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1" r:id="rId2"/>
  </p:sldMasterIdLst>
  <p:notesMasterIdLst>
    <p:notesMasterId r:id="rId8"/>
  </p:notesMasterIdLst>
  <p:sldIdLst>
    <p:sldId id="279" r:id="rId3"/>
    <p:sldId id="303" r:id="rId4"/>
    <p:sldId id="304" r:id="rId5"/>
    <p:sldId id="302" r:id="rId6"/>
    <p:sldId id="30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E0CF-F887-4F41-B0FA-FCEACDE0CE05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2B12-1FA9-B34D-B940-602AF7B94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8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0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4ECC5C31-D368-4D19-A82D-1C89F4447E2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102" y="1796220"/>
            <a:ext cx="8032833" cy="375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F8134ED9-2281-49E5-AAD5-59C32B59B8B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2781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2781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25C45C4F-7FAF-4F53-A850-D7AA9239D9E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840D-351A-4C63-9298-1939A34C9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AA5-0BCE-4BFD-A899-F54E846821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8229600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1303867"/>
            <a:ext cx="8421688" cy="51689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4" name="Picture 3" descr="ox-rectangle-bord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5" y="6240007"/>
            <a:ext cx="1452418" cy="465519"/>
          </a:xfrm>
          <a:prstGeom prst="rect">
            <a:avLst/>
          </a:prstGeom>
        </p:spPr>
      </p:pic>
      <p:pic>
        <p:nvPicPr>
          <p:cNvPr id="9" name="Picture 8" descr="white-desktop-whg-logo-png-340p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40008"/>
            <a:ext cx="2401456" cy="473228"/>
          </a:xfrm>
          <a:prstGeom prst="rect">
            <a:avLst/>
          </a:prstGeom>
          <a:solidFill>
            <a:srgbClr val="0D1531"/>
          </a:solidFill>
          <a:ln>
            <a:solidFill>
              <a:srgbClr val="0D1531"/>
            </a:solidFill>
          </a:ln>
        </p:spPr>
      </p:pic>
    </p:spTree>
    <p:extLst/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7128164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1303867"/>
            <a:ext cx="8421688" cy="51689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4" name="Picture 3" descr="OGC-Logo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29" y="84577"/>
            <a:ext cx="1411132" cy="811832"/>
          </a:xfrm>
          <a:prstGeom prst="rect">
            <a:avLst/>
          </a:prstGeom>
        </p:spPr>
      </p:pic>
      <p:pic>
        <p:nvPicPr>
          <p:cNvPr id="9" name="Picture 8" descr="ox-rectangle-border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4" y="6240007"/>
            <a:ext cx="1452418" cy="465519"/>
          </a:xfrm>
          <a:prstGeom prst="rect">
            <a:avLst/>
          </a:prstGeom>
        </p:spPr>
      </p:pic>
      <p:pic>
        <p:nvPicPr>
          <p:cNvPr id="10" name="Picture 9" descr="white-desktop-whg-logo-png-34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40008"/>
            <a:ext cx="2401456" cy="473228"/>
          </a:xfrm>
          <a:prstGeom prst="rect">
            <a:avLst/>
          </a:prstGeom>
          <a:solidFill>
            <a:srgbClr val="0D1531"/>
          </a:solidFill>
          <a:ln>
            <a:solidFill>
              <a:srgbClr val="0D1531"/>
            </a:solidFill>
          </a:ln>
        </p:spPr>
      </p:pic>
    </p:spTree>
    <p:extLst/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2_new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8229600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 b="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2114" y="1337733"/>
            <a:ext cx="8397875" cy="52578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913587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9" y="0"/>
            <a:ext cx="914574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3" y="-1"/>
            <a:ext cx="3355189" cy="6858001"/>
          </a:xfrm>
          <a:prstGeom prst="rect">
            <a:avLst/>
          </a:prstGeom>
        </p:spPr>
      </p:pic>
      <p:pic>
        <p:nvPicPr>
          <p:cNvPr id="7" name="Picture 6" descr="wellcome-logo-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30" y="4970515"/>
            <a:ext cx="530842" cy="707789"/>
          </a:xfrm>
          <a:prstGeom prst="rect">
            <a:avLst/>
          </a:prstGeom>
        </p:spPr>
      </p:pic>
      <p:pic>
        <p:nvPicPr>
          <p:cNvPr id="10" name="Picture 9" descr="Screenshot 2017-05-16 13.34.56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2" y="5121487"/>
            <a:ext cx="4116531" cy="38815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5756" y="366185"/>
            <a:ext cx="4909066" cy="900564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31839" y="3630084"/>
            <a:ext cx="4402137" cy="9292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0">
                <a:solidFill>
                  <a:srgbClr val="FFFFFF"/>
                </a:solidFill>
                <a:latin typeface="Avenir Oblique"/>
                <a:cs typeface="Avenir Oblique"/>
              </a:defRPr>
            </a:lvl1pPr>
            <a:lvl2pPr marL="4572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2pPr>
            <a:lvl3pPr marL="9144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3pPr>
            <a:lvl4pPr marL="13716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4pPr>
            <a:lvl5pPr marL="18288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2" name="Picture 1" descr="OGC-Logo-Rev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9" y="1383017"/>
            <a:ext cx="3656681" cy="2103708"/>
          </a:xfrm>
          <a:prstGeom prst="rect">
            <a:avLst/>
          </a:prstGeom>
        </p:spPr>
      </p:pic>
      <p:pic>
        <p:nvPicPr>
          <p:cNvPr id="11" name="Picture 10" descr="ox-rectangle-border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5" y="6240007"/>
            <a:ext cx="1452418" cy="46551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omics_powerpoint_backgrounds-02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02" y="1796220"/>
            <a:ext cx="8032833" cy="37557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4E62BF5-0BC8-4DB4-B069-6EA1506CF75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omics_powerpoint_backgrounds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SMC_V001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0708DA7B-12AB-4408-89B7-72209F7024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0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041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528B8FC-6D1B-43DC-BEF6-23C3BE6BBC7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D25FF432-6912-4984-9A73-4229F79058A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9EE874B-8C3D-4A6B-95C9-F855BBAD169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BA1815EA-9A95-43BA-B54D-4C4F22E232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2C19A75-17F6-4BA8-B498-F5813C9ED87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F6E744D-915D-4ADB-8BA3-060E12E077A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02" y="1796220"/>
            <a:ext cx="8032833" cy="3755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513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25019" y="5953980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5380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5ECF7206-0253-457D-8484-DE488AFF116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rtl="0" hangingPunct="0">
        <a:tabLst/>
        <a:defRPr lang="en-GB" sz="3991" b="1" i="0" u="none" strike="noStrike">
          <a:ln>
            <a:noFill/>
          </a:ln>
          <a:solidFill>
            <a:srgbClr val="280099"/>
          </a:solidFill>
          <a:latin typeface="Exo 2 Extra Bold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41"/>
        </a:spcAft>
        <a:tabLst/>
        <a:defRPr lang="en-GB" sz="2358" b="0" i="0" u="none" strike="noStrike">
          <a:ln>
            <a:noFill/>
          </a:ln>
          <a:solidFill>
            <a:srgbClr val="000000"/>
          </a:solidFill>
          <a:latin typeface="Mate" pitchFamily="18"/>
          <a:cs typeface="Tahoma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60840D-351A-4C63-9298-1939A34C9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26/11/2017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9715AA5-0BCE-4BFD-A899-F54E846821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8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n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Brown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wn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Brown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own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4" y="5834431"/>
            <a:ext cx="4229175" cy="83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76" y="-1"/>
            <a:ext cx="3914627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" y="1999410"/>
            <a:ext cx="5229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venir Book"/>
                <a:cs typeface="Avenir Book"/>
              </a:rPr>
              <a:t>RNA-</a:t>
            </a:r>
            <a:r>
              <a:rPr lang="en-US" sz="2400" b="1" dirty="0" err="1" smtClean="0">
                <a:solidFill>
                  <a:schemeClr val="bg1"/>
                </a:solidFill>
                <a:latin typeface="Avenir Book"/>
                <a:cs typeface="Avenir Book"/>
              </a:rPr>
              <a:t>Seq</a:t>
            </a:r>
            <a:r>
              <a:rPr lang="en-US" sz="2400" b="1" dirty="0" smtClean="0">
                <a:solidFill>
                  <a:schemeClr val="bg1"/>
                </a:solidFill>
                <a:latin typeface="Avenir Book"/>
                <a:cs typeface="Avenir Book"/>
              </a:rPr>
              <a:t> Data Analysis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venir Book"/>
                <a:cs typeface="Avenir Book"/>
              </a:rPr>
              <a:t>27-28 November, 2017</a:t>
            </a:r>
          </a:p>
        </p:txBody>
      </p:sp>
      <p:pic>
        <p:nvPicPr>
          <p:cNvPr id="2" name="Picture 1" descr="OGC-Logo-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8" y="255439"/>
            <a:ext cx="1495768" cy="860523"/>
          </a:xfrm>
          <a:prstGeom prst="rect">
            <a:avLst/>
          </a:prstGeom>
        </p:spPr>
      </p:pic>
      <p:pic>
        <p:nvPicPr>
          <p:cNvPr id="9" name="Picture 8" descr="ox-rectangle-bor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3" y="416040"/>
            <a:ext cx="1452418" cy="465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4150463"/>
            <a:ext cx="522937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Organised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by Bioinformatics Core at WHG: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Helen Lockstone M.Sc.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Ben Wright PhD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Santiago </a:t>
            </a:r>
            <a:r>
              <a:rPr lang="en-US" sz="1400" dirty="0" err="1">
                <a:solidFill>
                  <a:srgbClr val="FFFFFF"/>
                </a:solidFill>
                <a:latin typeface="Avenir Book"/>
                <a:cs typeface="Avenir Book"/>
              </a:rPr>
              <a:t>Revale</a:t>
            </a:r>
            <a:r>
              <a:rPr lang="en-US" sz="1400" dirty="0">
                <a:solidFill>
                  <a:srgbClr val="FFFFFF"/>
                </a:solidFill>
                <a:latin typeface="Avenir Book"/>
                <a:cs typeface="Avenir Book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M.Sc.</a:t>
            </a:r>
            <a:endParaRPr lang="en-US" sz="1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algn="ctr">
              <a:spcAft>
                <a:spcPts val="600"/>
              </a:spcAft>
            </a:pPr>
            <a:endParaRPr lang="en-US" sz="1100" dirty="0" smtClean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" y="3028889"/>
            <a:ext cx="52293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Taught module for DPhil </a:t>
            </a:r>
            <a:r>
              <a:rPr lang="en-US" sz="14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programme</a:t>
            </a:r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 in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Genomic Medicine and Statistics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63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392114" y="1337733"/>
            <a:ext cx="8397875" cy="52578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Taught module for the DPhil programme in Genomic Medicine and Statistics, based at WHG</a:t>
            </a:r>
          </a:p>
          <a:p>
            <a:endParaRPr lang="en-GB" sz="2400" dirty="0" smtClean="0"/>
          </a:p>
          <a:p>
            <a:r>
              <a:rPr lang="en-GB" sz="2400" dirty="0" smtClean="0"/>
              <a:t>10 places advertised through MSDTC and 5 additional internal places (max 20)</a:t>
            </a:r>
          </a:p>
          <a:p>
            <a:pPr lvl="1"/>
            <a:r>
              <a:rPr lang="en-GB" sz="2400" dirty="0" smtClean="0"/>
              <a:t>Morning refreshments provided!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400" dirty="0" smtClean="0"/>
              <a:t>New 2-day format with strong practical focus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67718" cy="2348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r="436" b="20880"/>
          <a:stretch/>
        </p:blipFill>
        <p:spPr>
          <a:xfrm>
            <a:off x="1834925" y="2177890"/>
            <a:ext cx="6430534" cy="39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Aims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92114" y="1337733"/>
            <a:ext cx="8397875" cy="5257800"/>
          </a:xfrm>
        </p:spPr>
        <p:txBody>
          <a:bodyPr/>
          <a:lstStyle/>
          <a:p>
            <a:r>
              <a:rPr lang="en-GB" sz="2400" dirty="0" smtClean="0"/>
              <a:t>Introduce key steps of RNA-</a:t>
            </a:r>
            <a:r>
              <a:rPr lang="en-GB" sz="2400" dirty="0" err="1" smtClean="0"/>
              <a:t>Seq</a:t>
            </a:r>
            <a:r>
              <a:rPr lang="en-GB" sz="2400" dirty="0" smtClean="0"/>
              <a:t> analysis from raw data to biological interpretation of results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Orientate attendees to resources, tools and developments in the field</a:t>
            </a:r>
          </a:p>
          <a:p>
            <a:endParaRPr lang="en-GB" sz="2400" dirty="0" smtClean="0"/>
          </a:p>
          <a:p>
            <a:r>
              <a:rPr lang="en-GB" sz="2400" dirty="0" smtClean="0"/>
              <a:t>Focus on practical aspects of dealing with data generated by an RNA-</a:t>
            </a:r>
            <a:r>
              <a:rPr lang="en-GB" sz="2400" dirty="0" err="1" smtClean="0"/>
              <a:t>Seq</a:t>
            </a:r>
            <a:r>
              <a:rPr lang="en-GB" sz="2400" dirty="0" smtClean="0"/>
              <a:t> experiment</a:t>
            </a:r>
          </a:p>
          <a:p>
            <a:pPr lvl="1"/>
            <a:r>
              <a:rPr lang="en-GB" sz="2000" dirty="0" smtClean="0"/>
              <a:t>Alignment and data formats</a:t>
            </a:r>
          </a:p>
          <a:p>
            <a:pPr lvl="1"/>
            <a:r>
              <a:rPr lang="en-GB" sz="2000" dirty="0" smtClean="0"/>
              <a:t>Checking data quality and characteristics </a:t>
            </a:r>
          </a:p>
          <a:p>
            <a:pPr lvl="1"/>
            <a:r>
              <a:rPr lang="en-GB" sz="2000" dirty="0" smtClean="0"/>
              <a:t>Understand how to use analysis packages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3857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392114" y="1337733"/>
            <a:ext cx="8397875" cy="450725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7644" y="1337733"/>
            <a:ext cx="8397875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1531"/>
                </a:solidFill>
                <a:latin typeface="Avenir Book"/>
                <a:ea typeface="+mn-ea"/>
                <a:cs typeface="Avenir Boo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C153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C153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C153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153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2400" b="1" dirty="0" smtClean="0"/>
              <a:t>Any sensible pipeline will produce reasonable results</a:t>
            </a:r>
            <a:endParaRPr lang="en-GB" sz="2400" dirty="0" smtClean="0"/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200" dirty="0" smtClean="0"/>
              <a:t>Gene expression data are descriptive and require human decision-making to take the information further</a:t>
            </a:r>
          </a:p>
          <a:p>
            <a:pPr lvl="3"/>
            <a:r>
              <a:rPr lang="en-GB" sz="2000" dirty="0" smtClean="0"/>
              <a:t>What genes/pathways to focus follow-up experiments on?</a:t>
            </a:r>
          </a:p>
          <a:p>
            <a:pPr lvl="3"/>
            <a:r>
              <a:rPr lang="en-GB" sz="2000" dirty="0"/>
              <a:t>Different researchers could </a:t>
            </a:r>
            <a:r>
              <a:rPr lang="en-GB" sz="2000" dirty="0" smtClean="0"/>
              <a:t>easily identify quite different themes from the same results</a:t>
            </a:r>
            <a:endParaRPr lang="en-GB" sz="2000" dirty="0"/>
          </a:p>
          <a:p>
            <a:pPr lvl="3"/>
            <a:r>
              <a:rPr lang="en-GB" sz="2000" dirty="0" smtClean="0"/>
              <a:t>Much of the data may end up un-used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 smtClean="0"/>
              <a:t>This step is highly subjective and probably far more variable than choice of tools for different processing steps!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GC-WTCHG-2017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208</Words>
  <Application>Microsoft Office PowerPoint</Application>
  <PresentationFormat>On-screen Show (4:3)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Avenir Book</vt:lpstr>
      <vt:lpstr>Avenir Oblique</vt:lpstr>
      <vt:lpstr>Brown Light</vt:lpstr>
      <vt:lpstr>Calibri</vt:lpstr>
      <vt:lpstr>Calibri Light</vt:lpstr>
      <vt:lpstr>Exo 2 Extra Bold</vt:lpstr>
      <vt:lpstr>Lucida Sans Unicode</vt:lpstr>
      <vt:lpstr>Mate</vt:lpstr>
      <vt:lpstr>Tahoma</vt:lpstr>
      <vt:lpstr>Times New Roman</vt:lpstr>
      <vt:lpstr>lyt-aqua</vt:lpstr>
      <vt:lpstr>OGC-WTCHG-2017b</vt:lpstr>
      <vt:lpstr>PowerPoint Presentation</vt:lpstr>
      <vt:lpstr>Background</vt:lpstr>
      <vt:lpstr>PowerPoint Presentation</vt:lpstr>
      <vt:lpstr>Overall Aims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Helen Lockstone</cp:lastModifiedBy>
  <cp:revision>56</cp:revision>
  <dcterms:created xsi:type="dcterms:W3CDTF">2017-11-22T14:57:44Z</dcterms:created>
  <dcterms:modified xsi:type="dcterms:W3CDTF">2017-11-27T00:11:05Z</dcterms:modified>
</cp:coreProperties>
</file>