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64" r:id="rId2"/>
    <p:sldMasterId id="2147483777" r:id="rId3"/>
    <p:sldMasterId id="2147483792" r:id="rId4"/>
  </p:sldMasterIdLst>
  <p:notesMasterIdLst>
    <p:notesMasterId r:id="rId23"/>
  </p:notesMasterIdLst>
  <p:sldIdLst>
    <p:sldId id="339" r:id="rId5"/>
    <p:sldId id="340" r:id="rId6"/>
    <p:sldId id="341" r:id="rId7"/>
    <p:sldId id="342" r:id="rId8"/>
    <p:sldId id="352" r:id="rId9"/>
    <p:sldId id="345" r:id="rId10"/>
    <p:sldId id="346" r:id="rId11"/>
    <p:sldId id="347" r:id="rId12"/>
    <p:sldId id="348" r:id="rId13"/>
    <p:sldId id="349" r:id="rId14"/>
    <p:sldId id="351" r:id="rId15"/>
    <p:sldId id="350" r:id="rId16"/>
    <p:sldId id="343" r:id="rId17"/>
    <p:sldId id="335" r:id="rId18"/>
    <p:sldId id="336" r:id="rId19"/>
    <p:sldId id="338" r:id="rId20"/>
    <p:sldId id="329" r:id="rId21"/>
    <p:sldId id="32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194C"/>
    <a:srgbClr val="00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75937" autoAdjust="0"/>
  </p:normalViewPr>
  <p:slideViewPr>
    <p:cSldViewPr>
      <p:cViewPr varScale="1">
        <p:scale>
          <a:sx n="67" d="100"/>
          <a:sy n="67" d="100"/>
        </p:scale>
        <p:origin x="191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52348-4B62-49A2-B758-4C273F1AE828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54FB5-C1A2-45AE-8BB5-914802179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95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DE0EE-F087-4C4B-AB38-6BA94B156242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1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DE0EE-F087-4C4B-AB38-6BA94B156242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6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DE0EE-F087-4C4B-AB38-6BA94B156242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4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DE0EE-F087-4C4B-AB38-6BA94B156242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3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DE0EE-F087-4C4B-AB38-6BA94B156242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44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DE0EE-F087-4C4B-AB38-6BA94B156242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88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DE0EE-F087-4C4B-AB38-6BA94B156242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40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DE0EE-F087-4C4B-AB38-6BA94B156242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90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DE0EE-F087-4C4B-AB38-6BA94B156242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6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.ac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t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43125"/>
            <a:ext cx="9144000" cy="1500188"/>
          </a:xfrm>
          <a:prstGeom prst="rect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A65A-188B-46A0-92B2-506771330281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5C25E-2076-4463-9195-DCDAAF01D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F6DA-8B91-4B0C-8936-A05FA8D39D48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7832-99F9-4A7B-A539-818D6F2DB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5B76-6F94-4947-8659-F705076A83EC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71A6-31A5-439D-888B-C74246E4E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4ECC5C31-D368-4D19-A82D-1C89F4447E2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7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02" y="1796220"/>
            <a:ext cx="8032833" cy="37557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E4E62BF5-0BC8-4DB4-B069-6EA1506CF75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12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0708DA7B-12AB-4408-89B7-72209F70241F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62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760" y="1795869"/>
            <a:ext cx="3947040" cy="37559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041" y="1795869"/>
            <a:ext cx="3947040" cy="37559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9528B8FC-6D1B-43DC-BEF6-23C3BE6BBC7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59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D25FF432-6912-4984-9A73-4229F79058A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6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E9EE874B-8C3D-4A6B-95C9-F855BBAD169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16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BA1815EA-9A95-43BA-B54D-4C4F22E2326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9573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92C19A75-17F6-4BA8-B498-F5813C9ED87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2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85750"/>
            <a:ext cx="9144000" cy="1143000"/>
          </a:xfrm>
          <a:prstGeom prst="rect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7" descr="Uni_oxford_logo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325438"/>
            <a:ext cx="107156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81C5-9A47-42C5-A18A-AE3D95A63833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1D9E5-8FCF-44FE-A273-88D030971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9F6E744D-915D-4ADB-8BA3-060E12E077A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99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102" y="1796220"/>
            <a:ext cx="8032833" cy="37557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F8134ED9-2281-49E5-AAD5-59C32B59B8B2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24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60" y="273629"/>
            <a:ext cx="2056320" cy="52781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5040" cy="52781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25C45C4F-7FAF-4F53-A850-D7AA9239D9E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05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omics_powerpoint_backgrounds-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" y="0"/>
            <a:ext cx="9135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82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4ECC5C31-D368-4D19-A82D-1C89F4447E2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53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02" y="1796220"/>
            <a:ext cx="8032833" cy="37557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E4E62BF5-0BC8-4DB4-B069-6EA1506CF75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8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0708DA7B-12AB-4408-89B7-72209F70241F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16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760" y="1795869"/>
            <a:ext cx="3947040" cy="37559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041" y="1795869"/>
            <a:ext cx="3947040" cy="37559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9528B8FC-6D1B-43DC-BEF6-23C3BE6BBC7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70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D25FF432-6912-4984-9A73-4229F79058A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7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E9EE874B-8C3D-4A6B-95C9-F855BBAD169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2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30675-6FB6-480B-88B9-29DF2086B9BA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F89A-9792-4632-918E-C28AC4405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BA1815EA-9A95-43BA-B54D-4C4F22E2326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938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92C19A75-17F6-4BA8-B498-F5813C9ED87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0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9F6E744D-915D-4ADB-8BA3-060E12E077A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30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102" y="1796220"/>
            <a:ext cx="8032833" cy="37557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F8134ED9-2281-49E5-AAD5-59C32B59B8B2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04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60" y="273629"/>
            <a:ext cx="2056320" cy="52781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5040" cy="52781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137" y="5953980"/>
            <a:ext cx="2130093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5019" y="5953980"/>
            <a:ext cx="2898142" cy="472896"/>
          </a:xfr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807" y="5953980"/>
            <a:ext cx="2130093" cy="472896"/>
          </a:xfrm>
        </p:spPr>
        <p:txBody>
          <a:bodyPr/>
          <a:lstStyle/>
          <a:p>
            <a:fld id="{25C45C4F-7FAF-4F53-A850-D7AA9239D9E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24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m.attar\Desktop\Website\logo.jpg"/>
          <p:cNvPicPr>
            <a:picLocks noChangeAspect="1" noChangeArrowheads="1"/>
          </p:cNvPicPr>
          <p:nvPr userDrawn="1"/>
        </p:nvPicPr>
        <p:blipFill>
          <a:blip r:embed="rId2" cstate="print"/>
          <a:srcRect r="96531"/>
          <a:stretch>
            <a:fillRect/>
          </a:stretch>
        </p:blipFill>
        <p:spPr bwMode="auto">
          <a:xfrm>
            <a:off x="0" y="0"/>
            <a:ext cx="2987824" cy="1260056"/>
          </a:xfrm>
          <a:prstGeom prst="rect">
            <a:avLst/>
          </a:prstGeom>
          <a:noFill/>
        </p:spPr>
      </p:pic>
      <p:pic>
        <p:nvPicPr>
          <p:cNvPr id="15" name="Picture 2" descr="Oxford University logo">
            <a:hlinkClick r:id="rId3" tooltip="Link to Oxford University homepage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6265357"/>
            <a:ext cx="113506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 l="9091" t="17464" r="11061" b="12679"/>
          <a:stretch>
            <a:fillRect/>
          </a:stretch>
        </p:blipFill>
        <p:spPr bwMode="auto">
          <a:xfrm>
            <a:off x="6156175" y="6266575"/>
            <a:ext cx="1584177" cy="36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m.attar\Desktop\Website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6228184" cy="126005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0" b="3235"/>
          <a:stretch/>
        </p:blipFill>
        <p:spPr>
          <a:xfrm>
            <a:off x="10988" y="1260056"/>
            <a:ext cx="9144000" cy="50053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900112" y="1773238"/>
            <a:ext cx="6984255" cy="316793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83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omics_powerpoint_backgrounds-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" y="0"/>
            <a:ext cx="9135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08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66AB-9422-E54C-9C03-6E67CCEFD6A6}" type="datetime1">
              <a:rPr lang="en-US">
                <a:solidFill>
                  <a:prstClr val="black"/>
                </a:solidFill>
              </a:rPr>
              <a:pPr>
                <a:defRPr/>
              </a:pPr>
              <a:t>11/27/2017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A8A76-D0C2-A544-89BE-EC42A5B9AA4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34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840D-351A-4C63-9298-1939A34C9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5AA5-0BCE-4BFD-A899-F54E846821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28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099"/>
            <a:ext cx="8229600" cy="634975"/>
          </a:xfrm>
          <a:prstGeom prst="rect">
            <a:avLst/>
          </a:prstGeom>
        </p:spPr>
        <p:txBody>
          <a:bodyPr vert="horz" anchor="ctr"/>
          <a:lstStyle>
            <a:lvl1pPr>
              <a:defRPr sz="36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68300" y="1303867"/>
            <a:ext cx="8421688" cy="51689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C1531"/>
                </a:solidFill>
                <a:latin typeface="Avenir Book"/>
                <a:cs typeface="Avenir Book"/>
              </a:defRPr>
            </a:lvl1pPr>
            <a:lvl2pPr>
              <a:defRPr>
                <a:solidFill>
                  <a:srgbClr val="0C1531"/>
                </a:solidFill>
                <a:latin typeface="Avenir Book"/>
                <a:cs typeface="Avenir Book"/>
              </a:defRPr>
            </a:lvl2pPr>
            <a:lvl3pPr>
              <a:defRPr>
                <a:solidFill>
                  <a:srgbClr val="0C1531"/>
                </a:solidFill>
                <a:latin typeface="Avenir Book"/>
                <a:cs typeface="Avenir Book"/>
              </a:defRPr>
            </a:lvl3pPr>
            <a:lvl4pPr>
              <a:defRPr>
                <a:solidFill>
                  <a:srgbClr val="0C1531"/>
                </a:solidFill>
                <a:latin typeface="Avenir Book"/>
                <a:cs typeface="Avenir Book"/>
              </a:defRPr>
            </a:lvl4pPr>
            <a:lvl5pPr>
              <a:defRPr>
                <a:solidFill>
                  <a:srgbClr val="0C1531"/>
                </a:solidFill>
                <a:latin typeface="Avenir Book"/>
                <a:cs typeface="Avenir Book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4" name="Picture 3" descr="ox-rectangle-border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45" y="6240007"/>
            <a:ext cx="1452418" cy="465519"/>
          </a:xfrm>
          <a:prstGeom prst="rect">
            <a:avLst/>
          </a:prstGeom>
        </p:spPr>
      </p:pic>
      <p:pic>
        <p:nvPicPr>
          <p:cNvPr id="9" name="Picture 8" descr="white-desktop-whg-logo-png-340p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240008"/>
            <a:ext cx="2401456" cy="473228"/>
          </a:xfrm>
          <a:prstGeom prst="rect">
            <a:avLst/>
          </a:prstGeom>
          <a:solidFill>
            <a:srgbClr val="0D1531"/>
          </a:solidFill>
          <a:ln>
            <a:solidFill>
              <a:srgbClr val="0D1531"/>
            </a:solidFill>
          </a:ln>
        </p:spPr>
      </p:pic>
    </p:spTree>
    <p:extLst>
      <p:ext uri="{BB962C8B-B14F-4D97-AF65-F5344CB8AC3E}">
        <p14:creationId xmlns:p14="http://schemas.microsoft.com/office/powerpoint/2010/main" val="105418487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85750"/>
            <a:ext cx="9144000" cy="1143000"/>
          </a:xfrm>
          <a:prstGeom prst="rect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7" descr="Uni_oxford_logo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357188"/>
            <a:ext cx="9715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DD4C5-80D0-4B22-9C94-E52E74D03F21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E7126-D58F-4CF4-897A-3F0A4FCB5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099"/>
            <a:ext cx="7128164" cy="634975"/>
          </a:xfrm>
          <a:prstGeom prst="rect">
            <a:avLst/>
          </a:prstGeom>
        </p:spPr>
        <p:txBody>
          <a:bodyPr vert="horz" anchor="ctr"/>
          <a:lstStyle>
            <a:lvl1pPr>
              <a:defRPr sz="36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68300" y="1303867"/>
            <a:ext cx="8421688" cy="51689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C1531"/>
                </a:solidFill>
                <a:latin typeface="Avenir Book"/>
                <a:cs typeface="Avenir Book"/>
              </a:defRPr>
            </a:lvl1pPr>
            <a:lvl2pPr>
              <a:defRPr>
                <a:solidFill>
                  <a:srgbClr val="0C1531"/>
                </a:solidFill>
                <a:latin typeface="Avenir Book"/>
                <a:cs typeface="Avenir Book"/>
              </a:defRPr>
            </a:lvl2pPr>
            <a:lvl3pPr>
              <a:defRPr>
                <a:solidFill>
                  <a:srgbClr val="0C1531"/>
                </a:solidFill>
                <a:latin typeface="Avenir Book"/>
                <a:cs typeface="Avenir Book"/>
              </a:defRPr>
            </a:lvl3pPr>
            <a:lvl4pPr>
              <a:defRPr>
                <a:solidFill>
                  <a:srgbClr val="0C1531"/>
                </a:solidFill>
                <a:latin typeface="Avenir Book"/>
                <a:cs typeface="Avenir Book"/>
              </a:defRPr>
            </a:lvl4pPr>
            <a:lvl5pPr>
              <a:defRPr>
                <a:solidFill>
                  <a:srgbClr val="0C1531"/>
                </a:solidFill>
                <a:latin typeface="Avenir Book"/>
                <a:cs typeface="Avenir Book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4" name="Picture 3" descr="OGC-Logo-Re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29" y="84577"/>
            <a:ext cx="1411132" cy="811832"/>
          </a:xfrm>
          <a:prstGeom prst="rect">
            <a:avLst/>
          </a:prstGeom>
        </p:spPr>
      </p:pic>
      <p:pic>
        <p:nvPicPr>
          <p:cNvPr id="9" name="Picture 8" descr="ox-rectangle-border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64" y="6240007"/>
            <a:ext cx="1452418" cy="465519"/>
          </a:xfrm>
          <a:prstGeom prst="rect">
            <a:avLst/>
          </a:prstGeom>
        </p:spPr>
      </p:pic>
      <p:pic>
        <p:nvPicPr>
          <p:cNvPr id="10" name="Picture 9" descr="white-desktop-whg-logo-png-340px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240008"/>
            <a:ext cx="2401456" cy="473228"/>
          </a:xfrm>
          <a:prstGeom prst="rect">
            <a:avLst/>
          </a:prstGeom>
          <a:solidFill>
            <a:srgbClr val="0D1531"/>
          </a:solidFill>
          <a:ln>
            <a:solidFill>
              <a:srgbClr val="0D1531"/>
            </a:solidFill>
          </a:ln>
        </p:spPr>
      </p:pic>
    </p:spTree>
    <p:extLst>
      <p:ext uri="{BB962C8B-B14F-4D97-AF65-F5344CB8AC3E}">
        <p14:creationId xmlns:p14="http://schemas.microsoft.com/office/powerpoint/2010/main" val="1788596276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omics_powerpoint_backgrounds-02_new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099"/>
            <a:ext cx="8229600" cy="634975"/>
          </a:xfrm>
          <a:prstGeom prst="rect">
            <a:avLst/>
          </a:prstGeom>
        </p:spPr>
        <p:txBody>
          <a:bodyPr vert="horz" anchor="ctr"/>
          <a:lstStyle>
            <a:lvl1pPr>
              <a:defRPr sz="3600" b="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92114" y="1337733"/>
            <a:ext cx="8397875" cy="52578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21687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omics_powerpoint_backgrounds-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" y="0"/>
            <a:ext cx="9135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12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omics_powerpoint_backgrounds-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09" y="0"/>
            <a:ext cx="914574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13" y="-1"/>
            <a:ext cx="3355189" cy="6858001"/>
          </a:xfrm>
          <a:prstGeom prst="rect">
            <a:avLst/>
          </a:prstGeom>
        </p:spPr>
      </p:pic>
      <p:pic>
        <p:nvPicPr>
          <p:cNvPr id="7" name="Picture 6" descr="wellcome-logo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30" y="4970515"/>
            <a:ext cx="530842" cy="707789"/>
          </a:xfrm>
          <a:prstGeom prst="rect">
            <a:avLst/>
          </a:prstGeom>
        </p:spPr>
      </p:pic>
      <p:pic>
        <p:nvPicPr>
          <p:cNvPr id="10" name="Picture 9" descr="Screenshot 2017-05-16 13.34.56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2" y="5121487"/>
            <a:ext cx="4116531" cy="388152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5756" y="366185"/>
            <a:ext cx="4909066" cy="900564"/>
          </a:xfrm>
        </p:spPr>
        <p:txBody>
          <a:bodyPr>
            <a:noAutofit/>
          </a:bodyPr>
          <a:lstStyle>
            <a:lvl1pPr>
              <a:defRPr sz="2800">
                <a:solidFill>
                  <a:srgbClr val="FFFFFF"/>
                </a:solidFill>
                <a:latin typeface="Avenir Book"/>
                <a:cs typeface="Avenir Book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31839" y="3630084"/>
            <a:ext cx="4402137" cy="92921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0" i="0">
                <a:solidFill>
                  <a:srgbClr val="FFFFFF"/>
                </a:solidFill>
                <a:latin typeface="Avenir Oblique"/>
                <a:cs typeface="Avenir Oblique"/>
              </a:defRPr>
            </a:lvl1pPr>
            <a:lvl2pPr marL="457200" indent="0">
              <a:buFontTx/>
              <a:buNone/>
              <a:defRPr b="0" i="0">
                <a:solidFill>
                  <a:srgbClr val="FFFFFF"/>
                </a:solidFill>
                <a:latin typeface="Avenir Oblique"/>
                <a:cs typeface="Avenir Oblique"/>
              </a:defRPr>
            </a:lvl2pPr>
            <a:lvl3pPr marL="914400" indent="0">
              <a:buFontTx/>
              <a:buNone/>
              <a:defRPr b="0" i="0">
                <a:solidFill>
                  <a:srgbClr val="FFFFFF"/>
                </a:solidFill>
                <a:latin typeface="Avenir Oblique"/>
                <a:cs typeface="Avenir Oblique"/>
              </a:defRPr>
            </a:lvl3pPr>
            <a:lvl4pPr marL="1371600" indent="0">
              <a:buFontTx/>
              <a:buNone/>
              <a:defRPr b="0" i="0">
                <a:solidFill>
                  <a:srgbClr val="FFFFFF"/>
                </a:solidFill>
                <a:latin typeface="Avenir Oblique"/>
                <a:cs typeface="Avenir Oblique"/>
              </a:defRPr>
            </a:lvl4pPr>
            <a:lvl5pPr marL="1828800" indent="0">
              <a:buFontTx/>
              <a:buNone/>
              <a:defRPr b="0" i="0">
                <a:solidFill>
                  <a:srgbClr val="FFFFFF"/>
                </a:solidFill>
                <a:latin typeface="Avenir Oblique"/>
                <a:cs typeface="Avenir Oblique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2" name="Picture 1" descr="OGC-Logo-Rev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09" y="1383017"/>
            <a:ext cx="3656681" cy="2103708"/>
          </a:xfrm>
          <a:prstGeom prst="rect">
            <a:avLst/>
          </a:prstGeom>
        </p:spPr>
      </p:pic>
      <p:pic>
        <p:nvPicPr>
          <p:cNvPr id="11" name="Picture 10" descr="ox-rectangle-border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45" y="6240007"/>
            <a:ext cx="1452418" cy="46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73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nomics_powerpoint_backgrounds-02_new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15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omics_powerpoint_backgrounds-0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59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omics_powerpoint_backgrounds-0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093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omics_powerpoint_backgrounds-0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985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omics_powerpoint_SMC_V001-0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5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6B8B7-46D5-49D4-8A81-AD2B745A6689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2B79-3A92-4335-8AC7-A63245A81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BB042-76A9-4B6A-874D-8DB381742006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94A7-AE3E-4AA7-84AC-8A2B35B45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EB035-E188-4AA0-943C-A658A3FFAF77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A967-243E-4F75-AF48-A151BBC11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64002-9861-44C6-AF29-DBD60A83CE57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BA32-757B-47C0-B41E-40845281A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FD52B-327A-42D8-A8FA-F2D579A3D516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A596C-DE33-4F10-952C-150501EE2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2D2887-4143-4264-B11A-182B91C349C0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DE652C-19F3-4DDB-BC7F-7130FFA14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53" r:id="rId3"/>
    <p:sldLayoutId id="214748376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53102" y="1796220"/>
            <a:ext cx="8032833" cy="37557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55137" y="5953980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rtl="0" hangingPunct="0">
              <a:buNone/>
              <a:tabLst/>
              <a:defRPr lang="en-GB" sz="127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225019" y="5953980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rtl="0" hangingPunct="0">
              <a:buNone/>
              <a:tabLst/>
              <a:defRPr lang="en-GB" sz="127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653807" y="5953980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en-GB" sz="127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CF7206-0253-457D-8484-DE488AFF116F}" type="slidenum">
              <a:rPr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hangingPunct="0">
        <a:tabLst/>
        <a:defRPr lang="en-GB" sz="3991" b="1" i="0" u="none" strike="noStrike">
          <a:ln>
            <a:noFill/>
          </a:ln>
          <a:solidFill>
            <a:srgbClr val="280099"/>
          </a:solidFill>
          <a:latin typeface="Exo 2 Extra Bold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041"/>
        </a:spcAft>
        <a:tabLst/>
        <a:defRPr lang="en-GB" sz="2358" b="0" i="0" u="none" strike="noStrike">
          <a:ln>
            <a:noFill/>
          </a:ln>
          <a:solidFill>
            <a:srgbClr val="000000"/>
          </a:solidFill>
          <a:latin typeface="Mate" pitchFamily="18"/>
          <a:cs typeface="Tahoma" pitchFamily="2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53102" y="1796220"/>
            <a:ext cx="8032833" cy="37557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55137" y="5953980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rtl="0" hangingPunct="0">
              <a:buNone/>
              <a:tabLst/>
              <a:defRPr lang="en-GB" sz="127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225019" y="5953980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rtl="0" hangingPunct="0">
              <a:buNone/>
              <a:tabLst/>
              <a:defRPr lang="en-GB" sz="127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653807" y="5953980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en-GB" sz="127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CF7206-0253-457D-8484-DE488AFF116F}" type="slidenum">
              <a:rPr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9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</p:sldLayoutIdLst>
  <p:txStyles>
    <p:titleStyle>
      <a:lvl1pPr algn="ctr" rtl="0" hangingPunct="0">
        <a:tabLst/>
        <a:defRPr lang="en-GB" sz="3991" b="1" i="0" u="none" strike="noStrike">
          <a:ln>
            <a:noFill/>
          </a:ln>
          <a:solidFill>
            <a:srgbClr val="280099"/>
          </a:solidFill>
          <a:latin typeface="Exo 2 Extra Bold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041"/>
        </a:spcAft>
        <a:tabLst/>
        <a:defRPr lang="en-GB" sz="2358" b="0" i="0" u="none" strike="noStrike">
          <a:ln>
            <a:noFill/>
          </a:ln>
          <a:solidFill>
            <a:srgbClr val="000000"/>
          </a:solidFill>
          <a:latin typeface="Mate" pitchFamily="18"/>
          <a:cs typeface="Tahoma" pitchFamily="2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860840D-351A-4C63-9298-1939A34C965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27/11/2017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9715AA5-0BCE-4BFD-A899-F54E846821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616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own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Brown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own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Brown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own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gif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4.jpg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4" y="5834431"/>
            <a:ext cx="4229175" cy="838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76" y="-1"/>
            <a:ext cx="3914627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" y="1999410"/>
            <a:ext cx="5229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Avenir Book"/>
                <a:cs typeface="Avenir Book"/>
              </a:rPr>
              <a:t>RNA-</a:t>
            </a:r>
            <a:r>
              <a:rPr lang="en-US" sz="2400" b="1" dirty="0" err="1" smtClean="0">
                <a:solidFill>
                  <a:prstClr val="white"/>
                </a:solidFill>
                <a:latin typeface="Avenir Book"/>
                <a:cs typeface="Avenir Book"/>
              </a:rPr>
              <a:t>Seq</a:t>
            </a:r>
            <a:r>
              <a:rPr lang="en-US" sz="2400" b="1" dirty="0" smtClean="0">
                <a:solidFill>
                  <a:prstClr val="white"/>
                </a:solidFill>
                <a:latin typeface="Avenir Book"/>
                <a:cs typeface="Avenir Book"/>
              </a:rPr>
              <a:t> Data Analysis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Avenir Book"/>
                <a:cs typeface="Avenir Book"/>
              </a:rPr>
              <a:t>27-28 November, 2017</a:t>
            </a:r>
          </a:p>
        </p:txBody>
      </p:sp>
      <p:pic>
        <p:nvPicPr>
          <p:cNvPr id="2" name="Picture 1" descr="OGC-Logo-Rev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8" y="255439"/>
            <a:ext cx="1495768" cy="860523"/>
          </a:xfrm>
          <a:prstGeom prst="rect">
            <a:avLst/>
          </a:prstGeom>
        </p:spPr>
      </p:pic>
      <p:pic>
        <p:nvPicPr>
          <p:cNvPr id="9" name="Picture 8" descr="ox-rectangle-border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33" y="416040"/>
            <a:ext cx="1452418" cy="4655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" y="4150463"/>
            <a:ext cx="522937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</a:pPr>
            <a:r>
              <a:rPr lang="en-US" sz="14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Organised</a:t>
            </a:r>
            <a:r>
              <a:rPr lang="en-US" sz="1400" dirty="0" smtClean="0">
                <a:solidFill>
                  <a:srgbClr val="FFFFFF"/>
                </a:solidFill>
                <a:latin typeface="Avenir Book"/>
                <a:cs typeface="Avenir Book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Avenir Book"/>
                <a:cs typeface="Avenir Book"/>
              </a:rPr>
              <a:t>by </a:t>
            </a:r>
            <a:r>
              <a:rPr lang="en-US" sz="1400" dirty="0" smtClean="0">
                <a:solidFill>
                  <a:srgbClr val="FFFFFF"/>
                </a:solidFill>
                <a:latin typeface="Avenir Book"/>
                <a:cs typeface="Avenir Book"/>
              </a:rPr>
              <a:t>Bioinformatics Core at WHG: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FFFFFF"/>
                </a:solidFill>
                <a:latin typeface="Avenir Book"/>
                <a:cs typeface="Avenir Book"/>
              </a:rPr>
              <a:t>Helen Lockstone M.Sc.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FFFFFF"/>
                </a:solidFill>
                <a:latin typeface="Avenir Book"/>
                <a:cs typeface="Avenir Book"/>
              </a:rPr>
              <a:t>Ben Wright PhD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FFFFFF"/>
                </a:solidFill>
                <a:latin typeface="Avenir Book"/>
                <a:cs typeface="Avenir Book"/>
              </a:rPr>
              <a:t>Santiago </a:t>
            </a:r>
            <a:r>
              <a:rPr lang="en-US" sz="1400" dirty="0" err="1">
                <a:solidFill>
                  <a:srgbClr val="FFFFFF"/>
                </a:solidFill>
                <a:latin typeface="Avenir Book"/>
                <a:cs typeface="Avenir Book"/>
              </a:rPr>
              <a:t>Revale</a:t>
            </a:r>
            <a:r>
              <a:rPr lang="en-US" sz="1400" dirty="0">
                <a:solidFill>
                  <a:srgbClr val="FFFFFF"/>
                </a:solidFill>
                <a:latin typeface="Avenir Book"/>
                <a:cs typeface="Avenir Book"/>
              </a:rPr>
              <a:t>, </a:t>
            </a:r>
            <a:r>
              <a:rPr lang="en-US" sz="1400" dirty="0" smtClean="0">
                <a:solidFill>
                  <a:srgbClr val="FFFFFF"/>
                </a:solidFill>
                <a:latin typeface="Avenir Book"/>
                <a:cs typeface="Avenir Book"/>
              </a:rPr>
              <a:t>M.Sc.</a:t>
            </a:r>
            <a:endParaRPr lang="en-US" sz="1400" dirty="0">
              <a:solidFill>
                <a:srgbClr val="FFFFFF"/>
              </a:solidFill>
              <a:latin typeface="Avenir Book"/>
              <a:cs typeface="Avenir Book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</a:pPr>
            <a:endParaRPr lang="en-US" sz="1100" dirty="0" smtClean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" y="3028889"/>
            <a:ext cx="52293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Avenir Book"/>
                <a:cs typeface="Avenir Book"/>
              </a:rPr>
              <a:t>Taught module for DPhil </a:t>
            </a:r>
            <a:r>
              <a:rPr lang="en-US" sz="1400" dirty="0" err="1" smtClean="0">
                <a:solidFill>
                  <a:prstClr val="white"/>
                </a:solidFill>
                <a:latin typeface="Avenir Book"/>
                <a:cs typeface="Avenir Book"/>
              </a:rPr>
              <a:t>programme</a:t>
            </a:r>
            <a:r>
              <a:rPr lang="en-US" sz="1400" dirty="0" smtClean="0">
                <a:solidFill>
                  <a:prstClr val="white"/>
                </a:solidFill>
                <a:latin typeface="Avenir Book"/>
                <a:cs typeface="Avenir Book"/>
              </a:rPr>
              <a:t> 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Avenir Book"/>
                <a:cs typeface="Avenir Book"/>
              </a:rPr>
              <a:t>Genomic Medicine and Statistics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9106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Large-scale </a:t>
            </a:r>
            <a:r>
              <a:rPr lang="en-GB" dirty="0"/>
              <a:t>gene expression projects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4784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GB" sz="2400" dirty="0" smtClean="0"/>
              <a:t>ENCODE</a:t>
            </a:r>
          </a:p>
          <a:p>
            <a:r>
              <a:rPr lang="en-GB" sz="2400" dirty="0" smtClean="0"/>
              <a:t>Allen brain atlas</a:t>
            </a:r>
          </a:p>
          <a:p>
            <a:r>
              <a:rPr lang="en-GB" sz="2400" dirty="0" smtClean="0"/>
              <a:t>Genotype-Tissue Expression Project (</a:t>
            </a:r>
            <a:r>
              <a:rPr lang="en-GB" sz="2400" dirty="0" err="1" smtClean="0"/>
              <a:t>GTEx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TGCA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Public repositories </a:t>
            </a:r>
          </a:p>
          <a:p>
            <a:pPr lvl="1"/>
            <a:r>
              <a:rPr lang="en-GB" sz="2000" dirty="0" smtClean="0"/>
              <a:t>Gene Expression Omnibus (</a:t>
            </a:r>
            <a:r>
              <a:rPr lang="en-GB" sz="2000" dirty="0"/>
              <a:t>GEO) http://www.ncbi.nlm.nih.gov/geo/</a:t>
            </a:r>
            <a:endParaRPr lang="en-GB" sz="2000" dirty="0" smtClean="0"/>
          </a:p>
          <a:p>
            <a:pPr lvl="1"/>
            <a:r>
              <a:rPr lang="en-GB" sz="2000" dirty="0" smtClean="0"/>
              <a:t>Sequence Read Archive (SRA) </a:t>
            </a:r>
          </a:p>
          <a:p>
            <a:pPr lvl="1"/>
            <a:r>
              <a:rPr lang="en-GB" sz="2000" dirty="0" smtClean="0"/>
              <a:t>http</a:t>
            </a:r>
            <a:r>
              <a:rPr lang="en-GB" sz="2000" dirty="0"/>
              <a:t>://www.ncbi.nlm.nih.gov/sra</a:t>
            </a:r>
          </a:p>
        </p:txBody>
      </p:sp>
      <p:pic>
        <p:nvPicPr>
          <p:cNvPr id="6" name="Picture 2" descr="ENCOD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63" y="1288603"/>
            <a:ext cx="19050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allen brain atl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2" y="2034043"/>
            <a:ext cx="19335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www.genome.gov/images/content/gtex_diagram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038" y="2869052"/>
            <a:ext cx="1968153" cy="295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56992"/>
            <a:ext cx="185587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experimental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2000" dirty="0"/>
              <a:t>Disease vs control</a:t>
            </a:r>
          </a:p>
          <a:p>
            <a:pPr>
              <a:defRPr/>
            </a:pPr>
            <a:r>
              <a:rPr lang="en-GB" sz="2000" dirty="0"/>
              <a:t>Gene knockdown/knockout vs wildtype</a:t>
            </a:r>
          </a:p>
          <a:p>
            <a:pPr>
              <a:defRPr/>
            </a:pPr>
            <a:r>
              <a:rPr lang="en-GB" sz="2000" dirty="0"/>
              <a:t>Effect of treatment/stimulus/drug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Clinical applications</a:t>
            </a:r>
          </a:p>
          <a:p>
            <a:pPr lvl="1">
              <a:defRPr/>
            </a:pPr>
            <a:r>
              <a:rPr lang="en-GB" sz="1800" dirty="0"/>
              <a:t>Tumour-normal pairs</a:t>
            </a:r>
          </a:p>
          <a:p>
            <a:pPr lvl="1">
              <a:defRPr/>
            </a:pPr>
            <a:r>
              <a:rPr lang="en-GB" sz="1800" dirty="0"/>
              <a:t>Good prognosis vs poor prognosis</a:t>
            </a:r>
          </a:p>
          <a:p>
            <a:pPr lvl="1">
              <a:defRPr/>
            </a:pPr>
            <a:r>
              <a:rPr lang="en-GB" sz="1800" dirty="0"/>
              <a:t>Patient subgroups responding to different treatments</a:t>
            </a:r>
          </a:p>
          <a:p>
            <a:pPr lvl="1">
              <a:defRPr/>
            </a:pPr>
            <a:r>
              <a:rPr lang="en-GB" sz="1800" dirty="0"/>
              <a:t>‘Gene signature’ to predict who will respond well to a given treatment</a:t>
            </a:r>
          </a:p>
          <a:p>
            <a:pPr>
              <a:defRPr/>
            </a:pPr>
            <a:r>
              <a:rPr lang="en-GB" sz="2000" dirty="0"/>
              <a:t>Time course</a:t>
            </a:r>
          </a:p>
          <a:p>
            <a:pPr>
              <a:defRPr/>
            </a:pPr>
            <a:r>
              <a:rPr lang="en-GB" sz="2000" dirty="0"/>
              <a:t>Different tissues/stages of development</a:t>
            </a:r>
          </a:p>
        </p:txBody>
      </p:sp>
    </p:spTree>
    <p:extLst>
      <p:ext uri="{BB962C8B-B14F-4D97-AF65-F5344CB8AC3E}">
        <p14:creationId xmlns:p14="http://schemas.microsoft.com/office/powerpoint/2010/main" val="30425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charset="0"/>
                <a:cs typeface="Arial" charset="0"/>
              </a:rPr>
              <a:t>Limitations of transcriptomic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GB" sz="2400" dirty="0"/>
              <a:t>Comprehensive but inherently limited to descriptive results, no matter how well experiment performed or data analysed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Produce large amounts of information; subjective interpretation, can be mined in different ways, always much left untouched (often publically available)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Expensive and time-consuming so often published as a stand-alone experiment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However best used as starting point for further work - following up hypotheses from gene expression data to uncover mechanistic/causal effects can produce elegant studies</a:t>
            </a:r>
          </a:p>
        </p:txBody>
      </p:sp>
    </p:spTree>
    <p:extLst>
      <p:ext uri="{BB962C8B-B14F-4D97-AF65-F5344CB8AC3E}">
        <p14:creationId xmlns:p14="http://schemas.microsoft.com/office/powerpoint/2010/main" val="42148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 smtClean="0">
                <a:latin typeface="+mj-lt"/>
              </a:rPr>
              <a:t>Experimental design considerations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770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Depends on context – type of sample, size of effect, heterogeneity within conditions</a:t>
            </a:r>
            <a:endParaRPr lang="en-GB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43608" y="2636912"/>
            <a:ext cx="6984776" cy="3384376"/>
            <a:chOff x="1028782" y="2926128"/>
            <a:chExt cx="6984776" cy="3384376"/>
          </a:xfrm>
        </p:grpSpPr>
        <p:sp>
          <p:nvSpPr>
            <p:cNvPr id="21" name="Isosceles Triangle 20"/>
            <p:cNvSpPr/>
            <p:nvPr/>
          </p:nvSpPr>
          <p:spPr>
            <a:xfrm rot="16200000">
              <a:off x="2828982" y="1125928"/>
              <a:ext cx="3384376" cy="6984776"/>
            </a:xfrm>
            <a:prstGeom prst="triangl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  <a:lumMod val="64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3376454" y="4057139"/>
              <a:ext cx="28592" cy="1135104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881210" y="3643283"/>
              <a:ext cx="36004" cy="1926024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429382" y="3337059"/>
              <a:ext cx="0" cy="2592288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180911" y="4417179"/>
              <a:ext cx="111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Cell line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85066" y="4310037"/>
              <a:ext cx="1116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Mouse model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94657" y="4310037"/>
              <a:ext cx="1116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Human samples</a:t>
              </a:r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88224" y="3863181"/>
              <a:ext cx="142533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Human clinical samples for heterogeneous disease</a:t>
              </a:r>
              <a:endParaRPr lang="en-GB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907704" y="6102271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	 n=3         </a:t>
            </a:r>
            <a:r>
              <a:rPr lang="en-GB" dirty="0"/>
              <a:t> </a:t>
            </a:r>
            <a:r>
              <a:rPr lang="en-GB" dirty="0" smtClean="0"/>
              <a:t>        n=5</a:t>
            </a:r>
            <a:r>
              <a:rPr lang="en-GB" dirty="0"/>
              <a:t> </a:t>
            </a:r>
            <a:r>
              <a:rPr lang="en-GB" dirty="0" smtClean="0"/>
              <a:t>                 n=10		n=100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Sequencing Depth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139850" cy="241526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75856" y="1600200"/>
            <a:ext cx="5410944" cy="4525963"/>
          </a:xfrm>
        </p:spPr>
        <p:txBody>
          <a:bodyPr/>
          <a:lstStyle/>
          <a:p>
            <a:endParaRPr lang="en-GB" sz="2000" dirty="0" smtClean="0"/>
          </a:p>
          <a:p>
            <a:r>
              <a:rPr lang="en-GB" sz="2000" dirty="0" smtClean="0"/>
              <a:t>Number of reads required per sample depends on experimental question</a:t>
            </a:r>
          </a:p>
          <a:p>
            <a:endParaRPr lang="en-GB" sz="2000" dirty="0" smtClean="0"/>
          </a:p>
          <a:p>
            <a:r>
              <a:rPr lang="en-GB" sz="2000" dirty="0" smtClean="0"/>
              <a:t>HiSeq4000 – one lane = 250 million reads</a:t>
            </a:r>
          </a:p>
          <a:p>
            <a:r>
              <a:rPr lang="en-GB" sz="2000" dirty="0" smtClean="0"/>
              <a:t>Multiplexing e.g. 10-plex human samples gives ~25m reads for each, plenty for quantifying gene expression (except for very low/unexpressed genes)</a:t>
            </a:r>
          </a:p>
          <a:p>
            <a:endParaRPr lang="en-GB" sz="2000" dirty="0" smtClean="0"/>
          </a:p>
          <a:p>
            <a:r>
              <a:rPr lang="en-GB" sz="2000" dirty="0" smtClean="0"/>
              <a:t>Higher depth required in some situations e.g. for splicing analysis, certain library prep methods (</a:t>
            </a:r>
            <a:r>
              <a:rPr lang="en-GB" sz="2000" dirty="0" err="1" smtClean="0"/>
              <a:t>ribo</a:t>
            </a:r>
            <a:r>
              <a:rPr lang="en-GB" sz="2000" dirty="0" smtClean="0"/>
              <a:t>-depletion)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6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/>
          <a:lstStyle/>
          <a:p>
            <a:r>
              <a:rPr lang="en-GB" sz="3600" dirty="0" smtClean="0"/>
              <a:t>Potential confounds and covariates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Gene </a:t>
            </a:r>
            <a:r>
              <a:rPr lang="en-GB" sz="2400" dirty="0" smtClean="0"/>
              <a:t>expression data highly sensitive to many </a:t>
            </a:r>
            <a:r>
              <a:rPr lang="en-GB" sz="2400" dirty="0" smtClean="0"/>
              <a:t>factors</a:t>
            </a:r>
            <a:endParaRPr lang="en-GB" sz="2400" dirty="0" smtClean="0"/>
          </a:p>
          <a:p>
            <a:pPr lvl="1"/>
            <a:r>
              <a:rPr lang="en-GB" sz="2000" dirty="0" smtClean="0"/>
              <a:t>Lab operator/conditions, </a:t>
            </a:r>
            <a:r>
              <a:rPr lang="en-GB" sz="2000" dirty="0" smtClean="0"/>
              <a:t>day performed, </a:t>
            </a:r>
            <a:r>
              <a:rPr lang="en-GB" sz="2000" dirty="0" smtClean="0"/>
              <a:t>sample collection methods, </a:t>
            </a:r>
            <a:r>
              <a:rPr lang="en-GB" sz="2000" dirty="0" smtClean="0"/>
              <a:t>RNA extraction day and so </a:t>
            </a:r>
            <a:r>
              <a:rPr lang="en-GB" sz="2000" dirty="0" smtClean="0"/>
              <a:t>on</a:t>
            </a:r>
          </a:p>
          <a:p>
            <a:pPr lvl="1"/>
            <a:r>
              <a:rPr lang="en-GB" sz="2000" dirty="0" smtClean="0"/>
              <a:t>Often influence the data to greater extent than any experimental effects</a:t>
            </a:r>
            <a:endParaRPr lang="en-GB" sz="2000" dirty="0" smtClean="0"/>
          </a:p>
          <a:p>
            <a:pPr lvl="1"/>
            <a:r>
              <a:rPr lang="en-GB" sz="2000" dirty="0" smtClean="0"/>
              <a:t>Any step where treated and control samples are handled differently could confound the experiment</a:t>
            </a:r>
            <a:endParaRPr lang="en-GB" sz="2000" dirty="0"/>
          </a:p>
          <a:p>
            <a:pPr lvl="1"/>
            <a:r>
              <a:rPr lang="en-GB" sz="2000" dirty="0" smtClean="0"/>
              <a:t>If split into batches containing mix of treated/control samples, can account for potential effects in analysis</a:t>
            </a:r>
            <a:endParaRPr lang="en-GB" sz="2800" dirty="0" smtClean="0"/>
          </a:p>
          <a:p>
            <a:r>
              <a:rPr lang="en-GB" sz="2400" dirty="0" smtClean="0"/>
              <a:t>Also be</a:t>
            </a:r>
            <a:r>
              <a:rPr lang="en-GB" sz="2400" dirty="0" smtClean="0"/>
              <a:t> </a:t>
            </a:r>
            <a:r>
              <a:rPr lang="en-GB" sz="2400" dirty="0" smtClean="0"/>
              <a:t>aware of potential </a:t>
            </a:r>
            <a:r>
              <a:rPr lang="en-GB" sz="2400" dirty="0" smtClean="0"/>
              <a:t>effects from </a:t>
            </a:r>
            <a:r>
              <a:rPr lang="en-GB" sz="2400" dirty="0" smtClean="0"/>
              <a:t>factors </a:t>
            </a:r>
            <a:r>
              <a:rPr lang="en-GB" sz="2400" dirty="0" smtClean="0"/>
              <a:t>unrelated to </a:t>
            </a:r>
            <a:r>
              <a:rPr lang="en-GB" sz="2400" smtClean="0"/>
              <a:t>the experiment on </a:t>
            </a:r>
            <a:r>
              <a:rPr lang="en-GB" sz="2400" dirty="0" smtClean="0"/>
              <a:t>the data, which may need to be accounted for to optimise analysis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994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Gene not influenced by litter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51203" name="Content Placeholder 3" descr="boxplot_top_gen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7364"/>
          <a:stretch>
            <a:fillRect/>
          </a:stretch>
        </p:blipFill>
        <p:spPr>
          <a:xfrm>
            <a:off x="28575" y="2006600"/>
            <a:ext cx="5543550" cy="38512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43563" y="1831975"/>
            <a:ext cx="3043237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Wt and </a:t>
            </a:r>
            <a:r>
              <a:rPr lang="en-GB" dirty="0" err="1" smtClean="0"/>
              <a:t>Mut</a:t>
            </a:r>
            <a:r>
              <a:rPr lang="en-GB" dirty="0" smtClean="0"/>
              <a:t> groups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Three different litters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Top gene ~ 5x higher expression in Wt compared to </a:t>
            </a:r>
            <a:r>
              <a:rPr lang="en-GB" dirty="0" err="1" smtClean="0"/>
              <a:t>Mut</a:t>
            </a: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Similarly expressed across litters in both genotypes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Gene with strong </a:t>
            </a:r>
            <a:r>
              <a:rPr lang="en-GB" dirty="0" smtClean="0">
                <a:latin typeface="Arial" charset="0"/>
                <a:cs typeface="Arial" charset="0"/>
              </a:rPr>
              <a:t>litter effect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52227" name="Content Placeholder 3" descr="boxplot_litter_effect_gen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7547"/>
          <a:stretch>
            <a:fillRect/>
          </a:stretch>
        </p:blipFill>
        <p:spPr>
          <a:xfrm>
            <a:off x="0" y="2071687"/>
            <a:ext cx="4968547" cy="344554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18901" y="1700808"/>
            <a:ext cx="3945587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/>
              <a:t>Within </a:t>
            </a:r>
            <a:r>
              <a:rPr lang="en-GB" sz="2200" dirty="0" smtClean="0"/>
              <a:t>litters, consistent pattern of higher expression in WT vs </a:t>
            </a:r>
            <a:r>
              <a:rPr lang="en-GB" sz="2200" dirty="0" err="1" smtClean="0"/>
              <a:t>Mut</a:t>
            </a:r>
            <a:endParaRPr lang="en-GB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/>
              <a:t>Within genotypes, B&gt;C&gt;A – expression depends on litter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/>
              <a:t>Accounting for this </a:t>
            </a:r>
            <a:r>
              <a:rPr lang="en-GB" sz="2200" dirty="0" smtClean="0"/>
              <a:t>source of variability </a:t>
            </a:r>
            <a:r>
              <a:rPr lang="en-GB" sz="2200" dirty="0" smtClean="0"/>
              <a:t>increases power to detect changes of interest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tp://www.well.ox.ac.uk/_asset/image/black-acronym-whg-logo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10" y="6361176"/>
            <a:ext cx="1039317" cy="4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986119" y="1940369"/>
            <a:ext cx="7091082" cy="84765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charset="0"/>
                <a:ea typeface="Calibri" charset="0"/>
                <a:cs typeface="Calibri" charset="0"/>
              </a:rPr>
              <a:t>Differential Gene </a:t>
            </a:r>
            <a:r>
              <a:rPr lang="en-US" sz="28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sz="28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charset="0"/>
                <a:ea typeface="Calibri" charset="0"/>
                <a:cs typeface="Calibri" charset="0"/>
              </a:rPr>
              <a:t>xpression Analysis</a:t>
            </a:r>
            <a:endParaRPr lang="en-US" sz="28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706" y="6209257"/>
            <a:ext cx="2667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/>
                <a:ea typeface="Calibri" charset="0"/>
                <a:cs typeface="Calibri" charset="0"/>
              </a:rPr>
              <a:t>Helen Lockstone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Calibri" charset="0"/>
                <a:cs typeface="Calibri" charset="0"/>
              </a:rPr>
              <a:t>Bioinformatics Core Group</a:t>
            </a:r>
            <a:endParaRPr lang="en-US" dirty="0">
              <a:solidFill>
                <a:prstClr val="black"/>
              </a:solidFill>
              <a:latin typeface="Calibri" panose="020F0502020204030204"/>
              <a:ea typeface="Calibri" charset="0"/>
              <a:cs typeface="Calibri" charset="0"/>
            </a:endParaRPr>
          </a:p>
        </p:txBody>
      </p:sp>
      <p:pic>
        <p:nvPicPr>
          <p:cNvPr id="1030" name="Picture 6" descr="ttps://upload.wikimedia.org/wikipedia/en/thumb/2/2f/University_of_Oxford.svg/1280px-University_of_Oxfo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964" y="6361176"/>
            <a:ext cx="1364219" cy="41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5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2776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General </a:t>
            </a:r>
            <a:r>
              <a:rPr lang="en-GB" sz="2400" dirty="0" smtClean="0"/>
              <a:t>remarks on gene expression technology and data</a:t>
            </a:r>
            <a:r>
              <a:rPr lang="en-GB" sz="2400" dirty="0"/>
              <a:t> </a:t>
            </a:r>
            <a:r>
              <a:rPr lang="en-GB" sz="2400" dirty="0" smtClean="0"/>
              <a:t>(RNA-</a:t>
            </a:r>
            <a:r>
              <a:rPr lang="en-GB" sz="2400" dirty="0" err="1" smtClean="0"/>
              <a:t>Seq</a:t>
            </a:r>
            <a:r>
              <a:rPr lang="en-GB" sz="2400" dirty="0" smtClean="0"/>
              <a:t> and microarray)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Experimental design considerations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Hypothesis testing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Differential expression analysis using R/BioConductor</a:t>
            </a:r>
            <a:endParaRPr lang="en-GB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Practical session working with a cancer dataset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956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>
                <a:latin typeface="+mj-lt"/>
              </a:rPr>
              <a:t>A</a:t>
            </a:r>
            <a:r>
              <a:rPr lang="en-GB" dirty="0" smtClean="0">
                <a:latin typeface="+mj-lt"/>
              </a:rPr>
              <a:t> brief history of gene expression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329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Transcriptome Profiling</a:t>
            </a:r>
            <a:endParaRPr lang="en-US" dirty="0"/>
          </a:p>
        </p:txBody>
      </p:sp>
      <p:pic>
        <p:nvPicPr>
          <p:cNvPr id="4" name="Content Placeholder 6" descr="Central_Dogma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052736"/>
            <a:ext cx="4000500" cy="4894263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4600575" y="1409924"/>
            <a:ext cx="4281487" cy="4525962"/>
          </a:xfrm>
          <a:prstGeom prst="rect">
            <a:avLst/>
          </a:prstGeom>
        </p:spPr>
        <p:txBody>
          <a:bodyPr/>
          <a:lstStyle/>
          <a:p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r>
              <a:rPr lang="en-GB" sz="2400" dirty="0" smtClean="0">
                <a:latin typeface="Arial" charset="0"/>
                <a:cs typeface="Arial" charset="0"/>
              </a:rPr>
              <a:t>Transcriptome can be measured by microarrays or RNA-</a:t>
            </a:r>
            <a:r>
              <a:rPr lang="en-GB" sz="2400" dirty="0" err="1" smtClean="0">
                <a:latin typeface="Arial" charset="0"/>
                <a:cs typeface="Arial" charset="0"/>
              </a:rPr>
              <a:t>Seq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450" y="2695799"/>
            <a:ext cx="8715375" cy="164306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95812" y="4494287"/>
            <a:ext cx="4286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Widely-used techniques, provide insight into biological system, albeit a snapshot – highly dynamic and complex process (splicing, gene methylation, RNA stability/degradation, miRNA regulation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key technologies</a:t>
            </a:r>
            <a:endParaRPr lang="en-US" dirty="0"/>
          </a:p>
        </p:txBody>
      </p:sp>
      <p:sp>
        <p:nvSpPr>
          <p:cNvPr id="4" name="Text Placeholder 7"/>
          <p:cNvSpPr txBox="1">
            <a:spLocks/>
          </p:cNvSpPr>
          <p:nvPr/>
        </p:nvSpPr>
        <p:spPr bwMode="auto">
          <a:xfrm>
            <a:off x="428600" y="908720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Microarrays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8"/>
          <p:cNvSpPr txBox="1">
            <a:spLocks/>
          </p:cNvSpPr>
          <p:nvPr/>
        </p:nvSpPr>
        <p:spPr bwMode="auto">
          <a:xfrm>
            <a:off x="4616425" y="908720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RNA-Seq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Content Placeholder 3" descr="expt_protoco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569" y="1794495"/>
            <a:ext cx="35242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5131435"/>
            <a:ext cx="836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Complementary hybridisation		   Next-generation sequencing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early 1990s onwards				2007 onwards	</a:t>
            </a:r>
          </a:p>
        </p:txBody>
      </p:sp>
      <p:pic>
        <p:nvPicPr>
          <p:cNvPr id="8" name="Content Placeholder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16424" y="1794495"/>
            <a:ext cx="4041775" cy="31464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43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cs typeface="Arial" charset="0"/>
              </a:rPr>
              <a:t>Publications by Technology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340768"/>
            <a:ext cx="4824536" cy="44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cs typeface="Arial" charset="0"/>
              </a:rPr>
              <a:t>Which technology to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/>
          <a:p>
            <a:r>
              <a:rPr lang="en-GB" sz="2400" dirty="0"/>
              <a:t>Microarrays and RNA-</a:t>
            </a:r>
            <a:r>
              <a:rPr lang="en-GB" sz="2400" dirty="0" err="1"/>
              <a:t>Seq</a:t>
            </a:r>
            <a:r>
              <a:rPr lang="en-GB" sz="2400" dirty="0"/>
              <a:t> are complementary technologies (despite common perception that RNA-</a:t>
            </a:r>
            <a:r>
              <a:rPr lang="en-GB" sz="2400" dirty="0" err="1"/>
              <a:t>Seq</a:t>
            </a:r>
            <a:r>
              <a:rPr lang="en-GB" sz="2400" dirty="0"/>
              <a:t> superior)</a:t>
            </a:r>
          </a:p>
          <a:p>
            <a:endParaRPr lang="en-GB" sz="2400" dirty="0"/>
          </a:p>
          <a:p>
            <a:r>
              <a:rPr lang="en-GB" sz="2400" dirty="0"/>
              <a:t>Choice usually depends how detailed a characterisation of the transcriptome is required</a:t>
            </a:r>
          </a:p>
          <a:p>
            <a:pPr lvl="1"/>
            <a:r>
              <a:rPr lang="en-GB" sz="2000" dirty="0"/>
              <a:t>Gene level changes =&gt; microarrays sufficient, reliable and cheap</a:t>
            </a:r>
          </a:p>
          <a:p>
            <a:pPr lvl="1"/>
            <a:r>
              <a:rPr lang="en-GB" sz="2000" dirty="0"/>
              <a:t>Isoform structure, splicing, novel transcripts =&gt; RNA-</a:t>
            </a:r>
            <a:r>
              <a:rPr lang="en-GB" sz="2000" dirty="0" err="1"/>
              <a:t>Seq</a:t>
            </a:r>
            <a:endParaRPr lang="en-GB" sz="2000" dirty="0"/>
          </a:p>
          <a:p>
            <a:pPr lvl="1"/>
            <a:r>
              <a:rPr lang="en-GB" sz="2000" dirty="0"/>
              <a:t>Note that exon arrays can also assess </a:t>
            </a:r>
            <a:r>
              <a:rPr lang="en-GB" sz="2000" dirty="0" smtClean="0"/>
              <a:t>splicing</a:t>
            </a:r>
          </a:p>
          <a:p>
            <a:endParaRPr lang="en-GB" sz="2200" dirty="0"/>
          </a:p>
          <a:p>
            <a:r>
              <a:rPr lang="en-GB" sz="2400" dirty="0" smtClean="0"/>
              <a:t>Both report relative gene expression level estimates, influenced by a range of factors and biases inherent to each technology</a:t>
            </a:r>
          </a:p>
          <a:p>
            <a:r>
              <a:rPr lang="en-GB" sz="2200" dirty="0" smtClean="0"/>
              <a:t>Fold-change concordance reasonably high between arrays and RNA-</a:t>
            </a:r>
            <a:r>
              <a:rPr lang="en-GB" sz="2200" dirty="0" err="1" smtClean="0"/>
              <a:t>Seq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803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cs typeface="Arial" charset="0"/>
              </a:rPr>
              <a:t>RNA-</a:t>
            </a:r>
            <a:r>
              <a:rPr lang="en-GB" dirty="0" err="1">
                <a:latin typeface="Arial" charset="0"/>
                <a:cs typeface="Arial" charset="0"/>
              </a:rPr>
              <a:t>Seq</a:t>
            </a:r>
            <a:r>
              <a:rPr lang="en-GB" dirty="0">
                <a:latin typeface="Arial" charset="0"/>
                <a:cs typeface="Arial" charset="0"/>
              </a:rPr>
              <a:t> Myths and 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/>
          <a:p>
            <a:r>
              <a:rPr lang="en-GB" sz="2400" dirty="0"/>
              <a:t>Can detect </a:t>
            </a:r>
            <a:r>
              <a:rPr lang="en-GB" sz="2400" dirty="0" smtClean="0"/>
              <a:t>low </a:t>
            </a:r>
            <a:r>
              <a:rPr lang="en-GB" sz="2400" dirty="0"/>
              <a:t>expressed genes </a:t>
            </a:r>
            <a:r>
              <a:rPr lang="en-GB" sz="2400" dirty="0" smtClean="0"/>
              <a:t>better than arrays</a:t>
            </a:r>
          </a:p>
          <a:p>
            <a:pPr lvl="1"/>
            <a:r>
              <a:rPr lang="en-GB" sz="2200" dirty="0" smtClean="0"/>
              <a:t>Possibly but may need prohibitively expensive sequencing depth </a:t>
            </a:r>
          </a:p>
          <a:p>
            <a:pPr lvl="1"/>
            <a:r>
              <a:rPr lang="en-GB" sz="2200" dirty="0" smtClean="0"/>
              <a:t>In typical designs, up to half of all genes are too low expressed to be reliably detected (if at all)</a:t>
            </a:r>
          </a:p>
          <a:p>
            <a:pPr lvl="1"/>
            <a:r>
              <a:rPr lang="en-GB" sz="2200" dirty="0" smtClean="0"/>
              <a:t>Additional sequencing will still tend to be of highly expressed genes, so lower end hard to interrogate</a:t>
            </a:r>
          </a:p>
          <a:p>
            <a:pPr lvl="1"/>
            <a:endParaRPr lang="en-GB" sz="2200" dirty="0" smtClean="0"/>
          </a:p>
          <a:p>
            <a:r>
              <a:rPr lang="en-GB" sz="2400" dirty="0" smtClean="0"/>
              <a:t>The issue of low counts is even more problematic for splicing analysis where you may be comparing exons or junction-spanning reads</a:t>
            </a:r>
          </a:p>
          <a:p>
            <a:endParaRPr lang="en-GB" sz="2400" dirty="0" smtClean="0"/>
          </a:p>
          <a:p>
            <a:r>
              <a:rPr lang="en-GB" sz="2400" dirty="0" smtClean="0"/>
              <a:t>What you sequence in an RNA-</a:t>
            </a:r>
            <a:r>
              <a:rPr lang="en-GB" sz="2400" dirty="0" err="1" smtClean="0"/>
              <a:t>Seq</a:t>
            </a:r>
            <a:r>
              <a:rPr lang="en-GB" sz="2400" dirty="0" smtClean="0"/>
              <a:t> library influences your data for all genes – very inter-dependent in a way that arrays are not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352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aqu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yt-aqu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GC-WTCHG-2017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21920</TotalTime>
  <Words>759</Words>
  <Application>Microsoft Office PowerPoint</Application>
  <PresentationFormat>On-screen Show (4:3)</PresentationFormat>
  <Paragraphs>129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Avenir Book</vt:lpstr>
      <vt:lpstr>Avenir Oblique</vt:lpstr>
      <vt:lpstr>Brown Light</vt:lpstr>
      <vt:lpstr>Calibri</vt:lpstr>
      <vt:lpstr>Calibri Light</vt:lpstr>
      <vt:lpstr>Exo 2 Extra Bold</vt:lpstr>
      <vt:lpstr>Lucida Sans Unicode</vt:lpstr>
      <vt:lpstr>Mate</vt:lpstr>
      <vt:lpstr>Tahoma</vt:lpstr>
      <vt:lpstr>Times New Roman</vt:lpstr>
      <vt:lpstr>Office Theme</vt:lpstr>
      <vt:lpstr>lyt-aqua</vt:lpstr>
      <vt:lpstr>1_lyt-aqua</vt:lpstr>
      <vt:lpstr>OGC-WTCHG-2017b</vt:lpstr>
      <vt:lpstr>PowerPoint Presentation</vt:lpstr>
      <vt:lpstr>PowerPoint Presentation</vt:lpstr>
      <vt:lpstr>Overview</vt:lpstr>
      <vt:lpstr>A brief history of gene expression</vt:lpstr>
      <vt:lpstr>Transcriptome Profiling</vt:lpstr>
      <vt:lpstr>Two key technologies</vt:lpstr>
      <vt:lpstr>Publications by Technology</vt:lpstr>
      <vt:lpstr>Which technology to use?</vt:lpstr>
      <vt:lpstr>RNA-Seq Myths and Caveats</vt:lpstr>
      <vt:lpstr>Large-scale gene expression projects</vt:lpstr>
      <vt:lpstr>Typical experimental designs</vt:lpstr>
      <vt:lpstr>Limitations of transcriptomic profiling</vt:lpstr>
      <vt:lpstr>Experimental design considerations</vt:lpstr>
      <vt:lpstr>Replication</vt:lpstr>
      <vt:lpstr>Sequencing Depth</vt:lpstr>
      <vt:lpstr>Potential confounds and covariates</vt:lpstr>
      <vt:lpstr>Gene not influenced by litter</vt:lpstr>
      <vt:lpstr>Gene with strong litter effect</vt:lpstr>
    </vt:vector>
  </TitlesOfParts>
  <Company>University of Oxford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Expression Studies using Array and Sequencing Technology</dc:title>
  <dc:creator>hel23</dc:creator>
  <cp:lastModifiedBy>Helen Lockstone</cp:lastModifiedBy>
  <cp:revision>111</cp:revision>
  <dcterms:created xsi:type="dcterms:W3CDTF">2009-07-19T21:05:48Z</dcterms:created>
  <dcterms:modified xsi:type="dcterms:W3CDTF">2017-11-28T00:57:07Z</dcterms:modified>
</cp:coreProperties>
</file>