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4083" r:id="rId2"/>
    <p:sldMasterId id="2147484095" r:id="rId3"/>
  </p:sldMasterIdLst>
  <p:notesMasterIdLst>
    <p:notesMasterId r:id="rId27"/>
  </p:notesMasterIdLst>
  <p:handoutMasterIdLst>
    <p:handoutMasterId r:id="rId28"/>
  </p:handoutMasterIdLst>
  <p:sldIdLst>
    <p:sldId id="850" r:id="rId4"/>
    <p:sldId id="837" r:id="rId5"/>
    <p:sldId id="836" r:id="rId6"/>
    <p:sldId id="840" r:id="rId7"/>
    <p:sldId id="857" r:id="rId8"/>
    <p:sldId id="833" r:id="rId9"/>
    <p:sldId id="843" r:id="rId10"/>
    <p:sldId id="847" r:id="rId11"/>
    <p:sldId id="846" r:id="rId12"/>
    <p:sldId id="844" r:id="rId13"/>
    <p:sldId id="851" r:id="rId14"/>
    <p:sldId id="831" r:id="rId15"/>
    <p:sldId id="832" r:id="rId16"/>
    <p:sldId id="822" r:id="rId17"/>
    <p:sldId id="838" r:id="rId18"/>
    <p:sldId id="834" r:id="rId19"/>
    <p:sldId id="841" r:id="rId20"/>
    <p:sldId id="835" r:id="rId21"/>
    <p:sldId id="842" r:id="rId22"/>
    <p:sldId id="852" r:id="rId23"/>
    <p:sldId id="853" r:id="rId24"/>
    <p:sldId id="856" r:id="rId25"/>
    <p:sldId id="258" r:id="rId26"/>
  </p:sldIdLst>
  <p:sldSz cx="9144000" cy="6858000" type="screen4x3"/>
  <p:notesSz cx="10234613" cy="70993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74">
          <p15:clr>
            <a:srgbClr val="A4A3A4"/>
          </p15:clr>
        </p15:guide>
        <p15:guide id="2" pos="2880">
          <p15:clr>
            <a:srgbClr val="A4A3A4"/>
          </p15:clr>
        </p15:guide>
      </p15:sldGuideLst>
    </p:ext>
    <p:ext uri="{2D200454-40CA-4A62-9FC3-DE9A4176ACB9}">
      <p15:notesGuideLst xmlns:p15="http://schemas.microsoft.com/office/powerpoint/2012/main">
        <p15:guide id="1" orient="horz" pos="2237">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66FF"/>
    <a:srgbClr val="0000FF"/>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82" autoAdjust="0"/>
    <p:restoredTop sz="74583" autoAdjust="0"/>
  </p:normalViewPr>
  <p:slideViewPr>
    <p:cSldViewPr snapToObjects="1" showGuides="1">
      <p:cViewPr varScale="1">
        <p:scale>
          <a:sx n="64" d="100"/>
          <a:sy n="64" d="100"/>
        </p:scale>
        <p:origin x="115" y="53"/>
      </p:cViewPr>
      <p:guideLst>
        <p:guide orient="horz" pos="39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075"/>
    </p:cViewPr>
  </p:sorterViewPr>
  <p:notesViewPr>
    <p:cSldViewPr snapToObjects="1" showGuides="1">
      <p:cViewPr varScale="1">
        <p:scale>
          <a:sx n="120" d="100"/>
          <a:sy n="120" d="100"/>
        </p:scale>
        <p:origin x="-96" y="-2490"/>
      </p:cViewPr>
      <p:guideLst>
        <p:guide orient="horz" pos="2237"/>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364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024161" y="3371963"/>
            <a:ext cx="8186292" cy="3195094"/>
          </a:xfrm>
          <a:prstGeom prst="rect">
            <a:avLst/>
          </a:prstGeom>
        </p:spPr>
        <p:txBody>
          <a:bodyPr vert="horz" lIns="99047" tIns="49523" rIns="99047" bIns="49523"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Slide Image Placeholder 8"/>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7969" tIns="48984" rIns="97969" bIns="48984" rtlCol="0" anchor="ctr"/>
          <a:lstStyle/>
          <a:p>
            <a:pPr lvl="0"/>
            <a:endParaRPr lang="en-GB" noProof="0"/>
          </a:p>
        </p:txBody>
      </p:sp>
    </p:spTree>
    <p:extLst>
      <p:ext uri="{BB962C8B-B14F-4D97-AF65-F5344CB8AC3E}">
        <p14:creationId xmlns:p14="http://schemas.microsoft.com/office/powerpoint/2010/main" val="743474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418823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gi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3.gif"/><Relationship Id="rId2" Type="http://schemas.openxmlformats.org/officeDocument/2006/relationships/image" Target="../media/image7.jpe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Subtitle 21"/>
          <p:cNvSpPr>
            <a:spLocks noGrp="1"/>
          </p:cNvSpPr>
          <p:nvPr>
            <p:ph type="subTitle" idx="1"/>
          </p:nvPr>
        </p:nvSpPr>
        <p:spPr>
          <a:xfrm>
            <a:off x="928662" y="2643182"/>
            <a:ext cx="7406640" cy="2786082"/>
          </a:xfrm>
          <a:prstGeom prst="rect">
            <a:avLst/>
          </a:prstGeom>
        </p:spPr>
        <p:txBody>
          <a:bodyPr tIns="0" anchor="ctr" anchorCtr="1"/>
          <a:lstStyle>
            <a:lvl1pPr marL="27432" indent="0" algn="l">
              <a:buNone/>
              <a:defRPr sz="3200">
                <a:solidFill>
                  <a:schemeClr val="accent1"/>
                </a:solidFill>
                <a:latin typeface="Maiandra GD"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11" name="Title 1"/>
          <p:cNvSpPr>
            <a:spLocks noGrp="1"/>
          </p:cNvSpPr>
          <p:nvPr>
            <p:ph type="title"/>
          </p:nvPr>
        </p:nvSpPr>
        <p:spPr>
          <a:xfrm>
            <a:off x="0" y="0"/>
            <a:ext cx="9144000" cy="2643182"/>
          </a:xfrm>
          <a:prstGeom prst="rect">
            <a:avLst/>
          </a:prstGeom>
        </p:spPr>
        <p:txBody>
          <a:bodyPr anchor="ctr" anchorCtr="1"/>
          <a:lstStyle>
            <a:lvl1pPr>
              <a:defRPr sz="4000">
                <a:latin typeface="Maiandra GD" pitchFamily="34" charset="0"/>
              </a:defRPr>
            </a:lvl1pPr>
            <a:extLst/>
          </a:lstStyle>
          <a:p>
            <a:r>
              <a:rPr lang="en-US" smtClean="0"/>
              <a:t>Click to edit Master title style</a:t>
            </a:r>
            <a:endParaRPr lang="en-US" dirty="0"/>
          </a:p>
        </p:txBody>
      </p:sp>
      <p:sp>
        <p:nvSpPr>
          <p:cNvPr id="5" name="Slide Number Placeholder 2"/>
          <p:cNvSpPr>
            <a:spLocks noGrp="1"/>
          </p:cNvSpPr>
          <p:nvPr>
            <p:ph type="sldNum" sz="quarter" idx="4"/>
          </p:nvPr>
        </p:nvSpPr>
        <p:spPr>
          <a:xfrm>
            <a:off x="7572375" y="6305550"/>
            <a:ext cx="1357313" cy="552450"/>
          </a:xfrm>
          <a:prstGeom prst="rect">
            <a:avLst/>
          </a:prstGeom>
        </p:spPr>
        <p:txBody>
          <a:bodyPr vert="horz" lIns="91440" tIns="45720" rIns="91440" bIns="45720" rtlCol="0" anchor="ctr"/>
          <a:lstStyle>
            <a:lvl1pPr algn="r" fontAlgn="auto">
              <a:spcBef>
                <a:spcPts val="0"/>
              </a:spcBef>
              <a:spcAft>
                <a:spcPts val="0"/>
              </a:spcAft>
              <a:defRPr sz="1800">
                <a:solidFill>
                  <a:schemeClr val="tx1"/>
                </a:solidFill>
                <a:latin typeface="Garamond" pitchFamily="18" charset="0"/>
              </a:defRPr>
            </a:lvl1pPr>
          </a:lstStyle>
          <a:p>
            <a:pPr>
              <a:defRPr/>
            </a:pPr>
            <a:fld id="{262B9E25-5356-4F19-94ED-7B876476CD7A}" type="slidenum">
              <a:rPr lang="en-GB" smtClean="0"/>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a:noFill/>
          <a:ln>
            <a:noFill/>
          </a:ln>
        </p:spPr>
      </p:pic>
      <p:sp>
        <p:nvSpPr>
          <p:cNvPr id="2" name="Title 1"/>
          <p:cNvSpPr>
            <a:spLocks noGrp="1"/>
          </p:cNvSpPr>
          <p:nvPr>
            <p:ph type="title"/>
          </p:nvPr>
        </p:nvSpPr>
        <p:spPr>
          <a:xfrm>
            <a:off x="457200" y="167099"/>
            <a:ext cx="7128164" cy="634975"/>
          </a:xfrm>
          <a:prstGeom prst="rect">
            <a:avLst/>
          </a:prstGeom>
        </p:spPr>
        <p:txBody>
          <a:bodyPr vert="horz" anchor="ctr"/>
          <a:lstStyle>
            <a:lvl1pPr>
              <a:defRPr sz="3600">
                <a:solidFill>
                  <a:schemeClr val="bg1"/>
                </a:solidFill>
                <a:latin typeface="Avenir Book"/>
                <a:cs typeface="Avenir Book"/>
              </a:defRPr>
            </a:lvl1pPr>
          </a:lstStyle>
          <a:p>
            <a:r>
              <a:rPr lang="en-GB" smtClean="0"/>
              <a:t>Click to edit Master title style</a:t>
            </a:r>
            <a:endParaRPr lang="en-US" dirty="0"/>
          </a:p>
        </p:txBody>
      </p:sp>
      <p:sp>
        <p:nvSpPr>
          <p:cNvPr id="8" name="Content Placeholder 7"/>
          <p:cNvSpPr>
            <a:spLocks noGrp="1"/>
          </p:cNvSpPr>
          <p:nvPr>
            <p:ph sz="quarter" idx="10"/>
          </p:nvPr>
        </p:nvSpPr>
        <p:spPr>
          <a:xfrm>
            <a:off x="368300" y="1303867"/>
            <a:ext cx="8421688" cy="5168900"/>
          </a:xfrm>
          <a:prstGeom prst="rect">
            <a:avLst/>
          </a:prstGeom>
        </p:spPr>
        <p:txBody>
          <a:bodyPr vert="horz"/>
          <a:lstStyle>
            <a:lvl1pPr>
              <a:defRPr>
                <a:solidFill>
                  <a:srgbClr val="0C1531"/>
                </a:solidFill>
                <a:latin typeface="Avenir Book"/>
                <a:cs typeface="Avenir Book"/>
              </a:defRPr>
            </a:lvl1pPr>
            <a:lvl2pPr>
              <a:defRPr>
                <a:solidFill>
                  <a:srgbClr val="0C1531"/>
                </a:solidFill>
                <a:latin typeface="Avenir Book"/>
                <a:cs typeface="Avenir Book"/>
              </a:defRPr>
            </a:lvl2pPr>
            <a:lvl3pPr>
              <a:defRPr>
                <a:solidFill>
                  <a:srgbClr val="0C1531"/>
                </a:solidFill>
                <a:latin typeface="Avenir Book"/>
                <a:cs typeface="Avenir Book"/>
              </a:defRPr>
            </a:lvl3pPr>
            <a:lvl4pPr>
              <a:defRPr>
                <a:solidFill>
                  <a:srgbClr val="0C1531"/>
                </a:solidFill>
                <a:latin typeface="Avenir Book"/>
                <a:cs typeface="Avenir Book"/>
              </a:defRPr>
            </a:lvl4pPr>
            <a:lvl5pPr>
              <a:defRPr>
                <a:solidFill>
                  <a:srgbClr val="0C1531"/>
                </a:solidFill>
                <a:latin typeface="Avenir Book"/>
                <a:cs typeface="Avenir Book"/>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4" name="Picture 3" descr="OGC-Logo-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77729" y="84577"/>
            <a:ext cx="1411132" cy="811832"/>
          </a:xfrm>
          <a:prstGeom prst="rect">
            <a:avLst/>
          </a:prstGeom>
        </p:spPr>
      </p:pic>
      <p:pic>
        <p:nvPicPr>
          <p:cNvPr id="9" name="Picture 8" descr="ox-rectangle-border.gi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85364" y="6240007"/>
            <a:ext cx="1452418" cy="465519"/>
          </a:xfrm>
          <a:prstGeom prst="rect">
            <a:avLst/>
          </a:prstGeom>
        </p:spPr>
      </p:pic>
      <p:pic>
        <p:nvPicPr>
          <p:cNvPr id="10" name="Picture 9" descr="white-desktop-whg-logo-png-340px.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27000" y="6240008"/>
            <a:ext cx="2401456" cy="473228"/>
          </a:xfrm>
          <a:prstGeom prst="rect">
            <a:avLst/>
          </a:prstGeom>
          <a:solidFill>
            <a:srgbClr val="0D1531"/>
          </a:solidFill>
          <a:ln>
            <a:solidFill>
              <a:srgbClr val="0D1531"/>
            </a:solidFill>
          </a:ln>
        </p:spPr>
      </p:pic>
    </p:spTree>
    <p:extLst>
      <p:ext uri="{BB962C8B-B14F-4D97-AF65-F5344CB8AC3E}">
        <p14:creationId xmlns:p14="http://schemas.microsoft.com/office/powerpoint/2010/main" val="32817984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3" name="Picture 2" descr="Genomics_powerpoint_backgrounds-02_new.jpg"/>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1" y="0"/>
            <a:ext cx="9143999" cy="975360"/>
          </a:xfrm>
          <a:prstGeom prst="rect">
            <a:avLst/>
          </a:prstGeom>
          <a:noFill/>
          <a:ln>
            <a:noFill/>
          </a:ln>
        </p:spPr>
      </p:pic>
      <p:sp>
        <p:nvSpPr>
          <p:cNvPr id="2" name="Title 1"/>
          <p:cNvSpPr>
            <a:spLocks noGrp="1"/>
          </p:cNvSpPr>
          <p:nvPr>
            <p:ph type="title"/>
          </p:nvPr>
        </p:nvSpPr>
        <p:spPr>
          <a:xfrm>
            <a:off x="457200" y="167099"/>
            <a:ext cx="8229600" cy="634975"/>
          </a:xfrm>
          <a:prstGeom prst="rect">
            <a:avLst/>
          </a:prstGeom>
        </p:spPr>
        <p:txBody>
          <a:bodyPr vert="horz" anchor="ctr"/>
          <a:lstStyle>
            <a:lvl1pPr>
              <a:defRPr sz="3600" b="0">
                <a:solidFill>
                  <a:schemeClr val="bg1"/>
                </a:solidFill>
                <a:latin typeface="Avenir Book"/>
                <a:cs typeface="Avenir Book"/>
              </a:defRPr>
            </a:lvl1pPr>
          </a:lstStyle>
          <a:p>
            <a:r>
              <a:rPr lang="en-GB" smtClean="0"/>
              <a:t>Click to edit Master title style</a:t>
            </a:r>
            <a:endParaRPr lang="en-US" dirty="0"/>
          </a:p>
        </p:txBody>
      </p:sp>
      <p:sp>
        <p:nvSpPr>
          <p:cNvPr id="7" name="Content Placeholder 6"/>
          <p:cNvSpPr>
            <a:spLocks noGrp="1"/>
          </p:cNvSpPr>
          <p:nvPr>
            <p:ph sz="quarter" idx="10"/>
          </p:nvPr>
        </p:nvSpPr>
        <p:spPr>
          <a:xfrm>
            <a:off x="392114" y="1337733"/>
            <a:ext cx="8397875" cy="5257800"/>
          </a:xfrm>
          <a:prstGeom prst="rect">
            <a:avLst/>
          </a:prstGeom>
        </p:spPr>
        <p:txBody>
          <a:bodyPr vert="horz"/>
          <a:lstStyle>
            <a:lvl1pPr>
              <a:defRPr>
                <a:latin typeface="Avenir Book"/>
                <a:cs typeface="Avenir Book"/>
              </a:defRPr>
            </a:lvl1pPr>
            <a:lvl2pPr>
              <a:defRPr>
                <a:latin typeface="Avenir Book"/>
                <a:cs typeface="Avenir Book"/>
              </a:defRPr>
            </a:lvl2pPr>
            <a:lvl3pPr>
              <a:defRPr>
                <a:latin typeface="Avenir Book"/>
                <a:cs typeface="Avenir Book"/>
              </a:defRPr>
            </a:lvl3pPr>
            <a:lvl4pPr>
              <a:defRPr>
                <a:latin typeface="Avenir Book"/>
                <a:cs typeface="Avenir Book"/>
              </a:defRPr>
            </a:lvl4pPr>
            <a:lvl5pPr>
              <a:defRPr>
                <a:latin typeface="Avenir Book"/>
                <a:cs typeface="Avenir Book"/>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63378692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pic>
        <p:nvPicPr>
          <p:cNvPr id="3" name="Picture 2" descr="Genomics_powerpoint_backgrounds-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5" y="0"/>
            <a:ext cx="9135879" cy="6858000"/>
          </a:xfrm>
          <a:prstGeom prst="rect">
            <a:avLst/>
          </a:prstGeom>
        </p:spPr>
      </p:pic>
    </p:spTree>
    <p:extLst>
      <p:ext uri="{BB962C8B-B14F-4D97-AF65-F5344CB8AC3E}">
        <p14:creationId xmlns:p14="http://schemas.microsoft.com/office/powerpoint/2010/main" val="331197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3" name="Picture 2" descr="Genomics_powerpoint_backgrounds-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9" y="0"/>
            <a:ext cx="9145744"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88813" y="-1"/>
            <a:ext cx="3355189" cy="6858001"/>
          </a:xfrm>
          <a:prstGeom prst="rect">
            <a:avLst/>
          </a:prstGeom>
        </p:spPr>
      </p:pic>
      <p:pic>
        <p:nvPicPr>
          <p:cNvPr id="7" name="Picture 6" descr="wellcome-logo-white.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02430" y="4970515"/>
            <a:ext cx="530842" cy="707789"/>
          </a:xfrm>
          <a:prstGeom prst="rect">
            <a:avLst/>
          </a:prstGeom>
        </p:spPr>
      </p:pic>
      <p:pic>
        <p:nvPicPr>
          <p:cNvPr id="10" name="Picture 9" descr="Screenshot 2017-05-16 13.34.56.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6992" y="5121487"/>
            <a:ext cx="4116531" cy="388152"/>
          </a:xfrm>
          <a:prstGeom prst="rect">
            <a:avLst/>
          </a:prstGeom>
        </p:spPr>
      </p:pic>
      <p:sp>
        <p:nvSpPr>
          <p:cNvPr id="13" name="Title 12"/>
          <p:cNvSpPr>
            <a:spLocks noGrp="1"/>
          </p:cNvSpPr>
          <p:nvPr>
            <p:ph type="title"/>
          </p:nvPr>
        </p:nvSpPr>
        <p:spPr>
          <a:xfrm>
            <a:off x="495756" y="366185"/>
            <a:ext cx="4909066" cy="900564"/>
          </a:xfrm>
        </p:spPr>
        <p:txBody>
          <a:bodyPr>
            <a:noAutofit/>
          </a:bodyPr>
          <a:lstStyle>
            <a:lvl1pPr>
              <a:defRPr sz="2800">
                <a:solidFill>
                  <a:srgbClr val="FFFFFF"/>
                </a:solidFill>
                <a:latin typeface="Avenir Book"/>
                <a:cs typeface="Avenir Book"/>
              </a:defRPr>
            </a:lvl1pPr>
          </a:lstStyle>
          <a:p>
            <a:r>
              <a:rPr lang="en-GB" smtClean="0"/>
              <a:t>Click to edit Master title style</a:t>
            </a:r>
            <a:endParaRPr lang="en-US" dirty="0"/>
          </a:p>
        </p:txBody>
      </p:sp>
      <p:sp>
        <p:nvSpPr>
          <p:cNvPr id="16" name="Text Placeholder 15"/>
          <p:cNvSpPr>
            <a:spLocks noGrp="1"/>
          </p:cNvSpPr>
          <p:nvPr>
            <p:ph type="body" sz="quarter" idx="10"/>
          </p:nvPr>
        </p:nvSpPr>
        <p:spPr>
          <a:xfrm>
            <a:off x="731839" y="3630084"/>
            <a:ext cx="4402137" cy="929216"/>
          </a:xfrm>
        </p:spPr>
        <p:txBody>
          <a:bodyPr>
            <a:normAutofit/>
          </a:bodyPr>
          <a:lstStyle>
            <a:lvl1pPr marL="0" indent="0">
              <a:buFontTx/>
              <a:buNone/>
              <a:defRPr sz="2400" b="0" i="0">
                <a:solidFill>
                  <a:srgbClr val="FFFFFF"/>
                </a:solidFill>
                <a:latin typeface="Avenir Oblique"/>
                <a:cs typeface="Avenir Oblique"/>
              </a:defRPr>
            </a:lvl1pPr>
            <a:lvl2pPr marL="457200" indent="0">
              <a:buFontTx/>
              <a:buNone/>
              <a:defRPr b="0" i="0">
                <a:solidFill>
                  <a:srgbClr val="FFFFFF"/>
                </a:solidFill>
                <a:latin typeface="Avenir Oblique"/>
                <a:cs typeface="Avenir Oblique"/>
              </a:defRPr>
            </a:lvl2pPr>
            <a:lvl3pPr marL="914400" indent="0">
              <a:buFontTx/>
              <a:buNone/>
              <a:defRPr b="0" i="0">
                <a:solidFill>
                  <a:srgbClr val="FFFFFF"/>
                </a:solidFill>
                <a:latin typeface="Avenir Oblique"/>
                <a:cs typeface="Avenir Oblique"/>
              </a:defRPr>
            </a:lvl3pPr>
            <a:lvl4pPr marL="1371600" indent="0">
              <a:buFontTx/>
              <a:buNone/>
              <a:defRPr b="0" i="0">
                <a:solidFill>
                  <a:srgbClr val="FFFFFF"/>
                </a:solidFill>
                <a:latin typeface="Avenir Oblique"/>
                <a:cs typeface="Avenir Oblique"/>
              </a:defRPr>
            </a:lvl4pPr>
            <a:lvl5pPr marL="1828800" indent="0">
              <a:buFontTx/>
              <a:buNone/>
              <a:defRPr b="0" i="0">
                <a:solidFill>
                  <a:srgbClr val="FFFFFF"/>
                </a:solidFill>
                <a:latin typeface="Avenir Oblique"/>
                <a:cs typeface="Avenir Oblique"/>
              </a:defRPr>
            </a:lvl5pPr>
          </a:lstStyle>
          <a:p>
            <a:pPr lvl="0"/>
            <a:r>
              <a:rPr lang="en-GB" smtClean="0"/>
              <a:t>Click to edit Master text styles</a:t>
            </a:r>
          </a:p>
        </p:txBody>
      </p:sp>
      <p:pic>
        <p:nvPicPr>
          <p:cNvPr id="2" name="Picture 1" descr="OGC-Logo-Rev.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9909" y="1383017"/>
            <a:ext cx="3656681" cy="2103708"/>
          </a:xfrm>
          <a:prstGeom prst="rect">
            <a:avLst/>
          </a:prstGeom>
        </p:spPr>
      </p:pic>
      <p:pic>
        <p:nvPicPr>
          <p:cNvPr id="11" name="Picture 10" descr="ox-rectangle-border.gif"/>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04545" y="6240007"/>
            <a:ext cx="1452418" cy="465519"/>
          </a:xfrm>
          <a:prstGeom prst="rect">
            <a:avLst/>
          </a:prstGeom>
        </p:spPr>
      </p:pic>
    </p:spTree>
    <p:extLst>
      <p:ext uri="{BB962C8B-B14F-4D97-AF65-F5344CB8AC3E}">
        <p14:creationId xmlns:p14="http://schemas.microsoft.com/office/powerpoint/2010/main" val="34266695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pic>
        <p:nvPicPr>
          <p:cNvPr id="6" name="Picture 5" descr="Genomics_powerpoint_backgrounds-02_new.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5358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pic>
        <p:nvPicPr>
          <p:cNvPr id="3" name="Picture 2" descr="Genomics_powerpoint_backgrounds-0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Tree>
    <p:extLst>
      <p:ext uri="{BB962C8B-B14F-4D97-AF65-F5344CB8AC3E}">
        <p14:creationId xmlns:p14="http://schemas.microsoft.com/office/powerpoint/2010/main" val="3307855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4" name="Picture 3" descr="Genomics_powerpoint_backgrounds-06.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Tree>
    <p:extLst>
      <p:ext uri="{BB962C8B-B14F-4D97-AF65-F5344CB8AC3E}">
        <p14:creationId xmlns:p14="http://schemas.microsoft.com/office/powerpoint/2010/main" val="23351044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3" name="Picture 2" descr="Genomics_powerpoint_backgrounds-08.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Tree>
    <p:extLst>
      <p:ext uri="{BB962C8B-B14F-4D97-AF65-F5344CB8AC3E}">
        <p14:creationId xmlns:p14="http://schemas.microsoft.com/office/powerpoint/2010/main" val="1910269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3" name="Picture 2" descr="Genomics_powerpoint_SMC_V001-09.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35879" cy="6858000"/>
          </a:xfrm>
          <a:prstGeom prst="rect">
            <a:avLst/>
          </a:prstGeom>
        </p:spPr>
      </p:pic>
    </p:spTree>
    <p:extLst>
      <p:ext uri="{BB962C8B-B14F-4D97-AF65-F5344CB8AC3E}">
        <p14:creationId xmlns:p14="http://schemas.microsoft.com/office/powerpoint/2010/main" val="254571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a:t>Click to edit Master title style</a:t>
            </a:r>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a:t>Click to edit Master subtitle style</a:t>
            </a:r>
          </a:p>
        </p:txBody>
      </p:sp>
      <p:sp>
        <p:nvSpPr>
          <p:cNvPr id="4" name="Date Placeholder 3"/>
          <p:cNvSpPr>
            <a:spLocks noGrp="1"/>
          </p:cNvSpPr>
          <p:nvPr>
            <p:ph type="dt" sz="half" idx="10"/>
          </p:nvPr>
        </p:nvSpPr>
        <p:spPr>
          <a:xfrm>
            <a:off x="555137" y="5953980"/>
            <a:ext cx="2130093" cy="472896"/>
          </a:xfrm>
        </p:spPr>
        <p:txBody>
          <a:bodyPr/>
          <a:lstStyle/>
          <a:p>
            <a:endParaRPr>
              <a:solidFill>
                <a:prstClr val="black"/>
              </a:solidFill>
            </a:endParaRPr>
          </a:p>
        </p:txBody>
      </p:sp>
      <p:sp>
        <p:nvSpPr>
          <p:cNvPr id="5" name="Footer Placeholder 4"/>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6" name="Slide Number Placeholder 5"/>
          <p:cNvSpPr>
            <a:spLocks noGrp="1"/>
          </p:cNvSpPr>
          <p:nvPr>
            <p:ph type="sldNum" sz="quarter" idx="12"/>
          </p:nvPr>
        </p:nvSpPr>
        <p:spPr>
          <a:xfrm>
            <a:off x="6653807" y="5953980"/>
            <a:ext cx="2130093" cy="472896"/>
          </a:xfrm>
        </p:spPr>
        <p:txBody>
          <a:bodyPr/>
          <a:lstStyle/>
          <a:p>
            <a:fld id="{4ECC5C31-D368-4D19-A82D-1C89F4447E21}"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6786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794"/>
          </a:xfrm>
          <a:prstGeom prst="rect">
            <a:avLst/>
          </a:prstGeom>
        </p:spPr>
        <p:txBody>
          <a:bodyPr anchor="ctr" anchorCtr="1"/>
          <a:lstStyle>
            <a:lvl1pPr>
              <a:defRPr sz="3200">
                <a:latin typeface="Maiandra GD" pitchFamily="34" charset="0"/>
              </a:defRPr>
            </a:lvl1pPr>
            <a:extLst/>
          </a:lstStyle>
          <a:p>
            <a:r>
              <a:rPr lang="en-US" smtClean="0"/>
              <a:t>Click to edit Master title style</a:t>
            </a:r>
            <a:endParaRPr lang="en-US" dirty="0"/>
          </a:p>
        </p:txBody>
      </p:sp>
      <p:sp>
        <p:nvSpPr>
          <p:cNvPr id="3" name="Content Placeholder 2"/>
          <p:cNvSpPr>
            <a:spLocks noGrp="1"/>
          </p:cNvSpPr>
          <p:nvPr>
            <p:ph idx="1"/>
          </p:nvPr>
        </p:nvSpPr>
        <p:spPr>
          <a:xfrm>
            <a:off x="0" y="928669"/>
            <a:ext cx="9144000" cy="5376881"/>
          </a:xfrm>
          <a:prstGeom prst="rect">
            <a:avLst/>
          </a:prstGeom>
        </p:spPr>
        <p:txBody>
          <a:bodyPr/>
          <a:lstStyle>
            <a:lvl1pPr>
              <a:defRPr sz="2800"/>
            </a:lvl1pPr>
            <a:lvl2pPr>
              <a:defRPr sz="2600"/>
            </a:lvl2pPr>
            <a:lvl4pPr>
              <a:defRPr sz="22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14C963EE-DB8C-4767-888E-3CE4D261D656}"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71" y="273352"/>
            <a:ext cx="8228763" cy="1145009"/>
          </a:xfrm>
        </p:spPr>
        <p:txBody>
          <a:bodyPr/>
          <a:lstStyle/>
          <a:p>
            <a:r>
              <a:rPr lang="en-US"/>
              <a:t>Click to edit Master title style</a:t>
            </a:r>
          </a:p>
        </p:txBody>
      </p:sp>
      <p:sp>
        <p:nvSpPr>
          <p:cNvPr id="3" name="Content Placeholder 2"/>
          <p:cNvSpPr>
            <a:spLocks noGrp="1"/>
          </p:cNvSpPr>
          <p:nvPr>
            <p:ph idx="1"/>
          </p:nvPr>
        </p:nvSpPr>
        <p:spPr>
          <a:xfrm>
            <a:off x="653102" y="1796220"/>
            <a:ext cx="8032833" cy="37557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5137" y="5953980"/>
            <a:ext cx="2130093" cy="472896"/>
          </a:xfrm>
        </p:spPr>
        <p:txBody>
          <a:bodyPr/>
          <a:lstStyle/>
          <a:p>
            <a:endParaRPr>
              <a:solidFill>
                <a:prstClr val="black"/>
              </a:solidFill>
            </a:endParaRPr>
          </a:p>
        </p:txBody>
      </p:sp>
      <p:sp>
        <p:nvSpPr>
          <p:cNvPr id="5" name="Footer Placeholder 4"/>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6" name="Slide Number Placeholder 5"/>
          <p:cNvSpPr>
            <a:spLocks noGrp="1"/>
          </p:cNvSpPr>
          <p:nvPr>
            <p:ph type="sldNum" sz="quarter" idx="12"/>
          </p:nvPr>
        </p:nvSpPr>
        <p:spPr>
          <a:xfrm>
            <a:off x="6653807" y="5953980"/>
            <a:ext cx="2130093" cy="472896"/>
          </a:xfrm>
        </p:spPr>
        <p:txBody>
          <a:bodyPr/>
          <a:lstStyle/>
          <a:p>
            <a:fld id="{E4E62BF5-0BC8-4DB4-B069-6EA1506CF753}"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683681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a:t>Click to edit Master title style</a:t>
            </a:r>
          </a:p>
        </p:txBody>
      </p:sp>
      <p:sp>
        <p:nvSpPr>
          <p:cNvPr id="3" name="Text Placeholder 2"/>
          <p:cNvSpPr>
            <a:spLocks noGrp="1"/>
          </p:cNvSpPr>
          <p:nvPr>
            <p:ph type="body" idx="1"/>
          </p:nvPr>
        </p:nvSpPr>
        <p:spPr>
          <a:xfrm>
            <a:off x="623521" y="4589763"/>
            <a:ext cx="7886880" cy="1499197"/>
          </a:xfrm>
        </p:spPr>
        <p:txBody>
          <a:bodyPr/>
          <a:lstStyle>
            <a:lvl1pPr marL="0" indent="0">
              <a:buNone/>
              <a:defRPr sz="2177">
                <a:solidFill>
                  <a:schemeClr val="tx1">
                    <a:tint val="75000"/>
                  </a:schemeClr>
                </a:solidFill>
              </a:defRPr>
            </a:lvl1pPr>
            <a:lvl2pPr marL="414726" indent="0">
              <a:buNone/>
              <a:defRPr sz="1814">
                <a:solidFill>
                  <a:schemeClr val="tx1">
                    <a:tint val="75000"/>
                  </a:schemeClr>
                </a:solidFill>
              </a:defRPr>
            </a:lvl2pPr>
            <a:lvl3pPr marL="829452" indent="0">
              <a:buNone/>
              <a:defRPr sz="1633">
                <a:solidFill>
                  <a:schemeClr val="tx1">
                    <a:tint val="75000"/>
                  </a:schemeClr>
                </a:solidFill>
              </a:defRPr>
            </a:lvl3pPr>
            <a:lvl4pPr marL="1244178" indent="0">
              <a:buNone/>
              <a:defRPr sz="1451">
                <a:solidFill>
                  <a:schemeClr val="tx1">
                    <a:tint val="75000"/>
                  </a:schemeClr>
                </a:solidFill>
              </a:defRPr>
            </a:lvl4pPr>
            <a:lvl5pPr marL="1658904" indent="0">
              <a:buNone/>
              <a:defRPr sz="1451">
                <a:solidFill>
                  <a:schemeClr val="tx1">
                    <a:tint val="75000"/>
                  </a:schemeClr>
                </a:solidFill>
              </a:defRPr>
            </a:lvl5pPr>
            <a:lvl6pPr marL="2073631" indent="0">
              <a:buNone/>
              <a:defRPr sz="1451">
                <a:solidFill>
                  <a:schemeClr val="tx1">
                    <a:tint val="75000"/>
                  </a:schemeClr>
                </a:solidFill>
              </a:defRPr>
            </a:lvl6pPr>
            <a:lvl7pPr marL="2488357" indent="0">
              <a:buNone/>
              <a:defRPr sz="1451">
                <a:solidFill>
                  <a:schemeClr val="tx1">
                    <a:tint val="75000"/>
                  </a:schemeClr>
                </a:solidFill>
              </a:defRPr>
            </a:lvl7pPr>
            <a:lvl8pPr marL="2903083" indent="0">
              <a:buNone/>
              <a:defRPr sz="1451">
                <a:solidFill>
                  <a:schemeClr val="tx1">
                    <a:tint val="75000"/>
                  </a:schemeClr>
                </a:solidFill>
              </a:defRPr>
            </a:lvl8pPr>
            <a:lvl9pPr marL="3317809" indent="0">
              <a:buNone/>
              <a:defRPr sz="145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5137" y="5953980"/>
            <a:ext cx="2130093" cy="472896"/>
          </a:xfrm>
        </p:spPr>
        <p:txBody>
          <a:bodyPr/>
          <a:lstStyle/>
          <a:p>
            <a:endParaRPr>
              <a:solidFill>
                <a:prstClr val="black"/>
              </a:solidFill>
            </a:endParaRPr>
          </a:p>
        </p:txBody>
      </p:sp>
      <p:sp>
        <p:nvSpPr>
          <p:cNvPr id="5" name="Footer Placeholder 4"/>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6" name="Slide Number Placeholder 5"/>
          <p:cNvSpPr>
            <a:spLocks noGrp="1"/>
          </p:cNvSpPr>
          <p:nvPr>
            <p:ph type="sldNum" sz="quarter" idx="12"/>
          </p:nvPr>
        </p:nvSpPr>
        <p:spPr>
          <a:xfrm>
            <a:off x="6653807" y="5953980"/>
            <a:ext cx="2130093" cy="472896"/>
          </a:xfrm>
        </p:spPr>
        <p:txBody>
          <a:bodyPr/>
          <a:lstStyle/>
          <a:p>
            <a:fld id="{0708DA7B-12AB-4408-89B7-72209F70241F}"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199720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71" y="273352"/>
            <a:ext cx="8228763" cy="1145009"/>
          </a:xfrm>
        </p:spPr>
        <p:txBody>
          <a:bodyPr/>
          <a:lstStyle/>
          <a:p>
            <a:r>
              <a:rPr lang="en-US"/>
              <a:t>Click to edit Master title style</a:t>
            </a:r>
          </a:p>
        </p:txBody>
      </p:sp>
      <p:sp>
        <p:nvSpPr>
          <p:cNvPr id="3" name="Content Placeholder 2"/>
          <p:cNvSpPr>
            <a:spLocks noGrp="1"/>
          </p:cNvSpPr>
          <p:nvPr>
            <p:ph sz="half" idx="1"/>
          </p:nvPr>
        </p:nvSpPr>
        <p:spPr>
          <a:xfrm>
            <a:off x="653760" y="1795869"/>
            <a:ext cx="3947040" cy="37559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39041" y="1795869"/>
            <a:ext cx="3947040" cy="37559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55137" y="5953980"/>
            <a:ext cx="2130093" cy="472896"/>
          </a:xfrm>
        </p:spPr>
        <p:txBody>
          <a:bodyPr/>
          <a:lstStyle/>
          <a:p>
            <a:endParaRPr>
              <a:solidFill>
                <a:prstClr val="black"/>
              </a:solidFill>
            </a:endParaRPr>
          </a:p>
        </p:txBody>
      </p:sp>
      <p:sp>
        <p:nvSpPr>
          <p:cNvPr id="6" name="Footer Placeholder 5"/>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7" name="Slide Number Placeholder 6"/>
          <p:cNvSpPr>
            <a:spLocks noGrp="1"/>
          </p:cNvSpPr>
          <p:nvPr>
            <p:ph type="sldNum" sz="quarter" idx="12"/>
          </p:nvPr>
        </p:nvSpPr>
        <p:spPr>
          <a:xfrm>
            <a:off x="6653807" y="5953980"/>
            <a:ext cx="2130093" cy="472896"/>
          </a:xfrm>
        </p:spPr>
        <p:txBody>
          <a:bodyPr/>
          <a:lstStyle/>
          <a:p>
            <a:fld id="{9528B8FC-6D1B-43DC-BEF6-23C3BE6BBC78}"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105996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a:t>Click to edit Master title style</a:t>
            </a:r>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a:t>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55137" y="5953980"/>
            <a:ext cx="2130093" cy="472896"/>
          </a:xfrm>
        </p:spPr>
        <p:txBody>
          <a:bodyPr/>
          <a:lstStyle/>
          <a:p>
            <a:endParaRPr>
              <a:solidFill>
                <a:prstClr val="black"/>
              </a:solidFill>
            </a:endParaRPr>
          </a:p>
        </p:txBody>
      </p:sp>
      <p:sp>
        <p:nvSpPr>
          <p:cNvPr id="8" name="Footer Placeholder 7"/>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9" name="Slide Number Placeholder 8"/>
          <p:cNvSpPr>
            <a:spLocks noGrp="1"/>
          </p:cNvSpPr>
          <p:nvPr>
            <p:ph type="sldNum" sz="quarter" idx="12"/>
          </p:nvPr>
        </p:nvSpPr>
        <p:spPr>
          <a:xfrm>
            <a:off x="6653807" y="5953980"/>
            <a:ext cx="2130093" cy="472896"/>
          </a:xfrm>
        </p:spPr>
        <p:txBody>
          <a:bodyPr/>
          <a:lstStyle/>
          <a:p>
            <a:fld id="{D25FF432-6912-4984-9A73-4229F79058A0}"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41048288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71" y="273352"/>
            <a:ext cx="8228763" cy="1145009"/>
          </a:xfrm>
        </p:spPr>
        <p:txBody>
          <a:bodyPr/>
          <a:lstStyle/>
          <a:p>
            <a:r>
              <a:rPr lang="en-US"/>
              <a:t>Click to edit Master title style</a:t>
            </a:r>
          </a:p>
        </p:txBody>
      </p:sp>
      <p:sp>
        <p:nvSpPr>
          <p:cNvPr id="3" name="Date Placeholder 2"/>
          <p:cNvSpPr>
            <a:spLocks noGrp="1"/>
          </p:cNvSpPr>
          <p:nvPr>
            <p:ph type="dt" sz="half" idx="10"/>
          </p:nvPr>
        </p:nvSpPr>
        <p:spPr>
          <a:xfrm>
            <a:off x="555137" y="5953980"/>
            <a:ext cx="2130093" cy="472896"/>
          </a:xfrm>
        </p:spPr>
        <p:txBody>
          <a:bodyPr/>
          <a:lstStyle/>
          <a:p>
            <a:endParaRPr>
              <a:solidFill>
                <a:prstClr val="black"/>
              </a:solidFill>
            </a:endParaRPr>
          </a:p>
        </p:txBody>
      </p:sp>
      <p:sp>
        <p:nvSpPr>
          <p:cNvPr id="4" name="Footer Placeholder 3"/>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5" name="Slide Number Placeholder 4"/>
          <p:cNvSpPr>
            <a:spLocks noGrp="1"/>
          </p:cNvSpPr>
          <p:nvPr>
            <p:ph type="sldNum" sz="quarter" idx="12"/>
          </p:nvPr>
        </p:nvSpPr>
        <p:spPr>
          <a:xfrm>
            <a:off x="6653807" y="5953980"/>
            <a:ext cx="2130093" cy="472896"/>
          </a:xfrm>
        </p:spPr>
        <p:txBody>
          <a:bodyPr/>
          <a:lstStyle/>
          <a:p>
            <a:fld id="{E9EE874B-8C3D-4A6B-95C9-F855BBAD1693}"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491644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137" y="5953980"/>
            <a:ext cx="2130093" cy="472896"/>
          </a:xfrm>
        </p:spPr>
        <p:txBody>
          <a:bodyPr/>
          <a:lstStyle/>
          <a:p>
            <a:endParaRPr>
              <a:solidFill>
                <a:prstClr val="black"/>
              </a:solidFill>
            </a:endParaRPr>
          </a:p>
        </p:txBody>
      </p:sp>
      <p:sp>
        <p:nvSpPr>
          <p:cNvPr id="3" name="Footer Placeholder 2"/>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4" name="Slide Number Placeholder 3"/>
          <p:cNvSpPr>
            <a:spLocks noGrp="1"/>
          </p:cNvSpPr>
          <p:nvPr>
            <p:ph type="sldNum" sz="quarter" idx="12"/>
          </p:nvPr>
        </p:nvSpPr>
        <p:spPr>
          <a:xfrm>
            <a:off x="6653807" y="5953980"/>
            <a:ext cx="2130093" cy="472896"/>
          </a:xfrm>
        </p:spPr>
        <p:txBody>
          <a:bodyPr/>
          <a:lstStyle/>
          <a:p>
            <a:fld id="{BA1815EA-9A95-43BA-B54D-4C4F22E23265}"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915323617"/>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p:cNvSpPr>
            <a:spLocks noGrp="1"/>
          </p:cNvSpPr>
          <p:nvPr>
            <p:ph type="dt" sz="half" idx="10"/>
          </p:nvPr>
        </p:nvSpPr>
        <p:spPr>
          <a:xfrm>
            <a:off x="555137" y="5953980"/>
            <a:ext cx="2130093" cy="472896"/>
          </a:xfrm>
        </p:spPr>
        <p:txBody>
          <a:bodyPr/>
          <a:lstStyle/>
          <a:p>
            <a:endParaRPr>
              <a:solidFill>
                <a:prstClr val="black"/>
              </a:solidFill>
            </a:endParaRPr>
          </a:p>
        </p:txBody>
      </p:sp>
      <p:sp>
        <p:nvSpPr>
          <p:cNvPr id="6" name="Footer Placeholder 5"/>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7" name="Slide Number Placeholder 6"/>
          <p:cNvSpPr>
            <a:spLocks noGrp="1"/>
          </p:cNvSpPr>
          <p:nvPr>
            <p:ph type="sldNum" sz="quarter" idx="12"/>
          </p:nvPr>
        </p:nvSpPr>
        <p:spPr>
          <a:xfrm>
            <a:off x="6653807" y="5953980"/>
            <a:ext cx="2130093" cy="472896"/>
          </a:xfrm>
        </p:spPr>
        <p:txBody>
          <a:bodyPr/>
          <a:lstStyle/>
          <a:p>
            <a:fld id="{92C19A75-17F6-4BA8-B498-F5813C9ED873}"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1486952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a:t>Click to edit Master title style</a:t>
            </a:r>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endParaRPr lang="en-US"/>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a:t>Edit Master text styles</a:t>
            </a:r>
          </a:p>
        </p:txBody>
      </p:sp>
      <p:sp>
        <p:nvSpPr>
          <p:cNvPr id="5" name="Date Placeholder 4"/>
          <p:cNvSpPr>
            <a:spLocks noGrp="1"/>
          </p:cNvSpPr>
          <p:nvPr>
            <p:ph type="dt" sz="half" idx="10"/>
          </p:nvPr>
        </p:nvSpPr>
        <p:spPr>
          <a:xfrm>
            <a:off x="555137" y="5953980"/>
            <a:ext cx="2130093" cy="472896"/>
          </a:xfrm>
        </p:spPr>
        <p:txBody>
          <a:bodyPr/>
          <a:lstStyle/>
          <a:p>
            <a:endParaRPr>
              <a:solidFill>
                <a:prstClr val="black"/>
              </a:solidFill>
            </a:endParaRPr>
          </a:p>
        </p:txBody>
      </p:sp>
      <p:sp>
        <p:nvSpPr>
          <p:cNvPr id="6" name="Footer Placeholder 5"/>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7" name="Slide Number Placeholder 6"/>
          <p:cNvSpPr>
            <a:spLocks noGrp="1"/>
          </p:cNvSpPr>
          <p:nvPr>
            <p:ph type="sldNum" sz="quarter" idx="12"/>
          </p:nvPr>
        </p:nvSpPr>
        <p:spPr>
          <a:xfrm>
            <a:off x="6653807" y="5953980"/>
            <a:ext cx="2130093" cy="472896"/>
          </a:xfrm>
        </p:spPr>
        <p:txBody>
          <a:bodyPr/>
          <a:lstStyle/>
          <a:p>
            <a:fld id="{9F6E744D-915D-4ADB-8BA3-060E12E077AD}"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34785152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171" y="273352"/>
            <a:ext cx="8228763" cy="1145009"/>
          </a:xfrm>
        </p:spPr>
        <p:txBody>
          <a:bodyPr/>
          <a:lstStyle/>
          <a:p>
            <a:r>
              <a:rPr lang="en-US"/>
              <a:t>Click to edit Master title style</a:t>
            </a:r>
          </a:p>
        </p:txBody>
      </p:sp>
      <p:sp>
        <p:nvSpPr>
          <p:cNvPr id="3" name="Vertical Text Placeholder 2"/>
          <p:cNvSpPr>
            <a:spLocks noGrp="1"/>
          </p:cNvSpPr>
          <p:nvPr>
            <p:ph type="body" orient="vert" idx="1"/>
          </p:nvPr>
        </p:nvSpPr>
        <p:spPr>
          <a:xfrm>
            <a:off x="653102" y="1796220"/>
            <a:ext cx="8032833" cy="37557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5137" y="5953980"/>
            <a:ext cx="2130093" cy="472896"/>
          </a:xfrm>
        </p:spPr>
        <p:txBody>
          <a:bodyPr/>
          <a:lstStyle/>
          <a:p>
            <a:endParaRPr>
              <a:solidFill>
                <a:prstClr val="black"/>
              </a:solidFill>
            </a:endParaRPr>
          </a:p>
        </p:txBody>
      </p:sp>
      <p:sp>
        <p:nvSpPr>
          <p:cNvPr id="5" name="Footer Placeholder 4"/>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6" name="Slide Number Placeholder 5"/>
          <p:cNvSpPr>
            <a:spLocks noGrp="1"/>
          </p:cNvSpPr>
          <p:nvPr>
            <p:ph type="sldNum" sz="quarter" idx="12"/>
          </p:nvPr>
        </p:nvSpPr>
        <p:spPr>
          <a:xfrm>
            <a:off x="6653807" y="5953980"/>
            <a:ext cx="2130093" cy="472896"/>
          </a:xfrm>
        </p:spPr>
        <p:txBody>
          <a:bodyPr/>
          <a:lstStyle/>
          <a:p>
            <a:fld id="{F8134ED9-2281-49E5-AAD5-59C32B59B8B2}"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7566682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760" y="273629"/>
            <a:ext cx="2056320" cy="527815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6480" y="273629"/>
            <a:ext cx="6035040" cy="527815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55137" y="5953980"/>
            <a:ext cx="2130093" cy="472896"/>
          </a:xfrm>
        </p:spPr>
        <p:txBody>
          <a:bodyPr/>
          <a:lstStyle/>
          <a:p>
            <a:endParaRPr>
              <a:solidFill>
                <a:prstClr val="black"/>
              </a:solidFill>
            </a:endParaRPr>
          </a:p>
        </p:txBody>
      </p:sp>
      <p:sp>
        <p:nvSpPr>
          <p:cNvPr id="5" name="Footer Placeholder 4"/>
          <p:cNvSpPr>
            <a:spLocks noGrp="1"/>
          </p:cNvSpPr>
          <p:nvPr>
            <p:ph type="ftr" sz="quarter" idx="11"/>
          </p:nvPr>
        </p:nvSpPr>
        <p:spPr>
          <a:xfrm>
            <a:off x="3225019" y="5953980"/>
            <a:ext cx="2898142" cy="472896"/>
          </a:xfrm>
        </p:spPr>
        <p:txBody>
          <a:bodyPr/>
          <a:lstStyle/>
          <a:p>
            <a:endParaRPr>
              <a:solidFill>
                <a:prstClr val="black"/>
              </a:solidFill>
            </a:endParaRPr>
          </a:p>
        </p:txBody>
      </p:sp>
      <p:sp>
        <p:nvSpPr>
          <p:cNvPr id="6" name="Slide Number Placeholder 5"/>
          <p:cNvSpPr>
            <a:spLocks noGrp="1"/>
          </p:cNvSpPr>
          <p:nvPr>
            <p:ph type="sldNum" sz="quarter" idx="12"/>
          </p:nvPr>
        </p:nvSpPr>
        <p:spPr>
          <a:xfrm>
            <a:off x="6653807" y="5953980"/>
            <a:ext cx="2130093" cy="472896"/>
          </a:xfrm>
        </p:spPr>
        <p:txBody>
          <a:bodyPr/>
          <a:lstStyle/>
          <a:p>
            <a:fld id="{25C45C4F-7FAF-4F53-A850-D7AA9239D9E9}" type="slidenum">
              <a:rPr>
                <a:solidFill>
                  <a:prstClr val="black"/>
                </a:solidFill>
              </a:rPr>
              <a:pPr/>
              <a:t>‹#›</a:t>
            </a:fld>
            <a:endParaRPr>
              <a:solidFill>
                <a:prstClr val="black"/>
              </a:solidFill>
            </a:endParaRPr>
          </a:p>
        </p:txBody>
      </p:sp>
    </p:spTree>
    <p:extLst>
      <p:ext uri="{BB962C8B-B14F-4D97-AF65-F5344CB8AC3E}">
        <p14:creationId xmlns:p14="http://schemas.microsoft.com/office/powerpoint/2010/main" val="252882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928670"/>
            <a:ext cx="4572000" cy="5376880"/>
          </a:xfrm>
          <a:prstGeom prst="rect">
            <a:avLst/>
          </a:prstGeom>
        </p:spPr>
        <p:txBody>
          <a:bodyPr/>
          <a:lstStyle>
            <a:lvl1pPr>
              <a:defRPr sz="2800"/>
            </a:lvl1pPr>
            <a:lvl2pPr>
              <a:defRPr sz="2600"/>
            </a:lvl2pPr>
            <a:lvl3pPr>
              <a:defRPr sz="2400"/>
            </a:lvl3pPr>
            <a:lvl4pPr>
              <a:defRPr sz="22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0" y="0"/>
            <a:ext cx="9144000" cy="785794"/>
          </a:xfrm>
          <a:prstGeom prst="rect">
            <a:avLst/>
          </a:prstGeom>
        </p:spPr>
        <p:txBody>
          <a:bodyPr anchor="ctr" anchorCtr="1"/>
          <a:lstStyle>
            <a:lvl1pPr>
              <a:defRPr sz="3200">
                <a:latin typeface="Maiandra GD" pitchFamily="34" charset="0"/>
              </a:defRPr>
            </a:lvl1pPr>
            <a:extLst/>
          </a:lstStyle>
          <a:p>
            <a:r>
              <a:rPr lang="en-US" smtClean="0"/>
              <a:t>Click to edit Master title style</a:t>
            </a:r>
            <a:endParaRPr lang="en-US" dirty="0"/>
          </a:p>
        </p:txBody>
      </p:sp>
      <p:sp>
        <p:nvSpPr>
          <p:cNvPr id="9" name="Content Placeholder 2"/>
          <p:cNvSpPr>
            <a:spLocks noGrp="1"/>
          </p:cNvSpPr>
          <p:nvPr>
            <p:ph sz="half" idx="10"/>
          </p:nvPr>
        </p:nvSpPr>
        <p:spPr>
          <a:xfrm>
            <a:off x="4572000" y="928670"/>
            <a:ext cx="4572000" cy="5376880"/>
          </a:xfrm>
          <a:prstGeom prst="rect">
            <a:avLst/>
          </a:prstGeom>
        </p:spPr>
        <p:txBody>
          <a:bodyPr/>
          <a:lstStyle>
            <a:lvl1pPr>
              <a:defRPr sz="2800"/>
            </a:lvl1pPr>
            <a:lvl2pPr>
              <a:defRPr sz="2600"/>
            </a:lvl2pPr>
            <a:lvl3pPr>
              <a:defRPr sz="2400"/>
            </a:lvl3pPr>
            <a:lvl4pPr>
              <a:defRPr sz="22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9E3D77A2-0760-4313-8E6C-3B2D5C7168E3}"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8_Custom Layout">
    <p:spTree>
      <p:nvGrpSpPr>
        <p:cNvPr id="1" name=""/>
        <p:cNvGrpSpPr/>
        <p:nvPr/>
      </p:nvGrpSpPr>
      <p:grpSpPr>
        <a:xfrm>
          <a:off x="0" y="0"/>
          <a:ext cx="0" cy="0"/>
          <a:chOff x="0" y="0"/>
          <a:chExt cx="0" cy="0"/>
        </a:xfrm>
      </p:grpSpPr>
      <p:pic>
        <p:nvPicPr>
          <p:cNvPr id="3" name="Picture 2" descr="Genomics_powerpoint_backgrounds-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65" y="0"/>
            <a:ext cx="9135879" cy="6858000"/>
          </a:xfrm>
          <a:prstGeom prst="rect">
            <a:avLst/>
          </a:prstGeom>
        </p:spPr>
      </p:pic>
    </p:spTree>
    <p:extLst>
      <p:ext uri="{BB962C8B-B14F-4D97-AF65-F5344CB8AC3E}">
        <p14:creationId xmlns:p14="http://schemas.microsoft.com/office/powerpoint/2010/main" val="3145980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785794"/>
          </a:xfrm>
          <a:prstGeom prst="rect">
            <a:avLst/>
          </a:prstGeom>
        </p:spPr>
        <p:txBody>
          <a:bodyPr anchor="ctr" anchorCtr="1"/>
          <a:lstStyle>
            <a:lvl1pPr>
              <a:defRPr sz="3200">
                <a:latin typeface="Maiandra GD" pitchFamily="34" charset="0"/>
              </a:defRPr>
            </a:lvl1pPr>
            <a:extLst/>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5E18C5A0-AACD-4FE1-8ACE-0170C7F7E496}" type="slidenum">
              <a:rPr lang="en-GB"/>
              <a:pPr>
                <a:defRPr/>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F6377715-F9E9-482C-8072-D80C637AFC6A}"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Slide Number Placeholder 2"/>
          <p:cNvSpPr>
            <a:spLocks noGrp="1"/>
          </p:cNvSpPr>
          <p:nvPr>
            <p:ph type="sldNum" sz="quarter" idx="10"/>
          </p:nvPr>
        </p:nvSpPr>
        <p:spPr/>
        <p:txBody>
          <a:bodyPr/>
          <a:lstStyle>
            <a:lvl1pPr>
              <a:defRPr/>
            </a:lvl1pPr>
          </a:lstStyle>
          <a:p>
            <a:pPr>
              <a:defRPr/>
            </a:pPr>
            <a:fld id="{ECCCAE09-F18B-4C74-B56E-E9A76ABD2217}"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0" y="0"/>
            <a:ext cx="9144000" cy="785794"/>
          </a:xfrm>
          <a:prstGeom prst="rect">
            <a:avLst/>
          </a:prstGeom>
        </p:spPr>
        <p:txBody>
          <a:bodyPr anchor="ctr" anchorCtr="1"/>
          <a:lstStyle>
            <a:lvl1pPr>
              <a:defRPr sz="3200">
                <a:latin typeface="Maiandra GD" pitchFamily="34" charset="0"/>
              </a:defRPr>
            </a:lvl1pPr>
            <a:extLst/>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5E18C5A0-AACD-4FE1-8ACE-0170C7F7E496}"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860840D-351A-4C63-9298-1939A34C9652}" type="datetimeFigureOut">
              <a:rPr lang="en-GB" smtClean="0">
                <a:solidFill>
                  <a:prstClr val="black">
                    <a:tint val="75000"/>
                  </a:prstClr>
                </a:solidFill>
              </a:rPr>
              <a:pPr/>
              <a:t>26/11/2017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9715AA5-0BCE-4BFD-A899-F54E84682136}"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07655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3" name="Picture 2"/>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975360"/>
          </a:xfrm>
          <a:prstGeom prst="rect">
            <a:avLst/>
          </a:prstGeom>
          <a:noFill/>
          <a:ln>
            <a:noFill/>
          </a:ln>
        </p:spPr>
      </p:pic>
      <p:sp>
        <p:nvSpPr>
          <p:cNvPr id="2" name="Title 1"/>
          <p:cNvSpPr>
            <a:spLocks noGrp="1"/>
          </p:cNvSpPr>
          <p:nvPr>
            <p:ph type="title"/>
          </p:nvPr>
        </p:nvSpPr>
        <p:spPr>
          <a:xfrm>
            <a:off x="457200" y="167099"/>
            <a:ext cx="8229600" cy="634975"/>
          </a:xfrm>
          <a:prstGeom prst="rect">
            <a:avLst/>
          </a:prstGeom>
        </p:spPr>
        <p:txBody>
          <a:bodyPr vert="horz" anchor="ctr"/>
          <a:lstStyle>
            <a:lvl1pPr>
              <a:defRPr sz="3600">
                <a:solidFill>
                  <a:schemeClr val="bg1"/>
                </a:solidFill>
                <a:latin typeface="Avenir Book"/>
                <a:cs typeface="Avenir Book"/>
              </a:defRPr>
            </a:lvl1pPr>
          </a:lstStyle>
          <a:p>
            <a:r>
              <a:rPr lang="en-GB" smtClean="0"/>
              <a:t>Click to edit Master title style</a:t>
            </a:r>
            <a:endParaRPr lang="en-US" dirty="0"/>
          </a:p>
        </p:txBody>
      </p:sp>
      <p:sp>
        <p:nvSpPr>
          <p:cNvPr id="8" name="Content Placeholder 7"/>
          <p:cNvSpPr>
            <a:spLocks noGrp="1"/>
          </p:cNvSpPr>
          <p:nvPr>
            <p:ph sz="quarter" idx="10"/>
          </p:nvPr>
        </p:nvSpPr>
        <p:spPr>
          <a:xfrm>
            <a:off x="368300" y="1303867"/>
            <a:ext cx="8421688" cy="5168900"/>
          </a:xfrm>
          <a:prstGeom prst="rect">
            <a:avLst/>
          </a:prstGeom>
        </p:spPr>
        <p:txBody>
          <a:bodyPr vert="horz"/>
          <a:lstStyle>
            <a:lvl1pPr>
              <a:defRPr>
                <a:solidFill>
                  <a:srgbClr val="0C1531"/>
                </a:solidFill>
                <a:latin typeface="Avenir Book"/>
                <a:cs typeface="Avenir Book"/>
              </a:defRPr>
            </a:lvl1pPr>
            <a:lvl2pPr>
              <a:defRPr>
                <a:solidFill>
                  <a:srgbClr val="0C1531"/>
                </a:solidFill>
                <a:latin typeface="Avenir Book"/>
                <a:cs typeface="Avenir Book"/>
              </a:defRPr>
            </a:lvl2pPr>
            <a:lvl3pPr>
              <a:defRPr>
                <a:solidFill>
                  <a:srgbClr val="0C1531"/>
                </a:solidFill>
                <a:latin typeface="Avenir Book"/>
                <a:cs typeface="Avenir Book"/>
              </a:defRPr>
            </a:lvl3pPr>
            <a:lvl4pPr>
              <a:defRPr>
                <a:solidFill>
                  <a:srgbClr val="0C1531"/>
                </a:solidFill>
                <a:latin typeface="Avenir Book"/>
                <a:cs typeface="Avenir Book"/>
              </a:defRPr>
            </a:lvl4pPr>
            <a:lvl5pPr>
              <a:defRPr>
                <a:solidFill>
                  <a:srgbClr val="0C1531"/>
                </a:solidFill>
                <a:latin typeface="Avenir Book"/>
                <a:cs typeface="Avenir Book"/>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4" name="Picture 3" descr="ox-rectangle-border.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04545" y="6240007"/>
            <a:ext cx="1452418" cy="465519"/>
          </a:xfrm>
          <a:prstGeom prst="rect">
            <a:avLst/>
          </a:prstGeom>
        </p:spPr>
      </p:pic>
      <p:pic>
        <p:nvPicPr>
          <p:cNvPr id="9" name="Picture 8" descr="white-desktop-whg-logo-png-340px.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7000" y="6240008"/>
            <a:ext cx="2401456" cy="473228"/>
          </a:xfrm>
          <a:prstGeom prst="rect">
            <a:avLst/>
          </a:prstGeom>
          <a:solidFill>
            <a:srgbClr val="0D1531"/>
          </a:solidFill>
          <a:ln>
            <a:solidFill>
              <a:srgbClr val="0D1531"/>
            </a:solidFill>
          </a:ln>
        </p:spPr>
      </p:pic>
    </p:spTree>
    <p:extLst>
      <p:ext uri="{BB962C8B-B14F-4D97-AF65-F5344CB8AC3E}">
        <p14:creationId xmlns:p14="http://schemas.microsoft.com/office/powerpoint/2010/main" val="2278221026"/>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a:xfrm>
            <a:off x="7572375" y="6305550"/>
            <a:ext cx="1357313" cy="552450"/>
          </a:xfrm>
          <a:prstGeom prst="rect">
            <a:avLst/>
          </a:prstGeom>
        </p:spPr>
        <p:txBody>
          <a:bodyPr vert="horz" lIns="91440" tIns="45720" rIns="91440" bIns="45720" rtlCol="0" anchor="ctr"/>
          <a:lstStyle>
            <a:lvl1pPr algn="r" fontAlgn="auto">
              <a:spcBef>
                <a:spcPts val="0"/>
              </a:spcBef>
              <a:spcAft>
                <a:spcPts val="0"/>
              </a:spcAft>
              <a:defRPr sz="1800">
                <a:solidFill>
                  <a:schemeClr val="tx1"/>
                </a:solidFill>
                <a:latin typeface="Garamond" pitchFamily="18" charset="0"/>
              </a:defRPr>
            </a:lvl1pPr>
          </a:lstStyle>
          <a:p>
            <a:pPr>
              <a:defRPr/>
            </a:pPr>
            <a:fld id="{262B9E25-5356-4F19-94ED-7B876476CD7A}"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4082" r:id="rId7"/>
  </p:sldLayoutIdLst>
  <p:hf hd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Garamond" pitchFamily="18" charset="0"/>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Garamond" pitchFamily="18" charset="0"/>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Garamond" pitchFamily="18" charset="0"/>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Garamond" pitchFamily="18" charset="0"/>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Garamond" pitchFamily="18" charset="0"/>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6185"/>
            <a:ext cx="7886700" cy="1325033"/>
          </a:xfrm>
          <a:prstGeom prst="rect">
            <a:avLst/>
          </a:prstGeom>
        </p:spPr>
        <p:txBody>
          <a:bodyPr vert="horz" lIns="91440" tIns="45720" rIns="91440" bIns="45720" rtlCol="0" anchor="ctr">
            <a:normAutofit/>
          </a:bodyPr>
          <a:lstStyle/>
          <a:p>
            <a:r>
              <a:rPr lang="en-GB" smtClean="0"/>
              <a:t>Click to edit Master title style</a:t>
            </a:r>
            <a:endParaRPr lang="en-GB" dirty="0"/>
          </a:p>
        </p:txBody>
      </p:sp>
      <p:sp>
        <p:nvSpPr>
          <p:cNvPr id="3" name="Text Placeholder 2"/>
          <p:cNvSpPr>
            <a:spLocks noGrp="1"/>
          </p:cNvSpPr>
          <p:nvPr>
            <p:ph type="body" idx="1"/>
          </p:nvPr>
        </p:nvSpPr>
        <p:spPr>
          <a:xfrm>
            <a:off x="628650" y="1826684"/>
            <a:ext cx="7886700" cy="4349749"/>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
        <p:nvSpPr>
          <p:cNvPr id="4" name="Date Placeholder 3"/>
          <p:cNvSpPr>
            <a:spLocks noGrp="1"/>
          </p:cNvSpPr>
          <p:nvPr>
            <p:ph type="dt" sz="half" idx="2"/>
          </p:nvPr>
        </p:nvSpPr>
        <p:spPr>
          <a:xfrm>
            <a:off x="628650" y="6356351"/>
            <a:ext cx="20574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860840D-351A-4C63-9298-1939A34C9652}" type="datetimeFigureOut">
              <a:rPr lang="en-GB" smtClean="0">
                <a:solidFill>
                  <a:prstClr val="black">
                    <a:tint val="75000"/>
                  </a:prstClr>
                </a:solidFill>
                <a:latin typeface="Calibri"/>
              </a:rPr>
              <a:pPr defTabSz="457200" fontAlgn="auto">
                <a:spcBef>
                  <a:spcPts val="0"/>
                </a:spcBef>
                <a:spcAft>
                  <a:spcPts val="0"/>
                </a:spcAft>
              </a:pPr>
              <a:t>26/11/2017</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49715AA5-0BCE-4BFD-A899-F54E84682136}" type="slidenum">
              <a:rPr lang="en-GB" smtClean="0">
                <a:solidFill>
                  <a:prstClr val="black">
                    <a:tint val="75000"/>
                  </a:prstClr>
                </a:solidFill>
                <a:latin typeface="Calibri"/>
              </a:rPr>
              <a:pPr defTabSz="4572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660497508"/>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rown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600" kern="1200">
          <a:solidFill>
            <a:schemeClr val="tx1"/>
          </a:solidFill>
          <a:latin typeface="Brown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rown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Brown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rown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171" y="273352"/>
            <a:ext cx="8228763" cy="1145009"/>
          </a:xfrm>
          <a:prstGeom prst="rect">
            <a:avLst/>
          </a:prstGeom>
          <a:noFill/>
          <a:ln>
            <a:noFill/>
          </a:ln>
        </p:spPr>
        <p:txBody>
          <a:bodyPr lIns="0" tIns="0" rIns="0" bIns="0" anchor="ctr"/>
          <a:lstStyle/>
          <a:p>
            <a:endParaRPr lang="en-GB"/>
          </a:p>
        </p:txBody>
      </p:sp>
      <p:sp>
        <p:nvSpPr>
          <p:cNvPr id="3" name="Text Placeholder 2"/>
          <p:cNvSpPr txBox="1">
            <a:spLocks noGrp="1"/>
          </p:cNvSpPr>
          <p:nvPr>
            <p:ph type="body" idx="1"/>
          </p:nvPr>
        </p:nvSpPr>
        <p:spPr>
          <a:xfrm>
            <a:off x="653102" y="1796220"/>
            <a:ext cx="8032833" cy="3755733"/>
          </a:xfrm>
          <a:prstGeom prst="rect">
            <a:avLst/>
          </a:prstGeom>
          <a:noFill/>
          <a:ln>
            <a:noFill/>
          </a:ln>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555137" y="5953980"/>
            <a:ext cx="2130093" cy="472896"/>
          </a:xfrm>
          <a:prstGeom prst="rect">
            <a:avLst/>
          </a:prstGeom>
          <a:noFill/>
          <a:ln>
            <a:noFill/>
          </a:ln>
        </p:spPr>
        <p:txBody>
          <a:bodyPr lIns="0" tIns="0" rIns="0" bIns="0">
            <a:noAutofit/>
          </a:bodyPr>
          <a:lstStyle>
            <a:lvl1pPr marL="0" marR="0" lvl="0" indent="0" rtl="0" hangingPunct="0">
              <a:buNone/>
              <a:tabLst/>
              <a:defRPr lang="en-GB" sz="1270">
                <a:latin typeface="Times New Roman" pitchFamily="18"/>
                <a:ea typeface="Lucida Sans Unicode" pitchFamily="2"/>
                <a:cs typeface="Tahoma" pitchFamily="2"/>
              </a:defRPr>
            </a:lvl1pPr>
          </a:lstStyle>
          <a:p>
            <a:pPr fontAlgn="auto">
              <a:spcBef>
                <a:spcPts val="0"/>
              </a:spcBef>
              <a:spcAft>
                <a:spcPts val="0"/>
              </a:spcAft>
            </a:pPr>
            <a:endParaRPr>
              <a:solidFill>
                <a:prstClr val="black"/>
              </a:solidFill>
            </a:endParaRPr>
          </a:p>
        </p:txBody>
      </p:sp>
      <p:sp>
        <p:nvSpPr>
          <p:cNvPr id="5" name="Footer Placeholder 4"/>
          <p:cNvSpPr txBox="1">
            <a:spLocks noGrp="1"/>
          </p:cNvSpPr>
          <p:nvPr>
            <p:ph type="ftr" sz="quarter" idx="3"/>
          </p:nvPr>
        </p:nvSpPr>
        <p:spPr>
          <a:xfrm>
            <a:off x="3225019" y="5953980"/>
            <a:ext cx="2898142" cy="472896"/>
          </a:xfrm>
          <a:prstGeom prst="rect">
            <a:avLst/>
          </a:prstGeom>
          <a:noFill/>
          <a:ln>
            <a:noFill/>
          </a:ln>
        </p:spPr>
        <p:txBody>
          <a:bodyPr lIns="0" tIns="0" rIns="0" bIns="0">
            <a:noAutofit/>
          </a:bodyPr>
          <a:lstStyle>
            <a:lvl1pPr marL="0" marR="0" lvl="0" indent="0" algn="ctr" rtl="0" hangingPunct="0">
              <a:buNone/>
              <a:tabLst/>
              <a:defRPr lang="en-GB" sz="1270">
                <a:latin typeface="Times New Roman" pitchFamily="18"/>
                <a:ea typeface="Lucida Sans Unicode" pitchFamily="2"/>
                <a:cs typeface="Tahoma" pitchFamily="2"/>
              </a:defRPr>
            </a:lvl1pPr>
          </a:lstStyle>
          <a:p>
            <a:pPr fontAlgn="auto">
              <a:spcBef>
                <a:spcPts val="0"/>
              </a:spcBef>
              <a:spcAft>
                <a:spcPts val="0"/>
              </a:spcAft>
            </a:pPr>
            <a:endParaRPr>
              <a:solidFill>
                <a:prstClr val="black"/>
              </a:solidFill>
            </a:endParaRPr>
          </a:p>
        </p:txBody>
      </p:sp>
      <p:sp>
        <p:nvSpPr>
          <p:cNvPr id="6" name="Slide Number Placeholder 5"/>
          <p:cNvSpPr txBox="1">
            <a:spLocks noGrp="1"/>
          </p:cNvSpPr>
          <p:nvPr>
            <p:ph type="sldNum" sz="quarter" idx="4"/>
          </p:nvPr>
        </p:nvSpPr>
        <p:spPr>
          <a:xfrm>
            <a:off x="6653807" y="5953980"/>
            <a:ext cx="2130093" cy="472896"/>
          </a:xfrm>
          <a:prstGeom prst="rect">
            <a:avLst/>
          </a:prstGeom>
          <a:noFill/>
          <a:ln>
            <a:noFill/>
          </a:ln>
        </p:spPr>
        <p:txBody>
          <a:bodyPr lIns="0" tIns="0" rIns="0" bIns="0">
            <a:noAutofit/>
          </a:bodyPr>
          <a:lstStyle>
            <a:lvl1pPr marL="0" marR="0" lvl="0" indent="0" algn="r" rtl="0" hangingPunct="0">
              <a:buNone/>
              <a:tabLst/>
              <a:defRPr lang="en-GB" sz="1270">
                <a:latin typeface="Times New Roman" pitchFamily="18"/>
                <a:ea typeface="Lucida Sans Unicode" pitchFamily="2"/>
                <a:cs typeface="Tahoma" pitchFamily="2"/>
              </a:defRPr>
            </a:lvl1pPr>
          </a:lstStyle>
          <a:p>
            <a:pPr fontAlgn="auto">
              <a:spcBef>
                <a:spcPts val="0"/>
              </a:spcBef>
              <a:spcAft>
                <a:spcPts val="0"/>
              </a:spcAft>
            </a:pPr>
            <a:fld id="{5ECF7206-0253-457D-8484-DE488AFF116F}" type="slidenum">
              <a:rPr>
                <a:solidFill>
                  <a:prstClr val="black"/>
                </a:solidFill>
              </a:rPr>
              <a:pPr fontAlgn="auto">
                <a:spcBef>
                  <a:spcPts val="0"/>
                </a:spcBef>
                <a:spcAft>
                  <a:spcPts val="0"/>
                </a:spcAft>
              </a:pPr>
              <a:t>‹#›</a:t>
            </a:fld>
            <a:endParaRPr>
              <a:solidFill>
                <a:prstClr val="black"/>
              </a:solidFill>
            </a:endParaRPr>
          </a:p>
        </p:txBody>
      </p:sp>
    </p:spTree>
    <p:extLst>
      <p:ext uri="{BB962C8B-B14F-4D97-AF65-F5344CB8AC3E}">
        <p14:creationId xmlns:p14="http://schemas.microsoft.com/office/powerpoint/2010/main" val="3612627297"/>
      </p:ext>
    </p:extLst>
  </p:cSld>
  <p:clrMap bg1="lt1" tx1="dk1" bg2="lt2" tx2="dk2" accent1="accent1" accent2="accent2" accent3="accent3" accent4="accent4" accent5="accent5" accent6="accent6" hlink="hlink" folHlink="folHlink"/>
  <p:sldLayoutIdLst>
    <p:sldLayoutId id="2147484096" r:id="rId1"/>
    <p:sldLayoutId id="2147484097" r:id="rId2"/>
    <p:sldLayoutId id="2147484098" r:id="rId3"/>
    <p:sldLayoutId id="2147484099" r:id="rId4"/>
    <p:sldLayoutId id="2147484100" r:id="rId5"/>
    <p:sldLayoutId id="2147484101" r:id="rId6"/>
    <p:sldLayoutId id="2147484102" r:id="rId7"/>
    <p:sldLayoutId id="2147484103" r:id="rId8"/>
    <p:sldLayoutId id="2147484104" r:id="rId9"/>
    <p:sldLayoutId id="2147484105" r:id="rId10"/>
    <p:sldLayoutId id="2147484106" r:id="rId11"/>
    <p:sldLayoutId id="2147484107" r:id="rId12"/>
  </p:sldLayoutIdLst>
  <p:txStyles>
    <p:titleStyle>
      <a:lvl1pPr algn="ctr" rtl="0" hangingPunct="0">
        <a:tabLst/>
        <a:defRPr lang="en-GB" sz="3991" b="1" i="0" u="none" strike="noStrike">
          <a:ln>
            <a:noFill/>
          </a:ln>
          <a:solidFill>
            <a:srgbClr val="280099"/>
          </a:solidFill>
          <a:latin typeface="Exo 2 Extra Bold" pitchFamily="18"/>
          <a:cs typeface="Tahoma" pitchFamily="2"/>
        </a:defRPr>
      </a:lvl1pPr>
    </p:titleStyle>
    <p:bodyStyle>
      <a:lvl1pPr marL="0" marR="0" indent="0" rtl="0" hangingPunct="0">
        <a:spcBef>
          <a:spcPts val="0"/>
        </a:spcBef>
        <a:spcAft>
          <a:spcPts val="1041"/>
        </a:spcAft>
        <a:tabLst/>
        <a:defRPr lang="en-GB" sz="2358" b="0" i="0" u="none" strike="noStrike">
          <a:ln>
            <a:noFill/>
          </a:ln>
          <a:solidFill>
            <a:srgbClr val="000000"/>
          </a:solidFill>
          <a:latin typeface="Mate" pitchFamily="18"/>
          <a:cs typeface="Tahoma" pitchFamily="2"/>
        </a:defRPr>
      </a:lvl1pPr>
      <a:lvl2pPr marL="622089" indent="-207363" algn="l" defTabSz="829452" rtl="0" eaLnBrk="1" latinLnBrk="0" hangingPunct="1">
        <a:lnSpc>
          <a:spcPct val="90000"/>
        </a:lnSpc>
        <a:spcBef>
          <a:spcPts val="454"/>
        </a:spcBef>
        <a:buFont typeface="Arial" panose="020B0604020202020204" pitchFamily="34" charset="0"/>
        <a:buChar char="•"/>
        <a:defRPr sz="2177" kern="1200">
          <a:solidFill>
            <a:schemeClr val="tx1"/>
          </a:solidFill>
          <a:latin typeface="+mn-lt"/>
          <a:ea typeface="+mn-ea"/>
          <a:cs typeface="+mn-cs"/>
        </a:defRPr>
      </a:lvl2pPr>
      <a:lvl3pPr marL="1036815" indent="-207363" algn="l" defTabSz="829452" rtl="0" eaLnBrk="1" latinLnBrk="0" hangingPunct="1">
        <a:lnSpc>
          <a:spcPct val="90000"/>
        </a:lnSpc>
        <a:spcBef>
          <a:spcPts val="454"/>
        </a:spcBef>
        <a:buFont typeface="Arial" panose="020B0604020202020204" pitchFamily="34" charset="0"/>
        <a:buChar char="•"/>
        <a:defRPr sz="1814" kern="1200">
          <a:solidFill>
            <a:schemeClr val="tx1"/>
          </a:solidFill>
          <a:latin typeface="+mn-lt"/>
          <a:ea typeface="+mn-ea"/>
          <a:cs typeface="+mn-cs"/>
        </a:defRPr>
      </a:lvl3pPr>
      <a:lvl4pPr marL="1451541"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4pPr>
      <a:lvl5pPr marL="1866268"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hyperlink" Target="http://bioconductor.org/packages/release/bioc/html/limma.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GB" dirty="0" smtClean="0">
                <a:latin typeface="+mj-lt"/>
              </a:rPr>
              <a:t>Statistical hypothesis testing</a:t>
            </a:r>
            <a:endParaRPr lang="en-GB" dirty="0">
              <a:latin typeface="+mj-lt"/>
            </a:endParaRPr>
          </a:p>
        </p:txBody>
      </p:sp>
    </p:spTree>
    <p:extLst>
      <p:ext uri="{BB962C8B-B14F-4D97-AF65-F5344CB8AC3E}">
        <p14:creationId xmlns:p14="http://schemas.microsoft.com/office/powerpoint/2010/main" val="1781979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 of simulation</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2816" y="692696"/>
            <a:ext cx="5598368" cy="5598368"/>
          </a:xfrm>
        </p:spPr>
      </p:pic>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10</a:t>
            </a:fld>
            <a:endParaRPr lang="en-GB" dirty="0"/>
          </a:p>
        </p:txBody>
      </p:sp>
    </p:spTree>
    <p:extLst>
      <p:ext uri="{BB962C8B-B14F-4D97-AF65-F5344CB8AC3E}">
        <p14:creationId xmlns:p14="http://schemas.microsoft.com/office/powerpoint/2010/main" val="1490386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lstStyle/>
          <a:p>
            <a:r>
              <a:rPr lang="en-GB" dirty="0" smtClean="0">
                <a:latin typeface="+mj-lt"/>
              </a:rPr>
              <a:t>Gene expression analysis using R/BioConductor</a:t>
            </a:r>
            <a:endParaRPr lang="en-GB" dirty="0">
              <a:latin typeface="+mj-lt"/>
            </a:endParaRPr>
          </a:p>
        </p:txBody>
      </p:sp>
    </p:spTree>
    <p:extLst>
      <p:ext uri="{BB962C8B-B14F-4D97-AF65-F5344CB8AC3E}">
        <p14:creationId xmlns:p14="http://schemas.microsoft.com/office/powerpoint/2010/main" val="1994148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Limma</a:t>
            </a:r>
            <a:r>
              <a:rPr lang="en-GB" dirty="0" smtClean="0"/>
              <a:t> package (from Bioconductor)</a:t>
            </a:r>
            <a:endParaRPr lang="en-GB"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12</a:t>
            </a:fld>
            <a:endParaRPr lang="en-GB" dirty="0"/>
          </a:p>
        </p:txBody>
      </p:sp>
      <p:sp>
        <p:nvSpPr>
          <p:cNvPr id="3" name="Content Placeholder 2"/>
          <p:cNvSpPr>
            <a:spLocks noGrp="1"/>
          </p:cNvSpPr>
          <p:nvPr>
            <p:ph idx="1"/>
          </p:nvPr>
        </p:nvSpPr>
        <p:spPr/>
        <p:txBody>
          <a:bodyPr/>
          <a:lstStyle/>
          <a:p>
            <a:r>
              <a:rPr lang="en-GB" sz="2000" dirty="0" err="1" smtClean="0"/>
              <a:t>limma</a:t>
            </a:r>
            <a:r>
              <a:rPr lang="en-GB" sz="2000" dirty="0" smtClean="0"/>
              <a:t>: </a:t>
            </a:r>
            <a:r>
              <a:rPr lang="en-GB" sz="2000" dirty="0"/>
              <a:t>Linear models for microarray </a:t>
            </a:r>
            <a:r>
              <a:rPr lang="en-GB" sz="2000" dirty="0" smtClean="0"/>
              <a:t>data</a:t>
            </a:r>
          </a:p>
          <a:p>
            <a:r>
              <a:rPr lang="en-GB" sz="2000" dirty="0">
                <a:hlinkClick r:id="rId2"/>
              </a:rPr>
              <a:t>http://</a:t>
            </a:r>
            <a:r>
              <a:rPr lang="en-GB" sz="2000" dirty="0" smtClean="0">
                <a:hlinkClick r:id="rId2"/>
              </a:rPr>
              <a:t>bioconductor.org/packages/release/bioc/html/limma.html</a:t>
            </a:r>
            <a:endParaRPr lang="en-GB" sz="2000" dirty="0" smtClean="0"/>
          </a:p>
          <a:p>
            <a:r>
              <a:rPr lang="en-GB" sz="2000" dirty="0" smtClean="0"/>
              <a:t>Originally </a:t>
            </a:r>
            <a:r>
              <a:rPr lang="en-GB" sz="2000" dirty="0"/>
              <a:t>developed </a:t>
            </a:r>
            <a:r>
              <a:rPr lang="en-GB" sz="2000" dirty="0" smtClean="0"/>
              <a:t>over 15 years ago to </a:t>
            </a:r>
            <a:r>
              <a:rPr lang="en-GB" sz="2000" dirty="0"/>
              <a:t>handle microarray data (including </a:t>
            </a:r>
            <a:r>
              <a:rPr lang="en-GB" sz="2000" dirty="0" err="1"/>
              <a:t>preprocessing</a:t>
            </a:r>
            <a:r>
              <a:rPr lang="en-GB" sz="2000" dirty="0"/>
              <a:t> and data analysis) and provides a comprehensive framework for gene expression data </a:t>
            </a:r>
            <a:r>
              <a:rPr lang="en-GB" sz="2000" dirty="0" smtClean="0"/>
              <a:t>analysis</a:t>
            </a:r>
          </a:p>
          <a:p>
            <a:r>
              <a:rPr lang="en-GB" sz="2000" dirty="0" smtClean="0"/>
              <a:t>Widely used and gold standard in the field, </a:t>
            </a:r>
            <a:r>
              <a:rPr lang="en-GB" sz="2000" dirty="0"/>
              <a:t>developed by Gordon Smyth and colleagues at Walter and Eliza Hall Institute (WEHI), Melbourne, Australia</a:t>
            </a:r>
          </a:p>
          <a:p>
            <a:r>
              <a:rPr lang="en-GB" sz="2000" dirty="0" smtClean="0"/>
              <a:t>Some </a:t>
            </a:r>
            <a:r>
              <a:rPr lang="en-GB" sz="2000" dirty="0"/>
              <a:t>aspects now obsolete e.g. methods for 2-colour microarrays but </a:t>
            </a:r>
            <a:r>
              <a:rPr lang="en-GB" sz="2000" dirty="0" smtClean="0"/>
              <a:t>has evolved with the field of transcriptomics and now </a:t>
            </a:r>
            <a:r>
              <a:rPr lang="en-GB" sz="2000" dirty="0"/>
              <a:t>able to input RNA-</a:t>
            </a:r>
            <a:r>
              <a:rPr lang="en-GB" sz="2000" dirty="0" err="1"/>
              <a:t>Seq</a:t>
            </a:r>
            <a:r>
              <a:rPr lang="en-GB" sz="2000" dirty="0"/>
              <a:t> data to </a:t>
            </a:r>
            <a:r>
              <a:rPr lang="en-GB" sz="2000" dirty="0" err="1"/>
              <a:t>limma</a:t>
            </a:r>
            <a:r>
              <a:rPr lang="en-GB" sz="2000" dirty="0"/>
              <a:t> (more on this later) if suitably transformed </a:t>
            </a:r>
            <a:r>
              <a:rPr lang="en-GB" sz="2000" dirty="0" smtClean="0"/>
              <a:t>beforehand</a:t>
            </a:r>
          </a:p>
          <a:p>
            <a:pPr marL="365760" indent="-283464" eaLnBrk="1" fontAlgn="auto" hangingPunct="1">
              <a:spcAft>
                <a:spcPts val="0"/>
              </a:spcAft>
              <a:buFont typeface="Wingdings 2"/>
              <a:buChar char=""/>
              <a:defRPr/>
            </a:pPr>
            <a:r>
              <a:rPr lang="en-GB" sz="2000" dirty="0" smtClean="0"/>
              <a:t>Introduces some fundamental </a:t>
            </a:r>
            <a:r>
              <a:rPr lang="en-GB" sz="2000" dirty="0"/>
              <a:t>concepts for analysing gene expression data in R</a:t>
            </a:r>
          </a:p>
          <a:p>
            <a:pPr marL="365760" indent="-283464" eaLnBrk="1" fontAlgn="auto" hangingPunct="1">
              <a:spcAft>
                <a:spcPts val="0"/>
              </a:spcAft>
              <a:buFont typeface="Wingdings 2"/>
              <a:buChar char=""/>
              <a:defRPr/>
            </a:pPr>
            <a:r>
              <a:rPr lang="en-GB" sz="2000" dirty="0"/>
              <a:t>Implements standard statistical methods </a:t>
            </a:r>
            <a:r>
              <a:rPr lang="en-GB" sz="2000" dirty="0" smtClean="0"/>
              <a:t>(linear regression) but with </a:t>
            </a:r>
            <a:r>
              <a:rPr lang="en-GB" sz="2000" dirty="0" smtClean="0"/>
              <a:t>additional features </a:t>
            </a:r>
            <a:r>
              <a:rPr lang="en-GB" sz="2000" dirty="0" smtClean="0"/>
              <a:t>tailored </a:t>
            </a:r>
            <a:r>
              <a:rPr lang="en-GB" sz="2000" dirty="0"/>
              <a:t>to gene expression experiments</a:t>
            </a:r>
          </a:p>
          <a:p>
            <a:endParaRPr lang="en-GB" sz="2000" dirty="0"/>
          </a:p>
          <a:p>
            <a:endParaRPr lang="en-GB" sz="2400" dirty="0"/>
          </a:p>
        </p:txBody>
      </p:sp>
    </p:spTree>
    <p:extLst>
      <p:ext uri="{BB962C8B-B14F-4D97-AF65-F5344CB8AC3E}">
        <p14:creationId xmlns:p14="http://schemas.microsoft.com/office/powerpoint/2010/main" val="4107964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Using </a:t>
            </a:r>
            <a:r>
              <a:rPr lang="en-GB" dirty="0" err="1" smtClean="0"/>
              <a:t>limma</a:t>
            </a:r>
            <a:endParaRPr lang="en-GB" dirty="0"/>
          </a:p>
        </p:txBody>
      </p:sp>
      <p:sp>
        <p:nvSpPr>
          <p:cNvPr id="3" name="Content Placeholder 2"/>
          <p:cNvSpPr>
            <a:spLocks noGrp="1"/>
          </p:cNvSpPr>
          <p:nvPr>
            <p:ph idx="1"/>
          </p:nvPr>
        </p:nvSpPr>
        <p:spPr/>
        <p:txBody>
          <a:bodyPr/>
          <a:lstStyle/>
          <a:p>
            <a:r>
              <a:rPr lang="en-GB" sz="2400" dirty="0"/>
              <a:t>Despite extensive and regularly updated documentation (current </a:t>
            </a:r>
            <a:r>
              <a:rPr lang="en-GB" sz="2400" dirty="0" err="1"/>
              <a:t>userguide</a:t>
            </a:r>
            <a:r>
              <a:rPr lang="en-GB" sz="2400" dirty="0"/>
              <a:t> is 145 pages!), </a:t>
            </a:r>
            <a:r>
              <a:rPr lang="en-GB" sz="2400" dirty="0" err="1"/>
              <a:t>limma</a:t>
            </a:r>
            <a:r>
              <a:rPr lang="en-GB" sz="2400" dirty="0"/>
              <a:t> may be difficult to use correctly for those new to statistical data analysis on large-scale data</a:t>
            </a:r>
          </a:p>
          <a:p>
            <a:r>
              <a:rPr lang="en-GB" sz="2400" dirty="0"/>
              <a:t>Today, we will look at how to set up statistical analyses in R using </a:t>
            </a:r>
            <a:r>
              <a:rPr lang="en-GB" sz="2400" dirty="0" err="1"/>
              <a:t>limma</a:t>
            </a:r>
            <a:r>
              <a:rPr lang="en-GB" sz="2400" dirty="0"/>
              <a:t> and understand the details and pitfalls to run reliable gene expression analysis</a:t>
            </a:r>
          </a:p>
          <a:p>
            <a:r>
              <a:rPr lang="en-GB" sz="2400" dirty="0"/>
              <a:t>Although the approach and some terminology may be </a:t>
            </a:r>
            <a:r>
              <a:rPr lang="en-GB" sz="2400" dirty="0" smtClean="0"/>
              <a:t>new, </a:t>
            </a:r>
            <a:r>
              <a:rPr lang="en-GB" sz="2400" dirty="0"/>
              <a:t>the basic idea is testing for differences in gene expression between groups, with associated statistical evidence (p-values) for any changes</a:t>
            </a:r>
          </a:p>
          <a:p>
            <a:r>
              <a:rPr lang="en-GB" sz="2400" dirty="0" err="1"/>
              <a:t>Limma</a:t>
            </a:r>
            <a:r>
              <a:rPr lang="en-GB" sz="2400" dirty="0"/>
              <a:t> can handle arbitrarily complex experimental designs but we will focus mostly on a simple comparison of two groups</a:t>
            </a:r>
          </a:p>
          <a:p>
            <a:pPr marL="82550" indent="0">
              <a:buNone/>
            </a:pPr>
            <a:endParaRPr lang="en-GB" sz="2000" dirty="0" smtClean="0"/>
          </a:p>
          <a:p>
            <a:endParaRPr lang="en-GB" sz="2400"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13</a:t>
            </a:fld>
            <a:endParaRPr lang="en-GB" dirty="0"/>
          </a:p>
        </p:txBody>
      </p:sp>
    </p:spTree>
    <p:extLst>
      <p:ext uri="{BB962C8B-B14F-4D97-AF65-F5344CB8AC3E}">
        <p14:creationId xmlns:p14="http://schemas.microsoft.com/office/powerpoint/2010/main" val="1199782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Linear model approach</a:t>
            </a:r>
            <a:endParaRPr lang="en-GB" dirty="0"/>
          </a:p>
        </p:txBody>
      </p:sp>
      <p:sp>
        <p:nvSpPr>
          <p:cNvPr id="6" name="Content Placeholder 5"/>
          <p:cNvSpPr>
            <a:spLocks noGrp="1"/>
          </p:cNvSpPr>
          <p:nvPr>
            <p:ph idx="1"/>
          </p:nvPr>
        </p:nvSpPr>
        <p:spPr/>
        <p:txBody>
          <a:bodyPr/>
          <a:lstStyle/>
          <a:p>
            <a:r>
              <a:rPr lang="en-GB" sz="2400" dirty="0" smtClean="0"/>
              <a:t>Tests </a:t>
            </a:r>
            <a:r>
              <a:rPr lang="en-GB" sz="2400" dirty="0"/>
              <a:t>whether the slope of the regression line is significantly different from </a:t>
            </a:r>
            <a:r>
              <a:rPr lang="en-GB" sz="2400" dirty="0" smtClean="0"/>
              <a:t>zero (equivalent to a t-test in fact)</a:t>
            </a:r>
            <a:endParaRPr lang="en-GB" sz="2400" dirty="0"/>
          </a:p>
          <a:p>
            <a:r>
              <a:rPr lang="en-GB" sz="2400" dirty="0"/>
              <a:t>Explanatory variable </a:t>
            </a:r>
            <a:r>
              <a:rPr lang="en-GB" sz="2400" dirty="0" smtClean="0"/>
              <a:t>often categorical (disease vs control, treatment vs control, mutant vs wildtype </a:t>
            </a:r>
            <a:r>
              <a:rPr lang="en-GB" sz="2400" dirty="0" err="1" smtClean="0"/>
              <a:t>etc</a:t>
            </a:r>
            <a:r>
              <a:rPr lang="en-GB" sz="2400" dirty="0" smtClean="0"/>
              <a:t>)</a:t>
            </a:r>
          </a:p>
          <a:p>
            <a:endParaRPr lang="en-GB" sz="2400" i="1" dirty="0">
              <a:latin typeface="Cambria Math" panose="02040503050406030204" pitchFamily="18" charset="0"/>
            </a:endParaRPr>
          </a:p>
          <a:p>
            <a:endParaRPr lang="en-GB" sz="2400" i="1" dirty="0" smtClean="0">
              <a:latin typeface="Cambria Math" panose="02040503050406030204" pitchFamily="18" charset="0"/>
            </a:endParaRPr>
          </a:p>
          <a:p>
            <a:endParaRPr lang="en-GB" sz="2400" i="1" dirty="0">
              <a:latin typeface="Cambria Math" panose="02040503050406030204" pitchFamily="18" charset="0"/>
            </a:endParaRPr>
          </a:p>
          <a:p>
            <a:endParaRPr lang="en-GB" sz="2400" i="1" dirty="0" smtClean="0">
              <a:latin typeface="Cambria Math" panose="02040503050406030204" pitchFamily="18" charset="0"/>
            </a:endParaRPr>
          </a:p>
          <a:p>
            <a:endParaRPr lang="en-GB" sz="2400" i="1" dirty="0">
              <a:latin typeface="Cambria Math" panose="02040503050406030204" pitchFamily="18" charset="0"/>
            </a:endParaRPr>
          </a:p>
          <a:p>
            <a:pPr marL="82550" indent="0">
              <a:buNone/>
            </a:pPr>
            <a:endParaRPr lang="en-GB" sz="2400" i="1" dirty="0">
              <a:latin typeface="Cambria Math" panose="02040503050406030204" pitchFamily="18" charset="0"/>
            </a:endParaRPr>
          </a:p>
          <a:p>
            <a:r>
              <a:rPr lang="en-GB" sz="2400" dirty="0" smtClean="0"/>
              <a:t>Slope of the regression line is equal to the difference in means of the two groups (if model has intercept term)</a:t>
            </a:r>
          </a:p>
          <a:p>
            <a:r>
              <a:rPr lang="en-GB" sz="2400" dirty="0" smtClean="0"/>
              <a:t>The number of samples and variability in the data determines the confidence in the coefficient estimate (standard error)</a:t>
            </a:r>
            <a:endParaRPr lang="en-GB" sz="2400"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14</a:t>
            </a:fld>
            <a:endParaRPr lang="en-GB"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9281"/>
          <a:stretch/>
        </p:blipFill>
        <p:spPr>
          <a:xfrm>
            <a:off x="251492" y="2564904"/>
            <a:ext cx="8572500" cy="2592288"/>
          </a:xfrm>
          <a:prstGeom prst="rect">
            <a:avLst/>
          </a:prstGeom>
        </p:spPr>
      </p:pic>
    </p:spTree>
    <p:extLst>
      <p:ext uri="{BB962C8B-B14F-4D97-AF65-F5344CB8AC3E}">
        <p14:creationId xmlns:p14="http://schemas.microsoft.com/office/powerpoint/2010/main" val="3185973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for differential expression</a:t>
            </a:r>
            <a:endParaRPr lang="en-GB" dirty="0"/>
          </a:p>
        </p:txBody>
      </p:sp>
      <p:sp>
        <p:nvSpPr>
          <p:cNvPr id="3" name="Content Placeholder 2"/>
          <p:cNvSpPr>
            <a:spLocks noGrp="1"/>
          </p:cNvSpPr>
          <p:nvPr>
            <p:ph idx="1"/>
          </p:nvPr>
        </p:nvSpPr>
        <p:spPr/>
        <p:txBody>
          <a:bodyPr/>
          <a:lstStyle/>
          <a:p>
            <a:r>
              <a:rPr lang="en-GB" sz="2400" dirty="0" smtClean="0"/>
              <a:t>The difference between 2 groups can be estimated directly if an intercept term is included in the model (estimates mean expression in control or reference group). The slope of the regression line indicates the difference between this group and a second group: </a:t>
            </a:r>
          </a:p>
          <a:p>
            <a:pPr lvl="1"/>
            <a:r>
              <a:rPr lang="en-GB" sz="2000" dirty="0" smtClean="0"/>
              <a:t>if they are similarly expressed, the line will be almost flat and the regression coefficient close to zero</a:t>
            </a:r>
          </a:p>
          <a:p>
            <a:pPr lvl="1"/>
            <a:r>
              <a:rPr lang="en-GB" sz="2000" dirty="0" smtClean="0"/>
              <a:t>if a gene is up-regulated in the second group, the coefficient will be positive (and quite large) – adding this amount to mean baseline expression gives the mean expression in the second group</a:t>
            </a:r>
          </a:p>
          <a:p>
            <a:pPr lvl="1"/>
            <a:r>
              <a:rPr lang="en-GB" sz="2000" dirty="0" smtClean="0"/>
              <a:t>Similarly, if a gene is down-regulated in the second group, the coefficient will be large and negative (essentially need to subtract from the baseline level to get the mean expression of the second group</a:t>
            </a:r>
            <a:r>
              <a:rPr lang="en-GB" sz="2000" dirty="0" smtClean="0"/>
              <a:t>)</a:t>
            </a:r>
          </a:p>
          <a:p>
            <a:r>
              <a:rPr lang="en-GB" sz="2400" dirty="0"/>
              <a:t>Again, the number of samples in each group and the variability determine the significance of the difference</a:t>
            </a:r>
          </a:p>
          <a:p>
            <a:r>
              <a:rPr lang="en-GB" sz="2400" dirty="0" smtClean="0"/>
              <a:t>Ranking </a:t>
            </a:r>
            <a:r>
              <a:rPr lang="en-GB" sz="2400" dirty="0"/>
              <a:t>on p-value, rather than </a:t>
            </a:r>
            <a:r>
              <a:rPr lang="en-GB" sz="2400" dirty="0" err="1"/>
              <a:t>logFC</a:t>
            </a:r>
            <a:r>
              <a:rPr lang="en-GB" sz="2400" dirty="0"/>
              <a:t>, identifies the most reliable results</a:t>
            </a:r>
          </a:p>
          <a:p>
            <a:pPr lvl="1"/>
            <a:endParaRPr lang="en-GB" sz="2000" dirty="0" smtClean="0"/>
          </a:p>
          <a:p>
            <a:pPr marL="82550" indent="0">
              <a:buNone/>
            </a:pPr>
            <a:endParaRPr lang="en-GB" sz="2000"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15</a:t>
            </a:fld>
            <a:endParaRPr lang="en-GB" dirty="0"/>
          </a:p>
        </p:txBody>
      </p:sp>
    </p:spTree>
    <p:extLst>
      <p:ext uri="{BB962C8B-B14F-4D97-AF65-F5344CB8AC3E}">
        <p14:creationId xmlns:p14="http://schemas.microsoft.com/office/powerpoint/2010/main" val="26692661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Using </a:t>
            </a:r>
            <a:r>
              <a:rPr lang="en-GB" dirty="0" err="1" smtClean="0"/>
              <a:t>limma</a:t>
            </a:r>
            <a:r>
              <a:rPr lang="en-GB" dirty="0" smtClean="0"/>
              <a:t> effectively</a:t>
            </a:r>
            <a:endParaRPr lang="en-GB" dirty="0"/>
          </a:p>
        </p:txBody>
      </p:sp>
      <p:sp>
        <p:nvSpPr>
          <p:cNvPr id="7" name="Content Placeholder 6"/>
          <p:cNvSpPr>
            <a:spLocks noGrp="1"/>
          </p:cNvSpPr>
          <p:nvPr>
            <p:ph idx="1"/>
          </p:nvPr>
        </p:nvSpPr>
        <p:spPr/>
        <p:txBody>
          <a:bodyPr/>
          <a:lstStyle/>
          <a:p>
            <a:r>
              <a:rPr lang="en-GB" sz="2400" dirty="0"/>
              <a:t>Functions in </a:t>
            </a:r>
            <a:r>
              <a:rPr lang="en-GB" sz="2400" dirty="0" err="1"/>
              <a:t>limma</a:t>
            </a:r>
            <a:r>
              <a:rPr lang="en-GB" sz="2400" dirty="0"/>
              <a:t> perform all the statistical calculations behind the scenes</a:t>
            </a:r>
          </a:p>
          <a:p>
            <a:r>
              <a:rPr lang="en-GB" sz="2400" dirty="0"/>
              <a:t>A linear model is fitted to each gene separately, but even analysing &gt;20,000 genes is done </a:t>
            </a:r>
            <a:r>
              <a:rPr lang="en-GB" sz="2400" dirty="0" smtClean="0"/>
              <a:t>very quickly</a:t>
            </a:r>
            <a:r>
              <a:rPr lang="en-GB" sz="2400" dirty="0" smtClean="0"/>
              <a:t> </a:t>
            </a:r>
            <a:r>
              <a:rPr lang="en-GB" sz="2400" dirty="0"/>
              <a:t>– </a:t>
            </a:r>
            <a:r>
              <a:rPr lang="en-GB" sz="2400" dirty="0" smtClean="0"/>
              <a:t>highlights the efficiency </a:t>
            </a:r>
            <a:r>
              <a:rPr lang="en-GB" sz="2400" dirty="0"/>
              <a:t>of R for these kind of applications</a:t>
            </a:r>
          </a:p>
          <a:p>
            <a:r>
              <a:rPr lang="en-GB" sz="2400" dirty="0"/>
              <a:t>Rather than </a:t>
            </a:r>
            <a:r>
              <a:rPr lang="en-GB" sz="2400" dirty="0" smtClean="0"/>
              <a:t>the </a:t>
            </a:r>
            <a:r>
              <a:rPr lang="en-GB" sz="2400" dirty="0"/>
              <a:t>underlying statistical analysis, the user </a:t>
            </a:r>
            <a:r>
              <a:rPr lang="en-GB" sz="2400" dirty="0" smtClean="0"/>
              <a:t>needs to focus </a:t>
            </a:r>
            <a:r>
              <a:rPr lang="en-GB" sz="2400" dirty="0"/>
              <a:t>on making </a:t>
            </a:r>
            <a:r>
              <a:rPr lang="en-GB" sz="2400" dirty="0" smtClean="0"/>
              <a:t>sure </a:t>
            </a:r>
            <a:r>
              <a:rPr lang="en-GB" sz="2400" dirty="0"/>
              <a:t>the input to </a:t>
            </a:r>
            <a:r>
              <a:rPr lang="en-GB" sz="2400" dirty="0" err="1"/>
              <a:t>limma</a:t>
            </a:r>
            <a:r>
              <a:rPr lang="en-GB" sz="2400" dirty="0"/>
              <a:t> functions is correct, and especially that the experimental design is correctly defined  </a:t>
            </a:r>
            <a:endParaRPr lang="en-GB" sz="2400" dirty="0" smtClean="0"/>
          </a:p>
          <a:p>
            <a:r>
              <a:rPr lang="en-GB" sz="2400" dirty="0" smtClean="0"/>
              <a:t>Including</a:t>
            </a:r>
            <a:r>
              <a:rPr lang="en-GB" sz="2400" dirty="0" smtClean="0"/>
              <a:t> </a:t>
            </a:r>
            <a:r>
              <a:rPr lang="en-GB" sz="2400" dirty="0" smtClean="0"/>
              <a:t>relevant explanatory variables </a:t>
            </a:r>
            <a:r>
              <a:rPr lang="en-GB" sz="2400" dirty="0" smtClean="0"/>
              <a:t>enables </a:t>
            </a:r>
            <a:r>
              <a:rPr lang="en-GB" sz="2400" dirty="0" err="1" smtClean="0"/>
              <a:t>limma</a:t>
            </a:r>
            <a:r>
              <a:rPr lang="en-GB" sz="2400" dirty="0" smtClean="0"/>
              <a:t> to detect differentially expressed genes with </a:t>
            </a:r>
            <a:r>
              <a:rPr lang="en-GB" sz="2400" dirty="0" smtClean="0"/>
              <a:t>greater power</a:t>
            </a:r>
            <a:endParaRPr lang="en-GB" sz="2400" dirty="0" smtClean="0"/>
          </a:p>
          <a:p>
            <a:pPr lvl="1"/>
            <a:r>
              <a:rPr lang="en-GB" sz="2200" dirty="0" smtClean="0"/>
              <a:t>e.g. batch, litter or other similar effects may explain some variability in the data, which </a:t>
            </a:r>
            <a:r>
              <a:rPr lang="en-GB" sz="2200" dirty="0" err="1" smtClean="0"/>
              <a:t>limma</a:t>
            </a:r>
            <a:r>
              <a:rPr lang="en-GB" sz="2200" dirty="0" smtClean="0"/>
              <a:t> can account for </a:t>
            </a:r>
          </a:p>
          <a:p>
            <a:pPr lvl="1"/>
            <a:r>
              <a:rPr lang="en-GB" sz="2200" dirty="0" smtClean="0"/>
              <a:t>Age, gender and other demographic or clinical phenotype data can also be included in the model (so long as not confounded with experimental groups)</a:t>
            </a:r>
            <a:endParaRPr lang="en-GB" sz="2200" dirty="0"/>
          </a:p>
          <a:p>
            <a:endParaRPr lang="en-GB" dirty="0"/>
          </a:p>
        </p:txBody>
      </p:sp>
      <p:sp>
        <p:nvSpPr>
          <p:cNvPr id="5" name="Slide Number Placeholder 4"/>
          <p:cNvSpPr>
            <a:spLocks noGrp="1"/>
          </p:cNvSpPr>
          <p:nvPr>
            <p:ph type="sldNum" sz="quarter" idx="10"/>
          </p:nvPr>
        </p:nvSpPr>
        <p:spPr/>
        <p:txBody>
          <a:bodyPr/>
          <a:lstStyle/>
          <a:p>
            <a:pPr>
              <a:defRPr/>
            </a:pPr>
            <a:fld id="{9E3D77A2-0760-4313-8E6C-3B2D5C7168E3}" type="slidenum">
              <a:rPr lang="en-GB" smtClean="0"/>
              <a:pPr>
                <a:defRPr/>
              </a:pPr>
              <a:t>16</a:t>
            </a:fld>
            <a:endParaRPr lang="en-GB" dirty="0"/>
          </a:p>
        </p:txBody>
      </p:sp>
    </p:spTree>
    <p:extLst>
      <p:ext uri="{BB962C8B-B14F-4D97-AF65-F5344CB8AC3E}">
        <p14:creationId xmlns:p14="http://schemas.microsoft.com/office/powerpoint/2010/main" val="1687763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eBayes</a:t>
            </a:r>
            <a:r>
              <a:rPr lang="en-GB" dirty="0" smtClean="0"/>
              <a:t> to improve variance estimation</a:t>
            </a:r>
            <a:endParaRPr lang="en-GB" dirty="0"/>
          </a:p>
        </p:txBody>
      </p:sp>
      <p:sp>
        <p:nvSpPr>
          <p:cNvPr id="3" name="Content Placeholder 2"/>
          <p:cNvSpPr>
            <a:spLocks noGrp="1"/>
          </p:cNvSpPr>
          <p:nvPr>
            <p:ph idx="1"/>
          </p:nvPr>
        </p:nvSpPr>
        <p:spPr/>
        <p:txBody>
          <a:bodyPr/>
          <a:lstStyle/>
          <a:p>
            <a:r>
              <a:rPr lang="en-GB" dirty="0" smtClean="0"/>
              <a:t>Empirical method to make more robust inferences of variance for individual genes by ‘borrowing’ information across genes</a:t>
            </a:r>
          </a:p>
          <a:p>
            <a:r>
              <a:rPr lang="en-GB" dirty="0" smtClean="0"/>
              <a:t>Shrinks the variance estimates towards a common value</a:t>
            </a:r>
          </a:p>
          <a:p>
            <a:pPr lvl="1"/>
            <a:r>
              <a:rPr lang="en-GB" dirty="0" smtClean="0"/>
              <a:t>High variance genes get their estimates squeezed down a bit</a:t>
            </a:r>
          </a:p>
          <a:p>
            <a:pPr lvl="1"/>
            <a:r>
              <a:rPr lang="en-GB" dirty="0" smtClean="0"/>
              <a:t>Low variance genes get their estimates squeezed up towards the typical variance seen for genes of similar mean expression</a:t>
            </a:r>
          </a:p>
          <a:p>
            <a:r>
              <a:rPr lang="en-GB" dirty="0" smtClean="0"/>
              <a:t>Reduces the probability of calling small fold changes significant if the </a:t>
            </a:r>
            <a:r>
              <a:rPr lang="en-GB" dirty="0" smtClean="0"/>
              <a:t>sample variance grossly under-estimates the true variance (likely </a:t>
            </a:r>
            <a:r>
              <a:rPr lang="en-GB" dirty="0" smtClean="0"/>
              <a:t>for some, maybe many, genes among 20,000 given the typically small sample sizes of transcriptomics studies)</a:t>
            </a:r>
          </a:p>
          <a:p>
            <a:pPr lvl="1"/>
            <a:endParaRPr lang="en-GB"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17</a:t>
            </a:fld>
            <a:endParaRPr lang="en-GB" dirty="0"/>
          </a:p>
        </p:txBody>
      </p:sp>
    </p:spTree>
    <p:extLst>
      <p:ext uri="{BB962C8B-B14F-4D97-AF65-F5344CB8AC3E}">
        <p14:creationId xmlns:p14="http://schemas.microsoft.com/office/powerpoint/2010/main" val="18120870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Sample </a:t>
            </a:r>
            <a:r>
              <a:rPr lang="en-GB" dirty="0" err="1" smtClean="0"/>
              <a:t>limma</a:t>
            </a:r>
            <a:r>
              <a:rPr lang="en-GB" dirty="0" smtClean="0"/>
              <a:t> code for simple experiment</a:t>
            </a:r>
            <a:endParaRPr lang="en-GB" dirty="0"/>
          </a:p>
        </p:txBody>
      </p:sp>
      <p:sp>
        <p:nvSpPr>
          <p:cNvPr id="3" name="Content Placeholder 2"/>
          <p:cNvSpPr>
            <a:spLocks noGrp="1"/>
          </p:cNvSpPr>
          <p:nvPr>
            <p:ph idx="1"/>
          </p:nvPr>
        </p:nvSpPr>
        <p:spPr>
          <a:xfrm>
            <a:off x="11575" y="928669"/>
            <a:ext cx="9144000" cy="5376881"/>
          </a:xfrm>
        </p:spPr>
        <p:txBody>
          <a:bodyPr/>
          <a:lstStyle/>
          <a:p>
            <a:r>
              <a:rPr lang="en-GB" sz="2400" dirty="0"/>
              <a:t>Input – normalised expression data (log2 scale</a:t>
            </a:r>
            <a:r>
              <a:rPr lang="en-GB" sz="2400" dirty="0" smtClean="0"/>
              <a:t>)</a:t>
            </a:r>
          </a:p>
          <a:p>
            <a:pPr marL="82550" indent="0">
              <a:buNone/>
            </a:pPr>
            <a:endParaRPr lang="en-GB" sz="2400" dirty="0"/>
          </a:p>
          <a:p>
            <a:pPr marL="0" indent="0">
              <a:buNone/>
            </a:pPr>
            <a:r>
              <a:rPr lang="en-GB" sz="2000" dirty="0" smtClean="0">
                <a:solidFill>
                  <a:srgbClr val="FF0000"/>
                </a:solidFill>
                <a:latin typeface="Courier New" panose="02070309020205020404" pitchFamily="49" charset="0"/>
                <a:cs typeface="Courier New" panose="02070309020205020404" pitchFamily="49" charset="0"/>
              </a:rPr>
              <a:t>library(</a:t>
            </a:r>
            <a:r>
              <a:rPr lang="en-GB" sz="2000" dirty="0" err="1" smtClean="0">
                <a:solidFill>
                  <a:srgbClr val="FF0000"/>
                </a:solidFill>
                <a:latin typeface="Courier New" panose="02070309020205020404" pitchFamily="49" charset="0"/>
                <a:cs typeface="Courier New" panose="02070309020205020404" pitchFamily="49" charset="0"/>
              </a:rPr>
              <a:t>limma</a:t>
            </a:r>
            <a:r>
              <a:rPr lang="en-GB" sz="2000" dirty="0">
                <a:solidFill>
                  <a:srgbClr val="FF0000"/>
                </a:solidFill>
                <a:latin typeface="Courier New" panose="02070309020205020404" pitchFamily="49" charset="0"/>
                <a:cs typeface="Courier New" panose="02070309020205020404" pitchFamily="49" charset="0"/>
              </a:rPr>
              <a:t>)</a:t>
            </a:r>
          </a:p>
          <a:p>
            <a:pPr marL="0" indent="0">
              <a:buNone/>
            </a:pPr>
            <a:r>
              <a:rPr lang="en-GB" sz="2000" dirty="0" err="1" smtClean="0">
                <a:solidFill>
                  <a:srgbClr val="FF0000"/>
                </a:solidFill>
                <a:latin typeface="Courier New" panose="02070309020205020404" pitchFamily="49" charset="0"/>
                <a:cs typeface="Courier New" panose="02070309020205020404" pitchFamily="49" charset="0"/>
              </a:rPr>
              <a:t>eset</a:t>
            </a:r>
            <a:r>
              <a:rPr lang="en-GB" sz="2000" dirty="0" smtClean="0">
                <a:solidFill>
                  <a:srgbClr val="FF0000"/>
                </a:solidFill>
                <a:latin typeface="Courier New" panose="02070309020205020404" pitchFamily="49" charset="0"/>
                <a:cs typeface="Courier New" panose="02070309020205020404" pitchFamily="49" charset="0"/>
              </a:rPr>
              <a:t> </a:t>
            </a:r>
            <a:r>
              <a:rPr lang="en-GB" sz="2000" dirty="0">
                <a:solidFill>
                  <a:srgbClr val="FF0000"/>
                </a:solidFill>
                <a:latin typeface="Courier New" panose="02070309020205020404" pitchFamily="49" charset="0"/>
                <a:cs typeface="Courier New" panose="02070309020205020404" pitchFamily="49" charset="0"/>
              </a:rPr>
              <a:t>&lt;- </a:t>
            </a:r>
            <a:r>
              <a:rPr lang="en-GB" sz="2000" dirty="0" err="1" smtClean="0">
                <a:solidFill>
                  <a:srgbClr val="FF0000"/>
                </a:solidFill>
                <a:latin typeface="Courier New" panose="02070309020205020404" pitchFamily="49" charset="0"/>
                <a:cs typeface="Courier New" panose="02070309020205020404" pitchFamily="49" charset="0"/>
              </a:rPr>
              <a:t>read.table</a:t>
            </a:r>
            <a:r>
              <a:rPr lang="en-GB" sz="2000" dirty="0" smtClean="0">
                <a:solidFill>
                  <a:srgbClr val="FF0000"/>
                </a:solidFill>
                <a:latin typeface="Courier New" panose="02070309020205020404" pitchFamily="49" charset="0"/>
                <a:cs typeface="Courier New" panose="02070309020205020404" pitchFamily="49" charset="0"/>
              </a:rPr>
              <a:t>("Normalised_expression_data.txt", </a:t>
            </a:r>
            <a:r>
              <a:rPr lang="en-GB" sz="2000" dirty="0" err="1">
                <a:solidFill>
                  <a:srgbClr val="FF0000"/>
                </a:solidFill>
                <a:latin typeface="Courier New" panose="02070309020205020404" pitchFamily="49" charset="0"/>
                <a:cs typeface="Courier New" panose="02070309020205020404" pitchFamily="49" charset="0"/>
              </a:rPr>
              <a:t>sep</a:t>
            </a:r>
            <a:r>
              <a:rPr lang="en-GB" sz="2000" dirty="0">
                <a:solidFill>
                  <a:srgbClr val="FF0000"/>
                </a:solidFill>
                <a:latin typeface="Courier New" panose="02070309020205020404" pitchFamily="49" charset="0"/>
                <a:cs typeface="Courier New" panose="02070309020205020404" pitchFamily="49" charset="0"/>
              </a:rPr>
              <a:t>=“\t”, header=T, </a:t>
            </a:r>
            <a:r>
              <a:rPr lang="en-GB" sz="2000" dirty="0" err="1">
                <a:solidFill>
                  <a:srgbClr val="FF0000"/>
                </a:solidFill>
                <a:latin typeface="Courier New" panose="02070309020205020404" pitchFamily="49" charset="0"/>
                <a:cs typeface="Courier New" panose="02070309020205020404" pitchFamily="49" charset="0"/>
              </a:rPr>
              <a:t>row.names</a:t>
            </a:r>
            <a:r>
              <a:rPr lang="en-GB" sz="2000" dirty="0">
                <a:solidFill>
                  <a:srgbClr val="FF0000"/>
                </a:solidFill>
                <a:latin typeface="Courier New" panose="02070309020205020404" pitchFamily="49" charset="0"/>
                <a:cs typeface="Courier New" panose="02070309020205020404" pitchFamily="49" charset="0"/>
              </a:rPr>
              <a:t>=1)</a:t>
            </a:r>
          </a:p>
          <a:p>
            <a:pPr marL="0" indent="0">
              <a:buNone/>
            </a:pPr>
            <a:r>
              <a:rPr lang="en-GB" sz="2000" dirty="0" smtClean="0">
                <a:solidFill>
                  <a:srgbClr val="FF0000"/>
                </a:solidFill>
                <a:latin typeface="Courier New" panose="02070309020205020404" pitchFamily="49" charset="0"/>
                <a:cs typeface="Courier New" panose="02070309020205020404" pitchFamily="49" charset="0"/>
              </a:rPr>
              <a:t>Group </a:t>
            </a:r>
            <a:r>
              <a:rPr lang="en-GB" sz="2000" dirty="0">
                <a:solidFill>
                  <a:srgbClr val="FF0000"/>
                </a:solidFill>
                <a:latin typeface="Courier New" panose="02070309020205020404" pitchFamily="49" charset="0"/>
                <a:cs typeface="Courier New" panose="02070309020205020404" pitchFamily="49" charset="0"/>
              </a:rPr>
              <a:t>&lt;- factor(c("WT", "WT", "Mu", "Mu", "Mu"))</a:t>
            </a:r>
          </a:p>
          <a:p>
            <a:pPr marL="0" indent="0">
              <a:buNone/>
            </a:pPr>
            <a:r>
              <a:rPr lang="en-GB" sz="2000" dirty="0" smtClean="0">
                <a:solidFill>
                  <a:srgbClr val="FF0000"/>
                </a:solidFill>
                <a:latin typeface="Courier New" panose="02070309020205020404" pitchFamily="49" charset="0"/>
                <a:cs typeface="Courier New" panose="02070309020205020404" pitchFamily="49" charset="0"/>
              </a:rPr>
              <a:t>design </a:t>
            </a:r>
            <a:r>
              <a:rPr lang="en-GB" sz="2000" dirty="0">
                <a:solidFill>
                  <a:srgbClr val="FF0000"/>
                </a:solidFill>
                <a:latin typeface="Courier New" panose="02070309020205020404" pitchFamily="49" charset="0"/>
                <a:cs typeface="Courier New" panose="02070309020205020404" pitchFamily="49" charset="0"/>
              </a:rPr>
              <a:t>&lt;- </a:t>
            </a:r>
            <a:r>
              <a:rPr lang="en-GB" sz="2000" dirty="0" err="1">
                <a:solidFill>
                  <a:srgbClr val="FF0000"/>
                </a:solidFill>
                <a:latin typeface="Courier New" panose="02070309020205020404" pitchFamily="49" charset="0"/>
                <a:cs typeface="Courier New" panose="02070309020205020404" pitchFamily="49" charset="0"/>
              </a:rPr>
              <a:t>model.matrix</a:t>
            </a:r>
            <a:r>
              <a:rPr lang="en-GB" sz="2000" dirty="0">
                <a:solidFill>
                  <a:srgbClr val="FF0000"/>
                </a:solidFill>
                <a:latin typeface="Courier New" panose="02070309020205020404" pitchFamily="49" charset="0"/>
                <a:cs typeface="Courier New" panose="02070309020205020404" pitchFamily="49" charset="0"/>
              </a:rPr>
              <a:t>(~Group)</a:t>
            </a:r>
          </a:p>
          <a:p>
            <a:pPr marL="0" indent="0">
              <a:buNone/>
            </a:pPr>
            <a:r>
              <a:rPr lang="en-GB" sz="2000" dirty="0" err="1" smtClean="0">
                <a:solidFill>
                  <a:srgbClr val="FF0000"/>
                </a:solidFill>
                <a:latin typeface="Courier New" panose="02070309020205020404" pitchFamily="49" charset="0"/>
                <a:cs typeface="Courier New" panose="02070309020205020404" pitchFamily="49" charset="0"/>
              </a:rPr>
              <a:t>colnames</a:t>
            </a:r>
            <a:r>
              <a:rPr lang="en-GB" sz="2000" dirty="0" smtClean="0">
                <a:solidFill>
                  <a:srgbClr val="FF0000"/>
                </a:solidFill>
                <a:latin typeface="Courier New" panose="02070309020205020404" pitchFamily="49" charset="0"/>
                <a:cs typeface="Courier New" panose="02070309020205020404" pitchFamily="49" charset="0"/>
              </a:rPr>
              <a:t>(design</a:t>
            </a:r>
            <a:r>
              <a:rPr lang="en-GB" sz="2000" dirty="0">
                <a:solidFill>
                  <a:srgbClr val="FF0000"/>
                </a:solidFill>
                <a:latin typeface="Courier New" panose="02070309020205020404" pitchFamily="49" charset="0"/>
                <a:cs typeface="Courier New" panose="02070309020205020404" pitchFamily="49" charset="0"/>
              </a:rPr>
              <a:t>) &lt;- </a:t>
            </a:r>
            <a:r>
              <a:rPr lang="en-GB" sz="2000" dirty="0">
                <a:solidFill>
                  <a:srgbClr val="FF0000"/>
                </a:solidFill>
                <a:latin typeface="Courier New" panose="02070309020205020404" pitchFamily="49" charset="0"/>
                <a:cs typeface="Courier New" panose="02070309020205020404" pitchFamily="49" charset="0"/>
              </a:rPr>
              <a:t>c</a:t>
            </a:r>
            <a:r>
              <a:rPr lang="en-GB" sz="2000" dirty="0" smtClean="0">
                <a:solidFill>
                  <a:srgbClr val="FF0000"/>
                </a:solidFill>
                <a:latin typeface="Courier New" panose="02070309020205020404" pitchFamily="49" charset="0"/>
                <a:cs typeface="Courier New" panose="02070309020205020404" pitchFamily="49" charset="0"/>
              </a:rPr>
              <a:t>("WT", "</a:t>
            </a:r>
            <a:r>
              <a:rPr lang="en-GB" sz="2000" dirty="0" err="1" smtClean="0">
                <a:solidFill>
                  <a:srgbClr val="FF0000"/>
                </a:solidFill>
                <a:latin typeface="Courier New" panose="02070309020205020404" pitchFamily="49" charset="0"/>
                <a:cs typeface="Courier New" panose="02070309020205020404" pitchFamily="49" charset="0"/>
              </a:rPr>
              <a:t>MUvsWT</a:t>
            </a:r>
            <a:r>
              <a:rPr lang="en-GB" sz="2000" dirty="0" smtClean="0">
                <a:solidFill>
                  <a:srgbClr val="FF0000"/>
                </a:solidFill>
                <a:latin typeface="Courier New" panose="02070309020205020404" pitchFamily="49" charset="0"/>
                <a:cs typeface="Courier New" panose="02070309020205020404" pitchFamily="49" charset="0"/>
              </a:rPr>
              <a:t>")</a:t>
            </a:r>
            <a:endParaRPr lang="en-GB" sz="2000" dirty="0">
              <a:solidFill>
                <a:srgbClr val="FF0000"/>
              </a:solidFill>
              <a:latin typeface="Courier New" panose="02070309020205020404" pitchFamily="49" charset="0"/>
              <a:cs typeface="Courier New" panose="02070309020205020404" pitchFamily="49" charset="0"/>
            </a:endParaRPr>
          </a:p>
          <a:p>
            <a:pPr marL="0" indent="0">
              <a:buNone/>
            </a:pPr>
            <a:r>
              <a:rPr lang="en-GB" sz="2000" dirty="0" smtClean="0">
                <a:solidFill>
                  <a:srgbClr val="FF0000"/>
                </a:solidFill>
                <a:latin typeface="Courier New" panose="02070309020205020404" pitchFamily="49" charset="0"/>
                <a:cs typeface="Courier New" panose="02070309020205020404" pitchFamily="49" charset="0"/>
              </a:rPr>
              <a:t>fit </a:t>
            </a:r>
            <a:r>
              <a:rPr lang="en-GB" sz="2000" dirty="0">
                <a:solidFill>
                  <a:srgbClr val="FF0000"/>
                </a:solidFill>
                <a:latin typeface="Courier New" panose="02070309020205020404" pitchFamily="49" charset="0"/>
                <a:cs typeface="Courier New" panose="02070309020205020404" pitchFamily="49" charset="0"/>
              </a:rPr>
              <a:t>&lt;- </a:t>
            </a:r>
            <a:r>
              <a:rPr lang="en-GB" sz="2000" dirty="0" err="1">
                <a:solidFill>
                  <a:srgbClr val="FF0000"/>
                </a:solidFill>
                <a:latin typeface="Courier New" panose="02070309020205020404" pitchFamily="49" charset="0"/>
                <a:cs typeface="Courier New" panose="02070309020205020404" pitchFamily="49" charset="0"/>
              </a:rPr>
              <a:t>lmFit</a:t>
            </a:r>
            <a:r>
              <a:rPr lang="en-GB" sz="2000" dirty="0">
                <a:solidFill>
                  <a:srgbClr val="FF0000"/>
                </a:solidFill>
                <a:latin typeface="Courier New" panose="02070309020205020404" pitchFamily="49" charset="0"/>
                <a:cs typeface="Courier New" panose="02070309020205020404" pitchFamily="49" charset="0"/>
              </a:rPr>
              <a:t>(</a:t>
            </a:r>
            <a:r>
              <a:rPr lang="en-GB" sz="2000" dirty="0" err="1">
                <a:solidFill>
                  <a:srgbClr val="FF0000"/>
                </a:solidFill>
                <a:latin typeface="Courier New" panose="02070309020205020404" pitchFamily="49" charset="0"/>
                <a:cs typeface="Courier New" panose="02070309020205020404" pitchFamily="49" charset="0"/>
              </a:rPr>
              <a:t>eset</a:t>
            </a:r>
            <a:r>
              <a:rPr lang="en-GB" sz="2000" dirty="0">
                <a:solidFill>
                  <a:srgbClr val="FF0000"/>
                </a:solidFill>
                <a:latin typeface="Courier New" panose="02070309020205020404" pitchFamily="49" charset="0"/>
                <a:cs typeface="Courier New" panose="02070309020205020404" pitchFamily="49" charset="0"/>
              </a:rPr>
              <a:t>, design)</a:t>
            </a:r>
          </a:p>
          <a:p>
            <a:pPr marL="0" indent="0">
              <a:buNone/>
            </a:pPr>
            <a:r>
              <a:rPr lang="en-GB" sz="2000" dirty="0" smtClean="0">
                <a:solidFill>
                  <a:srgbClr val="FF0000"/>
                </a:solidFill>
                <a:latin typeface="Courier New" panose="02070309020205020404" pitchFamily="49" charset="0"/>
                <a:cs typeface="Courier New" panose="02070309020205020404" pitchFamily="49" charset="0"/>
              </a:rPr>
              <a:t>fit </a:t>
            </a:r>
            <a:r>
              <a:rPr lang="en-GB" sz="2000" dirty="0">
                <a:solidFill>
                  <a:srgbClr val="FF0000"/>
                </a:solidFill>
                <a:latin typeface="Courier New" panose="02070309020205020404" pitchFamily="49" charset="0"/>
                <a:cs typeface="Courier New" panose="02070309020205020404" pitchFamily="49" charset="0"/>
              </a:rPr>
              <a:t>&lt;- </a:t>
            </a:r>
            <a:r>
              <a:rPr lang="en-GB" sz="2000" dirty="0" err="1">
                <a:solidFill>
                  <a:srgbClr val="FF0000"/>
                </a:solidFill>
                <a:latin typeface="Courier New" panose="02070309020205020404" pitchFamily="49" charset="0"/>
                <a:cs typeface="Courier New" panose="02070309020205020404" pitchFamily="49" charset="0"/>
              </a:rPr>
              <a:t>eBayes</a:t>
            </a:r>
            <a:r>
              <a:rPr lang="en-GB" sz="2000" dirty="0">
                <a:solidFill>
                  <a:srgbClr val="FF0000"/>
                </a:solidFill>
                <a:latin typeface="Courier New" panose="02070309020205020404" pitchFamily="49" charset="0"/>
                <a:cs typeface="Courier New" panose="02070309020205020404" pitchFamily="49" charset="0"/>
              </a:rPr>
              <a:t>(fit)</a:t>
            </a:r>
          </a:p>
          <a:p>
            <a:pPr marL="0" indent="0">
              <a:buNone/>
            </a:pPr>
            <a:r>
              <a:rPr lang="en-GB" sz="2000" dirty="0" err="1" smtClean="0">
                <a:solidFill>
                  <a:srgbClr val="FF0000"/>
                </a:solidFill>
                <a:latin typeface="Courier New" panose="02070309020205020404" pitchFamily="49" charset="0"/>
                <a:cs typeface="Courier New" panose="02070309020205020404" pitchFamily="49" charset="0"/>
              </a:rPr>
              <a:t>topTable</a:t>
            </a:r>
            <a:r>
              <a:rPr lang="en-GB" sz="2000" dirty="0" smtClean="0">
                <a:solidFill>
                  <a:srgbClr val="FF0000"/>
                </a:solidFill>
                <a:latin typeface="Courier New" panose="02070309020205020404" pitchFamily="49" charset="0"/>
                <a:cs typeface="Courier New" panose="02070309020205020404" pitchFamily="49" charset="0"/>
              </a:rPr>
              <a:t>(fit</a:t>
            </a:r>
            <a:r>
              <a:rPr lang="en-GB" sz="2000" dirty="0">
                <a:solidFill>
                  <a:srgbClr val="FF0000"/>
                </a:solidFill>
                <a:latin typeface="Courier New" panose="02070309020205020404" pitchFamily="49" charset="0"/>
                <a:cs typeface="Courier New" panose="02070309020205020404" pitchFamily="49" charset="0"/>
              </a:rPr>
              <a:t>, </a:t>
            </a:r>
            <a:r>
              <a:rPr lang="en-GB" sz="2000" dirty="0" err="1" smtClean="0">
                <a:solidFill>
                  <a:srgbClr val="FF0000"/>
                </a:solidFill>
                <a:latin typeface="Courier New" panose="02070309020205020404" pitchFamily="49" charset="0"/>
                <a:cs typeface="Courier New" panose="02070309020205020404" pitchFamily="49" charset="0"/>
              </a:rPr>
              <a:t>coef</a:t>
            </a:r>
            <a:r>
              <a:rPr lang="en-GB" sz="2000" dirty="0" smtClean="0">
                <a:solidFill>
                  <a:srgbClr val="FF0000"/>
                </a:solidFill>
                <a:latin typeface="Courier New" panose="02070309020205020404" pitchFamily="49" charset="0"/>
                <a:cs typeface="Courier New" panose="02070309020205020404" pitchFamily="49" charset="0"/>
              </a:rPr>
              <a:t>="</a:t>
            </a:r>
            <a:r>
              <a:rPr lang="en-GB" sz="2000" dirty="0" err="1" smtClean="0">
                <a:solidFill>
                  <a:srgbClr val="FF0000"/>
                </a:solidFill>
                <a:latin typeface="Courier New" panose="02070309020205020404" pitchFamily="49" charset="0"/>
                <a:cs typeface="Courier New" panose="02070309020205020404" pitchFamily="49" charset="0"/>
              </a:rPr>
              <a:t>MUvsWT</a:t>
            </a:r>
            <a:r>
              <a:rPr lang="en-GB" sz="2000" dirty="0" smtClean="0">
                <a:solidFill>
                  <a:srgbClr val="FF0000"/>
                </a:solidFill>
                <a:latin typeface="Courier New" panose="02070309020205020404" pitchFamily="49" charset="0"/>
                <a:cs typeface="Courier New" panose="02070309020205020404" pitchFamily="49" charset="0"/>
              </a:rPr>
              <a:t>", adjust="BH")</a:t>
            </a:r>
            <a:endParaRPr lang="en-GB" sz="2000" dirty="0">
              <a:solidFill>
                <a:srgbClr val="FF0000"/>
              </a:solidFill>
              <a:latin typeface="Courier New" panose="02070309020205020404" pitchFamily="49" charset="0"/>
              <a:cs typeface="Courier New" panose="02070309020205020404" pitchFamily="49" charset="0"/>
            </a:endParaRPr>
          </a:p>
          <a:p>
            <a:endParaRPr lang="en-GB" sz="2400" dirty="0" smtClean="0"/>
          </a:p>
          <a:p>
            <a:r>
              <a:rPr lang="en-GB" sz="2400" dirty="0" smtClean="0"/>
              <a:t>Output </a:t>
            </a:r>
            <a:r>
              <a:rPr lang="en-GB" sz="2400" dirty="0"/>
              <a:t>–list of genes ranked by evidence for differential expression</a:t>
            </a:r>
          </a:p>
          <a:p>
            <a:pPr marL="0" indent="0">
              <a:buNone/>
            </a:pPr>
            <a:endParaRPr lang="en-GB" sz="2400" dirty="0"/>
          </a:p>
          <a:p>
            <a:endParaRPr lang="en-GB" sz="2400" dirty="0"/>
          </a:p>
          <a:p>
            <a:endParaRPr lang="en-GB" sz="2400"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18</a:t>
            </a:fld>
            <a:endParaRPr lang="en-GB" dirty="0"/>
          </a:p>
        </p:txBody>
      </p:sp>
    </p:spTree>
    <p:extLst>
      <p:ext uri="{BB962C8B-B14F-4D97-AF65-F5344CB8AC3E}">
        <p14:creationId xmlns:p14="http://schemas.microsoft.com/office/powerpoint/2010/main" val="11392680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Limma</a:t>
            </a:r>
            <a:r>
              <a:rPr lang="en-GB" dirty="0" smtClean="0"/>
              <a:t> – analysis made simple (if used correctly)</a:t>
            </a:r>
            <a:endParaRPr lang="en-GB" dirty="0"/>
          </a:p>
        </p:txBody>
      </p:sp>
      <p:sp>
        <p:nvSpPr>
          <p:cNvPr id="3" name="Content Placeholder 2"/>
          <p:cNvSpPr>
            <a:spLocks noGrp="1"/>
          </p:cNvSpPr>
          <p:nvPr>
            <p:ph idx="1"/>
          </p:nvPr>
        </p:nvSpPr>
        <p:spPr/>
        <p:txBody>
          <a:bodyPr/>
          <a:lstStyle/>
          <a:p>
            <a:r>
              <a:rPr lang="en-GB" dirty="0" smtClean="0"/>
              <a:t>This shows that running differential expression analysis for simple experiments is not too difficult and we will run some analysis later on a dataset with 3 different cancer types </a:t>
            </a:r>
          </a:p>
          <a:p>
            <a:r>
              <a:rPr lang="en-GB" dirty="0" smtClean="0"/>
              <a:t>But is also deceptively simple and it’s important to understand what each step is doing – there are many ways to get it wrong and only a couple of ways to get it right (we’ll see alternative models that output the same results in a minute).</a:t>
            </a:r>
          </a:p>
          <a:p>
            <a:r>
              <a:rPr lang="en-GB" dirty="0" smtClean="0"/>
              <a:t>Also important to know how to check that </a:t>
            </a:r>
            <a:r>
              <a:rPr lang="en-GB" dirty="0" err="1" smtClean="0"/>
              <a:t>limma</a:t>
            </a:r>
            <a:r>
              <a:rPr lang="en-GB" dirty="0" smtClean="0"/>
              <a:t> has done what you want it to do.</a:t>
            </a:r>
            <a:endParaRPr lang="en-GB"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19</a:t>
            </a:fld>
            <a:endParaRPr lang="en-GB" dirty="0"/>
          </a:p>
        </p:txBody>
      </p:sp>
    </p:spTree>
    <p:extLst>
      <p:ext uri="{BB962C8B-B14F-4D97-AF65-F5344CB8AC3E}">
        <p14:creationId xmlns:p14="http://schemas.microsoft.com/office/powerpoint/2010/main" val="2308047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Testing for differential gene expression</a:t>
            </a:r>
            <a:endParaRPr lang="en-GB" dirty="0"/>
          </a:p>
        </p:txBody>
      </p:sp>
      <p:sp>
        <p:nvSpPr>
          <p:cNvPr id="3" name="Content Placeholder 2"/>
          <p:cNvSpPr>
            <a:spLocks noGrp="1"/>
          </p:cNvSpPr>
          <p:nvPr>
            <p:ph idx="1"/>
          </p:nvPr>
        </p:nvSpPr>
        <p:spPr/>
        <p:txBody>
          <a:bodyPr/>
          <a:lstStyle/>
          <a:p>
            <a:r>
              <a:rPr lang="en-GB" sz="2400" dirty="0" smtClean="0"/>
              <a:t>In simplest case, performs the equivalent of a t-test between two groups (e.g. </a:t>
            </a:r>
            <a:r>
              <a:rPr lang="en-GB" sz="2400" dirty="0" smtClean="0"/>
              <a:t>disease vs </a:t>
            </a:r>
            <a:r>
              <a:rPr lang="en-GB" sz="2400" dirty="0" smtClean="0"/>
              <a:t>control)</a:t>
            </a:r>
          </a:p>
          <a:p>
            <a:r>
              <a:rPr lang="en-GB" sz="2400" dirty="0" smtClean="0"/>
              <a:t>We can simulate some gene expression data with an R function to understand the idea of differential </a:t>
            </a:r>
            <a:r>
              <a:rPr lang="en-GB" sz="2400" dirty="0" smtClean="0"/>
              <a:t>expression and significance</a:t>
            </a:r>
            <a:endParaRPr lang="en-GB" sz="2400" dirty="0" smtClean="0"/>
          </a:p>
          <a:p>
            <a:pPr marL="82550" indent="0">
              <a:buNone/>
            </a:pPr>
            <a:r>
              <a:rPr lang="en-GB" sz="1600" dirty="0" err="1" smtClean="0">
                <a:solidFill>
                  <a:srgbClr val="FF0000"/>
                </a:solidFill>
                <a:latin typeface="Courier New" panose="02070309020205020404" pitchFamily="49" charset="0"/>
                <a:cs typeface="Courier New" panose="02070309020205020404" pitchFamily="49" charset="0"/>
              </a:rPr>
              <a:t>sim.data</a:t>
            </a:r>
            <a:r>
              <a:rPr lang="en-GB" sz="1600" dirty="0" smtClean="0">
                <a:solidFill>
                  <a:srgbClr val="FF0000"/>
                </a:solidFill>
                <a:latin typeface="Courier New" panose="02070309020205020404" pitchFamily="49" charset="0"/>
                <a:cs typeface="Courier New" panose="02070309020205020404" pitchFamily="49" charset="0"/>
              </a:rPr>
              <a:t> </a:t>
            </a:r>
            <a:r>
              <a:rPr lang="en-GB" sz="1600" dirty="0" smtClean="0">
                <a:solidFill>
                  <a:srgbClr val="FF0000"/>
                </a:solidFill>
                <a:latin typeface="Courier New" panose="02070309020205020404" pitchFamily="49" charset="0"/>
                <a:cs typeface="Courier New" panose="02070309020205020404" pitchFamily="49" charset="0"/>
              </a:rPr>
              <a:t>&lt;- function(mean1, sd1, mean2, sd2)</a:t>
            </a:r>
          </a:p>
          <a:p>
            <a:pPr marL="82550" indent="0">
              <a:buNone/>
            </a:pPr>
            <a:r>
              <a:rPr lang="en-GB" sz="1600" dirty="0" smtClean="0">
                <a:solidFill>
                  <a:srgbClr val="FF0000"/>
                </a:solidFill>
                <a:latin typeface="Courier New" panose="02070309020205020404" pitchFamily="49" charset="0"/>
                <a:cs typeface="Courier New" panose="02070309020205020404" pitchFamily="49" charset="0"/>
              </a:rPr>
              <a:t>{</a:t>
            </a:r>
          </a:p>
          <a:p>
            <a:pPr marL="82550" indent="0">
              <a:buNone/>
            </a:pPr>
            <a:r>
              <a:rPr lang="en-GB" sz="1600" dirty="0">
                <a:solidFill>
                  <a:srgbClr val="FF0000"/>
                </a:solidFill>
                <a:latin typeface="Courier New" panose="02070309020205020404" pitchFamily="49" charset="0"/>
                <a:cs typeface="Courier New" panose="02070309020205020404" pitchFamily="49" charset="0"/>
              </a:rPr>
              <a:t>	x</a:t>
            </a:r>
            <a:r>
              <a:rPr lang="en-GB" sz="1600" dirty="0" smtClean="0">
                <a:solidFill>
                  <a:srgbClr val="FF0000"/>
                </a:solidFill>
                <a:latin typeface="Courier New" panose="02070309020205020404" pitchFamily="49" charset="0"/>
                <a:cs typeface="Courier New" panose="02070309020205020404" pitchFamily="49" charset="0"/>
              </a:rPr>
              <a:t> &lt;- round(</a:t>
            </a:r>
            <a:r>
              <a:rPr lang="en-GB" sz="1600" dirty="0" err="1" smtClean="0">
                <a:solidFill>
                  <a:srgbClr val="FF0000"/>
                </a:solidFill>
                <a:latin typeface="Courier New" panose="02070309020205020404" pitchFamily="49" charset="0"/>
                <a:cs typeface="Courier New" panose="02070309020205020404" pitchFamily="49" charset="0"/>
              </a:rPr>
              <a:t>rnorm</a:t>
            </a:r>
            <a:r>
              <a:rPr lang="en-GB" sz="1600" dirty="0" smtClean="0">
                <a:solidFill>
                  <a:srgbClr val="FF0000"/>
                </a:solidFill>
                <a:latin typeface="Courier New" panose="02070309020205020404" pitchFamily="49" charset="0"/>
                <a:cs typeface="Courier New" panose="02070309020205020404" pitchFamily="49" charset="0"/>
              </a:rPr>
              <a:t>(10, mean1, sd1),4)</a:t>
            </a:r>
          </a:p>
          <a:p>
            <a:pPr marL="403225" lvl="1" indent="0">
              <a:buNone/>
            </a:pPr>
            <a:r>
              <a:rPr lang="en-GB" sz="1600" dirty="0" smtClean="0">
                <a:solidFill>
                  <a:srgbClr val="FF0000"/>
                </a:solidFill>
                <a:latin typeface="Courier New" panose="02070309020205020404" pitchFamily="49" charset="0"/>
                <a:cs typeface="Courier New" panose="02070309020205020404" pitchFamily="49" charset="0"/>
              </a:rPr>
              <a:t>	y &lt;- round(</a:t>
            </a:r>
            <a:r>
              <a:rPr lang="en-GB" sz="1600" dirty="0" err="1" smtClean="0">
                <a:solidFill>
                  <a:srgbClr val="FF0000"/>
                </a:solidFill>
                <a:latin typeface="Courier New" panose="02070309020205020404" pitchFamily="49" charset="0"/>
                <a:cs typeface="Courier New" panose="02070309020205020404" pitchFamily="49" charset="0"/>
              </a:rPr>
              <a:t>rnorm</a:t>
            </a:r>
            <a:r>
              <a:rPr lang="en-GB" sz="1600" dirty="0" smtClean="0">
                <a:solidFill>
                  <a:srgbClr val="FF0000"/>
                </a:solidFill>
                <a:latin typeface="Courier New" panose="02070309020205020404" pitchFamily="49" charset="0"/>
                <a:cs typeface="Courier New" panose="02070309020205020404" pitchFamily="49" charset="0"/>
              </a:rPr>
              <a:t>(10, mean2, sd2),4)</a:t>
            </a:r>
          </a:p>
          <a:p>
            <a:pPr marL="403225" lvl="1" indent="0">
              <a:buNone/>
            </a:pPr>
            <a:r>
              <a:rPr lang="en-GB" sz="1600" dirty="0" smtClean="0">
                <a:solidFill>
                  <a:srgbClr val="FF0000"/>
                </a:solidFill>
                <a:latin typeface="Courier New" panose="02070309020205020404" pitchFamily="49" charset="0"/>
                <a:cs typeface="Courier New" panose="02070309020205020404" pitchFamily="49" charset="0"/>
              </a:rPr>
              <a:t>	</a:t>
            </a:r>
            <a:r>
              <a:rPr lang="en-GB" sz="1600" dirty="0" err="1">
                <a:solidFill>
                  <a:srgbClr val="FF0000"/>
                </a:solidFill>
                <a:latin typeface="Courier New" panose="02070309020205020404" pitchFamily="49" charset="0"/>
                <a:cs typeface="Courier New" panose="02070309020205020404" pitchFamily="49" charset="0"/>
              </a:rPr>
              <a:t>t</a:t>
            </a:r>
            <a:r>
              <a:rPr lang="en-GB" sz="1600" dirty="0" err="1" smtClean="0">
                <a:solidFill>
                  <a:srgbClr val="FF0000"/>
                </a:solidFill>
                <a:latin typeface="Courier New" panose="02070309020205020404" pitchFamily="49" charset="0"/>
                <a:cs typeface="Courier New" panose="02070309020205020404" pitchFamily="49" charset="0"/>
              </a:rPr>
              <a:t>.out</a:t>
            </a:r>
            <a:r>
              <a:rPr lang="en-GB" sz="1600" dirty="0" smtClean="0">
                <a:solidFill>
                  <a:srgbClr val="FF0000"/>
                </a:solidFill>
                <a:latin typeface="Courier New" panose="02070309020205020404" pitchFamily="49" charset="0"/>
                <a:cs typeface="Courier New" panose="02070309020205020404" pitchFamily="49" charset="0"/>
              </a:rPr>
              <a:t> &lt;- </a:t>
            </a:r>
            <a:r>
              <a:rPr lang="en-GB" sz="1600" dirty="0" err="1" smtClean="0">
                <a:solidFill>
                  <a:srgbClr val="FF0000"/>
                </a:solidFill>
                <a:latin typeface="Courier New" panose="02070309020205020404" pitchFamily="49" charset="0"/>
                <a:cs typeface="Courier New" panose="02070309020205020404" pitchFamily="49" charset="0"/>
              </a:rPr>
              <a:t>t.test</a:t>
            </a:r>
            <a:r>
              <a:rPr lang="en-GB" sz="1600" dirty="0" smtClean="0">
                <a:solidFill>
                  <a:srgbClr val="FF0000"/>
                </a:solidFill>
                <a:latin typeface="Courier New" panose="02070309020205020404" pitchFamily="49" charset="0"/>
                <a:cs typeface="Courier New" panose="02070309020205020404" pitchFamily="49" charset="0"/>
              </a:rPr>
              <a:t>(x, y)</a:t>
            </a:r>
          </a:p>
          <a:p>
            <a:pPr marL="403225" lvl="1" indent="0">
              <a:buNone/>
            </a:pPr>
            <a:r>
              <a:rPr lang="en-GB" sz="1600" dirty="0" smtClean="0">
                <a:solidFill>
                  <a:srgbClr val="FF0000"/>
                </a:solidFill>
                <a:latin typeface="Courier New" panose="02070309020205020404" pitchFamily="49" charset="0"/>
                <a:cs typeface="Courier New" panose="02070309020205020404" pitchFamily="49" charset="0"/>
              </a:rPr>
              <a:t>	print(</a:t>
            </a:r>
            <a:r>
              <a:rPr lang="en-GB" sz="1600" dirty="0" err="1" smtClean="0">
                <a:solidFill>
                  <a:srgbClr val="FF0000"/>
                </a:solidFill>
                <a:latin typeface="Courier New" panose="02070309020205020404" pitchFamily="49" charset="0"/>
                <a:cs typeface="Courier New" panose="02070309020205020404" pitchFamily="49" charset="0"/>
              </a:rPr>
              <a:t>t.out</a:t>
            </a:r>
            <a:r>
              <a:rPr lang="en-GB" sz="1600" dirty="0" smtClean="0">
                <a:solidFill>
                  <a:srgbClr val="FF0000"/>
                </a:solidFill>
                <a:latin typeface="Courier New" panose="02070309020205020404" pitchFamily="49" charset="0"/>
                <a:cs typeface="Courier New" panose="02070309020205020404" pitchFamily="49" charset="0"/>
              </a:rPr>
              <a:t>)</a:t>
            </a:r>
          </a:p>
          <a:p>
            <a:pPr marL="403225" lvl="1" indent="0">
              <a:buNone/>
            </a:pPr>
            <a:r>
              <a:rPr lang="en-GB" sz="1600" dirty="0">
                <a:solidFill>
                  <a:srgbClr val="FF0000"/>
                </a:solidFill>
                <a:latin typeface="Courier New" panose="02070309020205020404" pitchFamily="49" charset="0"/>
                <a:cs typeface="Courier New" panose="02070309020205020404" pitchFamily="49" charset="0"/>
              </a:rPr>
              <a:t>	</a:t>
            </a:r>
            <a:r>
              <a:rPr lang="en-GB" sz="1600" dirty="0" smtClean="0">
                <a:solidFill>
                  <a:srgbClr val="FF0000"/>
                </a:solidFill>
                <a:latin typeface="Courier New" panose="02070309020205020404" pitchFamily="49" charset="0"/>
                <a:cs typeface="Courier New" panose="02070309020205020404" pitchFamily="49" charset="0"/>
              </a:rPr>
              <a:t>p &lt;- round(</a:t>
            </a:r>
            <a:r>
              <a:rPr lang="en-GB" sz="1600" dirty="0" err="1" smtClean="0">
                <a:solidFill>
                  <a:srgbClr val="FF0000"/>
                </a:solidFill>
                <a:latin typeface="Courier New" panose="02070309020205020404" pitchFamily="49" charset="0"/>
                <a:cs typeface="Courier New" panose="02070309020205020404" pitchFamily="49" charset="0"/>
              </a:rPr>
              <a:t>t.out$p.value</a:t>
            </a:r>
            <a:r>
              <a:rPr lang="en-GB" sz="1600" dirty="0" smtClean="0">
                <a:solidFill>
                  <a:srgbClr val="FF0000"/>
                </a:solidFill>
                <a:latin typeface="Courier New" panose="02070309020205020404" pitchFamily="49" charset="0"/>
                <a:cs typeface="Courier New" panose="02070309020205020404" pitchFamily="49" charset="0"/>
              </a:rPr>
              <a:t>, 4)</a:t>
            </a:r>
          </a:p>
          <a:p>
            <a:pPr marL="403225" lvl="1" indent="0">
              <a:buNone/>
            </a:pPr>
            <a:r>
              <a:rPr lang="en-GB" sz="1600" dirty="0" smtClean="0">
                <a:solidFill>
                  <a:srgbClr val="FF0000"/>
                </a:solidFill>
                <a:latin typeface="Courier New" panose="02070309020205020404" pitchFamily="49" charset="0"/>
                <a:cs typeface="Courier New" panose="02070309020205020404" pitchFamily="49" charset="0"/>
              </a:rPr>
              <a:t>	boxplot(x, y, names=c("Group1", "Group2"), </a:t>
            </a:r>
            <a:r>
              <a:rPr lang="en-GB" sz="1600" dirty="0" err="1" smtClean="0">
                <a:solidFill>
                  <a:srgbClr val="FF0000"/>
                </a:solidFill>
                <a:latin typeface="Courier New" panose="02070309020205020404" pitchFamily="49" charset="0"/>
                <a:cs typeface="Courier New" panose="02070309020205020404" pitchFamily="49" charset="0"/>
              </a:rPr>
              <a:t>ylim</a:t>
            </a:r>
            <a:r>
              <a:rPr lang="en-GB" sz="1600" dirty="0" smtClean="0">
                <a:solidFill>
                  <a:srgbClr val="FF0000"/>
                </a:solidFill>
                <a:latin typeface="Courier New" panose="02070309020205020404" pitchFamily="49" charset="0"/>
                <a:cs typeface="Courier New" panose="02070309020205020404" pitchFamily="49" charset="0"/>
              </a:rPr>
              <a:t>=c(0,12))</a:t>
            </a:r>
            <a:endParaRPr lang="en-GB" sz="1600" dirty="0" smtClean="0">
              <a:solidFill>
                <a:srgbClr val="FF0000"/>
              </a:solidFill>
              <a:latin typeface="Courier New" panose="02070309020205020404" pitchFamily="49" charset="0"/>
              <a:cs typeface="Courier New" panose="02070309020205020404" pitchFamily="49" charset="0"/>
            </a:endParaRPr>
          </a:p>
          <a:p>
            <a:pPr marL="403225" lvl="1" indent="0">
              <a:buNone/>
            </a:pPr>
            <a:r>
              <a:rPr lang="en-GB" sz="1600" dirty="0">
                <a:solidFill>
                  <a:srgbClr val="FF0000"/>
                </a:solidFill>
                <a:latin typeface="Courier New" panose="02070309020205020404" pitchFamily="49" charset="0"/>
                <a:cs typeface="Courier New" panose="02070309020205020404" pitchFamily="49" charset="0"/>
              </a:rPr>
              <a:t>	</a:t>
            </a:r>
            <a:r>
              <a:rPr lang="en-GB" sz="1600" dirty="0" smtClean="0">
                <a:solidFill>
                  <a:srgbClr val="FF0000"/>
                </a:solidFill>
                <a:latin typeface="Courier New" panose="02070309020205020404" pitchFamily="49" charset="0"/>
                <a:cs typeface="Courier New" panose="02070309020205020404" pitchFamily="49" charset="0"/>
              </a:rPr>
              <a:t>legend("</a:t>
            </a:r>
            <a:r>
              <a:rPr lang="en-GB" sz="1600" dirty="0" err="1" smtClean="0">
                <a:solidFill>
                  <a:srgbClr val="FF0000"/>
                </a:solidFill>
                <a:latin typeface="Courier New" panose="02070309020205020404" pitchFamily="49" charset="0"/>
                <a:cs typeface="Courier New" panose="02070309020205020404" pitchFamily="49" charset="0"/>
              </a:rPr>
              <a:t>topright</a:t>
            </a:r>
            <a:r>
              <a:rPr lang="en-GB" sz="1600" dirty="0" smtClean="0">
                <a:solidFill>
                  <a:srgbClr val="FF0000"/>
                </a:solidFill>
                <a:latin typeface="Courier New" panose="02070309020205020404" pitchFamily="49" charset="0"/>
                <a:cs typeface="Courier New" panose="02070309020205020404" pitchFamily="49" charset="0"/>
              </a:rPr>
              <a:t>", </a:t>
            </a:r>
            <a:r>
              <a:rPr lang="en-GB" sz="1600" dirty="0" err="1" smtClean="0">
                <a:solidFill>
                  <a:srgbClr val="FF0000"/>
                </a:solidFill>
                <a:latin typeface="Courier New" panose="02070309020205020404" pitchFamily="49" charset="0"/>
                <a:cs typeface="Courier New" panose="02070309020205020404" pitchFamily="49" charset="0"/>
              </a:rPr>
              <a:t>lty</a:t>
            </a:r>
            <a:r>
              <a:rPr lang="en-GB" sz="1600" dirty="0" smtClean="0">
                <a:solidFill>
                  <a:srgbClr val="FF0000"/>
                </a:solidFill>
                <a:latin typeface="Courier New" panose="02070309020205020404" pitchFamily="49" charset="0"/>
                <a:cs typeface="Courier New" panose="02070309020205020404" pitchFamily="49" charset="0"/>
              </a:rPr>
              <a:t>=0, legend=paste0("P-value=", p), cex-0.8)</a:t>
            </a:r>
          </a:p>
          <a:p>
            <a:pPr marL="403225" lvl="1" indent="0">
              <a:buNone/>
            </a:pPr>
            <a:r>
              <a:rPr lang="en-GB" sz="1600" dirty="0" smtClean="0">
                <a:solidFill>
                  <a:srgbClr val="FF0000"/>
                </a:solidFill>
                <a:latin typeface="Courier New" panose="02070309020205020404" pitchFamily="49" charset="0"/>
                <a:cs typeface="Courier New" panose="02070309020205020404" pitchFamily="49" charset="0"/>
              </a:rPr>
              <a:t>	</a:t>
            </a:r>
            <a:r>
              <a:rPr lang="en-GB" sz="1600" dirty="0" smtClean="0">
                <a:solidFill>
                  <a:srgbClr val="FF0000"/>
                </a:solidFill>
                <a:latin typeface="Courier New" panose="02070309020205020404" pitchFamily="49" charset="0"/>
                <a:cs typeface="Courier New" panose="02070309020205020404" pitchFamily="49" charset="0"/>
              </a:rPr>
              <a:t>print(paste0</a:t>
            </a:r>
            <a:r>
              <a:rPr lang="en-GB" sz="1600" dirty="0" smtClean="0">
                <a:solidFill>
                  <a:srgbClr val="FF0000"/>
                </a:solidFill>
                <a:latin typeface="Courier New" panose="02070309020205020404" pitchFamily="49" charset="0"/>
                <a:cs typeface="Courier New" panose="02070309020205020404" pitchFamily="49" charset="0"/>
              </a:rPr>
              <a:t>(</a:t>
            </a:r>
            <a:r>
              <a:rPr lang="en-GB" sz="1600" dirty="0">
                <a:solidFill>
                  <a:srgbClr val="FF0000"/>
                </a:solidFill>
                <a:latin typeface="Courier New" panose="02070309020205020404" pitchFamily="49" charset="0"/>
                <a:cs typeface="Courier New" panose="02070309020205020404" pitchFamily="49" charset="0"/>
              </a:rPr>
              <a:t>"</a:t>
            </a:r>
            <a:r>
              <a:rPr lang="en-GB" sz="1600" dirty="0" smtClean="0">
                <a:solidFill>
                  <a:srgbClr val="FF0000"/>
                </a:solidFill>
                <a:latin typeface="Courier New" panose="02070309020205020404" pitchFamily="49" charset="0"/>
                <a:cs typeface="Courier New" panose="02070309020205020404" pitchFamily="49" charset="0"/>
              </a:rPr>
              <a:t>P-value of t-test: ", p))</a:t>
            </a:r>
          </a:p>
          <a:p>
            <a:pPr marL="403225" lvl="1" indent="0">
              <a:buNone/>
            </a:pPr>
            <a:r>
              <a:rPr lang="en-GB" sz="1600" dirty="0" smtClean="0">
                <a:solidFill>
                  <a:srgbClr val="FF0000"/>
                </a:solidFill>
                <a:latin typeface="Courier New" panose="02070309020205020404" pitchFamily="49" charset="0"/>
                <a:cs typeface="Courier New" panose="02070309020205020404" pitchFamily="49" charset="0"/>
              </a:rPr>
              <a:t>}</a:t>
            </a:r>
          </a:p>
          <a:p>
            <a:endParaRPr lang="en-GB"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2</a:t>
            </a:fld>
            <a:endParaRPr lang="en-GB" dirty="0"/>
          </a:p>
        </p:txBody>
      </p:sp>
    </p:spTree>
    <p:extLst>
      <p:ext uri="{BB962C8B-B14F-4D97-AF65-F5344CB8AC3E}">
        <p14:creationId xmlns:p14="http://schemas.microsoft.com/office/powerpoint/2010/main" val="39946302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813"/>
          </a:xfrm>
        </p:spPr>
        <p:txBody>
          <a:bodyPr/>
          <a:lstStyle/>
          <a:p>
            <a:pPr eaLnBrk="1" fontAlgn="auto" hangingPunct="1">
              <a:spcAft>
                <a:spcPts val="0"/>
              </a:spcAft>
              <a:defRPr/>
            </a:pPr>
            <a:r>
              <a:rPr lang="en-GB" dirty="0" smtClean="0">
                <a:solidFill>
                  <a:schemeClr val="tx2">
                    <a:satMod val="130000"/>
                  </a:schemeClr>
                </a:solidFill>
              </a:rPr>
              <a:t>RNA-</a:t>
            </a:r>
            <a:r>
              <a:rPr lang="en-GB" dirty="0" err="1" smtClean="0">
                <a:solidFill>
                  <a:schemeClr val="tx2">
                    <a:satMod val="130000"/>
                  </a:schemeClr>
                </a:solidFill>
              </a:rPr>
              <a:t>Seq</a:t>
            </a:r>
            <a:r>
              <a:rPr lang="en-GB" dirty="0" smtClean="0">
                <a:solidFill>
                  <a:schemeClr val="tx2">
                    <a:satMod val="130000"/>
                  </a:schemeClr>
                </a:solidFill>
              </a:rPr>
              <a:t> analysis packages</a:t>
            </a:r>
            <a:endParaRPr lang="en-GB" dirty="0">
              <a:solidFill>
                <a:schemeClr val="tx2">
                  <a:satMod val="130000"/>
                </a:schemeClr>
              </a:solidFill>
            </a:endParaRPr>
          </a:p>
        </p:txBody>
      </p:sp>
      <p:sp>
        <p:nvSpPr>
          <p:cNvPr id="3" name="Content Placeholder 2"/>
          <p:cNvSpPr>
            <a:spLocks noGrp="1"/>
          </p:cNvSpPr>
          <p:nvPr>
            <p:ph idx="1"/>
          </p:nvPr>
        </p:nvSpPr>
        <p:spPr>
          <a:xfrm>
            <a:off x="0" y="928688"/>
            <a:ext cx="9144000" cy="5376862"/>
          </a:xfrm>
        </p:spPr>
        <p:txBody>
          <a:bodyPr>
            <a:normAutofit lnSpcReduction="10000"/>
          </a:bodyPr>
          <a:lstStyle/>
          <a:p>
            <a:pPr marL="365760" indent="-283464" eaLnBrk="1" fontAlgn="auto" hangingPunct="1">
              <a:spcAft>
                <a:spcPts val="0"/>
              </a:spcAft>
              <a:buFont typeface="Wingdings 2"/>
              <a:buChar char=""/>
              <a:defRPr/>
            </a:pPr>
            <a:r>
              <a:rPr lang="en-GB" sz="2400" dirty="0" smtClean="0"/>
              <a:t>A variety of packages for processing and analysing RNA-</a:t>
            </a:r>
            <a:r>
              <a:rPr lang="en-GB" sz="2400" dirty="0" err="1" smtClean="0"/>
              <a:t>Seq</a:t>
            </a:r>
            <a:r>
              <a:rPr lang="en-GB" sz="2400" dirty="0" smtClean="0"/>
              <a:t> data were developed to handle count-based expression data and a myriad of sequencing-related effects and biases (longer genes generate higher counts, amplification biases related to sequence composition, library composition/complexity and so on).</a:t>
            </a:r>
          </a:p>
          <a:p>
            <a:pPr marL="365760" indent="-283464" eaLnBrk="1" fontAlgn="auto" hangingPunct="1">
              <a:spcAft>
                <a:spcPts val="0"/>
              </a:spcAft>
              <a:buFont typeface="Wingdings 2"/>
              <a:buChar char=""/>
              <a:defRPr/>
            </a:pPr>
            <a:endParaRPr lang="en-GB" sz="2400" dirty="0" smtClean="0"/>
          </a:p>
          <a:p>
            <a:pPr marL="365760" indent="-283464" eaLnBrk="1" fontAlgn="auto" hangingPunct="1">
              <a:spcAft>
                <a:spcPts val="0"/>
              </a:spcAft>
              <a:buFont typeface="Wingdings 2"/>
              <a:buChar char=""/>
              <a:defRPr/>
            </a:pPr>
            <a:r>
              <a:rPr lang="en-GB" sz="2400" dirty="0" smtClean="0"/>
              <a:t>Tailored methods required for every step including alignment, summarising gene/transcript counts, normalisation, testing for differential expression and pathway/enrichment analysis</a:t>
            </a:r>
          </a:p>
          <a:p>
            <a:pPr marL="365760" indent="-283464" eaLnBrk="1" fontAlgn="auto" hangingPunct="1">
              <a:spcAft>
                <a:spcPts val="0"/>
              </a:spcAft>
              <a:buFont typeface="Wingdings 2"/>
              <a:buChar char=""/>
              <a:defRPr/>
            </a:pPr>
            <a:endParaRPr lang="en-GB" sz="2400" dirty="0"/>
          </a:p>
          <a:p>
            <a:pPr marL="365760" indent="-283464" eaLnBrk="1" fontAlgn="auto" hangingPunct="1">
              <a:spcAft>
                <a:spcPts val="0"/>
              </a:spcAft>
              <a:buFont typeface="Wingdings 2"/>
              <a:buChar char=""/>
              <a:defRPr/>
            </a:pPr>
            <a:r>
              <a:rPr lang="en-GB" sz="2400" dirty="0" smtClean="0"/>
              <a:t>For differential expression analysis, the dilemma was whether to develop novel methods and work directly with the counts, or transform the data in a way to  meet the assumptions of the existing methods for microarray data</a:t>
            </a:r>
          </a:p>
        </p:txBody>
      </p:sp>
      <p:sp>
        <p:nvSpPr>
          <p:cNvPr id="7" name="Slide Number Placeholder 6"/>
          <p:cNvSpPr>
            <a:spLocks noGrp="1"/>
          </p:cNvSpPr>
          <p:nvPr>
            <p:ph type="sldNum" sz="quarter" idx="10"/>
          </p:nvPr>
        </p:nvSpPr>
        <p:spPr/>
        <p:txBody>
          <a:bodyPr/>
          <a:lstStyle/>
          <a:p>
            <a:pPr>
              <a:defRPr/>
            </a:pPr>
            <a:fld id="{E4114B5B-B9F4-44A9-B896-6255881DCC93}" type="slidenum">
              <a:rPr lang="en-GB"/>
              <a:pPr>
                <a:defRPr/>
              </a:pPr>
              <a:t>20</a:t>
            </a:fld>
            <a:endParaRPr lang="en-GB" dirty="0"/>
          </a:p>
        </p:txBody>
      </p:sp>
    </p:spTree>
    <p:extLst>
      <p:ext uri="{BB962C8B-B14F-4D97-AF65-F5344CB8AC3E}">
        <p14:creationId xmlns:p14="http://schemas.microsoft.com/office/powerpoint/2010/main" val="1828209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edgeR</a:t>
            </a:r>
            <a:endParaRPr lang="en-GB" dirty="0"/>
          </a:p>
        </p:txBody>
      </p:sp>
      <p:sp>
        <p:nvSpPr>
          <p:cNvPr id="3" name="Content Placeholder 2"/>
          <p:cNvSpPr>
            <a:spLocks noGrp="1"/>
          </p:cNvSpPr>
          <p:nvPr>
            <p:ph idx="1"/>
          </p:nvPr>
        </p:nvSpPr>
        <p:spPr/>
        <p:txBody>
          <a:bodyPr/>
          <a:lstStyle/>
          <a:p>
            <a:r>
              <a:rPr lang="en-GB" dirty="0" err="1" smtClean="0"/>
              <a:t>Analagous</a:t>
            </a:r>
            <a:r>
              <a:rPr lang="en-GB" dirty="0" smtClean="0"/>
              <a:t> steps to </a:t>
            </a:r>
            <a:r>
              <a:rPr lang="en-GB" dirty="0" err="1" smtClean="0"/>
              <a:t>limma</a:t>
            </a:r>
            <a:r>
              <a:rPr lang="en-GB" dirty="0" smtClean="0"/>
              <a:t> but uses different statistical models for testing for differential expression </a:t>
            </a:r>
          </a:p>
          <a:p>
            <a:pPr lvl="1"/>
            <a:r>
              <a:rPr lang="en-GB" dirty="0"/>
              <a:t>Computationally efficient and able to analyse complex experimental designs </a:t>
            </a:r>
          </a:p>
          <a:p>
            <a:pPr lvl="1"/>
            <a:r>
              <a:rPr lang="en-GB" dirty="0" smtClean="0"/>
              <a:t>Biological </a:t>
            </a:r>
            <a:r>
              <a:rPr lang="en-GB" dirty="0"/>
              <a:t>variability between samples increases the variance in the </a:t>
            </a:r>
            <a:r>
              <a:rPr lang="en-GB" dirty="0" smtClean="0"/>
              <a:t>counts</a:t>
            </a:r>
            <a:r>
              <a:rPr lang="en-GB" dirty="0"/>
              <a:t> </a:t>
            </a:r>
            <a:r>
              <a:rPr lang="en-GB" dirty="0" smtClean="0"/>
              <a:t>- negative </a:t>
            </a:r>
            <a:r>
              <a:rPr lang="en-GB" dirty="0"/>
              <a:t>binomial </a:t>
            </a:r>
            <a:r>
              <a:rPr lang="en-GB" dirty="0" smtClean="0"/>
              <a:t>models fitted</a:t>
            </a:r>
          </a:p>
          <a:p>
            <a:pPr lvl="1"/>
            <a:r>
              <a:rPr lang="en-GB" dirty="0" smtClean="0"/>
              <a:t>Estimation of biological variability (dispersion) performed empirically </a:t>
            </a:r>
            <a:endParaRPr lang="en-GB" dirty="0"/>
          </a:p>
          <a:p>
            <a:pPr lvl="1"/>
            <a:r>
              <a:rPr lang="en-GB" dirty="0" smtClean="0"/>
              <a:t>Like </a:t>
            </a:r>
            <a:r>
              <a:rPr lang="en-GB" dirty="0" err="1" smtClean="0"/>
              <a:t>limma</a:t>
            </a:r>
            <a:r>
              <a:rPr lang="en-GB" dirty="0" smtClean="0"/>
              <a:t>, borrows information across genes to improve estimates from small sample sizes</a:t>
            </a:r>
            <a:endParaRPr lang="en-GB"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21</a:t>
            </a:fld>
            <a:endParaRPr lang="en-GB" dirty="0"/>
          </a:p>
        </p:txBody>
      </p:sp>
    </p:spTree>
    <p:extLst>
      <p:ext uri="{BB962C8B-B14F-4D97-AF65-F5344CB8AC3E}">
        <p14:creationId xmlns:p14="http://schemas.microsoft.com/office/powerpoint/2010/main" val="8528418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Limma-voom</a:t>
            </a:r>
            <a:endParaRPr lang="en-GB" dirty="0"/>
          </a:p>
        </p:txBody>
      </p:sp>
      <p:sp>
        <p:nvSpPr>
          <p:cNvPr id="3" name="Content Placeholder 2"/>
          <p:cNvSpPr>
            <a:spLocks noGrp="1"/>
          </p:cNvSpPr>
          <p:nvPr>
            <p:ph idx="1"/>
          </p:nvPr>
        </p:nvSpPr>
        <p:spPr/>
        <p:txBody>
          <a:bodyPr/>
          <a:lstStyle/>
          <a:p>
            <a:r>
              <a:rPr lang="en-GB" dirty="0" smtClean="0"/>
              <a:t>Alternative to count-based models is suitably transforming the counts and using existing standard statistical approaches</a:t>
            </a:r>
          </a:p>
          <a:p>
            <a:r>
              <a:rPr lang="en-GB" dirty="0" err="1" smtClean="0"/>
              <a:t>Limma</a:t>
            </a:r>
            <a:r>
              <a:rPr lang="en-GB" dirty="0" smtClean="0"/>
              <a:t> developers also did this so can use </a:t>
            </a:r>
            <a:r>
              <a:rPr lang="en-GB" dirty="0" err="1" smtClean="0"/>
              <a:t>limma</a:t>
            </a:r>
            <a:r>
              <a:rPr lang="en-GB" dirty="0" smtClean="0"/>
              <a:t> to analyse RNA-</a:t>
            </a:r>
            <a:r>
              <a:rPr lang="en-GB" dirty="0" err="1" smtClean="0"/>
              <a:t>Seq</a:t>
            </a:r>
            <a:r>
              <a:rPr lang="en-GB" dirty="0" smtClean="0"/>
              <a:t> data too!</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22</a:t>
            </a:fld>
            <a:endParaRPr lang="en-GB" dirty="0"/>
          </a:p>
        </p:txBody>
      </p:sp>
    </p:spTree>
    <p:extLst>
      <p:ext uri="{BB962C8B-B14F-4D97-AF65-F5344CB8AC3E}">
        <p14:creationId xmlns:p14="http://schemas.microsoft.com/office/powerpoint/2010/main" val="1383563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813"/>
          </a:xfrm>
        </p:spPr>
        <p:txBody>
          <a:bodyPr/>
          <a:lstStyle/>
          <a:p>
            <a:pPr eaLnBrk="1" fontAlgn="auto" hangingPunct="1">
              <a:spcAft>
                <a:spcPts val="0"/>
              </a:spcAft>
              <a:defRPr/>
            </a:pPr>
            <a:r>
              <a:rPr lang="en-GB" dirty="0" smtClean="0">
                <a:solidFill>
                  <a:schemeClr val="tx2">
                    <a:satMod val="130000"/>
                  </a:schemeClr>
                </a:solidFill>
              </a:rPr>
              <a:t>Background to transcriptomics</a:t>
            </a:r>
            <a:endParaRPr lang="en-GB" dirty="0">
              <a:solidFill>
                <a:schemeClr val="tx2">
                  <a:satMod val="130000"/>
                </a:schemeClr>
              </a:solidFill>
            </a:endParaRPr>
          </a:p>
        </p:txBody>
      </p:sp>
      <p:sp>
        <p:nvSpPr>
          <p:cNvPr id="3" name="Content Placeholder 2"/>
          <p:cNvSpPr>
            <a:spLocks noGrp="1"/>
          </p:cNvSpPr>
          <p:nvPr>
            <p:ph idx="1"/>
          </p:nvPr>
        </p:nvSpPr>
        <p:spPr>
          <a:xfrm>
            <a:off x="0" y="1340768"/>
            <a:ext cx="9144000" cy="5376862"/>
          </a:xfrm>
        </p:spPr>
        <p:txBody>
          <a:bodyPr>
            <a:normAutofit/>
          </a:bodyPr>
          <a:lstStyle/>
          <a:p>
            <a:pPr marL="365760" indent="-283464" eaLnBrk="1" fontAlgn="auto" hangingPunct="1">
              <a:spcAft>
                <a:spcPts val="0"/>
              </a:spcAft>
              <a:buFont typeface="Wingdings 2"/>
              <a:buChar char=""/>
              <a:defRPr/>
            </a:pPr>
            <a:r>
              <a:rPr lang="en-GB" sz="2400" dirty="0" smtClean="0"/>
              <a:t>Microarray technology (1990s onwards): based on pre-designed short oligonucleotide sequences, or probes, hybridising to complementary target sequences (genes) – generate fluorescent intensity signal (continuous data that after </a:t>
            </a:r>
            <a:r>
              <a:rPr lang="en-GB" sz="2400" dirty="0" err="1" smtClean="0"/>
              <a:t>preprocessing</a:t>
            </a:r>
            <a:r>
              <a:rPr lang="en-GB" sz="2400" dirty="0" smtClean="0"/>
              <a:t> can be considered approximately normally distributed). </a:t>
            </a:r>
          </a:p>
          <a:p>
            <a:pPr marL="365760" indent="-283464" eaLnBrk="1" fontAlgn="auto" hangingPunct="1">
              <a:spcAft>
                <a:spcPts val="0"/>
              </a:spcAft>
              <a:buFont typeface="Wingdings 2"/>
              <a:buChar char=""/>
              <a:defRPr/>
            </a:pPr>
            <a:endParaRPr lang="en-GB" sz="2400" dirty="0" smtClean="0"/>
          </a:p>
          <a:p>
            <a:pPr marL="365760" indent="-283464" eaLnBrk="1" fontAlgn="auto" hangingPunct="1">
              <a:spcAft>
                <a:spcPts val="0"/>
              </a:spcAft>
              <a:buFont typeface="Wingdings 2"/>
              <a:buChar char=""/>
              <a:defRPr/>
            </a:pPr>
            <a:r>
              <a:rPr lang="en-GB" sz="2400" dirty="0" smtClean="0"/>
              <a:t>RNA-</a:t>
            </a:r>
            <a:r>
              <a:rPr lang="en-GB" sz="2400" dirty="0" err="1" smtClean="0"/>
              <a:t>Seq</a:t>
            </a:r>
            <a:r>
              <a:rPr lang="en-GB" sz="2400" dirty="0" smtClean="0"/>
              <a:t> (~</a:t>
            </a:r>
            <a:r>
              <a:rPr lang="en-GB" sz="2400" dirty="0" smtClean="0"/>
              <a:t>2008 </a:t>
            </a:r>
            <a:r>
              <a:rPr lang="en-GB" sz="2400" dirty="0" smtClean="0"/>
              <a:t>onwards): next generation sequencing approach. Library of cDNA fragments prepared from RNA and sequenced. Generates count data (number of reads mapping to a given gene), requiring statistical models suitable for count data </a:t>
            </a:r>
            <a:r>
              <a:rPr lang="en-GB" sz="2400" dirty="0" smtClean="0"/>
              <a:t>(e.g</a:t>
            </a:r>
            <a:r>
              <a:rPr lang="en-GB" sz="2400" dirty="0" smtClean="0"/>
              <a:t>. negative binomial model as implemented in </a:t>
            </a:r>
            <a:r>
              <a:rPr lang="en-GB" sz="2400" dirty="0" err="1" smtClean="0"/>
              <a:t>edgeR</a:t>
            </a:r>
            <a:r>
              <a:rPr lang="en-GB" sz="2400" dirty="0" smtClean="0"/>
              <a:t> or </a:t>
            </a:r>
            <a:r>
              <a:rPr lang="en-GB" sz="2400" dirty="0" err="1" smtClean="0"/>
              <a:t>DESeq</a:t>
            </a:r>
            <a:r>
              <a:rPr lang="en-GB" sz="2400" dirty="0" smtClean="0"/>
              <a:t>)</a:t>
            </a:r>
          </a:p>
        </p:txBody>
      </p:sp>
      <p:sp>
        <p:nvSpPr>
          <p:cNvPr id="7" name="Slide Number Placeholder 6"/>
          <p:cNvSpPr>
            <a:spLocks noGrp="1"/>
          </p:cNvSpPr>
          <p:nvPr>
            <p:ph type="sldNum" sz="quarter" idx="10"/>
          </p:nvPr>
        </p:nvSpPr>
        <p:spPr/>
        <p:txBody>
          <a:bodyPr/>
          <a:lstStyle/>
          <a:p>
            <a:pPr>
              <a:defRPr/>
            </a:pPr>
            <a:fld id="{E4114B5B-B9F4-44A9-B896-6255881DCC93}" type="slidenum">
              <a:rPr lang="en-GB"/>
              <a:pPr>
                <a:defRPr/>
              </a:pPr>
              <a:t>23</a:t>
            </a:fld>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Simulating differential expression</a:t>
            </a:r>
            <a:endParaRPr lang="en-GB" dirty="0"/>
          </a:p>
        </p:txBody>
      </p:sp>
      <p:sp>
        <p:nvSpPr>
          <p:cNvPr id="3" name="Content Placeholder 2"/>
          <p:cNvSpPr>
            <a:spLocks noGrp="1"/>
          </p:cNvSpPr>
          <p:nvPr>
            <p:ph idx="1"/>
          </p:nvPr>
        </p:nvSpPr>
        <p:spPr/>
        <p:txBody>
          <a:bodyPr/>
          <a:lstStyle/>
          <a:p>
            <a:r>
              <a:rPr lang="en-GB" dirty="0" smtClean="0"/>
              <a:t>Run this function for a few scenarios to get a feel for what affects the p-value (remember that p&lt;0.05 indicates a statistically significant difference in means between 2 groups)</a:t>
            </a:r>
            <a:endParaRPr lang="en-GB" dirty="0"/>
          </a:p>
          <a:p>
            <a:pPr marL="82550" indent="0">
              <a:buNone/>
            </a:pPr>
            <a:r>
              <a:rPr lang="en-GB" sz="2400" dirty="0" smtClean="0">
                <a:solidFill>
                  <a:srgbClr val="FF0000"/>
                </a:solidFill>
                <a:latin typeface="Courier New" panose="02070309020205020404" pitchFamily="49" charset="0"/>
                <a:cs typeface="Courier New" panose="02070309020205020404" pitchFamily="49" charset="0"/>
              </a:rPr>
              <a:t>par(</a:t>
            </a:r>
            <a:r>
              <a:rPr lang="en-GB" sz="2400" dirty="0" err="1" smtClean="0">
                <a:solidFill>
                  <a:srgbClr val="FF0000"/>
                </a:solidFill>
                <a:latin typeface="Courier New" panose="02070309020205020404" pitchFamily="49" charset="0"/>
                <a:cs typeface="Courier New" panose="02070309020205020404" pitchFamily="49" charset="0"/>
              </a:rPr>
              <a:t>mfrow</a:t>
            </a:r>
            <a:r>
              <a:rPr lang="en-GB" sz="2400" dirty="0" smtClean="0">
                <a:solidFill>
                  <a:srgbClr val="FF0000"/>
                </a:solidFill>
                <a:latin typeface="Courier New" panose="02070309020205020404" pitchFamily="49" charset="0"/>
                <a:cs typeface="Courier New" panose="02070309020205020404" pitchFamily="49" charset="0"/>
              </a:rPr>
              <a:t>=c(2,2</a:t>
            </a:r>
            <a:r>
              <a:rPr lang="en-GB" sz="2400" dirty="0" smtClean="0">
                <a:solidFill>
                  <a:srgbClr val="FF0000"/>
                </a:solidFill>
                <a:latin typeface="Courier New" panose="02070309020205020404" pitchFamily="49" charset="0"/>
                <a:cs typeface="Courier New" panose="02070309020205020404" pitchFamily="49" charset="0"/>
              </a:rPr>
              <a:t>)) # to display 4 plots </a:t>
            </a:r>
          </a:p>
          <a:p>
            <a:pPr marL="82550" indent="0">
              <a:buNone/>
            </a:pPr>
            <a:r>
              <a:rPr lang="en-GB" sz="2400" dirty="0" err="1" smtClean="0">
                <a:solidFill>
                  <a:srgbClr val="FF0000"/>
                </a:solidFill>
                <a:latin typeface="Courier New" panose="02070309020205020404" pitchFamily="49" charset="0"/>
                <a:cs typeface="Courier New" panose="02070309020205020404" pitchFamily="49" charset="0"/>
              </a:rPr>
              <a:t>sim.data</a:t>
            </a:r>
            <a:r>
              <a:rPr lang="en-GB" sz="2400" dirty="0" smtClean="0">
                <a:solidFill>
                  <a:srgbClr val="FF0000"/>
                </a:solidFill>
                <a:latin typeface="Courier New" panose="02070309020205020404" pitchFamily="49" charset="0"/>
                <a:cs typeface="Courier New" panose="02070309020205020404" pitchFamily="49" charset="0"/>
              </a:rPr>
              <a:t>(6,1,6,1</a:t>
            </a:r>
            <a:r>
              <a:rPr lang="en-GB" sz="2400" dirty="0" smtClean="0">
                <a:solidFill>
                  <a:srgbClr val="FF0000"/>
                </a:solidFill>
                <a:latin typeface="Courier New" panose="02070309020205020404" pitchFamily="49" charset="0"/>
                <a:cs typeface="Courier New" panose="02070309020205020404" pitchFamily="49" charset="0"/>
              </a:rPr>
              <a:t>) # group means equal</a:t>
            </a:r>
          </a:p>
          <a:p>
            <a:pPr marL="82550" indent="0">
              <a:buNone/>
            </a:pPr>
            <a:r>
              <a:rPr lang="en-GB" sz="2400" dirty="0" err="1" smtClean="0">
                <a:solidFill>
                  <a:srgbClr val="FF0000"/>
                </a:solidFill>
                <a:latin typeface="Courier New" panose="02070309020205020404" pitchFamily="49" charset="0"/>
                <a:cs typeface="Courier New" panose="02070309020205020404" pitchFamily="49" charset="0"/>
              </a:rPr>
              <a:t>sim.data</a:t>
            </a:r>
            <a:r>
              <a:rPr lang="en-GB" sz="2400" dirty="0" smtClean="0">
                <a:solidFill>
                  <a:srgbClr val="FF0000"/>
                </a:solidFill>
                <a:latin typeface="Courier New" panose="02070309020205020404" pitchFamily="49" charset="0"/>
                <a:cs typeface="Courier New" panose="02070309020205020404" pitchFamily="49" charset="0"/>
              </a:rPr>
              <a:t>(6,2,6.5,2</a:t>
            </a:r>
            <a:r>
              <a:rPr lang="en-GB" sz="2400" dirty="0" smtClean="0">
                <a:solidFill>
                  <a:srgbClr val="FF0000"/>
                </a:solidFill>
                <a:latin typeface="Courier New" panose="02070309020205020404" pitchFamily="49" charset="0"/>
                <a:cs typeface="Courier New" panose="02070309020205020404" pitchFamily="49" charset="0"/>
              </a:rPr>
              <a:t>) # small difference in group means, relatively high variability</a:t>
            </a:r>
          </a:p>
          <a:p>
            <a:pPr marL="82550" indent="0">
              <a:buNone/>
            </a:pPr>
            <a:r>
              <a:rPr lang="en-GB" sz="2400" dirty="0" err="1" smtClean="0">
                <a:solidFill>
                  <a:srgbClr val="FF0000"/>
                </a:solidFill>
                <a:latin typeface="Courier New" panose="02070309020205020404" pitchFamily="49" charset="0"/>
                <a:cs typeface="Courier New" panose="02070309020205020404" pitchFamily="49" charset="0"/>
              </a:rPr>
              <a:t>sim.data</a:t>
            </a:r>
            <a:r>
              <a:rPr lang="en-GB" sz="2400" dirty="0" smtClean="0">
                <a:solidFill>
                  <a:srgbClr val="FF0000"/>
                </a:solidFill>
                <a:latin typeface="Courier New" panose="02070309020205020404" pitchFamily="49" charset="0"/>
                <a:cs typeface="Courier New" panose="02070309020205020404" pitchFamily="49" charset="0"/>
              </a:rPr>
              <a:t>(6,1,8,1</a:t>
            </a:r>
            <a:r>
              <a:rPr lang="en-GB" sz="2400" dirty="0" smtClean="0">
                <a:solidFill>
                  <a:srgbClr val="FF0000"/>
                </a:solidFill>
                <a:latin typeface="Courier New" panose="02070309020205020404" pitchFamily="49" charset="0"/>
                <a:cs typeface="Courier New" panose="02070309020205020404" pitchFamily="49" charset="0"/>
              </a:rPr>
              <a:t>) # large difference in group means</a:t>
            </a:r>
          </a:p>
          <a:p>
            <a:pPr marL="82550" indent="0">
              <a:buNone/>
            </a:pPr>
            <a:r>
              <a:rPr lang="en-GB" sz="2400" dirty="0" err="1" smtClean="0">
                <a:solidFill>
                  <a:srgbClr val="FF0000"/>
                </a:solidFill>
                <a:latin typeface="Courier New" panose="02070309020205020404" pitchFamily="49" charset="0"/>
                <a:cs typeface="Courier New" panose="02070309020205020404" pitchFamily="49" charset="0"/>
              </a:rPr>
              <a:t>sim.data</a:t>
            </a:r>
            <a:r>
              <a:rPr lang="en-GB" sz="2400" dirty="0" smtClean="0">
                <a:solidFill>
                  <a:srgbClr val="FF0000"/>
                </a:solidFill>
                <a:latin typeface="Courier New" panose="02070309020205020404" pitchFamily="49" charset="0"/>
                <a:cs typeface="Courier New" panose="02070309020205020404" pitchFamily="49" charset="0"/>
              </a:rPr>
              <a:t>(6,0.4</a:t>
            </a:r>
            <a:r>
              <a:rPr lang="en-GB" sz="2400" dirty="0" smtClean="0">
                <a:solidFill>
                  <a:srgbClr val="FF0000"/>
                </a:solidFill>
                <a:latin typeface="Courier New" panose="02070309020205020404" pitchFamily="49" charset="0"/>
                <a:cs typeface="Courier New" panose="02070309020205020404" pitchFamily="49" charset="0"/>
              </a:rPr>
              <a:t>, 6.5,0.4) # small difference in group means, but also </a:t>
            </a:r>
            <a:r>
              <a:rPr lang="en-GB" sz="2400" dirty="0" smtClean="0">
                <a:solidFill>
                  <a:srgbClr val="FF0000"/>
                </a:solidFill>
                <a:latin typeface="Courier New" panose="02070309020205020404" pitchFamily="49" charset="0"/>
                <a:cs typeface="Courier New" panose="02070309020205020404" pitchFamily="49" charset="0"/>
              </a:rPr>
              <a:t>very low </a:t>
            </a:r>
            <a:r>
              <a:rPr lang="en-GB" sz="2400" dirty="0" smtClean="0">
                <a:solidFill>
                  <a:srgbClr val="FF0000"/>
                </a:solidFill>
                <a:latin typeface="Courier New" panose="02070309020205020404" pitchFamily="49" charset="0"/>
                <a:cs typeface="Courier New" panose="02070309020205020404" pitchFamily="49" charset="0"/>
              </a:rPr>
              <a:t>variability within groups</a:t>
            </a:r>
          </a:p>
          <a:p>
            <a:endParaRPr lang="en-GB"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3</a:t>
            </a:fld>
            <a:endParaRPr lang="en-GB" dirty="0"/>
          </a:p>
        </p:txBody>
      </p:sp>
    </p:spTree>
    <p:extLst>
      <p:ext uri="{BB962C8B-B14F-4D97-AF65-F5344CB8AC3E}">
        <p14:creationId xmlns:p14="http://schemas.microsoft.com/office/powerpoint/2010/main" val="986065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simulated data</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932458"/>
            <a:ext cx="5376862" cy="5376862"/>
          </a:xfrm>
        </p:spPr>
      </p:pic>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4</a:t>
            </a:fld>
            <a:endParaRPr lang="en-GB" dirty="0"/>
          </a:p>
        </p:txBody>
      </p:sp>
    </p:spTree>
    <p:extLst>
      <p:ext uri="{BB962C8B-B14F-4D97-AF65-F5344CB8AC3E}">
        <p14:creationId xmlns:p14="http://schemas.microsoft.com/office/powerpoint/2010/main" val="560450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Fold </a:t>
            </a:r>
            <a:r>
              <a:rPr lang="en-GB" dirty="0"/>
              <a:t>c</a:t>
            </a:r>
            <a:r>
              <a:rPr lang="en-GB" dirty="0" smtClean="0"/>
              <a:t>hanges are only half the story</a:t>
            </a:r>
            <a:endParaRPr lang="en-GB" dirty="0"/>
          </a:p>
        </p:txBody>
      </p:sp>
      <p:sp>
        <p:nvSpPr>
          <p:cNvPr id="3" name="Content Placeholder 2"/>
          <p:cNvSpPr>
            <a:spLocks noGrp="1"/>
          </p:cNvSpPr>
          <p:nvPr>
            <p:ph idx="1"/>
          </p:nvPr>
        </p:nvSpPr>
        <p:spPr>
          <a:xfrm>
            <a:off x="40464" y="1204894"/>
            <a:ext cx="9144000" cy="5376881"/>
          </a:xfrm>
        </p:spPr>
        <p:txBody>
          <a:bodyPr/>
          <a:lstStyle/>
          <a:p>
            <a:r>
              <a:rPr lang="en-GB" sz="2400" dirty="0" smtClean="0"/>
              <a:t>Simulations 2 and 4 have the same difference in means, but high and low variance within groups respectively </a:t>
            </a:r>
          </a:p>
          <a:p>
            <a:r>
              <a:rPr lang="en-GB" sz="2400" dirty="0" smtClean="0"/>
              <a:t>The effect is clear from the boxplots: simulation 4 produces data tightly clustere</a:t>
            </a:r>
            <a:r>
              <a:rPr lang="en-GB" sz="2400" dirty="0" smtClean="0"/>
              <a:t>d around the mean while simulation 2 has much larger spread and considerable overlap between the groups</a:t>
            </a:r>
          </a:p>
          <a:p>
            <a:r>
              <a:rPr lang="en-GB" sz="2400" dirty="0" smtClean="0"/>
              <a:t>Though the estimated fold changes will be similar, the p-values should be very different (only likely to be significant in the latter)</a:t>
            </a:r>
          </a:p>
          <a:p>
            <a:r>
              <a:rPr lang="en-GB" sz="2400" dirty="0" smtClean="0"/>
              <a:t>Ranking on fold change can therefore be misleading</a:t>
            </a:r>
          </a:p>
          <a:p>
            <a:r>
              <a:rPr lang="en-GB" sz="2400" dirty="0" smtClean="0"/>
              <a:t>The fold change does not tell you anything about the variability of the gene, which can dramatically affect whether such a chang</a:t>
            </a:r>
            <a:r>
              <a:rPr lang="en-GB" sz="2400" dirty="0" smtClean="0"/>
              <a:t>e might occur by chance or not – for this, p-values are needed</a:t>
            </a:r>
            <a:endParaRPr lang="en-GB" sz="2400" dirty="0" smtClean="0"/>
          </a:p>
          <a:p>
            <a:pPr marL="403225" lvl="1" indent="0">
              <a:buNone/>
            </a:pPr>
            <a:endParaRPr lang="en-GB" sz="1800" dirty="0" smtClean="0"/>
          </a:p>
          <a:p>
            <a:pPr marL="82550" indent="0">
              <a:buNone/>
            </a:pPr>
            <a:endParaRPr lang="en-GB" sz="1800" dirty="0"/>
          </a:p>
          <a:p>
            <a:pPr marL="82550" indent="0">
              <a:buNone/>
            </a:pPr>
            <a:endParaRPr lang="en-GB" sz="1800" dirty="0" smtClean="0"/>
          </a:p>
          <a:p>
            <a:pPr marL="82550" indent="0">
              <a:buNone/>
            </a:pPr>
            <a:endParaRPr lang="en-GB" sz="1800" dirty="0"/>
          </a:p>
          <a:p>
            <a:pPr marL="82550" indent="0">
              <a:buNone/>
            </a:pPr>
            <a:endParaRPr lang="en-GB" sz="1800" dirty="0" smtClean="0"/>
          </a:p>
          <a:p>
            <a:pPr marL="82550" indent="0">
              <a:buNone/>
            </a:pPr>
            <a:endParaRPr lang="en-GB" sz="1800" dirty="0"/>
          </a:p>
          <a:p>
            <a:pPr marL="82550" indent="0">
              <a:buNone/>
            </a:pPr>
            <a:endParaRPr lang="en-GB" sz="1800" dirty="0" smtClean="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5</a:t>
            </a:fld>
            <a:endParaRPr lang="en-GB" dirty="0"/>
          </a:p>
        </p:txBody>
      </p:sp>
    </p:spTree>
    <p:extLst>
      <p:ext uri="{BB962C8B-B14F-4D97-AF65-F5344CB8AC3E}">
        <p14:creationId xmlns:p14="http://schemas.microsoft.com/office/powerpoint/2010/main" val="2848391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T-test and statistical significance </a:t>
            </a:r>
            <a:endParaRPr lang="en-GB" dirty="0"/>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p:txBody>
              <a:bodyPr/>
              <a:lstStyle/>
              <a:p>
                <a:r>
                  <a:rPr lang="en-GB" sz="2400" dirty="0"/>
                  <a:t>Standard </a:t>
                </a:r>
                <a:r>
                  <a:rPr lang="en-GB" sz="2400" dirty="0" smtClean="0"/>
                  <a:t>(2-sample) t-test</a:t>
                </a:r>
                <a:endParaRPr lang="en-GB" sz="2400" dirty="0"/>
              </a:p>
              <a:p>
                <a:r>
                  <a:rPr lang="en-GB" sz="2400" dirty="0"/>
                  <a:t>t = </a:t>
                </a:r>
                <a14:m>
                  <m:oMath xmlns:m="http://schemas.openxmlformats.org/officeDocument/2006/math">
                    <m:f>
                      <m:fPr>
                        <m:ctrlPr>
                          <a:rPr lang="en-GB" sz="2400" i="1">
                            <a:latin typeface="Cambria Math" panose="02040503050406030204" pitchFamily="18" charset="0"/>
                          </a:rPr>
                        </m:ctrlPr>
                      </m:fPr>
                      <m:num>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𝜇</m:t>
                            </m:r>
                          </m:e>
                          <m:sub>
                            <m:r>
                              <a:rPr lang="en-GB" sz="2400" i="1">
                                <a:latin typeface="Cambria Math" panose="02040503050406030204" pitchFamily="18" charset="0"/>
                                <a:ea typeface="Cambria Math" panose="02040503050406030204" pitchFamily="18" charset="0"/>
                              </a:rPr>
                              <m:t>1</m:t>
                            </m:r>
                          </m:sub>
                        </m:sSub>
                        <m:r>
                          <a:rPr lang="en-GB" sz="2400" i="1">
                            <a:latin typeface="Cambria Math" panose="02040503050406030204" pitchFamily="18" charset="0"/>
                            <a:ea typeface="Cambria Math" panose="02040503050406030204" pitchFamily="18" charset="0"/>
                          </a:rPr>
                          <m:t>− </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𝜇</m:t>
                            </m:r>
                          </m:e>
                          <m:sub>
                            <m:r>
                              <a:rPr lang="en-GB" sz="2400" i="1">
                                <a:latin typeface="Cambria Math" panose="02040503050406030204" pitchFamily="18" charset="0"/>
                                <a:ea typeface="Cambria Math" panose="02040503050406030204" pitchFamily="18" charset="0"/>
                              </a:rPr>
                              <m:t>2</m:t>
                            </m:r>
                          </m:sub>
                        </m:sSub>
                      </m:num>
                      <m:den>
                        <m:r>
                          <a:rPr lang="en-GB" sz="2400" i="1">
                            <a:latin typeface="Cambria Math" panose="02040503050406030204" pitchFamily="18" charset="0"/>
                          </a:rPr>
                          <m:t>𝑆𝐸</m:t>
                        </m:r>
                        <m:r>
                          <a:rPr lang="en-GB" sz="2400" i="1">
                            <a:latin typeface="Cambria Math" panose="02040503050406030204" pitchFamily="18" charset="0"/>
                          </a:rPr>
                          <m:t>(</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𝜇</m:t>
                            </m:r>
                          </m:e>
                          <m:sub>
                            <m:r>
                              <a:rPr lang="en-GB" sz="2400" i="1">
                                <a:latin typeface="Cambria Math" panose="02040503050406030204" pitchFamily="18" charset="0"/>
                                <a:ea typeface="Cambria Math" panose="02040503050406030204" pitchFamily="18" charset="0"/>
                              </a:rPr>
                              <m:t>1</m:t>
                            </m:r>
                          </m:sub>
                        </m:sSub>
                        <m:r>
                          <a:rPr lang="en-GB" sz="2400" i="1">
                            <a:latin typeface="Cambria Math" panose="02040503050406030204" pitchFamily="18" charset="0"/>
                            <a:ea typeface="Cambria Math" panose="02040503050406030204" pitchFamily="18" charset="0"/>
                          </a:rPr>
                          <m:t>− </m:t>
                        </m:r>
                        <m:sSub>
                          <m:sSubPr>
                            <m:ctrlPr>
                              <a:rPr lang="en-GB" sz="2400" i="1">
                                <a:latin typeface="Cambria Math" panose="02040503050406030204" pitchFamily="18" charset="0"/>
                                <a:ea typeface="Cambria Math" panose="02040503050406030204" pitchFamily="18" charset="0"/>
                              </a:rPr>
                            </m:ctrlPr>
                          </m:sSubPr>
                          <m:e>
                            <m:r>
                              <a:rPr lang="en-GB" sz="2400" i="1">
                                <a:latin typeface="Cambria Math" panose="02040503050406030204" pitchFamily="18" charset="0"/>
                                <a:ea typeface="Cambria Math" panose="02040503050406030204" pitchFamily="18" charset="0"/>
                              </a:rPr>
                              <m:t>𝜇</m:t>
                            </m:r>
                          </m:e>
                          <m:sub>
                            <m:r>
                              <a:rPr lang="en-GB" sz="2400" i="1">
                                <a:latin typeface="Cambria Math" panose="02040503050406030204" pitchFamily="18" charset="0"/>
                                <a:ea typeface="Cambria Math" panose="02040503050406030204" pitchFamily="18" charset="0"/>
                              </a:rPr>
                              <m:t>2</m:t>
                            </m:r>
                          </m:sub>
                        </m:sSub>
                        <m:r>
                          <a:rPr lang="en-GB" sz="2400" i="1">
                            <a:latin typeface="Cambria Math" panose="02040503050406030204" pitchFamily="18" charset="0"/>
                            <a:ea typeface="Cambria Math" panose="02040503050406030204" pitchFamily="18" charset="0"/>
                          </a:rPr>
                          <m:t>)</m:t>
                        </m:r>
                      </m:den>
                    </m:f>
                  </m:oMath>
                </a14:m>
                <a:r>
                  <a:rPr lang="en-GB" sz="2400" dirty="0"/>
                  <a:t> </a:t>
                </a:r>
              </a:p>
              <a:p>
                <a:r>
                  <a:rPr lang="en-GB" sz="2400" dirty="0"/>
                  <a:t>Standard error </a:t>
                </a:r>
                <a:r>
                  <a:rPr lang="en-GB" sz="2400" dirty="0" smtClean="0"/>
                  <a:t>is larger </a:t>
                </a:r>
                <a:r>
                  <a:rPr lang="en-GB" sz="2400" dirty="0"/>
                  <a:t>with </a:t>
                </a:r>
                <a:r>
                  <a:rPr lang="en-GB" sz="2400" dirty="0" smtClean="0"/>
                  <a:t>smaller </a:t>
                </a:r>
                <a:r>
                  <a:rPr lang="en-GB" sz="2400" dirty="0"/>
                  <a:t>sample sizes and/or </a:t>
                </a:r>
                <a:r>
                  <a:rPr lang="en-GB" sz="2400" dirty="0" smtClean="0"/>
                  <a:t>larger variance (</a:t>
                </a:r>
                <a:r>
                  <a:rPr lang="en-GB" sz="2400" dirty="0" smtClean="0"/>
                  <a:t>increased unreliability</a:t>
                </a:r>
                <a:r>
                  <a:rPr lang="en-GB" sz="2400" dirty="0" smtClean="0"/>
                  <a:t> in </a:t>
                </a:r>
                <a:r>
                  <a:rPr lang="en-GB" sz="2400" dirty="0" smtClean="0"/>
                  <a:t>the estimate of the </a:t>
                </a:r>
                <a:r>
                  <a:rPr lang="en-GB" sz="2400" dirty="0" smtClean="0"/>
                  <a:t>difference of means)</a:t>
                </a:r>
                <a:endParaRPr lang="en-GB" sz="2400" dirty="0"/>
              </a:p>
              <a:p>
                <a:r>
                  <a:rPr lang="en-GB" sz="2400" dirty="0"/>
                  <a:t>Thus, a large difference between the means (fold change) and a small associated SE will give large values for the t-statistic, and corresponding small </a:t>
                </a:r>
                <a:r>
                  <a:rPr lang="en-GB" sz="2400" dirty="0" smtClean="0"/>
                  <a:t>p-values</a:t>
                </a:r>
              </a:p>
              <a:p>
                <a:r>
                  <a:rPr lang="en-GB" sz="2400" dirty="0" smtClean="0"/>
                  <a:t>Rule of thumb: |t| &gt; 2 likely to be significant</a:t>
                </a:r>
                <a:endParaRPr lang="en-GB" sz="2400" dirty="0"/>
              </a:p>
              <a:p>
                <a:r>
                  <a:rPr lang="en-GB" sz="2400" dirty="0"/>
                  <a:t>Note that the same or similar fold change can have quite different associated p-values depending on the variability of the </a:t>
                </a:r>
                <a:r>
                  <a:rPr lang="en-GB" sz="2400" dirty="0" smtClean="0"/>
                  <a:t>gene</a:t>
                </a:r>
              </a:p>
              <a:p>
                <a:r>
                  <a:rPr lang="en-GB" sz="2400" dirty="0" smtClean="0"/>
                  <a:t>The sample variance is used in the calculation of t-statistic, and this can be a problem when sample sizes are small – </a:t>
                </a:r>
                <a:r>
                  <a:rPr lang="en-GB" sz="2400" dirty="0" smtClean="0"/>
                  <a:t>often </a:t>
                </a:r>
                <a:r>
                  <a:rPr lang="en-GB" sz="2400" dirty="0" smtClean="0"/>
                  <a:t>the case for gene expression studies</a:t>
                </a:r>
              </a:p>
              <a:p>
                <a:pPr marL="82550" indent="0">
                  <a:buNone/>
                </a:pPr>
                <a:endParaRPr lang="en-GB" sz="24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blipFill rotWithShape="0">
                <a:blip r:embed="rId2"/>
                <a:stretch>
                  <a:fillRect t="-907" r="-267" b="-4422"/>
                </a:stretch>
              </a:blipFill>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6</a:t>
            </a:fld>
            <a:endParaRPr lang="en-GB" dirty="0"/>
          </a:p>
        </p:txBody>
      </p:sp>
    </p:spTree>
    <p:extLst>
      <p:ext uri="{BB962C8B-B14F-4D97-AF65-F5344CB8AC3E}">
        <p14:creationId xmlns:p14="http://schemas.microsoft.com/office/powerpoint/2010/main" val="2299216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Variance and Sample Size</a:t>
            </a:r>
            <a:endParaRPr lang="en-GB" dirty="0"/>
          </a:p>
        </p:txBody>
      </p:sp>
      <p:sp>
        <p:nvSpPr>
          <p:cNvPr id="3" name="Content Placeholder 2"/>
          <p:cNvSpPr>
            <a:spLocks noGrp="1"/>
          </p:cNvSpPr>
          <p:nvPr>
            <p:ph idx="1"/>
          </p:nvPr>
        </p:nvSpPr>
        <p:spPr/>
        <p:txBody>
          <a:bodyPr/>
          <a:lstStyle/>
          <a:p>
            <a:r>
              <a:rPr lang="en-GB" sz="2400" dirty="0" smtClean="0"/>
              <a:t>Simulation </a:t>
            </a:r>
            <a:r>
              <a:rPr lang="en-GB" sz="2400" dirty="0" smtClean="0"/>
              <a:t>exercise to understand the relationship between sample size and estimated value of variance (see p42-43 of Crawley’s textbook)</a:t>
            </a:r>
          </a:p>
          <a:p>
            <a:r>
              <a:rPr lang="en-GB" sz="2400" dirty="0" smtClean="0"/>
              <a:t>Sample from a normal distribution (mean=10, </a:t>
            </a:r>
            <a:r>
              <a:rPr lang="en-GB" sz="2400" dirty="0" err="1" smtClean="0"/>
              <a:t>sd</a:t>
            </a:r>
            <a:r>
              <a:rPr lang="en-GB" sz="2400" dirty="0" smtClean="0"/>
              <a:t>=2) for sample size between n=3 and n=31, each done 30 times and plot the resulting variance estimates (</a:t>
            </a:r>
            <a:r>
              <a:rPr lang="en-GB" sz="2400" dirty="0" err="1" smtClean="0"/>
              <a:t>var</a:t>
            </a:r>
            <a:r>
              <a:rPr lang="en-GB" sz="2400" dirty="0" smtClean="0"/>
              <a:t>=sd^2 = 4)</a:t>
            </a:r>
          </a:p>
          <a:p>
            <a:r>
              <a:rPr lang="en-GB" sz="2400" dirty="0" smtClean="0"/>
              <a:t>How might we go about writing some R code to do this simulation?</a:t>
            </a:r>
          </a:p>
          <a:p>
            <a:r>
              <a:rPr lang="en-GB" sz="2400" dirty="0" smtClean="0"/>
              <a:t>Let’s think about each step in turn…</a:t>
            </a:r>
          </a:p>
          <a:p>
            <a:pPr marL="403225" lvl="1" indent="0">
              <a:buNone/>
            </a:pPr>
            <a:endParaRPr lang="en-GB" sz="1800" dirty="0" smtClean="0"/>
          </a:p>
          <a:p>
            <a:pPr marL="82550" indent="0">
              <a:buNone/>
            </a:pPr>
            <a:endParaRPr lang="en-GB" sz="1800" dirty="0"/>
          </a:p>
          <a:p>
            <a:pPr marL="82550" indent="0">
              <a:buNone/>
            </a:pPr>
            <a:endParaRPr lang="en-GB" sz="1800" dirty="0" smtClean="0"/>
          </a:p>
          <a:p>
            <a:pPr marL="82550" indent="0">
              <a:buNone/>
            </a:pPr>
            <a:endParaRPr lang="en-GB" sz="1800" dirty="0"/>
          </a:p>
          <a:p>
            <a:pPr marL="82550" indent="0">
              <a:buNone/>
            </a:pPr>
            <a:endParaRPr lang="en-GB" sz="1800" dirty="0" smtClean="0"/>
          </a:p>
          <a:p>
            <a:pPr marL="82550" indent="0">
              <a:buNone/>
            </a:pPr>
            <a:endParaRPr lang="en-GB" sz="1800" dirty="0"/>
          </a:p>
          <a:p>
            <a:pPr marL="82550" indent="0">
              <a:buNone/>
            </a:pPr>
            <a:endParaRPr lang="en-GB" sz="1800" dirty="0" smtClean="0"/>
          </a:p>
          <a:p>
            <a:pPr marL="82550" indent="0">
              <a:buNone/>
            </a:pPr>
            <a:r>
              <a:rPr lang="en-GB" sz="1800" dirty="0" smtClean="0"/>
              <a:t>Michael J Crawley: Statistics, An Introduction using R</a:t>
            </a:r>
            <a:endParaRPr lang="en-GB" sz="1800"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7</a:t>
            </a:fld>
            <a:endParaRPr lang="en-GB" dirty="0"/>
          </a:p>
        </p:txBody>
      </p:sp>
    </p:spTree>
    <p:extLst>
      <p:ext uri="{BB962C8B-B14F-4D97-AF65-F5344CB8AC3E}">
        <p14:creationId xmlns:p14="http://schemas.microsoft.com/office/powerpoint/2010/main" val="3754405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Variance and Sample Size</a:t>
            </a:r>
            <a:endParaRPr lang="en-GB" dirty="0"/>
          </a:p>
        </p:txBody>
      </p:sp>
      <p:sp>
        <p:nvSpPr>
          <p:cNvPr id="3" name="Content Placeholder 2"/>
          <p:cNvSpPr>
            <a:spLocks noGrp="1"/>
          </p:cNvSpPr>
          <p:nvPr>
            <p:ph idx="1"/>
          </p:nvPr>
        </p:nvSpPr>
        <p:spPr/>
        <p:txBody>
          <a:bodyPr/>
          <a:lstStyle/>
          <a:p>
            <a:r>
              <a:rPr lang="en-GB" sz="2400" dirty="0" err="1" smtClean="0"/>
              <a:t>Simulataion</a:t>
            </a:r>
            <a:r>
              <a:rPr lang="en-GB" sz="2400" dirty="0" smtClean="0"/>
              <a:t> exercise to understand the relationship between sample size and estimated value of variance (see p42-43 of Crawley’s textbook)</a:t>
            </a:r>
          </a:p>
          <a:p>
            <a:r>
              <a:rPr lang="en-GB" sz="2400" dirty="0" smtClean="0"/>
              <a:t>Sample from a normal distribution (mean=10, </a:t>
            </a:r>
            <a:r>
              <a:rPr lang="en-GB" sz="2400" dirty="0" err="1" smtClean="0"/>
              <a:t>sd</a:t>
            </a:r>
            <a:r>
              <a:rPr lang="en-GB" sz="2400" dirty="0" smtClean="0"/>
              <a:t>=2) for sample size between n=3 and n=31, each done 30 times and plot the resulting variance estimates (</a:t>
            </a:r>
            <a:r>
              <a:rPr lang="en-GB" sz="2400" dirty="0" err="1" smtClean="0"/>
              <a:t>var</a:t>
            </a:r>
            <a:r>
              <a:rPr lang="en-GB" sz="2400" dirty="0" smtClean="0"/>
              <a:t>=sd^2 = 4)</a:t>
            </a:r>
          </a:p>
          <a:p>
            <a:r>
              <a:rPr lang="en-GB" sz="2400" dirty="0" smtClean="0"/>
              <a:t>How might we go about writing some R code to do this simulation?</a:t>
            </a:r>
          </a:p>
          <a:p>
            <a:r>
              <a:rPr lang="en-GB" sz="2400" dirty="0" smtClean="0"/>
              <a:t>Let’s think about each step in turn…</a:t>
            </a:r>
          </a:p>
          <a:p>
            <a:pPr lvl="1"/>
            <a:r>
              <a:rPr lang="en-GB" sz="1800" dirty="0" smtClean="0"/>
              <a:t>Draw data from specified distribution for each sample size (</a:t>
            </a:r>
            <a:r>
              <a:rPr lang="en-GB" sz="1800" dirty="0" err="1" smtClean="0"/>
              <a:t>rnorm</a:t>
            </a:r>
            <a:r>
              <a:rPr lang="en-GB" sz="1800" dirty="0" smtClean="0"/>
              <a:t>)</a:t>
            </a:r>
          </a:p>
          <a:p>
            <a:pPr lvl="1"/>
            <a:r>
              <a:rPr lang="en-GB" sz="1800" dirty="0" smtClean="0"/>
              <a:t>Need to do this 30 times per sample size – suggests loop</a:t>
            </a:r>
          </a:p>
          <a:p>
            <a:pPr lvl="1"/>
            <a:r>
              <a:rPr lang="en-GB" sz="1800" dirty="0" smtClean="0"/>
              <a:t>Need to compute the variance of each sample drawn</a:t>
            </a:r>
          </a:p>
          <a:p>
            <a:pPr lvl="1"/>
            <a:r>
              <a:rPr lang="en-GB" sz="1800" dirty="0" smtClean="0"/>
              <a:t>Plot the results</a:t>
            </a:r>
          </a:p>
          <a:p>
            <a:pPr lvl="1"/>
            <a:endParaRPr lang="en-GB" sz="1800" dirty="0" smtClean="0"/>
          </a:p>
          <a:p>
            <a:pPr marL="82550" indent="0">
              <a:buNone/>
            </a:pPr>
            <a:endParaRPr lang="en-GB" sz="1800" dirty="0" smtClean="0"/>
          </a:p>
          <a:p>
            <a:pPr marL="82550" indent="0">
              <a:buNone/>
            </a:pPr>
            <a:endParaRPr lang="en-GB" sz="1800" dirty="0"/>
          </a:p>
          <a:p>
            <a:pPr marL="82550" indent="0">
              <a:buNone/>
            </a:pPr>
            <a:r>
              <a:rPr lang="en-GB" sz="1800" dirty="0" smtClean="0"/>
              <a:t>Michael J Crawley: Statistics, An Introduction using R</a:t>
            </a:r>
            <a:endParaRPr lang="en-GB" sz="1800" dirty="0"/>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8</a:t>
            </a:fld>
            <a:endParaRPr lang="en-GB" dirty="0"/>
          </a:p>
        </p:txBody>
      </p:sp>
    </p:spTree>
    <p:extLst>
      <p:ext uri="{BB962C8B-B14F-4D97-AF65-F5344CB8AC3E}">
        <p14:creationId xmlns:p14="http://schemas.microsoft.com/office/powerpoint/2010/main" val="2132109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Variance and Sample Size</a:t>
            </a:r>
            <a:endParaRPr lang="en-GB" dirty="0"/>
          </a:p>
        </p:txBody>
      </p:sp>
      <p:sp>
        <p:nvSpPr>
          <p:cNvPr id="3" name="Content Placeholder 2"/>
          <p:cNvSpPr>
            <a:spLocks noGrp="1"/>
          </p:cNvSpPr>
          <p:nvPr>
            <p:ph idx="1"/>
          </p:nvPr>
        </p:nvSpPr>
        <p:spPr>
          <a:xfrm>
            <a:off x="827584" y="928669"/>
            <a:ext cx="9144000" cy="5376881"/>
          </a:xfrm>
        </p:spPr>
        <p:txBody>
          <a:bodyPr/>
          <a:lstStyle/>
          <a:p>
            <a:pPr marL="82550" indent="0">
              <a:buNone/>
            </a:pPr>
            <a:endParaRPr lang="en-GB" sz="2000" dirty="0" smtClean="0">
              <a:solidFill>
                <a:srgbClr val="FF0000"/>
              </a:solidFill>
              <a:latin typeface="Courier New" panose="02070309020205020404" pitchFamily="49" charset="0"/>
              <a:cs typeface="Courier New" panose="02070309020205020404" pitchFamily="49" charset="0"/>
            </a:endParaRPr>
          </a:p>
          <a:p>
            <a:pPr marL="82550" indent="0">
              <a:buNone/>
            </a:pPr>
            <a:r>
              <a:rPr lang="en-GB" sz="2000" dirty="0" err="1" smtClean="0">
                <a:solidFill>
                  <a:srgbClr val="FF0000"/>
                </a:solidFill>
                <a:latin typeface="Courier New" panose="02070309020205020404" pitchFamily="49" charset="0"/>
                <a:cs typeface="Courier New" panose="02070309020205020404" pitchFamily="49" charset="0"/>
              </a:rPr>
              <a:t>pn</a:t>
            </a:r>
            <a:r>
              <a:rPr lang="en-GB" sz="2000" dirty="0" err="1" smtClean="0">
                <a:solidFill>
                  <a:srgbClr val="FF0000"/>
                </a:solidFill>
                <a:latin typeface="Courier New" panose="02070309020205020404" pitchFamily="49" charset="0"/>
                <a:cs typeface="Courier New" panose="02070309020205020404" pitchFamily="49" charset="0"/>
              </a:rPr>
              <a:t>g</a:t>
            </a:r>
            <a:r>
              <a:rPr lang="en-GB" sz="2000" dirty="0" smtClean="0">
                <a:solidFill>
                  <a:srgbClr val="FF0000"/>
                </a:solidFill>
                <a:latin typeface="Courier New" panose="02070309020205020404" pitchFamily="49" charset="0"/>
                <a:cs typeface="Courier New" panose="02070309020205020404" pitchFamily="49" charset="0"/>
              </a:rPr>
              <a:t>(</a:t>
            </a:r>
            <a:r>
              <a:rPr lang="en-GB" sz="2000" dirty="0">
                <a:solidFill>
                  <a:srgbClr val="FF0000"/>
                </a:solidFill>
                <a:latin typeface="Courier New" panose="02070309020205020404" pitchFamily="49" charset="0"/>
                <a:cs typeface="Courier New" panose="02070309020205020404" pitchFamily="49" charset="0"/>
              </a:rPr>
              <a:t>"</a:t>
            </a:r>
            <a:r>
              <a:rPr lang="en-GB" sz="2000" dirty="0" smtClean="0">
                <a:solidFill>
                  <a:srgbClr val="FF0000"/>
                </a:solidFill>
                <a:latin typeface="Courier New" panose="02070309020205020404" pitchFamily="49" charset="0"/>
                <a:cs typeface="Courier New" panose="02070309020205020404" pitchFamily="49" charset="0"/>
              </a:rPr>
              <a:t>Sample_size_simulation_plot.png</a:t>
            </a:r>
            <a:r>
              <a:rPr lang="en-GB" sz="2000" dirty="0">
                <a:solidFill>
                  <a:srgbClr val="FF0000"/>
                </a:solidFill>
                <a:latin typeface="Courier New" panose="02070309020205020404" pitchFamily="49" charset="0"/>
                <a:cs typeface="Courier New" panose="02070309020205020404" pitchFamily="49" charset="0"/>
              </a:rPr>
              <a:t>"</a:t>
            </a:r>
            <a:r>
              <a:rPr lang="en-GB" sz="2000" dirty="0" smtClean="0">
                <a:solidFill>
                  <a:srgbClr val="FF0000"/>
                </a:solidFill>
                <a:latin typeface="Courier New" panose="02070309020205020404" pitchFamily="49" charset="0"/>
                <a:cs typeface="Courier New" panose="02070309020205020404" pitchFamily="49" charset="0"/>
              </a:rPr>
              <a:t>)</a:t>
            </a:r>
          </a:p>
          <a:p>
            <a:pPr marL="82550" indent="0">
              <a:buNone/>
            </a:pPr>
            <a:endParaRPr lang="en-GB" sz="2000" dirty="0" smtClean="0">
              <a:solidFill>
                <a:srgbClr val="FF0000"/>
              </a:solidFill>
              <a:latin typeface="Courier New" panose="02070309020205020404" pitchFamily="49" charset="0"/>
              <a:cs typeface="Courier New" panose="02070309020205020404" pitchFamily="49" charset="0"/>
            </a:endParaRPr>
          </a:p>
          <a:p>
            <a:pPr marL="82550" indent="0">
              <a:buNone/>
            </a:pPr>
            <a:r>
              <a:rPr lang="en-GB" sz="2000" dirty="0" smtClean="0">
                <a:solidFill>
                  <a:srgbClr val="FF0000"/>
                </a:solidFill>
                <a:latin typeface="Courier New" panose="02070309020205020404" pitchFamily="49" charset="0"/>
                <a:cs typeface="Courier New" panose="02070309020205020404" pitchFamily="49" charset="0"/>
              </a:rPr>
              <a:t>plot(c(0,32</a:t>
            </a:r>
            <a:r>
              <a:rPr lang="en-GB" sz="2000" dirty="0" smtClean="0">
                <a:solidFill>
                  <a:srgbClr val="FF0000"/>
                </a:solidFill>
                <a:latin typeface="Courier New" panose="02070309020205020404" pitchFamily="49" charset="0"/>
                <a:cs typeface="Courier New" panose="02070309020205020404" pitchFamily="49" charset="0"/>
              </a:rPr>
              <a:t>), c(0,15</a:t>
            </a:r>
            <a:r>
              <a:rPr lang="en-GB" sz="2000" dirty="0">
                <a:solidFill>
                  <a:srgbClr val="FF0000"/>
                </a:solidFill>
                <a:latin typeface="Courier New" panose="02070309020205020404" pitchFamily="49" charset="0"/>
                <a:cs typeface="Courier New" panose="02070309020205020404" pitchFamily="49" charset="0"/>
              </a:rPr>
              <a:t>), type="n", </a:t>
            </a:r>
            <a:r>
              <a:rPr lang="en-GB" sz="2000" dirty="0" err="1" smtClean="0">
                <a:solidFill>
                  <a:srgbClr val="FF0000"/>
                </a:solidFill>
                <a:latin typeface="Courier New" panose="02070309020205020404" pitchFamily="49" charset="0"/>
                <a:cs typeface="Courier New" panose="02070309020205020404" pitchFamily="49" charset="0"/>
              </a:rPr>
              <a:t>xlab</a:t>
            </a:r>
            <a:r>
              <a:rPr lang="en-GB" sz="2000" dirty="0" smtClean="0">
                <a:solidFill>
                  <a:srgbClr val="FF0000"/>
                </a:solidFill>
                <a:latin typeface="Courier New" panose="02070309020205020404" pitchFamily="49" charset="0"/>
                <a:cs typeface="Courier New" panose="02070309020205020404" pitchFamily="49" charset="0"/>
              </a:rPr>
              <a:t>=</a:t>
            </a:r>
            <a:r>
              <a:rPr lang="en-GB" sz="2000" dirty="0">
                <a:solidFill>
                  <a:srgbClr val="FF0000"/>
                </a:solidFill>
                <a:latin typeface="Courier New" panose="02070309020205020404" pitchFamily="49" charset="0"/>
                <a:cs typeface="Courier New" panose="02070309020205020404" pitchFamily="49" charset="0"/>
              </a:rPr>
              <a:t>"</a:t>
            </a:r>
            <a:r>
              <a:rPr lang="en-GB" sz="2000" dirty="0" smtClean="0">
                <a:solidFill>
                  <a:srgbClr val="FF0000"/>
                </a:solidFill>
                <a:latin typeface="Courier New" panose="02070309020205020404" pitchFamily="49" charset="0"/>
                <a:cs typeface="Courier New" panose="02070309020205020404" pitchFamily="49" charset="0"/>
              </a:rPr>
              <a:t>Sample </a:t>
            </a:r>
            <a:r>
              <a:rPr lang="en-GB" sz="2000" dirty="0">
                <a:solidFill>
                  <a:srgbClr val="FF0000"/>
                </a:solidFill>
                <a:latin typeface="Courier New" panose="02070309020205020404" pitchFamily="49" charset="0"/>
                <a:cs typeface="Courier New" panose="02070309020205020404" pitchFamily="49" charset="0"/>
              </a:rPr>
              <a:t>size", </a:t>
            </a:r>
            <a:r>
              <a:rPr lang="en-GB" sz="2000" dirty="0" err="1" smtClean="0">
                <a:solidFill>
                  <a:srgbClr val="FF0000"/>
                </a:solidFill>
                <a:latin typeface="Courier New" panose="02070309020205020404" pitchFamily="49" charset="0"/>
                <a:cs typeface="Courier New" panose="02070309020205020404" pitchFamily="49" charset="0"/>
              </a:rPr>
              <a:t>ylab</a:t>
            </a:r>
            <a:r>
              <a:rPr lang="en-GB" sz="2000" dirty="0">
                <a:solidFill>
                  <a:srgbClr val="FF0000"/>
                </a:solidFill>
                <a:latin typeface="Courier New" panose="02070309020205020404" pitchFamily="49" charset="0"/>
                <a:cs typeface="Courier New" panose="02070309020205020404" pitchFamily="49" charset="0"/>
              </a:rPr>
              <a:t>="</a:t>
            </a:r>
            <a:r>
              <a:rPr lang="en-GB" sz="2000" dirty="0" smtClean="0">
                <a:solidFill>
                  <a:srgbClr val="FF0000"/>
                </a:solidFill>
                <a:latin typeface="Courier New" panose="02070309020205020404" pitchFamily="49" charset="0"/>
                <a:cs typeface="Courier New" panose="02070309020205020404" pitchFamily="49" charset="0"/>
              </a:rPr>
              <a:t>Variance</a:t>
            </a:r>
            <a:r>
              <a:rPr lang="en-GB" sz="2000" dirty="0">
                <a:solidFill>
                  <a:srgbClr val="FF0000"/>
                </a:solidFill>
                <a:latin typeface="Courier New" panose="02070309020205020404" pitchFamily="49" charset="0"/>
                <a:cs typeface="Courier New" panose="02070309020205020404" pitchFamily="49" charset="0"/>
              </a:rPr>
              <a:t>"</a:t>
            </a:r>
            <a:r>
              <a:rPr lang="en-GB" sz="2000" dirty="0" smtClean="0">
                <a:solidFill>
                  <a:srgbClr val="FF0000"/>
                </a:solidFill>
                <a:latin typeface="Courier New" panose="02070309020205020404" pitchFamily="49" charset="0"/>
                <a:cs typeface="Courier New" panose="02070309020205020404" pitchFamily="49" charset="0"/>
              </a:rPr>
              <a:t>, main=“Sample size simulation")</a:t>
            </a:r>
          </a:p>
          <a:p>
            <a:pPr marL="82550" indent="0">
              <a:buNone/>
            </a:pPr>
            <a:endParaRPr lang="en-GB" sz="2000" dirty="0" smtClean="0">
              <a:solidFill>
                <a:srgbClr val="FF0000"/>
              </a:solidFill>
              <a:latin typeface="Courier New" panose="02070309020205020404" pitchFamily="49" charset="0"/>
              <a:cs typeface="Courier New" panose="02070309020205020404" pitchFamily="49" charset="0"/>
            </a:endParaRPr>
          </a:p>
          <a:p>
            <a:pPr marL="82550" indent="0">
              <a:buNone/>
            </a:pPr>
            <a:r>
              <a:rPr lang="en-GB" sz="2000" dirty="0" smtClean="0">
                <a:solidFill>
                  <a:srgbClr val="FF0000"/>
                </a:solidFill>
                <a:latin typeface="Courier New" panose="02070309020205020404" pitchFamily="49" charset="0"/>
                <a:cs typeface="Courier New" panose="02070309020205020404" pitchFamily="49" charset="0"/>
              </a:rPr>
              <a:t>for(</a:t>
            </a:r>
            <a:r>
              <a:rPr lang="en-GB" sz="2000" dirty="0" err="1" smtClean="0">
                <a:solidFill>
                  <a:srgbClr val="FF0000"/>
                </a:solidFill>
                <a:latin typeface="Courier New" panose="02070309020205020404" pitchFamily="49" charset="0"/>
                <a:cs typeface="Courier New" panose="02070309020205020404" pitchFamily="49" charset="0"/>
              </a:rPr>
              <a:t>df</a:t>
            </a:r>
            <a:r>
              <a:rPr lang="en-GB" sz="2000" dirty="0" smtClean="0">
                <a:solidFill>
                  <a:srgbClr val="FF0000"/>
                </a:solidFill>
                <a:latin typeface="Courier New" panose="02070309020205020404" pitchFamily="49" charset="0"/>
                <a:cs typeface="Courier New" panose="02070309020205020404" pitchFamily="49" charset="0"/>
              </a:rPr>
              <a:t> </a:t>
            </a:r>
            <a:r>
              <a:rPr lang="en-GB" sz="2000" dirty="0" smtClean="0">
                <a:solidFill>
                  <a:srgbClr val="FF0000"/>
                </a:solidFill>
                <a:latin typeface="Courier New" panose="02070309020205020404" pitchFamily="49" charset="0"/>
                <a:cs typeface="Courier New" panose="02070309020205020404" pitchFamily="49" charset="0"/>
              </a:rPr>
              <a:t>in </a:t>
            </a:r>
            <a:r>
              <a:rPr lang="en-GB" sz="2000" dirty="0" err="1" smtClean="0">
                <a:solidFill>
                  <a:srgbClr val="FF0000"/>
                </a:solidFill>
                <a:latin typeface="Courier New" panose="02070309020205020404" pitchFamily="49" charset="0"/>
                <a:cs typeface="Courier New" panose="02070309020205020404" pitchFamily="49" charset="0"/>
              </a:rPr>
              <a:t>seq</a:t>
            </a:r>
            <a:r>
              <a:rPr lang="en-GB" sz="2000" dirty="0" smtClean="0">
                <a:solidFill>
                  <a:srgbClr val="FF0000"/>
                </a:solidFill>
                <a:latin typeface="Courier New" panose="02070309020205020404" pitchFamily="49" charset="0"/>
                <a:cs typeface="Courier New" panose="02070309020205020404" pitchFamily="49" charset="0"/>
              </a:rPr>
              <a:t>(3,31,2)){</a:t>
            </a:r>
          </a:p>
          <a:p>
            <a:pPr marL="82550" indent="0">
              <a:buNone/>
            </a:pPr>
            <a:r>
              <a:rPr lang="en-GB" sz="2000" dirty="0" smtClean="0">
                <a:solidFill>
                  <a:srgbClr val="FF0000"/>
                </a:solidFill>
                <a:latin typeface="Courier New" panose="02070309020205020404" pitchFamily="49" charset="0"/>
                <a:cs typeface="Courier New" panose="02070309020205020404" pitchFamily="49" charset="0"/>
              </a:rPr>
              <a:t>for(</a:t>
            </a:r>
            <a:r>
              <a:rPr lang="en-GB" sz="2000" dirty="0" err="1" smtClean="0">
                <a:solidFill>
                  <a:srgbClr val="FF0000"/>
                </a:solidFill>
                <a:latin typeface="Courier New" panose="02070309020205020404" pitchFamily="49" charset="0"/>
                <a:cs typeface="Courier New" panose="02070309020205020404" pitchFamily="49" charset="0"/>
              </a:rPr>
              <a:t>i</a:t>
            </a:r>
            <a:r>
              <a:rPr lang="en-GB" sz="2000" dirty="0" smtClean="0">
                <a:solidFill>
                  <a:srgbClr val="FF0000"/>
                </a:solidFill>
                <a:latin typeface="Courier New" panose="02070309020205020404" pitchFamily="49" charset="0"/>
                <a:cs typeface="Courier New" panose="02070309020205020404" pitchFamily="49" charset="0"/>
              </a:rPr>
              <a:t> </a:t>
            </a:r>
            <a:r>
              <a:rPr lang="en-GB" sz="2000" dirty="0" smtClean="0">
                <a:solidFill>
                  <a:srgbClr val="FF0000"/>
                </a:solidFill>
                <a:latin typeface="Courier New" panose="02070309020205020404" pitchFamily="49" charset="0"/>
                <a:cs typeface="Courier New" panose="02070309020205020404" pitchFamily="49" charset="0"/>
              </a:rPr>
              <a:t>in 1:30){</a:t>
            </a:r>
          </a:p>
          <a:p>
            <a:pPr marL="82550" indent="0">
              <a:buNone/>
            </a:pPr>
            <a:r>
              <a:rPr lang="en-GB" sz="2000" dirty="0" smtClean="0">
                <a:solidFill>
                  <a:srgbClr val="FF0000"/>
                </a:solidFill>
                <a:latin typeface="Courier New" panose="02070309020205020404" pitchFamily="49" charset="0"/>
                <a:cs typeface="Courier New" panose="02070309020205020404" pitchFamily="49" charset="0"/>
              </a:rPr>
              <a:t>x </a:t>
            </a:r>
            <a:r>
              <a:rPr lang="en-GB" sz="2000" dirty="0" smtClean="0">
                <a:solidFill>
                  <a:srgbClr val="FF0000"/>
                </a:solidFill>
                <a:latin typeface="Courier New" panose="02070309020205020404" pitchFamily="49" charset="0"/>
                <a:cs typeface="Courier New" panose="02070309020205020404" pitchFamily="49" charset="0"/>
              </a:rPr>
              <a:t>&lt;- </a:t>
            </a:r>
            <a:r>
              <a:rPr lang="en-GB" sz="2000" dirty="0" err="1" smtClean="0">
                <a:solidFill>
                  <a:srgbClr val="FF0000"/>
                </a:solidFill>
                <a:latin typeface="Courier New" panose="02070309020205020404" pitchFamily="49" charset="0"/>
                <a:cs typeface="Courier New" panose="02070309020205020404" pitchFamily="49" charset="0"/>
              </a:rPr>
              <a:t>rnorm</a:t>
            </a:r>
            <a:r>
              <a:rPr lang="en-GB" sz="2000" dirty="0" smtClean="0">
                <a:solidFill>
                  <a:srgbClr val="FF0000"/>
                </a:solidFill>
                <a:latin typeface="Courier New" panose="02070309020205020404" pitchFamily="49" charset="0"/>
                <a:cs typeface="Courier New" panose="02070309020205020404" pitchFamily="49" charset="0"/>
              </a:rPr>
              <a:t>(</a:t>
            </a:r>
            <a:r>
              <a:rPr lang="en-GB" sz="2000" dirty="0" err="1" smtClean="0">
                <a:solidFill>
                  <a:srgbClr val="FF0000"/>
                </a:solidFill>
                <a:latin typeface="Courier New" panose="02070309020205020404" pitchFamily="49" charset="0"/>
                <a:cs typeface="Courier New" panose="02070309020205020404" pitchFamily="49" charset="0"/>
              </a:rPr>
              <a:t>df</a:t>
            </a:r>
            <a:r>
              <a:rPr lang="en-GB" sz="2000" dirty="0" smtClean="0">
                <a:solidFill>
                  <a:srgbClr val="FF0000"/>
                </a:solidFill>
                <a:latin typeface="Courier New" panose="02070309020205020404" pitchFamily="49" charset="0"/>
                <a:cs typeface="Courier New" panose="02070309020205020404" pitchFamily="49" charset="0"/>
              </a:rPr>
              <a:t>, mean=10, </a:t>
            </a:r>
            <a:r>
              <a:rPr lang="en-GB" sz="2000" dirty="0" err="1" smtClean="0">
                <a:solidFill>
                  <a:srgbClr val="FF0000"/>
                </a:solidFill>
                <a:latin typeface="Courier New" panose="02070309020205020404" pitchFamily="49" charset="0"/>
                <a:cs typeface="Courier New" panose="02070309020205020404" pitchFamily="49" charset="0"/>
              </a:rPr>
              <a:t>sd</a:t>
            </a:r>
            <a:r>
              <a:rPr lang="en-GB" sz="2000" dirty="0" smtClean="0">
                <a:solidFill>
                  <a:srgbClr val="FF0000"/>
                </a:solidFill>
                <a:latin typeface="Courier New" panose="02070309020205020404" pitchFamily="49" charset="0"/>
                <a:cs typeface="Courier New" panose="02070309020205020404" pitchFamily="49" charset="0"/>
              </a:rPr>
              <a:t>=2)</a:t>
            </a:r>
          </a:p>
          <a:p>
            <a:pPr marL="82550" indent="0">
              <a:buNone/>
            </a:pPr>
            <a:r>
              <a:rPr lang="en-GB" sz="2000" dirty="0" smtClean="0">
                <a:solidFill>
                  <a:srgbClr val="FF0000"/>
                </a:solidFill>
                <a:latin typeface="Courier New" panose="02070309020205020404" pitchFamily="49" charset="0"/>
                <a:cs typeface="Courier New" panose="02070309020205020404" pitchFamily="49" charset="0"/>
              </a:rPr>
              <a:t>points(</a:t>
            </a:r>
            <a:r>
              <a:rPr lang="en-GB" sz="2000" dirty="0" err="1" smtClean="0">
                <a:solidFill>
                  <a:srgbClr val="FF0000"/>
                </a:solidFill>
                <a:latin typeface="Courier New" panose="02070309020205020404" pitchFamily="49" charset="0"/>
                <a:cs typeface="Courier New" panose="02070309020205020404" pitchFamily="49" charset="0"/>
              </a:rPr>
              <a:t>df</a:t>
            </a:r>
            <a:r>
              <a:rPr lang="en-GB" sz="2000" dirty="0" smtClean="0">
                <a:solidFill>
                  <a:srgbClr val="FF0000"/>
                </a:solidFill>
                <a:latin typeface="Courier New" panose="02070309020205020404" pitchFamily="49" charset="0"/>
                <a:cs typeface="Courier New" panose="02070309020205020404" pitchFamily="49" charset="0"/>
              </a:rPr>
              <a:t>, </a:t>
            </a:r>
            <a:r>
              <a:rPr lang="en-GB" sz="2000" dirty="0" err="1" smtClean="0">
                <a:solidFill>
                  <a:srgbClr val="FF0000"/>
                </a:solidFill>
                <a:latin typeface="Courier New" panose="02070309020205020404" pitchFamily="49" charset="0"/>
                <a:cs typeface="Courier New" panose="02070309020205020404" pitchFamily="49" charset="0"/>
              </a:rPr>
              <a:t>var</a:t>
            </a:r>
            <a:r>
              <a:rPr lang="en-GB" sz="2000" dirty="0" smtClean="0">
                <a:solidFill>
                  <a:srgbClr val="FF0000"/>
                </a:solidFill>
                <a:latin typeface="Courier New" panose="02070309020205020404" pitchFamily="49" charset="0"/>
                <a:cs typeface="Courier New" panose="02070309020205020404" pitchFamily="49" charset="0"/>
              </a:rPr>
              <a:t>(x)) }}</a:t>
            </a:r>
          </a:p>
          <a:p>
            <a:pPr marL="82550" indent="0">
              <a:buNone/>
            </a:pPr>
            <a:endParaRPr lang="en-GB" sz="2000" dirty="0" smtClean="0">
              <a:solidFill>
                <a:srgbClr val="FF0000"/>
              </a:solidFill>
              <a:latin typeface="Courier New" panose="02070309020205020404" pitchFamily="49" charset="0"/>
              <a:cs typeface="Courier New" panose="02070309020205020404" pitchFamily="49" charset="0"/>
            </a:endParaRPr>
          </a:p>
          <a:p>
            <a:pPr marL="82550" indent="0">
              <a:buNone/>
            </a:pPr>
            <a:r>
              <a:rPr lang="en-GB" sz="2000" dirty="0" err="1" smtClean="0">
                <a:solidFill>
                  <a:srgbClr val="FF0000"/>
                </a:solidFill>
                <a:latin typeface="Courier New" panose="02070309020205020404" pitchFamily="49" charset="0"/>
                <a:cs typeface="Courier New" panose="02070309020205020404" pitchFamily="49" charset="0"/>
              </a:rPr>
              <a:t>abline</a:t>
            </a:r>
            <a:r>
              <a:rPr lang="en-GB" sz="2000" dirty="0" smtClean="0">
                <a:solidFill>
                  <a:srgbClr val="FF0000"/>
                </a:solidFill>
                <a:latin typeface="Courier New" panose="02070309020205020404" pitchFamily="49" charset="0"/>
                <a:cs typeface="Courier New" panose="02070309020205020404" pitchFamily="49" charset="0"/>
              </a:rPr>
              <a:t>(4,0</a:t>
            </a:r>
            <a:r>
              <a:rPr lang="en-GB" sz="2000" dirty="0" smtClean="0">
                <a:solidFill>
                  <a:srgbClr val="FF0000"/>
                </a:solidFill>
                <a:latin typeface="Courier New" panose="02070309020205020404" pitchFamily="49" charset="0"/>
                <a:cs typeface="Courier New" panose="02070309020205020404" pitchFamily="49" charset="0"/>
              </a:rPr>
              <a:t>, col=</a:t>
            </a:r>
            <a:r>
              <a:rPr lang="en-GB" sz="2000" dirty="0">
                <a:solidFill>
                  <a:srgbClr val="FF0000"/>
                </a:solidFill>
                <a:latin typeface="Courier New" panose="02070309020205020404" pitchFamily="49" charset="0"/>
                <a:cs typeface="Courier New" panose="02070309020205020404" pitchFamily="49" charset="0"/>
              </a:rPr>
              <a:t>"</a:t>
            </a:r>
            <a:r>
              <a:rPr lang="en-GB" sz="2000" dirty="0" smtClean="0">
                <a:solidFill>
                  <a:srgbClr val="FF0000"/>
                </a:solidFill>
                <a:latin typeface="Courier New" panose="02070309020205020404" pitchFamily="49" charset="0"/>
                <a:cs typeface="Courier New" panose="02070309020205020404" pitchFamily="49" charset="0"/>
              </a:rPr>
              <a:t>red")</a:t>
            </a:r>
          </a:p>
          <a:p>
            <a:pPr marL="82550" indent="0">
              <a:buNone/>
            </a:pPr>
            <a:endParaRPr lang="en-GB" sz="2000" dirty="0" smtClean="0">
              <a:solidFill>
                <a:srgbClr val="FF0000"/>
              </a:solidFill>
              <a:latin typeface="Courier New" panose="02070309020205020404" pitchFamily="49" charset="0"/>
              <a:cs typeface="Courier New" panose="02070309020205020404" pitchFamily="49" charset="0"/>
            </a:endParaRPr>
          </a:p>
          <a:p>
            <a:pPr marL="82550" indent="0">
              <a:buNone/>
            </a:pPr>
            <a:r>
              <a:rPr lang="en-GB" sz="2000" dirty="0" err="1" smtClean="0">
                <a:solidFill>
                  <a:srgbClr val="FF0000"/>
                </a:solidFill>
                <a:latin typeface="Courier New" panose="02070309020205020404" pitchFamily="49" charset="0"/>
                <a:cs typeface="Courier New" panose="02070309020205020404" pitchFamily="49" charset="0"/>
              </a:rPr>
              <a:t>dev.off</a:t>
            </a:r>
            <a:r>
              <a:rPr lang="en-GB" sz="2000" dirty="0" smtClean="0">
                <a:solidFill>
                  <a:srgbClr val="FF0000"/>
                </a:solidFill>
                <a:latin typeface="Courier New" panose="02070309020205020404" pitchFamily="49" charset="0"/>
                <a:cs typeface="Courier New" panose="02070309020205020404" pitchFamily="49" charset="0"/>
              </a:rPr>
              <a:t>()</a:t>
            </a:r>
            <a:endParaRPr lang="en-GB" sz="2000" dirty="0">
              <a:solidFill>
                <a:srgbClr val="FF0000"/>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pPr>
              <a:defRPr/>
            </a:pPr>
            <a:fld id="{14C963EE-DB8C-4767-888E-3CE4D261D656}" type="slidenum">
              <a:rPr lang="en-GB" smtClean="0"/>
              <a:pPr>
                <a:defRPr/>
              </a:pPr>
              <a:t>9</a:t>
            </a:fld>
            <a:endParaRPr lang="en-GB" dirty="0"/>
          </a:p>
        </p:txBody>
      </p:sp>
    </p:spTree>
    <p:extLst>
      <p:ext uri="{BB962C8B-B14F-4D97-AF65-F5344CB8AC3E}">
        <p14:creationId xmlns:p14="http://schemas.microsoft.com/office/powerpoint/2010/main" val="17837616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o200">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GC-WTCHG-2017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yt-aqu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26938</TotalTime>
  <Words>1834</Words>
  <Application>Microsoft Office PowerPoint</Application>
  <PresentationFormat>On-screen Show (4:3)</PresentationFormat>
  <Paragraphs>186</Paragraphs>
  <Slides>23</Slides>
  <Notes>1</Notes>
  <HiddenSlides>0</HiddenSlides>
  <MMClips>0</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23</vt:i4>
      </vt:variant>
    </vt:vector>
  </HeadingPairs>
  <TitlesOfParts>
    <vt:vector size="44" baseType="lpstr">
      <vt:lpstr>Arial</vt:lpstr>
      <vt:lpstr>Avenir Book</vt:lpstr>
      <vt:lpstr>Avenir Oblique</vt:lpstr>
      <vt:lpstr>Brown Light</vt:lpstr>
      <vt:lpstr>Calibri</vt:lpstr>
      <vt:lpstr>Calibri Light</vt:lpstr>
      <vt:lpstr>Cambria Math</vt:lpstr>
      <vt:lpstr>Courier New</vt:lpstr>
      <vt:lpstr>Exo 2 Extra Bold</vt:lpstr>
      <vt:lpstr>Garamond</vt:lpstr>
      <vt:lpstr>Gill Sans MT</vt:lpstr>
      <vt:lpstr>Lucida Sans Unicode</vt:lpstr>
      <vt:lpstr>Maiandra GD</vt:lpstr>
      <vt:lpstr>Mate</vt:lpstr>
      <vt:lpstr>Tahoma</vt:lpstr>
      <vt:lpstr>Times New Roman</vt:lpstr>
      <vt:lpstr>Verdana</vt:lpstr>
      <vt:lpstr>Wingdings 2</vt:lpstr>
      <vt:lpstr>bio200</vt:lpstr>
      <vt:lpstr>OGC-WTCHG-2017b</vt:lpstr>
      <vt:lpstr>lyt-aqua</vt:lpstr>
      <vt:lpstr>Statistical hypothesis testing</vt:lpstr>
      <vt:lpstr>Testing for differential gene expression</vt:lpstr>
      <vt:lpstr>Simulating differential expression</vt:lpstr>
      <vt:lpstr>Examples of simulated data</vt:lpstr>
      <vt:lpstr>Fold changes are only half the story</vt:lpstr>
      <vt:lpstr>T-test and statistical significance </vt:lpstr>
      <vt:lpstr>Variance and Sample Size</vt:lpstr>
      <vt:lpstr>Variance and Sample Size</vt:lpstr>
      <vt:lpstr>Variance and Sample Size</vt:lpstr>
      <vt:lpstr>Results of simulation</vt:lpstr>
      <vt:lpstr>Gene expression analysis using R/BioConductor</vt:lpstr>
      <vt:lpstr>Limma package (from Bioconductor)</vt:lpstr>
      <vt:lpstr>Using limma</vt:lpstr>
      <vt:lpstr>Linear model approach</vt:lpstr>
      <vt:lpstr>Testing for differential expression</vt:lpstr>
      <vt:lpstr>Using limma effectively</vt:lpstr>
      <vt:lpstr>eBayes to improve variance estimation</vt:lpstr>
      <vt:lpstr>Sample limma code for simple experiment</vt:lpstr>
      <vt:lpstr>Limma – analysis made simple (if used correctly)</vt:lpstr>
      <vt:lpstr>RNA-Seq analysis packages</vt:lpstr>
      <vt:lpstr>edgeR</vt:lpstr>
      <vt:lpstr>Limma-voom</vt:lpstr>
      <vt:lpstr>Background to transcriptomics</vt:lpstr>
    </vt:vector>
  </TitlesOfParts>
  <Company>The University of Birmingham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Bio200 Statistics</dc:title>
  <dc:creator>Jan Kreft</dc:creator>
  <cp:lastModifiedBy>Helen Lockstone</cp:lastModifiedBy>
  <cp:revision>1091</cp:revision>
  <dcterms:created xsi:type="dcterms:W3CDTF">2008-09-15T11:47:16Z</dcterms:created>
  <dcterms:modified xsi:type="dcterms:W3CDTF">2017-11-28T02:39:22Z</dcterms:modified>
</cp:coreProperties>
</file>