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9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05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61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419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54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27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049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68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74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261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09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2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61A07-929C-4D58-9FB1-8CFAA066B2D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273D2-B343-4E02-BEBF-E03CAB4B3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34" y="243291"/>
            <a:ext cx="10560406" cy="95883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89445"/>
                </a:solidFill>
                <a:latin typeface="+mn-lt"/>
              </a:rPr>
              <a:t>Bioinformatics Core Group </a:t>
            </a:r>
            <a:br>
              <a:rPr lang="en-GB" b="1" dirty="0" smtClean="0">
                <a:solidFill>
                  <a:srgbClr val="089445"/>
                </a:solidFill>
                <a:latin typeface="+mn-lt"/>
              </a:rPr>
            </a:br>
            <a:r>
              <a:rPr lang="en-GB" sz="2800" dirty="0" smtClean="0">
                <a:solidFill>
                  <a:srgbClr val="089445"/>
                </a:solidFill>
                <a:latin typeface="+mn-lt"/>
              </a:rPr>
              <a:t>(current team, in order of appearance)</a:t>
            </a:r>
            <a:endParaRPr lang="en-GB" sz="2800" dirty="0">
              <a:solidFill>
                <a:srgbClr val="089445"/>
              </a:solidFill>
              <a:latin typeface="+mn-lt"/>
            </a:endParaRPr>
          </a:p>
        </p:txBody>
      </p:sp>
      <p:pic>
        <p:nvPicPr>
          <p:cNvPr id="5" name="Content Placeholder 4"/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8464" y="1577147"/>
            <a:ext cx="18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 preferRelativeResize="0">
            <a:picLocks/>
          </p:cNvPicPr>
          <p:nvPr/>
        </p:nvPicPr>
        <p:blipFill rotWithShape="1">
          <a:blip r:embed="rId3"/>
          <a:srcRect l="9621" t="9441" r="6663" b="9655"/>
          <a:stretch/>
        </p:blipFill>
        <p:spPr>
          <a:xfrm>
            <a:off x="398051" y="1577147"/>
            <a:ext cx="1948909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4"/>
          <a:srcRect t="33678" r="73045" b="21239"/>
          <a:stretch/>
        </p:blipFill>
        <p:spPr>
          <a:xfrm>
            <a:off x="5161248" y="1577147"/>
            <a:ext cx="156543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0" t="53477" r="69204" b="27838"/>
          <a:stretch/>
        </p:blipFill>
        <p:spPr>
          <a:xfrm>
            <a:off x="2889830" y="1577147"/>
            <a:ext cx="157964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50266" y="3599770"/>
            <a:ext cx="24941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Helen Lockstone</a:t>
            </a:r>
          </a:p>
          <a:p>
            <a:pPr algn="ctr"/>
            <a:r>
              <a:rPr lang="en-GB" sz="1600" dirty="0" smtClean="0"/>
              <a:t>Head of Bioinformatics </a:t>
            </a:r>
          </a:p>
          <a:p>
            <a:pPr algn="ctr"/>
            <a:r>
              <a:rPr lang="en-GB" sz="1600" dirty="0" smtClean="0"/>
              <a:t>and Training</a:t>
            </a:r>
          </a:p>
          <a:p>
            <a:pPr algn="ctr"/>
            <a:endParaRPr lang="en-GB" sz="1600" i="1" dirty="0" smtClean="0"/>
          </a:p>
          <a:p>
            <a:pPr algn="ctr"/>
            <a:r>
              <a:rPr lang="en-GB" sz="1600" i="1" dirty="0" smtClean="0"/>
              <a:t>Joined 2007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568" y="206694"/>
            <a:ext cx="2031344" cy="10320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57198" y="3599767"/>
            <a:ext cx="184490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Ben Wright</a:t>
            </a:r>
          </a:p>
          <a:p>
            <a:pPr algn="ctr"/>
            <a:r>
              <a:rPr lang="en-GB" sz="1600" dirty="0" smtClean="0"/>
              <a:t>Bioinformatics Analyst</a:t>
            </a:r>
          </a:p>
          <a:p>
            <a:pPr algn="ctr"/>
            <a:endParaRPr lang="en-GB" sz="1600" dirty="0" smtClean="0"/>
          </a:p>
          <a:p>
            <a:pPr algn="ctr"/>
            <a:r>
              <a:rPr lang="en-GB" sz="1600" i="1" dirty="0" smtClean="0"/>
              <a:t>Joined 2011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0336" y="3599767"/>
            <a:ext cx="17872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Duncan Parkes</a:t>
            </a:r>
          </a:p>
          <a:p>
            <a:pPr algn="ctr"/>
            <a:r>
              <a:rPr lang="en-GB" sz="1600" dirty="0" smtClean="0"/>
              <a:t>Senior Software Developer</a:t>
            </a:r>
          </a:p>
          <a:p>
            <a:pPr algn="ctr"/>
            <a:endParaRPr lang="en-GB" sz="1600" dirty="0" smtClean="0"/>
          </a:p>
          <a:p>
            <a:pPr algn="ctr"/>
            <a:r>
              <a:rPr lang="en-GB" sz="1600" i="1" dirty="0" smtClean="0"/>
              <a:t>Joined 2016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69147" y="3599767"/>
            <a:ext cx="18986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Matthieu Miossec</a:t>
            </a:r>
          </a:p>
          <a:p>
            <a:pPr algn="ctr"/>
            <a:r>
              <a:rPr lang="en-GB" sz="1600" dirty="0" smtClean="0"/>
              <a:t>Bioinformatics Analyst</a:t>
            </a:r>
          </a:p>
          <a:p>
            <a:pPr algn="ctr"/>
            <a:endParaRPr lang="en-GB" sz="1600" dirty="0" smtClean="0"/>
          </a:p>
          <a:p>
            <a:pPr algn="ctr"/>
            <a:r>
              <a:rPr lang="en-GB" sz="1600" i="1" dirty="0" smtClean="0"/>
              <a:t>Joined 2020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81833" y="3599766"/>
            <a:ext cx="18561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Avigail Taylor</a:t>
            </a:r>
          </a:p>
          <a:p>
            <a:r>
              <a:rPr lang="en-GB" sz="1600" dirty="0" smtClean="0"/>
              <a:t>Deputy Manager, Bioinformatics Core</a:t>
            </a:r>
          </a:p>
          <a:p>
            <a:endParaRPr lang="en-GB" sz="1600" dirty="0" smtClean="0"/>
          </a:p>
          <a:p>
            <a:r>
              <a:rPr lang="en-GB" sz="1600" i="1" dirty="0" smtClean="0"/>
              <a:t>Joined last week!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8051" y="5176602"/>
            <a:ext cx="11722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Providing analytical support to WHG research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Help and advice on programming, bioinformatics tools and pipelines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Training and workshops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Further outreach and identifying areas of support in coming months, plus additional staff</a:t>
            </a:r>
            <a:endParaRPr lang="en-GB" sz="2400" dirty="0"/>
          </a:p>
        </p:txBody>
      </p:sp>
      <p:pic>
        <p:nvPicPr>
          <p:cNvPr id="28" name="Picture 27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r="8522" b="9532"/>
          <a:stretch/>
        </p:blipFill>
        <p:spPr>
          <a:xfrm>
            <a:off x="9910242" y="1577147"/>
            <a:ext cx="1684326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009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6"/>
          <a:stretch/>
        </p:blipFill>
        <p:spPr>
          <a:xfrm rot="348663">
            <a:off x="6914884" y="1837796"/>
            <a:ext cx="4994009" cy="269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3" t="18253" b="14323"/>
          <a:stretch/>
        </p:blipFill>
        <p:spPr>
          <a:xfrm rot="21081077">
            <a:off x="364860" y="1829988"/>
            <a:ext cx="5961537" cy="3575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 rot="21080351">
            <a:off x="2010712" y="5667532"/>
            <a:ext cx="387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Lucida Handwriting" panose="03010101010101010101" pitchFamily="66" charset="0"/>
              </a:rPr>
              <a:t> Enjoying a cream tea at the Ashmolean a few years ago</a:t>
            </a:r>
            <a:endParaRPr lang="en-GB" dirty="0">
              <a:latin typeface="Lucida Handwriting" panose="030101010101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28140">
            <a:off x="7451192" y="4975744"/>
            <a:ext cx="4144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Lucida Handwriting" panose="03010101010101010101" pitchFamily="66" charset="0"/>
              </a:rPr>
              <a:t>Welcoming Matthieu to the group in one of the rare weeks pubs were open in 2020</a:t>
            </a:r>
            <a:endParaRPr lang="en-GB" dirty="0">
              <a:latin typeface="Lucida Handwriting" panose="03010101010101010101" pitchFamily="66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7292" y="285126"/>
            <a:ext cx="7053188" cy="9588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089445"/>
                </a:solidFill>
                <a:latin typeface="+mn-lt"/>
              </a:rPr>
              <a:t>Bioinformatics Core Group</a:t>
            </a:r>
          </a:p>
          <a:p>
            <a:r>
              <a:rPr lang="en-GB" sz="2800" dirty="0" smtClean="0">
                <a:solidFill>
                  <a:srgbClr val="089445"/>
                </a:solidFill>
                <a:latin typeface="+mn-lt"/>
              </a:rPr>
              <a:t>(Past and present)</a:t>
            </a:r>
            <a:endParaRPr lang="en-GB" sz="2800" dirty="0">
              <a:solidFill>
                <a:srgbClr val="089445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991" y="328223"/>
            <a:ext cx="2113682" cy="107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6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441118"/>
            <a:ext cx="7289800" cy="960858"/>
          </a:xfrm>
        </p:spPr>
        <p:txBody>
          <a:bodyPr/>
          <a:lstStyle/>
          <a:p>
            <a:r>
              <a:rPr lang="en-GB" b="1" dirty="0" smtClean="0">
                <a:solidFill>
                  <a:srgbClr val="089445"/>
                </a:solidFill>
                <a:latin typeface="+mn-lt"/>
              </a:rPr>
              <a:t>MSc in Genomic Medicine</a:t>
            </a:r>
            <a:endParaRPr lang="en-GB" b="1" dirty="0">
              <a:solidFill>
                <a:srgbClr val="089445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33484" y="1456266"/>
            <a:ext cx="4653414" cy="346811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63920" y="1971682"/>
            <a:ext cx="6024880" cy="243727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New MSc in Genomic Medicine starting October 2022</a:t>
            </a:r>
          </a:p>
          <a:p>
            <a:r>
              <a:rPr lang="en-GB" sz="2000" dirty="0" smtClean="0"/>
              <a:t>Based at WHG and directed by Julian Knight with co-directors Helen Lockstone, Delia O’Rourke, Usha Kini and </a:t>
            </a:r>
            <a:r>
              <a:rPr lang="en-GB" sz="2000" dirty="0" err="1" smtClean="0"/>
              <a:t>Calli</a:t>
            </a:r>
            <a:r>
              <a:rPr lang="en-GB" sz="2000" dirty="0" smtClean="0"/>
              <a:t> Dendrou</a:t>
            </a:r>
          </a:p>
          <a:p>
            <a:r>
              <a:rPr lang="en-GB" sz="2000" dirty="0" smtClean="0"/>
              <a:t>Course officer – Jamie Musson</a:t>
            </a:r>
          </a:p>
          <a:p>
            <a:r>
              <a:rPr lang="en-GB" sz="2000" dirty="0" smtClean="0"/>
              <a:t>Course tutor – </a:t>
            </a:r>
            <a:r>
              <a:rPr lang="en-GB" sz="2000" dirty="0" err="1" smtClean="0"/>
              <a:t>Heba</a:t>
            </a:r>
            <a:r>
              <a:rPr lang="en-GB" sz="2000" dirty="0" smtClean="0"/>
              <a:t> </a:t>
            </a:r>
            <a:r>
              <a:rPr lang="en-GB" sz="2000" dirty="0" err="1" smtClean="0"/>
              <a:t>Shawer</a:t>
            </a:r>
            <a:r>
              <a:rPr lang="en-GB" sz="2000" dirty="0" smtClean="0"/>
              <a:t> (starting in August 2022)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333" y="360790"/>
            <a:ext cx="2207489" cy="11215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5131952"/>
            <a:ext cx="9951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MSc joins </a:t>
            </a:r>
            <a:r>
              <a:rPr lang="en-GB" sz="2000" dirty="0" smtClean="0"/>
              <a:t>the existing DPhil in Genomic Medicine and Statistics at WHG, and together form critical training platform for </a:t>
            </a:r>
            <a:r>
              <a:rPr lang="en-GB" sz="2000" dirty="0" smtClean="0"/>
              <a:t>careers in </a:t>
            </a:r>
            <a:r>
              <a:rPr lang="en-GB" sz="2000" dirty="0" smtClean="0"/>
              <a:t>academia, healthcare</a:t>
            </a:r>
            <a:r>
              <a:rPr lang="en-GB" sz="2000" dirty="0" smtClean="0"/>
              <a:t> or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Teaching throughout Michaelmas Term on both programmes and some training will be opened out to WHG…. more information later this year</a:t>
            </a:r>
          </a:p>
        </p:txBody>
      </p:sp>
    </p:spTree>
    <p:extLst>
      <p:ext uri="{BB962C8B-B14F-4D97-AF65-F5344CB8AC3E}">
        <p14:creationId xmlns:p14="http://schemas.microsoft.com/office/powerpoint/2010/main" val="18865912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220</Words>
  <Application>Microsoft Office PowerPoint</Application>
  <PresentationFormat>Widescreen</PresentationFormat>
  <Paragraphs>38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Lucida Handwriting</vt:lpstr>
      <vt:lpstr>Office Theme</vt:lpstr>
      <vt:lpstr>Bioinformatics Core Group  (current team, in order of appearance)</vt:lpstr>
      <vt:lpstr>PowerPoint Presentation</vt:lpstr>
      <vt:lpstr>MSc in Genomic Medicine</vt:lpstr>
    </vt:vector>
  </TitlesOfParts>
  <Company>Flex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Lockstone</dc:creator>
  <cp:lastModifiedBy>Helen Lockstone</cp:lastModifiedBy>
  <cp:revision>21</cp:revision>
  <dcterms:created xsi:type="dcterms:W3CDTF">2022-05-16T18:24:39Z</dcterms:created>
  <dcterms:modified xsi:type="dcterms:W3CDTF">2022-05-17T08:45:44Z</dcterms:modified>
</cp:coreProperties>
</file>