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6858000" cx="9144000"/>
  <p:notesSz cx="6858000" cy="9144000"/>
  <p:embeddedFontLst>
    <p:embeddedFont>
      <p:font typeface="Helvetica Neue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961">
          <p15:clr>
            <a:srgbClr val="A4A3A4"/>
          </p15:clr>
        </p15:guide>
        <p15:guide id="2" orient="horz" pos="369">
          <p15:clr>
            <a:srgbClr val="A4A3A4"/>
          </p15:clr>
        </p15:guide>
        <p15:guide id="3" orient="horz" pos="2261">
          <p15:clr>
            <a:srgbClr val="A4A3A4"/>
          </p15:clr>
        </p15:guide>
        <p15:guide id="4" orient="horz" pos="994">
          <p15:clr>
            <a:srgbClr val="A4A3A4"/>
          </p15:clr>
        </p15:guide>
        <p15:guide id="5" orient="horz" pos="1777">
          <p15:clr>
            <a:srgbClr val="A4A3A4"/>
          </p15:clr>
        </p15:guide>
        <p15:guide id="6" orient="horz" pos="1027">
          <p15:clr>
            <a:srgbClr val="A4A3A4"/>
          </p15:clr>
        </p15:guide>
        <p15:guide id="7" orient="horz" pos="2161">
          <p15:clr>
            <a:srgbClr val="A4A3A4"/>
          </p15:clr>
        </p15:guide>
        <p15:guide id="8" pos="305">
          <p15:clr>
            <a:srgbClr val="A4A3A4"/>
          </p15:clr>
        </p15:guide>
        <p15:guide id="9" pos="5449">
          <p15:clr>
            <a:srgbClr val="A4A3A4"/>
          </p15:clr>
        </p15:guide>
        <p15:guide id="10" pos="2893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0" roundtripDataSignature="AMtx7mh6XTQXspqpAdx7zTq2gsQlmG6o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961" orient="horz"/>
        <p:guide pos="369" orient="horz"/>
        <p:guide pos="2261" orient="horz"/>
        <p:guide pos="994" orient="horz"/>
        <p:guide pos="1777" orient="horz"/>
        <p:guide pos="1027" orient="horz"/>
        <p:guide pos="2161" orient="horz"/>
        <p:guide pos="305"/>
        <p:guide pos="5449"/>
        <p:guide pos="289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HelveticaNeue-regular.fntdata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HelveticaNeue-italic.fntdata"/><Relationship Id="rId47" Type="http://schemas.openxmlformats.org/officeDocument/2006/relationships/font" Target="fonts/HelveticaNeue-bold.fntdata"/><Relationship Id="rId49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5a0e630303_4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5a0e630303_4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15a0e630303_4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5a0e630303_4_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g15a0e630303_4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15a0e630303_4_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5a0e630303_4_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5a0e630303_4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15a0e630303_4_5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5a0e630303_4_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g15a0e630303_4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15a0e630303_4_4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5a0e630303_4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15a0e630303_4_9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5a0e630303_4_8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5a0e630303_4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g15a0e630303_4_8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5a0e630303_4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g15a0e630303_4_9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3f3a3f65a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g13f3a3f65a3_0_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3f3a3f65a3_0_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13f3a3f65a3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g13f3a3f65a3_0_6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3f3a3f65a3_0_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13f3a3f65a3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g13f3a3f65a3_0_7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3f3a3f65a3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g13f3a3f65a3_0_1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3f3a3f65a3_0_1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13f3a3f65a3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g13f3a3f65a3_0_15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13f3a3f65a3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g13f3a3f65a3_0_1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3f3a3f65a3_0_2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13f3a3f65a3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g13f3a3f65a3_0_23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13f3a3f65a3_0_2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13f3a3f65a3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g13f3a3f65a3_0_2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13f3a3f65a3_0_2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13f3a3f65a3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g13f3a3f65a3_0_2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3f3a3f65a3_0_2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3f3a3f65a3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g13f3a3f65a3_0_24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13f3a3f65a3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g13f3a3f65a3_0_2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5a0e630303_4_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5a0e630303_4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15a0e630303_4_7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3f3a3f65a3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3f3a3f65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13f3a3f65a3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 v2">
  <p:cSld name="1_Title Slide v2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3"/>
          <p:cNvSpPr txBox="1"/>
          <p:nvPr>
            <p:ph idx="1" type="body"/>
          </p:nvPr>
        </p:nvSpPr>
        <p:spPr>
          <a:xfrm>
            <a:off x="484919" y="5409336"/>
            <a:ext cx="8165481" cy="96577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" name="Google Shape;15;p23"/>
          <p:cNvSpPr txBox="1"/>
          <p:nvPr>
            <p:ph type="title"/>
          </p:nvPr>
        </p:nvSpPr>
        <p:spPr>
          <a:xfrm>
            <a:off x="484919" y="1959802"/>
            <a:ext cx="8169823" cy="1347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3"/>
          <p:cNvSpPr txBox="1"/>
          <p:nvPr>
            <p:ph idx="2" type="body"/>
          </p:nvPr>
        </p:nvSpPr>
        <p:spPr>
          <a:xfrm>
            <a:off x="489880" y="3691115"/>
            <a:ext cx="8165481" cy="7144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>
                <a:solidFill>
                  <a:srgbClr val="000000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" name="Google Shape;1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87488" y="573596"/>
            <a:ext cx="1962912" cy="886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ext+1 Image">
  <p:cSld name="7_Text+1 Imag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2"/>
          <p:cNvSpPr/>
          <p:nvPr>
            <p:ph idx="2" type="pic"/>
          </p:nvPr>
        </p:nvSpPr>
        <p:spPr>
          <a:xfrm>
            <a:off x="488639" y="2668740"/>
            <a:ext cx="4213580" cy="3618724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32"/>
          <p:cNvSpPr txBox="1"/>
          <p:nvPr>
            <p:ph idx="1" type="body"/>
          </p:nvPr>
        </p:nvSpPr>
        <p:spPr>
          <a:xfrm>
            <a:off x="4990568" y="2603869"/>
            <a:ext cx="3664793" cy="3683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sz="2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»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32"/>
          <p:cNvSpPr txBox="1"/>
          <p:nvPr>
            <p:ph idx="12" type="sldNum"/>
          </p:nvPr>
        </p:nvSpPr>
        <p:spPr>
          <a:xfrm>
            <a:off x="8588390" y="6396610"/>
            <a:ext cx="555610" cy="363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32"/>
          <p:cNvSpPr txBox="1"/>
          <p:nvPr>
            <p:ph type="title"/>
          </p:nvPr>
        </p:nvSpPr>
        <p:spPr>
          <a:xfrm>
            <a:off x="489260" y="426247"/>
            <a:ext cx="8165482" cy="13415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2"/>
          <p:cNvSpPr txBox="1"/>
          <p:nvPr>
            <p:ph idx="3" type="body"/>
          </p:nvPr>
        </p:nvSpPr>
        <p:spPr>
          <a:xfrm>
            <a:off x="488639" y="1785116"/>
            <a:ext cx="8166722" cy="5658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b="1" sz="3000">
                <a:solidFill>
                  <a:schemeClr val="lt2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ext+2 Images-Portrait">
  <p:cSld name="8_Text+2 Images-Portrai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/>
          <p:nvPr>
            <p:ph idx="2" type="pic"/>
          </p:nvPr>
        </p:nvSpPr>
        <p:spPr>
          <a:xfrm>
            <a:off x="4417824" y="2668740"/>
            <a:ext cx="2027865" cy="3618724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33"/>
          <p:cNvSpPr/>
          <p:nvPr>
            <p:ph idx="3" type="pic"/>
          </p:nvPr>
        </p:nvSpPr>
        <p:spPr>
          <a:xfrm>
            <a:off x="6626877" y="2668740"/>
            <a:ext cx="2027865" cy="3618724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3"/>
          <p:cNvSpPr txBox="1"/>
          <p:nvPr>
            <p:ph idx="12" type="sldNum"/>
          </p:nvPr>
        </p:nvSpPr>
        <p:spPr>
          <a:xfrm>
            <a:off x="8588390" y="6396610"/>
            <a:ext cx="555610" cy="363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33"/>
          <p:cNvSpPr txBox="1"/>
          <p:nvPr>
            <p:ph idx="1" type="body"/>
          </p:nvPr>
        </p:nvSpPr>
        <p:spPr>
          <a:xfrm>
            <a:off x="493600" y="2603869"/>
            <a:ext cx="3664793" cy="3683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sz="2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»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33"/>
          <p:cNvSpPr txBox="1"/>
          <p:nvPr>
            <p:ph type="title"/>
          </p:nvPr>
        </p:nvSpPr>
        <p:spPr>
          <a:xfrm>
            <a:off x="489260" y="426247"/>
            <a:ext cx="8165482" cy="13415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3"/>
          <p:cNvSpPr txBox="1"/>
          <p:nvPr>
            <p:ph idx="4" type="body"/>
          </p:nvPr>
        </p:nvSpPr>
        <p:spPr>
          <a:xfrm>
            <a:off x="488639" y="1785116"/>
            <a:ext cx="8166722" cy="5658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b="1" sz="3000">
                <a:solidFill>
                  <a:schemeClr val="lt2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Full bleed image">
  <p:cSld name="9_Full bleed image">
    <p:bg>
      <p:bgPr>
        <a:solidFill>
          <a:srgbClr val="60BFCE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/>
          <p:nvPr>
            <p:ph idx="2" type="pic"/>
          </p:nvPr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hart+Text">
  <p:cSld name="10_Chart+Text">
    <p:bg>
      <p:bgPr>
        <a:solidFill>
          <a:schemeClr val="lt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/>
          <p:nvPr>
            <p:ph idx="2" type="chart"/>
          </p:nvPr>
        </p:nvSpPr>
        <p:spPr>
          <a:xfrm>
            <a:off x="489880" y="2580472"/>
            <a:ext cx="4891640" cy="36987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360"/>
              </a:spcBef>
              <a:spcAft>
                <a:spcPts val="0"/>
              </a:spcAft>
              <a:buClr>
                <a:srgbClr val="FF0F2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0F2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35"/>
          <p:cNvSpPr txBox="1"/>
          <p:nvPr>
            <p:ph idx="1" type="body"/>
          </p:nvPr>
        </p:nvSpPr>
        <p:spPr>
          <a:xfrm>
            <a:off x="5645393" y="2580473"/>
            <a:ext cx="3009348" cy="3706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sz="2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»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2" type="sldNum"/>
          </p:nvPr>
        </p:nvSpPr>
        <p:spPr>
          <a:xfrm>
            <a:off x="8588390" y="6396610"/>
            <a:ext cx="555610" cy="363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35"/>
          <p:cNvSpPr txBox="1"/>
          <p:nvPr>
            <p:ph type="title"/>
          </p:nvPr>
        </p:nvSpPr>
        <p:spPr>
          <a:xfrm>
            <a:off x="489260" y="426247"/>
            <a:ext cx="8165482" cy="13415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5"/>
          <p:cNvSpPr txBox="1"/>
          <p:nvPr>
            <p:ph idx="3" type="body"/>
          </p:nvPr>
        </p:nvSpPr>
        <p:spPr>
          <a:xfrm>
            <a:off x="488639" y="1785116"/>
            <a:ext cx="8166722" cy="5658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b="1" sz="3000">
                <a:solidFill>
                  <a:schemeClr val="lt2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harts: 2x">
  <p:cSld name="11_Charts: 2x"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6"/>
          <p:cNvSpPr/>
          <p:nvPr>
            <p:ph idx="2" type="chart"/>
          </p:nvPr>
        </p:nvSpPr>
        <p:spPr>
          <a:xfrm>
            <a:off x="489881" y="2580473"/>
            <a:ext cx="3969610" cy="3706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36"/>
          <p:cNvSpPr/>
          <p:nvPr>
            <p:ph idx="3" type="chart"/>
          </p:nvPr>
        </p:nvSpPr>
        <p:spPr>
          <a:xfrm>
            <a:off x="4685132" y="2580473"/>
            <a:ext cx="3969610" cy="3706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36"/>
          <p:cNvSpPr txBox="1"/>
          <p:nvPr>
            <p:ph idx="12" type="sldNum"/>
          </p:nvPr>
        </p:nvSpPr>
        <p:spPr>
          <a:xfrm>
            <a:off x="8588390" y="6396610"/>
            <a:ext cx="555610" cy="363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400">
                <a:solidFill>
                  <a:srgbClr val="008D3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1400">
                <a:solidFill>
                  <a:srgbClr val="008D3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1400">
                <a:solidFill>
                  <a:srgbClr val="008D3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1400">
                <a:solidFill>
                  <a:srgbClr val="008D3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1400">
                <a:solidFill>
                  <a:srgbClr val="008D3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1400">
                <a:solidFill>
                  <a:srgbClr val="008D3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1400">
                <a:solidFill>
                  <a:srgbClr val="008D3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1400">
                <a:solidFill>
                  <a:srgbClr val="008D3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1400">
                <a:solidFill>
                  <a:srgbClr val="008D3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36"/>
          <p:cNvSpPr txBox="1"/>
          <p:nvPr>
            <p:ph type="title"/>
          </p:nvPr>
        </p:nvSpPr>
        <p:spPr>
          <a:xfrm>
            <a:off x="489260" y="426247"/>
            <a:ext cx="8165482" cy="13415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6"/>
          <p:cNvSpPr txBox="1"/>
          <p:nvPr>
            <p:ph idx="1" type="body"/>
          </p:nvPr>
        </p:nvSpPr>
        <p:spPr>
          <a:xfrm>
            <a:off x="488639" y="1785116"/>
            <a:ext cx="3970852" cy="5658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rgbClr val="464749"/>
              </a:buClr>
              <a:buSzPts val="3000"/>
              <a:buNone/>
              <a:defRPr b="1" sz="3000">
                <a:solidFill>
                  <a:srgbClr val="464749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36"/>
          <p:cNvSpPr txBox="1"/>
          <p:nvPr>
            <p:ph idx="4" type="body"/>
          </p:nvPr>
        </p:nvSpPr>
        <p:spPr>
          <a:xfrm>
            <a:off x="4685132" y="1785116"/>
            <a:ext cx="3970852" cy="5658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rgbClr val="464749"/>
              </a:buClr>
              <a:buSzPts val="3000"/>
              <a:buNone/>
              <a:defRPr b="1" sz="3000">
                <a:solidFill>
                  <a:srgbClr val="464749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+Subhead+Text">
  <p:cSld name="3_Title+Subhead+Text">
    <p:bg>
      <p:bgPr>
        <a:solidFill>
          <a:schemeClr val="lt1">
            <a:alpha val="0"/>
          </a:schemeClr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4"/>
          <p:cNvSpPr txBox="1"/>
          <p:nvPr>
            <p:ph type="title"/>
          </p:nvPr>
        </p:nvSpPr>
        <p:spPr>
          <a:xfrm>
            <a:off x="489260" y="426247"/>
            <a:ext cx="8165482" cy="13415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" type="body"/>
          </p:nvPr>
        </p:nvSpPr>
        <p:spPr>
          <a:xfrm>
            <a:off x="489258" y="2476652"/>
            <a:ext cx="8165484" cy="381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None/>
              <a:defRPr sz="2200">
                <a:solidFill>
                  <a:schemeClr val="lt2"/>
                </a:solidFill>
              </a:defRPr>
            </a:lvl1pPr>
            <a:lvl2pPr indent="-368300" lvl="1" marL="91440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  <a:defRPr sz="2200">
                <a:solidFill>
                  <a:schemeClr val="lt2"/>
                </a:solidFill>
              </a:defRPr>
            </a:lvl2pPr>
            <a:lvl3pPr indent="-368300" lvl="2" marL="137160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  <a:defRPr sz="2200">
                <a:solidFill>
                  <a:schemeClr val="lt2"/>
                </a:solidFill>
              </a:defRPr>
            </a:lvl3pPr>
            <a:lvl4pPr indent="-368300" lvl="3" marL="182880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  <a:defRPr sz="2200">
                <a:solidFill>
                  <a:schemeClr val="lt2"/>
                </a:solidFill>
              </a:defRPr>
            </a:lvl4pPr>
            <a:lvl5pPr indent="-368300" lvl="4" marL="228600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  <a:defRPr sz="2200">
                <a:solidFill>
                  <a:schemeClr val="lt2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24"/>
          <p:cNvSpPr txBox="1"/>
          <p:nvPr>
            <p:ph idx="2" type="body"/>
          </p:nvPr>
        </p:nvSpPr>
        <p:spPr>
          <a:xfrm>
            <a:off x="488639" y="1785116"/>
            <a:ext cx="8166722" cy="5658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b="1" sz="3000">
                <a:solidFill>
                  <a:schemeClr val="lt2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24"/>
          <p:cNvSpPr txBox="1"/>
          <p:nvPr>
            <p:ph idx="12" type="sldNum"/>
          </p:nvPr>
        </p:nvSpPr>
        <p:spPr>
          <a:xfrm>
            <a:off x="8588390" y="6396610"/>
            <a:ext cx="555610" cy="363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End slide">
  <p:cSld name="12_End slide">
    <p:bg>
      <p:bgPr>
        <a:solidFill>
          <a:schemeClr val="dk2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25"/>
          <p:cNvSpPr txBox="1"/>
          <p:nvPr>
            <p:ph type="title"/>
          </p:nvPr>
        </p:nvSpPr>
        <p:spPr>
          <a:xfrm>
            <a:off x="489260" y="1491776"/>
            <a:ext cx="8165482" cy="1969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5"/>
          <p:cNvSpPr txBox="1"/>
          <p:nvPr>
            <p:ph idx="1" type="body"/>
          </p:nvPr>
        </p:nvSpPr>
        <p:spPr>
          <a:xfrm>
            <a:off x="484919" y="4868568"/>
            <a:ext cx="8165481" cy="141889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HUMAN GENETICS RGB.png" id="27" name="Google Shape;2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87488" y="5400496"/>
            <a:ext cx="1962912" cy="886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End slide v2">
  <p:cSld name="12_End slide v2">
    <p:bg>
      <p:bgPr>
        <a:solidFill>
          <a:schemeClr val="dk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26"/>
          <p:cNvSpPr txBox="1"/>
          <p:nvPr>
            <p:ph type="title"/>
          </p:nvPr>
        </p:nvSpPr>
        <p:spPr>
          <a:xfrm>
            <a:off x="489260" y="1491776"/>
            <a:ext cx="8165482" cy="1969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6"/>
          <p:cNvSpPr txBox="1"/>
          <p:nvPr>
            <p:ph idx="1" type="body"/>
          </p:nvPr>
        </p:nvSpPr>
        <p:spPr>
          <a:xfrm>
            <a:off x="484919" y="4868568"/>
            <a:ext cx="8165481" cy="141889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2" name="Google Shape;32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87488" y="5400496"/>
            <a:ext cx="1962912" cy="886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chemeClr val="dk2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/>
          <p:nvPr>
            <p:ph idx="1" type="body"/>
          </p:nvPr>
        </p:nvSpPr>
        <p:spPr>
          <a:xfrm>
            <a:off x="484919" y="5409336"/>
            <a:ext cx="8165481" cy="96577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type="title"/>
          </p:nvPr>
        </p:nvSpPr>
        <p:spPr>
          <a:xfrm>
            <a:off x="484919" y="1959802"/>
            <a:ext cx="8169823" cy="1347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7"/>
          <p:cNvSpPr txBox="1"/>
          <p:nvPr>
            <p:ph idx="2" type="body"/>
          </p:nvPr>
        </p:nvSpPr>
        <p:spPr>
          <a:xfrm>
            <a:off x="489880" y="3691115"/>
            <a:ext cx="8165481" cy="7144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HUMAN GENETICS RGB.png" id="37" name="Google Shape;37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87488" y="573596"/>
            <a:ext cx="1962912" cy="886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>
  <p:cSld name="2_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/>
          <p:nvPr>
            <p:ph idx="12" type="sldNum"/>
          </p:nvPr>
        </p:nvSpPr>
        <p:spPr>
          <a:xfrm>
            <a:off x="8588390" y="6396610"/>
            <a:ext cx="555610" cy="363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+Subhead+Textx2">
  <p:cSld name="4_Title+Subhead+Textx2">
    <p:bg>
      <p:bgPr>
        <a:solidFill>
          <a:schemeClr val="lt1">
            <a:alpha val="0"/>
          </a:schemeClr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/>
          <p:nvPr>
            <p:ph idx="1" type="body"/>
          </p:nvPr>
        </p:nvSpPr>
        <p:spPr>
          <a:xfrm>
            <a:off x="489877" y="2476652"/>
            <a:ext cx="3941412" cy="381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None/>
              <a:defRPr sz="2200">
                <a:solidFill>
                  <a:schemeClr val="lt2"/>
                </a:solidFill>
              </a:defRPr>
            </a:lvl1pPr>
            <a:lvl2pPr indent="-368300" lvl="1" marL="91440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  <a:defRPr sz="2200">
                <a:solidFill>
                  <a:schemeClr val="lt2"/>
                </a:solidFill>
              </a:defRPr>
            </a:lvl2pPr>
            <a:lvl3pPr indent="-368300" lvl="2" marL="137160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  <a:defRPr sz="2200">
                <a:solidFill>
                  <a:schemeClr val="lt2"/>
                </a:solidFill>
              </a:defRPr>
            </a:lvl3pPr>
            <a:lvl4pPr indent="-368300" lvl="3" marL="182880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  <a:defRPr sz="2200">
                <a:solidFill>
                  <a:schemeClr val="lt2"/>
                </a:solidFill>
              </a:defRPr>
            </a:lvl4pPr>
            <a:lvl5pPr indent="-368300" lvl="4" marL="228600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  <a:defRPr sz="2200">
                <a:solidFill>
                  <a:schemeClr val="lt2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2" type="body"/>
          </p:nvPr>
        </p:nvSpPr>
        <p:spPr>
          <a:xfrm>
            <a:off x="4713949" y="2476652"/>
            <a:ext cx="3941412" cy="381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None/>
              <a:defRPr sz="2200">
                <a:solidFill>
                  <a:schemeClr val="lt2"/>
                </a:solidFill>
              </a:defRPr>
            </a:lvl1pPr>
            <a:lvl2pPr indent="-368300" lvl="1" marL="91440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  <a:defRPr sz="2200">
                <a:solidFill>
                  <a:schemeClr val="lt2"/>
                </a:solidFill>
              </a:defRPr>
            </a:lvl2pPr>
            <a:lvl3pPr indent="-368300" lvl="2" marL="137160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  <a:defRPr sz="2200">
                <a:solidFill>
                  <a:schemeClr val="lt2"/>
                </a:solidFill>
              </a:defRPr>
            </a:lvl3pPr>
            <a:lvl4pPr indent="-368300" lvl="3" marL="182880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  <a:defRPr sz="2200">
                <a:solidFill>
                  <a:schemeClr val="lt2"/>
                </a:solidFill>
              </a:defRPr>
            </a:lvl4pPr>
            <a:lvl5pPr indent="-368300" lvl="4" marL="228600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  <a:defRPr sz="2200">
                <a:solidFill>
                  <a:schemeClr val="lt2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12" type="sldNum"/>
          </p:nvPr>
        </p:nvSpPr>
        <p:spPr>
          <a:xfrm>
            <a:off x="8588390" y="6396610"/>
            <a:ext cx="555610" cy="363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29"/>
          <p:cNvSpPr txBox="1"/>
          <p:nvPr>
            <p:ph type="title"/>
          </p:nvPr>
        </p:nvSpPr>
        <p:spPr>
          <a:xfrm>
            <a:off x="489260" y="426247"/>
            <a:ext cx="8165482" cy="13415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9"/>
          <p:cNvSpPr txBox="1"/>
          <p:nvPr>
            <p:ph idx="3" type="body"/>
          </p:nvPr>
        </p:nvSpPr>
        <p:spPr>
          <a:xfrm>
            <a:off x="488639" y="1785116"/>
            <a:ext cx="8166722" cy="5658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b="1" sz="3000">
                <a:solidFill>
                  <a:schemeClr val="lt2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Quote">
  <p:cSld name="5_Quote">
    <p:bg>
      <p:bgPr>
        <a:solidFill>
          <a:schemeClr val="accent2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30"/>
          <p:cNvGrpSpPr/>
          <p:nvPr/>
        </p:nvGrpSpPr>
        <p:grpSpPr>
          <a:xfrm>
            <a:off x="4351865" y="820249"/>
            <a:ext cx="440271" cy="4127697"/>
            <a:chOff x="5464969" y="850901"/>
            <a:chExt cx="774700" cy="4373862"/>
          </a:xfrm>
        </p:grpSpPr>
        <p:sp>
          <p:nvSpPr>
            <p:cNvPr id="48" name="Google Shape;48;p30"/>
            <p:cNvSpPr/>
            <p:nvPr/>
          </p:nvSpPr>
          <p:spPr>
            <a:xfrm>
              <a:off x="5464969" y="850901"/>
              <a:ext cx="774700" cy="1587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30"/>
            <p:cNvSpPr/>
            <p:nvPr/>
          </p:nvSpPr>
          <p:spPr>
            <a:xfrm>
              <a:off x="5464969" y="5066013"/>
              <a:ext cx="774700" cy="1587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30"/>
          <p:cNvSpPr txBox="1"/>
          <p:nvPr>
            <p:ph type="title"/>
          </p:nvPr>
        </p:nvSpPr>
        <p:spPr>
          <a:xfrm>
            <a:off x="489260" y="1362670"/>
            <a:ext cx="8165482" cy="29859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D36"/>
              </a:buClr>
              <a:buSzPts val="4000"/>
              <a:buFont typeface="Arial"/>
              <a:buNone/>
              <a:defRPr b="1" sz="4000" u="none">
                <a:solidFill>
                  <a:srgbClr val="008D3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0"/>
          <p:cNvSpPr txBox="1"/>
          <p:nvPr>
            <p:ph idx="1" type="body"/>
          </p:nvPr>
        </p:nvSpPr>
        <p:spPr>
          <a:xfrm>
            <a:off x="489880" y="5472178"/>
            <a:ext cx="8165481" cy="7017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ext+2 Images-Landscape">
  <p:cSld name="6_Text+2 Images-Landscap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1"/>
          <p:cNvSpPr/>
          <p:nvPr>
            <p:ph idx="2" type="pic"/>
          </p:nvPr>
        </p:nvSpPr>
        <p:spPr>
          <a:xfrm>
            <a:off x="4990568" y="2658581"/>
            <a:ext cx="3664173" cy="1737736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31"/>
          <p:cNvSpPr txBox="1"/>
          <p:nvPr>
            <p:ph idx="1" type="body"/>
          </p:nvPr>
        </p:nvSpPr>
        <p:spPr>
          <a:xfrm>
            <a:off x="493600" y="2603869"/>
            <a:ext cx="4200320" cy="3683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sz="2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»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31"/>
          <p:cNvSpPr/>
          <p:nvPr>
            <p:ph idx="3" type="pic"/>
          </p:nvPr>
        </p:nvSpPr>
        <p:spPr>
          <a:xfrm>
            <a:off x="4990568" y="4549730"/>
            <a:ext cx="3664173" cy="1737736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31"/>
          <p:cNvSpPr txBox="1"/>
          <p:nvPr>
            <p:ph idx="12" type="sldNum"/>
          </p:nvPr>
        </p:nvSpPr>
        <p:spPr>
          <a:xfrm>
            <a:off x="8588390" y="6396610"/>
            <a:ext cx="555610" cy="363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31"/>
          <p:cNvSpPr txBox="1"/>
          <p:nvPr>
            <p:ph type="title"/>
          </p:nvPr>
        </p:nvSpPr>
        <p:spPr>
          <a:xfrm>
            <a:off x="489260" y="426247"/>
            <a:ext cx="8165482" cy="13415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1"/>
          <p:cNvSpPr txBox="1"/>
          <p:nvPr>
            <p:ph idx="4" type="body"/>
          </p:nvPr>
        </p:nvSpPr>
        <p:spPr>
          <a:xfrm>
            <a:off x="488639" y="1785116"/>
            <a:ext cx="8166722" cy="5658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b="1" sz="3000">
                <a:solidFill>
                  <a:schemeClr val="lt2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idx="12" type="sldNum"/>
          </p:nvPr>
        </p:nvSpPr>
        <p:spPr>
          <a:xfrm>
            <a:off x="8588390" y="6396610"/>
            <a:ext cx="555610" cy="363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2"/>
          <p:cNvSpPr txBox="1"/>
          <p:nvPr>
            <p:ph type="title"/>
          </p:nvPr>
        </p:nvSpPr>
        <p:spPr>
          <a:xfrm>
            <a:off x="489260" y="1814274"/>
            <a:ext cx="8165482" cy="11427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22"/>
          <p:cNvSpPr txBox="1"/>
          <p:nvPr>
            <p:ph idx="1" type="body"/>
          </p:nvPr>
        </p:nvSpPr>
        <p:spPr>
          <a:xfrm>
            <a:off x="489260" y="2956999"/>
            <a:ext cx="8165481" cy="7109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7.png"/><Relationship Id="rId4" Type="http://schemas.openxmlformats.org/officeDocument/2006/relationships/image" Target="../media/image35.png"/><Relationship Id="rId5" Type="http://schemas.openxmlformats.org/officeDocument/2006/relationships/hyperlink" Target="https://www.maths.usyd.edu.au/u/UG/SM/STAT3022/r/current/Misc/data-visualization-2.1.pdf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4.png"/><Relationship Id="rId4" Type="http://schemas.openxmlformats.org/officeDocument/2006/relationships/image" Target="../media/image4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>
            <p:ph idx="1" type="body"/>
          </p:nvPr>
        </p:nvSpPr>
        <p:spPr>
          <a:xfrm>
            <a:off x="484919" y="5409336"/>
            <a:ext cx="8165481" cy="96577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</a:pPr>
            <a:r>
              <a:rPr lang="en-US"/>
              <a:t>October, 2022</a:t>
            </a:r>
            <a:endParaRPr/>
          </a:p>
        </p:txBody>
      </p:sp>
      <p:sp>
        <p:nvSpPr>
          <p:cNvPr id="92" name="Google Shape;92;p1"/>
          <p:cNvSpPr txBox="1"/>
          <p:nvPr>
            <p:ph type="title"/>
          </p:nvPr>
        </p:nvSpPr>
        <p:spPr>
          <a:xfrm>
            <a:off x="484919" y="1959802"/>
            <a:ext cx="8169823" cy="1347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/>
              <a:t>Principles of data visualisation </a:t>
            </a:r>
            <a:endParaRPr/>
          </a:p>
        </p:txBody>
      </p:sp>
      <p:sp>
        <p:nvSpPr>
          <p:cNvPr id="93" name="Google Shape;93;p1"/>
          <p:cNvSpPr txBox="1"/>
          <p:nvPr>
            <p:ph idx="2" type="body"/>
          </p:nvPr>
        </p:nvSpPr>
        <p:spPr>
          <a:xfrm>
            <a:off x="489263" y="3632401"/>
            <a:ext cx="81654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/>
              <a:t>Eddie Cano-Gamez, PhD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"/>
          <p:cNvSpPr txBox="1"/>
          <p:nvPr>
            <p:ph type="title"/>
          </p:nvPr>
        </p:nvSpPr>
        <p:spPr>
          <a:xfrm>
            <a:off x="489260" y="251679"/>
            <a:ext cx="8165482" cy="73753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/>
              <a:t>Types of channels</a:t>
            </a:r>
            <a:endParaRPr/>
          </a:p>
        </p:txBody>
      </p:sp>
      <p:sp>
        <p:nvSpPr>
          <p:cNvPr id="175" name="Google Shape;175;p7"/>
          <p:cNvSpPr txBox="1"/>
          <p:nvPr>
            <p:ph idx="12" type="sldNum"/>
          </p:nvPr>
        </p:nvSpPr>
        <p:spPr>
          <a:xfrm>
            <a:off x="8588390" y="6396610"/>
            <a:ext cx="555610" cy="363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" name="Google Shape;176;p7"/>
          <p:cNvSpPr txBox="1"/>
          <p:nvPr/>
        </p:nvSpPr>
        <p:spPr>
          <a:xfrm>
            <a:off x="1205782" y="2496957"/>
            <a:ext cx="11592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Channels</a:t>
            </a:r>
            <a:endParaRPr/>
          </a:p>
        </p:txBody>
      </p:sp>
      <p:sp>
        <p:nvSpPr>
          <p:cNvPr id="177" name="Google Shape;177;p7"/>
          <p:cNvSpPr txBox="1"/>
          <p:nvPr/>
        </p:nvSpPr>
        <p:spPr>
          <a:xfrm>
            <a:off x="2626999" y="1794025"/>
            <a:ext cx="1415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</a:rPr>
              <a:t>Quantitative</a:t>
            </a:r>
            <a:endParaRPr/>
          </a:p>
        </p:txBody>
      </p:sp>
      <p:sp>
        <p:nvSpPr>
          <p:cNvPr id="178" name="Google Shape;178;p7"/>
          <p:cNvSpPr txBox="1"/>
          <p:nvPr/>
        </p:nvSpPr>
        <p:spPr>
          <a:xfrm>
            <a:off x="2638595" y="3291837"/>
            <a:ext cx="14157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Qua</a:t>
            </a:r>
            <a:r>
              <a:rPr lang="en-US" sz="1800">
                <a:solidFill>
                  <a:schemeClr val="lt2"/>
                </a:solidFill>
              </a:rPr>
              <a:t>l</a:t>
            </a: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itative</a:t>
            </a:r>
            <a:endParaRPr/>
          </a:p>
        </p:txBody>
      </p:sp>
      <p:sp>
        <p:nvSpPr>
          <p:cNvPr id="179" name="Google Shape;179;p7"/>
          <p:cNvSpPr txBox="1"/>
          <p:nvPr/>
        </p:nvSpPr>
        <p:spPr>
          <a:xfrm>
            <a:off x="4339244" y="1100543"/>
            <a:ext cx="405110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Length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Angle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Area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Colour (saturation and brightness)*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Transparency</a:t>
            </a:r>
            <a:endParaRPr/>
          </a:p>
        </p:txBody>
      </p:sp>
      <p:sp>
        <p:nvSpPr>
          <p:cNvPr id="180" name="Google Shape;180;p7"/>
          <p:cNvSpPr txBox="1"/>
          <p:nvPr/>
        </p:nvSpPr>
        <p:spPr>
          <a:xfrm>
            <a:off x="4339244" y="3007854"/>
            <a:ext cx="214033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Spatial grouping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Shape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Colour (hue)*</a:t>
            </a:r>
            <a:endParaRPr/>
          </a:p>
        </p:txBody>
      </p:sp>
      <p:sp>
        <p:nvSpPr>
          <p:cNvPr id="181" name="Google Shape;181;p7"/>
          <p:cNvSpPr/>
          <p:nvPr/>
        </p:nvSpPr>
        <p:spPr>
          <a:xfrm rot="10800000">
            <a:off x="2408242" y="1794027"/>
            <a:ext cx="218764" cy="1754326"/>
          </a:xfrm>
          <a:prstGeom prst="rightBrace">
            <a:avLst>
              <a:gd fmla="val 53931" name="adj1"/>
              <a:gd fmla="val 50000" name="adj2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7"/>
          <p:cNvSpPr/>
          <p:nvPr/>
        </p:nvSpPr>
        <p:spPr>
          <a:xfrm rot="10800000">
            <a:off x="4011097" y="1225075"/>
            <a:ext cx="218764" cy="1505262"/>
          </a:xfrm>
          <a:prstGeom prst="rightBrace">
            <a:avLst>
              <a:gd fmla="val 53931" name="adj1"/>
              <a:gd fmla="val 50000" name="adj2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7"/>
          <p:cNvSpPr/>
          <p:nvPr/>
        </p:nvSpPr>
        <p:spPr>
          <a:xfrm rot="10800000">
            <a:off x="4093658" y="3007854"/>
            <a:ext cx="218764" cy="937297"/>
          </a:xfrm>
          <a:prstGeom prst="rightBrace">
            <a:avLst>
              <a:gd fmla="val 53931" name="adj1"/>
              <a:gd fmla="val 50000" name="adj2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ntroduction to Color Management for Printing (How to Switch from RGB to  CMYK) | Art Rocket" id="184" name="Google Shape;18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260" y="4609148"/>
            <a:ext cx="4508006" cy="214452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7"/>
          <p:cNvSpPr txBox="1"/>
          <p:nvPr/>
        </p:nvSpPr>
        <p:spPr>
          <a:xfrm>
            <a:off x="131519" y="4201545"/>
            <a:ext cx="71352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*Colour is perceived by the human eye as red, green, and blue light:</a:t>
            </a:r>
            <a:endParaRPr/>
          </a:p>
        </p:txBody>
      </p:sp>
      <p:sp>
        <p:nvSpPr>
          <p:cNvPr id="186" name="Google Shape;186;p7"/>
          <p:cNvSpPr txBox="1"/>
          <p:nvPr/>
        </p:nvSpPr>
        <p:spPr>
          <a:xfrm>
            <a:off x="5587416" y="5065677"/>
            <a:ext cx="335878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Hue: </a:t>
            </a: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Wave length (i.e. RGB)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Saturation: </a:t>
            </a: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amount of colour</a:t>
            </a:r>
            <a:endParaRPr sz="1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Brightness: </a:t>
            </a: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amount of white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/>
          <p:nvPr>
            <p:ph type="title"/>
          </p:nvPr>
        </p:nvSpPr>
        <p:spPr>
          <a:xfrm>
            <a:off x="370300" y="208000"/>
            <a:ext cx="8444700" cy="9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/>
              <a:t>Are all channels equally effective?</a:t>
            </a:r>
            <a:endParaRPr/>
          </a:p>
        </p:txBody>
      </p:sp>
      <p:sp>
        <p:nvSpPr>
          <p:cNvPr id="193" name="Google Shape;193;p8"/>
          <p:cNvSpPr txBox="1"/>
          <p:nvPr>
            <p:ph idx="12" type="sldNum"/>
          </p:nvPr>
        </p:nvSpPr>
        <p:spPr>
          <a:xfrm>
            <a:off x="8588390" y="6396610"/>
            <a:ext cx="555610" cy="363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4" name="Google Shape;194;p8"/>
          <p:cNvCxnSpPr/>
          <p:nvPr/>
        </p:nvCxnSpPr>
        <p:spPr>
          <a:xfrm>
            <a:off x="1646676" y="4060767"/>
            <a:ext cx="0" cy="707883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5" name="Google Shape;195;p8"/>
          <p:cNvCxnSpPr/>
          <p:nvPr/>
        </p:nvCxnSpPr>
        <p:spPr>
          <a:xfrm>
            <a:off x="4208457" y="3333403"/>
            <a:ext cx="0" cy="1435247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6" name="Google Shape;196;p8"/>
          <p:cNvCxnSpPr/>
          <p:nvPr/>
        </p:nvCxnSpPr>
        <p:spPr>
          <a:xfrm>
            <a:off x="7296081" y="2601883"/>
            <a:ext cx="0" cy="2166766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7" name="Google Shape;197;p8"/>
          <p:cNvSpPr txBox="1"/>
          <p:nvPr>
            <p:ph type="title"/>
          </p:nvPr>
        </p:nvSpPr>
        <p:spPr>
          <a:xfrm>
            <a:off x="310425" y="1247275"/>
            <a:ext cx="8444700" cy="8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>
                <a:solidFill>
                  <a:schemeClr val="lt2"/>
                </a:solidFill>
              </a:rPr>
              <a:t>Length</a:t>
            </a:r>
            <a:endParaRPr>
              <a:solidFill>
                <a:schemeClr val="lt2"/>
              </a:solidFill>
            </a:endParaRPr>
          </a:p>
        </p:txBody>
      </p:sp>
      <p:cxnSp>
        <p:nvCxnSpPr>
          <p:cNvPr id="198" name="Google Shape;198;p8"/>
          <p:cNvCxnSpPr/>
          <p:nvPr/>
        </p:nvCxnSpPr>
        <p:spPr>
          <a:xfrm rot="10800000">
            <a:off x="1624700" y="4780075"/>
            <a:ext cx="5686500" cy="0"/>
          </a:xfrm>
          <a:prstGeom prst="straightConnector1">
            <a:avLst/>
          </a:pr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5a0e630303_4_14"/>
          <p:cNvSpPr txBox="1"/>
          <p:nvPr>
            <p:ph idx="12" type="sldNum"/>
          </p:nvPr>
        </p:nvSpPr>
        <p:spPr>
          <a:xfrm>
            <a:off x="8588390" y="6396610"/>
            <a:ext cx="555600" cy="36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5" name="Google Shape;205;g15a0e630303_4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050" y="1519703"/>
            <a:ext cx="8749552" cy="492162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15a0e630303_4_14"/>
          <p:cNvSpPr txBox="1"/>
          <p:nvPr>
            <p:ph idx="4294967295" type="title"/>
          </p:nvPr>
        </p:nvSpPr>
        <p:spPr>
          <a:xfrm>
            <a:off x="242050" y="300525"/>
            <a:ext cx="8444700" cy="9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>
                <a:solidFill>
                  <a:schemeClr val="lt2"/>
                </a:solidFill>
              </a:rPr>
              <a:t>Length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5a0e630303_4_25"/>
          <p:cNvSpPr txBox="1"/>
          <p:nvPr>
            <p:ph idx="12" type="sldNum"/>
          </p:nvPr>
        </p:nvSpPr>
        <p:spPr>
          <a:xfrm>
            <a:off x="8588390" y="6396610"/>
            <a:ext cx="5556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3" name="Google Shape;213;g15a0e630303_4_25"/>
          <p:cNvSpPr txBox="1"/>
          <p:nvPr/>
        </p:nvSpPr>
        <p:spPr>
          <a:xfrm>
            <a:off x="1006116" y="5066542"/>
            <a:ext cx="128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Length = 2</a:t>
            </a:r>
            <a:endParaRPr/>
          </a:p>
        </p:txBody>
      </p:sp>
      <p:sp>
        <p:nvSpPr>
          <p:cNvPr id="214" name="Google Shape;214;g15a0e630303_4_25"/>
          <p:cNvSpPr txBox="1"/>
          <p:nvPr/>
        </p:nvSpPr>
        <p:spPr>
          <a:xfrm>
            <a:off x="3684275" y="5066541"/>
            <a:ext cx="1281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Length = 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2X larger</a:t>
            </a:r>
            <a:endParaRPr/>
          </a:p>
        </p:txBody>
      </p:sp>
      <p:sp>
        <p:nvSpPr>
          <p:cNvPr id="215" name="Google Shape;215;g15a0e630303_4_25"/>
          <p:cNvSpPr txBox="1"/>
          <p:nvPr/>
        </p:nvSpPr>
        <p:spPr>
          <a:xfrm>
            <a:off x="6791850" y="5066540"/>
            <a:ext cx="1281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Length = 6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3X larger</a:t>
            </a:r>
            <a:endParaRPr/>
          </a:p>
        </p:txBody>
      </p:sp>
      <p:cxnSp>
        <p:nvCxnSpPr>
          <p:cNvPr id="216" name="Google Shape;216;g15a0e630303_4_25"/>
          <p:cNvCxnSpPr/>
          <p:nvPr/>
        </p:nvCxnSpPr>
        <p:spPr>
          <a:xfrm>
            <a:off x="1646676" y="4060767"/>
            <a:ext cx="0" cy="7080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7" name="Google Shape;217;g15a0e630303_4_25"/>
          <p:cNvCxnSpPr/>
          <p:nvPr/>
        </p:nvCxnSpPr>
        <p:spPr>
          <a:xfrm>
            <a:off x="4208457" y="3333403"/>
            <a:ext cx="0" cy="14352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8" name="Google Shape;218;g15a0e630303_4_25"/>
          <p:cNvCxnSpPr/>
          <p:nvPr/>
        </p:nvCxnSpPr>
        <p:spPr>
          <a:xfrm>
            <a:off x="7296081" y="2601883"/>
            <a:ext cx="0" cy="21669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9" name="Google Shape;219;g15a0e630303_4_25"/>
          <p:cNvSpPr txBox="1"/>
          <p:nvPr>
            <p:ph type="title"/>
          </p:nvPr>
        </p:nvSpPr>
        <p:spPr>
          <a:xfrm>
            <a:off x="370300" y="208000"/>
            <a:ext cx="8444700" cy="9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/>
              <a:t>Are all channels equally effective?</a:t>
            </a:r>
            <a:endParaRPr/>
          </a:p>
        </p:txBody>
      </p:sp>
      <p:sp>
        <p:nvSpPr>
          <p:cNvPr id="220" name="Google Shape;220;g15a0e630303_4_25"/>
          <p:cNvSpPr txBox="1"/>
          <p:nvPr>
            <p:ph type="title"/>
          </p:nvPr>
        </p:nvSpPr>
        <p:spPr>
          <a:xfrm>
            <a:off x="310425" y="1247275"/>
            <a:ext cx="8444700" cy="8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>
                <a:solidFill>
                  <a:schemeClr val="lt2"/>
                </a:solidFill>
              </a:rPr>
              <a:t>Length</a:t>
            </a:r>
            <a:endParaRPr>
              <a:solidFill>
                <a:schemeClr val="lt2"/>
              </a:solidFill>
            </a:endParaRPr>
          </a:p>
        </p:txBody>
      </p:sp>
      <p:cxnSp>
        <p:nvCxnSpPr>
          <p:cNvPr id="221" name="Google Shape;221;g15a0e630303_4_25"/>
          <p:cNvCxnSpPr/>
          <p:nvPr/>
        </p:nvCxnSpPr>
        <p:spPr>
          <a:xfrm rot="10800000">
            <a:off x="1624700" y="4780075"/>
            <a:ext cx="5686500" cy="0"/>
          </a:xfrm>
          <a:prstGeom prst="straightConnector1">
            <a:avLst/>
          </a:pr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"/>
          <p:cNvSpPr txBox="1"/>
          <p:nvPr>
            <p:ph idx="12" type="sldNum"/>
          </p:nvPr>
        </p:nvSpPr>
        <p:spPr>
          <a:xfrm>
            <a:off x="8588390" y="6396610"/>
            <a:ext cx="555610" cy="363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8" name="Google Shape;228;p9"/>
          <p:cNvSpPr/>
          <p:nvPr/>
        </p:nvSpPr>
        <p:spPr>
          <a:xfrm>
            <a:off x="1301266" y="4034581"/>
            <a:ext cx="745500" cy="745500"/>
          </a:xfrm>
          <a:prstGeom prst="ellipse">
            <a:avLst/>
          </a:prstGeom>
          <a:solidFill>
            <a:srgbClr val="60BF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9"/>
          <p:cNvSpPr/>
          <p:nvPr/>
        </p:nvSpPr>
        <p:spPr>
          <a:xfrm>
            <a:off x="3630818" y="3332273"/>
            <a:ext cx="1447800" cy="1447800"/>
          </a:xfrm>
          <a:prstGeom prst="ellipse">
            <a:avLst/>
          </a:prstGeom>
          <a:solidFill>
            <a:srgbClr val="60BF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9"/>
          <p:cNvSpPr/>
          <p:nvPr/>
        </p:nvSpPr>
        <p:spPr>
          <a:xfrm>
            <a:off x="6136994" y="2618270"/>
            <a:ext cx="2161800" cy="2161800"/>
          </a:xfrm>
          <a:prstGeom prst="ellipse">
            <a:avLst/>
          </a:prstGeom>
          <a:solidFill>
            <a:srgbClr val="60BF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9"/>
          <p:cNvSpPr txBox="1"/>
          <p:nvPr>
            <p:ph type="title"/>
          </p:nvPr>
        </p:nvSpPr>
        <p:spPr>
          <a:xfrm>
            <a:off x="370300" y="208000"/>
            <a:ext cx="8444700" cy="9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/>
              <a:t>Are all channels equally effective?</a:t>
            </a:r>
            <a:endParaRPr/>
          </a:p>
        </p:txBody>
      </p:sp>
      <p:sp>
        <p:nvSpPr>
          <p:cNvPr id="232" name="Google Shape;232;p9"/>
          <p:cNvSpPr txBox="1"/>
          <p:nvPr>
            <p:ph type="title"/>
          </p:nvPr>
        </p:nvSpPr>
        <p:spPr>
          <a:xfrm>
            <a:off x="310425" y="1247275"/>
            <a:ext cx="8444700" cy="8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>
                <a:solidFill>
                  <a:schemeClr val="lt2"/>
                </a:solidFill>
              </a:rPr>
              <a:t>Area</a:t>
            </a:r>
            <a:endParaRPr>
              <a:solidFill>
                <a:schemeClr val="lt2"/>
              </a:solidFill>
            </a:endParaRPr>
          </a:p>
        </p:txBody>
      </p:sp>
      <p:cxnSp>
        <p:nvCxnSpPr>
          <p:cNvPr id="233" name="Google Shape;233;p9"/>
          <p:cNvCxnSpPr/>
          <p:nvPr/>
        </p:nvCxnSpPr>
        <p:spPr>
          <a:xfrm rot="10800000">
            <a:off x="1633250" y="4780075"/>
            <a:ext cx="5686500" cy="0"/>
          </a:xfrm>
          <a:prstGeom prst="straightConnector1">
            <a:avLst/>
          </a:pr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5a0e630303_4_57"/>
          <p:cNvSpPr txBox="1"/>
          <p:nvPr>
            <p:ph idx="12" type="sldNum"/>
          </p:nvPr>
        </p:nvSpPr>
        <p:spPr>
          <a:xfrm>
            <a:off x="8588390" y="6396610"/>
            <a:ext cx="555600" cy="36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0" name="Google Shape;240;g15a0e630303_4_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050" y="1424550"/>
            <a:ext cx="8839200" cy="497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15a0e630303_4_57"/>
          <p:cNvSpPr txBox="1"/>
          <p:nvPr>
            <p:ph idx="4294967295" type="title"/>
          </p:nvPr>
        </p:nvSpPr>
        <p:spPr>
          <a:xfrm>
            <a:off x="276225" y="349400"/>
            <a:ext cx="8444700" cy="8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>
                <a:solidFill>
                  <a:schemeClr val="lt2"/>
                </a:solidFill>
              </a:rPr>
              <a:t>Area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5a0e630303_4_44"/>
          <p:cNvSpPr txBox="1"/>
          <p:nvPr>
            <p:ph idx="12" type="sldNum"/>
          </p:nvPr>
        </p:nvSpPr>
        <p:spPr>
          <a:xfrm>
            <a:off x="8588390" y="6396610"/>
            <a:ext cx="5556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8" name="Google Shape;248;g15a0e630303_4_44"/>
          <p:cNvSpPr txBox="1"/>
          <p:nvPr/>
        </p:nvSpPr>
        <p:spPr>
          <a:xfrm>
            <a:off x="950137" y="4846559"/>
            <a:ext cx="1447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Radius = 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Area = 12.6 </a:t>
            </a:r>
            <a:endParaRPr/>
          </a:p>
        </p:txBody>
      </p:sp>
      <p:sp>
        <p:nvSpPr>
          <p:cNvPr id="249" name="Google Shape;249;g15a0e630303_4_44"/>
          <p:cNvSpPr txBox="1"/>
          <p:nvPr/>
        </p:nvSpPr>
        <p:spPr>
          <a:xfrm>
            <a:off x="3720493" y="4846559"/>
            <a:ext cx="1512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Radius = 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Area =  50.3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4X larger</a:t>
            </a:r>
            <a:endParaRPr/>
          </a:p>
        </p:txBody>
      </p:sp>
      <p:sp>
        <p:nvSpPr>
          <p:cNvPr id="250" name="Google Shape;250;g15a0e630303_4_44"/>
          <p:cNvSpPr txBox="1"/>
          <p:nvPr/>
        </p:nvSpPr>
        <p:spPr>
          <a:xfrm>
            <a:off x="6763568" y="4922759"/>
            <a:ext cx="1430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Radius = 6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Area =  113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9X larger</a:t>
            </a:r>
            <a:endParaRPr/>
          </a:p>
        </p:txBody>
      </p:sp>
      <p:sp>
        <p:nvSpPr>
          <p:cNvPr id="251" name="Google Shape;251;g15a0e630303_4_44"/>
          <p:cNvSpPr txBox="1"/>
          <p:nvPr>
            <p:ph type="title"/>
          </p:nvPr>
        </p:nvSpPr>
        <p:spPr>
          <a:xfrm>
            <a:off x="370300" y="208000"/>
            <a:ext cx="8444700" cy="9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/>
              <a:t>Are all channels equally effective?</a:t>
            </a:r>
            <a:endParaRPr/>
          </a:p>
        </p:txBody>
      </p:sp>
      <p:sp>
        <p:nvSpPr>
          <p:cNvPr id="252" name="Google Shape;252;g15a0e630303_4_44"/>
          <p:cNvSpPr txBox="1"/>
          <p:nvPr>
            <p:ph type="title"/>
          </p:nvPr>
        </p:nvSpPr>
        <p:spPr>
          <a:xfrm>
            <a:off x="310425" y="1247275"/>
            <a:ext cx="8444700" cy="8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>
                <a:solidFill>
                  <a:schemeClr val="lt2"/>
                </a:solidFill>
              </a:rPr>
              <a:t>Area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53" name="Google Shape;253;g15a0e630303_4_44"/>
          <p:cNvSpPr/>
          <p:nvPr/>
        </p:nvSpPr>
        <p:spPr>
          <a:xfrm>
            <a:off x="1301266" y="4034581"/>
            <a:ext cx="745500" cy="745500"/>
          </a:xfrm>
          <a:prstGeom prst="ellipse">
            <a:avLst/>
          </a:prstGeom>
          <a:solidFill>
            <a:srgbClr val="60BF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15a0e630303_4_44"/>
          <p:cNvSpPr/>
          <p:nvPr/>
        </p:nvSpPr>
        <p:spPr>
          <a:xfrm>
            <a:off x="3630818" y="3332273"/>
            <a:ext cx="1447800" cy="1447800"/>
          </a:xfrm>
          <a:prstGeom prst="ellipse">
            <a:avLst/>
          </a:prstGeom>
          <a:solidFill>
            <a:srgbClr val="60BF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15a0e630303_4_44"/>
          <p:cNvSpPr/>
          <p:nvPr/>
        </p:nvSpPr>
        <p:spPr>
          <a:xfrm>
            <a:off x="6136994" y="2618270"/>
            <a:ext cx="2161800" cy="2161800"/>
          </a:xfrm>
          <a:prstGeom prst="ellipse">
            <a:avLst/>
          </a:prstGeom>
          <a:solidFill>
            <a:srgbClr val="60BF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6" name="Google Shape;256;g15a0e630303_4_44"/>
          <p:cNvCxnSpPr/>
          <p:nvPr/>
        </p:nvCxnSpPr>
        <p:spPr>
          <a:xfrm rot="10800000">
            <a:off x="1633250" y="4780075"/>
            <a:ext cx="5686500" cy="0"/>
          </a:xfrm>
          <a:prstGeom prst="straightConnector1">
            <a:avLst/>
          </a:pr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"/>
          <p:cNvSpPr txBox="1"/>
          <p:nvPr>
            <p:ph type="title"/>
          </p:nvPr>
        </p:nvSpPr>
        <p:spPr>
          <a:xfrm>
            <a:off x="489260" y="426247"/>
            <a:ext cx="8165482" cy="13415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/>
              <a:t>Steven’s psychophysical power law</a:t>
            </a:r>
            <a:endParaRPr/>
          </a:p>
        </p:txBody>
      </p:sp>
      <p:sp>
        <p:nvSpPr>
          <p:cNvPr id="262" name="Google Shape;262;p10"/>
          <p:cNvSpPr txBox="1"/>
          <p:nvPr>
            <p:ph idx="12" type="sldNum"/>
          </p:nvPr>
        </p:nvSpPr>
        <p:spPr>
          <a:xfrm>
            <a:off x="8588390" y="6396610"/>
            <a:ext cx="555610" cy="363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3" name="Google Shape;263;p10"/>
          <p:cNvPicPr preferRelativeResize="0"/>
          <p:nvPr/>
        </p:nvPicPr>
        <p:blipFill rotWithShape="1">
          <a:blip r:embed="rId3">
            <a:alphaModFix/>
          </a:blip>
          <a:srcRect b="10305" l="0" r="7433" t="6505"/>
          <a:stretch/>
        </p:blipFill>
        <p:spPr>
          <a:xfrm>
            <a:off x="5298538" y="2077351"/>
            <a:ext cx="3289852" cy="3737114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0"/>
          <p:cNvSpPr txBox="1"/>
          <p:nvPr/>
        </p:nvSpPr>
        <p:spPr>
          <a:xfrm>
            <a:off x="6768547" y="6123976"/>
            <a:ext cx="138666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(Munzer, 2014)</a:t>
            </a:r>
            <a:endParaRPr/>
          </a:p>
        </p:txBody>
      </p:sp>
      <p:sp>
        <p:nvSpPr>
          <p:cNvPr id="265" name="Google Shape;265;p10"/>
          <p:cNvSpPr txBox="1"/>
          <p:nvPr/>
        </p:nvSpPr>
        <p:spPr>
          <a:xfrm>
            <a:off x="1780856" y="3576576"/>
            <a:ext cx="2239524" cy="73866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1861" l="-508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66" name="Google Shape;266;p10"/>
          <p:cNvSpPr txBox="1"/>
          <p:nvPr/>
        </p:nvSpPr>
        <p:spPr>
          <a:xfrm>
            <a:off x="1054422" y="4766995"/>
            <a:ext cx="121058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Perceived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sensation</a:t>
            </a:r>
            <a:endParaRPr/>
          </a:p>
        </p:txBody>
      </p:sp>
      <p:sp>
        <p:nvSpPr>
          <p:cNvPr id="267" name="Google Shape;267;p10"/>
          <p:cNvSpPr txBox="1"/>
          <p:nvPr/>
        </p:nvSpPr>
        <p:spPr>
          <a:xfrm>
            <a:off x="3247012" y="4737412"/>
            <a:ext cx="106952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Stimulus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intensity</a:t>
            </a:r>
            <a:endParaRPr/>
          </a:p>
        </p:txBody>
      </p:sp>
      <p:sp>
        <p:nvSpPr>
          <p:cNvPr id="268" name="Google Shape;268;p10"/>
          <p:cNvSpPr txBox="1"/>
          <p:nvPr/>
        </p:nvSpPr>
        <p:spPr>
          <a:xfrm>
            <a:off x="1756025" y="2524655"/>
            <a:ext cx="165942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Proportionality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constant</a:t>
            </a:r>
            <a:endParaRPr/>
          </a:p>
        </p:txBody>
      </p:sp>
      <p:sp>
        <p:nvSpPr>
          <p:cNvPr id="269" name="Google Shape;269;p10"/>
          <p:cNvSpPr txBox="1"/>
          <p:nvPr/>
        </p:nvSpPr>
        <p:spPr>
          <a:xfrm>
            <a:off x="3615062" y="2247656"/>
            <a:ext cx="140294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exponent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distortion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cxnSp>
        <p:nvCxnSpPr>
          <p:cNvPr id="270" name="Google Shape;270;p10"/>
          <p:cNvCxnSpPr/>
          <p:nvPr/>
        </p:nvCxnSpPr>
        <p:spPr>
          <a:xfrm flipH="1">
            <a:off x="1756025" y="4231178"/>
            <a:ext cx="214091" cy="497964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1" name="Google Shape;271;p10"/>
          <p:cNvCxnSpPr/>
          <p:nvPr/>
        </p:nvCxnSpPr>
        <p:spPr>
          <a:xfrm>
            <a:off x="3450929" y="4231177"/>
            <a:ext cx="148482" cy="49796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2" name="Google Shape;272;p10"/>
          <p:cNvCxnSpPr>
            <a:endCxn id="268" idx="2"/>
          </p:cNvCxnSpPr>
          <p:nvPr/>
        </p:nvCxnSpPr>
        <p:spPr>
          <a:xfrm rot="10800000">
            <a:off x="2585740" y="3170986"/>
            <a:ext cx="430800" cy="5160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3" name="Google Shape;273;p10"/>
          <p:cNvCxnSpPr/>
          <p:nvPr/>
        </p:nvCxnSpPr>
        <p:spPr>
          <a:xfrm flipH="1" rot="10800000">
            <a:off x="3889764" y="3142984"/>
            <a:ext cx="292209" cy="507818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74" name="Google Shape;274;p10"/>
          <p:cNvSpPr txBox="1"/>
          <p:nvPr/>
        </p:nvSpPr>
        <p:spPr>
          <a:xfrm>
            <a:off x="2613184" y="6123975"/>
            <a:ext cx="240482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(Stevens, </a:t>
            </a:r>
            <a:r>
              <a:rPr i="1" lang="en-US"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Psych Rev</a:t>
            </a:r>
            <a:r>
              <a:rPr lang="en-US"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; 1957)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"/>
          <p:cNvSpPr txBox="1"/>
          <p:nvPr>
            <p:ph type="title"/>
          </p:nvPr>
        </p:nvSpPr>
        <p:spPr>
          <a:xfrm>
            <a:off x="489260" y="426247"/>
            <a:ext cx="8165482" cy="13415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/>
              <a:t>List of plots by decreasing quantitation quality</a:t>
            </a:r>
            <a:endParaRPr/>
          </a:p>
        </p:txBody>
      </p:sp>
      <p:sp>
        <p:nvSpPr>
          <p:cNvPr id="280" name="Google Shape;280;p11"/>
          <p:cNvSpPr txBox="1"/>
          <p:nvPr>
            <p:ph idx="1" type="body"/>
          </p:nvPr>
        </p:nvSpPr>
        <p:spPr>
          <a:xfrm>
            <a:off x="3285969" y="2176818"/>
            <a:ext cx="5226264" cy="381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</a:pPr>
            <a:r>
              <a:rPr lang="en-US"/>
              <a:t>Bar charts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</a:pPr>
            <a:r>
              <a:rPr lang="en-US"/>
              <a:t>Stacked bars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</a:pPr>
            <a:r>
              <a:rPr lang="en-US"/>
              <a:t>Scatter plots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</a:pPr>
            <a:r>
              <a:rPr lang="en-US"/>
              <a:t>Pie charts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</a:pPr>
            <a:r>
              <a:rPr lang="en-US"/>
              <a:t>Bubble plots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</a:pPr>
            <a:r>
              <a:rPr lang="en-US"/>
              <a:t>Rectangular areas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</a:pPr>
            <a:r>
              <a:rPr lang="en-US"/>
              <a:t>Colour (luminance)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</a:pPr>
            <a:r>
              <a:rPr lang="en-US"/>
              <a:t>Colour (Saturation)</a:t>
            </a:r>
            <a:endParaRPr/>
          </a:p>
        </p:txBody>
      </p:sp>
      <p:sp>
        <p:nvSpPr>
          <p:cNvPr id="281" name="Google Shape;281;p11"/>
          <p:cNvSpPr txBox="1"/>
          <p:nvPr>
            <p:ph idx="12" type="sldNum"/>
          </p:nvPr>
        </p:nvSpPr>
        <p:spPr>
          <a:xfrm>
            <a:off x="8588390" y="6396610"/>
            <a:ext cx="555610" cy="363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2" name="Google Shape;282;p11"/>
          <p:cNvSpPr/>
          <p:nvPr/>
        </p:nvSpPr>
        <p:spPr>
          <a:xfrm>
            <a:off x="1990899" y="2261063"/>
            <a:ext cx="972589" cy="3266901"/>
          </a:xfrm>
          <a:prstGeom prst="triangle">
            <a:avLst>
              <a:gd fmla="val 99573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1"/>
          <p:cNvSpPr/>
          <p:nvPr/>
        </p:nvSpPr>
        <p:spPr>
          <a:xfrm rot="10800000">
            <a:off x="6180511" y="2176818"/>
            <a:ext cx="972589" cy="3422478"/>
          </a:xfrm>
          <a:prstGeom prst="triangle">
            <a:avLst>
              <a:gd fmla="val 99573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1"/>
          <p:cNvSpPr txBox="1"/>
          <p:nvPr/>
        </p:nvSpPr>
        <p:spPr>
          <a:xfrm>
            <a:off x="1185893" y="3667618"/>
            <a:ext cx="128753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Perceptual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distortion</a:t>
            </a:r>
            <a:endParaRPr/>
          </a:p>
        </p:txBody>
      </p:sp>
      <p:sp>
        <p:nvSpPr>
          <p:cNvPr id="285" name="Google Shape;285;p11"/>
          <p:cNvSpPr txBox="1"/>
          <p:nvPr/>
        </p:nvSpPr>
        <p:spPr>
          <a:xfrm>
            <a:off x="6733754" y="3667618"/>
            <a:ext cx="8386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Clarity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2"/>
          <p:cNvSpPr txBox="1"/>
          <p:nvPr>
            <p:ph type="title"/>
          </p:nvPr>
        </p:nvSpPr>
        <p:spPr>
          <a:xfrm>
            <a:off x="489259" y="360074"/>
            <a:ext cx="8165482" cy="80595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/>
              <a:t>Misleading use of channels</a:t>
            </a:r>
            <a:endParaRPr/>
          </a:p>
        </p:txBody>
      </p:sp>
      <p:sp>
        <p:nvSpPr>
          <p:cNvPr id="291" name="Google Shape;291;p12"/>
          <p:cNvSpPr txBox="1"/>
          <p:nvPr>
            <p:ph idx="12" type="sldNum"/>
          </p:nvPr>
        </p:nvSpPr>
        <p:spPr>
          <a:xfrm>
            <a:off x="8588390" y="6396610"/>
            <a:ext cx="555610" cy="363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2" name="Google Shape;292;p12"/>
          <p:cNvPicPr preferRelativeResize="0"/>
          <p:nvPr/>
        </p:nvPicPr>
        <p:blipFill rotWithShape="1">
          <a:blip r:embed="rId3">
            <a:alphaModFix/>
          </a:blip>
          <a:srcRect b="12319" l="7283" r="47391" t="38551"/>
          <a:stretch/>
        </p:blipFill>
        <p:spPr>
          <a:xfrm>
            <a:off x="1181066" y="2668744"/>
            <a:ext cx="2852530" cy="231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2"/>
          <p:cNvPicPr preferRelativeResize="0"/>
          <p:nvPr/>
        </p:nvPicPr>
        <p:blipFill rotWithShape="1">
          <a:blip r:embed="rId3">
            <a:alphaModFix/>
          </a:blip>
          <a:srcRect b="10290" l="55325" r="9892" t="20290"/>
          <a:stretch/>
        </p:blipFill>
        <p:spPr>
          <a:xfrm>
            <a:off x="5527846" y="2236431"/>
            <a:ext cx="2435088" cy="3645021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2"/>
          <p:cNvSpPr txBox="1"/>
          <p:nvPr/>
        </p:nvSpPr>
        <p:spPr>
          <a:xfrm>
            <a:off x="6768547" y="6123976"/>
            <a:ext cx="120071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(Tufte, 1983)</a:t>
            </a:r>
            <a:endParaRPr/>
          </a:p>
        </p:txBody>
      </p:sp>
      <p:sp>
        <p:nvSpPr>
          <p:cNvPr id="295" name="Google Shape;295;p12"/>
          <p:cNvSpPr txBox="1"/>
          <p:nvPr>
            <p:ph idx="1" type="body"/>
          </p:nvPr>
        </p:nvSpPr>
        <p:spPr>
          <a:xfrm>
            <a:off x="489259" y="1352030"/>
            <a:ext cx="8165484" cy="884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None/>
            </a:pPr>
            <a:r>
              <a:rPr lang="en-US"/>
              <a:t>Changing lengths should not be confounded by changing areas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5a0e630303_4_99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g15a0e630303_4_99"/>
          <p:cNvSpPr txBox="1"/>
          <p:nvPr>
            <p:ph type="title"/>
          </p:nvPr>
        </p:nvSpPr>
        <p:spPr>
          <a:xfrm>
            <a:off x="489300" y="2954001"/>
            <a:ext cx="81654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/>
              <a:t>Data visualisation theory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3"/>
          <p:cNvSpPr txBox="1"/>
          <p:nvPr>
            <p:ph type="title"/>
          </p:nvPr>
        </p:nvSpPr>
        <p:spPr>
          <a:xfrm>
            <a:off x="489259" y="249275"/>
            <a:ext cx="8165482" cy="707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/>
              <a:t>Effective use of channels</a:t>
            </a:r>
            <a:endParaRPr/>
          </a:p>
        </p:txBody>
      </p:sp>
      <p:sp>
        <p:nvSpPr>
          <p:cNvPr id="301" name="Google Shape;301;p13"/>
          <p:cNvSpPr txBox="1"/>
          <p:nvPr>
            <p:ph idx="12" type="sldNum"/>
          </p:nvPr>
        </p:nvSpPr>
        <p:spPr>
          <a:xfrm>
            <a:off x="8588390" y="6396610"/>
            <a:ext cx="555610" cy="363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2" name="Google Shape;30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592" y="1981913"/>
            <a:ext cx="8442816" cy="4335738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3"/>
          <p:cNvSpPr txBox="1"/>
          <p:nvPr/>
        </p:nvSpPr>
        <p:spPr>
          <a:xfrm>
            <a:off x="7018651" y="6300948"/>
            <a:ext cx="128381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(Marey, 1885)</a:t>
            </a:r>
            <a:endParaRPr/>
          </a:p>
        </p:txBody>
      </p:sp>
      <p:sp>
        <p:nvSpPr>
          <p:cNvPr id="304" name="Google Shape;304;p13"/>
          <p:cNvSpPr txBox="1"/>
          <p:nvPr>
            <p:ph idx="1" type="body"/>
          </p:nvPr>
        </p:nvSpPr>
        <p:spPr>
          <a:xfrm>
            <a:off x="489259" y="1097512"/>
            <a:ext cx="7549148" cy="884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None/>
            </a:pPr>
            <a:r>
              <a:rPr lang="en-US"/>
              <a:t>Distance and time are encoded as length.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None/>
            </a:pPr>
            <a:r>
              <a:rPr lang="en-US"/>
              <a:t>This enables the observer to intuitively understand speed.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4"/>
          <p:cNvSpPr txBox="1"/>
          <p:nvPr>
            <p:ph type="title"/>
          </p:nvPr>
        </p:nvSpPr>
        <p:spPr>
          <a:xfrm>
            <a:off x="489260" y="345689"/>
            <a:ext cx="8165482" cy="5875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/>
              <a:t>Effective use of channels</a:t>
            </a:r>
            <a:endParaRPr/>
          </a:p>
        </p:txBody>
      </p:sp>
      <p:sp>
        <p:nvSpPr>
          <p:cNvPr id="310" name="Google Shape;310;p14"/>
          <p:cNvSpPr txBox="1"/>
          <p:nvPr>
            <p:ph idx="12" type="sldNum"/>
          </p:nvPr>
        </p:nvSpPr>
        <p:spPr>
          <a:xfrm>
            <a:off x="8588390" y="6396610"/>
            <a:ext cx="555610" cy="363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1" name="Google Shape;311;p14"/>
          <p:cNvSpPr txBox="1"/>
          <p:nvPr/>
        </p:nvSpPr>
        <p:spPr>
          <a:xfrm>
            <a:off x="7026964" y="6277863"/>
            <a:ext cx="123918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(Snow, 1854)</a:t>
            </a:r>
            <a:endParaRPr/>
          </a:p>
        </p:txBody>
      </p:sp>
      <p:pic>
        <p:nvPicPr>
          <p:cNvPr id="312" name="Google Shape;31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5818" y="1768671"/>
            <a:ext cx="4796084" cy="489200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4"/>
          <p:cNvSpPr txBox="1"/>
          <p:nvPr>
            <p:ph idx="1" type="body"/>
          </p:nvPr>
        </p:nvSpPr>
        <p:spPr>
          <a:xfrm>
            <a:off x="489258" y="1013791"/>
            <a:ext cx="8165484" cy="884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None/>
            </a:pPr>
            <a:r>
              <a:rPr lang="en-US"/>
              <a:t>Distance is encoded as length. Disease frequency is encoded by point density.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5"/>
          <p:cNvSpPr txBox="1"/>
          <p:nvPr>
            <p:ph type="title"/>
          </p:nvPr>
        </p:nvSpPr>
        <p:spPr>
          <a:xfrm>
            <a:off x="489260" y="426248"/>
            <a:ext cx="8165482" cy="5875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/>
              <a:t>Effective use of channels</a:t>
            </a:r>
            <a:endParaRPr/>
          </a:p>
        </p:txBody>
      </p:sp>
      <p:sp>
        <p:nvSpPr>
          <p:cNvPr id="319" name="Google Shape;319;p15"/>
          <p:cNvSpPr txBox="1"/>
          <p:nvPr>
            <p:ph idx="12" type="sldNum"/>
          </p:nvPr>
        </p:nvSpPr>
        <p:spPr>
          <a:xfrm>
            <a:off x="8588390" y="6396610"/>
            <a:ext cx="555610" cy="363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0" name="Google Shape;320;p15"/>
          <p:cNvSpPr txBox="1"/>
          <p:nvPr/>
        </p:nvSpPr>
        <p:spPr>
          <a:xfrm>
            <a:off x="5697672" y="5870176"/>
            <a:ext cx="26516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(Shi et al., </a:t>
            </a:r>
            <a:r>
              <a:rPr i="1" lang="en-US"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Nat Commun</a:t>
            </a:r>
            <a:r>
              <a:rPr lang="en-US"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; 2021)</a:t>
            </a:r>
            <a:endParaRPr/>
          </a:p>
        </p:txBody>
      </p:sp>
      <p:pic>
        <p:nvPicPr>
          <p:cNvPr id="321" name="Google Shape;321;p15"/>
          <p:cNvPicPr preferRelativeResize="0"/>
          <p:nvPr/>
        </p:nvPicPr>
        <p:blipFill rotWithShape="1">
          <a:blip r:embed="rId3">
            <a:alphaModFix/>
          </a:blip>
          <a:srcRect b="0" l="0" r="0" t="68550"/>
          <a:stretch/>
        </p:blipFill>
        <p:spPr>
          <a:xfrm>
            <a:off x="489260" y="4527006"/>
            <a:ext cx="3871913" cy="21567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2" name="Google Shape;322;p15"/>
          <p:cNvGrpSpPr/>
          <p:nvPr/>
        </p:nvGrpSpPr>
        <p:grpSpPr>
          <a:xfrm>
            <a:off x="4572000" y="2134202"/>
            <a:ext cx="3871913" cy="2315818"/>
            <a:chOff x="4572000" y="1510747"/>
            <a:chExt cx="3871913" cy="2315818"/>
          </a:xfrm>
        </p:grpSpPr>
        <p:pic>
          <p:nvPicPr>
            <p:cNvPr id="323" name="Google Shape;323;p15"/>
            <p:cNvPicPr preferRelativeResize="0"/>
            <p:nvPr/>
          </p:nvPicPr>
          <p:blipFill rotWithShape="1">
            <a:blip r:embed="rId3">
              <a:alphaModFix/>
            </a:blip>
            <a:srcRect b="33043" l="0" r="0" t="34348"/>
            <a:stretch/>
          </p:blipFill>
          <p:spPr>
            <a:xfrm>
              <a:off x="4572000" y="1510747"/>
              <a:ext cx="3871913" cy="22363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4" name="Google Shape;324;p15"/>
            <p:cNvSpPr/>
            <p:nvPr/>
          </p:nvSpPr>
          <p:spPr>
            <a:xfrm>
              <a:off x="4572000" y="3647661"/>
              <a:ext cx="318052" cy="1789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15"/>
          <p:cNvGrpSpPr/>
          <p:nvPr/>
        </p:nvGrpSpPr>
        <p:grpSpPr>
          <a:xfrm>
            <a:off x="330234" y="2213718"/>
            <a:ext cx="4030939" cy="2156790"/>
            <a:chOff x="330234" y="1590263"/>
            <a:chExt cx="4030939" cy="2156790"/>
          </a:xfrm>
        </p:grpSpPr>
        <p:pic>
          <p:nvPicPr>
            <p:cNvPr id="326" name="Google Shape;326;p15"/>
            <p:cNvPicPr preferRelativeResize="0"/>
            <p:nvPr/>
          </p:nvPicPr>
          <p:blipFill rotWithShape="1">
            <a:blip r:embed="rId3">
              <a:alphaModFix/>
            </a:blip>
            <a:srcRect b="65942" l="0" r="0" t="2609"/>
            <a:stretch/>
          </p:blipFill>
          <p:spPr>
            <a:xfrm>
              <a:off x="489260" y="1590263"/>
              <a:ext cx="3871913" cy="21567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7" name="Google Shape;327;p15"/>
            <p:cNvSpPr/>
            <p:nvPr/>
          </p:nvSpPr>
          <p:spPr>
            <a:xfrm>
              <a:off x="330234" y="3568149"/>
              <a:ext cx="318052" cy="1789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8" name="Google Shape;328;p15"/>
          <p:cNvSpPr txBox="1"/>
          <p:nvPr>
            <p:ph idx="1" type="body"/>
          </p:nvPr>
        </p:nvSpPr>
        <p:spPr>
          <a:xfrm>
            <a:off x="489260" y="1170289"/>
            <a:ext cx="8165484" cy="884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None/>
            </a:pPr>
            <a:r>
              <a:rPr b="1" lang="en-US"/>
              <a:t>Visual trick:</a:t>
            </a:r>
            <a:r>
              <a:rPr lang="en-US"/>
              <a:t> Using generally accepted hue orders to encode quantitative variables (e.g. “cold to hot” or “rainbow spectrum”)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6"/>
          <p:cNvSpPr txBox="1"/>
          <p:nvPr>
            <p:ph type="title"/>
          </p:nvPr>
        </p:nvSpPr>
        <p:spPr>
          <a:xfrm>
            <a:off x="489260" y="426247"/>
            <a:ext cx="8165482" cy="106173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/>
              <a:t>General principles for data visualisation </a:t>
            </a:r>
            <a:endParaRPr/>
          </a:p>
        </p:txBody>
      </p:sp>
      <p:sp>
        <p:nvSpPr>
          <p:cNvPr id="334" name="Google Shape;334;p16"/>
          <p:cNvSpPr txBox="1"/>
          <p:nvPr>
            <p:ph idx="12" type="sldNum"/>
          </p:nvPr>
        </p:nvSpPr>
        <p:spPr>
          <a:xfrm>
            <a:off x="8588390" y="6396610"/>
            <a:ext cx="555610" cy="363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5" name="Google Shape;335;p16"/>
          <p:cNvSpPr txBox="1"/>
          <p:nvPr>
            <p:ph idx="1" type="body"/>
          </p:nvPr>
        </p:nvSpPr>
        <p:spPr>
          <a:xfrm>
            <a:off x="566208" y="1884340"/>
            <a:ext cx="8165400" cy="44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AutoNum type="arabicPeriod"/>
            </a:pPr>
            <a:r>
              <a:rPr lang="en-US"/>
              <a:t>Encode most important variable using most effective channel</a:t>
            </a:r>
            <a:endParaRPr/>
          </a:p>
          <a:p>
            <a:pPr indent="-457200" lvl="0" marL="457200" rtl="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AutoNum type="arabicPeriod"/>
            </a:pPr>
            <a:r>
              <a:rPr lang="en-US"/>
              <a:t>Match remaining variables to channels by importance</a:t>
            </a:r>
            <a:endParaRPr/>
          </a:p>
          <a:p>
            <a:pPr indent="-457200" lvl="0" marL="457200" rtl="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AutoNum type="arabicPeriod"/>
            </a:pPr>
            <a:r>
              <a:rPr lang="en-US"/>
              <a:t>Encode quantitative/qualitative variables using quantative/qualitative channels</a:t>
            </a:r>
            <a:endParaRPr/>
          </a:p>
          <a:p>
            <a:pPr indent="-457200" lvl="0" marL="457200" rtl="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AutoNum type="arabicPeriod"/>
            </a:pPr>
            <a:r>
              <a:rPr lang="en-US"/>
              <a:t>Modify </a:t>
            </a:r>
            <a:r>
              <a:rPr b="1" lang="en-US"/>
              <a:t>only one </a:t>
            </a:r>
            <a:r>
              <a:rPr lang="en-US"/>
              <a:t>colour property (i.e. either hue, saturation, or brightness)</a:t>
            </a:r>
            <a:endParaRPr/>
          </a:p>
          <a:p>
            <a:pPr indent="-457200" lvl="0" marL="457200" rtl="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AutoNum type="arabicPeriod"/>
            </a:pPr>
            <a:r>
              <a:rPr lang="en-US"/>
              <a:t>Avoid areas and volumes</a:t>
            </a:r>
            <a:endParaRPr/>
          </a:p>
          <a:p>
            <a:pPr indent="-457200" lvl="0" marL="457200" rtl="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AutoNum type="arabicPeriod"/>
            </a:pPr>
            <a:r>
              <a:rPr lang="en-US"/>
              <a:t>Only use &gt; 6 colours at a time if absolutely necessary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7"/>
          <p:cNvSpPr txBox="1"/>
          <p:nvPr>
            <p:ph type="title"/>
          </p:nvPr>
        </p:nvSpPr>
        <p:spPr>
          <a:xfrm>
            <a:off x="339631" y="276619"/>
            <a:ext cx="8165482" cy="8871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How could this graph be improved?</a:t>
            </a:r>
            <a:endParaRPr/>
          </a:p>
        </p:txBody>
      </p:sp>
      <p:sp>
        <p:nvSpPr>
          <p:cNvPr id="341" name="Google Shape;341;p17"/>
          <p:cNvSpPr txBox="1"/>
          <p:nvPr>
            <p:ph idx="12" type="sldNum"/>
          </p:nvPr>
        </p:nvSpPr>
        <p:spPr>
          <a:xfrm>
            <a:off x="8588390" y="6396610"/>
            <a:ext cx="555610" cy="363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hart, scatter chart&#10;&#10;Description automatically generated" id="342" name="Google Shape;34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0785" y="1377142"/>
            <a:ext cx="5303174" cy="512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5a0e630303_4_85"/>
          <p:cNvSpPr txBox="1"/>
          <p:nvPr>
            <p:ph idx="12" type="sldNum"/>
          </p:nvPr>
        </p:nvSpPr>
        <p:spPr>
          <a:xfrm>
            <a:off x="8588390" y="6396610"/>
            <a:ext cx="555600" cy="36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9" name="Google Shape;349;g15a0e630303_4_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075" y="1489875"/>
            <a:ext cx="8333176" cy="468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15a0e630303_4_85"/>
          <p:cNvSpPr txBox="1"/>
          <p:nvPr>
            <p:ph idx="4294967295" type="title"/>
          </p:nvPr>
        </p:nvSpPr>
        <p:spPr>
          <a:xfrm>
            <a:off x="339631" y="276619"/>
            <a:ext cx="8165400" cy="887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How could this graph be improved?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8"/>
          <p:cNvSpPr txBox="1"/>
          <p:nvPr>
            <p:ph type="title"/>
          </p:nvPr>
        </p:nvSpPr>
        <p:spPr>
          <a:xfrm>
            <a:off x="339625" y="276625"/>
            <a:ext cx="84510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A better visualisation of the same data</a:t>
            </a:r>
            <a:endParaRPr/>
          </a:p>
        </p:txBody>
      </p:sp>
      <p:sp>
        <p:nvSpPr>
          <p:cNvPr id="356" name="Google Shape;356;p18"/>
          <p:cNvSpPr txBox="1"/>
          <p:nvPr>
            <p:ph idx="12" type="sldNum"/>
          </p:nvPr>
        </p:nvSpPr>
        <p:spPr>
          <a:xfrm>
            <a:off x="8588390" y="6396610"/>
            <a:ext cx="555610" cy="363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hart, scatter chart&#10;&#10;Description automatically generated" id="357" name="Google Shape;35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3087" y="1265789"/>
            <a:ext cx="6677826" cy="5494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5a0e630303_4_93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63" name="Google Shape;363;g15a0e630303_4_93"/>
          <p:cNvSpPr txBox="1"/>
          <p:nvPr>
            <p:ph type="title"/>
          </p:nvPr>
        </p:nvSpPr>
        <p:spPr>
          <a:xfrm>
            <a:off x="489300" y="2954001"/>
            <a:ext cx="81654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/>
              <a:t>Data visualisation in R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/>
              <a:t>using </a:t>
            </a:r>
            <a:r>
              <a:rPr i="1" lang="en-US"/>
              <a:t>ggplot2</a:t>
            </a:r>
            <a:endParaRPr i="1"/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9"/>
          <p:cNvSpPr txBox="1"/>
          <p:nvPr>
            <p:ph type="title"/>
          </p:nvPr>
        </p:nvSpPr>
        <p:spPr>
          <a:xfrm>
            <a:off x="339631" y="276619"/>
            <a:ext cx="8165482" cy="8871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/>
              <a:t>The ggplot syntax</a:t>
            </a:r>
            <a:endParaRPr/>
          </a:p>
        </p:txBody>
      </p:sp>
      <p:sp>
        <p:nvSpPr>
          <p:cNvPr id="369" name="Google Shape;369;p19"/>
          <p:cNvSpPr txBox="1"/>
          <p:nvPr>
            <p:ph idx="12" type="sldNum"/>
          </p:nvPr>
        </p:nvSpPr>
        <p:spPr>
          <a:xfrm>
            <a:off x="8588390" y="6396610"/>
            <a:ext cx="555610" cy="363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0" name="Google Shape;37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6050" y="3659941"/>
            <a:ext cx="3933825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6500" y="4708050"/>
            <a:ext cx="2899975" cy="18823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19"/>
          <p:cNvSpPr txBox="1"/>
          <p:nvPr/>
        </p:nvSpPr>
        <p:spPr>
          <a:xfrm>
            <a:off x="593656" y="5350752"/>
            <a:ext cx="127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</a:rPr>
              <a:t>Output</a:t>
            </a:r>
            <a:endParaRPr/>
          </a:p>
        </p:txBody>
      </p:sp>
      <p:sp>
        <p:nvSpPr>
          <p:cNvPr id="373" name="Google Shape;373;p19"/>
          <p:cNvSpPr/>
          <p:nvPr/>
        </p:nvSpPr>
        <p:spPr>
          <a:xfrm rot="10800000">
            <a:off x="1868361" y="4782712"/>
            <a:ext cx="218700" cy="1505400"/>
          </a:xfrm>
          <a:prstGeom prst="rightBrace">
            <a:avLst>
              <a:gd fmla="val 53931" name="adj1"/>
              <a:gd fmla="val 50000" name="adj2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9"/>
          <p:cNvSpPr txBox="1"/>
          <p:nvPr/>
        </p:nvSpPr>
        <p:spPr>
          <a:xfrm>
            <a:off x="484206" y="3875352"/>
            <a:ext cx="127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</a:rPr>
              <a:t>Code</a:t>
            </a:r>
            <a:endParaRPr/>
          </a:p>
        </p:txBody>
      </p:sp>
      <p:sp>
        <p:nvSpPr>
          <p:cNvPr id="375" name="Google Shape;375;p19"/>
          <p:cNvSpPr/>
          <p:nvPr/>
        </p:nvSpPr>
        <p:spPr>
          <a:xfrm rot="10800000">
            <a:off x="1801675" y="3751157"/>
            <a:ext cx="218700" cy="617700"/>
          </a:xfrm>
          <a:prstGeom prst="rightBrace">
            <a:avLst>
              <a:gd fmla="val 53931" name="adj1"/>
              <a:gd fmla="val 50000" name="adj2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9"/>
          <p:cNvSpPr txBox="1"/>
          <p:nvPr>
            <p:ph idx="1" type="body"/>
          </p:nvPr>
        </p:nvSpPr>
        <p:spPr>
          <a:xfrm>
            <a:off x="423008" y="1276966"/>
            <a:ext cx="8165400" cy="3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i="1" lang="en-US"/>
              <a:t>ggplot2</a:t>
            </a:r>
            <a:r>
              <a:rPr lang="en-US"/>
              <a:t> is an R package for data visualisation. It is based on the </a:t>
            </a:r>
            <a:r>
              <a:rPr b="1" lang="en-US"/>
              <a:t>Grammar of Graphics</a:t>
            </a:r>
            <a:r>
              <a:rPr lang="en-US"/>
              <a:t>. To create a graph, </a:t>
            </a:r>
            <a:r>
              <a:rPr i="1" lang="en-US"/>
              <a:t>ggplot2</a:t>
            </a:r>
            <a:r>
              <a:rPr lang="en-US"/>
              <a:t> needs you to specify three elements:</a:t>
            </a:r>
            <a:endParaRPr/>
          </a:p>
          <a:p>
            <a:pPr indent="-368300" lvl="0" marL="457200" rtl="0" algn="l">
              <a:spcBef>
                <a:spcPts val="800"/>
              </a:spcBef>
              <a:spcAft>
                <a:spcPts val="0"/>
              </a:spcAft>
              <a:buSzPts val="2200"/>
              <a:buAutoNum type="arabicPeriod"/>
            </a:pPr>
            <a:r>
              <a:rPr lang="en-US"/>
              <a:t>A dataset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/>
              <a:t>A set of aesthetic mappings (i.e. specifying channels)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/>
              <a:t>A layer (i.e. specifying marks) </a:t>
            </a:r>
            <a:endParaRPr/>
          </a:p>
        </p:txBody>
      </p:sp>
      <p:sp>
        <p:nvSpPr>
          <p:cNvPr id="377" name="Google Shape;377;p19"/>
          <p:cNvSpPr txBox="1"/>
          <p:nvPr/>
        </p:nvSpPr>
        <p:spPr>
          <a:xfrm>
            <a:off x="5696997" y="6355901"/>
            <a:ext cx="2651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>
                <a:solidFill>
                  <a:schemeClr val="lt2"/>
                </a:solidFill>
              </a:rPr>
              <a:t>Wickham,</a:t>
            </a:r>
            <a:r>
              <a:rPr lang="en-US"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202</a:t>
            </a:r>
            <a:r>
              <a:rPr lang="en-US">
                <a:solidFill>
                  <a:schemeClr val="lt2"/>
                </a:solidFill>
              </a:rPr>
              <a:t>2</a:t>
            </a:r>
            <a:r>
              <a:rPr lang="en-US"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3f3a3f65a3_0_19"/>
          <p:cNvSpPr/>
          <p:nvPr/>
        </p:nvSpPr>
        <p:spPr>
          <a:xfrm>
            <a:off x="4708500" y="5433700"/>
            <a:ext cx="2861700" cy="1141500"/>
          </a:xfrm>
          <a:prstGeom prst="roundRect">
            <a:avLst>
              <a:gd fmla="val 916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g13f3a3f65a3_0_19"/>
          <p:cNvSpPr/>
          <p:nvPr/>
        </p:nvSpPr>
        <p:spPr>
          <a:xfrm>
            <a:off x="5797125" y="1941050"/>
            <a:ext cx="3223200" cy="3037800"/>
          </a:xfrm>
          <a:prstGeom prst="roundRect">
            <a:avLst>
              <a:gd fmla="val 916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g13f3a3f65a3_0_19"/>
          <p:cNvSpPr/>
          <p:nvPr/>
        </p:nvSpPr>
        <p:spPr>
          <a:xfrm>
            <a:off x="535850" y="1146575"/>
            <a:ext cx="5054400" cy="2066100"/>
          </a:xfrm>
          <a:prstGeom prst="roundRect">
            <a:avLst>
              <a:gd fmla="val 9165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g13f3a3f65a3_0_19"/>
          <p:cNvSpPr txBox="1"/>
          <p:nvPr>
            <p:ph type="title"/>
          </p:nvPr>
        </p:nvSpPr>
        <p:spPr>
          <a:xfrm>
            <a:off x="339625" y="276624"/>
            <a:ext cx="8165400" cy="686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/>
              <a:t>The ggplot syntax</a:t>
            </a:r>
            <a:endParaRPr/>
          </a:p>
        </p:txBody>
      </p:sp>
      <p:sp>
        <p:nvSpPr>
          <p:cNvPr id="386" name="Google Shape;386;g13f3a3f65a3_0_19"/>
          <p:cNvSpPr txBox="1"/>
          <p:nvPr>
            <p:ph idx="12" type="sldNum"/>
          </p:nvPr>
        </p:nvSpPr>
        <p:spPr>
          <a:xfrm>
            <a:off x="8588390" y="6396610"/>
            <a:ext cx="5556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7" name="Google Shape;387;g13f3a3f65a3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9313" y="3527091"/>
            <a:ext cx="3933825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g13f3a3f65a3_0_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9762" y="4346600"/>
            <a:ext cx="2899975" cy="18823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g13f3a3f65a3_0_19"/>
          <p:cNvSpPr txBox="1"/>
          <p:nvPr/>
        </p:nvSpPr>
        <p:spPr>
          <a:xfrm>
            <a:off x="428812" y="4989300"/>
            <a:ext cx="954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</a:rPr>
              <a:t>Output</a:t>
            </a:r>
            <a:endParaRPr/>
          </a:p>
        </p:txBody>
      </p:sp>
      <p:sp>
        <p:nvSpPr>
          <p:cNvPr id="390" name="Google Shape;390;g13f3a3f65a3_0_19"/>
          <p:cNvSpPr/>
          <p:nvPr/>
        </p:nvSpPr>
        <p:spPr>
          <a:xfrm rot="10800000">
            <a:off x="1383324" y="4421262"/>
            <a:ext cx="218700" cy="1505400"/>
          </a:xfrm>
          <a:prstGeom prst="rightBrace">
            <a:avLst>
              <a:gd fmla="val 53931" name="adj1"/>
              <a:gd fmla="val 50000" name="adj2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g13f3a3f65a3_0_19"/>
          <p:cNvSpPr txBox="1"/>
          <p:nvPr/>
        </p:nvSpPr>
        <p:spPr>
          <a:xfrm>
            <a:off x="535840" y="3742500"/>
            <a:ext cx="73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</a:rPr>
              <a:t>Code</a:t>
            </a:r>
            <a:endParaRPr/>
          </a:p>
        </p:txBody>
      </p:sp>
      <p:sp>
        <p:nvSpPr>
          <p:cNvPr id="392" name="Google Shape;392;g13f3a3f65a3_0_19"/>
          <p:cNvSpPr/>
          <p:nvPr/>
        </p:nvSpPr>
        <p:spPr>
          <a:xfrm rot="10800000">
            <a:off x="1316638" y="3618307"/>
            <a:ext cx="218700" cy="617700"/>
          </a:xfrm>
          <a:prstGeom prst="rightBrace">
            <a:avLst>
              <a:gd fmla="val 53931" name="adj1"/>
              <a:gd fmla="val 50000" name="adj2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g13f3a3f65a3_0_19"/>
          <p:cNvSpPr txBox="1"/>
          <p:nvPr/>
        </p:nvSpPr>
        <p:spPr>
          <a:xfrm>
            <a:off x="802872" y="1146575"/>
            <a:ext cx="192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Dataset: </a:t>
            </a:r>
            <a:r>
              <a:rPr b="1" lang="en-US" sz="1800">
                <a:solidFill>
                  <a:schemeClr val="lt1"/>
                </a:solidFill>
              </a:rPr>
              <a:t>mpg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94" name="Google Shape;394;g13f3a3f65a3_0_19"/>
          <p:cNvSpPr txBox="1"/>
          <p:nvPr/>
        </p:nvSpPr>
        <p:spPr>
          <a:xfrm>
            <a:off x="5917722" y="2037813"/>
            <a:ext cx="192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Mapping</a:t>
            </a:r>
            <a:r>
              <a:rPr lang="en-US" sz="1800">
                <a:solidFill>
                  <a:schemeClr val="lt1"/>
                </a:solidFill>
              </a:rPr>
              <a:t>: </a:t>
            </a:r>
            <a:r>
              <a:rPr b="1" lang="en-US" sz="1800">
                <a:solidFill>
                  <a:schemeClr val="lt1"/>
                </a:solidFill>
              </a:rPr>
              <a:t>aes()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95" name="Google Shape;395;g13f3a3f65a3_0_19"/>
          <p:cNvSpPr txBox="1"/>
          <p:nvPr/>
        </p:nvSpPr>
        <p:spPr>
          <a:xfrm>
            <a:off x="4842676" y="5529125"/>
            <a:ext cx="257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Layer</a:t>
            </a:r>
            <a:r>
              <a:rPr lang="en-US" sz="1800">
                <a:solidFill>
                  <a:schemeClr val="lt1"/>
                </a:solidFill>
              </a:rPr>
              <a:t>: </a:t>
            </a:r>
            <a:r>
              <a:rPr b="1" lang="en-US" sz="1800">
                <a:solidFill>
                  <a:schemeClr val="lt1"/>
                </a:solidFill>
              </a:rPr>
              <a:t>geom_point</a:t>
            </a:r>
            <a:r>
              <a:rPr b="1" lang="en-US" sz="1800">
                <a:solidFill>
                  <a:schemeClr val="lt1"/>
                </a:solidFill>
              </a:rPr>
              <a:t>()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396" name="Google Shape;396;g13f3a3f65a3_0_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4150" y="1613299"/>
            <a:ext cx="4077793" cy="1437213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g13f3a3f65a3_0_19"/>
          <p:cNvSpPr txBox="1"/>
          <p:nvPr/>
        </p:nvSpPr>
        <p:spPr>
          <a:xfrm>
            <a:off x="6004424" y="2658238"/>
            <a:ext cx="113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</a:rPr>
              <a:t>Variable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98" name="Google Shape;398;g13f3a3f65a3_0_19"/>
          <p:cNvSpPr txBox="1"/>
          <p:nvPr/>
        </p:nvSpPr>
        <p:spPr>
          <a:xfrm>
            <a:off x="7818899" y="2658238"/>
            <a:ext cx="113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</a:rPr>
              <a:t>Channel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99" name="Google Shape;399;g13f3a3f65a3_0_19"/>
          <p:cNvSpPr txBox="1"/>
          <p:nvPr/>
        </p:nvSpPr>
        <p:spPr>
          <a:xfrm>
            <a:off x="6004425" y="3111925"/>
            <a:ext cx="1264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Engine displacement (disp)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00" name="Google Shape;400;g13f3a3f65a3_0_19"/>
          <p:cNvSpPr txBox="1"/>
          <p:nvPr/>
        </p:nvSpPr>
        <p:spPr>
          <a:xfrm>
            <a:off x="5892813" y="4025750"/>
            <a:ext cx="1335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Highway miles per gallon (hwy)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01" name="Google Shape;401;g13f3a3f65a3_0_19"/>
          <p:cNvSpPr txBox="1"/>
          <p:nvPr/>
        </p:nvSpPr>
        <p:spPr>
          <a:xfrm>
            <a:off x="7755450" y="3327475"/>
            <a:ext cx="126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X position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02" name="Google Shape;402;g13f3a3f65a3_0_19"/>
          <p:cNvSpPr txBox="1"/>
          <p:nvPr/>
        </p:nvSpPr>
        <p:spPr>
          <a:xfrm>
            <a:off x="7755450" y="4232675"/>
            <a:ext cx="126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Y</a:t>
            </a:r>
            <a:r>
              <a:rPr lang="en-US">
                <a:solidFill>
                  <a:schemeClr val="lt1"/>
                </a:solidFill>
              </a:rPr>
              <a:t> position</a:t>
            </a:r>
            <a:endParaRPr b="1">
              <a:solidFill>
                <a:schemeClr val="lt1"/>
              </a:solidFill>
            </a:endParaRPr>
          </a:p>
        </p:txBody>
      </p:sp>
      <p:cxnSp>
        <p:nvCxnSpPr>
          <p:cNvPr id="403" name="Google Shape;403;g13f3a3f65a3_0_19"/>
          <p:cNvCxnSpPr>
            <a:stCxn id="399" idx="3"/>
            <a:endCxn id="401" idx="1"/>
          </p:cNvCxnSpPr>
          <p:nvPr/>
        </p:nvCxnSpPr>
        <p:spPr>
          <a:xfrm>
            <a:off x="7269225" y="3481375"/>
            <a:ext cx="486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4" name="Google Shape;404;g13f3a3f65a3_0_19"/>
          <p:cNvCxnSpPr>
            <a:stCxn id="400" idx="3"/>
            <a:endCxn id="402" idx="1"/>
          </p:cNvCxnSpPr>
          <p:nvPr/>
        </p:nvCxnSpPr>
        <p:spPr>
          <a:xfrm flipH="1" rot="10800000">
            <a:off x="7228413" y="4386500"/>
            <a:ext cx="527100" cy="87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5" name="Google Shape;405;g13f3a3f65a3_0_19"/>
          <p:cNvSpPr txBox="1"/>
          <p:nvPr/>
        </p:nvSpPr>
        <p:spPr>
          <a:xfrm>
            <a:off x="4904526" y="6027300"/>
            <a:ext cx="257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Mark → </a:t>
            </a:r>
            <a:r>
              <a:rPr lang="en-US" sz="1800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06" name="Google Shape;406;g13f3a3f65a3_0_19"/>
          <p:cNvSpPr/>
          <p:nvPr/>
        </p:nvSpPr>
        <p:spPr>
          <a:xfrm>
            <a:off x="5898925" y="6058050"/>
            <a:ext cx="307800" cy="307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7" name="Google Shape;407;g13f3a3f65a3_0_19"/>
          <p:cNvCxnSpPr/>
          <p:nvPr/>
        </p:nvCxnSpPr>
        <p:spPr>
          <a:xfrm rot="10800000">
            <a:off x="2644775" y="3263425"/>
            <a:ext cx="0" cy="4359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8" name="Google Shape;408;g13f3a3f65a3_0_19"/>
          <p:cNvSpPr/>
          <p:nvPr/>
        </p:nvSpPr>
        <p:spPr>
          <a:xfrm rot="-5400000">
            <a:off x="3876254" y="2577950"/>
            <a:ext cx="218700" cy="2073000"/>
          </a:xfrm>
          <a:prstGeom prst="rightBrace">
            <a:avLst>
              <a:gd fmla="val 53931" name="adj1"/>
              <a:gd fmla="val 50000" name="adj2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9" name="Google Shape;409;g13f3a3f65a3_0_19"/>
          <p:cNvCxnSpPr/>
          <p:nvPr/>
        </p:nvCxnSpPr>
        <p:spPr>
          <a:xfrm flipH="1" rot="10800000">
            <a:off x="3993829" y="3343488"/>
            <a:ext cx="1629300" cy="57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0" name="Google Shape;410;g13f3a3f65a3_0_19"/>
          <p:cNvCxnSpPr/>
          <p:nvPr/>
        </p:nvCxnSpPr>
        <p:spPr>
          <a:xfrm rot="10800000">
            <a:off x="3985600" y="3343500"/>
            <a:ext cx="0" cy="1893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411" name="Google Shape;411;g13f3a3f65a3_0_19"/>
          <p:cNvCxnSpPr/>
          <p:nvPr/>
        </p:nvCxnSpPr>
        <p:spPr>
          <a:xfrm>
            <a:off x="5252575" y="4050575"/>
            <a:ext cx="16500" cy="13254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2" name="Google Shape;412;g13f3a3f65a3_0_19"/>
          <p:cNvCxnSpPr/>
          <p:nvPr/>
        </p:nvCxnSpPr>
        <p:spPr>
          <a:xfrm>
            <a:off x="3177900" y="4042350"/>
            <a:ext cx="20748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>
            <p:ph type="title"/>
          </p:nvPr>
        </p:nvSpPr>
        <p:spPr>
          <a:xfrm>
            <a:off x="352839" y="444992"/>
            <a:ext cx="8165482" cy="78632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Why is data visualization important?</a:t>
            </a:r>
            <a:endParaRPr/>
          </a:p>
        </p:txBody>
      </p:sp>
      <p:sp>
        <p:nvSpPr>
          <p:cNvPr id="105" name="Google Shape;105;p2"/>
          <p:cNvSpPr txBox="1"/>
          <p:nvPr>
            <p:ph idx="12" type="sldNum"/>
          </p:nvPr>
        </p:nvSpPr>
        <p:spPr>
          <a:xfrm>
            <a:off x="8588390" y="6396610"/>
            <a:ext cx="555610" cy="363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148" y="2917002"/>
            <a:ext cx="8865704" cy="294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/>
          <p:nvPr/>
        </p:nvSpPr>
        <p:spPr>
          <a:xfrm>
            <a:off x="7719436" y="5882639"/>
            <a:ext cx="128541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(Halley, 1686)</a:t>
            </a:r>
            <a:endParaRPr/>
          </a:p>
        </p:txBody>
      </p:sp>
      <p:sp>
        <p:nvSpPr>
          <p:cNvPr id="108" name="Google Shape;108;p2"/>
          <p:cNvSpPr txBox="1"/>
          <p:nvPr/>
        </p:nvSpPr>
        <p:spPr>
          <a:xfrm>
            <a:off x="269711" y="1522189"/>
            <a:ext cx="843832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“…the sharp end of each little stroak pointing out that part of the Horizon, from whence the wind continually blows.”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- Edmond Halley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3f3a3f65a3_0_61"/>
          <p:cNvSpPr txBox="1"/>
          <p:nvPr>
            <p:ph type="title"/>
          </p:nvPr>
        </p:nvSpPr>
        <p:spPr>
          <a:xfrm>
            <a:off x="489250" y="426249"/>
            <a:ext cx="8165400" cy="841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wrong with this code?</a:t>
            </a:r>
            <a:endParaRPr/>
          </a:p>
        </p:txBody>
      </p:sp>
      <p:sp>
        <p:nvSpPr>
          <p:cNvPr id="419" name="Google Shape;419;g13f3a3f65a3_0_61"/>
          <p:cNvSpPr txBox="1"/>
          <p:nvPr>
            <p:ph idx="12" type="sldNum"/>
          </p:nvPr>
        </p:nvSpPr>
        <p:spPr>
          <a:xfrm>
            <a:off x="8588390" y="6396610"/>
            <a:ext cx="555600" cy="36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0" name="Google Shape;420;g13f3a3f65a3_0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3400" y="1947873"/>
            <a:ext cx="3683951" cy="345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3f3a3f65a3_0_71"/>
          <p:cNvSpPr txBox="1"/>
          <p:nvPr>
            <p:ph idx="12" type="sldNum"/>
          </p:nvPr>
        </p:nvSpPr>
        <p:spPr>
          <a:xfrm>
            <a:off x="8588390" y="6396610"/>
            <a:ext cx="555600" cy="36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7" name="Google Shape;427;g13f3a3f65a3_0_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263" y="1177175"/>
            <a:ext cx="8401476" cy="472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13f3a3f65a3_0_115"/>
          <p:cNvSpPr txBox="1"/>
          <p:nvPr>
            <p:ph type="title"/>
          </p:nvPr>
        </p:nvSpPr>
        <p:spPr>
          <a:xfrm>
            <a:off x="339631" y="276619"/>
            <a:ext cx="8165400" cy="887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/>
              <a:t>Encoding additional channels</a:t>
            </a:r>
            <a:endParaRPr/>
          </a:p>
        </p:txBody>
      </p:sp>
      <p:sp>
        <p:nvSpPr>
          <p:cNvPr id="433" name="Google Shape;433;g13f3a3f65a3_0_115"/>
          <p:cNvSpPr txBox="1"/>
          <p:nvPr>
            <p:ph idx="12" type="sldNum"/>
          </p:nvPr>
        </p:nvSpPr>
        <p:spPr>
          <a:xfrm>
            <a:off x="8588390" y="6396610"/>
            <a:ext cx="5556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4" name="Google Shape;434;g13f3a3f65a3_0_115"/>
          <p:cNvSpPr txBox="1"/>
          <p:nvPr/>
        </p:nvSpPr>
        <p:spPr>
          <a:xfrm>
            <a:off x="386231" y="4054552"/>
            <a:ext cx="127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</a:rPr>
              <a:t>Output</a:t>
            </a:r>
            <a:endParaRPr/>
          </a:p>
        </p:txBody>
      </p:sp>
      <p:sp>
        <p:nvSpPr>
          <p:cNvPr id="435" name="Google Shape;435;g13f3a3f65a3_0_115"/>
          <p:cNvSpPr/>
          <p:nvPr/>
        </p:nvSpPr>
        <p:spPr>
          <a:xfrm rot="10800000">
            <a:off x="1660936" y="3486512"/>
            <a:ext cx="218700" cy="1505400"/>
          </a:xfrm>
          <a:prstGeom prst="rightBrace">
            <a:avLst>
              <a:gd fmla="val 53931" name="adj1"/>
              <a:gd fmla="val 50000" name="adj2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g13f3a3f65a3_0_115"/>
          <p:cNvSpPr txBox="1"/>
          <p:nvPr/>
        </p:nvSpPr>
        <p:spPr>
          <a:xfrm>
            <a:off x="262731" y="2490365"/>
            <a:ext cx="127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</a:rPr>
              <a:t>Code</a:t>
            </a:r>
            <a:endParaRPr/>
          </a:p>
        </p:txBody>
      </p:sp>
      <p:sp>
        <p:nvSpPr>
          <p:cNvPr id="437" name="Google Shape;437;g13f3a3f65a3_0_115"/>
          <p:cNvSpPr/>
          <p:nvPr/>
        </p:nvSpPr>
        <p:spPr>
          <a:xfrm rot="10800000">
            <a:off x="1580200" y="2366170"/>
            <a:ext cx="218700" cy="617700"/>
          </a:xfrm>
          <a:prstGeom prst="rightBrace">
            <a:avLst>
              <a:gd fmla="val 53931" name="adj1"/>
              <a:gd fmla="val 50000" name="adj2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g13f3a3f65a3_0_115"/>
          <p:cNvSpPr txBox="1"/>
          <p:nvPr>
            <p:ph idx="1" type="body"/>
          </p:nvPr>
        </p:nvSpPr>
        <p:spPr>
          <a:xfrm>
            <a:off x="484200" y="1449845"/>
            <a:ext cx="8165400" cy="17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/>
              <a:t>To use other channels in addition to the X and Y position (e.g. colour, shape, size…), simply add them to the aesthetic mapping:</a:t>
            </a:r>
            <a:endParaRPr/>
          </a:p>
        </p:txBody>
      </p:sp>
      <p:sp>
        <p:nvSpPr>
          <p:cNvPr id="439" name="Google Shape;439;g13f3a3f65a3_0_115"/>
          <p:cNvSpPr txBox="1"/>
          <p:nvPr/>
        </p:nvSpPr>
        <p:spPr>
          <a:xfrm>
            <a:off x="5795947" y="6474001"/>
            <a:ext cx="2651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>
                <a:solidFill>
                  <a:schemeClr val="lt2"/>
                </a:solidFill>
              </a:rPr>
              <a:t>Wickham,</a:t>
            </a:r>
            <a:r>
              <a:rPr lang="en-US"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202</a:t>
            </a:r>
            <a:r>
              <a:rPr lang="en-US">
                <a:solidFill>
                  <a:schemeClr val="lt2"/>
                </a:solidFill>
              </a:rPr>
              <a:t>2</a:t>
            </a:r>
            <a:r>
              <a:rPr lang="en-US"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pic>
        <p:nvPicPr>
          <p:cNvPr id="440" name="Google Shape;440;g13f3a3f65a3_0_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5486" y="2251170"/>
            <a:ext cx="447675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g13f3a3f65a3_0_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5451" y="3347100"/>
            <a:ext cx="3140650" cy="2051875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g13f3a3f65a3_0_115"/>
          <p:cNvSpPr/>
          <p:nvPr/>
        </p:nvSpPr>
        <p:spPr>
          <a:xfrm rot="5400000">
            <a:off x="5316127" y="2066925"/>
            <a:ext cx="218700" cy="1366800"/>
          </a:xfrm>
          <a:prstGeom prst="rightBrace">
            <a:avLst>
              <a:gd fmla="val 53931" name="adj1"/>
              <a:gd fmla="val 50000" name="adj2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g13f3a3f65a3_0_115"/>
          <p:cNvSpPr txBox="1"/>
          <p:nvPr/>
        </p:nvSpPr>
        <p:spPr>
          <a:xfrm>
            <a:off x="4959691" y="3120600"/>
            <a:ext cx="3092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</a:rPr>
              <a:t>New mapping</a:t>
            </a:r>
            <a:endParaRPr/>
          </a:p>
        </p:txBody>
      </p:sp>
      <p:sp>
        <p:nvSpPr>
          <p:cNvPr id="444" name="Google Shape;444;g13f3a3f65a3_0_115"/>
          <p:cNvSpPr/>
          <p:nvPr/>
        </p:nvSpPr>
        <p:spPr>
          <a:xfrm>
            <a:off x="5795950" y="3098900"/>
            <a:ext cx="3140700" cy="3297600"/>
          </a:xfrm>
          <a:prstGeom prst="roundRect">
            <a:avLst>
              <a:gd fmla="val 916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g13f3a3f65a3_0_115"/>
          <p:cNvSpPr txBox="1"/>
          <p:nvPr/>
        </p:nvSpPr>
        <p:spPr>
          <a:xfrm>
            <a:off x="5934197" y="3254588"/>
            <a:ext cx="192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Mapping: </a:t>
            </a:r>
            <a:r>
              <a:rPr b="1" lang="en-US" sz="1800">
                <a:solidFill>
                  <a:schemeClr val="lt1"/>
                </a:solidFill>
              </a:rPr>
              <a:t>aes()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46" name="Google Shape;446;g13f3a3f65a3_0_115"/>
          <p:cNvSpPr txBox="1"/>
          <p:nvPr/>
        </p:nvSpPr>
        <p:spPr>
          <a:xfrm>
            <a:off x="5970249" y="3693888"/>
            <a:ext cx="113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</a:rPr>
              <a:t>Variable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47" name="Google Shape;447;g13f3a3f65a3_0_115"/>
          <p:cNvSpPr txBox="1"/>
          <p:nvPr/>
        </p:nvSpPr>
        <p:spPr>
          <a:xfrm>
            <a:off x="7784724" y="3693888"/>
            <a:ext cx="113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</a:rPr>
              <a:t>Channel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48" name="Google Shape;448;g13f3a3f65a3_0_115"/>
          <p:cNvSpPr txBox="1"/>
          <p:nvPr/>
        </p:nvSpPr>
        <p:spPr>
          <a:xfrm>
            <a:off x="5970250" y="4147575"/>
            <a:ext cx="1264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Engine displacement (disp)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49" name="Google Shape;449;g13f3a3f65a3_0_115"/>
          <p:cNvSpPr txBox="1"/>
          <p:nvPr/>
        </p:nvSpPr>
        <p:spPr>
          <a:xfrm>
            <a:off x="5858638" y="4909000"/>
            <a:ext cx="1335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Highway miles per gallon (hwy)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50" name="Google Shape;450;g13f3a3f65a3_0_115"/>
          <p:cNvSpPr txBox="1"/>
          <p:nvPr/>
        </p:nvSpPr>
        <p:spPr>
          <a:xfrm>
            <a:off x="7721275" y="4363125"/>
            <a:ext cx="126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X position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51" name="Google Shape;451;g13f3a3f65a3_0_115"/>
          <p:cNvSpPr txBox="1"/>
          <p:nvPr/>
        </p:nvSpPr>
        <p:spPr>
          <a:xfrm>
            <a:off x="7721275" y="5115925"/>
            <a:ext cx="126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Y position</a:t>
            </a:r>
            <a:endParaRPr b="1">
              <a:solidFill>
                <a:schemeClr val="lt1"/>
              </a:solidFill>
            </a:endParaRPr>
          </a:p>
        </p:txBody>
      </p:sp>
      <p:cxnSp>
        <p:nvCxnSpPr>
          <p:cNvPr id="452" name="Google Shape;452;g13f3a3f65a3_0_115"/>
          <p:cNvCxnSpPr>
            <a:stCxn id="448" idx="3"/>
            <a:endCxn id="450" idx="1"/>
          </p:cNvCxnSpPr>
          <p:nvPr/>
        </p:nvCxnSpPr>
        <p:spPr>
          <a:xfrm>
            <a:off x="7235050" y="4517025"/>
            <a:ext cx="486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3" name="Google Shape;453;g13f3a3f65a3_0_115"/>
          <p:cNvCxnSpPr>
            <a:stCxn id="449" idx="3"/>
            <a:endCxn id="451" idx="1"/>
          </p:cNvCxnSpPr>
          <p:nvPr/>
        </p:nvCxnSpPr>
        <p:spPr>
          <a:xfrm flipH="1" rot="10800000">
            <a:off x="7194238" y="5269750"/>
            <a:ext cx="527100" cy="87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4" name="Google Shape;454;g13f3a3f65a3_0_115"/>
          <p:cNvSpPr txBox="1"/>
          <p:nvPr/>
        </p:nvSpPr>
        <p:spPr>
          <a:xfrm>
            <a:off x="5934849" y="5745225"/>
            <a:ext cx="1259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Car type (class)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55" name="Google Shape;455;g13f3a3f65a3_0_115"/>
          <p:cNvSpPr txBox="1"/>
          <p:nvPr/>
        </p:nvSpPr>
        <p:spPr>
          <a:xfrm>
            <a:off x="7784725" y="5853650"/>
            <a:ext cx="126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Color (hue)</a:t>
            </a:r>
            <a:endParaRPr b="1">
              <a:solidFill>
                <a:schemeClr val="lt1"/>
              </a:solidFill>
            </a:endParaRPr>
          </a:p>
        </p:txBody>
      </p:sp>
      <p:cxnSp>
        <p:nvCxnSpPr>
          <p:cNvPr id="456" name="Google Shape;456;g13f3a3f65a3_0_115"/>
          <p:cNvCxnSpPr>
            <a:stCxn id="454" idx="3"/>
            <a:endCxn id="455" idx="1"/>
          </p:cNvCxnSpPr>
          <p:nvPr/>
        </p:nvCxnSpPr>
        <p:spPr>
          <a:xfrm>
            <a:off x="7194249" y="6006825"/>
            <a:ext cx="590400" cy="6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7" name="Google Shape;457;g13f3a3f65a3_0_115"/>
          <p:cNvCxnSpPr/>
          <p:nvPr/>
        </p:nvCxnSpPr>
        <p:spPr>
          <a:xfrm flipH="1" rot="10800000">
            <a:off x="5441950" y="3438050"/>
            <a:ext cx="321000" cy="24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8" name="Google Shape;458;g13f3a3f65a3_0_115"/>
          <p:cNvCxnSpPr>
            <a:endCxn id="442" idx="1"/>
          </p:cNvCxnSpPr>
          <p:nvPr/>
        </p:nvCxnSpPr>
        <p:spPr>
          <a:xfrm rot="10800000">
            <a:off x="5425477" y="2859675"/>
            <a:ext cx="16500" cy="5898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3f3a3f65a3_0_152"/>
          <p:cNvSpPr txBox="1"/>
          <p:nvPr>
            <p:ph type="title"/>
          </p:nvPr>
        </p:nvSpPr>
        <p:spPr>
          <a:xfrm>
            <a:off x="259050" y="244625"/>
            <a:ext cx="8625900" cy="89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Most </a:t>
            </a:r>
            <a:r>
              <a:rPr lang="en-US"/>
              <a:t>frequently</a:t>
            </a:r>
            <a:r>
              <a:rPr lang="en-US"/>
              <a:t> used </a:t>
            </a:r>
            <a:r>
              <a:rPr i="1" lang="en-US"/>
              <a:t>ggplot</a:t>
            </a:r>
            <a:r>
              <a:rPr lang="en-US"/>
              <a:t> marks</a:t>
            </a:r>
            <a:endParaRPr/>
          </a:p>
        </p:txBody>
      </p:sp>
      <p:sp>
        <p:nvSpPr>
          <p:cNvPr id="465" name="Google Shape;465;g13f3a3f65a3_0_152"/>
          <p:cNvSpPr txBox="1"/>
          <p:nvPr>
            <p:ph idx="12" type="sldNum"/>
          </p:nvPr>
        </p:nvSpPr>
        <p:spPr>
          <a:xfrm>
            <a:off x="8588390" y="6396610"/>
            <a:ext cx="555600" cy="36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6" name="Google Shape;466;g13f3a3f65a3_0_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2775" y="1502747"/>
            <a:ext cx="4139710" cy="4785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g13f3a3f65a3_0_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560" y="1450685"/>
            <a:ext cx="4547090" cy="3959827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g13f3a3f65a3_0_152"/>
          <p:cNvSpPr txBox="1"/>
          <p:nvPr/>
        </p:nvSpPr>
        <p:spPr>
          <a:xfrm>
            <a:off x="675100" y="6202325"/>
            <a:ext cx="7739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>
                <a:solidFill>
                  <a:schemeClr val="lt2"/>
                </a:solidFill>
              </a:rPr>
              <a:t>R Studio</a:t>
            </a:r>
            <a:r>
              <a:rPr lang="en-US">
                <a:solidFill>
                  <a:schemeClr val="lt2"/>
                </a:solidFill>
              </a:rPr>
              <a:t>,</a:t>
            </a:r>
            <a:r>
              <a:rPr lang="en-US"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20</a:t>
            </a:r>
            <a:r>
              <a:rPr lang="en-US">
                <a:solidFill>
                  <a:schemeClr val="lt2"/>
                </a:solidFill>
              </a:rPr>
              <a:t>18</a:t>
            </a:r>
            <a:r>
              <a:rPr lang="en-US"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https://www.maths.usyd.edu.au/u/UG/SM/STAT3022/r/current/Misc/data-visualization-2.1.pdf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13f3a3f65a3_0_166"/>
          <p:cNvSpPr txBox="1"/>
          <p:nvPr>
            <p:ph type="title"/>
          </p:nvPr>
        </p:nvSpPr>
        <p:spPr>
          <a:xfrm>
            <a:off x="339631" y="276619"/>
            <a:ext cx="8165400" cy="887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/>
              <a:t>Adding multiple layers</a:t>
            </a:r>
            <a:endParaRPr/>
          </a:p>
        </p:txBody>
      </p:sp>
      <p:sp>
        <p:nvSpPr>
          <p:cNvPr id="474" name="Google Shape;474;g13f3a3f65a3_0_166"/>
          <p:cNvSpPr txBox="1"/>
          <p:nvPr>
            <p:ph idx="12" type="sldNum"/>
          </p:nvPr>
        </p:nvSpPr>
        <p:spPr>
          <a:xfrm>
            <a:off x="8588390" y="6396610"/>
            <a:ext cx="5556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5" name="Google Shape;475;g13f3a3f65a3_0_166"/>
          <p:cNvSpPr txBox="1"/>
          <p:nvPr/>
        </p:nvSpPr>
        <p:spPr>
          <a:xfrm>
            <a:off x="633456" y="4449727"/>
            <a:ext cx="127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</a:rPr>
              <a:t>Output</a:t>
            </a:r>
            <a:endParaRPr/>
          </a:p>
        </p:txBody>
      </p:sp>
      <p:sp>
        <p:nvSpPr>
          <p:cNvPr id="476" name="Google Shape;476;g13f3a3f65a3_0_166"/>
          <p:cNvSpPr/>
          <p:nvPr/>
        </p:nvSpPr>
        <p:spPr>
          <a:xfrm rot="10800000">
            <a:off x="1908161" y="3881687"/>
            <a:ext cx="218700" cy="1505400"/>
          </a:xfrm>
          <a:prstGeom prst="rightBrace">
            <a:avLst>
              <a:gd fmla="val 53931" name="adj1"/>
              <a:gd fmla="val 50000" name="adj2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g13f3a3f65a3_0_166"/>
          <p:cNvSpPr txBox="1"/>
          <p:nvPr/>
        </p:nvSpPr>
        <p:spPr>
          <a:xfrm>
            <a:off x="509956" y="2885540"/>
            <a:ext cx="127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</a:rPr>
              <a:t>Code</a:t>
            </a:r>
            <a:endParaRPr/>
          </a:p>
        </p:txBody>
      </p:sp>
      <p:sp>
        <p:nvSpPr>
          <p:cNvPr id="478" name="Google Shape;478;g13f3a3f65a3_0_166"/>
          <p:cNvSpPr/>
          <p:nvPr/>
        </p:nvSpPr>
        <p:spPr>
          <a:xfrm rot="10800000">
            <a:off x="1827425" y="2761345"/>
            <a:ext cx="218700" cy="617700"/>
          </a:xfrm>
          <a:prstGeom prst="rightBrace">
            <a:avLst>
              <a:gd fmla="val 53931" name="adj1"/>
              <a:gd fmla="val 50000" name="adj2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g13f3a3f65a3_0_166"/>
          <p:cNvSpPr txBox="1"/>
          <p:nvPr>
            <p:ph idx="1" type="body"/>
          </p:nvPr>
        </p:nvSpPr>
        <p:spPr>
          <a:xfrm>
            <a:off x="509950" y="1374908"/>
            <a:ext cx="8165400" cy="17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i="1" lang="en-US"/>
              <a:t>ggplot2</a:t>
            </a:r>
            <a:r>
              <a:rPr lang="en-US"/>
              <a:t> allows us to </a:t>
            </a:r>
            <a:r>
              <a:rPr lang="en-US"/>
              <a:t>superimpose</a:t>
            </a:r>
            <a:r>
              <a:rPr lang="en-US"/>
              <a:t> multiple layers by simply adding them from the back to the front using the + symbol</a:t>
            </a:r>
            <a:r>
              <a:rPr lang="en-US"/>
              <a:t>:</a:t>
            </a:r>
            <a:endParaRPr/>
          </a:p>
        </p:txBody>
      </p:sp>
      <p:sp>
        <p:nvSpPr>
          <p:cNvPr id="480" name="Google Shape;480;g13f3a3f65a3_0_166"/>
          <p:cNvSpPr txBox="1"/>
          <p:nvPr/>
        </p:nvSpPr>
        <p:spPr>
          <a:xfrm>
            <a:off x="5795947" y="6474001"/>
            <a:ext cx="2651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>
                <a:solidFill>
                  <a:schemeClr val="lt2"/>
                </a:solidFill>
              </a:rPr>
              <a:t>Wickham,</a:t>
            </a:r>
            <a:r>
              <a:rPr lang="en-US"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202</a:t>
            </a:r>
            <a:r>
              <a:rPr lang="en-US">
                <a:solidFill>
                  <a:schemeClr val="lt2"/>
                </a:solidFill>
              </a:rPr>
              <a:t>2</a:t>
            </a:r>
            <a:r>
              <a:rPr lang="en-US"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pic>
        <p:nvPicPr>
          <p:cNvPr id="481" name="Google Shape;481;g13f3a3f65a3_0_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2300" y="2700749"/>
            <a:ext cx="3044624" cy="7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g13f3a3f65a3_0_166"/>
          <p:cNvPicPr preferRelativeResize="0"/>
          <p:nvPr/>
        </p:nvPicPr>
        <p:blipFill rotWithShape="1">
          <a:blip r:embed="rId4">
            <a:alphaModFix/>
          </a:blip>
          <a:srcRect b="0" l="3297" r="0" t="0"/>
          <a:stretch/>
        </p:blipFill>
        <p:spPr>
          <a:xfrm>
            <a:off x="2162300" y="3896925"/>
            <a:ext cx="2386500" cy="15613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g13f3a3f65a3_0_166"/>
          <p:cNvSpPr/>
          <p:nvPr/>
        </p:nvSpPr>
        <p:spPr>
          <a:xfrm>
            <a:off x="5941625" y="2250250"/>
            <a:ext cx="3044700" cy="1141500"/>
          </a:xfrm>
          <a:prstGeom prst="roundRect">
            <a:avLst>
              <a:gd fmla="val 916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g13f3a3f65a3_0_166"/>
          <p:cNvSpPr txBox="1"/>
          <p:nvPr/>
        </p:nvSpPr>
        <p:spPr>
          <a:xfrm>
            <a:off x="6018250" y="2345675"/>
            <a:ext cx="296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First layer</a:t>
            </a:r>
            <a:r>
              <a:rPr lang="en-US" sz="1800">
                <a:solidFill>
                  <a:schemeClr val="lt1"/>
                </a:solidFill>
              </a:rPr>
              <a:t>: </a:t>
            </a:r>
            <a:r>
              <a:rPr b="1" lang="en-US" sz="1800">
                <a:solidFill>
                  <a:schemeClr val="lt1"/>
                </a:solidFill>
              </a:rPr>
              <a:t>geom_point()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85" name="Google Shape;485;g13f3a3f65a3_0_166"/>
          <p:cNvSpPr txBox="1"/>
          <p:nvPr/>
        </p:nvSpPr>
        <p:spPr>
          <a:xfrm>
            <a:off x="6253276" y="2821000"/>
            <a:ext cx="257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Mark → Points 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486" name="Google Shape;486;g13f3a3f65a3_0_166"/>
          <p:cNvCxnSpPr/>
          <p:nvPr/>
        </p:nvCxnSpPr>
        <p:spPr>
          <a:xfrm flipH="1" rot="10800000">
            <a:off x="3695463" y="3079025"/>
            <a:ext cx="2075700" cy="54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87" name="Google Shape;487;g13f3a3f65a3_0_166"/>
          <p:cNvSpPr/>
          <p:nvPr/>
        </p:nvSpPr>
        <p:spPr>
          <a:xfrm>
            <a:off x="5361300" y="3896925"/>
            <a:ext cx="3563100" cy="1141500"/>
          </a:xfrm>
          <a:prstGeom prst="roundRect">
            <a:avLst>
              <a:gd fmla="val 916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g13f3a3f65a3_0_166"/>
          <p:cNvSpPr txBox="1"/>
          <p:nvPr/>
        </p:nvSpPr>
        <p:spPr>
          <a:xfrm>
            <a:off x="5437925" y="3992350"/>
            <a:ext cx="3486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Second</a:t>
            </a:r>
            <a:r>
              <a:rPr lang="en-US" sz="1800">
                <a:solidFill>
                  <a:schemeClr val="lt1"/>
                </a:solidFill>
              </a:rPr>
              <a:t> layer: </a:t>
            </a:r>
            <a:r>
              <a:rPr b="1" lang="en-US" sz="1800">
                <a:solidFill>
                  <a:schemeClr val="lt1"/>
                </a:solidFill>
              </a:rPr>
              <a:t>geom_smooth()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89" name="Google Shape;489;g13f3a3f65a3_0_166"/>
          <p:cNvSpPr txBox="1"/>
          <p:nvPr/>
        </p:nvSpPr>
        <p:spPr>
          <a:xfrm>
            <a:off x="5532976" y="4409825"/>
            <a:ext cx="257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Mark → Line (linear fit) 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490" name="Google Shape;490;g13f3a3f65a3_0_166"/>
          <p:cNvCxnSpPr/>
          <p:nvPr/>
        </p:nvCxnSpPr>
        <p:spPr>
          <a:xfrm>
            <a:off x="3968250" y="3400175"/>
            <a:ext cx="1333800" cy="7986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13f3a3f65a3_0_238"/>
          <p:cNvSpPr txBox="1"/>
          <p:nvPr>
            <p:ph type="title"/>
          </p:nvPr>
        </p:nvSpPr>
        <p:spPr>
          <a:xfrm>
            <a:off x="489250" y="426250"/>
            <a:ext cx="8165400" cy="677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does this code do?</a:t>
            </a:r>
            <a:endParaRPr/>
          </a:p>
        </p:txBody>
      </p:sp>
      <p:sp>
        <p:nvSpPr>
          <p:cNvPr id="497" name="Google Shape;497;g13f3a3f65a3_0_238"/>
          <p:cNvSpPr txBox="1"/>
          <p:nvPr>
            <p:ph idx="12" type="sldNum"/>
          </p:nvPr>
        </p:nvSpPr>
        <p:spPr>
          <a:xfrm>
            <a:off x="8588390" y="6396610"/>
            <a:ext cx="555600" cy="36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8" name="Google Shape;498;g13f3a3f65a3_0_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963" y="1848500"/>
            <a:ext cx="6951374" cy="131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13f3a3f65a3_0_230"/>
          <p:cNvSpPr txBox="1"/>
          <p:nvPr>
            <p:ph type="title"/>
          </p:nvPr>
        </p:nvSpPr>
        <p:spPr>
          <a:xfrm>
            <a:off x="489250" y="426250"/>
            <a:ext cx="8165400" cy="677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does this code do?</a:t>
            </a:r>
            <a:endParaRPr/>
          </a:p>
        </p:txBody>
      </p:sp>
      <p:sp>
        <p:nvSpPr>
          <p:cNvPr id="505" name="Google Shape;505;g13f3a3f65a3_0_230"/>
          <p:cNvSpPr txBox="1"/>
          <p:nvPr>
            <p:ph idx="12" type="sldNum"/>
          </p:nvPr>
        </p:nvSpPr>
        <p:spPr>
          <a:xfrm>
            <a:off x="8588390" y="6396610"/>
            <a:ext cx="555600" cy="36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06" name="Google Shape;506;g13f3a3f65a3_0_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963" y="1848500"/>
            <a:ext cx="6951374" cy="131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g13f3a3f65a3_0_2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5050" y="3484875"/>
            <a:ext cx="4114925" cy="265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13f3a3f65a3_0_220"/>
          <p:cNvSpPr txBox="1"/>
          <p:nvPr>
            <p:ph type="title"/>
          </p:nvPr>
        </p:nvSpPr>
        <p:spPr>
          <a:xfrm>
            <a:off x="489250" y="426250"/>
            <a:ext cx="8165400" cy="677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Does this code make sense? Why?</a:t>
            </a:r>
            <a:endParaRPr/>
          </a:p>
        </p:txBody>
      </p:sp>
      <p:sp>
        <p:nvSpPr>
          <p:cNvPr id="514" name="Google Shape;514;g13f3a3f65a3_0_220"/>
          <p:cNvSpPr txBox="1"/>
          <p:nvPr>
            <p:ph idx="12" type="sldNum"/>
          </p:nvPr>
        </p:nvSpPr>
        <p:spPr>
          <a:xfrm>
            <a:off x="8588390" y="6396610"/>
            <a:ext cx="555600" cy="36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15" name="Google Shape;515;g13f3a3f65a3_0_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1538" y="3112325"/>
            <a:ext cx="4200925" cy="102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3f3a3f65a3_0_246"/>
          <p:cNvSpPr txBox="1"/>
          <p:nvPr>
            <p:ph type="title"/>
          </p:nvPr>
        </p:nvSpPr>
        <p:spPr>
          <a:xfrm>
            <a:off x="489250" y="426250"/>
            <a:ext cx="8165400" cy="677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Does this code make sense? Why?</a:t>
            </a:r>
            <a:endParaRPr/>
          </a:p>
        </p:txBody>
      </p:sp>
      <p:sp>
        <p:nvSpPr>
          <p:cNvPr id="522" name="Google Shape;522;g13f3a3f65a3_0_246"/>
          <p:cNvSpPr txBox="1"/>
          <p:nvPr>
            <p:ph idx="12" type="sldNum"/>
          </p:nvPr>
        </p:nvSpPr>
        <p:spPr>
          <a:xfrm>
            <a:off x="8588390" y="6396610"/>
            <a:ext cx="555600" cy="36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23" name="Google Shape;523;g13f3a3f65a3_0_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325" y="1515125"/>
            <a:ext cx="4200925" cy="102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g13f3a3f65a3_0_2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200" y="2761600"/>
            <a:ext cx="8015501" cy="3489462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g13f3a3f65a3_0_246"/>
          <p:cNvSpPr/>
          <p:nvPr/>
        </p:nvSpPr>
        <p:spPr>
          <a:xfrm>
            <a:off x="773900" y="3589350"/>
            <a:ext cx="420000" cy="2815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g13f3a3f65a3_0_246"/>
          <p:cNvSpPr/>
          <p:nvPr/>
        </p:nvSpPr>
        <p:spPr>
          <a:xfrm>
            <a:off x="4845175" y="3589375"/>
            <a:ext cx="420000" cy="2815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g13f3a3f65a3_0_246"/>
          <p:cNvSpPr/>
          <p:nvPr/>
        </p:nvSpPr>
        <p:spPr>
          <a:xfrm>
            <a:off x="6215825" y="3589350"/>
            <a:ext cx="2140500" cy="2815800"/>
          </a:xfrm>
          <a:prstGeom prst="roundRect">
            <a:avLst>
              <a:gd fmla="val 10782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13f3a3f65a3_0_215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33" name="Google Shape;533;g13f3a3f65a3_0_215"/>
          <p:cNvSpPr txBox="1"/>
          <p:nvPr>
            <p:ph type="title"/>
          </p:nvPr>
        </p:nvSpPr>
        <p:spPr>
          <a:xfrm>
            <a:off x="489300" y="2744699"/>
            <a:ext cx="8165400" cy="16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/>
              <a:t>Practical: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/>
              <a:t>Visualising RNA-seq data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5a0e630303_4_72"/>
          <p:cNvSpPr txBox="1"/>
          <p:nvPr>
            <p:ph idx="12" type="sldNum"/>
          </p:nvPr>
        </p:nvSpPr>
        <p:spPr>
          <a:xfrm>
            <a:off x="8588390" y="6396610"/>
            <a:ext cx="555600" cy="36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5" name="Google Shape;115;g15a0e630303_4_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42975"/>
            <a:ext cx="8839200" cy="497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1"/>
          <p:cNvSpPr txBox="1"/>
          <p:nvPr>
            <p:ph type="title"/>
          </p:nvPr>
        </p:nvSpPr>
        <p:spPr>
          <a:xfrm>
            <a:off x="489310" y="2287026"/>
            <a:ext cx="8165400" cy="19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539" name="Google Shape;539;p21"/>
          <p:cNvSpPr txBox="1"/>
          <p:nvPr>
            <p:ph idx="1" type="body"/>
          </p:nvPr>
        </p:nvSpPr>
        <p:spPr>
          <a:xfrm>
            <a:off x="484919" y="4868568"/>
            <a:ext cx="8165400" cy="141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/>
              <a:t>@eddiecg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/>
              <a:t>ecg@well.ox.ac.uk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/>
          <p:nvPr>
            <p:ph type="title"/>
          </p:nvPr>
        </p:nvSpPr>
        <p:spPr>
          <a:xfrm>
            <a:off x="489260" y="426248"/>
            <a:ext cx="8165482" cy="86060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/>
              <a:t>Aims of data visualisation</a:t>
            </a:r>
            <a:endParaRPr/>
          </a:p>
        </p:txBody>
      </p:sp>
      <p:sp>
        <p:nvSpPr>
          <p:cNvPr id="121" name="Google Shape;121;p3"/>
          <p:cNvSpPr txBox="1"/>
          <p:nvPr>
            <p:ph idx="1" type="body"/>
          </p:nvPr>
        </p:nvSpPr>
        <p:spPr>
          <a:xfrm>
            <a:off x="489258" y="1670316"/>
            <a:ext cx="8165484" cy="381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None/>
            </a:pPr>
            <a:r>
              <a:rPr lang="en-US"/>
              <a:t>Graphics reveal data. Good data visualization should: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</a:pPr>
            <a:r>
              <a:rPr lang="en-US"/>
              <a:t>Show the data truthfully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</a:pPr>
            <a:r>
              <a:rPr lang="en-US"/>
              <a:t>Induce the viewer to think about the substance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</a:pPr>
            <a:r>
              <a:rPr lang="en-US"/>
              <a:t>Present many numbers in a small space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</a:pPr>
            <a:r>
              <a:rPr lang="en-US"/>
              <a:t>Encourage the eye to notice patterns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</a:pPr>
            <a:r>
              <a:rPr lang="en-US"/>
              <a:t>Reveal several levels of detail, from broad to fine structure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2" name="Google Shape;122;p3"/>
          <p:cNvSpPr txBox="1"/>
          <p:nvPr>
            <p:ph idx="12" type="sldNum"/>
          </p:nvPr>
        </p:nvSpPr>
        <p:spPr>
          <a:xfrm>
            <a:off x="8588390" y="6396610"/>
            <a:ext cx="555610" cy="363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/>
          <p:nvPr>
            <p:ph type="title"/>
          </p:nvPr>
        </p:nvSpPr>
        <p:spPr>
          <a:xfrm>
            <a:off x="489258" y="311588"/>
            <a:ext cx="8165482" cy="92700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An example of effective data visualisation</a:t>
            </a:r>
            <a:endParaRPr/>
          </a:p>
        </p:txBody>
      </p:sp>
      <p:sp>
        <p:nvSpPr>
          <p:cNvPr id="128" name="Google Shape;128;p4"/>
          <p:cNvSpPr txBox="1"/>
          <p:nvPr>
            <p:ph idx="12" type="sldNum"/>
          </p:nvPr>
        </p:nvSpPr>
        <p:spPr>
          <a:xfrm>
            <a:off x="8588390" y="6396610"/>
            <a:ext cx="555610" cy="363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9" name="Google Shape;12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5794" y="1443613"/>
            <a:ext cx="6718415" cy="3788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 txBox="1"/>
          <p:nvPr/>
        </p:nvSpPr>
        <p:spPr>
          <a:xfrm>
            <a:off x="3937374" y="5231971"/>
            <a:ext cx="424321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(US National Earthquake Information Center, 1994)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/>
          <p:nvPr/>
        </p:nvSpPr>
        <p:spPr>
          <a:xfrm>
            <a:off x="1051799" y="5628375"/>
            <a:ext cx="7012500" cy="1074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5"/>
          <p:cNvSpPr txBox="1"/>
          <p:nvPr>
            <p:ph type="title"/>
          </p:nvPr>
        </p:nvSpPr>
        <p:spPr>
          <a:xfrm>
            <a:off x="489258" y="311588"/>
            <a:ext cx="8165482" cy="92700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An example of effective data visualisation</a:t>
            </a:r>
            <a:endParaRPr/>
          </a:p>
        </p:txBody>
      </p:sp>
      <p:sp>
        <p:nvSpPr>
          <p:cNvPr id="137" name="Google Shape;137;p5"/>
          <p:cNvSpPr txBox="1"/>
          <p:nvPr>
            <p:ph idx="12" type="sldNum"/>
          </p:nvPr>
        </p:nvSpPr>
        <p:spPr>
          <a:xfrm>
            <a:off x="8588390" y="6396610"/>
            <a:ext cx="555610" cy="363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8" name="Google Shape;13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5794" y="1443613"/>
            <a:ext cx="6718415" cy="3788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 txBox="1"/>
          <p:nvPr/>
        </p:nvSpPr>
        <p:spPr>
          <a:xfrm>
            <a:off x="3937374" y="5231971"/>
            <a:ext cx="424321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(US National Earthquake Information Center, 1994)</a:t>
            </a:r>
            <a:endParaRPr/>
          </a:p>
        </p:txBody>
      </p:sp>
      <p:sp>
        <p:nvSpPr>
          <p:cNvPr id="140" name="Google Shape;140;p5"/>
          <p:cNvSpPr txBox="1"/>
          <p:nvPr/>
        </p:nvSpPr>
        <p:spPr>
          <a:xfrm>
            <a:off x="1240722" y="5657475"/>
            <a:ext cx="3624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Minimal distortion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Emphasis on substance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Thousands of data points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5"/>
          <p:cNvSpPr txBox="1"/>
          <p:nvPr/>
        </p:nvSpPr>
        <p:spPr>
          <a:xfrm>
            <a:off x="4865625" y="5596188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Patterns are evident</a:t>
            </a:r>
            <a:endParaRPr>
              <a:solidFill>
                <a:schemeClr val="accent3"/>
              </a:solidFill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Details are noticeable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/>
          <p:nvPr/>
        </p:nvSpPr>
        <p:spPr>
          <a:xfrm>
            <a:off x="4331375" y="1170975"/>
            <a:ext cx="4729500" cy="2271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232750" y="1170975"/>
            <a:ext cx="3836100" cy="23379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"/>
          <p:cNvSpPr txBox="1"/>
          <p:nvPr>
            <p:ph type="title"/>
          </p:nvPr>
        </p:nvSpPr>
        <p:spPr>
          <a:xfrm>
            <a:off x="349135" y="168566"/>
            <a:ext cx="8165482" cy="845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/>
              <a:t>Elements of quantitative graphs</a:t>
            </a:r>
            <a:endParaRPr/>
          </a:p>
        </p:txBody>
      </p:sp>
      <p:sp>
        <p:nvSpPr>
          <p:cNvPr id="149" name="Google Shape;149;p6"/>
          <p:cNvSpPr txBox="1"/>
          <p:nvPr>
            <p:ph idx="1" type="body"/>
          </p:nvPr>
        </p:nvSpPr>
        <p:spPr>
          <a:xfrm>
            <a:off x="443647" y="1778210"/>
            <a:ext cx="32307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</a:rPr>
              <a:t>Geometric element used to represent a data point:</a:t>
            </a:r>
            <a:endParaRPr/>
          </a:p>
        </p:txBody>
      </p:sp>
      <p:sp>
        <p:nvSpPr>
          <p:cNvPr id="150" name="Google Shape;150;p6"/>
          <p:cNvSpPr txBox="1"/>
          <p:nvPr>
            <p:ph idx="2" type="body"/>
          </p:nvPr>
        </p:nvSpPr>
        <p:spPr>
          <a:xfrm>
            <a:off x="1280869" y="1170981"/>
            <a:ext cx="15729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>
                <a:solidFill>
                  <a:schemeClr val="lt1"/>
                </a:solidFill>
              </a:rPr>
              <a:t>Marks</a:t>
            </a:r>
            <a:endParaRPr/>
          </a:p>
        </p:txBody>
      </p:sp>
      <p:sp>
        <p:nvSpPr>
          <p:cNvPr id="151" name="Google Shape;151;p6"/>
          <p:cNvSpPr txBox="1"/>
          <p:nvPr>
            <p:ph idx="12" type="sldNum"/>
          </p:nvPr>
        </p:nvSpPr>
        <p:spPr>
          <a:xfrm>
            <a:off x="8588390" y="6396610"/>
            <a:ext cx="555610" cy="363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Google Shape;152;p6"/>
          <p:cNvSpPr txBox="1"/>
          <p:nvPr/>
        </p:nvSpPr>
        <p:spPr>
          <a:xfrm>
            <a:off x="5938655" y="1142867"/>
            <a:ext cx="17319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1" lang="en-US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Channels</a:t>
            </a:r>
            <a:endParaRPr/>
          </a:p>
        </p:txBody>
      </p:sp>
      <p:sp>
        <p:nvSpPr>
          <p:cNvPr id="153" name="Google Shape;153;p6"/>
          <p:cNvSpPr txBox="1"/>
          <p:nvPr/>
        </p:nvSpPr>
        <p:spPr>
          <a:xfrm>
            <a:off x="4548255" y="1851063"/>
            <a:ext cx="4512600" cy="7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Aspects of a mark’s appearance which can be modified to encode information:</a:t>
            </a:r>
            <a:endParaRPr/>
          </a:p>
        </p:txBody>
      </p:sp>
      <p:pic>
        <p:nvPicPr>
          <p:cNvPr descr="Timeline&#10;&#10;Description automatically generated" id="154" name="Google Shape;1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453" y="3651720"/>
            <a:ext cx="6035038" cy="275850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 txBox="1"/>
          <p:nvPr/>
        </p:nvSpPr>
        <p:spPr>
          <a:xfrm>
            <a:off x="4679718" y="2580125"/>
            <a:ext cx="168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Length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349131" y="2426225"/>
            <a:ext cx="1301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Points</a:t>
            </a:r>
            <a:endParaRPr/>
          </a:p>
        </p:txBody>
      </p:sp>
      <p:sp>
        <p:nvSpPr>
          <p:cNvPr id="157" name="Google Shape;157;p6"/>
          <p:cNvSpPr txBox="1"/>
          <p:nvPr/>
        </p:nvSpPr>
        <p:spPr>
          <a:xfrm>
            <a:off x="7278465" y="4028175"/>
            <a:ext cx="158773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Mark: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Dot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Channels: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X position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Y position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Colour</a:t>
            </a:r>
            <a:endParaRPr sz="1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6880304" y="3820357"/>
            <a:ext cx="218764" cy="2464065"/>
          </a:xfrm>
          <a:prstGeom prst="rightBrace">
            <a:avLst>
              <a:gd fmla="val 53931" name="adj1"/>
              <a:gd fmla="val 50000" name="adj2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2567028" y="6460582"/>
            <a:ext cx="414568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(COVID-19 Host Genetics Initiative, </a:t>
            </a:r>
            <a:r>
              <a:rPr i="1" lang="en-US"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Nature</a:t>
            </a:r>
            <a:r>
              <a:rPr lang="en-US"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; 2021)</a:t>
            </a:r>
            <a:endParaRPr/>
          </a:p>
        </p:txBody>
      </p:sp>
      <p:sp>
        <p:nvSpPr>
          <p:cNvPr id="160" name="Google Shape;160;p6"/>
          <p:cNvSpPr txBox="1"/>
          <p:nvPr/>
        </p:nvSpPr>
        <p:spPr>
          <a:xfrm>
            <a:off x="6745275" y="2533925"/>
            <a:ext cx="1587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Angle</a:t>
            </a:r>
            <a:endParaRPr>
              <a:solidFill>
                <a:schemeClr val="accent3"/>
              </a:solidFill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Colour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1881250" y="2426225"/>
            <a:ext cx="1301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Areas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3f3a3f65a3_0_0"/>
          <p:cNvSpPr txBox="1"/>
          <p:nvPr>
            <p:ph idx="12" type="sldNum"/>
          </p:nvPr>
        </p:nvSpPr>
        <p:spPr>
          <a:xfrm>
            <a:off x="8588390" y="6396610"/>
            <a:ext cx="555600" cy="36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8" name="Google Shape;168;g13f3a3f65a3_0_0"/>
          <p:cNvSpPr txBox="1"/>
          <p:nvPr>
            <p:ph idx="4294967295" type="title"/>
          </p:nvPr>
        </p:nvSpPr>
        <p:spPr>
          <a:xfrm>
            <a:off x="349135" y="168566"/>
            <a:ext cx="81654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/>
              <a:t>Elements of quantitative graphs</a:t>
            </a:r>
            <a:endParaRPr/>
          </a:p>
        </p:txBody>
      </p:sp>
      <p:pic>
        <p:nvPicPr>
          <p:cNvPr id="169" name="Google Shape;169;g13f3a3f65a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050" y="1219413"/>
            <a:ext cx="8839200" cy="497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WC_HG">
      <a:dk1>
        <a:srgbClr val="008D36"/>
      </a:dk1>
      <a:lt1>
        <a:srgbClr val="FFFFFF"/>
      </a:lt1>
      <a:dk2>
        <a:srgbClr val="97999C"/>
      </a:dk2>
      <a:lt2>
        <a:srgbClr val="464749"/>
      </a:lt2>
      <a:accent1>
        <a:srgbClr val="C2D5C8"/>
      </a:accent1>
      <a:accent2>
        <a:srgbClr val="002147"/>
      </a:accent2>
      <a:accent3>
        <a:srgbClr val="000000"/>
      </a:accent3>
      <a:accent4>
        <a:srgbClr val="FFFFFF"/>
      </a:accent4>
      <a:accent5>
        <a:srgbClr val="FFFFFF"/>
      </a:accent5>
      <a:accent6>
        <a:srgbClr val="FFFFFF"/>
      </a:accent6>
      <a:hlink>
        <a:srgbClr val="51B2C3"/>
      </a:hlink>
      <a:folHlink>
        <a:srgbClr val="90C8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2022-09-26T10:50:17Z</dcterms:created>
  <dc:creator>Eddie Cano Gamez</dc:creator>
</cp:coreProperties>
</file>