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9144000"/>
  <p:notesSz cx="6858000" cy="9144000"/>
  <p:embeddedFontLst>
    <p:embeddedFont>
      <p:font typeface="Lato"/>
      <p:regular r:id="rId27"/>
      <p:bold r:id="rId28"/>
      <p:italic r:id="rId29"/>
      <p:boldItalic r:id="rId30"/>
    </p:embeddedFont>
    <p:embeddedFont>
      <p:font typeface="Helvetica Neue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961">
          <p15:clr>
            <a:srgbClr val="A4A3A4"/>
          </p15:clr>
        </p15:guide>
        <p15:guide id="2" orient="horz" pos="369">
          <p15:clr>
            <a:srgbClr val="A4A3A4"/>
          </p15:clr>
        </p15:guide>
        <p15:guide id="3" orient="horz" pos="2261">
          <p15:clr>
            <a:srgbClr val="A4A3A4"/>
          </p15:clr>
        </p15:guide>
        <p15:guide id="4" orient="horz" pos="994">
          <p15:clr>
            <a:srgbClr val="A4A3A4"/>
          </p15:clr>
        </p15:guide>
        <p15:guide id="5" orient="horz" pos="1777">
          <p15:clr>
            <a:srgbClr val="A4A3A4"/>
          </p15:clr>
        </p15:guide>
        <p15:guide id="6" orient="horz" pos="1027">
          <p15:clr>
            <a:srgbClr val="A4A3A4"/>
          </p15:clr>
        </p15:guide>
        <p15:guide id="7" orient="horz" pos="2161">
          <p15:clr>
            <a:srgbClr val="A4A3A4"/>
          </p15:clr>
        </p15:guide>
        <p15:guide id="8" pos="305">
          <p15:clr>
            <a:srgbClr val="A4A3A4"/>
          </p15:clr>
        </p15:guide>
        <p15:guide id="9" pos="5449">
          <p15:clr>
            <a:srgbClr val="A4A3A4"/>
          </p15:clr>
        </p15:guide>
        <p15:guide id="10" pos="2893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jVtQLtheSFdMqL2YRt/5epYQm3t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Wojciech Laso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B95271-87B6-4AD0-B925-187BA4CB93FE}">
  <a:tblStyle styleId="{33B95271-87B6-4AD0-B925-187BA4CB93F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961" orient="horz"/>
        <p:guide pos="369" orient="horz"/>
        <p:guide pos="2261" orient="horz"/>
        <p:guide pos="994" orient="horz"/>
        <p:guide pos="1777" orient="horz"/>
        <p:guide pos="1027" orient="horz"/>
        <p:guide pos="2161" orient="horz"/>
        <p:guide pos="305"/>
        <p:guide pos="5449"/>
        <p:guide pos="289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Lat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4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3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6.xml"/><Relationship Id="rId35" Type="http://customschemas.google.com/relationships/presentationmetadata" Target="metadata"/><Relationship Id="rId12" Type="http://schemas.openxmlformats.org/officeDocument/2006/relationships/slide" Target="slides/slide5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9-30T15:50:06.337">
    <p:pos x="199" y="700"/>
    <p:text>I think it would be good to point out that there are some simplifications here:
1) normally RNA is either polyA enriched or rRNA depleted
2) modern sequencers only have two-channel (two-colour) readout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y-vvaU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v2">
  <p:cSld name="1_Title Slide v2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idx="1" type="body"/>
          </p:nvPr>
        </p:nvSpPr>
        <p:spPr>
          <a:xfrm>
            <a:off x="484919" y="5409336"/>
            <a:ext cx="8165481" cy="9657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type="title"/>
          </p:nvPr>
        </p:nvSpPr>
        <p:spPr>
          <a:xfrm>
            <a:off x="484919" y="1959802"/>
            <a:ext cx="8169823" cy="1347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2" type="body"/>
          </p:nvPr>
        </p:nvSpPr>
        <p:spPr>
          <a:xfrm>
            <a:off x="489880" y="3691115"/>
            <a:ext cx="8165481" cy="714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" name="Google Shape;1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87488" y="573596"/>
            <a:ext cx="1962912" cy="8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ext+2 Images-Portrait">
  <p:cSld name="8_Text+2 Images-Portrai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>
            <p:ph idx="2" type="pic"/>
          </p:nvPr>
        </p:nvSpPr>
        <p:spPr>
          <a:xfrm>
            <a:off x="4417824" y="2668740"/>
            <a:ext cx="2027865" cy="3618724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0"/>
          <p:cNvSpPr/>
          <p:nvPr>
            <p:ph idx="3" type="pic"/>
          </p:nvPr>
        </p:nvSpPr>
        <p:spPr>
          <a:xfrm>
            <a:off x="6626877" y="2668740"/>
            <a:ext cx="2027865" cy="36187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0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493600" y="2603869"/>
            <a:ext cx="3664793" cy="368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4" type="body"/>
          </p:nvPr>
        </p:nvSpPr>
        <p:spPr>
          <a:xfrm>
            <a:off x="488639" y="1785116"/>
            <a:ext cx="816672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Full bleed image">
  <p:cSld name="9_Full bleed image">
    <p:bg>
      <p:bgPr>
        <a:solidFill>
          <a:srgbClr val="60BFCE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/>
          <p:nvPr>
            <p:ph idx="2" type="pic"/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hart+Text">
  <p:cSld name="10_Chart+Text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/>
          <p:nvPr>
            <p:ph idx="2" type="chart"/>
          </p:nvPr>
        </p:nvSpPr>
        <p:spPr>
          <a:xfrm>
            <a:off x="489880" y="2580472"/>
            <a:ext cx="4891640" cy="3698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60"/>
              </a:spcBef>
              <a:spcAft>
                <a:spcPts val="0"/>
              </a:spcAft>
              <a:buClr>
                <a:srgbClr val="FF0F2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0F2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32"/>
          <p:cNvSpPr txBox="1"/>
          <p:nvPr>
            <p:ph idx="1" type="body"/>
          </p:nvPr>
        </p:nvSpPr>
        <p:spPr>
          <a:xfrm>
            <a:off x="5645393" y="2580473"/>
            <a:ext cx="3009348" cy="3706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32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3" type="body"/>
          </p:nvPr>
        </p:nvSpPr>
        <p:spPr>
          <a:xfrm>
            <a:off x="488639" y="1785116"/>
            <a:ext cx="816672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harts: 2x">
  <p:cSld name="11_Charts: 2x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/>
          <p:nvPr>
            <p:ph idx="2" type="chart"/>
          </p:nvPr>
        </p:nvSpPr>
        <p:spPr>
          <a:xfrm>
            <a:off x="489881" y="2580473"/>
            <a:ext cx="3969610" cy="3706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33"/>
          <p:cNvSpPr/>
          <p:nvPr>
            <p:ph idx="3" type="chart"/>
          </p:nvPr>
        </p:nvSpPr>
        <p:spPr>
          <a:xfrm>
            <a:off x="4685132" y="2580473"/>
            <a:ext cx="3969610" cy="3706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33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008D3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33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>
            <a:off x="488639" y="1785116"/>
            <a:ext cx="397085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464749"/>
              </a:buClr>
              <a:buSzPts val="3000"/>
              <a:buNone/>
              <a:defRPr b="1" sz="3000">
                <a:solidFill>
                  <a:srgbClr val="464749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4" type="body"/>
          </p:nvPr>
        </p:nvSpPr>
        <p:spPr>
          <a:xfrm>
            <a:off x="4685132" y="1785116"/>
            <a:ext cx="397085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rgbClr val="464749"/>
              </a:buClr>
              <a:buSzPts val="3000"/>
              <a:buNone/>
              <a:defRPr b="1" sz="3000">
                <a:solidFill>
                  <a:srgbClr val="464749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End slide">
  <p:cSld name="12_End slide">
    <p:bg>
      <p:bgPr>
        <a:solidFill>
          <a:schemeClr val="dk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4"/>
          <p:cNvSpPr txBox="1"/>
          <p:nvPr>
            <p:ph type="title"/>
          </p:nvPr>
        </p:nvSpPr>
        <p:spPr>
          <a:xfrm>
            <a:off x="489260" y="1491776"/>
            <a:ext cx="8165482" cy="196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4"/>
          <p:cNvSpPr txBox="1"/>
          <p:nvPr>
            <p:ph idx="1" type="body"/>
          </p:nvPr>
        </p:nvSpPr>
        <p:spPr>
          <a:xfrm>
            <a:off x="484919" y="4868568"/>
            <a:ext cx="8165481" cy="14188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HUMAN GENETICS RGB.png" id="86" name="Google Shape;8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87488" y="5400496"/>
            <a:ext cx="1962912" cy="8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End slide v2">
  <p:cSld name="12_End slide v2"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5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35"/>
          <p:cNvSpPr txBox="1"/>
          <p:nvPr>
            <p:ph type="title"/>
          </p:nvPr>
        </p:nvSpPr>
        <p:spPr>
          <a:xfrm>
            <a:off x="489260" y="1491776"/>
            <a:ext cx="8165482" cy="196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5"/>
          <p:cNvSpPr txBox="1"/>
          <p:nvPr>
            <p:ph idx="1" type="body"/>
          </p:nvPr>
        </p:nvSpPr>
        <p:spPr>
          <a:xfrm>
            <a:off x="484919" y="4868568"/>
            <a:ext cx="8165481" cy="14188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1" name="Google Shape;9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87488" y="5400496"/>
            <a:ext cx="1962912" cy="8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dk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484919" y="5409336"/>
            <a:ext cx="8165481" cy="9657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type="title"/>
          </p:nvPr>
        </p:nvSpPr>
        <p:spPr>
          <a:xfrm>
            <a:off x="484919" y="1959802"/>
            <a:ext cx="8169823" cy="1347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2" type="body"/>
          </p:nvPr>
        </p:nvSpPr>
        <p:spPr>
          <a:xfrm>
            <a:off x="489880" y="3691115"/>
            <a:ext cx="8165481" cy="714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HUMAN GENETICS RGB.png" id="22" name="Google Shape;2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87488" y="573596"/>
            <a:ext cx="1962912" cy="8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3"/>
          <p:cNvSpPr txBox="1"/>
          <p:nvPr>
            <p:ph type="title"/>
          </p:nvPr>
        </p:nvSpPr>
        <p:spPr>
          <a:xfrm>
            <a:off x="311700" y="521800"/>
            <a:ext cx="8520600" cy="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+Subhead+Text">
  <p:cSld name="3_Title+Subhead+Text">
    <p:bg>
      <p:bgPr>
        <a:solidFill>
          <a:schemeClr val="lt1">
            <a:alpha val="0"/>
          </a:schemeClr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" type="body"/>
          </p:nvPr>
        </p:nvSpPr>
        <p:spPr>
          <a:xfrm>
            <a:off x="489258" y="2476652"/>
            <a:ext cx="8165484" cy="381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  <a:defRPr sz="2200">
                <a:solidFill>
                  <a:schemeClr val="lt2"/>
                </a:solidFill>
              </a:defRPr>
            </a:lvl1pPr>
            <a:lvl2pPr indent="-368300" lvl="1" marL="9144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2pPr>
            <a:lvl3pPr indent="-368300" lvl="2" marL="13716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3pPr>
            <a:lvl4pPr indent="-368300" lvl="3" marL="18288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4pPr>
            <a:lvl5pPr indent="-368300" lvl="4" marL="22860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2" type="body"/>
          </p:nvPr>
        </p:nvSpPr>
        <p:spPr>
          <a:xfrm>
            <a:off x="488639" y="1785116"/>
            <a:ext cx="816672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+Subhead+Textx2">
  <p:cSld name="4_Title+Subhead+Textx2">
    <p:bg>
      <p:bgPr>
        <a:solidFill>
          <a:schemeClr val="lt1">
            <a:alpha val="0"/>
          </a:schemeClr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489877" y="2476652"/>
            <a:ext cx="3941412" cy="381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  <a:defRPr sz="2200">
                <a:solidFill>
                  <a:schemeClr val="lt2"/>
                </a:solidFill>
              </a:defRPr>
            </a:lvl1pPr>
            <a:lvl2pPr indent="-368300" lvl="1" marL="9144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2pPr>
            <a:lvl3pPr indent="-368300" lvl="2" marL="13716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3pPr>
            <a:lvl4pPr indent="-368300" lvl="3" marL="18288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4pPr>
            <a:lvl5pPr indent="-368300" lvl="4" marL="22860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2" type="body"/>
          </p:nvPr>
        </p:nvSpPr>
        <p:spPr>
          <a:xfrm>
            <a:off x="4713949" y="2476652"/>
            <a:ext cx="3941412" cy="381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  <a:defRPr sz="2200">
                <a:solidFill>
                  <a:schemeClr val="lt2"/>
                </a:solidFill>
              </a:defRPr>
            </a:lvl1pPr>
            <a:lvl2pPr indent="-368300" lvl="1" marL="9144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2pPr>
            <a:lvl3pPr indent="-368300" lvl="2" marL="13716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3pPr>
            <a:lvl4pPr indent="-368300" lvl="3" marL="18288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4pPr>
            <a:lvl5pPr indent="-368300" lvl="4" marL="228600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sz="2200">
                <a:solidFill>
                  <a:schemeClr val="lt2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26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3" type="body"/>
          </p:nvPr>
        </p:nvSpPr>
        <p:spPr>
          <a:xfrm>
            <a:off x="488639" y="1785116"/>
            <a:ext cx="816672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Quote">
  <p:cSld name="5_Quote">
    <p:bg>
      <p:bgPr>
        <a:solidFill>
          <a:schemeClr val="accent2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27"/>
          <p:cNvGrpSpPr/>
          <p:nvPr/>
        </p:nvGrpSpPr>
        <p:grpSpPr>
          <a:xfrm>
            <a:off x="4351865" y="820249"/>
            <a:ext cx="440271" cy="4127697"/>
            <a:chOff x="5464969" y="850901"/>
            <a:chExt cx="774700" cy="4373862"/>
          </a:xfrm>
        </p:grpSpPr>
        <p:sp>
          <p:nvSpPr>
            <p:cNvPr id="43" name="Google Shape;43;p27"/>
            <p:cNvSpPr/>
            <p:nvPr/>
          </p:nvSpPr>
          <p:spPr>
            <a:xfrm>
              <a:off x="5464969" y="850901"/>
              <a:ext cx="774700" cy="158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7"/>
            <p:cNvSpPr/>
            <p:nvPr/>
          </p:nvSpPr>
          <p:spPr>
            <a:xfrm>
              <a:off x="5464969" y="5066013"/>
              <a:ext cx="774700" cy="158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27"/>
          <p:cNvSpPr txBox="1"/>
          <p:nvPr>
            <p:ph type="title"/>
          </p:nvPr>
        </p:nvSpPr>
        <p:spPr>
          <a:xfrm>
            <a:off x="489260" y="1362670"/>
            <a:ext cx="8165482" cy="29859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36"/>
              </a:buClr>
              <a:buSzPts val="4000"/>
              <a:buFont typeface="Arial"/>
              <a:buNone/>
              <a:defRPr b="1" sz="4000" u="none">
                <a:solidFill>
                  <a:srgbClr val="008D3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489880" y="5472178"/>
            <a:ext cx="8165481" cy="701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ext+2 Images-Landscape">
  <p:cSld name="6_Text+2 Images-Landscap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/>
          <p:nvPr>
            <p:ph idx="2" type="pic"/>
          </p:nvPr>
        </p:nvSpPr>
        <p:spPr>
          <a:xfrm>
            <a:off x="4990568" y="2658581"/>
            <a:ext cx="3664173" cy="1737736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8"/>
          <p:cNvSpPr txBox="1"/>
          <p:nvPr>
            <p:ph idx="1" type="body"/>
          </p:nvPr>
        </p:nvSpPr>
        <p:spPr>
          <a:xfrm>
            <a:off x="493600" y="2603869"/>
            <a:ext cx="4200320" cy="368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8"/>
          <p:cNvSpPr/>
          <p:nvPr>
            <p:ph idx="3" type="pic"/>
          </p:nvPr>
        </p:nvSpPr>
        <p:spPr>
          <a:xfrm>
            <a:off x="4990568" y="4549730"/>
            <a:ext cx="3664173" cy="1737736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8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28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4" type="body"/>
          </p:nvPr>
        </p:nvSpPr>
        <p:spPr>
          <a:xfrm>
            <a:off x="488639" y="1785116"/>
            <a:ext cx="816672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ext+1 Image">
  <p:cSld name="7_Text+1 Imag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/>
          <p:nvPr>
            <p:ph idx="2" type="pic"/>
          </p:nvPr>
        </p:nvSpPr>
        <p:spPr>
          <a:xfrm>
            <a:off x="488639" y="2668740"/>
            <a:ext cx="4213580" cy="3618724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4990568" y="2603869"/>
            <a:ext cx="3664793" cy="368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29"/>
          <p:cNvSpPr txBox="1"/>
          <p:nvPr>
            <p:ph type="title"/>
          </p:nvPr>
        </p:nvSpPr>
        <p:spPr>
          <a:xfrm>
            <a:off x="489260" y="426247"/>
            <a:ext cx="8165482" cy="13415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3" type="body"/>
          </p:nvPr>
        </p:nvSpPr>
        <p:spPr>
          <a:xfrm>
            <a:off x="488639" y="1785116"/>
            <a:ext cx="8166722" cy="5658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8588390" y="6396610"/>
            <a:ext cx="555610" cy="363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0"/>
          <p:cNvSpPr txBox="1"/>
          <p:nvPr>
            <p:ph type="title"/>
          </p:nvPr>
        </p:nvSpPr>
        <p:spPr>
          <a:xfrm>
            <a:off x="489260" y="1814274"/>
            <a:ext cx="8165482" cy="11427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489260" y="2956999"/>
            <a:ext cx="8165481" cy="7109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gif"/><Relationship Id="rId4" Type="http://schemas.openxmlformats.org/officeDocument/2006/relationships/image" Target="../media/image18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title"/>
          </p:nvPr>
        </p:nvSpPr>
        <p:spPr>
          <a:xfrm>
            <a:off x="507707" y="2083002"/>
            <a:ext cx="8169900" cy="13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/>
              <a:t>Fundamentals of RNA-seq</a:t>
            </a:r>
            <a:endParaRPr/>
          </a:p>
        </p:txBody>
      </p:sp>
      <p:sp>
        <p:nvSpPr>
          <p:cNvPr id="97" name="Google Shape;97;p1"/>
          <p:cNvSpPr txBox="1"/>
          <p:nvPr>
            <p:ph idx="2" type="body"/>
          </p:nvPr>
        </p:nvSpPr>
        <p:spPr>
          <a:xfrm>
            <a:off x="555930" y="3430590"/>
            <a:ext cx="8165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GB"/>
              <a:t>Eddie Cano-Gamez, PhD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6975" y="1929604"/>
            <a:ext cx="4562061" cy="419289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/>
        </p:nvSpPr>
        <p:spPr>
          <a:xfrm>
            <a:off x="5743931" y="6184187"/>
            <a:ext cx="326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Altman and Krzywinski, 2018; </a:t>
            </a:r>
            <a:r>
              <a:rPr i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Nature Methods</a:t>
            </a:r>
            <a:endParaRPr i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10"/>
          <p:cNvSpPr txBox="1"/>
          <p:nvPr>
            <p:ph type="title"/>
          </p:nvPr>
        </p:nvSpPr>
        <p:spPr>
          <a:xfrm>
            <a:off x="311700" y="365507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/>
              <a:t>Why are too many dimensions a problem?</a:t>
            </a:r>
            <a:endParaRPr sz="3200"/>
          </a:p>
        </p:txBody>
      </p:sp>
      <p:sp>
        <p:nvSpPr>
          <p:cNvPr id="206" name="Google Shape;206;p10"/>
          <p:cNvSpPr txBox="1"/>
          <p:nvPr/>
        </p:nvSpPr>
        <p:spPr>
          <a:xfrm>
            <a:off x="311700" y="1261693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GB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3.	Most of the space is empty (points occupy a tiny part of it)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1"/>
          <p:cNvPicPr preferRelativeResize="0"/>
          <p:nvPr/>
        </p:nvPicPr>
        <p:blipFill rotWithShape="1">
          <a:blip r:embed="rId3">
            <a:alphaModFix/>
          </a:blip>
          <a:srcRect b="9620" l="68164" r="0" t="16606"/>
          <a:stretch/>
        </p:blipFill>
        <p:spPr>
          <a:xfrm>
            <a:off x="2390408" y="2322739"/>
            <a:ext cx="3945835" cy="36642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11"/>
          <p:cNvCxnSpPr/>
          <p:nvPr/>
        </p:nvCxnSpPr>
        <p:spPr>
          <a:xfrm>
            <a:off x="3223625" y="6154590"/>
            <a:ext cx="2684925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3" name="Google Shape;213;p11"/>
          <p:cNvSpPr txBox="1"/>
          <p:nvPr/>
        </p:nvSpPr>
        <p:spPr>
          <a:xfrm>
            <a:off x="3074450" y="6154590"/>
            <a:ext cx="2834100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Number of dimensions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2158783" y="1824529"/>
            <a:ext cx="4409084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Correlation between variables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5763810" y="6277526"/>
            <a:ext cx="326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Altman and Krzywinski, 2018; </a:t>
            </a:r>
            <a:r>
              <a:rPr i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Nature Methods</a:t>
            </a:r>
            <a:endParaRPr i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11"/>
          <p:cNvSpPr txBox="1"/>
          <p:nvPr>
            <p:ph type="title"/>
          </p:nvPr>
        </p:nvSpPr>
        <p:spPr>
          <a:xfrm>
            <a:off x="311700" y="365507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/>
              <a:t>Why are too many dimensions a problem?</a:t>
            </a:r>
            <a:endParaRPr sz="3200"/>
          </a:p>
        </p:txBody>
      </p:sp>
      <p:sp>
        <p:nvSpPr>
          <p:cNvPr id="217" name="Google Shape;217;p11"/>
          <p:cNvSpPr txBox="1"/>
          <p:nvPr/>
        </p:nvSpPr>
        <p:spPr>
          <a:xfrm>
            <a:off x="311700" y="1261693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GB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4.	This causes correlations between variables to all drop to zero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/>
          <p:nvPr>
            <p:ph type="title"/>
          </p:nvPr>
        </p:nvSpPr>
        <p:spPr>
          <a:xfrm>
            <a:off x="533067" y="358389"/>
            <a:ext cx="8292267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/>
              <a:t>Dimensionality reduction: making the most of collinearity</a:t>
            </a:r>
            <a:endParaRPr sz="3200"/>
          </a:p>
        </p:txBody>
      </p:sp>
      <p:sp>
        <p:nvSpPr>
          <p:cNvPr id="223" name="Google Shape;223;p12"/>
          <p:cNvSpPr txBox="1"/>
          <p:nvPr>
            <p:ph idx="1" type="body"/>
          </p:nvPr>
        </p:nvSpPr>
        <p:spPr>
          <a:xfrm>
            <a:off x="533066" y="1449514"/>
            <a:ext cx="8292267" cy="17264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GB" sz="2000"/>
              <a:t>In real-world data many dimensions are correlated  and thus redundant (</a:t>
            </a:r>
            <a:r>
              <a:rPr b="1" lang="en-GB" sz="2000"/>
              <a:t>collinearity</a:t>
            </a:r>
            <a:r>
              <a:rPr lang="en-GB" sz="2000"/>
              <a:t>).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lt2"/>
              </a:buClr>
              <a:buSzPts val="1800"/>
              <a:buNone/>
            </a:pPr>
            <a:r>
              <a:rPr lang="en-GB" sz="2000"/>
              <a:t>For example, take a look at the expression of these two genes in this RNA-seq data set:</a:t>
            </a:r>
            <a:endParaRPr sz="2000"/>
          </a:p>
        </p:txBody>
      </p:sp>
      <p:sp>
        <p:nvSpPr>
          <p:cNvPr id="224" name="Google Shape;224;p12"/>
          <p:cNvSpPr txBox="1"/>
          <p:nvPr/>
        </p:nvSpPr>
        <p:spPr>
          <a:xfrm>
            <a:off x="4933000" y="3883670"/>
            <a:ext cx="2235600" cy="15696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They are redundant!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It would be better to have a single  number that summarises both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4729100" y="3273535"/>
            <a:ext cx="249000" cy="2693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7528053" y="4126393"/>
            <a:ext cx="1437900" cy="1015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is the basis of </a:t>
            </a:r>
            <a:r>
              <a:rPr b="1"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PCA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7" name="Google Shape;227;p12"/>
          <p:cNvCxnSpPr/>
          <p:nvPr/>
        </p:nvCxnSpPr>
        <p:spPr>
          <a:xfrm>
            <a:off x="7168600" y="4634209"/>
            <a:ext cx="43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151" y="3280900"/>
            <a:ext cx="4229050" cy="30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>
            <p:ph type="title"/>
          </p:nvPr>
        </p:nvSpPr>
        <p:spPr>
          <a:xfrm>
            <a:off x="487076" y="463736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/>
              <a:t>Dimensionality reduction: PCA</a:t>
            </a:r>
            <a:endParaRPr sz="3200"/>
          </a:p>
        </p:txBody>
      </p:sp>
      <p:sp>
        <p:nvSpPr>
          <p:cNvPr id="234" name="Google Shape;234;p13"/>
          <p:cNvSpPr txBox="1"/>
          <p:nvPr>
            <p:ph idx="1" type="body"/>
          </p:nvPr>
        </p:nvSpPr>
        <p:spPr>
          <a:xfrm>
            <a:off x="487076" y="1332039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b="1" lang="en-GB" sz="2000"/>
              <a:t>Principal component analysis </a:t>
            </a:r>
            <a:r>
              <a:rPr lang="en-GB" sz="2000"/>
              <a:t>(PCA) is a method which to </a:t>
            </a:r>
            <a:r>
              <a:rPr b="1" lang="en-GB" sz="2000"/>
              <a:t>rotate</a:t>
            </a:r>
            <a:r>
              <a:rPr lang="en-GB" sz="2000"/>
              <a:t> our reference coordinate system until we find the dimensions that best capture the variability in the data. We keep only those and discard the rest.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lt2"/>
              </a:buClr>
              <a:buSzPts val="1800"/>
              <a:buNone/>
            </a:pPr>
            <a:r>
              <a:rPr lang="en-GB" sz="2000"/>
              <a:t>Think of this as rotating your viewpoint in a video game:</a:t>
            </a:r>
            <a:endParaRPr sz="2000"/>
          </a:p>
        </p:txBody>
      </p:sp>
      <p:pic>
        <p:nvPicPr>
          <p:cNvPr id="235" name="Google Shape;2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224" y="3376839"/>
            <a:ext cx="3605826" cy="270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1930" y="3597965"/>
            <a:ext cx="2730676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 b="2780" l="0" r="0" t="0"/>
          <a:stretch/>
        </p:blipFill>
        <p:spPr>
          <a:xfrm>
            <a:off x="5114625" y="2845817"/>
            <a:ext cx="3877974" cy="28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4"/>
          <p:cNvSpPr txBox="1"/>
          <p:nvPr>
            <p:ph idx="1" type="body"/>
          </p:nvPr>
        </p:nvSpPr>
        <p:spPr>
          <a:xfrm>
            <a:off x="487076" y="11078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GB" sz="2000"/>
              <a:t>Let’s perform PCA step by step. We’ll use the two genes shown above: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GB" sz="2000"/>
              <a:t>1. We first find the centre of this data. We’ll turn this into our new zero (0,0):</a:t>
            </a:r>
            <a:endParaRPr sz="2000"/>
          </a:p>
        </p:txBody>
      </p:sp>
      <p:pic>
        <p:nvPicPr>
          <p:cNvPr id="243" name="Google Shape;2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101" y="2920943"/>
            <a:ext cx="3762393" cy="2729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14"/>
          <p:cNvCxnSpPr/>
          <p:nvPr/>
        </p:nvCxnSpPr>
        <p:spPr>
          <a:xfrm>
            <a:off x="3827725" y="4222680"/>
            <a:ext cx="11121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5" name="Google Shape;245;p14"/>
          <p:cNvSpPr txBox="1"/>
          <p:nvPr>
            <p:ph type="title"/>
          </p:nvPr>
        </p:nvSpPr>
        <p:spPr>
          <a:xfrm>
            <a:off x="487076" y="463736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/>
              <a:t>Dimensionality reduction: PCA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151" y="2705050"/>
            <a:ext cx="4170351" cy="308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5"/>
          <p:cNvSpPr txBox="1"/>
          <p:nvPr>
            <p:ph idx="1" type="body"/>
          </p:nvPr>
        </p:nvSpPr>
        <p:spPr>
          <a:xfrm>
            <a:off x="487076" y="11078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GB" sz="2000"/>
              <a:t>Let’s perform PCA step by step. We’ll use the two genes shown above: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GB" sz="2000"/>
              <a:t>2. We then find the line that best fits the data.</a:t>
            </a:r>
            <a:endParaRPr sz="2000"/>
          </a:p>
        </p:txBody>
      </p:sp>
      <p:sp>
        <p:nvSpPr>
          <p:cNvPr id="252" name="Google Shape;252;p15"/>
          <p:cNvSpPr txBox="1"/>
          <p:nvPr>
            <p:ph type="title"/>
          </p:nvPr>
        </p:nvSpPr>
        <p:spPr>
          <a:xfrm>
            <a:off x="487076" y="463736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/>
              <a:t>Dimensionality reduction: PCA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6826" y="2787801"/>
            <a:ext cx="4060375" cy="29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6"/>
          <p:cNvSpPr txBox="1"/>
          <p:nvPr/>
        </p:nvSpPr>
        <p:spPr>
          <a:xfrm>
            <a:off x="487076" y="11078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GB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Let’s perform PCA step by step. We’ll use the two genes shown above: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GB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3.	This line becomes our new X axis (we will call it PC1). </a:t>
            </a:r>
            <a:endParaRPr/>
          </a:p>
        </p:txBody>
      </p:sp>
      <p:sp>
        <p:nvSpPr>
          <p:cNvPr id="259" name="Google Shape;259;p16"/>
          <p:cNvSpPr txBox="1"/>
          <p:nvPr>
            <p:ph type="title"/>
          </p:nvPr>
        </p:nvSpPr>
        <p:spPr>
          <a:xfrm>
            <a:off x="487076" y="463736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/>
              <a:t>Dimensionality reduction: PCA</a:t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1419" y="3005263"/>
            <a:ext cx="4171150" cy="303787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7"/>
          <p:cNvSpPr txBox="1"/>
          <p:nvPr/>
        </p:nvSpPr>
        <p:spPr>
          <a:xfrm>
            <a:off x="1036744" y="3956639"/>
            <a:ext cx="22356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can continue like  this for any number of dimensions!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17"/>
          <p:cNvSpPr/>
          <p:nvPr/>
        </p:nvSpPr>
        <p:spPr>
          <a:xfrm rot="10800000">
            <a:off x="3359544" y="3124963"/>
            <a:ext cx="206400" cy="2377200"/>
          </a:xfrm>
          <a:prstGeom prst="rightBrace">
            <a:avLst>
              <a:gd fmla="val 50000" name="adj1"/>
              <a:gd fmla="val 48778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487076" y="11078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GB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Let’s perform PCA step by step. We’ll use the two genes shown above: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GB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4.	We find the line perpendicular to PC1 that best fits the data (in this case there is only one). We call it PC2. etc...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 txBox="1"/>
          <p:nvPr>
            <p:ph type="title"/>
          </p:nvPr>
        </p:nvSpPr>
        <p:spPr>
          <a:xfrm>
            <a:off x="487076" y="463736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/>
              <a:t>Dimensionality reduction: PCA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753" y="3130354"/>
            <a:ext cx="3494725" cy="2545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18"/>
          <p:cNvCxnSpPr/>
          <p:nvPr/>
        </p:nvCxnSpPr>
        <p:spPr>
          <a:xfrm>
            <a:off x="3883252" y="4156641"/>
            <a:ext cx="10992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75" name="Google Shape;275;p18"/>
          <p:cNvPicPr preferRelativeResize="0"/>
          <p:nvPr/>
        </p:nvPicPr>
        <p:blipFill rotWithShape="1">
          <a:blip r:embed="rId4">
            <a:alphaModFix/>
          </a:blip>
          <a:srcRect b="2221" l="0" r="696" t="0"/>
          <a:stretch/>
        </p:blipFill>
        <p:spPr>
          <a:xfrm>
            <a:off x="5115326" y="3553353"/>
            <a:ext cx="3788922" cy="212222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8"/>
          <p:cNvSpPr txBox="1"/>
          <p:nvPr/>
        </p:nvSpPr>
        <p:spPr>
          <a:xfrm>
            <a:off x="487076" y="127527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GB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Let’s perform PCA step by step. We’ll use the two genes shown above: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GB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5.	Finally, we discard any uninformative dimensions. In this case, PC1 is enough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 txBox="1"/>
          <p:nvPr>
            <p:ph type="title"/>
          </p:nvPr>
        </p:nvSpPr>
        <p:spPr>
          <a:xfrm>
            <a:off x="487076" y="556322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/>
              <a:t>Dimensionality reduction: PCA</a:t>
            </a:r>
            <a:endParaRPr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 txBox="1"/>
          <p:nvPr>
            <p:ph type="title"/>
          </p:nvPr>
        </p:nvSpPr>
        <p:spPr>
          <a:xfrm>
            <a:off x="487088" y="2894080"/>
            <a:ext cx="8169823" cy="1347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/>
              <a:t>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584310" y="2755175"/>
            <a:ext cx="8169823" cy="1347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Introduction to RNA-seq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277032" y="431898"/>
            <a:ext cx="7723968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888"/>
              <a:buFont typeface="Arial"/>
              <a:buNone/>
            </a:pPr>
            <a:r>
              <a:rPr lang="en-GB"/>
              <a:t>The RNA-sequencing workflow</a:t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420" y="1112358"/>
            <a:ext cx="8509159" cy="5105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7201127" y="6272213"/>
            <a:ext cx="16658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(Bresnahan, 2021)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311700" y="521800"/>
            <a:ext cx="8520600" cy="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/>
              <a:t>RNA-seq data processing steps</a:t>
            </a:r>
            <a:endParaRPr/>
          </a:p>
        </p:txBody>
      </p:sp>
      <p:sp>
        <p:nvSpPr>
          <p:cNvPr id="115" name="Google Shape;115;p4"/>
          <p:cNvSpPr txBox="1"/>
          <p:nvPr>
            <p:ph idx="12" type="sldNum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Read mapping or alignment | Functional genomics II"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8252" y="3150705"/>
            <a:ext cx="4611758" cy="347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b="0" l="0" r="0" t="62896"/>
          <a:stretch/>
        </p:blipFill>
        <p:spPr>
          <a:xfrm>
            <a:off x="790281" y="1257209"/>
            <a:ext cx="7260416" cy="1616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/>
          <p:nvPr/>
        </p:nvSpPr>
        <p:spPr>
          <a:xfrm rot="-5400000">
            <a:off x="4043803" y="642206"/>
            <a:ext cx="360657" cy="4462672"/>
          </a:xfrm>
          <a:prstGeom prst="rightBrace">
            <a:avLst>
              <a:gd fmla="val 6458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2852530" y="5799323"/>
            <a:ext cx="4398458" cy="392327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>
            <p:ph type="title"/>
          </p:nvPr>
        </p:nvSpPr>
        <p:spPr>
          <a:xfrm>
            <a:off x="311700" y="343147"/>
            <a:ext cx="8520600" cy="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/>
              <a:t>RNA-seq data normalisation</a:t>
            </a:r>
            <a:endParaRPr/>
          </a:p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311700" y="897301"/>
            <a:ext cx="8520600" cy="2420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GB" sz="2000"/>
              <a:t>We usually cannot take the read counts directly. Instead we need to take the following factors into account: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2000"/>
              <a:t>Differences in sequencing depth between samples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2000"/>
              <a:t>Differences in gene length (longer gene = more reads)</a:t>
            </a:r>
            <a:endParaRPr/>
          </a:p>
        </p:txBody>
      </p:sp>
      <p:sp>
        <p:nvSpPr>
          <p:cNvPr id="127" name="Google Shape;127;p5"/>
          <p:cNvSpPr txBox="1"/>
          <p:nvPr>
            <p:ph idx="12" type="sldNum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RPKM and FPKM normalization units of expression | izabelcavassim" id="128" name="Google Shape;128;p5"/>
          <p:cNvPicPr preferRelativeResize="0"/>
          <p:nvPr/>
        </p:nvPicPr>
        <p:blipFill rotWithShape="1">
          <a:blip r:embed="rId3">
            <a:alphaModFix/>
          </a:blip>
          <a:srcRect b="10669" l="0" r="0" t="21276"/>
          <a:stretch/>
        </p:blipFill>
        <p:spPr>
          <a:xfrm>
            <a:off x="1167848" y="2875023"/>
            <a:ext cx="6495222" cy="284554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2923612" y="5824327"/>
            <a:ext cx="42562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RPKM</a:t>
            </a: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eads </a:t>
            </a: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 </a:t>
            </a: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ilobase per </a:t>
            </a: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illion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4543248" y="6357057"/>
            <a:ext cx="14414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length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5984668" y="6357057"/>
            <a:ext cx="20441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Sequencing depth</a:t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 rot="5400000">
            <a:off x="5169008" y="5739286"/>
            <a:ext cx="189900" cy="1140625"/>
          </a:xfrm>
          <a:prstGeom prst="rightBrace">
            <a:avLst>
              <a:gd fmla="val 52705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 rot="5400000">
            <a:off x="6479353" y="5752056"/>
            <a:ext cx="189899" cy="1140627"/>
          </a:xfrm>
          <a:prstGeom prst="rightBrace">
            <a:avLst>
              <a:gd fmla="val 52705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5"/>
          <p:cNvCxnSpPr>
            <a:endCxn id="124" idx="1"/>
          </p:cNvCxnSpPr>
          <p:nvPr/>
        </p:nvCxnSpPr>
        <p:spPr>
          <a:xfrm>
            <a:off x="2226430" y="5636987"/>
            <a:ext cx="626100" cy="358500"/>
          </a:xfrm>
          <a:prstGeom prst="bentConnector3">
            <a:avLst>
              <a:gd fmla="val 2371" name="adj1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987300" y="2915550"/>
            <a:ext cx="7353300" cy="13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Dimensionality reduction for RNA-seq data analysis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>
            <p:ph type="title"/>
          </p:nvPr>
        </p:nvSpPr>
        <p:spPr>
          <a:xfrm>
            <a:off x="277032" y="431898"/>
            <a:ext cx="88122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888"/>
              <a:buFont typeface="Arial"/>
              <a:buNone/>
            </a:pPr>
            <a:r>
              <a:rPr lang="en-GB"/>
              <a:t>What is dimensionality?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4151522" y="3248953"/>
            <a:ext cx="2235600" cy="15696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number of genes in a data set is referred to as its </a:t>
            </a:r>
            <a:r>
              <a:rPr b="1"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dimensionality (N).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6527249" y="2036500"/>
            <a:ext cx="2286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Each gene can be thought of as a dimension in space: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7" name="Google Shape;147;p7"/>
          <p:cNvCxnSpPr/>
          <p:nvPr/>
        </p:nvCxnSpPr>
        <p:spPr>
          <a:xfrm rot="10800000">
            <a:off x="7272859" y="3187098"/>
            <a:ext cx="0" cy="9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8" name="Google Shape;148;p7"/>
          <p:cNvCxnSpPr/>
          <p:nvPr/>
        </p:nvCxnSpPr>
        <p:spPr>
          <a:xfrm>
            <a:off x="7272859" y="4101198"/>
            <a:ext cx="1066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9" name="Google Shape;149;p7"/>
          <p:cNvCxnSpPr/>
          <p:nvPr/>
        </p:nvCxnSpPr>
        <p:spPr>
          <a:xfrm flipH="1">
            <a:off x="6885859" y="4101198"/>
            <a:ext cx="387000" cy="57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0" name="Google Shape;150;p7"/>
          <p:cNvSpPr txBox="1"/>
          <p:nvPr/>
        </p:nvSpPr>
        <p:spPr>
          <a:xfrm rot="-5400000">
            <a:off x="6457405" y="3397558"/>
            <a:ext cx="1169271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gene 3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7"/>
          <p:cNvSpPr txBox="1"/>
          <p:nvPr/>
        </p:nvSpPr>
        <p:spPr>
          <a:xfrm rot="1210">
            <a:off x="7146890" y="3972712"/>
            <a:ext cx="1146842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gene 1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7"/>
          <p:cNvSpPr txBox="1"/>
          <p:nvPr/>
        </p:nvSpPr>
        <p:spPr>
          <a:xfrm rot="-3073165">
            <a:off x="6312508" y="4110375"/>
            <a:ext cx="1200887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gene 2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7"/>
          <p:cNvSpPr/>
          <p:nvPr/>
        </p:nvSpPr>
        <p:spPr>
          <a:xfrm flipH="1" rot="10800000">
            <a:off x="7217884" y="3634487"/>
            <a:ext cx="135300" cy="135300"/>
          </a:xfrm>
          <a:prstGeom prst="ellipse">
            <a:avLst/>
          </a:prstGeom>
          <a:solidFill>
            <a:srgbClr val="6666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/>
          <p:nvPr/>
        </p:nvSpPr>
        <p:spPr>
          <a:xfrm flipH="1" rot="10800000">
            <a:off x="7751284" y="4396487"/>
            <a:ext cx="135300" cy="135300"/>
          </a:xfrm>
          <a:prstGeom prst="ellipse">
            <a:avLst/>
          </a:prstGeom>
          <a:solidFill>
            <a:srgbClr val="6666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 txBox="1"/>
          <p:nvPr/>
        </p:nvSpPr>
        <p:spPr>
          <a:xfrm rot="1210">
            <a:off x="7806168" y="4224191"/>
            <a:ext cx="106638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sample 2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 txBox="1"/>
          <p:nvPr/>
        </p:nvSpPr>
        <p:spPr>
          <a:xfrm rot="1210">
            <a:off x="7257546" y="3454509"/>
            <a:ext cx="8520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cell 1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6337160" y="4817506"/>
            <a:ext cx="27381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typical RNA-seq data set has about </a:t>
            </a:r>
            <a:r>
              <a:rPr b="1"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20,000 dimensions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58" name="Google Shape;158;p7"/>
          <p:cNvGraphicFramePr/>
          <p:nvPr/>
        </p:nvGraphicFramePr>
        <p:xfrm>
          <a:off x="760849" y="26252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{33B95271-87B6-4AD0-B925-187BA4CB93FE}</a:tableStyleId>
              </a:tblPr>
              <a:tblGrid>
                <a:gridCol w="495750"/>
                <a:gridCol w="495750"/>
                <a:gridCol w="495750"/>
                <a:gridCol w="495750"/>
                <a:gridCol w="486375"/>
                <a:gridCol w="52142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666666"/>
                          </a:solidFill>
                        </a:rPr>
                        <a:t>0</a:t>
                      </a:r>
                      <a:endParaRPr b="1"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20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28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666666"/>
                          </a:solidFill>
                        </a:rPr>
                        <a:t>0</a:t>
                      </a:r>
                      <a:endParaRPr b="1"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666666"/>
                          </a:solidFill>
                        </a:rPr>
                        <a:t>0</a:t>
                      </a:r>
                      <a:endParaRPr b="1"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666666"/>
                          </a:solidFill>
                        </a:rPr>
                        <a:t>0</a:t>
                      </a:r>
                      <a:endParaRPr b="1"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10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5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666666"/>
                          </a:solidFill>
                        </a:rPr>
                        <a:t>0</a:t>
                      </a:r>
                      <a:endParaRPr b="1"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666666"/>
                          </a:solidFill>
                        </a:rPr>
                        <a:t>0</a:t>
                      </a:r>
                      <a:endParaRPr b="1"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5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7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10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8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10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666666"/>
                          </a:solidFill>
                        </a:rPr>
                        <a:t>0</a:t>
                      </a:r>
                      <a:endParaRPr b="1"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666666"/>
                          </a:solidFill>
                        </a:rPr>
                        <a:t>0</a:t>
                      </a:r>
                      <a:endParaRPr b="1"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50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12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1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...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...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...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...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...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10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666666"/>
                          </a:solidFill>
                        </a:rPr>
                        <a:t>0</a:t>
                      </a:r>
                      <a:endParaRPr b="1"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5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666666"/>
                          </a:solidFill>
                        </a:rPr>
                        <a:t>0</a:t>
                      </a:r>
                      <a:endParaRPr b="1"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666666"/>
                          </a:solidFill>
                        </a:rPr>
                        <a:t>6</a:t>
                      </a:r>
                      <a:endParaRPr sz="1600" u="none" cap="none" strike="noStrike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9" name="Google Shape;159;p7"/>
          <p:cNvSpPr txBox="1"/>
          <p:nvPr/>
        </p:nvSpPr>
        <p:spPr>
          <a:xfrm>
            <a:off x="1247707" y="1978753"/>
            <a:ext cx="2066700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genes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520619" y="2274515"/>
            <a:ext cx="352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        2         3        4       ...       n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431120" y="2629944"/>
            <a:ext cx="3207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7"/>
          <p:cNvSpPr txBox="1"/>
          <p:nvPr/>
        </p:nvSpPr>
        <p:spPr>
          <a:xfrm rot="-5400000">
            <a:off x="-255425" y="3692101"/>
            <a:ext cx="106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samples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3" name="Google Shape;163;p7"/>
          <p:cNvCxnSpPr/>
          <p:nvPr/>
        </p:nvCxnSpPr>
        <p:spPr>
          <a:xfrm>
            <a:off x="3009873" y="2265040"/>
            <a:ext cx="66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4" name="Google Shape;164;p7"/>
          <p:cNvCxnSpPr/>
          <p:nvPr/>
        </p:nvCxnSpPr>
        <p:spPr>
          <a:xfrm rot="10800000">
            <a:off x="1000836" y="2214322"/>
            <a:ext cx="570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5" name="Google Shape;165;p7"/>
          <p:cNvCxnSpPr/>
          <p:nvPr/>
        </p:nvCxnSpPr>
        <p:spPr>
          <a:xfrm rot="10800000">
            <a:off x="316098" y="2726675"/>
            <a:ext cx="0" cy="62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" name="Google Shape;166;p7"/>
          <p:cNvCxnSpPr/>
          <p:nvPr/>
        </p:nvCxnSpPr>
        <p:spPr>
          <a:xfrm>
            <a:off x="316098" y="4633770"/>
            <a:ext cx="0" cy="66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7" name="Google Shape;167;p7"/>
          <p:cNvSpPr/>
          <p:nvPr/>
        </p:nvSpPr>
        <p:spPr>
          <a:xfrm>
            <a:off x="3909623" y="2573311"/>
            <a:ext cx="190050" cy="2634663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7"/>
          <p:cNvCxnSpPr/>
          <p:nvPr/>
        </p:nvCxnSpPr>
        <p:spPr>
          <a:xfrm>
            <a:off x="6307343" y="3943912"/>
            <a:ext cx="43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/>
          <p:nvPr>
            <p:ph type="title"/>
          </p:nvPr>
        </p:nvSpPr>
        <p:spPr>
          <a:xfrm>
            <a:off x="360922" y="588274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/>
              <a:t>Why are too many dimensions a problem?</a:t>
            </a:r>
            <a:endParaRPr sz="3200"/>
          </a:p>
        </p:txBody>
      </p:sp>
      <p:sp>
        <p:nvSpPr>
          <p:cNvPr id="174" name="Google Shape;174;p8"/>
          <p:cNvSpPr txBox="1"/>
          <p:nvPr>
            <p:ph idx="1" type="body"/>
          </p:nvPr>
        </p:nvSpPr>
        <p:spPr>
          <a:xfrm>
            <a:off x="360922" y="128567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GB" sz="2000"/>
              <a:t>The </a:t>
            </a:r>
            <a:r>
              <a:rPr b="1" lang="en-GB" sz="2000"/>
              <a:t>curse of dimensionality</a:t>
            </a:r>
            <a:r>
              <a:rPr lang="en-GB" sz="2000"/>
              <a:t> is the name given to a collection of perplexing effects that appear as the number of dimensions in a space increases: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lt2"/>
              </a:buClr>
              <a:buSzPts val="1800"/>
              <a:buNone/>
            </a:pPr>
            <a:r>
              <a:rPr lang="en-GB" sz="2000"/>
              <a:t>1.	Volumes increase so fast that space becomes unimaginably vast</a:t>
            </a:r>
            <a:endParaRPr sz="2000"/>
          </a:p>
        </p:txBody>
      </p:sp>
      <p:sp>
        <p:nvSpPr>
          <p:cNvPr id="175" name="Google Shape;175;p8"/>
          <p:cNvSpPr/>
          <p:nvPr/>
        </p:nvSpPr>
        <p:spPr>
          <a:xfrm>
            <a:off x="2613297" y="4098772"/>
            <a:ext cx="626100" cy="626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2624813" y="4110288"/>
            <a:ext cx="603300" cy="6033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3414136" y="4103498"/>
            <a:ext cx="603300" cy="603300"/>
          </a:xfrm>
          <a:prstGeom prst="flowChartConnector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8"/>
          <p:cNvCxnSpPr/>
          <p:nvPr/>
        </p:nvCxnSpPr>
        <p:spPr>
          <a:xfrm>
            <a:off x="2137077" y="4333964"/>
            <a:ext cx="298800" cy="29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8"/>
          <p:cNvSpPr txBox="1"/>
          <p:nvPr/>
        </p:nvSpPr>
        <p:spPr>
          <a:xfrm>
            <a:off x="219298" y="3517826"/>
            <a:ext cx="1712831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Dimensionality =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-36171" y="4902326"/>
            <a:ext cx="2113448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Sphere/cube ratio =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391179" y="4210076"/>
            <a:ext cx="15111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Visualisation =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2122121" y="3500590"/>
            <a:ext cx="4033581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	   2		3	     4	      9	      … 	∞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3402670" y="4092031"/>
            <a:ext cx="626100" cy="6261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2084817" y="4892197"/>
            <a:ext cx="4033581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	0.78	       0.52     0.3.    0.11	…	0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5974" y="3647005"/>
            <a:ext cx="2680874" cy="166844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/>
          <p:nvPr/>
        </p:nvSpPr>
        <p:spPr>
          <a:xfrm>
            <a:off x="6094437" y="3583947"/>
            <a:ext cx="195000" cy="1739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4865672" y="4080698"/>
            <a:ext cx="626100" cy="6261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 b="8864" l="1008" r="64988" t="17005"/>
          <a:stretch/>
        </p:blipFill>
        <p:spPr>
          <a:xfrm>
            <a:off x="2147779" y="2544296"/>
            <a:ext cx="4213835" cy="3681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5692911" y="6290910"/>
            <a:ext cx="326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Altman and Krzywinski, 2018; </a:t>
            </a:r>
            <a:r>
              <a:rPr i="1"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Nature Methods</a:t>
            </a:r>
            <a:endParaRPr i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4" name="Google Shape;194;p9"/>
          <p:cNvCxnSpPr/>
          <p:nvPr/>
        </p:nvCxnSpPr>
        <p:spPr>
          <a:xfrm>
            <a:off x="2649572" y="6225972"/>
            <a:ext cx="350275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5" name="Google Shape;195;p9"/>
          <p:cNvSpPr txBox="1"/>
          <p:nvPr/>
        </p:nvSpPr>
        <p:spPr>
          <a:xfrm>
            <a:off x="2739599" y="6207473"/>
            <a:ext cx="3322696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Number of dimensions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2593348" y="2160121"/>
            <a:ext cx="3322696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Distance between points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9"/>
          <p:cNvSpPr txBox="1"/>
          <p:nvPr>
            <p:ph type="title"/>
          </p:nvPr>
        </p:nvSpPr>
        <p:spPr>
          <a:xfrm>
            <a:off x="360922" y="588274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/>
              <a:t>Why are too many dimensions a problem?</a:t>
            </a:r>
            <a:endParaRPr sz="3200"/>
          </a:p>
        </p:txBody>
      </p:sp>
      <p:sp>
        <p:nvSpPr>
          <p:cNvPr id="198" name="Google Shape;198;p9"/>
          <p:cNvSpPr txBox="1"/>
          <p:nvPr/>
        </p:nvSpPr>
        <p:spPr>
          <a:xfrm>
            <a:off x="360922" y="1214374"/>
            <a:ext cx="8520600" cy="11568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GB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2.	This causes points to be roughly at the same distance from one another (everything is very far away)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WC_HG">
      <a:dk1>
        <a:srgbClr val="008D36"/>
      </a:dk1>
      <a:lt1>
        <a:srgbClr val="FFFFFF"/>
      </a:lt1>
      <a:dk2>
        <a:srgbClr val="97999C"/>
      </a:dk2>
      <a:lt2>
        <a:srgbClr val="464749"/>
      </a:lt2>
      <a:accent1>
        <a:srgbClr val="C2D5C8"/>
      </a:accent1>
      <a:accent2>
        <a:srgbClr val="002147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51B2C3"/>
      </a:hlink>
      <a:folHlink>
        <a:srgbClr val="90C8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2022-09-30T09:34:39Z</dcterms:created>
  <dc:creator>Eddie Cano Gamez</dc:creator>
</cp:coreProperties>
</file>