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7"/>
  </p:notesMasterIdLst>
  <p:sldIdLst>
    <p:sldId id="384" r:id="rId3"/>
    <p:sldId id="383" r:id="rId4"/>
    <p:sldId id="258" r:id="rId5"/>
    <p:sldId id="261" r:id="rId6"/>
    <p:sldId id="343" r:id="rId7"/>
    <p:sldId id="345" r:id="rId8"/>
    <p:sldId id="344" r:id="rId9"/>
    <p:sldId id="262" r:id="rId10"/>
    <p:sldId id="263" r:id="rId11"/>
    <p:sldId id="264" r:id="rId12"/>
    <p:sldId id="346" r:id="rId13"/>
    <p:sldId id="350" r:id="rId14"/>
    <p:sldId id="260" r:id="rId15"/>
    <p:sldId id="359" r:id="rId16"/>
    <p:sldId id="349" r:id="rId17"/>
    <p:sldId id="380" r:id="rId18"/>
    <p:sldId id="351" r:id="rId19"/>
    <p:sldId id="381" r:id="rId20"/>
    <p:sldId id="385" r:id="rId21"/>
    <p:sldId id="382" r:id="rId22"/>
    <p:sldId id="352" r:id="rId23"/>
    <p:sldId id="347" r:id="rId24"/>
    <p:sldId id="348" r:id="rId25"/>
    <p:sldId id="268" r:id="rId26"/>
    <p:sldId id="269" r:id="rId27"/>
    <p:sldId id="386" r:id="rId28"/>
    <p:sldId id="387" r:id="rId29"/>
    <p:sldId id="271" r:id="rId30"/>
    <p:sldId id="273" r:id="rId31"/>
    <p:sldId id="364" r:id="rId32"/>
    <p:sldId id="276" r:id="rId33"/>
    <p:sldId id="365" r:id="rId34"/>
    <p:sldId id="277" r:id="rId35"/>
    <p:sldId id="278" r:id="rId36"/>
    <p:sldId id="298" r:id="rId37"/>
    <p:sldId id="366" r:id="rId38"/>
    <p:sldId id="361" r:id="rId39"/>
    <p:sldId id="362" r:id="rId40"/>
    <p:sldId id="363" r:id="rId41"/>
    <p:sldId id="368" r:id="rId42"/>
    <p:sldId id="280" r:id="rId43"/>
    <p:sldId id="367" r:id="rId44"/>
    <p:sldId id="370" r:id="rId45"/>
    <p:sldId id="360" r:id="rId46"/>
    <p:sldId id="369" r:id="rId47"/>
    <p:sldId id="372" r:id="rId48"/>
    <p:sldId id="371" r:id="rId49"/>
    <p:sldId id="373" r:id="rId50"/>
    <p:sldId id="374" r:id="rId51"/>
    <p:sldId id="377" r:id="rId52"/>
    <p:sldId id="337" r:id="rId53"/>
    <p:sldId id="336" r:id="rId54"/>
    <p:sldId id="376" r:id="rId55"/>
    <p:sldId id="33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5" autoAdjust="0"/>
    <p:restoredTop sz="94660" autoAdjust="0"/>
  </p:normalViewPr>
  <p:slideViewPr>
    <p:cSldViewPr>
      <p:cViewPr varScale="1">
        <p:scale>
          <a:sx n="75" d="100"/>
          <a:sy n="75" d="100"/>
        </p:scale>
        <p:origin x="-9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3061-764B-4FD6-96FB-65F866CB6AE1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235CF-2A07-42FC-9377-412B1B4B6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235CF-2A07-42FC-9377-412B1B4B64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Simplest kind of statistical test possible here.</a:t>
            </a:r>
          </a:p>
          <a:p>
            <a:r>
              <a:rPr lang="en-US" dirty="0" smtClean="0"/>
              <a:t>Caution is needed in interpreting OR in terms of</a:t>
            </a:r>
            <a:r>
              <a:rPr lang="en-US" baseline="0" dirty="0" smtClean="0"/>
              <a:t> risk in population, but.</a:t>
            </a:r>
          </a:p>
          <a:p>
            <a:r>
              <a:rPr lang="en-US" baseline="0" dirty="0" smtClean="0"/>
              <a:t>Also no treatment of structure here.</a:t>
            </a:r>
          </a:p>
          <a:p>
            <a:r>
              <a:rPr lang="en-US" baseline="0" dirty="0" smtClean="0"/>
              <a:t>We will do this kind of test in the practical.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235CF-2A07-42FC-9377-412B1B4B64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N=2,153 discovery, N=3,542 replication, N=2,213</a:t>
            </a:r>
            <a:r>
              <a:rPr lang="en-US" baseline="0" dirty="0" smtClean="0"/>
              <a:t> Gambian replication.  OR ~= 0.61 combined.  Our Gambian data: ~0.81, P = 8.6e-06.  Ethnic groups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8F39-2732-874E-86DA-951C492CAD9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1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9DA7-D53D-49BC-9E09-37B693A892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FF7D-6BC7-4C4C-908F-19B45BFF8F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3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9DA7-D53D-49BC-9E09-37B693A892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FF7D-6BC7-4C4C-908F-19B45BFF8F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5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9DA7-D53D-49BC-9E09-37B693A892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FF7D-6BC7-4C4C-908F-19B45BFF8F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32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9DA7-D53D-49BC-9E09-37B693A892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FF7D-6BC7-4C4C-908F-19B45BFF8F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9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9DA7-D53D-49BC-9E09-37B693A892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FF7D-6BC7-4C4C-908F-19B45BFF8F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9DA7-D53D-49BC-9E09-37B693A892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FF7D-6BC7-4C4C-908F-19B45BFF8F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92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9DA7-D53D-49BC-9E09-37B693A892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FF7D-6BC7-4C4C-908F-19B45BFF8F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40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9DA7-D53D-49BC-9E09-37B693A892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FF7D-6BC7-4C4C-908F-19B45BFF8F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9DA7-D53D-49BC-9E09-37B693A892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FF7D-6BC7-4C4C-908F-19B45BFF8F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99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9DA7-D53D-49BC-9E09-37B693A892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FF7D-6BC7-4C4C-908F-19B45BFF8F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50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9DA7-D53D-49BC-9E09-37B693A892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FF7D-6BC7-4C4C-908F-19B45BFF8F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0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2DD44-9683-4BAF-871B-75C0708525B6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29DA7-D53D-49BC-9E09-37B693A892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3FF7D-6BC7-4C4C-908F-19B45BFF8F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1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package" Target="../embeddings/Microsoft_Word_Document1.docx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43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AutoShape 2" descr="Image result for wellcome trust centre for human gene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42" y="4812303"/>
            <a:ext cx="3352800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AutoShape 5" descr="Image result for wellcome trust centre for human geneti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8" name="Picture 8" descr="Nuffield Department of Clincial Medicin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15430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 descr="Oxford Universi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312"/>
            <a:ext cx="14859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2" name="Picture 12" descr="Wellcome Trust Centre for Human Genet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05" y="6303986"/>
            <a:ext cx="5553075" cy="3429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3568" y="135528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Introduction to genetic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association studies in </a:t>
            </a:r>
            <a:r>
              <a:rPr lang="en-US" sz="4800" b="1" dirty="0" smtClean="0">
                <a:solidFill>
                  <a:schemeClr val="bg1"/>
                </a:solidFill>
              </a:rPr>
              <a:t>Africa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9680" y="3501008"/>
            <a:ext cx="36818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Dr Kirk Rockett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042" y="7937"/>
            <a:ext cx="9144001" cy="612751"/>
          </a:xfrm>
        </p:spPr>
        <p:txBody>
          <a:bodyPr/>
          <a:lstStyle/>
          <a:p>
            <a:r>
              <a:rPr lang="en-GB" sz="1600" b="1" dirty="0" err="1" smtClean="0">
                <a:solidFill>
                  <a:schemeClr val="bg1"/>
                </a:solidFill>
              </a:rPr>
              <a:t>Wellcome</a:t>
            </a:r>
            <a:r>
              <a:rPr lang="en-GB" sz="1600" b="1" dirty="0" smtClean="0">
                <a:solidFill>
                  <a:schemeClr val="bg1"/>
                </a:solidFill>
              </a:rPr>
              <a:t> Trust Advanced Courses; Genomic Epidemiology in Africa</a:t>
            </a:r>
            <a:r>
              <a:rPr lang="en-GB" sz="1600" b="1" dirty="0">
                <a:solidFill>
                  <a:schemeClr val="bg1"/>
                </a:solidFill>
              </a:rPr>
              <a:t>, </a:t>
            </a:r>
            <a:r>
              <a:rPr lang="en-GB" sz="1600" b="1" dirty="0" smtClean="0">
                <a:solidFill>
                  <a:schemeClr val="bg1"/>
                </a:solidFill>
              </a:rPr>
              <a:t>21</a:t>
            </a:r>
            <a:r>
              <a:rPr lang="en-GB" sz="1600" b="1" baseline="30000" dirty="0" smtClean="0">
                <a:solidFill>
                  <a:schemeClr val="bg1"/>
                </a:solidFill>
              </a:rPr>
              <a:t>st</a:t>
            </a:r>
            <a:r>
              <a:rPr lang="en-GB" sz="1600" b="1" dirty="0" smtClean="0">
                <a:solidFill>
                  <a:schemeClr val="bg1"/>
                </a:solidFill>
              </a:rPr>
              <a:t> – 26</a:t>
            </a:r>
            <a:r>
              <a:rPr lang="en-GB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1600" b="1" dirty="0" smtClean="0">
                <a:solidFill>
                  <a:schemeClr val="bg1"/>
                </a:solidFill>
              </a:rPr>
              <a:t> June 2015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Africa </a:t>
            </a:r>
            <a:r>
              <a:rPr lang="en-GB" sz="1600" b="1" dirty="0">
                <a:solidFill>
                  <a:schemeClr val="bg1"/>
                </a:solidFill>
              </a:rPr>
              <a:t>Centre for Health and Population Studies, University of KwaZulu-Natal, Durban, South Africa</a:t>
            </a:r>
          </a:p>
        </p:txBody>
      </p:sp>
    </p:spTree>
    <p:extLst>
      <p:ext uri="{BB962C8B-B14F-4D97-AF65-F5344CB8AC3E}">
        <p14:creationId xmlns:p14="http://schemas.microsoft.com/office/powerpoint/2010/main" val="596529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523528" y="1587624"/>
            <a:ext cx="8208912" cy="0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1568" y="2421632"/>
            <a:ext cx="8496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5536" y="3640832"/>
            <a:ext cx="8496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600" y="2205608"/>
            <a:ext cx="1296144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83768" y="2179712"/>
            <a:ext cx="129614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8312" y="2205608"/>
            <a:ext cx="1296144" cy="43204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3568" y="3424808"/>
            <a:ext cx="1296144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83768" y="3424808"/>
            <a:ext cx="129614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92280" y="3424808"/>
            <a:ext cx="1296144" cy="43204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55976" y="3424808"/>
            <a:ext cx="129614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213360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Gene </a:t>
            </a:r>
            <a:r>
              <a:rPr lang="it-IT" sz="2800" dirty="0"/>
              <a:t>A </a:t>
            </a:r>
            <a:r>
              <a:rPr lang="it-IT" sz="2800" dirty="0" smtClean="0"/>
              <a:t>	Gene </a:t>
            </a:r>
            <a:r>
              <a:rPr lang="it-IT" sz="2800" dirty="0"/>
              <a:t>B </a:t>
            </a:r>
            <a:r>
              <a:rPr lang="it-IT" sz="2800" dirty="0" smtClean="0"/>
              <a:t>				Gene </a:t>
            </a:r>
            <a:r>
              <a:rPr lang="it-IT" sz="2800" dirty="0" err="1" smtClean="0"/>
              <a:t>C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Common forms of variation in the human genome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1371600"/>
            <a:ext cx="229485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Hundreds of </a:t>
            </a:r>
            <a:r>
              <a:rPr lang="en-US" b="1" dirty="0" err="1"/>
              <a:t>kilobases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115616" y="908720"/>
            <a:ext cx="2534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Structural variants</a:t>
            </a:r>
            <a:endParaRPr lang="en-US" sz="2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97768" y="4864224"/>
            <a:ext cx="8496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5800" y="4648200"/>
            <a:ext cx="1296144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86000" y="4648200"/>
            <a:ext cx="129614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94512" y="4648200"/>
            <a:ext cx="1296144" cy="43204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0800000" flipV="1">
            <a:off x="2514600" y="4572000"/>
            <a:ext cx="1158728" cy="492443"/>
          </a:xfrm>
          <a:custGeom>
            <a:avLst/>
            <a:gdLst>
              <a:gd name="connsiteX0" fmla="*/ 0 w 1158728"/>
              <a:gd name="connsiteY0" fmla="*/ 0 h 492443"/>
              <a:gd name="connsiteX1" fmla="*/ 1158728 w 1158728"/>
              <a:gd name="connsiteY1" fmla="*/ 0 h 492443"/>
              <a:gd name="connsiteX2" fmla="*/ 1158728 w 1158728"/>
              <a:gd name="connsiteY2" fmla="*/ 492443 h 492443"/>
              <a:gd name="connsiteX3" fmla="*/ 0 w 1158728"/>
              <a:gd name="connsiteY3" fmla="*/ 492443 h 492443"/>
              <a:gd name="connsiteX4" fmla="*/ 0 w 1158728"/>
              <a:gd name="connsiteY4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728" h="492443">
                <a:moveTo>
                  <a:pt x="0" y="0"/>
                </a:moveTo>
                <a:lnTo>
                  <a:pt x="1158728" y="0"/>
                </a:lnTo>
                <a:lnTo>
                  <a:pt x="1158728" y="492443"/>
                </a:lnTo>
                <a:lnTo>
                  <a:pt x="0" y="49244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Gene B</a:t>
            </a:r>
            <a:endParaRPr lang="en-US" sz="2600" dirty="0"/>
          </a:p>
        </p:txBody>
      </p:sp>
      <p:sp>
        <p:nvSpPr>
          <p:cNvPr id="25" name="Right Arrow 24"/>
          <p:cNvSpPr/>
          <p:nvPr/>
        </p:nvSpPr>
        <p:spPr>
          <a:xfrm>
            <a:off x="2514600" y="1828800"/>
            <a:ext cx="1219200" cy="228600"/>
          </a:xfrm>
          <a:prstGeom prst="rightArrow">
            <a:avLst>
              <a:gd name="adj1" fmla="val 2333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6" name="Right Arrow 25"/>
          <p:cNvSpPr/>
          <p:nvPr/>
        </p:nvSpPr>
        <p:spPr>
          <a:xfrm>
            <a:off x="4419600" y="3124200"/>
            <a:ext cx="1219200" cy="228600"/>
          </a:xfrm>
          <a:prstGeom prst="rightArrow">
            <a:avLst>
              <a:gd name="adj1" fmla="val 2333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7" name="Right Arrow 26"/>
          <p:cNvSpPr/>
          <p:nvPr/>
        </p:nvSpPr>
        <p:spPr>
          <a:xfrm flipH="1">
            <a:off x="2514600" y="4343400"/>
            <a:ext cx="1219200" cy="228600"/>
          </a:xfrm>
          <a:prstGeom prst="rightArrow">
            <a:avLst>
              <a:gd name="adj1" fmla="val 2333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0" y="3352800"/>
            <a:ext cx="1172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Gene A</a:t>
            </a:r>
            <a:endParaRPr lang="en-US" sz="2600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0" y="4572000"/>
            <a:ext cx="1172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Gene A</a:t>
            </a:r>
            <a:endParaRPr lang="en-US" sz="2600" dirty="0"/>
          </a:p>
        </p:txBody>
      </p:sp>
      <p:sp>
        <p:nvSpPr>
          <p:cNvPr id="30" name="TextBox 29"/>
          <p:cNvSpPr txBox="1"/>
          <p:nvPr/>
        </p:nvSpPr>
        <p:spPr>
          <a:xfrm>
            <a:off x="7086600" y="3352800"/>
            <a:ext cx="11551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Gene C</a:t>
            </a:r>
            <a:endParaRPr lang="en-US" sz="2600" dirty="0"/>
          </a:p>
        </p:txBody>
      </p:sp>
      <p:sp>
        <p:nvSpPr>
          <p:cNvPr id="31" name="TextBox 30"/>
          <p:cNvSpPr txBox="1"/>
          <p:nvPr/>
        </p:nvSpPr>
        <p:spPr>
          <a:xfrm>
            <a:off x="7086600" y="4572000"/>
            <a:ext cx="11551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Gene C</a:t>
            </a:r>
            <a:endParaRPr lang="en-US" sz="2600" dirty="0"/>
          </a:p>
        </p:txBody>
      </p:sp>
      <p:sp>
        <p:nvSpPr>
          <p:cNvPr id="32" name="TextBox 31"/>
          <p:cNvSpPr txBox="1"/>
          <p:nvPr/>
        </p:nvSpPr>
        <p:spPr>
          <a:xfrm rot="10800000" flipV="1">
            <a:off x="2514600" y="3352800"/>
            <a:ext cx="1158728" cy="492443"/>
          </a:xfrm>
          <a:custGeom>
            <a:avLst/>
            <a:gdLst>
              <a:gd name="connsiteX0" fmla="*/ 0 w 1158728"/>
              <a:gd name="connsiteY0" fmla="*/ 0 h 492443"/>
              <a:gd name="connsiteX1" fmla="*/ 1158728 w 1158728"/>
              <a:gd name="connsiteY1" fmla="*/ 0 h 492443"/>
              <a:gd name="connsiteX2" fmla="*/ 1158728 w 1158728"/>
              <a:gd name="connsiteY2" fmla="*/ 492443 h 492443"/>
              <a:gd name="connsiteX3" fmla="*/ 0 w 1158728"/>
              <a:gd name="connsiteY3" fmla="*/ 492443 h 492443"/>
              <a:gd name="connsiteX4" fmla="*/ 0 w 1158728"/>
              <a:gd name="connsiteY4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728" h="492443">
                <a:moveTo>
                  <a:pt x="0" y="0"/>
                </a:moveTo>
                <a:lnTo>
                  <a:pt x="1158728" y="0"/>
                </a:lnTo>
                <a:lnTo>
                  <a:pt x="1158728" y="492443"/>
                </a:lnTo>
                <a:lnTo>
                  <a:pt x="0" y="49244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Gene B</a:t>
            </a:r>
            <a:endParaRPr lang="en-US" sz="2600" dirty="0"/>
          </a:p>
        </p:txBody>
      </p:sp>
      <p:sp>
        <p:nvSpPr>
          <p:cNvPr id="33" name="TextBox 32"/>
          <p:cNvSpPr txBox="1"/>
          <p:nvPr/>
        </p:nvSpPr>
        <p:spPr>
          <a:xfrm rot="10800000" flipV="1">
            <a:off x="4343400" y="3352800"/>
            <a:ext cx="1158728" cy="492443"/>
          </a:xfrm>
          <a:custGeom>
            <a:avLst/>
            <a:gdLst>
              <a:gd name="connsiteX0" fmla="*/ 0 w 1158728"/>
              <a:gd name="connsiteY0" fmla="*/ 0 h 492443"/>
              <a:gd name="connsiteX1" fmla="*/ 1158728 w 1158728"/>
              <a:gd name="connsiteY1" fmla="*/ 0 h 492443"/>
              <a:gd name="connsiteX2" fmla="*/ 1158728 w 1158728"/>
              <a:gd name="connsiteY2" fmla="*/ 492443 h 492443"/>
              <a:gd name="connsiteX3" fmla="*/ 0 w 1158728"/>
              <a:gd name="connsiteY3" fmla="*/ 492443 h 492443"/>
              <a:gd name="connsiteX4" fmla="*/ 0 w 1158728"/>
              <a:gd name="connsiteY4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728" h="492443">
                <a:moveTo>
                  <a:pt x="0" y="0"/>
                </a:moveTo>
                <a:lnTo>
                  <a:pt x="1158728" y="0"/>
                </a:lnTo>
                <a:lnTo>
                  <a:pt x="1158728" y="492443"/>
                </a:lnTo>
                <a:lnTo>
                  <a:pt x="0" y="49244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Gene B</a:t>
            </a:r>
            <a:endParaRPr lang="en-US" sz="2600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" y="2971800"/>
            <a:ext cx="140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Duplications: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" y="4114800"/>
            <a:ext cx="119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Inversions: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" y="5486400"/>
            <a:ext cx="261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 rearrangements: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57200" y="6248400"/>
            <a:ext cx="8496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45232" y="6032376"/>
            <a:ext cx="1296144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581400" y="6019800"/>
            <a:ext cx="990600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514600" y="6019800"/>
            <a:ext cx="1066800" cy="43204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10800000" flipV="1">
            <a:off x="3429000" y="5943602"/>
            <a:ext cx="1295400" cy="492443"/>
          </a:xfrm>
          <a:custGeom>
            <a:avLst/>
            <a:gdLst>
              <a:gd name="connsiteX0" fmla="*/ 0 w 1158728"/>
              <a:gd name="connsiteY0" fmla="*/ 0 h 492443"/>
              <a:gd name="connsiteX1" fmla="*/ 1158728 w 1158728"/>
              <a:gd name="connsiteY1" fmla="*/ 0 h 492443"/>
              <a:gd name="connsiteX2" fmla="*/ 1158728 w 1158728"/>
              <a:gd name="connsiteY2" fmla="*/ 492443 h 492443"/>
              <a:gd name="connsiteX3" fmla="*/ 0 w 1158728"/>
              <a:gd name="connsiteY3" fmla="*/ 492443 h 492443"/>
              <a:gd name="connsiteX4" fmla="*/ 0 w 1158728"/>
              <a:gd name="connsiteY4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728" h="492443">
                <a:moveTo>
                  <a:pt x="0" y="0"/>
                </a:moveTo>
                <a:lnTo>
                  <a:pt x="1158728" y="0"/>
                </a:lnTo>
                <a:lnTo>
                  <a:pt x="1158728" y="492443"/>
                </a:lnTo>
                <a:lnTo>
                  <a:pt x="0" y="49244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Gene B</a:t>
            </a:r>
            <a:endParaRPr lang="en-US" sz="2600" dirty="0"/>
          </a:p>
        </p:txBody>
      </p:sp>
      <p:sp>
        <p:nvSpPr>
          <p:cNvPr id="42" name="Right Arrow 41"/>
          <p:cNvSpPr/>
          <p:nvPr/>
        </p:nvSpPr>
        <p:spPr>
          <a:xfrm flipH="1">
            <a:off x="3581400" y="5715000"/>
            <a:ext cx="990600" cy="228600"/>
          </a:xfrm>
          <a:prstGeom prst="rightArrow">
            <a:avLst>
              <a:gd name="adj1" fmla="val 2333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45232" y="5956176"/>
            <a:ext cx="1172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Gene A</a:t>
            </a:r>
            <a:endParaRPr lang="en-US" sz="2600" dirty="0"/>
          </a:p>
        </p:txBody>
      </p:sp>
      <p:sp>
        <p:nvSpPr>
          <p:cNvPr id="44" name="TextBox 43"/>
          <p:cNvSpPr txBox="1"/>
          <p:nvPr/>
        </p:nvSpPr>
        <p:spPr>
          <a:xfrm>
            <a:off x="2506688" y="5943600"/>
            <a:ext cx="1150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Gene C</a:t>
            </a:r>
            <a:endParaRPr lang="en-US" sz="2600" dirty="0"/>
          </a:p>
        </p:txBody>
      </p:sp>
      <p:sp>
        <p:nvSpPr>
          <p:cNvPr id="49" name="Rectangle 48"/>
          <p:cNvSpPr/>
          <p:nvPr/>
        </p:nvSpPr>
        <p:spPr>
          <a:xfrm>
            <a:off x="7086600" y="6019800"/>
            <a:ext cx="129614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 rot="10800000" flipV="1">
            <a:off x="7115200" y="5943600"/>
            <a:ext cx="1158728" cy="492443"/>
          </a:xfrm>
          <a:custGeom>
            <a:avLst/>
            <a:gdLst>
              <a:gd name="connsiteX0" fmla="*/ 0 w 1158728"/>
              <a:gd name="connsiteY0" fmla="*/ 0 h 492443"/>
              <a:gd name="connsiteX1" fmla="*/ 1158728 w 1158728"/>
              <a:gd name="connsiteY1" fmla="*/ 0 h 492443"/>
              <a:gd name="connsiteX2" fmla="*/ 1158728 w 1158728"/>
              <a:gd name="connsiteY2" fmla="*/ 492443 h 492443"/>
              <a:gd name="connsiteX3" fmla="*/ 0 w 1158728"/>
              <a:gd name="connsiteY3" fmla="*/ 492443 h 492443"/>
              <a:gd name="connsiteX4" fmla="*/ 0 w 1158728"/>
              <a:gd name="connsiteY4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728" h="492443">
                <a:moveTo>
                  <a:pt x="0" y="0"/>
                </a:moveTo>
                <a:lnTo>
                  <a:pt x="1158728" y="0"/>
                </a:lnTo>
                <a:lnTo>
                  <a:pt x="1158728" y="492443"/>
                </a:lnTo>
                <a:lnTo>
                  <a:pt x="0" y="49244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Gene B</a:t>
            </a:r>
            <a:endParaRPr lang="en-US" sz="2600" dirty="0"/>
          </a:p>
        </p:txBody>
      </p:sp>
      <p:sp>
        <p:nvSpPr>
          <p:cNvPr id="51" name="Right Arrow 50"/>
          <p:cNvSpPr/>
          <p:nvPr/>
        </p:nvSpPr>
        <p:spPr>
          <a:xfrm>
            <a:off x="7115200" y="5715000"/>
            <a:ext cx="1219200" cy="228600"/>
          </a:xfrm>
          <a:prstGeom prst="rightArrow">
            <a:avLst>
              <a:gd name="adj1" fmla="val 2333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52" name="Right Arrow 51"/>
          <p:cNvSpPr/>
          <p:nvPr/>
        </p:nvSpPr>
        <p:spPr>
          <a:xfrm>
            <a:off x="2514600" y="3124200"/>
            <a:ext cx="1219200" cy="228600"/>
          </a:xfrm>
          <a:prstGeom prst="rightArrow">
            <a:avLst>
              <a:gd name="adj1" fmla="val 2333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loci that influence disease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132"/>
          <a:stretch>
            <a:fillRect/>
          </a:stretch>
        </p:blipFill>
        <p:spPr bwMode="auto">
          <a:xfrm>
            <a:off x="5940152" y="2492896"/>
            <a:ext cx="287505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gure 1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59480" r="-27" b="998"/>
          <a:stretch/>
        </p:blipFill>
        <p:spPr>
          <a:xfrm rot="5400000">
            <a:off x="-260871" y="2573239"/>
            <a:ext cx="3400862" cy="1656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843808" y="3429000"/>
            <a:ext cx="2664296" cy="288032"/>
          </a:xfrm>
          <a:prstGeom prst="rightArrow">
            <a:avLst>
              <a:gd name="adj1" fmla="val 7118"/>
              <a:gd name="adj2" fmla="val 476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23928" y="2996952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695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Association studies broadly fall into two categories: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Family-based studies</a:t>
            </a:r>
          </a:p>
          <a:p>
            <a:r>
              <a:rPr lang="en-US" dirty="0" smtClean="0"/>
              <a:t>Case/control studies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Mixed designs are also possible.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Finding loci that influence disease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1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ffect_frequency_landscap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80146"/>
            <a:ext cx="7926504" cy="47811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26064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Variation in resistance &amp; susceptibility to disease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ffect_frequency_landscap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80146"/>
            <a:ext cx="7926504" cy="47811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26064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Variation in resistance &amp; susceptibility to disease</a:t>
            </a:r>
          </a:p>
        </p:txBody>
      </p:sp>
      <p:sp>
        <p:nvSpPr>
          <p:cNvPr id="7" name="Up Arrow 6"/>
          <p:cNvSpPr/>
          <p:nvPr/>
        </p:nvSpPr>
        <p:spPr>
          <a:xfrm>
            <a:off x="2555776" y="2209800"/>
            <a:ext cx="288032" cy="3739480"/>
          </a:xfrm>
          <a:prstGeom prst="upArrow">
            <a:avLst>
              <a:gd name="adj1" fmla="val 518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6021288"/>
            <a:ext cx="41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 (linkage and/or sequencing)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1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260648"/>
            <a:ext cx="5172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Family-based association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1268760"/>
            <a:ext cx="57606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Compare </a:t>
            </a:r>
            <a:r>
              <a:rPr lang="en-US" sz="2000" i="1" dirty="0" err="1" smtClean="0"/>
              <a:t>probands</a:t>
            </a:r>
            <a:r>
              <a:rPr lang="en-US" sz="2000" dirty="0" smtClean="0"/>
              <a:t> (e.g. cases) with other family members, such as parents.</a:t>
            </a:r>
          </a:p>
          <a:p>
            <a:endParaRPr lang="en-US" sz="2000" dirty="0" smtClean="0"/>
          </a:p>
          <a:p>
            <a:r>
              <a:rPr lang="en-US" sz="2000" dirty="0" smtClean="0"/>
              <a:t>Pros: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Robust against potential confounding factors, such as population structure or environmental effects.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Great when looking for variants with </a:t>
            </a:r>
            <a:r>
              <a:rPr lang="en-US" sz="2000" i="1" dirty="0" smtClean="0"/>
              <a:t>big </a:t>
            </a:r>
            <a:r>
              <a:rPr lang="en-US" sz="2000" dirty="0" smtClean="0"/>
              <a:t>effects.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Extended family designs can go where other designs can’t</a:t>
            </a:r>
            <a:r>
              <a:rPr lang="en-US" sz="2000" baseline="30000" dirty="0" smtClean="0"/>
              <a:t>(*</a:t>
            </a:r>
            <a:r>
              <a:rPr lang="en-US" sz="2000" baseline="30000" dirty="0"/>
              <a:t>)</a:t>
            </a:r>
            <a:r>
              <a:rPr lang="en-US" sz="2000" baseline="300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Cons: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Can be harder difficult to collect large samples.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For common variants / complex trait association there is potentially reduced power (for equal sample size)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6309320"/>
            <a:ext cx="907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(*)</a:t>
            </a:r>
            <a:r>
              <a:rPr lang="en-US" sz="1400" dirty="0" smtClean="0"/>
              <a:t> e.g. Kong et al</a:t>
            </a:r>
            <a:r>
              <a:rPr lang="en-US" sz="1400" dirty="0"/>
              <a:t>, </a:t>
            </a:r>
            <a:r>
              <a:rPr lang="en-US" sz="1400" dirty="0" smtClean="0"/>
              <a:t>“</a:t>
            </a:r>
            <a:r>
              <a:rPr lang="en-US" sz="1400" i="1" dirty="0"/>
              <a:t>Parental origin of sequence variants associated with complex diseases</a:t>
            </a:r>
            <a:r>
              <a:rPr lang="en-US" sz="1400" dirty="0" smtClean="0"/>
              <a:t>”, Nature 462 (2009)    </a:t>
            </a:r>
            <a:endParaRPr lang="en-US" sz="1400" dirty="0"/>
          </a:p>
        </p:txBody>
      </p:sp>
      <p:pic>
        <p:nvPicPr>
          <p:cNvPr id="12" name="Picture 11" descr="My family tre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57225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ffect_frequency_landscap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80146"/>
            <a:ext cx="7926504" cy="47811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26064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Variation in resistance &amp; susceptibility to disease</a:t>
            </a:r>
          </a:p>
        </p:txBody>
      </p:sp>
      <p:sp>
        <p:nvSpPr>
          <p:cNvPr id="5" name="Up Arrow 4"/>
          <p:cNvSpPr/>
          <p:nvPr/>
        </p:nvSpPr>
        <p:spPr>
          <a:xfrm>
            <a:off x="6372200" y="4725144"/>
            <a:ext cx="288032" cy="1224136"/>
          </a:xfrm>
          <a:prstGeom prst="upArrow">
            <a:avLst>
              <a:gd name="adj1" fmla="val 518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6021288"/>
            <a:ext cx="149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GWAS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18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5856" y="980728"/>
            <a:ext cx="576064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Compare disease-affected individuals (</a:t>
            </a:r>
            <a:r>
              <a:rPr lang="en-US" sz="2400" i="1" dirty="0" smtClean="0"/>
              <a:t>cases</a:t>
            </a:r>
            <a:r>
              <a:rPr lang="en-US" sz="2400" dirty="0" smtClean="0"/>
              <a:t>) with unaffected individuals (</a:t>
            </a:r>
            <a:r>
              <a:rPr lang="en-US" sz="2400" i="1" dirty="0" smtClean="0"/>
              <a:t>controls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Pros:</a:t>
            </a:r>
          </a:p>
          <a:p>
            <a:r>
              <a:rPr lang="en-US" sz="2400" dirty="0" smtClean="0"/>
              <a:t>Large sample sizes can be </a:t>
            </a:r>
            <a:r>
              <a:rPr lang="en-US" sz="2400" dirty="0" err="1" smtClean="0"/>
              <a:t>realised</a:t>
            </a:r>
            <a:r>
              <a:rPr lang="en-US" sz="2400" dirty="0" smtClean="0"/>
              <a:t> =&gt; powered to detect small effects.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Cons:</a:t>
            </a:r>
          </a:p>
          <a:p>
            <a:r>
              <a:rPr lang="en-US" sz="2400" dirty="0" smtClean="0"/>
              <a:t>Potential confounding effects from differential selection of cases and controls – (e.g. cases and controls should be ethnically matched where possible).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979712" y="260648"/>
            <a:ext cx="511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Case/control association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602128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Most of this course will focus on case/control designs.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107504" y="1916832"/>
            <a:ext cx="3168352" cy="316835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>
              <a:solidFill>
                <a:schemeClr val="tx2"/>
              </a:solidFill>
            </a:endParaRPr>
          </a:p>
          <a:p>
            <a:pPr algn="ctr"/>
            <a:endParaRPr lang="en-GB" sz="1400" dirty="0">
              <a:solidFill>
                <a:schemeClr val="tx2"/>
              </a:solidFill>
            </a:endParaRPr>
          </a:p>
          <a:p>
            <a:pPr algn="ctr"/>
            <a:endParaRPr lang="en-GB" sz="1400" dirty="0" smtClean="0">
              <a:solidFill>
                <a:schemeClr val="tx2"/>
              </a:solidFill>
            </a:endParaRPr>
          </a:p>
          <a:p>
            <a:pPr algn="ctr"/>
            <a:endParaRPr lang="en-GB" sz="1400" dirty="0">
              <a:solidFill>
                <a:schemeClr val="tx2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The general population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5560" y="2343212"/>
            <a:ext cx="1232520" cy="1232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cases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2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1916832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What do we need to know to detect our effect?</a:t>
            </a:r>
          </a:p>
          <a:p>
            <a:pPr algn="ctr"/>
            <a:endParaRPr lang="en-GB" sz="3200" b="1" dirty="0"/>
          </a:p>
          <a:p>
            <a:pPr algn="ctr"/>
            <a:endParaRPr lang="en-GB" sz="3200" b="1" dirty="0" smtClean="0"/>
          </a:p>
          <a:p>
            <a:pPr algn="ctr"/>
            <a:r>
              <a:rPr lang="en-GB" sz="3200" b="1" dirty="0" smtClean="0"/>
              <a:t>Or what POWER do we have to detect an effect</a:t>
            </a:r>
            <a:endParaRPr lang="en-GB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heuristic for statistical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9143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Power = </a:t>
            </a:r>
            <a:r>
              <a:rPr lang="en-US" i="1" dirty="0" smtClean="0"/>
              <a:t>how likely are we to find a real effect?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3505200"/>
            <a:ext cx="5715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Power ≈ N  </a:t>
            </a:r>
            <a:r>
              <a:rPr lang="en-US" sz="4400" dirty="0" smtClean="0"/>
              <a:t>β</a:t>
            </a:r>
            <a:r>
              <a:rPr lang="en-US" sz="4400" i="1" baseline="30000" dirty="0" smtClean="0"/>
              <a:t>2  </a:t>
            </a:r>
            <a:r>
              <a:rPr lang="en-US" sz="4400" i="1" dirty="0" smtClean="0"/>
              <a:t>f(1-f)  r</a:t>
            </a:r>
            <a:r>
              <a:rPr lang="en-US" sz="4400" i="1" baseline="30000" dirty="0" smtClean="0"/>
              <a:t>2</a:t>
            </a:r>
            <a:endParaRPr lang="en-US" sz="4400" i="1" dirty="0" smtClean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8800" y="4267200"/>
            <a:ext cx="18288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410200"/>
            <a:ext cx="262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Number of samples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105400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Effect size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791200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Allele frequency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0" idx="0"/>
          </p:cNvCxnSpPr>
          <p:nvPr/>
        </p:nvCxnSpPr>
        <p:spPr>
          <a:xfrm flipV="1">
            <a:off x="4214689" y="4343400"/>
            <a:ext cx="204911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4838700" y="4610100"/>
            <a:ext cx="14478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24800" y="5334000"/>
            <a:ext cx="503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LD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609192" y="4267200"/>
            <a:ext cx="1315608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2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95536" y="116632"/>
            <a:ext cx="6696744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sz="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Introductions</a:t>
            </a:r>
          </a:p>
          <a:p>
            <a:pPr algn="ctr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667" y="2996952"/>
            <a:ext cx="1620688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Public databases and resources for genetics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4" y="5373216"/>
            <a:ext cx="29523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whole genome sequencing and fine-mapping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20272" y="5818038"/>
            <a:ext cx="205172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meta-analysis and power of genetic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studies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9" idx="2"/>
            <a:endCxn id="11" idx="0"/>
          </p:cNvCxnSpPr>
          <p:nvPr/>
        </p:nvCxnSpPr>
        <p:spPr>
          <a:xfrm flipH="1">
            <a:off x="5328084" y="836768"/>
            <a:ext cx="1099669" cy="57600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21" idx="0"/>
          </p:cNvCxnSpPr>
          <p:nvPr/>
        </p:nvCxnSpPr>
        <p:spPr>
          <a:xfrm>
            <a:off x="1376428" y="836768"/>
            <a:ext cx="63224" cy="5040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" idx="0"/>
          </p:cNvCxnSpPr>
          <p:nvPr/>
        </p:nvCxnSpPr>
        <p:spPr>
          <a:xfrm>
            <a:off x="3781639" y="836768"/>
            <a:ext cx="1546445" cy="57600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22" idx="0"/>
          </p:cNvCxnSpPr>
          <p:nvPr/>
        </p:nvCxnSpPr>
        <p:spPr>
          <a:xfrm flipH="1">
            <a:off x="5304606" y="2336106"/>
            <a:ext cx="23478" cy="94887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2"/>
            <a:endCxn id="15" idx="0"/>
          </p:cNvCxnSpPr>
          <p:nvPr/>
        </p:nvCxnSpPr>
        <p:spPr>
          <a:xfrm flipH="1">
            <a:off x="5300377" y="3654316"/>
            <a:ext cx="4229" cy="56677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2"/>
            <a:endCxn id="16" idx="0"/>
          </p:cNvCxnSpPr>
          <p:nvPr/>
        </p:nvCxnSpPr>
        <p:spPr>
          <a:xfrm>
            <a:off x="5300377" y="5144418"/>
            <a:ext cx="4699" cy="51683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3"/>
            <a:endCxn id="18" idx="1"/>
          </p:cNvCxnSpPr>
          <p:nvPr/>
        </p:nvCxnSpPr>
        <p:spPr>
          <a:xfrm>
            <a:off x="6169172" y="6122913"/>
            <a:ext cx="851100" cy="15679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22" idx="1"/>
          </p:cNvCxnSpPr>
          <p:nvPr/>
        </p:nvCxnSpPr>
        <p:spPr>
          <a:xfrm>
            <a:off x="3563888" y="3253626"/>
            <a:ext cx="1080120" cy="216024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22" idx="1"/>
          </p:cNvCxnSpPr>
          <p:nvPr/>
        </p:nvCxnSpPr>
        <p:spPr>
          <a:xfrm flipV="1">
            <a:off x="3563888" y="3469650"/>
            <a:ext cx="1080120" cy="493023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3"/>
            <a:endCxn id="12" idx="1"/>
          </p:cNvCxnSpPr>
          <p:nvPr/>
        </p:nvCxnSpPr>
        <p:spPr>
          <a:xfrm flipV="1">
            <a:off x="6169172" y="3735616"/>
            <a:ext cx="1222495" cy="2387297"/>
          </a:xfrm>
          <a:prstGeom prst="straightConnector1">
            <a:avLst/>
          </a:prstGeom>
          <a:ln w="38100">
            <a:headEnd type="triangl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3"/>
            <a:endCxn id="15" idx="1"/>
          </p:cNvCxnSpPr>
          <p:nvPr/>
        </p:nvCxnSpPr>
        <p:spPr>
          <a:xfrm flipV="1">
            <a:off x="3419872" y="4682753"/>
            <a:ext cx="1124421" cy="1013629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0" idx="2"/>
            <a:endCxn id="21" idx="0"/>
          </p:cNvCxnSpPr>
          <p:nvPr/>
        </p:nvCxnSpPr>
        <p:spPr>
          <a:xfrm flipH="1">
            <a:off x="1439652" y="836768"/>
            <a:ext cx="2341987" cy="5040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40980" y="5661248"/>
            <a:ext cx="172819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GWAS results and interpretation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4008" y="3284984"/>
            <a:ext cx="132119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GWAS QC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1340768"/>
            <a:ext cx="1944216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Basic principles of measuring disease in populations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5775" y="3068960"/>
            <a:ext cx="223811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population genetics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712" y="3501008"/>
            <a:ext cx="1584176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Principal components analyses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2" name="Straight Arrow Connector 121"/>
          <p:cNvCxnSpPr>
            <a:stCxn id="11" idx="2"/>
            <a:endCxn id="12" idx="1"/>
          </p:cNvCxnSpPr>
          <p:nvPr/>
        </p:nvCxnSpPr>
        <p:spPr>
          <a:xfrm>
            <a:off x="5328084" y="2336106"/>
            <a:ext cx="2063583" cy="1399510"/>
          </a:xfrm>
          <a:prstGeom prst="straightConnector1">
            <a:avLst/>
          </a:prstGeom>
          <a:ln w="38100">
            <a:headEnd type="triangl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44293" y="4221088"/>
            <a:ext cx="151216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GWAS association analyses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9" name="Elbow Connector 188"/>
          <p:cNvCxnSpPr>
            <a:stCxn id="13" idx="1"/>
            <a:endCxn id="14" idx="1"/>
          </p:cNvCxnSpPr>
          <p:nvPr/>
        </p:nvCxnSpPr>
        <p:spPr>
          <a:xfrm rot="10800000" flipH="1" flipV="1">
            <a:off x="1325774" y="3253625"/>
            <a:ext cx="653937" cy="709047"/>
          </a:xfrm>
          <a:prstGeom prst="bentConnector3">
            <a:avLst>
              <a:gd name="adj1" fmla="val -34957"/>
            </a:avLst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lbow Connector 217"/>
          <p:cNvCxnSpPr>
            <a:stCxn id="21" idx="1"/>
            <a:endCxn id="15" idx="1"/>
          </p:cNvCxnSpPr>
          <p:nvPr/>
        </p:nvCxnSpPr>
        <p:spPr>
          <a:xfrm rot="10800000" flipH="1" flipV="1">
            <a:off x="467543" y="1940933"/>
            <a:ext cx="4076749" cy="2741820"/>
          </a:xfrm>
          <a:prstGeom prst="bentConnector3">
            <a:avLst>
              <a:gd name="adj1" fmla="val -5607"/>
            </a:avLst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21" idx="2"/>
            <a:endCxn id="13" idx="0"/>
          </p:cNvCxnSpPr>
          <p:nvPr/>
        </p:nvCxnSpPr>
        <p:spPr>
          <a:xfrm>
            <a:off x="1439652" y="2541097"/>
            <a:ext cx="1005180" cy="527863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7" idx="3"/>
            <a:endCxn id="16" idx="1"/>
          </p:cNvCxnSpPr>
          <p:nvPr/>
        </p:nvCxnSpPr>
        <p:spPr>
          <a:xfrm>
            <a:off x="3419872" y="5696382"/>
            <a:ext cx="1021108" cy="42653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0796" y="467436"/>
            <a:ext cx="1571264" cy="36933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Epidemiology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5437" y="467436"/>
            <a:ext cx="1752403" cy="3693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Bioinformatics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8144" y="467436"/>
            <a:ext cx="1119217" cy="369332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Genetics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5976" y="1412776"/>
            <a:ext cx="1944216" cy="923330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Basic genotype data summaries and analyses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5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ffect_frequency_landscap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6610672" cy="3987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26064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Variation in resistance &amp; susceptibility to disease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5257800"/>
            <a:ext cx="5715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Power ≈ N  </a:t>
            </a:r>
            <a:r>
              <a:rPr lang="en-US" sz="4400" dirty="0" smtClean="0"/>
              <a:t>β</a:t>
            </a:r>
            <a:r>
              <a:rPr lang="en-US" sz="4400" i="1" baseline="30000" dirty="0" smtClean="0"/>
              <a:t>2  </a:t>
            </a:r>
            <a:r>
              <a:rPr lang="en-US" sz="4400" i="1" dirty="0" smtClean="0"/>
              <a:t>f(1-f)  r</a:t>
            </a:r>
            <a:r>
              <a:rPr lang="en-US" sz="4400" i="1" baseline="30000" dirty="0" smtClean="0"/>
              <a:t>2</a:t>
            </a:r>
            <a:endParaRPr lang="en-US" sz="4400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18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24744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• </a:t>
            </a:r>
            <a:r>
              <a:rPr lang="en-US" sz="2400" dirty="0"/>
              <a:t>Consider a position in the genome that shows variation</a:t>
            </a:r>
          </a:p>
          <a:p>
            <a:r>
              <a:rPr lang="en-US" sz="2400" dirty="0" smtClean="0"/>
              <a:t>   between </a:t>
            </a:r>
            <a:r>
              <a:rPr lang="en-US" sz="2400" dirty="0"/>
              <a:t>individuals, for example …</a:t>
            </a:r>
          </a:p>
          <a:p>
            <a:endParaRPr lang="fr-FR" sz="2400" b="1" dirty="0" smtClean="0"/>
          </a:p>
          <a:p>
            <a:r>
              <a:rPr lang="fr-FR" sz="2400" b="1" dirty="0" smtClean="0">
                <a:latin typeface="Courier New" pitchFamily="49" charset="0"/>
                <a:cs typeface="Courier New" pitchFamily="49" charset="0"/>
              </a:rPr>
              <a:t>  A </a:t>
            </a:r>
            <a:r>
              <a:rPr lang="fr-FR" sz="2400" b="1" dirty="0">
                <a:latin typeface="Courier New" pitchFamily="49" charset="0"/>
                <a:cs typeface="Courier New" pitchFamily="49" charset="0"/>
              </a:rPr>
              <a:t>T G A C T C G T A </a:t>
            </a:r>
            <a:r>
              <a:rPr lang="fr-FR" sz="2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fr-FR" sz="2400" b="1" dirty="0" err="1" smtClean="0">
                <a:latin typeface="Courier New" pitchFamily="49" charset="0"/>
                <a:cs typeface="Courier New" pitchFamily="49" charset="0"/>
              </a:rPr>
              <a:t>allele</a:t>
            </a:r>
            <a:r>
              <a:rPr lang="fr-FR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400" b="1" dirty="0"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A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 G A C A C G T A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allele 2</a:t>
            </a:r>
          </a:p>
          <a:p>
            <a:endParaRPr lang="en-US" sz="2400" b="1" dirty="0"/>
          </a:p>
          <a:p>
            <a:r>
              <a:rPr lang="en-US" sz="2400" dirty="0"/>
              <a:t>• Each of the different variant forms is called an </a:t>
            </a:r>
            <a:r>
              <a:rPr lang="en-US" sz="2400" b="1" dirty="0" smtClean="0"/>
              <a:t>allele</a:t>
            </a:r>
          </a:p>
          <a:p>
            <a:endParaRPr lang="en-US" sz="2400" b="1" dirty="0"/>
          </a:p>
          <a:p>
            <a:r>
              <a:rPr lang="en-US" sz="2400" dirty="0"/>
              <a:t>• We are looking for alleles that are associated with </a:t>
            </a:r>
            <a:r>
              <a:rPr lang="en-US" sz="2400" b="1" dirty="0"/>
              <a:t>high or</a:t>
            </a:r>
          </a:p>
          <a:p>
            <a:r>
              <a:rPr lang="en-US" sz="2400" b="1" dirty="0" smtClean="0"/>
              <a:t>    low </a:t>
            </a:r>
            <a:r>
              <a:rPr lang="en-US" sz="2400" b="1" dirty="0"/>
              <a:t>risk of </a:t>
            </a:r>
            <a:r>
              <a:rPr lang="en-US" sz="2400" b="1" dirty="0" smtClean="0"/>
              <a:t>disease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5215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Finding loci that influence disease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771800" y="2060848"/>
            <a:ext cx="432048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22102"/>
              </p:ext>
            </p:extLst>
          </p:nvPr>
        </p:nvGraphicFramePr>
        <p:xfrm>
          <a:off x="1115616" y="2564904"/>
          <a:ext cx="68407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512168"/>
                <a:gridCol w="1512168"/>
                <a:gridCol w="158417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 controls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Severe malaria</a:t>
                      </a:r>
                      <a:r>
                        <a:rPr lang="en-US" baseline="0" dirty="0" smtClean="0"/>
                        <a:t>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4528" y="404664"/>
            <a:ext cx="6142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Example: sickle and severe Malaria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Gambian data (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MalariaGEN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consortium)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16200000">
            <a:off x="5544108" y="80628"/>
            <a:ext cx="216024" cy="44644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79912" y="1556792"/>
            <a:ext cx="37160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Genotype</a:t>
            </a:r>
          </a:p>
          <a:p>
            <a:pPr algn="ctr"/>
            <a:r>
              <a:rPr lang="en-US" sz="1600" dirty="0" err="1" smtClean="0"/>
              <a:t>HbAA</a:t>
            </a:r>
            <a:r>
              <a:rPr lang="en-US" sz="1600" dirty="0" smtClean="0"/>
              <a:t>                      </a:t>
            </a:r>
            <a:r>
              <a:rPr lang="en-US" sz="1600" dirty="0" err="1" smtClean="0"/>
              <a:t>HbAS</a:t>
            </a:r>
            <a:r>
              <a:rPr lang="en-US" sz="1600" dirty="0" smtClean="0"/>
              <a:t>                       </a:t>
            </a:r>
            <a:r>
              <a:rPr lang="en-US" sz="1600" dirty="0" err="1" smtClean="0"/>
              <a:t>HbSS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0983" y="4135735"/>
            <a:ext cx="131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7047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93566" y="4597400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</a:t>
            </a:r>
            <a:r>
              <a:rPr lang="en-US" sz="2400" dirty="0" smtClean="0"/>
              <a:t> = 0.07 (7%)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9971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74528" y="404664"/>
            <a:ext cx="6142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Example: sickle and severe Malaria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Gambian data (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MalariaGEN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consortium)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52181"/>
              </p:ext>
            </p:extLst>
          </p:nvPr>
        </p:nvGraphicFramePr>
        <p:xfrm>
          <a:off x="1115616" y="2564904"/>
          <a:ext cx="68407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512168"/>
                <a:gridCol w="1512168"/>
                <a:gridCol w="158417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Severe malaria</a:t>
                      </a:r>
                      <a:r>
                        <a:rPr lang="en-US" baseline="0" dirty="0" smtClean="0"/>
                        <a:t>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onut 1"/>
          <p:cNvSpPr/>
          <p:nvPr/>
        </p:nvSpPr>
        <p:spPr>
          <a:xfrm>
            <a:off x="2843808" y="2132856"/>
            <a:ext cx="3456384" cy="2016224"/>
          </a:xfrm>
          <a:prstGeom prst="donut">
            <a:avLst>
              <a:gd name="adj" fmla="val 26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293096"/>
            <a:ext cx="4596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Odds ratio </a:t>
            </a:r>
            <a:r>
              <a:rPr lang="en-US" dirty="0" smtClean="0"/>
              <a:t>= 3689*35 / 2700 * 588 </a:t>
            </a:r>
            <a:r>
              <a:rPr lang="en-US" sz="2400" dirty="0" smtClean="0"/>
              <a:t>= 0.08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301208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Individuals with </a:t>
            </a:r>
            <a:r>
              <a:rPr lang="en-US" sz="2400" dirty="0" smtClean="0">
                <a:solidFill>
                  <a:srgbClr val="FF0000"/>
                </a:solidFill>
              </a:rPr>
              <a:t>AT (sickle) genotype </a:t>
            </a:r>
            <a:r>
              <a:rPr lang="en-US" sz="2400" dirty="0">
                <a:solidFill>
                  <a:srgbClr val="FF0000"/>
                </a:solidFill>
              </a:rPr>
              <a:t>have 10‐fold lower risk </a:t>
            </a:r>
            <a:r>
              <a:rPr lang="en-US" sz="2400" dirty="0" smtClean="0">
                <a:solidFill>
                  <a:srgbClr val="FF0000"/>
                </a:solidFill>
              </a:rPr>
              <a:t>of malaria </a:t>
            </a:r>
            <a:r>
              <a:rPr lang="en-US" sz="2400" dirty="0">
                <a:solidFill>
                  <a:srgbClr val="FF0000"/>
                </a:solidFill>
              </a:rPr>
              <a:t>than those with</a:t>
            </a:r>
            <a:r>
              <a:rPr lang="en-US" sz="2400" dirty="0" smtClean="0">
                <a:solidFill>
                  <a:srgbClr val="FF0000"/>
                </a:solidFill>
              </a:rPr>
              <a:t> TT (wild-type) genotype.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4293096"/>
            <a:ext cx="150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 &lt; 2x10</a:t>
            </a:r>
            <a:r>
              <a:rPr lang="en-US" sz="2400" baseline="30000" dirty="0" smtClean="0"/>
              <a:t>-16</a:t>
            </a:r>
            <a:endParaRPr lang="en-US" sz="2400" dirty="0"/>
          </a:p>
        </p:txBody>
      </p:sp>
      <p:sp>
        <p:nvSpPr>
          <p:cNvPr id="7" name="Up Arrow 6"/>
          <p:cNvSpPr/>
          <p:nvPr/>
        </p:nvSpPr>
        <p:spPr>
          <a:xfrm>
            <a:off x="5004048" y="4869160"/>
            <a:ext cx="288032" cy="432048"/>
          </a:xfrm>
          <a:prstGeom prst="upArrow">
            <a:avLst>
              <a:gd name="adj1" fmla="val 2256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4725144"/>
            <a:ext cx="29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e.g. </a:t>
            </a:r>
            <a:r>
              <a:rPr lang="en-US" dirty="0" err="1" smtClean="0">
                <a:latin typeface="Courier"/>
                <a:cs typeface="Courier"/>
              </a:rPr>
              <a:t>chisq.test</a:t>
            </a:r>
            <a:r>
              <a:rPr lang="en-US" dirty="0" smtClean="0">
                <a:latin typeface="Courier"/>
                <a:cs typeface="Courier"/>
              </a:rPr>
              <a:t> in R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45934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268760"/>
            <a:ext cx="8100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Aim: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Find common variants influencing disease by performing this test at millions of variants across the human genome.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Typical modern experiment: type 2.5M variants in thousands of cases and thousands of population controls.  Use estimated genome-wide relationships to control for population structure.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This design exploits linkage disequilibrium to assess variants that are not directly typed.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Genome‐wide association analysis (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GWAS)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 a nutshell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652120" y="5517232"/>
            <a:ext cx="2880320" cy="720080"/>
          </a:xfrm>
          <a:prstGeom prst="wedgeRoundRectCallout">
            <a:avLst>
              <a:gd name="adj1" fmla="val -80454"/>
              <a:gd name="adj2" fmla="val -53452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Key concept: linkage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disequilibrium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80728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Amazingly</a:t>
            </a:r>
            <a:r>
              <a:rPr lang="en-US" sz="2000" b="1" dirty="0"/>
              <a:t>, it works</a:t>
            </a:r>
            <a:r>
              <a:rPr lang="en-US" sz="2000" b="1" dirty="0" smtClean="0"/>
              <a:t>!  </a:t>
            </a:r>
            <a:r>
              <a:rPr lang="en-US" sz="2000" b="1" dirty="0" err="1" smtClean="0"/>
              <a:t>E.g</a:t>
            </a:r>
            <a:r>
              <a:rPr lang="en-US" sz="2000" b="1" dirty="0" smtClean="0"/>
              <a:t>: 2,000 cases and 3,000 controls typed at 500k variants:</a:t>
            </a:r>
            <a:endParaRPr lang="en-US" sz="2000" b="1" dirty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Genome‐wide association (GWA) analysis in a nutshell</a:t>
            </a:r>
          </a:p>
        </p:txBody>
      </p:sp>
      <p:pic>
        <p:nvPicPr>
          <p:cNvPr id="3" name="Picture 2" descr="WTCCC_manhatt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3" b="58492"/>
          <a:stretch/>
        </p:blipFill>
        <p:spPr>
          <a:xfrm>
            <a:off x="251520" y="1844824"/>
            <a:ext cx="8433648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996952"/>
            <a:ext cx="9073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i="1" dirty="0" smtClean="0"/>
              <a:t>Genome</a:t>
            </a:r>
            <a:r>
              <a:rPr lang="en-US" sz="1600" i="1" dirty="0"/>
              <a:t>-wide association study of 14,000 cases of seven common diseases and 3,000 shared </a:t>
            </a:r>
            <a:r>
              <a:rPr lang="en-US" sz="1600" i="1" dirty="0" smtClean="0"/>
              <a:t>controls</a:t>
            </a:r>
            <a:r>
              <a:rPr lang="en-US" sz="1600" dirty="0" smtClean="0"/>
              <a:t>”</a:t>
            </a:r>
            <a:endParaRPr lang="en-US" sz="1600" dirty="0"/>
          </a:p>
          <a:p>
            <a:r>
              <a:rPr lang="en-US" sz="1600" dirty="0"/>
              <a:t>The </a:t>
            </a:r>
            <a:r>
              <a:rPr lang="en-US" sz="1600" dirty="0" err="1"/>
              <a:t>Wellcome</a:t>
            </a:r>
            <a:r>
              <a:rPr lang="en-US" sz="1600" dirty="0"/>
              <a:t> Trust Case Control </a:t>
            </a:r>
            <a:r>
              <a:rPr lang="en-US" sz="1600" dirty="0" smtClean="0"/>
              <a:t>Consortium Nature 447 (2007)</a:t>
            </a:r>
            <a:endParaRPr lang="en-US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80728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Amazingly</a:t>
            </a:r>
            <a:r>
              <a:rPr lang="en-US" sz="2000" b="1" dirty="0"/>
              <a:t>, it works</a:t>
            </a:r>
            <a:r>
              <a:rPr lang="en-US" sz="2000" b="1" dirty="0" smtClean="0"/>
              <a:t>!  </a:t>
            </a:r>
            <a:r>
              <a:rPr lang="en-US" sz="2000" b="1" dirty="0" err="1" smtClean="0"/>
              <a:t>E.g</a:t>
            </a:r>
            <a:r>
              <a:rPr lang="en-US" sz="2000" b="1" dirty="0" smtClean="0"/>
              <a:t>: 2,000 cases and 3,000 controls typed at 500k variants:</a:t>
            </a:r>
            <a:endParaRPr lang="en-US" sz="2000" b="1" dirty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Genome‐wide association (GWA) analysis in a nutshell</a:t>
            </a:r>
          </a:p>
        </p:txBody>
      </p:sp>
      <p:pic>
        <p:nvPicPr>
          <p:cNvPr id="3" name="Picture 2" descr="WTCCC_manhatt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3" b="58492"/>
          <a:stretch/>
        </p:blipFill>
        <p:spPr>
          <a:xfrm>
            <a:off x="251520" y="1844824"/>
            <a:ext cx="8433648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996952"/>
            <a:ext cx="9073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i="1" dirty="0" smtClean="0"/>
              <a:t>Genome</a:t>
            </a:r>
            <a:r>
              <a:rPr lang="en-US" sz="1600" i="1" dirty="0"/>
              <a:t>-wide association study of 14,000 cases of seven common diseases and 3,000 shared </a:t>
            </a:r>
            <a:r>
              <a:rPr lang="en-US" sz="1600" i="1" dirty="0" smtClean="0"/>
              <a:t>controls</a:t>
            </a:r>
            <a:r>
              <a:rPr lang="en-US" sz="1600" dirty="0" smtClean="0"/>
              <a:t>”</a:t>
            </a:r>
            <a:endParaRPr lang="en-US" sz="1600" dirty="0"/>
          </a:p>
          <a:p>
            <a:r>
              <a:rPr lang="en-US" sz="1600" dirty="0"/>
              <a:t>The </a:t>
            </a:r>
            <a:r>
              <a:rPr lang="en-US" sz="1600" dirty="0" err="1"/>
              <a:t>Wellcome</a:t>
            </a:r>
            <a:r>
              <a:rPr lang="en-US" sz="1600" dirty="0"/>
              <a:t> Trust Case Control </a:t>
            </a:r>
            <a:r>
              <a:rPr lang="en-US" sz="1600" dirty="0" smtClean="0"/>
              <a:t>Consortium Nature 447 (2007)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932456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dirty="0"/>
          </a:p>
        </p:txBody>
      </p:sp>
      <p:pic>
        <p:nvPicPr>
          <p:cNvPr id="8" name="Picture 7" descr="Crohns_disease_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6" b="25050"/>
          <a:stretch/>
        </p:blipFill>
        <p:spPr>
          <a:xfrm>
            <a:off x="323528" y="4572416"/>
            <a:ext cx="8424936" cy="1412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3903439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With 6,000 cases and 15,000 controls imputed to 1 million variants: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6228600"/>
            <a:ext cx="84969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</a:t>
            </a:r>
            <a:r>
              <a:rPr lang="en-US" sz="1600" i="1" dirty="0"/>
              <a:t>Genome-wide meta-analysis increases to 71 the number of confirmed </a:t>
            </a:r>
            <a:r>
              <a:rPr lang="en-US" sz="1600" i="1" dirty="0" err="1"/>
              <a:t>Crohn's</a:t>
            </a:r>
            <a:r>
              <a:rPr lang="en-US" sz="1600" i="1" dirty="0"/>
              <a:t> disease susceptibility </a:t>
            </a:r>
            <a:r>
              <a:rPr lang="en-US" sz="1600" i="1" dirty="0" smtClean="0"/>
              <a:t>loci</a:t>
            </a:r>
            <a:r>
              <a:rPr lang="en-US" sz="1600" dirty="0" smtClean="0"/>
              <a:t>”, </a:t>
            </a:r>
            <a:r>
              <a:rPr lang="en-US" sz="1600" dirty="0" err="1" smtClean="0"/>
              <a:t>Franke</a:t>
            </a:r>
            <a:r>
              <a:rPr lang="en-US" sz="1600" dirty="0" smtClean="0"/>
              <a:t> et al Nature Genetics 42 (2010)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179512" y="980728"/>
            <a:ext cx="8856984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149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80728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Amazingly</a:t>
            </a:r>
            <a:r>
              <a:rPr lang="en-US" sz="2000" b="1" dirty="0"/>
              <a:t>, it works</a:t>
            </a:r>
            <a:r>
              <a:rPr lang="en-US" sz="2000" b="1" dirty="0" smtClean="0"/>
              <a:t>!  </a:t>
            </a:r>
            <a:r>
              <a:rPr lang="en-US" sz="2000" b="1" dirty="0" err="1" smtClean="0"/>
              <a:t>E.g</a:t>
            </a:r>
            <a:r>
              <a:rPr lang="en-US" sz="2000" b="1" dirty="0" smtClean="0"/>
              <a:t>: 2,000 cases and 3,000 controls typed at 500k variants:</a:t>
            </a:r>
            <a:endParaRPr lang="en-US" sz="2000" b="1" dirty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Genome‐wide association (GWA) analysis in a nutshell</a:t>
            </a:r>
          </a:p>
        </p:txBody>
      </p:sp>
      <p:pic>
        <p:nvPicPr>
          <p:cNvPr id="3" name="Picture 2" descr="WTCCC_manhatt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3" b="58492"/>
          <a:stretch/>
        </p:blipFill>
        <p:spPr>
          <a:xfrm>
            <a:off x="251520" y="1844824"/>
            <a:ext cx="8433648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996952"/>
            <a:ext cx="9073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i="1" dirty="0" smtClean="0"/>
              <a:t>Genome</a:t>
            </a:r>
            <a:r>
              <a:rPr lang="en-US" sz="1600" i="1" dirty="0"/>
              <a:t>-wide association study of 14,000 cases of seven common diseases and 3,000 shared </a:t>
            </a:r>
            <a:r>
              <a:rPr lang="en-US" sz="1600" i="1" dirty="0" smtClean="0"/>
              <a:t>controls</a:t>
            </a:r>
            <a:r>
              <a:rPr lang="en-US" sz="1600" dirty="0" smtClean="0"/>
              <a:t>”</a:t>
            </a:r>
            <a:endParaRPr lang="en-US" sz="1600" dirty="0"/>
          </a:p>
          <a:p>
            <a:r>
              <a:rPr lang="en-US" sz="1600" dirty="0"/>
              <a:t>The </a:t>
            </a:r>
            <a:r>
              <a:rPr lang="en-US" sz="1600" dirty="0" err="1"/>
              <a:t>Wellcome</a:t>
            </a:r>
            <a:r>
              <a:rPr lang="en-US" sz="1600" dirty="0"/>
              <a:t> Trust Case Control </a:t>
            </a:r>
            <a:r>
              <a:rPr lang="en-US" sz="1600" dirty="0" smtClean="0"/>
              <a:t>Consortium Nature 447 (2007)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725144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dirty="0"/>
          </a:p>
        </p:txBody>
      </p:sp>
      <p:pic>
        <p:nvPicPr>
          <p:cNvPr id="7" name="Picture 6" descr="WTCCC_manhatt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5" b="71843"/>
          <a:stretch/>
        </p:blipFill>
        <p:spPr>
          <a:xfrm>
            <a:off x="251520" y="4581128"/>
            <a:ext cx="8453536" cy="131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3082" y="3975447"/>
            <a:ext cx="605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Different diseases have different architectures: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877272"/>
            <a:ext cx="8784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i="1" dirty="0" smtClean="0"/>
              <a:t>Genome</a:t>
            </a:r>
            <a:r>
              <a:rPr lang="en-US" sz="1600" i="1" dirty="0"/>
              <a:t>-wide association study of 14,000 cases of seven common diseases and 3,000 shared </a:t>
            </a:r>
            <a:r>
              <a:rPr lang="en-US" sz="1600" i="1" dirty="0" smtClean="0"/>
              <a:t>controls</a:t>
            </a:r>
            <a:r>
              <a:rPr lang="en-US" sz="1600" dirty="0" smtClean="0"/>
              <a:t>”</a:t>
            </a:r>
            <a:endParaRPr lang="en-US" sz="1600" dirty="0"/>
          </a:p>
          <a:p>
            <a:r>
              <a:rPr lang="en-US" sz="1600" dirty="0"/>
              <a:t>The </a:t>
            </a:r>
            <a:r>
              <a:rPr lang="en-US" sz="1600" dirty="0" err="1"/>
              <a:t>Wellcome</a:t>
            </a:r>
            <a:r>
              <a:rPr lang="en-US" sz="1600" dirty="0"/>
              <a:t> Trust Case Control </a:t>
            </a:r>
            <a:r>
              <a:rPr lang="en-US" sz="1600" dirty="0" smtClean="0"/>
              <a:t>Consortium Nature 447 (2007)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79512" y="980728"/>
            <a:ext cx="8856984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53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7883"/>
          <a:stretch>
            <a:fillRect/>
          </a:stretch>
        </p:blipFill>
        <p:spPr bwMode="auto">
          <a:xfrm>
            <a:off x="2843808" y="908720"/>
            <a:ext cx="6093754" cy="36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3528" y="443711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Best </a:t>
            </a:r>
            <a:r>
              <a:rPr lang="en-US" sz="2400" u="sng" dirty="0"/>
              <a:t>SNP marker was rs1333049</a:t>
            </a:r>
          </a:p>
          <a:p>
            <a:r>
              <a:rPr lang="en-US" sz="2400" dirty="0"/>
              <a:t>• </a:t>
            </a:r>
            <a:r>
              <a:rPr lang="en-US" sz="2400" dirty="0" smtClean="0"/>
              <a:t>OR ~ 1.47: one </a:t>
            </a:r>
            <a:r>
              <a:rPr lang="en-US" sz="2400" dirty="0"/>
              <a:t>copy of the risk allele (present in half the population</a:t>
            </a:r>
            <a:r>
              <a:rPr lang="en-US" sz="2400" dirty="0" smtClean="0"/>
              <a:t>) increases “risk” of coronary artery disease by ~50%</a:t>
            </a:r>
          </a:p>
          <a:p>
            <a:endParaRPr lang="en-US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two copies of risk allele (present in quarter of population)</a:t>
            </a:r>
          </a:p>
          <a:p>
            <a:r>
              <a:rPr lang="en-US" sz="2400" dirty="0" smtClean="0"/>
              <a:t>   almost doubles “risk” </a:t>
            </a:r>
            <a:r>
              <a:rPr lang="en-US" sz="2400" dirty="0"/>
              <a:t>of coronary artery </a:t>
            </a:r>
            <a:r>
              <a:rPr lang="en-US" sz="2400" dirty="0" smtClean="0"/>
              <a:t>disease (OR 1.47 * 1.47)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51520" y="260648"/>
            <a:ext cx="6269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Wellcome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Trust Case Control Consortium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231592"/>
            <a:ext cx="2160240" cy="14773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Discovery of a</a:t>
            </a:r>
          </a:p>
          <a:p>
            <a:r>
              <a:rPr lang="en-US" dirty="0" smtClean="0"/>
              <a:t>common genetic</a:t>
            </a:r>
          </a:p>
          <a:p>
            <a:r>
              <a:rPr lang="en-US" dirty="0" smtClean="0"/>
              <a:t>variant that affects</a:t>
            </a:r>
          </a:p>
          <a:p>
            <a:r>
              <a:rPr lang="en-US" dirty="0" smtClean="0"/>
              <a:t>risk of coronary</a:t>
            </a:r>
          </a:p>
          <a:p>
            <a:r>
              <a:rPr lang="en-US" dirty="0" smtClean="0"/>
              <a:t>artery disease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84168" y="1052736"/>
            <a:ext cx="1387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P = 1.8x10</a:t>
            </a:r>
            <a:r>
              <a:rPr lang="en-US" i="1" baseline="30000" dirty="0" smtClean="0"/>
              <a:t>-14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4048" y="4293096"/>
            <a:ext cx="122413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7703" y="4179523"/>
            <a:ext cx="16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Chromosome 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86281" y="3345446"/>
            <a:ext cx="71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CDKN2A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888594" y="3489462"/>
            <a:ext cx="71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CDKN2B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764704"/>
            <a:ext cx="117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rs1333049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86916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Most </a:t>
            </a:r>
            <a:r>
              <a:rPr lang="en-US" sz="2400" dirty="0"/>
              <a:t>SNPs are correlated with surrounding SNPs. This is </a:t>
            </a:r>
            <a:r>
              <a:rPr lang="en-US" sz="2400" dirty="0" smtClean="0"/>
              <a:t>known   </a:t>
            </a:r>
          </a:p>
          <a:p>
            <a:r>
              <a:rPr lang="en-US" sz="2400" dirty="0" smtClean="0"/>
              <a:t>   as </a:t>
            </a:r>
            <a:r>
              <a:rPr lang="en-US" sz="2400" b="1" dirty="0"/>
              <a:t>linkage </a:t>
            </a:r>
            <a:r>
              <a:rPr lang="en-US" sz="2400" b="1" dirty="0" smtClean="0"/>
              <a:t>disequilibrium</a:t>
            </a:r>
          </a:p>
          <a:p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Linkage </a:t>
            </a:r>
            <a:r>
              <a:rPr lang="en-US" sz="2400" dirty="0"/>
              <a:t>disequilibrium reflects the common combinations </a:t>
            </a:r>
            <a:r>
              <a:rPr lang="en-US" sz="2400" dirty="0" smtClean="0"/>
              <a:t>of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variants </a:t>
            </a:r>
            <a:r>
              <a:rPr lang="en-US" sz="2400" dirty="0"/>
              <a:t>(</a:t>
            </a:r>
            <a:r>
              <a:rPr lang="en-US" sz="2400" dirty="0" err="1"/>
              <a:t>haplotypes</a:t>
            </a:r>
            <a:r>
              <a:rPr lang="en-US" sz="2400" dirty="0"/>
              <a:t>) that exist in the population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Each population has a distinct pattern of genome variation</a:t>
            </a:r>
          </a:p>
        </p:txBody>
      </p:sp>
      <p:sp>
        <p:nvSpPr>
          <p:cNvPr id="5" name="Pentagon 4"/>
          <p:cNvSpPr/>
          <p:nvPr/>
        </p:nvSpPr>
        <p:spPr>
          <a:xfrm>
            <a:off x="755576" y="1124744"/>
            <a:ext cx="1368152" cy="504056"/>
          </a:xfrm>
          <a:prstGeom prst="homePlate">
            <a:avLst>
              <a:gd name="adj" fmla="val 91229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SNPs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35385"/>
          <a:stretch>
            <a:fillRect/>
          </a:stretch>
        </p:blipFill>
        <p:spPr bwMode="auto">
          <a:xfrm rot="5400000">
            <a:off x="3563952" y="-243344"/>
            <a:ext cx="3672408" cy="64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427984" y="1124744"/>
            <a:ext cx="2304256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4"/>
          </p:cNvCxnSpPr>
          <p:nvPr/>
        </p:nvCxnSpPr>
        <p:spPr>
          <a:xfrm>
            <a:off x="5580112" y="3140968"/>
            <a:ext cx="0" cy="1728192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052736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200400" y="44624"/>
            <a:ext cx="2453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 complex trait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132" t="4145"/>
          <a:stretch/>
        </p:blipFill>
        <p:spPr bwMode="auto">
          <a:xfrm>
            <a:off x="2267744" y="1033892"/>
            <a:ext cx="4306813" cy="289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80120" y="4186285"/>
            <a:ext cx="4208104" cy="78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Variation due to age, sex, environmental factors (e.g. diet), and genetic variation.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67744" y="692696"/>
            <a:ext cx="0" cy="3460968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267744" y="4149080"/>
            <a:ext cx="4439356" cy="4584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1931" y="1340768"/>
            <a:ext cx="150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Proportion of individuals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0" y="505905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small proportion of variation is caused by </a:t>
            </a:r>
            <a:r>
              <a:rPr lang="en-US" b="1" dirty="0"/>
              <a:t>rare gene </a:t>
            </a:r>
            <a:r>
              <a:rPr lang="en-US" b="1" dirty="0" smtClean="0"/>
              <a:t>defects causing </a:t>
            </a:r>
            <a:r>
              <a:rPr lang="en-US" b="1" dirty="0"/>
              <a:t>major disruption of normal </a:t>
            </a:r>
            <a:r>
              <a:rPr lang="en-US" b="1" dirty="0" smtClean="0"/>
              <a:t>physiological processes</a:t>
            </a:r>
            <a:r>
              <a:rPr lang="en-US" b="1" dirty="0"/>
              <a:t>. These tend to be found at the extremes of </a:t>
            </a:r>
            <a:r>
              <a:rPr lang="en-US" b="1" dirty="0" smtClean="0"/>
              <a:t>the </a:t>
            </a:r>
            <a:r>
              <a:rPr lang="en-US" dirty="0" smtClean="0"/>
              <a:t>distribution.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variation is probably due to </a:t>
            </a:r>
            <a:r>
              <a:rPr lang="en-US" b="1" dirty="0"/>
              <a:t>multiple common </a:t>
            </a:r>
            <a:r>
              <a:rPr lang="en-US" b="1" dirty="0" smtClean="0"/>
              <a:t>variants that </a:t>
            </a:r>
            <a:r>
              <a:rPr lang="en-US" b="1" dirty="0"/>
              <a:t>slightly alter normal </a:t>
            </a:r>
            <a:r>
              <a:rPr lang="en-US" b="1" dirty="0" smtClean="0"/>
              <a:t> physiological </a:t>
            </a:r>
            <a:r>
              <a:rPr lang="en-US" b="1" dirty="0"/>
              <a:t>processes. It </a:t>
            </a:r>
            <a:r>
              <a:rPr lang="en-US" b="1" dirty="0" smtClean="0"/>
              <a:t>is </a:t>
            </a:r>
            <a:r>
              <a:rPr lang="en-US" dirty="0" smtClean="0"/>
              <a:t>challenging </a:t>
            </a:r>
            <a:r>
              <a:rPr lang="en-US" dirty="0"/>
              <a:t>to pin down the variants responsible because, at an individual level, they do not have strong effects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59832" y="1033892"/>
            <a:ext cx="2593984" cy="2846991"/>
          </a:xfrm>
          <a:prstGeom prst="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463665" y="692696"/>
            <a:ext cx="394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are                    common                   rare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GWAS in Africa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 number of factors make GWAS particularly challenging in Africa.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/>
              <a:t>Genome diversity much higher in African than </a:t>
            </a:r>
            <a:r>
              <a:rPr lang="en-US" dirty="0" smtClean="0"/>
              <a:t>other populations </a:t>
            </a:r>
            <a:r>
              <a:rPr lang="en-US" dirty="0"/>
              <a:t>– more SNPs, </a:t>
            </a:r>
            <a:r>
              <a:rPr lang="en-US" dirty="0" smtClean="0"/>
              <a:t>more structure, more haplotypes.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Low levels of LD…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…and differences in LD between populations means power to detect </a:t>
            </a:r>
            <a:r>
              <a:rPr lang="en-US" dirty="0" err="1" smtClean="0"/>
              <a:t>untyped</a:t>
            </a:r>
            <a:r>
              <a:rPr lang="en-US" dirty="0" smtClean="0"/>
              <a:t> causal loci is reduced.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A unique burden of infectious disease - the full story might involve two or more genomes at once!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22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72" y="364502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• </a:t>
            </a:r>
            <a:r>
              <a:rPr lang="en-US" sz="2400" b="1" dirty="0" smtClean="0"/>
              <a:t>Investigators in 16 </a:t>
            </a:r>
            <a:r>
              <a:rPr lang="en-US" sz="2400" b="1" dirty="0"/>
              <a:t>malaria endemic countries: </a:t>
            </a:r>
            <a:r>
              <a:rPr lang="en-US" sz="2400" dirty="0"/>
              <a:t>Burkina Faso, Cambodia</a:t>
            </a:r>
            <a:r>
              <a:rPr lang="en-US" sz="2400" dirty="0" smtClean="0"/>
              <a:t>, </a:t>
            </a:r>
            <a:r>
              <a:rPr lang="it-IT" sz="2400" dirty="0" smtClean="0"/>
              <a:t>Cameroon</a:t>
            </a:r>
            <a:r>
              <a:rPr lang="it-IT" sz="2400" dirty="0"/>
              <a:t>, Gambia, Ghana, Ghana, Kenya, Malawi, Mali</a:t>
            </a:r>
            <a:r>
              <a:rPr lang="it-IT" sz="2400" dirty="0" smtClean="0"/>
              <a:t>, Nigeria</a:t>
            </a:r>
            <a:r>
              <a:rPr lang="it-IT" sz="2400" dirty="0"/>
              <a:t>, </a:t>
            </a:r>
            <a:r>
              <a:rPr lang="it-IT" sz="2400" dirty="0" smtClean="0"/>
              <a:t> Papua </a:t>
            </a:r>
            <a:r>
              <a:rPr lang="it-IT" sz="2400" dirty="0"/>
              <a:t>New Guinea, Senegal, Sudan, Tanzania</a:t>
            </a:r>
            <a:r>
              <a:rPr lang="it-IT" sz="2400" dirty="0" smtClean="0"/>
              <a:t>, </a:t>
            </a:r>
            <a:r>
              <a:rPr lang="en-US" sz="2400" dirty="0" smtClean="0"/>
              <a:t>Thailand</a:t>
            </a:r>
            <a:r>
              <a:rPr lang="en-US" sz="2400" dirty="0"/>
              <a:t>, </a:t>
            </a:r>
            <a:r>
              <a:rPr lang="en-US" sz="2400" dirty="0" smtClean="0"/>
              <a:t>Vietnam.</a:t>
            </a:r>
          </a:p>
          <a:p>
            <a:r>
              <a:rPr lang="en-US" sz="2400" dirty="0" smtClean="0"/>
              <a:t>• </a:t>
            </a:r>
            <a:r>
              <a:rPr lang="en-US" sz="2400" b="1" dirty="0" smtClean="0"/>
              <a:t>…and 6 </a:t>
            </a:r>
            <a:r>
              <a:rPr lang="en-US" sz="2400" b="1" dirty="0"/>
              <a:t>non‐endemic countries: </a:t>
            </a:r>
            <a:r>
              <a:rPr lang="en-US" sz="2400" dirty="0"/>
              <a:t>France, Germany, Italy, Sweden, </a:t>
            </a:r>
            <a:r>
              <a:rPr lang="en-US" sz="2400" dirty="0" smtClean="0"/>
              <a:t>UK, USA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/>
              <a:t>Building a resource </a:t>
            </a:r>
            <a:r>
              <a:rPr lang="en-US" sz="2400" dirty="0"/>
              <a:t>of DNA and clinical data from ~100,000 </a:t>
            </a:r>
            <a:r>
              <a:rPr lang="en-US" sz="2400" dirty="0" smtClean="0"/>
              <a:t>subjects</a:t>
            </a:r>
          </a:p>
          <a:p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6229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Malaria Genomic Epidemiology Network</a:t>
            </a:r>
          </a:p>
        </p:txBody>
      </p:sp>
      <p:grpSp>
        <p:nvGrpSpPr>
          <p:cNvPr id="4" name="Group 9414"/>
          <p:cNvGrpSpPr>
            <a:grpSpLocks/>
          </p:cNvGrpSpPr>
          <p:nvPr/>
        </p:nvGrpSpPr>
        <p:grpSpPr bwMode="auto">
          <a:xfrm>
            <a:off x="2843808" y="836712"/>
            <a:ext cx="5976664" cy="2736304"/>
            <a:chOff x="7870" y="2874"/>
            <a:chExt cx="6135" cy="2386"/>
          </a:xfrm>
        </p:grpSpPr>
        <p:graphicFrame>
          <p:nvGraphicFramePr>
            <p:cNvPr id="5" name="Object 9415"/>
            <p:cNvGraphicFramePr>
              <a:graphicFrameLocks noChangeAspect="1"/>
            </p:cNvGraphicFramePr>
            <p:nvPr/>
          </p:nvGraphicFramePr>
          <p:xfrm>
            <a:off x="7870" y="2874"/>
            <a:ext cx="6135" cy="2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2" name="Image" r:id="rId3" imgW="12965079" imgH="5053968" progId="">
                    <p:embed/>
                  </p:oleObj>
                </mc:Choice>
                <mc:Fallback>
                  <p:oleObj name="Image" r:id="rId3" imgW="12965079" imgH="5053968" progId="">
                    <p:embed/>
                    <p:pic>
                      <p:nvPicPr>
                        <p:cNvPr id="0" name="Picture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0" y="2874"/>
                          <a:ext cx="6135" cy="238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Oval 9416"/>
            <p:cNvSpPr>
              <a:spLocks noChangeArrowheads="1"/>
            </p:cNvSpPr>
            <p:nvPr/>
          </p:nvSpPr>
          <p:spPr bwMode="auto">
            <a:xfrm>
              <a:off x="9024" y="3810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9417"/>
            <p:cNvSpPr>
              <a:spLocks noChangeArrowheads="1"/>
            </p:cNvSpPr>
            <p:nvPr/>
          </p:nvSpPr>
          <p:spPr bwMode="auto">
            <a:xfrm>
              <a:off x="10557" y="3437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9418"/>
            <p:cNvSpPr>
              <a:spLocks noChangeArrowheads="1"/>
            </p:cNvSpPr>
            <p:nvPr/>
          </p:nvSpPr>
          <p:spPr bwMode="auto">
            <a:xfrm>
              <a:off x="10620" y="3434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9419"/>
            <p:cNvSpPr>
              <a:spLocks noChangeArrowheads="1"/>
            </p:cNvSpPr>
            <p:nvPr/>
          </p:nvSpPr>
          <p:spPr bwMode="auto">
            <a:xfrm>
              <a:off x="10659" y="3419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420"/>
            <p:cNvSpPr>
              <a:spLocks noChangeArrowheads="1"/>
            </p:cNvSpPr>
            <p:nvPr/>
          </p:nvSpPr>
          <p:spPr bwMode="auto">
            <a:xfrm>
              <a:off x="10642" y="3446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421"/>
            <p:cNvSpPr>
              <a:spLocks noChangeArrowheads="1"/>
            </p:cNvSpPr>
            <p:nvPr/>
          </p:nvSpPr>
          <p:spPr bwMode="auto">
            <a:xfrm>
              <a:off x="10693" y="3527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422"/>
            <p:cNvSpPr>
              <a:spLocks noChangeArrowheads="1"/>
            </p:cNvSpPr>
            <p:nvPr/>
          </p:nvSpPr>
          <p:spPr bwMode="auto">
            <a:xfrm>
              <a:off x="10856" y="3368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9423"/>
            <p:cNvSpPr>
              <a:spLocks noChangeArrowheads="1"/>
            </p:cNvSpPr>
            <p:nvPr/>
          </p:nvSpPr>
          <p:spPr bwMode="auto">
            <a:xfrm>
              <a:off x="10907" y="3737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9424"/>
            <p:cNvSpPr>
              <a:spLocks noChangeArrowheads="1"/>
            </p:cNvSpPr>
            <p:nvPr/>
          </p:nvSpPr>
          <p:spPr bwMode="auto">
            <a:xfrm>
              <a:off x="11026" y="3148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9425"/>
            <p:cNvSpPr>
              <a:spLocks noChangeArrowheads="1"/>
            </p:cNvSpPr>
            <p:nvPr/>
          </p:nvSpPr>
          <p:spPr bwMode="auto">
            <a:xfrm>
              <a:off x="10299" y="4423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9426"/>
            <p:cNvSpPr>
              <a:spLocks noChangeArrowheads="1"/>
            </p:cNvSpPr>
            <p:nvPr/>
          </p:nvSpPr>
          <p:spPr bwMode="auto">
            <a:xfrm>
              <a:off x="10610" y="4450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9427"/>
            <p:cNvSpPr>
              <a:spLocks noChangeArrowheads="1"/>
            </p:cNvSpPr>
            <p:nvPr/>
          </p:nvSpPr>
          <p:spPr bwMode="auto">
            <a:xfrm>
              <a:off x="10475" y="4439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9428"/>
            <p:cNvSpPr>
              <a:spLocks noChangeArrowheads="1"/>
            </p:cNvSpPr>
            <p:nvPr/>
          </p:nvSpPr>
          <p:spPr bwMode="auto">
            <a:xfrm>
              <a:off x="10276" y="4402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9429"/>
            <p:cNvSpPr>
              <a:spLocks noChangeArrowheads="1"/>
            </p:cNvSpPr>
            <p:nvPr/>
          </p:nvSpPr>
          <p:spPr bwMode="auto">
            <a:xfrm>
              <a:off x="10607" y="4573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9430"/>
            <p:cNvSpPr>
              <a:spLocks noChangeArrowheads="1"/>
            </p:cNvSpPr>
            <p:nvPr/>
          </p:nvSpPr>
          <p:spPr bwMode="auto">
            <a:xfrm>
              <a:off x="10640" y="4596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9431"/>
            <p:cNvSpPr>
              <a:spLocks noChangeArrowheads="1"/>
            </p:cNvSpPr>
            <p:nvPr/>
          </p:nvSpPr>
          <p:spPr bwMode="auto">
            <a:xfrm>
              <a:off x="10725" y="4555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9432"/>
            <p:cNvSpPr>
              <a:spLocks noChangeArrowheads="1"/>
            </p:cNvSpPr>
            <p:nvPr/>
          </p:nvSpPr>
          <p:spPr bwMode="auto">
            <a:xfrm>
              <a:off x="10840" y="4624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9433"/>
            <p:cNvSpPr>
              <a:spLocks noChangeArrowheads="1"/>
            </p:cNvSpPr>
            <p:nvPr/>
          </p:nvSpPr>
          <p:spPr bwMode="auto">
            <a:xfrm>
              <a:off x="11331" y="4383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9434"/>
            <p:cNvSpPr>
              <a:spLocks noChangeArrowheads="1"/>
            </p:cNvSpPr>
            <p:nvPr/>
          </p:nvSpPr>
          <p:spPr bwMode="auto">
            <a:xfrm>
              <a:off x="11434" y="4782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9435"/>
            <p:cNvSpPr>
              <a:spLocks noChangeArrowheads="1"/>
            </p:cNvSpPr>
            <p:nvPr/>
          </p:nvSpPr>
          <p:spPr bwMode="auto">
            <a:xfrm>
              <a:off x="11489" y="4785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9436"/>
            <p:cNvSpPr>
              <a:spLocks noChangeArrowheads="1"/>
            </p:cNvSpPr>
            <p:nvPr/>
          </p:nvSpPr>
          <p:spPr bwMode="auto">
            <a:xfrm>
              <a:off x="11450" y="4828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9437"/>
            <p:cNvSpPr>
              <a:spLocks noChangeArrowheads="1"/>
            </p:cNvSpPr>
            <p:nvPr/>
          </p:nvSpPr>
          <p:spPr bwMode="auto">
            <a:xfrm>
              <a:off x="11475" y="4861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9438"/>
            <p:cNvSpPr>
              <a:spLocks noChangeArrowheads="1"/>
            </p:cNvSpPr>
            <p:nvPr/>
          </p:nvSpPr>
          <p:spPr bwMode="auto">
            <a:xfrm>
              <a:off x="11384" y="5056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9439"/>
            <p:cNvSpPr>
              <a:spLocks noChangeArrowheads="1"/>
            </p:cNvSpPr>
            <p:nvPr/>
          </p:nvSpPr>
          <p:spPr bwMode="auto">
            <a:xfrm>
              <a:off x="12335" y="4565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9440"/>
            <p:cNvSpPr>
              <a:spLocks noChangeArrowheads="1"/>
            </p:cNvSpPr>
            <p:nvPr/>
          </p:nvSpPr>
          <p:spPr bwMode="auto">
            <a:xfrm>
              <a:off x="12776" y="4422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9441"/>
            <p:cNvSpPr>
              <a:spLocks noChangeArrowheads="1"/>
            </p:cNvSpPr>
            <p:nvPr/>
          </p:nvSpPr>
          <p:spPr bwMode="auto">
            <a:xfrm>
              <a:off x="12901" y="4485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9442"/>
            <p:cNvSpPr>
              <a:spLocks noChangeArrowheads="1"/>
            </p:cNvSpPr>
            <p:nvPr/>
          </p:nvSpPr>
          <p:spPr bwMode="auto">
            <a:xfrm>
              <a:off x="13728" y="4826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9443"/>
            <p:cNvSpPr>
              <a:spLocks noChangeArrowheads="1"/>
            </p:cNvSpPr>
            <p:nvPr/>
          </p:nvSpPr>
          <p:spPr bwMode="auto">
            <a:xfrm>
              <a:off x="8833" y="3667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9444"/>
            <p:cNvSpPr>
              <a:spLocks noChangeArrowheads="1"/>
            </p:cNvSpPr>
            <p:nvPr/>
          </p:nvSpPr>
          <p:spPr bwMode="auto">
            <a:xfrm>
              <a:off x="8055" y="3565"/>
              <a:ext cx="62" cy="64"/>
            </a:xfrm>
            <a:prstGeom prst="ellipse">
              <a:avLst/>
            </a:prstGeom>
            <a:solidFill>
              <a:srgbClr val="F97817"/>
            </a:solidFill>
            <a:ln w="9525">
              <a:solidFill>
                <a:srgbClr val="F978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" name="Picture 16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44824"/>
            <a:ext cx="2256651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251520" y="2420888"/>
            <a:ext cx="2401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"/>
                <a:cs typeface="Courier"/>
              </a:rPr>
              <a:t>www.malariagen.net</a:t>
            </a:r>
            <a:endParaRPr lang="en-US" sz="1600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laria_lifecyc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951"/>
            <a:ext cx="8208912" cy="65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37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7041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Recruitment of 13,000 cases of severe malaria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4509120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Question: </a:t>
            </a:r>
            <a:r>
              <a:rPr lang="en-US" sz="2400" dirty="0" smtClean="0"/>
              <a:t>In communities where</a:t>
            </a:r>
          </a:p>
          <a:p>
            <a:r>
              <a:rPr lang="en-US" sz="2400" dirty="0" smtClean="0"/>
              <a:t>every child is repeatedly infected</a:t>
            </a:r>
          </a:p>
          <a:p>
            <a:r>
              <a:rPr lang="en-US" sz="2400" dirty="0" smtClean="0"/>
              <a:t>with malaria, why do some children die and not others?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580112" y="1772816"/>
            <a:ext cx="3240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Burkina </a:t>
            </a:r>
            <a:r>
              <a:rPr lang="en-US" sz="2400" dirty="0"/>
              <a:t>Faso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Cameroon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Gambia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Ghana (</a:t>
            </a:r>
            <a:r>
              <a:rPr lang="en-US" sz="2400" dirty="0" err="1"/>
              <a:t>Navrongo</a:t>
            </a:r>
            <a:r>
              <a:rPr lang="en-US" sz="2400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Ghana (Kumasi)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Kenya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Malawi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Mali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Nigeria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Papua New Guinea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Tanzania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Vietnam</a:t>
            </a:r>
          </a:p>
        </p:txBody>
      </p:sp>
      <p:pic>
        <p:nvPicPr>
          <p:cNvPr id="6" name="Picture 2" descr="DPK001202 girl with cerebral mal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96752"/>
            <a:ext cx="3915731" cy="2582615"/>
          </a:xfrm>
          <a:prstGeom prst="rect">
            <a:avLst/>
          </a:prstGeom>
          <a:noFill/>
        </p:spPr>
      </p:pic>
      <p:pic>
        <p:nvPicPr>
          <p:cNvPr id="7" name="Picture 1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9681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60032" y="1124744"/>
            <a:ext cx="3337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Cases and controls from:</a:t>
            </a:r>
            <a:endParaRPr lang="en-US" sz="2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bas_fp.emf"/>
          <p:cNvPicPr>
            <a:picLocks noChangeAspect="1"/>
          </p:cNvPicPr>
          <p:nvPr/>
        </p:nvPicPr>
        <p:blipFill>
          <a:blip r:embed="rId3" cstate="print"/>
          <a:srcRect l="60237" b="-1471"/>
          <a:stretch>
            <a:fillRect/>
          </a:stretch>
        </p:blipFill>
        <p:spPr>
          <a:xfrm>
            <a:off x="4572000" y="1196752"/>
            <a:ext cx="4572000" cy="5688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6237312"/>
            <a:ext cx="472757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0.01                     0.1                       1                      10</a:t>
            </a:r>
          </a:p>
          <a:p>
            <a:r>
              <a:rPr lang="en-GB" dirty="0" smtClean="0"/>
              <a:t>                                  ODDS RATIO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427984" y="996287"/>
            <a:ext cx="4536504" cy="6461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12313"/>
              </p:ext>
            </p:extLst>
          </p:nvPr>
        </p:nvGraphicFramePr>
        <p:xfrm>
          <a:off x="72008" y="1029195"/>
          <a:ext cx="4427984" cy="5064101"/>
        </p:xfrm>
        <a:graphic>
          <a:graphicData uri="http://schemas.openxmlformats.org/drawingml/2006/table">
            <a:tbl>
              <a:tblPr/>
              <a:tblGrid>
                <a:gridCol w="1944254"/>
                <a:gridCol w="1265900"/>
                <a:gridCol w="1217830"/>
              </a:tblGrid>
              <a:tr h="602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Country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Cases (n/N)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Cntls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(n/N)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503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80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Gambia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32/2542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460/3332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3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Mali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4/453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28/344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3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Burkina Faso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21/865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73/729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9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Ghana (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Navrongo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19/6820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50/484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Ghana (Kumasi)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32/1495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271/2042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0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9/77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9/40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53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Cameroon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32/621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99/576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0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Kenya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57/2261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594/3941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84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Tanzania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5/428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75/452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0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Malawi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2/1388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132/2696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1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severe malaria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213/10685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1791/14641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Consistent effects despite phenotypic heterogeneity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19576" y="4615968"/>
            <a:ext cx="180020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Sickle cell trait</a:t>
            </a:r>
          </a:p>
          <a:p>
            <a:r>
              <a:rPr lang="en-GB" dirty="0" smtClean="0"/>
              <a:t>Protective effect</a:t>
            </a:r>
          </a:p>
          <a:p>
            <a:r>
              <a:rPr lang="en-GB" dirty="0" smtClean="0"/>
              <a:t>of rs334 against</a:t>
            </a:r>
          </a:p>
          <a:p>
            <a:r>
              <a:rPr lang="en-GB" dirty="0" smtClean="0"/>
              <a:t>severe malaria</a:t>
            </a:r>
          </a:p>
          <a:p>
            <a:r>
              <a:rPr lang="en-GB" dirty="0" smtClean="0"/>
              <a:t>P=10</a:t>
            </a:r>
            <a:r>
              <a:rPr lang="en-GB" baseline="30000" dirty="0" smtClean="0"/>
              <a:t>-227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0742" y="1196751"/>
            <a:ext cx="3549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Rockett </a:t>
            </a:r>
            <a:r>
              <a:rPr lang="en-GB" sz="1400" i="1" dirty="0" smtClean="0"/>
              <a:t>et al. </a:t>
            </a:r>
            <a:r>
              <a:rPr lang="en-GB" sz="1400" dirty="0" smtClean="0"/>
              <a:t>(2014) Nature Genetics 46: 1197</a:t>
            </a:r>
            <a:endParaRPr lang="en-GB" sz="1400" dirty="0"/>
          </a:p>
        </p:txBody>
      </p:sp>
      <p:pic>
        <p:nvPicPr>
          <p:cNvPr id="43606" name="Picture 16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19681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59832" y="692696"/>
            <a:ext cx="298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HbAS</a:t>
            </a:r>
            <a:r>
              <a:rPr lang="en-GB" b="1" dirty="0" smtClean="0"/>
              <a:t> effect in severe malaria</a:t>
            </a: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bg_fp.emf"/>
          <p:cNvPicPr>
            <a:picLocks noChangeAspect="1"/>
          </p:cNvPicPr>
          <p:nvPr/>
        </p:nvPicPr>
        <p:blipFill>
          <a:blip r:embed="rId2" cstate="print"/>
          <a:srcRect l="74412" t="7729" b="7729"/>
          <a:stretch>
            <a:fillRect/>
          </a:stretch>
        </p:blipFill>
        <p:spPr>
          <a:xfrm>
            <a:off x="4644008" y="1627332"/>
            <a:ext cx="4499992" cy="4826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6237312"/>
            <a:ext cx="468910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0.1                                     1                                    10</a:t>
            </a:r>
          </a:p>
          <a:p>
            <a:r>
              <a:rPr lang="en-GB" dirty="0" smtClean="0"/>
              <a:t>                                  ODDS RATIO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427984" y="996287"/>
            <a:ext cx="4536504" cy="6461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92280" y="3140968"/>
            <a:ext cx="1728192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O blood group</a:t>
            </a:r>
          </a:p>
          <a:p>
            <a:r>
              <a:rPr lang="en-GB" dirty="0" smtClean="0"/>
              <a:t>Protective effect</a:t>
            </a:r>
          </a:p>
          <a:p>
            <a:r>
              <a:rPr lang="en-GB" dirty="0" smtClean="0"/>
              <a:t>of rs8176719 against severe malaria</a:t>
            </a:r>
          </a:p>
          <a:p>
            <a:r>
              <a:rPr lang="en-GB" dirty="0" smtClean="0"/>
              <a:t>P=10</a:t>
            </a:r>
            <a:r>
              <a:rPr lang="en-GB" baseline="30000" dirty="0" smtClean="0"/>
              <a:t>-32</a:t>
            </a:r>
          </a:p>
        </p:txBody>
      </p:sp>
      <p:pic>
        <p:nvPicPr>
          <p:cNvPr id="43606" name="Picture 1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9681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44016" y="1008024"/>
          <a:ext cx="4572000" cy="4985167"/>
        </p:xfrm>
        <a:graphic>
          <a:graphicData uri="http://schemas.openxmlformats.org/drawingml/2006/table">
            <a:tbl>
              <a:tblPr/>
              <a:tblGrid>
                <a:gridCol w="1835696"/>
                <a:gridCol w="1377637"/>
                <a:gridCol w="1358667"/>
              </a:tblGrid>
              <a:tr h="620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Country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Cases (O/total)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Cntls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(O/total)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2075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Gambia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1000/2345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1664/3624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18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Mali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130/445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143/336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Burkina Faso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321/854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326/729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Ghana (Navrongo)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263/674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227/556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Ghana (Kumasi)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548/1480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992/1988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84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27/78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24/40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4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Cameroon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267/608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312/572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Kenya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1061/2254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2131/3899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Tanzania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189/423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221/455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Malawi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615/1414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1298/2607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Vietnam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272/788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1000/2517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07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Papua New Guinea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139/385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76/239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 severe malaria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4832/11948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8414/17652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616712" y="1759168"/>
            <a:ext cx="4248472" cy="43924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Consistent effects despite phenotypic heterogeneity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1760" y="692696"/>
            <a:ext cx="383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 blood group effect in severe malaria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26766" y="1196751"/>
            <a:ext cx="3549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Rockett </a:t>
            </a:r>
            <a:r>
              <a:rPr lang="en-GB" sz="1400" i="1" dirty="0" smtClean="0"/>
              <a:t>et al. </a:t>
            </a:r>
            <a:r>
              <a:rPr lang="en-GB" sz="1400" dirty="0" smtClean="0"/>
              <a:t>(2014) Nature Genetics 46: 1197</a:t>
            </a:r>
            <a:endParaRPr lang="en-GB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Attempt #1: GWAS of Severe Malaria in Gambia 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(2009)</a:t>
            </a:r>
            <a:endParaRPr lang="en-US" sz="3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1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9681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ambia_gwas_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336704" cy="4751237"/>
          </a:xfrm>
          <a:prstGeom prst="rect">
            <a:avLst/>
          </a:prstGeom>
        </p:spPr>
      </p:pic>
      <p:pic>
        <p:nvPicPr>
          <p:cNvPr id="7" name="Picture 46" descr="Wellcome_logo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81" y="6372820"/>
            <a:ext cx="2339752" cy="60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180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2040" y="2348880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• Within a 40 sq mile area of</a:t>
            </a:r>
          </a:p>
          <a:p>
            <a:r>
              <a:rPr lang="en-US" sz="2000" dirty="0" smtClean="0"/>
              <a:t>   The </a:t>
            </a:r>
            <a:r>
              <a:rPr lang="en-US" sz="2000" dirty="0"/>
              <a:t>Gambia we </a:t>
            </a:r>
            <a:r>
              <a:rPr lang="en-US" sz="2000" dirty="0" smtClean="0"/>
              <a:t>find </a:t>
            </a:r>
          </a:p>
          <a:p>
            <a:r>
              <a:rPr lang="en-US" sz="2000" dirty="0" smtClean="0"/>
              <a:t>   complex population structure</a:t>
            </a:r>
          </a:p>
          <a:p>
            <a:endParaRPr lang="en-US" sz="2000" dirty="0"/>
          </a:p>
          <a:p>
            <a:r>
              <a:rPr lang="en-US" sz="2000" dirty="0"/>
              <a:t>• Population structure </a:t>
            </a:r>
            <a:r>
              <a:rPr lang="en-US" sz="2000" dirty="0" smtClean="0"/>
              <a:t>can give </a:t>
            </a:r>
            <a:r>
              <a:rPr lang="en-US" sz="2000" dirty="0"/>
              <a:t>rise </a:t>
            </a:r>
            <a:r>
              <a:rPr lang="en-US" sz="2000" dirty="0" smtClean="0"/>
              <a:t>to</a:t>
            </a:r>
          </a:p>
          <a:p>
            <a:r>
              <a:rPr lang="en-US" sz="2000" dirty="0" smtClean="0"/>
              <a:t>   false positive genetic </a:t>
            </a:r>
            <a:r>
              <a:rPr lang="en-US" sz="2000" dirty="0"/>
              <a:t>associations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4028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Principal components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41484"/>
            <a:ext cx="5448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Importance of population structure</a:t>
            </a:r>
          </a:p>
        </p:txBody>
      </p:sp>
      <p:pic>
        <p:nvPicPr>
          <p:cNvPr id="5" name="Picture 1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9681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060848"/>
            <a:ext cx="451105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 rot="19414625">
            <a:off x="801659" y="3927468"/>
            <a:ext cx="2936322" cy="63617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4716920">
            <a:off x="3689669" y="4533827"/>
            <a:ext cx="1456662" cy="46159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85645" y="6550223"/>
            <a:ext cx="3358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Jallow</a:t>
            </a:r>
            <a:r>
              <a:rPr lang="en-GB" sz="1400" dirty="0" smtClean="0"/>
              <a:t> </a:t>
            </a:r>
            <a:r>
              <a:rPr lang="en-GB" sz="1400" i="1" dirty="0" smtClean="0"/>
              <a:t>et al. </a:t>
            </a:r>
            <a:r>
              <a:rPr lang="en-GB" sz="1400" dirty="0" smtClean="0"/>
              <a:t>(2009) Nature Genetics </a:t>
            </a:r>
            <a:r>
              <a:rPr lang="en-GB" sz="1400" u="sng" dirty="0" smtClean="0"/>
              <a:t>41</a:t>
            </a:r>
            <a:r>
              <a:rPr lang="en-GB" sz="1400" dirty="0" smtClean="0"/>
              <a:t>: 657</a:t>
            </a:r>
            <a:endParaRPr lang="en-US" sz="1400" dirty="0"/>
          </a:p>
        </p:txBody>
      </p:sp>
      <p:pic>
        <p:nvPicPr>
          <p:cNvPr id="10" name="Picture 46" descr="Wellcome_logo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81" y="6372820"/>
            <a:ext cx="2339752" cy="60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41484"/>
            <a:ext cx="5448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Importance of population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4478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Subpopulation 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1447800"/>
            <a:ext cx="2247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Subpopulation B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1693" y="2319263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Cases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869" y="4479503"/>
            <a:ext cx="122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Controls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52320" y="2348880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Cases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49645" y="4479503"/>
            <a:ext cx="122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Controls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87624" y="6351711"/>
            <a:ext cx="5708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Genotype                 </a:t>
            </a:r>
            <a:r>
              <a:rPr lang="en-GB" sz="2400" dirty="0" err="1" smtClean="0"/>
              <a:t>aa</a:t>
            </a:r>
            <a:r>
              <a:rPr lang="en-GB" sz="2400" dirty="0" smtClean="0"/>
              <a:t>   	 </a:t>
            </a:r>
            <a:r>
              <a:rPr lang="en-GB" sz="2400" dirty="0" err="1" smtClean="0"/>
              <a:t>Aa</a:t>
            </a:r>
            <a:r>
              <a:rPr lang="en-GB" sz="2400" dirty="0" smtClean="0"/>
              <a:t>     	      </a:t>
            </a:r>
            <a:r>
              <a:rPr lang="en-GB" sz="2400" dirty="0" err="1" smtClean="0"/>
              <a:t>AA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347864" y="6531751"/>
            <a:ext cx="180000" cy="18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80032" y="6531751"/>
            <a:ext cx="180000" cy="1800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904168" y="6531751"/>
            <a:ext cx="180000" cy="18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11760" y="1988840"/>
            <a:ext cx="720080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11760" y="2132856"/>
            <a:ext cx="720080" cy="144016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411760" y="2276872"/>
            <a:ext cx="720080" cy="36004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11760" y="3429000"/>
            <a:ext cx="720080" cy="36004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11760" y="3789040"/>
            <a:ext cx="720080" cy="36004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11760" y="4149080"/>
            <a:ext cx="720080" cy="136815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56176" y="4653136"/>
            <a:ext cx="720080" cy="36004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156176" y="5013176"/>
            <a:ext cx="720080" cy="21602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156176" y="5229200"/>
            <a:ext cx="720080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156176" y="1988840"/>
            <a:ext cx="720080" cy="7920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56176" y="2780928"/>
            <a:ext cx="720080" cy="64807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156176" y="3429000"/>
            <a:ext cx="720080" cy="36004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241484"/>
            <a:ext cx="5448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Importance of population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4478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Subpopulation 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447800"/>
            <a:ext cx="2247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Subpopulation B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4328" y="2319263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Cases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4479503"/>
            <a:ext cx="122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Controls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12360" y="2348880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Cases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809685" y="4479503"/>
            <a:ext cx="122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Controls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6351711"/>
            <a:ext cx="5708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Genotype                 </a:t>
            </a:r>
            <a:r>
              <a:rPr lang="en-GB" sz="2400" dirty="0" err="1" smtClean="0"/>
              <a:t>aa</a:t>
            </a:r>
            <a:r>
              <a:rPr lang="en-GB" sz="2400" dirty="0" smtClean="0"/>
              <a:t>   	 </a:t>
            </a:r>
            <a:r>
              <a:rPr lang="en-GB" sz="2400" dirty="0" err="1" smtClean="0"/>
              <a:t>Aa</a:t>
            </a:r>
            <a:r>
              <a:rPr lang="en-GB" sz="2400" dirty="0" smtClean="0"/>
              <a:t>     	      </a:t>
            </a:r>
            <a:r>
              <a:rPr lang="en-GB" sz="2400" dirty="0" err="1" smtClean="0"/>
              <a:t>AA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054395" y="1988840"/>
            <a:ext cx="720080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4395" y="2132856"/>
            <a:ext cx="720080" cy="144016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4395" y="2276872"/>
            <a:ext cx="720080" cy="36004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47864" y="6531751"/>
            <a:ext cx="180000" cy="18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80032" y="6531751"/>
            <a:ext cx="180000" cy="1800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04168" y="6531751"/>
            <a:ext cx="180000" cy="18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4395" y="3429000"/>
            <a:ext cx="720080" cy="36004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4395" y="3789040"/>
            <a:ext cx="720080" cy="36004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4395" y="4149080"/>
            <a:ext cx="720080" cy="136815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16216" y="4653136"/>
            <a:ext cx="720080" cy="36004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16216" y="5013176"/>
            <a:ext cx="720080" cy="21602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16216" y="5229200"/>
            <a:ext cx="720080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16216" y="1988840"/>
            <a:ext cx="720080" cy="7920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16216" y="2780928"/>
            <a:ext cx="720080" cy="64807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16216" y="3429000"/>
            <a:ext cx="720080" cy="36004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355976" y="4293096"/>
            <a:ext cx="720080" cy="57606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355976" y="3573016"/>
            <a:ext cx="720080" cy="72008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355976" y="908720"/>
            <a:ext cx="720080" cy="93610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55976" y="1844824"/>
            <a:ext cx="720080" cy="79208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355976" y="2636912"/>
            <a:ext cx="720080" cy="72008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2918491" y="2204864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0800000">
            <a:off x="5652120" y="242088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2918491" y="4653135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0800000">
            <a:off x="5652120" y="4869159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55976" y="4869160"/>
            <a:ext cx="720080" cy="151216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27584" y="5589240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ymbol" pitchFamily="18" charset="2"/>
                <a:sym typeface="Symbol"/>
              </a:rPr>
              <a:t></a:t>
            </a:r>
            <a:r>
              <a:rPr lang="en-GB" baseline="30000" dirty="0" smtClean="0"/>
              <a:t>2</a:t>
            </a:r>
            <a:r>
              <a:rPr lang="en-GB" dirty="0" smtClean="0"/>
              <a:t> = 2.1</a:t>
            </a:r>
          </a:p>
          <a:p>
            <a:r>
              <a:rPr lang="en-GB" dirty="0" smtClean="0"/>
              <a:t>(p = 0.34)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086525" y="5662989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ymbol" pitchFamily="18" charset="2"/>
                <a:sym typeface="Symbol"/>
              </a:rPr>
              <a:t></a:t>
            </a:r>
            <a:r>
              <a:rPr lang="en-GB" baseline="30000" dirty="0" smtClean="0"/>
              <a:t>2</a:t>
            </a:r>
            <a:r>
              <a:rPr lang="en-GB" dirty="0" smtClean="0"/>
              <a:t> = 16.3</a:t>
            </a:r>
          </a:p>
          <a:p>
            <a:r>
              <a:rPr lang="en-GB" dirty="0" smtClean="0"/>
              <a:t>(p &lt;0.001)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452320" y="5589240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ymbol" pitchFamily="18" charset="2"/>
                <a:sym typeface="Symbol"/>
              </a:rPr>
              <a:t></a:t>
            </a:r>
            <a:r>
              <a:rPr lang="en-GB" baseline="30000" dirty="0" smtClean="0"/>
              <a:t>2</a:t>
            </a:r>
            <a:r>
              <a:rPr lang="en-GB" dirty="0" smtClean="0"/>
              <a:t> = 1.57</a:t>
            </a:r>
          </a:p>
          <a:p>
            <a:r>
              <a:rPr lang="en-GB" dirty="0" smtClean="0"/>
              <a:t>(p = 0.46)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68760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Why should </a:t>
            </a:r>
            <a:r>
              <a:rPr lang="en-US" sz="2400" b="1" dirty="0" smtClean="0"/>
              <a:t>we look for common variants with small effects?</a:t>
            </a:r>
          </a:p>
          <a:p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These variants may not contribute much to overall risk.</a:t>
            </a:r>
            <a:endParaRPr lang="en-GB" sz="2400" dirty="0" smtClean="0"/>
          </a:p>
          <a:p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/>
              <a:t>But</a:t>
            </a:r>
            <a:r>
              <a:rPr lang="en-US" sz="2400" dirty="0" smtClean="0"/>
              <a:t> they </a:t>
            </a:r>
            <a:r>
              <a:rPr lang="en-US" sz="2400" dirty="0"/>
              <a:t>may lead to new insights into </a:t>
            </a:r>
            <a:r>
              <a:rPr lang="en-US" sz="2400" dirty="0" smtClean="0"/>
              <a:t>etiology of disease – e.g. mechanisms </a:t>
            </a:r>
            <a:r>
              <a:rPr lang="en-US" sz="2400" dirty="0"/>
              <a:t>of immunity</a:t>
            </a:r>
            <a:r>
              <a:rPr lang="en-US" sz="2400" dirty="0" smtClean="0"/>
              <a:t>, disease, </a:t>
            </a:r>
            <a:r>
              <a:rPr lang="en-US" sz="2400" dirty="0"/>
              <a:t>drug action, erythrocyte invasion and other </a:t>
            </a:r>
            <a:r>
              <a:rPr lang="en-US" sz="2400" dirty="0" smtClean="0"/>
              <a:t>critical host </a:t>
            </a:r>
            <a:r>
              <a:rPr lang="en-US" sz="2400" dirty="0"/>
              <a:t>– parasite </a:t>
            </a:r>
            <a:r>
              <a:rPr lang="en-US" sz="2400" dirty="0" smtClean="0"/>
              <a:t>interactions.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…and new drug targets.</a:t>
            </a:r>
          </a:p>
          <a:p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We now have the scientific tools to do </a:t>
            </a:r>
            <a:r>
              <a:rPr lang="en-US" sz="2400" dirty="0" smtClean="0"/>
              <a:t>it.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51520" y="26064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Variation in resistance &amp; susceptibility to disease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241484"/>
            <a:ext cx="5448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Importance of population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98072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Quantile‐quantile</a:t>
            </a:r>
            <a:r>
              <a:rPr lang="en-US" sz="2400" dirty="0" smtClean="0"/>
              <a:t> plot of chi‐squared statistic comparing what</a:t>
            </a:r>
          </a:p>
          <a:p>
            <a:r>
              <a:rPr lang="en-US" sz="2400" dirty="0" smtClean="0"/>
              <a:t>we observed </a:t>
            </a:r>
            <a:r>
              <a:rPr lang="en-US" sz="2400" i="1" dirty="0" smtClean="0"/>
              <a:t>versus what we’d expect if no disease association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664" y="2204864"/>
            <a:ext cx="1353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Uncorrected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8104" y="2060848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Corrected by principal</a:t>
            </a:r>
          </a:p>
          <a:p>
            <a:r>
              <a:rPr lang="en-US" dirty="0" smtClean="0"/>
              <a:t>components analysis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79797"/>
            <a:ext cx="3402000" cy="32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80928"/>
            <a:ext cx="3086463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7162800" y="4495800"/>
            <a:ext cx="1800200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22600" y="4428604"/>
            <a:ext cx="1800200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87824" y="4509120"/>
            <a:ext cx="1572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Inflation factor</a:t>
            </a:r>
          </a:p>
          <a:p>
            <a:r>
              <a:rPr lang="en-GB" dirty="0" smtClean="0"/>
              <a:t>= 1.25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4581128"/>
            <a:ext cx="1572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Inflation factor</a:t>
            </a:r>
          </a:p>
          <a:p>
            <a:r>
              <a:rPr lang="en-GB" dirty="0" smtClean="0"/>
              <a:t>= 1.03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15616" y="3729162"/>
            <a:ext cx="2756669" cy="1636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224007" y="3889514"/>
            <a:ext cx="2856097" cy="1557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19681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785645" y="6550223"/>
            <a:ext cx="3358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Jallow</a:t>
            </a:r>
            <a:r>
              <a:rPr lang="en-GB" sz="1400" dirty="0" smtClean="0"/>
              <a:t> </a:t>
            </a:r>
            <a:r>
              <a:rPr lang="en-GB" sz="1400" i="1" dirty="0" smtClean="0"/>
              <a:t>et al. </a:t>
            </a:r>
            <a:r>
              <a:rPr lang="en-GB" sz="1400" dirty="0" smtClean="0"/>
              <a:t>(2009) Nature Genetics </a:t>
            </a:r>
            <a:r>
              <a:rPr lang="en-GB" sz="1400" u="sng" dirty="0" smtClean="0"/>
              <a:t>41</a:t>
            </a:r>
            <a:r>
              <a:rPr lang="en-GB" sz="1400" dirty="0" smtClean="0"/>
              <a:t>: 657</a:t>
            </a:r>
            <a:endParaRPr lang="en-US" sz="1400" dirty="0"/>
          </a:p>
        </p:txBody>
      </p:sp>
      <p:pic>
        <p:nvPicPr>
          <p:cNvPr id="16" name="Picture 46" descr="Wellcome_logo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81" y="6372820"/>
            <a:ext cx="2339752" cy="60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525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GWA studies of severe malaria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Study of 500,000 SNPs in 2,500 Gambian children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4797152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Low LD acts to attenuate GWA signals of </a:t>
            </a:r>
            <a:r>
              <a:rPr lang="en-US" dirty="0" smtClean="0"/>
              <a:t>association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HbS</a:t>
            </a:r>
            <a:r>
              <a:rPr lang="en-US" dirty="0"/>
              <a:t> signal is </a:t>
            </a:r>
            <a:r>
              <a:rPr lang="en-US" i="1" dirty="0"/>
              <a:t>P=4x10</a:t>
            </a:r>
            <a:r>
              <a:rPr lang="en-US" i="1" baseline="30000" dirty="0"/>
              <a:t>‐7</a:t>
            </a:r>
            <a:r>
              <a:rPr lang="en-US" i="1" dirty="0"/>
              <a:t> (causal variant P=10</a:t>
            </a:r>
            <a:r>
              <a:rPr lang="en-US" i="1" baseline="30000" dirty="0"/>
              <a:t>‐28</a:t>
            </a:r>
            <a:r>
              <a:rPr lang="en-US" i="1" dirty="0" smtClean="0"/>
              <a:t>)</a:t>
            </a:r>
          </a:p>
          <a:p>
            <a:endParaRPr lang="en-US" i="1" dirty="0"/>
          </a:p>
          <a:p>
            <a:r>
              <a:rPr lang="en-US" dirty="0"/>
              <a:t>• No signal at </a:t>
            </a:r>
            <a:r>
              <a:rPr lang="en-US" i="1" dirty="0"/>
              <a:t>ABO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772816"/>
            <a:ext cx="7416824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62117" y="1022194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052736"/>
            <a:ext cx="3358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Jallow</a:t>
            </a:r>
            <a:r>
              <a:rPr lang="en-GB" sz="1400" dirty="0" smtClean="0"/>
              <a:t> </a:t>
            </a:r>
            <a:r>
              <a:rPr lang="en-GB" sz="1400" i="1" dirty="0" smtClean="0"/>
              <a:t>et al. </a:t>
            </a:r>
            <a:r>
              <a:rPr lang="en-GB" sz="1400" dirty="0" smtClean="0"/>
              <a:t>(2009) Nature Genetics </a:t>
            </a:r>
            <a:r>
              <a:rPr lang="en-GB" sz="1400" u="sng" dirty="0" smtClean="0"/>
              <a:t>41</a:t>
            </a:r>
            <a:r>
              <a:rPr lang="en-GB" sz="1400" dirty="0" smtClean="0"/>
              <a:t>: 657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1628800"/>
            <a:ext cx="212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Sickle (</a:t>
            </a:r>
            <a:r>
              <a:rPr lang="en-US" i="1" dirty="0"/>
              <a:t>P</a:t>
            </a:r>
            <a:r>
              <a:rPr lang="en-US" dirty="0"/>
              <a:t> = 3.9 × 10</a:t>
            </a:r>
            <a:r>
              <a:rPr lang="en-US" baseline="30000" dirty="0"/>
              <a:t>−</a:t>
            </a:r>
            <a:r>
              <a:rPr lang="en-US" baseline="30000" dirty="0" smtClean="0"/>
              <a:t>7)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611480" y="2041416"/>
            <a:ext cx="144016" cy="432048"/>
          </a:xfrm>
          <a:prstGeom prst="downArrow">
            <a:avLst>
              <a:gd name="adj1" fmla="val 3306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9852058">
            <a:off x="5078717" y="2565580"/>
            <a:ext cx="127324" cy="527817"/>
          </a:xfrm>
          <a:prstGeom prst="downArrow">
            <a:avLst>
              <a:gd name="adj1" fmla="val 3306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204864"/>
            <a:ext cx="59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</a:t>
            </a:r>
            <a:endParaRPr lang="en-US" dirty="0"/>
          </a:p>
        </p:txBody>
      </p:sp>
      <p:pic>
        <p:nvPicPr>
          <p:cNvPr id="11" name="Picture 46" descr="Wellcome_logo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81" y="6372820"/>
            <a:ext cx="2339752" cy="60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9681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Targetted</a:t>
            </a:r>
            <a:r>
              <a:rPr lang="en-US" dirty="0" smtClean="0"/>
              <a:t> </a:t>
            </a:r>
            <a:r>
              <a:rPr lang="en-US" dirty="0" err="1" smtClean="0"/>
              <a:t>resequencing</a:t>
            </a:r>
            <a:endParaRPr lang="en-US" dirty="0"/>
          </a:p>
        </p:txBody>
      </p:sp>
      <p:pic>
        <p:nvPicPr>
          <p:cNvPr id="6" name="Picture 5" descr="gambia_gwas_resequenc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08" y="1106482"/>
            <a:ext cx="5233516" cy="5467485"/>
          </a:xfrm>
          <a:prstGeom prst="rect">
            <a:avLst/>
          </a:prstGeom>
        </p:spPr>
      </p:pic>
      <p:pic>
        <p:nvPicPr>
          <p:cNvPr id="7" name="Picture 1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5057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6370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5,000 cases and 7,000 controls from Gambia, Kenya and Malawi.</a:t>
            </a:r>
          </a:p>
          <a:p>
            <a:endParaRPr lang="en-US" dirty="0" smtClean="0"/>
          </a:p>
          <a:p>
            <a:r>
              <a:rPr lang="en-US" dirty="0" smtClean="0"/>
              <a:t>Imputed to ~1.3M variants from the publically available </a:t>
            </a:r>
            <a:r>
              <a:rPr lang="en-US" dirty="0" err="1" smtClean="0"/>
              <a:t>HapMap</a:t>
            </a:r>
            <a:r>
              <a:rPr lang="en-US" dirty="0" smtClean="0"/>
              <a:t> reference panel.</a:t>
            </a:r>
          </a:p>
          <a:p>
            <a:endParaRPr lang="en-US" dirty="0" smtClean="0"/>
          </a:p>
          <a:p>
            <a:r>
              <a:rPr lang="en-US" dirty="0" smtClean="0"/>
              <a:t>Novel methods to allow for heterogeneity and differences in haplotype background: heterogeneity Bayes factors, and region-based tests that take into account all variants in each region.</a:t>
            </a:r>
          </a:p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273" y="246529"/>
            <a:ext cx="8509000" cy="83099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Attempt #2: GWAS of severe malaria in three African populations (Gambia, Kenya and Malawi) (2013).</a:t>
            </a:r>
          </a:p>
        </p:txBody>
      </p:sp>
    </p:spTree>
    <p:extLst>
      <p:ext uri="{BB962C8B-B14F-4D97-AF65-F5344CB8AC3E}">
        <p14:creationId xmlns:p14="http://schemas.microsoft.com/office/powerpoint/2010/main" val="2988145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139358"/>
              </p:ext>
            </p:extLst>
          </p:nvPr>
        </p:nvGraphicFramePr>
        <p:xfrm>
          <a:off x="3198557" y="4608727"/>
          <a:ext cx="5832648" cy="2053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4" name="Document" r:id="rId4" imgW="5410001" imgH="1904930" progId="Word.Document.12">
                  <p:embed/>
                </p:oleObj>
              </mc:Choice>
              <mc:Fallback>
                <p:oleObj name="Document" r:id="rId4" imgW="5410001" imgH="1904930" progId="Word.Document.12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557" y="4608727"/>
                        <a:ext cx="5832648" cy="2053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journal.pgen.1003509.g00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620344" cy="3657434"/>
          </a:xfrm>
          <a:prstGeom prst="rect">
            <a:avLst/>
          </a:prstGeom>
        </p:spPr>
      </p:pic>
      <p:pic>
        <p:nvPicPr>
          <p:cNvPr id="7" name="Picture 16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19681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273" y="246529"/>
            <a:ext cx="8509000" cy="83099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Attempt #2: GWAS of severe malaria in three African populations (Gambia, Kenya and Malawi) (2013).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8064" y="2132856"/>
            <a:ext cx="38884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</a:t>
            </a:r>
            <a:r>
              <a:rPr lang="en-US" dirty="0"/>
              <a:t>for </a:t>
            </a:r>
            <a:r>
              <a:rPr lang="en-US" dirty="0" smtClean="0"/>
              <a:t>the extensive structure using </a:t>
            </a:r>
            <a:r>
              <a:rPr lang="en-US" dirty="0"/>
              <a:t>a mixed model that takes into account relatedness at all levels.  (</a:t>
            </a:r>
            <a:r>
              <a:rPr lang="en-US" dirty="0" smtClean="0"/>
              <a:t>PCs also </a:t>
            </a:r>
            <a:r>
              <a:rPr lang="en-US" dirty="0"/>
              <a:t>used for </a:t>
            </a:r>
            <a:r>
              <a:rPr lang="en-US" dirty="0" smtClean="0"/>
              <a:t>comparison with similar results.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67744" y="6344253"/>
            <a:ext cx="6768752" cy="51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i="1" dirty="0" smtClean="0"/>
              <a:t>Imputation</a:t>
            </a:r>
            <a:r>
              <a:rPr lang="en-US" sz="1400" i="1" dirty="0"/>
              <a:t>-Based Meta-Analysis of Severe Malaria in Three African </a:t>
            </a:r>
            <a:r>
              <a:rPr lang="en-US" sz="1400" i="1" dirty="0" smtClean="0"/>
              <a:t>Populations</a:t>
            </a:r>
            <a:r>
              <a:rPr lang="en-US" sz="1400" dirty="0" smtClean="0"/>
              <a:t>”, Band G,  et al. </a:t>
            </a:r>
            <a:r>
              <a:rPr lang="en-US" sz="1400" dirty="0" err="1" smtClean="0"/>
              <a:t>PLoS</a:t>
            </a:r>
            <a:r>
              <a:rPr lang="en-US" sz="1400" dirty="0" smtClean="0"/>
              <a:t> Genetics (</a:t>
            </a:r>
            <a:r>
              <a:rPr lang="en-US" sz="1400" dirty="0"/>
              <a:t>2013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01902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128792" cy="35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23728" y="6237312"/>
            <a:ext cx="6768752" cy="51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i="1" dirty="0" smtClean="0"/>
              <a:t>Imputation</a:t>
            </a:r>
            <a:r>
              <a:rPr lang="en-US" sz="1400" i="1" dirty="0"/>
              <a:t>-Based Meta-Analysis of Severe Malaria in Three African </a:t>
            </a:r>
            <a:r>
              <a:rPr lang="en-US" sz="1400" i="1" dirty="0" smtClean="0"/>
              <a:t>Populations</a:t>
            </a:r>
            <a:r>
              <a:rPr lang="en-US" sz="1400" dirty="0" smtClean="0"/>
              <a:t>”, Band G,  et al. </a:t>
            </a:r>
            <a:r>
              <a:rPr lang="en-US" sz="1400" dirty="0" err="1" smtClean="0"/>
              <a:t>PLoS</a:t>
            </a:r>
            <a:r>
              <a:rPr lang="en-US" sz="1400" dirty="0" smtClean="0"/>
              <a:t> Genetics (</a:t>
            </a:r>
            <a:r>
              <a:rPr lang="en-US" sz="1400" dirty="0"/>
              <a:t>2013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7" name="Picture 1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9681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5085184"/>
            <a:ext cx="8280920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5000 cases and 7000 controls from Gambia, Kenya and Malawi.</a:t>
            </a:r>
          </a:p>
          <a:p>
            <a:r>
              <a:rPr lang="en-US" dirty="0" smtClean="0"/>
              <a:t>Use of imputation into publically available reference set (</a:t>
            </a:r>
            <a:r>
              <a:rPr lang="en-US" dirty="0" err="1" smtClean="0"/>
              <a:t>HapMap</a:t>
            </a:r>
            <a:r>
              <a:rPr lang="en-US" dirty="0" smtClean="0"/>
              <a:t>) to assess association at 1.3M variants.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1412776"/>
            <a:ext cx="71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Sickle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98309" y="1950864"/>
            <a:ext cx="59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5400000">
            <a:off x="5940152" y="1340768"/>
            <a:ext cx="144016" cy="432048"/>
          </a:xfrm>
          <a:prstGeom prst="downArrow">
            <a:avLst>
              <a:gd name="adj1" fmla="val 3306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9852058">
            <a:off x="5057550" y="2322163"/>
            <a:ext cx="127324" cy="527817"/>
          </a:xfrm>
          <a:prstGeom prst="downArrow">
            <a:avLst>
              <a:gd name="adj1" fmla="val 3306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3273" y="246529"/>
            <a:ext cx="8509000" cy="83099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Attempt #2: GWAS of severe malaria in three African populations (Gambia, Kenya and Malawi) (2013).</a:t>
            </a:r>
          </a:p>
        </p:txBody>
      </p:sp>
    </p:spTree>
    <p:extLst>
      <p:ext uri="{BB962C8B-B14F-4D97-AF65-F5344CB8AC3E}">
        <p14:creationId xmlns:p14="http://schemas.microsoft.com/office/powerpoint/2010/main" val="2429102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273" y="246529"/>
            <a:ext cx="8509000" cy="83099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Attempt #2: GWAS of severe malaria in three African populations (Gambia, Kenya and Malawi) (2013).</a:t>
            </a:r>
          </a:p>
        </p:txBody>
      </p:sp>
      <p:pic>
        <p:nvPicPr>
          <p:cNvPr id="3" name="Picture 2" descr="plos_genetics_AB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91" y="1290536"/>
            <a:ext cx="5786725" cy="4108773"/>
          </a:xfrm>
          <a:prstGeom prst="rect">
            <a:avLst/>
          </a:prstGeom>
        </p:spPr>
      </p:pic>
      <p:pic>
        <p:nvPicPr>
          <p:cNvPr id="4" name="Picture 1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9681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3202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s_genetics_sick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84300"/>
            <a:ext cx="5774532" cy="40661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273" y="246529"/>
            <a:ext cx="8509000" cy="83099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Attempt #2: GWAS of severe malaria in three African populations (Gambia, Kenya and Malawi) (2013).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6021288"/>
            <a:ext cx="158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sickle 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 rot="19925217">
            <a:off x="5922695" y="5364637"/>
            <a:ext cx="432048" cy="648072"/>
          </a:xfrm>
          <a:prstGeom prst="upArrow">
            <a:avLst>
              <a:gd name="adj1" fmla="val 35433"/>
              <a:gd name="adj2" fmla="val 507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450235">
            <a:off x="2817149" y="5332213"/>
            <a:ext cx="432048" cy="648072"/>
          </a:xfrm>
          <a:prstGeom prst="upArrow">
            <a:avLst>
              <a:gd name="adj1" fmla="val 35433"/>
              <a:gd name="adj2" fmla="val 507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1640" y="6021288"/>
            <a:ext cx="300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we see the most signal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1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9681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10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06715"/>
              </p:ext>
            </p:extLst>
          </p:nvPr>
        </p:nvGraphicFramePr>
        <p:xfrm>
          <a:off x="755576" y="1196752"/>
          <a:ext cx="7425795" cy="296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75265"/>
                <a:gridCol w="1893923"/>
                <a:gridCol w="30566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Chromosome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 test Bayes factor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OR51F1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(HBB region)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&gt; 10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effectLst/>
                        </a:rPr>
                        <a:t>ABO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4920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BET1L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C10orf57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SMARCA5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ATP2B4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 descr="nature11334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7353300" cy="2540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273" y="246529"/>
            <a:ext cx="8509000" cy="83099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Attempt #2: GWAS of severe malaria in three African populations (Gambia, Kenya and Malawi) (2013).</a:t>
            </a:r>
          </a:p>
        </p:txBody>
      </p:sp>
    </p:spTree>
    <p:extLst>
      <p:ext uri="{BB962C8B-B14F-4D97-AF65-F5344CB8AC3E}">
        <p14:creationId xmlns:p14="http://schemas.microsoft.com/office/powerpoint/2010/main" val="3064926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Approx. 10,000 cases and 10,000 controls.</a:t>
            </a:r>
          </a:p>
          <a:p>
            <a:endParaRPr lang="en-US" sz="2500" dirty="0" smtClean="0"/>
          </a:p>
          <a:p>
            <a:r>
              <a:rPr lang="en-US" sz="2500" dirty="0" smtClean="0"/>
              <a:t>Typed at 2.5M variants and imputed up to 20M variants from the 1000 Genomes reference panel.</a:t>
            </a:r>
          </a:p>
          <a:p>
            <a:endParaRPr lang="en-US" sz="2500" dirty="0" smtClean="0"/>
          </a:p>
          <a:p>
            <a:r>
              <a:rPr lang="en-US" sz="2500" dirty="0" smtClean="0"/>
              <a:t>Starting to find new loci.  Some evidence that there are rarer, bigger effects around, differing between populations.</a:t>
            </a:r>
          </a:p>
          <a:p>
            <a:endParaRPr lang="en-US" sz="2500" dirty="0" smtClean="0"/>
          </a:p>
          <a:p>
            <a:r>
              <a:rPr lang="en-US" sz="2500" dirty="0" smtClean="0"/>
              <a:t>Data is being made publically available – we have an ongoing effort to develop web-based tools for data sharing.</a:t>
            </a:r>
            <a:endParaRPr lang="en-US" sz="25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273" y="246529"/>
            <a:ext cx="8509000" cy="83099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Attempt #3 (2014?): GWAS of severe malaria in eight populations in sub-Saharan Africa</a:t>
            </a:r>
          </a:p>
        </p:txBody>
      </p:sp>
    </p:spTree>
    <p:extLst>
      <p:ext uri="{BB962C8B-B14F-4D97-AF65-F5344CB8AC3E}">
        <p14:creationId xmlns:p14="http://schemas.microsoft.com/office/powerpoint/2010/main" val="42185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en-US" dirty="0" smtClean="0"/>
              <a:t>Genetic variation</a:t>
            </a:r>
            <a:endParaRPr lang="en-US" dirty="0"/>
          </a:p>
        </p:txBody>
      </p:sp>
      <p:pic>
        <p:nvPicPr>
          <p:cNvPr id="5" name="Picture 4" descr="figure 1-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34400" cy="53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5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GWAS Summary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Power to detect association depends on sample size, effect size, frequency, and density of markers.  Bigger is better!</a:t>
            </a:r>
          </a:p>
          <a:p>
            <a:endParaRPr lang="en-US" dirty="0"/>
          </a:p>
          <a:p>
            <a:r>
              <a:rPr lang="en-US" dirty="0" smtClean="0"/>
              <a:t>Careful QC and control for confounding factors is essential.</a:t>
            </a:r>
          </a:p>
          <a:p>
            <a:endParaRPr lang="en-US" dirty="0"/>
          </a:p>
          <a:p>
            <a:r>
              <a:rPr lang="en-US" dirty="0" smtClean="0"/>
              <a:t>High diversity and patterns of LD make GWAS in Africa particularly challenging.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094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3861048"/>
            <a:ext cx="7848872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260648"/>
            <a:ext cx="5268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GWAS : the hare and the tortoise?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629375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					Europe 	Africa</a:t>
            </a:r>
            <a:endParaRPr lang="en-US" sz="2400" b="1" dirty="0"/>
          </a:p>
          <a:p>
            <a:endParaRPr lang="en-US" sz="2400" dirty="0" smtClean="0"/>
          </a:p>
          <a:p>
            <a:r>
              <a:rPr lang="en-US" sz="2400" dirty="0" smtClean="0"/>
              <a:t>Level </a:t>
            </a:r>
            <a:r>
              <a:rPr lang="en-US" sz="2400" dirty="0"/>
              <a:t>of LD </a:t>
            </a:r>
            <a:r>
              <a:rPr lang="en-US" sz="2400" dirty="0" smtClean="0"/>
              <a:t>				   high 		  low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Variability </a:t>
            </a:r>
            <a:r>
              <a:rPr lang="en-US" sz="2400" dirty="0"/>
              <a:t>of LD </a:t>
            </a:r>
            <a:r>
              <a:rPr lang="en-US" sz="2400" dirty="0" smtClean="0"/>
              <a:t>			   low 		   high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000" dirty="0" smtClean="0"/>
              <a:t>Finding </a:t>
            </a:r>
            <a:r>
              <a:rPr lang="en-US" sz="2000" dirty="0"/>
              <a:t>signals of association by</a:t>
            </a:r>
          </a:p>
          <a:p>
            <a:r>
              <a:rPr lang="en-US" sz="2000" dirty="0" smtClean="0"/>
              <a:t>genome‐wide SNP typing</a:t>
            </a:r>
            <a:r>
              <a:rPr lang="en-US" sz="2400" dirty="0" smtClean="0"/>
              <a:t>			   easy 		difficult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Localising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causal </a:t>
            </a:r>
            <a:r>
              <a:rPr lang="en-US" sz="2000" b="1" dirty="0" smtClean="0">
                <a:solidFill>
                  <a:srgbClr val="FF0000"/>
                </a:solidFill>
              </a:rPr>
              <a:t>variants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by genome sequencing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			</a:t>
            </a:r>
            <a:r>
              <a:rPr lang="en-US" sz="2400" b="1" dirty="0" smtClean="0">
                <a:solidFill>
                  <a:srgbClr val="FF0000"/>
                </a:solidFill>
              </a:rPr>
              <a:t>difficult 	?</a:t>
            </a:r>
            <a:r>
              <a:rPr lang="en-US" sz="2400" b="1" dirty="0">
                <a:solidFill>
                  <a:srgbClr val="FF0000"/>
                </a:solidFill>
              </a:rPr>
              <a:t>easy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2276872"/>
            <a:ext cx="78488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1560" y="2996952"/>
            <a:ext cx="78488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1560" y="3861048"/>
            <a:ext cx="78488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0" y="4725144"/>
            <a:ext cx="78488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1560" y="5805264"/>
            <a:ext cx="78488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462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Next‐generation sequencing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will transform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genome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‐wide association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196752"/>
            <a:ext cx="8352928" cy="5519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 the near </a:t>
            </a:r>
            <a:r>
              <a:rPr lang="en-US" sz="2400" b="1" dirty="0" smtClean="0"/>
              <a:t>term</a:t>
            </a:r>
          </a:p>
          <a:p>
            <a:pPr marL="342900" indent="-342900">
              <a:spcAft>
                <a:spcPts val="400"/>
              </a:spcAft>
              <a:buFontTx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1000 Genomes Project is including 2 </a:t>
            </a:r>
            <a:r>
              <a:rPr lang="en-US" sz="2400" dirty="0" err="1"/>
              <a:t>MalariaGEN</a:t>
            </a:r>
            <a:r>
              <a:rPr lang="en-US" sz="2400" dirty="0"/>
              <a:t> </a:t>
            </a:r>
            <a:r>
              <a:rPr lang="en-US" sz="2400" dirty="0" smtClean="0"/>
              <a:t>study sites (</a:t>
            </a:r>
            <a:r>
              <a:rPr lang="en-US" sz="2400" dirty="0"/>
              <a:t>Gambia, Vietnam</a:t>
            </a:r>
            <a:r>
              <a:rPr lang="en-US" sz="2400" dirty="0" smtClean="0"/>
              <a:t>) in addition to existing Kenyan </a:t>
            </a:r>
            <a:r>
              <a:rPr lang="en-US" sz="2400" dirty="0" err="1" smtClean="0"/>
              <a:t>Luhya</a:t>
            </a:r>
            <a:r>
              <a:rPr lang="en-US" sz="2400" dirty="0" smtClean="0"/>
              <a:t> and Nigerian </a:t>
            </a:r>
            <a:r>
              <a:rPr lang="en-US" sz="2400" dirty="0" err="1" smtClean="0"/>
              <a:t>Yoruban</a:t>
            </a:r>
            <a:r>
              <a:rPr lang="en-US" sz="2400" dirty="0" smtClean="0"/>
              <a:t> samples.</a:t>
            </a:r>
          </a:p>
          <a:p>
            <a:pPr marL="342900" indent="-342900">
              <a:spcAft>
                <a:spcPts val="400"/>
              </a:spcAft>
              <a:buFontTx/>
              <a:buChar char="•"/>
            </a:pPr>
            <a:r>
              <a:rPr lang="en-US" sz="2400" dirty="0" smtClean="0"/>
              <a:t>Other groups working to create Africa-specific reference panels.</a:t>
            </a:r>
          </a:p>
          <a:p>
            <a:pPr marL="342900" indent="-342900">
              <a:spcAft>
                <a:spcPts val="400"/>
              </a:spcAft>
              <a:buFontTx/>
              <a:buChar char="•"/>
            </a:pPr>
            <a:r>
              <a:rPr lang="en-US" sz="2400" dirty="0" smtClean="0"/>
              <a:t>By combining GWAS data with population</a:t>
            </a:r>
            <a:r>
              <a:rPr lang="en-US" sz="2400" dirty="0"/>
              <a:t>‐specific </a:t>
            </a:r>
            <a:r>
              <a:rPr lang="en-US" sz="2400" dirty="0" smtClean="0"/>
              <a:t>sequence data, we can </a:t>
            </a:r>
            <a:r>
              <a:rPr lang="en-US" sz="2400" b="1" dirty="0" smtClean="0"/>
              <a:t>boost </a:t>
            </a:r>
            <a:r>
              <a:rPr lang="en-US" sz="2400" dirty="0"/>
              <a:t>signals of association and </a:t>
            </a:r>
            <a:r>
              <a:rPr lang="en-US" sz="2400" b="1" dirty="0" err="1"/>
              <a:t>localise</a:t>
            </a:r>
            <a:r>
              <a:rPr lang="en-US" sz="2400" b="1" dirty="0"/>
              <a:t> </a:t>
            </a:r>
            <a:r>
              <a:rPr lang="en-US" sz="2400" dirty="0" smtClean="0"/>
              <a:t>causal</a:t>
            </a:r>
            <a:r>
              <a:rPr lang="en-US" sz="2400" b="1" dirty="0"/>
              <a:t> </a:t>
            </a:r>
            <a:r>
              <a:rPr lang="en-US" sz="2400" dirty="0" smtClean="0"/>
              <a:t>variants.</a:t>
            </a:r>
          </a:p>
          <a:p>
            <a:endParaRPr lang="en-US" sz="2400" dirty="0"/>
          </a:p>
          <a:p>
            <a:r>
              <a:rPr lang="en-US" sz="2400" b="1" dirty="0"/>
              <a:t>In the longer </a:t>
            </a:r>
            <a:r>
              <a:rPr lang="en-US" sz="2400" b="1" dirty="0" smtClean="0"/>
              <a:t>term</a:t>
            </a:r>
            <a:endParaRPr lang="en-US" sz="2400" b="1" dirty="0"/>
          </a:p>
          <a:p>
            <a:pPr>
              <a:spcAft>
                <a:spcPts val="400"/>
              </a:spcAft>
            </a:pPr>
            <a:r>
              <a:rPr lang="en-US" sz="2400" dirty="0"/>
              <a:t>• </a:t>
            </a:r>
            <a:r>
              <a:rPr lang="en-US" sz="2400" dirty="0" smtClean="0"/>
              <a:t>GWAS‐</a:t>
            </a:r>
            <a:r>
              <a:rPr lang="en-US" sz="2400" dirty="0"/>
              <a:t>by‐sequencing will replace </a:t>
            </a:r>
            <a:r>
              <a:rPr lang="en-US" sz="2400" dirty="0" smtClean="0"/>
              <a:t>GWAS‐</a:t>
            </a:r>
            <a:r>
              <a:rPr lang="en-US" sz="2400" dirty="0"/>
              <a:t>by‐SNP‐</a:t>
            </a:r>
            <a:r>
              <a:rPr lang="en-US" sz="2400" dirty="0" smtClean="0"/>
              <a:t>typing.</a:t>
            </a:r>
            <a:endParaRPr lang="en-US" sz="2400" dirty="0"/>
          </a:p>
          <a:p>
            <a:pPr>
              <a:spcAft>
                <a:spcPts val="400"/>
              </a:spcAft>
            </a:pPr>
            <a:r>
              <a:rPr lang="en-US" sz="2400" dirty="0"/>
              <a:t>• This will particularly benefit studies in Africa and multiethnic</a:t>
            </a:r>
          </a:p>
          <a:p>
            <a:pPr>
              <a:spcAft>
                <a:spcPts val="400"/>
              </a:spcAft>
            </a:pPr>
            <a:r>
              <a:rPr lang="en-US" sz="2400" dirty="0" smtClean="0"/>
              <a:t>   studies.</a:t>
            </a:r>
            <a:endParaRPr lang="en-US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Sequencing - other designs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412776"/>
            <a:ext cx="5554960" cy="4713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With the advent of low-cost sequencing, it would be very interesting to try other approaches to Malaria susceptibility.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E.g</a:t>
            </a:r>
            <a:r>
              <a:rPr lang="en-US" dirty="0"/>
              <a:t>.</a:t>
            </a:r>
            <a:r>
              <a:rPr lang="en-US" dirty="0" smtClean="0"/>
              <a:t> sequence families of individuals who never get symptoms of Malaria, looking for very rare, highly penetrant protective alleles.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My family tre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57225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96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260648"/>
            <a:ext cx="2150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What’s next?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268760"/>
            <a:ext cx="84969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a warm-up for a full GWAS analysis later in the week, the next practical shows you how to perform association analyses on individual SNPs using R.  (Based on </a:t>
            </a:r>
            <a:r>
              <a:rPr lang="en-US" sz="2400" dirty="0" err="1" smtClean="0"/>
              <a:t>MalariaGEN</a:t>
            </a:r>
            <a:r>
              <a:rPr lang="en-US" sz="2400" dirty="0" smtClean="0"/>
              <a:t> data.)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4-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1072"/>
            <a:ext cx="4443984" cy="6242304"/>
          </a:xfrm>
          <a:prstGeom prst="rect">
            <a:avLst/>
          </a:prstGeom>
        </p:spPr>
      </p:pic>
      <p:pic>
        <p:nvPicPr>
          <p:cNvPr id="6" name="Picture 5" descr="figure 1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39072" r="-27" b="2497"/>
          <a:stretch/>
        </p:blipFill>
        <p:spPr>
          <a:xfrm>
            <a:off x="5076056" y="3307376"/>
            <a:ext cx="3400862" cy="2448272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5400000">
            <a:off x="4476264" y="867226"/>
            <a:ext cx="2232248" cy="1927972"/>
          </a:xfrm>
          <a:prstGeom prst="bentArrow">
            <a:avLst>
              <a:gd name="adj1" fmla="val 4958"/>
              <a:gd name="adj2" fmla="val 10637"/>
              <a:gd name="adj3" fmla="val 15647"/>
              <a:gd name="adj4" fmla="val 44319"/>
            </a:avLst>
          </a:prstGeom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5658544" y="5911496"/>
            <a:ext cx="1217712" cy="228600"/>
          </a:xfrm>
          <a:prstGeom prst="leftRightArrow">
            <a:avLst>
              <a:gd name="adj1" fmla="val 1904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2160" y="6106396"/>
            <a:ext cx="5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5bp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1974" y="44624"/>
            <a:ext cx="324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DNA structure overview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6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864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 variation in the human genome</a:t>
            </a:r>
            <a:endParaRPr lang="en-US" dirty="0"/>
          </a:p>
        </p:txBody>
      </p:sp>
      <p:pic>
        <p:nvPicPr>
          <p:cNvPr id="5" name="Picture 4" descr="figure 4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2736"/>
            <a:ext cx="4496367" cy="54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4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340768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 are many different variants </a:t>
            </a:r>
            <a:r>
              <a:rPr lang="en-US" sz="2400" dirty="0" smtClean="0"/>
              <a:t>including</a:t>
            </a:r>
          </a:p>
          <a:p>
            <a:endParaRPr lang="en-US" sz="2400" dirty="0"/>
          </a:p>
          <a:p>
            <a:r>
              <a:rPr lang="en-US" sz="2400" b="1" dirty="0"/>
              <a:t>small variations in the DNA sequence, e.g.</a:t>
            </a:r>
          </a:p>
          <a:p>
            <a:r>
              <a:rPr lang="en-US" sz="2400" dirty="0"/>
              <a:t>• a small ‘spelling mistake’</a:t>
            </a:r>
          </a:p>
          <a:p>
            <a:r>
              <a:rPr lang="en-US" sz="2400" dirty="0"/>
              <a:t>• deletion or insertion of a few </a:t>
            </a:r>
            <a:r>
              <a:rPr lang="en-US" sz="2400" dirty="0" smtClean="0"/>
              <a:t>characters</a:t>
            </a:r>
          </a:p>
          <a:p>
            <a:endParaRPr lang="en-US" sz="2400" dirty="0"/>
          </a:p>
          <a:p>
            <a:r>
              <a:rPr lang="en-US" sz="2400" b="1" dirty="0"/>
              <a:t>large structural variations, e.g.</a:t>
            </a:r>
          </a:p>
          <a:p>
            <a:r>
              <a:rPr lang="en-US" sz="2400" dirty="0"/>
              <a:t>• deletion of a large part of DNA sequence</a:t>
            </a:r>
          </a:p>
          <a:p>
            <a:r>
              <a:rPr lang="en-US" sz="2400" dirty="0"/>
              <a:t>• multiple copies of a section of DNA sequence, with </a:t>
            </a:r>
            <a:r>
              <a:rPr lang="en-US" sz="2400" dirty="0" smtClean="0"/>
              <a:t>variable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copy number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Common forms of variation in the human genome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2132856"/>
            <a:ext cx="250087" cy="8042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80112" y="2132856"/>
            <a:ext cx="250087" cy="8042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1560" y="1628800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ACTCTACGATTTACGGTACTTAGGAGCATATGCTACT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ACTGTACGATTTACGGTACTTAG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AGCATATGCTACT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260648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Common forms of variation in the human genome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608" y="3573016"/>
            <a:ext cx="2376264" cy="12003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SNP</a:t>
            </a:r>
          </a:p>
          <a:p>
            <a:r>
              <a:rPr lang="en-US" sz="2400" dirty="0"/>
              <a:t>single nucleotide</a:t>
            </a:r>
          </a:p>
          <a:p>
            <a:r>
              <a:rPr lang="en-US" sz="2400" dirty="0"/>
              <a:t>polymorphism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0112" y="3573016"/>
            <a:ext cx="1656184" cy="12003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/>
              <a:t>indel</a:t>
            </a:r>
            <a:endParaRPr lang="en-US" sz="2400" b="1" dirty="0"/>
          </a:p>
          <a:p>
            <a:r>
              <a:rPr lang="en-US" sz="2400" dirty="0"/>
              <a:t>insertion /</a:t>
            </a:r>
          </a:p>
          <a:p>
            <a:r>
              <a:rPr lang="en-US" sz="2400" dirty="0"/>
              <a:t>deletion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5085184"/>
            <a:ext cx="43924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About 38 million SNPs found across the human genome worldwide – one every 84bp.	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5085184"/>
            <a:ext cx="34563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Maybe ~2 million small </a:t>
            </a:r>
            <a:r>
              <a:rPr lang="en-US" sz="2400" dirty="0" err="1" smtClean="0"/>
              <a:t>indels</a:t>
            </a:r>
            <a:r>
              <a:rPr lang="en-US" sz="2400" dirty="0"/>
              <a:t> </a:t>
            </a:r>
            <a:r>
              <a:rPr lang="en-US" sz="2400" dirty="0" smtClean="0"/>
              <a:t>worldwide – about one every 1,600bp.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052736"/>
            <a:ext cx="7439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Most variants are single nucleotide polymorphisms (SNPs)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4727</TotalTime>
  <Words>2671</Words>
  <Application>Microsoft Office PowerPoint</Application>
  <PresentationFormat>On-screen Show (4:3)</PresentationFormat>
  <Paragraphs>529</Paragraphs>
  <Slides>54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Office Theme</vt:lpstr>
      <vt:lpstr>1_Office Theme</vt:lpstr>
      <vt:lpstr>Image</vt:lpstr>
      <vt:lpstr>Document</vt:lpstr>
      <vt:lpstr>PowerPoint Presentation</vt:lpstr>
      <vt:lpstr>PowerPoint Presentation</vt:lpstr>
      <vt:lpstr>PowerPoint Presentation</vt:lpstr>
      <vt:lpstr>PowerPoint Presentation</vt:lpstr>
      <vt:lpstr>Genetic variation</vt:lpstr>
      <vt:lpstr>PowerPoint Presentation</vt:lpstr>
      <vt:lpstr>Genetic variation in the human genome</vt:lpstr>
      <vt:lpstr>PowerPoint Presentation</vt:lpstr>
      <vt:lpstr>PowerPoint Presentation</vt:lpstr>
      <vt:lpstr>PowerPoint Presentation</vt:lpstr>
      <vt:lpstr>Finding loci that influence disease</vt:lpstr>
      <vt:lpstr>Finding loci that influence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heuristic for statistical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GWAS in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Attempt #1: GWAS of Severe Malaria in Gambia (2009)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Targetted resequencing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GWAS Summary</vt:lpstr>
      <vt:lpstr>PowerPoint Presentation</vt:lpstr>
      <vt:lpstr>PowerPoint Presentation</vt:lpstr>
      <vt:lpstr>Sequencing - other designs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krockett</dc:creator>
  <cp:lastModifiedBy>Kirk Rockett</cp:lastModifiedBy>
  <cp:revision>223</cp:revision>
  <dcterms:created xsi:type="dcterms:W3CDTF">2013-09-15T07:45:41Z</dcterms:created>
  <dcterms:modified xsi:type="dcterms:W3CDTF">2015-05-03T15:55:02Z</dcterms:modified>
</cp:coreProperties>
</file>