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notesSlides/notesSlide26.xml" ContentType="application/vnd.openxmlformats-officedocument.presentationml.notesSlide+xml"/>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notesSlides/notesSlide27.xml" ContentType="application/vnd.openxmlformats-officedocument.presentationml.notesSlide+xml"/>
  <Override PartName="/ppt/embeddings/Microsoft_Equation1.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embeddings/oleObject17.bin" ContentType="application/vnd.openxmlformats-officedocument.oleObject"/>
  <Override PartName="/ppt/embeddings/oleObject18.bin" ContentType="application/vnd.openxmlformats-officedocument.oleObject"/>
  <Override PartName="/ppt/notesSlides/notesSlide32.xml" ContentType="application/vnd.openxmlformats-officedocument.presentationml.notesSlide+xml"/>
  <Override PartName="/ppt/embeddings/oleObject19.bin" ContentType="application/vnd.openxmlformats-officedocument.oleObject"/>
  <Override PartName="/ppt/embeddings/oleObject20.bin" ContentType="application/vnd.openxmlformats-officedocument.oleObject"/>
  <Override PartName="/ppt/notesSlides/notesSlide33.xml" ContentType="application/vnd.openxmlformats-officedocument.presentationml.notesSlide+xml"/>
  <Override PartName="/ppt/notesSlides/notesSlide34.xml" ContentType="application/vnd.openxmlformats-officedocument.presentationml.notesSlide+xml"/>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323" r:id="rId2"/>
    <p:sldId id="324" r:id="rId3"/>
    <p:sldId id="315" r:id="rId4"/>
    <p:sldId id="325" r:id="rId5"/>
    <p:sldId id="326" r:id="rId6"/>
    <p:sldId id="296" r:id="rId7"/>
    <p:sldId id="327" r:id="rId8"/>
    <p:sldId id="347" r:id="rId9"/>
    <p:sldId id="328" r:id="rId10"/>
    <p:sldId id="330" r:id="rId11"/>
    <p:sldId id="331" r:id="rId12"/>
    <p:sldId id="333" r:id="rId13"/>
    <p:sldId id="335" r:id="rId14"/>
    <p:sldId id="334" r:id="rId15"/>
    <p:sldId id="336" r:id="rId16"/>
    <p:sldId id="337" r:id="rId17"/>
    <p:sldId id="341" r:id="rId18"/>
    <p:sldId id="344" r:id="rId19"/>
    <p:sldId id="345" r:id="rId20"/>
    <p:sldId id="346" r:id="rId21"/>
    <p:sldId id="356" r:id="rId22"/>
    <p:sldId id="355" r:id="rId23"/>
    <p:sldId id="361" r:id="rId24"/>
    <p:sldId id="286" r:id="rId25"/>
    <p:sldId id="342" r:id="rId26"/>
    <p:sldId id="351" r:id="rId27"/>
    <p:sldId id="262" r:id="rId28"/>
    <p:sldId id="284" r:id="rId29"/>
    <p:sldId id="352" r:id="rId30"/>
    <p:sldId id="294" r:id="rId31"/>
    <p:sldId id="271" r:id="rId32"/>
    <p:sldId id="299" r:id="rId33"/>
    <p:sldId id="291" r:id="rId34"/>
    <p:sldId id="264" r:id="rId35"/>
    <p:sldId id="266" r:id="rId36"/>
    <p:sldId id="263" r:id="rId37"/>
    <p:sldId id="267" r:id="rId38"/>
    <p:sldId id="349" r:id="rId39"/>
    <p:sldId id="353" r:id="rId40"/>
    <p:sldId id="354" r:id="rId41"/>
    <p:sldId id="287" r:id="rId42"/>
    <p:sldId id="358" r:id="rId43"/>
    <p:sldId id="357" r:id="rId44"/>
    <p:sldId id="310" r:id="rId45"/>
    <p:sldId id="303" r:id="rId46"/>
    <p:sldId id="289" r:id="rId47"/>
    <p:sldId id="360" r:id="rId48"/>
    <p:sldId id="309" r:id="rId49"/>
    <p:sldId id="272" r:id="rId50"/>
    <p:sldId id="305" r:id="rId51"/>
    <p:sldId id="362" r:id="rId52"/>
    <p:sldId id="312" r:id="rId53"/>
    <p:sldId id="313" r:id="rId54"/>
    <p:sldId id="359" r:id="rId55"/>
    <p:sldId id="292" r:id="rId56"/>
    <p:sldId id="293" r:id="rId57"/>
    <p:sldId id="350" r:id="rId58"/>
    <p:sldId id="348" r:id="rId59"/>
    <p:sldId id="311" r:id="rId60"/>
    <p:sldId id="300" r:id="rId61"/>
    <p:sldId id="301" r:id="rId62"/>
    <p:sldId id="302" r:id="rId63"/>
    <p:sldId id="304" r:id="rId64"/>
    <p:sldId id="306" r:id="rId65"/>
    <p:sldId id="363" r:id="rId66"/>
    <p:sldId id="364" r:id="rId67"/>
    <p:sldId id="308" r:id="rId68"/>
    <p:sldId id="274" r:id="rId69"/>
    <p:sldId id="273" r:id="rId70"/>
    <p:sldId id="283" r:id="rId71"/>
    <p:sldId id="297" r:id="rId72"/>
  </p:sldIdLst>
  <p:sldSz cx="9144000" cy="6858000" type="screen4x3"/>
  <p:notesSz cx="6858000" cy="9144000"/>
  <p:defaultTextStyle>
    <a:defPPr>
      <a:defRPr lang="en-GB"/>
    </a:defPPr>
    <a:lvl1pPr algn="ctr" rtl="0" fontAlgn="base">
      <a:spcBef>
        <a:spcPct val="0"/>
      </a:spcBef>
      <a:spcAft>
        <a:spcPct val="0"/>
      </a:spcAft>
      <a:defRPr sz="4400" kern="1200">
        <a:solidFill>
          <a:srgbClr val="261170"/>
        </a:solidFill>
        <a:latin typeface="Arial" charset="0"/>
        <a:ea typeface="ＭＳ Ｐゴシック" charset="0"/>
        <a:cs typeface="ＭＳ Ｐゴシック" charset="0"/>
      </a:defRPr>
    </a:lvl1pPr>
    <a:lvl2pPr marL="457200" algn="ctr" rtl="0" fontAlgn="base">
      <a:spcBef>
        <a:spcPct val="0"/>
      </a:spcBef>
      <a:spcAft>
        <a:spcPct val="0"/>
      </a:spcAft>
      <a:defRPr sz="4400" kern="1200">
        <a:solidFill>
          <a:srgbClr val="261170"/>
        </a:solidFill>
        <a:latin typeface="Arial" charset="0"/>
        <a:ea typeface="ＭＳ Ｐゴシック" charset="0"/>
        <a:cs typeface="ＭＳ Ｐゴシック" charset="0"/>
      </a:defRPr>
    </a:lvl2pPr>
    <a:lvl3pPr marL="914400" algn="ctr" rtl="0" fontAlgn="base">
      <a:spcBef>
        <a:spcPct val="0"/>
      </a:spcBef>
      <a:spcAft>
        <a:spcPct val="0"/>
      </a:spcAft>
      <a:defRPr sz="4400" kern="1200">
        <a:solidFill>
          <a:srgbClr val="261170"/>
        </a:solidFill>
        <a:latin typeface="Arial" charset="0"/>
        <a:ea typeface="ＭＳ Ｐゴシック" charset="0"/>
        <a:cs typeface="ＭＳ Ｐゴシック" charset="0"/>
      </a:defRPr>
    </a:lvl3pPr>
    <a:lvl4pPr marL="1371600" algn="ctr" rtl="0" fontAlgn="base">
      <a:spcBef>
        <a:spcPct val="0"/>
      </a:spcBef>
      <a:spcAft>
        <a:spcPct val="0"/>
      </a:spcAft>
      <a:defRPr sz="4400" kern="1200">
        <a:solidFill>
          <a:srgbClr val="261170"/>
        </a:solidFill>
        <a:latin typeface="Arial" charset="0"/>
        <a:ea typeface="ＭＳ Ｐゴシック" charset="0"/>
        <a:cs typeface="ＭＳ Ｐゴシック" charset="0"/>
      </a:defRPr>
    </a:lvl4pPr>
    <a:lvl5pPr marL="1828800" algn="ctr" rtl="0" fontAlgn="base">
      <a:spcBef>
        <a:spcPct val="0"/>
      </a:spcBef>
      <a:spcAft>
        <a:spcPct val="0"/>
      </a:spcAft>
      <a:defRPr sz="4400" kern="1200">
        <a:solidFill>
          <a:srgbClr val="261170"/>
        </a:solidFill>
        <a:latin typeface="Arial" charset="0"/>
        <a:ea typeface="ＭＳ Ｐゴシック" charset="0"/>
        <a:cs typeface="ＭＳ Ｐゴシック" charset="0"/>
      </a:defRPr>
    </a:lvl5pPr>
    <a:lvl6pPr marL="2286000" algn="l" defTabSz="457200" rtl="0" eaLnBrk="1" latinLnBrk="0" hangingPunct="1">
      <a:defRPr sz="4400" kern="1200">
        <a:solidFill>
          <a:srgbClr val="261170"/>
        </a:solidFill>
        <a:latin typeface="Arial" charset="0"/>
        <a:ea typeface="ＭＳ Ｐゴシック" charset="0"/>
        <a:cs typeface="ＭＳ Ｐゴシック" charset="0"/>
      </a:defRPr>
    </a:lvl6pPr>
    <a:lvl7pPr marL="2743200" algn="l" defTabSz="457200" rtl="0" eaLnBrk="1" latinLnBrk="0" hangingPunct="1">
      <a:defRPr sz="4400" kern="1200">
        <a:solidFill>
          <a:srgbClr val="261170"/>
        </a:solidFill>
        <a:latin typeface="Arial" charset="0"/>
        <a:ea typeface="ＭＳ Ｐゴシック" charset="0"/>
        <a:cs typeface="ＭＳ Ｐゴシック" charset="0"/>
      </a:defRPr>
    </a:lvl7pPr>
    <a:lvl8pPr marL="3200400" algn="l" defTabSz="457200" rtl="0" eaLnBrk="1" latinLnBrk="0" hangingPunct="1">
      <a:defRPr sz="4400" kern="1200">
        <a:solidFill>
          <a:srgbClr val="261170"/>
        </a:solidFill>
        <a:latin typeface="Arial" charset="0"/>
        <a:ea typeface="ＭＳ Ｐゴシック" charset="0"/>
        <a:cs typeface="ＭＳ Ｐゴシック" charset="0"/>
      </a:defRPr>
    </a:lvl8pPr>
    <a:lvl9pPr marL="3657600" algn="l" defTabSz="457200" rtl="0" eaLnBrk="1" latinLnBrk="0" hangingPunct="1">
      <a:defRPr sz="4400" kern="1200">
        <a:solidFill>
          <a:srgbClr val="261170"/>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4A7EBB"/>
    <a:srgbClr val="1F497D"/>
    <a:srgbClr val="1E4649"/>
    <a:srgbClr val="26117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15" autoAdjust="0"/>
    <p:restoredTop sz="86937" autoAdjust="0"/>
  </p:normalViewPr>
  <p:slideViewPr>
    <p:cSldViewPr>
      <p:cViewPr varScale="1">
        <p:scale>
          <a:sx n="100" d="100"/>
          <a:sy n="100" d="100"/>
        </p:scale>
        <p:origin x="-1088"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notesMaster" Target="notesMasters/notesMaster1.xml"/><Relationship Id="rId74" Type="http://schemas.openxmlformats.org/officeDocument/2006/relationships/printerSettings" Target="printerSettings/printerSettings1.bin"/><Relationship Id="rId75" Type="http://schemas.openxmlformats.org/officeDocument/2006/relationships/presProps" Target="presProps.xml"/><Relationship Id="rId76" Type="http://schemas.openxmlformats.org/officeDocument/2006/relationships/viewProps" Target="viewProps.xml"/><Relationship Id="rId77" Type="http://schemas.openxmlformats.org/officeDocument/2006/relationships/theme" Target="theme/theme1.xml"/><Relationship Id="rId78"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 Id="rId2"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6.emf"/><Relationship Id="rId2" Type="http://schemas.openxmlformats.org/officeDocument/2006/relationships/image" Target="../media/image4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 Id="rId2"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2.wmf"/><Relationship Id="rId4" Type="http://schemas.openxmlformats.org/officeDocument/2006/relationships/image" Target="../media/image23.wmf"/><Relationship Id="rId1" Type="http://schemas.openxmlformats.org/officeDocument/2006/relationships/image" Target="../media/image20.wmf"/><Relationship Id="rId2"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0.wmf"/><Relationship Id="rId4" Type="http://schemas.openxmlformats.org/officeDocument/2006/relationships/image" Target="../media/image26.wmf"/><Relationship Id="rId5" Type="http://schemas.openxmlformats.org/officeDocument/2006/relationships/image" Target="../media/image27.wmf"/><Relationship Id="rId6" Type="http://schemas.openxmlformats.org/officeDocument/2006/relationships/image" Target="../media/image28.wmf"/><Relationship Id="rId1" Type="http://schemas.openxmlformats.org/officeDocument/2006/relationships/image" Target="../media/image24.emf"/><Relationship Id="rId2" Type="http://schemas.openxmlformats.org/officeDocument/2006/relationships/image" Target="../media/image2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emf"/><Relationship Id="rId2" Type="http://schemas.openxmlformats.org/officeDocument/2006/relationships/image" Target="../media/image30.wmf"/><Relationship Id="rId3" Type="http://schemas.openxmlformats.org/officeDocument/2006/relationships/image" Target="../media/image3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 Id="rId2"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emf"/><Relationship Id="rId2"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Calibri"/>
              </a:defRPr>
            </a:lvl1pPr>
          </a:lstStyle>
          <a:p>
            <a:endParaRPr lang="en-US" dirty="0"/>
          </a:p>
        </p:txBody>
      </p:sp>
      <p:sp>
        <p:nvSpPr>
          <p:cNvPr id="153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Calibri"/>
              </a:defRPr>
            </a:lvl1pPr>
          </a:lstStyle>
          <a:p>
            <a:endParaRPr lang="en-US" dirty="0"/>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Calibri"/>
              </a:defRPr>
            </a:lvl1pPr>
          </a:lstStyle>
          <a:p>
            <a:endParaRPr lang="en-US" dirty="0"/>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Calibri"/>
              </a:defRPr>
            </a:lvl1pPr>
          </a:lstStyle>
          <a:p>
            <a:fld id="{B94F9163-ED07-7F40-A96B-44C54EFFE8E6}" type="slidenum">
              <a:rPr lang="en-GB" smtClean="0"/>
              <a:pPr/>
              <a:t>‹#›</a:t>
            </a:fld>
            <a:endParaRPr lang="en-GB" dirty="0"/>
          </a:p>
        </p:txBody>
      </p:sp>
    </p:spTree>
    <p:extLst>
      <p:ext uri="{BB962C8B-B14F-4D97-AF65-F5344CB8AC3E}">
        <p14:creationId xmlns:p14="http://schemas.microsoft.com/office/powerpoint/2010/main" val="31898186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Calibri"/>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Calibri"/>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Calibri"/>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Calibri"/>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Sequenced samples lined</a:t>
            </a:r>
            <a:r>
              <a:rPr lang="en-US" baseline="0" dirty="0" smtClean="0"/>
              <a:t> up next to a reference sequence.</a:t>
            </a:r>
            <a:endParaRPr lang="en-US" dirty="0"/>
          </a:p>
        </p:txBody>
      </p:sp>
      <p:sp>
        <p:nvSpPr>
          <p:cNvPr id="4" name="Slide Number Placeholder 3"/>
          <p:cNvSpPr>
            <a:spLocks noGrp="1"/>
          </p:cNvSpPr>
          <p:nvPr>
            <p:ph type="sldNum" sz="quarter" idx="10"/>
          </p:nvPr>
        </p:nvSpPr>
        <p:spPr/>
        <p:txBody>
          <a:bodyPr/>
          <a:lstStyle/>
          <a:p>
            <a:fld id="{B94F9163-ED07-7F40-A96B-44C54EFFE8E6}" type="slidenum">
              <a:rPr lang="en-GB" smtClean="0"/>
              <a:pPr/>
              <a:t>3</a:t>
            </a:fld>
            <a:endParaRPr lang="en-GB" dirty="0"/>
          </a:p>
        </p:txBody>
      </p:sp>
    </p:spTree>
    <p:extLst>
      <p:ext uri="{BB962C8B-B14F-4D97-AF65-F5344CB8AC3E}">
        <p14:creationId xmlns:p14="http://schemas.microsoft.com/office/powerpoint/2010/main" val="3126544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“population” in this sense is a theoretical construct – useful but totally wrong.</a:t>
            </a:r>
          </a:p>
          <a:p>
            <a:endParaRPr lang="en-US" dirty="0"/>
          </a:p>
        </p:txBody>
      </p:sp>
      <p:sp>
        <p:nvSpPr>
          <p:cNvPr id="4" name="Slide Number Placeholder 3"/>
          <p:cNvSpPr>
            <a:spLocks noGrp="1"/>
          </p:cNvSpPr>
          <p:nvPr>
            <p:ph type="sldNum" sz="quarter" idx="10"/>
          </p:nvPr>
        </p:nvSpPr>
        <p:spPr/>
        <p:txBody>
          <a:bodyPr/>
          <a:lstStyle/>
          <a:p>
            <a:fld id="{B94F9163-ED07-7F40-A96B-44C54EFFE8E6}" type="slidenum">
              <a:rPr lang="en-GB" smtClean="0"/>
              <a:pPr/>
              <a:t>13</a:t>
            </a:fld>
            <a:endParaRPr lang="en-GB" dirty="0"/>
          </a:p>
        </p:txBody>
      </p:sp>
    </p:spTree>
    <p:extLst>
      <p:ext uri="{BB962C8B-B14F-4D97-AF65-F5344CB8AC3E}">
        <p14:creationId xmlns:p14="http://schemas.microsoft.com/office/powerpoint/2010/main" val="159965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time alleles drift upwards and downwards in frequency.</a:t>
            </a:r>
            <a:r>
              <a:rPr lang="en-US" baseline="0" dirty="0" smtClean="0"/>
              <a:t>  This is not due to any force like selection, but simply the stochastic random sampling process.</a:t>
            </a:r>
          </a:p>
          <a:p>
            <a:r>
              <a:rPr lang="en-US" baseline="0" dirty="0" smtClean="0"/>
              <a:t>In this population the blue and yellow alleles have been lost and the white allele has drifted to 70% frequency.</a:t>
            </a:r>
            <a:endParaRPr lang="en-US" dirty="0" smtClean="0"/>
          </a:p>
          <a:p>
            <a:endParaRPr lang="en-US" dirty="0"/>
          </a:p>
        </p:txBody>
      </p:sp>
      <p:sp>
        <p:nvSpPr>
          <p:cNvPr id="4" name="Slide Number Placeholder 3"/>
          <p:cNvSpPr>
            <a:spLocks noGrp="1"/>
          </p:cNvSpPr>
          <p:nvPr>
            <p:ph type="sldNum" sz="quarter" idx="10"/>
          </p:nvPr>
        </p:nvSpPr>
        <p:spPr/>
        <p:txBody>
          <a:bodyPr/>
          <a:lstStyle/>
          <a:p>
            <a:fld id="{B94F9163-ED07-7F40-A96B-44C54EFFE8E6}" type="slidenum">
              <a:rPr lang="en-GB" smtClean="0"/>
              <a:pPr/>
              <a:t>14</a:t>
            </a:fld>
            <a:endParaRPr lang="en-GB" dirty="0"/>
          </a:p>
        </p:txBody>
      </p:sp>
    </p:spTree>
    <p:extLst>
      <p:ext uri="{BB962C8B-B14F-4D97-AF65-F5344CB8AC3E}">
        <p14:creationId xmlns:p14="http://schemas.microsoft.com/office/powerpoint/2010/main" val="159965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numbers are mean number of pairwise differences between samples – nucleotide diversity, often denoted by pi.</a:t>
            </a:r>
          </a:p>
          <a:p>
            <a:r>
              <a:rPr lang="en-US" baseline="0" dirty="0" smtClean="0"/>
              <a:t>Point is that samples on the right are rather homogeneous.</a:t>
            </a:r>
          </a:p>
          <a:p>
            <a:r>
              <a:rPr lang="en-US" baseline="0" dirty="0" smtClean="0"/>
              <a:t>(NB. mutation rate ~ 1.1E-08 per site per generation.)</a:t>
            </a:r>
            <a:endParaRPr lang="en-US" dirty="0"/>
          </a:p>
        </p:txBody>
      </p:sp>
      <p:sp>
        <p:nvSpPr>
          <p:cNvPr id="4" name="Slide Number Placeholder 3"/>
          <p:cNvSpPr>
            <a:spLocks noGrp="1"/>
          </p:cNvSpPr>
          <p:nvPr>
            <p:ph type="sldNum" sz="quarter" idx="10"/>
          </p:nvPr>
        </p:nvSpPr>
        <p:spPr/>
        <p:txBody>
          <a:bodyPr/>
          <a:lstStyle/>
          <a:p>
            <a:fld id="{B94F9163-ED07-7F40-A96B-44C54EFFE8E6}" type="slidenum">
              <a:rPr lang="en-GB" smtClean="0"/>
              <a:pPr/>
              <a:t>15</a:t>
            </a:fld>
            <a:endParaRPr lang="en-GB" dirty="0"/>
          </a:p>
        </p:txBody>
      </p:sp>
    </p:spTree>
    <p:extLst>
      <p:ext uri="{BB962C8B-B14F-4D97-AF65-F5344CB8AC3E}">
        <p14:creationId xmlns:p14="http://schemas.microsoft.com/office/powerpoint/2010/main" val="159965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numbers are mean number of pairwise differences between samples – nucleotide diversity, often denoted by pi.</a:t>
            </a:r>
          </a:p>
          <a:p>
            <a:r>
              <a:rPr lang="en-US" baseline="0" dirty="0" smtClean="0"/>
              <a:t>Point is that samples on the right are rather homogeneous.</a:t>
            </a:r>
          </a:p>
          <a:p>
            <a:r>
              <a:rPr lang="en-US" baseline="0" dirty="0" smtClean="0"/>
              <a:t>(NB. mutation rate ~ 1.1E-08 per site per generation.)</a:t>
            </a:r>
            <a:endParaRPr lang="en-US" dirty="0"/>
          </a:p>
        </p:txBody>
      </p:sp>
      <p:sp>
        <p:nvSpPr>
          <p:cNvPr id="4" name="Slide Number Placeholder 3"/>
          <p:cNvSpPr>
            <a:spLocks noGrp="1"/>
          </p:cNvSpPr>
          <p:nvPr>
            <p:ph type="sldNum" sz="quarter" idx="10"/>
          </p:nvPr>
        </p:nvSpPr>
        <p:spPr/>
        <p:txBody>
          <a:bodyPr/>
          <a:lstStyle/>
          <a:p>
            <a:fld id="{B94F9163-ED07-7F40-A96B-44C54EFFE8E6}" type="slidenum">
              <a:rPr lang="en-GB" smtClean="0"/>
              <a:pPr/>
              <a:t>16</a:t>
            </a:fld>
            <a:endParaRPr lang="en-GB" dirty="0"/>
          </a:p>
        </p:txBody>
      </p:sp>
    </p:spTree>
    <p:extLst>
      <p:ext uri="{BB962C8B-B14F-4D97-AF65-F5344CB8AC3E}">
        <p14:creationId xmlns:p14="http://schemas.microsoft.com/office/powerpoint/2010/main" val="159965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numbers are mean number of pairwise differences between samples – nucleotide diversity, often denoted by pi.</a:t>
            </a:r>
          </a:p>
          <a:p>
            <a:r>
              <a:rPr lang="en-US" baseline="0" dirty="0" smtClean="0"/>
              <a:t>Point is that samples on the right are rather homogeneous.</a:t>
            </a:r>
          </a:p>
          <a:p>
            <a:r>
              <a:rPr lang="en-US" baseline="0" dirty="0" smtClean="0"/>
              <a:t>(NB. mutation rate ~ 1.1E-08 per site per generation.)</a:t>
            </a:r>
            <a:endParaRPr lang="en-US" dirty="0"/>
          </a:p>
        </p:txBody>
      </p:sp>
      <p:sp>
        <p:nvSpPr>
          <p:cNvPr id="4" name="Slide Number Placeholder 3"/>
          <p:cNvSpPr>
            <a:spLocks noGrp="1"/>
          </p:cNvSpPr>
          <p:nvPr>
            <p:ph type="sldNum" sz="quarter" idx="10"/>
          </p:nvPr>
        </p:nvSpPr>
        <p:spPr/>
        <p:txBody>
          <a:bodyPr/>
          <a:lstStyle/>
          <a:p>
            <a:fld id="{B94F9163-ED07-7F40-A96B-44C54EFFE8E6}" type="slidenum">
              <a:rPr lang="en-GB" smtClean="0"/>
              <a:pPr/>
              <a:t>17</a:t>
            </a:fld>
            <a:endParaRPr lang="en-GB" dirty="0"/>
          </a:p>
        </p:txBody>
      </p:sp>
    </p:spTree>
    <p:extLst>
      <p:ext uri="{BB962C8B-B14F-4D97-AF65-F5344CB8AC3E}">
        <p14:creationId xmlns:p14="http://schemas.microsoft.com/office/powerpoint/2010/main" val="159965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a bottleneck (e.g. out of Africa) diversity is lost.</a:t>
            </a:r>
          </a:p>
          <a:p>
            <a:r>
              <a:rPr lang="en-US" baseline="0" dirty="0" smtClean="0"/>
              <a:t>And many lineages coalesce during the bottleneck.  There are few ‘old’ relationships.</a:t>
            </a:r>
            <a:endParaRPr lang="en-US" dirty="0"/>
          </a:p>
        </p:txBody>
      </p:sp>
      <p:sp>
        <p:nvSpPr>
          <p:cNvPr id="4" name="Slide Number Placeholder 3"/>
          <p:cNvSpPr>
            <a:spLocks noGrp="1"/>
          </p:cNvSpPr>
          <p:nvPr>
            <p:ph type="sldNum" sz="quarter" idx="10"/>
          </p:nvPr>
        </p:nvSpPr>
        <p:spPr/>
        <p:txBody>
          <a:bodyPr/>
          <a:lstStyle/>
          <a:p>
            <a:fld id="{B94F9163-ED07-7F40-A96B-44C54EFFE8E6}" type="slidenum">
              <a:rPr lang="en-GB" smtClean="0"/>
              <a:pPr/>
              <a:t>20</a:t>
            </a:fld>
            <a:endParaRPr lang="en-GB" dirty="0"/>
          </a:p>
        </p:txBody>
      </p:sp>
    </p:spTree>
    <p:extLst>
      <p:ext uri="{BB962C8B-B14F-4D97-AF65-F5344CB8AC3E}">
        <p14:creationId xmlns:p14="http://schemas.microsoft.com/office/powerpoint/2010/main" val="27118191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t>So as an example lets look at some real data from a small region of Human chromosome 20 the HapMap project.</a:t>
            </a:r>
          </a:p>
          <a:p>
            <a:r>
              <a:rPr lang="en-GB"/>
              <a:t>There are clearly differences between in the patterns of diversity between these two groups, but what generated them?</a:t>
            </a: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eaLnBrk="1" hangingPunct="1"/>
            <a:fld id="{1756FA6F-95D4-EF49-9DEF-FDCE2BD76F6A}" type="slidenum">
              <a:rPr lang="en-GB" sz="1200">
                <a:solidFill>
                  <a:schemeClr val="tx1"/>
                </a:solidFill>
                <a:latin typeface="Calibri"/>
              </a:rPr>
              <a:pPr eaLnBrk="1" hangingPunct="1"/>
              <a:t>21</a:t>
            </a:fld>
            <a:endParaRPr lang="en-GB" sz="1200" dirty="0">
              <a:solidFill>
                <a:schemeClr val="tx1"/>
              </a:solidFill>
              <a:latin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‘pushing’ is the wrong word.  It</a:t>
            </a:r>
            <a:r>
              <a:rPr lang="en-US" baseline="0" dirty="0" smtClean="0"/>
              <a:t> is stochastic.</a:t>
            </a:r>
            <a:endParaRPr lang="en-US" dirty="0"/>
          </a:p>
        </p:txBody>
      </p:sp>
      <p:sp>
        <p:nvSpPr>
          <p:cNvPr id="4" name="Slide Number Placeholder 3"/>
          <p:cNvSpPr>
            <a:spLocks noGrp="1"/>
          </p:cNvSpPr>
          <p:nvPr>
            <p:ph type="sldNum" sz="quarter" idx="10"/>
          </p:nvPr>
        </p:nvSpPr>
        <p:spPr/>
        <p:txBody>
          <a:bodyPr/>
          <a:lstStyle/>
          <a:p>
            <a:fld id="{B94F9163-ED07-7F40-A96B-44C54EFFE8E6}" type="slidenum">
              <a:rPr lang="en-GB" smtClean="0"/>
              <a:pPr/>
              <a:t>22</a:t>
            </a:fld>
            <a:endParaRPr lang="en-GB" dirty="0"/>
          </a:p>
        </p:txBody>
      </p:sp>
    </p:spTree>
    <p:extLst>
      <p:ext uri="{BB962C8B-B14F-4D97-AF65-F5344CB8AC3E}">
        <p14:creationId xmlns:p14="http://schemas.microsoft.com/office/powerpoint/2010/main" val="20913803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 briefly mention mutation.</a:t>
            </a:r>
            <a:endParaRPr lang="en-US" dirty="0"/>
          </a:p>
        </p:txBody>
      </p:sp>
      <p:sp>
        <p:nvSpPr>
          <p:cNvPr id="4" name="Slide Number Placeholder 3"/>
          <p:cNvSpPr>
            <a:spLocks noGrp="1"/>
          </p:cNvSpPr>
          <p:nvPr>
            <p:ph type="sldNum" sz="quarter" idx="10"/>
          </p:nvPr>
        </p:nvSpPr>
        <p:spPr/>
        <p:txBody>
          <a:bodyPr/>
          <a:lstStyle/>
          <a:p>
            <a:fld id="{B94F9163-ED07-7F40-A96B-44C54EFFE8E6}" type="slidenum">
              <a:rPr lang="en-GB" smtClean="0"/>
              <a:pPr/>
              <a:t>24</a:t>
            </a:fld>
            <a:endParaRPr lang="en-GB" dirty="0"/>
          </a:p>
        </p:txBody>
      </p:sp>
    </p:spTree>
    <p:extLst>
      <p:ext uri="{BB962C8B-B14F-4D97-AF65-F5344CB8AC3E}">
        <p14:creationId xmlns:p14="http://schemas.microsoft.com/office/powerpoint/2010/main" val="6144730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Mutation is of course where genetic</a:t>
            </a:r>
            <a:r>
              <a:rPr lang="en-US" baseline="0" dirty="0" smtClean="0"/>
              <a:t> variation originates.  But it is the interplay with drift that determines what overall variation in a population looks like.</a:t>
            </a:r>
            <a:endParaRPr lang="en-US" dirty="0" smtClean="0"/>
          </a:p>
          <a:p>
            <a:r>
              <a:rPr lang="en-US" dirty="0" smtClean="0"/>
              <a:t>In</a:t>
            </a:r>
            <a:r>
              <a:rPr lang="en-US" baseline="0" dirty="0" smtClean="0"/>
              <a:t> humans mutation rate is something like </a:t>
            </a:r>
            <a:r>
              <a:rPr lang="en-US" baseline="0" dirty="0" smtClean="0"/>
              <a:t>1.1E-08 per base per generation</a:t>
            </a:r>
          </a:p>
          <a:p>
            <a:r>
              <a:rPr lang="en-US" baseline="0" dirty="0" smtClean="0"/>
              <a:t>There are 3.2E9 base pairs in the (haploid) human genome.  So ~60 mutations per genome per generation.</a:t>
            </a:r>
          </a:p>
          <a:p>
            <a:r>
              <a:rPr lang="en-US" baseline="0" dirty="0" smtClean="0"/>
              <a:t>In a small region mutation will be much rarer than this picture!</a:t>
            </a:r>
            <a:endParaRPr lang="en-US" dirty="0"/>
          </a:p>
        </p:txBody>
      </p:sp>
      <p:sp>
        <p:nvSpPr>
          <p:cNvPr id="4" name="Slide Number Placeholder 3"/>
          <p:cNvSpPr>
            <a:spLocks noGrp="1"/>
          </p:cNvSpPr>
          <p:nvPr>
            <p:ph type="sldNum" sz="quarter" idx="10"/>
          </p:nvPr>
        </p:nvSpPr>
        <p:spPr/>
        <p:txBody>
          <a:bodyPr/>
          <a:lstStyle/>
          <a:p>
            <a:fld id="{B94F9163-ED07-7F40-A96B-44C54EFFE8E6}" type="slidenum">
              <a:rPr lang="en-GB" smtClean="0"/>
              <a:pPr/>
              <a:t>25</a:t>
            </a:fld>
            <a:endParaRPr lang="en-GB" dirty="0"/>
          </a:p>
        </p:txBody>
      </p:sp>
    </p:spTree>
    <p:extLst>
      <p:ext uri="{BB962C8B-B14F-4D97-AF65-F5344CB8AC3E}">
        <p14:creationId xmlns:p14="http://schemas.microsoft.com/office/powerpoint/2010/main" val="159965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As discussed yesterday there are many types of genetic variation. But to allow us to talk generally about the processes we are going to simplify the process assuming that at each polymorphism there are two alleles that segregate and that they are result from a single ancestral mutation event.</a:t>
            </a: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C.f. sequencing</a:t>
            </a:r>
            <a:r>
              <a:rPr lang="en-GB" baseline="0" dirty="0" smtClean="0"/>
              <a:t> practical on Thursday</a:t>
            </a:r>
            <a:endParaRPr lang="en-GB" dirty="0" smtClean="0"/>
          </a:p>
          <a:p>
            <a:endParaRPr lang="en-US" dirty="0"/>
          </a:p>
        </p:txBody>
      </p:sp>
      <p:sp>
        <p:nvSpPr>
          <p:cNvPr id="4" name="Slide Number Placeholder 3"/>
          <p:cNvSpPr>
            <a:spLocks noGrp="1"/>
          </p:cNvSpPr>
          <p:nvPr>
            <p:ph type="sldNum" sz="quarter" idx="10"/>
          </p:nvPr>
        </p:nvSpPr>
        <p:spPr/>
        <p:txBody>
          <a:bodyPr/>
          <a:lstStyle/>
          <a:p>
            <a:fld id="{B94F9163-ED07-7F40-A96B-44C54EFFE8E6}" type="slidenum">
              <a:rPr lang="en-GB" smtClean="0"/>
              <a:pPr/>
              <a:t>4</a:t>
            </a:fld>
            <a:endParaRPr lang="en-GB" dirty="0"/>
          </a:p>
        </p:txBody>
      </p:sp>
    </p:spTree>
    <p:extLst>
      <p:ext uri="{BB962C8B-B14F-4D97-AF65-F5344CB8AC3E}">
        <p14:creationId xmlns:p14="http://schemas.microsoft.com/office/powerpoint/2010/main" val="25862679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eaLnBrk="1" hangingPunct="1"/>
            <a:fld id="{6376E83D-1FAD-1147-A418-4CD5E113CD6E}" type="slidenum">
              <a:rPr lang="en-GB" sz="1200">
                <a:solidFill>
                  <a:schemeClr val="tx1"/>
                </a:solidFill>
                <a:latin typeface="Calibri"/>
              </a:rPr>
              <a:pPr eaLnBrk="1" hangingPunct="1"/>
              <a:t>27</a:t>
            </a:fld>
            <a:endParaRPr lang="en-GB" sz="1200" dirty="0">
              <a:solidFill>
                <a:schemeClr val="tx1"/>
              </a:solidFill>
              <a:latin typeface="Calibri"/>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t>A picture of the mechanism of recombination</a:t>
            </a:r>
          </a:p>
          <a:p>
            <a:pPr eaLnBrk="1" hangingPunct="1"/>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Recombination acts in contrast to genetic drift</a:t>
            </a:r>
            <a:r>
              <a:rPr lang="en-US" baseline="0" dirty="0" smtClean="0"/>
              <a:t> breaking down correlations between alleles.</a:t>
            </a:r>
            <a:endParaRPr lang="en-US" dirty="0" smtClean="0"/>
          </a:p>
          <a:p>
            <a:endParaRPr lang="en-US" dirty="0"/>
          </a:p>
        </p:txBody>
      </p:sp>
      <p:sp>
        <p:nvSpPr>
          <p:cNvPr id="4" name="Slide Number Placeholder 3"/>
          <p:cNvSpPr>
            <a:spLocks noGrp="1"/>
          </p:cNvSpPr>
          <p:nvPr>
            <p:ph type="sldNum" sz="quarter" idx="10"/>
          </p:nvPr>
        </p:nvSpPr>
        <p:spPr/>
        <p:txBody>
          <a:bodyPr/>
          <a:lstStyle/>
          <a:p>
            <a:fld id="{B94F9163-ED07-7F40-A96B-44C54EFFE8E6}" type="slidenum">
              <a:rPr lang="en-GB" smtClean="0"/>
              <a:pPr/>
              <a:t>28</a:t>
            </a:fld>
            <a:endParaRPr lang="en-GB" dirty="0"/>
          </a:p>
        </p:txBody>
      </p:sp>
    </p:spTree>
    <p:extLst>
      <p:ext uri="{BB962C8B-B14F-4D97-AF65-F5344CB8AC3E}">
        <p14:creationId xmlns:p14="http://schemas.microsoft.com/office/powerpoint/2010/main" val="30593987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map of recombination rates across a</a:t>
            </a:r>
            <a:r>
              <a:rPr lang="en-US" baseline="0" dirty="0" smtClean="0"/>
              <a:t> chromosome.</a:t>
            </a:r>
          </a:p>
          <a:p>
            <a:r>
              <a:rPr lang="en-US" dirty="0" smtClean="0"/>
              <a:t>In</a:t>
            </a:r>
            <a:r>
              <a:rPr lang="en-US" baseline="0" dirty="0" smtClean="0"/>
              <a:t> the last 20 years the surprising observation was made that recombination is highly </a:t>
            </a:r>
            <a:r>
              <a:rPr lang="en-US" baseline="0" dirty="0" err="1" smtClean="0"/>
              <a:t>nonuniform</a:t>
            </a:r>
            <a:r>
              <a:rPr lang="en-US" baseline="0" dirty="0" smtClean="0"/>
              <a:t>.  It clusters in </a:t>
            </a:r>
            <a:r>
              <a:rPr lang="en-US" baseline="0" dirty="0" err="1" smtClean="0"/>
              <a:t>hotsplots</a:t>
            </a:r>
            <a:r>
              <a:rPr lang="en-US" baseline="0" dirty="0" smtClean="0"/>
              <a:t> along the genome.  </a:t>
            </a:r>
            <a:r>
              <a:rPr lang="en-US" baseline="0" dirty="0" smtClean="0"/>
              <a:t>Let’s zoom in.</a:t>
            </a:r>
            <a:endParaRPr lang="en-US" dirty="0"/>
          </a:p>
        </p:txBody>
      </p:sp>
      <p:sp>
        <p:nvSpPr>
          <p:cNvPr id="4" name="Slide Number Placeholder 3"/>
          <p:cNvSpPr>
            <a:spLocks noGrp="1"/>
          </p:cNvSpPr>
          <p:nvPr>
            <p:ph type="sldNum" sz="quarter" idx="10"/>
          </p:nvPr>
        </p:nvSpPr>
        <p:spPr/>
        <p:txBody>
          <a:bodyPr/>
          <a:lstStyle/>
          <a:p>
            <a:fld id="{B94F9163-ED07-7F40-A96B-44C54EFFE8E6}" type="slidenum">
              <a:rPr lang="en-GB" smtClean="0"/>
              <a:pPr/>
              <a:t>29</a:t>
            </a:fld>
            <a:endParaRPr lang="en-GB" dirty="0"/>
          </a:p>
        </p:txBody>
      </p:sp>
    </p:spTree>
    <p:extLst>
      <p:ext uri="{BB962C8B-B14F-4D97-AF65-F5344CB8AC3E}">
        <p14:creationId xmlns:p14="http://schemas.microsoft.com/office/powerpoint/2010/main" val="514049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Recombination is typically measured in </a:t>
            </a:r>
            <a:r>
              <a:rPr lang="en-US" baseline="0" dirty="0" err="1" smtClean="0"/>
              <a:t>centimorgans</a:t>
            </a:r>
            <a:r>
              <a:rPr lang="en-US" baseline="0" dirty="0" smtClean="0"/>
              <a:t> per Mb.</a:t>
            </a:r>
          </a:p>
          <a:p>
            <a:r>
              <a:rPr lang="en-US" baseline="0" dirty="0" smtClean="0"/>
              <a:t>A rate of 1cM per </a:t>
            </a:r>
            <a:r>
              <a:rPr lang="en-US" baseline="0" dirty="0" err="1" smtClean="0"/>
              <a:t>megabase</a:t>
            </a:r>
            <a:r>
              <a:rPr lang="en-US" baseline="0" dirty="0" smtClean="0"/>
              <a:t> means a 1% chance of a recombination happening   </a:t>
            </a:r>
            <a:r>
              <a:rPr lang="en-US" dirty="0" smtClean="0"/>
              <a:t>The</a:t>
            </a:r>
            <a:r>
              <a:rPr lang="en-US" baseline="0" dirty="0" smtClean="0"/>
              <a:t> strongest hotspot has rate about 80cM/Mb.  But a hotspot is not 1Mb long, it’s probably only a few tens of bps wide.</a:t>
            </a:r>
          </a:p>
          <a:p>
            <a:r>
              <a:rPr lang="en-US" baseline="0" dirty="0" smtClean="0"/>
              <a:t>This means that even the strongest hotspots aren’t that strong – many </a:t>
            </a:r>
            <a:r>
              <a:rPr lang="en-US" baseline="0" dirty="0" err="1" smtClean="0"/>
              <a:t>meioses</a:t>
            </a:r>
            <a:r>
              <a:rPr lang="en-US" baseline="0" dirty="0" smtClean="0"/>
              <a:t> will happen without a crossover </a:t>
            </a:r>
            <a:r>
              <a:rPr lang="en-US" baseline="0" dirty="0" err="1" smtClean="0"/>
              <a:t>occuring</a:t>
            </a:r>
            <a:r>
              <a:rPr lang="en-US" baseline="0" dirty="0" smtClean="0"/>
              <a:t>.  In total there are about 4000cM in the human genome.</a:t>
            </a:r>
          </a:p>
          <a:p>
            <a:r>
              <a:rPr lang="en-US" baseline="0" dirty="0" smtClean="0"/>
              <a:t>Will give a picture of what happens near a hotspot, and then talk about LD measures.</a:t>
            </a:r>
            <a:endParaRPr lang="en-US" dirty="0"/>
          </a:p>
        </p:txBody>
      </p:sp>
      <p:sp>
        <p:nvSpPr>
          <p:cNvPr id="4" name="Slide Number Placeholder 3"/>
          <p:cNvSpPr>
            <a:spLocks noGrp="1"/>
          </p:cNvSpPr>
          <p:nvPr>
            <p:ph type="sldNum" sz="quarter" idx="10"/>
          </p:nvPr>
        </p:nvSpPr>
        <p:spPr/>
        <p:txBody>
          <a:bodyPr/>
          <a:lstStyle/>
          <a:p>
            <a:fld id="{B94F9163-ED07-7F40-A96B-44C54EFFE8E6}" type="slidenum">
              <a:rPr lang="en-GB" smtClean="0"/>
              <a:pPr/>
              <a:t>30</a:t>
            </a:fld>
            <a:endParaRPr lang="en-GB" dirty="0"/>
          </a:p>
        </p:txBody>
      </p:sp>
    </p:spTree>
    <p:extLst>
      <p:ext uri="{BB962C8B-B14F-4D97-AF65-F5344CB8AC3E}">
        <p14:creationId xmlns:p14="http://schemas.microsoft.com/office/powerpoint/2010/main" val="10903619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eaLnBrk="1" hangingPunct="1"/>
            <a:fld id="{5E20C883-8B01-D044-9079-D07EDAED29A1}" type="slidenum">
              <a:rPr lang="en-GB" sz="1200">
                <a:solidFill>
                  <a:schemeClr val="tx1"/>
                </a:solidFill>
                <a:latin typeface="Calibri"/>
              </a:rPr>
              <a:pPr eaLnBrk="1" hangingPunct="1"/>
              <a:t>32</a:t>
            </a:fld>
            <a:endParaRPr lang="en-GB" sz="1200" dirty="0">
              <a:solidFill>
                <a:schemeClr val="tx1"/>
              </a:solidFill>
              <a:latin typeface="Calibri"/>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eaLnBrk="1" hangingPunct="1"/>
            <a:fld id="{CA23BB0B-6A6F-F94F-AFC4-A3EA56142808}" type="slidenum">
              <a:rPr lang="en-GB" sz="1200">
                <a:solidFill>
                  <a:schemeClr val="tx1"/>
                </a:solidFill>
                <a:latin typeface="Calibri"/>
              </a:rPr>
              <a:pPr eaLnBrk="1" hangingPunct="1"/>
              <a:t>34</a:t>
            </a:fld>
            <a:endParaRPr lang="en-GB" sz="1200" dirty="0">
              <a:solidFill>
                <a:schemeClr val="tx1"/>
              </a:solidFill>
              <a:latin typeface="Calibri"/>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t>Independence between the two loci.</a:t>
            </a:r>
          </a:p>
          <a:p>
            <a:pPr eaLnBrk="1" hangingPunct="1"/>
            <a:r>
              <a:rPr lang="en-GB"/>
              <a:t>The expected frequency of the AB haplotype is just the product of the marginal allele frequencies. </a:t>
            </a: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eaLnBrk="1" hangingPunct="1"/>
            <a:fld id="{17DD0764-0BBD-E14C-8A60-8F9FD9EE0EE2}" type="slidenum">
              <a:rPr lang="en-GB" sz="1200">
                <a:solidFill>
                  <a:schemeClr val="tx1"/>
                </a:solidFill>
                <a:latin typeface="Calibri"/>
              </a:rPr>
              <a:pPr eaLnBrk="1" hangingPunct="1"/>
              <a:t>35</a:t>
            </a:fld>
            <a:endParaRPr lang="en-GB" sz="1200" dirty="0">
              <a:solidFill>
                <a:schemeClr val="tx1"/>
              </a:solidFill>
              <a:latin typeface="Calibri"/>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measures look similar but behave rather differently.</a:t>
            </a:r>
            <a:endParaRPr lang="en-US" dirty="0"/>
          </a:p>
        </p:txBody>
      </p:sp>
      <p:sp>
        <p:nvSpPr>
          <p:cNvPr id="4" name="Slide Number Placeholder 3"/>
          <p:cNvSpPr>
            <a:spLocks noGrp="1"/>
          </p:cNvSpPr>
          <p:nvPr>
            <p:ph type="sldNum" sz="quarter" idx="10"/>
          </p:nvPr>
        </p:nvSpPr>
        <p:spPr/>
        <p:txBody>
          <a:bodyPr/>
          <a:lstStyle/>
          <a:p>
            <a:fld id="{B94F9163-ED07-7F40-A96B-44C54EFFE8E6}" type="slidenum">
              <a:rPr lang="en-GB" smtClean="0"/>
              <a:pPr/>
              <a:t>36</a:t>
            </a:fld>
            <a:endParaRPr lang="en-GB" dirty="0"/>
          </a:p>
        </p:txBody>
      </p:sp>
    </p:spTree>
    <p:extLst>
      <p:ext uri="{BB962C8B-B14F-4D97-AF65-F5344CB8AC3E}">
        <p14:creationId xmlns:p14="http://schemas.microsoft.com/office/powerpoint/2010/main" val="39253665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last 20 years the surprising observation was made that recombination is highly </a:t>
            </a:r>
            <a:r>
              <a:rPr lang="en-US" baseline="0" dirty="0" err="1" smtClean="0"/>
              <a:t>nonuniform</a:t>
            </a:r>
            <a:r>
              <a:rPr lang="en-US" baseline="0" dirty="0" smtClean="0"/>
              <a:t>.</a:t>
            </a:r>
          </a:p>
          <a:p>
            <a:r>
              <a:rPr lang="en-US" baseline="0" dirty="0" smtClean="0"/>
              <a:t>It clusters in ‘hotspots’ along the genome.  Recombination is typically measured in </a:t>
            </a:r>
            <a:r>
              <a:rPr lang="en-US" baseline="0" dirty="0" err="1" smtClean="0"/>
              <a:t>centimorgans</a:t>
            </a:r>
            <a:r>
              <a:rPr lang="en-US" baseline="0" dirty="0" smtClean="0"/>
              <a:t> per Mb.</a:t>
            </a:r>
          </a:p>
          <a:p>
            <a:r>
              <a:rPr lang="en-US" baseline="0" dirty="0" smtClean="0"/>
              <a:t>A rate of 1cM per </a:t>
            </a:r>
            <a:r>
              <a:rPr lang="en-US" baseline="0" dirty="0" err="1" smtClean="0"/>
              <a:t>megabase</a:t>
            </a:r>
            <a:r>
              <a:rPr lang="en-US" baseline="0" dirty="0" smtClean="0"/>
              <a:t> means a 1% chance of a recombination happening   </a:t>
            </a:r>
            <a:r>
              <a:rPr lang="en-US" dirty="0" smtClean="0"/>
              <a:t>The</a:t>
            </a:r>
            <a:r>
              <a:rPr lang="en-US" baseline="0" dirty="0" smtClean="0"/>
              <a:t> strongest hotspot has rate about 80cM/Mb.  But a hotspot is not 1Mb long, it’s probably only a few tens of bps wide.</a:t>
            </a:r>
          </a:p>
          <a:p>
            <a:r>
              <a:rPr lang="en-US" baseline="0" dirty="0" smtClean="0"/>
              <a:t>This means that even the strongest hotspots aren’t that strong – many </a:t>
            </a:r>
            <a:r>
              <a:rPr lang="en-US" baseline="0" dirty="0" err="1" smtClean="0"/>
              <a:t>meioses</a:t>
            </a:r>
            <a:r>
              <a:rPr lang="en-US" baseline="0" dirty="0" smtClean="0"/>
              <a:t> will happen without a crossover </a:t>
            </a:r>
            <a:r>
              <a:rPr lang="en-US" baseline="0" dirty="0" err="1" smtClean="0"/>
              <a:t>occuring</a:t>
            </a:r>
            <a:r>
              <a:rPr lang="en-US" baseline="0" dirty="0" smtClean="0"/>
              <a:t>.  In total there are about 4000cM in the human genome.</a:t>
            </a:r>
            <a:endParaRPr lang="en-US" dirty="0"/>
          </a:p>
        </p:txBody>
      </p:sp>
      <p:sp>
        <p:nvSpPr>
          <p:cNvPr id="4" name="Slide Number Placeholder 3"/>
          <p:cNvSpPr>
            <a:spLocks noGrp="1"/>
          </p:cNvSpPr>
          <p:nvPr>
            <p:ph type="sldNum" sz="quarter" idx="10"/>
          </p:nvPr>
        </p:nvSpPr>
        <p:spPr/>
        <p:txBody>
          <a:bodyPr/>
          <a:lstStyle/>
          <a:p>
            <a:fld id="{B94F9163-ED07-7F40-A96B-44C54EFFE8E6}" type="slidenum">
              <a:rPr lang="en-GB" smtClean="0"/>
              <a:pPr/>
              <a:t>39</a:t>
            </a:fld>
            <a:endParaRPr lang="en-GB" dirty="0"/>
          </a:p>
        </p:txBody>
      </p:sp>
    </p:spTree>
    <p:extLst>
      <p:ext uri="{BB962C8B-B14F-4D97-AF65-F5344CB8AC3E}">
        <p14:creationId xmlns:p14="http://schemas.microsoft.com/office/powerpoint/2010/main" val="10903619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Want to give two examples.</a:t>
            </a:r>
            <a:endParaRPr lang="en-US" dirty="0"/>
          </a:p>
        </p:txBody>
      </p:sp>
      <p:sp>
        <p:nvSpPr>
          <p:cNvPr id="4" name="Slide Number Placeholder 3"/>
          <p:cNvSpPr>
            <a:spLocks noGrp="1"/>
          </p:cNvSpPr>
          <p:nvPr>
            <p:ph type="sldNum" sz="quarter" idx="10"/>
          </p:nvPr>
        </p:nvSpPr>
        <p:spPr/>
        <p:txBody>
          <a:bodyPr/>
          <a:lstStyle/>
          <a:p>
            <a:fld id="{B94F9163-ED07-7F40-A96B-44C54EFFE8E6}" type="slidenum">
              <a:rPr lang="en-GB" smtClean="0"/>
              <a:pPr/>
              <a:t>42</a:t>
            </a:fld>
            <a:endParaRPr lang="en-GB" dirty="0"/>
          </a:p>
        </p:txBody>
      </p:sp>
    </p:spTree>
    <p:extLst>
      <p:ext uri="{BB962C8B-B14F-4D97-AF65-F5344CB8AC3E}">
        <p14:creationId xmlns:p14="http://schemas.microsoft.com/office/powerpoint/2010/main" val="3932187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As discussed yesterday there are many types of genetic variation. But to allow us to talk generally about the processes we are going to simplify the process assuming that at each polymorphism there are two alleles that segregate and that they are result from a single ancestral mutation event.</a:t>
            </a: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C.f. sequencing</a:t>
            </a:r>
            <a:r>
              <a:rPr lang="en-GB" baseline="0" dirty="0" smtClean="0"/>
              <a:t> practical on Thursday</a:t>
            </a:r>
            <a:endParaRPr lang="en-GB" dirty="0" smtClean="0"/>
          </a:p>
          <a:p>
            <a:endParaRPr lang="en-US" dirty="0"/>
          </a:p>
        </p:txBody>
      </p:sp>
      <p:sp>
        <p:nvSpPr>
          <p:cNvPr id="4" name="Slide Number Placeholder 3"/>
          <p:cNvSpPr>
            <a:spLocks noGrp="1"/>
          </p:cNvSpPr>
          <p:nvPr>
            <p:ph type="sldNum" sz="quarter" idx="10"/>
          </p:nvPr>
        </p:nvSpPr>
        <p:spPr/>
        <p:txBody>
          <a:bodyPr/>
          <a:lstStyle/>
          <a:p>
            <a:fld id="{B94F9163-ED07-7F40-A96B-44C54EFFE8E6}" type="slidenum">
              <a:rPr lang="en-GB" smtClean="0"/>
              <a:pPr/>
              <a:t>5</a:t>
            </a:fld>
            <a:endParaRPr lang="en-GB" dirty="0"/>
          </a:p>
        </p:txBody>
      </p:sp>
    </p:spTree>
    <p:extLst>
      <p:ext uri="{BB962C8B-B14F-4D97-AF65-F5344CB8AC3E}">
        <p14:creationId xmlns:p14="http://schemas.microsoft.com/office/powerpoint/2010/main" val="25862679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line on this plot is estimated</a:t>
            </a:r>
            <a:r>
              <a:rPr lang="en-US" baseline="0" dirty="0" smtClean="0"/>
              <a:t> from a single diploid genome.</a:t>
            </a:r>
          </a:p>
          <a:p>
            <a:r>
              <a:rPr lang="en-US" baseline="0" dirty="0" smtClean="0"/>
              <a:t>This was an influential paper.</a:t>
            </a:r>
            <a:endParaRPr lang="en-US" dirty="0"/>
          </a:p>
        </p:txBody>
      </p:sp>
      <p:sp>
        <p:nvSpPr>
          <p:cNvPr id="4" name="Slide Number Placeholder 3"/>
          <p:cNvSpPr>
            <a:spLocks noGrp="1"/>
          </p:cNvSpPr>
          <p:nvPr>
            <p:ph type="sldNum" sz="quarter" idx="10"/>
          </p:nvPr>
        </p:nvSpPr>
        <p:spPr/>
        <p:txBody>
          <a:bodyPr/>
          <a:lstStyle/>
          <a:p>
            <a:fld id="{B94F9163-ED07-7F40-A96B-44C54EFFE8E6}" type="slidenum">
              <a:rPr lang="en-GB" smtClean="0"/>
              <a:pPr/>
              <a:t>43</a:t>
            </a:fld>
            <a:endParaRPr lang="en-GB" dirty="0"/>
          </a:p>
        </p:txBody>
      </p:sp>
    </p:spTree>
    <p:extLst>
      <p:ext uri="{BB962C8B-B14F-4D97-AF65-F5344CB8AC3E}">
        <p14:creationId xmlns:p14="http://schemas.microsoft.com/office/powerpoint/2010/main" val="25145044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t>So as an example lets look at some real data from a small region of Human chromosome 20 the HapMap project.</a:t>
            </a:r>
          </a:p>
          <a:p>
            <a:r>
              <a:rPr lang="en-GB"/>
              <a:t>There are clearly differences between in the patterns of diversity between these two groups, but what generated them?</a:t>
            </a: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eaLnBrk="1" hangingPunct="1"/>
            <a:fld id="{1756FA6F-95D4-EF49-9DEF-FDCE2BD76F6A}" type="slidenum">
              <a:rPr lang="en-GB" sz="1200">
                <a:solidFill>
                  <a:schemeClr val="tx1"/>
                </a:solidFill>
                <a:latin typeface="Calibri"/>
              </a:rPr>
              <a:pPr eaLnBrk="1" hangingPunct="1"/>
              <a:t>51</a:t>
            </a:fld>
            <a:endParaRPr lang="en-GB" sz="1200" dirty="0">
              <a:solidFill>
                <a:schemeClr val="tx1"/>
              </a:solidFill>
              <a:latin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eaLnBrk="1" hangingPunct="1"/>
            <a:fld id="{2356338F-2C28-4149-9CDA-F16BE9181C64}" type="slidenum">
              <a:rPr lang="en-GB" sz="1200">
                <a:solidFill>
                  <a:schemeClr val="tx1"/>
                </a:solidFill>
                <a:latin typeface="Calibri"/>
              </a:rPr>
              <a:pPr eaLnBrk="1" hangingPunct="1"/>
              <a:t>53</a:t>
            </a:fld>
            <a:endParaRPr lang="en-GB" sz="1200" dirty="0">
              <a:solidFill>
                <a:schemeClr val="tx1"/>
              </a:solidFill>
              <a:latin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last 20 years the surprising observation was made that recombination is highly </a:t>
            </a:r>
            <a:r>
              <a:rPr lang="en-US" baseline="0" dirty="0" err="1" smtClean="0"/>
              <a:t>nonuniform</a:t>
            </a:r>
            <a:r>
              <a:rPr lang="en-US" baseline="0" dirty="0" smtClean="0"/>
              <a:t>.</a:t>
            </a:r>
          </a:p>
          <a:p>
            <a:r>
              <a:rPr lang="en-US" baseline="0" dirty="0" smtClean="0"/>
              <a:t>It clusters in ‘hotspots’ along the genome.  Recombination is typically measured in </a:t>
            </a:r>
            <a:r>
              <a:rPr lang="en-US" baseline="0" dirty="0" err="1" smtClean="0"/>
              <a:t>centimorgans</a:t>
            </a:r>
            <a:r>
              <a:rPr lang="en-US" baseline="0" dirty="0" smtClean="0"/>
              <a:t> per Mb.</a:t>
            </a:r>
          </a:p>
          <a:p>
            <a:r>
              <a:rPr lang="en-US" baseline="0" dirty="0" smtClean="0"/>
              <a:t>A rate of 1cM per </a:t>
            </a:r>
            <a:r>
              <a:rPr lang="en-US" baseline="0" dirty="0" err="1" smtClean="0"/>
              <a:t>megabase</a:t>
            </a:r>
            <a:r>
              <a:rPr lang="en-US" baseline="0" dirty="0" smtClean="0"/>
              <a:t> means a 1% chance of a recombination happening   </a:t>
            </a:r>
            <a:r>
              <a:rPr lang="en-US" dirty="0" smtClean="0"/>
              <a:t>The</a:t>
            </a:r>
            <a:r>
              <a:rPr lang="en-US" baseline="0" dirty="0" smtClean="0"/>
              <a:t> strongest hotspot has rate about 80cM/Mb.  But a hotspot is not 1Mb long, it’s probably only a few tens of bps wide.</a:t>
            </a:r>
          </a:p>
          <a:p>
            <a:r>
              <a:rPr lang="en-US" baseline="0" dirty="0" smtClean="0"/>
              <a:t>This means that even the strongest hotspots aren’t that strong – many </a:t>
            </a:r>
            <a:r>
              <a:rPr lang="en-US" baseline="0" dirty="0" err="1" smtClean="0"/>
              <a:t>meioses</a:t>
            </a:r>
            <a:r>
              <a:rPr lang="en-US" baseline="0" dirty="0" smtClean="0"/>
              <a:t> will happen without a crossover </a:t>
            </a:r>
            <a:r>
              <a:rPr lang="en-US" baseline="0" dirty="0" err="1" smtClean="0"/>
              <a:t>occuring</a:t>
            </a:r>
            <a:r>
              <a:rPr lang="en-US" baseline="0" dirty="0" smtClean="0"/>
              <a:t>.  In total there are about 4000cM in the human genome.</a:t>
            </a:r>
            <a:endParaRPr lang="en-US" dirty="0"/>
          </a:p>
        </p:txBody>
      </p:sp>
      <p:sp>
        <p:nvSpPr>
          <p:cNvPr id="4" name="Slide Number Placeholder 3"/>
          <p:cNvSpPr>
            <a:spLocks noGrp="1"/>
          </p:cNvSpPr>
          <p:nvPr>
            <p:ph type="sldNum" sz="quarter" idx="10"/>
          </p:nvPr>
        </p:nvSpPr>
        <p:spPr/>
        <p:txBody>
          <a:bodyPr/>
          <a:lstStyle/>
          <a:p>
            <a:fld id="{B94F9163-ED07-7F40-A96B-44C54EFFE8E6}" type="slidenum">
              <a:rPr lang="en-GB" smtClean="0"/>
              <a:pPr/>
              <a:t>57</a:t>
            </a:fld>
            <a:endParaRPr lang="en-GB" dirty="0"/>
          </a:p>
        </p:txBody>
      </p:sp>
    </p:spTree>
    <p:extLst>
      <p:ext uri="{BB962C8B-B14F-4D97-AF65-F5344CB8AC3E}">
        <p14:creationId xmlns:p14="http://schemas.microsoft.com/office/powerpoint/2010/main" val="10903619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We’ve explained a good deal in this picture.</a:t>
            </a:r>
          </a:p>
          <a:p>
            <a:r>
              <a:rPr lang="en-US"/>
              <a:t>(Probably a good time to pause.)</a:t>
            </a:r>
          </a:p>
          <a:p>
            <a:endParaRPr lang="en-US"/>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eaLnBrk="1" hangingPunct="1"/>
            <a:fld id="{599A5420-A0F6-E448-AE51-9AA12963FEDA}" type="slidenum">
              <a:rPr lang="en-GB" sz="1200">
                <a:solidFill>
                  <a:schemeClr val="tx1"/>
                </a:solidFill>
                <a:latin typeface="Calibri"/>
              </a:rPr>
              <a:pPr eaLnBrk="1" hangingPunct="1"/>
              <a:t>59</a:t>
            </a:fld>
            <a:endParaRPr lang="en-GB" sz="1200" dirty="0">
              <a:solidFill>
                <a:schemeClr val="tx1"/>
              </a:solidFill>
              <a:latin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2"/>
          <p:cNvSpPr>
            <a:spLocks noChangeArrowheads="1" noTextEdit="1"/>
          </p:cNvSpPr>
          <p:nvPr>
            <p:ph type="sldImg"/>
          </p:nvPr>
        </p:nvSpPr>
        <p:spPr>
          <a:ln/>
        </p:spPr>
      </p:sp>
      <p:sp>
        <p:nvSpPr>
          <p:cNvPr id="15565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t>So as an example lets look at some real data from a small region of Human chromosome 20 the HapMap project.</a:t>
            </a:r>
          </a:p>
          <a:p>
            <a:r>
              <a:rPr lang="en-GB"/>
              <a:t>There are clearly differences between in the patterns of diversity between these two groups, but what generated them?</a:t>
            </a: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eaLnBrk="1" hangingPunct="1"/>
            <a:fld id="{1756FA6F-95D4-EF49-9DEF-FDCE2BD76F6A}" type="slidenum">
              <a:rPr lang="en-GB" sz="1200">
                <a:solidFill>
                  <a:schemeClr val="tx1"/>
                </a:solidFill>
                <a:latin typeface="Calibri"/>
              </a:rPr>
              <a:pPr eaLnBrk="1" hangingPunct="1"/>
              <a:t>6</a:t>
            </a:fld>
            <a:endParaRPr lang="en-GB" sz="1200" dirty="0">
              <a:solidFill>
                <a:schemeClr val="tx1"/>
              </a:solidFill>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talk is about these </a:t>
            </a:r>
            <a:r>
              <a:rPr lang="en-US" baseline="0" dirty="0" smtClean="0"/>
              <a:t>three questions (really it’s just one question).</a:t>
            </a:r>
          </a:p>
          <a:p>
            <a:r>
              <a:rPr lang="en-US" baseline="0" dirty="0" smtClean="0"/>
              <a:t>Will now talk about how theoretical population genetics approaches that.  Here is our sample of chromosomes.  Let’s imagine it came from a population genetic model…</a:t>
            </a:r>
            <a:endParaRPr lang="en-US" dirty="0"/>
          </a:p>
        </p:txBody>
      </p:sp>
      <p:sp>
        <p:nvSpPr>
          <p:cNvPr id="4" name="Slide Number Placeholder 3"/>
          <p:cNvSpPr>
            <a:spLocks noGrp="1"/>
          </p:cNvSpPr>
          <p:nvPr>
            <p:ph type="sldNum" sz="quarter" idx="10"/>
          </p:nvPr>
        </p:nvSpPr>
        <p:spPr/>
        <p:txBody>
          <a:bodyPr/>
          <a:lstStyle/>
          <a:p>
            <a:fld id="{B94F9163-ED07-7F40-A96B-44C54EFFE8E6}" type="slidenum">
              <a:rPr lang="en-GB" smtClean="0"/>
              <a:pPr/>
              <a:t>7</a:t>
            </a:fld>
            <a:endParaRPr lang="en-GB" dirty="0"/>
          </a:p>
        </p:txBody>
      </p:sp>
    </p:spTree>
    <p:extLst>
      <p:ext uri="{BB962C8B-B14F-4D97-AF65-F5344CB8AC3E}">
        <p14:creationId xmlns:p14="http://schemas.microsoft.com/office/powerpoint/2010/main" val="2451529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About</a:t>
            </a:r>
            <a:r>
              <a:rPr lang="en-US" baseline="0" dirty="0" smtClean="0"/>
              <a:t> the </a:t>
            </a:r>
            <a:r>
              <a:rPr lang="en-US" dirty="0" smtClean="0"/>
              <a:t>simplest</a:t>
            </a:r>
            <a:r>
              <a:rPr lang="en-US" baseline="0" dirty="0" smtClean="0"/>
              <a:t> useful model of population is the Wright-Fisher model.</a:t>
            </a:r>
          </a:p>
          <a:p>
            <a:r>
              <a:rPr lang="en-US" baseline="0" dirty="0" smtClean="0"/>
              <a:t>Non-overlapping generations, random mating, no recombination, etc.  It is not realistic!  But still useful.</a:t>
            </a:r>
          </a:p>
          <a:p>
            <a:r>
              <a:rPr lang="en-US" baseline="0" dirty="0" smtClean="0"/>
              <a:t>This is not the epidemiology type of definition (“population at risk”, etc.)</a:t>
            </a:r>
          </a:p>
          <a:p>
            <a:r>
              <a:rPr lang="en-US" baseline="0" dirty="0" smtClean="0"/>
              <a:t>This is a mathematically convenient model of a population.</a:t>
            </a:r>
            <a:endParaRPr lang="en-US" dirty="0" smtClean="0"/>
          </a:p>
          <a:p>
            <a:endParaRPr lang="en-US" dirty="0"/>
          </a:p>
        </p:txBody>
      </p:sp>
      <p:sp>
        <p:nvSpPr>
          <p:cNvPr id="4" name="Slide Number Placeholder 3"/>
          <p:cNvSpPr>
            <a:spLocks noGrp="1"/>
          </p:cNvSpPr>
          <p:nvPr>
            <p:ph type="sldNum" sz="quarter" idx="10"/>
          </p:nvPr>
        </p:nvSpPr>
        <p:spPr/>
        <p:txBody>
          <a:bodyPr/>
          <a:lstStyle/>
          <a:p>
            <a:fld id="{B94F9163-ED07-7F40-A96B-44C54EFFE8E6}" type="slidenum">
              <a:rPr lang="en-GB" smtClean="0"/>
              <a:pPr/>
              <a:t>9</a:t>
            </a:fld>
            <a:endParaRPr lang="en-GB" dirty="0"/>
          </a:p>
        </p:txBody>
      </p:sp>
    </p:spTree>
    <p:extLst>
      <p:ext uri="{BB962C8B-B14F-4D97-AF65-F5344CB8AC3E}">
        <p14:creationId xmlns:p14="http://schemas.microsoft.com/office/powerpoint/2010/main" val="159965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stupid thing: one individual gets both chromosomes from the same parent!</a:t>
            </a:r>
          </a:p>
          <a:p>
            <a:r>
              <a:rPr lang="en-US" dirty="0" smtClean="0"/>
              <a:t>(Although I’ve drawn it as diploid, this model</a:t>
            </a:r>
            <a:r>
              <a:rPr lang="en-US" baseline="0" dirty="0" smtClean="0"/>
              <a:t> doesn’t really model individuals as diploid).</a:t>
            </a:r>
          </a:p>
          <a:p>
            <a:endParaRPr lang="en-US" dirty="0"/>
          </a:p>
        </p:txBody>
      </p:sp>
      <p:sp>
        <p:nvSpPr>
          <p:cNvPr id="4" name="Slide Number Placeholder 3"/>
          <p:cNvSpPr>
            <a:spLocks noGrp="1"/>
          </p:cNvSpPr>
          <p:nvPr>
            <p:ph type="sldNum" sz="quarter" idx="10"/>
          </p:nvPr>
        </p:nvSpPr>
        <p:spPr/>
        <p:txBody>
          <a:bodyPr/>
          <a:lstStyle/>
          <a:p>
            <a:fld id="{B94F9163-ED07-7F40-A96B-44C54EFFE8E6}" type="slidenum">
              <a:rPr lang="en-GB" smtClean="0"/>
              <a:pPr/>
              <a:t>10</a:t>
            </a:fld>
            <a:endParaRPr lang="en-GB" dirty="0"/>
          </a:p>
        </p:txBody>
      </p:sp>
    </p:spTree>
    <p:extLst>
      <p:ext uri="{BB962C8B-B14F-4D97-AF65-F5344CB8AC3E}">
        <p14:creationId xmlns:p14="http://schemas.microsoft.com/office/powerpoint/2010/main" val="159965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“population” in this sense is a theoretical construct – useful but totally wrong.</a:t>
            </a:r>
          </a:p>
          <a:p>
            <a:r>
              <a:rPr lang="en-US" dirty="0" smtClean="0"/>
              <a:t>Let’s paint on the alleles – here I’ve put red for the haplotype carrying the middle allele and white for the haplotype not carrying</a:t>
            </a:r>
            <a:r>
              <a:rPr lang="en-US" baseline="0" dirty="0" smtClean="0"/>
              <a:t> it.</a:t>
            </a:r>
          </a:p>
          <a:p>
            <a:r>
              <a:rPr lang="en-US" baseline="0" dirty="0" smtClean="0"/>
              <a:t>Let’s see what the population looked like back in time.</a:t>
            </a:r>
            <a:endParaRPr lang="en-US" dirty="0" smtClean="0"/>
          </a:p>
          <a:p>
            <a:endParaRPr lang="en-US" dirty="0"/>
          </a:p>
        </p:txBody>
      </p:sp>
      <p:sp>
        <p:nvSpPr>
          <p:cNvPr id="4" name="Slide Number Placeholder 3"/>
          <p:cNvSpPr>
            <a:spLocks noGrp="1"/>
          </p:cNvSpPr>
          <p:nvPr>
            <p:ph type="sldNum" sz="quarter" idx="10"/>
          </p:nvPr>
        </p:nvSpPr>
        <p:spPr/>
        <p:txBody>
          <a:bodyPr/>
          <a:lstStyle/>
          <a:p>
            <a:fld id="{B94F9163-ED07-7F40-A96B-44C54EFFE8E6}" type="slidenum">
              <a:rPr lang="en-GB" smtClean="0"/>
              <a:pPr/>
              <a:t>11</a:t>
            </a:fld>
            <a:endParaRPr lang="en-GB" dirty="0"/>
          </a:p>
        </p:txBody>
      </p:sp>
    </p:spTree>
    <p:extLst>
      <p:ext uri="{BB962C8B-B14F-4D97-AF65-F5344CB8AC3E}">
        <p14:creationId xmlns:p14="http://schemas.microsoft.com/office/powerpoint/2010/main" val="159965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Oh.</a:t>
            </a:r>
          </a:p>
          <a:p>
            <a:r>
              <a:rPr lang="en-US" dirty="0" smtClean="0"/>
              <a:t>More</a:t>
            </a:r>
            <a:r>
              <a:rPr lang="en-US" baseline="0" dirty="0" smtClean="0"/>
              <a:t> </a:t>
            </a:r>
            <a:r>
              <a:rPr lang="en-US" baseline="0" dirty="0" err="1" smtClean="0"/>
              <a:t>colours</a:t>
            </a:r>
            <a:r>
              <a:rPr lang="en-US" baseline="0" dirty="0" smtClean="0"/>
              <a:t> =&gt; more alleles.</a:t>
            </a:r>
          </a:p>
          <a:p>
            <a:endParaRPr lang="en-US" dirty="0"/>
          </a:p>
        </p:txBody>
      </p:sp>
      <p:sp>
        <p:nvSpPr>
          <p:cNvPr id="4" name="Slide Number Placeholder 3"/>
          <p:cNvSpPr>
            <a:spLocks noGrp="1"/>
          </p:cNvSpPr>
          <p:nvPr>
            <p:ph type="sldNum" sz="quarter" idx="10"/>
          </p:nvPr>
        </p:nvSpPr>
        <p:spPr/>
        <p:txBody>
          <a:bodyPr/>
          <a:lstStyle/>
          <a:p>
            <a:fld id="{B94F9163-ED07-7F40-A96B-44C54EFFE8E6}" type="slidenum">
              <a:rPr lang="en-GB" smtClean="0"/>
              <a:pPr/>
              <a:t>12</a:t>
            </a:fld>
            <a:endParaRPr lang="en-GB" dirty="0"/>
          </a:p>
        </p:txBody>
      </p:sp>
    </p:spTree>
    <p:extLst>
      <p:ext uri="{BB962C8B-B14F-4D97-AF65-F5344CB8AC3E}">
        <p14:creationId xmlns:p14="http://schemas.microsoft.com/office/powerpoint/2010/main" val="159965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1322D6CC-41BF-8A4E-BF00-2901C4F95576}" type="slidenum">
              <a:rPr lang="en-GB"/>
              <a:pPr/>
              <a:t>‹#›</a:t>
            </a:fld>
            <a:endParaRPr lang="en-GB"/>
          </a:p>
        </p:txBody>
      </p:sp>
    </p:spTree>
    <p:extLst>
      <p:ext uri="{BB962C8B-B14F-4D97-AF65-F5344CB8AC3E}">
        <p14:creationId xmlns:p14="http://schemas.microsoft.com/office/powerpoint/2010/main" val="3979884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37180B3-936F-CB40-B1B7-A83F914C54EA}" type="slidenum">
              <a:rPr lang="en-GB"/>
              <a:pPr/>
              <a:t>‹#›</a:t>
            </a:fld>
            <a:endParaRPr lang="en-GB"/>
          </a:p>
        </p:txBody>
      </p:sp>
    </p:spTree>
    <p:extLst>
      <p:ext uri="{BB962C8B-B14F-4D97-AF65-F5344CB8AC3E}">
        <p14:creationId xmlns:p14="http://schemas.microsoft.com/office/powerpoint/2010/main" val="3840624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7766B19-A624-A249-B864-42EB9F2F4D9D}" type="slidenum">
              <a:rPr lang="en-GB"/>
              <a:pPr/>
              <a:t>‹#›</a:t>
            </a:fld>
            <a:endParaRPr lang="en-GB"/>
          </a:p>
        </p:txBody>
      </p:sp>
    </p:spTree>
    <p:extLst>
      <p:ext uri="{BB962C8B-B14F-4D97-AF65-F5344CB8AC3E}">
        <p14:creationId xmlns:p14="http://schemas.microsoft.com/office/powerpoint/2010/main" val="2032998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8466038-C2BE-CD45-B87E-526702AA6AE5}" type="slidenum">
              <a:rPr lang="en-GB"/>
              <a:pPr/>
              <a:t>‹#›</a:t>
            </a:fld>
            <a:endParaRPr lang="en-GB"/>
          </a:p>
        </p:txBody>
      </p:sp>
    </p:spTree>
    <p:extLst>
      <p:ext uri="{BB962C8B-B14F-4D97-AF65-F5344CB8AC3E}">
        <p14:creationId xmlns:p14="http://schemas.microsoft.com/office/powerpoint/2010/main" val="1210596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8B28D25-5DC2-B046-AF1F-1BE0D08D1D58}" type="slidenum">
              <a:rPr lang="en-GB"/>
              <a:pPr/>
              <a:t>‹#›</a:t>
            </a:fld>
            <a:endParaRPr lang="en-GB"/>
          </a:p>
        </p:txBody>
      </p:sp>
    </p:spTree>
    <p:extLst>
      <p:ext uri="{BB962C8B-B14F-4D97-AF65-F5344CB8AC3E}">
        <p14:creationId xmlns:p14="http://schemas.microsoft.com/office/powerpoint/2010/main" val="362865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F67DBEF-3D83-C24D-ABD5-F450D5749707}" type="slidenum">
              <a:rPr lang="en-GB"/>
              <a:pPr/>
              <a:t>‹#›</a:t>
            </a:fld>
            <a:endParaRPr lang="en-GB"/>
          </a:p>
        </p:txBody>
      </p:sp>
    </p:spTree>
    <p:extLst>
      <p:ext uri="{BB962C8B-B14F-4D97-AF65-F5344CB8AC3E}">
        <p14:creationId xmlns:p14="http://schemas.microsoft.com/office/powerpoint/2010/main" val="2189720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0EFCCFBC-C877-1445-A051-C5BFB61E3A78}" type="slidenum">
              <a:rPr lang="en-GB"/>
              <a:pPr/>
              <a:t>‹#›</a:t>
            </a:fld>
            <a:endParaRPr lang="en-GB"/>
          </a:p>
        </p:txBody>
      </p:sp>
    </p:spTree>
    <p:extLst>
      <p:ext uri="{BB962C8B-B14F-4D97-AF65-F5344CB8AC3E}">
        <p14:creationId xmlns:p14="http://schemas.microsoft.com/office/powerpoint/2010/main" val="3906682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B5AC34CE-E653-F04F-9201-C111334271CB}" type="slidenum">
              <a:rPr lang="en-GB"/>
              <a:pPr/>
              <a:t>‹#›</a:t>
            </a:fld>
            <a:endParaRPr lang="en-GB"/>
          </a:p>
        </p:txBody>
      </p:sp>
    </p:spTree>
    <p:extLst>
      <p:ext uri="{BB962C8B-B14F-4D97-AF65-F5344CB8AC3E}">
        <p14:creationId xmlns:p14="http://schemas.microsoft.com/office/powerpoint/2010/main" val="1436141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D3EF3211-56CC-D940-B462-315CB4590CED}" type="slidenum">
              <a:rPr lang="en-GB"/>
              <a:pPr/>
              <a:t>‹#›</a:t>
            </a:fld>
            <a:endParaRPr lang="en-GB"/>
          </a:p>
        </p:txBody>
      </p:sp>
    </p:spTree>
    <p:extLst>
      <p:ext uri="{BB962C8B-B14F-4D97-AF65-F5344CB8AC3E}">
        <p14:creationId xmlns:p14="http://schemas.microsoft.com/office/powerpoint/2010/main" val="3218811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E02F9DB-568B-EF4F-8AA5-BD58739DC72B}" type="slidenum">
              <a:rPr lang="en-GB"/>
              <a:pPr/>
              <a:t>‹#›</a:t>
            </a:fld>
            <a:endParaRPr lang="en-GB"/>
          </a:p>
        </p:txBody>
      </p:sp>
    </p:spTree>
    <p:extLst>
      <p:ext uri="{BB962C8B-B14F-4D97-AF65-F5344CB8AC3E}">
        <p14:creationId xmlns:p14="http://schemas.microsoft.com/office/powerpoint/2010/main" val="1514479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FE6D3DAD-6C53-134F-9F6B-C010A57EE955}" type="slidenum">
              <a:rPr lang="en-GB"/>
              <a:pPr/>
              <a:t>‹#›</a:t>
            </a:fld>
            <a:endParaRPr lang="en-GB"/>
          </a:p>
        </p:txBody>
      </p:sp>
    </p:spTree>
    <p:extLst>
      <p:ext uri="{BB962C8B-B14F-4D97-AF65-F5344CB8AC3E}">
        <p14:creationId xmlns:p14="http://schemas.microsoft.com/office/powerpoint/2010/main" val="302016378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Calibri"/>
              </a:defRPr>
            </a:lvl1pPr>
          </a:lstStyle>
          <a:p>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Calibri"/>
              </a:defRPr>
            </a:lvl1pPr>
          </a:lstStyle>
          <a:p>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Calibri"/>
              </a:defRPr>
            </a:lvl1pPr>
          </a:lstStyle>
          <a:p>
            <a:fld id="{3EB80514-BD87-E54E-9704-497D01F1FFEF}"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Calibri"/>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Calibri"/>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Calibri"/>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Calibri"/>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Calibri"/>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gif"/><Relationship Id="rId5" Type="http://schemas.openxmlformats.org/officeDocument/2006/relationships/image" Target="../media/image4.gif"/><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9.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0.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1.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1.emf"/></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1.emf"/><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1.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1.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1.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emf"/><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3.bin"/><Relationship Id="rId5" Type="http://schemas.openxmlformats.org/officeDocument/2006/relationships/image" Target="../media/image6.emf"/><Relationship Id="rId6" Type="http://schemas.openxmlformats.org/officeDocument/2006/relationships/oleObject" Target="../embeddings/oleObject4.bin"/><Relationship Id="rId7" Type="http://schemas.openxmlformats.org/officeDocument/2006/relationships/image" Target="../media/image7.emf"/><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github.com/cooplab/popgen-notes/" TargetMode="External"/><Relationship Id="rId3" Type="http://schemas.openxmlformats.org/officeDocument/2006/relationships/hyperlink" Target="http://www.gcbias.or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6.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34.xml.rels><?xml version="1.0" encoding="UTF-8" standalone="yes"?>
<Relationships xmlns="http://schemas.openxmlformats.org/package/2006/relationships"><Relationship Id="rId11" Type="http://schemas.openxmlformats.org/officeDocument/2006/relationships/image" Target="../media/image23.wmf"/><Relationship Id="rId12" Type="http://schemas.openxmlformats.org/officeDocument/2006/relationships/image" Target="../media/image5.jpeg"/><Relationship Id="rId1" Type="http://schemas.openxmlformats.org/officeDocument/2006/relationships/vmlDrawing" Target="../drawings/vmlDrawing3.vml"/><Relationship Id="rId2" Type="http://schemas.openxmlformats.org/officeDocument/2006/relationships/slideLayout" Target="../slideLayouts/slideLayout6.xml"/><Relationship Id="rId3" Type="http://schemas.openxmlformats.org/officeDocument/2006/relationships/notesSlide" Target="../notesSlides/notesSlide25.xml"/><Relationship Id="rId4" Type="http://schemas.openxmlformats.org/officeDocument/2006/relationships/oleObject" Target="../embeddings/oleObject5.bin"/><Relationship Id="rId5" Type="http://schemas.openxmlformats.org/officeDocument/2006/relationships/image" Target="../media/image20.wmf"/><Relationship Id="rId6" Type="http://schemas.openxmlformats.org/officeDocument/2006/relationships/oleObject" Target="../embeddings/oleObject6.bin"/><Relationship Id="rId7" Type="http://schemas.openxmlformats.org/officeDocument/2006/relationships/image" Target="../media/image21.wmf"/><Relationship Id="rId8" Type="http://schemas.openxmlformats.org/officeDocument/2006/relationships/oleObject" Target="../embeddings/oleObject7.bin"/><Relationship Id="rId9" Type="http://schemas.openxmlformats.org/officeDocument/2006/relationships/image" Target="../media/image22.wmf"/><Relationship Id="rId10" Type="http://schemas.openxmlformats.org/officeDocument/2006/relationships/oleObject" Target="../embeddings/oleObject8.bin"/></Relationships>
</file>

<file path=ppt/slides/_rels/slide35.xml.rels><?xml version="1.0" encoding="UTF-8" standalone="yes"?>
<Relationships xmlns="http://schemas.openxmlformats.org/package/2006/relationships"><Relationship Id="rId11" Type="http://schemas.openxmlformats.org/officeDocument/2006/relationships/image" Target="../media/image26.wmf"/><Relationship Id="rId12" Type="http://schemas.openxmlformats.org/officeDocument/2006/relationships/oleObject" Target="../embeddings/oleObject13.bin"/><Relationship Id="rId13" Type="http://schemas.openxmlformats.org/officeDocument/2006/relationships/image" Target="../media/image27.wmf"/><Relationship Id="rId14" Type="http://schemas.openxmlformats.org/officeDocument/2006/relationships/oleObject" Target="../embeddings/oleObject14.bin"/><Relationship Id="rId15" Type="http://schemas.openxmlformats.org/officeDocument/2006/relationships/image" Target="../media/image28.wmf"/><Relationship Id="rId16" Type="http://schemas.openxmlformats.org/officeDocument/2006/relationships/image" Target="../media/image5.jpeg"/><Relationship Id="rId1" Type="http://schemas.openxmlformats.org/officeDocument/2006/relationships/vmlDrawing" Target="../drawings/vmlDrawing4.vml"/><Relationship Id="rId2" Type="http://schemas.openxmlformats.org/officeDocument/2006/relationships/slideLayout" Target="../slideLayouts/slideLayout6.xml"/><Relationship Id="rId3" Type="http://schemas.openxmlformats.org/officeDocument/2006/relationships/notesSlide" Target="../notesSlides/notesSlide26.xml"/><Relationship Id="rId4" Type="http://schemas.openxmlformats.org/officeDocument/2006/relationships/oleObject" Target="../embeddings/oleObject9.bin"/><Relationship Id="rId5" Type="http://schemas.openxmlformats.org/officeDocument/2006/relationships/image" Target="../media/image24.emf"/><Relationship Id="rId6" Type="http://schemas.openxmlformats.org/officeDocument/2006/relationships/oleObject" Target="../embeddings/oleObject10.bin"/><Relationship Id="rId7" Type="http://schemas.openxmlformats.org/officeDocument/2006/relationships/image" Target="../media/image25.emf"/><Relationship Id="rId8" Type="http://schemas.openxmlformats.org/officeDocument/2006/relationships/oleObject" Target="../embeddings/oleObject11.bin"/><Relationship Id="rId9" Type="http://schemas.openxmlformats.org/officeDocument/2006/relationships/image" Target="../media/image20.wmf"/><Relationship Id="rId10" Type="http://schemas.openxmlformats.org/officeDocument/2006/relationships/oleObject" Target="../embeddings/oleObject12.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oleObject" Target="../embeddings/Microsoft_Equation1.bin"/><Relationship Id="rId5" Type="http://schemas.openxmlformats.org/officeDocument/2006/relationships/image" Target="../media/image29.emf"/><Relationship Id="rId6" Type="http://schemas.openxmlformats.org/officeDocument/2006/relationships/oleObject" Target="../embeddings/oleObject15.bin"/><Relationship Id="rId7" Type="http://schemas.openxmlformats.org/officeDocument/2006/relationships/image" Target="../media/image30.wmf"/><Relationship Id="rId8" Type="http://schemas.openxmlformats.org/officeDocument/2006/relationships/oleObject" Target="../embeddings/oleObject16.bin"/><Relationship Id="rId9" Type="http://schemas.openxmlformats.org/officeDocument/2006/relationships/image" Target="../media/image31.wmf"/><Relationship Id="rId10" Type="http://schemas.openxmlformats.org/officeDocument/2006/relationships/image" Target="../media/image5.jpeg"/><Relationship Id="rId1" Type="http://schemas.openxmlformats.org/officeDocument/2006/relationships/vmlDrawing" Target="../drawings/vmlDrawing5.vml"/><Relationship Id="rId2"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2.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 Id="rId3" Type="http://schemas.openxmlformats.org/officeDocument/2006/relationships/image" Target="../media/image33.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oleObject" Target="../embeddings/oleObject17.bin"/><Relationship Id="rId5" Type="http://schemas.openxmlformats.org/officeDocument/2006/relationships/image" Target="../media/image6.emf"/><Relationship Id="rId6" Type="http://schemas.openxmlformats.org/officeDocument/2006/relationships/oleObject" Target="../embeddings/oleObject18.bin"/><Relationship Id="rId7" Type="http://schemas.openxmlformats.org/officeDocument/2006/relationships/image" Target="../media/image7.emf"/><Relationship Id="rId1" Type="http://schemas.openxmlformats.org/officeDocument/2006/relationships/vmlDrawing" Target="../drawings/vmlDrawing6.vml"/><Relationship Id="rId2"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37.emf"/><Relationship Id="rId4" Type="http://schemas.openxmlformats.org/officeDocument/2006/relationships/image" Target="../media/image38.emf"/><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9.bin"/><Relationship Id="rId4" Type="http://schemas.openxmlformats.org/officeDocument/2006/relationships/image" Target="../media/image39.emf"/><Relationship Id="rId5" Type="http://schemas.openxmlformats.org/officeDocument/2006/relationships/image" Target="../media/image40.png"/><Relationship Id="rId1" Type="http://schemas.openxmlformats.org/officeDocument/2006/relationships/vmlDrawing" Target="../drawings/vmlDrawing7.vml"/><Relationship Id="rId2"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oleObject" Target="../embeddings/oleObject20.bin"/><Relationship Id="rId5" Type="http://schemas.openxmlformats.org/officeDocument/2006/relationships/image" Target="../media/image41.emf"/><Relationship Id="rId6" Type="http://schemas.openxmlformats.org/officeDocument/2006/relationships/image" Target="../media/image5.jpeg"/><Relationship Id="rId1" Type="http://schemas.openxmlformats.org/officeDocument/2006/relationships/vmlDrawing" Target="../drawings/vmlDrawing8.vml"/><Relationship Id="rId2"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18.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34.xml"/><Relationship Id="rId4" Type="http://schemas.openxmlformats.org/officeDocument/2006/relationships/oleObject" Target="../embeddings/oleObject21.bin"/><Relationship Id="rId5" Type="http://schemas.openxmlformats.org/officeDocument/2006/relationships/image" Target="../media/image6.emf"/><Relationship Id="rId6" Type="http://schemas.openxmlformats.org/officeDocument/2006/relationships/oleObject" Target="../embeddings/oleObject22.bin"/><Relationship Id="rId7" Type="http://schemas.openxmlformats.org/officeDocument/2006/relationships/image" Target="../media/image7.emf"/><Relationship Id="rId1" Type="http://schemas.openxmlformats.org/officeDocument/2006/relationships/vmlDrawing" Target="../drawings/vmlDrawing9.vml"/><Relationship Id="rId2"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1.bin"/><Relationship Id="rId5" Type="http://schemas.openxmlformats.org/officeDocument/2006/relationships/image" Target="../media/image6.emf"/><Relationship Id="rId6" Type="http://schemas.openxmlformats.org/officeDocument/2006/relationships/oleObject" Target="../embeddings/oleObject2.bin"/><Relationship Id="rId7" Type="http://schemas.openxmlformats.org/officeDocument/2006/relationships/image" Target="../media/image7.emf"/><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 Id="rId3" Type="http://schemas.openxmlformats.org/officeDocument/2006/relationships/image" Target="../media/image5.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4.w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eg"/><Relationship Id="rId3" Type="http://schemas.openxmlformats.org/officeDocument/2006/relationships/image" Target="../media/image5.jpeg"/></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23.bin"/><Relationship Id="rId4" Type="http://schemas.openxmlformats.org/officeDocument/2006/relationships/image" Target="../media/image46.emf"/><Relationship Id="rId5" Type="http://schemas.openxmlformats.org/officeDocument/2006/relationships/oleObject" Target="../embeddings/oleObject24.bin"/><Relationship Id="rId6" Type="http://schemas.openxmlformats.org/officeDocument/2006/relationships/image" Target="../media/image47.emf"/><Relationship Id="rId1" Type="http://schemas.openxmlformats.org/officeDocument/2006/relationships/vmlDrawing" Target="../drawings/vmlDrawing10.vml"/><Relationship Id="rId2"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48.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9.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0.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 Id="rId3" Type="http://schemas.openxmlformats.org/officeDocument/2006/relationships/image" Target="../media/image51.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 Id="rId3" Type="http://schemas.openxmlformats.org/officeDocument/2006/relationships/image" Target="../media/image5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043" y="0"/>
            <a:ext cx="9144000" cy="6858000"/>
          </a:xfrm>
          <a:prstGeom prst="rect">
            <a:avLst/>
          </a:prstGeom>
          <a:solidFill>
            <a:srgbClr val="1F49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a:endParaRPr>
          </a:p>
        </p:txBody>
      </p:sp>
      <p:sp>
        <p:nvSpPr>
          <p:cNvPr id="4" name="AutoShape 2" descr="Image result for wellcome trust centre for human genetic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Calibri"/>
            </a:endParaRPr>
          </a:p>
        </p:txBody>
      </p:sp>
      <p:pic>
        <p:nvPicPr>
          <p:cNvPr id="716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3642" y="4812303"/>
            <a:ext cx="3352800" cy="13620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AutoShape 5" descr="Image result for wellcome trust centre for human genetic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Calibri"/>
            </a:endParaRPr>
          </a:p>
        </p:txBody>
      </p:sp>
      <p:pic>
        <p:nvPicPr>
          <p:cNvPr id="71688" name="Picture 8" descr="Nuffield Department of Clincial Medicin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237312"/>
            <a:ext cx="15430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71690" name="Picture 10" descr="Oxford University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328" y="6237312"/>
            <a:ext cx="1485900" cy="476250"/>
          </a:xfrm>
          <a:prstGeom prst="rect">
            <a:avLst/>
          </a:prstGeom>
          <a:noFill/>
          <a:extLst>
            <a:ext uri="{909E8E84-426E-40dd-AFC4-6F175D3DCCD1}">
              <a14:hiddenFill xmlns:a14="http://schemas.microsoft.com/office/drawing/2010/main">
                <a:solidFill>
                  <a:srgbClr val="FFFFFF"/>
                </a:solidFill>
              </a14:hiddenFill>
            </a:ext>
          </a:extLst>
        </p:spPr>
      </p:pic>
      <p:pic>
        <p:nvPicPr>
          <p:cNvPr id="71692" name="Picture 12" descr="Wellcome Trust Centre for Human Genetic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3505" y="6303986"/>
            <a:ext cx="5553075" cy="342901"/>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12" name="Rectangle 11"/>
          <p:cNvSpPr/>
          <p:nvPr/>
        </p:nvSpPr>
        <p:spPr>
          <a:xfrm>
            <a:off x="571377" y="1199599"/>
            <a:ext cx="7992888" cy="830997"/>
          </a:xfrm>
          <a:prstGeom prst="rect">
            <a:avLst/>
          </a:prstGeom>
        </p:spPr>
        <p:txBody>
          <a:bodyPr wrap="square">
            <a:spAutoFit/>
          </a:bodyPr>
          <a:lstStyle/>
          <a:p>
            <a:pPr algn="ctr"/>
            <a:r>
              <a:rPr lang="en-US" sz="4800" b="1" dirty="0" smtClean="0">
                <a:solidFill>
                  <a:schemeClr val="bg1"/>
                </a:solidFill>
                <a:latin typeface="Calibri"/>
              </a:rPr>
              <a:t>Population genetics</a:t>
            </a:r>
          </a:p>
        </p:txBody>
      </p:sp>
      <p:sp>
        <p:nvSpPr>
          <p:cNvPr id="7" name="TextBox 6"/>
          <p:cNvSpPr txBox="1"/>
          <p:nvPr/>
        </p:nvSpPr>
        <p:spPr>
          <a:xfrm>
            <a:off x="2743925" y="3434102"/>
            <a:ext cx="3542932" cy="769441"/>
          </a:xfrm>
          <a:prstGeom prst="rect">
            <a:avLst/>
          </a:prstGeom>
          <a:noFill/>
        </p:spPr>
        <p:txBody>
          <a:bodyPr wrap="none" rtlCol="0">
            <a:spAutoFit/>
          </a:bodyPr>
          <a:lstStyle/>
          <a:p>
            <a:r>
              <a:rPr lang="en-GB" sz="4400" b="1" dirty="0" smtClean="0">
                <a:solidFill>
                  <a:schemeClr val="bg1"/>
                </a:solidFill>
                <a:latin typeface="Calibri"/>
              </a:rPr>
              <a:t>Dr Gavin Band</a:t>
            </a:r>
            <a:endParaRPr lang="en-GB" sz="4400" b="1" dirty="0">
              <a:solidFill>
                <a:schemeClr val="bg1"/>
              </a:solidFill>
              <a:latin typeface="Calibri"/>
            </a:endParaRPr>
          </a:p>
        </p:txBody>
      </p:sp>
      <p:sp>
        <p:nvSpPr>
          <p:cNvPr id="11" name="Footer Placeholder 5"/>
          <p:cNvSpPr>
            <a:spLocks noGrp="1"/>
          </p:cNvSpPr>
          <p:nvPr>
            <p:ph type="ftr" sz="quarter" idx="11"/>
          </p:nvPr>
        </p:nvSpPr>
        <p:spPr>
          <a:xfrm>
            <a:off x="18042" y="7937"/>
            <a:ext cx="9144001" cy="612751"/>
          </a:xfrm>
        </p:spPr>
        <p:txBody>
          <a:bodyPr/>
          <a:lstStyle/>
          <a:p>
            <a:r>
              <a:rPr lang="en-GB" sz="1600" b="1" dirty="0" err="1" smtClean="0">
                <a:solidFill>
                  <a:schemeClr val="bg1"/>
                </a:solidFill>
              </a:rPr>
              <a:t>Wellcome</a:t>
            </a:r>
            <a:r>
              <a:rPr lang="en-GB" sz="1600" b="1" dirty="0" smtClean="0">
                <a:solidFill>
                  <a:schemeClr val="bg1"/>
                </a:solidFill>
              </a:rPr>
              <a:t> Trust Advanced Courses; Genomic Epidemiology in Africa</a:t>
            </a:r>
            <a:r>
              <a:rPr lang="en-GB" sz="1600" b="1" dirty="0">
                <a:solidFill>
                  <a:schemeClr val="bg1"/>
                </a:solidFill>
              </a:rPr>
              <a:t>, </a:t>
            </a:r>
            <a:r>
              <a:rPr lang="en-GB" sz="1600" b="1" dirty="0" smtClean="0">
                <a:solidFill>
                  <a:schemeClr val="bg1"/>
                </a:solidFill>
              </a:rPr>
              <a:t>21</a:t>
            </a:r>
            <a:r>
              <a:rPr lang="en-GB" sz="1600" b="1" baseline="30000" dirty="0" smtClean="0">
                <a:solidFill>
                  <a:schemeClr val="bg1"/>
                </a:solidFill>
              </a:rPr>
              <a:t>st</a:t>
            </a:r>
            <a:r>
              <a:rPr lang="en-GB" sz="1600" b="1" dirty="0" smtClean="0">
                <a:solidFill>
                  <a:schemeClr val="bg1"/>
                </a:solidFill>
              </a:rPr>
              <a:t> – 26</a:t>
            </a:r>
            <a:r>
              <a:rPr lang="en-GB" sz="1600" b="1" baseline="30000" dirty="0" smtClean="0">
                <a:solidFill>
                  <a:schemeClr val="bg1"/>
                </a:solidFill>
              </a:rPr>
              <a:t>th</a:t>
            </a:r>
            <a:r>
              <a:rPr lang="en-GB" sz="1600" b="1" dirty="0" smtClean="0">
                <a:solidFill>
                  <a:schemeClr val="bg1"/>
                </a:solidFill>
              </a:rPr>
              <a:t> June 2015</a:t>
            </a:r>
          </a:p>
          <a:p>
            <a:r>
              <a:rPr lang="en-GB" sz="1600" b="1" dirty="0" smtClean="0">
                <a:solidFill>
                  <a:schemeClr val="bg1"/>
                </a:solidFill>
              </a:rPr>
              <a:t>Africa </a:t>
            </a:r>
            <a:r>
              <a:rPr lang="en-GB" sz="1600" b="1" dirty="0">
                <a:solidFill>
                  <a:schemeClr val="bg1"/>
                </a:solidFill>
              </a:rPr>
              <a:t>Centre for Health and Population Studies, University of KwaZulu-Natal, Durban, South Africa</a:t>
            </a:r>
          </a:p>
        </p:txBody>
      </p:sp>
    </p:spTree>
    <p:extLst>
      <p:ext uri="{BB962C8B-B14F-4D97-AF65-F5344CB8AC3E}">
        <p14:creationId xmlns:p14="http://schemas.microsoft.com/office/powerpoint/2010/main" val="50643644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rotWithShape="1">
          <a:blip r:embed="rId3">
            <a:extLst>
              <a:ext uri="{28A0092B-C50C-407E-A947-70E740481C1C}">
                <a14:useLocalDpi xmlns:a14="http://schemas.microsoft.com/office/drawing/2010/main" val="0"/>
              </a:ext>
            </a:extLst>
          </a:blip>
          <a:srcRect b="16559"/>
          <a:stretch/>
        </p:blipFill>
        <p:spPr>
          <a:xfrm>
            <a:off x="521791" y="2510133"/>
            <a:ext cx="7174409" cy="2993199"/>
          </a:xfrm>
          <a:prstGeom prst="rect">
            <a:avLst/>
          </a:prstGeom>
        </p:spPr>
      </p:pic>
      <p:sp>
        <p:nvSpPr>
          <p:cNvPr id="51" name="TextBox 50"/>
          <p:cNvSpPr txBox="1"/>
          <p:nvPr/>
        </p:nvSpPr>
        <p:spPr>
          <a:xfrm>
            <a:off x="6553200" y="5634335"/>
            <a:ext cx="1249060" cy="461665"/>
          </a:xfrm>
          <a:prstGeom prst="rect">
            <a:avLst/>
          </a:prstGeom>
          <a:noFill/>
        </p:spPr>
        <p:txBody>
          <a:bodyPr wrap="none" rtlCol="0">
            <a:spAutoFit/>
          </a:bodyPr>
          <a:lstStyle/>
          <a:p>
            <a:r>
              <a:rPr lang="en-US" sz="2400" dirty="0" smtClean="0"/>
              <a:t>Present</a:t>
            </a:r>
            <a:endParaRPr lang="en-US" sz="2400" dirty="0"/>
          </a:p>
        </p:txBody>
      </p:sp>
      <p:sp>
        <p:nvSpPr>
          <p:cNvPr id="52" name="TextBox 51"/>
          <p:cNvSpPr txBox="1"/>
          <p:nvPr/>
        </p:nvSpPr>
        <p:spPr>
          <a:xfrm>
            <a:off x="681473" y="5634335"/>
            <a:ext cx="800520" cy="461665"/>
          </a:xfrm>
          <a:prstGeom prst="rect">
            <a:avLst/>
          </a:prstGeom>
          <a:noFill/>
        </p:spPr>
        <p:txBody>
          <a:bodyPr wrap="none" rtlCol="0">
            <a:spAutoFit/>
          </a:bodyPr>
          <a:lstStyle/>
          <a:p>
            <a:r>
              <a:rPr lang="en-US" sz="2400" dirty="0" smtClean="0"/>
              <a:t>Past</a:t>
            </a:r>
            <a:endParaRPr lang="en-US" sz="2400" dirty="0"/>
          </a:p>
        </p:txBody>
      </p:sp>
      <p:cxnSp>
        <p:nvCxnSpPr>
          <p:cNvPr id="58" name="Straight Arrow Connector 57"/>
          <p:cNvCxnSpPr/>
          <p:nvPr/>
        </p:nvCxnSpPr>
        <p:spPr bwMode="auto">
          <a:xfrm>
            <a:off x="1676400" y="5862935"/>
            <a:ext cx="4724400" cy="0"/>
          </a:xfrm>
          <a:prstGeom prst="straightConnector1">
            <a:avLst/>
          </a:prstGeom>
          <a:noFill/>
          <a:ln w="28575" cap="flat" cmpd="sng" algn="ctr">
            <a:solidFill>
              <a:schemeClr val="tx1"/>
            </a:solidFill>
            <a:prstDash val="solid"/>
            <a:round/>
            <a:headEnd type="none" w="med" len="med"/>
            <a:tailEnd type="arrow"/>
          </a:ln>
          <a:effectLst/>
        </p:spPr>
      </p:cxnSp>
      <p:sp>
        <p:nvSpPr>
          <p:cNvPr id="61" name="TextBox 60"/>
          <p:cNvSpPr txBox="1"/>
          <p:nvPr/>
        </p:nvSpPr>
        <p:spPr>
          <a:xfrm>
            <a:off x="3048000" y="5634335"/>
            <a:ext cx="2100906" cy="461665"/>
          </a:xfrm>
          <a:prstGeom prst="rect">
            <a:avLst/>
          </a:prstGeom>
          <a:solidFill>
            <a:schemeClr val="bg1"/>
          </a:solidFill>
        </p:spPr>
        <p:txBody>
          <a:bodyPr wrap="none" rtlCol="0">
            <a:spAutoFit/>
          </a:bodyPr>
          <a:lstStyle/>
          <a:p>
            <a:r>
              <a:rPr lang="en-US" sz="2400" dirty="0" smtClean="0"/>
              <a:t>G generations</a:t>
            </a:r>
            <a:endParaRPr lang="en-US" sz="2400" dirty="0"/>
          </a:p>
        </p:txBody>
      </p:sp>
      <p:grpSp>
        <p:nvGrpSpPr>
          <p:cNvPr id="43" name="Group 42"/>
          <p:cNvGrpSpPr/>
          <p:nvPr/>
        </p:nvGrpSpPr>
        <p:grpSpPr>
          <a:xfrm>
            <a:off x="7467600" y="2609614"/>
            <a:ext cx="952500" cy="2843542"/>
            <a:chOff x="7467600" y="2609614"/>
            <a:chExt cx="952500" cy="2843542"/>
          </a:xfrm>
        </p:grpSpPr>
        <p:grpSp>
          <p:nvGrpSpPr>
            <p:cNvPr id="44" name="Group 43"/>
            <p:cNvGrpSpPr/>
            <p:nvPr/>
          </p:nvGrpSpPr>
          <p:grpSpPr>
            <a:xfrm>
              <a:off x="7467600" y="2609614"/>
              <a:ext cx="952500" cy="42022"/>
              <a:chOff x="7467600" y="1981200"/>
              <a:chExt cx="952500" cy="42022"/>
            </a:xfrm>
          </p:grpSpPr>
          <p:sp>
            <p:nvSpPr>
              <p:cNvPr id="75" name="Line 93"/>
              <p:cNvSpPr>
                <a:spLocks noChangeShapeType="1"/>
              </p:cNvSpPr>
              <p:nvPr/>
            </p:nvSpPr>
            <p:spPr bwMode="auto">
              <a:xfrm>
                <a:off x="7467600" y="2003612"/>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76" name="Oval 94"/>
              <p:cNvSpPr>
                <a:spLocks noChangeArrowheads="1"/>
              </p:cNvSpPr>
              <p:nvPr/>
            </p:nvSpPr>
            <p:spPr bwMode="auto">
              <a:xfrm>
                <a:off x="7691718" y="1981200"/>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7" name="Oval 95"/>
              <p:cNvSpPr>
                <a:spLocks noChangeArrowheads="1"/>
              </p:cNvSpPr>
              <p:nvPr/>
            </p:nvSpPr>
            <p:spPr bwMode="auto">
              <a:xfrm>
                <a:off x="8005482" y="1981200"/>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8" name="Oval 95"/>
              <p:cNvSpPr>
                <a:spLocks noChangeArrowheads="1"/>
              </p:cNvSpPr>
              <p:nvPr/>
            </p:nvSpPr>
            <p:spPr bwMode="auto">
              <a:xfrm>
                <a:off x="8201585" y="1981200"/>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5" name="Group 44"/>
            <p:cNvGrpSpPr/>
            <p:nvPr/>
          </p:nvGrpSpPr>
          <p:grpSpPr>
            <a:xfrm>
              <a:off x="7467600" y="2862051"/>
              <a:ext cx="952500" cy="42956"/>
              <a:chOff x="7467600" y="2070847"/>
              <a:chExt cx="952500" cy="42956"/>
            </a:xfrm>
          </p:grpSpPr>
          <p:sp>
            <p:nvSpPr>
              <p:cNvPr id="72" name="Line 98"/>
              <p:cNvSpPr>
                <a:spLocks noChangeShapeType="1"/>
              </p:cNvSpPr>
              <p:nvPr/>
            </p:nvSpPr>
            <p:spPr bwMode="auto">
              <a:xfrm>
                <a:off x="7467600" y="2093259"/>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73" name="Oval 99"/>
              <p:cNvSpPr>
                <a:spLocks noChangeArrowheads="1"/>
              </p:cNvSpPr>
              <p:nvPr/>
            </p:nvSpPr>
            <p:spPr bwMode="auto">
              <a:xfrm>
                <a:off x="7696200" y="207084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4" name="Oval 95"/>
              <p:cNvSpPr>
                <a:spLocks noChangeArrowheads="1"/>
              </p:cNvSpPr>
              <p:nvPr/>
            </p:nvSpPr>
            <p:spPr bwMode="auto">
              <a:xfrm>
                <a:off x="8202986" y="207178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6" name="Group 45"/>
            <p:cNvGrpSpPr/>
            <p:nvPr/>
          </p:nvGrpSpPr>
          <p:grpSpPr>
            <a:xfrm>
              <a:off x="7467600" y="3231777"/>
              <a:ext cx="952500" cy="44823"/>
              <a:chOff x="7467600" y="2227730"/>
              <a:chExt cx="952500" cy="44823"/>
            </a:xfrm>
          </p:grpSpPr>
          <p:sp>
            <p:nvSpPr>
              <p:cNvPr id="68" name="Line 102"/>
              <p:cNvSpPr>
                <a:spLocks noChangeShapeType="1"/>
              </p:cNvSpPr>
              <p:nvPr/>
            </p:nvSpPr>
            <p:spPr bwMode="auto">
              <a:xfrm flipV="1">
                <a:off x="7467600" y="2252942"/>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9" name="Oval 104"/>
              <p:cNvSpPr>
                <a:spLocks noChangeArrowheads="1"/>
              </p:cNvSpPr>
              <p:nvPr/>
            </p:nvSpPr>
            <p:spPr bwMode="auto">
              <a:xfrm>
                <a:off x="8005482" y="2227730"/>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0" name="Oval 105"/>
              <p:cNvSpPr>
                <a:spLocks noChangeArrowheads="1"/>
              </p:cNvSpPr>
              <p:nvPr/>
            </p:nvSpPr>
            <p:spPr bwMode="auto">
              <a:xfrm>
                <a:off x="7691718" y="223053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1" name="Oval 95"/>
              <p:cNvSpPr>
                <a:spLocks noChangeArrowheads="1"/>
              </p:cNvSpPr>
              <p:nvPr/>
            </p:nvSpPr>
            <p:spPr bwMode="auto">
              <a:xfrm>
                <a:off x="8206255" y="222866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7" name="Group 46"/>
            <p:cNvGrpSpPr/>
            <p:nvPr/>
          </p:nvGrpSpPr>
          <p:grpSpPr>
            <a:xfrm>
              <a:off x="7467600" y="3494849"/>
              <a:ext cx="952500" cy="42956"/>
              <a:chOff x="7467600" y="2070847"/>
              <a:chExt cx="952500" cy="42956"/>
            </a:xfrm>
          </p:grpSpPr>
          <p:sp>
            <p:nvSpPr>
              <p:cNvPr id="59" name="Line 98"/>
              <p:cNvSpPr>
                <a:spLocks noChangeShapeType="1"/>
              </p:cNvSpPr>
              <p:nvPr/>
            </p:nvSpPr>
            <p:spPr bwMode="auto">
              <a:xfrm>
                <a:off x="7467600" y="2093259"/>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0" name="Oval 99"/>
              <p:cNvSpPr>
                <a:spLocks noChangeArrowheads="1"/>
              </p:cNvSpPr>
              <p:nvPr/>
            </p:nvSpPr>
            <p:spPr bwMode="auto">
              <a:xfrm>
                <a:off x="7696200" y="207084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7" name="Oval 95"/>
              <p:cNvSpPr>
                <a:spLocks noChangeArrowheads="1"/>
              </p:cNvSpPr>
              <p:nvPr/>
            </p:nvSpPr>
            <p:spPr bwMode="auto">
              <a:xfrm>
                <a:off x="8202986" y="207178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8" name="Group 47"/>
            <p:cNvGrpSpPr/>
            <p:nvPr/>
          </p:nvGrpSpPr>
          <p:grpSpPr>
            <a:xfrm>
              <a:off x="7467600" y="5138644"/>
              <a:ext cx="952500" cy="42956"/>
              <a:chOff x="7467600" y="2070847"/>
              <a:chExt cx="952500" cy="42956"/>
            </a:xfrm>
          </p:grpSpPr>
          <p:sp>
            <p:nvSpPr>
              <p:cNvPr id="55" name="Line 98"/>
              <p:cNvSpPr>
                <a:spLocks noChangeShapeType="1"/>
              </p:cNvSpPr>
              <p:nvPr/>
            </p:nvSpPr>
            <p:spPr bwMode="auto">
              <a:xfrm>
                <a:off x="7467600" y="2093259"/>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56" name="Oval 99"/>
              <p:cNvSpPr>
                <a:spLocks noChangeArrowheads="1"/>
              </p:cNvSpPr>
              <p:nvPr/>
            </p:nvSpPr>
            <p:spPr bwMode="auto">
              <a:xfrm>
                <a:off x="7696200" y="207084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57" name="Oval 95"/>
              <p:cNvSpPr>
                <a:spLocks noChangeArrowheads="1"/>
              </p:cNvSpPr>
              <p:nvPr/>
            </p:nvSpPr>
            <p:spPr bwMode="auto">
              <a:xfrm>
                <a:off x="8202986" y="207178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9" name="Group 48"/>
            <p:cNvGrpSpPr/>
            <p:nvPr/>
          </p:nvGrpSpPr>
          <p:grpSpPr>
            <a:xfrm>
              <a:off x="7467600" y="5410200"/>
              <a:ext cx="952500" cy="42956"/>
              <a:chOff x="7467600" y="2070847"/>
              <a:chExt cx="952500" cy="42956"/>
            </a:xfrm>
          </p:grpSpPr>
          <p:sp>
            <p:nvSpPr>
              <p:cNvPr id="50" name="Line 98"/>
              <p:cNvSpPr>
                <a:spLocks noChangeShapeType="1"/>
              </p:cNvSpPr>
              <p:nvPr/>
            </p:nvSpPr>
            <p:spPr bwMode="auto">
              <a:xfrm>
                <a:off x="7467600" y="2093259"/>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53" name="Oval 99"/>
              <p:cNvSpPr>
                <a:spLocks noChangeArrowheads="1"/>
              </p:cNvSpPr>
              <p:nvPr/>
            </p:nvSpPr>
            <p:spPr bwMode="auto">
              <a:xfrm>
                <a:off x="7696200" y="207084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54" name="Oval 95"/>
              <p:cNvSpPr>
                <a:spLocks noChangeArrowheads="1"/>
              </p:cNvSpPr>
              <p:nvPr/>
            </p:nvSpPr>
            <p:spPr bwMode="auto">
              <a:xfrm>
                <a:off x="8202986" y="207178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sp>
        <p:nvSpPr>
          <p:cNvPr id="79" name="Title 1"/>
          <p:cNvSpPr txBox="1">
            <a:spLocks/>
          </p:cNvSpPr>
          <p:nvPr/>
        </p:nvSpPr>
        <p:spPr bwMode="auto">
          <a:xfrm>
            <a:off x="609600" y="4270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Calibri"/>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mtClean="0"/>
              <a:t>A simple model of a population</a:t>
            </a:r>
            <a:endParaRPr lang="en-US" dirty="0"/>
          </a:p>
        </p:txBody>
      </p:sp>
    </p:spTree>
    <p:extLst>
      <p:ext uri="{BB962C8B-B14F-4D97-AF65-F5344CB8AC3E}">
        <p14:creationId xmlns:p14="http://schemas.microsoft.com/office/powerpoint/2010/main" val="1681414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rotWithShape="1">
          <a:blip r:embed="rId3">
            <a:extLst>
              <a:ext uri="{28A0092B-C50C-407E-A947-70E740481C1C}">
                <a14:useLocalDpi xmlns:a14="http://schemas.microsoft.com/office/drawing/2010/main" val="0"/>
              </a:ext>
            </a:extLst>
          </a:blip>
          <a:srcRect b="16300"/>
          <a:stretch/>
        </p:blipFill>
        <p:spPr>
          <a:xfrm>
            <a:off x="532200" y="2514600"/>
            <a:ext cx="7164000" cy="2998141"/>
          </a:xfrm>
          <a:prstGeom prst="rect">
            <a:avLst/>
          </a:prstGeom>
        </p:spPr>
      </p:pic>
      <p:sp>
        <p:nvSpPr>
          <p:cNvPr id="51" name="TextBox 50"/>
          <p:cNvSpPr txBox="1"/>
          <p:nvPr/>
        </p:nvSpPr>
        <p:spPr>
          <a:xfrm>
            <a:off x="6553200" y="5634335"/>
            <a:ext cx="1249060" cy="461665"/>
          </a:xfrm>
          <a:prstGeom prst="rect">
            <a:avLst/>
          </a:prstGeom>
          <a:noFill/>
        </p:spPr>
        <p:txBody>
          <a:bodyPr wrap="none" rtlCol="0">
            <a:spAutoFit/>
          </a:bodyPr>
          <a:lstStyle/>
          <a:p>
            <a:r>
              <a:rPr lang="en-US" sz="2400" dirty="0" smtClean="0"/>
              <a:t>Present</a:t>
            </a:r>
            <a:endParaRPr lang="en-US" sz="2400" dirty="0"/>
          </a:p>
        </p:txBody>
      </p:sp>
      <p:sp>
        <p:nvSpPr>
          <p:cNvPr id="52" name="TextBox 51"/>
          <p:cNvSpPr txBox="1"/>
          <p:nvPr/>
        </p:nvSpPr>
        <p:spPr>
          <a:xfrm>
            <a:off x="681473" y="5634335"/>
            <a:ext cx="800520" cy="461665"/>
          </a:xfrm>
          <a:prstGeom prst="rect">
            <a:avLst/>
          </a:prstGeom>
          <a:noFill/>
        </p:spPr>
        <p:txBody>
          <a:bodyPr wrap="none" rtlCol="0">
            <a:spAutoFit/>
          </a:bodyPr>
          <a:lstStyle/>
          <a:p>
            <a:r>
              <a:rPr lang="en-US" sz="2400" dirty="0" smtClean="0"/>
              <a:t>Past</a:t>
            </a:r>
            <a:endParaRPr lang="en-US" sz="2400" dirty="0"/>
          </a:p>
        </p:txBody>
      </p:sp>
      <p:cxnSp>
        <p:nvCxnSpPr>
          <p:cNvPr id="58" name="Straight Arrow Connector 57"/>
          <p:cNvCxnSpPr/>
          <p:nvPr/>
        </p:nvCxnSpPr>
        <p:spPr bwMode="auto">
          <a:xfrm>
            <a:off x="1676400" y="5862935"/>
            <a:ext cx="4724400" cy="0"/>
          </a:xfrm>
          <a:prstGeom prst="straightConnector1">
            <a:avLst/>
          </a:prstGeom>
          <a:noFill/>
          <a:ln w="28575" cap="flat" cmpd="sng" algn="ctr">
            <a:solidFill>
              <a:schemeClr val="tx1"/>
            </a:solidFill>
            <a:prstDash val="solid"/>
            <a:round/>
            <a:headEnd type="none" w="med" len="med"/>
            <a:tailEnd type="arrow"/>
          </a:ln>
          <a:effectLst/>
        </p:spPr>
      </p:cxnSp>
      <p:sp>
        <p:nvSpPr>
          <p:cNvPr id="61" name="TextBox 60"/>
          <p:cNvSpPr txBox="1"/>
          <p:nvPr/>
        </p:nvSpPr>
        <p:spPr>
          <a:xfrm>
            <a:off x="3048000" y="5634335"/>
            <a:ext cx="2100906" cy="461665"/>
          </a:xfrm>
          <a:prstGeom prst="rect">
            <a:avLst/>
          </a:prstGeom>
          <a:solidFill>
            <a:schemeClr val="bg1"/>
          </a:solidFill>
        </p:spPr>
        <p:txBody>
          <a:bodyPr wrap="none" rtlCol="0">
            <a:spAutoFit/>
          </a:bodyPr>
          <a:lstStyle/>
          <a:p>
            <a:r>
              <a:rPr lang="en-US" sz="2400" dirty="0" smtClean="0"/>
              <a:t>G generations</a:t>
            </a:r>
            <a:endParaRPr lang="en-US" sz="2400" dirty="0"/>
          </a:p>
        </p:txBody>
      </p:sp>
      <p:grpSp>
        <p:nvGrpSpPr>
          <p:cNvPr id="43" name="Group 42"/>
          <p:cNvGrpSpPr/>
          <p:nvPr/>
        </p:nvGrpSpPr>
        <p:grpSpPr>
          <a:xfrm>
            <a:off x="7467600" y="2609614"/>
            <a:ext cx="952500" cy="2843542"/>
            <a:chOff x="7467600" y="2609614"/>
            <a:chExt cx="952500" cy="2843542"/>
          </a:xfrm>
        </p:grpSpPr>
        <p:grpSp>
          <p:nvGrpSpPr>
            <p:cNvPr id="44" name="Group 43"/>
            <p:cNvGrpSpPr/>
            <p:nvPr/>
          </p:nvGrpSpPr>
          <p:grpSpPr>
            <a:xfrm>
              <a:off x="7467600" y="2609614"/>
              <a:ext cx="952500" cy="42022"/>
              <a:chOff x="7467600" y="1981200"/>
              <a:chExt cx="952500" cy="42022"/>
            </a:xfrm>
          </p:grpSpPr>
          <p:sp>
            <p:nvSpPr>
              <p:cNvPr id="75" name="Line 93"/>
              <p:cNvSpPr>
                <a:spLocks noChangeShapeType="1"/>
              </p:cNvSpPr>
              <p:nvPr/>
            </p:nvSpPr>
            <p:spPr bwMode="auto">
              <a:xfrm>
                <a:off x="7467600" y="2003612"/>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76" name="Oval 94"/>
              <p:cNvSpPr>
                <a:spLocks noChangeArrowheads="1"/>
              </p:cNvSpPr>
              <p:nvPr/>
            </p:nvSpPr>
            <p:spPr bwMode="auto">
              <a:xfrm>
                <a:off x="7691718" y="1981200"/>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7" name="Oval 95"/>
              <p:cNvSpPr>
                <a:spLocks noChangeArrowheads="1"/>
              </p:cNvSpPr>
              <p:nvPr/>
            </p:nvSpPr>
            <p:spPr bwMode="auto">
              <a:xfrm>
                <a:off x="8005482" y="1981200"/>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8" name="Oval 95"/>
              <p:cNvSpPr>
                <a:spLocks noChangeArrowheads="1"/>
              </p:cNvSpPr>
              <p:nvPr/>
            </p:nvSpPr>
            <p:spPr bwMode="auto">
              <a:xfrm>
                <a:off x="8201585" y="1981200"/>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5" name="Group 44"/>
            <p:cNvGrpSpPr/>
            <p:nvPr/>
          </p:nvGrpSpPr>
          <p:grpSpPr>
            <a:xfrm>
              <a:off x="7467600" y="2862051"/>
              <a:ext cx="952500" cy="42956"/>
              <a:chOff x="7467600" y="2070847"/>
              <a:chExt cx="952500" cy="42956"/>
            </a:xfrm>
          </p:grpSpPr>
          <p:sp>
            <p:nvSpPr>
              <p:cNvPr id="72" name="Line 98"/>
              <p:cNvSpPr>
                <a:spLocks noChangeShapeType="1"/>
              </p:cNvSpPr>
              <p:nvPr/>
            </p:nvSpPr>
            <p:spPr bwMode="auto">
              <a:xfrm>
                <a:off x="7467600" y="2093259"/>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73" name="Oval 99"/>
              <p:cNvSpPr>
                <a:spLocks noChangeArrowheads="1"/>
              </p:cNvSpPr>
              <p:nvPr/>
            </p:nvSpPr>
            <p:spPr bwMode="auto">
              <a:xfrm>
                <a:off x="7696200" y="207084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4" name="Oval 95"/>
              <p:cNvSpPr>
                <a:spLocks noChangeArrowheads="1"/>
              </p:cNvSpPr>
              <p:nvPr/>
            </p:nvSpPr>
            <p:spPr bwMode="auto">
              <a:xfrm>
                <a:off x="8202986" y="207178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6" name="Group 45"/>
            <p:cNvGrpSpPr/>
            <p:nvPr/>
          </p:nvGrpSpPr>
          <p:grpSpPr>
            <a:xfrm>
              <a:off x="7467600" y="3231777"/>
              <a:ext cx="952500" cy="44823"/>
              <a:chOff x="7467600" y="2227730"/>
              <a:chExt cx="952500" cy="44823"/>
            </a:xfrm>
          </p:grpSpPr>
          <p:sp>
            <p:nvSpPr>
              <p:cNvPr id="68" name="Line 102"/>
              <p:cNvSpPr>
                <a:spLocks noChangeShapeType="1"/>
              </p:cNvSpPr>
              <p:nvPr/>
            </p:nvSpPr>
            <p:spPr bwMode="auto">
              <a:xfrm flipV="1">
                <a:off x="7467600" y="2252942"/>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9" name="Oval 104"/>
              <p:cNvSpPr>
                <a:spLocks noChangeArrowheads="1"/>
              </p:cNvSpPr>
              <p:nvPr/>
            </p:nvSpPr>
            <p:spPr bwMode="auto">
              <a:xfrm>
                <a:off x="8005482" y="2227730"/>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0" name="Oval 105"/>
              <p:cNvSpPr>
                <a:spLocks noChangeArrowheads="1"/>
              </p:cNvSpPr>
              <p:nvPr/>
            </p:nvSpPr>
            <p:spPr bwMode="auto">
              <a:xfrm>
                <a:off x="7691718" y="223053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1" name="Oval 95"/>
              <p:cNvSpPr>
                <a:spLocks noChangeArrowheads="1"/>
              </p:cNvSpPr>
              <p:nvPr/>
            </p:nvSpPr>
            <p:spPr bwMode="auto">
              <a:xfrm>
                <a:off x="8206255" y="222866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7" name="Group 46"/>
            <p:cNvGrpSpPr/>
            <p:nvPr/>
          </p:nvGrpSpPr>
          <p:grpSpPr>
            <a:xfrm>
              <a:off x="7467600" y="3494849"/>
              <a:ext cx="952500" cy="42956"/>
              <a:chOff x="7467600" y="2070847"/>
              <a:chExt cx="952500" cy="42956"/>
            </a:xfrm>
          </p:grpSpPr>
          <p:sp>
            <p:nvSpPr>
              <p:cNvPr id="59" name="Line 98"/>
              <p:cNvSpPr>
                <a:spLocks noChangeShapeType="1"/>
              </p:cNvSpPr>
              <p:nvPr/>
            </p:nvSpPr>
            <p:spPr bwMode="auto">
              <a:xfrm>
                <a:off x="7467600" y="2093259"/>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0" name="Oval 99"/>
              <p:cNvSpPr>
                <a:spLocks noChangeArrowheads="1"/>
              </p:cNvSpPr>
              <p:nvPr/>
            </p:nvSpPr>
            <p:spPr bwMode="auto">
              <a:xfrm>
                <a:off x="7696200" y="207084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7" name="Oval 95"/>
              <p:cNvSpPr>
                <a:spLocks noChangeArrowheads="1"/>
              </p:cNvSpPr>
              <p:nvPr/>
            </p:nvSpPr>
            <p:spPr bwMode="auto">
              <a:xfrm>
                <a:off x="8202986" y="207178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8" name="Group 47"/>
            <p:cNvGrpSpPr/>
            <p:nvPr/>
          </p:nvGrpSpPr>
          <p:grpSpPr>
            <a:xfrm>
              <a:off x="7467600" y="5138644"/>
              <a:ext cx="952500" cy="42956"/>
              <a:chOff x="7467600" y="2070847"/>
              <a:chExt cx="952500" cy="42956"/>
            </a:xfrm>
          </p:grpSpPr>
          <p:sp>
            <p:nvSpPr>
              <p:cNvPr id="55" name="Line 98"/>
              <p:cNvSpPr>
                <a:spLocks noChangeShapeType="1"/>
              </p:cNvSpPr>
              <p:nvPr/>
            </p:nvSpPr>
            <p:spPr bwMode="auto">
              <a:xfrm>
                <a:off x="7467600" y="2093259"/>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56" name="Oval 99"/>
              <p:cNvSpPr>
                <a:spLocks noChangeArrowheads="1"/>
              </p:cNvSpPr>
              <p:nvPr/>
            </p:nvSpPr>
            <p:spPr bwMode="auto">
              <a:xfrm>
                <a:off x="7696200" y="207084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57" name="Oval 95"/>
              <p:cNvSpPr>
                <a:spLocks noChangeArrowheads="1"/>
              </p:cNvSpPr>
              <p:nvPr/>
            </p:nvSpPr>
            <p:spPr bwMode="auto">
              <a:xfrm>
                <a:off x="8202986" y="207178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9" name="Group 48"/>
            <p:cNvGrpSpPr/>
            <p:nvPr/>
          </p:nvGrpSpPr>
          <p:grpSpPr>
            <a:xfrm>
              <a:off x="7467600" y="5410200"/>
              <a:ext cx="952500" cy="42956"/>
              <a:chOff x="7467600" y="2070847"/>
              <a:chExt cx="952500" cy="42956"/>
            </a:xfrm>
          </p:grpSpPr>
          <p:sp>
            <p:nvSpPr>
              <p:cNvPr id="50" name="Line 98"/>
              <p:cNvSpPr>
                <a:spLocks noChangeShapeType="1"/>
              </p:cNvSpPr>
              <p:nvPr/>
            </p:nvSpPr>
            <p:spPr bwMode="auto">
              <a:xfrm>
                <a:off x="7467600" y="2093259"/>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53" name="Oval 99"/>
              <p:cNvSpPr>
                <a:spLocks noChangeArrowheads="1"/>
              </p:cNvSpPr>
              <p:nvPr/>
            </p:nvSpPr>
            <p:spPr bwMode="auto">
              <a:xfrm>
                <a:off x="7696200" y="207084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54" name="Oval 95"/>
              <p:cNvSpPr>
                <a:spLocks noChangeArrowheads="1"/>
              </p:cNvSpPr>
              <p:nvPr/>
            </p:nvSpPr>
            <p:spPr bwMode="auto">
              <a:xfrm>
                <a:off x="8202986" y="207178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sp>
        <p:nvSpPr>
          <p:cNvPr id="79" name="Title 1"/>
          <p:cNvSpPr>
            <a:spLocks noGrp="1"/>
          </p:cNvSpPr>
          <p:nvPr>
            <p:ph type="title"/>
          </p:nvPr>
        </p:nvSpPr>
        <p:spPr>
          <a:xfrm>
            <a:off x="457200" y="274638"/>
            <a:ext cx="8229600" cy="1143000"/>
          </a:xfrm>
        </p:spPr>
        <p:txBody>
          <a:bodyPr/>
          <a:lstStyle/>
          <a:p>
            <a:r>
              <a:rPr lang="en-US" dirty="0" smtClean="0"/>
              <a:t>A simple model of a population</a:t>
            </a:r>
            <a:endParaRPr lang="en-US" dirty="0"/>
          </a:p>
        </p:txBody>
      </p:sp>
    </p:spTree>
    <p:extLst>
      <p:ext uri="{BB962C8B-B14F-4D97-AF65-F5344CB8AC3E}">
        <p14:creationId xmlns:p14="http://schemas.microsoft.com/office/powerpoint/2010/main" val="21692903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rotWithShape="1">
          <a:blip r:embed="rId3">
            <a:extLst>
              <a:ext uri="{28A0092B-C50C-407E-A947-70E740481C1C}">
                <a14:useLocalDpi xmlns:a14="http://schemas.microsoft.com/office/drawing/2010/main" val="0"/>
              </a:ext>
            </a:extLst>
          </a:blip>
          <a:srcRect b="16300"/>
          <a:stretch/>
        </p:blipFill>
        <p:spPr>
          <a:xfrm>
            <a:off x="532200" y="2514599"/>
            <a:ext cx="7164000" cy="2998142"/>
          </a:xfrm>
          <a:prstGeom prst="rect">
            <a:avLst/>
          </a:prstGeom>
        </p:spPr>
      </p:pic>
      <p:sp>
        <p:nvSpPr>
          <p:cNvPr id="51" name="TextBox 50"/>
          <p:cNvSpPr txBox="1"/>
          <p:nvPr/>
        </p:nvSpPr>
        <p:spPr>
          <a:xfrm>
            <a:off x="6553200" y="5634335"/>
            <a:ext cx="1249060" cy="461665"/>
          </a:xfrm>
          <a:prstGeom prst="rect">
            <a:avLst/>
          </a:prstGeom>
          <a:noFill/>
        </p:spPr>
        <p:txBody>
          <a:bodyPr wrap="none" rtlCol="0">
            <a:spAutoFit/>
          </a:bodyPr>
          <a:lstStyle/>
          <a:p>
            <a:r>
              <a:rPr lang="en-US" sz="2400" dirty="0" smtClean="0"/>
              <a:t>Present</a:t>
            </a:r>
            <a:endParaRPr lang="en-US" sz="2400" dirty="0"/>
          </a:p>
        </p:txBody>
      </p:sp>
      <p:sp>
        <p:nvSpPr>
          <p:cNvPr id="52" name="TextBox 51"/>
          <p:cNvSpPr txBox="1"/>
          <p:nvPr/>
        </p:nvSpPr>
        <p:spPr>
          <a:xfrm>
            <a:off x="681473" y="5634335"/>
            <a:ext cx="800520" cy="461665"/>
          </a:xfrm>
          <a:prstGeom prst="rect">
            <a:avLst/>
          </a:prstGeom>
          <a:noFill/>
        </p:spPr>
        <p:txBody>
          <a:bodyPr wrap="none" rtlCol="0">
            <a:spAutoFit/>
          </a:bodyPr>
          <a:lstStyle/>
          <a:p>
            <a:r>
              <a:rPr lang="en-US" sz="2400" dirty="0" smtClean="0"/>
              <a:t>Past</a:t>
            </a:r>
            <a:endParaRPr lang="en-US" sz="2400" dirty="0"/>
          </a:p>
        </p:txBody>
      </p:sp>
      <p:cxnSp>
        <p:nvCxnSpPr>
          <p:cNvPr id="58" name="Straight Arrow Connector 57"/>
          <p:cNvCxnSpPr/>
          <p:nvPr/>
        </p:nvCxnSpPr>
        <p:spPr bwMode="auto">
          <a:xfrm>
            <a:off x="1676400" y="5862935"/>
            <a:ext cx="4724400" cy="0"/>
          </a:xfrm>
          <a:prstGeom prst="straightConnector1">
            <a:avLst/>
          </a:prstGeom>
          <a:noFill/>
          <a:ln w="28575" cap="flat" cmpd="sng" algn="ctr">
            <a:solidFill>
              <a:schemeClr val="tx1"/>
            </a:solidFill>
            <a:prstDash val="solid"/>
            <a:round/>
            <a:headEnd type="none" w="med" len="med"/>
            <a:tailEnd type="arrow"/>
          </a:ln>
          <a:effectLst/>
        </p:spPr>
      </p:cxnSp>
      <p:sp>
        <p:nvSpPr>
          <p:cNvPr id="61" name="TextBox 60"/>
          <p:cNvSpPr txBox="1"/>
          <p:nvPr/>
        </p:nvSpPr>
        <p:spPr>
          <a:xfrm>
            <a:off x="3048000" y="5634335"/>
            <a:ext cx="2100906" cy="461665"/>
          </a:xfrm>
          <a:prstGeom prst="rect">
            <a:avLst/>
          </a:prstGeom>
          <a:solidFill>
            <a:schemeClr val="bg1"/>
          </a:solidFill>
        </p:spPr>
        <p:txBody>
          <a:bodyPr wrap="none" rtlCol="0">
            <a:spAutoFit/>
          </a:bodyPr>
          <a:lstStyle/>
          <a:p>
            <a:r>
              <a:rPr lang="en-US" sz="2400" dirty="0" smtClean="0"/>
              <a:t>G generations</a:t>
            </a:r>
            <a:endParaRPr lang="en-US" sz="2400" dirty="0"/>
          </a:p>
        </p:txBody>
      </p:sp>
      <p:grpSp>
        <p:nvGrpSpPr>
          <p:cNvPr id="43" name="Group 42"/>
          <p:cNvGrpSpPr/>
          <p:nvPr/>
        </p:nvGrpSpPr>
        <p:grpSpPr>
          <a:xfrm>
            <a:off x="7467600" y="2609614"/>
            <a:ext cx="952500" cy="2843542"/>
            <a:chOff x="7467600" y="2609614"/>
            <a:chExt cx="952500" cy="2843542"/>
          </a:xfrm>
        </p:grpSpPr>
        <p:grpSp>
          <p:nvGrpSpPr>
            <p:cNvPr id="44" name="Group 43"/>
            <p:cNvGrpSpPr/>
            <p:nvPr/>
          </p:nvGrpSpPr>
          <p:grpSpPr>
            <a:xfrm>
              <a:off x="7467600" y="2609614"/>
              <a:ext cx="952500" cy="42022"/>
              <a:chOff x="7467600" y="1981200"/>
              <a:chExt cx="952500" cy="42022"/>
            </a:xfrm>
          </p:grpSpPr>
          <p:sp>
            <p:nvSpPr>
              <p:cNvPr id="75" name="Line 93"/>
              <p:cNvSpPr>
                <a:spLocks noChangeShapeType="1"/>
              </p:cNvSpPr>
              <p:nvPr/>
            </p:nvSpPr>
            <p:spPr bwMode="auto">
              <a:xfrm>
                <a:off x="7467600" y="2003612"/>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76" name="Oval 94"/>
              <p:cNvSpPr>
                <a:spLocks noChangeArrowheads="1"/>
              </p:cNvSpPr>
              <p:nvPr/>
            </p:nvSpPr>
            <p:spPr bwMode="auto">
              <a:xfrm>
                <a:off x="7691718" y="1981200"/>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7" name="Oval 95"/>
              <p:cNvSpPr>
                <a:spLocks noChangeArrowheads="1"/>
              </p:cNvSpPr>
              <p:nvPr/>
            </p:nvSpPr>
            <p:spPr bwMode="auto">
              <a:xfrm>
                <a:off x="8005482" y="1981200"/>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8" name="Oval 95"/>
              <p:cNvSpPr>
                <a:spLocks noChangeArrowheads="1"/>
              </p:cNvSpPr>
              <p:nvPr/>
            </p:nvSpPr>
            <p:spPr bwMode="auto">
              <a:xfrm>
                <a:off x="8201585" y="1981200"/>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5" name="Group 44"/>
            <p:cNvGrpSpPr/>
            <p:nvPr/>
          </p:nvGrpSpPr>
          <p:grpSpPr>
            <a:xfrm>
              <a:off x="7467600" y="2862051"/>
              <a:ext cx="952500" cy="42956"/>
              <a:chOff x="7467600" y="2070847"/>
              <a:chExt cx="952500" cy="42956"/>
            </a:xfrm>
          </p:grpSpPr>
          <p:sp>
            <p:nvSpPr>
              <p:cNvPr id="72" name="Line 98"/>
              <p:cNvSpPr>
                <a:spLocks noChangeShapeType="1"/>
              </p:cNvSpPr>
              <p:nvPr/>
            </p:nvSpPr>
            <p:spPr bwMode="auto">
              <a:xfrm>
                <a:off x="7467600" y="2093259"/>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73" name="Oval 99"/>
              <p:cNvSpPr>
                <a:spLocks noChangeArrowheads="1"/>
              </p:cNvSpPr>
              <p:nvPr/>
            </p:nvSpPr>
            <p:spPr bwMode="auto">
              <a:xfrm>
                <a:off x="7696200" y="207084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4" name="Oval 95"/>
              <p:cNvSpPr>
                <a:spLocks noChangeArrowheads="1"/>
              </p:cNvSpPr>
              <p:nvPr/>
            </p:nvSpPr>
            <p:spPr bwMode="auto">
              <a:xfrm>
                <a:off x="8202986" y="207178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6" name="Group 45"/>
            <p:cNvGrpSpPr/>
            <p:nvPr/>
          </p:nvGrpSpPr>
          <p:grpSpPr>
            <a:xfrm>
              <a:off x="7467600" y="3231777"/>
              <a:ext cx="952500" cy="44823"/>
              <a:chOff x="7467600" y="2227730"/>
              <a:chExt cx="952500" cy="44823"/>
            </a:xfrm>
          </p:grpSpPr>
          <p:sp>
            <p:nvSpPr>
              <p:cNvPr id="68" name="Line 102"/>
              <p:cNvSpPr>
                <a:spLocks noChangeShapeType="1"/>
              </p:cNvSpPr>
              <p:nvPr/>
            </p:nvSpPr>
            <p:spPr bwMode="auto">
              <a:xfrm flipV="1">
                <a:off x="7467600" y="2252942"/>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9" name="Oval 104"/>
              <p:cNvSpPr>
                <a:spLocks noChangeArrowheads="1"/>
              </p:cNvSpPr>
              <p:nvPr/>
            </p:nvSpPr>
            <p:spPr bwMode="auto">
              <a:xfrm>
                <a:off x="8005482" y="2227730"/>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0" name="Oval 105"/>
              <p:cNvSpPr>
                <a:spLocks noChangeArrowheads="1"/>
              </p:cNvSpPr>
              <p:nvPr/>
            </p:nvSpPr>
            <p:spPr bwMode="auto">
              <a:xfrm>
                <a:off x="7691718" y="223053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1" name="Oval 95"/>
              <p:cNvSpPr>
                <a:spLocks noChangeArrowheads="1"/>
              </p:cNvSpPr>
              <p:nvPr/>
            </p:nvSpPr>
            <p:spPr bwMode="auto">
              <a:xfrm>
                <a:off x="8206255" y="222866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7" name="Group 46"/>
            <p:cNvGrpSpPr/>
            <p:nvPr/>
          </p:nvGrpSpPr>
          <p:grpSpPr>
            <a:xfrm>
              <a:off x="7467600" y="3494849"/>
              <a:ext cx="952500" cy="42956"/>
              <a:chOff x="7467600" y="2070847"/>
              <a:chExt cx="952500" cy="42956"/>
            </a:xfrm>
          </p:grpSpPr>
          <p:sp>
            <p:nvSpPr>
              <p:cNvPr id="59" name="Line 98"/>
              <p:cNvSpPr>
                <a:spLocks noChangeShapeType="1"/>
              </p:cNvSpPr>
              <p:nvPr/>
            </p:nvSpPr>
            <p:spPr bwMode="auto">
              <a:xfrm>
                <a:off x="7467600" y="2093259"/>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0" name="Oval 99"/>
              <p:cNvSpPr>
                <a:spLocks noChangeArrowheads="1"/>
              </p:cNvSpPr>
              <p:nvPr/>
            </p:nvSpPr>
            <p:spPr bwMode="auto">
              <a:xfrm>
                <a:off x="7696200" y="207084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7" name="Oval 95"/>
              <p:cNvSpPr>
                <a:spLocks noChangeArrowheads="1"/>
              </p:cNvSpPr>
              <p:nvPr/>
            </p:nvSpPr>
            <p:spPr bwMode="auto">
              <a:xfrm>
                <a:off x="8202986" y="207178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8" name="Group 47"/>
            <p:cNvGrpSpPr/>
            <p:nvPr/>
          </p:nvGrpSpPr>
          <p:grpSpPr>
            <a:xfrm>
              <a:off x="7467600" y="5138644"/>
              <a:ext cx="952500" cy="42956"/>
              <a:chOff x="7467600" y="2070847"/>
              <a:chExt cx="952500" cy="42956"/>
            </a:xfrm>
          </p:grpSpPr>
          <p:sp>
            <p:nvSpPr>
              <p:cNvPr id="55" name="Line 98"/>
              <p:cNvSpPr>
                <a:spLocks noChangeShapeType="1"/>
              </p:cNvSpPr>
              <p:nvPr/>
            </p:nvSpPr>
            <p:spPr bwMode="auto">
              <a:xfrm>
                <a:off x="7467600" y="2093259"/>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56" name="Oval 99"/>
              <p:cNvSpPr>
                <a:spLocks noChangeArrowheads="1"/>
              </p:cNvSpPr>
              <p:nvPr/>
            </p:nvSpPr>
            <p:spPr bwMode="auto">
              <a:xfrm>
                <a:off x="7696200" y="207084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57" name="Oval 95"/>
              <p:cNvSpPr>
                <a:spLocks noChangeArrowheads="1"/>
              </p:cNvSpPr>
              <p:nvPr/>
            </p:nvSpPr>
            <p:spPr bwMode="auto">
              <a:xfrm>
                <a:off x="8202986" y="207178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9" name="Group 48"/>
            <p:cNvGrpSpPr/>
            <p:nvPr/>
          </p:nvGrpSpPr>
          <p:grpSpPr>
            <a:xfrm>
              <a:off x="7467600" y="5410200"/>
              <a:ext cx="952500" cy="42956"/>
              <a:chOff x="7467600" y="2070847"/>
              <a:chExt cx="952500" cy="42956"/>
            </a:xfrm>
          </p:grpSpPr>
          <p:sp>
            <p:nvSpPr>
              <p:cNvPr id="50" name="Line 98"/>
              <p:cNvSpPr>
                <a:spLocks noChangeShapeType="1"/>
              </p:cNvSpPr>
              <p:nvPr/>
            </p:nvSpPr>
            <p:spPr bwMode="auto">
              <a:xfrm>
                <a:off x="7467600" y="2093259"/>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53" name="Oval 99"/>
              <p:cNvSpPr>
                <a:spLocks noChangeArrowheads="1"/>
              </p:cNvSpPr>
              <p:nvPr/>
            </p:nvSpPr>
            <p:spPr bwMode="auto">
              <a:xfrm>
                <a:off x="7696200" y="207084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54" name="Oval 95"/>
              <p:cNvSpPr>
                <a:spLocks noChangeArrowheads="1"/>
              </p:cNvSpPr>
              <p:nvPr/>
            </p:nvSpPr>
            <p:spPr bwMode="auto">
              <a:xfrm>
                <a:off x="8202986" y="207178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sp>
        <p:nvSpPr>
          <p:cNvPr id="36" name="Title 1"/>
          <p:cNvSpPr>
            <a:spLocks noGrp="1"/>
          </p:cNvSpPr>
          <p:nvPr>
            <p:ph type="title"/>
          </p:nvPr>
        </p:nvSpPr>
        <p:spPr>
          <a:xfrm>
            <a:off x="457200" y="274638"/>
            <a:ext cx="8229600" cy="1143000"/>
          </a:xfrm>
        </p:spPr>
        <p:txBody>
          <a:bodyPr/>
          <a:lstStyle/>
          <a:p>
            <a:r>
              <a:rPr lang="en-US" dirty="0" smtClean="0"/>
              <a:t>A simple model of a population</a:t>
            </a:r>
            <a:endParaRPr lang="en-US" dirty="0"/>
          </a:p>
        </p:txBody>
      </p:sp>
    </p:spTree>
    <p:extLst>
      <p:ext uri="{BB962C8B-B14F-4D97-AF65-F5344CB8AC3E}">
        <p14:creationId xmlns:p14="http://schemas.microsoft.com/office/powerpoint/2010/main" val="240998380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rotWithShape="1">
          <a:blip r:embed="rId3">
            <a:extLst>
              <a:ext uri="{28A0092B-C50C-407E-A947-70E740481C1C}">
                <a14:useLocalDpi xmlns:a14="http://schemas.microsoft.com/office/drawing/2010/main" val="0"/>
              </a:ext>
            </a:extLst>
          </a:blip>
          <a:srcRect b="16300"/>
          <a:stretch/>
        </p:blipFill>
        <p:spPr>
          <a:xfrm>
            <a:off x="532200" y="2514599"/>
            <a:ext cx="7164000" cy="2998142"/>
          </a:xfrm>
          <a:prstGeom prst="rect">
            <a:avLst/>
          </a:prstGeom>
        </p:spPr>
      </p:pic>
      <p:sp>
        <p:nvSpPr>
          <p:cNvPr id="51" name="TextBox 50"/>
          <p:cNvSpPr txBox="1"/>
          <p:nvPr/>
        </p:nvSpPr>
        <p:spPr>
          <a:xfrm>
            <a:off x="6553200" y="5634335"/>
            <a:ext cx="1249060" cy="461665"/>
          </a:xfrm>
          <a:prstGeom prst="rect">
            <a:avLst/>
          </a:prstGeom>
          <a:noFill/>
        </p:spPr>
        <p:txBody>
          <a:bodyPr wrap="none" rtlCol="0">
            <a:spAutoFit/>
          </a:bodyPr>
          <a:lstStyle/>
          <a:p>
            <a:r>
              <a:rPr lang="en-US" sz="2400" dirty="0" smtClean="0"/>
              <a:t>Present</a:t>
            </a:r>
            <a:endParaRPr lang="en-US" sz="2400" dirty="0"/>
          </a:p>
        </p:txBody>
      </p:sp>
      <p:sp>
        <p:nvSpPr>
          <p:cNvPr id="52" name="TextBox 51"/>
          <p:cNvSpPr txBox="1"/>
          <p:nvPr/>
        </p:nvSpPr>
        <p:spPr>
          <a:xfrm>
            <a:off x="681473" y="5634335"/>
            <a:ext cx="800520" cy="461665"/>
          </a:xfrm>
          <a:prstGeom prst="rect">
            <a:avLst/>
          </a:prstGeom>
          <a:noFill/>
        </p:spPr>
        <p:txBody>
          <a:bodyPr wrap="none" rtlCol="0">
            <a:spAutoFit/>
          </a:bodyPr>
          <a:lstStyle/>
          <a:p>
            <a:r>
              <a:rPr lang="en-US" sz="2400" dirty="0" smtClean="0"/>
              <a:t>Past</a:t>
            </a:r>
            <a:endParaRPr lang="en-US" sz="2400" dirty="0"/>
          </a:p>
        </p:txBody>
      </p:sp>
      <p:cxnSp>
        <p:nvCxnSpPr>
          <p:cNvPr id="58" name="Straight Arrow Connector 57"/>
          <p:cNvCxnSpPr/>
          <p:nvPr/>
        </p:nvCxnSpPr>
        <p:spPr bwMode="auto">
          <a:xfrm>
            <a:off x="1676400" y="5862935"/>
            <a:ext cx="4724400" cy="0"/>
          </a:xfrm>
          <a:prstGeom prst="straightConnector1">
            <a:avLst/>
          </a:prstGeom>
          <a:noFill/>
          <a:ln w="28575" cap="flat" cmpd="sng" algn="ctr">
            <a:solidFill>
              <a:schemeClr val="tx1"/>
            </a:solidFill>
            <a:prstDash val="solid"/>
            <a:round/>
            <a:headEnd type="none" w="med" len="med"/>
            <a:tailEnd type="arrow"/>
          </a:ln>
          <a:effectLst/>
        </p:spPr>
      </p:cxnSp>
      <p:sp>
        <p:nvSpPr>
          <p:cNvPr id="61" name="TextBox 60"/>
          <p:cNvSpPr txBox="1"/>
          <p:nvPr/>
        </p:nvSpPr>
        <p:spPr>
          <a:xfrm>
            <a:off x="3048000" y="5634335"/>
            <a:ext cx="2100906" cy="461665"/>
          </a:xfrm>
          <a:prstGeom prst="rect">
            <a:avLst/>
          </a:prstGeom>
          <a:solidFill>
            <a:schemeClr val="bg1"/>
          </a:solidFill>
        </p:spPr>
        <p:txBody>
          <a:bodyPr wrap="none" rtlCol="0">
            <a:spAutoFit/>
          </a:bodyPr>
          <a:lstStyle/>
          <a:p>
            <a:r>
              <a:rPr lang="en-US" sz="2400" dirty="0" smtClean="0"/>
              <a:t>G generations</a:t>
            </a:r>
            <a:endParaRPr lang="en-US" sz="2400" dirty="0"/>
          </a:p>
        </p:txBody>
      </p:sp>
      <p:grpSp>
        <p:nvGrpSpPr>
          <p:cNvPr id="43" name="Group 42"/>
          <p:cNvGrpSpPr/>
          <p:nvPr/>
        </p:nvGrpSpPr>
        <p:grpSpPr>
          <a:xfrm>
            <a:off x="7467600" y="2609614"/>
            <a:ext cx="952500" cy="2843542"/>
            <a:chOff x="7467600" y="2609614"/>
            <a:chExt cx="952500" cy="2843542"/>
          </a:xfrm>
        </p:grpSpPr>
        <p:grpSp>
          <p:nvGrpSpPr>
            <p:cNvPr id="44" name="Group 43"/>
            <p:cNvGrpSpPr/>
            <p:nvPr/>
          </p:nvGrpSpPr>
          <p:grpSpPr>
            <a:xfrm>
              <a:off x="7467600" y="2609614"/>
              <a:ext cx="952500" cy="42022"/>
              <a:chOff x="7467600" y="1981200"/>
              <a:chExt cx="952500" cy="42022"/>
            </a:xfrm>
          </p:grpSpPr>
          <p:sp>
            <p:nvSpPr>
              <p:cNvPr id="75" name="Line 93"/>
              <p:cNvSpPr>
                <a:spLocks noChangeShapeType="1"/>
              </p:cNvSpPr>
              <p:nvPr/>
            </p:nvSpPr>
            <p:spPr bwMode="auto">
              <a:xfrm>
                <a:off x="7467600" y="2003612"/>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76" name="Oval 94"/>
              <p:cNvSpPr>
                <a:spLocks noChangeArrowheads="1"/>
              </p:cNvSpPr>
              <p:nvPr/>
            </p:nvSpPr>
            <p:spPr bwMode="auto">
              <a:xfrm>
                <a:off x="7691718" y="1981200"/>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7" name="Oval 95"/>
              <p:cNvSpPr>
                <a:spLocks noChangeArrowheads="1"/>
              </p:cNvSpPr>
              <p:nvPr/>
            </p:nvSpPr>
            <p:spPr bwMode="auto">
              <a:xfrm>
                <a:off x="8005482" y="1981200"/>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8" name="Oval 95"/>
              <p:cNvSpPr>
                <a:spLocks noChangeArrowheads="1"/>
              </p:cNvSpPr>
              <p:nvPr/>
            </p:nvSpPr>
            <p:spPr bwMode="auto">
              <a:xfrm>
                <a:off x="8201585" y="1981200"/>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5" name="Group 44"/>
            <p:cNvGrpSpPr/>
            <p:nvPr/>
          </p:nvGrpSpPr>
          <p:grpSpPr>
            <a:xfrm>
              <a:off x="7467600" y="2862051"/>
              <a:ext cx="952500" cy="42956"/>
              <a:chOff x="7467600" y="2070847"/>
              <a:chExt cx="952500" cy="42956"/>
            </a:xfrm>
          </p:grpSpPr>
          <p:sp>
            <p:nvSpPr>
              <p:cNvPr id="72" name="Line 98"/>
              <p:cNvSpPr>
                <a:spLocks noChangeShapeType="1"/>
              </p:cNvSpPr>
              <p:nvPr/>
            </p:nvSpPr>
            <p:spPr bwMode="auto">
              <a:xfrm>
                <a:off x="7467600" y="2093259"/>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73" name="Oval 99"/>
              <p:cNvSpPr>
                <a:spLocks noChangeArrowheads="1"/>
              </p:cNvSpPr>
              <p:nvPr/>
            </p:nvSpPr>
            <p:spPr bwMode="auto">
              <a:xfrm>
                <a:off x="7696200" y="207084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4" name="Oval 95"/>
              <p:cNvSpPr>
                <a:spLocks noChangeArrowheads="1"/>
              </p:cNvSpPr>
              <p:nvPr/>
            </p:nvSpPr>
            <p:spPr bwMode="auto">
              <a:xfrm>
                <a:off x="8202986" y="207178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6" name="Group 45"/>
            <p:cNvGrpSpPr/>
            <p:nvPr/>
          </p:nvGrpSpPr>
          <p:grpSpPr>
            <a:xfrm>
              <a:off x="7467600" y="3231777"/>
              <a:ext cx="952500" cy="44823"/>
              <a:chOff x="7467600" y="2227730"/>
              <a:chExt cx="952500" cy="44823"/>
            </a:xfrm>
          </p:grpSpPr>
          <p:sp>
            <p:nvSpPr>
              <p:cNvPr id="68" name="Line 102"/>
              <p:cNvSpPr>
                <a:spLocks noChangeShapeType="1"/>
              </p:cNvSpPr>
              <p:nvPr/>
            </p:nvSpPr>
            <p:spPr bwMode="auto">
              <a:xfrm flipV="1">
                <a:off x="7467600" y="2252942"/>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9" name="Oval 104"/>
              <p:cNvSpPr>
                <a:spLocks noChangeArrowheads="1"/>
              </p:cNvSpPr>
              <p:nvPr/>
            </p:nvSpPr>
            <p:spPr bwMode="auto">
              <a:xfrm>
                <a:off x="8005482" y="2227730"/>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0" name="Oval 105"/>
              <p:cNvSpPr>
                <a:spLocks noChangeArrowheads="1"/>
              </p:cNvSpPr>
              <p:nvPr/>
            </p:nvSpPr>
            <p:spPr bwMode="auto">
              <a:xfrm>
                <a:off x="7691718" y="223053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1" name="Oval 95"/>
              <p:cNvSpPr>
                <a:spLocks noChangeArrowheads="1"/>
              </p:cNvSpPr>
              <p:nvPr/>
            </p:nvSpPr>
            <p:spPr bwMode="auto">
              <a:xfrm>
                <a:off x="8206255" y="222866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7" name="Group 46"/>
            <p:cNvGrpSpPr/>
            <p:nvPr/>
          </p:nvGrpSpPr>
          <p:grpSpPr>
            <a:xfrm>
              <a:off x="7467600" y="3494849"/>
              <a:ext cx="952500" cy="42956"/>
              <a:chOff x="7467600" y="2070847"/>
              <a:chExt cx="952500" cy="42956"/>
            </a:xfrm>
          </p:grpSpPr>
          <p:sp>
            <p:nvSpPr>
              <p:cNvPr id="59" name="Line 98"/>
              <p:cNvSpPr>
                <a:spLocks noChangeShapeType="1"/>
              </p:cNvSpPr>
              <p:nvPr/>
            </p:nvSpPr>
            <p:spPr bwMode="auto">
              <a:xfrm>
                <a:off x="7467600" y="2093259"/>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0" name="Oval 99"/>
              <p:cNvSpPr>
                <a:spLocks noChangeArrowheads="1"/>
              </p:cNvSpPr>
              <p:nvPr/>
            </p:nvSpPr>
            <p:spPr bwMode="auto">
              <a:xfrm>
                <a:off x="7696200" y="207084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7" name="Oval 95"/>
              <p:cNvSpPr>
                <a:spLocks noChangeArrowheads="1"/>
              </p:cNvSpPr>
              <p:nvPr/>
            </p:nvSpPr>
            <p:spPr bwMode="auto">
              <a:xfrm>
                <a:off x="8202986" y="207178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8" name="Group 47"/>
            <p:cNvGrpSpPr/>
            <p:nvPr/>
          </p:nvGrpSpPr>
          <p:grpSpPr>
            <a:xfrm>
              <a:off x="7467600" y="5138644"/>
              <a:ext cx="952500" cy="42956"/>
              <a:chOff x="7467600" y="2070847"/>
              <a:chExt cx="952500" cy="42956"/>
            </a:xfrm>
          </p:grpSpPr>
          <p:sp>
            <p:nvSpPr>
              <p:cNvPr id="55" name="Line 98"/>
              <p:cNvSpPr>
                <a:spLocks noChangeShapeType="1"/>
              </p:cNvSpPr>
              <p:nvPr/>
            </p:nvSpPr>
            <p:spPr bwMode="auto">
              <a:xfrm>
                <a:off x="7467600" y="2093259"/>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56" name="Oval 99"/>
              <p:cNvSpPr>
                <a:spLocks noChangeArrowheads="1"/>
              </p:cNvSpPr>
              <p:nvPr/>
            </p:nvSpPr>
            <p:spPr bwMode="auto">
              <a:xfrm>
                <a:off x="7696200" y="207084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57" name="Oval 95"/>
              <p:cNvSpPr>
                <a:spLocks noChangeArrowheads="1"/>
              </p:cNvSpPr>
              <p:nvPr/>
            </p:nvSpPr>
            <p:spPr bwMode="auto">
              <a:xfrm>
                <a:off x="8202986" y="207178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9" name="Group 48"/>
            <p:cNvGrpSpPr/>
            <p:nvPr/>
          </p:nvGrpSpPr>
          <p:grpSpPr>
            <a:xfrm>
              <a:off x="7467600" y="5410200"/>
              <a:ext cx="952500" cy="42956"/>
              <a:chOff x="7467600" y="2070847"/>
              <a:chExt cx="952500" cy="42956"/>
            </a:xfrm>
          </p:grpSpPr>
          <p:sp>
            <p:nvSpPr>
              <p:cNvPr id="50" name="Line 98"/>
              <p:cNvSpPr>
                <a:spLocks noChangeShapeType="1"/>
              </p:cNvSpPr>
              <p:nvPr/>
            </p:nvSpPr>
            <p:spPr bwMode="auto">
              <a:xfrm>
                <a:off x="7467600" y="2093259"/>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53" name="Oval 99"/>
              <p:cNvSpPr>
                <a:spLocks noChangeArrowheads="1"/>
              </p:cNvSpPr>
              <p:nvPr/>
            </p:nvSpPr>
            <p:spPr bwMode="auto">
              <a:xfrm>
                <a:off x="7696200" y="207084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54" name="Oval 95"/>
              <p:cNvSpPr>
                <a:spLocks noChangeArrowheads="1"/>
              </p:cNvSpPr>
              <p:nvPr/>
            </p:nvSpPr>
            <p:spPr bwMode="auto">
              <a:xfrm>
                <a:off x="8202986" y="207178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sp>
        <p:nvSpPr>
          <p:cNvPr id="36" name="Title 1"/>
          <p:cNvSpPr>
            <a:spLocks noGrp="1"/>
          </p:cNvSpPr>
          <p:nvPr>
            <p:ph type="title"/>
          </p:nvPr>
        </p:nvSpPr>
        <p:spPr>
          <a:xfrm>
            <a:off x="457200" y="274638"/>
            <a:ext cx="8229600" cy="1143000"/>
          </a:xfrm>
        </p:spPr>
        <p:txBody>
          <a:bodyPr/>
          <a:lstStyle/>
          <a:p>
            <a:r>
              <a:rPr lang="en-US" dirty="0" smtClean="0"/>
              <a:t>A simple model of a population</a:t>
            </a:r>
            <a:endParaRPr lang="en-US" dirty="0"/>
          </a:p>
        </p:txBody>
      </p:sp>
      <p:grpSp>
        <p:nvGrpSpPr>
          <p:cNvPr id="2" name="Group 1"/>
          <p:cNvGrpSpPr/>
          <p:nvPr/>
        </p:nvGrpSpPr>
        <p:grpSpPr>
          <a:xfrm>
            <a:off x="106840" y="2620903"/>
            <a:ext cx="966611" cy="2811564"/>
            <a:chOff x="106840" y="2620903"/>
            <a:chExt cx="966611" cy="2811564"/>
          </a:xfrm>
        </p:grpSpPr>
        <p:grpSp>
          <p:nvGrpSpPr>
            <p:cNvPr id="5" name="Group 4"/>
            <p:cNvGrpSpPr/>
            <p:nvPr/>
          </p:nvGrpSpPr>
          <p:grpSpPr>
            <a:xfrm>
              <a:off x="120951" y="4133933"/>
              <a:ext cx="952500" cy="42956"/>
              <a:chOff x="84667" y="4133933"/>
              <a:chExt cx="952500" cy="42956"/>
            </a:xfrm>
          </p:grpSpPr>
          <p:sp>
            <p:nvSpPr>
              <p:cNvPr id="37" name="Line 98"/>
              <p:cNvSpPr>
                <a:spLocks noChangeShapeType="1"/>
              </p:cNvSpPr>
              <p:nvPr/>
            </p:nvSpPr>
            <p:spPr bwMode="auto">
              <a:xfrm>
                <a:off x="84667" y="4156345"/>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38" name="Oval 99"/>
              <p:cNvSpPr>
                <a:spLocks noChangeArrowheads="1"/>
              </p:cNvSpPr>
              <p:nvPr/>
            </p:nvSpPr>
            <p:spPr bwMode="auto">
              <a:xfrm>
                <a:off x="313267" y="413393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39" name="Oval 95"/>
              <p:cNvSpPr>
                <a:spLocks noChangeArrowheads="1"/>
              </p:cNvSpPr>
              <p:nvPr/>
            </p:nvSpPr>
            <p:spPr bwMode="auto">
              <a:xfrm>
                <a:off x="820053" y="413486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 name="Group 3"/>
            <p:cNvGrpSpPr/>
            <p:nvPr/>
          </p:nvGrpSpPr>
          <p:grpSpPr>
            <a:xfrm>
              <a:off x="120951" y="2620903"/>
              <a:ext cx="952500" cy="42022"/>
              <a:chOff x="84667" y="2620903"/>
              <a:chExt cx="952500" cy="42022"/>
            </a:xfrm>
          </p:grpSpPr>
          <p:sp>
            <p:nvSpPr>
              <p:cNvPr id="40" name="Line 93"/>
              <p:cNvSpPr>
                <a:spLocks noChangeShapeType="1"/>
              </p:cNvSpPr>
              <p:nvPr/>
            </p:nvSpPr>
            <p:spPr bwMode="auto">
              <a:xfrm>
                <a:off x="84667" y="2643315"/>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1" name="Oval 94"/>
              <p:cNvSpPr>
                <a:spLocks noChangeArrowheads="1"/>
              </p:cNvSpPr>
              <p:nvPr/>
            </p:nvSpPr>
            <p:spPr bwMode="auto">
              <a:xfrm>
                <a:off x="308785"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2" name="Oval 95"/>
              <p:cNvSpPr>
                <a:spLocks noChangeArrowheads="1"/>
              </p:cNvSpPr>
              <p:nvPr/>
            </p:nvSpPr>
            <p:spPr bwMode="auto">
              <a:xfrm>
                <a:off x="622549"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2" name="Oval 95"/>
              <p:cNvSpPr>
                <a:spLocks noChangeArrowheads="1"/>
              </p:cNvSpPr>
              <p:nvPr/>
            </p:nvSpPr>
            <p:spPr bwMode="auto">
              <a:xfrm>
                <a:off x="818652"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85" name="Group 84"/>
            <p:cNvGrpSpPr/>
            <p:nvPr/>
          </p:nvGrpSpPr>
          <p:grpSpPr>
            <a:xfrm>
              <a:off x="112484" y="3505200"/>
              <a:ext cx="952500" cy="42022"/>
              <a:chOff x="84667" y="2620903"/>
              <a:chExt cx="952500" cy="42022"/>
            </a:xfrm>
          </p:grpSpPr>
          <p:sp>
            <p:nvSpPr>
              <p:cNvPr id="86" name="Line 93"/>
              <p:cNvSpPr>
                <a:spLocks noChangeShapeType="1"/>
              </p:cNvSpPr>
              <p:nvPr/>
            </p:nvSpPr>
            <p:spPr bwMode="auto">
              <a:xfrm>
                <a:off x="84667" y="2643315"/>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87" name="Oval 94"/>
              <p:cNvSpPr>
                <a:spLocks noChangeArrowheads="1"/>
              </p:cNvSpPr>
              <p:nvPr/>
            </p:nvSpPr>
            <p:spPr bwMode="auto">
              <a:xfrm>
                <a:off x="308785"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88" name="Oval 95"/>
              <p:cNvSpPr>
                <a:spLocks noChangeArrowheads="1"/>
              </p:cNvSpPr>
              <p:nvPr/>
            </p:nvSpPr>
            <p:spPr bwMode="auto">
              <a:xfrm>
                <a:off x="622549"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89" name="Oval 95"/>
              <p:cNvSpPr>
                <a:spLocks noChangeArrowheads="1"/>
              </p:cNvSpPr>
              <p:nvPr/>
            </p:nvSpPr>
            <p:spPr bwMode="auto">
              <a:xfrm>
                <a:off x="818652"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90" name="Group 89"/>
            <p:cNvGrpSpPr/>
            <p:nvPr/>
          </p:nvGrpSpPr>
          <p:grpSpPr>
            <a:xfrm>
              <a:off x="114366" y="4767674"/>
              <a:ext cx="952500" cy="42022"/>
              <a:chOff x="84667" y="2620903"/>
              <a:chExt cx="952500" cy="42022"/>
            </a:xfrm>
          </p:grpSpPr>
          <p:sp>
            <p:nvSpPr>
              <p:cNvPr id="91" name="Line 93"/>
              <p:cNvSpPr>
                <a:spLocks noChangeShapeType="1"/>
              </p:cNvSpPr>
              <p:nvPr/>
            </p:nvSpPr>
            <p:spPr bwMode="auto">
              <a:xfrm>
                <a:off x="84667" y="2643315"/>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2" name="Oval 94"/>
              <p:cNvSpPr>
                <a:spLocks noChangeArrowheads="1"/>
              </p:cNvSpPr>
              <p:nvPr/>
            </p:nvSpPr>
            <p:spPr bwMode="auto">
              <a:xfrm>
                <a:off x="308785"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93" name="Oval 95"/>
              <p:cNvSpPr>
                <a:spLocks noChangeArrowheads="1"/>
              </p:cNvSpPr>
              <p:nvPr/>
            </p:nvSpPr>
            <p:spPr bwMode="auto">
              <a:xfrm>
                <a:off x="622549"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94" name="Oval 95"/>
              <p:cNvSpPr>
                <a:spLocks noChangeArrowheads="1"/>
              </p:cNvSpPr>
              <p:nvPr/>
            </p:nvSpPr>
            <p:spPr bwMode="auto">
              <a:xfrm>
                <a:off x="818652"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95" name="Group 94"/>
            <p:cNvGrpSpPr/>
            <p:nvPr/>
          </p:nvGrpSpPr>
          <p:grpSpPr>
            <a:xfrm>
              <a:off x="106840" y="5390445"/>
              <a:ext cx="952500" cy="42022"/>
              <a:chOff x="84667" y="2620903"/>
              <a:chExt cx="952500" cy="42022"/>
            </a:xfrm>
          </p:grpSpPr>
          <p:sp>
            <p:nvSpPr>
              <p:cNvPr id="96" name="Line 93"/>
              <p:cNvSpPr>
                <a:spLocks noChangeShapeType="1"/>
              </p:cNvSpPr>
              <p:nvPr/>
            </p:nvSpPr>
            <p:spPr bwMode="auto">
              <a:xfrm>
                <a:off x="84667" y="2643315"/>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7" name="Oval 94"/>
              <p:cNvSpPr>
                <a:spLocks noChangeArrowheads="1"/>
              </p:cNvSpPr>
              <p:nvPr/>
            </p:nvSpPr>
            <p:spPr bwMode="auto">
              <a:xfrm>
                <a:off x="308785"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98" name="Oval 95"/>
              <p:cNvSpPr>
                <a:spLocks noChangeArrowheads="1"/>
              </p:cNvSpPr>
              <p:nvPr/>
            </p:nvSpPr>
            <p:spPr bwMode="auto">
              <a:xfrm>
                <a:off x="622549"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99" name="Oval 95"/>
              <p:cNvSpPr>
                <a:spLocks noChangeArrowheads="1"/>
              </p:cNvSpPr>
              <p:nvPr/>
            </p:nvSpPr>
            <p:spPr bwMode="auto">
              <a:xfrm>
                <a:off x="818652"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116" name="Group 115"/>
            <p:cNvGrpSpPr/>
            <p:nvPr/>
          </p:nvGrpSpPr>
          <p:grpSpPr>
            <a:xfrm>
              <a:off x="112484" y="5139578"/>
              <a:ext cx="952500" cy="42022"/>
              <a:chOff x="84667" y="2620903"/>
              <a:chExt cx="952500" cy="42022"/>
            </a:xfrm>
          </p:grpSpPr>
          <p:sp>
            <p:nvSpPr>
              <p:cNvPr id="117" name="Line 93"/>
              <p:cNvSpPr>
                <a:spLocks noChangeShapeType="1"/>
              </p:cNvSpPr>
              <p:nvPr/>
            </p:nvSpPr>
            <p:spPr bwMode="auto">
              <a:xfrm>
                <a:off x="84667" y="2643315"/>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18" name="Oval 94"/>
              <p:cNvSpPr>
                <a:spLocks noChangeArrowheads="1"/>
              </p:cNvSpPr>
              <p:nvPr/>
            </p:nvSpPr>
            <p:spPr bwMode="auto">
              <a:xfrm>
                <a:off x="423645" y="2620903"/>
                <a:ext cx="42022" cy="42022"/>
              </a:xfrm>
              <a:prstGeom prst="ellipse">
                <a:avLst/>
              </a:prstGeom>
              <a:solidFill>
                <a:srgbClr val="FFFF00"/>
              </a:solidFill>
              <a:ln w="9525">
                <a:solidFill>
                  <a:srgbClr val="000000"/>
                </a:solidFill>
                <a:round/>
                <a:headEnd/>
                <a:tailEnd/>
              </a:ln>
            </p:spPr>
            <p:txBody>
              <a:bodyPr wrap="none" anchor="ctr"/>
              <a:lstStyle/>
              <a:p>
                <a:endParaRPr lang="en-US" dirty="0">
                  <a:latin typeface="Calibri"/>
                </a:endParaRPr>
              </a:p>
            </p:txBody>
          </p:sp>
          <p:sp>
            <p:nvSpPr>
              <p:cNvPr id="119" name="Oval 95"/>
              <p:cNvSpPr>
                <a:spLocks noChangeArrowheads="1"/>
              </p:cNvSpPr>
              <p:nvPr/>
            </p:nvSpPr>
            <p:spPr bwMode="auto">
              <a:xfrm>
                <a:off x="622549"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120" name="Oval 95"/>
              <p:cNvSpPr>
                <a:spLocks noChangeArrowheads="1"/>
              </p:cNvSpPr>
              <p:nvPr/>
            </p:nvSpPr>
            <p:spPr bwMode="auto">
              <a:xfrm>
                <a:off x="818652"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sp>
          <p:nvSpPr>
            <p:cNvPr id="122" name="Oval 94"/>
            <p:cNvSpPr>
              <a:spLocks noChangeArrowheads="1"/>
            </p:cNvSpPr>
            <p:nvPr/>
          </p:nvSpPr>
          <p:spPr bwMode="auto">
            <a:xfrm>
              <a:off x="143487" y="5142753"/>
              <a:ext cx="42022" cy="42022"/>
            </a:xfrm>
            <a:prstGeom prst="ellipse">
              <a:avLst/>
            </a:prstGeom>
            <a:solidFill>
              <a:srgbClr val="FFFF00"/>
            </a:solidFill>
            <a:ln w="9525">
              <a:solidFill>
                <a:srgbClr val="000000"/>
              </a:solidFill>
              <a:round/>
              <a:headEnd/>
              <a:tailEnd/>
            </a:ln>
          </p:spPr>
          <p:txBody>
            <a:bodyPr wrap="none" anchor="ctr"/>
            <a:lstStyle/>
            <a:p>
              <a:endParaRPr lang="en-US" dirty="0">
                <a:latin typeface="Calibri"/>
              </a:endParaRPr>
            </a:p>
          </p:txBody>
        </p:sp>
        <p:grpSp>
          <p:nvGrpSpPr>
            <p:cNvPr id="123" name="Group 122"/>
            <p:cNvGrpSpPr/>
            <p:nvPr/>
          </p:nvGrpSpPr>
          <p:grpSpPr>
            <a:xfrm>
              <a:off x="112484" y="3886200"/>
              <a:ext cx="952500" cy="42022"/>
              <a:chOff x="84667" y="2620903"/>
              <a:chExt cx="952500" cy="42022"/>
            </a:xfrm>
          </p:grpSpPr>
          <p:sp>
            <p:nvSpPr>
              <p:cNvPr id="124" name="Line 93"/>
              <p:cNvSpPr>
                <a:spLocks noChangeShapeType="1"/>
              </p:cNvSpPr>
              <p:nvPr/>
            </p:nvSpPr>
            <p:spPr bwMode="auto">
              <a:xfrm>
                <a:off x="84667" y="2643315"/>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27" name="Oval 95"/>
              <p:cNvSpPr>
                <a:spLocks noChangeArrowheads="1"/>
              </p:cNvSpPr>
              <p:nvPr/>
            </p:nvSpPr>
            <p:spPr bwMode="auto">
              <a:xfrm>
                <a:off x="818652"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128" name="Group 127"/>
            <p:cNvGrpSpPr/>
            <p:nvPr/>
          </p:nvGrpSpPr>
          <p:grpSpPr>
            <a:xfrm>
              <a:off x="112484" y="3249387"/>
              <a:ext cx="952500" cy="42022"/>
              <a:chOff x="84667" y="2620903"/>
              <a:chExt cx="952500" cy="42022"/>
            </a:xfrm>
          </p:grpSpPr>
          <p:sp>
            <p:nvSpPr>
              <p:cNvPr id="129" name="Line 93"/>
              <p:cNvSpPr>
                <a:spLocks noChangeShapeType="1"/>
              </p:cNvSpPr>
              <p:nvPr/>
            </p:nvSpPr>
            <p:spPr bwMode="auto">
              <a:xfrm>
                <a:off x="84667" y="2643315"/>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30" name="Oval 95"/>
              <p:cNvSpPr>
                <a:spLocks noChangeArrowheads="1"/>
              </p:cNvSpPr>
              <p:nvPr/>
            </p:nvSpPr>
            <p:spPr bwMode="auto">
              <a:xfrm>
                <a:off x="818652"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131" name="Group 130"/>
            <p:cNvGrpSpPr/>
            <p:nvPr/>
          </p:nvGrpSpPr>
          <p:grpSpPr>
            <a:xfrm>
              <a:off x="112484" y="2868387"/>
              <a:ext cx="952500" cy="42022"/>
              <a:chOff x="84667" y="2620903"/>
              <a:chExt cx="952500" cy="42022"/>
            </a:xfrm>
          </p:grpSpPr>
          <p:sp>
            <p:nvSpPr>
              <p:cNvPr id="132" name="Line 93"/>
              <p:cNvSpPr>
                <a:spLocks noChangeShapeType="1"/>
              </p:cNvSpPr>
              <p:nvPr/>
            </p:nvSpPr>
            <p:spPr bwMode="auto">
              <a:xfrm>
                <a:off x="84667" y="2643315"/>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33" name="Oval 95"/>
              <p:cNvSpPr>
                <a:spLocks noChangeArrowheads="1"/>
              </p:cNvSpPr>
              <p:nvPr/>
            </p:nvSpPr>
            <p:spPr bwMode="auto">
              <a:xfrm>
                <a:off x="818652"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134" name="Group 133"/>
            <p:cNvGrpSpPr/>
            <p:nvPr/>
          </p:nvGrpSpPr>
          <p:grpSpPr>
            <a:xfrm>
              <a:off x="112484" y="4495800"/>
              <a:ext cx="952500" cy="42956"/>
              <a:chOff x="84667" y="4133933"/>
              <a:chExt cx="952500" cy="42956"/>
            </a:xfrm>
          </p:grpSpPr>
          <p:sp>
            <p:nvSpPr>
              <p:cNvPr id="135" name="Line 98"/>
              <p:cNvSpPr>
                <a:spLocks noChangeShapeType="1"/>
              </p:cNvSpPr>
              <p:nvPr/>
            </p:nvSpPr>
            <p:spPr bwMode="auto">
              <a:xfrm>
                <a:off x="84667" y="4156345"/>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36" name="Oval 99"/>
              <p:cNvSpPr>
                <a:spLocks noChangeArrowheads="1"/>
              </p:cNvSpPr>
              <p:nvPr/>
            </p:nvSpPr>
            <p:spPr bwMode="auto">
              <a:xfrm>
                <a:off x="313267" y="413393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137" name="Oval 95"/>
              <p:cNvSpPr>
                <a:spLocks noChangeArrowheads="1"/>
              </p:cNvSpPr>
              <p:nvPr/>
            </p:nvSpPr>
            <p:spPr bwMode="auto">
              <a:xfrm>
                <a:off x="820053" y="413486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spTree>
    <p:extLst>
      <p:ext uri="{BB962C8B-B14F-4D97-AF65-F5344CB8AC3E}">
        <p14:creationId xmlns:p14="http://schemas.microsoft.com/office/powerpoint/2010/main" val="271525070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6575358" y="1524000"/>
            <a:ext cx="663642" cy="1981200"/>
            <a:chOff x="7467600" y="2609614"/>
            <a:chExt cx="952500" cy="2843542"/>
          </a:xfrm>
        </p:grpSpPr>
        <p:grpSp>
          <p:nvGrpSpPr>
            <p:cNvPr id="44" name="Group 43"/>
            <p:cNvGrpSpPr/>
            <p:nvPr/>
          </p:nvGrpSpPr>
          <p:grpSpPr>
            <a:xfrm>
              <a:off x="7467600" y="2609614"/>
              <a:ext cx="952500" cy="42022"/>
              <a:chOff x="7467600" y="1981200"/>
              <a:chExt cx="952500" cy="42022"/>
            </a:xfrm>
          </p:grpSpPr>
          <p:sp>
            <p:nvSpPr>
              <p:cNvPr id="75" name="Line 93"/>
              <p:cNvSpPr>
                <a:spLocks noChangeShapeType="1"/>
              </p:cNvSpPr>
              <p:nvPr/>
            </p:nvSpPr>
            <p:spPr bwMode="auto">
              <a:xfrm>
                <a:off x="7467600" y="2003612"/>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76" name="Oval 94"/>
              <p:cNvSpPr>
                <a:spLocks noChangeArrowheads="1"/>
              </p:cNvSpPr>
              <p:nvPr/>
            </p:nvSpPr>
            <p:spPr bwMode="auto">
              <a:xfrm>
                <a:off x="7691718" y="1981200"/>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7" name="Oval 95"/>
              <p:cNvSpPr>
                <a:spLocks noChangeArrowheads="1"/>
              </p:cNvSpPr>
              <p:nvPr/>
            </p:nvSpPr>
            <p:spPr bwMode="auto">
              <a:xfrm>
                <a:off x="8005482" y="1981200"/>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8" name="Oval 95"/>
              <p:cNvSpPr>
                <a:spLocks noChangeArrowheads="1"/>
              </p:cNvSpPr>
              <p:nvPr/>
            </p:nvSpPr>
            <p:spPr bwMode="auto">
              <a:xfrm>
                <a:off x="8201585" y="1981200"/>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5" name="Group 44"/>
            <p:cNvGrpSpPr/>
            <p:nvPr/>
          </p:nvGrpSpPr>
          <p:grpSpPr>
            <a:xfrm>
              <a:off x="7467600" y="2862051"/>
              <a:ext cx="952500" cy="42956"/>
              <a:chOff x="7467600" y="2070847"/>
              <a:chExt cx="952500" cy="42956"/>
            </a:xfrm>
          </p:grpSpPr>
          <p:sp>
            <p:nvSpPr>
              <p:cNvPr id="72" name="Line 98"/>
              <p:cNvSpPr>
                <a:spLocks noChangeShapeType="1"/>
              </p:cNvSpPr>
              <p:nvPr/>
            </p:nvSpPr>
            <p:spPr bwMode="auto">
              <a:xfrm>
                <a:off x="7467600" y="2093259"/>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73" name="Oval 99"/>
              <p:cNvSpPr>
                <a:spLocks noChangeArrowheads="1"/>
              </p:cNvSpPr>
              <p:nvPr/>
            </p:nvSpPr>
            <p:spPr bwMode="auto">
              <a:xfrm>
                <a:off x="7696200" y="207084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4" name="Oval 95"/>
              <p:cNvSpPr>
                <a:spLocks noChangeArrowheads="1"/>
              </p:cNvSpPr>
              <p:nvPr/>
            </p:nvSpPr>
            <p:spPr bwMode="auto">
              <a:xfrm>
                <a:off x="8202986" y="207178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6" name="Group 45"/>
            <p:cNvGrpSpPr/>
            <p:nvPr/>
          </p:nvGrpSpPr>
          <p:grpSpPr>
            <a:xfrm>
              <a:off x="7467600" y="3231777"/>
              <a:ext cx="952500" cy="44823"/>
              <a:chOff x="7467600" y="2227730"/>
              <a:chExt cx="952500" cy="44823"/>
            </a:xfrm>
          </p:grpSpPr>
          <p:sp>
            <p:nvSpPr>
              <p:cNvPr id="68" name="Line 102"/>
              <p:cNvSpPr>
                <a:spLocks noChangeShapeType="1"/>
              </p:cNvSpPr>
              <p:nvPr/>
            </p:nvSpPr>
            <p:spPr bwMode="auto">
              <a:xfrm flipV="1">
                <a:off x="7467600" y="2252942"/>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9" name="Oval 104"/>
              <p:cNvSpPr>
                <a:spLocks noChangeArrowheads="1"/>
              </p:cNvSpPr>
              <p:nvPr/>
            </p:nvSpPr>
            <p:spPr bwMode="auto">
              <a:xfrm>
                <a:off x="8005482" y="2227730"/>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0" name="Oval 105"/>
              <p:cNvSpPr>
                <a:spLocks noChangeArrowheads="1"/>
              </p:cNvSpPr>
              <p:nvPr/>
            </p:nvSpPr>
            <p:spPr bwMode="auto">
              <a:xfrm>
                <a:off x="7691718" y="223053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1" name="Oval 95"/>
              <p:cNvSpPr>
                <a:spLocks noChangeArrowheads="1"/>
              </p:cNvSpPr>
              <p:nvPr/>
            </p:nvSpPr>
            <p:spPr bwMode="auto">
              <a:xfrm>
                <a:off x="8206255" y="222866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7" name="Group 46"/>
            <p:cNvGrpSpPr/>
            <p:nvPr/>
          </p:nvGrpSpPr>
          <p:grpSpPr>
            <a:xfrm>
              <a:off x="7467600" y="3494849"/>
              <a:ext cx="952500" cy="42956"/>
              <a:chOff x="7467600" y="2070847"/>
              <a:chExt cx="952500" cy="42956"/>
            </a:xfrm>
          </p:grpSpPr>
          <p:sp>
            <p:nvSpPr>
              <p:cNvPr id="59" name="Line 98"/>
              <p:cNvSpPr>
                <a:spLocks noChangeShapeType="1"/>
              </p:cNvSpPr>
              <p:nvPr/>
            </p:nvSpPr>
            <p:spPr bwMode="auto">
              <a:xfrm>
                <a:off x="7467600" y="2093259"/>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0" name="Oval 99"/>
              <p:cNvSpPr>
                <a:spLocks noChangeArrowheads="1"/>
              </p:cNvSpPr>
              <p:nvPr/>
            </p:nvSpPr>
            <p:spPr bwMode="auto">
              <a:xfrm>
                <a:off x="7696200" y="207084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7" name="Oval 95"/>
              <p:cNvSpPr>
                <a:spLocks noChangeArrowheads="1"/>
              </p:cNvSpPr>
              <p:nvPr/>
            </p:nvSpPr>
            <p:spPr bwMode="auto">
              <a:xfrm>
                <a:off x="8202986" y="207178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8" name="Group 47"/>
            <p:cNvGrpSpPr/>
            <p:nvPr/>
          </p:nvGrpSpPr>
          <p:grpSpPr>
            <a:xfrm>
              <a:off x="7467600" y="5138644"/>
              <a:ext cx="952500" cy="42956"/>
              <a:chOff x="7467600" y="2070847"/>
              <a:chExt cx="952500" cy="42956"/>
            </a:xfrm>
          </p:grpSpPr>
          <p:sp>
            <p:nvSpPr>
              <p:cNvPr id="55" name="Line 98"/>
              <p:cNvSpPr>
                <a:spLocks noChangeShapeType="1"/>
              </p:cNvSpPr>
              <p:nvPr/>
            </p:nvSpPr>
            <p:spPr bwMode="auto">
              <a:xfrm>
                <a:off x="7467600" y="2093259"/>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56" name="Oval 99"/>
              <p:cNvSpPr>
                <a:spLocks noChangeArrowheads="1"/>
              </p:cNvSpPr>
              <p:nvPr/>
            </p:nvSpPr>
            <p:spPr bwMode="auto">
              <a:xfrm>
                <a:off x="7696200" y="207084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57" name="Oval 95"/>
              <p:cNvSpPr>
                <a:spLocks noChangeArrowheads="1"/>
              </p:cNvSpPr>
              <p:nvPr/>
            </p:nvSpPr>
            <p:spPr bwMode="auto">
              <a:xfrm>
                <a:off x="8202986" y="207178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9" name="Group 48"/>
            <p:cNvGrpSpPr/>
            <p:nvPr/>
          </p:nvGrpSpPr>
          <p:grpSpPr>
            <a:xfrm>
              <a:off x="7467600" y="5410200"/>
              <a:ext cx="952500" cy="42956"/>
              <a:chOff x="7467600" y="2070847"/>
              <a:chExt cx="952500" cy="42956"/>
            </a:xfrm>
          </p:grpSpPr>
          <p:sp>
            <p:nvSpPr>
              <p:cNvPr id="50" name="Line 98"/>
              <p:cNvSpPr>
                <a:spLocks noChangeShapeType="1"/>
              </p:cNvSpPr>
              <p:nvPr/>
            </p:nvSpPr>
            <p:spPr bwMode="auto">
              <a:xfrm>
                <a:off x="7467600" y="2093259"/>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53" name="Oval 99"/>
              <p:cNvSpPr>
                <a:spLocks noChangeArrowheads="1"/>
              </p:cNvSpPr>
              <p:nvPr/>
            </p:nvSpPr>
            <p:spPr bwMode="auto">
              <a:xfrm>
                <a:off x="7696200" y="207084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54" name="Oval 95"/>
              <p:cNvSpPr>
                <a:spLocks noChangeArrowheads="1"/>
              </p:cNvSpPr>
              <p:nvPr/>
            </p:nvSpPr>
            <p:spPr bwMode="auto">
              <a:xfrm>
                <a:off x="8202986" y="207178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sp>
        <p:nvSpPr>
          <p:cNvPr id="36" name="Title 1"/>
          <p:cNvSpPr>
            <a:spLocks noGrp="1"/>
          </p:cNvSpPr>
          <p:nvPr>
            <p:ph type="title"/>
          </p:nvPr>
        </p:nvSpPr>
        <p:spPr>
          <a:xfrm>
            <a:off x="457200" y="-76200"/>
            <a:ext cx="8229600" cy="1143000"/>
          </a:xfrm>
        </p:spPr>
        <p:txBody>
          <a:bodyPr/>
          <a:lstStyle/>
          <a:p>
            <a:r>
              <a:rPr lang="en-US" dirty="0" smtClean="0"/>
              <a:t>Genetic drift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3581400"/>
            <a:ext cx="5562600" cy="2781300"/>
          </a:xfrm>
          <a:prstGeom prst="rect">
            <a:avLst/>
          </a:prstGeom>
        </p:spPr>
      </p:pic>
      <p:pic>
        <p:nvPicPr>
          <p:cNvPr id="38" name="Picture 37"/>
          <p:cNvPicPr>
            <a:picLocks noChangeAspect="1"/>
          </p:cNvPicPr>
          <p:nvPr/>
        </p:nvPicPr>
        <p:blipFill rotWithShape="1">
          <a:blip r:embed="rId4">
            <a:extLst>
              <a:ext uri="{28A0092B-C50C-407E-A947-70E740481C1C}">
                <a14:useLocalDpi xmlns:a14="http://schemas.microsoft.com/office/drawing/2010/main" val="0"/>
              </a:ext>
            </a:extLst>
          </a:blip>
          <a:srcRect b="16300"/>
          <a:stretch/>
        </p:blipFill>
        <p:spPr>
          <a:xfrm>
            <a:off x="1513200" y="1447800"/>
            <a:ext cx="5040000" cy="2109246"/>
          </a:xfrm>
          <a:prstGeom prst="rect">
            <a:avLst/>
          </a:prstGeom>
        </p:spPr>
      </p:pic>
      <p:grpSp>
        <p:nvGrpSpPr>
          <p:cNvPr id="39" name="Group 38"/>
          <p:cNvGrpSpPr/>
          <p:nvPr/>
        </p:nvGrpSpPr>
        <p:grpSpPr>
          <a:xfrm>
            <a:off x="1066800" y="1514929"/>
            <a:ext cx="685800" cy="1994774"/>
            <a:chOff x="106840" y="2620903"/>
            <a:chExt cx="966611" cy="2811564"/>
          </a:xfrm>
        </p:grpSpPr>
        <p:grpSp>
          <p:nvGrpSpPr>
            <p:cNvPr id="40" name="Group 39"/>
            <p:cNvGrpSpPr/>
            <p:nvPr/>
          </p:nvGrpSpPr>
          <p:grpSpPr>
            <a:xfrm>
              <a:off x="120951" y="4133933"/>
              <a:ext cx="952500" cy="42956"/>
              <a:chOff x="84667" y="4133933"/>
              <a:chExt cx="952500" cy="42956"/>
            </a:xfrm>
          </p:grpSpPr>
          <p:sp>
            <p:nvSpPr>
              <p:cNvPr id="111" name="Line 98"/>
              <p:cNvSpPr>
                <a:spLocks noChangeShapeType="1"/>
              </p:cNvSpPr>
              <p:nvPr/>
            </p:nvSpPr>
            <p:spPr bwMode="auto">
              <a:xfrm>
                <a:off x="84667" y="4156345"/>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12" name="Oval 99"/>
              <p:cNvSpPr>
                <a:spLocks noChangeArrowheads="1"/>
              </p:cNvSpPr>
              <p:nvPr/>
            </p:nvSpPr>
            <p:spPr bwMode="auto">
              <a:xfrm>
                <a:off x="313267" y="413393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113" name="Oval 95"/>
              <p:cNvSpPr>
                <a:spLocks noChangeArrowheads="1"/>
              </p:cNvSpPr>
              <p:nvPr/>
            </p:nvSpPr>
            <p:spPr bwMode="auto">
              <a:xfrm>
                <a:off x="820053" y="413486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1" name="Group 40"/>
            <p:cNvGrpSpPr/>
            <p:nvPr/>
          </p:nvGrpSpPr>
          <p:grpSpPr>
            <a:xfrm>
              <a:off x="120951" y="2620903"/>
              <a:ext cx="952500" cy="42022"/>
              <a:chOff x="84667" y="2620903"/>
              <a:chExt cx="952500" cy="42022"/>
            </a:xfrm>
          </p:grpSpPr>
          <p:sp>
            <p:nvSpPr>
              <p:cNvPr id="107" name="Line 93"/>
              <p:cNvSpPr>
                <a:spLocks noChangeShapeType="1"/>
              </p:cNvSpPr>
              <p:nvPr/>
            </p:nvSpPr>
            <p:spPr bwMode="auto">
              <a:xfrm>
                <a:off x="84667" y="2643315"/>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08" name="Oval 94"/>
              <p:cNvSpPr>
                <a:spLocks noChangeArrowheads="1"/>
              </p:cNvSpPr>
              <p:nvPr/>
            </p:nvSpPr>
            <p:spPr bwMode="auto">
              <a:xfrm>
                <a:off x="308785"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109" name="Oval 95"/>
              <p:cNvSpPr>
                <a:spLocks noChangeArrowheads="1"/>
              </p:cNvSpPr>
              <p:nvPr/>
            </p:nvSpPr>
            <p:spPr bwMode="auto">
              <a:xfrm>
                <a:off x="622549"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110" name="Oval 95"/>
              <p:cNvSpPr>
                <a:spLocks noChangeArrowheads="1"/>
              </p:cNvSpPr>
              <p:nvPr/>
            </p:nvSpPr>
            <p:spPr bwMode="auto">
              <a:xfrm>
                <a:off x="818652"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2" name="Group 41"/>
            <p:cNvGrpSpPr/>
            <p:nvPr/>
          </p:nvGrpSpPr>
          <p:grpSpPr>
            <a:xfrm>
              <a:off x="112484" y="3505200"/>
              <a:ext cx="952500" cy="42022"/>
              <a:chOff x="84667" y="2620903"/>
              <a:chExt cx="952500" cy="42022"/>
            </a:xfrm>
          </p:grpSpPr>
          <p:sp>
            <p:nvSpPr>
              <p:cNvPr id="103" name="Line 93"/>
              <p:cNvSpPr>
                <a:spLocks noChangeShapeType="1"/>
              </p:cNvSpPr>
              <p:nvPr/>
            </p:nvSpPr>
            <p:spPr bwMode="auto">
              <a:xfrm>
                <a:off x="84667" y="2643315"/>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04" name="Oval 94"/>
              <p:cNvSpPr>
                <a:spLocks noChangeArrowheads="1"/>
              </p:cNvSpPr>
              <p:nvPr/>
            </p:nvSpPr>
            <p:spPr bwMode="auto">
              <a:xfrm>
                <a:off x="308785"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105" name="Oval 95"/>
              <p:cNvSpPr>
                <a:spLocks noChangeArrowheads="1"/>
              </p:cNvSpPr>
              <p:nvPr/>
            </p:nvSpPr>
            <p:spPr bwMode="auto">
              <a:xfrm>
                <a:off x="622549"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106" name="Oval 95"/>
              <p:cNvSpPr>
                <a:spLocks noChangeArrowheads="1"/>
              </p:cNvSpPr>
              <p:nvPr/>
            </p:nvSpPr>
            <p:spPr bwMode="auto">
              <a:xfrm>
                <a:off x="818652"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62" name="Group 61"/>
            <p:cNvGrpSpPr/>
            <p:nvPr/>
          </p:nvGrpSpPr>
          <p:grpSpPr>
            <a:xfrm>
              <a:off x="114366" y="4767674"/>
              <a:ext cx="952500" cy="42022"/>
              <a:chOff x="84667" y="2620903"/>
              <a:chExt cx="952500" cy="42022"/>
            </a:xfrm>
          </p:grpSpPr>
          <p:sp>
            <p:nvSpPr>
              <p:cNvPr id="99" name="Line 93"/>
              <p:cNvSpPr>
                <a:spLocks noChangeShapeType="1"/>
              </p:cNvSpPr>
              <p:nvPr/>
            </p:nvSpPr>
            <p:spPr bwMode="auto">
              <a:xfrm>
                <a:off x="84667" y="2643315"/>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00" name="Oval 94"/>
              <p:cNvSpPr>
                <a:spLocks noChangeArrowheads="1"/>
              </p:cNvSpPr>
              <p:nvPr/>
            </p:nvSpPr>
            <p:spPr bwMode="auto">
              <a:xfrm>
                <a:off x="308785"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101" name="Oval 95"/>
              <p:cNvSpPr>
                <a:spLocks noChangeArrowheads="1"/>
              </p:cNvSpPr>
              <p:nvPr/>
            </p:nvSpPr>
            <p:spPr bwMode="auto">
              <a:xfrm>
                <a:off x="622549"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102" name="Oval 95"/>
              <p:cNvSpPr>
                <a:spLocks noChangeArrowheads="1"/>
              </p:cNvSpPr>
              <p:nvPr/>
            </p:nvSpPr>
            <p:spPr bwMode="auto">
              <a:xfrm>
                <a:off x="818652"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63" name="Group 62"/>
            <p:cNvGrpSpPr/>
            <p:nvPr/>
          </p:nvGrpSpPr>
          <p:grpSpPr>
            <a:xfrm>
              <a:off x="106840" y="5390445"/>
              <a:ext cx="952500" cy="42022"/>
              <a:chOff x="84667" y="2620903"/>
              <a:chExt cx="952500" cy="42022"/>
            </a:xfrm>
          </p:grpSpPr>
          <p:sp>
            <p:nvSpPr>
              <p:cNvPr id="95" name="Line 93"/>
              <p:cNvSpPr>
                <a:spLocks noChangeShapeType="1"/>
              </p:cNvSpPr>
              <p:nvPr/>
            </p:nvSpPr>
            <p:spPr bwMode="auto">
              <a:xfrm>
                <a:off x="84667" y="2643315"/>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6" name="Oval 94"/>
              <p:cNvSpPr>
                <a:spLocks noChangeArrowheads="1"/>
              </p:cNvSpPr>
              <p:nvPr/>
            </p:nvSpPr>
            <p:spPr bwMode="auto">
              <a:xfrm>
                <a:off x="308785"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97" name="Oval 95"/>
              <p:cNvSpPr>
                <a:spLocks noChangeArrowheads="1"/>
              </p:cNvSpPr>
              <p:nvPr/>
            </p:nvSpPr>
            <p:spPr bwMode="auto">
              <a:xfrm>
                <a:off x="622549"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98" name="Oval 95"/>
              <p:cNvSpPr>
                <a:spLocks noChangeArrowheads="1"/>
              </p:cNvSpPr>
              <p:nvPr/>
            </p:nvSpPr>
            <p:spPr bwMode="auto">
              <a:xfrm>
                <a:off x="818652"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64" name="Group 63"/>
            <p:cNvGrpSpPr/>
            <p:nvPr/>
          </p:nvGrpSpPr>
          <p:grpSpPr>
            <a:xfrm>
              <a:off x="112484" y="5139578"/>
              <a:ext cx="952500" cy="42022"/>
              <a:chOff x="84667" y="2620903"/>
              <a:chExt cx="952500" cy="42022"/>
            </a:xfrm>
          </p:grpSpPr>
          <p:sp>
            <p:nvSpPr>
              <p:cNvPr id="91" name="Line 93"/>
              <p:cNvSpPr>
                <a:spLocks noChangeShapeType="1"/>
              </p:cNvSpPr>
              <p:nvPr/>
            </p:nvSpPr>
            <p:spPr bwMode="auto">
              <a:xfrm>
                <a:off x="84667" y="2643315"/>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2" name="Oval 94"/>
              <p:cNvSpPr>
                <a:spLocks noChangeArrowheads="1"/>
              </p:cNvSpPr>
              <p:nvPr/>
            </p:nvSpPr>
            <p:spPr bwMode="auto">
              <a:xfrm>
                <a:off x="423645" y="2620903"/>
                <a:ext cx="42022" cy="42022"/>
              </a:xfrm>
              <a:prstGeom prst="ellipse">
                <a:avLst/>
              </a:prstGeom>
              <a:solidFill>
                <a:srgbClr val="FFFF00"/>
              </a:solidFill>
              <a:ln w="9525">
                <a:solidFill>
                  <a:srgbClr val="000000"/>
                </a:solidFill>
                <a:round/>
                <a:headEnd/>
                <a:tailEnd/>
              </a:ln>
            </p:spPr>
            <p:txBody>
              <a:bodyPr wrap="none" anchor="ctr"/>
              <a:lstStyle/>
              <a:p>
                <a:endParaRPr lang="en-US" dirty="0">
                  <a:latin typeface="Calibri"/>
                </a:endParaRPr>
              </a:p>
            </p:txBody>
          </p:sp>
          <p:sp>
            <p:nvSpPr>
              <p:cNvPr id="93" name="Oval 95"/>
              <p:cNvSpPr>
                <a:spLocks noChangeArrowheads="1"/>
              </p:cNvSpPr>
              <p:nvPr/>
            </p:nvSpPr>
            <p:spPr bwMode="auto">
              <a:xfrm>
                <a:off x="622549"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94" name="Oval 95"/>
              <p:cNvSpPr>
                <a:spLocks noChangeArrowheads="1"/>
              </p:cNvSpPr>
              <p:nvPr/>
            </p:nvSpPr>
            <p:spPr bwMode="auto">
              <a:xfrm>
                <a:off x="818652"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sp>
          <p:nvSpPr>
            <p:cNvPr id="65" name="Oval 94"/>
            <p:cNvSpPr>
              <a:spLocks noChangeArrowheads="1"/>
            </p:cNvSpPr>
            <p:nvPr/>
          </p:nvSpPr>
          <p:spPr bwMode="auto">
            <a:xfrm>
              <a:off x="143487" y="5142753"/>
              <a:ext cx="42022" cy="42022"/>
            </a:xfrm>
            <a:prstGeom prst="ellipse">
              <a:avLst/>
            </a:prstGeom>
            <a:solidFill>
              <a:srgbClr val="FFFF00"/>
            </a:solidFill>
            <a:ln w="9525">
              <a:solidFill>
                <a:srgbClr val="000000"/>
              </a:solidFill>
              <a:round/>
              <a:headEnd/>
              <a:tailEnd/>
            </a:ln>
          </p:spPr>
          <p:txBody>
            <a:bodyPr wrap="none" anchor="ctr"/>
            <a:lstStyle/>
            <a:p>
              <a:endParaRPr lang="en-US" dirty="0">
                <a:latin typeface="Calibri"/>
              </a:endParaRPr>
            </a:p>
          </p:txBody>
        </p:sp>
        <p:grpSp>
          <p:nvGrpSpPr>
            <p:cNvPr id="66" name="Group 65"/>
            <p:cNvGrpSpPr/>
            <p:nvPr/>
          </p:nvGrpSpPr>
          <p:grpSpPr>
            <a:xfrm>
              <a:off x="112484" y="3886200"/>
              <a:ext cx="952500" cy="42022"/>
              <a:chOff x="84667" y="2620903"/>
              <a:chExt cx="952500" cy="42022"/>
            </a:xfrm>
          </p:grpSpPr>
          <p:sp>
            <p:nvSpPr>
              <p:cNvPr id="89" name="Line 93"/>
              <p:cNvSpPr>
                <a:spLocks noChangeShapeType="1"/>
              </p:cNvSpPr>
              <p:nvPr/>
            </p:nvSpPr>
            <p:spPr bwMode="auto">
              <a:xfrm>
                <a:off x="84667" y="2643315"/>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0" name="Oval 95"/>
              <p:cNvSpPr>
                <a:spLocks noChangeArrowheads="1"/>
              </p:cNvSpPr>
              <p:nvPr/>
            </p:nvSpPr>
            <p:spPr bwMode="auto">
              <a:xfrm>
                <a:off x="818652"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79" name="Group 78"/>
            <p:cNvGrpSpPr/>
            <p:nvPr/>
          </p:nvGrpSpPr>
          <p:grpSpPr>
            <a:xfrm>
              <a:off x="112484" y="3249387"/>
              <a:ext cx="952500" cy="42022"/>
              <a:chOff x="84667" y="2620903"/>
              <a:chExt cx="952500" cy="42022"/>
            </a:xfrm>
          </p:grpSpPr>
          <p:sp>
            <p:nvSpPr>
              <p:cNvPr id="87" name="Line 93"/>
              <p:cNvSpPr>
                <a:spLocks noChangeShapeType="1"/>
              </p:cNvSpPr>
              <p:nvPr/>
            </p:nvSpPr>
            <p:spPr bwMode="auto">
              <a:xfrm>
                <a:off x="84667" y="2643315"/>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88" name="Oval 95"/>
              <p:cNvSpPr>
                <a:spLocks noChangeArrowheads="1"/>
              </p:cNvSpPr>
              <p:nvPr/>
            </p:nvSpPr>
            <p:spPr bwMode="auto">
              <a:xfrm>
                <a:off x="818652"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80" name="Group 79"/>
            <p:cNvGrpSpPr/>
            <p:nvPr/>
          </p:nvGrpSpPr>
          <p:grpSpPr>
            <a:xfrm>
              <a:off x="112484" y="2868387"/>
              <a:ext cx="952500" cy="42022"/>
              <a:chOff x="84667" y="2620903"/>
              <a:chExt cx="952500" cy="42022"/>
            </a:xfrm>
          </p:grpSpPr>
          <p:sp>
            <p:nvSpPr>
              <p:cNvPr id="85" name="Line 93"/>
              <p:cNvSpPr>
                <a:spLocks noChangeShapeType="1"/>
              </p:cNvSpPr>
              <p:nvPr/>
            </p:nvSpPr>
            <p:spPr bwMode="auto">
              <a:xfrm>
                <a:off x="84667" y="2643315"/>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86" name="Oval 95"/>
              <p:cNvSpPr>
                <a:spLocks noChangeArrowheads="1"/>
              </p:cNvSpPr>
              <p:nvPr/>
            </p:nvSpPr>
            <p:spPr bwMode="auto">
              <a:xfrm>
                <a:off x="818652"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81" name="Group 80"/>
            <p:cNvGrpSpPr/>
            <p:nvPr/>
          </p:nvGrpSpPr>
          <p:grpSpPr>
            <a:xfrm>
              <a:off x="112484" y="4495800"/>
              <a:ext cx="952500" cy="42956"/>
              <a:chOff x="84667" y="4133933"/>
              <a:chExt cx="952500" cy="42956"/>
            </a:xfrm>
          </p:grpSpPr>
          <p:sp>
            <p:nvSpPr>
              <p:cNvPr id="82" name="Line 98"/>
              <p:cNvSpPr>
                <a:spLocks noChangeShapeType="1"/>
              </p:cNvSpPr>
              <p:nvPr/>
            </p:nvSpPr>
            <p:spPr bwMode="auto">
              <a:xfrm>
                <a:off x="84667" y="4156345"/>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83" name="Oval 99"/>
              <p:cNvSpPr>
                <a:spLocks noChangeArrowheads="1"/>
              </p:cNvSpPr>
              <p:nvPr/>
            </p:nvSpPr>
            <p:spPr bwMode="auto">
              <a:xfrm>
                <a:off x="313267" y="413393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84" name="Oval 95"/>
              <p:cNvSpPr>
                <a:spLocks noChangeArrowheads="1"/>
              </p:cNvSpPr>
              <p:nvPr/>
            </p:nvSpPr>
            <p:spPr bwMode="auto">
              <a:xfrm>
                <a:off x="820053" y="413486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spTree>
    <p:extLst>
      <p:ext uri="{BB962C8B-B14F-4D97-AF65-F5344CB8AC3E}">
        <p14:creationId xmlns:p14="http://schemas.microsoft.com/office/powerpoint/2010/main" val="175736498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rotWithShape="1">
          <a:blip r:embed="rId3">
            <a:extLst>
              <a:ext uri="{28A0092B-C50C-407E-A947-70E740481C1C}">
                <a14:useLocalDpi xmlns:a14="http://schemas.microsoft.com/office/drawing/2010/main" val="0"/>
              </a:ext>
            </a:extLst>
          </a:blip>
          <a:srcRect b="16300"/>
          <a:stretch/>
        </p:blipFill>
        <p:spPr>
          <a:xfrm>
            <a:off x="532200" y="2666999"/>
            <a:ext cx="7164000" cy="2998142"/>
          </a:xfrm>
          <a:prstGeom prst="rect">
            <a:avLst/>
          </a:prstGeom>
        </p:spPr>
      </p:pic>
      <p:sp>
        <p:nvSpPr>
          <p:cNvPr id="51" name="TextBox 50"/>
          <p:cNvSpPr txBox="1"/>
          <p:nvPr/>
        </p:nvSpPr>
        <p:spPr>
          <a:xfrm>
            <a:off x="6553200" y="5786735"/>
            <a:ext cx="1249060" cy="461665"/>
          </a:xfrm>
          <a:prstGeom prst="rect">
            <a:avLst/>
          </a:prstGeom>
          <a:noFill/>
        </p:spPr>
        <p:txBody>
          <a:bodyPr wrap="none" rtlCol="0">
            <a:spAutoFit/>
          </a:bodyPr>
          <a:lstStyle/>
          <a:p>
            <a:r>
              <a:rPr lang="en-US" sz="2400" dirty="0" smtClean="0"/>
              <a:t>Present</a:t>
            </a:r>
            <a:endParaRPr lang="en-US" sz="2400" dirty="0"/>
          </a:p>
        </p:txBody>
      </p:sp>
      <p:sp>
        <p:nvSpPr>
          <p:cNvPr id="52" name="TextBox 51"/>
          <p:cNvSpPr txBox="1"/>
          <p:nvPr/>
        </p:nvSpPr>
        <p:spPr>
          <a:xfrm>
            <a:off x="681473" y="5786735"/>
            <a:ext cx="800520" cy="461665"/>
          </a:xfrm>
          <a:prstGeom prst="rect">
            <a:avLst/>
          </a:prstGeom>
          <a:noFill/>
        </p:spPr>
        <p:txBody>
          <a:bodyPr wrap="none" rtlCol="0">
            <a:spAutoFit/>
          </a:bodyPr>
          <a:lstStyle/>
          <a:p>
            <a:r>
              <a:rPr lang="en-US" sz="2400" dirty="0" smtClean="0"/>
              <a:t>Past</a:t>
            </a:r>
            <a:endParaRPr lang="en-US" sz="2400" dirty="0"/>
          </a:p>
        </p:txBody>
      </p:sp>
      <p:cxnSp>
        <p:nvCxnSpPr>
          <p:cNvPr id="58" name="Straight Arrow Connector 57"/>
          <p:cNvCxnSpPr/>
          <p:nvPr/>
        </p:nvCxnSpPr>
        <p:spPr bwMode="auto">
          <a:xfrm>
            <a:off x="1676400" y="6015335"/>
            <a:ext cx="4724400" cy="0"/>
          </a:xfrm>
          <a:prstGeom prst="straightConnector1">
            <a:avLst/>
          </a:prstGeom>
          <a:noFill/>
          <a:ln w="28575" cap="flat" cmpd="sng" algn="ctr">
            <a:solidFill>
              <a:schemeClr val="tx1"/>
            </a:solidFill>
            <a:prstDash val="solid"/>
            <a:round/>
            <a:headEnd type="none" w="med" len="med"/>
            <a:tailEnd type="arrow"/>
          </a:ln>
          <a:effectLst/>
        </p:spPr>
      </p:cxnSp>
      <p:sp>
        <p:nvSpPr>
          <p:cNvPr id="61" name="TextBox 60"/>
          <p:cNvSpPr txBox="1"/>
          <p:nvPr/>
        </p:nvSpPr>
        <p:spPr>
          <a:xfrm>
            <a:off x="3048000" y="5786735"/>
            <a:ext cx="2100906" cy="461665"/>
          </a:xfrm>
          <a:prstGeom prst="rect">
            <a:avLst/>
          </a:prstGeom>
          <a:solidFill>
            <a:schemeClr val="bg1"/>
          </a:solidFill>
        </p:spPr>
        <p:txBody>
          <a:bodyPr wrap="none" rtlCol="0">
            <a:spAutoFit/>
          </a:bodyPr>
          <a:lstStyle/>
          <a:p>
            <a:r>
              <a:rPr lang="en-US" sz="2400" dirty="0" smtClean="0"/>
              <a:t>G generations</a:t>
            </a:r>
            <a:endParaRPr lang="en-US" sz="2400" dirty="0"/>
          </a:p>
        </p:txBody>
      </p:sp>
      <p:grpSp>
        <p:nvGrpSpPr>
          <p:cNvPr id="43" name="Group 42"/>
          <p:cNvGrpSpPr/>
          <p:nvPr/>
        </p:nvGrpSpPr>
        <p:grpSpPr>
          <a:xfrm>
            <a:off x="7467600" y="2762014"/>
            <a:ext cx="952500" cy="2843542"/>
            <a:chOff x="7467600" y="2609614"/>
            <a:chExt cx="952500" cy="2843542"/>
          </a:xfrm>
        </p:grpSpPr>
        <p:grpSp>
          <p:nvGrpSpPr>
            <p:cNvPr id="44" name="Group 43"/>
            <p:cNvGrpSpPr/>
            <p:nvPr/>
          </p:nvGrpSpPr>
          <p:grpSpPr>
            <a:xfrm>
              <a:off x="7467600" y="2609614"/>
              <a:ext cx="952500" cy="42022"/>
              <a:chOff x="7467600" y="1981200"/>
              <a:chExt cx="952500" cy="42022"/>
            </a:xfrm>
          </p:grpSpPr>
          <p:sp>
            <p:nvSpPr>
              <p:cNvPr id="75" name="Line 93"/>
              <p:cNvSpPr>
                <a:spLocks noChangeShapeType="1"/>
              </p:cNvSpPr>
              <p:nvPr/>
            </p:nvSpPr>
            <p:spPr bwMode="auto">
              <a:xfrm>
                <a:off x="7467600" y="2003612"/>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76" name="Oval 94"/>
              <p:cNvSpPr>
                <a:spLocks noChangeArrowheads="1"/>
              </p:cNvSpPr>
              <p:nvPr/>
            </p:nvSpPr>
            <p:spPr bwMode="auto">
              <a:xfrm>
                <a:off x="7691718" y="1981200"/>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7" name="Oval 95"/>
              <p:cNvSpPr>
                <a:spLocks noChangeArrowheads="1"/>
              </p:cNvSpPr>
              <p:nvPr/>
            </p:nvSpPr>
            <p:spPr bwMode="auto">
              <a:xfrm>
                <a:off x="8005482" y="1981200"/>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8" name="Oval 95"/>
              <p:cNvSpPr>
                <a:spLocks noChangeArrowheads="1"/>
              </p:cNvSpPr>
              <p:nvPr/>
            </p:nvSpPr>
            <p:spPr bwMode="auto">
              <a:xfrm>
                <a:off x="8201585" y="1981200"/>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5" name="Group 44"/>
            <p:cNvGrpSpPr/>
            <p:nvPr/>
          </p:nvGrpSpPr>
          <p:grpSpPr>
            <a:xfrm>
              <a:off x="7467600" y="2862051"/>
              <a:ext cx="952500" cy="42956"/>
              <a:chOff x="7467600" y="2070847"/>
              <a:chExt cx="952500" cy="42956"/>
            </a:xfrm>
          </p:grpSpPr>
          <p:sp>
            <p:nvSpPr>
              <p:cNvPr id="72" name="Line 98"/>
              <p:cNvSpPr>
                <a:spLocks noChangeShapeType="1"/>
              </p:cNvSpPr>
              <p:nvPr/>
            </p:nvSpPr>
            <p:spPr bwMode="auto">
              <a:xfrm>
                <a:off x="7467600" y="2093259"/>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73" name="Oval 99"/>
              <p:cNvSpPr>
                <a:spLocks noChangeArrowheads="1"/>
              </p:cNvSpPr>
              <p:nvPr/>
            </p:nvSpPr>
            <p:spPr bwMode="auto">
              <a:xfrm>
                <a:off x="7696200" y="207084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4" name="Oval 95"/>
              <p:cNvSpPr>
                <a:spLocks noChangeArrowheads="1"/>
              </p:cNvSpPr>
              <p:nvPr/>
            </p:nvSpPr>
            <p:spPr bwMode="auto">
              <a:xfrm>
                <a:off x="8202986" y="207178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6" name="Group 45"/>
            <p:cNvGrpSpPr/>
            <p:nvPr/>
          </p:nvGrpSpPr>
          <p:grpSpPr>
            <a:xfrm>
              <a:off x="7467600" y="3231777"/>
              <a:ext cx="952500" cy="44823"/>
              <a:chOff x="7467600" y="2227730"/>
              <a:chExt cx="952500" cy="44823"/>
            </a:xfrm>
          </p:grpSpPr>
          <p:sp>
            <p:nvSpPr>
              <p:cNvPr id="68" name="Line 102"/>
              <p:cNvSpPr>
                <a:spLocks noChangeShapeType="1"/>
              </p:cNvSpPr>
              <p:nvPr/>
            </p:nvSpPr>
            <p:spPr bwMode="auto">
              <a:xfrm flipV="1">
                <a:off x="7467600" y="2252942"/>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9" name="Oval 104"/>
              <p:cNvSpPr>
                <a:spLocks noChangeArrowheads="1"/>
              </p:cNvSpPr>
              <p:nvPr/>
            </p:nvSpPr>
            <p:spPr bwMode="auto">
              <a:xfrm>
                <a:off x="8005482" y="2227730"/>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0" name="Oval 105"/>
              <p:cNvSpPr>
                <a:spLocks noChangeArrowheads="1"/>
              </p:cNvSpPr>
              <p:nvPr/>
            </p:nvSpPr>
            <p:spPr bwMode="auto">
              <a:xfrm>
                <a:off x="7691718" y="223053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1" name="Oval 95"/>
              <p:cNvSpPr>
                <a:spLocks noChangeArrowheads="1"/>
              </p:cNvSpPr>
              <p:nvPr/>
            </p:nvSpPr>
            <p:spPr bwMode="auto">
              <a:xfrm>
                <a:off x="8206255" y="222866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7" name="Group 46"/>
            <p:cNvGrpSpPr/>
            <p:nvPr/>
          </p:nvGrpSpPr>
          <p:grpSpPr>
            <a:xfrm>
              <a:off x="7467600" y="3494849"/>
              <a:ext cx="952500" cy="42956"/>
              <a:chOff x="7467600" y="2070847"/>
              <a:chExt cx="952500" cy="42956"/>
            </a:xfrm>
          </p:grpSpPr>
          <p:sp>
            <p:nvSpPr>
              <p:cNvPr id="59" name="Line 98"/>
              <p:cNvSpPr>
                <a:spLocks noChangeShapeType="1"/>
              </p:cNvSpPr>
              <p:nvPr/>
            </p:nvSpPr>
            <p:spPr bwMode="auto">
              <a:xfrm>
                <a:off x="7467600" y="2093259"/>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0" name="Oval 99"/>
              <p:cNvSpPr>
                <a:spLocks noChangeArrowheads="1"/>
              </p:cNvSpPr>
              <p:nvPr/>
            </p:nvSpPr>
            <p:spPr bwMode="auto">
              <a:xfrm>
                <a:off x="7696200" y="207084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7" name="Oval 95"/>
              <p:cNvSpPr>
                <a:spLocks noChangeArrowheads="1"/>
              </p:cNvSpPr>
              <p:nvPr/>
            </p:nvSpPr>
            <p:spPr bwMode="auto">
              <a:xfrm>
                <a:off x="8202986" y="207178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8" name="Group 47"/>
            <p:cNvGrpSpPr/>
            <p:nvPr/>
          </p:nvGrpSpPr>
          <p:grpSpPr>
            <a:xfrm>
              <a:off x="7467600" y="5138644"/>
              <a:ext cx="952500" cy="42956"/>
              <a:chOff x="7467600" y="2070847"/>
              <a:chExt cx="952500" cy="42956"/>
            </a:xfrm>
          </p:grpSpPr>
          <p:sp>
            <p:nvSpPr>
              <p:cNvPr id="55" name="Line 98"/>
              <p:cNvSpPr>
                <a:spLocks noChangeShapeType="1"/>
              </p:cNvSpPr>
              <p:nvPr/>
            </p:nvSpPr>
            <p:spPr bwMode="auto">
              <a:xfrm>
                <a:off x="7467600" y="2093259"/>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56" name="Oval 99"/>
              <p:cNvSpPr>
                <a:spLocks noChangeArrowheads="1"/>
              </p:cNvSpPr>
              <p:nvPr/>
            </p:nvSpPr>
            <p:spPr bwMode="auto">
              <a:xfrm>
                <a:off x="7696200" y="207084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57" name="Oval 95"/>
              <p:cNvSpPr>
                <a:spLocks noChangeArrowheads="1"/>
              </p:cNvSpPr>
              <p:nvPr/>
            </p:nvSpPr>
            <p:spPr bwMode="auto">
              <a:xfrm>
                <a:off x="8202986" y="207178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9" name="Group 48"/>
            <p:cNvGrpSpPr/>
            <p:nvPr/>
          </p:nvGrpSpPr>
          <p:grpSpPr>
            <a:xfrm>
              <a:off x="7467600" y="5410200"/>
              <a:ext cx="952500" cy="42956"/>
              <a:chOff x="7467600" y="2070847"/>
              <a:chExt cx="952500" cy="42956"/>
            </a:xfrm>
          </p:grpSpPr>
          <p:sp>
            <p:nvSpPr>
              <p:cNvPr id="50" name="Line 98"/>
              <p:cNvSpPr>
                <a:spLocks noChangeShapeType="1"/>
              </p:cNvSpPr>
              <p:nvPr/>
            </p:nvSpPr>
            <p:spPr bwMode="auto">
              <a:xfrm>
                <a:off x="7467600" y="2093259"/>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53" name="Oval 99"/>
              <p:cNvSpPr>
                <a:spLocks noChangeArrowheads="1"/>
              </p:cNvSpPr>
              <p:nvPr/>
            </p:nvSpPr>
            <p:spPr bwMode="auto">
              <a:xfrm>
                <a:off x="7696200" y="207084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54" name="Oval 95"/>
              <p:cNvSpPr>
                <a:spLocks noChangeArrowheads="1"/>
              </p:cNvSpPr>
              <p:nvPr/>
            </p:nvSpPr>
            <p:spPr bwMode="auto">
              <a:xfrm>
                <a:off x="8202986" y="207178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sp>
        <p:nvSpPr>
          <p:cNvPr id="36" name="Title 1"/>
          <p:cNvSpPr>
            <a:spLocks noGrp="1"/>
          </p:cNvSpPr>
          <p:nvPr>
            <p:ph type="title"/>
          </p:nvPr>
        </p:nvSpPr>
        <p:spPr>
          <a:xfrm>
            <a:off x="457200" y="-76200"/>
            <a:ext cx="8229600" cy="1143000"/>
          </a:xfrm>
        </p:spPr>
        <p:txBody>
          <a:bodyPr/>
          <a:lstStyle/>
          <a:p>
            <a:r>
              <a:rPr lang="en-US" dirty="0" smtClean="0"/>
              <a:t>Genetic drift</a:t>
            </a:r>
            <a:endParaRPr lang="en-US" sz="3200" dirty="0"/>
          </a:p>
        </p:txBody>
      </p:sp>
      <p:grpSp>
        <p:nvGrpSpPr>
          <p:cNvPr id="5" name="Group 4"/>
          <p:cNvGrpSpPr/>
          <p:nvPr/>
        </p:nvGrpSpPr>
        <p:grpSpPr>
          <a:xfrm>
            <a:off x="120951" y="4286333"/>
            <a:ext cx="952500" cy="42956"/>
            <a:chOff x="84667" y="4133933"/>
            <a:chExt cx="952500" cy="42956"/>
          </a:xfrm>
        </p:grpSpPr>
        <p:sp>
          <p:nvSpPr>
            <p:cNvPr id="37" name="Line 98"/>
            <p:cNvSpPr>
              <a:spLocks noChangeShapeType="1"/>
            </p:cNvSpPr>
            <p:nvPr/>
          </p:nvSpPr>
          <p:spPr bwMode="auto">
            <a:xfrm>
              <a:off x="84667" y="4156345"/>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38" name="Oval 99"/>
            <p:cNvSpPr>
              <a:spLocks noChangeArrowheads="1"/>
            </p:cNvSpPr>
            <p:nvPr/>
          </p:nvSpPr>
          <p:spPr bwMode="auto">
            <a:xfrm>
              <a:off x="313267" y="413393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39" name="Oval 95"/>
            <p:cNvSpPr>
              <a:spLocks noChangeArrowheads="1"/>
            </p:cNvSpPr>
            <p:nvPr/>
          </p:nvSpPr>
          <p:spPr bwMode="auto">
            <a:xfrm>
              <a:off x="820053" y="413486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 name="Group 3"/>
          <p:cNvGrpSpPr/>
          <p:nvPr/>
        </p:nvGrpSpPr>
        <p:grpSpPr>
          <a:xfrm>
            <a:off x="120951" y="2773303"/>
            <a:ext cx="952500" cy="42022"/>
            <a:chOff x="84667" y="2620903"/>
            <a:chExt cx="952500" cy="42022"/>
          </a:xfrm>
        </p:grpSpPr>
        <p:sp>
          <p:nvSpPr>
            <p:cNvPr id="40" name="Line 93"/>
            <p:cNvSpPr>
              <a:spLocks noChangeShapeType="1"/>
            </p:cNvSpPr>
            <p:nvPr/>
          </p:nvSpPr>
          <p:spPr bwMode="auto">
            <a:xfrm>
              <a:off x="84667" y="2643315"/>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1" name="Oval 94"/>
            <p:cNvSpPr>
              <a:spLocks noChangeArrowheads="1"/>
            </p:cNvSpPr>
            <p:nvPr/>
          </p:nvSpPr>
          <p:spPr bwMode="auto">
            <a:xfrm>
              <a:off x="308785"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2" name="Oval 95"/>
            <p:cNvSpPr>
              <a:spLocks noChangeArrowheads="1"/>
            </p:cNvSpPr>
            <p:nvPr/>
          </p:nvSpPr>
          <p:spPr bwMode="auto">
            <a:xfrm>
              <a:off x="622549"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2" name="Oval 95"/>
            <p:cNvSpPr>
              <a:spLocks noChangeArrowheads="1"/>
            </p:cNvSpPr>
            <p:nvPr/>
          </p:nvSpPr>
          <p:spPr bwMode="auto">
            <a:xfrm>
              <a:off x="818652"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85" name="Group 84"/>
          <p:cNvGrpSpPr/>
          <p:nvPr/>
        </p:nvGrpSpPr>
        <p:grpSpPr>
          <a:xfrm>
            <a:off x="112484" y="3657600"/>
            <a:ext cx="952500" cy="42022"/>
            <a:chOff x="84667" y="2620903"/>
            <a:chExt cx="952500" cy="42022"/>
          </a:xfrm>
        </p:grpSpPr>
        <p:sp>
          <p:nvSpPr>
            <p:cNvPr id="86" name="Line 93"/>
            <p:cNvSpPr>
              <a:spLocks noChangeShapeType="1"/>
            </p:cNvSpPr>
            <p:nvPr/>
          </p:nvSpPr>
          <p:spPr bwMode="auto">
            <a:xfrm>
              <a:off x="84667" y="2643315"/>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87" name="Oval 94"/>
            <p:cNvSpPr>
              <a:spLocks noChangeArrowheads="1"/>
            </p:cNvSpPr>
            <p:nvPr/>
          </p:nvSpPr>
          <p:spPr bwMode="auto">
            <a:xfrm>
              <a:off x="308785"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88" name="Oval 95"/>
            <p:cNvSpPr>
              <a:spLocks noChangeArrowheads="1"/>
            </p:cNvSpPr>
            <p:nvPr/>
          </p:nvSpPr>
          <p:spPr bwMode="auto">
            <a:xfrm>
              <a:off x="622549"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89" name="Oval 95"/>
            <p:cNvSpPr>
              <a:spLocks noChangeArrowheads="1"/>
            </p:cNvSpPr>
            <p:nvPr/>
          </p:nvSpPr>
          <p:spPr bwMode="auto">
            <a:xfrm>
              <a:off x="818652"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90" name="Group 89"/>
          <p:cNvGrpSpPr/>
          <p:nvPr/>
        </p:nvGrpSpPr>
        <p:grpSpPr>
          <a:xfrm>
            <a:off x="114366" y="4920074"/>
            <a:ext cx="952500" cy="42022"/>
            <a:chOff x="84667" y="2620903"/>
            <a:chExt cx="952500" cy="42022"/>
          </a:xfrm>
        </p:grpSpPr>
        <p:sp>
          <p:nvSpPr>
            <p:cNvPr id="91" name="Line 93"/>
            <p:cNvSpPr>
              <a:spLocks noChangeShapeType="1"/>
            </p:cNvSpPr>
            <p:nvPr/>
          </p:nvSpPr>
          <p:spPr bwMode="auto">
            <a:xfrm>
              <a:off x="84667" y="2643315"/>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2" name="Oval 94"/>
            <p:cNvSpPr>
              <a:spLocks noChangeArrowheads="1"/>
            </p:cNvSpPr>
            <p:nvPr/>
          </p:nvSpPr>
          <p:spPr bwMode="auto">
            <a:xfrm>
              <a:off x="308785"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93" name="Oval 95"/>
            <p:cNvSpPr>
              <a:spLocks noChangeArrowheads="1"/>
            </p:cNvSpPr>
            <p:nvPr/>
          </p:nvSpPr>
          <p:spPr bwMode="auto">
            <a:xfrm>
              <a:off x="622549"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94" name="Oval 95"/>
            <p:cNvSpPr>
              <a:spLocks noChangeArrowheads="1"/>
            </p:cNvSpPr>
            <p:nvPr/>
          </p:nvSpPr>
          <p:spPr bwMode="auto">
            <a:xfrm>
              <a:off x="818652"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95" name="Group 94"/>
          <p:cNvGrpSpPr/>
          <p:nvPr/>
        </p:nvGrpSpPr>
        <p:grpSpPr>
          <a:xfrm>
            <a:off x="106840" y="5542845"/>
            <a:ext cx="952500" cy="42022"/>
            <a:chOff x="84667" y="2620903"/>
            <a:chExt cx="952500" cy="42022"/>
          </a:xfrm>
        </p:grpSpPr>
        <p:sp>
          <p:nvSpPr>
            <p:cNvPr id="96" name="Line 93"/>
            <p:cNvSpPr>
              <a:spLocks noChangeShapeType="1"/>
            </p:cNvSpPr>
            <p:nvPr/>
          </p:nvSpPr>
          <p:spPr bwMode="auto">
            <a:xfrm>
              <a:off x="84667" y="2643315"/>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7" name="Oval 94"/>
            <p:cNvSpPr>
              <a:spLocks noChangeArrowheads="1"/>
            </p:cNvSpPr>
            <p:nvPr/>
          </p:nvSpPr>
          <p:spPr bwMode="auto">
            <a:xfrm>
              <a:off x="308785"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98" name="Oval 95"/>
            <p:cNvSpPr>
              <a:spLocks noChangeArrowheads="1"/>
            </p:cNvSpPr>
            <p:nvPr/>
          </p:nvSpPr>
          <p:spPr bwMode="auto">
            <a:xfrm>
              <a:off x="622549"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99" name="Oval 95"/>
            <p:cNvSpPr>
              <a:spLocks noChangeArrowheads="1"/>
            </p:cNvSpPr>
            <p:nvPr/>
          </p:nvSpPr>
          <p:spPr bwMode="auto">
            <a:xfrm>
              <a:off x="818652"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116" name="Group 115"/>
          <p:cNvGrpSpPr/>
          <p:nvPr/>
        </p:nvGrpSpPr>
        <p:grpSpPr>
          <a:xfrm>
            <a:off x="112484" y="5291978"/>
            <a:ext cx="952500" cy="42022"/>
            <a:chOff x="84667" y="2620903"/>
            <a:chExt cx="952500" cy="42022"/>
          </a:xfrm>
        </p:grpSpPr>
        <p:sp>
          <p:nvSpPr>
            <p:cNvPr id="117" name="Line 93"/>
            <p:cNvSpPr>
              <a:spLocks noChangeShapeType="1"/>
            </p:cNvSpPr>
            <p:nvPr/>
          </p:nvSpPr>
          <p:spPr bwMode="auto">
            <a:xfrm>
              <a:off x="84667" y="2643315"/>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18" name="Oval 94"/>
            <p:cNvSpPr>
              <a:spLocks noChangeArrowheads="1"/>
            </p:cNvSpPr>
            <p:nvPr/>
          </p:nvSpPr>
          <p:spPr bwMode="auto">
            <a:xfrm>
              <a:off x="423645" y="2620903"/>
              <a:ext cx="42022" cy="42022"/>
            </a:xfrm>
            <a:prstGeom prst="ellipse">
              <a:avLst/>
            </a:prstGeom>
            <a:solidFill>
              <a:srgbClr val="FFFF00"/>
            </a:solidFill>
            <a:ln w="9525">
              <a:solidFill>
                <a:srgbClr val="000000"/>
              </a:solidFill>
              <a:round/>
              <a:headEnd/>
              <a:tailEnd/>
            </a:ln>
          </p:spPr>
          <p:txBody>
            <a:bodyPr wrap="none" anchor="ctr"/>
            <a:lstStyle/>
            <a:p>
              <a:endParaRPr lang="en-US" dirty="0">
                <a:latin typeface="Calibri"/>
              </a:endParaRPr>
            </a:p>
          </p:txBody>
        </p:sp>
        <p:sp>
          <p:nvSpPr>
            <p:cNvPr id="119" name="Oval 95"/>
            <p:cNvSpPr>
              <a:spLocks noChangeArrowheads="1"/>
            </p:cNvSpPr>
            <p:nvPr/>
          </p:nvSpPr>
          <p:spPr bwMode="auto">
            <a:xfrm>
              <a:off x="622549"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120" name="Oval 95"/>
            <p:cNvSpPr>
              <a:spLocks noChangeArrowheads="1"/>
            </p:cNvSpPr>
            <p:nvPr/>
          </p:nvSpPr>
          <p:spPr bwMode="auto">
            <a:xfrm>
              <a:off x="818652"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sp>
        <p:nvSpPr>
          <p:cNvPr id="122" name="Oval 94"/>
          <p:cNvSpPr>
            <a:spLocks noChangeArrowheads="1"/>
          </p:cNvSpPr>
          <p:nvPr/>
        </p:nvSpPr>
        <p:spPr bwMode="auto">
          <a:xfrm>
            <a:off x="143487" y="5295153"/>
            <a:ext cx="42022" cy="42022"/>
          </a:xfrm>
          <a:prstGeom prst="ellipse">
            <a:avLst/>
          </a:prstGeom>
          <a:solidFill>
            <a:srgbClr val="FFFF00"/>
          </a:solidFill>
          <a:ln w="9525">
            <a:solidFill>
              <a:srgbClr val="000000"/>
            </a:solidFill>
            <a:round/>
            <a:headEnd/>
            <a:tailEnd/>
          </a:ln>
        </p:spPr>
        <p:txBody>
          <a:bodyPr wrap="none" anchor="ctr"/>
          <a:lstStyle/>
          <a:p>
            <a:endParaRPr lang="en-US" dirty="0">
              <a:latin typeface="Calibri"/>
            </a:endParaRPr>
          </a:p>
        </p:txBody>
      </p:sp>
      <p:grpSp>
        <p:nvGrpSpPr>
          <p:cNvPr id="123" name="Group 122"/>
          <p:cNvGrpSpPr/>
          <p:nvPr/>
        </p:nvGrpSpPr>
        <p:grpSpPr>
          <a:xfrm>
            <a:off x="112484" y="4038600"/>
            <a:ext cx="952500" cy="42022"/>
            <a:chOff x="84667" y="2620903"/>
            <a:chExt cx="952500" cy="42022"/>
          </a:xfrm>
        </p:grpSpPr>
        <p:sp>
          <p:nvSpPr>
            <p:cNvPr id="124" name="Line 93"/>
            <p:cNvSpPr>
              <a:spLocks noChangeShapeType="1"/>
            </p:cNvSpPr>
            <p:nvPr/>
          </p:nvSpPr>
          <p:spPr bwMode="auto">
            <a:xfrm>
              <a:off x="84667" y="2643315"/>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27" name="Oval 95"/>
            <p:cNvSpPr>
              <a:spLocks noChangeArrowheads="1"/>
            </p:cNvSpPr>
            <p:nvPr/>
          </p:nvSpPr>
          <p:spPr bwMode="auto">
            <a:xfrm>
              <a:off x="818652"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128" name="Group 127"/>
          <p:cNvGrpSpPr/>
          <p:nvPr/>
        </p:nvGrpSpPr>
        <p:grpSpPr>
          <a:xfrm>
            <a:off x="112484" y="3401787"/>
            <a:ext cx="952500" cy="42022"/>
            <a:chOff x="84667" y="2620903"/>
            <a:chExt cx="952500" cy="42022"/>
          </a:xfrm>
        </p:grpSpPr>
        <p:sp>
          <p:nvSpPr>
            <p:cNvPr id="129" name="Line 93"/>
            <p:cNvSpPr>
              <a:spLocks noChangeShapeType="1"/>
            </p:cNvSpPr>
            <p:nvPr/>
          </p:nvSpPr>
          <p:spPr bwMode="auto">
            <a:xfrm>
              <a:off x="84667" y="2643315"/>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30" name="Oval 95"/>
            <p:cNvSpPr>
              <a:spLocks noChangeArrowheads="1"/>
            </p:cNvSpPr>
            <p:nvPr/>
          </p:nvSpPr>
          <p:spPr bwMode="auto">
            <a:xfrm>
              <a:off x="818652"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131" name="Group 130"/>
          <p:cNvGrpSpPr/>
          <p:nvPr/>
        </p:nvGrpSpPr>
        <p:grpSpPr>
          <a:xfrm>
            <a:off x="112484" y="3020787"/>
            <a:ext cx="952500" cy="42022"/>
            <a:chOff x="84667" y="2620903"/>
            <a:chExt cx="952500" cy="42022"/>
          </a:xfrm>
        </p:grpSpPr>
        <p:sp>
          <p:nvSpPr>
            <p:cNvPr id="132" name="Line 93"/>
            <p:cNvSpPr>
              <a:spLocks noChangeShapeType="1"/>
            </p:cNvSpPr>
            <p:nvPr/>
          </p:nvSpPr>
          <p:spPr bwMode="auto">
            <a:xfrm>
              <a:off x="84667" y="2643315"/>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33" name="Oval 95"/>
            <p:cNvSpPr>
              <a:spLocks noChangeArrowheads="1"/>
            </p:cNvSpPr>
            <p:nvPr/>
          </p:nvSpPr>
          <p:spPr bwMode="auto">
            <a:xfrm>
              <a:off x="818652"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134" name="Group 133"/>
          <p:cNvGrpSpPr/>
          <p:nvPr/>
        </p:nvGrpSpPr>
        <p:grpSpPr>
          <a:xfrm>
            <a:off x="112484" y="4648200"/>
            <a:ext cx="952500" cy="42956"/>
            <a:chOff x="84667" y="4133933"/>
            <a:chExt cx="952500" cy="42956"/>
          </a:xfrm>
        </p:grpSpPr>
        <p:sp>
          <p:nvSpPr>
            <p:cNvPr id="135" name="Line 98"/>
            <p:cNvSpPr>
              <a:spLocks noChangeShapeType="1"/>
            </p:cNvSpPr>
            <p:nvPr/>
          </p:nvSpPr>
          <p:spPr bwMode="auto">
            <a:xfrm>
              <a:off x="84667" y="4156345"/>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36" name="Oval 99"/>
            <p:cNvSpPr>
              <a:spLocks noChangeArrowheads="1"/>
            </p:cNvSpPr>
            <p:nvPr/>
          </p:nvSpPr>
          <p:spPr bwMode="auto">
            <a:xfrm>
              <a:off x="313267" y="413393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137" name="Oval 95"/>
            <p:cNvSpPr>
              <a:spLocks noChangeArrowheads="1"/>
            </p:cNvSpPr>
            <p:nvPr/>
          </p:nvSpPr>
          <p:spPr bwMode="auto">
            <a:xfrm>
              <a:off x="820053" y="413486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80" name="Group 79"/>
          <p:cNvGrpSpPr/>
          <p:nvPr/>
        </p:nvGrpSpPr>
        <p:grpSpPr>
          <a:xfrm>
            <a:off x="7466994" y="4030518"/>
            <a:ext cx="952500" cy="42956"/>
            <a:chOff x="84667" y="4133933"/>
            <a:chExt cx="952500" cy="42956"/>
          </a:xfrm>
        </p:grpSpPr>
        <p:sp>
          <p:nvSpPr>
            <p:cNvPr id="81" name="Line 98"/>
            <p:cNvSpPr>
              <a:spLocks noChangeShapeType="1"/>
            </p:cNvSpPr>
            <p:nvPr/>
          </p:nvSpPr>
          <p:spPr bwMode="auto">
            <a:xfrm>
              <a:off x="84667" y="4156345"/>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82" name="Oval 99"/>
            <p:cNvSpPr>
              <a:spLocks noChangeArrowheads="1"/>
            </p:cNvSpPr>
            <p:nvPr/>
          </p:nvSpPr>
          <p:spPr bwMode="auto">
            <a:xfrm>
              <a:off x="313267" y="413393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83" name="Oval 95"/>
            <p:cNvSpPr>
              <a:spLocks noChangeArrowheads="1"/>
            </p:cNvSpPr>
            <p:nvPr/>
          </p:nvSpPr>
          <p:spPr bwMode="auto">
            <a:xfrm>
              <a:off x="820053" y="413486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84" name="Group 83"/>
          <p:cNvGrpSpPr/>
          <p:nvPr/>
        </p:nvGrpSpPr>
        <p:grpSpPr>
          <a:xfrm>
            <a:off x="7465180" y="4300847"/>
            <a:ext cx="952500" cy="42956"/>
            <a:chOff x="84667" y="4133933"/>
            <a:chExt cx="952500" cy="42956"/>
          </a:xfrm>
        </p:grpSpPr>
        <p:sp>
          <p:nvSpPr>
            <p:cNvPr id="100" name="Line 98"/>
            <p:cNvSpPr>
              <a:spLocks noChangeShapeType="1"/>
            </p:cNvSpPr>
            <p:nvPr/>
          </p:nvSpPr>
          <p:spPr bwMode="auto">
            <a:xfrm>
              <a:off x="84667" y="4156345"/>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01" name="Oval 99"/>
            <p:cNvSpPr>
              <a:spLocks noChangeArrowheads="1"/>
            </p:cNvSpPr>
            <p:nvPr/>
          </p:nvSpPr>
          <p:spPr bwMode="auto">
            <a:xfrm>
              <a:off x="313267" y="413393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102" name="Oval 95"/>
            <p:cNvSpPr>
              <a:spLocks noChangeArrowheads="1"/>
            </p:cNvSpPr>
            <p:nvPr/>
          </p:nvSpPr>
          <p:spPr bwMode="auto">
            <a:xfrm>
              <a:off x="820053" y="413486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103" name="Group 102"/>
          <p:cNvGrpSpPr/>
          <p:nvPr/>
        </p:nvGrpSpPr>
        <p:grpSpPr>
          <a:xfrm>
            <a:off x="7463365" y="4661890"/>
            <a:ext cx="952500" cy="42956"/>
            <a:chOff x="84667" y="4133933"/>
            <a:chExt cx="952500" cy="42956"/>
          </a:xfrm>
        </p:grpSpPr>
        <p:sp>
          <p:nvSpPr>
            <p:cNvPr id="104" name="Line 98"/>
            <p:cNvSpPr>
              <a:spLocks noChangeShapeType="1"/>
            </p:cNvSpPr>
            <p:nvPr/>
          </p:nvSpPr>
          <p:spPr bwMode="auto">
            <a:xfrm>
              <a:off x="84667" y="4156345"/>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05" name="Oval 99"/>
            <p:cNvSpPr>
              <a:spLocks noChangeArrowheads="1"/>
            </p:cNvSpPr>
            <p:nvPr/>
          </p:nvSpPr>
          <p:spPr bwMode="auto">
            <a:xfrm>
              <a:off x="313267" y="413393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106" name="Oval 95"/>
            <p:cNvSpPr>
              <a:spLocks noChangeArrowheads="1"/>
            </p:cNvSpPr>
            <p:nvPr/>
          </p:nvSpPr>
          <p:spPr bwMode="auto">
            <a:xfrm>
              <a:off x="820053" y="413486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107" name="Group 106"/>
          <p:cNvGrpSpPr/>
          <p:nvPr/>
        </p:nvGrpSpPr>
        <p:grpSpPr>
          <a:xfrm>
            <a:off x="7461550" y="4923147"/>
            <a:ext cx="952500" cy="42956"/>
            <a:chOff x="84667" y="4133933"/>
            <a:chExt cx="952500" cy="42956"/>
          </a:xfrm>
        </p:grpSpPr>
        <p:sp>
          <p:nvSpPr>
            <p:cNvPr id="108" name="Line 98"/>
            <p:cNvSpPr>
              <a:spLocks noChangeShapeType="1"/>
            </p:cNvSpPr>
            <p:nvPr/>
          </p:nvSpPr>
          <p:spPr bwMode="auto">
            <a:xfrm>
              <a:off x="84667" y="4156345"/>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09" name="Oval 99"/>
            <p:cNvSpPr>
              <a:spLocks noChangeArrowheads="1"/>
            </p:cNvSpPr>
            <p:nvPr/>
          </p:nvSpPr>
          <p:spPr bwMode="auto">
            <a:xfrm>
              <a:off x="313267" y="413393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110" name="Oval 95"/>
            <p:cNvSpPr>
              <a:spLocks noChangeArrowheads="1"/>
            </p:cNvSpPr>
            <p:nvPr/>
          </p:nvSpPr>
          <p:spPr bwMode="auto">
            <a:xfrm>
              <a:off x="820053" y="413486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sp>
        <p:nvSpPr>
          <p:cNvPr id="2" name="Rectangle 1"/>
          <p:cNvSpPr/>
          <p:nvPr/>
        </p:nvSpPr>
        <p:spPr bwMode="auto">
          <a:xfrm>
            <a:off x="7391400" y="3886200"/>
            <a:ext cx="1371600" cy="1219200"/>
          </a:xfrm>
          <a:prstGeom prst="rect">
            <a:avLst/>
          </a:prstGeom>
          <a:solidFill>
            <a:schemeClr val="bg1">
              <a:alpha val="67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261170"/>
              </a:solidFill>
              <a:effectLst/>
              <a:latin typeface="Arial" charset="0"/>
            </a:endParaRPr>
          </a:p>
        </p:txBody>
      </p:sp>
      <p:sp>
        <p:nvSpPr>
          <p:cNvPr id="3" name="TextBox 2"/>
          <p:cNvSpPr txBox="1"/>
          <p:nvPr/>
        </p:nvSpPr>
        <p:spPr>
          <a:xfrm>
            <a:off x="76200" y="1981200"/>
            <a:ext cx="1185691" cy="461665"/>
          </a:xfrm>
          <a:prstGeom prst="rect">
            <a:avLst/>
          </a:prstGeom>
          <a:noFill/>
        </p:spPr>
        <p:txBody>
          <a:bodyPr wrap="none" rtlCol="0">
            <a:spAutoFit/>
          </a:bodyPr>
          <a:lstStyle/>
          <a:p>
            <a:r>
              <a:rPr lang="el-GR" sz="2400" dirty="0" smtClean="0">
                <a:solidFill>
                  <a:srgbClr val="000000"/>
                </a:solidFill>
              </a:rPr>
              <a:t>π</a:t>
            </a:r>
            <a:r>
              <a:rPr lang="en-US" sz="2400" dirty="0" smtClean="0">
                <a:solidFill>
                  <a:srgbClr val="000000"/>
                </a:solidFill>
              </a:rPr>
              <a:t>=1.49</a:t>
            </a:r>
            <a:endParaRPr lang="en-US" sz="2400" dirty="0">
              <a:solidFill>
                <a:srgbClr val="000000"/>
              </a:solidFill>
            </a:endParaRPr>
          </a:p>
        </p:txBody>
      </p:sp>
      <p:sp>
        <p:nvSpPr>
          <p:cNvPr id="111" name="TextBox 110"/>
          <p:cNvSpPr txBox="1"/>
          <p:nvPr/>
        </p:nvSpPr>
        <p:spPr>
          <a:xfrm>
            <a:off x="7315200" y="1981200"/>
            <a:ext cx="1175773" cy="461665"/>
          </a:xfrm>
          <a:prstGeom prst="rect">
            <a:avLst/>
          </a:prstGeom>
          <a:noFill/>
        </p:spPr>
        <p:txBody>
          <a:bodyPr wrap="none" rtlCol="0">
            <a:spAutoFit/>
          </a:bodyPr>
          <a:lstStyle/>
          <a:p>
            <a:r>
              <a:rPr lang="el-GR" sz="2400" dirty="0" smtClean="0">
                <a:solidFill>
                  <a:srgbClr val="000000"/>
                </a:solidFill>
              </a:rPr>
              <a:t>π</a:t>
            </a:r>
            <a:r>
              <a:rPr lang="en-US" sz="2400" dirty="0" smtClean="0">
                <a:solidFill>
                  <a:srgbClr val="000000"/>
                </a:solidFill>
              </a:rPr>
              <a:t>=0.35</a:t>
            </a:r>
            <a:endParaRPr lang="en-US" sz="2400" dirty="0">
              <a:solidFill>
                <a:srgbClr val="000000"/>
              </a:solidFill>
            </a:endParaRPr>
          </a:p>
        </p:txBody>
      </p:sp>
      <p:sp>
        <p:nvSpPr>
          <p:cNvPr id="6" name="TextBox 5"/>
          <p:cNvSpPr txBox="1"/>
          <p:nvPr/>
        </p:nvSpPr>
        <p:spPr>
          <a:xfrm>
            <a:off x="2480563" y="1981200"/>
            <a:ext cx="3682017" cy="338554"/>
          </a:xfrm>
          <a:prstGeom prst="rect">
            <a:avLst/>
          </a:prstGeom>
          <a:noFill/>
        </p:spPr>
        <p:txBody>
          <a:bodyPr wrap="none" rtlCol="0">
            <a:spAutoFit/>
          </a:bodyPr>
          <a:lstStyle/>
          <a:p>
            <a:r>
              <a:rPr lang="en-GB" sz="1600" dirty="0" smtClean="0">
                <a:solidFill>
                  <a:srgbClr val="000000"/>
                </a:solidFill>
              </a:rPr>
              <a:t>(mean number of pairwise differences)</a:t>
            </a:r>
            <a:endParaRPr lang="en-US" sz="1600" dirty="0"/>
          </a:p>
        </p:txBody>
      </p:sp>
      <p:cxnSp>
        <p:nvCxnSpPr>
          <p:cNvPr id="10" name="Straight Arrow Connector 9"/>
          <p:cNvCxnSpPr>
            <a:stCxn id="6" idx="1"/>
          </p:cNvCxnSpPr>
          <p:nvPr/>
        </p:nvCxnSpPr>
        <p:spPr bwMode="auto">
          <a:xfrm flipH="1">
            <a:off x="1371604" y="2150477"/>
            <a:ext cx="1108959" cy="59323"/>
          </a:xfrm>
          <a:prstGeom prst="straightConnector1">
            <a:avLst/>
          </a:prstGeom>
          <a:noFill/>
          <a:ln w="28575" cap="flat" cmpd="sng" algn="ctr">
            <a:solidFill>
              <a:srgbClr val="FF0000"/>
            </a:solidFill>
            <a:prstDash val="solid"/>
            <a:round/>
            <a:headEnd type="none" w="med" len="med"/>
            <a:tailEnd type="arrow"/>
          </a:ln>
          <a:effectLst/>
        </p:spPr>
      </p:cxnSp>
      <p:cxnSp>
        <p:nvCxnSpPr>
          <p:cNvPr id="12" name="Straight Arrow Connector 11"/>
          <p:cNvCxnSpPr>
            <a:stCxn id="6" idx="3"/>
          </p:cNvCxnSpPr>
          <p:nvPr/>
        </p:nvCxnSpPr>
        <p:spPr bwMode="auto">
          <a:xfrm>
            <a:off x="6162580" y="2150477"/>
            <a:ext cx="1076420" cy="59323"/>
          </a:xfrm>
          <a:prstGeom prst="straightConnector1">
            <a:avLst/>
          </a:prstGeom>
          <a:noFill/>
          <a:ln w="28575" cap="flat" cmpd="sng" algn="ctr">
            <a:solidFill>
              <a:srgbClr val="FF0000"/>
            </a:solidFill>
            <a:prstDash val="solid"/>
            <a:round/>
            <a:headEnd type="none" w="med" len="med"/>
            <a:tailEnd type="arrow"/>
          </a:ln>
          <a:effectLst/>
        </p:spPr>
      </p:cxnSp>
      <p:sp>
        <p:nvSpPr>
          <p:cNvPr id="15" name="TextBox 14"/>
          <p:cNvSpPr txBox="1"/>
          <p:nvPr/>
        </p:nvSpPr>
        <p:spPr>
          <a:xfrm>
            <a:off x="1066800" y="914400"/>
            <a:ext cx="6934200" cy="830997"/>
          </a:xfrm>
          <a:prstGeom prst="rect">
            <a:avLst/>
          </a:prstGeom>
          <a:noFill/>
        </p:spPr>
        <p:txBody>
          <a:bodyPr wrap="square" rtlCol="0">
            <a:spAutoFit/>
          </a:bodyPr>
          <a:lstStyle/>
          <a:p>
            <a:r>
              <a:rPr lang="en-US" sz="2400" dirty="0" smtClean="0"/>
              <a:t>Genetic drift reduces diversity</a:t>
            </a:r>
          </a:p>
          <a:p>
            <a:r>
              <a:rPr lang="en-US" sz="2400" dirty="0" smtClean="0"/>
              <a:t>(it makes everyone look the same)</a:t>
            </a:r>
            <a:endParaRPr lang="en-US" sz="2400" dirty="0"/>
          </a:p>
        </p:txBody>
      </p:sp>
    </p:spTree>
    <p:extLst>
      <p:ext uri="{BB962C8B-B14F-4D97-AF65-F5344CB8AC3E}">
        <p14:creationId xmlns:p14="http://schemas.microsoft.com/office/powerpoint/2010/main" val="394649284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rotWithShape="1">
          <a:blip r:embed="rId3">
            <a:extLst>
              <a:ext uri="{28A0092B-C50C-407E-A947-70E740481C1C}">
                <a14:useLocalDpi xmlns:a14="http://schemas.microsoft.com/office/drawing/2010/main" val="0"/>
              </a:ext>
            </a:extLst>
          </a:blip>
          <a:srcRect b="16300"/>
          <a:stretch/>
        </p:blipFill>
        <p:spPr>
          <a:xfrm>
            <a:off x="532200" y="2666999"/>
            <a:ext cx="7164000" cy="2998142"/>
          </a:xfrm>
          <a:prstGeom prst="rect">
            <a:avLst/>
          </a:prstGeom>
        </p:spPr>
      </p:pic>
      <p:sp>
        <p:nvSpPr>
          <p:cNvPr id="51" name="TextBox 50"/>
          <p:cNvSpPr txBox="1"/>
          <p:nvPr/>
        </p:nvSpPr>
        <p:spPr>
          <a:xfrm>
            <a:off x="6553200" y="5786735"/>
            <a:ext cx="1249060" cy="461665"/>
          </a:xfrm>
          <a:prstGeom prst="rect">
            <a:avLst/>
          </a:prstGeom>
          <a:noFill/>
        </p:spPr>
        <p:txBody>
          <a:bodyPr wrap="none" rtlCol="0">
            <a:spAutoFit/>
          </a:bodyPr>
          <a:lstStyle/>
          <a:p>
            <a:r>
              <a:rPr lang="en-US" sz="2400" dirty="0" smtClean="0"/>
              <a:t>Present</a:t>
            </a:r>
            <a:endParaRPr lang="en-US" sz="2400" dirty="0"/>
          </a:p>
        </p:txBody>
      </p:sp>
      <p:sp>
        <p:nvSpPr>
          <p:cNvPr id="52" name="TextBox 51"/>
          <p:cNvSpPr txBox="1"/>
          <p:nvPr/>
        </p:nvSpPr>
        <p:spPr>
          <a:xfrm>
            <a:off x="681473" y="5786735"/>
            <a:ext cx="800520" cy="461665"/>
          </a:xfrm>
          <a:prstGeom prst="rect">
            <a:avLst/>
          </a:prstGeom>
          <a:noFill/>
        </p:spPr>
        <p:txBody>
          <a:bodyPr wrap="none" rtlCol="0">
            <a:spAutoFit/>
          </a:bodyPr>
          <a:lstStyle/>
          <a:p>
            <a:r>
              <a:rPr lang="en-US" sz="2400" dirty="0" smtClean="0"/>
              <a:t>Past</a:t>
            </a:r>
            <a:endParaRPr lang="en-US" sz="2400" dirty="0"/>
          </a:p>
        </p:txBody>
      </p:sp>
      <p:cxnSp>
        <p:nvCxnSpPr>
          <p:cNvPr id="58" name="Straight Arrow Connector 57"/>
          <p:cNvCxnSpPr/>
          <p:nvPr/>
        </p:nvCxnSpPr>
        <p:spPr bwMode="auto">
          <a:xfrm>
            <a:off x="1676400" y="6015335"/>
            <a:ext cx="4724400" cy="0"/>
          </a:xfrm>
          <a:prstGeom prst="straightConnector1">
            <a:avLst/>
          </a:prstGeom>
          <a:noFill/>
          <a:ln w="28575" cap="flat" cmpd="sng" algn="ctr">
            <a:solidFill>
              <a:schemeClr val="tx1"/>
            </a:solidFill>
            <a:prstDash val="solid"/>
            <a:round/>
            <a:headEnd type="none" w="med" len="med"/>
            <a:tailEnd type="arrow"/>
          </a:ln>
          <a:effectLst/>
        </p:spPr>
      </p:cxnSp>
      <p:sp>
        <p:nvSpPr>
          <p:cNvPr id="61" name="TextBox 60"/>
          <p:cNvSpPr txBox="1"/>
          <p:nvPr/>
        </p:nvSpPr>
        <p:spPr>
          <a:xfrm>
            <a:off x="3048000" y="5786735"/>
            <a:ext cx="2100906" cy="461665"/>
          </a:xfrm>
          <a:prstGeom prst="rect">
            <a:avLst/>
          </a:prstGeom>
          <a:solidFill>
            <a:schemeClr val="bg1"/>
          </a:solidFill>
        </p:spPr>
        <p:txBody>
          <a:bodyPr wrap="none" rtlCol="0">
            <a:spAutoFit/>
          </a:bodyPr>
          <a:lstStyle/>
          <a:p>
            <a:r>
              <a:rPr lang="en-US" sz="2400" dirty="0" smtClean="0"/>
              <a:t>G generations</a:t>
            </a:r>
            <a:endParaRPr lang="en-US" sz="2400" dirty="0"/>
          </a:p>
        </p:txBody>
      </p:sp>
      <p:grpSp>
        <p:nvGrpSpPr>
          <p:cNvPr id="43" name="Group 42"/>
          <p:cNvGrpSpPr/>
          <p:nvPr/>
        </p:nvGrpSpPr>
        <p:grpSpPr>
          <a:xfrm>
            <a:off x="7467600" y="2762014"/>
            <a:ext cx="952500" cy="2843542"/>
            <a:chOff x="7467600" y="2609614"/>
            <a:chExt cx="952500" cy="2843542"/>
          </a:xfrm>
        </p:grpSpPr>
        <p:grpSp>
          <p:nvGrpSpPr>
            <p:cNvPr id="44" name="Group 43"/>
            <p:cNvGrpSpPr/>
            <p:nvPr/>
          </p:nvGrpSpPr>
          <p:grpSpPr>
            <a:xfrm>
              <a:off x="7467600" y="2609614"/>
              <a:ext cx="952500" cy="42022"/>
              <a:chOff x="7467600" y="1981200"/>
              <a:chExt cx="952500" cy="42022"/>
            </a:xfrm>
          </p:grpSpPr>
          <p:sp>
            <p:nvSpPr>
              <p:cNvPr id="75" name="Line 93"/>
              <p:cNvSpPr>
                <a:spLocks noChangeShapeType="1"/>
              </p:cNvSpPr>
              <p:nvPr/>
            </p:nvSpPr>
            <p:spPr bwMode="auto">
              <a:xfrm>
                <a:off x="7467600" y="2003612"/>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76" name="Oval 94"/>
              <p:cNvSpPr>
                <a:spLocks noChangeArrowheads="1"/>
              </p:cNvSpPr>
              <p:nvPr/>
            </p:nvSpPr>
            <p:spPr bwMode="auto">
              <a:xfrm>
                <a:off x="7691718" y="1981200"/>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7" name="Oval 95"/>
              <p:cNvSpPr>
                <a:spLocks noChangeArrowheads="1"/>
              </p:cNvSpPr>
              <p:nvPr/>
            </p:nvSpPr>
            <p:spPr bwMode="auto">
              <a:xfrm>
                <a:off x="8005482" y="1981200"/>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8" name="Oval 95"/>
              <p:cNvSpPr>
                <a:spLocks noChangeArrowheads="1"/>
              </p:cNvSpPr>
              <p:nvPr/>
            </p:nvSpPr>
            <p:spPr bwMode="auto">
              <a:xfrm>
                <a:off x="8201585" y="1981200"/>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5" name="Group 44"/>
            <p:cNvGrpSpPr/>
            <p:nvPr/>
          </p:nvGrpSpPr>
          <p:grpSpPr>
            <a:xfrm>
              <a:off x="7467600" y="2862051"/>
              <a:ext cx="952500" cy="42956"/>
              <a:chOff x="7467600" y="2070847"/>
              <a:chExt cx="952500" cy="42956"/>
            </a:xfrm>
          </p:grpSpPr>
          <p:sp>
            <p:nvSpPr>
              <p:cNvPr id="72" name="Line 98"/>
              <p:cNvSpPr>
                <a:spLocks noChangeShapeType="1"/>
              </p:cNvSpPr>
              <p:nvPr/>
            </p:nvSpPr>
            <p:spPr bwMode="auto">
              <a:xfrm>
                <a:off x="7467600" y="2093259"/>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73" name="Oval 99"/>
              <p:cNvSpPr>
                <a:spLocks noChangeArrowheads="1"/>
              </p:cNvSpPr>
              <p:nvPr/>
            </p:nvSpPr>
            <p:spPr bwMode="auto">
              <a:xfrm>
                <a:off x="7696200" y="207084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4" name="Oval 95"/>
              <p:cNvSpPr>
                <a:spLocks noChangeArrowheads="1"/>
              </p:cNvSpPr>
              <p:nvPr/>
            </p:nvSpPr>
            <p:spPr bwMode="auto">
              <a:xfrm>
                <a:off x="8202986" y="207178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6" name="Group 45"/>
            <p:cNvGrpSpPr/>
            <p:nvPr/>
          </p:nvGrpSpPr>
          <p:grpSpPr>
            <a:xfrm>
              <a:off x="7467600" y="3231777"/>
              <a:ext cx="952500" cy="44823"/>
              <a:chOff x="7467600" y="2227730"/>
              <a:chExt cx="952500" cy="44823"/>
            </a:xfrm>
          </p:grpSpPr>
          <p:sp>
            <p:nvSpPr>
              <p:cNvPr id="68" name="Line 102"/>
              <p:cNvSpPr>
                <a:spLocks noChangeShapeType="1"/>
              </p:cNvSpPr>
              <p:nvPr/>
            </p:nvSpPr>
            <p:spPr bwMode="auto">
              <a:xfrm flipV="1">
                <a:off x="7467600" y="2252942"/>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9" name="Oval 104"/>
              <p:cNvSpPr>
                <a:spLocks noChangeArrowheads="1"/>
              </p:cNvSpPr>
              <p:nvPr/>
            </p:nvSpPr>
            <p:spPr bwMode="auto">
              <a:xfrm>
                <a:off x="8005482" y="2227730"/>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0" name="Oval 105"/>
              <p:cNvSpPr>
                <a:spLocks noChangeArrowheads="1"/>
              </p:cNvSpPr>
              <p:nvPr/>
            </p:nvSpPr>
            <p:spPr bwMode="auto">
              <a:xfrm>
                <a:off x="7691718" y="223053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1" name="Oval 95"/>
              <p:cNvSpPr>
                <a:spLocks noChangeArrowheads="1"/>
              </p:cNvSpPr>
              <p:nvPr/>
            </p:nvSpPr>
            <p:spPr bwMode="auto">
              <a:xfrm>
                <a:off x="8206255" y="222866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7" name="Group 46"/>
            <p:cNvGrpSpPr/>
            <p:nvPr/>
          </p:nvGrpSpPr>
          <p:grpSpPr>
            <a:xfrm>
              <a:off x="7467600" y="3494849"/>
              <a:ext cx="952500" cy="42956"/>
              <a:chOff x="7467600" y="2070847"/>
              <a:chExt cx="952500" cy="42956"/>
            </a:xfrm>
          </p:grpSpPr>
          <p:sp>
            <p:nvSpPr>
              <p:cNvPr id="59" name="Line 98"/>
              <p:cNvSpPr>
                <a:spLocks noChangeShapeType="1"/>
              </p:cNvSpPr>
              <p:nvPr/>
            </p:nvSpPr>
            <p:spPr bwMode="auto">
              <a:xfrm>
                <a:off x="7467600" y="2093259"/>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0" name="Oval 99"/>
              <p:cNvSpPr>
                <a:spLocks noChangeArrowheads="1"/>
              </p:cNvSpPr>
              <p:nvPr/>
            </p:nvSpPr>
            <p:spPr bwMode="auto">
              <a:xfrm>
                <a:off x="7696200" y="207084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7" name="Oval 95"/>
              <p:cNvSpPr>
                <a:spLocks noChangeArrowheads="1"/>
              </p:cNvSpPr>
              <p:nvPr/>
            </p:nvSpPr>
            <p:spPr bwMode="auto">
              <a:xfrm>
                <a:off x="8202986" y="207178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8" name="Group 47"/>
            <p:cNvGrpSpPr/>
            <p:nvPr/>
          </p:nvGrpSpPr>
          <p:grpSpPr>
            <a:xfrm>
              <a:off x="7467600" y="5138644"/>
              <a:ext cx="952500" cy="42956"/>
              <a:chOff x="7467600" y="2070847"/>
              <a:chExt cx="952500" cy="42956"/>
            </a:xfrm>
          </p:grpSpPr>
          <p:sp>
            <p:nvSpPr>
              <p:cNvPr id="55" name="Line 98"/>
              <p:cNvSpPr>
                <a:spLocks noChangeShapeType="1"/>
              </p:cNvSpPr>
              <p:nvPr/>
            </p:nvSpPr>
            <p:spPr bwMode="auto">
              <a:xfrm>
                <a:off x="7467600" y="2093259"/>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56" name="Oval 99"/>
              <p:cNvSpPr>
                <a:spLocks noChangeArrowheads="1"/>
              </p:cNvSpPr>
              <p:nvPr/>
            </p:nvSpPr>
            <p:spPr bwMode="auto">
              <a:xfrm>
                <a:off x="7696200" y="207084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57" name="Oval 95"/>
              <p:cNvSpPr>
                <a:spLocks noChangeArrowheads="1"/>
              </p:cNvSpPr>
              <p:nvPr/>
            </p:nvSpPr>
            <p:spPr bwMode="auto">
              <a:xfrm>
                <a:off x="8202986" y="207178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9" name="Group 48"/>
            <p:cNvGrpSpPr/>
            <p:nvPr/>
          </p:nvGrpSpPr>
          <p:grpSpPr>
            <a:xfrm>
              <a:off x="7467600" y="5410200"/>
              <a:ext cx="952500" cy="42956"/>
              <a:chOff x="7467600" y="2070847"/>
              <a:chExt cx="952500" cy="42956"/>
            </a:xfrm>
          </p:grpSpPr>
          <p:sp>
            <p:nvSpPr>
              <p:cNvPr id="50" name="Line 98"/>
              <p:cNvSpPr>
                <a:spLocks noChangeShapeType="1"/>
              </p:cNvSpPr>
              <p:nvPr/>
            </p:nvSpPr>
            <p:spPr bwMode="auto">
              <a:xfrm>
                <a:off x="7467600" y="2093259"/>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53" name="Oval 99"/>
              <p:cNvSpPr>
                <a:spLocks noChangeArrowheads="1"/>
              </p:cNvSpPr>
              <p:nvPr/>
            </p:nvSpPr>
            <p:spPr bwMode="auto">
              <a:xfrm>
                <a:off x="7696200" y="207084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54" name="Oval 95"/>
              <p:cNvSpPr>
                <a:spLocks noChangeArrowheads="1"/>
              </p:cNvSpPr>
              <p:nvPr/>
            </p:nvSpPr>
            <p:spPr bwMode="auto">
              <a:xfrm>
                <a:off x="8202986" y="207178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grpSp>
        <p:nvGrpSpPr>
          <p:cNvPr id="5" name="Group 4"/>
          <p:cNvGrpSpPr/>
          <p:nvPr/>
        </p:nvGrpSpPr>
        <p:grpSpPr>
          <a:xfrm>
            <a:off x="120951" y="4286333"/>
            <a:ext cx="952500" cy="42956"/>
            <a:chOff x="84667" y="4133933"/>
            <a:chExt cx="952500" cy="42956"/>
          </a:xfrm>
        </p:grpSpPr>
        <p:sp>
          <p:nvSpPr>
            <p:cNvPr id="37" name="Line 98"/>
            <p:cNvSpPr>
              <a:spLocks noChangeShapeType="1"/>
            </p:cNvSpPr>
            <p:nvPr/>
          </p:nvSpPr>
          <p:spPr bwMode="auto">
            <a:xfrm>
              <a:off x="84667" y="4156345"/>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38" name="Oval 99"/>
            <p:cNvSpPr>
              <a:spLocks noChangeArrowheads="1"/>
            </p:cNvSpPr>
            <p:nvPr/>
          </p:nvSpPr>
          <p:spPr bwMode="auto">
            <a:xfrm>
              <a:off x="313267" y="413393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39" name="Oval 95"/>
            <p:cNvSpPr>
              <a:spLocks noChangeArrowheads="1"/>
            </p:cNvSpPr>
            <p:nvPr/>
          </p:nvSpPr>
          <p:spPr bwMode="auto">
            <a:xfrm>
              <a:off x="820053" y="413486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 name="Group 3"/>
          <p:cNvGrpSpPr/>
          <p:nvPr/>
        </p:nvGrpSpPr>
        <p:grpSpPr>
          <a:xfrm>
            <a:off x="120951" y="2773303"/>
            <a:ext cx="952500" cy="42022"/>
            <a:chOff x="84667" y="2620903"/>
            <a:chExt cx="952500" cy="42022"/>
          </a:xfrm>
        </p:grpSpPr>
        <p:sp>
          <p:nvSpPr>
            <p:cNvPr id="40" name="Line 93"/>
            <p:cNvSpPr>
              <a:spLocks noChangeShapeType="1"/>
            </p:cNvSpPr>
            <p:nvPr/>
          </p:nvSpPr>
          <p:spPr bwMode="auto">
            <a:xfrm>
              <a:off x="84667" y="2643315"/>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1" name="Oval 94"/>
            <p:cNvSpPr>
              <a:spLocks noChangeArrowheads="1"/>
            </p:cNvSpPr>
            <p:nvPr/>
          </p:nvSpPr>
          <p:spPr bwMode="auto">
            <a:xfrm>
              <a:off x="308785"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2" name="Oval 95"/>
            <p:cNvSpPr>
              <a:spLocks noChangeArrowheads="1"/>
            </p:cNvSpPr>
            <p:nvPr/>
          </p:nvSpPr>
          <p:spPr bwMode="auto">
            <a:xfrm>
              <a:off x="622549"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2" name="Oval 95"/>
            <p:cNvSpPr>
              <a:spLocks noChangeArrowheads="1"/>
            </p:cNvSpPr>
            <p:nvPr/>
          </p:nvSpPr>
          <p:spPr bwMode="auto">
            <a:xfrm>
              <a:off x="818652"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85" name="Group 84"/>
          <p:cNvGrpSpPr/>
          <p:nvPr/>
        </p:nvGrpSpPr>
        <p:grpSpPr>
          <a:xfrm>
            <a:off x="112484" y="3657600"/>
            <a:ext cx="952500" cy="42022"/>
            <a:chOff x="84667" y="2620903"/>
            <a:chExt cx="952500" cy="42022"/>
          </a:xfrm>
        </p:grpSpPr>
        <p:sp>
          <p:nvSpPr>
            <p:cNvPr id="86" name="Line 93"/>
            <p:cNvSpPr>
              <a:spLocks noChangeShapeType="1"/>
            </p:cNvSpPr>
            <p:nvPr/>
          </p:nvSpPr>
          <p:spPr bwMode="auto">
            <a:xfrm>
              <a:off x="84667" y="2643315"/>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87" name="Oval 94"/>
            <p:cNvSpPr>
              <a:spLocks noChangeArrowheads="1"/>
            </p:cNvSpPr>
            <p:nvPr/>
          </p:nvSpPr>
          <p:spPr bwMode="auto">
            <a:xfrm>
              <a:off x="308785"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88" name="Oval 95"/>
            <p:cNvSpPr>
              <a:spLocks noChangeArrowheads="1"/>
            </p:cNvSpPr>
            <p:nvPr/>
          </p:nvSpPr>
          <p:spPr bwMode="auto">
            <a:xfrm>
              <a:off x="622549"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89" name="Oval 95"/>
            <p:cNvSpPr>
              <a:spLocks noChangeArrowheads="1"/>
            </p:cNvSpPr>
            <p:nvPr/>
          </p:nvSpPr>
          <p:spPr bwMode="auto">
            <a:xfrm>
              <a:off x="818652"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90" name="Group 89"/>
          <p:cNvGrpSpPr/>
          <p:nvPr/>
        </p:nvGrpSpPr>
        <p:grpSpPr>
          <a:xfrm>
            <a:off x="114366" y="4920074"/>
            <a:ext cx="952500" cy="42022"/>
            <a:chOff x="84667" y="2620903"/>
            <a:chExt cx="952500" cy="42022"/>
          </a:xfrm>
        </p:grpSpPr>
        <p:sp>
          <p:nvSpPr>
            <p:cNvPr id="91" name="Line 93"/>
            <p:cNvSpPr>
              <a:spLocks noChangeShapeType="1"/>
            </p:cNvSpPr>
            <p:nvPr/>
          </p:nvSpPr>
          <p:spPr bwMode="auto">
            <a:xfrm>
              <a:off x="84667" y="2643315"/>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2" name="Oval 94"/>
            <p:cNvSpPr>
              <a:spLocks noChangeArrowheads="1"/>
            </p:cNvSpPr>
            <p:nvPr/>
          </p:nvSpPr>
          <p:spPr bwMode="auto">
            <a:xfrm>
              <a:off x="308785"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93" name="Oval 95"/>
            <p:cNvSpPr>
              <a:spLocks noChangeArrowheads="1"/>
            </p:cNvSpPr>
            <p:nvPr/>
          </p:nvSpPr>
          <p:spPr bwMode="auto">
            <a:xfrm>
              <a:off x="622549"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94" name="Oval 95"/>
            <p:cNvSpPr>
              <a:spLocks noChangeArrowheads="1"/>
            </p:cNvSpPr>
            <p:nvPr/>
          </p:nvSpPr>
          <p:spPr bwMode="auto">
            <a:xfrm>
              <a:off x="818652"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95" name="Group 94"/>
          <p:cNvGrpSpPr/>
          <p:nvPr/>
        </p:nvGrpSpPr>
        <p:grpSpPr>
          <a:xfrm>
            <a:off x="106840" y="5542845"/>
            <a:ext cx="952500" cy="42022"/>
            <a:chOff x="84667" y="2620903"/>
            <a:chExt cx="952500" cy="42022"/>
          </a:xfrm>
        </p:grpSpPr>
        <p:sp>
          <p:nvSpPr>
            <p:cNvPr id="96" name="Line 93"/>
            <p:cNvSpPr>
              <a:spLocks noChangeShapeType="1"/>
            </p:cNvSpPr>
            <p:nvPr/>
          </p:nvSpPr>
          <p:spPr bwMode="auto">
            <a:xfrm>
              <a:off x="84667" y="2643315"/>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7" name="Oval 94"/>
            <p:cNvSpPr>
              <a:spLocks noChangeArrowheads="1"/>
            </p:cNvSpPr>
            <p:nvPr/>
          </p:nvSpPr>
          <p:spPr bwMode="auto">
            <a:xfrm>
              <a:off x="308785"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98" name="Oval 95"/>
            <p:cNvSpPr>
              <a:spLocks noChangeArrowheads="1"/>
            </p:cNvSpPr>
            <p:nvPr/>
          </p:nvSpPr>
          <p:spPr bwMode="auto">
            <a:xfrm>
              <a:off x="622549"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99" name="Oval 95"/>
            <p:cNvSpPr>
              <a:spLocks noChangeArrowheads="1"/>
            </p:cNvSpPr>
            <p:nvPr/>
          </p:nvSpPr>
          <p:spPr bwMode="auto">
            <a:xfrm>
              <a:off x="818652"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116" name="Group 115"/>
          <p:cNvGrpSpPr/>
          <p:nvPr/>
        </p:nvGrpSpPr>
        <p:grpSpPr>
          <a:xfrm>
            <a:off x="112484" y="5291978"/>
            <a:ext cx="952500" cy="42022"/>
            <a:chOff x="84667" y="2620903"/>
            <a:chExt cx="952500" cy="42022"/>
          </a:xfrm>
        </p:grpSpPr>
        <p:sp>
          <p:nvSpPr>
            <p:cNvPr id="117" name="Line 93"/>
            <p:cNvSpPr>
              <a:spLocks noChangeShapeType="1"/>
            </p:cNvSpPr>
            <p:nvPr/>
          </p:nvSpPr>
          <p:spPr bwMode="auto">
            <a:xfrm>
              <a:off x="84667" y="2643315"/>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18" name="Oval 94"/>
            <p:cNvSpPr>
              <a:spLocks noChangeArrowheads="1"/>
            </p:cNvSpPr>
            <p:nvPr/>
          </p:nvSpPr>
          <p:spPr bwMode="auto">
            <a:xfrm>
              <a:off x="423645" y="2620903"/>
              <a:ext cx="42022" cy="42022"/>
            </a:xfrm>
            <a:prstGeom prst="ellipse">
              <a:avLst/>
            </a:prstGeom>
            <a:solidFill>
              <a:srgbClr val="FFFF00"/>
            </a:solidFill>
            <a:ln w="9525">
              <a:solidFill>
                <a:srgbClr val="000000"/>
              </a:solidFill>
              <a:round/>
              <a:headEnd/>
              <a:tailEnd/>
            </a:ln>
          </p:spPr>
          <p:txBody>
            <a:bodyPr wrap="none" anchor="ctr"/>
            <a:lstStyle/>
            <a:p>
              <a:endParaRPr lang="en-US" dirty="0">
                <a:latin typeface="Calibri"/>
              </a:endParaRPr>
            </a:p>
          </p:txBody>
        </p:sp>
        <p:sp>
          <p:nvSpPr>
            <p:cNvPr id="119" name="Oval 95"/>
            <p:cNvSpPr>
              <a:spLocks noChangeArrowheads="1"/>
            </p:cNvSpPr>
            <p:nvPr/>
          </p:nvSpPr>
          <p:spPr bwMode="auto">
            <a:xfrm>
              <a:off x="622549"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120" name="Oval 95"/>
            <p:cNvSpPr>
              <a:spLocks noChangeArrowheads="1"/>
            </p:cNvSpPr>
            <p:nvPr/>
          </p:nvSpPr>
          <p:spPr bwMode="auto">
            <a:xfrm>
              <a:off x="818652"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sp>
        <p:nvSpPr>
          <p:cNvPr id="122" name="Oval 94"/>
          <p:cNvSpPr>
            <a:spLocks noChangeArrowheads="1"/>
          </p:cNvSpPr>
          <p:nvPr/>
        </p:nvSpPr>
        <p:spPr bwMode="auto">
          <a:xfrm>
            <a:off x="143487" y="5295153"/>
            <a:ext cx="42022" cy="42022"/>
          </a:xfrm>
          <a:prstGeom prst="ellipse">
            <a:avLst/>
          </a:prstGeom>
          <a:solidFill>
            <a:srgbClr val="FFFF00"/>
          </a:solidFill>
          <a:ln w="9525">
            <a:solidFill>
              <a:srgbClr val="000000"/>
            </a:solidFill>
            <a:round/>
            <a:headEnd/>
            <a:tailEnd/>
          </a:ln>
        </p:spPr>
        <p:txBody>
          <a:bodyPr wrap="none" anchor="ctr"/>
          <a:lstStyle/>
          <a:p>
            <a:endParaRPr lang="en-US" dirty="0">
              <a:latin typeface="Calibri"/>
            </a:endParaRPr>
          </a:p>
        </p:txBody>
      </p:sp>
      <p:grpSp>
        <p:nvGrpSpPr>
          <p:cNvPr id="123" name="Group 122"/>
          <p:cNvGrpSpPr/>
          <p:nvPr/>
        </p:nvGrpSpPr>
        <p:grpSpPr>
          <a:xfrm>
            <a:off x="112484" y="4038600"/>
            <a:ext cx="952500" cy="42022"/>
            <a:chOff x="84667" y="2620903"/>
            <a:chExt cx="952500" cy="42022"/>
          </a:xfrm>
        </p:grpSpPr>
        <p:sp>
          <p:nvSpPr>
            <p:cNvPr id="124" name="Line 93"/>
            <p:cNvSpPr>
              <a:spLocks noChangeShapeType="1"/>
            </p:cNvSpPr>
            <p:nvPr/>
          </p:nvSpPr>
          <p:spPr bwMode="auto">
            <a:xfrm>
              <a:off x="84667" y="2643315"/>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27" name="Oval 95"/>
            <p:cNvSpPr>
              <a:spLocks noChangeArrowheads="1"/>
            </p:cNvSpPr>
            <p:nvPr/>
          </p:nvSpPr>
          <p:spPr bwMode="auto">
            <a:xfrm>
              <a:off x="818652"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128" name="Group 127"/>
          <p:cNvGrpSpPr/>
          <p:nvPr/>
        </p:nvGrpSpPr>
        <p:grpSpPr>
          <a:xfrm>
            <a:off x="112484" y="3401787"/>
            <a:ext cx="952500" cy="42022"/>
            <a:chOff x="84667" y="2620903"/>
            <a:chExt cx="952500" cy="42022"/>
          </a:xfrm>
        </p:grpSpPr>
        <p:sp>
          <p:nvSpPr>
            <p:cNvPr id="129" name="Line 93"/>
            <p:cNvSpPr>
              <a:spLocks noChangeShapeType="1"/>
            </p:cNvSpPr>
            <p:nvPr/>
          </p:nvSpPr>
          <p:spPr bwMode="auto">
            <a:xfrm>
              <a:off x="84667" y="2643315"/>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30" name="Oval 95"/>
            <p:cNvSpPr>
              <a:spLocks noChangeArrowheads="1"/>
            </p:cNvSpPr>
            <p:nvPr/>
          </p:nvSpPr>
          <p:spPr bwMode="auto">
            <a:xfrm>
              <a:off x="818652"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131" name="Group 130"/>
          <p:cNvGrpSpPr/>
          <p:nvPr/>
        </p:nvGrpSpPr>
        <p:grpSpPr>
          <a:xfrm>
            <a:off x="112484" y="3020787"/>
            <a:ext cx="952500" cy="42022"/>
            <a:chOff x="84667" y="2620903"/>
            <a:chExt cx="952500" cy="42022"/>
          </a:xfrm>
        </p:grpSpPr>
        <p:sp>
          <p:nvSpPr>
            <p:cNvPr id="132" name="Line 93"/>
            <p:cNvSpPr>
              <a:spLocks noChangeShapeType="1"/>
            </p:cNvSpPr>
            <p:nvPr/>
          </p:nvSpPr>
          <p:spPr bwMode="auto">
            <a:xfrm>
              <a:off x="84667" y="2643315"/>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33" name="Oval 95"/>
            <p:cNvSpPr>
              <a:spLocks noChangeArrowheads="1"/>
            </p:cNvSpPr>
            <p:nvPr/>
          </p:nvSpPr>
          <p:spPr bwMode="auto">
            <a:xfrm>
              <a:off x="818652"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134" name="Group 133"/>
          <p:cNvGrpSpPr/>
          <p:nvPr/>
        </p:nvGrpSpPr>
        <p:grpSpPr>
          <a:xfrm>
            <a:off x="112484" y="4648200"/>
            <a:ext cx="952500" cy="42956"/>
            <a:chOff x="84667" y="4133933"/>
            <a:chExt cx="952500" cy="42956"/>
          </a:xfrm>
        </p:grpSpPr>
        <p:sp>
          <p:nvSpPr>
            <p:cNvPr id="135" name="Line 98"/>
            <p:cNvSpPr>
              <a:spLocks noChangeShapeType="1"/>
            </p:cNvSpPr>
            <p:nvPr/>
          </p:nvSpPr>
          <p:spPr bwMode="auto">
            <a:xfrm>
              <a:off x="84667" y="4156345"/>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36" name="Oval 99"/>
            <p:cNvSpPr>
              <a:spLocks noChangeArrowheads="1"/>
            </p:cNvSpPr>
            <p:nvPr/>
          </p:nvSpPr>
          <p:spPr bwMode="auto">
            <a:xfrm>
              <a:off x="313267" y="413393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137" name="Oval 95"/>
            <p:cNvSpPr>
              <a:spLocks noChangeArrowheads="1"/>
            </p:cNvSpPr>
            <p:nvPr/>
          </p:nvSpPr>
          <p:spPr bwMode="auto">
            <a:xfrm>
              <a:off x="820053" y="413486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80" name="Group 79"/>
          <p:cNvGrpSpPr/>
          <p:nvPr/>
        </p:nvGrpSpPr>
        <p:grpSpPr>
          <a:xfrm>
            <a:off x="7466994" y="4030518"/>
            <a:ext cx="952500" cy="42956"/>
            <a:chOff x="84667" y="4133933"/>
            <a:chExt cx="952500" cy="42956"/>
          </a:xfrm>
        </p:grpSpPr>
        <p:sp>
          <p:nvSpPr>
            <p:cNvPr id="81" name="Line 98"/>
            <p:cNvSpPr>
              <a:spLocks noChangeShapeType="1"/>
            </p:cNvSpPr>
            <p:nvPr/>
          </p:nvSpPr>
          <p:spPr bwMode="auto">
            <a:xfrm>
              <a:off x="84667" y="4156345"/>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82" name="Oval 99"/>
            <p:cNvSpPr>
              <a:spLocks noChangeArrowheads="1"/>
            </p:cNvSpPr>
            <p:nvPr/>
          </p:nvSpPr>
          <p:spPr bwMode="auto">
            <a:xfrm>
              <a:off x="313267" y="413393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83" name="Oval 95"/>
            <p:cNvSpPr>
              <a:spLocks noChangeArrowheads="1"/>
            </p:cNvSpPr>
            <p:nvPr/>
          </p:nvSpPr>
          <p:spPr bwMode="auto">
            <a:xfrm>
              <a:off x="820053" y="413486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84" name="Group 83"/>
          <p:cNvGrpSpPr/>
          <p:nvPr/>
        </p:nvGrpSpPr>
        <p:grpSpPr>
          <a:xfrm>
            <a:off x="7465180" y="4300847"/>
            <a:ext cx="952500" cy="42956"/>
            <a:chOff x="84667" y="4133933"/>
            <a:chExt cx="952500" cy="42956"/>
          </a:xfrm>
        </p:grpSpPr>
        <p:sp>
          <p:nvSpPr>
            <p:cNvPr id="100" name="Line 98"/>
            <p:cNvSpPr>
              <a:spLocks noChangeShapeType="1"/>
            </p:cNvSpPr>
            <p:nvPr/>
          </p:nvSpPr>
          <p:spPr bwMode="auto">
            <a:xfrm>
              <a:off x="84667" y="4156345"/>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01" name="Oval 99"/>
            <p:cNvSpPr>
              <a:spLocks noChangeArrowheads="1"/>
            </p:cNvSpPr>
            <p:nvPr/>
          </p:nvSpPr>
          <p:spPr bwMode="auto">
            <a:xfrm>
              <a:off x="313267" y="413393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102" name="Oval 95"/>
            <p:cNvSpPr>
              <a:spLocks noChangeArrowheads="1"/>
            </p:cNvSpPr>
            <p:nvPr/>
          </p:nvSpPr>
          <p:spPr bwMode="auto">
            <a:xfrm>
              <a:off x="820053" y="413486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103" name="Group 102"/>
          <p:cNvGrpSpPr/>
          <p:nvPr/>
        </p:nvGrpSpPr>
        <p:grpSpPr>
          <a:xfrm>
            <a:off x="7463365" y="4661890"/>
            <a:ext cx="952500" cy="42956"/>
            <a:chOff x="84667" y="4133933"/>
            <a:chExt cx="952500" cy="42956"/>
          </a:xfrm>
        </p:grpSpPr>
        <p:sp>
          <p:nvSpPr>
            <p:cNvPr id="104" name="Line 98"/>
            <p:cNvSpPr>
              <a:spLocks noChangeShapeType="1"/>
            </p:cNvSpPr>
            <p:nvPr/>
          </p:nvSpPr>
          <p:spPr bwMode="auto">
            <a:xfrm>
              <a:off x="84667" y="4156345"/>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05" name="Oval 99"/>
            <p:cNvSpPr>
              <a:spLocks noChangeArrowheads="1"/>
            </p:cNvSpPr>
            <p:nvPr/>
          </p:nvSpPr>
          <p:spPr bwMode="auto">
            <a:xfrm>
              <a:off x="313267" y="413393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106" name="Oval 95"/>
            <p:cNvSpPr>
              <a:spLocks noChangeArrowheads="1"/>
            </p:cNvSpPr>
            <p:nvPr/>
          </p:nvSpPr>
          <p:spPr bwMode="auto">
            <a:xfrm>
              <a:off x="820053" y="413486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107" name="Group 106"/>
          <p:cNvGrpSpPr/>
          <p:nvPr/>
        </p:nvGrpSpPr>
        <p:grpSpPr>
          <a:xfrm>
            <a:off x="7461550" y="4923147"/>
            <a:ext cx="952500" cy="42956"/>
            <a:chOff x="84667" y="4133933"/>
            <a:chExt cx="952500" cy="42956"/>
          </a:xfrm>
        </p:grpSpPr>
        <p:sp>
          <p:nvSpPr>
            <p:cNvPr id="108" name="Line 98"/>
            <p:cNvSpPr>
              <a:spLocks noChangeShapeType="1"/>
            </p:cNvSpPr>
            <p:nvPr/>
          </p:nvSpPr>
          <p:spPr bwMode="auto">
            <a:xfrm>
              <a:off x="84667" y="4156345"/>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09" name="Oval 99"/>
            <p:cNvSpPr>
              <a:spLocks noChangeArrowheads="1"/>
            </p:cNvSpPr>
            <p:nvPr/>
          </p:nvSpPr>
          <p:spPr bwMode="auto">
            <a:xfrm>
              <a:off x="313267" y="413393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110" name="Oval 95"/>
            <p:cNvSpPr>
              <a:spLocks noChangeArrowheads="1"/>
            </p:cNvSpPr>
            <p:nvPr/>
          </p:nvSpPr>
          <p:spPr bwMode="auto">
            <a:xfrm>
              <a:off x="820053" y="413486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sp>
        <p:nvSpPr>
          <p:cNvPr id="2" name="Rectangle 1"/>
          <p:cNvSpPr/>
          <p:nvPr/>
        </p:nvSpPr>
        <p:spPr bwMode="auto">
          <a:xfrm>
            <a:off x="7391400" y="3886200"/>
            <a:ext cx="1371600" cy="1219200"/>
          </a:xfrm>
          <a:prstGeom prst="rect">
            <a:avLst/>
          </a:prstGeom>
          <a:solidFill>
            <a:schemeClr val="bg1">
              <a:alpha val="67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261170"/>
              </a:solidFill>
              <a:effectLst/>
              <a:latin typeface="Arial" charset="0"/>
            </a:endParaRPr>
          </a:p>
        </p:txBody>
      </p:sp>
      <p:sp>
        <p:nvSpPr>
          <p:cNvPr id="7" name="TextBox 6"/>
          <p:cNvSpPr txBox="1"/>
          <p:nvPr/>
        </p:nvSpPr>
        <p:spPr>
          <a:xfrm>
            <a:off x="526330" y="1806714"/>
            <a:ext cx="1496523" cy="707886"/>
          </a:xfrm>
          <a:prstGeom prst="rect">
            <a:avLst/>
          </a:prstGeom>
          <a:noFill/>
        </p:spPr>
        <p:txBody>
          <a:bodyPr wrap="none" rtlCol="0">
            <a:spAutoFit/>
          </a:bodyPr>
          <a:lstStyle/>
          <a:p>
            <a:r>
              <a:rPr lang="en-US" sz="2400" i="1" dirty="0" smtClean="0"/>
              <a:t>r</a:t>
            </a:r>
            <a:r>
              <a:rPr lang="en-US" sz="2400" i="1" baseline="30000" dirty="0" smtClean="0"/>
              <a:t>2</a:t>
            </a:r>
            <a:r>
              <a:rPr lang="en-US" sz="2400" dirty="0" smtClean="0"/>
              <a:t>=0.33</a:t>
            </a:r>
          </a:p>
          <a:p>
            <a:r>
              <a:rPr lang="en-US" sz="1600" dirty="0" smtClean="0"/>
              <a:t>Between   and </a:t>
            </a:r>
            <a:endParaRPr lang="en-US" sz="1600" dirty="0"/>
          </a:p>
        </p:txBody>
      </p:sp>
      <p:sp>
        <p:nvSpPr>
          <p:cNvPr id="113" name="Oval 94"/>
          <p:cNvSpPr>
            <a:spLocks noChangeArrowheads="1"/>
          </p:cNvSpPr>
          <p:nvPr/>
        </p:nvSpPr>
        <p:spPr bwMode="auto">
          <a:xfrm>
            <a:off x="1481978" y="2340114"/>
            <a:ext cx="42022" cy="42022"/>
          </a:xfrm>
          <a:prstGeom prst="ellipse">
            <a:avLst/>
          </a:prstGeom>
          <a:solidFill>
            <a:srgbClr val="FFFF00"/>
          </a:solidFill>
          <a:ln w="9525">
            <a:solidFill>
              <a:srgbClr val="000000"/>
            </a:solidFill>
            <a:round/>
            <a:headEnd/>
            <a:tailEnd/>
          </a:ln>
        </p:spPr>
        <p:txBody>
          <a:bodyPr wrap="none" anchor="ctr"/>
          <a:lstStyle/>
          <a:p>
            <a:endParaRPr lang="en-US" dirty="0">
              <a:latin typeface="Calibri"/>
            </a:endParaRPr>
          </a:p>
        </p:txBody>
      </p:sp>
      <p:sp>
        <p:nvSpPr>
          <p:cNvPr id="114" name="Oval 95"/>
          <p:cNvSpPr>
            <a:spLocks noChangeArrowheads="1"/>
          </p:cNvSpPr>
          <p:nvPr/>
        </p:nvSpPr>
        <p:spPr bwMode="auto">
          <a:xfrm>
            <a:off x="2015378" y="2340114"/>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cxnSp>
        <p:nvCxnSpPr>
          <p:cNvPr id="9" name="Straight Arrow Connector 8"/>
          <p:cNvCxnSpPr>
            <a:stCxn id="7" idx="2"/>
          </p:cNvCxnSpPr>
          <p:nvPr/>
        </p:nvCxnSpPr>
        <p:spPr bwMode="auto">
          <a:xfrm flipH="1">
            <a:off x="1243854" y="2514600"/>
            <a:ext cx="30738" cy="159124"/>
          </a:xfrm>
          <a:prstGeom prst="straightConnector1">
            <a:avLst/>
          </a:prstGeom>
          <a:noFill/>
          <a:ln w="28575" cap="flat" cmpd="sng" algn="ctr">
            <a:solidFill>
              <a:srgbClr val="FF0000"/>
            </a:solidFill>
            <a:prstDash val="solid"/>
            <a:round/>
            <a:headEnd type="none" w="med" len="med"/>
            <a:tailEnd type="arrow"/>
          </a:ln>
          <a:effectLst/>
        </p:spPr>
      </p:cxnSp>
      <p:sp>
        <p:nvSpPr>
          <p:cNvPr id="115" name="TextBox 114"/>
          <p:cNvSpPr txBox="1"/>
          <p:nvPr/>
        </p:nvSpPr>
        <p:spPr>
          <a:xfrm>
            <a:off x="5638800" y="1828800"/>
            <a:ext cx="1496523" cy="707886"/>
          </a:xfrm>
          <a:prstGeom prst="rect">
            <a:avLst/>
          </a:prstGeom>
          <a:noFill/>
        </p:spPr>
        <p:txBody>
          <a:bodyPr wrap="none" rtlCol="0">
            <a:spAutoFit/>
          </a:bodyPr>
          <a:lstStyle/>
          <a:p>
            <a:r>
              <a:rPr lang="en-US" sz="2400" i="1" dirty="0"/>
              <a:t>r</a:t>
            </a:r>
            <a:r>
              <a:rPr lang="en-US" sz="2400" i="1" baseline="30000" dirty="0" smtClean="0"/>
              <a:t>2</a:t>
            </a:r>
            <a:r>
              <a:rPr lang="en-US" sz="2400" dirty="0" smtClean="0"/>
              <a:t>=0.51</a:t>
            </a:r>
          </a:p>
          <a:p>
            <a:r>
              <a:rPr lang="en-US" sz="1600" dirty="0" smtClean="0"/>
              <a:t>Between   and </a:t>
            </a:r>
            <a:endParaRPr lang="en-US" sz="1600" dirty="0"/>
          </a:p>
        </p:txBody>
      </p:sp>
      <p:sp>
        <p:nvSpPr>
          <p:cNvPr id="121" name="Oval 94"/>
          <p:cNvSpPr>
            <a:spLocks noChangeArrowheads="1"/>
          </p:cNvSpPr>
          <p:nvPr/>
        </p:nvSpPr>
        <p:spPr bwMode="auto">
          <a:xfrm>
            <a:off x="6594448" y="2362200"/>
            <a:ext cx="42022" cy="42022"/>
          </a:xfrm>
          <a:prstGeom prst="ellipse">
            <a:avLst/>
          </a:prstGeom>
          <a:solidFill>
            <a:srgbClr val="FFFF00"/>
          </a:solidFill>
          <a:ln w="9525">
            <a:solidFill>
              <a:srgbClr val="000000"/>
            </a:solidFill>
            <a:round/>
            <a:headEnd/>
            <a:tailEnd/>
          </a:ln>
        </p:spPr>
        <p:txBody>
          <a:bodyPr wrap="none" anchor="ctr"/>
          <a:lstStyle/>
          <a:p>
            <a:endParaRPr lang="en-US" dirty="0">
              <a:latin typeface="Calibri"/>
            </a:endParaRPr>
          </a:p>
        </p:txBody>
      </p:sp>
      <p:sp>
        <p:nvSpPr>
          <p:cNvPr id="125" name="Oval 95"/>
          <p:cNvSpPr>
            <a:spLocks noChangeArrowheads="1"/>
          </p:cNvSpPr>
          <p:nvPr/>
        </p:nvSpPr>
        <p:spPr bwMode="auto">
          <a:xfrm>
            <a:off x="7127848" y="2362200"/>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cxnSp>
        <p:nvCxnSpPr>
          <p:cNvPr id="126" name="Straight Arrow Connector 125"/>
          <p:cNvCxnSpPr/>
          <p:nvPr/>
        </p:nvCxnSpPr>
        <p:spPr bwMode="auto">
          <a:xfrm>
            <a:off x="6501027" y="2486454"/>
            <a:ext cx="52173" cy="180546"/>
          </a:xfrm>
          <a:prstGeom prst="straightConnector1">
            <a:avLst/>
          </a:prstGeom>
          <a:noFill/>
          <a:ln w="28575" cap="flat" cmpd="sng" algn="ctr">
            <a:solidFill>
              <a:srgbClr val="FF0000"/>
            </a:solidFill>
            <a:prstDash val="solid"/>
            <a:round/>
            <a:headEnd type="none" w="med" len="med"/>
            <a:tailEnd type="arrow"/>
          </a:ln>
          <a:effectLst/>
        </p:spPr>
      </p:cxnSp>
      <p:sp>
        <p:nvSpPr>
          <p:cNvPr id="138" name="Title 1"/>
          <p:cNvSpPr txBox="1">
            <a:spLocks/>
          </p:cNvSpPr>
          <p:nvPr/>
        </p:nvSpPr>
        <p:spPr bwMode="auto">
          <a:xfrm>
            <a:off x="457200" y="-76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Calibri"/>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smtClean="0"/>
              <a:t>Genetic drift</a:t>
            </a:r>
            <a:endParaRPr lang="en-US" sz="3200" dirty="0"/>
          </a:p>
        </p:txBody>
      </p:sp>
      <p:sp>
        <p:nvSpPr>
          <p:cNvPr id="139" name="TextBox 138"/>
          <p:cNvSpPr txBox="1"/>
          <p:nvPr/>
        </p:nvSpPr>
        <p:spPr>
          <a:xfrm>
            <a:off x="1066800" y="914400"/>
            <a:ext cx="6934200" cy="830997"/>
          </a:xfrm>
          <a:prstGeom prst="rect">
            <a:avLst/>
          </a:prstGeom>
          <a:noFill/>
        </p:spPr>
        <p:txBody>
          <a:bodyPr wrap="square" rtlCol="0">
            <a:spAutoFit/>
          </a:bodyPr>
          <a:lstStyle/>
          <a:p>
            <a:r>
              <a:rPr lang="en-US" sz="2400" dirty="0" smtClean="0"/>
              <a:t>Genetic drift creates correlations between alleles</a:t>
            </a:r>
          </a:p>
          <a:p>
            <a:r>
              <a:rPr lang="en-US" sz="2400" dirty="0"/>
              <a:t>(</a:t>
            </a:r>
            <a:r>
              <a:rPr lang="en-US" sz="2400" dirty="0" smtClean="0"/>
              <a:t>it increases LD)</a:t>
            </a:r>
            <a:endParaRPr lang="en-US" sz="2400" dirty="0"/>
          </a:p>
        </p:txBody>
      </p:sp>
    </p:spTree>
    <p:extLst>
      <p:ext uri="{BB962C8B-B14F-4D97-AF65-F5344CB8AC3E}">
        <p14:creationId xmlns:p14="http://schemas.microsoft.com/office/powerpoint/2010/main" val="110266305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rotWithShape="1">
          <a:blip r:embed="rId3">
            <a:extLst>
              <a:ext uri="{28A0092B-C50C-407E-A947-70E740481C1C}">
                <a14:useLocalDpi xmlns:a14="http://schemas.microsoft.com/office/drawing/2010/main" val="0"/>
              </a:ext>
            </a:extLst>
          </a:blip>
          <a:srcRect b="16300"/>
          <a:stretch/>
        </p:blipFill>
        <p:spPr>
          <a:xfrm>
            <a:off x="532200" y="2666999"/>
            <a:ext cx="7164000" cy="2998142"/>
          </a:xfrm>
          <a:prstGeom prst="rect">
            <a:avLst/>
          </a:prstGeom>
        </p:spPr>
      </p:pic>
      <p:sp>
        <p:nvSpPr>
          <p:cNvPr id="51" name="TextBox 50"/>
          <p:cNvSpPr txBox="1"/>
          <p:nvPr/>
        </p:nvSpPr>
        <p:spPr>
          <a:xfrm>
            <a:off x="6553200" y="5786735"/>
            <a:ext cx="1249060" cy="461665"/>
          </a:xfrm>
          <a:prstGeom prst="rect">
            <a:avLst/>
          </a:prstGeom>
          <a:noFill/>
        </p:spPr>
        <p:txBody>
          <a:bodyPr wrap="none" rtlCol="0">
            <a:spAutoFit/>
          </a:bodyPr>
          <a:lstStyle/>
          <a:p>
            <a:r>
              <a:rPr lang="en-US" sz="2400" dirty="0" smtClean="0"/>
              <a:t>Present</a:t>
            </a:r>
            <a:endParaRPr lang="en-US" sz="2400" dirty="0"/>
          </a:p>
        </p:txBody>
      </p:sp>
      <p:sp>
        <p:nvSpPr>
          <p:cNvPr id="52" name="TextBox 51"/>
          <p:cNvSpPr txBox="1"/>
          <p:nvPr/>
        </p:nvSpPr>
        <p:spPr>
          <a:xfrm>
            <a:off x="681473" y="5786735"/>
            <a:ext cx="800520" cy="461665"/>
          </a:xfrm>
          <a:prstGeom prst="rect">
            <a:avLst/>
          </a:prstGeom>
          <a:noFill/>
        </p:spPr>
        <p:txBody>
          <a:bodyPr wrap="none" rtlCol="0">
            <a:spAutoFit/>
          </a:bodyPr>
          <a:lstStyle/>
          <a:p>
            <a:r>
              <a:rPr lang="en-US" sz="2400" dirty="0" smtClean="0"/>
              <a:t>Past</a:t>
            </a:r>
            <a:endParaRPr lang="en-US" sz="2400" dirty="0"/>
          </a:p>
        </p:txBody>
      </p:sp>
      <p:cxnSp>
        <p:nvCxnSpPr>
          <p:cNvPr id="58" name="Straight Arrow Connector 57"/>
          <p:cNvCxnSpPr/>
          <p:nvPr/>
        </p:nvCxnSpPr>
        <p:spPr bwMode="auto">
          <a:xfrm>
            <a:off x="1676400" y="6015335"/>
            <a:ext cx="4724400" cy="0"/>
          </a:xfrm>
          <a:prstGeom prst="straightConnector1">
            <a:avLst/>
          </a:prstGeom>
          <a:noFill/>
          <a:ln w="28575" cap="flat" cmpd="sng" algn="ctr">
            <a:solidFill>
              <a:schemeClr val="tx1"/>
            </a:solidFill>
            <a:prstDash val="solid"/>
            <a:round/>
            <a:headEnd type="none" w="med" len="med"/>
            <a:tailEnd type="arrow"/>
          </a:ln>
          <a:effectLst/>
        </p:spPr>
      </p:cxnSp>
      <p:sp>
        <p:nvSpPr>
          <p:cNvPr id="61" name="TextBox 60"/>
          <p:cNvSpPr txBox="1"/>
          <p:nvPr/>
        </p:nvSpPr>
        <p:spPr>
          <a:xfrm>
            <a:off x="3048000" y="5786735"/>
            <a:ext cx="2100906" cy="461665"/>
          </a:xfrm>
          <a:prstGeom prst="rect">
            <a:avLst/>
          </a:prstGeom>
          <a:solidFill>
            <a:schemeClr val="bg1"/>
          </a:solidFill>
        </p:spPr>
        <p:txBody>
          <a:bodyPr wrap="none" rtlCol="0">
            <a:spAutoFit/>
          </a:bodyPr>
          <a:lstStyle/>
          <a:p>
            <a:r>
              <a:rPr lang="en-US" sz="2400" dirty="0" smtClean="0"/>
              <a:t>G generations</a:t>
            </a:r>
            <a:endParaRPr lang="en-US" sz="2400" dirty="0"/>
          </a:p>
        </p:txBody>
      </p:sp>
      <p:grpSp>
        <p:nvGrpSpPr>
          <p:cNvPr id="43" name="Group 42"/>
          <p:cNvGrpSpPr/>
          <p:nvPr/>
        </p:nvGrpSpPr>
        <p:grpSpPr>
          <a:xfrm>
            <a:off x="7467600" y="2762014"/>
            <a:ext cx="952500" cy="2843542"/>
            <a:chOff x="7467600" y="2609614"/>
            <a:chExt cx="952500" cy="2843542"/>
          </a:xfrm>
        </p:grpSpPr>
        <p:grpSp>
          <p:nvGrpSpPr>
            <p:cNvPr id="44" name="Group 43"/>
            <p:cNvGrpSpPr/>
            <p:nvPr/>
          </p:nvGrpSpPr>
          <p:grpSpPr>
            <a:xfrm>
              <a:off x="7467600" y="2609614"/>
              <a:ext cx="952500" cy="42022"/>
              <a:chOff x="7467600" y="1981200"/>
              <a:chExt cx="952500" cy="42022"/>
            </a:xfrm>
          </p:grpSpPr>
          <p:sp>
            <p:nvSpPr>
              <p:cNvPr id="75" name="Line 93"/>
              <p:cNvSpPr>
                <a:spLocks noChangeShapeType="1"/>
              </p:cNvSpPr>
              <p:nvPr/>
            </p:nvSpPr>
            <p:spPr bwMode="auto">
              <a:xfrm>
                <a:off x="7467600" y="2003612"/>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76" name="Oval 94"/>
              <p:cNvSpPr>
                <a:spLocks noChangeArrowheads="1"/>
              </p:cNvSpPr>
              <p:nvPr/>
            </p:nvSpPr>
            <p:spPr bwMode="auto">
              <a:xfrm>
                <a:off x="7691718" y="1981200"/>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7" name="Oval 95"/>
              <p:cNvSpPr>
                <a:spLocks noChangeArrowheads="1"/>
              </p:cNvSpPr>
              <p:nvPr/>
            </p:nvSpPr>
            <p:spPr bwMode="auto">
              <a:xfrm>
                <a:off x="8005482" y="1981200"/>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8" name="Oval 95"/>
              <p:cNvSpPr>
                <a:spLocks noChangeArrowheads="1"/>
              </p:cNvSpPr>
              <p:nvPr/>
            </p:nvSpPr>
            <p:spPr bwMode="auto">
              <a:xfrm>
                <a:off x="8201585" y="1981200"/>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5" name="Group 44"/>
            <p:cNvGrpSpPr/>
            <p:nvPr/>
          </p:nvGrpSpPr>
          <p:grpSpPr>
            <a:xfrm>
              <a:off x="7467600" y="2862051"/>
              <a:ext cx="952500" cy="42956"/>
              <a:chOff x="7467600" y="2070847"/>
              <a:chExt cx="952500" cy="42956"/>
            </a:xfrm>
          </p:grpSpPr>
          <p:sp>
            <p:nvSpPr>
              <p:cNvPr id="72" name="Line 98"/>
              <p:cNvSpPr>
                <a:spLocks noChangeShapeType="1"/>
              </p:cNvSpPr>
              <p:nvPr/>
            </p:nvSpPr>
            <p:spPr bwMode="auto">
              <a:xfrm>
                <a:off x="7467600" y="2093259"/>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73" name="Oval 99"/>
              <p:cNvSpPr>
                <a:spLocks noChangeArrowheads="1"/>
              </p:cNvSpPr>
              <p:nvPr/>
            </p:nvSpPr>
            <p:spPr bwMode="auto">
              <a:xfrm>
                <a:off x="7696200" y="207084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4" name="Oval 95"/>
              <p:cNvSpPr>
                <a:spLocks noChangeArrowheads="1"/>
              </p:cNvSpPr>
              <p:nvPr/>
            </p:nvSpPr>
            <p:spPr bwMode="auto">
              <a:xfrm>
                <a:off x="8202986" y="207178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6" name="Group 45"/>
            <p:cNvGrpSpPr/>
            <p:nvPr/>
          </p:nvGrpSpPr>
          <p:grpSpPr>
            <a:xfrm>
              <a:off x="7467600" y="3231777"/>
              <a:ext cx="952500" cy="44823"/>
              <a:chOff x="7467600" y="2227730"/>
              <a:chExt cx="952500" cy="44823"/>
            </a:xfrm>
          </p:grpSpPr>
          <p:sp>
            <p:nvSpPr>
              <p:cNvPr id="68" name="Line 102"/>
              <p:cNvSpPr>
                <a:spLocks noChangeShapeType="1"/>
              </p:cNvSpPr>
              <p:nvPr/>
            </p:nvSpPr>
            <p:spPr bwMode="auto">
              <a:xfrm flipV="1">
                <a:off x="7467600" y="2252942"/>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9" name="Oval 104"/>
              <p:cNvSpPr>
                <a:spLocks noChangeArrowheads="1"/>
              </p:cNvSpPr>
              <p:nvPr/>
            </p:nvSpPr>
            <p:spPr bwMode="auto">
              <a:xfrm>
                <a:off x="8005482" y="2227730"/>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0" name="Oval 105"/>
              <p:cNvSpPr>
                <a:spLocks noChangeArrowheads="1"/>
              </p:cNvSpPr>
              <p:nvPr/>
            </p:nvSpPr>
            <p:spPr bwMode="auto">
              <a:xfrm>
                <a:off x="7691718" y="223053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1" name="Oval 95"/>
              <p:cNvSpPr>
                <a:spLocks noChangeArrowheads="1"/>
              </p:cNvSpPr>
              <p:nvPr/>
            </p:nvSpPr>
            <p:spPr bwMode="auto">
              <a:xfrm>
                <a:off x="8206255" y="222866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7" name="Group 46"/>
            <p:cNvGrpSpPr/>
            <p:nvPr/>
          </p:nvGrpSpPr>
          <p:grpSpPr>
            <a:xfrm>
              <a:off x="7467600" y="3494849"/>
              <a:ext cx="952500" cy="42956"/>
              <a:chOff x="7467600" y="2070847"/>
              <a:chExt cx="952500" cy="42956"/>
            </a:xfrm>
          </p:grpSpPr>
          <p:sp>
            <p:nvSpPr>
              <p:cNvPr id="59" name="Line 98"/>
              <p:cNvSpPr>
                <a:spLocks noChangeShapeType="1"/>
              </p:cNvSpPr>
              <p:nvPr/>
            </p:nvSpPr>
            <p:spPr bwMode="auto">
              <a:xfrm>
                <a:off x="7467600" y="2093259"/>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0" name="Oval 99"/>
              <p:cNvSpPr>
                <a:spLocks noChangeArrowheads="1"/>
              </p:cNvSpPr>
              <p:nvPr/>
            </p:nvSpPr>
            <p:spPr bwMode="auto">
              <a:xfrm>
                <a:off x="7696200" y="207084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7" name="Oval 95"/>
              <p:cNvSpPr>
                <a:spLocks noChangeArrowheads="1"/>
              </p:cNvSpPr>
              <p:nvPr/>
            </p:nvSpPr>
            <p:spPr bwMode="auto">
              <a:xfrm>
                <a:off x="8202986" y="207178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8" name="Group 47"/>
            <p:cNvGrpSpPr/>
            <p:nvPr/>
          </p:nvGrpSpPr>
          <p:grpSpPr>
            <a:xfrm>
              <a:off x="7467600" y="5138644"/>
              <a:ext cx="952500" cy="42956"/>
              <a:chOff x="7467600" y="2070847"/>
              <a:chExt cx="952500" cy="42956"/>
            </a:xfrm>
          </p:grpSpPr>
          <p:sp>
            <p:nvSpPr>
              <p:cNvPr id="55" name="Line 98"/>
              <p:cNvSpPr>
                <a:spLocks noChangeShapeType="1"/>
              </p:cNvSpPr>
              <p:nvPr/>
            </p:nvSpPr>
            <p:spPr bwMode="auto">
              <a:xfrm>
                <a:off x="7467600" y="2093259"/>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56" name="Oval 99"/>
              <p:cNvSpPr>
                <a:spLocks noChangeArrowheads="1"/>
              </p:cNvSpPr>
              <p:nvPr/>
            </p:nvSpPr>
            <p:spPr bwMode="auto">
              <a:xfrm>
                <a:off x="7696200" y="207084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57" name="Oval 95"/>
              <p:cNvSpPr>
                <a:spLocks noChangeArrowheads="1"/>
              </p:cNvSpPr>
              <p:nvPr/>
            </p:nvSpPr>
            <p:spPr bwMode="auto">
              <a:xfrm>
                <a:off x="8202986" y="207178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9" name="Group 48"/>
            <p:cNvGrpSpPr/>
            <p:nvPr/>
          </p:nvGrpSpPr>
          <p:grpSpPr>
            <a:xfrm>
              <a:off x="7467600" y="5410200"/>
              <a:ext cx="952500" cy="42956"/>
              <a:chOff x="7467600" y="2070847"/>
              <a:chExt cx="952500" cy="42956"/>
            </a:xfrm>
          </p:grpSpPr>
          <p:sp>
            <p:nvSpPr>
              <p:cNvPr id="50" name="Line 98"/>
              <p:cNvSpPr>
                <a:spLocks noChangeShapeType="1"/>
              </p:cNvSpPr>
              <p:nvPr/>
            </p:nvSpPr>
            <p:spPr bwMode="auto">
              <a:xfrm>
                <a:off x="7467600" y="2093259"/>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53" name="Oval 99"/>
              <p:cNvSpPr>
                <a:spLocks noChangeArrowheads="1"/>
              </p:cNvSpPr>
              <p:nvPr/>
            </p:nvSpPr>
            <p:spPr bwMode="auto">
              <a:xfrm>
                <a:off x="7696200" y="207084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54" name="Oval 95"/>
              <p:cNvSpPr>
                <a:spLocks noChangeArrowheads="1"/>
              </p:cNvSpPr>
              <p:nvPr/>
            </p:nvSpPr>
            <p:spPr bwMode="auto">
              <a:xfrm>
                <a:off x="8202986" y="207178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grpSp>
        <p:nvGrpSpPr>
          <p:cNvPr id="5" name="Group 4"/>
          <p:cNvGrpSpPr/>
          <p:nvPr/>
        </p:nvGrpSpPr>
        <p:grpSpPr>
          <a:xfrm>
            <a:off x="120951" y="4286333"/>
            <a:ext cx="952500" cy="42956"/>
            <a:chOff x="84667" y="4133933"/>
            <a:chExt cx="952500" cy="42956"/>
          </a:xfrm>
        </p:grpSpPr>
        <p:sp>
          <p:nvSpPr>
            <p:cNvPr id="37" name="Line 98"/>
            <p:cNvSpPr>
              <a:spLocks noChangeShapeType="1"/>
            </p:cNvSpPr>
            <p:nvPr/>
          </p:nvSpPr>
          <p:spPr bwMode="auto">
            <a:xfrm>
              <a:off x="84667" y="4156345"/>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38" name="Oval 99"/>
            <p:cNvSpPr>
              <a:spLocks noChangeArrowheads="1"/>
            </p:cNvSpPr>
            <p:nvPr/>
          </p:nvSpPr>
          <p:spPr bwMode="auto">
            <a:xfrm>
              <a:off x="313267" y="413393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39" name="Oval 95"/>
            <p:cNvSpPr>
              <a:spLocks noChangeArrowheads="1"/>
            </p:cNvSpPr>
            <p:nvPr/>
          </p:nvSpPr>
          <p:spPr bwMode="auto">
            <a:xfrm>
              <a:off x="820053" y="413486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 name="Group 3"/>
          <p:cNvGrpSpPr/>
          <p:nvPr/>
        </p:nvGrpSpPr>
        <p:grpSpPr>
          <a:xfrm>
            <a:off x="120951" y="2773303"/>
            <a:ext cx="952500" cy="42022"/>
            <a:chOff x="84667" y="2620903"/>
            <a:chExt cx="952500" cy="42022"/>
          </a:xfrm>
        </p:grpSpPr>
        <p:sp>
          <p:nvSpPr>
            <p:cNvPr id="40" name="Line 93"/>
            <p:cNvSpPr>
              <a:spLocks noChangeShapeType="1"/>
            </p:cNvSpPr>
            <p:nvPr/>
          </p:nvSpPr>
          <p:spPr bwMode="auto">
            <a:xfrm>
              <a:off x="84667" y="2643315"/>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1" name="Oval 94"/>
            <p:cNvSpPr>
              <a:spLocks noChangeArrowheads="1"/>
            </p:cNvSpPr>
            <p:nvPr/>
          </p:nvSpPr>
          <p:spPr bwMode="auto">
            <a:xfrm>
              <a:off x="308785"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2" name="Oval 95"/>
            <p:cNvSpPr>
              <a:spLocks noChangeArrowheads="1"/>
            </p:cNvSpPr>
            <p:nvPr/>
          </p:nvSpPr>
          <p:spPr bwMode="auto">
            <a:xfrm>
              <a:off x="622549"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2" name="Oval 95"/>
            <p:cNvSpPr>
              <a:spLocks noChangeArrowheads="1"/>
            </p:cNvSpPr>
            <p:nvPr/>
          </p:nvSpPr>
          <p:spPr bwMode="auto">
            <a:xfrm>
              <a:off x="818652"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85" name="Group 84"/>
          <p:cNvGrpSpPr/>
          <p:nvPr/>
        </p:nvGrpSpPr>
        <p:grpSpPr>
          <a:xfrm>
            <a:off x="112484" y="3657600"/>
            <a:ext cx="952500" cy="42022"/>
            <a:chOff x="84667" y="2620903"/>
            <a:chExt cx="952500" cy="42022"/>
          </a:xfrm>
        </p:grpSpPr>
        <p:sp>
          <p:nvSpPr>
            <p:cNvPr id="86" name="Line 93"/>
            <p:cNvSpPr>
              <a:spLocks noChangeShapeType="1"/>
            </p:cNvSpPr>
            <p:nvPr/>
          </p:nvSpPr>
          <p:spPr bwMode="auto">
            <a:xfrm>
              <a:off x="84667" y="2643315"/>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87" name="Oval 94"/>
            <p:cNvSpPr>
              <a:spLocks noChangeArrowheads="1"/>
            </p:cNvSpPr>
            <p:nvPr/>
          </p:nvSpPr>
          <p:spPr bwMode="auto">
            <a:xfrm>
              <a:off x="308785"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88" name="Oval 95"/>
            <p:cNvSpPr>
              <a:spLocks noChangeArrowheads="1"/>
            </p:cNvSpPr>
            <p:nvPr/>
          </p:nvSpPr>
          <p:spPr bwMode="auto">
            <a:xfrm>
              <a:off x="622549"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89" name="Oval 95"/>
            <p:cNvSpPr>
              <a:spLocks noChangeArrowheads="1"/>
            </p:cNvSpPr>
            <p:nvPr/>
          </p:nvSpPr>
          <p:spPr bwMode="auto">
            <a:xfrm>
              <a:off x="818652"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90" name="Group 89"/>
          <p:cNvGrpSpPr/>
          <p:nvPr/>
        </p:nvGrpSpPr>
        <p:grpSpPr>
          <a:xfrm>
            <a:off x="114366" y="4920074"/>
            <a:ext cx="952500" cy="42022"/>
            <a:chOff x="84667" y="2620903"/>
            <a:chExt cx="952500" cy="42022"/>
          </a:xfrm>
        </p:grpSpPr>
        <p:sp>
          <p:nvSpPr>
            <p:cNvPr id="91" name="Line 93"/>
            <p:cNvSpPr>
              <a:spLocks noChangeShapeType="1"/>
            </p:cNvSpPr>
            <p:nvPr/>
          </p:nvSpPr>
          <p:spPr bwMode="auto">
            <a:xfrm>
              <a:off x="84667" y="2643315"/>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2" name="Oval 94"/>
            <p:cNvSpPr>
              <a:spLocks noChangeArrowheads="1"/>
            </p:cNvSpPr>
            <p:nvPr/>
          </p:nvSpPr>
          <p:spPr bwMode="auto">
            <a:xfrm>
              <a:off x="308785"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93" name="Oval 95"/>
            <p:cNvSpPr>
              <a:spLocks noChangeArrowheads="1"/>
            </p:cNvSpPr>
            <p:nvPr/>
          </p:nvSpPr>
          <p:spPr bwMode="auto">
            <a:xfrm>
              <a:off x="622549"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94" name="Oval 95"/>
            <p:cNvSpPr>
              <a:spLocks noChangeArrowheads="1"/>
            </p:cNvSpPr>
            <p:nvPr/>
          </p:nvSpPr>
          <p:spPr bwMode="auto">
            <a:xfrm>
              <a:off x="818652"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95" name="Group 94"/>
          <p:cNvGrpSpPr/>
          <p:nvPr/>
        </p:nvGrpSpPr>
        <p:grpSpPr>
          <a:xfrm>
            <a:off x="106840" y="5542845"/>
            <a:ext cx="952500" cy="42022"/>
            <a:chOff x="84667" y="2620903"/>
            <a:chExt cx="952500" cy="42022"/>
          </a:xfrm>
        </p:grpSpPr>
        <p:sp>
          <p:nvSpPr>
            <p:cNvPr id="96" name="Line 93"/>
            <p:cNvSpPr>
              <a:spLocks noChangeShapeType="1"/>
            </p:cNvSpPr>
            <p:nvPr/>
          </p:nvSpPr>
          <p:spPr bwMode="auto">
            <a:xfrm>
              <a:off x="84667" y="2643315"/>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7" name="Oval 94"/>
            <p:cNvSpPr>
              <a:spLocks noChangeArrowheads="1"/>
            </p:cNvSpPr>
            <p:nvPr/>
          </p:nvSpPr>
          <p:spPr bwMode="auto">
            <a:xfrm>
              <a:off x="308785"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98" name="Oval 95"/>
            <p:cNvSpPr>
              <a:spLocks noChangeArrowheads="1"/>
            </p:cNvSpPr>
            <p:nvPr/>
          </p:nvSpPr>
          <p:spPr bwMode="auto">
            <a:xfrm>
              <a:off x="622549"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99" name="Oval 95"/>
            <p:cNvSpPr>
              <a:spLocks noChangeArrowheads="1"/>
            </p:cNvSpPr>
            <p:nvPr/>
          </p:nvSpPr>
          <p:spPr bwMode="auto">
            <a:xfrm>
              <a:off x="818652"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116" name="Group 115"/>
          <p:cNvGrpSpPr/>
          <p:nvPr/>
        </p:nvGrpSpPr>
        <p:grpSpPr>
          <a:xfrm>
            <a:off x="112484" y="5291978"/>
            <a:ext cx="952500" cy="42022"/>
            <a:chOff x="84667" y="2620903"/>
            <a:chExt cx="952500" cy="42022"/>
          </a:xfrm>
        </p:grpSpPr>
        <p:sp>
          <p:nvSpPr>
            <p:cNvPr id="117" name="Line 93"/>
            <p:cNvSpPr>
              <a:spLocks noChangeShapeType="1"/>
            </p:cNvSpPr>
            <p:nvPr/>
          </p:nvSpPr>
          <p:spPr bwMode="auto">
            <a:xfrm>
              <a:off x="84667" y="2643315"/>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18" name="Oval 94"/>
            <p:cNvSpPr>
              <a:spLocks noChangeArrowheads="1"/>
            </p:cNvSpPr>
            <p:nvPr/>
          </p:nvSpPr>
          <p:spPr bwMode="auto">
            <a:xfrm>
              <a:off x="423645" y="2620903"/>
              <a:ext cx="42022" cy="42022"/>
            </a:xfrm>
            <a:prstGeom prst="ellipse">
              <a:avLst/>
            </a:prstGeom>
            <a:solidFill>
              <a:srgbClr val="FFFF00"/>
            </a:solidFill>
            <a:ln w="9525">
              <a:solidFill>
                <a:srgbClr val="000000"/>
              </a:solidFill>
              <a:round/>
              <a:headEnd/>
              <a:tailEnd/>
            </a:ln>
          </p:spPr>
          <p:txBody>
            <a:bodyPr wrap="none" anchor="ctr"/>
            <a:lstStyle/>
            <a:p>
              <a:endParaRPr lang="en-US" dirty="0">
                <a:latin typeface="Calibri"/>
              </a:endParaRPr>
            </a:p>
          </p:txBody>
        </p:sp>
        <p:sp>
          <p:nvSpPr>
            <p:cNvPr id="119" name="Oval 95"/>
            <p:cNvSpPr>
              <a:spLocks noChangeArrowheads="1"/>
            </p:cNvSpPr>
            <p:nvPr/>
          </p:nvSpPr>
          <p:spPr bwMode="auto">
            <a:xfrm>
              <a:off x="622549"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120" name="Oval 95"/>
            <p:cNvSpPr>
              <a:spLocks noChangeArrowheads="1"/>
            </p:cNvSpPr>
            <p:nvPr/>
          </p:nvSpPr>
          <p:spPr bwMode="auto">
            <a:xfrm>
              <a:off x="818652"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sp>
        <p:nvSpPr>
          <p:cNvPr id="122" name="Oval 94"/>
          <p:cNvSpPr>
            <a:spLocks noChangeArrowheads="1"/>
          </p:cNvSpPr>
          <p:nvPr/>
        </p:nvSpPr>
        <p:spPr bwMode="auto">
          <a:xfrm>
            <a:off x="143487" y="5295153"/>
            <a:ext cx="42022" cy="42022"/>
          </a:xfrm>
          <a:prstGeom prst="ellipse">
            <a:avLst/>
          </a:prstGeom>
          <a:solidFill>
            <a:srgbClr val="FFFF00"/>
          </a:solidFill>
          <a:ln w="9525">
            <a:solidFill>
              <a:srgbClr val="000000"/>
            </a:solidFill>
            <a:round/>
            <a:headEnd/>
            <a:tailEnd/>
          </a:ln>
        </p:spPr>
        <p:txBody>
          <a:bodyPr wrap="none" anchor="ctr"/>
          <a:lstStyle/>
          <a:p>
            <a:endParaRPr lang="en-US" dirty="0">
              <a:latin typeface="Calibri"/>
            </a:endParaRPr>
          </a:p>
        </p:txBody>
      </p:sp>
      <p:grpSp>
        <p:nvGrpSpPr>
          <p:cNvPr id="123" name="Group 122"/>
          <p:cNvGrpSpPr/>
          <p:nvPr/>
        </p:nvGrpSpPr>
        <p:grpSpPr>
          <a:xfrm>
            <a:off x="112484" y="4038600"/>
            <a:ext cx="952500" cy="42022"/>
            <a:chOff x="84667" y="2620903"/>
            <a:chExt cx="952500" cy="42022"/>
          </a:xfrm>
        </p:grpSpPr>
        <p:sp>
          <p:nvSpPr>
            <p:cNvPr id="124" name="Line 93"/>
            <p:cNvSpPr>
              <a:spLocks noChangeShapeType="1"/>
            </p:cNvSpPr>
            <p:nvPr/>
          </p:nvSpPr>
          <p:spPr bwMode="auto">
            <a:xfrm>
              <a:off x="84667" y="2643315"/>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27" name="Oval 95"/>
            <p:cNvSpPr>
              <a:spLocks noChangeArrowheads="1"/>
            </p:cNvSpPr>
            <p:nvPr/>
          </p:nvSpPr>
          <p:spPr bwMode="auto">
            <a:xfrm>
              <a:off x="818652"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128" name="Group 127"/>
          <p:cNvGrpSpPr/>
          <p:nvPr/>
        </p:nvGrpSpPr>
        <p:grpSpPr>
          <a:xfrm>
            <a:off x="112484" y="3401787"/>
            <a:ext cx="952500" cy="42022"/>
            <a:chOff x="84667" y="2620903"/>
            <a:chExt cx="952500" cy="42022"/>
          </a:xfrm>
        </p:grpSpPr>
        <p:sp>
          <p:nvSpPr>
            <p:cNvPr id="129" name="Line 93"/>
            <p:cNvSpPr>
              <a:spLocks noChangeShapeType="1"/>
            </p:cNvSpPr>
            <p:nvPr/>
          </p:nvSpPr>
          <p:spPr bwMode="auto">
            <a:xfrm>
              <a:off x="84667" y="2643315"/>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30" name="Oval 95"/>
            <p:cNvSpPr>
              <a:spLocks noChangeArrowheads="1"/>
            </p:cNvSpPr>
            <p:nvPr/>
          </p:nvSpPr>
          <p:spPr bwMode="auto">
            <a:xfrm>
              <a:off x="818652"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131" name="Group 130"/>
          <p:cNvGrpSpPr/>
          <p:nvPr/>
        </p:nvGrpSpPr>
        <p:grpSpPr>
          <a:xfrm>
            <a:off x="112484" y="3020787"/>
            <a:ext cx="952500" cy="42022"/>
            <a:chOff x="84667" y="2620903"/>
            <a:chExt cx="952500" cy="42022"/>
          </a:xfrm>
        </p:grpSpPr>
        <p:sp>
          <p:nvSpPr>
            <p:cNvPr id="132" name="Line 93"/>
            <p:cNvSpPr>
              <a:spLocks noChangeShapeType="1"/>
            </p:cNvSpPr>
            <p:nvPr/>
          </p:nvSpPr>
          <p:spPr bwMode="auto">
            <a:xfrm>
              <a:off x="84667" y="2643315"/>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33" name="Oval 95"/>
            <p:cNvSpPr>
              <a:spLocks noChangeArrowheads="1"/>
            </p:cNvSpPr>
            <p:nvPr/>
          </p:nvSpPr>
          <p:spPr bwMode="auto">
            <a:xfrm>
              <a:off x="818652"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134" name="Group 133"/>
          <p:cNvGrpSpPr/>
          <p:nvPr/>
        </p:nvGrpSpPr>
        <p:grpSpPr>
          <a:xfrm>
            <a:off x="112484" y="4648200"/>
            <a:ext cx="952500" cy="42956"/>
            <a:chOff x="84667" y="4133933"/>
            <a:chExt cx="952500" cy="42956"/>
          </a:xfrm>
        </p:grpSpPr>
        <p:sp>
          <p:nvSpPr>
            <p:cNvPr id="135" name="Line 98"/>
            <p:cNvSpPr>
              <a:spLocks noChangeShapeType="1"/>
            </p:cNvSpPr>
            <p:nvPr/>
          </p:nvSpPr>
          <p:spPr bwMode="auto">
            <a:xfrm>
              <a:off x="84667" y="4156345"/>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36" name="Oval 99"/>
            <p:cNvSpPr>
              <a:spLocks noChangeArrowheads="1"/>
            </p:cNvSpPr>
            <p:nvPr/>
          </p:nvSpPr>
          <p:spPr bwMode="auto">
            <a:xfrm>
              <a:off x="313267" y="413393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137" name="Oval 95"/>
            <p:cNvSpPr>
              <a:spLocks noChangeArrowheads="1"/>
            </p:cNvSpPr>
            <p:nvPr/>
          </p:nvSpPr>
          <p:spPr bwMode="auto">
            <a:xfrm>
              <a:off x="820053" y="413486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80" name="Group 79"/>
          <p:cNvGrpSpPr/>
          <p:nvPr/>
        </p:nvGrpSpPr>
        <p:grpSpPr>
          <a:xfrm>
            <a:off x="7466994" y="4030518"/>
            <a:ext cx="952500" cy="42956"/>
            <a:chOff x="84667" y="4133933"/>
            <a:chExt cx="952500" cy="42956"/>
          </a:xfrm>
        </p:grpSpPr>
        <p:sp>
          <p:nvSpPr>
            <p:cNvPr id="81" name="Line 98"/>
            <p:cNvSpPr>
              <a:spLocks noChangeShapeType="1"/>
            </p:cNvSpPr>
            <p:nvPr/>
          </p:nvSpPr>
          <p:spPr bwMode="auto">
            <a:xfrm>
              <a:off x="84667" y="4156345"/>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82" name="Oval 99"/>
            <p:cNvSpPr>
              <a:spLocks noChangeArrowheads="1"/>
            </p:cNvSpPr>
            <p:nvPr/>
          </p:nvSpPr>
          <p:spPr bwMode="auto">
            <a:xfrm>
              <a:off x="313267" y="413393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83" name="Oval 95"/>
            <p:cNvSpPr>
              <a:spLocks noChangeArrowheads="1"/>
            </p:cNvSpPr>
            <p:nvPr/>
          </p:nvSpPr>
          <p:spPr bwMode="auto">
            <a:xfrm>
              <a:off x="820053" y="413486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84" name="Group 83"/>
          <p:cNvGrpSpPr/>
          <p:nvPr/>
        </p:nvGrpSpPr>
        <p:grpSpPr>
          <a:xfrm>
            <a:off x="7465180" y="4300847"/>
            <a:ext cx="952500" cy="42956"/>
            <a:chOff x="84667" y="4133933"/>
            <a:chExt cx="952500" cy="42956"/>
          </a:xfrm>
        </p:grpSpPr>
        <p:sp>
          <p:nvSpPr>
            <p:cNvPr id="100" name="Line 98"/>
            <p:cNvSpPr>
              <a:spLocks noChangeShapeType="1"/>
            </p:cNvSpPr>
            <p:nvPr/>
          </p:nvSpPr>
          <p:spPr bwMode="auto">
            <a:xfrm>
              <a:off x="84667" y="4156345"/>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01" name="Oval 99"/>
            <p:cNvSpPr>
              <a:spLocks noChangeArrowheads="1"/>
            </p:cNvSpPr>
            <p:nvPr/>
          </p:nvSpPr>
          <p:spPr bwMode="auto">
            <a:xfrm>
              <a:off x="313267" y="413393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102" name="Oval 95"/>
            <p:cNvSpPr>
              <a:spLocks noChangeArrowheads="1"/>
            </p:cNvSpPr>
            <p:nvPr/>
          </p:nvSpPr>
          <p:spPr bwMode="auto">
            <a:xfrm>
              <a:off x="820053" y="413486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103" name="Group 102"/>
          <p:cNvGrpSpPr/>
          <p:nvPr/>
        </p:nvGrpSpPr>
        <p:grpSpPr>
          <a:xfrm>
            <a:off x="7463365" y="4661890"/>
            <a:ext cx="952500" cy="42956"/>
            <a:chOff x="84667" y="4133933"/>
            <a:chExt cx="952500" cy="42956"/>
          </a:xfrm>
        </p:grpSpPr>
        <p:sp>
          <p:nvSpPr>
            <p:cNvPr id="104" name="Line 98"/>
            <p:cNvSpPr>
              <a:spLocks noChangeShapeType="1"/>
            </p:cNvSpPr>
            <p:nvPr/>
          </p:nvSpPr>
          <p:spPr bwMode="auto">
            <a:xfrm>
              <a:off x="84667" y="4156345"/>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05" name="Oval 99"/>
            <p:cNvSpPr>
              <a:spLocks noChangeArrowheads="1"/>
            </p:cNvSpPr>
            <p:nvPr/>
          </p:nvSpPr>
          <p:spPr bwMode="auto">
            <a:xfrm>
              <a:off x="313267" y="413393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106" name="Oval 95"/>
            <p:cNvSpPr>
              <a:spLocks noChangeArrowheads="1"/>
            </p:cNvSpPr>
            <p:nvPr/>
          </p:nvSpPr>
          <p:spPr bwMode="auto">
            <a:xfrm>
              <a:off x="820053" y="413486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107" name="Group 106"/>
          <p:cNvGrpSpPr/>
          <p:nvPr/>
        </p:nvGrpSpPr>
        <p:grpSpPr>
          <a:xfrm>
            <a:off x="7461550" y="4923147"/>
            <a:ext cx="952500" cy="42956"/>
            <a:chOff x="84667" y="4133933"/>
            <a:chExt cx="952500" cy="42956"/>
          </a:xfrm>
        </p:grpSpPr>
        <p:sp>
          <p:nvSpPr>
            <p:cNvPr id="108" name="Line 98"/>
            <p:cNvSpPr>
              <a:spLocks noChangeShapeType="1"/>
            </p:cNvSpPr>
            <p:nvPr/>
          </p:nvSpPr>
          <p:spPr bwMode="auto">
            <a:xfrm>
              <a:off x="84667" y="4156345"/>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09" name="Oval 99"/>
            <p:cNvSpPr>
              <a:spLocks noChangeArrowheads="1"/>
            </p:cNvSpPr>
            <p:nvPr/>
          </p:nvSpPr>
          <p:spPr bwMode="auto">
            <a:xfrm>
              <a:off x="313267" y="413393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110" name="Oval 95"/>
            <p:cNvSpPr>
              <a:spLocks noChangeArrowheads="1"/>
            </p:cNvSpPr>
            <p:nvPr/>
          </p:nvSpPr>
          <p:spPr bwMode="auto">
            <a:xfrm>
              <a:off x="820053" y="413486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sp>
        <p:nvSpPr>
          <p:cNvPr id="2" name="Rectangle 1"/>
          <p:cNvSpPr/>
          <p:nvPr/>
        </p:nvSpPr>
        <p:spPr bwMode="auto">
          <a:xfrm>
            <a:off x="7391400" y="3886200"/>
            <a:ext cx="1371600" cy="1219200"/>
          </a:xfrm>
          <a:prstGeom prst="rect">
            <a:avLst/>
          </a:prstGeom>
          <a:solidFill>
            <a:schemeClr val="bg1">
              <a:alpha val="67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261170"/>
              </a:solidFill>
              <a:effectLst/>
              <a:latin typeface="Arial" charset="0"/>
            </a:endParaRPr>
          </a:p>
        </p:txBody>
      </p:sp>
      <p:sp>
        <p:nvSpPr>
          <p:cNvPr id="7" name="TextBox 6"/>
          <p:cNvSpPr txBox="1"/>
          <p:nvPr/>
        </p:nvSpPr>
        <p:spPr>
          <a:xfrm>
            <a:off x="381001" y="1828800"/>
            <a:ext cx="1800734" cy="461665"/>
          </a:xfrm>
          <a:prstGeom prst="rect">
            <a:avLst/>
          </a:prstGeom>
          <a:noFill/>
        </p:spPr>
        <p:txBody>
          <a:bodyPr wrap="none" rtlCol="0">
            <a:spAutoFit/>
          </a:bodyPr>
          <a:lstStyle/>
          <a:p>
            <a:r>
              <a:rPr lang="en-US" sz="2400" i="1" dirty="0" smtClean="0"/>
              <a:t>p(1-p)</a:t>
            </a:r>
            <a:r>
              <a:rPr lang="en-US" sz="2400" dirty="0" smtClean="0"/>
              <a:t>=0.24</a:t>
            </a:r>
          </a:p>
        </p:txBody>
      </p:sp>
      <p:sp>
        <p:nvSpPr>
          <p:cNvPr id="138" name="Title 1"/>
          <p:cNvSpPr txBox="1">
            <a:spLocks/>
          </p:cNvSpPr>
          <p:nvPr/>
        </p:nvSpPr>
        <p:spPr bwMode="auto">
          <a:xfrm>
            <a:off x="457200" y="-76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Calibri"/>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smtClean="0"/>
              <a:t>Genetic drift</a:t>
            </a:r>
            <a:endParaRPr lang="en-US" sz="3200" dirty="0"/>
          </a:p>
        </p:txBody>
      </p:sp>
      <p:sp>
        <p:nvSpPr>
          <p:cNvPr id="139" name="TextBox 138"/>
          <p:cNvSpPr txBox="1"/>
          <p:nvPr/>
        </p:nvSpPr>
        <p:spPr>
          <a:xfrm>
            <a:off x="1066800" y="914400"/>
            <a:ext cx="6934200" cy="461665"/>
          </a:xfrm>
          <a:prstGeom prst="rect">
            <a:avLst/>
          </a:prstGeom>
          <a:noFill/>
        </p:spPr>
        <p:txBody>
          <a:bodyPr wrap="square" rtlCol="0">
            <a:spAutoFit/>
          </a:bodyPr>
          <a:lstStyle/>
          <a:p>
            <a:r>
              <a:rPr lang="en-US" sz="2400" dirty="0" smtClean="0"/>
              <a:t>Genetic drift decreases heterozygosity</a:t>
            </a:r>
            <a:endParaRPr lang="en-US" sz="2400" dirty="0"/>
          </a:p>
        </p:txBody>
      </p:sp>
      <p:sp>
        <p:nvSpPr>
          <p:cNvPr id="111" name="TextBox 110"/>
          <p:cNvSpPr txBox="1"/>
          <p:nvPr/>
        </p:nvSpPr>
        <p:spPr>
          <a:xfrm>
            <a:off x="6858001" y="1828800"/>
            <a:ext cx="1800734" cy="461665"/>
          </a:xfrm>
          <a:prstGeom prst="rect">
            <a:avLst/>
          </a:prstGeom>
          <a:noFill/>
        </p:spPr>
        <p:txBody>
          <a:bodyPr wrap="none" rtlCol="0">
            <a:spAutoFit/>
          </a:bodyPr>
          <a:lstStyle/>
          <a:p>
            <a:r>
              <a:rPr lang="en-US" sz="2400" i="1" dirty="0" smtClean="0"/>
              <a:t>p(1-p)</a:t>
            </a:r>
            <a:r>
              <a:rPr lang="en-US" sz="2400" dirty="0" smtClean="0"/>
              <a:t>=0.16</a:t>
            </a:r>
          </a:p>
        </p:txBody>
      </p:sp>
    </p:spTree>
    <p:extLst>
      <p:ext uri="{BB962C8B-B14F-4D97-AF65-F5344CB8AC3E}">
        <p14:creationId xmlns:p14="http://schemas.microsoft.com/office/powerpoint/2010/main" val="209094788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Size matters</a:t>
            </a:r>
            <a:endParaRPr lang="en-US" dirty="0"/>
          </a:p>
        </p:txBody>
      </p:sp>
      <p:pic>
        <p:nvPicPr>
          <p:cNvPr id="5" name="Picture 4" descr="newfile1 (dragge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569176"/>
            <a:ext cx="2667000" cy="1621824"/>
          </a:xfrm>
          <a:prstGeom prst="rect">
            <a:avLst/>
          </a:prstGeom>
        </p:spPr>
      </p:pic>
      <p:sp>
        <p:nvSpPr>
          <p:cNvPr id="6" name="TextBox 5"/>
          <p:cNvSpPr txBox="1"/>
          <p:nvPr/>
        </p:nvSpPr>
        <p:spPr>
          <a:xfrm>
            <a:off x="3657600" y="2902803"/>
            <a:ext cx="4876800" cy="830997"/>
          </a:xfrm>
          <a:prstGeom prst="rect">
            <a:avLst/>
          </a:prstGeom>
          <a:noFill/>
        </p:spPr>
        <p:txBody>
          <a:bodyPr wrap="square" rtlCol="0">
            <a:spAutoFit/>
          </a:bodyPr>
          <a:lstStyle/>
          <a:p>
            <a:r>
              <a:rPr lang="en-US" sz="2400" dirty="0" smtClean="0"/>
              <a:t>Approximate variance in allele frequency after s generations</a:t>
            </a:r>
            <a:endParaRPr lang="en-US" sz="2400" dirty="0"/>
          </a:p>
        </p:txBody>
      </p:sp>
      <p:pic>
        <p:nvPicPr>
          <p:cNvPr id="9" name="Picture 8" descr="largePopFreq.png"/>
          <p:cNvPicPr>
            <a:picLocks noChangeAspect="1"/>
          </p:cNvPicPr>
          <p:nvPr/>
        </p:nvPicPr>
        <p:blipFill rotWithShape="1">
          <a:blip r:embed="rId3">
            <a:extLst>
              <a:ext uri="{28A0092B-C50C-407E-A947-70E740481C1C}">
                <a14:useLocalDpi xmlns:a14="http://schemas.microsoft.com/office/drawing/2010/main" val="0"/>
              </a:ext>
            </a:extLst>
          </a:blip>
          <a:srcRect t="-1" b="28052"/>
          <a:stretch/>
        </p:blipFill>
        <p:spPr>
          <a:xfrm>
            <a:off x="1441450" y="3971925"/>
            <a:ext cx="7696200" cy="2076449"/>
          </a:xfrm>
          <a:prstGeom prst="rect">
            <a:avLst/>
          </a:prstGeom>
        </p:spPr>
      </p:pic>
      <p:sp>
        <p:nvSpPr>
          <p:cNvPr id="10" name="TextBox 9"/>
          <p:cNvSpPr txBox="1"/>
          <p:nvPr/>
        </p:nvSpPr>
        <p:spPr>
          <a:xfrm>
            <a:off x="0" y="4876800"/>
            <a:ext cx="1382710" cy="584776"/>
          </a:xfrm>
          <a:prstGeom prst="rect">
            <a:avLst/>
          </a:prstGeom>
          <a:noFill/>
        </p:spPr>
        <p:txBody>
          <a:bodyPr wrap="none" rtlCol="0">
            <a:spAutoFit/>
          </a:bodyPr>
          <a:lstStyle/>
          <a:p>
            <a:r>
              <a:rPr lang="en-US" sz="3200" dirty="0" smtClean="0"/>
              <a:t>K=100</a:t>
            </a:r>
            <a:endParaRPr lang="en-US" sz="3200" dirty="0"/>
          </a:p>
        </p:txBody>
      </p:sp>
      <p:cxnSp>
        <p:nvCxnSpPr>
          <p:cNvPr id="13" name="Straight Arrow Connector 12"/>
          <p:cNvCxnSpPr/>
          <p:nvPr/>
        </p:nvCxnSpPr>
        <p:spPr bwMode="auto">
          <a:xfrm>
            <a:off x="2743200" y="6324600"/>
            <a:ext cx="5638800" cy="0"/>
          </a:xfrm>
          <a:prstGeom prst="straightConnector1">
            <a:avLst/>
          </a:prstGeom>
          <a:noFill/>
          <a:ln w="28575" cap="flat" cmpd="sng" algn="ctr">
            <a:solidFill>
              <a:schemeClr val="tx1"/>
            </a:solidFill>
            <a:prstDash val="solid"/>
            <a:round/>
            <a:headEnd type="none" w="med" len="med"/>
            <a:tailEnd type="arrow"/>
          </a:ln>
          <a:effectLst/>
        </p:spPr>
      </p:cxnSp>
      <p:sp>
        <p:nvSpPr>
          <p:cNvPr id="14" name="TextBox 13"/>
          <p:cNvSpPr txBox="1"/>
          <p:nvPr/>
        </p:nvSpPr>
        <p:spPr>
          <a:xfrm>
            <a:off x="4332219" y="6096000"/>
            <a:ext cx="2220981" cy="461665"/>
          </a:xfrm>
          <a:prstGeom prst="rect">
            <a:avLst/>
          </a:prstGeom>
          <a:solidFill>
            <a:schemeClr val="bg1"/>
          </a:solidFill>
        </p:spPr>
        <p:txBody>
          <a:bodyPr wrap="none" rtlCol="0">
            <a:spAutoFit/>
          </a:bodyPr>
          <a:lstStyle/>
          <a:p>
            <a:r>
              <a:rPr lang="en-US" sz="2400" dirty="0" smtClean="0"/>
              <a:t>50 generations</a:t>
            </a:r>
            <a:endParaRPr lang="en-US" sz="2400" dirty="0"/>
          </a:p>
        </p:txBody>
      </p:sp>
      <p:sp>
        <p:nvSpPr>
          <p:cNvPr id="16" name="Rectangle 15"/>
          <p:cNvSpPr/>
          <p:nvPr/>
        </p:nvSpPr>
        <p:spPr bwMode="auto">
          <a:xfrm>
            <a:off x="457200" y="2667000"/>
            <a:ext cx="8229600" cy="1295400"/>
          </a:xfrm>
          <a:prstGeom prst="rect">
            <a:avLst/>
          </a:pr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261170"/>
              </a:solidFill>
              <a:effectLst/>
              <a:latin typeface="Arial" charset="0"/>
            </a:endParaRPr>
          </a:p>
        </p:txBody>
      </p:sp>
      <p:sp>
        <p:nvSpPr>
          <p:cNvPr id="17" name="TextBox 16"/>
          <p:cNvSpPr txBox="1"/>
          <p:nvPr/>
        </p:nvSpPr>
        <p:spPr>
          <a:xfrm>
            <a:off x="685800" y="2017455"/>
            <a:ext cx="6858000" cy="2062103"/>
          </a:xfrm>
          <a:prstGeom prst="rect">
            <a:avLst/>
          </a:prstGeom>
          <a:noFill/>
        </p:spPr>
        <p:txBody>
          <a:bodyPr wrap="square" rtlCol="0">
            <a:spAutoFit/>
          </a:bodyPr>
          <a:lstStyle/>
          <a:p>
            <a:pPr algn="l"/>
            <a:r>
              <a:rPr lang="en-US" sz="3200" dirty="0" smtClean="0"/>
              <a:t>- Genetic drift acts faster.  </a:t>
            </a:r>
            <a:r>
              <a:rPr lang="en-US" sz="3200" dirty="0" err="1" smtClean="0"/>
              <a:t>E.g</a:t>
            </a:r>
            <a:r>
              <a:rPr lang="en-US" sz="3200" dirty="0" smtClean="0"/>
              <a:t>:</a:t>
            </a:r>
          </a:p>
          <a:p>
            <a:pPr marL="457200" indent="-457200" algn="l">
              <a:buFontTx/>
              <a:buChar char="-"/>
            </a:pPr>
            <a:endParaRPr lang="en-US" sz="3200" dirty="0" smtClean="0"/>
          </a:p>
          <a:p>
            <a:pPr marL="457200" indent="-457200" algn="l">
              <a:buFontTx/>
              <a:buChar char="-"/>
            </a:pPr>
            <a:endParaRPr lang="en-US" sz="3200" dirty="0" smtClean="0"/>
          </a:p>
          <a:p>
            <a:pPr marL="457200" indent="-457200" algn="l">
              <a:buFontTx/>
              <a:buChar char="•"/>
            </a:pPr>
            <a:endParaRPr lang="en-US" sz="3200" dirty="0" smtClean="0"/>
          </a:p>
        </p:txBody>
      </p:sp>
      <p:sp>
        <p:nvSpPr>
          <p:cNvPr id="18" name="TextBox 17"/>
          <p:cNvSpPr txBox="1"/>
          <p:nvPr/>
        </p:nvSpPr>
        <p:spPr>
          <a:xfrm>
            <a:off x="457200" y="1371600"/>
            <a:ext cx="4427614" cy="584776"/>
          </a:xfrm>
          <a:prstGeom prst="rect">
            <a:avLst/>
          </a:prstGeom>
          <a:noFill/>
        </p:spPr>
        <p:txBody>
          <a:bodyPr wrap="none" rtlCol="0">
            <a:spAutoFit/>
          </a:bodyPr>
          <a:lstStyle/>
          <a:p>
            <a:r>
              <a:rPr lang="en-US" sz="3200" dirty="0" smtClean="0"/>
              <a:t>In a smaller population:</a:t>
            </a:r>
            <a:endParaRPr lang="en-US" sz="3200" dirty="0"/>
          </a:p>
        </p:txBody>
      </p:sp>
    </p:spTree>
    <p:extLst>
      <p:ext uri="{BB962C8B-B14F-4D97-AF65-F5344CB8AC3E}">
        <p14:creationId xmlns:p14="http://schemas.microsoft.com/office/powerpoint/2010/main" val="192648043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Size matters</a:t>
            </a:r>
            <a:endParaRPr lang="en-US" dirty="0"/>
          </a:p>
        </p:txBody>
      </p:sp>
      <p:sp>
        <p:nvSpPr>
          <p:cNvPr id="3" name="TextBox 2"/>
          <p:cNvSpPr txBox="1"/>
          <p:nvPr/>
        </p:nvSpPr>
        <p:spPr>
          <a:xfrm>
            <a:off x="685800" y="2017455"/>
            <a:ext cx="6858000" cy="2554545"/>
          </a:xfrm>
          <a:prstGeom prst="rect">
            <a:avLst/>
          </a:prstGeom>
          <a:noFill/>
        </p:spPr>
        <p:txBody>
          <a:bodyPr wrap="square" rtlCol="0">
            <a:spAutoFit/>
          </a:bodyPr>
          <a:lstStyle/>
          <a:p>
            <a:pPr algn="l"/>
            <a:r>
              <a:rPr lang="en-US" sz="3200" dirty="0" smtClean="0"/>
              <a:t>- Genetic drift acts faster.  </a:t>
            </a:r>
            <a:r>
              <a:rPr lang="en-US" sz="3200" dirty="0" err="1" smtClean="0"/>
              <a:t>E.g</a:t>
            </a:r>
            <a:r>
              <a:rPr lang="en-US" sz="3200" dirty="0" smtClean="0"/>
              <a:t>:</a:t>
            </a:r>
          </a:p>
          <a:p>
            <a:pPr marL="457200" indent="-457200" algn="l">
              <a:buFontTx/>
              <a:buChar char="-"/>
            </a:pPr>
            <a:endParaRPr lang="en-US" sz="3200" dirty="0" smtClean="0"/>
          </a:p>
          <a:p>
            <a:pPr marL="457200" indent="-457200" algn="l">
              <a:buFontTx/>
              <a:buChar char="-"/>
            </a:pPr>
            <a:endParaRPr lang="en-US" sz="3200" dirty="0" smtClean="0"/>
          </a:p>
          <a:p>
            <a:pPr marL="457200" indent="-457200" algn="l">
              <a:buFontTx/>
              <a:buChar char="•"/>
            </a:pPr>
            <a:endParaRPr lang="en-US" sz="3200" dirty="0" smtClean="0"/>
          </a:p>
          <a:p>
            <a:pPr algn="l"/>
            <a:r>
              <a:rPr lang="en-US" sz="3200" dirty="0" smtClean="0"/>
              <a:t>- There is more relatedness.  </a:t>
            </a:r>
            <a:r>
              <a:rPr lang="en-US" sz="3200" dirty="0" err="1" smtClean="0"/>
              <a:t>E.g</a:t>
            </a:r>
            <a:r>
              <a:rPr lang="en-US" sz="3200" dirty="0" smtClean="0"/>
              <a:t>:</a:t>
            </a:r>
            <a:endParaRPr lang="en-US" sz="3200" dirty="0"/>
          </a:p>
        </p:txBody>
      </p:sp>
      <p:pic>
        <p:nvPicPr>
          <p:cNvPr id="5" name="Picture 4" descr="newfile1 (dragge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590800"/>
            <a:ext cx="2667000" cy="1621824"/>
          </a:xfrm>
          <a:prstGeom prst="rect">
            <a:avLst/>
          </a:prstGeom>
        </p:spPr>
      </p:pic>
      <p:sp>
        <p:nvSpPr>
          <p:cNvPr id="6" name="TextBox 5"/>
          <p:cNvSpPr txBox="1"/>
          <p:nvPr/>
        </p:nvSpPr>
        <p:spPr>
          <a:xfrm>
            <a:off x="3657600" y="2895600"/>
            <a:ext cx="4876800" cy="830997"/>
          </a:xfrm>
          <a:prstGeom prst="rect">
            <a:avLst/>
          </a:prstGeom>
          <a:noFill/>
        </p:spPr>
        <p:txBody>
          <a:bodyPr wrap="square" rtlCol="0">
            <a:spAutoFit/>
          </a:bodyPr>
          <a:lstStyle/>
          <a:p>
            <a:r>
              <a:rPr lang="en-US" sz="2400" dirty="0" smtClean="0"/>
              <a:t>Approximate variance in allele frequency after s generations</a:t>
            </a:r>
            <a:endParaRPr lang="en-US" sz="2400" dirty="0"/>
          </a:p>
        </p:txBody>
      </p:sp>
      <p:sp>
        <p:nvSpPr>
          <p:cNvPr id="4" name="Rectangle 3"/>
          <p:cNvSpPr/>
          <p:nvPr/>
        </p:nvSpPr>
        <p:spPr bwMode="auto">
          <a:xfrm>
            <a:off x="457200" y="2667000"/>
            <a:ext cx="8229600" cy="1295400"/>
          </a:xfrm>
          <a:prstGeom prst="rect">
            <a:avLst/>
          </a:pr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261170"/>
              </a:solidFill>
              <a:effectLst/>
              <a:latin typeface="Arial" charset="0"/>
            </a:endParaRPr>
          </a:p>
        </p:txBody>
      </p:sp>
      <p:sp>
        <p:nvSpPr>
          <p:cNvPr id="11" name="Rectangle 10"/>
          <p:cNvSpPr/>
          <p:nvPr/>
        </p:nvSpPr>
        <p:spPr bwMode="auto">
          <a:xfrm>
            <a:off x="457200" y="4724400"/>
            <a:ext cx="8229600" cy="1905000"/>
          </a:xfrm>
          <a:prstGeom prst="rect">
            <a:avLst/>
          </a:pr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261170"/>
              </a:solidFill>
              <a:effectLst/>
              <a:latin typeface="Arial" charset="0"/>
            </a:endParaRPr>
          </a:p>
        </p:txBody>
      </p:sp>
      <p:sp>
        <p:nvSpPr>
          <p:cNvPr id="7" name="TextBox 6"/>
          <p:cNvSpPr txBox="1"/>
          <p:nvPr/>
        </p:nvSpPr>
        <p:spPr>
          <a:xfrm>
            <a:off x="1066800" y="6015335"/>
            <a:ext cx="723724" cy="461665"/>
          </a:xfrm>
          <a:prstGeom prst="rect">
            <a:avLst/>
          </a:prstGeom>
          <a:noFill/>
        </p:spPr>
        <p:txBody>
          <a:bodyPr wrap="square" rtlCol="0">
            <a:spAutoFit/>
          </a:bodyPr>
          <a:lstStyle/>
          <a:p>
            <a:pPr algn="l"/>
            <a:r>
              <a:rPr lang="en-US" sz="2400" i="1" dirty="0" smtClean="0">
                <a:solidFill>
                  <a:srgbClr val="000000"/>
                </a:solidFill>
              </a:rPr>
              <a:t>2N</a:t>
            </a:r>
            <a:endParaRPr lang="en-US" sz="2400" dirty="0">
              <a:solidFill>
                <a:srgbClr val="000000"/>
              </a:solidFill>
            </a:endParaRPr>
          </a:p>
        </p:txBody>
      </p:sp>
      <p:sp>
        <p:nvSpPr>
          <p:cNvPr id="8" name="TextBox 7"/>
          <p:cNvSpPr txBox="1"/>
          <p:nvPr/>
        </p:nvSpPr>
        <p:spPr>
          <a:xfrm>
            <a:off x="2286000" y="5791200"/>
            <a:ext cx="6248400" cy="1200328"/>
          </a:xfrm>
          <a:prstGeom prst="rect">
            <a:avLst/>
          </a:prstGeom>
          <a:noFill/>
        </p:spPr>
        <p:txBody>
          <a:bodyPr wrap="square" rtlCol="0">
            <a:spAutoFit/>
          </a:bodyPr>
          <a:lstStyle/>
          <a:p>
            <a:pPr algn="l"/>
            <a:r>
              <a:rPr lang="en-US" sz="2400" dirty="0" smtClean="0"/>
              <a:t>The expected </a:t>
            </a:r>
            <a:r>
              <a:rPr lang="en-US" sz="2400" dirty="0"/>
              <a:t>time to the </a:t>
            </a:r>
            <a:r>
              <a:rPr lang="en-US" sz="2400" dirty="0" smtClean="0"/>
              <a:t>most recent common ancestor </a:t>
            </a:r>
            <a:r>
              <a:rPr lang="en-US" sz="2400" dirty="0"/>
              <a:t>of two samples</a:t>
            </a:r>
          </a:p>
          <a:p>
            <a:endParaRPr lang="en-US" sz="2400" dirty="0"/>
          </a:p>
        </p:txBody>
      </p:sp>
      <p:sp>
        <p:nvSpPr>
          <p:cNvPr id="12" name="TextBox 11"/>
          <p:cNvSpPr txBox="1"/>
          <p:nvPr/>
        </p:nvSpPr>
        <p:spPr>
          <a:xfrm>
            <a:off x="457200" y="1371600"/>
            <a:ext cx="4427614" cy="584776"/>
          </a:xfrm>
          <a:prstGeom prst="rect">
            <a:avLst/>
          </a:prstGeom>
          <a:noFill/>
        </p:spPr>
        <p:txBody>
          <a:bodyPr wrap="none" rtlCol="0">
            <a:spAutoFit/>
          </a:bodyPr>
          <a:lstStyle/>
          <a:p>
            <a:r>
              <a:rPr lang="en-US" sz="3200" dirty="0" smtClean="0"/>
              <a:t>In a smaller population:</a:t>
            </a:r>
            <a:endParaRPr lang="en-US" sz="3200" dirty="0"/>
          </a:p>
        </p:txBody>
      </p:sp>
      <p:sp>
        <p:nvSpPr>
          <p:cNvPr id="15" name="TextBox 14"/>
          <p:cNvSpPr txBox="1"/>
          <p:nvPr/>
        </p:nvSpPr>
        <p:spPr>
          <a:xfrm>
            <a:off x="990600" y="5029200"/>
            <a:ext cx="1066801" cy="461665"/>
          </a:xfrm>
          <a:prstGeom prst="rect">
            <a:avLst/>
          </a:prstGeom>
          <a:noFill/>
        </p:spPr>
        <p:txBody>
          <a:bodyPr wrap="square" rtlCol="0">
            <a:spAutoFit/>
          </a:bodyPr>
          <a:lstStyle/>
          <a:p>
            <a:pPr algn="l"/>
            <a:r>
              <a:rPr lang="en-US" sz="2400" i="1" dirty="0" smtClean="0">
                <a:solidFill>
                  <a:srgbClr val="000000"/>
                </a:solidFill>
              </a:rPr>
              <a:t>1/2N</a:t>
            </a:r>
            <a:endParaRPr lang="en-US" sz="2400" dirty="0">
              <a:solidFill>
                <a:srgbClr val="000000"/>
              </a:solidFill>
            </a:endParaRPr>
          </a:p>
        </p:txBody>
      </p:sp>
      <p:sp>
        <p:nvSpPr>
          <p:cNvPr id="16" name="TextBox 15"/>
          <p:cNvSpPr txBox="1"/>
          <p:nvPr/>
        </p:nvSpPr>
        <p:spPr>
          <a:xfrm>
            <a:off x="2286000" y="4800600"/>
            <a:ext cx="6400800" cy="830997"/>
          </a:xfrm>
          <a:prstGeom prst="rect">
            <a:avLst/>
          </a:prstGeom>
          <a:noFill/>
        </p:spPr>
        <p:txBody>
          <a:bodyPr wrap="square" rtlCol="0">
            <a:spAutoFit/>
          </a:bodyPr>
          <a:lstStyle/>
          <a:p>
            <a:pPr algn="l"/>
            <a:r>
              <a:rPr lang="en-US" sz="2400" dirty="0" smtClean="0"/>
              <a:t>Probability two samples coalesce (i.e. have the same parent) in the previous generation</a:t>
            </a:r>
            <a:endParaRPr lang="en-US" sz="2400" dirty="0"/>
          </a:p>
        </p:txBody>
      </p:sp>
    </p:spTree>
    <p:extLst>
      <p:ext uri="{BB962C8B-B14F-4D97-AF65-F5344CB8AC3E}">
        <p14:creationId xmlns:p14="http://schemas.microsoft.com/office/powerpoint/2010/main" val="314148478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395536" y="116632"/>
            <a:ext cx="6696744" cy="792088"/>
          </a:xfrm>
          <a:prstGeom prst="round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endParaRPr lang="en-GB" sz="1800" dirty="0" smtClean="0">
              <a:solidFill>
                <a:schemeClr val="tx1"/>
              </a:solidFill>
              <a:latin typeface="Comic Sans MS" panose="030F0702030302020204" pitchFamily="66" charset="0"/>
            </a:endParaRPr>
          </a:p>
          <a:p>
            <a:pPr algn="ctr"/>
            <a:endParaRPr lang="en-GB" sz="1800" dirty="0">
              <a:solidFill>
                <a:schemeClr val="tx1"/>
              </a:solidFill>
              <a:latin typeface="Comic Sans MS" panose="030F0702030302020204" pitchFamily="66" charset="0"/>
            </a:endParaRPr>
          </a:p>
          <a:p>
            <a:pPr algn="ctr"/>
            <a:r>
              <a:rPr lang="en-GB" sz="1800" dirty="0" smtClean="0">
                <a:solidFill>
                  <a:schemeClr val="tx1"/>
                </a:solidFill>
                <a:latin typeface="Comic Sans MS" panose="030F0702030302020204" pitchFamily="66" charset="0"/>
              </a:rPr>
              <a:t>Introductions</a:t>
            </a:r>
          </a:p>
          <a:p>
            <a:pPr algn="ctr"/>
            <a:endParaRPr lang="en-GB" sz="1800" dirty="0">
              <a:solidFill>
                <a:schemeClr val="tx1"/>
              </a:solidFill>
              <a:latin typeface="Comic Sans MS" panose="030F0702030302020204" pitchFamily="66" charset="0"/>
            </a:endParaRPr>
          </a:p>
          <a:p>
            <a:pPr algn="ctr"/>
            <a:endParaRPr lang="en-GB" sz="1800" dirty="0" smtClean="0">
              <a:solidFill>
                <a:schemeClr val="tx1"/>
              </a:solidFill>
              <a:latin typeface="Comic Sans MS" panose="030F0702030302020204" pitchFamily="66" charset="0"/>
            </a:endParaRPr>
          </a:p>
          <a:p>
            <a:pPr algn="ctr"/>
            <a:endParaRPr lang="en-GB" sz="1800" dirty="0">
              <a:solidFill>
                <a:schemeClr val="tx1"/>
              </a:solidFill>
              <a:latin typeface="Comic Sans MS" panose="030F0702030302020204" pitchFamily="66" charset="0"/>
            </a:endParaRPr>
          </a:p>
        </p:txBody>
      </p:sp>
      <p:sp>
        <p:nvSpPr>
          <p:cNvPr id="18" name="Rectangle 17"/>
          <p:cNvSpPr/>
          <p:nvPr/>
        </p:nvSpPr>
        <p:spPr>
          <a:xfrm>
            <a:off x="7020272" y="5818038"/>
            <a:ext cx="2051720" cy="923330"/>
          </a:xfrm>
          <a:prstGeom prst="rect">
            <a:avLst/>
          </a:prstGeom>
          <a:solidFill>
            <a:srgbClr val="FFFF00"/>
          </a:solidFill>
          <a:ln>
            <a:solidFill>
              <a:schemeClr val="tx1"/>
            </a:solidFill>
          </a:ln>
        </p:spPr>
        <p:txBody>
          <a:bodyPr wrap="square">
            <a:spAutoFit/>
          </a:bodyPr>
          <a:lstStyle/>
          <a:p>
            <a:pPr algn="ctr"/>
            <a:r>
              <a:rPr lang="en-GB" sz="1800" dirty="0">
                <a:solidFill>
                  <a:schemeClr val="tx1"/>
                </a:solidFill>
                <a:latin typeface="Comic Sans MS" panose="030F0702030302020204" pitchFamily="66" charset="0"/>
              </a:rPr>
              <a:t>meta-analysis and power of genetic </a:t>
            </a:r>
            <a:r>
              <a:rPr lang="en-GB" sz="1800" dirty="0" smtClean="0">
                <a:solidFill>
                  <a:schemeClr val="tx1"/>
                </a:solidFill>
                <a:latin typeface="Comic Sans MS" panose="030F0702030302020204" pitchFamily="66" charset="0"/>
              </a:rPr>
              <a:t>studies</a:t>
            </a:r>
            <a:endParaRPr lang="en-GB" sz="1800" dirty="0">
              <a:solidFill>
                <a:schemeClr val="tx1"/>
              </a:solidFill>
              <a:latin typeface="Comic Sans MS" panose="030F0702030302020204" pitchFamily="66" charset="0"/>
            </a:endParaRPr>
          </a:p>
        </p:txBody>
      </p:sp>
      <p:cxnSp>
        <p:nvCxnSpPr>
          <p:cNvPr id="24" name="Straight Arrow Connector 23"/>
          <p:cNvCxnSpPr>
            <a:stCxn id="9" idx="2"/>
            <a:endCxn id="11" idx="0"/>
          </p:cNvCxnSpPr>
          <p:nvPr/>
        </p:nvCxnSpPr>
        <p:spPr>
          <a:xfrm flipH="1">
            <a:off x="5328084" y="836768"/>
            <a:ext cx="1099669" cy="576008"/>
          </a:xfrm>
          <a:prstGeom prst="straightConnector1">
            <a:avLst/>
          </a:prstGeom>
          <a:ln w="38100">
            <a:solidFill>
              <a:srgbClr val="4A7EBB"/>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8" idx="2"/>
            <a:endCxn id="21" idx="0"/>
          </p:cNvCxnSpPr>
          <p:nvPr/>
        </p:nvCxnSpPr>
        <p:spPr>
          <a:xfrm>
            <a:off x="1376428" y="836768"/>
            <a:ext cx="63224" cy="504000"/>
          </a:xfrm>
          <a:prstGeom prst="straightConnector1">
            <a:avLst/>
          </a:prstGeom>
          <a:ln w="38100">
            <a:solidFill>
              <a:srgbClr val="4A7EBB"/>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0" idx="2"/>
            <a:endCxn id="11" idx="0"/>
          </p:cNvCxnSpPr>
          <p:nvPr/>
        </p:nvCxnSpPr>
        <p:spPr>
          <a:xfrm>
            <a:off x="3781639" y="836768"/>
            <a:ext cx="1546445" cy="576008"/>
          </a:xfrm>
          <a:prstGeom prst="straightConnector1">
            <a:avLst/>
          </a:prstGeom>
          <a:ln w="38100">
            <a:solidFill>
              <a:srgbClr val="4A7EBB"/>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2"/>
            <a:endCxn id="22" idx="0"/>
          </p:cNvCxnSpPr>
          <p:nvPr/>
        </p:nvCxnSpPr>
        <p:spPr>
          <a:xfrm flipH="1">
            <a:off x="5304606" y="2336106"/>
            <a:ext cx="23478" cy="948878"/>
          </a:xfrm>
          <a:prstGeom prst="straightConnector1">
            <a:avLst/>
          </a:prstGeom>
          <a:ln w="38100">
            <a:solidFill>
              <a:srgbClr val="4A7EBB"/>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2" idx="2"/>
            <a:endCxn id="15" idx="0"/>
          </p:cNvCxnSpPr>
          <p:nvPr/>
        </p:nvCxnSpPr>
        <p:spPr>
          <a:xfrm flipH="1">
            <a:off x="5300377" y="3654316"/>
            <a:ext cx="4229" cy="566772"/>
          </a:xfrm>
          <a:prstGeom prst="straightConnector1">
            <a:avLst/>
          </a:prstGeom>
          <a:ln w="38100">
            <a:solidFill>
              <a:srgbClr val="4A7EB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5" idx="2"/>
            <a:endCxn id="16" idx="0"/>
          </p:cNvCxnSpPr>
          <p:nvPr/>
        </p:nvCxnSpPr>
        <p:spPr>
          <a:xfrm>
            <a:off x="5300377" y="5144418"/>
            <a:ext cx="4699" cy="516830"/>
          </a:xfrm>
          <a:prstGeom prst="straightConnector1">
            <a:avLst/>
          </a:prstGeom>
          <a:ln w="38100">
            <a:solidFill>
              <a:srgbClr val="4A7EBB"/>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6" idx="3"/>
            <a:endCxn id="18" idx="1"/>
          </p:cNvCxnSpPr>
          <p:nvPr/>
        </p:nvCxnSpPr>
        <p:spPr>
          <a:xfrm>
            <a:off x="6169172" y="6122913"/>
            <a:ext cx="851100" cy="156790"/>
          </a:xfrm>
          <a:prstGeom prst="straightConnector1">
            <a:avLst/>
          </a:prstGeom>
          <a:ln w="38100">
            <a:solidFill>
              <a:srgbClr val="4A7EBB"/>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3" idx="3"/>
            <a:endCxn id="22" idx="1"/>
          </p:cNvCxnSpPr>
          <p:nvPr/>
        </p:nvCxnSpPr>
        <p:spPr>
          <a:xfrm>
            <a:off x="3564639" y="3253626"/>
            <a:ext cx="1079570" cy="216024"/>
          </a:xfrm>
          <a:prstGeom prst="straightConnector1">
            <a:avLst/>
          </a:prstGeom>
          <a:ln w="38100">
            <a:solidFill>
              <a:srgbClr val="4A7EBB"/>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4" idx="3"/>
            <a:endCxn id="22" idx="1"/>
          </p:cNvCxnSpPr>
          <p:nvPr/>
        </p:nvCxnSpPr>
        <p:spPr>
          <a:xfrm flipV="1">
            <a:off x="3563888" y="3469650"/>
            <a:ext cx="1080321" cy="493023"/>
          </a:xfrm>
          <a:prstGeom prst="straightConnector1">
            <a:avLst/>
          </a:prstGeom>
          <a:ln w="38100">
            <a:solidFill>
              <a:srgbClr val="4A7EBB"/>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6" idx="3"/>
            <a:endCxn id="12" idx="1"/>
          </p:cNvCxnSpPr>
          <p:nvPr/>
        </p:nvCxnSpPr>
        <p:spPr>
          <a:xfrm flipV="1">
            <a:off x="6169172" y="3735616"/>
            <a:ext cx="1222495" cy="2387297"/>
          </a:xfrm>
          <a:prstGeom prst="straightConnector1">
            <a:avLst/>
          </a:prstGeom>
          <a:ln w="38100">
            <a:solidFill>
              <a:srgbClr val="4A7EBB"/>
            </a:solidFill>
            <a:headEnd type="triangl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7" idx="3"/>
            <a:endCxn id="15" idx="1"/>
          </p:cNvCxnSpPr>
          <p:nvPr/>
        </p:nvCxnSpPr>
        <p:spPr>
          <a:xfrm flipV="1">
            <a:off x="3419872" y="4682753"/>
            <a:ext cx="1124421" cy="1013629"/>
          </a:xfrm>
          <a:prstGeom prst="straightConnector1">
            <a:avLst/>
          </a:prstGeom>
          <a:ln w="38100">
            <a:solidFill>
              <a:srgbClr val="4A7EBB"/>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867894" y="467436"/>
            <a:ext cx="1119718" cy="369332"/>
          </a:xfrm>
          <a:prstGeom prst="rect">
            <a:avLst/>
          </a:prstGeom>
          <a:solidFill>
            <a:srgbClr val="FFC000"/>
          </a:solidFill>
          <a:ln>
            <a:solidFill>
              <a:schemeClr val="tx1"/>
            </a:solidFill>
          </a:ln>
        </p:spPr>
        <p:txBody>
          <a:bodyPr wrap="none">
            <a:spAutoFit/>
          </a:bodyPr>
          <a:lstStyle/>
          <a:p>
            <a:pPr algn="ctr"/>
            <a:r>
              <a:rPr lang="en-GB" sz="1800" dirty="0" smtClean="0">
                <a:solidFill>
                  <a:schemeClr val="tx1"/>
                </a:solidFill>
                <a:latin typeface="Comic Sans MS" panose="030F0702030302020204" pitchFamily="66" charset="0"/>
              </a:rPr>
              <a:t>Genetics</a:t>
            </a:r>
            <a:endParaRPr lang="en-GB" sz="1800" dirty="0">
              <a:solidFill>
                <a:schemeClr val="tx1"/>
              </a:solidFill>
              <a:latin typeface="Comic Sans MS" panose="030F0702030302020204" pitchFamily="66" charset="0"/>
            </a:endParaRPr>
          </a:p>
        </p:txBody>
      </p:sp>
      <p:cxnSp>
        <p:nvCxnSpPr>
          <p:cNvPr id="82" name="Straight Arrow Connector 81"/>
          <p:cNvCxnSpPr>
            <a:stCxn id="10" idx="2"/>
            <a:endCxn id="21" idx="0"/>
          </p:cNvCxnSpPr>
          <p:nvPr/>
        </p:nvCxnSpPr>
        <p:spPr>
          <a:xfrm flipH="1">
            <a:off x="1439652" y="836768"/>
            <a:ext cx="2341987" cy="504000"/>
          </a:xfrm>
          <a:prstGeom prst="straightConnector1">
            <a:avLst/>
          </a:prstGeom>
          <a:ln w="38100">
            <a:solidFill>
              <a:srgbClr val="4A7EBB"/>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440980" y="5661248"/>
            <a:ext cx="1728192" cy="923330"/>
          </a:xfrm>
          <a:prstGeom prst="rect">
            <a:avLst/>
          </a:prstGeom>
          <a:solidFill>
            <a:schemeClr val="accent4">
              <a:lumMod val="40000"/>
              <a:lumOff val="60000"/>
            </a:schemeClr>
          </a:solidFill>
          <a:ln>
            <a:solidFill>
              <a:schemeClr val="tx1"/>
            </a:solidFill>
          </a:ln>
        </p:spPr>
        <p:txBody>
          <a:bodyPr wrap="square">
            <a:spAutoFit/>
          </a:bodyPr>
          <a:lstStyle/>
          <a:p>
            <a:pPr algn="ctr"/>
            <a:r>
              <a:rPr lang="en-GB" sz="1800" dirty="0" smtClean="0">
                <a:solidFill>
                  <a:schemeClr val="tx1"/>
                </a:solidFill>
                <a:latin typeface="Comic Sans MS" panose="030F0702030302020204" pitchFamily="66" charset="0"/>
              </a:rPr>
              <a:t>GWAS results and interpretation</a:t>
            </a:r>
            <a:endParaRPr lang="en-GB" sz="1800" dirty="0">
              <a:solidFill>
                <a:schemeClr val="tx1"/>
              </a:solidFill>
              <a:latin typeface="Comic Sans MS" panose="030F0702030302020204" pitchFamily="66" charset="0"/>
            </a:endParaRPr>
          </a:p>
        </p:txBody>
      </p:sp>
      <p:sp>
        <p:nvSpPr>
          <p:cNvPr id="22" name="Rectangle 21"/>
          <p:cNvSpPr/>
          <p:nvPr/>
        </p:nvSpPr>
        <p:spPr>
          <a:xfrm>
            <a:off x="4644209" y="3284984"/>
            <a:ext cx="1320794" cy="369332"/>
          </a:xfrm>
          <a:prstGeom prst="rect">
            <a:avLst/>
          </a:prstGeom>
          <a:solidFill>
            <a:schemeClr val="accent4">
              <a:lumMod val="40000"/>
              <a:lumOff val="60000"/>
            </a:schemeClr>
          </a:solidFill>
          <a:ln>
            <a:solidFill>
              <a:schemeClr val="tx1"/>
            </a:solidFill>
          </a:ln>
        </p:spPr>
        <p:txBody>
          <a:bodyPr wrap="none">
            <a:spAutoFit/>
          </a:bodyPr>
          <a:lstStyle/>
          <a:p>
            <a:pPr algn="ctr"/>
            <a:r>
              <a:rPr lang="en-GB" sz="1800" dirty="0" smtClean="0">
                <a:solidFill>
                  <a:schemeClr val="tx1"/>
                </a:solidFill>
                <a:latin typeface="Comic Sans MS" panose="030F0702030302020204" pitchFamily="66" charset="0"/>
              </a:rPr>
              <a:t>GWAS QC</a:t>
            </a:r>
            <a:endParaRPr lang="en-GB" sz="1800" dirty="0">
              <a:solidFill>
                <a:schemeClr val="tx1"/>
              </a:solidFill>
              <a:latin typeface="Comic Sans MS" panose="030F0702030302020204" pitchFamily="66" charset="0"/>
            </a:endParaRPr>
          </a:p>
        </p:txBody>
      </p:sp>
      <p:sp>
        <p:nvSpPr>
          <p:cNvPr id="21" name="Rectangle 20"/>
          <p:cNvSpPr/>
          <p:nvPr/>
        </p:nvSpPr>
        <p:spPr>
          <a:xfrm>
            <a:off x="467544" y="1340768"/>
            <a:ext cx="1944216" cy="1200329"/>
          </a:xfrm>
          <a:prstGeom prst="rect">
            <a:avLst/>
          </a:prstGeom>
          <a:solidFill>
            <a:srgbClr val="92D050"/>
          </a:solidFill>
          <a:ln>
            <a:solidFill>
              <a:schemeClr val="tx1"/>
            </a:solidFill>
          </a:ln>
        </p:spPr>
        <p:txBody>
          <a:bodyPr wrap="square">
            <a:spAutoFit/>
          </a:bodyPr>
          <a:lstStyle/>
          <a:p>
            <a:pPr algn="ctr"/>
            <a:r>
              <a:rPr lang="en-GB" sz="1800" dirty="0" smtClean="0">
                <a:solidFill>
                  <a:schemeClr val="tx1"/>
                </a:solidFill>
                <a:latin typeface="Comic Sans MS" panose="030F0702030302020204" pitchFamily="66" charset="0"/>
              </a:rPr>
              <a:t>Basic principles of measuring disease in populations</a:t>
            </a:r>
            <a:endParaRPr lang="en-GB" sz="1800" dirty="0">
              <a:solidFill>
                <a:schemeClr val="tx1"/>
              </a:solidFill>
              <a:latin typeface="Comic Sans MS" panose="030F0702030302020204" pitchFamily="66" charset="0"/>
            </a:endParaRPr>
          </a:p>
        </p:txBody>
      </p:sp>
      <p:sp>
        <p:nvSpPr>
          <p:cNvPr id="14" name="Rectangle 13"/>
          <p:cNvSpPr/>
          <p:nvPr/>
        </p:nvSpPr>
        <p:spPr>
          <a:xfrm>
            <a:off x="1979712" y="3501008"/>
            <a:ext cx="1584176" cy="923330"/>
          </a:xfrm>
          <a:prstGeom prst="rect">
            <a:avLst/>
          </a:prstGeom>
          <a:solidFill>
            <a:schemeClr val="bg2">
              <a:lumMod val="75000"/>
            </a:schemeClr>
          </a:solidFill>
          <a:ln>
            <a:solidFill>
              <a:schemeClr val="tx1"/>
            </a:solidFill>
          </a:ln>
        </p:spPr>
        <p:txBody>
          <a:bodyPr wrap="square">
            <a:spAutoFit/>
          </a:bodyPr>
          <a:lstStyle/>
          <a:p>
            <a:pPr algn="ctr"/>
            <a:r>
              <a:rPr lang="en-GB" sz="1800" dirty="0" smtClean="0">
                <a:solidFill>
                  <a:schemeClr val="tx1"/>
                </a:solidFill>
                <a:latin typeface="Comic Sans MS" panose="030F0702030302020204" pitchFamily="66" charset="0"/>
              </a:rPr>
              <a:t>Principal components analyses</a:t>
            </a:r>
            <a:endParaRPr lang="en-GB" sz="1800" dirty="0">
              <a:solidFill>
                <a:schemeClr val="tx1"/>
              </a:solidFill>
              <a:latin typeface="Comic Sans MS" panose="030F0702030302020204" pitchFamily="66" charset="0"/>
            </a:endParaRPr>
          </a:p>
        </p:txBody>
      </p:sp>
      <p:cxnSp>
        <p:nvCxnSpPr>
          <p:cNvPr id="122" name="Straight Arrow Connector 121"/>
          <p:cNvCxnSpPr>
            <a:stCxn id="11" idx="2"/>
            <a:endCxn id="12" idx="1"/>
          </p:cNvCxnSpPr>
          <p:nvPr/>
        </p:nvCxnSpPr>
        <p:spPr>
          <a:xfrm>
            <a:off x="5328084" y="2336106"/>
            <a:ext cx="2063583" cy="1399510"/>
          </a:xfrm>
          <a:prstGeom prst="straightConnector1">
            <a:avLst/>
          </a:prstGeom>
          <a:ln w="38100">
            <a:solidFill>
              <a:srgbClr val="4A7EBB"/>
            </a:solidFill>
            <a:headEnd type="triangle" w="med" len="med"/>
            <a:tailEnd type="triangle" w="lg" len="lg"/>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355976" y="1412776"/>
            <a:ext cx="1944216" cy="923330"/>
          </a:xfrm>
          <a:prstGeom prst="rect">
            <a:avLst/>
          </a:prstGeom>
          <a:solidFill>
            <a:srgbClr val="FFC000"/>
          </a:solidFill>
          <a:ln>
            <a:solidFill>
              <a:schemeClr val="tx1"/>
            </a:solidFill>
          </a:ln>
        </p:spPr>
        <p:txBody>
          <a:bodyPr wrap="square">
            <a:spAutoFit/>
          </a:bodyPr>
          <a:lstStyle/>
          <a:p>
            <a:pPr algn="ctr"/>
            <a:r>
              <a:rPr lang="en-GB" sz="1800" dirty="0" smtClean="0">
                <a:solidFill>
                  <a:schemeClr val="tx1"/>
                </a:solidFill>
                <a:latin typeface="Comic Sans MS" panose="030F0702030302020204" pitchFamily="66" charset="0"/>
              </a:rPr>
              <a:t>Basic genotype data summaries and analyses</a:t>
            </a:r>
            <a:endParaRPr lang="en-GB" sz="1800" dirty="0">
              <a:solidFill>
                <a:schemeClr val="tx1"/>
              </a:solidFill>
              <a:latin typeface="Comic Sans MS" panose="030F0702030302020204" pitchFamily="66" charset="0"/>
            </a:endParaRPr>
          </a:p>
        </p:txBody>
      </p:sp>
      <p:sp>
        <p:nvSpPr>
          <p:cNvPr id="15" name="Rectangle 14"/>
          <p:cNvSpPr/>
          <p:nvPr/>
        </p:nvSpPr>
        <p:spPr>
          <a:xfrm>
            <a:off x="4544293" y="4221088"/>
            <a:ext cx="1512167" cy="923330"/>
          </a:xfrm>
          <a:prstGeom prst="rect">
            <a:avLst/>
          </a:prstGeom>
          <a:solidFill>
            <a:schemeClr val="accent4">
              <a:lumMod val="40000"/>
              <a:lumOff val="60000"/>
            </a:schemeClr>
          </a:solidFill>
          <a:ln>
            <a:solidFill>
              <a:schemeClr val="tx1"/>
            </a:solidFill>
          </a:ln>
        </p:spPr>
        <p:txBody>
          <a:bodyPr wrap="square">
            <a:spAutoFit/>
          </a:bodyPr>
          <a:lstStyle/>
          <a:p>
            <a:pPr algn="ctr"/>
            <a:r>
              <a:rPr lang="en-GB" sz="1800" dirty="0" smtClean="0">
                <a:solidFill>
                  <a:schemeClr val="tx1"/>
                </a:solidFill>
                <a:latin typeface="Comic Sans MS" panose="030F0702030302020204" pitchFamily="66" charset="0"/>
              </a:rPr>
              <a:t>GWAS association analyses</a:t>
            </a:r>
            <a:endParaRPr lang="en-GB" sz="1800" dirty="0">
              <a:solidFill>
                <a:schemeClr val="tx1"/>
              </a:solidFill>
              <a:latin typeface="Comic Sans MS" panose="030F0702030302020204" pitchFamily="66" charset="0"/>
            </a:endParaRPr>
          </a:p>
        </p:txBody>
      </p:sp>
      <p:cxnSp>
        <p:nvCxnSpPr>
          <p:cNvPr id="189" name="Elbow Connector 188"/>
          <p:cNvCxnSpPr>
            <a:stCxn id="13" idx="1"/>
            <a:endCxn id="14" idx="1"/>
          </p:cNvCxnSpPr>
          <p:nvPr/>
        </p:nvCxnSpPr>
        <p:spPr>
          <a:xfrm rot="10800000" flipH="1" flipV="1">
            <a:off x="1325024" y="3253625"/>
            <a:ext cx="654688" cy="709047"/>
          </a:xfrm>
          <a:prstGeom prst="bentConnector3">
            <a:avLst>
              <a:gd name="adj1" fmla="val -34917"/>
            </a:avLst>
          </a:prstGeom>
          <a:ln w="38100">
            <a:solidFill>
              <a:srgbClr val="4A7EBB"/>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18" name="Elbow Connector 217"/>
          <p:cNvCxnSpPr>
            <a:stCxn id="21" idx="1"/>
            <a:endCxn id="15" idx="1"/>
          </p:cNvCxnSpPr>
          <p:nvPr/>
        </p:nvCxnSpPr>
        <p:spPr>
          <a:xfrm rot="10800000" flipH="1" flipV="1">
            <a:off x="467543" y="1940933"/>
            <a:ext cx="4076749" cy="2741820"/>
          </a:xfrm>
          <a:prstGeom prst="bentConnector3">
            <a:avLst>
              <a:gd name="adj1" fmla="val -5607"/>
            </a:avLst>
          </a:prstGeom>
          <a:ln w="38100">
            <a:solidFill>
              <a:srgbClr val="4A7EBB"/>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20" name="Straight Arrow Connector 219"/>
          <p:cNvCxnSpPr>
            <a:stCxn id="21" idx="2"/>
            <a:endCxn id="13" idx="0"/>
          </p:cNvCxnSpPr>
          <p:nvPr/>
        </p:nvCxnSpPr>
        <p:spPr>
          <a:xfrm>
            <a:off x="1439652" y="2541097"/>
            <a:ext cx="1005180" cy="527863"/>
          </a:xfrm>
          <a:prstGeom prst="straightConnector1">
            <a:avLst/>
          </a:prstGeom>
          <a:ln w="38100">
            <a:solidFill>
              <a:srgbClr val="4A7EBB"/>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7" idx="3"/>
            <a:endCxn id="16" idx="1"/>
          </p:cNvCxnSpPr>
          <p:nvPr/>
        </p:nvCxnSpPr>
        <p:spPr>
          <a:xfrm>
            <a:off x="3419872" y="5696382"/>
            <a:ext cx="1021108" cy="426531"/>
          </a:xfrm>
          <a:prstGeom prst="straightConnector1">
            <a:avLst/>
          </a:prstGeom>
          <a:ln w="38100">
            <a:solidFill>
              <a:srgbClr val="4A7EBB"/>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905005" y="467436"/>
            <a:ext cx="1753267" cy="369332"/>
          </a:xfrm>
          <a:prstGeom prst="rect">
            <a:avLst/>
          </a:prstGeom>
          <a:solidFill>
            <a:srgbClr val="00B0F0"/>
          </a:solidFill>
          <a:ln w="12700" cmpd="sng">
            <a:solidFill>
              <a:srgbClr val="000000"/>
            </a:solidFill>
          </a:ln>
        </p:spPr>
        <p:txBody>
          <a:bodyPr wrap="none">
            <a:spAutoFit/>
          </a:bodyPr>
          <a:lstStyle/>
          <a:p>
            <a:pPr algn="ctr"/>
            <a:r>
              <a:rPr lang="en-GB" sz="1800" dirty="0" smtClean="0">
                <a:solidFill>
                  <a:schemeClr val="tx1"/>
                </a:solidFill>
                <a:latin typeface="Comic Sans MS" panose="030F0702030302020204" pitchFamily="66" charset="0"/>
              </a:rPr>
              <a:t>Bioinformatics</a:t>
            </a:r>
            <a:endParaRPr lang="en-GB" sz="1800" dirty="0">
              <a:solidFill>
                <a:schemeClr val="tx1"/>
              </a:solidFill>
              <a:latin typeface="Comic Sans MS" panose="030F0702030302020204" pitchFamily="66" charset="0"/>
            </a:endParaRPr>
          </a:p>
        </p:txBody>
      </p:sp>
      <p:sp>
        <p:nvSpPr>
          <p:cNvPr id="12" name="Rectangle 11"/>
          <p:cNvSpPr/>
          <p:nvPr/>
        </p:nvSpPr>
        <p:spPr>
          <a:xfrm>
            <a:off x="7391667" y="2996952"/>
            <a:ext cx="1620688" cy="1477328"/>
          </a:xfrm>
          <a:prstGeom prst="rect">
            <a:avLst/>
          </a:prstGeom>
          <a:solidFill>
            <a:schemeClr val="bg1">
              <a:lumMod val="85000"/>
            </a:schemeClr>
          </a:solidFill>
          <a:ln w="12700" cmpd="sng">
            <a:solidFill>
              <a:srgbClr val="000000"/>
            </a:solidFill>
          </a:ln>
        </p:spPr>
        <p:txBody>
          <a:bodyPr wrap="square">
            <a:spAutoFit/>
          </a:bodyPr>
          <a:lstStyle/>
          <a:p>
            <a:pPr algn="ctr"/>
            <a:r>
              <a:rPr lang="en-GB" sz="1800" dirty="0" smtClean="0">
                <a:solidFill>
                  <a:schemeClr val="tx1"/>
                </a:solidFill>
                <a:latin typeface="Comic Sans MS" panose="030F0702030302020204" pitchFamily="66" charset="0"/>
              </a:rPr>
              <a:t>Public databases and resources for genetics</a:t>
            </a:r>
            <a:endParaRPr lang="en-GB" sz="1800" dirty="0">
              <a:solidFill>
                <a:schemeClr val="tx1"/>
              </a:solidFill>
              <a:latin typeface="Comic Sans MS" panose="030F0702030302020204" pitchFamily="66" charset="0"/>
            </a:endParaRPr>
          </a:p>
        </p:txBody>
      </p:sp>
      <p:sp>
        <p:nvSpPr>
          <p:cNvPr id="17" name="Rectangle 16"/>
          <p:cNvSpPr/>
          <p:nvPr/>
        </p:nvSpPr>
        <p:spPr>
          <a:xfrm>
            <a:off x="467544" y="5373216"/>
            <a:ext cx="2952328" cy="646331"/>
          </a:xfrm>
          <a:prstGeom prst="rect">
            <a:avLst/>
          </a:prstGeom>
          <a:solidFill>
            <a:schemeClr val="accent2">
              <a:lumMod val="40000"/>
              <a:lumOff val="60000"/>
            </a:schemeClr>
          </a:solidFill>
          <a:ln w="12700" cmpd="sng">
            <a:solidFill>
              <a:schemeClr val="tx1"/>
            </a:solidFill>
          </a:ln>
        </p:spPr>
        <p:txBody>
          <a:bodyPr wrap="square">
            <a:spAutoFit/>
          </a:bodyPr>
          <a:lstStyle/>
          <a:p>
            <a:pPr algn="ctr"/>
            <a:r>
              <a:rPr lang="en-GB" sz="1800" dirty="0" smtClean="0">
                <a:solidFill>
                  <a:schemeClr val="tx1"/>
                </a:solidFill>
                <a:latin typeface="Comic Sans MS" panose="030F0702030302020204" pitchFamily="66" charset="0"/>
              </a:rPr>
              <a:t>whole genome sequencing and fine-mapping</a:t>
            </a:r>
            <a:endParaRPr lang="en-GB" sz="1800" dirty="0">
              <a:solidFill>
                <a:schemeClr val="tx1"/>
              </a:solidFill>
              <a:latin typeface="Comic Sans MS" panose="030F0702030302020204" pitchFamily="66" charset="0"/>
            </a:endParaRPr>
          </a:p>
        </p:txBody>
      </p:sp>
      <p:sp>
        <p:nvSpPr>
          <p:cNvPr id="8" name="Rectangle 7"/>
          <p:cNvSpPr/>
          <p:nvPr/>
        </p:nvSpPr>
        <p:spPr>
          <a:xfrm>
            <a:off x="590583" y="467436"/>
            <a:ext cx="1571689" cy="369332"/>
          </a:xfrm>
          <a:prstGeom prst="rect">
            <a:avLst/>
          </a:prstGeom>
          <a:solidFill>
            <a:srgbClr val="92D050"/>
          </a:solidFill>
          <a:ln w="9525">
            <a:solidFill>
              <a:schemeClr val="tx1"/>
            </a:solidFill>
          </a:ln>
        </p:spPr>
        <p:txBody>
          <a:bodyPr wrap="none">
            <a:spAutoFit/>
          </a:bodyPr>
          <a:lstStyle/>
          <a:p>
            <a:pPr algn="ctr"/>
            <a:r>
              <a:rPr lang="en-GB" sz="1800" dirty="0" smtClean="0">
                <a:solidFill>
                  <a:schemeClr val="tx1"/>
                </a:solidFill>
                <a:latin typeface="Comic Sans MS" panose="030F0702030302020204" pitchFamily="66" charset="0"/>
              </a:rPr>
              <a:t>Epidemiology</a:t>
            </a:r>
            <a:endParaRPr lang="en-GB" sz="1800" dirty="0">
              <a:solidFill>
                <a:schemeClr val="tx1"/>
              </a:solidFill>
              <a:latin typeface="Comic Sans MS" panose="030F0702030302020204" pitchFamily="66" charset="0"/>
            </a:endParaRPr>
          </a:p>
        </p:txBody>
      </p:sp>
      <p:sp>
        <p:nvSpPr>
          <p:cNvPr id="41" name="Rectangle 40"/>
          <p:cNvSpPr/>
          <p:nvPr/>
        </p:nvSpPr>
        <p:spPr>
          <a:xfrm>
            <a:off x="0" y="-27384"/>
            <a:ext cx="9144000" cy="6885384"/>
          </a:xfrm>
          <a:prstGeom prst="rect">
            <a:avLst/>
          </a:prstGeom>
          <a:solidFill>
            <a:schemeClr val="bg1">
              <a:lumMod val="95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1325024" y="3068960"/>
            <a:ext cx="2239615" cy="369332"/>
          </a:xfrm>
          <a:prstGeom prst="rect">
            <a:avLst/>
          </a:prstGeom>
          <a:solidFill>
            <a:schemeClr val="accent5">
              <a:lumMod val="40000"/>
              <a:lumOff val="60000"/>
            </a:schemeClr>
          </a:solidFill>
          <a:ln w="28575" cmpd="sng">
            <a:solidFill>
              <a:srgbClr val="FF0000"/>
            </a:solidFill>
          </a:ln>
        </p:spPr>
        <p:txBody>
          <a:bodyPr wrap="none">
            <a:spAutoFit/>
          </a:bodyPr>
          <a:lstStyle/>
          <a:p>
            <a:pPr algn="ctr"/>
            <a:r>
              <a:rPr lang="en-GB" sz="1800" dirty="0" smtClean="0">
                <a:solidFill>
                  <a:schemeClr val="tx1"/>
                </a:solidFill>
                <a:latin typeface="Comic Sans MS" panose="030F0702030302020204" pitchFamily="66" charset="0"/>
              </a:rPr>
              <a:t>population genetics</a:t>
            </a:r>
            <a:endParaRPr lang="en-GB" sz="18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86430889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 bottleneck</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397001"/>
            <a:ext cx="9281159" cy="5156199"/>
          </a:xfrm>
          <a:prstGeom prst="rect">
            <a:avLst/>
          </a:prstGeom>
        </p:spPr>
      </p:pic>
    </p:spTree>
    <p:extLst>
      <p:ext uri="{BB962C8B-B14F-4D97-AF65-F5344CB8AC3E}">
        <p14:creationId xmlns:p14="http://schemas.microsoft.com/office/powerpoint/2010/main" val="262701014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Object 3"/>
          <p:cNvGraphicFramePr>
            <a:graphicFrameLocks noChangeAspect="1"/>
          </p:cNvGraphicFramePr>
          <p:nvPr/>
        </p:nvGraphicFramePr>
        <p:xfrm>
          <a:off x="1143000" y="685800"/>
          <a:ext cx="6858000" cy="3429000"/>
        </p:xfrm>
        <a:graphic>
          <a:graphicData uri="http://schemas.openxmlformats.org/presentationml/2006/ole">
            <mc:AlternateContent xmlns:mc="http://schemas.openxmlformats.org/markup-compatibility/2006">
              <mc:Choice xmlns:v="urn:schemas-microsoft-com:vml" Requires="v">
                <p:oleObj spid="_x0000_s81991" name="Acrobat Document" r:id="rId4" imgW="6858000" imgH="3429000" progId="AcroExch.Document.7">
                  <p:embed/>
                </p:oleObj>
              </mc:Choice>
              <mc:Fallback>
                <p:oleObj name="Acrobat Document" r:id="rId4" imgW="6858000" imgH="3429000"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685800"/>
                        <a:ext cx="6858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8675" name="Object 4"/>
          <p:cNvGraphicFramePr>
            <a:graphicFrameLocks noChangeAspect="1"/>
          </p:cNvGraphicFramePr>
          <p:nvPr/>
        </p:nvGraphicFramePr>
        <p:xfrm>
          <a:off x="1143000" y="3867150"/>
          <a:ext cx="6858000" cy="3067050"/>
        </p:xfrm>
        <a:graphic>
          <a:graphicData uri="http://schemas.openxmlformats.org/presentationml/2006/ole">
            <mc:AlternateContent xmlns:mc="http://schemas.openxmlformats.org/markup-compatibility/2006">
              <mc:Choice xmlns:v="urn:schemas-microsoft-com:vml" Requires="v">
                <p:oleObj spid="_x0000_s81992" name="Acrobat Document" r:id="rId6" imgW="6858000" imgH="3429000" progId="AcroExch.Document.7">
                  <p:embed/>
                </p:oleObj>
              </mc:Choice>
              <mc:Fallback>
                <p:oleObj name="Acrobat Document" r:id="rId6" imgW="6858000" imgH="3429000" progId="AcroExch.Document.7">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t="10498"/>
                      <a:stretch>
                        <a:fillRect/>
                      </a:stretch>
                    </p:blipFill>
                    <p:spPr bwMode="auto">
                      <a:xfrm>
                        <a:off x="1143000" y="3867150"/>
                        <a:ext cx="6858000" cy="30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8676" name="Rectangle 5"/>
          <p:cNvSpPr>
            <a:spLocks noChangeArrowheads="1"/>
          </p:cNvSpPr>
          <p:nvPr/>
        </p:nvSpPr>
        <p:spPr bwMode="auto">
          <a:xfrm>
            <a:off x="914400" y="5791200"/>
            <a:ext cx="7772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nchor="ctr"/>
          <a:lstStyle/>
          <a:p>
            <a:pPr eaLnBrk="0" hangingPunct="0"/>
            <a:r>
              <a:rPr lang="en-GB" sz="2000" dirty="0">
                <a:solidFill>
                  <a:schemeClr val="hlink"/>
                </a:solidFill>
                <a:latin typeface="Calibri"/>
              </a:rPr>
              <a:t>Yoruba from Ibadan, Nigeria</a:t>
            </a:r>
          </a:p>
          <a:p>
            <a:pPr eaLnBrk="0" hangingPunct="0"/>
            <a:endParaRPr lang="en-GB" sz="1600" dirty="0">
              <a:solidFill>
                <a:schemeClr val="hlink"/>
              </a:solidFill>
              <a:latin typeface="Calibri"/>
            </a:endParaRPr>
          </a:p>
        </p:txBody>
      </p:sp>
      <p:sp>
        <p:nvSpPr>
          <p:cNvPr id="28677" name="Rectangle 6"/>
          <p:cNvSpPr>
            <a:spLocks noChangeArrowheads="1"/>
          </p:cNvSpPr>
          <p:nvPr/>
        </p:nvSpPr>
        <p:spPr bwMode="auto">
          <a:xfrm>
            <a:off x="914400" y="2895600"/>
            <a:ext cx="7772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nchor="ctr"/>
          <a:lstStyle/>
          <a:p>
            <a:pPr eaLnBrk="0" hangingPunct="0"/>
            <a:r>
              <a:rPr lang="en-US" sz="2000" dirty="0">
                <a:solidFill>
                  <a:schemeClr val="hlink"/>
                </a:solidFill>
                <a:latin typeface="Calibri"/>
              </a:rPr>
              <a:t>Utah residents, ancestrally Northern and Western European</a:t>
            </a:r>
            <a:endParaRPr lang="en-GB" sz="2000" dirty="0">
              <a:solidFill>
                <a:schemeClr val="hlink"/>
              </a:solidFill>
              <a:latin typeface="Calibri"/>
            </a:endParaRPr>
          </a:p>
        </p:txBody>
      </p:sp>
      <p:sp>
        <p:nvSpPr>
          <p:cNvPr id="28678" name="Rectangle 8"/>
          <p:cNvSpPr>
            <a:spLocks noChangeArrowheads="1"/>
          </p:cNvSpPr>
          <p:nvPr/>
        </p:nvSpPr>
        <p:spPr bwMode="auto">
          <a:xfrm>
            <a:off x="762000" y="0"/>
            <a:ext cx="7772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nchor="ctr"/>
          <a:lstStyle/>
          <a:p>
            <a:pPr eaLnBrk="0" hangingPunct="0"/>
            <a:r>
              <a:rPr lang="en-GB" sz="2400" dirty="0">
                <a:latin typeface="Calibri"/>
              </a:rPr>
              <a:t>24 haplotypes (12 individuals) 100 SNPs on chromosome 20</a:t>
            </a:r>
          </a:p>
          <a:p>
            <a:pPr eaLnBrk="0" hangingPunct="0"/>
            <a:endParaRPr lang="en-GB" sz="1800" dirty="0">
              <a:latin typeface="Calibri"/>
            </a:endParaRPr>
          </a:p>
        </p:txBody>
      </p:sp>
    </p:spTree>
    <p:extLst>
      <p:ext uri="{BB962C8B-B14F-4D97-AF65-F5344CB8AC3E}">
        <p14:creationId xmlns:p14="http://schemas.microsoft.com/office/powerpoint/2010/main" val="212918790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61170"/>
                </a:solidFill>
              </a:rPr>
              <a:t>Genetic drift</a:t>
            </a:r>
            <a:br>
              <a:rPr lang="en-US" dirty="0" smtClean="0">
                <a:solidFill>
                  <a:srgbClr val="261170"/>
                </a:solidFill>
              </a:rPr>
            </a:br>
            <a:r>
              <a:rPr lang="en-US" sz="3200" dirty="0" smtClean="0">
                <a:solidFill>
                  <a:srgbClr val="261170"/>
                </a:solidFill>
              </a:rPr>
              <a:t>summary</a:t>
            </a:r>
            <a:endParaRPr lang="en-US" sz="3200" dirty="0">
              <a:solidFill>
                <a:srgbClr val="261170"/>
              </a:solidFill>
            </a:endParaRPr>
          </a:p>
        </p:txBody>
      </p:sp>
      <p:sp>
        <p:nvSpPr>
          <p:cNvPr id="3" name="TextBox 2"/>
          <p:cNvSpPr txBox="1"/>
          <p:nvPr/>
        </p:nvSpPr>
        <p:spPr>
          <a:xfrm>
            <a:off x="533400" y="1676401"/>
            <a:ext cx="8382000" cy="4524315"/>
          </a:xfrm>
          <a:prstGeom prst="rect">
            <a:avLst/>
          </a:prstGeom>
          <a:noFill/>
        </p:spPr>
        <p:txBody>
          <a:bodyPr wrap="square" rtlCol="0">
            <a:spAutoFit/>
          </a:bodyPr>
          <a:lstStyle/>
          <a:p>
            <a:pPr marL="457200" indent="-457200" algn="l">
              <a:buFontTx/>
              <a:buChar char="•"/>
            </a:pPr>
            <a:r>
              <a:rPr lang="en-US" sz="2400" b="1" dirty="0" smtClean="0"/>
              <a:t>Genetic drift</a:t>
            </a:r>
            <a:r>
              <a:rPr lang="en-US" sz="2400" dirty="0" smtClean="0"/>
              <a:t> decreases diversity by causing haplotypes to fluctuate in frequency, so that alleles are lost and everyone starts looking the same.  This creates correlations between alleles along chromosomes (i.e. it creates LD</a:t>
            </a:r>
            <a:r>
              <a:rPr lang="en-US" sz="2400" dirty="0"/>
              <a:t>)</a:t>
            </a:r>
            <a:r>
              <a:rPr lang="en-US" sz="2400" dirty="0" smtClean="0"/>
              <a:t>.</a:t>
            </a:r>
          </a:p>
          <a:p>
            <a:pPr marL="457200" indent="-457200" algn="l">
              <a:buFontTx/>
              <a:buChar char="•"/>
            </a:pPr>
            <a:endParaRPr lang="en-US" sz="2400" dirty="0" smtClean="0"/>
          </a:p>
          <a:p>
            <a:pPr marL="457200" indent="-457200" algn="l">
              <a:buFontTx/>
              <a:buChar char="•"/>
            </a:pPr>
            <a:r>
              <a:rPr lang="en-US" sz="2400" dirty="0" smtClean="0"/>
              <a:t>Genetic drift acts faster in smaller populations.  In the same way, individuals in smaller populations tend to be more closely related.</a:t>
            </a:r>
          </a:p>
          <a:p>
            <a:pPr marL="457200" indent="-457200" algn="l">
              <a:buFontTx/>
              <a:buChar char="•"/>
            </a:pPr>
            <a:endParaRPr lang="en-US" sz="2400" dirty="0"/>
          </a:p>
          <a:p>
            <a:pPr marL="457200" indent="-457200" algn="l">
              <a:buFontTx/>
              <a:buChar char="•"/>
            </a:pPr>
            <a:r>
              <a:rPr lang="en-US" sz="2400" dirty="0" smtClean="0"/>
              <a:t>Simple population genetic models are definitely wrong, but still useful in understanding genetic variation.</a:t>
            </a:r>
          </a:p>
        </p:txBody>
      </p:sp>
    </p:spTree>
    <p:extLst>
      <p:ext uri="{BB962C8B-B14F-4D97-AF65-F5344CB8AC3E}">
        <p14:creationId xmlns:p14="http://schemas.microsoft.com/office/powerpoint/2010/main" val="203935991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acknowledgement</a:t>
            </a:r>
            <a:endParaRPr lang="en-US" dirty="0"/>
          </a:p>
        </p:txBody>
      </p:sp>
      <p:sp>
        <p:nvSpPr>
          <p:cNvPr id="4" name="TextBox 3"/>
          <p:cNvSpPr txBox="1"/>
          <p:nvPr/>
        </p:nvSpPr>
        <p:spPr>
          <a:xfrm>
            <a:off x="609600" y="1905000"/>
            <a:ext cx="8001000" cy="4524315"/>
          </a:xfrm>
          <a:prstGeom prst="rect">
            <a:avLst/>
          </a:prstGeom>
          <a:noFill/>
        </p:spPr>
        <p:txBody>
          <a:bodyPr wrap="square" rtlCol="0">
            <a:spAutoFit/>
          </a:bodyPr>
          <a:lstStyle/>
          <a:p>
            <a:pPr algn="l"/>
            <a:r>
              <a:rPr lang="en-US" sz="2400" dirty="0" smtClean="0"/>
              <a:t>To  make these slides I’ve used modified version of code originally written by Graham Coop.  I’ll make this code available on the course materials site, but the original code is here:</a:t>
            </a:r>
          </a:p>
          <a:p>
            <a:pPr algn="l"/>
            <a:endParaRPr lang="en-US" sz="2400" dirty="0" smtClean="0"/>
          </a:p>
          <a:p>
            <a:pPr algn="l"/>
            <a:r>
              <a:rPr lang="en-US" sz="2400" dirty="0">
                <a:hlinkClick r:id="rId2"/>
              </a:rPr>
              <a:t>https://github.com/cooplab/popgen-notes</a:t>
            </a:r>
            <a:r>
              <a:rPr lang="en-US" sz="2400" dirty="0" smtClean="0">
                <a:hlinkClick r:id="rId2"/>
              </a:rPr>
              <a:t>/</a:t>
            </a:r>
            <a:endParaRPr lang="en-US" sz="2400" dirty="0" smtClean="0"/>
          </a:p>
          <a:p>
            <a:pPr algn="l"/>
            <a:endParaRPr lang="en-US" sz="2400" dirty="0"/>
          </a:p>
          <a:p>
            <a:pPr algn="l"/>
            <a:r>
              <a:rPr lang="en-US" sz="2400" dirty="0" smtClean="0"/>
              <a:t>Graham’s group website </a:t>
            </a:r>
            <a:r>
              <a:rPr lang="en-US" sz="2400" dirty="0" smtClean="0">
                <a:hlinkClick r:id="rId3"/>
              </a:rPr>
              <a:t>www.gcbias.org</a:t>
            </a:r>
            <a:r>
              <a:rPr lang="en-US" sz="2400" dirty="0" smtClean="0"/>
              <a:t> is also a good place to look for information on population genetics topics.</a:t>
            </a:r>
          </a:p>
          <a:p>
            <a:pPr algn="l"/>
            <a:endParaRPr lang="en-US" sz="2400" dirty="0"/>
          </a:p>
          <a:p>
            <a:pPr algn="l"/>
            <a:endParaRPr lang="en-US" sz="2400" dirty="0"/>
          </a:p>
        </p:txBody>
      </p:sp>
    </p:spTree>
    <p:extLst>
      <p:ext uri="{BB962C8B-B14F-4D97-AF65-F5344CB8AC3E}">
        <p14:creationId xmlns:p14="http://schemas.microsoft.com/office/powerpoint/2010/main" val="340252155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Grp="1" noChangeArrowheads="1"/>
          </p:cNvSpPr>
          <p:nvPr>
            <p:ph type="title"/>
          </p:nvPr>
        </p:nvSpPr>
        <p:spPr/>
        <p:txBody>
          <a:bodyPr/>
          <a:lstStyle/>
          <a:p>
            <a:pPr eaLnBrk="1" hangingPunct="1"/>
            <a:r>
              <a:rPr lang="en-GB" dirty="0">
                <a:solidFill>
                  <a:srgbClr val="261170"/>
                </a:solidFill>
              </a:rPr>
              <a:t>Ancestral processes</a:t>
            </a:r>
          </a:p>
        </p:txBody>
      </p:sp>
      <p:sp>
        <p:nvSpPr>
          <p:cNvPr id="50179" name="Line 5"/>
          <p:cNvSpPr>
            <a:spLocks noChangeShapeType="1"/>
          </p:cNvSpPr>
          <p:nvPr/>
        </p:nvSpPr>
        <p:spPr bwMode="auto">
          <a:xfrm>
            <a:off x="965200" y="3352800"/>
            <a:ext cx="2159000" cy="0"/>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50180" name="Line 8"/>
          <p:cNvSpPr>
            <a:spLocks noChangeShapeType="1"/>
          </p:cNvSpPr>
          <p:nvPr/>
        </p:nvSpPr>
        <p:spPr bwMode="auto">
          <a:xfrm>
            <a:off x="965200" y="3048000"/>
            <a:ext cx="2159000" cy="0"/>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50181" name="Oval 9"/>
          <p:cNvSpPr>
            <a:spLocks noChangeArrowheads="1"/>
          </p:cNvSpPr>
          <p:nvPr/>
        </p:nvSpPr>
        <p:spPr bwMode="auto">
          <a:xfrm>
            <a:off x="1660525" y="2981325"/>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50182" name="Line 11"/>
          <p:cNvSpPr>
            <a:spLocks noChangeShapeType="1"/>
          </p:cNvSpPr>
          <p:nvPr/>
        </p:nvSpPr>
        <p:spPr bwMode="auto">
          <a:xfrm>
            <a:off x="3860800" y="3124200"/>
            <a:ext cx="1092200" cy="0"/>
          </a:xfrm>
          <a:prstGeom prst="line">
            <a:avLst/>
          </a:prstGeom>
          <a:noFill/>
          <a:ln w="22225">
            <a:solidFill>
              <a:schemeClr val="hlink"/>
            </a:solidFill>
            <a:prstDash val="dash"/>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50183" name="Line 12"/>
          <p:cNvSpPr>
            <a:spLocks noChangeShapeType="1"/>
          </p:cNvSpPr>
          <p:nvPr/>
        </p:nvSpPr>
        <p:spPr bwMode="auto">
          <a:xfrm>
            <a:off x="3886200" y="2819400"/>
            <a:ext cx="2159000" cy="0"/>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50184" name="Line 13"/>
          <p:cNvSpPr>
            <a:spLocks noChangeShapeType="1"/>
          </p:cNvSpPr>
          <p:nvPr/>
        </p:nvSpPr>
        <p:spPr bwMode="auto">
          <a:xfrm>
            <a:off x="3860800" y="1981200"/>
            <a:ext cx="2159000" cy="0"/>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50185" name="Line 14"/>
          <p:cNvSpPr>
            <a:spLocks noChangeShapeType="1"/>
          </p:cNvSpPr>
          <p:nvPr/>
        </p:nvSpPr>
        <p:spPr bwMode="auto">
          <a:xfrm>
            <a:off x="3860800" y="1676400"/>
            <a:ext cx="2159000" cy="0"/>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50186" name="Line 15"/>
          <p:cNvSpPr>
            <a:spLocks noChangeShapeType="1"/>
          </p:cNvSpPr>
          <p:nvPr/>
        </p:nvSpPr>
        <p:spPr bwMode="auto">
          <a:xfrm>
            <a:off x="4953000" y="3124200"/>
            <a:ext cx="1092200" cy="0"/>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50187" name="Line 16"/>
          <p:cNvSpPr>
            <a:spLocks noChangeShapeType="1"/>
          </p:cNvSpPr>
          <p:nvPr/>
        </p:nvSpPr>
        <p:spPr bwMode="auto">
          <a:xfrm>
            <a:off x="4953000" y="3429000"/>
            <a:ext cx="1092200" cy="0"/>
          </a:xfrm>
          <a:prstGeom prst="line">
            <a:avLst/>
          </a:prstGeom>
          <a:noFill/>
          <a:ln w="22225">
            <a:solidFill>
              <a:schemeClr val="hlink"/>
            </a:solidFill>
            <a:prstDash val="dash"/>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50188" name="Line 17"/>
          <p:cNvSpPr>
            <a:spLocks noChangeShapeType="1"/>
          </p:cNvSpPr>
          <p:nvPr/>
        </p:nvSpPr>
        <p:spPr bwMode="auto">
          <a:xfrm>
            <a:off x="3886200" y="3429000"/>
            <a:ext cx="1092200" cy="0"/>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50189" name="Line 18"/>
          <p:cNvSpPr>
            <a:spLocks noChangeShapeType="1"/>
          </p:cNvSpPr>
          <p:nvPr/>
        </p:nvSpPr>
        <p:spPr bwMode="auto">
          <a:xfrm>
            <a:off x="6629400" y="3124200"/>
            <a:ext cx="2159000" cy="0"/>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50190" name="Text Box 20"/>
          <p:cNvSpPr txBox="1">
            <a:spLocks noChangeArrowheads="1"/>
          </p:cNvSpPr>
          <p:nvPr/>
        </p:nvSpPr>
        <p:spPr bwMode="auto">
          <a:xfrm>
            <a:off x="1066800" y="3657600"/>
            <a:ext cx="1354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algn="l" eaLnBrk="1" hangingPunct="1"/>
            <a:r>
              <a:rPr lang="en-GB" sz="2400" dirty="0">
                <a:solidFill>
                  <a:schemeClr val="hlink"/>
                </a:solidFill>
                <a:latin typeface="Calibri"/>
              </a:rPr>
              <a:t>Mutation</a:t>
            </a:r>
          </a:p>
        </p:txBody>
      </p:sp>
      <p:sp>
        <p:nvSpPr>
          <p:cNvPr id="50191" name="Text Box 21"/>
          <p:cNvSpPr txBox="1">
            <a:spLocks noChangeArrowheads="1"/>
          </p:cNvSpPr>
          <p:nvPr/>
        </p:nvSpPr>
        <p:spPr bwMode="auto">
          <a:xfrm>
            <a:off x="3875088" y="3657600"/>
            <a:ext cx="20801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algn="l" eaLnBrk="1" hangingPunct="1"/>
            <a:r>
              <a:rPr lang="en-GB" sz="2400" dirty="0">
                <a:solidFill>
                  <a:schemeClr val="hlink"/>
                </a:solidFill>
                <a:latin typeface="Calibri"/>
              </a:rPr>
              <a:t>Recombination</a:t>
            </a:r>
          </a:p>
        </p:txBody>
      </p:sp>
      <p:sp>
        <p:nvSpPr>
          <p:cNvPr id="50192" name="Text Box 22"/>
          <p:cNvSpPr txBox="1">
            <a:spLocks noChangeArrowheads="1"/>
          </p:cNvSpPr>
          <p:nvPr/>
        </p:nvSpPr>
        <p:spPr bwMode="auto">
          <a:xfrm>
            <a:off x="6934200" y="3657600"/>
            <a:ext cx="12859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algn="l" eaLnBrk="1" hangingPunct="1"/>
            <a:r>
              <a:rPr lang="en-GB" sz="2400" dirty="0">
                <a:solidFill>
                  <a:schemeClr val="hlink"/>
                </a:solidFill>
                <a:latin typeface="Calibri"/>
              </a:rPr>
              <a:t>Coalesce</a:t>
            </a:r>
          </a:p>
        </p:txBody>
      </p:sp>
      <p:sp>
        <p:nvSpPr>
          <p:cNvPr id="50193" name="Line 23"/>
          <p:cNvSpPr>
            <a:spLocks noChangeShapeType="1"/>
          </p:cNvSpPr>
          <p:nvPr/>
        </p:nvSpPr>
        <p:spPr bwMode="auto">
          <a:xfrm flipH="1">
            <a:off x="2971800" y="2057400"/>
            <a:ext cx="685800" cy="6858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50194" name="Line 24"/>
          <p:cNvSpPr>
            <a:spLocks noChangeShapeType="1"/>
          </p:cNvSpPr>
          <p:nvPr/>
        </p:nvSpPr>
        <p:spPr bwMode="auto">
          <a:xfrm flipH="1">
            <a:off x="4876800" y="2133600"/>
            <a:ext cx="0" cy="5334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50195" name="Line 25"/>
          <p:cNvSpPr>
            <a:spLocks noChangeShapeType="1"/>
          </p:cNvSpPr>
          <p:nvPr/>
        </p:nvSpPr>
        <p:spPr bwMode="auto">
          <a:xfrm>
            <a:off x="6248400" y="2057400"/>
            <a:ext cx="685800" cy="6096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50196" name="Rectangle 26"/>
          <p:cNvSpPr>
            <a:spLocks noChangeArrowheads="1"/>
          </p:cNvSpPr>
          <p:nvPr/>
        </p:nvSpPr>
        <p:spPr bwMode="auto">
          <a:xfrm>
            <a:off x="533400" y="4038600"/>
            <a:ext cx="8001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lstStyle/>
          <a:p>
            <a:pPr algn="l" eaLnBrk="0" hangingPunct="0"/>
            <a:r>
              <a:rPr lang="en-GB" sz="2800" dirty="0">
                <a:solidFill>
                  <a:schemeClr val="hlink"/>
                </a:solidFill>
                <a:latin typeface="Calibri"/>
              </a:rPr>
              <a:t>      	2</a:t>
            </a:r>
            <a:r>
              <a:rPr lang="el-GR" sz="2800" dirty="0">
                <a:solidFill>
                  <a:schemeClr val="hlink"/>
                </a:solidFill>
                <a:latin typeface="Calibri"/>
                <a:cs typeface="Calibri"/>
              </a:rPr>
              <a:t>μ</a:t>
            </a:r>
            <a:r>
              <a:rPr lang="en-GB" sz="2800" dirty="0">
                <a:solidFill>
                  <a:schemeClr val="hlink"/>
                </a:solidFill>
                <a:latin typeface="Calibri"/>
                <a:cs typeface="Calibri"/>
              </a:rPr>
              <a:t>			   2r			  1/2N				</a:t>
            </a:r>
            <a:endParaRPr lang="el-GR" sz="2000" dirty="0">
              <a:solidFill>
                <a:schemeClr val="hlink"/>
              </a:solidFill>
              <a:latin typeface="Calibri"/>
              <a:cs typeface="Calibri"/>
            </a:endParaRPr>
          </a:p>
        </p:txBody>
      </p:sp>
      <p:sp>
        <p:nvSpPr>
          <p:cNvPr id="50197" name="Text Box 27"/>
          <p:cNvSpPr txBox="1">
            <a:spLocks noChangeArrowheads="1"/>
          </p:cNvSpPr>
          <p:nvPr/>
        </p:nvSpPr>
        <p:spPr bwMode="auto">
          <a:xfrm>
            <a:off x="762000" y="5334000"/>
            <a:ext cx="769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algn="l" eaLnBrk="1" hangingPunct="1"/>
            <a:endParaRPr lang="en-US" sz="2400" dirty="0">
              <a:solidFill>
                <a:schemeClr val="hlink"/>
              </a:solidFill>
              <a:latin typeface="Calibri"/>
            </a:endParaRPr>
          </a:p>
        </p:txBody>
      </p:sp>
      <p:pic>
        <p:nvPicPr>
          <p:cNvPr id="50199" name="Picture 29" descr="Wellcome_logo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1238"/>
            <a:ext cx="2943225"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bwMode="auto">
          <a:xfrm>
            <a:off x="838200" y="3657600"/>
            <a:ext cx="1905000" cy="9906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261170"/>
              </a:solidFill>
              <a:effectLst/>
              <a:latin typeface="Arial" charset="0"/>
            </a:endParaRPr>
          </a:p>
        </p:txBody>
      </p:sp>
      <p:sp>
        <p:nvSpPr>
          <p:cNvPr id="25" name="Rectangle 28"/>
          <p:cNvSpPr>
            <a:spLocks noChangeArrowheads="1"/>
          </p:cNvSpPr>
          <p:nvPr/>
        </p:nvSpPr>
        <p:spPr bwMode="auto">
          <a:xfrm>
            <a:off x="533400" y="47244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GB" sz="2800" dirty="0">
                <a:latin typeface="Calibri"/>
              </a:rPr>
              <a:t>If </a:t>
            </a:r>
            <a:r>
              <a:rPr lang="en-GB" sz="2800" dirty="0" smtClean="0">
                <a:latin typeface="Calibri"/>
              </a:rPr>
              <a:t>only drift were operating, we’d all look identical to each other.  Something must be acting against drift.</a:t>
            </a:r>
            <a:endParaRPr lang="en-GB" sz="2800" dirty="0">
              <a:latin typeface="Calibri"/>
            </a:endParaRPr>
          </a:p>
          <a:p>
            <a:pPr marL="342900" indent="-342900" algn="l">
              <a:spcBef>
                <a:spcPct val="20000"/>
              </a:spcBef>
            </a:pPr>
            <a:endParaRPr lang="en-GB" sz="2800" dirty="0">
              <a:solidFill>
                <a:schemeClr val="hlink"/>
              </a:solidFill>
              <a:latin typeface="Calibri"/>
            </a:endParaRPr>
          </a:p>
          <a:p>
            <a:pPr marL="342900" indent="-342900" algn="l">
              <a:spcBef>
                <a:spcPct val="20000"/>
              </a:spcBef>
            </a:pPr>
            <a:r>
              <a:rPr lang="en-GB" sz="2800" dirty="0">
                <a:solidFill>
                  <a:schemeClr val="hlink"/>
                </a:solidFill>
                <a:latin typeface="Calibri"/>
              </a:rPr>
              <a:t>	</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rotWithShape="1">
          <a:blip r:embed="rId3">
            <a:extLst>
              <a:ext uri="{28A0092B-C50C-407E-A947-70E740481C1C}">
                <a14:useLocalDpi xmlns:a14="http://schemas.microsoft.com/office/drawing/2010/main" val="0"/>
              </a:ext>
            </a:extLst>
          </a:blip>
          <a:srcRect b="16559"/>
          <a:stretch/>
        </p:blipFill>
        <p:spPr>
          <a:xfrm>
            <a:off x="521791" y="1752600"/>
            <a:ext cx="7174409" cy="2993199"/>
          </a:xfrm>
          <a:prstGeom prst="rect">
            <a:avLst/>
          </a:prstGeom>
        </p:spPr>
      </p:pic>
      <p:sp>
        <p:nvSpPr>
          <p:cNvPr id="51" name="TextBox 50"/>
          <p:cNvSpPr txBox="1"/>
          <p:nvPr/>
        </p:nvSpPr>
        <p:spPr>
          <a:xfrm>
            <a:off x="6553200" y="4876802"/>
            <a:ext cx="1249060" cy="461665"/>
          </a:xfrm>
          <a:prstGeom prst="rect">
            <a:avLst/>
          </a:prstGeom>
          <a:noFill/>
        </p:spPr>
        <p:txBody>
          <a:bodyPr wrap="none" rtlCol="0">
            <a:spAutoFit/>
          </a:bodyPr>
          <a:lstStyle/>
          <a:p>
            <a:r>
              <a:rPr lang="en-US" sz="2400" dirty="0" smtClean="0"/>
              <a:t>Present</a:t>
            </a:r>
            <a:endParaRPr lang="en-US" sz="2400" dirty="0"/>
          </a:p>
        </p:txBody>
      </p:sp>
      <p:sp>
        <p:nvSpPr>
          <p:cNvPr id="52" name="TextBox 51"/>
          <p:cNvSpPr txBox="1"/>
          <p:nvPr/>
        </p:nvSpPr>
        <p:spPr>
          <a:xfrm>
            <a:off x="681473" y="4876802"/>
            <a:ext cx="800520" cy="461665"/>
          </a:xfrm>
          <a:prstGeom prst="rect">
            <a:avLst/>
          </a:prstGeom>
          <a:noFill/>
        </p:spPr>
        <p:txBody>
          <a:bodyPr wrap="none" rtlCol="0">
            <a:spAutoFit/>
          </a:bodyPr>
          <a:lstStyle/>
          <a:p>
            <a:r>
              <a:rPr lang="en-US" sz="2400" dirty="0" smtClean="0"/>
              <a:t>Past</a:t>
            </a:r>
            <a:endParaRPr lang="en-US" sz="2400" dirty="0"/>
          </a:p>
        </p:txBody>
      </p:sp>
      <p:cxnSp>
        <p:nvCxnSpPr>
          <p:cNvPr id="58" name="Straight Arrow Connector 57"/>
          <p:cNvCxnSpPr/>
          <p:nvPr/>
        </p:nvCxnSpPr>
        <p:spPr bwMode="auto">
          <a:xfrm>
            <a:off x="1676400" y="5105402"/>
            <a:ext cx="4724400" cy="0"/>
          </a:xfrm>
          <a:prstGeom prst="straightConnector1">
            <a:avLst/>
          </a:prstGeom>
          <a:noFill/>
          <a:ln w="28575" cap="flat" cmpd="sng" algn="ctr">
            <a:solidFill>
              <a:schemeClr val="tx1"/>
            </a:solidFill>
            <a:prstDash val="solid"/>
            <a:round/>
            <a:headEnd type="none" w="med" len="med"/>
            <a:tailEnd type="arrow"/>
          </a:ln>
          <a:effectLst/>
        </p:spPr>
      </p:cxnSp>
      <p:sp>
        <p:nvSpPr>
          <p:cNvPr id="61" name="TextBox 60"/>
          <p:cNvSpPr txBox="1"/>
          <p:nvPr/>
        </p:nvSpPr>
        <p:spPr>
          <a:xfrm>
            <a:off x="3048000" y="4876802"/>
            <a:ext cx="2100906" cy="461665"/>
          </a:xfrm>
          <a:prstGeom prst="rect">
            <a:avLst/>
          </a:prstGeom>
          <a:solidFill>
            <a:schemeClr val="bg1"/>
          </a:solidFill>
        </p:spPr>
        <p:txBody>
          <a:bodyPr wrap="none" rtlCol="0">
            <a:spAutoFit/>
          </a:bodyPr>
          <a:lstStyle/>
          <a:p>
            <a:r>
              <a:rPr lang="en-US" sz="2400" dirty="0" smtClean="0"/>
              <a:t>G generations</a:t>
            </a:r>
            <a:endParaRPr lang="en-US" sz="2400" dirty="0"/>
          </a:p>
        </p:txBody>
      </p:sp>
      <p:grpSp>
        <p:nvGrpSpPr>
          <p:cNvPr id="43" name="Group 42"/>
          <p:cNvGrpSpPr/>
          <p:nvPr/>
        </p:nvGrpSpPr>
        <p:grpSpPr>
          <a:xfrm>
            <a:off x="7467600" y="1852081"/>
            <a:ext cx="952500" cy="2843542"/>
            <a:chOff x="7467600" y="2609614"/>
            <a:chExt cx="952500" cy="2843542"/>
          </a:xfrm>
        </p:grpSpPr>
        <p:grpSp>
          <p:nvGrpSpPr>
            <p:cNvPr id="44" name="Group 43"/>
            <p:cNvGrpSpPr/>
            <p:nvPr/>
          </p:nvGrpSpPr>
          <p:grpSpPr>
            <a:xfrm>
              <a:off x="7467600" y="2609614"/>
              <a:ext cx="952500" cy="42022"/>
              <a:chOff x="7467600" y="1981200"/>
              <a:chExt cx="952500" cy="42022"/>
            </a:xfrm>
          </p:grpSpPr>
          <p:sp>
            <p:nvSpPr>
              <p:cNvPr id="75" name="Line 93"/>
              <p:cNvSpPr>
                <a:spLocks noChangeShapeType="1"/>
              </p:cNvSpPr>
              <p:nvPr/>
            </p:nvSpPr>
            <p:spPr bwMode="auto">
              <a:xfrm>
                <a:off x="7467600" y="2003612"/>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76" name="Oval 94"/>
              <p:cNvSpPr>
                <a:spLocks noChangeArrowheads="1"/>
              </p:cNvSpPr>
              <p:nvPr/>
            </p:nvSpPr>
            <p:spPr bwMode="auto">
              <a:xfrm>
                <a:off x="7691718" y="1981200"/>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7" name="Oval 95"/>
              <p:cNvSpPr>
                <a:spLocks noChangeArrowheads="1"/>
              </p:cNvSpPr>
              <p:nvPr/>
            </p:nvSpPr>
            <p:spPr bwMode="auto">
              <a:xfrm>
                <a:off x="8005482" y="1981200"/>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8" name="Oval 95"/>
              <p:cNvSpPr>
                <a:spLocks noChangeArrowheads="1"/>
              </p:cNvSpPr>
              <p:nvPr/>
            </p:nvSpPr>
            <p:spPr bwMode="auto">
              <a:xfrm>
                <a:off x="8201585" y="1981200"/>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5" name="Group 44"/>
            <p:cNvGrpSpPr/>
            <p:nvPr/>
          </p:nvGrpSpPr>
          <p:grpSpPr>
            <a:xfrm>
              <a:off x="7467600" y="2862051"/>
              <a:ext cx="952500" cy="42956"/>
              <a:chOff x="7467600" y="2070847"/>
              <a:chExt cx="952500" cy="42956"/>
            </a:xfrm>
          </p:grpSpPr>
          <p:sp>
            <p:nvSpPr>
              <p:cNvPr id="72" name="Line 98"/>
              <p:cNvSpPr>
                <a:spLocks noChangeShapeType="1"/>
              </p:cNvSpPr>
              <p:nvPr/>
            </p:nvSpPr>
            <p:spPr bwMode="auto">
              <a:xfrm>
                <a:off x="7467600" y="2093259"/>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73" name="Oval 99"/>
              <p:cNvSpPr>
                <a:spLocks noChangeArrowheads="1"/>
              </p:cNvSpPr>
              <p:nvPr/>
            </p:nvSpPr>
            <p:spPr bwMode="auto">
              <a:xfrm>
                <a:off x="7696200" y="207084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4" name="Oval 95"/>
              <p:cNvSpPr>
                <a:spLocks noChangeArrowheads="1"/>
              </p:cNvSpPr>
              <p:nvPr/>
            </p:nvSpPr>
            <p:spPr bwMode="auto">
              <a:xfrm>
                <a:off x="8202986" y="207178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6" name="Group 45"/>
            <p:cNvGrpSpPr/>
            <p:nvPr/>
          </p:nvGrpSpPr>
          <p:grpSpPr>
            <a:xfrm>
              <a:off x="7467600" y="3231777"/>
              <a:ext cx="952500" cy="44823"/>
              <a:chOff x="7467600" y="2227730"/>
              <a:chExt cx="952500" cy="44823"/>
            </a:xfrm>
          </p:grpSpPr>
          <p:sp>
            <p:nvSpPr>
              <p:cNvPr id="68" name="Line 102"/>
              <p:cNvSpPr>
                <a:spLocks noChangeShapeType="1"/>
              </p:cNvSpPr>
              <p:nvPr/>
            </p:nvSpPr>
            <p:spPr bwMode="auto">
              <a:xfrm flipV="1">
                <a:off x="7467600" y="2252942"/>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9" name="Oval 104"/>
              <p:cNvSpPr>
                <a:spLocks noChangeArrowheads="1"/>
              </p:cNvSpPr>
              <p:nvPr/>
            </p:nvSpPr>
            <p:spPr bwMode="auto">
              <a:xfrm>
                <a:off x="8005482" y="2227730"/>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0" name="Oval 105"/>
              <p:cNvSpPr>
                <a:spLocks noChangeArrowheads="1"/>
              </p:cNvSpPr>
              <p:nvPr/>
            </p:nvSpPr>
            <p:spPr bwMode="auto">
              <a:xfrm>
                <a:off x="7691718" y="223053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1" name="Oval 95"/>
              <p:cNvSpPr>
                <a:spLocks noChangeArrowheads="1"/>
              </p:cNvSpPr>
              <p:nvPr/>
            </p:nvSpPr>
            <p:spPr bwMode="auto">
              <a:xfrm>
                <a:off x="8206255" y="222866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7" name="Group 46"/>
            <p:cNvGrpSpPr/>
            <p:nvPr/>
          </p:nvGrpSpPr>
          <p:grpSpPr>
            <a:xfrm>
              <a:off x="7467600" y="3494849"/>
              <a:ext cx="952500" cy="42956"/>
              <a:chOff x="7467600" y="2070847"/>
              <a:chExt cx="952500" cy="42956"/>
            </a:xfrm>
          </p:grpSpPr>
          <p:sp>
            <p:nvSpPr>
              <p:cNvPr id="59" name="Line 98"/>
              <p:cNvSpPr>
                <a:spLocks noChangeShapeType="1"/>
              </p:cNvSpPr>
              <p:nvPr/>
            </p:nvSpPr>
            <p:spPr bwMode="auto">
              <a:xfrm>
                <a:off x="7467600" y="2093259"/>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0" name="Oval 99"/>
              <p:cNvSpPr>
                <a:spLocks noChangeArrowheads="1"/>
              </p:cNvSpPr>
              <p:nvPr/>
            </p:nvSpPr>
            <p:spPr bwMode="auto">
              <a:xfrm>
                <a:off x="7696200" y="207084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7" name="Oval 95"/>
              <p:cNvSpPr>
                <a:spLocks noChangeArrowheads="1"/>
              </p:cNvSpPr>
              <p:nvPr/>
            </p:nvSpPr>
            <p:spPr bwMode="auto">
              <a:xfrm>
                <a:off x="8202986" y="207178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8" name="Group 47"/>
            <p:cNvGrpSpPr/>
            <p:nvPr/>
          </p:nvGrpSpPr>
          <p:grpSpPr>
            <a:xfrm>
              <a:off x="7467600" y="5138644"/>
              <a:ext cx="952500" cy="42956"/>
              <a:chOff x="7467600" y="2070847"/>
              <a:chExt cx="952500" cy="42956"/>
            </a:xfrm>
          </p:grpSpPr>
          <p:sp>
            <p:nvSpPr>
              <p:cNvPr id="55" name="Line 98"/>
              <p:cNvSpPr>
                <a:spLocks noChangeShapeType="1"/>
              </p:cNvSpPr>
              <p:nvPr/>
            </p:nvSpPr>
            <p:spPr bwMode="auto">
              <a:xfrm>
                <a:off x="7467600" y="2093259"/>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56" name="Oval 99"/>
              <p:cNvSpPr>
                <a:spLocks noChangeArrowheads="1"/>
              </p:cNvSpPr>
              <p:nvPr/>
            </p:nvSpPr>
            <p:spPr bwMode="auto">
              <a:xfrm>
                <a:off x="7696200" y="207084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57" name="Oval 95"/>
              <p:cNvSpPr>
                <a:spLocks noChangeArrowheads="1"/>
              </p:cNvSpPr>
              <p:nvPr/>
            </p:nvSpPr>
            <p:spPr bwMode="auto">
              <a:xfrm>
                <a:off x="8202986" y="207178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9" name="Group 48"/>
            <p:cNvGrpSpPr/>
            <p:nvPr/>
          </p:nvGrpSpPr>
          <p:grpSpPr>
            <a:xfrm>
              <a:off x="7467600" y="5410200"/>
              <a:ext cx="952500" cy="42956"/>
              <a:chOff x="7467600" y="2070847"/>
              <a:chExt cx="952500" cy="42956"/>
            </a:xfrm>
          </p:grpSpPr>
          <p:sp>
            <p:nvSpPr>
              <p:cNvPr id="50" name="Line 98"/>
              <p:cNvSpPr>
                <a:spLocks noChangeShapeType="1"/>
              </p:cNvSpPr>
              <p:nvPr/>
            </p:nvSpPr>
            <p:spPr bwMode="auto">
              <a:xfrm>
                <a:off x="7467600" y="2093259"/>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53" name="Oval 99"/>
              <p:cNvSpPr>
                <a:spLocks noChangeArrowheads="1"/>
              </p:cNvSpPr>
              <p:nvPr/>
            </p:nvSpPr>
            <p:spPr bwMode="auto">
              <a:xfrm>
                <a:off x="7696200" y="207084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54" name="Oval 95"/>
              <p:cNvSpPr>
                <a:spLocks noChangeArrowheads="1"/>
              </p:cNvSpPr>
              <p:nvPr/>
            </p:nvSpPr>
            <p:spPr bwMode="auto">
              <a:xfrm>
                <a:off x="8202986" y="207178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sp>
        <p:nvSpPr>
          <p:cNvPr id="79" name="Title 1"/>
          <p:cNvSpPr txBox="1">
            <a:spLocks/>
          </p:cNvSpPr>
          <p:nvPr/>
        </p:nvSpPr>
        <p:spPr bwMode="auto">
          <a:xfrm>
            <a:off x="609600" y="4270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Calibri"/>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smtClean="0"/>
              <a:t>Mutation</a:t>
            </a:r>
            <a:endParaRPr lang="en-US" dirty="0"/>
          </a:p>
        </p:txBody>
      </p:sp>
      <p:sp>
        <p:nvSpPr>
          <p:cNvPr id="35" name="TextBox 34"/>
          <p:cNvSpPr txBox="1"/>
          <p:nvPr/>
        </p:nvSpPr>
        <p:spPr>
          <a:xfrm rot="16200000">
            <a:off x="-919422" y="3053027"/>
            <a:ext cx="2596384" cy="461665"/>
          </a:xfrm>
          <a:prstGeom prst="rect">
            <a:avLst/>
          </a:prstGeom>
          <a:noFill/>
        </p:spPr>
        <p:txBody>
          <a:bodyPr wrap="none" rtlCol="0">
            <a:spAutoFit/>
          </a:bodyPr>
          <a:lstStyle/>
          <a:p>
            <a:r>
              <a:rPr lang="en-US" sz="2400" i="1" dirty="0" smtClean="0"/>
              <a:t>2N</a:t>
            </a:r>
            <a:r>
              <a:rPr lang="en-US" sz="2400" dirty="0" smtClean="0"/>
              <a:t> chromosomes</a:t>
            </a:r>
            <a:endParaRPr lang="en-US" sz="2400" dirty="0"/>
          </a:p>
        </p:txBody>
      </p:sp>
      <p:sp>
        <p:nvSpPr>
          <p:cNvPr id="36" name="Left Brace 35"/>
          <p:cNvSpPr/>
          <p:nvPr/>
        </p:nvSpPr>
        <p:spPr bwMode="auto">
          <a:xfrm>
            <a:off x="685800" y="1833267"/>
            <a:ext cx="274319" cy="2971800"/>
          </a:xfrm>
          <a:prstGeom prst="leftBrac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261170"/>
              </a:solidFill>
              <a:effectLst/>
              <a:latin typeface="Arial" charset="0"/>
            </a:endParaRPr>
          </a:p>
        </p:txBody>
      </p:sp>
      <p:sp>
        <p:nvSpPr>
          <p:cNvPr id="2" name="5-Point Star 1"/>
          <p:cNvSpPr/>
          <p:nvPr/>
        </p:nvSpPr>
        <p:spPr bwMode="auto">
          <a:xfrm>
            <a:off x="6096000" y="3962400"/>
            <a:ext cx="228600" cy="228600"/>
          </a:xfrm>
          <a:prstGeom prst="star5">
            <a:avLst/>
          </a:prstGeom>
          <a:solidFill>
            <a:srgbClr val="FFFF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261170"/>
              </a:solidFill>
              <a:effectLst/>
              <a:latin typeface="Arial" charset="0"/>
            </a:endParaRPr>
          </a:p>
        </p:txBody>
      </p:sp>
      <p:sp>
        <p:nvSpPr>
          <p:cNvPr id="38" name="5-Point Star 37"/>
          <p:cNvSpPr/>
          <p:nvPr/>
        </p:nvSpPr>
        <p:spPr bwMode="auto">
          <a:xfrm>
            <a:off x="2155784" y="2421763"/>
            <a:ext cx="152400" cy="152400"/>
          </a:xfrm>
          <a:prstGeom prst="star5">
            <a:avLst/>
          </a:prstGeom>
          <a:solidFill>
            <a:srgbClr val="FFFF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261170"/>
              </a:solidFill>
              <a:effectLst/>
              <a:latin typeface="Arial" charset="0"/>
            </a:endParaRPr>
          </a:p>
        </p:txBody>
      </p:sp>
      <p:sp>
        <p:nvSpPr>
          <p:cNvPr id="39" name="5-Point Star 38"/>
          <p:cNvSpPr/>
          <p:nvPr/>
        </p:nvSpPr>
        <p:spPr bwMode="auto">
          <a:xfrm>
            <a:off x="8296382" y="4360038"/>
            <a:ext cx="76200" cy="76200"/>
          </a:xfrm>
          <a:prstGeom prst="star5">
            <a:avLst/>
          </a:prstGeom>
          <a:solidFill>
            <a:srgbClr val="FFFF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261170"/>
              </a:solidFill>
              <a:effectLst/>
              <a:latin typeface="Arial" charset="0"/>
            </a:endParaRPr>
          </a:p>
        </p:txBody>
      </p:sp>
      <p:sp>
        <p:nvSpPr>
          <p:cNvPr id="40" name="5-Point Star 39"/>
          <p:cNvSpPr/>
          <p:nvPr/>
        </p:nvSpPr>
        <p:spPr bwMode="auto">
          <a:xfrm>
            <a:off x="2823964" y="3173103"/>
            <a:ext cx="152400" cy="152400"/>
          </a:xfrm>
          <a:prstGeom prst="star5">
            <a:avLst/>
          </a:prstGeom>
          <a:solidFill>
            <a:srgbClr val="FFFF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261170"/>
              </a:solidFill>
              <a:effectLst/>
              <a:latin typeface="Arial" charset="0"/>
            </a:endParaRPr>
          </a:p>
        </p:txBody>
      </p:sp>
      <p:sp>
        <p:nvSpPr>
          <p:cNvPr id="3" name="TextBox 2"/>
          <p:cNvSpPr txBox="1"/>
          <p:nvPr/>
        </p:nvSpPr>
        <p:spPr>
          <a:xfrm>
            <a:off x="-152400" y="5791200"/>
            <a:ext cx="9296400" cy="830997"/>
          </a:xfrm>
          <a:prstGeom prst="rect">
            <a:avLst/>
          </a:prstGeom>
          <a:noFill/>
        </p:spPr>
        <p:txBody>
          <a:bodyPr wrap="square" rtlCol="0">
            <a:spAutoFit/>
          </a:bodyPr>
          <a:lstStyle/>
          <a:p>
            <a:r>
              <a:rPr lang="en-US" sz="2400" dirty="0" smtClean="0"/>
              <a:t>Genetic drift means most mutations that arise are lost.</a:t>
            </a:r>
          </a:p>
          <a:p>
            <a:r>
              <a:rPr lang="en-US" sz="2400" dirty="0" smtClean="0"/>
              <a:t>Some survive and contribute to genetic variation in the population</a:t>
            </a:r>
            <a:endParaRPr lang="en-US" sz="2400" dirty="0"/>
          </a:p>
        </p:txBody>
      </p:sp>
    </p:spTree>
    <p:extLst>
      <p:ext uri="{BB962C8B-B14F-4D97-AF65-F5344CB8AC3E}">
        <p14:creationId xmlns:p14="http://schemas.microsoft.com/office/powerpoint/2010/main" val="32101515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Grp="1" noChangeArrowheads="1"/>
          </p:cNvSpPr>
          <p:nvPr>
            <p:ph type="title"/>
          </p:nvPr>
        </p:nvSpPr>
        <p:spPr/>
        <p:txBody>
          <a:bodyPr/>
          <a:lstStyle/>
          <a:p>
            <a:pPr eaLnBrk="1" hangingPunct="1"/>
            <a:r>
              <a:rPr lang="en-GB" dirty="0">
                <a:solidFill>
                  <a:srgbClr val="261170"/>
                </a:solidFill>
              </a:rPr>
              <a:t>Ancestral processes</a:t>
            </a:r>
          </a:p>
        </p:txBody>
      </p:sp>
      <p:sp>
        <p:nvSpPr>
          <p:cNvPr id="50179" name="Line 5"/>
          <p:cNvSpPr>
            <a:spLocks noChangeShapeType="1"/>
          </p:cNvSpPr>
          <p:nvPr/>
        </p:nvSpPr>
        <p:spPr bwMode="auto">
          <a:xfrm>
            <a:off x="965200" y="3352800"/>
            <a:ext cx="2159000" cy="0"/>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50180" name="Line 8"/>
          <p:cNvSpPr>
            <a:spLocks noChangeShapeType="1"/>
          </p:cNvSpPr>
          <p:nvPr/>
        </p:nvSpPr>
        <p:spPr bwMode="auto">
          <a:xfrm>
            <a:off x="965200" y="3048000"/>
            <a:ext cx="2159000" cy="0"/>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50181" name="Oval 9"/>
          <p:cNvSpPr>
            <a:spLocks noChangeArrowheads="1"/>
          </p:cNvSpPr>
          <p:nvPr/>
        </p:nvSpPr>
        <p:spPr bwMode="auto">
          <a:xfrm>
            <a:off x="1660525" y="2981325"/>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50182" name="Line 11"/>
          <p:cNvSpPr>
            <a:spLocks noChangeShapeType="1"/>
          </p:cNvSpPr>
          <p:nvPr/>
        </p:nvSpPr>
        <p:spPr bwMode="auto">
          <a:xfrm>
            <a:off x="3860800" y="3124200"/>
            <a:ext cx="1092200" cy="0"/>
          </a:xfrm>
          <a:prstGeom prst="line">
            <a:avLst/>
          </a:prstGeom>
          <a:noFill/>
          <a:ln w="22225">
            <a:solidFill>
              <a:schemeClr val="hlink"/>
            </a:solidFill>
            <a:prstDash val="dash"/>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50183" name="Line 12"/>
          <p:cNvSpPr>
            <a:spLocks noChangeShapeType="1"/>
          </p:cNvSpPr>
          <p:nvPr/>
        </p:nvSpPr>
        <p:spPr bwMode="auto">
          <a:xfrm>
            <a:off x="3886200" y="2819400"/>
            <a:ext cx="2159000" cy="0"/>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50184" name="Line 13"/>
          <p:cNvSpPr>
            <a:spLocks noChangeShapeType="1"/>
          </p:cNvSpPr>
          <p:nvPr/>
        </p:nvSpPr>
        <p:spPr bwMode="auto">
          <a:xfrm>
            <a:off x="3860800" y="1981200"/>
            <a:ext cx="2159000" cy="0"/>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50185" name="Line 14"/>
          <p:cNvSpPr>
            <a:spLocks noChangeShapeType="1"/>
          </p:cNvSpPr>
          <p:nvPr/>
        </p:nvSpPr>
        <p:spPr bwMode="auto">
          <a:xfrm>
            <a:off x="3860800" y="1676400"/>
            <a:ext cx="2159000" cy="0"/>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50186" name="Line 15"/>
          <p:cNvSpPr>
            <a:spLocks noChangeShapeType="1"/>
          </p:cNvSpPr>
          <p:nvPr/>
        </p:nvSpPr>
        <p:spPr bwMode="auto">
          <a:xfrm>
            <a:off x="4953000" y="3124200"/>
            <a:ext cx="1092200" cy="0"/>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50187" name="Line 16"/>
          <p:cNvSpPr>
            <a:spLocks noChangeShapeType="1"/>
          </p:cNvSpPr>
          <p:nvPr/>
        </p:nvSpPr>
        <p:spPr bwMode="auto">
          <a:xfrm>
            <a:off x="4953000" y="3429000"/>
            <a:ext cx="1092200" cy="0"/>
          </a:xfrm>
          <a:prstGeom prst="line">
            <a:avLst/>
          </a:prstGeom>
          <a:noFill/>
          <a:ln w="22225">
            <a:solidFill>
              <a:schemeClr val="hlink"/>
            </a:solidFill>
            <a:prstDash val="dash"/>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50188" name="Line 17"/>
          <p:cNvSpPr>
            <a:spLocks noChangeShapeType="1"/>
          </p:cNvSpPr>
          <p:nvPr/>
        </p:nvSpPr>
        <p:spPr bwMode="auto">
          <a:xfrm>
            <a:off x="3886200" y="3429000"/>
            <a:ext cx="1092200" cy="0"/>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50189" name="Line 18"/>
          <p:cNvSpPr>
            <a:spLocks noChangeShapeType="1"/>
          </p:cNvSpPr>
          <p:nvPr/>
        </p:nvSpPr>
        <p:spPr bwMode="auto">
          <a:xfrm>
            <a:off x="6629400" y="3124200"/>
            <a:ext cx="2159000" cy="0"/>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50190" name="Text Box 20"/>
          <p:cNvSpPr txBox="1">
            <a:spLocks noChangeArrowheads="1"/>
          </p:cNvSpPr>
          <p:nvPr/>
        </p:nvSpPr>
        <p:spPr bwMode="auto">
          <a:xfrm>
            <a:off x="1066800" y="3657600"/>
            <a:ext cx="1354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algn="l" eaLnBrk="1" hangingPunct="1"/>
            <a:r>
              <a:rPr lang="en-GB" sz="2400" dirty="0">
                <a:solidFill>
                  <a:schemeClr val="hlink"/>
                </a:solidFill>
                <a:latin typeface="Calibri"/>
              </a:rPr>
              <a:t>Mutation</a:t>
            </a:r>
          </a:p>
        </p:txBody>
      </p:sp>
      <p:sp>
        <p:nvSpPr>
          <p:cNvPr id="50191" name="Text Box 21"/>
          <p:cNvSpPr txBox="1">
            <a:spLocks noChangeArrowheads="1"/>
          </p:cNvSpPr>
          <p:nvPr/>
        </p:nvSpPr>
        <p:spPr bwMode="auto">
          <a:xfrm>
            <a:off x="3875088" y="3657600"/>
            <a:ext cx="20801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algn="l" eaLnBrk="1" hangingPunct="1"/>
            <a:r>
              <a:rPr lang="en-GB" sz="2400" dirty="0">
                <a:solidFill>
                  <a:schemeClr val="hlink"/>
                </a:solidFill>
                <a:latin typeface="Calibri"/>
              </a:rPr>
              <a:t>Recombination</a:t>
            </a:r>
          </a:p>
        </p:txBody>
      </p:sp>
      <p:sp>
        <p:nvSpPr>
          <p:cNvPr id="50192" name="Text Box 22"/>
          <p:cNvSpPr txBox="1">
            <a:spLocks noChangeArrowheads="1"/>
          </p:cNvSpPr>
          <p:nvPr/>
        </p:nvSpPr>
        <p:spPr bwMode="auto">
          <a:xfrm>
            <a:off x="6934200" y="3657600"/>
            <a:ext cx="12859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algn="l" eaLnBrk="1" hangingPunct="1"/>
            <a:r>
              <a:rPr lang="en-GB" sz="2400" dirty="0">
                <a:solidFill>
                  <a:schemeClr val="hlink"/>
                </a:solidFill>
                <a:latin typeface="Calibri"/>
              </a:rPr>
              <a:t>Coalesce</a:t>
            </a:r>
          </a:p>
        </p:txBody>
      </p:sp>
      <p:sp>
        <p:nvSpPr>
          <p:cNvPr id="50193" name="Line 23"/>
          <p:cNvSpPr>
            <a:spLocks noChangeShapeType="1"/>
          </p:cNvSpPr>
          <p:nvPr/>
        </p:nvSpPr>
        <p:spPr bwMode="auto">
          <a:xfrm flipH="1">
            <a:off x="2971800" y="2057400"/>
            <a:ext cx="685800" cy="6858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50194" name="Line 24"/>
          <p:cNvSpPr>
            <a:spLocks noChangeShapeType="1"/>
          </p:cNvSpPr>
          <p:nvPr/>
        </p:nvSpPr>
        <p:spPr bwMode="auto">
          <a:xfrm flipH="1">
            <a:off x="4876800" y="2133600"/>
            <a:ext cx="0" cy="5334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50195" name="Line 25"/>
          <p:cNvSpPr>
            <a:spLocks noChangeShapeType="1"/>
          </p:cNvSpPr>
          <p:nvPr/>
        </p:nvSpPr>
        <p:spPr bwMode="auto">
          <a:xfrm>
            <a:off x="6248400" y="2057400"/>
            <a:ext cx="685800" cy="6096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50196" name="Rectangle 26"/>
          <p:cNvSpPr>
            <a:spLocks noChangeArrowheads="1"/>
          </p:cNvSpPr>
          <p:nvPr/>
        </p:nvSpPr>
        <p:spPr bwMode="auto">
          <a:xfrm>
            <a:off x="533400" y="4038600"/>
            <a:ext cx="8001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lstStyle/>
          <a:p>
            <a:pPr algn="l" eaLnBrk="0" hangingPunct="0"/>
            <a:r>
              <a:rPr lang="en-GB" sz="2800" dirty="0">
                <a:solidFill>
                  <a:schemeClr val="hlink"/>
                </a:solidFill>
                <a:latin typeface="Calibri"/>
              </a:rPr>
              <a:t>      	2</a:t>
            </a:r>
            <a:r>
              <a:rPr lang="el-GR" sz="2800" dirty="0">
                <a:solidFill>
                  <a:schemeClr val="hlink"/>
                </a:solidFill>
                <a:latin typeface="Calibri"/>
                <a:cs typeface="Calibri"/>
              </a:rPr>
              <a:t>μ</a:t>
            </a:r>
            <a:r>
              <a:rPr lang="en-GB" sz="2800" dirty="0">
                <a:solidFill>
                  <a:schemeClr val="hlink"/>
                </a:solidFill>
                <a:latin typeface="Calibri"/>
                <a:cs typeface="Calibri"/>
              </a:rPr>
              <a:t>			   2r			  1/2N				</a:t>
            </a:r>
            <a:endParaRPr lang="el-GR" sz="2000" dirty="0">
              <a:solidFill>
                <a:schemeClr val="hlink"/>
              </a:solidFill>
              <a:latin typeface="Calibri"/>
              <a:cs typeface="Calibri"/>
            </a:endParaRPr>
          </a:p>
        </p:txBody>
      </p:sp>
      <p:sp>
        <p:nvSpPr>
          <p:cNvPr id="50197" name="Text Box 27"/>
          <p:cNvSpPr txBox="1">
            <a:spLocks noChangeArrowheads="1"/>
          </p:cNvSpPr>
          <p:nvPr/>
        </p:nvSpPr>
        <p:spPr bwMode="auto">
          <a:xfrm>
            <a:off x="762000" y="5334000"/>
            <a:ext cx="769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algn="l" eaLnBrk="1" hangingPunct="1"/>
            <a:endParaRPr lang="en-US" sz="2400" dirty="0">
              <a:solidFill>
                <a:schemeClr val="hlink"/>
              </a:solidFill>
              <a:latin typeface="Calibri"/>
            </a:endParaRPr>
          </a:p>
        </p:txBody>
      </p:sp>
      <p:sp>
        <p:nvSpPr>
          <p:cNvPr id="50198" name="Rectangle 28"/>
          <p:cNvSpPr>
            <a:spLocks noChangeArrowheads="1"/>
          </p:cNvSpPr>
          <p:nvPr/>
        </p:nvSpPr>
        <p:spPr bwMode="auto">
          <a:xfrm>
            <a:off x="533400" y="47244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GB" sz="2800" dirty="0">
                <a:latin typeface="Calibri"/>
              </a:rPr>
              <a:t>If </a:t>
            </a:r>
            <a:r>
              <a:rPr lang="en-GB" sz="2800" dirty="0" smtClean="0">
                <a:latin typeface="Calibri"/>
              </a:rPr>
              <a:t>only drift were operating, we’d all look identical to each other.  Something must be acting against drift.</a:t>
            </a:r>
            <a:endParaRPr lang="en-GB" sz="2800" dirty="0">
              <a:latin typeface="Calibri"/>
            </a:endParaRPr>
          </a:p>
          <a:p>
            <a:pPr marL="342900" indent="-342900" algn="l">
              <a:spcBef>
                <a:spcPct val="20000"/>
              </a:spcBef>
            </a:pPr>
            <a:endParaRPr lang="en-GB" sz="2800" dirty="0">
              <a:solidFill>
                <a:schemeClr val="hlink"/>
              </a:solidFill>
              <a:latin typeface="Calibri"/>
            </a:endParaRPr>
          </a:p>
          <a:p>
            <a:pPr marL="342900" indent="-342900" algn="l">
              <a:spcBef>
                <a:spcPct val="20000"/>
              </a:spcBef>
            </a:pPr>
            <a:r>
              <a:rPr lang="en-GB" sz="2800" dirty="0">
                <a:solidFill>
                  <a:schemeClr val="hlink"/>
                </a:solidFill>
                <a:latin typeface="Calibri"/>
              </a:rPr>
              <a:t>	</a:t>
            </a:r>
          </a:p>
        </p:txBody>
      </p:sp>
      <p:pic>
        <p:nvPicPr>
          <p:cNvPr id="50199" name="Picture 29" descr="Wellcome_logo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1238"/>
            <a:ext cx="2943225"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bwMode="auto">
          <a:xfrm>
            <a:off x="3810000" y="3581400"/>
            <a:ext cx="2209800" cy="9906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261170"/>
              </a:solidFill>
              <a:effectLst/>
              <a:latin typeface="Arial" charset="0"/>
            </a:endParaRPr>
          </a:p>
        </p:txBody>
      </p:sp>
    </p:spTree>
    <p:extLst>
      <p:ext uri="{BB962C8B-B14F-4D97-AF65-F5344CB8AC3E}">
        <p14:creationId xmlns:p14="http://schemas.microsoft.com/office/powerpoint/2010/main" val="348508676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Line 4"/>
          <p:cNvSpPr>
            <a:spLocks noChangeShapeType="1"/>
          </p:cNvSpPr>
          <p:nvPr/>
        </p:nvSpPr>
        <p:spPr bwMode="auto">
          <a:xfrm>
            <a:off x="3333750" y="2133600"/>
            <a:ext cx="2159000" cy="0"/>
          </a:xfrm>
          <a:prstGeom prst="line">
            <a:avLst/>
          </a:prstGeom>
          <a:noFill/>
          <a:ln w="1587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0963" name="Line 5"/>
          <p:cNvSpPr>
            <a:spLocks noChangeShapeType="1"/>
          </p:cNvSpPr>
          <p:nvPr/>
        </p:nvSpPr>
        <p:spPr bwMode="auto">
          <a:xfrm>
            <a:off x="3308350" y="2424113"/>
            <a:ext cx="2159000" cy="0"/>
          </a:xfrm>
          <a:prstGeom prst="line">
            <a:avLst/>
          </a:prstGeom>
          <a:noFill/>
          <a:ln w="1587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0964" name="Oval 6"/>
          <p:cNvSpPr>
            <a:spLocks noChangeArrowheads="1"/>
          </p:cNvSpPr>
          <p:nvPr/>
        </p:nvSpPr>
        <p:spPr bwMode="auto">
          <a:xfrm>
            <a:off x="3595688" y="2363788"/>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0965" name="Oval 7"/>
          <p:cNvSpPr>
            <a:spLocks noChangeArrowheads="1"/>
          </p:cNvSpPr>
          <p:nvPr/>
        </p:nvSpPr>
        <p:spPr bwMode="auto">
          <a:xfrm>
            <a:off x="3952875" y="2066925"/>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0966" name="Oval 8"/>
          <p:cNvSpPr>
            <a:spLocks noChangeArrowheads="1"/>
          </p:cNvSpPr>
          <p:nvPr/>
        </p:nvSpPr>
        <p:spPr bwMode="auto">
          <a:xfrm>
            <a:off x="5033963" y="2362200"/>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0967" name="Oval 9"/>
          <p:cNvSpPr>
            <a:spLocks noChangeArrowheads="1"/>
          </p:cNvSpPr>
          <p:nvPr/>
        </p:nvSpPr>
        <p:spPr bwMode="auto">
          <a:xfrm>
            <a:off x="4729163" y="2362200"/>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0968" name="Oval 10"/>
          <p:cNvSpPr>
            <a:spLocks noChangeArrowheads="1"/>
          </p:cNvSpPr>
          <p:nvPr/>
        </p:nvSpPr>
        <p:spPr bwMode="auto">
          <a:xfrm>
            <a:off x="3927475" y="2363788"/>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0969" name="Rectangle 11"/>
          <p:cNvSpPr>
            <a:spLocks noChangeArrowheads="1"/>
          </p:cNvSpPr>
          <p:nvPr/>
        </p:nvSpPr>
        <p:spPr bwMode="auto">
          <a:xfrm>
            <a:off x="5619750" y="1752600"/>
            <a:ext cx="2914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spAutoFit/>
          </a:bodyPr>
          <a:lstStyle/>
          <a:p>
            <a:pPr algn="l"/>
            <a:r>
              <a:rPr lang="en-GB" sz="2400" dirty="0">
                <a:solidFill>
                  <a:schemeClr val="hlink"/>
                </a:solidFill>
                <a:latin typeface="Calibri"/>
              </a:rPr>
              <a:t>Paternal (father)</a:t>
            </a:r>
            <a:endParaRPr lang="en-US" sz="2400" dirty="0">
              <a:solidFill>
                <a:schemeClr val="hlink"/>
              </a:solidFill>
              <a:latin typeface="Calibri"/>
            </a:endParaRPr>
          </a:p>
        </p:txBody>
      </p:sp>
      <p:sp>
        <p:nvSpPr>
          <p:cNvPr id="40970" name="Oval 16"/>
          <p:cNvSpPr>
            <a:spLocks noChangeArrowheads="1"/>
          </p:cNvSpPr>
          <p:nvPr/>
        </p:nvSpPr>
        <p:spPr bwMode="auto">
          <a:xfrm>
            <a:off x="4373563" y="2066925"/>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0971" name="Rectangle 29"/>
          <p:cNvSpPr>
            <a:spLocks noGrp="1" noChangeArrowheads="1"/>
          </p:cNvSpPr>
          <p:nvPr>
            <p:ph type="title"/>
          </p:nvPr>
        </p:nvSpPr>
        <p:spPr/>
        <p:txBody>
          <a:bodyPr/>
          <a:lstStyle/>
          <a:p>
            <a:pPr eaLnBrk="1" hangingPunct="1"/>
            <a:r>
              <a:rPr lang="en-GB" sz="4000" dirty="0">
                <a:solidFill>
                  <a:srgbClr val="261170"/>
                </a:solidFill>
              </a:rPr>
              <a:t>Recombination</a:t>
            </a:r>
          </a:p>
        </p:txBody>
      </p:sp>
      <p:sp>
        <p:nvSpPr>
          <p:cNvPr id="40972" name="Line 41"/>
          <p:cNvSpPr>
            <a:spLocks noChangeShapeType="1"/>
          </p:cNvSpPr>
          <p:nvPr/>
        </p:nvSpPr>
        <p:spPr bwMode="auto">
          <a:xfrm>
            <a:off x="1276350" y="4343400"/>
            <a:ext cx="2159000" cy="0"/>
          </a:xfrm>
          <a:prstGeom prst="line">
            <a:avLst/>
          </a:prstGeom>
          <a:noFill/>
          <a:ln w="1587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0973" name="Oval 42"/>
          <p:cNvSpPr>
            <a:spLocks noChangeArrowheads="1"/>
          </p:cNvSpPr>
          <p:nvPr/>
        </p:nvSpPr>
        <p:spPr bwMode="auto">
          <a:xfrm>
            <a:off x="1563688" y="4283075"/>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0974" name="Oval 43"/>
          <p:cNvSpPr>
            <a:spLocks noChangeArrowheads="1"/>
          </p:cNvSpPr>
          <p:nvPr/>
        </p:nvSpPr>
        <p:spPr bwMode="auto">
          <a:xfrm>
            <a:off x="3001963" y="4281488"/>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0975" name="Oval 44"/>
          <p:cNvSpPr>
            <a:spLocks noChangeArrowheads="1"/>
          </p:cNvSpPr>
          <p:nvPr/>
        </p:nvSpPr>
        <p:spPr bwMode="auto">
          <a:xfrm>
            <a:off x="2697163" y="4281488"/>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0976" name="Oval 45"/>
          <p:cNvSpPr>
            <a:spLocks noChangeArrowheads="1"/>
          </p:cNvSpPr>
          <p:nvPr/>
        </p:nvSpPr>
        <p:spPr bwMode="auto">
          <a:xfrm>
            <a:off x="1895475" y="4283075"/>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0977" name="Rectangle 54"/>
          <p:cNvSpPr>
            <a:spLocks noChangeArrowheads="1"/>
          </p:cNvSpPr>
          <p:nvPr/>
        </p:nvSpPr>
        <p:spPr bwMode="auto">
          <a:xfrm>
            <a:off x="5619750" y="22098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spAutoFit/>
          </a:bodyPr>
          <a:lstStyle/>
          <a:p>
            <a:pPr algn="l"/>
            <a:r>
              <a:rPr lang="en-GB" sz="2400" dirty="0">
                <a:solidFill>
                  <a:schemeClr val="hlink"/>
                </a:solidFill>
                <a:latin typeface="Calibri"/>
              </a:rPr>
              <a:t>Maternal (mother)</a:t>
            </a:r>
            <a:endParaRPr lang="en-US" sz="2400" dirty="0">
              <a:solidFill>
                <a:schemeClr val="hlink"/>
              </a:solidFill>
              <a:latin typeface="Calibri"/>
            </a:endParaRPr>
          </a:p>
        </p:txBody>
      </p:sp>
      <p:sp>
        <p:nvSpPr>
          <p:cNvPr id="40978" name="Line 55"/>
          <p:cNvSpPr>
            <a:spLocks noChangeShapeType="1"/>
          </p:cNvSpPr>
          <p:nvPr/>
        </p:nvSpPr>
        <p:spPr bwMode="auto">
          <a:xfrm flipH="1">
            <a:off x="2571750" y="2819400"/>
            <a:ext cx="990600" cy="1219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0979" name="Rectangle 56"/>
          <p:cNvSpPr>
            <a:spLocks noChangeArrowheads="1"/>
          </p:cNvSpPr>
          <p:nvPr/>
        </p:nvSpPr>
        <p:spPr bwMode="auto">
          <a:xfrm>
            <a:off x="895350" y="4724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spAutoFit/>
          </a:bodyPr>
          <a:lstStyle/>
          <a:p>
            <a:r>
              <a:rPr lang="en-GB" sz="2400" dirty="0">
                <a:solidFill>
                  <a:schemeClr val="hlink"/>
                </a:solidFill>
                <a:latin typeface="Calibri"/>
              </a:rPr>
              <a:t>No recombination</a:t>
            </a:r>
            <a:endParaRPr lang="en-US" sz="2400" dirty="0">
              <a:solidFill>
                <a:schemeClr val="hlink"/>
              </a:solidFill>
              <a:latin typeface="Calibri"/>
            </a:endParaRPr>
          </a:p>
        </p:txBody>
      </p:sp>
      <p:sp>
        <p:nvSpPr>
          <p:cNvPr id="40980" name="Line 57"/>
          <p:cNvSpPr>
            <a:spLocks noChangeShapeType="1"/>
          </p:cNvSpPr>
          <p:nvPr/>
        </p:nvSpPr>
        <p:spPr bwMode="auto">
          <a:xfrm>
            <a:off x="5391150" y="4343400"/>
            <a:ext cx="2159000" cy="0"/>
          </a:xfrm>
          <a:prstGeom prst="line">
            <a:avLst/>
          </a:prstGeom>
          <a:noFill/>
          <a:ln w="1587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0981" name="Oval 58"/>
          <p:cNvSpPr>
            <a:spLocks noChangeArrowheads="1"/>
          </p:cNvSpPr>
          <p:nvPr/>
        </p:nvSpPr>
        <p:spPr bwMode="auto">
          <a:xfrm>
            <a:off x="5678488" y="4283075"/>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0982" name="Oval 60"/>
          <p:cNvSpPr>
            <a:spLocks noChangeArrowheads="1"/>
          </p:cNvSpPr>
          <p:nvPr/>
        </p:nvSpPr>
        <p:spPr bwMode="auto">
          <a:xfrm>
            <a:off x="6315075" y="4281488"/>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0983" name="Oval 61"/>
          <p:cNvSpPr>
            <a:spLocks noChangeArrowheads="1"/>
          </p:cNvSpPr>
          <p:nvPr/>
        </p:nvSpPr>
        <p:spPr bwMode="auto">
          <a:xfrm>
            <a:off x="6010275" y="4283075"/>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0984" name="Line 62"/>
          <p:cNvSpPr>
            <a:spLocks noChangeShapeType="1"/>
          </p:cNvSpPr>
          <p:nvPr/>
        </p:nvSpPr>
        <p:spPr bwMode="auto">
          <a:xfrm>
            <a:off x="5334000" y="2819400"/>
            <a:ext cx="990600" cy="1219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0985" name="Rectangle 63"/>
          <p:cNvSpPr>
            <a:spLocks noChangeArrowheads="1"/>
          </p:cNvSpPr>
          <p:nvPr/>
        </p:nvSpPr>
        <p:spPr bwMode="auto">
          <a:xfrm>
            <a:off x="5086350" y="46482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spAutoFit/>
          </a:bodyPr>
          <a:lstStyle/>
          <a:p>
            <a:r>
              <a:rPr lang="en-GB" sz="2400" dirty="0">
                <a:solidFill>
                  <a:schemeClr val="hlink"/>
                </a:solidFill>
                <a:latin typeface="Calibri"/>
              </a:rPr>
              <a:t>Recombination</a:t>
            </a:r>
            <a:endParaRPr lang="en-US" sz="2400" dirty="0">
              <a:solidFill>
                <a:schemeClr val="hlink"/>
              </a:solidFill>
              <a:latin typeface="Calibri"/>
            </a:endParaRPr>
          </a:p>
        </p:txBody>
      </p:sp>
      <p:pic>
        <p:nvPicPr>
          <p:cNvPr id="40986" name="Picture 64" descr="Wellcome_logo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1238"/>
            <a:ext cx="2943225"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AutoShape 2" descr="2Q=="/>
          <p:cNvSpPr>
            <a:spLocks noChangeAspect="1" noChangeArrowheads="1"/>
          </p:cNvSpPr>
          <p:nvPr/>
        </p:nvSpPr>
        <p:spPr bwMode="auto">
          <a:xfrm>
            <a:off x="6950075" y="36226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a:endParaRPr>
          </a:p>
        </p:txBody>
      </p:sp>
      <p:pic>
        <p:nvPicPr>
          <p:cNvPr id="43011" name="Picture 4" descr="Wellcome_logo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1238"/>
            <a:ext cx="2943225"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Line 24"/>
          <p:cNvSpPr>
            <a:spLocks noChangeShapeType="1"/>
          </p:cNvSpPr>
          <p:nvPr/>
        </p:nvSpPr>
        <p:spPr bwMode="auto">
          <a:xfrm>
            <a:off x="685800" y="1943100"/>
            <a:ext cx="19431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3013" name="Line 25"/>
          <p:cNvSpPr>
            <a:spLocks noChangeShapeType="1"/>
          </p:cNvSpPr>
          <p:nvPr/>
        </p:nvSpPr>
        <p:spPr bwMode="auto">
          <a:xfrm>
            <a:off x="685800" y="2159000"/>
            <a:ext cx="19431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3014" name="Line 26"/>
          <p:cNvSpPr>
            <a:spLocks noChangeShapeType="1"/>
          </p:cNvSpPr>
          <p:nvPr/>
        </p:nvSpPr>
        <p:spPr bwMode="auto">
          <a:xfrm>
            <a:off x="685800" y="2590800"/>
            <a:ext cx="19431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3015" name="Line 27"/>
          <p:cNvSpPr>
            <a:spLocks noChangeShapeType="1"/>
          </p:cNvSpPr>
          <p:nvPr/>
        </p:nvSpPr>
        <p:spPr bwMode="auto">
          <a:xfrm>
            <a:off x="685800" y="2806700"/>
            <a:ext cx="19431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3016" name="Line 28"/>
          <p:cNvSpPr>
            <a:spLocks noChangeShapeType="1"/>
          </p:cNvSpPr>
          <p:nvPr/>
        </p:nvSpPr>
        <p:spPr bwMode="auto">
          <a:xfrm>
            <a:off x="685800" y="3022600"/>
            <a:ext cx="19431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3017" name="Line 29"/>
          <p:cNvSpPr>
            <a:spLocks noChangeShapeType="1"/>
          </p:cNvSpPr>
          <p:nvPr/>
        </p:nvSpPr>
        <p:spPr bwMode="auto">
          <a:xfrm>
            <a:off x="685800" y="3238500"/>
            <a:ext cx="19431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3018" name="Line 30"/>
          <p:cNvSpPr>
            <a:spLocks noChangeShapeType="1"/>
          </p:cNvSpPr>
          <p:nvPr/>
        </p:nvSpPr>
        <p:spPr bwMode="auto">
          <a:xfrm>
            <a:off x="685800" y="3454400"/>
            <a:ext cx="19431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3019" name="Oval 31"/>
          <p:cNvSpPr>
            <a:spLocks noChangeArrowheads="1"/>
          </p:cNvSpPr>
          <p:nvPr/>
        </p:nvSpPr>
        <p:spPr bwMode="auto">
          <a:xfrm>
            <a:off x="1693863" y="2951163"/>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3020" name="Oval 32"/>
          <p:cNvSpPr>
            <a:spLocks noChangeArrowheads="1"/>
          </p:cNvSpPr>
          <p:nvPr/>
        </p:nvSpPr>
        <p:spPr bwMode="auto">
          <a:xfrm>
            <a:off x="828675" y="2951163"/>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3021" name="Oval 33"/>
          <p:cNvSpPr>
            <a:spLocks noChangeArrowheads="1"/>
          </p:cNvSpPr>
          <p:nvPr/>
        </p:nvSpPr>
        <p:spPr bwMode="auto">
          <a:xfrm>
            <a:off x="828675" y="3167063"/>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3022" name="Oval 34"/>
          <p:cNvSpPr>
            <a:spLocks noChangeArrowheads="1"/>
          </p:cNvSpPr>
          <p:nvPr/>
        </p:nvSpPr>
        <p:spPr bwMode="auto">
          <a:xfrm>
            <a:off x="1335088" y="2517775"/>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3023" name="Oval 35"/>
          <p:cNvSpPr>
            <a:spLocks noChangeArrowheads="1"/>
          </p:cNvSpPr>
          <p:nvPr/>
        </p:nvSpPr>
        <p:spPr bwMode="auto">
          <a:xfrm>
            <a:off x="1693863" y="3382963"/>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3024" name="Oval 37"/>
          <p:cNvSpPr>
            <a:spLocks noChangeArrowheads="1"/>
          </p:cNvSpPr>
          <p:nvPr/>
        </p:nvSpPr>
        <p:spPr bwMode="auto">
          <a:xfrm>
            <a:off x="1693863" y="1870075"/>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3025" name="Oval 38"/>
          <p:cNvSpPr>
            <a:spLocks noChangeArrowheads="1"/>
          </p:cNvSpPr>
          <p:nvPr/>
        </p:nvSpPr>
        <p:spPr bwMode="auto">
          <a:xfrm>
            <a:off x="2127250" y="2085975"/>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3026" name="Oval 39"/>
          <p:cNvSpPr>
            <a:spLocks noChangeArrowheads="1"/>
          </p:cNvSpPr>
          <p:nvPr/>
        </p:nvSpPr>
        <p:spPr bwMode="auto">
          <a:xfrm>
            <a:off x="2414588" y="2735263"/>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3027" name="Oval 40"/>
          <p:cNvSpPr>
            <a:spLocks noChangeArrowheads="1"/>
          </p:cNvSpPr>
          <p:nvPr/>
        </p:nvSpPr>
        <p:spPr bwMode="auto">
          <a:xfrm>
            <a:off x="2413000" y="2951163"/>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3028" name="Oval 41"/>
          <p:cNvSpPr>
            <a:spLocks noChangeArrowheads="1"/>
          </p:cNvSpPr>
          <p:nvPr/>
        </p:nvSpPr>
        <p:spPr bwMode="auto">
          <a:xfrm>
            <a:off x="2413000" y="3382963"/>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3029" name="Oval 42"/>
          <p:cNvSpPr>
            <a:spLocks noChangeArrowheads="1"/>
          </p:cNvSpPr>
          <p:nvPr/>
        </p:nvSpPr>
        <p:spPr bwMode="auto">
          <a:xfrm>
            <a:off x="830263" y="1870075"/>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3030" name="Oval 43"/>
          <p:cNvSpPr>
            <a:spLocks noChangeArrowheads="1"/>
          </p:cNvSpPr>
          <p:nvPr/>
        </p:nvSpPr>
        <p:spPr bwMode="auto">
          <a:xfrm>
            <a:off x="828675" y="3382963"/>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3031" name="Oval 44"/>
          <p:cNvSpPr>
            <a:spLocks noChangeArrowheads="1"/>
          </p:cNvSpPr>
          <p:nvPr/>
        </p:nvSpPr>
        <p:spPr bwMode="auto">
          <a:xfrm>
            <a:off x="1692275" y="3167063"/>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3032" name="Oval 45"/>
          <p:cNvSpPr>
            <a:spLocks noChangeArrowheads="1"/>
          </p:cNvSpPr>
          <p:nvPr/>
        </p:nvSpPr>
        <p:spPr bwMode="auto">
          <a:xfrm>
            <a:off x="2413000" y="3167063"/>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3033" name="Text Box 48"/>
          <p:cNvSpPr txBox="1">
            <a:spLocks noChangeArrowheads="1"/>
          </p:cNvSpPr>
          <p:nvPr/>
        </p:nvSpPr>
        <p:spPr bwMode="auto">
          <a:xfrm>
            <a:off x="1516063" y="2259013"/>
            <a:ext cx="248799"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algn="l" eaLnBrk="1" hangingPunct="1">
              <a:lnSpc>
                <a:spcPct val="20000"/>
              </a:lnSpc>
            </a:pPr>
            <a:r>
              <a:rPr lang="en-GB" sz="1800" b="1" dirty="0">
                <a:solidFill>
                  <a:schemeClr val="tx1"/>
                </a:solidFill>
                <a:latin typeface="Calibri"/>
              </a:rPr>
              <a:t>.</a:t>
            </a:r>
          </a:p>
          <a:p>
            <a:pPr algn="l" eaLnBrk="1" hangingPunct="1">
              <a:lnSpc>
                <a:spcPct val="20000"/>
              </a:lnSpc>
            </a:pPr>
            <a:r>
              <a:rPr lang="en-GB" sz="1800" b="1" dirty="0">
                <a:solidFill>
                  <a:schemeClr val="tx1"/>
                </a:solidFill>
                <a:latin typeface="Calibri"/>
              </a:rPr>
              <a:t>.</a:t>
            </a:r>
          </a:p>
          <a:p>
            <a:pPr algn="l" eaLnBrk="1" hangingPunct="1">
              <a:lnSpc>
                <a:spcPct val="20000"/>
              </a:lnSpc>
            </a:pPr>
            <a:r>
              <a:rPr lang="en-GB" sz="1800" b="1" dirty="0">
                <a:solidFill>
                  <a:schemeClr val="tx1"/>
                </a:solidFill>
                <a:latin typeface="Calibri"/>
              </a:rPr>
              <a:t>.</a:t>
            </a:r>
            <a:endParaRPr lang="en-US" sz="1800" b="1" dirty="0">
              <a:solidFill>
                <a:schemeClr val="tx1"/>
              </a:solidFill>
              <a:latin typeface="Calibri"/>
            </a:endParaRPr>
          </a:p>
        </p:txBody>
      </p:sp>
      <p:sp>
        <p:nvSpPr>
          <p:cNvPr id="43034" name="Rectangle 49"/>
          <p:cNvSpPr>
            <a:spLocks noChangeArrowheads="1"/>
          </p:cNvSpPr>
          <p:nvPr/>
        </p:nvSpPr>
        <p:spPr bwMode="auto">
          <a:xfrm>
            <a:off x="609600" y="3886200"/>
            <a:ext cx="8001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nchor="ctr"/>
          <a:lstStyle/>
          <a:p>
            <a:pPr eaLnBrk="0" hangingPunct="0"/>
            <a:r>
              <a:rPr lang="en-GB" sz="2800" dirty="0">
                <a:solidFill>
                  <a:schemeClr val="hlink"/>
                </a:solidFill>
                <a:latin typeface="Calibri"/>
              </a:rPr>
              <a:t>Recombination breaks down the correlation between alleles</a:t>
            </a:r>
            <a:endParaRPr lang="en-GB" sz="2000" dirty="0">
              <a:solidFill>
                <a:schemeClr val="hlink"/>
              </a:solidFill>
              <a:latin typeface="Calibri"/>
            </a:endParaRPr>
          </a:p>
        </p:txBody>
      </p:sp>
      <p:sp>
        <p:nvSpPr>
          <p:cNvPr id="43035" name="Line 50"/>
          <p:cNvSpPr>
            <a:spLocks noChangeShapeType="1"/>
          </p:cNvSpPr>
          <p:nvPr/>
        </p:nvSpPr>
        <p:spPr bwMode="auto">
          <a:xfrm>
            <a:off x="6667500" y="1998663"/>
            <a:ext cx="19431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3036" name="Line 51"/>
          <p:cNvSpPr>
            <a:spLocks noChangeShapeType="1"/>
          </p:cNvSpPr>
          <p:nvPr/>
        </p:nvSpPr>
        <p:spPr bwMode="auto">
          <a:xfrm>
            <a:off x="6667500" y="2214563"/>
            <a:ext cx="19431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3037" name="Line 52"/>
          <p:cNvSpPr>
            <a:spLocks noChangeShapeType="1"/>
          </p:cNvSpPr>
          <p:nvPr/>
        </p:nvSpPr>
        <p:spPr bwMode="auto">
          <a:xfrm>
            <a:off x="6667500" y="2646363"/>
            <a:ext cx="19431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3038" name="Line 53"/>
          <p:cNvSpPr>
            <a:spLocks noChangeShapeType="1"/>
          </p:cNvSpPr>
          <p:nvPr/>
        </p:nvSpPr>
        <p:spPr bwMode="auto">
          <a:xfrm>
            <a:off x="6667500" y="2862263"/>
            <a:ext cx="19431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3039" name="Line 54"/>
          <p:cNvSpPr>
            <a:spLocks noChangeShapeType="1"/>
          </p:cNvSpPr>
          <p:nvPr/>
        </p:nvSpPr>
        <p:spPr bwMode="auto">
          <a:xfrm>
            <a:off x="6667500" y="3078163"/>
            <a:ext cx="19431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3040" name="Line 55"/>
          <p:cNvSpPr>
            <a:spLocks noChangeShapeType="1"/>
          </p:cNvSpPr>
          <p:nvPr/>
        </p:nvSpPr>
        <p:spPr bwMode="auto">
          <a:xfrm>
            <a:off x="6667500" y="3294063"/>
            <a:ext cx="19431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3041" name="Line 56"/>
          <p:cNvSpPr>
            <a:spLocks noChangeShapeType="1"/>
          </p:cNvSpPr>
          <p:nvPr/>
        </p:nvSpPr>
        <p:spPr bwMode="auto">
          <a:xfrm>
            <a:off x="6667500" y="3509963"/>
            <a:ext cx="19431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3042" name="Oval 57"/>
          <p:cNvSpPr>
            <a:spLocks noChangeArrowheads="1"/>
          </p:cNvSpPr>
          <p:nvPr/>
        </p:nvSpPr>
        <p:spPr bwMode="auto">
          <a:xfrm>
            <a:off x="7675563" y="3006725"/>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3043" name="Oval 58"/>
          <p:cNvSpPr>
            <a:spLocks noChangeArrowheads="1"/>
          </p:cNvSpPr>
          <p:nvPr/>
        </p:nvSpPr>
        <p:spPr bwMode="auto">
          <a:xfrm>
            <a:off x="6810375" y="2133600"/>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3044" name="Oval 59"/>
          <p:cNvSpPr>
            <a:spLocks noChangeArrowheads="1"/>
          </p:cNvSpPr>
          <p:nvPr/>
        </p:nvSpPr>
        <p:spPr bwMode="auto">
          <a:xfrm>
            <a:off x="6810375" y="3222625"/>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3045" name="Oval 60"/>
          <p:cNvSpPr>
            <a:spLocks noChangeArrowheads="1"/>
          </p:cNvSpPr>
          <p:nvPr/>
        </p:nvSpPr>
        <p:spPr bwMode="auto">
          <a:xfrm>
            <a:off x="7316788" y="2573338"/>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3046" name="Oval 61"/>
          <p:cNvSpPr>
            <a:spLocks noChangeArrowheads="1"/>
          </p:cNvSpPr>
          <p:nvPr/>
        </p:nvSpPr>
        <p:spPr bwMode="auto">
          <a:xfrm>
            <a:off x="7675563" y="3438525"/>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3047" name="Oval 63"/>
          <p:cNvSpPr>
            <a:spLocks noChangeArrowheads="1"/>
          </p:cNvSpPr>
          <p:nvPr/>
        </p:nvSpPr>
        <p:spPr bwMode="auto">
          <a:xfrm>
            <a:off x="7675563" y="1925638"/>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3048" name="Oval 64"/>
          <p:cNvSpPr>
            <a:spLocks noChangeArrowheads="1"/>
          </p:cNvSpPr>
          <p:nvPr/>
        </p:nvSpPr>
        <p:spPr bwMode="auto">
          <a:xfrm>
            <a:off x="8108950" y="2141538"/>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3049" name="Oval 65"/>
          <p:cNvSpPr>
            <a:spLocks noChangeArrowheads="1"/>
          </p:cNvSpPr>
          <p:nvPr/>
        </p:nvSpPr>
        <p:spPr bwMode="auto">
          <a:xfrm>
            <a:off x="8396288" y="2790825"/>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3050" name="Oval 66"/>
          <p:cNvSpPr>
            <a:spLocks noChangeArrowheads="1"/>
          </p:cNvSpPr>
          <p:nvPr/>
        </p:nvSpPr>
        <p:spPr bwMode="auto">
          <a:xfrm>
            <a:off x="8394700" y="3006725"/>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3051" name="Oval 67"/>
          <p:cNvSpPr>
            <a:spLocks noChangeArrowheads="1"/>
          </p:cNvSpPr>
          <p:nvPr/>
        </p:nvSpPr>
        <p:spPr bwMode="auto">
          <a:xfrm>
            <a:off x="8394700" y="3438525"/>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3052" name="Oval 68"/>
          <p:cNvSpPr>
            <a:spLocks noChangeArrowheads="1"/>
          </p:cNvSpPr>
          <p:nvPr/>
        </p:nvSpPr>
        <p:spPr bwMode="auto">
          <a:xfrm>
            <a:off x="6811963" y="1925638"/>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3053" name="Oval 69"/>
          <p:cNvSpPr>
            <a:spLocks noChangeArrowheads="1"/>
          </p:cNvSpPr>
          <p:nvPr/>
        </p:nvSpPr>
        <p:spPr bwMode="auto">
          <a:xfrm>
            <a:off x="6810375" y="3438525"/>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3054" name="Oval 70"/>
          <p:cNvSpPr>
            <a:spLocks noChangeArrowheads="1"/>
          </p:cNvSpPr>
          <p:nvPr/>
        </p:nvSpPr>
        <p:spPr bwMode="auto">
          <a:xfrm>
            <a:off x="7673975" y="3222625"/>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3055" name="Oval 71"/>
          <p:cNvSpPr>
            <a:spLocks noChangeArrowheads="1"/>
          </p:cNvSpPr>
          <p:nvPr/>
        </p:nvSpPr>
        <p:spPr bwMode="auto">
          <a:xfrm>
            <a:off x="8394700" y="3222625"/>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3056" name="Text Box 72"/>
          <p:cNvSpPr txBox="1">
            <a:spLocks noChangeArrowheads="1"/>
          </p:cNvSpPr>
          <p:nvPr/>
        </p:nvSpPr>
        <p:spPr bwMode="auto">
          <a:xfrm>
            <a:off x="7497763" y="2314575"/>
            <a:ext cx="248799"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algn="l" eaLnBrk="1" hangingPunct="1">
              <a:lnSpc>
                <a:spcPct val="20000"/>
              </a:lnSpc>
            </a:pPr>
            <a:r>
              <a:rPr lang="en-GB" sz="1800" b="1" dirty="0">
                <a:solidFill>
                  <a:schemeClr val="tx1"/>
                </a:solidFill>
                <a:latin typeface="Calibri"/>
              </a:rPr>
              <a:t>.</a:t>
            </a:r>
          </a:p>
          <a:p>
            <a:pPr algn="l" eaLnBrk="1" hangingPunct="1">
              <a:lnSpc>
                <a:spcPct val="20000"/>
              </a:lnSpc>
            </a:pPr>
            <a:r>
              <a:rPr lang="en-GB" sz="1800" b="1" dirty="0">
                <a:solidFill>
                  <a:schemeClr val="tx1"/>
                </a:solidFill>
                <a:latin typeface="Calibri"/>
              </a:rPr>
              <a:t>.</a:t>
            </a:r>
          </a:p>
          <a:p>
            <a:pPr algn="l" eaLnBrk="1" hangingPunct="1">
              <a:lnSpc>
                <a:spcPct val="20000"/>
              </a:lnSpc>
            </a:pPr>
            <a:r>
              <a:rPr lang="en-GB" sz="1800" b="1" dirty="0">
                <a:solidFill>
                  <a:schemeClr val="tx1"/>
                </a:solidFill>
                <a:latin typeface="Calibri"/>
              </a:rPr>
              <a:t>.</a:t>
            </a:r>
            <a:endParaRPr lang="en-US" sz="1800" b="1" dirty="0">
              <a:solidFill>
                <a:schemeClr val="tx1"/>
              </a:solidFill>
              <a:latin typeface="Calibri"/>
            </a:endParaRPr>
          </a:p>
        </p:txBody>
      </p:sp>
      <p:sp>
        <p:nvSpPr>
          <p:cNvPr id="43057" name="Line 73"/>
          <p:cNvSpPr>
            <a:spLocks noChangeShapeType="1"/>
          </p:cNvSpPr>
          <p:nvPr/>
        </p:nvSpPr>
        <p:spPr bwMode="auto">
          <a:xfrm>
            <a:off x="3619500" y="3052763"/>
            <a:ext cx="19431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3058" name="Oval 74"/>
          <p:cNvSpPr>
            <a:spLocks noChangeArrowheads="1"/>
          </p:cNvSpPr>
          <p:nvPr/>
        </p:nvSpPr>
        <p:spPr bwMode="auto">
          <a:xfrm>
            <a:off x="4627563" y="2981325"/>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3059" name="Oval 75"/>
          <p:cNvSpPr>
            <a:spLocks noChangeArrowheads="1"/>
          </p:cNvSpPr>
          <p:nvPr/>
        </p:nvSpPr>
        <p:spPr bwMode="auto">
          <a:xfrm>
            <a:off x="3762375" y="2981325"/>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3060" name="Oval 76"/>
          <p:cNvSpPr>
            <a:spLocks noChangeArrowheads="1"/>
          </p:cNvSpPr>
          <p:nvPr/>
        </p:nvSpPr>
        <p:spPr bwMode="auto">
          <a:xfrm>
            <a:off x="5346700" y="2981325"/>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3061" name="Line 77"/>
          <p:cNvSpPr>
            <a:spLocks noChangeShapeType="1"/>
          </p:cNvSpPr>
          <p:nvPr/>
        </p:nvSpPr>
        <p:spPr bwMode="auto">
          <a:xfrm>
            <a:off x="3657600" y="2133600"/>
            <a:ext cx="19431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3062" name="Oval 78"/>
          <p:cNvSpPr>
            <a:spLocks noChangeArrowheads="1"/>
          </p:cNvSpPr>
          <p:nvPr/>
        </p:nvSpPr>
        <p:spPr bwMode="auto">
          <a:xfrm>
            <a:off x="5099050" y="2060575"/>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3063" name="Freeform 79"/>
          <p:cNvSpPr>
            <a:spLocks/>
          </p:cNvSpPr>
          <p:nvPr/>
        </p:nvSpPr>
        <p:spPr bwMode="auto">
          <a:xfrm>
            <a:off x="3654425" y="2286000"/>
            <a:ext cx="1908175" cy="606425"/>
          </a:xfrm>
          <a:custGeom>
            <a:avLst/>
            <a:gdLst>
              <a:gd name="T0" fmla="*/ 0 w 1190"/>
              <a:gd name="T1" fmla="*/ 2147483647 h 503"/>
              <a:gd name="T2" fmla="*/ 2147483647 w 1190"/>
              <a:gd name="T3" fmla="*/ 2147483647 h 503"/>
              <a:gd name="T4" fmla="*/ 2147483647 w 1190"/>
              <a:gd name="T5" fmla="*/ 2147483647 h 503"/>
              <a:gd name="T6" fmla="*/ 2147483647 w 1190"/>
              <a:gd name="T7" fmla="*/ 0 h 503"/>
              <a:gd name="T8" fmla="*/ 0 60000 65536"/>
              <a:gd name="T9" fmla="*/ 0 60000 65536"/>
              <a:gd name="T10" fmla="*/ 0 60000 65536"/>
              <a:gd name="T11" fmla="*/ 0 60000 65536"/>
              <a:gd name="T12" fmla="*/ 0 w 1190"/>
              <a:gd name="T13" fmla="*/ 0 h 503"/>
              <a:gd name="T14" fmla="*/ 1190 w 1190"/>
              <a:gd name="T15" fmla="*/ 503 h 503"/>
            </a:gdLst>
            <a:ahLst/>
            <a:cxnLst>
              <a:cxn ang="T8">
                <a:pos x="T0" y="T1"/>
              </a:cxn>
              <a:cxn ang="T9">
                <a:pos x="T2" y="T3"/>
              </a:cxn>
              <a:cxn ang="T10">
                <a:pos x="T4" y="T5"/>
              </a:cxn>
              <a:cxn ang="T11">
                <a:pos x="T6" y="T7"/>
              </a:cxn>
            </a:cxnLst>
            <a:rect l="T12" t="T13" r="T14" b="T15"/>
            <a:pathLst>
              <a:path w="1190" h="503">
                <a:moveTo>
                  <a:pt x="0" y="503"/>
                </a:moveTo>
                <a:lnTo>
                  <a:pt x="345" y="503"/>
                </a:lnTo>
                <a:lnTo>
                  <a:pt x="345" y="2"/>
                </a:lnTo>
                <a:lnTo>
                  <a:pt x="1190" y="0"/>
                </a:ln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dirty="0">
              <a:latin typeface="Calibri"/>
            </a:endParaRPr>
          </a:p>
        </p:txBody>
      </p:sp>
      <p:sp>
        <p:nvSpPr>
          <p:cNvPr id="43064" name="Rectangle 82"/>
          <p:cNvSpPr>
            <a:spLocks noGrp="1" noChangeArrowheads="1"/>
          </p:cNvSpPr>
          <p:nvPr>
            <p:ph type="title"/>
          </p:nvPr>
        </p:nvSpPr>
        <p:spPr/>
        <p:txBody>
          <a:bodyPr/>
          <a:lstStyle/>
          <a:p>
            <a:pPr eaLnBrk="1" hangingPunct="1"/>
            <a:r>
              <a:rPr lang="en-GB" sz="4000" dirty="0">
                <a:solidFill>
                  <a:srgbClr val="261170"/>
                </a:solidFill>
              </a:rPr>
              <a:t>Recombination</a:t>
            </a:r>
          </a:p>
        </p:txBody>
      </p:sp>
      <p:cxnSp>
        <p:nvCxnSpPr>
          <p:cNvPr id="43065" name="Straight Arrow Connector 57"/>
          <p:cNvCxnSpPr>
            <a:cxnSpLocks noChangeShapeType="1"/>
          </p:cNvCxnSpPr>
          <p:nvPr/>
        </p:nvCxnSpPr>
        <p:spPr bwMode="auto">
          <a:xfrm>
            <a:off x="2743200" y="3032125"/>
            <a:ext cx="609600" cy="1588"/>
          </a:xfrm>
          <a:prstGeom prst="straightConnector1">
            <a:avLst/>
          </a:prstGeom>
          <a:noFill/>
          <a:ln w="9525">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43066" name="Straight Arrow Connector 58"/>
          <p:cNvCxnSpPr>
            <a:cxnSpLocks noChangeShapeType="1"/>
          </p:cNvCxnSpPr>
          <p:nvPr/>
        </p:nvCxnSpPr>
        <p:spPr bwMode="auto">
          <a:xfrm>
            <a:off x="2757488" y="2133600"/>
            <a:ext cx="609600" cy="1588"/>
          </a:xfrm>
          <a:prstGeom prst="straightConnector1">
            <a:avLst/>
          </a:prstGeom>
          <a:noFill/>
          <a:ln w="9525">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43067" name="Straight Arrow Connector 59"/>
          <p:cNvCxnSpPr>
            <a:cxnSpLocks noChangeShapeType="1"/>
          </p:cNvCxnSpPr>
          <p:nvPr/>
        </p:nvCxnSpPr>
        <p:spPr bwMode="auto">
          <a:xfrm>
            <a:off x="5842000" y="2144713"/>
            <a:ext cx="635000" cy="66675"/>
          </a:xfrm>
          <a:prstGeom prst="straightConnector1">
            <a:avLst/>
          </a:prstGeom>
          <a:noFill/>
          <a:ln w="9525">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43068" name="Straight Arrow Connector 61"/>
          <p:cNvCxnSpPr>
            <a:cxnSpLocks noChangeShapeType="1"/>
          </p:cNvCxnSpPr>
          <p:nvPr/>
        </p:nvCxnSpPr>
        <p:spPr bwMode="auto">
          <a:xfrm>
            <a:off x="5867400" y="3032125"/>
            <a:ext cx="623888" cy="44450"/>
          </a:xfrm>
          <a:prstGeom prst="straightConnector1">
            <a:avLst/>
          </a:prstGeom>
          <a:noFill/>
          <a:ln w="9525">
            <a:solidFill>
              <a:srgbClr val="FF0000"/>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585885"/>
            <a:ext cx="7543799" cy="495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pic>
      <p:sp>
        <p:nvSpPr>
          <p:cNvPr id="9" name="Rectangle 4"/>
          <p:cNvSpPr>
            <a:spLocks noGrp="1" noChangeArrowheads="1"/>
          </p:cNvSpPr>
          <p:nvPr>
            <p:ph type="title"/>
          </p:nvPr>
        </p:nvSpPr>
        <p:spPr>
          <a:xfrm>
            <a:off x="457200" y="274638"/>
            <a:ext cx="8229600" cy="1143000"/>
          </a:xfrm>
        </p:spPr>
        <p:txBody>
          <a:bodyPr/>
          <a:lstStyle/>
          <a:p>
            <a:pPr eaLnBrk="1" hangingPunct="1"/>
            <a:r>
              <a:rPr lang="en-GB" sz="4000" dirty="0">
                <a:solidFill>
                  <a:srgbClr val="261170"/>
                </a:solidFill>
              </a:rPr>
              <a:t>Recombination </a:t>
            </a:r>
            <a:r>
              <a:rPr lang="en-GB" sz="4000" dirty="0" smtClean="0">
                <a:solidFill>
                  <a:srgbClr val="261170"/>
                </a:solidFill>
              </a:rPr>
              <a:t>in humans has a complex, interesting structure</a:t>
            </a:r>
            <a:endParaRPr lang="en-GB" sz="4000" dirty="0">
              <a:solidFill>
                <a:srgbClr val="261170"/>
              </a:solidFill>
            </a:endParaRPr>
          </a:p>
        </p:txBody>
      </p:sp>
    </p:spTree>
    <p:extLst>
      <p:ext uri="{BB962C8B-B14F-4D97-AF65-F5344CB8AC3E}">
        <p14:creationId xmlns:p14="http://schemas.microsoft.com/office/powerpoint/2010/main" val="352741246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457200" y="685800"/>
            <a:ext cx="8382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eaLnBrk="1" hangingPunct="1"/>
            <a:r>
              <a:rPr lang="en-US" sz="4000" dirty="0" smtClean="0">
                <a:latin typeface="Calibri"/>
              </a:rPr>
              <a:t>Let’s imagine we’ve collected </a:t>
            </a:r>
            <a:r>
              <a:rPr lang="en-US" sz="4000" dirty="0">
                <a:latin typeface="Calibri"/>
              </a:rPr>
              <a:t>and </a:t>
            </a:r>
            <a:r>
              <a:rPr lang="en-US" sz="4000" dirty="0" smtClean="0">
                <a:latin typeface="Calibri"/>
              </a:rPr>
              <a:t>sequenced </a:t>
            </a:r>
            <a:r>
              <a:rPr lang="en-US" sz="4000" dirty="0" smtClean="0">
                <a:latin typeface="Calibri"/>
              </a:rPr>
              <a:t>some </a:t>
            </a:r>
            <a:r>
              <a:rPr lang="en-US" sz="4000" dirty="0">
                <a:latin typeface="Calibri"/>
              </a:rPr>
              <a:t>samples...</a:t>
            </a:r>
          </a:p>
        </p:txBody>
      </p:sp>
      <p:sp>
        <p:nvSpPr>
          <p:cNvPr id="18435" name="Text Box 9"/>
          <p:cNvSpPr txBox="1">
            <a:spLocks noChangeArrowheads="1"/>
          </p:cNvSpPr>
          <p:nvPr/>
        </p:nvSpPr>
        <p:spPr bwMode="auto">
          <a:xfrm>
            <a:off x="685800" y="2800290"/>
            <a:ext cx="7848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eaLnBrk="1" hangingPunct="1"/>
            <a:r>
              <a:rPr lang="en-GB" sz="2000" dirty="0">
                <a:solidFill>
                  <a:schemeClr val="tx1"/>
                </a:solidFill>
                <a:latin typeface="Courier New" charset="0"/>
              </a:rPr>
              <a:t>ATAGAAAGACCAGACTCCATCGCTAGCAGCTACGCTAGAGTTA</a:t>
            </a:r>
          </a:p>
        </p:txBody>
      </p:sp>
      <p:sp>
        <p:nvSpPr>
          <p:cNvPr id="18436" name="Text Box 9"/>
          <p:cNvSpPr txBox="1">
            <a:spLocks noChangeArrowheads="1"/>
          </p:cNvSpPr>
          <p:nvPr/>
        </p:nvSpPr>
        <p:spPr bwMode="auto">
          <a:xfrm>
            <a:off x="685800" y="3181350"/>
            <a:ext cx="7848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eaLnBrk="1" hangingPunct="1"/>
            <a:r>
              <a:rPr lang="en-GB" sz="2000" dirty="0">
                <a:solidFill>
                  <a:schemeClr val="tx1"/>
                </a:solidFill>
                <a:latin typeface="Courier New" charset="0"/>
              </a:rPr>
              <a:t>ATTGAAAGACCATACTCCATCGCTAGCAGC-ACGCTAGAGTTA</a:t>
            </a:r>
          </a:p>
        </p:txBody>
      </p:sp>
      <p:sp>
        <p:nvSpPr>
          <p:cNvPr id="18437" name="Text Box 9"/>
          <p:cNvSpPr txBox="1">
            <a:spLocks noChangeArrowheads="1"/>
          </p:cNvSpPr>
          <p:nvPr/>
        </p:nvSpPr>
        <p:spPr bwMode="auto">
          <a:xfrm>
            <a:off x="685800" y="3581400"/>
            <a:ext cx="7848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eaLnBrk="1" hangingPunct="1"/>
            <a:r>
              <a:rPr lang="en-GB" sz="2000" dirty="0">
                <a:solidFill>
                  <a:schemeClr val="tx1"/>
                </a:solidFill>
                <a:latin typeface="Courier New" charset="0"/>
              </a:rPr>
              <a:t>ATAGAAAGACCAGACTCCATCGCAAGCAGC-ACCCTAGCGTTA</a:t>
            </a:r>
          </a:p>
        </p:txBody>
      </p:sp>
      <p:sp>
        <p:nvSpPr>
          <p:cNvPr id="18438" name="Text Box 9"/>
          <p:cNvSpPr txBox="1">
            <a:spLocks noChangeArrowheads="1"/>
          </p:cNvSpPr>
          <p:nvPr/>
        </p:nvSpPr>
        <p:spPr bwMode="auto">
          <a:xfrm>
            <a:off x="685800" y="3943290"/>
            <a:ext cx="7848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eaLnBrk="1" hangingPunct="1"/>
            <a:r>
              <a:rPr lang="en-GB" sz="2000">
                <a:solidFill>
                  <a:schemeClr val="tx1"/>
                </a:solidFill>
                <a:latin typeface="Courier New" charset="0"/>
              </a:rPr>
              <a:t>ATAGAAAGACCAGACTCCATCGCAAGCAGCTACGCTAGAGTTA</a:t>
            </a:r>
          </a:p>
        </p:txBody>
      </p:sp>
      <p:sp>
        <p:nvSpPr>
          <p:cNvPr id="18439" name="Left Brace 21"/>
          <p:cNvSpPr>
            <a:spLocks/>
          </p:cNvSpPr>
          <p:nvPr/>
        </p:nvSpPr>
        <p:spPr bwMode="auto">
          <a:xfrm>
            <a:off x="838200" y="2819400"/>
            <a:ext cx="381000" cy="2286000"/>
          </a:xfrm>
          <a:prstGeom prst="leftBrace">
            <a:avLst>
              <a:gd name="adj1" fmla="val 8342"/>
              <a:gd name="adj2" fmla="val 50000"/>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en-US" dirty="0">
              <a:latin typeface="Calibri"/>
            </a:endParaRPr>
          </a:p>
        </p:txBody>
      </p:sp>
      <p:grpSp>
        <p:nvGrpSpPr>
          <p:cNvPr id="4" name="Group 3"/>
          <p:cNvGrpSpPr/>
          <p:nvPr/>
        </p:nvGrpSpPr>
        <p:grpSpPr>
          <a:xfrm>
            <a:off x="4495800" y="4324290"/>
            <a:ext cx="228600" cy="857310"/>
            <a:chOff x="4495800" y="4324290"/>
            <a:chExt cx="228600" cy="857310"/>
          </a:xfrm>
        </p:grpSpPr>
        <p:sp>
          <p:nvSpPr>
            <p:cNvPr id="18440" name="TextBox 24"/>
            <p:cNvSpPr txBox="1">
              <a:spLocks noChangeArrowheads="1"/>
            </p:cNvSpPr>
            <p:nvPr/>
          </p:nvSpPr>
          <p:spPr bwMode="auto">
            <a:xfrm>
              <a:off x="4495800" y="4324290"/>
              <a:ext cx="228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eaLnBrk="1" hangingPunct="1"/>
              <a:r>
                <a:rPr lang="en-US" sz="2000" dirty="0">
                  <a:latin typeface="Calibri"/>
                </a:rPr>
                <a:t>.</a:t>
              </a:r>
            </a:p>
          </p:txBody>
        </p:sp>
        <p:sp>
          <p:nvSpPr>
            <p:cNvPr id="18441" name="TextBox 25"/>
            <p:cNvSpPr txBox="1">
              <a:spLocks noChangeArrowheads="1"/>
            </p:cNvSpPr>
            <p:nvPr/>
          </p:nvSpPr>
          <p:spPr bwMode="auto">
            <a:xfrm>
              <a:off x="4495800" y="4552890"/>
              <a:ext cx="228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eaLnBrk="1" hangingPunct="1"/>
              <a:r>
                <a:rPr lang="en-US" sz="2000" dirty="0">
                  <a:latin typeface="Calibri"/>
                </a:rPr>
                <a:t>.</a:t>
              </a:r>
            </a:p>
          </p:txBody>
        </p:sp>
        <p:sp>
          <p:nvSpPr>
            <p:cNvPr id="18442" name="TextBox 26"/>
            <p:cNvSpPr txBox="1">
              <a:spLocks noChangeArrowheads="1"/>
            </p:cNvSpPr>
            <p:nvPr/>
          </p:nvSpPr>
          <p:spPr bwMode="auto">
            <a:xfrm>
              <a:off x="4495800" y="4781490"/>
              <a:ext cx="228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eaLnBrk="1" hangingPunct="1"/>
              <a:r>
                <a:rPr lang="en-US" sz="2000" dirty="0">
                  <a:latin typeface="Calibri"/>
                </a:rPr>
                <a:t>.</a:t>
              </a:r>
            </a:p>
          </p:txBody>
        </p:sp>
      </p:grpSp>
      <p:sp>
        <p:nvSpPr>
          <p:cNvPr id="28" name="TextBox 27"/>
          <p:cNvSpPr txBox="1"/>
          <p:nvPr/>
        </p:nvSpPr>
        <p:spPr>
          <a:xfrm>
            <a:off x="152400" y="3156911"/>
            <a:ext cx="646331" cy="1653570"/>
          </a:xfrm>
          <a:prstGeom prst="rect">
            <a:avLst/>
          </a:prstGeom>
          <a:noFill/>
        </p:spPr>
        <p:txBody>
          <a:bodyPr vert="vert270" wrap="none">
            <a:spAutoFit/>
          </a:bodyPr>
          <a:lstStyle/>
          <a:p>
            <a:pPr>
              <a:defRPr/>
            </a:pPr>
            <a:r>
              <a:rPr lang="en-US" sz="3000" dirty="0">
                <a:solidFill>
                  <a:srgbClr val="FF0000"/>
                </a:solidFill>
                <a:latin typeface="Calibri"/>
                <a:ea typeface="+mn-ea"/>
                <a:cs typeface="+mn-cs"/>
              </a:rPr>
              <a:t>K</a:t>
            </a:r>
            <a:r>
              <a:rPr lang="en-US" sz="3000" dirty="0" smtClean="0">
                <a:solidFill>
                  <a:srgbClr val="FF0000"/>
                </a:solidFill>
                <a:latin typeface="Calibri"/>
                <a:ea typeface="+mn-ea"/>
                <a:cs typeface="+mn-cs"/>
              </a:rPr>
              <a:t> </a:t>
            </a:r>
            <a:r>
              <a:rPr lang="en-US" sz="3000" dirty="0">
                <a:solidFill>
                  <a:srgbClr val="FF0000"/>
                </a:solidFill>
                <a:latin typeface="Calibri"/>
                <a:ea typeface="+mn-ea"/>
                <a:cs typeface="+mn-cs"/>
              </a:rPr>
              <a:t>samples</a:t>
            </a:r>
          </a:p>
        </p:txBody>
      </p:sp>
      <p:sp>
        <p:nvSpPr>
          <p:cNvPr id="12" name="Text Box 9"/>
          <p:cNvSpPr txBox="1">
            <a:spLocks noChangeArrowheads="1"/>
          </p:cNvSpPr>
          <p:nvPr/>
        </p:nvSpPr>
        <p:spPr bwMode="auto">
          <a:xfrm>
            <a:off x="685800" y="2266950"/>
            <a:ext cx="7848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eaLnBrk="1" hangingPunct="1"/>
            <a:r>
              <a:rPr lang="en-GB" sz="2000" b="1" dirty="0">
                <a:solidFill>
                  <a:schemeClr val="tx1"/>
                </a:solidFill>
                <a:latin typeface="Courier New" charset="0"/>
              </a:rPr>
              <a:t>ATAGATAGACCATACTGCATCGCAAGCAGCTACGCTAGCGTTA</a:t>
            </a:r>
          </a:p>
        </p:txBody>
      </p:sp>
      <p:pic>
        <p:nvPicPr>
          <p:cNvPr id="16" name="Picture 4" descr="Wellcome_logo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1238"/>
            <a:ext cx="2943225"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4"/>
          <p:cNvSpPr>
            <a:spLocks noGrp="1" noChangeArrowheads="1"/>
          </p:cNvSpPr>
          <p:nvPr>
            <p:ph type="title"/>
          </p:nvPr>
        </p:nvSpPr>
        <p:spPr/>
        <p:txBody>
          <a:bodyPr/>
          <a:lstStyle/>
          <a:p>
            <a:pPr eaLnBrk="1" hangingPunct="1"/>
            <a:r>
              <a:rPr lang="en-GB" sz="4000" dirty="0">
                <a:solidFill>
                  <a:srgbClr val="261170"/>
                </a:solidFill>
              </a:rPr>
              <a:t>Recombination clusters along chromosomes</a:t>
            </a:r>
          </a:p>
        </p:txBody>
      </p:sp>
      <p:pic>
        <p:nvPicPr>
          <p:cNvPr id="70659" name="Picture 5"/>
          <p:cNvPicPr>
            <a:picLocks noChangeAspect="1" noChangeArrowheads="1"/>
          </p:cNvPicPr>
          <p:nvPr/>
        </p:nvPicPr>
        <p:blipFill>
          <a:blip r:embed="rId3">
            <a:extLst>
              <a:ext uri="{28A0092B-C50C-407E-A947-70E740481C1C}">
                <a14:useLocalDpi xmlns:a14="http://schemas.microsoft.com/office/drawing/2010/main" val="0"/>
              </a:ext>
            </a:extLst>
          </a:blip>
          <a:srcRect t="54625"/>
          <a:stretch>
            <a:fillRect/>
          </a:stretch>
        </p:blipFill>
        <p:spPr bwMode="auto">
          <a:xfrm>
            <a:off x="1507604" y="1552837"/>
            <a:ext cx="7102996" cy="408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pic>
      <p:sp>
        <p:nvSpPr>
          <p:cNvPr id="70660" name="Rectangle 7"/>
          <p:cNvSpPr>
            <a:spLocks noChangeArrowheads="1"/>
          </p:cNvSpPr>
          <p:nvPr/>
        </p:nvSpPr>
        <p:spPr bwMode="auto">
          <a:xfrm>
            <a:off x="685800" y="5591175"/>
            <a:ext cx="781208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spAutoFit/>
          </a:bodyPr>
          <a:lstStyle/>
          <a:p>
            <a:pPr>
              <a:buFont typeface="Wingdings" charset="0"/>
              <a:buNone/>
            </a:pPr>
            <a:r>
              <a:rPr lang="en-GB" sz="2800" dirty="0">
                <a:latin typeface="Calibri"/>
              </a:rPr>
              <a:t>Studies have shown that recombination is not uniform along chromosomes</a:t>
            </a:r>
            <a:endParaRPr lang="en-US" sz="2800" dirty="0">
              <a:latin typeface="Calibri"/>
            </a:endParaRPr>
          </a:p>
          <a:p>
            <a:pPr>
              <a:buFont typeface="Wingdings" charset="0"/>
              <a:buChar char="§"/>
            </a:pPr>
            <a:endParaRPr lang="en-GB" sz="2800" dirty="0">
              <a:solidFill>
                <a:schemeClr val="hlink"/>
              </a:solidFill>
              <a:latin typeface="Calibri"/>
            </a:endParaRPr>
          </a:p>
          <a:p>
            <a:pPr>
              <a:buFont typeface="Wingdings" charset="0"/>
              <a:buNone/>
            </a:pPr>
            <a:endParaRPr lang="en-GB" sz="2800" dirty="0">
              <a:solidFill>
                <a:schemeClr val="hlink"/>
              </a:solidFill>
              <a:latin typeface="Calibri"/>
            </a:endParaRPr>
          </a:p>
        </p:txBody>
      </p:sp>
      <p:sp>
        <p:nvSpPr>
          <p:cNvPr id="3" name="TextBox 2"/>
          <p:cNvSpPr txBox="1"/>
          <p:nvPr/>
        </p:nvSpPr>
        <p:spPr>
          <a:xfrm>
            <a:off x="-25400" y="3733800"/>
            <a:ext cx="1828800" cy="646331"/>
          </a:xfrm>
          <a:prstGeom prst="rect">
            <a:avLst/>
          </a:prstGeom>
          <a:noFill/>
        </p:spPr>
        <p:txBody>
          <a:bodyPr wrap="square" rtlCol="0">
            <a:spAutoFit/>
          </a:bodyPr>
          <a:lstStyle/>
          <a:p>
            <a:r>
              <a:rPr lang="en-US" sz="1800" dirty="0" err="1" smtClean="0">
                <a:solidFill>
                  <a:srgbClr val="FF0000"/>
                </a:solidFill>
              </a:rPr>
              <a:t>centiMorgans</a:t>
            </a:r>
            <a:r>
              <a:rPr lang="en-US" sz="1800" dirty="0" smtClean="0">
                <a:solidFill>
                  <a:srgbClr val="FF0000"/>
                </a:solidFill>
              </a:rPr>
              <a:t> per Mb</a:t>
            </a:r>
            <a:endParaRPr lang="en-US" sz="1800" dirty="0">
              <a:solidFill>
                <a:srgbClr val="FF0000"/>
              </a:solidFill>
            </a:endParaRPr>
          </a:p>
        </p:txBody>
      </p:sp>
      <p:cxnSp>
        <p:nvCxnSpPr>
          <p:cNvPr id="5" name="Straight Arrow Connector 4"/>
          <p:cNvCxnSpPr>
            <a:stCxn id="3" idx="2"/>
          </p:cNvCxnSpPr>
          <p:nvPr/>
        </p:nvCxnSpPr>
        <p:spPr bwMode="auto">
          <a:xfrm>
            <a:off x="889000" y="4380131"/>
            <a:ext cx="838199" cy="649069"/>
          </a:xfrm>
          <a:prstGeom prst="straightConnector1">
            <a:avLst/>
          </a:prstGeom>
          <a:noFill/>
          <a:ln w="28575" cap="flat" cmpd="sng" algn="ctr">
            <a:solidFill>
              <a:srgbClr val="FF0000"/>
            </a:solidFill>
            <a:prstDash val="solid"/>
            <a:round/>
            <a:headEnd type="none" w="med" len="med"/>
            <a:tailEnd type="arrow"/>
          </a:ln>
          <a:effectLst/>
        </p:spPr>
      </p:cxn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60500"/>
            <a:ext cx="7543800" cy="516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pic>
      <p:sp>
        <p:nvSpPr>
          <p:cNvPr id="72707" name="Rectangle 6"/>
          <p:cNvSpPr>
            <a:spLocks noChangeArrowheads="1"/>
          </p:cNvSpPr>
          <p:nvPr/>
        </p:nvSpPr>
        <p:spPr bwMode="auto">
          <a:xfrm>
            <a:off x="6096000" y="2971800"/>
            <a:ext cx="29718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2800" dirty="0">
                <a:solidFill>
                  <a:schemeClr val="hlink"/>
                </a:solidFill>
                <a:latin typeface="Calibri"/>
              </a:rPr>
              <a:t>Hotspots can break down</a:t>
            </a:r>
          </a:p>
          <a:p>
            <a:r>
              <a:rPr lang="en-GB" sz="2800" dirty="0">
                <a:solidFill>
                  <a:schemeClr val="hlink"/>
                </a:solidFill>
                <a:latin typeface="Calibri"/>
              </a:rPr>
              <a:t>correlations over short distances </a:t>
            </a:r>
          </a:p>
        </p:txBody>
      </p:sp>
      <p:sp>
        <p:nvSpPr>
          <p:cNvPr id="72708" name="Rectangle 10"/>
          <p:cNvSpPr>
            <a:spLocks noGrp="1" noChangeArrowheads="1"/>
          </p:cNvSpPr>
          <p:nvPr>
            <p:ph type="title"/>
          </p:nvPr>
        </p:nvSpPr>
        <p:spPr>
          <a:noFill/>
        </p:spPr>
        <p:txBody>
          <a:bodyPr/>
          <a:lstStyle/>
          <a:p>
            <a:pPr eaLnBrk="1" hangingPunct="1"/>
            <a:r>
              <a:rPr lang="en-GB" dirty="0">
                <a:solidFill>
                  <a:srgbClr val="261170"/>
                </a:solidFill>
              </a:rPr>
              <a:t>Hotspots and haplotypes</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Line 2"/>
          <p:cNvSpPr>
            <a:spLocks noChangeShapeType="1"/>
          </p:cNvSpPr>
          <p:nvPr/>
        </p:nvSpPr>
        <p:spPr bwMode="auto">
          <a:xfrm>
            <a:off x="1779588" y="1958975"/>
            <a:ext cx="2303462"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73731" name="Line 3"/>
          <p:cNvSpPr>
            <a:spLocks noChangeShapeType="1"/>
          </p:cNvSpPr>
          <p:nvPr/>
        </p:nvSpPr>
        <p:spPr bwMode="auto">
          <a:xfrm>
            <a:off x="1779588" y="2174875"/>
            <a:ext cx="2303462"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73732" name="Line 4"/>
          <p:cNvSpPr>
            <a:spLocks noChangeShapeType="1"/>
          </p:cNvSpPr>
          <p:nvPr/>
        </p:nvSpPr>
        <p:spPr bwMode="auto">
          <a:xfrm>
            <a:off x="1779588" y="2390775"/>
            <a:ext cx="2303462"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73733" name="Line 5"/>
          <p:cNvSpPr>
            <a:spLocks noChangeShapeType="1"/>
          </p:cNvSpPr>
          <p:nvPr/>
        </p:nvSpPr>
        <p:spPr bwMode="auto">
          <a:xfrm>
            <a:off x="1779588" y="2606675"/>
            <a:ext cx="2303462"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73734" name="Line 6"/>
          <p:cNvSpPr>
            <a:spLocks noChangeShapeType="1"/>
          </p:cNvSpPr>
          <p:nvPr/>
        </p:nvSpPr>
        <p:spPr bwMode="auto">
          <a:xfrm>
            <a:off x="1779588" y="2822575"/>
            <a:ext cx="2303462"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73735" name="Line 7"/>
          <p:cNvSpPr>
            <a:spLocks noChangeShapeType="1"/>
          </p:cNvSpPr>
          <p:nvPr/>
        </p:nvSpPr>
        <p:spPr bwMode="auto">
          <a:xfrm>
            <a:off x="5164138" y="1958975"/>
            <a:ext cx="2303462"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73736" name="Line 8"/>
          <p:cNvSpPr>
            <a:spLocks noChangeShapeType="1"/>
          </p:cNvSpPr>
          <p:nvPr/>
        </p:nvSpPr>
        <p:spPr bwMode="auto">
          <a:xfrm>
            <a:off x="5164138" y="2174875"/>
            <a:ext cx="2303462"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73737" name="Line 9"/>
          <p:cNvSpPr>
            <a:spLocks noChangeShapeType="1"/>
          </p:cNvSpPr>
          <p:nvPr/>
        </p:nvSpPr>
        <p:spPr bwMode="auto">
          <a:xfrm>
            <a:off x="5164138" y="2390775"/>
            <a:ext cx="2303462"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73738" name="Line 10"/>
          <p:cNvSpPr>
            <a:spLocks noChangeShapeType="1"/>
          </p:cNvSpPr>
          <p:nvPr/>
        </p:nvSpPr>
        <p:spPr bwMode="auto">
          <a:xfrm>
            <a:off x="5164138" y="2606675"/>
            <a:ext cx="2303462"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73739" name="Line 11"/>
          <p:cNvSpPr>
            <a:spLocks noChangeShapeType="1"/>
          </p:cNvSpPr>
          <p:nvPr/>
        </p:nvSpPr>
        <p:spPr bwMode="auto">
          <a:xfrm>
            <a:off x="5164138" y="2822575"/>
            <a:ext cx="2303462"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73740" name="Line 13"/>
          <p:cNvSpPr>
            <a:spLocks noChangeShapeType="1"/>
          </p:cNvSpPr>
          <p:nvPr/>
        </p:nvSpPr>
        <p:spPr bwMode="auto">
          <a:xfrm>
            <a:off x="4227513" y="1958975"/>
            <a:ext cx="792162"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73741" name="Line 14"/>
          <p:cNvSpPr>
            <a:spLocks noChangeShapeType="1"/>
          </p:cNvSpPr>
          <p:nvPr/>
        </p:nvSpPr>
        <p:spPr bwMode="auto">
          <a:xfrm>
            <a:off x="4227513" y="2174875"/>
            <a:ext cx="792162"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73742" name="Line 15"/>
          <p:cNvSpPr>
            <a:spLocks noChangeShapeType="1"/>
          </p:cNvSpPr>
          <p:nvPr/>
        </p:nvSpPr>
        <p:spPr bwMode="auto">
          <a:xfrm>
            <a:off x="4227513" y="2390775"/>
            <a:ext cx="792162"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73743" name="Line 16"/>
          <p:cNvSpPr>
            <a:spLocks noChangeShapeType="1"/>
          </p:cNvSpPr>
          <p:nvPr/>
        </p:nvSpPr>
        <p:spPr bwMode="auto">
          <a:xfrm>
            <a:off x="4227513" y="2606675"/>
            <a:ext cx="792162"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73744" name="Line 17"/>
          <p:cNvSpPr>
            <a:spLocks noChangeShapeType="1"/>
          </p:cNvSpPr>
          <p:nvPr/>
        </p:nvSpPr>
        <p:spPr bwMode="auto">
          <a:xfrm>
            <a:off x="4227513" y="2822575"/>
            <a:ext cx="792162"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73745" name="Oval 18"/>
          <p:cNvSpPr>
            <a:spLocks noChangeArrowheads="1"/>
          </p:cNvSpPr>
          <p:nvPr/>
        </p:nvSpPr>
        <p:spPr bwMode="auto">
          <a:xfrm>
            <a:off x="1995488" y="1887537"/>
            <a:ext cx="144462" cy="144463"/>
          </a:xfrm>
          <a:prstGeom prst="ellipse">
            <a:avLst/>
          </a:prstGeom>
          <a:solidFill>
            <a:schemeClr val="accent1"/>
          </a:solidFill>
          <a:ln w="9525">
            <a:solidFill>
              <a:schemeClr val="tx1"/>
            </a:solidFill>
            <a:round/>
            <a:headEnd/>
            <a:tailEnd/>
          </a:ln>
        </p:spPr>
        <p:txBody>
          <a:bodyPr wrap="none" anchor="ctr"/>
          <a:lstStyle/>
          <a:p>
            <a:endParaRPr lang="en-US" dirty="0">
              <a:latin typeface="Calibri"/>
            </a:endParaRPr>
          </a:p>
        </p:txBody>
      </p:sp>
      <p:sp>
        <p:nvSpPr>
          <p:cNvPr id="73746" name="Oval 19"/>
          <p:cNvSpPr>
            <a:spLocks noChangeArrowheads="1"/>
          </p:cNvSpPr>
          <p:nvPr/>
        </p:nvSpPr>
        <p:spPr bwMode="auto">
          <a:xfrm>
            <a:off x="2427288" y="1887537"/>
            <a:ext cx="144462" cy="144463"/>
          </a:xfrm>
          <a:prstGeom prst="ellipse">
            <a:avLst/>
          </a:prstGeom>
          <a:solidFill>
            <a:schemeClr val="accent1"/>
          </a:solidFill>
          <a:ln w="9525">
            <a:solidFill>
              <a:schemeClr val="tx1"/>
            </a:solidFill>
            <a:round/>
            <a:headEnd/>
            <a:tailEnd/>
          </a:ln>
        </p:spPr>
        <p:txBody>
          <a:bodyPr wrap="none" anchor="ctr"/>
          <a:lstStyle/>
          <a:p>
            <a:endParaRPr lang="en-US" dirty="0">
              <a:latin typeface="Calibri"/>
            </a:endParaRPr>
          </a:p>
        </p:txBody>
      </p:sp>
      <p:sp>
        <p:nvSpPr>
          <p:cNvPr id="73747" name="Oval 20"/>
          <p:cNvSpPr>
            <a:spLocks noChangeArrowheads="1"/>
          </p:cNvSpPr>
          <p:nvPr/>
        </p:nvSpPr>
        <p:spPr bwMode="auto">
          <a:xfrm>
            <a:off x="2427288" y="2103437"/>
            <a:ext cx="144462" cy="144463"/>
          </a:xfrm>
          <a:prstGeom prst="ellipse">
            <a:avLst/>
          </a:prstGeom>
          <a:solidFill>
            <a:schemeClr val="accent1"/>
          </a:solidFill>
          <a:ln w="9525">
            <a:solidFill>
              <a:schemeClr val="tx1"/>
            </a:solidFill>
            <a:round/>
            <a:headEnd/>
            <a:tailEnd/>
          </a:ln>
        </p:spPr>
        <p:txBody>
          <a:bodyPr wrap="none" anchor="ctr"/>
          <a:lstStyle/>
          <a:p>
            <a:endParaRPr lang="en-US" dirty="0">
              <a:latin typeface="Calibri"/>
            </a:endParaRPr>
          </a:p>
        </p:txBody>
      </p:sp>
      <p:sp>
        <p:nvSpPr>
          <p:cNvPr id="73748" name="Oval 21"/>
          <p:cNvSpPr>
            <a:spLocks noChangeArrowheads="1"/>
          </p:cNvSpPr>
          <p:nvPr/>
        </p:nvSpPr>
        <p:spPr bwMode="auto">
          <a:xfrm>
            <a:off x="1995488" y="2103437"/>
            <a:ext cx="144462" cy="144463"/>
          </a:xfrm>
          <a:prstGeom prst="ellipse">
            <a:avLst/>
          </a:prstGeom>
          <a:solidFill>
            <a:schemeClr val="accent1"/>
          </a:solidFill>
          <a:ln w="9525">
            <a:solidFill>
              <a:schemeClr val="tx1"/>
            </a:solidFill>
            <a:round/>
            <a:headEnd/>
            <a:tailEnd/>
          </a:ln>
        </p:spPr>
        <p:txBody>
          <a:bodyPr wrap="none" anchor="ctr"/>
          <a:lstStyle/>
          <a:p>
            <a:endParaRPr lang="en-US" dirty="0">
              <a:latin typeface="Calibri"/>
            </a:endParaRPr>
          </a:p>
        </p:txBody>
      </p:sp>
      <p:sp>
        <p:nvSpPr>
          <p:cNvPr id="73749" name="Oval 22"/>
          <p:cNvSpPr>
            <a:spLocks noChangeArrowheads="1"/>
          </p:cNvSpPr>
          <p:nvPr/>
        </p:nvSpPr>
        <p:spPr bwMode="auto">
          <a:xfrm>
            <a:off x="3579813" y="1887537"/>
            <a:ext cx="144462" cy="144463"/>
          </a:xfrm>
          <a:prstGeom prst="ellipse">
            <a:avLst/>
          </a:prstGeom>
          <a:solidFill>
            <a:schemeClr val="accent1"/>
          </a:solidFill>
          <a:ln w="9525">
            <a:solidFill>
              <a:schemeClr val="tx1"/>
            </a:solidFill>
            <a:round/>
            <a:headEnd/>
            <a:tailEnd/>
          </a:ln>
        </p:spPr>
        <p:txBody>
          <a:bodyPr wrap="none" anchor="ctr"/>
          <a:lstStyle/>
          <a:p>
            <a:endParaRPr lang="en-US" dirty="0">
              <a:latin typeface="Calibri"/>
            </a:endParaRPr>
          </a:p>
        </p:txBody>
      </p:sp>
      <p:sp>
        <p:nvSpPr>
          <p:cNvPr id="73750" name="Oval 23"/>
          <p:cNvSpPr>
            <a:spLocks noChangeArrowheads="1"/>
          </p:cNvSpPr>
          <p:nvPr/>
        </p:nvSpPr>
        <p:spPr bwMode="auto">
          <a:xfrm>
            <a:off x="3579813" y="2103437"/>
            <a:ext cx="144462" cy="144463"/>
          </a:xfrm>
          <a:prstGeom prst="ellipse">
            <a:avLst/>
          </a:prstGeom>
          <a:solidFill>
            <a:schemeClr val="accent1"/>
          </a:solidFill>
          <a:ln w="9525">
            <a:solidFill>
              <a:schemeClr val="tx1"/>
            </a:solidFill>
            <a:round/>
            <a:headEnd/>
            <a:tailEnd/>
          </a:ln>
        </p:spPr>
        <p:txBody>
          <a:bodyPr wrap="none" anchor="ctr"/>
          <a:lstStyle/>
          <a:p>
            <a:endParaRPr lang="en-US" dirty="0">
              <a:latin typeface="Calibri"/>
            </a:endParaRPr>
          </a:p>
        </p:txBody>
      </p:sp>
      <p:sp>
        <p:nvSpPr>
          <p:cNvPr id="73751" name="Oval 24"/>
          <p:cNvSpPr>
            <a:spLocks noChangeArrowheads="1"/>
          </p:cNvSpPr>
          <p:nvPr/>
        </p:nvSpPr>
        <p:spPr bwMode="auto">
          <a:xfrm>
            <a:off x="2211388" y="2319337"/>
            <a:ext cx="144462" cy="144463"/>
          </a:xfrm>
          <a:prstGeom prst="ellipse">
            <a:avLst/>
          </a:prstGeom>
          <a:solidFill>
            <a:schemeClr val="accent1"/>
          </a:solidFill>
          <a:ln w="9525">
            <a:solidFill>
              <a:schemeClr val="tx1"/>
            </a:solidFill>
            <a:round/>
            <a:headEnd/>
            <a:tailEnd/>
          </a:ln>
        </p:spPr>
        <p:txBody>
          <a:bodyPr wrap="none" anchor="ctr"/>
          <a:lstStyle/>
          <a:p>
            <a:endParaRPr lang="en-US" dirty="0">
              <a:latin typeface="Calibri"/>
            </a:endParaRPr>
          </a:p>
        </p:txBody>
      </p:sp>
      <p:sp>
        <p:nvSpPr>
          <p:cNvPr id="73752" name="Oval 25"/>
          <p:cNvSpPr>
            <a:spLocks noChangeArrowheads="1"/>
          </p:cNvSpPr>
          <p:nvPr/>
        </p:nvSpPr>
        <p:spPr bwMode="auto">
          <a:xfrm>
            <a:off x="2211388" y="2535237"/>
            <a:ext cx="144462" cy="144463"/>
          </a:xfrm>
          <a:prstGeom prst="ellipse">
            <a:avLst/>
          </a:prstGeom>
          <a:solidFill>
            <a:schemeClr val="accent1"/>
          </a:solidFill>
          <a:ln w="9525">
            <a:solidFill>
              <a:schemeClr val="tx1"/>
            </a:solidFill>
            <a:round/>
            <a:headEnd/>
            <a:tailEnd/>
          </a:ln>
        </p:spPr>
        <p:txBody>
          <a:bodyPr wrap="none" anchor="ctr"/>
          <a:lstStyle/>
          <a:p>
            <a:endParaRPr lang="en-US" dirty="0">
              <a:latin typeface="Calibri"/>
            </a:endParaRPr>
          </a:p>
        </p:txBody>
      </p:sp>
      <p:sp>
        <p:nvSpPr>
          <p:cNvPr id="73753" name="Oval 26"/>
          <p:cNvSpPr>
            <a:spLocks noChangeArrowheads="1"/>
          </p:cNvSpPr>
          <p:nvPr/>
        </p:nvSpPr>
        <p:spPr bwMode="auto">
          <a:xfrm>
            <a:off x="2714625" y="2319337"/>
            <a:ext cx="144463" cy="144463"/>
          </a:xfrm>
          <a:prstGeom prst="ellipse">
            <a:avLst/>
          </a:prstGeom>
          <a:solidFill>
            <a:schemeClr val="accent1"/>
          </a:solidFill>
          <a:ln w="9525">
            <a:solidFill>
              <a:schemeClr val="tx1"/>
            </a:solidFill>
            <a:round/>
            <a:headEnd/>
            <a:tailEnd/>
          </a:ln>
        </p:spPr>
        <p:txBody>
          <a:bodyPr wrap="none" anchor="ctr"/>
          <a:lstStyle/>
          <a:p>
            <a:endParaRPr lang="en-US" dirty="0">
              <a:latin typeface="Calibri"/>
            </a:endParaRPr>
          </a:p>
        </p:txBody>
      </p:sp>
      <p:sp>
        <p:nvSpPr>
          <p:cNvPr id="73754" name="Oval 27"/>
          <p:cNvSpPr>
            <a:spLocks noChangeArrowheads="1"/>
          </p:cNvSpPr>
          <p:nvPr/>
        </p:nvSpPr>
        <p:spPr bwMode="auto">
          <a:xfrm>
            <a:off x="2714625" y="2535237"/>
            <a:ext cx="144463" cy="144463"/>
          </a:xfrm>
          <a:prstGeom prst="ellipse">
            <a:avLst/>
          </a:prstGeom>
          <a:solidFill>
            <a:schemeClr val="accent1"/>
          </a:solidFill>
          <a:ln w="9525">
            <a:solidFill>
              <a:schemeClr val="tx1"/>
            </a:solidFill>
            <a:round/>
            <a:headEnd/>
            <a:tailEnd/>
          </a:ln>
        </p:spPr>
        <p:txBody>
          <a:bodyPr wrap="none" anchor="ctr"/>
          <a:lstStyle/>
          <a:p>
            <a:endParaRPr lang="en-US" dirty="0">
              <a:latin typeface="Calibri"/>
            </a:endParaRPr>
          </a:p>
        </p:txBody>
      </p:sp>
      <p:sp>
        <p:nvSpPr>
          <p:cNvPr id="73755" name="Oval 28"/>
          <p:cNvSpPr>
            <a:spLocks noChangeArrowheads="1"/>
          </p:cNvSpPr>
          <p:nvPr/>
        </p:nvSpPr>
        <p:spPr bwMode="auto">
          <a:xfrm>
            <a:off x="3003550" y="2319337"/>
            <a:ext cx="144463" cy="144463"/>
          </a:xfrm>
          <a:prstGeom prst="ellipse">
            <a:avLst/>
          </a:prstGeom>
          <a:solidFill>
            <a:schemeClr val="accent1"/>
          </a:solidFill>
          <a:ln w="9525">
            <a:solidFill>
              <a:schemeClr val="tx1"/>
            </a:solidFill>
            <a:round/>
            <a:headEnd/>
            <a:tailEnd/>
          </a:ln>
        </p:spPr>
        <p:txBody>
          <a:bodyPr wrap="none" anchor="ctr"/>
          <a:lstStyle/>
          <a:p>
            <a:endParaRPr lang="en-US" dirty="0">
              <a:latin typeface="Calibri"/>
            </a:endParaRPr>
          </a:p>
        </p:txBody>
      </p:sp>
      <p:sp>
        <p:nvSpPr>
          <p:cNvPr id="73756" name="Oval 29"/>
          <p:cNvSpPr>
            <a:spLocks noChangeArrowheads="1"/>
          </p:cNvSpPr>
          <p:nvPr/>
        </p:nvSpPr>
        <p:spPr bwMode="auto">
          <a:xfrm>
            <a:off x="3003550" y="2535237"/>
            <a:ext cx="144463" cy="144463"/>
          </a:xfrm>
          <a:prstGeom prst="ellipse">
            <a:avLst/>
          </a:prstGeom>
          <a:solidFill>
            <a:schemeClr val="accent1"/>
          </a:solidFill>
          <a:ln w="9525">
            <a:solidFill>
              <a:schemeClr val="tx1"/>
            </a:solidFill>
            <a:round/>
            <a:headEnd/>
            <a:tailEnd/>
          </a:ln>
        </p:spPr>
        <p:txBody>
          <a:bodyPr wrap="none" anchor="ctr"/>
          <a:lstStyle/>
          <a:p>
            <a:endParaRPr lang="en-US" dirty="0">
              <a:latin typeface="Calibri"/>
            </a:endParaRPr>
          </a:p>
        </p:txBody>
      </p:sp>
      <p:sp>
        <p:nvSpPr>
          <p:cNvPr id="73757" name="Oval 30"/>
          <p:cNvSpPr>
            <a:spLocks noChangeArrowheads="1"/>
          </p:cNvSpPr>
          <p:nvPr/>
        </p:nvSpPr>
        <p:spPr bwMode="auto">
          <a:xfrm>
            <a:off x="3795713" y="2319337"/>
            <a:ext cx="144462" cy="144463"/>
          </a:xfrm>
          <a:prstGeom prst="ellipse">
            <a:avLst/>
          </a:prstGeom>
          <a:solidFill>
            <a:schemeClr val="accent1"/>
          </a:solidFill>
          <a:ln w="9525">
            <a:solidFill>
              <a:schemeClr val="tx1"/>
            </a:solidFill>
            <a:round/>
            <a:headEnd/>
            <a:tailEnd/>
          </a:ln>
        </p:spPr>
        <p:txBody>
          <a:bodyPr wrap="none" anchor="ctr"/>
          <a:lstStyle/>
          <a:p>
            <a:endParaRPr lang="en-US" dirty="0">
              <a:latin typeface="Calibri"/>
            </a:endParaRPr>
          </a:p>
        </p:txBody>
      </p:sp>
      <p:sp>
        <p:nvSpPr>
          <p:cNvPr id="73758" name="Oval 31"/>
          <p:cNvSpPr>
            <a:spLocks noChangeArrowheads="1"/>
          </p:cNvSpPr>
          <p:nvPr/>
        </p:nvSpPr>
        <p:spPr bwMode="auto">
          <a:xfrm>
            <a:off x="3795713" y="2535237"/>
            <a:ext cx="144462" cy="144463"/>
          </a:xfrm>
          <a:prstGeom prst="ellipse">
            <a:avLst/>
          </a:prstGeom>
          <a:solidFill>
            <a:schemeClr val="accent1"/>
          </a:solidFill>
          <a:ln w="9525">
            <a:solidFill>
              <a:schemeClr val="tx1"/>
            </a:solidFill>
            <a:round/>
            <a:headEnd/>
            <a:tailEnd/>
          </a:ln>
        </p:spPr>
        <p:txBody>
          <a:bodyPr wrap="none" anchor="ctr"/>
          <a:lstStyle/>
          <a:p>
            <a:endParaRPr lang="en-US" dirty="0">
              <a:latin typeface="Calibri"/>
            </a:endParaRPr>
          </a:p>
        </p:txBody>
      </p:sp>
      <p:sp>
        <p:nvSpPr>
          <p:cNvPr id="73759" name="Oval 32"/>
          <p:cNvSpPr>
            <a:spLocks noChangeArrowheads="1"/>
          </p:cNvSpPr>
          <p:nvPr/>
        </p:nvSpPr>
        <p:spPr bwMode="auto">
          <a:xfrm>
            <a:off x="6172200" y="1887537"/>
            <a:ext cx="144463" cy="144463"/>
          </a:xfrm>
          <a:prstGeom prst="ellipse">
            <a:avLst/>
          </a:prstGeom>
          <a:solidFill>
            <a:schemeClr val="accent1"/>
          </a:solidFill>
          <a:ln w="9525">
            <a:solidFill>
              <a:schemeClr val="tx1"/>
            </a:solidFill>
            <a:round/>
            <a:headEnd/>
            <a:tailEnd/>
          </a:ln>
        </p:spPr>
        <p:txBody>
          <a:bodyPr wrap="none" anchor="ctr"/>
          <a:lstStyle/>
          <a:p>
            <a:endParaRPr lang="en-US" dirty="0">
              <a:latin typeface="Calibri"/>
            </a:endParaRPr>
          </a:p>
        </p:txBody>
      </p:sp>
      <p:sp>
        <p:nvSpPr>
          <p:cNvPr id="73760" name="Oval 33"/>
          <p:cNvSpPr>
            <a:spLocks noChangeArrowheads="1"/>
          </p:cNvSpPr>
          <p:nvPr/>
        </p:nvSpPr>
        <p:spPr bwMode="auto">
          <a:xfrm>
            <a:off x="6604000" y="1887537"/>
            <a:ext cx="144463" cy="144463"/>
          </a:xfrm>
          <a:prstGeom prst="ellipse">
            <a:avLst/>
          </a:prstGeom>
          <a:solidFill>
            <a:schemeClr val="accent1"/>
          </a:solidFill>
          <a:ln w="9525">
            <a:solidFill>
              <a:schemeClr val="tx1"/>
            </a:solidFill>
            <a:round/>
            <a:headEnd/>
            <a:tailEnd/>
          </a:ln>
        </p:spPr>
        <p:txBody>
          <a:bodyPr wrap="none" anchor="ctr"/>
          <a:lstStyle/>
          <a:p>
            <a:endParaRPr lang="en-US" dirty="0">
              <a:latin typeface="Calibri"/>
            </a:endParaRPr>
          </a:p>
        </p:txBody>
      </p:sp>
      <p:sp>
        <p:nvSpPr>
          <p:cNvPr id="73761" name="Oval 34"/>
          <p:cNvSpPr>
            <a:spLocks noChangeArrowheads="1"/>
          </p:cNvSpPr>
          <p:nvPr/>
        </p:nvSpPr>
        <p:spPr bwMode="auto">
          <a:xfrm>
            <a:off x="6604000" y="2103437"/>
            <a:ext cx="144463" cy="144463"/>
          </a:xfrm>
          <a:prstGeom prst="ellipse">
            <a:avLst/>
          </a:prstGeom>
          <a:solidFill>
            <a:schemeClr val="accent1"/>
          </a:solidFill>
          <a:ln w="9525">
            <a:solidFill>
              <a:schemeClr val="tx1"/>
            </a:solidFill>
            <a:round/>
            <a:headEnd/>
            <a:tailEnd/>
          </a:ln>
        </p:spPr>
        <p:txBody>
          <a:bodyPr wrap="none" anchor="ctr"/>
          <a:lstStyle/>
          <a:p>
            <a:endParaRPr lang="en-US" dirty="0">
              <a:latin typeface="Calibri"/>
            </a:endParaRPr>
          </a:p>
        </p:txBody>
      </p:sp>
      <p:sp>
        <p:nvSpPr>
          <p:cNvPr id="73762" name="Oval 35"/>
          <p:cNvSpPr>
            <a:spLocks noChangeArrowheads="1"/>
          </p:cNvSpPr>
          <p:nvPr/>
        </p:nvSpPr>
        <p:spPr bwMode="auto">
          <a:xfrm>
            <a:off x="6172200" y="2103437"/>
            <a:ext cx="144463" cy="144463"/>
          </a:xfrm>
          <a:prstGeom prst="ellipse">
            <a:avLst/>
          </a:prstGeom>
          <a:solidFill>
            <a:schemeClr val="accent1"/>
          </a:solidFill>
          <a:ln w="9525">
            <a:solidFill>
              <a:schemeClr val="tx1"/>
            </a:solidFill>
            <a:round/>
            <a:headEnd/>
            <a:tailEnd/>
          </a:ln>
        </p:spPr>
        <p:txBody>
          <a:bodyPr wrap="none" anchor="ctr"/>
          <a:lstStyle/>
          <a:p>
            <a:endParaRPr lang="en-US" dirty="0">
              <a:latin typeface="Calibri"/>
            </a:endParaRPr>
          </a:p>
        </p:txBody>
      </p:sp>
      <p:sp>
        <p:nvSpPr>
          <p:cNvPr id="73763" name="Oval 36"/>
          <p:cNvSpPr>
            <a:spLocks noChangeArrowheads="1"/>
          </p:cNvSpPr>
          <p:nvPr/>
        </p:nvSpPr>
        <p:spPr bwMode="auto">
          <a:xfrm>
            <a:off x="6891338" y="1887537"/>
            <a:ext cx="144462" cy="144463"/>
          </a:xfrm>
          <a:prstGeom prst="ellipse">
            <a:avLst/>
          </a:prstGeom>
          <a:solidFill>
            <a:schemeClr val="accent1"/>
          </a:solidFill>
          <a:ln w="9525">
            <a:solidFill>
              <a:schemeClr val="tx1"/>
            </a:solidFill>
            <a:round/>
            <a:headEnd/>
            <a:tailEnd/>
          </a:ln>
        </p:spPr>
        <p:txBody>
          <a:bodyPr wrap="none" anchor="ctr"/>
          <a:lstStyle/>
          <a:p>
            <a:endParaRPr lang="en-US" dirty="0">
              <a:latin typeface="Calibri"/>
            </a:endParaRPr>
          </a:p>
        </p:txBody>
      </p:sp>
      <p:sp>
        <p:nvSpPr>
          <p:cNvPr id="73764" name="Oval 37"/>
          <p:cNvSpPr>
            <a:spLocks noChangeArrowheads="1"/>
          </p:cNvSpPr>
          <p:nvPr/>
        </p:nvSpPr>
        <p:spPr bwMode="auto">
          <a:xfrm>
            <a:off x="6891338" y="2103437"/>
            <a:ext cx="144462" cy="144463"/>
          </a:xfrm>
          <a:prstGeom prst="ellipse">
            <a:avLst/>
          </a:prstGeom>
          <a:solidFill>
            <a:schemeClr val="accent1"/>
          </a:solidFill>
          <a:ln w="9525">
            <a:solidFill>
              <a:schemeClr val="tx1"/>
            </a:solidFill>
            <a:round/>
            <a:headEnd/>
            <a:tailEnd/>
          </a:ln>
        </p:spPr>
        <p:txBody>
          <a:bodyPr wrap="none" anchor="ctr"/>
          <a:lstStyle/>
          <a:p>
            <a:endParaRPr lang="en-US" dirty="0">
              <a:latin typeface="Calibri"/>
            </a:endParaRPr>
          </a:p>
        </p:txBody>
      </p:sp>
      <p:sp>
        <p:nvSpPr>
          <p:cNvPr id="73765" name="Oval 38"/>
          <p:cNvSpPr>
            <a:spLocks noChangeArrowheads="1"/>
          </p:cNvSpPr>
          <p:nvPr/>
        </p:nvSpPr>
        <p:spPr bwMode="auto">
          <a:xfrm>
            <a:off x="5522913" y="2535237"/>
            <a:ext cx="144462" cy="144463"/>
          </a:xfrm>
          <a:prstGeom prst="ellipse">
            <a:avLst/>
          </a:prstGeom>
          <a:solidFill>
            <a:schemeClr val="accent1"/>
          </a:solidFill>
          <a:ln w="9525">
            <a:solidFill>
              <a:schemeClr val="tx1"/>
            </a:solidFill>
            <a:round/>
            <a:headEnd/>
            <a:tailEnd/>
          </a:ln>
        </p:spPr>
        <p:txBody>
          <a:bodyPr wrap="none" anchor="ctr"/>
          <a:lstStyle/>
          <a:p>
            <a:endParaRPr lang="en-US" dirty="0">
              <a:latin typeface="Calibri"/>
            </a:endParaRPr>
          </a:p>
        </p:txBody>
      </p:sp>
      <p:sp>
        <p:nvSpPr>
          <p:cNvPr id="73766" name="Oval 39"/>
          <p:cNvSpPr>
            <a:spLocks noChangeArrowheads="1"/>
          </p:cNvSpPr>
          <p:nvPr/>
        </p:nvSpPr>
        <p:spPr bwMode="auto">
          <a:xfrm>
            <a:off x="5522913" y="2751137"/>
            <a:ext cx="144462" cy="144463"/>
          </a:xfrm>
          <a:prstGeom prst="ellipse">
            <a:avLst/>
          </a:prstGeom>
          <a:solidFill>
            <a:schemeClr val="accent1"/>
          </a:solidFill>
          <a:ln w="9525">
            <a:solidFill>
              <a:schemeClr val="tx1"/>
            </a:solidFill>
            <a:round/>
            <a:headEnd/>
            <a:tailEnd/>
          </a:ln>
        </p:spPr>
        <p:txBody>
          <a:bodyPr wrap="none" anchor="ctr"/>
          <a:lstStyle/>
          <a:p>
            <a:endParaRPr lang="en-US" dirty="0">
              <a:latin typeface="Calibri"/>
            </a:endParaRPr>
          </a:p>
        </p:txBody>
      </p:sp>
      <p:sp>
        <p:nvSpPr>
          <p:cNvPr id="73767" name="Oval 40"/>
          <p:cNvSpPr>
            <a:spLocks noChangeArrowheads="1"/>
          </p:cNvSpPr>
          <p:nvPr/>
        </p:nvSpPr>
        <p:spPr bwMode="auto">
          <a:xfrm>
            <a:off x="6315075" y="2535237"/>
            <a:ext cx="144463" cy="144463"/>
          </a:xfrm>
          <a:prstGeom prst="ellipse">
            <a:avLst/>
          </a:prstGeom>
          <a:solidFill>
            <a:schemeClr val="accent1"/>
          </a:solidFill>
          <a:ln w="9525">
            <a:solidFill>
              <a:schemeClr val="tx1"/>
            </a:solidFill>
            <a:round/>
            <a:headEnd/>
            <a:tailEnd/>
          </a:ln>
        </p:spPr>
        <p:txBody>
          <a:bodyPr wrap="none" anchor="ctr"/>
          <a:lstStyle/>
          <a:p>
            <a:endParaRPr lang="en-US" dirty="0">
              <a:latin typeface="Calibri"/>
            </a:endParaRPr>
          </a:p>
        </p:txBody>
      </p:sp>
      <p:sp>
        <p:nvSpPr>
          <p:cNvPr id="73768" name="Oval 41"/>
          <p:cNvSpPr>
            <a:spLocks noChangeArrowheads="1"/>
          </p:cNvSpPr>
          <p:nvPr/>
        </p:nvSpPr>
        <p:spPr bwMode="auto">
          <a:xfrm>
            <a:off x="6315075" y="2751137"/>
            <a:ext cx="144463" cy="144463"/>
          </a:xfrm>
          <a:prstGeom prst="ellipse">
            <a:avLst/>
          </a:prstGeom>
          <a:solidFill>
            <a:schemeClr val="accent1"/>
          </a:solidFill>
          <a:ln w="9525">
            <a:solidFill>
              <a:schemeClr val="tx1"/>
            </a:solidFill>
            <a:round/>
            <a:headEnd/>
            <a:tailEnd/>
          </a:ln>
        </p:spPr>
        <p:txBody>
          <a:bodyPr wrap="none" anchor="ctr"/>
          <a:lstStyle/>
          <a:p>
            <a:endParaRPr lang="en-US" dirty="0">
              <a:latin typeface="Calibri"/>
            </a:endParaRPr>
          </a:p>
        </p:txBody>
      </p:sp>
      <p:sp>
        <p:nvSpPr>
          <p:cNvPr id="73769" name="Oval 42"/>
          <p:cNvSpPr>
            <a:spLocks noChangeArrowheads="1"/>
          </p:cNvSpPr>
          <p:nvPr/>
        </p:nvSpPr>
        <p:spPr bwMode="auto">
          <a:xfrm>
            <a:off x="7107238" y="2535237"/>
            <a:ext cx="144462" cy="144463"/>
          </a:xfrm>
          <a:prstGeom prst="ellipse">
            <a:avLst/>
          </a:prstGeom>
          <a:solidFill>
            <a:schemeClr val="accent1"/>
          </a:solidFill>
          <a:ln w="9525">
            <a:solidFill>
              <a:schemeClr val="tx1"/>
            </a:solidFill>
            <a:round/>
            <a:headEnd/>
            <a:tailEnd/>
          </a:ln>
        </p:spPr>
        <p:txBody>
          <a:bodyPr wrap="none" anchor="ctr"/>
          <a:lstStyle/>
          <a:p>
            <a:endParaRPr lang="en-US" dirty="0">
              <a:latin typeface="Calibri"/>
            </a:endParaRPr>
          </a:p>
        </p:txBody>
      </p:sp>
      <p:sp>
        <p:nvSpPr>
          <p:cNvPr id="73770" name="Oval 43"/>
          <p:cNvSpPr>
            <a:spLocks noChangeArrowheads="1"/>
          </p:cNvSpPr>
          <p:nvPr/>
        </p:nvSpPr>
        <p:spPr bwMode="auto">
          <a:xfrm>
            <a:off x="7107238" y="2751137"/>
            <a:ext cx="144462" cy="144463"/>
          </a:xfrm>
          <a:prstGeom prst="ellipse">
            <a:avLst/>
          </a:prstGeom>
          <a:solidFill>
            <a:schemeClr val="accent1"/>
          </a:solidFill>
          <a:ln w="9525">
            <a:solidFill>
              <a:schemeClr val="tx1"/>
            </a:solidFill>
            <a:round/>
            <a:headEnd/>
            <a:tailEnd/>
          </a:ln>
        </p:spPr>
        <p:txBody>
          <a:bodyPr wrap="none" anchor="ctr"/>
          <a:lstStyle/>
          <a:p>
            <a:endParaRPr lang="en-US" dirty="0">
              <a:latin typeface="Calibri"/>
            </a:endParaRPr>
          </a:p>
        </p:txBody>
      </p:sp>
      <p:sp>
        <p:nvSpPr>
          <p:cNvPr id="73771" name="Oval 44"/>
          <p:cNvSpPr>
            <a:spLocks noChangeArrowheads="1"/>
          </p:cNvSpPr>
          <p:nvPr/>
        </p:nvSpPr>
        <p:spPr bwMode="auto">
          <a:xfrm>
            <a:off x="6604000" y="2319337"/>
            <a:ext cx="144463" cy="144463"/>
          </a:xfrm>
          <a:prstGeom prst="ellipse">
            <a:avLst/>
          </a:prstGeom>
          <a:solidFill>
            <a:schemeClr val="accent1"/>
          </a:solidFill>
          <a:ln w="9525">
            <a:solidFill>
              <a:schemeClr val="tx1"/>
            </a:solidFill>
            <a:round/>
            <a:headEnd/>
            <a:tailEnd/>
          </a:ln>
        </p:spPr>
        <p:txBody>
          <a:bodyPr wrap="none" anchor="ctr"/>
          <a:lstStyle/>
          <a:p>
            <a:endParaRPr lang="en-US" dirty="0">
              <a:latin typeface="Calibri"/>
            </a:endParaRPr>
          </a:p>
        </p:txBody>
      </p:sp>
      <p:sp>
        <p:nvSpPr>
          <p:cNvPr id="73772" name="Oval 45"/>
          <p:cNvSpPr>
            <a:spLocks noChangeArrowheads="1"/>
          </p:cNvSpPr>
          <p:nvPr/>
        </p:nvSpPr>
        <p:spPr bwMode="auto">
          <a:xfrm>
            <a:off x="6172200" y="2319337"/>
            <a:ext cx="144463" cy="144463"/>
          </a:xfrm>
          <a:prstGeom prst="ellipse">
            <a:avLst/>
          </a:prstGeom>
          <a:solidFill>
            <a:schemeClr val="accent1"/>
          </a:solidFill>
          <a:ln w="9525">
            <a:solidFill>
              <a:schemeClr val="tx1"/>
            </a:solidFill>
            <a:round/>
            <a:headEnd/>
            <a:tailEnd/>
          </a:ln>
        </p:spPr>
        <p:txBody>
          <a:bodyPr wrap="none" anchor="ctr"/>
          <a:lstStyle/>
          <a:p>
            <a:endParaRPr lang="en-US" dirty="0">
              <a:latin typeface="Calibri"/>
            </a:endParaRPr>
          </a:p>
        </p:txBody>
      </p:sp>
      <p:sp>
        <p:nvSpPr>
          <p:cNvPr id="73773" name="Oval 46"/>
          <p:cNvSpPr>
            <a:spLocks noChangeArrowheads="1"/>
          </p:cNvSpPr>
          <p:nvPr/>
        </p:nvSpPr>
        <p:spPr bwMode="auto">
          <a:xfrm>
            <a:off x="6891338" y="2319337"/>
            <a:ext cx="144462" cy="144463"/>
          </a:xfrm>
          <a:prstGeom prst="ellipse">
            <a:avLst/>
          </a:prstGeom>
          <a:solidFill>
            <a:schemeClr val="accent1"/>
          </a:solidFill>
          <a:ln w="9525">
            <a:solidFill>
              <a:schemeClr val="tx1"/>
            </a:solidFill>
            <a:round/>
            <a:headEnd/>
            <a:tailEnd/>
          </a:ln>
        </p:spPr>
        <p:txBody>
          <a:bodyPr wrap="none" anchor="ctr"/>
          <a:lstStyle/>
          <a:p>
            <a:endParaRPr lang="en-US" dirty="0">
              <a:latin typeface="Calibri"/>
            </a:endParaRPr>
          </a:p>
        </p:txBody>
      </p:sp>
      <p:sp>
        <p:nvSpPr>
          <p:cNvPr id="73774" name="Oval 47"/>
          <p:cNvSpPr>
            <a:spLocks noChangeArrowheads="1"/>
          </p:cNvSpPr>
          <p:nvPr/>
        </p:nvSpPr>
        <p:spPr bwMode="auto">
          <a:xfrm>
            <a:off x="4298950" y="1887537"/>
            <a:ext cx="144463" cy="144463"/>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3775" name="Oval 48"/>
          <p:cNvSpPr>
            <a:spLocks noChangeArrowheads="1"/>
          </p:cNvSpPr>
          <p:nvPr/>
        </p:nvSpPr>
        <p:spPr bwMode="auto">
          <a:xfrm>
            <a:off x="4298950" y="2319337"/>
            <a:ext cx="144463" cy="144463"/>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3776" name="Oval 49"/>
          <p:cNvSpPr>
            <a:spLocks noChangeArrowheads="1"/>
          </p:cNvSpPr>
          <p:nvPr/>
        </p:nvSpPr>
        <p:spPr bwMode="auto">
          <a:xfrm>
            <a:off x="4298950" y="2535237"/>
            <a:ext cx="144463" cy="144463"/>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3777" name="Oval 50"/>
          <p:cNvSpPr>
            <a:spLocks noChangeArrowheads="1"/>
          </p:cNvSpPr>
          <p:nvPr/>
        </p:nvSpPr>
        <p:spPr bwMode="auto">
          <a:xfrm>
            <a:off x="4514850" y="2535237"/>
            <a:ext cx="144463" cy="144463"/>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3778" name="Oval 51"/>
          <p:cNvSpPr>
            <a:spLocks noChangeArrowheads="1"/>
          </p:cNvSpPr>
          <p:nvPr/>
        </p:nvSpPr>
        <p:spPr bwMode="auto">
          <a:xfrm>
            <a:off x="4514850" y="2103437"/>
            <a:ext cx="144463" cy="144463"/>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3779" name="Oval 52"/>
          <p:cNvSpPr>
            <a:spLocks noChangeArrowheads="1"/>
          </p:cNvSpPr>
          <p:nvPr/>
        </p:nvSpPr>
        <p:spPr bwMode="auto">
          <a:xfrm>
            <a:off x="4803775" y="2319337"/>
            <a:ext cx="144463" cy="144463"/>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3780" name="Oval 53"/>
          <p:cNvSpPr>
            <a:spLocks noChangeArrowheads="1"/>
          </p:cNvSpPr>
          <p:nvPr/>
        </p:nvSpPr>
        <p:spPr bwMode="auto">
          <a:xfrm>
            <a:off x="4803775" y="2751137"/>
            <a:ext cx="144463" cy="144463"/>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3781" name="Oval 54"/>
          <p:cNvSpPr>
            <a:spLocks noChangeArrowheads="1"/>
          </p:cNvSpPr>
          <p:nvPr/>
        </p:nvSpPr>
        <p:spPr bwMode="auto">
          <a:xfrm>
            <a:off x="4803775" y="2103437"/>
            <a:ext cx="144463" cy="144463"/>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3782" name="Rectangle 59"/>
          <p:cNvSpPr>
            <a:spLocks noGrp="1" noChangeArrowheads="1"/>
          </p:cNvSpPr>
          <p:nvPr>
            <p:ph type="title"/>
          </p:nvPr>
        </p:nvSpPr>
        <p:spPr/>
        <p:txBody>
          <a:bodyPr/>
          <a:lstStyle/>
          <a:p>
            <a:pPr eaLnBrk="1" hangingPunct="1"/>
            <a:r>
              <a:rPr lang="en-GB" sz="4000" dirty="0">
                <a:solidFill>
                  <a:srgbClr val="261170"/>
                </a:solidFill>
              </a:rPr>
              <a:t>Hotspots and haplotypes</a:t>
            </a:r>
          </a:p>
        </p:txBody>
      </p:sp>
      <p:sp>
        <p:nvSpPr>
          <p:cNvPr id="73783" name="Rectangle 60"/>
          <p:cNvSpPr>
            <a:spLocks noChangeArrowheads="1"/>
          </p:cNvSpPr>
          <p:nvPr/>
        </p:nvSpPr>
        <p:spPr bwMode="auto">
          <a:xfrm>
            <a:off x="457200" y="3124200"/>
            <a:ext cx="8229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2800" dirty="0">
                <a:solidFill>
                  <a:schemeClr val="hlink"/>
                </a:solidFill>
                <a:latin typeface="Calibri"/>
              </a:rPr>
              <a:t>Recombination hotspots lead to regions of strong correlation separated by regions of low LD</a:t>
            </a:r>
          </a:p>
        </p:txBody>
      </p:sp>
      <p:pic>
        <p:nvPicPr>
          <p:cNvPr id="73784" name="Picture 61" descr="Wellcome_logo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1238"/>
            <a:ext cx="2943225"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eform 1"/>
          <p:cNvSpPr/>
          <p:nvPr/>
        </p:nvSpPr>
        <p:spPr>
          <a:xfrm>
            <a:off x="1828800" y="4191000"/>
            <a:ext cx="5181600" cy="1472990"/>
          </a:xfrm>
          <a:custGeom>
            <a:avLst/>
            <a:gdLst>
              <a:gd name="connsiteX0" fmla="*/ 0 w 6300410"/>
              <a:gd name="connsiteY0" fmla="*/ 1223948 h 1472990"/>
              <a:gd name="connsiteX1" fmla="*/ 286382 w 6300410"/>
              <a:gd name="connsiteY1" fmla="*/ 1236400 h 1472990"/>
              <a:gd name="connsiteX2" fmla="*/ 398444 w 6300410"/>
              <a:gd name="connsiteY2" fmla="*/ 1248852 h 1472990"/>
              <a:gd name="connsiteX3" fmla="*/ 510507 w 6300410"/>
              <a:gd name="connsiteY3" fmla="*/ 1236400 h 1472990"/>
              <a:gd name="connsiteX4" fmla="*/ 622570 w 6300410"/>
              <a:gd name="connsiteY4" fmla="*/ 1199044 h 1472990"/>
              <a:gd name="connsiteX5" fmla="*/ 734632 w 6300410"/>
              <a:gd name="connsiteY5" fmla="*/ 1236400 h 1472990"/>
              <a:gd name="connsiteX6" fmla="*/ 784438 w 6300410"/>
              <a:gd name="connsiteY6" fmla="*/ 1273756 h 1472990"/>
              <a:gd name="connsiteX7" fmla="*/ 809341 w 6300410"/>
              <a:gd name="connsiteY7" fmla="*/ 1298661 h 1472990"/>
              <a:gd name="connsiteX8" fmla="*/ 859146 w 6300410"/>
              <a:gd name="connsiteY8" fmla="*/ 1336017 h 1472990"/>
              <a:gd name="connsiteX9" fmla="*/ 946306 w 6300410"/>
              <a:gd name="connsiteY9" fmla="*/ 1311113 h 1472990"/>
              <a:gd name="connsiteX10" fmla="*/ 1083272 w 6300410"/>
              <a:gd name="connsiteY10" fmla="*/ 1261304 h 1472990"/>
              <a:gd name="connsiteX11" fmla="*/ 1207786 w 6300410"/>
              <a:gd name="connsiteY11" fmla="*/ 1236400 h 1472990"/>
              <a:gd name="connsiteX12" fmla="*/ 1257591 w 6300410"/>
              <a:gd name="connsiteY12" fmla="*/ 1223948 h 1472990"/>
              <a:gd name="connsiteX13" fmla="*/ 1344751 w 6300410"/>
              <a:gd name="connsiteY13" fmla="*/ 1186592 h 1472990"/>
              <a:gd name="connsiteX14" fmla="*/ 1456814 w 6300410"/>
              <a:gd name="connsiteY14" fmla="*/ 1236400 h 1472990"/>
              <a:gd name="connsiteX15" fmla="*/ 1556425 w 6300410"/>
              <a:gd name="connsiteY15" fmla="*/ 1298661 h 1472990"/>
              <a:gd name="connsiteX16" fmla="*/ 1668488 w 6300410"/>
              <a:gd name="connsiteY16" fmla="*/ 1286209 h 1472990"/>
              <a:gd name="connsiteX17" fmla="*/ 1743196 w 6300410"/>
              <a:gd name="connsiteY17" fmla="*/ 1261304 h 1472990"/>
              <a:gd name="connsiteX18" fmla="*/ 1942419 w 6300410"/>
              <a:gd name="connsiteY18" fmla="*/ 1248852 h 1472990"/>
              <a:gd name="connsiteX19" fmla="*/ 1979773 w 6300410"/>
              <a:gd name="connsiteY19" fmla="*/ 1236400 h 1472990"/>
              <a:gd name="connsiteX20" fmla="*/ 2017127 w 6300410"/>
              <a:gd name="connsiteY20" fmla="*/ 1211496 h 1472990"/>
              <a:gd name="connsiteX21" fmla="*/ 2154092 w 6300410"/>
              <a:gd name="connsiteY21" fmla="*/ 1186592 h 1472990"/>
              <a:gd name="connsiteX22" fmla="*/ 2203898 w 6300410"/>
              <a:gd name="connsiteY22" fmla="*/ 1174140 h 1472990"/>
              <a:gd name="connsiteX23" fmla="*/ 2353315 w 6300410"/>
              <a:gd name="connsiteY23" fmla="*/ 1186592 h 1472990"/>
              <a:gd name="connsiteX24" fmla="*/ 2403121 w 6300410"/>
              <a:gd name="connsiteY24" fmla="*/ 1223948 h 1472990"/>
              <a:gd name="connsiteX25" fmla="*/ 2490280 w 6300410"/>
              <a:gd name="connsiteY25" fmla="*/ 1261304 h 1472990"/>
              <a:gd name="connsiteX26" fmla="*/ 2751760 w 6300410"/>
              <a:gd name="connsiteY26" fmla="*/ 1211496 h 1472990"/>
              <a:gd name="connsiteX27" fmla="*/ 2851371 w 6300410"/>
              <a:gd name="connsiteY27" fmla="*/ 1136783 h 1472990"/>
              <a:gd name="connsiteX28" fmla="*/ 2888725 w 6300410"/>
              <a:gd name="connsiteY28" fmla="*/ 1099427 h 1472990"/>
              <a:gd name="connsiteX29" fmla="*/ 2901177 w 6300410"/>
              <a:gd name="connsiteY29" fmla="*/ 1161687 h 1472990"/>
              <a:gd name="connsiteX30" fmla="*/ 2926080 w 6300410"/>
              <a:gd name="connsiteY30" fmla="*/ 1062071 h 1472990"/>
              <a:gd name="connsiteX31" fmla="*/ 2963434 w 6300410"/>
              <a:gd name="connsiteY31" fmla="*/ 999810 h 1472990"/>
              <a:gd name="connsiteX32" fmla="*/ 3000788 w 6300410"/>
              <a:gd name="connsiteY32" fmla="*/ 900193 h 1472990"/>
              <a:gd name="connsiteX33" fmla="*/ 3063045 w 6300410"/>
              <a:gd name="connsiteY33" fmla="*/ 763220 h 1472990"/>
              <a:gd name="connsiteX34" fmla="*/ 3125302 w 6300410"/>
              <a:gd name="connsiteY34" fmla="*/ 563986 h 1472990"/>
              <a:gd name="connsiteX35" fmla="*/ 3137753 w 6300410"/>
              <a:gd name="connsiteY35" fmla="*/ 489273 h 1472990"/>
              <a:gd name="connsiteX36" fmla="*/ 3162656 w 6300410"/>
              <a:gd name="connsiteY36" fmla="*/ 364752 h 1472990"/>
              <a:gd name="connsiteX37" fmla="*/ 3175108 w 6300410"/>
              <a:gd name="connsiteY37" fmla="*/ 115710 h 1472990"/>
              <a:gd name="connsiteX38" fmla="*/ 3187559 w 6300410"/>
              <a:gd name="connsiteY38" fmla="*/ 3641 h 1472990"/>
              <a:gd name="connsiteX39" fmla="*/ 3224913 w 6300410"/>
              <a:gd name="connsiteY39" fmla="*/ 16093 h 1472990"/>
              <a:gd name="connsiteX40" fmla="*/ 3237365 w 6300410"/>
              <a:gd name="connsiteY40" fmla="*/ 53450 h 1472990"/>
              <a:gd name="connsiteX41" fmla="*/ 3299622 w 6300410"/>
              <a:gd name="connsiteY41" fmla="*/ 215327 h 1472990"/>
              <a:gd name="connsiteX42" fmla="*/ 3312073 w 6300410"/>
              <a:gd name="connsiteY42" fmla="*/ 265135 h 1472990"/>
              <a:gd name="connsiteX43" fmla="*/ 3361879 w 6300410"/>
              <a:gd name="connsiteY43" fmla="*/ 277588 h 1472990"/>
              <a:gd name="connsiteX44" fmla="*/ 3523747 w 6300410"/>
              <a:gd name="connsiteY44" fmla="*/ 265135 h 1472990"/>
              <a:gd name="connsiteX45" fmla="*/ 3561101 w 6300410"/>
              <a:gd name="connsiteY45" fmla="*/ 227779 h 1472990"/>
              <a:gd name="connsiteX46" fmla="*/ 3573553 w 6300410"/>
              <a:gd name="connsiteY46" fmla="*/ 290040 h 1472990"/>
              <a:gd name="connsiteX47" fmla="*/ 3635810 w 6300410"/>
              <a:gd name="connsiteY47" fmla="*/ 389657 h 1472990"/>
              <a:gd name="connsiteX48" fmla="*/ 3685615 w 6300410"/>
              <a:gd name="connsiteY48" fmla="*/ 489273 h 1472990"/>
              <a:gd name="connsiteX49" fmla="*/ 3660712 w 6300410"/>
              <a:gd name="connsiteY49" fmla="*/ 439465 h 1472990"/>
              <a:gd name="connsiteX50" fmla="*/ 3635810 w 6300410"/>
              <a:gd name="connsiteY50" fmla="*/ 389657 h 1472990"/>
              <a:gd name="connsiteX51" fmla="*/ 3586004 w 6300410"/>
              <a:gd name="connsiteY51" fmla="*/ 265135 h 1472990"/>
              <a:gd name="connsiteX52" fmla="*/ 3573553 w 6300410"/>
              <a:gd name="connsiteY52" fmla="*/ 190423 h 1472990"/>
              <a:gd name="connsiteX53" fmla="*/ 3673164 w 6300410"/>
              <a:gd name="connsiteY53" fmla="*/ 290040 h 1472990"/>
              <a:gd name="connsiteX54" fmla="*/ 3747872 w 6300410"/>
              <a:gd name="connsiteY54" fmla="*/ 352300 h 1472990"/>
              <a:gd name="connsiteX55" fmla="*/ 3884838 w 6300410"/>
              <a:gd name="connsiteY55" fmla="*/ 576438 h 1472990"/>
              <a:gd name="connsiteX56" fmla="*/ 3934643 w 6300410"/>
              <a:gd name="connsiteY56" fmla="*/ 663603 h 1472990"/>
              <a:gd name="connsiteX57" fmla="*/ 3971997 w 6300410"/>
              <a:gd name="connsiteY57" fmla="*/ 788124 h 1472990"/>
              <a:gd name="connsiteX58" fmla="*/ 3996900 w 6300410"/>
              <a:gd name="connsiteY58" fmla="*/ 825480 h 1472990"/>
              <a:gd name="connsiteX59" fmla="*/ 4021803 w 6300410"/>
              <a:gd name="connsiteY59" fmla="*/ 900193 h 1472990"/>
              <a:gd name="connsiteX60" fmla="*/ 4034254 w 6300410"/>
              <a:gd name="connsiteY60" fmla="*/ 987358 h 1472990"/>
              <a:gd name="connsiteX61" fmla="*/ 4071609 w 6300410"/>
              <a:gd name="connsiteY61" fmla="*/ 1099427 h 1472990"/>
              <a:gd name="connsiteX62" fmla="*/ 4084060 w 6300410"/>
              <a:gd name="connsiteY62" fmla="*/ 1161687 h 1472990"/>
              <a:gd name="connsiteX63" fmla="*/ 4096512 w 6300410"/>
              <a:gd name="connsiteY63" fmla="*/ 1199044 h 1472990"/>
              <a:gd name="connsiteX64" fmla="*/ 4133866 w 6300410"/>
              <a:gd name="connsiteY64" fmla="*/ 1323565 h 1472990"/>
              <a:gd name="connsiteX65" fmla="*/ 4171220 w 6300410"/>
              <a:gd name="connsiteY65" fmla="*/ 1410730 h 1472990"/>
              <a:gd name="connsiteX66" fmla="*/ 4233477 w 6300410"/>
              <a:gd name="connsiteY66" fmla="*/ 1423182 h 1472990"/>
              <a:gd name="connsiteX67" fmla="*/ 4357991 w 6300410"/>
              <a:gd name="connsiteY67" fmla="*/ 1398278 h 1472990"/>
              <a:gd name="connsiteX68" fmla="*/ 4507408 w 6300410"/>
              <a:gd name="connsiteY68" fmla="*/ 1323565 h 1472990"/>
              <a:gd name="connsiteX69" fmla="*/ 4607019 w 6300410"/>
              <a:gd name="connsiteY69" fmla="*/ 1298661 h 1472990"/>
              <a:gd name="connsiteX70" fmla="*/ 4681728 w 6300410"/>
              <a:gd name="connsiteY70" fmla="*/ 1311113 h 1472990"/>
              <a:gd name="connsiteX71" fmla="*/ 4719082 w 6300410"/>
              <a:gd name="connsiteY71" fmla="*/ 1323565 h 1472990"/>
              <a:gd name="connsiteX72" fmla="*/ 4781339 w 6300410"/>
              <a:gd name="connsiteY72" fmla="*/ 1336017 h 1472990"/>
              <a:gd name="connsiteX73" fmla="*/ 4831144 w 6300410"/>
              <a:gd name="connsiteY73" fmla="*/ 1348469 h 1472990"/>
              <a:gd name="connsiteX74" fmla="*/ 5254492 w 6300410"/>
              <a:gd name="connsiteY74" fmla="*/ 1360921 h 1472990"/>
              <a:gd name="connsiteX75" fmla="*/ 5565777 w 6300410"/>
              <a:gd name="connsiteY75" fmla="*/ 1348469 h 1472990"/>
              <a:gd name="connsiteX76" fmla="*/ 5652937 w 6300410"/>
              <a:gd name="connsiteY76" fmla="*/ 1360921 h 1472990"/>
              <a:gd name="connsiteX77" fmla="*/ 5740097 w 6300410"/>
              <a:gd name="connsiteY77" fmla="*/ 1435634 h 1472990"/>
              <a:gd name="connsiteX78" fmla="*/ 5877062 w 6300410"/>
              <a:gd name="connsiteY78" fmla="*/ 1472990 h 1472990"/>
              <a:gd name="connsiteX79" fmla="*/ 6113639 w 6300410"/>
              <a:gd name="connsiteY79" fmla="*/ 1460538 h 1472990"/>
              <a:gd name="connsiteX80" fmla="*/ 6163445 w 6300410"/>
              <a:gd name="connsiteY80" fmla="*/ 1435634 h 1472990"/>
              <a:gd name="connsiteX81" fmla="*/ 6300410 w 6300410"/>
              <a:gd name="connsiteY81" fmla="*/ 1423182 h 1472990"/>
              <a:gd name="connsiteX0" fmla="*/ 0 w 6300410"/>
              <a:gd name="connsiteY0" fmla="*/ 1223948 h 1472990"/>
              <a:gd name="connsiteX1" fmla="*/ 286382 w 6300410"/>
              <a:gd name="connsiteY1" fmla="*/ 1236400 h 1472990"/>
              <a:gd name="connsiteX2" fmla="*/ 398444 w 6300410"/>
              <a:gd name="connsiteY2" fmla="*/ 1248852 h 1472990"/>
              <a:gd name="connsiteX3" fmla="*/ 510507 w 6300410"/>
              <a:gd name="connsiteY3" fmla="*/ 1236400 h 1472990"/>
              <a:gd name="connsiteX4" fmla="*/ 622570 w 6300410"/>
              <a:gd name="connsiteY4" fmla="*/ 1199044 h 1472990"/>
              <a:gd name="connsiteX5" fmla="*/ 734632 w 6300410"/>
              <a:gd name="connsiteY5" fmla="*/ 1236400 h 1472990"/>
              <a:gd name="connsiteX6" fmla="*/ 784438 w 6300410"/>
              <a:gd name="connsiteY6" fmla="*/ 1273756 h 1472990"/>
              <a:gd name="connsiteX7" fmla="*/ 809341 w 6300410"/>
              <a:gd name="connsiteY7" fmla="*/ 1298661 h 1472990"/>
              <a:gd name="connsiteX8" fmla="*/ 859146 w 6300410"/>
              <a:gd name="connsiteY8" fmla="*/ 1336017 h 1472990"/>
              <a:gd name="connsiteX9" fmla="*/ 946306 w 6300410"/>
              <a:gd name="connsiteY9" fmla="*/ 1311113 h 1472990"/>
              <a:gd name="connsiteX10" fmla="*/ 1083272 w 6300410"/>
              <a:gd name="connsiteY10" fmla="*/ 1261304 h 1472990"/>
              <a:gd name="connsiteX11" fmla="*/ 1207786 w 6300410"/>
              <a:gd name="connsiteY11" fmla="*/ 1236400 h 1472990"/>
              <a:gd name="connsiteX12" fmla="*/ 1257591 w 6300410"/>
              <a:gd name="connsiteY12" fmla="*/ 1223948 h 1472990"/>
              <a:gd name="connsiteX13" fmla="*/ 1344751 w 6300410"/>
              <a:gd name="connsiteY13" fmla="*/ 1186592 h 1472990"/>
              <a:gd name="connsiteX14" fmla="*/ 1456814 w 6300410"/>
              <a:gd name="connsiteY14" fmla="*/ 1236400 h 1472990"/>
              <a:gd name="connsiteX15" fmla="*/ 1556425 w 6300410"/>
              <a:gd name="connsiteY15" fmla="*/ 1298661 h 1472990"/>
              <a:gd name="connsiteX16" fmla="*/ 1668488 w 6300410"/>
              <a:gd name="connsiteY16" fmla="*/ 1286209 h 1472990"/>
              <a:gd name="connsiteX17" fmla="*/ 1743196 w 6300410"/>
              <a:gd name="connsiteY17" fmla="*/ 1261304 h 1472990"/>
              <a:gd name="connsiteX18" fmla="*/ 1942419 w 6300410"/>
              <a:gd name="connsiteY18" fmla="*/ 1248852 h 1472990"/>
              <a:gd name="connsiteX19" fmla="*/ 1979773 w 6300410"/>
              <a:gd name="connsiteY19" fmla="*/ 1236400 h 1472990"/>
              <a:gd name="connsiteX20" fmla="*/ 2017127 w 6300410"/>
              <a:gd name="connsiteY20" fmla="*/ 1211496 h 1472990"/>
              <a:gd name="connsiteX21" fmla="*/ 2154092 w 6300410"/>
              <a:gd name="connsiteY21" fmla="*/ 1186592 h 1472990"/>
              <a:gd name="connsiteX22" fmla="*/ 2203898 w 6300410"/>
              <a:gd name="connsiteY22" fmla="*/ 1174140 h 1472990"/>
              <a:gd name="connsiteX23" fmla="*/ 2353315 w 6300410"/>
              <a:gd name="connsiteY23" fmla="*/ 1186592 h 1472990"/>
              <a:gd name="connsiteX24" fmla="*/ 2403121 w 6300410"/>
              <a:gd name="connsiteY24" fmla="*/ 1223948 h 1472990"/>
              <a:gd name="connsiteX25" fmla="*/ 2490280 w 6300410"/>
              <a:gd name="connsiteY25" fmla="*/ 1261304 h 1472990"/>
              <a:gd name="connsiteX26" fmla="*/ 2751760 w 6300410"/>
              <a:gd name="connsiteY26" fmla="*/ 1211496 h 1472990"/>
              <a:gd name="connsiteX27" fmla="*/ 2851371 w 6300410"/>
              <a:gd name="connsiteY27" fmla="*/ 1136783 h 1472990"/>
              <a:gd name="connsiteX28" fmla="*/ 2888725 w 6300410"/>
              <a:gd name="connsiteY28" fmla="*/ 1099427 h 1472990"/>
              <a:gd name="connsiteX29" fmla="*/ 2901177 w 6300410"/>
              <a:gd name="connsiteY29" fmla="*/ 1161687 h 1472990"/>
              <a:gd name="connsiteX30" fmla="*/ 2926080 w 6300410"/>
              <a:gd name="connsiteY30" fmla="*/ 1062071 h 1472990"/>
              <a:gd name="connsiteX31" fmla="*/ 2963434 w 6300410"/>
              <a:gd name="connsiteY31" fmla="*/ 999810 h 1472990"/>
              <a:gd name="connsiteX32" fmla="*/ 3000788 w 6300410"/>
              <a:gd name="connsiteY32" fmla="*/ 900193 h 1472990"/>
              <a:gd name="connsiteX33" fmla="*/ 3063045 w 6300410"/>
              <a:gd name="connsiteY33" fmla="*/ 763220 h 1472990"/>
              <a:gd name="connsiteX34" fmla="*/ 3125302 w 6300410"/>
              <a:gd name="connsiteY34" fmla="*/ 563986 h 1472990"/>
              <a:gd name="connsiteX35" fmla="*/ 3137753 w 6300410"/>
              <a:gd name="connsiteY35" fmla="*/ 489273 h 1472990"/>
              <a:gd name="connsiteX36" fmla="*/ 3162656 w 6300410"/>
              <a:gd name="connsiteY36" fmla="*/ 364752 h 1472990"/>
              <a:gd name="connsiteX37" fmla="*/ 3175108 w 6300410"/>
              <a:gd name="connsiteY37" fmla="*/ 115710 h 1472990"/>
              <a:gd name="connsiteX38" fmla="*/ 3187559 w 6300410"/>
              <a:gd name="connsiteY38" fmla="*/ 3641 h 1472990"/>
              <a:gd name="connsiteX39" fmla="*/ 3224913 w 6300410"/>
              <a:gd name="connsiteY39" fmla="*/ 16093 h 1472990"/>
              <a:gd name="connsiteX40" fmla="*/ 3237365 w 6300410"/>
              <a:gd name="connsiteY40" fmla="*/ 53450 h 1472990"/>
              <a:gd name="connsiteX41" fmla="*/ 3299622 w 6300410"/>
              <a:gd name="connsiteY41" fmla="*/ 215327 h 1472990"/>
              <a:gd name="connsiteX42" fmla="*/ 3312073 w 6300410"/>
              <a:gd name="connsiteY42" fmla="*/ 265135 h 1472990"/>
              <a:gd name="connsiteX43" fmla="*/ 3361879 w 6300410"/>
              <a:gd name="connsiteY43" fmla="*/ 277588 h 1472990"/>
              <a:gd name="connsiteX44" fmla="*/ 3523747 w 6300410"/>
              <a:gd name="connsiteY44" fmla="*/ 265135 h 1472990"/>
              <a:gd name="connsiteX45" fmla="*/ 3561101 w 6300410"/>
              <a:gd name="connsiteY45" fmla="*/ 227779 h 1472990"/>
              <a:gd name="connsiteX46" fmla="*/ 3573553 w 6300410"/>
              <a:gd name="connsiteY46" fmla="*/ 290040 h 1472990"/>
              <a:gd name="connsiteX47" fmla="*/ 3635810 w 6300410"/>
              <a:gd name="connsiteY47" fmla="*/ 389657 h 1472990"/>
              <a:gd name="connsiteX48" fmla="*/ 3685615 w 6300410"/>
              <a:gd name="connsiteY48" fmla="*/ 489273 h 1472990"/>
              <a:gd name="connsiteX49" fmla="*/ 3660712 w 6300410"/>
              <a:gd name="connsiteY49" fmla="*/ 240232 h 1472990"/>
              <a:gd name="connsiteX50" fmla="*/ 3635810 w 6300410"/>
              <a:gd name="connsiteY50" fmla="*/ 389657 h 1472990"/>
              <a:gd name="connsiteX51" fmla="*/ 3586004 w 6300410"/>
              <a:gd name="connsiteY51" fmla="*/ 265135 h 1472990"/>
              <a:gd name="connsiteX52" fmla="*/ 3573553 w 6300410"/>
              <a:gd name="connsiteY52" fmla="*/ 190423 h 1472990"/>
              <a:gd name="connsiteX53" fmla="*/ 3673164 w 6300410"/>
              <a:gd name="connsiteY53" fmla="*/ 290040 h 1472990"/>
              <a:gd name="connsiteX54" fmla="*/ 3747872 w 6300410"/>
              <a:gd name="connsiteY54" fmla="*/ 352300 h 1472990"/>
              <a:gd name="connsiteX55" fmla="*/ 3884838 w 6300410"/>
              <a:gd name="connsiteY55" fmla="*/ 576438 h 1472990"/>
              <a:gd name="connsiteX56" fmla="*/ 3934643 w 6300410"/>
              <a:gd name="connsiteY56" fmla="*/ 663603 h 1472990"/>
              <a:gd name="connsiteX57" fmla="*/ 3971997 w 6300410"/>
              <a:gd name="connsiteY57" fmla="*/ 788124 h 1472990"/>
              <a:gd name="connsiteX58" fmla="*/ 3996900 w 6300410"/>
              <a:gd name="connsiteY58" fmla="*/ 825480 h 1472990"/>
              <a:gd name="connsiteX59" fmla="*/ 4021803 w 6300410"/>
              <a:gd name="connsiteY59" fmla="*/ 900193 h 1472990"/>
              <a:gd name="connsiteX60" fmla="*/ 4034254 w 6300410"/>
              <a:gd name="connsiteY60" fmla="*/ 987358 h 1472990"/>
              <a:gd name="connsiteX61" fmla="*/ 4071609 w 6300410"/>
              <a:gd name="connsiteY61" fmla="*/ 1099427 h 1472990"/>
              <a:gd name="connsiteX62" fmla="*/ 4084060 w 6300410"/>
              <a:gd name="connsiteY62" fmla="*/ 1161687 h 1472990"/>
              <a:gd name="connsiteX63" fmla="*/ 4096512 w 6300410"/>
              <a:gd name="connsiteY63" fmla="*/ 1199044 h 1472990"/>
              <a:gd name="connsiteX64" fmla="*/ 4133866 w 6300410"/>
              <a:gd name="connsiteY64" fmla="*/ 1323565 h 1472990"/>
              <a:gd name="connsiteX65" fmla="*/ 4171220 w 6300410"/>
              <a:gd name="connsiteY65" fmla="*/ 1410730 h 1472990"/>
              <a:gd name="connsiteX66" fmla="*/ 4233477 w 6300410"/>
              <a:gd name="connsiteY66" fmla="*/ 1423182 h 1472990"/>
              <a:gd name="connsiteX67" fmla="*/ 4357991 w 6300410"/>
              <a:gd name="connsiteY67" fmla="*/ 1398278 h 1472990"/>
              <a:gd name="connsiteX68" fmla="*/ 4507408 w 6300410"/>
              <a:gd name="connsiteY68" fmla="*/ 1323565 h 1472990"/>
              <a:gd name="connsiteX69" fmla="*/ 4607019 w 6300410"/>
              <a:gd name="connsiteY69" fmla="*/ 1298661 h 1472990"/>
              <a:gd name="connsiteX70" fmla="*/ 4681728 w 6300410"/>
              <a:gd name="connsiteY70" fmla="*/ 1311113 h 1472990"/>
              <a:gd name="connsiteX71" fmla="*/ 4719082 w 6300410"/>
              <a:gd name="connsiteY71" fmla="*/ 1323565 h 1472990"/>
              <a:gd name="connsiteX72" fmla="*/ 4781339 w 6300410"/>
              <a:gd name="connsiteY72" fmla="*/ 1336017 h 1472990"/>
              <a:gd name="connsiteX73" fmla="*/ 4831144 w 6300410"/>
              <a:gd name="connsiteY73" fmla="*/ 1348469 h 1472990"/>
              <a:gd name="connsiteX74" fmla="*/ 5254492 w 6300410"/>
              <a:gd name="connsiteY74" fmla="*/ 1360921 h 1472990"/>
              <a:gd name="connsiteX75" fmla="*/ 5565777 w 6300410"/>
              <a:gd name="connsiteY75" fmla="*/ 1348469 h 1472990"/>
              <a:gd name="connsiteX76" fmla="*/ 5652937 w 6300410"/>
              <a:gd name="connsiteY76" fmla="*/ 1360921 h 1472990"/>
              <a:gd name="connsiteX77" fmla="*/ 5740097 w 6300410"/>
              <a:gd name="connsiteY77" fmla="*/ 1435634 h 1472990"/>
              <a:gd name="connsiteX78" fmla="*/ 5877062 w 6300410"/>
              <a:gd name="connsiteY78" fmla="*/ 1472990 h 1472990"/>
              <a:gd name="connsiteX79" fmla="*/ 6113639 w 6300410"/>
              <a:gd name="connsiteY79" fmla="*/ 1460538 h 1472990"/>
              <a:gd name="connsiteX80" fmla="*/ 6163445 w 6300410"/>
              <a:gd name="connsiteY80" fmla="*/ 1435634 h 1472990"/>
              <a:gd name="connsiteX81" fmla="*/ 6300410 w 6300410"/>
              <a:gd name="connsiteY81" fmla="*/ 1423182 h 1472990"/>
              <a:gd name="connsiteX0" fmla="*/ 0 w 6300410"/>
              <a:gd name="connsiteY0" fmla="*/ 1223948 h 1472990"/>
              <a:gd name="connsiteX1" fmla="*/ 286382 w 6300410"/>
              <a:gd name="connsiteY1" fmla="*/ 1236400 h 1472990"/>
              <a:gd name="connsiteX2" fmla="*/ 398444 w 6300410"/>
              <a:gd name="connsiteY2" fmla="*/ 1248852 h 1472990"/>
              <a:gd name="connsiteX3" fmla="*/ 510507 w 6300410"/>
              <a:gd name="connsiteY3" fmla="*/ 1236400 h 1472990"/>
              <a:gd name="connsiteX4" fmla="*/ 622570 w 6300410"/>
              <a:gd name="connsiteY4" fmla="*/ 1199044 h 1472990"/>
              <a:gd name="connsiteX5" fmla="*/ 734632 w 6300410"/>
              <a:gd name="connsiteY5" fmla="*/ 1236400 h 1472990"/>
              <a:gd name="connsiteX6" fmla="*/ 784438 w 6300410"/>
              <a:gd name="connsiteY6" fmla="*/ 1273756 h 1472990"/>
              <a:gd name="connsiteX7" fmla="*/ 809341 w 6300410"/>
              <a:gd name="connsiteY7" fmla="*/ 1298661 h 1472990"/>
              <a:gd name="connsiteX8" fmla="*/ 859146 w 6300410"/>
              <a:gd name="connsiteY8" fmla="*/ 1336017 h 1472990"/>
              <a:gd name="connsiteX9" fmla="*/ 946306 w 6300410"/>
              <a:gd name="connsiteY9" fmla="*/ 1311113 h 1472990"/>
              <a:gd name="connsiteX10" fmla="*/ 1083272 w 6300410"/>
              <a:gd name="connsiteY10" fmla="*/ 1261304 h 1472990"/>
              <a:gd name="connsiteX11" fmla="*/ 1207786 w 6300410"/>
              <a:gd name="connsiteY11" fmla="*/ 1236400 h 1472990"/>
              <a:gd name="connsiteX12" fmla="*/ 1257591 w 6300410"/>
              <a:gd name="connsiteY12" fmla="*/ 1223948 h 1472990"/>
              <a:gd name="connsiteX13" fmla="*/ 1344751 w 6300410"/>
              <a:gd name="connsiteY13" fmla="*/ 1186592 h 1472990"/>
              <a:gd name="connsiteX14" fmla="*/ 1456814 w 6300410"/>
              <a:gd name="connsiteY14" fmla="*/ 1236400 h 1472990"/>
              <a:gd name="connsiteX15" fmla="*/ 1556425 w 6300410"/>
              <a:gd name="connsiteY15" fmla="*/ 1298661 h 1472990"/>
              <a:gd name="connsiteX16" fmla="*/ 1668488 w 6300410"/>
              <a:gd name="connsiteY16" fmla="*/ 1286209 h 1472990"/>
              <a:gd name="connsiteX17" fmla="*/ 1743196 w 6300410"/>
              <a:gd name="connsiteY17" fmla="*/ 1261304 h 1472990"/>
              <a:gd name="connsiteX18" fmla="*/ 1942419 w 6300410"/>
              <a:gd name="connsiteY18" fmla="*/ 1248852 h 1472990"/>
              <a:gd name="connsiteX19" fmla="*/ 1979773 w 6300410"/>
              <a:gd name="connsiteY19" fmla="*/ 1236400 h 1472990"/>
              <a:gd name="connsiteX20" fmla="*/ 2017127 w 6300410"/>
              <a:gd name="connsiteY20" fmla="*/ 1211496 h 1472990"/>
              <a:gd name="connsiteX21" fmla="*/ 2154092 w 6300410"/>
              <a:gd name="connsiteY21" fmla="*/ 1186592 h 1472990"/>
              <a:gd name="connsiteX22" fmla="*/ 2203898 w 6300410"/>
              <a:gd name="connsiteY22" fmla="*/ 1174140 h 1472990"/>
              <a:gd name="connsiteX23" fmla="*/ 2353315 w 6300410"/>
              <a:gd name="connsiteY23" fmla="*/ 1186592 h 1472990"/>
              <a:gd name="connsiteX24" fmla="*/ 2403121 w 6300410"/>
              <a:gd name="connsiteY24" fmla="*/ 1223948 h 1472990"/>
              <a:gd name="connsiteX25" fmla="*/ 2490280 w 6300410"/>
              <a:gd name="connsiteY25" fmla="*/ 1261304 h 1472990"/>
              <a:gd name="connsiteX26" fmla="*/ 2751760 w 6300410"/>
              <a:gd name="connsiteY26" fmla="*/ 1211496 h 1472990"/>
              <a:gd name="connsiteX27" fmla="*/ 2851371 w 6300410"/>
              <a:gd name="connsiteY27" fmla="*/ 1136783 h 1472990"/>
              <a:gd name="connsiteX28" fmla="*/ 2888725 w 6300410"/>
              <a:gd name="connsiteY28" fmla="*/ 1099427 h 1472990"/>
              <a:gd name="connsiteX29" fmla="*/ 2901177 w 6300410"/>
              <a:gd name="connsiteY29" fmla="*/ 1161687 h 1472990"/>
              <a:gd name="connsiteX30" fmla="*/ 2926080 w 6300410"/>
              <a:gd name="connsiteY30" fmla="*/ 1062071 h 1472990"/>
              <a:gd name="connsiteX31" fmla="*/ 2963434 w 6300410"/>
              <a:gd name="connsiteY31" fmla="*/ 999810 h 1472990"/>
              <a:gd name="connsiteX32" fmla="*/ 3000788 w 6300410"/>
              <a:gd name="connsiteY32" fmla="*/ 900193 h 1472990"/>
              <a:gd name="connsiteX33" fmla="*/ 3063045 w 6300410"/>
              <a:gd name="connsiteY33" fmla="*/ 763220 h 1472990"/>
              <a:gd name="connsiteX34" fmla="*/ 3125302 w 6300410"/>
              <a:gd name="connsiteY34" fmla="*/ 563986 h 1472990"/>
              <a:gd name="connsiteX35" fmla="*/ 3137753 w 6300410"/>
              <a:gd name="connsiteY35" fmla="*/ 489273 h 1472990"/>
              <a:gd name="connsiteX36" fmla="*/ 3162656 w 6300410"/>
              <a:gd name="connsiteY36" fmla="*/ 364752 h 1472990"/>
              <a:gd name="connsiteX37" fmla="*/ 3175108 w 6300410"/>
              <a:gd name="connsiteY37" fmla="*/ 115710 h 1472990"/>
              <a:gd name="connsiteX38" fmla="*/ 3187559 w 6300410"/>
              <a:gd name="connsiteY38" fmla="*/ 3641 h 1472990"/>
              <a:gd name="connsiteX39" fmla="*/ 3224913 w 6300410"/>
              <a:gd name="connsiteY39" fmla="*/ 16093 h 1472990"/>
              <a:gd name="connsiteX40" fmla="*/ 3237365 w 6300410"/>
              <a:gd name="connsiteY40" fmla="*/ 53450 h 1472990"/>
              <a:gd name="connsiteX41" fmla="*/ 3299622 w 6300410"/>
              <a:gd name="connsiteY41" fmla="*/ 215327 h 1472990"/>
              <a:gd name="connsiteX42" fmla="*/ 3312073 w 6300410"/>
              <a:gd name="connsiteY42" fmla="*/ 265135 h 1472990"/>
              <a:gd name="connsiteX43" fmla="*/ 3361879 w 6300410"/>
              <a:gd name="connsiteY43" fmla="*/ 277588 h 1472990"/>
              <a:gd name="connsiteX44" fmla="*/ 3523747 w 6300410"/>
              <a:gd name="connsiteY44" fmla="*/ 265135 h 1472990"/>
              <a:gd name="connsiteX45" fmla="*/ 3561101 w 6300410"/>
              <a:gd name="connsiteY45" fmla="*/ 227779 h 1472990"/>
              <a:gd name="connsiteX46" fmla="*/ 3573553 w 6300410"/>
              <a:gd name="connsiteY46" fmla="*/ 290040 h 1472990"/>
              <a:gd name="connsiteX47" fmla="*/ 3635810 w 6300410"/>
              <a:gd name="connsiteY47" fmla="*/ 389657 h 1472990"/>
              <a:gd name="connsiteX48" fmla="*/ 3648261 w 6300410"/>
              <a:gd name="connsiteY48" fmla="*/ 252683 h 1472990"/>
              <a:gd name="connsiteX49" fmla="*/ 3660712 w 6300410"/>
              <a:gd name="connsiteY49" fmla="*/ 240232 h 1472990"/>
              <a:gd name="connsiteX50" fmla="*/ 3635810 w 6300410"/>
              <a:gd name="connsiteY50" fmla="*/ 389657 h 1472990"/>
              <a:gd name="connsiteX51" fmla="*/ 3586004 w 6300410"/>
              <a:gd name="connsiteY51" fmla="*/ 265135 h 1472990"/>
              <a:gd name="connsiteX52" fmla="*/ 3573553 w 6300410"/>
              <a:gd name="connsiteY52" fmla="*/ 190423 h 1472990"/>
              <a:gd name="connsiteX53" fmla="*/ 3673164 w 6300410"/>
              <a:gd name="connsiteY53" fmla="*/ 290040 h 1472990"/>
              <a:gd name="connsiteX54" fmla="*/ 3747872 w 6300410"/>
              <a:gd name="connsiteY54" fmla="*/ 352300 h 1472990"/>
              <a:gd name="connsiteX55" fmla="*/ 3884838 w 6300410"/>
              <a:gd name="connsiteY55" fmla="*/ 576438 h 1472990"/>
              <a:gd name="connsiteX56" fmla="*/ 3934643 w 6300410"/>
              <a:gd name="connsiteY56" fmla="*/ 663603 h 1472990"/>
              <a:gd name="connsiteX57" fmla="*/ 3971997 w 6300410"/>
              <a:gd name="connsiteY57" fmla="*/ 788124 h 1472990"/>
              <a:gd name="connsiteX58" fmla="*/ 3996900 w 6300410"/>
              <a:gd name="connsiteY58" fmla="*/ 825480 h 1472990"/>
              <a:gd name="connsiteX59" fmla="*/ 4021803 w 6300410"/>
              <a:gd name="connsiteY59" fmla="*/ 900193 h 1472990"/>
              <a:gd name="connsiteX60" fmla="*/ 4034254 w 6300410"/>
              <a:gd name="connsiteY60" fmla="*/ 987358 h 1472990"/>
              <a:gd name="connsiteX61" fmla="*/ 4071609 w 6300410"/>
              <a:gd name="connsiteY61" fmla="*/ 1099427 h 1472990"/>
              <a:gd name="connsiteX62" fmla="*/ 4084060 w 6300410"/>
              <a:gd name="connsiteY62" fmla="*/ 1161687 h 1472990"/>
              <a:gd name="connsiteX63" fmla="*/ 4096512 w 6300410"/>
              <a:gd name="connsiteY63" fmla="*/ 1199044 h 1472990"/>
              <a:gd name="connsiteX64" fmla="*/ 4133866 w 6300410"/>
              <a:gd name="connsiteY64" fmla="*/ 1323565 h 1472990"/>
              <a:gd name="connsiteX65" fmla="*/ 4171220 w 6300410"/>
              <a:gd name="connsiteY65" fmla="*/ 1410730 h 1472990"/>
              <a:gd name="connsiteX66" fmla="*/ 4233477 w 6300410"/>
              <a:gd name="connsiteY66" fmla="*/ 1423182 h 1472990"/>
              <a:gd name="connsiteX67" fmla="*/ 4357991 w 6300410"/>
              <a:gd name="connsiteY67" fmla="*/ 1398278 h 1472990"/>
              <a:gd name="connsiteX68" fmla="*/ 4507408 w 6300410"/>
              <a:gd name="connsiteY68" fmla="*/ 1323565 h 1472990"/>
              <a:gd name="connsiteX69" fmla="*/ 4607019 w 6300410"/>
              <a:gd name="connsiteY69" fmla="*/ 1298661 h 1472990"/>
              <a:gd name="connsiteX70" fmla="*/ 4681728 w 6300410"/>
              <a:gd name="connsiteY70" fmla="*/ 1311113 h 1472990"/>
              <a:gd name="connsiteX71" fmla="*/ 4719082 w 6300410"/>
              <a:gd name="connsiteY71" fmla="*/ 1323565 h 1472990"/>
              <a:gd name="connsiteX72" fmla="*/ 4781339 w 6300410"/>
              <a:gd name="connsiteY72" fmla="*/ 1336017 h 1472990"/>
              <a:gd name="connsiteX73" fmla="*/ 4831144 w 6300410"/>
              <a:gd name="connsiteY73" fmla="*/ 1348469 h 1472990"/>
              <a:gd name="connsiteX74" fmla="*/ 5254492 w 6300410"/>
              <a:gd name="connsiteY74" fmla="*/ 1360921 h 1472990"/>
              <a:gd name="connsiteX75" fmla="*/ 5565777 w 6300410"/>
              <a:gd name="connsiteY75" fmla="*/ 1348469 h 1472990"/>
              <a:gd name="connsiteX76" fmla="*/ 5652937 w 6300410"/>
              <a:gd name="connsiteY76" fmla="*/ 1360921 h 1472990"/>
              <a:gd name="connsiteX77" fmla="*/ 5740097 w 6300410"/>
              <a:gd name="connsiteY77" fmla="*/ 1435634 h 1472990"/>
              <a:gd name="connsiteX78" fmla="*/ 5877062 w 6300410"/>
              <a:gd name="connsiteY78" fmla="*/ 1472990 h 1472990"/>
              <a:gd name="connsiteX79" fmla="*/ 6113639 w 6300410"/>
              <a:gd name="connsiteY79" fmla="*/ 1460538 h 1472990"/>
              <a:gd name="connsiteX80" fmla="*/ 6163445 w 6300410"/>
              <a:gd name="connsiteY80" fmla="*/ 1435634 h 1472990"/>
              <a:gd name="connsiteX81" fmla="*/ 6300410 w 6300410"/>
              <a:gd name="connsiteY81" fmla="*/ 1423182 h 1472990"/>
              <a:gd name="connsiteX0" fmla="*/ 0 w 6300410"/>
              <a:gd name="connsiteY0" fmla="*/ 1223948 h 1472990"/>
              <a:gd name="connsiteX1" fmla="*/ 286382 w 6300410"/>
              <a:gd name="connsiteY1" fmla="*/ 1236400 h 1472990"/>
              <a:gd name="connsiteX2" fmla="*/ 398444 w 6300410"/>
              <a:gd name="connsiteY2" fmla="*/ 1248852 h 1472990"/>
              <a:gd name="connsiteX3" fmla="*/ 510507 w 6300410"/>
              <a:gd name="connsiteY3" fmla="*/ 1236400 h 1472990"/>
              <a:gd name="connsiteX4" fmla="*/ 622570 w 6300410"/>
              <a:gd name="connsiteY4" fmla="*/ 1199044 h 1472990"/>
              <a:gd name="connsiteX5" fmla="*/ 734632 w 6300410"/>
              <a:gd name="connsiteY5" fmla="*/ 1236400 h 1472990"/>
              <a:gd name="connsiteX6" fmla="*/ 784438 w 6300410"/>
              <a:gd name="connsiteY6" fmla="*/ 1273756 h 1472990"/>
              <a:gd name="connsiteX7" fmla="*/ 809341 w 6300410"/>
              <a:gd name="connsiteY7" fmla="*/ 1298661 h 1472990"/>
              <a:gd name="connsiteX8" fmla="*/ 859146 w 6300410"/>
              <a:gd name="connsiteY8" fmla="*/ 1336017 h 1472990"/>
              <a:gd name="connsiteX9" fmla="*/ 946306 w 6300410"/>
              <a:gd name="connsiteY9" fmla="*/ 1311113 h 1472990"/>
              <a:gd name="connsiteX10" fmla="*/ 1083272 w 6300410"/>
              <a:gd name="connsiteY10" fmla="*/ 1261304 h 1472990"/>
              <a:gd name="connsiteX11" fmla="*/ 1207786 w 6300410"/>
              <a:gd name="connsiteY11" fmla="*/ 1236400 h 1472990"/>
              <a:gd name="connsiteX12" fmla="*/ 1257591 w 6300410"/>
              <a:gd name="connsiteY12" fmla="*/ 1223948 h 1472990"/>
              <a:gd name="connsiteX13" fmla="*/ 1344751 w 6300410"/>
              <a:gd name="connsiteY13" fmla="*/ 1186592 h 1472990"/>
              <a:gd name="connsiteX14" fmla="*/ 1456814 w 6300410"/>
              <a:gd name="connsiteY14" fmla="*/ 1236400 h 1472990"/>
              <a:gd name="connsiteX15" fmla="*/ 1556425 w 6300410"/>
              <a:gd name="connsiteY15" fmla="*/ 1298661 h 1472990"/>
              <a:gd name="connsiteX16" fmla="*/ 1668488 w 6300410"/>
              <a:gd name="connsiteY16" fmla="*/ 1286209 h 1472990"/>
              <a:gd name="connsiteX17" fmla="*/ 1743196 w 6300410"/>
              <a:gd name="connsiteY17" fmla="*/ 1261304 h 1472990"/>
              <a:gd name="connsiteX18" fmla="*/ 1942419 w 6300410"/>
              <a:gd name="connsiteY18" fmla="*/ 1248852 h 1472990"/>
              <a:gd name="connsiteX19" fmla="*/ 1979773 w 6300410"/>
              <a:gd name="connsiteY19" fmla="*/ 1236400 h 1472990"/>
              <a:gd name="connsiteX20" fmla="*/ 2017127 w 6300410"/>
              <a:gd name="connsiteY20" fmla="*/ 1211496 h 1472990"/>
              <a:gd name="connsiteX21" fmla="*/ 2154092 w 6300410"/>
              <a:gd name="connsiteY21" fmla="*/ 1186592 h 1472990"/>
              <a:gd name="connsiteX22" fmla="*/ 2203898 w 6300410"/>
              <a:gd name="connsiteY22" fmla="*/ 1174140 h 1472990"/>
              <a:gd name="connsiteX23" fmla="*/ 2353315 w 6300410"/>
              <a:gd name="connsiteY23" fmla="*/ 1186592 h 1472990"/>
              <a:gd name="connsiteX24" fmla="*/ 2403121 w 6300410"/>
              <a:gd name="connsiteY24" fmla="*/ 1223948 h 1472990"/>
              <a:gd name="connsiteX25" fmla="*/ 2490280 w 6300410"/>
              <a:gd name="connsiteY25" fmla="*/ 1261304 h 1472990"/>
              <a:gd name="connsiteX26" fmla="*/ 2751760 w 6300410"/>
              <a:gd name="connsiteY26" fmla="*/ 1211496 h 1472990"/>
              <a:gd name="connsiteX27" fmla="*/ 2851371 w 6300410"/>
              <a:gd name="connsiteY27" fmla="*/ 1136783 h 1472990"/>
              <a:gd name="connsiteX28" fmla="*/ 2888725 w 6300410"/>
              <a:gd name="connsiteY28" fmla="*/ 1099427 h 1472990"/>
              <a:gd name="connsiteX29" fmla="*/ 2901177 w 6300410"/>
              <a:gd name="connsiteY29" fmla="*/ 1161687 h 1472990"/>
              <a:gd name="connsiteX30" fmla="*/ 2926080 w 6300410"/>
              <a:gd name="connsiteY30" fmla="*/ 1062071 h 1472990"/>
              <a:gd name="connsiteX31" fmla="*/ 2963434 w 6300410"/>
              <a:gd name="connsiteY31" fmla="*/ 999810 h 1472990"/>
              <a:gd name="connsiteX32" fmla="*/ 3000788 w 6300410"/>
              <a:gd name="connsiteY32" fmla="*/ 900193 h 1472990"/>
              <a:gd name="connsiteX33" fmla="*/ 3063045 w 6300410"/>
              <a:gd name="connsiteY33" fmla="*/ 763220 h 1472990"/>
              <a:gd name="connsiteX34" fmla="*/ 3125302 w 6300410"/>
              <a:gd name="connsiteY34" fmla="*/ 563986 h 1472990"/>
              <a:gd name="connsiteX35" fmla="*/ 3137753 w 6300410"/>
              <a:gd name="connsiteY35" fmla="*/ 489273 h 1472990"/>
              <a:gd name="connsiteX36" fmla="*/ 3162656 w 6300410"/>
              <a:gd name="connsiteY36" fmla="*/ 364752 h 1472990"/>
              <a:gd name="connsiteX37" fmla="*/ 3175108 w 6300410"/>
              <a:gd name="connsiteY37" fmla="*/ 115710 h 1472990"/>
              <a:gd name="connsiteX38" fmla="*/ 3187559 w 6300410"/>
              <a:gd name="connsiteY38" fmla="*/ 3641 h 1472990"/>
              <a:gd name="connsiteX39" fmla="*/ 3224913 w 6300410"/>
              <a:gd name="connsiteY39" fmla="*/ 16093 h 1472990"/>
              <a:gd name="connsiteX40" fmla="*/ 3237365 w 6300410"/>
              <a:gd name="connsiteY40" fmla="*/ 53450 h 1472990"/>
              <a:gd name="connsiteX41" fmla="*/ 3299622 w 6300410"/>
              <a:gd name="connsiteY41" fmla="*/ 215327 h 1472990"/>
              <a:gd name="connsiteX42" fmla="*/ 3312073 w 6300410"/>
              <a:gd name="connsiteY42" fmla="*/ 265135 h 1472990"/>
              <a:gd name="connsiteX43" fmla="*/ 3361879 w 6300410"/>
              <a:gd name="connsiteY43" fmla="*/ 277588 h 1472990"/>
              <a:gd name="connsiteX44" fmla="*/ 3523747 w 6300410"/>
              <a:gd name="connsiteY44" fmla="*/ 265135 h 1472990"/>
              <a:gd name="connsiteX45" fmla="*/ 3561101 w 6300410"/>
              <a:gd name="connsiteY45" fmla="*/ 227779 h 1472990"/>
              <a:gd name="connsiteX46" fmla="*/ 3573553 w 6300410"/>
              <a:gd name="connsiteY46" fmla="*/ 290040 h 1472990"/>
              <a:gd name="connsiteX47" fmla="*/ 3635810 w 6300410"/>
              <a:gd name="connsiteY47" fmla="*/ 389657 h 1472990"/>
              <a:gd name="connsiteX48" fmla="*/ 3648261 w 6300410"/>
              <a:gd name="connsiteY48" fmla="*/ 252683 h 1472990"/>
              <a:gd name="connsiteX49" fmla="*/ 3660712 w 6300410"/>
              <a:gd name="connsiteY49" fmla="*/ 240232 h 1472990"/>
              <a:gd name="connsiteX50" fmla="*/ 3635810 w 6300410"/>
              <a:gd name="connsiteY50" fmla="*/ 115710 h 1472990"/>
              <a:gd name="connsiteX51" fmla="*/ 3586004 w 6300410"/>
              <a:gd name="connsiteY51" fmla="*/ 265135 h 1472990"/>
              <a:gd name="connsiteX52" fmla="*/ 3573553 w 6300410"/>
              <a:gd name="connsiteY52" fmla="*/ 190423 h 1472990"/>
              <a:gd name="connsiteX53" fmla="*/ 3673164 w 6300410"/>
              <a:gd name="connsiteY53" fmla="*/ 290040 h 1472990"/>
              <a:gd name="connsiteX54" fmla="*/ 3747872 w 6300410"/>
              <a:gd name="connsiteY54" fmla="*/ 352300 h 1472990"/>
              <a:gd name="connsiteX55" fmla="*/ 3884838 w 6300410"/>
              <a:gd name="connsiteY55" fmla="*/ 576438 h 1472990"/>
              <a:gd name="connsiteX56" fmla="*/ 3934643 w 6300410"/>
              <a:gd name="connsiteY56" fmla="*/ 663603 h 1472990"/>
              <a:gd name="connsiteX57" fmla="*/ 3971997 w 6300410"/>
              <a:gd name="connsiteY57" fmla="*/ 788124 h 1472990"/>
              <a:gd name="connsiteX58" fmla="*/ 3996900 w 6300410"/>
              <a:gd name="connsiteY58" fmla="*/ 825480 h 1472990"/>
              <a:gd name="connsiteX59" fmla="*/ 4021803 w 6300410"/>
              <a:gd name="connsiteY59" fmla="*/ 900193 h 1472990"/>
              <a:gd name="connsiteX60" fmla="*/ 4034254 w 6300410"/>
              <a:gd name="connsiteY60" fmla="*/ 987358 h 1472990"/>
              <a:gd name="connsiteX61" fmla="*/ 4071609 w 6300410"/>
              <a:gd name="connsiteY61" fmla="*/ 1099427 h 1472990"/>
              <a:gd name="connsiteX62" fmla="*/ 4084060 w 6300410"/>
              <a:gd name="connsiteY62" fmla="*/ 1161687 h 1472990"/>
              <a:gd name="connsiteX63" fmla="*/ 4096512 w 6300410"/>
              <a:gd name="connsiteY63" fmla="*/ 1199044 h 1472990"/>
              <a:gd name="connsiteX64" fmla="*/ 4133866 w 6300410"/>
              <a:gd name="connsiteY64" fmla="*/ 1323565 h 1472990"/>
              <a:gd name="connsiteX65" fmla="*/ 4171220 w 6300410"/>
              <a:gd name="connsiteY65" fmla="*/ 1410730 h 1472990"/>
              <a:gd name="connsiteX66" fmla="*/ 4233477 w 6300410"/>
              <a:gd name="connsiteY66" fmla="*/ 1423182 h 1472990"/>
              <a:gd name="connsiteX67" fmla="*/ 4357991 w 6300410"/>
              <a:gd name="connsiteY67" fmla="*/ 1398278 h 1472990"/>
              <a:gd name="connsiteX68" fmla="*/ 4507408 w 6300410"/>
              <a:gd name="connsiteY68" fmla="*/ 1323565 h 1472990"/>
              <a:gd name="connsiteX69" fmla="*/ 4607019 w 6300410"/>
              <a:gd name="connsiteY69" fmla="*/ 1298661 h 1472990"/>
              <a:gd name="connsiteX70" fmla="*/ 4681728 w 6300410"/>
              <a:gd name="connsiteY70" fmla="*/ 1311113 h 1472990"/>
              <a:gd name="connsiteX71" fmla="*/ 4719082 w 6300410"/>
              <a:gd name="connsiteY71" fmla="*/ 1323565 h 1472990"/>
              <a:gd name="connsiteX72" fmla="*/ 4781339 w 6300410"/>
              <a:gd name="connsiteY72" fmla="*/ 1336017 h 1472990"/>
              <a:gd name="connsiteX73" fmla="*/ 4831144 w 6300410"/>
              <a:gd name="connsiteY73" fmla="*/ 1348469 h 1472990"/>
              <a:gd name="connsiteX74" fmla="*/ 5254492 w 6300410"/>
              <a:gd name="connsiteY74" fmla="*/ 1360921 h 1472990"/>
              <a:gd name="connsiteX75" fmla="*/ 5565777 w 6300410"/>
              <a:gd name="connsiteY75" fmla="*/ 1348469 h 1472990"/>
              <a:gd name="connsiteX76" fmla="*/ 5652937 w 6300410"/>
              <a:gd name="connsiteY76" fmla="*/ 1360921 h 1472990"/>
              <a:gd name="connsiteX77" fmla="*/ 5740097 w 6300410"/>
              <a:gd name="connsiteY77" fmla="*/ 1435634 h 1472990"/>
              <a:gd name="connsiteX78" fmla="*/ 5877062 w 6300410"/>
              <a:gd name="connsiteY78" fmla="*/ 1472990 h 1472990"/>
              <a:gd name="connsiteX79" fmla="*/ 6113639 w 6300410"/>
              <a:gd name="connsiteY79" fmla="*/ 1460538 h 1472990"/>
              <a:gd name="connsiteX80" fmla="*/ 6163445 w 6300410"/>
              <a:gd name="connsiteY80" fmla="*/ 1435634 h 1472990"/>
              <a:gd name="connsiteX81" fmla="*/ 6300410 w 6300410"/>
              <a:gd name="connsiteY81" fmla="*/ 1423182 h 1472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6300410" h="1472990">
                <a:moveTo>
                  <a:pt x="0" y="1223948"/>
                </a:moveTo>
                <a:lnTo>
                  <a:pt x="286382" y="1236400"/>
                </a:lnTo>
                <a:cubicBezTo>
                  <a:pt x="323893" y="1238745"/>
                  <a:pt x="360860" y="1248852"/>
                  <a:pt x="398444" y="1248852"/>
                </a:cubicBezTo>
                <a:cubicBezTo>
                  <a:pt x="436028" y="1248852"/>
                  <a:pt x="473153" y="1240551"/>
                  <a:pt x="510507" y="1236400"/>
                </a:cubicBezTo>
                <a:cubicBezTo>
                  <a:pt x="520570" y="1232375"/>
                  <a:pt x="603208" y="1196065"/>
                  <a:pt x="622570" y="1199044"/>
                </a:cubicBezTo>
                <a:cubicBezTo>
                  <a:pt x="661487" y="1205032"/>
                  <a:pt x="697278" y="1223948"/>
                  <a:pt x="734632" y="1236400"/>
                </a:cubicBezTo>
                <a:cubicBezTo>
                  <a:pt x="751234" y="1248852"/>
                  <a:pt x="768496" y="1260470"/>
                  <a:pt x="784438" y="1273756"/>
                </a:cubicBezTo>
                <a:cubicBezTo>
                  <a:pt x="793457" y="1281272"/>
                  <a:pt x="800322" y="1291145"/>
                  <a:pt x="809341" y="1298661"/>
                </a:cubicBezTo>
                <a:cubicBezTo>
                  <a:pt x="825283" y="1311947"/>
                  <a:pt x="842544" y="1323565"/>
                  <a:pt x="859146" y="1336017"/>
                </a:cubicBezTo>
                <a:cubicBezTo>
                  <a:pt x="888199" y="1327716"/>
                  <a:pt x="917641" y="1320669"/>
                  <a:pt x="946306" y="1311113"/>
                </a:cubicBezTo>
                <a:cubicBezTo>
                  <a:pt x="1124547" y="1251697"/>
                  <a:pt x="879766" y="1322360"/>
                  <a:pt x="1083272" y="1261304"/>
                </a:cubicBezTo>
                <a:cubicBezTo>
                  <a:pt x="1141113" y="1243950"/>
                  <a:pt x="1140476" y="1249863"/>
                  <a:pt x="1207786" y="1236400"/>
                </a:cubicBezTo>
                <a:cubicBezTo>
                  <a:pt x="1224566" y="1233044"/>
                  <a:pt x="1240989" y="1228099"/>
                  <a:pt x="1257591" y="1223948"/>
                </a:cubicBezTo>
                <a:cubicBezTo>
                  <a:pt x="1279049" y="1209642"/>
                  <a:pt x="1314887" y="1179700"/>
                  <a:pt x="1344751" y="1186592"/>
                </a:cubicBezTo>
                <a:cubicBezTo>
                  <a:pt x="1384582" y="1195784"/>
                  <a:pt x="1421323" y="1216118"/>
                  <a:pt x="1456814" y="1236400"/>
                </a:cubicBezTo>
                <a:cubicBezTo>
                  <a:pt x="1598928" y="1317612"/>
                  <a:pt x="1459482" y="1266345"/>
                  <a:pt x="1556425" y="1298661"/>
                </a:cubicBezTo>
                <a:cubicBezTo>
                  <a:pt x="1593779" y="1294510"/>
                  <a:pt x="1631634" y="1293580"/>
                  <a:pt x="1668488" y="1286209"/>
                </a:cubicBezTo>
                <a:cubicBezTo>
                  <a:pt x="1694228" y="1281061"/>
                  <a:pt x="1716997" y="1262942"/>
                  <a:pt x="1743196" y="1261304"/>
                </a:cubicBezTo>
                <a:lnTo>
                  <a:pt x="1942419" y="1248852"/>
                </a:lnTo>
                <a:cubicBezTo>
                  <a:pt x="1954870" y="1244701"/>
                  <a:pt x="1968034" y="1242270"/>
                  <a:pt x="1979773" y="1236400"/>
                </a:cubicBezTo>
                <a:cubicBezTo>
                  <a:pt x="1993158" y="1229707"/>
                  <a:pt x="2003372" y="1217391"/>
                  <a:pt x="2017127" y="1211496"/>
                </a:cubicBezTo>
                <a:cubicBezTo>
                  <a:pt x="2048340" y="1198118"/>
                  <a:pt x="2130706" y="1190844"/>
                  <a:pt x="2154092" y="1186592"/>
                </a:cubicBezTo>
                <a:cubicBezTo>
                  <a:pt x="2170929" y="1183531"/>
                  <a:pt x="2187296" y="1178291"/>
                  <a:pt x="2203898" y="1174140"/>
                </a:cubicBezTo>
                <a:cubicBezTo>
                  <a:pt x="2253704" y="1178291"/>
                  <a:pt x="2304829" y="1174470"/>
                  <a:pt x="2353315" y="1186592"/>
                </a:cubicBezTo>
                <a:cubicBezTo>
                  <a:pt x="2373448" y="1191626"/>
                  <a:pt x="2386234" y="1211885"/>
                  <a:pt x="2403121" y="1223948"/>
                </a:cubicBezTo>
                <a:cubicBezTo>
                  <a:pt x="2449422" y="1257022"/>
                  <a:pt x="2432007" y="1246735"/>
                  <a:pt x="2490280" y="1261304"/>
                </a:cubicBezTo>
                <a:cubicBezTo>
                  <a:pt x="2517349" y="1257920"/>
                  <a:pt x="2692268" y="1253143"/>
                  <a:pt x="2751760" y="1211496"/>
                </a:cubicBezTo>
                <a:cubicBezTo>
                  <a:pt x="2881829" y="1120443"/>
                  <a:pt x="2759999" y="1167242"/>
                  <a:pt x="2851371" y="1136783"/>
                </a:cubicBezTo>
                <a:cubicBezTo>
                  <a:pt x="2863822" y="1124331"/>
                  <a:pt x="2872975" y="1091552"/>
                  <a:pt x="2888725" y="1099427"/>
                </a:cubicBezTo>
                <a:cubicBezTo>
                  <a:pt x="2907655" y="1108892"/>
                  <a:pt x="2886212" y="1176653"/>
                  <a:pt x="2901177" y="1161687"/>
                </a:cubicBezTo>
                <a:cubicBezTo>
                  <a:pt x="2925379" y="1137484"/>
                  <a:pt x="2913794" y="1094017"/>
                  <a:pt x="2926080" y="1062071"/>
                </a:cubicBezTo>
                <a:cubicBezTo>
                  <a:pt x="2934768" y="1039482"/>
                  <a:pt x="2953292" y="1021785"/>
                  <a:pt x="2963434" y="999810"/>
                </a:cubicBezTo>
                <a:cubicBezTo>
                  <a:pt x="2978294" y="967610"/>
                  <a:pt x="2987027" y="932878"/>
                  <a:pt x="3000788" y="900193"/>
                </a:cubicBezTo>
                <a:cubicBezTo>
                  <a:pt x="3020249" y="853970"/>
                  <a:pt x="3044420" y="809786"/>
                  <a:pt x="3063045" y="763220"/>
                </a:cubicBezTo>
                <a:cubicBezTo>
                  <a:pt x="3076002" y="730826"/>
                  <a:pt x="3115637" y="605872"/>
                  <a:pt x="3125302" y="563986"/>
                </a:cubicBezTo>
                <a:cubicBezTo>
                  <a:pt x="3130979" y="539385"/>
                  <a:pt x="3132802" y="514031"/>
                  <a:pt x="3137753" y="489273"/>
                </a:cubicBezTo>
                <a:cubicBezTo>
                  <a:pt x="3174902" y="303517"/>
                  <a:pt x="3119990" y="620775"/>
                  <a:pt x="3162656" y="364752"/>
                </a:cubicBezTo>
                <a:cubicBezTo>
                  <a:pt x="3166807" y="281738"/>
                  <a:pt x="3169390" y="198631"/>
                  <a:pt x="3175108" y="115710"/>
                </a:cubicBezTo>
                <a:cubicBezTo>
                  <a:pt x="3177694" y="78213"/>
                  <a:pt x="3170751" y="37260"/>
                  <a:pt x="3187559" y="3641"/>
                </a:cubicBezTo>
                <a:cubicBezTo>
                  <a:pt x="3193428" y="-8098"/>
                  <a:pt x="3212462" y="11942"/>
                  <a:pt x="3224913" y="16093"/>
                </a:cubicBezTo>
                <a:cubicBezTo>
                  <a:pt x="3229064" y="28545"/>
                  <a:pt x="3232653" y="41199"/>
                  <a:pt x="3237365" y="53450"/>
                </a:cubicBezTo>
                <a:cubicBezTo>
                  <a:pt x="3247794" y="80568"/>
                  <a:pt x="3286026" y="167738"/>
                  <a:pt x="3299622" y="215327"/>
                </a:cubicBezTo>
                <a:cubicBezTo>
                  <a:pt x="3304323" y="231782"/>
                  <a:pt x="3299972" y="253033"/>
                  <a:pt x="3312073" y="265135"/>
                </a:cubicBezTo>
                <a:cubicBezTo>
                  <a:pt x="3324173" y="277236"/>
                  <a:pt x="3345277" y="273437"/>
                  <a:pt x="3361879" y="277588"/>
                </a:cubicBezTo>
                <a:cubicBezTo>
                  <a:pt x="3415835" y="273437"/>
                  <a:pt x="3471248" y="278261"/>
                  <a:pt x="3523747" y="265135"/>
                </a:cubicBezTo>
                <a:cubicBezTo>
                  <a:pt x="3540830" y="260864"/>
                  <a:pt x="3545351" y="219903"/>
                  <a:pt x="3561101" y="227779"/>
                </a:cubicBezTo>
                <a:cubicBezTo>
                  <a:pt x="3580031" y="237245"/>
                  <a:pt x="3564684" y="270823"/>
                  <a:pt x="3573553" y="290040"/>
                </a:cubicBezTo>
                <a:cubicBezTo>
                  <a:pt x="3589961" y="325593"/>
                  <a:pt x="3623359" y="395883"/>
                  <a:pt x="3635810" y="389657"/>
                </a:cubicBezTo>
                <a:cubicBezTo>
                  <a:pt x="3648261" y="383431"/>
                  <a:pt x="3644111" y="277587"/>
                  <a:pt x="3648261" y="252683"/>
                </a:cubicBezTo>
                <a:cubicBezTo>
                  <a:pt x="3652411" y="227779"/>
                  <a:pt x="3662787" y="263061"/>
                  <a:pt x="3660712" y="240232"/>
                </a:cubicBezTo>
                <a:cubicBezTo>
                  <a:pt x="3658637" y="217403"/>
                  <a:pt x="3648261" y="111560"/>
                  <a:pt x="3635810" y="115710"/>
                </a:cubicBezTo>
                <a:cubicBezTo>
                  <a:pt x="3623359" y="119861"/>
                  <a:pt x="3596380" y="252683"/>
                  <a:pt x="3586004" y="265135"/>
                </a:cubicBezTo>
                <a:cubicBezTo>
                  <a:pt x="3575628" y="277587"/>
                  <a:pt x="3549277" y="183486"/>
                  <a:pt x="3573553" y="190423"/>
                </a:cubicBezTo>
                <a:cubicBezTo>
                  <a:pt x="3618704" y="203325"/>
                  <a:pt x="3638754" y="258086"/>
                  <a:pt x="3673164" y="290040"/>
                </a:cubicBezTo>
                <a:cubicBezTo>
                  <a:pt x="3696918" y="312099"/>
                  <a:pt x="3727265" y="327276"/>
                  <a:pt x="3747872" y="352300"/>
                </a:cubicBezTo>
                <a:cubicBezTo>
                  <a:pt x="3842416" y="467110"/>
                  <a:pt x="3830253" y="475061"/>
                  <a:pt x="3884838" y="576438"/>
                </a:cubicBezTo>
                <a:cubicBezTo>
                  <a:pt x="3900702" y="605902"/>
                  <a:pt x="3918041" y="634548"/>
                  <a:pt x="3934643" y="663603"/>
                </a:cubicBezTo>
                <a:cubicBezTo>
                  <a:pt x="3944990" y="704992"/>
                  <a:pt x="3954678" y="749154"/>
                  <a:pt x="3971997" y="788124"/>
                </a:cubicBezTo>
                <a:cubicBezTo>
                  <a:pt x="3978075" y="801800"/>
                  <a:pt x="3990822" y="811804"/>
                  <a:pt x="3996900" y="825480"/>
                </a:cubicBezTo>
                <a:cubicBezTo>
                  <a:pt x="4007561" y="849469"/>
                  <a:pt x="4021803" y="900193"/>
                  <a:pt x="4021803" y="900193"/>
                </a:cubicBezTo>
                <a:cubicBezTo>
                  <a:pt x="4025953" y="929248"/>
                  <a:pt x="4027136" y="958884"/>
                  <a:pt x="4034254" y="987358"/>
                </a:cubicBezTo>
                <a:cubicBezTo>
                  <a:pt x="4043804" y="1025559"/>
                  <a:pt x="4063887" y="1060815"/>
                  <a:pt x="4071609" y="1099427"/>
                </a:cubicBezTo>
                <a:cubicBezTo>
                  <a:pt x="4075759" y="1120180"/>
                  <a:pt x="4078927" y="1141155"/>
                  <a:pt x="4084060" y="1161687"/>
                </a:cubicBezTo>
                <a:cubicBezTo>
                  <a:pt x="4087243" y="1174421"/>
                  <a:pt x="4092906" y="1186423"/>
                  <a:pt x="4096512" y="1199044"/>
                </a:cubicBezTo>
                <a:cubicBezTo>
                  <a:pt x="4134153" y="1330796"/>
                  <a:pt x="4074676" y="1145985"/>
                  <a:pt x="4133866" y="1323565"/>
                </a:cubicBezTo>
                <a:cubicBezTo>
                  <a:pt x="4139947" y="1341811"/>
                  <a:pt x="4157756" y="1401112"/>
                  <a:pt x="4171220" y="1410730"/>
                </a:cubicBezTo>
                <a:cubicBezTo>
                  <a:pt x="4188441" y="1423031"/>
                  <a:pt x="4212725" y="1419031"/>
                  <a:pt x="4233477" y="1423182"/>
                </a:cubicBezTo>
                <a:cubicBezTo>
                  <a:pt x="4274982" y="1414881"/>
                  <a:pt x="4317384" y="1410222"/>
                  <a:pt x="4357991" y="1398278"/>
                </a:cubicBezTo>
                <a:cubicBezTo>
                  <a:pt x="4582630" y="1332204"/>
                  <a:pt x="4329818" y="1391872"/>
                  <a:pt x="4507408" y="1323565"/>
                </a:cubicBezTo>
                <a:cubicBezTo>
                  <a:pt x="4539352" y="1311278"/>
                  <a:pt x="4607019" y="1298661"/>
                  <a:pt x="4607019" y="1298661"/>
                </a:cubicBezTo>
                <a:cubicBezTo>
                  <a:pt x="4631922" y="1302812"/>
                  <a:pt x="4657083" y="1305636"/>
                  <a:pt x="4681728" y="1311113"/>
                </a:cubicBezTo>
                <a:cubicBezTo>
                  <a:pt x="4694540" y="1313960"/>
                  <a:pt x="4706349" y="1320382"/>
                  <a:pt x="4719082" y="1323565"/>
                </a:cubicBezTo>
                <a:cubicBezTo>
                  <a:pt x="4739613" y="1328698"/>
                  <a:pt x="4760680" y="1331426"/>
                  <a:pt x="4781339" y="1336017"/>
                </a:cubicBezTo>
                <a:cubicBezTo>
                  <a:pt x="4798044" y="1339729"/>
                  <a:pt x="4814055" y="1347570"/>
                  <a:pt x="4831144" y="1348469"/>
                </a:cubicBezTo>
                <a:cubicBezTo>
                  <a:pt x="4972126" y="1355889"/>
                  <a:pt x="5113376" y="1356770"/>
                  <a:pt x="5254492" y="1360921"/>
                </a:cubicBezTo>
                <a:cubicBezTo>
                  <a:pt x="5358254" y="1356770"/>
                  <a:pt x="5461932" y="1348469"/>
                  <a:pt x="5565777" y="1348469"/>
                </a:cubicBezTo>
                <a:cubicBezTo>
                  <a:pt x="5595125" y="1348469"/>
                  <a:pt x="5625356" y="1350891"/>
                  <a:pt x="5652937" y="1360921"/>
                </a:cubicBezTo>
                <a:cubicBezTo>
                  <a:pt x="5710354" y="1381801"/>
                  <a:pt x="5693564" y="1406549"/>
                  <a:pt x="5740097" y="1435634"/>
                </a:cubicBezTo>
                <a:cubicBezTo>
                  <a:pt x="5783725" y="1462903"/>
                  <a:pt x="5827826" y="1464784"/>
                  <a:pt x="5877062" y="1472990"/>
                </a:cubicBezTo>
                <a:cubicBezTo>
                  <a:pt x="5955921" y="1468839"/>
                  <a:pt x="6035334" y="1470752"/>
                  <a:pt x="6113639" y="1460538"/>
                </a:cubicBezTo>
                <a:cubicBezTo>
                  <a:pt x="6132045" y="1458137"/>
                  <a:pt x="6145537" y="1440518"/>
                  <a:pt x="6163445" y="1435634"/>
                </a:cubicBezTo>
                <a:cubicBezTo>
                  <a:pt x="6217709" y="1420834"/>
                  <a:pt x="6249162" y="1423182"/>
                  <a:pt x="6300410" y="1423182"/>
                </a:cubicBezTo>
              </a:path>
            </a:pathLst>
          </a:custGeom>
          <a:ln>
            <a:solidFill>
              <a:srgbClr val="261170"/>
            </a:solidFill>
          </a:ln>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261170"/>
              </a:solidFill>
              <a:effectLst/>
              <a:latin typeface="Arial" charset="0"/>
            </a:endParaRPr>
          </a:p>
        </p:txBody>
      </p:sp>
      <p:sp>
        <p:nvSpPr>
          <p:cNvPr id="3" name="TextBox 2"/>
          <p:cNvSpPr txBox="1"/>
          <p:nvPr/>
        </p:nvSpPr>
        <p:spPr>
          <a:xfrm>
            <a:off x="3124200" y="5715000"/>
            <a:ext cx="2853516" cy="461665"/>
          </a:xfrm>
          <a:prstGeom prst="rect">
            <a:avLst/>
          </a:prstGeom>
          <a:noFill/>
        </p:spPr>
        <p:txBody>
          <a:bodyPr wrap="none" rtlCol="0">
            <a:spAutoFit/>
          </a:bodyPr>
          <a:lstStyle/>
          <a:p>
            <a:r>
              <a:rPr lang="en-US" sz="2400" dirty="0" smtClean="0"/>
              <a:t>Recombination rate</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p:cNvSpPr>
            <a:spLocks noGrp="1" noChangeArrowheads="1"/>
          </p:cNvSpPr>
          <p:nvPr>
            <p:ph type="title"/>
          </p:nvPr>
        </p:nvSpPr>
        <p:spPr/>
        <p:txBody>
          <a:bodyPr/>
          <a:lstStyle/>
          <a:p>
            <a:pPr eaLnBrk="1" hangingPunct="1"/>
            <a:r>
              <a:rPr lang="en-GB" dirty="0">
                <a:solidFill>
                  <a:srgbClr val="261170"/>
                </a:solidFill>
              </a:rPr>
              <a:t>Measuring correlations</a:t>
            </a:r>
          </a:p>
        </p:txBody>
      </p:sp>
      <p:sp>
        <p:nvSpPr>
          <p:cNvPr id="61443" name="Rectangle 6"/>
          <p:cNvSpPr>
            <a:spLocks noGrp="1" noChangeArrowheads="1"/>
          </p:cNvSpPr>
          <p:nvPr>
            <p:ph type="body" idx="1"/>
          </p:nvPr>
        </p:nvSpPr>
        <p:spPr>
          <a:noFill/>
        </p:spPr>
        <p:txBody>
          <a:bodyPr/>
          <a:lstStyle/>
          <a:p>
            <a:pPr eaLnBrk="1" hangingPunct="1"/>
            <a:r>
              <a:rPr lang="en-GB" sz="2800" dirty="0">
                <a:solidFill>
                  <a:schemeClr val="hlink"/>
                </a:solidFill>
              </a:rPr>
              <a:t>In genetics correlation between alleles is called linkage disequilibrium (LD)</a:t>
            </a:r>
          </a:p>
          <a:p>
            <a:pPr eaLnBrk="1" hangingPunct="1">
              <a:buFontTx/>
              <a:buNone/>
            </a:pPr>
            <a:endParaRPr lang="en-GB" sz="2800" dirty="0">
              <a:solidFill>
                <a:schemeClr val="hlink"/>
              </a:solidFill>
            </a:endParaRPr>
          </a:p>
          <a:p>
            <a:pPr eaLnBrk="1" hangingPunct="1"/>
            <a:r>
              <a:rPr lang="en-GB" sz="2800" dirty="0">
                <a:solidFill>
                  <a:schemeClr val="hlink"/>
                </a:solidFill>
              </a:rPr>
              <a:t>There are several measures of LD</a:t>
            </a:r>
          </a:p>
          <a:p>
            <a:pPr eaLnBrk="1" hangingPunct="1">
              <a:buFontTx/>
              <a:buNone/>
            </a:pPr>
            <a:endParaRPr lang="en-GB" sz="2800" dirty="0">
              <a:solidFill>
                <a:schemeClr val="hlink"/>
              </a:solidFill>
            </a:endParaRPr>
          </a:p>
          <a:p>
            <a:pPr eaLnBrk="1" hangingPunct="1"/>
            <a:r>
              <a:rPr lang="en-GB" sz="2800" dirty="0">
                <a:solidFill>
                  <a:schemeClr val="hlink"/>
                </a:solidFill>
              </a:rPr>
              <a:t>Understanding LD in natural populations is important for genomic epidemiology</a:t>
            </a:r>
          </a:p>
        </p:txBody>
      </p:sp>
      <p:pic>
        <p:nvPicPr>
          <p:cNvPr id="61444" name="Picture 7" descr="Wellcome_logo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1238"/>
            <a:ext cx="2943225"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70" name="Rectangle 2"/>
          <p:cNvSpPr>
            <a:spLocks noChangeArrowheads="1"/>
          </p:cNvSpPr>
          <p:nvPr/>
        </p:nvSpPr>
        <p:spPr bwMode="auto">
          <a:xfrm>
            <a:off x="5776913" y="2195513"/>
            <a:ext cx="1800225" cy="1800225"/>
          </a:xfrm>
          <a:prstGeom prst="rect">
            <a:avLst/>
          </a:prstGeom>
          <a:solidFill>
            <a:srgbClr val="008080"/>
          </a:solidFill>
          <a:ln w="9525">
            <a:solidFill>
              <a:schemeClr val="tx1"/>
            </a:solidFill>
            <a:miter lim="800000"/>
            <a:headEnd/>
            <a:tailEnd/>
          </a:ln>
        </p:spPr>
        <p:txBody>
          <a:bodyPr wrap="none" anchor="ctr"/>
          <a:lstStyle/>
          <a:p>
            <a:endParaRPr lang="en-US" dirty="0">
              <a:latin typeface="Calibri"/>
            </a:endParaRPr>
          </a:p>
        </p:txBody>
      </p:sp>
      <p:sp>
        <p:nvSpPr>
          <p:cNvPr id="62471" name="Rectangle 3"/>
          <p:cNvSpPr>
            <a:spLocks noChangeArrowheads="1"/>
          </p:cNvSpPr>
          <p:nvPr/>
        </p:nvSpPr>
        <p:spPr bwMode="auto">
          <a:xfrm>
            <a:off x="7577138" y="2195513"/>
            <a:ext cx="574675" cy="1800225"/>
          </a:xfrm>
          <a:prstGeom prst="rect">
            <a:avLst/>
          </a:prstGeom>
          <a:solidFill>
            <a:schemeClr val="hlink"/>
          </a:solidFill>
          <a:ln w="9525">
            <a:solidFill>
              <a:schemeClr val="tx1"/>
            </a:solidFill>
            <a:miter lim="800000"/>
            <a:headEnd/>
            <a:tailEnd/>
          </a:ln>
        </p:spPr>
        <p:txBody>
          <a:bodyPr wrap="none" anchor="ctr"/>
          <a:lstStyle/>
          <a:p>
            <a:endParaRPr lang="en-US" dirty="0">
              <a:latin typeface="Calibri"/>
            </a:endParaRPr>
          </a:p>
        </p:txBody>
      </p:sp>
      <p:sp>
        <p:nvSpPr>
          <p:cNvPr id="62472" name="Rectangle 4"/>
          <p:cNvSpPr>
            <a:spLocks noChangeArrowheads="1"/>
          </p:cNvSpPr>
          <p:nvPr/>
        </p:nvSpPr>
        <p:spPr bwMode="auto">
          <a:xfrm rot="5400000">
            <a:off x="6389688" y="3382963"/>
            <a:ext cx="574675" cy="1800225"/>
          </a:xfrm>
          <a:prstGeom prst="rect">
            <a:avLst/>
          </a:prstGeom>
          <a:solidFill>
            <a:srgbClr val="5F5F5F"/>
          </a:solidFill>
          <a:ln w="9525">
            <a:solidFill>
              <a:schemeClr val="tx1"/>
            </a:solidFill>
            <a:miter lim="800000"/>
            <a:headEnd/>
            <a:tailEnd/>
          </a:ln>
        </p:spPr>
        <p:txBody>
          <a:bodyPr wrap="none" anchor="ctr"/>
          <a:lstStyle/>
          <a:p>
            <a:endParaRPr lang="en-US" dirty="0">
              <a:latin typeface="Calibri"/>
            </a:endParaRPr>
          </a:p>
        </p:txBody>
      </p:sp>
      <p:sp>
        <p:nvSpPr>
          <p:cNvPr id="62473" name="Rectangle 5"/>
          <p:cNvSpPr>
            <a:spLocks noChangeArrowheads="1"/>
          </p:cNvSpPr>
          <p:nvPr/>
        </p:nvSpPr>
        <p:spPr bwMode="auto">
          <a:xfrm rot="5400000">
            <a:off x="7575550" y="3995738"/>
            <a:ext cx="574675" cy="5746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a:endParaRPr>
          </a:p>
        </p:txBody>
      </p:sp>
      <p:sp>
        <p:nvSpPr>
          <p:cNvPr id="62474" name="Line 6"/>
          <p:cNvSpPr>
            <a:spLocks noChangeShapeType="1"/>
          </p:cNvSpPr>
          <p:nvPr/>
        </p:nvSpPr>
        <p:spPr bwMode="auto">
          <a:xfrm>
            <a:off x="5559425" y="2195513"/>
            <a:ext cx="0" cy="180022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2475" name="Line 7"/>
          <p:cNvSpPr>
            <a:spLocks noChangeShapeType="1"/>
          </p:cNvSpPr>
          <p:nvPr/>
        </p:nvSpPr>
        <p:spPr bwMode="auto">
          <a:xfrm>
            <a:off x="5559425" y="3995738"/>
            <a:ext cx="0" cy="576262"/>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2476" name="Line 8"/>
          <p:cNvSpPr>
            <a:spLocks noChangeShapeType="1"/>
          </p:cNvSpPr>
          <p:nvPr/>
        </p:nvSpPr>
        <p:spPr bwMode="auto">
          <a:xfrm rot="5400000">
            <a:off x="6677026" y="1150937"/>
            <a:ext cx="0" cy="180022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2477" name="Line 9"/>
          <p:cNvSpPr>
            <a:spLocks noChangeShapeType="1"/>
          </p:cNvSpPr>
          <p:nvPr/>
        </p:nvSpPr>
        <p:spPr bwMode="auto">
          <a:xfrm rot="5400000">
            <a:off x="7865269" y="1762919"/>
            <a:ext cx="0" cy="576262"/>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2478" name="Text Box 10"/>
          <p:cNvSpPr txBox="1">
            <a:spLocks noChangeArrowheads="1"/>
          </p:cNvSpPr>
          <p:nvPr/>
        </p:nvSpPr>
        <p:spPr bwMode="auto">
          <a:xfrm>
            <a:off x="6424613" y="2922588"/>
            <a:ext cx="4397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algn="l" eaLnBrk="1" hangingPunct="1"/>
            <a:r>
              <a:rPr lang="en-GB" sz="1800">
                <a:solidFill>
                  <a:schemeClr val="tx1"/>
                </a:solidFill>
                <a:latin typeface="Calibri" charset="0"/>
              </a:rPr>
              <a:t>AB</a:t>
            </a:r>
            <a:endParaRPr lang="en-US" sz="1800">
              <a:solidFill>
                <a:schemeClr val="bg2"/>
              </a:solidFill>
              <a:latin typeface="Calibri" charset="0"/>
            </a:endParaRPr>
          </a:p>
        </p:txBody>
      </p:sp>
      <p:sp>
        <p:nvSpPr>
          <p:cNvPr id="62479" name="Text Box 11"/>
          <p:cNvSpPr txBox="1">
            <a:spLocks noChangeArrowheads="1"/>
          </p:cNvSpPr>
          <p:nvPr/>
        </p:nvSpPr>
        <p:spPr bwMode="auto">
          <a:xfrm>
            <a:off x="7591425" y="2922588"/>
            <a:ext cx="4365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algn="l" eaLnBrk="1" hangingPunct="1"/>
            <a:r>
              <a:rPr lang="en-GB" sz="1800">
                <a:solidFill>
                  <a:schemeClr val="tx1"/>
                </a:solidFill>
                <a:latin typeface="Calibri" charset="0"/>
              </a:rPr>
              <a:t>Ab</a:t>
            </a:r>
            <a:endParaRPr lang="en-US" sz="1800">
              <a:solidFill>
                <a:schemeClr val="tx1"/>
              </a:solidFill>
              <a:latin typeface="Calibri" charset="0"/>
            </a:endParaRPr>
          </a:p>
        </p:txBody>
      </p:sp>
      <p:sp>
        <p:nvSpPr>
          <p:cNvPr id="62480" name="Text Box 12"/>
          <p:cNvSpPr txBox="1">
            <a:spLocks noChangeArrowheads="1"/>
          </p:cNvSpPr>
          <p:nvPr/>
        </p:nvSpPr>
        <p:spPr bwMode="auto">
          <a:xfrm>
            <a:off x="6426200" y="4176713"/>
            <a:ext cx="4175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algn="l" eaLnBrk="1" hangingPunct="1"/>
            <a:r>
              <a:rPr lang="en-GB" sz="1800">
                <a:solidFill>
                  <a:schemeClr val="tx1"/>
                </a:solidFill>
                <a:latin typeface="Calibri" charset="0"/>
              </a:rPr>
              <a:t>aB</a:t>
            </a:r>
            <a:endParaRPr lang="en-US" sz="1800">
              <a:solidFill>
                <a:schemeClr val="tx1"/>
              </a:solidFill>
              <a:latin typeface="Calibri" charset="0"/>
            </a:endParaRPr>
          </a:p>
        </p:txBody>
      </p:sp>
      <p:sp>
        <p:nvSpPr>
          <p:cNvPr id="62481" name="Line 14"/>
          <p:cNvSpPr>
            <a:spLocks noChangeShapeType="1"/>
          </p:cNvSpPr>
          <p:nvPr/>
        </p:nvSpPr>
        <p:spPr bwMode="auto">
          <a:xfrm>
            <a:off x="1649413" y="2095500"/>
            <a:ext cx="20161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2482" name="Line 15"/>
          <p:cNvSpPr>
            <a:spLocks noChangeShapeType="1"/>
          </p:cNvSpPr>
          <p:nvPr/>
        </p:nvSpPr>
        <p:spPr bwMode="auto">
          <a:xfrm>
            <a:off x="1649413" y="2311400"/>
            <a:ext cx="20161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2483" name="Line 16"/>
          <p:cNvSpPr>
            <a:spLocks noChangeShapeType="1"/>
          </p:cNvSpPr>
          <p:nvPr/>
        </p:nvSpPr>
        <p:spPr bwMode="auto">
          <a:xfrm>
            <a:off x="1649413" y="2527300"/>
            <a:ext cx="20161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2484" name="Line 17"/>
          <p:cNvSpPr>
            <a:spLocks noChangeShapeType="1"/>
          </p:cNvSpPr>
          <p:nvPr/>
        </p:nvSpPr>
        <p:spPr bwMode="auto">
          <a:xfrm>
            <a:off x="1649413" y="2743200"/>
            <a:ext cx="20161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2485" name="Line 18"/>
          <p:cNvSpPr>
            <a:spLocks noChangeShapeType="1"/>
          </p:cNvSpPr>
          <p:nvPr/>
        </p:nvSpPr>
        <p:spPr bwMode="auto">
          <a:xfrm>
            <a:off x="1649413" y="2960688"/>
            <a:ext cx="20161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2486" name="Line 19"/>
          <p:cNvSpPr>
            <a:spLocks noChangeShapeType="1"/>
          </p:cNvSpPr>
          <p:nvPr/>
        </p:nvSpPr>
        <p:spPr bwMode="auto">
          <a:xfrm>
            <a:off x="1649413" y="3176588"/>
            <a:ext cx="20161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2487" name="Line 20"/>
          <p:cNvSpPr>
            <a:spLocks noChangeShapeType="1"/>
          </p:cNvSpPr>
          <p:nvPr/>
        </p:nvSpPr>
        <p:spPr bwMode="auto">
          <a:xfrm>
            <a:off x="1649413" y="3392488"/>
            <a:ext cx="20161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2488" name="Line 21"/>
          <p:cNvSpPr>
            <a:spLocks noChangeShapeType="1"/>
          </p:cNvSpPr>
          <p:nvPr/>
        </p:nvSpPr>
        <p:spPr bwMode="auto">
          <a:xfrm>
            <a:off x="1649413" y="3608388"/>
            <a:ext cx="20161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2489" name="Line 22"/>
          <p:cNvSpPr>
            <a:spLocks noChangeShapeType="1"/>
          </p:cNvSpPr>
          <p:nvPr/>
        </p:nvSpPr>
        <p:spPr bwMode="auto">
          <a:xfrm>
            <a:off x="1649413" y="3824288"/>
            <a:ext cx="20161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2490" name="Line 23"/>
          <p:cNvSpPr>
            <a:spLocks noChangeShapeType="1"/>
          </p:cNvSpPr>
          <p:nvPr/>
        </p:nvSpPr>
        <p:spPr bwMode="auto">
          <a:xfrm>
            <a:off x="1649413" y="4040188"/>
            <a:ext cx="20161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2491" name="Line 24"/>
          <p:cNvSpPr>
            <a:spLocks noChangeShapeType="1"/>
          </p:cNvSpPr>
          <p:nvPr/>
        </p:nvSpPr>
        <p:spPr bwMode="auto">
          <a:xfrm>
            <a:off x="1649413" y="4256088"/>
            <a:ext cx="20161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2492" name="Line 25"/>
          <p:cNvSpPr>
            <a:spLocks noChangeShapeType="1"/>
          </p:cNvSpPr>
          <p:nvPr/>
        </p:nvSpPr>
        <p:spPr bwMode="auto">
          <a:xfrm>
            <a:off x="1649413" y="4471988"/>
            <a:ext cx="20161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2493" name="Oval 26"/>
          <p:cNvSpPr>
            <a:spLocks noChangeArrowheads="1"/>
          </p:cNvSpPr>
          <p:nvPr/>
        </p:nvSpPr>
        <p:spPr bwMode="auto">
          <a:xfrm>
            <a:off x="1936750" y="2024063"/>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2494" name="Oval 27"/>
          <p:cNvSpPr>
            <a:spLocks noChangeArrowheads="1"/>
          </p:cNvSpPr>
          <p:nvPr/>
        </p:nvSpPr>
        <p:spPr bwMode="auto">
          <a:xfrm>
            <a:off x="1936750" y="2239963"/>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2495" name="Oval 28"/>
          <p:cNvSpPr>
            <a:spLocks noChangeArrowheads="1"/>
          </p:cNvSpPr>
          <p:nvPr/>
        </p:nvSpPr>
        <p:spPr bwMode="auto">
          <a:xfrm>
            <a:off x="1936750" y="2455863"/>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2496" name="Oval 29"/>
          <p:cNvSpPr>
            <a:spLocks noChangeArrowheads="1"/>
          </p:cNvSpPr>
          <p:nvPr/>
        </p:nvSpPr>
        <p:spPr bwMode="auto">
          <a:xfrm>
            <a:off x="1938338" y="2671763"/>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2497" name="Oval 30"/>
          <p:cNvSpPr>
            <a:spLocks noChangeArrowheads="1"/>
          </p:cNvSpPr>
          <p:nvPr/>
        </p:nvSpPr>
        <p:spPr bwMode="auto">
          <a:xfrm>
            <a:off x="1938338" y="2887663"/>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2498" name="Oval 31"/>
          <p:cNvSpPr>
            <a:spLocks noChangeArrowheads="1"/>
          </p:cNvSpPr>
          <p:nvPr/>
        </p:nvSpPr>
        <p:spPr bwMode="auto">
          <a:xfrm>
            <a:off x="1938338" y="3103563"/>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2499" name="Oval 32"/>
          <p:cNvSpPr>
            <a:spLocks noChangeArrowheads="1"/>
          </p:cNvSpPr>
          <p:nvPr/>
        </p:nvSpPr>
        <p:spPr bwMode="auto">
          <a:xfrm>
            <a:off x="1938338" y="3319463"/>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2500" name="Oval 33"/>
          <p:cNvSpPr>
            <a:spLocks noChangeArrowheads="1"/>
          </p:cNvSpPr>
          <p:nvPr/>
        </p:nvSpPr>
        <p:spPr bwMode="auto">
          <a:xfrm>
            <a:off x="1938338" y="3505200"/>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2501" name="Oval 34"/>
          <p:cNvSpPr>
            <a:spLocks noChangeArrowheads="1"/>
          </p:cNvSpPr>
          <p:nvPr/>
        </p:nvSpPr>
        <p:spPr bwMode="auto">
          <a:xfrm>
            <a:off x="2730500" y="2024063"/>
            <a:ext cx="142875" cy="142875"/>
          </a:xfrm>
          <a:prstGeom prst="ellipse">
            <a:avLst/>
          </a:prstGeom>
          <a:solidFill>
            <a:srgbClr val="CCFFFF"/>
          </a:solidFill>
          <a:ln w="9525">
            <a:solidFill>
              <a:schemeClr val="tx1"/>
            </a:solidFill>
            <a:round/>
            <a:headEnd/>
            <a:tailEnd/>
          </a:ln>
        </p:spPr>
        <p:txBody>
          <a:bodyPr wrap="none" anchor="ctr"/>
          <a:lstStyle/>
          <a:p>
            <a:endParaRPr lang="en-US" dirty="0">
              <a:latin typeface="Calibri"/>
            </a:endParaRPr>
          </a:p>
        </p:txBody>
      </p:sp>
      <p:sp>
        <p:nvSpPr>
          <p:cNvPr id="62502" name="Oval 35"/>
          <p:cNvSpPr>
            <a:spLocks noChangeArrowheads="1"/>
          </p:cNvSpPr>
          <p:nvPr/>
        </p:nvSpPr>
        <p:spPr bwMode="auto">
          <a:xfrm>
            <a:off x="2730500" y="2239963"/>
            <a:ext cx="142875" cy="142875"/>
          </a:xfrm>
          <a:prstGeom prst="ellipse">
            <a:avLst/>
          </a:prstGeom>
          <a:solidFill>
            <a:srgbClr val="CCFFFF"/>
          </a:solidFill>
          <a:ln w="9525">
            <a:solidFill>
              <a:schemeClr val="tx1"/>
            </a:solidFill>
            <a:round/>
            <a:headEnd/>
            <a:tailEnd/>
          </a:ln>
        </p:spPr>
        <p:txBody>
          <a:bodyPr wrap="none" anchor="ctr"/>
          <a:lstStyle/>
          <a:p>
            <a:endParaRPr lang="en-US" dirty="0">
              <a:latin typeface="Calibri"/>
            </a:endParaRPr>
          </a:p>
        </p:txBody>
      </p:sp>
      <p:sp>
        <p:nvSpPr>
          <p:cNvPr id="62503" name="Oval 36"/>
          <p:cNvSpPr>
            <a:spLocks noChangeArrowheads="1"/>
          </p:cNvSpPr>
          <p:nvPr/>
        </p:nvSpPr>
        <p:spPr bwMode="auto">
          <a:xfrm>
            <a:off x="2730500" y="2455863"/>
            <a:ext cx="142875" cy="142875"/>
          </a:xfrm>
          <a:prstGeom prst="ellipse">
            <a:avLst/>
          </a:prstGeom>
          <a:solidFill>
            <a:srgbClr val="CCFFFF"/>
          </a:solidFill>
          <a:ln w="9525">
            <a:solidFill>
              <a:schemeClr val="tx1"/>
            </a:solidFill>
            <a:round/>
            <a:headEnd/>
            <a:tailEnd/>
          </a:ln>
        </p:spPr>
        <p:txBody>
          <a:bodyPr wrap="none" anchor="ctr"/>
          <a:lstStyle/>
          <a:p>
            <a:endParaRPr lang="en-US" dirty="0">
              <a:latin typeface="Calibri"/>
            </a:endParaRPr>
          </a:p>
        </p:txBody>
      </p:sp>
      <p:sp>
        <p:nvSpPr>
          <p:cNvPr id="62504" name="Oval 37"/>
          <p:cNvSpPr>
            <a:spLocks noChangeArrowheads="1"/>
          </p:cNvSpPr>
          <p:nvPr/>
        </p:nvSpPr>
        <p:spPr bwMode="auto">
          <a:xfrm>
            <a:off x="2730500" y="2671763"/>
            <a:ext cx="142875" cy="142875"/>
          </a:xfrm>
          <a:prstGeom prst="ellipse">
            <a:avLst/>
          </a:prstGeom>
          <a:solidFill>
            <a:srgbClr val="CCFFFF"/>
          </a:solidFill>
          <a:ln w="9525">
            <a:solidFill>
              <a:schemeClr val="tx1"/>
            </a:solidFill>
            <a:round/>
            <a:headEnd/>
            <a:tailEnd/>
          </a:ln>
        </p:spPr>
        <p:txBody>
          <a:bodyPr wrap="none" anchor="ctr"/>
          <a:lstStyle/>
          <a:p>
            <a:endParaRPr lang="en-US" dirty="0">
              <a:latin typeface="Calibri"/>
            </a:endParaRPr>
          </a:p>
        </p:txBody>
      </p:sp>
      <p:sp>
        <p:nvSpPr>
          <p:cNvPr id="62505" name="Oval 38"/>
          <p:cNvSpPr>
            <a:spLocks noChangeArrowheads="1"/>
          </p:cNvSpPr>
          <p:nvPr/>
        </p:nvSpPr>
        <p:spPr bwMode="auto">
          <a:xfrm>
            <a:off x="2730500" y="3103563"/>
            <a:ext cx="142875" cy="142875"/>
          </a:xfrm>
          <a:prstGeom prst="ellipse">
            <a:avLst/>
          </a:prstGeom>
          <a:solidFill>
            <a:srgbClr val="CCFFFF"/>
          </a:solidFill>
          <a:ln w="9525">
            <a:solidFill>
              <a:schemeClr val="tx1"/>
            </a:solidFill>
            <a:round/>
            <a:headEnd/>
            <a:tailEnd/>
          </a:ln>
        </p:spPr>
        <p:txBody>
          <a:bodyPr wrap="none" anchor="ctr"/>
          <a:lstStyle/>
          <a:p>
            <a:endParaRPr lang="en-US" dirty="0">
              <a:latin typeface="Calibri"/>
            </a:endParaRPr>
          </a:p>
        </p:txBody>
      </p:sp>
      <p:sp>
        <p:nvSpPr>
          <p:cNvPr id="62506" name="Oval 39"/>
          <p:cNvSpPr>
            <a:spLocks noChangeArrowheads="1"/>
          </p:cNvSpPr>
          <p:nvPr/>
        </p:nvSpPr>
        <p:spPr bwMode="auto">
          <a:xfrm>
            <a:off x="2730500" y="3967163"/>
            <a:ext cx="142875" cy="142875"/>
          </a:xfrm>
          <a:prstGeom prst="ellipse">
            <a:avLst/>
          </a:prstGeom>
          <a:solidFill>
            <a:srgbClr val="CCFFFF"/>
          </a:solidFill>
          <a:ln w="9525">
            <a:solidFill>
              <a:schemeClr val="tx1"/>
            </a:solidFill>
            <a:round/>
            <a:headEnd/>
            <a:tailEnd/>
          </a:ln>
        </p:spPr>
        <p:txBody>
          <a:bodyPr wrap="none" anchor="ctr"/>
          <a:lstStyle/>
          <a:p>
            <a:endParaRPr lang="en-US" dirty="0">
              <a:latin typeface="Calibri"/>
            </a:endParaRPr>
          </a:p>
        </p:txBody>
      </p:sp>
      <p:sp>
        <p:nvSpPr>
          <p:cNvPr id="62507" name="Oval 40"/>
          <p:cNvSpPr>
            <a:spLocks noChangeArrowheads="1"/>
          </p:cNvSpPr>
          <p:nvPr/>
        </p:nvSpPr>
        <p:spPr bwMode="auto">
          <a:xfrm>
            <a:off x="2730500" y="4183063"/>
            <a:ext cx="142875" cy="142875"/>
          </a:xfrm>
          <a:prstGeom prst="ellipse">
            <a:avLst/>
          </a:prstGeom>
          <a:solidFill>
            <a:srgbClr val="CCFFFF"/>
          </a:solidFill>
          <a:ln w="9525">
            <a:solidFill>
              <a:schemeClr val="tx1"/>
            </a:solidFill>
            <a:round/>
            <a:headEnd/>
            <a:tailEnd/>
          </a:ln>
        </p:spPr>
        <p:txBody>
          <a:bodyPr wrap="none" anchor="ctr"/>
          <a:lstStyle/>
          <a:p>
            <a:endParaRPr lang="en-US" dirty="0">
              <a:latin typeface="Calibri"/>
            </a:endParaRPr>
          </a:p>
        </p:txBody>
      </p:sp>
      <p:sp>
        <p:nvSpPr>
          <p:cNvPr id="62508" name="Line 41"/>
          <p:cNvSpPr>
            <a:spLocks noChangeShapeType="1"/>
          </p:cNvSpPr>
          <p:nvPr/>
        </p:nvSpPr>
        <p:spPr bwMode="auto">
          <a:xfrm>
            <a:off x="6280150" y="2700338"/>
            <a:ext cx="7207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2509" name="Oval 42"/>
          <p:cNvSpPr>
            <a:spLocks noChangeArrowheads="1"/>
          </p:cNvSpPr>
          <p:nvPr/>
        </p:nvSpPr>
        <p:spPr bwMode="auto">
          <a:xfrm>
            <a:off x="6424613" y="2627313"/>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2510" name="Oval 43"/>
          <p:cNvSpPr>
            <a:spLocks noChangeArrowheads="1"/>
          </p:cNvSpPr>
          <p:nvPr/>
        </p:nvSpPr>
        <p:spPr bwMode="auto">
          <a:xfrm>
            <a:off x="6640513" y="2627313"/>
            <a:ext cx="142875" cy="142875"/>
          </a:xfrm>
          <a:prstGeom prst="ellipse">
            <a:avLst/>
          </a:prstGeom>
          <a:solidFill>
            <a:srgbClr val="CCFFFF"/>
          </a:solidFill>
          <a:ln w="9525">
            <a:solidFill>
              <a:schemeClr val="tx1"/>
            </a:solidFill>
            <a:round/>
            <a:headEnd/>
            <a:tailEnd/>
          </a:ln>
        </p:spPr>
        <p:txBody>
          <a:bodyPr wrap="none" anchor="ctr"/>
          <a:lstStyle/>
          <a:p>
            <a:endParaRPr lang="en-US" dirty="0">
              <a:latin typeface="Calibri"/>
            </a:endParaRPr>
          </a:p>
        </p:txBody>
      </p:sp>
      <p:sp>
        <p:nvSpPr>
          <p:cNvPr id="62511" name="Line 44"/>
          <p:cNvSpPr>
            <a:spLocks noChangeShapeType="1"/>
          </p:cNvSpPr>
          <p:nvPr/>
        </p:nvSpPr>
        <p:spPr bwMode="auto">
          <a:xfrm>
            <a:off x="7646988" y="2700338"/>
            <a:ext cx="4333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2512" name="Oval 45"/>
          <p:cNvSpPr>
            <a:spLocks noChangeArrowheads="1"/>
          </p:cNvSpPr>
          <p:nvPr/>
        </p:nvSpPr>
        <p:spPr bwMode="auto">
          <a:xfrm>
            <a:off x="7720013" y="2627313"/>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2513" name="Line 46"/>
          <p:cNvSpPr>
            <a:spLocks noChangeShapeType="1"/>
          </p:cNvSpPr>
          <p:nvPr/>
        </p:nvSpPr>
        <p:spPr bwMode="auto">
          <a:xfrm>
            <a:off x="7648575" y="4140200"/>
            <a:ext cx="4333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2514" name="Line 47"/>
          <p:cNvSpPr>
            <a:spLocks noChangeShapeType="1"/>
          </p:cNvSpPr>
          <p:nvPr/>
        </p:nvSpPr>
        <p:spPr bwMode="auto">
          <a:xfrm>
            <a:off x="6424613" y="4140200"/>
            <a:ext cx="4333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2515" name="Oval 48"/>
          <p:cNvSpPr>
            <a:spLocks noChangeArrowheads="1"/>
          </p:cNvSpPr>
          <p:nvPr/>
        </p:nvSpPr>
        <p:spPr bwMode="auto">
          <a:xfrm>
            <a:off x="6640513" y="4067175"/>
            <a:ext cx="142875" cy="142875"/>
          </a:xfrm>
          <a:prstGeom prst="ellipse">
            <a:avLst/>
          </a:prstGeom>
          <a:solidFill>
            <a:srgbClr val="CCFFFF"/>
          </a:solidFill>
          <a:ln w="9525">
            <a:solidFill>
              <a:schemeClr val="tx1"/>
            </a:solidFill>
            <a:round/>
            <a:headEnd/>
            <a:tailEnd/>
          </a:ln>
        </p:spPr>
        <p:txBody>
          <a:bodyPr wrap="none" anchor="ctr"/>
          <a:lstStyle/>
          <a:p>
            <a:endParaRPr lang="en-US" dirty="0">
              <a:latin typeface="Calibri"/>
            </a:endParaRPr>
          </a:p>
        </p:txBody>
      </p:sp>
      <p:sp>
        <p:nvSpPr>
          <p:cNvPr id="62516" name="Oval 49"/>
          <p:cNvSpPr>
            <a:spLocks noChangeArrowheads="1"/>
          </p:cNvSpPr>
          <p:nvPr/>
        </p:nvSpPr>
        <p:spPr bwMode="auto">
          <a:xfrm>
            <a:off x="2730500" y="3751263"/>
            <a:ext cx="142875" cy="142875"/>
          </a:xfrm>
          <a:prstGeom prst="ellipse">
            <a:avLst/>
          </a:prstGeom>
          <a:solidFill>
            <a:srgbClr val="CCFFFF"/>
          </a:solidFill>
          <a:ln w="9525">
            <a:solidFill>
              <a:schemeClr val="tx1"/>
            </a:solidFill>
            <a:round/>
            <a:headEnd/>
            <a:tailEnd/>
          </a:ln>
        </p:spPr>
        <p:txBody>
          <a:bodyPr wrap="none" anchor="ctr"/>
          <a:lstStyle/>
          <a:p>
            <a:endParaRPr lang="en-US" dirty="0">
              <a:latin typeface="Calibri"/>
            </a:endParaRPr>
          </a:p>
        </p:txBody>
      </p:sp>
      <p:sp>
        <p:nvSpPr>
          <p:cNvPr id="62517" name="Text Box 50"/>
          <p:cNvSpPr txBox="1">
            <a:spLocks noChangeArrowheads="1"/>
          </p:cNvSpPr>
          <p:nvPr/>
        </p:nvSpPr>
        <p:spPr bwMode="auto">
          <a:xfrm>
            <a:off x="869950" y="2476500"/>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algn="l" eaLnBrk="1" hangingPunct="1"/>
            <a:r>
              <a:rPr lang="en-GB" sz="1800">
                <a:solidFill>
                  <a:schemeClr val="tx1"/>
                </a:solidFill>
                <a:latin typeface="Times New Roman" charset="0"/>
              </a:rPr>
              <a:t>A</a:t>
            </a:r>
          </a:p>
        </p:txBody>
      </p:sp>
      <p:sp>
        <p:nvSpPr>
          <p:cNvPr id="62518" name="Text Box 51"/>
          <p:cNvSpPr txBox="1">
            <a:spLocks noChangeArrowheads="1"/>
          </p:cNvSpPr>
          <p:nvPr/>
        </p:nvSpPr>
        <p:spPr bwMode="auto">
          <a:xfrm>
            <a:off x="857250" y="3968750"/>
            <a:ext cx="285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algn="l" eaLnBrk="1" hangingPunct="1"/>
            <a:r>
              <a:rPr lang="en-GB" sz="1800">
                <a:solidFill>
                  <a:schemeClr val="tx1"/>
                </a:solidFill>
                <a:latin typeface="Times New Roman" charset="0"/>
              </a:rPr>
              <a:t>a</a:t>
            </a:r>
          </a:p>
        </p:txBody>
      </p:sp>
      <p:sp>
        <p:nvSpPr>
          <p:cNvPr id="62519" name="Text Box 52"/>
          <p:cNvSpPr txBox="1">
            <a:spLocks noChangeArrowheads="1"/>
          </p:cNvSpPr>
          <p:nvPr/>
        </p:nvSpPr>
        <p:spPr bwMode="auto">
          <a:xfrm>
            <a:off x="3881438" y="2528888"/>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algn="l" eaLnBrk="1" hangingPunct="1"/>
            <a:r>
              <a:rPr lang="en-GB" sz="1800">
                <a:solidFill>
                  <a:schemeClr val="tx1"/>
                </a:solidFill>
                <a:latin typeface="Times New Roman" charset="0"/>
              </a:rPr>
              <a:t>B</a:t>
            </a:r>
          </a:p>
        </p:txBody>
      </p:sp>
      <p:sp>
        <p:nvSpPr>
          <p:cNvPr id="62520" name="Text Box 53"/>
          <p:cNvSpPr txBox="1">
            <a:spLocks noChangeArrowheads="1"/>
          </p:cNvSpPr>
          <p:nvPr/>
        </p:nvSpPr>
        <p:spPr bwMode="auto">
          <a:xfrm>
            <a:off x="3881438" y="396875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algn="l" eaLnBrk="1" hangingPunct="1"/>
            <a:r>
              <a:rPr lang="en-GB" sz="1800">
                <a:solidFill>
                  <a:schemeClr val="tx1"/>
                </a:solidFill>
                <a:latin typeface="Times New Roman" charset="0"/>
              </a:rPr>
              <a:t>b</a:t>
            </a:r>
          </a:p>
        </p:txBody>
      </p:sp>
      <p:sp>
        <p:nvSpPr>
          <p:cNvPr id="62521" name="Line 54"/>
          <p:cNvSpPr>
            <a:spLocks noChangeShapeType="1"/>
          </p:cNvSpPr>
          <p:nvPr/>
        </p:nvSpPr>
        <p:spPr bwMode="auto">
          <a:xfrm>
            <a:off x="1117600" y="4184650"/>
            <a:ext cx="792163" cy="2921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2522" name="Line 55"/>
          <p:cNvSpPr>
            <a:spLocks noChangeShapeType="1"/>
          </p:cNvSpPr>
          <p:nvPr/>
        </p:nvSpPr>
        <p:spPr bwMode="auto">
          <a:xfrm flipV="1">
            <a:off x="1146175" y="2166938"/>
            <a:ext cx="719138"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2523" name="Line 56"/>
          <p:cNvSpPr>
            <a:spLocks noChangeShapeType="1"/>
          </p:cNvSpPr>
          <p:nvPr/>
        </p:nvSpPr>
        <p:spPr bwMode="auto">
          <a:xfrm flipH="1">
            <a:off x="2794000" y="4183063"/>
            <a:ext cx="1087438" cy="3063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2524" name="Line 57"/>
          <p:cNvSpPr>
            <a:spLocks noChangeShapeType="1"/>
          </p:cNvSpPr>
          <p:nvPr/>
        </p:nvSpPr>
        <p:spPr bwMode="auto">
          <a:xfrm flipH="1" flipV="1">
            <a:off x="2946400" y="2382838"/>
            <a:ext cx="935038" cy="2889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2525" name="Text Box 59"/>
          <p:cNvSpPr txBox="1">
            <a:spLocks noChangeArrowheads="1"/>
          </p:cNvSpPr>
          <p:nvPr/>
        </p:nvSpPr>
        <p:spPr bwMode="auto">
          <a:xfrm>
            <a:off x="7648575" y="4111625"/>
            <a:ext cx="4143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algn="l" eaLnBrk="1" hangingPunct="1"/>
            <a:r>
              <a:rPr lang="en-GB" sz="1800">
                <a:solidFill>
                  <a:schemeClr val="tx1"/>
                </a:solidFill>
                <a:latin typeface="Calibri" charset="0"/>
              </a:rPr>
              <a:t>ab</a:t>
            </a:r>
            <a:endParaRPr lang="en-US" sz="1800">
              <a:solidFill>
                <a:schemeClr val="tx1"/>
              </a:solidFill>
              <a:latin typeface="Calibri" charset="0"/>
            </a:endParaRPr>
          </a:p>
        </p:txBody>
      </p:sp>
      <p:sp>
        <p:nvSpPr>
          <p:cNvPr id="62526" name="Oval 61"/>
          <p:cNvSpPr>
            <a:spLocks noChangeArrowheads="1"/>
          </p:cNvSpPr>
          <p:nvPr/>
        </p:nvSpPr>
        <p:spPr bwMode="auto">
          <a:xfrm>
            <a:off x="2730500" y="2887663"/>
            <a:ext cx="142875" cy="142875"/>
          </a:xfrm>
          <a:prstGeom prst="ellipse">
            <a:avLst/>
          </a:prstGeom>
          <a:solidFill>
            <a:srgbClr val="CCFFFF"/>
          </a:solidFill>
          <a:ln w="9525">
            <a:solidFill>
              <a:schemeClr val="tx1"/>
            </a:solidFill>
            <a:round/>
            <a:headEnd/>
            <a:tailEnd/>
          </a:ln>
        </p:spPr>
        <p:txBody>
          <a:bodyPr wrap="none" anchor="ctr"/>
          <a:lstStyle/>
          <a:p>
            <a:endParaRPr lang="en-US" dirty="0">
              <a:latin typeface="Calibri"/>
            </a:endParaRPr>
          </a:p>
        </p:txBody>
      </p:sp>
      <p:sp>
        <p:nvSpPr>
          <p:cNvPr id="62527" name="Rectangle 70"/>
          <p:cNvSpPr>
            <a:spLocks noGrp="1" noChangeArrowheads="1"/>
          </p:cNvSpPr>
          <p:nvPr>
            <p:ph type="title"/>
          </p:nvPr>
        </p:nvSpPr>
        <p:spPr/>
        <p:txBody>
          <a:bodyPr/>
          <a:lstStyle/>
          <a:p>
            <a:pPr eaLnBrk="1" hangingPunct="1"/>
            <a:r>
              <a:rPr lang="en-GB" dirty="0">
                <a:solidFill>
                  <a:srgbClr val="261170"/>
                </a:solidFill>
              </a:rPr>
              <a:t>Linkage equilibrium</a:t>
            </a:r>
          </a:p>
        </p:txBody>
      </p:sp>
      <p:graphicFrame>
        <p:nvGraphicFramePr>
          <p:cNvPr id="62466" name="Object 71"/>
          <p:cNvGraphicFramePr>
            <a:graphicFrameLocks noChangeAspect="1"/>
          </p:cNvGraphicFramePr>
          <p:nvPr/>
        </p:nvGraphicFramePr>
        <p:xfrm>
          <a:off x="5165725" y="4084638"/>
          <a:ext cx="320675" cy="411162"/>
        </p:xfrm>
        <a:graphic>
          <a:graphicData uri="http://schemas.openxmlformats.org/presentationml/2006/ole">
            <mc:AlternateContent xmlns:mc="http://schemas.openxmlformats.org/markup-compatibility/2006">
              <mc:Choice xmlns:v="urn:schemas-microsoft-com:vml" Requires="v">
                <p:oleObj spid="_x0000_s63131" name="Equation" r:id="rId4" imgW="177480" imgH="228600" progId="Equation.DSMT4">
                  <p:embed/>
                </p:oleObj>
              </mc:Choice>
              <mc:Fallback>
                <p:oleObj name="Equation" r:id="rId4" imgW="177480" imgH="228600" progId="Equation.DSMT4">
                  <p:embed/>
                  <p:pic>
                    <p:nvPicPr>
                      <p:cNvPr id="0" name="Object 7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5725" y="4084638"/>
                        <a:ext cx="320675" cy="411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2467" name="Object 72"/>
          <p:cNvGraphicFramePr>
            <a:graphicFrameLocks noChangeAspect="1"/>
          </p:cNvGraphicFramePr>
          <p:nvPr/>
        </p:nvGraphicFramePr>
        <p:xfrm>
          <a:off x="5170488" y="2819400"/>
          <a:ext cx="344487" cy="411163"/>
        </p:xfrm>
        <a:graphic>
          <a:graphicData uri="http://schemas.openxmlformats.org/presentationml/2006/ole">
            <mc:AlternateContent xmlns:mc="http://schemas.openxmlformats.org/markup-compatibility/2006">
              <mc:Choice xmlns:v="urn:schemas-microsoft-com:vml" Requires="v">
                <p:oleObj spid="_x0000_s63132" name="Equation" r:id="rId6" imgW="190440" imgH="228600" progId="Equation.DSMT4">
                  <p:embed/>
                </p:oleObj>
              </mc:Choice>
              <mc:Fallback>
                <p:oleObj name="Equation" r:id="rId6" imgW="190440" imgH="228600" progId="Equation.DSMT4">
                  <p:embed/>
                  <p:pic>
                    <p:nvPicPr>
                      <p:cNvPr id="0" name="Object 7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70488" y="2819400"/>
                        <a:ext cx="344487" cy="411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2468" name="Object 73"/>
          <p:cNvGraphicFramePr>
            <a:graphicFrameLocks noChangeAspect="1"/>
          </p:cNvGraphicFramePr>
          <p:nvPr/>
        </p:nvGraphicFramePr>
        <p:xfrm>
          <a:off x="6513513" y="1570038"/>
          <a:ext cx="344487" cy="411162"/>
        </p:xfrm>
        <a:graphic>
          <a:graphicData uri="http://schemas.openxmlformats.org/presentationml/2006/ole">
            <mc:AlternateContent xmlns:mc="http://schemas.openxmlformats.org/markup-compatibility/2006">
              <mc:Choice xmlns:v="urn:schemas-microsoft-com:vml" Requires="v">
                <p:oleObj spid="_x0000_s63133" name="Equation" r:id="rId8" imgW="190440" imgH="228600" progId="Equation.DSMT4">
                  <p:embed/>
                </p:oleObj>
              </mc:Choice>
              <mc:Fallback>
                <p:oleObj name="Equation" r:id="rId8" imgW="190440" imgH="228600" progId="Equation.DSMT4">
                  <p:embed/>
                  <p:pic>
                    <p:nvPicPr>
                      <p:cNvPr id="0" name="Object 7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13513" y="1570038"/>
                        <a:ext cx="344487" cy="411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2469" name="Object 74"/>
          <p:cNvGraphicFramePr>
            <a:graphicFrameLocks noChangeAspect="1"/>
          </p:cNvGraphicFramePr>
          <p:nvPr/>
        </p:nvGraphicFramePr>
        <p:xfrm>
          <a:off x="7696200" y="1600200"/>
          <a:ext cx="320675" cy="411163"/>
        </p:xfrm>
        <a:graphic>
          <a:graphicData uri="http://schemas.openxmlformats.org/presentationml/2006/ole">
            <mc:AlternateContent xmlns:mc="http://schemas.openxmlformats.org/markup-compatibility/2006">
              <mc:Choice xmlns:v="urn:schemas-microsoft-com:vml" Requires="v">
                <p:oleObj spid="_x0000_s63134" name="Equation" r:id="rId10" imgW="177480" imgH="228600" progId="Equation.DSMT4">
                  <p:embed/>
                </p:oleObj>
              </mc:Choice>
              <mc:Fallback>
                <p:oleObj name="Equation" r:id="rId10" imgW="177480" imgH="228600" progId="Equation.DSMT4">
                  <p:embed/>
                  <p:pic>
                    <p:nvPicPr>
                      <p:cNvPr id="0" name="Object 7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96200" y="1600200"/>
                        <a:ext cx="320675" cy="411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2528" name="Rectangle 75"/>
          <p:cNvSpPr>
            <a:spLocks noChangeArrowheads="1"/>
          </p:cNvSpPr>
          <p:nvPr/>
        </p:nvSpPr>
        <p:spPr bwMode="auto">
          <a:xfrm>
            <a:off x="609600" y="4495800"/>
            <a:ext cx="8001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nchor="ctr"/>
          <a:lstStyle/>
          <a:p>
            <a:pPr eaLnBrk="0" hangingPunct="0"/>
            <a:r>
              <a:rPr lang="en-GB" sz="2800" dirty="0" smtClean="0">
                <a:latin typeface="Calibri"/>
              </a:rPr>
              <a:t>Here, haplotype </a:t>
            </a:r>
            <a:r>
              <a:rPr lang="en-GB" sz="2800" dirty="0">
                <a:latin typeface="Calibri"/>
              </a:rPr>
              <a:t>frequencies are determined by SNP allele frequencies (they are in equilibrium</a:t>
            </a:r>
            <a:r>
              <a:rPr lang="en-GB" sz="2800" dirty="0" smtClean="0">
                <a:latin typeface="Calibri"/>
              </a:rPr>
              <a:t>).</a:t>
            </a:r>
          </a:p>
          <a:p>
            <a:pPr eaLnBrk="0" hangingPunct="0"/>
            <a:r>
              <a:rPr lang="en-GB" sz="2800" i="1" dirty="0" err="1" smtClean="0">
                <a:latin typeface="Calibri"/>
              </a:rPr>
              <a:t>f</a:t>
            </a:r>
            <a:r>
              <a:rPr lang="en-GB" sz="2800" i="1" baseline="-25000" dirty="0" err="1" smtClean="0">
                <a:latin typeface="Calibri"/>
              </a:rPr>
              <a:t>AB</a:t>
            </a:r>
            <a:r>
              <a:rPr lang="en-GB" sz="2800" i="1" dirty="0" smtClean="0">
                <a:latin typeface="Calibri"/>
              </a:rPr>
              <a:t> = </a:t>
            </a:r>
            <a:r>
              <a:rPr lang="en-GB" sz="2800" i="1" dirty="0" err="1" smtClean="0">
                <a:latin typeface="Calibri"/>
              </a:rPr>
              <a:t>f</a:t>
            </a:r>
            <a:r>
              <a:rPr lang="en-GB" sz="2800" i="1" baseline="-25000" dirty="0" err="1" smtClean="0">
                <a:latin typeface="Calibri"/>
              </a:rPr>
              <a:t>A</a:t>
            </a:r>
            <a:r>
              <a:rPr lang="en-GB" sz="2800" i="1" dirty="0" err="1" smtClean="0">
                <a:latin typeface="Calibri"/>
              </a:rPr>
              <a:t>f</a:t>
            </a:r>
            <a:r>
              <a:rPr lang="en-GB" sz="2800" i="1" baseline="-25000" dirty="0" err="1" smtClean="0">
                <a:latin typeface="Calibri"/>
              </a:rPr>
              <a:t>B</a:t>
            </a:r>
            <a:endParaRPr lang="en-GB" sz="2000" i="1" dirty="0">
              <a:latin typeface="Calibri"/>
            </a:endParaRPr>
          </a:p>
        </p:txBody>
      </p:sp>
      <p:pic>
        <p:nvPicPr>
          <p:cNvPr id="62529" name="Picture 76" descr="Wellcome_logo_small"/>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6091238"/>
            <a:ext cx="2943225"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20" name="Rectangle 2"/>
          <p:cNvSpPr>
            <a:spLocks noChangeArrowheads="1"/>
          </p:cNvSpPr>
          <p:nvPr/>
        </p:nvSpPr>
        <p:spPr bwMode="auto">
          <a:xfrm>
            <a:off x="5794375" y="2195513"/>
            <a:ext cx="508000" cy="506412"/>
          </a:xfrm>
          <a:prstGeom prst="rect">
            <a:avLst/>
          </a:prstGeom>
          <a:solidFill>
            <a:srgbClr val="008080"/>
          </a:solidFill>
          <a:ln w="9525">
            <a:solidFill>
              <a:schemeClr val="tx1"/>
            </a:solidFill>
            <a:miter lim="800000"/>
            <a:headEnd/>
            <a:tailEnd/>
          </a:ln>
        </p:spPr>
        <p:txBody>
          <a:bodyPr wrap="none" anchor="ctr"/>
          <a:lstStyle/>
          <a:p>
            <a:endParaRPr lang="en-US" dirty="0">
              <a:latin typeface="Calibri"/>
            </a:endParaRPr>
          </a:p>
        </p:txBody>
      </p:sp>
      <p:sp>
        <p:nvSpPr>
          <p:cNvPr id="64521" name="Text Box 3"/>
          <p:cNvSpPr txBox="1">
            <a:spLocks noChangeArrowheads="1"/>
          </p:cNvSpPr>
          <p:nvPr/>
        </p:nvSpPr>
        <p:spPr bwMode="auto">
          <a:xfrm>
            <a:off x="5826125" y="2335213"/>
            <a:ext cx="4397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algn="l" eaLnBrk="1" hangingPunct="1"/>
            <a:r>
              <a:rPr lang="en-GB" sz="1800">
                <a:solidFill>
                  <a:schemeClr val="tx1"/>
                </a:solidFill>
                <a:latin typeface="Calibri" charset="0"/>
              </a:rPr>
              <a:t>AB</a:t>
            </a:r>
            <a:endParaRPr lang="en-US" sz="1800">
              <a:solidFill>
                <a:schemeClr val="tx1"/>
              </a:solidFill>
              <a:latin typeface="Calibri" charset="0"/>
            </a:endParaRPr>
          </a:p>
        </p:txBody>
      </p:sp>
      <p:sp>
        <p:nvSpPr>
          <p:cNvPr id="64522" name="Line 4"/>
          <p:cNvSpPr>
            <a:spLocks noChangeShapeType="1"/>
          </p:cNvSpPr>
          <p:nvPr/>
        </p:nvSpPr>
        <p:spPr bwMode="auto">
          <a:xfrm>
            <a:off x="1497013" y="2205038"/>
            <a:ext cx="20161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4523" name="Line 5"/>
          <p:cNvSpPr>
            <a:spLocks noChangeShapeType="1"/>
          </p:cNvSpPr>
          <p:nvPr/>
        </p:nvSpPr>
        <p:spPr bwMode="auto">
          <a:xfrm>
            <a:off x="1497013" y="2420938"/>
            <a:ext cx="20161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4524" name="Line 6"/>
          <p:cNvSpPr>
            <a:spLocks noChangeShapeType="1"/>
          </p:cNvSpPr>
          <p:nvPr/>
        </p:nvSpPr>
        <p:spPr bwMode="auto">
          <a:xfrm>
            <a:off x="1497013" y="2636838"/>
            <a:ext cx="20161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4525" name="Line 7"/>
          <p:cNvSpPr>
            <a:spLocks noChangeShapeType="1"/>
          </p:cNvSpPr>
          <p:nvPr/>
        </p:nvSpPr>
        <p:spPr bwMode="auto">
          <a:xfrm>
            <a:off x="1497013" y="2852738"/>
            <a:ext cx="20161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4526" name="Line 8"/>
          <p:cNvSpPr>
            <a:spLocks noChangeShapeType="1"/>
          </p:cNvSpPr>
          <p:nvPr/>
        </p:nvSpPr>
        <p:spPr bwMode="auto">
          <a:xfrm>
            <a:off x="1497013" y="3070225"/>
            <a:ext cx="20161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4527" name="Line 9"/>
          <p:cNvSpPr>
            <a:spLocks noChangeShapeType="1"/>
          </p:cNvSpPr>
          <p:nvPr/>
        </p:nvSpPr>
        <p:spPr bwMode="auto">
          <a:xfrm>
            <a:off x="1497013" y="3286125"/>
            <a:ext cx="20161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4528" name="Line 10"/>
          <p:cNvSpPr>
            <a:spLocks noChangeShapeType="1"/>
          </p:cNvSpPr>
          <p:nvPr/>
        </p:nvSpPr>
        <p:spPr bwMode="auto">
          <a:xfrm>
            <a:off x="1497013" y="3502025"/>
            <a:ext cx="20161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4529" name="Line 11"/>
          <p:cNvSpPr>
            <a:spLocks noChangeShapeType="1"/>
          </p:cNvSpPr>
          <p:nvPr/>
        </p:nvSpPr>
        <p:spPr bwMode="auto">
          <a:xfrm>
            <a:off x="1497013" y="3717925"/>
            <a:ext cx="20161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4530" name="Line 12"/>
          <p:cNvSpPr>
            <a:spLocks noChangeShapeType="1"/>
          </p:cNvSpPr>
          <p:nvPr/>
        </p:nvSpPr>
        <p:spPr bwMode="auto">
          <a:xfrm>
            <a:off x="1497013" y="3933825"/>
            <a:ext cx="20161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4531" name="Line 13"/>
          <p:cNvSpPr>
            <a:spLocks noChangeShapeType="1"/>
          </p:cNvSpPr>
          <p:nvPr/>
        </p:nvSpPr>
        <p:spPr bwMode="auto">
          <a:xfrm>
            <a:off x="1497013" y="4149725"/>
            <a:ext cx="20161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4532" name="Line 14"/>
          <p:cNvSpPr>
            <a:spLocks noChangeShapeType="1"/>
          </p:cNvSpPr>
          <p:nvPr/>
        </p:nvSpPr>
        <p:spPr bwMode="auto">
          <a:xfrm>
            <a:off x="1497013" y="4365625"/>
            <a:ext cx="20161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4533" name="Line 15"/>
          <p:cNvSpPr>
            <a:spLocks noChangeShapeType="1"/>
          </p:cNvSpPr>
          <p:nvPr/>
        </p:nvSpPr>
        <p:spPr bwMode="auto">
          <a:xfrm>
            <a:off x="1497013" y="4581525"/>
            <a:ext cx="20161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4534" name="Oval 16"/>
          <p:cNvSpPr>
            <a:spLocks noChangeArrowheads="1"/>
          </p:cNvSpPr>
          <p:nvPr/>
        </p:nvSpPr>
        <p:spPr bwMode="auto">
          <a:xfrm>
            <a:off x="1784350" y="2133600"/>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4535" name="Oval 17"/>
          <p:cNvSpPr>
            <a:spLocks noChangeArrowheads="1"/>
          </p:cNvSpPr>
          <p:nvPr/>
        </p:nvSpPr>
        <p:spPr bwMode="auto">
          <a:xfrm>
            <a:off x="1784350" y="2349500"/>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4536" name="Oval 18"/>
          <p:cNvSpPr>
            <a:spLocks noChangeArrowheads="1"/>
          </p:cNvSpPr>
          <p:nvPr/>
        </p:nvSpPr>
        <p:spPr bwMode="auto">
          <a:xfrm>
            <a:off x="1784350" y="2565400"/>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4537" name="Oval 19"/>
          <p:cNvSpPr>
            <a:spLocks noChangeArrowheads="1"/>
          </p:cNvSpPr>
          <p:nvPr/>
        </p:nvSpPr>
        <p:spPr bwMode="auto">
          <a:xfrm>
            <a:off x="1785938" y="2781300"/>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4538" name="Oval 20"/>
          <p:cNvSpPr>
            <a:spLocks noChangeArrowheads="1"/>
          </p:cNvSpPr>
          <p:nvPr/>
        </p:nvSpPr>
        <p:spPr bwMode="auto">
          <a:xfrm>
            <a:off x="1785938" y="2997200"/>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4539" name="Oval 21"/>
          <p:cNvSpPr>
            <a:spLocks noChangeArrowheads="1"/>
          </p:cNvSpPr>
          <p:nvPr/>
        </p:nvSpPr>
        <p:spPr bwMode="auto">
          <a:xfrm>
            <a:off x="1785938" y="3213100"/>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4540" name="Oval 22"/>
          <p:cNvSpPr>
            <a:spLocks noChangeArrowheads="1"/>
          </p:cNvSpPr>
          <p:nvPr/>
        </p:nvSpPr>
        <p:spPr bwMode="auto">
          <a:xfrm>
            <a:off x="1785938" y="3429000"/>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4541" name="Oval 23"/>
          <p:cNvSpPr>
            <a:spLocks noChangeArrowheads="1"/>
          </p:cNvSpPr>
          <p:nvPr/>
        </p:nvSpPr>
        <p:spPr bwMode="auto">
          <a:xfrm>
            <a:off x="1785938" y="3644900"/>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4542" name="Oval 24"/>
          <p:cNvSpPr>
            <a:spLocks noChangeArrowheads="1"/>
          </p:cNvSpPr>
          <p:nvPr/>
        </p:nvSpPr>
        <p:spPr bwMode="auto">
          <a:xfrm>
            <a:off x="2578100" y="2133600"/>
            <a:ext cx="142875" cy="142875"/>
          </a:xfrm>
          <a:prstGeom prst="ellipse">
            <a:avLst/>
          </a:prstGeom>
          <a:solidFill>
            <a:srgbClr val="CCFFFF"/>
          </a:solidFill>
          <a:ln w="9525">
            <a:solidFill>
              <a:schemeClr val="tx1"/>
            </a:solidFill>
            <a:round/>
            <a:headEnd/>
            <a:tailEnd/>
          </a:ln>
        </p:spPr>
        <p:txBody>
          <a:bodyPr wrap="none" anchor="ctr"/>
          <a:lstStyle/>
          <a:p>
            <a:endParaRPr lang="en-US" dirty="0">
              <a:latin typeface="Calibri"/>
            </a:endParaRPr>
          </a:p>
        </p:txBody>
      </p:sp>
      <p:sp>
        <p:nvSpPr>
          <p:cNvPr id="64543" name="Oval 25"/>
          <p:cNvSpPr>
            <a:spLocks noChangeArrowheads="1"/>
          </p:cNvSpPr>
          <p:nvPr/>
        </p:nvSpPr>
        <p:spPr bwMode="auto">
          <a:xfrm>
            <a:off x="2578100" y="4508500"/>
            <a:ext cx="142875" cy="142875"/>
          </a:xfrm>
          <a:prstGeom prst="ellipse">
            <a:avLst/>
          </a:prstGeom>
          <a:solidFill>
            <a:srgbClr val="CCFFFF"/>
          </a:solidFill>
          <a:ln w="9525">
            <a:solidFill>
              <a:schemeClr val="tx1"/>
            </a:solidFill>
            <a:round/>
            <a:headEnd/>
            <a:tailEnd/>
          </a:ln>
        </p:spPr>
        <p:txBody>
          <a:bodyPr wrap="none" anchor="ctr"/>
          <a:lstStyle/>
          <a:p>
            <a:endParaRPr lang="en-US" dirty="0">
              <a:latin typeface="Calibri"/>
            </a:endParaRPr>
          </a:p>
        </p:txBody>
      </p:sp>
      <p:sp>
        <p:nvSpPr>
          <p:cNvPr id="64544" name="Oval 26"/>
          <p:cNvSpPr>
            <a:spLocks noChangeArrowheads="1"/>
          </p:cNvSpPr>
          <p:nvPr/>
        </p:nvSpPr>
        <p:spPr bwMode="auto">
          <a:xfrm>
            <a:off x="2578100" y="4076700"/>
            <a:ext cx="142875" cy="142875"/>
          </a:xfrm>
          <a:prstGeom prst="ellipse">
            <a:avLst/>
          </a:prstGeom>
          <a:solidFill>
            <a:srgbClr val="CCFFFF"/>
          </a:solidFill>
          <a:ln w="9525">
            <a:solidFill>
              <a:schemeClr val="tx1"/>
            </a:solidFill>
            <a:round/>
            <a:headEnd/>
            <a:tailEnd/>
          </a:ln>
        </p:spPr>
        <p:txBody>
          <a:bodyPr wrap="none" anchor="ctr"/>
          <a:lstStyle/>
          <a:p>
            <a:endParaRPr lang="en-US" dirty="0">
              <a:latin typeface="Calibri"/>
            </a:endParaRPr>
          </a:p>
        </p:txBody>
      </p:sp>
      <p:sp>
        <p:nvSpPr>
          <p:cNvPr id="64545" name="Oval 27"/>
          <p:cNvSpPr>
            <a:spLocks noChangeArrowheads="1"/>
          </p:cNvSpPr>
          <p:nvPr/>
        </p:nvSpPr>
        <p:spPr bwMode="auto">
          <a:xfrm>
            <a:off x="2578100" y="4292600"/>
            <a:ext cx="142875" cy="142875"/>
          </a:xfrm>
          <a:prstGeom prst="ellipse">
            <a:avLst/>
          </a:prstGeom>
          <a:solidFill>
            <a:srgbClr val="CCFFFF"/>
          </a:solidFill>
          <a:ln w="9525">
            <a:solidFill>
              <a:schemeClr val="tx1"/>
            </a:solidFill>
            <a:round/>
            <a:headEnd/>
            <a:tailEnd/>
          </a:ln>
        </p:spPr>
        <p:txBody>
          <a:bodyPr wrap="none" anchor="ctr"/>
          <a:lstStyle/>
          <a:p>
            <a:endParaRPr lang="en-US" dirty="0">
              <a:latin typeface="Calibri"/>
            </a:endParaRPr>
          </a:p>
        </p:txBody>
      </p:sp>
      <p:sp>
        <p:nvSpPr>
          <p:cNvPr id="64546" name="Rectangle 28"/>
          <p:cNvSpPr>
            <a:spLocks noChangeArrowheads="1"/>
          </p:cNvSpPr>
          <p:nvPr/>
        </p:nvSpPr>
        <p:spPr bwMode="auto">
          <a:xfrm>
            <a:off x="6518275" y="2195513"/>
            <a:ext cx="1655763" cy="1368425"/>
          </a:xfrm>
          <a:prstGeom prst="rect">
            <a:avLst/>
          </a:prstGeom>
          <a:solidFill>
            <a:schemeClr val="hlink"/>
          </a:solidFill>
          <a:ln w="9525">
            <a:solidFill>
              <a:schemeClr val="tx1"/>
            </a:solidFill>
            <a:miter lim="800000"/>
            <a:headEnd/>
            <a:tailEnd/>
          </a:ln>
        </p:spPr>
        <p:txBody>
          <a:bodyPr wrap="none" anchor="ctr"/>
          <a:lstStyle/>
          <a:p>
            <a:endParaRPr lang="en-US" dirty="0">
              <a:latin typeface="Calibri"/>
            </a:endParaRPr>
          </a:p>
        </p:txBody>
      </p:sp>
      <p:sp>
        <p:nvSpPr>
          <p:cNvPr id="64547" name="Rectangle 29"/>
          <p:cNvSpPr>
            <a:spLocks noChangeArrowheads="1"/>
          </p:cNvSpPr>
          <p:nvPr/>
        </p:nvSpPr>
        <p:spPr bwMode="auto">
          <a:xfrm rot="5400000">
            <a:off x="6229350" y="3200400"/>
            <a:ext cx="935038" cy="1804988"/>
          </a:xfrm>
          <a:prstGeom prst="rect">
            <a:avLst/>
          </a:prstGeom>
          <a:solidFill>
            <a:srgbClr val="5F5F5F"/>
          </a:solidFill>
          <a:ln w="9525">
            <a:solidFill>
              <a:schemeClr val="tx1"/>
            </a:solidFill>
            <a:miter lim="800000"/>
            <a:headEnd/>
            <a:tailEnd/>
          </a:ln>
        </p:spPr>
        <p:txBody>
          <a:bodyPr wrap="none" anchor="ctr"/>
          <a:lstStyle/>
          <a:p>
            <a:endParaRPr lang="en-US" dirty="0">
              <a:latin typeface="Calibri"/>
            </a:endParaRPr>
          </a:p>
        </p:txBody>
      </p:sp>
      <p:sp>
        <p:nvSpPr>
          <p:cNvPr id="64548" name="Rectangle 30"/>
          <p:cNvSpPr>
            <a:spLocks noChangeArrowheads="1"/>
          </p:cNvSpPr>
          <p:nvPr/>
        </p:nvSpPr>
        <p:spPr bwMode="auto">
          <a:xfrm rot="5400000">
            <a:off x="7821612" y="4217987"/>
            <a:ext cx="379413" cy="3254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a:endParaRPr>
          </a:p>
        </p:txBody>
      </p:sp>
      <p:sp>
        <p:nvSpPr>
          <p:cNvPr id="64549" name="Line 31"/>
          <p:cNvSpPr>
            <a:spLocks noChangeShapeType="1"/>
          </p:cNvSpPr>
          <p:nvPr/>
        </p:nvSpPr>
        <p:spPr bwMode="auto">
          <a:xfrm>
            <a:off x="5580063" y="2195513"/>
            <a:ext cx="0" cy="180022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4550" name="Line 32"/>
          <p:cNvSpPr>
            <a:spLocks noChangeShapeType="1"/>
          </p:cNvSpPr>
          <p:nvPr/>
        </p:nvSpPr>
        <p:spPr bwMode="auto">
          <a:xfrm>
            <a:off x="5580063" y="3995738"/>
            <a:ext cx="0" cy="576262"/>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4551" name="Line 33"/>
          <p:cNvSpPr>
            <a:spLocks noChangeShapeType="1"/>
          </p:cNvSpPr>
          <p:nvPr/>
        </p:nvSpPr>
        <p:spPr bwMode="auto">
          <a:xfrm rot="5400000">
            <a:off x="6697663" y="1150937"/>
            <a:ext cx="0" cy="180022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4552" name="Line 34"/>
          <p:cNvSpPr>
            <a:spLocks noChangeShapeType="1"/>
          </p:cNvSpPr>
          <p:nvPr/>
        </p:nvSpPr>
        <p:spPr bwMode="auto">
          <a:xfrm rot="5400000">
            <a:off x="7885907" y="1762918"/>
            <a:ext cx="0" cy="576263"/>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4553" name="Text Box 35"/>
          <p:cNvSpPr txBox="1">
            <a:spLocks noChangeArrowheads="1"/>
          </p:cNvSpPr>
          <p:nvPr/>
        </p:nvSpPr>
        <p:spPr bwMode="auto">
          <a:xfrm>
            <a:off x="7165975" y="2706688"/>
            <a:ext cx="4365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algn="l" eaLnBrk="1" hangingPunct="1"/>
            <a:r>
              <a:rPr lang="en-GB" sz="1800">
                <a:solidFill>
                  <a:schemeClr val="tx1"/>
                </a:solidFill>
                <a:latin typeface="Calibri" charset="0"/>
              </a:rPr>
              <a:t>Ab</a:t>
            </a:r>
            <a:endParaRPr lang="en-US" sz="1800">
              <a:solidFill>
                <a:schemeClr val="tx1"/>
              </a:solidFill>
              <a:latin typeface="Calibri" charset="0"/>
            </a:endParaRPr>
          </a:p>
        </p:txBody>
      </p:sp>
      <p:sp>
        <p:nvSpPr>
          <p:cNvPr id="64554" name="Text Box 36"/>
          <p:cNvSpPr txBox="1">
            <a:spLocks noChangeArrowheads="1"/>
          </p:cNvSpPr>
          <p:nvPr/>
        </p:nvSpPr>
        <p:spPr bwMode="auto">
          <a:xfrm>
            <a:off x="6373813" y="3930650"/>
            <a:ext cx="4175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algn="l" eaLnBrk="1" hangingPunct="1"/>
            <a:r>
              <a:rPr lang="en-GB" sz="1800">
                <a:solidFill>
                  <a:schemeClr val="tx1"/>
                </a:solidFill>
                <a:latin typeface="Calibri" charset="0"/>
              </a:rPr>
              <a:t>aB</a:t>
            </a:r>
            <a:endParaRPr lang="en-US" sz="1800">
              <a:solidFill>
                <a:schemeClr val="tx1"/>
              </a:solidFill>
              <a:latin typeface="Calibri" charset="0"/>
            </a:endParaRPr>
          </a:p>
        </p:txBody>
      </p:sp>
      <p:sp>
        <p:nvSpPr>
          <p:cNvPr id="64555" name="Text Box 37"/>
          <p:cNvSpPr txBox="1">
            <a:spLocks noChangeArrowheads="1"/>
          </p:cNvSpPr>
          <p:nvPr/>
        </p:nvSpPr>
        <p:spPr bwMode="auto">
          <a:xfrm>
            <a:off x="7801737" y="4232801"/>
            <a:ext cx="4143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algn="l" eaLnBrk="1" hangingPunct="1"/>
            <a:r>
              <a:rPr lang="en-GB" sz="1800">
                <a:solidFill>
                  <a:schemeClr val="tx1"/>
                </a:solidFill>
                <a:latin typeface="Calibri" charset="0"/>
              </a:rPr>
              <a:t>ab</a:t>
            </a:r>
            <a:endParaRPr lang="en-US" sz="1800">
              <a:solidFill>
                <a:schemeClr val="tx1"/>
              </a:solidFill>
              <a:latin typeface="Calibri" charset="0"/>
            </a:endParaRPr>
          </a:p>
        </p:txBody>
      </p:sp>
      <p:sp>
        <p:nvSpPr>
          <p:cNvPr id="64556" name="Oval 39"/>
          <p:cNvSpPr>
            <a:spLocks noChangeArrowheads="1"/>
          </p:cNvSpPr>
          <p:nvPr/>
        </p:nvSpPr>
        <p:spPr bwMode="auto">
          <a:xfrm>
            <a:off x="2578100" y="3860800"/>
            <a:ext cx="142875" cy="142875"/>
          </a:xfrm>
          <a:prstGeom prst="ellipse">
            <a:avLst/>
          </a:prstGeom>
          <a:solidFill>
            <a:srgbClr val="CCFFFF"/>
          </a:solidFill>
          <a:ln w="9525">
            <a:solidFill>
              <a:schemeClr val="tx1"/>
            </a:solidFill>
            <a:round/>
            <a:headEnd/>
            <a:tailEnd/>
          </a:ln>
        </p:spPr>
        <p:txBody>
          <a:bodyPr wrap="none" anchor="ctr"/>
          <a:lstStyle/>
          <a:p>
            <a:endParaRPr lang="en-US" dirty="0">
              <a:latin typeface="Calibri"/>
            </a:endParaRPr>
          </a:p>
        </p:txBody>
      </p:sp>
      <p:sp>
        <p:nvSpPr>
          <p:cNvPr id="64557" name="Line 40"/>
          <p:cNvSpPr>
            <a:spLocks noChangeShapeType="1"/>
          </p:cNvSpPr>
          <p:nvPr/>
        </p:nvSpPr>
        <p:spPr bwMode="auto">
          <a:xfrm flipV="1">
            <a:off x="5832475" y="2324100"/>
            <a:ext cx="4333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4558" name="Oval 41"/>
          <p:cNvSpPr>
            <a:spLocks noChangeArrowheads="1"/>
          </p:cNvSpPr>
          <p:nvPr/>
        </p:nvSpPr>
        <p:spPr bwMode="auto">
          <a:xfrm>
            <a:off x="5881688" y="2247900"/>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4559" name="Oval 42"/>
          <p:cNvSpPr>
            <a:spLocks noChangeArrowheads="1"/>
          </p:cNvSpPr>
          <p:nvPr/>
        </p:nvSpPr>
        <p:spPr bwMode="auto">
          <a:xfrm>
            <a:off x="6097588" y="2247900"/>
            <a:ext cx="142875" cy="142875"/>
          </a:xfrm>
          <a:prstGeom prst="ellipse">
            <a:avLst/>
          </a:prstGeom>
          <a:solidFill>
            <a:srgbClr val="CCFFFF"/>
          </a:solidFill>
          <a:ln w="9525">
            <a:solidFill>
              <a:schemeClr val="tx1"/>
            </a:solidFill>
            <a:round/>
            <a:headEnd/>
            <a:tailEnd/>
          </a:ln>
        </p:spPr>
        <p:txBody>
          <a:bodyPr wrap="none" anchor="ctr"/>
          <a:lstStyle/>
          <a:p>
            <a:endParaRPr lang="en-US" dirty="0">
              <a:latin typeface="Calibri"/>
            </a:endParaRPr>
          </a:p>
        </p:txBody>
      </p:sp>
      <p:sp>
        <p:nvSpPr>
          <p:cNvPr id="64560" name="Line 43"/>
          <p:cNvSpPr>
            <a:spLocks noChangeShapeType="1"/>
          </p:cNvSpPr>
          <p:nvPr/>
        </p:nvSpPr>
        <p:spPr bwMode="auto">
          <a:xfrm>
            <a:off x="7104063" y="2476500"/>
            <a:ext cx="4333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4561" name="Oval 44"/>
          <p:cNvSpPr>
            <a:spLocks noChangeArrowheads="1"/>
          </p:cNvSpPr>
          <p:nvPr/>
        </p:nvSpPr>
        <p:spPr bwMode="auto">
          <a:xfrm>
            <a:off x="7177088" y="2403475"/>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4562" name="Line 45"/>
          <p:cNvSpPr>
            <a:spLocks noChangeShapeType="1"/>
          </p:cNvSpPr>
          <p:nvPr/>
        </p:nvSpPr>
        <p:spPr bwMode="auto">
          <a:xfrm>
            <a:off x="7892224" y="4288363"/>
            <a:ext cx="2889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4563" name="Line 46"/>
          <p:cNvSpPr>
            <a:spLocks noChangeShapeType="1"/>
          </p:cNvSpPr>
          <p:nvPr/>
        </p:nvSpPr>
        <p:spPr bwMode="auto">
          <a:xfrm>
            <a:off x="6383338" y="3844925"/>
            <a:ext cx="4333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4564" name="Oval 47"/>
          <p:cNvSpPr>
            <a:spLocks noChangeArrowheads="1"/>
          </p:cNvSpPr>
          <p:nvPr/>
        </p:nvSpPr>
        <p:spPr bwMode="auto">
          <a:xfrm>
            <a:off x="6599238" y="3771900"/>
            <a:ext cx="142875" cy="142875"/>
          </a:xfrm>
          <a:prstGeom prst="ellipse">
            <a:avLst/>
          </a:prstGeom>
          <a:solidFill>
            <a:srgbClr val="CCFFFF"/>
          </a:solidFill>
          <a:ln w="9525">
            <a:solidFill>
              <a:schemeClr val="tx1"/>
            </a:solidFill>
            <a:round/>
            <a:headEnd/>
            <a:tailEnd/>
          </a:ln>
        </p:spPr>
        <p:txBody>
          <a:bodyPr wrap="none" anchor="ctr"/>
          <a:lstStyle/>
          <a:p>
            <a:endParaRPr lang="en-US" dirty="0">
              <a:latin typeface="Calibri"/>
            </a:endParaRPr>
          </a:p>
        </p:txBody>
      </p:sp>
      <p:graphicFrame>
        <p:nvGraphicFramePr>
          <p:cNvPr id="64514" name="Object 52"/>
          <p:cNvGraphicFramePr>
            <a:graphicFrameLocks noChangeAspect="1"/>
          </p:cNvGraphicFramePr>
          <p:nvPr/>
        </p:nvGraphicFramePr>
        <p:xfrm>
          <a:off x="5257800" y="2876550"/>
          <a:ext cx="342900" cy="411163"/>
        </p:xfrm>
        <a:graphic>
          <a:graphicData uri="http://schemas.openxmlformats.org/presentationml/2006/ole">
            <mc:AlternateContent xmlns:mc="http://schemas.openxmlformats.org/markup-compatibility/2006">
              <mc:Choice xmlns:v="urn:schemas-microsoft-com:vml" Requires="v">
                <p:oleObj spid="_x0000_s65469" name="Equation" r:id="rId4" imgW="190897" imgH="228997" progId="Equation.DSMT4">
                  <p:embed/>
                </p:oleObj>
              </mc:Choice>
              <mc:Fallback>
                <p:oleObj name="Equation" r:id="rId4" imgW="190897" imgH="228997" progId="Equation.DSMT4">
                  <p:embed/>
                  <p:pic>
                    <p:nvPicPr>
                      <p:cNvPr id="0" name="Object 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2876550"/>
                        <a:ext cx="342900" cy="411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4515" name="Object 54"/>
          <p:cNvGraphicFramePr>
            <a:graphicFrameLocks noChangeAspect="1"/>
          </p:cNvGraphicFramePr>
          <p:nvPr/>
        </p:nvGraphicFramePr>
        <p:xfrm>
          <a:off x="3105150" y="5695950"/>
          <a:ext cx="2862263" cy="822325"/>
        </p:xfrm>
        <a:graphic>
          <a:graphicData uri="http://schemas.openxmlformats.org/presentationml/2006/ole">
            <mc:AlternateContent xmlns:mc="http://schemas.openxmlformats.org/markup-compatibility/2006">
              <mc:Choice xmlns:v="urn:schemas-microsoft-com:vml" Requires="v">
                <p:oleObj spid="_x0000_s65470" name="Equation" r:id="rId6" imgW="1587896" imgH="457597" progId="Equation.DSMT4">
                  <p:embed/>
                </p:oleObj>
              </mc:Choice>
              <mc:Fallback>
                <p:oleObj name="Equation" r:id="rId6" imgW="1587896" imgH="457597" progId="Equation.DSMT4">
                  <p:embed/>
                  <p:pic>
                    <p:nvPicPr>
                      <p:cNvPr id="0" name="Object 5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05150" y="5695950"/>
                        <a:ext cx="2862263"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4516" name="Object 58"/>
          <p:cNvGraphicFramePr>
            <a:graphicFrameLocks noChangeAspect="1"/>
          </p:cNvGraphicFramePr>
          <p:nvPr/>
        </p:nvGraphicFramePr>
        <p:xfrm>
          <a:off x="5165725" y="4084638"/>
          <a:ext cx="320675" cy="411162"/>
        </p:xfrm>
        <a:graphic>
          <a:graphicData uri="http://schemas.openxmlformats.org/presentationml/2006/ole">
            <mc:AlternateContent xmlns:mc="http://schemas.openxmlformats.org/markup-compatibility/2006">
              <mc:Choice xmlns:v="urn:schemas-microsoft-com:vml" Requires="v">
                <p:oleObj spid="_x0000_s65471" name="Equation" r:id="rId8" imgW="177480" imgH="228600" progId="Equation.DSMT4">
                  <p:embed/>
                </p:oleObj>
              </mc:Choice>
              <mc:Fallback>
                <p:oleObj name="Equation" r:id="rId8" imgW="177480" imgH="228600" progId="Equation.DSMT4">
                  <p:embed/>
                  <p:pic>
                    <p:nvPicPr>
                      <p:cNvPr id="0" name="Object 5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65725" y="4084638"/>
                        <a:ext cx="320675" cy="411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4517" name="Object 59"/>
          <p:cNvGraphicFramePr>
            <a:graphicFrameLocks noChangeAspect="1"/>
          </p:cNvGraphicFramePr>
          <p:nvPr/>
        </p:nvGraphicFramePr>
        <p:xfrm>
          <a:off x="5170488" y="2819400"/>
          <a:ext cx="344487" cy="411163"/>
        </p:xfrm>
        <a:graphic>
          <a:graphicData uri="http://schemas.openxmlformats.org/presentationml/2006/ole">
            <mc:AlternateContent xmlns:mc="http://schemas.openxmlformats.org/markup-compatibility/2006">
              <mc:Choice xmlns:v="urn:schemas-microsoft-com:vml" Requires="v">
                <p:oleObj spid="_x0000_s65472" name="Equation" r:id="rId10" imgW="190440" imgH="228600" progId="Equation.DSMT4">
                  <p:embed/>
                </p:oleObj>
              </mc:Choice>
              <mc:Fallback>
                <p:oleObj name="Equation" r:id="rId10" imgW="190440" imgH="228600" progId="Equation.DSMT4">
                  <p:embed/>
                  <p:pic>
                    <p:nvPicPr>
                      <p:cNvPr id="0" name="Object 5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70488" y="2819400"/>
                        <a:ext cx="344487" cy="411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4518" name="Object 60"/>
          <p:cNvGraphicFramePr>
            <a:graphicFrameLocks noChangeAspect="1"/>
          </p:cNvGraphicFramePr>
          <p:nvPr/>
        </p:nvGraphicFramePr>
        <p:xfrm>
          <a:off x="6513513" y="1570038"/>
          <a:ext cx="344487" cy="411162"/>
        </p:xfrm>
        <a:graphic>
          <a:graphicData uri="http://schemas.openxmlformats.org/presentationml/2006/ole">
            <mc:AlternateContent xmlns:mc="http://schemas.openxmlformats.org/markup-compatibility/2006">
              <mc:Choice xmlns:v="urn:schemas-microsoft-com:vml" Requires="v">
                <p:oleObj spid="_x0000_s65473" name="Equation" r:id="rId12" imgW="190440" imgH="228600" progId="Equation.3">
                  <p:embed/>
                </p:oleObj>
              </mc:Choice>
              <mc:Fallback>
                <p:oleObj name="Equation" r:id="rId12" imgW="190440" imgH="228600" progId="Equation.3">
                  <p:embed/>
                  <p:pic>
                    <p:nvPicPr>
                      <p:cNvPr id="0" name="Object 6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13513" y="1570038"/>
                        <a:ext cx="344487" cy="411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4519" name="Object 61"/>
          <p:cNvGraphicFramePr>
            <a:graphicFrameLocks noChangeAspect="1"/>
          </p:cNvGraphicFramePr>
          <p:nvPr/>
        </p:nvGraphicFramePr>
        <p:xfrm>
          <a:off x="7696200" y="1600200"/>
          <a:ext cx="320675" cy="411163"/>
        </p:xfrm>
        <a:graphic>
          <a:graphicData uri="http://schemas.openxmlformats.org/presentationml/2006/ole">
            <mc:AlternateContent xmlns:mc="http://schemas.openxmlformats.org/markup-compatibility/2006">
              <mc:Choice xmlns:v="urn:schemas-microsoft-com:vml" Requires="v">
                <p:oleObj spid="_x0000_s65474" name="Equation" r:id="rId14" imgW="177480" imgH="228600" progId="Equation.3">
                  <p:embed/>
                </p:oleObj>
              </mc:Choice>
              <mc:Fallback>
                <p:oleObj name="Equation" r:id="rId14" imgW="177480" imgH="228600" progId="Equation.3">
                  <p:embed/>
                  <p:pic>
                    <p:nvPicPr>
                      <p:cNvPr id="0" name="Object 6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696200" y="1600200"/>
                        <a:ext cx="320675" cy="411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4565" name="Rectangle 62"/>
          <p:cNvSpPr>
            <a:spLocks noChangeArrowheads="1"/>
          </p:cNvSpPr>
          <p:nvPr/>
        </p:nvSpPr>
        <p:spPr bwMode="auto">
          <a:xfrm>
            <a:off x="0" y="4343400"/>
            <a:ext cx="9144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nchor="ctr"/>
          <a:lstStyle/>
          <a:p>
            <a:pPr eaLnBrk="0" hangingPunct="0"/>
            <a:r>
              <a:rPr lang="en-GB" sz="2800" dirty="0" smtClean="0">
                <a:solidFill>
                  <a:schemeClr val="hlink"/>
                </a:solidFill>
                <a:latin typeface="Calibri"/>
              </a:rPr>
              <a:t>Here, haplotype </a:t>
            </a:r>
            <a:r>
              <a:rPr lang="en-GB" sz="2800" dirty="0">
                <a:solidFill>
                  <a:schemeClr val="hlink"/>
                </a:solidFill>
                <a:latin typeface="Calibri"/>
              </a:rPr>
              <a:t>frequencies differ from those expected if the SNPs are independent (they are in disequilibrium</a:t>
            </a:r>
            <a:r>
              <a:rPr lang="en-GB" sz="2800" dirty="0" smtClean="0">
                <a:solidFill>
                  <a:schemeClr val="hlink"/>
                </a:solidFill>
                <a:latin typeface="Calibri"/>
              </a:rPr>
              <a:t>)</a:t>
            </a:r>
          </a:p>
          <a:p>
            <a:pPr eaLnBrk="0" hangingPunct="0"/>
            <a:r>
              <a:rPr lang="en-GB" sz="2800" i="1" dirty="0" err="1" smtClean="0">
                <a:solidFill>
                  <a:schemeClr val="hlink"/>
                </a:solidFill>
                <a:latin typeface="Calibri"/>
              </a:rPr>
              <a:t>f</a:t>
            </a:r>
            <a:r>
              <a:rPr lang="en-GB" sz="2800" i="1" baseline="-25000" dirty="0" err="1" smtClean="0">
                <a:solidFill>
                  <a:schemeClr val="hlink"/>
                </a:solidFill>
                <a:latin typeface="Calibri"/>
              </a:rPr>
              <a:t>AB</a:t>
            </a:r>
            <a:r>
              <a:rPr lang="en-GB" sz="2800" i="1" dirty="0" smtClean="0">
                <a:solidFill>
                  <a:schemeClr val="hlink"/>
                </a:solidFill>
                <a:latin typeface="Calibri"/>
              </a:rPr>
              <a:t> ≠ </a:t>
            </a:r>
            <a:r>
              <a:rPr lang="en-GB" sz="2800" i="1" dirty="0" err="1" smtClean="0">
                <a:solidFill>
                  <a:schemeClr val="hlink"/>
                </a:solidFill>
                <a:latin typeface="Calibri"/>
              </a:rPr>
              <a:t>f</a:t>
            </a:r>
            <a:r>
              <a:rPr lang="en-GB" sz="2800" i="1" baseline="-25000" dirty="0" err="1" smtClean="0">
                <a:solidFill>
                  <a:schemeClr val="hlink"/>
                </a:solidFill>
                <a:latin typeface="Calibri"/>
              </a:rPr>
              <a:t>A</a:t>
            </a:r>
            <a:r>
              <a:rPr lang="en-GB" sz="2800" i="1" dirty="0" err="1" smtClean="0">
                <a:solidFill>
                  <a:schemeClr val="hlink"/>
                </a:solidFill>
                <a:latin typeface="Calibri"/>
              </a:rPr>
              <a:t>f</a:t>
            </a:r>
            <a:r>
              <a:rPr lang="en-GB" sz="2800" i="1" baseline="-25000" dirty="0" err="1" smtClean="0">
                <a:solidFill>
                  <a:schemeClr val="hlink"/>
                </a:solidFill>
                <a:latin typeface="Calibri"/>
              </a:rPr>
              <a:t>B</a:t>
            </a:r>
            <a:r>
              <a:rPr lang="en-GB" sz="2800" dirty="0" smtClean="0">
                <a:solidFill>
                  <a:schemeClr val="hlink"/>
                </a:solidFill>
                <a:latin typeface="Calibri"/>
              </a:rPr>
              <a:t> </a:t>
            </a:r>
            <a:endParaRPr lang="en-GB" sz="2000" dirty="0">
              <a:solidFill>
                <a:schemeClr val="hlink"/>
              </a:solidFill>
              <a:latin typeface="Calibri"/>
            </a:endParaRPr>
          </a:p>
        </p:txBody>
      </p:sp>
      <p:sp>
        <p:nvSpPr>
          <p:cNvPr id="64566" name="Rectangle 63"/>
          <p:cNvSpPr>
            <a:spLocks noGrp="1" noChangeArrowheads="1"/>
          </p:cNvSpPr>
          <p:nvPr>
            <p:ph type="title"/>
          </p:nvPr>
        </p:nvSpPr>
        <p:spPr/>
        <p:txBody>
          <a:bodyPr/>
          <a:lstStyle/>
          <a:p>
            <a:pPr eaLnBrk="1" hangingPunct="1"/>
            <a:r>
              <a:rPr lang="en-GB" dirty="0">
                <a:solidFill>
                  <a:srgbClr val="261170"/>
                </a:solidFill>
              </a:rPr>
              <a:t>Linkage disequilibrium</a:t>
            </a:r>
          </a:p>
        </p:txBody>
      </p:sp>
      <p:pic>
        <p:nvPicPr>
          <p:cNvPr id="64567" name="Picture 64" descr="Wellcome_logo_small"/>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6091238"/>
            <a:ext cx="2943225"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562" name="Object 4"/>
          <p:cNvGraphicFramePr>
            <a:graphicFrameLocks noChangeAspect="1"/>
          </p:cNvGraphicFramePr>
          <p:nvPr>
            <p:extLst>
              <p:ext uri="{D42A27DB-BD31-4B8C-83A1-F6EECF244321}">
                <p14:modId xmlns:p14="http://schemas.microsoft.com/office/powerpoint/2010/main" val="4028382572"/>
              </p:ext>
            </p:extLst>
          </p:nvPr>
        </p:nvGraphicFramePr>
        <p:xfrm>
          <a:off x="1236663" y="4222750"/>
          <a:ext cx="1885950" cy="944563"/>
        </p:xfrm>
        <a:graphic>
          <a:graphicData uri="http://schemas.openxmlformats.org/presentationml/2006/ole">
            <mc:AlternateContent xmlns:mc="http://schemas.openxmlformats.org/markup-compatibility/2006">
              <mc:Choice xmlns:v="urn:schemas-microsoft-com:vml" Requires="v">
                <p:oleObj spid="_x0000_s67020" name="Equation" r:id="rId4" imgW="889000" imgH="444500" progId="Equation.3">
                  <p:embed/>
                </p:oleObj>
              </mc:Choice>
              <mc:Fallback>
                <p:oleObj name="Equation" r:id="rId4" imgW="889000" imgH="444500" progId="Equation.3">
                  <p:embed/>
                  <p:pic>
                    <p:nvPicPr>
                      <p:cNvPr id="0" name="Object 4"/>
                      <p:cNvPicPr>
                        <a:picLocks noChangeAspect="1" noChangeArrowheads="1"/>
                      </p:cNvPicPr>
                      <p:nvPr/>
                    </p:nvPicPr>
                    <p:blipFill>
                      <a:blip r:embed="rId5"/>
                      <a:srcRect/>
                      <a:stretch>
                        <a:fillRect/>
                      </a:stretch>
                    </p:blipFill>
                    <p:spPr bwMode="auto">
                      <a:xfrm>
                        <a:off x="1236663" y="4222750"/>
                        <a:ext cx="1885950" cy="944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6563" name="Object 5"/>
          <p:cNvGraphicFramePr>
            <a:graphicFrameLocks noChangeAspect="1"/>
          </p:cNvGraphicFramePr>
          <p:nvPr/>
        </p:nvGraphicFramePr>
        <p:xfrm>
          <a:off x="4724400" y="4224338"/>
          <a:ext cx="3898900" cy="1566862"/>
        </p:xfrm>
        <a:graphic>
          <a:graphicData uri="http://schemas.openxmlformats.org/presentationml/2006/ole">
            <mc:AlternateContent xmlns:mc="http://schemas.openxmlformats.org/markup-compatibility/2006">
              <mc:Choice xmlns:v="urn:schemas-microsoft-com:vml" Requires="v">
                <p:oleObj spid="_x0000_s67021" name="Equation" r:id="rId6" imgW="2209680" imgH="888840" progId="Equation.3">
                  <p:embed/>
                </p:oleObj>
              </mc:Choice>
              <mc:Fallback>
                <p:oleObj name="Equation" r:id="rId6" imgW="2209680" imgH="88884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4224338"/>
                        <a:ext cx="3898900" cy="1566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6564" name="Object 6"/>
          <p:cNvGraphicFramePr>
            <a:graphicFrameLocks noChangeAspect="1"/>
          </p:cNvGraphicFramePr>
          <p:nvPr/>
        </p:nvGraphicFramePr>
        <p:xfrm>
          <a:off x="3505200" y="1600200"/>
          <a:ext cx="2208213" cy="422275"/>
        </p:xfrm>
        <a:graphic>
          <a:graphicData uri="http://schemas.openxmlformats.org/presentationml/2006/ole">
            <mc:AlternateContent xmlns:mc="http://schemas.openxmlformats.org/markup-compatibility/2006">
              <mc:Choice xmlns:v="urn:schemas-microsoft-com:vml" Requires="v">
                <p:oleObj spid="_x0000_s67022" name="Equation" r:id="rId8" imgW="1130040" imgH="215640" progId="Equation.3">
                  <p:embed/>
                </p:oleObj>
              </mc:Choice>
              <mc:Fallback>
                <p:oleObj name="Equation" r:id="rId8" imgW="1130040" imgH="215640" progId="Equation.3">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5200" y="1600200"/>
                        <a:ext cx="2208213" cy="422275"/>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6565" name="Rectangle 7"/>
          <p:cNvSpPr>
            <a:spLocks noChangeArrowheads="1"/>
          </p:cNvSpPr>
          <p:nvPr/>
        </p:nvSpPr>
        <p:spPr bwMode="auto">
          <a:xfrm>
            <a:off x="609600" y="2209800"/>
            <a:ext cx="8001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lstStyle/>
          <a:p>
            <a:pPr eaLnBrk="0" hangingPunct="0"/>
            <a:r>
              <a:rPr lang="en-GB" sz="2800" dirty="0">
                <a:latin typeface="Calibri"/>
              </a:rPr>
              <a:t>D </a:t>
            </a:r>
            <a:r>
              <a:rPr lang="en-GB" sz="2800" dirty="0">
                <a:latin typeface="Calibri"/>
                <a:cs typeface="Calibri"/>
              </a:rPr>
              <a:t>≈</a:t>
            </a:r>
            <a:r>
              <a:rPr lang="en-GB" sz="2800" dirty="0">
                <a:latin typeface="Calibri"/>
                <a:ea typeface="Calibri"/>
                <a:cs typeface="Calibri"/>
              </a:rPr>
              <a:t> 0 when near linkage equilibrium</a:t>
            </a:r>
          </a:p>
          <a:p>
            <a:pPr eaLnBrk="0" hangingPunct="0"/>
            <a:r>
              <a:rPr lang="en-GB" sz="2800" dirty="0">
                <a:latin typeface="Calibri"/>
                <a:ea typeface="Calibri"/>
                <a:cs typeface="Calibri"/>
              </a:rPr>
              <a:t>D </a:t>
            </a:r>
            <a:r>
              <a:rPr lang="en-GB" sz="2800" dirty="0">
                <a:latin typeface="Calibri"/>
                <a:cs typeface="Calibri"/>
              </a:rPr>
              <a:t>≠ 0</a:t>
            </a:r>
            <a:r>
              <a:rPr lang="en-GB" sz="2800" dirty="0">
                <a:latin typeface="Calibri"/>
                <a:ea typeface="Calibri"/>
                <a:cs typeface="Calibri"/>
              </a:rPr>
              <a:t> when there is linkage disequilibrium</a:t>
            </a:r>
            <a:r>
              <a:rPr lang="en-GB" sz="2800" dirty="0">
                <a:solidFill>
                  <a:schemeClr val="hlink"/>
                </a:solidFill>
                <a:latin typeface="Calibri"/>
                <a:ea typeface="Calibri"/>
                <a:cs typeface="Calibri"/>
              </a:rPr>
              <a:t> </a:t>
            </a:r>
          </a:p>
        </p:txBody>
      </p:sp>
      <p:sp>
        <p:nvSpPr>
          <p:cNvPr id="66566" name="Rectangle 8"/>
          <p:cNvSpPr>
            <a:spLocks noChangeArrowheads="1"/>
          </p:cNvSpPr>
          <p:nvPr/>
        </p:nvSpPr>
        <p:spPr bwMode="auto">
          <a:xfrm>
            <a:off x="533400" y="3429000"/>
            <a:ext cx="8001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lstStyle/>
          <a:p>
            <a:pPr eaLnBrk="0" hangingPunct="0"/>
            <a:r>
              <a:rPr lang="en-GB" sz="2800" dirty="0">
                <a:latin typeface="Calibri"/>
              </a:rPr>
              <a:t>Two </a:t>
            </a:r>
            <a:r>
              <a:rPr lang="en-GB" sz="2800" dirty="0" smtClean="0">
                <a:latin typeface="Calibri"/>
              </a:rPr>
              <a:t>commonly-used measures:</a:t>
            </a:r>
            <a:endParaRPr lang="en-GB" sz="2800" dirty="0">
              <a:latin typeface="Calibri"/>
            </a:endParaRPr>
          </a:p>
        </p:txBody>
      </p:sp>
      <p:sp>
        <p:nvSpPr>
          <p:cNvPr id="66567" name="Rectangle 9"/>
          <p:cNvSpPr>
            <a:spLocks noGrp="1" noChangeArrowheads="1"/>
          </p:cNvSpPr>
          <p:nvPr>
            <p:ph type="title"/>
          </p:nvPr>
        </p:nvSpPr>
        <p:spPr/>
        <p:txBody>
          <a:bodyPr/>
          <a:lstStyle/>
          <a:p>
            <a:pPr eaLnBrk="1" hangingPunct="1"/>
            <a:r>
              <a:rPr lang="en-GB" dirty="0">
                <a:solidFill>
                  <a:srgbClr val="261170"/>
                </a:solidFill>
              </a:rPr>
              <a:t>Measuring LD</a:t>
            </a:r>
          </a:p>
        </p:txBody>
      </p:sp>
      <p:pic>
        <p:nvPicPr>
          <p:cNvPr id="66568" name="Picture 10" descr="Wellcome_logo_small"/>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6091238"/>
            <a:ext cx="2943225"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90678" y="5257800"/>
            <a:ext cx="3802994" cy="830997"/>
          </a:xfrm>
          <a:prstGeom prst="rect">
            <a:avLst/>
          </a:prstGeom>
          <a:noFill/>
          <a:ln>
            <a:noFill/>
          </a:ln>
        </p:spPr>
        <p:txBody>
          <a:bodyPr wrap="none" rtlCol="0">
            <a:spAutoFit/>
          </a:bodyPr>
          <a:lstStyle/>
          <a:p>
            <a:r>
              <a:rPr lang="en-US" sz="2400" dirty="0" smtClean="0">
                <a:solidFill>
                  <a:schemeClr val="tx1"/>
                </a:solidFill>
              </a:rPr>
              <a:t>= the (squared) correlation</a:t>
            </a:r>
          </a:p>
          <a:p>
            <a:r>
              <a:rPr lang="en-US" sz="2400" dirty="0">
                <a:solidFill>
                  <a:schemeClr val="tx1"/>
                </a:solidFill>
              </a:rPr>
              <a:t>b</a:t>
            </a:r>
            <a:r>
              <a:rPr lang="en-US" sz="2400" dirty="0" smtClean="0">
                <a:solidFill>
                  <a:schemeClr val="tx1"/>
                </a:solidFill>
              </a:rPr>
              <a:t>etween the two SNPs</a:t>
            </a:r>
            <a:endParaRPr lang="en-US" sz="2400"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Line 4"/>
          <p:cNvSpPr>
            <a:spLocks noChangeShapeType="1"/>
          </p:cNvSpPr>
          <p:nvPr/>
        </p:nvSpPr>
        <p:spPr bwMode="auto">
          <a:xfrm>
            <a:off x="5976938" y="1741488"/>
            <a:ext cx="1655762"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7587" name="Line 5"/>
          <p:cNvSpPr>
            <a:spLocks noChangeShapeType="1"/>
          </p:cNvSpPr>
          <p:nvPr/>
        </p:nvSpPr>
        <p:spPr bwMode="auto">
          <a:xfrm>
            <a:off x="5976938" y="1957388"/>
            <a:ext cx="1655762"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7588" name="Line 6"/>
          <p:cNvSpPr>
            <a:spLocks noChangeShapeType="1"/>
          </p:cNvSpPr>
          <p:nvPr/>
        </p:nvSpPr>
        <p:spPr bwMode="auto">
          <a:xfrm>
            <a:off x="5976938" y="2173288"/>
            <a:ext cx="1655762"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7589" name="Line 7"/>
          <p:cNvSpPr>
            <a:spLocks noChangeShapeType="1"/>
          </p:cNvSpPr>
          <p:nvPr/>
        </p:nvSpPr>
        <p:spPr bwMode="auto">
          <a:xfrm>
            <a:off x="5976938" y="2389188"/>
            <a:ext cx="1655762"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7590" name="Line 8"/>
          <p:cNvSpPr>
            <a:spLocks noChangeShapeType="1"/>
          </p:cNvSpPr>
          <p:nvPr/>
        </p:nvSpPr>
        <p:spPr bwMode="auto">
          <a:xfrm>
            <a:off x="5976938" y="2605088"/>
            <a:ext cx="1655762"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7591" name="Line 9"/>
          <p:cNvSpPr>
            <a:spLocks noChangeShapeType="1"/>
          </p:cNvSpPr>
          <p:nvPr/>
        </p:nvSpPr>
        <p:spPr bwMode="auto">
          <a:xfrm>
            <a:off x="5976938" y="2820988"/>
            <a:ext cx="1655762"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7592" name="Oval 10"/>
          <p:cNvSpPr>
            <a:spLocks noChangeArrowheads="1"/>
          </p:cNvSpPr>
          <p:nvPr/>
        </p:nvSpPr>
        <p:spPr bwMode="auto">
          <a:xfrm>
            <a:off x="6192838" y="1885950"/>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7593" name="Oval 11"/>
          <p:cNvSpPr>
            <a:spLocks noChangeArrowheads="1"/>
          </p:cNvSpPr>
          <p:nvPr/>
        </p:nvSpPr>
        <p:spPr bwMode="auto">
          <a:xfrm>
            <a:off x="7021513" y="2317750"/>
            <a:ext cx="142875" cy="142875"/>
          </a:xfrm>
          <a:prstGeom prst="ellipse">
            <a:avLst/>
          </a:prstGeom>
          <a:solidFill>
            <a:srgbClr val="CCFFFF"/>
          </a:solidFill>
          <a:ln w="9525">
            <a:solidFill>
              <a:schemeClr val="tx1"/>
            </a:solidFill>
            <a:round/>
            <a:headEnd/>
            <a:tailEnd/>
          </a:ln>
        </p:spPr>
        <p:txBody>
          <a:bodyPr wrap="none" anchor="ctr"/>
          <a:lstStyle/>
          <a:p>
            <a:endParaRPr lang="en-US" dirty="0">
              <a:latin typeface="Calibri"/>
            </a:endParaRPr>
          </a:p>
        </p:txBody>
      </p:sp>
      <p:sp>
        <p:nvSpPr>
          <p:cNvPr id="67594" name="Oval 12"/>
          <p:cNvSpPr>
            <a:spLocks noChangeArrowheads="1"/>
          </p:cNvSpPr>
          <p:nvPr/>
        </p:nvSpPr>
        <p:spPr bwMode="auto">
          <a:xfrm>
            <a:off x="7021513" y="2535238"/>
            <a:ext cx="142875" cy="142875"/>
          </a:xfrm>
          <a:prstGeom prst="ellipse">
            <a:avLst/>
          </a:prstGeom>
          <a:solidFill>
            <a:srgbClr val="CCFFFF"/>
          </a:solidFill>
          <a:ln w="9525">
            <a:solidFill>
              <a:schemeClr val="tx1"/>
            </a:solidFill>
            <a:round/>
            <a:headEnd/>
            <a:tailEnd/>
          </a:ln>
        </p:spPr>
        <p:txBody>
          <a:bodyPr wrap="none" anchor="ctr"/>
          <a:lstStyle/>
          <a:p>
            <a:endParaRPr lang="en-US" dirty="0">
              <a:latin typeface="Calibri"/>
            </a:endParaRPr>
          </a:p>
        </p:txBody>
      </p:sp>
      <p:sp>
        <p:nvSpPr>
          <p:cNvPr id="67595" name="Oval 13"/>
          <p:cNvSpPr>
            <a:spLocks noChangeArrowheads="1"/>
          </p:cNvSpPr>
          <p:nvPr/>
        </p:nvSpPr>
        <p:spPr bwMode="auto">
          <a:xfrm>
            <a:off x="7021513" y="2101850"/>
            <a:ext cx="142875" cy="142875"/>
          </a:xfrm>
          <a:prstGeom prst="ellipse">
            <a:avLst/>
          </a:prstGeom>
          <a:solidFill>
            <a:srgbClr val="CCFFFF"/>
          </a:solidFill>
          <a:ln w="9525">
            <a:solidFill>
              <a:schemeClr val="tx1"/>
            </a:solidFill>
            <a:round/>
            <a:headEnd/>
            <a:tailEnd/>
          </a:ln>
        </p:spPr>
        <p:txBody>
          <a:bodyPr wrap="none" anchor="ctr"/>
          <a:lstStyle/>
          <a:p>
            <a:endParaRPr lang="en-US" dirty="0">
              <a:latin typeface="Calibri"/>
            </a:endParaRPr>
          </a:p>
        </p:txBody>
      </p:sp>
      <p:sp>
        <p:nvSpPr>
          <p:cNvPr id="67596" name="Oval 14"/>
          <p:cNvSpPr>
            <a:spLocks noChangeArrowheads="1"/>
          </p:cNvSpPr>
          <p:nvPr/>
        </p:nvSpPr>
        <p:spPr bwMode="auto">
          <a:xfrm>
            <a:off x="6229350" y="2498725"/>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7597" name="Oval 15"/>
          <p:cNvSpPr>
            <a:spLocks noChangeArrowheads="1"/>
          </p:cNvSpPr>
          <p:nvPr/>
        </p:nvSpPr>
        <p:spPr bwMode="auto">
          <a:xfrm>
            <a:off x="6194425" y="1670050"/>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7598" name="Text Box 16"/>
          <p:cNvSpPr txBox="1">
            <a:spLocks noChangeArrowheads="1"/>
          </p:cNvSpPr>
          <p:nvPr/>
        </p:nvSpPr>
        <p:spPr bwMode="auto">
          <a:xfrm>
            <a:off x="7308850" y="1524000"/>
            <a:ext cx="97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eaLnBrk="1" hangingPunct="1">
              <a:spcBef>
                <a:spcPct val="50000"/>
              </a:spcBef>
            </a:pPr>
            <a:r>
              <a:rPr lang="en-GB" sz="1800" dirty="0">
                <a:solidFill>
                  <a:schemeClr val="tx1"/>
                </a:solidFill>
                <a:latin typeface="Calibri"/>
              </a:rPr>
              <a:t>1</a:t>
            </a:r>
            <a:endParaRPr lang="en-US" sz="1800" dirty="0">
              <a:solidFill>
                <a:schemeClr val="tx1"/>
              </a:solidFill>
              <a:latin typeface="Calibri"/>
            </a:endParaRPr>
          </a:p>
        </p:txBody>
      </p:sp>
      <p:sp>
        <p:nvSpPr>
          <p:cNvPr id="67599" name="Text Box 17"/>
          <p:cNvSpPr txBox="1">
            <a:spLocks noChangeArrowheads="1"/>
          </p:cNvSpPr>
          <p:nvPr/>
        </p:nvSpPr>
        <p:spPr bwMode="auto">
          <a:xfrm>
            <a:off x="7308850" y="1985963"/>
            <a:ext cx="971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eaLnBrk="1" hangingPunct="1">
              <a:spcBef>
                <a:spcPct val="50000"/>
              </a:spcBef>
            </a:pPr>
            <a:r>
              <a:rPr lang="en-GB" sz="1800" dirty="0">
                <a:solidFill>
                  <a:schemeClr val="tx1"/>
                </a:solidFill>
                <a:latin typeface="Calibri"/>
              </a:rPr>
              <a:t>2</a:t>
            </a:r>
            <a:endParaRPr lang="en-US" sz="1800" dirty="0">
              <a:solidFill>
                <a:schemeClr val="tx1"/>
              </a:solidFill>
              <a:latin typeface="Calibri"/>
            </a:endParaRPr>
          </a:p>
        </p:txBody>
      </p:sp>
      <p:sp>
        <p:nvSpPr>
          <p:cNvPr id="67600" name="Text Box 18"/>
          <p:cNvSpPr txBox="1">
            <a:spLocks noChangeArrowheads="1"/>
          </p:cNvSpPr>
          <p:nvPr/>
        </p:nvSpPr>
        <p:spPr bwMode="auto">
          <a:xfrm>
            <a:off x="7308850" y="2417763"/>
            <a:ext cx="971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eaLnBrk="1" hangingPunct="1">
              <a:spcBef>
                <a:spcPct val="50000"/>
              </a:spcBef>
            </a:pPr>
            <a:r>
              <a:rPr lang="en-GB" sz="1800" dirty="0">
                <a:solidFill>
                  <a:schemeClr val="tx1"/>
                </a:solidFill>
                <a:latin typeface="Calibri"/>
              </a:rPr>
              <a:t>3</a:t>
            </a:r>
            <a:endParaRPr lang="en-US" sz="1800" dirty="0">
              <a:solidFill>
                <a:schemeClr val="tx1"/>
              </a:solidFill>
              <a:latin typeface="Calibri"/>
            </a:endParaRPr>
          </a:p>
        </p:txBody>
      </p:sp>
      <p:sp>
        <p:nvSpPr>
          <p:cNvPr id="67601" name="Text Box 19"/>
          <p:cNvSpPr txBox="1">
            <a:spLocks noChangeArrowheads="1"/>
          </p:cNvSpPr>
          <p:nvPr/>
        </p:nvSpPr>
        <p:spPr bwMode="auto">
          <a:xfrm>
            <a:off x="7308850" y="2670175"/>
            <a:ext cx="97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eaLnBrk="1" hangingPunct="1">
              <a:spcBef>
                <a:spcPct val="50000"/>
              </a:spcBef>
            </a:pPr>
            <a:r>
              <a:rPr lang="en-GB" sz="1800" dirty="0">
                <a:solidFill>
                  <a:schemeClr val="tx1"/>
                </a:solidFill>
                <a:latin typeface="Calibri"/>
              </a:rPr>
              <a:t>4</a:t>
            </a:r>
            <a:endParaRPr lang="en-US" sz="1800" dirty="0">
              <a:solidFill>
                <a:schemeClr val="tx1"/>
              </a:solidFill>
              <a:latin typeface="Calibri"/>
            </a:endParaRPr>
          </a:p>
        </p:txBody>
      </p:sp>
      <p:sp>
        <p:nvSpPr>
          <p:cNvPr id="67602" name="Line 20"/>
          <p:cNvSpPr>
            <a:spLocks noChangeShapeType="1"/>
          </p:cNvSpPr>
          <p:nvPr/>
        </p:nvSpPr>
        <p:spPr bwMode="auto">
          <a:xfrm>
            <a:off x="1150938" y="1704975"/>
            <a:ext cx="1655762"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7603" name="Line 21"/>
          <p:cNvSpPr>
            <a:spLocks noChangeShapeType="1"/>
          </p:cNvSpPr>
          <p:nvPr/>
        </p:nvSpPr>
        <p:spPr bwMode="auto">
          <a:xfrm>
            <a:off x="1150938" y="1920875"/>
            <a:ext cx="1655762"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7604" name="Line 22"/>
          <p:cNvSpPr>
            <a:spLocks noChangeShapeType="1"/>
          </p:cNvSpPr>
          <p:nvPr/>
        </p:nvSpPr>
        <p:spPr bwMode="auto">
          <a:xfrm>
            <a:off x="1150938" y="2136775"/>
            <a:ext cx="1655762"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7605" name="Line 23"/>
          <p:cNvSpPr>
            <a:spLocks noChangeShapeType="1"/>
          </p:cNvSpPr>
          <p:nvPr/>
        </p:nvSpPr>
        <p:spPr bwMode="auto">
          <a:xfrm>
            <a:off x="1150938" y="2352675"/>
            <a:ext cx="1655762"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7606" name="Line 24"/>
          <p:cNvSpPr>
            <a:spLocks noChangeShapeType="1"/>
          </p:cNvSpPr>
          <p:nvPr/>
        </p:nvSpPr>
        <p:spPr bwMode="auto">
          <a:xfrm>
            <a:off x="1150938" y="2568575"/>
            <a:ext cx="1655762"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7607" name="Line 25"/>
          <p:cNvSpPr>
            <a:spLocks noChangeShapeType="1"/>
          </p:cNvSpPr>
          <p:nvPr/>
        </p:nvSpPr>
        <p:spPr bwMode="auto">
          <a:xfrm>
            <a:off x="1150938" y="2784475"/>
            <a:ext cx="1655762"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7608" name="Oval 26"/>
          <p:cNvSpPr>
            <a:spLocks noChangeArrowheads="1"/>
          </p:cNvSpPr>
          <p:nvPr/>
        </p:nvSpPr>
        <p:spPr bwMode="auto">
          <a:xfrm>
            <a:off x="1366838" y="2282825"/>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7609" name="Oval 27"/>
          <p:cNvSpPr>
            <a:spLocks noChangeArrowheads="1"/>
          </p:cNvSpPr>
          <p:nvPr/>
        </p:nvSpPr>
        <p:spPr bwMode="auto">
          <a:xfrm>
            <a:off x="2195513" y="2281238"/>
            <a:ext cx="142875" cy="142875"/>
          </a:xfrm>
          <a:prstGeom prst="ellipse">
            <a:avLst/>
          </a:prstGeom>
          <a:solidFill>
            <a:srgbClr val="CCFFFF"/>
          </a:solidFill>
          <a:ln w="9525">
            <a:solidFill>
              <a:schemeClr val="tx1"/>
            </a:solidFill>
            <a:round/>
            <a:headEnd/>
            <a:tailEnd/>
          </a:ln>
        </p:spPr>
        <p:txBody>
          <a:bodyPr wrap="none" anchor="ctr"/>
          <a:lstStyle/>
          <a:p>
            <a:endParaRPr lang="en-US" dirty="0">
              <a:latin typeface="Calibri"/>
            </a:endParaRPr>
          </a:p>
        </p:txBody>
      </p:sp>
      <p:sp>
        <p:nvSpPr>
          <p:cNvPr id="67610" name="Oval 28"/>
          <p:cNvSpPr>
            <a:spLocks noChangeArrowheads="1"/>
          </p:cNvSpPr>
          <p:nvPr/>
        </p:nvSpPr>
        <p:spPr bwMode="auto">
          <a:xfrm>
            <a:off x="2195513" y="2498725"/>
            <a:ext cx="142875" cy="142875"/>
          </a:xfrm>
          <a:prstGeom prst="ellipse">
            <a:avLst/>
          </a:prstGeom>
          <a:solidFill>
            <a:srgbClr val="CCFFFF"/>
          </a:solidFill>
          <a:ln w="9525">
            <a:solidFill>
              <a:schemeClr val="tx1"/>
            </a:solidFill>
            <a:round/>
            <a:headEnd/>
            <a:tailEnd/>
          </a:ln>
        </p:spPr>
        <p:txBody>
          <a:bodyPr wrap="none" anchor="ctr"/>
          <a:lstStyle/>
          <a:p>
            <a:endParaRPr lang="en-US" dirty="0">
              <a:latin typeface="Calibri"/>
            </a:endParaRPr>
          </a:p>
        </p:txBody>
      </p:sp>
      <p:sp>
        <p:nvSpPr>
          <p:cNvPr id="67611" name="Oval 29"/>
          <p:cNvSpPr>
            <a:spLocks noChangeArrowheads="1"/>
          </p:cNvSpPr>
          <p:nvPr/>
        </p:nvSpPr>
        <p:spPr bwMode="auto">
          <a:xfrm>
            <a:off x="2195513" y="2065338"/>
            <a:ext cx="142875" cy="142875"/>
          </a:xfrm>
          <a:prstGeom prst="ellipse">
            <a:avLst/>
          </a:prstGeom>
          <a:solidFill>
            <a:srgbClr val="CCFFFF"/>
          </a:solidFill>
          <a:ln w="9525">
            <a:solidFill>
              <a:schemeClr val="tx1"/>
            </a:solidFill>
            <a:round/>
            <a:headEnd/>
            <a:tailEnd/>
          </a:ln>
        </p:spPr>
        <p:txBody>
          <a:bodyPr wrap="none" anchor="ctr"/>
          <a:lstStyle/>
          <a:p>
            <a:endParaRPr lang="en-US" dirty="0">
              <a:latin typeface="Calibri"/>
            </a:endParaRPr>
          </a:p>
        </p:txBody>
      </p:sp>
      <p:sp>
        <p:nvSpPr>
          <p:cNvPr id="67612" name="Oval 30"/>
          <p:cNvSpPr>
            <a:spLocks noChangeArrowheads="1"/>
          </p:cNvSpPr>
          <p:nvPr/>
        </p:nvSpPr>
        <p:spPr bwMode="auto">
          <a:xfrm>
            <a:off x="1366838" y="2462213"/>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7613" name="Oval 31"/>
          <p:cNvSpPr>
            <a:spLocks noChangeArrowheads="1"/>
          </p:cNvSpPr>
          <p:nvPr/>
        </p:nvSpPr>
        <p:spPr bwMode="auto">
          <a:xfrm>
            <a:off x="1368425" y="2066925"/>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7614" name="Rectangle 32"/>
          <p:cNvSpPr>
            <a:spLocks noChangeArrowheads="1"/>
          </p:cNvSpPr>
          <p:nvPr/>
        </p:nvSpPr>
        <p:spPr bwMode="auto">
          <a:xfrm>
            <a:off x="684213" y="3646944"/>
            <a:ext cx="7812087"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spAutoFit/>
          </a:bodyPr>
          <a:lstStyle/>
          <a:p>
            <a:pPr algn="l">
              <a:buFont typeface="Wingdings" charset="0"/>
              <a:buNone/>
            </a:pPr>
            <a:r>
              <a:rPr lang="en-GB" sz="2400" dirty="0">
                <a:latin typeface="Calibri"/>
              </a:rPr>
              <a:t>r</a:t>
            </a:r>
            <a:r>
              <a:rPr lang="en-GB" sz="2400" baseline="30000" dirty="0">
                <a:latin typeface="Calibri"/>
              </a:rPr>
              <a:t>2</a:t>
            </a:r>
            <a:r>
              <a:rPr lang="en-GB" sz="2400" dirty="0">
                <a:latin typeface="Calibri"/>
              </a:rPr>
              <a:t> is less than one unless SNP A is a perfect surrogate of SNP B in the sample</a:t>
            </a:r>
            <a:endParaRPr lang="en-US" sz="2400" dirty="0">
              <a:latin typeface="Calibri"/>
            </a:endParaRPr>
          </a:p>
          <a:p>
            <a:pPr algn="l">
              <a:buFont typeface="Wingdings" charset="0"/>
              <a:buChar char="§"/>
            </a:pPr>
            <a:endParaRPr lang="en-GB" sz="2400" dirty="0">
              <a:solidFill>
                <a:schemeClr val="hlink"/>
              </a:solidFill>
              <a:latin typeface="Calibri"/>
            </a:endParaRPr>
          </a:p>
          <a:p>
            <a:pPr algn="l">
              <a:buFont typeface="Wingdings" charset="0"/>
              <a:buNone/>
            </a:pPr>
            <a:r>
              <a:rPr lang="en-GB" sz="2400" dirty="0">
                <a:latin typeface="Calibri"/>
              </a:rPr>
              <a:t>D</a:t>
            </a:r>
            <a:r>
              <a:rPr lang="ja-JP" altLang="en-GB" sz="2400" dirty="0">
                <a:latin typeface="Calibri"/>
              </a:rPr>
              <a:t>’</a:t>
            </a:r>
            <a:r>
              <a:rPr lang="en-GB" sz="2400" dirty="0">
                <a:latin typeface="Calibri"/>
              </a:rPr>
              <a:t> statistic less than one if and only if all four haplotypes are present in sample</a:t>
            </a:r>
          </a:p>
          <a:p>
            <a:pPr algn="l">
              <a:buFont typeface="Wingdings" charset="0"/>
              <a:buChar char="§"/>
            </a:pPr>
            <a:endParaRPr lang="en-GB" sz="2400" dirty="0">
              <a:solidFill>
                <a:schemeClr val="hlink"/>
              </a:solidFill>
              <a:latin typeface="Calibri"/>
            </a:endParaRPr>
          </a:p>
          <a:p>
            <a:pPr algn="l">
              <a:buFont typeface="Wingdings" charset="0"/>
              <a:buNone/>
            </a:pPr>
            <a:r>
              <a:rPr lang="en-GB" sz="2400" dirty="0">
                <a:latin typeface="Calibri"/>
              </a:rPr>
              <a:t>So </a:t>
            </a:r>
            <a:r>
              <a:rPr lang="en-GB" sz="2400" dirty="0" smtClean="0">
                <a:latin typeface="Calibri"/>
              </a:rPr>
              <a:t>D</a:t>
            </a:r>
            <a:r>
              <a:rPr lang="ja-JP" altLang="en-GB" sz="2400" dirty="0" smtClean="0">
                <a:latin typeface="Calibri"/>
              </a:rPr>
              <a:t>’</a:t>
            </a:r>
            <a:r>
              <a:rPr lang="en-GB" sz="2400" dirty="0" smtClean="0">
                <a:latin typeface="Calibri"/>
              </a:rPr>
              <a:t>is </a:t>
            </a:r>
            <a:r>
              <a:rPr lang="en-GB" sz="2400" dirty="0">
                <a:latin typeface="Calibri"/>
              </a:rPr>
              <a:t>1 unless visible recombination has occurred</a:t>
            </a:r>
          </a:p>
        </p:txBody>
      </p:sp>
      <p:sp>
        <p:nvSpPr>
          <p:cNvPr id="67615" name="Line 33"/>
          <p:cNvSpPr>
            <a:spLocks noChangeShapeType="1"/>
          </p:cNvSpPr>
          <p:nvPr/>
        </p:nvSpPr>
        <p:spPr bwMode="auto">
          <a:xfrm>
            <a:off x="3527425" y="1741488"/>
            <a:ext cx="1655763"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7616" name="Line 34"/>
          <p:cNvSpPr>
            <a:spLocks noChangeShapeType="1"/>
          </p:cNvSpPr>
          <p:nvPr/>
        </p:nvSpPr>
        <p:spPr bwMode="auto">
          <a:xfrm>
            <a:off x="3527425" y="1957388"/>
            <a:ext cx="1655763"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7617" name="Line 35"/>
          <p:cNvSpPr>
            <a:spLocks noChangeShapeType="1"/>
          </p:cNvSpPr>
          <p:nvPr/>
        </p:nvSpPr>
        <p:spPr bwMode="auto">
          <a:xfrm>
            <a:off x="3527425" y="2173288"/>
            <a:ext cx="1655763"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7618" name="Line 36"/>
          <p:cNvSpPr>
            <a:spLocks noChangeShapeType="1"/>
          </p:cNvSpPr>
          <p:nvPr/>
        </p:nvSpPr>
        <p:spPr bwMode="auto">
          <a:xfrm>
            <a:off x="3527425" y="2389188"/>
            <a:ext cx="1655763"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7619" name="Line 37"/>
          <p:cNvSpPr>
            <a:spLocks noChangeShapeType="1"/>
          </p:cNvSpPr>
          <p:nvPr/>
        </p:nvSpPr>
        <p:spPr bwMode="auto">
          <a:xfrm>
            <a:off x="3527425" y="2605088"/>
            <a:ext cx="1655763"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7620" name="Line 38"/>
          <p:cNvSpPr>
            <a:spLocks noChangeShapeType="1"/>
          </p:cNvSpPr>
          <p:nvPr/>
        </p:nvSpPr>
        <p:spPr bwMode="auto">
          <a:xfrm>
            <a:off x="3527425" y="2820988"/>
            <a:ext cx="1655763"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7621" name="Oval 39"/>
          <p:cNvSpPr>
            <a:spLocks noChangeArrowheads="1"/>
          </p:cNvSpPr>
          <p:nvPr/>
        </p:nvSpPr>
        <p:spPr bwMode="auto">
          <a:xfrm>
            <a:off x="3743325" y="2319338"/>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7622" name="Oval 40"/>
          <p:cNvSpPr>
            <a:spLocks noChangeArrowheads="1"/>
          </p:cNvSpPr>
          <p:nvPr/>
        </p:nvSpPr>
        <p:spPr bwMode="auto">
          <a:xfrm>
            <a:off x="4572000" y="2317750"/>
            <a:ext cx="142875" cy="142875"/>
          </a:xfrm>
          <a:prstGeom prst="ellipse">
            <a:avLst/>
          </a:prstGeom>
          <a:solidFill>
            <a:srgbClr val="CCFFFF"/>
          </a:solidFill>
          <a:ln w="9525">
            <a:solidFill>
              <a:schemeClr val="tx1"/>
            </a:solidFill>
            <a:round/>
            <a:headEnd/>
            <a:tailEnd/>
          </a:ln>
        </p:spPr>
        <p:txBody>
          <a:bodyPr wrap="none" anchor="ctr"/>
          <a:lstStyle/>
          <a:p>
            <a:endParaRPr lang="en-US" dirty="0">
              <a:latin typeface="Calibri"/>
            </a:endParaRPr>
          </a:p>
        </p:txBody>
      </p:sp>
      <p:sp>
        <p:nvSpPr>
          <p:cNvPr id="67623" name="Oval 41"/>
          <p:cNvSpPr>
            <a:spLocks noChangeArrowheads="1"/>
          </p:cNvSpPr>
          <p:nvPr/>
        </p:nvSpPr>
        <p:spPr bwMode="auto">
          <a:xfrm>
            <a:off x="4572000" y="2535238"/>
            <a:ext cx="142875" cy="142875"/>
          </a:xfrm>
          <a:prstGeom prst="ellipse">
            <a:avLst/>
          </a:prstGeom>
          <a:solidFill>
            <a:srgbClr val="CCFFFF"/>
          </a:solidFill>
          <a:ln w="9525">
            <a:solidFill>
              <a:schemeClr val="tx1"/>
            </a:solidFill>
            <a:round/>
            <a:headEnd/>
            <a:tailEnd/>
          </a:ln>
        </p:spPr>
        <p:txBody>
          <a:bodyPr wrap="none" anchor="ctr"/>
          <a:lstStyle/>
          <a:p>
            <a:endParaRPr lang="en-US" dirty="0">
              <a:latin typeface="Calibri"/>
            </a:endParaRPr>
          </a:p>
        </p:txBody>
      </p:sp>
      <p:sp>
        <p:nvSpPr>
          <p:cNvPr id="67624" name="Oval 42"/>
          <p:cNvSpPr>
            <a:spLocks noChangeArrowheads="1"/>
          </p:cNvSpPr>
          <p:nvPr/>
        </p:nvSpPr>
        <p:spPr bwMode="auto">
          <a:xfrm>
            <a:off x="4573588" y="1884363"/>
            <a:ext cx="142875" cy="142875"/>
          </a:xfrm>
          <a:prstGeom prst="ellipse">
            <a:avLst/>
          </a:prstGeom>
          <a:solidFill>
            <a:srgbClr val="CCFFFF"/>
          </a:solidFill>
          <a:ln w="9525">
            <a:solidFill>
              <a:schemeClr val="tx1"/>
            </a:solidFill>
            <a:round/>
            <a:headEnd/>
            <a:tailEnd/>
          </a:ln>
        </p:spPr>
        <p:txBody>
          <a:bodyPr wrap="none" anchor="ctr"/>
          <a:lstStyle/>
          <a:p>
            <a:endParaRPr lang="en-US" dirty="0">
              <a:latin typeface="Calibri"/>
            </a:endParaRPr>
          </a:p>
        </p:txBody>
      </p:sp>
      <p:sp>
        <p:nvSpPr>
          <p:cNvPr id="67625" name="Oval 43"/>
          <p:cNvSpPr>
            <a:spLocks noChangeArrowheads="1"/>
          </p:cNvSpPr>
          <p:nvPr/>
        </p:nvSpPr>
        <p:spPr bwMode="auto">
          <a:xfrm>
            <a:off x="3744913" y="2103438"/>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7626" name="Oval 44"/>
          <p:cNvSpPr>
            <a:spLocks noChangeArrowheads="1"/>
          </p:cNvSpPr>
          <p:nvPr/>
        </p:nvSpPr>
        <p:spPr bwMode="auto">
          <a:xfrm>
            <a:off x="4573588" y="2100263"/>
            <a:ext cx="142875" cy="142875"/>
          </a:xfrm>
          <a:prstGeom prst="ellipse">
            <a:avLst/>
          </a:prstGeom>
          <a:solidFill>
            <a:srgbClr val="CCFFFF"/>
          </a:solidFill>
          <a:ln w="9525">
            <a:solidFill>
              <a:schemeClr val="tx1"/>
            </a:solidFill>
            <a:round/>
            <a:headEnd/>
            <a:tailEnd/>
          </a:ln>
        </p:spPr>
        <p:txBody>
          <a:bodyPr wrap="none" anchor="ctr"/>
          <a:lstStyle/>
          <a:p>
            <a:endParaRPr lang="en-US" dirty="0">
              <a:latin typeface="Calibri"/>
            </a:endParaRPr>
          </a:p>
        </p:txBody>
      </p:sp>
      <p:sp>
        <p:nvSpPr>
          <p:cNvPr id="67627" name="Rectangle 45"/>
          <p:cNvSpPr>
            <a:spLocks noGrp="1" noChangeArrowheads="1"/>
          </p:cNvSpPr>
          <p:nvPr>
            <p:ph type="title"/>
          </p:nvPr>
        </p:nvSpPr>
        <p:spPr/>
        <p:txBody>
          <a:bodyPr/>
          <a:lstStyle/>
          <a:p>
            <a:pPr eaLnBrk="1" hangingPunct="1"/>
            <a:r>
              <a:rPr lang="en-GB" dirty="0">
                <a:solidFill>
                  <a:srgbClr val="261170"/>
                </a:solidFill>
              </a:rPr>
              <a:t>Haplotypes and LD</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Line 4"/>
          <p:cNvSpPr>
            <a:spLocks noChangeShapeType="1"/>
          </p:cNvSpPr>
          <p:nvPr/>
        </p:nvSpPr>
        <p:spPr bwMode="auto">
          <a:xfrm>
            <a:off x="5976938" y="1741488"/>
            <a:ext cx="1655762"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7587" name="Line 5"/>
          <p:cNvSpPr>
            <a:spLocks noChangeShapeType="1"/>
          </p:cNvSpPr>
          <p:nvPr/>
        </p:nvSpPr>
        <p:spPr bwMode="auto">
          <a:xfrm>
            <a:off x="5976938" y="1957388"/>
            <a:ext cx="1655762"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7588" name="Line 6"/>
          <p:cNvSpPr>
            <a:spLocks noChangeShapeType="1"/>
          </p:cNvSpPr>
          <p:nvPr/>
        </p:nvSpPr>
        <p:spPr bwMode="auto">
          <a:xfrm>
            <a:off x="5976938" y="2173288"/>
            <a:ext cx="1655762"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7589" name="Line 7"/>
          <p:cNvSpPr>
            <a:spLocks noChangeShapeType="1"/>
          </p:cNvSpPr>
          <p:nvPr/>
        </p:nvSpPr>
        <p:spPr bwMode="auto">
          <a:xfrm>
            <a:off x="5976938" y="2389188"/>
            <a:ext cx="1655762"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7590" name="Line 8"/>
          <p:cNvSpPr>
            <a:spLocks noChangeShapeType="1"/>
          </p:cNvSpPr>
          <p:nvPr/>
        </p:nvSpPr>
        <p:spPr bwMode="auto">
          <a:xfrm>
            <a:off x="5976938" y="2605088"/>
            <a:ext cx="1655762"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7591" name="Line 9"/>
          <p:cNvSpPr>
            <a:spLocks noChangeShapeType="1"/>
          </p:cNvSpPr>
          <p:nvPr/>
        </p:nvSpPr>
        <p:spPr bwMode="auto">
          <a:xfrm>
            <a:off x="5976938" y="2820988"/>
            <a:ext cx="1655762"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7592" name="Oval 10"/>
          <p:cNvSpPr>
            <a:spLocks noChangeArrowheads="1"/>
          </p:cNvSpPr>
          <p:nvPr/>
        </p:nvSpPr>
        <p:spPr bwMode="auto">
          <a:xfrm>
            <a:off x="6192838" y="1885950"/>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7593" name="Oval 11"/>
          <p:cNvSpPr>
            <a:spLocks noChangeArrowheads="1"/>
          </p:cNvSpPr>
          <p:nvPr/>
        </p:nvSpPr>
        <p:spPr bwMode="auto">
          <a:xfrm>
            <a:off x="7021513" y="2317750"/>
            <a:ext cx="142875" cy="142875"/>
          </a:xfrm>
          <a:prstGeom prst="ellipse">
            <a:avLst/>
          </a:prstGeom>
          <a:solidFill>
            <a:srgbClr val="CCFFFF"/>
          </a:solidFill>
          <a:ln w="9525">
            <a:solidFill>
              <a:schemeClr val="tx1"/>
            </a:solidFill>
            <a:round/>
            <a:headEnd/>
            <a:tailEnd/>
          </a:ln>
        </p:spPr>
        <p:txBody>
          <a:bodyPr wrap="none" anchor="ctr"/>
          <a:lstStyle/>
          <a:p>
            <a:endParaRPr lang="en-US" dirty="0">
              <a:latin typeface="Calibri"/>
            </a:endParaRPr>
          </a:p>
        </p:txBody>
      </p:sp>
      <p:sp>
        <p:nvSpPr>
          <p:cNvPr id="67594" name="Oval 12"/>
          <p:cNvSpPr>
            <a:spLocks noChangeArrowheads="1"/>
          </p:cNvSpPr>
          <p:nvPr/>
        </p:nvSpPr>
        <p:spPr bwMode="auto">
          <a:xfrm>
            <a:off x="7021513" y="2535238"/>
            <a:ext cx="142875" cy="142875"/>
          </a:xfrm>
          <a:prstGeom prst="ellipse">
            <a:avLst/>
          </a:prstGeom>
          <a:solidFill>
            <a:srgbClr val="CCFFFF"/>
          </a:solidFill>
          <a:ln w="9525">
            <a:solidFill>
              <a:schemeClr val="tx1"/>
            </a:solidFill>
            <a:round/>
            <a:headEnd/>
            <a:tailEnd/>
          </a:ln>
        </p:spPr>
        <p:txBody>
          <a:bodyPr wrap="none" anchor="ctr"/>
          <a:lstStyle/>
          <a:p>
            <a:endParaRPr lang="en-US" dirty="0">
              <a:latin typeface="Calibri"/>
            </a:endParaRPr>
          </a:p>
        </p:txBody>
      </p:sp>
      <p:sp>
        <p:nvSpPr>
          <p:cNvPr id="67595" name="Oval 13"/>
          <p:cNvSpPr>
            <a:spLocks noChangeArrowheads="1"/>
          </p:cNvSpPr>
          <p:nvPr/>
        </p:nvSpPr>
        <p:spPr bwMode="auto">
          <a:xfrm>
            <a:off x="7021513" y="2101850"/>
            <a:ext cx="142875" cy="142875"/>
          </a:xfrm>
          <a:prstGeom prst="ellipse">
            <a:avLst/>
          </a:prstGeom>
          <a:solidFill>
            <a:srgbClr val="CCFFFF"/>
          </a:solidFill>
          <a:ln w="9525">
            <a:solidFill>
              <a:schemeClr val="tx1"/>
            </a:solidFill>
            <a:round/>
            <a:headEnd/>
            <a:tailEnd/>
          </a:ln>
        </p:spPr>
        <p:txBody>
          <a:bodyPr wrap="none" anchor="ctr"/>
          <a:lstStyle/>
          <a:p>
            <a:endParaRPr lang="en-US" dirty="0">
              <a:latin typeface="Calibri"/>
            </a:endParaRPr>
          </a:p>
        </p:txBody>
      </p:sp>
      <p:sp>
        <p:nvSpPr>
          <p:cNvPr id="67596" name="Oval 14"/>
          <p:cNvSpPr>
            <a:spLocks noChangeArrowheads="1"/>
          </p:cNvSpPr>
          <p:nvPr/>
        </p:nvSpPr>
        <p:spPr bwMode="auto">
          <a:xfrm>
            <a:off x="6229350" y="2498725"/>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7597" name="Oval 15"/>
          <p:cNvSpPr>
            <a:spLocks noChangeArrowheads="1"/>
          </p:cNvSpPr>
          <p:nvPr/>
        </p:nvSpPr>
        <p:spPr bwMode="auto">
          <a:xfrm>
            <a:off x="6194425" y="1670050"/>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7598" name="Text Box 16"/>
          <p:cNvSpPr txBox="1">
            <a:spLocks noChangeArrowheads="1"/>
          </p:cNvSpPr>
          <p:nvPr/>
        </p:nvSpPr>
        <p:spPr bwMode="auto">
          <a:xfrm>
            <a:off x="7308850" y="1524000"/>
            <a:ext cx="97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eaLnBrk="1" hangingPunct="1">
              <a:spcBef>
                <a:spcPct val="50000"/>
              </a:spcBef>
            </a:pPr>
            <a:r>
              <a:rPr lang="en-GB" sz="1800" dirty="0">
                <a:solidFill>
                  <a:schemeClr val="tx1"/>
                </a:solidFill>
                <a:latin typeface="Calibri"/>
              </a:rPr>
              <a:t>1</a:t>
            </a:r>
            <a:endParaRPr lang="en-US" sz="1800" dirty="0">
              <a:solidFill>
                <a:schemeClr val="tx1"/>
              </a:solidFill>
              <a:latin typeface="Calibri"/>
            </a:endParaRPr>
          </a:p>
        </p:txBody>
      </p:sp>
      <p:sp>
        <p:nvSpPr>
          <p:cNvPr id="67599" name="Text Box 17"/>
          <p:cNvSpPr txBox="1">
            <a:spLocks noChangeArrowheads="1"/>
          </p:cNvSpPr>
          <p:nvPr/>
        </p:nvSpPr>
        <p:spPr bwMode="auto">
          <a:xfrm>
            <a:off x="7308850" y="1985963"/>
            <a:ext cx="971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eaLnBrk="1" hangingPunct="1">
              <a:spcBef>
                <a:spcPct val="50000"/>
              </a:spcBef>
            </a:pPr>
            <a:r>
              <a:rPr lang="en-GB" sz="1800" dirty="0">
                <a:solidFill>
                  <a:schemeClr val="tx1"/>
                </a:solidFill>
                <a:latin typeface="Calibri"/>
              </a:rPr>
              <a:t>2</a:t>
            </a:r>
            <a:endParaRPr lang="en-US" sz="1800" dirty="0">
              <a:solidFill>
                <a:schemeClr val="tx1"/>
              </a:solidFill>
              <a:latin typeface="Calibri"/>
            </a:endParaRPr>
          </a:p>
        </p:txBody>
      </p:sp>
      <p:sp>
        <p:nvSpPr>
          <p:cNvPr id="67600" name="Text Box 18"/>
          <p:cNvSpPr txBox="1">
            <a:spLocks noChangeArrowheads="1"/>
          </p:cNvSpPr>
          <p:nvPr/>
        </p:nvSpPr>
        <p:spPr bwMode="auto">
          <a:xfrm>
            <a:off x="7308850" y="2417763"/>
            <a:ext cx="971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eaLnBrk="1" hangingPunct="1">
              <a:spcBef>
                <a:spcPct val="50000"/>
              </a:spcBef>
            </a:pPr>
            <a:r>
              <a:rPr lang="en-GB" sz="1800" dirty="0">
                <a:solidFill>
                  <a:schemeClr val="tx1"/>
                </a:solidFill>
                <a:latin typeface="Calibri"/>
              </a:rPr>
              <a:t>3</a:t>
            </a:r>
            <a:endParaRPr lang="en-US" sz="1800" dirty="0">
              <a:solidFill>
                <a:schemeClr val="tx1"/>
              </a:solidFill>
              <a:latin typeface="Calibri"/>
            </a:endParaRPr>
          </a:p>
        </p:txBody>
      </p:sp>
      <p:sp>
        <p:nvSpPr>
          <p:cNvPr id="67601" name="Text Box 19"/>
          <p:cNvSpPr txBox="1">
            <a:spLocks noChangeArrowheads="1"/>
          </p:cNvSpPr>
          <p:nvPr/>
        </p:nvSpPr>
        <p:spPr bwMode="auto">
          <a:xfrm>
            <a:off x="7308850" y="2670175"/>
            <a:ext cx="97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eaLnBrk="1" hangingPunct="1">
              <a:spcBef>
                <a:spcPct val="50000"/>
              </a:spcBef>
            </a:pPr>
            <a:r>
              <a:rPr lang="en-GB" sz="1800" dirty="0">
                <a:solidFill>
                  <a:schemeClr val="tx1"/>
                </a:solidFill>
                <a:latin typeface="Calibri"/>
              </a:rPr>
              <a:t>4</a:t>
            </a:r>
            <a:endParaRPr lang="en-US" sz="1800" dirty="0">
              <a:solidFill>
                <a:schemeClr val="tx1"/>
              </a:solidFill>
              <a:latin typeface="Calibri"/>
            </a:endParaRPr>
          </a:p>
        </p:txBody>
      </p:sp>
      <p:sp>
        <p:nvSpPr>
          <p:cNvPr id="67602" name="Line 20"/>
          <p:cNvSpPr>
            <a:spLocks noChangeShapeType="1"/>
          </p:cNvSpPr>
          <p:nvPr/>
        </p:nvSpPr>
        <p:spPr bwMode="auto">
          <a:xfrm>
            <a:off x="1150938" y="1704975"/>
            <a:ext cx="1655762"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7603" name="Line 21"/>
          <p:cNvSpPr>
            <a:spLocks noChangeShapeType="1"/>
          </p:cNvSpPr>
          <p:nvPr/>
        </p:nvSpPr>
        <p:spPr bwMode="auto">
          <a:xfrm>
            <a:off x="1150938" y="1920875"/>
            <a:ext cx="1655762"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7604" name="Line 22"/>
          <p:cNvSpPr>
            <a:spLocks noChangeShapeType="1"/>
          </p:cNvSpPr>
          <p:nvPr/>
        </p:nvSpPr>
        <p:spPr bwMode="auto">
          <a:xfrm>
            <a:off x="1150938" y="2136775"/>
            <a:ext cx="1655762"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7605" name="Line 23"/>
          <p:cNvSpPr>
            <a:spLocks noChangeShapeType="1"/>
          </p:cNvSpPr>
          <p:nvPr/>
        </p:nvSpPr>
        <p:spPr bwMode="auto">
          <a:xfrm>
            <a:off x="1150938" y="2352675"/>
            <a:ext cx="1655762"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7606" name="Line 24"/>
          <p:cNvSpPr>
            <a:spLocks noChangeShapeType="1"/>
          </p:cNvSpPr>
          <p:nvPr/>
        </p:nvSpPr>
        <p:spPr bwMode="auto">
          <a:xfrm>
            <a:off x="1150938" y="2568575"/>
            <a:ext cx="1655762"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7607" name="Line 25"/>
          <p:cNvSpPr>
            <a:spLocks noChangeShapeType="1"/>
          </p:cNvSpPr>
          <p:nvPr/>
        </p:nvSpPr>
        <p:spPr bwMode="auto">
          <a:xfrm>
            <a:off x="1150938" y="2784475"/>
            <a:ext cx="1655762"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7608" name="Oval 26"/>
          <p:cNvSpPr>
            <a:spLocks noChangeArrowheads="1"/>
          </p:cNvSpPr>
          <p:nvPr/>
        </p:nvSpPr>
        <p:spPr bwMode="auto">
          <a:xfrm>
            <a:off x="1366838" y="2282825"/>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7609" name="Oval 27"/>
          <p:cNvSpPr>
            <a:spLocks noChangeArrowheads="1"/>
          </p:cNvSpPr>
          <p:nvPr/>
        </p:nvSpPr>
        <p:spPr bwMode="auto">
          <a:xfrm>
            <a:off x="2195513" y="2281238"/>
            <a:ext cx="142875" cy="142875"/>
          </a:xfrm>
          <a:prstGeom prst="ellipse">
            <a:avLst/>
          </a:prstGeom>
          <a:solidFill>
            <a:srgbClr val="CCFFFF"/>
          </a:solidFill>
          <a:ln w="9525">
            <a:solidFill>
              <a:schemeClr val="tx1"/>
            </a:solidFill>
            <a:round/>
            <a:headEnd/>
            <a:tailEnd/>
          </a:ln>
        </p:spPr>
        <p:txBody>
          <a:bodyPr wrap="none" anchor="ctr"/>
          <a:lstStyle/>
          <a:p>
            <a:endParaRPr lang="en-US" dirty="0">
              <a:latin typeface="Calibri"/>
            </a:endParaRPr>
          </a:p>
        </p:txBody>
      </p:sp>
      <p:sp>
        <p:nvSpPr>
          <p:cNvPr id="67610" name="Oval 28"/>
          <p:cNvSpPr>
            <a:spLocks noChangeArrowheads="1"/>
          </p:cNvSpPr>
          <p:nvPr/>
        </p:nvSpPr>
        <p:spPr bwMode="auto">
          <a:xfrm>
            <a:off x="2195513" y="2498725"/>
            <a:ext cx="142875" cy="142875"/>
          </a:xfrm>
          <a:prstGeom prst="ellipse">
            <a:avLst/>
          </a:prstGeom>
          <a:solidFill>
            <a:srgbClr val="CCFFFF"/>
          </a:solidFill>
          <a:ln w="9525">
            <a:solidFill>
              <a:schemeClr val="tx1"/>
            </a:solidFill>
            <a:round/>
            <a:headEnd/>
            <a:tailEnd/>
          </a:ln>
        </p:spPr>
        <p:txBody>
          <a:bodyPr wrap="none" anchor="ctr"/>
          <a:lstStyle/>
          <a:p>
            <a:endParaRPr lang="en-US" dirty="0">
              <a:latin typeface="Calibri"/>
            </a:endParaRPr>
          </a:p>
        </p:txBody>
      </p:sp>
      <p:sp>
        <p:nvSpPr>
          <p:cNvPr id="67611" name="Oval 29"/>
          <p:cNvSpPr>
            <a:spLocks noChangeArrowheads="1"/>
          </p:cNvSpPr>
          <p:nvPr/>
        </p:nvSpPr>
        <p:spPr bwMode="auto">
          <a:xfrm>
            <a:off x="2195513" y="2065338"/>
            <a:ext cx="142875" cy="142875"/>
          </a:xfrm>
          <a:prstGeom prst="ellipse">
            <a:avLst/>
          </a:prstGeom>
          <a:solidFill>
            <a:srgbClr val="CCFFFF"/>
          </a:solidFill>
          <a:ln w="9525">
            <a:solidFill>
              <a:schemeClr val="tx1"/>
            </a:solidFill>
            <a:round/>
            <a:headEnd/>
            <a:tailEnd/>
          </a:ln>
        </p:spPr>
        <p:txBody>
          <a:bodyPr wrap="none" anchor="ctr"/>
          <a:lstStyle/>
          <a:p>
            <a:endParaRPr lang="en-US" dirty="0">
              <a:latin typeface="Calibri"/>
            </a:endParaRPr>
          </a:p>
        </p:txBody>
      </p:sp>
      <p:sp>
        <p:nvSpPr>
          <p:cNvPr id="67612" name="Oval 30"/>
          <p:cNvSpPr>
            <a:spLocks noChangeArrowheads="1"/>
          </p:cNvSpPr>
          <p:nvPr/>
        </p:nvSpPr>
        <p:spPr bwMode="auto">
          <a:xfrm>
            <a:off x="1366838" y="2462213"/>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7613" name="Oval 31"/>
          <p:cNvSpPr>
            <a:spLocks noChangeArrowheads="1"/>
          </p:cNvSpPr>
          <p:nvPr/>
        </p:nvSpPr>
        <p:spPr bwMode="auto">
          <a:xfrm>
            <a:off x="1368425" y="2066925"/>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7614" name="Rectangle 32"/>
          <p:cNvSpPr>
            <a:spLocks noChangeArrowheads="1"/>
          </p:cNvSpPr>
          <p:nvPr/>
        </p:nvSpPr>
        <p:spPr bwMode="auto">
          <a:xfrm>
            <a:off x="684213" y="3646944"/>
            <a:ext cx="7812087"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spAutoFit/>
          </a:bodyPr>
          <a:lstStyle/>
          <a:p>
            <a:pPr algn="l">
              <a:buFont typeface="Wingdings" charset="0"/>
              <a:buNone/>
            </a:pPr>
            <a:r>
              <a:rPr lang="en-GB" sz="2400" dirty="0">
                <a:latin typeface="Calibri"/>
              </a:rPr>
              <a:t>r</a:t>
            </a:r>
            <a:r>
              <a:rPr lang="en-GB" sz="2400" baseline="30000" dirty="0">
                <a:latin typeface="Calibri"/>
              </a:rPr>
              <a:t>2</a:t>
            </a:r>
            <a:r>
              <a:rPr lang="en-GB" sz="2400" dirty="0">
                <a:latin typeface="Calibri"/>
              </a:rPr>
              <a:t> is less than one unless SNP A is a perfect surrogate of SNP B in the sample</a:t>
            </a:r>
            <a:endParaRPr lang="en-US" sz="2400" dirty="0">
              <a:latin typeface="Calibri"/>
            </a:endParaRPr>
          </a:p>
          <a:p>
            <a:pPr algn="l">
              <a:buFont typeface="Wingdings" charset="0"/>
              <a:buChar char="§"/>
            </a:pPr>
            <a:endParaRPr lang="en-GB" sz="2400" dirty="0">
              <a:solidFill>
                <a:schemeClr val="hlink"/>
              </a:solidFill>
              <a:latin typeface="Calibri"/>
            </a:endParaRPr>
          </a:p>
          <a:p>
            <a:pPr algn="l">
              <a:buFont typeface="Wingdings" charset="0"/>
              <a:buNone/>
            </a:pPr>
            <a:r>
              <a:rPr lang="en-GB" sz="2400" dirty="0">
                <a:latin typeface="Calibri"/>
              </a:rPr>
              <a:t>D</a:t>
            </a:r>
            <a:r>
              <a:rPr lang="ja-JP" altLang="en-GB" sz="2400" dirty="0">
                <a:latin typeface="Calibri"/>
              </a:rPr>
              <a:t>’</a:t>
            </a:r>
            <a:r>
              <a:rPr lang="en-GB" sz="2400" dirty="0">
                <a:latin typeface="Calibri"/>
              </a:rPr>
              <a:t> statistic less than one if and only if all four haplotypes are present in sample</a:t>
            </a:r>
          </a:p>
          <a:p>
            <a:pPr algn="l">
              <a:buFont typeface="Wingdings" charset="0"/>
              <a:buChar char="§"/>
            </a:pPr>
            <a:endParaRPr lang="en-GB" sz="2400" dirty="0">
              <a:solidFill>
                <a:schemeClr val="hlink"/>
              </a:solidFill>
              <a:latin typeface="Calibri"/>
            </a:endParaRPr>
          </a:p>
          <a:p>
            <a:pPr algn="l">
              <a:buFont typeface="Wingdings" charset="0"/>
              <a:buNone/>
            </a:pPr>
            <a:r>
              <a:rPr lang="en-GB" sz="2400" dirty="0">
                <a:latin typeface="Calibri"/>
              </a:rPr>
              <a:t>So </a:t>
            </a:r>
            <a:r>
              <a:rPr lang="en-GB" sz="2400" dirty="0" smtClean="0">
                <a:latin typeface="Calibri"/>
              </a:rPr>
              <a:t>D</a:t>
            </a:r>
            <a:r>
              <a:rPr lang="ja-JP" altLang="en-GB" sz="2400" dirty="0" smtClean="0">
                <a:latin typeface="Calibri"/>
              </a:rPr>
              <a:t>’</a:t>
            </a:r>
            <a:r>
              <a:rPr lang="en-GB" sz="2400" dirty="0" smtClean="0">
                <a:latin typeface="Calibri"/>
              </a:rPr>
              <a:t>is </a:t>
            </a:r>
            <a:r>
              <a:rPr lang="en-GB" sz="2400" dirty="0">
                <a:latin typeface="Calibri"/>
              </a:rPr>
              <a:t>1 unless visible recombination has occurred</a:t>
            </a:r>
          </a:p>
        </p:txBody>
      </p:sp>
      <p:sp>
        <p:nvSpPr>
          <p:cNvPr id="67615" name="Line 33"/>
          <p:cNvSpPr>
            <a:spLocks noChangeShapeType="1"/>
          </p:cNvSpPr>
          <p:nvPr/>
        </p:nvSpPr>
        <p:spPr bwMode="auto">
          <a:xfrm>
            <a:off x="3527425" y="1741488"/>
            <a:ext cx="1655763"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7616" name="Line 34"/>
          <p:cNvSpPr>
            <a:spLocks noChangeShapeType="1"/>
          </p:cNvSpPr>
          <p:nvPr/>
        </p:nvSpPr>
        <p:spPr bwMode="auto">
          <a:xfrm>
            <a:off x="3527425" y="1957388"/>
            <a:ext cx="1655763"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7617" name="Line 35"/>
          <p:cNvSpPr>
            <a:spLocks noChangeShapeType="1"/>
          </p:cNvSpPr>
          <p:nvPr/>
        </p:nvSpPr>
        <p:spPr bwMode="auto">
          <a:xfrm>
            <a:off x="3527425" y="2173288"/>
            <a:ext cx="1655763"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7618" name="Line 36"/>
          <p:cNvSpPr>
            <a:spLocks noChangeShapeType="1"/>
          </p:cNvSpPr>
          <p:nvPr/>
        </p:nvSpPr>
        <p:spPr bwMode="auto">
          <a:xfrm>
            <a:off x="3527425" y="2389188"/>
            <a:ext cx="1655763"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7619" name="Line 37"/>
          <p:cNvSpPr>
            <a:spLocks noChangeShapeType="1"/>
          </p:cNvSpPr>
          <p:nvPr/>
        </p:nvSpPr>
        <p:spPr bwMode="auto">
          <a:xfrm>
            <a:off x="3527425" y="2605088"/>
            <a:ext cx="1655763"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7620" name="Line 38"/>
          <p:cNvSpPr>
            <a:spLocks noChangeShapeType="1"/>
          </p:cNvSpPr>
          <p:nvPr/>
        </p:nvSpPr>
        <p:spPr bwMode="auto">
          <a:xfrm>
            <a:off x="3527425" y="2820988"/>
            <a:ext cx="1655763"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67621" name="Oval 39"/>
          <p:cNvSpPr>
            <a:spLocks noChangeArrowheads="1"/>
          </p:cNvSpPr>
          <p:nvPr/>
        </p:nvSpPr>
        <p:spPr bwMode="auto">
          <a:xfrm>
            <a:off x="3743325" y="2319338"/>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7622" name="Oval 40"/>
          <p:cNvSpPr>
            <a:spLocks noChangeArrowheads="1"/>
          </p:cNvSpPr>
          <p:nvPr/>
        </p:nvSpPr>
        <p:spPr bwMode="auto">
          <a:xfrm>
            <a:off x="4572000" y="2317750"/>
            <a:ext cx="142875" cy="142875"/>
          </a:xfrm>
          <a:prstGeom prst="ellipse">
            <a:avLst/>
          </a:prstGeom>
          <a:solidFill>
            <a:srgbClr val="CCFFFF"/>
          </a:solidFill>
          <a:ln w="9525">
            <a:solidFill>
              <a:schemeClr val="tx1"/>
            </a:solidFill>
            <a:round/>
            <a:headEnd/>
            <a:tailEnd/>
          </a:ln>
        </p:spPr>
        <p:txBody>
          <a:bodyPr wrap="none" anchor="ctr"/>
          <a:lstStyle/>
          <a:p>
            <a:endParaRPr lang="en-US" dirty="0">
              <a:latin typeface="Calibri"/>
            </a:endParaRPr>
          </a:p>
        </p:txBody>
      </p:sp>
      <p:sp>
        <p:nvSpPr>
          <p:cNvPr id="67623" name="Oval 41"/>
          <p:cNvSpPr>
            <a:spLocks noChangeArrowheads="1"/>
          </p:cNvSpPr>
          <p:nvPr/>
        </p:nvSpPr>
        <p:spPr bwMode="auto">
          <a:xfrm>
            <a:off x="4572000" y="2535238"/>
            <a:ext cx="142875" cy="142875"/>
          </a:xfrm>
          <a:prstGeom prst="ellipse">
            <a:avLst/>
          </a:prstGeom>
          <a:solidFill>
            <a:srgbClr val="CCFFFF"/>
          </a:solidFill>
          <a:ln w="9525">
            <a:solidFill>
              <a:schemeClr val="tx1"/>
            </a:solidFill>
            <a:round/>
            <a:headEnd/>
            <a:tailEnd/>
          </a:ln>
        </p:spPr>
        <p:txBody>
          <a:bodyPr wrap="none" anchor="ctr"/>
          <a:lstStyle/>
          <a:p>
            <a:endParaRPr lang="en-US" dirty="0">
              <a:latin typeface="Calibri"/>
            </a:endParaRPr>
          </a:p>
        </p:txBody>
      </p:sp>
      <p:sp>
        <p:nvSpPr>
          <p:cNvPr id="67624" name="Oval 42"/>
          <p:cNvSpPr>
            <a:spLocks noChangeArrowheads="1"/>
          </p:cNvSpPr>
          <p:nvPr/>
        </p:nvSpPr>
        <p:spPr bwMode="auto">
          <a:xfrm>
            <a:off x="4573588" y="1884363"/>
            <a:ext cx="142875" cy="142875"/>
          </a:xfrm>
          <a:prstGeom prst="ellipse">
            <a:avLst/>
          </a:prstGeom>
          <a:solidFill>
            <a:srgbClr val="CCFFFF"/>
          </a:solidFill>
          <a:ln w="9525">
            <a:solidFill>
              <a:schemeClr val="tx1"/>
            </a:solidFill>
            <a:round/>
            <a:headEnd/>
            <a:tailEnd/>
          </a:ln>
        </p:spPr>
        <p:txBody>
          <a:bodyPr wrap="none" anchor="ctr"/>
          <a:lstStyle/>
          <a:p>
            <a:endParaRPr lang="en-US" dirty="0">
              <a:latin typeface="Calibri"/>
            </a:endParaRPr>
          </a:p>
        </p:txBody>
      </p:sp>
      <p:sp>
        <p:nvSpPr>
          <p:cNvPr id="67625" name="Oval 43"/>
          <p:cNvSpPr>
            <a:spLocks noChangeArrowheads="1"/>
          </p:cNvSpPr>
          <p:nvPr/>
        </p:nvSpPr>
        <p:spPr bwMode="auto">
          <a:xfrm>
            <a:off x="3744913" y="2103438"/>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7626" name="Oval 44"/>
          <p:cNvSpPr>
            <a:spLocks noChangeArrowheads="1"/>
          </p:cNvSpPr>
          <p:nvPr/>
        </p:nvSpPr>
        <p:spPr bwMode="auto">
          <a:xfrm>
            <a:off x="4573588" y="2100263"/>
            <a:ext cx="142875" cy="142875"/>
          </a:xfrm>
          <a:prstGeom prst="ellipse">
            <a:avLst/>
          </a:prstGeom>
          <a:solidFill>
            <a:srgbClr val="CCFFFF"/>
          </a:solidFill>
          <a:ln w="9525">
            <a:solidFill>
              <a:schemeClr val="tx1"/>
            </a:solidFill>
            <a:round/>
            <a:headEnd/>
            <a:tailEnd/>
          </a:ln>
        </p:spPr>
        <p:txBody>
          <a:bodyPr wrap="none" anchor="ctr"/>
          <a:lstStyle/>
          <a:p>
            <a:endParaRPr lang="en-US" dirty="0">
              <a:latin typeface="Calibri"/>
            </a:endParaRPr>
          </a:p>
        </p:txBody>
      </p:sp>
      <p:sp>
        <p:nvSpPr>
          <p:cNvPr id="67627" name="Rectangle 45"/>
          <p:cNvSpPr>
            <a:spLocks noGrp="1" noChangeArrowheads="1"/>
          </p:cNvSpPr>
          <p:nvPr>
            <p:ph type="title"/>
          </p:nvPr>
        </p:nvSpPr>
        <p:spPr/>
        <p:txBody>
          <a:bodyPr/>
          <a:lstStyle/>
          <a:p>
            <a:pPr eaLnBrk="1" hangingPunct="1"/>
            <a:r>
              <a:rPr lang="en-GB" dirty="0">
                <a:solidFill>
                  <a:srgbClr val="261170"/>
                </a:solidFill>
              </a:rPr>
              <a:t>Haplotypes and LD</a:t>
            </a:r>
          </a:p>
        </p:txBody>
      </p:sp>
      <p:sp>
        <p:nvSpPr>
          <p:cNvPr id="2" name="TextBox 1"/>
          <p:cNvSpPr txBox="1"/>
          <p:nvPr/>
        </p:nvSpPr>
        <p:spPr>
          <a:xfrm>
            <a:off x="1066800" y="2971800"/>
            <a:ext cx="1905000" cy="461665"/>
          </a:xfrm>
          <a:prstGeom prst="rect">
            <a:avLst/>
          </a:prstGeom>
          <a:noFill/>
        </p:spPr>
        <p:txBody>
          <a:bodyPr wrap="square" rtlCol="0">
            <a:spAutoFit/>
          </a:bodyPr>
          <a:lstStyle/>
          <a:p>
            <a:r>
              <a:rPr lang="en-US" sz="2400" i="1" dirty="0"/>
              <a:t>r</a:t>
            </a:r>
            <a:r>
              <a:rPr lang="en-US" sz="2400" i="1" baseline="30000" dirty="0" smtClean="0"/>
              <a:t>2</a:t>
            </a:r>
            <a:r>
              <a:rPr lang="en-US" sz="2400" dirty="0" smtClean="0"/>
              <a:t>=1, |</a:t>
            </a:r>
            <a:r>
              <a:rPr lang="en-US" sz="2400" i="1" dirty="0" smtClean="0"/>
              <a:t>D’|</a:t>
            </a:r>
            <a:r>
              <a:rPr lang="en-US" sz="2400" dirty="0" smtClean="0"/>
              <a:t>=1</a:t>
            </a:r>
            <a:endParaRPr lang="en-US" sz="2400" dirty="0"/>
          </a:p>
        </p:txBody>
      </p:sp>
      <p:sp>
        <p:nvSpPr>
          <p:cNvPr id="46" name="TextBox 45"/>
          <p:cNvSpPr txBox="1"/>
          <p:nvPr/>
        </p:nvSpPr>
        <p:spPr>
          <a:xfrm>
            <a:off x="3429000" y="2971800"/>
            <a:ext cx="1905000" cy="461665"/>
          </a:xfrm>
          <a:prstGeom prst="rect">
            <a:avLst/>
          </a:prstGeom>
          <a:noFill/>
        </p:spPr>
        <p:txBody>
          <a:bodyPr wrap="square" rtlCol="0">
            <a:spAutoFit/>
          </a:bodyPr>
          <a:lstStyle/>
          <a:p>
            <a:r>
              <a:rPr lang="en-US" sz="2400" i="1" dirty="0" smtClean="0"/>
              <a:t>r</a:t>
            </a:r>
            <a:r>
              <a:rPr lang="en-US" sz="2400" i="1" baseline="30000" dirty="0" smtClean="0"/>
              <a:t>2</a:t>
            </a:r>
            <a:r>
              <a:rPr lang="en-US" sz="2400" dirty="0"/>
              <a:t>&lt;</a:t>
            </a:r>
            <a:r>
              <a:rPr lang="en-US" sz="2400" dirty="0" smtClean="0"/>
              <a:t>1, |</a:t>
            </a:r>
            <a:r>
              <a:rPr lang="en-US" sz="2400" i="1" dirty="0" smtClean="0"/>
              <a:t>D’|</a:t>
            </a:r>
            <a:r>
              <a:rPr lang="en-US" sz="2400" dirty="0" smtClean="0"/>
              <a:t>=1</a:t>
            </a:r>
            <a:endParaRPr lang="en-US" sz="2400" dirty="0"/>
          </a:p>
        </p:txBody>
      </p:sp>
      <p:sp>
        <p:nvSpPr>
          <p:cNvPr id="47" name="TextBox 46"/>
          <p:cNvSpPr txBox="1"/>
          <p:nvPr/>
        </p:nvSpPr>
        <p:spPr>
          <a:xfrm>
            <a:off x="5943600" y="2971800"/>
            <a:ext cx="1905000" cy="461665"/>
          </a:xfrm>
          <a:prstGeom prst="rect">
            <a:avLst/>
          </a:prstGeom>
          <a:noFill/>
        </p:spPr>
        <p:txBody>
          <a:bodyPr wrap="square" rtlCol="0">
            <a:spAutoFit/>
          </a:bodyPr>
          <a:lstStyle/>
          <a:p>
            <a:r>
              <a:rPr lang="en-US" sz="2400" i="1" dirty="0" smtClean="0"/>
              <a:t>r</a:t>
            </a:r>
            <a:r>
              <a:rPr lang="en-US" sz="2400" i="1" baseline="30000" dirty="0" smtClean="0"/>
              <a:t>2</a:t>
            </a:r>
            <a:r>
              <a:rPr lang="en-US" sz="2400" dirty="0"/>
              <a:t>&lt;</a:t>
            </a:r>
            <a:r>
              <a:rPr lang="en-US" sz="2400" dirty="0" smtClean="0"/>
              <a:t>1, |</a:t>
            </a:r>
            <a:r>
              <a:rPr lang="en-US" sz="2400" i="1" dirty="0" smtClean="0"/>
              <a:t>D’|</a:t>
            </a:r>
            <a:r>
              <a:rPr lang="en-US" sz="2400" dirty="0" smtClean="0"/>
              <a:t>&lt;1</a:t>
            </a:r>
            <a:endParaRPr lang="en-US" sz="2400" dirty="0"/>
          </a:p>
        </p:txBody>
      </p:sp>
    </p:spTree>
    <p:extLst>
      <p:ext uri="{BB962C8B-B14F-4D97-AF65-F5344CB8AC3E}">
        <p14:creationId xmlns:p14="http://schemas.microsoft.com/office/powerpoint/2010/main" val="163872559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9" name="Picture 5"/>
          <p:cNvPicPr>
            <a:picLocks noChangeAspect="1" noChangeArrowheads="1"/>
          </p:cNvPicPr>
          <p:nvPr/>
        </p:nvPicPr>
        <p:blipFill>
          <a:blip r:embed="rId3">
            <a:extLst>
              <a:ext uri="{28A0092B-C50C-407E-A947-70E740481C1C}">
                <a14:useLocalDpi xmlns:a14="http://schemas.microsoft.com/office/drawing/2010/main" val="0"/>
              </a:ext>
            </a:extLst>
          </a:blip>
          <a:srcRect t="54625"/>
          <a:stretch>
            <a:fillRect/>
          </a:stretch>
        </p:blipFill>
        <p:spPr bwMode="auto">
          <a:xfrm>
            <a:off x="182951" y="1552837"/>
            <a:ext cx="8656249" cy="4979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solidFill>
                  <a:srgbClr val="261170"/>
                </a:solidFill>
              </a:rPr>
              <a:t>Recombination and LD</a:t>
            </a:r>
            <a:endParaRPr lang="en-US" dirty="0">
              <a:solidFill>
                <a:srgbClr val="261170"/>
              </a:solidFill>
            </a:endParaRPr>
          </a:p>
        </p:txBody>
      </p:sp>
    </p:spTree>
    <p:extLst>
      <p:ext uri="{BB962C8B-B14F-4D97-AF65-F5344CB8AC3E}">
        <p14:creationId xmlns:p14="http://schemas.microsoft.com/office/powerpoint/2010/main" val="229383502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457200" y="685800"/>
            <a:ext cx="8382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eaLnBrk="1" hangingPunct="1"/>
            <a:r>
              <a:rPr lang="en-US" sz="4000" dirty="0" smtClean="0">
                <a:latin typeface="Calibri"/>
              </a:rPr>
              <a:t>Let’s imagine we’ve collected and sequenced some samples...</a:t>
            </a:r>
            <a:endParaRPr lang="en-US" sz="4000" dirty="0">
              <a:latin typeface="Calibri"/>
            </a:endParaRPr>
          </a:p>
        </p:txBody>
      </p:sp>
      <p:sp>
        <p:nvSpPr>
          <p:cNvPr id="18435" name="Text Box 9"/>
          <p:cNvSpPr txBox="1">
            <a:spLocks noChangeArrowheads="1"/>
          </p:cNvSpPr>
          <p:nvPr/>
        </p:nvSpPr>
        <p:spPr bwMode="auto">
          <a:xfrm>
            <a:off x="685800" y="2793999"/>
            <a:ext cx="7848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eaLnBrk="1" hangingPunct="1"/>
            <a:r>
              <a:rPr lang="en-GB" sz="2000" dirty="0">
                <a:solidFill>
                  <a:schemeClr val="bg1">
                    <a:lumMod val="75000"/>
                  </a:schemeClr>
                </a:solidFill>
                <a:latin typeface="Courier New" charset="0"/>
              </a:rPr>
              <a:t>AT</a:t>
            </a:r>
            <a:r>
              <a:rPr lang="en-GB" sz="2000" dirty="0">
                <a:solidFill>
                  <a:schemeClr val="tx1"/>
                </a:solidFill>
                <a:latin typeface="Courier New" charset="0"/>
              </a:rPr>
              <a:t>A</a:t>
            </a:r>
            <a:r>
              <a:rPr lang="en-GB" sz="2000" dirty="0">
                <a:solidFill>
                  <a:srgbClr val="BFBFBF"/>
                </a:solidFill>
                <a:latin typeface="Courier New" charset="0"/>
              </a:rPr>
              <a:t>GA</a:t>
            </a:r>
            <a:r>
              <a:rPr lang="en-GB" sz="2000" dirty="0">
                <a:solidFill>
                  <a:schemeClr val="tx1"/>
                </a:solidFill>
                <a:latin typeface="Courier New" charset="0"/>
              </a:rPr>
              <a:t>A</a:t>
            </a:r>
            <a:r>
              <a:rPr lang="en-GB" sz="2000" dirty="0">
                <a:solidFill>
                  <a:srgbClr val="BFBFBF"/>
                </a:solidFill>
                <a:latin typeface="Courier New" charset="0"/>
              </a:rPr>
              <a:t>AGACCA</a:t>
            </a:r>
            <a:r>
              <a:rPr lang="en-GB" sz="2000" dirty="0">
                <a:solidFill>
                  <a:schemeClr val="tx1"/>
                </a:solidFill>
                <a:latin typeface="Courier New" charset="0"/>
              </a:rPr>
              <a:t>G</a:t>
            </a:r>
            <a:r>
              <a:rPr lang="en-GB" sz="2000" dirty="0">
                <a:solidFill>
                  <a:srgbClr val="BFBFBF"/>
                </a:solidFill>
                <a:latin typeface="Courier New" charset="0"/>
              </a:rPr>
              <a:t>ACT</a:t>
            </a:r>
            <a:r>
              <a:rPr lang="en-GB" sz="2000" dirty="0">
                <a:solidFill>
                  <a:schemeClr val="tx1"/>
                </a:solidFill>
                <a:latin typeface="Courier New" charset="0"/>
              </a:rPr>
              <a:t>C</a:t>
            </a:r>
            <a:r>
              <a:rPr lang="en-GB" sz="2000" dirty="0">
                <a:solidFill>
                  <a:srgbClr val="BFBFBF"/>
                </a:solidFill>
                <a:latin typeface="Courier New" charset="0"/>
              </a:rPr>
              <a:t>CATCGC</a:t>
            </a:r>
            <a:r>
              <a:rPr lang="en-GB" sz="2000" dirty="0">
                <a:solidFill>
                  <a:schemeClr val="tx1"/>
                </a:solidFill>
                <a:latin typeface="Courier New" charset="0"/>
              </a:rPr>
              <a:t>T</a:t>
            </a:r>
            <a:r>
              <a:rPr lang="en-GB" sz="2000" dirty="0">
                <a:solidFill>
                  <a:srgbClr val="BFBFBF"/>
                </a:solidFill>
                <a:latin typeface="Courier New" charset="0"/>
              </a:rPr>
              <a:t>AGCAGC</a:t>
            </a:r>
            <a:r>
              <a:rPr lang="en-GB" sz="2000" dirty="0">
                <a:solidFill>
                  <a:schemeClr val="tx1"/>
                </a:solidFill>
                <a:latin typeface="Courier New" charset="0"/>
              </a:rPr>
              <a:t>T</a:t>
            </a:r>
            <a:r>
              <a:rPr lang="en-GB" sz="2000" dirty="0">
                <a:solidFill>
                  <a:srgbClr val="BFBFBF"/>
                </a:solidFill>
                <a:latin typeface="Courier New" charset="0"/>
              </a:rPr>
              <a:t>AC</a:t>
            </a:r>
            <a:r>
              <a:rPr lang="en-GB" sz="2000" dirty="0">
                <a:solidFill>
                  <a:srgbClr val="000000"/>
                </a:solidFill>
                <a:latin typeface="Courier New" charset="0"/>
              </a:rPr>
              <a:t>G</a:t>
            </a:r>
            <a:r>
              <a:rPr lang="en-GB" sz="2000" dirty="0">
                <a:solidFill>
                  <a:srgbClr val="BFBFBF"/>
                </a:solidFill>
                <a:latin typeface="Courier New" charset="0"/>
              </a:rPr>
              <a:t>CTAG</a:t>
            </a:r>
            <a:r>
              <a:rPr lang="en-GB" sz="2000" dirty="0">
                <a:solidFill>
                  <a:schemeClr val="tx1"/>
                </a:solidFill>
                <a:latin typeface="Courier New" charset="0"/>
              </a:rPr>
              <a:t>A</a:t>
            </a:r>
            <a:r>
              <a:rPr lang="en-GB" sz="2000" dirty="0">
                <a:solidFill>
                  <a:srgbClr val="BFBFBF"/>
                </a:solidFill>
                <a:latin typeface="Courier New" charset="0"/>
              </a:rPr>
              <a:t>GTTA</a:t>
            </a:r>
          </a:p>
        </p:txBody>
      </p:sp>
      <p:sp>
        <p:nvSpPr>
          <p:cNvPr id="18436" name="Text Box 9"/>
          <p:cNvSpPr txBox="1">
            <a:spLocks noChangeArrowheads="1"/>
          </p:cNvSpPr>
          <p:nvPr/>
        </p:nvSpPr>
        <p:spPr bwMode="auto">
          <a:xfrm>
            <a:off x="685800" y="3181350"/>
            <a:ext cx="7848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eaLnBrk="1" hangingPunct="1"/>
            <a:r>
              <a:rPr lang="en-GB" sz="2000" dirty="0">
                <a:solidFill>
                  <a:srgbClr val="BFBFBF"/>
                </a:solidFill>
                <a:latin typeface="Courier New" charset="0"/>
              </a:rPr>
              <a:t>AT</a:t>
            </a:r>
            <a:r>
              <a:rPr lang="en-GB" sz="2000" dirty="0">
                <a:solidFill>
                  <a:schemeClr val="tx1"/>
                </a:solidFill>
                <a:latin typeface="Courier New" charset="0"/>
              </a:rPr>
              <a:t>T</a:t>
            </a:r>
            <a:r>
              <a:rPr lang="en-GB" sz="2000" dirty="0">
                <a:solidFill>
                  <a:srgbClr val="BFBFBF"/>
                </a:solidFill>
                <a:latin typeface="Courier New" charset="0"/>
              </a:rPr>
              <a:t>GA</a:t>
            </a:r>
            <a:r>
              <a:rPr lang="en-GB" sz="2000" dirty="0">
                <a:solidFill>
                  <a:srgbClr val="000000"/>
                </a:solidFill>
                <a:latin typeface="Courier New" charset="0"/>
              </a:rPr>
              <a:t>A</a:t>
            </a:r>
            <a:r>
              <a:rPr lang="en-GB" sz="2000" dirty="0">
                <a:solidFill>
                  <a:srgbClr val="BFBFBF"/>
                </a:solidFill>
                <a:latin typeface="Courier New" charset="0"/>
              </a:rPr>
              <a:t>AGACCA</a:t>
            </a:r>
            <a:r>
              <a:rPr lang="en-GB" sz="2000" dirty="0">
                <a:solidFill>
                  <a:schemeClr val="tx1"/>
                </a:solidFill>
                <a:latin typeface="Courier New" charset="0"/>
              </a:rPr>
              <a:t>T</a:t>
            </a:r>
            <a:r>
              <a:rPr lang="en-GB" sz="2000" dirty="0">
                <a:solidFill>
                  <a:srgbClr val="BFBFBF"/>
                </a:solidFill>
                <a:latin typeface="Courier New" charset="0"/>
              </a:rPr>
              <a:t>ACT</a:t>
            </a:r>
            <a:r>
              <a:rPr lang="en-GB" sz="2000" dirty="0">
                <a:solidFill>
                  <a:srgbClr val="000000"/>
                </a:solidFill>
                <a:latin typeface="Courier New" charset="0"/>
              </a:rPr>
              <a:t>C</a:t>
            </a:r>
            <a:r>
              <a:rPr lang="en-GB" sz="2000" dirty="0">
                <a:solidFill>
                  <a:srgbClr val="BFBFBF"/>
                </a:solidFill>
                <a:latin typeface="Courier New" charset="0"/>
              </a:rPr>
              <a:t>CATCGC</a:t>
            </a:r>
            <a:r>
              <a:rPr lang="en-GB" sz="2000" dirty="0">
                <a:solidFill>
                  <a:schemeClr val="tx1"/>
                </a:solidFill>
                <a:latin typeface="Courier New" charset="0"/>
              </a:rPr>
              <a:t>T</a:t>
            </a:r>
            <a:r>
              <a:rPr lang="en-GB" sz="2000" dirty="0">
                <a:solidFill>
                  <a:srgbClr val="BFBFBF"/>
                </a:solidFill>
                <a:latin typeface="Courier New" charset="0"/>
              </a:rPr>
              <a:t>AGCAGC</a:t>
            </a:r>
            <a:r>
              <a:rPr lang="en-GB" sz="2000" dirty="0">
                <a:solidFill>
                  <a:schemeClr val="tx1"/>
                </a:solidFill>
                <a:latin typeface="Courier New" charset="0"/>
              </a:rPr>
              <a:t>-</a:t>
            </a:r>
            <a:r>
              <a:rPr lang="en-GB" sz="2000" dirty="0">
                <a:solidFill>
                  <a:srgbClr val="BFBFBF"/>
                </a:solidFill>
                <a:latin typeface="Courier New" charset="0"/>
              </a:rPr>
              <a:t>AC</a:t>
            </a:r>
            <a:r>
              <a:rPr lang="en-GB" sz="2000" dirty="0">
                <a:solidFill>
                  <a:srgbClr val="000000"/>
                </a:solidFill>
                <a:latin typeface="Courier New" charset="0"/>
              </a:rPr>
              <a:t>G</a:t>
            </a:r>
            <a:r>
              <a:rPr lang="en-GB" sz="2000" dirty="0">
                <a:solidFill>
                  <a:srgbClr val="BFBFBF"/>
                </a:solidFill>
                <a:latin typeface="Courier New" charset="0"/>
              </a:rPr>
              <a:t>CTAG</a:t>
            </a:r>
            <a:r>
              <a:rPr lang="en-GB" sz="2000" dirty="0">
                <a:solidFill>
                  <a:schemeClr val="tx1"/>
                </a:solidFill>
                <a:latin typeface="Courier New" charset="0"/>
              </a:rPr>
              <a:t>A</a:t>
            </a:r>
            <a:r>
              <a:rPr lang="en-GB" sz="2000" dirty="0">
                <a:solidFill>
                  <a:srgbClr val="BFBFBF"/>
                </a:solidFill>
                <a:latin typeface="Courier New" charset="0"/>
              </a:rPr>
              <a:t>GTTA</a:t>
            </a:r>
          </a:p>
        </p:txBody>
      </p:sp>
      <p:sp>
        <p:nvSpPr>
          <p:cNvPr id="18437" name="Text Box 9"/>
          <p:cNvSpPr txBox="1">
            <a:spLocks noChangeArrowheads="1"/>
          </p:cNvSpPr>
          <p:nvPr/>
        </p:nvSpPr>
        <p:spPr bwMode="auto">
          <a:xfrm>
            <a:off x="685800" y="3581400"/>
            <a:ext cx="7848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eaLnBrk="1" hangingPunct="1"/>
            <a:r>
              <a:rPr lang="en-GB" sz="2000" dirty="0">
                <a:solidFill>
                  <a:srgbClr val="BFBFBF"/>
                </a:solidFill>
                <a:latin typeface="Courier New" charset="0"/>
              </a:rPr>
              <a:t>AT</a:t>
            </a:r>
            <a:r>
              <a:rPr lang="en-GB" sz="2000" dirty="0">
                <a:solidFill>
                  <a:schemeClr val="tx1"/>
                </a:solidFill>
                <a:latin typeface="Courier New" charset="0"/>
              </a:rPr>
              <a:t>A</a:t>
            </a:r>
            <a:r>
              <a:rPr lang="en-GB" sz="2000" dirty="0">
                <a:solidFill>
                  <a:srgbClr val="BFBFBF"/>
                </a:solidFill>
                <a:latin typeface="Courier New" charset="0"/>
              </a:rPr>
              <a:t>GA</a:t>
            </a:r>
            <a:r>
              <a:rPr lang="en-GB" sz="2000" dirty="0">
                <a:solidFill>
                  <a:srgbClr val="000000"/>
                </a:solidFill>
                <a:latin typeface="Courier New" charset="0"/>
              </a:rPr>
              <a:t>A</a:t>
            </a:r>
            <a:r>
              <a:rPr lang="en-GB" sz="2000" dirty="0">
                <a:solidFill>
                  <a:srgbClr val="BFBFBF"/>
                </a:solidFill>
                <a:latin typeface="Courier New" charset="0"/>
              </a:rPr>
              <a:t>AGACCA</a:t>
            </a:r>
            <a:r>
              <a:rPr lang="en-GB" sz="2000" dirty="0">
                <a:solidFill>
                  <a:schemeClr val="tx1"/>
                </a:solidFill>
                <a:latin typeface="Courier New" charset="0"/>
              </a:rPr>
              <a:t>G</a:t>
            </a:r>
            <a:r>
              <a:rPr lang="en-GB" sz="2000" dirty="0">
                <a:solidFill>
                  <a:srgbClr val="BFBFBF"/>
                </a:solidFill>
                <a:latin typeface="Courier New" charset="0"/>
              </a:rPr>
              <a:t>ACT</a:t>
            </a:r>
            <a:r>
              <a:rPr lang="en-GB" sz="2000" dirty="0">
                <a:solidFill>
                  <a:srgbClr val="000000"/>
                </a:solidFill>
                <a:latin typeface="Courier New" charset="0"/>
              </a:rPr>
              <a:t>C</a:t>
            </a:r>
            <a:r>
              <a:rPr lang="en-GB" sz="2000" dirty="0">
                <a:solidFill>
                  <a:srgbClr val="BFBFBF"/>
                </a:solidFill>
                <a:latin typeface="Courier New" charset="0"/>
              </a:rPr>
              <a:t>CATCGC</a:t>
            </a:r>
            <a:r>
              <a:rPr lang="en-GB" sz="2000" dirty="0">
                <a:solidFill>
                  <a:schemeClr val="tx1"/>
                </a:solidFill>
                <a:latin typeface="Courier New" charset="0"/>
              </a:rPr>
              <a:t>A</a:t>
            </a:r>
            <a:r>
              <a:rPr lang="en-GB" sz="2000" dirty="0">
                <a:solidFill>
                  <a:srgbClr val="BFBFBF"/>
                </a:solidFill>
                <a:latin typeface="Courier New" charset="0"/>
              </a:rPr>
              <a:t>AGCAGC</a:t>
            </a:r>
            <a:r>
              <a:rPr lang="en-GB" sz="2000" dirty="0">
                <a:solidFill>
                  <a:schemeClr val="tx1"/>
                </a:solidFill>
                <a:latin typeface="Courier New" charset="0"/>
              </a:rPr>
              <a:t>-</a:t>
            </a:r>
            <a:r>
              <a:rPr lang="en-GB" sz="2000" dirty="0">
                <a:solidFill>
                  <a:srgbClr val="BFBFBF"/>
                </a:solidFill>
                <a:latin typeface="Courier New" charset="0"/>
              </a:rPr>
              <a:t>AC</a:t>
            </a:r>
            <a:r>
              <a:rPr lang="en-GB" sz="2000" dirty="0">
                <a:solidFill>
                  <a:srgbClr val="000000"/>
                </a:solidFill>
                <a:latin typeface="Courier New" charset="0"/>
              </a:rPr>
              <a:t>C</a:t>
            </a:r>
            <a:r>
              <a:rPr lang="en-GB" sz="2000" dirty="0">
                <a:solidFill>
                  <a:srgbClr val="BFBFBF"/>
                </a:solidFill>
                <a:latin typeface="Courier New" charset="0"/>
              </a:rPr>
              <a:t>CTAG</a:t>
            </a:r>
            <a:r>
              <a:rPr lang="en-GB" sz="2000" dirty="0">
                <a:solidFill>
                  <a:schemeClr val="tx1"/>
                </a:solidFill>
                <a:latin typeface="Courier New" charset="0"/>
              </a:rPr>
              <a:t>C</a:t>
            </a:r>
            <a:r>
              <a:rPr lang="en-GB" sz="2000" dirty="0">
                <a:solidFill>
                  <a:srgbClr val="BFBFBF"/>
                </a:solidFill>
                <a:latin typeface="Courier New" charset="0"/>
              </a:rPr>
              <a:t>GTTA</a:t>
            </a:r>
          </a:p>
        </p:txBody>
      </p:sp>
      <p:sp>
        <p:nvSpPr>
          <p:cNvPr id="18438" name="Text Box 9"/>
          <p:cNvSpPr txBox="1">
            <a:spLocks noChangeArrowheads="1"/>
          </p:cNvSpPr>
          <p:nvPr/>
        </p:nvSpPr>
        <p:spPr bwMode="auto">
          <a:xfrm>
            <a:off x="685800" y="3936999"/>
            <a:ext cx="7848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eaLnBrk="1" hangingPunct="1"/>
            <a:r>
              <a:rPr lang="en-GB" sz="2000" dirty="0">
                <a:solidFill>
                  <a:srgbClr val="BFBFBF"/>
                </a:solidFill>
                <a:latin typeface="Courier New" charset="0"/>
              </a:rPr>
              <a:t>AT</a:t>
            </a:r>
            <a:r>
              <a:rPr lang="en-GB" sz="2000" dirty="0">
                <a:solidFill>
                  <a:schemeClr val="tx1"/>
                </a:solidFill>
                <a:latin typeface="Courier New" charset="0"/>
              </a:rPr>
              <a:t>A</a:t>
            </a:r>
            <a:r>
              <a:rPr lang="en-GB" sz="2000" dirty="0">
                <a:solidFill>
                  <a:srgbClr val="BFBFBF"/>
                </a:solidFill>
                <a:latin typeface="Courier New" charset="0"/>
              </a:rPr>
              <a:t>GA</a:t>
            </a:r>
            <a:r>
              <a:rPr lang="en-GB" sz="2000" dirty="0">
                <a:solidFill>
                  <a:srgbClr val="000000"/>
                </a:solidFill>
                <a:latin typeface="Courier New" charset="0"/>
              </a:rPr>
              <a:t>A</a:t>
            </a:r>
            <a:r>
              <a:rPr lang="en-GB" sz="2000" dirty="0">
                <a:solidFill>
                  <a:srgbClr val="BFBFBF"/>
                </a:solidFill>
                <a:latin typeface="Courier New" charset="0"/>
              </a:rPr>
              <a:t>AGACCA</a:t>
            </a:r>
            <a:r>
              <a:rPr lang="en-GB" sz="2000" dirty="0">
                <a:solidFill>
                  <a:schemeClr val="tx1"/>
                </a:solidFill>
                <a:latin typeface="Courier New" charset="0"/>
              </a:rPr>
              <a:t>G</a:t>
            </a:r>
            <a:r>
              <a:rPr lang="en-GB" sz="2000" dirty="0">
                <a:solidFill>
                  <a:srgbClr val="BFBFBF"/>
                </a:solidFill>
                <a:latin typeface="Courier New" charset="0"/>
              </a:rPr>
              <a:t>ACT</a:t>
            </a:r>
            <a:r>
              <a:rPr lang="en-GB" sz="2000" dirty="0">
                <a:solidFill>
                  <a:srgbClr val="000000"/>
                </a:solidFill>
                <a:latin typeface="Courier New" charset="0"/>
              </a:rPr>
              <a:t>C</a:t>
            </a:r>
            <a:r>
              <a:rPr lang="en-GB" sz="2000" dirty="0">
                <a:solidFill>
                  <a:srgbClr val="BFBFBF"/>
                </a:solidFill>
                <a:latin typeface="Courier New" charset="0"/>
              </a:rPr>
              <a:t>CATCGC</a:t>
            </a:r>
            <a:r>
              <a:rPr lang="en-GB" sz="2000" dirty="0">
                <a:solidFill>
                  <a:schemeClr val="tx1"/>
                </a:solidFill>
                <a:latin typeface="Courier New" charset="0"/>
              </a:rPr>
              <a:t>A</a:t>
            </a:r>
            <a:r>
              <a:rPr lang="en-GB" sz="2000" dirty="0">
                <a:solidFill>
                  <a:srgbClr val="BFBFBF"/>
                </a:solidFill>
                <a:latin typeface="Courier New" charset="0"/>
              </a:rPr>
              <a:t>AGCAGC</a:t>
            </a:r>
            <a:r>
              <a:rPr lang="en-GB" sz="2000" dirty="0">
                <a:solidFill>
                  <a:schemeClr val="tx1"/>
                </a:solidFill>
                <a:latin typeface="Courier New" charset="0"/>
              </a:rPr>
              <a:t>T</a:t>
            </a:r>
            <a:r>
              <a:rPr lang="en-GB" sz="2000" dirty="0">
                <a:solidFill>
                  <a:srgbClr val="BFBFBF"/>
                </a:solidFill>
                <a:latin typeface="Courier New" charset="0"/>
              </a:rPr>
              <a:t>AC</a:t>
            </a:r>
            <a:r>
              <a:rPr lang="en-GB" sz="2000" dirty="0">
                <a:solidFill>
                  <a:srgbClr val="000000"/>
                </a:solidFill>
                <a:latin typeface="Courier New" charset="0"/>
              </a:rPr>
              <a:t>G</a:t>
            </a:r>
            <a:r>
              <a:rPr lang="en-GB" sz="2000" dirty="0">
                <a:solidFill>
                  <a:srgbClr val="BFBFBF"/>
                </a:solidFill>
                <a:latin typeface="Courier New" charset="0"/>
              </a:rPr>
              <a:t>CTAG</a:t>
            </a:r>
            <a:r>
              <a:rPr lang="en-GB" sz="2000" dirty="0">
                <a:solidFill>
                  <a:schemeClr val="tx1"/>
                </a:solidFill>
                <a:latin typeface="Courier New" charset="0"/>
              </a:rPr>
              <a:t>A</a:t>
            </a:r>
            <a:r>
              <a:rPr lang="en-GB" sz="2000" dirty="0">
                <a:solidFill>
                  <a:srgbClr val="BFBFBF"/>
                </a:solidFill>
                <a:latin typeface="Courier New" charset="0"/>
              </a:rPr>
              <a:t>GTTA</a:t>
            </a:r>
          </a:p>
        </p:txBody>
      </p:sp>
      <p:sp>
        <p:nvSpPr>
          <p:cNvPr id="37" name="TextBox 11"/>
          <p:cNvSpPr txBox="1">
            <a:spLocks noChangeArrowheads="1"/>
          </p:cNvSpPr>
          <p:nvPr/>
        </p:nvSpPr>
        <p:spPr bwMode="auto">
          <a:xfrm>
            <a:off x="2314504" y="5003800"/>
            <a:ext cx="95899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eaLnBrk="1" hangingPunct="1"/>
            <a:r>
              <a:rPr lang="en-US" sz="3000" dirty="0">
                <a:solidFill>
                  <a:srgbClr val="FF0000"/>
                </a:solidFill>
                <a:latin typeface="Calibri"/>
              </a:rPr>
              <a:t>SNPs</a:t>
            </a:r>
          </a:p>
        </p:txBody>
      </p:sp>
      <p:sp>
        <p:nvSpPr>
          <p:cNvPr id="38" name="TextBox 12"/>
          <p:cNvSpPr txBox="1">
            <a:spLocks noChangeArrowheads="1"/>
          </p:cNvSpPr>
          <p:nvPr/>
        </p:nvSpPr>
        <p:spPr bwMode="auto">
          <a:xfrm>
            <a:off x="4648200" y="4851400"/>
            <a:ext cx="3962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eaLnBrk="1" hangingPunct="1"/>
            <a:r>
              <a:rPr lang="en-US" sz="3000" dirty="0">
                <a:solidFill>
                  <a:srgbClr val="FF0000"/>
                </a:solidFill>
                <a:latin typeface="Calibri"/>
              </a:rPr>
              <a:t>Insertion / deletion polymorphism</a:t>
            </a:r>
          </a:p>
        </p:txBody>
      </p:sp>
      <p:cxnSp>
        <p:nvCxnSpPr>
          <p:cNvPr id="40" name="Straight Arrow Connector 21"/>
          <p:cNvCxnSpPr>
            <a:cxnSpLocks noChangeShapeType="1"/>
          </p:cNvCxnSpPr>
          <p:nvPr/>
        </p:nvCxnSpPr>
        <p:spPr bwMode="auto">
          <a:xfrm flipV="1">
            <a:off x="2895600" y="4394200"/>
            <a:ext cx="304800" cy="482600"/>
          </a:xfrm>
          <a:prstGeom prst="straightConnector1">
            <a:avLst/>
          </a:prstGeom>
          <a:noFill/>
          <a:ln w="9525">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41" name="Straight Arrow Connector 23"/>
          <p:cNvCxnSpPr>
            <a:cxnSpLocks noChangeShapeType="1"/>
          </p:cNvCxnSpPr>
          <p:nvPr/>
        </p:nvCxnSpPr>
        <p:spPr bwMode="auto">
          <a:xfrm flipV="1">
            <a:off x="3200400" y="4470400"/>
            <a:ext cx="1600200" cy="609599"/>
          </a:xfrm>
          <a:prstGeom prst="straightConnector1">
            <a:avLst/>
          </a:prstGeom>
          <a:noFill/>
          <a:ln w="9525">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42" name="Straight Arrow Connector 25"/>
          <p:cNvCxnSpPr>
            <a:cxnSpLocks noChangeShapeType="1"/>
          </p:cNvCxnSpPr>
          <p:nvPr/>
        </p:nvCxnSpPr>
        <p:spPr bwMode="auto">
          <a:xfrm flipH="1" flipV="1">
            <a:off x="6019800" y="4394200"/>
            <a:ext cx="152400" cy="457200"/>
          </a:xfrm>
          <a:prstGeom prst="straightConnector1">
            <a:avLst/>
          </a:prstGeom>
          <a:noFill/>
          <a:ln w="9525">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43" name="Straight Arrow Connector 26"/>
          <p:cNvCxnSpPr>
            <a:cxnSpLocks noChangeShapeType="1"/>
          </p:cNvCxnSpPr>
          <p:nvPr/>
        </p:nvCxnSpPr>
        <p:spPr bwMode="auto">
          <a:xfrm flipH="1" flipV="1">
            <a:off x="1720850" y="4476750"/>
            <a:ext cx="412750" cy="527050"/>
          </a:xfrm>
          <a:prstGeom prst="straightConnector1">
            <a:avLst/>
          </a:prstGeom>
          <a:noFill/>
          <a:ln w="9525">
            <a:solidFill>
              <a:srgbClr val="FF0000"/>
            </a:solidFill>
            <a:round/>
            <a:headEnd/>
            <a:tailEnd type="arrow" w="med" len="med"/>
          </a:ln>
          <a:extLst>
            <a:ext uri="{909E8E84-426E-40dd-AFC4-6F175D3DCCD1}">
              <a14:hiddenFill xmlns:a14="http://schemas.microsoft.com/office/drawing/2010/main">
                <a:noFill/>
              </a14:hiddenFill>
            </a:ext>
          </a:extLst>
        </p:spPr>
      </p:cxnSp>
      <p:sp>
        <p:nvSpPr>
          <p:cNvPr id="49" name="Text Box 9"/>
          <p:cNvSpPr txBox="1">
            <a:spLocks noChangeArrowheads="1"/>
          </p:cNvSpPr>
          <p:nvPr/>
        </p:nvSpPr>
        <p:spPr bwMode="auto">
          <a:xfrm>
            <a:off x="685800" y="2266950"/>
            <a:ext cx="7848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eaLnBrk="1" hangingPunct="1"/>
            <a:r>
              <a:rPr lang="en-GB" sz="2000" b="1" dirty="0">
                <a:solidFill>
                  <a:schemeClr val="tx1"/>
                </a:solidFill>
                <a:latin typeface="Courier New" charset="0"/>
              </a:rPr>
              <a:t>ATAGATAGACCATACTGCATCGCAAGCAGCTACGCTAGCGTTA</a:t>
            </a:r>
          </a:p>
        </p:txBody>
      </p:sp>
      <p:cxnSp>
        <p:nvCxnSpPr>
          <p:cNvPr id="50" name="Straight Arrow Connector 21"/>
          <p:cNvCxnSpPr>
            <a:cxnSpLocks noChangeShapeType="1"/>
          </p:cNvCxnSpPr>
          <p:nvPr/>
        </p:nvCxnSpPr>
        <p:spPr bwMode="auto">
          <a:xfrm flipH="1" flipV="1">
            <a:off x="2209800" y="4419600"/>
            <a:ext cx="304800" cy="533400"/>
          </a:xfrm>
          <a:prstGeom prst="straightConnector1">
            <a:avLst/>
          </a:prstGeom>
          <a:noFill/>
          <a:ln w="9525">
            <a:solidFill>
              <a:srgbClr val="FF0000"/>
            </a:solidFill>
            <a:round/>
            <a:headEnd/>
            <a:tailEnd type="arrow" w="med" len="med"/>
          </a:ln>
          <a:extLst>
            <a:ext uri="{909E8E84-426E-40dd-AFC4-6F175D3DCCD1}">
              <a14:hiddenFill xmlns:a14="http://schemas.microsoft.com/office/drawing/2010/main">
                <a:noFill/>
              </a14:hiddenFill>
            </a:ext>
          </a:extLst>
        </p:spPr>
      </p:cxnSp>
      <p:pic>
        <p:nvPicPr>
          <p:cNvPr id="53" name="Picture 4" descr="Wellcome_logo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1238"/>
            <a:ext cx="2943225"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466504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61170"/>
                </a:solidFill>
              </a:rPr>
              <a:t>Population genetic processes </a:t>
            </a:r>
            <a:r>
              <a:rPr lang="en-US" sz="3200" dirty="0" smtClean="0">
                <a:solidFill>
                  <a:srgbClr val="261170"/>
                </a:solidFill>
              </a:rPr>
              <a:t>summary</a:t>
            </a:r>
            <a:endParaRPr lang="en-US" sz="3200" dirty="0">
              <a:solidFill>
                <a:srgbClr val="261170"/>
              </a:solidFill>
            </a:endParaRPr>
          </a:p>
        </p:txBody>
      </p:sp>
      <p:sp>
        <p:nvSpPr>
          <p:cNvPr id="3" name="TextBox 2"/>
          <p:cNvSpPr txBox="1"/>
          <p:nvPr/>
        </p:nvSpPr>
        <p:spPr>
          <a:xfrm>
            <a:off x="533400" y="1676401"/>
            <a:ext cx="8001000" cy="4154983"/>
          </a:xfrm>
          <a:prstGeom prst="rect">
            <a:avLst/>
          </a:prstGeom>
          <a:noFill/>
        </p:spPr>
        <p:txBody>
          <a:bodyPr wrap="square" rtlCol="0">
            <a:spAutoFit/>
          </a:bodyPr>
          <a:lstStyle/>
          <a:p>
            <a:pPr marL="457200" indent="-457200" algn="l">
              <a:buFontTx/>
              <a:buChar char="•"/>
            </a:pPr>
            <a:r>
              <a:rPr lang="en-US" sz="2400" b="1" dirty="0" smtClean="0"/>
              <a:t>Genetic drift</a:t>
            </a:r>
            <a:r>
              <a:rPr lang="en-US" sz="2400" dirty="0" smtClean="0"/>
              <a:t> decreases diversity and heterozygosity, and increases levels of LD.  It acts faster in smaller populations.</a:t>
            </a:r>
          </a:p>
          <a:p>
            <a:pPr marL="457200" indent="-457200" algn="l">
              <a:buFontTx/>
              <a:buChar char="•"/>
            </a:pPr>
            <a:endParaRPr lang="en-US" sz="2400" dirty="0"/>
          </a:p>
          <a:p>
            <a:pPr marL="457200" indent="-457200" algn="l">
              <a:buFontTx/>
              <a:buChar char="•"/>
            </a:pPr>
            <a:r>
              <a:rPr lang="en-US" sz="2400" b="1" dirty="0" smtClean="0"/>
              <a:t>Mutations</a:t>
            </a:r>
            <a:r>
              <a:rPr lang="en-US" sz="2400" dirty="0" smtClean="0"/>
              <a:t> occur at about 60 mutations per diploid genome per generation.  But most are lost due to drift.</a:t>
            </a:r>
          </a:p>
          <a:p>
            <a:pPr marL="457200" indent="-457200" algn="l">
              <a:buFontTx/>
              <a:buChar char="•"/>
            </a:pPr>
            <a:endParaRPr lang="en-US" sz="2400" dirty="0" smtClean="0"/>
          </a:p>
          <a:p>
            <a:pPr marL="457200" indent="-457200" algn="l">
              <a:buFontTx/>
              <a:buChar char="•"/>
            </a:pPr>
            <a:r>
              <a:rPr lang="en-US" sz="2400" b="1" dirty="0" smtClean="0"/>
              <a:t>Recombination</a:t>
            </a:r>
            <a:r>
              <a:rPr lang="en-US" sz="2400" dirty="0" smtClean="0"/>
              <a:t> breaks down correlations between alleles.  It occurs in a highly </a:t>
            </a:r>
            <a:r>
              <a:rPr lang="en-US" sz="2400" dirty="0" err="1" smtClean="0"/>
              <a:t>nonuniform</a:t>
            </a:r>
            <a:r>
              <a:rPr lang="en-US" sz="2400" dirty="0" smtClean="0"/>
              <a:t> manner, clustered into </a:t>
            </a:r>
            <a:r>
              <a:rPr lang="en-US" sz="2400" b="1" dirty="0" smtClean="0"/>
              <a:t>recombination hotspots</a:t>
            </a:r>
            <a:r>
              <a:rPr lang="en-US" sz="2400" dirty="0" smtClean="0"/>
              <a:t>.</a:t>
            </a:r>
            <a:endParaRPr lang="en-US" sz="2400" dirty="0"/>
          </a:p>
          <a:p>
            <a:pPr marL="457200" indent="-457200" algn="l">
              <a:buFontTx/>
              <a:buChar char="•"/>
            </a:pPr>
            <a:endParaRPr lang="en-US" sz="2400" dirty="0" smtClean="0"/>
          </a:p>
        </p:txBody>
      </p:sp>
    </p:spTree>
    <p:extLst>
      <p:ext uri="{BB962C8B-B14F-4D97-AF65-F5344CB8AC3E}">
        <p14:creationId xmlns:p14="http://schemas.microsoft.com/office/powerpoint/2010/main" val="81965653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GB" sz="4000" dirty="0" smtClean="0">
                <a:solidFill>
                  <a:srgbClr val="261170"/>
                </a:solidFill>
              </a:rPr>
              <a:t>Population size matters</a:t>
            </a:r>
            <a:endParaRPr lang="en-GB" sz="4000" dirty="0">
              <a:solidFill>
                <a:srgbClr val="261170"/>
              </a:solidFill>
            </a:endParaRPr>
          </a:p>
        </p:txBody>
      </p:sp>
      <p:sp>
        <p:nvSpPr>
          <p:cNvPr id="53251" name="Rectangle 3"/>
          <p:cNvSpPr>
            <a:spLocks noGrp="1" noChangeArrowheads="1"/>
          </p:cNvSpPr>
          <p:nvPr>
            <p:ph type="body" idx="1"/>
          </p:nvPr>
        </p:nvSpPr>
        <p:spPr>
          <a:xfrm>
            <a:off x="457200" y="1874838"/>
            <a:ext cx="8229600" cy="4525962"/>
          </a:xfrm>
        </p:spPr>
        <p:txBody>
          <a:bodyPr/>
          <a:lstStyle/>
          <a:p>
            <a:pPr eaLnBrk="1" hangingPunct="1"/>
            <a:r>
              <a:rPr lang="en-GB" sz="2800" dirty="0" smtClean="0">
                <a:solidFill>
                  <a:srgbClr val="261170"/>
                </a:solidFill>
              </a:rPr>
              <a:t>We’ve seen that in larger </a:t>
            </a:r>
            <a:r>
              <a:rPr lang="en-GB" sz="2800" dirty="0">
                <a:solidFill>
                  <a:srgbClr val="261170"/>
                </a:solidFill>
              </a:rPr>
              <a:t>populations we have to go further back in time to time to find the common ancestor </a:t>
            </a:r>
          </a:p>
          <a:p>
            <a:pPr eaLnBrk="1" hangingPunct="1"/>
            <a:endParaRPr lang="en-GB" sz="2800" dirty="0">
              <a:solidFill>
                <a:srgbClr val="261170"/>
              </a:solidFill>
            </a:endParaRPr>
          </a:p>
          <a:p>
            <a:pPr eaLnBrk="1" hangingPunct="1"/>
            <a:r>
              <a:rPr lang="en-GB" sz="2800" dirty="0">
                <a:solidFill>
                  <a:srgbClr val="261170"/>
                </a:solidFill>
              </a:rPr>
              <a:t>Consequently there is more opportunity for </a:t>
            </a:r>
          </a:p>
          <a:p>
            <a:pPr lvl="1" eaLnBrk="1" hangingPunct="1"/>
            <a:endParaRPr lang="en-GB" sz="2400" dirty="0">
              <a:solidFill>
                <a:srgbClr val="261170"/>
              </a:solidFill>
              <a:ea typeface="ＭＳ Ｐゴシック" charset="0"/>
            </a:endParaRPr>
          </a:p>
          <a:p>
            <a:pPr lvl="1" eaLnBrk="1" hangingPunct="1"/>
            <a:r>
              <a:rPr lang="en-GB" sz="2400" dirty="0">
                <a:solidFill>
                  <a:srgbClr val="261170"/>
                </a:solidFill>
                <a:ea typeface="ＭＳ Ｐゴシック" charset="0"/>
              </a:rPr>
              <a:t>Mutation, increasing genetic diversity</a:t>
            </a:r>
          </a:p>
          <a:p>
            <a:pPr lvl="1" eaLnBrk="1" hangingPunct="1"/>
            <a:r>
              <a:rPr lang="en-GB" sz="2400" dirty="0">
                <a:solidFill>
                  <a:srgbClr val="261170"/>
                </a:solidFill>
                <a:ea typeface="ＭＳ Ｐゴシック" charset="0"/>
              </a:rPr>
              <a:t>Recombination, decreasing correlation between alleles</a:t>
            </a:r>
          </a:p>
          <a:p>
            <a:pPr lvl="1" eaLnBrk="1" hangingPunct="1"/>
            <a:endParaRPr lang="en-GB" sz="2400" dirty="0">
              <a:solidFill>
                <a:srgbClr val="261170"/>
              </a:solidFill>
              <a:ea typeface="ＭＳ Ｐゴシック" charset="0"/>
            </a:endParaRPr>
          </a:p>
        </p:txBody>
      </p:sp>
      <p:pic>
        <p:nvPicPr>
          <p:cNvPr id="53252" name="Picture 5" descr="Wellcome_logo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1238"/>
            <a:ext cx="2943225"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The human genome is very large, and broken up into essentially independent chunks by recombination.</a:t>
            </a:r>
          </a:p>
          <a:p>
            <a:pPr marL="0" indent="0">
              <a:buNone/>
            </a:pPr>
            <a:endParaRPr lang="en-US" dirty="0" smtClean="0"/>
          </a:p>
          <a:p>
            <a:pPr marL="0" indent="0">
              <a:buNone/>
            </a:pPr>
            <a:r>
              <a:rPr lang="en-US" dirty="0" smtClean="0"/>
              <a:t>This gives us many observations of the ancestral process, and considerable power to understand ancestry.  Will give two examples.</a:t>
            </a:r>
            <a:endParaRPr lang="en-US" dirty="0"/>
          </a:p>
          <a:p>
            <a:pPr marL="0" indent="0">
              <a:buNone/>
            </a:pPr>
            <a:endParaRPr lang="en-US" dirty="0"/>
          </a:p>
        </p:txBody>
      </p:sp>
      <p:sp>
        <p:nvSpPr>
          <p:cNvPr id="5" name="Title 1"/>
          <p:cNvSpPr txBox="1">
            <a:spLocks/>
          </p:cNvSpPr>
          <p:nvPr/>
        </p:nvSpPr>
        <p:spPr bwMode="auto">
          <a:xfrm>
            <a:off x="533400" y="3810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Calibri"/>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smtClean="0"/>
              <a:t>The power of population genetic inference from a large genome</a:t>
            </a:r>
            <a:endParaRPr lang="en-US" sz="5600" dirty="0"/>
          </a:p>
        </p:txBody>
      </p:sp>
    </p:spTree>
    <p:extLst>
      <p:ext uri="{BB962C8B-B14F-4D97-AF65-F5344CB8AC3E}">
        <p14:creationId xmlns:p14="http://schemas.microsoft.com/office/powerpoint/2010/main" val="290810917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An example</a:t>
            </a:r>
            <a:endParaRPr lang="en-US" dirty="0"/>
          </a:p>
        </p:txBody>
      </p:sp>
      <p:pic>
        <p:nvPicPr>
          <p:cNvPr id="4" name="Picture 3" descr="nature10231-f3.2.jpg"/>
          <p:cNvPicPr>
            <a:picLocks noChangeAspect="1"/>
          </p:cNvPicPr>
          <p:nvPr/>
        </p:nvPicPr>
        <p:blipFill rotWithShape="1">
          <a:blip r:embed="rId3">
            <a:extLst>
              <a:ext uri="{28A0092B-C50C-407E-A947-70E740481C1C}">
                <a14:useLocalDpi xmlns:a14="http://schemas.microsoft.com/office/drawing/2010/main" val="0"/>
              </a:ext>
            </a:extLst>
          </a:blip>
          <a:srcRect b="52593"/>
          <a:stretch/>
        </p:blipFill>
        <p:spPr>
          <a:xfrm>
            <a:off x="1524000" y="762000"/>
            <a:ext cx="6260993" cy="3322724"/>
          </a:xfrm>
          <a:prstGeom prst="rect">
            <a:avLst/>
          </a:prstGeom>
        </p:spPr>
      </p:pic>
      <p:sp>
        <p:nvSpPr>
          <p:cNvPr id="5" name="TextBox 4"/>
          <p:cNvSpPr txBox="1"/>
          <p:nvPr/>
        </p:nvSpPr>
        <p:spPr>
          <a:xfrm>
            <a:off x="152400" y="6197024"/>
            <a:ext cx="8784103" cy="584776"/>
          </a:xfrm>
          <a:prstGeom prst="rect">
            <a:avLst/>
          </a:prstGeom>
          <a:noFill/>
        </p:spPr>
        <p:txBody>
          <a:bodyPr wrap="square" rtlCol="0">
            <a:spAutoFit/>
          </a:bodyPr>
          <a:lstStyle/>
          <a:p>
            <a:pPr algn="l"/>
            <a:r>
              <a:rPr lang="en-US" sz="1600" dirty="0" smtClean="0"/>
              <a:t>Li and Durbin, “</a:t>
            </a:r>
            <a:r>
              <a:rPr lang="en-US" sz="1600" i="1" dirty="0"/>
              <a:t>Inference of human population history from individual whole-genome </a:t>
            </a:r>
            <a:r>
              <a:rPr lang="en-US" sz="1600" i="1" dirty="0" smtClean="0"/>
              <a:t>sequences</a:t>
            </a:r>
            <a:r>
              <a:rPr lang="en-US" sz="1600" b="1" dirty="0" smtClean="0"/>
              <a:t>”, Nature 2011</a:t>
            </a:r>
            <a:r>
              <a:rPr lang="en-US" sz="1600" dirty="0" smtClean="0"/>
              <a:t> </a:t>
            </a:r>
            <a:endParaRPr lang="en-US" sz="1600" dirty="0"/>
          </a:p>
        </p:txBody>
      </p:sp>
      <p:sp>
        <p:nvSpPr>
          <p:cNvPr id="6" name="TextBox 5"/>
          <p:cNvSpPr txBox="1"/>
          <p:nvPr/>
        </p:nvSpPr>
        <p:spPr>
          <a:xfrm>
            <a:off x="3943404" y="4114800"/>
            <a:ext cx="1895734" cy="369332"/>
          </a:xfrm>
          <a:prstGeom prst="rect">
            <a:avLst/>
          </a:prstGeom>
          <a:noFill/>
        </p:spPr>
        <p:txBody>
          <a:bodyPr wrap="none" rtlCol="0">
            <a:spAutoFit/>
          </a:bodyPr>
          <a:lstStyle/>
          <a:p>
            <a:r>
              <a:rPr lang="en-US" sz="1800" dirty="0" smtClean="0">
                <a:solidFill>
                  <a:schemeClr val="tx1"/>
                </a:solidFill>
              </a:rPr>
              <a:t>Years in the past</a:t>
            </a:r>
            <a:endParaRPr lang="en-US" sz="1800" dirty="0">
              <a:solidFill>
                <a:schemeClr val="tx1"/>
              </a:solidFill>
            </a:endParaRPr>
          </a:p>
        </p:txBody>
      </p:sp>
      <p:sp>
        <p:nvSpPr>
          <p:cNvPr id="7" name="TextBox 6"/>
          <p:cNvSpPr txBox="1"/>
          <p:nvPr/>
        </p:nvSpPr>
        <p:spPr>
          <a:xfrm>
            <a:off x="533400" y="4648200"/>
            <a:ext cx="7924800" cy="1200328"/>
          </a:xfrm>
          <a:prstGeom prst="rect">
            <a:avLst/>
          </a:prstGeom>
          <a:noFill/>
        </p:spPr>
        <p:txBody>
          <a:bodyPr wrap="square" rtlCol="0">
            <a:spAutoFit/>
          </a:bodyPr>
          <a:lstStyle/>
          <a:p>
            <a:r>
              <a:rPr lang="en-US" sz="2400" dirty="0" smtClean="0"/>
              <a:t>Idea: a single genome gives us many observations of the ancestral process.  As for the bottleneck example, more coalescence =&gt; smaller population size.</a:t>
            </a:r>
            <a:endParaRPr lang="en-US" sz="2400" dirty="0"/>
          </a:p>
        </p:txBody>
      </p:sp>
    </p:spTree>
    <p:extLst>
      <p:ext uri="{BB962C8B-B14F-4D97-AF65-F5344CB8AC3E}">
        <p14:creationId xmlns:p14="http://schemas.microsoft.com/office/powerpoint/2010/main" val="104724041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13" descr="Wellcome_logo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1238"/>
            <a:ext cx="2943225"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Rectangle 11"/>
          <p:cNvSpPr>
            <a:spLocks noGrp="1" noChangeArrowheads="1"/>
          </p:cNvSpPr>
          <p:nvPr>
            <p:ph type="title"/>
          </p:nvPr>
        </p:nvSpPr>
        <p:spPr/>
        <p:txBody>
          <a:bodyPr/>
          <a:lstStyle/>
          <a:p>
            <a:pPr eaLnBrk="1" hangingPunct="1"/>
            <a:r>
              <a:rPr lang="en-GB" dirty="0">
                <a:solidFill>
                  <a:srgbClr val="261170"/>
                </a:solidFill>
              </a:rPr>
              <a:t>Human population history</a:t>
            </a:r>
          </a:p>
        </p:txBody>
      </p:sp>
      <p:pic>
        <p:nvPicPr>
          <p:cNvPr id="5427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219200"/>
            <a:ext cx="6019800" cy="396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Rectangle 12"/>
          <p:cNvSpPr>
            <a:spLocks noChangeArrowheads="1"/>
          </p:cNvSpPr>
          <p:nvPr/>
        </p:nvSpPr>
        <p:spPr bwMode="auto">
          <a:xfrm>
            <a:off x="1066800" y="5410200"/>
            <a:ext cx="67833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2400" dirty="0">
                <a:solidFill>
                  <a:schemeClr val="hlink"/>
                </a:solidFill>
                <a:latin typeface="Calibri"/>
              </a:rPr>
              <a:t>The recent migration of European from Africa has lead to small effective population sizes</a:t>
            </a: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GB" sz="4000" dirty="0">
                <a:solidFill>
                  <a:srgbClr val="261170"/>
                </a:solidFill>
              </a:rPr>
              <a:t>Differences between populations</a:t>
            </a:r>
          </a:p>
        </p:txBody>
      </p:sp>
      <p:sp>
        <p:nvSpPr>
          <p:cNvPr id="76803" name="Rectangle 4"/>
          <p:cNvSpPr>
            <a:spLocks noChangeArrowheads="1"/>
          </p:cNvSpPr>
          <p:nvPr/>
        </p:nvSpPr>
        <p:spPr bwMode="auto">
          <a:xfrm>
            <a:off x="5181600" y="2057400"/>
            <a:ext cx="3505200" cy="310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2800" dirty="0">
                <a:solidFill>
                  <a:schemeClr val="hlink"/>
                </a:solidFill>
                <a:latin typeface="Calibri"/>
              </a:rPr>
              <a:t>The overall pattern of LD is conserved</a:t>
            </a:r>
          </a:p>
          <a:p>
            <a:endParaRPr lang="en-GB" sz="2800" dirty="0">
              <a:solidFill>
                <a:schemeClr val="hlink"/>
              </a:solidFill>
              <a:latin typeface="Calibri"/>
            </a:endParaRPr>
          </a:p>
          <a:p>
            <a:endParaRPr lang="en-GB" sz="2800" dirty="0">
              <a:solidFill>
                <a:schemeClr val="hlink"/>
              </a:solidFill>
              <a:latin typeface="Calibri"/>
            </a:endParaRPr>
          </a:p>
          <a:p>
            <a:r>
              <a:rPr lang="en-GB" sz="2800" dirty="0">
                <a:solidFill>
                  <a:schemeClr val="hlink"/>
                </a:solidFill>
                <a:latin typeface="Calibri"/>
              </a:rPr>
              <a:t>The different ancestral histories lead to different levels of LD</a:t>
            </a:r>
          </a:p>
        </p:txBody>
      </p:sp>
      <p:pic>
        <p:nvPicPr>
          <p:cNvPr id="76804" name="Picture 5"/>
          <p:cNvPicPr>
            <a:picLocks noChangeAspect="1" noChangeArrowheads="1"/>
          </p:cNvPicPr>
          <p:nvPr/>
        </p:nvPicPr>
        <p:blipFill>
          <a:blip r:embed="rId2">
            <a:extLst>
              <a:ext uri="{28A0092B-C50C-407E-A947-70E740481C1C}">
                <a14:useLocalDpi xmlns:a14="http://schemas.microsoft.com/office/drawing/2010/main" val="0"/>
              </a:ext>
            </a:extLst>
          </a:blip>
          <a:srcRect b="17380"/>
          <a:stretch>
            <a:fillRect/>
          </a:stretch>
        </p:blipFill>
        <p:spPr bwMode="auto">
          <a:xfrm>
            <a:off x="152400" y="1135679"/>
            <a:ext cx="5029200" cy="527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p:cNvSpPr>
            <a:spLocks noGrp="1" noChangeArrowheads="1"/>
          </p:cNvSpPr>
          <p:nvPr>
            <p:ph type="title"/>
          </p:nvPr>
        </p:nvSpPr>
        <p:spPr/>
        <p:txBody>
          <a:bodyPr/>
          <a:lstStyle/>
          <a:p>
            <a:pPr eaLnBrk="1" hangingPunct="1"/>
            <a:r>
              <a:rPr lang="en-GB" dirty="0">
                <a:solidFill>
                  <a:srgbClr val="261170"/>
                </a:solidFill>
              </a:rPr>
              <a:t>Population genetics</a:t>
            </a:r>
          </a:p>
        </p:txBody>
      </p:sp>
      <p:sp>
        <p:nvSpPr>
          <p:cNvPr id="60419" name="Rectangle 5"/>
          <p:cNvSpPr>
            <a:spLocks noGrp="1" noChangeArrowheads="1"/>
          </p:cNvSpPr>
          <p:nvPr>
            <p:ph type="body" idx="1"/>
          </p:nvPr>
        </p:nvSpPr>
        <p:spPr/>
        <p:txBody>
          <a:bodyPr/>
          <a:lstStyle/>
          <a:p>
            <a:pPr eaLnBrk="1" hangingPunct="1">
              <a:lnSpc>
                <a:spcPct val="80000"/>
              </a:lnSpc>
            </a:pPr>
            <a:r>
              <a:rPr lang="en-GB" sz="2800" dirty="0">
                <a:solidFill>
                  <a:srgbClr val="261170"/>
                </a:solidFill>
              </a:rPr>
              <a:t>Genetic drift generates correlations between alleles</a:t>
            </a:r>
          </a:p>
          <a:p>
            <a:pPr eaLnBrk="1" hangingPunct="1">
              <a:lnSpc>
                <a:spcPct val="80000"/>
              </a:lnSpc>
            </a:pPr>
            <a:endParaRPr lang="en-GB" sz="2800" dirty="0">
              <a:solidFill>
                <a:srgbClr val="261170"/>
              </a:solidFill>
            </a:endParaRPr>
          </a:p>
          <a:p>
            <a:pPr eaLnBrk="1" hangingPunct="1">
              <a:lnSpc>
                <a:spcPct val="80000"/>
              </a:lnSpc>
            </a:pPr>
            <a:r>
              <a:rPr lang="en-GB" sz="2800" dirty="0">
                <a:solidFill>
                  <a:srgbClr val="261170"/>
                </a:solidFill>
              </a:rPr>
              <a:t>Recombination breaks them down</a:t>
            </a:r>
          </a:p>
          <a:p>
            <a:pPr eaLnBrk="1" hangingPunct="1">
              <a:lnSpc>
                <a:spcPct val="80000"/>
              </a:lnSpc>
            </a:pPr>
            <a:endParaRPr lang="en-GB" sz="2800" dirty="0">
              <a:solidFill>
                <a:srgbClr val="261170"/>
              </a:solidFill>
            </a:endParaRPr>
          </a:p>
          <a:p>
            <a:pPr eaLnBrk="1" hangingPunct="1">
              <a:lnSpc>
                <a:spcPct val="80000"/>
              </a:lnSpc>
            </a:pPr>
            <a:r>
              <a:rPr lang="en-GB" sz="2800" dirty="0">
                <a:solidFill>
                  <a:srgbClr val="261170"/>
                </a:solidFill>
              </a:rPr>
              <a:t>The ancestral population size and history determines the amount of diversity and how it is structured </a:t>
            </a:r>
          </a:p>
          <a:p>
            <a:pPr eaLnBrk="1" hangingPunct="1">
              <a:lnSpc>
                <a:spcPct val="80000"/>
              </a:lnSpc>
              <a:buFontTx/>
              <a:buNone/>
            </a:pPr>
            <a:endParaRPr lang="en-GB" sz="2800" dirty="0">
              <a:solidFill>
                <a:srgbClr val="261170"/>
              </a:solidFill>
            </a:endParaRPr>
          </a:p>
          <a:p>
            <a:pPr eaLnBrk="1" hangingPunct="1">
              <a:lnSpc>
                <a:spcPct val="80000"/>
              </a:lnSpc>
            </a:pPr>
            <a:r>
              <a:rPr lang="en-GB" sz="2800" dirty="0">
                <a:solidFill>
                  <a:srgbClr val="261170"/>
                </a:solidFill>
              </a:rPr>
              <a:t>Natural selection can generate strong differences between populations  </a:t>
            </a:r>
          </a:p>
        </p:txBody>
      </p:sp>
      <p:pic>
        <p:nvPicPr>
          <p:cNvPr id="60420" name="Picture 6" descr="Wellcome_logo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1238"/>
            <a:ext cx="2943225"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 populations are more complex </a:t>
            </a:r>
            <a:r>
              <a:rPr lang="en-US" sz="3200" dirty="0" smtClean="0"/>
              <a:t>admixture</a:t>
            </a:r>
            <a:endParaRPr lang="en-US" sz="3200" dirty="0"/>
          </a:p>
        </p:txBody>
      </p:sp>
      <p:pic>
        <p:nvPicPr>
          <p:cNvPr id="4" name="Picture 3" descr="Mozab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447800"/>
            <a:ext cx="7239000" cy="4742215"/>
          </a:xfrm>
          <a:prstGeom prst="rect">
            <a:avLst/>
          </a:prstGeom>
          <a:ln w="28575" cmpd="sng">
            <a:solidFill>
              <a:srgbClr val="261170"/>
            </a:solidFill>
          </a:ln>
        </p:spPr>
      </p:pic>
      <p:sp>
        <p:nvSpPr>
          <p:cNvPr id="5" name="TextBox 4"/>
          <p:cNvSpPr txBox="1"/>
          <p:nvPr/>
        </p:nvSpPr>
        <p:spPr>
          <a:xfrm>
            <a:off x="1066800" y="6400800"/>
            <a:ext cx="6781800" cy="338554"/>
          </a:xfrm>
          <a:prstGeom prst="rect">
            <a:avLst/>
          </a:prstGeom>
          <a:noFill/>
        </p:spPr>
        <p:txBody>
          <a:bodyPr wrap="square" rtlCol="0">
            <a:spAutoFit/>
          </a:bodyPr>
          <a:lstStyle/>
          <a:p>
            <a:r>
              <a:rPr lang="en-US" sz="1600" dirty="0" smtClean="0">
                <a:latin typeface="Courier"/>
                <a:cs typeface="Courier"/>
              </a:rPr>
              <a:t>http://</a:t>
            </a:r>
            <a:r>
              <a:rPr lang="en-US" sz="1600" dirty="0" err="1" smtClean="0">
                <a:latin typeface="Courier"/>
                <a:cs typeface="Courier"/>
              </a:rPr>
              <a:t>admixturemap.paintmychromosomes.com</a:t>
            </a:r>
            <a:endParaRPr lang="en-US" sz="1600" dirty="0">
              <a:latin typeface="Courier"/>
              <a:cs typeface="Courier"/>
            </a:endParaRPr>
          </a:p>
        </p:txBody>
      </p:sp>
    </p:spTree>
    <p:extLst>
      <p:ext uri="{BB962C8B-B14F-4D97-AF65-F5344CB8AC3E}">
        <p14:creationId xmlns:p14="http://schemas.microsoft.com/office/powerpoint/2010/main" val="1069191744"/>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p:cNvSpPr>
            <a:spLocks noGrp="1" noChangeArrowheads="1"/>
          </p:cNvSpPr>
          <p:nvPr>
            <p:ph type="title"/>
          </p:nvPr>
        </p:nvSpPr>
        <p:spPr/>
        <p:txBody>
          <a:bodyPr/>
          <a:lstStyle/>
          <a:p>
            <a:pPr eaLnBrk="1" hangingPunct="1"/>
            <a:r>
              <a:rPr lang="en-GB" sz="4000" dirty="0" smtClean="0">
                <a:solidFill>
                  <a:srgbClr val="261170"/>
                </a:solidFill>
              </a:rPr>
              <a:t>Real </a:t>
            </a:r>
            <a:r>
              <a:rPr lang="en-GB" sz="4000" dirty="0" smtClean="0">
                <a:solidFill>
                  <a:srgbClr val="261170"/>
                </a:solidFill>
              </a:rPr>
              <a:t>populations are more complex</a:t>
            </a:r>
            <a:br>
              <a:rPr lang="en-GB" sz="4000" dirty="0" smtClean="0">
                <a:solidFill>
                  <a:srgbClr val="261170"/>
                </a:solidFill>
              </a:rPr>
            </a:br>
            <a:r>
              <a:rPr lang="en-GB" sz="3200" dirty="0" smtClean="0">
                <a:solidFill>
                  <a:srgbClr val="261170"/>
                </a:solidFill>
              </a:rPr>
              <a:t>n</a:t>
            </a:r>
            <a:r>
              <a:rPr lang="en-GB" sz="3200" dirty="0" smtClean="0">
                <a:solidFill>
                  <a:srgbClr val="261170"/>
                </a:solidFill>
              </a:rPr>
              <a:t>atural selection</a:t>
            </a:r>
            <a:endParaRPr lang="en-GB" sz="3200" dirty="0">
              <a:solidFill>
                <a:srgbClr val="261170"/>
              </a:solidFill>
            </a:endParaRPr>
          </a:p>
        </p:txBody>
      </p:sp>
      <p:grpSp>
        <p:nvGrpSpPr>
          <p:cNvPr id="2" name="Group 5"/>
          <p:cNvGrpSpPr>
            <a:grpSpLocks/>
          </p:cNvGrpSpPr>
          <p:nvPr/>
        </p:nvGrpSpPr>
        <p:grpSpPr bwMode="auto">
          <a:xfrm>
            <a:off x="539750" y="1905000"/>
            <a:ext cx="7993063" cy="1225550"/>
            <a:chOff x="340" y="1525"/>
            <a:chExt cx="5035" cy="772"/>
          </a:xfrm>
        </p:grpSpPr>
        <p:sp>
          <p:nvSpPr>
            <p:cNvPr id="57350" name="Line 6"/>
            <p:cNvSpPr>
              <a:spLocks noChangeShapeType="1"/>
            </p:cNvSpPr>
            <p:nvPr/>
          </p:nvSpPr>
          <p:spPr bwMode="auto">
            <a:xfrm>
              <a:off x="340" y="1571"/>
              <a:ext cx="14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57351" name="Line 7"/>
            <p:cNvSpPr>
              <a:spLocks noChangeShapeType="1"/>
            </p:cNvSpPr>
            <p:nvPr/>
          </p:nvSpPr>
          <p:spPr bwMode="auto">
            <a:xfrm>
              <a:off x="340" y="1707"/>
              <a:ext cx="14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57352" name="Line 8"/>
            <p:cNvSpPr>
              <a:spLocks noChangeShapeType="1"/>
            </p:cNvSpPr>
            <p:nvPr/>
          </p:nvSpPr>
          <p:spPr bwMode="auto">
            <a:xfrm>
              <a:off x="340" y="1843"/>
              <a:ext cx="14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57353" name="Line 9"/>
            <p:cNvSpPr>
              <a:spLocks noChangeShapeType="1"/>
            </p:cNvSpPr>
            <p:nvPr/>
          </p:nvSpPr>
          <p:spPr bwMode="auto">
            <a:xfrm>
              <a:off x="340" y="1979"/>
              <a:ext cx="14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57354" name="Line 10"/>
            <p:cNvSpPr>
              <a:spLocks noChangeShapeType="1"/>
            </p:cNvSpPr>
            <p:nvPr/>
          </p:nvSpPr>
          <p:spPr bwMode="auto">
            <a:xfrm>
              <a:off x="340" y="2115"/>
              <a:ext cx="14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57355" name="Line 11"/>
            <p:cNvSpPr>
              <a:spLocks noChangeShapeType="1"/>
            </p:cNvSpPr>
            <p:nvPr/>
          </p:nvSpPr>
          <p:spPr bwMode="auto">
            <a:xfrm>
              <a:off x="340" y="2251"/>
              <a:ext cx="14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57356" name="Oval 12"/>
            <p:cNvSpPr>
              <a:spLocks noChangeArrowheads="1"/>
            </p:cNvSpPr>
            <p:nvPr/>
          </p:nvSpPr>
          <p:spPr bwMode="auto">
            <a:xfrm>
              <a:off x="522" y="1525"/>
              <a:ext cx="90" cy="90"/>
            </a:xfrm>
            <a:prstGeom prst="ellipse">
              <a:avLst/>
            </a:prstGeom>
            <a:solidFill>
              <a:srgbClr val="99CCFF"/>
            </a:solidFill>
            <a:ln w="9525">
              <a:solidFill>
                <a:schemeClr val="tx1"/>
              </a:solidFill>
              <a:round/>
              <a:headEnd/>
              <a:tailEnd/>
            </a:ln>
          </p:spPr>
          <p:txBody>
            <a:bodyPr wrap="none" anchor="ctr"/>
            <a:lstStyle/>
            <a:p>
              <a:endParaRPr lang="en-US" dirty="0">
                <a:latin typeface="Calibri"/>
              </a:endParaRPr>
            </a:p>
          </p:txBody>
        </p:sp>
        <p:sp>
          <p:nvSpPr>
            <p:cNvPr id="57357" name="Oval 13"/>
            <p:cNvSpPr>
              <a:spLocks noChangeArrowheads="1"/>
            </p:cNvSpPr>
            <p:nvPr/>
          </p:nvSpPr>
          <p:spPr bwMode="auto">
            <a:xfrm>
              <a:off x="522" y="1798"/>
              <a:ext cx="90" cy="90"/>
            </a:xfrm>
            <a:prstGeom prst="ellipse">
              <a:avLst/>
            </a:prstGeom>
            <a:solidFill>
              <a:srgbClr val="99CCFF"/>
            </a:solidFill>
            <a:ln w="9525">
              <a:solidFill>
                <a:schemeClr val="tx1"/>
              </a:solidFill>
              <a:round/>
              <a:headEnd/>
              <a:tailEnd/>
            </a:ln>
          </p:spPr>
          <p:txBody>
            <a:bodyPr wrap="none" anchor="ctr"/>
            <a:lstStyle/>
            <a:p>
              <a:endParaRPr lang="en-US" dirty="0">
                <a:latin typeface="Calibri"/>
              </a:endParaRPr>
            </a:p>
          </p:txBody>
        </p:sp>
        <p:sp>
          <p:nvSpPr>
            <p:cNvPr id="57358" name="Oval 14"/>
            <p:cNvSpPr>
              <a:spLocks noChangeArrowheads="1"/>
            </p:cNvSpPr>
            <p:nvPr/>
          </p:nvSpPr>
          <p:spPr bwMode="auto">
            <a:xfrm>
              <a:off x="522" y="1934"/>
              <a:ext cx="90" cy="90"/>
            </a:xfrm>
            <a:prstGeom prst="ellipse">
              <a:avLst/>
            </a:prstGeom>
            <a:solidFill>
              <a:srgbClr val="99CCFF"/>
            </a:solidFill>
            <a:ln w="9525">
              <a:solidFill>
                <a:schemeClr val="tx1"/>
              </a:solidFill>
              <a:round/>
              <a:headEnd/>
              <a:tailEnd/>
            </a:ln>
          </p:spPr>
          <p:txBody>
            <a:bodyPr wrap="none" anchor="ctr"/>
            <a:lstStyle/>
            <a:p>
              <a:endParaRPr lang="en-US" dirty="0">
                <a:latin typeface="Calibri"/>
              </a:endParaRPr>
            </a:p>
          </p:txBody>
        </p:sp>
        <p:sp>
          <p:nvSpPr>
            <p:cNvPr id="57359" name="Oval 15"/>
            <p:cNvSpPr>
              <a:spLocks noChangeArrowheads="1"/>
            </p:cNvSpPr>
            <p:nvPr/>
          </p:nvSpPr>
          <p:spPr bwMode="auto">
            <a:xfrm>
              <a:off x="885" y="2070"/>
              <a:ext cx="90" cy="90"/>
            </a:xfrm>
            <a:prstGeom prst="ellipse">
              <a:avLst/>
            </a:prstGeom>
            <a:solidFill>
              <a:srgbClr val="99CCFF"/>
            </a:solidFill>
            <a:ln w="9525">
              <a:solidFill>
                <a:schemeClr val="tx1"/>
              </a:solidFill>
              <a:round/>
              <a:headEnd/>
              <a:tailEnd/>
            </a:ln>
          </p:spPr>
          <p:txBody>
            <a:bodyPr wrap="none" anchor="ctr"/>
            <a:lstStyle/>
            <a:p>
              <a:endParaRPr lang="en-US" dirty="0">
                <a:latin typeface="Calibri"/>
              </a:endParaRPr>
            </a:p>
          </p:txBody>
        </p:sp>
        <p:sp>
          <p:nvSpPr>
            <p:cNvPr id="57360" name="Oval 16"/>
            <p:cNvSpPr>
              <a:spLocks noChangeArrowheads="1"/>
            </p:cNvSpPr>
            <p:nvPr/>
          </p:nvSpPr>
          <p:spPr bwMode="auto">
            <a:xfrm>
              <a:off x="1021" y="1662"/>
              <a:ext cx="90" cy="90"/>
            </a:xfrm>
            <a:prstGeom prst="ellipse">
              <a:avLst/>
            </a:prstGeom>
            <a:solidFill>
              <a:srgbClr val="99CCFF"/>
            </a:solidFill>
            <a:ln w="9525">
              <a:solidFill>
                <a:schemeClr val="tx1"/>
              </a:solidFill>
              <a:round/>
              <a:headEnd/>
              <a:tailEnd/>
            </a:ln>
          </p:spPr>
          <p:txBody>
            <a:bodyPr wrap="none" anchor="ctr"/>
            <a:lstStyle/>
            <a:p>
              <a:endParaRPr lang="en-US" dirty="0">
                <a:latin typeface="Calibri"/>
              </a:endParaRPr>
            </a:p>
          </p:txBody>
        </p:sp>
        <p:sp>
          <p:nvSpPr>
            <p:cNvPr id="57361" name="Oval 17"/>
            <p:cNvSpPr>
              <a:spLocks noChangeArrowheads="1"/>
            </p:cNvSpPr>
            <p:nvPr/>
          </p:nvSpPr>
          <p:spPr bwMode="auto">
            <a:xfrm>
              <a:off x="1157" y="2207"/>
              <a:ext cx="90" cy="90"/>
            </a:xfrm>
            <a:prstGeom prst="ellipse">
              <a:avLst/>
            </a:prstGeom>
            <a:solidFill>
              <a:srgbClr val="99CCFF"/>
            </a:solidFill>
            <a:ln w="9525">
              <a:solidFill>
                <a:schemeClr val="tx1"/>
              </a:solidFill>
              <a:round/>
              <a:headEnd/>
              <a:tailEnd/>
            </a:ln>
          </p:spPr>
          <p:txBody>
            <a:bodyPr wrap="none" anchor="ctr"/>
            <a:lstStyle/>
            <a:p>
              <a:endParaRPr lang="en-US" dirty="0">
                <a:latin typeface="Calibri"/>
              </a:endParaRPr>
            </a:p>
          </p:txBody>
        </p:sp>
        <p:sp>
          <p:nvSpPr>
            <p:cNvPr id="57362" name="Oval 18"/>
            <p:cNvSpPr>
              <a:spLocks noChangeArrowheads="1"/>
            </p:cNvSpPr>
            <p:nvPr/>
          </p:nvSpPr>
          <p:spPr bwMode="auto">
            <a:xfrm>
              <a:off x="1157" y="2070"/>
              <a:ext cx="90" cy="90"/>
            </a:xfrm>
            <a:prstGeom prst="ellipse">
              <a:avLst/>
            </a:prstGeom>
            <a:solidFill>
              <a:srgbClr val="99CCFF"/>
            </a:solidFill>
            <a:ln w="9525">
              <a:solidFill>
                <a:schemeClr val="tx1"/>
              </a:solidFill>
              <a:round/>
              <a:headEnd/>
              <a:tailEnd/>
            </a:ln>
          </p:spPr>
          <p:txBody>
            <a:bodyPr wrap="none" anchor="ctr"/>
            <a:lstStyle/>
            <a:p>
              <a:endParaRPr lang="en-US" dirty="0">
                <a:latin typeface="Calibri"/>
              </a:endParaRPr>
            </a:p>
          </p:txBody>
        </p:sp>
        <p:sp>
          <p:nvSpPr>
            <p:cNvPr id="57363" name="Oval 19"/>
            <p:cNvSpPr>
              <a:spLocks noChangeArrowheads="1"/>
            </p:cNvSpPr>
            <p:nvPr/>
          </p:nvSpPr>
          <p:spPr bwMode="auto">
            <a:xfrm>
              <a:off x="1157" y="1798"/>
              <a:ext cx="90" cy="90"/>
            </a:xfrm>
            <a:prstGeom prst="ellipse">
              <a:avLst/>
            </a:prstGeom>
            <a:solidFill>
              <a:srgbClr val="99CCFF"/>
            </a:solidFill>
            <a:ln w="9525">
              <a:solidFill>
                <a:schemeClr val="tx1"/>
              </a:solidFill>
              <a:round/>
              <a:headEnd/>
              <a:tailEnd/>
            </a:ln>
          </p:spPr>
          <p:txBody>
            <a:bodyPr wrap="none" anchor="ctr"/>
            <a:lstStyle/>
            <a:p>
              <a:endParaRPr lang="en-US" dirty="0">
                <a:latin typeface="Calibri"/>
              </a:endParaRPr>
            </a:p>
          </p:txBody>
        </p:sp>
        <p:sp>
          <p:nvSpPr>
            <p:cNvPr id="57364" name="Oval 20"/>
            <p:cNvSpPr>
              <a:spLocks noChangeArrowheads="1"/>
            </p:cNvSpPr>
            <p:nvPr/>
          </p:nvSpPr>
          <p:spPr bwMode="auto">
            <a:xfrm>
              <a:off x="1339" y="1525"/>
              <a:ext cx="90" cy="90"/>
            </a:xfrm>
            <a:prstGeom prst="ellipse">
              <a:avLst/>
            </a:prstGeom>
            <a:solidFill>
              <a:srgbClr val="99CCFF"/>
            </a:solidFill>
            <a:ln w="9525">
              <a:solidFill>
                <a:schemeClr val="tx1"/>
              </a:solidFill>
              <a:round/>
              <a:headEnd/>
              <a:tailEnd/>
            </a:ln>
          </p:spPr>
          <p:txBody>
            <a:bodyPr wrap="none" anchor="ctr"/>
            <a:lstStyle/>
            <a:p>
              <a:endParaRPr lang="en-US" dirty="0">
                <a:latin typeface="Calibri"/>
              </a:endParaRPr>
            </a:p>
          </p:txBody>
        </p:sp>
        <p:sp>
          <p:nvSpPr>
            <p:cNvPr id="57365" name="Oval 21"/>
            <p:cNvSpPr>
              <a:spLocks noChangeArrowheads="1"/>
            </p:cNvSpPr>
            <p:nvPr/>
          </p:nvSpPr>
          <p:spPr bwMode="auto">
            <a:xfrm>
              <a:off x="1338" y="1662"/>
              <a:ext cx="90" cy="90"/>
            </a:xfrm>
            <a:prstGeom prst="ellipse">
              <a:avLst/>
            </a:prstGeom>
            <a:solidFill>
              <a:srgbClr val="99CCFF"/>
            </a:solidFill>
            <a:ln w="9525">
              <a:solidFill>
                <a:schemeClr val="tx1"/>
              </a:solidFill>
              <a:round/>
              <a:headEnd/>
              <a:tailEnd/>
            </a:ln>
          </p:spPr>
          <p:txBody>
            <a:bodyPr wrap="none" anchor="ctr"/>
            <a:lstStyle/>
            <a:p>
              <a:endParaRPr lang="en-US" dirty="0">
                <a:latin typeface="Calibri"/>
              </a:endParaRPr>
            </a:p>
          </p:txBody>
        </p:sp>
        <p:sp>
          <p:nvSpPr>
            <p:cNvPr id="57366" name="Oval 22"/>
            <p:cNvSpPr>
              <a:spLocks noChangeArrowheads="1"/>
            </p:cNvSpPr>
            <p:nvPr/>
          </p:nvSpPr>
          <p:spPr bwMode="auto">
            <a:xfrm>
              <a:off x="1474" y="1798"/>
              <a:ext cx="90" cy="90"/>
            </a:xfrm>
            <a:prstGeom prst="ellipse">
              <a:avLst/>
            </a:prstGeom>
            <a:solidFill>
              <a:srgbClr val="99CCFF"/>
            </a:solidFill>
            <a:ln w="9525">
              <a:solidFill>
                <a:schemeClr val="tx1"/>
              </a:solidFill>
              <a:round/>
              <a:headEnd/>
              <a:tailEnd/>
            </a:ln>
          </p:spPr>
          <p:txBody>
            <a:bodyPr wrap="none" anchor="ctr"/>
            <a:lstStyle/>
            <a:p>
              <a:endParaRPr lang="en-US" dirty="0">
                <a:latin typeface="Calibri"/>
              </a:endParaRPr>
            </a:p>
          </p:txBody>
        </p:sp>
        <p:sp>
          <p:nvSpPr>
            <p:cNvPr id="57367" name="Oval 23"/>
            <p:cNvSpPr>
              <a:spLocks noChangeArrowheads="1"/>
            </p:cNvSpPr>
            <p:nvPr/>
          </p:nvSpPr>
          <p:spPr bwMode="auto">
            <a:xfrm>
              <a:off x="1474" y="2070"/>
              <a:ext cx="90" cy="90"/>
            </a:xfrm>
            <a:prstGeom prst="ellipse">
              <a:avLst/>
            </a:prstGeom>
            <a:solidFill>
              <a:srgbClr val="99CCFF"/>
            </a:solidFill>
            <a:ln w="9525">
              <a:solidFill>
                <a:schemeClr val="tx1"/>
              </a:solidFill>
              <a:round/>
              <a:headEnd/>
              <a:tailEnd/>
            </a:ln>
          </p:spPr>
          <p:txBody>
            <a:bodyPr wrap="none" anchor="ctr"/>
            <a:lstStyle/>
            <a:p>
              <a:endParaRPr lang="en-US" dirty="0">
                <a:latin typeface="Calibri"/>
              </a:endParaRPr>
            </a:p>
          </p:txBody>
        </p:sp>
        <p:sp>
          <p:nvSpPr>
            <p:cNvPr id="57368" name="Oval 24"/>
            <p:cNvSpPr>
              <a:spLocks noChangeArrowheads="1"/>
            </p:cNvSpPr>
            <p:nvPr/>
          </p:nvSpPr>
          <p:spPr bwMode="auto">
            <a:xfrm>
              <a:off x="1474" y="1525"/>
              <a:ext cx="90" cy="90"/>
            </a:xfrm>
            <a:prstGeom prst="ellipse">
              <a:avLst/>
            </a:prstGeom>
            <a:solidFill>
              <a:srgbClr val="99CCFF"/>
            </a:solidFill>
            <a:ln w="9525">
              <a:solidFill>
                <a:schemeClr val="tx1"/>
              </a:solidFill>
              <a:round/>
              <a:headEnd/>
              <a:tailEnd/>
            </a:ln>
          </p:spPr>
          <p:txBody>
            <a:bodyPr wrap="none" anchor="ctr"/>
            <a:lstStyle/>
            <a:p>
              <a:endParaRPr lang="en-US" dirty="0">
                <a:latin typeface="Calibri"/>
              </a:endParaRPr>
            </a:p>
          </p:txBody>
        </p:sp>
        <p:sp>
          <p:nvSpPr>
            <p:cNvPr id="57369" name="Oval 25"/>
            <p:cNvSpPr>
              <a:spLocks noChangeArrowheads="1"/>
            </p:cNvSpPr>
            <p:nvPr/>
          </p:nvSpPr>
          <p:spPr bwMode="auto">
            <a:xfrm>
              <a:off x="1474" y="1661"/>
              <a:ext cx="90" cy="90"/>
            </a:xfrm>
            <a:prstGeom prst="ellipse">
              <a:avLst/>
            </a:prstGeom>
            <a:solidFill>
              <a:srgbClr val="99CCFF"/>
            </a:solidFill>
            <a:ln w="9525">
              <a:solidFill>
                <a:schemeClr val="tx1"/>
              </a:solidFill>
              <a:round/>
              <a:headEnd/>
              <a:tailEnd/>
            </a:ln>
          </p:spPr>
          <p:txBody>
            <a:bodyPr wrap="none" anchor="ctr"/>
            <a:lstStyle/>
            <a:p>
              <a:endParaRPr lang="en-US" dirty="0">
                <a:latin typeface="Calibri"/>
              </a:endParaRPr>
            </a:p>
          </p:txBody>
        </p:sp>
        <p:sp>
          <p:nvSpPr>
            <p:cNvPr id="57370" name="Oval 26"/>
            <p:cNvSpPr>
              <a:spLocks noChangeArrowheads="1"/>
            </p:cNvSpPr>
            <p:nvPr/>
          </p:nvSpPr>
          <p:spPr bwMode="auto">
            <a:xfrm>
              <a:off x="1656" y="1934"/>
              <a:ext cx="90" cy="90"/>
            </a:xfrm>
            <a:prstGeom prst="ellipse">
              <a:avLst/>
            </a:prstGeom>
            <a:solidFill>
              <a:srgbClr val="99CCFF"/>
            </a:solidFill>
            <a:ln w="9525">
              <a:solidFill>
                <a:schemeClr val="tx1"/>
              </a:solidFill>
              <a:round/>
              <a:headEnd/>
              <a:tailEnd/>
            </a:ln>
          </p:spPr>
          <p:txBody>
            <a:bodyPr wrap="none" anchor="ctr"/>
            <a:lstStyle/>
            <a:p>
              <a:endParaRPr lang="en-US" dirty="0">
                <a:latin typeface="Calibri"/>
              </a:endParaRPr>
            </a:p>
          </p:txBody>
        </p:sp>
        <p:sp>
          <p:nvSpPr>
            <p:cNvPr id="57371" name="Oval 27"/>
            <p:cNvSpPr>
              <a:spLocks noChangeArrowheads="1"/>
            </p:cNvSpPr>
            <p:nvPr/>
          </p:nvSpPr>
          <p:spPr bwMode="auto">
            <a:xfrm>
              <a:off x="658" y="2207"/>
              <a:ext cx="90" cy="90"/>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57372" name="Line 28"/>
            <p:cNvSpPr>
              <a:spLocks noChangeShapeType="1"/>
            </p:cNvSpPr>
            <p:nvPr/>
          </p:nvSpPr>
          <p:spPr bwMode="auto">
            <a:xfrm>
              <a:off x="2154" y="1571"/>
              <a:ext cx="14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57373" name="Line 29"/>
            <p:cNvSpPr>
              <a:spLocks noChangeShapeType="1"/>
            </p:cNvSpPr>
            <p:nvPr/>
          </p:nvSpPr>
          <p:spPr bwMode="auto">
            <a:xfrm>
              <a:off x="2154" y="1707"/>
              <a:ext cx="14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57374" name="Line 30"/>
            <p:cNvSpPr>
              <a:spLocks noChangeShapeType="1"/>
            </p:cNvSpPr>
            <p:nvPr/>
          </p:nvSpPr>
          <p:spPr bwMode="auto">
            <a:xfrm>
              <a:off x="2154" y="1843"/>
              <a:ext cx="14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57375" name="Line 31"/>
            <p:cNvSpPr>
              <a:spLocks noChangeShapeType="1"/>
            </p:cNvSpPr>
            <p:nvPr/>
          </p:nvSpPr>
          <p:spPr bwMode="auto">
            <a:xfrm>
              <a:off x="2154" y="1979"/>
              <a:ext cx="14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57376" name="Line 32"/>
            <p:cNvSpPr>
              <a:spLocks noChangeShapeType="1"/>
            </p:cNvSpPr>
            <p:nvPr/>
          </p:nvSpPr>
          <p:spPr bwMode="auto">
            <a:xfrm>
              <a:off x="2154" y="2115"/>
              <a:ext cx="14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57377" name="Line 33"/>
            <p:cNvSpPr>
              <a:spLocks noChangeShapeType="1"/>
            </p:cNvSpPr>
            <p:nvPr/>
          </p:nvSpPr>
          <p:spPr bwMode="auto">
            <a:xfrm>
              <a:off x="2154" y="2251"/>
              <a:ext cx="14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57378" name="Oval 34"/>
            <p:cNvSpPr>
              <a:spLocks noChangeArrowheads="1"/>
            </p:cNvSpPr>
            <p:nvPr/>
          </p:nvSpPr>
          <p:spPr bwMode="auto">
            <a:xfrm>
              <a:off x="2336" y="1525"/>
              <a:ext cx="90" cy="90"/>
            </a:xfrm>
            <a:prstGeom prst="ellipse">
              <a:avLst/>
            </a:prstGeom>
            <a:solidFill>
              <a:srgbClr val="99CCFF"/>
            </a:solidFill>
            <a:ln w="9525">
              <a:solidFill>
                <a:schemeClr val="tx1"/>
              </a:solidFill>
              <a:round/>
              <a:headEnd/>
              <a:tailEnd/>
            </a:ln>
          </p:spPr>
          <p:txBody>
            <a:bodyPr wrap="none" anchor="ctr"/>
            <a:lstStyle/>
            <a:p>
              <a:endParaRPr lang="en-US" dirty="0">
                <a:latin typeface="Calibri"/>
              </a:endParaRPr>
            </a:p>
          </p:txBody>
        </p:sp>
        <p:sp>
          <p:nvSpPr>
            <p:cNvPr id="57379" name="Oval 35"/>
            <p:cNvSpPr>
              <a:spLocks noChangeArrowheads="1"/>
            </p:cNvSpPr>
            <p:nvPr/>
          </p:nvSpPr>
          <p:spPr bwMode="auto">
            <a:xfrm>
              <a:off x="2971" y="1662"/>
              <a:ext cx="90" cy="90"/>
            </a:xfrm>
            <a:prstGeom prst="ellipse">
              <a:avLst/>
            </a:prstGeom>
            <a:solidFill>
              <a:srgbClr val="99CCFF"/>
            </a:solidFill>
            <a:ln w="9525">
              <a:solidFill>
                <a:schemeClr val="tx1"/>
              </a:solidFill>
              <a:round/>
              <a:headEnd/>
              <a:tailEnd/>
            </a:ln>
          </p:spPr>
          <p:txBody>
            <a:bodyPr wrap="none" anchor="ctr"/>
            <a:lstStyle/>
            <a:p>
              <a:endParaRPr lang="en-US" dirty="0">
                <a:latin typeface="Calibri"/>
              </a:endParaRPr>
            </a:p>
          </p:txBody>
        </p:sp>
        <p:sp>
          <p:nvSpPr>
            <p:cNvPr id="57380" name="Oval 36"/>
            <p:cNvSpPr>
              <a:spLocks noChangeArrowheads="1"/>
            </p:cNvSpPr>
            <p:nvPr/>
          </p:nvSpPr>
          <p:spPr bwMode="auto">
            <a:xfrm>
              <a:off x="2971" y="2207"/>
              <a:ext cx="90" cy="90"/>
            </a:xfrm>
            <a:prstGeom prst="ellipse">
              <a:avLst/>
            </a:prstGeom>
            <a:solidFill>
              <a:srgbClr val="99CCFF"/>
            </a:solidFill>
            <a:ln w="9525">
              <a:solidFill>
                <a:schemeClr val="tx1"/>
              </a:solidFill>
              <a:round/>
              <a:headEnd/>
              <a:tailEnd/>
            </a:ln>
          </p:spPr>
          <p:txBody>
            <a:bodyPr wrap="none" anchor="ctr"/>
            <a:lstStyle/>
            <a:p>
              <a:endParaRPr lang="en-US" dirty="0">
                <a:latin typeface="Calibri"/>
              </a:endParaRPr>
            </a:p>
          </p:txBody>
        </p:sp>
        <p:sp>
          <p:nvSpPr>
            <p:cNvPr id="57381" name="Oval 37"/>
            <p:cNvSpPr>
              <a:spLocks noChangeArrowheads="1"/>
            </p:cNvSpPr>
            <p:nvPr/>
          </p:nvSpPr>
          <p:spPr bwMode="auto">
            <a:xfrm>
              <a:off x="2971" y="2070"/>
              <a:ext cx="90" cy="90"/>
            </a:xfrm>
            <a:prstGeom prst="ellipse">
              <a:avLst/>
            </a:prstGeom>
            <a:solidFill>
              <a:srgbClr val="99CCFF"/>
            </a:solidFill>
            <a:ln w="9525">
              <a:solidFill>
                <a:schemeClr val="tx1"/>
              </a:solidFill>
              <a:round/>
              <a:headEnd/>
              <a:tailEnd/>
            </a:ln>
          </p:spPr>
          <p:txBody>
            <a:bodyPr wrap="none" anchor="ctr"/>
            <a:lstStyle/>
            <a:p>
              <a:endParaRPr lang="en-US" dirty="0">
                <a:latin typeface="Calibri"/>
              </a:endParaRPr>
            </a:p>
          </p:txBody>
        </p:sp>
        <p:sp>
          <p:nvSpPr>
            <p:cNvPr id="57382" name="Oval 38"/>
            <p:cNvSpPr>
              <a:spLocks noChangeArrowheads="1"/>
            </p:cNvSpPr>
            <p:nvPr/>
          </p:nvSpPr>
          <p:spPr bwMode="auto">
            <a:xfrm>
              <a:off x="2971" y="1798"/>
              <a:ext cx="90" cy="90"/>
            </a:xfrm>
            <a:prstGeom prst="ellipse">
              <a:avLst/>
            </a:prstGeom>
            <a:solidFill>
              <a:srgbClr val="99CCFF"/>
            </a:solidFill>
            <a:ln w="9525">
              <a:solidFill>
                <a:schemeClr val="tx1"/>
              </a:solidFill>
              <a:round/>
              <a:headEnd/>
              <a:tailEnd/>
            </a:ln>
          </p:spPr>
          <p:txBody>
            <a:bodyPr wrap="none" anchor="ctr"/>
            <a:lstStyle/>
            <a:p>
              <a:endParaRPr lang="en-US" dirty="0">
                <a:latin typeface="Calibri"/>
              </a:endParaRPr>
            </a:p>
          </p:txBody>
        </p:sp>
        <p:sp>
          <p:nvSpPr>
            <p:cNvPr id="57383" name="Oval 39"/>
            <p:cNvSpPr>
              <a:spLocks noChangeArrowheads="1"/>
            </p:cNvSpPr>
            <p:nvPr/>
          </p:nvSpPr>
          <p:spPr bwMode="auto">
            <a:xfrm>
              <a:off x="3152" y="1525"/>
              <a:ext cx="90" cy="90"/>
            </a:xfrm>
            <a:prstGeom prst="ellipse">
              <a:avLst/>
            </a:prstGeom>
            <a:solidFill>
              <a:srgbClr val="99CCFF"/>
            </a:solidFill>
            <a:ln w="9525">
              <a:solidFill>
                <a:schemeClr val="tx1"/>
              </a:solidFill>
              <a:round/>
              <a:headEnd/>
              <a:tailEnd/>
            </a:ln>
          </p:spPr>
          <p:txBody>
            <a:bodyPr wrap="none" anchor="ctr"/>
            <a:lstStyle/>
            <a:p>
              <a:endParaRPr lang="en-US" dirty="0">
                <a:latin typeface="Calibri"/>
              </a:endParaRPr>
            </a:p>
          </p:txBody>
        </p:sp>
        <p:sp>
          <p:nvSpPr>
            <p:cNvPr id="57384" name="Oval 40"/>
            <p:cNvSpPr>
              <a:spLocks noChangeArrowheads="1"/>
            </p:cNvSpPr>
            <p:nvPr/>
          </p:nvSpPr>
          <p:spPr bwMode="auto">
            <a:xfrm>
              <a:off x="3288" y="1525"/>
              <a:ext cx="90" cy="90"/>
            </a:xfrm>
            <a:prstGeom prst="ellipse">
              <a:avLst/>
            </a:prstGeom>
            <a:solidFill>
              <a:srgbClr val="99CCFF"/>
            </a:solidFill>
            <a:ln w="9525">
              <a:solidFill>
                <a:schemeClr val="tx1"/>
              </a:solidFill>
              <a:round/>
              <a:headEnd/>
              <a:tailEnd/>
            </a:ln>
          </p:spPr>
          <p:txBody>
            <a:bodyPr wrap="none" anchor="ctr"/>
            <a:lstStyle/>
            <a:p>
              <a:endParaRPr lang="en-US" dirty="0">
                <a:latin typeface="Calibri"/>
              </a:endParaRPr>
            </a:p>
          </p:txBody>
        </p:sp>
        <p:sp>
          <p:nvSpPr>
            <p:cNvPr id="57385" name="Oval 41"/>
            <p:cNvSpPr>
              <a:spLocks noChangeArrowheads="1"/>
            </p:cNvSpPr>
            <p:nvPr/>
          </p:nvSpPr>
          <p:spPr bwMode="auto">
            <a:xfrm>
              <a:off x="2472" y="2207"/>
              <a:ext cx="90" cy="90"/>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57386" name="Line 42"/>
            <p:cNvSpPr>
              <a:spLocks noChangeShapeType="1"/>
            </p:cNvSpPr>
            <p:nvPr/>
          </p:nvSpPr>
          <p:spPr bwMode="auto">
            <a:xfrm>
              <a:off x="3923" y="1571"/>
              <a:ext cx="14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57387" name="Line 43"/>
            <p:cNvSpPr>
              <a:spLocks noChangeShapeType="1"/>
            </p:cNvSpPr>
            <p:nvPr/>
          </p:nvSpPr>
          <p:spPr bwMode="auto">
            <a:xfrm>
              <a:off x="3923" y="1707"/>
              <a:ext cx="14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57388" name="Line 44"/>
            <p:cNvSpPr>
              <a:spLocks noChangeShapeType="1"/>
            </p:cNvSpPr>
            <p:nvPr/>
          </p:nvSpPr>
          <p:spPr bwMode="auto">
            <a:xfrm>
              <a:off x="3923" y="1843"/>
              <a:ext cx="14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57389" name="Line 45"/>
            <p:cNvSpPr>
              <a:spLocks noChangeShapeType="1"/>
            </p:cNvSpPr>
            <p:nvPr/>
          </p:nvSpPr>
          <p:spPr bwMode="auto">
            <a:xfrm>
              <a:off x="3923" y="1979"/>
              <a:ext cx="14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57390" name="Line 46"/>
            <p:cNvSpPr>
              <a:spLocks noChangeShapeType="1"/>
            </p:cNvSpPr>
            <p:nvPr/>
          </p:nvSpPr>
          <p:spPr bwMode="auto">
            <a:xfrm>
              <a:off x="3923" y="2115"/>
              <a:ext cx="14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57391" name="Line 47"/>
            <p:cNvSpPr>
              <a:spLocks noChangeShapeType="1"/>
            </p:cNvSpPr>
            <p:nvPr/>
          </p:nvSpPr>
          <p:spPr bwMode="auto">
            <a:xfrm>
              <a:off x="3923" y="2251"/>
              <a:ext cx="14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57392" name="Oval 48"/>
            <p:cNvSpPr>
              <a:spLocks noChangeArrowheads="1"/>
            </p:cNvSpPr>
            <p:nvPr/>
          </p:nvSpPr>
          <p:spPr bwMode="auto">
            <a:xfrm>
              <a:off x="4740" y="1934"/>
              <a:ext cx="90" cy="90"/>
            </a:xfrm>
            <a:prstGeom prst="ellipse">
              <a:avLst/>
            </a:prstGeom>
            <a:solidFill>
              <a:srgbClr val="99CCFF"/>
            </a:solidFill>
            <a:ln w="9525">
              <a:solidFill>
                <a:schemeClr val="tx1"/>
              </a:solidFill>
              <a:round/>
              <a:headEnd/>
              <a:tailEnd/>
            </a:ln>
          </p:spPr>
          <p:txBody>
            <a:bodyPr wrap="none" anchor="ctr"/>
            <a:lstStyle/>
            <a:p>
              <a:endParaRPr lang="en-US" dirty="0">
                <a:latin typeface="Calibri"/>
              </a:endParaRPr>
            </a:p>
          </p:txBody>
        </p:sp>
        <p:sp>
          <p:nvSpPr>
            <p:cNvPr id="57393" name="Oval 49"/>
            <p:cNvSpPr>
              <a:spLocks noChangeArrowheads="1"/>
            </p:cNvSpPr>
            <p:nvPr/>
          </p:nvSpPr>
          <p:spPr bwMode="auto">
            <a:xfrm>
              <a:off x="4740" y="1662"/>
              <a:ext cx="90" cy="90"/>
            </a:xfrm>
            <a:prstGeom prst="ellipse">
              <a:avLst/>
            </a:prstGeom>
            <a:solidFill>
              <a:srgbClr val="99CCFF"/>
            </a:solidFill>
            <a:ln w="9525">
              <a:solidFill>
                <a:schemeClr val="tx1"/>
              </a:solidFill>
              <a:round/>
              <a:headEnd/>
              <a:tailEnd/>
            </a:ln>
          </p:spPr>
          <p:txBody>
            <a:bodyPr wrap="none" anchor="ctr"/>
            <a:lstStyle/>
            <a:p>
              <a:endParaRPr lang="en-US" dirty="0">
                <a:latin typeface="Calibri"/>
              </a:endParaRPr>
            </a:p>
          </p:txBody>
        </p:sp>
        <p:sp>
          <p:nvSpPr>
            <p:cNvPr id="57394" name="Oval 50"/>
            <p:cNvSpPr>
              <a:spLocks noChangeArrowheads="1"/>
            </p:cNvSpPr>
            <p:nvPr/>
          </p:nvSpPr>
          <p:spPr bwMode="auto">
            <a:xfrm>
              <a:off x="4740" y="2207"/>
              <a:ext cx="90" cy="90"/>
            </a:xfrm>
            <a:prstGeom prst="ellipse">
              <a:avLst/>
            </a:prstGeom>
            <a:solidFill>
              <a:srgbClr val="99CCFF"/>
            </a:solidFill>
            <a:ln w="9525">
              <a:solidFill>
                <a:schemeClr val="tx1"/>
              </a:solidFill>
              <a:round/>
              <a:headEnd/>
              <a:tailEnd/>
            </a:ln>
          </p:spPr>
          <p:txBody>
            <a:bodyPr wrap="none" anchor="ctr"/>
            <a:lstStyle/>
            <a:p>
              <a:endParaRPr lang="en-US" dirty="0">
                <a:latin typeface="Calibri"/>
              </a:endParaRPr>
            </a:p>
          </p:txBody>
        </p:sp>
        <p:sp>
          <p:nvSpPr>
            <p:cNvPr id="57395" name="Oval 51"/>
            <p:cNvSpPr>
              <a:spLocks noChangeArrowheads="1"/>
            </p:cNvSpPr>
            <p:nvPr/>
          </p:nvSpPr>
          <p:spPr bwMode="auto">
            <a:xfrm>
              <a:off x="4740" y="2070"/>
              <a:ext cx="90" cy="90"/>
            </a:xfrm>
            <a:prstGeom prst="ellipse">
              <a:avLst/>
            </a:prstGeom>
            <a:solidFill>
              <a:srgbClr val="99CCFF"/>
            </a:solidFill>
            <a:ln w="9525">
              <a:solidFill>
                <a:schemeClr val="tx1"/>
              </a:solidFill>
              <a:round/>
              <a:headEnd/>
              <a:tailEnd/>
            </a:ln>
          </p:spPr>
          <p:txBody>
            <a:bodyPr wrap="none" anchor="ctr"/>
            <a:lstStyle/>
            <a:p>
              <a:endParaRPr lang="en-US" dirty="0">
                <a:latin typeface="Calibri"/>
              </a:endParaRPr>
            </a:p>
          </p:txBody>
        </p:sp>
        <p:sp>
          <p:nvSpPr>
            <p:cNvPr id="57396" name="Oval 52"/>
            <p:cNvSpPr>
              <a:spLocks noChangeArrowheads="1"/>
            </p:cNvSpPr>
            <p:nvPr/>
          </p:nvSpPr>
          <p:spPr bwMode="auto">
            <a:xfrm>
              <a:off x="4740" y="1798"/>
              <a:ext cx="90" cy="90"/>
            </a:xfrm>
            <a:prstGeom prst="ellipse">
              <a:avLst/>
            </a:prstGeom>
            <a:solidFill>
              <a:srgbClr val="99CCFF"/>
            </a:solidFill>
            <a:ln w="9525">
              <a:solidFill>
                <a:schemeClr val="tx1"/>
              </a:solidFill>
              <a:round/>
              <a:headEnd/>
              <a:tailEnd/>
            </a:ln>
          </p:spPr>
          <p:txBody>
            <a:bodyPr wrap="none" anchor="ctr"/>
            <a:lstStyle/>
            <a:p>
              <a:endParaRPr lang="en-US" dirty="0">
                <a:latin typeface="Calibri"/>
              </a:endParaRPr>
            </a:p>
          </p:txBody>
        </p:sp>
        <p:sp>
          <p:nvSpPr>
            <p:cNvPr id="57397" name="Oval 53"/>
            <p:cNvSpPr>
              <a:spLocks noChangeArrowheads="1"/>
            </p:cNvSpPr>
            <p:nvPr/>
          </p:nvSpPr>
          <p:spPr bwMode="auto">
            <a:xfrm>
              <a:off x="4241" y="2207"/>
              <a:ext cx="90" cy="90"/>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57398" name="Oval 54"/>
            <p:cNvSpPr>
              <a:spLocks noChangeArrowheads="1"/>
            </p:cNvSpPr>
            <p:nvPr/>
          </p:nvSpPr>
          <p:spPr bwMode="auto">
            <a:xfrm>
              <a:off x="2472" y="1662"/>
              <a:ext cx="90" cy="90"/>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57399" name="Oval 55"/>
            <p:cNvSpPr>
              <a:spLocks noChangeArrowheads="1"/>
            </p:cNvSpPr>
            <p:nvPr/>
          </p:nvSpPr>
          <p:spPr bwMode="auto">
            <a:xfrm>
              <a:off x="2471" y="1798"/>
              <a:ext cx="90" cy="90"/>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57400" name="Oval 56"/>
            <p:cNvSpPr>
              <a:spLocks noChangeArrowheads="1"/>
            </p:cNvSpPr>
            <p:nvPr/>
          </p:nvSpPr>
          <p:spPr bwMode="auto">
            <a:xfrm>
              <a:off x="2471" y="1934"/>
              <a:ext cx="90" cy="90"/>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57401" name="Oval 57"/>
            <p:cNvSpPr>
              <a:spLocks noChangeArrowheads="1"/>
            </p:cNvSpPr>
            <p:nvPr/>
          </p:nvSpPr>
          <p:spPr bwMode="auto">
            <a:xfrm>
              <a:off x="2471" y="2070"/>
              <a:ext cx="90" cy="90"/>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57402" name="Oval 58"/>
            <p:cNvSpPr>
              <a:spLocks noChangeArrowheads="1"/>
            </p:cNvSpPr>
            <p:nvPr/>
          </p:nvSpPr>
          <p:spPr bwMode="auto">
            <a:xfrm>
              <a:off x="2970" y="1934"/>
              <a:ext cx="90" cy="90"/>
            </a:xfrm>
            <a:prstGeom prst="ellipse">
              <a:avLst/>
            </a:prstGeom>
            <a:solidFill>
              <a:srgbClr val="99CCFF"/>
            </a:solidFill>
            <a:ln w="9525">
              <a:solidFill>
                <a:schemeClr val="tx1"/>
              </a:solidFill>
              <a:round/>
              <a:headEnd/>
              <a:tailEnd/>
            </a:ln>
          </p:spPr>
          <p:txBody>
            <a:bodyPr wrap="none" anchor="ctr"/>
            <a:lstStyle/>
            <a:p>
              <a:endParaRPr lang="en-US" dirty="0">
                <a:latin typeface="Calibri"/>
              </a:endParaRPr>
            </a:p>
          </p:txBody>
        </p:sp>
        <p:sp>
          <p:nvSpPr>
            <p:cNvPr id="57403" name="AutoShape 59"/>
            <p:cNvSpPr>
              <a:spLocks noChangeArrowheads="1"/>
            </p:cNvSpPr>
            <p:nvPr/>
          </p:nvSpPr>
          <p:spPr bwMode="auto">
            <a:xfrm>
              <a:off x="1927" y="1843"/>
              <a:ext cx="136" cy="91"/>
            </a:xfrm>
            <a:prstGeom prst="rightArrow">
              <a:avLst>
                <a:gd name="adj1" fmla="val 50000"/>
                <a:gd name="adj2" fmla="val 37363"/>
              </a:avLst>
            </a:prstGeom>
            <a:solidFill>
              <a:schemeClr val="accent1"/>
            </a:solidFill>
            <a:ln w="9525">
              <a:solidFill>
                <a:schemeClr val="tx1"/>
              </a:solidFill>
              <a:miter lim="800000"/>
              <a:headEnd/>
              <a:tailEnd/>
            </a:ln>
          </p:spPr>
          <p:txBody>
            <a:bodyPr wrap="none" anchor="ctr"/>
            <a:lstStyle/>
            <a:p>
              <a:endParaRPr lang="en-US" dirty="0">
                <a:latin typeface="Calibri"/>
              </a:endParaRPr>
            </a:p>
          </p:txBody>
        </p:sp>
        <p:sp>
          <p:nvSpPr>
            <p:cNvPr id="57404" name="AutoShape 60"/>
            <p:cNvSpPr>
              <a:spLocks noChangeArrowheads="1"/>
            </p:cNvSpPr>
            <p:nvPr/>
          </p:nvSpPr>
          <p:spPr bwMode="auto">
            <a:xfrm>
              <a:off x="3696" y="1843"/>
              <a:ext cx="136" cy="91"/>
            </a:xfrm>
            <a:prstGeom prst="rightArrow">
              <a:avLst>
                <a:gd name="adj1" fmla="val 50000"/>
                <a:gd name="adj2" fmla="val 37363"/>
              </a:avLst>
            </a:prstGeom>
            <a:solidFill>
              <a:schemeClr val="accent1"/>
            </a:solidFill>
            <a:ln w="9525">
              <a:solidFill>
                <a:schemeClr val="tx1"/>
              </a:solidFill>
              <a:miter lim="800000"/>
              <a:headEnd/>
              <a:tailEnd/>
            </a:ln>
          </p:spPr>
          <p:txBody>
            <a:bodyPr wrap="none" anchor="ctr"/>
            <a:lstStyle/>
            <a:p>
              <a:endParaRPr lang="en-US" dirty="0">
                <a:latin typeface="Calibri"/>
              </a:endParaRPr>
            </a:p>
          </p:txBody>
        </p:sp>
        <p:sp>
          <p:nvSpPr>
            <p:cNvPr id="57405" name="Oval 61"/>
            <p:cNvSpPr>
              <a:spLocks noChangeArrowheads="1"/>
            </p:cNvSpPr>
            <p:nvPr/>
          </p:nvSpPr>
          <p:spPr bwMode="auto">
            <a:xfrm>
              <a:off x="4241" y="1525"/>
              <a:ext cx="90" cy="90"/>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57406" name="Oval 62"/>
            <p:cNvSpPr>
              <a:spLocks noChangeArrowheads="1"/>
            </p:cNvSpPr>
            <p:nvPr/>
          </p:nvSpPr>
          <p:spPr bwMode="auto">
            <a:xfrm>
              <a:off x="4241" y="1661"/>
              <a:ext cx="90" cy="90"/>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57407" name="Oval 63"/>
            <p:cNvSpPr>
              <a:spLocks noChangeArrowheads="1"/>
            </p:cNvSpPr>
            <p:nvPr/>
          </p:nvSpPr>
          <p:spPr bwMode="auto">
            <a:xfrm>
              <a:off x="4241" y="1797"/>
              <a:ext cx="90" cy="90"/>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57408" name="Oval 64"/>
            <p:cNvSpPr>
              <a:spLocks noChangeArrowheads="1"/>
            </p:cNvSpPr>
            <p:nvPr/>
          </p:nvSpPr>
          <p:spPr bwMode="auto">
            <a:xfrm>
              <a:off x="4241" y="1933"/>
              <a:ext cx="90" cy="90"/>
            </a:xfrm>
            <a:prstGeom prst="ellipse">
              <a:avLst/>
            </a:prstGeom>
            <a:solidFill>
              <a:srgbClr val="FF0000"/>
            </a:solidFill>
            <a:ln w="9525">
              <a:solidFill>
                <a:schemeClr val="tx1"/>
              </a:solidFill>
              <a:round/>
              <a:headEnd/>
              <a:tailEnd/>
            </a:ln>
          </p:spPr>
          <p:txBody>
            <a:bodyPr wrap="none" anchor="ctr"/>
            <a:lstStyle/>
            <a:p>
              <a:endParaRPr lang="en-US" sz="2000">
                <a:solidFill>
                  <a:schemeClr val="tx1"/>
                </a:solidFill>
                <a:latin typeface="Times New Roman" charset="0"/>
              </a:endParaRPr>
            </a:p>
          </p:txBody>
        </p:sp>
        <p:sp>
          <p:nvSpPr>
            <p:cNvPr id="57409" name="Oval 65"/>
            <p:cNvSpPr>
              <a:spLocks noChangeArrowheads="1"/>
            </p:cNvSpPr>
            <p:nvPr/>
          </p:nvSpPr>
          <p:spPr bwMode="auto">
            <a:xfrm>
              <a:off x="4241" y="2069"/>
              <a:ext cx="90" cy="90"/>
            </a:xfrm>
            <a:prstGeom prst="ellipse">
              <a:avLst/>
            </a:prstGeom>
            <a:solidFill>
              <a:srgbClr val="FF0000"/>
            </a:solidFill>
            <a:ln w="9525">
              <a:solidFill>
                <a:schemeClr val="tx1"/>
              </a:solidFill>
              <a:round/>
              <a:headEnd/>
              <a:tailEnd/>
            </a:ln>
          </p:spPr>
          <p:txBody>
            <a:bodyPr wrap="none" anchor="ctr"/>
            <a:lstStyle/>
            <a:p>
              <a:endParaRPr lang="en-US" sz="2000">
                <a:solidFill>
                  <a:schemeClr val="tx1"/>
                </a:solidFill>
                <a:latin typeface="Times New Roman" charset="0"/>
              </a:endParaRPr>
            </a:p>
          </p:txBody>
        </p:sp>
        <p:sp>
          <p:nvSpPr>
            <p:cNvPr id="57410" name="Oval 66"/>
            <p:cNvSpPr>
              <a:spLocks noChangeArrowheads="1"/>
            </p:cNvSpPr>
            <p:nvPr/>
          </p:nvSpPr>
          <p:spPr bwMode="auto">
            <a:xfrm>
              <a:off x="4740" y="1525"/>
              <a:ext cx="90" cy="90"/>
            </a:xfrm>
            <a:prstGeom prst="ellipse">
              <a:avLst/>
            </a:prstGeom>
            <a:solidFill>
              <a:srgbClr val="99CCFF"/>
            </a:solidFill>
            <a:ln w="9525">
              <a:solidFill>
                <a:schemeClr val="tx1"/>
              </a:solidFill>
              <a:round/>
              <a:headEnd/>
              <a:tailEnd/>
            </a:ln>
          </p:spPr>
          <p:txBody>
            <a:bodyPr wrap="none" anchor="ctr"/>
            <a:lstStyle/>
            <a:p>
              <a:endParaRPr lang="en-US" dirty="0">
                <a:latin typeface="Calibri"/>
              </a:endParaRPr>
            </a:p>
          </p:txBody>
        </p:sp>
        <p:sp>
          <p:nvSpPr>
            <p:cNvPr id="57411" name="Oval 67"/>
            <p:cNvSpPr>
              <a:spLocks noChangeArrowheads="1"/>
            </p:cNvSpPr>
            <p:nvPr/>
          </p:nvSpPr>
          <p:spPr bwMode="auto">
            <a:xfrm>
              <a:off x="5058" y="1798"/>
              <a:ext cx="90" cy="90"/>
            </a:xfrm>
            <a:prstGeom prst="ellipse">
              <a:avLst/>
            </a:prstGeom>
            <a:solidFill>
              <a:srgbClr val="99CCFF"/>
            </a:solidFill>
            <a:ln w="9525">
              <a:solidFill>
                <a:schemeClr val="tx1"/>
              </a:solidFill>
              <a:round/>
              <a:headEnd/>
              <a:tailEnd/>
            </a:ln>
          </p:spPr>
          <p:txBody>
            <a:bodyPr wrap="none" anchor="ctr"/>
            <a:lstStyle/>
            <a:p>
              <a:endParaRPr lang="en-US" dirty="0">
                <a:latin typeface="Calibri"/>
              </a:endParaRPr>
            </a:p>
          </p:txBody>
        </p:sp>
        <p:sp>
          <p:nvSpPr>
            <p:cNvPr id="57412" name="Oval 68"/>
            <p:cNvSpPr>
              <a:spLocks noChangeArrowheads="1"/>
            </p:cNvSpPr>
            <p:nvPr/>
          </p:nvSpPr>
          <p:spPr bwMode="auto">
            <a:xfrm>
              <a:off x="4377" y="2070"/>
              <a:ext cx="90" cy="90"/>
            </a:xfrm>
            <a:prstGeom prst="ellipse">
              <a:avLst/>
            </a:prstGeom>
            <a:solidFill>
              <a:srgbClr val="99CCFF"/>
            </a:solidFill>
            <a:ln w="9525">
              <a:solidFill>
                <a:schemeClr val="tx1"/>
              </a:solidFill>
              <a:round/>
              <a:headEnd/>
              <a:tailEnd/>
            </a:ln>
          </p:spPr>
          <p:txBody>
            <a:bodyPr wrap="none" anchor="ctr"/>
            <a:lstStyle/>
            <a:p>
              <a:endParaRPr lang="en-US" dirty="0">
                <a:latin typeface="Calibri"/>
              </a:endParaRPr>
            </a:p>
          </p:txBody>
        </p:sp>
      </p:grpSp>
      <p:sp>
        <p:nvSpPr>
          <p:cNvPr id="57348" name="Rectangle 69"/>
          <p:cNvSpPr>
            <a:spLocks noChangeArrowheads="1"/>
          </p:cNvSpPr>
          <p:nvPr/>
        </p:nvSpPr>
        <p:spPr bwMode="auto">
          <a:xfrm>
            <a:off x="609600" y="3581400"/>
            <a:ext cx="8001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nchor="ctr"/>
          <a:lstStyle/>
          <a:p>
            <a:pPr eaLnBrk="0" hangingPunct="0"/>
            <a:r>
              <a:rPr lang="en-GB" sz="2800" dirty="0">
                <a:solidFill>
                  <a:schemeClr val="hlink"/>
                </a:solidFill>
                <a:latin typeface="Calibri"/>
              </a:rPr>
              <a:t>When a beneficial mutation arises it spreads quickly through the population generating strong correlations between alleles</a:t>
            </a:r>
            <a:endParaRPr lang="en-GB" sz="2000" dirty="0">
              <a:solidFill>
                <a:schemeClr val="hlink"/>
              </a:solidFill>
              <a:latin typeface="Calibri"/>
            </a:endParaRPr>
          </a:p>
        </p:txBody>
      </p:sp>
      <p:pic>
        <p:nvPicPr>
          <p:cNvPr id="57349" name="Picture 70" descr="Wellcome_logo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1238"/>
            <a:ext cx="2943225"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371600"/>
            <a:ext cx="5334000" cy="356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pic>
      <p:sp>
        <p:nvSpPr>
          <p:cNvPr id="58371" name="Rectangle 5"/>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GB" sz="4000" dirty="0">
                <a:latin typeface="Calibri"/>
              </a:rPr>
              <a:t>Natural Selection</a:t>
            </a:r>
          </a:p>
        </p:txBody>
      </p:sp>
      <p:sp>
        <p:nvSpPr>
          <p:cNvPr id="58372" name="Rectangle 6"/>
          <p:cNvSpPr>
            <a:spLocks noChangeArrowheads="1"/>
          </p:cNvSpPr>
          <p:nvPr/>
        </p:nvSpPr>
        <p:spPr bwMode="auto">
          <a:xfrm>
            <a:off x="1066800" y="5180013"/>
            <a:ext cx="7086600"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2800" dirty="0">
                <a:solidFill>
                  <a:schemeClr val="hlink"/>
                </a:solidFill>
                <a:latin typeface="Calibri"/>
              </a:rPr>
              <a:t>Big differences in the patterns of diversity between populations can be generated by natural selection</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457200" y="685800"/>
            <a:ext cx="8382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eaLnBrk="1" hangingPunct="1"/>
            <a:r>
              <a:rPr lang="en-US" sz="4000" dirty="0" smtClean="0">
                <a:latin typeface="Calibri"/>
              </a:rPr>
              <a:t>Let’s imagine we’ve collected </a:t>
            </a:r>
            <a:r>
              <a:rPr lang="en-US" sz="4000" dirty="0">
                <a:latin typeface="Calibri"/>
              </a:rPr>
              <a:t>and </a:t>
            </a:r>
            <a:r>
              <a:rPr lang="en-US" sz="4000" dirty="0" smtClean="0">
                <a:latin typeface="Calibri"/>
              </a:rPr>
              <a:t>sequenced some </a:t>
            </a:r>
            <a:r>
              <a:rPr lang="en-US" sz="4000" dirty="0">
                <a:latin typeface="Calibri"/>
              </a:rPr>
              <a:t>samples...</a:t>
            </a:r>
          </a:p>
        </p:txBody>
      </p:sp>
      <p:sp>
        <p:nvSpPr>
          <p:cNvPr id="18435" name="Text Box 9"/>
          <p:cNvSpPr txBox="1">
            <a:spLocks noChangeArrowheads="1"/>
          </p:cNvSpPr>
          <p:nvPr/>
        </p:nvSpPr>
        <p:spPr bwMode="auto">
          <a:xfrm>
            <a:off x="685800" y="2793999"/>
            <a:ext cx="7848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eaLnBrk="1" hangingPunct="1"/>
            <a:r>
              <a:rPr lang="en-GB" sz="2000" dirty="0">
                <a:solidFill>
                  <a:schemeClr val="bg1">
                    <a:lumMod val="75000"/>
                  </a:schemeClr>
                </a:solidFill>
                <a:latin typeface="Courier New" charset="0"/>
              </a:rPr>
              <a:t>AT</a:t>
            </a:r>
            <a:r>
              <a:rPr lang="en-GB" sz="2000" dirty="0">
                <a:solidFill>
                  <a:schemeClr val="tx1"/>
                </a:solidFill>
                <a:latin typeface="Courier New" charset="0"/>
              </a:rPr>
              <a:t>A</a:t>
            </a:r>
            <a:r>
              <a:rPr lang="en-GB" sz="2000" dirty="0">
                <a:solidFill>
                  <a:srgbClr val="BFBFBF"/>
                </a:solidFill>
                <a:latin typeface="Courier New" charset="0"/>
              </a:rPr>
              <a:t>GA</a:t>
            </a:r>
            <a:r>
              <a:rPr lang="en-GB" sz="2000" dirty="0">
                <a:solidFill>
                  <a:schemeClr val="tx1"/>
                </a:solidFill>
                <a:latin typeface="Courier New" charset="0"/>
              </a:rPr>
              <a:t>A</a:t>
            </a:r>
            <a:r>
              <a:rPr lang="en-GB" sz="2000" dirty="0">
                <a:solidFill>
                  <a:srgbClr val="BFBFBF"/>
                </a:solidFill>
                <a:latin typeface="Courier New" charset="0"/>
              </a:rPr>
              <a:t>AGACCA</a:t>
            </a:r>
            <a:r>
              <a:rPr lang="en-GB" sz="2000" dirty="0">
                <a:solidFill>
                  <a:schemeClr val="tx1"/>
                </a:solidFill>
                <a:latin typeface="Courier New" charset="0"/>
              </a:rPr>
              <a:t>G</a:t>
            </a:r>
            <a:r>
              <a:rPr lang="en-GB" sz="2000" dirty="0">
                <a:solidFill>
                  <a:srgbClr val="BFBFBF"/>
                </a:solidFill>
                <a:latin typeface="Courier New" charset="0"/>
              </a:rPr>
              <a:t>ACT</a:t>
            </a:r>
            <a:r>
              <a:rPr lang="en-GB" sz="2000" dirty="0">
                <a:solidFill>
                  <a:srgbClr val="000000"/>
                </a:solidFill>
                <a:latin typeface="Courier New" charset="0"/>
              </a:rPr>
              <a:t>C</a:t>
            </a:r>
            <a:r>
              <a:rPr lang="en-GB" sz="2000" dirty="0">
                <a:solidFill>
                  <a:srgbClr val="BFBFBF"/>
                </a:solidFill>
                <a:latin typeface="Courier New" charset="0"/>
              </a:rPr>
              <a:t>CATCGC</a:t>
            </a:r>
            <a:r>
              <a:rPr lang="en-GB" sz="2000" dirty="0">
                <a:solidFill>
                  <a:schemeClr val="tx1"/>
                </a:solidFill>
                <a:latin typeface="Courier New" charset="0"/>
              </a:rPr>
              <a:t>T</a:t>
            </a:r>
            <a:r>
              <a:rPr lang="en-GB" sz="2000" dirty="0">
                <a:solidFill>
                  <a:srgbClr val="BFBFBF"/>
                </a:solidFill>
                <a:latin typeface="Courier New" charset="0"/>
              </a:rPr>
              <a:t>AGCAGC</a:t>
            </a:r>
            <a:r>
              <a:rPr lang="en-GB" sz="2000" dirty="0">
                <a:solidFill>
                  <a:schemeClr val="tx1"/>
                </a:solidFill>
                <a:latin typeface="Courier New" charset="0"/>
              </a:rPr>
              <a:t>T</a:t>
            </a:r>
            <a:r>
              <a:rPr lang="en-GB" sz="2000" dirty="0">
                <a:solidFill>
                  <a:srgbClr val="BFBFBF"/>
                </a:solidFill>
                <a:latin typeface="Courier New" charset="0"/>
              </a:rPr>
              <a:t>AC</a:t>
            </a:r>
            <a:r>
              <a:rPr lang="en-GB" sz="2000" dirty="0">
                <a:solidFill>
                  <a:srgbClr val="000000"/>
                </a:solidFill>
                <a:latin typeface="Courier New" charset="0"/>
              </a:rPr>
              <a:t>G</a:t>
            </a:r>
            <a:r>
              <a:rPr lang="en-GB" sz="2000" dirty="0">
                <a:solidFill>
                  <a:srgbClr val="BFBFBF"/>
                </a:solidFill>
                <a:latin typeface="Courier New" charset="0"/>
              </a:rPr>
              <a:t>CTAG</a:t>
            </a:r>
            <a:r>
              <a:rPr lang="en-GB" sz="2000" dirty="0">
                <a:solidFill>
                  <a:schemeClr val="tx1"/>
                </a:solidFill>
                <a:latin typeface="Courier New" charset="0"/>
              </a:rPr>
              <a:t>A</a:t>
            </a:r>
            <a:r>
              <a:rPr lang="en-GB" sz="2000" dirty="0">
                <a:solidFill>
                  <a:srgbClr val="BFBFBF"/>
                </a:solidFill>
                <a:latin typeface="Courier New" charset="0"/>
              </a:rPr>
              <a:t>GTTA</a:t>
            </a:r>
          </a:p>
        </p:txBody>
      </p:sp>
      <p:sp>
        <p:nvSpPr>
          <p:cNvPr id="18436" name="Text Box 9"/>
          <p:cNvSpPr txBox="1">
            <a:spLocks noChangeArrowheads="1"/>
          </p:cNvSpPr>
          <p:nvPr/>
        </p:nvSpPr>
        <p:spPr bwMode="auto">
          <a:xfrm>
            <a:off x="685800" y="3181350"/>
            <a:ext cx="7848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eaLnBrk="1" hangingPunct="1"/>
            <a:r>
              <a:rPr lang="en-GB" sz="2000" dirty="0">
                <a:solidFill>
                  <a:srgbClr val="BFBFBF"/>
                </a:solidFill>
                <a:latin typeface="Courier New" charset="0"/>
              </a:rPr>
              <a:t>AT</a:t>
            </a:r>
            <a:r>
              <a:rPr lang="en-GB" sz="2000" dirty="0">
                <a:solidFill>
                  <a:schemeClr val="tx1"/>
                </a:solidFill>
                <a:latin typeface="Courier New" charset="0"/>
              </a:rPr>
              <a:t>T</a:t>
            </a:r>
            <a:r>
              <a:rPr lang="en-GB" sz="2000" dirty="0">
                <a:solidFill>
                  <a:srgbClr val="BFBFBF"/>
                </a:solidFill>
                <a:latin typeface="Courier New" charset="0"/>
              </a:rPr>
              <a:t>GA</a:t>
            </a:r>
            <a:r>
              <a:rPr lang="en-GB" sz="2000" dirty="0">
                <a:solidFill>
                  <a:srgbClr val="000000"/>
                </a:solidFill>
                <a:latin typeface="Courier New" charset="0"/>
              </a:rPr>
              <a:t>A</a:t>
            </a:r>
            <a:r>
              <a:rPr lang="en-GB" sz="2000" dirty="0">
                <a:solidFill>
                  <a:srgbClr val="BFBFBF"/>
                </a:solidFill>
                <a:latin typeface="Courier New" charset="0"/>
              </a:rPr>
              <a:t>AGACCA</a:t>
            </a:r>
            <a:r>
              <a:rPr lang="en-GB" sz="2000" dirty="0">
                <a:solidFill>
                  <a:schemeClr val="tx1"/>
                </a:solidFill>
                <a:latin typeface="Courier New" charset="0"/>
              </a:rPr>
              <a:t>T</a:t>
            </a:r>
            <a:r>
              <a:rPr lang="en-GB" sz="2000" dirty="0">
                <a:solidFill>
                  <a:srgbClr val="BFBFBF"/>
                </a:solidFill>
                <a:latin typeface="Courier New" charset="0"/>
              </a:rPr>
              <a:t>ACT</a:t>
            </a:r>
            <a:r>
              <a:rPr lang="en-GB" sz="2000" dirty="0">
                <a:solidFill>
                  <a:srgbClr val="000000"/>
                </a:solidFill>
                <a:latin typeface="Courier New" charset="0"/>
              </a:rPr>
              <a:t>C</a:t>
            </a:r>
            <a:r>
              <a:rPr lang="en-GB" sz="2000" dirty="0">
                <a:solidFill>
                  <a:srgbClr val="BFBFBF"/>
                </a:solidFill>
                <a:latin typeface="Courier New" charset="0"/>
              </a:rPr>
              <a:t>CATCGC</a:t>
            </a:r>
            <a:r>
              <a:rPr lang="en-GB" sz="2000" dirty="0">
                <a:solidFill>
                  <a:schemeClr val="tx1"/>
                </a:solidFill>
                <a:latin typeface="Courier New" charset="0"/>
              </a:rPr>
              <a:t>T</a:t>
            </a:r>
            <a:r>
              <a:rPr lang="en-GB" sz="2000" dirty="0">
                <a:solidFill>
                  <a:srgbClr val="BFBFBF"/>
                </a:solidFill>
                <a:latin typeface="Courier New" charset="0"/>
              </a:rPr>
              <a:t>AGCAGC</a:t>
            </a:r>
            <a:r>
              <a:rPr lang="en-GB" sz="2000" dirty="0">
                <a:solidFill>
                  <a:schemeClr val="tx1"/>
                </a:solidFill>
                <a:latin typeface="Courier New" charset="0"/>
              </a:rPr>
              <a:t>-</a:t>
            </a:r>
            <a:r>
              <a:rPr lang="en-GB" sz="2000" dirty="0">
                <a:solidFill>
                  <a:srgbClr val="BFBFBF"/>
                </a:solidFill>
                <a:latin typeface="Courier New" charset="0"/>
              </a:rPr>
              <a:t>AC</a:t>
            </a:r>
            <a:r>
              <a:rPr lang="en-GB" sz="2000" dirty="0">
                <a:solidFill>
                  <a:srgbClr val="000000"/>
                </a:solidFill>
                <a:latin typeface="Courier New" charset="0"/>
              </a:rPr>
              <a:t>G</a:t>
            </a:r>
            <a:r>
              <a:rPr lang="en-GB" sz="2000" dirty="0">
                <a:solidFill>
                  <a:srgbClr val="BFBFBF"/>
                </a:solidFill>
                <a:latin typeface="Courier New" charset="0"/>
              </a:rPr>
              <a:t>CTAG</a:t>
            </a:r>
            <a:r>
              <a:rPr lang="en-GB" sz="2000" dirty="0">
                <a:solidFill>
                  <a:schemeClr val="tx1"/>
                </a:solidFill>
                <a:latin typeface="Courier New" charset="0"/>
              </a:rPr>
              <a:t>A</a:t>
            </a:r>
            <a:r>
              <a:rPr lang="en-GB" sz="2000" dirty="0">
                <a:solidFill>
                  <a:srgbClr val="BFBFBF"/>
                </a:solidFill>
                <a:latin typeface="Courier New" charset="0"/>
              </a:rPr>
              <a:t>GTTA</a:t>
            </a:r>
          </a:p>
        </p:txBody>
      </p:sp>
      <p:sp>
        <p:nvSpPr>
          <p:cNvPr id="18437" name="Text Box 9"/>
          <p:cNvSpPr txBox="1">
            <a:spLocks noChangeArrowheads="1"/>
          </p:cNvSpPr>
          <p:nvPr/>
        </p:nvSpPr>
        <p:spPr bwMode="auto">
          <a:xfrm>
            <a:off x="685800" y="3581400"/>
            <a:ext cx="7848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eaLnBrk="1" hangingPunct="1"/>
            <a:r>
              <a:rPr lang="en-GB" sz="2000" dirty="0">
                <a:solidFill>
                  <a:srgbClr val="BFBFBF"/>
                </a:solidFill>
                <a:latin typeface="Courier New" charset="0"/>
              </a:rPr>
              <a:t>AT</a:t>
            </a:r>
            <a:r>
              <a:rPr lang="en-GB" sz="2000" dirty="0">
                <a:solidFill>
                  <a:schemeClr val="tx1"/>
                </a:solidFill>
                <a:latin typeface="Courier New" charset="0"/>
              </a:rPr>
              <a:t>A</a:t>
            </a:r>
            <a:r>
              <a:rPr lang="en-GB" sz="2000" dirty="0">
                <a:solidFill>
                  <a:srgbClr val="BFBFBF"/>
                </a:solidFill>
                <a:latin typeface="Courier New" charset="0"/>
              </a:rPr>
              <a:t>GA</a:t>
            </a:r>
            <a:r>
              <a:rPr lang="en-GB" sz="2000" dirty="0">
                <a:solidFill>
                  <a:srgbClr val="000000"/>
                </a:solidFill>
                <a:latin typeface="Courier New" charset="0"/>
              </a:rPr>
              <a:t>A</a:t>
            </a:r>
            <a:r>
              <a:rPr lang="en-GB" sz="2000" dirty="0">
                <a:solidFill>
                  <a:srgbClr val="BFBFBF"/>
                </a:solidFill>
                <a:latin typeface="Courier New" charset="0"/>
              </a:rPr>
              <a:t>AGACCA</a:t>
            </a:r>
            <a:r>
              <a:rPr lang="en-GB" sz="2000" dirty="0">
                <a:solidFill>
                  <a:schemeClr val="tx1"/>
                </a:solidFill>
                <a:latin typeface="Courier New" charset="0"/>
              </a:rPr>
              <a:t>G</a:t>
            </a:r>
            <a:r>
              <a:rPr lang="en-GB" sz="2000" dirty="0">
                <a:solidFill>
                  <a:srgbClr val="BFBFBF"/>
                </a:solidFill>
                <a:latin typeface="Courier New" charset="0"/>
              </a:rPr>
              <a:t>ACT</a:t>
            </a:r>
            <a:r>
              <a:rPr lang="en-GB" sz="2000" dirty="0">
                <a:solidFill>
                  <a:srgbClr val="000000"/>
                </a:solidFill>
                <a:latin typeface="Courier New" charset="0"/>
              </a:rPr>
              <a:t>C</a:t>
            </a:r>
            <a:r>
              <a:rPr lang="en-GB" sz="2000" dirty="0">
                <a:solidFill>
                  <a:srgbClr val="BFBFBF"/>
                </a:solidFill>
                <a:latin typeface="Courier New" charset="0"/>
              </a:rPr>
              <a:t>CATCGC</a:t>
            </a:r>
            <a:r>
              <a:rPr lang="en-GB" sz="2000" dirty="0">
                <a:solidFill>
                  <a:schemeClr val="tx1"/>
                </a:solidFill>
                <a:latin typeface="Courier New" charset="0"/>
              </a:rPr>
              <a:t>A</a:t>
            </a:r>
            <a:r>
              <a:rPr lang="en-GB" sz="2000" dirty="0">
                <a:solidFill>
                  <a:srgbClr val="BFBFBF"/>
                </a:solidFill>
                <a:latin typeface="Courier New" charset="0"/>
              </a:rPr>
              <a:t>AGCAGC</a:t>
            </a:r>
            <a:r>
              <a:rPr lang="en-GB" sz="2000" dirty="0">
                <a:solidFill>
                  <a:schemeClr val="tx1"/>
                </a:solidFill>
                <a:latin typeface="Courier New" charset="0"/>
              </a:rPr>
              <a:t>-</a:t>
            </a:r>
            <a:r>
              <a:rPr lang="en-GB" sz="2000" dirty="0">
                <a:solidFill>
                  <a:srgbClr val="BFBFBF"/>
                </a:solidFill>
                <a:latin typeface="Courier New" charset="0"/>
              </a:rPr>
              <a:t>AC</a:t>
            </a:r>
            <a:r>
              <a:rPr lang="en-GB" sz="2000" dirty="0">
                <a:solidFill>
                  <a:srgbClr val="000000"/>
                </a:solidFill>
                <a:latin typeface="Courier New" charset="0"/>
              </a:rPr>
              <a:t>C</a:t>
            </a:r>
            <a:r>
              <a:rPr lang="en-GB" sz="2000" dirty="0">
                <a:solidFill>
                  <a:srgbClr val="BFBFBF"/>
                </a:solidFill>
                <a:latin typeface="Courier New" charset="0"/>
              </a:rPr>
              <a:t>CTAG</a:t>
            </a:r>
            <a:r>
              <a:rPr lang="en-GB" sz="2000" dirty="0">
                <a:solidFill>
                  <a:schemeClr val="tx1"/>
                </a:solidFill>
                <a:latin typeface="Courier New" charset="0"/>
              </a:rPr>
              <a:t>C</a:t>
            </a:r>
            <a:r>
              <a:rPr lang="en-GB" sz="2000" dirty="0">
                <a:solidFill>
                  <a:srgbClr val="BFBFBF"/>
                </a:solidFill>
                <a:latin typeface="Courier New" charset="0"/>
              </a:rPr>
              <a:t>GTTA</a:t>
            </a:r>
          </a:p>
        </p:txBody>
      </p:sp>
      <p:sp>
        <p:nvSpPr>
          <p:cNvPr id="18438" name="Text Box 9"/>
          <p:cNvSpPr txBox="1">
            <a:spLocks noChangeArrowheads="1"/>
          </p:cNvSpPr>
          <p:nvPr/>
        </p:nvSpPr>
        <p:spPr bwMode="auto">
          <a:xfrm>
            <a:off x="685800" y="3936999"/>
            <a:ext cx="7848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eaLnBrk="1" hangingPunct="1"/>
            <a:r>
              <a:rPr lang="en-GB" sz="2000" dirty="0">
                <a:solidFill>
                  <a:srgbClr val="BFBFBF"/>
                </a:solidFill>
                <a:latin typeface="Courier New" charset="0"/>
              </a:rPr>
              <a:t>AT</a:t>
            </a:r>
            <a:r>
              <a:rPr lang="en-GB" sz="2000" dirty="0">
                <a:solidFill>
                  <a:schemeClr val="tx1"/>
                </a:solidFill>
                <a:latin typeface="Courier New" charset="0"/>
              </a:rPr>
              <a:t>A</a:t>
            </a:r>
            <a:r>
              <a:rPr lang="en-GB" sz="2000" dirty="0">
                <a:solidFill>
                  <a:srgbClr val="BFBFBF"/>
                </a:solidFill>
                <a:latin typeface="Courier New" charset="0"/>
              </a:rPr>
              <a:t>GA</a:t>
            </a:r>
            <a:r>
              <a:rPr lang="en-GB" sz="2000" dirty="0">
                <a:solidFill>
                  <a:srgbClr val="000000"/>
                </a:solidFill>
                <a:latin typeface="Courier New" charset="0"/>
              </a:rPr>
              <a:t>A</a:t>
            </a:r>
            <a:r>
              <a:rPr lang="en-GB" sz="2000" dirty="0">
                <a:solidFill>
                  <a:srgbClr val="BFBFBF"/>
                </a:solidFill>
                <a:latin typeface="Courier New" charset="0"/>
              </a:rPr>
              <a:t>AGACCA</a:t>
            </a:r>
            <a:r>
              <a:rPr lang="en-GB" sz="2000" dirty="0">
                <a:solidFill>
                  <a:schemeClr val="tx1"/>
                </a:solidFill>
                <a:latin typeface="Courier New" charset="0"/>
              </a:rPr>
              <a:t>G</a:t>
            </a:r>
            <a:r>
              <a:rPr lang="en-GB" sz="2000" dirty="0">
                <a:solidFill>
                  <a:srgbClr val="BFBFBF"/>
                </a:solidFill>
                <a:latin typeface="Courier New" charset="0"/>
              </a:rPr>
              <a:t>ACT</a:t>
            </a:r>
            <a:r>
              <a:rPr lang="en-GB" sz="2000" dirty="0">
                <a:solidFill>
                  <a:srgbClr val="000000"/>
                </a:solidFill>
                <a:latin typeface="Courier New" charset="0"/>
              </a:rPr>
              <a:t>C</a:t>
            </a:r>
            <a:r>
              <a:rPr lang="en-GB" sz="2000" dirty="0">
                <a:solidFill>
                  <a:srgbClr val="BFBFBF"/>
                </a:solidFill>
                <a:latin typeface="Courier New" charset="0"/>
              </a:rPr>
              <a:t>CATCGC</a:t>
            </a:r>
            <a:r>
              <a:rPr lang="en-GB" sz="2000" dirty="0">
                <a:solidFill>
                  <a:schemeClr val="tx1"/>
                </a:solidFill>
                <a:latin typeface="Courier New" charset="0"/>
              </a:rPr>
              <a:t>A</a:t>
            </a:r>
            <a:r>
              <a:rPr lang="en-GB" sz="2000" dirty="0">
                <a:solidFill>
                  <a:srgbClr val="BFBFBF"/>
                </a:solidFill>
                <a:latin typeface="Courier New" charset="0"/>
              </a:rPr>
              <a:t>AGCAGC</a:t>
            </a:r>
            <a:r>
              <a:rPr lang="en-GB" sz="2000" dirty="0">
                <a:solidFill>
                  <a:schemeClr val="tx1"/>
                </a:solidFill>
                <a:latin typeface="Courier New" charset="0"/>
              </a:rPr>
              <a:t>T</a:t>
            </a:r>
            <a:r>
              <a:rPr lang="en-GB" sz="2000" dirty="0">
                <a:solidFill>
                  <a:srgbClr val="BFBFBF"/>
                </a:solidFill>
                <a:latin typeface="Courier New" charset="0"/>
              </a:rPr>
              <a:t>AC</a:t>
            </a:r>
            <a:r>
              <a:rPr lang="en-GB" sz="2000" dirty="0">
                <a:solidFill>
                  <a:srgbClr val="000000"/>
                </a:solidFill>
                <a:latin typeface="Courier New" charset="0"/>
              </a:rPr>
              <a:t>G</a:t>
            </a:r>
            <a:r>
              <a:rPr lang="en-GB" sz="2000" dirty="0">
                <a:solidFill>
                  <a:srgbClr val="BFBFBF"/>
                </a:solidFill>
                <a:latin typeface="Courier New" charset="0"/>
              </a:rPr>
              <a:t>CTAG</a:t>
            </a:r>
            <a:r>
              <a:rPr lang="en-GB" sz="2000" dirty="0">
                <a:solidFill>
                  <a:schemeClr val="tx1"/>
                </a:solidFill>
                <a:latin typeface="Courier New" charset="0"/>
              </a:rPr>
              <a:t>A</a:t>
            </a:r>
            <a:r>
              <a:rPr lang="en-GB" sz="2000" dirty="0">
                <a:solidFill>
                  <a:srgbClr val="BFBFBF"/>
                </a:solidFill>
                <a:latin typeface="Courier New" charset="0"/>
              </a:rPr>
              <a:t>GTTA</a:t>
            </a:r>
          </a:p>
        </p:txBody>
      </p:sp>
      <p:sp>
        <p:nvSpPr>
          <p:cNvPr id="49" name="Text Box 9"/>
          <p:cNvSpPr txBox="1">
            <a:spLocks noChangeArrowheads="1"/>
          </p:cNvSpPr>
          <p:nvPr/>
        </p:nvSpPr>
        <p:spPr bwMode="auto">
          <a:xfrm>
            <a:off x="685800" y="2266950"/>
            <a:ext cx="7848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eaLnBrk="1" hangingPunct="1"/>
            <a:r>
              <a:rPr lang="en-GB" sz="2000" b="1" dirty="0">
                <a:solidFill>
                  <a:schemeClr val="tx1"/>
                </a:solidFill>
                <a:latin typeface="Courier New" charset="0"/>
              </a:rPr>
              <a:t>ATAGATAGACCATACTGCATCGCAAGCAGCTACGCTAGCGTTA</a:t>
            </a:r>
          </a:p>
        </p:txBody>
      </p:sp>
      <p:grpSp>
        <p:nvGrpSpPr>
          <p:cNvPr id="17" name="Group 16"/>
          <p:cNvGrpSpPr/>
          <p:nvPr/>
        </p:nvGrpSpPr>
        <p:grpSpPr>
          <a:xfrm>
            <a:off x="1295400" y="4953000"/>
            <a:ext cx="6477000" cy="1295400"/>
            <a:chOff x="1295400" y="4953000"/>
            <a:chExt cx="6477000" cy="1295400"/>
          </a:xfrm>
        </p:grpSpPr>
        <p:sp>
          <p:nvSpPr>
            <p:cNvPr id="18" name="Line 91"/>
            <p:cNvSpPr>
              <a:spLocks noChangeShapeType="1"/>
            </p:cNvSpPr>
            <p:nvPr/>
          </p:nvSpPr>
          <p:spPr bwMode="auto">
            <a:xfrm>
              <a:off x="1295400" y="6172200"/>
              <a:ext cx="64770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9" name="Line 93"/>
            <p:cNvSpPr>
              <a:spLocks noChangeShapeType="1"/>
            </p:cNvSpPr>
            <p:nvPr/>
          </p:nvSpPr>
          <p:spPr bwMode="auto">
            <a:xfrm>
              <a:off x="1295400" y="5029200"/>
              <a:ext cx="64770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0" name="Oval 94"/>
            <p:cNvSpPr>
              <a:spLocks noChangeArrowheads="1"/>
            </p:cNvSpPr>
            <p:nvPr/>
          </p:nvSpPr>
          <p:spPr bwMode="auto">
            <a:xfrm>
              <a:off x="2057400" y="4953000"/>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21" name="Oval 95"/>
            <p:cNvSpPr>
              <a:spLocks noChangeArrowheads="1"/>
            </p:cNvSpPr>
            <p:nvPr/>
          </p:nvSpPr>
          <p:spPr bwMode="auto">
            <a:xfrm>
              <a:off x="3124200" y="4953000"/>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22" name="Oval 96"/>
            <p:cNvSpPr>
              <a:spLocks noChangeArrowheads="1"/>
            </p:cNvSpPr>
            <p:nvPr/>
          </p:nvSpPr>
          <p:spPr bwMode="auto">
            <a:xfrm>
              <a:off x="4810125" y="4953000"/>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23" name="Oval 97"/>
            <p:cNvSpPr>
              <a:spLocks noChangeArrowheads="1"/>
            </p:cNvSpPr>
            <p:nvPr/>
          </p:nvSpPr>
          <p:spPr bwMode="auto">
            <a:xfrm>
              <a:off x="7086600" y="4953000"/>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24" name="Line 98"/>
            <p:cNvSpPr>
              <a:spLocks noChangeShapeType="1"/>
            </p:cNvSpPr>
            <p:nvPr/>
          </p:nvSpPr>
          <p:spPr bwMode="auto">
            <a:xfrm>
              <a:off x="1295400" y="5334000"/>
              <a:ext cx="64770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5" name="Oval 99"/>
            <p:cNvSpPr>
              <a:spLocks noChangeArrowheads="1"/>
            </p:cNvSpPr>
            <p:nvPr/>
          </p:nvSpPr>
          <p:spPr bwMode="auto">
            <a:xfrm>
              <a:off x="1533525" y="5257800"/>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26" name="Oval 100"/>
            <p:cNvSpPr>
              <a:spLocks noChangeArrowheads="1"/>
            </p:cNvSpPr>
            <p:nvPr/>
          </p:nvSpPr>
          <p:spPr bwMode="auto">
            <a:xfrm>
              <a:off x="4810125" y="5257800"/>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27" name="Oval 101"/>
            <p:cNvSpPr>
              <a:spLocks noChangeArrowheads="1"/>
            </p:cNvSpPr>
            <p:nvPr/>
          </p:nvSpPr>
          <p:spPr bwMode="auto">
            <a:xfrm>
              <a:off x="7086600" y="5257800"/>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29" name="Line 102"/>
            <p:cNvSpPr>
              <a:spLocks noChangeShapeType="1"/>
            </p:cNvSpPr>
            <p:nvPr/>
          </p:nvSpPr>
          <p:spPr bwMode="auto">
            <a:xfrm>
              <a:off x="1295400" y="5876925"/>
              <a:ext cx="64770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30" name="Oval 104"/>
            <p:cNvSpPr>
              <a:spLocks noChangeArrowheads="1"/>
            </p:cNvSpPr>
            <p:nvPr/>
          </p:nvSpPr>
          <p:spPr bwMode="auto">
            <a:xfrm>
              <a:off x="3124200" y="5791200"/>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31" name="Oval 105"/>
            <p:cNvSpPr>
              <a:spLocks noChangeArrowheads="1"/>
            </p:cNvSpPr>
            <p:nvPr/>
          </p:nvSpPr>
          <p:spPr bwMode="auto">
            <a:xfrm>
              <a:off x="2057400" y="5800725"/>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32" name="Oval 106"/>
            <p:cNvSpPr>
              <a:spLocks noChangeArrowheads="1"/>
            </p:cNvSpPr>
            <p:nvPr/>
          </p:nvSpPr>
          <p:spPr bwMode="auto">
            <a:xfrm>
              <a:off x="6334125" y="5800725"/>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33" name="Oval 107"/>
            <p:cNvSpPr>
              <a:spLocks noChangeArrowheads="1"/>
            </p:cNvSpPr>
            <p:nvPr/>
          </p:nvSpPr>
          <p:spPr bwMode="auto">
            <a:xfrm>
              <a:off x="5867400" y="5257800"/>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34" name="Oval 108"/>
            <p:cNvSpPr>
              <a:spLocks noChangeArrowheads="1"/>
            </p:cNvSpPr>
            <p:nvPr/>
          </p:nvSpPr>
          <p:spPr bwMode="auto">
            <a:xfrm>
              <a:off x="5867400" y="5800725"/>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35" name="Oval 109"/>
            <p:cNvSpPr>
              <a:spLocks noChangeArrowheads="1"/>
            </p:cNvSpPr>
            <p:nvPr/>
          </p:nvSpPr>
          <p:spPr bwMode="auto">
            <a:xfrm>
              <a:off x="2057400" y="6105525"/>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36" name="Oval 110"/>
            <p:cNvSpPr>
              <a:spLocks noChangeArrowheads="1"/>
            </p:cNvSpPr>
            <p:nvPr/>
          </p:nvSpPr>
          <p:spPr bwMode="auto">
            <a:xfrm>
              <a:off x="3124200" y="6096000"/>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39" name="Oval 111"/>
            <p:cNvSpPr>
              <a:spLocks noChangeArrowheads="1"/>
            </p:cNvSpPr>
            <p:nvPr/>
          </p:nvSpPr>
          <p:spPr bwMode="auto">
            <a:xfrm>
              <a:off x="7096125" y="6096000"/>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4" name="Oval 95"/>
            <p:cNvSpPr>
              <a:spLocks noChangeArrowheads="1"/>
            </p:cNvSpPr>
            <p:nvPr/>
          </p:nvSpPr>
          <p:spPr bwMode="auto">
            <a:xfrm>
              <a:off x="3790950" y="4953000"/>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5" name="Oval 95"/>
            <p:cNvSpPr>
              <a:spLocks noChangeArrowheads="1"/>
            </p:cNvSpPr>
            <p:nvPr/>
          </p:nvSpPr>
          <p:spPr bwMode="auto">
            <a:xfrm>
              <a:off x="3795713" y="5260975"/>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6" name="Oval 95"/>
            <p:cNvSpPr>
              <a:spLocks noChangeArrowheads="1"/>
            </p:cNvSpPr>
            <p:nvPr/>
          </p:nvSpPr>
          <p:spPr bwMode="auto">
            <a:xfrm>
              <a:off x="3806825" y="5794375"/>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7" name="Oval 95"/>
            <p:cNvSpPr>
              <a:spLocks noChangeArrowheads="1"/>
            </p:cNvSpPr>
            <p:nvPr/>
          </p:nvSpPr>
          <p:spPr bwMode="auto">
            <a:xfrm>
              <a:off x="3816350" y="6102350"/>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sp>
        <p:nvSpPr>
          <p:cNvPr id="48" name="Oval 94"/>
          <p:cNvSpPr>
            <a:spLocks noChangeArrowheads="1"/>
          </p:cNvSpPr>
          <p:nvPr/>
        </p:nvSpPr>
        <p:spPr bwMode="auto">
          <a:xfrm>
            <a:off x="2057400" y="5257800"/>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Tree>
    <p:extLst>
      <p:ext uri="{BB962C8B-B14F-4D97-AF65-F5344CB8AC3E}">
        <p14:creationId xmlns:p14="http://schemas.microsoft.com/office/powerpoint/2010/main" val="1276768325"/>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GB" sz="4000" dirty="0">
                <a:latin typeface="Calibri"/>
              </a:rPr>
              <a:t>Differences between populations</a:t>
            </a:r>
          </a:p>
        </p:txBody>
      </p:sp>
      <p:sp>
        <p:nvSpPr>
          <p:cNvPr id="59395" name="Rectangle 4"/>
          <p:cNvSpPr>
            <a:spLocks noChangeArrowheads="1"/>
          </p:cNvSpPr>
          <p:nvPr/>
        </p:nvSpPr>
        <p:spPr bwMode="auto">
          <a:xfrm>
            <a:off x="1066800" y="5180013"/>
            <a:ext cx="7086600"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2800" dirty="0">
                <a:solidFill>
                  <a:schemeClr val="hlink"/>
                </a:solidFill>
                <a:latin typeface="Calibri"/>
              </a:rPr>
              <a:t>Big differences in the patterns of diversity between populations can be generated by natural selection</a:t>
            </a:r>
          </a:p>
        </p:txBody>
      </p:sp>
      <p:pic>
        <p:nvPicPr>
          <p:cNvPr id="59396" name="Picture 5" descr="detailed view"/>
          <p:cNvPicPr>
            <a:picLocks noChangeAspect="1" noChangeArrowheads="1"/>
          </p:cNvPicPr>
          <p:nvPr/>
        </p:nvPicPr>
        <p:blipFill>
          <a:blip r:embed="rId2">
            <a:extLst>
              <a:ext uri="{28A0092B-C50C-407E-A947-70E740481C1C}">
                <a14:useLocalDpi xmlns:a14="http://schemas.microsoft.com/office/drawing/2010/main" val="0"/>
              </a:ext>
            </a:extLst>
          </a:blip>
          <a:srcRect b="35019"/>
          <a:stretch>
            <a:fillRect/>
          </a:stretch>
        </p:blipFill>
        <p:spPr bwMode="auto">
          <a:xfrm>
            <a:off x="1447800" y="1219200"/>
            <a:ext cx="6019800" cy="392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Object 3"/>
          <p:cNvGraphicFramePr>
            <a:graphicFrameLocks noChangeAspect="1"/>
          </p:cNvGraphicFramePr>
          <p:nvPr/>
        </p:nvGraphicFramePr>
        <p:xfrm>
          <a:off x="1143000" y="685800"/>
          <a:ext cx="6858000" cy="3429000"/>
        </p:xfrm>
        <a:graphic>
          <a:graphicData uri="http://schemas.openxmlformats.org/presentationml/2006/ole">
            <mc:AlternateContent xmlns:mc="http://schemas.openxmlformats.org/markup-compatibility/2006">
              <mc:Choice xmlns:v="urn:schemas-microsoft-com:vml" Requires="v">
                <p:oleObj spid="_x0000_s82959" name="Acrobat Document" r:id="rId4" imgW="6858000" imgH="3429000" progId="AcroExch.Document.7">
                  <p:embed/>
                </p:oleObj>
              </mc:Choice>
              <mc:Fallback>
                <p:oleObj name="Acrobat Document" r:id="rId4" imgW="6858000" imgH="3429000"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685800"/>
                        <a:ext cx="6858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8675" name="Object 4"/>
          <p:cNvGraphicFramePr>
            <a:graphicFrameLocks noChangeAspect="1"/>
          </p:cNvGraphicFramePr>
          <p:nvPr/>
        </p:nvGraphicFramePr>
        <p:xfrm>
          <a:off x="1143000" y="3867150"/>
          <a:ext cx="6858000" cy="3067050"/>
        </p:xfrm>
        <a:graphic>
          <a:graphicData uri="http://schemas.openxmlformats.org/presentationml/2006/ole">
            <mc:AlternateContent xmlns:mc="http://schemas.openxmlformats.org/markup-compatibility/2006">
              <mc:Choice xmlns:v="urn:schemas-microsoft-com:vml" Requires="v">
                <p:oleObj spid="_x0000_s82960" name="Acrobat Document" r:id="rId6" imgW="6858000" imgH="3429000" progId="AcroExch.Document.7">
                  <p:embed/>
                </p:oleObj>
              </mc:Choice>
              <mc:Fallback>
                <p:oleObj name="Acrobat Document" r:id="rId6" imgW="6858000" imgH="3429000" progId="AcroExch.Document.7">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t="10498"/>
                      <a:stretch>
                        <a:fillRect/>
                      </a:stretch>
                    </p:blipFill>
                    <p:spPr bwMode="auto">
                      <a:xfrm>
                        <a:off x="1143000" y="3867150"/>
                        <a:ext cx="6858000" cy="30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8676" name="Rectangle 5"/>
          <p:cNvSpPr>
            <a:spLocks noChangeArrowheads="1"/>
          </p:cNvSpPr>
          <p:nvPr/>
        </p:nvSpPr>
        <p:spPr bwMode="auto">
          <a:xfrm>
            <a:off x="914400" y="5791200"/>
            <a:ext cx="7772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nchor="ctr"/>
          <a:lstStyle/>
          <a:p>
            <a:pPr eaLnBrk="0" hangingPunct="0"/>
            <a:r>
              <a:rPr lang="en-GB" sz="2000" dirty="0">
                <a:solidFill>
                  <a:schemeClr val="hlink"/>
                </a:solidFill>
                <a:latin typeface="Calibri"/>
              </a:rPr>
              <a:t>Yoruba from Ibadan, Nigeria</a:t>
            </a:r>
          </a:p>
          <a:p>
            <a:pPr eaLnBrk="0" hangingPunct="0"/>
            <a:endParaRPr lang="en-GB" sz="1600" dirty="0">
              <a:solidFill>
                <a:schemeClr val="hlink"/>
              </a:solidFill>
              <a:latin typeface="Calibri"/>
            </a:endParaRPr>
          </a:p>
        </p:txBody>
      </p:sp>
      <p:sp>
        <p:nvSpPr>
          <p:cNvPr id="28677" name="Rectangle 6"/>
          <p:cNvSpPr>
            <a:spLocks noChangeArrowheads="1"/>
          </p:cNvSpPr>
          <p:nvPr/>
        </p:nvSpPr>
        <p:spPr bwMode="auto">
          <a:xfrm>
            <a:off x="914400" y="2895600"/>
            <a:ext cx="7772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nchor="ctr"/>
          <a:lstStyle/>
          <a:p>
            <a:pPr eaLnBrk="0" hangingPunct="0"/>
            <a:r>
              <a:rPr lang="en-US" sz="2000" dirty="0">
                <a:solidFill>
                  <a:schemeClr val="hlink"/>
                </a:solidFill>
                <a:latin typeface="Calibri"/>
              </a:rPr>
              <a:t>Utah residents, ancestrally Northern and Western European</a:t>
            </a:r>
            <a:endParaRPr lang="en-GB" sz="2000" dirty="0">
              <a:solidFill>
                <a:schemeClr val="hlink"/>
              </a:solidFill>
              <a:latin typeface="Calibri"/>
            </a:endParaRPr>
          </a:p>
        </p:txBody>
      </p:sp>
      <p:sp>
        <p:nvSpPr>
          <p:cNvPr id="28678" name="Rectangle 8"/>
          <p:cNvSpPr>
            <a:spLocks noChangeArrowheads="1"/>
          </p:cNvSpPr>
          <p:nvPr/>
        </p:nvSpPr>
        <p:spPr bwMode="auto">
          <a:xfrm>
            <a:off x="762000" y="0"/>
            <a:ext cx="7772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nchor="ctr"/>
          <a:lstStyle/>
          <a:p>
            <a:pPr eaLnBrk="0" hangingPunct="0"/>
            <a:r>
              <a:rPr lang="en-GB" sz="2400" dirty="0">
                <a:latin typeface="Calibri"/>
              </a:rPr>
              <a:t>24 haplotypes (12 individuals) 100 SNPs on chromosome 20</a:t>
            </a:r>
          </a:p>
          <a:p>
            <a:pPr eaLnBrk="0" hangingPunct="0"/>
            <a:endParaRPr lang="en-GB" sz="1800" dirty="0">
              <a:latin typeface="Calibri"/>
            </a:endParaRPr>
          </a:p>
        </p:txBody>
      </p:sp>
    </p:spTree>
    <p:extLst>
      <p:ext uri="{BB962C8B-B14F-4D97-AF65-F5344CB8AC3E}">
        <p14:creationId xmlns:p14="http://schemas.microsoft.com/office/powerpoint/2010/main" val="2173717213"/>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pPr eaLnBrk="1" hangingPunct="1"/>
            <a:r>
              <a:rPr lang="en-GB" dirty="0">
                <a:solidFill>
                  <a:srgbClr val="7030A0"/>
                </a:solidFill>
              </a:rPr>
              <a:t>Differences in patterns of LD</a:t>
            </a:r>
          </a:p>
        </p:txBody>
      </p:sp>
      <p:sp>
        <p:nvSpPr>
          <p:cNvPr id="81923" name="TextBox 2"/>
          <p:cNvSpPr txBox="1">
            <a:spLocks noChangeArrowheads="1"/>
          </p:cNvSpPr>
          <p:nvPr/>
        </p:nvSpPr>
        <p:spPr bwMode="auto">
          <a:xfrm>
            <a:off x="533400" y="1290638"/>
            <a:ext cx="8077200" cy="4832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algn="l" eaLnBrk="1" hangingPunct="1"/>
            <a:r>
              <a:rPr lang="en-GB" sz="2800" dirty="0">
                <a:solidFill>
                  <a:schemeClr val="bg2"/>
                </a:solidFill>
                <a:latin typeface="Calibri"/>
              </a:rPr>
              <a:t>An experiment:</a:t>
            </a:r>
          </a:p>
          <a:p>
            <a:pPr algn="l" eaLnBrk="1" hangingPunct="1"/>
            <a:endParaRPr lang="en-GB" sz="2800" dirty="0">
              <a:solidFill>
                <a:schemeClr val="bg2"/>
              </a:solidFill>
              <a:latin typeface="Calibri"/>
            </a:endParaRPr>
          </a:p>
          <a:p>
            <a:pPr algn="l" eaLnBrk="1" hangingPunct="1">
              <a:buFontTx/>
              <a:buAutoNum type="arabicParenR"/>
            </a:pPr>
            <a:r>
              <a:rPr lang="en-GB" sz="2800" dirty="0">
                <a:solidFill>
                  <a:schemeClr val="bg2"/>
                </a:solidFill>
                <a:latin typeface="Calibri"/>
              </a:rPr>
              <a:t>Take genome-wide SNP data collected from a European population (A)</a:t>
            </a:r>
          </a:p>
          <a:p>
            <a:pPr algn="l" eaLnBrk="1" hangingPunct="1">
              <a:buFontTx/>
              <a:buAutoNum type="arabicParenR"/>
            </a:pPr>
            <a:r>
              <a:rPr lang="en-GB" sz="2800" dirty="0">
                <a:solidFill>
                  <a:schemeClr val="bg2"/>
                </a:solidFill>
                <a:latin typeface="Calibri"/>
              </a:rPr>
              <a:t>Take each SNP and find the SNPs which is most correlated with it (and remember how correlated it is)</a:t>
            </a:r>
          </a:p>
          <a:p>
            <a:pPr algn="l" eaLnBrk="1" hangingPunct="1">
              <a:buFontTx/>
              <a:buAutoNum type="arabicParenR"/>
            </a:pPr>
            <a:r>
              <a:rPr lang="en-GB" sz="2800" dirty="0">
                <a:solidFill>
                  <a:schemeClr val="bg2"/>
                </a:solidFill>
                <a:latin typeface="Calibri"/>
              </a:rPr>
              <a:t>Go to another European population (B) and compare the correlation between the two SNPs in the new population</a:t>
            </a:r>
          </a:p>
          <a:p>
            <a:pPr algn="l" eaLnBrk="1" hangingPunct="1">
              <a:buFontTx/>
              <a:buAutoNum type="arabicParenR"/>
            </a:pPr>
            <a:endParaRPr lang="en-GB" sz="2800" dirty="0">
              <a:solidFill>
                <a:schemeClr val="bg2"/>
              </a:solidFill>
              <a:latin typeface="Calibri"/>
            </a:endParaRPr>
          </a:p>
          <a:p>
            <a:pPr algn="l" eaLnBrk="1" hangingPunct="1"/>
            <a:r>
              <a:rPr lang="en-GB" sz="2800" dirty="0">
                <a:solidFill>
                  <a:schemeClr val="bg2"/>
                </a:solidFill>
                <a:latin typeface="Calibri"/>
              </a:rPr>
              <a:t>(Measure correlation as r</a:t>
            </a:r>
            <a:r>
              <a:rPr lang="en-GB" sz="2800" baseline="30000" dirty="0">
                <a:solidFill>
                  <a:schemeClr val="bg2"/>
                </a:solidFill>
                <a:latin typeface="Calibri"/>
              </a:rPr>
              <a:t>2</a:t>
            </a:r>
            <a:r>
              <a:rPr lang="en-GB" sz="2800" dirty="0">
                <a:solidFill>
                  <a:schemeClr val="bg2"/>
                </a:solidFill>
                <a:latin typeface="Calibri"/>
              </a:rPr>
              <a:t>)</a:t>
            </a:r>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120775"/>
            <a:ext cx="4441825" cy="444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75" y="1120775"/>
            <a:ext cx="4518025" cy="451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8" name="Title 1"/>
          <p:cNvSpPr txBox="1">
            <a:spLocks/>
          </p:cNvSpPr>
          <p:nvPr/>
        </p:nvSpPr>
        <p:spPr bwMode="auto">
          <a:xfrm>
            <a:off x="609600" y="76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eaLnBrk="1" hangingPunct="1"/>
            <a:r>
              <a:rPr lang="en-GB" dirty="0">
                <a:solidFill>
                  <a:srgbClr val="7030A0"/>
                </a:solidFill>
                <a:latin typeface="Calibri"/>
              </a:rPr>
              <a:t>Differences in patterns of LD</a:t>
            </a:r>
          </a:p>
        </p:txBody>
      </p:sp>
      <p:sp>
        <p:nvSpPr>
          <p:cNvPr id="82949" name="TextBox 5"/>
          <p:cNvSpPr txBox="1">
            <a:spLocks noChangeArrowheads="1"/>
          </p:cNvSpPr>
          <p:nvPr/>
        </p:nvSpPr>
        <p:spPr bwMode="auto">
          <a:xfrm>
            <a:off x="457200" y="1196975"/>
            <a:ext cx="4038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eaLnBrk="1" hangingPunct="1"/>
            <a:r>
              <a:rPr lang="en-GB" sz="2800" dirty="0">
                <a:solidFill>
                  <a:schemeClr val="tx1"/>
                </a:solidFill>
                <a:latin typeface="Calibri"/>
              </a:rPr>
              <a:t>Across Europe</a:t>
            </a:r>
          </a:p>
        </p:txBody>
      </p:sp>
      <p:sp>
        <p:nvSpPr>
          <p:cNvPr id="82950" name="TextBox 6"/>
          <p:cNvSpPr txBox="1">
            <a:spLocks noChangeArrowheads="1"/>
          </p:cNvSpPr>
          <p:nvPr/>
        </p:nvSpPr>
        <p:spPr bwMode="auto">
          <a:xfrm>
            <a:off x="4724400" y="1196975"/>
            <a:ext cx="4038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eaLnBrk="1" hangingPunct="1"/>
            <a:r>
              <a:rPr lang="en-GB" sz="2800" dirty="0">
                <a:solidFill>
                  <a:schemeClr val="tx1"/>
                </a:solidFill>
                <a:latin typeface="Calibri"/>
              </a:rPr>
              <a:t>Within Kenya</a:t>
            </a:r>
          </a:p>
        </p:txBody>
      </p:sp>
      <p:sp>
        <p:nvSpPr>
          <p:cNvPr id="82951" name="TextBox 8"/>
          <p:cNvSpPr txBox="1">
            <a:spLocks noChangeArrowheads="1"/>
          </p:cNvSpPr>
          <p:nvPr/>
        </p:nvSpPr>
        <p:spPr bwMode="auto">
          <a:xfrm>
            <a:off x="1676400" y="5715000"/>
            <a:ext cx="6400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eaLnBrk="1" hangingPunct="1"/>
            <a:r>
              <a:rPr lang="en-GB" sz="2800" dirty="0">
                <a:solidFill>
                  <a:schemeClr val="bg2"/>
                </a:solidFill>
                <a:latin typeface="Calibri"/>
              </a:rPr>
              <a:t>We will look at this in the practical</a:t>
            </a:r>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71800"/>
            <a:ext cx="8229600" cy="1143000"/>
          </a:xfrm>
        </p:spPr>
        <p:txBody>
          <a:bodyPr/>
          <a:lstStyle/>
          <a:p>
            <a:r>
              <a:rPr lang="en-US" dirty="0" smtClean="0"/>
              <a:t>Thanks!</a:t>
            </a:r>
            <a:endParaRPr lang="en-US" dirty="0"/>
          </a:p>
        </p:txBody>
      </p:sp>
    </p:spTree>
    <p:extLst>
      <p:ext uri="{BB962C8B-B14F-4D97-AF65-F5344CB8AC3E}">
        <p14:creationId xmlns:p14="http://schemas.microsoft.com/office/powerpoint/2010/main" val="3442011864"/>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4"/>
          <p:cNvSpPr>
            <a:spLocks noGrp="1" noChangeArrowheads="1"/>
          </p:cNvSpPr>
          <p:nvPr>
            <p:ph type="title"/>
          </p:nvPr>
        </p:nvSpPr>
        <p:spPr/>
        <p:txBody>
          <a:bodyPr/>
          <a:lstStyle/>
          <a:p>
            <a:pPr eaLnBrk="1" hangingPunct="1"/>
            <a:r>
              <a:rPr lang="en-GB" sz="4000" dirty="0">
                <a:solidFill>
                  <a:srgbClr val="261170"/>
                </a:solidFill>
              </a:rPr>
              <a:t>Recombination and physical distance</a:t>
            </a:r>
          </a:p>
        </p:txBody>
      </p:sp>
      <p:graphicFrame>
        <p:nvGraphicFramePr>
          <p:cNvPr id="68610" name="Object 5"/>
          <p:cNvGraphicFramePr>
            <a:graphicFrameLocks noChangeAspect="1"/>
          </p:cNvGraphicFramePr>
          <p:nvPr/>
        </p:nvGraphicFramePr>
        <p:xfrm>
          <a:off x="381000" y="1562100"/>
          <a:ext cx="7848600" cy="3924300"/>
        </p:xfrm>
        <a:graphic>
          <a:graphicData uri="http://schemas.openxmlformats.org/presentationml/2006/ole">
            <mc:AlternateContent xmlns:mc="http://schemas.openxmlformats.org/markup-compatibility/2006">
              <mc:Choice xmlns:v="urn:schemas-microsoft-com:vml" Requires="v">
                <p:oleObj spid="_x0000_s68772" name="Acrobat Document" r:id="rId3" imgW="6858000" imgH="3429000" progId="AcroExch.Document.7">
                  <p:embed/>
                </p:oleObj>
              </mc:Choice>
              <mc:Fallback>
                <p:oleObj name="Acrobat Document" r:id="rId3" imgW="6858000" imgH="3429000" progId="AcroExch.Document.7">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562100"/>
                        <a:ext cx="7848600" cy="392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68612" name="Picture 7" descr="hgtIdeo_genome_2fac_2a6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52600"/>
            <a:ext cx="91440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3" name="Freeform 11"/>
          <p:cNvSpPr>
            <a:spLocks/>
          </p:cNvSpPr>
          <p:nvPr/>
        </p:nvSpPr>
        <p:spPr bwMode="auto">
          <a:xfrm>
            <a:off x="1023938" y="4681538"/>
            <a:ext cx="676275" cy="201612"/>
          </a:xfrm>
          <a:custGeom>
            <a:avLst/>
            <a:gdLst>
              <a:gd name="T0" fmla="*/ 0 w 426"/>
              <a:gd name="T1" fmla="*/ 2147483647 h 127"/>
              <a:gd name="T2" fmla="*/ 2147483647 w 426"/>
              <a:gd name="T3" fmla="*/ 2147483647 h 127"/>
              <a:gd name="T4" fmla="*/ 2147483647 w 426"/>
              <a:gd name="T5" fmla="*/ 0 h 127"/>
              <a:gd name="T6" fmla="*/ 0 60000 65536"/>
              <a:gd name="T7" fmla="*/ 0 60000 65536"/>
              <a:gd name="T8" fmla="*/ 0 60000 65536"/>
              <a:gd name="T9" fmla="*/ 0 w 426"/>
              <a:gd name="T10" fmla="*/ 0 h 127"/>
              <a:gd name="T11" fmla="*/ 426 w 426"/>
              <a:gd name="T12" fmla="*/ 127 h 127"/>
            </a:gdLst>
            <a:ahLst/>
            <a:cxnLst>
              <a:cxn ang="T6">
                <a:pos x="T0" y="T1"/>
              </a:cxn>
              <a:cxn ang="T7">
                <a:pos x="T2" y="T3"/>
              </a:cxn>
              <a:cxn ang="T8">
                <a:pos x="T4" y="T5"/>
              </a:cxn>
            </a:cxnLst>
            <a:rect l="T9" t="T10" r="T11" b="T12"/>
            <a:pathLst>
              <a:path w="426" h="127">
                <a:moveTo>
                  <a:pt x="0" y="50"/>
                </a:moveTo>
                <a:cubicBezTo>
                  <a:pt x="37" y="61"/>
                  <a:pt x="154" y="127"/>
                  <a:pt x="225" y="119"/>
                </a:cubicBezTo>
                <a:cubicBezTo>
                  <a:pt x="296" y="111"/>
                  <a:pt x="384" y="25"/>
                  <a:pt x="426" y="0"/>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en-US" dirty="0">
              <a:latin typeface="Calibri"/>
            </a:endParaRPr>
          </a:p>
        </p:txBody>
      </p:sp>
      <p:sp>
        <p:nvSpPr>
          <p:cNvPr id="68614" name="Freeform 12"/>
          <p:cNvSpPr>
            <a:spLocks/>
          </p:cNvSpPr>
          <p:nvPr/>
        </p:nvSpPr>
        <p:spPr bwMode="auto">
          <a:xfrm>
            <a:off x="1014413" y="4691063"/>
            <a:ext cx="2801937" cy="546100"/>
          </a:xfrm>
          <a:custGeom>
            <a:avLst/>
            <a:gdLst>
              <a:gd name="T0" fmla="*/ 0 w 1765"/>
              <a:gd name="T1" fmla="*/ 2147483647 h 344"/>
              <a:gd name="T2" fmla="*/ 2147483647 w 1765"/>
              <a:gd name="T3" fmla="*/ 2147483647 h 344"/>
              <a:gd name="T4" fmla="*/ 2147483647 w 1765"/>
              <a:gd name="T5" fmla="*/ 0 h 344"/>
              <a:gd name="T6" fmla="*/ 0 60000 65536"/>
              <a:gd name="T7" fmla="*/ 0 60000 65536"/>
              <a:gd name="T8" fmla="*/ 0 60000 65536"/>
              <a:gd name="T9" fmla="*/ 0 w 1765"/>
              <a:gd name="T10" fmla="*/ 0 h 344"/>
              <a:gd name="T11" fmla="*/ 1765 w 1765"/>
              <a:gd name="T12" fmla="*/ 344 h 344"/>
            </a:gdLst>
            <a:ahLst/>
            <a:cxnLst>
              <a:cxn ang="T6">
                <a:pos x="T0" y="T1"/>
              </a:cxn>
              <a:cxn ang="T7">
                <a:pos x="T2" y="T3"/>
              </a:cxn>
              <a:cxn ang="T8">
                <a:pos x="T4" y="T5"/>
              </a:cxn>
            </a:cxnLst>
            <a:rect l="T9" t="T10" r="T11" b="T12"/>
            <a:pathLst>
              <a:path w="1765" h="344">
                <a:moveTo>
                  <a:pt x="0" y="38"/>
                </a:moveTo>
                <a:cubicBezTo>
                  <a:pt x="146" y="88"/>
                  <a:pt x="582" y="344"/>
                  <a:pt x="876" y="338"/>
                </a:cubicBezTo>
                <a:cubicBezTo>
                  <a:pt x="1170" y="332"/>
                  <a:pt x="1580" y="70"/>
                  <a:pt x="1765" y="0"/>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en-US" dirty="0">
              <a:latin typeface="Calibri"/>
            </a:endParaRPr>
          </a:p>
        </p:txBody>
      </p:sp>
      <p:sp>
        <p:nvSpPr>
          <p:cNvPr id="68615" name="Freeform 13"/>
          <p:cNvSpPr>
            <a:spLocks/>
          </p:cNvSpPr>
          <p:nvPr/>
        </p:nvSpPr>
        <p:spPr bwMode="auto">
          <a:xfrm>
            <a:off x="963613" y="4730750"/>
            <a:ext cx="4702175" cy="946150"/>
          </a:xfrm>
          <a:custGeom>
            <a:avLst/>
            <a:gdLst>
              <a:gd name="T0" fmla="*/ 0 w 2962"/>
              <a:gd name="T1" fmla="*/ 2147483647 h 596"/>
              <a:gd name="T2" fmla="*/ 2147483647 w 2962"/>
              <a:gd name="T3" fmla="*/ 2147483647 h 596"/>
              <a:gd name="T4" fmla="*/ 2147483647 w 2962"/>
              <a:gd name="T5" fmla="*/ 0 h 596"/>
              <a:gd name="T6" fmla="*/ 0 60000 65536"/>
              <a:gd name="T7" fmla="*/ 0 60000 65536"/>
              <a:gd name="T8" fmla="*/ 0 60000 65536"/>
              <a:gd name="T9" fmla="*/ 0 w 2962"/>
              <a:gd name="T10" fmla="*/ 0 h 596"/>
              <a:gd name="T11" fmla="*/ 2962 w 2962"/>
              <a:gd name="T12" fmla="*/ 596 h 596"/>
            </a:gdLst>
            <a:ahLst/>
            <a:cxnLst>
              <a:cxn ang="T6">
                <a:pos x="T0" y="T1"/>
              </a:cxn>
              <a:cxn ang="T7">
                <a:pos x="T2" y="T3"/>
              </a:cxn>
              <a:cxn ang="T8">
                <a:pos x="T4" y="T5"/>
              </a:cxn>
            </a:cxnLst>
            <a:rect l="T9" t="T10" r="T11" b="T12"/>
            <a:pathLst>
              <a:path w="2962" h="596">
                <a:moveTo>
                  <a:pt x="0" y="6"/>
                </a:moveTo>
                <a:cubicBezTo>
                  <a:pt x="282" y="104"/>
                  <a:pt x="1197" y="596"/>
                  <a:pt x="1691" y="595"/>
                </a:cubicBezTo>
                <a:cubicBezTo>
                  <a:pt x="2185" y="594"/>
                  <a:pt x="2697" y="124"/>
                  <a:pt x="2962" y="0"/>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en-US" dirty="0">
              <a:latin typeface="Calibri"/>
            </a:endParaRPr>
          </a:p>
        </p:txBody>
      </p:sp>
      <p:sp>
        <p:nvSpPr>
          <p:cNvPr id="68616" name="Freeform 14"/>
          <p:cNvSpPr>
            <a:spLocks/>
          </p:cNvSpPr>
          <p:nvPr/>
        </p:nvSpPr>
        <p:spPr bwMode="auto">
          <a:xfrm>
            <a:off x="935038" y="4691063"/>
            <a:ext cx="6588125" cy="1308100"/>
          </a:xfrm>
          <a:custGeom>
            <a:avLst/>
            <a:gdLst>
              <a:gd name="T0" fmla="*/ 0 w 4150"/>
              <a:gd name="T1" fmla="*/ 2147483647 h 824"/>
              <a:gd name="T2" fmla="*/ 2147483647 w 4150"/>
              <a:gd name="T3" fmla="*/ 2147483647 h 824"/>
              <a:gd name="T4" fmla="*/ 2147483647 w 4150"/>
              <a:gd name="T5" fmla="*/ 0 h 824"/>
              <a:gd name="T6" fmla="*/ 0 60000 65536"/>
              <a:gd name="T7" fmla="*/ 0 60000 65536"/>
              <a:gd name="T8" fmla="*/ 0 60000 65536"/>
              <a:gd name="T9" fmla="*/ 0 w 4150"/>
              <a:gd name="T10" fmla="*/ 0 h 824"/>
              <a:gd name="T11" fmla="*/ 4150 w 4150"/>
              <a:gd name="T12" fmla="*/ 824 h 824"/>
            </a:gdLst>
            <a:ahLst/>
            <a:cxnLst>
              <a:cxn ang="T6">
                <a:pos x="T0" y="T1"/>
              </a:cxn>
              <a:cxn ang="T7">
                <a:pos x="T2" y="T3"/>
              </a:cxn>
              <a:cxn ang="T8">
                <a:pos x="T4" y="T5"/>
              </a:cxn>
            </a:cxnLst>
            <a:rect l="T9" t="T10" r="T11" b="T12"/>
            <a:pathLst>
              <a:path w="4150" h="824">
                <a:moveTo>
                  <a:pt x="0" y="25"/>
                </a:moveTo>
                <a:cubicBezTo>
                  <a:pt x="394" y="157"/>
                  <a:pt x="1674" y="824"/>
                  <a:pt x="2366" y="820"/>
                </a:cubicBezTo>
                <a:cubicBezTo>
                  <a:pt x="3058" y="816"/>
                  <a:pt x="3778" y="171"/>
                  <a:pt x="4150" y="0"/>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en-US" dirty="0">
              <a:latin typeface="Calibri"/>
            </a:endParaRPr>
          </a:p>
        </p:txBody>
      </p:sp>
      <p:sp>
        <p:nvSpPr>
          <p:cNvPr id="68617" name="Rectangle 17"/>
          <p:cNvSpPr>
            <a:spLocks noChangeArrowheads="1"/>
          </p:cNvSpPr>
          <p:nvPr/>
        </p:nvSpPr>
        <p:spPr bwMode="auto">
          <a:xfrm>
            <a:off x="630042" y="4876800"/>
            <a:ext cx="7052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400" dirty="0">
                <a:solidFill>
                  <a:schemeClr val="hlink"/>
                </a:solidFill>
                <a:latin typeface="Calibri"/>
              </a:rPr>
              <a:t>r</a:t>
            </a:r>
            <a:r>
              <a:rPr lang="en-GB" sz="2400" baseline="30000" dirty="0">
                <a:solidFill>
                  <a:schemeClr val="hlink"/>
                </a:solidFill>
                <a:latin typeface="Calibri"/>
              </a:rPr>
              <a:t>2</a:t>
            </a:r>
            <a:r>
              <a:rPr lang="en-GB" sz="2400" dirty="0">
                <a:solidFill>
                  <a:schemeClr val="hlink"/>
                </a:solidFill>
                <a:latin typeface="Calibri"/>
              </a:rPr>
              <a:t>=1</a:t>
            </a:r>
            <a:endParaRPr lang="en-GB" dirty="0">
              <a:solidFill>
                <a:schemeClr val="hlink"/>
              </a:solidFill>
              <a:latin typeface="Calibri"/>
            </a:endParaRPr>
          </a:p>
        </p:txBody>
      </p:sp>
      <p:sp>
        <p:nvSpPr>
          <p:cNvPr id="68618" name="Rectangle 18"/>
          <p:cNvSpPr>
            <a:spLocks noChangeArrowheads="1"/>
          </p:cNvSpPr>
          <p:nvPr/>
        </p:nvSpPr>
        <p:spPr bwMode="auto">
          <a:xfrm>
            <a:off x="3373873" y="4876800"/>
            <a:ext cx="9389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400" dirty="0">
                <a:solidFill>
                  <a:schemeClr val="hlink"/>
                </a:solidFill>
                <a:latin typeface="Calibri"/>
              </a:rPr>
              <a:t>r</a:t>
            </a:r>
            <a:r>
              <a:rPr lang="en-GB" sz="2400" baseline="30000" dirty="0">
                <a:solidFill>
                  <a:schemeClr val="hlink"/>
                </a:solidFill>
                <a:latin typeface="Calibri"/>
              </a:rPr>
              <a:t>2</a:t>
            </a:r>
            <a:r>
              <a:rPr lang="en-GB" sz="2400" dirty="0">
                <a:solidFill>
                  <a:schemeClr val="hlink"/>
                </a:solidFill>
                <a:latin typeface="Calibri"/>
              </a:rPr>
              <a:t>=0.9</a:t>
            </a:r>
            <a:endParaRPr lang="en-GB" dirty="0">
              <a:solidFill>
                <a:schemeClr val="hlink"/>
              </a:solidFill>
              <a:latin typeface="Calibri"/>
            </a:endParaRPr>
          </a:p>
        </p:txBody>
      </p:sp>
      <p:sp>
        <p:nvSpPr>
          <p:cNvPr id="68619" name="Rectangle 19"/>
          <p:cNvSpPr>
            <a:spLocks noChangeArrowheads="1"/>
          </p:cNvSpPr>
          <p:nvPr/>
        </p:nvSpPr>
        <p:spPr bwMode="auto">
          <a:xfrm>
            <a:off x="5288398" y="4876800"/>
            <a:ext cx="9389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400" dirty="0">
                <a:solidFill>
                  <a:schemeClr val="hlink"/>
                </a:solidFill>
                <a:latin typeface="Calibri"/>
              </a:rPr>
              <a:t>r</a:t>
            </a:r>
            <a:r>
              <a:rPr lang="en-GB" sz="2400" baseline="30000" dirty="0">
                <a:solidFill>
                  <a:schemeClr val="hlink"/>
                </a:solidFill>
                <a:latin typeface="Calibri"/>
              </a:rPr>
              <a:t>2</a:t>
            </a:r>
            <a:r>
              <a:rPr lang="en-GB" sz="2400" dirty="0">
                <a:solidFill>
                  <a:schemeClr val="hlink"/>
                </a:solidFill>
                <a:latin typeface="Calibri"/>
              </a:rPr>
              <a:t>=0.5</a:t>
            </a:r>
            <a:endParaRPr lang="en-GB" dirty="0">
              <a:solidFill>
                <a:schemeClr val="hlink"/>
              </a:solidFill>
              <a:latin typeface="Calibri"/>
            </a:endParaRPr>
          </a:p>
        </p:txBody>
      </p:sp>
      <p:sp>
        <p:nvSpPr>
          <p:cNvPr id="68620" name="Rectangle 20"/>
          <p:cNvSpPr>
            <a:spLocks noChangeArrowheads="1"/>
          </p:cNvSpPr>
          <p:nvPr/>
        </p:nvSpPr>
        <p:spPr bwMode="auto">
          <a:xfrm>
            <a:off x="7260073" y="4876800"/>
            <a:ext cx="9389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400" dirty="0">
                <a:solidFill>
                  <a:schemeClr val="hlink"/>
                </a:solidFill>
                <a:latin typeface="Calibri"/>
              </a:rPr>
              <a:t>r</a:t>
            </a:r>
            <a:r>
              <a:rPr lang="en-GB" sz="2400" baseline="30000" dirty="0">
                <a:solidFill>
                  <a:schemeClr val="hlink"/>
                </a:solidFill>
                <a:latin typeface="Calibri"/>
              </a:rPr>
              <a:t>2</a:t>
            </a:r>
            <a:r>
              <a:rPr lang="en-GB" sz="2400" dirty="0">
                <a:solidFill>
                  <a:schemeClr val="hlink"/>
                </a:solidFill>
                <a:latin typeface="Calibri"/>
              </a:rPr>
              <a:t>=0.1</a:t>
            </a:r>
            <a:endParaRPr lang="en-GB" dirty="0">
              <a:solidFill>
                <a:schemeClr val="hlink"/>
              </a:solidFill>
              <a:latin typeface="Calibri"/>
            </a:endParaRPr>
          </a:p>
        </p:txBody>
      </p:sp>
      <p:sp>
        <p:nvSpPr>
          <p:cNvPr id="68621" name="Rectangle 21"/>
          <p:cNvSpPr>
            <a:spLocks noChangeArrowheads="1"/>
          </p:cNvSpPr>
          <p:nvPr/>
        </p:nvSpPr>
        <p:spPr bwMode="auto">
          <a:xfrm>
            <a:off x="1215037" y="6096000"/>
            <a:ext cx="72298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400" dirty="0">
                <a:solidFill>
                  <a:schemeClr val="hlink"/>
                </a:solidFill>
                <a:latin typeface="Calibri"/>
              </a:rPr>
              <a:t>Correlations decay with distance (due to recombination)</a:t>
            </a:r>
            <a:endParaRPr lang="en-GB" dirty="0">
              <a:solidFill>
                <a:schemeClr val="hlink"/>
              </a:solidFill>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436742">
            <a:off x="3048000" y="990600"/>
            <a:ext cx="4999038" cy="499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Rectangle 4"/>
          <p:cNvSpPr>
            <a:spLocks noGrp="1" noChangeArrowheads="1"/>
          </p:cNvSpPr>
          <p:nvPr>
            <p:ph type="title"/>
          </p:nvPr>
        </p:nvSpPr>
        <p:spPr/>
        <p:txBody>
          <a:bodyPr/>
          <a:lstStyle/>
          <a:p>
            <a:pPr eaLnBrk="1" hangingPunct="1"/>
            <a:r>
              <a:rPr lang="en-GB" dirty="0">
                <a:solidFill>
                  <a:srgbClr val="261170"/>
                </a:solidFill>
              </a:rPr>
              <a:t>Looking at patterns of LD</a:t>
            </a:r>
          </a:p>
        </p:txBody>
      </p:sp>
      <p:graphicFrame>
        <p:nvGraphicFramePr>
          <p:cNvPr id="69634" name="Object 8"/>
          <p:cNvGraphicFramePr>
            <a:graphicFrameLocks noChangeAspect="1"/>
          </p:cNvGraphicFramePr>
          <p:nvPr/>
        </p:nvGraphicFramePr>
        <p:xfrm>
          <a:off x="2819400" y="4038600"/>
          <a:ext cx="5562600" cy="2344738"/>
        </p:xfrm>
        <a:graphic>
          <a:graphicData uri="http://schemas.openxmlformats.org/presentationml/2006/ole">
            <mc:AlternateContent xmlns:mc="http://schemas.openxmlformats.org/markup-compatibility/2006">
              <mc:Choice xmlns:v="urn:schemas-microsoft-com:vml" Requires="v">
                <p:oleObj spid="_x0000_s69794" name="Acrobat Document" r:id="rId4" imgW="6858000" imgH="3429000" progId="AcroExch.Document.7">
                  <p:embed/>
                </p:oleObj>
              </mc:Choice>
              <mc:Fallback>
                <p:oleObj name="Acrobat Document" r:id="rId4" imgW="6858000" imgH="3429000" progId="AcroExch.Document.7">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t="15749"/>
                      <a:stretch>
                        <a:fillRect/>
                      </a:stretch>
                    </p:blipFill>
                    <p:spPr bwMode="auto">
                      <a:xfrm>
                        <a:off x="2819400" y="4038600"/>
                        <a:ext cx="5562600" cy="234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9637" name="Rectangle 9"/>
          <p:cNvSpPr>
            <a:spLocks noChangeArrowheads="1"/>
          </p:cNvSpPr>
          <p:nvPr/>
        </p:nvSpPr>
        <p:spPr bwMode="auto">
          <a:xfrm>
            <a:off x="609600" y="1600200"/>
            <a:ext cx="228600" cy="2286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69638" name="Rectangle 10"/>
          <p:cNvSpPr>
            <a:spLocks noChangeArrowheads="1"/>
          </p:cNvSpPr>
          <p:nvPr/>
        </p:nvSpPr>
        <p:spPr bwMode="auto">
          <a:xfrm>
            <a:off x="609600" y="2286000"/>
            <a:ext cx="228600" cy="22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a:endParaRPr>
          </a:p>
        </p:txBody>
      </p:sp>
      <p:sp>
        <p:nvSpPr>
          <p:cNvPr id="69639" name="Rectangle 11"/>
          <p:cNvSpPr>
            <a:spLocks noChangeArrowheads="1"/>
          </p:cNvSpPr>
          <p:nvPr/>
        </p:nvSpPr>
        <p:spPr bwMode="auto">
          <a:xfrm>
            <a:off x="1018409" y="2209800"/>
            <a:ext cx="9873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400" dirty="0">
                <a:solidFill>
                  <a:schemeClr val="hlink"/>
                </a:solidFill>
                <a:latin typeface="Calibri"/>
              </a:rPr>
              <a:t>Low r</a:t>
            </a:r>
            <a:r>
              <a:rPr lang="en-GB" sz="2400" baseline="30000" dirty="0">
                <a:solidFill>
                  <a:schemeClr val="hlink"/>
                </a:solidFill>
                <a:latin typeface="Calibri"/>
              </a:rPr>
              <a:t>2</a:t>
            </a:r>
            <a:endParaRPr lang="en-GB" dirty="0">
              <a:solidFill>
                <a:schemeClr val="hlink"/>
              </a:solidFill>
              <a:latin typeface="Calibri"/>
            </a:endParaRPr>
          </a:p>
        </p:txBody>
      </p:sp>
      <p:sp>
        <p:nvSpPr>
          <p:cNvPr id="69640" name="Rectangle 12"/>
          <p:cNvSpPr>
            <a:spLocks noChangeArrowheads="1"/>
          </p:cNvSpPr>
          <p:nvPr/>
        </p:nvSpPr>
        <p:spPr bwMode="auto">
          <a:xfrm>
            <a:off x="990574" y="1524000"/>
            <a:ext cx="10446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400" dirty="0">
                <a:solidFill>
                  <a:schemeClr val="hlink"/>
                </a:solidFill>
                <a:latin typeface="Calibri"/>
              </a:rPr>
              <a:t>High r</a:t>
            </a:r>
            <a:r>
              <a:rPr lang="en-GB" sz="2400" baseline="30000" dirty="0">
                <a:solidFill>
                  <a:schemeClr val="hlink"/>
                </a:solidFill>
                <a:latin typeface="Calibri"/>
              </a:rPr>
              <a:t>2</a:t>
            </a:r>
            <a:endParaRPr lang="en-GB" dirty="0">
              <a:solidFill>
                <a:schemeClr val="hlink"/>
              </a:solidFill>
              <a:latin typeface="Calibri"/>
            </a:endParaRPr>
          </a:p>
        </p:txBody>
      </p:sp>
      <p:sp>
        <p:nvSpPr>
          <p:cNvPr id="69641" name="Rectangle 13"/>
          <p:cNvSpPr>
            <a:spLocks noChangeArrowheads="1"/>
          </p:cNvSpPr>
          <p:nvPr/>
        </p:nvSpPr>
        <p:spPr bwMode="auto">
          <a:xfrm>
            <a:off x="304800" y="4587875"/>
            <a:ext cx="2667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2400" dirty="0">
                <a:solidFill>
                  <a:schemeClr val="hlink"/>
                </a:solidFill>
                <a:latin typeface="Calibri"/>
              </a:rPr>
              <a:t>LD patterns are complicated</a:t>
            </a:r>
            <a:endParaRPr lang="en-GB" dirty="0">
              <a:solidFill>
                <a:schemeClr val="hlink"/>
              </a:solidFill>
              <a:latin typeface="Calibri"/>
            </a:endParaRPr>
          </a:p>
        </p:txBody>
      </p:sp>
      <p:sp>
        <p:nvSpPr>
          <p:cNvPr id="69642" name="Rectangle 14"/>
          <p:cNvSpPr>
            <a:spLocks noChangeArrowheads="1"/>
          </p:cNvSpPr>
          <p:nvPr/>
        </p:nvSpPr>
        <p:spPr bwMode="auto">
          <a:xfrm>
            <a:off x="2133600" y="3657600"/>
            <a:ext cx="701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2000" dirty="0">
                <a:solidFill>
                  <a:schemeClr val="hlink"/>
                </a:solidFill>
                <a:latin typeface="Calibri"/>
              </a:rPr>
              <a:t>Assume similar physical spacing</a:t>
            </a:r>
            <a:endParaRPr lang="en-GB" sz="4000" dirty="0">
              <a:solidFill>
                <a:schemeClr val="hlink"/>
              </a:solidFill>
              <a:latin typeface="Calibri"/>
            </a:endParaRPr>
          </a:p>
        </p:txBody>
      </p:sp>
      <p:pic>
        <p:nvPicPr>
          <p:cNvPr id="69643" name="Picture 15" descr="Wellcome_logo_smal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091238"/>
            <a:ext cx="2943225"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4"/>
          <p:cNvSpPr>
            <a:spLocks noGrp="1" noChangeArrowheads="1"/>
          </p:cNvSpPr>
          <p:nvPr>
            <p:ph type="title"/>
          </p:nvPr>
        </p:nvSpPr>
        <p:spPr/>
        <p:txBody>
          <a:bodyPr/>
          <a:lstStyle/>
          <a:p>
            <a:pPr eaLnBrk="1" hangingPunct="1"/>
            <a:r>
              <a:rPr lang="en-GB" sz="4000" dirty="0">
                <a:solidFill>
                  <a:srgbClr val="261170"/>
                </a:solidFill>
              </a:rPr>
              <a:t>Recombination clusters along chromosomes</a:t>
            </a:r>
          </a:p>
        </p:txBody>
      </p:sp>
      <p:pic>
        <p:nvPicPr>
          <p:cNvPr id="70659" name="Picture 5"/>
          <p:cNvPicPr>
            <a:picLocks noChangeAspect="1" noChangeArrowheads="1"/>
          </p:cNvPicPr>
          <p:nvPr/>
        </p:nvPicPr>
        <p:blipFill>
          <a:blip r:embed="rId3">
            <a:extLst>
              <a:ext uri="{28A0092B-C50C-407E-A947-70E740481C1C}">
                <a14:useLocalDpi xmlns:a14="http://schemas.microsoft.com/office/drawing/2010/main" val="0"/>
              </a:ext>
            </a:extLst>
          </a:blip>
          <a:srcRect t="54625"/>
          <a:stretch>
            <a:fillRect/>
          </a:stretch>
        </p:blipFill>
        <p:spPr bwMode="auto">
          <a:xfrm>
            <a:off x="1143000" y="1684338"/>
            <a:ext cx="6477000" cy="372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pic>
      <p:sp>
        <p:nvSpPr>
          <p:cNvPr id="70660" name="Rectangle 7"/>
          <p:cNvSpPr>
            <a:spLocks noChangeArrowheads="1"/>
          </p:cNvSpPr>
          <p:nvPr/>
        </p:nvSpPr>
        <p:spPr bwMode="auto">
          <a:xfrm>
            <a:off x="685800" y="5591175"/>
            <a:ext cx="781208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spAutoFit/>
          </a:bodyPr>
          <a:lstStyle/>
          <a:p>
            <a:pPr>
              <a:buFont typeface="Wingdings" charset="0"/>
              <a:buNone/>
            </a:pPr>
            <a:r>
              <a:rPr lang="en-GB" sz="2800" dirty="0">
                <a:latin typeface="Calibri"/>
              </a:rPr>
              <a:t>Studies have shown that recombination is not uniform along chromosomes</a:t>
            </a:r>
            <a:endParaRPr lang="en-US" sz="2800" dirty="0">
              <a:latin typeface="Calibri"/>
            </a:endParaRPr>
          </a:p>
          <a:p>
            <a:pPr>
              <a:buFont typeface="Wingdings" charset="0"/>
              <a:buChar char="§"/>
            </a:pPr>
            <a:endParaRPr lang="en-GB" sz="2800" dirty="0">
              <a:solidFill>
                <a:schemeClr val="hlink"/>
              </a:solidFill>
              <a:latin typeface="Calibri"/>
            </a:endParaRPr>
          </a:p>
          <a:p>
            <a:pPr>
              <a:buFont typeface="Wingdings" charset="0"/>
              <a:buNone/>
            </a:pPr>
            <a:endParaRPr lang="en-GB" sz="2800" dirty="0">
              <a:solidFill>
                <a:schemeClr val="hlink"/>
              </a:solidFill>
              <a:latin typeface="Calibri"/>
            </a:endParaRPr>
          </a:p>
        </p:txBody>
      </p:sp>
    </p:spTree>
    <p:extLst>
      <p:ext uri="{BB962C8B-B14F-4D97-AF65-F5344CB8AC3E}">
        <p14:creationId xmlns:p14="http://schemas.microsoft.com/office/powerpoint/2010/main" val="2236755850"/>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power of population genetic inference from a large genome</a:t>
            </a:r>
            <a:endParaRPr lang="en-US" sz="5600" dirty="0"/>
          </a:p>
        </p:txBody>
      </p:sp>
    </p:spTree>
    <p:extLst>
      <p:ext uri="{BB962C8B-B14F-4D97-AF65-F5344CB8AC3E}">
        <p14:creationId xmlns:p14="http://schemas.microsoft.com/office/powerpoint/2010/main" val="1559689185"/>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298" name="Object 2"/>
          <p:cNvGraphicFramePr>
            <a:graphicFrameLocks noChangeAspect="1"/>
          </p:cNvGraphicFramePr>
          <p:nvPr/>
        </p:nvGraphicFramePr>
        <p:xfrm>
          <a:off x="1143000" y="685800"/>
          <a:ext cx="6858000" cy="3429000"/>
        </p:xfrm>
        <a:graphic>
          <a:graphicData uri="http://schemas.openxmlformats.org/presentationml/2006/ole">
            <mc:AlternateContent xmlns:mc="http://schemas.openxmlformats.org/markup-compatibility/2006">
              <mc:Choice xmlns:v="urn:schemas-microsoft-com:vml" Requires="v">
                <p:oleObj spid="_x0000_s55602" name="Acrobat Document" r:id="rId4" imgW="6858000" imgH="3429000" progId="AcroExch.Document.7">
                  <p:embed/>
                </p:oleObj>
              </mc:Choice>
              <mc:Fallback>
                <p:oleObj name="Acrobat Document" r:id="rId4" imgW="6858000" imgH="3429000" progId="AcroExch.Document.7">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685800"/>
                        <a:ext cx="6858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5299" name="Object 3"/>
          <p:cNvGraphicFramePr>
            <a:graphicFrameLocks noChangeAspect="1"/>
          </p:cNvGraphicFramePr>
          <p:nvPr/>
        </p:nvGraphicFramePr>
        <p:xfrm>
          <a:off x="1143000" y="3867150"/>
          <a:ext cx="6858000" cy="3067050"/>
        </p:xfrm>
        <a:graphic>
          <a:graphicData uri="http://schemas.openxmlformats.org/presentationml/2006/ole">
            <mc:AlternateContent xmlns:mc="http://schemas.openxmlformats.org/markup-compatibility/2006">
              <mc:Choice xmlns:v="urn:schemas-microsoft-com:vml" Requires="v">
                <p:oleObj spid="_x0000_s55603" name="Acrobat Document" r:id="rId6" imgW="6858000" imgH="3429000" progId="AcroExch.Document.7">
                  <p:embed/>
                </p:oleObj>
              </mc:Choice>
              <mc:Fallback>
                <p:oleObj name="Acrobat Document" r:id="rId6" imgW="6858000" imgH="3429000" progId="AcroExch.Document.7">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t="10498"/>
                      <a:stretch>
                        <a:fillRect/>
                      </a:stretch>
                    </p:blipFill>
                    <p:spPr bwMode="auto">
                      <a:xfrm>
                        <a:off x="1143000" y="3867150"/>
                        <a:ext cx="6858000" cy="30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5300" name="Rectangle 4"/>
          <p:cNvSpPr>
            <a:spLocks noChangeArrowheads="1"/>
          </p:cNvSpPr>
          <p:nvPr/>
        </p:nvSpPr>
        <p:spPr bwMode="auto">
          <a:xfrm>
            <a:off x="914400" y="5791200"/>
            <a:ext cx="7772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nchor="ctr"/>
          <a:lstStyle/>
          <a:p>
            <a:pPr eaLnBrk="0" hangingPunct="0"/>
            <a:r>
              <a:rPr lang="en-GB" sz="2000" dirty="0">
                <a:solidFill>
                  <a:schemeClr val="hlink"/>
                </a:solidFill>
                <a:latin typeface="Calibri"/>
              </a:rPr>
              <a:t>Yoruba from  Ibadan, Nigeria</a:t>
            </a:r>
          </a:p>
          <a:p>
            <a:pPr eaLnBrk="0" hangingPunct="0"/>
            <a:endParaRPr lang="en-GB" sz="1600" dirty="0">
              <a:solidFill>
                <a:schemeClr val="hlink"/>
              </a:solidFill>
              <a:latin typeface="Calibri"/>
            </a:endParaRPr>
          </a:p>
        </p:txBody>
      </p:sp>
      <p:sp>
        <p:nvSpPr>
          <p:cNvPr id="55301" name="Rectangle 5"/>
          <p:cNvSpPr>
            <a:spLocks noChangeArrowheads="1"/>
          </p:cNvSpPr>
          <p:nvPr/>
        </p:nvSpPr>
        <p:spPr bwMode="auto">
          <a:xfrm>
            <a:off x="914400" y="2895600"/>
            <a:ext cx="7772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nchor="ctr"/>
          <a:lstStyle/>
          <a:p>
            <a:pPr eaLnBrk="0" hangingPunct="0"/>
            <a:r>
              <a:rPr lang="en-US" sz="2000" dirty="0">
                <a:solidFill>
                  <a:schemeClr val="hlink"/>
                </a:solidFill>
                <a:latin typeface="Calibri"/>
              </a:rPr>
              <a:t>Utah residents, ancestrally Northern and Western Europe</a:t>
            </a:r>
            <a:endParaRPr lang="en-GB" sz="2000" dirty="0">
              <a:solidFill>
                <a:schemeClr val="hlink"/>
              </a:solidFill>
              <a:latin typeface="Calibri"/>
            </a:endParaRPr>
          </a:p>
        </p:txBody>
      </p:sp>
      <p:sp>
        <p:nvSpPr>
          <p:cNvPr id="55302" name="Rectangle 6"/>
          <p:cNvSpPr>
            <a:spLocks noChangeArrowheads="1"/>
          </p:cNvSpPr>
          <p:nvPr/>
        </p:nvSpPr>
        <p:spPr bwMode="auto">
          <a:xfrm>
            <a:off x="762000" y="0"/>
            <a:ext cx="7772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nchor="ctr"/>
          <a:lstStyle/>
          <a:p>
            <a:pPr eaLnBrk="0" hangingPunct="0"/>
            <a:r>
              <a:rPr lang="en-GB" sz="2400" dirty="0">
                <a:latin typeface="Calibri"/>
              </a:rPr>
              <a:t>24 haplotypes (12 individuals) 100 SNPs on chromosome 20</a:t>
            </a:r>
          </a:p>
          <a:p>
            <a:pPr eaLnBrk="0" hangingPunct="0"/>
            <a:endParaRPr lang="en-GB" sz="1800" dirty="0">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Object 3"/>
          <p:cNvGraphicFramePr>
            <a:graphicFrameLocks noChangeAspect="1"/>
          </p:cNvGraphicFramePr>
          <p:nvPr/>
        </p:nvGraphicFramePr>
        <p:xfrm>
          <a:off x="1143000" y="685800"/>
          <a:ext cx="6858000" cy="3429000"/>
        </p:xfrm>
        <a:graphic>
          <a:graphicData uri="http://schemas.openxmlformats.org/presentationml/2006/ole">
            <mc:AlternateContent xmlns:mc="http://schemas.openxmlformats.org/markup-compatibility/2006">
              <mc:Choice xmlns:v="urn:schemas-microsoft-com:vml" Requires="v">
                <p:oleObj spid="_x0000_s28978" name="Acrobat Document" r:id="rId4" imgW="6858000" imgH="3429000" progId="AcroExch.Document.7">
                  <p:embed/>
                </p:oleObj>
              </mc:Choice>
              <mc:Fallback>
                <p:oleObj name="Acrobat Document" r:id="rId4" imgW="6858000" imgH="3429000" progId="AcroExch.Document.7">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685800"/>
                        <a:ext cx="6858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8675" name="Object 4"/>
          <p:cNvGraphicFramePr>
            <a:graphicFrameLocks noChangeAspect="1"/>
          </p:cNvGraphicFramePr>
          <p:nvPr/>
        </p:nvGraphicFramePr>
        <p:xfrm>
          <a:off x="1143000" y="3867150"/>
          <a:ext cx="6858000" cy="3067050"/>
        </p:xfrm>
        <a:graphic>
          <a:graphicData uri="http://schemas.openxmlformats.org/presentationml/2006/ole">
            <mc:AlternateContent xmlns:mc="http://schemas.openxmlformats.org/markup-compatibility/2006">
              <mc:Choice xmlns:v="urn:schemas-microsoft-com:vml" Requires="v">
                <p:oleObj spid="_x0000_s28979" name="Acrobat Document" r:id="rId6" imgW="6858000" imgH="3429000" progId="AcroExch.Document.7">
                  <p:embed/>
                </p:oleObj>
              </mc:Choice>
              <mc:Fallback>
                <p:oleObj name="Acrobat Document" r:id="rId6" imgW="6858000" imgH="3429000" progId="AcroExch.Document.7">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t="10498"/>
                      <a:stretch>
                        <a:fillRect/>
                      </a:stretch>
                    </p:blipFill>
                    <p:spPr bwMode="auto">
                      <a:xfrm>
                        <a:off x="1143000" y="3867150"/>
                        <a:ext cx="6858000" cy="30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8676" name="Rectangle 5"/>
          <p:cNvSpPr>
            <a:spLocks noChangeArrowheads="1"/>
          </p:cNvSpPr>
          <p:nvPr/>
        </p:nvSpPr>
        <p:spPr bwMode="auto">
          <a:xfrm>
            <a:off x="914400" y="5791200"/>
            <a:ext cx="7772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nchor="ctr"/>
          <a:lstStyle/>
          <a:p>
            <a:pPr eaLnBrk="0" hangingPunct="0"/>
            <a:r>
              <a:rPr lang="en-GB" sz="2000" dirty="0">
                <a:solidFill>
                  <a:schemeClr val="hlink"/>
                </a:solidFill>
                <a:latin typeface="Calibri"/>
              </a:rPr>
              <a:t>Yoruba from Ibadan, Nigeria</a:t>
            </a:r>
          </a:p>
          <a:p>
            <a:pPr eaLnBrk="0" hangingPunct="0"/>
            <a:endParaRPr lang="en-GB" sz="1600" dirty="0">
              <a:solidFill>
                <a:schemeClr val="hlink"/>
              </a:solidFill>
              <a:latin typeface="Calibri"/>
            </a:endParaRPr>
          </a:p>
        </p:txBody>
      </p:sp>
      <p:sp>
        <p:nvSpPr>
          <p:cNvPr id="28677" name="Rectangle 6"/>
          <p:cNvSpPr>
            <a:spLocks noChangeArrowheads="1"/>
          </p:cNvSpPr>
          <p:nvPr/>
        </p:nvSpPr>
        <p:spPr bwMode="auto">
          <a:xfrm>
            <a:off x="914400" y="2895600"/>
            <a:ext cx="7772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nchor="ctr"/>
          <a:lstStyle/>
          <a:p>
            <a:pPr eaLnBrk="0" hangingPunct="0"/>
            <a:r>
              <a:rPr lang="en-US" sz="2000" dirty="0">
                <a:solidFill>
                  <a:schemeClr val="hlink"/>
                </a:solidFill>
                <a:latin typeface="Calibri"/>
              </a:rPr>
              <a:t>Utah residents, ancestrally Northern and Western European</a:t>
            </a:r>
            <a:endParaRPr lang="en-GB" sz="2000" dirty="0">
              <a:solidFill>
                <a:schemeClr val="hlink"/>
              </a:solidFill>
              <a:latin typeface="Calibri"/>
            </a:endParaRPr>
          </a:p>
        </p:txBody>
      </p:sp>
      <p:sp>
        <p:nvSpPr>
          <p:cNvPr id="28678" name="Rectangle 8"/>
          <p:cNvSpPr>
            <a:spLocks noChangeArrowheads="1"/>
          </p:cNvSpPr>
          <p:nvPr/>
        </p:nvSpPr>
        <p:spPr bwMode="auto">
          <a:xfrm>
            <a:off x="762000" y="0"/>
            <a:ext cx="7772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nchor="ctr"/>
          <a:lstStyle/>
          <a:p>
            <a:pPr eaLnBrk="0" hangingPunct="0"/>
            <a:r>
              <a:rPr lang="en-GB" sz="2400" dirty="0">
                <a:latin typeface="Calibri"/>
              </a:rPr>
              <a:t>24 haplotypes (12 individuals) 100 SNPs on chromosome 20</a:t>
            </a:r>
          </a:p>
          <a:p>
            <a:pPr eaLnBrk="0" hangingPunct="0"/>
            <a:endParaRPr lang="en-GB" sz="1800" dirty="0">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GB" dirty="0">
                <a:solidFill>
                  <a:srgbClr val="261170"/>
                </a:solidFill>
              </a:rPr>
              <a:t>LD and Recombination</a:t>
            </a:r>
          </a:p>
        </p:txBody>
      </p:sp>
      <p:sp>
        <p:nvSpPr>
          <p:cNvPr id="75779" name="Rectangle 3"/>
          <p:cNvSpPr>
            <a:spLocks noGrp="1" noChangeArrowheads="1"/>
          </p:cNvSpPr>
          <p:nvPr>
            <p:ph type="body" idx="1"/>
          </p:nvPr>
        </p:nvSpPr>
        <p:spPr>
          <a:xfrm>
            <a:off x="457200" y="1798638"/>
            <a:ext cx="8229600" cy="4525962"/>
          </a:xfrm>
        </p:spPr>
        <p:txBody>
          <a:bodyPr/>
          <a:lstStyle/>
          <a:p>
            <a:pPr eaLnBrk="1" hangingPunct="1"/>
            <a:r>
              <a:rPr lang="en-GB" sz="2800" dirty="0">
                <a:solidFill>
                  <a:schemeClr val="hlink"/>
                </a:solidFill>
              </a:rPr>
              <a:t>There are lots of ways to measure LD</a:t>
            </a:r>
          </a:p>
          <a:p>
            <a:pPr eaLnBrk="1" hangingPunct="1"/>
            <a:endParaRPr lang="en-GB" sz="2800" dirty="0">
              <a:solidFill>
                <a:schemeClr val="hlink"/>
              </a:solidFill>
            </a:endParaRPr>
          </a:p>
          <a:p>
            <a:pPr eaLnBrk="1" hangingPunct="1"/>
            <a:r>
              <a:rPr lang="en-GB" sz="2800" dirty="0">
                <a:solidFill>
                  <a:schemeClr val="hlink"/>
                </a:solidFill>
              </a:rPr>
              <a:t>Recombination is not uniform along chromosomes</a:t>
            </a:r>
          </a:p>
          <a:p>
            <a:pPr eaLnBrk="1" hangingPunct="1"/>
            <a:endParaRPr lang="en-GB" sz="2800" dirty="0">
              <a:solidFill>
                <a:schemeClr val="hlink"/>
              </a:solidFill>
            </a:endParaRPr>
          </a:p>
          <a:p>
            <a:pPr eaLnBrk="1" hangingPunct="1"/>
            <a:r>
              <a:rPr lang="en-GB" sz="2800" dirty="0">
                <a:solidFill>
                  <a:schemeClr val="hlink"/>
                </a:solidFill>
              </a:rPr>
              <a:t>Much of the recombination happens in  hotspots and these demark breakdown in correlations</a:t>
            </a:r>
          </a:p>
          <a:p>
            <a:pPr eaLnBrk="1" hangingPunct="1"/>
            <a:endParaRPr lang="en-GB" sz="2800" dirty="0">
              <a:solidFill>
                <a:schemeClr val="hlink"/>
              </a:solidFill>
            </a:endParaRPr>
          </a:p>
          <a:p>
            <a:pPr eaLnBrk="1" hangingPunct="1"/>
            <a:r>
              <a:rPr lang="en-GB" sz="2800" dirty="0">
                <a:solidFill>
                  <a:schemeClr val="hlink"/>
                </a:solidFill>
              </a:rPr>
              <a:t>Correlations do persist across hot spots</a:t>
            </a:r>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GB" sz="4000" dirty="0">
                <a:solidFill>
                  <a:srgbClr val="261170"/>
                </a:solidFill>
              </a:rPr>
              <a:t>Differences between populations</a:t>
            </a:r>
          </a:p>
        </p:txBody>
      </p:sp>
      <p:pic>
        <p:nvPicPr>
          <p:cNvPr id="7782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92263"/>
            <a:ext cx="4724400" cy="457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8" name="Picture 7" descr="Wellcome_logo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1238"/>
            <a:ext cx="2943225"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9" name="Rectangle 8"/>
          <p:cNvSpPr>
            <a:spLocks noChangeArrowheads="1"/>
          </p:cNvSpPr>
          <p:nvPr/>
        </p:nvSpPr>
        <p:spPr bwMode="auto">
          <a:xfrm>
            <a:off x="5181600" y="2057400"/>
            <a:ext cx="3505200" cy="310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2800" dirty="0">
                <a:solidFill>
                  <a:schemeClr val="hlink"/>
                </a:solidFill>
                <a:latin typeface="Calibri"/>
              </a:rPr>
              <a:t>The overall pattern of LD is conserved</a:t>
            </a:r>
          </a:p>
          <a:p>
            <a:endParaRPr lang="en-GB" sz="2800" dirty="0">
              <a:solidFill>
                <a:schemeClr val="hlink"/>
              </a:solidFill>
              <a:latin typeface="Calibri"/>
            </a:endParaRPr>
          </a:p>
          <a:p>
            <a:endParaRPr lang="en-GB" sz="2800" dirty="0">
              <a:solidFill>
                <a:schemeClr val="hlink"/>
              </a:solidFill>
              <a:latin typeface="Calibri"/>
            </a:endParaRPr>
          </a:p>
          <a:p>
            <a:r>
              <a:rPr lang="en-GB" sz="2800" dirty="0">
                <a:solidFill>
                  <a:schemeClr val="hlink"/>
                </a:solidFill>
                <a:latin typeface="Calibri"/>
              </a:rPr>
              <a:t>The different ancestral histories lead to different levels of LD</a:t>
            </a:r>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4"/>
          <p:cNvSpPr>
            <a:spLocks noGrp="1" noChangeArrowheads="1"/>
          </p:cNvSpPr>
          <p:nvPr>
            <p:ph type="title"/>
          </p:nvPr>
        </p:nvSpPr>
        <p:spPr>
          <a:xfrm>
            <a:off x="457200" y="76200"/>
            <a:ext cx="8229600" cy="1143000"/>
          </a:xfrm>
        </p:spPr>
        <p:txBody>
          <a:bodyPr/>
          <a:lstStyle/>
          <a:p>
            <a:pPr eaLnBrk="1" hangingPunct="1"/>
            <a:r>
              <a:rPr lang="en-GB" dirty="0">
                <a:solidFill>
                  <a:srgbClr val="261170"/>
                </a:solidFill>
              </a:rPr>
              <a:t>Population structure in Africa</a:t>
            </a:r>
          </a:p>
        </p:txBody>
      </p:sp>
      <p:pic>
        <p:nvPicPr>
          <p:cNvPr id="7885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43000"/>
            <a:ext cx="6019800" cy="416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2" name="Rectangle 6"/>
          <p:cNvSpPr>
            <a:spLocks noChangeArrowheads="1"/>
          </p:cNvSpPr>
          <p:nvPr/>
        </p:nvSpPr>
        <p:spPr bwMode="auto">
          <a:xfrm>
            <a:off x="990600" y="5562600"/>
            <a:ext cx="7086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2800" dirty="0">
                <a:solidFill>
                  <a:schemeClr val="hlink"/>
                </a:solidFill>
                <a:latin typeface="Calibri"/>
              </a:rPr>
              <a:t>There is evidence for widespread population structure across Africa</a:t>
            </a:r>
          </a:p>
        </p:txBody>
      </p: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5"/>
          <p:cNvSpPr>
            <a:spLocks noGrp="1" noChangeArrowheads="1"/>
          </p:cNvSpPr>
          <p:nvPr>
            <p:ph type="title"/>
          </p:nvPr>
        </p:nvSpPr>
        <p:spPr>
          <a:noFill/>
        </p:spPr>
        <p:txBody>
          <a:bodyPr/>
          <a:lstStyle/>
          <a:p>
            <a:pPr eaLnBrk="1" hangingPunct="1"/>
            <a:r>
              <a:rPr lang="en-GB" dirty="0">
                <a:solidFill>
                  <a:srgbClr val="261170"/>
                </a:solidFill>
              </a:rPr>
              <a:t>Population structure in Africa</a:t>
            </a:r>
          </a:p>
        </p:txBody>
      </p:sp>
      <p:pic>
        <p:nvPicPr>
          <p:cNvPr id="79875" name="Picture 7" descr="Methodological challenges of genome-wide association analysis in Africa"/>
          <p:cNvPicPr>
            <a:picLocks noChangeAspect="1" noChangeArrowheads="1"/>
          </p:cNvPicPr>
          <p:nvPr/>
        </p:nvPicPr>
        <p:blipFill>
          <a:blip r:embed="rId2">
            <a:extLst>
              <a:ext uri="{28A0092B-C50C-407E-A947-70E740481C1C}">
                <a14:useLocalDpi xmlns:a14="http://schemas.microsoft.com/office/drawing/2010/main" val="0"/>
              </a:ext>
            </a:extLst>
          </a:blip>
          <a:srcRect b="51540"/>
          <a:stretch>
            <a:fillRect/>
          </a:stretch>
        </p:blipFill>
        <p:spPr bwMode="auto">
          <a:xfrm>
            <a:off x="762000" y="1601788"/>
            <a:ext cx="762000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6" name="Rectangle 8"/>
          <p:cNvSpPr>
            <a:spLocks noChangeArrowheads="1"/>
          </p:cNvSpPr>
          <p:nvPr/>
        </p:nvSpPr>
        <p:spPr bwMode="auto">
          <a:xfrm>
            <a:off x="1066800" y="5029200"/>
            <a:ext cx="7086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2800" dirty="0">
                <a:solidFill>
                  <a:schemeClr val="hlink"/>
                </a:solidFill>
                <a:latin typeface="Calibri"/>
              </a:rPr>
              <a:t>Add population differences between groups from the same region</a:t>
            </a:r>
          </a:p>
        </p:txBody>
      </p:sp>
      <p:pic>
        <p:nvPicPr>
          <p:cNvPr id="79877" name="Picture 9" descr="Wellcome_logo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1238"/>
            <a:ext cx="2943225"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898" name="Object 8"/>
          <p:cNvGraphicFramePr>
            <a:graphicFrameLocks noChangeAspect="1"/>
          </p:cNvGraphicFramePr>
          <p:nvPr/>
        </p:nvGraphicFramePr>
        <p:xfrm>
          <a:off x="1066800" y="3505200"/>
          <a:ext cx="6858000" cy="3429000"/>
        </p:xfrm>
        <a:graphic>
          <a:graphicData uri="http://schemas.openxmlformats.org/presentationml/2006/ole">
            <mc:AlternateContent xmlns:mc="http://schemas.openxmlformats.org/markup-compatibility/2006">
              <mc:Choice xmlns:v="urn:schemas-microsoft-com:vml" Requires="v">
                <p:oleObj spid="_x0000_s81202" name="Acrobat Document" r:id="rId3" imgW="6858000" imgH="3429000" progId="AcroExch.Document.7">
                  <p:embed/>
                </p:oleObj>
              </mc:Choice>
              <mc:Fallback>
                <p:oleObj name="Acrobat Document" r:id="rId3" imgW="6858000" imgH="3429000" progId="AcroExch.Document.7">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505200"/>
                        <a:ext cx="6858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0899" name="Object 7"/>
          <p:cNvGraphicFramePr>
            <a:graphicFrameLocks noChangeAspect="1"/>
          </p:cNvGraphicFramePr>
          <p:nvPr/>
        </p:nvGraphicFramePr>
        <p:xfrm>
          <a:off x="990600" y="685800"/>
          <a:ext cx="6858000" cy="3429000"/>
        </p:xfrm>
        <a:graphic>
          <a:graphicData uri="http://schemas.openxmlformats.org/presentationml/2006/ole">
            <mc:AlternateContent xmlns:mc="http://schemas.openxmlformats.org/markup-compatibility/2006">
              <mc:Choice xmlns:v="urn:schemas-microsoft-com:vml" Requires="v">
                <p:oleObj spid="_x0000_s81203" name="Acrobat Document" r:id="rId5" imgW="6858000" imgH="3429000" progId="AcroExch.Document.7">
                  <p:embed/>
                </p:oleObj>
              </mc:Choice>
              <mc:Fallback>
                <p:oleObj name="Acrobat Document" r:id="rId5" imgW="6858000" imgH="3429000" progId="AcroExch.Document.7">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685800"/>
                        <a:ext cx="6858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0900" name="Rectangle 6"/>
          <p:cNvSpPr>
            <a:spLocks noChangeArrowheads="1"/>
          </p:cNvSpPr>
          <p:nvPr/>
        </p:nvSpPr>
        <p:spPr bwMode="auto">
          <a:xfrm>
            <a:off x="838200" y="2895600"/>
            <a:ext cx="7772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nchor="ctr"/>
          <a:lstStyle/>
          <a:p>
            <a:pPr eaLnBrk="0" hangingPunct="0"/>
            <a:r>
              <a:rPr lang="en-GB" sz="2800" dirty="0" err="1">
                <a:solidFill>
                  <a:schemeClr val="hlink"/>
                </a:solidFill>
                <a:latin typeface="Calibri"/>
              </a:rPr>
              <a:t>Luhya</a:t>
            </a:r>
            <a:r>
              <a:rPr lang="en-GB" sz="2800" dirty="0">
                <a:solidFill>
                  <a:schemeClr val="hlink"/>
                </a:solidFill>
                <a:latin typeface="Calibri"/>
              </a:rPr>
              <a:t> in </a:t>
            </a:r>
            <a:r>
              <a:rPr lang="en-GB" sz="2800" dirty="0" err="1">
                <a:solidFill>
                  <a:schemeClr val="hlink"/>
                </a:solidFill>
                <a:latin typeface="Calibri"/>
              </a:rPr>
              <a:t>Webuye</a:t>
            </a:r>
            <a:r>
              <a:rPr lang="en-GB" sz="2800" dirty="0">
                <a:solidFill>
                  <a:schemeClr val="hlink"/>
                </a:solidFill>
                <a:latin typeface="Calibri"/>
              </a:rPr>
              <a:t>, Kenya</a:t>
            </a:r>
          </a:p>
        </p:txBody>
      </p:sp>
      <p:sp>
        <p:nvSpPr>
          <p:cNvPr id="80901" name="Rectangle 9"/>
          <p:cNvSpPr>
            <a:spLocks noChangeArrowheads="1"/>
          </p:cNvSpPr>
          <p:nvPr/>
        </p:nvSpPr>
        <p:spPr bwMode="auto">
          <a:xfrm>
            <a:off x="685800" y="5791200"/>
            <a:ext cx="7772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nchor="ctr"/>
          <a:lstStyle/>
          <a:p>
            <a:pPr eaLnBrk="0" hangingPunct="0"/>
            <a:r>
              <a:rPr lang="en-GB" sz="2800" dirty="0" err="1">
                <a:solidFill>
                  <a:schemeClr val="hlink"/>
                </a:solidFill>
                <a:latin typeface="Calibri"/>
              </a:rPr>
              <a:t>Maasai</a:t>
            </a:r>
            <a:r>
              <a:rPr lang="en-GB" sz="2800" dirty="0">
                <a:solidFill>
                  <a:schemeClr val="hlink"/>
                </a:solidFill>
                <a:latin typeface="Calibri"/>
              </a:rPr>
              <a:t> in </a:t>
            </a:r>
            <a:r>
              <a:rPr lang="en-GB" sz="2800" dirty="0" err="1">
                <a:solidFill>
                  <a:schemeClr val="hlink"/>
                </a:solidFill>
                <a:latin typeface="Calibri"/>
              </a:rPr>
              <a:t>Kinyawa</a:t>
            </a:r>
            <a:r>
              <a:rPr lang="en-GB" sz="2800" dirty="0">
                <a:solidFill>
                  <a:schemeClr val="hlink"/>
                </a:solidFill>
                <a:latin typeface="Calibri"/>
              </a:rPr>
              <a:t>, Kenya</a:t>
            </a:r>
          </a:p>
        </p:txBody>
      </p:sp>
      <p:sp>
        <p:nvSpPr>
          <p:cNvPr id="80902" name="Rectangle 12"/>
          <p:cNvSpPr>
            <a:spLocks noChangeArrowheads="1"/>
          </p:cNvSpPr>
          <p:nvPr/>
        </p:nvSpPr>
        <p:spPr bwMode="auto">
          <a:xfrm>
            <a:off x="762000" y="0"/>
            <a:ext cx="7772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nchor="ctr"/>
          <a:lstStyle/>
          <a:p>
            <a:pPr eaLnBrk="0" hangingPunct="0"/>
            <a:r>
              <a:rPr lang="en-GB" sz="2400" dirty="0">
                <a:latin typeface="Calibri"/>
              </a:rPr>
              <a:t>24 haplotypes (12 individuals) 100 SNPs on chromosome 20</a:t>
            </a:r>
          </a:p>
          <a:p>
            <a:pPr eaLnBrk="0" hangingPunct="0"/>
            <a:endParaRPr lang="en-GB" sz="1800" dirty="0">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5" name="Picture 2" descr="signal_plot_CAD_chr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0" y="95250"/>
            <a:ext cx="6667500" cy="666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4817221"/>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LD terminology</a:t>
            </a:r>
            <a:endParaRPr lang="en-US" dirty="0"/>
          </a:p>
        </p:txBody>
      </p:sp>
      <p:sp>
        <p:nvSpPr>
          <p:cNvPr id="3" name="Content Placeholder 2"/>
          <p:cNvSpPr>
            <a:spLocks noGrp="1"/>
          </p:cNvSpPr>
          <p:nvPr>
            <p:ph idx="1"/>
          </p:nvPr>
        </p:nvSpPr>
        <p:spPr/>
        <p:txBody>
          <a:bodyPr/>
          <a:lstStyle/>
          <a:p>
            <a:r>
              <a:rPr lang="en-US" dirty="0" smtClean="0"/>
              <a:t>‘Causal’ variant – a variant that has a functional effect on a trait (such as disease).</a:t>
            </a:r>
          </a:p>
          <a:p>
            <a:endParaRPr lang="en-US" dirty="0"/>
          </a:p>
          <a:p>
            <a:r>
              <a:rPr lang="en-US" dirty="0" smtClean="0"/>
              <a:t>Linkage disequilibrium – the pattern of correlations between alleles along a chromosome</a:t>
            </a:r>
          </a:p>
          <a:p>
            <a:endParaRPr lang="en-US" dirty="0"/>
          </a:p>
          <a:p>
            <a:r>
              <a:rPr lang="en-US" dirty="0" smtClean="0"/>
              <a:t>Tag SNP – a SNP that is in LD with a variant of interest (and that we may have typed directly)</a:t>
            </a:r>
          </a:p>
        </p:txBody>
      </p:sp>
    </p:spTree>
    <p:extLst>
      <p:ext uri="{BB962C8B-B14F-4D97-AF65-F5344CB8AC3E}">
        <p14:creationId xmlns:p14="http://schemas.microsoft.com/office/powerpoint/2010/main" val="2921264570"/>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GB" dirty="0">
                <a:solidFill>
                  <a:srgbClr val="261170"/>
                </a:solidFill>
              </a:rPr>
              <a:t>Summary</a:t>
            </a:r>
          </a:p>
        </p:txBody>
      </p:sp>
      <p:sp>
        <p:nvSpPr>
          <p:cNvPr id="84995" name="Rectangle 3"/>
          <p:cNvSpPr>
            <a:spLocks noGrp="1" noChangeArrowheads="1"/>
          </p:cNvSpPr>
          <p:nvPr>
            <p:ph type="body" idx="1"/>
          </p:nvPr>
        </p:nvSpPr>
        <p:spPr>
          <a:xfrm>
            <a:off x="685800" y="1371600"/>
            <a:ext cx="8229600" cy="4525963"/>
          </a:xfrm>
        </p:spPr>
        <p:txBody>
          <a:bodyPr/>
          <a:lstStyle/>
          <a:p>
            <a:pPr eaLnBrk="1" hangingPunct="1">
              <a:lnSpc>
                <a:spcPct val="90000"/>
              </a:lnSpc>
            </a:pPr>
            <a:r>
              <a:rPr lang="en-GB" dirty="0">
                <a:solidFill>
                  <a:schemeClr val="hlink"/>
                </a:solidFill>
              </a:rPr>
              <a:t>Different ancestral histories have led to different patterns of diversity </a:t>
            </a:r>
          </a:p>
          <a:p>
            <a:pPr eaLnBrk="1" hangingPunct="1">
              <a:lnSpc>
                <a:spcPct val="90000"/>
              </a:lnSpc>
            </a:pPr>
            <a:endParaRPr lang="en-GB" dirty="0">
              <a:solidFill>
                <a:schemeClr val="hlink"/>
              </a:solidFill>
            </a:endParaRPr>
          </a:p>
          <a:p>
            <a:pPr eaLnBrk="1" hangingPunct="1">
              <a:lnSpc>
                <a:spcPct val="90000"/>
              </a:lnSpc>
            </a:pPr>
            <a:r>
              <a:rPr lang="en-GB" dirty="0">
                <a:solidFill>
                  <a:schemeClr val="hlink"/>
                </a:solidFill>
              </a:rPr>
              <a:t>Natural selection can generate strong differences in haplotype patterns</a:t>
            </a:r>
          </a:p>
          <a:p>
            <a:pPr eaLnBrk="1" hangingPunct="1">
              <a:lnSpc>
                <a:spcPct val="90000"/>
              </a:lnSpc>
            </a:pPr>
            <a:endParaRPr lang="en-GB" dirty="0">
              <a:solidFill>
                <a:schemeClr val="hlink"/>
              </a:solidFill>
            </a:endParaRPr>
          </a:p>
          <a:p>
            <a:pPr eaLnBrk="1" hangingPunct="1">
              <a:lnSpc>
                <a:spcPct val="90000"/>
              </a:lnSpc>
            </a:pPr>
            <a:r>
              <a:rPr lang="en-GB" dirty="0">
                <a:solidFill>
                  <a:schemeClr val="hlink"/>
                </a:solidFill>
              </a:rPr>
              <a:t>Population structure across Africa, and between groups in Africa, will lead to differences in the structure of LD</a:t>
            </a:r>
          </a:p>
        </p:txBody>
      </p:sp>
      <p:pic>
        <p:nvPicPr>
          <p:cNvPr id="84996" name="Picture 4" descr="Wellcome_logo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1238"/>
            <a:ext cx="2943225"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90600"/>
            <a:ext cx="73167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828800"/>
            <a:ext cx="7102475"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95400" y="4953000"/>
            <a:ext cx="6477000" cy="1295400"/>
            <a:chOff x="1295400" y="4953000"/>
            <a:chExt cx="6477000" cy="1295400"/>
          </a:xfrm>
        </p:grpSpPr>
        <p:sp>
          <p:nvSpPr>
            <p:cNvPr id="3" name="Line 91"/>
            <p:cNvSpPr>
              <a:spLocks noChangeShapeType="1"/>
            </p:cNvSpPr>
            <p:nvPr/>
          </p:nvSpPr>
          <p:spPr bwMode="auto">
            <a:xfrm>
              <a:off x="1295400" y="6172200"/>
              <a:ext cx="64770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 name="Line 93"/>
            <p:cNvSpPr>
              <a:spLocks noChangeShapeType="1"/>
            </p:cNvSpPr>
            <p:nvPr/>
          </p:nvSpPr>
          <p:spPr bwMode="auto">
            <a:xfrm>
              <a:off x="1295400" y="5029200"/>
              <a:ext cx="64770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5" name="Oval 94"/>
            <p:cNvSpPr>
              <a:spLocks noChangeArrowheads="1"/>
            </p:cNvSpPr>
            <p:nvPr/>
          </p:nvSpPr>
          <p:spPr bwMode="auto">
            <a:xfrm>
              <a:off x="2057400" y="4953000"/>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 name="Oval 95"/>
            <p:cNvSpPr>
              <a:spLocks noChangeArrowheads="1"/>
            </p:cNvSpPr>
            <p:nvPr/>
          </p:nvSpPr>
          <p:spPr bwMode="auto">
            <a:xfrm>
              <a:off x="3124200" y="4953000"/>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 name="Oval 96"/>
            <p:cNvSpPr>
              <a:spLocks noChangeArrowheads="1"/>
            </p:cNvSpPr>
            <p:nvPr/>
          </p:nvSpPr>
          <p:spPr bwMode="auto">
            <a:xfrm>
              <a:off x="4810125" y="4953000"/>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8" name="Oval 97"/>
            <p:cNvSpPr>
              <a:spLocks noChangeArrowheads="1"/>
            </p:cNvSpPr>
            <p:nvPr/>
          </p:nvSpPr>
          <p:spPr bwMode="auto">
            <a:xfrm>
              <a:off x="7086600" y="4953000"/>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9" name="Line 98"/>
            <p:cNvSpPr>
              <a:spLocks noChangeShapeType="1"/>
            </p:cNvSpPr>
            <p:nvPr/>
          </p:nvSpPr>
          <p:spPr bwMode="auto">
            <a:xfrm>
              <a:off x="1295400" y="5334000"/>
              <a:ext cx="64770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0" name="Oval 99"/>
            <p:cNvSpPr>
              <a:spLocks noChangeArrowheads="1"/>
            </p:cNvSpPr>
            <p:nvPr/>
          </p:nvSpPr>
          <p:spPr bwMode="auto">
            <a:xfrm>
              <a:off x="1533525" y="5257800"/>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11" name="Oval 100"/>
            <p:cNvSpPr>
              <a:spLocks noChangeArrowheads="1"/>
            </p:cNvSpPr>
            <p:nvPr/>
          </p:nvSpPr>
          <p:spPr bwMode="auto">
            <a:xfrm>
              <a:off x="4810125" y="5257800"/>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12" name="Oval 101"/>
            <p:cNvSpPr>
              <a:spLocks noChangeArrowheads="1"/>
            </p:cNvSpPr>
            <p:nvPr/>
          </p:nvSpPr>
          <p:spPr bwMode="auto">
            <a:xfrm>
              <a:off x="7086600" y="5257800"/>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13" name="Line 102"/>
            <p:cNvSpPr>
              <a:spLocks noChangeShapeType="1"/>
            </p:cNvSpPr>
            <p:nvPr/>
          </p:nvSpPr>
          <p:spPr bwMode="auto">
            <a:xfrm>
              <a:off x="1295400" y="5876925"/>
              <a:ext cx="64770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4" name="Oval 104"/>
            <p:cNvSpPr>
              <a:spLocks noChangeArrowheads="1"/>
            </p:cNvSpPr>
            <p:nvPr/>
          </p:nvSpPr>
          <p:spPr bwMode="auto">
            <a:xfrm>
              <a:off x="3124200" y="5791200"/>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15" name="Oval 105"/>
            <p:cNvSpPr>
              <a:spLocks noChangeArrowheads="1"/>
            </p:cNvSpPr>
            <p:nvPr/>
          </p:nvSpPr>
          <p:spPr bwMode="auto">
            <a:xfrm>
              <a:off x="2057400" y="5800725"/>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16" name="Oval 106"/>
            <p:cNvSpPr>
              <a:spLocks noChangeArrowheads="1"/>
            </p:cNvSpPr>
            <p:nvPr/>
          </p:nvSpPr>
          <p:spPr bwMode="auto">
            <a:xfrm>
              <a:off x="6334125" y="5800725"/>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17" name="Oval 107"/>
            <p:cNvSpPr>
              <a:spLocks noChangeArrowheads="1"/>
            </p:cNvSpPr>
            <p:nvPr/>
          </p:nvSpPr>
          <p:spPr bwMode="auto">
            <a:xfrm>
              <a:off x="5867400" y="5257800"/>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18" name="Oval 108"/>
            <p:cNvSpPr>
              <a:spLocks noChangeArrowheads="1"/>
            </p:cNvSpPr>
            <p:nvPr/>
          </p:nvSpPr>
          <p:spPr bwMode="auto">
            <a:xfrm>
              <a:off x="5867400" y="5800725"/>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19" name="Oval 109"/>
            <p:cNvSpPr>
              <a:spLocks noChangeArrowheads="1"/>
            </p:cNvSpPr>
            <p:nvPr/>
          </p:nvSpPr>
          <p:spPr bwMode="auto">
            <a:xfrm>
              <a:off x="2057400" y="6105525"/>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20" name="Oval 110"/>
            <p:cNvSpPr>
              <a:spLocks noChangeArrowheads="1"/>
            </p:cNvSpPr>
            <p:nvPr/>
          </p:nvSpPr>
          <p:spPr bwMode="auto">
            <a:xfrm>
              <a:off x="3124200" y="6096000"/>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21" name="Oval 111"/>
            <p:cNvSpPr>
              <a:spLocks noChangeArrowheads="1"/>
            </p:cNvSpPr>
            <p:nvPr/>
          </p:nvSpPr>
          <p:spPr bwMode="auto">
            <a:xfrm>
              <a:off x="7096125" y="6096000"/>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22" name="Oval 95"/>
            <p:cNvSpPr>
              <a:spLocks noChangeArrowheads="1"/>
            </p:cNvSpPr>
            <p:nvPr/>
          </p:nvSpPr>
          <p:spPr bwMode="auto">
            <a:xfrm>
              <a:off x="3790950" y="4953000"/>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23" name="Oval 95"/>
            <p:cNvSpPr>
              <a:spLocks noChangeArrowheads="1"/>
            </p:cNvSpPr>
            <p:nvPr/>
          </p:nvSpPr>
          <p:spPr bwMode="auto">
            <a:xfrm>
              <a:off x="3795713" y="5260975"/>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24" name="Oval 95"/>
            <p:cNvSpPr>
              <a:spLocks noChangeArrowheads="1"/>
            </p:cNvSpPr>
            <p:nvPr/>
          </p:nvSpPr>
          <p:spPr bwMode="auto">
            <a:xfrm>
              <a:off x="3806825" y="5794375"/>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25" name="Oval 95"/>
            <p:cNvSpPr>
              <a:spLocks noChangeArrowheads="1"/>
            </p:cNvSpPr>
            <p:nvPr/>
          </p:nvSpPr>
          <p:spPr bwMode="auto">
            <a:xfrm>
              <a:off x="3816350" y="6102350"/>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sp>
        <p:nvSpPr>
          <p:cNvPr id="26" name="TextBox 25"/>
          <p:cNvSpPr txBox="1"/>
          <p:nvPr/>
        </p:nvSpPr>
        <p:spPr>
          <a:xfrm>
            <a:off x="457200" y="1752600"/>
            <a:ext cx="8001000" cy="2677656"/>
          </a:xfrm>
          <a:prstGeom prst="rect">
            <a:avLst/>
          </a:prstGeom>
          <a:noFill/>
        </p:spPr>
        <p:txBody>
          <a:bodyPr wrap="square" rtlCol="0">
            <a:spAutoFit/>
          </a:bodyPr>
          <a:lstStyle/>
          <a:p>
            <a:pPr marL="457200" indent="-457200" algn="l">
              <a:buFontTx/>
              <a:buChar char="•"/>
            </a:pPr>
            <a:r>
              <a:rPr lang="en-US" sz="2800" dirty="0" smtClean="0"/>
              <a:t>What should we expect to observe?</a:t>
            </a:r>
          </a:p>
          <a:p>
            <a:pPr marL="457200" indent="-457200" algn="l">
              <a:buFontTx/>
              <a:buChar char="•"/>
            </a:pPr>
            <a:endParaRPr lang="en-US" sz="2800" dirty="0" smtClean="0"/>
          </a:p>
          <a:p>
            <a:pPr marL="457200" indent="-457200" algn="l">
              <a:buFontTx/>
              <a:buChar char="•"/>
            </a:pPr>
            <a:r>
              <a:rPr lang="en-US" sz="2800" dirty="0" smtClean="0"/>
              <a:t>How can we interpret observed patterns?</a:t>
            </a:r>
          </a:p>
          <a:p>
            <a:pPr marL="457200" indent="-457200" algn="l">
              <a:buFontTx/>
              <a:buChar char="•"/>
            </a:pPr>
            <a:endParaRPr lang="en-US" sz="2800" dirty="0" smtClean="0"/>
          </a:p>
          <a:p>
            <a:pPr marL="457200" indent="-457200" algn="l">
              <a:buFontTx/>
              <a:buChar char="•"/>
            </a:pPr>
            <a:r>
              <a:rPr lang="en-US" sz="2800" b="1" dirty="0" smtClean="0"/>
              <a:t>What processes generated this data?</a:t>
            </a:r>
          </a:p>
          <a:p>
            <a:pPr marL="457200" indent="-457200" algn="l">
              <a:buFontTx/>
              <a:buChar char="•"/>
            </a:pPr>
            <a:endParaRPr lang="en-US" sz="2800" dirty="0"/>
          </a:p>
        </p:txBody>
      </p:sp>
      <p:sp>
        <p:nvSpPr>
          <p:cNvPr id="27" name="TextBox 1"/>
          <p:cNvSpPr txBox="1">
            <a:spLocks noChangeArrowheads="1"/>
          </p:cNvSpPr>
          <p:nvPr/>
        </p:nvSpPr>
        <p:spPr bwMode="auto">
          <a:xfrm>
            <a:off x="457200" y="685800"/>
            <a:ext cx="838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eaLnBrk="1" hangingPunct="1"/>
            <a:r>
              <a:rPr lang="en-US" sz="4000" dirty="0" smtClean="0">
                <a:solidFill>
                  <a:srgbClr val="1F497D"/>
                </a:solidFill>
                <a:latin typeface="Calibri"/>
              </a:rPr>
              <a:t>Key questions</a:t>
            </a:r>
            <a:endParaRPr lang="en-US" sz="4000" dirty="0">
              <a:solidFill>
                <a:srgbClr val="1F497D"/>
              </a:solidFill>
              <a:latin typeface="Calibri"/>
            </a:endParaRPr>
          </a:p>
        </p:txBody>
      </p:sp>
      <p:sp>
        <p:nvSpPr>
          <p:cNvPr id="28" name="Oval 94"/>
          <p:cNvSpPr>
            <a:spLocks noChangeArrowheads="1"/>
          </p:cNvSpPr>
          <p:nvPr/>
        </p:nvSpPr>
        <p:spPr bwMode="auto">
          <a:xfrm>
            <a:off x="2057400" y="5257800"/>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Tree>
    <p:extLst>
      <p:ext uri="{BB962C8B-B14F-4D97-AF65-F5344CB8AC3E}">
        <p14:creationId xmlns:p14="http://schemas.microsoft.com/office/powerpoint/2010/main" val="3708664839"/>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AutoShape 2" descr="2Q=="/>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a:endParaRPr>
          </a:p>
        </p:txBody>
      </p:sp>
      <p:sp>
        <p:nvSpPr>
          <p:cNvPr id="88067" name="AutoShape 3" descr="2Q=="/>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a:endParaRPr>
          </a:p>
        </p:txBody>
      </p:sp>
      <p:sp>
        <p:nvSpPr>
          <p:cNvPr id="88068" name="Text Box 4"/>
          <p:cNvSpPr txBox="1">
            <a:spLocks noChangeArrowheads="1"/>
          </p:cNvSpPr>
          <p:nvPr/>
        </p:nvSpPr>
        <p:spPr bwMode="auto">
          <a:xfrm>
            <a:off x="990600" y="228600"/>
            <a:ext cx="7086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eaLnBrk="1" hangingPunct="1">
              <a:spcBef>
                <a:spcPct val="50000"/>
              </a:spcBef>
            </a:pPr>
            <a:r>
              <a:rPr lang="en-GB" sz="3200" dirty="0">
                <a:latin typeface="Calibri"/>
              </a:rPr>
              <a:t>Genetic drift</a:t>
            </a:r>
          </a:p>
        </p:txBody>
      </p:sp>
      <p:pic>
        <p:nvPicPr>
          <p:cNvPr id="88069" name="Picture 5" descr="Wellcome_logo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1238"/>
            <a:ext cx="2943225"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004888"/>
            <a:ext cx="8153400" cy="310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1" name="Rectangle 7"/>
          <p:cNvSpPr>
            <a:spLocks noChangeArrowheads="1"/>
          </p:cNvSpPr>
          <p:nvPr/>
        </p:nvSpPr>
        <p:spPr bwMode="auto">
          <a:xfrm>
            <a:off x="762000" y="3733800"/>
            <a:ext cx="7696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nchor="ctr"/>
          <a:lstStyle/>
          <a:p>
            <a:pPr algn="l" eaLnBrk="0" hangingPunct="0"/>
            <a:r>
              <a:rPr lang="en-GB" sz="2800" dirty="0">
                <a:solidFill>
                  <a:schemeClr val="hlink"/>
                </a:solidFill>
                <a:latin typeface="Calibri"/>
              </a:rPr>
              <a:t>Allele frequencies change by chance over time</a:t>
            </a:r>
          </a:p>
          <a:p>
            <a:pPr algn="l" eaLnBrk="0" hangingPunct="0"/>
            <a:endParaRPr lang="en-GB" sz="2000" dirty="0">
              <a:solidFill>
                <a:schemeClr val="hlink"/>
              </a:solidFill>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Wellcome_logo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1238"/>
            <a:ext cx="2943225"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Text Box 3"/>
          <p:cNvSpPr txBox="1">
            <a:spLocks noChangeArrowheads="1"/>
          </p:cNvSpPr>
          <p:nvPr/>
        </p:nvSpPr>
        <p:spPr bwMode="auto">
          <a:xfrm>
            <a:off x="990600" y="487363"/>
            <a:ext cx="7086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eaLnBrk="1" hangingPunct="1">
              <a:spcBef>
                <a:spcPct val="50000"/>
              </a:spcBef>
            </a:pPr>
            <a:r>
              <a:rPr lang="en-GB" sz="3200" dirty="0">
                <a:latin typeface="Calibri"/>
              </a:rPr>
              <a:t>Genetic diversity</a:t>
            </a:r>
          </a:p>
        </p:txBody>
      </p:sp>
      <p:sp>
        <p:nvSpPr>
          <p:cNvPr id="89092" name="Rectangle 4"/>
          <p:cNvSpPr>
            <a:spLocks noChangeArrowheads="1"/>
          </p:cNvSpPr>
          <p:nvPr/>
        </p:nvSpPr>
        <p:spPr bwMode="auto">
          <a:xfrm>
            <a:off x="762000" y="4572000"/>
            <a:ext cx="7772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nchor="ctr"/>
          <a:lstStyle/>
          <a:p>
            <a:pPr eaLnBrk="0" hangingPunct="0"/>
            <a:r>
              <a:rPr lang="en-GB" sz="2000" dirty="0">
                <a:solidFill>
                  <a:schemeClr val="hlink"/>
                </a:solidFill>
                <a:latin typeface="Calibri"/>
              </a:rPr>
              <a:t>180 haplotypes (90 individuals) from </a:t>
            </a:r>
            <a:r>
              <a:rPr lang="en-GB" sz="2000" dirty="0" err="1">
                <a:solidFill>
                  <a:schemeClr val="hlink"/>
                </a:solidFill>
                <a:latin typeface="Calibri"/>
              </a:rPr>
              <a:t>Luhya</a:t>
            </a:r>
            <a:r>
              <a:rPr lang="en-GB" sz="2000" dirty="0">
                <a:solidFill>
                  <a:schemeClr val="hlink"/>
                </a:solidFill>
                <a:latin typeface="Calibri"/>
              </a:rPr>
              <a:t> in </a:t>
            </a:r>
            <a:r>
              <a:rPr lang="en-GB" sz="2000" dirty="0" err="1">
                <a:solidFill>
                  <a:schemeClr val="hlink"/>
                </a:solidFill>
                <a:latin typeface="Calibri"/>
              </a:rPr>
              <a:t>Webuye</a:t>
            </a:r>
            <a:r>
              <a:rPr lang="en-GB" sz="2000" dirty="0">
                <a:solidFill>
                  <a:schemeClr val="hlink"/>
                </a:solidFill>
                <a:latin typeface="Calibri"/>
              </a:rPr>
              <a:t>, Kenya  typed at 6856 SNPs in 10 Mb region on chromosome 20 </a:t>
            </a:r>
          </a:p>
          <a:p>
            <a:pPr eaLnBrk="0" hangingPunct="0"/>
            <a:endParaRPr lang="en-GB" sz="1600" dirty="0">
              <a:solidFill>
                <a:schemeClr val="hlink"/>
              </a:solidFill>
              <a:latin typeface="Calibri"/>
            </a:endParaRPr>
          </a:p>
        </p:txBody>
      </p:sp>
      <p:pic>
        <p:nvPicPr>
          <p:cNvPr id="89093" name="Picture 5" descr="LWK_divers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82563"/>
            <a:ext cx="6705600" cy="469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57200" y="685800"/>
            <a:ext cx="838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eaLnBrk="1" hangingPunct="1"/>
            <a:r>
              <a:rPr lang="en-US" sz="4000" dirty="0" smtClean="0">
                <a:solidFill>
                  <a:srgbClr val="1F497D"/>
                </a:solidFill>
                <a:latin typeface="Calibri"/>
              </a:rPr>
              <a:t>Key </a:t>
            </a:r>
            <a:r>
              <a:rPr lang="en-US" sz="4000" dirty="0" smtClean="0">
                <a:solidFill>
                  <a:srgbClr val="1F497D"/>
                </a:solidFill>
                <a:latin typeface="Calibri"/>
              </a:rPr>
              <a:t>ancestral </a:t>
            </a:r>
            <a:r>
              <a:rPr lang="en-US" sz="4000" dirty="0" smtClean="0">
                <a:solidFill>
                  <a:srgbClr val="1F497D"/>
                </a:solidFill>
                <a:latin typeface="Calibri"/>
              </a:rPr>
              <a:t>processes</a:t>
            </a:r>
            <a:endParaRPr lang="en-US" sz="4000" dirty="0">
              <a:solidFill>
                <a:srgbClr val="1F497D"/>
              </a:solidFill>
              <a:latin typeface="Calibri"/>
            </a:endParaRPr>
          </a:p>
        </p:txBody>
      </p:sp>
      <p:sp>
        <p:nvSpPr>
          <p:cNvPr id="3" name="TextBox 2"/>
          <p:cNvSpPr txBox="1"/>
          <p:nvPr/>
        </p:nvSpPr>
        <p:spPr>
          <a:xfrm>
            <a:off x="1600200" y="2286000"/>
            <a:ext cx="6705600" cy="4031873"/>
          </a:xfrm>
          <a:prstGeom prst="rect">
            <a:avLst/>
          </a:prstGeom>
          <a:noFill/>
        </p:spPr>
        <p:txBody>
          <a:bodyPr wrap="square" rtlCol="0">
            <a:spAutoFit/>
          </a:bodyPr>
          <a:lstStyle/>
          <a:p>
            <a:pPr marL="571500" indent="-571500" algn="l">
              <a:buFontTx/>
              <a:buChar char="•"/>
            </a:pPr>
            <a:r>
              <a:rPr lang="en-US" sz="3200" dirty="0" smtClean="0"/>
              <a:t>Genetic drift</a:t>
            </a:r>
          </a:p>
          <a:p>
            <a:pPr marL="571500" indent="-571500" algn="l">
              <a:buFontTx/>
              <a:buChar char="•"/>
            </a:pPr>
            <a:endParaRPr lang="en-US" sz="3200" dirty="0" smtClean="0"/>
          </a:p>
          <a:p>
            <a:pPr marL="571500" indent="-571500" algn="l">
              <a:buFontTx/>
              <a:buChar char="•"/>
            </a:pPr>
            <a:r>
              <a:rPr lang="en-US" sz="3200" dirty="0" smtClean="0"/>
              <a:t>Mutation</a:t>
            </a:r>
          </a:p>
          <a:p>
            <a:pPr marL="571500" indent="-571500" algn="l">
              <a:buFontTx/>
              <a:buChar char="•"/>
            </a:pPr>
            <a:endParaRPr lang="en-US" sz="3200" dirty="0" smtClean="0"/>
          </a:p>
          <a:p>
            <a:pPr marL="571500" indent="-571500" algn="l">
              <a:buFontTx/>
              <a:buChar char="•"/>
            </a:pPr>
            <a:r>
              <a:rPr lang="en-US" sz="3200" dirty="0" smtClean="0"/>
              <a:t>Recombination</a:t>
            </a:r>
          </a:p>
          <a:p>
            <a:pPr algn="l"/>
            <a:endParaRPr lang="en-US" sz="3200" dirty="0" smtClean="0"/>
          </a:p>
          <a:p>
            <a:pPr marL="571500" indent="-571500" algn="l">
              <a:buFontTx/>
              <a:buChar char="•"/>
            </a:pPr>
            <a:r>
              <a:rPr lang="en-US" sz="3200" dirty="0" smtClean="0"/>
              <a:t>(and selection)</a:t>
            </a:r>
          </a:p>
          <a:p>
            <a:pPr marL="571500" indent="-571500" algn="l">
              <a:buFontTx/>
              <a:buChar char="•"/>
            </a:pPr>
            <a:endParaRPr lang="en-US" sz="3200" dirty="0"/>
          </a:p>
        </p:txBody>
      </p:sp>
    </p:spTree>
    <p:extLst>
      <p:ext uri="{BB962C8B-B14F-4D97-AF65-F5344CB8AC3E}">
        <p14:creationId xmlns:p14="http://schemas.microsoft.com/office/powerpoint/2010/main" val="199843752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rotWithShape="1">
          <a:blip r:embed="rId3">
            <a:extLst>
              <a:ext uri="{28A0092B-C50C-407E-A947-70E740481C1C}">
                <a14:useLocalDpi xmlns:a14="http://schemas.microsoft.com/office/drawing/2010/main" val="0"/>
              </a:ext>
            </a:extLst>
          </a:blip>
          <a:srcRect b="16718"/>
          <a:stretch/>
        </p:blipFill>
        <p:spPr>
          <a:xfrm>
            <a:off x="520570" y="2510134"/>
            <a:ext cx="7175630" cy="2988000"/>
          </a:xfrm>
          <a:prstGeom prst="rect">
            <a:avLst/>
          </a:prstGeom>
        </p:spPr>
      </p:pic>
      <p:sp>
        <p:nvSpPr>
          <p:cNvPr id="2" name="Title 1"/>
          <p:cNvSpPr>
            <a:spLocks noGrp="1"/>
          </p:cNvSpPr>
          <p:nvPr>
            <p:ph type="title"/>
          </p:nvPr>
        </p:nvSpPr>
        <p:spPr/>
        <p:txBody>
          <a:bodyPr/>
          <a:lstStyle/>
          <a:p>
            <a:r>
              <a:rPr lang="en-US" dirty="0" smtClean="0"/>
              <a:t>A simple model of a population</a:t>
            </a:r>
            <a:endParaRPr lang="en-US" dirty="0"/>
          </a:p>
        </p:txBody>
      </p:sp>
      <p:sp>
        <p:nvSpPr>
          <p:cNvPr id="51" name="TextBox 50"/>
          <p:cNvSpPr txBox="1"/>
          <p:nvPr/>
        </p:nvSpPr>
        <p:spPr>
          <a:xfrm>
            <a:off x="6553200" y="5634335"/>
            <a:ext cx="1249060" cy="461665"/>
          </a:xfrm>
          <a:prstGeom prst="rect">
            <a:avLst/>
          </a:prstGeom>
          <a:noFill/>
        </p:spPr>
        <p:txBody>
          <a:bodyPr wrap="none" rtlCol="0">
            <a:spAutoFit/>
          </a:bodyPr>
          <a:lstStyle/>
          <a:p>
            <a:r>
              <a:rPr lang="en-US" sz="2400" dirty="0" smtClean="0"/>
              <a:t>Present</a:t>
            </a:r>
            <a:endParaRPr lang="en-US" sz="2400" dirty="0"/>
          </a:p>
        </p:txBody>
      </p:sp>
      <p:sp>
        <p:nvSpPr>
          <p:cNvPr id="52" name="TextBox 51"/>
          <p:cNvSpPr txBox="1"/>
          <p:nvPr/>
        </p:nvSpPr>
        <p:spPr>
          <a:xfrm>
            <a:off x="681473" y="5634335"/>
            <a:ext cx="800520" cy="461665"/>
          </a:xfrm>
          <a:prstGeom prst="rect">
            <a:avLst/>
          </a:prstGeom>
          <a:noFill/>
        </p:spPr>
        <p:txBody>
          <a:bodyPr wrap="none" rtlCol="0">
            <a:spAutoFit/>
          </a:bodyPr>
          <a:lstStyle/>
          <a:p>
            <a:r>
              <a:rPr lang="en-US" sz="2400" dirty="0" smtClean="0"/>
              <a:t>Past</a:t>
            </a:r>
            <a:endParaRPr lang="en-US" sz="2400" dirty="0"/>
          </a:p>
        </p:txBody>
      </p:sp>
      <p:cxnSp>
        <p:nvCxnSpPr>
          <p:cNvPr id="58" name="Straight Arrow Connector 57"/>
          <p:cNvCxnSpPr/>
          <p:nvPr/>
        </p:nvCxnSpPr>
        <p:spPr bwMode="auto">
          <a:xfrm>
            <a:off x="1676400" y="5862935"/>
            <a:ext cx="4724400" cy="0"/>
          </a:xfrm>
          <a:prstGeom prst="straightConnector1">
            <a:avLst/>
          </a:prstGeom>
          <a:noFill/>
          <a:ln w="28575" cap="flat" cmpd="sng" algn="ctr">
            <a:solidFill>
              <a:schemeClr val="tx1"/>
            </a:solidFill>
            <a:prstDash val="solid"/>
            <a:round/>
            <a:headEnd type="none" w="med" len="med"/>
            <a:tailEnd type="arrow"/>
          </a:ln>
          <a:effectLst/>
        </p:spPr>
      </p:cxnSp>
      <p:sp>
        <p:nvSpPr>
          <p:cNvPr id="61" name="TextBox 60"/>
          <p:cNvSpPr txBox="1"/>
          <p:nvPr/>
        </p:nvSpPr>
        <p:spPr>
          <a:xfrm>
            <a:off x="3048000" y="5634335"/>
            <a:ext cx="2100906" cy="461665"/>
          </a:xfrm>
          <a:prstGeom prst="rect">
            <a:avLst/>
          </a:prstGeom>
          <a:solidFill>
            <a:schemeClr val="bg1"/>
          </a:solidFill>
        </p:spPr>
        <p:txBody>
          <a:bodyPr wrap="none" rtlCol="0">
            <a:spAutoFit/>
          </a:bodyPr>
          <a:lstStyle/>
          <a:p>
            <a:r>
              <a:rPr lang="en-US" sz="2400" dirty="0" smtClean="0"/>
              <a:t>G generations</a:t>
            </a:r>
            <a:endParaRPr lang="en-US" sz="2400" dirty="0"/>
          </a:p>
        </p:txBody>
      </p:sp>
      <p:grpSp>
        <p:nvGrpSpPr>
          <p:cNvPr id="67" name="Group 66"/>
          <p:cNvGrpSpPr/>
          <p:nvPr/>
        </p:nvGrpSpPr>
        <p:grpSpPr>
          <a:xfrm>
            <a:off x="7467600" y="2609614"/>
            <a:ext cx="952500" cy="2843542"/>
            <a:chOff x="7467600" y="2609614"/>
            <a:chExt cx="952500" cy="2843542"/>
          </a:xfrm>
        </p:grpSpPr>
        <p:grpSp>
          <p:nvGrpSpPr>
            <p:cNvPr id="68" name="Group 67"/>
            <p:cNvGrpSpPr/>
            <p:nvPr/>
          </p:nvGrpSpPr>
          <p:grpSpPr>
            <a:xfrm>
              <a:off x="7467600" y="2609614"/>
              <a:ext cx="952500" cy="42022"/>
              <a:chOff x="7467600" y="1981200"/>
              <a:chExt cx="952500" cy="42022"/>
            </a:xfrm>
          </p:grpSpPr>
          <p:sp>
            <p:nvSpPr>
              <p:cNvPr id="90" name="Line 93"/>
              <p:cNvSpPr>
                <a:spLocks noChangeShapeType="1"/>
              </p:cNvSpPr>
              <p:nvPr/>
            </p:nvSpPr>
            <p:spPr bwMode="auto">
              <a:xfrm>
                <a:off x="7467600" y="2003612"/>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1" name="Oval 94"/>
              <p:cNvSpPr>
                <a:spLocks noChangeArrowheads="1"/>
              </p:cNvSpPr>
              <p:nvPr/>
            </p:nvSpPr>
            <p:spPr bwMode="auto">
              <a:xfrm>
                <a:off x="7691718" y="1981200"/>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92" name="Oval 95"/>
              <p:cNvSpPr>
                <a:spLocks noChangeArrowheads="1"/>
              </p:cNvSpPr>
              <p:nvPr/>
            </p:nvSpPr>
            <p:spPr bwMode="auto">
              <a:xfrm>
                <a:off x="8005482" y="1981200"/>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93" name="Oval 95"/>
              <p:cNvSpPr>
                <a:spLocks noChangeArrowheads="1"/>
              </p:cNvSpPr>
              <p:nvPr/>
            </p:nvSpPr>
            <p:spPr bwMode="auto">
              <a:xfrm>
                <a:off x="8201585" y="1981200"/>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69" name="Group 68"/>
            <p:cNvGrpSpPr/>
            <p:nvPr/>
          </p:nvGrpSpPr>
          <p:grpSpPr>
            <a:xfrm>
              <a:off x="7467600" y="2862051"/>
              <a:ext cx="952500" cy="42956"/>
              <a:chOff x="7467600" y="2070847"/>
              <a:chExt cx="952500" cy="42956"/>
            </a:xfrm>
          </p:grpSpPr>
          <p:sp>
            <p:nvSpPr>
              <p:cNvPr id="87" name="Line 98"/>
              <p:cNvSpPr>
                <a:spLocks noChangeShapeType="1"/>
              </p:cNvSpPr>
              <p:nvPr/>
            </p:nvSpPr>
            <p:spPr bwMode="auto">
              <a:xfrm>
                <a:off x="7467600" y="2093259"/>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88" name="Oval 99"/>
              <p:cNvSpPr>
                <a:spLocks noChangeArrowheads="1"/>
              </p:cNvSpPr>
              <p:nvPr/>
            </p:nvSpPr>
            <p:spPr bwMode="auto">
              <a:xfrm>
                <a:off x="7696200" y="207084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89" name="Oval 95"/>
              <p:cNvSpPr>
                <a:spLocks noChangeArrowheads="1"/>
              </p:cNvSpPr>
              <p:nvPr/>
            </p:nvSpPr>
            <p:spPr bwMode="auto">
              <a:xfrm>
                <a:off x="8202986" y="207178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70" name="Group 69"/>
            <p:cNvGrpSpPr/>
            <p:nvPr/>
          </p:nvGrpSpPr>
          <p:grpSpPr>
            <a:xfrm>
              <a:off x="7467600" y="3231777"/>
              <a:ext cx="952500" cy="44823"/>
              <a:chOff x="7467600" y="2227730"/>
              <a:chExt cx="952500" cy="44823"/>
            </a:xfrm>
          </p:grpSpPr>
          <p:sp>
            <p:nvSpPr>
              <p:cNvPr id="83" name="Line 102"/>
              <p:cNvSpPr>
                <a:spLocks noChangeShapeType="1"/>
              </p:cNvSpPr>
              <p:nvPr/>
            </p:nvSpPr>
            <p:spPr bwMode="auto">
              <a:xfrm flipV="1">
                <a:off x="7467600" y="2252942"/>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84" name="Oval 104"/>
              <p:cNvSpPr>
                <a:spLocks noChangeArrowheads="1"/>
              </p:cNvSpPr>
              <p:nvPr/>
            </p:nvSpPr>
            <p:spPr bwMode="auto">
              <a:xfrm>
                <a:off x="8005482" y="2227730"/>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85" name="Oval 105"/>
              <p:cNvSpPr>
                <a:spLocks noChangeArrowheads="1"/>
              </p:cNvSpPr>
              <p:nvPr/>
            </p:nvSpPr>
            <p:spPr bwMode="auto">
              <a:xfrm>
                <a:off x="7691718" y="223053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86" name="Oval 95"/>
              <p:cNvSpPr>
                <a:spLocks noChangeArrowheads="1"/>
              </p:cNvSpPr>
              <p:nvPr/>
            </p:nvSpPr>
            <p:spPr bwMode="auto">
              <a:xfrm>
                <a:off x="8206255" y="222866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71" name="Group 70"/>
            <p:cNvGrpSpPr/>
            <p:nvPr/>
          </p:nvGrpSpPr>
          <p:grpSpPr>
            <a:xfrm>
              <a:off x="7467600" y="3494849"/>
              <a:ext cx="952500" cy="42956"/>
              <a:chOff x="7467600" y="2070847"/>
              <a:chExt cx="952500" cy="42956"/>
            </a:xfrm>
          </p:grpSpPr>
          <p:sp>
            <p:nvSpPr>
              <p:cNvPr id="80" name="Line 98"/>
              <p:cNvSpPr>
                <a:spLocks noChangeShapeType="1"/>
              </p:cNvSpPr>
              <p:nvPr/>
            </p:nvSpPr>
            <p:spPr bwMode="auto">
              <a:xfrm>
                <a:off x="7467600" y="2093259"/>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81" name="Oval 99"/>
              <p:cNvSpPr>
                <a:spLocks noChangeArrowheads="1"/>
              </p:cNvSpPr>
              <p:nvPr/>
            </p:nvSpPr>
            <p:spPr bwMode="auto">
              <a:xfrm>
                <a:off x="7696200" y="207084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82" name="Oval 95"/>
              <p:cNvSpPr>
                <a:spLocks noChangeArrowheads="1"/>
              </p:cNvSpPr>
              <p:nvPr/>
            </p:nvSpPr>
            <p:spPr bwMode="auto">
              <a:xfrm>
                <a:off x="8202986" y="207178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72" name="Group 71"/>
            <p:cNvGrpSpPr/>
            <p:nvPr/>
          </p:nvGrpSpPr>
          <p:grpSpPr>
            <a:xfrm>
              <a:off x="7467600" y="5138644"/>
              <a:ext cx="952500" cy="42956"/>
              <a:chOff x="7467600" y="2070847"/>
              <a:chExt cx="952500" cy="42956"/>
            </a:xfrm>
          </p:grpSpPr>
          <p:sp>
            <p:nvSpPr>
              <p:cNvPr id="77" name="Line 98"/>
              <p:cNvSpPr>
                <a:spLocks noChangeShapeType="1"/>
              </p:cNvSpPr>
              <p:nvPr/>
            </p:nvSpPr>
            <p:spPr bwMode="auto">
              <a:xfrm>
                <a:off x="7467600" y="2093259"/>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78" name="Oval 99"/>
              <p:cNvSpPr>
                <a:spLocks noChangeArrowheads="1"/>
              </p:cNvSpPr>
              <p:nvPr/>
            </p:nvSpPr>
            <p:spPr bwMode="auto">
              <a:xfrm>
                <a:off x="7696200" y="207084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9" name="Oval 95"/>
              <p:cNvSpPr>
                <a:spLocks noChangeArrowheads="1"/>
              </p:cNvSpPr>
              <p:nvPr/>
            </p:nvSpPr>
            <p:spPr bwMode="auto">
              <a:xfrm>
                <a:off x="8202986" y="207178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73" name="Group 72"/>
            <p:cNvGrpSpPr/>
            <p:nvPr/>
          </p:nvGrpSpPr>
          <p:grpSpPr>
            <a:xfrm>
              <a:off x="7467600" y="5410200"/>
              <a:ext cx="952500" cy="42956"/>
              <a:chOff x="7467600" y="2070847"/>
              <a:chExt cx="952500" cy="42956"/>
            </a:xfrm>
          </p:grpSpPr>
          <p:sp>
            <p:nvSpPr>
              <p:cNvPr id="74" name="Line 98"/>
              <p:cNvSpPr>
                <a:spLocks noChangeShapeType="1"/>
              </p:cNvSpPr>
              <p:nvPr/>
            </p:nvSpPr>
            <p:spPr bwMode="auto">
              <a:xfrm>
                <a:off x="7467600" y="2093259"/>
                <a:ext cx="9525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75" name="Oval 99"/>
              <p:cNvSpPr>
                <a:spLocks noChangeArrowheads="1"/>
              </p:cNvSpPr>
              <p:nvPr/>
            </p:nvSpPr>
            <p:spPr bwMode="auto">
              <a:xfrm>
                <a:off x="7696200" y="207084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6" name="Oval 95"/>
              <p:cNvSpPr>
                <a:spLocks noChangeArrowheads="1"/>
              </p:cNvSpPr>
              <p:nvPr/>
            </p:nvSpPr>
            <p:spPr bwMode="auto">
              <a:xfrm>
                <a:off x="8202986" y="207178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sp>
        <p:nvSpPr>
          <p:cNvPr id="94" name="TextBox 93"/>
          <p:cNvSpPr txBox="1"/>
          <p:nvPr/>
        </p:nvSpPr>
        <p:spPr>
          <a:xfrm rot="16200000">
            <a:off x="-919422" y="3810560"/>
            <a:ext cx="2596384" cy="461665"/>
          </a:xfrm>
          <a:prstGeom prst="rect">
            <a:avLst/>
          </a:prstGeom>
          <a:noFill/>
        </p:spPr>
        <p:txBody>
          <a:bodyPr wrap="none" rtlCol="0">
            <a:spAutoFit/>
          </a:bodyPr>
          <a:lstStyle/>
          <a:p>
            <a:r>
              <a:rPr lang="en-US" sz="2400" i="1" dirty="0" smtClean="0"/>
              <a:t>2N</a:t>
            </a:r>
            <a:r>
              <a:rPr lang="en-US" sz="2400" dirty="0" smtClean="0"/>
              <a:t> chromosomes</a:t>
            </a:r>
            <a:endParaRPr lang="en-US" sz="2400" dirty="0"/>
          </a:p>
        </p:txBody>
      </p:sp>
      <p:sp>
        <p:nvSpPr>
          <p:cNvPr id="95" name="Left Brace 94"/>
          <p:cNvSpPr/>
          <p:nvPr/>
        </p:nvSpPr>
        <p:spPr bwMode="auto">
          <a:xfrm>
            <a:off x="685800" y="2590800"/>
            <a:ext cx="274319" cy="2971800"/>
          </a:xfrm>
          <a:prstGeom prst="leftBrac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261170"/>
              </a:solidFill>
              <a:effectLst/>
              <a:latin typeface="Arial" charset="0"/>
            </a:endParaRPr>
          </a:p>
        </p:txBody>
      </p:sp>
    </p:spTree>
    <p:extLst>
      <p:ext uri="{BB962C8B-B14F-4D97-AF65-F5344CB8AC3E}">
        <p14:creationId xmlns:p14="http://schemas.microsoft.com/office/powerpoint/2010/main" val="21208205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4400" b="0" i="0" u="none" strike="noStrike" cap="none" normalizeH="0" baseline="0" smtClean="0">
            <a:ln>
              <a:noFill/>
            </a:ln>
            <a:solidFill>
              <a:srgbClr val="261170"/>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4400" b="0" i="0" u="none" strike="noStrike" cap="none" normalizeH="0" baseline="0" smtClean="0">
            <a:ln>
              <a:noFill/>
            </a:ln>
            <a:solidFill>
              <a:srgbClr val="261170"/>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11983</TotalTime>
  <Words>3085</Words>
  <Application>Microsoft Macintosh PowerPoint</Application>
  <PresentationFormat>On-screen Show (4:3)</PresentationFormat>
  <Paragraphs>461</Paragraphs>
  <Slides>71</Slides>
  <Notes>35</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71</vt:i4>
      </vt:variant>
    </vt:vector>
  </HeadingPairs>
  <TitlesOfParts>
    <vt:vector size="75" baseType="lpstr">
      <vt:lpstr>Default Design</vt:lpstr>
      <vt:lpstr>Acrobat Document</vt:lpstr>
      <vt:lpstr>Equation</vt:lpstr>
      <vt:lpstr>Microsoft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simple model of a population</vt:lpstr>
      <vt:lpstr>PowerPoint Presentation</vt:lpstr>
      <vt:lpstr>A simple model of a population</vt:lpstr>
      <vt:lpstr>A simple model of a population</vt:lpstr>
      <vt:lpstr>A simple model of a population</vt:lpstr>
      <vt:lpstr>Genetic drift</vt:lpstr>
      <vt:lpstr>Genetic drift</vt:lpstr>
      <vt:lpstr>PowerPoint Presentation</vt:lpstr>
      <vt:lpstr>PowerPoint Presentation</vt:lpstr>
      <vt:lpstr>Size matters</vt:lpstr>
      <vt:lpstr>Size matters</vt:lpstr>
      <vt:lpstr>Example: a bottleneck</vt:lpstr>
      <vt:lpstr>PowerPoint Presentation</vt:lpstr>
      <vt:lpstr>Genetic drift summary</vt:lpstr>
      <vt:lpstr>An acknowledgement</vt:lpstr>
      <vt:lpstr>Ancestral processes</vt:lpstr>
      <vt:lpstr>PowerPoint Presentation</vt:lpstr>
      <vt:lpstr>Ancestral processes</vt:lpstr>
      <vt:lpstr>Recombination</vt:lpstr>
      <vt:lpstr>Recombination</vt:lpstr>
      <vt:lpstr>Recombination in humans has a complex, interesting structure</vt:lpstr>
      <vt:lpstr>Recombination clusters along chromosomes</vt:lpstr>
      <vt:lpstr>Hotspots and haplotypes</vt:lpstr>
      <vt:lpstr>Hotspots and haplotypes</vt:lpstr>
      <vt:lpstr>Measuring correlations</vt:lpstr>
      <vt:lpstr>Linkage equilibrium</vt:lpstr>
      <vt:lpstr>Linkage disequilibrium</vt:lpstr>
      <vt:lpstr>Measuring LD</vt:lpstr>
      <vt:lpstr>Haplotypes and LD</vt:lpstr>
      <vt:lpstr>Haplotypes and LD</vt:lpstr>
      <vt:lpstr>Recombination and LD</vt:lpstr>
      <vt:lpstr>Population genetic processes summary</vt:lpstr>
      <vt:lpstr>Population size matters</vt:lpstr>
      <vt:lpstr>PowerPoint Presentation</vt:lpstr>
      <vt:lpstr>An example</vt:lpstr>
      <vt:lpstr>Human population history</vt:lpstr>
      <vt:lpstr>Differences between populations</vt:lpstr>
      <vt:lpstr>Population genetics</vt:lpstr>
      <vt:lpstr>Real populations are more complex admixture</vt:lpstr>
      <vt:lpstr>Real populations are more complex natural selection</vt:lpstr>
      <vt:lpstr>PowerPoint Presentation</vt:lpstr>
      <vt:lpstr>PowerPoint Presentation</vt:lpstr>
      <vt:lpstr>PowerPoint Presentation</vt:lpstr>
      <vt:lpstr>Differences in patterns of LD</vt:lpstr>
      <vt:lpstr>PowerPoint Presentation</vt:lpstr>
      <vt:lpstr>Thanks!</vt:lpstr>
      <vt:lpstr>Recombination and physical distance</vt:lpstr>
      <vt:lpstr>Looking at patterns of LD</vt:lpstr>
      <vt:lpstr>Recombination clusters along chromosomes</vt:lpstr>
      <vt:lpstr>The power of population genetic inference from a large genome</vt:lpstr>
      <vt:lpstr>PowerPoint Presentation</vt:lpstr>
      <vt:lpstr>LD and Recombination</vt:lpstr>
      <vt:lpstr>Differences between populations</vt:lpstr>
      <vt:lpstr>Population structure in Africa</vt:lpstr>
      <vt:lpstr>Population structure in Africa</vt:lpstr>
      <vt:lpstr>PowerPoint Presentation</vt:lpstr>
      <vt:lpstr>PowerPoint Presentation</vt:lpstr>
      <vt:lpstr>LD terminology</vt:lpstr>
      <vt:lpstr>Summary</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gav</cp:lastModifiedBy>
  <cp:revision>214</cp:revision>
  <cp:lastPrinted>1601-01-01T00:00:00Z</cp:lastPrinted>
  <dcterms:created xsi:type="dcterms:W3CDTF">2013-09-15T07:51:57Z</dcterms:created>
  <dcterms:modified xsi:type="dcterms:W3CDTF">2015-06-23T12:17:40Z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