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66" r:id="rId2"/>
    <p:sldId id="365" r:id="rId3"/>
    <p:sldId id="367" r:id="rId4"/>
    <p:sldId id="384" r:id="rId5"/>
    <p:sldId id="385" r:id="rId6"/>
    <p:sldId id="370" r:id="rId7"/>
    <p:sldId id="276" r:id="rId8"/>
    <p:sldId id="378" r:id="rId9"/>
    <p:sldId id="381" r:id="rId10"/>
    <p:sldId id="379" r:id="rId11"/>
    <p:sldId id="382" r:id="rId12"/>
    <p:sldId id="380" r:id="rId13"/>
    <p:sldId id="369" r:id="rId14"/>
    <p:sldId id="349" r:id="rId15"/>
    <p:sldId id="350" r:id="rId16"/>
    <p:sldId id="351" r:id="rId17"/>
    <p:sldId id="383" r:id="rId18"/>
    <p:sldId id="345" r:id="rId19"/>
    <p:sldId id="257" r:id="rId20"/>
    <p:sldId id="368" r:id="rId21"/>
    <p:sldId id="372" r:id="rId22"/>
    <p:sldId id="353" r:id="rId23"/>
    <p:sldId id="373" r:id="rId24"/>
    <p:sldId id="371" r:id="rId25"/>
    <p:sldId id="387" r:id="rId26"/>
    <p:sldId id="312" r:id="rId27"/>
    <p:sldId id="363" r:id="rId28"/>
    <p:sldId id="3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8" autoAdjust="0"/>
    <p:restoredTop sz="84307" autoAdjust="0"/>
  </p:normalViewPr>
  <p:slideViewPr>
    <p:cSldViewPr>
      <p:cViewPr>
        <p:scale>
          <a:sx n="90" d="100"/>
          <a:sy n="90" d="100"/>
        </p:scale>
        <p:origin x="-1624"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A993FD-DAFA-B647-AE33-5644A397F423}" type="datetimeFigureOut">
              <a:rPr lang="en-US" smtClean="0"/>
              <a:t>26/06/15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63B753-5730-C247-B897-0123A3F3C163}" type="slidenum">
              <a:rPr lang="en-US" smtClean="0"/>
              <a:t>‹#›</a:t>
            </a:fld>
            <a:endParaRPr lang="en-US"/>
          </a:p>
        </p:txBody>
      </p:sp>
    </p:spTree>
    <p:extLst>
      <p:ext uri="{BB962C8B-B14F-4D97-AF65-F5344CB8AC3E}">
        <p14:creationId xmlns:p14="http://schemas.microsoft.com/office/powerpoint/2010/main" val="34966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A2543-A76E-4F44-B018-8C682C1AE243}" type="datetimeFigureOut">
              <a:rPr lang="en-GB" smtClean="0"/>
              <a:t>26/06/15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4288A-7554-4892-BE0E-EC051CFCB3A6}" type="slidenum">
              <a:rPr lang="en-GB" smtClean="0"/>
              <a:t>‹#›</a:t>
            </a:fld>
            <a:endParaRPr lang="en-GB"/>
          </a:p>
        </p:txBody>
      </p:sp>
    </p:spTree>
    <p:extLst>
      <p:ext uri="{BB962C8B-B14F-4D97-AF65-F5344CB8AC3E}">
        <p14:creationId xmlns:p14="http://schemas.microsoft.com/office/powerpoint/2010/main" val="88467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E93EE-658B-3B42-9464-81132A365024}" type="slidenum">
              <a:rPr lang="en-US" smtClean="0"/>
              <a:t>5</a:t>
            </a:fld>
            <a:endParaRPr lang="en-US"/>
          </a:p>
        </p:txBody>
      </p:sp>
    </p:spTree>
    <p:extLst>
      <p:ext uri="{BB962C8B-B14F-4D97-AF65-F5344CB8AC3E}">
        <p14:creationId xmlns:p14="http://schemas.microsoft.com/office/powerpoint/2010/main" val="285441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1E93EE-658B-3B42-9464-81132A365024}" type="slidenum">
              <a:rPr lang="en-US" smtClean="0"/>
              <a:t>14</a:t>
            </a:fld>
            <a:endParaRPr lang="en-US" dirty="0"/>
          </a:p>
        </p:txBody>
      </p:sp>
    </p:spTree>
    <p:extLst>
      <p:ext uri="{BB962C8B-B14F-4D97-AF65-F5344CB8AC3E}">
        <p14:creationId xmlns:p14="http://schemas.microsoft.com/office/powerpoint/2010/main" val="230896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 given set of individuals, equal numbers of cases and controls may  be most powerful ratio but when affected individuals are expensive or difficult to obtain, recruiting more controls can still increase power – most potential gain in power can be achieved through recruiting 3-5 times the number of control individuals. Depends, in the end on relative costs of recruitment. </a:t>
            </a:r>
            <a:endParaRPr lang="en-US" dirty="0"/>
          </a:p>
        </p:txBody>
      </p:sp>
      <p:sp>
        <p:nvSpPr>
          <p:cNvPr id="4" name="Slide Number Placeholder 3"/>
          <p:cNvSpPr>
            <a:spLocks noGrp="1"/>
          </p:cNvSpPr>
          <p:nvPr>
            <p:ph type="sldNum" sz="quarter" idx="10"/>
          </p:nvPr>
        </p:nvSpPr>
        <p:spPr/>
        <p:txBody>
          <a:bodyPr/>
          <a:lstStyle/>
          <a:p>
            <a:fld id="{F31E93EE-658B-3B42-9464-81132A365024}" type="slidenum">
              <a:rPr lang="en-US" smtClean="0"/>
              <a:t>15</a:t>
            </a:fld>
            <a:endParaRPr lang="en-US" dirty="0"/>
          </a:p>
        </p:txBody>
      </p:sp>
    </p:spTree>
    <p:extLst>
      <p:ext uri="{BB962C8B-B14F-4D97-AF65-F5344CB8AC3E}">
        <p14:creationId xmlns:p14="http://schemas.microsoft.com/office/powerpoint/2010/main" val="373707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 error indicates critical value. Decreasing</a:t>
            </a:r>
            <a:r>
              <a:rPr lang="en-US" baseline="0" dirty="0" smtClean="0"/>
              <a:t> type I error can increase power at expense of false positives. </a:t>
            </a:r>
          </a:p>
          <a:p>
            <a:endParaRPr lang="en-US" dirty="0"/>
          </a:p>
        </p:txBody>
      </p:sp>
      <p:sp>
        <p:nvSpPr>
          <p:cNvPr id="4" name="Slide Number Placeholder 3"/>
          <p:cNvSpPr>
            <a:spLocks noGrp="1"/>
          </p:cNvSpPr>
          <p:nvPr>
            <p:ph type="sldNum" sz="quarter" idx="10"/>
          </p:nvPr>
        </p:nvSpPr>
        <p:spPr/>
        <p:txBody>
          <a:bodyPr/>
          <a:lstStyle/>
          <a:p>
            <a:fld id="{F31E93EE-658B-3B42-9464-81132A365024}" type="slidenum">
              <a:rPr lang="en-US" smtClean="0"/>
              <a:t>16</a:t>
            </a:fld>
            <a:endParaRPr lang="en-US" dirty="0"/>
          </a:p>
        </p:txBody>
      </p:sp>
    </p:spTree>
    <p:extLst>
      <p:ext uri="{BB962C8B-B14F-4D97-AF65-F5344CB8AC3E}">
        <p14:creationId xmlns:p14="http://schemas.microsoft.com/office/powerpoint/2010/main" val="138984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Maximise the value and information from pre-existing data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rPr>
              <a:t>Discovery meta-analysis helps identify further susceptibility variants of moderate/ small effect size that would have otherwise escaped detection due to low power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rPr>
              <a:t>Replication meta-analysis seeks to provide conclusive evidence for a candidate association</a:t>
            </a:r>
            <a:endParaRPr lang="en-US"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18</a:t>
            </a:fld>
            <a:endParaRPr lang="en-GB"/>
          </a:p>
        </p:txBody>
      </p:sp>
    </p:spTree>
    <p:extLst>
      <p:ext uri="{BB962C8B-B14F-4D97-AF65-F5344CB8AC3E}">
        <p14:creationId xmlns:p14="http://schemas.microsoft.com/office/powerpoint/2010/main" val="199371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do a quantitative analysis of published data</a:t>
            </a:r>
            <a:r>
              <a:rPr lang="en-US" baseline="0" dirty="0" smtClean="0"/>
              <a:t> as a meta-analysis</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19</a:t>
            </a:fld>
            <a:endParaRPr lang="en-GB"/>
          </a:p>
        </p:txBody>
      </p:sp>
    </p:spTree>
    <p:extLst>
      <p:ext uri="{BB962C8B-B14F-4D97-AF65-F5344CB8AC3E}">
        <p14:creationId xmlns:p14="http://schemas.microsoft.com/office/powerpoint/2010/main" val="94826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different population from 12 different sites across SSA, </a:t>
            </a:r>
            <a:r>
              <a:rPr lang="en-US" dirty="0" err="1" smtClean="0"/>
              <a:t>asia</a:t>
            </a:r>
            <a:r>
              <a:rPr lang="en-US" dirty="0" smtClean="0"/>
              <a:t> and </a:t>
            </a:r>
            <a:r>
              <a:rPr lang="en-US" dirty="0" err="1" smtClean="0"/>
              <a:t>oceanis</a:t>
            </a:r>
            <a:r>
              <a:rPr lang="en-US" dirty="0" smtClean="0"/>
              <a:t>.</a:t>
            </a:r>
            <a:r>
              <a:rPr lang="en-US" baseline="0" dirty="0" smtClean="0"/>
              <a:t> </a:t>
            </a:r>
          </a:p>
          <a:p>
            <a:r>
              <a:rPr lang="en-US" baseline="0" dirty="0" smtClean="0"/>
              <a:t>Each study has performed analyses on their own data</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20</a:t>
            </a:fld>
            <a:endParaRPr lang="en-GB"/>
          </a:p>
        </p:txBody>
      </p:sp>
    </p:spTree>
    <p:extLst>
      <p:ext uri="{BB962C8B-B14F-4D97-AF65-F5344CB8AC3E}">
        <p14:creationId xmlns:p14="http://schemas.microsoft.com/office/powerpoint/2010/main" val="214099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22</a:t>
            </a:fld>
            <a:endParaRPr lang="en-GB"/>
          </a:p>
        </p:txBody>
      </p:sp>
    </p:spTree>
    <p:extLst>
      <p:ext uri="{BB962C8B-B14F-4D97-AF65-F5344CB8AC3E}">
        <p14:creationId xmlns:p14="http://schemas.microsoft.com/office/powerpoint/2010/main" val="1874916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effects model – Study effect sizes are assumed to be a random sample of the distribution of effects. </a:t>
            </a:r>
          </a:p>
          <a:p>
            <a:r>
              <a:rPr lang="en-US" dirty="0" smtClean="0"/>
              <a:t>Effect</a:t>
            </a:r>
            <a:r>
              <a:rPr lang="en-US" baseline="0" dirty="0" smtClean="0"/>
              <a:t> size may vary due to environmental, study design, duration, phenotype definition etc. </a:t>
            </a:r>
          </a:p>
          <a:p>
            <a:r>
              <a:rPr lang="en-US" baseline="0" dirty="0" smtClean="0"/>
              <a:t>Weights are more balanced because each study is estimating a different effect size. </a:t>
            </a:r>
          </a:p>
          <a:p>
            <a:r>
              <a:rPr lang="en-US" baseline="0" dirty="0" smtClean="0"/>
              <a:t>Large studies are less likely to dominate the analysis and small studies are less likely to be </a:t>
            </a:r>
            <a:r>
              <a:rPr lang="en-US" baseline="0" dirty="0" err="1" smtClean="0"/>
              <a:t>trivialised</a:t>
            </a:r>
            <a:r>
              <a:rPr lang="en-US" baseline="0" dirty="0" smtClean="0"/>
              <a:t>. Exercise caution.</a:t>
            </a:r>
          </a:p>
          <a:p>
            <a:r>
              <a:rPr lang="en-US" sz="1200" kern="1200" dirty="0" smtClean="0">
                <a:solidFill>
                  <a:schemeClr val="tx1"/>
                </a:solidFill>
                <a:effectLst/>
                <a:latin typeface="+mn-lt"/>
                <a:ea typeface="+mn-ea"/>
                <a:cs typeface="+mn-cs"/>
              </a:rPr>
              <a:t>Random effects accommodate diversity between studies and usually preferable in the presence or anticipation of any </a:t>
            </a:r>
            <a:endParaRPr lang="en-US" dirty="0" smtClean="0"/>
          </a:p>
          <a:p>
            <a:r>
              <a:rPr lang="en-US" sz="1200" kern="1200" dirty="0" smtClean="0">
                <a:solidFill>
                  <a:schemeClr val="tx1"/>
                </a:solidFill>
                <a:effectLst/>
                <a:latin typeface="+mn-lt"/>
                <a:ea typeface="+mn-ea"/>
                <a:cs typeface="+mn-cs"/>
              </a:rPr>
              <a:t>between-study heterogeneity. </a:t>
            </a:r>
          </a:p>
          <a:p>
            <a:r>
              <a:rPr lang="en-US" sz="1200" kern="1200" dirty="0" smtClean="0">
                <a:solidFill>
                  <a:schemeClr val="tx1"/>
                </a:solidFill>
                <a:effectLst/>
                <a:latin typeface="+mn-lt"/>
                <a:ea typeface="+mn-ea"/>
                <a:cs typeface="+mn-cs"/>
              </a:rPr>
              <a:t>When no heterogeneity exists, both models show similar effects anyhow. </a:t>
            </a:r>
          </a:p>
          <a:p>
            <a:r>
              <a:rPr lang="en-US" sz="1200" kern="1200" dirty="0" smtClean="0">
                <a:solidFill>
                  <a:schemeClr val="tx1"/>
                </a:solidFill>
                <a:effectLst/>
                <a:latin typeface="+mn-lt"/>
                <a:ea typeface="+mn-ea"/>
                <a:cs typeface="+mn-cs"/>
              </a:rPr>
              <a:t>An important caveat exists when small studies in retrospective meta-analysis report very strong effects, whereas larger studies show no or minimal effects. Random effects give relatively more weight to smaller studies, and the summary effect may become stronger than that with fixed effects, while smaller studies may be less trustworthy. Extra </a:t>
            </a:r>
            <a:r>
              <a:rPr lang="en-US" sz="1200" kern="1200" dirty="0" err="1" smtClean="0">
                <a:solidFill>
                  <a:schemeClr val="tx1"/>
                </a:solidFill>
                <a:effectLst/>
                <a:latin typeface="+mn-lt"/>
                <a:ea typeface="+mn-ea"/>
                <a:cs typeface="+mn-cs"/>
              </a:rPr>
              <a:t>cau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is needed when effects are driven by mostly small studies which tend to show overestimated effect sizes Ref </a:t>
            </a:r>
            <a:r>
              <a:rPr lang="en-US" sz="1200" kern="1200" dirty="0" err="1" smtClean="0">
                <a:solidFill>
                  <a:schemeClr val="tx1"/>
                </a:solidFill>
                <a:effectLst/>
                <a:latin typeface="+mn-lt"/>
                <a:ea typeface="+mn-ea"/>
                <a:cs typeface="+mn-cs"/>
              </a:rPr>
              <a:t>Kavvoura</a:t>
            </a:r>
            <a:r>
              <a:rPr lang="en-US" sz="1200" kern="1200" dirty="0" smtClean="0">
                <a:solidFill>
                  <a:schemeClr val="tx1"/>
                </a:solidFill>
                <a:effectLst/>
                <a:latin typeface="+mn-lt"/>
                <a:ea typeface="+mn-ea"/>
                <a:cs typeface="+mn-cs"/>
              </a:rPr>
              <a:t> &amp;</a:t>
            </a:r>
            <a:r>
              <a:rPr lang="en-US" sz="1200" kern="1200" baseline="0" dirty="0" smtClean="0">
                <a:solidFill>
                  <a:schemeClr val="tx1"/>
                </a:solidFill>
                <a:effectLst/>
                <a:latin typeface="+mn-lt"/>
                <a:ea typeface="+mn-ea"/>
                <a:cs typeface="+mn-cs"/>
              </a:rPr>
              <a:t> Ioannidis</a:t>
            </a:r>
            <a:endParaRPr lang="en-US" dirty="0" smtClean="0"/>
          </a:p>
          <a:p>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23</a:t>
            </a:fld>
            <a:endParaRPr lang="en-GB"/>
          </a:p>
        </p:txBody>
      </p:sp>
    </p:spTree>
    <p:extLst>
      <p:ext uri="{BB962C8B-B14F-4D97-AF65-F5344CB8AC3E}">
        <p14:creationId xmlns:p14="http://schemas.microsoft.com/office/powerpoint/2010/main" val="30164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reasons that can underlie heterogeneity</a:t>
            </a:r>
          </a:p>
          <a:p>
            <a:r>
              <a:rPr lang="en-US" dirty="0" smtClean="0"/>
              <a:t>Use</a:t>
            </a:r>
            <a:r>
              <a:rPr lang="en-US" baseline="0" dirty="0" smtClean="0"/>
              <a:t> of tag polymorphisms in GWAS studies makes this a potential problem. </a:t>
            </a:r>
          </a:p>
          <a:p>
            <a:r>
              <a:rPr lang="en-US" baseline="0" dirty="0" smtClean="0"/>
              <a:t>An association between FTO and diabetes was observed but the effect was inconsistent across populations. The gene is not directly associated with diabetes but rather, indirectly through its </a:t>
            </a:r>
            <a:r>
              <a:rPr lang="en-US" baseline="0" dirty="0" err="1" smtClean="0"/>
              <a:t>associatino</a:t>
            </a:r>
            <a:r>
              <a:rPr lang="en-US" baseline="0" dirty="0" smtClean="0"/>
              <a:t> with BMI and obesity. The association with BMI and obesity was consistent across populations. </a:t>
            </a:r>
          </a:p>
          <a:p>
            <a:r>
              <a:rPr lang="en-US" baseline="0" dirty="0" smtClean="0"/>
              <a:t>HETEROGENEITY can be informative and potentially reveal information about the mechanism through which the variant is acting on disease risk.</a:t>
            </a:r>
          </a:p>
          <a:p>
            <a:r>
              <a:rPr lang="en-US" baseline="0" dirty="0" smtClean="0"/>
              <a:t>Not necessarily representative of failure BUT must be examined against potential biases</a:t>
            </a:r>
          </a:p>
          <a:p>
            <a:r>
              <a:rPr lang="en-US" baseline="0" dirty="0" smtClean="0"/>
              <a:t>Reliability of meta-analysis depends on the reliability of included data. </a:t>
            </a:r>
          </a:p>
        </p:txBody>
      </p:sp>
      <p:sp>
        <p:nvSpPr>
          <p:cNvPr id="4" name="Slide Number Placeholder 3"/>
          <p:cNvSpPr>
            <a:spLocks noGrp="1"/>
          </p:cNvSpPr>
          <p:nvPr>
            <p:ph type="sldNum" sz="quarter" idx="10"/>
          </p:nvPr>
        </p:nvSpPr>
        <p:spPr/>
        <p:txBody>
          <a:bodyPr/>
          <a:lstStyle/>
          <a:p>
            <a:fld id="{1414288A-7554-4892-BE0E-EC051CFCB3A6}" type="slidenum">
              <a:rPr lang="en-GB" smtClean="0"/>
              <a:t>26</a:t>
            </a:fld>
            <a:endParaRPr lang="en-GB"/>
          </a:p>
        </p:txBody>
      </p:sp>
    </p:spTree>
    <p:extLst>
      <p:ext uri="{BB962C8B-B14F-4D97-AF65-F5344CB8AC3E}">
        <p14:creationId xmlns:p14="http://schemas.microsoft.com/office/powerpoint/2010/main" val="191739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types of error that researchers are concerned with.</a:t>
            </a:r>
          </a:p>
          <a:p>
            <a:r>
              <a:rPr lang="en-US" baseline="0" dirty="0" smtClean="0"/>
              <a:t>A=0.05 -  5 in 100 times the association we are seeing is due to chance </a:t>
            </a:r>
          </a:p>
          <a:p>
            <a:r>
              <a:rPr lang="en-US" baseline="0" dirty="0" smtClean="0"/>
              <a:t>e.g. repeat a test at a locus with no effect </a:t>
            </a:r>
            <a:r>
              <a:rPr lang="en-US" dirty="0" smtClean="0"/>
              <a:t>1000x, expect statistically significant difference 50x. </a:t>
            </a:r>
          </a:p>
        </p:txBody>
      </p:sp>
      <p:sp>
        <p:nvSpPr>
          <p:cNvPr id="4" name="Slide Number Placeholder 3"/>
          <p:cNvSpPr>
            <a:spLocks noGrp="1"/>
          </p:cNvSpPr>
          <p:nvPr>
            <p:ph type="sldNum" sz="quarter" idx="10"/>
          </p:nvPr>
        </p:nvSpPr>
        <p:spPr/>
        <p:txBody>
          <a:bodyPr/>
          <a:lstStyle/>
          <a:p>
            <a:fld id="{1414288A-7554-4892-BE0E-EC051CFCB3A6}" type="slidenum">
              <a:rPr lang="en-GB" smtClean="0"/>
              <a:t>6</a:t>
            </a:fld>
            <a:endParaRPr lang="en-GB"/>
          </a:p>
        </p:txBody>
      </p:sp>
    </p:spTree>
    <p:extLst>
      <p:ext uri="{BB962C8B-B14F-4D97-AF65-F5344CB8AC3E}">
        <p14:creationId xmlns:p14="http://schemas.microsoft.com/office/powerpoint/2010/main" val="202789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power</a:t>
            </a:r>
            <a:r>
              <a:rPr lang="en-US" baseline="0" dirty="0" smtClean="0"/>
              <a:t> is achieved for 4200, 12800, 21100 cases and equal numbers of controls for the three values of alpha respectively.</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7</a:t>
            </a:fld>
            <a:endParaRPr lang="en-GB"/>
          </a:p>
        </p:txBody>
      </p:sp>
    </p:spTree>
    <p:extLst>
      <p:ext uri="{BB962C8B-B14F-4D97-AF65-F5344CB8AC3E}">
        <p14:creationId xmlns:p14="http://schemas.microsoft.com/office/powerpoint/2010/main" val="20668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Classical theory holds</a:t>
            </a:r>
            <a:r>
              <a:rPr lang="en-US" baseline="0" dirty="0" smtClean="0"/>
              <a:t> that a s</a:t>
            </a:r>
            <a:r>
              <a:rPr lang="en-US" dirty="0" smtClean="0"/>
              <a:t>uitable</a:t>
            </a:r>
            <a:r>
              <a:rPr lang="en-US" baseline="0" dirty="0" smtClean="0"/>
              <a:t> choice of </a:t>
            </a:r>
            <a:r>
              <a:rPr lang="en-US" dirty="0" smtClean="0"/>
              <a:t>threshold for alpha must account</a:t>
            </a:r>
            <a:r>
              <a:rPr lang="en-US" baseline="0" dirty="0" smtClean="0"/>
              <a:t> for Multiple testing. </a:t>
            </a:r>
          </a:p>
          <a:p>
            <a:r>
              <a:rPr lang="en-US" dirty="0" smtClean="0"/>
              <a:t>Multiple</a:t>
            </a:r>
            <a:r>
              <a:rPr lang="en-US" baseline="0" dirty="0" smtClean="0"/>
              <a:t> testing refers to the potential increase in type I errors that can occur when multiple tests are performed</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8</a:t>
            </a:fld>
            <a:endParaRPr lang="en-GB"/>
          </a:p>
        </p:txBody>
      </p:sp>
    </p:spTree>
    <p:extLst>
      <p:ext uri="{BB962C8B-B14F-4D97-AF65-F5344CB8AC3E}">
        <p14:creationId xmlns:p14="http://schemas.microsoft.com/office/powerpoint/2010/main" val="311000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Bayesian approach assumes that the issue is not the number of tests performed but the a priori probability that there is likely to be an association at specified</a:t>
            </a:r>
            <a:r>
              <a:rPr lang="en-US" baseline="0" dirty="0" smtClean="0"/>
              <a:t> location in the genome.</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9</a:t>
            </a:fld>
            <a:endParaRPr lang="en-GB"/>
          </a:p>
        </p:txBody>
      </p:sp>
    </p:spTree>
    <p:extLst>
      <p:ext uri="{BB962C8B-B14F-4D97-AF65-F5344CB8AC3E}">
        <p14:creationId xmlns:p14="http://schemas.microsoft.com/office/powerpoint/2010/main" val="22726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10</a:t>
            </a:fld>
            <a:endParaRPr lang="en-GB"/>
          </a:p>
        </p:txBody>
      </p:sp>
    </p:spTree>
    <p:extLst>
      <p:ext uri="{BB962C8B-B14F-4D97-AF65-F5344CB8AC3E}">
        <p14:creationId xmlns:p14="http://schemas.microsoft.com/office/powerpoint/2010/main" val="363797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 know prior probability but can estimate an order of magnitude from objective</a:t>
            </a:r>
            <a:r>
              <a:rPr lang="en-US" baseline="0" dirty="0" smtClean="0"/>
              <a:t> evidence.</a:t>
            </a:r>
            <a:endParaRPr lang="en-US" dirty="0"/>
          </a:p>
        </p:txBody>
      </p:sp>
      <p:sp>
        <p:nvSpPr>
          <p:cNvPr id="4" name="Slide Number Placeholder 3"/>
          <p:cNvSpPr>
            <a:spLocks noGrp="1"/>
          </p:cNvSpPr>
          <p:nvPr>
            <p:ph type="sldNum" sz="quarter" idx="10"/>
          </p:nvPr>
        </p:nvSpPr>
        <p:spPr/>
        <p:txBody>
          <a:bodyPr/>
          <a:lstStyle/>
          <a:p>
            <a:fld id="{1414288A-7554-4892-BE0E-EC051CFCB3A6}" type="slidenum">
              <a:rPr lang="en-GB" smtClean="0"/>
              <a:t>11</a:t>
            </a:fld>
            <a:endParaRPr lang="en-GB"/>
          </a:p>
        </p:txBody>
      </p:sp>
    </p:spTree>
    <p:extLst>
      <p:ext uri="{BB962C8B-B14F-4D97-AF65-F5344CB8AC3E}">
        <p14:creationId xmlns:p14="http://schemas.microsoft.com/office/powerpoint/2010/main" val="191165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shows power to detect an OR</a:t>
            </a:r>
            <a:r>
              <a:rPr lang="en-US" baseline="0" dirty="0" smtClean="0"/>
              <a:t> of 1.1 in a sample of 15,000 cases and 15,000 controls where SNP control allele frequency is 0.3. </a:t>
            </a:r>
          </a:p>
          <a:p>
            <a:r>
              <a:rPr lang="en-US" baseline="0" dirty="0" smtClean="0"/>
              <a:t>Power </a:t>
            </a:r>
            <a:r>
              <a:rPr lang="en-US" baseline="0" dirty="0" err="1" smtClean="0"/>
              <a:t>decr</a:t>
            </a:r>
            <a:r>
              <a:rPr lang="en-US" baseline="0" dirty="0" smtClean="0"/>
              <a:t> as type I error decreases. </a:t>
            </a:r>
          </a:p>
          <a:p>
            <a:r>
              <a:rPr lang="en-US" baseline="0" dirty="0" smtClean="0"/>
              <a:t>Red lines show corresponding true discovery rates for different prior beliefs. </a:t>
            </a:r>
          </a:p>
          <a:p>
            <a:r>
              <a:rPr lang="en-US" baseline="0" dirty="0" smtClean="0"/>
              <a:t>For example, in a replication study where we might have a prior belief that an association is true of 1/100 </a:t>
            </a:r>
          </a:p>
          <a:p>
            <a:r>
              <a:rPr lang="en-US" baseline="0" dirty="0" smtClean="0"/>
              <a:t>discovery rate and power are greater than 90% for alpha ~ 0.0005.</a:t>
            </a:r>
          </a:p>
          <a:p>
            <a:r>
              <a:rPr lang="en-US" baseline="0" dirty="0" smtClean="0"/>
              <a:t>In a GWAS study where we might have a = 1/100,000, we must select alpha &lt;5e-07 to maintain </a:t>
            </a:r>
          </a:p>
          <a:p>
            <a:r>
              <a:rPr lang="en-US" baseline="0" dirty="0" smtClean="0"/>
              <a:t>a true </a:t>
            </a:r>
            <a:r>
              <a:rPr lang="en-US" baseline="0" dirty="0" err="1" smtClean="0"/>
              <a:t>dscovery</a:t>
            </a:r>
            <a:r>
              <a:rPr lang="en-US" baseline="0" dirty="0" smtClean="0"/>
              <a:t> rate greater than 80%. </a:t>
            </a:r>
          </a:p>
          <a:p>
            <a:r>
              <a:rPr lang="en-US" baseline="0" dirty="0" smtClean="0"/>
              <a:t>This kind of analysis is behind the motivation for selecting a GWAS threshold of 5e-08. </a:t>
            </a:r>
          </a:p>
        </p:txBody>
      </p:sp>
      <p:sp>
        <p:nvSpPr>
          <p:cNvPr id="4" name="Slide Number Placeholder 3"/>
          <p:cNvSpPr>
            <a:spLocks noGrp="1"/>
          </p:cNvSpPr>
          <p:nvPr>
            <p:ph type="sldNum" sz="quarter" idx="10"/>
          </p:nvPr>
        </p:nvSpPr>
        <p:spPr/>
        <p:txBody>
          <a:bodyPr/>
          <a:lstStyle/>
          <a:p>
            <a:fld id="{1414288A-7554-4892-BE0E-EC051CFCB3A6}" type="slidenum">
              <a:rPr lang="en-GB" smtClean="0"/>
              <a:t>12</a:t>
            </a:fld>
            <a:endParaRPr lang="en-GB"/>
          </a:p>
        </p:txBody>
      </p:sp>
    </p:spTree>
    <p:extLst>
      <p:ext uri="{BB962C8B-B14F-4D97-AF65-F5344CB8AC3E}">
        <p14:creationId xmlns:p14="http://schemas.microsoft.com/office/powerpoint/2010/main" val="22627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E93EE-658B-3B42-9464-81132A365024}" type="slidenum">
              <a:rPr lang="en-US" smtClean="0"/>
              <a:t>13</a:t>
            </a:fld>
            <a:endParaRPr lang="en-US"/>
          </a:p>
        </p:txBody>
      </p:sp>
    </p:spTree>
    <p:extLst>
      <p:ext uri="{BB962C8B-B14F-4D97-AF65-F5344CB8AC3E}">
        <p14:creationId xmlns:p14="http://schemas.microsoft.com/office/powerpoint/2010/main" val="285441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962FBB-C6A9-4D7C-BED4-5FED4409B52C}" type="datetime1">
              <a:rPr lang="en-GB" smtClean="0"/>
              <a:t>26/06/15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27374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E014FE-3845-4036-A338-34AA7C483C11}" type="datetime1">
              <a:rPr lang="en-GB" smtClean="0"/>
              <a:t>26/06/15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139970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0F245-8C42-43BA-9BAC-363104DC437E}" type="datetime1">
              <a:rPr lang="en-GB" smtClean="0"/>
              <a:t>26/06/15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393903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8E3562-B062-4CEE-81D0-CE3757E4721B}" type="datetime1">
              <a:rPr lang="en-GB" smtClean="0"/>
              <a:t>26/06/15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176446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894EA-CB30-4303-9159-D744E0A19375}" type="datetime1">
              <a:rPr lang="en-GB" smtClean="0"/>
              <a:t>26/06/15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241678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D0B4DC-B34C-4878-ACF1-C56E67AF61F6}" type="datetime1">
              <a:rPr lang="en-GB" smtClean="0"/>
              <a:t>26/06/15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191576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FDAB98-0034-4434-81FB-C6B199CCC461}" type="datetime1">
              <a:rPr lang="en-GB" smtClean="0"/>
              <a:t>26/06/15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54601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50BA0E-B2CD-4F0F-91E1-652B25D67842}" type="datetime1">
              <a:rPr lang="en-GB" smtClean="0"/>
              <a:t>26/06/15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384386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06E6-37C9-40F5-980E-7FA5F6559DA3}" type="datetime1">
              <a:rPr lang="en-GB" smtClean="0"/>
              <a:t>26/06/15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371365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0B12-D7A8-4120-8754-EC218057CE5F}" type="datetime1">
              <a:rPr lang="en-GB" smtClean="0"/>
              <a:t>26/06/15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168789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8097A-2F8A-4E23-A5A7-1AF863F13DA7}" type="datetime1">
              <a:rPr lang="en-GB" smtClean="0"/>
              <a:t>26/06/15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069D7-5891-4336-8B60-C51072E2EC07}" type="slidenum">
              <a:rPr lang="en-GB" smtClean="0"/>
              <a:t>‹#›</a:t>
            </a:fld>
            <a:endParaRPr lang="en-GB"/>
          </a:p>
        </p:txBody>
      </p:sp>
    </p:spTree>
    <p:extLst>
      <p:ext uri="{BB962C8B-B14F-4D97-AF65-F5344CB8AC3E}">
        <p14:creationId xmlns:p14="http://schemas.microsoft.com/office/powerpoint/2010/main" val="617591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DEDB4-78AC-483D-9F8B-406C2FD16C8B}" type="datetime1">
              <a:rPr lang="en-GB" smtClean="0"/>
              <a:t>26/06/15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69D7-5891-4336-8B60-C51072E2EC07}" type="slidenum">
              <a:rPr lang="en-GB" smtClean="0"/>
              <a:t>‹#›</a:t>
            </a:fld>
            <a:endParaRPr lang="en-GB"/>
          </a:p>
        </p:txBody>
      </p:sp>
    </p:spTree>
    <p:extLst>
      <p:ext uri="{BB962C8B-B14F-4D97-AF65-F5344CB8AC3E}">
        <p14:creationId xmlns:p14="http://schemas.microsoft.com/office/powerpoint/2010/main" val="3827887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8.emf"/><Relationship Id="rId8"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7.bin"/><Relationship Id="rId5" Type="http://schemas.openxmlformats.org/officeDocument/2006/relationships/image" Target="../media/image12.emf"/><Relationship Id="rId6" Type="http://schemas.openxmlformats.org/officeDocument/2006/relationships/oleObject" Target="../embeddings/oleObject8.bin"/><Relationship Id="rId7"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43"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Image result for wellcome trust centre for human gene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42" y="4812303"/>
            <a:ext cx="3352800" cy="1362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5" descr="Image result for wellcome trust centre for human genet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688" name="Picture 8" descr="Nuffield Department of Clincial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237312"/>
            <a:ext cx="15430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1690" name="Picture 10" descr="Oxford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6237312"/>
            <a:ext cx="14859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1692" name="Picture 12" descr="Wellcome Trust Centre for Human Gene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505" y="6303986"/>
            <a:ext cx="5553075" cy="3429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683568" y="1373867"/>
            <a:ext cx="7992888" cy="830997"/>
          </a:xfrm>
          <a:prstGeom prst="rect">
            <a:avLst/>
          </a:prstGeom>
        </p:spPr>
        <p:txBody>
          <a:bodyPr wrap="square">
            <a:spAutoFit/>
          </a:bodyPr>
          <a:lstStyle/>
          <a:p>
            <a:pPr algn="ctr"/>
            <a:r>
              <a:rPr lang="en-GB" sz="4800" b="1" dirty="0">
                <a:solidFill>
                  <a:schemeClr val="bg1"/>
                </a:solidFill>
              </a:rPr>
              <a:t>Power and Meta-Analysis</a:t>
            </a:r>
            <a:endParaRPr lang="en-US" sz="4800" b="1" dirty="0" smtClean="0">
              <a:solidFill>
                <a:schemeClr val="bg1"/>
              </a:solidFill>
            </a:endParaRPr>
          </a:p>
        </p:txBody>
      </p:sp>
      <p:sp>
        <p:nvSpPr>
          <p:cNvPr id="7" name="TextBox 6"/>
          <p:cNvSpPr txBox="1"/>
          <p:nvPr/>
        </p:nvSpPr>
        <p:spPr>
          <a:xfrm>
            <a:off x="2035902" y="3212976"/>
            <a:ext cx="5488426" cy="769441"/>
          </a:xfrm>
          <a:prstGeom prst="rect">
            <a:avLst/>
          </a:prstGeom>
          <a:noFill/>
        </p:spPr>
        <p:txBody>
          <a:bodyPr wrap="none" rtlCol="0">
            <a:spAutoFit/>
          </a:bodyPr>
          <a:lstStyle/>
          <a:p>
            <a:r>
              <a:rPr lang="en-GB" sz="4400" b="1" dirty="0" smtClean="0">
                <a:solidFill>
                  <a:schemeClr val="bg1"/>
                </a:solidFill>
              </a:rPr>
              <a:t>Dr </a:t>
            </a:r>
            <a:r>
              <a:rPr lang="en-GB" sz="4400" b="1" dirty="0">
                <a:solidFill>
                  <a:schemeClr val="bg1"/>
                </a:solidFill>
              </a:rPr>
              <a:t>Geraldine M. </a:t>
            </a:r>
            <a:r>
              <a:rPr lang="en-GB" sz="4400" b="1" dirty="0" smtClean="0">
                <a:solidFill>
                  <a:schemeClr val="bg1"/>
                </a:solidFill>
              </a:rPr>
              <a:t>Clarke</a:t>
            </a:r>
            <a:endParaRPr lang="en-GB" sz="4400" b="1" dirty="0">
              <a:solidFill>
                <a:schemeClr val="bg1"/>
              </a:solidFill>
            </a:endParaRPr>
          </a:p>
        </p:txBody>
      </p:sp>
      <p:sp>
        <p:nvSpPr>
          <p:cNvPr id="13" name="Footer Placeholder 5"/>
          <p:cNvSpPr>
            <a:spLocks noGrp="1"/>
          </p:cNvSpPr>
          <p:nvPr>
            <p:ph type="ftr" sz="quarter" idx="11"/>
          </p:nvPr>
        </p:nvSpPr>
        <p:spPr>
          <a:xfrm>
            <a:off x="18042" y="7937"/>
            <a:ext cx="9144001" cy="612751"/>
          </a:xfrm>
        </p:spPr>
        <p:txBody>
          <a:bodyPr/>
          <a:lstStyle/>
          <a:p>
            <a:r>
              <a:rPr lang="en-GB" sz="1600" b="1" dirty="0" err="1" smtClean="0">
                <a:solidFill>
                  <a:schemeClr val="bg1"/>
                </a:solidFill>
              </a:rPr>
              <a:t>Wellcome</a:t>
            </a:r>
            <a:r>
              <a:rPr lang="en-GB" sz="1600" b="1" dirty="0" smtClean="0">
                <a:solidFill>
                  <a:schemeClr val="bg1"/>
                </a:solidFill>
              </a:rPr>
              <a:t> Trust Advanced Courses; Genomic Epidemiology in Africa</a:t>
            </a:r>
            <a:r>
              <a:rPr lang="en-GB" sz="1600" b="1" dirty="0">
                <a:solidFill>
                  <a:schemeClr val="bg1"/>
                </a:solidFill>
              </a:rPr>
              <a:t>, </a:t>
            </a:r>
            <a:r>
              <a:rPr lang="en-GB" sz="1600" b="1" dirty="0" smtClean="0">
                <a:solidFill>
                  <a:schemeClr val="bg1"/>
                </a:solidFill>
              </a:rPr>
              <a:t>21</a:t>
            </a:r>
            <a:r>
              <a:rPr lang="en-GB" sz="1600" b="1" baseline="30000" dirty="0" smtClean="0">
                <a:solidFill>
                  <a:schemeClr val="bg1"/>
                </a:solidFill>
              </a:rPr>
              <a:t>st</a:t>
            </a:r>
            <a:r>
              <a:rPr lang="en-GB" sz="1600" b="1" dirty="0" smtClean="0">
                <a:solidFill>
                  <a:schemeClr val="bg1"/>
                </a:solidFill>
              </a:rPr>
              <a:t> – 26</a:t>
            </a:r>
            <a:r>
              <a:rPr lang="en-GB" sz="1600" b="1" baseline="30000" dirty="0" smtClean="0">
                <a:solidFill>
                  <a:schemeClr val="bg1"/>
                </a:solidFill>
              </a:rPr>
              <a:t>th</a:t>
            </a:r>
            <a:r>
              <a:rPr lang="en-GB" sz="1600" b="1" dirty="0" smtClean="0">
                <a:solidFill>
                  <a:schemeClr val="bg1"/>
                </a:solidFill>
              </a:rPr>
              <a:t> June 2015</a:t>
            </a:r>
          </a:p>
          <a:p>
            <a:r>
              <a:rPr lang="en-GB" sz="1600" b="1" dirty="0" smtClean="0">
                <a:solidFill>
                  <a:schemeClr val="bg1"/>
                </a:solidFill>
              </a:rPr>
              <a:t>Africa </a:t>
            </a:r>
            <a:r>
              <a:rPr lang="en-GB" sz="1600" b="1" dirty="0">
                <a:solidFill>
                  <a:schemeClr val="bg1"/>
                </a:solidFill>
              </a:rPr>
              <a:t>Centre for Health and Population Studies, University of KwaZulu-Natal, Durban, South Africa</a:t>
            </a:r>
          </a:p>
        </p:txBody>
      </p:sp>
    </p:spTree>
    <p:extLst>
      <p:ext uri="{BB962C8B-B14F-4D97-AF65-F5344CB8AC3E}">
        <p14:creationId xmlns:p14="http://schemas.microsoft.com/office/powerpoint/2010/main" val="21215003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levels in </a:t>
            </a:r>
            <a:r>
              <a:rPr lang="en-US" dirty="0" smtClean="0"/>
              <a:t>GWAS</a:t>
            </a:r>
            <a:br>
              <a:rPr lang="en-US" dirty="0" smtClean="0"/>
            </a:br>
            <a:r>
              <a:rPr lang="en-US" dirty="0" smtClean="0"/>
              <a:t>Bayesian approach	</a:t>
            </a:r>
            <a:endParaRPr lang="en-US" dirty="0"/>
          </a:p>
        </p:txBody>
      </p:sp>
      <p:sp>
        <p:nvSpPr>
          <p:cNvPr id="3" name="Content Placeholder 2"/>
          <p:cNvSpPr>
            <a:spLocks noGrp="1"/>
          </p:cNvSpPr>
          <p:nvPr>
            <p:ph idx="1"/>
          </p:nvPr>
        </p:nvSpPr>
        <p:spPr/>
        <p:txBody>
          <a:bodyPr>
            <a:noAutofit/>
          </a:bodyPr>
          <a:lstStyle/>
          <a:p>
            <a:r>
              <a:rPr lang="en-US" dirty="0" smtClean="0"/>
              <a:t>True Discovery</a:t>
            </a:r>
            <a:endParaRPr lang="en-US" dirty="0"/>
          </a:p>
          <a:p>
            <a:pPr lvl="1"/>
            <a:r>
              <a:rPr lang="en-US" sz="2600" dirty="0" smtClean="0"/>
              <a:t>Control the proportion of true positives among all significant results</a:t>
            </a:r>
          </a:p>
          <a:p>
            <a:pPr lvl="1"/>
            <a:endParaRPr lang="en-US" sz="2600" dirty="0"/>
          </a:p>
          <a:p>
            <a:pPr lvl="1"/>
            <a:endParaRPr lang="en-US" sz="2600" dirty="0" smtClean="0"/>
          </a:p>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10</a:t>
            </a:fld>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578982260"/>
              </p:ext>
            </p:extLst>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2159" name="Equation" r:id="rId4" imgW="127000" imgH="203200" progId="Equation.3">
                  <p:embed/>
                </p:oleObj>
              </mc:Choice>
              <mc:Fallback>
                <p:oleObj name="Equation" r:id="rId4" imgW="127000" imgH="203200" progId="Equation.3">
                  <p:embed/>
                  <p:pic>
                    <p:nvPicPr>
                      <p:cNvPr id="0" name=""/>
                      <p:cNvPicPr/>
                      <p:nvPr/>
                    </p:nvPicPr>
                    <p:blipFill>
                      <a:blip r:embed="rId5"/>
                      <a:stretch>
                        <a:fillRect/>
                      </a:stretch>
                    </p:blipFill>
                    <p:spPr>
                      <a:xfrm>
                        <a:off x="4508500" y="3327400"/>
                        <a:ext cx="127000" cy="203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95784290"/>
              </p:ext>
            </p:extLst>
          </p:nvPr>
        </p:nvGraphicFramePr>
        <p:xfrm>
          <a:off x="971600" y="3068960"/>
          <a:ext cx="7548563" cy="781050"/>
        </p:xfrm>
        <a:graphic>
          <a:graphicData uri="http://schemas.openxmlformats.org/presentationml/2006/ole">
            <mc:AlternateContent xmlns:mc="http://schemas.openxmlformats.org/markup-compatibility/2006">
              <mc:Choice xmlns:v="urn:schemas-microsoft-com:vml" Requires="v">
                <p:oleObj spid="_x0000_s2160" name="Equation" r:id="rId6" imgW="4292600" imgH="444500" progId="Equation.3">
                  <p:embed/>
                </p:oleObj>
              </mc:Choice>
              <mc:Fallback>
                <p:oleObj name="Equation" r:id="rId6" imgW="4292600" imgH="444500" progId="Equation.3">
                  <p:embed/>
                  <p:pic>
                    <p:nvPicPr>
                      <p:cNvPr id="0" name=""/>
                      <p:cNvPicPr/>
                      <p:nvPr/>
                    </p:nvPicPr>
                    <p:blipFill>
                      <a:blip r:embed="rId7"/>
                      <a:stretch>
                        <a:fillRect/>
                      </a:stretch>
                    </p:blipFill>
                    <p:spPr>
                      <a:xfrm>
                        <a:off x="971600" y="3068960"/>
                        <a:ext cx="7548563" cy="78105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1979712" y="4293096"/>
            <a:ext cx="4902200" cy="1308100"/>
          </a:xfrm>
          <a:prstGeom prst="rect">
            <a:avLst/>
          </a:prstGeom>
        </p:spPr>
      </p:pic>
    </p:spTree>
    <p:extLst>
      <p:ext uri="{BB962C8B-B14F-4D97-AF65-F5344CB8AC3E}">
        <p14:creationId xmlns:p14="http://schemas.microsoft.com/office/powerpoint/2010/main" val="2086159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levels in </a:t>
            </a:r>
            <a:r>
              <a:rPr lang="en-US" dirty="0" smtClean="0"/>
              <a:t>GWAS</a:t>
            </a:r>
            <a:br>
              <a:rPr lang="en-US" dirty="0" smtClean="0"/>
            </a:br>
            <a:r>
              <a:rPr lang="en-US" dirty="0" smtClean="0"/>
              <a:t>Bayesian </a:t>
            </a:r>
            <a:r>
              <a:rPr lang="en-US" dirty="0"/>
              <a:t>approach</a:t>
            </a:r>
          </a:p>
        </p:txBody>
      </p:sp>
      <p:sp>
        <p:nvSpPr>
          <p:cNvPr id="3" name="Content Placeholder 2"/>
          <p:cNvSpPr>
            <a:spLocks noGrp="1"/>
          </p:cNvSpPr>
          <p:nvPr>
            <p:ph idx="1"/>
          </p:nvPr>
        </p:nvSpPr>
        <p:spPr>
          <a:xfrm>
            <a:off x="457200" y="1639341"/>
            <a:ext cx="8229600" cy="4669979"/>
          </a:xfrm>
        </p:spPr>
        <p:txBody>
          <a:bodyPr>
            <a:noAutofit/>
          </a:bodyPr>
          <a:lstStyle/>
          <a:p>
            <a:r>
              <a:rPr lang="en-US" dirty="0" smtClean="0"/>
              <a:t>True Discovery</a:t>
            </a:r>
            <a:endParaRPr lang="en-US" dirty="0"/>
          </a:p>
          <a:p>
            <a:pPr lvl="1"/>
            <a:r>
              <a:rPr lang="en-US" sz="2600" dirty="0" smtClean="0"/>
              <a:t>Control the proportion of true positives among all significant results</a:t>
            </a:r>
          </a:p>
          <a:p>
            <a:pPr lvl="1"/>
            <a:endParaRPr lang="en-US" sz="2600" dirty="0"/>
          </a:p>
          <a:p>
            <a:pPr lvl="1"/>
            <a:endParaRPr lang="en-US" sz="2600" dirty="0" smtClean="0"/>
          </a:p>
          <a:p>
            <a:pPr lvl="1"/>
            <a:r>
              <a:rPr lang="en-US" sz="2600" dirty="0" smtClean="0"/>
              <a:t>Depends on your prior belief of an association</a:t>
            </a:r>
            <a:endParaRPr lang="en-US" sz="2600" dirty="0"/>
          </a:p>
          <a:p>
            <a:pPr lvl="2">
              <a:buFont typeface="Wingdings" charset="2"/>
              <a:buChar char="§"/>
            </a:pPr>
            <a:r>
              <a:rPr lang="en-US" sz="2000" dirty="0" smtClean="0"/>
              <a:t>Replication 1/100</a:t>
            </a:r>
            <a:endParaRPr lang="en-US" sz="2000" dirty="0"/>
          </a:p>
          <a:p>
            <a:pPr lvl="2">
              <a:buFont typeface="Wingdings" charset="2"/>
              <a:buChar char="§"/>
            </a:pPr>
            <a:r>
              <a:rPr lang="en-US" sz="2000" dirty="0" smtClean="0"/>
              <a:t>Candidate gene </a:t>
            </a:r>
            <a:r>
              <a:rPr lang="en-US" sz="2000" dirty="0"/>
              <a:t>study 1/1,000</a:t>
            </a:r>
          </a:p>
          <a:p>
            <a:pPr lvl="2">
              <a:buFont typeface="Wingdings" charset="2"/>
              <a:buChar char="§"/>
            </a:pPr>
            <a:r>
              <a:rPr lang="en-US" sz="2000" dirty="0"/>
              <a:t>GWAS 1/</a:t>
            </a:r>
            <a:r>
              <a:rPr lang="en-US" sz="2000" dirty="0" smtClean="0"/>
              <a:t>100,000</a:t>
            </a:r>
            <a:endParaRPr lang="en-US" sz="2600" dirty="0"/>
          </a:p>
          <a:p>
            <a:pPr lvl="2">
              <a:buFont typeface="Wingdings" charset="2"/>
              <a:buChar char="§"/>
            </a:pPr>
            <a:r>
              <a:rPr lang="en-US" sz="2000" dirty="0" smtClean="0"/>
              <a:t>E.g. For a </a:t>
            </a:r>
            <a:r>
              <a:rPr lang="en-US" sz="2000" dirty="0"/>
              <a:t>prior </a:t>
            </a:r>
            <a:r>
              <a:rPr lang="en-US" sz="2000" dirty="0" smtClean="0"/>
              <a:t>of 1 x 10</a:t>
            </a:r>
            <a:r>
              <a:rPr lang="en-US" sz="2000" baseline="30000" dirty="0" smtClean="0"/>
              <a:t>-5</a:t>
            </a:r>
            <a:r>
              <a:rPr lang="en-US" sz="2000" dirty="0" smtClean="0"/>
              <a:t>, </a:t>
            </a:r>
            <a:r>
              <a:rPr lang="en-US" sz="2000" dirty="0"/>
              <a:t>power of </a:t>
            </a:r>
            <a:r>
              <a:rPr lang="en-US" sz="2000" dirty="0" smtClean="0"/>
              <a:t>0.5 and </a:t>
            </a:r>
            <a:r>
              <a:rPr lang="en-US" sz="2000" i="1" dirty="0" smtClean="0">
                <a:latin typeface="Symbol" charset="2"/>
                <a:cs typeface="Symbol" charset="2"/>
              </a:rPr>
              <a:t>a</a:t>
            </a:r>
            <a:r>
              <a:rPr lang="en-US" sz="2000" dirty="0" smtClean="0"/>
              <a:t>=5 x 10</a:t>
            </a:r>
            <a:r>
              <a:rPr lang="en-US" sz="2000" baseline="30000" dirty="0" smtClean="0"/>
              <a:t>-8</a:t>
            </a:r>
            <a:r>
              <a:rPr lang="en-US" sz="2000" dirty="0" smtClean="0"/>
              <a:t>, </a:t>
            </a:r>
            <a:r>
              <a:rPr lang="en-US" sz="2000" dirty="0"/>
              <a:t>the posterior probability of a true association is ~ </a:t>
            </a:r>
            <a:r>
              <a:rPr lang="en-US" sz="2000" dirty="0" smtClean="0"/>
              <a:t>0.99</a:t>
            </a:r>
          </a:p>
          <a:p>
            <a:pPr marL="0" indent="0">
              <a:buNone/>
            </a:pPr>
            <a:endParaRPr lang="en-US" dirty="0"/>
          </a:p>
          <a:p>
            <a:pPr marL="0" indent="0">
              <a:buNone/>
            </a:pPr>
            <a:r>
              <a:rPr lang="en-US" dirty="0" smtClean="0"/>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99867296"/>
              </p:ext>
            </p:extLst>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4194" name="Equation" r:id="rId4" imgW="127000" imgH="203200" progId="Equation.3">
                  <p:embed/>
                </p:oleObj>
              </mc:Choice>
              <mc:Fallback>
                <p:oleObj name="Equation" r:id="rId4" imgW="127000" imgH="203200" progId="Equation.3">
                  <p:embed/>
                  <p:pic>
                    <p:nvPicPr>
                      <p:cNvPr id="0" name=""/>
                      <p:cNvPicPr/>
                      <p:nvPr/>
                    </p:nvPicPr>
                    <p:blipFill>
                      <a:blip r:embed="rId5"/>
                      <a:stretch>
                        <a:fillRect/>
                      </a:stretch>
                    </p:blipFill>
                    <p:spPr>
                      <a:xfrm>
                        <a:off x="4508500" y="3327400"/>
                        <a:ext cx="127000" cy="203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46456185"/>
              </p:ext>
            </p:extLst>
          </p:nvPr>
        </p:nvGraphicFramePr>
        <p:xfrm>
          <a:off x="971600" y="3068960"/>
          <a:ext cx="5291138" cy="781050"/>
        </p:xfrm>
        <a:graphic>
          <a:graphicData uri="http://schemas.openxmlformats.org/presentationml/2006/ole">
            <mc:AlternateContent xmlns:mc="http://schemas.openxmlformats.org/markup-compatibility/2006">
              <mc:Choice xmlns:v="urn:schemas-microsoft-com:vml" Requires="v">
                <p:oleObj spid="_x0000_s4195" name="Equation" r:id="rId6" imgW="3009900" imgH="444500" progId="Equation.3">
                  <p:embed/>
                </p:oleObj>
              </mc:Choice>
              <mc:Fallback>
                <p:oleObj name="Equation" r:id="rId6" imgW="3009900" imgH="444500" progId="Equation.3">
                  <p:embed/>
                  <p:pic>
                    <p:nvPicPr>
                      <p:cNvPr id="0" name=""/>
                      <p:cNvPicPr/>
                      <p:nvPr/>
                    </p:nvPicPr>
                    <p:blipFill>
                      <a:blip r:embed="rId7"/>
                      <a:stretch>
                        <a:fillRect/>
                      </a:stretch>
                    </p:blipFill>
                    <p:spPr>
                      <a:xfrm>
                        <a:off x="971600" y="3068960"/>
                        <a:ext cx="5291138" cy="781050"/>
                      </a:xfrm>
                      <a:prstGeom prst="rect">
                        <a:avLst/>
                      </a:prstGeom>
                    </p:spPr>
                  </p:pic>
                </p:oleObj>
              </mc:Fallback>
            </mc:AlternateContent>
          </a:graphicData>
        </a:graphic>
      </p:graphicFrame>
    </p:spTree>
    <p:extLst>
      <p:ext uri="{BB962C8B-B14F-4D97-AF65-F5344CB8AC3E}">
        <p14:creationId xmlns:p14="http://schemas.microsoft.com/office/powerpoint/2010/main" val="2644743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True Discovery Rate</a:t>
            </a:r>
            <a:endParaRPr lang="en-US" dirty="0"/>
          </a:p>
        </p:txBody>
      </p:sp>
      <p:pic>
        <p:nvPicPr>
          <p:cNvPr id="5" name="Content Placeholder 4" descr="Rplot.pdf"/>
          <p:cNvPicPr>
            <a:picLocks noGrp="1" noChangeAspect="1"/>
          </p:cNvPicPr>
          <p:nvPr>
            <p:ph idx="1"/>
          </p:nvPr>
        </p:nvPicPr>
        <p:blipFill>
          <a:blip r:embed="rId3">
            <a:extLst>
              <a:ext uri="{28A0092B-C50C-407E-A947-70E740481C1C}">
                <a14:useLocalDpi xmlns:a14="http://schemas.microsoft.com/office/drawing/2010/main" val="0"/>
              </a:ext>
            </a:extLst>
          </a:blip>
          <a:srcRect t="2131" b="2131"/>
          <a:stretch>
            <a:fillRect/>
          </a:stretch>
        </p:blipFill>
        <p:spPr/>
      </p:pic>
      <p:sp>
        <p:nvSpPr>
          <p:cNvPr id="4" name="Slide Number Placeholder 3"/>
          <p:cNvSpPr>
            <a:spLocks noGrp="1"/>
          </p:cNvSpPr>
          <p:nvPr>
            <p:ph type="sldNum" sz="quarter" idx="12"/>
          </p:nvPr>
        </p:nvSpPr>
        <p:spPr/>
        <p:txBody>
          <a:bodyPr/>
          <a:lstStyle/>
          <a:p>
            <a:fld id="{EB1069D7-5891-4336-8B60-C51072E2EC07}" type="slidenum">
              <a:rPr lang="en-GB" smtClean="0"/>
              <a:t>12</a:t>
            </a:fld>
            <a:endParaRPr lang="en-GB"/>
          </a:p>
        </p:txBody>
      </p:sp>
    </p:spTree>
    <p:extLst>
      <p:ext uri="{BB962C8B-B14F-4D97-AF65-F5344CB8AC3E}">
        <p14:creationId xmlns:p14="http://schemas.microsoft.com/office/powerpoint/2010/main" val="1851076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calculate power?</a:t>
            </a:r>
            <a:endParaRPr lang="en-US" dirty="0"/>
          </a:p>
        </p:txBody>
      </p:sp>
      <p:sp>
        <p:nvSpPr>
          <p:cNvPr id="3" name="Content Placeholder 2"/>
          <p:cNvSpPr>
            <a:spLocks noGrp="1"/>
          </p:cNvSpPr>
          <p:nvPr>
            <p:ph idx="1"/>
          </p:nvPr>
        </p:nvSpPr>
        <p:spPr>
          <a:xfrm>
            <a:off x="457200" y="1600200"/>
            <a:ext cx="8500188" cy="4525963"/>
          </a:xfrm>
        </p:spPr>
        <p:txBody>
          <a:bodyPr>
            <a:normAutofit lnSpcReduction="10000"/>
          </a:bodyPr>
          <a:lstStyle/>
          <a:p>
            <a:r>
              <a:rPr lang="en-US" dirty="0" smtClean="0"/>
              <a:t>To determine the sample size required to achieve a given power to detect an anticipated effect </a:t>
            </a:r>
          </a:p>
          <a:p>
            <a:r>
              <a:rPr lang="en-US" dirty="0" smtClean="0"/>
              <a:t>….or whether the given sample size has sufficient power</a:t>
            </a:r>
          </a:p>
          <a:p>
            <a:r>
              <a:rPr lang="en-US" dirty="0" smtClean="0"/>
              <a:t>Also sheds light on the result of a completed study, particularly in the interpretation of negative results</a:t>
            </a:r>
            <a:endParaRPr lang="en-US" dirty="0"/>
          </a:p>
          <a:p>
            <a:r>
              <a:rPr lang="en-US" dirty="0" smtClean="0"/>
              <a:t>Often required as part of a grant proposal</a:t>
            </a:r>
            <a:endParaRPr lang="en-US" dirty="0"/>
          </a:p>
        </p:txBody>
      </p:sp>
    </p:spTree>
    <p:extLst>
      <p:ext uri="{BB962C8B-B14F-4D97-AF65-F5344CB8AC3E}">
        <p14:creationId xmlns:p14="http://schemas.microsoft.com/office/powerpoint/2010/main" val="397748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Calculating Power</a:t>
            </a:r>
            <a:endParaRPr lang="en-US" dirty="0"/>
          </a:p>
        </p:txBody>
      </p:sp>
      <p:sp>
        <p:nvSpPr>
          <p:cNvPr id="6" name="Content Placeholder 5"/>
          <p:cNvSpPr>
            <a:spLocks noGrp="1"/>
          </p:cNvSpPr>
          <p:nvPr>
            <p:ph idx="1"/>
          </p:nvPr>
        </p:nvSpPr>
        <p:spPr>
          <a:xfrm>
            <a:off x="251520" y="1600200"/>
            <a:ext cx="8784976" cy="5069160"/>
          </a:xfrm>
        </p:spPr>
        <p:txBody>
          <a:bodyPr>
            <a:normAutofit fontScale="92500" lnSpcReduction="10000"/>
          </a:bodyPr>
          <a:lstStyle/>
          <a:p>
            <a:r>
              <a:rPr lang="en-US" dirty="0" smtClean="0"/>
              <a:t>Many </a:t>
            </a:r>
            <a:r>
              <a:rPr lang="en-US" dirty="0"/>
              <a:t>genetic association tests </a:t>
            </a:r>
            <a:r>
              <a:rPr lang="en-US" dirty="0" smtClean="0"/>
              <a:t>have </a:t>
            </a:r>
            <a:r>
              <a:rPr lang="en-US" dirty="0"/>
              <a:t>a </a:t>
            </a:r>
            <a:r>
              <a:rPr lang="en-US" i="1" dirty="0" smtClean="0">
                <a:latin typeface="Symbol" charset="2"/>
                <a:cs typeface="Symbol" charset="2"/>
              </a:rPr>
              <a:t>c</a:t>
            </a:r>
            <a:r>
              <a:rPr lang="en-US" i="1" baseline="30000" dirty="0" smtClean="0">
                <a:latin typeface="Symbol" charset="2"/>
                <a:cs typeface="Symbol" charset="2"/>
              </a:rPr>
              <a:t>2 </a:t>
            </a:r>
            <a:r>
              <a:rPr lang="en-US" dirty="0" smtClean="0"/>
              <a:t>distribution</a:t>
            </a:r>
          </a:p>
          <a:p>
            <a:r>
              <a:rPr lang="en-US" dirty="0" smtClean="0"/>
              <a:t> Shape of </a:t>
            </a:r>
            <a:r>
              <a:rPr lang="en-US" i="1" dirty="0" smtClean="0">
                <a:latin typeface="Symbol" charset="2"/>
                <a:cs typeface="Symbol" charset="2"/>
              </a:rPr>
              <a:t>c</a:t>
            </a:r>
            <a:r>
              <a:rPr lang="en-US" i="1" baseline="30000" dirty="0" smtClean="0">
                <a:latin typeface="Symbol" charset="2"/>
                <a:cs typeface="Symbol" charset="2"/>
              </a:rPr>
              <a:t>2 </a:t>
            </a:r>
            <a:r>
              <a:rPr lang="en-US" dirty="0" smtClean="0"/>
              <a:t>distribution depends </a:t>
            </a:r>
            <a:r>
              <a:rPr lang="en-US" dirty="0"/>
              <a:t>on </a:t>
            </a:r>
            <a:r>
              <a:rPr lang="en-US" dirty="0" smtClean="0"/>
              <a:t>the </a:t>
            </a:r>
            <a:r>
              <a:rPr lang="en-US" dirty="0"/>
              <a:t>non centrality parameter (NCP) and </a:t>
            </a:r>
            <a:r>
              <a:rPr lang="en-US" dirty="0" smtClean="0"/>
              <a:t>degrees </a:t>
            </a:r>
            <a:r>
              <a:rPr lang="en-US" dirty="0"/>
              <a:t>of freedom (df). </a:t>
            </a:r>
            <a:endParaRPr lang="en-US" dirty="0" smtClean="0"/>
          </a:p>
          <a:p>
            <a:pPr lvl="1"/>
            <a:r>
              <a:rPr lang="en-US" dirty="0" smtClean="0"/>
              <a:t>For </a:t>
            </a:r>
            <a:r>
              <a:rPr lang="en-US" dirty="0"/>
              <a:t>a test statistic </a:t>
            </a:r>
            <a:r>
              <a:rPr lang="en-US" dirty="0" smtClean="0"/>
              <a:t>T,</a:t>
            </a:r>
            <a:endParaRPr lang="en-US" dirty="0"/>
          </a:p>
          <a:p>
            <a:pPr lvl="2">
              <a:buFont typeface="Arial"/>
              <a:buChar char="•"/>
            </a:pPr>
            <a:r>
              <a:rPr lang="en-US" dirty="0" smtClean="0"/>
              <a:t>Under the null: </a:t>
            </a:r>
            <a:r>
              <a:rPr lang="en-US" dirty="0"/>
              <a:t>NCP=0 and E(T)=</a:t>
            </a:r>
            <a:r>
              <a:rPr lang="en-US" dirty="0" err="1"/>
              <a:t>df</a:t>
            </a:r>
            <a:r>
              <a:rPr lang="en-US" dirty="0"/>
              <a:t>  </a:t>
            </a:r>
            <a:r>
              <a:rPr lang="en-US" dirty="0" smtClean="0"/>
              <a:t>		 </a:t>
            </a:r>
            <a:r>
              <a:rPr lang="en-US" i="1" dirty="0" smtClean="0">
                <a:solidFill>
                  <a:schemeClr val="tx2">
                    <a:lumMod val="40000"/>
                    <a:lumOff val="60000"/>
                  </a:schemeClr>
                </a:solidFill>
              </a:rPr>
              <a:t>central </a:t>
            </a:r>
            <a:r>
              <a:rPr lang="en-US" i="1" dirty="0">
                <a:solidFill>
                  <a:schemeClr val="tx2">
                    <a:lumMod val="40000"/>
                    <a:lumOff val="60000"/>
                  </a:schemeClr>
                </a:solidFill>
                <a:latin typeface="Symbol" charset="2"/>
                <a:cs typeface="Symbol" charset="2"/>
              </a:rPr>
              <a:t>c</a:t>
            </a:r>
            <a:r>
              <a:rPr lang="en-US" i="1" baseline="30000" dirty="0">
                <a:solidFill>
                  <a:schemeClr val="tx2">
                    <a:lumMod val="40000"/>
                    <a:lumOff val="60000"/>
                  </a:schemeClr>
                </a:solidFill>
                <a:latin typeface="Symbol" charset="2"/>
                <a:cs typeface="Symbol" charset="2"/>
              </a:rPr>
              <a:t>2</a:t>
            </a:r>
            <a:endParaRPr lang="en-US" i="1" dirty="0">
              <a:solidFill>
                <a:schemeClr val="tx2">
                  <a:lumMod val="40000"/>
                  <a:lumOff val="60000"/>
                </a:schemeClr>
              </a:solidFill>
            </a:endParaRPr>
          </a:p>
          <a:p>
            <a:pPr lvl="2">
              <a:buFont typeface="Arial"/>
              <a:buChar char="•"/>
            </a:pPr>
            <a:r>
              <a:rPr lang="en-US" dirty="0" smtClean="0"/>
              <a:t>Under the alternative: </a:t>
            </a:r>
            <a:r>
              <a:rPr lang="en-US" dirty="0"/>
              <a:t>NCP≠0 and E(T)=</a:t>
            </a:r>
            <a:r>
              <a:rPr lang="en-US" dirty="0" err="1"/>
              <a:t>NCP+df</a:t>
            </a:r>
            <a:r>
              <a:rPr lang="en-US" dirty="0"/>
              <a:t> </a:t>
            </a:r>
            <a:r>
              <a:rPr lang="en-US" i="1" dirty="0" err="1" smtClean="0">
                <a:solidFill>
                  <a:srgbClr val="8EB4E3"/>
                </a:solidFill>
              </a:rPr>
              <a:t>noncentral</a:t>
            </a:r>
            <a:r>
              <a:rPr lang="en-US" i="1" dirty="0" smtClean="0">
                <a:solidFill>
                  <a:srgbClr val="8EB4E3"/>
                </a:solidFill>
              </a:rPr>
              <a:t> </a:t>
            </a:r>
            <a:r>
              <a:rPr lang="en-US" i="1" dirty="0">
                <a:solidFill>
                  <a:srgbClr val="8EB4E3"/>
                </a:solidFill>
                <a:latin typeface="Symbol" charset="2"/>
                <a:cs typeface="Symbol" charset="2"/>
              </a:rPr>
              <a:t>c</a:t>
            </a:r>
            <a:r>
              <a:rPr lang="en-US" i="1" baseline="30000" dirty="0">
                <a:solidFill>
                  <a:srgbClr val="8EB4E3"/>
                </a:solidFill>
                <a:latin typeface="Symbol" charset="2"/>
                <a:cs typeface="Symbol" charset="2"/>
              </a:rPr>
              <a:t>2</a:t>
            </a:r>
            <a:endParaRPr lang="en-US" i="1" dirty="0">
              <a:solidFill>
                <a:srgbClr val="8EB4E3"/>
              </a:solidFill>
            </a:endParaRPr>
          </a:p>
          <a:p>
            <a:r>
              <a:rPr lang="en-US" dirty="0"/>
              <a:t>Because shapes of central and noncentral </a:t>
            </a:r>
            <a:r>
              <a:rPr lang="en-US" i="1" dirty="0" smtClean="0">
                <a:latin typeface="Symbol" charset="2"/>
                <a:cs typeface="Symbol" charset="2"/>
              </a:rPr>
              <a:t>c</a:t>
            </a:r>
            <a:r>
              <a:rPr lang="en-US" i="1" baseline="30000" dirty="0" smtClean="0">
                <a:latin typeface="Symbol" charset="2"/>
                <a:cs typeface="Symbol" charset="2"/>
              </a:rPr>
              <a:t>2 </a:t>
            </a:r>
            <a:r>
              <a:rPr lang="en-US" dirty="0" smtClean="0"/>
              <a:t>are </a:t>
            </a:r>
            <a:r>
              <a:rPr lang="en-US" dirty="0"/>
              <a:t>known, we can deduce the areas under the curves and hence the power if we know the </a:t>
            </a:r>
            <a:r>
              <a:rPr lang="en-US" u="sng" dirty="0"/>
              <a:t>NCP</a:t>
            </a:r>
            <a:r>
              <a:rPr lang="en-US" dirty="0"/>
              <a:t>, </a:t>
            </a:r>
            <a:r>
              <a:rPr lang="en-US" u="sng" dirty="0"/>
              <a:t>df</a:t>
            </a:r>
            <a:r>
              <a:rPr lang="en-US" dirty="0"/>
              <a:t> and </a:t>
            </a:r>
            <a:r>
              <a:rPr lang="en-US" dirty="0" smtClean="0"/>
              <a:t>type I error </a:t>
            </a:r>
            <a:r>
              <a:rPr lang="en-US" i="1" u="sng" dirty="0" smtClean="0">
                <a:latin typeface="Symbol" charset="2"/>
                <a:cs typeface="Symbol" charset="2"/>
              </a:rPr>
              <a:t>a</a:t>
            </a:r>
            <a:endParaRPr lang="en-US" u="sng" dirty="0"/>
          </a:p>
        </p:txBody>
      </p:sp>
    </p:spTree>
    <p:extLst>
      <p:ext uri="{BB962C8B-B14F-4D97-AF65-F5344CB8AC3E}">
        <p14:creationId xmlns:p14="http://schemas.microsoft.com/office/powerpoint/2010/main" val="2463496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E.g. Case/control allelic test</a:t>
            </a:r>
            <a:endParaRPr lang="en-US" dirty="0"/>
          </a:p>
        </p:txBody>
      </p:sp>
      <p:sp>
        <p:nvSpPr>
          <p:cNvPr id="3" name="Content Placeholder 2"/>
          <p:cNvSpPr>
            <a:spLocks noGrp="1"/>
          </p:cNvSpPr>
          <p:nvPr>
            <p:ph idx="1"/>
          </p:nvPr>
        </p:nvSpPr>
        <p:spPr>
          <a:xfrm>
            <a:off x="395536" y="1456620"/>
            <a:ext cx="8568952" cy="4525963"/>
          </a:xfrm>
        </p:spPr>
        <p:txBody>
          <a:bodyPr>
            <a:noAutofit/>
          </a:bodyPr>
          <a:lstStyle/>
          <a:p>
            <a:pPr marL="0" indent="0">
              <a:buNone/>
            </a:pPr>
            <a:r>
              <a:rPr lang="en-US" sz="2400" dirty="0" smtClean="0"/>
              <a:t>A bi-allelic causal SNP genotyped in </a:t>
            </a:r>
            <a:r>
              <a:rPr lang="en-US" sz="2400" i="1" dirty="0" smtClean="0">
                <a:solidFill>
                  <a:srgbClr val="0000FF"/>
                </a:solidFill>
              </a:rPr>
              <a:t>N</a:t>
            </a:r>
            <a:r>
              <a:rPr lang="en-US" sz="2400" dirty="0" smtClean="0"/>
              <a:t> samples with </a:t>
            </a:r>
            <a:r>
              <a:rPr lang="en-US" sz="2400" i="1" dirty="0" err="1" smtClean="0">
                <a:solidFill>
                  <a:srgbClr val="0000FF"/>
                </a:solidFill>
                <a:latin typeface="Symbol" charset="2"/>
                <a:cs typeface="Symbol" charset="2"/>
              </a:rPr>
              <a:t>fN</a:t>
            </a:r>
            <a:r>
              <a:rPr lang="en-US" sz="2400" dirty="0" smtClean="0"/>
              <a:t> cases:</a:t>
            </a:r>
          </a:p>
          <a:p>
            <a:r>
              <a:rPr lang="en-US" sz="2400" dirty="0" smtClean="0"/>
              <a:t>The true population effect, e.g. </a:t>
            </a:r>
            <a:r>
              <a:rPr lang="en-US" sz="2400" i="1" dirty="0" smtClean="0">
                <a:solidFill>
                  <a:srgbClr val="0000FF"/>
                </a:solidFill>
                <a:latin typeface="Symbol" charset="2"/>
                <a:cs typeface="Symbol" charset="2"/>
              </a:rPr>
              <a:t>b</a:t>
            </a:r>
            <a:r>
              <a:rPr lang="en-US" sz="2400" dirty="0" smtClean="0"/>
              <a:t>=log(OR), depends on the disease prevalence, effect size and risk allele frequency </a:t>
            </a:r>
            <a:r>
              <a:rPr lang="en-US" sz="2400" i="1" dirty="0" smtClean="0">
                <a:solidFill>
                  <a:srgbClr val="0000FF"/>
                </a:solidFill>
              </a:rPr>
              <a:t>f</a:t>
            </a:r>
          </a:p>
          <a:p>
            <a:r>
              <a:rPr lang="en-US" sz="2400" dirty="0" smtClean="0"/>
              <a:t>For an allelic test at the causal SNP</a:t>
            </a:r>
          </a:p>
          <a:p>
            <a:endParaRPr lang="en-US" sz="2400" dirty="0" smtClean="0"/>
          </a:p>
          <a:p>
            <a:pPr marL="0" indent="0">
              <a:spcBef>
                <a:spcPts val="0"/>
              </a:spcBef>
              <a:buNone/>
            </a:pPr>
            <a:endParaRPr lang="en-US" sz="2400" dirty="0" smtClean="0"/>
          </a:p>
          <a:p>
            <a:pPr>
              <a:spcBef>
                <a:spcPts val="0"/>
              </a:spcBef>
            </a:pPr>
            <a:r>
              <a:rPr lang="en-US" sz="2400" dirty="0" smtClean="0"/>
              <a:t>For an allelic test at a marker locus in LD </a:t>
            </a:r>
            <a:r>
              <a:rPr lang="en-US" sz="2400" i="1" dirty="0"/>
              <a:t>r</a:t>
            </a:r>
            <a:r>
              <a:rPr lang="en-US" sz="2400" baseline="30000" dirty="0"/>
              <a:t>2 </a:t>
            </a:r>
            <a:r>
              <a:rPr lang="en-US" sz="2400" dirty="0"/>
              <a:t>with the causal </a:t>
            </a:r>
            <a:r>
              <a:rPr lang="en-US" sz="2400" dirty="0" smtClean="0"/>
              <a:t>SNP</a:t>
            </a:r>
          </a:p>
          <a:p>
            <a:pPr marL="0" indent="0">
              <a:spcBef>
                <a:spcPts val="0"/>
              </a:spcBef>
              <a:buNone/>
            </a:pPr>
            <a:endParaRPr lang="en-US" sz="2400" dirty="0"/>
          </a:p>
          <a:p>
            <a:pPr marL="0" indent="0">
              <a:spcBef>
                <a:spcPts val="0"/>
              </a:spcBef>
              <a:buNone/>
            </a:pPr>
            <a:endParaRPr lang="en-US" sz="2400" dirty="0" smtClean="0"/>
          </a:p>
          <a:p>
            <a:pPr>
              <a:spcBef>
                <a:spcPts val="0"/>
              </a:spcBef>
            </a:pPr>
            <a:endParaRPr lang="en-US" sz="2400" dirty="0" smtClean="0"/>
          </a:p>
          <a:p>
            <a:pPr>
              <a:spcBef>
                <a:spcPts val="0"/>
              </a:spcBef>
            </a:pPr>
            <a:r>
              <a:rPr lang="en-US" sz="2400" dirty="0" smtClean="0"/>
              <a:t>For the same power at the marker locus, the </a:t>
            </a:r>
            <a:r>
              <a:rPr lang="en-US" sz="2400" dirty="0"/>
              <a:t>sample size must be increased by a factor of 1/</a:t>
            </a:r>
            <a:r>
              <a:rPr lang="en-US" sz="2400" i="1" dirty="0"/>
              <a:t>r</a:t>
            </a:r>
            <a:r>
              <a:rPr lang="en-US" sz="2400" baseline="30000" dirty="0"/>
              <a:t>2</a:t>
            </a:r>
            <a:endParaRPr lang="en-US" sz="2400" dirty="0"/>
          </a:p>
          <a:p>
            <a:pPr marL="0" indent="0">
              <a:spcBef>
                <a:spcPts val="0"/>
              </a:spcBef>
              <a:buNone/>
            </a:pPr>
            <a:endParaRPr lang="en-US" sz="2400" dirty="0" smtClean="0"/>
          </a:p>
          <a:p>
            <a:pPr>
              <a:spcBef>
                <a:spcPts val="0"/>
              </a:spcBef>
            </a:pPr>
            <a:endParaRPr lang="en-US" sz="2400" dirty="0"/>
          </a:p>
          <a:p>
            <a:pPr>
              <a:spcBef>
                <a:spcPts val="0"/>
              </a:spcBef>
            </a:pPr>
            <a:endParaRPr lang="en-US" sz="2400" dirty="0" smtClean="0"/>
          </a:p>
          <a:p>
            <a:pPr>
              <a:spcBef>
                <a:spcPts val="0"/>
              </a:spcBef>
            </a:pPr>
            <a:endParaRPr lang="en-US" sz="2400" dirty="0"/>
          </a:p>
          <a:p>
            <a:pPr>
              <a:spcBef>
                <a:spcPts val="0"/>
              </a:spcBef>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44807724"/>
              </p:ext>
            </p:extLst>
          </p:nvPr>
        </p:nvGraphicFramePr>
        <p:xfrm>
          <a:off x="2779713" y="3276600"/>
          <a:ext cx="3348037" cy="908050"/>
        </p:xfrm>
        <a:graphic>
          <a:graphicData uri="http://schemas.openxmlformats.org/presentationml/2006/ole">
            <mc:AlternateContent xmlns:mc="http://schemas.openxmlformats.org/markup-compatibility/2006">
              <mc:Choice xmlns:v="urn:schemas-microsoft-com:vml" Requires="v">
                <p:oleObj spid="_x0000_s1223" name="Equation" r:id="rId4" imgW="1638300" imgH="444500" progId="Equation.3">
                  <p:embed/>
                </p:oleObj>
              </mc:Choice>
              <mc:Fallback>
                <p:oleObj name="Equation" r:id="rId4" imgW="1638300" imgH="444500" progId="Equation.3">
                  <p:embed/>
                  <p:pic>
                    <p:nvPicPr>
                      <p:cNvPr id="0" name=""/>
                      <p:cNvPicPr/>
                      <p:nvPr/>
                    </p:nvPicPr>
                    <p:blipFill>
                      <a:blip r:embed="rId5"/>
                      <a:stretch>
                        <a:fillRect/>
                      </a:stretch>
                    </p:blipFill>
                    <p:spPr>
                      <a:xfrm>
                        <a:off x="2779713" y="3276600"/>
                        <a:ext cx="3348037" cy="908050"/>
                      </a:xfrm>
                      <a:prstGeom prst="rect">
                        <a:avLst/>
                      </a:prstGeom>
                    </p:spPr>
                  </p:pic>
                </p:oleObj>
              </mc:Fallback>
            </mc:AlternateContent>
          </a:graphicData>
        </a:graphic>
      </p:graphicFrame>
      <p:sp>
        <p:nvSpPr>
          <p:cNvPr id="4" name="Donut 3"/>
          <p:cNvSpPr/>
          <p:nvPr/>
        </p:nvSpPr>
        <p:spPr>
          <a:xfrm>
            <a:off x="4427984" y="4437112"/>
            <a:ext cx="2088232" cy="914400"/>
          </a:xfrm>
          <a:prstGeom prst="donut">
            <a:avLst>
              <a:gd name="adj" fmla="val 11111"/>
            </a:avLst>
          </a:prstGeom>
          <a:solidFill>
            <a:srgbClr val="FF0000"/>
          </a:solid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571358235"/>
              </p:ext>
            </p:extLst>
          </p:nvPr>
        </p:nvGraphicFramePr>
        <p:xfrm>
          <a:off x="2699792" y="4653136"/>
          <a:ext cx="3581400" cy="908050"/>
        </p:xfrm>
        <a:graphic>
          <a:graphicData uri="http://schemas.openxmlformats.org/presentationml/2006/ole">
            <mc:AlternateContent xmlns:mc="http://schemas.openxmlformats.org/markup-compatibility/2006">
              <mc:Choice xmlns:v="urn:schemas-microsoft-com:vml" Requires="v">
                <p:oleObj spid="_x0000_s1224" name="Equation" r:id="rId6" imgW="1752600" imgH="444500" progId="Equation.3">
                  <p:embed/>
                </p:oleObj>
              </mc:Choice>
              <mc:Fallback>
                <p:oleObj name="Equation" r:id="rId6" imgW="1752600" imgH="444500" progId="Equation.3">
                  <p:embed/>
                  <p:pic>
                    <p:nvPicPr>
                      <p:cNvPr id="0" name=""/>
                      <p:cNvPicPr/>
                      <p:nvPr/>
                    </p:nvPicPr>
                    <p:blipFill>
                      <a:blip r:embed="rId7"/>
                      <a:stretch>
                        <a:fillRect/>
                      </a:stretch>
                    </p:blipFill>
                    <p:spPr>
                      <a:xfrm>
                        <a:off x="2699792" y="4653136"/>
                        <a:ext cx="3581400" cy="908050"/>
                      </a:xfrm>
                      <a:prstGeom prst="rect">
                        <a:avLst/>
                      </a:prstGeom>
                    </p:spPr>
                  </p:pic>
                </p:oleObj>
              </mc:Fallback>
            </mc:AlternateContent>
          </a:graphicData>
        </a:graphic>
      </p:graphicFrame>
    </p:spTree>
    <p:extLst>
      <p:ext uri="{BB962C8B-B14F-4D97-AF65-F5344CB8AC3E}">
        <p14:creationId xmlns:p14="http://schemas.microsoft.com/office/powerpoint/2010/main" val="2803004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summary		</a:t>
            </a:r>
            <a:endParaRPr lang="en-US" dirty="0"/>
          </a:p>
        </p:txBody>
      </p:sp>
      <p:sp>
        <p:nvSpPr>
          <p:cNvPr id="3" name="Content Placeholder 2"/>
          <p:cNvSpPr>
            <a:spLocks noGrp="1"/>
          </p:cNvSpPr>
          <p:nvPr>
            <p:ph idx="1"/>
          </p:nvPr>
        </p:nvSpPr>
        <p:spPr>
          <a:xfrm>
            <a:off x="539552" y="1916832"/>
            <a:ext cx="8229600" cy="4155951"/>
          </a:xfrm>
        </p:spPr>
        <p:txBody>
          <a:bodyPr>
            <a:normAutofit fontScale="70000" lnSpcReduction="20000"/>
          </a:bodyPr>
          <a:lstStyle/>
          <a:p>
            <a:r>
              <a:rPr lang="en-US" dirty="0" smtClean="0"/>
              <a:t>Power to detect association at a marker locus depends on</a:t>
            </a:r>
          </a:p>
          <a:p>
            <a:pPr lvl="1"/>
            <a:r>
              <a:rPr lang="en-US" dirty="0" smtClean="0"/>
              <a:t>Sample size </a:t>
            </a:r>
            <a:r>
              <a:rPr lang="en-US" i="1" dirty="0" smtClean="0"/>
              <a:t>N</a:t>
            </a:r>
            <a:r>
              <a:rPr lang="en-US" dirty="0" smtClean="0"/>
              <a:t> and proportion </a:t>
            </a:r>
            <a:r>
              <a:rPr lang="en-US" i="1" dirty="0" smtClean="0">
                <a:latin typeface="Symbol" charset="2"/>
                <a:cs typeface="Symbol" charset="2"/>
              </a:rPr>
              <a:t>f</a:t>
            </a:r>
            <a:r>
              <a:rPr lang="en-US" dirty="0" smtClean="0"/>
              <a:t> of cases</a:t>
            </a:r>
          </a:p>
          <a:p>
            <a:pPr lvl="1"/>
            <a:r>
              <a:rPr lang="en-US" dirty="0" smtClean="0"/>
              <a:t>SNP allele frequency </a:t>
            </a:r>
            <a:r>
              <a:rPr lang="en-US" i="1" dirty="0" smtClean="0"/>
              <a:t>f</a:t>
            </a:r>
          </a:p>
          <a:p>
            <a:pPr lvl="1"/>
            <a:r>
              <a:rPr lang="en-US" dirty="0" smtClean="0"/>
              <a:t>Effect size e.g. OR=</a:t>
            </a:r>
            <a:r>
              <a:rPr lang="en-US" dirty="0" err="1" smtClean="0"/>
              <a:t>exp</a:t>
            </a:r>
            <a:r>
              <a:rPr lang="en-US" dirty="0" smtClean="0"/>
              <a:t>(</a:t>
            </a:r>
            <a:r>
              <a:rPr lang="en-US" dirty="0" smtClean="0">
                <a:latin typeface="Symbol" charset="2"/>
                <a:cs typeface="Symbol" charset="2"/>
              </a:rPr>
              <a:t>b</a:t>
            </a:r>
            <a:r>
              <a:rPr lang="en-US" dirty="0" smtClean="0"/>
              <a:t>), RR</a:t>
            </a:r>
          </a:p>
          <a:p>
            <a:pPr lvl="1"/>
            <a:r>
              <a:rPr lang="en-US" dirty="0"/>
              <a:t>LD </a:t>
            </a:r>
            <a:r>
              <a:rPr lang="en-US" i="1" dirty="0"/>
              <a:t>r</a:t>
            </a:r>
            <a:r>
              <a:rPr lang="en-US" baseline="30000" dirty="0"/>
              <a:t>2</a:t>
            </a:r>
            <a:r>
              <a:rPr lang="en-US" dirty="0"/>
              <a:t> between marker and causal SNP </a:t>
            </a:r>
            <a:endParaRPr lang="en-US" dirty="0" smtClean="0"/>
          </a:p>
          <a:p>
            <a:pPr lvl="1"/>
            <a:r>
              <a:rPr lang="en-US" dirty="0" smtClean="0"/>
              <a:t>Disease prevalence</a:t>
            </a:r>
          </a:p>
          <a:p>
            <a:pPr lvl="1"/>
            <a:r>
              <a:rPr lang="en-US" dirty="0" smtClean="0"/>
              <a:t>Disease model e.g. additive (df=1), genotypic (df=2) etc. </a:t>
            </a:r>
          </a:p>
          <a:p>
            <a:pPr lvl="1"/>
            <a:r>
              <a:rPr lang="en-US" dirty="0" smtClean="0"/>
              <a:t>Type </a:t>
            </a:r>
            <a:r>
              <a:rPr lang="en-US" dirty="0"/>
              <a:t>I error </a:t>
            </a:r>
            <a:r>
              <a:rPr lang="en-US" i="1" dirty="0" smtClean="0">
                <a:latin typeface="Symbol" charset="2"/>
                <a:cs typeface="Symbol" charset="2"/>
              </a:rPr>
              <a:t>a</a:t>
            </a:r>
          </a:p>
          <a:p>
            <a:r>
              <a:rPr lang="en-US" dirty="0" smtClean="0"/>
              <a:t>Investigator can increase power </a:t>
            </a:r>
            <a:endParaRPr lang="en-US" dirty="0"/>
          </a:p>
          <a:p>
            <a:pPr lvl="1"/>
            <a:r>
              <a:rPr lang="en-US" dirty="0"/>
              <a:t>I</a:t>
            </a:r>
            <a:r>
              <a:rPr lang="en-US" dirty="0" smtClean="0"/>
              <a:t>ncreasing sample size</a:t>
            </a:r>
          </a:p>
          <a:p>
            <a:pPr lvl="1"/>
            <a:r>
              <a:rPr lang="en-US" dirty="0"/>
              <a:t>I</a:t>
            </a:r>
            <a:r>
              <a:rPr lang="en-US" dirty="0" smtClean="0"/>
              <a:t>ncreasing effect size. </a:t>
            </a:r>
            <a:r>
              <a:rPr lang="en-US" dirty="0"/>
              <a:t>E</a:t>
            </a:r>
            <a:r>
              <a:rPr lang="en-US" dirty="0" smtClean="0"/>
              <a:t>.g. by extreme designs or reducing measurement error</a:t>
            </a:r>
            <a:endParaRPr lang="en-US" dirty="0"/>
          </a:p>
          <a:p>
            <a:pPr lvl="1"/>
            <a:r>
              <a:rPr lang="en-US" dirty="0"/>
              <a:t>R</a:t>
            </a:r>
            <a:r>
              <a:rPr lang="en-US" dirty="0" smtClean="0"/>
              <a:t>educing LD. E.g. by genotyping a region of interest more densely</a:t>
            </a:r>
          </a:p>
        </p:txBody>
      </p:sp>
    </p:spTree>
    <p:extLst>
      <p:ext uri="{BB962C8B-B14F-4D97-AF65-F5344CB8AC3E}">
        <p14:creationId xmlns:p14="http://schemas.microsoft.com/office/powerpoint/2010/main" val="1391146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708920"/>
            <a:ext cx="8229600" cy="1143000"/>
          </a:xfrm>
        </p:spPr>
        <p:txBody>
          <a:bodyPr/>
          <a:lstStyle/>
          <a:p>
            <a:r>
              <a:rPr lang="en-US" dirty="0" smtClean="0"/>
              <a:t>Meta Analysis</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17</a:t>
            </a:fld>
            <a:endParaRPr lang="en-GB"/>
          </a:p>
        </p:txBody>
      </p:sp>
    </p:spTree>
    <p:extLst>
      <p:ext uri="{BB962C8B-B14F-4D97-AF65-F5344CB8AC3E}">
        <p14:creationId xmlns:p14="http://schemas.microsoft.com/office/powerpoint/2010/main" val="3300511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Meta-analysis ?	</a:t>
            </a:r>
            <a:endParaRPr lang="en-US" dirty="0"/>
          </a:p>
        </p:txBody>
      </p:sp>
      <p:sp>
        <p:nvSpPr>
          <p:cNvPr id="3" name="Content Placeholder 2"/>
          <p:cNvSpPr>
            <a:spLocks noGrp="1"/>
          </p:cNvSpPr>
          <p:nvPr>
            <p:ph idx="1"/>
          </p:nvPr>
        </p:nvSpPr>
        <p:spPr/>
        <p:txBody>
          <a:bodyPr>
            <a:normAutofit fontScale="85000" lnSpcReduction="10000"/>
          </a:bodyPr>
          <a:lstStyle/>
          <a:p>
            <a:pPr marL="0" indent="0">
              <a:lnSpc>
                <a:spcPct val="114000"/>
              </a:lnSpc>
              <a:buClr>
                <a:schemeClr val="tx1"/>
              </a:buClr>
              <a:buNone/>
            </a:pPr>
            <a:r>
              <a:rPr lang="en-US" dirty="0" smtClean="0"/>
              <a:t>The statistical synthesis of information from multiple independent studies </a:t>
            </a:r>
            <a:r>
              <a:rPr lang="en-GB" dirty="0">
                <a:latin typeface="Calibri" pitchFamily="34" charset="0"/>
              </a:rPr>
              <a:t>to obtain a summary based on evidence from the combined data</a:t>
            </a:r>
          </a:p>
          <a:p>
            <a:r>
              <a:rPr lang="en-US" dirty="0" smtClean="0"/>
              <a:t>Increase power by increasing sample size</a:t>
            </a:r>
          </a:p>
          <a:p>
            <a:r>
              <a:rPr lang="en-US" dirty="0" smtClean="0"/>
              <a:t>Reduce false positive findings</a:t>
            </a:r>
          </a:p>
          <a:p>
            <a:r>
              <a:rPr lang="en-US" dirty="0" smtClean="0"/>
              <a:t>Evaluate consistency (homogeneity) or inconsistency (heterogeneity) of results across multiple datasets</a:t>
            </a:r>
          </a:p>
          <a:p>
            <a:r>
              <a:rPr lang="en-GB" dirty="0" smtClean="0">
                <a:latin typeface="Calibri" pitchFamily="34" charset="0"/>
              </a:rPr>
              <a:t>Meta-analysis can be used for the </a:t>
            </a:r>
            <a:r>
              <a:rPr lang="en-GB" i="1" dirty="0" smtClean="0">
                <a:latin typeface="Calibri" pitchFamily="34" charset="0"/>
              </a:rPr>
              <a:t>discovery</a:t>
            </a:r>
            <a:r>
              <a:rPr lang="en-GB" dirty="0" smtClean="0">
                <a:latin typeface="Calibri" pitchFamily="34" charset="0"/>
              </a:rPr>
              <a:t> of new variants or for the </a:t>
            </a:r>
            <a:r>
              <a:rPr lang="en-GB" i="1" dirty="0" smtClean="0">
                <a:latin typeface="Calibri" pitchFamily="34" charset="0"/>
              </a:rPr>
              <a:t>replication</a:t>
            </a:r>
            <a:r>
              <a:rPr lang="en-GB" dirty="0" smtClean="0">
                <a:latin typeface="Calibri" pitchFamily="34" charset="0"/>
              </a:rPr>
              <a:t> of previous finding</a:t>
            </a:r>
          </a:p>
        </p:txBody>
      </p:sp>
      <p:sp>
        <p:nvSpPr>
          <p:cNvPr id="4" name="Slide Number Placeholder 3"/>
          <p:cNvSpPr>
            <a:spLocks noGrp="1"/>
          </p:cNvSpPr>
          <p:nvPr>
            <p:ph type="sldNum" sz="quarter" idx="12"/>
          </p:nvPr>
        </p:nvSpPr>
        <p:spPr/>
        <p:txBody>
          <a:bodyPr/>
          <a:lstStyle/>
          <a:p>
            <a:fld id="{EB1069D7-5891-4336-8B60-C51072E2EC07}" type="slidenum">
              <a:rPr lang="en-GB" smtClean="0"/>
              <a:t>18</a:t>
            </a:fld>
            <a:endParaRPr lang="en-GB"/>
          </a:p>
        </p:txBody>
      </p:sp>
    </p:spTree>
    <p:extLst>
      <p:ext uri="{BB962C8B-B14F-4D97-AF65-F5344CB8AC3E}">
        <p14:creationId xmlns:p14="http://schemas.microsoft.com/office/powerpoint/2010/main" val="12268616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4624"/>
            <a:ext cx="8229600" cy="1143000"/>
          </a:xfrm>
        </p:spPr>
        <p:txBody>
          <a:bodyPr>
            <a:normAutofit/>
          </a:bodyPr>
          <a:lstStyle/>
          <a:p>
            <a:pPr eaLnBrk="1" hangingPunct="1"/>
            <a:r>
              <a:rPr lang="en-GB" sz="3600" dirty="0" smtClean="0">
                <a:solidFill>
                  <a:srgbClr val="000000"/>
                </a:solidFill>
                <a:latin typeface="+mn-lt"/>
              </a:rPr>
              <a:t>Typical Genome-wide meta-analysis</a:t>
            </a:r>
            <a:endParaRPr lang="en-GB" sz="3600" b="1" i="1" dirty="0" smtClean="0">
              <a:solidFill>
                <a:srgbClr val="000000"/>
              </a:solidFill>
              <a:latin typeface="+mn-lt"/>
            </a:endParaRPr>
          </a:p>
        </p:txBody>
      </p:sp>
      <p:sp>
        <p:nvSpPr>
          <p:cNvPr id="23555" name="Text Box 3"/>
          <p:cNvSpPr txBox="1">
            <a:spLocks noChangeArrowheads="1"/>
          </p:cNvSpPr>
          <p:nvPr/>
        </p:nvSpPr>
        <p:spPr bwMode="auto">
          <a:xfrm>
            <a:off x="565616" y="1547813"/>
            <a:ext cx="967445"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smtClean="0">
                <a:solidFill>
                  <a:srgbClr val="000000"/>
                </a:solidFill>
                <a:latin typeface="Arial" charset="0"/>
              </a:rPr>
              <a:t>Study </a:t>
            </a:r>
            <a:r>
              <a:rPr lang="en-GB" sz="1800" dirty="0">
                <a:solidFill>
                  <a:srgbClr val="000000"/>
                </a:solidFill>
                <a:latin typeface="Arial" charset="0"/>
              </a:rPr>
              <a:t>1</a:t>
            </a:r>
          </a:p>
        </p:txBody>
      </p:sp>
      <p:sp>
        <p:nvSpPr>
          <p:cNvPr id="23556" name="Line 4"/>
          <p:cNvSpPr>
            <a:spLocks noChangeShapeType="1"/>
          </p:cNvSpPr>
          <p:nvPr/>
        </p:nvSpPr>
        <p:spPr bwMode="auto">
          <a:xfrm>
            <a:off x="1662113" y="1739900"/>
            <a:ext cx="501650"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23557" name="Text Box 5"/>
          <p:cNvSpPr txBox="1">
            <a:spLocks noChangeArrowheads="1"/>
          </p:cNvSpPr>
          <p:nvPr/>
        </p:nvSpPr>
        <p:spPr bwMode="auto">
          <a:xfrm>
            <a:off x="2181225" y="1535113"/>
            <a:ext cx="1382663" cy="646331"/>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Association Signals</a:t>
            </a:r>
          </a:p>
        </p:txBody>
      </p:sp>
      <p:sp>
        <p:nvSpPr>
          <p:cNvPr id="23559" name="Text Box 7"/>
          <p:cNvSpPr txBox="1">
            <a:spLocks noChangeArrowheads="1"/>
          </p:cNvSpPr>
          <p:nvPr/>
        </p:nvSpPr>
        <p:spPr bwMode="auto">
          <a:xfrm>
            <a:off x="1043608" y="2564904"/>
            <a:ext cx="2520280" cy="646331"/>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smtClean="0">
                <a:solidFill>
                  <a:srgbClr val="000000"/>
                </a:solidFill>
                <a:latin typeface="Arial" charset="0"/>
              </a:rPr>
              <a:t>Replication in similar populations</a:t>
            </a:r>
            <a:endParaRPr lang="en-GB" sz="1800" dirty="0">
              <a:solidFill>
                <a:srgbClr val="000000"/>
              </a:solidFill>
              <a:latin typeface="Arial" charset="0"/>
            </a:endParaRPr>
          </a:p>
        </p:txBody>
      </p:sp>
      <p:sp>
        <p:nvSpPr>
          <p:cNvPr id="382994" name="Text Box 18"/>
          <p:cNvSpPr txBox="1">
            <a:spLocks noChangeArrowheads="1"/>
          </p:cNvSpPr>
          <p:nvPr/>
        </p:nvSpPr>
        <p:spPr bwMode="auto">
          <a:xfrm>
            <a:off x="5436096" y="4077072"/>
            <a:ext cx="1368152" cy="1200329"/>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Association </a:t>
            </a:r>
            <a:r>
              <a:rPr lang="en-GB" sz="1800" dirty="0" smtClean="0">
                <a:solidFill>
                  <a:srgbClr val="000000"/>
                </a:solidFill>
                <a:latin typeface="Arial" charset="0"/>
              </a:rPr>
              <a:t>testing </a:t>
            </a:r>
            <a:r>
              <a:rPr lang="en-GB" sz="1800" dirty="0">
                <a:solidFill>
                  <a:srgbClr val="000000"/>
                </a:solidFill>
                <a:latin typeface="Arial" charset="0"/>
              </a:rPr>
              <a:t>in </a:t>
            </a:r>
            <a:r>
              <a:rPr lang="en-GB" sz="1800" dirty="0" smtClean="0">
                <a:solidFill>
                  <a:srgbClr val="000000"/>
                </a:solidFill>
                <a:latin typeface="Arial" charset="0"/>
              </a:rPr>
              <a:t>diverse </a:t>
            </a:r>
            <a:r>
              <a:rPr lang="en-GB" dirty="0">
                <a:solidFill>
                  <a:srgbClr val="000000"/>
                </a:solidFill>
                <a:latin typeface="Arial" charset="0"/>
              </a:rPr>
              <a:t>p</a:t>
            </a:r>
            <a:r>
              <a:rPr lang="en-GB" sz="1800" dirty="0" smtClean="0">
                <a:solidFill>
                  <a:srgbClr val="000000"/>
                </a:solidFill>
                <a:latin typeface="Arial" charset="0"/>
              </a:rPr>
              <a:t>opulations</a:t>
            </a:r>
            <a:endParaRPr lang="en-GB" sz="1800" dirty="0">
              <a:solidFill>
                <a:srgbClr val="000000"/>
              </a:solidFill>
              <a:latin typeface="Arial" charset="0"/>
            </a:endParaRPr>
          </a:p>
        </p:txBody>
      </p:sp>
      <p:sp>
        <p:nvSpPr>
          <p:cNvPr id="23571" name="Text Box 19"/>
          <p:cNvSpPr txBox="1">
            <a:spLocks noChangeArrowheads="1"/>
          </p:cNvSpPr>
          <p:nvPr/>
        </p:nvSpPr>
        <p:spPr bwMode="auto">
          <a:xfrm>
            <a:off x="6156176" y="2996952"/>
            <a:ext cx="1737149"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a:solidFill>
                  <a:srgbClr val="000000"/>
                </a:solidFill>
                <a:latin typeface="Arial" charset="0"/>
              </a:rPr>
              <a:t>Replicating </a:t>
            </a:r>
            <a:r>
              <a:rPr lang="en-GB" sz="1800" dirty="0" smtClean="0">
                <a:solidFill>
                  <a:srgbClr val="000000"/>
                </a:solidFill>
                <a:latin typeface="Arial" charset="0"/>
              </a:rPr>
              <a:t>loci</a:t>
            </a:r>
            <a:endParaRPr lang="en-GB" sz="1800" dirty="0">
              <a:solidFill>
                <a:srgbClr val="000000"/>
              </a:solidFill>
              <a:latin typeface="Arial" charset="0"/>
            </a:endParaRPr>
          </a:p>
        </p:txBody>
      </p:sp>
      <p:sp>
        <p:nvSpPr>
          <p:cNvPr id="382996" name="Line 20"/>
          <p:cNvSpPr>
            <a:spLocks noChangeShapeType="1"/>
          </p:cNvSpPr>
          <p:nvPr/>
        </p:nvSpPr>
        <p:spPr bwMode="auto">
          <a:xfrm flipH="1">
            <a:off x="6300192" y="3501008"/>
            <a:ext cx="288032" cy="432048"/>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382997" name="Text Box 21"/>
          <p:cNvSpPr txBox="1">
            <a:spLocks noChangeArrowheads="1"/>
          </p:cNvSpPr>
          <p:nvPr/>
        </p:nvSpPr>
        <p:spPr bwMode="auto">
          <a:xfrm>
            <a:off x="7236296" y="4077072"/>
            <a:ext cx="1224135" cy="1200329"/>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Re</a:t>
            </a:r>
            <a:r>
              <a:rPr lang="en-GB" sz="1800" dirty="0" smtClean="0">
                <a:solidFill>
                  <a:srgbClr val="000000"/>
                </a:solidFill>
                <a:latin typeface="Arial" charset="0"/>
              </a:rPr>
              <a:t>-sequencing </a:t>
            </a:r>
            <a:r>
              <a:rPr lang="en-GB" sz="1800" dirty="0">
                <a:solidFill>
                  <a:srgbClr val="000000"/>
                </a:solidFill>
                <a:latin typeface="Arial" charset="0"/>
              </a:rPr>
              <a:t>&amp; </a:t>
            </a:r>
            <a:r>
              <a:rPr lang="en-GB" sz="1800" dirty="0" smtClean="0">
                <a:solidFill>
                  <a:srgbClr val="000000"/>
                </a:solidFill>
                <a:latin typeface="Arial" charset="0"/>
              </a:rPr>
              <a:t>fine-mapping</a:t>
            </a:r>
            <a:endParaRPr lang="en-GB" sz="1800" dirty="0">
              <a:solidFill>
                <a:srgbClr val="000000"/>
              </a:solidFill>
              <a:latin typeface="Arial" charset="0"/>
            </a:endParaRPr>
          </a:p>
        </p:txBody>
      </p:sp>
      <p:sp>
        <p:nvSpPr>
          <p:cNvPr id="382999" name="Text Box 23"/>
          <p:cNvSpPr txBox="1">
            <a:spLocks noChangeArrowheads="1"/>
          </p:cNvSpPr>
          <p:nvPr/>
        </p:nvSpPr>
        <p:spPr bwMode="auto">
          <a:xfrm>
            <a:off x="7164288" y="5805264"/>
            <a:ext cx="1809750" cy="379412"/>
          </a:xfrm>
          <a:prstGeom prst="rect">
            <a:avLst/>
          </a:prstGeom>
          <a:noFill/>
          <a:ln w="12700" algn="ctr">
            <a:solidFill>
              <a:srgbClr val="003399"/>
            </a:solidFill>
            <a:miter lim="800000"/>
            <a:headEnd/>
            <a:tailEnd/>
          </a:ln>
        </p:spPr>
        <p:txBody>
          <a:bodyPr wrap="none">
            <a:spAutoFit/>
          </a:bodyPr>
          <a:lstStyle/>
          <a:p>
            <a:pPr algn="ctr" eaLnBrk="1" hangingPunct="1"/>
            <a:r>
              <a:rPr lang="en-GB" sz="1800" dirty="0">
                <a:solidFill>
                  <a:srgbClr val="003399"/>
                </a:solidFill>
                <a:latin typeface="Arial" charset="0"/>
              </a:rPr>
              <a:t>Causal Variants</a:t>
            </a:r>
          </a:p>
        </p:txBody>
      </p:sp>
      <p:sp>
        <p:nvSpPr>
          <p:cNvPr id="2" name="Slide Number Placeholder 1"/>
          <p:cNvSpPr>
            <a:spLocks noGrp="1"/>
          </p:cNvSpPr>
          <p:nvPr>
            <p:ph type="sldNum" sz="quarter" idx="12"/>
          </p:nvPr>
        </p:nvSpPr>
        <p:spPr/>
        <p:txBody>
          <a:bodyPr/>
          <a:lstStyle/>
          <a:p>
            <a:fld id="{EB1069D7-5891-4336-8B60-C51072E2EC07}" type="slidenum">
              <a:rPr lang="en-GB" smtClean="0"/>
              <a:t>19</a:t>
            </a:fld>
            <a:endParaRPr lang="en-GB" dirty="0"/>
          </a:p>
        </p:txBody>
      </p:sp>
      <p:sp>
        <p:nvSpPr>
          <p:cNvPr id="32" name="Line 22"/>
          <p:cNvSpPr>
            <a:spLocks noChangeShapeType="1"/>
          </p:cNvSpPr>
          <p:nvPr/>
        </p:nvSpPr>
        <p:spPr bwMode="auto">
          <a:xfrm>
            <a:off x="6876256" y="2564904"/>
            <a:ext cx="0" cy="360685"/>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37" name="Line 22"/>
          <p:cNvSpPr>
            <a:spLocks noChangeShapeType="1"/>
          </p:cNvSpPr>
          <p:nvPr/>
        </p:nvSpPr>
        <p:spPr bwMode="auto">
          <a:xfrm>
            <a:off x="2915816" y="2276872"/>
            <a:ext cx="0" cy="216024"/>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35" name="AutoShape 14"/>
          <p:cNvSpPr>
            <a:spLocks/>
          </p:cNvSpPr>
          <p:nvPr/>
        </p:nvSpPr>
        <p:spPr bwMode="auto">
          <a:xfrm>
            <a:off x="3635896" y="1700808"/>
            <a:ext cx="288032" cy="1008112"/>
          </a:xfrm>
          <a:prstGeom prst="rightBrace">
            <a:avLst>
              <a:gd name="adj1" fmla="val 55000"/>
              <a:gd name="adj2" fmla="val 30003"/>
            </a:avLst>
          </a:prstGeom>
          <a:noFill/>
          <a:ln w="12700">
            <a:solidFill>
              <a:schemeClr val="tx1"/>
            </a:solidFill>
            <a:round/>
            <a:headEnd/>
            <a:tailEnd/>
          </a:ln>
        </p:spPr>
        <p:txBody>
          <a:bodyPr wrap="none" anchor="ctr"/>
          <a:lstStyle/>
          <a:p>
            <a:endParaRPr lang="en-US" sz="2800" dirty="0">
              <a:solidFill>
                <a:srgbClr val="000000"/>
              </a:solidFill>
              <a:latin typeface="Arial" charset="0"/>
            </a:endParaRPr>
          </a:p>
        </p:txBody>
      </p:sp>
      <p:grpSp>
        <p:nvGrpSpPr>
          <p:cNvPr id="3" name="Group 2"/>
          <p:cNvGrpSpPr/>
          <p:nvPr/>
        </p:nvGrpSpPr>
        <p:grpSpPr>
          <a:xfrm>
            <a:off x="539552" y="3573016"/>
            <a:ext cx="3888432" cy="2457564"/>
            <a:chOff x="539552" y="3573016"/>
            <a:chExt cx="3888432" cy="2457564"/>
          </a:xfrm>
        </p:grpSpPr>
        <p:sp>
          <p:nvSpPr>
            <p:cNvPr id="382984" name="Text Box 8"/>
            <p:cNvSpPr txBox="1">
              <a:spLocks noChangeArrowheads="1"/>
            </p:cNvSpPr>
            <p:nvPr/>
          </p:nvSpPr>
          <p:spPr bwMode="auto">
            <a:xfrm>
              <a:off x="539552" y="3573016"/>
              <a:ext cx="967445"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smtClean="0">
                  <a:solidFill>
                    <a:srgbClr val="000000"/>
                  </a:solidFill>
                  <a:latin typeface="Arial" charset="0"/>
                </a:rPr>
                <a:t>Study </a:t>
              </a:r>
              <a:r>
                <a:rPr lang="en-GB" sz="1800" dirty="0">
                  <a:solidFill>
                    <a:srgbClr val="000000"/>
                  </a:solidFill>
                  <a:latin typeface="Arial" charset="0"/>
                </a:rPr>
                <a:t>2</a:t>
              </a:r>
            </a:p>
          </p:txBody>
        </p:sp>
        <p:sp>
          <p:nvSpPr>
            <p:cNvPr id="382985" name="Text Box 9"/>
            <p:cNvSpPr txBox="1">
              <a:spLocks noChangeArrowheads="1"/>
            </p:cNvSpPr>
            <p:nvPr/>
          </p:nvSpPr>
          <p:spPr bwMode="auto">
            <a:xfrm>
              <a:off x="539552" y="4221088"/>
              <a:ext cx="967445"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smtClean="0">
                  <a:solidFill>
                    <a:srgbClr val="000000"/>
                  </a:solidFill>
                  <a:latin typeface="Arial" charset="0"/>
                </a:rPr>
                <a:t>Study </a:t>
              </a:r>
              <a:r>
                <a:rPr lang="en-GB" sz="1800" dirty="0">
                  <a:solidFill>
                    <a:srgbClr val="000000"/>
                  </a:solidFill>
                  <a:latin typeface="Arial" charset="0"/>
                </a:rPr>
                <a:t>3</a:t>
              </a:r>
            </a:p>
          </p:txBody>
        </p:sp>
        <p:sp>
          <p:nvSpPr>
            <p:cNvPr id="382987" name="Text Box 11"/>
            <p:cNvSpPr txBox="1">
              <a:spLocks noChangeArrowheads="1"/>
            </p:cNvSpPr>
            <p:nvPr/>
          </p:nvSpPr>
          <p:spPr bwMode="auto">
            <a:xfrm>
              <a:off x="539552" y="5013176"/>
              <a:ext cx="967445"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smtClean="0">
                  <a:solidFill>
                    <a:srgbClr val="000000"/>
                  </a:solidFill>
                  <a:latin typeface="Arial" charset="0"/>
                </a:rPr>
                <a:t>Study </a:t>
              </a:r>
              <a:r>
                <a:rPr lang="en-GB" sz="1800" dirty="0">
                  <a:solidFill>
                    <a:srgbClr val="000000"/>
                  </a:solidFill>
                  <a:latin typeface="Arial" charset="0"/>
                </a:rPr>
                <a:t>4</a:t>
              </a:r>
            </a:p>
          </p:txBody>
        </p:sp>
        <p:sp>
          <p:nvSpPr>
            <p:cNvPr id="382988" name="Text Box 12"/>
            <p:cNvSpPr txBox="1">
              <a:spLocks noChangeArrowheads="1"/>
            </p:cNvSpPr>
            <p:nvPr/>
          </p:nvSpPr>
          <p:spPr bwMode="auto">
            <a:xfrm>
              <a:off x="539552" y="5661248"/>
              <a:ext cx="967445" cy="369332"/>
            </a:xfrm>
            <a:prstGeom prst="rect">
              <a:avLst/>
            </a:prstGeom>
            <a:noFill/>
            <a:ln w="12700" algn="ctr">
              <a:solidFill>
                <a:schemeClr val="tx1"/>
              </a:solidFill>
              <a:miter lim="800000"/>
              <a:headEnd/>
              <a:tailEnd/>
            </a:ln>
          </p:spPr>
          <p:txBody>
            <a:bodyPr wrap="none">
              <a:spAutoFit/>
            </a:bodyPr>
            <a:lstStyle/>
            <a:p>
              <a:pPr algn="ctr" eaLnBrk="1" hangingPunct="1"/>
              <a:r>
                <a:rPr lang="en-GB" sz="1800" dirty="0" smtClean="0">
                  <a:solidFill>
                    <a:srgbClr val="000000"/>
                  </a:solidFill>
                  <a:latin typeface="Arial" charset="0"/>
                </a:rPr>
                <a:t>Study </a:t>
              </a:r>
              <a:r>
                <a:rPr lang="en-GB" sz="1800" dirty="0">
                  <a:solidFill>
                    <a:srgbClr val="000000"/>
                  </a:solidFill>
                  <a:latin typeface="Arial" charset="0"/>
                </a:rPr>
                <a:t>5</a:t>
              </a:r>
            </a:p>
          </p:txBody>
        </p:sp>
        <p:sp>
          <p:nvSpPr>
            <p:cNvPr id="40" name="Text Box 5"/>
            <p:cNvSpPr txBox="1">
              <a:spLocks noChangeArrowheads="1"/>
            </p:cNvSpPr>
            <p:nvPr/>
          </p:nvSpPr>
          <p:spPr bwMode="auto">
            <a:xfrm>
              <a:off x="2195736" y="3573016"/>
              <a:ext cx="2232248"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Association </a:t>
              </a:r>
              <a:r>
                <a:rPr lang="en-GB" dirty="0">
                  <a:solidFill>
                    <a:srgbClr val="000000"/>
                  </a:solidFill>
                  <a:latin typeface="Arial" charset="0"/>
                </a:rPr>
                <a:t>s</a:t>
              </a:r>
              <a:r>
                <a:rPr lang="en-GB" sz="1800" dirty="0" smtClean="0">
                  <a:solidFill>
                    <a:srgbClr val="000000"/>
                  </a:solidFill>
                  <a:latin typeface="Arial" charset="0"/>
                </a:rPr>
                <a:t>ignals</a:t>
              </a:r>
              <a:endParaRPr lang="en-GB" sz="1800" dirty="0">
                <a:solidFill>
                  <a:srgbClr val="000000"/>
                </a:solidFill>
                <a:latin typeface="Arial" charset="0"/>
              </a:endParaRPr>
            </a:p>
          </p:txBody>
        </p:sp>
        <p:sp>
          <p:nvSpPr>
            <p:cNvPr id="41" name="Text Box 5"/>
            <p:cNvSpPr txBox="1">
              <a:spLocks noChangeArrowheads="1"/>
            </p:cNvSpPr>
            <p:nvPr/>
          </p:nvSpPr>
          <p:spPr bwMode="auto">
            <a:xfrm>
              <a:off x="2195736" y="4221088"/>
              <a:ext cx="2232248"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Association </a:t>
              </a:r>
              <a:r>
                <a:rPr lang="en-GB" sz="1800" dirty="0" smtClean="0">
                  <a:solidFill>
                    <a:srgbClr val="000000"/>
                  </a:solidFill>
                  <a:latin typeface="Arial" charset="0"/>
                </a:rPr>
                <a:t>signals</a:t>
              </a:r>
              <a:endParaRPr lang="en-GB" sz="1800" dirty="0">
                <a:solidFill>
                  <a:srgbClr val="000000"/>
                </a:solidFill>
                <a:latin typeface="Arial" charset="0"/>
              </a:endParaRPr>
            </a:p>
          </p:txBody>
        </p:sp>
        <p:sp>
          <p:nvSpPr>
            <p:cNvPr id="42" name="Text Box 5"/>
            <p:cNvSpPr txBox="1">
              <a:spLocks noChangeArrowheads="1"/>
            </p:cNvSpPr>
            <p:nvPr/>
          </p:nvSpPr>
          <p:spPr bwMode="auto">
            <a:xfrm>
              <a:off x="2195736" y="4941168"/>
              <a:ext cx="2232248"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smtClean="0">
                  <a:solidFill>
                    <a:srgbClr val="000000"/>
                  </a:solidFill>
                  <a:latin typeface="Arial" charset="0"/>
                </a:rPr>
                <a:t>Association signals</a:t>
              </a:r>
              <a:endParaRPr lang="en-GB" sz="1800" dirty="0">
                <a:solidFill>
                  <a:srgbClr val="000000"/>
                </a:solidFill>
                <a:latin typeface="Arial" charset="0"/>
              </a:endParaRPr>
            </a:p>
          </p:txBody>
        </p:sp>
        <p:sp>
          <p:nvSpPr>
            <p:cNvPr id="43" name="Text Box 5"/>
            <p:cNvSpPr txBox="1">
              <a:spLocks noChangeArrowheads="1"/>
            </p:cNvSpPr>
            <p:nvPr/>
          </p:nvSpPr>
          <p:spPr bwMode="auto">
            <a:xfrm>
              <a:off x="2195736" y="5661248"/>
              <a:ext cx="2232248"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0000"/>
                  </a:solidFill>
                  <a:latin typeface="Arial" charset="0"/>
                </a:rPr>
                <a:t>Association Signals</a:t>
              </a:r>
            </a:p>
          </p:txBody>
        </p:sp>
        <p:sp>
          <p:nvSpPr>
            <p:cNvPr id="44" name="Line 4"/>
            <p:cNvSpPr>
              <a:spLocks noChangeShapeType="1"/>
            </p:cNvSpPr>
            <p:nvPr/>
          </p:nvSpPr>
          <p:spPr bwMode="auto">
            <a:xfrm>
              <a:off x="1619672" y="3789040"/>
              <a:ext cx="501650"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45" name="Line 4"/>
            <p:cNvSpPr>
              <a:spLocks noChangeShapeType="1"/>
            </p:cNvSpPr>
            <p:nvPr/>
          </p:nvSpPr>
          <p:spPr bwMode="auto">
            <a:xfrm>
              <a:off x="1619672" y="4437112"/>
              <a:ext cx="501650"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46" name="Line 4"/>
            <p:cNvSpPr>
              <a:spLocks noChangeShapeType="1"/>
            </p:cNvSpPr>
            <p:nvPr/>
          </p:nvSpPr>
          <p:spPr bwMode="auto">
            <a:xfrm>
              <a:off x="1619672" y="5157192"/>
              <a:ext cx="501650"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47" name="Line 4"/>
            <p:cNvSpPr>
              <a:spLocks noChangeShapeType="1"/>
            </p:cNvSpPr>
            <p:nvPr/>
          </p:nvSpPr>
          <p:spPr bwMode="auto">
            <a:xfrm>
              <a:off x="1619672" y="5877272"/>
              <a:ext cx="501650"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grpSp>
      <p:sp>
        <p:nvSpPr>
          <p:cNvPr id="48" name="Text Box 7"/>
          <p:cNvSpPr txBox="1">
            <a:spLocks noChangeArrowheads="1"/>
          </p:cNvSpPr>
          <p:nvPr/>
        </p:nvSpPr>
        <p:spPr bwMode="auto">
          <a:xfrm>
            <a:off x="3995936" y="1700808"/>
            <a:ext cx="1080120" cy="646331"/>
          </a:xfrm>
          <a:prstGeom prst="rect">
            <a:avLst/>
          </a:prstGeom>
          <a:noFill/>
          <a:ln w="12700" algn="ctr">
            <a:solidFill>
              <a:schemeClr val="tx1"/>
            </a:solidFill>
            <a:miter lim="800000"/>
            <a:headEnd/>
            <a:tailEnd/>
          </a:ln>
        </p:spPr>
        <p:txBody>
          <a:bodyPr wrap="square">
            <a:spAutoFit/>
          </a:bodyPr>
          <a:lstStyle/>
          <a:p>
            <a:pPr eaLnBrk="1" hangingPunct="1"/>
            <a:r>
              <a:rPr lang="en-GB" sz="1800" dirty="0" smtClean="0">
                <a:solidFill>
                  <a:srgbClr val="000000"/>
                </a:solidFill>
                <a:latin typeface="Arial" charset="0"/>
              </a:rPr>
              <a:t>Meta-analysis</a:t>
            </a:r>
            <a:endParaRPr lang="en-GB" sz="1800" dirty="0">
              <a:solidFill>
                <a:srgbClr val="000000"/>
              </a:solidFill>
              <a:latin typeface="Arial" charset="0"/>
            </a:endParaRPr>
          </a:p>
        </p:txBody>
      </p:sp>
      <p:sp>
        <p:nvSpPr>
          <p:cNvPr id="49" name="Text Box 7"/>
          <p:cNvSpPr txBox="1">
            <a:spLocks noChangeArrowheads="1"/>
          </p:cNvSpPr>
          <p:nvPr/>
        </p:nvSpPr>
        <p:spPr bwMode="auto">
          <a:xfrm>
            <a:off x="5796136" y="2060848"/>
            <a:ext cx="2016224"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smtClean="0">
                <a:solidFill>
                  <a:srgbClr val="000000"/>
                </a:solidFill>
                <a:latin typeface="Arial" charset="0"/>
              </a:rPr>
              <a:t>Meta-analysis</a:t>
            </a:r>
            <a:endParaRPr lang="en-GB" sz="1800" dirty="0">
              <a:solidFill>
                <a:srgbClr val="000000"/>
              </a:solidFill>
              <a:latin typeface="Arial" charset="0"/>
            </a:endParaRPr>
          </a:p>
        </p:txBody>
      </p:sp>
      <p:sp>
        <p:nvSpPr>
          <p:cNvPr id="50" name="AutoShape 14"/>
          <p:cNvSpPr>
            <a:spLocks/>
          </p:cNvSpPr>
          <p:nvPr/>
        </p:nvSpPr>
        <p:spPr bwMode="auto">
          <a:xfrm>
            <a:off x="5148064" y="1772816"/>
            <a:ext cx="360040" cy="4392488"/>
          </a:xfrm>
          <a:prstGeom prst="rightBrace">
            <a:avLst>
              <a:gd name="adj1" fmla="val 55000"/>
              <a:gd name="adj2" fmla="val 12358"/>
            </a:avLst>
          </a:prstGeom>
          <a:noFill/>
          <a:ln w="12700">
            <a:solidFill>
              <a:schemeClr val="tx1"/>
            </a:solidFill>
            <a:round/>
            <a:headEnd/>
            <a:tailEnd/>
          </a:ln>
        </p:spPr>
        <p:txBody>
          <a:bodyPr wrap="none" anchor="ctr"/>
          <a:lstStyle/>
          <a:p>
            <a:endParaRPr lang="en-US" sz="2800" dirty="0">
              <a:solidFill>
                <a:srgbClr val="000000"/>
              </a:solidFill>
              <a:latin typeface="Arial" charset="0"/>
            </a:endParaRPr>
          </a:p>
        </p:txBody>
      </p:sp>
      <p:sp>
        <p:nvSpPr>
          <p:cNvPr id="51" name="Line 20"/>
          <p:cNvSpPr>
            <a:spLocks noChangeShapeType="1"/>
          </p:cNvSpPr>
          <p:nvPr/>
        </p:nvSpPr>
        <p:spPr bwMode="auto">
          <a:xfrm>
            <a:off x="7452320" y="3501008"/>
            <a:ext cx="360040" cy="432048"/>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52" name="Line 22"/>
          <p:cNvSpPr>
            <a:spLocks noChangeShapeType="1"/>
          </p:cNvSpPr>
          <p:nvPr/>
        </p:nvSpPr>
        <p:spPr bwMode="auto">
          <a:xfrm>
            <a:off x="8172400" y="5373216"/>
            <a:ext cx="0" cy="360685"/>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
        <p:nvSpPr>
          <p:cNvPr id="53" name="Line 4"/>
          <p:cNvSpPr>
            <a:spLocks noChangeShapeType="1"/>
          </p:cNvSpPr>
          <p:nvPr/>
        </p:nvSpPr>
        <p:spPr bwMode="auto">
          <a:xfrm>
            <a:off x="6876256" y="4653136"/>
            <a:ext cx="288032" cy="0"/>
          </a:xfrm>
          <a:prstGeom prst="line">
            <a:avLst/>
          </a:prstGeom>
          <a:noFill/>
          <a:ln w="25400">
            <a:solidFill>
              <a:schemeClr val="tx1"/>
            </a:solidFill>
            <a:round/>
            <a:headEnd/>
            <a:tailEnd type="triangle" w="med" len="med"/>
          </a:ln>
        </p:spPr>
        <p:txBody>
          <a:bodyPr wrap="none" anchor="ctr"/>
          <a:lstStyle/>
          <a:p>
            <a:endParaRPr lang="en-GB" sz="2800" dirty="0">
              <a:solidFill>
                <a:srgbClr val="000000"/>
              </a:solidFill>
              <a:latin typeface="Arial" charset="0"/>
            </a:endParaRPr>
          </a:p>
        </p:txBody>
      </p:sp>
    </p:spTree>
    <p:extLst>
      <p:ext uri="{BB962C8B-B14F-4D97-AF65-F5344CB8AC3E}">
        <p14:creationId xmlns:p14="http://schemas.microsoft.com/office/powerpoint/2010/main" val="277513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29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29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29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2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9" grpId="0" animBg="1"/>
      <p:bldP spid="382994" grpId="0" animBg="1"/>
      <p:bldP spid="23571" grpId="0" animBg="1"/>
      <p:bldP spid="382996" grpId="0" animBg="1"/>
      <p:bldP spid="382997" grpId="0" animBg="1"/>
      <p:bldP spid="382999" grpId="0" animBg="1"/>
      <p:bldP spid="32" grpId="0" animBg="1"/>
      <p:bldP spid="37" grpId="0" animBg="1"/>
      <p:bldP spid="35" grpId="0" animBg="1"/>
      <p:bldP spid="48" grpId="0" animBg="1"/>
      <p:bldP spid="49" grpId="0" animBg="1"/>
      <p:bldP spid="50" grpId="0" animBg="1"/>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5536" y="116632"/>
            <a:ext cx="6696744" cy="792088"/>
          </a:xfrm>
          <a:prstGeom prst="round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latin typeface="Comic Sans MS" panose="030F0702030302020204" pitchFamily="66" charset="0"/>
            </a:endParaRPr>
          </a:p>
          <a:p>
            <a:pPr algn="ctr"/>
            <a:endParaRPr lang="en-GB" sz="800"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Introductions</a:t>
            </a:r>
          </a:p>
          <a:p>
            <a:pPr algn="ctr"/>
            <a:endParaRPr lang="en-GB" dirty="0">
              <a:solidFill>
                <a:schemeClr val="tx1"/>
              </a:solidFill>
              <a:latin typeface="Comic Sans MS" panose="030F0702030302020204" pitchFamily="66" charset="0"/>
            </a:endParaRPr>
          </a:p>
          <a:p>
            <a:pPr algn="ctr"/>
            <a:endParaRPr lang="en-GB" dirty="0" smtClean="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2" name="Rectangle 11"/>
          <p:cNvSpPr/>
          <p:nvPr/>
        </p:nvSpPr>
        <p:spPr>
          <a:xfrm>
            <a:off x="7391667" y="2996952"/>
            <a:ext cx="1620688" cy="1477328"/>
          </a:xfrm>
          <a:prstGeom prst="rect">
            <a:avLst/>
          </a:prstGeom>
          <a:solidFill>
            <a:schemeClr val="bg1">
              <a:lumMod val="85000"/>
            </a:schemeClr>
          </a:solidFill>
          <a:ln>
            <a:solidFill>
              <a:schemeClr val="tx1"/>
            </a:solidFill>
          </a:ln>
        </p:spPr>
        <p:txBody>
          <a:bodyPr wrap="square">
            <a:spAutoFit/>
          </a:bodyPr>
          <a:lstStyle/>
          <a:p>
            <a:pPr algn="ctr"/>
            <a:r>
              <a:rPr lang="en-GB" dirty="0" smtClean="0">
                <a:latin typeface="Comic Sans MS" panose="030F0702030302020204" pitchFamily="66" charset="0"/>
              </a:rPr>
              <a:t>Public databases and resources for genetics</a:t>
            </a:r>
            <a:endParaRPr lang="en-GB" dirty="0">
              <a:latin typeface="Comic Sans MS" panose="030F0702030302020204" pitchFamily="66" charset="0"/>
            </a:endParaRPr>
          </a:p>
        </p:txBody>
      </p:sp>
      <p:sp>
        <p:nvSpPr>
          <p:cNvPr id="17" name="Rectangle 16"/>
          <p:cNvSpPr/>
          <p:nvPr/>
        </p:nvSpPr>
        <p:spPr>
          <a:xfrm>
            <a:off x="467544" y="5373216"/>
            <a:ext cx="2952328" cy="646331"/>
          </a:xfrm>
          <a:prstGeom prst="rect">
            <a:avLst/>
          </a:prstGeom>
          <a:solidFill>
            <a:schemeClr val="accent2">
              <a:lumMod val="40000"/>
              <a:lumOff val="60000"/>
            </a:schemeClr>
          </a:solidFill>
          <a:ln>
            <a:solidFill>
              <a:schemeClr val="tx1"/>
            </a:solidFill>
          </a:ln>
        </p:spPr>
        <p:txBody>
          <a:bodyPr wrap="square">
            <a:spAutoFit/>
          </a:bodyPr>
          <a:lstStyle/>
          <a:p>
            <a:pPr algn="ctr"/>
            <a:r>
              <a:rPr lang="en-GB" dirty="0" smtClean="0">
                <a:latin typeface="Comic Sans MS" panose="030F0702030302020204" pitchFamily="66" charset="0"/>
              </a:rPr>
              <a:t>whole genome sequencing and fine-mapping</a:t>
            </a:r>
            <a:endParaRPr lang="en-GB" dirty="0">
              <a:latin typeface="Comic Sans MS" panose="030F0702030302020204" pitchFamily="66" charset="0"/>
            </a:endParaRPr>
          </a:p>
        </p:txBody>
      </p:sp>
      <p:cxnSp>
        <p:nvCxnSpPr>
          <p:cNvPr id="24" name="Straight Arrow Connector 23"/>
          <p:cNvCxnSpPr>
            <a:stCxn id="9" idx="2"/>
            <a:endCxn id="11" idx="0"/>
          </p:cNvCxnSpPr>
          <p:nvPr/>
        </p:nvCxnSpPr>
        <p:spPr>
          <a:xfrm flipH="1">
            <a:off x="5328084" y="836768"/>
            <a:ext cx="1099669" cy="57600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21" idx="0"/>
          </p:cNvCxnSpPr>
          <p:nvPr/>
        </p:nvCxnSpPr>
        <p:spPr>
          <a:xfrm>
            <a:off x="1376428" y="836768"/>
            <a:ext cx="63224" cy="50400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3781639" y="836768"/>
            <a:ext cx="1546445" cy="57600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22" idx="0"/>
          </p:cNvCxnSpPr>
          <p:nvPr/>
        </p:nvCxnSpPr>
        <p:spPr>
          <a:xfrm flipH="1">
            <a:off x="5304606" y="2336106"/>
            <a:ext cx="23478" cy="94887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2"/>
            <a:endCxn id="15" idx="0"/>
          </p:cNvCxnSpPr>
          <p:nvPr/>
        </p:nvCxnSpPr>
        <p:spPr>
          <a:xfrm flipH="1">
            <a:off x="5300377" y="3654316"/>
            <a:ext cx="4229" cy="56677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16" idx="0"/>
          </p:cNvCxnSpPr>
          <p:nvPr/>
        </p:nvCxnSpPr>
        <p:spPr>
          <a:xfrm>
            <a:off x="5300377" y="5144418"/>
            <a:ext cx="4699" cy="51683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3"/>
            <a:endCxn id="18" idx="1"/>
          </p:cNvCxnSpPr>
          <p:nvPr/>
        </p:nvCxnSpPr>
        <p:spPr>
          <a:xfrm>
            <a:off x="6169172" y="6122913"/>
            <a:ext cx="851100" cy="15679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22" idx="1"/>
          </p:cNvCxnSpPr>
          <p:nvPr/>
        </p:nvCxnSpPr>
        <p:spPr>
          <a:xfrm>
            <a:off x="3563888" y="3253626"/>
            <a:ext cx="1080120" cy="216024"/>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a:endCxn id="22" idx="1"/>
          </p:cNvCxnSpPr>
          <p:nvPr/>
        </p:nvCxnSpPr>
        <p:spPr>
          <a:xfrm flipV="1">
            <a:off x="3563888" y="3469650"/>
            <a:ext cx="1080120" cy="493023"/>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3"/>
            <a:endCxn id="12" idx="1"/>
          </p:cNvCxnSpPr>
          <p:nvPr/>
        </p:nvCxnSpPr>
        <p:spPr>
          <a:xfrm flipV="1">
            <a:off x="6169172" y="3735616"/>
            <a:ext cx="1222495" cy="2387297"/>
          </a:xfrm>
          <a:prstGeom prst="straightConnector1">
            <a:avLst/>
          </a:prstGeom>
          <a:ln w="38100">
            <a:headEnd type="triangl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a:endCxn id="15" idx="1"/>
          </p:cNvCxnSpPr>
          <p:nvPr/>
        </p:nvCxnSpPr>
        <p:spPr>
          <a:xfrm flipV="1">
            <a:off x="3419872" y="4682753"/>
            <a:ext cx="1124421" cy="1013629"/>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68144" y="467436"/>
            <a:ext cx="1119217" cy="369332"/>
          </a:xfrm>
          <a:prstGeom prst="rect">
            <a:avLst/>
          </a:prstGeom>
          <a:solidFill>
            <a:srgbClr val="FFC000"/>
          </a:solidFill>
          <a:ln>
            <a:solidFill>
              <a:schemeClr val="tx1"/>
            </a:solidFill>
          </a:ln>
        </p:spPr>
        <p:txBody>
          <a:bodyPr wrap="none">
            <a:spAutoFit/>
          </a:bodyPr>
          <a:lstStyle/>
          <a:p>
            <a:pPr algn="ctr"/>
            <a:r>
              <a:rPr lang="en-GB" dirty="0" smtClean="0">
                <a:latin typeface="Comic Sans MS" panose="030F0702030302020204" pitchFamily="66" charset="0"/>
              </a:rPr>
              <a:t>Genetics</a:t>
            </a:r>
            <a:endParaRPr lang="en-GB" dirty="0">
              <a:latin typeface="Comic Sans MS" panose="030F0702030302020204" pitchFamily="66" charset="0"/>
            </a:endParaRPr>
          </a:p>
        </p:txBody>
      </p:sp>
      <p:cxnSp>
        <p:nvCxnSpPr>
          <p:cNvPr id="82" name="Straight Arrow Connector 81"/>
          <p:cNvCxnSpPr>
            <a:stCxn id="10" idx="2"/>
            <a:endCxn id="21" idx="0"/>
          </p:cNvCxnSpPr>
          <p:nvPr/>
        </p:nvCxnSpPr>
        <p:spPr>
          <a:xfrm flipH="1">
            <a:off x="1439652" y="836768"/>
            <a:ext cx="2341987" cy="50400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40980" y="5661248"/>
            <a:ext cx="1728192"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dirty="0" smtClean="0">
                <a:latin typeface="Comic Sans MS" panose="030F0702030302020204" pitchFamily="66" charset="0"/>
              </a:rPr>
              <a:t>GWAS results and interpretation</a:t>
            </a:r>
            <a:endParaRPr lang="en-GB" dirty="0">
              <a:latin typeface="Comic Sans MS" panose="030F0702030302020204" pitchFamily="66" charset="0"/>
            </a:endParaRPr>
          </a:p>
        </p:txBody>
      </p:sp>
      <p:sp>
        <p:nvSpPr>
          <p:cNvPr id="22" name="Rectangle 21"/>
          <p:cNvSpPr/>
          <p:nvPr/>
        </p:nvSpPr>
        <p:spPr>
          <a:xfrm>
            <a:off x="4644008" y="3284984"/>
            <a:ext cx="1321196" cy="369332"/>
          </a:xfrm>
          <a:prstGeom prst="rect">
            <a:avLst/>
          </a:prstGeom>
          <a:solidFill>
            <a:schemeClr val="accent4">
              <a:lumMod val="40000"/>
              <a:lumOff val="60000"/>
            </a:schemeClr>
          </a:solidFill>
          <a:ln>
            <a:solidFill>
              <a:schemeClr val="tx1"/>
            </a:solidFill>
          </a:ln>
        </p:spPr>
        <p:txBody>
          <a:bodyPr wrap="none">
            <a:spAutoFit/>
          </a:bodyPr>
          <a:lstStyle/>
          <a:p>
            <a:pPr algn="ctr"/>
            <a:r>
              <a:rPr lang="en-GB" dirty="0" smtClean="0">
                <a:latin typeface="Comic Sans MS" panose="030F0702030302020204" pitchFamily="66" charset="0"/>
              </a:rPr>
              <a:t>GWAS QC</a:t>
            </a:r>
            <a:endParaRPr lang="en-GB" dirty="0">
              <a:latin typeface="Comic Sans MS" panose="030F0702030302020204" pitchFamily="66" charset="0"/>
            </a:endParaRPr>
          </a:p>
        </p:txBody>
      </p:sp>
      <p:sp>
        <p:nvSpPr>
          <p:cNvPr id="21" name="Rectangle 20"/>
          <p:cNvSpPr/>
          <p:nvPr/>
        </p:nvSpPr>
        <p:spPr>
          <a:xfrm>
            <a:off x="467544" y="1340768"/>
            <a:ext cx="1944216" cy="1200329"/>
          </a:xfrm>
          <a:prstGeom prst="rect">
            <a:avLst/>
          </a:prstGeom>
          <a:solidFill>
            <a:srgbClr val="92D050"/>
          </a:solidFill>
          <a:ln>
            <a:solidFill>
              <a:schemeClr val="tx1"/>
            </a:solidFill>
          </a:ln>
        </p:spPr>
        <p:txBody>
          <a:bodyPr wrap="square">
            <a:spAutoFit/>
          </a:bodyPr>
          <a:lstStyle/>
          <a:p>
            <a:pPr algn="ctr"/>
            <a:r>
              <a:rPr lang="en-GB" dirty="0" smtClean="0">
                <a:latin typeface="Comic Sans MS" panose="030F0702030302020204" pitchFamily="66" charset="0"/>
              </a:rPr>
              <a:t>Basic principles of measuring disease in populations</a:t>
            </a:r>
            <a:endParaRPr lang="en-GB" dirty="0">
              <a:latin typeface="Comic Sans MS" panose="030F0702030302020204" pitchFamily="66" charset="0"/>
            </a:endParaRPr>
          </a:p>
        </p:txBody>
      </p:sp>
      <p:sp>
        <p:nvSpPr>
          <p:cNvPr id="13" name="Rectangle 12"/>
          <p:cNvSpPr/>
          <p:nvPr/>
        </p:nvSpPr>
        <p:spPr>
          <a:xfrm>
            <a:off x="1325775" y="3068960"/>
            <a:ext cx="2238113" cy="369332"/>
          </a:xfrm>
          <a:prstGeom prst="rect">
            <a:avLst/>
          </a:prstGeom>
          <a:solidFill>
            <a:schemeClr val="accent5">
              <a:lumMod val="40000"/>
              <a:lumOff val="60000"/>
            </a:schemeClr>
          </a:solidFill>
          <a:ln>
            <a:solidFill>
              <a:schemeClr val="tx1"/>
            </a:solidFill>
          </a:ln>
        </p:spPr>
        <p:txBody>
          <a:bodyPr wrap="none">
            <a:spAutoFit/>
          </a:bodyPr>
          <a:lstStyle/>
          <a:p>
            <a:pPr algn="ctr"/>
            <a:r>
              <a:rPr lang="en-GB" dirty="0" smtClean="0">
                <a:latin typeface="Comic Sans MS" panose="030F0702030302020204" pitchFamily="66" charset="0"/>
              </a:rPr>
              <a:t>population genetics</a:t>
            </a:r>
            <a:endParaRPr lang="en-GB" dirty="0">
              <a:latin typeface="Comic Sans MS" panose="030F0702030302020204" pitchFamily="66" charset="0"/>
            </a:endParaRPr>
          </a:p>
        </p:txBody>
      </p:sp>
      <p:sp>
        <p:nvSpPr>
          <p:cNvPr id="14" name="Rectangle 13"/>
          <p:cNvSpPr/>
          <p:nvPr/>
        </p:nvSpPr>
        <p:spPr>
          <a:xfrm>
            <a:off x="1979712" y="3501008"/>
            <a:ext cx="1584176" cy="923330"/>
          </a:xfrm>
          <a:prstGeom prst="rect">
            <a:avLst/>
          </a:prstGeom>
          <a:solidFill>
            <a:schemeClr val="bg2">
              <a:lumMod val="75000"/>
            </a:schemeClr>
          </a:solidFill>
          <a:ln>
            <a:solidFill>
              <a:schemeClr val="tx1"/>
            </a:solidFill>
          </a:ln>
        </p:spPr>
        <p:txBody>
          <a:bodyPr wrap="square">
            <a:spAutoFit/>
          </a:bodyPr>
          <a:lstStyle/>
          <a:p>
            <a:pPr algn="ctr"/>
            <a:r>
              <a:rPr lang="en-GB" dirty="0" smtClean="0">
                <a:latin typeface="Comic Sans MS" panose="030F0702030302020204" pitchFamily="66" charset="0"/>
              </a:rPr>
              <a:t>Principal components analyses</a:t>
            </a:r>
            <a:endParaRPr lang="en-GB" dirty="0">
              <a:latin typeface="Comic Sans MS" panose="030F0702030302020204" pitchFamily="66" charset="0"/>
            </a:endParaRPr>
          </a:p>
        </p:txBody>
      </p:sp>
      <p:cxnSp>
        <p:nvCxnSpPr>
          <p:cNvPr id="122" name="Straight Arrow Connector 121"/>
          <p:cNvCxnSpPr>
            <a:stCxn id="11" idx="2"/>
            <a:endCxn id="12" idx="1"/>
          </p:cNvCxnSpPr>
          <p:nvPr/>
        </p:nvCxnSpPr>
        <p:spPr>
          <a:xfrm>
            <a:off x="5328084" y="2336106"/>
            <a:ext cx="2063583" cy="1399510"/>
          </a:xfrm>
          <a:prstGeom prst="straightConnector1">
            <a:avLst/>
          </a:prstGeom>
          <a:ln w="38100">
            <a:headEnd type="triangl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5976" y="1412776"/>
            <a:ext cx="1944216" cy="923330"/>
          </a:xfrm>
          <a:prstGeom prst="rect">
            <a:avLst/>
          </a:prstGeom>
          <a:solidFill>
            <a:srgbClr val="FFC000"/>
          </a:solidFill>
          <a:ln>
            <a:solidFill>
              <a:schemeClr val="tx1"/>
            </a:solidFill>
          </a:ln>
        </p:spPr>
        <p:txBody>
          <a:bodyPr wrap="square">
            <a:spAutoFit/>
          </a:bodyPr>
          <a:lstStyle/>
          <a:p>
            <a:pPr algn="ctr"/>
            <a:r>
              <a:rPr lang="en-GB" dirty="0" smtClean="0">
                <a:latin typeface="Comic Sans MS" panose="030F0702030302020204" pitchFamily="66" charset="0"/>
              </a:rPr>
              <a:t>Basic genotype data summaries and analyses</a:t>
            </a:r>
            <a:endParaRPr lang="en-GB" dirty="0">
              <a:latin typeface="Comic Sans MS" panose="030F0702030302020204" pitchFamily="66" charset="0"/>
            </a:endParaRPr>
          </a:p>
        </p:txBody>
      </p:sp>
      <p:sp>
        <p:nvSpPr>
          <p:cNvPr id="15" name="Rectangle 14"/>
          <p:cNvSpPr/>
          <p:nvPr/>
        </p:nvSpPr>
        <p:spPr>
          <a:xfrm>
            <a:off x="4544293" y="4221088"/>
            <a:ext cx="1512167"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dirty="0" smtClean="0">
                <a:latin typeface="Comic Sans MS" panose="030F0702030302020204" pitchFamily="66" charset="0"/>
              </a:rPr>
              <a:t>GWAS association analyses</a:t>
            </a:r>
            <a:endParaRPr lang="en-GB" dirty="0">
              <a:latin typeface="Comic Sans MS" panose="030F0702030302020204" pitchFamily="66" charset="0"/>
            </a:endParaRPr>
          </a:p>
        </p:txBody>
      </p:sp>
      <p:sp>
        <p:nvSpPr>
          <p:cNvPr id="187" name="TextBox 186"/>
          <p:cNvSpPr txBox="1"/>
          <p:nvPr/>
        </p:nvSpPr>
        <p:spPr>
          <a:xfrm>
            <a:off x="7452320" y="-27384"/>
            <a:ext cx="2016224" cy="215444"/>
          </a:xfrm>
          <a:prstGeom prst="rect">
            <a:avLst/>
          </a:prstGeom>
          <a:noFill/>
        </p:spPr>
        <p:txBody>
          <a:bodyPr wrap="square" rtlCol="0">
            <a:spAutoFit/>
          </a:bodyPr>
          <a:lstStyle/>
          <a:p>
            <a:r>
              <a:rPr lang="en-GB" sz="800" dirty="0" smtClean="0"/>
              <a:t>WTAC Durban module summaries V2</a:t>
            </a:r>
          </a:p>
        </p:txBody>
      </p:sp>
      <p:cxnSp>
        <p:nvCxnSpPr>
          <p:cNvPr id="189" name="Elbow Connector 188"/>
          <p:cNvCxnSpPr>
            <a:stCxn id="13" idx="1"/>
            <a:endCxn id="14" idx="1"/>
          </p:cNvCxnSpPr>
          <p:nvPr/>
        </p:nvCxnSpPr>
        <p:spPr>
          <a:xfrm rot="10800000" flipH="1" flipV="1">
            <a:off x="1325774" y="3253625"/>
            <a:ext cx="653937" cy="709047"/>
          </a:xfrm>
          <a:prstGeom prst="bentConnector3">
            <a:avLst>
              <a:gd name="adj1" fmla="val -34957"/>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1" idx="1"/>
            <a:endCxn id="15" idx="1"/>
          </p:cNvCxnSpPr>
          <p:nvPr/>
        </p:nvCxnSpPr>
        <p:spPr>
          <a:xfrm rot="10800000" flipH="1" flipV="1">
            <a:off x="467543" y="1940933"/>
            <a:ext cx="4076749" cy="2741820"/>
          </a:xfrm>
          <a:prstGeom prst="bentConnector3">
            <a:avLst>
              <a:gd name="adj1" fmla="val -5607"/>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1" idx="2"/>
            <a:endCxn id="13" idx="0"/>
          </p:cNvCxnSpPr>
          <p:nvPr/>
        </p:nvCxnSpPr>
        <p:spPr>
          <a:xfrm>
            <a:off x="1439652" y="2541097"/>
            <a:ext cx="1005180" cy="527863"/>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6" idx="1"/>
          </p:cNvCxnSpPr>
          <p:nvPr/>
        </p:nvCxnSpPr>
        <p:spPr>
          <a:xfrm>
            <a:off x="3419872" y="5696382"/>
            <a:ext cx="1021108" cy="426531"/>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0796" y="467436"/>
            <a:ext cx="1571264" cy="369332"/>
          </a:xfrm>
          <a:prstGeom prst="rect">
            <a:avLst/>
          </a:prstGeom>
          <a:solidFill>
            <a:srgbClr val="92D050"/>
          </a:solidFill>
          <a:ln w="9525">
            <a:solidFill>
              <a:schemeClr val="tx1"/>
            </a:solidFill>
          </a:ln>
        </p:spPr>
        <p:txBody>
          <a:bodyPr wrap="none">
            <a:spAutoFit/>
          </a:bodyPr>
          <a:lstStyle/>
          <a:p>
            <a:pPr algn="ctr"/>
            <a:r>
              <a:rPr lang="en-GB" dirty="0" smtClean="0">
                <a:latin typeface="Comic Sans MS" panose="030F0702030302020204" pitchFamily="66" charset="0"/>
              </a:rPr>
              <a:t>Epidemiology</a:t>
            </a:r>
            <a:endParaRPr lang="en-GB" dirty="0">
              <a:latin typeface="Comic Sans MS" panose="030F0702030302020204" pitchFamily="66" charset="0"/>
            </a:endParaRPr>
          </a:p>
        </p:txBody>
      </p:sp>
      <p:sp>
        <p:nvSpPr>
          <p:cNvPr id="10" name="Rectangle 9"/>
          <p:cNvSpPr/>
          <p:nvPr/>
        </p:nvSpPr>
        <p:spPr>
          <a:xfrm>
            <a:off x="2905437" y="467436"/>
            <a:ext cx="1752403" cy="369332"/>
          </a:xfrm>
          <a:prstGeom prst="rect">
            <a:avLst/>
          </a:prstGeom>
          <a:solidFill>
            <a:srgbClr val="00B0F0"/>
          </a:solidFill>
          <a:ln w="9525">
            <a:solidFill>
              <a:schemeClr val="tx1"/>
            </a:solidFill>
          </a:ln>
        </p:spPr>
        <p:txBody>
          <a:bodyPr wrap="none">
            <a:spAutoFit/>
          </a:bodyPr>
          <a:lstStyle/>
          <a:p>
            <a:pPr algn="ctr"/>
            <a:r>
              <a:rPr lang="en-GB" dirty="0" smtClean="0">
                <a:latin typeface="Comic Sans MS" panose="030F0702030302020204" pitchFamily="66" charset="0"/>
              </a:rPr>
              <a:t>Bioinformatics</a:t>
            </a:r>
            <a:endParaRPr lang="en-GB" dirty="0">
              <a:latin typeface="Comic Sans MS" panose="030F0702030302020204" pitchFamily="66" charset="0"/>
            </a:endParaRPr>
          </a:p>
        </p:txBody>
      </p:sp>
      <p:sp>
        <p:nvSpPr>
          <p:cNvPr id="2" name="Rectangle 1"/>
          <p:cNvSpPr/>
          <p:nvPr/>
        </p:nvSpPr>
        <p:spPr>
          <a:xfrm>
            <a:off x="0" y="-27384"/>
            <a:ext cx="9144000" cy="6885384"/>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020272" y="5818038"/>
            <a:ext cx="2051720" cy="923330"/>
          </a:xfrm>
          <a:prstGeom prst="rect">
            <a:avLst/>
          </a:prstGeom>
          <a:solidFill>
            <a:srgbClr val="FFFF00"/>
          </a:solidFill>
          <a:ln w="28575">
            <a:solidFill>
              <a:srgbClr val="FF0000"/>
            </a:solidFill>
          </a:ln>
        </p:spPr>
        <p:txBody>
          <a:bodyPr wrap="square">
            <a:spAutoFit/>
          </a:bodyPr>
          <a:lstStyle/>
          <a:p>
            <a:pPr algn="ctr"/>
            <a:r>
              <a:rPr lang="en-GB" dirty="0">
                <a:latin typeface="Comic Sans MS" panose="030F0702030302020204" pitchFamily="66" charset="0"/>
              </a:rPr>
              <a:t>meta-analysis and power of genetic </a:t>
            </a:r>
            <a:r>
              <a:rPr lang="en-GB" dirty="0" smtClean="0">
                <a:latin typeface="Comic Sans MS" panose="030F0702030302020204" pitchFamily="66" charset="0"/>
              </a:rPr>
              <a:t>studies</a:t>
            </a:r>
            <a:endParaRPr lang="en-GB" dirty="0">
              <a:latin typeface="Comic Sans MS" panose="030F0702030302020204" pitchFamily="66" charset="0"/>
            </a:endParaRPr>
          </a:p>
        </p:txBody>
      </p:sp>
    </p:spTree>
    <p:extLst>
      <p:ext uri="{BB962C8B-B14F-4D97-AF65-F5344CB8AC3E}">
        <p14:creationId xmlns:p14="http://schemas.microsoft.com/office/powerpoint/2010/main" val="1270965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dirty="0" smtClean="0"/>
              <a:t>E.g. </a:t>
            </a:r>
            <a:r>
              <a:rPr lang="en-US" dirty="0" err="1" smtClean="0"/>
              <a:t>MalariaGEN</a:t>
            </a:r>
            <a:r>
              <a:rPr lang="en-US" dirty="0" smtClean="0"/>
              <a:t> Consortium – Individual studies</a:t>
            </a:r>
            <a:br>
              <a:rPr lang="en-US" dirty="0" smtClean="0"/>
            </a:b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20</a:t>
            </a:fld>
            <a:endParaRPr lang="en-GB"/>
          </a:p>
        </p:txBody>
      </p:sp>
      <p:pic>
        <p:nvPicPr>
          <p:cNvPr id="3" name="Picture 2" descr="Screen Shot 2015-05-06 at 11.39.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0808"/>
            <a:ext cx="5292080" cy="1831185"/>
          </a:xfrm>
          <a:prstGeom prst="rect">
            <a:avLst/>
          </a:prstGeom>
        </p:spPr>
      </p:pic>
      <p:pic>
        <p:nvPicPr>
          <p:cNvPr id="6" name="Picture 5" descr="Screen Shot 2015-05-06 at 11.37.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933056"/>
            <a:ext cx="6156176" cy="1925833"/>
          </a:xfrm>
          <a:prstGeom prst="rect">
            <a:avLst/>
          </a:prstGeom>
        </p:spPr>
      </p:pic>
      <p:pic>
        <p:nvPicPr>
          <p:cNvPr id="7" name="Picture 6" descr="Screen Shot 2015-05-06 at 12.05.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680" y="4725144"/>
            <a:ext cx="5184576" cy="1710953"/>
          </a:xfrm>
          <a:prstGeom prst="rect">
            <a:avLst/>
          </a:prstGeom>
        </p:spPr>
      </p:pic>
      <p:pic>
        <p:nvPicPr>
          <p:cNvPr id="8" name="Picture 7" descr="Screen Shot 2015-05-06 at 11.36.4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2564904"/>
            <a:ext cx="5292080" cy="1595064"/>
          </a:xfrm>
          <a:prstGeom prst="rect">
            <a:avLst/>
          </a:prstGeom>
        </p:spPr>
      </p:pic>
      <p:pic>
        <p:nvPicPr>
          <p:cNvPr id="13" name="Picture 12" descr="malariagen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5877272"/>
            <a:ext cx="2921000" cy="571500"/>
          </a:xfrm>
          <a:prstGeom prst="rect">
            <a:avLst/>
          </a:prstGeom>
        </p:spPr>
      </p:pic>
      <p:sp>
        <p:nvSpPr>
          <p:cNvPr id="9" name="Oval 8"/>
          <p:cNvSpPr/>
          <p:nvPr/>
        </p:nvSpPr>
        <p:spPr>
          <a:xfrm>
            <a:off x="251520" y="2060848"/>
            <a:ext cx="1152128" cy="576064"/>
          </a:xfrm>
          <a:prstGeom prst="ellipse">
            <a:avLst/>
          </a:prstGeom>
          <a:solidFill>
            <a:schemeClr val="accent2">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812360" y="5013176"/>
            <a:ext cx="1152128" cy="576064"/>
          </a:xfrm>
          <a:prstGeom prst="ellipse">
            <a:avLst/>
          </a:prstGeom>
          <a:solidFill>
            <a:schemeClr val="accent2">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547664" y="4437112"/>
            <a:ext cx="1152128" cy="576064"/>
          </a:xfrm>
          <a:prstGeom prst="ellipse">
            <a:avLst/>
          </a:prstGeom>
          <a:solidFill>
            <a:schemeClr val="accent2">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347864" y="3140968"/>
            <a:ext cx="1152128" cy="576064"/>
          </a:xfrm>
          <a:prstGeom prst="ellipse">
            <a:avLst/>
          </a:prstGeom>
          <a:solidFill>
            <a:schemeClr val="accent2">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028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 </a:t>
            </a:r>
            <a:r>
              <a:rPr lang="en-US" dirty="0" err="1" smtClean="0"/>
              <a:t>MalariaGEN</a:t>
            </a:r>
            <a:r>
              <a:rPr lang="en-US" dirty="0" smtClean="0"/>
              <a:t> Consortium – </a:t>
            </a:r>
            <a:br>
              <a:rPr lang="en-US" dirty="0" smtClean="0"/>
            </a:br>
            <a:r>
              <a:rPr lang="en-US" dirty="0" smtClean="0"/>
              <a:t>Meta-analysis</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21</a:t>
            </a:fld>
            <a:endParaRPr lang="en-GB"/>
          </a:p>
        </p:txBody>
      </p:sp>
      <p:grpSp>
        <p:nvGrpSpPr>
          <p:cNvPr id="12" name="Group 11"/>
          <p:cNvGrpSpPr/>
          <p:nvPr/>
        </p:nvGrpSpPr>
        <p:grpSpPr>
          <a:xfrm>
            <a:off x="395536" y="2060848"/>
            <a:ext cx="8536458" cy="2808312"/>
            <a:chOff x="-684584" y="2276872"/>
            <a:chExt cx="8536458" cy="2808312"/>
          </a:xfrm>
        </p:grpSpPr>
        <p:pic>
          <p:nvPicPr>
            <p:cNvPr id="10" name="Picture 9" descr="Screen Shot 2015-04-29 at 12.4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84" y="2276872"/>
              <a:ext cx="7801626" cy="2808312"/>
            </a:xfrm>
            <a:prstGeom prst="rect">
              <a:avLst/>
            </a:prstGeom>
          </p:spPr>
        </p:pic>
        <p:pic>
          <p:nvPicPr>
            <p:cNvPr id="11" name="Picture 10" descr="Screen Shot 2015-04-29 at 12.4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708920"/>
              <a:ext cx="1695698" cy="793553"/>
            </a:xfrm>
            <a:prstGeom prst="rect">
              <a:avLst/>
            </a:prstGeom>
          </p:spPr>
        </p:pic>
      </p:grpSp>
      <p:pic>
        <p:nvPicPr>
          <p:cNvPr id="13" name="Picture 12" descr="malariagen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877272"/>
            <a:ext cx="2921000" cy="571500"/>
          </a:xfrm>
          <a:prstGeom prst="rect">
            <a:avLst/>
          </a:prstGeom>
        </p:spPr>
      </p:pic>
      <p:sp>
        <p:nvSpPr>
          <p:cNvPr id="17" name="Oval 16"/>
          <p:cNvSpPr/>
          <p:nvPr/>
        </p:nvSpPr>
        <p:spPr>
          <a:xfrm>
            <a:off x="6516216" y="3356992"/>
            <a:ext cx="1152128" cy="576064"/>
          </a:xfrm>
          <a:prstGeom prst="ellipse">
            <a:avLst/>
          </a:prstGeom>
          <a:solidFill>
            <a:schemeClr val="accent2">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208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Synthesize results</a:t>
            </a:r>
            <a:endParaRPr lang="en-US" dirty="0"/>
          </a:p>
        </p:txBody>
      </p:sp>
      <p:sp>
        <p:nvSpPr>
          <p:cNvPr id="4" name="Slide Number Placeholder 3"/>
          <p:cNvSpPr>
            <a:spLocks noGrp="1"/>
          </p:cNvSpPr>
          <p:nvPr>
            <p:ph type="sldNum" sz="quarter" idx="12"/>
          </p:nvPr>
        </p:nvSpPr>
        <p:spPr>
          <a:xfrm>
            <a:off x="7380312" y="6492875"/>
            <a:ext cx="2133600" cy="365125"/>
          </a:xfrm>
        </p:spPr>
        <p:txBody>
          <a:bodyPr/>
          <a:lstStyle/>
          <a:p>
            <a:fld id="{EB1069D7-5891-4336-8B60-C51072E2EC07}" type="slidenum">
              <a:rPr lang="en-GB" smtClean="0"/>
              <a:t>22</a:t>
            </a:fld>
            <a:endParaRPr lang="en-GB"/>
          </a:p>
        </p:txBody>
      </p:sp>
      <p:sp>
        <p:nvSpPr>
          <p:cNvPr id="7" name="Content Placeholder 2"/>
          <p:cNvSpPr txBox="1">
            <a:spLocks/>
          </p:cNvSpPr>
          <p:nvPr/>
        </p:nvSpPr>
        <p:spPr>
          <a:xfrm>
            <a:off x="467544" y="1412776"/>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There are several ways to combine datasets in a meta-analysis </a:t>
            </a:r>
            <a:r>
              <a:rPr lang="en-US" dirty="0" smtClean="0"/>
              <a:t>framework..</a:t>
            </a:r>
          </a:p>
          <a:p>
            <a:r>
              <a:rPr lang="en-US" dirty="0" smtClean="0"/>
              <a:t>P-value meta-analysis</a:t>
            </a:r>
          </a:p>
          <a:p>
            <a:r>
              <a:rPr lang="en-US" dirty="0" smtClean="0"/>
              <a:t>Effect-size meta-analysis</a:t>
            </a:r>
          </a:p>
          <a:p>
            <a:pPr lvl="1"/>
            <a:r>
              <a:rPr lang="en-US" dirty="0" smtClean="0"/>
              <a:t>Fixed Effects</a:t>
            </a:r>
          </a:p>
          <a:p>
            <a:pPr lvl="1"/>
            <a:r>
              <a:rPr lang="en-US" dirty="0" smtClean="0"/>
              <a:t>Random Effects</a:t>
            </a:r>
          </a:p>
          <a:p>
            <a:pPr lvl="1"/>
            <a:r>
              <a:rPr lang="en-US" dirty="0" smtClean="0"/>
              <a:t>Bayesian approach</a:t>
            </a:r>
          </a:p>
          <a:p>
            <a:r>
              <a:rPr lang="en-US" dirty="0" smtClean="0"/>
              <a:t>Multivariate approaches</a:t>
            </a:r>
          </a:p>
          <a:p>
            <a:r>
              <a:rPr lang="en-US" dirty="0" smtClean="0"/>
              <a:t>Other extensions</a:t>
            </a:r>
          </a:p>
          <a:p>
            <a:pPr lvl="1"/>
            <a:r>
              <a:rPr lang="en-US" dirty="0" smtClean="0"/>
              <a:t>E.g. Multiple phenotypes; multiple variants; main and interaction effects</a:t>
            </a: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2013737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 meta-analysis</a:t>
            </a:r>
            <a:endParaRPr lang="en-US"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pPr marL="0" indent="0">
              <a:buNone/>
            </a:pPr>
            <a:r>
              <a:rPr lang="en-US" dirty="0" smtClean="0"/>
              <a:t>Given effect sizes and standard errors from multiple studies we estimate a combined effect by computing a weighted mean</a:t>
            </a:r>
          </a:p>
          <a:p>
            <a:r>
              <a:rPr lang="en-US" dirty="0" smtClean="0"/>
              <a:t>Fixed Effects Model </a:t>
            </a:r>
          </a:p>
          <a:p>
            <a:pPr lvl="1"/>
            <a:r>
              <a:rPr lang="en-US" dirty="0" smtClean="0"/>
              <a:t>One true effect size shared by all studies</a:t>
            </a:r>
          </a:p>
          <a:p>
            <a:pPr lvl="1"/>
            <a:r>
              <a:rPr lang="en-US" dirty="0" smtClean="0"/>
              <a:t>Combined effect estimates the common effect size</a:t>
            </a:r>
          </a:p>
          <a:p>
            <a:pPr lvl="1"/>
            <a:r>
              <a:rPr lang="en-US" dirty="0" smtClean="0"/>
              <a:t>Observed effect size varies due to random error in each study</a:t>
            </a:r>
          </a:p>
          <a:p>
            <a:pPr lvl="1"/>
            <a:r>
              <a:rPr lang="en-US" dirty="0" smtClean="0"/>
              <a:t>Weights assigned according to amount of information captured in each study i.e. large studies given more weight</a:t>
            </a:r>
          </a:p>
          <a:p>
            <a:r>
              <a:rPr lang="en-US" dirty="0" smtClean="0"/>
              <a:t>Random Effects Model</a:t>
            </a:r>
          </a:p>
          <a:p>
            <a:pPr lvl="1"/>
            <a:r>
              <a:rPr lang="en-US" dirty="0" smtClean="0"/>
              <a:t>True effect size can vary from study to study</a:t>
            </a:r>
          </a:p>
          <a:p>
            <a:pPr lvl="1"/>
            <a:r>
              <a:rPr lang="en-US" dirty="0" smtClean="0"/>
              <a:t>Each study is estimating a different effect size </a:t>
            </a:r>
          </a:p>
          <a:p>
            <a:pPr lvl="1"/>
            <a:r>
              <a:rPr lang="en-US" dirty="0" smtClean="0"/>
              <a:t>Combined effect estimates the mean of the distribution of effects</a:t>
            </a:r>
          </a:p>
          <a:p>
            <a:pPr lvl="1"/>
            <a:r>
              <a:rPr lang="en-US" dirty="0" smtClean="0"/>
              <a:t>Observed effect size varies due to random error in each study and true variation in effect size between studies</a:t>
            </a:r>
          </a:p>
          <a:p>
            <a:pPr lvl="1"/>
            <a:r>
              <a:rPr lang="en-US" dirty="0" smtClean="0"/>
              <a:t>Weights are more balanced compared to fixed effects model</a:t>
            </a:r>
          </a:p>
        </p:txBody>
      </p:sp>
      <p:sp>
        <p:nvSpPr>
          <p:cNvPr id="4" name="Slide Number Placeholder 3"/>
          <p:cNvSpPr>
            <a:spLocks noGrp="1"/>
          </p:cNvSpPr>
          <p:nvPr>
            <p:ph type="sldNum" sz="quarter" idx="12"/>
          </p:nvPr>
        </p:nvSpPr>
        <p:spPr/>
        <p:txBody>
          <a:bodyPr/>
          <a:lstStyle/>
          <a:p>
            <a:fld id="{EB1069D7-5891-4336-8B60-C51072E2EC07}" type="slidenum">
              <a:rPr lang="en-GB" smtClean="0"/>
              <a:t>23</a:t>
            </a:fld>
            <a:endParaRPr lang="en-GB"/>
          </a:p>
        </p:txBody>
      </p:sp>
    </p:spTree>
    <p:extLst>
      <p:ext uri="{BB962C8B-B14F-4D97-AF65-F5344CB8AC3E}">
        <p14:creationId xmlns:p14="http://schemas.microsoft.com/office/powerpoint/2010/main" val="1276714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association</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24</a:t>
            </a:fld>
            <a:endParaRPr lang="en-GB"/>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371632"/>
            <a:ext cx="5187280" cy="4794304"/>
          </a:xfrm>
        </p:spPr>
      </p:pic>
    </p:spTree>
    <p:extLst>
      <p:ext uri="{BB962C8B-B14F-4D97-AF65-F5344CB8AC3E}">
        <p14:creationId xmlns:p14="http://schemas.microsoft.com/office/powerpoint/2010/main" val="3239195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association</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25</a:t>
            </a:fld>
            <a:endParaRPr lang="en-GB"/>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33976"/>
            <a:ext cx="8280920" cy="5124766"/>
          </a:xfrm>
        </p:spPr>
      </p:pic>
    </p:spTree>
    <p:extLst>
      <p:ext uri="{BB962C8B-B14F-4D97-AF65-F5344CB8AC3E}">
        <p14:creationId xmlns:p14="http://schemas.microsoft.com/office/powerpoint/2010/main" val="14736264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rPr>
              <a:t>Heterogeneity </a:t>
            </a:r>
            <a:endParaRPr lang="en-GB" dirty="0">
              <a:solidFill>
                <a:srgbClr val="000000"/>
              </a:solidFill>
            </a:endParaRPr>
          </a:p>
        </p:txBody>
      </p:sp>
      <p:sp>
        <p:nvSpPr>
          <p:cNvPr id="3" name="Content Placeholder 2"/>
          <p:cNvSpPr>
            <a:spLocks noGrp="1"/>
          </p:cNvSpPr>
          <p:nvPr>
            <p:ph idx="1"/>
          </p:nvPr>
        </p:nvSpPr>
        <p:spPr>
          <a:xfrm>
            <a:off x="323528" y="1556792"/>
            <a:ext cx="8496944" cy="5184576"/>
          </a:xfrm>
        </p:spPr>
        <p:txBody>
          <a:bodyPr>
            <a:normAutofit fontScale="85000" lnSpcReduction="20000"/>
          </a:bodyPr>
          <a:lstStyle/>
          <a:p>
            <a:r>
              <a:rPr lang="en-GB" dirty="0" smtClean="0"/>
              <a:t>Genuine diversity in the genetic effects between studies may arise for a variety of reasons </a:t>
            </a:r>
          </a:p>
          <a:p>
            <a:pPr lvl="1"/>
            <a:r>
              <a:rPr lang="en-GB" dirty="0" smtClean="0"/>
              <a:t>Variable LD between typed and causal variant</a:t>
            </a:r>
          </a:p>
          <a:p>
            <a:pPr lvl="1"/>
            <a:r>
              <a:rPr lang="en-GB" dirty="0" smtClean="0"/>
              <a:t>Study phenotype may be correlated true phenotype with variable correlation across studies E.g. FTO</a:t>
            </a:r>
          </a:p>
          <a:p>
            <a:pPr lvl="1"/>
            <a:r>
              <a:rPr lang="en-GB" dirty="0" smtClean="0"/>
              <a:t>Differences in environmental exposure</a:t>
            </a:r>
          </a:p>
          <a:p>
            <a:pPr lvl="1"/>
            <a:r>
              <a:rPr lang="en-GB" dirty="0" smtClean="0"/>
              <a:t>Chance</a:t>
            </a:r>
          </a:p>
          <a:p>
            <a:r>
              <a:rPr lang="en-GB" dirty="0" smtClean="0"/>
              <a:t>Heterogeneity must be carefully examined against potential biases. </a:t>
            </a:r>
          </a:p>
          <a:p>
            <a:pPr lvl="1"/>
            <a:r>
              <a:rPr lang="en-GB" dirty="0" smtClean="0"/>
              <a:t>Differences in study design</a:t>
            </a:r>
          </a:p>
          <a:p>
            <a:pPr lvl="1"/>
            <a:r>
              <a:rPr lang="en-GB" dirty="0" smtClean="0"/>
              <a:t>Population structure</a:t>
            </a:r>
          </a:p>
          <a:p>
            <a:pPr lvl="1"/>
            <a:r>
              <a:rPr lang="en-GB" dirty="0" smtClean="0"/>
              <a:t>Publication  bias, selective outcome bias etc. </a:t>
            </a:r>
          </a:p>
          <a:p>
            <a:r>
              <a:rPr lang="en-GB" dirty="0" smtClean="0"/>
              <a:t>Commonly used statistical heterogeneity metrics include </a:t>
            </a:r>
            <a:r>
              <a:rPr lang="en-GB" i="1" dirty="0" smtClean="0"/>
              <a:t>Cochran’s Q statistic </a:t>
            </a:r>
            <a:r>
              <a:rPr lang="en-GB" dirty="0" smtClean="0"/>
              <a:t>or the </a:t>
            </a:r>
            <a:r>
              <a:rPr lang="en-GB" i="1" dirty="0" smtClean="0"/>
              <a:t>between study variance </a:t>
            </a:r>
            <a:r>
              <a:rPr lang="en-GB" i="1" dirty="0" smtClean="0">
                <a:latin typeface="Symbol" charset="2"/>
                <a:cs typeface="Symbol" charset="2"/>
              </a:rPr>
              <a:t>t</a:t>
            </a:r>
            <a:r>
              <a:rPr lang="en-GB" i="1" baseline="30000" dirty="0"/>
              <a:t>2</a:t>
            </a:r>
            <a:endParaRPr lang="en-GB" i="1" baseline="30000" dirty="0" smtClean="0"/>
          </a:p>
          <a:p>
            <a:pPr marL="457200" lvl="1" indent="0">
              <a:buNone/>
            </a:pPr>
            <a:endParaRPr lang="en-GB" dirty="0" smtClean="0"/>
          </a:p>
          <a:p>
            <a:pPr lvl="1"/>
            <a:endParaRPr lang="en-GB" dirty="0"/>
          </a:p>
        </p:txBody>
      </p:sp>
      <p:sp>
        <p:nvSpPr>
          <p:cNvPr id="4" name="Slide Number Placeholder 3"/>
          <p:cNvSpPr>
            <a:spLocks noGrp="1"/>
          </p:cNvSpPr>
          <p:nvPr>
            <p:ph type="sldNum" sz="quarter" idx="12"/>
          </p:nvPr>
        </p:nvSpPr>
        <p:spPr/>
        <p:txBody>
          <a:bodyPr/>
          <a:lstStyle/>
          <a:p>
            <a:fld id="{EB1069D7-5891-4336-8B60-C51072E2EC07}" type="slidenum">
              <a:rPr lang="en-GB" smtClean="0"/>
              <a:t>26</a:t>
            </a:fld>
            <a:endParaRPr lang="en-GB"/>
          </a:p>
        </p:txBody>
      </p:sp>
    </p:spTree>
    <p:extLst>
      <p:ext uri="{BB962C8B-B14F-4D97-AF65-F5344CB8AC3E}">
        <p14:creationId xmlns:p14="http://schemas.microsoft.com/office/powerpoint/2010/main" val="13681956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US" dirty="0" smtClean="0"/>
              <a:t>Meta-analysis can improve the power to detect and validate associations with common variants with small effects typical in major diseases</a:t>
            </a:r>
          </a:p>
          <a:p>
            <a:r>
              <a:rPr lang="en-US" dirty="0"/>
              <a:t>A wide array of methods for meta-analysis is available, including fixed effects, random effects and Bayesian approaches each with particular advantages and disadvantages </a:t>
            </a:r>
            <a:endParaRPr lang="en-US" b="1" dirty="0" smtClean="0"/>
          </a:p>
          <a:p>
            <a:r>
              <a:rPr lang="en-US" dirty="0" smtClean="0"/>
              <a:t>Meta-analysis allows the exploration of heterogeneity of genetic effects across data sets as well as providing summary effects</a:t>
            </a:r>
          </a:p>
          <a:p>
            <a:r>
              <a:rPr lang="en-US" dirty="0"/>
              <a:t>Selection biases need to be carefully considered </a:t>
            </a:r>
            <a:r>
              <a:rPr lang="en-US" dirty="0" smtClean="0"/>
              <a:t>and reported in </a:t>
            </a:r>
            <a:r>
              <a:rPr lang="en-US" dirty="0"/>
              <a:t>any meta-</a:t>
            </a:r>
            <a:r>
              <a:rPr lang="en-US" dirty="0" smtClean="0"/>
              <a:t>analysis</a:t>
            </a:r>
          </a:p>
          <a:p>
            <a:r>
              <a:rPr lang="en-US" dirty="0"/>
              <a:t>Careful collection and quality checking of information is essential to avoid errors</a:t>
            </a:r>
          </a:p>
          <a:p>
            <a:endParaRPr lang="en-US" dirty="0" smtClean="0"/>
          </a:p>
        </p:txBody>
      </p:sp>
      <p:sp>
        <p:nvSpPr>
          <p:cNvPr id="4" name="Slide Number Placeholder 3"/>
          <p:cNvSpPr>
            <a:spLocks noGrp="1"/>
          </p:cNvSpPr>
          <p:nvPr>
            <p:ph type="sldNum" sz="quarter" idx="12"/>
          </p:nvPr>
        </p:nvSpPr>
        <p:spPr/>
        <p:txBody>
          <a:bodyPr/>
          <a:lstStyle/>
          <a:p>
            <a:fld id="{EB1069D7-5891-4336-8B60-C51072E2EC07}" type="slidenum">
              <a:rPr lang="en-GB" smtClean="0"/>
              <a:t>27</a:t>
            </a:fld>
            <a:endParaRPr lang="en-GB"/>
          </a:p>
        </p:txBody>
      </p:sp>
    </p:spTree>
    <p:extLst>
      <p:ext uri="{BB962C8B-B14F-4D97-AF65-F5344CB8AC3E}">
        <p14:creationId xmlns:p14="http://schemas.microsoft.com/office/powerpoint/2010/main" val="3595620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Reading</a:t>
            </a:r>
            <a:endParaRPr lang="en-US" dirty="0"/>
          </a:p>
        </p:txBody>
      </p:sp>
      <p:sp>
        <p:nvSpPr>
          <p:cNvPr id="3" name="Content Placeholder 2"/>
          <p:cNvSpPr>
            <a:spLocks noGrp="1"/>
          </p:cNvSpPr>
          <p:nvPr>
            <p:ph idx="1"/>
          </p:nvPr>
        </p:nvSpPr>
        <p:spPr/>
        <p:txBody>
          <a:bodyPr>
            <a:normAutofit lnSpcReduction="10000"/>
          </a:bodyPr>
          <a:lstStyle/>
          <a:p>
            <a:r>
              <a:rPr lang="en-US" sz="2800" dirty="0"/>
              <a:t>Hum Genet. 2008 Feb;123(1):1-14. </a:t>
            </a:r>
            <a:r>
              <a:rPr lang="en-US" sz="2800" dirty="0" err="1"/>
              <a:t>Epub</a:t>
            </a:r>
            <a:r>
              <a:rPr lang="en-US" sz="2800" dirty="0"/>
              <a:t> 2007 Nov 17. </a:t>
            </a:r>
            <a:r>
              <a:rPr lang="en-US" sz="2800" b="1" dirty="0"/>
              <a:t>Methods for meta- analysis in genetic association studies</a:t>
            </a:r>
            <a:r>
              <a:rPr lang="en-US" sz="2800" dirty="0"/>
              <a:t>: a review of their potential and pitfalls</a:t>
            </a:r>
            <a:r>
              <a:rPr lang="en-US" sz="2800" dirty="0" smtClean="0"/>
              <a:t>. </a:t>
            </a:r>
            <a:r>
              <a:rPr lang="en-US" sz="2800" dirty="0" err="1" smtClean="0"/>
              <a:t>F.K.Kavoura</a:t>
            </a:r>
            <a:r>
              <a:rPr lang="en-US" sz="2800" dirty="0" smtClean="0"/>
              <a:t> &amp; </a:t>
            </a:r>
            <a:r>
              <a:rPr lang="en-US" sz="2800" dirty="0" err="1" smtClean="0"/>
              <a:t>J.P.Ioannidis</a:t>
            </a:r>
            <a:endParaRPr lang="en-US" sz="2800" dirty="0" smtClean="0"/>
          </a:p>
          <a:p>
            <a:r>
              <a:rPr lang="en-US" sz="2800" dirty="0"/>
              <a:t>Trends Genet. 2004 Sep;20(9):439-44. </a:t>
            </a:r>
            <a:r>
              <a:rPr lang="en-US" sz="2800" b="1" dirty="0"/>
              <a:t>Meta</a:t>
            </a:r>
            <a:r>
              <a:rPr lang="en-US" sz="2800" dirty="0"/>
              <a:t>-</a:t>
            </a:r>
            <a:r>
              <a:rPr lang="en-US" sz="2800" b="1" dirty="0"/>
              <a:t>analysis of genetic association studies</a:t>
            </a:r>
            <a:r>
              <a:rPr lang="en-US" sz="2800" dirty="0"/>
              <a:t>. </a:t>
            </a:r>
            <a:r>
              <a:rPr lang="en-US" sz="2800" dirty="0" err="1" smtClean="0"/>
              <a:t>M.R.Munafo</a:t>
            </a:r>
            <a:r>
              <a:rPr lang="en-US" sz="2800" dirty="0" smtClean="0"/>
              <a:t> &amp; J. Flint</a:t>
            </a:r>
          </a:p>
          <a:p>
            <a:r>
              <a:rPr lang="en-US" sz="2800" dirty="0"/>
              <a:t>Pharmacogenomics. 2009 Feb;10(2):191-201. </a:t>
            </a:r>
            <a:r>
              <a:rPr lang="en-US" sz="2800" dirty="0" err="1"/>
              <a:t>doi</a:t>
            </a:r>
            <a:r>
              <a:rPr lang="en-US" sz="2800" dirty="0"/>
              <a:t>: 10.2217/14622416.10.2.191. </a:t>
            </a:r>
            <a:r>
              <a:rPr lang="en-US" sz="2800" b="1" dirty="0"/>
              <a:t>Meta</a:t>
            </a:r>
            <a:r>
              <a:rPr lang="en-US" sz="2800" dirty="0"/>
              <a:t>-</a:t>
            </a:r>
            <a:r>
              <a:rPr lang="en-US" sz="2800" b="1" dirty="0"/>
              <a:t>analysis in genome</a:t>
            </a:r>
            <a:r>
              <a:rPr lang="en-US" sz="2800" dirty="0"/>
              <a:t>-</a:t>
            </a:r>
            <a:r>
              <a:rPr lang="en-US" sz="2800" b="1" dirty="0"/>
              <a:t>wide association studies</a:t>
            </a:r>
            <a:r>
              <a:rPr lang="en-US" sz="2800" dirty="0"/>
              <a:t>. </a:t>
            </a:r>
            <a:r>
              <a:rPr lang="en-US" sz="2800" dirty="0" smtClean="0"/>
              <a:t>E. </a:t>
            </a:r>
            <a:r>
              <a:rPr lang="en-US" sz="2800" dirty="0" err="1" smtClean="0"/>
              <a:t>Zeggini</a:t>
            </a:r>
            <a:r>
              <a:rPr lang="en-US" sz="2800" dirty="0"/>
              <a:t> </a:t>
            </a:r>
            <a:r>
              <a:rPr lang="en-US" sz="2800" dirty="0" smtClean="0"/>
              <a:t>&amp; JP Ioannidis.</a:t>
            </a:r>
            <a:endParaRPr lang="en-US" sz="2800" dirty="0"/>
          </a:p>
        </p:txBody>
      </p:sp>
      <p:sp>
        <p:nvSpPr>
          <p:cNvPr id="4" name="Slide Number Placeholder 3"/>
          <p:cNvSpPr>
            <a:spLocks noGrp="1"/>
          </p:cNvSpPr>
          <p:nvPr>
            <p:ph type="sldNum" sz="quarter" idx="12"/>
          </p:nvPr>
        </p:nvSpPr>
        <p:spPr/>
        <p:txBody>
          <a:bodyPr/>
          <a:lstStyle/>
          <a:p>
            <a:fld id="{EB1069D7-5891-4336-8B60-C51072E2EC07}" type="slidenum">
              <a:rPr lang="en-GB" smtClean="0"/>
              <a:t>28</a:t>
            </a:fld>
            <a:endParaRPr lang="en-GB"/>
          </a:p>
        </p:txBody>
      </p:sp>
    </p:spTree>
    <p:extLst>
      <p:ext uri="{BB962C8B-B14F-4D97-AF65-F5344CB8AC3E}">
        <p14:creationId xmlns:p14="http://schemas.microsoft.com/office/powerpoint/2010/main" val="29741667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Objectives</a:t>
            </a:r>
            <a:endParaRPr lang="en-GB" sz="3600" dirty="0"/>
          </a:p>
        </p:txBody>
      </p:sp>
      <p:sp>
        <p:nvSpPr>
          <p:cNvPr id="3" name="Content Placeholder 2"/>
          <p:cNvSpPr>
            <a:spLocks noGrp="1"/>
          </p:cNvSpPr>
          <p:nvPr>
            <p:ph idx="1"/>
          </p:nvPr>
        </p:nvSpPr>
        <p:spPr/>
        <p:txBody>
          <a:bodyPr>
            <a:normAutofit fontScale="77500" lnSpcReduction="20000"/>
          </a:bodyPr>
          <a:lstStyle/>
          <a:p>
            <a:pPr lvl="0"/>
            <a:r>
              <a:rPr lang="en-US" dirty="0"/>
              <a:t>Power</a:t>
            </a:r>
            <a:endParaRPr lang="en-GB" dirty="0"/>
          </a:p>
          <a:p>
            <a:pPr lvl="1"/>
            <a:r>
              <a:rPr lang="en-US" dirty="0"/>
              <a:t>Define and be able to calculate the power to detect a genetic association </a:t>
            </a:r>
            <a:endParaRPr lang="en-GB" dirty="0"/>
          </a:p>
          <a:p>
            <a:pPr lvl="1"/>
            <a:r>
              <a:rPr lang="en-US" dirty="0"/>
              <a:t>Understand the impact of various parameters on the power of a genetic association </a:t>
            </a:r>
            <a:r>
              <a:rPr lang="en-US" dirty="0" smtClean="0"/>
              <a:t>test … and </a:t>
            </a:r>
            <a:r>
              <a:rPr lang="en-US" dirty="0"/>
              <a:t>thus ways to increase power </a:t>
            </a:r>
            <a:endParaRPr lang="en-GB" dirty="0"/>
          </a:p>
          <a:p>
            <a:pPr lvl="0"/>
            <a:r>
              <a:rPr lang="en-US" dirty="0"/>
              <a:t>Meta analysis</a:t>
            </a:r>
            <a:endParaRPr lang="en-GB" dirty="0"/>
          </a:p>
          <a:p>
            <a:pPr lvl="1"/>
            <a:r>
              <a:rPr lang="en-US" dirty="0"/>
              <a:t>Define meta-analysis and appreciate how it can be used to increase power for discovery and replication in genetic association testing</a:t>
            </a:r>
            <a:endParaRPr lang="en-GB" dirty="0"/>
          </a:p>
          <a:p>
            <a:pPr lvl="1"/>
            <a:r>
              <a:rPr lang="en-US" dirty="0"/>
              <a:t>Explore the stages in </a:t>
            </a:r>
            <a:r>
              <a:rPr lang="en-US" dirty="0" smtClean="0"/>
              <a:t>a typical </a:t>
            </a:r>
            <a:r>
              <a:rPr lang="en-US" dirty="0"/>
              <a:t>genome-wide discovery meta-analysis</a:t>
            </a:r>
            <a:endParaRPr lang="en-GB" dirty="0"/>
          </a:p>
          <a:p>
            <a:pPr lvl="1"/>
            <a:r>
              <a:rPr lang="en-GB" dirty="0" smtClean="0"/>
              <a:t>Combined effect size estimates </a:t>
            </a:r>
            <a:endParaRPr lang="en-GB" dirty="0"/>
          </a:p>
          <a:p>
            <a:pPr lvl="1"/>
            <a:r>
              <a:rPr lang="en-US" dirty="0" smtClean="0"/>
              <a:t>Appraisal of the evidence</a:t>
            </a:r>
            <a:endParaRPr lang="en-GB" dirty="0"/>
          </a:p>
        </p:txBody>
      </p:sp>
      <p:sp>
        <p:nvSpPr>
          <p:cNvPr id="4" name="Slide Number Placeholder 3"/>
          <p:cNvSpPr>
            <a:spLocks noGrp="1"/>
          </p:cNvSpPr>
          <p:nvPr>
            <p:ph type="sldNum" sz="quarter" idx="12"/>
          </p:nvPr>
        </p:nvSpPr>
        <p:spPr/>
        <p:txBody>
          <a:bodyPr/>
          <a:lstStyle/>
          <a:p>
            <a:fld id="{EB1069D7-5891-4336-8B60-C51072E2EC07}" type="slidenum">
              <a:rPr lang="en-GB" smtClean="0"/>
              <a:t>3</a:t>
            </a:fld>
            <a:endParaRPr lang="en-GB" dirty="0"/>
          </a:p>
        </p:txBody>
      </p:sp>
    </p:spTree>
    <p:extLst>
      <p:ext uri="{BB962C8B-B14F-4D97-AF65-F5344CB8AC3E}">
        <p14:creationId xmlns:p14="http://schemas.microsoft.com/office/powerpoint/2010/main" val="20921138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lstStyle/>
          <a:p>
            <a:r>
              <a:rPr lang="en-US" dirty="0" smtClean="0"/>
              <a:t>Power</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4</a:t>
            </a:fld>
            <a:endParaRPr lang="en-GB"/>
          </a:p>
        </p:txBody>
      </p:sp>
    </p:spTree>
    <p:extLst>
      <p:ext uri="{BB962C8B-B14F-4D97-AF65-F5344CB8AC3E}">
        <p14:creationId xmlns:p14="http://schemas.microsoft.com/office/powerpoint/2010/main" val="3295430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a:t>
            </a:r>
            <a:endParaRPr lang="en-US" dirty="0"/>
          </a:p>
        </p:txBody>
      </p:sp>
      <p:sp>
        <p:nvSpPr>
          <p:cNvPr id="3" name="Content Placeholder 2"/>
          <p:cNvSpPr>
            <a:spLocks noGrp="1"/>
          </p:cNvSpPr>
          <p:nvPr>
            <p:ph idx="1"/>
          </p:nvPr>
        </p:nvSpPr>
        <p:spPr>
          <a:xfrm>
            <a:off x="457200" y="1600200"/>
            <a:ext cx="8500188" cy="4525963"/>
          </a:xfrm>
        </p:spPr>
        <p:txBody>
          <a:bodyPr>
            <a:normAutofit/>
          </a:bodyPr>
          <a:lstStyle/>
          <a:p>
            <a:r>
              <a:rPr lang="en-US" dirty="0" smtClean="0"/>
              <a:t>Power of a statistical test is the probability of detecting an effect, given that it is there</a:t>
            </a:r>
          </a:p>
          <a:p>
            <a:r>
              <a:rPr lang="en-US" dirty="0" smtClean="0"/>
              <a:t>Equivalently, power is the probability of rejecting the null hypothesis when it is false</a:t>
            </a:r>
          </a:p>
          <a:p>
            <a:r>
              <a:rPr lang="en-US" dirty="0"/>
              <a:t> </a:t>
            </a:r>
            <a:r>
              <a:rPr lang="en-US" dirty="0" smtClean="0"/>
              <a:t>E.g. power of 0.9 or 90% = if we repeat an association test at a locus with a real effect 1000 times, then we would expect to see a statistically significant difference 900 times. </a:t>
            </a:r>
            <a:endParaRPr lang="en-US" dirty="0"/>
          </a:p>
        </p:txBody>
      </p:sp>
    </p:spTree>
    <p:extLst>
      <p:ext uri="{BB962C8B-B14F-4D97-AF65-F5344CB8AC3E}">
        <p14:creationId xmlns:p14="http://schemas.microsoft.com/office/powerpoint/2010/main" val="1603259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Significance</a:t>
            </a:r>
            <a:endParaRPr lang="en-US" dirty="0"/>
          </a:p>
        </p:txBody>
      </p:sp>
      <p:sp>
        <p:nvSpPr>
          <p:cNvPr id="3" name="Content Placeholder 2"/>
          <p:cNvSpPr>
            <a:spLocks noGrp="1"/>
          </p:cNvSpPr>
          <p:nvPr>
            <p:ph idx="1"/>
          </p:nvPr>
        </p:nvSpPr>
        <p:spPr>
          <a:xfrm>
            <a:off x="251520" y="2924944"/>
            <a:ext cx="8712968" cy="3672408"/>
          </a:xfrm>
        </p:spPr>
        <p:txBody>
          <a:bodyPr>
            <a:normAutofit fontScale="77500" lnSpcReduction="20000"/>
          </a:bodyPr>
          <a:lstStyle/>
          <a:p>
            <a:r>
              <a:rPr lang="en-US" dirty="0" smtClean="0"/>
              <a:t>Type I Error [</a:t>
            </a:r>
            <a:r>
              <a:rPr lang="en-US" i="1" dirty="0" smtClean="0">
                <a:latin typeface="Symbol" charset="2"/>
                <a:cs typeface="Symbol" charset="2"/>
              </a:rPr>
              <a:t>a</a:t>
            </a:r>
            <a:r>
              <a:rPr lang="en-US" dirty="0" smtClean="0"/>
              <a:t>]  Significance</a:t>
            </a:r>
          </a:p>
          <a:p>
            <a:pPr lvl="1"/>
            <a:r>
              <a:rPr lang="en-US" dirty="0" smtClean="0"/>
              <a:t>Probability of incorrectly detecting an effect</a:t>
            </a:r>
          </a:p>
          <a:p>
            <a:pPr lvl="1"/>
            <a:r>
              <a:rPr lang="en-US" dirty="0" smtClean="0"/>
              <a:t>Significance; </a:t>
            </a:r>
            <a:r>
              <a:rPr lang="en-US" i="1" dirty="0" smtClean="0">
                <a:latin typeface="Symbol" charset="2"/>
                <a:cs typeface="Symbol" charset="2"/>
              </a:rPr>
              <a:t>a</a:t>
            </a:r>
            <a:r>
              <a:rPr lang="en-US" dirty="0" smtClean="0"/>
              <a:t> ; false positive; P(</a:t>
            </a:r>
            <a:r>
              <a:rPr lang="en-US" dirty="0" err="1" smtClean="0"/>
              <a:t>detected|false</a:t>
            </a:r>
            <a:r>
              <a:rPr lang="en-US" dirty="0" smtClean="0"/>
              <a:t>)</a:t>
            </a:r>
          </a:p>
          <a:p>
            <a:pPr lvl="1"/>
            <a:r>
              <a:rPr lang="en-US" dirty="0" smtClean="0"/>
              <a:t>Typical significance levels are &lt; 5%, 1%</a:t>
            </a:r>
          </a:p>
          <a:p>
            <a:pPr marL="342900" lvl="1" indent="-342900">
              <a:buFont typeface="Arial" pitchFamily="34" charset="0"/>
              <a:buChar char="•"/>
            </a:pPr>
            <a:r>
              <a:rPr lang="en-US" sz="3200" dirty="0" smtClean="0"/>
              <a:t>Type II Error [</a:t>
            </a:r>
            <a:r>
              <a:rPr lang="en-US" sz="3200" i="1" dirty="0" smtClean="0">
                <a:latin typeface="Symbol" charset="2"/>
                <a:cs typeface="Symbol" charset="2"/>
              </a:rPr>
              <a:t>b</a:t>
            </a:r>
            <a:r>
              <a:rPr lang="en-US" sz="3200" dirty="0" smtClean="0">
                <a:latin typeface="Symbol" charset="2"/>
                <a:cs typeface="Symbol" charset="2"/>
              </a:rPr>
              <a:t>] </a:t>
            </a:r>
            <a:endParaRPr lang="en-US" sz="3200" dirty="0" smtClean="0"/>
          </a:p>
          <a:p>
            <a:pPr lvl="1"/>
            <a:r>
              <a:rPr lang="en-US" dirty="0" smtClean="0"/>
              <a:t>Probability of incorrectly rejecting an effect</a:t>
            </a:r>
          </a:p>
          <a:p>
            <a:pPr lvl="1"/>
            <a:r>
              <a:rPr lang="en-US" dirty="0" smtClean="0"/>
              <a:t>Power; 1-</a:t>
            </a:r>
            <a:r>
              <a:rPr lang="en-US" i="1" dirty="0" smtClean="0">
                <a:latin typeface="Symbol" charset="2"/>
                <a:cs typeface="Symbol" charset="2"/>
              </a:rPr>
              <a:t>b; </a:t>
            </a:r>
            <a:r>
              <a:rPr lang="en-US" dirty="0" smtClean="0"/>
              <a:t> true positive ; P(</a:t>
            </a:r>
            <a:r>
              <a:rPr lang="en-US" dirty="0" err="1" smtClean="0"/>
              <a:t>detected|true</a:t>
            </a:r>
            <a:r>
              <a:rPr lang="en-US" dirty="0" smtClean="0"/>
              <a:t>)</a:t>
            </a:r>
            <a:endParaRPr lang="en-US" i="1" dirty="0" smtClean="0">
              <a:latin typeface="Symbol" charset="2"/>
              <a:cs typeface="Symbol" charset="2"/>
            </a:endParaRPr>
          </a:p>
          <a:p>
            <a:pPr lvl="1"/>
            <a:r>
              <a:rPr lang="en-US" dirty="0" smtClean="0"/>
              <a:t>Typical power values are &gt; 80%</a:t>
            </a:r>
            <a:endParaRPr lang="en-US" dirty="0"/>
          </a:p>
          <a:p>
            <a:r>
              <a:rPr lang="en-US" dirty="0" smtClean="0"/>
              <a:t>Decreasing Type I increases Type II and vice versa</a:t>
            </a:r>
          </a:p>
          <a:p>
            <a:r>
              <a:rPr lang="en-US" dirty="0" smtClean="0"/>
              <a:t>Aim to </a:t>
            </a:r>
            <a:r>
              <a:rPr lang="en-US" dirty="0" err="1" smtClean="0"/>
              <a:t>minimise</a:t>
            </a:r>
            <a:r>
              <a:rPr lang="en-US" dirty="0" smtClean="0"/>
              <a:t> </a:t>
            </a:r>
            <a:r>
              <a:rPr lang="en-US" i="1" dirty="0" smtClean="0">
                <a:latin typeface="Symbol" charset="2"/>
                <a:cs typeface="Symbol" charset="2"/>
              </a:rPr>
              <a:t>a</a:t>
            </a:r>
            <a:r>
              <a:rPr lang="en-US" dirty="0" smtClean="0"/>
              <a:t> and </a:t>
            </a:r>
            <a:r>
              <a:rPr lang="en-US" dirty="0" err="1" smtClean="0"/>
              <a:t>maximise</a:t>
            </a:r>
            <a:r>
              <a:rPr lang="en-US" dirty="0" smtClean="0"/>
              <a:t> power</a:t>
            </a:r>
          </a:p>
        </p:txBody>
      </p:sp>
      <p:sp>
        <p:nvSpPr>
          <p:cNvPr id="4" name="Slide Number Placeholder 3"/>
          <p:cNvSpPr>
            <a:spLocks noGrp="1"/>
          </p:cNvSpPr>
          <p:nvPr>
            <p:ph type="sldNum" sz="quarter" idx="12"/>
          </p:nvPr>
        </p:nvSpPr>
        <p:spPr/>
        <p:txBody>
          <a:bodyPr/>
          <a:lstStyle/>
          <a:p>
            <a:fld id="{EB1069D7-5891-4336-8B60-C51072E2EC07}" type="slidenum">
              <a:rPr lang="en-GB" smtClean="0"/>
              <a:t>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59607333"/>
              </p:ext>
            </p:extLst>
          </p:nvPr>
        </p:nvGraphicFramePr>
        <p:xfrm>
          <a:off x="2051720" y="1412776"/>
          <a:ext cx="4896544" cy="1296144"/>
        </p:xfrm>
        <a:graphic>
          <a:graphicData uri="http://schemas.openxmlformats.org/drawingml/2006/table">
            <a:tbl>
              <a:tblPr firstRow="1" bandRow="1">
                <a:tableStyleId>{5C22544A-7EE6-4342-B048-85BDC9FD1C3A}</a:tableStyleId>
              </a:tblPr>
              <a:tblGrid>
                <a:gridCol w="1483801"/>
                <a:gridCol w="1483801"/>
                <a:gridCol w="1928942"/>
              </a:tblGrid>
              <a:tr h="432048">
                <a:tc>
                  <a:txBody>
                    <a:bodyPr/>
                    <a:lstStyle/>
                    <a:p>
                      <a:r>
                        <a:rPr lang="en-US" b="1" dirty="0" smtClean="0"/>
                        <a:t>Effect</a:t>
                      </a:r>
                      <a:endParaRPr lang="en-US" b="1" dirty="0"/>
                    </a:p>
                  </a:txBody>
                  <a:tcPr/>
                </a:tc>
                <a:tc>
                  <a:txBody>
                    <a:bodyPr/>
                    <a:lstStyle/>
                    <a:p>
                      <a:pPr algn="ctr"/>
                      <a:r>
                        <a:rPr lang="en-US" b="1" dirty="0" smtClean="0"/>
                        <a:t>Detect</a:t>
                      </a:r>
                      <a:endParaRPr lang="en-US" b="1" dirty="0"/>
                    </a:p>
                  </a:txBody>
                  <a:tcPr/>
                </a:tc>
                <a:tc>
                  <a:txBody>
                    <a:bodyPr/>
                    <a:lstStyle/>
                    <a:p>
                      <a:pPr algn="ctr"/>
                      <a:r>
                        <a:rPr lang="en-US" b="1" dirty="0" smtClean="0"/>
                        <a:t>Reject</a:t>
                      </a:r>
                      <a:endParaRPr lang="en-US" b="1" dirty="0"/>
                    </a:p>
                  </a:txBody>
                  <a:tcPr/>
                </a:tc>
              </a:tr>
              <a:tr h="432048">
                <a:tc>
                  <a:txBody>
                    <a:bodyPr/>
                    <a:lstStyle/>
                    <a:p>
                      <a:r>
                        <a:rPr lang="en-US" b="1" dirty="0" smtClean="0"/>
                        <a:t>True</a:t>
                      </a:r>
                      <a:endParaRPr lang="en-US" b="1" dirty="0"/>
                    </a:p>
                  </a:txBody>
                  <a:tcPr/>
                </a:tc>
                <a:tc>
                  <a:txBody>
                    <a:bodyPr/>
                    <a:lstStyle/>
                    <a:p>
                      <a:pPr algn="ctr"/>
                      <a:r>
                        <a:rPr lang="en-US" b="1" dirty="0" smtClean="0"/>
                        <a:t>1-</a:t>
                      </a:r>
                      <a:r>
                        <a:rPr lang="en-US" b="1" i="1" dirty="0" smtClean="0">
                          <a:latin typeface="Symbol" charset="2"/>
                          <a:cs typeface="Symbol" charset="2"/>
                        </a:rPr>
                        <a:t>b</a:t>
                      </a:r>
                      <a:endParaRPr lang="en-US" b="1" dirty="0"/>
                    </a:p>
                  </a:txBody>
                  <a:tcPr/>
                </a:tc>
                <a:tc>
                  <a:txBody>
                    <a:bodyPr/>
                    <a:lstStyle/>
                    <a:p>
                      <a:pPr algn="ctr"/>
                      <a:r>
                        <a:rPr lang="en-US" b="1" i="1" dirty="0" smtClean="0">
                          <a:latin typeface="Symbol" charset="2"/>
                          <a:cs typeface="Symbol" charset="2"/>
                        </a:rPr>
                        <a:t>b</a:t>
                      </a:r>
                      <a:endParaRPr lang="en-US" b="1" dirty="0"/>
                    </a:p>
                  </a:txBody>
                  <a:tcPr/>
                </a:tc>
              </a:tr>
              <a:tr h="432048">
                <a:tc>
                  <a:txBody>
                    <a:bodyPr/>
                    <a:lstStyle/>
                    <a:p>
                      <a:r>
                        <a:rPr lang="en-US" b="1" dirty="0" smtClean="0"/>
                        <a:t>False</a:t>
                      </a:r>
                      <a:endParaRPr lang="en-US" b="1" dirty="0"/>
                    </a:p>
                  </a:txBody>
                  <a:tcPr/>
                </a:tc>
                <a:tc>
                  <a:txBody>
                    <a:bodyPr/>
                    <a:lstStyle/>
                    <a:p>
                      <a:pPr algn="ctr"/>
                      <a:r>
                        <a:rPr lang="en-US" b="1" i="1" dirty="0" smtClean="0">
                          <a:latin typeface="Symbol" charset="2"/>
                          <a:cs typeface="Symbol" charset="2"/>
                        </a:rPr>
                        <a:t>a</a:t>
                      </a:r>
                      <a:endParaRPr lang="en-US" b="1" dirty="0"/>
                    </a:p>
                  </a:txBody>
                  <a:tcPr/>
                </a:tc>
                <a:tc>
                  <a:txBody>
                    <a:bodyPr/>
                    <a:lstStyle/>
                    <a:p>
                      <a:pPr algn="ctr"/>
                      <a:r>
                        <a:rPr lang="en-US" b="1" dirty="0" smtClean="0"/>
                        <a:t>1-</a:t>
                      </a:r>
                      <a:r>
                        <a:rPr lang="en-US" b="1" i="1" dirty="0" smtClean="0">
                          <a:latin typeface="Symbol" charset="2"/>
                          <a:cs typeface="Symbol" charset="2"/>
                        </a:rPr>
                        <a:t>a</a:t>
                      </a:r>
                      <a:endParaRPr lang="en-US" b="1" dirty="0"/>
                    </a:p>
                  </a:txBody>
                  <a:tcPr/>
                </a:tc>
              </a:tr>
            </a:tbl>
          </a:graphicData>
        </a:graphic>
      </p:graphicFrame>
    </p:spTree>
    <p:extLst>
      <p:ext uri="{BB962C8B-B14F-4D97-AF65-F5344CB8AC3E}">
        <p14:creationId xmlns:p14="http://schemas.microsoft.com/office/powerpoint/2010/main" val="2238544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1069D7-5891-4336-8B60-C51072E2EC07}" type="slidenum">
              <a:rPr lang="en-GB" smtClean="0"/>
              <a:t>7</a:t>
            </a:fld>
            <a:endParaRPr lang="en-GB"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1988840"/>
            <a:ext cx="7272808" cy="4577548"/>
          </a:xfrm>
          <a:prstGeom prst="rect">
            <a:avLst/>
          </a:prstGeom>
          <a:noFill/>
          <a:ln w="9525">
            <a:noFill/>
            <a:miter lim="800000"/>
            <a:headEnd/>
            <a:tailEnd/>
          </a:ln>
        </p:spPr>
      </p:pic>
      <p:sp>
        <p:nvSpPr>
          <p:cNvPr id="11" name="Title 1"/>
          <p:cNvSpPr>
            <a:spLocks noGrp="1"/>
          </p:cNvSpPr>
          <p:nvPr>
            <p:ph type="title"/>
          </p:nvPr>
        </p:nvSpPr>
        <p:spPr>
          <a:xfrm>
            <a:off x="467544" y="620688"/>
            <a:ext cx="8229600" cy="1143000"/>
          </a:xfrm>
        </p:spPr>
        <p:txBody>
          <a:bodyPr>
            <a:normAutofit fontScale="90000"/>
          </a:bodyPr>
          <a:lstStyle/>
          <a:p>
            <a:r>
              <a:rPr lang="en-US" dirty="0" smtClean="0"/>
              <a:t>E.g. Power to detect association at a SNP with risk allele frequency = 0.3 in cases and an allelic OR = 1.1</a:t>
            </a:r>
            <a:endParaRPr lang="en-US" dirty="0"/>
          </a:p>
        </p:txBody>
      </p:sp>
    </p:spTree>
    <p:extLst>
      <p:ext uri="{BB962C8B-B14F-4D97-AF65-F5344CB8AC3E}">
        <p14:creationId xmlns:p14="http://schemas.microsoft.com/office/powerpoint/2010/main" val="2895863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levels in GWAS</a:t>
            </a:r>
            <a:br>
              <a:rPr lang="en-US" dirty="0" smtClean="0"/>
            </a:br>
            <a:r>
              <a:rPr lang="en-US" dirty="0" err="1" smtClean="0"/>
              <a:t>Frequentist</a:t>
            </a:r>
            <a:r>
              <a:rPr lang="en-US" dirty="0" smtClean="0"/>
              <a:t> approach</a:t>
            </a:r>
            <a:endParaRPr lang="en-US" i="1" dirty="0">
              <a:latin typeface="Symbol" charset="2"/>
              <a:cs typeface="Symbol" charset="2"/>
            </a:endParaRPr>
          </a:p>
        </p:txBody>
      </p:sp>
      <p:sp>
        <p:nvSpPr>
          <p:cNvPr id="3" name="Content Placeholder 2"/>
          <p:cNvSpPr>
            <a:spLocks noGrp="1"/>
          </p:cNvSpPr>
          <p:nvPr>
            <p:ph idx="1"/>
          </p:nvPr>
        </p:nvSpPr>
        <p:spPr>
          <a:xfrm>
            <a:off x="251520" y="1600200"/>
            <a:ext cx="8435280" cy="4525963"/>
          </a:xfrm>
        </p:spPr>
        <p:txBody>
          <a:bodyPr>
            <a:normAutofit fontScale="92500" lnSpcReduction="10000"/>
          </a:bodyPr>
          <a:lstStyle/>
          <a:p>
            <a:pPr marL="0" indent="0">
              <a:buNone/>
            </a:pPr>
            <a:r>
              <a:rPr lang="en-US" dirty="0" smtClean="0"/>
              <a:t>Suppose you have </a:t>
            </a:r>
            <a:r>
              <a:rPr lang="en-US" i="1" dirty="0" smtClean="0"/>
              <a:t>m</a:t>
            </a:r>
            <a:r>
              <a:rPr lang="en-US" dirty="0" smtClean="0"/>
              <a:t>=20 tests and </a:t>
            </a:r>
            <a:r>
              <a:rPr lang="en-US" i="1" dirty="0">
                <a:latin typeface="Symbol" charset="2"/>
                <a:cs typeface="Symbol" charset="2"/>
              </a:rPr>
              <a:t>a</a:t>
            </a:r>
            <a:r>
              <a:rPr lang="en-US" dirty="0" smtClean="0"/>
              <a:t>=0.05</a:t>
            </a:r>
          </a:p>
          <a:p>
            <a:pPr marL="400050" lvl="1" indent="0">
              <a:buNone/>
            </a:pPr>
            <a:r>
              <a:rPr lang="en-US" dirty="0" smtClean="0"/>
              <a:t>    P(one or more false positive) = 1-P(no false positives) </a:t>
            </a:r>
          </a:p>
          <a:p>
            <a:pPr marL="400050" lvl="1" indent="0">
              <a:buNone/>
            </a:pPr>
            <a:r>
              <a:rPr lang="en-US" dirty="0"/>
              <a:t>	</a:t>
            </a:r>
            <a:r>
              <a:rPr lang="en-US" dirty="0" smtClean="0"/>
              <a:t>			  	 = 1-(1-</a:t>
            </a:r>
            <a:r>
              <a:rPr lang="en-US" i="1" dirty="0">
                <a:latin typeface="Symbol" charset="2"/>
                <a:cs typeface="Symbol" charset="2"/>
              </a:rPr>
              <a:t>a</a:t>
            </a:r>
            <a:r>
              <a:rPr lang="en-US" dirty="0" smtClean="0"/>
              <a:t>)</a:t>
            </a:r>
            <a:r>
              <a:rPr lang="en-US" i="1" baseline="30000" dirty="0" smtClean="0"/>
              <a:t>m</a:t>
            </a:r>
            <a:r>
              <a:rPr lang="en-US" baseline="30000" dirty="0" smtClean="0"/>
              <a:t> </a:t>
            </a:r>
            <a:r>
              <a:rPr lang="en-US" dirty="0" smtClean="0"/>
              <a:t>= 0.64</a:t>
            </a:r>
          </a:p>
          <a:p>
            <a:r>
              <a:rPr lang="en-US" dirty="0" err="1" smtClean="0"/>
              <a:t>Bonferroni</a:t>
            </a:r>
            <a:r>
              <a:rPr lang="en-US" dirty="0" smtClean="0"/>
              <a:t> </a:t>
            </a:r>
            <a:r>
              <a:rPr lang="en-US" sz="3000" i="1" dirty="0" smtClean="0">
                <a:latin typeface="Symbol" charset="2"/>
                <a:cs typeface="Symbol" charset="2"/>
              </a:rPr>
              <a:t>a</a:t>
            </a:r>
            <a:r>
              <a:rPr lang="en-US" sz="3000" dirty="0" smtClean="0"/>
              <a:t> = 0.05/m</a:t>
            </a:r>
          </a:p>
          <a:p>
            <a:pPr marL="857250" lvl="1" indent="-457200"/>
            <a:r>
              <a:rPr lang="en-US" dirty="0" smtClean="0"/>
              <a:t>Control the probability of one or more false positives</a:t>
            </a:r>
          </a:p>
          <a:p>
            <a:pPr marL="857250" lvl="1" indent="-457200"/>
            <a:r>
              <a:rPr lang="en-US" dirty="0" smtClean="0"/>
              <a:t>P(one or more false positives) = </a:t>
            </a:r>
            <a:r>
              <a:rPr lang="en-US" dirty="0"/>
              <a:t>1-(1-</a:t>
            </a:r>
            <a:r>
              <a:rPr lang="en-US" i="1" dirty="0" smtClean="0">
                <a:latin typeface="Symbol" charset="2"/>
                <a:cs typeface="Symbol" charset="2"/>
              </a:rPr>
              <a:t>a/</a:t>
            </a:r>
            <a:r>
              <a:rPr lang="en-US" i="1" dirty="0"/>
              <a:t>m</a:t>
            </a:r>
            <a:r>
              <a:rPr lang="en-US" dirty="0" smtClean="0"/>
              <a:t>)</a:t>
            </a:r>
            <a:r>
              <a:rPr lang="en-US" i="1" baseline="30000" dirty="0" smtClean="0"/>
              <a:t>m</a:t>
            </a:r>
            <a:r>
              <a:rPr lang="en-US" baseline="30000" dirty="0" smtClean="0"/>
              <a:t> </a:t>
            </a:r>
            <a:r>
              <a:rPr lang="en-US" dirty="0" smtClean="0"/>
              <a:t>≈ </a:t>
            </a:r>
            <a:r>
              <a:rPr lang="en-US" i="1" dirty="0" smtClean="0"/>
              <a:t>m</a:t>
            </a:r>
            <a:r>
              <a:rPr lang="en-US" i="1" dirty="0" smtClean="0">
                <a:latin typeface="Symbol" charset="2"/>
                <a:cs typeface="Symbol" charset="2"/>
              </a:rPr>
              <a:t>a</a:t>
            </a:r>
            <a:r>
              <a:rPr lang="en-US" dirty="0" smtClean="0">
                <a:latin typeface="Symbol" charset="2"/>
                <a:cs typeface="Symbol" charset="2"/>
              </a:rPr>
              <a:t>=0.05</a:t>
            </a:r>
            <a:endParaRPr lang="en-US" dirty="0" smtClean="0"/>
          </a:p>
          <a:p>
            <a:pPr marL="857250" lvl="1" indent="-457200"/>
            <a:r>
              <a:rPr lang="en-US" dirty="0" smtClean="0"/>
              <a:t>Assumes tests are independent, conservative</a:t>
            </a:r>
          </a:p>
          <a:p>
            <a:r>
              <a:rPr lang="en-US" dirty="0" smtClean="0"/>
              <a:t>False Discovery</a:t>
            </a:r>
          </a:p>
          <a:p>
            <a:pPr lvl="1"/>
            <a:r>
              <a:rPr lang="en-US" dirty="0" smtClean="0"/>
              <a:t>Control the proportion of false positives among all significant results</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8</a:t>
            </a:fld>
            <a:endParaRPr lang="en-GB"/>
          </a:p>
        </p:txBody>
      </p:sp>
    </p:spTree>
    <p:extLst>
      <p:ext uri="{BB962C8B-B14F-4D97-AF65-F5344CB8AC3E}">
        <p14:creationId xmlns:p14="http://schemas.microsoft.com/office/powerpoint/2010/main" val="3880884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levels in GWAS</a:t>
            </a:r>
            <a:br>
              <a:rPr lang="en-US" dirty="0"/>
            </a:br>
            <a:r>
              <a:rPr lang="en-US" dirty="0"/>
              <a:t>Bayesian approach</a:t>
            </a:r>
          </a:p>
        </p:txBody>
      </p:sp>
      <p:sp>
        <p:nvSpPr>
          <p:cNvPr id="3" name="Content Placeholder 2"/>
          <p:cNvSpPr>
            <a:spLocks noGrp="1"/>
          </p:cNvSpPr>
          <p:nvPr>
            <p:ph idx="1"/>
          </p:nvPr>
        </p:nvSpPr>
        <p:spPr/>
        <p:txBody>
          <a:bodyPr>
            <a:noAutofit/>
          </a:bodyPr>
          <a:lstStyle/>
          <a:p>
            <a:r>
              <a:rPr lang="en-US" dirty="0" smtClean="0"/>
              <a:t>True Discovery</a:t>
            </a:r>
            <a:endParaRPr lang="en-US" dirty="0"/>
          </a:p>
          <a:p>
            <a:pPr lvl="1"/>
            <a:r>
              <a:rPr lang="en-US" sz="2600" dirty="0" smtClean="0"/>
              <a:t>Control the proportion of true positives among all significant results</a:t>
            </a:r>
          </a:p>
          <a:p>
            <a:pPr lvl="1"/>
            <a:endParaRPr lang="en-US" sz="2600" dirty="0"/>
          </a:p>
          <a:p>
            <a:pPr lvl="1"/>
            <a:endParaRPr lang="en-US" sz="2600" dirty="0" smtClean="0"/>
          </a:p>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B1069D7-5891-4336-8B60-C51072E2EC07}" type="slidenum">
              <a:rPr lang="en-GB" smtClean="0"/>
              <a:t>9</a:t>
            </a:fld>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2251361417"/>
              </p:ext>
            </p:extLst>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3168" name="Equation" r:id="rId4" imgW="127000" imgH="203200" progId="Equation.3">
                  <p:embed/>
                </p:oleObj>
              </mc:Choice>
              <mc:Fallback>
                <p:oleObj name="Equation" r:id="rId4" imgW="127000" imgH="203200" progId="Equation.3">
                  <p:embed/>
                  <p:pic>
                    <p:nvPicPr>
                      <p:cNvPr id="0" name=""/>
                      <p:cNvPicPr/>
                      <p:nvPr/>
                    </p:nvPicPr>
                    <p:blipFill>
                      <a:blip r:embed="rId5"/>
                      <a:stretch>
                        <a:fillRect/>
                      </a:stretch>
                    </p:blipFill>
                    <p:spPr>
                      <a:xfrm>
                        <a:off x="4508500" y="3327400"/>
                        <a:ext cx="127000" cy="203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65871668"/>
              </p:ext>
            </p:extLst>
          </p:nvPr>
        </p:nvGraphicFramePr>
        <p:xfrm>
          <a:off x="971600" y="3068960"/>
          <a:ext cx="4892675" cy="782638"/>
        </p:xfrm>
        <a:graphic>
          <a:graphicData uri="http://schemas.openxmlformats.org/presentationml/2006/ole">
            <mc:AlternateContent xmlns:mc="http://schemas.openxmlformats.org/markup-compatibility/2006">
              <mc:Choice xmlns:v="urn:schemas-microsoft-com:vml" Requires="v">
                <p:oleObj spid="_x0000_s3169" name="Equation" r:id="rId6" imgW="2781300" imgH="444500" progId="Equation.3">
                  <p:embed/>
                </p:oleObj>
              </mc:Choice>
              <mc:Fallback>
                <p:oleObj name="Equation" r:id="rId6" imgW="2781300" imgH="444500" progId="Equation.3">
                  <p:embed/>
                  <p:pic>
                    <p:nvPicPr>
                      <p:cNvPr id="0" name=""/>
                      <p:cNvPicPr/>
                      <p:nvPr/>
                    </p:nvPicPr>
                    <p:blipFill>
                      <a:blip r:embed="rId7"/>
                      <a:stretch>
                        <a:fillRect/>
                      </a:stretch>
                    </p:blipFill>
                    <p:spPr>
                      <a:xfrm>
                        <a:off x="971600" y="3068960"/>
                        <a:ext cx="4892675" cy="782638"/>
                      </a:xfrm>
                      <a:prstGeom prst="rect">
                        <a:avLst/>
                      </a:prstGeom>
                    </p:spPr>
                  </p:pic>
                </p:oleObj>
              </mc:Fallback>
            </mc:AlternateContent>
          </a:graphicData>
        </a:graphic>
      </p:graphicFrame>
    </p:spTree>
    <p:extLst>
      <p:ext uri="{BB962C8B-B14F-4D97-AF65-F5344CB8AC3E}">
        <p14:creationId xmlns:p14="http://schemas.microsoft.com/office/powerpoint/2010/main" val="15799194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4155</TotalTime>
  <Words>2239</Words>
  <Application>Microsoft Macintosh PowerPoint</Application>
  <PresentationFormat>On-screen Show (4:3)</PresentationFormat>
  <Paragraphs>283</Paragraphs>
  <Slides>28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PowerPoint Presentation</vt:lpstr>
      <vt:lpstr>PowerPoint Presentation</vt:lpstr>
      <vt:lpstr>Objectives</vt:lpstr>
      <vt:lpstr>Power</vt:lpstr>
      <vt:lpstr>Power</vt:lpstr>
      <vt:lpstr>Power and Significance</vt:lpstr>
      <vt:lpstr>E.g. Power to detect association at a SNP with risk allele frequency = 0.3 in cases and an allelic OR = 1.1</vt:lpstr>
      <vt:lpstr>Significance levels in GWAS Frequentist approach</vt:lpstr>
      <vt:lpstr>Significance levels in GWAS Bayesian approach</vt:lpstr>
      <vt:lpstr>Significance levels in GWAS Bayesian approach </vt:lpstr>
      <vt:lpstr>Significance levels in GWAS Bayesian approach</vt:lpstr>
      <vt:lpstr>True Discovery Rate</vt:lpstr>
      <vt:lpstr>Why calculate power?</vt:lpstr>
      <vt:lpstr>Calculating Power</vt:lpstr>
      <vt:lpstr>E.g. Case/control allelic test</vt:lpstr>
      <vt:lpstr>Power summary  </vt:lpstr>
      <vt:lpstr>Meta Analysis</vt:lpstr>
      <vt:lpstr>What is Meta-analysis ? </vt:lpstr>
      <vt:lpstr>Typical Genome-wide meta-analysis</vt:lpstr>
      <vt:lpstr>E.g. MalariaGEN Consortium – Individual studies </vt:lpstr>
      <vt:lpstr>E.g. MalariaGEN Consortium –  Meta-analysis</vt:lpstr>
      <vt:lpstr>Synthesize results</vt:lpstr>
      <vt:lpstr>Effect size meta-analysis</vt:lpstr>
      <vt:lpstr>Evidence for association</vt:lpstr>
      <vt:lpstr>Evidence for association</vt:lpstr>
      <vt:lpstr>Heterogeneity </vt:lpstr>
      <vt:lpstr>Summary </vt:lpstr>
      <vt:lpstr>Additional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Genome-Wide  Association Meta-Analysis</dc:title>
  <dc:creator>Ines Barroso</dc:creator>
  <cp:lastModifiedBy>Geraldine Clarke</cp:lastModifiedBy>
  <cp:revision>287</cp:revision>
  <cp:lastPrinted>2015-06-18T10:07:37Z</cp:lastPrinted>
  <dcterms:created xsi:type="dcterms:W3CDTF">2012-03-29T18:56:30Z</dcterms:created>
  <dcterms:modified xsi:type="dcterms:W3CDTF">2015-06-26T07:11:53Z</dcterms:modified>
</cp:coreProperties>
</file>