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0" r:id="rId2"/>
    <p:sldId id="289" r:id="rId3"/>
    <p:sldId id="257" r:id="rId4"/>
    <p:sldId id="258" r:id="rId5"/>
    <p:sldId id="259" r:id="rId6"/>
    <p:sldId id="265" r:id="rId7"/>
    <p:sldId id="266" r:id="rId8"/>
    <p:sldId id="260" r:id="rId9"/>
    <p:sldId id="261" r:id="rId10"/>
    <p:sldId id="262" r:id="rId11"/>
    <p:sldId id="263" r:id="rId12"/>
    <p:sldId id="280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4" r:id="rId21"/>
    <p:sldId id="275" r:id="rId22"/>
    <p:sldId id="276" r:id="rId23"/>
    <p:sldId id="278" r:id="rId24"/>
    <p:sldId id="281" r:id="rId25"/>
    <p:sldId id="277" r:id="rId26"/>
    <p:sldId id="279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4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FB0F8-381A-F34B-B2BB-0E837049B6A8}" type="datetimeFigureOut">
              <a:rPr lang="en-US" smtClean="0"/>
              <a:t>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B5D79-7896-7A44-905D-DFD58ADD42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hapmap.ncbi.nlm.nih.gov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000genomes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genome.ucsc.edu/ENCODE/" TargetMode="External"/><Relationship Id="rId2" Type="http://schemas.openxmlformats.org/officeDocument/2006/relationships/hyperlink" Target="http://www.gencodegene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ncbi.nlm.nih.gov/projects/genome/assembly/grc/huma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043" y="0"/>
            <a:ext cx="9144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2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42" y="4812303"/>
            <a:ext cx="3352800" cy="136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5" descr="Image result for wellcome trust centre for human gene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688" name="Picture 8" descr="Nuffield Department of Clincial Medicin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37312"/>
            <a:ext cx="15430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0" name="Picture 10" descr="Oxford 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37312"/>
            <a:ext cx="14859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2" name="Picture 12" descr="Wellcome Trust Centre for Human Genet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505" y="6303986"/>
            <a:ext cx="5553075" cy="34290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71377" y="119959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Using public resources to understand associations</a:t>
            </a: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43925" y="3434102"/>
            <a:ext cx="36477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Dr Luke Jostins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8042" y="7937"/>
            <a:ext cx="9144001" cy="612751"/>
          </a:xfrm>
        </p:spPr>
        <p:txBody>
          <a:bodyPr/>
          <a:lstStyle/>
          <a:p>
            <a:r>
              <a:rPr lang="en-GB" sz="1600" b="1" dirty="0" err="1" smtClean="0">
                <a:solidFill>
                  <a:schemeClr val="bg1"/>
                </a:solidFill>
              </a:rPr>
              <a:t>Wellcome</a:t>
            </a:r>
            <a:r>
              <a:rPr lang="en-GB" sz="1600" b="1" dirty="0" smtClean="0">
                <a:solidFill>
                  <a:schemeClr val="bg1"/>
                </a:solidFill>
              </a:rPr>
              <a:t> Trust Advanced Courses; Genomic Epidemiology in Africa</a:t>
            </a:r>
            <a:r>
              <a:rPr lang="en-GB" sz="1600" b="1" dirty="0">
                <a:solidFill>
                  <a:schemeClr val="bg1"/>
                </a:solidFill>
              </a:rPr>
              <a:t>, </a:t>
            </a:r>
            <a:r>
              <a:rPr lang="en-GB" sz="1600" b="1" dirty="0" smtClean="0">
                <a:solidFill>
                  <a:schemeClr val="bg1"/>
                </a:solidFill>
              </a:rPr>
              <a:t>21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1600" b="1" dirty="0" smtClean="0">
                <a:solidFill>
                  <a:schemeClr val="bg1"/>
                </a:solidFill>
              </a:rPr>
              <a:t> – 26</a:t>
            </a:r>
            <a:r>
              <a:rPr lang="en-GB" sz="16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1600" b="1" dirty="0" smtClean="0">
                <a:solidFill>
                  <a:schemeClr val="bg1"/>
                </a:solidFill>
              </a:rPr>
              <a:t> June 2015</a:t>
            </a:r>
          </a:p>
          <a:p>
            <a:r>
              <a:rPr lang="en-GB" sz="1600" b="1" dirty="0" smtClean="0">
                <a:solidFill>
                  <a:schemeClr val="bg1"/>
                </a:solidFill>
              </a:rPr>
              <a:t>Africa </a:t>
            </a:r>
            <a:r>
              <a:rPr lang="en-GB" sz="1600" b="1" dirty="0">
                <a:solidFill>
                  <a:schemeClr val="bg1"/>
                </a:solidFill>
              </a:rPr>
              <a:t>Centre for Health and Population Studies, University of KwaZulu-Natal, Durban, South Africa</a:t>
            </a: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2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8640" y="960529"/>
            <a:ext cx="3403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http://hapmap.ncbi.nlm.nih.gov/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8640" y="591197"/>
            <a:ext cx="532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can download the </a:t>
            </a:r>
            <a:r>
              <a:rPr lang="en-US" b="1" dirty="0" err="1" smtClean="0"/>
              <a:t>HapMap</a:t>
            </a:r>
            <a:r>
              <a:rPr lang="en-US" b="1" dirty="0" smtClean="0"/>
              <a:t> data from here: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4200" y="1545677"/>
            <a:ext cx="19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looks like this:</a:t>
            </a:r>
            <a:endParaRPr lang="en-US" b="1" dirty="0"/>
          </a:p>
        </p:txBody>
      </p:sp>
      <p:pic>
        <p:nvPicPr>
          <p:cNvPr id="8" name="Picture 7" descr="Screen shot 2013-07-11 at 14.35.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640" y="2133921"/>
            <a:ext cx="7601912" cy="432825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51" y="1043025"/>
            <a:ext cx="7454900" cy="1905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71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2010-2013: 1000 Genomes Project 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sequences thousands more human genomes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9129" y="5403469"/>
            <a:ext cx="70491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- 2500 samples from 25 populations, documenting over 40M </a:t>
            </a:r>
            <a:r>
              <a:rPr lang="en-US" dirty="0" err="1" smtClean="0"/>
              <a:t>SNPs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insertions, deletions and inversions</a:t>
            </a:r>
          </a:p>
          <a:p>
            <a:r>
              <a:rPr lang="en-US" dirty="0" smtClean="0"/>
              <a:t>- Used high-throughput sequencing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07-11 at 15.54.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38063"/>
            <a:ext cx="8686800" cy="38163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8640" y="960529"/>
            <a:ext cx="3249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http://www.1000genomes.org/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8640" y="591197"/>
            <a:ext cx="6055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can download the 1000 Genomes data from here: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084200" y="1545677"/>
            <a:ext cx="19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looks like this: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Ensembl</a:t>
            </a:r>
            <a:r>
              <a:rPr lang="en-US" dirty="0" smtClean="0"/>
              <a:t> can give us </a:t>
            </a:r>
            <a:r>
              <a:rPr lang="en-US" dirty="0" err="1" smtClean="0"/>
              <a:t>HapMap</a:t>
            </a:r>
            <a:r>
              <a:rPr lang="en-US" dirty="0" smtClean="0"/>
              <a:t> and 1000 Genomes information on particular </a:t>
            </a:r>
            <a:r>
              <a:rPr lang="en-US" dirty="0" err="1" smtClean="0"/>
              <a:t>SNPs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5" name="Picture 4" descr="Screen shot 2013-07-11 at 14.43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8496"/>
            <a:ext cx="9144000" cy="46896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Annotating function onto sequence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161742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36698" y="4574160"/>
            <a:ext cx="3335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ACTCATGCATCGATGCGATG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05161" y="3174700"/>
            <a:ext cx="1412501" cy="139946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17662" y="3174700"/>
            <a:ext cx="1542089" cy="1399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4092" y="3080898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2375" y="2274092"/>
            <a:ext cx="244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start site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2375" y="2274092"/>
            <a:ext cx="244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start site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86355" y="2456663"/>
            <a:ext cx="165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 end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04542" y="320159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4654" y="3209684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2375" y="2274092"/>
            <a:ext cx="244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start site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6355" y="2456663"/>
            <a:ext cx="165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 end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7552" y="3662684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</a:t>
            </a:r>
            <a:r>
              <a:rPr lang="en-US" dirty="0" err="1" smtClean="0"/>
              <a:t>codon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65357" y="3646472"/>
            <a:ext cx="128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</a:t>
            </a:r>
            <a:r>
              <a:rPr lang="en-US" dirty="0" err="1" smtClean="0"/>
              <a:t>codon</a:t>
            </a:r>
            <a:endParaRPr lang="en-US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04542" y="320159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4654" y="3209684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2375" y="2274092"/>
            <a:ext cx="244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start site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86355" y="2456663"/>
            <a:ext cx="165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 end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487552" y="3662684"/>
            <a:ext cx="1365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 </a:t>
            </a:r>
            <a:r>
              <a:rPr lang="en-US" dirty="0" err="1" smtClean="0"/>
              <a:t>codon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65357" y="3646472"/>
            <a:ext cx="128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End </a:t>
            </a:r>
            <a:r>
              <a:rPr lang="en-US" dirty="0" err="1" smtClean="0"/>
              <a:t>codon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599838" y="322303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32291" y="322264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40199" y="323250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546742" y="321605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699142" y="3225914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44217" y="319960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62670" y="3662684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Splice sites</a:t>
            </a:r>
            <a:endParaRPr lang="en-US" dirty="0"/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95536" y="116632"/>
            <a:ext cx="6696744" cy="79208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sz="8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Introductions</a:t>
            </a: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7544" y="5373216"/>
            <a:ext cx="29523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whole genome sequencing and fine-mapping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20272" y="5818038"/>
            <a:ext cx="20517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meta-analysis and power of genetic </a:t>
            </a:r>
            <a:r>
              <a:rPr lang="en-GB" dirty="0" smtClean="0">
                <a:latin typeface="Comic Sans MS" panose="030F0702030302020204" pitchFamily="66" charset="0"/>
              </a:rPr>
              <a:t>studies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9" idx="2"/>
            <a:endCxn id="11" idx="0"/>
          </p:cNvCxnSpPr>
          <p:nvPr/>
        </p:nvCxnSpPr>
        <p:spPr>
          <a:xfrm flipH="1">
            <a:off x="5328084" y="836768"/>
            <a:ext cx="1099669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21" idx="0"/>
          </p:cNvCxnSpPr>
          <p:nvPr/>
        </p:nvCxnSpPr>
        <p:spPr>
          <a:xfrm>
            <a:off x="1376428" y="836768"/>
            <a:ext cx="63224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2"/>
            <a:endCxn id="11" idx="0"/>
          </p:cNvCxnSpPr>
          <p:nvPr/>
        </p:nvCxnSpPr>
        <p:spPr>
          <a:xfrm>
            <a:off x="3781639" y="836768"/>
            <a:ext cx="1546445" cy="57600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  <a:endCxn id="22" idx="0"/>
          </p:cNvCxnSpPr>
          <p:nvPr/>
        </p:nvCxnSpPr>
        <p:spPr>
          <a:xfrm flipH="1">
            <a:off x="5304606" y="2336106"/>
            <a:ext cx="23478" cy="948878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2"/>
            <a:endCxn id="15" idx="0"/>
          </p:cNvCxnSpPr>
          <p:nvPr/>
        </p:nvCxnSpPr>
        <p:spPr>
          <a:xfrm flipH="1">
            <a:off x="5300377" y="3654316"/>
            <a:ext cx="4229" cy="566772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2"/>
            <a:endCxn id="16" idx="0"/>
          </p:cNvCxnSpPr>
          <p:nvPr/>
        </p:nvCxnSpPr>
        <p:spPr>
          <a:xfrm>
            <a:off x="5300377" y="5144418"/>
            <a:ext cx="4699" cy="51683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18" idx="1"/>
          </p:cNvCxnSpPr>
          <p:nvPr/>
        </p:nvCxnSpPr>
        <p:spPr>
          <a:xfrm>
            <a:off x="6169172" y="6122913"/>
            <a:ext cx="851100" cy="15679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22" idx="1"/>
          </p:cNvCxnSpPr>
          <p:nvPr/>
        </p:nvCxnSpPr>
        <p:spPr>
          <a:xfrm>
            <a:off x="3563888" y="3253626"/>
            <a:ext cx="1080120" cy="216024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3"/>
            <a:endCxn id="22" idx="1"/>
          </p:cNvCxnSpPr>
          <p:nvPr/>
        </p:nvCxnSpPr>
        <p:spPr>
          <a:xfrm flipV="1">
            <a:off x="3563888" y="3469650"/>
            <a:ext cx="1080120" cy="49302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3"/>
            <a:endCxn id="12" idx="1"/>
          </p:cNvCxnSpPr>
          <p:nvPr/>
        </p:nvCxnSpPr>
        <p:spPr>
          <a:xfrm flipV="1">
            <a:off x="6169172" y="3735616"/>
            <a:ext cx="1222495" cy="2387297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  <a:endCxn id="15" idx="1"/>
          </p:cNvCxnSpPr>
          <p:nvPr/>
        </p:nvCxnSpPr>
        <p:spPr>
          <a:xfrm flipV="1">
            <a:off x="3419872" y="4682753"/>
            <a:ext cx="1124421" cy="1013629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868144" y="467436"/>
            <a:ext cx="111921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82" name="Straight Arrow Connector 81"/>
          <p:cNvCxnSpPr>
            <a:stCxn id="10" idx="2"/>
            <a:endCxn id="21" idx="0"/>
          </p:cNvCxnSpPr>
          <p:nvPr/>
        </p:nvCxnSpPr>
        <p:spPr>
          <a:xfrm flipH="1">
            <a:off x="1439652" y="836768"/>
            <a:ext cx="2341987" cy="504000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440980" y="5661248"/>
            <a:ext cx="17281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results and interpretation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44008" y="3284984"/>
            <a:ext cx="132119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QC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340768"/>
            <a:ext cx="1944216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principles of measuring disease in populations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5775" y="3068960"/>
            <a:ext cx="2238113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population genetics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79712" y="3501008"/>
            <a:ext cx="1584176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Principal components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22" name="Straight Arrow Connector 121"/>
          <p:cNvCxnSpPr>
            <a:stCxn id="11" idx="2"/>
            <a:endCxn id="12" idx="1"/>
          </p:cNvCxnSpPr>
          <p:nvPr/>
        </p:nvCxnSpPr>
        <p:spPr>
          <a:xfrm>
            <a:off x="5328084" y="2336106"/>
            <a:ext cx="2063583" cy="1399510"/>
          </a:xfrm>
          <a:prstGeom prst="straightConnector1">
            <a:avLst/>
          </a:prstGeom>
          <a:ln w="38100">
            <a:headEnd type="triangl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55976" y="1412776"/>
            <a:ext cx="1944216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Basic genotype data summaries and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4293" y="4221088"/>
            <a:ext cx="1512167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GWAS association analyses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89" name="Elbow Connector 188"/>
          <p:cNvCxnSpPr>
            <a:stCxn id="13" idx="1"/>
            <a:endCxn id="14" idx="1"/>
          </p:cNvCxnSpPr>
          <p:nvPr/>
        </p:nvCxnSpPr>
        <p:spPr>
          <a:xfrm rot="10800000" flipH="1" flipV="1">
            <a:off x="1325774" y="3253625"/>
            <a:ext cx="653937" cy="709047"/>
          </a:xfrm>
          <a:prstGeom prst="bentConnector3">
            <a:avLst>
              <a:gd name="adj1" fmla="val -3495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Elbow Connector 217"/>
          <p:cNvCxnSpPr>
            <a:stCxn id="21" idx="1"/>
            <a:endCxn id="15" idx="1"/>
          </p:cNvCxnSpPr>
          <p:nvPr/>
        </p:nvCxnSpPr>
        <p:spPr>
          <a:xfrm rot="10800000" flipH="1" flipV="1">
            <a:off x="467543" y="1940933"/>
            <a:ext cx="4076749" cy="2741820"/>
          </a:xfrm>
          <a:prstGeom prst="bentConnector3">
            <a:avLst>
              <a:gd name="adj1" fmla="val -5607"/>
            </a:avLst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21" idx="2"/>
            <a:endCxn id="13" idx="0"/>
          </p:cNvCxnSpPr>
          <p:nvPr/>
        </p:nvCxnSpPr>
        <p:spPr>
          <a:xfrm>
            <a:off x="1439652" y="2541097"/>
            <a:ext cx="1005180" cy="527863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7" idx="3"/>
            <a:endCxn id="16" idx="1"/>
          </p:cNvCxnSpPr>
          <p:nvPr/>
        </p:nvCxnSpPr>
        <p:spPr>
          <a:xfrm>
            <a:off x="3419872" y="5696382"/>
            <a:ext cx="1021108" cy="426531"/>
          </a:xfrm>
          <a:prstGeom prst="straightConnector1">
            <a:avLst/>
          </a:prstGeom>
          <a:ln w="38100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90796" y="467436"/>
            <a:ext cx="1571264" cy="36933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Epidemiology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chemeClr val="bg1">
              <a:lumMod val="9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905437" y="467436"/>
            <a:ext cx="1752403" cy="369332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Bioinformatics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91667" y="2996952"/>
            <a:ext cx="1620688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Public databases and resources for genetics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097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36629" y="3041230"/>
            <a:ext cx="432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62505" y="3025573"/>
            <a:ext cx="144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84287" y="3161125"/>
            <a:ext cx="3049084" cy="104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04542" y="320159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4654" y="3209684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12797" y="322303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19332" y="322264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53158" y="323250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546742" y="321605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12101" y="3225914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31258" y="319960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00805" y="3044503"/>
            <a:ext cx="561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01936" y="3047996"/>
            <a:ext cx="306319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26821" y="3011601"/>
            <a:ext cx="5040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33418" y="3034641"/>
            <a:ext cx="129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4508105" y="3945668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33371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 UTR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96709" y="2283953"/>
            <a:ext cx="8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Introns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3" idx="2"/>
          </p:cNvCxnSpPr>
          <p:nvPr/>
        </p:nvCxnSpPr>
        <p:spPr>
          <a:xfrm rot="5400000">
            <a:off x="4454514" y="2484235"/>
            <a:ext cx="518321" cy="8564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rot="16200000" flipH="1">
            <a:off x="4872069" y="2928646"/>
            <a:ext cx="617622" cy="558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144044" y="2643425"/>
            <a:ext cx="1024309" cy="5053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3524774" y="3494576"/>
            <a:ext cx="1400113" cy="4510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7" idx="2"/>
          </p:cNvCxnSpPr>
          <p:nvPr/>
        </p:nvCxnSpPr>
        <p:spPr>
          <a:xfrm rot="16200000" flipV="1">
            <a:off x="4576457" y="3597238"/>
            <a:ext cx="527070" cy="1697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924888" y="3392286"/>
            <a:ext cx="860371" cy="5564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8" idx="2"/>
          </p:cNvCxnSpPr>
          <p:nvPr/>
        </p:nvCxnSpPr>
        <p:spPr>
          <a:xfrm flipV="1">
            <a:off x="4921214" y="3382204"/>
            <a:ext cx="1857607" cy="5764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45" idx="2"/>
          </p:cNvCxnSpPr>
          <p:nvPr/>
        </p:nvCxnSpPr>
        <p:spPr>
          <a:xfrm rot="16200000" flipV="1">
            <a:off x="6851953" y="3678729"/>
            <a:ext cx="637105" cy="7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2753657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 UTR</a:t>
            </a:r>
            <a:endParaRPr lang="en-US" dirty="0"/>
          </a:p>
        </p:txBody>
      </p:sp>
      <p:cxnSp>
        <p:nvCxnSpPr>
          <p:cNvPr id="82" name="Straight Arrow Connector 81"/>
          <p:cNvCxnSpPr>
            <a:stCxn id="81" idx="0"/>
          </p:cNvCxnSpPr>
          <p:nvPr/>
        </p:nvCxnSpPr>
        <p:spPr>
          <a:xfrm rot="16200000" flipV="1">
            <a:off x="2809800" y="3554663"/>
            <a:ext cx="533835" cy="248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72249" y="533886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760426" y="5386842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780504" y="536030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796540" y="535991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130366" y="536977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146410" y="5366280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311769" y="537614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327030" y="5376759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68512" y="5181773"/>
            <a:ext cx="561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979144" y="5185266"/>
            <a:ext cx="306319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22593" y="5188759"/>
            <a:ext cx="5040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33086" y="5184869"/>
            <a:ext cx="129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36629" y="3041230"/>
            <a:ext cx="432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62505" y="3025573"/>
            <a:ext cx="144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68460" y="5188362"/>
            <a:ext cx="144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14947" y="5171911"/>
            <a:ext cx="432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84287" y="3161125"/>
            <a:ext cx="3049084" cy="104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04542" y="320159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4654" y="3209684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12797" y="322303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19332" y="322264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53158" y="323250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546742" y="321605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12101" y="3225914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31258" y="319960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00805" y="3044503"/>
            <a:ext cx="561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01936" y="3047996"/>
            <a:ext cx="306319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26821" y="3011601"/>
            <a:ext cx="5040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33418" y="3034641"/>
            <a:ext cx="129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650336" y="5129454"/>
            <a:ext cx="92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mRNA: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08105" y="3945668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33371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 UTR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96709" y="2283953"/>
            <a:ext cx="8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Introns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3" idx="2"/>
          </p:cNvCxnSpPr>
          <p:nvPr/>
        </p:nvCxnSpPr>
        <p:spPr>
          <a:xfrm rot="5400000">
            <a:off x="4454514" y="2484235"/>
            <a:ext cx="518321" cy="8564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rot="16200000" flipH="1">
            <a:off x="4872069" y="2928646"/>
            <a:ext cx="617622" cy="558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144044" y="2643425"/>
            <a:ext cx="1024309" cy="5053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3524774" y="3494576"/>
            <a:ext cx="1400113" cy="4510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7" idx="2"/>
          </p:cNvCxnSpPr>
          <p:nvPr/>
        </p:nvCxnSpPr>
        <p:spPr>
          <a:xfrm rot="16200000" flipV="1">
            <a:off x="4576457" y="3597238"/>
            <a:ext cx="527070" cy="1697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924888" y="3392286"/>
            <a:ext cx="860371" cy="5564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8" idx="2"/>
          </p:cNvCxnSpPr>
          <p:nvPr/>
        </p:nvCxnSpPr>
        <p:spPr>
          <a:xfrm flipV="1">
            <a:off x="4921214" y="3382204"/>
            <a:ext cx="1857607" cy="5764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45" idx="2"/>
          </p:cNvCxnSpPr>
          <p:nvPr/>
        </p:nvCxnSpPr>
        <p:spPr>
          <a:xfrm rot="16200000" flipV="1">
            <a:off x="6851953" y="3678729"/>
            <a:ext cx="637105" cy="7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228496" y="5958922"/>
            <a:ext cx="204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Coding sequence</a:t>
            </a:r>
            <a:endParaRPr lang="en-US" dirty="0"/>
          </a:p>
        </p:txBody>
      </p:sp>
      <p:sp>
        <p:nvSpPr>
          <p:cNvPr id="80" name="Left-Right Arrow 79"/>
          <p:cNvSpPr/>
          <p:nvPr/>
        </p:nvSpPr>
        <p:spPr>
          <a:xfrm>
            <a:off x="3368933" y="5649669"/>
            <a:ext cx="1631742" cy="26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2753657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 UTR</a:t>
            </a:r>
            <a:endParaRPr lang="en-US" dirty="0"/>
          </a:p>
        </p:txBody>
      </p:sp>
      <p:cxnSp>
        <p:nvCxnSpPr>
          <p:cNvPr id="56" name="Straight Arrow Connector 55"/>
          <p:cNvCxnSpPr>
            <a:stCxn id="54" idx="0"/>
          </p:cNvCxnSpPr>
          <p:nvPr/>
        </p:nvCxnSpPr>
        <p:spPr>
          <a:xfrm rot="16200000" flipV="1">
            <a:off x="2809800" y="3554663"/>
            <a:ext cx="533835" cy="248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ent Arrow 7"/>
          <p:cNvSpPr/>
          <p:nvPr/>
        </p:nvSpPr>
        <p:spPr>
          <a:xfrm>
            <a:off x="2578783" y="2643424"/>
            <a:ext cx="440597" cy="505360"/>
          </a:xfrm>
          <a:prstGeom prst="bentArrow">
            <a:avLst/>
          </a:prstGeom>
          <a:solidFill>
            <a:srgbClr val="008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57200" y="3239490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4092" y="3158646"/>
            <a:ext cx="8229600" cy="129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ircular Arrow 5"/>
          <p:cNvSpPr/>
          <p:nvPr/>
        </p:nvSpPr>
        <p:spPr>
          <a:xfrm rot="1073579">
            <a:off x="7023631" y="2915539"/>
            <a:ext cx="725688" cy="90705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954504"/>
              <a:gd name="adj5" fmla="val 12500"/>
            </a:avLst>
          </a:prstGeom>
          <a:solidFill>
            <a:srgbClr val="C0504D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72249" y="533886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4760426" y="5386842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780504" y="536030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3796540" y="535991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130366" y="536977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4146410" y="5366280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>
            <a:off x="4311769" y="537614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4327030" y="5376759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368512" y="5181773"/>
            <a:ext cx="561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979144" y="5185266"/>
            <a:ext cx="306319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522593" y="5188759"/>
            <a:ext cx="5040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333086" y="5184869"/>
            <a:ext cx="129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736629" y="3041230"/>
            <a:ext cx="432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062505" y="3025573"/>
            <a:ext cx="144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068460" y="5188362"/>
            <a:ext cx="144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914947" y="5171911"/>
            <a:ext cx="432000" cy="37060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684287" y="3161125"/>
            <a:ext cx="3049084" cy="1042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904542" y="3201593"/>
            <a:ext cx="568196" cy="158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6764654" y="3209684"/>
            <a:ext cx="56819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3612797" y="3223038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4419332" y="322264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753158" y="3232503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5546742" y="3216052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712101" y="3225914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331258" y="3199601"/>
            <a:ext cx="337701" cy="15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200805" y="3044503"/>
            <a:ext cx="561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601936" y="3047996"/>
            <a:ext cx="306319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526821" y="3011601"/>
            <a:ext cx="5040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733418" y="3034641"/>
            <a:ext cx="129600" cy="370603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650336" y="5129454"/>
            <a:ext cx="92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mRNA: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753657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’ UTR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508105" y="3945668"/>
            <a:ext cx="826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Exons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733371" y="3945668"/>
            <a:ext cx="89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3’ UTR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4696709" y="2283953"/>
            <a:ext cx="89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Introns</a:t>
            </a:r>
            <a:endParaRPr lang="en-US" dirty="0"/>
          </a:p>
        </p:txBody>
      </p:sp>
      <p:cxnSp>
        <p:nvCxnSpPr>
          <p:cNvPr id="55" name="Straight Arrow Connector 54"/>
          <p:cNvCxnSpPr>
            <a:stCxn id="53" idx="2"/>
          </p:cNvCxnSpPr>
          <p:nvPr/>
        </p:nvCxnSpPr>
        <p:spPr>
          <a:xfrm rot="5400000">
            <a:off x="4454514" y="2484235"/>
            <a:ext cx="518321" cy="85642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48" idx="2"/>
          </p:cNvCxnSpPr>
          <p:nvPr/>
        </p:nvCxnSpPr>
        <p:spPr>
          <a:xfrm rot="16200000" flipH="1">
            <a:off x="4872069" y="2928646"/>
            <a:ext cx="617622" cy="5589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144044" y="2643425"/>
            <a:ext cx="1024309" cy="50535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3524774" y="3494576"/>
            <a:ext cx="1400113" cy="4510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27" idx="2"/>
          </p:cNvCxnSpPr>
          <p:nvPr/>
        </p:nvCxnSpPr>
        <p:spPr>
          <a:xfrm rot="16200000" flipV="1">
            <a:off x="4576457" y="3597238"/>
            <a:ext cx="527070" cy="16979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4924888" y="3392286"/>
            <a:ext cx="860371" cy="55647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28" idx="2"/>
          </p:cNvCxnSpPr>
          <p:nvPr/>
        </p:nvCxnSpPr>
        <p:spPr>
          <a:xfrm flipV="1">
            <a:off x="4921214" y="3382204"/>
            <a:ext cx="1857607" cy="5764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0" idx="0"/>
            <a:endCxn id="44" idx="2"/>
          </p:cNvCxnSpPr>
          <p:nvPr/>
        </p:nvCxnSpPr>
        <p:spPr>
          <a:xfrm rot="16200000" flipV="1">
            <a:off x="2809800" y="3554663"/>
            <a:ext cx="533835" cy="2481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45" idx="2"/>
          </p:cNvCxnSpPr>
          <p:nvPr/>
        </p:nvCxnSpPr>
        <p:spPr>
          <a:xfrm rot="16200000" flipV="1">
            <a:off x="6851953" y="3678729"/>
            <a:ext cx="637105" cy="720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228496" y="5958922"/>
            <a:ext cx="204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Coding sequence</a:t>
            </a:r>
            <a:endParaRPr lang="en-US" dirty="0"/>
          </a:p>
        </p:txBody>
      </p:sp>
      <p:sp>
        <p:nvSpPr>
          <p:cNvPr id="80" name="Left-Right Arrow 79"/>
          <p:cNvSpPr/>
          <p:nvPr/>
        </p:nvSpPr>
        <p:spPr>
          <a:xfrm>
            <a:off x="3368933" y="5649669"/>
            <a:ext cx="1631742" cy="268625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883451" y="3021953"/>
            <a:ext cx="461936" cy="33415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510710" y="2570006"/>
            <a:ext cx="1108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promoter</a:t>
            </a:r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647933" y="3011601"/>
            <a:ext cx="544267" cy="344511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402376" y="2570006"/>
            <a:ext cx="114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enhancer</a:t>
            </a:r>
            <a:endParaRPr lang="en-US" dirty="0"/>
          </a:p>
        </p:txBody>
      </p:sp>
      <p:sp>
        <p:nvSpPr>
          <p:cNvPr id="62" name="Oval 61"/>
          <p:cNvSpPr/>
          <p:nvPr/>
        </p:nvSpPr>
        <p:spPr>
          <a:xfrm>
            <a:off x="708400" y="3239490"/>
            <a:ext cx="216000" cy="216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76200" y="3202598"/>
            <a:ext cx="216000" cy="216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883451" y="3189244"/>
            <a:ext cx="216000" cy="216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333587" y="3196280"/>
            <a:ext cx="216000" cy="216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2004410" y="3262260"/>
            <a:ext cx="216000" cy="2160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63082" y="3507188"/>
            <a:ext cx="215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Transcription factor </a:t>
            </a:r>
          </a:p>
          <a:p>
            <a:r>
              <a:rPr lang="en-US" dirty="0" smtClean="0"/>
              <a:t>binding</a:t>
            </a:r>
            <a:endParaRPr lang="en-US" dirty="0"/>
          </a:p>
        </p:txBody>
      </p:sp>
      <p:sp>
        <p:nvSpPr>
          <p:cNvPr id="7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dirty="0"/>
              <a:t>Annotating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function onto sequence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annotation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Gene model builders (e.g. </a:t>
            </a:r>
            <a:r>
              <a:rPr lang="en-US" dirty="0" err="1" smtClean="0"/>
              <a:t>RefSeq</a:t>
            </a:r>
            <a:r>
              <a:rPr lang="en-US" dirty="0" smtClean="0"/>
              <a:t>, GENCODE)</a:t>
            </a:r>
          </a:p>
          <a:p>
            <a:pPr marL="742950" lvl="2" indent="-342900"/>
            <a:r>
              <a:rPr lang="en-US" dirty="0" smtClean="0"/>
              <a:t>Use computational models to predict where transcription starts and stops, and where splicing occurs to make predicted transcripts. Use both sequence data and experimental data.</a:t>
            </a:r>
          </a:p>
          <a:p>
            <a:pPr marL="342900" lvl="1" indent="-342900">
              <a:buFont typeface="Arial"/>
              <a:buChar char="•"/>
            </a:pPr>
            <a:r>
              <a:rPr lang="en-US" dirty="0" smtClean="0"/>
              <a:t>Discovery of non-coding regulatory elements (e.g. ENCODE)</a:t>
            </a:r>
          </a:p>
          <a:p>
            <a:pPr marL="742950" lvl="2" indent="-342900"/>
            <a:r>
              <a:rPr lang="en-US" dirty="0" smtClean="0"/>
              <a:t>Use experimental data (RNA-</a:t>
            </a:r>
            <a:r>
              <a:rPr lang="en-US" dirty="0" err="1" smtClean="0"/>
              <a:t>Seq</a:t>
            </a:r>
            <a:r>
              <a:rPr lang="en-US" dirty="0" smtClean="0"/>
              <a:t>, </a:t>
            </a:r>
            <a:r>
              <a:rPr lang="en-US" dirty="0" err="1" smtClean="0"/>
              <a:t>ChIP-Seq</a:t>
            </a:r>
            <a:r>
              <a:rPr lang="en-US" dirty="0" smtClean="0"/>
              <a:t>, </a:t>
            </a:r>
            <a:r>
              <a:rPr lang="en-US" dirty="0" err="1" smtClean="0"/>
              <a:t>histone</a:t>
            </a:r>
            <a:r>
              <a:rPr lang="en-US" dirty="0" smtClean="0"/>
              <a:t> modifications) to discover functional regulatory elements outside of genes.</a:t>
            </a:r>
          </a:p>
          <a:p>
            <a:pPr marL="742950" lvl="2" indent="-342900"/>
            <a:endParaRPr lang="en-US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/>
              <a:t>You can download GENCODE data from here: </a:t>
            </a:r>
            <a:r>
              <a:rPr lang="en-US" sz="2000" dirty="0" smtClean="0">
                <a:hlinkClick r:id="rId2"/>
              </a:rPr>
              <a:t>http://www.gencodegenes.org/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And ENCODE data from here: </a:t>
            </a:r>
          </a:p>
          <a:p>
            <a:pPr>
              <a:buNone/>
            </a:pPr>
            <a:r>
              <a:rPr lang="en-US" sz="2000" dirty="0" smtClean="0">
                <a:hlinkClick r:id="rId3"/>
              </a:rPr>
              <a:t>    http://genome.ucsc.edu/ENCODE/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They look like this: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4" name="Picture 3" descr="Screen shot 2013-07-11 at 15.59.5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774" y="3419785"/>
            <a:ext cx="7975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62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UCSC can show us functional information on a gene</a:t>
            </a:r>
            <a:endParaRPr lang="en-US" dirty="0"/>
          </a:p>
        </p:txBody>
      </p:sp>
      <p:pic>
        <p:nvPicPr>
          <p:cNvPr id="7" name="Picture 6" descr="Screen shot 2013-07-11 at 15.40.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544" y="1149409"/>
            <a:ext cx="9144000" cy="54414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3098" y="3149950"/>
            <a:ext cx="142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Transcripts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0416" y="4804237"/>
            <a:ext cx="1210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Promoter </a:t>
            </a:r>
          </a:p>
          <a:p>
            <a:r>
              <a:rPr lang="en-US" b="1" dirty="0" smtClean="0"/>
              <a:t>activity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944548"/>
            <a:ext cx="164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Transcription </a:t>
            </a:r>
          </a:p>
          <a:p>
            <a:r>
              <a:rPr lang="en-US" b="1" dirty="0" smtClean="0"/>
              <a:t>factor</a:t>
            </a:r>
          </a:p>
          <a:p>
            <a:r>
              <a:rPr lang="en-US" b="1" dirty="0" smtClean="0"/>
              <a:t>binding</a:t>
            </a:r>
            <a:endParaRPr lang="en-US" b="1" dirty="0"/>
          </a:p>
        </p:txBody>
      </p:sp>
      <p:cxnSp>
        <p:nvCxnSpPr>
          <p:cNvPr id="13" name="Straight Arrow Connector 12"/>
          <p:cNvCxnSpPr>
            <a:stCxn id="8" idx="3"/>
          </p:cNvCxnSpPr>
          <p:nvPr/>
        </p:nvCxnSpPr>
        <p:spPr>
          <a:xfrm flipV="1">
            <a:off x="1592208" y="2834091"/>
            <a:ext cx="586845" cy="500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1387261" y="3539563"/>
            <a:ext cx="996738" cy="5868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298784" y="5130979"/>
            <a:ext cx="105354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1347208" y="5759036"/>
            <a:ext cx="855841" cy="8078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371204" y="6590879"/>
            <a:ext cx="1743638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Ensembl</a:t>
            </a:r>
            <a:r>
              <a:rPr lang="en-US" dirty="0" smtClean="0"/>
              <a:t> tells us what impact a variant has on nearby genes</a:t>
            </a:r>
            <a:endParaRPr lang="en-US" dirty="0"/>
          </a:p>
        </p:txBody>
      </p:sp>
      <p:pic>
        <p:nvPicPr>
          <p:cNvPr id="5" name="Picture 4" descr="Screen shot 2013-07-11 at 15.50.4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782"/>
            <a:ext cx="9144000" cy="42514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99084" y="5967110"/>
            <a:ext cx="5731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This variant causes a </a:t>
            </a:r>
            <a:r>
              <a:rPr lang="en-US" b="1" dirty="0" err="1" smtClean="0"/>
              <a:t>frameshift</a:t>
            </a:r>
            <a:r>
              <a:rPr lang="en-US" b="1" dirty="0" smtClean="0"/>
              <a:t> in the gene </a:t>
            </a:r>
            <a:r>
              <a:rPr lang="en-US" b="1" i="1" dirty="0" smtClean="0"/>
              <a:t>NOD2</a:t>
            </a:r>
            <a:endParaRPr lang="en-US" b="1" i="1" dirty="0"/>
          </a:p>
        </p:txBody>
      </p:sp>
      <p:sp>
        <p:nvSpPr>
          <p:cNvPr id="9" name="Rectangle 8"/>
          <p:cNvSpPr/>
          <p:nvPr/>
        </p:nvSpPr>
        <p:spPr>
          <a:xfrm>
            <a:off x="1749428" y="4988814"/>
            <a:ext cx="5079820" cy="682520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39700">
              <a:schemeClr val="accent6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discover a protective effect of the A allele of SNP rs334 on severe malaria</a:t>
            </a:r>
          </a:p>
          <a:p>
            <a:r>
              <a:rPr lang="en-US" dirty="0" smtClean="0"/>
              <a:t>How common is this variant? </a:t>
            </a:r>
          </a:p>
          <a:p>
            <a:pPr lvl="1"/>
            <a:r>
              <a:rPr lang="en-US" dirty="0" smtClean="0"/>
              <a:t>Search for rs334 in </a:t>
            </a:r>
            <a:r>
              <a:rPr lang="en-US" dirty="0" err="1" smtClean="0"/>
              <a:t>Ensembl</a:t>
            </a:r>
            <a:r>
              <a:rPr lang="en-US" dirty="0" smtClean="0"/>
              <a:t>, click “Variation”, then “Human”, then “rs334”, then “Population Genetics”.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1 at 11.10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6"/>
          <a:stretch/>
        </p:blipFill>
        <p:spPr>
          <a:xfrm>
            <a:off x="1086340" y="1606453"/>
            <a:ext cx="6715432" cy="51291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361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According to 1000 Genomes, Europeans and Asians do not carry the A variant, but </a:t>
            </a:r>
            <a:r>
              <a:rPr lang="en-US" dirty="0"/>
              <a:t>9</a:t>
            </a:r>
            <a:r>
              <a:rPr lang="en-US" dirty="0" smtClean="0"/>
              <a:t>% of Africans do.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variant lie within a predicted gene? </a:t>
            </a:r>
          </a:p>
          <a:p>
            <a:pPr lvl="1"/>
            <a:r>
              <a:rPr lang="en-US" dirty="0" smtClean="0"/>
              <a:t>Search for rs334 in the UCSC genome browser and click “rs334”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93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2003: The HGP publishes the sequence of a “reference” human genome</a:t>
            </a:r>
            <a:endParaRPr lang="en-US" dirty="0"/>
          </a:p>
        </p:txBody>
      </p:sp>
      <p:pic>
        <p:nvPicPr>
          <p:cNvPr id="4" name="Picture 3" descr="metal-gear-solid-human-genome-project-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07" y="0"/>
            <a:ext cx="6147716" cy="4832939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According to </a:t>
            </a:r>
            <a:r>
              <a:rPr lang="en-US" dirty="0" err="1" smtClean="0"/>
              <a:t>RefSeq</a:t>
            </a:r>
            <a:r>
              <a:rPr lang="en-US" dirty="0" smtClean="0"/>
              <a:t> and GENCODE, this variant lies within a transcript for the gene </a:t>
            </a:r>
            <a:r>
              <a:rPr lang="en-US" i="1" dirty="0" smtClean="0"/>
              <a:t>HBB</a:t>
            </a:r>
            <a:endParaRPr lang="en-US" i="1" dirty="0"/>
          </a:p>
        </p:txBody>
      </p:sp>
      <p:pic>
        <p:nvPicPr>
          <p:cNvPr id="4" name="Picture 3" descr="Screen shot 2013-07-11 at 16.06.5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5421"/>
            <a:ext cx="9144000" cy="330379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this variant alter the </a:t>
            </a:r>
            <a:r>
              <a:rPr lang="en-US" i="1" dirty="0" smtClean="0"/>
              <a:t>HBB</a:t>
            </a:r>
            <a:r>
              <a:rPr lang="en-US" dirty="0" smtClean="0"/>
              <a:t> gene?</a:t>
            </a:r>
          </a:p>
          <a:p>
            <a:pPr lvl="1"/>
            <a:r>
              <a:rPr lang="en-US" dirty="0" smtClean="0"/>
              <a:t>Search for rs334 in </a:t>
            </a:r>
            <a:r>
              <a:rPr lang="en-US" dirty="0" err="1" smtClean="0"/>
              <a:t>Ensembl</a:t>
            </a:r>
            <a:r>
              <a:rPr lang="en-US" dirty="0" smtClean="0"/>
              <a:t>, click “Variation”, then “Human”, then “rs334”, then “Genes and Regulation”.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01 at 11.13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4395"/>
            <a:ext cx="9144000" cy="33002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 allele changes the 7</a:t>
            </a:r>
            <a:r>
              <a:rPr lang="en-US" baseline="30000" dirty="0" smtClean="0"/>
              <a:t>th</a:t>
            </a:r>
            <a:r>
              <a:rPr lang="en-US" dirty="0" smtClean="0"/>
              <a:t> amino acid in the HBB protein from </a:t>
            </a:r>
            <a:r>
              <a:rPr lang="en-US" dirty="0" err="1" smtClean="0"/>
              <a:t>Glutamic</a:t>
            </a:r>
            <a:r>
              <a:rPr lang="en-US" dirty="0" smtClean="0"/>
              <a:t> acid (E) to </a:t>
            </a:r>
            <a:r>
              <a:rPr lang="en-US" dirty="0" err="1" smtClean="0"/>
              <a:t>Valine</a:t>
            </a:r>
            <a:r>
              <a:rPr lang="en-US" dirty="0" smtClean="0"/>
              <a:t> (V)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642979" y="3789060"/>
            <a:ext cx="414679" cy="388739"/>
          </a:xfrm>
          <a:prstGeom prst="ellipse">
            <a:avLst/>
          </a:prstGeom>
          <a:noFill/>
          <a:effectLst>
            <a:glow rad="1397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03561" y="3766961"/>
            <a:ext cx="414679" cy="388739"/>
          </a:xfrm>
          <a:prstGeom prst="ellipse">
            <a:avLst/>
          </a:prstGeom>
          <a:noFill/>
          <a:effectLst>
            <a:glow rad="1397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77062" y="3793042"/>
            <a:ext cx="570185" cy="557192"/>
          </a:xfrm>
          <a:prstGeom prst="ellipse">
            <a:avLst/>
          </a:prstGeom>
          <a:noFill/>
          <a:effectLst>
            <a:glow rad="1397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091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 each of the following variants please find:</a:t>
            </a:r>
          </a:p>
          <a:p>
            <a:pPr lvl="1"/>
            <a:r>
              <a:rPr lang="en-US" dirty="0" smtClean="0"/>
              <a:t>The allele frequencies in different populations</a:t>
            </a:r>
          </a:p>
          <a:p>
            <a:pPr lvl="1"/>
            <a:r>
              <a:rPr lang="en-US" dirty="0" smtClean="0"/>
              <a:t>The gene it is in (if any)</a:t>
            </a:r>
          </a:p>
          <a:p>
            <a:pPr lvl="1"/>
            <a:r>
              <a:rPr lang="en-US" dirty="0" smtClean="0"/>
              <a:t>The consequence it has on the gene (if any). This could be an amino acid change, or presence in a regulatory region.</a:t>
            </a:r>
          </a:p>
          <a:p>
            <a:pPr lvl="1"/>
            <a:r>
              <a:rPr lang="en-US" dirty="0" smtClean="0"/>
              <a:t>Any other interesting information you can find on those pages. You can even search Google for these SNPs to see if you can learn anything else!</a:t>
            </a:r>
            <a:endParaRPr lang="en-US" dirty="0"/>
          </a:p>
          <a:p>
            <a:r>
              <a:rPr lang="en-US" dirty="0" smtClean="0"/>
              <a:t>The variants are:</a:t>
            </a:r>
            <a:endParaRPr lang="en-US" dirty="0"/>
          </a:p>
          <a:p>
            <a:pPr lvl="1"/>
            <a:r>
              <a:rPr lang="en-US" dirty="0" smtClean="0"/>
              <a:t>rs11209026</a:t>
            </a:r>
          </a:p>
          <a:p>
            <a:pPr lvl="1"/>
            <a:r>
              <a:rPr lang="en-US" dirty="0" smtClean="0"/>
              <a:t>rs17293632</a:t>
            </a:r>
          </a:p>
          <a:p>
            <a:pPr lvl="1"/>
            <a:r>
              <a:rPr lang="en-US" dirty="0" smtClean="0"/>
              <a:t>rs6983267</a:t>
            </a:r>
          </a:p>
          <a:p>
            <a:pPr lvl="1"/>
            <a:r>
              <a:rPr lang="en-US" dirty="0"/>
              <a:t>rs8176719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70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904" y="907057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"/>
              </a:rPr>
              <a:t>http://www.ncbi.nlm.nih.gov/projects/genome/assembly/grc/human/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8640" y="591197"/>
            <a:ext cx="6721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You can download the human genome sequence from here: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84200" y="1545677"/>
            <a:ext cx="19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It looks like this:</a:t>
            </a:r>
            <a:endParaRPr lang="en-US" b="1" dirty="0"/>
          </a:p>
        </p:txBody>
      </p:sp>
      <p:pic>
        <p:nvPicPr>
          <p:cNvPr id="7" name="Picture 6" descr="Screen shot 2013-07-11 at 13.42.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60" y="2042660"/>
            <a:ext cx="8407379" cy="48821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796" y="5192887"/>
            <a:ext cx="6195417" cy="1077218"/>
          </a:xfrm>
          <a:prstGeom prst="rect">
            <a:avLst/>
          </a:prstGeom>
          <a:effectLst>
            <a:glow rad="228600">
              <a:schemeClr val="accent2"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/>
              <a:t>The sequence alone is not that useful!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87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Other projects generated resources to shed more light on genomes.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Genome variation</a:t>
            </a:r>
          </a:p>
          <a:p>
            <a:pPr lvl="1"/>
            <a:r>
              <a:rPr lang="en-US" dirty="0" smtClean="0"/>
              <a:t>How does the genome sequence vary from person to person?</a:t>
            </a:r>
          </a:p>
          <a:p>
            <a:pPr lvl="1"/>
            <a:r>
              <a:rPr lang="en-US" dirty="0" smtClean="0"/>
              <a:t>Genotype (</a:t>
            </a:r>
            <a:r>
              <a:rPr lang="en-US" dirty="0" err="1" smtClean="0"/>
              <a:t>HapMap</a:t>
            </a:r>
            <a:r>
              <a:rPr lang="en-US" dirty="0" smtClean="0"/>
              <a:t>) or sequence (1000 Genomes) many more individuals</a:t>
            </a:r>
          </a:p>
          <a:p>
            <a:r>
              <a:rPr lang="en-US" dirty="0" smtClean="0"/>
              <a:t>Genome function</a:t>
            </a:r>
          </a:p>
          <a:p>
            <a:pPr lvl="1"/>
            <a:r>
              <a:rPr lang="en-US" dirty="0" smtClean="0"/>
              <a:t>How does the DNA sequence make and regulate RNA and proteins?</a:t>
            </a:r>
          </a:p>
          <a:p>
            <a:pPr lvl="1"/>
            <a:r>
              <a:rPr lang="en-US" dirty="0" smtClean="0"/>
              <a:t>Gene prediction models (</a:t>
            </a:r>
            <a:r>
              <a:rPr lang="en-US" dirty="0" err="1" smtClean="0"/>
              <a:t>GenCode</a:t>
            </a:r>
            <a:r>
              <a:rPr lang="en-US" dirty="0" smtClean="0"/>
              <a:t>, </a:t>
            </a:r>
            <a:r>
              <a:rPr lang="en-US" dirty="0" err="1" smtClean="0"/>
              <a:t>RefSeq</a:t>
            </a:r>
            <a:r>
              <a:rPr lang="en-US" dirty="0" smtClean="0"/>
              <a:t>), assays of non-coding function (ENCODE)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631" y="57668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All these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resources can be access free on the internet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browsers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Most of the data that we will discuss is available from “genome browsers”</a:t>
            </a:r>
          </a:p>
          <a:p>
            <a:r>
              <a:rPr lang="en-US" dirty="0" smtClean="0"/>
              <a:t>These are websites that put together public data in one place, and make it searchable and </a:t>
            </a:r>
            <a:r>
              <a:rPr lang="en-US" dirty="0" err="1" smtClean="0"/>
              <a:t>browsable</a:t>
            </a:r>
            <a:endParaRPr lang="en-US" dirty="0" smtClean="0"/>
          </a:p>
          <a:p>
            <a:r>
              <a:rPr lang="en-US" dirty="0" smtClean="0"/>
              <a:t>The main two genome browsers are </a:t>
            </a:r>
            <a:r>
              <a:rPr lang="en-US" dirty="0" err="1" smtClean="0"/>
              <a:t>Ensembl</a:t>
            </a:r>
            <a:r>
              <a:rPr lang="en-US" dirty="0" smtClean="0"/>
              <a:t> and the University of California Santa Cruz (UCSC) genome browser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 smtClean="0"/>
              <a:t>Much of the data </a:t>
            </a:r>
            <a:endParaRPr lang="en-US" dirty="0"/>
          </a:p>
        </p:txBody>
      </p:sp>
      <p:pic>
        <p:nvPicPr>
          <p:cNvPr id="4" name="Picture 3" descr="Screen shot 2013-07-11 at 14.44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5156753" cy="3156769"/>
          </a:xfrm>
          <a:prstGeom prst="rect">
            <a:avLst/>
          </a:prstGeom>
        </p:spPr>
      </p:pic>
      <p:pic>
        <p:nvPicPr>
          <p:cNvPr id="6" name="Picture 5" descr="Screen shot 2013-07-11 at 14.45.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78" y="3515954"/>
            <a:ext cx="5100921" cy="282736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12435" y="26127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Ensembl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http://</a:t>
            </a:r>
            <a:r>
              <a:rPr lang="en-US" sz="2800" dirty="0" err="1" smtClean="0"/>
              <a:t>www.ensembl.org</a:t>
            </a:r>
            <a:endParaRPr lang="en-US" sz="2800" dirty="0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-58354" y="58286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UCSC genome browser</a:t>
            </a:r>
            <a:r>
              <a:rPr lang="en-US" sz="2800" dirty="0">
                <a:latin typeface="+mj-lt"/>
                <a:ea typeface="+mj-ea"/>
                <a:cs typeface="+mj-cs"/>
              </a:rPr>
              <a:t/>
            </a:r>
            <a:br>
              <a:rPr lang="en-US" sz="2800" dirty="0">
                <a:latin typeface="+mj-lt"/>
                <a:ea typeface="+mj-ea"/>
                <a:cs typeface="+mj-cs"/>
              </a:rPr>
            </a:br>
            <a:r>
              <a:rPr lang="en-US" sz="2800" dirty="0" err="1">
                <a:latin typeface="+mj-lt"/>
                <a:ea typeface="+mj-ea"/>
                <a:cs typeface="+mj-cs"/>
              </a:rPr>
              <a:t>http://genome.ucsc.edu/cgi-bin/hgGateway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Genome variation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49" y="704951"/>
            <a:ext cx="7429500" cy="2641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371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2005-2010: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HapMap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documents common variation within and across human populations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9129" y="5105436"/>
            <a:ext cx="6875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~2M single nucleotide polymorphisms (</a:t>
            </a:r>
            <a:r>
              <a:rPr lang="en-US" dirty="0" err="1" smtClean="0"/>
              <a:t>SNPs</a:t>
            </a:r>
            <a:r>
              <a:rPr lang="en-US" dirty="0" smtClean="0"/>
              <a:t>) genotyped in ~1000 individuals from 11 populations</a:t>
            </a:r>
          </a:p>
          <a:p>
            <a:r>
              <a:rPr lang="en-US" dirty="0" smtClean="0"/>
              <a:t>- Used genotyping microarrays.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876</Words>
  <Application>Microsoft Office PowerPoint</Application>
  <PresentationFormat>On-screen Show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2003: The HGP publishes the sequence of a “reference” human genome</vt:lpstr>
      <vt:lpstr>PowerPoint Presentation</vt:lpstr>
      <vt:lpstr>Other projects generated resources to shed more light on genomes.</vt:lpstr>
      <vt:lpstr>Genome browsers</vt:lpstr>
      <vt:lpstr>Ensembl http://www.ensembl.org</vt:lpstr>
      <vt:lpstr>Genome variation</vt:lpstr>
      <vt:lpstr>PowerPoint Presentation</vt:lpstr>
      <vt:lpstr>PowerPoint Presentation</vt:lpstr>
      <vt:lpstr>PowerPoint Presentation</vt:lpstr>
      <vt:lpstr>PowerPoint Presentation</vt:lpstr>
      <vt:lpstr>Ensembl can give us HapMap and 1000 Genomes information on particular SNPs:</vt:lpstr>
      <vt:lpstr>Genome function</vt:lpstr>
      <vt:lpstr>Annotating function onto sequence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Functional annotation projects</vt:lpstr>
      <vt:lpstr>PowerPoint Presentation</vt:lpstr>
      <vt:lpstr>UCSC can show us functional information on a gene</vt:lpstr>
      <vt:lpstr>Ensembl tells us what impact a variant has on nearby genes</vt:lpstr>
      <vt:lpstr>Putting it all together</vt:lpstr>
      <vt:lpstr>According to 1000 Genomes, Europeans and Asians do not carry the A variant, but 9% of Africans do.</vt:lpstr>
      <vt:lpstr>Putting it all together</vt:lpstr>
      <vt:lpstr>According to RefSeq and GENCODE, this variant lies within a transcript for the gene HBB</vt:lpstr>
      <vt:lpstr>Putting it all together</vt:lpstr>
      <vt:lpstr>The A allele changes the 7th amino acid in the HBB protein from Glutamic acid (E) to Valine (V)</vt:lpstr>
      <vt:lpstr>Practical task</vt:lpstr>
    </vt:vector>
  </TitlesOfParts>
  <Company>WTSI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public resources to understanding associations</dc:title>
  <dc:creator>Luke Jostins</dc:creator>
  <cp:lastModifiedBy>Kirk Rockett</cp:lastModifiedBy>
  <cp:revision>10</cp:revision>
  <dcterms:created xsi:type="dcterms:W3CDTF">2013-07-11T12:33:16Z</dcterms:created>
  <dcterms:modified xsi:type="dcterms:W3CDTF">2015-05-03T12:15:22Z</dcterms:modified>
</cp:coreProperties>
</file>