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5" r:id="rId4"/>
    <p:sldId id="280" r:id="rId5"/>
    <p:sldId id="278" r:id="rId6"/>
    <p:sldId id="288" r:id="rId7"/>
    <p:sldId id="273" r:id="rId8"/>
    <p:sldId id="289" r:id="rId9"/>
    <p:sldId id="298" r:id="rId10"/>
    <p:sldId id="297" r:id="rId11"/>
    <p:sldId id="296" r:id="rId12"/>
    <p:sldId id="295" r:id="rId13"/>
    <p:sldId id="294" r:id="rId14"/>
    <p:sldId id="293" r:id="rId15"/>
    <p:sldId id="292" r:id="rId16"/>
    <p:sldId id="291" r:id="rId17"/>
    <p:sldId id="290" r:id="rId18"/>
    <p:sldId id="274" r:id="rId19"/>
    <p:sldId id="276" r:id="rId20"/>
    <p:sldId id="303" r:id="rId21"/>
    <p:sldId id="302" r:id="rId22"/>
    <p:sldId id="301" r:id="rId23"/>
    <p:sldId id="300" r:id="rId24"/>
    <p:sldId id="299" r:id="rId25"/>
    <p:sldId id="277" r:id="rId26"/>
    <p:sldId id="279" r:id="rId27"/>
    <p:sldId id="286" r:id="rId28"/>
    <p:sldId id="285" r:id="rId29"/>
    <p:sldId id="284" r:id="rId30"/>
    <p:sldId id="283" r:id="rId31"/>
    <p:sldId id="287" r:id="rId32"/>
    <p:sldId id="281" r:id="rId33"/>
    <p:sldId id="268" r:id="rId34"/>
    <p:sldId id="329" r:id="rId35"/>
    <p:sldId id="328" r:id="rId36"/>
    <p:sldId id="327" r:id="rId37"/>
    <p:sldId id="326" r:id="rId38"/>
    <p:sldId id="323" r:id="rId39"/>
    <p:sldId id="322" r:id="rId40"/>
    <p:sldId id="321" r:id="rId41"/>
    <p:sldId id="332" r:id="rId42"/>
    <p:sldId id="331" r:id="rId43"/>
    <p:sldId id="261" r:id="rId44"/>
    <p:sldId id="333" r:id="rId45"/>
    <p:sldId id="262" r:id="rId46"/>
    <p:sldId id="337" r:id="rId47"/>
    <p:sldId id="336" r:id="rId48"/>
    <p:sldId id="335" r:id="rId49"/>
    <p:sldId id="260" r:id="rId50"/>
    <p:sldId id="334" r:id="rId51"/>
    <p:sldId id="338" r:id="rId52"/>
    <p:sldId id="263" r:id="rId53"/>
    <p:sldId id="343" r:id="rId54"/>
    <p:sldId id="342" r:id="rId55"/>
    <p:sldId id="341" r:id="rId56"/>
    <p:sldId id="340" r:id="rId57"/>
    <p:sldId id="339" r:id="rId58"/>
    <p:sldId id="265" r:id="rId59"/>
    <p:sldId id="266" r:id="rId60"/>
    <p:sldId id="267" r:id="rId61"/>
    <p:sldId id="345" r:id="rId62"/>
    <p:sldId id="344" r:id="rId63"/>
    <p:sldId id="269" r:id="rId64"/>
    <p:sldId id="270" r:id="rId65"/>
    <p:sldId id="346" r:id="rId66"/>
    <p:sldId id="350" r:id="rId67"/>
    <p:sldId id="349" r:id="rId68"/>
    <p:sldId id="348" r:id="rId69"/>
    <p:sldId id="272" r:id="rId70"/>
    <p:sldId id="347" r:id="rId71"/>
    <p:sldId id="271" r:id="rId72"/>
    <p:sldId id="351" r:id="rId73"/>
    <p:sldId id="282" r:id="rId74"/>
    <p:sldId id="304" r:id="rId75"/>
    <p:sldId id="305" r:id="rId76"/>
    <p:sldId id="354" r:id="rId77"/>
    <p:sldId id="353" r:id="rId78"/>
    <p:sldId id="310" r:id="rId79"/>
    <p:sldId id="352" r:id="rId80"/>
    <p:sldId id="358" r:id="rId81"/>
    <p:sldId id="357" r:id="rId82"/>
    <p:sldId id="356" r:id="rId83"/>
    <p:sldId id="355" r:id="rId84"/>
    <p:sldId id="311" r:id="rId85"/>
    <p:sldId id="371" r:id="rId86"/>
    <p:sldId id="370" r:id="rId87"/>
    <p:sldId id="375" r:id="rId88"/>
    <p:sldId id="312" r:id="rId89"/>
    <p:sldId id="373" r:id="rId90"/>
    <p:sldId id="372" r:id="rId91"/>
    <p:sldId id="374" r:id="rId92"/>
    <p:sldId id="318" r:id="rId93"/>
    <p:sldId id="317" r:id="rId94"/>
    <p:sldId id="316" r:id="rId95"/>
    <p:sldId id="315" r:id="rId96"/>
    <p:sldId id="314" r:id="rId97"/>
    <p:sldId id="313" r:id="rId98"/>
    <p:sldId id="319" r:id="rId99"/>
    <p:sldId id="388" r:id="rId100"/>
    <p:sldId id="387" r:id="rId101"/>
    <p:sldId id="386" r:id="rId102"/>
    <p:sldId id="385" r:id="rId103"/>
    <p:sldId id="384" r:id="rId104"/>
    <p:sldId id="383" r:id="rId105"/>
    <p:sldId id="367" r:id="rId106"/>
    <p:sldId id="392" r:id="rId107"/>
    <p:sldId id="391" r:id="rId108"/>
    <p:sldId id="390" r:id="rId109"/>
    <p:sldId id="368" r:id="rId110"/>
    <p:sldId id="389" r:id="rId111"/>
    <p:sldId id="379" r:id="rId112"/>
    <p:sldId id="378" r:id="rId113"/>
    <p:sldId id="377" r:id="rId114"/>
    <p:sldId id="376" r:id="rId115"/>
    <p:sldId id="369" r:id="rId116"/>
    <p:sldId id="381" r:id="rId117"/>
    <p:sldId id="380" r:id="rId118"/>
    <p:sldId id="309" r:id="rId119"/>
    <p:sldId id="366" r:id="rId120"/>
    <p:sldId id="365" r:id="rId121"/>
    <p:sldId id="364" r:id="rId122"/>
    <p:sldId id="363" r:id="rId123"/>
    <p:sldId id="362" r:id="rId124"/>
    <p:sldId id="308" r:id="rId125"/>
    <p:sldId id="306" r:id="rId126"/>
    <p:sldId id="307" r:id="rId127"/>
    <p:sldId id="382" r:id="rId128"/>
    <p:sldId id="320" r:id="rId1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3"/>
    <p:restoredTop sz="94666"/>
  </p:normalViewPr>
  <p:slideViewPr>
    <p:cSldViewPr snapToGrid="0" snapToObjects="1">
      <p:cViewPr>
        <p:scale>
          <a:sx n="72" d="100"/>
          <a:sy n="72" d="100"/>
        </p:scale>
        <p:origin x="920" y="1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6F539-CABE-A74D-B85B-3F503F5442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4D0B30-75CF-1F49-BC1C-7787F2C0A9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E7AD21-4DD7-BB41-B448-FA60400C075C}"/>
              </a:ext>
            </a:extLst>
          </p:cNvPr>
          <p:cNvSpPr>
            <a:spLocks noGrp="1"/>
          </p:cNvSpPr>
          <p:nvPr>
            <p:ph type="dt" sz="half" idx="10"/>
          </p:nvPr>
        </p:nvSpPr>
        <p:spPr/>
        <p:txBody>
          <a:bodyPr/>
          <a:lstStyle/>
          <a:p>
            <a:fld id="{0264590A-A7CF-BD4E-B3F5-ACF0FF062483}" type="datetimeFigureOut">
              <a:rPr lang="en-US" smtClean="0"/>
              <a:t>11/15/21</a:t>
            </a:fld>
            <a:endParaRPr lang="en-US"/>
          </a:p>
        </p:txBody>
      </p:sp>
      <p:sp>
        <p:nvSpPr>
          <p:cNvPr id="5" name="Footer Placeholder 4">
            <a:extLst>
              <a:ext uri="{FF2B5EF4-FFF2-40B4-BE49-F238E27FC236}">
                <a16:creationId xmlns:a16="http://schemas.microsoft.com/office/drawing/2014/main" id="{F5FA76B6-7BE8-FC4F-A0CC-DCB98DFBAE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D16C41-283B-1E44-9426-7F77235C81F0}"/>
              </a:ext>
            </a:extLst>
          </p:cNvPr>
          <p:cNvSpPr>
            <a:spLocks noGrp="1"/>
          </p:cNvSpPr>
          <p:nvPr>
            <p:ph type="sldNum" sz="quarter" idx="12"/>
          </p:nvPr>
        </p:nvSpPr>
        <p:spPr/>
        <p:txBody>
          <a:bodyPr/>
          <a:lstStyle/>
          <a:p>
            <a:fld id="{1CB2E9A8-6531-BF49-9B1B-C044E3E213DF}" type="slidenum">
              <a:rPr lang="en-US" smtClean="0"/>
              <a:t>‹#›</a:t>
            </a:fld>
            <a:endParaRPr lang="en-US"/>
          </a:p>
        </p:txBody>
      </p:sp>
    </p:spTree>
    <p:extLst>
      <p:ext uri="{BB962C8B-B14F-4D97-AF65-F5344CB8AC3E}">
        <p14:creationId xmlns:p14="http://schemas.microsoft.com/office/powerpoint/2010/main" val="2621505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6EBF9-3FE3-0D49-99B4-BAB77DBA8D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3E5CCE-F931-794C-95CC-C6CE47C6566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42484F-88E0-3E40-81A3-F3073A132FEA}"/>
              </a:ext>
            </a:extLst>
          </p:cNvPr>
          <p:cNvSpPr>
            <a:spLocks noGrp="1"/>
          </p:cNvSpPr>
          <p:nvPr>
            <p:ph type="dt" sz="half" idx="10"/>
          </p:nvPr>
        </p:nvSpPr>
        <p:spPr/>
        <p:txBody>
          <a:bodyPr/>
          <a:lstStyle/>
          <a:p>
            <a:fld id="{0264590A-A7CF-BD4E-B3F5-ACF0FF062483}" type="datetimeFigureOut">
              <a:rPr lang="en-US" smtClean="0"/>
              <a:t>11/15/21</a:t>
            </a:fld>
            <a:endParaRPr lang="en-US"/>
          </a:p>
        </p:txBody>
      </p:sp>
      <p:sp>
        <p:nvSpPr>
          <p:cNvPr id="5" name="Footer Placeholder 4">
            <a:extLst>
              <a:ext uri="{FF2B5EF4-FFF2-40B4-BE49-F238E27FC236}">
                <a16:creationId xmlns:a16="http://schemas.microsoft.com/office/drawing/2014/main" id="{DD56B066-C541-ED4E-AE24-A7E8E134A2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407503-1B5A-D541-8AA0-95C12538A809}"/>
              </a:ext>
            </a:extLst>
          </p:cNvPr>
          <p:cNvSpPr>
            <a:spLocks noGrp="1"/>
          </p:cNvSpPr>
          <p:nvPr>
            <p:ph type="sldNum" sz="quarter" idx="12"/>
          </p:nvPr>
        </p:nvSpPr>
        <p:spPr/>
        <p:txBody>
          <a:bodyPr/>
          <a:lstStyle/>
          <a:p>
            <a:fld id="{1CB2E9A8-6531-BF49-9B1B-C044E3E213DF}" type="slidenum">
              <a:rPr lang="en-US" smtClean="0"/>
              <a:t>‹#›</a:t>
            </a:fld>
            <a:endParaRPr lang="en-US"/>
          </a:p>
        </p:txBody>
      </p:sp>
    </p:spTree>
    <p:extLst>
      <p:ext uri="{BB962C8B-B14F-4D97-AF65-F5344CB8AC3E}">
        <p14:creationId xmlns:p14="http://schemas.microsoft.com/office/powerpoint/2010/main" val="2972047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B5F98C-0097-084D-A783-27537BB557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270D1-7E80-D242-BD0E-04ED3E2D9D3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73386-FBE2-304C-984D-F19FF62F5302}"/>
              </a:ext>
            </a:extLst>
          </p:cNvPr>
          <p:cNvSpPr>
            <a:spLocks noGrp="1"/>
          </p:cNvSpPr>
          <p:nvPr>
            <p:ph type="dt" sz="half" idx="10"/>
          </p:nvPr>
        </p:nvSpPr>
        <p:spPr/>
        <p:txBody>
          <a:bodyPr/>
          <a:lstStyle/>
          <a:p>
            <a:fld id="{0264590A-A7CF-BD4E-B3F5-ACF0FF062483}" type="datetimeFigureOut">
              <a:rPr lang="en-US" smtClean="0"/>
              <a:t>11/15/21</a:t>
            </a:fld>
            <a:endParaRPr lang="en-US"/>
          </a:p>
        </p:txBody>
      </p:sp>
      <p:sp>
        <p:nvSpPr>
          <p:cNvPr id="5" name="Footer Placeholder 4">
            <a:extLst>
              <a:ext uri="{FF2B5EF4-FFF2-40B4-BE49-F238E27FC236}">
                <a16:creationId xmlns:a16="http://schemas.microsoft.com/office/drawing/2014/main" id="{A431A143-C1D3-CB4C-9E21-DA8FA7C74F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0B29C9-43DA-CF4C-8A9E-4CBF8B64A480}"/>
              </a:ext>
            </a:extLst>
          </p:cNvPr>
          <p:cNvSpPr>
            <a:spLocks noGrp="1"/>
          </p:cNvSpPr>
          <p:nvPr>
            <p:ph type="sldNum" sz="quarter" idx="12"/>
          </p:nvPr>
        </p:nvSpPr>
        <p:spPr/>
        <p:txBody>
          <a:bodyPr/>
          <a:lstStyle/>
          <a:p>
            <a:fld id="{1CB2E9A8-6531-BF49-9B1B-C044E3E213DF}" type="slidenum">
              <a:rPr lang="en-US" smtClean="0"/>
              <a:t>‹#›</a:t>
            </a:fld>
            <a:endParaRPr lang="en-US"/>
          </a:p>
        </p:txBody>
      </p:sp>
    </p:spTree>
    <p:extLst>
      <p:ext uri="{BB962C8B-B14F-4D97-AF65-F5344CB8AC3E}">
        <p14:creationId xmlns:p14="http://schemas.microsoft.com/office/powerpoint/2010/main" val="2943699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6044C-B6A8-7645-8142-9D79CEBE5C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94220C-AED9-0446-8165-F10517E5EE9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D1126-BB3F-BA4B-9645-402F7868E48E}"/>
              </a:ext>
            </a:extLst>
          </p:cNvPr>
          <p:cNvSpPr>
            <a:spLocks noGrp="1"/>
          </p:cNvSpPr>
          <p:nvPr>
            <p:ph type="dt" sz="half" idx="10"/>
          </p:nvPr>
        </p:nvSpPr>
        <p:spPr/>
        <p:txBody>
          <a:bodyPr/>
          <a:lstStyle/>
          <a:p>
            <a:fld id="{0264590A-A7CF-BD4E-B3F5-ACF0FF062483}" type="datetimeFigureOut">
              <a:rPr lang="en-US" smtClean="0"/>
              <a:t>11/15/21</a:t>
            </a:fld>
            <a:endParaRPr lang="en-US"/>
          </a:p>
        </p:txBody>
      </p:sp>
      <p:sp>
        <p:nvSpPr>
          <p:cNvPr id="5" name="Footer Placeholder 4">
            <a:extLst>
              <a:ext uri="{FF2B5EF4-FFF2-40B4-BE49-F238E27FC236}">
                <a16:creationId xmlns:a16="http://schemas.microsoft.com/office/drawing/2014/main" id="{A85B6C3C-ACDC-5445-96E7-DB1B662F2E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66AE9A-83BF-BE41-96C8-D6074BD3D278}"/>
              </a:ext>
            </a:extLst>
          </p:cNvPr>
          <p:cNvSpPr>
            <a:spLocks noGrp="1"/>
          </p:cNvSpPr>
          <p:nvPr>
            <p:ph type="sldNum" sz="quarter" idx="12"/>
          </p:nvPr>
        </p:nvSpPr>
        <p:spPr/>
        <p:txBody>
          <a:bodyPr/>
          <a:lstStyle/>
          <a:p>
            <a:fld id="{1CB2E9A8-6531-BF49-9B1B-C044E3E213DF}" type="slidenum">
              <a:rPr lang="en-US" smtClean="0"/>
              <a:t>‹#›</a:t>
            </a:fld>
            <a:endParaRPr lang="en-US"/>
          </a:p>
        </p:txBody>
      </p:sp>
    </p:spTree>
    <p:extLst>
      <p:ext uri="{BB962C8B-B14F-4D97-AF65-F5344CB8AC3E}">
        <p14:creationId xmlns:p14="http://schemas.microsoft.com/office/powerpoint/2010/main" val="3703244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67E3D-13C0-1E48-B362-28257C515A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F7C560-7459-2744-9C74-AF58FC6015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25BBE9-5763-664D-A5F7-7C999CA7A3A3}"/>
              </a:ext>
            </a:extLst>
          </p:cNvPr>
          <p:cNvSpPr>
            <a:spLocks noGrp="1"/>
          </p:cNvSpPr>
          <p:nvPr>
            <p:ph type="dt" sz="half" idx="10"/>
          </p:nvPr>
        </p:nvSpPr>
        <p:spPr/>
        <p:txBody>
          <a:bodyPr/>
          <a:lstStyle/>
          <a:p>
            <a:fld id="{0264590A-A7CF-BD4E-B3F5-ACF0FF062483}" type="datetimeFigureOut">
              <a:rPr lang="en-US" smtClean="0"/>
              <a:t>11/15/21</a:t>
            </a:fld>
            <a:endParaRPr lang="en-US"/>
          </a:p>
        </p:txBody>
      </p:sp>
      <p:sp>
        <p:nvSpPr>
          <p:cNvPr id="5" name="Footer Placeholder 4">
            <a:extLst>
              <a:ext uri="{FF2B5EF4-FFF2-40B4-BE49-F238E27FC236}">
                <a16:creationId xmlns:a16="http://schemas.microsoft.com/office/drawing/2014/main" id="{3DE41622-EE0D-BA42-8638-6D500680ED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56F842-768A-F34D-B3A6-5A6FED561757}"/>
              </a:ext>
            </a:extLst>
          </p:cNvPr>
          <p:cNvSpPr>
            <a:spLocks noGrp="1"/>
          </p:cNvSpPr>
          <p:nvPr>
            <p:ph type="sldNum" sz="quarter" idx="12"/>
          </p:nvPr>
        </p:nvSpPr>
        <p:spPr/>
        <p:txBody>
          <a:bodyPr/>
          <a:lstStyle/>
          <a:p>
            <a:fld id="{1CB2E9A8-6531-BF49-9B1B-C044E3E213DF}" type="slidenum">
              <a:rPr lang="en-US" smtClean="0"/>
              <a:t>‹#›</a:t>
            </a:fld>
            <a:endParaRPr lang="en-US"/>
          </a:p>
        </p:txBody>
      </p:sp>
    </p:spTree>
    <p:extLst>
      <p:ext uri="{BB962C8B-B14F-4D97-AF65-F5344CB8AC3E}">
        <p14:creationId xmlns:p14="http://schemas.microsoft.com/office/powerpoint/2010/main" val="3207612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5DAF3-4EA8-554F-BD98-333C96AD9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B33F56-1CC5-D74A-980B-B19DDE127A6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BE790B-F22C-A947-B041-91B16CD3D2B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C9B190-9B97-9645-A619-96442ADA7A48}"/>
              </a:ext>
            </a:extLst>
          </p:cNvPr>
          <p:cNvSpPr>
            <a:spLocks noGrp="1"/>
          </p:cNvSpPr>
          <p:nvPr>
            <p:ph type="dt" sz="half" idx="10"/>
          </p:nvPr>
        </p:nvSpPr>
        <p:spPr/>
        <p:txBody>
          <a:bodyPr/>
          <a:lstStyle/>
          <a:p>
            <a:fld id="{0264590A-A7CF-BD4E-B3F5-ACF0FF062483}" type="datetimeFigureOut">
              <a:rPr lang="en-US" smtClean="0"/>
              <a:t>11/15/21</a:t>
            </a:fld>
            <a:endParaRPr lang="en-US"/>
          </a:p>
        </p:txBody>
      </p:sp>
      <p:sp>
        <p:nvSpPr>
          <p:cNvPr id="6" name="Footer Placeholder 5">
            <a:extLst>
              <a:ext uri="{FF2B5EF4-FFF2-40B4-BE49-F238E27FC236}">
                <a16:creationId xmlns:a16="http://schemas.microsoft.com/office/drawing/2014/main" id="{08B86D91-5817-464A-BA7E-A797C08AF1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178A7-477A-4143-8539-4B4700144525}"/>
              </a:ext>
            </a:extLst>
          </p:cNvPr>
          <p:cNvSpPr>
            <a:spLocks noGrp="1"/>
          </p:cNvSpPr>
          <p:nvPr>
            <p:ph type="sldNum" sz="quarter" idx="12"/>
          </p:nvPr>
        </p:nvSpPr>
        <p:spPr/>
        <p:txBody>
          <a:bodyPr/>
          <a:lstStyle/>
          <a:p>
            <a:fld id="{1CB2E9A8-6531-BF49-9B1B-C044E3E213DF}" type="slidenum">
              <a:rPr lang="en-US" smtClean="0"/>
              <a:t>‹#›</a:t>
            </a:fld>
            <a:endParaRPr lang="en-US"/>
          </a:p>
        </p:txBody>
      </p:sp>
    </p:spTree>
    <p:extLst>
      <p:ext uri="{BB962C8B-B14F-4D97-AF65-F5344CB8AC3E}">
        <p14:creationId xmlns:p14="http://schemas.microsoft.com/office/powerpoint/2010/main" val="2240083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6A66-575A-B941-BC75-710749295F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DA0F3B-E2B3-294E-B61F-25D0BF7973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1E01A0E-64BE-AC46-A507-8880B33C879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733E11-C4B6-5A49-8916-FDA01514A7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FA64F52-76C9-654E-9445-4A64B37607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E4D473-8316-AD4E-B25D-181885C6B6D4}"/>
              </a:ext>
            </a:extLst>
          </p:cNvPr>
          <p:cNvSpPr>
            <a:spLocks noGrp="1"/>
          </p:cNvSpPr>
          <p:nvPr>
            <p:ph type="dt" sz="half" idx="10"/>
          </p:nvPr>
        </p:nvSpPr>
        <p:spPr/>
        <p:txBody>
          <a:bodyPr/>
          <a:lstStyle/>
          <a:p>
            <a:fld id="{0264590A-A7CF-BD4E-B3F5-ACF0FF062483}" type="datetimeFigureOut">
              <a:rPr lang="en-US" smtClean="0"/>
              <a:t>11/15/21</a:t>
            </a:fld>
            <a:endParaRPr lang="en-US"/>
          </a:p>
        </p:txBody>
      </p:sp>
      <p:sp>
        <p:nvSpPr>
          <p:cNvPr id="8" name="Footer Placeholder 7">
            <a:extLst>
              <a:ext uri="{FF2B5EF4-FFF2-40B4-BE49-F238E27FC236}">
                <a16:creationId xmlns:a16="http://schemas.microsoft.com/office/drawing/2014/main" id="{F67F91AB-E5E1-A745-B5CB-7082894699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A9AF98-FE31-0E4A-8563-E27A81798B97}"/>
              </a:ext>
            </a:extLst>
          </p:cNvPr>
          <p:cNvSpPr>
            <a:spLocks noGrp="1"/>
          </p:cNvSpPr>
          <p:nvPr>
            <p:ph type="sldNum" sz="quarter" idx="12"/>
          </p:nvPr>
        </p:nvSpPr>
        <p:spPr/>
        <p:txBody>
          <a:bodyPr/>
          <a:lstStyle/>
          <a:p>
            <a:fld id="{1CB2E9A8-6531-BF49-9B1B-C044E3E213DF}" type="slidenum">
              <a:rPr lang="en-US" smtClean="0"/>
              <a:t>‹#›</a:t>
            </a:fld>
            <a:endParaRPr lang="en-US"/>
          </a:p>
        </p:txBody>
      </p:sp>
    </p:spTree>
    <p:extLst>
      <p:ext uri="{BB962C8B-B14F-4D97-AF65-F5344CB8AC3E}">
        <p14:creationId xmlns:p14="http://schemas.microsoft.com/office/powerpoint/2010/main" val="2253833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67A7F-4762-9048-ACEF-87EC2AB1B0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6B814F-7CA6-EC46-8AD5-616D805872AF}"/>
              </a:ext>
            </a:extLst>
          </p:cNvPr>
          <p:cNvSpPr>
            <a:spLocks noGrp="1"/>
          </p:cNvSpPr>
          <p:nvPr>
            <p:ph type="dt" sz="half" idx="10"/>
          </p:nvPr>
        </p:nvSpPr>
        <p:spPr/>
        <p:txBody>
          <a:bodyPr/>
          <a:lstStyle/>
          <a:p>
            <a:fld id="{0264590A-A7CF-BD4E-B3F5-ACF0FF062483}" type="datetimeFigureOut">
              <a:rPr lang="en-US" smtClean="0"/>
              <a:t>11/15/21</a:t>
            </a:fld>
            <a:endParaRPr lang="en-US"/>
          </a:p>
        </p:txBody>
      </p:sp>
      <p:sp>
        <p:nvSpPr>
          <p:cNvPr id="4" name="Footer Placeholder 3">
            <a:extLst>
              <a:ext uri="{FF2B5EF4-FFF2-40B4-BE49-F238E27FC236}">
                <a16:creationId xmlns:a16="http://schemas.microsoft.com/office/drawing/2014/main" id="{6D73FDE6-7710-6848-8ACB-25967E59CA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AD8B66-E1CA-6C42-A2EF-921842FD1B81}"/>
              </a:ext>
            </a:extLst>
          </p:cNvPr>
          <p:cNvSpPr>
            <a:spLocks noGrp="1"/>
          </p:cNvSpPr>
          <p:nvPr>
            <p:ph type="sldNum" sz="quarter" idx="12"/>
          </p:nvPr>
        </p:nvSpPr>
        <p:spPr/>
        <p:txBody>
          <a:bodyPr/>
          <a:lstStyle/>
          <a:p>
            <a:fld id="{1CB2E9A8-6531-BF49-9B1B-C044E3E213DF}" type="slidenum">
              <a:rPr lang="en-US" smtClean="0"/>
              <a:t>‹#›</a:t>
            </a:fld>
            <a:endParaRPr lang="en-US"/>
          </a:p>
        </p:txBody>
      </p:sp>
    </p:spTree>
    <p:extLst>
      <p:ext uri="{BB962C8B-B14F-4D97-AF65-F5344CB8AC3E}">
        <p14:creationId xmlns:p14="http://schemas.microsoft.com/office/powerpoint/2010/main" val="3027313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673835-686C-A148-9EA3-E6A22A07447F}"/>
              </a:ext>
            </a:extLst>
          </p:cNvPr>
          <p:cNvSpPr>
            <a:spLocks noGrp="1"/>
          </p:cNvSpPr>
          <p:nvPr>
            <p:ph type="dt" sz="half" idx="10"/>
          </p:nvPr>
        </p:nvSpPr>
        <p:spPr/>
        <p:txBody>
          <a:bodyPr/>
          <a:lstStyle/>
          <a:p>
            <a:fld id="{0264590A-A7CF-BD4E-B3F5-ACF0FF062483}" type="datetimeFigureOut">
              <a:rPr lang="en-US" smtClean="0"/>
              <a:t>11/15/21</a:t>
            </a:fld>
            <a:endParaRPr lang="en-US"/>
          </a:p>
        </p:txBody>
      </p:sp>
      <p:sp>
        <p:nvSpPr>
          <p:cNvPr id="3" name="Footer Placeholder 2">
            <a:extLst>
              <a:ext uri="{FF2B5EF4-FFF2-40B4-BE49-F238E27FC236}">
                <a16:creationId xmlns:a16="http://schemas.microsoft.com/office/drawing/2014/main" id="{51D68FA0-6936-984C-B7B3-21F6DA0138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39F1DD-D101-CA43-94E9-BB5459EE6880}"/>
              </a:ext>
            </a:extLst>
          </p:cNvPr>
          <p:cNvSpPr>
            <a:spLocks noGrp="1"/>
          </p:cNvSpPr>
          <p:nvPr>
            <p:ph type="sldNum" sz="quarter" idx="12"/>
          </p:nvPr>
        </p:nvSpPr>
        <p:spPr/>
        <p:txBody>
          <a:bodyPr/>
          <a:lstStyle/>
          <a:p>
            <a:fld id="{1CB2E9A8-6531-BF49-9B1B-C044E3E213DF}" type="slidenum">
              <a:rPr lang="en-US" smtClean="0"/>
              <a:t>‹#›</a:t>
            </a:fld>
            <a:endParaRPr lang="en-US"/>
          </a:p>
        </p:txBody>
      </p:sp>
    </p:spTree>
    <p:extLst>
      <p:ext uri="{BB962C8B-B14F-4D97-AF65-F5344CB8AC3E}">
        <p14:creationId xmlns:p14="http://schemas.microsoft.com/office/powerpoint/2010/main" val="534087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403F6-F981-E24D-B80C-C6594BA1EB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5CD856-B790-3746-8A8C-799F81CFF1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01259B-48A4-674B-ACDF-106EBDE3B6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C48191-F2BB-7140-B1D2-BC17081A855E}"/>
              </a:ext>
            </a:extLst>
          </p:cNvPr>
          <p:cNvSpPr>
            <a:spLocks noGrp="1"/>
          </p:cNvSpPr>
          <p:nvPr>
            <p:ph type="dt" sz="half" idx="10"/>
          </p:nvPr>
        </p:nvSpPr>
        <p:spPr/>
        <p:txBody>
          <a:bodyPr/>
          <a:lstStyle/>
          <a:p>
            <a:fld id="{0264590A-A7CF-BD4E-B3F5-ACF0FF062483}" type="datetimeFigureOut">
              <a:rPr lang="en-US" smtClean="0"/>
              <a:t>11/15/21</a:t>
            </a:fld>
            <a:endParaRPr lang="en-US"/>
          </a:p>
        </p:txBody>
      </p:sp>
      <p:sp>
        <p:nvSpPr>
          <p:cNvPr id="6" name="Footer Placeholder 5">
            <a:extLst>
              <a:ext uri="{FF2B5EF4-FFF2-40B4-BE49-F238E27FC236}">
                <a16:creationId xmlns:a16="http://schemas.microsoft.com/office/drawing/2014/main" id="{0411A1A9-13AC-0A41-BC0C-3E7A7D36B8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6BA59C-410E-CF4E-92C8-173E7C780EDD}"/>
              </a:ext>
            </a:extLst>
          </p:cNvPr>
          <p:cNvSpPr>
            <a:spLocks noGrp="1"/>
          </p:cNvSpPr>
          <p:nvPr>
            <p:ph type="sldNum" sz="quarter" idx="12"/>
          </p:nvPr>
        </p:nvSpPr>
        <p:spPr/>
        <p:txBody>
          <a:bodyPr/>
          <a:lstStyle/>
          <a:p>
            <a:fld id="{1CB2E9A8-6531-BF49-9B1B-C044E3E213DF}" type="slidenum">
              <a:rPr lang="en-US" smtClean="0"/>
              <a:t>‹#›</a:t>
            </a:fld>
            <a:endParaRPr lang="en-US"/>
          </a:p>
        </p:txBody>
      </p:sp>
    </p:spTree>
    <p:extLst>
      <p:ext uri="{BB962C8B-B14F-4D97-AF65-F5344CB8AC3E}">
        <p14:creationId xmlns:p14="http://schemas.microsoft.com/office/powerpoint/2010/main" val="153800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D6A73-5522-7948-AD03-64294449C9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14EC65-A236-AA4E-BFBD-33834BB147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F19B04-EA3D-314F-988A-A4E3EFF46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9BFE8F-D5C8-6048-A7FF-DFE38EACDDEC}"/>
              </a:ext>
            </a:extLst>
          </p:cNvPr>
          <p:cNvSpPr>
            <a:spLocks noGrp="1"/>
          </p:cNvSpPr>
          <p:nvPr>
            <p:ph type="dt" sz="half" idx="10"/>
          </p:nvPr>
        </p:nvSpPr>
        <p:spPr/>
        <p:txBody>
          <a:bodyPr/>
          <a:lstStyle/>
          <a:p>
            <a:fld id="{0264590A-A7CF-BD4E-B3F5-ACF0FF062483}" type="datetimeFigureOut">
              <a:rPr lang="en-US" smtClean="0"/>
              <a:t>11/15/21</a:t>
            </a:fld>
            <a:endParaRPr lang="en-US"/>
          </a:p>
        </p:txBody>
      </p:sp>
      <p:sp>
        <p:nvSpPr>
          <p:cNvPr id="6" name="Footer Placeholder 5">
            <a:extLst>
              <a:ext uri="{FF2B5EF4-FFF2-40B4-BE49-F238E27FC236}">
                <a16:creationId xmlns:a16="http://schemas.microsoft.com/office/drawing/2014/main" id="{F6593D10-D14F-F24B-9432-27964C2437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265342-5991-A241-82A2-8944B8E3F992}"/>
              </a:ext>
            </a:extLst>
          </p:cNvPr>
          <p:cNvSpPr>
            <a:spLocks noGrp="1"/>
          </p:cNvSpPr>
          <p:nvPr>
            <p:ph type="sldNum" sz="quarter" idx="12"/>
          </p:nvPr>
        </p:nvSpPr>
        <p:spPr/>
        <p:txBody>
          <a:bodyPr/>
          <a:lstStyle/>
          <a:p>
            <a:fld id="{1CB2E9A8-6531-BF49-9B1B-C044E3E213DF}" type="slidenum">
              <a:rPr lang="en-US" smtClean="0"/>
              <a:t>‹#›</a:t>
            </a:fld>
            <a:endParaRPr lang="en-US"/>
          </a:p>
        </p:txBody>
      </p:sp>
    </p:spTree>
    <p:extLst>
      <p:ext uri="{BB962C8B-B14F-4D97-AF65-F5344CB8AC3E}">
        <p14:creationId xmlns:p14="http://schemas.microsoft.com/office/powerpoint/2010/main" val="2603883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99D6AD-B2A0-274F-8088-67F730D156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AFB2B4-4C61-6948-A7A9-0CD3F36F29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BBCE0-9924-1747-ACDC-DDE230B20D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64590A-A7CF-BD4E-B3F5-ACF0FF062483}" type="datetimeFigureOut">
              <a:rPr lang="en-US" smtClean="0"/>
              <a:t>11/15/21</a:t>
            </a:fld>
            <a:endParaRPr lang="en-US"/>
          </a:p>
        </p:txBody>
      </p:sp>
      <p:sp>
        <p:nvSpPr>
          <p:cNvPr id="5" name="Footer Placeholder 4">
            <a:extLst>
              <a:ext uri="{FF2B5EF4-FFF2-40B4-BE49-F238E27FC236}">
                <a16:creationId xmlns:a16="http://schemas.microsoft.com/office/drawing/2014/main" id="{AF68DA25-89F9-134E-823D-25AFA09326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DDBC59-C94E-544E-AAAE-2F020278A1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B2E9A8-6531-BF49-9B1B-C044E3E213DF}" type="slidenum">
              <a:rPr lang="en-US" smtClean="0"/>
              <a:t>‹#›</a:t>
            </a:fld>
            <a:endParaRPr lang="en-US"/>
          </a:p>
        </p:txBody>
      </p:sp>
    </p:spTree>
    <p:extLst>
      <p:ext uri="{BB962C8B-B14F-4D97-AF65-F5344CB8AC3E}">
        <p14:creationId xmlns:p14="http://schemas.microsoft.com/office/powerpoint/2010/main" val="1104098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tiff"/><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0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48.tiff"/><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04.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48.tiff"/><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2.png"/><Relationship Id="rId4" Type="http://schemas.openxmlformats.org/officeDocument/2006/relationships/image" Target="../media/image49.png"/></Relationships>
</file>

<file path=ppt/slides/_rels/slide105.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48.tiff"/><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2.png"/><Relationship Id="rId4" Type="http://schemas.openxmlformats.org/officeDocument/2006/relationships/image" Target="../media/image49.png"/></Relationships>
</file>

<file path=ppt/slides/_rels/slide106.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1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s://cran.r-project.org/web/packages/corrcoverage/" TargetMode="External"/><Relationship Id="rId2" Type="http://schemas.openxmlformats.org/officeDocument/2006/relationships/hyperlink" Target="https://chr1swallace.github.io/GUESSFM/" TargetMode="External"/><Relationship Id="rId1" Type="http://schemas.openxmlformats.org/officeDocument/2006/relationships/slideLayout" Target="../slideLayouts/slideLayout2.xml"/><Relationship Id="rId4" Type="http://schemas.openxmlformats.org/officeDocument/2006/relationships/hyperlink" Target="https://journals.plos.org/ploscompbiol/article?id=10.1371/journal.pcbi.1007829"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ubmed.ncbi.nlm.nih.gov/34127860/" TargetMode="External"/><Relationship Id="rId2" Type="http://schemas.openxmlformats.org/officeDocument/2006/relationships/hyperlink" Target="https://pubmed.ncbi.nlm.nih.gov/27863252/"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2" Type="http://schemas.openxmlformats.org/officeDocument/2006/relationships/hyperlink" Target="https://genome.sph.umich.edu/wiki/METAL_Quick_Start"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4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4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4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4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4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tiff"/></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github.com/bulik/ldsc/wiki"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7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5.tiff"/><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8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5.tiff"/><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8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5.tiff"/><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5.tiff"/><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9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5.tiff"/><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9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7F6C4-D084-414E-A518-1DD67A5145CD}"/>
              </a:ext>
            </a:extLst>
          </p:cNvPr>
          <p:cNvSpPr>
            <a:spLocks noGrp="1"/>
          </p:cNvSpPr>
          <p:nvPr>
            <p:ph type="ctrTitle"/>
          </p:nvPr>
        </p:nvSpPr>
        <p:spPr/>
        <p:txBody>
          <a:bodyPr>
            <a:normAutofit fontScale="90000"/>
          </a:bodyPr>
          <a:lstStyle/>
          <a:p>
            <a:r>
              <a:rPr lang="en-US" dirty="0"/>
              <a:t>Some more advanced techniques used in genome-wide association studies</a:t>
            </a:r>
          </a:p>
        </p:txBody>
      </p:sp>
      <p:sp>
        <p:nvSpPr>
          <p:cNvPr id="3" name="Subtitle 2">
            <a:extLst>
              <a:ext uri="{FF2B5EF4-FFF2-40B4-BE49-F238E27FC236}">
                <a16:creationId xmlns:a16="http://schemas.microsoft.com/office/drawing/2014/main" id="{49A03954-EC15-F644-892F-DF30D1CA37D5}"/>
              </a:ext>
            </a:extLst>
          </p:cNvPr>
          <p:cNvSpPr>
            <a:spLocks noGrp="1"/>
          </p:cNvSpPr>
          <p:nvPr>
            <p:ph type="subTitle" idx="1"/>
          </p:nvPr>
        </p:nvSpPr>
        <p:spPr/>
        <p:txBody>
          <a:bodyPr/>
          <a:lstStyle/>
          <a:p>
            <a:r>
              <a:rPr lang="en-US" dirty="0"/>
              <a:t>Luke </a:t>
            </a:r>
            <a:r>
              <a:rPr lang="en-US" dirty="0" err="1"/>
              <a:t>Jostins</a:t>
            </a:r>
            <a:r>
              <a:rPr lang="en-US" dirty="0"/>
              <a:t>-Dean</a:t>
            </a:r>
          </a:p>
          <a:p>
            <a:r>
              <a:rPr lang="en-US" dirty="0"/>
              <a:t>17/11/2021</a:t>
            </a:r>
          </a:p>
        </p:txBody>
      </p:sp>
    </p:spTree>
    <p:extLst>
      <p:ext uri="{BB962C8B-B14F-4D97-AF65-F5344CB8AC3E}">
        <p14:creationId xmlns:p14="http://schemas.microsoft.com/office/powerpoint/2010/main" val="688233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1E17-6397-9B4C-B737-668622F39CD3}"/>
              </a:ext>
            </a:extLst>
          </p:cNvPr>
          <p:cNvSpPr>
            <a:spLocks noGrp="1"/>
          </p:cNvSpPr>
          <p:nvPr>
            <p:ph type="title"/>
          </p:nvPr>
        </p:nvSpPr>
        <p:spPr>
          <a:xfrm>
            <a:off x="485775" y="365125"/>
            <a:ext cx="11287125" cy="1325563"/>
          </a:xfrm>
        </p:spPr>
        <p:txBody>
          <a:bodyPr/>
          <a:lstStyle/>
          <a:p>
            <a:r>
              <a:rPr lang="en-US" dirty="0"/>
              <a:t>Meta-analyzing two studies with variance-weighted fixed-effect meta-analysis</a:t>
            </a:r>
          </a:p>
        </p:txBody>
      </p:sp>
      <p:graphicFrame>
        <p:nvGraphicFramePr>
          <p:cNvPr id="4" name="Table 3">
            <a:extLst>
              <a:ext uri="{FF2B5EF4-FFF2-40B4-BE49-F238E27FC236}">
                <a16:creationId xmlns:a16="http://schemas.microsoft.com/office/drawing/2014/main" id="{D8728695-2C90-EC4C-9EC3-4A64992F430E}"/>
              </a:ext>
            </a:extLst>
          </p:cNvPr>
          <p:cNvGraphicFramePr>
            <a:graphicFrameLocks noGrp="1"/>
          </p:cNvGraphicFramePr>
          <p:nvPr>
            <p:extLst>
              <p:ext uri="{D42A27DB-BD31-4B8C-83A1-F6EECF244321}">
                <p14:modId xmlns:p14="http://schemas.microsoft.com/office/powerpoint/2010/main" val="3475307658"/>
              </p:ext>
            </p:extLst>
          </p:nvPr>
        </p:nvGraphicFramePr>
        <p:xfrm>
          <a:off x="207064" y="1959874"/>
          <a:ext cx="8016241" cy="2225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473213929"/>
                    </a:ext>
                  </a:extLst>
                </a:gridCol>
                <a:gridCol w="2222818">
                  <a:extLst>
                    <a:ext uri="{9D8B030D-6E8A-4147-A177-3AD203B41FA5}">
                      <a16:colId xmlns:a16="http://schemas.microsoft.com/office/drawing/2014/main" val="453839347"/>
                    </a:ext>
                  </a:extLst>
                </a:gridCol>
                <a:gridCol w="2118043">
                  <a:extLst>
                    <a:ext uri="{9D8B030D-6E8A-4147-A177-3AD203B41FA5}">
                      <a16:colId xmlns:a16="http://schemas.microsoft.com/office/drawing/2014/main" val="2837669818"/>
                    </a:ext>
                  </a:extLst>
                </a:gridCol>
                <a:gridCol w="2049780">
                  <a:extLst>
                    <a:ext uri="{9D8B030D-6E8A-4147-A177-3AD203B41FA5}">
                      <a16:colId xmlns:a16="http://schemas.microsoft.com/office/drawing/2014/main" val="1521284623"/>
                    </a:ext>
                  </a:extLst>
                </a:gridCol>
              </a:tblGrid>
              <a:tr h="370840">
                <a:tc>
                  <a:txBody>
                    <a:bodyPr/>
                    <a:lstStyle/>
                    <a:p>
                      <a:endParaRPr lang="en-US" dirty="0"/>
                    </a:p>
                  </a:txBody>
                  <a:tcPr/>
                </a:tc>
                <a:tc>
                  <a:txBody>
                    <a:bodyPr/>
                    <a:lstStyle/>
                    <a:p>
                      <a:r>
                        <a:rPr lang="en-US" dirty="0"/>
                        <a:t>Study 1</a:t>
                      </a:r>
                    </a:p>
                  </a:txBody>
                  <a:tcPr/>
                </a:tc>
                <a:tc>
                  <a:txBody>
                    <a:bodyPr/>
                    <a:lstStyle/>
                    <a:p>
                      <a:r>
                        <a:rPr lang="en-US" dirty="0"/>
                        <a:t>Study 2</a:t>
                      </a:r>
                    </a:p>
                  </a:txBody>
                  <a:tcPr/>
                </a:tc>
                <a:tc>
                  <a:txBody>
                    <a:bodyPr/>
                    <a:lstStyle/>
                    <a:p>
                      <a:r>
                        <a:rPr lang="en-US" dirty="0"/>
                        <a:t>Study 3</a:t>
                      </a:r>
                    </a:p>
                  </a:txBody>
                  <a:tcPr/>
                </a:tc>
                <a:extLst>
                  <a:ext uri="{0D108BD9-81ED-4DB2-BD59-A6C34878D82A}">
                    <a16:rowId xmlns:a16="http://schemas.microsoft.com/office/drawing/2014/main" val="1858024796"/>
                  </a:ext>
                </a:extLst>
              </a:tr>
              <a:tr h="370840">
                <a:tc>
                  <a:txBody>
                    <a:bodyPr/>
                    <a:lstStyle/>
                    <a:p>
                      <a:r>
                        <a:rPr lang="en-US" dirty="0"/>
                        <a:t>Effect size</a:t>
                      </a:r>
                    </a:p>
                  </a:txBody>
                  <a:tcPr/>
                </a:tc>
                <a:tc>
                  <a:txBody>
                    <a:bodyPr/>
                    <a:lstStyle/>
                    <a:p>
                      <a:r>
                        <a:rPr lang="en-US" dirty="0"/>
                        <a:t>0.5</a:t>
                      </a:r>
                    </a:p>
                  </a:txBody>
                  <a:tcPr/>
                </a:tc>
                <a:tc>
                  <a:txBody>
                    <a:bodyPr/>
                    <a:lstStyle/>
                    <a:p>
                      <a:r>
                        <a:rPr lang="en-US" dirty="0"/>
                        <a:t>0.2</a:t>
                      </a:r>
                    </a:p>
                  </a:txBody>
                  <a:tcPr/>
                </a:tc>
                <a:tc>
                  <a:txBody>
                    <a:bodyPr/>
                    <a:lstStyle/>
                    <a:p>
                      <a:r>
                        <a:rPr lang="en-US" dirty="0"/>
                        <a:t>0.4</a:t>
                      </a:r>
                    </a:p>
                  </a:txBody>
                  <a:tcPr/>
                </a:tc>
                <a:extLst>
                  <a:ext uri="{0D108BD9-81ED-4DB2-BD59-A6C34878D82A}">
                    <a16:rowId xmlns:a16="http://schemas.microsoft.com/office/drawing/2014/main" val="1663375623"/>
                  </a:ext>
                </a:extLst>
              </a:tr>
              <a:tr h="370840">
                <a:tc>
                  <a:txBody>
                    <a:bodyPr/>
                    <a:lstStyle/>
                    <a:p>
                      <a:r>
                        <a:rPr lang="en-US" dirty="0"/>
                        <a:t>Standard error</a:t>
                      </a:r>
                    </a:p>
                  </a:txBody>
                  <a:tcPr/>
                </a:tc>
                <a:tc>
                  <a:txBody>
                    <a:bodyPr/>
                    <a:lstStyle/>
                    <a:p>
                      <a:r>
                        <a:rPr lang="en-US" dirty="0"/>
                        <a:t>0.1</a:t>
                      </a:r>
                    </a:p>
                  </a:txBody>
                  <a:tcPr/>
                </a:tc>
                <a:tc>
                  <a:txBody>
                    <a:bodyPr/>
                    <a:lstStyle/>
                    <a:p>
                      <a:r>
                        <a:rPr lang="en-US" dirty="0"/>
                        <a:t>0.05</a:t>
                      </a:r>
                    </a:p>
                  </a:txBody>
                  <a:tcPr/>
                </a:tc>
                <a:tc>
                  <a:txBody>
                    <a:bodyPr/>
                    <a:lstStyle/>
                    <a:p>
                      <a:r>
                        <a:rPr lang="en-US" dirty="0"/>
                        <a:t>0.2</a:t>
                      </a:r>
                    </a:p>
                  </a:txBody>
                  <a:tcPr/>
                </a:tc>
                <a:extLst>
                  <a:ext uri="{0D108BD9-81ED-4DB2-BD59-A6C34878D82A}">
                    <a16:rowId xmlns:a16="http://schemas.microsoft.com/office/drawing/2014/main" val="1816193391"/>
                  </a:ext>
                </a:extLst>
              </a:tr>
              <a:tr h="370840">
                <a:tc>
                  <a:txBody>
                    <a:bodyPr/>
                    <a:lstStyle/>
                    <a:p>
                      <a:r>
                        <a:rPr lang="en-US" dirty="0"/>
                        <a:t>Z score</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750934070"/>
                  </a:ext>
                </a:extLst>
              </a:tr>
              <a:tr h="370840">
                <a:tc>
                  <a:txBody>
                    <a:bodyPr/>
                    <a:lstStyle/>
                    <a:p>
                      <a:r>
                        <a:rPr lang="en-US" dirty="0"/>
                        <a:t>P-value</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366406033"/>
                  </a:ext>
                </a:extLst>
              </a:tr>
              <a:tr h="370840">
                <a:tc>
                  <a:txBody>
                    <a:bodyPr/>
                    <a:lstStyle/>
                    <a:p>
                      <a:r>
                        <a:rPr lang="en-US" dirty="0"/>
                        <a:t>Weight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105304891"/>
                  </a:ext>
                </a:extLst>
              </a:tr>
            </a:tbl>
          </a:graphicData>
        </a:graphic>
      </p:graphicFrame>
      <p:pic>
        <p:nvPicPr>
          <p:cNvPr id="7" name="Picture 6">
            <a:extLst>
              <a:ext uri="{FF2B5EF4-FFF2-40B4-BE49-F238E27FC236}">
                <a16:creationId xmlns:a16="http://schemas.microsoft.com/office/drawing/2014/main" id="{3513229D-0A92-8440-A2CB-47B82FB24B7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3"/>
          <a:stretch/>
        </p:blipFill>
        <p:spPr>
          <a:xfrm>
            <a:off x="9579030" y="1052766"/>
            <a:ext cx="1614541" cy="2124894"/>
          </a:xfrm>
          <a:prstGeom prst="rect">
            <a:avLst/>
          </a:prstGeom>
        </p:spPr>
      </p:pic>
      <p:pic>
        <p:nvPicPr>
          <p:cNvPr id="8" name="Picture 7">
            <a:extLst>
              <a:ext uri="{FF2B5EF4-FFF2-40B4-BE49-F238E27FC236}">
                <a16:creationId xmlns:a16="http://schemas.microsoft.com/office/drawing/2014/main" id="{8D953CF0-5131-C948-830E-9EF29AAEB2B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579030" y="3130623"/>
            <a:ext cx="2193870" cy="466873"/>
          </a:xfrm>
          <a:prstGeom prst="rect">
            <a:avLst/>
          </a:prstGeom>
        </p:spPr>
      </p:pic>
    </p:spTree>
    <p:extLst>
      <p:ext uri="{BB962C8B-B14F-4D97-AF65-F5344CB8AC3E}">
        <p14:creationId xmlns:p14="http://schemas.microsoft.com/office/powerpoint/2010/main" val="35713679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1CDC-1D6E-4A43-BF52-4C758F48EB92}"/>
              </a:ext>
            </a:extLst>
          </p:cNvPr>
          <p:cNvSpPr>
            <a:spLocks noGrp="1"/>
          </p:cNvSpPr>
          <p:nvPr>
            <p:ph type="title"/>
          </p:nvPr>
        </p:nvSpPr>
        <p:spPr>
          <a:xfrm>
            <a:off x="-4984" y="61443"/>
            <a:ext cx="4423913" cy="1325563"/>
          </a:xfrm>
        </p:spPr>
        <p:txBody>
          <a:bodyPr/>
          <a:lstStyle/>
          <a:p>
            <a:r>
              <a:rPr lang="en-US" dirty="0"/>
              <a:t>How FINEMAP works</a:t>
            </a:r>
          </a:p>
        </p:txBody>
      </p:sp>
      <p:pic>
        <p:nvPicPr>
          <p:cNvPr id="4" name="Picture 3">
            <a:extLst>
              <a:ext uri="{FF2B5EF4-FFF2-40B4-BE49-F238E27FC236}">
                <a16:creationId xmlns:a16="http://schemas.microsoft.com/office/drawing/2014/main" id="{7E07604F-B6C6-FC4D-A637-ABB391332BF8}"/>
              </a:ext>
            </a:extLst>
          </p:cNvPr>
          <p:cNvPicPr>
            <a:picLocks noChangeAspect="1"/>
          </p:cNvPicPr>
          <p:nvPr/>
        </p:nvPicPr>
        <p:blipFill>
          <a:blip r:embed="rId2"/>
          <a:stretch>
            <a:fillRect/>
          </a:stretch>
        </p:blipFill>
        <p:spPr>
          <a:xfrm>
            <a:off x="3885392" y="415698"/>
            <a:ext cx="5422243" cy="1462178"/>
          </a:xfrm>
          <a:prstGeom prst="rect">
            <a:avLst/>
          </a:prstGeom>
        </p:spPr>
      </p:pic>
      <p:sp>
        <p:nvSpPr>
          <p:cNvPr id="5" name="TextBox 4">
            <a:extLst>
              <a:ext uri="{FF2B5EF4-FFF2-40B4-BE49-F238E27FC236}">
                <a16:creationId xmlns:a16="http://schemas.microsoft.com/office/drawing/2014/main" id="{77948291-972B-B14C-9E7E-91A02DEBD240}"/>
              </a:ext>
            </a:extLst>
          </p:cNvPr>
          <p:cNvSpPr txBox="1"/>
          <p:nvPr/>
        </p:nvSpPr>
        <p:spPr>
          <a:xfrm>
            <a:off x="9649787" y="1416211"/>
            <a:ext cx="2542213" cy="923330"/>
          </a:xfrm>
          <a:prstGeom prst="rect">
            <a:avLst/>
          </a:prstGeom>
          <a:noFill/>
        </p:spPr>
        <p:txBody>
          <a:bodyPr wrap="square" rtlCol="0">
            <a:spAutoFit/>
          </a:bodyPr>
          <a:lstStyle/>
          <a:p>
            <a:r>
              <a:rPr lang="en-US" dirty="0"/>
              <a:t>“Projects” effects on to tag SNPs in LD with causal variants</a:t>
            </a:r>
          </a:p>
        </p:txBody>
      </p:sp>
      <p:cxnSp>
        <p:nvCxnSpPr>
          <p:cNvPr id="18" name="Straight Arrow Connector 17">
            <a:extLst>
              <a:ext uri="{FF2B5EF4-FFF2-40B4-BE49-F238E27FC236}">
                <a16:creationId xmlns:a16="http://schemas.microsoft.com/office/drawing/2014/main" id="{902FCF83-C169-EA42-8432-EC392D23E272}"/>
              </a:ext>
            </a:extLst>
          </p:cNvPr>
          <p:cNvCxnSpPr>
            <a:cxnSpLocks/>
          </p:cNvCxnSpPr>
          <p:nvPr/>
        </p:nvCxnSpPr>
        <p:spPr>
          <a:xfrm flipH="1">
            <a:off x="8351630" y="1725996"/>
            <a:ext cx="12981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6768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1CDC-1D6E-4A43-BF52-4C758F48EB92}"/>
              </a:ext>
            </a:extLst>
          </p:cNvPr>
          <p:cNvSpPr>
            <a:spLocks noGrp="1"/>
          </p:cNvSpPr>
          <p:nvPr>
            <p:ph type="title"/>
          </p:nvPr>
        </p:nvSpPr>
        <p:spPr>
          <a:xfrm>
            <a:off x="-4984" y="61443"/>
            <a:ext cx="4423913" cy="1325563"/>
          </a:xfrm>
        </p:spPr>
        <p:txBody>
          <a:bodyPr/>
          <a:lstStyle/>
          <a:p>
            <a:r>
              <a:rPr lang="en-US" dirty="0"/>
              <a:t>How FINEMAP works</a:t>
            </a:r>
          </a:p>
        </p:txBody>
      </p:sp>
      <p:pic>
        <p:nvPicPr>
          <p:cNvPr id="4" name="Picture 3">
            <a:extLst>
              <a:ext uri="{FF2B5EF4-FFF2-40B4-BE49-F238E27FC236}">
                <a16:creationId xmlns:a16="http://schemas.microsoft.com/office/drawing/2014/main" id="{7E07604F-B6C6-FC4D-A637-ABB391332BF8}"/>
              </a:ext>
            </a:extLst>
          </p:cNvPr>
          <p:cNvPicPr>
            <a:picLocks noChangeAspect="1"/>
          </p:cNvPicPr>
          <p:nvPr/>
        </p:nvPicPr>
        <p:blipFill>
          <a:blip r:embed="rId2"/>
          <a:stretch>
            <a:fillRect/>
          </a:stretch>
        </p:blipFill>
        <p:spPr>
          <a:xfrm>
            <a:off x="3885392" y="415698"/>
            <a:ext cx="5422243" cy="1462178"/>
          </a:xfrm>
          <a:prstGeom prst="rect">
            <a:avLst/>
          </a:prstGeom>
        </p:spPr>
      </p:pic>
      <p:sp>
        <p:nvSpPr>
          <p:cNvPr id="5" name="TextBox 4">
            <a:extLst>
              <a:ext uri="{FF2B5EF4-FFF2-40B4-BE49-F238E27FC236}">
                <a16:creationId xmlns:a16="http://schemas.microsoft.com/office/drawing/2014/main" id="{77948291-972B-B14C-9E7E-91A02DEBD240}"/>
              </a:ext>
            </a:extLst>
          </p:cNvPr>
          <p:cNvSpPr txBox="1"/>
          <p:nvPr/>
        </p:nvSpPr>
        <p:spPr>
          <a:xfrm>
            <a:off x="9649787" y="1416211"/>
            <a:ext cx="2542213" cy="923330"/>
          </a:xfrm>
          <a:prstGeom prst="rect">
            <a:avLst/>
          </a:prstGeom>
          <a:noFill/>
        </p:spPr>
        <p:txBody>
          <a:bodyPr wrap="square" rtlCol="0">
            <a:spAutoFit/>
          </a:bodyPr>
          <a:lstStyle/>
          <a:p>
            <a:r>
              <a:rPr lang="en-US" dirty="0"/>
              <a:t>“Projects” effects on to tag SNPs in LD with causal variants</a:t>
            </a:r>
          </a:p>
        </p:txBody>
      </p:sp>
      <p:cxnSp>
        <p:nvCxnSpPr>
          <p:cNvPr id="18" name="Straight Arrow Connector 17">
            <a:extLst>
              <a:ext uri="{FF2B5EF4-FFF2-40B4-BE49-F238E27FC236}">
                <a16:creationId xmlns:a16="http://schemas.microsoft.com/office/drawing/2014/main" id="{902FCF83-C169-EA42-8432-EC392D23E272}"/>
              </a:ext>
            </a:extLst>
          </p:cNvPr>
          <p:cNvCxnSpPr>
            <a:cxnSpLocks/>
          </p:cNvCxnSpPr>
          <p:nvPr/>
        </p:nvCxnSpPr>
        <p:spPr>
          <a:xfrm flipH="1">
            <a:off x="8351630" y="1725996"/>
            <a:ext cx="12981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ACA43D9-30F3-4041-AADB-1E97B78CB711}"/>
              </a:ext>
            </a:extLst>
          </p:cNvPr>
          <p:cNvSpPr txBox="1"/>
          <p:nvPr/>
        </p:nvSpPr>
        <p:spPr>
          <a:xfrm>
            <a:off x="727117" y="1987198"/>
            <a:ext cx="7383624" cy="369332"/>
          </a:xfrm>
          <a:prstGeom prst="rect">
            <a:avLst/>
          </a:prstGeom>
          <a:noFill/>
        </p:spPr>
        <p:txBody>
          <a:bodyPr wrap="none" rtlCol="0">
            <a:spAutoFit/>
          </a:bodyPr>
          <a:lstStyle/>
          <a:p>
            <a:r>
              <a:rPr lang="en-US" dirty="0"/>
              <a:t>The aim is to to calculate the posteriors for all plausible causal configurations.</a:t>
            </a:r>
          </a:p>
        </p:txBody>
      </p:sp>
    </p:spTree>
    <p:extLst>
      <p:ext uri="{BB962C8B-B14F-4D97-AF65-F5344CB8AC3E}">
        <p14:creationId xmlns:p14="http://schemas.microsoft.com/office/powerpoint/2010/main" val="32977695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1CDC-1D6E-4A43-BF52-4C758F48EB92}"/>
              </a:ext>
            </a:extLst>
          </p:cNvPr>
          <p:cNvSpPr>
            <a:spLocks noGrp="1"/>
          </p:cNvSpPr>
          <p:nvPr>
            <p:ph type="title"/>
          </p:nvPr>
        </p:nvSpPr>
        <p:spPr>
          <a:xfrm>
            <a:off x="-4984" y="61443"/>
            <a:ext cx="4423913" cy="1325563"/>
          </a:xfrm>
        </p:spPr>
        <p:txBody>
          <a:bodyPr/>
          <a:lstStyle/>
          <a:p>
            <a:r>
              <a:rPr lang="en-US" dirty="0"/>
              <a:t>How FINEMAP works</a:t>
            </a:r>
          </a:p>
        </p:txBody>
      </p:sp>
      <p:pic>
        <p:nvPicPr>
          <p:cNvPr id="4" name="Picture 3">
            <a:extLst>
              <a:ext uri="{FF2B5EF4-FFF2-40B4-BE49-F238E27FC236}">
                <a16:creationId xmlns:a16="http://schemas.microsoft.com/office/drawing/2014/main" id="{7E07604F-B6C6-FC4D-A637-ABB391332BF8}"/>
              </a:ext>
            </a:extLst>
          </p:cNvPr>
          <p:cNvPicPr>
            <a:picLocks noChangeAspect="1"/>
          </p:cNvPicPr>
          <p:nvPr/>
        </p:nvPicPr>
        <p:blipFill>
          <a:blip r:embed="rId2"/>
          <a:stretch>
            <a:fillRect/>
          </a:stretch>
        </p:blipFill>
        <p:spPr>
          <a:xfrm>
            <a:off x="3885392" y="415698"/>
            <a:ext cx="5422243" cy="1462178"/>
          </a:xfrm>
          <a:prstGeom prst="rect">
            <a:avLst/>
          </a:prstGeom>
        </p:spPr>
      </p:pic>
      <p:sp>
        <p:nvSpPr>
          <p:cNvPr id="5" name="TextBox 4">
            <a:extLst>
              <a:ext uri="{FF2B5EF4-FFF2-40B4-BE49-F238E27FC236}">
                <a16:creationId xmlns:a16="http://schemas.microsoft.com/office/drawing/2014/main" id="{77948291-972B-B14C-9E7E-91A02DEBD240}"/>
              </a:ext>
            </a:extLst>
          </p:cNvPr>
          <p:cNvSpPr txBox="1"/>
          <p:nvPr/>
        </p:nvSpPr>
        <p:spPr>
          <a:xfrm>
            <a:off x="9649787" y="1416211"/>
            <a:ext cx="2542213" cy="923330"/>
          </a:xfrm>
          <a:prstGeom prst="rect">
            <a:avLst/>
          </a:prstGeom>
          <a:noFill/>
        </p:spPr>
        <p:txBody>
          <a:bodyPr wrap="square" rtlCol="0">
            <a:spAutoFit/>
          </a:bodyPr>
          <a:lstStyle/>
          <a:p>
            <a:r>
              <a:rPr lang="en-US" dirty="0"/>
              <a:t>“Projects” effects on to tag SNPs in LD with causal variants</a:t>
            </a:r>
          </a:p>
        </p:txBody>
      </p:sp>
      <p:pic>
        <p:nvPicPr>
          <p:cNvPr id="8" name="Picture 7">
            <a:extLst>
              <a:ext uri="{FF2B5EF4-FFF2-40B4-BE49-F238E27FC236}">
                <a16:creationId xmlns:a16="http://schemas.microsoft.com/office/drawing/2014/main" id="{642B357A-0A4B-0444-8461-C52A449620AA}"/>
              </a:ext>
            </a:extLst>
          </p:cNvPr>
          <p:cNvPicPr>
            <a:picLocks noChangeAspect="1"/>
          </p:cNvPicPr>
          <p:nvPr/>
        </p:nvPicPr>
        <p:blipFill>
          <a:blip r:embed="rId3"/>
          <a:stretch>
            <a:fillRect/>
          </a:stretch>
        </p:blipFill>
        <p:spPr>
          <a:xfrm>
            <a:off x="5845839" y="2421167"/>
            <a:ext cx="3747624" cy="936906"/>
          </a:xfrm>
          <a:prstGeom prst="rect">
            <a:avLst/>
          </a:prstGeom>
        </p:spPr>
      </p:pic>
      <p:pic>
        <p:nvPicPr>
          <p:cNvPr id="16" name="Picture 15">
            <a:extLst>
              <a:ext uri="{FF2B5EF4-FFF2-40B4-BE49-F238E27FC236}">
                <a16:creationId xmlns:a16="http://schemas.microsoft.com/office/drawing/2014/main" id="{444DB587-D044-0845-8B30-42994C11732E}"/>
              </a:ext>
            </a:extLst>
          </p:cNvPr>
          <p:cNvPicPr>
            <a:picLocks noChangeAspect="1"/>
          </p:cNvPicPr>
          <p:nvPr/>
        </p:nvPicPr>
        <p:blipFill>
          <a:blip r:embed="rId4"/>
          <a:stretch>
            <a:fillRect/>
          </a:stretch>
        </p:blipFill>
        <p:spPr>
          <a:xfrm>
            <a:off x="11892" y="2421166"/>
            <a:ext cx="3873500" cy="1117600"/>
          </a:xfrm>
          <a:prstGeom prst="rect">
            <a:avLst/>
          </a:prstGeom>
        </p:spPr>
      </p:pic>
      <p:cxnSp>
        <p:nvCxnSpPr>
          <p:cNvPr id="18" name="Straight Arrow Connector 17">
            <a:extLst>
              <a:ext uri="{FF2B5EF4-FFF2-40B4-BE49-F238E27FC236}">
                <a16:creationId xmlns:a16="http://schemas.microsoft.com/office/drawing/2014/main" id="{902FCF83-C169-EA42-8432-EC392D23E272}"/>
              </a:ext>
            </a:extLst>
          </p:cNvPr>
          <p:cNvCxnSpPr>
            <a:cxnSpLocks/>
          </p:cNvCxnSpPr>
          <p:nvPr/>
        </p:nvCxnSpPr>
        <p:spPr>
          <a:xfrm flipH="1">
            <a:off x="8351630" y="1725996"/>
            <a:ext cx="12981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ACA43D9-30F3-4041-AADB-1E97B78CB711}"/>
              </a:ext>
            </a:extLst>
          </p:cNvPr>
          <p:cNvSpPr txBox="1"/>
          <p:nvPr/>
        </p:nvSpPr>
        <p:spPr>
          <a:xfrm>
            <a:off x="727117" y="1987198"/>
            <a:ext cx="7383624" cy="369332"/>
          </a:xfrm>
          <a:prstGeom prst="rect">
            <a:avLst/>
          </a:prstGeom>
          <a:noFill/>
        </p:spPr>
        <p:txBody>
          <a:bodyPr wrap="none" rtlCol="0">
            <a:spAutoFit/>
          </a:bodyPr>
          <a:lstStyle/>
          <a:p>
            <a:r>
              <a:rPr lang="en-US" dirty="0"/>
              <a:t>The aim is to to calculate the posteriors for all plausible causal configurations.</a:t>
            </a:r>
          </a:p>
        </p:txBody>
      </p:sp>
      <p:sp>
        <p:nvSpPr>
          <p:cNvPr id="21" name="TextBox 20">
            <a:extLst>
              <a:ext uri="{FF2B5EF4-FFF2-40B4-BE49-F238E27FC236}">
                <a16:creationId xmlns:a16="http://schemas.microsoft.com/office/drawing/2014/main" id="{67DEACB1-8863-1243-A188-AE9A51442467}"/>
              </a:ext>
            </a:extLst>
          </p:cNvPr>
          <p:cNvSpPr txBox="1"/>
          <p:nvPr/>
        </p:nvSpPr>
        <p:spPr>
          <a:xfrm>
            <a:off x="3922870" y="2581842"/>
            <a:ext cx="1922968" cy="646331"/>
          </a:xfrm>
          <a:prstGeom prst="rect">
            <a:avLst/>
          </a:prstGeom>
          <a:noFill/>
        </p:spPr>
        <p:txBody>
          <a:bodyPr wrap="square" rtlCol="0">
            <a:spAutoFit/>
          </a:bodyPr>
          <a:lstStyle/>
          <a:p>
            <a:r>
              <a:rPr lang="en-US" dirty="0"/>
              <a:t>Prior on the causal configuration</a:t>
            </a:r>
          </a:p>
        </p:txBody>
      </p:sp>
      <p:sp>
        <p:nvSpPr>
          <p:cNvPr id="22" name="TextBox 21">
            <a:extLst>
              <a:ext uri="{FF2B5EF4-FFF2-40B4-BE49-F238E27FC236}">
                <a16:creationId xmlns:a16="http://schemas.microsoft.com/office/drawing/2014/main" id="{1E266A30-1CC7-B747-A86A-4208CE002261}"/>
              </a:ext>
            </a:extLst>
          </p:cNvPr>
          <p:cNvSpPr txBox="1"/>
          <p:nvPr/>
        </p:nvSpPr>
        <p:spPr>
          <a:xfrm>
            <a:off x="9484032" y="2529867"/>
            <a:ext cx="2368661" cy="923330"/>
          </a:xfrm>
          <a:prstGeom prst="rect">
            <a:avLst/>
          </a:prstGeom>
          <a:noFill/>
        </p:spPr>
        <p:txBody>
          <a:bodyPr wrap="square" rtlCol="0">
            <a:spAutoFit/>
          </a:bodyPr>
          <a:lstStyle/>
          <a:p>
            <a:r>
              <a:rPr lang="en-US" dirty="0"/>
              <a:t>Prior on the effect sizes conditional on the causal configuration</a:t>
            </a:r>
          </a:p>
        </p:txBody>
      </p:sp>
    </p:spTree>
    <p:extLst>
      <p:ext uri="{BB962C8B-B14F-4D97-AF65-F5344CB8AC3E}">
        <p14:creationId xmlns:p14="http://schemas.microsoft.com/office/powerpoint/2010/main" val="41059663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1CDC-1D6E-4A43-BF52-4C758F48EB92}"/>
              </a:ext>
            </a:extLst>
          </p:cNvPr>
          <p:cNvSpPr>
            <a:spLocks noGrp="1"/>
          </p:cNvSpPr>
          <p:nvPr>
            <p:ph type="title"/>
          </p:nvPr>
        </p:nvSpPr>
        <p:spPr>
          <a:xfrm>
            <a:off x="-4984" y="61443"/>
            <a:ext cx="4423913" cy="1325563"/>
          </a:xfrm>
        </p:spPr>
        <p:txBody>
          <a:bodyPr/>
          <a:lstStyle/>
          <a:p>
            <a:r>
              <a:rPr lang="en-US" dirty="0"/>
              <a:t>How FINEMAP works</a:t>
            </a:r>
          </a:p>
        </p:txBody>
      </p:sp>
      <p:pic>
        <p:nvPicPr>
          <p:cNvPr id="4" name="Picture 3">
            <a:extLst>
              <a:ext uri="{FF2B5EF4-FFF2-40B4-BE49-F238E27FC236}">
                <a16:creationId xmlns:a16="http://schemas.microsoft.com/office/drawing/2014/main" id="{7E07604F-B6C6-FC4D-A637-ABB391332BF8}"/>
              </a:ext>
            </a:extLst>
          </p:cNvPr>
          <p:cNvPicPr>
            <a:picLocks noChangeAspect="1"/>
          </p:cNvPicPr>
          <p:nvPr/>
        </p:nvPicPr>
        <p:blipFill>
          <a:blip r:embed="rId2"/>
          <a:stretch>
            <a:fillRect/>
          </a:stretch>
        </p:blipFill>
        <p:spPr>
          <a:xfrm>
            <a:off x="3885392" y="415698"/>
            <a:ext cx="5422243" cy="1462178"/>
          </a:xfrm>
          <a:prstGeom prst="rect">
            <a:avLst/>
          </a:prstGeom>
        </p:spPr>
      </p:pic>
      <p:sp>
        <p:nvSpPr>
          <p:cNvPr id="5" name="TextBox 4">
            <a:extLst>
              <a:ext uri="{FF2B5EF4-FFF2-40B4-BE49-F238E27FC236}">
                <a16:creationId xmlns:a16="http://schemas.microsoft.com/office/drawing/2014/main" id="{77948291-972B-B14C-9E7E-91A02DEBD240}"/>
              </a:ext>
            </a:extLst>
          </p:cNvPr>
          <p:cNvSpPr txBox="1"/>
          <p:nvPr/>
        </p:nvSpPr>
        <p:spPr>
          <a:xfrm>
            <a:off x="9649787" y="1416211"/>
            <a:ext cx="2542213" cy="923330"/>
          </a:xfrm>
          <a:prstGeom prst="rect">
            <a:avLst/>
          </a:prstGeom>
          <a:noFill/>
        </p:spPr>
        <p:txBody>
          <a:bodyPr wrap="square" rtlCol="0">
            <a:spAutoFit/>
          </a:bodyPr>
          <a:lstStyle/>
          <a:p>
            <a:r>
              <a:rPr lang="en-US" dirty="0"/>
              <a:t>“Projects” effects on to tag SNPs in LD with causal variants</a:t>
            </a:r>
          </a:p>
        </p:txBody>
      </p:sp>
      <p:pic>
        <p:nvPicPr>
          <p:cNvPr id="6" name="Picture 5">
            <a:extLst>
              <a:ext uri="{FF2B5EF4-FFF2-40B4-BE49-F238E27FC236}">
                <a16:creationId xmlns:a16="http://schemas.microsoft.com/office/drawing/2014/main" id="{060B8116-263C-D945-AFF6-D08970CF5F2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27117" y="3578415"/>
            <a:ext cx="4109966" cy="1181448"/>
          </a:xfrm>
          <a:prstGeom prst="rect">
            <a:avLst/>
          </a:prstGeom>
        </p:spPr>
      </p:pic>
      <p:pic>
        <p:nvPicPr>
          <p:cNvPr id="8" name="Picture 7">
            <a:extLst>
              <a:ext uri="{FF2B5EF4-FFF2-40B4-BE49-F238E27FC236}">
                <a16:creationId xmlns:a16="http://schemas.microsoft.com/office/drawing/2014/main" id="{642B357A-0A4B-0444-8461-C52A449620AA}"/>
              </a:ext>
            </a:extLst>
          </p:cNvPr>
          <p:cNvPicPr>
            <a:picLocks noChangeAspect="1"/>
          </p:cNvPicPr>
          <p:nvPr/>
        </p:nvPicPr>
        <p:blipFill>
          <a:blip r:embed="rId4"/>
          <a:stretch>
            <a:fillRect/>
          </a:stretch>
        </p:blipFill>
        <p:spPr>
          <a:xfrm>
            <a:off x="5845839" y="2421167"/>
            <a:ext cx="3747624" cy="936906"/>
          </a:xfrm>
          <a:prstGeom prst="rect">
            <a:avLst/>
          </a:prstGeom>
        </p:spPr>
      </p:pic>
      <p:pic>
        <p:nvPicPr>
          <p:cNvPr id="16" name="Picture 15">
            <a:extLst>
              <a:ext uri="{FF2B5EF4-FFF2-40B4-BE49-F238E27FC236}">
                <a16:creationId xmlns:a16="http://schemas.microsoft.com/office/drawing/2014/main" id="{444DB587-D044-0845-8B30-42994C11732E}"/>
              </a:ext>
            </a:extLst>
          </p:cNvPr>
          <p:cNvPicPr>
            <a:picLocks noChangeAspect="1"/>
          </p:cNvPicPr>
          <p:nvPr/>
        </p:nvPicPr>
        <p:blipFill>
          <a:blip r:embed="rId5"/>
          <a:stretch>
            <a:fillRect/>
          </a:stretch>
        </p:blipFill>
        <p:spPr>
          <a:xfrm>
            <a:off x="11892" y="2421166"/>
            <a:ext cx="3873500" cy="1117600"/>
          </a:xfrm>
          <a:prstGeom prst="rect">
            <a:avLst/>
          </a:prstGeom>
        </p:spPr>
      </p:pic>
      <p:cxnSp>
        <p:nvCxnSpPr>
          <p:cNvPr id="18" name="Straight Arrow Connector 17">
            <a:extLst>
              <a:ext uri="{FF2B5EF4-FFF2-40B4-BE49-F238E27FC236}">
                <a16:creationId xmlns:a16="http://schemas.microsoft.com/office/drawing/2014/main" id="{902FCF83-C169-EA42-8432-EC392D23E272}"/>
              </a:ext>
            </a:extLst>
          </p:cNvPr>
          <p:cNvCxnSpPr>
            <a:cxnSpLocks/>
          </p:cNvCxnSpPr>
          <p:nvPr/>
        </p:nvCxnSpPr>
        <p:spPr>
          <a:xfrm flipH="1">
            <a:off x="8351630" y="1725996"/>
            <a:ext cx="12981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ACA43D9-30F3-4041-AADB-1E97B78CB711}"/>
              </a:ext>
            </a:extLst>
          </p:cNvPr>
          <p:cNvSpPr txBox="1"/>
          <p:nvPr/>
        </p:nvSpPr>
        <p:spPr>
          <a:xfrm>
            <a:off x="727117" y="1987198"/>
            <a:ext cx="7383624" cy="369332"/>
          </a:xfrm>
          <a:prstGeom prst="rect">
            <a:avLst/>
          </a:prstGeom>
          <a:noFill/>
        </p:spPr>
        <p:txBody>
          <a:bodyPr wrap="none" rtlCol="0">
            <a:spAutoFit/>
          </a:bodyPr>
          <a:lstStyle/>
          <a:p>
            <a:r>
              <a:rPr lang="en-US" dirty="0"/>
              <a:t>The aim is to to calculate the posteriors for all plausible causal configurations.</a:t>
            </a:r>
          </a:p>
        </p:txBody>
      </p:sp>
      <p:sp>
        <p:nvSpPr>
          <p:cNvPr id="21" name="TextBox 20">
            <a:extLst>
              <a:ext uri="{FF2B5EF4-FFF2-40B4-BE49-F238E27FC236}">
                <a16:creationId xmlns:a16="http://schemas.microsoft.com/office/drawing/2014/main" id="{67DEACB1-8863-1243-A188-AE9A51442467}"/>
              </a:ext>
            </a:extLst>
          </p:cNvPr>
          <p:cNvSpPr txBox="1"/>
          <p:nvPr/>
        </p:nvSpPr>
        <p:spPr>
          <a:xfrm>
            <a:off x="3922870" y="2581842"/>
            <a:ext cx="1922968" cy="646331"/>
          </a:xfrm>
          <a:prstGeom prst="rect">
            <a:avLst/>
          </a:prstGeom>
          <a:noFill/>
        </p:spPr>
        <p:txBody>
          <a:bodyPr wrap="square" rtlCol="0">
            <a:spAutoFit/>
          </a:bodyPr>
          <a:lstStyle/>
          <a:p>
            <a:r>
              <a:rPr lang="en-US" dirty="0"/>
              <a:t>Prior on the causal configuration</a:t>
            </a:r>
          </a:p>
        </p:txBody>
      </p:sp>
      <p:sp>
        <p:nvSpPr>
          <p:cNvPr id="22" name="TextBox 21">
            <a:extLst>
              <a:ext uri="{FF2B5EF4-FFF2-40B4-BE49-F238E27FC236}">
                <a16:creationId xmlns:a16="http://schemas.microsoft.com/office/drawing/2014/main" id="{1E266A30-1CC7-B747-A86A-4208CE002261}"/>
              </a:ext>
            </a:extLst>
          </p:cNvPr>
          <p:cNvSpPr txBox="1"/>
          <p:nvPr/>
        </p:nvSpPr>
        <p:spPr>
          <a:xfrm>
            <a:off x="9484032" y="2529867"/>
            <a:ext cx="2368661" cy="923330"/>
          </a:xfrm>
          <a:prstGeom prst="rect">
            <a:avLst/>
          </a:prstGeom>
          <a:noFill/>
        </p:spPr>
        <p:txBody>
          <a:bodyPr wrap="square" rtlCol="0">
            <a:spAutoFit/>
          </a:bodyPr>
          <a:lstStyle/>
          <a:p>
            <a:r>
              <a:rPr lang="en-US" dirty="0"/>
              <a:t>Prior on the effect sizes conditional on the causal configuration</a:t>
            </a:r>
          </a:p>
        </p:txBody>
      </p:sp>
      <p:sp>
        <p:nvSpPr>
          <p:cNvPr id="30" name="TextBox 29">
            <a:extLst>
              <a:ext uri="{FF2B5EF4-FFF2-40B4-BE49-F238E27FC236}">
                <a16:creationId xmlns:a16="http://schemas.microsoft.com/office/drawing/2014/main" id="{318AABDD-EB55-C644-A254-1E8B5402D433}"/>
              </a:ext>
            </a:extLst>
          </p:cNvPr>
          <p:cNvSpPr txBox="1"/>
          <p:nvPr/>
        </p:nvSpPr>
        <p:spPr>
          <a:xfrm>
            <a:off x="4775182" y="3765959"/>
            <a:ext cx="2944469" cy="646331"/>
          </a:xfrm>
          <a:prstGeom prst="rect">
            <a:avLst/>
          </a:prstGeom>
          <a:noFill/>
        </p:spPr>
        <p:txBody>
          <a:bodyPr wrap="square" rtlCol="0">
            <a:spAutoFit/>
          </a:bodyPr>
          <a:lstStyle/>
          <a:p>
            <a:r>
              <a:rPr lang="en-US" dirty="0"/>
              <a:t>The likelihood, marginalizing out the effect size</a:t>
            </a:r>
          </a:p>
        </p:txBody>
      </p:sp>
    </p:spTree>
    <p:extLst>
      <p:ext uri="{BB962C8B-B14F-4D97-AF65-F5344CB8AC3E}">
        <p14:creationId xmlns:p14="http://schemas.microsoft.com/office/powerpoint/2010/main" val="15775315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1CDC-1D6E-4A43-BF52-4C758F48EB92}"/>
              </a:ext>
            </a:extLst>
          </p:cNvPr>
          <p:cNvSpPr>
            <a:spLocks noGrp="1"/>
          </p:cNvSpPr>
          <p:nvPr>
            <p:ph type="title"/>
          </p:nvPr>
        </p:nvSpPr>
        <p:spPr>
          <a:xfrm>
            <a:off x="-4984" y="61443"/>
            <a:ext cx="4423913" cy="1325563"/>
          </a:xfrm>
        </p:spPr>
        <p:txBody>
          <a:bodyPr/>
          <a:lstStyle/>
          <a:p>
            <a:r>
              <a:rPr lang="en-US" dirty="0"/>
              <a:t>How FINEMAP works</a:t>
            </a:r>
          </a:p>
        </p:txBody>
      </p:sp>
      <p:pic>
        <p:nvPicPr>
          <p:cNvPr id="4" name="Picture 3">
            <a:extLst>
              <a:ext uri="{FF2B5EF4-FFF2-40B4-BE49-F238E27FC236}">
                <a16:creationId xmlns:a16="http://schemas.microsoft.com/office/drawing/2014/main" id="{7E07604F-B6C6-FC4D-A637-ABB391332BF8}"/>
              </a:ext>
            </a:extLst>
          </p:cNvPr>
          <p:cNvPicPr>
            <a:picLocks noChangeAspect="1"/>
          </p:cNvPicPr>
          <p:nvPr/>
        </p:nvPicPr>
        <p:blipFill>
          <a:blip r:embed="rId2"/>
          <a:stretch>
            <a:fillRect/>
          </a:stretch>
        </p:blipFill>
        <p:spPr>
          <a:xfrm>
            <a:off x="3885392" y="415698"/>
            <a:ext cx="5422243" cy="1462178"/>
          </a:xfrm>
          <a:prstGeom prst="rect">
            <a:avLst/>
          </a:prstGeom>
        </p:spPr>
      </p:pic>
      <p:sp>
        <p:nvSpPr>
          <p:cNvPr id="5" name="TextBox 4">
            <a:extLst>
              <a:ext uri="{FF2B5EF4-FFF2-40B4-BE49-F238E27FC236}">
                <a16:creationId xmlns:a16="http://schemas.microsoft.com/office/drawing/2014/main" id="{77948291-972B-B14C-9E7E-91A02DEBD240}"/>
              </a:ext>
            </a:extLst>
          </p:cNvPr>
          <p:cNvSpPr txBox="1"/>
          <p:nvPr/>
        </p:nvSpPr>
        <p:spPr>
          <a:xfrm>
            <a:off x="9649787" y="1416211"/>
            <a:ext cx="2542213" cy="923330"/>
          </a:xfrm>
          <a:prstGeom prst="rect">
            <a:avLst/>
          </a:prstGeom>
          <a:noFill/>
        </p:spPr>
        <p:txBody>
          <a:bodyPr wrap="square" rtlCol="0">
            <a:spAutoFit/>
          </a:bodyPr>
          <a:lstStyle/>
          <a:p>
            <a:r>
              <a:rPr lang="en-US" dirty="0"/>
              <a:t>“Projects” effects on to tag SNPs in LD with causal variants</a:t>
            </a:r>
          </a:p>
        </p:txBody>
      </p:sp>
      <p:pic>
        <p:nvPicPr>
          <p:cNvPr id="6" name="Picture 5">
            <a:extLst>
              <a:ext uri="{FF2B5EF4-FFF2-40B4-BE49-F238E27FC236}">
                <a16:creationId xmlns:a16="http://schemas.microsoft.com/office/drawing/2014/main" id="{060B8116-263C-D945-AFF6-D08970CF5F2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27117" y="3578415"/>
            <a:ext cx="4109966" cy="1181448"/>
          </a:xfrm>
          <a:prstGeom prst="rect">
            <a:avLst/>
          </a:prstGeom>
        </p:spPr>
      </p:pic>
      <p:pic>
        <p:nvPicPr>
          <p:cNvPr id="8" name="Picture 7">
            <a:extLst>
              <a:ext uri="{FF2B5EF4-FFF2-40B4-BE49-F238E27FC236}">
                <a16:creationId xmlns:a16="http://schemas.microsoft.com/office/drawing/2014/main" id="{642B357A-0A4B-0444-8461-C52A449620AA}"/>
              </a:ext>
            </a:extLst>
          </p:cNvPr>
          <p:cNvPicPr>
            <a:picLocks noChangeAspect="1"/>
          </p:cNvPicPr>
          <p:nvPr/>
        </p:nvPicPr>
        <p:blipFill>
          <a:blip r:embed="rId4"/>
          <a:stretch>
            <a:fillRect/>
          </a:stretch>
        </p:blipFill>
        <p:spPr>
          <a:xfrm>
            <a:off x="5845839" y="2421167"/>
            <a:ext cx="3747624" cy="936906"/>
          </a:xfrm>
          <a:prstGeom prst="rect">
            <a:avLst/>
          </a:prstGeom>
        </p:spPr>
      </p:pic>
      <p:pic>
        <p:nvPicPr>
          <p:cNvPr id="12" name="Picture 11">
            <a:extLst>
              <a:ext uri="{FF2B5EF4-FFF2-40B4-BE49-F238E27FC236}">
                <a16:creationId xmlns:a16="http://schemas.microsoft.com/office/drawing/2014/main" id="{206579C2-0DD2-804B-8D28-31DB5B83ED68}"/>
              </a:ext>
            </a:extLst>
          </p:cNvPr>
          <p:cNvPicPr>
            <a:picLocks noChangeAspect="1"/>
          </p:cNvPicPr>
          <p:nvPr/>
        </p:nvPicPr>
        <p:blipFill>
          <a:blip r:embed="rId5"/>
          <a:stretch>
            <a:fillRect/>
          </a:stretch>
        </p:blipFill>
        <p:spPr>
          <a:xfrm>
            <a:off x="242619" y="4761560"/>
            <a:ext cx="3924300" cy="1193800"/>
          </a:xfrm>
          <a:prstGeom prst="rect">
            <a:avLst/>
          </a:prstGeom>
        </p:spPr>
      </p:pic>
      <p:pic>
        <p:nvPicPr>
          <p:cNvPr id="16" name="Picture 15">
            <a:extLst>
              <a:ext uri="{FF2B5EF4-FFF2-40B4-BE49-F238E27FC236}">
                <a16:creationId xmlns:a16="http://schemas.microsoft.com/office/drawing/2014/main" id="{444DB587-D044-0845-8B30-42994C11732E}"/>
              </a:ext>
            </a:extLst>
          </p:cNvPr>
          <p:cNvPicPr>
            <a:picLocks noChangeAspect="1"/>
          </p:cNvPicPr>
          <p:nvPr/>
        </p:nvPicPr>
        <p:blipFill>
          <a:blip r:embed="rId6"/>
          <a:stretch>
            <a:fillRect/>
          </a:stretch>
        </p:blipFill>
        <p:spPr>
          <a:xfrm>
            <a:off x="11892" y="2421166"/>
            <a:ext cx="3873500" cy="1117600"/>
          </a:xfrm>
          <a:prstGeom prst="rect">
            <a:avLst/>
          </a:prstGeom>
        </p:spPr>
      </p:pic>
      <p:cxnSp>
        <p:nvCxnSpPr>
          <p:cNvPr id="18" name="Straight Arrow Connector 17">
            <a:extLst>
              <a:ext uri="{FF2B5EF4-FFF2-40B4-BE49-F238E27FC236}">
                <a16:creationId xmlns:a16="http://schemas.microsoft.com/office/drawing/2014/main" id="{902FCF83-C169-EA42-8432-EC392D23E272}"/>
              </a:ext>
            </a:extLst>
          </p:cNvPr>
          <p:cNvCxnSpPr>
            <a:cxnSpLocks/>
          </p:cNvCxnSpPr>
          <p:nvPr/>
        </p:nvCxnSpPr>
        <p:spPr>
          <a:xfrm flipH="1">
            <a:off x="8351630" y="1725996"/>
            <a:ext cx="12981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ACA43D9-30F3-4041-AADB-1E97B78CB711}"/>
              </a:ext>
            </a:extLst>
          </p:cNvPr>
          <p:cNvSpPr txBox="1"/>
          <p:nvPr/>
        </p:nvSpPr>
        <p:spPr>
          <a:xfrm>
            <a:off x="727117" y="1987198"/>
            <a:ext cx="7383624" cy="369332"/>
          </a:xfrm>
          <a:prstGeom prst="rect">
            <a:avLst/>
          </a:prstGeom>
          <a:noFill/>
        </p:spPr>
        <p:txBody>
          <a:bodyPr wrap="none" rtlCol="0">
            <a:spAutoFit/>
          </a:bodyPr>
          <a:lstStyle/>
          <a:p>
            <a:r>
              <a:rPr lang="en-US" dirty="0"/>
              <a:t>The aim is to to calculate the posteriors for all plausible causal configurations.</a:t>
            </a:r>
          </a:p>
        </p:txBody>
      </p:sp>
      <p:sp>
        <p:nvSpPr>
          <p:cNvPr id="21" name="TextBox 20">
            <a:extLst>
              <a:ext uri="{FF2B5EF4-FFF2-40B4-BE49-F238E27FC236}">
                <a16:creationId xmlns:a16="http://schemas.microsoft.com/office/drawing/2014/main" id="{67DEACB1-8863-1243-A188-AE9A51442467}"/>
              </a:ext>
            </a:extLst>
          </p:cNvPr>
          <p:cNvSpPr txBox="1"/>
          <p:nvPr/>
        </p:nvSpPr>
        <p:spPr>
          <a:xfrm>
            <a:off x="3922870" y="2581842"/>
            <a:ext cx="1922968" cy="646331"/>
          </a:xfrm>
          <a:prstGeom prst="rect">
            <a:avLst/>
          </a:prstGeom>
          <a:noFill/>
        </p:spPr>
        <p:txBody>
          <a:bodyPr wrap="square" rtlCol="0">
            <a:spAutoFit/>
          </a:bodyPr>
          <a:lstStyle/>
          <a:p>
            <a:r>
              <a:rPr lang="en-US" dirty="0"/>
              <a:t>Prior on the causal configuration</a:t>
            </a:r>
          </a:p>
        </p:txBody>
      </p:sp>
      <p:sp>
        <p:nvSpPr>
          <p:cNvPr id="22" name="TextBox 21">
            <a:extLst>
              <a:ext uri="{FF2B5EF4-FFF2-40B4-BE49-F238E27FC236}">
                <a16:creationId xmlns:a16="http://schemas.microsoft.com/office/drawing/2014/main" id="{1E266A30-1CC7-B747-A86A-4208CE002261}"/>
              </a:ext>
            </a:extLst>
          </p:cNvPr>
          <p:cNvSpPr txBox="1"/>
          <p:nvPr/>
        </p:nvSpPr>
        <p:spPr>
          <a:xfrm>
            <a:off x="9484032" y="2529867"/>
            <a:ext cx="2368661" cy="923330"/>
          </a:xfrm>
          <a:prstGeom prst="rect">
            <a:avLst/>
          </a:prstGeom>
          <a:noFill/>
        </p:spPr>
        <p:txBody>
          <a:bodyPr wrap="square" rtlCol="0">
            <a:spAutoFit/>
          </a:bodyPr>
          <a:lstStyle/>
          <a:p>
            <a:r>
              <a:rPr lang="en-US" dirty="0"/>
              <a:t>Prior on the effect sizes conditional on the causal configuration</a:t>
            </a:r>
          </a:p>
        </p:txBody>
      </p:sp>
      <p:sp>
        <p:nvSpPr>
          <p:cNvPr id="30" name="TextBox 29">
            <a:extLst>
              <a:ext uri="{FF2B5EF4-FFF2-40B4-BE49-F238E27FC236}">
                <a16:creationId xmlns:a16="http://schemas.microsoft.com/office/drawing/2014/main" id="{318AABDD-EB55-C644-A254-1E8B5402D433}"/>
              </a:ext>
            </a:extLst>
          </p:cNvPr>
          <p:cNvSpPr txBox="1"/>
          <p:nvPr/>
        </p:nvSpPr>
        <p:spPr>
          <a:xfrm>
            <a:off x="4775182" y="3765959"/>
            <a:ext cx="2944469" cy="646331"/>
          </a:xfrm>
          <a:prstGeom prst="rect">
            <a:avLst/>
          </a:prstGeom>
          <a:noFill/>
        </p:spPr>
        <p:txBody>
          <a:bodyPr wrap="square" rtlCol="0">
            <a:spAutoFit/>
          </a:bodyPr>
          <a:lstStyle/>
          <a:p>
            <a:r>
              <a:rPr lang="en-US" dirty="0"/>
              <a:t>The likelihood, marginalizing out the effect size</a:t>
            </a:r>
          </a:p>
        </p:txBody>
      </p:sp>
      <p:sp>
        <p:nvSpPr>
          <p:cNvPr id="33" name="TextBox 32">
            <a:extLst>
              <a:ext uri="{FF2B5EF4-FFF2-40B4-BE49-F238E27FC236}">
                <a16:creationId xmlns:a16="http://schemas.microsoft.com/office/drawing/2014/main" id="{6D7A51D1-B205-0D44-9A1F-32E599E94D00}"/>
              </a:ext>
            </a:extLst>
          </p:cNvPr>
          <p:cNvSpPr txBox="1"/>
          <p:nvPr/>
        </p:nvSpPr>
        <p:spPr>
          <a:xfrm>
            <a:off x="4166919" y="4991503"/>
            <a:ext cx="2331572" cy="923330"/>
          </a:xfrm>
          <a:prstGeom prst="rect">
            <a:avLst/>
          </a:prstGeom>
          <a:noFill/>
        </p:spPr>
        <p:txBody>
          <a:bodyPr wrap="square" rtlCol="0">
            <a:spAutoFit/>
          </a:bodyPr>
          <a:lstStyle/>
          <a:p>
            <a:r>
              <a:rPr lang="en-US" dirty="0"/>
              <a:t>The unnormalized posterior for a given causal configuration.</a:t>
            </a:r>
          </a:p>
        </p:txBody>
      </p:sp>
    </p:spTree>
    <p:extLst>
      <p:ext uri="{BB962C8B-B14F-4D97-AF65-F5344CB8AC3E}">
        <p14:creationId xmlns:p14="http://schemas.microsoft.com/office/powerpoint/2010/main" val="39519865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1CDC-1D6E-4A43-BF52-4C758F48EB92}"/>
              </a:ext>
            </a:extLst>
          </p:cNvPr>
          <p:cNvSpPr>
            <a:spLocks noGrp="1"/>
          </p:cNvSpPr>
          <p:nvPr>
            <p:ph type="title"/>
          </p:nvPr>
        </p:nvSpPr>
        <p:spPr>
          <a:xfrm>
            <a:off x="-4984" y="61443"/>
            <a:ext cx="4423913" cy="1325563"/>
          </a:xfrm>
        </p:spPr>
        <p:txBody>
          <a:bodyPr/>
          <a:lstStyle/>
          <a:p>
            <a:r>
              <a:rPr lang="en-US" dirty="0"/>
              <a:t>How FINEMAP works</a:t>
            </a:r>
          </a:p>
        </p:txBody>
      </p:sp>
      <p:pic>
        <p:nvPicPr>
          <p:cNvPr id="4" name="Picture 3">
            <a:extLst>
              <a:ext uri="{FF2B5EF4-FFF2-40B4-BE49-F238E27FC236}">
                <a16:creationId xmlns:a16="http://schemas.microsoft.com/office/drawing/2014/main" id="{7E07604F-B6C6-FC4D-A637-ABB391332BF8}"/>
              </a:ext>
            </a:extLst>
          </p:cNvPr>
          <p:cNvPicPr>
            <a:picLocks noChangeAspect="1"/>
          </p:cNvPicPr>
          <p:nvPr/>
        </p:nvPicPr>
        <p:blipFill>
          <a:blip r:embed="rId2"/>
          <a:stretch>
            <a:fillRect/>
          </a:stretch>
        </p:blipFill>
        <p:spPr>
          <a:xfrm>
            <a:off x="3885392" y="415698"/>
            <a:ext cx="5422243" cy="1462178"/>
          </a:xfrm>
          <a:prstGeom prst="rect">
            <a:avLst/>
          </a:prstGeom>
        </p:spPr>
      </p:pic>
      <p:sp>
        <p:nvSpPr>
          <p:cNvPr id="5" name="TextBox 4">
            <a:extLst>
              <a:ext uri="{FF2B5EF4-FFF2-40B4-BE49-F238E27FC236}">
                <a16:creationId xmlns:a16="http://schemas.microsoft.com/office/drawing/2014/main" id="{77948291-972B-B14C-9E7E-91A02DEBD240}"/>
              </a:ext>
            </a:extLst>
          </p:cNvPr>
          <p:cNvSpPr txBox="1"/>
          <p:nvPr/>
        </p:nvSpPr>
        <p:spPr>
          <a:xfrm>
            <a:off x="9649787" y="1416211"/>
            <a:ext cx="2542213" cy="923330"/>
          </a:xfrm>
          <a:prstGeom prst="rect">
            <a:avLst/>
          </a:prstGeom>
          <a:noFill/>
        </p:spPr>
        <p:txBody>
          <a:bodyPr wrap="square" rtlCol="0">
            <a:spAutoFit/>
          </a:bodyPr>
          <a:lstStyle/>
          <a:p>
            <a:r>
              <a:rPr lang="en-US" dirty="0"/>
              <a:t>“Projects” effects on to tag SNPs in LD with causal variants</a:t>
            </a:r>
          </a:p>
        </p:txBody>
      </p:sp>
      <p:pic>
        <p:nvPicPr>
          <p:cNvPr id="6" name="Picture 5">
            <a:extLst>
              <a:ext uri="{FF2B5EF4-FFF2-40B4-BE49-F238E27FC236}">
                <a16:creationId xmlns:a16="http://schemas.microsoft.com/office/drawing/2014/main" id="{060B8116-263C-D945-AFF6-D08970CF5F2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27117" y="3578415"/>
            <a:ext cx="4109966" cy="1181448"/>
          </a:xfrm>
          <a:prstGeom prst="rect">
            <a:avLst/>
          </a:prstGeom>
        </p:spPr>
      </p:pic>
      <p:pic>
        <p:nvPicPr>
          <p:cNvPr id="8" name="Picture 7">
            <a:extLst>
              <a:ext uri="{FF2B5EF4-FFF2-40B4-BE49-F238E27FC236}">
                <a16:creationId xmlns:a16="http://schemas.microsoft.com/office/drawing/2014/main" id="{642B357A-0A4B-0444-8461-C52A449620AA}"/>
              </a:ext>
            </a:extLst>
          </p:cNvPr>
          <p:cNvPicPr>
            <a:picLocks noChangeAspect="1"/>
          </p:cNvPicPr>
          <p:nvPr/>
        </p:nvPicPr>
        <p:blipFill>
          <a:blip r:embed="rId4"/>
          <a:stretch>
            <a:fillRect/>
          </a:stretch>
        </p:blipFill>
        <p:spPr>
          <a:xfrm>
            <a:off x="5845839" y="2421167"/>
            <a:ext cx="3747624" cy="936906"/>
          </a:xfrm>
          <a:prstGeom prst="rect">
            <a:avLst/>
          </a:prstGeom>
        </p:spPr>
      </p:pic>
      <p:pic>
        <p:nvPicPr>
          <p:cNvPr id="12" name="Picture 11">
            <a:extLst>
              <a:ext uri="{FF2B5EF4-FFF2-40B4-BE49-F238E27FC236}">
                <a16:creationId xmlns:a16="http://schemas.microsoft.com/office/drawing/2014/main" id="{206579C2-0DD2-804B-8D28-31DB5B83ED68}"/>
              </a:ext>
            </a:extLst>
          </p:cNvPr>
          <p:cNvPicPr>
            <a:picLocks noChangeAspect="1"/>
          </p:cNvPicPr>
          <p:nvPr/>
        </p:nvPicPr>
        <p:blipFill>
          <a:blip r:embed="rId5"/>
          <a:stretch>
            <a:fillRect/>
          </a:stretch>
        </p:blipFill>
        <p:spPr>
          <a:xfrm>
            <a:off x="242619" y="4761560"/>
            <a:ext cx="3924300" cy="1193800"/>
          </a:xfrm>
          <a:prstGeom prst="rect">
            <a:avLst/>
          </a:prstGeom>
        </p:spPr>
      </p:pic>
      <p:pic>
        <p:nvPicPr>
          <p:cNvPr id="16" name="Picture 15">
            <a:extLst>
              <a:ext uri="{FF2B5EF4-FFF2-40B4-BE49-F238E27FC236}">
                <a16:creationId xmlns:a16="http://schemas.microsoft.com/office/drawing/2014/main" id="{444DB587-D044-0845-8B30-42994C11732E}"/>
              </a:ext>
            </a:extLst>
          </p:cNvPr>
          <p:cNvPicPr>
            <a:picLocks noChangeAspect="1"/>
          </p:cNvPicPr>
          <p:nvPr/>
        </p:nvPicPr>
        <p:blipFill>
          <a:blip r:embed="rId6"/>
          <a:stretch>
            <a:fillRect/>
          </a:stretch>
        </p:blipFill>
        <p:spPr>
          <a:xfrm>
            <a:off x="11892" y="2421166"/>
            <a:ext cx="3873500" cy="1117600"/>
          </a:xfrm>
          <a:prstGeom prst="rect">
            <a:avLst/>
          </a:prstGeom>
        </p:spPr>
      </p:pic>
      <p:cxnSp>
        <p:nvCxnSpPr>
          <p:cNvPr id="18" name="Straight Arrow Connector 17">
            <a:extLst>
              <a:ext uri="{FF2B5EF4-FFF2-40B4-BE49-F238E27FC236}">
                <a16:creationId xmlns:a16="http://schemas.microsoft.com/office/drawing/2014/main" id="{902FCF83-C169-EA42-8432-EC392D23E272}"/>
              </a:ext>
            </a:extLst>
          </p:cNvPr>
          <p:cNvCxnSpPr>
            <a:cxnSpLocks/>
          </p:cNvCxnSpPr>
          <p:nvPr/>
        </p:nvCxnSpPr>
        <p:spPr>
          <a:xfrm flipH="1">
            <a:off x="8351630" y="1725996"/>
            <a:ext cx="12981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ACA43D9-30F3-4041-AADB-1E97B78CB711}"/>
              </a:ext>
            </a:extLst>
          </p:cNvPr>
          <p:cNvSpPr txBox="1"/>
          <p:nvPr/>
        </p:nvSpPr>
        <p:spPr>
          <a:xfrm>
            <a:off x="727117" y="1987198"/>
            <a:ext cx="7383624" cy="369332"/>
          </a:xfrm>
          <a:prstGeom prst="rect">
            <a:avLst/>
          </a:prstGeom>
          <a:noFill/>
        </p:spPr>
        <p:txBody>
          <a:bodyPr wrap="none" rtlCol="0">
            <a:spAutoFit/>
          </a:bodyPr>
          <a:lstStyle/>
          <a:p>
            <a:r>
              <a:rPr lang="en-US" dirty="0"/>
              <a:t>The aim is to to calculate the posteriors for all plausible causal configurations.</a:t>
            </a:r>
          </a:p>
        </p:txBody>
      </p:sp>
      <p:sp>
        <p:nvSpPr>
          <p:cNvPr id="21" name="TextBox 20">
            <a:extLst>
              <a:ext uri="{FF2B5EF4-FFF2-40B4-BE49-F238E27FC236}">
                <a16:creationId xmlns:a16="http://schemas.microsoft.com/office/drawing/2014/main" id="{67DEACB1-8863-1243-A188-AE9A51442467}"/>
              </a:ext>
            </a:extLst>
          </p:cNvPr>
          <p:cNvSpPr txBox="1"/>
          <p:nvPr/>
        </p:nvSpPr>
        <p:spPr>
          <a:xfrm>
            <a:off x="3922870" y="2581842"/>
            <a:ext cx="1922968" cy="646331"/>
          </a:xfrm>
          <a:prstGeom prst="rect">
            <a:avLst/>
          </a:prstGeom>
          <a:noFill/>
        </p:spPr>
        <p:txBody>
          <a:bodyPr wrap="square" rtlCol="0">
            <a:spAutoFit/>
          </a:bodyPr>
          <a:lstStyle/>
          <a:p>
            <a:r>
              <a:rPr lang="en-US" dirty="0"/>
              <a:t>Prior on the causal configuration</a:t>
            </a:r>
          </a:p>
        </p:txBody>
      </p:sp>
      <p:sp>
        <p:nvSpPr>
          <p:cNvPr id="22" name="TextBox 21">
            <a:extLst>
              <a:ext uri="{FF2B5EF4-FFF2-40B4-BE49-F238E27FC236}">
                <a16:creationId xmlns:a16="http://schemas.microsoft.com/office/drawing/2014/main" id="{1E266A30-1CC7-B747-A86A-4208CE002261}"/>
              </a:ext>
            </a:extLst>
          </p:cNvPr>
          <p:cNvSpPr txBox="1"/>
          <p:nvPr/>
        </p:nvSpPr>
        <p:spPr>
          <a:xfrm>
            <a:off x="9484032" y="2529867"/>
            <a:ext cx="2368661" cy="923330"/>
          </a:xfrm>
          <a:prstGeom prst="rect">
            <a:avLst/>
          </a:prstGeom>
          <a:noFill/>
        </p:spPr>
        <p:txBody>
          <a:bodyPr wrap="square" rtlCol="0">
            <a:spAutoFit/>
          </a:bodyPr>
          <a:lstStyle/>
          <a:p>
            <a:r>
              <a:rPr lang="en-US" dirty="0"/>
              <a:t>Prior on the effect sizes conditional on the causal configuration</a:t>
            </a:r>
          </a:p>
        </p:txBody>
      </p:sp>
      <p:sp>
        <p:nvSpPr>
          <p:cNvPr id="30" name="TextBox 29">
            <a:extLst>
              <a:ext uri="{FF2B5EF4-FFF2-40B4-BE49-F238E27FC236}">
                <a16:creationId xmlns:a16="http://schemas.microsoft.com/office/drawing/2014/main" id="{318AABDD-EB55-C644-A254-1E8B5402D433}"/>
              </a:ext>
            </a:extLst>
          </p:cNvPr>
          <p:cNvSpPr txBox="1"/>
          <p:nvPr/>
        </p:nvSpPr>
        <p:spPr>
          <a:xfrm>
            <a:off x="4775182" y="3765959"/>
            <a:ext cx="2944469" cy="646331"/>
          </a:xfrm>
          <a:prstGeom prst="rect">
            <a:avLst/>
          </a:prstGeom>
          <a:noFill/>
        </p:spPr>
        <p:txBody>
          <a:bodyPr wrap="square" rtlCol="0">
            <a:spAutoFit/>
          </a:bodyPr>
          <a:lstStyle/>
          <a:p>
            <a:r>
              <a:rPr lang="en-US" dirty="0"/>
              <a:t>The likelihood, marginalizing out the effect size</a:t>
            </a:r>
          </a:p>
        </p:txBody>
      </p:sp>
      <p:sp>
        <p:nvSpPr>
          <p:cNvPr id="33" name="TextBox 32">
            <a:extLst>
              <a:ext uri="{FF2B5EF4-FFF2-40B4-BE49-F238E27FC236}">
                <a16:creationId xmlns:a16="http://schemas.microsoft.com/office/drawing/2014/main" id="{6D7A51D1-B205-0D44-9A1F-32E599E94D00}"/>
              </a:ext>
            </a:extLst>
          </p:cNvPr>
          <p:cNvSpPr txBox="1"/>
          <p:nvPr/>
        </p:nvSpPr>
        <p:spPr>
          <a:xfrm>
            <a:off x="4166919" y="4991503"/>
            <a:ext cx="2331572" cy="923330"/>
          </a:xfrm>
          <a:prstGeom prst="rect">
            <a:avLst/>
          </a:prstGeom>
          <a:noFill/>
        </p:spPr>
        <p:txBody>
          <a:bodyPr wrap="square" rtlCol="0">
            <a:spAutoFit/>
          </a:bodyPr>
          <a:lstStyle/>
          <a:p>
            <a:r>
              <a:rPr lang="en-US" dirty="0"/>
              <a:t>The unnormalized posterior for a given causal configuration.</a:t>
            </a:r>
          </a:p>
        </p:txBody>
      </p:sp>
      <p:sp>
        <p:nvSpPr>
          <p:cNvPr id="34" name="TextBox 33">
            <a:extLst>
              <a:ext uri="{FF2B5EF4-FFF2-40B4-BE49-F238E27FC236}">
                <a16:creationId xmlns:a16="http://schemas.microsoft.com/office/drawing/2014/main" id="{374875F8-0452-3D40-92BB-050FA815D61E}"/>
              </a:ext>
            </a:extLst>
          </p:cNvPr>
          <p:cNvSpPr txBox="1"/>
          <p:nvPr/>
        </p:nvSpPr>
        <p:spPr>
          <a:xfrm>
            <a:off x="1002556" y="6091604"/>
            <a:ext cx="10489719" cy="646331"/>
          </a:xfrm>
          <a:prstGeom prst="rect">
            <a:avLst/>
          </a:prstGeom>
          <a:noFill/>
        </p:spPr>
        <p:txBody>
          <a:bodyPr wrap="square" rtlCol="0">
            <a:spAutoFit/>
          </a:bodyPr>
          <a:lstStyle/>
          <a:p>
            <a:r>
              <a:rPr lang="en-US" b="1" dirty="0"/>
              <a:t>Now we just need to calculate this for all possible causal configurations!</a:t>
            </a:r>
            <a:br>
              <a:rPr lang="en-US" b="1" dirty="0"/>
            </a:br>
            <a:r>
              <a:rPr lang="en-US" b="1" dirty="0"/>
              <a:t>BUT For 10 SNPs -&gt; 1024 configurations. 80 SNPs -&gt; more configurations than there are stars in the universe. </a:t>
            </a:r>
          </a:p>
        </p:txBody>
      </p:sp>
    </p:spTree>
    <p:extLst>
      <p:ext uri="{BB962C8B-B14F-4D97-AF65-F5344CB8AC3E}">
        <p14:creationId xmlns:p14="http://schemas.microsoft.com/office/powerpoint/2010/main" val="15872307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8FA45-B5C6-6842-A20C-E4BC2193DA4C}"/>
              </a:ext>
            </a:extLst>
          </p:cNvPr>
          <p:cNvSpPr>
            <a:spLocks noGrp="1"/>
          </p:cNvSpPr>
          <p:nvPr>
            <p:ph type="title"/>
          </p:nvPr>
        </p:nvSpPr>
        <p:spPr/>
        <p:txBody>
          <a:bodyPr/>
          <a:lstStyle/>
          <a:p>
            <a:r>
              <a:rPr lang="en-US" dirty="0"/>
              <a:t>The shotgun stochastic search</a:t>
            </a:r>
          </a:p>
        </p:txBody>
      </p:sp>
      <p:pic>
        <p:nvPicPr>
          <p:cNvPr id="4" name="Picture 3">
            <a:extLst>
              <a:ext uri="{FF2B5EF4-FFF2-40B4-BE49-F238E27FC236}">
                <a16:creationId xmlns:a16="http://schemas.microsoft.com/office/drawing/2014/main" id="{E69BD659-E2AF-774C-A4A7-7DC56DDBDA7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140494" y="2254362"/>
            <a:ext cx="3101594" cy="1116368"/>
          </a:xfrm>
          <a:prstGeom prst="rect">
            <a:avLst/>
          </a:prstGeom>
        </p:spPr>
      </p:pic>
      <p:sp>
        <p:nvSpPr>
          <p:cNvPr id="5" name="TextBox 4">
            <a:extLst>
              <a:ext uri="{FF2B5EF4-FFF2-40B4-BE49-F238E27FC236}">
                <a16:creationId xmlns:a16="http://schemas.microsoft.com/office/drawing/2014/main" id="{4AFDB55D-5382-2645-84F2-511B5B88C7A5}"/>
              </a:ext>
            </a:extLst>
          </p:cNvPr>
          <p:cNvSpPr txBox="1"/>
          <p:nvPr/>
        </p:nvSpPr>
        <p:spPr>
          <a:xfrm>
            <a:off x="1328468" y="2254361"/>
            <a:ext cx="2421432" cy="369332"/>
          </a:xfrm>
          <a:prstGeom prst="rect">
            <a:avLst/>
          </a:prstGeom>
          <a:noFill/>
        </p:spPr>
        <p:txBody>
          <a:bodyPr wrap="none" rtlCol="0">
            <a:spAutoFit/>
          </a:bodyPr>
          <a:lstStyle/>
          <a:p>
            <a:r>
              <a:rPr lang="en-US" dirty="0"/>
              <a:t>Make some initial guess</a:t>
            </a:r>
          </a:p>
        </p:txBody>
      </p:sp>
      <p:sp>
        <p:nvSpPr>
          <p:cNvPr id="11" name="Rectangle 10">
            <a:extLst>
              <a:ext uri="{FF2B5EF4-FFF2-40B4-BE49-F238E27FC236}">
                <a16:creationId xmlns:a16="http://schemas.microsoft.com/office/drawing/2014/main" id="{7458C1DD-D56C-1D4C-8F70-FBABC1C73DAA}"/>
              </a:ext>
            </a:extLst>
          </p:cNvPr>
          <p:cNvSpPr/>
          <p:nvPr/>
        </p:nvSpPr>
        <p:spPr>
          <a:xfrm>
            <a:off x="8480612" y="3370729"/>
            <a:ext cx="1020372" cy="735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4582647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8FA45-B5C6-6842-A20C-E4BC2193DA4C}"/>
              </a:ext>
            </a:extLst>
          </p:cNvPr>
          <p:cNvSpPr>
            <a:spLocks noGrp="1"/>
          </p:cNvSpPr>
          <p:nvPr>
            <p:ph type="title"/>
          </p:nvPr>
        </p:nvSpPr>
        <p:spPr/>
        <p:txBody>
          <a:bodyPr/>
          <a:lstStyle/>
          <a:p>
            <a:r>
              <a:rPr lang="en-US" dirty="0"/>
              <a:t>The shotgun stochastic search</a:t>
            </a:r>
          </a:p>
        </p:txBody>
      </p:sp>
      <p:pic>
        <p:nvPicPr>
          <p:cNvPr id="4" name="Picture 3">
            <a:extLst>
              <a:ext uri="{FF2B5EF4-FFF2-40B4-BE49-F238E27FC236}">
                <a16:creationId xmlns:a16="http://schemas.microsoft.com/office/drawing/2014/main" id="{E69BD659-E2AF-774C-A4A7-7DC56DDBDA7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140494" y="2254361"/>
            <a:ext cx="2847930" cy="4026149"/>
          </a:xfrm>
          <a:prstGeom prst="rect">
            <a:avLst/>
          </a:prstGeom>
        </p:spPr>
      </p:pic>
      <p:sp>
        <p:nvSpPr>
          <p:cNvPr id="5" name="TextBox 4">
            <a:extLst>
              <a:ext uri="{FF2B5EF4-FFF2-40B4-BE49-F238E27FC236}">
                <a16:creationId xmlns:a16="http://schemas.microsoft.com/office/drawing/2014/main" id="{4AFDB55D-5382-2645-84F2-511B5B88C7A5}"/>
              </a:ext>
            </a:extLst>
          </p:cNvPr>
          <p:cNvSpPr txBox="1"/>
          <p:nvPr/>
        </p:nvSpPr>
        <p:spPr>
          <a:xfrm>
            <a:off x="1328468" y="2254361"/>
            <a:ext cx="2421432" cy="369332"/>
          </a:xfrm>
          <a:prstGeom prst="rect">
            <a:avLst/>
          </a:prstGeom>
          <a:noFill/>
        </p:spPr>
        <p:txBody>
          <a:bodyPr wrap="none" rtlCol="0">
            <a:spAutoFit/>
          </a:bodyPr>
          <a:lstStyle/>
          <a:p>
            <a:r>
              <a:rPr lang="en-US" dirty="0"/>
              <a:t>Make some initial guess</a:t>
            </a:r>
          </a:p>
        </p:txBody>
      </p:sp>
      <p:sp>
        <p:nvSpPr>
          <p:cNvPr id="6" name="TextBox 5">
            <a:extLst>
              <a:ext uri="{FF2B5EF4-FFF2-40B4-BE49-F238E27FC236}">
                <a16:creationId xmlns:a16="http://schemas.microsoft.com/office/drawing/2014/main" id="{C61C5C72-9BFE-C94F-B50D-729BF42D6416}"/>
              </a:ext>
            </a:extLst>
          </p:cNvPr>
          <p:cNvSpPr txBox="1"/>
          <p:nvPr/>
        </p:nvSpPr>
        <p:spPr>
          <a:xfrm>
            <a:off x="566468" y="4267434"/>
            <a:ext cx="2280249" cy="1200329"/>
          </a:xfrm>
          <a:prstGeom prst="rect">
            <a:avLst/>
          </a:prstGeom>
          <a:noFill/>
        </p:spPr>
        <p:txBody>
          <a:bodyPr wrap="square" rtlCol="0">
            <a:spAutoFit/>
          </a:bodyPr>
          <a:lstStyle/>
          <a:p>
            <a:r>
              <a:rPr lang="en-US" dirty="0"/>
              <a:t>Search the neighborhood around the guess and calculate p* for each</a:t>
            </a:r>
          </a:p>
        </p:txBody>
      </p:sp>
      <p:sp>
        <p:nvSpPr>
          <p:cNvPr id="11" name="Rectangle 10">
            <a:extLst>
              <a:ext uri="{FF2B5EF4-FFF2-40B4-BE49-F238E27FC236}">
                <a16:creationId xmlns:a16="http://schemas.microsoft.com/office/drawing/2014/main" id="{7458C1DD-D56C-1D4C-8F70-FBABC1C73DAA}"/>
              </a:ext>
            </a:extLst>
          </p:cNvPr>
          <p:cNvSpPr/>
          <p:nvPr/>
        </p:nvSpPr>
        <p:spPr>
          <a:xfrm>
            <a:off x="8480612" y="3370729"/>
            <a:ext cx="1020372" cy="735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6369728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8FA45-B5C6-6842-A20C-E4BC2193DA4C}"/>
              </a:ext>
            </a:extLst>
          </p:cNvPr>
          <p:cNvSpPr>
            <a:spLocks noGrp="1"/>
          </p:cNvSpPr>
          <p:nvPr>
            <p:ph type="title"/>
          </p:nvPr>
        </p:nvSpPr>
        <p:spPr/>
        <p:txBody>
          <a:bodyPr/>
          <a:lstStyle/>
          <a:p>
            <a:r>
              <a:rPr lang="en-US" dirty="0"/>
              <a:t>The shotgun stochastic search</a:t>
            </a:r>
          </a:p>
        </p:txBody>
      </p:sp>
      <p:pic>
        <p:nvPicPr>
          <p:cNvPr id="4" name="Picture 3">
            <a:extLst>
              <a:ext uri="{FF2B5EF4-FFF2-40B4-BE49-F238E27FC236}">
                <a16:creationId xmlns:a16="http://schemas.microsoft.com/office/drawing/2014/main" id="{E69BD659-E2AF-774C-A4A7-7DC56DDBDA74}"/>
              </a:ext>
            </a:extLst>
          </p:cNvPr>
          <p:cNvPicPr>
            <a:picLocks noChangeAspect="1"/>
          </p:cNvPicPr>
          <p:nvPr/>
        </p:nvPicPr>
        <p:blipFill>
          <a:blip r:embed="rId2"/>
          <a:stretch>
            <a:fillRect/>
          </a:stretch>
        </p:blipFill>
        <p:spPr>
          <a:xfrm>
            <a:off x="3140494" y="2254361"/>
            <a:ext cx="6176034" cy="4026149"/>
          </a:xfrm>
          <a:prstGeom prst="rect">
            <a:avLst/>
          </a:prstGeom>
        </p:spPr>
      </p:pic>
      <p:sp>
        <p:nvSpPr>
          <p:cNvPr id="5" name="TextBox 4">
            <a:extLst>
              <a:ext uri="{FF2B5EF4-FFF2-40B4-BE49-F238E27FC236}">
                <a16:creationId xmlns:a16="http://schemas.microsoft.com/office/drawing/2014/main" id="{4AFDB55D-5382-2645-84F2-511B5B88C7A5}"/>
              </a:ext>
            </a:extLst>
          </p:cNvPr>
          <p:cNvSpPr txBox="1"/>
          <p:nvPr/>
        </p:nvSpPr>
        <p:spPr>
          <a:xfrm>
            <a:off x="1328468" y="2254361"/>
            <a:ext cx="2421432" cy="369332"/>
          </a:xfrm>
          <a:prstGeom prst="rect">
            <a:avLst/>
          </a:prstGeom>
          <a:noFill/>
        </p:spPr>
        <p:txBody>
          <a:bodyPr wrap="none" rtlCol="0">
            <a:spAutoFit/>
          </a:bodyPr>
          <a:lstStyle/>
          <a:p>
            <a:r>
              <a:rPr lang="en-US" dirty="0"/>
              <a:t>Make some initial guess</a:t>
            </a:r>
          </a:p>
        </p:txBody>
      </p:sp>
      <p:sp>
        <p:nvSpPr>
          <p:cNvPr id="6" name="TextBox 5">
            <a:extLst>
              <a:ext uri="{FF2B5EF4-FFF2-40B4-BE49-F238E27FC236}">
                <a16:creationId xmlns:a16="http://schemas.microsoft.com/office/drawing/2014/main" id="{C61C5C72-9BFE-C94F-B50D-729BF42D6416}"/>
              </a:ext>
            </a:extLst>
          </p:cNvPr>
          <p:cNvSpPr txBox="1"/>
          <p:nvPr/>
        </p:nvSpPr>
        <p:spPr>
          <a:xfrm>
            <a:off x="566468" y="4267434"/>
            <a:ext cx="2280249" cy="1200329"/>
          </a:xfrm>
          <a:prstGeom prst="rect">
            <a:avLst/>
          </a:prstGeom>
          <a:noFill/>
        </p:spPr>
        <p:txBody>
          <a:bodyPr wrap="square" rtlCol="0">
            <a:spAutoFit/>
          </a:bodyPr>
          <a:lstStyle/>
          <a:p>
            <a:r>
              <a:rPr lang="en-US" dirty="0"/>
              <a:t>Search the neighborhood around the guess and calculate p* for each</a:t>
            </a:r>
          </a:p>
        </p:txBody>
      </p:sp>
      <p:sp>
        <p:nvSpPr>
          <p:cNvPr id="7" name="TextBox 6">
            <a:extLst>
              <a:ext uri="{FF2B5EF4-FFF2-40B4-BE49-F238E27FC236}">
                <a16:creationId xmlns:a16="http://schemas.microsoft.com/office/drawing/2014/main" id="{E9123B0F-F529-DC4A-82C3-4223A8C9010E}"/>
              </a:ext>
            </a:extLst>
          </p:cNvPr>
          <p:cNvSpPr txBox="1"/>
          <p:nvPr/>
        </p:nvSpPr>
        <p:spPr>
          <a:xfrm>
            <a:off x="5561926" y="1585017"/>
            <a:ext cx="4734322" cy="646331"/>
          </a:xfrm>
          <a:prstGeom prst="rect">
            <a:avLst/>
          </a:prstGeom>
          <a:noFill/>
        </p:spPr>
        <p:txBody>
          <a:bodyPr wrap="square" rtlCol="0">
            <a:spAutoFit/>
          </a:bodyPr>
          <a:lstStyle/>
          <a:p>
            <a:r>
              <a:rPr lang="en-US" dirty="0"/>
              <a:t>Sample a new configuration in the neighborhood with probability proportional to p*</a:t>
            </a:r>
          </a:p>
        </p:txBody>
      </p:sp>
      <p:sp>
        <p:nvSpPr>
          <p:cNvPr id="11" name="Rectangle 10">
            <a:extLst>
              <a:ext uri="{FF2B5EF4-FFF2-40B4-BE49-F238E27FC236}">
                <a16:creationId xmlns:a16="http://schemas.microsoft.com/office/drawing/2014/main" id="{7458C1DD-D56C-1D4C-8F70-FBABC1C73DAA}"/>
              </a:ext>
            </a:extLst>
          </p:cNvPr>
          <p:cNvSpPr/>
          <p:nvPr/>
        </p:nvSpPr>
        <p:spPr>
          <a:xfrm>
            <a:off x="8480612" y="3370729"/>
            <a:ext cx="1020372" cy="735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9" name="Rectangle 8">
            <a:extLst>
              <a:ext uri="{FF2B5EF4-FFF2-40B4-BE49-F238E27FC236}">
                <a16:creationId xmlns:a16="http://schemas.microsoft.com/office/drawing/2014/main" id="{05249815-7DC0-A149-8805-92E1B1C42B51}"/>
              </a:ext>
            </a:extLst>
          </p:cNvPr>
          <p:cNvSpPr/>
          <p:nvPr/>
        </p:nvSpPr>
        <p:spPr>
          <a:xfrm>
            <a:off x="6554227" y="3451239"/>
            <a:ext cx="3056078" cy="3392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6680009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8FA45-B5C6-6842-A20C-E4BC2193DA4C}"/>
              </a:ext>
            </a:extLst>
          </p:cNvPr>
          <p:cNvSpPr>
            <a:spLocks noGrp="1"/>
          </p:cNvSpPr>
          <p:nvPr>
            <p:ph type="title"/>
          </p:nvPr>
        </p:nvSpPr>
        <p:spPr/>
        <p:txBody>
          <a:bodyPr/>
          <a:lstStyle/>
          <a:p>
            <a:r>
              <a:rPr lang="en-US" dirty="0"/>
              <a:t>The shotgun stochastic search</a:t>
            </a:r>
          </a:p>
        </p:txBody>
      </p:sp>
      <p:pic>
        <p:nvPicPr>
          <p:cNvPr id="4" name="Picture 3">
            <a:extLst>
              <a:ext uri="{FF2B5EF4-FFF2-40B4-BE49-F238E27FC236}">
                <a16:creationId xmlns:a16="http://schemas.microsoft.com/office/drawing/2014/main" id="{E69BD659-E2AF-774C-A4A7-7DC56DDBDA74}"/>
              </a:ext>
            </a:extLst>
          </p:cNvPr>
          <p:cNvPicPr>
            <a:picLocks noChangeAspect="1"/>
          </p:cNvPicPr>
          <p:nvPr/>
        </p:nvPicPr>
        <p:blipFill>
          <a:blip r:embed="rId2"/>
          <a:stretch>
            <a:fillRect/>
          </a:stretch>
        </p:blipFill>
        <p:spPr>
          <a:xfrm>
            <a:off x="3140494" y="2254361"/>
            <a:ext cx="6176034" cy="4026149"/>
          </a:xfrm>
          <a:prstGeom prst="rect">
            <a:avLst/>
          </a:prstGeom>
        </p:spPr>
      </p:pic>
      <p:sp>
        <p:nvSpPr>
          <p:cNvPr id="5" name="TextBox 4">
            <a:extLst>
              <a:ext uri="{FF2B5EF4-FFF2-40B4-BE49-F238E27FC236}">
                <a16:creationId xmlns:a16="http://schemas.microsoft.com/office/drawing/2014/main" id="{4AFDB55D-5382-2645-84F2-511B5B88C7A5}"/>
              </a:ext>
            </a:extLst>
          </p:cNvPr>
          <p:cNvSpPr txBox="1"/>
          <p:nvPr/>
        </p:nvSpPr>
        <p:spPr>
          <a:xfrm>
            <a:off x="1328468" y="2254361"/>
            <a:ext cx="2421432" cy="369332"/>
          </a:xfrm>
          <a:prstGeom prst="rect">
            <a:avLst/>
          </a:prstGeom>
          <a:noFill/>
        </p:spPr>
        <p:txBody>
          <a:bodyPr wrap="none" rtlCol="0">
            <a:spAutoFit/>
          </a:bodyPr>
          <a:lstStyle/>
          <a:p>
            <a:r>
              <a:rPr lang="en-US" dirty="0"/>
              <a:t>Make some initial guess</a:t>
            </a:r>
          </a:p>
        </p:txBody>
      </p:sp>
      <p:sp>
        <p:nvSpPr>
          <p:cNvPr id="6" name="TextBox 5">
            <a:extLst>
              <a:ext uri="{FF2B5EF4-FFF2-40B4-BE49-F238E27FC236}">
                <a16:creationId xmlns:a16="http://schemas.microsoft.com/office/drawing/2014/main" id="{C61C5C72-9BFE-C94F-B50D-729BF42D6416}"/>
              </a:ext>
            </a:extLst>
          </p:cNvPr>
          <p:cNvSpPr txBox="1"/>
          <p:nvPr/>
        </p:nvSpPr>
        <p:spPr>
          <a:xfrm>
            <a:off x="566468" y="4267434"/>
            <a:ext cx="2280249" cy="1200329"/>
          </a:xfrm>
          <a:prstGeom prst="rect">
            <a:avLst/>
          </a:prstGeom>
          <a:noFill/>
        </p:spPr>
        <p:txBody>
          <a:bodyPr wrap="square" rtlCol="0">
            <a:spAutoFit/>
          </a:bodyPr>
          <a:lstStyle/>
          <a:p>
            <a:r>
              <a:rPr lang="en-US" dirty="0"/>
              <a:t>Search the neighborhood around the guess and calculate p* for each</a:t>
            </a:r>
          </a:p>
        </p:txBody>
      </p:sp>
      <p:sp>
        <p:nvSpPr>
          <p:cNvPr id="7" name="TextBox 6">
            <a:extLst>
              <a:ext uri="{FF2B5EF4-FFF2-40B4-BE49-F238E27FC236}">
                <a16:creationId xmlns:a16="http://schemas.microsoft.com/office/drawing/2014/main" id="{E9123B0F-F529-DC4A-82C3-4223A8C9010E}"/>
              </a:ext>
            </a:extLst>
          </p:cNvPr>
          <p:cNvSpPr txBox="1"/>
          <p:nvPr/>
        </p:nvSpPr>
        <p:spPr>
          <a:xfrm>
            <a:off x="5561926" y="1585017"/>
            <a:ext cx="4734322" cy="646331"/>
          </a:xfrm>
          <a:prstGeom prst="rect">
            <a:avLst/>
          </a:prstGeom>
          <a:noFill/>
        </p:spPr>
        <p:txBody>
          <a:bodyPr wrap="square" rtlCol="0">
            <a:spAutoFit/>
          </a:bodyPr>
          <a:lstStyle/>
          <a:p>
            <a:r>
              <a:rPr lang="en-US" dirty="0"/>
              <a:t>Sample a new configuration in the neighborhood with probability proportional to p*</a:t>
            </a:r>
          </a:p>
        </p:txBody>
      </p:sp>
      <p:sp>
        <p:nvSpPr>
          <p:cNvPr id="8" name="TextBox 7">
            <a:extLst>
              <a:ext uri="{FF2B5EF4-FFF2-40B4-BE49-F238E27FC236}">
                <a16:creationId xmlns:a16="http://schemas.microsoft.com/office/drawing/2014/main" id="{F647F42F-2D7E-1F46-8CF0-0845197AC6F3}"/>
              </a:ext>
            </a:extLst>
          </p:cNvPr>
          <p:cNvSpPr txBox="1"/>
          <p:nvPr/>
        </p:nvSpPr>
        <p:spPr>
          <a:xfrm>
            <a:off x="9500984" y="4544433"/>
            <a:ext cx="1744648" cy="923330"/>
          </a:xfrm>
          <a:prstGeom prst="rect">
            <a:avLst/>
          </a:prstGeom>
          <a:noFill/>
        </p:spPr>
        <p:txBody>
          <a:bodyPr wrap="square" rtlCol="0">
            <a:spAutoFit/>
          </a:bodyPr>
          <a:lstStyle/>
          <a:p>
            <a:r>
              <a:rPr lang="en-US" dirty="0"/>
              <a:t>Keep searching, Save all the p*s as you go along. </a:t>
            </a:r>
          </a:p>
        </p:txBody>
      </p:sp>
      <p:sp>
        <p:nvSpPr>
          <p:cNvPr id="11" name="Rectangle 10">
            <a:extLst>
              <a:ext uri="{FF2B5EF4-FFF2-40B4-BE49-F238E27FC236}">
                <a16:creationId xmlns:a16="http://schemas.microsoft.com/office/drawing/2014/main" id="{7458C1DD-D56C-1D4C-8F70-FBABC1C73DAA}"/>
              </a:ext>
            </a:extLst>
          </p:cNvPr>
          <p:cNvSpPr/>
          <p:nvPr/>
        </p:nvSpPr>
        <p:spPr>
          <a:xfrm>
            <a:off x="8480612" y="3370729"/>
            <a:ext cx="1020372" cy="735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578263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1E17-6397-9B4C-B737-668622F39CD3}"/>
              </a:ext>
            </a:extLst>
          </p:cNvPr>
          <p:cNvSpPr>
            <a:spLocks noGrp="1"/>
          </p:cNvSpPr>
          <p:nvPr>
            <p:ph type="title"/>
          </p:nvPr>
        </p:nvSpPr>
        <p:spPr>
          <a:xfrm>
            <a:off x="485775" y="365125"/>
            <a:ext cx="11287125" cy="1325563"/>
          </a:xfrm>
        </p:spPr>
        <p:txBody>
          <a:bodyPr/>
          <a:lstStyle/>
          <a:p>
            <a:r>
              <a:rPr lang="en-US" dirty="0"/>
              <a:t>Meta-analyzing two studies with variance-weighted fixed-effect meta-analysis</a:t>
            </a:r>
          </a:p>
        </p:txBody>
      </p:sp>
      <p:graphicFrame>
        <p:nvGraphicFramePr>
          <p:cNvPr id="4" name="Table 3">
            <a:extLst>
              <a:ext uri="{FF2B5EF4-FFF2-40B4-BE49-F238E27FC236}">
                <a16:creationId xmlns:a16="http://schemas.microsoft.com/office/drawing/2014/main" id="{D8728695-2C90-EC4C-9EC3-4A64992F430E}"/>
              </a:ext>
            </a:extLst>
          </p:cNvPr>
          <p:cNvGraphicFramePr>
            <a:graphicFrameLocks noGrp="1"/>
          </p:cNvGraphicFramePr>
          <p:nvPr>
            <p:extLst>
              <p:ext uri="{D42A27DB-BD31-4B8C-83A1-F6EECF244321}">
                <p14:modId xmlns:p14="http://schemas.microsoft.com/office/powerpoint/2010/main" val="2696009324"/>
              </p:ext>
            </p:extLst>
          </p:nvPr>
        </p:nvGraphicFramePr>
        <p:xfrm>
          <a:off x="207064" y="1959874"/>
          <a:ext cx="8016241" cy="2225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473213929"/>
                    </a:ext>
                  </a:extLst>
                </a:gridCol>
                <a:gridCol w="2222818">
                  <a:extLst>
                    <a:ext uri="{9D8B030D-6E8A-4147-A177-3AD203B41FA5}">
                      <a16:colId xmlns:a16="http://schemas.microsoft.com/office/drawing/2014/main" val="453839347"/>
                    </a:ext>
                  </a:extLst>
                </a:gridCol>
                <a:gridCol w="2118043">
                  <a:extLst>
                    <a:ext uri="{9D8B030D-6E8A-4147-A177-3AD203B41FA5}">
                      <a16:colId xmlns:a16="http://schemas.microsoft.com/office/drawing/2014/main" val="2837669818"/>
                    </a:ext>
                  </a:extLst>
                </a:gridCol>
                <a:gridCol w="2049780">
                  <a:extLst>
                    <a:ext uri="{9D8B030D-6E8A-4147-A177-3AD203B41FA5}">
                      <a16:colId xmlns:a16="http://schemas.microsoft.com/office/drawing/2014/main" val="1521284623"/>
                    </a:ext>
                  </a:extLst>
                </a:gridCol>
              </a:tblGrid>
              <a:tr h="370840">
                <a:tc>
                  <a:txBody>
                    <a:bodyPr/>
                    <a:lstStyle/>
                    <a:p>
                      <a:endParaRPr lang="en-US" dirty="0"/>
                    </a:p>
                  </a:txBody>
                  <a:tcPr/>
                </a:tc>
                <a:tc>
                  <a:txBody>
                    <a:bodyPr/>
                    <a:lstStyle/>
                    <a:p>
                      <a:r>
                        <a:rPr lang="en-US" dirty="0"/>
                        <a:t>Study 1</a:t>
                      </a:r>
                    </a:p>
                  </a:txBody>
                  <a:tcPr/>
                </a:tc>
                <a:tc>
                  <a:txBody>
                    <a:bodyPr/>
                    <a:lstStyle/>
                    <a:p>
                      <a:r>
                        <a:rPr lang="en-US" dirty="0"/>
                        <a:t>Study 2</a:t>
                      </a:r>
                    </a:p>
                  </a:txBody>
                  <a:tcPr/>
                </a:tc>
                <a:tc>
                  <a:txBody>
                    <a:bodyPr/>
                    <a:lstStyle/>
                    <a:p>
                      <a:r>
                        <a:rPr lang="en-US" dirty="0"/>
                        <a:t>Study 3</a:t>
                      </a:r>
                    </a:p>
                  </a:txBody>
                  <a:tcPr/>
                </a:tc>
                <a:extLst>
                  <a:ext uri="{0D108BD9-81ED-4DB2-BD59-A6C34878D82A}">
                    <a16:rowId xmlns:a16="http://schemas.microsoft.com/office/drawing/2014/main" val="1858024796"/>
                  </a:ext>
                </a:extLst>
              </a:tr>
              <a:tr h="370840">
                <a:tc>
                  <a:txBody>
                    <a:bodyPr/>
                    <a:lstStyle/>
                    <a:p>
                      <a:r>
                        <a:rPr lang="en-US" dirty="0"/>
                        <a:t>Effect size</a:t>
                      </a:r>
                    </a:p>
                  </a:txBody>
                  <a:tcPr/>
                </a:tc>
                <a:tc>
                  <a:txBody>
                    <a:bodyPr/>
                    <a:lstStyle/>
                    <a:p>
                      <a:r>
                        <a:rPr lang="en-US" dirty="0"/>
                        <a:t>0.5</a:t>
                      </a:r>
                    </a:p>
                  </a:txBody>
                  <a:tcPr/>
                </a:tc>
                <a:tc>
                  <a:txBody>
                    <a:bodyPr/>
                    <a:lstStyle/>
                    <a:p>
                      <a:r>
                        <a:rPr lang="en-US" dirty="0"/>
                        <a:t>0.2</a:t>
                      </a:r>
                    </a:p>
                  </a:txBody>
                  <a:tcPr/>
                </a:tc>
                <a:tc>
                  <a:txBody>
                    <a:bodyPr/>
                    <a:lstStyle/>
                    <a:p>
                      <a:r>
                        <a:rPr lang="en-US" dirty="0"/>
                        <a:t>0.4</a:t>
                      </a:r>
                    </a:p>
                  </a:txBody>
                  <a:tcPr/>
                </a:tc>
                <a:extLst>
                  <a:ext uri="{0D108BD9-81ED-4DB2-BD59-A6C34878D82A}">
                    <a16:rowId xmlns:a16="http://schemas.microsoft.com/office/drawing/2014/main" val="1663375623"/>
                  </a:ext>
                </a:extLst>
              </a:tr>
              <a:tr h="370840">
                <a:tc>
                  <a:txBody>
                    <a:bodyPr/>
                    <a:lstStyle/>
                    <a:p>
                      <a:r>
                        <a:rPr lang="en-US" dirty="0"/>
                        <a:t>Standard error</a:t>
                      </a:r>
                    </a:p>
                  </a:txBody>
                  <a:tcPr/>
                </a:tc>
                <a:tc>
                  <a:txBody>
                    <a:bodyPr/>
                    <a:lstStyle/>
                    <a:p>
                      <a:r>
                        <a:rPr lang="en-US" dirty="0"/>
                        <a:t>0.1</a:t>
                      </a:r>
                    </a:p>
                  </a:txBody>
                  <a:tcPr/>
                </a:tc>
                <a:tc>
                  <a:txBody>
                    <a:bodyPr/>
                    <a:lstStyle/>
                    <a:p>
                      <a:r>
                        <a:rPr lang="en-US" dirty="0"/>
                        <a:t>0.05</a:t>
                      </a:r>
                    </a:p>
                  </a:txBody>
                  <a:tcPr/>
                </a:tc>
                <a:tc>
                  <a:txBody>
                    <a:bodyPr/>
                    <a:lstStyle/>
                    <a:p>
                      <a:r>
                        <a:rPr lang="en-US" dirty="0"/>
                        <a:t>0.2</a:t>
                      </a:r>
                    </a:p>
                  </a:txBody>
                  <a:tcPr/>
                </a:tc>
                <a:extLst>
                  <a:ext uri="{0D108BD9-81ED-4DB2-BD59-A6C34878D82A}">
                    <a16:rowId xmlns:a16="http://schemas.microsoft.com/office/drawing/2014/main" val="1816193391"/>
                  </a:ext>
                </a:extLst>
              </a:tr>
              <a:tr h="370840">
                <a:tc>
                  <a:txBody>
                    <a:bodyPr/>
                    <a:lstStyle/>
                    <a:p>
                      <a:r>
                        <a:rPr lang="en-US" dirty="0"/>
                        <a:t>Z score</a:t>
                      </a:r>
                    </a:p>
                  </a:txBody>
                  <a:tcPr/>
                </a:tc>
                <a:tc>
                  <a:txBody>
                    <a:bodyPr/>
                    <a:lstStyle/>
                    <a:p>
                      <a:r>
                        <a:rPr lang="en-US" dirty="0"/>
                        <a:t>0.5/0.1 = 5</a:t>
                      </a:r>
                    </a:p>
                  </a:txBody>
                  <a:tcPr/>
                </a:tc>
                <a:tc>
                  <a:txBody>
                    <a:bodyPr/>
                    <a:lstStyle/>
                    <a:p>
                      <a:r>
                        <a:rPr lang="en-US" dirty="0"/>
                        <a:t>0.2/0.05=4</a:t>
                      </a:r>
                    </a:p>
                  </a:txBody>
                  <a:tcPr/>
                </a:tc>
                <a:tc>
                  <a:txBody>
                    <a:bodyPr/>
                    <a:lstStyle/>
                    <a:p>
                      <a:r>
                        <a:rPr lang="en-US" dirty="0"/>
                        <a:t>0.4/0.2=2</a:t>
                      </a:r>
                    </a:p>
                  </a:txBody>
                  <a:tcPr/>
                </a:tc>
                <a:extLst>
                  <a:ext uri="{0D108BD9-81ED-4DB2-BD59-A6C34878D82A}">
                    <a16:rowId xmlns:a16="http://schemas.microsoft.com/office/drawing/2014/main" val="2750934070"/>
                  </a:ext>
                </a:extLst>
              </a:tr>
              <a:tr h="370840">
                <a:tc>
                  <a:txBody>
                    <a:bodyPr/>
                    <a:lstStyle/>
                    <a:p>
                      <a:r>
                        <a:rPr lang="en-US" dirty="0"/>
                        <a:t>P-value</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366406033"/>
                  </a:ext>
                </a:extLst>
              </a:tr>
              <a:tr h="370840">
                <a:tc>
                  <a:txBody>
                    <a:bodyPr/>
                    <a:lstStyle/>
                    <a:p>
                      <a:r>
                        <a:rPr lang="en-US" dirty="0"/>
                        <a:t>Weight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105304891"/>
                  </a:ext>
                </a:extLst>
              </a:tr>
            </a:tbl>
          </a:graphicData>
        </a:graphic>
      </p:graphicFrame>
      <p:pic>
        <p:nvPicPr>
          <p:cNvPr id="7" name="Picture 6">
            <a:extLst>
              <a:ext uri="{FF2B5EF4-FFF2-40B4-BE49-F238E27FC236}">
                <a16:creationId xmlns:a16="http://schemas.microsoft.com/office/drawing/2014/main" id="{3513229D-0A92-8440-A2CB-47B82FB24B7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3"/>
          <a:stretch/>
        </p:blipFill>
        <p:spPr>
          <a:xfrm>
            <a:off x="9579030" y="1052766"/>
            <a:ext cx="1614541" cy="2124894"/>
          </a:xfrm>
          <a:prstGeom prst="rect">
            <a:avLst/>
          </a:prstGeom>
        </p:spPr>
      </p:pic>
      <p:pic>
        <p:nvPicPr>
          <p:cNvPr id="8" name="Picture 7">
            <a:extLst>
              <a:ext uri="{FF2B5EF4-FFF2-40B4-BE49-F238E27FC236}">
                <a16:creationId xmlns:a16="http://schemas.microsoft.com/office/drawing/2014/main" id="{8D953CF0-5131-C948-830E-9EF29AAEB2B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579030" y="3130623"/>
            <a:ext cx="2193870" cy="466873"/>
          </a:xfrm>
          <a:prstGeom prst="rect">
            <a:avLst/>
          </a:prstGeom>
        </p:spPr>
      </p:pic>
    </p:spTree>
    <p:extLst>
      <p:ext uri="{BB962C8B-B14F-4D97-AF65-F5344CB8AC3E}">
        <p14:creationId xmlns:p14="http://schemas.microsoft.com/office/powerpoint/2010/main" val="38584177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8FA45-B5C6-6842-A20C-E4BC2193DA4C}"/>
              </a:ext>
            </a:extLst>
          </p:cNvPr>
          <p:cNvSpPr>
            <a:spLocks noGrp="1"/>
          </p:cNvSpPr>
          <p:nvPr>
            <p:ph type="title"/>
          </p:nvPr>
        </p:nvSpPr>
        <p:spPr/>
        <p:txBody>
          <a:bodyPr/>
          <a:lstStyle/>
          <a:p>
            <a:r>
              <a:rPr lang="en-US"/>
              <a:t>The shotgun </a:t>
            </a:r>
            <a:r>
              <a:rPr lang="en-US" dirty="0"/>
              <a:t>stochastic search</a:t>
            </a:r>
          </a:p>
        </p:txBody>
      </p:sp>
      <p:pic>
        <p:nvPicPr>
          <p:cNvPr id="4" name="Picture 3">
            <a:extLst>
              <a:ext uri="{FF2B5EF4-FFF2-40B4-BE49-F238E27FC236}">
                <a16:creationId xmlns:a16="http://schemas.microsoft.com/office/drawing/2014/main" id="{E69BD659-E2AF-774C-A4A7-7DC56DDBDA74}"/>
              </a:ext>
            </a:extLst>
          </p:cNvPr>
          <p:cNvPicPr>
            <a:picLocks noChangeAspect="1"/>
          </p:cNvPicPr>
          <p:nvPr/>
        </p:nvPicPr>
        <p:blipFill>
          <a:blip r:embed="rId2"/>
          <a:stretch>
            <a:fillRect/>
          </a:stretch>
        </p:blipFill>
        <p:spPr>
          <a:xfrm>
            <a:off x="3140494" y="2254361"/>
            <a:ext cx="6176034" cy="4026149"/>
          </a:xfrm>
          <a:prstGeom prst="rect">
            <a:avLst/>
          </a:prstGeom>
        </p:spPr>
      </p:pic>
      <p:sp>
        <p:nvSpPr>
          <p:cNvPr id="5" name="TextBox 4">
            <a:extLst>
              <a:ext uri="{FF2B5EF4-FFF2-40B4-BE49-F238E27FC236}">
                <a16:creationId xmlns:a16="http://schemas.microsoft.com/office/drawing/2014/main" id="{4AFDB55D-5382-2645-84F2-511B5B88C7A5}"/>
              </a:ext>
            </a:extLst>
          </p:cNvPr>
          <p:cNvSpPr txBox="1"/>
          <p:nvPr/>
        </p:nvSpPr>
        <p:spPr>
          <a:xfrm>
            <a:off x="1328468" y="2254361"/>
            <a:ext cx="2421432" cy="369332"/>
          </a:xfrm>
          <a:prstGeom prst="rect">
            <a:avLst/>
          </a:prstGeom>
          <a:noFill/>
        </p:spPr>
        <p:txBody>
          <a:bodyPr wrap="none" rtlCol="0">
            <a:spAutoFit/>
          </a:bodyPr>
          <a:lstStyle/>
          <a:p>
            <a:r>
              <a:rPr lang="en-US" dirty="0"/>
              <a:t>Make some initial guess</a:t>
            </a:r>
          </a:p>
        </p:txBody>
      </p:sp>
      <p:sp>
        <p:nvSpPr>
          <p:cNvPr id="6" name="TextBox 5">
            <a:extLst>
              <a:ext uri="{FF2B5EF4-FFF2-40B4-BE49-F238E27FC236}">
                <a16:creationId xmlns:a16="http://schemas.microsoft.com/office/drawing/2014/main" id="{C61C5C72-9BFE-C94F-B50D-729BF42D6416}"/>
              </a:ext>
            </a:extLst>
          </p:cNvPr>
          <p:cNvSpPr txBox="1"/>
          <p:nvPr/>
        </p:nvSpPr>
        <p:spPr>
          <a:xfrm>
            <a:off x="566468" y="4267434"/>
            <a:ext cx="2280249" cy="1200329"/>
          </a:xfrm>
          <a:prstGeom prst="rect">
            <a:avLst/>
          </a:prstGeom>
          <a:noFill/>
        </p:spPr>
        <p:txBody>
          <a:bodyPr wrap="square" rtlCol="0">
            <a:spAutoFit/>
          </a:bodyPr>
          <a:lstStyle/>
          <a:p>
            <a:r>
              <a:rPr lang="en-US" dirty="0"/>
              <a:t>Search the neighborhood around the guess and calculate p* for each</a:t>
            </a:r>
          </a:p>
        </p:txBody>
      </p:sp>
      <p:sp>
        <p:nvSpPr>
          <p:cNvPr id="7" name="TextBox 6">
            <a:extLst>
              <a:ext uri="{FF2B5EF4-FFF2-40B4-BE49-F238E27FC236}">
                <a16:creationId xmlns:a16="http://schemas.microsoft.com/office/drawing/2014/main" id="{E9123B0F-F529-DC4A-82C3-4223A8C9010E}"/>
              </a:ext>
            </a:extLst>
          </p:cNvPr>
          <p:cNvSpPr txBox="1"/>
          <p:nvPr/>
        </p:nvSpPr>
        <p:spPr>
          <a:xfrm>
            <a:off x="5561926" y="1585017"/>
            <a:ext cx="4734322" cy="646331"/>
          </a:xfrm>
          <a:prstGeom prst="rect">
            <a:avLst/>
          </a:prstGeom>
          <a:noFill/>
        </p:spPr>
        <p:txBody>
          <a:bodyPr wrap="square" rtlCol="0">
            <a:spAutoFit/>
          </a:bodyPr>
          <a:lstStyle/>
          <a:p>
            <a:r>
              <a:rPr lang="en-US" dirty="0"/>
              <a:t>Sample a new configuration in the neighborhood with probability proportional to p*</a:t>
            </a:r>
          </a:p>
        </p:txBody>
      </p:sp>
      <p:sp>
        <p:nvSpPr>
          <p:cNvPr id="8" name="TextBox 7">
            <a:extLst>
              <a:ext uri="{FF2B5EF4-FFF2-40B4-BE49-F238E27FC236}">
                <a16:creationId xmlns:a16="http://schemas.microsoft.com/office/drawing/2014/main" id="{F647F42F-2D7E-1F46-8CF0-0845197AC6F3}"/>
              </a:ext>
            </a:extLst>
          </p:cNvPr>
          <p:cNvSpPr txBox="1"/>
          <p:nvPr/>
        </p:nvSpPr>
        <p:spPr>
          <a:xfrm>
            <a:off x="9500984" y="4544433"/>
            <a:ext cx="1744648" cy="923330"/>
          </a:xfrm>
          <a:prstGeom prst="rect">
            <a:avLst/>
          </a:prstGeom>
          <a:noFill/>
        </p:spPr>
        <p:txBody>
          <a:bodyPr wrap="square" rtlCol="0">
            <a:spAutoFit/>
          </a:bodyPr>
          <a:lstStyle/>
          <a:p>
            <a:r>
              <a:rPr lang="en-US" dirty="0"/>
              <a:t>Keep searching, Save all the p*s as you go along. </a:t>
            </a:r>
          </a:p>
        </p:txBody>
      </p:sp>
      <p:sp>
        <p:nvSpPr>
          <p:cNvPr id="9" name="TextBox 8">
            <a:extLst>
              <a:ext uri="{FF2B5EF4-FFF2-40B4-BE49-F238E27FC236}">
                <a16:creationId xmlns:a16="http://schemas.microsoft.com/office/drawing/2014/main" id="{288E27A8-B6DD-1245-B3C3-935E70EFDB31}"/>
              </a:ext>
            </a:extLst>
          </p:cNvPr>
          <p:cNvSpPr txBox="1"/>
          <p:nvPr/>
        </p:nvSpPr>
        <p:spPr>
          <a:xfrm>
            <a:off x="9500984" y="2439027"/>
            <a:ext cx="2066649" cy="1200329"/>
          </a:xfrm>
          <a:prstGeom prst="rect">
            <a:avLst/>
          </a:prstGeom>
          <a:noFill/>
        </p:spPr>
        <p:txBody>
          <a:bodyPr wrap="square" rtlCol="0">
            <a:spAutoFit/>
          </a:bodyPr>
          <a:lstStyle/>
          <a:p>
            <a:r>
              <a:rPr lang="en-US" dirty="0"/>
              <a:t>Keep searching, until the sum of all saved p*s stops increasing.</a:t>
            </a:r>
          </a:p>
        </p:txBody>
      </p:sp>
    </p:spTree>
    <p:extLst>
      <p:ext uri="{BB962C8B-B14F-4D97-AF65-F5344CB8AC3E}">
        <p14:creationId xmlns:p14="http://schemas.microsoft.com/office/powerpoint/2010/main" val="22125882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36BA2-C24B-1443-90CF-2F8E821E0933}"/>
              </a:ext>
            </a:extLst>
          </p:cNvPr>
          <p:cNvSpPr>
            <a:spLocks noGrp="1"/>
          </p:cNvSpPr>
          <p:nvPr>
            <p:ph type="title"/>
          </p:nvPr>
        </p:nvSpPr>
        <p:spPr/>
        <p:txBody>
          <a:bodyPr/>
          <a:lstStyle/>
          <a:p>
            <a:r>
              <a:rPr lang="en-US" dirty="0"/>
              <a:t>FINEMAP outputs</a:t>
            </a:r>
          </a:p>
        </p:txBody>
      </p:sp>
    </p:spTree>
    <p:extLst>
      <p:ext uri="{BB962C8B-B14F-4D97-AF65-F5344CB8AC3E}">
        <p14:creationId xmlns:p14="http://schemas.microsoft.com/office/powerpoint/2010/main" val="26944422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36BA2-C24B-1443-90CF-2F8E821E0933}"/>
              </a:ext>
            </a:extLst>
          </p:cNvPr>
          <p:cNvSpPr>
            <a:spLocks noGrp="1"/>
          </p:cNvSpPr>
          <p:nvPr>
            <p:ph type="title"/>
          </p:nvPr>
        </p:nvSpPr>
        <p:spPr/>
        <p:txBody>
          <a:bodyPr/>
          <a:lstStyle/>
          <a:p>
            <a:r>
              <a:rPr lang="en-US" dirty="0"/>
              <a:t>FINEMAP outputs</a:t>
            </a:r>
          </a:p>
        </p:txBody>
      </p:sp>
      <p:pic>
        <p:nvPicPr>
          <p:cNvPr id="4" name="Picture 3">
            <a:extLst>
              <a:ext uri="{FF2B5EF4-FFF2-40B4-BE49-F238E27FC236}">
                <a16:creationId xmlns:a16="http://schemas.microsoft.com/office/drawing/2014/main" id="{FA6E2969-1B84-124A-8811-C027D0CE7B04}"/>
              </a:ext>
            </a:extLst>
          </p:cNvPr>
          <p:cNvPicPr>
            <a:picLocks noChangeAspect="1"/>
          </p:cNvPicPr>
          <p:nvPr/>
        </p:nvPicPr>
        <p:blipFill>
          <a:blip r:embed="rId2"/>
          <a:stretch>
            <a:fillRect/>
          </a:stretch>
        </p:blipFill>
        <p:spPr>
          <a:xfrm>
            <a:off x="1003300" y="1690688"/>
            <a:ext cx="4293319" cy="760101"/>
          </a:xfrm>
          <a:prstGeom prst="rect">
            <a:avLst/>
          </a:prstGeom>
        </p:spPr>
      </p:pic>
      <p:sp>
        <p:nvSpPr>
          <p:cNvPr id="5" name="TextBox 4">
            <a:extLst>
              <a:ext uri="{FF2B5EF4-FFF2-40B4-BE49-F238E27FC236}">
                <a16:creationId xmlns:a16="http://schemas.microsoft.com/office/drawing/2014/main" id="{24E2BB76-F1D2-DF4C-B072-C88DA5698139}"/>
              </a:ext>
            </a:extLst>
          </p:cNvPr>
          <p:cNvSpPr txBox="1"/>
          <p:nvPr/>
        </p:nvSpPr>
        <p:spPr>
          <a:xfrm>
            <a:off x="6096000" y="1570805"/>
            <a:ext cx="5257800" cy="646331"/>
          </a:xfrm>
          <a:prstGeom prst="rect">
            <a:avLst/>
          </a:prstGeom>
          <a:noFill/>
        </p:spPr>
        <p:txBody>
          <a:bodyPr wrap="square" rtlCol="0">
            <a:spAutoFit/>
          </a:bodyPr>
          <a:lstStyle/>
          <a:p>
            <a:r>
              <a:rPr lang="en-US" dirty="0"/>
              <a:t>Bayes factor that there is at least one causal variant (i.e. evidence that there is any association at all)</a:t>
            </a:r>
          </a:p>
        </p:txBody>
      </p:sp>
    </p:spTree>
    <p:extLst>
      <p:ext uri="{BB962C8B-B14F-4D97-AF65-F5344CB8AC3E}">
        <p14:creationId xmlns:p14="http://schemas.microsoft.com/office/powerpoint/2010/main" val="16483802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36BA2-C24B-1443-90CF-2F8E821E0933}"/>
              </a:ext>
            </a:extLst>
          </p:cNvPr>
          <p:cNvSpPr>
            <a:spLocks noGrp="1"/>
          </p:cNvSpPr>
          <p:nvPr>
            <p:ph type="title"/>
          </p:nvPr>
        </p:nvSpPr>
        <p:spPr/>
        <p:txBody>
          <a:bodyPr/>
          <a:lstStyle/>
          <a:p>
            <a:r>
              <a:rPr lang="en-US" dirty="0"/>
              <a:t>FINEMAP outputs</a:t>
            </a:r>
          </a:p>
        </p:txBody>
      </p:sp>
      <p:pic>
        <p:nvPicPr>
          <p:cNvPr id="4" name="Picture 3">
            <a:extLst>
              <a:ext uri="{FF2B5EF4-FFF2-40B4-BE49-F238E27FC236}">
                <a16:creationId xmlns:a16="http://schemas.microsoft.com/office/drawing/2014/main" id="{FA6E2969-1B84-124A-8811-C027D0CE7B04}"/>
              </a:ext>
            </a:extLst>
          </p:cNvPr>
          <p:cNvPicPr>
            <a:picLocks noChangeAspect="1"/>
          </p:cNvPicPr>
          <p:nvPr/>
        </p:nvPicPr>
        <p:blipFill>
          <a:blip r:embed="rId2"/>
          <a:stretch>
            <a:fillRect/>
          </a:stretch>
        </p:blipFill>
        <p:spPr>
          <a:xfrm>
            <a:off x="1003300" y="1690688"/>
            <a:ext cx="4293319" cy="760101"/>
          </a:xfrm>
          <a:prstGeom prst="rect">
            <a:avLst/>
          </a:prstGeom>
        </p:spPr>
      </p:pic>
      <p:sp>
        <p:nvSpPr>
          <p:cNvPr id="5" name="TextBox 4">
            <a:extLst>
              <a:ext uri="{FF2B5EF4-FFF2-40B4-BE49-F238E27FC236}">
                <a16:creationId xmlns:a16="http://schemas.microsoft.com/office/drawing/2014/main" id="{24E2BB76-F1D2-DF4C-B072-C88DA5698139}"/>
              </a:ext>
            </a:extLst>
          </p:cNvPr>
          <p:cNvSpPr txBox="1"/>
          <p:nvPr/>
        </p:nvSpPr>
        <p:spPr>
          <a:xfrm>
            <a:off x="6096000" y="1570805"/>
            <a:ext cx="5257800" cy="646331"/>
          </a:xfrm>
          <a:prstGeom prst="rect">
            <a:avLst/>
          </a:prstGeom>
          <a:noFill/>
        </p:spPr>
        <p:txBody>
          <a:bodyPr wrap="square" rtlCol="0">
            <a:spAutoFit/>
          </a:bodyPr>
          <a:lstStyle/>
          <a:p>
            <a:r>
              <a:rPr lang="en-US" dirty="0"/>
              <a:t>Bayes factor that there is at least one causal variant (i.e. evidence that there is any association at all)</a:t>
            </a:r>
          </a:p>
        </p:txBody>
      </p:sp>
      <p:pic>
        <p:nvPicPr>
          <p:cNvPr id="6" name="Picture 5">
            <a:extLst>
              <a:ext uri="{FF2B5EF4-FFF2-40B4-BE49-F238E27FC236}">
                <a16:creationId xmlns:a16="http://schemas.microsoft.com/office/drawing/2014/main" id="{D6E9440E-7C22-2840-ABE8-4613B5017084}"/>
              </a:ext>
            </a:extLst>
          </p:cNvPr>
          <p:cNvPicPr>
            <a:picLocks noChangeAspect="1"/>
          </p:cNvPicPr>
          <p:nvPr/>
        </p:nvPicPr>
        <p:blipFill>
          <a:blip r:embed="rId3"/>
          <a:stretch>
            <a:fillRect/>
          </a:stretch>
        </p:blipFill>
        <p:spPr>
          <a:xfrm>
            <a:off x="838200" y="2696566"/>
            <a:ext cx="4814304" cy="926527"/>
          </a:xfrm>
          <a:prstGeom prst="rect">
            <a:avLst/>
          </a:prstGeom>
        </p:spPr>
      </p:pic>
      <p:sp>
        <p:nvSpPr>
          <p:cNvPr id="7" name="TextBox 6">
            <a:extLst>
              <a:ext uri="{FF2B5EF4-FFF2-40B4-BE49-F238E27FC236}">
                <a16:creationId xmlns:a16="http://schemas.microsoft.com/office/drawing/2014/main" id="{D4E3B104-B823-1048-A901-00AA673AF1E5}"/>
              </a:ext>
            </a:extLst>
          </p:cNvPr>
          <p:cNvSpPr txBox="1"/>
          <p:nvPr/>
        </p:nvSpPr>
        <p:spPr>
          <a:xfrm>
            <a:off x="6096000" y="2776485"/>
            <a:ext cx="5257800" cy="369332"/>
          </a:xfrm>
          <a:prstGeom prst="rect">
            <a:avLst/>
          </a:prstGeom>
          <a:noFill/>
        </p:spPr>
        <p:txBody>
          <a:bodyPr wrap="square" rtlCol="0">
            <a:spAutoFit/>
          </a:bodyPr>
          <a:lstStyle/>
          <a:p>
            <a:r>
              <a:rPr lang="en-US" dirty="0"/>
              <a:t>Probability that there are exactly k causal variants</a:t>
            </a:r>
          </a:p>
        </p:txBody>
      </p:sp>
    </p:spTree>
    <p:extLst>
      <p:ext uri="{BB962C8B-B14F-4D97-AF65-F5344CB8AC3E}">
        <p14:creationId xmlns:p14="http://schemas.microsoft.com/office/powerpoint/2010/main" val="26056338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36BA2-C24B-1443-90CF-2F8E821E0933}"/>
              </a:ext>
            </a:extLst>
          </p:cNvPr>
          <p:cNvSpPr>
            <a:spLocks noGrp="1"/>
          </p:cNvSpPr>
          <p:nvPr>
            <p:ph type="title"/>
          </p:nvPr>
        </p:nvSpPr>
        <p:spPr/>
        <p:txBody>
          <a:bodyPr/>
          <a:lstStyle/>
          <a:p>
            <a:r>
              <a:rPr lang="en-US" dirty="0"/>
              <a:t>FINEMAP outputs</a:t>
            </a:r>
          </a:p>
        </p:txBody>
      </p:sp>
      <p:pic>
        <p:nvPicPr>
          <p:cNvPr id="4" name="Picture 3">
            <a:extLst>
              <a:ext uri="{FF2B5EF4-FFF2-40B4-BE49-F238E27FC236}">
                <a16:creationId xmlns:a16="http://schemas.microsoft.com/office/drawing/2014/main" id="{FA6E2969-1B84-124A-8811-C027D0CE7B04}"/>
              </a:ext>
            </a:extLst>
          </p:cNvPr>
          <p:cNvPicPr>
            <a:picLocks noChangeAspect="1"/>
          </p:cNvPicPr>
          <p:nvPr/>
        </p:nvPicPr>
        <p:blipFill>
          <a:blip r:embed="rId2"/>
          <a:stretch>
            <a:fillRect/>
          </a:stretch>
        </p:blipFill>
        <p:spPr>
          <a:xfrm>
            <a:off x="1003300" y="1690688"/>
            <a:ext cx="4293319" cy="760101"/>
          </a:xfrm>
          <a:prstGeom prst="rect">
            <a:avLst/>
          </a:prstGeom>
        </p:spPr>
      </p:pic>
      <p:sp>
        <p:nvSpPr>
          <p:cNvPr id="5" name="TextBox 4">
            <a:extLst>
              <a:ext uri="{FF2B5EF4-FFF2-40B4-BE49-F238E27FC236}">
                <a16:creationId xmlns:a16="http://schemas.microsoft.com/office/drawing/2014/main" id="{24E2BB76-F1D2-DF4C-B072-C88DA5698139}"/>
              </a:ext>
            </a:extLst>
          </p:cNvPr>
          <p:cNvSpPr txBox="1"/>
          <p:nvPr/>
        </p:nvSpPr>
        <p:spPr>
          <a:xfrm>
            <a:off x="6096000" y="1570805"/>
            <a:ext cx="5257800" cy="646331"/>
          </a:xfrm>
          <a:prstGeom prst="rect">
            <a:avLst/>
          </a:prstGeom>
          <a:noFill/>
        </p:spPr>
        <p:txBody>
          <a:bodyPr wrap="square" rtlCol="0">
            <a:spAutoFit/>
          </a:bodyPr>
          <a:lstStyle/>
          <a:p>
            <a:r>
              <a:rPr lang="en-US" dirty="0"/>
              <a:t>Bayes factor that there is at least one causal variant (i.e. evidence that there is any association at all)</a:t>
            </a:r>
          </a:p>
        </p:txBody>
      </p:sp>
      <p:pic>
        <p:nvPicPr>
          <p:cNvPr id="6" name="Picture 5">
            <a:extLst>
              <a:ext uri="{FF2B5EF4-FFF2-40B4-BE49-F238E27FC236}">
                <a16:creationId xmlns:a16="http://schemas.microsoft.com/office/drawing/2014/main" id="{D6E9440E-7C22-2840-ABE8-4613B5017084}"/>
              </a:ext>
            </a:extLst>
          </p:cNvPr>
          <p:cNvPicPr>
            <a:picLocks noChangeAspect="1"/>
          </p:cNvPicPr>
          <p:nvPr/>
        </p:nvPicPr>
        <p:blipFill>
          <a:blip r:embed="rId3"/>
          <a:stretch>
            <a:fillRect/>
          </a:stretch>
        </p:blipFill>
        <p:spPr>
          <a:xfrm>
            <a:off x="838200" y="2696566"/>
            <a:ext cx="4814304" cy="926527"/>
          </a:xfrm>
          <a:prstGeom prst="rect">
            <a:avLst/>
          </a:prstGeom>
        </p:spPr>
      </p:pic>
      <p:sp>
        <p:nvSpPr>
          <p:cNvPr id="7" name="TextBox 6">
            <a:extLst>
              <a:ext uri="{FF2B5EF4-FFF2-40B4-BE49-F238E27FC236}">
                <a16:creationId xmlns:a16="http://schemas.microsoft.com/office/drawing/2014/main" id="{D4E3B104-B823-1048-A901-00AA673AF1E5}"/>
              </a:ext>
            </a:extLst>
          </p:cNvPr>
          <p:cNvSpPr txBox="1"/>
          <p:nvPr/>
        </p:nvSpPr>
        <p:spPr>
          <a:xfrm>
            <a:off x="6096000" y="2776485"/>
            <a:ext cx="5257800" cy="369332"/>
          </a:xfrm>
          <a:prstGeom prst="rect">
            <a:avLst/>
          </a:prstGeom>
          <a:noFill/>
        </p:spPr>
        <p:txBody>
          <a:bodyPr wrap="square" rtlCol="0">
            <a:spAutoFit/>
          </a:bodyPr>
          <a:lstStyle/>
          <a:p>
            <a:r>
              <a:rPr lang="en-US" dirty="0"/>
              <a:t>Probability that there are exactly k causal variants</a:t>
            </a:r>
          </a:p>
        </p:txBody>
      </p:sp>
      <p:pic>
        <p:nvPicPr>
          <p:cNvPr id="9" name="Picture 8">
            <a:extLst>
              <a:ext uri="{FF2B5EF4-FFF2-40B4-BE49-F238E27FC236}">
                <a16:creationId xmlns:a16="http://schemas.microsoft.com/office/drawing/2014/main" id="{C903819F-78DE-D84C-BD46-09462B5C7235}"/>
              </a:ext>
            </a:extLst>
          </p:cNvPr>
          <p:cNvPicPr>
            <a:picLocks noChangeAspect="1"/>
          </p:cNvPicPr>
          <p:nvPr/>
        </p:nvPicPr>
        <p:blipFill>
          <a:blip r:embed="rId4"/>
          <a:stretch>
            <a:fillRect/>
          </a:stretch>
        </p:blipFill>
        <p:spPr>
          <a:xfrm>
            <a:off x="613913" y="3776352"/>
            <a:ext cx="4814304" cy="1217410"/>
          </a:xfrm>
          <a:prstGeom prst="rect">
            <a:avLst/>
          </a:prstGeom>
        </p:spPr>
      </p:pic>
      <p:sp>
        <p:nvSpPr>
          <p:cNvPr id="10" name="TextBox 9">
            <a:extLst>
              <a:ext uri="{FF2B5EF4-FFF2-40B4-BE49-F238E27FC236}">
                <a16:creationId xmlns:a16="http://schemas.microsoft.com/office/drawing/2014/main" id="{703FE570-079D-A143-8E3D-6430882A3E6B}"/>
              </a:ext>
            </a:extLst>
          </p:cNvPr>
          <p:cNvSpPr txBox="1"/>
          <p:nvPr/>
        </p:nvSpPr>
        <p:spPr>
          <a:xfrm>
            <a:off x="6096000" y="3886625"/>
            <a:ext cx="5257800" cy="923330"/>
          </a:xfrm>
          <a:prstGeom prst="rect">
            <a:avLst/>
          </a:prstGeom>
          <a:noFill/>
        </p:spPr>
        <p:txBody>
          <a:bodyPr wrap="square" rtlCol="0">
            <a:spAutoFit/>
          </a:bodyPr>
          <a:lstStyle/>
          <a:p>
            <a:r>
              <a:rPr lang="en-US" dirty="0"/>
              <a:t>Posterior probabilities for all causal configurations in the search (by default, top 50k configurations are outputted).</a:t>
            </a:r>
          </a:p>
        </p:txBody>
      </p:sp>
    </p:spTree>
    <p:extLst>
      <p:ext uri="{BB962C8B-B14F-4D97-AF65-F5344CB8AC3E}">
        <p14:creationId xmlns:p14="http://schemas.microsoft.com/office/powerpoint/2010/main" val="9410874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36BA2-C24B-1443-90CF-2F8E821E0933}"/>
              </a:ext>
            </a:extLst>
          </p:cNvPr>
          <p:cNvSpPr>
            <a:spLocks noGrp="1"/>
          </p:cNvSpPr>
          <p:nvPr>
            <p:ph type="title"/>
          </p:nvPr>
        </p:nvSpPr>
        <p:spPr/>
        <p:txBody>
          <a:bodyPr/>
          <a:lstStyle/>
          <a:p>
            <a:r>
              <a:rPr lang="en-US" dirty="0"/>
              <a:t>FINEMAP outputs</a:t>
            </a:r>
          </a:p>
        </p:txBody>
      </p:sp>
      <p:pic>
        <p:nvPicPr>
          <p:cNvPr id="4" name="Picture 3">
            <a:extLst>
              <a:ext uri="{FF2B5EF4-FFF2-40B4-BE49-F238E27FC236}">
                <a16:creationId xmlns:a16="http://schemas.microsoft.com/office/drawing/2014/main" id="{FA6E2969-1B84-124A-8811-C027D0CE7B04}"/>
              </a:ext>
            </a:extLst>
          </p:cNvPr>
          <p:cNvPicPr>
            <a:picLocks noChangeAspect="1"/>
          </p:cNvPicPr>
          <p:nvPr/>
        </p:nvPicPr>
        <p:blipFill>
          <a:blip r:embed="rId2"/>
          <a:stretch>
            <a:fillRect/>
          </a:stretch>
        </p:blipFill>
        <p:spPr>
          <a:xfrm>
            <a:off x="1003300" y="1690688"/>
            <a:ext cx="4293319" cy="760101"/>
          </a:xfrm>
          <a:prstGeom prst="rect">
            <a:avLst/>
          </a:prstGeom>
        </p:spPr>
      </p:pic>
      <p:sp>
        <p:nvSpPr>
          <p:cNvPr id="5" name="TextBox 4">
            <a:extLst>
              <a:ext uri="{FF2B5EF4-FFF2-40B4-BE49-F238E27FC236}">
                <a16:creationId xmlns:a16="http://schemas.microsoft.com/office/drawing/2014/main" id="{24E2BB76-F1D2-DF4C-B072-C88DA5698139}"/>
              </a:ext>
            </a:extLst>
          </p:cNvPr>
          <p:cNvSpPr txBox="1"/>
          <p:nvPr/>
        </p:nvSpPr>
        <p:spPr>
          <a:xfrm>
            <a:off x="6096000" y="1570805"/>
            <a:ext cx="5257800" cy="646331"/>
          </a:xfrm>
          <a:prstGeom prst="rect">
            <a:avLst/>
          </a:prstGeom>
          <a:noFill/>
        </p:spPr>
        <p:txBody>
          <a:bodyPr wrap="square" rtlCol="0">
            <a:spAutoFit/>
          </a:bodyPr>
          <a:lstStyle/>
          <a:p>
            <a:r>
              <a:rPr lang="en-US" dirty="0"/>
              <a:t>Bayes factor that there is at least one causal variant (i.e. evidence that there is any association at all)</a:t>
            </a:r>
          </a:p>
        </p:txBody>
      </p:sp>
      <p:pic>
        <p:nvPicPr>
          <p:cNvPr id="6" name="Picture 5">
            <a:extLst>
              <a:ext uri="{FF2B5EF4-FFF2-40B4-BE49-F238E27FC236}">
                <a16:creationId xmlns:a16="http://schemas.microsoft.com/office/drawing/2014/main" id="{D6E9440E-7C22-2840-ABE8-4613B5017084}"/>
              </a:ext>
            </a:extLst>
          </p:cNvPr>
          <p:cNvPicPr>
            <a:picLocks noChangeAspect="1"/>
          </p:cNvPicPr>
          <p:nvPr/>
        </p:nvPicPr>
        <p:blipFill>
          <a:blip r:embed="rId3"/>
          <a:stretch>
            <a:fillRect/>
          </a:stretch>
        </p:blipFill>
        <p:spPr>
          <a:xfrm>
            <a:off x="838200" y="2696566"/>
            <a:ext cx="4814304" cy="926527"/>
          </a:xfrm>
          <a:prstGeom prst="rect">
            <a:avLst/>
          </a:prstGeom>
        </p:spPr>
      </p:pic>
      <p:sp>
        <p:nvSpPr>
          <p:cNvPr id="7" name="TextBox 6">
            <a:extLst>
              <a:ext uri="{FF2B5EF4-FFF2-40B4-BE49-F238E27FC236}">
                <a16:creationId xmlns:a16="http://schemas.microsoft.com/office/drawing/2014/main" id="{D4E3B104-B823-1048-A901-00AA673AF1E5}"/>
              </a:ext>
            </a:extLst>
          </p:cNvPr>
          <p:cNvSpPr txBox="1"/>
          <p:nvPr/>
        </p:nvSpPr>
        <p:spPr>
          <a:xfrm>
            <a:off x="6096000" y="2776485"/>
            <a:ext cx="5257800" cy="369332"/>
          </a:xfrm>
          <a:prstGeom prst="rect">
            <a:avLst/>
          </a:prstGeom>
          <a:noFill/>
        </p:spPr>
        <p:txBody>
          <a:bodyPr wrap="square" rtlCol="0">
            <a:spAutoFit/>
          </a:bodyPr>
          <a:lstStyle/>
          <a:p>
            <a:r>
              <a:rPr lang="en-US" dirty="0"/>
              <a:t>Probability that there are exactly k causal variants</a:t>
            </a:r>
          </a:p>
        </p:txBody>
      </p:sp>
      <p:pic>
        <p:nvPicPr>
          <p:cNvPr id="9" name="Picture 8">
            <a:extLst>
              <a:ext uri="{FF2B5EF4-FFF2-40B4-BE49-F238E27FC236}">
                <a16:creationId xmlns:a16="http://schemas.microsoft.com/office/drawing/2014/main" id="{C903819F-78DE-D84C-BD46-09462B5C7235}"/>
              </a:ext>
            </a:extLst>
          </p:cNvPr>
          <p:cNvPicPr>
            <a:picLocks noChangeAspect="1"/>
          </p:cNvPicPr>
          <p:nvPr/>
        </p:nvPicPr>
        <p:blipFill>
          <a:blip r:embed="rId4"/>
          <a:stretch>
            <a:fillRect/>
          </a:stretch>
        </p:blipFill>
        <p:spPr>
          <a:xfrm>
            <a:off x="613913" y="3776352"/>
            <a:ext cx="4814304" cy="1217410"/>
          </a:xfrm>
          <a:prstGeom prst="rect">
            <a:avLst/>
          </a:prstGeom>
        </p:spPr>
      </p:pic>
      <p:sp>
        <p:nvSpPr>
          <p:cNvPr id="10" name="TextBox 9">
            <a:extLst>
              <a:ext uri="{FF2B5EF4-FFF2-40B4-BE49-F238E27FC236}">
                <a16:creationId xmlns:a16="http://schemas.microsoft.com/office/drawing/2014/main" id="{703FE570-079D-A143-8E3D-6430882A3E6B}"/>
              </a:ext>
            </a:extLst>
          </p:cNvPr>
          <p:cNvSpPr txBox="1"/>
          <p:nvPr/>
        </p:nvSpPr>
        <p:spPr>
          <a:xfrm>
            <a:off x="6096000" y="3886625"/>
            <a:ext cx="5257800" cy="923330"/>
          </a:xfrm>
          <a:prstGeom prst="rect">
            <a:avLst/>
          </a:prstGeom>
          <a:noFill/>
        </p:spPr>
        <p:txBody>
          <a:bodyPr wrap="square" rtlCol="0">
            <a:spAutoFit/>
          </a:bodyPr>
          <a:lstStyle/>
          <a:p>
            <a:r>
              <a:rPr lang="en-US" dirty="0"/>
              <a:t>Posterior probabilities for all causal configurations in the search (by default, top 50k configurations are outputted).</a:t>
            </a:r>
          </a:p>
        </p:txBody>
      </p:sp>
      <p:pic>
        <p:nvPicPr>
          <p:cNvPr id="12" name="Picture 11">
            <a:extLst>
              <a:ext uri="{FF2B5EF4-FFF2-40B4-BE49-F238E27FC236}">
                <a16:creationId xmlns:a16="http://schemas.microsoft.com/office/drawing/2014/main" id="{EAF11A2F-C1C1-1049-B9E1-A1854889B9B2}"/>
              </a:ext>
            </a:extLst>
          </p:cNvPr>
          <p:cNvPicPr>
            <a:picLocks noChangeAspect="1"/>
          </p:cNvPicPr>
          <p:nvPr/>
        </p:nvPicPr>
        <p:blipFill>
          <a:blip r:embed="rId5"/>
          <a:stretch>
            <a:fillRect/>
          </a:stretch>
        </p:blipFill>
        <p:spPr>
          <a:xfrm>
            <a:off x="864319" y="4993762"/>
            <a:ext cx="4432300" cy="889000"/>
          </a:xfrm>
          <a:prstGeom prst="rect">
            <a:avLst/>
          </a:prstGeom>
        </p:spPr>
      </p:pic>
      <p:sp>
        <p:nvSpPr>
          <p:cNvPr id="13" name="TextBox 12">
            <a:extLst>
              <a:ext uri="{FF2B5EF4-FFF2-40B4-BE49-F238E27FC236}">
                <a16:creationId xmlns:a16="http://schemas.microsoft.com/office/drawing/2014/main" id="{49D163F5-4D9E-8D47-BB5F-3F5C71A36F91}"/>
              </a:ext>
            </a:extLst>
          </p:cNvPr>
          <p:cNvSpPr txBox="1"/>
          <p:nvPr/>
        </p:nvSpPr>
        <p:spPr>
          <a:xfrm>
            <a:off x="6096000" y="5089098"/>
            <a:ext cx="5257800" cy="923330"/>
          </a:xfrm>
          <a:prstGeom prst="rect">
            <a:avLst/>
          </a:prstGeom>
          <a:noFill/>
        </p:spPr>
        <p:txBody>
          <a:bodyPr wrap="square" rtlCol="0">
            <a:spAutoFit/>
          </a:bodyPr>
          <a:lstStyle/>
          <a:p>
            <a:r>
              <a:rPr lang="en-US" dirty="0"/>
              <a:t>Posterior probabilities for each variant. Also uses these to calculate a credible set for each independent signal.</a:t>
            </a:r>
          </a:p>
        </p:txBody>
      </p:sp>
    </p:spTree>
    <p:extLst>
      <p:ext uri="{BB962C8B-B14F-4D97-AF65-F5344CB8AC3E}">
        <p14:creationId xmlns:p14="http://schemas.microsoft.com/office/powerpoint/2010/main" val="1265999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31392-843E-7748-917D-A3E7A3301BEA}"/>
              </a:ext>
            </a:extLst>
          </p:cNvPr>
          <p:cNvSpPr>
            <a:spLocks noGrp="1"/>
          </p:cNvSpPr>
          <p:nvPr>
            <p:ph type="title"/>
          </p:nvPr>
        </p:nvSpPr>
        <p:spPr/>
        <p:txBody>
          <a:bodyPr/>
          <a:lstStyle/>
          <a:p>
            <a:r>
              <a:rPr lang="en-US" dirty="0"/>
              <a:t>Back to the paper</a:t>
            </a:r>
          </a:p>
        </p:txBody>
      </p:sp>
      <p:sp>
        <p:nvSpPr>
          <p:cNvPr id="4" name="TextBox 3">
            <a:extLst>
              <a:ext uri="{FF2B5EF4-FFF2-40B4-BE49-F238E27FC236}">
                <a16:creationId xmlns:a16="http://schemas.microsoft.com/office/drawing/2014/main" id="{70D9A1CD-95B9-8840-80F0-A8B6E55C1432}"/>
              </a:ext>
            </a:extLst>
          </p:cNvPr>
          <p:cNvSpPr txBox="1"/>
          <p:nvPr/>
        </p:nvSpPr>
        <p:spPr>
          <a:xfrm>
            <a:off x="2257419" y="2262930"/>
            <a:ext cx="5386389" cy="646331"/>
          </a:xfrm>
          <a:prstGeom prst="rect">
            <a:avLst/>
          </a:prstGeom>
          <a:noFill/>
          <a:ln>
            <a:solidFill>
              <a:schemeClr val="tx1"/>
            </a:solidFill>
          </a:ln>
        </p:spPr>
        <p:txBody>
          <a:bodyPr wrap="square" rtlCol="0">
            <a:spAutoFit/>
          </a:bodyPr>
          <a:lstStyle/>
          <a:p>
            <a:r>
              <a:rPr lang="en-US" dirty="0"/>
              <a:t>Use GUESSFM to fine-map each region using the European data.</a:t>
            </a:r>
          </a:p>
        </p:txBody>
      </p:sp>
      <p:sp>
        <p:nvSpPr>
          <p:cNvPr id="6" name="TextBox 5">
            <a:extLst>
              <a:ext uri="{FF2B5EF4-FFF2-40B4-BE49-F238E27FC236}">
                <a16:creationId xmlns:a16="http://schemas.microsoft.com/office/drawing/2014/main" id="{13557F43-7225-4943-B82B-02CABEA1828E}"/>
              </a:ext>
            </a:extLst>
          </p:cNvPr>
          <p:cNvSpPr txBox="1"/>
          <p:nvPr/>
        </p:nvSpPr>
        <p:spPr>
          <a:xfrm>
            <a:off x="2257420" y="1707713"/>
            <a:ext cx="3386248" cy="369332"/>
          </a:xfrm>
          <a:prstGeom prst="rect">
            <a:avLst/>
          </a:prstGeom>
          <a:noFill/>
        </p:spPr>
        <p:txBody>
          <a:bodyPr wrap="none" rtlCol="0">
            <a:spAutoFit/>
          </a:bodyPr>
          <a:lstStyle/>
          <a:p>
            <a:r>
              <a:rPr lang="en-US" b="1" dirty="0"/>
              <a:t>The fine-mapping approach used:</a:t>
            </a:r>
          </a:p>
        </p:txBody>
      </p:sp>
      <p:cxnSp>
        <p:nvCxnSpPr>
          <p:cNvPr id="8" name="Straight Arrow Connector 7">
            <a:extLst>
              <a:ext uri="{FF2B5EF4-FFF2-40B4-BE49-F238E27FC236}">
                <a16:creationId xmlns:a16="http://schemas.microsoft.com/office/drawing/2014/main" id="{4046DCBE-C7EF-2342-9411-A586E44AD5AA}"/>
              </a:ext>
            </a:extLst>
          </p:cNvPr>
          <p:cNvCxnSpPr>
            <a:cxnSpLocks/>
            <a:stCxn id="4" idx="3"/>
            <a:endCxn id="11" idx="1"/>
          </p:cNvCxnSpPr>
          <p:nvPr/>
        </p:nvCxnSpPr>
        <p:spPr>
          <a:xfrm flipV="1">
            <a:off x="7643808" y="2586095"/>
            <a:ext cx="114301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50A479B-4CCB-8145-873E-58A0080AF725}"/>
              </a:ext>
            </a:extLst>
          </p:cNvPr>
          <p:cNvSpPr txBox="1"/>
          <p:nvPr/>
        </p:nvSpPr>
        <p:spPr>
          <a:xfrm>
            <a:off x="8786818" y="1985930"/>
            <a:ext cx="2808501" cy="1200329"/>
          </a:xfrm>
          <a:prstGeom prst="rect">
            <a:avLst/>
          </a:prstGeom>
          <a:noFill/>
          <a:ln>
            <a:solidFill>
              <a:schemeClr val="tx1"/>
            </a:solidFill>
          </a:ln>
        </p:spPr>
        <p:txBody>
          <a:bodyPr wrap="square" rtlCol="0">
            <a:spAutoFit/>
          </a:bodyPr>
          <a:lstStyle/>
          <a:p>
            <a:r>
              <a:rPr lang="en-US" dirty="0"/>
              <a:t>Number of signals (causal variants) in each locus, and posterior probability of causality for each variant. </a:t>
            </a:r>
          </a:p>
        </p:txBody>
      </p:sp>
      <p:sp>
        <p:nvSpPr>
          <p:cNvPr id="7" name="TextBox 6">
            <a:extLst>
              <a:ext uri="{FF2B5EF4-FFF2-40B4-BE49-F238E27FC236}">
                <a16:creationId xmlns:a16="http://schemas.microsoft.com/office/drawing/2014/main" id="{F1D5F0D3-0483-8244-B6A4-D10230F6BCFF}"/>
              </a:ext>
            </a:extLst>
          </p:cNvPr>
          <p:cNvSpPr txBox="1"/>
          <p:nvPr/>
        </p:nvSpPr>
        <p:spPr>
          <a:xfrm>
            <a:off x="9647583" y="592372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929855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31392-843E-7748-917D-A3E7A3301BEA}"/>
              </a:ext>
            </a:extLst>
          </p:cNvPr>
          <p:cNvSpPr>
            <a:spLocks noGrp="1"/>
          </p:cNvSpPr>
          <p:nvPr>
            <p:ph type="title"/>
          </p:nvPr>
        </p:nvSpPr>
        <p:spPr/>
        <p:txBody>
          <a:bodyPr/>
          <a:lstStyle/>
          <a:p>
            <a:r>
              <a:rPr lang="en-US" dirty="0"/>
              <a:t>Back to the paper</a:t>
            </a:r>
          </a:p>
        </p:txBody>
      </p:sp>
      <p:sp>
        <p:nvSpPr>
          <p:cNvPr id="4" name="TextBox 3">
            <a:extLst>
              <a:ext uri="{FF2B5EF4-FFF2-40B4-BE49-F238E27FC236}">
                <a16:creationId xmlns:a16="http://schemas.microsoft.com/office/drawing/2014/main" id="{70D9A1CD-95B9-8840-80F0-A8B6E55C1432}"/>
              </a:ext>
            </a:extLst>
          </p:cNvPr>
          <p:cNvSpPr txBox="1"/>
          <p:nvPr/>
        </p:nvSpPr>
        <p:spPr>
          <a:xfrm>
            <a:off x="2257419" y="2262930"/>
            <a:ext cx="5386389" cy="646331"/>
          </a:xfrm>
          <a:prstGeom prst="rect">
            <a:avLst/>
          </a:prstGeom>
          <a:noFill/>
          <a:ln>
            <a:solidFill>
              <a:schemeClr val="tx1"/>
            </a:solidFill>
          </a:ln>
        </p:spPr>
        <p:txBody>
          <a:bodyPr wrap="square" rtlCol="0">
            <a:spAutoFit/>
          </a:bodyPr>
          <a:lstStyle/>
          <a:p>
            <a:r>
              <a:rPr lang="en-US" dirty="0"/>
              <a:t>Use GUESSFM to fine-map each region using the European data.</a:t>
            </a:r>
          </a:p>
        </p:txBody>
      </p:sp>
      <p:sp>
        <p:nvSpPr>
          <p:cNvPr id="5" name="TextBox 4">
            <a:extLst>
              <a:ext uri="{FF2B5EF4-FFF2-40B4-BE49-F238E27FC236}">
                <a16:creationId xmlns:a16="http://schemas.microsoft.com/office/drawing/2014/main" id="{FAAC2DFD-6454-DA46-BFB7-537C9C7647F8}"/>
              </a:ext>
            </a:extLst>
          </p:cNvPr>
          <p:cNvSpPr txBox="1"/>
          <p:nvPr/>
        </p:nvSpPr>
        <p:spPr>
          <a:xfrm>
            <a:off x="2257419" y="3894564"/>
            <a:ext cx="5386389" cy="646331"/>
          </a:xfrm>
          <a:prstGeom prst="rect">
            <a:avLst/>
          </a:prstGeom>
          <a:noFill/>
          <a:ln>
            <a:solidFill>
              <a:schemeClr val="tx1"/>
            </a:solidFill>
          </a:ln>
        </p:spPr>
        <p:txBody>
          <a:bodyPr wrap="square" rtlCol="0">
            <a:spAutoFit/>
          </a:bodyPr>
          <a:lstStyle/>
          <a:p>
            <a:r>
              <a:rPr lang="en-US" dirty="0"/>
              <a:t>Use PAINTOR to combine European and African data to produce higher resolution posterior probabilities.</a:t>
            </a:r>
          </a:p>
        </p:txBody>
      </p:sp>
      <p:sp>
        <p:nvSpPr>
          <p:cNvPr id="6" name="TextBox 5">
            <a:extLst>
              <a:ext uri="{FF2B5EF4-FFF2-40B4-BE49-F238E27FC236}">
                <a16:creationId xmlns:a16="http://schemas.microsoft.com/office/drawing/2014/main" id="{13557F43-7225-4943-B82B-02CABEA1828E}"/>
              </a:ext>
            </a:extLst>
          </p:cNvPr>
          <p:cNvSpPr txBox="1"/>
          <p:nvPr/>
        </p:nvSpPr>
        <p:spPr>
          <a:xfrm>
            <a:off x="2257420" y="1707713"/>
            <a:ext cx="3386248" cy="369332"/>
          </a:xfrm>
          <a:prstGeom prst="rect">
            <a:avLst/>
          </a:prstGeom>
          <a:noFill/>
        </p:spPr>
        <p:txBody>
          <a:bodyPr wrap="none" rtlCol="0">
            <a:spAutoFit/>
          </a:bodyPr>
          <a:lstStyle/>
          <a:p>
            <a:r>
              <a:rPr lang="en-US" b="1" dirty="0"/>
              <a:t>The fine-mapping approach used:</a:t>
            </a:r>
          </a:p>
        </p:txBody>
      </p:sp>
      <p:cxnSp>
        <p:nvCxnSpPr>
          <p:cNvPr id="8" name="Straight Arrow Connector 7">
            <a:extLst>
              <a:ext uri="{FF2B5EF4-FFF2-40B4-BE49-F238E27FC236}">
                <a16:creationId xmlns:a16="http://schemas.microsoft.com/office/drawing/2014/main" id="{4046DCBE-C7EF-2342-9411-A586E44AD5AA}"/>
              </a:ext>
            </a:extLst>
          </p:cNvPr>
          <p:cNvCxnSpPr>
            <a:cxnSpLocks/>
            <a:stCxn id="4" idx="3"/>
            <a:endCxn id="11" idx="1"/>
          </p:cNvCxnSpPr>
          <p:nvPr/>
        </p:nvCxnSpPr>
        <p:spPr>
          <a:xfrm flipV="1">
            <a:off x="7643808" y="2586095"/>
            <a:ext cx="114301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50A479B-4CCB-8145-873E-58A0080AF725}"/>
              </a:ext>
            </a:extLst>
          </p:cNvPr>
          <p:cNvSpPr txBox="1"/>
          <p:nvPr/>
        </p:nvSpPr>
        <p:spPr>
          <a:xfrm>
            <a:off x="8786818" y="1985930"/>
            <a:ext cx="2808501" cy="1200329"/>
          </a:xfrm>
          <a:prstGeom prst="rect">
            <a:avLst/>
          </a:prstGeom>
          <a:noFill/>
          <a:ln>
            <a:solidFill>
              <a:schemeClr val="tx1"/>
            </a:solidFill>
          </a:ln>
        </p:spPr>
        <p:txBody>
          <a:bodyPr wrap="square" rtlCol="0">
            <a:spAutoFit/>
          </a:bodyPr>
          <a:lstStyle/>
          <a:p>
            <a:r>
              <a:rPr lang="en-US" dirty="0"/>
              <a:t>Number of signals (causal variants) in each locus, and posterior probability of causality for each variant. </a:t>
            </a:r>
          </a:p>
        </p:txBody>
      </p:sp>
      <p:cxnSp>
        <p:nvCxnSpPr>
          <p:cNvPr id="13" name="Straight Arrow Connector 12">
            <a:extLst>
              <a:ext uri="{FF2B5EF4-FFF2-40B4-BE49-F238E27FC236}">
                <a16:creationId xmlns:a16="http://schemas.microsoft.com/office/drawing/2014/main" id="{57EF581F-60B8-1F45-80E4-07DAB53AE678}"/>
              </a:ext>
            </a:extLst>
          </p:cNvPr>
          <p:cNvCxnSpPr>
            <a:cxnSpLocks/>
            <a:stCxn id="4" idx="2"/>
          </p:cNvCxnSpPr>
          <p:nvPr/>
        </p:nvCxnSpPr>
        <p:spPr>
          <a:xfrm>
            <a:off x="4950614" y="2909261"/>
            <a:ext cx="0" cy="985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15072BA-4343-1E46-B0C2-5AA28BD9358D}"/>
              </a:ext>
            </a:extLst>
          </p:cNvPr>
          <p:cNvSpPr txBox="1"/>
          <p:nvPr/>
        </p:nvSpPr>
        <p:spPr>
          <a:xfrm>
            <a:off x="4979201" y="3109733"/>
            <a:ext cx="2228845" cy="646331"/>
          </a:xfrm>
          <a:prstGeom prst="rect">
            <a:avLst/>
          </a:prstGeom>
          <a:noFill/>
        </p:spPr>
        <p:txBody>
          <a:bodyPr wrap="square" rtlCol="0">
            <a:spAutoFit/>
          </a:bodyPr>
          <a:lstStyle/>
          <a:p>
            <a:r>
              <a:rPr lang="en-US" dirty="0"/>
              <a:t>Loci with exactly one causal variant</a:t>
            </a:r>
          </a:p>
        </p:txBody>
      </p:sp>
      <p:sp>
        <p:nvSpPr>
          <p:cNvPr id="17" name="TextBox 16">
            <a:extLst>
              <a:ext uri="{FF2B5EF4-FFF2-40B4-BE49-F238E27FC236}">
                <a16:creationId xmlns:a16="http://schemas.microsoft.com/office/drawing/2014/main" id="{9AB684A9-664A-C34F-97D3-F8B958E327B9}"/>
              </a:ext>
            </a:extLst>
          </p:cNvPr>
          <p:cNvSpPr txBox="1"/>
          <p:nvPr/>
        </p:nvSpPr>
        <p:spPr>
          <a:xfrm>
            <a:off x="8786817" y="3756064"/>
            <a:ext cx="2808501" cy="923330"/>
          </a:xfrm>
          <a:prstGeom prst="rect">
            <a:avLst/>
          </a:prstGeom>
          <a:noFill/>
          <a:ln>
            <a:solidFill>
              <a:schemeClr val="tx1"/>
            </a:solidFill>
          </a:ln>
        </p:spPr>
        <p:txBody>
          <a:bodyPr wrap="square" rtlCol="0">
            <a:spAutoFit/>
          </a:bodyPr>
          <a:lstStyle/>
          <a:p>
            <a:r>
              <a:rPr lang="en-US" dirty="0"/>
              <a:t>Higher resolution posterior probabilities of causality for each variant in certain loci. </a:t>
            </a:r>
          </a:p>
        </p:txBody>
      </p:sp>
      <p:cxnSp>
        <p:nvCxnSpPr>
          <p:cNvPr id="18" name="Straight Arrow Connector 17">
            <a:extLst>
              <a:ext uri="{FF2B5EF4-FFF2-40B4-BE49-F238E27FC236}">
                <a16:creationId xmlns:a16="http://schemas.microsoft.com/office/drawing/2014/main" id="{B5A30098-CD08-314D-B1CE-6C784243C54F}"/>
              </a:ext>
            </a:extLst>
          </p:cNvPr>
          <p:cNvCxnSpPr>
            <a:cxnSpLocks/>
            <a:stCxn id="5" idx="3"/>
            <a:endCxn id="17" idx="1"/>
          </p:cNvCxnSpPr>
          <p:nvPr/>
        </p:nvCxnSpPr>
        <p:spPr>
          <a:xfrm flipV="1">
            <a:off x="7643808" y="4217729"/>
            <a:ext cx="114300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5533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31392-843E-7748-917D-A3E7A3301BEA}"/>
              </a:ext>
            </a:extLst>
          </p:cNvPr>
          <p:cNvSpPr>
            <a:spLocks noGrp="1"/>
          </p:cNvSpPr>
          <p:nvPr>
            <p:ph type="title"/>
          </p:nvPr>
        </p:nvSpPr>
        <p:spPr/>
        <p:txBody>
          <a:bodyPr/>
          <a:lstStyle/>
          <a:p>
            <a:r>
              <a:rPr lang="en-US" dirty="0"/>
              <a:t>Back to the paper</a:t>
            </a:r>
          </a:p>
        </p:txBody>
      </p:sp>
      <p:sp>
        <p:nvSpPr>
          <p:cNvPr id="4" name="TextBox 3">
            <a:extLst>
              <a:ext uri="{FF2B5EF4-FFF2-40B4-BE49-F238E27FC236}">
                <a16:creationId xmlns:a16="http://schemas.microsoft.com/office/drawing/2014/main" id="{70D9A1CD-95B9-8840-80F0-A8B6E55C1432}"/>
              </a:ext>
            </a:extLst>
          </p:cNvPr>
          <p:cNvSpPr txBox="1"/>
          <p:nvPr/>
        </p:nvSpPr>
        <p:spPr>
          <a:xfrm>
            <a:off x="2257419" y="2262930"/>
            <a:ext cx="5386389" cy="646331"/>
          </a:xfrm>
          <a:prstGeom prst="rect">
            <a:avLst/>
          </a:prstGeom>
          <a:noFill/>
          <a:ln>
            <a:solidFill>
              <a:schemeClr val="tx1"/>
            </a:solidFill>
          </a:ln>
        </p:spPr>
        <p:txBody>
          <a:bodyPr wrap="square" rtlCol="0">
            <a:spAutoFit/>
          </a:bodyPr>
          <a:lstStyle/>
          <a:p>
            <a:r>
              <a:rPr lang="en-US" dirty="0"/>
              <a:t>Use GUESSFM to fine-map each region using the European data.</a:t>
            </a:r>
          </a:p>
        </p:txBody>
      </p:sp>
      <p:sp>
        <p:nvSpPr>
          <p:cNvPr id="5" name="TextBox 4">
            <a:extLst>
              <a:ext uri="{FF2B5EF4-FFF2-40B4-BE49-F238E27FC236}">
                <a16:creationId xmlns:a16="http://schemas.microsoft.com/office/drawing/2014/main" id="{FAAC2DFD-6454-DA46-BFB7-537C9C7647F8}"/>
              </a:ext>
            </a:extLst>
          </p:cNvPr>
          <p:cNvSpPr txBox="1"/>
          <p:nvPr/>
        </p:nvSpPr>
        <p:spPr>
          <a:xfrm>
            <a:off x="2257419" y="3894564"/>
            <a:ext cx="5386389" cy="646331"/>
          </a:xfrm>
          <a:prstGeom prst="rect">
            <a:avLst/>
          </a:prstGeom>
          <a:noFill/>
          <a:ln>
            <a:solidFill>
              <a:schemeClr val="tx1"/>
            </a:solidFill>
          </a:ln>
        </p:spPr>
        <p:txBody>
          <a:bodyPr wrap="square" rtlCol="0">
            <a:spAutoFit/>
          </a:bodyPr>
          <a:lstStyle/>
          <a:p>
            <a:r>
              <a:rPr lang="en-US" dirty="0"/>
              <a:t>Use PAINTOR to combine European and African data to produce higher resolution posterior probabilities.</a:t>
            </a:r>
          </a:p>
        </p:txBody>
      </p:sp>
      <p:sp>
        <p:nvSpPr>
          <p:cNvPr id="6" name="TextBox 5">
            <a:extLst>
              <a:ext uri="{FF2B5EF4-FFF2-40B4-BE49-F238E27FC236}">
                <a16:creationId xmlns:a16="http://schemas.microsoft.com/office/drawing/2014/main" id="{13557F43-7225-4943-B82B-02CABEA1828E}"/>
              </a:ext>
            </a:extLst>
          </p:cNvPr>
          <p:cNvSpPr txBox="1"/>
          <p:nvPr/>
        </p:nvSpPr>
        <p:spPr>
          <a:xfrm>
            <a:off x="2257420" y="1707713"/>
            <a:ext cx="3386248" cy="369332"/>
          </a:xfrm>
          <a:prstGeom prst="rect">
            <a:avLst/>
          </a:prstGeom>
          <a:noFill/>
        </p:spPr>
        <p:txBody>
          <a:bodyPr wrap="none" rtlCol="0">
            <a:spAutoFit/>
          </a:bodyPr>
          <a:lstStyle/>
          <a:p>
            <a:r>
              <a:rPr lang="en-US" b="1" dirty="0"/>
              <a:t>The fine-mapping approach used:</a:t>
            </a:r>
          </a:p>
        </p:txBody>
      </p:sp>
      <p:cxnSp>
        <p:nvCxnSpPr>
          <p:cNvPr id="8" name="Straight Arrow Connector 7">
            <a:extLst>
              <a:ext uri="{FF2B5EF4-FFF2-40B4-BE49-F238E27FC236}">
                <a16:creationId xmlns:a16="http://schemas.microsoft.com/office/drawing/2014/main" id="{4046DCBE-C7EF-2342-9411-A586E44AD5AA}"/>
              </a:ext>
            </a:extLst>
          </p:cNvPr>
          <p:cNvCxnSpPr>
            <a:cxnSpLocks/>
            <a:stCxn id="4" idx="3"/>
            <a:endCxn id="11" idx="1"/>
          </p:cNvCxnSpPr>
          <p:nvPr/>
        </p:nvCxnSpPr>
        <p:spPr>
          <a:xfrm flipV="1">
            <a:off x="7643808" y="2586095"/>
            <a:ext cx="114301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50A479B-4CCB-8145-873E-58A0080AF725}"/>
              </a:ext>
            </a:extLst>
          </p:cNvPr>
          <p:cNvSpPr txBox="1"/>
          <p:nvPr/>
        </p:nvSpPr>
        <p:spPr>
          <a:xfrm>
            <a:off x="8786818" y="1985930"/>
            <a:ext cx="2808501" cy="1200329"/>
          </a:xfrm>
          <a:prstGeom prst="rect">
            <a:avLst/>
          </a:prstGeom>
          <a:noFill/>
          <a:ln>
            <a:solidFill>
              <a:schemeClr val="tx1"/>
            </a:solidFill>
          </a:ln>
        </p:spPr>
        <p:txBody>
          <a:bodyPr wrap="square" rtlCol="0">
            <a:spAutoFit/>
          </a:bodyPr>
          <a:lstStyle/>
          <a:p>
            <a:r>
              <a:rPr lang="en-US" dirty="0"/>
              <a:t>Number of signals (causal variants) in each locus, and posterior probability of causality for each variant. </a:t>
            </a:r>
          </a:p>
        </p:txBody>
      </p:sp>
      <p:cxnSp>
        <p:nvCxnSpPr>
          <p:cNvPr id="13" name="Straight Arrow Connector 12">
            <a:extLst>
              <a:ext uri="{FF2B5EF4-FFF2-40B4-BE49-F238E27FC236}">
                <a16:creationId xmlns:a16="http://schemas.microsoft.com/office/drawing/2014/main" id="{57EF581F-60B8-1F45-80E4-07DAB53AE678}"/>
              </a:ext>
            </a:extLst>
          </p:cNvPr>
          <p:cNvCxnSpPr>
            <a:cxnSpLocks/>
            <a:stCxn id="4" idx="2"/>
          </p:cNvCxnSpPr>
          <p:nvPr/>
        </p:nvCxnSpPr>
        <p:spPr>
          <a:xfrm>
            <a:off x="4950614" y="2909261"/>
            <a:ext cx="0" cy="985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15072BA-4343-1E46-B0C2-5AA28BD9358D}"/>
              </a:ext>
            </a:extLst>
          </p:cNvPr>
          <p:cNvSpPr txBox="1"/>
          <p:nvPr/>
        </p:nvSpPr>
        <p:spPr>
          <a:xfrm>
            <a:off x="4979201" y="3109733"/>
            <a:ext cx="2228845" cy="646331"/>
          </a:xfrm>
          <a:prstGeom prst="rect">
            <a:avLst/>
          </a:prstGeom>
          <a:noFill/>
        </p:spPr>
        <p:txBody>
          <a:bodyPr wrap="square" rtlCol="0">
            <a:spAutoFit/>
          </a:bodyPr>
          <a:lstStyle/>
          <a:p>
            <a:r>
              <a:rPr lang="en-US" dirty="0"/>
              <a:t>Loci with exactly one causal variant</a:t>
            </a:r>
          </a:p>
        </p:txBody>
      </p:sp>
      <p:sp>
        <p:nvSpPr>
          <p:cNvPr id="17" name="TextBox 16">
            <a:extLst>
              <a:ext uri="{FF2B5EF4-FFF2-40B4-BE49-F238E27FC236}">
                <a16:creationId xmlns:a16="http://schemas.microsoft.com/office/drawing/2014/main" id="{9AB684A9-664A-C34F-97D3-F8B958E327B9}"/>
              </a:ext>
            </a:extLst>
          </p:cNvPr>
          <p:cNvSpPr txBox="1"/>
          <p:nvPr/>
        </p:nvSpPr>
        <p:spPr>
          <a:xfrm>
            <a:off x="8786817" y="3756064"/>
            <a:ext cx="2808501" cy="923330"/>
          </a:xfrm>
          <a:prstGeom prst="rect">
            <a:avLst/>
          </a:prstGeom>
          <a:noFill/>
          <a:ln>
            <a:solidFill>
              <a:schemeClr val="tx1"/>
            </a:solidFill>
          </a:ln>
        </p:spPr>
        <p:txBody>
          <a:bodyPr wrap="square" rtlCol="0">
            <a:spAutoFit/>
          </a:bodyPr>
          <a:lstStyle/>
          <a:p>
            <a:r>
              <a:rPr lang="en-US" dirty="0"/>
              <a:t>Higher resolution posterior probabilities of causality for each variant in certain loci. </a:t>
            </a:r>
          </a:p>
        </p:txBody>
      </p:sp>
      <p:cxnSp>
        <p:nvCxnSpPr>
          <p:cNvPr id="18" name="Straight Arrow Connector 17">
            <a:extLst>
              <a:ext uri="{FF2B5EF4-FFF2-40B4-BE49-F238E27FC236}">
                <a16:creationId xmlns:a16="http://schemas.microsoft.com/office/drawing/2014/main" id="{B5A30098-CD08-314D-B1CE-6C784243C54F}"/>
              </a:ext>
            </a:extLst>
          </p:cNvPr>
          <p:cNvCxnSpPr>
            <a:cxnSpLocks/>
            <a:stCxn id="5" idx="3"/>
            <a:endCxn id="17" idx="1"/>
          </p:cNvCxnSpPr>
          <p:nvPr/>
        </p:nvCxnSpPr>
        <p:spPr>
          <a:xfrm flipV="1">
            <a:off x="7643808" y="4217729"/>
            <a:ext cx="114300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AEAAC27-8280-1947-94FF-D0C6311AA2D0}"/>
              </a:ext>
            </a:extLst>
          </p:cNvPr>
          <p:cNvSpPr txBox="1"/>
          <p:nvPr/>
        </p:nvSpPr>
        <p:spPr>
          <a:xfrm>
            <a:off x="3365905" y="4741367"/>
            <a:ext cx="5035146" cy="923330"/>
          </a:xfrm>
          <a:prstGeom prst="rect">
            <a:avLst/>
          </a:prstGeom>
          <a:noFill/>
        </p:spPr>
        <p:txBody>
          <a:bodyPr wrap="square" rtlCol="0">
            <a:spAutoFit/>
          </a:bodyPr>
          <a:lstStyle/>
          <a:p>
            <a:r>
              <a:rPr lang="en-US" dirty="0"/>
              <a:t>NOTE: PAINTOR is fine-mapping software that can combine data across ancestry groups, but it is unreliable when there are multiple causal variants.</a:t>
            </a:r>
          </a:p>
        </p:txBody>
      </p:sp>
    </p:spTree>
    <p:extLst>
      <p:ext uri="{BB962C8B-B14F-4D97-AF65-F5344CB8AC3E}">
        <p14:creationId xmlns:p14="http://schemas.microsoft.com/office/powerpoint/2010/main" val="31689350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4C310-8055-2345-A148-4B57E9F54FDC}"/>
              </a:ext>
            </a:extLst>
          </p:cNvPr>
          <p:cNvSpPr>
            <a:spLocks noGrp="1"/>
          </p:cNvSpPr>
          <p:nvPr>
            <p:ph type="title"/>
          </p:nvPr>
        </p:nvSpPr>
        <p:spPr>
          <a:xfrm>
            <a:off x="4114801" y="215540"/>
            <a:ext cx="7396162" cy="1325563"/>
          </a:xfrm>
        </p:spPr>
        <p:txBody>
          <a:bodyPr/>
          <a:lstStyle/>
          <a:p>
            <a:r>
              <a:rPr lang="en-US" dirty="0"/>
              <a:t>Identifying the number of causal variants at each locus</a:t>
            </a:r>
          </a:p>
        </p:txBody>
      </p:sp>
      <p:pic>
        <p:nvPicPr>
          <p:cNvPr id="9" name="Picture 8">
            <a:extLst>
              <a:ext uri="{FF2B5EF4-FFF2-40B4-BE49-F238E27FC236}">
                <a16:creationId xmlns:a16="http://schemas.microsoft.com/office/drawing/2014/main" id="{802C84EE-1CDE-294B-891C-67A62903166B}"/>
              </a:ext>
            </a:extLst>
          </p:cNvPr>
          <p:cNvPicPr>
            <a:picLocks noChangeAspect="1"/>
          </p:cNvPicPr>
          <p:nvPr/>
        </p:nvPicPr>
        <p:blipFill>
          <a:blip r:embed="rId2"/>
          <a:stretch>
            <a:fillRect/>
          </a:stretch>
        </p:blipFill>
        <p:spPr>
          <a:xfrm>
            <a:off x="391923" y="0"/>
            <a:ext cx="3321405" cy="6858000"/>
          </a:xfrm>
          <a:prstGeom prst="rect">
            <a:avLst/>
          </a:prstGeom>
        </p:spPr>
      </p:pic>
    </p:spTree>
    <p:extLst>
      <p:ext uri="{BB962C8B-B14F-4D97-AF65-F5344CB8AC3E}">
        <p14:creationId xmlns:p14="http://schemas.microsoft.com/office/powerpoint/2010/main" val="511664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1E17-6397-9B4C-B737-668622F39CD3}"/>
              </a:ext>
            </a:extLst>
          </p:cNvPr>
          <p:cNvSpPr>
            <a:spLocks noGrp="1"/>
          </p:cNvSpPr>
          <p:nvPr>
            <p:ph type="title"/>
          </p:nvPr>
        </p:nvSpPr>
        <p:spPr>
          <a:xfrm>
            <a:off x="485775" y="365125"/>
            <a:ext cx="11287125" cy="1325563"/>
          </a:xfrm>
        </p:spPr>
        <p:txBody>
          <a:bodyPr/>
          <a:lstStyle/>
          <a:p>
            <a:r>
              <a:rPr lang="en-US" dirty="0"/>
              <a:t>Meta-analyzing two studies with variance-weighted fixed-effect meta-analysis</a:t>
            </a:r>
          </a:p>
        </p:txBody>
      </p:sp>
      <p:graphicFrame>
        <p:nvGraphicFramePr>
          <p:cNvPr id="4" name="Table 3">
            <a:extLst>
              <a:ext uri="{FF2B5EF4-FFF2-40B4-BE49-F238E27FC236}">
                <a16:creationId xmlns:a16="http://schemas.microsoft.com/office/drawing/2014/main" id="{D8728695-2C90-EC4C-9EC3-4A64992F430E}"/>
              </a:ext>
            </a:extLst>
          </p:cNvPr>
          <p:cNvGraphicFramePr>
            <a:graphicFrameLocks noGrp="1"/>
          </p:cNvGraphicFramePr>
          <p:nvPr>
            <p:extLst>
              <p:ext uri="{D42A27DB-BD31-4B8C-83A1-F6EECF244321}">
                <p14:modId xmlns:p14="http://schemas.microsoft.com/office/powerpoint/2010/main" val="3712886104"/>
              </p:ext>
            </p:extLst>
          </p:nvPr>
        </p:nvGraphicFramePr>
        <p:xfrm>
          <a:off x="207064" y="1959874"/>
          <a:ext cx="8016241" cy="2225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473213929"/>
                    </a:ext>
                  </a:extLst>
                </a:gridCol>
                <a:gridCol w="2222818">
                  <a:extLst>
                    <a:ext uri="{9D8B030D-6E8A-4147-A177-3AD203B41FA5}">
                      <a16:colId xmlns:a16="http://schemas.microsoft.com/office/drawing/2014/main" val="453839347"/>
                    </a:ext>
                  </a:extLst>
                </a:gridCol>
                <a:gridCol w="2118043">
                  <a:extLst>
                    <a:ext uri="{9D8B030D-6E8A-4147-A177-3AD203B41FA5}">
                      <a16:colId xmlns:a16="http://schemas.microsoft.com/office/drawing/2014/main" val="2837669818"/>
                    </a:ext>
                  </a:extLst>
                </a:gridCol>
                <a:gridCol w="2049780">
                  <a:extLst>
                    <a:ext uri="{9D8B030D-6E8A-4147-A177-3AD203B41FA5}">
                      <a16:colId xmlns:a16="http://schemas.microsoft.com/office/drawing/2014/main" val="1521284623"/>
                    </a:ext>
                  </a:extLst>
                </a:gridCol>
              </a:tblGrid>
              <a:tr h="370840">
                <a:tc>
                  <a:txBody>
                    <a:bodyPr/>
                    <a:lstStyle/>
                    <a:p>
                      <a:endParaRPr lang="en-US" dirty="0"/>
                    </a:p>
                  </a:txBody>
                  <a:tcPr/>
                </a:tc>
                <a:tc>
                  <a:txBody>
                    <a:bodyPr/>
                    <a:lstStyle/>
                    <a:p>
                      <a:r>
                        <a:rPr lang="en-US" dirty="0"/>
                        <a:t>Study 1</a:t>
                      </a:r>
                    </a:p>
                  </a:txBody>
                  <a:tcPr/>
                </a:tc>
                <a:tc>
                  <a:txBody>
                    <a:bodyPr/>
                    <a:lstStyle/>
                    <a:p>
                      <a:r>
                        <a:rPr lang="en-US" dirty="0"/>
                        <a:t>Study 2</a:t>
                      </a:r>
                    </a:p>
                  </a:txBody>
                  <a:tcPr/>
                </a:tc>
                <a:tc>
                  <a:txBody>
                    <a:bodyPr/>
                    <a:lstStyle/>
                    <a:p>
                      <a:r>
                        <a:rPr lang="en-US" dirty="0"/>
                        <a:t>Study 3</a:t>
                      </a:r>
                    </a:p>
                  </a:txBody>
                  <a:tcPr/>
                </a:tc>
                <a:extLst>
                  <a:ext uri="{0D108BD9-81ED-4DB2-BD59-A6C34878D82A}">
                    <a16:rowId xmlns:a16="http://schemas.microsoft.com/office/drawing/2014/main" val="1858024796"/>
                  </a:ext>
                </a:extLst>
              </a:tr>
              <a:tr h="370840">
                <a:tc>
                  <a:txBody>
                    <a:bodyPr/>
                    <a:lstStyle/>
                    <a:p>
                      <a:r>
                        <a:rPr lang="en-US" dirty="0"/>
                        <a:t>Effect size</a:t>
                      </a:r>
                    </a:p>
                  </a:txBody>
                  <a:tcPr/>
                </a:tc>
                <a:tc>
                  <a:txBody>
                    <a:bodyPr/>
                    <a:lstStyle/>
                    <a:p>
                      <a:r>
                        <a:rPr lang="en-US" dirty="0"/>
                        <a:t>0.5</a:t>
                      </a:r>
                    </a:p>
                  </a:txBody>
                  <a:tcPr/>
                </a:tc>
                <a:tc>
                  <a:txBody>
                    <a:bodyPr/>
                    <a:lstStyle/>
                    <a:p>
                      <a:r>
                        <a:rPr lang="en-US" dirty="0"/>
                        <a:t>0.2</a:t>
                      </a:r>
                    </a:p>
                  </a:txBody>
                  <a:tcPr/>
                </a:tc>
                <a:tc>
                  <a:txBody>
                    <a:bodyPr/>
                    <a:lstStyle/>
                    <a:p>
                      <a:r>
                        <a:rPr lang="en-US" dirty="0"/>
                        <a:t>0.4</a:t>
                      </a:r>
                    </a:p>
                  </a:txBody>
                  <a:tcPr/>
                </a:tc>
                <a:extLst>
                  <a:ext uri="{0D108BD9-81ED-4DB2-BD59-A6C34878D82A}">
                    <a16:rowId xmlns:a16="http://schemas.microsoft.com/office/drawing/2014/main" val="1663375623"/>
                  </a:ext>
                </a:extLst>
              </a:tr>
              <a:tr h="370840">
                <a:tc>
                  <a:txBody>
                    <a:bodyPr/>
                    <a:lstStyle/>
                    <a:p>
                      <a:r>
                        <a:rPr lang="en-US" dirty="0"/>
                        <a:t>Standard error</a:t>
                      </a:r>
                    </a:p>
                  </a:txBody>
                  <a:tcPr/>
                </a:tc>
                <a:tc>
                  <a:txBody>
                    <a:bodyPr/>
                    <a:lstStyle/>
                    <a:p>
                      <a:r>
                        <a:rPr lang="en-US" dirty="0"/>
                        <a:t>0.1</a:t>
                      </a:r>
                    </a:p>
                  </a:txBody>
                  <a:tcPr/>
                </a:tc>
                <a:tc>
                  <a:txBody>
                    <a:bodyPr/>
                    <a:lstStyle/>
                    <a:p>
                      <a:r>
                        <a:rPr lang="en-US" dirty="0"/>
                        <a:t>0.05</a:t>
                      </a:r>
                    </a:p>
                  </a:txBody>
                  <a:tcPr/>
                </a:tc>
                <a:tc>
                  <a:txBody>
                    <a:bodyPr/>
                    <a:lstStyle/>
                    <a:p>
                      <a:r>
                        <a:rPr lang="en-US" dirty="0"/>
                        <a:t>0.2</a:t>
                      </a:r>
                    </a:p>
                  </a:txBody>
                  <a:tcPr/>
                </a:tc>
                <a:extLst>
                  <a:ext uri="{0D108BD9-81ED-4DB2-BD59-A6C34878D82A}">
                    <a16:rowId xmlns:a16="http://schemas.microsoft.com/office/drawing/2014/main" val="1816193391"/>
                  </a:ext>
                </a:extLst>
              </a:tr>
              <a:tr h="370840">
                <a:tc>
                  <a:txBody>
                    <a:bodyPr/>
                    <a:lstStyle/>
                    <a:p>
                      <a:r>
                        <a:rPr lang="en-US" dirty="0"/>
                        <a:t>Z score</a:t>
                      </a:r>
                    </a:p>
                  </a:txBody>
                  <a:tcPr/>
                </a:tc>
                <a:tc>
                  <a:txBody>
                    <a:bodyPr/>
                    <a:lstStyle/>
                    <a:p>
                      <a:r>
                        <a:rPr lang="en-US" dirty="0"/>
                        <a:t>0.5/0.1 = 5</a:t>
                      </a:r>
                    </a:p>
                  </a:txBody>
                  <a:tcPr/>
                </a:tc>
                <a:tc>
                  <a:txBody>
                    <a:bodyPr/>
                    <a:lstStyle/>
                    <a:p>
                      <a:r>
                        <a:rPr lang="en-US" dirty="0"/>
                        <a:t>0.2/0.05=4</a:t>
                      </a:r>
                    </a:p>
                  </a:txBody>
                  <a:tcPr/>
                </a:tc>
                <a:tc>
                  <a:txBody>
                    <a:bodyPr/>
                    <a:lstStyle/>
                    <a:p>
                      <a:r>
                        <a:rPr lang="en-US" dirty="0"/>
                        <a:t>0.4/0.2=2</a:t>
                      </a:r>
                    </a:p>
                  </a:txBody>
                  <a:tcPr/>
                </a:tc>
                <a:extLst>
                  <a:ext uri="{0D108BD9-81ED-4DB2-BD59-A6C34878D82A}">
                    <a16:rowId xmlns:a16="http://schemas.microsoft.com/office/drawing/2014/main" val="2750934070"/>
                  </a:ext>
                </a:extLst>
              </a:tr>
              <a:tr h="370840">
                <a:tc>
                  <a:txBody>
                    <a:bodyPr/>
                    <a:lstStyle/>
                    <a:p>
                      <a:r>
                        <a:rPr lang="en-US" dirty="0"/>
                        <a:t>P-value</a:t>
                      </a:r>
                    </a:p>
                  </a:txBody>
                  <a:tcPr/>
                </a:tc>
                <a:tc>
                  <a:txBody>
                    <a:bodyPr/>
                    <a:lstStyle/>
                    <a:p>
                      <a:r>
                        <a:rPr lang="en-US" dirty="0"/>
                        <a:t>2*</a:t>
                      </a:r>
                      <a:r>
                        <a:rPr lang="en-US" dirty="0" err="1"/>
                        <a:t>pnorm</a:t>
                      </a:r>
                      <a:r>
                        <a:rPr lang="en-US" dirty="0"/>
                        <a:t>(-5) = 5.7e-7</a:t>
                      </a:r>
                    </a:p>
                  </a:txBody>
                  <a:tcPr/>
                </a:tc>
                <a:tc>
                  <a:txBody>
                    <a:bodyPr/>
                    <a:lstStyle/>
                    <a:p>
                      <a:r>
                        <a:rPr lang="en-US" dirty="0"/>
                        <a:t>2*</a:t>
                      </a:r>
                      <a:r>
                        <a:rPr lang="en-US" dirty="0" err="1"/>
                        <a:t>pnorm</a:t>
                      </a:r>
                      <a:r>
                        <a:rPr lang="en-US" dirty="0"/>
                        <a:t>(-4)=6.3e-5</a:t>
                      </a:r>
                    </a:p>
                  </a:txBody>
                  <a:tcPr/>
                </a:tc>
                <a:tc>
                  <a:txBody>
                    <a:bodyPr/>
                    <a:lstStyle/>
                    <a:p>
                      <a:r>
                        <a:rPr lang="en-US" dirty="0"/>
                        <a:t>2*</a:t>
                      </a:r>
                      <a:r>
                        <a:rPr lang="en-US" dirty="0" err="1"/>
                        <a:t>pnorm</a:t>
                      </a:r>
                      <a:r>
                        <a:rPr lang="en-US" dirty="0"/>
                        <a:t>(-2)=0.046</a:t>
                      </a:r>
                    </a:p>
                  </a:txBody>
                  <a:tcPr/>
                </a:tc>
                <a:extLst>
                  <a:ext uri="{0D108BD9-81ED-4DB2-BD59-A6C34878D82A}">
                    <a16:rowId xmlns:a16="http://schemas.microsoft.com/office/drawing/2014/main" val="2366406033"/>
                  </a:ext>
                </a:extLst>
              </a:tr>
              <a:tr h="370840">
                <a:tc>
                  <a:txBody>
                    <a:bodyPr/>
                    <a:lstStyle/>
                    <a:p>
                      <a:r>
                        <a:rPr lang="en-US" dirty="0"/>
                        <a:t>Weight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105304891"/>
                  </a:ext>
                </a:extLst>
              </a:tr>
            </a:tbl>
          </a:graphicData>
        </a:graphic>
      </p:graphicFrame>
      <p:pic>
        <p:nvPicPr>
          <p:cNvPr id="7" name="Picture 6">
            <a:extLst>
              <a:ext uri="{FF2B5EF4-FFF2-40B4-BE49-F238E27FC236}">
                <a16:creationId xmlns:a16="http://schemas.microsoft.com/office/drawing/2014/main" id="{3513229D-0A92-8440-A2CB-47B82FB24B7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3"/>
          <a:stretch/>
        </p:blipFill>
        <p:spPr>
          <a:xfrm>
            <a:off x="9579030" y="1052766"/>
            <a:ext cx="1614541" cy="2124894"/>
          </a:xfrm>
          <a:prstGeom prst="rect">
            <a:avLst/>
          </a:prstGeom>
        </p:spPr>
      </p:pic>
      <p:pic>
        <p:nvPicPr>
          <p:cNvPr id="8" name="Picture 7">
            <a:extLst>
              <a:ext uri="{FF2B5EF4-FFF2-40B4-BE49-F238E27FC236}">
                <a16:creationId xmlns:a16="http://schemas.microsoft.com/office/drawing/2014/main" id="{8D953CF0-5131-C948-830E-9EF29AAEB2B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579030" y="3130623"/>
            <a:ext cx="2193870" cy="466873"/>
          </a:xfrm>
          <a:prstGeom prst="rect">
            <a:avLst/>
          </a:prstGeom>
        </p:spPr>
      </p:pic>
    </p:spTree>
    <p:extLst>
      <p:ext uri="{BB962C8B-B14F-4D97-AF65-F5344CB8AC3E}">
        <p14:creationId xmlns:p14="http://schemas.microsoft.com/office/powerpoint/2010/main" val="10644581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4C310-8055-2345-A148-4B57E9F54FDC}"/>
              </a:ext>
            </a:extLst>
          </p:cNvPr>
          <p:cNvSpPr>
            <a:spLocks noGrp="1"/>
          </p:cNvSpPr>
          <p:nvPr>
            <p:ph type="title"/>
          </p:nvPr>
        </p:nvSpPr>
        <p:spPr>
          <a:xfrm>
            <a:off x="4114801" y="215540"/>
            <a:ext cx="7396162" cy="1325563"/>
          </a:xfrm>
        </p:spPr>
        <p:txBody>
          <a:bodyPr/>
          <a:lstStyle/>
          <a:p>
            <a:r>
              <a:rPr lang="en-US" dirty="0"/>
              <a:t>Identifying the number of causal variants at each locus</a:t>
            </a:r>
          </a:p>
        </p:txBody>
      </p:sp>
      <p:pic>
        <p:nvPicPr>
          <p:cNvPr id="9" name="Picture 8">
            <a:extLst>
              <a:ext uri="{FF2B5EF4-FFF2-40B4-BE49-F238E27FC236}">
                <a16:creationId xmlns:a16="http://schemas.microsoft.com/office/drawing/2014/main" id="{802C84EE-1CDE-294B-891C-67A62903166B}"/>
              </a:ext>
            </a:extLst>
          </p:cNvPr>
          <p:cNvPicPr>
            <a:picLocks noChangeAspect="1"/>
          </p:cNvPicPr>
          <p:nvPr/>
        </p:nvPicPr>
        <p:blipFill>
          <a:blip r:embed="rId2"/>
          <a:stretch>
            <a:fillRect/>
          </a:stretch>
        </p:blipFill>
        <p:spPr>
          <a:xfrm>
            <a:off x="391923" y="0"/>
            <a:ext cx="3321405" cy="6858000"/>
          </a:xfrm>
          <a:prstGeom prst="rect">
            <a:avLst/>
          </a:prstGeom>
        </p:spPr>
      </p:pic>
      <p:sp>
        <p:nvSpPr>
          <p:cNvPr id="25" name="TextBox 24">
            <a:extLst>
              <a:ext uri="{FF2B5EF4-FFF2-40B4-BE49-F238E27FC236}">
                <a16:creationId xmlns:a16="http://schemas.microsoft.com/office/drawing/2014/main" id="{8183C01F-F956-9646-AA1C-C49EBE05B887}"/>
              </a:ext>
            </a:extLst>
          </p:cNvPr>
          <p:cNvSpPr txBox="1"/>
          <p:nvPr/>
        </p:nvSpPr>
        <p:spPr>
          <a:xfrm>
            <a:off x="3366763" y="5505823"/>
            <a:ext cx="6380978" cy="1200329"/>
          </a:xfrm>
          <a:prstGeom prst="rect">
            <a:avLst/>
          </a:prstGeom>
          <a:noFill/>
        </p:spPr>
        <p:txBody>
          <a:bodyPr wrap="none" rtlCol="0">
            <a:spAutoFit/>
          </a:bodyPr>
          <a:lstStyle/>
          <a:p>
            <a:r>
              <a:rPr lang="en-US" dirty="0"/>
              <a:t>Guess FM output – all signals with posterior &gt; 0.5.</a:t>
            </a:r>
          </a:p>
          <a:p>
            <a:r>
              <a:rPr lang="en-US" dirty="0"/>
              <a:t>Note difference between SIGNAL posterior and VARIANT posterior</a:t>
            </a:r>
          </a:p>
          <a:p>
            <a:r>
              <a:rPr lang="en-US" dirty="0"/>
              <a:t>Signal posterior == probability that there is an association here</a:t>
            </a:r>
          </a:p>
          <a:p>
            <a:r>
              <a:rPr lang="en-US" dirty="0"/>
              <a:t>Variant posterior = probability that this variant is a causal variant</a:t>
            </a:r>
          </a:p>
        </p:txBody>
      </p:sp>
    </p:spTree>
    <p:extLst>
      <p:ext uri="{BB962C8B-B14F-4D97-AF65-F5344CB8AC3E}">
        <p14:creationId xmlns:p14="http://schemas.microsoft.com/office/powerpoint/2010/main" val="22800071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4C310-8055-2345-A148-4B57E9F54FDC}"/>
              </a:ext>
            </a:extLst>
          </p:cNvPr>
          <p:cNvSpPr>
            <a:spLocks noGrp="1"/>
          </p:cNvSpPr>
          <p:nvPr>
            <p:ph type="title"/>
          </p:nvPr>
        </p:nvSpPr>
        <p:spPr>
          <a:xfrm>
            <a:off x="4114801" y="215540"/>
            <a:ext cx="7396162" cy="1325563"/>
          </a:xfrm>
        </p:spPr>
        <p:txBody>
          <a:bodyPr/>
          <a:lstStyle/>
          <a:p>
            <a:r>
              <a:rPr lang="en-US" dirty="0"/>
              <a:t>Identifying the number of causal variants at each locus</a:t>
            </a:r>
          </a:p>
        </p:txBody>
      </p:sp>
      <p:pic>
        <p:nvPicPr>
          <p:cNvPr id="9" name="Picture 8">
            <a:extLst>
              <a:ext uri="{FF2B5EF4-FFF2-40B4-BE49-F238E27FC236}">
                <a16:creationId xmlns:a16="http://schemas.microsoft.com/office/drawing/2014/main" id="{802C84EE-1CDE-294B-891C-67A62903166B}"/>
              </a:ext>
            </a:extLst>
          </p:cNvPr>
          <p:cNvPicPr>
            <a:picLocks noChangeAspect="1"/>
          </p:cNvPicPr>
          <p:nvPr/>
        </p:nvPicPr>
        <p:blipFill>
          <a:blip r:embed="rId2"/>
          <a:stretch>
            <a:fillRect/>
          </a:stretch>
        </p:blipFill>
        <p:spPr>
          <a:xfrm>
            <a:off x="391923" y="0"/>
            <a:ext cx="3321405" cy="6858000"/>
          </a:xfrm>
          <a:prstGeom prst="rect">
            <a:avLst/>
          </a:prstGeom>
        </p:spPr>
      </p:pic>
      <p:pic>
        <p:nvPicPr>
          <p:cNvPr id="13" name="Picture 12">
            <a:extLst>
              <a:ext uri="{FF2B5EF4-FFF2-40B4-BE49-F238E27FC236}">
                <a16:creationId xmlns:a16="http://schemas.microsoft.com/office/drawing/2014/main" id="{D8D06016-8C2B-8C41-BE4A-F74445BE1571}"/>
              </a:ext>
            </a:extLst>
          </p:cNvPr>
          <p:cNvPicPr>
            <a:picLocks noChangeAspect="1"/>
          </p:cNvPicPr>
          <p:nvPr/>
        </p:nvPicPr>
        <p:blipFill>
          <a:blip r:embed="rId3"/>
          <a:stretch>
            <a:fillRect/>
          </a:stretch>
        </p:blipFill>
        <p:spPr>
          <a:xfrm>
            <a:off x="3713328" y="2055813"/>
            <a:ext cx="6222023" cy="2271532"/>
          </a:xfrm>
          <a:prstGeom prst="rect">
            <a:avLst/>
          </a:prstGeom>
        </p:spPr>
      </p:pic>
      <p:cxnSp>
        <p:nvCxnSpPr>
          <p:cNvPr id="16" name="Straight Connector 15">
            <a:extLst>
              <a:ext uri="{FF2B5EF4-FFF2-40B4-BE49-F238E27FC236}">
                <a16:creationId xmlns:a16="http://schemas.microsoft.com/office/drawing/2014/main" id="{6F0D2162-F6C5-C04D-A492-E0A5C5DD5039}"/>
              </a:ext>
            </a:extLst>
          </p:cNvPr>
          <p:cNvCxnSpPr>
            <a:cxnSpLocks/>
          </p:cNvCxnSpPr>
          <p:nvPr/>
        </p:nvCxnSpPr>
        <p:spPr>
          <a:xfrm flipH="1">
            <a:off x="2271702" y="2055813"/>
            <a:ext cx="1441626" cy="658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BDED263-03EF-1B4D-B28F-899193AFD103}"/>
              </a:ext>
            </a:extLst>
          </p:cNvPr>
          <p:cNvCxnSpPr>
            <a:cxnSpLocks/>
          </p:cNvCxnSpPr>
          <p:nvPr/>
        </p:nvCxnSpPr>
        <p:spPr>
          <a:xfrm flipH="1" flipV="1">
            <a:off x="2271703" y="3533777"/>
            <a:ext cx="1685935" cy="793568"/>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183C01F-F956-9646-AA1C-C49EBE05B887}"/>
              </a:ext>
            </a:extLst>
          </p:cNvPr>
          <p:cNvSpPr txBox="1"/>
          <p:nvPr/>
        </p:nvSpPr>
        <p:spPr>
          <a:xfrm>
            <a:off x="3366763" y="5505823"/>
            <a:ext cx="6380978" cy="1200329"/>
          </a:xfrm>
          <a:prstGeom prst="rect">
            <a:avLst/>
          </a:prstGeom>
          <a:noFill/>
        </p:spPr>
        <p:txBody>
          <a:bodyPr wrap="none" rtlCol="0">
            <a:spAutoFit/>
          </a:bodyPr>
          <a:lstStyle/>
          <a:p>
            <a:r>
              <a:rPr lang="en-US" dirty="0"/>
              <a:t>Guess FM output – all signals with posterior &gt; 0.5.</a:t>
            </a:r>
          </a:p>
          <a:p>
            <a:r>
              <a:rPr lang="en-US" dirty="0"/>
              <a:t>Note difference between SIGNAL posterior and VARIANT posterior</a:t>
            </a:r>
          </a:p>
          <a:p>
            <a:r>
              <a:rPr lang="en-US" dirty="0"/>
              <a:t>Signal posterior == probability that there is an association here</a:t>
            </a:r>
          </a:p>
          <a:p>
            <a:r>
              <a:rPr lang="en-US" dirty="0"/>
              <a:t>Variant posterior = probability that this variant is a causal variant</a:t>
            </a:r>
          </a:p>
        </p:txBody>
      </p:sp>
    </p:spTree>
    <p:extLst>
      <p:ext uri="{BB962C8B-B14F-4D97-AF65-F5344CB8AC3E}">
        <p14:creationId xmlns:p14="http://schemas.microsoft.com/office/powerpoint/2010/main" val="29236461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4C310-8055-2345-A148-4B57E9F54FDC}"/>
              </a:ext>
            </a:extLst>
          </p:cNvPr>
          <p:cNvSpPr>
            <a:spLocks noGrp="1"/>
          </p:cNvSpPr>
          <p:nvPr>
            <p:ph type="title"/>
          </p:nvPr>
        </p:nvSpPr>
        <p:spPr>
          <a:xfrm>
            <a:off x="4114801" y="215540"/>
            <a:ext cx="7396162" cy="1325563"/>
          </a:xfrm>
        </p:spPr>
        <p:txBody>
          <a:bodyPr/>
          <a:lstStyle/>
          <a:p>
            <a:r>
              <a:rPr lang="en-US" dirty="0"/>
              <a:t>Identifying the number of causal variants at each locus</a:t>
            </a:r>
          </a:p>
        </p:txBody>
      </p:sp>
      <p:pic>
        <p:nvPicPr>
          <p:cNvPr id="9" name="Picture 8">
            <a:extLst>
              <a:ext uri="{FF2B5EF4-FFF2-40B4-BE49-F238E27FC236}">
                <a16:creationId xmlns:a16="http://schemas.microsoft.com/office/drawing/2014/main" id="{802C84EE-1CDE-294B-891C-67A62903166B}"/>
              </a:ext>
            </a:extLst>
          </p:cNvPr>
          <p:cNvPicPr>
            <a:picLocks noChangeAspect="1"/>
          </p:cNvPicPr>
          <p:nvPr/>
        </p:nvPicPr>
        <p:blipFill>
          <a:blip r:embed="rId2"/>
          <a:stretch>
            <a:fillRect/>
          </a:stretch>
        </p:blipFill>
        <p:spPr>
          <a:xfrm>
            <a:off x="391923" y="0"/>
            <a:ext cx="3321405" cy="6858000"/>
          </a:xfrm>
          <a:prstGeom prst="rect">
            <a:avLst/>
          </a:prstGeom>
        </p:spPr>
      </p:pic>
      <p:pic>
        <p:nvPicPr>
          <p:cNvPr id="13" name="Picture 12">
            <a:extLst>
              <a:ext uri="{FF2B5EF4-FFF2-40B4-BE49-F238E27FC236}">
                <a16:creationId xmlns:a16="http://schemas.microsoft.com/office/drawing/2014/main" id="{D8D06016-8C2B-8C41-BE4A-F74445BE1571}"/>
              </a:ext>
            </a:extLst>
          </p:cNvPr>
          <p:cNvPicPr>
            <a:picLocks noChangeAspect="1"/>
          </p:cNvPicPr>
          <p:nvPr/>
        </p:nvPicPr>
        <p:blipFill>
          <a:blip r:embed="rId3"/>
          <a:stretch>
            <a:fillRect/>
          </a:stretch>
        </p:blipFill>
        <p:spPr>
          <a:xfrm>
            <a:off x="3713328" y="2055813"/>
            <a:ext cx="6222023" cy="2271532"/>
          </a:xfrm>
          <a:prstGeom prst="rect">
            <a:avLst/>
          </a:prstGeom>
        </p:spPr>
      </p:pic>
      <p:sp>
        <p:nvSpPr>
          <p:cNvPr id="14" name="TextBox 13">
            <a:extLst>
              <a:ext uri="{FF2B5EF4-FFF2-40B4-BE49-F238E27FC236}">
                <a16:creationId xmlns:a16="http://schemas.microsoft.com/office/drawing/2014/main" id="{3EC21F5B-EBDF-074F-BAA7-6637549EF7F1}"/>
              </a:ext>
            </a:extLst>
          </p:cNvPr>
          <p:cNvSpPr txBox="1"/>
          <p:nvPr/>
        </p:nvSpPr>
        <p:spPr>
          <a:xfrm>
            <a:off x="9401175" y="1541103"/>
            <a:ext cx="2514600" cy="1200329"/>
          </a:xfrm>
          <a:prstGeom prst="rect">
            <a:avLst/>
          </a:prstGeom>
          <a:noFill/>
        </p:spPr>
        <p:txBody>
          <a:bodyPr wrap="square" rtlCol="0">
            <a:spAutoFit/>
          </a:bodyPr>
          <a:lstStyle/>
          <a:p>
            <a:r>
              <a:rPr lang="en-US" dirty="0"/>
              <a:t>For JAZF1, GLIS3 and RNLS loci, the algorithm thinks there is only one causal variant.</a:t>
            </a:r>
          </a:p>
        </p:txBody>
      </p:sp>
      <p:cxnSp>
        <p:nvCxnSpPr>
          <p:cNvPr id="16" name="Straight Connector 15">
            <a:extLst>
              <a:ext uri="{FF2B5EF4-FFF2-40B4-BE49-F238E27FC236}">
                <a16:creationId xmlns:a16="http://schemas.microsoft.com/office/drawing/2014/main" id="{6F0D2162-F6C5-C04D-A492-E0A5C5DD5039}"/>
              </a:ext>
            </a:extLst>
          </p:cNvPr>
          <p:cNvCxnSpPr>
            <a:cxnSpLocks/>
          </p:cNvCxnSpPr>
          <p:nvPr/>
        </p:nvCxnSpPr>
        <p:spPr>
          <a:xfrm flipH="1">
            <a:off x="2271702" y="2055813"/>
            <a:ext cx="1441626" cy="658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BDED263-03EF-1B4D-B28F-899193AFD103}"/>
              </a:ext>
            </a:extLst>
          </p:cNvPr>
          <p:cNvCxnSpPr>
            <a:cxnSpLocks/>
          </p:cNvCxnSpPr>
          <p:nvPr/>
        </p:nvCxnSpPr>
        <p:spPr>
          <a:xfrm flipH="1" flipV="1">
            <a:off x="2271703" y="3533777"/>
            <a:ext cx="1685935" cy="793568"/>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183C01F-F956-9646-AA1C-C49EBE05B887}"/>
              </a:ext>
            </a:extLst>
          </p:cNvPr>
          <p:cNvSpPr txBox="1"/>
          <p:nvPr/>
        </p:nvSpPr>
        <p:spPr>
          <a:xfrm>
            <a:off x="3366763" y="5505823"/>
            <a:ext cx="6380978" cy="1200329"/>
          </a:xfrm>
          <a:prstGeom prst="rect">
            <a:avLst/>
          </a:prstGeom>
          <a:noFill/>
        </p:spPr>
        <p:txBody>
          <a:bodyPr wrap="none" rtlCol="0">
            <a:spAutoFit/>
          </a:bodyPr>
          <a:lstStyle/>
          <a:p>
            <a:r>
              <a:rPr lang="en-US" dirty="0"/>
              <a:t>Guess FM output – all signals with posterior &gt; 0.5.</a:t>
            </a:r>
          </a:p>
          <a:p>
            <a:r>
              <a:rPr lang="en-US" dirty="0"/>
              <a:t>Note difference between SIGNAL posterior and VARIANT posterior</a:t>
            </a:r>
          </a:p>
          <a:p>
            <a:r>
              <a:rPr lang="en-US" dirty="0"/>
              <a:t>Signal posterior == probability that there is an association here</a:t>
            </a:r>
          </a:p>
          <a:p>
            <a:r>
              <a:rPr lang="en-US" dirty="0"/>
              <a:t>Variant posterior = probability that this variant is a causal variant</a:t>
            </a:r>
          </a:p>
        </p:txBody>
      </p:sp>
    </p:spTree>
    <p:extLst>
      <p:ext uri="{BB962C8B-B14F-4D97-AF65-F5344CB8AC3E}">
        <p14:creationId xmlns:p14="http://schemas.microsoft.com/office/powerpoint/2010/main" val="36556085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4C310-8055-2345-A148-4B57E9F54FDC}"/>
              </a:ext>
            </a:extLst>
          </p:cNvPr>
          <p:cNvSpPr>
            <a:spLocks noGrp="1"/>
          </p:cNvSpPr>
          <p:nvPr>
            <p:ph type="title"/>
          </p:nvPr>
        </p:nvSpPr>
        <p:spPr>
          <a:xfrm>
            <a:off x="4114801" y="215540"/>
            <a:ext cx="7396162" cy="1325563"/>
          </a:xfrm>
        </p:spPr>
        <p:txBody>
          <a:bodyPr/>
          <a:lstStyle/>
          <a:p>
            <a:r>
              <a:rPr lang="en-US" dirty="0"/>
              <a:t>Identifying the number of causal variants at each locus</a:t>
            </a:r>
          </a:p>
        </p:txBody>
      </p:sp>
      <p:pic>
        <p:nvPicPr>
          <p:cNvPr id="9" name="Picture 8">
            <a:extLst>
              <a:ext uri="{FF2B5EF4-FFF2-40B4-BE49-F238E27FC236}">
                <a16:creationId xmlns:a16="http://schemas.microsoft.com/office/drawing/2014/main" id="{802C84EE-1CDE-294B-891C-67A62903166B}"/>
              </a:ext>
            </a:extLst>
          </p:cNvPr>
          <p:cNvPicPr>
            <a:picLocks noChangeAspect="1"/>
          </p:cNvPicPr>
          <p:nvPr/>
        </p:nvPicPr>
        <p:blipFill>
          <a:blip r:embed="rId2"/>
          <a:stretch>
            <a:fillRect/>
          </a:stretch>
        </p:blipFill>
        <p:spPr>
          <a:xfrm>
            <a:off x="391923" y="0"/>
            <a:ext cx="3321405" cy="6858000"/>
          </a:xfrm>
          <a:prstGeom prst="rect">
            <a:avLst/>
          </a:prstGeom>
        </p:spPr>
      </p:pic>
      <p:pic>
        <p:nvPicPr>
          <p:cNvPr id="13" name="Picture 12">
            <a:extLst>
              <a:ext uri="{FF2B5EF4-FFF2-40B4-BE49-F238E27FC236}">
                <a16:creationId xmlns:a16="http://schemas.microsoft.com/office/drawing/2014/main" id="{D8D06016-8C2B-8C41-BE4A-F74445BE1571}"/>
              </a:ext>
            </a:extLst>
          </p:cNvPr>
          <p:cNvPicPr>
            <a:picLocks noChangeAspect="1"/>
          </p:cNvPicPr>
          <p:nvPr/>
        </p:nvPicPr>
        <p:blipFill>
          <a:blip r:embed="rId3"/>
          <a:stretch>
            <a:fillRect/>
          </a:stretch>
        </p:blipFill>
        <p:spPr>
          <a:xfrm>
            <a:off x="3713328" y="2055813"/>
            <a:ext cx="6222023" cy="2271532"/>
          </a:xfrm>
          <a:prstGeom prst="rect">
            <a:avLst/>
          </a:prstGeom>
        </p:spPr>
      </p:pic>
      <p:sp>
        <p:nvSpPr>
          <p:cNvPr id="14" name="TextBox 13">
            <a:extLst>
              <a:ext uri="{FF2B5EF4-FFF2-40B4-BE49-F238E27FC236}">
                <a16:creationId xmlns:a16="http://schemas.microsoft.com/office/drawing/2014/main" id="{3EC21F5B-EBDF-074F-BAA7-6637549EF7F1}"/>
              </a:ext>
            </a:extLst>
          </p:cNvPr>
          <p:cNvSpPr txBox="1"/>
          <p:nvPr/>
        </p:nvSpPr>
        <p:spPr>
          <a:xfrm>
            <a:off x="9401175" y="1541103"/>
            <a:ext cx="2514600" cy="1200329"/>
          </a:xfrm>
          <a:prstGeom prst="rect">
            <a:avLst/>
          </a:prstGeom>
          <a:noFill/>
        </p:spPr>
        <p:txBody>
          <a:bodyPr wrap="square" rtlCol="0">
            <a:spAutoFit/>
          </a:bodyPr>
          <a:lstStyle/>
          <a:p>
            <a:r>
              <a:rPr lang="en-US" dirty="0"/>
              <a:t>For JAZF1, GLIS3 and RNLS loci, the algorithm thinks there is only one causal variant.</a:t>
            </a:r>
          </a:p>
        </p:txBody>
      </p:sp>
      <p:cxnSp>
        <p:nvCxnSpPr>
          <p:cNvPr id="16" name="Straight Connector 15">
            <a:extLst>
              <a:ext uri="{FF2B5EF4-FFF2-40B4-BE49-F238E27FC236}">
                <a16:creationId xmlns:a16="http://schemas.microsoft.com/office/drawing/2014/main" id="{6F0D2162-F6C5-C04D-A492-E0A5C5DD5039}"/>
              </a:ext>
            </a:extLst>
          </p:cNvPr>
          <p:cNvCxnSpPr>
            <a:cxnSpLocks/>
          </p:cNvCxnSpPr>
          <p:nvPr/>
        </p:nvCxnSpPr>
        <p:spPr>
          <a:xfrm flipH="1">
            <a:off x="2271702" y="2055813"/>
            <a:ext cx="1441626" cy="658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BDED263-03EF-1B4D-B28F-899193AFD103}"/>
              </a:ext>
            </a:extLst>
          </p:cNvPr>
          <p:cNvCxnSpPr>
            <a:cxnSpLocks/>
          </p:cNvCxnSpPr>
          <p:nvPr/>
        </p:nvCxnSpPr>
        <p:spPr>
          <a:xfrm flipH="1" flipV="1">
            <a:off x="2271703" y="3533777"/>
            <a:ext cx="1685935" cy="793568"/>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951CE58-66DF-2A4B-BF52-08512514D54E}"/>
              </a:ext>
            </a:extLst>
          </p:cNvPr>
          <p:cNvSpPr txBox="1"/>
          <p:nvPr/>
        </p:nvSpPr>
        <p:spPr>
          <a:xfrm>
            <a:off x="9501187" y="2920875"/>
            <a:ext cx="2514600" cy="923330"/>
          </a:xfrm>
          <a:prstGeom prst="rect">
            <a:avLst/>
          </a:prstGeom>
          <a:noFill/>
        </p:spPr>
        <p:txBody>
          <a:bodyPr wrap="square" rtlCol="0">
            <a:spAutoFit/>
          </a:bodyPr>
          <a:lstStyle/>
          <a:p>
            <a:r>
              <a:rPr lang="en-US" dirty="0"/>
              <a:t>For CCBL/IKZF1, it thinks there are two (high certainty).</a:t>
            </a:r>
          </a:p>
        </p:txBody>
      </p:sp>
      <p:sp>
        <p:nvSpPr>
          <p:cNvPr id="25" name="TextBox 24">
            <a:extLst>
              <a:ext uri="{FF2B5EF4-FFF2-40B4-BE49-F238E27FC236}">
                <a16:creationId xmlns:a16="http://schemas.microsoft.com/office/drawing/2014/main" id="{8183C01F-F956-9646-AA1C-C49EBE05B887}"/>
              </a:ext>
            </a:extLst>
          </p:cNvPr>
          <p:cNvSpPr txBox="1"/>
          <p:nvPr/>
        </p:nvSpPr>
        <p:spPr>
          <a:xfrm>
            <a:off x="3366763" y="5505823"/>
            <a:ext cx="6380978" cy="1200329"/>
          </a:xfrm>
          <a:prstGeom prst="rect">
            <a:avLst/>
          </a:prstGeom>
          <a:noFill/>
        </p:spPr>
        <p:txBody>
          <a:bodyPr wrap="none" rtlCol="0">
            <a:spAutoFit/>
          </a:bodyPr>
          <a:lstStyle/>
          <a:p>
            <a:r>
              <a:rPr lang="en-US" dirty="0"/>
              <a:t>Guess FM output – all signals with posterior &gt; 0.5.</a:t>
            </a:r>
          </a:p>
          <a:p>
            <a:r>
              <a:rPr lang="en-US" dirty="0"/>
              <a:t>Note difference between SIGNAL posterior and VARIANT posterior</a:t>
            </a:r>
          </a:p>
          <a:p>
            <a:r>
              <a:rPr lang="en-US" dirty="0"/>
              <a:t>Signal posterior == probability that there is an association here</a:t>
            </a:r>
          </a:p>
          <a:p>
            <a:r>
              <a:rPr lang="en-US" dirty="0"/>
              <a:t>Variant posterior = probability that this variant is a causal variant</a:t>
            </a:r>
          </a:p>
        </p:txBody>
      </p:sp>
    </p:spTree>
    <p:extLst>
      <p:ext uri="{BB962C8B-B14F-4D97-AF65-F5344CB8AC3E}">
        <p14:creationId xmlns:p14="http://schemas.microsoft.com/office/powerpoint/2010/main" val="1453152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4C310-8055-2345-A148-4B57E9F54FDC}"/>
              </a:ext>
            </a:extLst>
          </p:cNvPr>
          <p:cNvSpPr>
            <a:spLocks noGrp="1"/>
          </p:cNvSpPr>
          <p:nvPr>
            <p:ph type="title"/>
          </p:nvPr>
        </p:nvSpPr>
        <p:spPr>
          <a:xfrm>
            <a:off x="4114801" y="215540"/>
            <a:ext cx="7396162" cy="1325563"/>
          </a:xfrm>
        </p:spPr>
        <p:txBody>
          <a:bodyPr/>
          <a:lstStyle/>
          <a:p>
            <a:r>
              <a:rPr lang="en-US" dirty="0"/>
              <a:t>Identifying the number of causal variants at each locus</a:t>
            </a:r>
          </a:p>
        </p:txBody>
      </p:sp>
      <p:pic>
        <p:nvPicPr>
          <p:cNvPr id="9" name="Picture 8">
            <a:extLst>
              <a:ext uri="{FF2B5EF4-FFF2-40B4-BE49-F238E27FC236}">
                <a16:creationId xmlns:a16="http://schemas.microsoft.com/office/drawing/2014/main" id="{802C84EE-1CDE-294B-891C-67A62903166B}"/>
              </a:ext>
            </a:extLst>
          </p:cNvPr>
          <p:cNvPicPr>
            <a:picLocks noChangeAspect="1"/>
          </p:cNvPicPr>
          <p:nvPr/>
        </p:nvPicPr>
        <p:blipFill>
          <a:blip r:embed="rId2"/>
          <a:stretch>
            <a:fillRect/>
          </a:stretch>
        </p:blipFill>
        <p:spPr>
          <a:xfrm>
            <a:off x="391923" y="0"/>
            <a:ext cx="3321405" cy="6858000"/>
          </a:xfrm>
          <a:prstGeom prst="rect">
            <a:avLst/>
          </a:prstGeom>
        </p:spPr>
      </p:pic>
      <p:pic>
        <p:nvPicPr>
          <p:cNvPr id="13" name="Picture 12">
            <a:extLst>
              <a:ext uri="{FF2B5EF4-FFF2-40B4-BE49-F238E27FC236}">
                <a16:creationId xmlns:a16="http://schemas.microsoft.com/office/drawing/2014/main" id="{D8D06016-8C2B-8C41-BE4A-F74445BE1571}"/>
              </a:ext>
            </a:extLst>
          </p:cNvPr>
          <p:cNvPicPr>
            <a:picLocks noChangeAspect="1"/>
          </p:cNvPicPr>
          <p:nvPr/>
        </p:nvPicPr>
        <p:blipFill>
          <a:blip r:embed="rId3"/>
          <a:stretch>
            <a:fillRect/>
          </a:stretch>
        </p:blipFill>
        <p:spPr>
          <a:xfrm>
            <a:off x="3713328" y="2055813"/>
            <a:ext cx="6222023" cy="2271532"/>
          </a:xfrm>
          <a:prstGeom prst="rect">
            <a:avLst/>
          </a:prstGeom>
        </p:spPr>
      </p:pic>
      <p:sp>
        <p:nvSpPr>
          <p:cNvPr id="14" name="TextBox 13">
            <a:extLst>
              <a:ext uri="{FF2B5EF4-FFF2-40B4-BE49-F238E27FC236}">
                <a16:creationId xmlns:a16="http://schemas.microsoft.com/office/drawing/2014/main" id="{3EC21F5B-EBDF-074F-BAA7-6637549EF7F1}"/>
              </a:ext>
            </a:extLst>
          </p:cNvPr>
          <p:cNvSpPr txBox="1"/>
          <p:nvPr/>
        </p:nvSpPr>
        <p:spPr>
          <a:xfrm>
            <a:off x="9401175" y="1541103"/>
            <a:ext cx="2514600" cy="1200329"/>
          </a:xfrm>
          <a:prstGeom prst="rect">
            <a:avLst/>
          </a:prstGeom>
          <a:noFill/>
        </p:spPr>
        <p:txBody>
          <a:bodyPr wrap="square" rtlCol="0">
            <a:spAutoFit/>
          </a:bodyPr>
          <a:lstStyle/>
          <a:p>
            <a:r>
              <a:rPr lang="en-US" dirty="0"/>
              <a:t>For JAZF1, GLIS3 and RNLS loci, the algorithm thinks there is only one causal variant.</a:t>
            </a:r>
          </a:p>
        </p:txBody>
      </p:sp>
      <p:cxnSp>
        <p:nvCxnSpPr>
          <p:cNvPr id="16" name="Straight Connector 15">
            <a:extLst>
              <a:ext uri="{FF2B5EF4-FFF2-40B4-BE49-F238E27FC236}">
                <a16:creationId xmlns:a16="http://schemas.microsoft.com/office/drawing/2014/main" id="{6F0D2162-F6C5-C04D-A492-E0A5C5DD5039}"/>
              </a:ext>
            </a:extLst>
          </p:cNvPr>
          <p:cNvCxnSpPr>
            <a:cxnSpLocks/>
          </p:cNvCxnSpPr>
          <p:nvPr/>
        </p:nvCxnSpPr>
        <p:spPr>
          <a:xfrm flipH="1">
            <a:off x="2271702" y="2055813"/>
            <a:ext cx="1441626" cy="658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BDED263-03EF-1B4D-B28F-899193AFD103}"/>
              </a:ext>
            </a:extLst>
          </p:cNvPr>
          <p:cNvCxnSpPr>
            <a:cxnSpLocks/>
          </p:cNvCxnSpPr>
          <p:nvPr/>
        </p:nvCxnSpPr>
        <p:spPr>
          <a:xfrm flipH="1" flipV="1">
            <a:off x="2271703" y="3533777"/>
            <a:ext cx="1685935" cy="793568"/>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951CE58-66DF-2A4B-BF52-08512514D54E}"/>
              </a:ext>
            </a:extLst>
          </p:cNvPr>
          <p:cNvSpPr txBox="1"/>
          <p:nvPr/>
        </p:nvSpPr>
        <p:spPr>
          <a:xfrm>
            <a:off x="9501187" y="2920875"/>
            <a:ext cx="2514600" cy="923330"/>
          </a:xfrm>
          <a:prstGeom prst="rect">
            <a:avLst/>
          </a:prstGeom>
          <a:noFill/>
        </p:spPr>
        <p:txBody>
          <a:bodyPr wrap="square" rtlCol="0">
            <a:spAutoFit/>
          </a:bodyPr>
          <a:lstStyle/>
          <a:p>
            <a:r>
              <a:rPr lang="en-US" dirty="0"/>
              <a:t>For CCBL/IKZF1, it thinks there are two (high certainty).</a:t>
            </a:r>
          </a:p>
        </p:txBody>
      </p:sp>
      <p:sp>
        <p:nvSpPr>
          <p:cNvPr id="24" name="TextBox 23">
            <a:extLst>
              <a:ext uri="{FF2B5EF4-FFF2-40B4-BE49-F238E27FC236}">
                <a16:creationId xmlns:a16="http://schemas.microsoft.com/office/drawing/2014/main" id="{A24CC434-5EC2-A74E-8F9E-3665F801B902}"/>
              </a:ext>
            </a:extLst>
          </p:cNvPr>
          <p:cNvSpPr txBox="1"/>
          <p:nvPr/>
        </p:nvSpPr>
        <p:spPr>
          <a:xfrm>
            <a:off x="9515474" y="4023648"/>
            <a:ext cx="2514600" cy="1200329"/>
          </a:xfrm>
          <a:prstGeom prst="rect">
            <a:avLst/>
          </a:prstGeom>
          <a:noFill/>
        </p:spPr>
        <p:txBody>
          <a:bodyPr wrap="square" rtlCol="0">
            <a:spAutoFit/>
          </a:bodyPr>
          <a:lstStyle/>
          <a:p>
            <a:r>
              <a:rPr lang="en-US" dirty="0"/>
              <a:t>For IL2RA it thinks there are seven, though some are lower confidence (50-75%).</a:t>
            </a:r>
          </a:p>
        </p:txBody>
      </p:sp>
      <p:sp>
        <p:nvSpPr>
          <p:cNvPr id="25" name="TextBox 24">
            <a:extLst>
              <a:ext uri="{FF2B5EF4-FFF2-40B4-BE49-F238E27FC236}">
                <a16:creationId xmlns:a16="http://schemas.microsoft.com/office/drawing/2014/main" id="{8183C01F-F956-9646-AA1C-C49EBE05B887}"/>
              </a:ext>
            </a:extLst>
          </p:cNvPr>
          <p:cNvSpPr txBox="1"/>
          <p:nvPr/>
        </p:nvSpPr>
        <p:spPr>
          <a:xfrm>
            <a:off x="3366763" y="5505823"/>
            <a:ext cx="6380978" cy="1200329"/>
          </a:xfrm>
          <a:prstGeom prst="rect">
            <a:avLst/>
          </a:prstGeom>
          <a:noFill/>
        </p:spPr>
        <p:txBody>
          <a:bodyPr wrap="none" rtlCol="0">
            <a:spAutoFit/>
          </a:bodyPr>
          <a:lstStyle/>
          <a:p>
            <a:r>
              <a:rPr lang="en-US" dirty="0"/>
              <a:t>Guess FM output – all signals with posterior &gt; 0.5.</a:t>
            </a:r>
          </a:p>
          <a:p>
            <a:r>
              <a:rPr lang="en-US" dirty="0"/>
              <a:t>Note difference between SIGNAL posterior and VARIANT posterior</a:t>
            </a:r>
          </a:p>
          <a:p>
            <a:r>
              <a:rPr lang="en-US" dirty="0"/>
              <a:t>Signal posterior == probability that there is an association here</a:t>
            </a:r>
          </a:p>
          <a:p>
            <a:r>
              <a:rPr lang="en-US" dirty="0"/>
              <a:t>Variant posterior = probability that this variant is a causal variant</a:t>
            </a:r>
          </a:p>
        </p:txBody>
      </p:sp>
    </p:spTree>
    <p:extLst>
      <p:ext uri="{BB962C8B-B14F-4D97-AF65-F5344CB8AC3E}">
        <p14:creationId xmlns:p14="http://schemas.microsoft.com/office/powerpoint/2010/main" val="22254345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9A9DFB-1D98-924B-B7D7-D3D23B67135E}"/>
              </a:ext>
            </a:extLst>
          </p:cNvPr>
          <p:cNvPicPr>
            <a:picLocks noChangeAspect="1"/>
          </p:cNvPicPr>
          <p:nvPr/>
        </p:nvPicPr>
        <p:blipFill>
          <a:blip r:embed="rId2"/>
          <a:stretch>
            <a:fillRect/>
          </a:stretch>
        </p:blipFill>
        <p:spPr>
          <a:xfrm>
            <a:off x="3116636" y="1328738"/>
            <a:ext cx="3615479" cy="5372100"/>
          </a:xfrm>
          <a:prstGeom prst="rect">
            <a:avLst/>
          </a:prstGeom>
        </p:spPr>
      </p:pic>
      <p:pic>
        <p:nvPicPr>
          <p:cNvPr id="5" name="Picture 4">
            <a:extLst>
              <a:ext uri="{FF2B5EF4-FFF2-40B4-BE49-F238E27FC236}">
                <a16:creationId xmlns:a16="http://schemas.microsoft.com/office/drawing/2014/main" id="{38000671-5BA1-F741-9C84-2DE9535A6041}"/>
              </a:ext>
            </a:extLst>
          </p:cNvPr>
          <p:cNvPicPr>
            <a:picLocks noChangeAspect="1"/>
          </p:cNvPicPr>
          <p:nvPr/>
        </p:nvPicPr>
        <p:blipFill>
          <a:blip r:embed="rId3"/>
          <a:stretch>
            <a:fillRect/>
          </a:stretch>
        </p:blipFill>
        <p:spPr>
          <a:xfrm>
            <a:off x="7538868" y="1214438"/>
            <a:ext cx="3686343" cy="5486400"/>
          </a:xfrm>
          <a:prstGeom prst="rect">
            <a:avLst/>
          </a:prstGeom>
        </p:spPr>
      </p:pic>
      <p:sp>
        <p:nvSpPr>
          <p:cNvPr id="6" name="Title 1">
            <a:extLst>
              <a:ext uri="{FF2B5EF4-FFF2-40B4-BE49-F238E27FC236}">
                <a16:creationId xmlns:a16="http://schemas.microsoft.com/office/drawing/2014/main" id="{6B45211C-5F95-5541-981D-8B61CE0BB104}"/>
              </a:ext>
            </a:extLst>
          </p:cNvPr>
          <p:cNvSpPr>
            <a:spLocks noGrp="1"/>
          </p:cNvSpPr>
          <p:nvPr>
            <p:ph type="title"/>
          </p:nvPr>
        </p:nvSpPr>
        <p:spPr>
          <a:xfrm>
            <a:off x="557213" y="-111125"/>
            <a:ext cx="10953750" cy="1325563"/>
          </a:xfrm>
        </p:spPr>
        <p:txBody>
          <a:bodyPr/>
          <a:lstStyle/>
          <a:p>
            <a:r>
              <a:rPr lang="en-US" dirty="0"/>
              <a:t>Mapping causal variants using trans-ethnic data</a:t>
            </a:r>
          </a:p>
        </p:txBody>
      </p:sp>
    </p:spTree>
    <p:extLst>
      <p:ext uri="{BB962C8B-B14F-4D97-AF65-F5344CB8AC3E}">
        <p14:creationId xmlns:p14="http://schemas.microsoft.com/office/powerpoint/2010/main" val="37309506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E3BE10-61F8-844D-8010-B00E84EE2738}"/>
              </a:ext>
            </a:extLst>
          </p:cNvPr>
          <p:cNvPicPr>
            <a:picLocks noChangeAspect="1"/>
          </p:cNvPicPr>
          <p:nvPr/>
        </p:nvPicPr>
        <p:blipFill>
          <a:blip r:embed="rId2"/>
          <a:stretch>
            <a:fillRect/>
          </a:stretch>
        </p:blipFill>
        <p:spPr>
          <a:xfrm>
            <a:off x="2986088" y="1133308"/>
            <a:ext cx="7755087" cy="5724691"/>
          </a:xfrm>
          <a:prstGeom prst="rect">
            <a:avLst/>
          </a:prstGeom>
        </p:spPr>
      </p:pic>
      <p:sp>
        <p:nvSpPr>
          <p:cNvPr id="5" name="Title 1">
            <a:extLst>
              <a:ext uri="{FF2B5EF4-FFF2-40B4-BE49-F238E27FC236}">
                <a16:creationId xmlns:a16="http://schemas.microsoft.com/office/drawing/2014/main" id="{EABE2A70-29DE-A34F-8CDD-44EF25D8A0FC}"/>
              </a:ext>
            </a:extLst>
          </p:cNvPr>
          <p:cNvSpPr>
            <a:spLocks noGrp="1"/>
          </p:cNvSpPr>
          <p:nvPr>
            <p:ph type="title"/>
          </p:nvPr>
        </p:nvSpPr>
        <p:spPr>
          <a:xfrm>
            <a:off x="557213" y="-111125"/>
            <a:ext cx="10953750" cy="1325563"/>
          </a:xfrm>
        </p:spPr>
        <p:txBody>
          <a:bodyPr/>
          <a:lstStyle/>
          <a:p>
            <a:r>
              <a:rPr lang="en-US" dirty="0"/>
              <a:t>Studying potential functions of causal variants</a:t>
            </a:r>
          </a:p>
        </p:txBody>
      </p:sp>
    </p:spTree>
    <p:extLst>
      <p:ext uri="{BB962C8B-B14F-4D97-AF65-F5344CB8AC3E}">
        <p14:creationId xmlns:p14="http://schemas.microsoft.com/office/powerpoint/2010/main" val="23389911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5C9B7-1233-D64F-A9DE-78901683DB7B}"/>
              </a:ext>
            </a:extLst>
          </p:cNvPr>
          <p:cNvSpPr>
            <a:spLocks noGrp="1"/>
          </p:cNvSpPr>
          <p:nvPr>
            <p:ph type="title"/>
          </p:nvPr>
        </p:nvSpPr>
        <p:spPr/>
        <p:txBody>
          <a:bodyPr/>
          <a:lstStyle/>
          <a:p>
            <a:r>
              <a:rPr lang="en-US" dirty="0"/>
              <a:t>Discussion: following up causal variants</a:t>
            </a:r>
          </a:p>
        </p:txBody>
      </p:sp>
      <p:sp>
        <p:nvSpPr>
          <p:cNvPr id="3" name="Content Placeholder 2">
            <a:extLst>
              <a:ext uri="{FF2B5EF4-FFF2-40B4-BE49-F238E27FC236}">
                <a16:creationId xmlns:a16="http://schemas.microsoft.com/office/drawing/2014/main" id="{361A7FB5-4212-7742-BC50-E651446B4790}"/>
              </a:ext>
            </a:extLst>
          </p:cNvPr>
          <p:cNvSpPr>
            <a:spLocks noGrp="1"/>
          </p:cNvSpPr>
          <p:nvPr>
            <p:ph idx="1"/>
          </p:nvPr>
        </p:nvSpPr>
        <p:spPr/>
        <p:txBody>
          <a:bodyPr/>
          <a:lstStyle/>
          <a:p>
            <a:r>
              <a:rPr lang="en-US" dirty="0"/>
              <a:t>How would you follow up a high-confidence causal variant in an experiment?</a:t>
            </a:r>
          </a:p>
          <a:p>
            <a:r>
              <a:rPr lang="en-US" dirty="0"/>
              <a:t>How would this differ if you have 10 variant in the credible set, compared to 10?</a:t>
            </a:r>
          </a:p>
        </p:txBody>
      </p:sp>
    </p:spTree>
    <p:extLst>
      <p:ext uri="{BB962C8B-B14F-4D97-AF65-F5344CB8AC3E}">
        <p14:creationId xmlns:p14="http://schemas.microsoft.com/office/powerpoint/2010/main" val="2760531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8CBA9-2E90-0144-9CCF-6A359C53FC63}"/>
              </a:ext>
            </a:extLst>
          </p:cNvPr>
          <p:cNvSpPr>
            <a:spLocks noGrp="1"/>
          </p:cNvSpPr>
          <p:nvPr>
            <p:ph type="title"/>
          </p:nvPr>
        </p:nvSpPr>
        <p:spPr/>
        <p:txBody>
          <a:bodyPr/>
          <a:lstStyle/>
          <a:p>
            <a:r>
              <a:rPr lang="en-US" dirty="0"/>
              <a:t>Running these yourself</a:t>
            </a:r>
          </a:p>
        </p:txBody>
      </p:sp>
      <p:sp>
        <p:nvSpPr>
          <p:cNvPr id="3" name="Content Placeholder 2">
            <a:extLst>
              <a:ext uri="{FF2B5EF4-FFF2-40B4-BE49-F238E27FC236}">
                <a16:creationId xmlns:a16="http://schemas.microsoft.com/office/drawing/2014/main" id="{522897E3-2108-8F48-8354-1F75BFA5A286}"/>
              </a:ext>
            </a:extLst>
          </p:cNvPr>
          <p:cNvSpPr>
            <a:spLocks noGrp="1"/>
          </p:cNvSpPr>
          <p:nvPr>
            <p:ph idx="1"/>
          </p:nvPr>
        </p:nvSpPr>
        <p:spPr/>
        <p:txBody>
          <a:bodyPr>
            <a:normAutofit fontScale="85000" lnSpcReduction="20000"/>
          </a:bodyPr>
          <a:lstStyle/>
          <a:p>
            <a:r>
              <a:rPr lang="en-US" dirty="0"/>
              <a:t>Our practical will look at using FINEMAP to carry out fine-mapping using summary statistics.</a:t>
            </a:r>
          </a:p>
          <a:p>
            <a:r>
              <a:rPr lang="en-US" dirty="0"/>
              <a:t>GUESSFM, which was used in the paper, is written in R and comes with some easy-to-use vignettes (which simulate their own example data):</a:t>
            </a:r>
          </a:p>
          <a:p>
            <a:pPr marL="0" indent="0">
              <a:buNone/>
            </a:pPr>
            <a:r>
              <a:rPr lang="en-US" dirty="0">
                <a:hlinkClick r:id="rId2"/>
              </a:rPr>
              <a:t>https://chr1swallace.github.io/GUESSFM/</a:t>
            </a:r>
            <a:endParaRPr lang="en-US" dirty="0"/>
          </a:p>
          <a:p>
            <a:r>
              <a:rPr lang="en-US" dirty="0"/>
              <a:t>We haven’t discussed it at all, but the credible sets we have discussed are inherently Bayesian estimators. Anna Hutchinson has done some interesting work on putting </a:t>
            </a:r>
            <a:r>
              <a:rPr lang="en-US" dirty="0" err="1"/>
              <a:t>Maller</a:t>
            </a:r>
            <a:r>
              <a:rPr lang="en-US" dirty="0"/>
              <a:t>-style credible sets into a frequentist framework. Her R package (</a:t>
            </a:r>
            <a:r>
              <a:rPr lang="en-US" dirty="0" err="1"/>
              <a:t>corrcoverage</a:t>
            </a:r>
            <a:r>
              <a:rPr lang="en-US" dirty="0"/>
              <a:t>) has some well-written vignettes that talk you through this:</a:t>
            </a:r>
          </a:p>
          <a:p>
            <a:pPr marL="0" indent="0">
              <a:buNone/>
            </a:pPr>
            <a:r>
              <a:rPr lang="en-US" dirty="0">
                <a:hlinkClick r:id="rId3"/>
              </a:rPr>
              <a:t>https://cran.r-project.org/web/packages/corrcoverage/</a:t>
            </a:r>
            <a:endParaRPr lang="en-US" dirty="0"/>
          </a:p>
          <a:p>
            <a:r>
              <a:rPr lang="en-US" dirty="0"/>
              <a:t>The paper is good too:</a:t>
            </a:r>
          </a:p>
          <a:p>
            <a:pPr marL="0" indent="0">
              <a:buNone/>
            </a:pPr>
            <a:r>
              <a:rPr lang="en-US" dirty="0">
                <a:hlinkClick r:id="rId4"/>
              </a:rPr>
              <a:t>https://journals.plos.org/ploscompbiol/article?id=10.1371/journal.pcbi.1007829</a:t>
            </a:r>
            <a:endParaRPr lang="en-US" dirty="0"/>
          </a:p>
          <a:p>
            <a:pPr marL="0" indent="0">
              <a:buNone/>
            </a:pPr>
            <a:endParaRPr lang="en-US" dirty="0"/>
          </a:p>
        </p:txBody>
      </p:sp>
    </p:spTree>
    <p:extLst>
      <p:ext uri="{BB962C8B-B14F-4D97-AF65-F5344CB8AC3E}">
        <p14:creationId xmlns:p14="http://schemas.microsoft.com/office/powerpoint/2010/main" val="2899767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1E17-6397-9B4C-B737-668622F39CD3}"/>
              </a:ext>
            </a:extLst>
          </p:cNvPr>
          <p:cNvSpPr>
            <a:spLocks noGrp="1"/>
          </p:cNvSpPr>
          <p:nvPr>
            <p:ph type="title"/>
          </p:nvPr>
        </p:nvSpPr>
        <p:spPr>
          <a:xfrm>
            <a:off x="485775" y="365125"/>
            <a:ext cx="11287125" cy="1325563"/>
          </a:xfrm>
        </p:spPr>
        <p:txBody>
          <a:bodyPr/>
          <a:lstStyle/>
          <a:p>
            <a:r>
              <a:rPr lang="en-US" dirty="0"/>
              <a:t>Meta-analyzing two studies with variance-weighted fixed-effect meta-analysis</a:t>
            </a:r>
          </a:p>
        </p:txBody>
      </p:sp>
      <p:graphicFrame>
        <p:nvGraphicFramePr>
          <p:cNvPr id="4" name="Table 3">
            <a:extLst>
              <a:ext uri="{FF2B5EF4-FFF2-40B4-BE49-F238E27FC236}">
                <a16:creationId xmlns:a16="http://schemas.microsoft.com/office/drawing/2014/main" id="{D8728695-2C90-EC4C-9EC3-4A64992F430E}"/>
              </a:ext>
            </a:extLst>
          </p:cNvPr>
          <p:cNvGraphicFramePr>
            <a:graphicFrameLocks noGrp="1"/>
          </p:cNvGraphicFramePr>
          <p:nvPr/>
        </p:nvGraphicFramePr>
        <p:xfrm>
          <a:off x="207064" y="1959874"/>
          <a:ext cx="8016241" cy="2225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473213929"/>
                    </a:ext>
                  </a:extLst>
                </a:gridCol>
                <a:gridCol w="2222818">
                  <a:extLst>
                    <a:ext uri="{9D8B030D-6E8A-4147-A177-3AD203B41FA5}">
                      <a16:colId xmlns:a16="http://schemas.microsoft.com/office/drawing/2014/main" val="453839347"/>
                    </a:ext>
                  </a:extLst>
                </a:gridCol>
                <a:gridCol w="2118043">
                  <a:extLst>
                    <a:ext uri="{9D8B030D-6E8A-4147-A177-3AD203B41FA5}">
                      <a16:colId xmlns:a16="http://schemas.microsoft.com/office/drawing/2014/main" val="2837669818"/>
                    </a:ext>
                  </a:extLst>
                </a:gridCol>
                <a:gridCol w="2049780">
                  <a:extLst>
                    <a:ext uri="{9D8B030D-6E8A-4147-A177-3AD203B41FA5}">
                      <a16:colId xmlns:a16="http://schemas.microsoft.com/office/drawing/2014/main" val="1521284623"/>
                    </a:ext>
                  </a:extLst>
                </a:gridCol>
              </a:tblGrid>
              <a:tr h="370840">
                <a:tc>
                  <a:txBody>
                    <a:bodyPr/>
                    <a:lstStyle/>
                    <a:p>
                      <a:endParaRPr lang="en-US" dirty="0"/>
                    </a:p>
                  </a:txBody>
                  <a:tcPr/>
                </a:tc>
                <a:tc>
                  <a:txBody>
                    <a:bodyPr/>
                    <a:lstStyle/>
                    <a:p>
                      <a:r>
                        <a:rPr lang="en-US" dirty="0"/>
                        <a:t>Study 1</a:t>
                      </a:r>
                    </a:p>
                  </a:txBody>
                  <a:tcPr/>
                </a:tc>
                <a:tc>
                  <a:txBody>
                    <a:bodyPr/>
                    <a:lstStyle/>
                    <a:p>
                      <a:r>
                        <a:rPr lang="en-US" dirty="0"/>
                        <a:t>Study 2</a:t>
                      </a:r>
                    </a:p>
                  </a:txBody>
                  <a:tcPr/>
                </a:tc>
                <a:tc>
                  <a:txBody>
                    <a:bodyPr/>
                    <a:lstStyle/>
                    <a:p>
                      <a:r>
                        <a:rPr lang="en-US" dirty="0"/>
                        <a:t>Study 3</a:t>
                      </a:r>
                    </a:p>
                  </a:txBody>
                  <a:tcPr/>
                </a:tc>
                <a:extLst>
                  <a:ext uri="{0D108BD9-81ED-4DB2-BD59-A6C34878D82A}">
                    <a16:rowId xmlns:a16="http://schemas.microsoft.com/office/drawing/2014/main" val="1858024796"/>
                  </a:ext>
                </a:extLst>
              </a:tr>
              <a:tr h="370840">
                <a:tc>
                  <a:txBody>
                    <a:bodyPr/>
                    <a:lstStyle/>
                    <a:p>
                      <a:r>
                        <a:rPr lang="en-US" dirty="0"/>
                        <a:t>Effect size</a:t>
                      </a:r>
                    </a:p>
                  </a:txBody>
                  <a:tcPr/>
                </a:tc>
                <a:tc>
                  <a:txBody>
                    <a:bodyPr/>
                    <a:lstStyle/>
                    <a:p>
                      <a:r>
                        <a:rPr lang="en-US" dirty="0"/>
                        <a:t>0.5</a:t>
                      </a:r>
                    </a:p>
                  </a:txBody>
                  <a:tcPr/>
                </a:tc>
                <a:tc>
                  <a:txBody>
                    <a:bodyPr/>
                    <a:lstStyle/>
                    <a:p>
                      <a:r>
                        <a:rPr lang="en-US" dirty="0"/>
                        <a:t>0.2</a:t>
                      </a:r>
                    </a:p>
                  </a:txBody>
                  <a:tcPr/>
                </a:tc>
                <a:tc>
                  <a:txBody>
                    <a:bodyPr/>
                    <a:lstStyle/>
                    <a:p>
                      <a:r>
                        <a:rPr lang="en-US" dirty="0"/>
                        <a:t>0.4</a:t>
                      </a:r>
                    </a:p>
                  </a:txBody>
                  <a:tcPr/>
                </a:tc>
                <a:extLst>
                  <a:ext uri="{0D108BD9-81ED-4DB2-BD59-A6C34878D82A}">
                    <a16:rowId xmlns:a16="http://schemas.microsoft.com/office/drawing/2014/main" val="1663375623"/>
                  </a:ext>
                </a:extLst>
              </a:tr>
              <a:tr h="370840">
                <a:tc>
                  <a:txBody>
                    <a:bodyPr/>
                    <a:lstStyle/>
                    <a:p>
                      <a:r>
                        <a:rPr lang="en-US" dirty="0"/>
                        <a:t>Standard error</a:t>
                      </a:r>
                    </a:p>
                  </a:txBody>
                  <a:tcPr/>
                </a:tc>
                <a:tc>
                  <a:txBody>
                    <a:bodyPr/>
                    <a:lstStyle/>
                    <a:p>
                      <a:r>
                        <a:rPr lang="en-US" dirty="0"/>
                        <a:t>0.1</a:t>
                      </a:r>
                    </a:p>
                  </a:txBody>
                  <a:tcPr/>
                </a:tc>
                <a:tc>
                  <a:txBody>
                    <a:bodyPr/>
                    <a:lstStyle/>
                    <a:p>
                      <a:r>
                        <a:rPr lang="en-US" dirty="0"/>
                        <a:t>0.05</a:t>
                      </a:r>
                    </a:p>
                  </a:txBody>
                  <a:tcPr/>
                </a:tc>
                <a:tc>
                  <a:txBody>
                    <a:bodyPr/>
                    <a:lstStyle/>
                    <a:p>
                      <a:r>
                        <a:rPr lang="en-US" dirty="0"/>
                        <a:t>0.2</a:t>
                      </a:r>
                    </a:p>
                  </a:txBody>
                  <a:tcPr/>
                </a:tc>
                <a:extLst>
                  <a:ext uri="{0D108BD9-81ED-4DB2-BD59-A6C34878D82A}">
                    <a16:rowId xmlns:a16="http://schemas.microsoft.com/office/drawing/2014/main" val="1816193391"/>
                  </a:ext>
                </a:extLst>
              </a:tr>
              <a:tr h="370840">
                <a:tc>
                  <a:txBody>
                    <a:bodyPr/>
                    <a:lstStyle/>
                    <a:p>
                      <a:r>
                        <a:rPr lang="en-US" dirty="0"/>
                        <a:t>Z score</a:t>
                      </a:r>
                    </a:p>
                  </a:txBody>
                  <a:tcPr/>
                </a:tc>
                <a:tc>
                  <a:txBody>
                    <a:bodyPr/>
                    <a:lstStyle/>
                    <a:p>
                      <a:r>
                        <a:rPr lang="en-US" dirty="0"/>
                        <a:t>0.5/0.1 = 5</a:t>
                      </a:r>
                    </a:p>
                  </a:txBody>
                  <a:tcPr/>
                </a:tc>
                <a:tc>
                  <a:txBody>
                    <a:bodyPr/>
                    <a:lstStyle/>
                    <a:p>
                      <a:r>
                        <a:rPr lang="en-US" dirty="0"/>
                        <a:t>0.2/0.05=4</a:t>
                      </a:r>
                    </a:p>
                  </a:txBody>
                  <a:tcPr/>
                </a:tc>
                <a:tc>
                  <a:txBody>
                    <a:bodyPr/>
                    <a:lstStyle/>
                    <a:p>
                      <a:r>
                        <a:rPr lang="en-US" dirty="0"/>
                        <a:t>0.4/0.2=2</a:t>
                      </a:r>
                    </a:p>
                  </a:txBody>
                  <a:tcPr/>
                </a:tc>
                <a:extLst>
                  <a:ext uri="{0D108BD9-81ED-4DB2-BD59-A6C34878D82A}">
                    <a16:rowId xmlns:a16="http://schemas.microsoft.com/office/drawing/2014/main" val="2750934070"/>
                  </a:ext>
                </a:extLst>
              </a:tr>
              <a:tr h="370840">
                <a:tc>
                  <a:txBody>
                    <a:bodyPr/>
                    <a:lstStyle/>
                    <a:p>
                      <a:r>
                        <a:rPr lang="en-US" dirty="0"/>
                        <a:t>P-value</a:t>
                      </a:r>
                    </a:p>
                  </a:txBody>
                  <a:tcPr/>
                </a:tc>
                <a:tc>
                  <a:txBody>
                    <a:bodyPr/>
                    <a:lstStyle/>
                    <a:p>
                      <a:r>
                        <a:rPr lang="en-US" dirty="0"/>
                        <a:t>2*</a:t>
                      </a:r>
                      <a:r>
                        <a:rPr lang="en-US" dirty="0" err="1"/>
                        <a:t>pnorm</a:t>
                      </a:r>
                      <a:r>
                        <a:rPr lang="en-US" dirty="0"/>
                        <a:t>(-5) = 5.7e-7</a:t>
                      </a:r>
                    </a:p>
                  </a:txBody>
                  <a:tcPr/>
                </a:tc>
                <a:tc>
                  <a:txBody>
                    <a:bodyPr/>
                    <a:lstStyle/>
                    <a:p>
                      <a:r>
                        <a:rPr lang="en-US" dirty="0"/>
                        <a:t>2*</a:t>
                      </a:r>
                      <a:r>
                        <a:rPr lang="en-US" dirty="0" err="1"/>
                        <a:t>pnorm</a:t>
                      </a:r>
                      <a:r>
                        <a:rPr lang="en-US" dirty="0"/>
                        <a:t>(-4)=6.3e-5</a:t>
                      </a:r>
                    </a:p>
                  </a:txBody>
                  <a:tcPr/>
                </a:tc>
                <a:tc>
                  <a:txBody>
                    <a:bodyPr/>
                    <a:lstStyle/>
                    <a:p>
                      <a:r>
                        <a:rPr lang="en-US" dirty="0"/>
                        <a:t>2*</a:t>
                      </a:r>
                      <a:r>
                        <a:rPr lang="en-US" dirty="0" err="1"/>
                        <a:t>pnorm</a:t>
                      </a:r>
                      <a:r>
                        <a:rPr lang="en-US" dirty="0"/>
                        <a:t>(-2)=0.046</a:t>
                      </a:r>
                    </a:p>
                  </a:txBody>
                  <a:tcPr/>
                </a:tc>
                <a:extLst>
                  <a:ext uri="{0D108BD9-81ED-4DB2-BD59-A6C34878D82A}">
                    <a16:rowId xmlns:a16="http://schemas.microsoft.com/office/drawing/2014/main" val="2366406033"/>
                  </a:ext>
                </a:extLst>
              </a:tr>
              <a:tr h="370840">
                <a:tc>
                  <a:txBody>
                    <a:bodyPr/>
                    <a:lstStyle/>
                    <a:p>
                      <a:r>
                        <a:rPr lang="en-US" dirty="0"/>
                        <a:t>Weight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1/0.1^2 = 100</a:t>
                      </a:r>
                    </a:p>
                  </a:txBody>
                  <a:tcPr/>
                </a:tc>
                <a:tc>
                  <a:txBody>
                    <a:bodyPr/>
                    <a:lstStyle/>
                    <a:p>
                      <a:r>
                        <a:rPr lang="en-US" dirty="0"/>
                        <a:t>1/0.05^2=400</a:t>
                      </a:r>
                    </a:p>
                  </a:txBody>
                  <a:tcPr/>
                </a:tc>
                <a:tc>
                  <a:txBody>
                    <a:bodyPr/>
                    <a:lstStyle/>
                    <a:p>
                      <a:r>
                        <a:rPr lang="en-US" dirty="0"/>
                        <a:t>1/0.2^2 = 25</a:t>
                      </a:r>
                    </a:p>
                  </a:txBody>
                  <a:tcPr/>
                </a:tc>
                <a:extLst>
                  <a:ext uri="{0D108BD9-81ED-4DB2-BD59-A6C34878D82A}">
                    <a16:rowId xmlns:a16="http://schemas.microsoft.com/office/drawing/2014/main" val="1105304891"/>
                  </a:ext>
                </a:extLst>
              </a:tr>
            </a:tbl>
          </a:graphicData>
        </a:graphic>
      </p:graphicFrame>
      <p:pic>
        <p:nvPicPr>
          <p:cNvPr id="7" name="Picture 6">
            <a:extLst>
              <a:ext uri="{FF2B5EF4-FFF2-40B4-BE49-F238E27FC236}">
                <a16:creationId xmlns:a16="http://schemas.microsoft.com/office/drawing/2014/main" id="{3513229D-0A92-8440-A2CB-47B82FB24B7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3"/>
          <a:stretch/>
        </p:blipFill>
        <p:spPr>
          <a:xfrm>
            <a:off x="9579030" y="1052766"/>
            <a:ext cx="1614541" cy="2124894"/>
          </a:xfrm>
          <a:prstGeom prst="rect">
            <a:avLst/>
          </a:prstGeom>
        </p:spPr>
      </p:pic>
      <p:pic>
        <p:nvPicPr>
          <p:cNvPr id="8" name="Picture 7">
            <a:extLst>
              <a:ext uri="{FF2B5EF4-FFF2-40B4-BE49-F238E27FC236}">
                <a16:creationId xmlns:a16="http://schemas.microsoft.com/office/drawing/2014/main" id="{8D953CF0-5131-C948-830E-9EF29AAEB2B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579030" y="3130623"/>
            <a:ext cx="2193870" cy="466873"/>
          </a:xfrm>
          <a:prstGeom prst="rect">
            <a:avLst/>
          </a:prstGeom>
        </p:spPr>
      </p:pic>
    </p:spTree>
    <p:extLst>
      <p:ext uri="{BB962C8B-B14F-4D97-AF65-F5344CB8AC3E}">
        <p14:creationId xmlns:p14="http://schemas.microsoft.com/office/powerpoint/2010/main" val="1882262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1E17-6397-9B4C-B737-668622F39CD3}"/>
              </a:ext>
            </a:extLst>
          </p:cNvPr>
          <p:cNvSpPr>
            <a:spLocks noGrp="1"/>
          </p:cNvSpPr>
          <p:nvPr>
            <p:ph type="title"/>
          </p:nvPr>
        </p:nvSpPr>
        <p:spPr>
          <a:xfrm>
            <a:off x="485775" y="365125"/>
            <a:ext cx="11287125" cy="1325563"/>
          </a:xfrm>
        </p:spPr>
        <p:txBody>
          <a:bodyPr/>
          <a:lstStyle/>
          <a:p>
            <a:r>
              <a:rPr lang="en-US" dirty="0"/>
              <a:t>Meta-analyzing two studies with variance-weighted fixed-effect meta-analysis</a:t>
            </a:r>
          </a:p>
        </p:txBody>
      </p:sp>
      <p:graphicFrame>
        <p:nvGraphicFramePr>
          <p:cNvPr id="4" name="Table 3">
            <a:extLst>
              <a:ext uri="{FF2B5EF4-FFF2-40B4-BE49-F238E27FC236}">
                <a16:creationId xmlns:a16="http://schemas.microsoft.com/office/drawing/2014/main" id="{D8728695-2C90-EC4C-9EC3-4A64992F430E}"/>
              </a:ext>
            </a:extLst>
          </p:cNvPr>
          <p:cNvGraphicFramePr>
            <a:graphicFrameLocks noGrp="1"/>
          </p:cNvGraphicFramePr>
          <p:nvPr/>
        </p:nvGraphicFramePr>
        <p:xfrm>
          <a:off x="207064" y="1959874"/>
          <a:ext cx="8016241" cy="2225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473213929"/>
                    </a:ext>
                  </a:extLst>
                </a:gridCol>
                <a:gridCol w="2222818">
                  <a:extLst>
                    <a:ext uri="{9D8B030D-6E8A-4147-A177-3AD203B41FA5}">
                      <a16:colId xmlns:a16="http://schemas.microsoft.com/office/drawing/2014/main" val="453839347"/>
                    </a:ext>
                  </a:extLst>
                </a:gridCol>
                <a:gridCol w="2118043">
                  <a:extLst>
                    <a:ext uri="{9D8B030D-6E8A-4147-A177-3AD203B41FA5}">
                      <a16:colId xmlns:a16="http://schemas.microsoft.com/office/drawing/2014/main" val="2837669818"/>
                    </a:ext>
                  </a:extLst>
                </a:gridCol>
                <a:gridCol w="2049780">
                  <a:extLst>
                    <a:ext uri="{9D8B030D-6E8A-4147-A177-3AD203B41FA5}">
                      <a16:colId xmlns:a16="http://schemas.microsoft.com/office/drawing/2014/main" val="1521284623"/>
                    </a:ext>
                  </a:extLst>
                </a:gridCol>
              </a:tblGrid>
              <a:tr h="370840">
                <a:tc>
                  <a:txBody>
                    <a:bodyPr/>
                    <a:lstStyle/>
                    <a:p>
                      <a:endParaRPr lang="en-US" dirty="0"/>
                    </a:p>
                  </a:txBody>
                  <a:tcPr/>
                </a:tc>
                <a:tc>
                  <a:txBody>
                    <a:bodyPr/>
                    <a:lstStyle/>
                    <a:p>
                      <a:r>
                        <a:rPr lang="en-US" dirty="0"/>
                        <a:t>Study 1</a:t>
                      </a:r>
                    </a:p>
                  </a:txBody>
                  <a:tcPr/>
                </a:tc>
                <a:tc>
                  <a:txBody>
                    <a:bodyPr/>
                    <a:lstStyle/>
                    <a:p>
                      <a:r>
                        <a:rPr lang="en-US" dirty="0"/>
                        <a:t>Study 2</a:t>
                      </a:r>
                    </a:p>
                  </a:txBody>
                  <a:tcPr/>
                </a:tc>
                <a:tc>
                  <a:txBody>
                    <a:bodyPr/>
                    <a:lstStyle/>
                    <a:p>
                      <a:r>
                        <a:rPr lang="en-US" dirty="0"/>
                        <a:t>Study 3</a:t>
                      </a:r>
                    </a:p>
                  </a:txBody>
                  <a:tcPr/>
                </a:tc>
                <a:extLst>
                  <a:ext uri="{0D108BD9-81ED-4DB2-BD59-A6C34878D82A}">
                    <a16:rowId xmlns:a16="http://schemas.microsoft.com/office/drawing/2014/main" val="1858024796"/>
                  </a:ext>
                </a:extLst>
              </a:tr>
              <a:tr h="370840">
                <a:tc>
                  <a:txBody>
                    <a:bodyPr/>
                    <a:lstStyle/>
                    <a:p>
                      <a:r>
                        <a:rPr lang="en-US" dirty="0"/>
                        <a:t>Effect size</a:t>
                      </a:r>
                    </a:p>
                  </a:txBody>
                  <a:tcPr/>
                </a:tc>
                <a:tc>
                  <a:txBody>
                    <a:bodyPr/>
                    <a:lstStyle/>
                    <a:p>
                      <a:r>
                        <a:rPr lang="en-US" dirty="0"/>
                        <a:t>0.5</a:t>
                      </a:r>
                    </a:p>
                  </a:txBody>
                  <a:tcPr/>
                </a:tc>
                <a:tc>
                  <a:txBody>
                    <a:bodyPr/>
                    <a:lstStyle/>
                    <a:p>
                      <a:r>
                        <a:rPr lang="en-US" dirty="0"/>
                        <a:t>0.2</a:t>
                      </a:r>
                    </a:p>
                  </a:txBody>
                  <a:tcPr/>
                </a:tc>
                <a:tc>
                  <a:txBody>
                    <a:bodyPr/>
                    <a:lstStyle/>
                    <a:p>
                      <a:r>
                        <a:rPr lang="en-US" dirty="0"/>
                        <a:t>0.4</a:t>
                      </a:r>
                    </a:p>
                  </a:txBody>
                  <a:tcPr/>
                </a:tc>
                <a:extLst>
                  <a:ext uri="{0D108BD9-81ED-4DB2-BD59-A6C34878D82A}">
                    <a16:rowId xmlns:a16="http://schemas.microsoft.com/office/drawing/2014/main" val="1663375623"/>
                  </a:ext>
                </a:extLst>
              </a:tr>
              <a:tr h="370840">
                <a:tc>
                  <a:txBody>
                    <a:bodyPr/>
                    <a:lstStyle/>
                    <a:p>
                      <a:r>
                        <a:rPr lang="en-US" dirty="0"/>
                        <a:t>Standard error</a:t>
                      </a:r>
                    </a:p>
                  </a:txBody>
                  <a:tcPr/>
                </a:tc>
                <a:tc>
                  <a:txBody>
                    <a:bodyPr/>
                    <a:lstStyle/>
                    <a:p>
                      <a:r>
                        <a:rPr lang="en-US" dirty="0"/>
                        <a:t>0.1</a:t>
                      </a:r>
                    </a:p>
                  </a:txBody>
                  <a:tcPr/>
                </a:tc>
                <a:tc>
                  <a:txBody>
                    <a:bodyPr/>
                    <a:lstStyle/>
                    <a:p>
                      <a:r>
                        <a:rPr lang="en-US" dirty="0"/>
                        <a:t>0.05</a:t>
                      </a:r>
                    </a:p>
                  </a:txBody>
                  <a:tcPr/>
                </a:tc>
                <a:tc>
                  <a:txBody>
                    <a:bodyPr/>
                    <a:lstStyle/>
                    <a:p>
                      <a:r>
                        <a:rPr lang="en-US" dirty="0"/>
                        <a:t>0.2</a:t>
                      </a:r>
                    </a:p>
                  </a:txBody>
                  <a:tcPr/>
                </a:tc>
                <a:extLst>
                  <a:ext uri="{0D108BD9-81ED-4DB2-BD59-A6C34878D82A}">
                    <a16:rowId xmlns:a16="http://schemas.microsoft.com/office/drawing/2014/main" val="1816193391"/>
                  </a:ext>
                </a:extLst>
              </a:tr>
              <a:tr h="370840">
                <a:tc>
                  <a:txBody>
                    <a:bodyPr/>
                    <a:lstStyle/>
                    <a:p>
                      <a:r>
                        <a:rPr lang="en-US" dirty="0"/>
                        <a:t>Z score</a:t>
                      </a:r>
                    </a:p>
                  </a:txBody>
                  <a:tcPr/>
                </a:tc>
                <a:tc>
                  <a:txBody>
                    <a:bodyPr/>
                    <a:lstStyle/>
                    <a:p>
                      <a:r>
                        <a:rPr lang="en-US" dirty="0"/>
                        <a:t>0.5/0.1 = 5</a:t>
                      </a:r>
                    </a:p>
                  </a:txBody>
                  <a:tcPr/>
                </a:tc>
                <a:tc>
                  <a:txBody>
                    <a:bodyPr/>
                    <a:lstStyle/>
                    <a:p>
                      <a:r>
                        <a:rPr lang="en-US" dirty="0"/>
                        <a:t>0.2/0.05=4</a:t>
                      </a:r>
                    </a:p>
                  </a:txBody>
                  <a:tcPr/>
                </a:tc>
                <a:tc>
                  <a:txBody>
                    <a:bodyPr/>
                    <a:lstStyle/>
                    <a:p>
                      <a:r>
                        <a:rPr lang="en-US" dirty="0"/>
                        <a:t>0.4/0.2=2</a:t>
                      </a:r>
                    </a:p>
                  </a:txBody>
                  <a:tcPr/>
                </a:tc>
                <a:extLst>
                  <a:ext uri="{0D108BD9-81ED-4DB2-BD59-A6C34878D82A}">
                    <a16:rowId xmlns:a16="http://schemas.microsoft.com/office/drawing/2014/main" val="2750934070"/>
                  </a:ext>
                </a:extLst>
              </a:tr>
              <a:tr h="370840">
                <a:tc>
                  <a:txBody>
                    <a:bodyPr/>
                    <a:lstStyle/>
                    <a:p>
                      <a:r>
                        <a:rPr lang="en-US" dirty="0"/>
                        <a:t>P-value</a:t>
                      </a:r>
                    </a:p>
                  </a:txBody>
                  <a:tcPr/>
                </a:tc>
                <a:tc>
                  <a:txBody>
                    <a:bodyPr/>
                    <a:lstStyle/>
                    <a:p>
                      <a:r>
                        <a:rPr lang="en-US" dirty="0"/>
                        <a:t>2*</a:t>
                      </a:r>
                      <a:r>
                        <a:rPr lang="en-US" dirty="0" err="1"/>
                        <a:t>pnorm</a:t>
                      </a:r>
                      <a:r>
                        <a:rPr lang="en-US" dirty="0"/>
                        <a:t>(-5) = 5.7e-7</a:t>
                      </a:r>
                    </a:p>
                  </a:txBody>
                  <a:tcPr/>
                </a:tc>
                <a:tc>
                  <a:txBody>
                    <a:bodyPr/>
                    <a:lstStyle/>
                    <a:p>
                      <a:r>
                        <a:rPr lang="en-US" dirty="0"/>
                        <a:t>2*</a:t>
                      </a:r>
                      <a:r>
                        <a:rPr lang="en-US" dirty="0" err="1"/>
                        <a:t>pnorm</a:t>
                      </a:r>
                      <a:r>
                        <a:rPr lang="en-US" dirty="0"/>
                        <a:t>(-4)=6.3e-5</a:t>
                      </a:r>
                    </a:p>
                  </a:txBody>
                  <a:tcPr/>
                </a:tc>
                <a:tc>
                  <a:txBody>
                    <a:bodyPr/>
                    <a:lstStyle/>
                    <a:p>
                      <a:r>
                        <a:rPr lang="en-US" dirty="0"/>
                        <a:t>2*</a:t>
                      </a:r>
                      <a:r>
                        <a:rPr lang="en-US" dirty="0" err="1"/>
                        <a:t>pnorm</a:t>
                      </a:r>
                      <a:r>
                        <a:rPr lang="en-US" dirty="0"/>
                        <a:t>(-2)=0.046</a:t>
                      </a:r>
                    </a:p>
                  </a:txBody>
                  <a:tcPr/>
                </a:tc>
                <a:extLst>
                  <a:ext uri="{0D108BD9-81ED-4DB2-BD59-A6C34878D82A}">
                    <a16:rowId xmlns:a16="http://schemas.microsoft.com/office/drawing/2014/main" val="2366406033"/>
                  </a:ext>
                </a:extLst>
              </a:tr>
              <a:tr h="370840">
                <a:tc>
                  <a:txBody>
                    <a:bodyPr/>
                    <a:lstStyle/>
                    <a:p>
                      <a:r>
                        <a:rPr lang="en-US" dirty="0"/>
                        <a:t>Weight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1/0.1^2 = 100</a:t>
                      </a:r>
                    </a:p>
                  </a:txBody>
                  <a:tcPr/>
                </a:tc>
                <a:tc>
                  <a:txBody>
                    <a:bodyPr/>
                    <a:lstStyle/>
                    <a:p>
                      <a:r>
                        <a:rPr lang="en-US" dirty="0"/>
                        <a:t>1/0.05^2=400</a:t>
                      </a:r>
                    </a:p>
                  </a:txBody>
                  <a:tcPr/>
                </a:tc>
                <a:tc>
                  <a:txBody>
                    <a:bodyPr/>
                    <a:lstStyle/>
                    <a:p>
                      <a:r>
                        <a:rPr lang="en-US" dirty="0"/>
                        <a:t>1/0.2^2 = 25</a:t>
                      </a:r>
                    </a:p>
                  </a:txBody>
                  <a:tcPr/>
                </a:tc>
                <a:extLst>
                  <a:ext uri="{0D108BD9-81ED-4DB2-BD59-A6C34878D82A}">
                    <a16:rowId xmlns:a16="http://schemas.microsoft.com/office/drawing/2014/main" val="1105304891"/>
                  </a:ext>
                </a:extLst>
              </a:tr>
            </a:tbl>
          </a:graphicData>
        </a:graphic>
      </p:graphicFrame>
      <p:sp>
        <p:nvSpPr>
          <p:cNvPr id="6" name="TextBox 5">
            <a:extLst>
              <a:ext uri="{FF2B5EF4-FFF2-40B4-BE49-F238E27FC236}">
                <a16:creationId xmlns:a16="http://schemas.microsoft.com/office/drawing/2014/main" id="{933673FE-E586-E44D-B4B5-376CFFA7A1F1}"/>
              </a:ext>
            </a:extLst>
          </p:cNvPr>
          <p:cNvSpPr txBox="1"/>
          <p:nvPr/>
        </p:nvSpPr>
        <p:spPr>
          <a:xfrm>
            <a:off x="8482095" y="3865301"/>
            <a:ext cx="2193870" cy="369332"/>
          </a:xfrm>
          <a:prstGeom prst="rect">
            <a:avLst/>
          </a:prstGeom>
          <a:noFill/>
        </p:spPr>
        <p:txBody>
          <a:bodyPr wrap="none" rtlCol="0">
            <a:spAutoFit/>
          </a:bodyPr>
          <a:lstStyle/>
          <a:p>
            <a:r>
              <a:rPr lang="en-US" dirty="0"/>
              <a:t>Sum of weights = 525</a:t>
            </a:r>
          </a:p>
        </p:txBody>
      </p:sp>
      <p:pic>
        <p:nvPicPr>
          <p:cNvPr id="7" name="Picture 6">
            <a:extLst>
              <a:ext uri="{FF2B5EF4-FFF2-40B4-BE49-F238E27FC236}">
                <a16:creationId xmlns:a16="http://schemas.microsoft.com/office/drawing/2014/main" id="{3513229D-0A92-8440-A2CB-47B82FB24B7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3"/>
          <a:stretch/>
        </p:blipFill>
        <p:spPr>
          <a:xfrm>
            <a:off x="9579030" y="1052766"/>
            <a:ext cx="1614541" cy="2124894"/>
          </a:xfrm>
          <a:prstGeom prst="rect">
            <a:avLst/>
          </a:prstGeom>
        </p:spPr>
      </p:pic>
      <p:pic>
        <p:nvPicPr>
          <p:cNvPr id="8" name="Picture 7">
            <a:extLst>
              <a:ext uri="{FF2B5EF4-FFF2-40B4-BE49-F238E27FC236}">
                <a16:creationId xmlns:a16="http://schemas.microsoft.com/office/drawing/2014/main" id="{8D953CF0-5131-C948-830E-9EF29AAEB2B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579030" y="3130623"/>
            <a:ext cx="2193870" cy="466873"/>
          </a:xfrm>
          <a:prstGeom prst="rect">
            <a:avLst/>
          </a:prstGeom>
        </p:spPr>
      </p:pic>
    </p:spTree>
    <p:extLst>
      <p:ext uri="{BB962C8B-B14F-4D97-AF65-F5344CB8AC3E}">
        <p14:creationId xmlns:p14="http://schemas.microsoft.com/office/powerpoint/2010/main" val="1891602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1E17-6397-9B4C-B737-668622F39CD3}"/>
              </a:ext>
            </a:extLst>
          </p:cNvPr>
          <p:cNvSpPr>
            <a:spLocks noGrp="1"/>
          </p:cNvSpPr>
          <p:nvPr>
            <p:ph type="title"/>
          </p:nvPr>
        </p:nvSpPr>
        <p:spPr>
          <a:xfrm>
            <a:off x="485775" y="365125"/>
            <a:ext cx="11287125" cy="1325563"/>
          </a:xfrm>
        </p:spPr>
        <p:txBody>
          <a:bodyPr/>
          <a:lstStyle/>
          <a:p>
            <a:r>
              <a:rPr lang="en-US" dirty="0"/>
              <a:t>Meta-analyzing two studies with variance-weighted fixed-effect meta-analysis</a:t>
            </a:r>
          </a:p>
        </p:txBody>
      </p:sp>
      <p:graphicFrame>
        <p:nvGraphicFramePr>
          <p:cNvPr id="4" name="Table 3">
            <a:extLst>
              <a:ext uri="{FF2B5EF4-FFF2-40B4-BE49-F238E27FC236}">
                <a16:creationId xmlns:a16="http://schemas.microsoft.com/office/drawing/2014/main" id="{D8728695-2C90-EC4C-9EC3-4A64992F430E}"/>
              </a:ext>
            </a:extLst>
          </p:cNvPr>
          <p:cNvGraphicFramePr>
            <a:graphicFrameLocks noGrp="1"/>
          </p:cNvGraphicFramePr>
          <p:nvPr/>
        </p:nvGraphicFramePr>
        <p:xfrm>
          <a:off x="207064" y="1959874"/>
          <a:ext cx="8016241" cy="2225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473213929"/>
                    </a:ext>
                  </a:extLst>
                </a:gridCol>
                <a:gridCol w="2222818">
                  <a:extLst>
                    <a:ext uri="{9D8B030D-6E8A-4147-A177-3AD203B41FA5}">
                      <a16:colId xmlns:a16="http://schemas.microsoft.com/office/drawing/2014/main" val="453839347"/>
                    </a:ext>
                  </a:extLst>
                </a:gridCol>
                <a:gridCol w="2118043">
                  <a:extLst>
                    <a:ext uri="{9D8B030D-6E8A-4147-A177-3AD203B41FA5}">
                      <a16:colId xmlns:a16="http://schemas.microsoft.com/office/drawing/2014/main" val="2837669818"/>
                    </a:ext>
                  </a:extLst>
                </a:gridCol>
                <a:gridCol w="2049780">
                  <a:extLst>
                    <a:ext uri="{9D8B030D-6E8A-4147-A177-3AD203B41FA5}">
                      <a16:colId xmlns:a16="http://schemas.microsoft.com/office/drawing/2014/main" val="1521284623"/>
                    </a:ext>
                  </a:extLst>
                </a:gridCol>
              </a:tblGrid>
              <a:tr h="370840">
                <a:tc>
                  <a:txBody>
                    <a:bodyPr/>
                    <a:lstStyle/>
                    <a:p>
                      <a:endParaRPr lang="en-US" dirty="0"/>
                    </a:p>
                  </a:txBody>
                  <a:tcPr/>
                </a:tc>
                <a:tc>
                  <a:txBody>
                    <a:bodyPr/>
                    <a:lstStyle/>
                    <a:p>
                      <a:r>
                        <a:rPr lang="en-US" dirty="0"/>
                        <a:t>Study 1</a:t>
                      </a:r>
                    </a:p>
                  </a:txBody>
                  <a:tcPr/>
                </a:tc>
                <a:tc>
                  <a:txBody>
                    <a:bodyPr/>
                    <a:lstStyle/>
                    <a:p>
                      <a:r>
                        <a:rPr lang="en-US" dirty="0"/>
                        <a:t>Study 2</a:t>
                      </a:r>
                    </a:p>
                  </a:txBody>
                  <a:tcPr/>
                </a:tc>
                <a:tc>
                  <a:txBody>
                    <a:bodyPr/>
                    <a:lstStyle/>
                    <a:p>
                      <a:r>
                        <a:rPr lang="en-US" dirty="0"/>
                        <a:t>Study 3</a:t>
                      </a:r>
                    </a:p>
                  </a:txBody>
                  <a:tcPr/>
                </a:tc>
                <a:extLst>
                  <a:ext uri="{0D108BD9-81ED-4DB2-BD59-A6C34878D82A}">
                    <a16:rowId xmlns:a16="http://schemas.microsoft.com/office/drawing/2014/main" val="1858024796"/>
                  </a:ext>
                </a:extLst>
              </a:tr>
              <a:tr h="370840">
                <a:tc>
                  <a:txBody>
                    <a:bodyPr/>
                    <a:lstStyle/>
                    <a:p>
                      <a:r>
                        <a:rPr lang="en-US" dirty="0"/>
                        <a:t>Effect size</a:t>
                      </a:r>
                    </a:p>
                  </a:txBody>
                  <a:tcPr/>
                </a:tc>
                <a:tc>
                  <a:txBody>
                    <a:bodyPr/>
                    <a:lstStyle/>
                    <a:p>
                      <a:r>
                        <a:rPr lang="en-US" dirty="0"/>
                        <a:t>0.5</a:t>
                      </a:r>
                    </a:p>
                  </a:txBody>
                  <a:tcPr/>
                </a:tc>
                <a:tc>
                  <a:txBody>
                    <a:bodyPr/>
                    <a:lstStyle/>
                    <a:p>
                      <a:r>
                        <a:rPr lang="en-US" dirty="0"/>
                        <a:t>0.2</a:t>
                      </a:r>
                    </a:p>
                  </a:txBody>
                  <a:tcPr/>
                </a:tc>
                <a:tc>
                  <a:txBody>
                    <a:bodyPr/>
                    <a:lstStyle/>
                    <a:p>
                      <a:r>
                        <a:rPr lang="en-US" dirty="0"/>
                        <a:t>0.4</a:t>
                      </a:r>
                    </a:p>
                  </a:txBody>
                  <a:tcPr/>
                </a:tc>
                <a:extLst>
                  <a:ext uri="{0D108BD9-81ED-4DB2-BD59-A6C34878D82A}">
                    <a16:rowId xmlns:a16="http://schemas.microsoft.com/office/drawing/2014/main" val="1663375623"/>
                  </a:ext>
                </a:extLst>
              </a:tr>
              <a:tr h="370840">
                <a:tc>
                  <a:txBody>
                    <a:bodyPr/>
                    <a:lstStyle/>
                    <a:p>
                      <a:r>
                        <a:rPr lang="en-US" dirty="0"/>
                        <a:t>Standard error</a:t>
                      </a:r>
                    </a:p>
                  </a:txBody>
                  <a:tcPr/>
                </a:tc>
                <a:tc>
                  <a:txBody>
                    <a:bodyPr/>
                    <a:lstStyle/>
                    <a:p>
                      <a:r>
                        <a:rPr lang="en-US" dirty="0"/>
                        <a:t>0.1</a:t>
                      </a:r>
                    </a:p>
                  </a:txBody>
                  <a:tcPr/>
                </a:tc>
                <a:tc>
                  <a:txBody>
                    <a:bodyPr/>
                    <a:lstStyle/>
                    <a:p>
                      <a:r>
                        <a:rPr lang="en-US" dirty="0"/>
                        <a:t>0.05</a:t>
                      </a:r>
                    </a:p>
                  </a:txBody>
                  <a:tcPr/>
                </a:tc>
                <a:tc>
                  <a:txBody>
                    <a:bodyPr/>
                    <a:lstStyle/>
                    <a:p>
                      <a:r>
                        <a:rPr lang="en-US" dirty="0"/>
                        <a:t>0.2</a:t>
                      </a:r>
                    </a:p>
                  </a:txBody>
                  <a:tcPr/>
                </a:tc>
                <a:extLst>
                  <a:ext uri="{0D108BD9-81ED-4DB2-BD59-A6C34878D82A}">
                    <a16:rowId xmlns:a16="http://schemas.microsoft.com/office/drawing/2014/main" val="1816193391"/>
                  </a:ext>
                </a:extLst>
              </a:tr>
              <a:tr h="370840">
                <a:tc>
                  <a:txBody>
                    <a:bodyPr/>
                    <a:lstStyle/>
                    <a:p>
                      <a:r>
                        <a:rPr lang="en-US" dirty="0"/>
                        <a:t>Z score</a:t>
                      </a:r>
                    </a:p>
                  </a:txBody>
                  <a:tcPr/>
                </a:tc>
                <a:tc>
                  <a:txBody>
                    <a:bodyPr/>
                    <a:lstStyle/>
                    <a:p>
                      <a:r>
                        <a:rPr lang="en-US" dirty="0"/>
                        <a:t>0.5/0.1 = 5</a:t>
                      </a:r>
                    </a:p>
                  </a:txBody>
                  <a:tcPr/>
                </a:tc>
                <a:tc>
                  <a:txBody>
                    <a:bodyPr/>
                    <a:lstStyle/>
                    <a:p>
                      <a:r>
                        <a:rPr lang="en-US" dirty="0"/>
                        <a:t>0.2/0.05=4</a:t>
                      </a:r>
                    </a:p>
                  </a:txBody>
                  <a:tcPr/>
                </a:tc>
                <a:tc>
                  <a:txBody>
                    <a:bodyPr/>
                    <a:lstStyle/>
                    <a:p>
                      <a:r>
                        <a:rPr lang="en-US" dirty="0"/>
                        <a:t>0.4/0.2=2</a:t>
                      </a:r>
                    </a:p>
                  </a:txBody>
                  <a:tcPr/>
                </a:tc>
                <a:extLst>
                  <a:ext uri="{0D108BD9-81ED-4DB2-BD59-A6C34878D82A}">
                    <a16:rowId xmlns:a16="http://schemas.microsoft.com/office/drawing/2014/main" val="2750934070"/>
                  </a:ext>
                </a:extLst>
              </a:tr>
              <a:tr h="370840">
                <a:tc>
                  <a:txBody>
                    <a:bodyPr/>
                    <a:lstStyle/>
                    <a:p>
                      <a:r>
                        <a:rPr lang="en-US" dirty="0"/>
                        <a:t>P-value</a:t>
                      </a:r>
                    </a:p>
                  </a:txBody>
                  <a:tcPr/>
                </a:tc>
                <a:tc>
                  <a:txBody>
                    <a:bodyPr/>
                    <a:lstStyle/>
                    <a:p>
                      <a:r>
                        <a:rPr lang="en-US" dirty="0"/>
                        <a:t>2*</a:t>
                      </a:r>
                      <a:r>
                        <a:rPr lang="en-US" dirty="0" err="1"/>
                        <a:t>pnorm</a:t>
                      </a:r>
                      <a:r>
                        <a:rPr lang="en-US" dirty="0"/>
                        <a:t>(-5) = 5.7e-7</a:t>
                      </a:r>
                    </a:p>
                  </a:txBody>
                  <a:tcPr/>
                </a:tc>
                <a:tc>
                  <a:txBody>
                    <a:bodyPr/>
                    <a:lstStyle/>
                    <a:p>
                      <a:r>
                        <a:rPr lang="en-US" dirty="0"/>
                        <a:t>2*</a:t>
                      </a:r>
                      <a:r>
                        <a:rPr lang="en-US" dirty="0" err="1"/>
                        <a:t>pnorm</a:t>
                      </a:r>
                      <a:r>
                        <a:rPr lang="en-US" dirty="0"/>
                        <a:t>(-4)=6.3e-5</a:t>
                      </a:r>
                    </a:p>
                  </a:txBody>
                  <a:tcPr/>
                </a:tc>
                <a:tc>
                  <a:txBody>
                    <a:bodyPr/>
                    <a:lstStyle/>
                    <a:p>
                      <a:r>
                        <a:rPr lang="en-US" dirty="0"/>
                        <a:t>2*</a:t>
                      </a:r>
                      <a:r>
                        <a:rPr lang="en-US" dirty="0" err="1"/>
                        <a:t>pnorm</a:t>
                      </a:r>
                      <a:r>
                        <a:rPr lang="en-US" dirty="0"/>
                        <a:t>(-2)=0.046</a:t>
                      </a:r>
                    </a:p>
                  </a:txBody>
                  <a:tcPr/>
                </a:tc>
                <a:extLst>
                  <a:ext uri="{0D108BD9-81ED-4DB2-BD59-A6C34878D82A}">
                    <a16:rowId xmlns:a16="http://schemas.microsoft.com/office/drawing/2014/main" val="2366406033"/>
                  </a:ext>
                </a:extLst>
              </a:tr>
              <a:tr h="370840">
                <a:tc>
                  <a:txBody>
                    <a:bodyPr/>
                    <a:lstStyle/>
                    <a:p>
                      <a:r>
                        <a:rPr lang="en-US" dirty="0"/>
                        <a:t>Weight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1/0.1^2 = 100</a:t>
                      </a:r>
                    </a:p>
                  </a:txBody>
                  <a:tcPr/>
                </a:tc>
                <a:tc>
                  <a:txBody>
                    <a:bodyPr/>
                    <a:lstStyle/>
                    <a:p>
                      <a:r>
                        <a:rPr lang="en-US" dirty="0"/>
                        <a:t>1/0.05^2=400</a:t>
                      </a:r>
                    </a:p>
                  </a:txBody>
                  <a:tcPr/>
                </a:tc>
                <a:tc>
                  <a:txBody>
                    <a:bodyPr/>
                    <a:lstStyle/>
                    <a:p>
                      <a:r>
                        <a:rPr lang="en-US" dirty="0"/>
                        <a:t>1/0.2^2 = 25</a:t>
                      </a:r>
                    </a:p>
                  </a:txBody>
                  <a:tcPr/>
                </a:tc>
                <a:extLst>
                  <a:ext uri="{0D108BD9-81ED-4DB2-BD59-A6C34878D82A}">
                    <a16:rowId xmlns:a16="http://schemas.microsoft.com/office/drawing/2014/main" val="1105304891"/>
                  </a:ext>
                </a:extLst>
              </a:tr>
            </a:tbl>
          </a:graphicData>
        </a:graphic>
      </p:graphicFrame>
      <p:sp>
        <p:nvSpPr>
          <p:cNvPr id="5" name="TextBox 4">
            <a:extLst>
              <a:ext uri="{FF2B5EF4-FFF2-40B4-BE49-F238E27FC236}">
                <a16:creationId xmlns:a16="http://schemas.microsoft.com/office/drawing/2014/main" id="{E9192A38-9FBC-BE40-8353-2905E50E56FA}"/>
              </a:ext>
            </a:extLst>
          </p:cNvPr>
          <p:cNvSpPr txBox="1"/>
          <p:nvPr/>
        </p:nvSpPr>
        <p:spPr>
          <a:xfrm>
            <a:off x="2271713" y="4557713"/>
            <a:ext cx="6759607" cy="369332"/>
          </a:xfrm>
          <a:prstGeom prst="rect">
            <a:avLst/>
          </a:prstGeom>
          <a:noFill/>
        </p:spPr>
        <p:txBody>
          <a:bodyPr wrap="none" rtlCol="0">
            <a:spAutoFit/>
          </a:bodyPr>
          <a:lstStyle/>
          <a:p>
            <a:r>
              <a:rPr lang="en-US" dirty="0"/>
              <a:t>Meta-analysis effect size = (0.5*100 + 0.2*400 + 0.4*25)/(525) = 0.267</a:t>
            </a:r>
          </a:p>
        </p:txBody>
      </p:sp>
      <p:sp>
        <p:nvSpPr>
          <p:cNvPr id="6" name="TextBox 5">
            <a:extLst>
              <a:ext uri="{FF2B5EF4-FFF2-40B4-BE49-F238E27FC236}">
                <a16:creationId xmlns:a16="http://schemas.microsoft.com/office/drawing/2014/main" id="{933673FE-E586-E44D-B4B5-376CFFA7A1F1}"/>
              </a:ext>
            </a:extLst>
          </p:cNvPr>
          <p:cNvSpPr txBox="1"/>
          <p:nvPr/>
        </p:nvSpPr>
        <p:spPr>
          <a:xfrm>
            <a:off x="8482095" y="3865301"/>
            <a:ext cx="2193870" cy="369332"/>
          </a:xfrm>
          <a:prstGeom prst="rect">
            <a:avLst/>
          </a:prstGeom>
          <a:noFill/>
        </p:spPr>
        <p:txBody>
          <a:bodyPr wrap="none" rtlCol="0">
            <a:spAutoFit/>
          </a:bodyPr>
          <a:lstStyle/>
          <a:p>
            <a:r>
              <a:rPr lang="en-US" dirty="0"/>
              <a:t>Sum of weights = 525</a:t>
            </a:r>
          </a:p>
        </p:txBody>
      </p:sp>
      <p:pic>
        <p:nvPicPr>
          <p:cNvPr id="7" name="Picture 6">
            <a:extLst>
              <a:ext uri="{FF2B5EF4-FFF2-40B4-BE49-F238E27FC236}">
                <a16:creationId xmlns:a16="http://schemas.microsoft.com/office/drawing/2014/main" id="{3513229D-0A92-8440-A2CB-47B82FB24B7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3"/>
          <a:stretch/>
        </p:blipFill>
        <p:spPr>
          <a:xfrm>
            <a:off x="9579030" y="1052766"/>
            <a:ext cx="1614541" cy="2124894"/>
          </a:xfrm>
          <a:prstGeom prst="rect">
            <a:avLst/>
          </a:prstGeom>
        </p:spPr>
      </p:pic>
      <p:pic>
        <p:nvPicPr>
          <p:cNvPr id="8" name="Picture 7">
            <a:extLst>
              <a:ext uri="{FF2B5EF4-FFF2-40B4-BE49-F238E27FC236}">
                <a16:creationId xmlns:a16="http://schemas.microsoft.com/office/drawing/2014/main" id="{8D953CF0-5131-C948-830E-9EF29AAEB2B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579030" y="3130623"/>
            <a:ext cx="2193870" cy="466873"/>
          </a:xfrm>
          <a:prstGeom prst="rect">
            <a:avLst/>
          </a:prstGeom>
        </p:spPr>
      </p:pic>
    </p:spTree>
    <p:extLst>
      <p:ext uri="{BB962C8B-B14F-4D97-AF65-F5344CB8AC3E}">
        <p14:creationId xmlns:p14="http://schemas.microsoft.com/office/powerpoint/2010/main" val="474367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1E17-6397-9B4C-B737-668622F39CD3}"/>
              </a:ext>
            </a:extLst>
          </p:cNvPr>
          <p:cNvSpPr>
            <a:spLocks noGrp="1"/>
          </p:cNvSpPr>
          <p:nvPr>
            <p:ph type="title"/>
          </p:nvPr>
        </p:nvSpPr>
        <p:spPr>
          <a:xfrm>
            <a:off x="485775" y="365125"/>
            <a:ext cx="11287125" cy="1325563"/>
          </a:xfrm>
        </p:spPr>
        <p:txBody>
          <a:bodyPr/>
          <a:lstStyle/>
          <a:p>
            <a:r>
              <a:rPr lang="en-US" dirty="0"/>
              <a:t>Meta-analyzing two studies with variance-weighted fixed-effect meta-analysis</a:t>
            </a:r>
          </a:p>
        </p:txBody>
      </p:sp>
      <p:graphicFrame>
        <p:nvGraphicFramePr>
          <p:cNvPr id="4" name="Table 3">
            <a:extLst>
              <a:ext uri="{FF2B5EF4-FFF2-40B4-BE49-F238E27FC236}">
                <a16:creationId xmlns:a16="http://schemas.microsoft.com/office/drawing/2014/main" id="{D8728695-2C90-EC4C-9EC3-4A64992F430E}"/>
              </a:ext>
            </a:extLst>
          </p:cNvPr>
          <p:cNvGraphicFramePr>
            <a:graphicFrameLocks noGrp="1"/>
          </p:cNvGraphicFramePr>
          <p:nvPr/>
        </p:nvGraphicFramePr>
        <p:xfrm>
          <a:off x="207064" y="1959874"/>
          <a:ext cx="8016241" cy="2225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473213929"/>
                    </a:ext>
                  </a:extLst>
                </a:gridCol>
                <a:gridCol w="2222818">
                  <a:extLst>
                    <a:ext uri="{9D8B030D-6E8A-4147-A177-3AD203B41FA5}">
                      <a16:colId xmlns:a16="http://schemas.microsoft.com/office/drawing/2014/main" val="453839347"/>
                    </a:ext>
                  </a:extLst>
                </a:gridCol>
                <a:gridCol w="2118043">
                  <a:extLst>
                    <a:ext uri="{9D8B030D-6E8A-4147-A177-3AD203B41FA5}">
                      <a16:colId xmlns:a16="http://schemas.microsoft.com/office/drawing/2014/main" val="2837669818"/>
                    </a:ext>
                  </a:extLst>
                </a:gridCol>
                <a:gridCol w="2049780">
                  <a:extLst>
                    <a:ext uri="{9D8B030D-6E8A-4147-A177-3AD203B41FA5}">
                      <a16:colId xmlns:a16="http://schemas.microsoft.com/office/drawing/2014/main" val="1521284623"/>
                    </a:ext>
                  </a:extLst>
                </a:gridCol>
              </a:tblGrid>
              <a:tr h="370840">
                <a:tc>
                  <a:txBody>
                    <a:bodyPr/>
                    <a:lstStyle/>
                    <a:p>
                      <a:endParaRPr lang="en-US" dirty="0"/>
                    </a:p>
                  </a:txBody>
                  <a:tcPr/>
                </a:tc>
                <a:tc>
                  <a:txBody>
                    <a:bodyPr/>
                    <a:lstStyle/>
                    <a:p>
                      <a:r>
                        <a:rPr lang="en-US" dirty="0"/>
                        <a:t>Study 1</a:t>
                      </a:r>
                    </a:p>
                  </a:txBody>
                  <a:tcPr/>
                </a:tc>
                <a:tc>
                  <a:txBody>
                    <a:bodyPr/>
                    <a:lstStyle/>
                    <a:p>
                      <a:r>
                        <a:rPr lang="en-US" dirty="0"/>
                        <a:t>Study 2</a:t>
                      </a:r>
                    </a:p>
                  </a:txBody>
                  <a:tcPr/>
                </a:tc>
                <a:tc>
                  <a:txBody>
                    <a:bodyPr/>
                    <a:lstStyle/>
                    <a:p>
                      <a:r>
                        <a:rPr lang="en-US" dirty="0"/>
                        <a:t>Study 3</a:t>
                      </a:r>
                    </a:p>
                  </a:txBody>
                  <a:tcPr/>
                </a:tc>
                <a:extLst>
                  <a:ext uri="{0D108BD9-81ED-4DB2-BD59-A6C34878D82A}">
                    <a16:rowId xmlns:a16="http://schemas.microsoft.com/office/drawing/2014/main" val="1858024796"/>
                  </a:ext>
                </a:extLst>
              </a:tr>
              <a:tr h="370840">
                <a:tc>
                  <a:txBody>
                    <a:bodyPr/>
                    <a:lstStyle/>
                    <a:p>
                      <a:r>
                        <a:rPr lang="en-US" dirty="0"/>
                        <a:t>Effect size</a:t>
                      </a:r>
                    </a:p>
                  </a:txBody>
                  <a:tcPr/>
                </a:tc>
                <a:tc>
                  <a:txBody>
                    <a:bodyPr/>
                    <a:lstStyle/>
                    <a:p>
                      <a:r>
                        <a:rPr lang="en-US" dirty="0"/>
                        <a:t>0.5</a:t>
                      </a:r>
                    </a:p>
                  </a:txBody>
                  <a:tcPr/>
                </a:tc>
                <a:tc>
                  <a:txBody>
                    <a:bodyPr/>
                    <a:lstStyle/>
                    <a:p>
                      <a:r>
                        <a:rPr lang="en-US" dirty="0"/>
                        <a:t>0.2</a:t>
                      </a:r>
                    </a:p>
                  </a:txBody>
                  <a:tcPr/>
                </a:tc>
                <a:tc>
                  <a:txBody>
                    <a:bodyPr/>
                    <a:lstStyle/>
                    <a:p>
                      <a:r>
                        <a:rPr lang="en-US" dirty="0"/>
                        <a:t>0.4</a:t>
                      </a:r>
                    </a:p>
                  </a:txBody>
                  <a:tcPr/>
                </a:tc>
                <a:extLst>
                  <a:ext uri="{0D108BD9-81ED-4DB2-BD59-A6C34878D82A}">
                    <a16:rowId xmlns:a16="http://schemas.microsoft.com/office/drawing/2014/main" val="1663375623"/>
                  </a:ext>
                </a:extLst>
              </a:tr>
              <a:tr h="370840">
                <a:tc>
                  <a:txBody>
                    <a:bodyPr/>
                    <a:lstStyle/>
                    <a:p>
                      <a:r>
                        <a:rPr lang="en-US" dirty="0"/>
                        <a:t>Standard error</a:t>
                      </a:r>
                    </a:p>
                  </a:txBody>
                  <a:tcPr/>
                </a:tc>
                <a:tc>
                  <a:txBody>
                    <a:bodyPr/>
                    <a:lstStyle/>
                    <a:p>
                      <a:r>
                        <a:rPr lang="en-US" dirty="0"/>
                        <a:t>0.1</a:t>
                      </a:r>
                    </a:p>
                  </a:txBody>
                  <a:tcPr/>
                </a:tc>
                <a:tc>
                  <a:txBody>
                    <a:bodyPr/>
                    <a:lstStyle/>
                    <a:p>
                      <a:r>
                        <a:rPr lang="en-US" dirty="0"/>
                        <a:t>0.05</a:t>
                      </a:r>
                    </a:p>
                  </a:txBody>
                  <a:tcPr/>
                </a:tc>
                <a:tc>
                  <a:txBody>
                    <a:bodyPr/>
                    <a:lstStyle/>
                    <a:p>
                      <a:r>
                        <a:rPr lang="en-US" dirty="0"/>
                        <a:t>0.2</a:t>
                      </a:r>
                    </a:p>
                  </a:txBody>
                  <a:tcPr/>
                </a:tc>
                <a:extLst>
                  <a:ext uri="{0D108BD9-81ED-4DB2-BD59-A6C34878D82A}">
                    <a16:rowId xmlns:a16="http://schemas.microsoft.com/office/drawing/2014/main" val="1816193391"/>
                  </a:ext>
                </a:extLst>
              </a:tr>
              <a:tr h="370840">
                <a:tc>
                  <a:txBody>
                    <a:bodyPr/>
                    <a:lstStyle/>
                    <a:p>
                      <a:r>
                        <a:rPr lang="en-US" dirty="0"/>
                        <a:t>Z score</a:t>
                      </a:r>
                    </a:p>
                  </a:txBody>
                  <a:tcPr/>
                </a:tc>
                <a:tc>
                  <a:txBody>
                    <a:bodyPr/>
                    <a:lstStyle/>
                    <a:p>
                      <a:r>
                        <a:rPr lang="en-US" dirty="0"/>
                        <a:t>0.5/0.1 = 5</a:t>
                      </a:r>
                    </a:p>
                  </a:txBody>
                  <a:tcPr/>
                </a:tc>
                <a:tc>
                  <a:txBody>
                    <a:bodyPr/>
                    <a:lstStyle/>
                    <a:p>
                      <a:r>
                        <a:rPr lang="en-US" dirty="0"/>
                        <a:t>0.2/0.05=4</a:t>
                      </a:r>
                    </a:p>
                  </a:txBody>
                  <a:tcPr/>
                </a:tc>
                <a:tc>
                  <a:txBody>
                    <a:bodyPr/>
                    <a:lstStyle/>
                    <a:p>
                      <a:r>
                        <a:rPr lang="en-US" dirty="0"/>
                        <a:t>0.4/0.2=2</a:t>
                      </a:r>
                    </a:p>
                  </a:txBody>
                  <a:tcPr/>
                </a:tc>
                <a:extLst>
                  <a:ext uri="{0D108BD9-81ED-4DB2-BD59-A6C34878D82A}">
                    <a16:rowId xmlns:a16="http://schemas.microsoft.com/office/drawing/2014/main" val="2750934070"/>
                  </a:ext>
                </a:extLst>
              </a:tr>
              <a:tr h="370840">
                <a:tc>
                  <a:txBody>
                    <a:bodyPr/>
                    <a:lstStyle/>
                    <a:p>
                      <a:r>
                        <a:rPr lang="en-US" dirty="0"/>
                        <a:t>P-value</a:t>
                      </a:r>
                    </a:p>
                  </a:txBody>
                  <a:tcPr/>
                </a:tc>
                <a:tc>
                  <a:txBody>
                    <a:bodyPr/>
                    <a:lstStyle/>
                    <a:p>
                      <a:r>
                        <a:rPr lang="en-US" dirty="0"/>
                        <a:t>2*</a:t>
                      </a:r>
                      <a:r>
                        <a:rPr lang="en-US" dirty="0" err="1"/>
                        <a:t>pnorm</a:t>
                      </a:r>
                      <a:r>
                        <a:rPr lang="en-US" dirty="0"/>
                        <a:t>(-5) = 5.7e-7</a:t>
                      </a:r>
                    </a:p>
                  </a:txBody>
                  <a:tcPr/>
                </a:tc>
                <a:tc>
                  <a:txBody>
                    <a:bodyPr/>
                    <a:lstStyle/>
                    <a:p>
                      <a:r>
                        <a:rPr lang="en-US" dirty="0"/>
                        <a:t>2*</a:t>
                      </a:r>
                      <a:r>
                        <a:rPr lang="en-US" dirty="0" err="1"/>
                        <a:t>pnorm</a:t>
                      </a:r>
                      <a:r>
                        <a:rPr lang="en-US" dirty="0"/>
                        <a:t>(-4)=6.3e-5</a:t>
                      </a:r>
                    </a:p>
                  </a:txBody>
                  <a:tcPr/>
                </a:tc>
                <a:tc>
                  <a:txBody>
                    <a:bodyPr/>
                    <a:lstStyle/>
                    <a:p>
                      <a:r>
                        <a:rPr lang="en-US" dirty="0"/>
                        <a:t>2*</a:t>
                      </a:r>
                      <a:r>
                        <a:rPr lang="en-US" dirty="0" err="1"/>
                        <a:t>pnorm</a:t>
                      </a:r>
                      <a:r>
                        <a:rPr lang="en-US" dirty="0"/>
                        <a:t>(-2)=0.046</a:t>
                      </a:r>
                    </a:p>
                  </a:txBody>
                  <a:tcPr/>
                </a:tc>
                <a:extLst>
                  <a:ext uri="{0D108BD9-81ED-4DB2-BD59-A6C34878D82A}">
                    <a16:rowId xmlns:a16="http://schemas.microsoft.com/office/drawing/2014/main" val="2366406033"/>
                  </a:ext>
                </a:extLst>
              </a:tr>
              <a:tr h="370840">
                <a:tc>
                  <a:txBody>
                    <a:bodyPr/>
                    <a:lstStyle/>
                    <a:p>
                      <a:r>
                        <a:rPr lang="en-US" dirty="0"/>
                        <a:t>Weight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1/0.1^2 = 100</a:t>
                      </a:r>
                    </a:p>
                  </a:txBody>
                  <a:tcPr/>
                </a:tc>
                <a:tc>
                  <a:txBody>
                    <a:bodyPr/>
                    <a:lstStyle/>
                    <a:p>
                      <a:r>
                        <a:rPr lang="en-US" dirty="0"/>
                        <a:t>1/0.05^2=400</a:t>
                      </a:r>
                    </a:p>
                  </a:txBody>
                  <a:tcPr/>
                </a:tc>
                <a:tc>
                  <a:txBody>
                    <a:bodyPr/>
                    <a:lstStyle/>
                    <a:p>
                      <a:r>
                        <a:rPr lang="en-US" dirty="0"/>
                        <a:t>1/0.2^2 = 25</a:t>
                      </a:r>
                    </a:p>
                  </a:txBody>
                  <a:tcPr/>
                </a:tc>
                <a:extLst>
                  <a:ext uri="{0D108BD9-81ED-4DB2-BD59-A6C34878D82A}">
                    <a16:rowId xmlns:a16="http://schemas.microsoft.com/office/drawing/2014/main" val="1105304891"/>
                  </a:ext>
                </a:extLst>
              </a:tr>
            </a:tbl>
          </a:graphicData>
        </a:graphic>
      </p:graphicFrame>
      <p:sp>
        <p:nvSpPr>
          <p:cNvPr id="5" name="TextBox 4">
            <a:extLst>
              <a:ext uri="{FF2B5EF4-FFF2-40B4-BE49-F238E27FC236}">
                <a16:creationId xmlns:a16="http://schemas.microsoft.com/office/drawing/2014/main" id="{E9192A38-9FBC-BE40-8353-2905E50E56FA}"/>
              </a:ext>
            </a:extLst>
          </p:cNvPr>
          <p:cNvSpPr txBox="1"/>
          <p:nvPr/>
        </p:nvSpPr>
        <p:spPr>
          <a:xfrm>
            <a:off x="2271713" y="4557713"/>
            <a:ext cx="6759607" cy="646331"/>
          </a:xfrm>
          <a:prstGeom prst="rect">
            <a:avLst/>
          </a:prstGeom>
          <a:noFill/>
        </p:spPr>
        <p:txBody>
          <a:bodyPr wrap="none" rtlCol="0">
            <a:spAutoFit/>
          </a:bodyPr>
          <a:lstStyle/>
          <a:p>
            <a:r>
              <a:rPr lang="en-US" dirty="0"/>
              <a:t>Meta-analysis effect size = (0.5*100 + 0.2*400 + 0.4*25)/(525) = 0.267</a:t>
            </a:r>
          </a:p>
          <a:p>
            <a:r>
              <a:rPr lang="en-US" dirty="0"/>
              <a:t>Meta-analysis standard error  = sqrt(1/525) = 0.0436</a:t>
            </a:r>
          </a:p>
        </p:txBody>
      </p:sp>
      <p:sp>
        <p:nvSpPr>
          <p:cNvPr id="6" name="TextBox 5">
            <a:extLst>
              <a:ext uri="{FF2B5EF4-FFF2-40B4-BE49-F238E27FC236}">
                <a16:creationId xmlns:a16="http://schemas.microsoft.com/office/drawing/2014/main" id="{933673FE-E586-E44D-B4B5-376CFFA7A1F1}"/>
              </a:ext>
            </a:extLst>
          </p:cNvPr>
          <p:cNvSpPr txBox="1"/>
          <p:nvPr/>
        </p:nvSpPr>
        <p:spPr>
          <a:xfrm>
            <a:off x="8482095" y="3865301"/>
            <a:ext cx="2193870" cy="369332"/>
          </a:xfrm>
          <a:prstGeom prst="rect">
            <a:avLst/>
          </a:prstGeom>
          <a:noFill/>
        </p:spPr>
        <p:txBody>
          <a:bodyPr wrap="none" rtlCol="0">
            <a:spAutoFit/>
          </a:bodyPr>
          <a:lstStyle/>
          <a:p>
            <a:r>
              <a:rPr lang="en-US" dirty="0"/>
              <a:t>Sum of weights = 525</a:t>
            </a:r>
          </a:p>
        </p:txBody>
      </p:sp>
      <p:pic>
        <p:nvPicPr>
          <p:cNvPr id="7" name="Picture 6">
            <a:extLst>
              <a:ext uri="{FF2B5EF4-FFF2-40B4-BE49-F238E27FC236}">
                <a16:creationId xmlns:a16="http://schemas.microsoft.com/office/drawing/2014/main" id="{3513229D-0A92-8440-A2CB-47B82FB24B7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3"/>
          <a:stretch/>
        </p:blipFill>
        <p:spPr>
          <a:xfrm>
            <a:off x="9579030" y="1052766"/>
            <a:ext cx="1614541" cy="2124894"/>
          </a:xfrm>
          <a:prstGeom prst="rect">
            <a:avLst/>
          </a:prstGeom>
        </p:spPr>
      </p:pic>
      <p:pic>
        <p:nvPicPr>
          <p:cNvPr id="8" name="Picture 7">
            <a:extLst>
              <a:ext uri="{FF2B5EF4-FFF2-40B4-BE49-F238E27FC236}">
                <a16:creationId xmlns:a16="http://schemas.microsoft.com/office/drawing/2014/main" id="{8D953CF0-5131-C948-830E-9EF29AAEB2B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579030" y="3130623"/>
            <a:ext cx="2193870" cy="466873"/>
          </a:xfrm>
          <a:prstGeom prst="rect">
            <a:avLst/>
          </a:prstGeom>
        </p:spPr>
      </p:pic>
    </p:spTree>
    <p:extLst>
      <p:ext uri="{BB962C8B-B14F-4D97-AF65-F5344CB8AC3E}">
        <p14:creationId xmlns:p14="http://schemas.microsoft.com/office/powerpoint/2010/main" val="1226860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1E17-6397-9B4C-B737-668622F39CD3}"/>
              </a:ext>
            </a:extLst>
          </p:cNvPr>
          <p:cNvSpPr>
            <a:spLocks noGrp="1"/>
          </p:cNvSpPr>
          <p:nvPr>
            <p:ph type="title"/>
          </p:nvPr>
        </p:nvSpPr>
        <p:spPr>
          <a:xfrm>
            <a:off x="485775" y="365125"/>
            <a:ext cx="11287125" cy="1325563"/>
          </a:xfrm>
        </p:spPr>
        <p:txBody>
          <a:bodyPr/>
          <a:lstStyle/>
          <a:p>
            <a:r>
              <a:rPr lang="en-US" dirty="0"/>
              <a:t>Meta-analyzing two studies with variance-weighted fixed-effect meta-analysis</a:t>
            </a:r>
          </a:p>
        </p:txBody>
      </p:sp>
      <p:graphicFrame>
        <p:nvGraphicFramePr>
          <p:cNvPr id="4" name="Table 3">
            <a:extLst>
              <a:ext uri="{FF2B5EF4-FFF2-40B4-BE49-F238E27FC236}">
                <a16:creationId xmlns:a16="http://schemas.microsoft.com/office/drawing/2014/main" id="{D8728695-2C90-EC4C-9EC3-4A64992F430E}"/>
              </a:ext>
            </a:extLst>
          </p:cNvPr>
          <p:cNvGraphicFramePr>
            <a:graphicFrameLocks noGrp="1"/>
          </p:cNvGraphicFramePr>
          <p:nvPr/>
        </p:nvGraphicFramePr>
        <p:xfrm>
          <a:off x="207064" y="1959874"/>
          <a:ext cx="8016241" cy="2225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473213929"/>
                    </a:ext>
                  </a:extLst>
                </a:gridCol>
                <a:gridCol w="2222818">
                  <a:extLst>
                    <a:ext uri="{9D8B030D-6E8A-4147-A177-3AD203B41FA5}">
                      <a16:colId xmlns:a16="http://schemas.microsoft.com/office/drawing/2014/main" val="453839347"/>
                    </a:ext>
                  </a:extLst>
                </a:gridCol>
                <a:gridCol w="2118043">
                  <a:extLst>
                    <a:ext uri="{9D8B030D-6E8A-4147-A177-3AD203B41FA5}">
                      <a16:colId xmlns:a16="http://schemas.microsoft.com/office/drawing/2014/main" val="2837669818"/>
                    </a:ext>
                  </a:extLst>
                </a:gridCol>
                <a:gridCol w="2049780">
                  <a:extLst>
                    <a:ext uri="{9D8B030D-6E8A-4147-A177-3AD203B41FA5}">
                      <a16:colId xmlns:a16="http://schemas.microsoft.com/office/drawing/2014/main" val="1521284623"/>
                    </a:ext>
                  </a:extLst>
                </a:gridCol>
              </a:tblGrid>
              <a:tr h="370840">
                <a:tc>
                  <a:txBody>
                    <a:bodyPr/>
                    <a:lstStyle/>
                    <a:p>
                      <a:endParaRPr lang="en-US" dirty="0"/>
                    </a:p>
                  </a:txBody>
                  <a:tcPr/>
                </a:tc>
                <a:tc>
                  <a:txBody>
                    <a:bodyPr/>
                    <a:lstStyle/>
                    <a:p>
                      <a:r>
                        <a:rPr lang="en-US" dirty="0"/>
                        <a:t>Study 1</a:t>
                      </a:r>
                    </a:p>
                  </a:txBody>
                  <a:tcPr/>
                </a:tc>
                <a:tc>
                  <a:txBody>
                    <a:bodyPr/>
                    <a:lstStyle/>
                    <a:p>
                      <a:r>
                        <a:rPr lang="en-US" dirty="0"/>
                        <a:t>Study 2</a:t>
                      </a:r>
                    </a:p>
                  </a:txBody>
                  <a:tcPr/>
                </a:tc>
                <a:tc>
                  <a:txBody>
                    <a:bodyPr/>
                    <a:lstStyle/>
                    <a:p>
                      <a:r>
                        <a:rPr lang="en-US" dirty="0"/>
                        <a:t>Study 3</a:t>
                      </a:r>
                    </a:p>
                  </a:txBody>
                  <a:tcPr/>
                </a:tc>
                <a:extLst>
                  <a:ext uri="{0D108BD9-81ED-4DB2-BD59-A6C34878D82A}">
                    <a16:rowId xmlns:a16="http://schemas.microsoft.com/office/drawing/2014/main" val="1858024796"/>
                  </a:ext>
                </a:extLst>
              </a:tr>
              <a:tr h="370840">
                <a:tc>
                  <a:txBody>
                    <a:bodyPr/>
                    <a:lstStyle/>
                    <a:p>
                      <a:r>
                        <a:rPr lang="en-US" dirty="0"/>
                        <a:t>Effect size</a:t>
                      </a:r>
                    </a:p>
                  </a:txBody>
                  <a:tcPr/>
                </a:tc>
                <a:tc>
                  <a:txBody>
                    <a:bodyPr/>
                    <a:lstStyle/>
                    <a:p>
                      <a:r>
                        <a:rPr lang="en-US" dirty="0"/>
                        <a:t>0.5</a:t>
                      </a:r>
                    </a:p>
                  </a:txBody>
                  <a:tcPr/>
                </a:tc>
                <a:tc>
                  <a:txBody>
                    <a:bodyPr/>
                    <a:lstStyle/>
                    <a:p>
                      <a:r>
                        <a:rPr lang="en-US" dirty="0"/>
                        <a:t>0.2</a:t>
                      </a:r>
                    </a:p>
                  </a:txBody>
                  <a:tcPr/>
                </a:tc>
                <a:tc>
                  <a:txBody>
                    <a:bodyPr/>
                    <a:lstStyle/>
                    <a:p>
                      <a:r>
                        <a:rPr lang="en-US" dirty="0"/>
                        <a:t>0.4</a:t>
                      </a:r>
                    </a:p>
                  </a:txBody>
                  <a:tcPr/>
                </a:tc>
                <a:extLst>
                  <a:ext uri="{0D108BD9-81ED-4DB2-BD59-A6C34878D82A}">
                    <a16:rowId xmlns:a16="http://schemas.microsoft.com/office/drawing/2014/main" val="1663375623"/>
                  </a:ext>
                </a:extLst>
              </a:tr>
              <a:tr h="370840">
                <a:tc>
                  <a:txBody>
                    <a:bodyPr/>
                    <a:lstStyle/>
                    <a:p>
                      <a:r>
                        <a:rPr lang="en-US" dirty="0"/>
                        <a:t>Standard error</a:t>
                      </a:r>
                    </a:p>
                  </a:txBody>
                  <a:tcPr/>
                </a:tc>
                <a:tc>
                  <a:txBody>
                    <a:bodyPr/>
                    <a:lstStyle/>
                    <a:p>
                      <a:r>
                        <a:rPr lang="en-US" dirty="0"/>
                        <a:t>0.1</a:t>
                      </a:r>
                    </a:p>
                  </a:txBody>
                  <a:tcPr/>
                </a:tc>
                <a:tc>
                  <a:txBody>
                    <a:bodyPr/>
                    <a:lstStyle/>
                    <a:p>
                      <a:r>
                        <a:rPr lang="en-US" dirty="0"/>
                        <a:t>0.05</a:t>
                      </a:r>
                    </a:p>
                  </a:txBody>
                  <a:tcPr/>
                </a:tc>
                <a:tc>
                  <a:txBody>
                    <a:bodyPr/>
                    <a:lstStyle/>
                    <a:p>
                      <a:r>
                        <a:rPr lang="en-US" dirty="0"/>
                        <a:t>0.2</a:t>
                      </a:r>
                    </a:p>
                  </a:txBody>
                  <a:tcPr/>
                </a:tc>
                <a:extLst>
                  <a:ext uri="{0D108BD9-81ED-4DB2-BD59-A6C34878D82A}">
                    <a16:rowId xmlns:a16="http://schemas.microsoft.com/office/drawing/2014/main" val="1816193391"/>
                  </a:ext>
                </a:extLst>
              </a:tr>
              <a:tr h="370840">
                <a:tc>
                  <a:txBody>
                    <a:bodyPr/>
                    <a:lstStyle/>
                    <a:p>
                      <a:r>
                        <a:rPr lang="en-US" dirty="0"/>
                        <a:t>Z score</a:t>
                      </a:r>
                    </a:p>
                  </a:txBody>
                  <a:tcPr/>
                </a:tc>
                <a:tc>
                  <a:txBody>
                    <a:bodyPr/>
                    <a:lstStyle/>
                    <a:p>
                      <a:r>
                        <a:rPr lang="en-US" dirty="0"/>
                        <a:t>0.5/0.1 = 5</a:t>
                      </a:r>
                    </a:p>
                  </a:txBody>
                  <a:tcPr/>
                </a:tc>
                <a:tc>
                  <a:txBody>
                    <a:bodyPr/>
                    <a:lstStyle/>
                    <a:p>
                      <a:r>
                        <a:rPr lang="en-US" dirty="0"/>
                        <a:t>0.2/0.05=4</a:t>
                      </a:r>
                    </a:p>
                  </a:txBody>
                  <a:tcPr/>
                </a:tc>
                <a:tc>
                  <a:txBody>
                    <a:bodyPr/>
                    <a:lstStyle/>
                    <a:p>
                      <a:r>
                        <a:rPr lang="en-US" dirty="0"/>
                        <a:t>0.4/0.2=2</a:t>
                      </a:r>
                    </a:p>
                  </a:txBody>
                  <a:tcPr/>
                </a:tc>
                <a:extLst>
                  <a:ext uri="{0D108BD9-81ED-4DB2-BD59-A6C34878D82A}">
                    <a16:rowId xmlns:a16="http://schemas.microsoft.com/office/drawing/2014/main" val="2750934070"/>
                  </a:ext>
                </a:extLst>
              </a:tr>
              <a:tr h="370840">
                <a:tc>
                  <a:txBody>
                    <a:bodyPr/>
                    <a:lstStyle/>
                    <a:p>
                      <a:r>
                        <a:rPr lang="en-US" dirty="0"/>
                        <a:t>P-value</a:t>
                      </a:r>
                    </a:p>
                  </a:txBody>
                  <a:tcPr/>
                </a:tc>
                <a:tc>
                  <a:txBody>
                    <a:bodyPr/>
                    <a:lstStyle/>
                    <a:p>
                      <a:r>
                        <a:rPr lang="en-US" dirty="0"/>
                        <a:t>2*</a:t>
                      </a:r>
                      <a:r>
                        <a:rPr lang="en-US" dirty="0" err="1"/>
                        <a:t>pnorm</a:t>
                      </a:r>
                      <a:r>
                        <a:rPr lang="en-US" dirty="0"/>
                        <a:t>(-5) = 5.7e-7</a:t>
                      </a:r>
                    </a:p>
                  </a:txBody>
                  <a:tcPr/>
                </a:tc>
                <a:tc>
                  <a:txBody>
                    <a:bodyPr/>
                    <a:lstStyle/>
                    <a:p>
                      <a:r>
                        <a:rPr lang="en-US" dirty="0"/>
                        <a:t>2*</a:t>
                      </a:r>
                      <a:r>
                        <a:rPr lang="en-US" dirty="0" err="1"/>
                        <a:t>pnorm</a:t>
                      </a:r>
                      <a:r>
                        <a:rPr lang="en-US" dirty="0"/>
                        <a:t>(-4)=6.3e-5</a:t>
                      </a:r>
                    </a:p>
                  </a:txBody>
                  <a:tcPr/>
                </a:tc>
                <a:tc>
                  <a:txBody>
                    <a:bodyPr/>
                    <a:lstStyle/>
                    <a:p>
                      <a:r>
                        <a:rPr lang="en-US" dirty="0"/>
                        <a:t>2*</a:t>
                      </a:r>
                      <a:r>
                        <a:rPr lang="en-US" dirty="0" err="1"/>
                        <a:t>pnorm</a:t>
                      </a:r>
                      <a:r>
                        <a:rPr lang="en-US" dirty="0"/>
                        <a:t>(-2)=0.046</a:t>
                      </a:r>
                    </a:p>
                  </a:txBody>
                  <a:tcPr/>
                </a:tc>
                <a:extLst>
                  <a:ext uri="{0D108BD9-81ED-4DB2-BD59-A6C34878D82A}">
                    <a16:rowId xmlns:a16="http://schemas.microsoft.com/office/drawing/2014/main" val="2366406033"/>
                  </a:ext>
                </a:extLst>
              </a:tr>
              <a:tr h="370840">
                <a:tc>
                  <a:txBody>
                    <a:bodyPr/>
                    <a:lstStyle/>
                    <a:p>
                      <a:r>
                        <a:rPr lang="en-US" dirty="0"/>
                        <a:t>Weight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1/0.1^2 = 100</a:t>
                      </a:r>
                    </a:p>
                  </a:txBody>
                  <a:tcPr/>
                </a:tc>
                <a:tc>
                  <a:txBody>
                    <a:bodyPr/>
                    <a:lstStyle/>
                    <a:p>
                      <a:r>
                        <a:rPr lang="en-US" dirty="0"/>
                        <a:t>1/0.05^2=400</a:t>
                      </a:r>
                    </a:p>
                  </a:txBody>
                  <a:tcPr/>
                </a:tc>
                <a:tc>
                  <a:txBody>
                    <a:bodyPr/>
                    <a:lstStyle/>
                    <a:p>
                      <a:r>
                        <a:rPr lang="en-US" dirty="0"/>
                        <a:t>1/0.2^2 = 25</a:t>
                      </a:r>
                    </a:p>
                  </a:txBody>
                  <a:tcPr/>
                </a:tc>
                <a:extLst>
                  <a:ext uri="{0D108BD9-81ED-4DB2-BD59-A6C34878D82A}">
                    <a16:rowId xmlns:a16="http://schemas.microsoft.com/office/drawing/2014/main" val="1105304891"/>
                  </a:ext>
                </a:extLst>
              </a:tr>
            </a:tbl>
          </a:graphicData>
        </a:graphic>
      </p:graphicFrame>
      <p:sp>
        <p:nvSpPr>
          <p:cNvPr id="5" name="TextBox 4">
            <a:extLst>
              <a:ext uri="{FF2B5EF4-FFF2-40B4-BE49-F238E27FC236}">
                <a16:creationId xmlns:a16="http://schemas.microsoft.com/office/drawing/2014/main" id="{E9192A38-9FBC-BE40-8353-2905E50E56FA}"/>
              </a:ext>
            </a:extLst>
          </p:cNvPr>
          <p:cNvSpPr txBox="1"/>
          <p:nvPr/>
        </p:nvSpPr>
        <p:spPr>
          <a:xfrm>
            <a:off x="2271713" y="4557713"/>
            <a:ext cx="6759607" cy="923330"/>
          </a:xfrm>
          <a:prstGeom prst="rect">
            <a:avLst/>
          </a:prstGeom>
          <a:noFill/>
        </p:spPr>
        <p:txBody>
          <a:bodyPr wrap="none" rtlCol="0">
            <a:spAutoFit/>
          </a:bodyPr>
          <a:lstStyle/>
          <a:p>
            <a:r>
              <a:rPr lang="en-US" dirty="0"/>
              <a:t>Meta-analysis effect size = (0.5*100 + 0.2*400 + 0.4*25)/(525) = 0.267</a:t>
            </a:r>
          </a:p>
          <a:p>
            <a:r>
              <a:rPr lang="en-US" dirty="0"/>
              <a:t>Meta-analysis standard error  = sqrt(1/525) = 0.0436</a:t>
            </a:r>
          </a:p>
          <a:p>
            <a:r>
              <a:rPr lang="en-US" dirty="0"/>
              <a:t>Meta-analysis Z = 0.267/0.0436 = 6.12</a:t>
            </a:r>
          </a:p>
        </p:txBody>
      </p:sp>
      <p:sp>
        <p:nvSpPr>
          <p:cNvPr id="6" name="TextBox 5">
            <a:extLst>
              <a:ext uri="{FF2B5EF4-FFF2-40B4-BE49-F238E27FC236}">
                <a16:creationId xmlns:a16="http://schemas.microsoft.com/office/drawing/2014/main" id="{933673FE-E586-E44D-B4B5-376CFFA7A1F1}"/>
              </a:ext>
            </a:extLst>
          </p:cNvPr>
          <p:cNvSpPr txBox="1"/>
          <p:nvPr/>
        </p:nvSpPr>
        <p:spPr>
          <a:xfrm>
            <a:off x="8482095" y="3865301"/>
            <a:ext cx="2193870" cy="369332"/>
          </a:xfrm>
          <a:prstGeom prst="rect">
            <a:avLst/>
          </a:prstGeom>
          <a:noFill/>
        </p:spPr>
        <p:txBody>
          <a:bodyPr wrap="none" rtlCol="0">
            <a:spAutoFit/>
          </a:bodyPr>
          <a:lstStyle/>
          <a:p>
            <a:r>
              <a:rPr lang="en-US" dirty="0"/>
              <a:t>Sum of weights = 525</a:t>
            </a:r>
          </a:p>
        </p:txBody>
      </p:sp>
      <p:pic>
        <p:nvPicPr>
          <p:cNvPr id="7" name="Picture 6">
            <a:extLst>
              <a:ext uri="{FF2B5EF4-FFF2-40B4-BE49-F238E27FC236}">
                <a16:creationId xmlns:a16="http://schemas.microsoft.com/office/drawing/2014/main" id="{3513229D-0A92-8440-A2CB-47B82FB24B7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3"/>
          <a:stretch/>
        </p:blipFill>
        <p:spPr>
          <a:xfrm>
            <a:off x="9579030" y="1052766"/>
            <a:ext cx="1614541" cy="2124894"/>
          </a:xfrm>
          <a:prstGeom prst="rect">
            <a:avLst/>
          </a:prstGeom>
        </p:spPr>
      </p:pic>
      <p:pic>
        <p:nvPicPr>
          <p:cNvPr id="8" name="Picture 7">
            <a:extLst>
              <a:ext uri="{FF2B5EF4-FFF2-40B4-BE49-F238E27FC236}">
                <a16:creationId xmlns:a16="http://schemas.microsoft.com/office/drawing/2014/main" id="{8D953CF0-5131-C948-830E-9EF29AAEB2B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579030" y="3130623"/>
            <a:ext cx="2193870" cy="466873"/>
          </a:xfrm>
          <a:prstGeom prst="rect">
            <a:avLst/>
          </a:prstGeom>
        </p:spPr>
      </p:pic>
    </p:spTree>
    <p:extLst>
      <p:ext uri="{BB962C8B-B14F-4D97-AF65-F5344CB8AC3E}">
        <p14:creationId xmlns:p14="http://schemas.microsoft.com/office/powerpoint/2010/main" val="1636132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1E17-6397-9B4C-B737-668622F39CD3}"/>
              </a:ext>
            </a:extLst>
          </p:cNvPr>
          <p:cNvSpPr>
            <a:spLocks noGrp="1"/>
          </p:cNvSpPr>
          <p:nvPr>
            <p:ph type="title"/>
          </p:nvPr>
        </p:nvSpPr>
        <p:spPr>
          <a:xfrm>
            <a:off x="485775" y="365125"/>
            <a:ext cx="11287125" cy="1325563"/>
          </a:xfrm>
        </p:spPr>
        <p:txBody>
          <a:bodyPr/>
          <a:lstStyle/>
          <a:p>
            <a:r>
              <a:rPr lang="en-US" dirty="0"/>
              <a:t>Meta-analyzing two studies with variance-weighted fixed-effect meta-analysis</a:t>
            </a:r>
          </a:p>
        </p:txBody>
      </p:sp>
      <p:graphicFrame>
        <p:nvGraphicFramePr>
          <p:cNvPr id="4" name="Table 3">
            <a:extLst>
              <a:ext uri="{FF2B5EF4-FFF2-40B4-BE49-F238E27FC236}">
                <a16:creationId xmlns:a16="http://schemas.microsoft.com/office/drawing/2014/main" id="{D8728695-2C90-EC4C-9EC3-4A64992F430E}"/>
              </a:ext>
            </a:extLst>
          </p:cNvPr>
          <p:cNvGraphicFramePr>
            <a:graphicFrameLocks noGrp="1"/>
          </p:cNvGraphicFramePr>
          <p:nvPr>
            <p:extLst>
              <p:ext uri="{D42A27DB-BD31-4B8C-83A1-F6EECF244321}">
                <p14:modId xmlns:p14="http://schemas.microsoft.com/office/powerpoint/2010/main" val="192077073"/>
              </p:ext>
            </p:extLst>
          </p:nvPr>
        </p:nvGraphicFramePr>
        <p:xfrm>
          <a:off x="207064" y="1959874"/>
          <a:ext cx="8016241" cy="2225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473213929"/>
                    </a:ext>
                  </a:extLst>
                </a:gridCol>
                <a:gridCol w="2222818">
                  <a:extLst>
                    <a:ext uri="{9D8B030D-6E8A-4147-A177-3AD203B41FA5}">
                      <a16:colId xmlns:a16="http://schemas.microsoft.com/office/drawing/2014/main" val="453839347"/>
                    </a:ext>
                  </a:extLst>
                </a:gridCol>
                <a:gridCol w="2118043">
                  <a:extLst>
                    <a:ext uri="{9D8B030D-6E8A-4147-A177-3AD203B41FA5}">
                      <a16:colId xmlns:a16="http://schemas.microsoft.com/office/drawing/2014/main" val="2837669818"/>
                    </a:ext>
                  </a:extLst>
                </a:gridCol>
                <a:gridCol w="2049780">
                  <a:extLst>
                    <a:ext uri="{9D8B030D-6E8A-4147-A177-3AD203B41FA5}">
                      <a16:colId xmlns:a16="http://schemas.microsoft.com/office/drawing/2014/main" val="1521284623"/>
                    </a:ext>
                  </a:extLst>
                </a:gridCol>
              </a:tblGrid>
              <a:tr h="370840">
                <a:tc>
                  <a:txBody>
                    <a:bodyPr/>
                    <a:lstStyle/>
                    <a:p>
                      <a:endParaRPr lang="en-US" dirty="0"/>
                    </a:p>
                  </a:txBody>
                  <a:tcPr/>
                </a:tc>
                <a:tc>
                  <a:txBody>
                    <a:bodyPr/>
                    <a:lstStyle/>
                    <a:p>
                      <a:r>
                        <a:rPr lang="en-US" dirty="0"/>
                        <a:t>Study 1</a:t>
                      </a:r>
                    </a:p>
                  </a:txBody>
                  <a:tcPr/>
                </a:tc>
                <a:tc>
                  <a:txBody>
                    <a:bodyPr/>
                    <a:lstStyle/>
                    <a:p>
                      <a:r>
                        <a:rPr lang="en-US" dirty="0"/>
                        <a:t>Study 2</a:t>
                      </a:r>
                    </a:p>
                  </a:txBody>
                  <a:tcPr/>
                </a:tc>
                <a:tc>
                  <a:txBody>
                    <a:bodyPr/>
                    <a:lstStyle/>
                    <a:p>
                      <a:r>
                        <a:rPr lang="en-US" dirty="0"/>
                        <a:t>Study 3</a:t>
                      </a:r>
                    </a:p>
                  </a:txBody>
                  <a:tcPr/>
                </a:tc>
                <a:extLst>
                  <a:ext uri="{0D108BD9-81ED-4DB2-BD59-A6C34878D82A}">
                    <a16:rowId xmlns:a16="http://schemas.microsoft.com/office/drawing/2014/main" val="1858024796"/>
                  </a:ext>
                </a:extLst>
              </a:tr>
              <a:tr h="370840">
                <a:tc>
                  <a:txBody>
                    <a:bodyPr/>
                    <a:lstStyle/>
                    <a:p>
                      <a:r>
                        <a:rPr lang="en-US" dirty="0"/>
                        <a:t>Effect size</a:t>
                      </a:r>
                    </a:p>
                  </a:txBody>
                  <a:tcPr/>
                </a:tc>
                <a:tc>
                  <a:txBody>
                    <a:bodyPr/>
                    <a:lstStyle/>
                    <a:p>
                      <a:r>
                        <a:rPr lang="en-US" dirty="0"/>
                        <a:t>0.5</a:t>
                      </a:r>
                    </a:p>
                  </a:txBody>
                  <a:tcPr/>
                </a:tc>
                <a:tc>
                  <a:txBody>
                    <a:bodyPr/>
                    <a:lstStyle/>
                    <a:p>
                      <a:r>
                        <a:rPr lang="en-US" dirty="0"/>
                        <a:t>0.2</a:t>
                      </a:r>
                    </a:p>
                  </a:txBody>
                  <a:tcPr/>
                </a:tc>
                <a:tc>
                  <a:txBody>
                    <a:bodyPr/>
                    <a:lstStyle/>
                    <a:p>
                      <a:r>
                        <a:rPr lang="en-US" dirty="0"/>
                        <a:t>0.4</a:t>
                      </a:r>
                    </a:p>
                  </a:txBody>
                  <a:tcPr/>
                </a:tc>
                <a:extLst>
                  <a:ext uri="{0D108BD9-81ED-4DB2-BD59-A6C34878D82A}">
                    <a16:rowId xmlns:a16="http://schemas.microsoft.com/office/drawing/2014/main" val="1663375623"/>
                  </a:ext>
                </a:extLst>
              </a:tr>
              <a:tr h="370840">
                <a:tc>
                  <a:txBody>
                    <a:bodyPr/>
                    <a:lstStyle/>
                    <a:p>
                      <a:r>
                        <a:rPr lang="en-US" dirty="0"/>
                        <a:t>Standard error</a:t>
                      </a:r>
                    </a:p>
                  </a:txBody>
                  <a:tcPr/>
                </a:tc>
                <a:tc>
                  <a:txBody>
                    <a:bodyPr/>
                    <a:lstStyle/>
                    <a:p>
                      <a:r>
                        <a:rPr lang="en-US" dirty="0"/>
                        <a:t>0.1</a:t>
                      </a:r>
                    </a:p>
                  </a:txBody>
                  <a:tcPr/>
                </a:tc>
                <a:tc>
                  <a:txBody>
                    <a:bodyPr/>
                    <a:lstStyle/>
                    <a:p>
                      <a:r>
                        <a:rPr lang="en-US" dirty="0"/>
                        <a:t>0.05</a:t>
                      </a:r>
                    </a:p>
                  </a:txBody>
                  <a:tcPr/>
                </a:tc>
                <a:tc>
                  <a:txBody>
                    <a:bodyPr/>
                    <a:lstStyle/>
                    <a:p>
                      <a:r>
                        <a:rPr lang="en-US" dirty="0"/>
                        <a:t>0.2</a:t>
                      </a:r>
                    </a:p>
                  </a:txBody>
                  <a:tcPr/>
                </a:tc>
                <a:extLst>
                  <a:ext uri="{0D108BD9-81ED-4DB2-BD59-A6C34878D82A}">
                    <a16:rowId xmlns:a16="http://schemas.microsoft.com/office/drawing/2014/main" val="1816193391"/>
                  </a:ext>
                </a:extLst>
              </a:tr>
              <a:tr h="370840">
                <a:tc>
                  <a:txBody>
                    <a:bodyPr/>
                    <a:lstStyle/>
                    <a:p>
                      <a:r>
                        <a:rPr lang="en-US" dirty="0"/>
                        <a:t>Z score</a:t>
                      </a:r>
                    </a:p>
                  </a:txBody>
                  <a:tcPr/>
                </a:tc>
                <a:tc>
                  <a:txBody>
                    <a:bodyPr/>
                    <a:lstStyle/>
                    <a:p>
                      <a:r>
                        <a:rPr lang="en-US" dirty="0"/>
                        <a:t>0.5/0.1 = 5</a:t>
                      </a:r>
                    </a:p>
                  </a:txBody>
                  <a:tcPr/>
                </a:tc>
                <a:tc>
                  <a:txBody>
                    <a:bodyPr/>
                    <a:lstStyle/>
                    <a:p>
                      <a:r>
                        <a:rPr lang="en-US" dirty="0"/>
                        <a:t>0.2/0.05=4</a:t>
                      </a:r>
                    </a:p>
                  </a:txBody>
                  <a:tcPr/>
                </a:tc>
                <a:tc>
                  <a:txBody>
                    <a:bodyPr/>
                    <a:lstStyle/>
                    <a:p>
                      <a:r>
                        <a:rPr lang="en-US" dirty="0"/>
                        <a:t>0.4/0.2=2</a:t>
                      </a:r>
                    </a:p>
                  </a:txBody>
                  <a:tcPr/>
                </a:tc>
                <a:extLst>
                  <a:ext uri="{0D108BD9-81ED-4DB2-BD59-A6C34878D82A}">
                    <a16:rowId xmlns:a16="http://schemas.microsoft.com/office/drawing/2014/main" val="2750934070"/>
                  </a:ext>
                </a:extLst>
              </a:tr>
              <a:tr h="370840">
                <a:tc>
                  <a:txBody>
                    <a:bodyPr/>
                    <a:lstStyle/>
                    <a:p>
                      <a:r>
                        <a:rPr lang="en-US" dirty="0"/>
                        <a:t>P-value</a:t>
                      </a:r>
                    </a:p>
                  </a:txBody>
                  <a:tcPr/>
                </a:tc>
                <a:tc>
                  <a:txBody>
                    <a:bodyPr/>
                    <a:lstStyle/>
                    <a:p>
                      <a:r>
                        <a:rPr lang="en-US" dirty="0"/>
                        <a:t>2*</a:t>
                      </a:r>
                      <a:r>
                        <a:rPr lang="en-US" dirty="0" err="1"/>
                        <a:t>pnorm</a:t>
                      </a:r>
                      <a:r>
                        <a:rPr lang="en-US" dirty="0"/>
                        <a:t>(-5) = 5.7e-7</a:t>
                      </a:r>
                    </a:p>
                  </a:txBody>
                  <a:tcPr/>
                </a:tc>
                <a:tc>
                  <a:txBody>
                    <a:bodyPr/>
                    <a:lstStyle/>
                    <a:p>
                      <a:r>
                        <a:rPr lang="en-US" dirty="0"/>
                        <a:t>2*</a:t>
                      </a:r>
                      <a:r>
                        <a:rPr lang="en-US" dirty="0" err="1"/>
                        <a:t>pnorm</a:t>
                      </a:r>
                      <a:r>
                        <a:rPr lang="en-US" dirty="0"/>
                        <a:t>(-4)=6.3e-5</a:t>
                      </a:r>
                    </a:p>
                  </a:txBody>
                  <a:tcPr/>
                </a:tc>
                <a:tc>
                  <a:txBody>
                    <a:bodyPr/>
                    <a:lstStyle/>
                    <a:p>
                      <a:r>
                        <a:rPr lang="en-US" dirty="0"/>
                        <a:t>2*</a:t>
                      </a:r>
                      <a:r>
                        <a:rPr lang="en-US" dirty="0" err="1"/>
                        <a:t>pnorm</a:t>
                      </a:r>
                      <a:r>
                        <a:rPr lang="en-US" dirty="0"/>
                        <a:t>(-2)=0.046</a:t>
                      </a:r>
                    </a:p>
                  </a:txBody>
                  <a:tcPr/>
                </a:tc>
                <a:extLst>
                  <a:ext uri="{0D108BD9-81ED-4DB2-BD59-A6C34878D82A}">
                    <a16:rowId xmlns:a16="http://schemas.microsoft.com/office/drawing/2014/main" val="2366406033"/>
                  </a:ext>
                </a:extLst>
              </a:tr>
              <a:tr h="370840">
                <a:tc>
                  <a:txBody>
                    <a:bodyPr/>
                    <a:lstStyle/>
                    <a:p>
                      <a:r>
                        <a:rPr lang="en-US" dirty="0"/>
                        <a:t>Weight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1/0.1^2 = 100</a:t>
                      </a:r>
                    </a:p>
                  </a:txBody>
                  <a:tcPr/>
                </a:tc>
                <a:tc>
                  <a:txBody>
                    <a:bodyPr/>
                    <a:lstStyle/>
                    <a:p>
                      <a:r>
                        <a:rPr lang="en-US" dirty="0"/>
                        <a:t>1/0.05^2=400</a:t>
                      </a:r>
                    </a:p>
                  </a:txBody>
                  <a:tcPr/>
                </a:tc>
                <a:tc>
                  <a:txBody>
                    <a:bodyPr/>
                    <a:lstStyle/>
                    <a:p>
                      <a:r>
                        <a:rPr lang="en-US" dirty="0"/>
                        <a:t>1/0.2^2 = 25</a:t>
                      </a:r>
                    </a:p>
                  </a:txBody>
                  <a:tcPr/>
                </a:tc>
                <a:extLst>
                  <a:ext uri="{0D108BD9-81ED-4DB2-BD59-A6C34878D82A}">
                    <a16:rowId xmlns:a16="http://schemas.microsoft.com/office/drawing/2014/main" val="1105304891"/>
                  </a:ext>
                </a:extLst>
              </a:tr>
            </a:tbl>
          </a:graphicData>
        </a:graphic>
      </p:graphicFrame>
      <p:sp>
        <p:nvSpPr>
          <p:cNvPr id="5" name="TextBox 4">
            <a:extLst>
              <a:ext uri="{FF2B5EF4-FFF2-40B4-BE49-F238E27FC236}">
                <a16:creationId xmlns:a16="http://schemas.microsoft.com/office/drawing/2014/main" id="{E9192A38-9FBC-BE40-8353-2905E50E56FA}"/>
              </a:ext>
            </a:extLst>
          </p:cNvPr>
          <p:cNvSpPr txBox="1"/>
          <p:nvPr/>
        </p:nvSpPr>
        <p:spPr>
          <a:xfrm>
            <a:off x="2271713" y="4557713"/>
            <a:ext cx="6698309" cy="1200329"/>
          </a:xfrm>
          <a:prstGeom prst="rect">
            <a:avLst/>
          </a:prstGeom>
          <a:noFill/>
        </p:spPr>
        <p:txBody>
          <a:bodyPr wrap="none" rtlCol="0">
            <a:spAutoFit/>
          </a:bodyPr>
          <a:lstStyle/>
          <a:p>
            <a:r>
              <a:rPr lang="en-US" dirty="0"/>
              <a:t>Meta-analysis effect size = (0.5*100 + 0.2*400 + 0.4*25)/(525) = 0.267</a:t>
            </a:r>
          </a:p>
          <a:p>
            <a:r>
              <a:rPr lang="en-US" dirty="0"/>
              <a:t>Meta-analysis standard error  = sqrt(1/525) = 0.0436</a:t>
            </a:r>
          </a:p>
          <a:p>
            <a:r>
              <a:rPr lang="en-US" dirty="0"/>
              <a:t>Meta-analysis Z = 0.267/0.0436 = 6.12</a:t>
            </a:r>
          </a:p>
          <a:p>
            <a:r>
              <a:rPr lang="en-US" dirty="0"/>
              <a:t>Meta-analysis p = 9.4e-10</a:t>
            </a:r>
          </a:p>
        </p:txBody>
      </p:sp>
      <p:sp>
        <p:nvSpPr>
          <p:cNvPr id="6" name="TextBox 5">
            <a:extLst>
              <a:ext uri="{FF2B5EF4-FFF2-40B4-BE49-F238E27FC236}">
                <a16:creationId xmlns:a16="http://schemas.microsoft.com/office/drawing/2014/main" id="{933673FE-E586-E44D-B4B5-376CFFA7A1F1}"/>
              </a:ext>
            </a:extLst>
          </p:cNvPr>
          <p:cNvSpPr txBox="1"/>
          <p:nvPr/>
        </p:nvSpPr>
        <p:spPr>
          <a:xfrm>
            <a:off x="8482095" y="3865301"/>
            <a:ext cx="2193870" cy="369332"/>
          </a:xfrm>
          <a:prstGeom prst="rect">
            <a:avLst/>
          </a:prstGeom>
          <a:noFill/>
        </p:spPr>
        <p:txBody>
          <a:bodyPr wrap="none" rtlCol="0">
            <a:spAutoFit/>
          </a:bodyPr>
          <a:lstStyle/>
          <a:p>
            <a:r>
              <a:rPr lang="en-US" dirty="0"/>
              <a:t>Sum of weights = 525</a:t>
            </a:r>
          </a:p>
        </p:txBody>
      </p:sp>
      <p:pic>
        <p:nvPicPr>
          <p:cNvPr id="7" name="Picture 6">
            <a:extLst>
              <a:ext uri="{FF2B5EF4-FFF2-40B4-BE49-F238E27FC236}">
                <a16:creationId xmlns:a16="http://schemas.microsoft.com/office/drawing/2014/main" id="{3513229D-0A92-8440-A2CB-47B82FB24B7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3"/>
          <a:stretch/>
        </p:blipFill>
        <p:spPr>
          <a:xfrm>
            <a:off x="9579030" y="1052766"/>
            <a:ext cx="1614541" cy="2124894"/>
          </a:xfrm>
          <a:prstGeom prst="rect">
            <a:avLst/>
          </a:prstGeom>
        </p:spPr>
      </p:pic>
      <p:pic>
        <p:nvPicPr>
          <p:cNvPr id="8" name="Picture 7">
            <a:extLst>
              <a:ext uri="{FF2B5EF4-FFF2-40B4-BE49-F238E27FC236}">
                <a16:creationId xmlns:a16="http://schemas.microsoft.com/office/drawing/2014/main" id="{8D953CF0-5131-C948-830E-9EF29AAEB2B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579030" y="3130623"/>
            <a:ext cx="2193870" cy="466873"/>
          </a:xfrm>
          <a:prstGeom prst="rect">
            <a:avLst/>
          </a:prstGeom>
        </p:spPr>
      </p:pic>
    </p:spTree>
    <p:extLst>
      <p:ext uri="{BB962C8B-B14F-4D97-AF65-F5344CB8AC3E}">
        <p14:creationId xmlns:p14="http://schemas.microsoft.com/office/powerpoint/2010/main" val="1484992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6C179-1444-1842-87BD-F26A3D99A013}"/>
              </a:ext>
            </a:extLst>
          </p:cNvPr>
          <p:cNvSpPr>
            <a:spLocks noGrp="1"/>
          </p:cNvSpPr>
          <p:nvPr>
            <p:ph type="title"/>
          </p:nvPr>
        </p:nvSpPr>
        <p:spPr/>
        <p:txBody>
          <a:bodyPr/>
          <a:lstStyle/>
          <a:p>
            <a:r>
              <a:rPr lang="en-US" dirty="0"/>
              <a:t>Some things to be keep in mind</a:t>
            </a:r>
          </a:p>
        </p:txBody>
      </p:sp>
      <p:sp>
        <p:nvSpPr>
          <p:cNvPr id="3" name="Content Placeholder 2">
            <a:extLst>
              <a:ext uri="{FF2B5EF4-FFF2-40B4-BE49-F238E27FC236}">
                <a16:creationId xmlns:a16="http://schemas.microsoft.com/office/drawing/2014/main" id="{2D217448-5829-B94A-82D1-D700ED4C3948}"/>
              </a:ext>
            </a:extLst>
          </p:cNvPr>
          <p:cNvSpPr>
            <a:spLocks noGrp="1"/>
          </p:cNvSpPr>
          <p:nvPr>
            <p:ph idx="1"/>
          </p:nvPr>
        </p:nvSpPr>
        <p:spPr/>
        <p:txBody>
          <a:bodyPr>
            <a:normAutofit fontScale="92500" lnSpcReduction="20000"/>
          </a:bodyPr>
          <a:lstStyle/>
          <a:p>
            <a:r>
              <a:rPr lang="en-US" dirty="0"/>
              <a:t>Fixed effect meta-analysis assumes that them true effect size is exactly the same in each study. </a:t>
            </a:r>
          </a:p>
          <a:p>
            <a:pPr lvl="1"/>
            <a:r>
              <a:rPr lang="en-US" dirty="0"/>
              <a:t>It also requires them to be on the same SCALE</a:t>
            </a:r>
          </a:p>
          <a:p>
            <a:pPr lvl="1"/>
            <a:r>
              <a:rPr lang="en-US" dirty="0"/>
              <a:t>E.g. meta-analyzing a study measured in kg and one measured in </a:t>
            </a:r>
            <a:r>
              <a:rPr lang="en-US" dirty="0" err="1"/>
              <a:t>lbs</a:t>
            </a:r>
            <a:r>
              <a:rPr lang="en-US" dirty="0"/>
              <a:t> would not work as expected – you first need to convert them onto the same scale.</a:t>
            </a:r>
          </a:p>
          <a:p>
            <a:r>
              <a:rPr lang="en-US" dirty="0"/>
              <a:t>You can test whether this assumption is violated using a heterogeneity test, e.g. the Cochran Q test (implement in most meta-analysis software). </a:t>
            </a:r>
          </a:p>
          <a:p>
            <a:r>
              <a:rPr lang="en-US" dirty="0"/>
              <a:t>There are lots of other options for meta-analysis:</a:t>
            </a:r>
          </a:p>
          <a:p>
            <a:pPr lvl="1"/>
            <a:r>
              <a:rPr lang="en-US" dirty="0"/>
              <a:t>Random effects meta-analysis: effect size assumed to vary across studies, normally distributed with some variance tau^2</a:t>
            </a:r>
          </a:p>
          <a:p>
            <a:pPr lvl="1"/>
            <a:r>
              <a:rPr lang="en-US" dirty="0"/>
              <a:t>Trans-ethnic meta-analysis: a specific type of random effect meta-analysis designed to study genetics across populations (the MANTRA software is an example).</a:t>
            </a:r>
          </a:p>
          <a:p>
            <a:pPr lvl="1"/>
            <a:r>
              <a:rPr lang="en-US" dirty="0"/>
              <a:t>Meta-regression: designed to answer the question “why do these studies differ?”, by including per-study covariates (</a:t>
            </a:r>
            <a:r>
              <a:rPr lang="en-US" dirty="0" err="1"/>
              <a:t>eg</a:t>
            </a:r>
            <a:r>
              <a:rPr lang="en-US" dirty="0"/>
              <a:t> average age, ethnicity, </a:t>
            </a:r>
            <a:r>
              <a:rPr lang="en-US" dirty="0" err="1"/>
              <a:t>etc</a:t>
            </a:r>
            <a:r>
              <a:rPr lang="en-US" dirty="0"/>
              <a:t>).</a:t>
            </a:r>
          </a:p>
        </p:txBody>
      </p:sp>
    </p:spTree>
    <p:extLst>
      <p:ext uri="{BB962C8B-B14F-4D97-AF65-F5344CB8AC3E}">
        <p14:creationId xmlns:p14="http://schemas.microsoft.com/office/powerpoint/2010/main" val="3212006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8758D-1BF3-A944-BAE8-D5499966FE52}"/>
              </a:ext>
            </a:extLst>
          </p:cNvPr>
          <p:cNvSpPr>
            <a:spLocks noGrp="1"/>
          </p:cNvSpPr>
          <p:nvPr>
            <p:ph type="title"/>
          </p:nvPr>
        </p:nvSpPr>
        <p:spPr/>
        <p:txBody>
          <a:bodyPr/>
          <a:lstStyle/>
          <a:p>
            <a:r>
              <a:rPr lang="en-US" dirty="0"/>
              <a:t>GWAS techniques we will cover today</a:t>
            </a:r>
          </a:p>
        </p:txBody>
      </p:sp>
      <p:sp>
        <p:nvSpPr>
          <p:cNvPr id="3" name="Content Placeholder 2">
            <a:extLst>
              <a:ext uri="{FF2B5EF4-FFF2-40B4-BE49-F238E27FC236}">
                <a16:creationId xmlns:a16="http://schemas.microsoft.com/office/drawing/2014/main" id="{A67DB63C-D9E7-4942-A41C-69F52FF7970A}"/>
              </a:ext>
            </a:extLst>
          </p:cNvPr>
          <p:cNvSpPr>
            <a:spLocks noGrp="1"/>
          </p:cNvSpPr>
          <p:nvPr>
            <p:ph idx="1"/>
          </p:nvPr>
        </p:nvSpPr>
        <p:spPr/>
        <p:txBody>
          <a:bodyPr>
            <a:normAutofit fontScale="70000" lnSpcReduction="20000"/>
          </a:bodyPr>
          <a:lstStyle/>
          <a:p>
            <a:pPr marL="0" indent="0">
              <a:buNone/>
            </a:pPr>
            <a:r>
              <a:rPr lang="en-US" dirty="0"/>
              <a:t>Today we will cover:</a:t>
            </a:r>
          </a:p>
          <a:p>
            <a:r>
              <a:rPr lang="en-US" dirty="0"/>
              <a:t>GWAS meta-analysis</a:t>
            </a:r>
          </a:p>
          <a:p>
            <a:r>
              <a:rPr lang="en-US" dirty="0"/>
              <a:t>Heritability estimation</a:t>
            </a:r>
          </a:p>
          <a:p>
            <a:r>
              <a:rPr lang="en-US" dirty="0"/>
              <a:t>Fine-mapping</a:t>
            </a:r>
          </a:p>
          <a:p>
            <a:endParaRPr lang="en-US" dirty="0"/>
          </a:p>
          <a:p>
            <a:pPr marL="0" indent="0">
              <a:buNone/>
            </a:pPr>
            <a:r>
              <a:rPr lang="en-US" dirty="0"/>
              <a:t>We will look at these in the context of two recent(</a:t>
            </a:r>
            <a:r>
              <a:rPr lang="en-US" dirty="0" err="1"/>
              <a:t>ish</a:t>
            </a:r>
            <a:r>
              <a:rPr lang="en-US" dirty="0"/>
              <a:t>) GWAS papers:</a:t>
            </a:r>
          </a:p>
          <a:p>
            <a:pPr marL="0" indent="0">
              <a:buNone/>
            </a:pPr>
            <a:r>
              <a:rPr lang="en-US" dirty="0"/>
              <a:t>- </a:t>
            </a:r>
            <a:r>
              <a:rPr lang="en-US" dirty="0" err="1"/>
              <a:t>Astle</a:t>
            </a:r>
            <a:r>
              <a:rPr lang="en-US" dirty="0"/>
              <a:t> et al (2016) The Allelic Landscape of Human Blood Cell Trait Variation and Links to Common Complex Disease. </a:t>
            </a:r>
            <a:r>
              <a:rPr lang="en-US" i="1" dirty="0"/>
              <a:t>Cell</a:t>
            </a:r>
            <a:r>
              <a:rPr lang="en-US" dirty="0"/>
              <a:t> </a:t>
            </a:r>
            <a:r>
              <a:rPr lang="en-US" b="1" dirty="0"/>
              <a:t>17</a:t>
            </a:r>
            <a:r>
              <a:rPr lang="en-US" dirty="0"/>
              <a:t>;167(5):1415-1429.e19 </a:t>
            </a:r>
            <a:r>
              <a:rPr lang="en-US" dirty="0">
                <a:hlinkClick r:id="rId2"/>
              </a:rPr>
              <a:t>https://pubmed.ncbi.nlm.nih.gov/27863252/</a:t>
            </a:r>
            <a:endParaRPr lang="en-US" dirty="0"/>
          </a:p>
          <a:p>
            <a:pPr marL="0" indent="0">
              <a:buNone/>
            </a:pPr>
            <a:r>
              <a:rPr lang="en-US" dirty="0"/>
              <a:t>- Robertson, </a:t>
            </a:r>
            <a:r>
              <a:rPr lang="en-US" dirty="0" err="1"/>
              <a:t>Inshaw</a:t>
            </a:r>
            <a:r>
              <a:rPr lang="en-US" dirty="0"/>
              <a:t>, et al (2021) Fine-mapping, trans-ancestral and genomic analyses identify causal variants, cells, genes and drug targets for type 1 diabetes. </a:t>
            </a:r>
            <a:r>
              <a:rPr lang="en-US" i="1" dirty="0"/>
              <a:t>Nat Genet . </a:t>
            </a:r>
            <a:r>
              <a:rPr lang="en-US" b="1" dirty="0"/>
              <a:t>53</a:t>
            </a:r>
            <a:r>
              <a:rPr lang="en-US" dirty="0"/>
              <a:t>(7):962-971. </a:t>
            </a:r>
            <a:r>
              <a:rPr lang="en-US" dirty="0">
                <a:hlinkClick r:id="rId3"/>
              </a:rPr>
              <a:t>https://pubmed.ncbi.nlm.nih.gov/34127860/</a:t>
            </a:r>
            <a:endParaRPr lang="en-US" dirty="0"/>
          </a:p>
          <a:p>
            <a:pPr marL="0" indent="0">
              <a:buNone/>
            </a:pPr>
            <a:endParaRPr lang="en-US" dirty="0"/>
          </a:p>
          <a:p>
            <a:pPr marL="0" indent="0">
              <a:buNone/>
            </a:pPr>
            <a:r>
              <a:rPr lang="en-US" dirty="0"/>
              <a:t>There will a practical on meta-analysis and fine-mapping, and we will give links to other suggested tutorials and vignettes in the slides.</a:t>
            </a:r>
          </a:p>
          <a:p>
            <a:pPr marL="0" indent="0">
              <a:buNone/>
            </a:pPr>
            <a:endParaRPr lang="en-US" dirty="0"/>
          </a:p>
          <a:p>
            <a:endParaRPr lang="en-US" dirty="0"/>
          </a:p>
        </p:txBody>
      </p:sp>
    </p:spTree>
    <p:extLst>
      <p:ext uri="{BB962C8B-B14F-4D97-AF65-F5344CB8AC3E}">
        <p14:creationId xmlns:p14="http://schemas.microsoft.com/office/powerpoint/2010/main" val="390233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66170E-1039-B344-A6C6-ED9E122AD1E3}"/>
              </a:ext>
            </a:extLst>
          </p:cNvPr>
          <p:cNvPicPr>
            <a:picLocks noChangeAspect="1"/>
          </p:cNvPicPr>
          <p:nvPr/>
        </p:nvPicPr>
        <p:blipFill>
          <a:blip r:embed="rId2"/>
          <a:stretch>
            <a:fillRect/>
          </a:stretch>
        </p:blipFill>
        <p:spPr>
          <a:xfrm>
            <a:off x="0" y="1015069"/>
            <a:ext cx="12192000" cy="6113738"/>
          </a:xfrm>
          <a:prstGeom prst="rect">
            <a:avLst/>
          </a:prstGeom>
        </p:spPr>
      </p:pic>
      <p:sp>
        <p:nvSpPr>
          <p:cNvPr id="2" name="Title 1">
            <a:extLst>
              <a:ext uri="{FF2B5EF4-FFF2-40B4-BE49-F238E27FC236}">
                <a16:creationId xmlns:a16="http://schemas.microsoft.com/office/drawing/2014/main" id="{4A4E8C3D-7ABC-FA41-94E7-B7F77EDD3E53}"/>
              </a:ext>
            </a:extLst>
          </p:cNvPr>
          <p:cNvSpPr>
            <a:spLocks noGrp="1"/>
          </p:cNvSpPr>
          <p:nvPr>
            <p:ph type="title"/>
          </p:nvPr>
        </p:nvSpPr>
        <p:spPr>
          <a:xfrm>
            <a:off x="552450" y="-89534"/>
            <a:ext cx="10515600" cy="1325563"/>
          </a:xfrm>
        </p:spPr>
        <p:txBody>
          <a:bodyPr/>
          <a:lstStyle/>
          <a:p>
            <a:r>
              <a:rPr lang="en-US" dirty="0"/>
              <a:t>Visualizing meta-analysis results: Forest plot</a:t>
            </a:r>
          </a:p>
        </p:txBody>
      </p:sp>
      <p:sp>
        <p:nvSpPr>
          <p:cNvPr id="6" name="Rectangle 5">
            <a:extLst>
              <a:ext uri="{FF2B5EF4-FFF2-40B4-BE49-F238E27FC236}">
                <a16:creationId xmlns:a16="http://schemas.microsoft.com/office/drawing/2014/main" id="{BED99242-342D-D044-B3D0-A39161682BC4}"/>
              </a:ext>
            </a:extLst>
          </p:cNvPr>
          <p:cNvSpPr/>
          <p:nvPr/>
        </p:nvSpPr>
        <p:spPr>
          <a:xfrm>
            <a:off x="43885" y="6345138"/>
            <a:ext cx="4583562" cy="646331"/>
          </a:xfrm>
          <a:prstGeom prst="rect">
            <a:avLst/>
          </a:prstGeom>
        </p:spPr>
        <p:txBody>
          <a:bodyPr wrap="none">
            <a:spAutoFit/>
          </a:bodyPr>
          <a:lstStyle/>
          <a:p>
            <a:r>
              <a:rPr lang="en-US" dirty="0"/>
              <a:t>Default forest plotting using R package “meta”:</a:t>
            </a:r>
          </a:p>
          <a:p>
            <a:r>
              <a:rPr lang="en-US" dirty="0"/>
              <a:t>&gt; </a:t>
            </a:r>
            <a:r>
              <a:rPr lang="en-US" dirty="0" err="1"/>
              <a:t>forest.meta</a:t>
            </a:r>
            <a:r>
              <a:rPr lang="en-US" dirty="0"/>
              <a:t>(</a:t>
            </a:r>
            <a:r>
              <a:rPr lang="en-US" dirty="0" err="1"/>
              <a:t>metagen</a:t>
            </a:r>
            <a:r>
              <a:rPr lang="en-US" dirty="0"/>
              <a:t>(</a:t>
            </a:r>
            <a:r>
              <a:rPr lang="en-US" dirty="0" err="1"/>
              <a:t>betas,ses</a:t>
            </a:r>
            <a:r>
              <a:rPr lang="en-US" dirty="0"/>
              <a:t>))</a:t>
            </a:r>
          </a:p>
        </p:txBody>
      </p:sp>
    </p:spTree>
    <p:extLst>
      <p:ext uri="{BB962C8B-B14F-4D97-AF65-F5344CB8AC3E}">
        <p14:creationId xmlns:p14="http://schemas.microsoft.com/office/powerpoint/2010/main" val="268147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66170E-1039-B344-A6C6-ED9E122AD1E3}"/>
              </a:ext>
            </a:extLst>
          </p:cNvPr>
          <p:cNvPicPr>
            <a:picLocks noChangeAspect="1"/>
          </p:cNvPicPr>
          <p:nvPr/>
        </p:nvPicPr>
        <p:blipFill>
          <a:blip r:embed="rId2"/>
          <a:stretch>
            <a:fillRect/>
          </a:stretch>
        </p:blipFill>
        <p:spPr>
          <a:xfrm>
            <a:off x="0" y="1015069"/>
            <a:ext cx="12192000" cy="6113738"/>
          </a:xfrm>
          <a:prstGeom prst="rect">
            <a:avLst/>
          </a:prstGeom>
        </p:spPr>
      </p:pic>
      <p:sp>
        <p:nvSpPr>
          <p:cNvPr id="2" name="Title 1">
            <a:extLst>
              <a:ext uri="{FF2B5EF4-FFF2-40B4-BE49-F238E27FC236}">
                <a16:creationId xmlns:a16="http://schemas.microsoft.com/office/drawing/2014/main" id="{4A4E8C3D-7ABC-FA41-94E7-B7F77EDD3E53}"/>
              </a:ext>
            </a:extLst>
          </p:cNvPr>
          <p:cNvSpPr>
            <a:spLocks noGrp="1"/>
          </p:cNvSpPr>
          <p:nvPr>
            <p:ph type="title"/>
          </p:nvPr>
        </p:nvSpPr>
        <p:spPr>
          <a:xfrm>
            <a:off x="552450" y="-89534"/>
            <a:ext cx="10515600" cy="1325563"/>
          </a:xfrm>
        </p:spPr>
        <p:txBody>
          <a:bodyPr/>
          <a:lstStyle/>
          <a:p>
            <a:r>
              <a:rPr lang="en-US" dirty="0"/>
              <a:t>Visualizing meta-analysis results: Forest plot</a:t>
            </a:r>
          </a:p>
        </p:txBody>
      </p:sp>
      <p:sp>
        <p:nvSpPr>
          <p:cNvPr id="6" name="Rectangle 5">
            <a:extLst>
              <a:ext uri="{FF2B5EF4-FFF2-40B4-BE49-F238E27FC236}">
                <a16:creationId xmlns:a16="http://schemas.microsoft.com/office/drawing/2014/main" id="{BED99242-342D-D044-B3D0-A39161682BC4}"/>
              </a:ext>
            </a:extLst>
          </p:cNvPr>
          <p:cNvSpPr/>
          <p:nvPr/>
        </p:nvSpPr>
        <p:spPr>
          <a:xfrm>
            <a:off x="43885" y="6345138"/>
            <a:ext cx="4583562" cy="646331"/>
          </a:xfrm>
          <a:prstGeom prst="rect">
            <a:avLst/>
          </a:prstGeom>
        </p:spPr>
        <p:txBody>
          <a:bodyPr wrap="none">
            <a:spAutoFit/>
          </a:bodyPr>
          <a:lstStyle/>
          <a:p>
            <a:r>
              <a:rPr lang="en-US" dirty="0"/>
              <a:t>Default forest plotting using R package “meta”:</a:t>
            </a:r>
          </a:p>
          <a:p>
            <a:r>
              <a:rPr lang="en-US" dirty="0"/>
              <a:t>&gt; </a:t>
            </a:r>
            <a:r>
              <a:rPr lang="en-US" dirty="0" err="1"/>
              <a:t>forest.meta</a:t>
            </a:r>
            <a:r>
              <a:rPr lang="en-US" dirty="0"/>
              <a:t>(</a:t>
            </a:r>
            <a:r>
              <a:rPr lang="en-US" dirty="0" err="1"/>
              <a:t>metagen</a:t>
            </a:r>
            <a:r>
              <a:rPr lang="en-US" dirty="0"/>
              <a:t>(</a:t>
            </a:r>
            <a:r>
              <a:rPr lang="en-US" dirty="0" err="1"/>
              <a:t>betas,ses</a:t>
            </a:r>
            <a:r>
              <a:rPr lang="en-US" dirty="0"/>
              <a:t>))</a:t>
            </a:r>
          </a:p>
        </p:txBody>
      </p:sp>
      <p:sp>
        <p:nvSpPr>
          <p:cNvPr id="7" name="TextBox 6">
            <a:extLst>
              <a:ext uri="{FF2B5EF4-FFF2-40B4-BE49-F238E27FC236}">
                <a16:creationId xmlns:a16="http://schemas.microsoft.com/office/drawing/2014/main" id="{8B2E384E-E342-6B45-AF56-B4827BC7A1DB}"/>
              </a:ext>
            </a:extLst>
          </p:cNvPr>
          <p:cNvSpPr txBox="1"/>
          <p:nvPr/>
        </p:nvSpPr>
        <p:spPr>
          <a:xfrm>
            <a:off x="230647" y="1433473"/>
            <a:ext cx="3655553" cy="646331"/>
          </a:xfrm>
          <a:prstGeom prst="rect">
            <a:avLst/>
          </a:prstGeom>
          <a:noFill/>
        </p:spPr>
        <p:txBody>
          <a:bodyPr wrap="none" rtlCol="0">
            <a:spAutoFit/>
          </a:bodyPr>
          <a:lstStyle/>
          <a:p>
            <a:r>
              <a:rPr lang="en-US" dirty="0"/>
              <a:t>TE=“Treatment effect”, i.e. effect size</a:t>
            </a:r>
          </a:p>
          <a:p>
            <a:r>
              <a:rPr lang="en-US" dirty="0"/>
              <a:t>and its standard error</a:t>
            </a:r>
          </a:p>
        </p:txBody>
      </p:sp>
      <p:cxnSp>
        <p:nvCxnSpPr>
          <p:cNvPr id="9" name="Straight Arrow Connector 8">
            <a:extLst>
              <a:ext uri="{FF2B5EF4-FFF2-40B4-BE49-F238E27FC236}">
                <a16:creationId xmlns:a16="http://schemas.microsoft.com/office/drawing/2014/main" id="{63CF9156-3DB3-A944-B935-27EFD01835BB}"/>
              </a:ext>
            </a:extLst>
          </p:cNvPr>
          <p:cNvCxnSpPr>
            <a:cxnSpLocks/>
          </p:cNvCxnSpPr>
          <p:nvPr/>
        </p:nvCxnSpPr>
        <p:spPr>
          <a:xfrm>
            <a:off x="2617314" y="1893318"/>
            <a:ext cx="1062994" cy="1177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691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66170E-1039-B344-A6C6-ED9E122AD1E3}"/>
              </a:ext>
            </a:extLst>
          </p:cNvPr>
          <p:cNvPicPr>
            <a:picLocks noChangeAspect="1"/>
          </p:cNvPicPr>
          <p:nvPr/>
        </p:nvPicPr>
        <p:blipFill>
          <a:blip r:embed="rId2"/>
          <a:stretch>
            <a:fillRect/>
          </a:stretch>
        </p:blipFill>
        <p:spPr>
          <a:xfrm>
            <a:off x="0" y="1015069"/>
            <a:ext cx="12192000" cy="6113738"/>
          </a:xfrm>
          <a:prstGeom prst="rect">
            <a:avLst/>
          </a:prstGeom>
        </p:spPr>
      </p:pic>
      <p:sp>
        <p:nvSpPr>
          <p:cNvPr id="2" name="Title 1">
            <a:extLst>
              <a:ext uri="{FF2B5EF4-FFF2-40B4-BE49-F238E27FC236}">
                <a16:creationId xmlns:a16="http://schemas.microsoft.com/office/drawing/2014/main" id="{4A4E8C3D-7ABC-FA41-94E7-B7F77EDD3E53}"/>
              </a:ext>
            </a:extLst>
          </p:cNvPr>
          <p:cNvSpPr>
            <a:spLocks noGrp="1"/>
          </p:cNvSpPr>
          <p:nvPr>
            <p:ph type="title"/>
          </p:nvPr>
        </p:nvSpPr>
        <p:spPr>
          <a:xfrm>
            <a:off x="552450" y="-89534"/>
            <a:ext cx="10515600" cy="1325563"/>
          </a:xfrm>
        </p:spPr>
        <p:txBody>
          <a:bodyPr/>
          <a:lstStyle/>
          <a:p>
            <a:r>
              <a:rPr lang="en-US" dirty="0"/>
              <a:t>Visualizing meta-analysis results: Forest plot</a:t>
            </a:r>
          </a:p>
        </p:txBody>
      </p:sp>
      <p:sp>
        <p:nvSpPr>
          <p:cNvPr id="6" name="Rectangle 5">
            <a:extLst>
              <a:ext uri="{FF2B5EF4-FFF2-40B4-BE49-F238E27FC236}">
                <a16:creationId xmlns:a16="http://schemas.microsoft.com/office/drawing/2014/main" id="{BED99242-342D-D044-B3D0-A39161682BC4}"/>
              </a:ext>
            </a:extLst>
          </p:cNvPr>
          <p:cNvSpPr/>
          <p:nvPr/>
        </p:nvSpPr>
        <p:spPr>
          <a:xfrm>
            <a:off x="43885" y="6345138"/>
            <a:ext cx="4583562" cy="646331"/>
          </a:xfrm>
          <a:prstGeom prst="rect">
            <a:avLst/>
          </a:prstGeom>
        </p:spPr>
        <p:txBody>
          <a:bodyPr wrap="none">
            <a:spAutoFit/>
          </a:bodyPr>
          <a:lstStyle/>
          <a:p>
            <a:r>
              <a:rPr lang="en-US" dirty="0"/>
              <a:t>Default forest plotting using R package “meta”:</a:t>
            </a:r>
          </a:p>
          <a:p>
            <a:r>
              <a:rPr lang="en-US" dirty="0"/>
              <a:t>&gt; </a:t>
            </a:r>
            <a:r>
              <a:rPr lang="en-US" dirty="0" err="1"/>
              <a:t>forest.meta</a:t>
            </a:r>
            <a:r>
              <a:rPr lang="en-US" dirty="0"/>
              <a:t>(</a:t>
            </a:r>
            <a:r>
              <a:rPr lang="en-US" dirty="0" err="1"/>
              <a:t>metagen</a:t>
            </a:r>
            <a:r>
              <a:rPr lang="en-US" dirty="0"/>
              <a:t>(</a:t>
            </a:r>
            <a:r>
              <a:rPr lang="en-US" dirty="0" err="1"/>
              <a:t>betas,ses</a:t>
            </a:r>
            <a:r>
              <a:rPr lang="en-US" dirty="0"/>
              <a:t>))</a:t>
            </a:r>
          </a:p>
        </p:txBody>
      </p:sp>
      <p:sp>
        <p:nvSpPr>
          <p:cNvPr id="7" name="TextBox 6">
            <a:extLst>
              <a:ext uri="{FF2B5EF4-FFF2-40B4-BE49-F238E27FC236}">
                <a16:creationId xmlns:a16="http://schemas.microsoft.com/office/drawing/2014/main" id="{8B2E384E-E342-6B45-AF56-B4827BC7A1DB}"/>
              </a:ext>
            </a:extLst>
          </p:cNvPr>
          <p:cNvSpPr txBox="1"/>
          <p:nvPr/>
        </p:nvSpPr>
        <p:spPr>
          <a:xfrm>
            <a:off x="230647" y="1433473"/>
            <a:ext cx="3655553" cy="646331"/>
          </a:xfrm>
          <a:prstGeom prst="rect">
            <a:avLst/>
          </a:prstGeom>
          <a:noFill/>
        </p:spPr>
        <p:txBody>
          <a:bodyPr wrap="none" rtlCol="0">
            <a:spAutoFit/>
          </a:bodyPr>
          <a:lstStyle/>
          <a:p>
            <a:r>
              <a:rPr lang="en-US" dirty="0"/>
              <a:t>TE=“Treatment effect”, i.e. effect size</a:t>
            </a:r>
          </a:p>
          <a:p>
            <a:r>
              <a:rPr lang="en-US" dirty="0"/>
              <a:t>and its standard error</a:t>
            </a:r>
          </a:p>
        </p:txBody>
      </p:sp>
      <p:cxnSp>
        <p:nvCxnSpPr>
          <p:cNvPr id="9" name="Straight Arrow Connector 8">
            <a:extLst>
              <a:ext uri="{FF2B5EF4-FFF2-40B4-BE49-F238E27FC236}">
                <a16:creationId xmlns:a16="http://schemas.microsoft.com/office/drawing/2014/main" id="{63CF9156-3DB3-A944-B935-27EFD01835BB}"/>
              </a:ext>
            </a:extLst>
          </p:cNvPr>
          <p:cNvCxnSpPr>
            <a:cxnSpLocks/>
          </p:cNvCxnSpPr>
          <p:nvPr/>
        </p:nvCxnSpPr>
        <p:spPr>
          <a:xfrm>
            <a:off x="2617314" y="1893318"/>
            <a:ext cx="1062994" cy="1177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C7A009A-6E15-8941-8F6C-BA09C0EB7407}"/>
              </a:ext>
            </a:extLst>
          </p:cNvPr>
          <p:cNvSpPr txBox="1"/>
          <p:nvPr/>
        </p:nvSpPr>
        <p:spPr>
          <a:xfrm>
            <a:off x="4943639" y="1756638"/>
            <a:ext cx="2416977" cy="923330"/>
          </a:xfrm>
          <a:prstGeom prst="rect">
            <a:avLst/>
          </a:prstGeom>
          <a:noFill/>
        </p:spPr>
        <p:txBody>
          <a:bodyPr wrap="square" rtlCol="0">
            <a:spAutoFit/>
          </a:bodyPr>
          <a:lstStyle/>
          <a:p>
            <a:r>
              <a:rPr lang="en-US" dirty="0"/>
              <a:t>Confidence intervals on effect size for each individual study</a:t>
            </a:r>
          </a:p>
        </p:txBody>
      </p:sp>
      <p:cxnSp>
        <p:nvCxnSpPr>
          <p:cNvPr id="19" name="Straight Arrow Connector 18">
            <a:extLst>
              <a:ext uri="{FF2B5EF4-FFF2-40B4-BE49-F238E27FC236}">
                <a16:creationId xmlns:a16="http://schemas.microsoft.com/office/drawing/2014/main" id="{03DDDCB5-BBF2-0A4E-87C9-DA040F824861}"/>
              </a:ext>
            </a:extLst>
          </p:cNvPr>
          <p:cNvCxnSpPr>
            <a:cxnSpLocks/>
          </p:cNvCxnSpPr>
          <p:nvPr/>
        </p:nvCxnSpPr>
        <p:spPr>
          <a:xfrm>
            <a:off x="6152127" y="2679968"/>
            <a:ext cx="575538" cy="830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7435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66170E-1039-B344-A6C6-ED9E122AD1E3}"/>
              </a:ext>
            </a:extLst>
          </p:cNvPr>
          <p:cNvPicPr>
            <a:picLocks noChangeAspect="1"/>
          </p:cNvPicPr>
          <p:nvPr/>
        </p:nvPicPr>
        <p:blipFill>
          <a:blip r:embed="rId2"/>
          <a:stretch>
            <a:fillRect/>
          </a:stretch>
        </p:blipFill>
        <p:spPr>
          <a:xfrm>
            <a:off x="0" y="1015069"/>
            <a:ext cx="12192000" cy="6113738"/>
          </a:xfrm>
          <a:prstGeom prst="rect">
            <a:avLst/>
          </a:prstGeom>
        </p:spPr>
      </p:pic>
      <p:sp>
        <p:nvSpPr>
          <p:cNvPr id="2" name="Title 1">
            <a:extLst>
              <a:ext uri="{FF2B5EF4-FFF2-40B4-BE49-F238E27FC236}">
                <a16:creationId xmlns:a16="http://schemas.microsoft.com/office/drawing/2014/main" id="{4A4E8C3D-7ABC-FA41-94E7-B7F77EDD3E53}"/>
              </a:ext>
            </a:extLst>
          </p:cNvPr>
          <p:cNvSpPr>
            <a:spLocks noGrp="1"/>
          </p:cNvSpPr>
          <p:nvPr>
            <p:ph type="title"/>
          </p:nvPr>
        </p:nvSpPr>
        <p:spPr>
          <a:xfrm>
            <a:off x="552450" y="-89534"/>
            <a:ext cx="10515600" cy="1325563"/>
          </a:xfrm>
        </p:spPr>
        <p:txBody>
          <a:bodyPr/>
          <a:lstStyle/>
          <a:p>
            <a:r>
              <a:rPr lang="en-US" dirty="0"/>
              <a:t>Visualizing meta-analysis results: Forest plot</a:t>
            </a:r>
          </a:p>
        </p:txBody>
      </p:sp>
      <p:sp>
        <p:nvSpPr>
          <p:cNvPr id="6" name="Rectangle 5">
            <a:extLst>
              <a:ext uri="{FF2B5EF4-FFF2-40B4-BE49-F238E27FC236}">
                <a16:creationId xmlns:a16="http://schemas.microsoft.com/office/drawing/2014/main" id="{BED99242-342D-D044-B3D0-A39161682BC4}"/>
              </a:ext>
            </a:extLst>
          </p:cNvPr>
          <p:cNvSpPr/>
          <p:nvPr/>
        </p:nvSpPr>
        <p:spPr>
          <a:xfrm>
            <a:off x="43885" y="6345138"/>
            <a:ext cx="4583562" cy="646331"/>
          </a:xfrm>
          <a:prstGeom prst="rect">
            <a:avLst/>
          </a:prstGeom>
        </p:spPr>
        <p:txBody>
          <a:bodyPr wrap="none">
            <a:spAutoFit/>
          </a:bodyPr>
          <a:lstStyle/>
          <a:p>
            <a:r>
              <a:rPr lang="en-US" dirty="0"/>
              <a:t>Default forest plotting using R package “meta”:</a:t>
            </a:r>
          </a:p>
          <a:p>
            <a:r>
              <a:rPr lang="en-US" dirty="0"/>
              <a:t>&gt; </a:t>
            </a:r>
            <a:r>
              <a:rPr lang="en-US" dirty="0" err="1"/>
              <a:t>forest.meta</a:t>
            </a:r>
            <a:r>
              <a:rPr lang="en-US" dirty="0"/>
              <a:t>(</a:t>
            </a:r>
            <a:r>
              <a:rPr lang="en-US" dirty="0" err="1"/>
              <a:t>metagen</a:t>
            </a:r>
            <a:r>
              <a:rPr lang="en-US" dirty="0"/>
              <a:t>(</a:t>
            </a:r>
            <a:r>
              <a:rPr lang="en-US" dirty="0" err="1"/>
              <a:t>betas,ses</a:t>
            </a:r>
            <a:r>
              <a:rPr lang="en-US" dirty="0"/>
              <a:t>))</a:t>
            </a:r>
          </a:p>
        </p:txBody>
      </p:sp>
      <p:sp>
        <p:nvSpPr>
          <p:cNvPr id="7" name="TextBox 6">
            <a:extLst>
              <a:ext uri="{FF2B5EF4-FFF2-40B4-BE49-F238E27FC236}">
                <a16:creationId xmlns:a16="http://schemas.microsoft.com/office/drawing/2014/main" id="{8B2E384E-E342-6B45-AF56-B4827BC7A1DB}"/>
              </a:ext>
            </a:extLst>
          </p:cNvPr>
          <p:cNvSpPr txBox="1"/>
          <p:nvPr/>
        </p:nvSpPr>
        <p:spPr>
          <a:xfrm>
            <a:off x="230647" y="1433473"/>
            <a:ext cx="3655553" cy="646331"/>
          </a:xfrm>
          <a:prstGeom prst="rect">
            <a:avLst/>
          </a:prstGeom>
          <a:noFill/>
        </p:spPr>
        <p:txBody>
          <a:bodyPr wrap="none" rtlCol="0">
            <a:spAutoFit/>
          </a:bodyPr>
          <a:lstStyle/>
          <a:p>
            <a:r>
              <a:rPr lang="en-US" dirty="0"/>
              <a:t>TE=“Treatment effect”, i.e. effect size</a:t>
            </a:r>
          </a:p>
          <a:p>
            <a:r>
              <a:rPr lang="en-US" dirty="0"/>
              <a:t>and its standard error</a:t>
            </a:r>
          </a:p>
        </p:txBody>
      </p:sp>
      <p:cxnSp>
        <p:nvCxnSpPr>
          <p:cNvPr id="9" name="Straight Arrow Connector 8">
            <a:extLst>
              <a:ext uri="{FF2B5EF4-FFF2-40B4-BE49-F238E27FC236}">
                <a16:creationId xmlns:a16="http://schemas.microsoft.com/office/drawing/2014/main" id="{63CF9156-3DB3-A944-B935-27EFD01835BB}"/>
              </a:ext>
            </a:extLst>
          </p:cNvPr>
          <p:cNvCxnSpPr>
            <a:cxnSpLocks/>
          </p:cNvCxnSpPr>
          <p:nvPr/>
        </p:nvCxnSpPr>
        <p:spPr>
          <a:xfrm>
            <a:off x="2617314" y="1893318"/>
            <a:ext cx="1062994" cy="1177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E09407A-2449-8346-80A9-49E4C47284B1}"/>
              </a:ext>
            </a:extLst>
          </p:cNvPr>
          <p:cNvSpPr txBox="1"/>
          <p:nvPr/>
        </p:nvSpPr>
        <p:spPr>
          <a:xfrm>
            <a:off x="8016884" y="1236029"/>
            <a:ext cx="3518848" cy="923330"/>
          </a:xfrm>
          <a:prstGeom prst="rect">
            <a:avLst/>
          </a:prstGeom>
          <a:noFill/>
        </p:spPr>
        <p:txBody>
          <a:bodyPr wrap="none" rtlCol="0">
            <a:spAutoFit/>
          </a:bodyPr>
          <a:lstStyle/>
          <a:p>
            <a:r>
              <a:rPr lang="en-US" dirty="0"/>
              <a:t>Weights:</a:t>
            </a:r>
          </a:p>
          <a:p>
            <a:r>
              <a:rPr lang="en-US" dirty="0"/>
              <a:t>1/se^2 for fixed effect</a:t>
            </a:r>
          </a:p>
          <a:p>
            <a:r>
              <a:rPr lang="en-US" dirty="0"/>
              <a:t>1/(se^2 + tau^2) for random effects</a:t>
            </a:r>
          </a:p>
        </p:txBody>
      </p:sp>
      <p:cxnSp>
        <p:nvCxnSpPr>
          <p:cNvPr id="12" name="Straight Arrow Connector 11">
            <a:extLst>
              <a:ext uri="{FF2B5EF4-FFF2-40B4-BE49-F238E27FC236}">
                <a16:creationId xmlns:a16="http://schemas.microsoft.com/office/drawing/2014/main" id="{B100C1B0-60E0-BA4D-97DD-75D35D241C0C}"/>
              </a:ext>
            </a:extLst>
          </p:cNvPr>
          <p:cNvCxnSpPr>
            <a:cxnSpLocks/>
            <a:stCxn id="10" idx="2"/>
          </p:cNvCxnSpPr>
          <p:nvPr/>
        </p:nvCxnSpPr>
        <p:spPr>
          <a:xfrm>
            <a:off x="9776308" y="2159359"/>
            <a:ext cx="0" cy="712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C7A009A-6E15-8941-8F6C-BA09C0EB7407}"/>
              </a:ext>
            </a:extLst>
          </p:cNvPr>
          <p:cNvSpPr txBox="1"/>
          <p:nvPr/>
        </p:nvSpPr>
        <p:spPr>
          <a:xfrm>
            <a:off x="4943639" y="1756638"/>
            <a:ext cx="2416977" cy="923330"/>
          </a:xfrm>
          <a:prstGeom prst="rect">
            <a:avLst/>
          </a:prstGeom>
          <a:noFill/>
        </p:spPr>
        <p:txBody>
          <a:bodyPr wrap="square" rtlCol="0">
            <a:spAutoFit/>
          </a:bodyPr>
          <a:lstStyle/>
          <a:p>
            <a:r>
              <a:rPr lang="en-US" dirty="0"/>
              <a:t>Confidence intervals on effect size for each individual study</a:t>
            </a:r>
          </a:p>
        </p:txBody>
      </p:sp>
      <p:cxnSp>
        <p:nvCxnSpPr>
          <p:cNvPr id="19" name="Straight Arrow Connector 18">
            <a:extLst>
              <a:ext uri="{FF2B5EF4-FFF2-40B4-BE49-F238E27FC236}">
                <a16:creationId xmlns:a16="http://schemas.microsoft.com/office/drawing/2014/main" id="{03DDDCB5-BBF2-0A4E-87C9-DA040F824861}"/>
              </a:ext>
            </a:extLst>
          </p:cNvPr>
          <p:cNvCxnSpPr>
            <a:cxnSpLocks/>
          </p:cNvCxnSpPr>
          <p:nvPr/>
        </p:nvCxnSpPr>
        <p:spPr>
          <a:xfrm>
            <a:off x="6152127" y="2679968"/>
            <a:ext cx="575538" cy="830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669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66170E-1039-B344-A6C6-ED9E122AD1E3}"/>
              </a:ext>
            </a:extLst>
          </p:cNvPr>
          <p:cNvPicPr>
            <a:picLocks noChangeAspect="1"/>
          </p:cNvPicPr>
          <p:nvPr/>
        </p:nvPicPr>
        <p:blipFill>
          <a:blip r:embed="rId2"/>
          <a:stretch>
            <a:fillRect/>
          </a:stretch>
        </p:blipFill>
        <p:spPr>
          <a:xfrm>
            <a:off x="0" y="1015069"/>
            <a:ext cx="12192000" cy="6113738"/>
          </a:xfrm>
          <a:prstGeom prst="rect">
            <a:avLst/>
          </a:prstGeom>
        </p:spPr>
      </p:pic>
      <p:sp>
        <p:nvSpPr>
          <p:cNvPr id="2" name="Title 1">
            <a:extLst>
              <a:ext uri="{FF2B5EF4-FFF2-40B4-BE49-F238E27FC236}">
                <a16:creationId xmlns:a16="http://schemas.microsoft.com/office/drawing/2014/main" id="{4A4E8C3D-7ABC-FA41-94E7-B7F77EDD3E53}"/>
              </a:ext>
            </a:extLst>
          </p:cNvPr>
          <p:cNvSpPr>
            <a:spLocks noGrp="1"/>
          </p:cNvSpPr>
          <p:nvPr>
            <p:ph type="title"/>
          </p:nvPr>
        </p:nvSpPr>
        <p:spPr>
          <a:xfrm>
            <a:off x="552450" y="-89534"/>
            <a:ext cx="10515600" cy="1325563"/>
          </a:xfrm>
        </p:spPr>
        <p:txBody>
          <a:bodyPr/>
          <a:lstStyle/>
          <a:p>
            <a:r>
              <a:rPr lang="en-US" dirty="0"/>
              <a:t>Visualizing meta-analysis results: Forest plot</a:t>
            </a:r>
          </a:p>
        </p:txBody>
      </p:sp>
      <p:sp>
        <p:nvSpPr>
          <p:cNvPr id="6" name="Rectangle 5">
            <a:extLst>
              <a:ext uri="{FF2B5EF4-FFF2-40B4-BE49-F238E27FC236}">
                <a16:creationId xmlns:a16="http://schemas.microsoft.com/office/drawing/2014/main" id="{BED99242-342D-D044-B3D0-A39161682BC4}"/>
              </a:ext>
            </a:extLst>
          </p:cNvPr>
          <p:cNvSpPr/>
          <p:nvPr/>
        </p:nvSpPr>
        <p:spPr>
          <a:xfrm>
            <a:off x="43885" y="6345138"/>
            <a:ext cx="4583562" cy="646331"/>
          </a:xfrm>
          <a:prstGeom prst="rect">
            <a:avLst/>
          </a:prstGeom>
        </p:spPr>
        <p:txBody>
          <a:bodyPr wrap="none">
            <a:spAutoFit/>
          </a:bodyPr>
          <a:lstStyle/>
          <a:p>
            <a:r>
              <a:rPr lang="en-US" dirty="0"/>
              <a:t>Default forest plotting using R package “meta”:</a:t>
            </a:r>
          </a:p>
          <a:p>
            <a:r>
              <a:rPr lang="en-US" dirty="0"/>
              <a:t>&gt; </a:t>
            </a:r>
            <a:r>
              <a:rPr lang="en-US" dirty="0" err="1"/>
              <a:t>forest.meta</a:t>
            </a:r>
            <a:r>
              <a:rPr lang="en-US" dirty="0"/>
              <a:t>(</a:t>
            </a:r>
            <a:r>
              <a:rPr lang="en-US" dirty="0" err="1"/>
              <a:t>metagen</a:t>
            </a:r>
            <a:r>
              <a:rPr lang="en-US" dirty="0"/>
              <a:t>(</a:t>
            </a:r>
            <a:r>
              <a:rPr lang="en-US" dirty="0" err="1"/>
              <a:t>betas,ses</a:t>
            </a:r>
            <a:r>
              <a:rPr lang="en-US" dirty="0"/>
              <a:t>))</a:t>
            </a:r>
          </a:p>
        </p:txBody>
      </p:sp>
      <p:sp>
        <p:nvSpPr>
          <p:cNvPr id="7" name="TextBox 6">
            <a:extLst>
              <a:ext uri="{FF2B5EF4-FFF2-40B4-BE49-F238E27FC236}">
                <a16:creationId xmlns:a16="http://schemas.microsoft.com/office/drawing/2014/main" id="{8B2E384E-E342-6B45-AF56-B4827BC7A1DB}"/>
              </a:ext>
            </a:extLst>
          </p:cNvPr>
          <p:cNvSpPr txBox="1"/>
          <p:nvPr/>
        </p:nvSpPr>
        <p:spPr>
          <a:xfrm>
            <a:off x="230647" y="1433473"/>
            <a:ext cx="3655553" cy="646331"/>
          </a:xfrm>
          <a:prstGeom prst="rect">
            <a:avLst/>
          </a:prstGeom>
          <a:noFill/>
        </p:spPr>
        <p:txBody>
          <a:bodyPr wrap="none" rtlCol="0">
            <a:spAutoFit/>
          </a:bodyPr>
          <a:lstStyle/>
          <a:p>
            <a:r>
              <a:rPr lang="en-US" dirty="0"/>
              <a:t>TE=“Treatment effect”, i.e. effect size</a:t>
            </a:r>
          </a:p>
          <a:p>
            <a:r>
              <a:rPr lang="en-US" dirty="0"/>
              <a:t>and its standard error</a:t>
            </a:r>
          </a:p>
        </p:txBody>
      </p:sp>
      <p:cxnSp>
        <p:nvCxnSpPr>
          <p:cNvPr id="9" name="Straight Arrow Connector 8">
            <a:extLst>
              <a:ext uri="{FF2B5EF4-FFF2-40B4-BE49-F238E27FC236}">
                <a16:creationId xmlns:a16="http://schemas.microsoft.com/office/drawing/2014/main" id="{63CF9156-3DB3-A944-B935-27EFD01835BB}"/>
              </a:ext>
            </a:extLst>
          </p:cNvPr>
          <p:cNvCxnSpPr>
            <a:cxnSpLocks/>
          </p:cNvCxnSpPr>
          <p:nvPr/>
        </p:nvCxnSpPr>
        <p:spPr>
          <a:xfrm>
            <a:off x="2617314" y="1893318"/>
            <a:ext cx="1062994" cy="1177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E09407A-2449-8346-80A9-49E4C47284B1}"/>
              </a:ext>
            </a:extLst>
          </p:cNvPr>
          <p:cNvSpPr txBox="1"/>
          <p:nvPr/>
        </p:nvSpPr>
        <p:spPr>
          <a:xfrm>
            <a:off x="8016884" y="1236029"/>
            <a:ext cx="3518848" cy="923330"/>
          </a:xfrm>
          <a:prstGeom prst="rect">
            <a:avLst/>
          </a:prstGeom>
          <a:noFill/>
        </p:spPr>
        <p:txBody>
          <a:bodyPr wrap="none" rtlCol="0">
            <a:spAutoFit/>
          </a:bodyPr>
          <a:lstStyle/>
          <a:p>
            <a:r>
              <a:rPr lang="en-US" dirty="0"/>
              <a:t>Weights:</a:t>
            </a:r>
          </a:p>
          <a:p>
            <a:r>
              <a:rPr lang="en-US" dirty="0"/>
              <a:t>1/se^2 for fixed effect</a:t>
            </a:r>
          </a:p>
          <a:p>
            <a:r>
              <a:rPr lang="en-US" dirty="0"/>
              <a:t>1/(se^2 + tau^2) for random effects</a:t>
            </a:r>
          </a:p>
        </p:txBody>
      </p:sp>
      <p:cxnSp>
        <p:nvCxnSpPr>
          <p:cNvPr id="12" name="Straight Arrow Connector 11">
            <a:extLst>
              <a:ext uri="{FF2B5EF4-FFF2-40B4-BE49-F238E27FC236}">
                <a16:creationId xmlns:a16="http://schemas.microsoft.com/office/drawing/2014/main" id="{B100C1B0-60E0-BA4D-97DD-75D35D241C0C}"/>
              </a:ext>
            </a:extLst>
          </p:cNvPr>
          <p:cNvCxnSpPr>
            <a:cxnSpLocks/>
            <a:stCxn id="10" idx="2"/>
          </p:cNvCxnSpPr>
          <p:nvPr/>
        </p:nvCxnSpPr>
        <p:spPr>
          <a:xfrm>
            <a:off x="9776308" y="2159359"/>
            <a:ext cx="0" cy="712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C7A009A-6E15-8941-8F6C-BA09C0EB7407}"/>
              </a:ext>
            </a:extLst>
          </p:cNvPr>
          <p:cNvSpPr txBox="1"/>
          <p:nvPr/>
        </p:nvSpPr>
        <p:spPr>
          <a:xfrm>
            <a:off x="4943639" y="1756638"/>
            <a:ext cx="2416977" cy="923330"/>
          </a:xfrm>
          <a:prstGeom prst="rect">
            <a:avLst/>
          </a:prstGeom>
          <a:noFill/>
        </p:spPr>
        <p:txBody>
          <a:bodyPr wrap="square" rtlCol="0">
            <a:spAutoFit/>
          </a:bodyPr>
          <a:lstStyle/>
          <a:p>
            <a:r>
              <a:rPr lang="en-US" dirty="0"/>
              <a:t>Confidence intervals on effect size for each individual study</a:t>
            </a:r>
          </a:p>
        </p:txBody>
      </p:sp>
      <p:cxnSp>
        <p:nvCxnSpPr>
          <p:cNvPr id="19" name="Straight Arrow Connector 18">
            <a:extLst>
              <a:ext uri="{FF2B5EF4-FFF2-40B4-BE49-F238E27FC236}">
                <a16:creationId xmlns:a16="http://schemas.microsoft.com/office/drawing/2014/main" id="{03DDDCB5-BBF2-0A4E-87C9-DA040F824861}"/>
              </a:ext>
            </a:extLst>
          </p:cNvPr>
          <p:cNvCxnSpPr>
            <a:cxnSpLocks/>
          </p:cNvCxnSpPr>
          <p:nvPr/>
        </p:nvCxnSpPr>
        <p:spPr>
          <a:xfrm>
            <a:off x="6152127" y="2679968"/>
            <a:ext cx="575538" cy="830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C96055D-3891-D747-8892-5393AA8DD0CD}"/>
              </a:ext>
            </a:extLst>
          </p:cNvPr>
          <p:cNvSpPr txBox="1"/>
          <p:nvPr/>
        </p:nvSpPr>
        <p:spPr>
          <a:xfrm>
            <a:off x="7545069" y="5807660"/>
            <a:ext cx="2841944" cy="646331"/>
          </a:xfrm>
          <a:prstGeom prst="rect">
            <a:avLst/>
          </a:prstGeom>
          <a:noFill/>
        </p:spPr>
        <p:txBody>
          <a:bodyPr wrap="square" rtlCol="0">
            <a:spAutoFit/>
          </a:bodyPr>
          <a:lstStyle/>
          <a:p>
            <a:r>
              <a:rPr lang="en-US" dirty="0"/>
              <a:t>Confidence intervals for meta-</a:t>
            </a:r>
            <a:r>
              <a:rPr lang="en-US" dirty="0" err="1"/>
              <a:t>analysed</a:t>
            </a:r>
            <a:r>
              <a:rPr lang="en-US" dirty="0"/>
              <a:t> effect size</a:t>
            </a:r>
          </a:p>
        </p:txBody>
      </p:sp>
      <p:cxnSp>
        <p:nvCxnSpPr>
          <p:cNvPr id="22" name="Straight Arrow Connector 21">
            <a:extLst>
              <a:ext uri="{FF2B5EF4-FFF2-40B4-BE49-F238E27FC236}">
                <a16:creationId xmlns:a16="http://schemas.microsoft.com/office/drawing/2014/main" id="{5FBC373D-C15B-144A-8ED7-C30A6BFBE3EC}"/>
              </a:ext>
            </a:extLst>
          </p:cNvPr>
          <p:cNvCxnSpPr>
            <a:cxnSpLocks/>
          </p:cNvCxnSpPr>
          <p:nvPr/>
        </p:nvCxnSpPr>
        <p:spPr>
          <a:xfrm flipH="1" flipV="1">
            <a:off x="7158038" y="5000625"/>
            <a:ext cx="1685925" cy="807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171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66170E-1039-B344-A6C6-ED9E122AD1E3}"/>
              </a:ext>
            </a:extLst>
          </p:cNvPr>
          <p:cNvPicPr>
            <a:picLocks noChangeAspect="1"/>
          </p:cNvPicPr>
          <p:nvPr/>
        </p:nvPicPr>
        <p:blipFill>
          <a:blip r:embed="rId2"/>
          <a:stretch>
            <a:fillRect/>
          </a:stretch>
        </p:blipFill>
        <p:spPr>
          <a:xfrm>
            <a:off x="0" y="1015069"/>
            <a:ext cx="12192000" cy="6113738"/>
          </a:xfrm>
          <a:prstGeom prst="rect">
            <a:avLst/>
          </a:prstGeom>
        </p:spPr>
      </p:pic>
      <p:sp>
        <p:nvSpPr>
          <p:cNvPr id="2" name="Title 1">
            <a:extLst>
              <a:ext uri="{FF2B5EF4-FFF2-40B4-BE49-F238E27FC236}">
                <a16:creationId xmlns:a16="http://schemas.microsoft.com/office/drawing/2014/main" id="{4A4E8C3D-7ABC-FA41-94E7-B7F77EDD3E53}"/>
              </a:ext>
            </a:extLst>
          </p:cNvPr>
          <p:cNvSpPr>
            <a:spLocks noGrp="1"/>
          </p:cNvSpPr>
          <p:nvPr>
            <p:ph type="title"/>
          </p:nvPr>
        </p:nvSpPr>
        <p:spPr>
          <a:xfrm>
            <a:off x="552450" y="-89534"/>
            <a:ext cx="10515600" cy="1325563"/>
          </a:xfrm>
        </p:spPr>
        <p:txBody>
          <a:bodyPr/>
          <a:lstStyle/>
          <a:p>
            <a:r>
              <a:rPr lang="en-US" dirty="0"/>
              <a:t>Visualizing meta-analysis results: Forest plot</a:t>
            </a:r>
          </a:p>
        </p:txBody>
      </p:sp>
      <p:sp>
        <p:nvSpPr>
          <p:cNvPr id="6" name="Rectangle 5">
            <a:extLst>
              <a:ext uri="{FF2B5EF4-FFF2-40B4-BE49-F238E27FC236}">
                <a16:creationId xmlns:a16="http://schemas.microsoft.com/office/drawing/2014/main" id="{BED99242-342D-D044-B3D0-A39161682BC4}"/>
              </a:ext>
            </a:extLst>
          </p:cNvPr>
          <p:cNvSpPr/>
          <p:nvPr/>
        </p:nvSpPr>
        <p:spPr>
          <a:xfrm>
            <a:off x="43885" y="6345138"/>
            <a:ext cx="4583562" cy="646331"/>
          </a:xfrm>
          <a:prstGeom prst="rect">
            <a:avLst/>
          </a:prstGeom>
        </p:spPr>
        <p:txBody>
          <a:bodyPr wrap="none">
            <a:spAutoFit/>
          </a:bodyPr>
          <a:lstStyle/>
          <a:p>
            <a:r>
              <a:rPr lang="en-US" dirty="0"/>
              <a:t>Default forest plotting using R package “meta”:</a:t>
            </a:r>
          </a:p>
          <a:p>
            <a:r>
              <a:rPr lang="en-US" dirty="0"/>
              <a:t>&gt; </a:t>
            </a:r>
            <a:r>
              <a:rPr lang="en-US" dirty="0" err="1"/>
              <a:t>forest.meta</a:t>
            </a:r>
            <a:r>
              <a:rPr lang="en-US" dirty="0"/>
              <a:t>(</a:t>
            </a:r>
            <a:r>
              <a:rPr lang="en-US" dirty="0" err="1"/>
              <a:t>metagen</a:t>
            </a:r>
            <a:r>
              <a:rPr lang="en-US" dirty="0"/>
              <a:t>(</a:t>
            </a:r>
            <a:r>
              <a:rPr lang="en-US" dirty="0" err="1"/>
              <a:t>betas,ses</a:t>
            </a:r>
            <a:r>
              <a:rPr lang="en-US" dirty="0"/>
              <a:t>))</a:t>
            </a:r>
          </a:p>
        </p:txBody>
      </p:sp>
      <p:sp>
        <p:nvSpPr>
          <p:cNvPr id="7" name="TextBox 6">
            <a:extLst>
              <a:ext uri="{FF2B5EF4-FFF2-40B4-BE49-F238E27FC236}">
                <a16:creationId xmlns:a16="http://schemas.microsoft.com/office/drawing/2014/main" id="{8B2E384E-E342-6B45-AF56-B4827BC7A1DB}"/>
              </a:ext>
            </a:extLst>
          </p:cNvPr>
          <p:cNvSpPr txBox="1"/>
          <p:nvPr/>
        </p:nvSpPr>
        <p:spPr>
          <a:xfrm>
            <a:off x="230647" y="1433473"/>
            <a:ext cx="3655553" cy="646331"/>
          </a:xfrm>
          <a:prstGeom prst="rect">
            <a:avLst/>
          </a:prstGeom>
          <a:noFill/>
        </p:spPr>
        <p:txBody>
          <a:bodyPr wrap="none" rtlCol="0">
            <a:spAutoFit/>
          </a:bodyPr>
          <a:lstStyle/>
          <a:p>
            <a:r>
              <a:rPr lang="en-US" dirty="0"/>
              <a:t>TE=“Treatment effect”, i.e. effect size</a:t>
            </a:r>
          </a:p>
          <a:p>
            <a:r>
              <a:rPr lang="en-US" dirty="0"/>
              <a:t>and its standard error</a:t>
            </a:r>
          </a:p>
        </p:txBody>
      </p:sp>
      <p:cxnSp>
        <p:nvCxnSpPr>
          <p:cNvPr id="9" name="Straight Arrow Connector 8">
            <a:extLst>
              <a:ext uri="{FF2B5EF4-FFF2-40B4-BE49-F238E27FC236}">
                <a16:creationId xmlns:a16="http://schemas.microsoft.com/office/drawing/2014/main" id="{63CF9156-3DB3-A944-B935-27EFD01835BB}"/>
              </a:ext>
            </a:extLst>
          </p:cNvPr>
          <p:cNvCxnSpPr>
            <a:cxnSpLocks/>
          </p:cNvCxnSpPr>
          <p:nvPr/>
        </p:nvCxnSpPr>
        <p:spPr>
          <a:xfrm>
            <a:off x="2617314" y="1893318"/>
            <a:ext cx="1062994" cy="1177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E09407A-2449-8346-80A9-49E4C47284B1}"/>
              </a:ext>
            </a:extLst>
          </p:cNvPr>
          <p:cNvSpPr txBox="1"/>
          <p:nvPr/>
        </p:nvSpPr>
        <p:spPr>
          <a:xfrm>
            <a:off x="8016884" y="1236029"/>
            <a:ext cx="3518848" cy="923330"/>
          </a:xfrm>
          <a:prstGeom prst="rect">
            <a:avLst/>
          </a:prstGeom>
          <a:noFill/>
        </p:spPr>
        <p:txBody>
          <a:bodyPr wrap="none" rtlCol="0">
            <a:spAutoFit/>
          </a:bodyPr>
          <a:lstStyle/>
          <a:p>
            <a:r>
              <a:rPr lang="en-US" dirty="0"/>
              <a:t>Weights:</a:t>
            </a:r>
          </a:p>
          <a:p>
            <a:r>
              <a:rPr lang="en-US" dirty="0"/>
              <a:t>1/se^2 for fixed effect</a:t>
            </a:r>
          </a:p>
          <a:p>
            <a:r>
              <a:rPr lang="en-US" dirty="0"/>
              <a:t>1/(se^2 + tau^2) for random effects</a:t>
            </a:r>
          </a:p>
        </p:txBody>
      </p:sp>
      <p:cxnSp>
        <p:nvCxnSpPr>
          <p:cNvPr id="12" name="Straight Arrow Connector 11">
            <a:extLst>
              <a:ext uri="{FF2B5EF4-FFF2-40B4-BE49-F238E27FC236}">
                <a16:creationId xmlns:a16="http://schemas.microsoft.com/office/drawing/2014/main" id="{B100C1B0-60E0-BA4D-97DD-75D35D241C0C}"/>
              </a:ext>
            </a:extLst>
          </p:cNvPr>
          <p:cNvCxnSpPr>
            <a:cxnSpLocks/>
            <a:stCxn id="10" idx="2"/>
          </p:cNvCxnSpPr>
          <p:nvPr/>
        </p:nvCxnSpPr>
        <p:spPr>
          <a:xfrm>
            <a:off x="9776308" y="2159359"/>
            <a:ext cx="0" cy="712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C7A009A-6E15-8941-8F6C-BA09C0EB7407}"/>
              </a:ext>
            </a:extLst>
          </p:cNvPr>
          <p:cNvSpPr txBox="1"/>
          <p:nvPr/>
        </p:nvSpPr>
        <p:spPr>
          <a:xfrm>
            <a:off x="4943639" y="1756638"/>
            <a:ext cx="2416977" cy="923330"/>
          </a:xfrm>
          <a:prstGeom prst="rect">
            <a:avLst/>
          </a:prstGeom>
          <a:noFill/>
        </p:spPr>
        <p:txBody>
          <a:bodyPr wrap="square" rtlCol="0">
            <a:spAutoFit/>
          </a:bodyPr>
          <a:lstStyle/>
          <a:p>
            <a:r>
              <a:rPr lang="en-US" dirty="0"/>
              <a:t>Confidence intervals on effect size for each individual study</a:t>
            </a:r>
          </a:p>
        </p:txBody>
      </p:sp>
      <p:cxnSp>
        <p:nvCxnSpPr>
          <p:cNvPr id="19" name="Straight Arrow Connector 18">
            <a:extLst>
              <a:ext uri="{FF2B5EF4-FFF2-40B4-BE49-F238E27FC236}">
                <a16:creationId xmlns:a16="http://schemas.microsoft.com/office/drawing/2014/main" id="{03DDDCB5-BBF2-0A4E-87C9-DA040F824861}"/>
              </a:ext>
            </a:extLst>
          </p:cNvPr>
          <p:cNvCxnSpPr>
            <a:cxnSpLocks/>
          </p:cNvCxnSpPr>
          <p:nvPr/>
        </p:nvCxnSpPr>
        <p:spPr>
          <a:xfrm>
            <a:off x="6152127" y="2679968"/>
            <a:ext cx="575538" cy="830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C96055D-3891-D747-8892-5393AA8DD0CD}"/>
              </a:ext>
            </a:extLst>
          </p:cNvPr>
          <p:cNvSpPr txBox="1"/>
          <p:nvPr/>
        </p:nvSpPr>
        <p:spPr>
          <a:xfrm>
            <a:off x="7545069" y="5807660"/>
            <a:ext cx="2841944" cy="646331"/>
          </a:xfrm>
          <a:prstGeom prst="rect">
            <a:avLst/>
          </a:prstGeom>
          <a:noFill/>
        </p:spPr>
        <p:txBody>
          <a:bodyPr wrap="square" rtlCol="0">
            <a:spAutoFit/>
          </a:bodyPr>
          <a:lstStyle/>
          <a:p>
            <a:r>
              <a:rPr lang="en-US" dirty="0"/>
              <a:t>Confidence intervals for meta-</a:t>
            </a:r>
            <a:r>
              <a:rPr lang="en-US" dirty="0" err="1"/>
              <a:t>analysed</a:t>
            </a:r>
            <a:r>
              <a:rPr lang="en-US" dirty="0"/>
              <a:t> effect size</a:t>
            </a:r>
          </a:p>
        </p:txBody>
      </p:sp>
      <p:cxnSp>
        <p:nvCxnSpPr>
          <p:cNvPr id="22" name="Straight Arrow Connector 21">
            <a:extLst>
              <a:ext uri="{FF2B5EF4-FFF2-40B4-BE49-F238E27FC236}">
                <a16:creationId xmlns:a16="http://schemas.microsoft.com/office/drawing/2014/main" id="{5FBC373D-C15B-144A-8ED7-C30A6BFBE3EC}"/>
              </a:ext>
            </a:extLst>
          </p:cNvPr>
          <p:cNvCxnSpPr>
            <a:cxnSpLocks/>
          </p:cNvCxnSpPr>
          <p:nvPr/>
        </p:nvCxnSpPr>
        <p:spPr>
          <a:xfrm flipH="1" flipV="1">
            <a:off x="7158038" y="5000625"/>
            <a:ext cx="1685925" cy="807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EC98460-F943-A041-865F-7ADE8C389FB6}"/>
              </a:ext>
            </a:extLst>
          </p:cNvPr>
          <p:cNvSpPr txBox="1"/>
          <p:nvPr/>
        </p:nvSpPr>
        <p:spPr>
          <a:xfrm>
            <a:off x="1812390" y="5354588"/>
            <a:ext cx="2073810" cy="646331"/>
          </a:xfrm>
          <a:prstGeom prst="rect">
            <a:avLst/>
          </a:prstGeom>
          <a:noFill/>
        </p:spPr>
        <p:txBody>
          <a:bodyPr wrap="square" rtlCol="0">
            <a:spAutoFit/>
          </a:bodyPr>
          <a:lstStyle/>
          <a:p>
            <a:r>
              <a:rPr lang="en-US" dirty="0"/>
              <a:t>Measures of study-to-study variation.</a:t>
            </a:r>
          </a:p>
        </p:txBody>
      </p:sp>
      <p:cxnSp>
        <p:nvCxnSpPr>
          <p:cNvPr id="27" name="Straight Arrow Connector 26">
            <a:extLst>
              <a:ext uri="{FF2B5EF4-FFF2-40B4-BE49-F238E27FC236}">
                <a16:creationId xmlns:a16="http://schemas.microsoft.com/office/drawing/2014/main" id="{80D64988-1940-FF4F-AF0F-4EC701C9785D}"/>
              </a:ext>
            </a:extLst>
          </p:cNvPr>
          <p:cNvCxnSpPr>
            <a:cxnSpLocks/>
          </p:cNvCxnSpPr>
          <p:nvPr/>
        </p:nvCxnSpPr>
        <p:spPr>
          <a:xfrm flipV="1">
            <a:off x="3886200" y="5286376"/>
            <a:ext cx="741247" cy="396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1586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A8B67-0708-8A4B-B901-60B889923F72}"/>
              </a:ext>
            </a:extLst>
          </p:cNvPr>
          <p:cNvSpPr>
            <a:spLocks noGrp="1"/>
          </p:cNvSpPr>
          <p:nvPr>
            <p:ph type="title"/>
          </p:nvPr>
        </p:nvSpPr>
        <p:spPr/>
        <p:txBody>
          <a:bodyPr/>
          <a:lstStyle/>
          <a:p>
            <a:r>
              <a:rPr lang="en-US" dirty="0"/>
              <a:t>Back to the paper</a:t>
            </a:r>
          </a:p>
        </p:txBody>
      </p:sp>
      <p:pic>
        <p:nvPicPr>
          <p:cNvPr id="5" name="Picture 4">
            <a:extLst>
              <a:ext uri="{FF2B5EF4-FFF2-40B4-BE49-F238E27FC236}">
                <a16:creationId xmlns:a16="http://schemas.microsoft.com/office/drawing/2014/main" id="{8060CCF7-8220-704B-8AA5-6EC5907C96D5}"/>
              </a:ext>
            </a:extLst>
          </p:cNvPr>
          <p:cNvPicPr>
            <a:picLocks noChangeAspect="1"/>
          </p:cNvPicPr>
          <p:nvPr/>
        </p:nvPicPr>
        <p:blipFill>
          <a:blip r:embed="rId2"/>
          <a:stretch>
            <a:fillRect/>
          </a:stretch>
        </p:blipFill>
        <p:spPr>
          <a:xfrm>
            <a:off x="466725" y="1842891"/>
            <a:ext cx="7277100" cy="4390316"/>
          </a:xfrm>
          <a:prstGeom prst="rect">
            <a:avLst/>
          </a:prstGeom>
        </p:spPr>
      </p:pic>
      <p:sp>
        <p:nvSpPr>
          <p:cNvPr id="6" name="TextBox 5">
            <a:extLst>
              <a:ext uri="{FF2B5EF4-FFF2-40B4-BE49-F238E27FC236}">
                <a16:creationId xmlns:a16="http://schemas.microsoft.com/office/drawing/2014/main" id="{F8637671-5281-3D48-9A74-98B52CF4D7A6}"/>
              </a:ext>
            </a:extLst>
          </p:cNvPr>
          <p:cNvSpPr txBox="1"/>
          <p:nvPr/>
        </p:nvSpPr>
        <p:spPr>
          <a:xfrm>
            <a:off x="8343901" y="2900363"/>
            <a:ext cx="3228975" cy="1754326"/>
          </a:xfrm>
          <a:prstGeom prst="rect">
            <a:avLst/>
          </a:prstGeom>
          <a:noFill/>
        </p:spPr>
        <p:txBody>
          <a:bodyPr wrap="square" rtlCol="0">
            <a:spAutoFit/>
          </a:bodyPr>
          <a:lstStyle/>
          <a:p>
            <a:r>
              <a:rPr lang="en-US" dirty="0"/>
              <a:t>These are the results of the meta-analysis for every SNP and every blood trait. Red dots are new top hits, green are known top hits, and black are variants that are in LD with either.</a:t>
            </a:r>
          </a:p>
        </p:txBody>
      </p:sp>
    </p:spTree>
    <p:extLst>
      <p:ext uri="{BB962C8B-B14F-4D97-AF65-F5344CB8AC3E}">
        <p14:creationId xmlns:p14="http://schemas.microsoft.com/office/powerpoint/2010/main" val="3272290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410ED-BB47-6A42-A320-25BE9C46B289}"/>
              </a:ext>
            </a:extLst>
          </p:cNvPr>
          <p:cNvSpPr>
            <a:spLocks noGrp="1"/>
          </p:cNvSpPr>
          <p:nvPr>
            <p:ph type="title"/>
          </p:nvPr>
        </p:nvSpPr>
        <p:spPr>
          <a:xfrm>
            <a:off x="381000" y="279400"/>
            <a:ext cx="5891213" cy="1325563"/>
          </a:xfrm>
        </p:spPr>
        <p:txBody>
          <a:bodyPr>
            <a:normAutofit fontScale="90000"/>
          </a:bodyPr>
          <a:lstStyle/>
          <a:p>
            <a:r>
              <a:rPr lang="en-US" dirty="0"/>
              <a:t>The authors were worried about heterogeneity</a:t>
            </a:r>
          </a:p>
        </p:txBody>
      </p:sp>
      <p:pic>
        <p:nvPicPr>
          <p:cNvPr id="5" name="Picture 4">
            <a:extLst>
              <a:ext uri="{FF2B5EF4-FFF2-40B4-BE49-F238E27FC236}">
                <a16:creationId xmlns:a16="http://schemas.microsoft.com/office/drawing/2014/main" id="{5408F8A1-640E-1543-ADA7-A479AAF3CD7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7137" y="2028825"/>
            <a:ext cx="6009633" cy="2428875"/>
          </a:xfrm>
          <a:prstGeom prst="rect">
            <a:avLst/>
          </a:prstGeom>
        </p:spPr>
      </p:pic>
    </p:spTree>
    <p:extLst>
      <p:ext uri="{BB962C8B-B14F-4D97-AF65-F5344CB8AC3E}">
        <p14:creationId xmlns:p14="http://schemas.microsoft.com/office/powerpoint/2010/main" val="607385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410ED-BB47-6A42-A320-25BE9C46B289}"/>
              </a:ext>
            </a:extLst>
          </p:cNvPr>
          <p:cNvSpPr>
            <a:spLocks noGrp="1"/>
          </p:cNvSpPr>
          <p:nvPr>
            <p:ph type="title"/>
          </p:nvPr>
        </p:nvSpPr>
        <p:spPr>
          <a:xfrm>
            <a:off x="381000" y="279400"/>
            <a:ext cx="5891213" cy="1325563"/>
          </a:xfrm>
        </p:spPr>
        <p:txBody>
          <a:bodyPr>
            <a:normAutofit fontScale="90000"/>
          </a:bodyPr>
          <a:lstStyle/>
          <a:p>
            <a:r>
              <a:rPr lang="en-US" dirty="0"/>
              <a:t>The authors were worried about heterogeneity</a:t>
            </a:r>
          </a:p>
        </p:txBody>
      </p:sp>
      <p:pic>
        <p:nvPicPr>
          <p:cNvPr id="5" name="Picture 4">
            <a:extLst>
              <a:ext uri="{FF2B5EF4-FFF2-40B4-BE49-F238E27FC236}">
                <a16:creationId xmlns:a16="http://schemas.microsoft.com/office/drawing/2014/main" id="{5408F8A1-640E-1543-ADA7-A479AAF3CD7A}"/>
              </a:ext>
            </a:extLst>
          </p:cNvPr>
          <p:cNvPicPr>
            <a:picLocks noChangeAspect="1"/>
          </p:cNvPicPr>
          <p:nvPr/>
        </p:nvPicPr>
        <p:blipFill>
          <a:blip r:embed="rId2"/>
          <a:stretch>
            <a:fillRect/>
          </a:stretch>
        </p:blipFill>
        <p:spPr>
          <a:xfrm>
            <a:off x="137137" y="2028825"/>
            <a:ext cx="6009633" cy="3837698"/>
          </a:xfrm>
          <a:prstGeom prst="rect">
            <a:avLst/>
          </a:prstGeom>
        </p:spPr>
      </p:pic>
    </p:spTree>
    <p:extLst>
      <p:ext uri="{BB962C8B-B14F-4D97-AF65-F5344CB8AC3E}">
        <p14:creationId xmlns:p14="http://schemas.microsoft.com/office/powerpoint/2010/main" val="2793311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410ED-BB47-6A42-A320-25BE9C46B289}"/>
              </a:ext>
            </a:extLst>
          </p:cNvPr>
          <p:cNvSpPr>
            <a:spLocks noGrp="1"/>
          </p:cNvSpPr>
          <p:nvPr>
            <p:ph type="title"/>
          </p:nvPr>
        </p:nvSpPr>
        <p:spPr>
          <a:xfrm>
            <a:off x="381000" y="279400"/>
            <a:ext cx="5891213" cy="1325563"/>
          </a:xfrm>
        </p:spPr>
        <p:txBody>
          <a:bodyPr>
            <a:normAutofit fontScale="90000"/>
          </a:bodyPr>
          <a:lstStyle/>
          <a:p>
            <a:r>
              <a:rPr lang="en-US" dirty="0"/>
              <a:t>The authors were worried about heterogeneity</a:t>
            </a:r>
          </a:p>
        </p:txBody>
      </p:sp>
      <p:pic>
        <p:nvPicPr>
          <p:cNvPr id="5" name="Picture 4">
            <a:extLst>
              <a:ext uri="{FF2B5EF4-FFF2-40B4-BE49-F238E27FC236}">
                <a16:creationId xmlns:a16="http://schemas.microsoft.com/office/drawing/2014/main" id="{5408F8A1-640E-1543-ADA7-A479AAF3CD7A}"/>
              </a:ext>
            </a:extLst>
          </p:cNvPr>
          <p:cNvPicPr>
            <a:picLocks noChangeAspect="1"/>
          </p:cNvPicPr>
          <p:nvPr/>
        </p:nvPicPr>
        <p:blipFill>
          <a:blip r:embed="rId2"/>
          <a:stretch>
            <a:fillRect/>
          </a:stretch>
        </p:blipFill>
        <p:spPr>
          <a:xfrm>
            <a:off x="137137" y="2028825"/>
            <a:ext cx="6009633" cy="3837698"/>
          </a:xfrm>
          <a:prstGeom prst="rect">
            <a:avLst/>
          </a:prstGeom>
        </p:spPr>
      </p:pic>
      <p:pic>
        <p:nvPicPr>
          <p:cNvPr id="8" name="Picture 7">
            <a:extLst>
              <a:ext uri="{FF2B5EF4-FFF2-40B4-BE49-F238E27FC236}">
                <a16:creationId xmlns:a16="http://schemas.microsoft.com/office/drawing/2014/main" id="{85026829-507C-784A-B5E7-14A62A1B7FBD}"/>
              </a:ext>
            </a:extLst>
          </p:cNvPr>
          <p:cNvPicPr>
            <a:picLocks noChangeAspect="1"/>
          </p:cNvPicPr>
          <p:nvPr/>
        </p:nvPicPr>
        <p:blipFill>
          <a:blip r:embed="rId3"/>
          <a:stretch>
            <a:fillRect/>
          </a:stretch>
        </p:blipFill>
        <p:spPr>
          <a:xfrm>
            <a:off x="7100888" y="522967"/>
            <a:ext cx="4252912" cy="3760196"/>
          </a:xfrm>
          <a:prstGeom prst="rect">
            <a:avLst/>
          </a:prstGeom>
        </p:spPr>
      </p:pic>
      <p:pic>
        <p:nvPicPr>
          <p:cNvPr id="12" name="Picture 11">
            <a:extLst>
              <a:ext uri="{FF2B5EF4-FFF2-40B4-BE49-F238E27FC236}">
                <a16:creationId xmlns:a16="http://schemas.microsoft.com/office/drawing/2014/main" id="{7CF6D5F7-4BEE-404D-832D-711469D768B6}"/>
              </a:ext>
            </a:extLst>
          </p:cNvPr>
          <p:cNvPicPr>
            <a:picLocks noChangeAspect="1"/>
          </p:cNvPicPr>
          <p:nvPr/>
        </p:nvPicPr>
        <p:blipFill>
          <a:blip r:embed="rId4"/>
          <a:stretch>
            <a:fillRect/>
          </a:stretch>
        </p:blipFill>
        <p:spPr>
          <a:xfrm>
            <a:off x="6272213" y="4276691"/>
            <a:ext cx="5564187" cy="2303495"/>
          </a:xfrm>
          <a:prstGeom prst="rect">
            <a:avLst/>
          </a:prstGeom>
        </p:spPr>
      </p:pic>
    </p:spTree>
    <p:extLst>
      <p:ext uri="{BB962C8B-B14F-4D97-AF65-F5344CB8AC3E}">
        <p14:creationId xmlns:p14="http://schemas.microsoft.com/office/powerpoint/2010/main" val="1162696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2095-6D51-794B-80B1-8FB835A59B02}"/>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01A59DCA-26FA-0945-863C-D67D09A2A59B}"/>
              </a:ext>
            </a:extLst>
          </p:cNvPr>
          <p:cNvPicPr>
            <a:picLocks noChangeAspect="1"/>
          </p:cNvPicPr>
          <p:nvPr/>
        </p:nvPicPr>
        <p:blipFill>
          <a:blip r:embed="rId2"/>
          <a:stretch>
            <a:fillRect/>
          </a:stretch>
        </p:blipFill>
        <p:spPr>
          <a:xfrm>
            <a:off x="2272881" y="365125"/>
            <a:ext cx="7646238" cy="6257925"/>
          </a:xfrm>
          <a:prstGeom prst="rect">
            <a:avLst/>
          </a:prstGeom>
        </p:spPr>
      </p:pic>
    </p:spTree>
    <p:extLst>
      <p:ext uri="{BB962C8B-B14F-4D97-AF65-F5344CB8AC3E}">
        <p14:creationId xmlns:p14="http://schemas.microsoft.com/office/powerpoint/2010/main" val="2976667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410ED-BB47-6A42-A320-25BE9C46B289}"/>
              </a:ext>
            </a:extLst>
          </p:cNvPr>
          <p:cNvSpPr>
            <a:spLocks noGrp="1"/>
          </p:cNvSpPr>
          <p:nvPr>
            <p:ph type="title"/>
          </p:nvPr>
        </p:nvSpPr>
        <p:spPr>
          <a:xfrm>
            <a:off x="381000" y="279400"/>
            <a:ext cx="5891213" cy="1325563"/>
          </a:xfrm>
        </p:spPr>
        <p:txBody>
          <a:bodyPr>
            <a:normAutofit fontScale="90000"/>
          </a:bodyPr>
          <a:lstStyle/>
          <a:p>
            <a:r>
              <a:rPr lang="en-US" dirty="0"/>
              <a:t>The authors were worried about heterogeneity</a:t>
            </a:r>
          </a:p>
        </p:txBody>
      </p:sp>
      <p:pic>
        <p:nvPicPr>
          <p:cNvPr id="5" name="Picture 4">
            <a:extLst>
              <a:ext uri="{FF2B5EF4-FFF2-40B4-BE49-F238E27FC236}">
                <a16:creationId xmlns:a16="http://schemas.microsoft.com/office/drawing/2014/main" id="{5408F8A1-640E-1543-ADA7-A479AAF3CD7A}"/>
              </a:ext>
            </a:extLst>
          </p:cNvPr>
          <p:cNvPicPr>
            <a:picLocks noChangeAspect="1"/>
          </p:cNvPicPr>
          <p:nvPr/>
        </p:nvPicPr>
        <p:blipFill>
          <a:blip r:embed="rId2"/>
          <a:stretch>
            <a:fillRect/>
          </a:stretch>
        </p:blipFill>
        <p:spPr>
          <a:xfrm>
            <a:off x="137137" y="2028825"/>
            <a:ext cx="6009633" cy="3837698"/>
          </a:xfrm>
          <a:prstGeom prst="rect">
            <a:avLst/>
          </a:prstGeom>
        </p:spPr>
      </p:pic>
      <p:pic>
        <p:nvPicPr>
          <p:cNvPr id="8" name="Picture 7">
            <a:extLst>
              <a:ext uri="{FF2B5EF4-FFF2-40B4-BE49-F238E27FC236}">
                <a16:creationId xmlns:a16="http://schemas.microsoft.com/office/drawing/2014/main" id="{85026829-507C-784A-B5E7-14A62A1B7FBD}"/>
              </a:ext>
            </a:extLst>
          </p:cNvPr>
          <p:cNvPicPr>
            <a:picLocks noChangeAspect="1"/>
          </p:cNvPicPr>
          <p:nvPr/>
        </p:nvPicPr>
        <p:blipFill>
          <a:blip r:embed="rId3"/>
          <a:stretch>
            <a:fillRect/>
          </a:stretch>
        </p:blipFill>
        <p:spPr>
          <a:xfrm>
            <a:off x="7100888" y="522967"/>
            <a:ext cx="4252912" cy="3760196"/>
          </a:xfrm>
          <a:prstGeom prst="rect">
            <a:avLst/>
          </a:prstGeom>
        </p:spPr>
      </p:pic>
      <p:pic>
        <p:nvPicPr>
          <p:cNvPr id="12" name="Picture 11">
            <a:extLst>
              <a:ext uri="{FF2B5EF4-FFF2-40B4-BE49-F238E27FC236}">
                <a16:creationId xmlns:a16="http://schemas.microsoft.com/office/drawing/2014/main" id="{7CF6D5F7-4BEE-404D-832D-711469D768B6}"/>
              </a:ext>
            </a:extLst>
          </p:cNvPr>
          <p:cNvPicPr>
            <a:picLocks noChangeAspect="1"/>
          </p:cNvPicPr>
          <p:nvPr/>
        </p:nvPicPr>
        <p:blipFill>
          <a:blip r:embed="rId4"/>
          <a:stretch>
            <a:fillRect/>
          </a:stretch>
        </p:blipFill>
        <p:spPr>
          <a:xfrm>
            <a:off x="6272213" y="4276691"/>
            <a:ext cx="5564187" cy="2303495"/>
          </a:xfrm>
          <a:prstGeom prst="rect">
            <a:avLst/>
          </a:prstGeom>
        </p:spPr>
      </p:pic>
      <p:sp>
        <p:nvSpPr>
          <p:cNvPr id="13" name="TextBox 12">
            <a:extLst>
              <a:ext uri="{FF2B5EF4-FFF2-40B4-BE49-F238E27FC236}">
                <a16:creationId xmlns:a16="http://schemas.microsoft.com/office/drawing/2014/main" id="{26380C47-1F2A-F04A-81B5-E4947E7092CB}"/>
              </a:ext>
            </a:extLst>
          </p:cNvPr>
          <p:cNvSpPr txBox="1"/>
          <p:nvPr/>
        </p:nvSpPr>
        <p:spPr>
          <a:xfrm>
            <a:off x="6986588" y="3657318"/>
            <a:ext cx="4495800" cy="1569660"/>
          </a:xfrm>
          <a:prstGeom prst="rect">
            <a:avLst/>
          </a:prstGeom>
          <a:solidFill>
            <a:schemeClr val="bg1"/>
          </a:solidFill>
          <a:ln w="57150">
            <a:solidFill>
              <a:srgbClr val="FF0000"/>
            </a:solidFill>
          </a:ln>
        </p:spPr>
        <p:txBody>
          <a:bodyPr wrap="square" rtlCol="0">
            <a:spAutoFit/>
          </a:bodyPr>
          <a:lstStyle/>
          <a:p>
            <a:r>
              <a:rPr lang="en-US" sz="2400" dirty="0">
                <a:ln w="0"/>
                <a:effectLst>
                  <a:outerShdw blurRad="38100" dist="19050" dir="2700000" algn="tl" rotWithShape="0">
                    <a:schemeClr val="dk1">
                      <a:alpha val="40000"/>
                    </a:schemeClr>
                  </a:outerShdw>
                </a:effectLst>
              </a:rPr>
              <a:t>TL;DR: The authors tolerate some amount of between-study heterogeneity, providing it lies within plausible bounds.</a:t>
            </a:r>
          </a:p>
        </p:txBody>
      </p:sp>
    </p:spTree>
    <p:extLst>
      <p:ext uri="{BB962C8B-B14F-4D97-AF65-F5344CB8AC3E}">
        <p14:creationId xmlns:p14="http://schemas.microsoft.com/office/powerpoint/2010/main" val="3734313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19C5B-9BB7-2549-BCA9-9A17DD77838D}"/>
              </a:ext>
            </a:extLst>
          </p:cNvPr>
          <p:cNvSpPr>
            <a:spLocks noGrp="1"/>
          </p:cNvSpPr>
          <p:nvPr>
            <p:ph type="title"/>
          </p:nvPr>
        </p:nvSpPr>
        <p:spPr/>
        <p:txBody>
          <a:bodyPr/>
          <a:lstStyle/>
          <a:p>
            <a:r>
              <a:rPr lang="en-US" dirty="0"/>
              <a:t>Running these yourself</a:t>
            </a:r>
          </a:p>
        </p:txBody>
      </p:sp>
      <p:sp>
        <p:nvSpPr>
          <p:cNvPr id="3" name="Content Placeholder 2">
            <a:extLst>
              <a:ext uri="{FF2B5EF4-FFF2-40B4-BE49-F238E27FC236}">
                <a16:creationId xmlns:a16="http://schemas.microsoft.com/office/drawing/2014/main" id="{D52F5DDF-07AA-FF4B-A200-C7018905685B}"/>
              </a:ext>
            </a:extLst>
          </p:cNvPr>
          <p:cNvSpPr>
            <a:spLocks noGrp="1"/>
          </p:cNvSpPr>
          <p:nvPr>
            <p:ph idx="1"/>
          </p:nvPr>
        </p:nvSpPr>
        <p:spPr/>
        <p:txBody>
          <a:bodyPr/>
          <a:lstStyle/>
          <a:p>
            <a:r>
              <a:rPr lang="en-US" dirty="0"/>
              <a:t>The practical today will cover meta-</a:t>
            </a:r>
            <a:r>
              <a:rPr lang="en-US" dirty="0" err="1"/>
              <a:t>analysed</a:t>
            </a:r>
            <a:r>
              <a:rPr lang="en-US" dirty="0"/>
              <a:t> genome-wide summary statistics from two studies, and visualizing them using forest plots.</a:t>
            </a:r>
          </a:p>
          <a:p>
            <a:r>
              <a:rPr lang="en-US" dirty="0"/>
              <a:t>The METAL paper (cited earlier in the talk) is also quite short and readable, and they also have a Quick Start tutorial that includes example data:</a:t>
            </a:r>
          </a:p>
          <a:p>
            <a:pPr marL="457200" lvl="1" indent="0">
              <a:buNone/>
            </a:pPr>
            <a:r>
              <a:rPr lang="en-US" dirty="0">
                <a:hlinkClick r:id="rId2"/>
              </a:rPr>
              <a:t>https://genome.sph.umich.edu/wiki/METAL_Quick_Start</a:t>
            </a:r>
            <a:endParaRPr lang="en-US" dirty="0"/>
          </a:p>
          <a:p>
            <a:pPr marL="457200" lvl="1" indent="0">
              <a:buNone/>
            </a:pPr>
            <a:endParaRPr lang="en-US" dirty="0"/>
          </a:p>
        </p:txBody>
      </p:sp>
    </p:spTree>
    <p:extLst>
      <p:ext uri="{BB962C8B-B14F-4D97-AF65-F5344CB8AC3E}">
        <p14:creationId xmlns:p14="http://schemas.microsoft.com/office/powerpoint/2010/main" val="3644892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7F6C4-D084-414E-A518-1DD67A5145CD}"/>
              </a:ext>
            </a:extLst>
          </p:cNvPr>
          <p:cNvSpPr>
            <a:spLocks noGrp="1"/>
          </p:cNvSpPr>
          <p:nvPr>
            <p:ph type="ctrTitle"/>
          </p:nvPr>
        </p:nvSpPr>
        <p:spPr/>
        <p:txBody>
          <a:bodyPr/>
          <a:lstStyle/>
          <a:p>
            <a:r>
              <a:rPr lang="en-US" dirty="0"/>
              <a:t>Heritability estimation</a:t>
            </a:r>
          </a:p>
        </p:txBody>
      </p:sp>
      <p:sp>
        <p:nvSpPr>
          <p:cNvPr id="3" name="Subtitle 2">
            <a:extLst>
              <a:ext uri="{FF2B5EF4-FFF2-40B4-BE49-F238E27FC236}">
                <a16:creationId xmlns:a16="http://schemas.microsoft.com/office/drawing/2014/main" id="{49A03954-EC15-F644-892F-DF30D1CA37D5}"/>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00571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1F03B-68EE-1D48-8CDB-BC90CBC70DE0}"/>
              </a:ext>
            </a:extLst>
          </p:cNvPr>
          <p:cNvSpPr>
            <a:spLocks noGrp="1"/>
          </p:cNvSpPr>
          <p:nvPr>
            <p:ph type="title"/>
          </p:nvPr>
        </p:nvSpPr>
        <p:spPr/>
        <p:txBody>
          <a:bodyPr/>
          <a:lstStyle/>
          <a:p>
            <a:r>
              <a:rPr lang="en-US" dirty="0"/>
              <a:t>A lot of figures involve heritability, variance explained, R2, </a:t>
            </a:r>
            <a:r>
              <a:rPr lang="en-US" dirty="0" err="1"/>
              <a:t>etc</a:t>
            </a:r>
            <a:endParaRPr lang="en-US" dirty="0"/>
          </a:p>
        </p:txBody>
      </p:sp>
      <p:pic>
        <p:nvPicPr>
          <p:cNvPr id="4" name="Picture 3">
            <a:extLst>
              <a:ext uri="{FF2B5EF4-FFF2-40B4-BE49-F238E27FC236}">
                <a16:creationId xmlns:a16="http://schemas.microsoft.com/office/drawing/2014/main" id="{1D458B4D-A838-CD47-91B1-E01352E5F2DC}"/>
              </a:ext>
            </a:extLst>
          </p:cNvPr>
          <p:cNvPicPr>
            <a:picLocks noChangeAspect="1"/>
          </p:cNvPicPr>
          <p:nvPr/>
        </p:nvPicPr>
        <p:blipFill>
          <a:blip r:embed="rId2"/>
          <a:stretch>
            <a:fillRect/>
          </a:stretch>
        </p:blipFill>
        <p:spPr>
          <a:xfrm>
            <a:off x="838200" y="2400299"/>
            <a:ext cx="4528265" cy="3614737"/>
          </a:xfrm>
          <a:prstGeom prst="rect">
            <a:avLst/>
          </a:prstGeom>
        </p:spPr>
      </p:pic>
      <p:pic>
        <p:nvPicPr>
          <p:cNvPr id="6" name="Picture 5">
            <a:extLst>
              <a:ext uri="{FF2B5EF4-FFF2-40B4-BE49-F238E27FC236}">
                <a16:creationId xmlns:a16="http://schemas.microsoft.com/office/drawing/2014/main" id="{F219A186-1B35-0E4B-A5BC-2F31D8266421}"/>
              </a:ext>
            </a:extLst>
          </p:cNvPr>
          <p:cNvPicPr>
            <a:picLocks noChangeAspect="1"/>
          </p:cNvPicPr>
          <p:nvPr/>
        </p:nvPicPr>
        <p:blipFill>
          <a:blip r:embed="rId3"/>
          <a:stretch>
            <a:fillRect/>
          </a:stretch>
        </p:blipFill>
        <p:spPr>
          <a:xfrm>
            <a:off x="5713413" y="2728913"/>
            <a:ext cx="6183104" cy="2718862"/>
          </a:xfrm>
          <a:prstGeom prst="rect">
            <a:avLst/>
          </a:prstGeom>
        </p:spPr>
      </p:pic>
    </p:spTree>
    <p:extLst>
      <p:ext uri="{BB962C8B-B14F-4D97-AF65-F5344CB8AC3E}">
        <p14:creationId xmlns:p14="http://schemas.microsoft.com/office/powerpoint/2010/main" val="3063495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A5B4-3799-0B4D-A197-8703AC7C27F9}"/>
              </a:ext>
            </a:extLst>
          </p:cNvPr>
          <p:cNvSpPr>
            <a:spLocks noGrp="1"/>
          </p:cNvSpPr>
          <p:nvPr>
            <p:ph type="title"/>
          </p:nvPr>
        </p:nvSpPr>
        <p:spPr/>
        <p:txBody>
          <a:bodyPr/>
          <a:lstStyle/>
          <a:p>
            <a:r>
              <a:rPr lang="en-US" dirty="0"/>
              <a:t>The broad-sense heritability</a:t>
            </a:r>
          </a:p>
        </p:txBody>
      </p:sp>
      <p:pic>
        <p:nvPicPr>
          <p:cNvPr id="4" name="Picture 3">
            <a:extLst>
              <a:ext uri="{FF2B5EF4-FFF2-40B4-BE49-F238E27FC236}">
                <a16:creationId xmlns:a16="http://schemas.microsoft.com/office/drawing/2014/main" id="{0DC7B031-2B21-514A-93E0-8BA6E4685EFA}"/>
              </a:ext>
            </a:extLst>
          </p:cNvPr>
          <p:cNvPicPr>
            <a:picLocks noChangeAspect="1"/>
          </p:cNvPicPr>
          <p:nvPr/>
        </p:nvPicPr>
        <p:blipFill>
          <a:blip r:embed="rId2"/>
          <a:stretch>
            <a:fillRect/>
          </a:stretch>
        </p:blipFill>
        <p:spPr>
          <a:xfrm>
            <a:off x="2443841" y="2540906"/>
            <a:ext cx="2552700" cy="469900"/>
          </a:xfrm>
          <a:prstGeom prst="rect">
            <a:avLst/>
          </a:prstGeom>
        </p:spPr>
      </p:pic>
    </p:spTree>
    <p:extLst>
      <p:ext uri="{BB962C8B-B14F-4D97-AF65-F5344CB8AC3E}">
        <p14:creationId xmlns:p14="http://schemas.microsoft.com/office/powerpoint/2010/main" val="25882165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A5B4-3799-0B4D-A197-8703AC7C27F9}"/>
              </a:ext>
            </a:extLst>
          </p:cNvPr>
          <p:cNvSpPr>
            <a:spLocks noGrp="1"/>
          </p:cNvSpPr>
          <p:nvPr>
            <p:ph type="title"/>
          </p:nvPr>
        </p:nvSpPr>
        <p:spPr/>
        <p:txBody>
          <a:bodyPr/>
          <a:lstStyle/>
          <a:p>
            <a:r>
              <a:rPr lang="en-US" dirty="0"/>
              <a:t>The broad-sense heritability</a:t>
            </a:r>
          </a:p>
        </p:txBody>
      </p:sp>
      <p:pic>
        <p:nvPicPr>
          <p:cNvPr id="4" name="Picture 3">
            <a:extLst>
              <a:ext uri="{FF2B5EF4-FFF2-40B4-BE49-F238E27FC236}">
                <a16:creationId xmlns:a16="http://schemas.microsoft.com/office/drawing/2014/main" id="{0DC7B031-2B21-514A-93E0-8BA6E4685EFA}"/>
              </a:ext>
            </a:extLst>
          </p:cNvPr>
          <p:cNvPicPr>
            <a:picLocks noChangeAspect="1"/>
          </p:cNvPicPr>
          <p:nvPr/>
        </p:nvPicPr>
        <p:blipFill>
          <a:blip r:embed="rId2"/>
          <a:stretch>
            <a:fillRect/>
          </a:stretch>
        </p:blipFill>
        <p:spPr>
          <a:xfrm>
            <a:off x="2443841" y="2540906"/>
            <a:ext cx="2552700" cy="469900"/>
          </a:xfrm>
          <a:prstGeom prst="rect">
            <a:avLst/>
          </a:prstGeom>
        </p:spPr>
      </p:pic>
      <p:sp>
        <p:nvSpPr>
          <p:cNvPr id="8" name="TextBox 7">
            <a:extLst>
              <a:ext uri="{FF2B5EF4-FFF2-40B4-BE49-F238E27FC236}">
                <a16:creationId xmlns:a16="http://schemas.microsoft.com/office/drawing/2014/main" id="{A629D0AB-ED9E-B845-9E07-35AB27006322}"/>
              </a:ext>
            </a:extLst>
          </p:cNvPr>
          <p:cNvSpPr txBox="1"/>
          <p:nvPr/>
        </p:nvSpPr>
        <p:spPr>
          <a:xfrm>
            <a:off x="1077685" y="3491692"/>
            <a:ext cx="1851789" cy="369332"/>
          </a:xfrm>
          <a:prstGeom prst="rect">
            <a:avLst/>
          </a:prstGeom>
          <a:noFill/>
        </p:spPr>
        <p:txBody>
          <a:bodyPr wrap="none" rtlCol="0">
            <a:spAutoFit/>
          </a:bodyPr>
          <a:lstStyle/>
          <a:p>
            <a:r>
              <a:rPr lang="en-US" dirty="0"/>
              <a:t>Actual phenotype</a:t>
            </a:r>
          </a:p>
        </p:txBody>
      </p:sp>
      <p:cxnSp>
        <p:nvCxnSpPr>
          <p:cNvPr id="10" name="Straight Arrow Connector 9">
            <a:extLst>
              <a:ext uri="{FF2B5EF4-FFF2-40B4-BE49-F238E27FC236}">
                <a16:creationId xmlns:a16="http://schemas.microsoft.com/office/drawing/2014/main" id="{5818E507-FCDD-7A43-9A1B-A8937CE5A3E9}"/>
              </a:ext>
            </a:extLst>
          </p:cNvPr>
          <p:cNvCxnSpPr/>
          <p:nvPr/>
        </p:nvCxnSpPr>
        <p:spPr>
          <a:xfrm flipV="1">
            <a:off x="1992086" y="3010806"/>
            <a:ext cx="459312" cy="407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567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A5B4-3799-0B4D-A197-8703AC7C27F9}"/>
              </a:ext>
            </a:extLst>
          </p:cNvPr>
          <p:cNvSpPr>
            <a:spLocks noGrp="1"/>
          </p:cNvSpPr>
          <p:nvPr>
            <p:ph type="title"/>
          </p:nvPr>
        </p:nvSpPr>
        <p:spPr/>
        <p:txBody>
          <a:bodyPr/>
          <a:lstStyle/>
          <a:p>
            <a:r>
              <a:rPr lang="en-US" dirty="0"/>
              <a:t>The broad-sense heritability</a:t>
            </a:r>
          </a:p>
        </p:txBody>
      </p:sp>
      <p:pic>
        <p:nvPicPr>
          <p:cNvPr id="4" name="Picture 3">
            <a:extLst>
              <a:ext uri="{FF2B5EF4-FFF2-40B4-BE49-F238E27FC236}">
                <a16:creationId xmlns:a16="http://schemas.microsoft.com/office/drawing/2014/main" id="{0DC7B031-2B21-514A-93E0-8BA6E4685EFA}"/>
              </a:ext>
            </a:extLst>
          </p:cNvPr>
          <p:cNvPicPr>
            <a:picLocks noChangeAspect="1"/>
          </p:cNvPicPr>
          <p:nvPr/>
        </p:nvPicPr>
        <p:blipFill>
          <a:blip r:embed="rId2"/>
          <a:stretch>
            <a:fillRect/>
          </a:stretch>
        </p:blipFill>
        <p:spPr>
          <a:xfrm>
            <a:off x="2443841" y="2540906"/>
            <a:ext cx="2552700" cy="469900"/>
          </a:xfrm>
          <a:prstGeom prst="rect">
            <a:avLst/>
          </a:prstGeom>
        </p:spPr>
      </p:pic>
      <p:sp>
        <p:nvSpPr>
          <p:cNvPr id="8" name="TextBox 7">
            <a:extLst>
              <a:ext uri="{FF2B5EF4-FFF2-40B4-BE49-F238E27FC236}">
                <a16:creationId xmlns:a16="http://schemas.microsoft.com/office/drawing/2014/main" id="{A629D0AB-ED9E-B845-9E07-35AB27006322}"/>
              </a:ext>
            </a:extLst>
          </p:cNvPr>
          <p:cNvSpPr txBox="1"/>
          <p:nvPr/>
        </p:nvSpPr>
        <p:spPr>
          <a:xfrm>
            <a:off x="1077685" y="3491692"/>
            <a:ext cx="1851789" cy="369332"/>
          </a:xfrm>
          <a:prstGeom prst="rect">
            <a:avLst/>
          </a:prstGeom>
          <a:noFill/>
        </p:spPr>
        <p:txBody>
          <a:bodyPr wrap="none" rtlCol="0">
            <a:spAutoFit/>
          </a:bodyPr>
          <a:lstStyle/>
          <a:p>
            <a:r>
              <a:rPr lang="en-US" dirty="0"/>
              <a:t>Actual phenotype</a:t>
            </a:r>
          </a:p>
        </p:txBody>
      </p:sp>
      <p:cxnSp>
        <p:nvCxnSpPr>
          <p:cNvPr id="10" name="Straight Arrow Connector 9">
            <a:extLst>
              <a:ext uri="{FF2B5EF4-FFF2-40B4-BE49-F238E27FC236}">
                <a16:creationId xmlns:a16="http://schemas.microsoft.com/office/drawing/2014/main" id="{5818E507-FCDD-7A43-9A1B-A8937CE5A3E9}"/>
              </a:ext>
            </a:extLst>
          </p:cNvPr>
          <p:cNvCxnSpPr/>
          <p:nvPr/>
        </p:nvCxnSpPr>
        <p:spPr>
          <a:xfrm flipV="1">
            <a:off x="1992086" y="3010806"/>
            <a:ext cx="459312" cy="407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14929DA-5F83-AE4D-B380-B88F0458F9AD}"/>
              </a:ext>
            </a:extLst>
          </p:cNvPr>
          <p:cNvSpPr txBox="1"/>
          <p:nvPr/>
        </p:nvSpPr>
        <p:spPr>
          <a:xfrm>
            <a:off x="2612571" y="4157244"/>
            <a:ext cx="2503715" cy="923330"/>
          </a:xfrm>
          <a:prstGeom prst="rect">
            <a:avLst/>
          </a:prstGeom>
          <a:noFill/>
        </p:spPr>
        <p:txBody>
          <a:bodyPr wrap="square" rtlCol="0">
            <a:spAutoFit/>
          </a:bodyPr>
          <a:lstStyle/>
          <a:p>
            <a:r>
              <a:rPr lang="en-US" dirty="0"/>
              <a:t>Best genetic prediction of phenotype based on genome (G)</a:t>
            </a:r>
          </a:p>
        </p:txBody>
      </p:sp>
      <p:cxnSp>
        <p:nvCxnSpPr>
          <p:cNvPr id="12" name="Straight Arrow Connector 11">
            <a:extLst>
              <a:ext uri="{FF2B5EF4-FFF2-40B4-BE49-F238E27FC236}">
                <a16:creationId xmlns:a16="http://schemas.microsoft.com/office/drawing/2014/main" id="{565BAF73-AF20-D447-8F3D-DE6DF62BEE55}"/>
              </a:ext>
            </a:extLst>
          </p:cNvPr>
          <p:cNvCxnSpPr>
            <a:cxnSpLocks/>
            <a:stCxn id="11" idx="0"/>
          </p:cNvCxnSpPr>
          <p:nvPr/>
        </p:nvCxnSpPr>
        <p:spPr>
          <a:xfrm flipH="1" flipV="1">
            <a:off x="3720199" y="3087006"/>
            <a:ext cx="144230" cy="1070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501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A5B4-3799-0B4D-A197-8703AC7C27F9}"/>
              </a:ext>
            </a:extLst>
          </p:cNvPr>
          <p:cNvSpPr>
            <a:spLocks noGrp="1"/>
          </p:cNvSpPr>
          <p:nvPr>
            <p:ph type="title"/>
          </p:nvPr>
        </p:nvSpPr>
        <p:spPr/>
        <p:txBody>
          <a:bodyPr/>
          <a:lstStyle/>
          <a:p>
            <a:r>
              <a:rPr lang="en-US" dirty="0"/>
              <a:t>The broad-sense heritability</a:t>
            </a:r>
          </a:p>
        </p:txBody>
      </p:sp>
      <p:pic>
        <p:nvPicPr>
          <p:cNvPr id="4" name="Picture 3">
            <a:extLst>
              <a:ext uri="{FF2B5EF4-FFF2-40B4-BE49-F238E27FC236}">
                <a16:creationId xmlns:a16="http://schemas.microsoft.com/office/drawing/2014/main" id="{0DC7B031-2B21-514A-93E0-8BA6E4685EFA}"/>
              </a:ext>
            </a:extLst>
          </p:cNvPr>
          <p:cNvPicPr>
            <a:picLocks noChangeAspect="1"/>
          </p:cNvPicPr>
          <p:nvPr/>
        </p:nvPicPr>
        <p:blipFill>
          <a:blip r:embed="rId2"/>
          <a:stretch>
            <a:fillRect/>
          </a:stretch>
        </p:blipFill>
        <p:spPr>
          <a:xfrm>
            <a:off x="2443841" y="2540906"/>
            <a:ext cx="2552700" cy="469900"/>
          </a:xfrm>
          <a:prstGeom prst="rect">
            <a:avLst/>
          </a:prstGeom>
        </p:spPr>
      </p:pic>
      <p:sp>
        <p:nvSpPr>
          <p:cNvPr id="8" name="TextBox 7">
            <a:extLst>
              <a:ext uri="{FF2B5EF4-FFF2-40B4-BE49-F238E27FC236}">
                <a16:creationId xmlns:a16="http://schemas.microsoft.com/office/drawing/2014/main" id="{A629D0AB-ED9E-B845-9E07-35AB27006322}"/>
              </a:ext>
            </a:extLst>
          </p:cNvPr>
          <p:cNvSpPr txBox="1"/>
          <p:nvPr/>
        </p:nvSpPr>
        <p:spPr>
          <a:xfrm>
            <a:off x="1077685" y="3491692"/>
            <a:ext cx="1851789" cy="369332"/>
          </a:xfrm>
          <a:prstGeom prst="rect">
            <a:avLst/>
          </a:prstGeom>
          <a:noFill/>
        </p:spPr>
        <p:txBody>
          <a:bodyPr wrap="none" rtlCol="0">
            <a:spAutoFit/>
          </a:bodyPr>
          <a:lstStyle/>
          <a:p>
            <a:r>
              <a:rPr lang="en-US" dirty="0"/>
              <a:t>Actual phenotype</a:t>
            </a:r>
          </a:p>
        </p:txBody>
      </p:sp>
      <p:cxnSp>
        <p:nvCxnSpPr>
          <p:cNvPr id="10" name="Straight Arrow Connector 9">
            <a:extLst>
              <a:ext uri="{FF2B5EF4-FFF2-40B4-BE49-F238E27FC236}">
                <a16:creationId xmlns:a16="http://schemas.microsoft.com/office/drawing/2014/main" id="{5818E507-FCDD-7A43-9A1B-A8937CE5A3E9}"/>
              </a:ext>
            </a:extLst>
          </p:cNvPr>
          <p:cNvCxnSpPr/>
          <p:nvPr/>
        </p:nvCxnSpPr>
        <p:spPr>
          <a:xfrm flipV="1">
            <a:off x="1992086" y="3010806"/>
            <a:ext cx="459312" cy="407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14929DA-5F83-AE4D-B380-B88F0458F9AD}"/>
              </a:ext>
            </a:extLst>
          </p:cNvPr>
          <p:cNvSpPr txBox="1"/>
          <p:nvPr/>
        </p:nvSpPr>
        <p:spPr>
          <a:xfrm>
            <a:off x="2612571" y="4157244"/>
            <a:ext cx="2503715" cy="923330"/>
          </a:xfrm>
          <a:prstGeom prst="rect">
            <a:avLst/>
          </a:prstGeom>
          <a:noFill/>
        </p:spPr>
        <p:txBody>
          <a:bodyPr wrap="square" rtlCol="0">
            <a:spAutoFit/>
          </a:bodyPr>
          <a:lstStyle/>
          <a:p>
            <a:r>
              <a:rPr lang="en-US" dirty="0"/>
              <a:t>Best genetic prediction of phenotype based on genome (G)</a:t>
            </a:r>
          </a:p>
        </p:txBody>
      </p:sp>
      <p:cxnSp>
        <p:nvCxnSpPr>
          <p:cNvPr id="12" name="Straight Arrow Connector 11">
            <a:extLst>
              <a:ext uri="{FF2B5EF4-FFF2-40B4-BE49-F238E27FC236}">
                <a16:creationId xmlns:a16="http://schemas.microsoft.com/office/drawing/2014/main" id="{565BAF73-AF20-D447-8F3D-DE6DF62BEE55}"/>
              </a:ext>
            </a:extLst>
          </p:cNvPr>
          <p:cNvCxnSpPr>
            <a:cxnSpLocks/>
            <a:stCxn id="11" idx="0"/>
          </p:cNvCxnSpPr>
          <p:nvPr/>
        </p:nvCxnSpPr>
        <p:spPr>
          <a:xfrm flipH="1" flipV="1">
            <a:off x="3720199" y="3087006"/>
            <a:ext cx="144230" cy="1070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4A3AA92-7C26-0446-94B5-329F82BC9E77}"/>
              </a:ext>
            </a:extLst>
          </p:cNvPr>
          <p:cNvSpPr txBox="1"/>
          <p:nvPr/>
        </p:nvSpPr>
        <p:spPr>
          <a:xfrm>
            <a:off x="5116286" y="1506022"/>
            <a:ext cx="2503715" cy="369332"/>
          </a:xfrm>
          <a:prstGeom prst="rect">
            <a:avLst/>
          </a:prstGeom>
          <a:noFill/>
        </p:spPr>
        <p:txBody>
          <a:bodyPr wrap="square" rtlCol="0">
            <a:spAutoFit/>
          </a:bodyPr>
          <a:lstStyle/>
          <a:p>
            <a:r>
              <a:rPr lang="en-US" dirty="0"/>
              <a:t>environment</a:t>
            </a:r>
          </a:p>
        </p:txBody>
      </p:sp>
      <p:cxnSp>
        <p:nvCxnSpPr>
          <p:cNvPr id="18" name="Straight Arrow Connector 17">
            <a:extLst>
              <a:ext uri="{FF2B5EF4-FFF2-40B4-BE49-F238E27FC236}">
                <a16:creationId xmlns:a16="http://schemas.microsoft.com/office/drawing/2014/main" id="{48440658-8ACB-F74D-961B-29D2609FBD4E}"/>
              </a:ext>
            </a:extLst>
          </p:cNvPr>
          <p:cNvCxnSpPr>
            <a:cxnSpLocks/>
          </p:cNvCxnSpPr>
          <p:nvPr/>
        </p:nvCxnSpPr>
        <p:spPr>
          <a:xfrm flipH="1">
            <a:off x="4961387" y="1875354"/>
            <a:ext cx="766165" cy="731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930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A5B4-3799-0B4D-A197-8703AC7C27F9}"/>
              </a:ext>
            </a:extLst>
          </p:cNvPr>
          <p:cNvSpPr>
            <a:spLocks noGrp="1"/>
          </p:cNvSpPr>
          <p:nvPr>
            <p:ph type="title"/>
          </p:nvPr>
        </p:nvSpPr>
        <p:spPr/>
        <p:txBody>
          <a:bodyPr/>
          <a:lstStyle/>
          <a:p>
            <a:r>
              <a:rPr lang="en-US" dirty="0"/>
              <a:t>The broad-sense heritability</a:t>
            </a:r>
          </a:p>
        </p:txBody>
      </p:sp>
      <p:pic>
        <p:nvPicPr>
          <p:cNvPr id="4" name="Picture 3">
            <a:extLst>
              <a:ext uri="{FF2B5EF4-FFF2-40B4-BE49-F238E27FC236}">
                <a16:creationId xmlns:a16="http://schemas.microsoft.com/office/drawing/2014/main" id="{0DC7B031-2B21-514A-93E0-8BA6E4685EFA}"/>
              </a:ext>
            </a:extLst>
          </p:cNvPr>
          <p:cNvPicPr>
            <a:picLocks noChangeAspect="1"/>
          </p:cNvPicPr>
          <p:nvPr/>
        </p:nvPicPr>
        <p:blipFill>
          <a:blip r:embed="rId2"/>
          <a:stretch>
            <a:fillRect/>
          </a:stretch>
        </p:blipFill>
        <p:spPr>
          <a:xfrm>
            <a:off x="2443841" y="2540906"/>
            <a:ext cx="2552700" cy="469900"/>
          </a:xfrm>
          <a:prstGeom prst="rect">
            <a:avLst/>
          </a:prstGeom>
        </p:spPr>
      </p:pic>
      <p:sp>
        <p:nvSpPr>
          <p:cNvPr id="8" name="TextBox 7">
            <a:extLst>
              <a:ext uri="{FF2B5EF4-FFF2-40B4-BE49-F238E27FC236}">
                <a16:creationId xmlns:a16="http://schemas.microsoft.com/office/drawing/2014/main" id="{A629D0AB-ED9E-B845-9E07-35AB27006322}"/>
              </a:ext>
            </a:extLst>
          </p:cNvPr>
          <p:cNvSpPr txBox="1"/>
          <p:nvPr/>
        </p:nvSpPr>
        <p:spPr>
          <a:xfrm>
            <a:off x="1077685" y="3491692"/>
            <a:ext cx="1851789" cy="369332"/>
          </a:xfrm>
          <a:prstGeom prst="rect">
            <a:avLst/>
          </a:prstGeom>
          <a:noFill/>
        </p:spPr>
        <p:txBody>
          <a:bodyPr wrap="none" rtlCol="0">
            <a:spAutoFit/>
          </a:bodyPr>
          <a:lstStyle/>
          <a:p>
            <a:r>
              <a:rPr lang="en-US" dirty="0"/>
              <a:t>Actual phenotype</a:t>
            </a:r>
          </a:p>
        </p:txBody>
      </p:sp>
      <p:cxnSp>
        <p:nvCxnSpPr>
          <p:cNvPr id="10" name="Straight Arrow Connector 9">
            <a:extLst>
              <a:ext uri="{FF2B5EF4-FFF2-40B4-BE49-F238E27FC236}">
                <a16:creationId xmlns:a16="http://schemas.microsoft.com/office/drawing/2014/main" id="{5818E507-FCDD-7A43-9A1B-A8937CE5A3E9}"/>
              </a:ext>
            </a:extLst>
          </p:cNvPr>
          <p:cNvCxnSpPr/>
          <p:nvPr/>
        </p:nvCxnSpPr>
        <p:spPr>
          <a:xfrm flipV="1">
            <a:off x="1992086" y="3010806"/>
            <a:ext cx="459312" cy="407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14929DA-5F83-AE4D-B380-B88F0458F9AD}"/>
              </a:ext>
            </a:extLst>
          </p:cNvPr>
          <p:cNvSpPr txBox="1"/>
          <p:nvPr/>
        </p:nvSpPr>
        <p:spPr>
          <a:xfrm>
            <a:off x="2612571" y="4157244"/>
            <a:ext cx="2503715" cy="923330"/>
          </a:xfrm>
          <a:prstGeom prst="rect">
            <a:avLst/>
          </a:prstGeom>
          <a:noFill/>
        </p:spPr>
        <p:txBody>
          <a:bodyPr wrap="square" rtlCol="0">
            <a:spAutoFit/>
          </a:bodyPr>
          <a:lstStyle/>
          <a:p>
            <a:r>
              <a:rPr lang="en-US" dirty="0"/>
              <a:t>Best genetic prediction of phenotype based on genome (G)</a:t>
            </a:r>
          </a:p>
        </p:txBody>
      </p:sp>
      <p:cxnSp>
        <p:nvCxnSpPr>
          <p:cNvPr id="12" name="Straight Arrow Connector 11">
            <a:extLst>
              <a:ext uri="{FF2B5EF4-FFF2-40B4-BE49-F238E27FC236}">
                <a16:creationId xmlns:a16="http://schemas.microsoft.com/office/drawing/2014/main" id="{565BAF73-AF20-D447-8F3D-DE6DF62BEE55}"/>
              </a:ext>
            </a:extLst>
          </p:cNvPr>
          <p:cNvCxnSpPr>
            <a:cxnSpLocks/>
            <a:stCxn id="11" idx="0"/>
          </p:cNvCxnSpPr>
          <p:nvPr/>
        </p:nvCxnSpPr>
        <p:spPr>
          <a:xfrm flipH="1" flipV="1">
            <a:off x="3720199" y="3087006"/>
            <a:ext cx="144230" cy="1070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4A3AA92-7C26-0446-94B5-329F82BC9E77}"/>
              </a:ext>
            </a:extLst>
          </p:cNvPr>
          <p:cNvSpPr txBox="1"/>
          <p:nvPr/>
        </p:nvSpPr>
        <p:spPr>
          <a:xfrm>
            <a:off x="5116286" y="1506022"/>
            <a:ext cx="2503715" cy="369332"/>
          </a:xfrm>
          <a:prstGeom prst="rect">
            <a:avLst/>
          </a:prstGeom>
          <a:noFill/>
        </p:spPr>
        <p:txBody>
          <a:bodyPr wrap="square" rtlCol="0">
            <a:spAutoFit/>
          </a:bodyPr>
          <a:lstStyle/>
          <a:p>
            <a:r>
              <a:rPr lang="en-US" dirty="0"/>
              <a:t>environment</a:t>
            </a:r>
          </a:p>
        </p:txBody>
      </p:sp>
      <p:cxnSp>
        <p:nvCxnSpPr>
          <p:cNvPr id="18" name="Straight Arrow Connector 17">
            <a:extLst>
              <a:ext uri="{FF2B5EF4-FFF2-40B4-BE49-F238E27FC236}">
                <a16:creationId xmlns:a16="http://schemas.microsoft.com/office/drawing/2014/main" id="{48440658-8ACB-F74D-961B-29D2609FBD4E}"/>
              </a:ext>
            </a:extLst>
          </p:cNvPr>
          <p:cNvCxnSpPr>
            <a:cxnSpLocks/>
          </p:cNvCxnSpPr>
          <p:nvPr/>
        </p:nvCxnSpPr>
        <p:spPr>
          <a:xfrm flipH="1">
            <a:off x="4961387" y="1875354"/>
            <a:ext cx="766165" cy="731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774C363-4861-BD4F-A96E-EE206F654742}"/>
              </a:ext>
            </a:extLst>
          </p:cNvPr>
          <p:cNvPicPr>
            <a:picLocks noChangeAspect="1"/>
          </p:cNvPicPr>
          <p:nvPr/>
        </p:nvPicPr>
        <p:blipFill>
          <a:blip r:embed="rId3"/>
          <a:stretch>
            <a:fillRect/>
          </a:stretch>
        </p:blipFill>
        <p:spPr>
          <a:xfrm>
            <a:off x="7514087" y="1804306"/>
            <a:ext cx="3365500" cy="1943100"/>
          </a:xfrm>
          <a:prstGeom prst="rect">
            <a:avLst/>
          </a:prstGeom>
        </p:spPr>
      </p:pic>
    </p:spTree>
    <p:extLst>
      <p:ext uri="{BB962C8B-B14F-4D97-AF65-F5344CB8AC3E}">
        <p14:creationId xmlns:p14="http://schemas.microsoft.com/office/powerpoint/2010/main" val="1019250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A5B4-3799-0B4D-A197-8703AC7C27F9}"/>
              </a:ext>
            </a:extLst>
          </p:cNvPr>
          <p:cNvSpPr>
            <a:spLocks noGrp="1"/>
          </p:cNvSpPr>
          <p:nvPr>
            <p:ph type="title"/>
          </p:nvPr>
        </p:nvSpPr>
        <p:spPr/>
        <p:txBody>
          <a:bodyPr/>
          <a:lstStyle/>
          <a:p>
            <a:r>
              <a:rPr lang="en-US" dirty="0"/>
              <a:t>The broad-sense heritability</a:t>
            </a:r>
          </a:p>
        </p:txBody>
      </p:sp>
      <p:pic>
        <p:nvPicPr>
          <p:cNvPr id="4" name="Picture 3">
            <a:extLst>
              <a:ext uri="{FF2B5EF4-FFF2-40B4-BE49-F238E27FC236}">
                <a16:creationId xmlns:a16="http://schemas.microsoft.com/office/drawing/2014/main" id="{0DC7B031-2B21-514A-93E0-8BA6E4685EFA}"/>
              </a:ext>
            </a:extLst>
          </p:cNvPr>
          <p:cNvPicPr>
            <a:picLocks noChangeAspect="1"/>
          </p:cNvPicPr>
          <p:nvPr/>
        </p:nvPicPr>
        <p:blipFill>
          <a:blip r:embed="rId2"/>
          <a:stretch>
            <a:fillRect/>
          </a:stretch>
        </p:blipFill>
        <p:spPr>
          <a:xfrm>
            <a:off x="2443841" y="2540906"/>
            <a:ext cx="2552700" cy="469900"/>
          </a:xfrm>
          <a:prstGeom prst="rect">
            <a:avLst/>
          </a:prstGeom>
        </p:spPr>
      </p:pic>
      <p:sp>
        <p:nvSpPr>
          <p:cNvPr id="8" name="TextBox 7">
            <a:extLst>
              <a:ext uri="{FF2B5EF4-FFF2-40B4-BE49-F238E27FC236}">
                <a16:creationId xmlns:a16="http://schemas.microsoft.com/office/drawing/2014/main" id="{A629D0AB-ED9E-B845-9E07-35AB27006322}"/>
              </a:ext>
            </a:extLst>
          </p:cNvPr>
          <p:cNvSpPr txBox="1"/>
          <p:nvPr/>
        </p:nvSpPr>
        <p:spPr>
          <a:xfrm>
            <a:off x="1077685" y="3491692"/>
            <a:ext cx="1851789" cy="369332"/>
          </a:xfrm>
          <a:prstGeom prst="rect">
            <a:avLst/>
          </a:prstGeom>
          <a:noFill/>
        </p:spPr>
        <p:txBody>
          <a:bodyPr wrap="none" rtlCol="0">
            <a:spAutoFit/>
          </a:bodyPr>
          <a:lstStyle/>
          <a:p>
            <a:r>
              <a:rPr lang="en-US" dirty="0"/>
              <a:t>Actual phenotype</a:t>
            </a:r>
          </a:p>
        </p:txBody>
      </p:sp>
      <p:cxnSp>
        <p:nvCxnSpPr>
          <p:cNvPr id="10" name="Straight Arrow Connector 9">
            <a:extLst>
              <a:ext uri="{FF2B5EF4-FFF2-40B4-BE49-F238E27FC236}">
                <a16:creationId xmlns:a16="http://schemas.microsoft.com/office/drawing/2014/main" id="{5818E507-FCDD-7A43-9A1B-A8937CE5A3E9}"/>
              </a:ext>
            </a:extLst>
          </p:cNvPr>
          <p:cNvCxnSpPr/>
          <p:nvPr/>
        </p:nvCxnSpPr>
        <p:spPr>
          <a:xfrm flipV="1">
            <a:off x="1992086" y="3010806"/>
            <a:ext cx="459312" cy="407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14929DA-5F83-AE4D-B380-B88F0458F9AD}"/>
              </a:ext>
            </a:extLst>
          </p:cNvPr>
          <p:cNvSpPr txBox="1"/>
          <p:nvPr/>
        </p:nvSpPr>
        <p:spPr>
          <a:xfrm>
            <a:off x="2612571" y="4157244"/>
            <a:ext cx="2503715" cy="923330"/>
          </a:xfrm>
          <a:prstGeom prst="rect">
            <a:avLst/>
          </a:prstGeom>
          <a:noFill/>
        </p:spPr>
        <p:txBody>
          <a:bodyPr wrap="square" rtlCol="0">
            <a:spAutoFit/>
          </a:bodyPr>
          <a:lstStyle/>
          <a:p>
            <a:r>
              <a:rPr lang="en-US" dirty="0"/>
              <a:t>Best genetic prediction of phenotype based on genome (G)</a:t>
            </a:r>
          </a:p>
        </p:txBody>
      </p:sp>
      <p:cxnSp>
        <p:nvCxnSpPr>
          <p:cNvPr id="12" name="Straight Arrow Connector 11">
            <a:extLst>
              <a:ext uri="{FF2B5EF4-FFF2-40B4-BE49-F238E27FC236}">
                <a16:creationId xmlns:a16="http://schemas.microsoft.com/office/drawing/2014/main" id="{565BAF73-AF20-D447-8F3D-DE6DF62BEE55}"/>
              </a:ext>
            </a:extLst>
          </p:cNvPr>
          <p:cNvCxnSpPr>
            <a:cxnSpLocks/>
            <a:stCxn id="11" idx="0"/>
          </p:cNvCxnSpPr>
          <p:nvPr/>
        </p:nvCxnSpPr>
        <p:spPr>
          <a:xfrm flipH="1" flipV="1">
            <a:off x="3720199" y="3087006"/>
            <a:ext cx="144230" cy="1070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4A3AA92-7C26-0446-94B5-329F82BC9E77}"/>
              </a:ext>
            </a:extLst>
          </p:cNvPr>
          <p:cNvSpPr txBox="1"/>
          <p:nvPr/>
        </p:nvSpPr>
        <p:spPr>
          <a:xfrm>
            <a:off x="5116286" y="1506022"/>
            <a:ext cx="2503715" cy="369332"/>
          </a:xfrm>
          <a:prstGeom prst="rect">
            <a:avLst/>
          </a:prstGeom>
          <a:noFill/>
        </p:spPr>
        <p:txBody>
          <a:bodyPr wrap="square" rtlCol="0">
            <a:spAutoFit/>
          </a:bodyPr>
          <a:lstStyle/>
          <a:p>
            <a:r>
              <a:rPr lang="en-US" dirty="0"/>
              <a:t>environment</a:t>
            </a:r>
          </a:p>
        </p:txBody>
      </p:sp>
      <p:cxnSp>
        <p:nvCxnSpPr>
          <p:cNvPr id="18" name="Straight Arrow Connector 17">
            <a:extLst>
              <a:ext uri="{FF2B5EF4-FFF2-40B4-BE49-F238E27FC236}">
                <a16:creationId xmlns:a16="http://schemas.microsoft.com/office/drawing/2014/main" id="{48440658-8ACB-F74D-961B-29D2609FBD4E}"/>
              </a:ext>
            </a:extLst>
          </p:cNvPr>
          <p:cNvCxnSpPr>
            <a:cxnSpLocks/>
          </p:cNvCxnSpPr>
          <p:nvPr/>
        </p:nvCxnSpPr>
        <p:spPr>
          <a:xfrm flipH="1">
            <a:off x="4961387" y="1875354"/>
            <a:ext cx="766165" cy="731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774C363-4861-BD4F-A96E-EE206F654742}"/>
              </a:ext>
            </a:extLst>
          </p:cNvPr>
          <p:cNvPicPr>
            <a:picLocks noChangeAspect="1"/>
          </p:cNvPicPr>
          <p:nvPr/>
        </p:nvPicPr>
        <p:blipFill>
          <a:blip r:embed="rId3"/>
          <a:stretch>
            <a:fillRect/>
          </a:stretch>
        </p:blipFill>
        <p:spPr>
          <a:xfrm>
            <a:off x="7514087" y="1804306"/>
            <a:ext cx="3365500" cy="1943100"/>
          </a:xfrm>
          <a:prstGeom prst="rect">
            <a:avLst/>
          </a:prstGeom>
        </p:spPr>
      </p:pic>
      <p:sp>
        <p:nvSpPr>
          <p:cNvPr id="24" name="TextBox 23">
            <a:extLst>
              <a:ext uri="{FF2B5EF4-FFF2-40B4-BE49-F238E27FC236}">
                <a16:creationId xmlns:a16="http://schemas.microsoft.com/office/drawing/2014/main" id="{E09651DD-C060-E14B-9DC9-61D6765CAD99}"/>
              </a:ext>
            </a:extLst>
          </p:cNvPr>
          <p:cNvSpPr txBox="1"/>
          <p:nvPr/>
        </p:nvSpPr>
        <p:spPr>
          <a:xfrm>
            <a:off x="6643341" y="4618909"/>
            <a:ext cx="5106992" cy="923330"/>
          </a:xfrm>
          <a:prstGeom prst="rect">
            <a:avLst/>
          </a:prstGeom>
          <a:noFill/>
        </p:spPr>
        <p:txBody>
          <a:bodyPr wrap="square" rtlCol="0">
            <a:spAutoFit/>
          </a:bodyPr>
          <a:lstStyle/>
          <a:p>
            <a:r>
              <a:rPr lang="en-US" dirty="0"/>
              <a:t>The squared correlation between the best possible genetic predictor and the real phenotype is the broad sense heritability, H2:</a:t>
            </a:r>
          </a:p>
        </p:txBody>
      </p:sp>
      <p:pic>
        <p:nvPicPr>
          <p:cNvPr id="26" name="Picture 25">
            <a:extLst>
              <a:ext uri="{FF2B5EF4-FFF2-40B4-BE49-F238E27FC236}">
                <a16:creationId xmlns:a16="http://schemas.microsoft.com/office/drawing/2014/main" id="{62407376-5C09-0949-A298-3FC1128C021A}"/>
              </a:ext>
            </a:extLst>
          </p:cNvPr>
          <p:cNvPicPr>
            <a:picLocks noChangeAspect="1"/>
          </p:cNvPicPr>
          <p:nvPr/>
        </p:nvPicPr>
        <p:blipFill>
          <a:blip r:embed="rId4"/>
          <a:stretch>
            <a:fillRect/>
          </a:stretch>
        </p:blipFill>
        <p:spPr>
          <a:xfrm>
            <a:off x="7132865" y="5711825"/>
            <a:ext cx="3759200" cy="520700"/>
          </a:xfrm>
          <a:prstGeom prst="rect">
            <a:avLst/>
          </a:prstGeom>
        </p:spPr>
      </p:pic>
    </p:spTree>
    <p:extLst>
      <p:ext uri="{BB962C8B-B14F-4D97-AF65-F5344CB8AC3E}">
        <p14:creationId xmlns:p14="http://schemas.microsoft.com/office/powerpoint/2010/main" val="988266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7F6C4-D084-414E-A518-1DD67A5145CD}"/>
              </a:ext>
            </a:extLst>
          </p:cNvPr>
          <p:cNvSpPr>
            <a:spLocks noGrp="1"/>
          </p:cNvSpPr>
          <p:nvPr>
            <p:ph type="ctrTitle"/>
          </p:nvPr>
        </p:nvSpPr>
        <p:spPr/>
        <p:txBody>
          <a:bodyPr/>
          <a:lstStyle/>
          <a:p>
            <a:r>
              <a:rPr lang="en-US" dirty="0"/>
              <a:t>Meta-analysis</a:t>
            </a:r>
          </a:p>
        </p:txBody>
      </p:sp>
      <p:sp>
        <p:nvSpPr>
          <p:cNvPr id="3" name="Subtitle 2">
            <a:extLst>
              <a:ext uri="{FF2B5EF4-FFF2-40B4-BE49-F238E27FC236}">
                <a16:creationId xmlns:a16="http://schemas.microsoft.com/office/drawing/2014/main" id="{49A03954-EC15-F644-892F-DF30D1CA37D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66238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A5B4-3799-0B4D-A197-8703AC7C27F9}"/>
              </a:ext>
            </a:extLst>
          </p:cNvPr>
          <p:cNvSpPr>
            <a:spLocks noGrp="1"/>
          </p:cNvSpPr>
          <p:nvPr>
            <p:ph type="title"/>
          </p:nvPr>
        </p:nvSpPr>
        <p:spPr/>
        <p:txBody>
          <a:bodyPr/>
          <a:lstStyle/>
          <a:p>
            <a:r>
              <a:rPr lang="en-US" dirty="0"/>
              <a:t>The broad-sense heritability</a:t>
            </a:r>
          </a:p>
        </p:txBody>
      </p:sp>
      <p:pic>
        <p:nvPicPr>
          <p:cNvPr id="4" name="Picture 3">
            <a:extLst>
              <a:ext uri="{FF2B5EF4-FFF2-40B4-BE49-F238E27FC236}">
                <a16:creationId xmlns:a16="http://schemas.microsoft.com/office/drawing/2014/main" id="{0DC7B031-2B21-514A-93E0-8BA6E4685EFA}"/>
              </a:ext>
            </a:extLst>
          </p:cNvPr>
          <p:cNvPicPr>
            <a:picLocks noChangeAspect="1"/>
          </p:cNvPicPr>
          <p:nvPr/>
        </p:nvPicPr>
        <p:blipFill>
          <a:blip r:embed="rId2"/>
          <a:stretch>
            <a:fillRect/>
          </a:stretch>
        </p:blipFill>
        <p:spPr>
          <a:xfrm>
            <a:off x="2443841" y="2540906"/>
            <a:ext cx="2552700" cy="469900"/>
          </a:xfrm>
          <a:prstGeom prst="rect">
            <a:avLst/>
          </a:prstGeom>
        </p:spPr>
      </p:pic>
      <p:sp>
        <p:nvSpPr>
          <p:cNvPr id="8" name="TextBox 7">
            <a:extLst>
              <a:ext uri="{FF2B5EF4-FFF2-40B4-BE49-F238E27FC236}">
                <a16:creationId xmlns:a16="http://schemas.microsoft.com/office/drawing/2014/main" id="{A629D0AB-ED9E-B845-9E07-35AB27006322}"/>
              </a:ext>
            </a:extLst>
          </p:cNvPr>
          <p:cNvSpPr txBox="1"/>
          <p:nvPr/>
        </p:nvSpPr>
        <p:spPr>
          <a:xfrm>
            <a:off x="1077685" y="3491692"/>
            <a:ext cx="1851789" cy="369332"/>
          </a:xfrm>
          <a:prstGeom prst="rect">
            <a:avLst/>
          </a:prstGeom>
          <a:noFill/>
        </p:spPr>
        <p:txBody>
          <a:bodyPr wrap="none" rtlCol="0">
            <a:spAutoFit/>
          </a:bodyPr>
          <a:lstStyle/>
          <a:p>
            <a:r>
              <a:rPr lang="en-US" dirty="0"/>
              <a:t>Actual phenotype</a:t>
            </a:r>
          </a:p>
        </p:txBody>
      </p:sp>
      <p:cxnSp>
        <p:nvCxnSpPr>
          <p:cNvPr id="10" name="Straight Arrow Connector 9">
            <a:extLst>
              <a:ext uri="{FF2B5EF4-FFF2-40B4-BE49-F238E27FC236}">
                <a16:creationId xmlns:a16="http://schemas.microsoft.com/office/drawing/2014/main" id="{5818E507-FCDD-7A43-9A1B-A8937CE5A3E9}"/>
              </a:ext>
            </a:extLst>
          </p:cNvPr>
          <p:cNvCxnSpPr/>
          <p:nvPr/>
        </p:nvCxnSpPr>
        <p:spPr>
          <a:xfrm flipV="1">
            <a:off x="1992086" y="3010806"/>
            <a:ext cx="459312" cy="407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14929DA-5F83-AE4D-B380-B88F0458F9AD}"/>
              </a:ext>
            </a:extLst>
          </p:cNvPr>
          <p:cNvSpPr txBox="1"/>
          <p:nvPr/>
        </p:nvSpPr>
        <p:spPr>
          <a:xfrm>
            <a:off x="2612571" y="4157244"/>
            <a:ext cx="2503715" cy="923330"/>
          </a:xfrm>
          <a:prstGeom prst="rect">
            <a:avLst/>
          </a:prstGeom>
          <a:noFill/>
        </p:spPr>
        <p:txBody>
          <a:bodyPr wrap="square" rtlCol="0">
            <a:spAutoFit/>
          </a:bodyPr>
          <a:lstStyle/>
          <a:p>
            <a:r>
              <a:rPr lang="en-US" dirty="0"/>
              <a:t>Best genetic prediction of phenotype based on genome (G)</a:t>
            </a:r>
          </a:p>
        </p:txBody>
      </p:sp>
      <p:cxnSp>
        <p:nvCxnSpPr>
          <p:cNvPr id="12" name="Straight Arrow Connector 11">
            <a:extLst>
              <a:ext uri="{FF2B5EF4-FFF2-40B4-BE49-F238E27FC236}">
                <a16:creationId xmlns:a16="http://schemas.microsoft.com/office/drawing/2014/main" id="{565BAF73-AF20-D447-8F3D-DE6DF62BEE55}"/>
              </a:ext>
            </a:extLst>
          </p:cNvPr>
          <p:cNvCxnSpPr>
            <a:cxnSpLocks/>
            <a:stCxn id="11" idx="0"/>
          </p:cNvCxnSpPr>
          <p:nvPr/>
        </p:nvCxnSpPr>
        <p:spPr>
          <a:xfrm flipH="1" flipV="1">
            <a:off x="3720199" y="3087006"/>
            <a:ext cx="144230" cy="1070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4A3AA92-7C26-0446-94B5-329F82BC9E77}"/>
              </a:ext>
            </a:extLst>
          </p:cNvPr>
          <p:cNvSpPr txBox="1"/>
          <p:nvPr/>
        </p:nvSpPr>
        <p:spPr>
          <a:xfrm>
            <a:off x="5116286" y="1506022"/>
            <a:ext cx="2503715" cy="369332"/>
          </a:xfrm>
          <a:prstGeom prst="rect">
            <a:avLst/>
          </a:prstGeom>
          <a:noFill/>
        </p:spPr>
        <p:txBody>
          <a:bodyPr wrap="square" rtlCol="0">
            <a:spAutoFit/>
          </a:bodyPr>
          <a:lstStyle/>
          <a:p>
            <a:r>
              <a:rPr lang="en-US" dirty="0"/>
              <a:t>environment</a:t>
            </a:r>
          </a:p>
        </p:txBody>
      </p:sp>
      <p:cxnSp>
        <p:nvCxnSpPr>
          <p:cNvPr id="18" name="Straight Arrow Connector 17">
            <a:extLst>
              <a:ext uri="{FF2B5EF4-FFF2-40B4-BE49-F238E27FC236}">
                <a16:creationId xmlns:a16="http://schemas.microsoft.com/office/drawing/2014/main" id="{48440658-8ACB-F74D-961B-29D2609FBD4E}"/>
              </a:ext>
            </a:extLst>
          </p:cNvPr>
          <p:cNvCxnSpPr>
            <a:cxnSpLocks/>
          </p:cNvCxnSpPr>
          <p:nvPr/>
        </p:nvCxnSpPr>
        <p:spPr>
          <a:xfrm flipH="1">
            <a:off x="4961387" y="1875354"/>
            <a:ext cx="766165" cy="731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774C363-4861-BD4F-A96E-EE206F654742}"/>
              </a:ext>
            </a:extLst>
          </p:cNvPr>
          <p:cNvPicPr>
            <a:picLocks noChangeAspect="1"/>
          </p:cNvPicPr>
          <p:nvPr/>
        </p:nvPicPr>
        <p:blipFill>
          <a:blip r:embed="rId3"/>
          <a:stretch>
            <a:fillRect/>
          </a:stretch>
        </p:blipFill>
        <p:spPr>
          <a:xfrm>
            <a:off x="7514087" y="1804306"/>
            <a:ext cx="3365500" cy="1943100"/>
          </a:xfrm>
          <a:prstGeom prst="rect">
            <a:avLst/>
          </a:prstGeom>
        </p:spPr>
      </p:pic>
      <p:sp>
        <p:nvSpPr>
          <p:cNvPr id="24" name="TextBox 23">
            <a:extLst>
              <a:ext uri="{FF2B5EF4-FFF2-40B4-BE49-F238E27FC236}">
                <a16:creationId xmlns:a16="http://schemas.microsoft.com/office/drawing/2014/main" id="{E09651DD-C060-E14B-9DC9-61D6765CAD99}"/>
              </a:ext>
            </a:extLst>
          </p:cNvPr>
          <p:cNvSpPr txBox="1"/>
          <p:nvPr/>
        </p:nvSpPr>
        <p:spPr>
          <a:xfrm>
            <a:off x="6643341" y="4618909"/>
            <a:ext cx="5106992" cy="923330"/>
          </a:xfrm>
          <a:prstGeom prst="rect">
            <a:avLst/>
          </a:prstGeom>
          <a:noFill/>
        </p:spPr>
        <p:txBody>
          <a:bodyPr wrap="square" rtlCol="0">
            <a:spAutoFit/>
          </a:bodyPr>
          <a:lstStyle/>
          <a:p>
            <a:r>
              <a:rPr lang="en-US" dirty="0"/>
              <a:t>The squared correlation between the best possible genetic predictor and the real phenotype is the broad sense heritability, H2:</a:t>
            </a:r>
          </a:p>
        </p:txBody>
      </p:sp>
      <p:sp>
        <p:nvSpPr>
          <p:cNvPr id="25" name="TextBox 24">
            <a:extLst>
              <a:ext uri="{FF2B5EF4-FFF2-40B4-BE49-F238E27FC236}">
                <a16:creationId xmlns:a16="http://schemas.microsoft.com/office/drawing/2014/main" id="{1F3DA969-B942-9646-9FFD-6E5E5A3C52BB}"/>
              </a:ext>
            </a:extLst>
          </p:cNvPr>
          <p:cNvSpPr txBox="1"/>
          <p:nvPr/>
        </p:nvSpPr>
        <p:spPr>
          <a:xfrm>
            <a:off x="644413" y="5542239"/>
            <a:ext cx="5307813" cy="1200329"/>
          </a:xfrm>
          <a:prstGeom prst="rect">
            <a:avLst/>
          </a:prstGeom>
          <a:noFill/>
        </p:spPr>
        <p:txBody>
          <a:bodyPr wrap="square" rtlCol="0">
            <a:spAutoFit/>
          </a:bodyPr>
          <a:lstStyle/>
          <a:p>
            <a:r>
              <a:rPr lang="en-US" b="1" dirty="0"/>
              <a:t>The broad sense heritability is a measure of the totality of genetic effects. It is mostly theoretical, though it is (in theory) equal to the correlation in phenotype of identical twins raised apart.</a:t>
            </a:r>
          </a:p>
        </p:txBody>
      </p:sp>
      <p:pic>
        <p:nvPicPr>
          <p:cNvPr id="26" name="Picture 25">
            <a:extLst>
              <a:ext uri="{FF2B5EF4-FFF2-40B4-BE49-F238E27FC236}">
                <a16:creationId xmlns:a16="http://schemas.microsoft.com/office/drawing/2014/main" id="{62407376-5C09-0949-A298-3FC1128C021A}"/>
              </a:ext>
            </a:extLst>
          </p:cNvPr>
          <p:cNvPicPr>
            <a:picLocks noChangeAspect="1"/>
          </p:cNvPicPr>
          <p:nvPr/>
        </p:nvPicPr>
        <p:blipFill>
          <a:blip r:embed="rId4"/>
          <a:stretch>
            <a:fillRect/>
          </a:stretch>
        </p:blipFill>
        <p:spPr>
          <a:xfrm>
            <a:off x="7132865" y="5711825"/>
            <a:ext cx="3759200" cy="520700"/>
          </a:xfrm>
          <a:prstGeom prst="rect">
            <a:avLst/>
          </a:prstGeom>
        </p:spPr>
      </p:pic>
    </p:spTree>
    <p:extLst>
      <p:ext uri="{BB962C8B-B14F-4D97-AF65-F5344CB8AC3E}">
        <p14:creationId xmlns:p14="http://schemas.microsoft.com/office/powerpoint/2010/main" val="4176992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A5B4-3799-0B4D-A197-8703AC7C27F9}"/>
              </a:ext>
            </a:extLst>
          </p:cNvPr>
          <p:cNvSpPr>
            <a:spLocks noGrp="1"/>
          </p:cNvSpPr>
          <p:nvPr>
            <p:ph type="title"/>
          </p:nvPr>
        </p:nvSpPr>
        <p:spPr/>
        <p:txBody>
          <a:bodyPr/>
          <a:lstStyle/>
          <a:p>
            <a:r>
              <a:rPr lang="en-US" dirty="0"/>
              <a:t>The narrow-sense heritability</a:t>
            </a:r>
          </a:p>
        </p:txBody>
      </p:sp>
      <p:sp>
        <p:nvSpPr>
          <p:cNvPr id="24" name="TextBox 23">
            <a:extLst>
              <a:ext uri="{FF2B5EF4-FFF2-40B4-BE49-F238E27FC236}">
                <a16:creationId xmlns:a16="http://schemas.microsoft.com/office/drawing/2014/main" id="{E09651DD-C060-E14B-9DC9-61D6765CAD99}"/>
              </a:ext>
            </a:extLst>
          </p:cNvPr>
          <p:cNvSpPr txBox="1"/>
          <p:nvPr/>
        </p:nvSpPr>
        <p:spPr>
          <a:xfrm>
            <a:off x="6643341" y="4618909"/>
            <a:ext cx="5106992" cy="923330"/>
          </a:xfrm>
          <a:prstGeom prst="rect">
            <a:avLst/>
          </a:prstGeom>
          <a:noFill/>
        </p:spPr>
        <p:txBody>
          <a:bodyPr wrap="square" rtlCol="0">
            <a:spAutoFit/>
          </a:bodyPr>
          <a:lstStyle/>
          <a:p>
            <a:r>
              <a:rPr lang="en-US" dirty="0"/>
              <a:t>The squared correlation between the best possible linear genetic predictor and the real phenotype is the narrow sense heritability, h2:</a:t>
            </a:r>
          </a:p>
        </p:txBody>
      </p:sp>
      <p:pic>
        <p:nvPicPr>
          <p:cNvPr id="3" name="Picture 2">
            <a:extLst>
              <a:ext uri="{FF2B5EF4-FFF2-40B4-BE49-F238E27FC236}">
                <a16:creationId xmlns:a16="http://schemas.microsoft.com/office/drawing/2014/main" id="{E679F12E-46E2-7149-A52C-F26C08E5398E}"/>
              </a:ext>
            </a:extLst>
          </p:cNvPr>
          <p:cNvPicPr>
            <a:picLocks noChangeAspect="1"/>
          </p:cNvPicPr>
          <p:nvPr/>
        </p:nvPicPr>
        <p:blipFill>
          <a:blip r:embed="rId2"/>
          <a:stretch>
            <a:fillRect/>
          </a:stretch>
        </p:blipFill>
        <p:spPr>
          <a:xfrm>
            <a:off x="2350407" y="2392798"/>
            <a:ext cx="2527300" cy="508000"/>
          </a:xfrm>
          <a:prstGeom prst="rect">
            <a:avLst/>
          </a:prstGeom>
        </p:spPr>
      </p:pic>
      <p:pic>
        <p:nvPicPr>
          <p:cNvPr id="14" name="Picture 13">
            <a:extLst>
              <a:ext uri="{FF2B5EF4-FFF2-40B4-BE49-F238E27FC236}">
                <a16:creationId xmlns:a16="http://schemas.microsoft.com/office/drawing/2014/main" id="{9E72EE16-5B7E-5C43-A8A4-B0CDF527A5A0}"/>
              </a:ext>
            </a:extLst>
          </p:cNvPr>
          <p:cNvPicPr>
            <a:picLocks noChangeAspect="1"/>
          </p:cNvPicPr>
          <p:nvPr/>
        </p:nvPicPr>
        <p:blipFill>
          <a:blip r:embed="rId3"/>
          <a:stretch>
            <a:fillRect/>
          </a:stretch>
        </p:blipFill>
        <p:spPr>
          <a:xfrm>
            <a:off x="7678965" y="2105018"/>
            <a:ext cx="3213100" cy="1955800"/>
          </a:xfrm>
          <a:prstGeom prst="rect">
            <a:avLst/>
          </a:prstGeom>
        </p:spPr>
      </p:pic>
      <p:pic>
        <p:nvPicPr>
          <p:cNvPr id="20" name="Picture 19">
            <a:extLst>
              <a:ext uri="{FF2B5EF4-FFF2-40B4-BE49-F238E27FC236}">
                <a16:creationId xmlns:a16="http://schemas.microsoft.com/office/drawing/2014/main" id="{8726BA70-85EA-7F4B-ACC7-35059A04121B}"/>
              </a:ext>
            </a:extLst>
          </p:cNvPr>
          <p:cNvPicPr>
            <a:picLocks noChangeAspect="1"/>
          </p:cNvPicPr>
          <p:nvPr/>
        </p:nvPicPr>
        <p:blipFill>
          <a:blip r:embed="rId4"/>
          <a:stretch>
            <a:fillRect/>
          </a:stretch>
        </p:blipFill>
        <p:spPr>
          <a:xfrm>
            <a:off x="7488465" y="5839980"/>
            <a:ext cx="3594100" cy="520700"/>
          </a:xfrm>
          <a:prstGeom prst="rect">
            <a:avLst/>
          </a:prstGeom>
        </p:spPr>
      </p:pic>
    </p:spTree>
    <p:extLst>
      <p:ext uri="{BB962C8B-B14F-4D97-AF65-F5344CB8AC3E}">
        <p14:creationId xmlns:p14="http://schemas.microsoft.com/office/powerpoint/2010/main" val="10111795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A5B4-3799-0B4D-A197-8703AC7C27F9}"/>
              </a:ext>
            </a:extLst>
          </p:cNvPr>
          <p:cNvSpPr>
            <a:spLocks noGrp="1"/>
          </p:cNvSpPr>
          <p:nvPr>
            <p:ph type="title"/>
          </p:nvPr>
        </p:nvSpPr>
        <p:spPr/>
        <p:txBody>
          <a:bodyPr/>
          <a:lstStyle/>
          <a:p>
            <a:r>
              <a:rPr lang="en-US" dirty="0"/>
              <a:t>The narrow-sense heritability</a:t>
            </a:r>
          </a:p>
        </p:txBody>
      </p:sp>
      <p:sp>
        <p:nvSpPr>
          <p:cNvPr id="8" name="TextBox 7">
            <a:extLst>
              <a:ext uri="{FF2B5EF4-FFF2-40B4-BE49-F238E27FC236}">
                <a16:creationId xmlns:a16="http://schemas.microsoft.com/office/drawing/2014/main" id="{A629D0AB-ED9E-B845-9E07-35AB27006322}"/>
              </a:ext>
            </a:extLst>
          </p:cNvPr>
          <p:cNvSpPr txBox="1"/>
          <p:nvPr/>
        </p:nvSpPr>
        <p:spPr>
          <a:xfrm>
            <a:off x="1077685" y="3491692"/>
            <a:ext cx="1851789" cy="369332"/>
          </a:xfrm>
          <a:prstGeom prst="rect">
            <a:avLst/>
          </a:prstGeom>
          <a:noFill/>
        </p:spPr>
        <p:txBody>
          <a:bodyPr wrap="none" rtlCol="0">
            <a:spAutoFit/>
          </a:bodyPr>
          <a:lstStyle/>
          <a:p>
            <a:r>
              <a:rPr lang="en-US" dirty="0"/>
              <a:t>Actual phenotype</a:t>
            </a:r>
          </a:p>
        </p:txBody>
      </p:sp>
      <p:cxnSp>
        <p:nvCxnSpPr>
          <p:cNvPr id="10" name="Straight Arrow Connector 9">
            <a:extLst>
              <a:ext uri="{FF2B5EF4-FFF2-40B4-BE49-F238E27FC236}">
                <a16:creationId xmlns:a16="http://schemas.microsoft.com/office/drawing/2014/main" id="{5818E507-FCDD-7A43-9A1B-A8937CE5A3E9}"/>
              </a:ext>
            </a:extLst>
          </p:cNvPr>
          <p:cNvCxnSpPr/>
          <p:nvPr/>
        </p:nvCxnSpPr>
        <p:spPr>
          <a:xfrm flipV="1">
            <a:off x="1992086" y="3010806"/>
            <a:ext cx="459312" cy="407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14929DA-5F83-AE4D-B380-B88F0458F9AD}"/>
              </a:ext>
            </a:extLst>
          </p:cNvPr>
          <p:cNvSpPr txBox="1"/>
          <p:nvPr/>
        </p:nvSpPr>
        <p:spPr>
          <a:xfrm>
            <a:off x="2612571" y="4157244"/>
            <a:ext cx="2503715" cy="923330"/>
          </a:xfrm>
          <a:prstGeom prst="rect">
            <a:avLst/>
          </a:prstGeom>
          <a:noFill/>
        </p:spPr>
        <p:txBody>
          <a:bodyPr wrap="square" rtlCol="0">
            <a:spAutoFit/>
          </a:bodyPr>
          <a:lstStyle/>
          <a:p>
            <a:r>
              <a:rPr lang="en-US" b="1" dirty="0"/>
              <a:t>Best LINEAR genetic prediction of phenotype based on genome (G)</a:t>
            </a:r>
          </a:p>
        </p:txBody>
      </p:sp>
      <p:cxnSp>
        <p:nvCxnSpPr>
          <p:cNvPr id="12" name="Straight Arrow Connector 11">
            <a:extLst>
              <a:ext uri="{FF2B5EF4-FFF2-40B4-BE49-F238E27FC236}">
                <a16:creationId xmlns:a16="http://schemas.microsoft.com/office/drawing/2014/main" id="{565BAF73-AF20-D447-8F3D-DE6DF62BEE55}"/>
              </a:ext>
            </a:extLst>
          </p:cNvPr>
          <p:cNvCxnSpPr>
            <a:cxnSpLocks/>
            <a:stCxn id="11" idx="0"/>
          </p:cNvCxnSpPr>
          <p:nvPr/>
        </p:nvCxnSpPr>
        <p:spPr>
          <a:xfrm flipH="1" flipV="1">
            <a:off x="3720199" y="3087006"/>
            <a:ext cx="144230" cy="1070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4A3AA92-7C26-0446-94B5-329F82BC9E77}"/>
              </a:ext>
            </a:extLst>
          </p:cNvPr>
          <p:cNvSpPr txBox="1"/>
          <p:nvPr/>
        </p:nvSpPr>
        <p:spPr>
          <a:xfrm>
            <a:off x="4961387" y="1395411"/>
            <a:ext cx="2971801" cy="646331"/>
          </a:xfrm>
          <a:prstGeom prst="rect">
            <a:avLst/>
          </a:prstGeom>
          <a:noFill/>
        </p:spPr>
        <p:txBody>
          <a:bodyPr wrap="square" rtlCol="0">
            <a:spAutoFit/>
          </a:bodyPr>
          <a:lstStyle/>
          <a:p>
            <a:r>
              <a:rPr lang="en-US" dirty="0"/>
              <a:t>Environment plus non-linear genetics</a:t>
            </a:r>
          </a:p>
        </p:txBody>
      </p:sp>
      <p:cxnSp>
        <p:nvCxnSpPr>
          <p:cNvPr id="18" name="Straight Arrow Connector 17">
            <a:extLst>
              <a:ext uri="{FF2B5EF4-FFF2-40B4-BE49-F238E27FC236}">
                <a16:creationId xmlns:a16="http://schemas.microsoft.com/office/drawing/2014/main" id="{48440658-8ACB-F74D-961B-29D2609FBD4E}"/>
              </a:ext>
            </a:extLst>
          </p:cNvPr>
          <p:cNvCxnSpPr>
            <a:cxnSpLocks/>
          </p:cNvCxnSpPr>
          <p:nvPr/>
        </p:nvCxnSpPr>
        <p:spPr>
          <a:xfrm flipH="1">
            <a:off x="4961388" y="2041742"/>
            <a:ext cx="557669" cy="565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09651DD-C060-E14B-9DC9-61D6765CAD99}"/>
              </a:ext>
            </a:extLst>
          </p:cNvPr>
          <p:cNvSpPr txBox="1"/>
          <p:nvPr/>
        </p:nvSpPr>
        <p:spPr>
          <a:xfrm>
            <a:off x="6643341" y="4618909"/>
            <a:ext cx="5106992" cy="923330"/>
          </a:xfrm>
          <a:prstGeom prst="rect">
            <a:avLst/>
          </a:prstGeom>
          <a:noFill/>
        </p:spPr>
        <p:txBody>
          <a:bodyPr wrap="square" rtlCol="0">
            <a:spAutoFit/>
          </a:bodyPr>
          <a:lstStyle/>
          <a:p>
            <a:r>
              <a:rPr lang="en-US" dirty="0"/>
              <a:t>The squared correlation between the best possible linear genetic predictor and the real phenotype is the narrow sense heritability, h2:</a:t>
            </a:r>
          </a:p>
        </p:txBody>
      </p:sp>
      <p:pic>
        <p:nvPicPr>
          <p:cNvPr id="3" name="Picture 2">
            <a:extLst>
              <a:ext uri="{FF2B5EF4-FFF2-40B4-BE49-F238E27FC236}">
                <a16:creationId xmlns:a16="http://schemas.microsoft.com/office/drawing/2014/main" id="{E679F12E-46E2-7149-A52C-F26C08E5398E}"/>
              </a:ext>
            </a:extLst>
          </p:cNvPr>
          <p:cNvPicPr>
            <a:picLocks noChangeAspect="1"/>
          </p:cNvPicPr>
          <p:nvPr/>
        </p:nvPicPr>
        <p:blipFill>
          <a:blip r:embed="rId2"/>
          <a:stretch>
            <a:fillRect/>
          </a:stretch>
        </p:blipFill>
        <p:spPr>
          <a:xfrm>
            <a:off x="2350407" y="2392798"/>
            <a:ext cx="2527300" cy="508000"/>
          </a:xfrm>
          <a:prstGeom prst="rect">
            <a:avLst/>
          </a:prstGeom>
        </p:spPr>
      </p:pic>
      <p:pic>
        <p:nvPicPr>
          <p:cNvPr id="14" name="Picture 13">
            <a:extLst>
              <a:ext uri="{FF2B5EF4-FFF2-40B4-BE49-F238E27FC236}">
                <a16:creationId xmlns:a16="http://schemas.microsoft.com/office/drawing/2014/main" id="{9E72EE16-5B7E-5C43-A8A4-B0CDF527A5A0}"/>
              </a:ext>
            </a:extLst>
          </p:cNvPr>
          <p:cNvPicPr>
            <a:picLocks noChangeAspect="1"/>
          </p:cNvPicPr>
          <p:nvPr/>
        </p:nvPicPr>
        <p:blipFill>
          <a:blip r:embed="rId3"/>
          <a:stretch>
            <a:fillRect/>
          </a:stretch>
        </p:blipFill>
        <p:spPr>
          <a:xfrm>
            <a:off x="7678965" y="2105018"/>
            <a:ext cx="3213100" cy="1955800"/>
          </a:xfrm>
          <a:prstGeom prst="rect">
            <a:avLst/>
          </a:prstGeom>
        </p:spPr>
      </p:pic>
      <p:pic>
        <p:nvPicPr>
          <p:cNvPr id="20" name="Picture 19">
            <a:extLst>
              <a:ext uri="{FF2B5EF4-FFF2-40B4-BE49-F238E27FC236}">
                <a16:creationId xmlns:a16="http://schemas.microsoft.com/office/drawing/2014/main" id="{8726BA70-85EA-7F4B-ACC7-35059A04121B}"/>
              </a:ext>
            </a:extLst>
          </p:cNvPr>
          <p:cNvPicPr>
            <a:picLocks noChangeAspect="1"/>
          </p:cNvPicPr>
          <p:nvPr/>
        </p:nvPicPr>
        <p:blipFill>
          <a:blip r:embed="rId4"/>
          <a:stretch>
            <a:fillRect/>
          </a:stretch>
        </p:blipFill>
        <p:spPr>
          <a:xfrm>
            <a:off x="7488465" y="5839980"/>
            <a:ext cx="3594100" cy="520700"/>
          </a:xfrm>
          <a:prstGeom prst="rect">
            <a:avLst/>
          </a:prstGeom>
        </p:spPr>
      </p:pic>
    </p:spTree>
    <p:extLst>
      <p:ext uri="{BB962C8B-B14F-4D97-AF65-F5344CB8AC3E}">
        <p14:creationId xmlns:p14="http://schemas.microsoft.com/office/powerpoint/2010/main" val="406671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A5B4-3799-0B4D-A197-8703AC7C27F9}"/>
              </a:ext>
            </a:extLst>
          </p:cNvPr>
          <p:cNvSpPr>
            <a:spLocks noGrp="1"/>
          </p:cNvSpPr>
          <p:nvPr>
            <p:ph type="title"/>
          </p:nvPr>
        </p:nvSpPr>
        <p:spPr/>
        <p:txBody>
          <a:bodyPr/>
          <a:lstStyle/>
          <a:p>
            <a:r>
              <a:rPr lang="en-US" dirty="0"/>
              <a:t>The narrow-sense heritability</a:t>
            </a:r>
          </a:p>
        </p:txBody>
      </p:sp>
      <p:sp>
        <p:nvSpPr>
          <p:cNvPr id="8" name="TextBox 7">
            <a:extLst>
              <a:ext uri="{FF2B5EF4-FFF2-40B4-BE49-F238E27FC236}">
                <a16:creationId xmlns:a16="http://schemas.microsoft.com/office/drawing/2014/main" id="{A629D0AB-ED9E-B845-9E07-35AB27006322}"/>
              </a:ext>
            </a:extLst>
          </p:cNvPr>
          <p:cNvSpPr txBox="1"/>
          <p:nvPr/>
        </p:nvSpPr>
        <p:spPr>
          <a:xfrm>
            <a:off x="1077685" y="3491692"/>
            <a:ext cx="1851789" cy="369332"/>
          </a:xfrm>
          <a:prstGeom prst="rect">
            <a:avLst/>
          </a:prstGeom>
          <a:noFill/>
        </p:spPr>
        <p:txBody>
          <a:bodyPr wrap="none" rtlCol="0">
            <a:spAutoFit/>
          </a:bodyPr>
          <a:lstStyle/>
          <a:p>
            <a:r>
              <a:rPr lang="en-US" dirty="0"/>
              <a:t>Actual phenotype</a:t>
            </a:r>
          </a:p>
        </p:txBody>
      </p:sp>
      <p:cxnSp>
        <p:nvCxnSpPr>
          <p:cNvPr id="10" name="Straight Arrow Connector 9">
            <a:extLst>
              <a:ext uri="{FF2B5EF4-FFF2-40B4-BE49-F238E27FC236}">
                <a16:creationId xmlns:a16="http://schemas.microsoft.com/office/drawing/2014/main" id="{5818E507-FCDD-7A43-9A1B-A8937CE5A3E9}"/>
              </a:ext>
            </a:extLst>
          </p:cNvPr>
          <p:cNvCxnSpPr/>
          <p:nvPr/>
        </p:nvCxnSpPr>
        <p:spPr>
          <a:xfrm flipV="1">
            <a:off x="1992086" y="3010806"/>
            <a:ext cx="459312" cy="407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14929DA-5F83-AE4D-B380-B88F0458F9AD}"/>
              </a:ext>
            </a:extLst>
          </p:cNvPr>
          <p:cNvSpPr txBox="1"/>
          <p:nvPr/>
        </p:nvSpPr>
        <p:spPr>
          <a:xfrm>
            <a:off x="2612571" y="4157244"/>
            <a:ext cx="2503715" cy="923330"/>
          </a:xfrm>
          <a:prstGeom prst="rect">
            <a:avLst/>
          </a:prstGeom>
          <a:noFill/>
        </p:spPr>
        <p:txBody>
          <a:bodyPr wrap="square" rtlCol="0">
            <a:spAutoFit/>
          </a:bodyPr>
          <a:lstStyle/>
          <a:p>
            <a:r>
              <a:rPr lang="en-US" dirty="0"/>
              <a:t>Best LINEAR genetic prediction of phenotype based on genome (G)</a:t>
            </a:r>
          </a:p>
        </p:txBody>
      </p:sp>
      <p:cxnSp>
        <p:nvCxnSpPr>
          <p:cNvPr id="12" name="Straight Arrow Connector 11">
            <a:extLst>
              <a:ext uri="{FF2B5EF4-FFF2-40B4-BE49-F238E27FC236}">
                <a16:creationId xmlns:a16="http://schemas.microsoft.com/office/drawing/2014/main" id="{565BAF73-AF20-D447-8F3D-DE6DF62BEE55}"/>
              </a:ext>
            </a:extLst>
          </p:cNvPr>
          <p:cNvCxnSpPr>
            <a:cxnSpLocks/>
            <a:stCxn id="11" idx="0"/>
          </p:cNvCxnSpPr>
          <p:nvPr/>
        </p:nvCxnSpPr>
        <p:spPr>
          <a:xfrm flipH="1" flipV="1">
            <a:off x="3720199" y="3087006"/>
            <a:ext cx="144230" cy="1070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4A3AA92-7C26-0446-94B5-329F82BC9E77}"/>
              </a:ext>
            </a:extLst>
          </p:cNvPr>
          <p:cNvSpPr txBox="1"/>
          <p:nvPr/>
        </p:nvSpPr>
        <p:spPr>
          <a:xfrm>
            <a:off x="4961387" y="1395411"/>
            <a:ext cx="2971801" cy="646331"/>
          </a:xfrm>
          <a:prstGeom prst="rect">
            <a:avLst/>
          </a:prstGeom>
          <a:noFill/>
        </p:spPr>
        <p:txBody>
          <a:bodyPr wrap="square" rtlCol="0">
            <a:spAutoFit/>
          </a:bodyPr>
          <a:lstStyle/>
          <a:p>
            <a:r>
              <a:rPr lang="en-US" dirty="0"/>
              <a:t>Environment plus non-linear genetics</a:t>
            </a:r>
          </a:p>
        </p:txBody>
      </p:sp>
      <p:cxnSp>
        <p:nvCxnSpPr>
          <p:cNvPr id="18" name="Straight Arrow Connector 17">
            <a:extLst>
              <a:ext uri="{FF2B5EF4-FFF2-40B4-BE49-F238E27FC236}">
                <a16:creationId xmlns:a16="http://schemas.microsoft.com/office/drawing/2014/main" id="{48440658-8ACB-F74D-961B-29D2609FBD4E}"/>
              </a:ext>
            </a:extLst>
          </p:cNvPr>
          <p:cNvCxnSpPr>
            <a:cxnSpLocks/>
          </p:cNvCxnSpPr>
          <p:nvPr/>
        </p:nvCxnSpPr>
        <p:spPr>
          <a:xfrm flipH="1">
            <a:off x="4961388" y="2041742"/>
            <a:ext cx="557669" cy="565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09651DD-C060-E14B-9DC9-61D6765CAD99}"/>
              </a:ext>
            </a:extLst>
          </p:cNvPr>
          <p:cNvSpPr txBox="1"/>
          <p:nvPr/>
        </p:nvSpPr>
        <p:spPr>
          <a:xfrm>
            <a:off x="6643341" y="4618909"/>
            <a:ext cx="5106992" cy="923330"/>
          </a:xfrm>
          <a:prstGeom prst="rect">
            <a:avLst/>
          </a:prstGeom>
          <a:noFill/>
        </p:spPr>
        <p:txBody>
          <a:bodyPr wrap="square" rtlCol="0">
            <a:spAutoFit/>
          </a:bodyPr>
          <a:lstStyle/>
          <a:p>
            <a:r>
              <a:rPr lang="en-US" dirty="0"/>
              <a:t>The squared correlation between the best possible linear genetic predictor and the real phenotype is the narrow sense heritability, h2:</a:t>
            </a:r>
          </a:p>
        </p:txBody>
      </p:sp>
      <p:pic>
        <p:nvPicPr>
          <p:cNvPr id="3" name="Picture 2">
            <a:extLst>
              <a:ext uri="{FF2B5EF4-FFF2-40B4-BE49-F238E27FC236}">
                <a16:creationId xmlns:a16="http://schemas.microsoft.com/office/drawing/2014/main" id="{E679F12E-46E2-7149-A52C-F26C08E5398E}"/>
              </a:ext>
            </a:extLst>
          </p:cNvPr>
          <p:cNvPicPr>
            <a:picLocks noChangeAspect="1"/>
          </p:cNvPicPr>
          <p:nvPr/>
        </p:nvPicPr>
        <p:blipFill>
          <a:blip r:embed="rId2"/>
          <a:stretch>
            <a:fillRect/>
          </a:stretch>
        </p:blipFill>
        <p:spPr>
          <a:xfrm>
            <a:off x="2350407" y="2392798"/>
            <a:ext cx="2527300" cy="508000"/>
          </a:xfrm>
          <a:prstGeom prst="rect">
            <a:avLst/>
          </a:prstGeom>
        </p:spPr>
      </p:pic>
      <p:pic>
        <p:nvPicPr>
          <p:cNvPr id="14" name="Picture 13">
            <a:extLst>
              <a:ext uri="{FF2B5EF4-FFF2-40B4-BE49-F238E27FC236}">
                <a16:creationId xmlns:a16="http://schemas.microsoft.com/office/drawing/2014/main" id="{9E72EE16-5B7E-5C43-A8A4-B0CDF527A5A0}"/>
              </a:ext>
            </a:extLst>
          </p:cNvPr>
          <p:cNvPicPr>
            <a:picLocks noChangeAspect="1"/>
          </p:cNvPicPr>
          <p:nvPr/>
        </p:nvPicPr>
        <p:blipFill>
          <a:blip r:embed="rId3"/>
          <a:stretch>
            <a:fillRect/>
          </a:stretch>
        </p:blipFill>
        <p:spPr>
          <a:xfrm>
            <a:off x="7678965" y="2105018"/>
            <a:ext cx="3213100" cy="1955800"/>
          </a:xfrm>
          <a:prstGeom prst="rect">
            <a:avLst/>
          </a:prstGeom>
        </p:spPr>
      </p:pic>
      <p:sp>
        <p:nvSpPr>
          <p:cNvPr id="25" name="TextBox 24">
            <a:extLst>
              <a:ext uri="{FF2B5EF4-FFF2-40B4-BE49-F238E27FC236}">
                <a16:creationId xmlns:a16="http://schemas.microsoft.com/office/drawing/2014/main" id="{0CA5F8D7-3100-774F-9E46-7AD8A313DC4D}"/>
              </a:ext>
            </a:extLst>
          </p:cNvPr>
          <p:cNvSpPr txBox="1"/>
          <p:nvPr/>
        </p:nvSpPr>
        <p:spPr>
          <a:xfrm>
            <a:off x="703361" y="5529913"/>
            <a:ext cx="4412925" cy="1200329"/>
          </a:xfrm>
          <a:prstGeom prst="rect">
            <a:avLst/>
          </a:prstGeom>
          <a:noFill/>
        </p:spPr>
        <p:txBody>
          <a:bodyPr wrap="square" rtlCol="0">
            <a:spAutoFit/>
          </a:bodyPr>
          <a:lstStyle/>
          <a:p>
            <a:r>
              <a:rPr lang="en-US" b="1" dirty="0"/>
              <a:t>The narrow sense heritability is the extent to which genetics ‘breeds true’, i.e. is passed down in families i.e. where the correlation in phenotype is proportional to relatedness.</a:t>
            </a:r>
          </a:p>
        </p:txBody>
      </p:sp>
      <p:pic>
        <p:nvPicPr>
          <p:cNvPr id="20" name="Picture 19">
            <a:extLst>
              <a:ext uri="{FF2B5EF4-FFF2-40B4-BE49-F238E27FC236}">
                <a16:creationId xmlns:a16="http://schemas.microsoft.com/office/drawing/2014/main" id="{8726BA70-85EA-7F4B-ACC7-35059A04121B}"/>
              </a:ext>
            </a:extLst>
          </p:cNvPr>
          <p:cNvPicPr>
            <a:picLocks noChangeAspect="1"/>
          </p:cNvPicPr>
          <p:nvPr/>
        </p:nvPicPr>
        <p:blipFill>
          <a:blip r:embed="rId4"/>
          <a:stretch>
            <a:fillRect/>
          </a:stretch>
        </p:blipFill>
        <p:spPr>
          <a:xfrm>
            <a:off x="7488465" y="5839980"/>
            <a:ext cx="3594100" cy="520700"/>
          </a:xfrm>
          <a:prstGeom prst="rect">
            <a:avLst/>
          </a:prstGeom>
        </p:spPr>
      </p:pic>
    </p:spTree>
    <p:extLst>
      <p:ext uri="{BB962C8B-B14F-4D97-AF65-F5344CB8AC3E}">
        <p14:creationId xmlns:p14="http://schemas.microsoft.com/office/powerpoint/2010/main" val="3906638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A5B4-3799-0B4D-A197-8703AC7C27F9}"/>
              </a:ext>
            </a:extLst>
          </p:cNvPr>
          <p:cNvSpPr>
            <a:spLocks noGrp="1"/>
          </p:cNvSpPr>
          <p:nvPr>
            <p:ph type="title"/>
          </p:nvPr>
        </p:nvSpPr>
        <p:spPr/>
        <p:txBody>
          <a:bodyPr/>
          <a:lstStyle/>
          <a:p>
            <a:r>
              <a:rPr lang="en-US" dirty="0"/>
              <a:t>The SNP-heritability</a:t>
            </a:r>
          </a:p>
        </p:txBody>
      </p:sp>
      <p:sp>
        <p:nvSpPr>
          <p:cNvPr id="8" name="TextBox 7">
            <a:extLst>
              <a:ext uri="{FF2B5EF4-FFF2-40B4-BE49-F238E27FC236}">
                <a16:creationId xmlns:a16="http://schemas.microsoft.com/office/drawing/2014/main" id="{A629D0AB-ED9E-B845-9E07-35AB27006322}"/>
              </a:ext>
            </a:extLst>
          </p:cNvPr>
          <p:cNvSpPr txBox="1"/>
          <p:nvPr/>
        </p:nvSpPr>
        <p:spPr>
          <a:xfrm>
            <a:off x="1077685" y="3491692"/>
            <a:ext cx="1851789" cy="369332"/>
          </a:xfrm>
          <a:prstGeom prst="rect">
            <a:avLst/>
          </a:prstGeom>
          <a:noFill/>
        </p:spPr>
        <p:txBody>
          <a:bodyPr wrap="none" rtlCol="0">
            <a:spAutoFit/>
          </a:bodyPr>
          <a:lstStyle/>
          <a:p>
            <a:r>
              <a:rPr lang="en-US" dirty="0"/>
              <a:t>Actual phenotype</a:t>
            </a:r>
          </a:p>
        </p:txBody>
      </p:sp>
      <p:cxnSp>
        <p:nvCxnSpPr>
          <p:cNvPr id="10" name="Straight Arrow Connector 9">
            <a:extLst>
              <a:ext uri="{FF2B5EF4-FFF2-40B4-BE49-F238E27FC236}">
                <a16:creationId xmlns:a16="http://schemas.microsoft.com/office/drawing/2014/main" id="{5818E507-FCDD-7A43-9A1B-A8937CE5A3E9}"/>
              </a:ext>
            </a:extLst>
          </p:cNvPr>
          <p:cNvCxnSpPr>
            <a:cxnSpLocks/>
            <a:stCxn id="8" idx="0"/>
          </p:cNvCxnSpPr>
          <p:nvPr/>
        </p:nvCxnSpPr>
        <p:spPr>
          <a:xfrm flipV="1">
            <a:off x="2003580" y="3029820"/>
            <a:ext cx="0" cy="461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14929DA-5F83-AE4D-B380-B88F0458F9AD}"/>
              </a:ext>
            </a:extLst>
          </p:cNvPr>
          <p:cNvSpPr txBox="1"/>
          <p:nvPr/>
        </p:nvSpPr>
        <p:spPr>
          <a:xfrm>
            <a:off x="2612571" y="4157244"/>
            <a:ext cx="2906487" cy="1200329"/>
          </a:xfrm>
          <a:prstGeom prst="rect">
            <a:avLst/>
          </a:prstGeom>
          <a:noFill/>
        </p:spPr>
        <p:txBody>
          <a:bodyPr wrap="square" rtlCol="0">
            <a:spAutoFit/>
          </a:bodyPr>
          <a:lstStyle/>
          <a:p>
            <a:r>
              <a:rPr lang="en-US" b="1" dirty="0"/>
              <a:t>Best linear genetic prediction of phenotype based on the set of </a:t>
            </a:r>
            <a:r>
              <a:rPr lang="en-US" b="1" dirty="0" err="1"/>
              <a:t>snps</a:t>
            </a:r>
            <a:r>
              <a:rPr lang="en-US" b="1" dirty="0"/>
              <a:t> that are in the study (</a:t>
            </a:r>
            <a:r>
              <a:rPr lang="en-US" b="1" dirty="0" err="1"/>
              <a:t>G_snp</a:t>
            </a:r>
            <a:r>
              <a:rPr lang="en-US" b="1" dirty="0"/>
              <a:t>)</a:t>
            </a:r>
          </a:p>
        </p:txBody>
      </p:sp>
      <p:cxnSp>
        <p:nvCxnSpPr>
          <p:cNvPr id="12" name="Straight Arrow Connector 11">
            <a:extLst>
              <a:ext uri="{FF2B5EF4-FFF2-40B4-BE49-F238E27FC236}">
                <a16:creationId xmlns:a16="http://schemas.microsoft.com/office/drawing/2014/main" id="{565BAF73-AF20-D447-8F3D-DE6DF62BEE55}"/>
              </a:ext>
            </a:extLst>
          </p:cNvPr>
          <p:cNvCxnSpPr>
            <a:cxnSpLocks/>
            <a:stCxn id="11" idx="0"/>
          </p:cNvCxnSpPr>
          <p:nvPr/>
        </p:nvCxnSpPr>
        <p:spPr>
          <a:xfrm flipH="1" flipV="1">
            <a:off x="3720199" y="3087006"/>
            <a:ext cx="345616" cy="1070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4A3AA92-7C26-0446-94B5-329F82BC9E77}"/>
              </a:ext>
            </a:extLst>
          </p:cNvPr>
          <p:cNvSpPr txBox="1"/>
          <p:nvPr/>
        </p:nvSpPr>
        <p:spPr>
          <a:xfrm>
            <a:off x="4735286" y="1357576"/>
            <a:ext cx="3418115" cy="646331"/>
          </a:xfrm>
          <a:prstGeom prst="rect">
            <a:avLst/>
          </a:prstGeom>
          <a:noFill/>
        </p:spPr>
        <p:txBody>
          <a:bodyPr wrap="square" rtlCol="0">
            <a:spAutoFit/>
          </a:bodyPr>
          <a:lstStyle/>
          <a:p>
            <a:r>
              <a:rPr lang="en-US" dirty="0"/>
              <a:t>Environment, non-linear genetics, </a:t>
            </a:r>
            <a:r>
              <a:rPr lang="en-US" dirty="0" err="1"/>
              <a:t>snps</a:t>
            </a:r>
            <a:r>
              <a:rPr lang="en-US" dirty="0"/>
              <a:t> not in the study</a:t>
            </a:r>
          </a:p>
        </p:txBody>
      </p:sp>
      <p:cxnSp>
        <p:nvCxnSpPr>
          <p:cNvPr id="18" name="Straight Arrow Connector 17">
            <a:extLst>
              <a:ext uri="{FF2B5EF4-FFF2-40B4-BE49-F238E27FC236}">
                <a16:creationId xmlns:a16="http://schemas.microsoft.com/office/drawing/2014/main" id="{48440658-8ACB-F74D-961B-29D2609FBD4E}"/>
              </a:ext>
            </a:extLst>
          </p:cNvPr>
          <p:cNvCxnSpPr>
            <a:cxnSpLocks/>
          </p:cNvCxnSpPr>
          <p:nvPr/>
        </p:nvCxnSpPr>
        <p:spPr>
          <a:xfrm flipH="1">
            <a:off x="5323114" y="2041742"/>
            <a:ext cx="195944" cy="451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09651DD-C060-E14B-9DC9-61D6765CAD99}"/>
              </a:ext>
            </a:extLst>
          </p:cNvPr>
          <p:cNvSpPr txBox="1"/>
          <p:nvPr/>
        </p:nvSpPr>
        <p:spPr>
          <a:xfrm>
            <a:off x="6643341" y="4618909"/>
            <a:ext cx="5106992" cy="1200329"/>
          </a:xfrm>
          <a:prstGeom prst="rect">
            <a:avLst/>
          </a:prstGeom>
          <a:noFill/>
        </p:spPr>
        <p:txBody>
          <a:bodyPr wrap="square" rtlCol="0">
            <a:spAutoFit/>
          </a:bodyPr>
          <a:lstStyle/>
          <a:p>
            <a:r>
              <a:rPr lang="en-US" dirty="0"/>
              <a:t>The squared correlation between the best possible linear genetic predictor using the </a:t>
            </a:r>
            <a:r>
              <a:rPr lang="en-US" dirty="0" err="1"/>
              <a:t>snps</a:t>
            </a:r>
            <a:r>
              <a:rPr lang="en-US" dirty="0"/>
              <a:t> in your study and the real phenotype is the NNP heritability, h2_snp:</a:t>
            </a:r>
          </a:p>
        </p:txBody>
      </p:sp>
      <p:pic>
        <p:nvPicPr>
          <p:cNvPr id="13" name="Picture 12">
            <a:extLst>
              <a:ext uri="{FF2B5EF4-FFF2-40B4-BE49-F238E27FC236}">
                <a16:creationId xmlns:a16="http://schemas.microsoft.com/office/drawing/2014/main" id="{665E2330-C399-914E-89F4-4A593468CC66}"/>
              </a:ext>
            </a:extLst>
          </p:cNvPr>
          <p:cNvPicPr>
            <a:picLocks noChangeAspect="1"/>
          </p:cNvPicPr>
          <p:nvPr/>
        </p:nvPicPr>
        <p:blipFill>
          <a:blip r:embed="rId2"/>
          <a:stretch>
            <a:fillRect/>
          </a:stretch>
        </p:blipFill>
        <p:spPr>
          <a:xfrm>
            <a:off x="6937829" y="2102756"/>
            <a:ext cx="4064000" cy="1968500"/>
          </a:xfrm>
          <a:prstGeom prst="rect">
            <a:avLst/>
          </a:prstGeom>
        </p:spPr>
      </p:pic>
      <p:pic>
        <p:nvPicPr>
          <p:cNvPr id="4" name="Picture 3">
            <a:extLst>
              <a:ext uri="{FF2B5EF4-FFF2-40B4-BE49-F238E27FC236}">
                <a16:creationId xmlns:a16="http://schemas.microsoft.com/office/drawing/2014/main" id="{906674A6-D474-BB4C-AA3B-96FFCAB15610}"/>
              </a:ext>
            </a:extLst>
          </p:cNvPr>
          <p:cNvPicPr>
            <a:picLocks noChangeAspect="1"/>
          </p:cNvPicPr>
          <p:nvPr/>
        </p:nvPicPr>
        <p:blipFill>
          <a:blip r:embed="rId3"/>
          <a:stretch>
            <a:fillRect/>
          </a:stretch>
        </p:blipFill>
        <p:spPr>
          <a:xfrm>
            <a:off x="1972129" y="2360669"/>
            <a:ext cx="3429000" cy="584200"/>
          </a:xfrm>
          <a:prstGeom prst="rect">
            <a:avLst/>
          </a:prstGeom>
        </p:spPr>
      </p:pic>
      <p:pic>
        <p:nvPicPr>
          <p:cNvPr id="16" name="Picture 15">
            <a:extLst>
              <a:ext uri="{FF2B5EF4-FFF2-40B4-BE49-F238E27FC236}">
                <a16:creationId xmlns:a16="http://schemas.microsoft.com/office/drawing/2014/main" id="{4579AD5E-E08D-CE4D-940C-8EDC2AE12B4C}"/>
              </a:ext>
            </a:extLst>
          </p:cNvPr>
          <p:cNvPicPr>
            <a:picLocks noChangeAspect="1"/>
          </p:cNvPicPr>
          <p:nvPr/>
        </p:nvPicPr>
        <p:blipFill>
          <a:blip r:embed="rId4"/>
          <a:stretch>
            <a:fillRect/>
          </a:stretch>
        </p:blipFill>
        <p:spPr>
          <a:xfrm>
            <a:off x="6745737" y="5797792"/>
            <a:ext cx="4902200" cy="584200"/>
          </a:xfrm>
          <a:prstGeom prst="rect">
            <a:avLst/>
          </a:prstGeom>
        </p:spPr>
      </p:pic>
    </p:spTree>
    <p:extLst>
      <p:ext uri="{BB962C8B-B14F-4D97-AF65-F5344CB8AC3E}">
        <p14:creationId xmlns:p14="http://schemas.microsoft.com/office/powerpoint/2010/main" val="956850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A5B4-3799-0B4D-A197-8703AC7C27F9}"/>
              </a:ext>
            </a:extLst>
          </p:cNvPr>
          <p:cNvSpPr>
            <a:spLocks noGrp="1"/>
          </p:cNvSpPr>
          <p:nvPr>
            <p:ph type="title"/>
          </p:nvPr>
        </p:nvSpPr>
        <p:spPr/>
        <p:txBody>
          <a:bodyPr/>
          <a:lstStyle/>
          <a:p>
            <a:r>
              <a:rPr lang="en-US" dirty="0"/>
              <a:t>The SNP-heritability</a:t>
            </a:r>
          </a:p>
        </p:txBody>
      </p:sp>
      <p:sp>
        <p:nvSpPr>
          <p:cNvPr id="8" name="TextBox 7">
            <a:extLst>
              <a:ext uri="{FF2B5EF4-FFF2-40B4-BE49-F238E27FC236}">
                <a16:creationId xmlns:a16="http://schemas.microsoft.com/office/drawing/2014/main" id="{A629D0AB-ED9E-B845-9E07-35AB27006322}"/>
              </a:ext>
            </a:extLst>
          </p:cNvPr>
          <p:cNvSpPr txBox="1"/>
          <p:nvPr/>
        </p:nvSpPr>
        <p:spPr>
          <a:xfrm>
            <a:off x="1077685" y="3491692"/>
            <a:ext cx="1851789" cy="369332"/>
          </a:xfrm>
          <a:prstGeom prst="rect">
            <a:avLst/>
          </a:prstGeom>
          <a:noFill/>
        </p:spPr>
        <p:txBody>
          <a:bodyPr wrap="none" rtlCol="0">
            <a:spAutoFit/>
          </a:bodyPr>
          <a:lstStyle/>
          <a:p>
            <a:r>
              <a:rPr lang="en-US" dirty="0"/>
              <a:t>Actual phenotype</a:t>
            </a:r>
          </a:p>
        </p:txBody>
      </p:sp>
      <p:cxnSp>
        <p:nvCxnSpPr>
          <p:cNvPr id="10" name="Straight Arrow Connector 9">
            <a:extLst>
              <a:ext uri="{FF2B5EF4-FFF2-40B4-BE49-F238E27FC236}">
                <a16:creationId xmlns:a16="http://schemas.microsoft.com/office/drawing/2014/main" id="{5818E507-FCDD-7A43-9A1B-A8937CE5A3E9}"/>
              </a:ext>
            </a:extLst>
          </p:cNvPr>
          <p:cNvCxnSpPr>
            <a:cxnSpLocks/>
            <a:stCxn id="8" idx="0"/>
          </p:cNvCxnSpPr>
          <p:nvPr/>
        </p:nvCxnSpPr>
        <p:spPr>
          <a:xfrm flipV="1">
            <a:off x="2003580" y="3029820"/>
            <a:ext cx="0" cy="461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14929DA-5F83-AE4D-B380-B88F0458F9AD}"/>
              </a:ext>
            </a:extLst>
          </p:cNvPr>
          <p:cNvSpPr txBox="1"/>
          <p:nvPr/>
        </p:nvSpPr>
        <p:spPr>
          <a:xfrm>
            <a:off x="2612571" y="4157244"/>
            <a:ext cx="2906487" cy="1200329"/>
          </a:xfrm>
          <a:prstGeom prst="rect">
            <a:avLst/>
          </a:prstGeom>
          <a:noFill/>
        </p:spPr>
        <p:txBody>
          <a:bodyPr wrap="square" rtlCol="0">
            <a:spAutoFit/>
          </a:bodyPr>
          <a:lstStyle/>
          <a:p>
            <a:r>
              <a:rPr lang="en-US" dirty="0"/>
              <a:t>Best linear genetic prediction of phenotype based on the set of </a:t>
            </a:r>
            <a:r>
              <a:rPr lang="en-US" dirty="0" err="1"/>
              <a:t>snps</a:t>
            </a:r>
            <a:r>
              <a:rPr lang="en-US" dirty="0"/>
              <a:t> that are in the study (</a:t>
            </a:r>
            <a:r>
              <a:rPr lang="en-US" dirty="0" err="1"/>
              <a:t>G_snp</a:t>
            </a:r>
            <a:r>
              <a:rPr lang="en-US" dirty="0"/>
              <a:t>)</a:t>
            </a:r>
          </a:p>
        </p:txBody>
      </p:sp>
      <p:cxnSp>
        <p:nvCxnSpPr>
          <p:cNvPr id="12" name="Straight Arrow Connector 11">
            <a:extLst>
              <a:ext uri="{FF2B5EF4-FFF2-40B4-BE49-F238E27FC236}">
                <a16:creationId xmlns:a16="http://schemas.microsoft.com/office/drawing/2014/main" id="{565BAF73-AF20-D447-8F3D-DE6DF62BEE55}"/>
              </a:ext>
            </a:extLst>
          </p:cNvPr>
          <p:cNvCxnSpPr>
            <a:cxnSpLocks/>
            <a:stCxn id="11" idx="0"/>
          </p:cNvCxnSpPr>
          <p:nvPr/>
        </p:nvCxnSpPr>
        <p:spPr>
          <a:xfrm flipH="1" flipV="1">
            <a:off x="3720199" y="3087006"/>
            <a:ext cx="345616" cy="1070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4A3AA92-7C26-0446-94B5-329F82BC9E77}"/>
              </a:ext>
            </a:extLst>
          </p:cNvPr>
          <p:cNvSpPr txBox="1"/>
          <p:nvPr/>
        </p:nvSpPr>
        <p:spPr>
          <a:xfrm>
            <a:off x="4735286" y="1357576"/>
            <a:ext cx="3418115" cy="646331"/>
          </a:xfrm>
          <a:prstGeom prst="rect">
            <a:avLst/>
          </a:prstGeom>
          <a:noFill/>
        </p:spPr>
        <p:txBody>
          <a:bodyPr wrap="square" rtlCol="0">
            <a:spAutoFit/>
          </a:bodyPr>
          <a:lstStyle/>
          <a:p>
            <a:r>
              <a:rPr lang="en-US" dirty="0"/>
              <a:t>Environment, non-linear genetics, </a:t>
            </a:r>
            <a:r>
              <a:rPr lang="en-US" dirty="0" err="1"/>
              <a:t>snps</a:t>
            </a:r>
            <a:r>
              <a:rPr lang="en-US" dirty="0"/>
              <a:t> not in the study</a:t>
            </a:r>
          </a:p>
        </p:txBody>
      </p:sp>
      <p:cxnSp>
        <p:nvCxnSpPr>
          <p:cNvPr id="18" name="Straight Arrow Connector 17">
            <a:extLst>
              <a:ext uri="{FF2B5EF4-FFF2-40B4-BE49-F238E27FC236}">
                <a16:creationId xmlns:a16="http://schemas.microsoft.com/office/drawing/2014/main" id="{48440658-8ACB-F74D-961B-29D2609FBD4E}"/>
              </a:ext>
            </a:extLst>
          </p:cNvPr>
          <p:cNvCxnSpPr>
            <a:cxnSpLocks/>
          </p:cNvCxnSpPr>
          <p:nvPr/>
        </p:nvCxnSpPr>
        <p:spPr>
          <a:xfrm flipH="1">
            <a:off x="5323114" y="2041742"/>
            <a:ext cx="195944" cy="451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09651DD-C060-E14B-9DC9-61D6765CAD99}"/>
              </a:ext>
            </a:extLst>
          </p:cNvPr>
          <p:cNvSpPr txBox="1"/>
          <p:nvPr/>
        </p:nvSpPr>
        <p:spPr>
          <a:xfrm>
            <a:off x="6643341" y="4618909"/>
            <a:ext cx="5106992" cy="1200329"/>
          </a:xfrm>
          <a:prstGeom prst="rect">
            <a:avLst/>
          </a:prstGeom>
          <a:noFill/>
        </p:spPr>
        <p:txBody>
          <a:bodyPr wrap="square" rtlCol="0">
            <a:spAutoFit/>
          </a:bodyPr>
          <a:lstStyle/>
          <a:p>
            <a:r>
              <a:rPr lang="en-US" dirty="0"/>
              <a:t>The squared correlation between the best possible linear genetic predictor using the </a:t>
            </a:r>
            <a:r>
              <a:rPr lang="en-US" dirty="0" err="1"/>
              <a:t>snps</a:t>
            </a:r>
            <a:r>
              <a:rPr lang="en-US" dirty="0"/>
              <a:t> in your study and the real phenotype is the NNP heritability, h2_snp:</a:t>
            </a:r>
          </a:p>
        </p:txBody>
      </p:sp>
      <p:pic>
        <p:nvPicPr>
          <p:cNvPr id="13" name="Picture 12">
            <a:extLst>
              <a:ext uri="{FF2B5EF4-FFF2-40B4-BE49-F238E27FC236}">
                <a16:creationId xmlns:a16="http://schemas.microsoft.com/office/drawing/2014/main" id="{665E2330-C399-914E-89F4-4A593468CC66}"/>
              </a:ext>
            </a:extLst>
          </p:cNvPr>
          <p:cNvPicPr>
            <a:picLocks noChangeAspect="1"/>
          </p:cNvPicPr>
          <p:nvPr/>
        </p:nvPicPr>
        <p:blipFill>
          <a:blip r:embed="rId2"/>
          <a:stretch>
            <a:fillRect/>
          </a:stretch>
        </p:blipFill>
        <p:spPr>
          <a:xfrm>
            <a:off x="6937829" y="2102756"/>
            <a:ext cx="4064000" cy="1968500"/>
          </a:xfrm>
          <a:prstGeom prst="rect">
            <a:avLst/>
          </a:prstGeom>
        </p:spPr>
      </p:pic>
      <p:pic>
        <p:nvPicPr>
          <p:cNvPr id="4" name="Picture 3">
            <a:extLst>
              <a:ext uri="{FF2B5EF4-FFF2-40B4-BE49-F238E27FC236}">
                <a16:creationId xmlns:a16="http://schemas.microsoft.com/office/drawing/2014/main" id="{906674A6-D474-BB4C-AA3B-96FFCAB15610}"/>
              </a:ext>
            </a:extLst>
          </p:cNvPr>
          <p:cNvPicPr>
            <a:picLocks noChangeAspect="1"/>
          </p:cNvPicPr>
          <p:nvPr/>
        </p:nvPicPr>
        <p:blipFill>
          <a:blip r:embed="rId3"/>
          <a:stretch>
            <a:fillRect/>
          </a:stretch>
        </p:blipFill>
        <p:spPr>
          <a:xfrm>
            <a:off x="1972129" y="2360669"/>
            <a:ext cx="3429000" cy="584200"/>
          </a:xfrm>
          <a:prstGeom prst="rect">
            <a:avLst/>
          </a:prstGeom>
        </p:spPr>
      </p:pic>
      <p:sp>
        <p:nvSpPr>
          <p:cNvPr id="19" name="TextBox 18">
            <a:extLst>
              <a:ext uri="{FF2B5EF4-FFF2-40B4-BE49-F238E27FC236}">
                <a16:creationId xmlns:a16="http://schemas.microsoft.com/office/drawing/2014/main" id="{F6B3C532-EECB-0743-8AD9-C3AC765EBECB}"/>
              </a:ext>
            </a:extLst>
          </p:cNvPr>
          <p:cNvSpPr txBox="1"/>
          <p:nvPr/>
        </p:nvSpPr>
        <p:spPr>
          <a:xfrm>
            <a:off x="51199" y="5525439"/>
            <a:ext cx="6643340" cy="1200329"/>
          </a:xfrm>
          <a:prstGeom prst="rect">
            <a:avLst/>
          </a:prstGeom>
          <a:noFill/>
        </p:spPr>
        <p:txBody>
          <a:bodyPr wrap="square" rtlCol="0">
            <a:spAutoFit/>
          </a:bodyPr>
          <a:lstStyle/>
          <a:p>
            <a:r>
              <a:rPr lang="en-US" b="1" dirty="0"/>
              <a:t>The SNP heritability measured the total narrow-sense heritability captured, i.e. the “variance explained”, by the variants you have studied. In a GWAS, this usually means “captured by common variants”. This gives a lower bound for the narrow-sense heritability.</a:t>
            </a:r>
          </a:p>
        </p:txBody>
      </p:sp>
      <p:pic>
        <p:nvPicPr>
          <p:cNvPr id="16" name="Picture 15">
            <a:extLst>
              <a:ext uri="{FF2B5EF4-FFF2-40B4-BE49-F238E27FC236}">
                <a16:creationId xmlns:a16="http://schemas.microsoft.com/office/drawing/2014/main" id="{4579AD5E-E08D-CE4D-940C-8EDC2AE12B4C}"/>
              </a:ext>
            </a:extLst>
          </p:cNvPr>
          <p:cNvPicPr>
            <a:picLocks noChangeAspect="1"/>
          </p:cNvPicPr>
          <p:nvPr/>
        </p:nvPicPr>
        <p:blipFill>
          <a:blip r:embed="rId4"/>
          <a:stretch>
            <a:fillRect/>
          </a:stretch>
        </p:blipFill>
        <p:spPr>
          <a:xfrm>
            <a:off x="6745737" y="5797792"/>
            <a:ext cx="4902200" cy="584200"/>
          </a:xfrm>
          <a:prstGeom prst="rect">
            <a:avLst/>
          </a:prstGeom>
        </p:spPr>
      </p:pic>
    </p:spTree>
    <p:extLst>
      <p:ext uri="{BB962C8B-B14F-4D97-AF65-F5344CB8AC3E}">
        <p14:creationId xmlns:p14="http://schemas.microsoft.com/office/powerpoint/2010/main" val="11667548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5E4FF-441D-2F4E-B0D6-6A091211FB8A}"/>
              </a:ext>
            </a:extLst>
          </p:cNvPr>
          <p:cNvSpPr>
            <a:spLocks noGrp="1"/>
          </p:cNvSpPr>
          <p:nvPr>
            <p:ph type="title"/>
          </p:nvPr>
        </p:nvSpPr>
        <p:spPr/>
        <p:txBody>
          <a:bodyPr/>
          <a:lstStyle/>
          <a:p>
            <a:r>
              <a:rPr lang="en-US" dirty="0"/>
              <a:t>Estimating the SNP heritability using a polygenic risk score</a:t>
            </a:r>
          </a:p>
        </p:txBody>
      </p:sp>
      <p:sp>
        <p:nvSpPr>
          <p:cNvPr id="9" name="TextBox 8">
            <a:extLst>
              <a:ext uri="{FF2B5EF4-FFF2-40B4-BE49-F238E27FC236}">
                <a16:creationId xmlns:a16="http://schemas.microsoft.com/office/drawing/2014/main" id="{4D0315A7-7314-264E-B978-85C8D1687E96}"/>
              </a:ext>
            </a:extLst>
          </p:cNvPr>
          <p:cNvSpPr txBox="1"/>
          <p:nvPr/>
        </p:nvSpPr>
        <p:spPr>
          <a:xfrm>
            <a:off x="1471387" y="1951236"/>
            <a:ext cx="2714852" cy="923330"/>
          </a:xfrm>
          <a:prstGeom prst="rect">
            <a:avLst/>
          </a:prstGeom>
          <a:noFill/>
        </p:spPr>
        <p:txBody>
          <a:bodyPr wrap="square" rtlCol="0">
            <a:spAutoFit/>
          </a:bodyPr>
          <a:lstStyle/>
          <a:p>
            <a:r>
              <a:rPr lang="en-US" dirty="0"/>
              <a:t>Estimate a polygenic risk score, by trying to estimate the effect sizes (</a:t>
            </a:r>
            <a:r>
              <a:rPr lang="en-US" dirty="0" err="1"/>
              <a:t>beta^hat</a:t>
            </a:r>
            <a:r>
              <a:rPr lang="en-US" dirty="0"/>
              <a:t>): </a:t>
            </a:r>
          </a:p>
        </p:txBody>
      </p:sp>
    </p:spTree>
    <p:extLst>
      <p:ext uri="{BB962C8B-B14F-4D97-AF65-F5344CB8AC3E}">
        <p14:creationId xmlns:p14="http://schemas.microsoft.com/office/powerpoint/2010/main" val="10807524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5E4FF-441D-2F4E-B0D6-6A091211FB8A}"/>
              </a:ext>
            </a:extLst>
          </p:cNvPr>
          <p:cNvSpPr>
            <a:spLocks noGrp="1"/>
          </p:cNvSpPr>
          <p:nvPr>
            <p:ph type="title"/>
          </p:nvPr>
        </p:nvSpPr>
        <p:spPr/>
        <p:txBody>
          <a:bodyPr/>
          <a:lstStyle/>
          <a:p>
            <a:r>
              <a:rPr lang="en-US" dirty="0"/>
              <a:t>Estimating the SNP heritability using a polygenic risk score</a:t>
            </a:r>
          </a:p>
        </p:txBody>
      </p:sp>
      <p:sp>
        <p:nvSpPr>
          <p:cNvPr id="9" name="TextBox 8">
            <a:extLst>
              <a:ext uri="{FF2B5EF4-FFF2-40B4-BE49-F238E27FC236}">
                <a16:creationId xmlns:a16="http://schemas.microsoft.com/office/drawing/2014/main" id="{4D0315A7-7314-264E-B978-85C8D1687E96}"/>
              </a:ext>
            </a:extLst>
          </p:cNvPr>
          <p:cNvSpPr txBox="1"/>
          <p:nvPr/>
        </p:nvSpPr>
        <p:spPr>
          <a:xfrm>
            <a:off x="1471387" y="1951236"/>
            <a:ext cx="2714852" cy="923330"/>
          </a:xfrm>
          <a:prstGeom prst="rect">
            <a:avLst/>
          </a:prstGeom>
          <a:noFill/>
        </p:spPr>
        <p:txBody>
          <a:bodyPr wrap="square" rtlCol="0">
            <a:spAutoFit/>
          </a:bodyPr>
          <a:lstStyle/>
          <a:p>
            <a:r>
              <a:rPr lang="en-US" dirty="0"/>
              <a:t>Estimate a polygenic risk score, by trying to estimate the effect sizes (</a:t>
            </a:r>
            <a:r>
              <a:rPr lang="en-US" dirty="0" err="1"/>
              <a:t>beta^hat</a:t>
            </a:r>
            <a:r>
              <a:rPr lang="en-US" dirty="0"/>
              <a:t>): </a:t>
            </a:r>
          </a:p>
        </p:txBody>
      </p:sp>
      <p:pic>
        <p:nvPicPr>
          <p:cNvPr id="11" name="Picture 10">
            <a:extLst>
              <a:ext uri="{FF2B5EF4-FFF2-40B4-BE49-F238E27FC236}">
                <a16:creationId xmlns:a16="http://schemas.microsoft.com/office/drawing/2014/main" id="{34348F75-E6C4-6F49-98D2-83174524C985}"/>
              </a:ext>
            </a:extLst>
          </p:cNvPr>
          <p:cNvPicPr>
            <a:picLocks noChangeAspect="1"/>
          </p:cNvPicPr>
          <p:nvPr/>
        </p:nvPicPr>
        <p:blipFill>
          <a:blip r:embed="rId2"/>
          <a:stretch>
            <a:fillRect/>
          </a:stretch>
        </p:blipFill>
        <p:spPr>
          <a:xfrm>
            <a:off x="4305300" y="2112367"/>
            <a:ext cx="1790700" cy="622300"/>
          </a:xfrm>
          <a:prstGeom prst="rect">
            <a:avLst/>
          </a:prstGeom>
        </p:spPr>
      </p:pic>
      <p:sp>
        <p:nvSpPr>
          <p:cNvPr id="3" name="TextBox 2">
            <a:extLst>
              <a:ext uri="{FF2B5EF4-FFF2-40B4-BE49-F238E27FC236}">
                <a16:creationId xmlns:a16="http://schemas.microsoft.com/office/drawing/2014/main" id="{5982D78A-1E51-2644-BC65-CAD88376A813}"/>
              </a:ext>
            </a:extLst>
          </p:cNvPr>
          <p:cNvSpPr txBox="1"/>
          <p:nvPr/>
        </p:nvSpPr>
        <p:spPr>
          <a:xfrm>
            <a:off x="4589253" y="3381555"/>
            <a:ext cx="3103542" cy="369332"/>
          </a:xfrm>
          <a:prstGeom prst="rect">
            <a:avLst/>
          </a:prstGeom>
          <a:noFill/>
        </p:spPr>
        <p:txBody>
          <a:bodyPr wrap="none" rtlCol="0">
            <a:spAutoFit/>
          </a:bodyPr>
          <a:lstStyle/>
          <a:p>
            <a:r>
              <a:rPr lang="en-US" dirty="0"/>
              <a:t>Estimated weights for each </a:t>
            </a:r>
            <a:r>
              <a:rPr lang="en-US" dirty="0" err="1"/>
              <a:t>snp</a:t>
            </a:r>
            <a:endParaRPr lang="en-US" dirty="0"/>
          </a:p>
        </p:txBody>
      </p:sp>
      <p:cxnSp>
        <p:nvCxnSpPr>
          <p:cNvPr id="5" name="Straight Arrow Connector 4">
            <a:extLst>
              <a:ext uri="{FF2B5EF4-FFF2-40B4-BE49-F238E27FC236}">
                <a16:creationId xmlns:a16="http://schemas.microsoft.com/office/drawing/2014/main" id="{0C782C45-F7FB-CB4E-B6D8-94AE79010D9F}"/>
              </a:ext>
            </a:extLst>
          </p:cNvPr>
          <p:cNvCxnSpPr>
            <a:stCxn id="3" idx="0"/>
          </p:cNvCxnSpPr>
          <p:nvPr/>
        </p:nvCxnSpPr>
        <p:spPr>
          <a:xfrm flipH="1" flipV="1">
            <a:off x="4951564" y="2874567"/>
            <a:ext cx="1189460" cy="506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926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5E4FF-441D-2F4E-B0D6-6A091211FB8A}"/>
              </a:ext>
            </a:extLst>
          </p:cNvPr>
          <p:cNvSpPr>
            <a:spLocks noGrp="1"/>
          </p:cNvSpPr>
          <p:nvPr>
            <p:ph type="title"/>
          </p:nvPr>
        </p:nvSpPr>
        <p:spPr/>
        <p:txBody>
          <a:bodyPr/>
          <a:lstStyle/>
          <a:p>
            <a:r>
              <a:rPr lang="en-US" dirty="0"/>
              <a:t>Estimating the SNP heritability using a polygenic risk score</a:t>
            </a:r>
          </a:p>
        </p:txBody>
      </p:sp>
      <p:sp>
        <p:nvSpPr>
          <p:cNvPr id="9" name="TextBox 8">
            <a:extLst>
              <a:ext uri="{FF2B5EF4-FFF2-40B4-BE49-F238E27FC236}">
                <a16:creationId xmlns:a16="http://schemas.microsoft.com/office/drawing/2014/main" id="{4D0315A7-7314-264E-B978-85C8D1687E96}"/>
              </a:ext>
            </a:extLst>
          </p:cNvPr>
          <p:cNvSpPr txBox="1"/>
          <p:nvPr/>
        </p:nvSpPr>
        <p:spPr>
          <a:xfrm>
            <a:off x="1471387" y="1951236"/>
            <a:ext cx="2714852" cy="923330"/>
          </a:xfrm>
          <a:prstGeom prst="rect">
            <a:avLst/>
          </a:prstGeom>
          <a:noFill/>
        </p:spPr>
        <p:txBody>
          <a:bodyPr wrap="square" rtlCol="0">
            <a:spAutoFit/>
          </a:bodyPr>
          <a:lstStyle/>
          <a:p>
            <a:r>
              <a:rPr lang="en-US" dirty="0"/>
              <a:t>Estimate a polygenic risk score, by trying to estimate the effect sizes (</a:t>
            </a:r>
            <a:r>
              <a:rPr lang="en-US" dirty="0" err="1"/>
              <a:t>beta^hat</a:t>
            </a:r>
            <a:r>
              <a:rPr lang="en-US" dirty="0"/>
              <a:t>): </a:t>
            </a:r>
          </a:p>
        </p:txBody>
      </p:sp>
      <p:pic>
        <p:nvPicPr>
          <p:cNvPr id="11" name="Picture 10">
            <a:extLst>
              <a:ext uri="{FF2B5EF4-FFF2-40B4-BE49-F238E27FC236}">
                <a16:creationId xmlns:a16="http://schemas.microsoft.com/office/drawing/2014/main" id="{34348F75-E6C4-6F49-98D2-83174524C985}"/>
              </a:ext>
            </a:extLst>
          </p:cNvPr>
          <p:cNvPicPr>
            <a:picLocks noChangeAspect="1"/>
          </p:cNvPicPr>
          <p:nvPr/>
        </p:nvPicPr>
        <p:blipFill>
          <a:blip r:embed="rId2"/>
          <a:stretch>
            <a:fillRect/>
          </a:stretch>
        </p:blipFill>
        <p:spPr>
          <a:xfrm>
            <a:off x="4305300" y="2112367"/>
            <a:ext cx="1790700" cy="622300"/>
          </a:xfrm>
          <a:prstGeom prst="rect">
            <a:avLst/>
          </a:prstGeom>
        </p:spPr>
      </p:pic>
      <p:sp>
        <p:nvSpPr>
          <p:cNvPr id="16" name="TextBox 15">
            <a:extLst>
              <a:ext uri="{FF2B5EF4-FFF2-40B4-BE49-F238E27FC236}">
                <a16:creationId xmlns:a16="http://schemas.microsoft.com/office/drawing/2014/main" id="{6E260C7E-432E-554F-B576-57C4DF81E2CD}"/>
              </a:ext>
            </a:extLst>
          </p:cNvPr>
          <p:cNvSpPr txBox="1"/>
          <p:nvPr/>
        </p:nvSpPr>
        <p:spPr>
          <a:xfrm>
            <a:off x="6857773" y="1690688"/>
            <a:ext cx="4100740" cy="1754326"/>
          </a:xfrm>
          <a:prstGeom prst="rect">
            <a:avLst/>
          </a:prstGeom>
          <a:noFill/>
        </p:spPr>
        <p:txBody>
          <a:bodyPr wrap="square" rtlCol="0">
            <a:spAutoFit/>
          </a:bodyPr>
          <a:lstStyle/>
          <a:p>
            <a:r>
              <a:rPr lang="en-US" dirty="0"/>
              <a:t>Crude method: estimate betas for genome-wide significant hits and set beta = 0 for everything else.</a:t>
            </a:r>
            <a:br>
              <a:rPr lang="en-US" dirty="0"/>
            </a:br>
            <a:r>
              <a:rPr lang="en-US" dirty="0"/>
              <a:t>More sophisticated methods: use a lasso or a Bayesian prior to shrink effect sizes genome-wide.</a:t>
            </a:r>
          </a:p>
        </p:txBody>
      </p:sp>
      <p:sp>
        <p:nvSpPr>
          <p:cNvPr id="8" name="TextBox 7">
            <a:extLst>
              <a:ext uri="{FF2B5EF4-FFF2-40B4-BE49-F238E27FC236}">
                <a16:creationId xmlns:a16="http://schemas.microsoft.com/office/drawing/2014/main" id="{604B4381-A59F-0940-8E0F-13911D54496F}"/>
              </a:ext>
            </a:extLst>
          </p:cNvPr>
          <p:cNvSpPr txBox="1"/>
          <p:nvPr/>
        </p:nvSpPr>
        <p:spPr>
          <a:xfrm>
            <a:off x="4589253" y="3381555"/>
            <a:ext cx="3103542" cy="369332"/>
          </a:xfrm>
          <a:prstGeom prst="rect">
            <a:avLst/>
          </a:prstGeom>
          <a:noFill/>
        </p:spPr>
        <p:txBody>
          <a:bodyPr wrap="none" rtlCol="0">
            <a:spAutoFit/>
          </a:bodyPr>
          <a:lstStyle/>
          <a:p>
            <a:r>
              <a:rPr lang="en-US" dirty="0"/>
              <a:t>Estimated weights for each </a:t>
            </a:r>
            <a:r>
              <a:rPr lang="en-US" dirty="0" err="1"/>
              <a:t>snp</a:t>
            </a:r>
            <a:endParaRPr lang="en-US" dirty="0"/>
          </a:p>
        </p:txBody>
      </p:sp>
      <p:cxnSp>
        <p:nvCxnSpPr>
          <p:cNvPr id="10" name="Straight Arrow Connector 9">
            <a:extLst>
              <a:ext uri="{FF2B5EF4-FFF2-40B4-BE49-F238E27FC236}">
                <a16:creationId xmlns:a16="http://schemas.microsoft.com/office/drawing/2014/main" id="{C9756B3D-842E-0C43-891B-3BBEE68FA285}"/>
              </a:ext>
            </a:extLst>
          </p:cNvPr>
          <p:cNvCxnSpPr>
            <a:stCxn id="8" idx="0"/>
          </p:cNvCxnSpPr>
          <p:nvPr/>
        </p:nvCxnSpPr>
        <p:spPr>
          <a:xfrm flipH="1" flipV="1">
            <a:off x="4951564" y="2874567"/>
            <a:ext cx="1189460" cy="506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56287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5E4FF-441D-2F4E-B0D6-6A091211FB8A}"/>
              </a:ext>
            </a:extLst>
          </p:cNvPr>
          <p:cNvSpPr>
            <a:spLocks noGrp="1"/>
          </p:cNvSpPr>
          <p:nvPr>
            <p:ph type="title"/>
          </p:nvPr>
        </p:nvSpPr>
        <p:spPr/>
        <p:txBody>
          <a:bodyPr/>
          <a:lstStyle/>
          <a:p>
            <a:r>
              <a:rPr lang="en-US" dirty="0"/>
              <a:t>Estimating the SNP heritability using a polygenic risk score</a:t>
            </a:r>
          </a:p>
        </p:txBody>
      </p:sp>
      <p:sp>
        <p:nvSpPr>
          <p:cNvPr id="9" name="TextBox 8">
            <a:extLst>
              <a:ext uri="{FF2B5EF4-FFF2-40B4-BE49-F238E27FC236}">
                <a16:creationId xmlns:a16="http://schemas.microsoft.com/office/drawing/2014/main" id="{4D0315A7-7314-264E-B978-85C8D1687E96}"/>
              </a:ext>
            </a:extLst>
          </p:cNvPr>
          <p:cNvSpPr txBox="1"/>
          <p:nvPr/>
        </p:nvSpPr>
        <p:spPr>
          <a:xfrm>
            <a:off x="1471387" y="1951236"/>
            <a:ext cx="2714852" cy="923330"/>
          </a:xfrm>
          <a:prstGeom prst="rect">
            <a:avLst/>
          </a:prstGeom>
          <a:noFill/>
        </p:spPr>
        <p:txBody>
          <a:bodyPr wrap="square" rtlCol="0">
            <a:spAutoFit/>
          </a:bodyPr>
          <a:lstStyle/>
          <a:p>
            <a:r>
              <a:rPr lang="en-US" dirty="0"/>
              <a:t>Estimate a polygenic risk score, by trying to estimate the effect sizes (</a:t>
            </a:r>
            <a:r>
              <a:rPr lang="en-US" dirty="0" err="1"/>
              <a:t>beta^hat</a:t>
            </a:r>
            <a:r>
              <a:rPr lang="en-US" dirty="0"/>
              <a:t>): </a:t>
            </a:r>
          </a:p>
        </p:txBody>
      </p:sp>
      <p:pic>
        <p:nvPicPr>
          <p:cNvPr id="11" name="Picture 10">
            <a:extLst>
              <a:ext uri="{FF2B5EF4-FFF2-40B4-BE49-F238E27FC236}">
                <a16:creationId xmlns:a16="http://schemas.microsoft.com/office/drawing/2014/main" id="{34348F75-E6C4-6F49-98D2-83174524C985}"/>
              </a:ext>
            </a:extLst>
          </p:cNvPr>
          <p:cNvPicPr>
            <a:picLocks noChangeAspect="1"/>
          </p:cNvPicPr>
          <p:nvPr/>
        </p:nvPicPr>
        <p:blipFill>
          <a:blip r:embed="rId2"/>
          <a:stretch>
            <a:fillRect/>
          </a:stretch>
        </p:blipFill>
        <p:spPr>
          <a:xfrm>
            <a:off x="4305300" y="2112367"/>
            <a:ext cx="1790700" cy="622300"/>
          </a:xfrm>
          <a:prstGeom prst="rect">
            <a:avLst/>
          </a:prstGeom>
        </p:spPr>
      </p:pic>
      <p:sp>
        <p:nvSpPr>
          <p:cNvPr id="12" name="TextBox 11">
            <a:extLst>
              <a:ext uri="{FF2B5EF4-FFF2-40B4-BE49-F238E27FC236}">
                <a16:creationId xmlns:a16="http://schemas.microsoft.com/office/drawing/2014/main" id="{898F2D1D-BBEC-1841-B9BD-7F37F8C56AA2}"/>
              </a:ext>
            </a:extLst>
          </p:cNvPr>
          <p:cNvSpPr txBox="1"/>
          <p:nvPr/>
        </p:nvSpPr>
        <p:spPr>
          <a:xfrm>
            <a:off x="838200" y="3939581"/>
            <a:ext cx="2490788" cy="2031325"/>
          </a:xfrm>
          <a:prstGeom prst="rect">
            <a:avLst/>
          </a:prstGeom>
          <a:noFill/>
        </p:spPr>
        <p:txBody>
          <a:bodyPr wrap="square" rtlCol="0">
            <a:spAutoFit/>
          </a:bodyPr>
          <a:lstStyle/>
          <a:p>
            <a:r>
              <a:rPr lang="en-US" dirty="0"/>
              <a:t>And test how well that correlates with the phenotype in an external replication dataset. Square it and you get the “variance explained by the PRS”:</a:t>
            </a:r>
          </a:p>
        </p:txBody>
      </p:sp>
      <p:sp>
        <p:nvSpPr>
          <p:cNvPr id="16" name="TextBox 15">
            <a:extLst>
              <a:ext uri="{FF2B5EF4-FFF2-40B4-BE49-F238E27FC236}">
                <a16:creationId xmlns:a16="http://schemas.microsoft.com/office/drawing/2014/main" id="{6E260C7E-432E-554F-B576-57C4DF81E2CD}"/>
              </a:ext>
            </a:extLst>
          </p:cNvPr>
          <p:cNvSpPr txBox="1"/>
          <p:nvPr/>
        </p:nvSpPr>
        <p:spPr>
          <a:xfrm>
            <a:off x="6857773" y="1690688"/>
            <a:ext cx="4100740" cy="1754326"/>
          </a:xfrm>
          <a:prstGeom prst="rect">
            <a:avLst/>
          </a:prstGeom>
          <a:noFill/>
        </p:spPr>
        <p:txBody>
          <a:bodyPr wrap="square" rtlCol="0">
            <a:spAutoFit/>
          </a:bodyPr>
          <a:lstStyle/>
          <a:p>
            <a:r>
              <a:rPr lang="en-US" dirty="0"/>
              <a:t>Crude method: estimate betas for genome-wide significant hits and set beta = 0 for everything else.</a:t>
            </a:r>
            <a:br>
              <a:rPr lang="en-US" dirty="0"/>
            </a:br>
            <a:r>
              <a:rPr lang="en-US" dirty="0"/>
              <a:t>More sophisticated methods: use a lasso or a Bayesian prior to shrink effect sizes genome-wide.</a:t>
            </a:r>
          </a:p>
        </p:txBody>
      </p:sp>
      <p:pic>
        <p:nvPicPr>
          <p:cNvPr id="17" name="Picture 16">
            <a:extLst>
              <a:ext uri="{FF2B5EF4-FFF2-40B4-BE49-F238E27FC236}">
                <a16:creationId xmlns:a16="http://schemas.microsoft.com/office/drawing/2014/main" id="{1FCDE9AF-0E91-9848-98EB-29BE4E91DA2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 r="16773" b="-21543"/>
          <a:stretch/>
        </p:blipFill>
        <p:spPr>
          <a:xfrm>
            <a:off x="3462338" y="4014215"/>
            <a:ext cx="6785843" cy="756362"/>
          </a:xfrm>
          <a:prstGeom prst="rect">
            <a:avLst/>
          </a:prstGeom>
        </p:spPr>
      </p:pic>
    </p:spTree>
    <p:extLst>
      <p:ext uri="{BB962C8B-B14F-4D97-AF65-F5344CB8AC3E}">
        <p14:creationId xmlns:p14="http://schemas.microsoft.com/office/powerpoint/2010/main" val="2285494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357E2E-15CF-EF4B-A9A3-AB0E910DBBE2}"/>
              </a:ext>
            </a:extLst>
          </p:cNvPr>
          <p:cNvPicPr>
            <a:picLocks noChangeAspect="1"/>
          </p:cNvPicPr>
          <p:nvPr/>
        </p:nvPicPr>
        <p:blipFill>
          <a:blip r:embed="rId2"/>
          <a:stretch>
            <a:fillRect/>
          </a:stretch>
        </p:blipFill>
        <p:spPr>
          <a:xfrm>
            <a:off x="2243138" y="1396115"/>
            <a:ext cx="6986586" cy="5106291"/>
          </a:xfrm>
          <a:prstGeom prst="rect">
            <a:avLst/>
          </a:prstGeom>
        </p:spPr>
      </p:pic>
      <p:sp>
        <p:nvSpPr>
          <p:cNvPr id="7" name="Title 1">
            <a:extLst>
              <a:ext uri="{FF2B5EF4-FFF2-40B4-BE49-F238E27FC236}">
                <a16:creationId xmlns:a16="http://schemas.microsoft.com/office/drawing/2014/main" id="{184323F8-AF53-D740-AA59-84F313CA4338}"/>
              </a:ext>
            </a:extLst>
          </p:cNvPr>
          <p:cNvSpPr>
            <a:spLocks noGrp="1"/>
          </p:cNvSpPr>
          <p:nvPr>
            <p:ph type="title"/>
          </p:nvPr>
        </p:nvSpPr>
        <p:spPr>
          <a:xfrm>
            <a:off x="76198" y="-85723"/>
            <a:ext cx="12030075" cy="1325563"/>
          </a:xfrm>
        </p:spPr>
        <p:txBody>
          <a:bodyPr/>
          <a:lstStyle/>
          <a:p>
            <a:r>
              <a:rPr lang="en-US" dirty="0"/>
              <a:t>Modern large-scale GWAS are usually meta-analyses</a:t>
            </a:r>
          </a:p>
        </p:txBody>
      </p:sp>
    </p:spTree>
    <p:extLst>
      <p:ext uri="{BB962C8B-B14F-4D97-AF65-F5344CB8AC3E}">
        <p14:creationId xmlns:p14="http://schemas.microsoft.com/office/powerpoint/2010/main" val="23274615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5E4FF-441D-2F4E-B0D6-6A091211FB8A}"/>
              </a:ext>
            </a:extLst>
          </p:cNvPr>
          <p:cNvSpPr>
            <a:spLocks noGrp="1"/>
          </p:cNvSpPr>
          <p:nvPr>
            <p:ph type="title"/>
          </p:nvPr>
        </p:nvSpPr>
        <p:spPr/>
        <p:txBody>
          <a:bodyPr/>
          <a:lstStyle/>
          <a:p>
            <a:r>
              <a:rPr lang="en-US" dirty="0"/>
              <a:t>Estimating the SNP heritability using a polygenic risk score</a:t>
            </a:r>
          </a:p>
        </p:txBody>
      </p:sp>
      <p:sp>
        <p:nvSpPr>
          <p:cNvPr id="9" name="TextBox 8">
            <a:extLst>
              <a:ext uri="{FF2B5EF4-FFF2-40B4-BE49-F238E27FC236}">
                <a16:creationId xmlns:a16="http://schemas.microsoft.com/office/drawing/2014/main" id="{4D0315A7-7314-264E-B978-85C8D1687E96}"/>
              </a:ext>
            </a:extLst>
          </p:cNvPr>
          <p:cNvSpPr txBox="1"/>
          <p:nvPr/>
        </p:nvSpPr>
        <p:spPr>
          <a:xfrm>
            <a:off x="1471387" y="1951236"/>
            <a:ext cx="2714852" cy="923330"/>
          </a:xfrm>
          <a:prstGeom prst="rect">
            <a:avLst/>
          </a:prstGeom>
          <a:noFill/>
        </p:spPr>
        <p:txBody>
          <a:bodyPr wrap="square" rtlCol="0">
            <a:spAutoFit/>
          </a:bodyPr>
          <a:lstStyle/>
          <a:p>
            <a:r>
              <a:rPr lang="en-US" dirty="0"/>
              <a:t>Estimate a polygenic risk score, by trying to estimate the effect sizes (</a:t>
            </a:r>
            <a:r>
              <a:rPr lang="en-US" dirty="0" err="1"/>
              <a:t>beta^hat</a:t>
            </a:r>
            <a:r>
              <a:rPr lang="en-US" dirty="0"/>
              <a:t>): </a:t>
            </a:r>
          </a:p>
        </p:txBody>
      </p:sp>
      <p:pic>
        <p:nvPicPr>
          <p:cNvPr id="11" name="Picture 10">
            <a:extLst>
              <a:ext uri="{FF2B5EF4-FFF2-40B4-BE49-F238E27FC236}">
                <a16:creationId xmlns:a16="http://schemas.microsoft.com/office/drawing/2014/main" id="{34348F75-E6C4-6F49-98D2-83174524C985}"/>
              </a:ext>
            </a:extLst>
          </p:cNvPr>
          <p:cNvPicPr>
            <a:picLocks noChangeAspect="1"/>
          </p:cNvPicPr>
          <p:nvPr/>
        </p:nvPicPr>
        <p:blipFill>
          <a:blip r:embed="rId2"/>
          <a:stretch>
            <a:fillRect/>
          </a:stretch>
        </p:blipFill>
        <p:spPr>
          <a:xfrm>
            <a:off x="4305300" y="2112367"/>
            <a:ext cx="1790700" cy="622300"/>
          </a:xfrm>
          <a:prstGeom prst="rect">
            <a:avLst/>
          </a:prstGeom>
        </p:spPr>
      </p:pic>
      <p:sp>
        <p:nvSpPr>
          <p:cNvPr id="12" name="TextBox 11">
            <a:extLst>
              <a:ext uri="{FF2B5EF4-FFF2-40B4-BE49-F238E27FC236}">
                <a16:creationId xmlns:a16="http://schemas.microsoft.com/office/drawing/2014/main" id="{898F2D1D-BBEC-1841-B9BD-7F37F8C56AA2}"/>
              </a:ext>
            </a:extLst>
          </p:cNvPr>
          <p:cNvSpPr txBox="1"/>
          <p:nvPr/>
        </p:nvSpPr>
        <p:spPr>
          <a:xfrm>
            <a:off x="838200" y="3939581"/>
            <a:ext cx="2490788" cy="2031325"/>
          </a:xfrm>
          <a:prstGeom prst="rect">
            <a:avLst/>
          </a:prstGeom>
          <a:noFill/>
        </p:spPr>
        <p:txBody>
          <a:bodyPr wrap="square" rtlCol="0">
            <a:spAutoFit/>
          </a:bodyPr>
          <a:lstStyle/>
          <a:p>
            <a:r>
              <a:rPr lang="en-US" dirty="0"/>
              <a:t>And test how well that correlates with the phenotype in an external replication dataset. Square it and you get the “variance explained by the PRS”:</a:t>
            </a:r>
          </a:p>
        </p:txBody>
      </p:sp>
      <p:sp>
        <p:nvSpPr>
          <p:cNvPr id="14" name="TextBox 13">
            <a:extLst>
              <a:ext uri="{FF2B5EF4-FFF2-40B4-BE49-F238E27FC236}">
                <a16:creationId xmlns:a16="http://schemas.microsoft.com/office/drawing/2014/main" id="{775A8899-1084-2649-A94C-0839210A4714}"/>
              </a:ext>
            </a:extLst>
          </p:cNvPr>
          <p:cNvSpPr txBox="1"/>
          <p:nvPr/>
        </p:nvSpPr>
        <p:spPr>
          <a:xfrm>
            <a:off x="9234261" y="4895813"/>
            <a:ext cx="2714852" cy="1477328"/>
          </a:xfrm>
          <a:prstGeom prst="rect">
            <a:avLst/>
          </a:prstGeom>
          <a:noFill/>
        </p:spPr>
        <p:txBody>
          <a:bodyPr wrap="square" rtlCol="0">
            <a:spAutoFit/>
          </a:bodyPr>
          <a:lstStyle/>
          <a:p>
            <a:r>
              <a:rPr lang="en-US" b="1" dirty="0"/>
              <a:t>But this will be less than the true SNP heritability, as inaccuracy in </a:t>
            </a:r>
            <a:r>
              <a:rPr lang="en-US" b="1" dirty="0" err="1"/>
              <a:t>beta^hat</a:t>
            </a:r>
            <a:r>
              <a:rPr lang="en-US" b="1" dirty="0"/>
              <a:t> introduces error and reduces the correlation.</a:t>
            </a:r>
          </a:p>
        </p:txBody>
      </p:sp>
      <p:sp>
        <p:nvSpPr>
          <p:cNvPr id="16" name="TextBox 15">
            <a:extLst>
              <a:ext uri="{FF2B5EF4-FFF2-40B4-BE49-F238E27FC236}">
                <a16:creationId xmlns:a16="http://schemas.microsoft.com/office/drawing/2014/main" id="{6E260C7E-432E-554F-B576-57C4DF81E2CD}"/>
              </a:ext>
            </a:extLst>
          </p:cNvPr>
          <p:cNvSpPr txBox="1"/>
          <p:nvPr/>
        </p:nvSpPr>
        <p:spPr>
          <a:xfrm>
            <a:off x="6857773" y="1690688"/>
            <a:ext cx="4100740" cy="1754326"/>
          </a:xfrm>
          <a:prstGeom prst="rect">
            <a:avLst/>
          </a:prstGeom>
          <a:noFill/>
        </p:spPr>
        <p:txBody>
          <a:bodyPr wrap="square" rtlCol="0">
            <a:spAutoFit/>
          </a:bodyPr>
          <a:lstStyle/>
          <a:p>
            <a:r>
              <a:rPr lang="en-US" dirty="0"/>
              <a:t>Crude method: estimate betas for genome-wide significant hits and set beta = 0 for everything else.</a:t>
            </a:r>
            <a:br>
              <a:rPr lang="en-US" dirty="0"/>
            </a:br>
            <a:r>
              <a:rPr lang="en-US" dirty="0"/>
              <a:t>More sophisticated methods: use a lasso or a Bayesian prior to shrink effect sizes genome-wide.</a:t>
            </a:r>
          </a:p>
        </p:txBody>
      </p:sp>
      <p:pic>
        <p:nvPicPr>
          <p:cNvPr id="17" name="Picture 16">
            <a:extLst>
              <a:ext uri="{FF2B5EF4-FFF2-40B4-BE49-F238E27FC236}">
                <a16:creationId xmlns:a16="http://schemas.microsoft.com/office/drawing/2014/main" id="{1FCDE9AF-0E91-9848-98EB-29BE4E91DA23}"/>
              </a:ext>
            </a:extLst>
          </p:cNvPr>
          <p:cNvPicPr>
            <a:picLocks noChangeAspect="1"/>
          </p:cNvPicPr>
          <p:nvPr/>
        </p:nvPicPr>
        <p:blipFill>
          <a:blip r:embed="rId3"/>
          <a:stretch>
            <a:fillRect/>
          </a:stretch>
        </p:blipFill>
        <p:spPr>
          <a:xfrm>
            <a:off x="3462338" y="4014215"/>
            <a:ext cx="8153400" cy="622300"/>
          </a:xfrm>
          <a:prstGeom prst="rect">
            <a:avLst/>
          </a:prstGeom>
        </p:spPr>
      </p:pic>
    </p:spTree>
    <p:extLst>
      <p:ext uri="{BB962C8B-B14F-4D97-AF65-F5344CB8AC3E}">
        <p14:creationId xmlns:p14="http://schemas.microsoft.com/office/powerpoint/2010/main" val="3247757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9533E-FC4D-D34F-ADA8-D523E9FECA5B}"/>
              </a:ext>
            </a:extLst>
          </p:cNvPr>
          <p:cNvSpPr>
            <a:spLocks noGrp="1"/>
          </p:cNvSpPr>
          <p:nvPr>
            <p:ph type="title"/>
          </p:nvPr>
        </p:nvSpPr>
        <p:spPr/>
        <p:txBody>
          <a:bodyPr/>
          <a:lstStyle/>
          <a:p>
            <a:r>
              <a:rPr lang="en-US" dirty="0"/>
              <a:t>LD Score Regression – a better way of estimating SNP heritability</a:t>
            </a:r>
          </a:p>
        </p:txBody>
      </p:sp>
      <p:sp>
        <p:nvSpPr>
          <p:cNvPr id="3" name="Content Placeholder 2">
            <a:extLst>
              <a:ext uri="{FF2B5EF4-FFF2-40B4-BE49-F238E27FC236}">
                <a16:creationId xmlns:a16="http://schemas.microsoft.com/office/drawing/2014/main" id="{8836F973-BBAA-104E-8EEF-BF6FE5C3AF2C}"/>
              </a:ext>
            </a:extLst>
          </p:cNvPr>
          <p:cNvSpPr>
            <a:spLocks noGrp="1"/>
          </p:cNvSpPr>
          <p:nvPr>
            <p:ph idx="1"/>
          </p:nvPr>
        </p:nvSpPr>
        <p:spPr>
          <a:xfrm>
            <a:off x="838200" y="1690688"/>
            <a:ext cx="10515600" cy="4351338"/>
          </a:xfrm>
        </p:spPr>
        <p:txBody>
          <a:bodyPr/>
          <a:lstStyle/>
          <a:p>
            <a:r>
              <a:rPr lang="en-US" dirty="0"/>
              <a:t>We would like to measure the total amount of signal in the GWAS (</a:t>
            </a:r>
            <a:r>
              <a:rPr lang="en-US" dirty="0" err="1"/>
              <a:t>eg</a:t>
            </a:r>
            <a:r>
              <a:rPr lang="en-US" dirty="0"/>
              <a:t> by average p-value or chi-square statistic). </a:t>
            </a:r>
          </a:p>
          <a:p>
            <a:pPr lvl="1"/>
            <a:r>
              <a:rPr lang="en-US" dirty="0"/>
              <a:t>But this can be driven by real signal or population stratification </a:t>
            </a:r>
          </a:p>
        </p:txBody>
      </p:sp>
      <p:sp>
        <p:nvSpPr>
          <p:cNvPr id="11" name="Rectangle 10">
            <a:extLst>
              <a:ext uri="{FF2B5EF4-FFF2-40B4-BE49-F238E27FC236}">
                <a16:creationId xmlns:a16="http://schemas.microsoft.com/office/drawing/2014/main" id="{CB3C3765-312C-D540-B766-3641925DEA19}"/>
              </a:ext>
            </a:extLst>
          </p:cNvPr>
          <p:cNvSpPr/>
          <p:nvPr/>
        </p:nvSpPr>
        <p:spPr>
          <a:xfrm>
            <a:off x="6096000" y="5934670"/>
            <a:ext cx="6096000" cy="923330"/>
          </a:xfrm>
          <a:prstGeom prst="rect">
            <a:avLst/>
          </a:prstGeom>
        </p:spPr>
        <p:txBody>
          <a:bodyPr>
            <a:spAutoFit/>
          </a:bodyPr>
          <a:lstStyle/>
          <a:p>
            <a:r>
              <a:rPr lang="en-US" dirty="0" err="1"/>
              <a:t>Bulik</a:t>
            </a:r>
            <a:r>
              <a:rPr lang="en-US" dirty="0"/>
              <a:t>-Sullivan et al (2015) LD Score regression distinguishes confounding from polygenicity in genome-wide association studies. </a:t>
            </a:r>
            <a:r>
              <a:rPr lang="en-US" i="1" dirty="0"/>
              <a:t>Nature Genetics </a:t>
            </a:r>
            <a:r>
              <a:rPr lang="en-US" b="1" dirty="0"/>
              <a:t>47</a:t>
            </a:r>
            <a:r>
              <a:rPr lang="en-US" dirty="0"/>
              <a:t>, 291–295</a:t>
            </a:r>
          </a:p>
        </p:txBody>
      </p:sp>
    </p:spTree>
    <p:extLst>
      <p:ext uri="{BB962C8B-B14F-4D97-AF65-F5344CB8AC3E}">
        <p14:creationId xmlns:p14="http://schemas.microsoft.com/office/powerpoint/2010/main" val="21834728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9533E-FC4D-D34F-ADA8-D523E9FECA5B}"/>
              </a:ext>
            </a:extLst>
          </p:cNvPr>
          <p:cNvSpPr>
            <a:spLocks noGrp="1"/>
          </p:cNvSpPr>
          <p:nvPr>
            <p:ph type="title"/>
          </p:nvPr>
        </p:nvSpPr>
        <p:spPr/>
        <p:txBody>
          <a:bodyPr/>
          <a:lstStyle/>
          <a:p>
            <a:r>
              <a:rPr lang="en-US" dirty="0"/>
              <a:t>LD Score Regression – a better way of estimating SNP heritability</a:t>
            </a:r>
          </a:p>
        </p:txBody>
      </p:sp>
      <p:sp>
        <p:nvSpPr>
          <p:cNvPr id="3" name="Content Placeholder 2">
            <a:extLst>
              <a:ext uri="{FF2B5EF4-FFF2-40B4-BE49-F238E27FC236}">
                <a16:creationId xmlns:a16="http://schemas.microsoft.com/office/drawing/2014/main" id="{8836F973-BBAA-104E-8EEF-BF6FE5C3AF2C}"/>
              </a:ext>
            </a:extLst>
          </p:cNvPr>
          <p:cNvSpPr>
            <a:spLocks noGrp="1"/>
          </p:cNvSpPr>
          <p:nvPr>
            <p:ph idx="1"/>
          </p:nvPr>
        </p:nvSpPr>
        <p:spPr>
          <a:xfrm>
            <a:off x="838200" y="1690688"/>
            <a:ext cx="10515600" cy="4351338"/>
          </a:xfrm>
        </p:spPr>
        <p:txBody>
          <a:bodyPr/>
          <a:lstStyle/>
          <a:p>
            <a:r>
              <a:rPr lang="en-US" dirty="0"/>
              <a:t>We would like to measure the total amount of signal in the GWAS (</a:t>
            </a:r>
            <a:r>
              <a:rPr lang="en-US" dirty="0" err="1"/>
              <a:t>eg</a:t>
            </a:r>
            <a:r>
              <a:rPr lang="en-US" dirty="0"/>
              <a:t> by average p-value or chi-square statistic). </a:t>
            </a:r>
          </a:p>
          <a:p>
            <a:pPr lvl="1"/>
            <a:r>
              <a:rPr lang="en-US" dirty="0"/>
              <a:t>But this can be driven by real signal or population stratification </a:t>
            </a:r>
          </a:p>
        </p:txBody>
      </p:sp>
      <p:pic>
        <p:nvPicPr>
          <p:cNvPr id="4" name="Picture 3">
            <a:extLst>
              <a:ext uri="{FF2B5EF4-FFF2-40B4-BE49-F238E27FC236}">
                <a16:creationId xmlns:a16="http://schemas.microsoft.com/office/drawing/2014/main" id="{71D5974E-EA47-9845-9BC5-8EDB544C97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72720" y="3367495"/>
            <a:ext cx="2662239" cy="2674529"/>
          </a:xfrm>
          <a:prstGeom prst="rect">
            <a:avLst/>
          </a:prstGeom>
        </p:spPr>
      </p:pic>
      <p:pic>
        <p:nvPicPr>
          <p:cNvPr id="5" name="Picture 4">
            <a:extLst>
              <a:ext uri="{FF2B5EF4-FFF2-40B4-BE49-F238E27FC236}">
                <a16:creationId xmlns:a16="http://schemas.microsoft.com/office/drawing/2014/main" id="{3E99214B-BD3A-594E-B97D-7021B463C9F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672287" y="3016251"/>
            <a:ext cx="2614613" cy="2633981"/>
          </a:xfrm>
          <a:prstGeom prst="rect">
            <a:avLst/>
          </a:prstGeom>
        </p:spPr>
      </p:pic>
      <p:sp>
        <p:nvSpPr>
          <p:cNvPr id="6" name="TextBox 5">
            <a:extLst>
              <a:ext uri="{FF2B5EF4-FFF2-40B4-BE49-F238E27FC236}">
                <a16:creationId xmlns:a16="http://schemas.microsoft.com/office/drawing/2014/main" id="{BAC74B36-EFF3-6141-8EBF-35A7C6077C9C}"/>
              </a:ext>
            </a:extLst>
          </p:cNvPr>
          <p:cNvSpPr txBox="1"/>
          <p:nvPr/>
        </p:nvSpPr>
        <p:spPr>
          <a:xfrm>
            <a:off x="794301" y="3181588"/>
            <a:ext cx="2431115" cy="369332"/>
          </a:xfrm>
          <a:prstGeom prst="rect">
            <a:avLst/>
          </a:prstGeom>
          <a:noFill/>
        </p:spPr>
        <p:txBody>
          <a:bodyPr wrap="none" rtlCol="0">
            <a:spAutoFit/>
          </a:bodyPr>
          <a:lstStyle/>
          <a:p>
            <a:r>
              <a:rPr lang="en-US" dirty="0"/>
              <a:t>Population stratification</a:t>
            </a:r>
          </a:p>
        </p:txBody>
      </p:sp>
      <p:sp>
        <p:nvSpPr>
          <p:cNvPr id="7" name="TextBox 6">
            <a:extLst>
              <a:ext uri="{FF2B5EF4-FFF2-40B4-BE49-F238E27FC236}">
                <a16:creationId xmlns:a16="http://schemas.microsoft.com/office/drawing/2014/main" id="{4F048406-C3D9-0345-A3A2-327FAE576344}"/>
              </a:ext>
            </a:extLst>
          </p:cNvPr>
          <p:cNvSpPr txBox="1"/>
          <p:nvPr/>
        </p:nvSpPr>
        <p:spPr>
          <a:xfrm>
            <a:off x="7392350" y="3026927"/>
            <a:ext cx="1174489" cy="369332"/>
          </a:xfrm>
          <a:prstGeom prst="rect">
            <a:avLst/>
          </a:prstGeom>
          <a:noFill/>
        </p:spPr>
        <p:txBody>
          <a:bodyPr wrap="none" rtlCol="0">
            <a:spAutoFit/>
          </a:bodyPr>
          <a:lstStyle/>
          <a:p>
            <a:r>
              <a:rPr lang="en-US" dirty="0"/>
              <a:t>Real signal</a:t>
            </a:r>
          </a:p>
        </p:txBody>
      </p:sp>
      <p:sp>
        <p:nvSpPr>
          <p:cNvPr id="11" name="Rectangle 10">
            <a:extLst>
              <a:ext uri="{FF2B5EF4-FFF2-40B4-BE49-F238E27FC236}">
                <a16:creationId xmlns:a16="http://schemas.microsoft.com/office/drawing/2014/main" id="{CB3C3765-312C-D540-B766-3641925DEA19}"/>
              </a:ext>
            </a:extLst>
          </p:cNvPr>
          <p:cNvSpPr/>
          <p:nvPr/>
        </p:nvSpPr>
        <p:spPr>
          <a:xfrm>
            <a:off x="6096000" y="5934670"/>
            <a:ext cx="6096000" cy="923330"/>
          </a:xfrm>
          <a:prstGeom prst="rect">
            <a:avLst/>
          </a:prstGeom>
        </p:spPr>
        <p:txBody>
          <a:bodyPr>
            <a:spAutoFit/>
          </a:bodyPr>
          <a:lstStyle/>
          <a:p>
            <a:r>
              <a:rPr lang="en-US" dirty="0" err="1"/>
              <a:t>Bulik</a:t>
            </a:r>
            <a:r>
              <a:rPr lang="en-US" dirty="0"/>
              <a:t>-Sullivan et al (2015) LD Score regression distinguishes confounding from polygenicity in genome-wide association studies. </a:t>
            </a:r>
            <a:r>
              <a:rPr lang="en-US" i="1" dirty="0"/>
              <a:t>Nature Genetics </a:t>
            </a:r>
            <a:r>
              <a:rPr lang="en-US" b="1" dirty="0"/>
              <a:t>47</a:t>
            </a:r>
            <a:r>
              <a:rPr lang="en-US" dirty="0"/>
              <a:t>, 291–295</a:t>
            </a:r>
          </a:p>
        </p:txBody>
      </p:sp>
    </p:spTree>
    <p:extLst>
      <p:ext uri="{BB962C8B-B14F-4D97-AF65-F5344CB8AC3E}">
        <p14:creationId xmlns:p14="http://schemas.microsoft.com/office/powerpoint/2010/main" val="15685249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48783-036B-3342-BA2A-D511AE45B7B5}"/>
              </a:ext>
            </a:extLst>
          </p:cNvPr>
          <p:cNvSpPr>
            <a:spLocks noGrp="1"/>
          </p:cNvSpPr>
          <p:nvPr>
            <p:ph type="title"/>
          </p:nvPr>
        </p:nvSpPr>
        <p:spPr>
          <a:xfrm>
            <a:off x="0" y="-215949"/>
            <a:ext cx="10515600" cy="1325563"/>
          </a:xfrm>
        </p:spPr>
        <p:txBody>
          <a:bodyPr/>
          <a:lstStyle/>
          <a:p>
            <a:r>
              <a:rPr lang="en-US" dirty="0"/>
              <a:t>LD Scores</a:t>
            </a:r>
          </a:p>
        </p:txBody>
      </p:sp>
      <p:graphicFrame>
        <p:nvGraphicFramePr>
          <p:cNvPr id="4" name="Table 3">
            <a:extLst>
              <a:ext uri="{FF2B5EF4-FFF2-40B4-BE49-F238E27FC236}">
                <a16:creationId xmlns:a16="http://schemas.microsoft.com/office/drawing/2014/main" id="{870FD685-A4B2-2147-88AA-92A4CFDDAE15}"/>
              </a:ext>
            </a:extLst>
          </p:cNvPr>
          <p:cNvGraphicFramePr>
            <a:graphicFrameLocks noGrp="1"/>
          </p:cNvGraphicFramePr>
          <p:nvPr/>
        </p:nvGraphicFramePr>
        <p:xfrm>
          <a:off x="523617" y="1399160"/>
          <a:ext cx="3075813" cy="1854200"/>
        </p:xfrm>
        <a:graphic>
          <a:graphicData uri="http://schemas.openxmlformats.org/drawingml/2006/table">
            <a:tbl>
              <a:tblPr firstRow="1" firstCol="1" bandRow="1">
                <a:tableStyleId>{5C22544A-7EE6-4342-B048-85BDC9FD1C3A}</a:tableStyleId>
              </a:tblPr>
              <a:tblGrid>
                <a:gridCol w="515493">
                  <a:extLst>
                    <a:ext uri="{9D8B030D-6E8A-4147-A177-3AD203B41FA5}">
                      <a16:colId xmlns:a16="http://schemas.microsoft.com/office/drawing/2014/main" val="1251296593"/>
                    </a:ext>
                  </a:extLst>
                </a:gridCol>
                <a:gridCol w="640080">
                  <a:extLst>
                    <a:ext uri="{9D8B030D-6E8A-4147-A177-3AD203B41FA5}">
                      <a16:colId xmlns:a16="http://schemas.microsoft.com/office/drawing/2014/main" val="1463647912"/>
                    </a:ext>
                  </a:extLst>
                </a:gridCol>
                <a:gridCol w="640080">
                  <a:extLst>
                    <a:ext uri="{9D8B030D-6E8A-4147-A177-3AD203B41FA5}">
                      <a16:colId xmlns:a16="http://schemas.microsoft.com/office/drawing/2014/main" val="259177540"/>
                    </a:ext>
                  </a:extLst>
                </a:gridCol>
                <a:gridCol w="640080">
                  <a:extLst>
                    <a:ext uri="{9D8B030D-6E8A-4147-A177-3AD203B41FA5}">
                      <a16:colId xmlns:a16="http://schemas.microsoft.com/office/drawing/2014/main" val="2824078262"/>
                    </a:ext>
                  </a:extLst>
                </a:gridCol>
                <a:gridCol w="640080">
                  <a:extLst>
                    <a:ext uri="{9D8B030D-6E8A-4147-A177-3AD203B41FA5}">
                      <a16:colId xmlns:a16="http://schemas.microsoft.com/office/drawing/2014/main" val="1044151235"/>
                    </a:ext>
                  </a:extLst>
                </a:gridCol>
              </a:tblGrid>
              <a:tr h="370840">
                <a:tc>
                  <a:txBody>
                    <a:bodyPr/>
                    <a:lstStyle/>
                    <a:p>
                      <a:endParaRPr lang="en-US" dirty="0"/>
                    </a:p>
                  </a:txBody>
                  <a:tcPr/>
                </a:tc>
                <a:tc>
                  <a:txBody>
                    <a:bodyPr/>
                    <a:lstStyle/>
                    <a:p>
                      <a:r>
                        <a:rPr lang="en-US" dirty="0"/>
                        <a:t>rs1</a:t>
                      </a:r>
                    </a:p>
                  </a:txBody>
                  <a:tcPr/>
                </a:tc>
                <a:tc>
                  <a:txBody>
                    <a:bodyPr/>
                    <a:lstStyle/>
                    <a:p>
                      <a:r>
                        <a:rPr lang="en-US" dirty="0"/>
                        <a:t>rs2</a:t>
                      </a:r>
                    </a:p>
                  </a:txBody>
                  <a:tcPr/>
                </a:tc>
                <a:tc>
                  <a:txBody>
                    <a:bodyPr/>
                    <a:lstStyle/>
                    <a:p>
                      <a:r>
                        <a:rPr lang="en-US" dirty="0"/>
                        <a:t>rs3</a:t>
                      </a:r>
                    </a:p>
                  </a:txBody>
                  <a:tcPr/>
                </a:tc>
                <a:tc>
                  <a:txBody>
                    <a:bodyPr/>
                    <a:lstStyle/>
                    <a:p>
                      <a:r>
                        <a:rPr lang="en-US" dirty="0"/>
                        <a:t>rs4</a:t>
                      </a:r>
                    </a:p>
                  </a:txBody>
                  <a:tcPr/>
                </a:tc>
                <a:extLst>
                  <a:ext uri="{0D108BD9-81ED-4DB2-BD59-A6C34878D82A}">
                    <a16:rowId xmlns:a16="http://schemas.microsoft.com/office/drawing/2014/main" val="1791191070"/>
                  </a:ext>
                </a:extLst>
              </a:tr>
              <a:tr h="370840">
                <a:tc>
                  <a:txBody>
                    <a:bodyPr/>
                    <a:lstStyle/>
                    <a:p>
                      <a:r>
                        <a:rPr lang="en-US" dirty="0"/>
                        <a:t>rs1</a:t>
                      </a:r>
                    </a:p>
                  </a:txBody>
                  <a:tcPr/>
                </a:tc>
                <a:tc>
                  <a:txBody>
                    <a:bodyPr/>
                    <a:lstStyle/>
                    <a:p>
                      <a:r>
                        <a:rPr lang="en-US" dirty="0"/>
                        <a:t>1</a:t>
                      </a:r>
                    </a:p>
                  </a:txBody>
                  <a:tcPr/>
                </a:tc>
                <a:tc>
                  <a:txBody>
                    <a:bodyPr/>
                    <a:lstStyle/>
                    <a:p>
                      <a:r>
                        <a:rPr lang="en-US" dirty="0"/>
                        <a:t>0.1</a:t>
                      </a:r>
                    </a:p>
                  </a:txBody>
                  <a:tcPr/>
                </a:tc>
                <a:tc>
                  <a:txBody>
                    <a:bodyPr/>
                    <a:lstStyle/>
                    <a:p>
                      <a:r>
                        <a:rPr lang="en-US" dirty="0"/>
                        <a:t>0.05</a:t>
                      </a:r>
                    </a:p>
                  </a:txBody>
                  <a:tcPr/>
                </a:tc>
                <a:tc>
                  <a:txBody>
                    <a:bodyPr/>
                    <a:lstStyle/>
                    <a:p>
                      <a:r>
                        <a:rPr lang="en-US" dirty="0"/>
                        <a:t>0</a:t>
                      </a:r>
                    </a:p>
                  </a:txBody>
                  <a:tcPr/>
                </a:tc>
                <a:extLst>
                  <a:ext uri="{0D108BD9-81ED-4DB2-BD59-A6C34878D82A}">
                    <a16:rowId xmlns:a16="http://schemas.microsoft.com/office/drawing/2014/main" val="2897646364"/>
                  </a:ext>
                </a:extLst>
              </a:tr>
              <a:tr h="370840">
                <a:tc>
                  <a:txBody>
                    <a:bodyPr/>
                    <a:lstStyle/>
                    <a:p>
                      <a:r>
                        <a:rPr lang="en-US" dirty="0"/>
                        <a:t>rs2</a:t>
                      </a:r>
                    </a:p>
                  </a:txBody>
                  <a:tcPr/>
                </a:tc>
                <a:tc>
                  <a:txBody>
                    <a:bodyPr/>
                    <a:lstStyle/>
                    <a:p>
                      <a:r>
                        <a:rPr lang="en-US" dirty="0"/>
                        <a:t>0.1</a:t>
                      </a:r>
                    </a:p>
                  </a:txBody>
                  <a:tcPr/>
                </a:tc>
                <a:tc>
                  <a:txBody>
                    <a:bodyPr/>
                    <a:lstStyle/>
                    <a:p>
                      <a:r>
                        <a:rPr lang="en-US" dirty="0"/>
                        <a:t>1</a:t>
                      </a:r>
                    </a:p>
                  </a:txBody>
                  <a:tcPr/>
                </a:tc>
                <a:tc>
                  <a:txBody>
                    <a:bodyPr/>
                    <a:lstStyle/>
                    <a:p>
                      <a:r>
                        <a:rPr lang="en-US" dirty="0"/>
                        <a:t>0.9</a:t>
                      </a:r>
                    </a:p>
                  </a:txBody>
                  <a:tcPr/>
                </a:tc>
                <a:tc>
                  <a:txBody>
                    <a:bodyPr/>
                    <a:lstStyle/>
                    <a:p>
                      <a:r>
                        <a:rPr lang="en-US" dirty="0"/>
                        <a:t>0.85</a:t>
                      </a:r>
                    </a:p>
                  </a:txBody>
                  <a:tcPr/>
                </a:tc>
                <a:extLst>
                  <a:ext uri="{0D108BD9-81ED-4DB2-BD59-A6C34878D82A}">
                    <a16:rowId xmlns:a16="http://schemas.microsoft.com/office/drawing/2014/main" val="1925120868"/>
                  </a:ext>
                </a:extLst>
              </a:tr>
              <a:tr h="370840">
                <a:tc>
                  <a:txBody>
                    <a:bodyPr/>
                    <a:lstStyle/>
                    <a:p>
                      <a:r>
                        <a:rPr lang="en-US" dirty="0"/>
                        <a:t>rs3</a:t>
                      </a:r>
                    </a:p>
                  </a:txBody>
                  <a:tcPr/>
                </a:tc>
                <a:tc>
                  <a:txBody>
                    <a:bodyPr/>
                    <a:lstStyle/>
                    <a:p>
                      <a:r>
                        <a:rPr lang="en-US" dirty="0"/>
                        <a:t>0.05</a:t>
                      </a:r>
                    </a:p>
                  </a:txBody>
                  <a:tcPr/>
                </a:tc>
                <a:tc>
                  <a:txBody>
                    <a:bodyPr/>
                    <a:lstStyle/>
                    <a:p>
                      <a:r>
                        <a:rPr lang="en-US" dirty="0"/>
                        <a:t>0.9</a:t>
                      </a:r>
                    </a:p>
                  </a:txBody>
                  <a:tcPr/>
                </a:tc>
                <a:tc>
                  <a:txBody>
                    <a:bodyPr/>
                    <a:lstStyle/>
                    <a:p>
                      <a:r>
                        <a:rPr lang="en-US" dirty="0"/>
                        <a:t>1</a:t>
                      </a:r>
                    </a:p>
                  </a:txBody>
                  <a:tcPr/>
                </a:tc>
                <a:tc>
                  <a:txBody>
                    <a:bodyPr/>
                    <a:lstStyle/>
                    <a:p>
                      <a:r>
                        <a:rPr lang="en-US" dirty="0"/>
                        <a:t>0.9</a:t>
                      </a:r>
                    </a:p>
                  </a:txBody>
                  <a:tcPr/>
                </a:tc>
                <a:extLst>
                  <a:ext uri="{0D108BD9-81ED-4DB2-BD59-A6C34878D82A}">
                    <a16:rowId xmlns:a16="http://schemas.microsoft.com/office/drawing/2014/main" val="1733886432"/>
                  </a:ext>
                </a:extLst>
              </a:tr>
              <a:tr h="370840">
                <a:tc>
                  <a:txBody>
                    <a:bodyPr/>
                    <a:lstStyle/>
                    <a:p>
                      <a:r>
                        <a:rPr lang="en-US" dirty="0"/>
                        <a:t>rs4</a:t>
                      </a:r>
                    </a:p>
                  </a:txBody>
                  <a:tcPr/>
                </a:tc>
                <a:tc>
                  <a:txBody>
                    <a:bodyPr/>
                    <a:lstStyle/>
                    <a:p>
                      <a:r>
                        <a:rPr lang="en-US" dirty="0"/>
                        <a:t>0</a:t>
                      </a:r>
                    </a:p>
                  </a:txBody>
                  <a:tcPr/>
                </a:tc>
                <a:tc>
                  <a:txBody>
                    <a:bodyPr/>
                    <a:lstStyle/>
                    <a:p>
                      <a:r>
                        <a:rPr lang="en-US" dirty="0"/>
                        <a:t>0.85</a:t>
                      </a:r>
                    </a:p>
                  </a:txBody>
                  <a:tcPr/>
                </a:tc>
                <a:tc>
                  <a:txBody>
                    <a:bodyPr/>
                    <a:lstStyle/>
                    <a:p>
                      <a:r>
                        <a:rPr lang="en-US" dirty="0"/>
                        <a:t>0.9</a:t>
                      </a:r>
                    </a:p>
                  </a:txBody>
                  <a:tcPr/>
                </a:tc>
                <a:tc>
                  <a:txBody>
                    <a:bodyPr/>
                    <a:lstStyle/>
                    <a:p>
                      <a:r>
                        <a:rPr lang="en-US" dirty="0"/>
                        <a:t>1</a:t>
                      </a:r>
                    </a:p>
                  </a:txBody>
                  <a:tcPr/>
                </a:tc>
                <a:extLst>
                  <a:ext uri="{0D108BD9-81ED-4DB2-BD59-A6C34878D82A}">
                    <a16:rowId xmlns:a16="http://schemas.microsoft.com/office/drawing/2014/main" val="3970101702"/>
                  </a:ext>
                </a:extLst>
              </a:tr>
            </a:tbl>
          </a:graphicData>
        </a:graphic>
      </p:graphicFrame>
      <p:sp>
        <p:nvSpPr>
          <p:cNvPr id="5" name="TextBox 4">
            <a:extLst>
              <a:ext uri="{FF2B5EF4-FFF2-40B4-BE49-F238E27FC236}">
                <a16:creationId xmlns:a16="http://schemas.microsoft.com/office/drawing/2014/main" id="{43634B24-B2C8-CC43-94A8-BA1FCD07E3C0}"/>
              </a:ext>
            </a:extLst>
          </p:cNvPr>
          <p:cNvSpPr txBox="1"/>
          <p:nvPr/>
        </p:nvSpPr>
        <p:spPr>
          <a:xfrm>
            <a:off x="893126" y="857043"/>
            <a:ext cx="1168397" cy="369332"/>
          </a:xfrm>
          <a:prstGeom prst="rect">
            <a:avLst/>
          </a:prstGeom>
          <a:noFill/>
        </p:spPr>
        <p:txBody>
          <a:bodyPr wrap="none" rtlCol="0">
            <a:spAutoFit/>
          </a:bodyPr>
          <a:lstStyle/>
          <a:p>
            <a:r>
              <a:rPr lang="en-US" b="1" dirty="0"/>
              <a:t>LD matrix:</a:t>
            </a:r>
          </a:p>
        </p:txBody>
      </p:sp>
    </p:spTree>
    <p:extLst>
      <p:ext uri="{BB962C8B-B14F-4D97-AF65-F5344CB8AC3E}">
        <p14:creationId xmlns:p14="http://schemas.microsoft.com/office/powerpoint/2010/main" val="42520198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48783-036B-3342-BA2A-D511AE45B7B5}"/>
              </a:ext>
            </a:extLst>
          </p:cNvPr>
          <p:cNvSpPr>
            <a:spLocks noGrp="1"/>
          </p:cNvSpPr>
          <p:nvPr>
            <p:ph type="title"/>
          </p:nvPr>
        </p:nvSpPr>
        <p:spPr>
          <a:xfrm>
            <a:off x="0" y="-215949"/>
            <a:ext cx="10515600" cy="1325563"/>
          </a:xfrm>
        </p:spPr>
        <p:txBody>
          <a:bodyPr/>
          <a:lstStyle/>
          <a:p>
            <a:r>
              <a:rPr lang="en-US" dirty="0"/>
              <a:t>LD Scores</a:t>
            </a:r>
          </a:p>
        </p:txBody>
      </p:sp>
      <p:graphicFrame>
        <p:nvGraphicFramePr>
          <p:cNvPr id="4" name="Table 3">
            <a:extLst>
              <a:ext uri="{FF2B5EF4-FFF2-40B4-BE49-F238E27FC236}">
                <a16:creationId xmlns:a16="http://schemas.microsoft.com/office/drawing/2014/main" id="{870FD685-A4B2-2147-88AA-92A4CFDDAE15}"/>
              </a:ext>
            </a:extLst>
          </p:cNvPr>
          <p:cNvGraphicFramePr>
            <a:graphicFrameLocks noGrp="1"/>
          </p:cNvGraphicFramePr>
          <p:nvPr/>
        </p:nvGraphicFramePr>
        <p:xfrm>
          <a:off x="523617" y="1399160"/>
          <a:ext cx="3075813" cy="1854200"/>
        </p:xfrm>
        <a:graphic>
          <a:graphicData uri="http://schemas.openxmlformats.org/drawingml/2006/table">
            <a:tbl>
              <a:tblPr firstRow="1" firstCol="1" bandRow="1">
                <a:tableStyleId>{5C22544A-7EE6-4342-B048-85BDC9FD1C3A}</a:tableStyleId>
              </a:tblPr>
              <a:tblGrid>
                <a:gridCol w="515493">
                  <a:extLst>
                    <a:ext uri="{9D8B030D-6E8A-4147-A177-3AD203B41FA5}">
                      <a16:colId xmlns:a16="http://schemas.microsoft.com/office/drawing/2014/main" val="1251296593"/>
                    </a:ext>
                  </a:extLst>
                </a:gridCol>
                <a:gridCol w="640080">
                  <a:extLst>
                    <a:ext uri="{9D8B030D-6E8A-4147-A177-3AD203B41FA5}">
                      <a16:colId xmlns:a16="http://schemas.microsoft.com/office/drawing/2014/main" val="1463647912"/>
                    </a:ext>
                  </a:extLst>
                </a:gridCol>
                <a:gridCol w="640080">
                  <a:extLst>
                    <a:ext uri="{9D8B030D-6E8A-4147-A177-3AD203B41FA5}">
                      <a16:colId xmlns:a16="http://schemas.microsoft.com/office/drawing/2014/main" val="259177540"/>
                    </a:ext>
                  </a:extLst>
                </a:gridCol>
                <a:gridCol w="640080">
                  <a:extLst>
                    <a:ext uri="{9D8B030D-6E8A-4147-A177-3AD203B41FA5}">
                      <a16:colId xmlns:a16="http://schemas.microsoft.com/office/drawing/2014/main" val="2824078262"/>
                    </a:ext>
                  </a:extLst>
                </a:gridCol>
                <a:gridCol w="640080">
                  <a:extLst>
                    <a:ext uri="{9D8B030D-6E8A-4147-A177-3AD203B41FA5}">
                      <a16:colId xmlns:a16="http://schemas.microsoft.com/office/drawing/2014/main" val="1044151235"/>
                    </a:ext>
                  </a:extLst>
                </a:gridCol>
              </a:tblGrid>
              <a:tr h="370840">
                <a:tc>
                  <a:txBody>
                    <a:bodyPr/>
                    <a:lstStyle/>
                    <a:p>
                      <a:endParaRPr lang="en-US" dirty="0"/>
                    </a:p>
                  </a:txBody>
                  <a:tcPr/>
                </a:tc>
                <a:tc>
                  <a:txBody>
                    <a:bodyPr/>
                    <a:lstStyle/>
                    <a:p>
                      <a:r>
                        <a:rPr lang="en-US" dirty="0"/>
                        <a:t>rs1</a:t>
                      </a:r>
                    </a:p>
                  </a:txBody>
                  <a:tcPr/>
                </a:tc>
                <a:tc>
                  <a:txBody>
                    <a:bodyPr/>
                    <a:lstStyle/>
                    <a:p>
                      <a:r>
                        <a:rPr lang="en-US" dirty="0"/>
                        <a:t>rs2</a:t>
                      </a:r>
                    </a:p>
                  </a:txBody>
                  <a:tcPr/>
                </a:tc>
                <a:tc>
                  <a:txBody>
                    <a:bodyPr/>
                    <a:lstStyle/>
                    <a:p>
                      <a:r>
                        <a:rPr lang="en-US" dirty="0"/>
                        <a:t>rs3</a:t>
                      </a:r>
                    </a:p>
                  </a:txBody>
                  <a:tcPr/>
                </a:tc>
                <a:tc>
                  <a:txBody>
                    <a:bodyPr/>
                    <a:lstStyle/>
                    <a:p>
                      <a:r>
                        <a:rPr lang="en-US" dirty="0"/>
                        <a:t>rs4</a:t>
                      </a:r>
                    </a:p>
                  </a:txBody>
                  <a:tcPr/>
                </a:tc>
                <a:extLst>
                  <a:ext uri="{0D108BD9-81ED-4DB2-BD59-A6C34878D82A}">
                    <a16:rowId xmlns:a16="http://schemas.microsoft.com/office/drawing/2014/main" val="1791191070"/>
                  </a:ext>
                </a:extLst>
              </a:tr>
              <a:tr h="370840">
                <a:tc>
                  <a:txBody>
                    <a:bodyPr/>
                    <a:lstStyle/>
                    <a:p>
                      <a:r>
                        <a:rPr lang="en-US" dirty="0"/>
                        <a:t>rs1</a:t>
                      </a:r>
                    </a:p>
                  </a:txBody>
                  <a:tcPr/>
                </a:tc>
                <a:tc>
                  <a:txBody>
                    <a:bodyPr/>
                    <a:lstStyle/>
                    <a:p>
                      <a:r>
                        <a:rPr lang="en-US" dirty="0"/>
                        <a:t>1</a:t>
                      </a:r>
                    </a:p>
                  </a:txBody>
                  <a:tcPr/>
                </a:tc>
                <a:tc>
                  <a:txBody>
                    <a:bodyPr/>
                    <a:lstStyle/>
                    <a:p>
                      <a:r>
                        <a:rPr lang="en-US" dirty="0"/>
                        <a:t>0.1</a:t>
                      </a:r>
                    </a:p>
                  </a:txBody>
                  <a:tcPr/>
                </a:tc>
                <a:tc>
                  <a:txBody>
                    <a:bodyPr/>
                    <a:lstStyle/>
                    <a:p>
                      <a:r>
                        <a:rPr lang="en-US" dirty="0"/>
                        <a:t>0.05</a:t>
                      </a:r>
                    </a:p>
                  </a:txBody>
                  <a:tcPr/>
                </a:tc>
                <a:tc>
                  <a:txBody>
                    <a:bodyPr/>
                    <a:lstStyle/>
                    <a:p>
                      <a:r>
                        <a:rPr lang="en-US" dirty="0"/>
                        <a:t>0</a:t>
                      </a:r>
                    </a:p>
                  </a:txBody>
                  <a:tcPr/>
                </a:tc>
                <a:extLst>
                  <a:ext uri="{0D108BD9-81ED-4DB2-BD59-A6C34878D82A}">
                    <a16:rowId xmlns:a16="http://schemas.microsoft.com/office/drawing/2014/main" val="2897646364"/>
                  </a:ext>
                </a:extLst>
              </a:tr>
              <a:tr h="370840">
                <a:tc>
                  <a:txBody>
                    <a:bodyPr/>
                    <a:lstStyle/>
                    <a:p>
                      <a:r>
                        <a:rPr lang="en-US" dirty="0"/>
                        <a:t>rs2</a:t>
                      </a:r>
                    </a:p>
                  </a:txBody>
                  <a:tcPr/>
                </a:tc>
                <a:tc>
                  <a:txBody>
                    <a:bodyPr/>
                    <a:lstStyle/>
                    <a:p>
                      <a:r>
                        <a:rPr lang="en-US" dirty="0"/>
                        <a:t>0.1</a:t>
                      </a:r>
                    </a:p>
                  </a:txBody>
                  <a:tcPr/>
                </a:tc>
                <a:tc>
                  <a:txBody>
                    <a:bodyPr/>
                    <a:lstStyle/>
                    <a:p>
                      <a:r>
                        <a:rPr lang="en-US" dirty="0"/>
                        <a:t>1</a:t>
                      </a:r>
                    </a:p>
                  </a:txBody>
                  <a:tcPr/>
                </a:tc>
                <a:tc>
                  <a:txBody>
                    <a:bodyPr/>
                    <a:lstStyle/>
                    <a:p>
                      <a:r>
                        <a:rPr lang="en-US" dirty="0"/>
                        <a:t>0.9</a:t>
                      </a:r>
                    </a:p>
                  </a:txBody>
                  <a:tcPr/>
                </a:tc>
                <a:tc>
                  <a:txBody>
                    <a:bodyPr/>
                    <a:lstStyle/>
                    <a:p>
                      <a:r>
                        <a:rPr lang="en-US" dirty="0"/>
                        <a:t>0.85</a:t>
                      </a:r>
                    </a:p>
                  </a:txBody>
                  <a:tcPr/>
                </a:tc>
                <a:extLst>
                  <a:ext uri="{0D108BD9-81ED-4DB2-BD59-A6C34878D82A}">
                    <a16:rowId xmlns:a16="http://schemas.microsoft.com/office/drawing/2014/main" val="1925120868"/>
                  </a:ext>
                </a:extLst>
              </a:tr>
              <a:tr h="370840">
                <a:tc>
                  <a:txBody>
                    <a:bodyPr/>
                    <a:lstStyle/>
                    <a:p>
                      <a:r>
                        <a:rPr lang="en-US" dirty="0"/>
                        <a:t>rs3</a:t>
                      </a:r>
                    </a:p>
                  </a:txBody>
                  <a:tcPr/>
                </a:tc>
                <a:tc>
                  <a:txBody>
                    <a:bodyPr/>
                    <a:lstStyle/>
                    <a:p>
                      <a:r>
                        <a:rPr lang="en-US" dirty="0"/>
                        <a:t>0.05</a:t>
                      </a:r>
                    </a:p>
                  </a:txBody>
                  <a:tcPr/>
                </a:tc>
                <a:tc>
                  <a:txBody>
                    <a:bodyPr/>
                    <a:lstStyle/>
                    <a:p>
                      <a:r>
                        <a:rPr lang="en-US" dirty="0"/>
                        <a:t>0.9</a:t>
                      </a:r>
                    </a:p>
                  </a:txBody>
                  <a:tcPr/>
                </a:tc>
                <a:tc>
                  <a:txBody>
                    <a:bodyPr/>
                    <a:lstStyle/>
                    <a:p>
                      <a:r>
                        <a:rPr lang="en-US" dirty="0"/>
                        <a:t>1</a:t>
                      </a:r>
                    </a:p>
                  </a:txBody>
                  <a:tcPr/>
                </a:tc>
                <a:tc>
                  <a:txBody>
                    <a:bodyPr/>
                    <a:lstStyle/>
                    <a:p>
                      <a:r>
                        <a:rPr lang="en-US" dirty="0"/>
                        <a:t>0.9</a:t>
                      </a:r>
                    </a:p>
                  </a:txBody>
                  <a:tcPr/>
                </a:tc>
                <a:extLst>
                  <a:ext uri="{0D108BD9-81ED-4DB2-BD59-A6C34878D82A}">
                    <a16:rowId xmlns:a16="http://schemas.microsoft.com/office/drawing/2014/main" val="1733886432"/>
                  </a:ext>
                </a:extLst>
              </a:tr>
              <a:tr h="370840">
                <a:tc>
                  <a:txBody>
                    <a:bodyPr/>
                    <a:lstStyle/>
                    <a:p>
                      <a:r>
                        <a:rPr lang="en-US" dirty="0"/>
                        <a:t>rs4</a:t>
                      </a:r>
                    </a:p>
                  </a:txBody>
                  <a:tcPr/>
                </a:tc>
                <a:tc>
                  <a:txBody>
                    <a:bodyPr/>
                    <a:lstStyle/>
                    <a:p>
                      <a:r>
                        <a:rPr lang="en-US" dirty="0"/>
                        <a:t>0</a:t>
                      </a:r>
                    </a:p>
                  </a:txBody>
                  <a:tcPr/>
                </a:tc>
                <a:tc>
                  <a:txBody>
                    <a:bodyPr/>
                    <a:lstStyle/>
                    <a:p>
                      <a:r>
                        <a:rPr lang="en-US" dirty="0"/>
                        <a:t>0.85</a:t>
                      </a:r>
                    </a:p>
                  </a:txBody>
                  <a:tcPr/>
                </a:tc>
                <a:tc>
                  <a:txBody>
                    <a:bodyPr/>
                    <a:lstStyle/>
                    <a:p>
                      <a:r>
                        <a:rPr lang="en-US" dirty="0"/>
                        <a:t>0.9</a:t>
                      </a:r>
                    </a:p>
                  </a:txBody>
                  <a:tcPr/>
                </a:tc>
                <a:tc>
                  <a:txBody>
                    <a:bodyPr/>
                    <a:lstStyle/>
                    <a:p>
                      <a:r>
                        <a:rPr lang="en-US" dirty="0"/>
                        <a:t>1</a:t>
                      </a:r>
                    </a:p>
                  </a:txBody>
                  <a:tcPr/>
                </a:tc>
                <a:extLst>
                  <a:ext uri="{0D108BD9-81ED-4DB2-BD59-A6C34878D82A}">
                    <a16:rowId xmlns:a16="http://schemas.microsoft.com/office/drawing/2014/main" val="3970101702"/>
                  </a:ext>
                </a:extLst>
              </a:tr>
            </a:tbl>
          </a:graphicData>
        </a:graphic>
      </p:graphicFrame>
      <p:sp>
        <p:nvSpPr>
          <p:cNvPr id="5" name="TextBox 4">
            <a:extLst>
              <a:ext uri="{FF2B5EF4-FFF2-40B4-BE49-F238E27FC236}">
                <a16:creationId xmlns:a16="http://schemas.microsoft.com/office/drawing/2014/main" id="{43634B24-B2C8-CC43-94A8-BA1FCD07E3C0}"/>
              </a:ext>
            </a:extLst>
          </p:cNvPr>
          <p:cNvSpPr txBox="1"/>
          <p:nvPr/>
        </p:nvSpPr>
        <p:spPr>
          <a:xfrm>
            <a:off x="893126" y="857043"/>
            <a:ext cx="1168397" cy="369332"/>
          </a:xfrm>
          <a:prstGeom prst="rect">
            <a:avLst/>
          </a:prstGeom>
          <a:noFill/>
        </p:spPr>
        <p:txBody>
          <a:bodyPr wrap="none" rtlCol="0">
            <a:spAutoFit/>
          </a:bodyPr>
          <a:lstStyle/>
          <a:p>
            <a:r>
              <a:rPr lang="en-US" b="1" dirty="0"/>
              <a:t>LD matrix:</a:t>
            </a:r>
          </a:p>
        </p:txBody>
      </p:sp>
      <p:graphicFrame>
        <p:nvGraphicFramePr>
          <p:cNvPr id="6" name="Table 5">
            <a:extLst>
              <a:ext uri="{FF2B5EF4-FFF2-40B4-BE49-F238E27FC236}">
                <a16:creationId xmlns:a16="http://schemas.microsoft.com/office/drawing/2014/main" id="{BF17B815-0A75-9F48-A23B-AE9005D759BA}"/>
              </a:ext>
            </a:extLst>
          </p:cNvPr>
          <p:cNvGraphicFramePr>
            <a:graphicFrameLocks noGrp="1"/>
          </p:cNvGraphicFramePr>
          <p:nvPr>
            <p:extLst>
              <p:ext uri="{D42A27DB-BD31-4B8C-83A1-F6EECF244321}">
                <p14:modId xmlns:p14="http://schemas.microsoft.com/office/powerpoint/2010/main" val="1257304738"/>
              </p:ext>
            </p:extLst>
          </p:nvPr>
        </p:nvGraphicFramePr>
        <p:xfrm>
          <a:off x="4967772" y="1405246"/>
          <a:ext cx="4738879" cy="1854200"/>
        </p:xfrm>
        <a:graphic>
          <a:graphicData uri="http://schemas.openxmlformats.org/drawingml/2006/table">
            <a:tbl>
              <a:tblPr firstRow="1" bandRow="1">
                <a:tableStyleId>{5C22544A-7EE6-4342-B048-85BDC9FD1C3A}</a:tableStyleId>
              </a:tblPr>
              <a:tblGrid>
                <a:gridCol w="919036">
                  <a:extLst>
                    <a:ext uri="{9D8B030D-6E8A-4147-A177-3AD203B41FA5}">
                      <a16:colId xmlns:a16="http://schemas.microsoft.com/office/drawing/2014/main" val="435536870"/>
                    </a:ext>
                  </a:extLst>
                </a:gridCol>
                <a:gridCol w="3819843">
                  <a:extLst>
                    <a:ext uri="{9D8B030D-6E8A-4147-A177-3AD203B41FA5}">
                      <a16:colId xmlns:a16="http://schemas.microsoft.com/office/drawing/2014/main" val="1345550621"/>
                    </a:ext>
                  </a:extLst>
                </a:gridCol>
              </a:tblGrid>
              <a:tr h="370840">
                <a:tc>
                  <a:txBody>
                    <a:bodyPr/>
                    <a:lstStyle/>
                    <a:p>
                      <a:r>
                        <a:rPr lang="en-US" dirty="0"/>
                        <a:t>Variant</a:t>
                      </a:r>
                    </a:p>
                  </a:txBody>
                  <a:tcPr/>
                </a:tc>
                <a:tc>
                  <a:txBody>
                    <a:bodyPr/>
                    <a:lstStyle/>
                    <a:p>
                      <a:r>
                        <a:rPr lang="en-US" dirty="0"/>
                        <a:t>LD Score</a:t>
                      </a:r>
                    </a:p>
                  </a:txBody>
                  <a:tcPr/>
                </a:tc>
                <a:extLst>
                  <a:ext uri="{0D108BD9-81ED-4DB2-BD59-A6C34878D82A}">
                    <a16:rowId xmlns:a16="http://schemas.microsoft.com/office/drawing/2014/main" val="3423888035"/>
                  </a:ext>
                </a:extLst>
              </a:tr>
              <a:tr h="370840">
                <a:tc>
                  <a:txBody>
                    <a:bodyPr/>
                    <a:lstStyle/>
                    <a:p>
                      <a:r>
                        <a:rPr lang="en-US" dirty="0"/>
                        <a:t>rs1</a:t>
                      </a:r>
                    </a:p>
                  </a:txBody>
                  <a:tcPr/>
                </a:tc>
                <a:tc>
                  <a:txBody>
                    <a:bodyPr/>
                    <a:lstStyle/>
                    <a:p>
                      <a:endParaRPr lang="en-US" dirty="0"/>
                    </a:p>
                  </a:txBody>
                  <a:tcPr/>
                </a:tc>
                <a:extLst>
                  <a:ext uri="{0D108BD9-81ED-4DB2-BD59-A6C34878D82A}">
                    <a16:rowId xmlns:a16="http://schemas.microsoft.com/office/drawing/2014/main" val="913444952"/>
                  </a:ext>
                </a:extLst>
              </a:tr>
              <a:tr h="370840">
                <a:tc>
                  <a:txBody>
                    <a:bodyPr/>
                    <a:lstStyle/>
                    <a:p>
                      <a:r>
                        <a:rPr lang="en-US" dirty="0"/>
                        <a:t>rs2</a:t>
                      </a:r>
                    </a:p>
                  </a:txBody>
                  <a:tcPr/>
                </a:tc>
                <a:tc>
                  <a:txBody>
                    <a:bodyPr/>
                    <a:lstStyle/>
                    <a:p>
                      <a:endParaRPr lang="en-US" dirty="0"/>
                    </a:p>
                  </a:txBody>
                  <a:tcPr/>
                </a:tc>
                <a:extLst>
                  <a:ext uri="{0D108BD9-81ED-4DB2-BD59-A6C34878D82A}">
                    <a16:rowId xmlns:a16="http://schemas.microsoft.com/office/drawing/2014/main" val="2092248098"/>
                  </a:ext>
                </a:extLst>
              </a:tr>
              <a:tr h="370840">
                <a:tc>
                  <a:txBody>
                    <a:bodyPr/>
                    <a:lstStyle/>
                    <a:p>
                      <a:r>
                        <a:rPr lang="en-US" dirty="0"/>
                        <a:t>rs3</a:t>
                      </a:r>
                    </a:p>
                  </a:txBody>
                  <a:tcPr/>
                </a:tc>
                <a:tc>
                  <a:txBody>
                    <a:bodyPr/>
                    <a:lstStyle/>
                    <a:p>
                      <a:endParaRPr lang="en-US" dirty="0"/>
                    </a:p>
                  </a:txBody>
                  <a:tcPr/>
                </a:tc>
                <a:extLst>
                  <a:ext uri="{0D108BD9-81ED-4DB2-BD59-A6C34878D82A}">
                    <a16:rowId xmlns:a16="http://schemas.microsoft.com/office/drawing/2014/main" val="641855173"/>
                  </a:ext>
                </a:extLst>
              </a:tr>
              <a:tr h="370840">
                <a:tc>
                  <a:txBody>
                    <a:bodyPr/>
                    <a:lstStyle/>
                    <a:p>
                      <a:r>
                        <a:rPr lang="en-US" dirty="0"/>
                        <a:t>rs4</a:t>
                      </a:r>
                    </a:p>
                  </a:txBody>
                  <a:tcPr/>
                </a:tc>
                <a:tc>
                  <a:txBody>
                    <a:bodyPr/>
                    <a:lstStyle/>
                    <a:p>
                      <a:endParaRPr lang="en-US" dirty="0"/>
                    </a:p>
                  </a:txBody>
                  <a:tcPr/>
                </a:tc>
                <a:extLst>
                  <a:ext uri="{0D108BD9-81ED-4DB2-BD59-A6C34878D82A}">
                    <a16:rowId xmlns:a16="http://schemas.microsoft.com/office/drawing/2014/main" val="1913178998"/>
                  </a:ext>
                </a:extLst>
              </a:tr>
            </a:tbl>
          </a:graphicData>
        </a:graphic>
      </p:graphicFrame>
      <p:pic>
        <p:nvPicPr>
          <p:cNvPr id="8" name="Picture 7">
            <a:extLst>
              <a:ext uri="{FF2B5EF4-FFF2-40B4-BE49-F238E27FC236}">
                <a16:creationId xmlns:a16="http://schemas.microsoft.com/office/drawing/2014/main" id="{E75451C9-8B26-3849-B0DC-A0153B22F410}"/>
              </a:ext>
            </a:extLst>
          </p:cNvPr>
          <p:cNvPicPr>
            <a:picLocks noChangeAspect="1"/>
          </p:cNvPicPr>
          <p:nvPr/>
        </p:nvPicPr>
        <p:blipFill>
          <a:blip r:embed="rId2"/>
          <a:stretch>
            <a:fillRect/>
          </a:stretch>
        </p:blipFill>
        <p:spPr>
          <a:xfrm>
            <a:off x="6415001" y="253443"/>
            <a:ext cx="2091833" cy="1144588"/>
          </a:xfrm>
          <a:prstGeom prst="rect">
            <a:avLst/>
          </a:prstGeom>
        </p:spPr>
      </p:pic>
      <p:sp>
        <p:nvSpPr>
          <p:cNvPr id="9" name="TextBox 8">
            <a:extLst>
              <a:ext uri="{FF2B5EF4-FFF2-40B4-BE49-F238E27FC236}">
                <a16:creationId xmlns:a16="http://schemas.microsoft.com/office/drawing/2014/main" id="{26968BC3-1C43-AE48-BB02-7B2CBC43F475}"/>
              </a:ext>
            </a:extLst>
          </p:cNvPr>
          <p:cNvSpPr txBox="1"/>
          <p:nvPr/>
        </p:nvSpPr>
        <p:spPr>
          <a:xfrm>
            <a:off x="4967772" y="787995"/>
            <a:ext cx="1141146" cy="369332"/>
          </a:xfrm>
          <a:prstGeom prst="rect">
            <a:avLst/>
          </a:prstGeom>
          <a:noFill/>
        </p:spPr>
        <p:txBody>
          <a:bodyPr wrap="none" rtlCol="0">
            <a:spAutoFit/>
          </a:bodyPr>
          <a:lstStyle/>
          <a:p>
            <a:r>
              <a:rPr lang="en-US" b="1" dirty="0"/>
              <a:t>LD scores:</a:t>
            </a:r>
          </a:p>
        </p:txBody>
      </p:sp>
      <p:sp>
        <p:nvSpPr>
          <p:cNvPr id="10" name="TextBox 9">
            <a:extLst>
              <a:ext uri="{FF2B5EF4-FFF2-40B4-BE49-F238E27FC236}">
                <a16:creationId xmlns:a16="http://schemas.microsoft.com/office/drawing/2014/main" id="{DDAFDCA0-D49C-9C46-87D2-A466E32435A2}"/>
              </a:ext>
            </a:extLst>
          </p:cNvPr>
          <p:cNvSpPr txBox="1"/>
          <p:nvPr/>
        </p:nvSpPr>
        <p:spPr>
          <a:xfrm>
            <a:off x="769687" y="3318272"/>
            <a:ext cx="8068761" cy="923330"/>
          </a:xfrm>
          <a:prstGeom prst="rect">
            <a:avLst/>
          </a:prstGeom>
          <a:noFill/>
        </p:spPr>
        <p:txBody>
          <a:bodyPr wrap="square" rtlCol="0">
            <a:spAutoFit/>
          </a:bodyPr>
          <a:lstStyle/>
          <a:p>
            <a:r>
              <a:rPr lang="en-US" b="1" dirty="0"/>
              <a:t>LD scores measure how much potential each variant has for tagging causal variants. The higher the LD score, the more true signal we expect it to tag, and the larger we expect it’s test statistic (or the smaller we expect its p-value) to be. </a:t>
            </a:r>
          </a:p>
        </p:txBody>
      </p:sp>
    </p:spTree>
    <p:extLst>
      <p:ext uri="{BB962C8B-B14F-4D97-AF65-F5344CB8AC3E}">
        <p14:creationId xmlns:p14="http://schemas.microsoft.com/office/powerpoint/2010/main" val="1073080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48783-036B-3342-BA2A-D511AE45B7B5}"/>
              </a:ext>
            </a:extLst>
          </p:cNvPr>
          <p:cNvSpPr>
            <a:spLocks noGrp="1"/>
          </p:cNvSpPr>
          <p:nvPr>
            <p:ph type="title"/>
          </p:nvPr>
        </p:nvSpPr>
        <p:spPr>
          <a:xfrm>
            <a:off x="0" y="-215949"/>
            <a:ext cx="10515600" cy="1325563"/>
          </a:xfrm>
        </p:spPr>
        <p:txBody>
          <a:bodyPr/>
          <a:lstStyle/>
          <a:p>
            <a:r>
              <a:rPr lang="en-US" dirty="0"/>
              <a:t>LD Scores</a:t>
            </a:r>
          </a:p>
        </p:txBody>
      </p:sp>
      <p:graphicFrame>
        <p:nvGraphicFramePr>
          <p:cNvPr id="4" name="Table 3">
            <a:extLst>
              <a:ext uri="{FF2B5EF4-FFF2-40B4-BE49-F238E27FC236}">
                <a16:creationId xmlns:a16="http://schemas.microsoft.com/office/drawing/2014/main" id="{870FD685-A4B2-2147-88AA-92A4CFDDAE15}"/>
              </a:ext>
            </a:extLst>
          </p:cNvPr>
          <p:cNvGraphicFramePr>
            <a:graphicFrameLocks noGrp="1"/>
          </p:cNvGraphicFramePr>
          <p:nvPr/>
        </p:nvGraphicFramePr>
        <p:xfrm>
          <a:off x="523617" y="1399160"/>
          <a:ext cx="3075813" cy="1854200"/>
        </p:xfrm>
        <a:graphic>
          <a:graphicData uri="http://schemas.openxmlformats.org/drawingml/2006/table">
            <a:tbl>
              <a:tblPr firstRow="1" firstCol="1" bandRow="1">
                <a:tableStyleId>{5C22544A-7EE6-4342-B048-85BDC9FD1C3A}</a:tableStyleId>
              </a:tblPr>
              <a:tblGrid>
                <a:gridCol w="515493">
                  <a:extLst>
                    <a:ext uri="{9D8B030D-6E8A-4147-A177-3AD203B41FA5}">
                      <a16:colId xmlns:a16="http://schemas.microsoft.com/office/drawing/2014/main" val="1251296593"/>
                    </a:ext>
                  </a:extLst>
                </a:gridCol>
                <a:gridCol w="640080">
                  <a:extLst>
                    <a:ext uri="{9D8B030D-6E8A-4147-A177-3AD203B41FA5}">
                      <a16:colId xmlns:a16="http://schemas.microsoft.com/office/drawing/2014/main" val="1463647912"/>
                    </a:ext>
                  </a:extLst>
                </a:gridCol>
                <a:gridCol w="640080">
                  <a:extLst>
                    <a:ext uri="{9D8B030D-6E8A-4147-A177-3AD203B41FA5}">
                      <a16:colId xmlns:a16="http://schemas.microsoft.com/office/drawing/2014/main" val="259177540"/>
                    </a:ext>
                  </a:extLst>
                </a:gridCol>
                <a:gridCol w="640080">
                  <a:extLst>
                    <a:ext uri="{9D8B030D-6E8A-4147-A177-3AD203B41FA5}">
                      <a16:colId xmlns:a16="http://schemas.microsoft.com/office/drawing/2014/main" val="2824078262"/>
                    </a:ext>
                  </a:extLst>
                </a:gridCol>
                <a:gridCol w="640080">
                  <a:extLst>
                    <a:ext uri="{9D8B030D-6E8A-4147-A177-3AD203B41FA5}">
                      <a16:colId xmlns:a16="http://schemas.microsoft.com/office/drawing/2014/main" val="1044151235"/>
                    </a:ext>
                  </a:extLst>
                </a:gridCol>
              </a:tblGrid>
              <a:tr h="370840">
                <a:tc>
                  <a:txBody>
                    <a:bodyPr/>
                    <a:lstStyle/>
                    <a:p>
                      <a:endParaRPr lang="en-US" dirty="0"/>
                    </a:p>
                  </a:txBody>
                  <a:tcPr/>
                </a:tc>
                <a:tc>
                  <a:txBody>
                    <a:bodyPr/>
                    <a:lstStyle/>
                    <a:p>
                      <a:r>
                        <a:rPr lang="en-US" dirty="0"/>
                        <a:t>rs1</a:t>
                      </a:r>
                    </a:p>
                  </a:txBody>
                  <a:tcPr/>
                </a:tc>
                <a:tc>
                  <a:txBody>
                    <a:bodyPr/>
                    <a:lstStyle/>
                    <a:p>
                      <a:r>
                        <a:rPr lang="en-US" dirty="0"/>
                        <a:t>rs2</a:t>
                      </a:r>
                    </a:p>
                  </a:txBody>
                  <a:tcPr/>
                </a:tc>
                <a:tc>
                  <a:txBody>
                    <a:bodyPr/>
                    <a:lstStyle/>
                    <a:p>
                      <a:r>
                        <a:rPr lang="en-US" dirty="0"/>
                        <a:t>rs3</a:t>
                      </a:r>
                    </a:p>
                  </a:txBody>
                  <a:tcPr/>
                </a:tc>
                <a:tc>
                  <a:txBody>
                    <a:bodyPr/>
                    <a:lstStyle/>
                    <a:p>
                      <a:r>
                        <a:rPr lang="en-US" dirty="0"/>
                        <a:t>rs4</a:t>
                      </a:r>
                    </a:p>
                  </a:txBody>
                  <a:tcPr/>
                </a:tc>
                <a:extLst>
                  <a:ext uri="{0D108BD9-81ED-4DB2-BD59-A6C34878D82A}">
                    <a16:rowId xmlns:a16="http://schemas.microsoft.com/office/drawing/2014/main" val="1791191070"/>
                  </a:ext>
                </a:extLst>
              </a:tr>
              <a:tr h="370840">
                <a:tc>
                  <a:txBody>
                    <a:bodyPr/>
                    <a:lstStyle/>
                    <a:p>
                      <a:r>
                        <a:rPr lang="en-US" dirty="0"/>
                        <a:t>rs1</a:t>
                      </a:r>
                    </a:p>
                  </a:txBody>
                  <a:tcPr/>
                </a:tc>
                <a:tc>
                  <a:txBody>
                    <a:bodyPr/>
                    <a:lstStyle/>
                    <a:p>
                      <a:r>
                        <a:rPr lang="en-US" dirty="0"/>
                        <a:t>1</a:t>
                      </a:r>
                    </a:p>
                  </a:txBody>
                  <a:tcPr/>
                </a:tc>
                <a:tc>
                  <a:txBody>
                    <a:bodyPr/>
                    <a:lstStyle/>
                    <a:p>
                      <a:r>
                        <a:rPr lang="en-US" dirty="0"/>
                        <a:t>0.1</a:t>
                      </a:r>
                    </a:p>
                  </a:txBody>
                  <a:tcPr/>
                </a:tc>
                <a:tc>
                  <a:txBody>
                    <a:bodyPr/>
                    <a:lstStyle/>
                    <a:p>
                      <a:r>
                        <a:rPr lang="en-US" dirty="0"/>
                        <a:t>0.05</a:t>
                      </a:r>
                    </a:p>
                  </a:txBody>
                  <a:tcPr/>
                </a:tc>
                <a:tc>
                  <a:txBody>
                    <a:bodyPr/>
                    <a:lstStyle/>
                    <a:p>
                      <a:r>
                        <a:rPr lang="en-US" dirty="0"/>
                        <a:t>0</a:t>
                      </a:r>
                    </a:p>
                  </a:txBody>
                  <a:tcPr/>
                </a:tc>
                <a:extLst>
                  <a:ext uri="{0D108BD9-81ED-4DB2-BD59-A6C34878D82A}">
                    <a16:rowId xmlns:a16="http://schemas.microsoft.com/office/drawing/2014/main" val="2897646364"/>
                  </a:ext>
                </a:extLst>
              </a:tr>
              <a:tr h="370840">
                <a:tc>
                  <a:txBody>
                    <a:bodyPr/>
                    <a:lstStyle/>
                    <a:p>
                      <a:r>
                        <a:rPr lang="en-US" dirty="0"/>
                        <a:t>rs2</a:t>
                      </a:r>
                    </a:p>
                  </a:txBody>
                  <a:tcPr/>
                </a:tc>
                <a:tc>
                  <a:txBody>
                    <a:bodyPr/>
                    <a:lstStyle/>
                    <a:p>
                      <a:r>
                        <a:rPr lang="en-US" dirty="0"/>
                        <a:t>0.1</a:t>
                      </a:r>
                    </a:p>
                  </a:txBody>
                  <a:tcPr/>
                </a:tc>
                <a:tc>
                  <a:txBody>
                    <a:bodyPr/>
                    <a:lstStyle/>
                    <a:p>
                      <a:r>
                        <a:rPr lang="en-US" dirty="0"/>
                        <a:t>1</a:t>
                      </a:r>
                    </a:p>
                  </a:txBody>
                  <a:tcPr/>
                </a:tc>
                <a:tc>
                  <a:txBody>
                    <a:bodyPr/>
                    <a:lstStyle/>
                    <a:p>
                      <a:r>
                        <a:rPr lang="en-US" dirty="0"/>
                        <a:t>0.9</a:t>
                      </a:r>
                    </a:p>
                  </a:txBody>
                  <a:tcPr/>
                </a:tc>
                <a:tc>
                  <a:txBody>
                    <a:bodyPr/>
                    <a:lstStyle/>
                    <a:p>
                      <a:r>
                        <a:rPr lang="en-US" dirty="0"/>
                        <a:t>0.85</a:t>
                      </a:r>
                    </a:p>
                  </a:txBody>
                  <a:tcPr/>
                </a:tc>
                <a:extLst>
                  <a:ext uri="{0D108BD9-81ED-4DB2-BD59-A6C34878D82A}">
                    <a16:rowId xmlns:a16="http://schemas.microsoft.com/office/drawing/2014/main" val="1925120868"/>
                  </a:ext>
                </a:extLst>
              </a:tr>
              <a:tr h="370840">
                <a:tc>
                  <a:txBody>
                    <a:bodyPr/>
                    <a:lstStyle/>
                    <a:p>
                      <a:r>
                        <a:rPr lang="en-US" dirty="0"/>
                        <a:t>rs3</a:t>
                      </a:r>
                    </a:p>
                  </a:txBody>
                  <a:tcPr/>
                </a:tc>
                <a:tc>
                  <a:txBody>
                    <a:bodyPr/>
                    <a:lstStyle/>
                    <a:p>
                      <a:r>
                        <a:rPr lang="en-US" dirty="0"/>
                        <a:t>0.05</a:t>
                      </a:r>
                    </a:p>
                  </a:txBody>
                  <a:tcPr/>
                </a:tc>
                <a:tc>
                  <a:txBody>
                    <a:bodyPr/>
                    <a:lstStyle/>
                    <a:p>
                      <a:r>
                        <a:rPr lang="en-US" dirty="0"/>
                        <a:t>0.9</a:t>
                      </a:r>
                    </a:p>
                  </a:txBody>
                  <a:tcPr/>
                </a:tc>
                <a:tc>
                  <a:txBody>
                    <a:bodyPr/>
                    <a:lstStyle/>
                    <a:p>
                      <a:r>
                        <a:rPr lang="en-US" dirty="0"/>
                        <a:t>1</a:t>
                      </a:r>
                    </a:p>
                  </a:txBody>
                  <a:tcPr/>
                </a:tc>
                <a:tc>
                  <a:txBody>
                    <a:bodyPr/>
                    <a:lstStyle/>
                    <a:p>
                      <a:r>
                        <a:rPr lang="en-US" dirty="0"/>
                        <a:t>0.9</a:t>
                      </a:r>
                    </a:p>
                  </a:txBody>
                  <a:tcPr/>
                </a:tc>
                <a:extLst>
                  <a:ext uri="{0D108BD9-81ED-4DB2-BD59-A6C34878D82A}">
                    <a16:rowId xmlns:a16="http://schemas.microsoft.com/office/drawing/2014/main" val="1733886432"/>
                  </a:ext>
                </a:extLst>
              </a:tr>
              <a:tr h="370840">
                <a:tc>
                  <a:txBody>
                    <a:bodyPr/>
                    <a:lstStyle/>
                    <a:p>
                      <a:r>
                        <a:rPr lang="en-US" dirty="0"/>
                        <a:t>rs4</a:t>
                      </a:r>
                    </a:p>
                  </a:txBody>
                  <a:tcPr/>
                </a:tc>
                <a:tc>
                  <a:txBody>
                    <a:bodyPr/>
                    <a:lstStyle/>
                    <a:p>
                      <a:r>
                        <a:rPr lang="en-US" dirty="0"/>
                        <a:t>0</a:t>
                      </a:r>
                    </a:p>
                  </a:txBody>
                  <a:tcPr/>
                </a:tc>
                <a:tc>
                  <a:txBody>
                    <a:bodyPr/>
                    <a:lstStyle/>
                    <a:p>
                      <a:r>
                        <a:rPr lang="en-US" dirty="0"/>
                        <a:t>0.85</a:t>
                      </a:r>
                    </a:p>
                  </a:txBody>
                  <a:tcPr/>
                </a:tc>
                <a:tc>
                  <a:txBody>
                    <a:bodyPr/>
                    <a:lstStyle/>
                    <a:p>
                      <a:r>
                        <a:rPr lang="en-US" dirty="0"/>
                        <a:t>0.9</a:t>
                      </a:r>
                    </a:p>
                  </a:txBody>
                  <a:tcPr/>
                </a:tc>
                <a:tc>
                  <a:txBody>
                    <a:bodyPr/>
                    <a:lstStyle/>
                    <a:p>
                      <a:r>
                        <a:rPr lang="en-US" dirty="0"/>
                        <a:t>1</a:t>
                      </a:r>
                    </a:p>
                  </a:txBody>
                  <a:tcPr/>
                </a:tc>
                <a:extLst>
                  <a:ext uri="{0D108BD9-81ED-4DB2-BD59-A6C34878D82A}">
                    <a16:rowId xmlns:a16="http://schemas.microsoft.com/office/drawing/2014/main" val="3970101702"/>
                  </a:ext>
                </a:extLst>
              </a:tr>
            </a:tbl>
          </a:graphicData>
        </a:graphic>
      </p:graphicFrame>
      <p:sp>
        <p:nvSpPr>
          <p:cNvPr id="5" name="TextBox 4">
            <a:extLst>
              <a:ext uri="{FF2B5EF4-FFF2-40B4-BE49-F238E27FC236}">
                <a16:creationId xmlns:a16="http://schemas.microsoft.com/office/drawing/2014/main" id="{43634B24-B2C8-CC43-94A8-BA1FCD07E3C0}"/>
              </a:ext>
            </a:extLst>
          </p:cNvPr>
          <p:cNvSpPr txBox="1"/>
          <p:nvPr/>
        </p:nvSpPr>
        <p:spPr>
          <a:xfrm>
            <a:off x="893126" y="857043"/>
            <a:ext cx="1168397" cy="369332"/>
          </a:xfrm>
          <a:prstGeom prst="rect">
            <a:avLst/>
          </a:prstGeom>
          <a:noFill/>
        </p:spPr>
        <p:txBody>
          <a:bodyPr wrap="none" rtlCol="0">
            <a:spAutoFit/>
          </a:bodyPr>
          <a:lstStyle/>
          <a:p>
            <a:r>
              <a:rPr lang="en-US" b="1" dirty="0"/>
              <a:t>LD matrix:</a:t>
            </a:r>
          </a:p>
        </p:txBody>
      </p:sp>
      <p:graphicFrame>
        <p:nvGraphicFramePr>
          <p:cNvPr id="6" name="Table 5">
            <a:extLst>
              <a:ext uri="{FF2B5EF4-FFF2-40B4-BE49-F238E27FC236}">
                <a16:creationId xmlns:a16="http://schemas.microsoft.com/office/drawing/2014/main" id="{BF17B815-0A75-9F48-A23B-AE9005D759BA}"/>
              </a:ext>
            </a:extLst>
          </p:cNvPr>
          <p:cNvGraphicFramePr>
            <a:graphicFrameLocks noGrp="1"/>
          </p:cNvGraphicFramePr>
          <p:nvPr>
            <p:extLst>
              <p:ext uri="{D42A27DB-BD31-4B8C-83A1-F6EECF244321}">
                <p14:modId xmlns:p14="http://schemas.microsoft.com/office/powerpoint/2010/main" val="750988932"/>
              </p:ext>
            </p:extLst>
          </p:nvPr>
        </p:nvGraphicFramePr>
        <p:xfrm>
          <a:off x="4967772" y="1405246"/>
          <a:ext cx="4738879" cy="1854200"/>
        </p:xfrm>
        <a:graphic>
          <a:graphicData uri="http://schemas.openxmlformats.org/drawingml/2006/table">
            <a:tbl>
              <a:tblPr firstRow="1" bandRow="1">
                <a:tableStyleId>{5C22544A-7EE6-4342-B048-85BDC9FD1C3A}</a:tableStyleId>
              </a:tblPr>
              <a:tblGrid>
                <a:gridCol w="919036">
                  <a:extLst>
                    <a:ext uri="{9D8B030D-6E8A-4147-A177-3AD203B41FA5}">
                      <a16:colId xmlns:a16="http://schemas.microsoft.com/office/drawing/2014/main" val="435536870"/>
                    </a:ext>
                  </a:extLst>
                </a:gridCol>
                <a:gridCol w="3819843">
                  <a:extLst>
                    <a:ext uri="{9D8B030D-6E8A-4147-A177-3AD203B41FA5}">
                      <a16:colId xmlns:a16="http://schemas.microsoft.com/office/drawing/2014/main" val="1345550621"/>
                    </a:ext>
                  </a:extLst>
                </a:gridCol>
              </a:tblGrid>
              <a:tr h="370840">
                <a:tc>
                  <a:txBody>
                    <a:bodyPr/>
                    <a:lstStyle/>
                    <a:p>
                      <a:r>
                        <a:rPr lang="en-US" dirty="0"/>
                        <a:t>Variant</a:t>
                      </a:r>
                    </a:p>
                  </a:txBody>
                  <a:tcPr/>
                </a:tc>
                <a:tc>
                  <a:txBody>
                    <a:bodyPr/>
                    <a:lstStyle/>
                    <a:p>
                      <a:r>
                        <a:rPr lang="en-US" dirty="0"/>
                        <a:t>LD Score</a:t>
                      </a:r>
                    </a:p>
                  </a:txBody>
                  <a:tcPr/>
                </a:tc>
                <a:extLst>
                  <a:ext uri="{0D108BD9-81ED-4DB2-BD59-A6C34878D82A}">
                    <a16:rowId xmlns:a16="http://schemas.microsoft.com/office/drawing/2014/main" val="3423888035"/>
                  </a:ext>
                </a:extLst>
              </a:tr>
              <a:tr h="370840">
                <a:tc>
                  <a:txBody>
                    <a:bodyPr/>
                    <a:lstStyle/>
                    <a:p>
                      <a:r>
                        <a:rPr lang="en-US" dirty="0"/>
                        <a:t>rs1</a:t>
                      </a:r>
                    </a:p>
                  </a:txBody>
                  <a:tcPr/>
                </a:tc>
                <a:tc>
                  <a:txBody>
                    <a:bodyPr/>
                    <a:lstStyle/>
                    <a:p>
                      <a:r>
                        <a:rPr lang="en-US" dirty="0"/>
                        <a:t>1^2 + 0.1^2 + 0.05^2 + 0^2 = 1.0125</a:t>
                      </a:r>
                    </a:p>
                  </a:txBody>
                  <a:tcPr/>
                </a:tc>
                <a:extLst>
                  <a:ext uri="{0D108BD9-81ED-4DB2-BD59-A6C34878D82A}">
                    <a16:rowId xmlns:a16="http://schemas.microsoft.com/office/drawing/2014/main" val="913444952"/>
                  </a:ext>
                </a:extLst>
              </a:tr>
              <a:tr h="370840">
                <a:tc>
                  <a:txBody>
                    <a:bodyPr/>
                    <a:lstStyle/>
                    <a:p>
                      <a:r>
                        <a:rPr lang="en-US" dirty="0"/>
                        <a:t>rs2</a:t>
                      </a:r>
                    </a:p>
                  </a:txBody>
                  <a:tcPr/>
                </a:tc>
                <a:tc>
                  <a:txBody>
                    <a:bodyPr/>
                    <a:lstStyle/>
                    <a:p>
                      <a:endParaRPr lang="en-US" dirty="0"/>
                    </a:p>
                  </a:txBody>
                  <a:tcPr/>
                </a:tc>
                <a:extLst>
                  <a:ext uri="{0D108BD9-81ED-4DB2-BD59-A6C34878D82A}">
                    <a16:rowId xmlns:a16="http://schemas.microsoft.com/office/drawing/2014/main" val="2092248098"/>
                  </a:ext>
                </a:extLst>
              </a:tr>
              <a:tr h="370840">
                <a:tc>
                  <a:txBody>
                    <a:bodyPr/>
                    <a:lstStyle/>
                    <a:p>
                      <a:r>
                        <a:rPr lang="en-US" dirty="0"/>
                        <a:t>rs3</a:t>
                      </a:r>
                    </a:p>
                  </a:txBody>
                  <a:tcPr/>
                </a:tc>
                <a:tc>
                  <a:txBody>
                    <a:bodyPr/>
                    <a:lstStyle/>
                    <a:p>
                      <a:endParaRPr lang="en-US" dirty="0"/>
                    </a:p>
                  </a:txBody>
                  <a:tcPr/>
                </a:tc>
                <a:extLst>
                  <a:ext uri="{0D108BD9-81ED-4DB2-BD59-A6C34878D82A}">
                    <a16:rowId xmlns:a16="http://schemas.microsoft.com/office/drawing/2014/main" val="641855173"/>
                  </a:ext>
                </a:extLst>
              </a:tr>
              <a:tr h="370840">
                <a:tc>
                  <a:txBody>
                    <a:bodyPr/>
                    <a:lstStyle/>
                    <a:p>
                      <a:r>
                        <a:rPr lang="en-US" dirty="0"/>
                        <a:t>rs4</a:t>
                      </a:r>
                    </a:p>
                  </a:txBody>
                  <a:tcPr/>
                </a:tc>
                <a:tc>
                  <a:txBody>
                    <a:bodyPr/>
                    <a:lstStyle/>
                    <a:p>
                      <a:endParaRPr lang="en-US" dirty="0"/>
                    </a:p>
                  </a:txBody>
                  <a:tcPr/>
                </a:tc>
                <a:extLst>
                  <a:ext uri="{0D108BD9-81ED-4DB2-BD59-A6C34878D82A}">
                    <a16:rowId xmlns:a16="http://schemas.microsoft.com/office/drawing/2014/main" val="1913178998"/>
                  </a:ext>
                </a:extLst>
              </a:tr>
            </a:tbl>
          </a:graphicData>
        </a:graphic>
      </p:graphicFrame>
      <p:pic>
        <p:nvPicPr>
          <p:cNvPr id="8" name="Picture 7">
            <a:extLst>
              <a:ext uri="{FF2B5EF4-FFF2-40B4-BE49-F238E27FC236}">
                <a16:creationId xmlns:a16="http://schemas.microsoft.com/office/drawing/2014/main" id="{E75451C9-8B26-3849-B0DC-A0153B22F410}"/>
              </a:ext>
            </a:extLst>
          </p:cNvPr>
          <p:cNvPicPr>
            <a:picLocks noChangeAspect="1"/>
          </p:cNvPicPr>
          <p:nvPr/>
        </p:nvPicPr>
        <p:blipFill>
          <a:blip r:embed="rId2"/>
          <a:stretch>
            <a:fillRect/>
          </a:stretch>
        </p:blipFill>
        <p:spPr>
          <a:xfrm>
            <a:off x="6415001" y="253443"/>
            <a:ext cx="2091833" cy="1144588"/>
          </a:xfrm>
          <a:prstGeom prst="rect">
            <a:avLst/>
          </a:prstGeom>
        </p:spPr>
      </p:pic>
      <p:sp>
        <p:nvSpPr>
          <p:cNvPr id="9" name="TextBox 8">
            <a:extLst>
              <a:ext uri="{FF2B5EF4-FFF2-40B4-BE49-F238E27FC236}">
                <a16:creationId xmlns:a16="http://schemas.microsoft.com/office/drawing/2014/main" id="{26968BC3-1C43-AE48-BB02-7B2CBC43F475}"/>
              </a:ext>
            </a:extLst>
          </p:cNvPr>
          <p:cNvSpPr txBox="1"/>
          <p:nvPr/>
        </p:nvSpPr>
        <p:spPr>
          <a:xfrm>
            <a:off x="4967772" y="787995"/>
            <a:ext cx="1141146" cy="369332"/>
          </a:xfrm>
          <a:prstGeom prst="rect">
            <a:avLst/>
          </a:prstGeom>
          <a:noFill/>
        </p:spPr>
        <p:txBody>
          <a:bodyPr wrap="none" rtlCol="0">
            <a:spAutoFit/>
          </a:bodyPr>
          <a:lstStyle/>
          <a:p>
            <a:r>
              <a:rPr lang="en-US" b="1" dirty="0"/>
              <a:t>LD scores:</a:t>
            </a:r>
          </a:p>
        </p:txBody>
      </p:sp>
      <p:sp>
        <p:nvSpPr>
          <p:cNvPr id="10" name="TextBox 9">
            <a:extLst>
              <a:ext uri="{FF2B5EF4-FFF2-40B4-BE49-F238E27FC236}">
                <a16:creationId xmlns:a16="http://schemas.microsoft.com/office/drawing/2014/main" id="{DDAFDCA0-D49C-9C46-87D2-A466E32435A2}"/>
              </a:ext>
            </a:extLst>
          </p:cNvPr>
          <p:cNvSpPr txBox="1"/>
          <p:nvPr/>
        </p:nvSpPr>
        <p:spPr>
          <a:xfrm>
            <a:off x="769687" y="3318272"/>
            <a:ext cx="8068761" cy="923330"/>
          </a:xfrm>
          <a:prstGeom prst="rect">
            <a:avLst/>
          </a:prstGeom>
          <a:noFill/>
        </p:spPr>
        <p:txBody>
          <a:bodyPr wrap="square" rtlCol="0">
            <a:spAutoFit/>
          </a:bodyPr>
          <a:lstStyle/>
          <a:p>
            <a:r>
              <a:rPr lang="en-US" b="1" dirty="0"/>
              <a:t>LD scores measure how much potential each variant has for tagging causal variants. The higher the LD score, the more true signal we expect it to tag, and the larger we expect it’s test statistic (or the smaller we expect its p-value) to be. </a:t>
            </a:r>
          </a:p>
        </p:txBody>
      </p:sp>
    </p:spTree>
    <p:extLst>
      <p:ext uri="{BB962C8B-B14F-4D97-AF65-F5344CB8AC3E}">
        <p14:creationId xmlns:p14="http://schemas.microsoft.com/office/powerpoint/2010/main" val="2301041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48783-036B-3342-BA2A-D511AE45B7B5}"/>
              </a:ext>
            </a:extLst>
          </p:cNvPr>
          <p:cNvSpPr>
            <a:spLocks noGrp="1"/>
          </p:cNvSpPr>
          <p:nvPr>
            <p:ph type="title"/>
          </p:nvPr>
        </p:nvSpPr>
        <p:spPr>
          <a:xfrm>
            <a:off x="0" y="-215949"/>
            <a:ext cx="10515600" cy="1325563"/>
          </a:xfrm>
        </p:spPr>
        <p:txBody>
          <a:bodyPr/>
          <a:lstStyle/>
          <a:p>
            <a:r>
              <a:rPr lang="en-US" dirty="0"/>
              <a:t>LD Scores</a:t>
            </a:r>
          </a:p>
        </p:txBody>
      </p:sp>
      <p:graphicFrame>
        <p:nvGraphicFramePr>
          <p:cNvPr id="4" name="Table 3">
            <a:extLst>
              <a:ext uri="{FF2B5EF4-FFF2-40B4-BE49-F238E27FC236}">
                <a16:creationId xmlns:a16="http://schemas.microsoft.com/office/drawing/2014/main" id="{870FD685-A4B2-2147-88AA-92A4CFDDAE15}"/>
              </a:ext>
            </a:extLst>
          </p:cNvPr>
          <p:cNvGraphicFramePr>
            <a:graphicFrameLocks noGrp="1"/>
          </p:cNvGraphicFramePr>
          <p:nvPr/>
        </p:nvGraphicFramePr>
        <p:xfrm>
          <a:off x="523617" y="1399160"/>
          <a:ext cx="3075813" cy="1854200"/>
        </p:xfrm>
        <a:graphic>
          <a:graphicData uri="http://schemas.openxmlformats.org/drawingml/2006/table">
            <a:tbl>
              <a:tblPr firstRow="1" firstCol="1" bandRow="1">
                <a:tableStyleId>{5C22544A-7EE6-4342-B048-85BDC9FD1C3A}</a:tableStyleId>
              </a:tblPr>
              <a:tblGrid>
                <a:gridCol w="515493">
                  <a:extLst>
                    <a:ext uri="{9D8B030D-6E8A-4147-A177-3AD203B41FA5}">
                      <a16:colId xmlns:a16="http://schemas.microsoft.com/office/drawing/2014/main" val="1251296593"/>
                    </a:ext>
                  </a:extLst>
                </a:gridCol>
                <a:gridCol w="640080">
                  <a:extLst>
                    <a:ext uri="{9D8B030D-6E8A-4147-A177-3AD203B41FA5}">
                      <a16:colId xmlns:a16="http://schemas.microsoft.com/office/drawing/2014/main" val="1463647912"/>
                    </a:ext>
                  </a:extLst>
                </a:gridCol>
                <a:gridCol w="640080">
                  <a:extLst>
                    <a:ext uri="{9D8B030D-6E8A-4147-A177-3AD203B41FA5}">
                      <a16:colId xmlns:a16="http://schemas.microsoft.com/office/drawing/2014/main" val="259177540"/>
                    </a:ext>
                  </a:extLst>
                </a:gridCol>
                <a:gridCol w="640080">
                  <a:extLst>
                    <a:ext uri="{9D8B030D-6E8A-4147-A177-3AD203B41FA5}">
                      <a16:colId xmlns:a16="http://schemas.microsoft.com/office/drawing/2014/main" val="2824078262"/>
                    </a:ext>
                  </a:extLst>
                </a:gridCol>
                <a:gridCol w="640080">
                  <a:extLst>
                    <a:ext uri="{9D8B030D-6E8A-4147-A177-3AD203B41FA5}">
                      <a16:colId xmlns:a16="http://schemas.microsoft.com/office/drawing/2014/main" val="1044151235"/>
                    </a:ext>
                  </a:extLst>
                </a:gridCol>
              </a:tblGrid>
              <a:tr h="370840">
                <a:tc>
                  <a:txBody>
                    <a:bodyPr/>
                    <a:lstStyle/>
                    <a:p>
                      <a:endParaRPr lang="en-US" dirty="0"/>
                    </a:p>
                  </a:txBody>
                  <a:tcPr/>
                </a:tc>
                <a:tc>
                  <a:txBody>
                    <a:bodyPr/>
                    <a:lstStyle/>
                    <a:p>
                      <a:r>
                        <a:rPr lang="en-US" dirty="0"/>
                        <a:t>rs1</a:t>
                      </a:r>
                    </a:p>
                  </a:txBody>
                  <a:tcPr/>
                </a:tc>
                <a:tc>
                  <a:txBody>
                    <a:bodyPr/>
                    <a:lstStyle/>
                    <a:p>
                      <a:r>
                        <a:rPr lang="en-US" dirty="0"/>
                        <a:t>rs2</a:t>
                      </a:r>
                    </a:p>
                  </a:txBody>
                  <a:tcPr/>
                </a:tc>
                <a:tc>
                  <a:txBody>
                    <a:bodyPr/>
                    <a:lstStyle/>
                    <a:p>
                      <a:r>
                        <a:rPr lang="en-US" dirty="0"/>
                        <a:t>rs3</a:t>
                      </a:r>
                    </a:p>
                  </a:txBody>
                  <a:tcPr/>
                </a:tc>
                <a:tc>
                  <a:txBody>
                    <a:bodyPr/>
                    <a:lstStyle/>
                    <a:p>
                      <a:r>
                        <a:rPr lang="en-US" dirty="0"/>
                        <a:t>rs4</a:t>
                      </a:r>
                    </a:p>
                  </a:txBody>
                  <a:tcPr/>
                </a:tc>
                <a:extLst>
                  <a:ext uri="{0D108BD9-81ED-4DB2-BD59-A6C34878D82A}">
                    <a16:rowId xmlns:a16="http://schemas.microsoft.com/office/drawing/2014/main" val="1791191070"/>
                  </a:ext>
                </a:extLst>
              </a:tr>
              <a:tr h="370840">
                <a:tc>
                  <a:txBody>
                    <a:bodyPr/>
                    <a:lstStyle/>
                    <a:p>
                      <a:r>
                        <a:rPr lang="en-US" dirty="0"/>
                        <a:t>rs1</a:t>
                      </a:r>
                    </a:p>
                  </a:txBody>
                  <a:tcPr/>
                </a:tc>
                <a:tc>
                  <a:txBody>
                    <a:bodyPr/>
                    <a:lstStyle/>
                    <a:p>
                      <a:r>
                        <a:rPr lang="en-US" dirty="0"/>
                        <a:t>1</a:t>
                      </a:r>
                    </a:p>
                  </a:txBody>
                  <a:tcPr/>
                </a:tc>
                <a:tc>
                  <a:txBody>
                    <a:bodyPr/>
                    <a:lstStyle/>
                    <a:p>
                      <a:r>
                        <a:rPr lang="en-US" dirty="0"/>
                        <a:t>0.1</a:t>
                      </a:r>
                    </a:p>
                  </a:txBody>
                  <a:tcPr/>
                </a:tc>
                <a:tc>
                  <a:txBody>
                    <a:bodyPr/>
                    <a:lstStyle/>
                    <a:p>
                      <a:r>
                        <a:rPr lang="en-US" dirty="0"/>
                        <a:t>0.05</a:t>
                      </a:r>
                    </a:p>
                  </a:txBody>
                  <a:tcPr/>
                </a:tc>
                <a:tc>
                  <a:txBody>
                    <a:bodyPr/>
                    <a:lstStyle/>
                    <a:p>
                      <a:r>
                        <a:rPr lang="en-US" dirty="0"/>
                        <a:t>0</a:t>
                      </a:r>
                    </a:p>
                  </a:txBody>
                  <a:tcPr/>
                </a:tc>
                <a:extLst>
                  <a:ext uri="{0D108BD9-81ED-4DB2-BD59-A6C34878D82A}">
                    <a16:rowId xmlns:a16="http://schemas.microsoft.com/office/drawing/2014/main" val="2897646364"/>
                  </a:ext>
                </a:extLst>
              </a:tr>
              <a:tr h="370840">
                <a:tc>
                  <a:txBody>
                    <a:bodyPr/>
                    <a:lstStyle/>
                    <a:p>
                      <a:r>
                        <a:rPr lang="en-US" dirty="0"/>
                        <a:t>rs2</a:t>
                      </a:r>
                    </a:p>
                  </a:txBody>
                  <a:tcPr/>
                </a:tc>
                <a:tc>
                  <a:txBody>
                    <a:bodyPr/>
                    <a:lstStyle/>
                    <a:p>
                      <a:r>
                        <a:rPr lang="en-US" dirty="0"/>
                        <a:t>0.1</a:t>
                      </a:r>
                    </a:p>
                  </a:txBody>
                  <a:tcPr/>
                </a:tc>
                <a:tc>
                  <a:txBody>
                    <a:bodyPr/>
                    <a:lstStyle/>
                    <a:p>
                      <a:r>
                        <a:rPr lang="en-US" dirty="0"/>
                        <a:t>1</a:t>
                      </a:r>
                    </a:p>
                  </a:txBody>
                  <a:tcPr/>
                </a:tc>
                <a:tc>
                  <a:txBody>
                    <a:bodyPr/>
                    <a:lstStyle/>
                    <a:p>
                      <a:r>
                        <a:rPr lang="en-US" dirty="0"/>
                        <a:t>0.9</a:t>
                      </a:r>
                    </a:p>
                  </a:txBody>
                  <a:tcPr/>
                </a:tc>
                <a:tc>
                  <a:txBody>
                    <a:bodyPr/>
                    <a:lstStyle/>
                    <a:p>
                      <a:r>
                        <a:rPr lang="en-US" dirty="0"/>
                        <a:t>0.85</a:t>
                      </a:r>
                    </a:p>
                  </a:txBody>
                  <a:tcPr/>
                </a:tc>
                <a:extLst>
                  <a:ext uri="{0D108BD9-81ED-4DB2-BD59-A6C34878D82A}">
                    <a16:rowId xmlns:a16="http://schemas.microsoft.com/office/drawing/2014/main" val="1925120868"/>
                  </a:ext>
                </a:extLst>
              </a:tr>
              <a:tr h="370840">
                <a:tc>
                  <a:txBody>
                    <a:bodyPr/>
                    <a:lstStyle/>
                    <a:p>
                      <a:r>
                        <a:rPr lang="en-US" dirty="0"/>
                        <a:t>rs3</a:t>
                      </a:r>
                    </a:p>
                  </a:txBody>
                  <a:tcPr/>
                </a:tc>
                <a:tc>
                  <a:txBody>
                    <a:bodyPr/>
                    <a:lstStyle/>
                    <a:p>
                      <a:r>
                        <a:rPr lang="en-US" dirty="0"/>
                        <a:t>0.05</a:t>
                      </a:r>
                    </a:p>
                  </a:txBody>
                  <a:tcPr/>
                </a:tc>
                <a:tc>
                  <a:txBody>
                    <a:bodyPr/>
                    <a:lstStyle/>
                    <a:p>
                      <a:r>
                        <a:rPr lang="en-US" dirty="0"/>
                        <a:t>0.9</a:t>
                      </a:r>
                    </a:p>
                  </a:txBody>
                  <a:tcPr/>
                </a:tc>
                <a:tc>
                  <a:txBody>
                    <a:bodyPr/>
                    <a:lstStyle/>
                    <a:p>
                      <a:r>
                        <a:rPr lang="en-US" dirty="0"/>
                        <a:t>1</a:t>
                      </a:r>
                    </a:p>
                  </a:txBody>
                  <a:tcPr/>
                </a:tc>
                <a:tc>
                  <a:txBody>
                    <a:bodyPr/>
                    <a:lstStyle/>
                    <a:p>
                      <a:r>
                        <a:rPr lang="en-US" dirty="0"/>
                        <a:t>0.9</a:t>
                      </a:r>
                    </a:p>
                  </a:txBody>
                  <a:tcPr/>
                </a:tc>
                <a:extLst>
                  <a:ext uri="{0D108BD9-81ED-4DB2-BD59-A6C34878D82A}">
                    <a16:rowId xmlns:a16="http://schemas.microsoft.com/office/drawing/2014/main" val="1733886432"/>
                  </a:ext>
                </a:extLst>
              </a:tr>
              <a:tr h="370840">
                <a:tc>
                  <a:txBody>
                    <a:bodyPr/>
                    <a:lstStyle/>
                    <a:p>
                      <a:r>
                        <a:rPr lang="en-US" dirty="0"/>
                        <a:t>rs4</a:t>
                      </a:r>
                    </a:p>
                  </a:txBody>
                  <a:tcPr/>
                </a:tc>
                <a:tc>
                  <a:txBody>
                    <a:bodyPr/>
                    <a:lstStyle/>
                    <a:p>
                      <a:r>
                        <a:rPr lang="en-US" dirty="0"/>
                        <a:t>0</a:t>
                      </a:r>
                    </a:p>
                  </a:txBody>
                  <a:tcPr/>
                </a:tc>
                <a:tc>
                  <a:txBody>
                    <a:bodyPr/>
                    <a:lstStyle/>
                    <a:p>
                      <a:r>
                        <a:rPr lang="en-US" dirty="0"/>
                        <a:t>0.85</a:t>
                      </a:r>
                    </a:p>
                  </a:txBody>
                  <a:tcPr/>
                </a:tc>
                <a:tc>
                  <a:txBody>
                    <a:bodyPr/>
                    <a:lstStyle/>
                    <a:p>
                      <a:r>
                        <a:rPr lang="en-US" dirty="0"/>
                        <a:t>0.9</a:t>
                      </a:r>
                    </a:p>
                  </a:txBody>
                  <a:tcPr/>
                </a:tc>
                <a:tc>
                  <a:txBody>
                    <a:bodyPr/>
                    <a:lstStyle/>
                    <a:p>
                      <a:r>
                        <a:rPr lang="en-US" dirty="0"/>
                        <a:t>1</a:t>
                      </a:r>
                    </a:p>
                  </a:txBody>
                  <a:tcPr/>
                </a:tc>
                <a:extLst>
                  <a:ext uri="{0D108BD9-81ED-4DB2-BD59-A6C34878D82A}">
                    <a16:rowId xmlns:a16="http://schemas.microsoft.com/office/drawing/2014/main" val="3970101702"/>
                  </a:ext>
                </a:extLst>
              </a:tr>
            </a:tbl>
          </a:graphicData>
        </a:graphic>
      </p:graphicFrame>
      <p:sp>
        <p:nvSpPr>
          <p:cNvPr id="5" name="TextBox 4">
            <a:extLst>
              <a:ext uri="{FF2B5EF4-FFF2-40B4-BE49-F238E27FC236}">
                <a16:creationId xmlns:a16="http://schemas.microsoft.com/office/drawing/2014/main" id="{43634B24-B2C8-CC43-94A8-BA1FCD07E3C0}"/>
              </a:ext>
            </a:extLst>
          </p:cNvPr>
          <p:cNvSpPr txBox="1"/>
          <p:nvPr/>
        </p:nvSpPr>
        <p:spPr>
          <a:xfrm>
            <a:off x="893126" y="857043"/>
            <a:ext cx="1168397" cy="369332"/>
          </a:xfrm>
          <a:prstGeom prst="rect">
            <a:avLst/>
          </a:prstGeom>
          <a:noFill/>
        </p:spPr>
        <p:txBody>
          <a:bodyPr wrap="none" rtlCol="0">
            <a:spAutoFit/>
          </a:bodyPr>
          <a:lstStyle/>
          <a:p>
            <a:r>
              <a:rPr lang="en-US" b="1" dirty="0"/>
              <a:t>LD matrix:</a:t>
            </a:r>
          </a:p>
        </p:txBody>
      </p:sp>
      <p:graphicFrame>
        <p:nvGraphicFramePr>
          <p:cNvPr id="6" name="Table 5">
            <a:extLst>
              <a:ext uri="{FF2B5EF4-FFF2-40B4-BE49-F238E27FC236}">
                <a16:creationId xmlns:a16="http://schemas.microsoft.com/office/drawing/2014/main" id="{BF17B815-0A75-9F48-A23B-AE9005D759BA}"/>
              </a:ext>
            </a:extLst>
          </p:cNvPr>
          <p:cNvGraphicFramePr>
            <a:graphicFrameLocks noGrp="1"/>
          </p:cNvGraphicFramePr>
          <p:nvPr/>
        </p:nvGraphicFramePr>
        <p:xfrm>
          <a:off x="4967772" y="1405246"/>
          <a:ext cx="4738879" cy="1854200"/>
        </p:xfrm>
        <a:graphic>
          <a:graphicData uri="http://schemas.openxmlformats.org/drawingml/2006/table">
            <a:tbl>
              <a:tblPr firstRow="1" bandRow="1">
                <a:tableStyleId>{5C22544A-7EE6-4342-B048-85BDC9FD1C3A}</a:tableStyleId>
              </a:tblPr>
              <a:tblGrid>
                <a:gridCol w="919036">
                  <a:extLst>
                    <a:ext uri="{9D8B030D-6E8A-4147-A177-3AD203B41FA5}">
                      <a16:colId xmlns:a16="http://schemas.microsoft.com/office/drawing/2014/main" val="435536870"/>
                    </a:ext>
                  </a:extLst>
                </a:gridCol>
                <a:gridCol w="3819843">
                  <a:extLst>
                    <a:ext uri="{9D8B030D-6E8A-4147-A177-3AD203B41FA5}">
                      <a16:colId xmlns:a16="http://schemas.microsoft.com/office/drawing/2014/main" val="1345550621"/>
                    </a:ext>
                  </a:extLst>
                </a:gridCol>
              </a:tblGrid>
              <a:tr h="370840">
                <a:tc>
                  <a:txBody>
                    <a:bodyPr/>
                    <a:lstStyle/>
                    <a:p>
                      <a:r>
                        <a:rPr lang="en-US" dirty="0"/>
                        <a:t>Variant</a:t>
                      </a:r>
                    </a:p>
                  </a:txBody>
                  <a:tcPr/>
                </a:tc>
                <a:tc>
                  <a:txBody>
                    <a:bodyPr/>
                    <a:lstStyle/>
                    <a:p>
                      <a:r>
                        <a:rPr lang="en-US" dirty="0"/>
                        <a:t>LD Score</a:t>
                      </a:r>
                    </a:p>
                  </a:txBody>
                  <a:tcPr/>
                </a:tc>
                <a:extLst>
                  <a:ext uri="{0D108BD9-81ED-4DB2-BD59-A6C34878D82A}">
                    <a16:rowId xmlns:a16="http://schemas.microsoft.com/office/drawing/2014/main" val="3423888035"/>
                  </a:ext>
                </a:extLst>
              </a:tr>
              <a:tr h="370840">
                <a:tc>
                  <a:txBody>
                    <a:bodyPr/>
                    <a:lstStyle/>
                    <a:p>
                      <a:r>
                        <a:rPr lang="en-US" dirty="0"/>
                        <a:t>rs1</a:t>
                      </a:r>
                    </a:p>
                  </a:txBody>
                  <a:tcPr/>
                </a:tc>
                <a:tc>
                  <a:txBody>
                    <a:bodyPr/>
                    <a:lstStyle/>
                    <a:p>
                      <a:r>
                        <a:rPr lang="en-US" dirty="0"/>
                        <a:t>1^2 + 0.1^2 + 0.05^2 + 0^2 = 1.0125</a:t>
                      </a:r>
                    </a:p>
                  </a:txBody>
                  <a:tcPr/>
                </a:tc>
                <a:extLst>
                  <a:ext uri="{0D108BD9-81ED-4DB2-BD59-A6C34878D82A}">
                    <a16:rowId xmlns:a16="http://schemas.microsoft.com/office/drawing/2014/main" val="913444952"/>
                  </a:ext>
                </a:extLst>
              </a:tr>
              <a:tr h="370840">
                <a:tc>
                  <a:txBody>
                    <a:bodyPr/>
                    <a:lstStyle/>
                    <a:p>
                      <a:r>
                        <a:rPr lang="en-US" dirty="0"/>
                        <a:t>rs2</a:t>
                      </a:r>
                    </a:p>
                  </a:txBody>
                  <a:tcPr/>
                </a:tc>
                <a:tc>
                  <a:txBody>
                    <a:bodyPr/>
                    <a:lstStyle/>
                    <a:p>
                      <a:r>
                        <a:rPr lang="en-US" dirty="0"/>
                        <a:t>0.1^2 + 1^2 + 0.9^2 + 0.85^2  = 2.5425</a:t>
                      </a:r>
                    </a:p>
                  </a:txBody>
                  <a:tcPr/>
                </a:tc>
                <a:extLst>
                  <a:ext uri="{0D108BD9-81ED-4DB2-BD59-A6C34878D82A}">
                    <a16:rowId xmlns:a16="http://schemas.microsoft.com/office/drawing/2014/main" val="2092248098"/>
                  </a:ext>
                </a:extLst>
              </a:tr>
              <a:tr h="370840">
                <a:tc>
                  <a:txBody>
                    <a:bodyPr/>
                    <a:lstStyle/>
                    <a:p>
                      <a:r>
                        <a:rPr lang="en-US" dirty="0"/>
                        <a:t>rs3</a:t>
                      </a:r>
                    </a:p>
                  </a:txBody>
                  <a:tcPr/>
                </a:tc>
                <a:tc>
                  <a:txBody>
                    <a:bodyPr/>
                    <a:lstStyle/>
                    <a:p>
                      <a:r>
                        <a:rPr lang="en-US" dirty="0"/>
                        <a:t>0.05^2+0.9^2+1^2+0.9^2 = 2.6225</a:t>
                      </a:r>
                    </a:p>
                  </a:txBody>
                  <a:tcPr/>
                </a:tc>
                <a:extLst>
                  <a:ext uri="{0D108BD9-81ED-4DB2-BD59-A6C34878D82A}">
                    <a16:rowId xmlns:a16="http://schemas.microsoft.com/office/drawing/2014/main" val="641855173"/>
                  </a:ext>
                </a:extLst>
              </a:tr>
              <a:tr h="370840">
                <a:tc>
                  <a:txBody>
                    <a:bodyPr/>
                    <a:lstStyle/>
                    <a:p>
                      <a:r>
                        <a:rPr lang="en-US" dirty="0"/>
                        <a:t>rs4</a:t>
                      </a:r>
                    </a:p>
                  </a:txBody>
                  <a:tcPr/>
                </a:tc>
                <a:tc>
                  <a:txBody>
                    <a:bodyPr/>
                    <a:lstStyle/>
                    <a:p>
                      <a:r>
                        <a:rPr lang="en-US" dirty="0"/>
                        <a:t>0^2+0.85^2+0.9^2 + 1^2 = 2.5325</a:t>
                      </a:r>
                    </a:p>
                  </a:txBody>
                  <a:tcPr/>
                </a:tc>
                <a:extLst>
                  <a:ext uri="{0D108BD9-81ED-4DB2-BD59-A6C34878D82A}">
                    <a16:rowId xmlns:a16="http://schemas.microsoft.com/office/drawing/2014/main" val="1913178998"/>
                  </a:ext>
                </a:extLst>
              </a:tr>
            </a:tbl>
          </a:graphicData>
        </a:graphic>
      </p:graphicFrame>
      <p:pic>
        <p:nvPicPr>
          <p:cNvPr id="8" name="Picture 7">
            <a:extLst>
              <a:ext uri="{FF2B5EF4-FFF2-40B4-BE49-F238E27FC236}">
                <a16:creationId xmlns:a16="http://schemas.microsoft.com/office/drawing/2014/main" id="{E75451C9-8B26-3849-B0DC-A0153B22F410}"/>
              </a:ext>
            </a:extLst>
          </p:cNvPr>
          <p:cNvPicPr>
            <a:picLocks noChangeAspect="1"/>
          </p:cNvPicPr>
          <p:nvPr/>
        </p:nvPicPr>
        <p:blipFill>
          <a:blip r:embed="rId2"/>
          <a:stretch>
            <a:fillRect/>
          </a:stretch>
        </p:blipFill>
        <p:spPr>
          <a:xfrm>
            <a:off x="6415001" y="253443"/>
            <a:ext cx="2091833" cy="1144588"/>
          </a:xfrm>
          <a:prstGeom prst="rect">
            <a:avLst/>
          </a:prstGeom>
        </p:spPr>
      </p:pic>
      <p:sp>
        <p:nvSpPr>
          <p:cNvPr id="9" name="TextBox 8">
            <a:extLst>
              <a:ext uri="{FF2B5EF4-FFF2-40B4-BE49-F238E27FC236}">
                <a16:creationId xmlns:a16="http://schemas.microsoft.com/office/drawing/2014/main" id="{26968BC3-1C43-AE48-BB02-7B2CBC43F475}"/>
              </a:ext>
            </a:extLst>
          </p:cNvPr>
          <p:cNvSpPr txBox="1"/>
          <p:nvPr/>
        </p:nvSpPr>
        <p:spPr>
          <a:xfrm>
            <a:off x="4967772" y="787995"/>
            <a:ext cx="1141146" cy="369332"/>
          </a:xfrm>
          <a:prstGeom prst="rect">
            <a:avLst/>
          </a:prstGeom>
          <a:noFill/>
        </p:spPr>
        <p:txBody>
          <a:bodyPr wrap="none" rtlCol="0">
            <a:spAutoFit/>
          </a:bodyPr>
          <a:lstStyle/>
          <a:p>
            <a:r>
              <a:rPr lang="en-US" b="1" dirty="0"/>
              <a:t>LD scores:</a:t>
            </a:r>
          </a:p>
        </p:txBody>
      </p:sp>
      <p:sp>
        <p:nvSpPr>
          <p:cNvPr id="10" name="TextBox 9">
            <a:extLst>
              <a:ext uri="{FF2B5EF4-FFF2-40B4-BE49-F238E27FC236}">
                <a16:creationId xmlns:a16="http://schemas.microsoft.com/office/drawing/2014/main" id="{DDAFDCA0-D49C-9C46-87D2-A466E32435A2}"/>
              </a:ext>
            </a:extLst>
          </p:cNvPr>
          <p:cNvSpPr txBox="1"/>
          <p:nvPr/>
        </p:nvSpPr>
        <p:spPr>
          <a:xfrm>
            <a:off x="769687" y="3318272"/>
            <a:ext cx="8068761" cy="923330"/>
          </a:xfrm>
          <a:prstGeom prst="rect">
            <a:avLst/>
          </a:prstGeom>
          <a:noFill/>
        </p:spPr>
        <p:txBody>
          <a:bodyPr wrap="square" rtlCol="0">
            <a:spAutoFit/>
          </a:bodyPr>
          <a:lstStyle/>
          <a:p>
            <a:r>
              <a:rPr lang="en-US" b="1" dirty="0"/>
              <a:t>LD scores measure how much potential each variant has for tagging causal variants. The higher the LD score, the more true signal we expect it to tag, and the larger we expect it’s test statistic (or the smaller we expect its p-value) to be. </a:t>
            </a:r>
          </a:p>
        </p:txBody>
      </p:sp>
    </p:spTree>
    <p:extLst>
      <p:ext uri="{BB962C8B-B14F-4D97-AF65-F5344CB8AC3E}">
        <p14:creationId xmlns:p14="http://schemas.microsoft.com/office/powerpoint/2010/main" val="19580582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48783-036B-3342-BA2A-D511AE45B7B5}"/>
              </a:ext>
            </a:extLst>
          </p:cNvPr>
          <p:cNvSpPr>
            <a:spLocks noGrp="1"/>
          </p:cNvSpPr>
          <p:nvPr>
            <p:ph type="title"/>
          </p:nvPr>
        </p:nvSpPr>
        <p:spPr>
          <a:xfrm>
            <a:off x="0" y="-215949"/>
            <a:ext cx="10515600" cy="1325563"/>
          </a:xfrm>
        </p:spPr>
        <p:txBody>
          <a:bodyPr/>
          <a:lstStyle/>
          <a:p>
            <a:r>
              <a:rPr lang="en-US" dirty="0"/>
              <a:t>LD Scores</a:t>
            </a:r>
          </a:p>
        </p:txBody>
      </p:sp>
      <p:graphicFrame>
        <p:nvGraphicFramePr>
          <p:cNvPr id="4" name="Table 3">
            <a:extLst>
              <a:ext uri="{FF2B5EF4-FFF2-40B4-BE49-F238E27FC236}">
                <a16:creationId xmlns:a16="http://schemas.microsoft.com/office/drawing/2014/main" id="{870FD685-A4B2-2147-88AA-92A4CFDDAE15}"/>
              </a:ext>
            </a:extLst>
          </p:cNvPr>
          <p:cNvGraphicFramePr>
            <a:graphicFrameLocks noGrp="1"/>
          </p:cNvGraphicFramePr>
          <p:nvPr/>
        </p:nvGraphicFramePr>
        <p:xfrm>
          <a:off x="523617" y="1399160"/>
          <a:ext cx="3075813" cy="1854200"/>
        </p:xfrm>
        <a:graphic>
          <a:graphicData uri="http://schemas.openxmlformats.org/drawingml/2006/table">
            <a:tbl>
              <a:tblPr firstRow="1" firstCol="1" bandRow="1">
                <a:tableStyleId>{5C22544A-7EE6-4342-B048-85BDC9FD1C3A}</a:tableStyleId>
              </a:tblPr>
              <a:tblGrid>
                <a:gridCol w="515493">
                  <a:extLst>
                    <a:ext uri="{9D8B030D-6E8A-4147-A177-3AD203B41FA5}">
                      <a16:colId xmlns:a16="http://schemas.microsoft.com/office/drawing/2014/main" val="1251296593"/>
                    </a:ext>
                  </a:extLst>
                </a:gridCol>
                <a:gridCol w="640080">
                  <a:extLst>
                    <a:ext uri="{9D8B030D-6E8A-4147-A177-3AD203B41FA5}">
                      <a16:colId xmlns:a16="http://schemas.microsoft.com/office/drawing/2014/main" val="1463647912"/>
                    </a:ext>
                  </a:extLst>
                </a:gridCol>
                <a:gridCol w="640080">
                  <a:extLst>
                    <a:ext uri="{9D8B030D-6E8A-4147-A177-3AD203B41FA5}">
                      <a16:colId xmlns:a16="http://schemas.microsoft.com/office/drawing/2014/main" val="259177540"/>
                    </a:ext>
                  </a:extLst>
                </a:gridCol>
                <a:gridCol w="640080">
                  <a:extLst>
                    <a:ext uri="{9D8B030D-6E8A-4147-A177-3AD203B41FA5}">
                      <a16:colId xmlns:a16="http://schemas.microsoft.com/office/drawing/2014/main" val="2824078262"/>
                    </a:ext>
                  </a:extLst>
                </a:gridCol>
                <a:gridCol w="640080">
                  <a:extLst>
                    <a:ext uri="{9D8B030D-6E8A-4147-A177-3AD203B41FA5}">
                      <a16:colId xmlns:a16="http://schemas.microsoft.com/office/drawing/2014/main" val="1044151235"/>
                    </a:ext>
                  </a:extLst>
                </a:gridCol>
              </a:tblGrid>
              <a:tr h="370840">
                <a:tc>
                  <a:txBody>
                    <a:bodyPr/>
                    <a:lstStyle/>
                    <a:p>
                      <a:endParaRPr lang="en-US" dirty="0"/>
                    </a:p>
                  </a:txBody>
                  <a:tcPr/>
                </a:tc>
                <a:tc>
                  <a:txBody>
                    <a:bodyPr/>
                    <a:lstStyle/>
                    <a:p>
                      <a:r>
                        <a:rPr lang="en-US" dirty="0"/>
                        <a:t>rs1</a:t>
                      </a:r>
                    </a:p>
                  </a:txBody>
                  <a:tcPr/>
                </a:tc>
                <a:tc>
                  <a:txBody>
                    <a:bodyPr/>
                    <a:lstStyle/>
                    <a:p>
                      <a:r>
                        <a:rPr lang="en-US" dirty="0"/>
                        <a:t>rs2</a:t>
                      </a:r>
                    </a:p>
                  </a:txBody>
                  <a:tcPr/>
                </a:tc>
                <a:tc>
                  <a:txBody>
                    <a:bodyPr/>
                    <a:lstStyle/>
                    <a:p>
                      <a:r>
                        <a:rPr lang="en-US" dirty="0"/>
                        <a:t>rs3</a:t>
                      </a:r>
                    </a:p>
                  </a:txBody>
                  <a:tcPr/>
                </a:tc>
                <a:tc>
                  <a:txBody>
                    <a:bodyPr/>
                    <a:lstStyle/>
                    <a:p>
                      <a:r>
                        <a:rPr lang="en-US" dirty="0"/>
                        <a:t>rs4</a:t>
                      </a:r>
                    </a:p>
                  </a:txBody>
                  <a:tcPr/>
                </a:tc>
                <a:extLst>
                  <a:ext uri="{0D108BD9-81ED-4DB2-BD59-A6C34878D82A}">
                    <a16:rowId xmlns:a16="http://schemas.microsoft.com/office/drawing/2014/main" val="1791191070"/>
                  </a:ext>
                </a:extLst>
              </a:tr>
              <a:tr h="370840">
                <a:tc>
                  <a:txBody>
                    <a:bodyPr/>
                    <a:lstStyle/>
                    <a:p>
                      <a:r>
                        <a:rPr lang="en-US" dirty="0"/>
                        <a:t>rs1</a:t>
                      </a:r>
                    </a:p>
                  </a:txBody>
                  <a:tcPr/>
                </a:tc>
                <a:tc>
                  <a:txBody>
                    <a:bodyPr/>
                    <a:lstStyle/>
                    <a:p>
                      <a:r>
                        <a:rPr lang="en-US" dirty="0"/>
                        <a:t>1</a:t>
                      </a:r>
                    </a:p>
                  </a:txBody>
                  <a:tcPr/>
                </a:tc>
                <a:tc>
                  <a:txBody>
                    <a:bodyPr/>
                    <a:lstStyle/>
                    <a:p>
                      <a:r>
                        <a:rPr lang="en-US" dirty="0"/>
                        <a:t>0.1</a:t>
                      </a:r>
                    </a:p>
                  </a:txBody>
                  <a:tcPr/>
                </a:tc>
                <a:tc>
                  <a:txBody>
                    <a:bodyPr/>
                    <a:lstStyle/>
                    <a:p>
                      <a:r>
                        <a:rPr lang="en-US" dirty="0"/>
                        <a:t>0.05</a:t>
                      </a:r>
                    </a:p>
                  </a:txBody>
                  <a:tcPr/>
                </a:tc>
                <a:tc>
                  <a:txBody>
                    <a:bodyPr/>
                    <a:lstStyle/>
                    <a:p>
                      <a:r>
                        <a:rPr lang="en-US" dirty="0"/>
                        <a:t>0</a:t>
                      </a:r>
                    </a:p>
                  </a:txBody>
                  <a:tcPr/>
                </a:tc>
                <a:extLst>
                  <a:ext uri="{0D108BD9-81ED-4DB2-BD59-A6C34878D82A}">
                    <a16:rowId xmlns:a16="http://schemas.microsoft.com/office/drawing/2014/main" val="2897646364"/>
                  </a:ext>
                </a:extLst>
              </a:tr>
              <a:tr h="370840">
                <a:tc>
                  <a:txBody>
                    <a:bodyPr/>
                    <a:lstStyle/>
                    <a:p>
                      <a:r>
                        <a:rPr lang="en-US" dirty="0"/>
                        <a:t>rs2</a:t>
                      </a:r>
                    </a:p>
                  </a:txBody>
                  <a:tcPr/>
                </a:tc>
                <a:tc>
                  <a:txBody>
                    <a:bodyPr/>
                    <a:lstStyle/>
                    <a:p>
                      <a:r>
                        <a:rPr lang="en-US" dirty="0"/>
                        <a:t>0.1</a:t>
                      </a:r>
                    </a:p>
                  </a:txBody>
                  <a:tcPr/>
                </a:tc>
                <a:tc>
                  <a:txBody>
                    <a:bodyPr/>
                    <a:lstStyle/>
                    <a:p>
                      <a:r>
                        <a:rPr lang="en-US" dirty="0"/>
                        <a:t>1</a:t>
                      </a:r>
                    </a:p>
                  </a:txBody>
                  <a:tcPr/>
                </a:tc>
                <a:tc>
                  <a:txBody>
                    <a:bodyPr/>
                    <a:lstStyle/>
                    <a:p>
                      <a:r>
                        <a:rPr lang="en-US" dirty="0"/>
                        <a:t>0.9</a:t>
                      </a:r>
                    </a:p>
                  </a:txBody>
                  <a:tcPr/>
                </a:tc>
                <a:tc>
                  <a:txBody>
                    <a:bodyPr/>
                    <a:lstStyle/>
                    <a:p>
                      <a:r>
                        <a:rPr lang="en-US" dirty="0"/>
                        <a:t>0.85</a:t>
                      </a:r>
                    </a:p>
                  </a:txBody>
                  <a:tcPr/>
                </a:tc>
                <a:extLst>
                  <a:ext uri="{0D108BD9-81ED-4DB2-BD59-A6C34878D82A}">
                    <a16:rowId xmlns:a16="http://schemas.microsoft.com/office/drawing/2014/main" val="1925120868"/>
                  </a:ext>
                </a:extLst>
              </a:tr>
              <a:tr h="370840">
                <a:tc>
                  <a:txBody>
                    <a:bodyPr/>
                    <a:lstStyle/>
                    <a:p>
                      <a:r>
                        <a:rPr lang="en-US" dirty="0"/>
                        <a:t>rs3</a:t>
                      </a:r>
                    </a:p>
                  </a:txBody>
                  <a:tcPr/>
                </a:tc>
                <a:tc>
                  <a:txBody>
                    <a:bodyPr/>
                    <a:lstStyle/>
                    <a:p>
                      <a:r>
                        <a:rPr lang="en-US" dirty="0"/>
                        <a:t>0.05</a:t>
                      </a:r>
                    </a:p>
                  </a:txBody>
                  <a:tcPr/>
                </a:tc>
                <a:tc>
                  <a:txBody>
                    <a:bodyPr/>
                    <a:lstStyle/>
                    <a:p>
                      <a:r>
                        <a:rPr lang="en-US" dirty="0"/>
                        <a:t>0.9</a:t>
                      </a:r>
                    </a:p>
                  </a:txBody>
                  <a:tcPr/>
                </a:tc>
                <a:tc>
                  <a:txBody>
                    <a:bodyPr/>
                    <a:lstStyle/>
                    <a:p>
                      <a:r>
                        <a:rPr lang="en-US" dirty="0"/>
                        <a:t>1</a:t>
                      </a:r>
                    </a:p>
                  </a:txBody>
                  <a:tcPr/>
                </a:tc>
                <a:tc>
                  <a:txBody>
                    <a:bodyPr/>
                    <a:lstStyle/>
                    <a:p>
                      <a:r>
                        <a:rPr lang="en-US" dirty="0"/>
                        <a:t>0.9</a:t>
                      </a:r>
                    </a:p>
                  </a:txBody>
                  <a:tcPr/>
                </a:tc>
                <a:extLst>
                  <a:ext uri="{0D108BD9-81ED-4DB2-BD59-A6C34878D82A}">
                    <a16:rowId xmlns:a16="http://schemas.microsoft.com/office/drawing/2014/main" val="1733886432"/>
                  </a:ext>
                </a:extLst>
              </a:tr>
              <a:tr h="370840">
                <a:tc>
                  <a:txBody>
                    <a:bodyPr/>
                    <a:lstStyle/>
                    <a:p>
                      <a:r>
                        <a:rPr lang="en-US" dirty="0"/>
                        <a:t>rs4</a:t>
                      </a:r>
                    </a:p>
                  </a:txBody>
                  <a:tcPr/>
                </a:tc>
                <a:tc>
                  <a:txBody>
                    <a:bodyPr/>
                    <a:lstStyle/>
                    <a:p>
                      <a:r>
                        <a:rPr lang="en-US" dirty="0"/>
                        <a:t>0</a:t>
                      </a:r>
                    </a:p>
                  </a:txBody>
                  <a:tcPr/>
                </a:tc>
                <a:tc>
                  <a:txBody>
                    <a:bodyPr/>
                    <a:lstStyle/>
                    <a:p>
                      <a:r>
                        <a:rPr lang="en-US" dirty="0"/>
                        <a:t>0.85</a:t>
                      </a:r>
                    </a:p>
                  </a:txBody>
                  <a:tcPr/>
                </a:tc>
                <a:tc>
                  <a:txBody>
                    <a:bodyPr/>
                    <a:lstStyle/>
                    <a:p>
                      <a:r>
                        <a:rPr lang="en-US" dirty="0"/>
                        <a:t>0.9</a:t>
                      </a:r>
                    </a:p>
                  </a:txBody>
                  <a:tcPr/>
                </a:tc>
                <a:tc>
                  <a:txBody>
                    <a:bodyPr/>
                    <a:lstStyle/>
                    <a:p>
                      <a:r>
                        <a:rPr lang="en-US" dirty="0"/>
                        <a:t>1</a:t>
                      </a:r>
                    </a:p>
                  </a:txBody>
                  <a:tcPr/>
                </a:tc>
                <a:extLst>
                  <a:ext uri="{0D108BD9-81ED-4DB2-BD59-A6C34878D82A}">
                    <a16:rowId xmlns:a16="http://schemas.microsoft.com/office/drawing/2014/main" val="3970101702"/>
                  </a:ext>
                </a:extLst>
              </a:tr>
            </a:tbl>
          </a:graphicData>
        </a:graphic>
      </p:graphicFrame>
      <p:sp>
        <p:nvSpPr>
          <p:cNvPr id="5" name="TextBox 4">
            <a:extLst>
              <a:ext uri="{FF2B5EF4-FFF2-40B4-BE49-F238E27FC236}">
                <a16:creationId xmlns:a16="http://schemas.microsoft.com/office/drawing/2014/main" id="{43634B24-B2C8-CC43-94A8-BA1FCD07E3C0}"/>
              </a:ext>
            </a:extLst>
          </p:cNvPr>
          <p:cNvSpPr txBox="1"/>
          <p:nvPr/>
        </p:nvSpPr>
        <p:spPr>
          <a:xfrm>
            <a:off x="893126" y="857043"/>
            <a:ext cx="1168397" cy="369332"/>
          </a:xfrm>
          <a:prstGeom prst="rect">
            <a:avLst/>
          </a:prstGeom>
          <a:noFill/>
        </p:spPr>
        <p:txBody>
          <a:bodyPr wrap="none" rtlCol="0">
            <a:spAutoFit/>
          </a:bodyPr>
          <a:lstStyle/>
          <a:p>
            <a:r>
              <a:rPr lang="en-US" b="1" dirty="0"/>
              <a:t>LD matrix:</a:t>
            </a:r>
          </a:p>
        </p:txBody>
      </p:sp>
      <p:graphicFrame>
        <p:nvGraphicFramePr>
          <p:cNvPr id="6" name="Table 5">
            <a:extLst>
              <a:ext uri="{FF2B5EF4-FFF2-40B4-BE49-F238E27FC236}">
                <a16:creationId xmlns:a16="http://schemas.microsoft.com/office/drawing/2014/main" id="{BF17B815-0A75-9F48-A23B-AE9005D759BA}"/>
              </a:ext>
            </a:extLst>
          </p:cNvPr>
          <p:cNvGraphicFramePr>
            <a:graphicFrameLocks noGrp="1"/>
          </p:cNvGraphicFramePr>
          <p:nvPr/>
        </p:nvGraphicFramePr>
        <p:xfrm>
          <a:off x="4967772" y="1405246"/>
          <a:ext cx="4738879" cy="1854200"/>
        </p:xfrm>
        <a:graphic>
          <a:graphicData uri="http://schemas.openxmlformats.org/drawingml/2006/table">
            <a:tbl>
              <a:tblPr firstRow="1" bandRow="1">
                <a:tableStyleId>{5C22544A-7EE6-4342-B048-85BDC9FD1C3A}</a:tableStyleId>
              </a:tblPr>
              <a:tblGrid>
                <a:gridCol w="919036">
                  <a:extLst>
                    <a:ext uri="{9D8B030D-6E8A-4147-A177-3AD203B41FA5}">
                      <a16:colId xmlns:a16="http://schemas.microsoft.com/office/drawing/2014/main" val="435536870"/>
                    </a:ext>
                  </a:extLst>
                </a:gridCol>
                <a:gridCol w="3819843">
                  <a:extLst>
                    <a:ext uri="{9D8B030D-6E8A-4147-A177-3AD203B41FA5}">
                      <a16:colId xmlns:a16="http://schemas.microsoft.com/office/drawing/2014/main" val="1345550621"/>
                    </a:ext>
                  </a:extLst>
                </a:gridCol>
              </a:tblGrid>
              <a:tr h="370840">
                <a:tc>
                  <a:txBody>
                    <a:bodyPr/>
                    <a:lstStyle/>
                    <a:p>
                      <a:r>
                        <a:rPr lang="en-US" dirty="0"/>
                        <a:t>Variant</a:t>
                      </a:r>
                    </a:p>
                  </a:txBody>
                  <a:tcPr/>
                </a:tc>
                <a:tc>
                  <a:txBody>
                    <a:bodyPr/>
                    <a:lstStyle/>
                    <a:p>
                      <a:r>
                        <a:rPr lang="en-US" dirty="0"/>
                        <a:t>LD Score</a:t>
                      </a:r>
                    </a:p>
                  </a:txBody>
                  <a:tcPr/>
                </a:tc>
                <a:extLst>
                  <a:ext uri="{0D108BD9-81ED-4DB2-BD59-A6C34878D82A}">
                    <a16:rowId xmlns:a16="http://schemas.microsoft.com/office/drawing/2014/main" val="3423888035"/>
                  </a:ext>
                </a:extLst>
              </a:tr>
              <a:tr h="370840">
                <a:tc>
                  <a:txBody>
                    <a:bodyPr/>
                    <a:lstStyle/>
                    <a:p>
                      <a:r>
                        <a:rPr lang="en-US" dirty="0"/>
                        <a:t>rs1</a:t>
                      </a:r>
                    </a:p>
                  </a:txBody>
                  <a:tcPr/>
                </a:tc>
                <a:tc>
                  <a:txBody>
                    <a:bodyPr/>
                    <a:lstStyle/>
                    <a:p>
                      <a:r>
                        <a:rPr lang="en-US" dirty="0"/>
                        <a:t>1^2 + 0.1^2 + 0.05^2 + 0^2 = 1.0125</a:t>
                      </a:r>
                    </a:p>
                  </a:txBody>
                  <a:tcPr/>
                </a:tc>
                <a:extLst>
                  <a:ext uri="{0D108BD9-81ED-4DB2-BD59-A6C34878D82A}">
                    <a16:rowId xmlns:a16="http://schemas.microsoft.com/office/drawing/2014/main" val="913444952"/>
                  </a:ext>
                </a:extLst>
              </a:tr>
              <a:tr h="370840">
                <a:tc>
                  <a:txBody>
                    <a:bodyPr/>
                    <a:lstStyle/>
                    <a:p>
                      <a:r>
                        <a:rPr lang="en-US" dirty="0"/>
                        <a:t>rs2</a:t>
                      </a:r>
                    </a:p>
                  </a:txBody>
                  <a:tcPr/>
                </a:tc>
                <a:tc>
                  <a:txBody>
                    <a:bodyPr/>
                    <a:lstStyle/>
                    <a:p>
                      <a:r>
                        <a:rPr lang="en-US" dirty="0"/>
                        <a:t>0.1^2 + 1^2 + 0.9^2 + 0.85^2  = 2.5425</a:t>
                      </a:r>
                    </a:p>
                  </a:txBody>
                  <a:tcPr/>
                </a:tc>
                <a:extLst>
                  <a:ext uri="{0D108BD9-81ED-4DB2-BD59-A6C34878D82A}">
                    <a16:rowId xmlns:a16="http://schemas.microsoft.com/office/drawing/2014/main" val="2092248098"/>
                  </a:ext>
                </a:extLst>
              </a:tr>
              <a:tr h="370840">
                <a:tc>
                  <a:txBody>
                    <a:bodyPr/>
                    <a:lstStyle/>
                    <a:p>
                      <a:r>
                        <a:rPr lang="en-US" dirty="0"/>
                        <a:t>rs3</a:t>
                      </a:r>
                    </a:p>
                  </a:txBody>
                  <a:tcPr/>
                </a:tc>
                <a:tc>
                  <a:txBody>
                    <a:bodyPr/>
                    <a:lstStyle/>
                    <a:p>
                      <a:r>
                        <a:rPr lang="en-US" dirty="0"/>
                        <a:t>0.05^2+0.9^2+1^2+0.9^2 = 2.6225</a:t>
                      </a:r>
                    </a:p>
                  </a:txBody>
                  <a:tcPr/>
                </a:tc>
                <a:extLst>
                  <a:ext uri="{0D108BD9-81ED-4DB2-BD59-A6C34878D82A}">
                    <a16:rowId xmlns:a16="http://schemas.microsoft.com/office/drawing/2014/main" val="641855173"/>
                  </a:ext>
                </a:extLst>
              </a:tr>
              <a:tr h="370840">
                <a:tc>
                  <a:txBody>
                    <a:bodyPr/>
                    <a:lstStyle/>
                    <a:p>
                      <a:r>
                        <a:rPr lang="en-US" dirty="0"/>
                        <a:t>rs4</a:t>
                      </a:r>
                    </a:p>
                  </a:txBody>
                  <a:tcPr/>
                </a:tc>
                <a:tc>
                  <a:txBody>
                    <a:bodyPr/>
                    <a:lstStyle/>
                    <a:p>
                      <a:r>
                        <a:rPr lang="en-US" dirty="0"/>
                        <a:t>0^2+0.85^2+0.9^2 + 1^2 = 2.5325</a:t>
                      </a:r>
                    </a:p>
                  </a:txBody>
                  <a:tcPr/>
                </a:tc>
                <a:extLst>
                  <a:ext uri="{0D108BD9-81ED-4DB2-BD59-A6C34878D82A}">
                    <a16:rowId xmlns:a16="http://schemas.microsoft.com/office/drawing/2014/main" val="1913178998"/>
                  </a:ext>
                </a:extLst>
              </a:tr>
            </a:tbl>
          </a:graphicData>
        </a:graphic>
      </p:graphicFrame>
      <p:pic>
        <p:nvPicPr>
          <p:cNvPr id="8" name="Picture 7">
            <a:extLst>
              <a:ext uri="{FF2B5EF4-FFF2-40B4-BE49-F238E27FC236}">
                <a16:creationId xmlns:a16="http://schemas.microsoft.com/office/drawing/2014/main" id="{E75451C9-8B26-3849-B0DC-A0153B22F410}"/>
              </a:ext>
            </a:extLst>
          </p:cNvPr>
          <p:cNvPicPr>
            <a:picLocks noChangeAspect="1"/>
          </p:cNvPicPr>
          <p:nvPr/>
        </p:nvPicPr>
        <p:blipFill>
          <a:blip r:embed="rId2"/>
          <a:stretch>
            <a:fillRect/>
          </a:stretch>
        </p:blipFill>
        <p:spPr>
          <a:xfrm>
            <a:off x="6415001" y="253443"/>
            <a:ext cx="2091833" cy="1144588"/>
          </a:xfrm>
          <a:prstGeom prst="rect">
            <a:avLst/>
          </a:prstGeom>
        </p:spPr>
      </p:pic>
      <p:sp>
        <p:nvSpPr>
          <p:cNvPr id="9" name="TextBox 8">
            <a:extLst>
              <a:ext uri="{FF2B5EF4-FFF2-40B4-BE49-F238E27FC236}">
                <a16:creationId xmlns:a16="http://schemas.microsoft.com/office/drawing/2014/main" id="{26968BC3-1C43-AE48-BB02-7B2CBC43F475}"/>
              </a:ext>
            </a:extLst>
          </p:cNvPr>
          <p:cNvSpPr txBox="1"/>
          <p:nvPr/>
        </p:nvSpPr>
        <p:spPr>
          <a:xfrm>
            <a:off x="4967772" y="787995"/>
            <a:ext cx="1141146" cy="369332"/>
          </a:xfrm>
          <a:prstGeom prst="rect">
            <a:avLst/>
          </a:prstGeom>
          <a:noFill/>
        </p:spPr>
        <p:txBody>
          <a:bodyPr wrap="none" rtlCol="0">
            <a:spAutoFit/>
          </a:bodyPr>
          <a:lstStyle/>
          <a:p>
            <a:r>
              <a:rPr lang="en-US" b="1" dirty="0"/>
              <a:t>LD scores:</a:t>
            </a:r>
          </a:p>
        </p:txBody>
      </p:sp>
      <p:sp>
        <p:nvSpPr>
          <p:cNvPr id="10" name="TextBox 9">
            <a:extLst>
              <a:ext uri="{FF2B5EF4-FFF2-40B4-BE49-F238E27FC236}">
                <a16:creationId xmlns:a16="http://schemas.microsoft.com/office/drawing/2014/main" id="{DDAFDCA0-D49C-9C46-87D2-A466E32435A2}"/>
              </a:ext>
            </a:extLst>
          </p:cNvPr>
          <p:cNvSpPr txBox="1"/>
          <p:nvPr/>
        </p:nvSpPr>
        <p:spPr>
          <a:xfrm>
            <a:off x="769687" y="3318272"/>
            <a:ext cx="8068761" cy="923330"/>
          </a:xfrm>
          <a:prstGeom prst="rect">
            <a:avLst/>
          </a:prstGeom>
          <a:noFill/>
        </p:spPr>
        <p:txBody>
          <a:bodyPr wrap="square" rtlCol="0">
            <a:spAutoFit/>
          </a:bodyPr>
          <a:lstStyle/>
          <a:p>
            <a:r>
              <a:rPr lang="en-US" b="1" dirty="0"/>
              <a:t>LD scores measure how much potential each variant has for tagging causal variants. The higher the LD score, the more true signal we expect it to tag, and the larger we expect it’s test statistic (or the smaller we expect its p-value) to be. </a:t>
            </a:r>
          </a:p>
        </p:txBody>
      </p:sp>
      <p:sp>
        <p:nvSpPr>
          <p:cNvPr id="3" name="TextBox 2">
            <a:extLst>
              <a:ext uri="{FF2B5EF4-FFF2-40B4-BE49-F238E27FC236}">
                <a16:creationId xmlns:a16="http://schemas.microsoft.com/office/drawing/2014/main" id="{3D8C134B-EDE8-244F-9604-AA1069B4ACFE}"/>
              </a:ext>
            </a:extLst>
          </p:cNvPr>
          <p:cNvSpPr txBox="1"/>
          <p:nvPr/>
        </p:nvSpPr>
        <p:spPr>
          <a:xfrm>
            <a:off x="9782513" y="371555"/>
            <a:ext cx="2300287" cy="923330"/>
          </a:xfrm>
          <a:prstGeom prst="rect">
            <a:avLst/>
          </a:prstGeom>
          <a:noFill/>
        </p:spPr>
        <p:txBody>
          <a:bodyPr wrap="square" rtlCol="0">
            <a:spAutoFit/>
          </a:bodyPr>
          <a:lstStyle/>
          <a:p>
            <a:r>
              <a:rPr lang="en-US" dirty="0"/>
              <a:t>Small LD score, only tags itself and no other causal variants</a:t>
            </a:r>
          </a:p>
        </p:txBody>
      </p:sp>
      <p:cxnSp>
        <p:nvCxnSpPr>
          <p:cNvPr id="12" name="Straight Arrow Connector 11">
            <a:extLst>
              <a:ext uri="{FF2B5EF4-FFF2-40B4-BE49-F238E27FC236}">
                <a16:creationId xmlns:a16="http://schemas.microsoft.com/office/drawing/2014/main" id="{EFA4C956-2B26-E449-9A40-A1C42E7D745A}"/>
              </a:ext>
            </a:extLst>
          </p:cNvPr>
          <p:cNvCxnSpPr>
            <a:cxnSpLocks/>
            <a:stCxn id="3" idx="2"/>
          </p:cNvCxnSpPr>
          <p:nvPr/>
        </p:nvCxnSpPr>
        <p:spPr>
          <a:xfrm flipH="1">
            <a:off x="9706653" y="1294885"/>
            <a:ext cx="1226004" cy="661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319D4B0-C9AF-FB40-A07F-7856394F6D2E}"/>
              </a:ext>
            </a:extLst>
          </p:cNvPr>
          <p:cNvSpPr txBox="1"/>
          <p:nvPr/>
        </p:nvSpPr>
        <p:spPr>
          <a:xfrm>
            <a:off x="9924849" y="3253360"/>
            <a:ext cx="2300287" cy="923330"/>
          </a:xfrm>
          <a:prstGeom prst="rect">
            <a:avLst/>
          </a:prstGeom>
          <a:noFill/>
        </p:spPr>
        <p:txBody>
          <a:bodyPr wrap="square" rtlCol="0">
            <a:spAutoFit/>
          </a:bodyPr>
          <a:lstStyle/>
          <a:p>
            <a:r>
              <a:rPr lang="en-US" dirty="0"/>
              <a:t>Large LD score, tags itself and two other causal variants.</a:t>
            </a:r>
          </a:p>
        </p:txBody>
      </p:sp>
      <p:cxnSp>
        <p:nvCxnSpPr>
          <p:cNvPr id="15" name="Straight Arrow Connector 14">
            <a:extLst>
              <a:ext uri="{FF2B5EF4-FFF2-40B4-BE49-F238E27FC236}">
                <a16:creationId xmlns:a16="http://schemas.microsoft.com/office/drawing/2014/main" id="{58AE7A6D-57C2-2447-A7A4-A456C4E357E0}"/>
              </a:ext>
            </a:extLst>
          </p:cNvPr>
          <p:cNvCxnSpPr>
            <a:cxnSpLocks/>
          </p:cNvCxnSpPr>
          <p:nvPr/>
        </p:nvCxnSpPr>
        <p:spPr>
          <a:xfrm flipH="1" flipV="1">
            <a:off x="9706651" y="2685794"/>
            <a:ext cx="1368342" cy="580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8869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48783-036B-3342-BA2A-D511AE45B7B5}"/>
              </a:ext>
            </a:extLst>
          </p:cNvPr>
          <p:cNvSpPr>
            <a:spLocks noGrp="1"/>
          </p:cNvSpPr>
          <p:nvPr>
            <p:ph type="title"/>
          </p:nvPr>
        </p:nvSpPr>
        <p:spPr>
          <a:xfrm>
            <a:off x="0" y="-215949"/>
            <a:ext cx="10515600" cy="1325563"/>
          </a:xfrm>
        </p:spPr>
        <p:txBody>
          <a:bodyPr/>
          <a:lstStyle/>
          <a:p>
            <a:r>
              <a:rPr lang="en-US" dirty="0"/>
              <a:t>LD Scores</a:t>
            </a:r>
          </a:p>
        </p:txBody>
      </p:sp>
      <p:graphicFrame>
        <p:nvGraphicFramePr>
          <p:cNvPr id="4" name="Table 3">
            <a:extLst>
              <a:ext uri="{FF2B5EF4-FFF2-40B4-BE49-F238E27FC236}">
                <a16:creationId xmlns:a16="http://schemas.microsoft.com/office/drawing/2014/main" id="{870FD685-A4B2-2147-88AA-92A4CFDDAE15}"/>
              </a:ext>
            </a:extLst>
          </p:cNvPr>
          <p:cNvGraphicFramePr>
            <a:graphicFrameLocks noGrp="1"/>
          </p:cNvGraphicFramePr>
          <p:nvPr>
            <p:extLst>
              <p:ext uri="{D42A27DB-BD31-4B8C-83A1-F6EECF244321}">
                <p14:modId xmlns:p14="http://schemas.microsoft.com/office/powerpoint/2010/main" val="2579572467"/>
              </p:ext>
            </p:extLst>
          </p:nvPr>
        </p:nvGraphicFramePr>
        <p:xfrm>
          <a:off x="523617" y="1399160"/>
          <a:ext cx="3075813" cy="1854200"/>
        </p:xfrm>
        <a:graphic>
          <a:graphicData uri="http://schemas.openxmlformats.org/drawingml/2006/table">
            <a:tbl>
              <a:tblPr firstRow="1" firstCol="1" bandRow="1">
                <a:tableStyleId>{5C22544A-7EE6-4342-B048-85BDC9FD1C3A}</a:tableStyleId>
              </a:tblPr>
              <a:tblGrid>
                <a:gridCol w="515493">
                  <a:extLst>
                    <a:ext uri="{9D8B030D-6E8A-4147-A177-3AD203B41FA5}">
                      <a16:colId xmlns:a16="http://schemas.microsoft.com/office/drawing/2014/main" val="1251296593"/>
                    </a:ext>
                  </a:extLst>
                </a:gridCol>
                <a:gridCol w="640080">
                  <a:extLst>
                    <a:ext uri="{9D8B030D-6E8A-4147-A177-3AD203B41FA5}">
                      <a16:colId xmlns:a16="http://schemas.microsoft.com/office/drawing/2014/main" val="1463647912"/>
                    </a:ext>
                  </a:extLst>
                </a:gridCol>
                <a:gridCol w="640080">
                  <a:extLst>
                    <a:ext uri="{9D8B030D-6E8A-4147-A177-3AD203B41FA5}">
                      <a16:colId xmlns:a16="http://schemas.microsoft.com/office/drawing/2014/main" val="259177540"/>
                    </a:ext>
                  </a:extLst>
                </a:gridCol>
                <a:gridCol w="640080">
                  <a:extLst>
                    <a:ext uri="{9D8B030D-6E8A-4147-A177-3AD203B41FA5}">
                      <a16:colId xmlns:a16="http://schemas.microsoft.com/office/drawing/2014/main" val="2824078262"/>
                    </a:ext>
                  </a:extLst>
                </a:gridCol>
                <a:gridCol w="640080">
                  <a:extLst>
                    <a:ext uri="{9D8B030D-6E8A-4147-A177-3AD203B41FA5}">
                      <a16:colId xmlns:a16="http://schemas.microsoft.com/office/drawing/2014/main" val="1044151235"/>
                    </a:ext>
                  </a:extLst>
                </a:gridCol>
              </a:tblGrid>
              <a:tr h="370840">
                <a:tc>
                  <a:txBody>
                    <a:bodyPr/>
                    <a:lstStyle/>
                    <a:p>
                      <a:endParaRPr lang="en-US" dirty="0"/>
                    </a:p>
                  </a:txBody>
                  <a:tcPr/>
                </a:tc>
                <a:tc>
                  <a:txBody>
                    <a:bodyPr/>
                    <a:lstStyle/>
                    <a:p>
                      <a:r>
                        <a:rPr lang="en-US" dirty="0"/>
                        <a:t>rs1</a:t>
                      </a:r>
                    </a:p>
                  </a:txBody>
                  <a:tcPr/>
                </a:tc>
                <a:tc>
                  <a:txBody>
                    <a:bodyPr/>
                    <a:lstStyle/>
                    <a:p>
                      <a:r>
                        <a:rPr lang="en-US" dirty="0"/>
                        <a:t>rs2</a:t>
                      </a:r>
                    </a:p>
                  </a:txBody>
                  <a:tcPr/>
                </a:tc>
                <a:tc>
                  <a:txBody>
                    <a:bodyPr/>
                    <a:lstStyle/>
                    <a:p>
                      <a:r>
                        <a:rPr lang="en-US" dirty="0"/>
                        <a:t>rs3</a:t>
                      </a:r>
                    </a:p>
                  </a:txBody>
                  <a:tcPr/>
                </a:tc>
                <a:tc>
                  <a:txBody>
                    <a:bodyPr/>
                    <a:lstStyle/>
                    <a:p>
                      <a:r>
                        <a:rPr lang="en-US" dirty="0"/>
                        <a:t>rs4</a:t>
                      </a:r>
                    </a:p>
                  </a:txBody>
                  <a:tcPr/>
                </a:tc>
                <a:extLst>
                  <a:ext uri="{0D108BD9-81ED-4DB2-BD59-A6C34878D82A}">
                    <a16:rowId xmlns:a16="http://schemas.microsoft.com/office/drawing/2014/main" val="1791191070"/>
                  </a:ext>
                </a:extLst>
              </a:tr>
              <a:tr h="370840">
                <a:tc>
                  <a:txBody>
                    <a:bodyPr/>
                    <a:lstStyle/>
                    <a:p>
                      <a:r>
                        <a:rPr lang="en-US" dirty="0"/>
                        <a:t>rs1</a:t>
                      </a:r>
                    </a:p>
                  </a:txBody>
                  <a:tcPr/>
                </a:tc>
                <a:tc>
                  <a:txBody>
                    <a:bodyPr/>
                    <a:lstStyle/>
                    <a:p>
                      <a:r>
                        <a:rPr lang="en-US" dirty="0"/>
                        <a:t>1</a:t>
                      </a:r>
                    </a:p>
                  </a:txBody>
                  <a:tcPr/>
                </a:tc>
                <a:tc>
                  <a:txBody>
                    <a:bodyPr/>
                    <a:lstStyle/>
                    <a:p>
                      <a:r>
                        <a:rPr lang="en-US" dirty="0"/>
                        <a:t>0.1</a:t>
                      </a:r>
                    </a:p>
                  </a:txBody>
                  <a:tcPr/>
                </a:tc>
                <a:tc>
                  <a:txBody>
                    <a:bodyPr/>
                    <a:lstStyle/>
                    <a:p>
                      <a:r>
                        <a:rPr lang="en-US" dirty="0"/>
                        <a:t>0.05</a:t>
                      </a:r>
                    </a:p>
                  </a:txBody>
                  <a:tcPr/>
                </a:tc>
                <a:tc>
                  <a:txBody>
                    <a:bodyPr/>
                    <a:lstStyle/>
                    <a:p>
                      <a:r>
                        <a:rPr lang="en-US" dirty="0"/>
                        <a:t>0</a:t>
                      </a:r>
                    </a:p>
                  </a:txBody>
                  <a:tcPr/>
                </a:tc>
                <a:extLst>
                  <a:ext uri="{0D108BD9-81ED-4DB2-BD59-A6C34878D82A}">
                    <a16:rowId xmlns:a16="http://schemas.microsoft.com/office/drawing/2014/main" val="2897646364"/>
                  </a:ext>
                </a:extLst>
              </a:tr>
              <a:tr h="370840">
                <a:tc>
                  <a:txBody>
                    <a:bodyPr/>
                    <a:lstStyle/>
                    <a:p>
                      <a:r>
                        <a:rPr lang="en-US" dirty="0"/>
                        <a:t>rs2</a:t>
                      </a:r>
                    </a:p>
                  </a:txBody>
                  <a:tcPr/>
                </a:tc>
                <a:tc>
                  <a:txBody>
                    <a:bodyPr/>
                    <a:lstStyle/>
                    <a:p>
                      <a:r>
                        <a:rPr lang="en-US" dirty="0"/>
                        <a:t>0.1</a:t>
                      </a:r>
                    </a:p>
                  </a:txBody>
                  <a:tcPr/>
                </a:tc>
                <a:tc>
                  <a:txBody>
                    <a:bodyPr/>
                    <a:lstStyle/>
                    <a:p>
                      <a:r>
                        <a:rPr lang="en-US" dirty="0"/>
                        <a:t>1</a:t>
                      </a:r>
                    </a:p>
                  </a:txBody>
                  <a:tcPr/>
                </a:tc>
                <a:tc>
                  <a:txBody>
                    <a:bodyPr/>
                    <a:lstStyle/>
                    <a:p>
                      <a:r>
                        <a:rPr lang="en-US" dirty="0"/>
                        <a:t>0.9</a:t>
                      </a:r>
                    </a:p>
                  </a:txBody>
                  <a:tcPr/>
                </a:tc>
                <a:tc>
                  <a:txBody>
                    <a:bodyPr/>
                    <a:lstStyle/>
                    <a:p>
                      <a:r>
                        <a:rPr lang="en-US" dirty="0"/>
                        <a:t>0.85</a:t>
                      </a:r>
                    </a:p>
                  </a:txBody>
                  <a:tcPr/>
                </a:tc>
                <a:extLst>
                  <a:ext uri="{0D108BD9-81ED-4DB2-BD59-A6C34878D82A}">
                    <a16:rowId xmlns:a16="http://schemas.microsoft.com/office/drawing/2014/main" val="1925120868"/>
                  </a:ext>
                </a:extLst>
              </a:tr>
              <a:tr h="370840">
                <a:tc>
                  <a:txBody>
                    <a:bodyPr/>
                    <a:lstStyle/>
                    <a:p>
                      <a:r>
                        <a:rPr lang="en-US" dirty="0"/>
                        <a:t>rs3</a:t>
                      </a:r>
                    </a:p>
                  </a:txBody>
                  <a:tcPr/>
                </a:tc>
                <a:tc>
                  <a:txBody>
                    <a:bodyPr/>
                    <a:lstStyle/>
                    <a:p>
                      <a:r>
                        <a:rPr lang="en-US" dirty="0"/>
                        <a:t>0.05</a:t>
                      </a:r>
                    </a:p>
                  </a:txBody>
                  <a:tcPr/>
                </a:tc>
                <a:tc>
                  <a:txBody>
                    <a:bodyPr/>
                    <a:lstStyle/>
                    <a:p>
                      <a:r>
                        <a:rPr lang="en-US" dirty="0"/>
                        <a:t>0.9</a:t>
                      </a:r>
                    </a:p>
                  </a:txBody>
                  <a:tcPr/>
                </a:tc>
                <a:tc>
                  <a:txBody>
                    <a:bodyPr/>
                    <a:lstStyle/>
                    <a:p>
                      <a:r>
                        <a:rPr lang="en-US" dirty="0"/>
                        <a:t>1</a:t>
                      </a:r>
                    </a:p>
                  </a:txBody>
                  <a:tcPr/>
                </a:tc>
                <a:tc>
                  <a:txBody>
                    <a:bodyPr/>
                    <a:lstStyle/>
                    <a:p>
                      <a:r>
                        <a:rPr lang="en-US" dirty="0"/>
                        <a:t>0.9</a:t>
                      </a:r>
                    </a:p>
                  </a:txBody>
                  <a:tcPr/>
                </a:tc>
                <a:extLst>
                  <a:ext uri="{0D108BD9-81ED-4DB2-BD59-A6C34878D82A}">
                    <a16:rowId xmlns:a16="http://schemas.microsoft.com/office/drawing/2014/main" val="1733886432"/>
                  </a:ext>
                </a:extLst>
              </a:tr>
              <a:tr h="370840">
                <a:tc>
                  <a:txBody>
                    <a:bodyPr/>
                    <a:lstStyle/>
                    <a:p>
                      <a:r>
                        <a:rPr lang="en-US" dirty="0"/>
                        <a:t>rs4</a:t>
                      </a:r>
                    </a:p>
                  </a:txBody>
                  <a:tcPr/>
                </a:tc>
                <a:tc>
                  <a:txBody>
                    <a:bodyPr/>
                    <a:lstStyle/>
                    <a:p>
                      <a:r>
                        <a:rPr lang="en-US" dirty="0"/>
                        <a:t>0</a:t>
                      </a:r>
                    </a:p>
                  </a:txBody>
                  <a:tcPr/>
                </a:tc>
                <a:tc>
                  <a:txBody>
                    <a:bodyPr/>
                    <a:lstStyle/>
                    <a:p>
                      <a:r>
                        <a:rPr lang="en-US" dirty="0"/>
                        <a:t>0.85</a:t>
                      </a:r>
                    </a:p>
                  </a:txBody>
                  <a:tcPr/>
                </a:tc>
                <a:tc>
                  <a:txBody>
                    <a:bodyPr/>
                    <a:lstStyle/>
                    <a:p>
                      <a:r>
                        <a:rPr lang="en-US" dirty="0"/>
                        <a:t>0.9</a:t>
                      </a:r>
                    </a:p>
                  </a:txBody>
                  <a:tcPr/>
                </a:tc>
                <a:tc>
                  <a:txBody>
                    <a:bodyPr/>
                    <a:lstStyle/>
                    <a:p>
                      <a:r>
                        <a:rPr lang="en-US" dirty="0"/>
                        <a:t>1</a:t>
                      </a:r>
                    </a:p>
                  </a:txBody>
                  <a:tcPr/>
                </a:tc>
                <a:extLst>
                  <a:ext uri="{0D108BD9-81ED-4DB2-BD59-A6C34878D82A}">
                    <a16:rowId xmlns:a16="http://schemas.microsoft.com/office/drawing/2014/main" val="3970101702"/>
                  </a:ext>
                </a:extLst>
              </a:tr>
            </a:tbl>
          </a:graphicData>
        </a:graphic>
      </p:graphicFrame>
      <p:sp>
        <p:nvSpPr>
          <p:cNvPr id="5" name="TextBox 4">
            <a:extLst>
              <a:ext uri="{FF2B5EF4-FFF2-40B4-BE49-F238E27FC236}">
                <a16:creationId xmlns:a16="http://schemas.microsoft.com/office/drawing/2014/main" id="{43634B24-B2C8-CC43-94A8-BA1FCD07E3C0}"/>
              </a:ext>
            </a:extLst>
          </p:cNvPr>
          <p:cNvSpPr txBox="1"/>
          <p:nvPr/>
        </p:nvSpPr>
        <p:spPr>
          <a:xfrm>
            <a:off x="893126" y="857043"/>
            <a:ext cx="1168397" cy="369332"/>
          </a:xfrm>
          <a:prstGeom prst="rect">
            <a:avLst/>
          </a:prstGeom>
          <a:noFill/>
        </p:spPr>
        <p:txBody>
          <a:bodyPr wrap="none" rtlCol="0">
            <a:spAutoFit/>
          </a:bodyPr>
          <a:lstStyle/>
          <a:p>
            <a:r>
              <a:rPr lang="en-US" b="1" dirty="0"/>
              <a:t>LD matrix:</a:t>
            </a:r>
          </a:p>
        </p:txBody>
      </p:sp>
      <p:graphicFrame>
        <p:nvGraphicFramePr>
          <p:cNvPr id="6" name="Table 5">
            <a:extLst>
              <a:ext uri="{FF2B5EF4-FFF2-40B4-BE49-F238E27FC236}">
                <a16:creationId xmlns:a16="http://schemas.microsoft.com/office/drawing/2014/main" id="{BF17B815-0A75-9F48-A23B-AE9005D759BA}"/>
              </a:ext>
            </a:extLst>
          </p:cNvPr>
          <p:cNvGraphicFramePr>
            <a:graphicFrameLocks noGrp="1"/>
          </p:cNvGraphicFramePr>
          <p:nvPr>
            <p:extLst>
              <p:ext uri="{D42A27DB-BD31-4B8C-83A1-F6EECF244321}">
                <p14:modId xmlns:p14="http://schemas.microsoft.com/office/powerpoint/2010/main" val="482803582"/>
              </p:ext>
            </p:extLst>
          </p:nvPr>
        </p:nvGraphicFramePr>
        <p:xfrm>
          <a:off x="4967772" y="1405246"/>
          <a:ext cx="4738879" cy="1854200"/>
        </p:xfrm>
        <a:graphic>
          <a:graphicData uri="http://schemas.openxmlformats.org/drawingml/2006/table">
            <a:tbl>
              <a:tblPr firstRow="1" bandRow="1">
                <a:tableStyleId>{5C22544A-7EE6-4342-B048-85BDC9FD1C3A}</a:tableStyleId>
              </a:tblPr>
              <a:tblGrid>
                <a:gridCol w="919036">
                  <a:extLst>
                    <a:ext uri="{9D8B030D-6E8A-4147-A177-3AD203B41FA5}">
                      <a16:colId xmlns:a16="http://schemas.microsoft.com/office/drawing/2014/main" val="435536870"/>
                    </a:ext>
                  </a:extLst>
                </a:gridCol>
                <a:gridCol w="3819843">
                  <a:extLst>
                    <a:ext uri="{9D8B030D-6E8A-4147-A177-3AD203B41FA5}">
                      <a16:colId xmlns:a16="http://schemas.microsoft.com/office/drawing/2014/main" val="1345550621"/>
                    </a:ext>
                  </a:extLst>
                </a:gridCol>
              </a:tblGrid>
              <a:tr h="370840">
                <a:tc>
                  <a:txBody>
                    <a:bodyPr/>
                    <a:lstStyle/>
                    <a:p>
                      <a:r>
                        <a:rPr lang="en-US" dirty="0"/>
                        <a:t>Variant</a:t>
                      </a:r>
                    </a:p>
                  </a:txBody>
                  <a:tcPr/>
                </a:tc>
                <a:tc>
                  <a:txBody>
                    <a:bodyPr/>
                    <a:lstStyle/>
                    <a:p>
                      <a:r>
                        <a:rPr lang="en-US" dirty="0"/>
                        <a:t>LD Score</a:t>
                      </a:r>
                    </a:p>
                  </a:txBody>
                  <a:tcPr/>
                </a:tc>
                <a:extLst>
                  <a:ext uri="{0D108BD9-81ED-4DB2-BD59-A6C34878D82A}">
                    <a16:rowId xmlns:a16="http://schemas.microsoft.com/office/drawing/2014/main" val="3423888035"/>
                  </a:ext>
                </a:extLst>
              </a:tr>
              <a:tr h="370840">
                <a:tc>
                  <a:txBody>
                    <a:bodyPr/>
                    <a:lstStyle/>
                    <a:p>
                      <a:r>
                        <a:rPr lang="en-US" dirty="0"/>
                        <a:t>rs1</a:t>
                      </a:r>
                    </a:p>
                  </a:txBody>
                  <a:tcPr/>
                </a:tc>
                <a:tc>
                  <a:txBody>
                    <a:bodyPr/>
                    <a:lstStyle/>
                    <a:p>
                      <a:r>
                        <a:rPr lang="en-US" dirty="0"/>
                        <a:t>1^2 + 0.1^2 + 0.05^2 + 0^2 = 1.0125</a:t>
                      </a:r>
                    </a:p>
                  </a:txBody>
                  <a:tcPr/>
                </a:tc>
                <a:extLst>
                  <a:ext uri="{0D108BD9-81ED-4DB2-BD59-A6C34878D82A}">
                    <a16:rowId xmlns:a16="http://schemas.microsoft.com/office/drawing/2014/main" val="913444952"/>
                  </a:ext>
                </a:extLst>
              </a:tr>
              <a:tr h="370840">
                <a:tc>
                  <a:txBody>
                    <a:bodyPr/>
                    <a:lstStyle/>
                    <a:p>
                      <a:r>
                        <a:rPr lang="en-US" dirty="0"/>
                        <a:t>rs2</a:t>
                      </a:r>
                    </a:p>
                  </a:txBody>
                  <a:tcPr/>
                </a:tc>
                <a:tc>
                  <a:txBody>
                    <a:bodyPr/>
                    <a:lstStyle/>
                    <a:p>
                      <a:r>
                        <a:rPr lang="en-US" dirty="0"/>
                        <a:t>0.1^2 + 1^2 + 0.9^2 + 0.85^2  = 2.5425</a:t>
                      </a:r>
                    </a:p>
                  </a:txBody>
                  <a:tcPr/>
                </a:tc>
                <a:extLst>
                  <a:ext uri="{0D108BD9-81ED-4DB2-BD59-A6C34878D82A}">
                    <a16:rowId xmlns:a16="http://schemas.microsoft.com/office/drawing/2014/main" val="2092248098"/>
                  </a:ext>
                </a:extLst>
              </a:tr>
              <a:tr h="370840">
                <a:tc>
                  <a:txBody>
                    <a:bodyPr/>
                    <a:lstStyle/>
                    <a:p>
                      <a:r>
                        <a:rPr lang="en-US" dirty="0"/>
                        <a:t>rs3</a:t>
                      </a:r>
                    </a:p>
                  </a:txBody>
                  <a:tcPr/>
                </a:tc>
                <a:tc>
                  <a:txBody>
                    <a:bodyPr/>
                    <a:lstStyle/>
                    <a:p>
                      <a:r>
                        <a:rPr lang="en-US" dirty="0"/>
                        <a:t>0.05^2+0.9^2+1^2+0.9^2 = 2.6225</a:t>
                      </a:r>
                    </a:p>
                  </a:txBody>
                  <a:tcPr/>
                </a:tc>
                <a:extLst>
                  <a:ext uri="{0D108BD9-81ED-4DB2-BD59-A6C34878D82A}">
                    <a16:rowId xmlns:a16="http://schemas.microsoft.com/office/drawing/2014/main" val="641855173"/>
                  </a:ext>
                </a:extLst>
              </a:tr>
              <a:tr h="370840">
                <a:tc>
                  <a:txBody>
                    <a:bodyPr/>
                    <a:lstStyle/>
                    <a:p>
                      <a:r>
                        <a:rPr lang="en-US" dirty="0"/>
                        <a:t>rs4</a:t>
                      </a:r>
                    </a:p>
                  </a:txBody>
                  <a:tcPr/>
                </a:tc>
                <a:tc>
                  <a:txBody>
                    <a:bodyPr/>
                    <a:lstStyle/>
                    <a:p>
                      <a:r>
                        <a:rPr lang="en-US" dirty="0"/>
                        <a:t>0^2+0.85^2+0.9^2 + 1^2 = 2.5325</a:t>
                      </a:r>
                    </a:p>
                  </a:txBody>
                  <a:tcPr/>
                </a:tc>
                <a:extLst>
                  <a:ext uri="{0D108BD9-81ED-4DB2-BD59-A6C34878D82A}">
                    <a16:rowId xmlns:a16="http://schemas.microsoft.com/office/drawing/2014/main" val="1913178998"/>
                  </a:ext>
                </a:extLst>
              </a:tr>
            </a:tbl>
          </a:graphicData>
        </a:graphic>
      </p:graphicFrame>
      <p:pic>
        <p:nvPicPr>
          <p:cNvPr id="8" name="Picture 7">
            <a:extLst>
              <a:ext uri="{FF2B5EF4-FFF2-40B4-BE49-F238E27FC236}">
                <a16:creationId xmlns:a16="http://schemas.microsoft.com/office/drawing/2014/main" id="{E75451C9-8B26-3849-B0DC-A0153B22F410}"/>
              </a:ext>
            </a:extLst>
          </p:cNvPr>
          <p:cNvPicPr>
            <a:picLocks noChangeAspect="1"/>
          </p:cNvPicPr>
          <p:nvPr/>
        </p:nvPicPr>
        <p:blipFill>
          <a:blip r:embed="rId2"/>
          <a:stretch>
            <a:fillRect/>
          </a:stretch>
        </p:blipFill>
        <p:spPr>
          <a:xfrm>
            <a:off x="6415001" y="253443"/>
            <a:ext cx="2091833" cy="1144588"/>
          </a:xfrm>
          <a:prstGeom prst="rect">
            <a:avLst/>
          </a:prstGeom>
        </p:spPr>
      </p:pic>
      <p:sp>
        <p:nvSpPr>
          <p:cNvPr id="9" name="TextBox 8">
            <a:extLst>
              <a:ext uri="{FF2B5EF4-FFF2-40B4-BE49-F238E27FC236}">
                <a16:creationId xmlns:a16="http://schemas.microsoft.com/office/drawing/2014/main" id="{26968BC3-1C43-AE48-BB02-7B2CBC43F475}"/>
              </a:ext>
            </a:extLst>
          </p:cNvPr>
          <p:cNvSpPr txBox="1"/>
          <p:nvPr/>
        </p:nvSpPr>
        <p:spPr>
          <a:xfrm>
            <a:off x="4967772" y="787995"/>
            <a:ext cx="1141146" cy="369332"/>
          </a:xfrm>
          <a:prstGeom prst="rect">
            <a:avLst/>
          </a:prstGeom>
          <a:noFill/>
        </p:spPr>
        <p:txBody>
          <a:bodyPr wrap="none" rtlCol="0">
            <a:spAutoFit/>
          </a:bodyPr>
          <a:lstStyle/>
          <a:p>
            <a:r>
              <a:rPr lang="en-US" b="1" dirty="0"/>
              <a:t>LD scores:</a:t>
            </a:r>
          </a:p>
        </p:txBody>
      </p:sp>
      <p:sp>
        <p:nvSpPr>
          <p:cNvPr id="10" name="TextBox 9">
            <a:extLst>
              <a:ext uri="{FF2B5EF4-FFF2-40B4-BE49-F238E27FC236}">
                <a16:creationId xmlns:a16="http://schemas.microsoft.com/office/drawing/2014/main" id="{DDAFDCA0-D49C-9C46-87D2-A466E32435A2}"/>
              </a:ext>
            </a:extLst>
          </p:cNvPr>
          <p:cNvSpPr txBox="1"/>
          <p:nvPr/>
        </p:nvSpPr>
        <p:spPr>
          <a:xfrm>
            <a:off x="769687" y="3318272"/>
            <a:ext cx="8068761" cy="923330"/>
          </a:xfrm>
          <a:prstGeom prst="rect">
            <a:avLst/>
          </a:prstGeom>
          <a:noFill/>
        </p:spPr>
        <p:txBody>
          <a:bodyPr wrap="square" rtlCol="0">
            <a:spAutoFit/>
          </a:bodyPr>
          <a:lstStyle/>
          <a:p>
            <a:r>
              <a:rPr lang="en-US" b="1" dirty="0"/>
              <a:t>LD scores measure how much potential each variant has for tagging causal variants. The higher the LD score, the more true signal we expect it to tag, and the larger we expect it’s test statistic (or the smaller we expect its p-value) to be. </a:t>
            </a:r>
          </a:p>
        </p:txBody>
      </p:sp>
      <p:sp>
        <p:nvSpPr>
          <p:cNvPr id="11" name="TextBox 10">
            <a:extLst>
              <a:ext uri="{FF2B5EF4-FFF2-40B4-BE49-F238E27FC236}">
                <a16:creationId xmlns:a16="http://schemas.microsoft.com/office/drawing/2014/main" id="{B9284494-6A12-1C46-BA95-1EB8E6FD9AB8}"/>
              </a:ext>
            </a:extLst>
          </p:cNvPr>
          <p:cNvSpPr txBox="1"/>
          <p:nvPr/>
        </p:nvSpPr>
        <p:spPr>
          <a:xfrm>
            <a:off x="1210761" y="4522462"/>
            <a:ext cx="7186612" cy="646331"/>
          </a:xfrm>
          <a:prstGeom prst="rect">
            <a:avLst/>
          </a:prstGeom>
          <a:noFill/>
        </p:spPr>
        <p:txBody>
          <a:bodyPr wrap="square" rtlCol="0">
            <a:spAutoFit/>
          </a:bodyPr>
          <a:lstStyle/>
          <a:p>
            <a:r>
              <a:rPr lang="en-US" b="1" dirty="0"/>
              <a:t>But more than that – the higher the heritability, the larger the slope between LD score and test statistic:</a:t>
            </a:r>
          </a:p>
        </p:txBody>
      </p:sp>
      <p:pic>
        <p:nvPicPr>
          <p:cNvPr id="13" name="Picture 12">
            <a:extLst>
              <a:ext uri="{FF2B5EF4-FFF2-40B4-BE49-F238E27FC236}">
                <a16:creationId xmlns:a16="http://schemas.microsoft.com/office/drawing/2014/main" id="{3ACECC45-B450-244F-8303-C71A3CA41784}"/>
              </a:ext>
            </a:extLst>
          </p:cNvPr>
          <p:cNvPicPr>
            <a:picLocks noChangeAspect="1"/>
          </p:cNvPicPr>
          <p:nvPr/>
        </p:nvPicPr>
        <p:blipFill>
          <a:blip r:embed="rId3"/>
          <a:stretch>
            <a:fillRect/>
          </a:stretch>
        </p:blipFill>
        <p:spPr>
          <a:xfrm>
            <a:off x="1625099" y="5168793"/>
            <a:ext cx="5956300" cy="939800"/>
          </a:xfrm>
          <a:prstGeom prst="rect">
            <a:avLst/>
          </a:prstGeom>
        </p:spPr>
      </p:pic>
      <p:sp>
        <p:nvSpPr>
          <p:cNvPr id="3" name="TextBox 2">
            <a:extLst>
              <a:ext uri="{FF2B5EF4-FFF2-40B4-BE49-F238E27FC236}">
                <a16:creationId xmlns:a16="http://schemas.microsoft.com/office/drawing/2014/main" id="{3D8C134B-EDE8-244F-9604-AA1069B4ACFE}"/>
              </a:ext>
            </a:extLst>
          </p:cNvPr>
          <p:cNvSpPr txBox="1"/>
          <p:nvPr/>
        </p:nvSpPr>
        <p:spPr>
          <a:xfrm>
            <a:off x="9782513" y="371555"/>
            <a:ext cx="2300287" cy="923330"/>
          </a:xfrm>
          <a:prstGeom prst="rect">
            <a:avLst/>
          </a:prstGeom>
          <a:noFill/>
        </p:spPr>
        <p:txBody>
          <a:bodyPr wrap="square" rtlCol="0">
            <a:spAutoFit/>
          </a:bodyPr>
          <a:lstStyle/>
          <a:p>
            <a:r>
              <a:rPr lang="en-US" dirty="0"/>
              <a:t>Small LD score, only tags itself and no other causal variants</a:t>
            </a:r>
          </a:p>
        </p:txBody>
      </p:sp>
      <p:cxnSp>
        <p:nvCxnSpPr>
          <p:cNvPr id="12" name="Straight Arrow Connector 11">
            <a:extLst>
              <a:ext uri="{FF2B5EF4-FFF2-40B4-BE49-F238E27FC236}">
                <a16:creationId xmlns:a16="http://schemas.microsoft.com/office/drawing/2014/main" id="{EFA4C956-2B26-E449-9A40-A1C42E7D745A}"/>
              </a:ext>
            </a:extLst>
          </p:cNvPr>
          <p:cNvCxnSpPr>
            <a:cxnSpLocks/>
            <a:stCxn id="3" idx="2"/>
          </p:cNvCxnSpPr>
          <p:nvPr/>
        </p:nvCxnSpPr>
        <p:spPr>
          <a:xfrm flipH="1">
            <a:off x="9706653" y="1294885"/>
            <a:ext cx="1226004" cy="661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319D4B0-C9AF-FB40-A07F-7856394F6D2E}"/>
              </a:ext>
            </a:extLst>
          </p:cNvPr>
          <p:cNvSpPr txBox="1"/>
          <p:nvPr/>
        </p:nvSpPr>
        <p:spPr>
          <a:xfrm>
            <a:off x="9924849" y="3253360"/>
            <a:ext cx="2300287" cy="923330"/>
          </a:xfrm>
          <a:prstGeom prst="rect">
            <a:avLst/>
          </a:prstGeom>
          <a:noFill/>
        </p:spPr>
        <p:txBody>
          <a:bodyPr wrap="square" rtlCol="0">
            <a:spAutoFit/>
          </a:bodyPr>
          <a:lstStyle/>
          <a:p>
            <a:r>
              <a:rPr lang="en-US" dirty="0"/>
              <a:t>Large LD score, tags itself and two other causal variants.</a:t>
            </a:r>
          </a:p>
        </p:txBody>
      </p:sp>
      <p:cxnSp>
        <p:nvCxnSpPr>
          <p:cNvPr id="15" name="Straight Arrow Connector 14">
            <a:extLst>
              <a:ext uri="{FF2B5EF4-FFF2-40B4-BE49-F238E27FC236}">
                <a16:creationId xmlns:a16="http://schemas.microsoft.com/office/drawing/2014/main" id="{58AE7A6D-57C2-2447-A7A4-A456C4E357E0}"/>
              </a:ext>
            </a:extLst>
          </p:cNvPr>
          <p:cNvCxnSpPr>
            <a:cxnSpLocks/>
          </p:cNvCxnSpPr>
          <p:nvPr/>
        </p:nvCxnSpPr>
        <p:spPr>
          <a:xfrm flipH="1" flipV="1">
            <a:off x="9706651" y="2685794"/>
            <a:ext cx="1368342" cy="580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A18B9B6-3AA4-0449-9FEA-3F4FCEA9D2EB}"/>
              </a:ext>
            </a:extLst>
          </p:cNvPr>
          <p:cNvSpPr txBox="1"/>
          <p:nvPr/>
        </p:nvSpPr>
        <p:spPr>
          <a:xfrm>
            <a:off x="6853723" y="6108593"/>
            <a:ext cx="5104916" cy="646331"/>
          </a:xfrm>
          <a:prstGeom prst="rect">
            <a:avLst/>
          </a:prstGeom>
          <a:noFill/>
        </p:spPr>
        <p:txBody>
          <a:bodyPr wrap="square" rtlCol="0">
            <a:spAutoFit/>
          </a:bodyPr>
          <a:lstStyle/>
          <a:p>
            <a:r>
              <a:rPr lang="el-GR" dirty="0"/>
              <a:t>χ</a:t>
            </a:r>
            <a:r>
              <a:rPr lang="en-GB" dirty="0"/>
              <a:t>2 = test statistic, </a:t>
            </a:r>
            <a:r>
              <a:rPr lang="en-US" dirty="0"/>
              <a:t>N = sample size, M = number of SNPs, a = confounding</a:t>
            </a:r>
          </a:p>
        </p:txBody>
      </p:sp>
    </p:spTree>
    <p:extLst>
      <p:ext uri="{BB962C8B-B14F-4D97-AF65-F5344CB8AC3E}">
        <p14:creationId xmlns:p14="http://schemas.microsoft.com/office/powerpoint/2010/main" val="31800383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9533E-FC4D-D34F-ADA8-D523E9FECA5B}"/>
              </a:ext>
            </a:extLst>
          </p:cNvPr>
          <p:cNvSpPr>
            <a:spLocks noGrp="1"/>
          </p:cNvSpPr>
          <p:nvPr>
            <p:ph type="title"/>
          </p:nvPr>
        </p:nvSpPr>
        <p:spPr/>
        <p:txBody>
          <a:bodyPr/>
          <a:lstStyle/>
          <a:p>
            <a:r>
              <a:rPr lang="en-US" dirty="0"/>
              <a:t>LD Score Regression – a better way of estimating SNP heritability</a:t>
            </a:r>
          </a:p>
        </p:txBody>
      </p:sp>
      <p:sp>
        <p:nvSpPr>
          <p:cNvPr id="3" name="Content Placeholder 2">
            <a:extLst>
              <a:ext uri="{FF2B5EF4-FFF2-40B4-BE49-F238E27FC236}">
                <a16:creationId xmlns:a16="http://schemas.microsoft.com/office/drawing/2014/main" id="{8836F973-BBAA-104E-8EEF-BF6FE5C3AF2C}"/>
              </a:ext>
            </a:extLst>
          </p:cNvPr>
          <p:cNvSpPr>
            <a:spLocks noGrp="1"/>
          </p:cNvSpPr>
          <p:nvPr>
            <p:ph idx="1"/>
          </p:nvPr>
        </p:nvSpPr>
        <p:spPr>
          <a:xfrm>
            <a:off x="838200" y="1690688"/>
            <a:ext cx="10515600" cy="4351338"/>
          </a:xfrm>
        </p:spPr>
        <p:txBody>
          <a:bodyPr/>
          <a:lstStyle/>
          <a:p>
            <a:r>
              <a:rPr lang="en-US" dirty="0"/>
              <a:t>We would like to measure the total amount of signal in the GWAS (</a:t>
            </a:r>
            <a:r>
              <a:rPr lang="en-US" dirty="0" err="1"/>
              <a:t>eg</a:t>
            </a:r>
            <a:r>
              <a:rPr lang="en-US" dirty="0"/>
              <a:t> by average p-value or chi-square statistic). </a:t>
            </a:r>
          </a:p>
          <a:p>
            <a:pPr lvl="1"/>
            <a:r>
              <a:rPr lang="en-US" dirty="0"/>
              <a:t>But this can be driven by real signal or population stratification </a:t>
            </a:r>
          </a:p>
        </p:txBody>
      </p:sp>
      <p:pic>
        <p:nvPicPr>
          <p:cNvPr id="4" name="Picture 3">
            <a:extLst>
              <a:ext uri="{FF2B5EF4-FFF2-40B4-BE49-F238E27FC236}">
                <a16:creationId xmlns:a16="http://schemas.microsoft.com/office/drawing/2014/main" id="{71D5974E-EA47-9845-9BC5-8EDB544C97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72720" y="3367495"/>
            <a:ext cx="2662239" cy="2674529"/>
          </a:xfrm>
          <a:prstGeom prst="rect">
            <a:avLst/>
          </a:prstGeom>
        </p:spPr>
      </p:pic>
      <p:pic>
        <p:nvPicPr>
          <p:cNvPr id="5" name="Picture 4">
            <a:extLst>
              <a:ext uri="{FF2B5EF4-FFF2-40B4-BE49-F238E27FC236}">
                <a16:creationId xmlns:a16="http://schemas.microsoft.com/office/drawing/2014/main" id="{3E99214B-BD3A-594E-B97D-7021B463C9F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15151" y="3435747"/>
            <a:ext cx="2614613" cy="2633981"/>
          </a:xfrm>
          <a:prstGeom prst="rect">
            <a:avLst/>
          </a:prstGeom>
        </p:spPr>
      </p:pic>
      <p:sp>
        <p:nvSpPr>
          <p:cNvPr id="6" name="TextBox 5">
            <a:extLst>
              <a:ext uri="{FF2B5EF4-FFF2-40B4-BE49-F238E27FC236}">
                <a16:creationId xmlns:a16="http://schemas.microsoft.com/office/drawing/2014/main" id="{BAC74B36-EFF3-6141-8EBF-35A7C6077C9C}"/>
              </a:ext>
            </a:extLst>
          </p:cNvPr>
          <p:cNvSpPr txBox="1"/>
          <p:nvPr/>
        </p:nvSpPr>
        <p:spPr>
          <a:xfrm>
            <a:off x="794301" y="3181588"/>
            <a:ext cx="2431115" cy="369332"/>
          </a:xfrm>
          <a:prstGeom prst="rect">
            <a:avLst/>
          </a:prstGeom>
          <a:noFill/>
        </p:spPr>
        <p:txBody>
          <a:bodyPr wrap="none" rtlCol="0">
            <a:spAutoFit/>
          </a:bodyPr>
          <a:lstStyle/>
          <a:p>
            <a:r>
              <a:rPr lang="en-US" dirty="0"/>
              <a:t>Population stratification</a:t>
            </a:r>
          </a:p>
        </p:txBody>
      </p:sp>
      <p:sp>
        <p:nvSpPr>
          <p:cNvPr id="7" name="TextBox 6">
            <a:extLst>
              <a:ext uri="{FF2B5EF4-FFF2-40B4-BE49-F238E27FC236}">
                <a16:creationId xmlns:a16="http://schemas.microsoft.com/office/drawing/2014/main" id="{4F048406-C3D9-0345-A3A2-327FAE576344}"/>
              </a:ext>
            </a:extLst>
          </p:cNvPr>
          <p:cNvSpPr txBox="1"/>
          <p:nvPr/>
        </p:nvSpPr>
        <p:spPr>
          <a:xfrm>
            <a:off x="7435212" y="3360698"/>
            <a:ext cx="1174489" cy="369332"/>
          </a:xfrm>
          <a:prstGeom prst="rect">
            <a:avLst/>
          </a:prstGeom>
          <a:noFill/>
        </p:spPr>
        <p:txBody>
          <a:bodyPr wrap="none" rtlCol="0">
            <a:spAutoFit/>
          </a:bodyPr>
          <a:lstStyle/>
          <a:p>
            <a:r>
              <a:rPr lang="en-US" dirty="0"/>
              <a:t>Real signal</a:t>
            </a:r>
          </a:p>
        </p:txBody>
      </p:sp>
      <p:pic>
        <p:nvPicPr>
          <p:cNvPr id="9" name="Picture 8">
            <a:extLst>
              <a:ext uri="{FF2B5EF4-FFF2-40B4-BE49-F238E27FC236}">
                <a16:creationId xmlns:a16="http://schemas.microsoft.com/office/drawing/2014/main" id="{9C43D755-F553-F449-8F69-A416D9F7A13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174149" y="3459208"/>
            <a:ext cx="2512360" cy="2674529"/>
          </a:xfrm>
          <a:prstGeom prst="rect">
            <a:avLst/>
          </a:prstGeom>
        </p:spPr>
      </p:pic>
      <p:pic>
        <p:nvPicPr>
          <p:cNvPr id="10" name="Picture 9">
            <a:extLst>
              <a:ext uri="{FF2B5EF4-FFF2-40B4-BE49-F238E27FC236}">
                <a16:creationId xmlns:a16="http://schemas.microsoft.com/office/drawing/2014/main" id="{CDAC8531-21E0-B048-BC59-E2088D73FE7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509455" y="3459208"/>
            <a:ext cx="2409825" cy="2674529"/>
          </a:xfrm>
          <a:prstGeom prst="rect">
            <a:avLst/>
          </a:prstGeom>
        </p:spPr>
      </p:pic>
      <p:sp>
        <p:nvSpPr>
          <p:cNvPr id="8" name="TextBox 7">
            <a:extLst>
              <a:ext uri="{FF2B5EF4-FFF2-40B4-BE49-F238E27FC236}">
                <a16:creationId xmlns:a16="http://schemas.microsoft.com/office/drawing/2014/main" id="{F0CAB23F-92D6-3F43-A260-1488F9D52F7B}"/>
              </a:ext>
            </a:extLst>
          </p:cNvPr>
          <p:cNvSpPr txBox="1"/>
          <p:nvPr/>
        </p:nvSpPr>
        <p:spPr>
          <a:xfrm>
            <a:off x="4086225" y="6319646"/>
            <a:ext cx="1375698" cy="369332"/>
          </a:xfrm>
          <a:prstGeom prst="rect">
            <a:avLst/>
          </a:prstGeom>
          <a:noFill/>
        </p:spPr>
        <p:txBody>
          <a:bodyPr wrap="none" rtlCol="0">
            <a:spAutoFit/>
          </a:bodyPr>
          <a:lstStyle/>
          <a:p>
            <a:r>
              <a:rPr lang="en-US" dirty="0"/>
              <a:t>h2_snp = 0%</a:t>
            </a:r>
          </a:p>
        </p:txBody>
      </p:sp>
      <p:sp>
        <p:nvSpPr>
          <p:cNvPr id="11" name="TextBox 10">
            <a:extLst>
              <a:ext uri="{FF2B5EF4-FFF2-40B4-BE49-F238E27FC236}">
                <a16:creationId xmlns:a16="http://schemas.microsoft.com/office/drawing/2014/main" id="{9ABFC713-7AD5-4D48-A3BA-E7B1094BDB77}"/>
              </a:ext>
            </a:extLst>
          </p:cNvPr>
          <p:cNvSpPr txBox="1"/>
          <p:nvPr/>
        </p:nvSpPr>
        <p:spPr>
          <a:xfrm>
            <a:off x="10225088" y="6319646"/>
            <a:ext cx="1492716" cy="369332"/>
          </a:xfrm>
          <a:prstGeom prst="rect">
            <a:avLst/>
          </a:prstGeom>
          <a:noFill/>
        </p:spPr>
        <p:txBody>
          <a:bodyPr wrap="none" rtlCol="0">
            <a:spAutoFit/>
          </a:bodyPr>
          <a:lstStyle/>
          <a:p>
            <a:r>
              <a:rPr lang="en-US" dirty="0"/>
              <a:t>h2_snp = 33%</a:t>
            </a:r>
          </a:p>
        </p:txBody>
      </p:sp>
    </p:spTree>
    <p:extLst>
      <p:ext uri="{BB962C8B-B14F-4D97-AF65-F5344CB8AC3E}">
        <p14:creationId xmlns:p14="http://schemas.microsoft.com/office/powerpoint/2010/main" val="3630283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357E2E-15CF-EF4B-A9A3-AB0E910DBBE2}"/>
              </a:ext>
            </a:extLst>
          </p:cNvPr>
          <p:cNvPicPr>
            <a:picLocks noChangeAspect="1"/>
          </p:cNvPicPr>
          <p:nvPr/>
        </p:nvPicPr>
        <p:blipFill>
          <a:blip r:embed="rId2"/>
          <a:stretch>
            <a:fillRect/>
          </a:stretch>
        </p:blipFill>
        <p:spPr>
          <a:xfrm>
            <a:off x="2243138" y="1396115"/>
            <a:ext cx="6986586" cy="5106291"/>
          </a:xfrm>
          <a:prstGeom prst="rect">
            <a:avLst/>
          </a:prstGeom>
        </p:spPr>
      </p:pic>
      <p:sp>
        <p:nvSpPr>
          <p:cNvPr id="7" name="Title 1">
            <a:extLst>
              <a:ext uri="{FF2B5EF4-FFF2-40B4-BE49-F238E27FC236}">
                <a16:creationId xmlns:a16="http://schemas.microsoft.com/office/drawing/2014/main" id="{184323F8-AF53-D740-AA59-84F313CA4338}"/>
              </a:ext>
            </a:extLst>
          </p:cNvPr>
          <p:cNvSpPr>
            <a:spLocks noGrp="1"/>
          </p:cNvSpPr>
          <p:nvPr>
            <p:ph type="title"/>
          </p:nvPr>
        </p:nvSpPr>
        <p:spPr>
          <a:xfrm>
            <a:off x="76198" y="-85723"/>
            <a:ext cx="12030075" cy="1325563"/>
          </a:xfrm>
        </p:spPr>
        <p:txBody>
          <a:bodyPr/>
          <a:lstStyle/>
          <a:p>
            <a:r>
              <a:rPr lang="en-US" dirty="0"/>
              <a:t>Modern large-scale GWAS are usually meta-analyses</a:t>
            </a:r>
          </a:p>
        </p:txBody>
      </p:sp>
      <p:sp>
        <p:nvSpPr>
          <p:cNvPr id="8" name="Rectangle 7">
            <a:extLst>
              <a:ext uri="{FF2B5EF4-FFF2-40B4-BE49-F238E27FC236}">
                <a16:creationId xmlns:a16="http://schemas.microsoft.com/office/drawing/2014/main" id="{64F8D040-D720-6D4D-BE7D-5AF7B3305E30}"/>
              </a:ext>
            </a:extLst>
          </p:cNvPr>
          <p:cNvSpPr/>
          <p:nvPr/>
        </p:nvSpPr>
        <p:spPr>
          <a:xfrm>
            <a:off x="5557838" y="1396115"/>
            <a:ext cx="1338261" cy="1747135"/>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A45787D-CFCC-5E4C-91F5-048C2491C870}"/>
              </a:ext>
            </a:extLst>
          </p:cNvPr>
          <p:cNvSpPr/>
          <p:nvPr/>
        </p:nvSpPr>
        <p:spPr>
          <a:xfrm>
            <a:off x="7053263" y="3271838"/>
            <a:ext cx="1947862" cy="772666"/>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5498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B3B6C-CE8B-664F-A6FC-9B5AD70949AE}"/>
              </a:ext>
            </a:extLst>
          </p:cNvPr>
          <p:cNvSpPr>
            <a:spLocks noGrp="1"/>
          </p:cNvSpPr>
          <p:nvPr>
            <p:ph type="title"/>
          </p:nvPr>
        </p:nvSpPr>
        <p:spPr>
          <a:xfrm>
            <a:off x="495300" y="0"/>
            <a:ext cx="10515600" cy="1325563"/>
          </a:xfrm>
        </p:spPr>
        <p:txBody>
          <a:bodyPr/>
          <a:lstStyle/>
          <a:p>
            <a:r>
              <a:rPr lang="en-US" dirty="0"/>
              <a:t>Back to the paper</a:t>
            </a:r>
          </a:p>
        </p:txBody>
      </p:sp>
      <p:pic>
        <p:nvPicPr>
          <p:cNvPr id="6" name="Picture 5">
            <a:extLst>
              <a:ext uri="{FF2B5EF4-FFF2-40B4-BE49-F238E27FC236}">
                <a16:creationId xmlns:a16="http://schemas.microsoft.com/office/drawing/2014/main" id="{A7ADE4AF-0F67-F142-995F-F0EF4F47D19A}"/>
              </a:ext>
            </a:extLst>
          </p:cNvPr>
          <p:cNvPicPr>
            <a:picLocks noChangeAspect="1"/>
          </p:cNvPicPr>
          <p:nvPr/>
        </p:nvPicPr>
        <p:blipFill>
          <a:blip r:embed="rId2"/>
          <a:stretch>
            <a:fillRect/>
          </a:stretch>
        </p:blipFill>
        <p:spPr>
          <a:xfrm>
            <a:off x="2000250" y="1698870"/>
            <a:ext cx="5800725" cy="4630492"/>
          </a:xfrm>
          <a:prstGeom prst="rect">
            <a:avLst/>
          </a:prstGeom>
        </p:spPr>
      </p:pic>
      <p:sp>
        <p:nvSpPr>
          <p:cNvPr id="7" name="TextBox 6">
            <a:extLst>
              <a:ext uri="{FF2B5EF4-FFF2-40B4-BE49-F238E27FC236}">
                <a16:creationId xmlns:a16="http://schemas.microsoft.com/office/drawing/2014/main" id="{1E056B75-1AD1-3945-B884-AA5252DDB387}"/>
              </a:ext>
            </a:extLst>
          </p:cNvPr>
          <p:cNvSpPr txBox="1"/>
          <p:nvPr/>
        </p:nvSpPr>
        <p:spPr>
          <a:xfrm>
            <a:off x="8043262" y="6144695"/>
            <a:ext cx="1567289" cy="369332"/>
          </a:xfrm>
          <a:prstGeom prst="rect">
            <a:avLst/>
          </a:prstGeom>
          <a:noFill/>
        </p:spPr>
        <p:txBody>
          <a:bodyPr wrap="none" rtlCol="0">
            <a:spAutoFit/>
          </a:bodyPr>
          <a:lstStyle/>
          <a:p>
            <a:r>
              <a:rPr lang="en-US" dirty="0"/>
              <a:t>This is h^2_prs</a:t>
            </a:r>
          </a:p>
        </p:txBody>
      </p:sp>
      <p:cxnSp>
        <p:nvCxnSpPr>
          <p:cNvPr id="9" name="Straight Arrow Connector 8">
            <a:extLst>
              <a:ext uri="{FF2B5EF4-FFF2-40B4-BE49-F238E27FC236}">
                <a16:creationId xmlns:a16="http://schemas.microsoft.com/office/drawing/2014/main" id="{AA16683D-507F-784C-B5D2-51296F82E1C9}"/>
              </a:ext>
            </a:extLst>
          </p:cNvPr>
          <p:cNvCxnSpPr>
            <a:cxnSpLocks/>
          </p:cNvCxnSpPr>
          <p:nvPr/>
        </p:nvCxnSpPr>
        <p:spPr>
          <a:xfrm flipH="1" flipV="1">
            <a:off x="6663124" y="6144695"/>
            <a:ext cx="1357312"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24AB24B-5DEC-C643-9638-F67BBBBBD264}"/>
              </a:ext>
            </a:extLst>
          </p:cNvPr>
          <p:cNvSpPr txBox="1"/>
          <p:nvPr/>
        </p:nvSpPr>
        <p:spPr>
          <a:xfrm>
            <a:off x="167847" y="2953820"/>
            <a:ext cx="1612942" cy="369332"/>
          </a:xfrm>
          <a:prstGeom prst="rect">
            <a:avLst/>
          </a:prstGeom>
          <a:noFill/>
        </p:spPr>
        <p:txBody>
          <a:bodyPr wrap="none" rtlCol="0">
            <a:spAutoFit/>
          </a:bodyPr>
          <a:lstStyle/>
          <a:p>
            <a:r>
              <a:rPr lang="en-US" dirty="0"/>
              <a:t>This is h^2_snp</a:t>
            </a:r>
          </a:p>
        </p:txBody>
      </p:sp>
      <p:cxnSp>
        <p:nvCxnSpPr>
          <p:cNvPr id="11" name="Straight Arrow Connector 10">
            <a:extLst>
              <a:ext uri="{FF2B5EF4-FFF2-40B4-BE49-F238E27FC236}">
                <a16:creationId xmlns:a16="http://schemas.microsoft.com/office/drawing/2014/main" id="{F29500DC-8329-1843-9479-F52A08C213F4}"/>
              </a:ext>
            </a:extLst>
          </p:cNvPr>
          <p:cNvCxnSpPr>
            <a:cxnSpLocks/>
            <a:stCxn id="10" idx="2"/>
          </p:cNvCxnSpPr>
          <p:nvPr/>
        </p:nvCxnSpPr>
        <p:spPr>
          <a:xfrm>
            <a:off x="974318" y="3323152"/>
            <a:ext cx="1125945" cy="391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658D0A-2E03-6540-BDC9-81B5691FE342}"/>
              </a:ext>
            </a:extLst>
          </p:cNvPr>
          <p:cNvSpPr txBox="1"/>
          <p:nvPr/>
        </p:nvSpPr>
        <p:spPr>
          <a:xfrm>
            <a:off x="8669743" y="2536788"/>
            <a:ext cx="2911585" cy="1477328"/>
          </a:xfrm>
          <a:prstGeom prst="rect">
            <a:avLst/>
          </a:prstGeom>
          <a:noFill/>
        </p:spPr>
        <p:txBody>
          <a:bodyPr wrap="square" rtlCol="0">
            <a:spAutoFit/>
          </a:bodyPr>
          <a:lstStyle/>
          <a:p>
            <a:r>
              <a:rPr lang="en-US" b="1" dirty="0"/>
              <a:t>SNP heritability ranges from 5-30%. Polygenic risk scores (based on significant associations) capture a lot, but far from all, of this. </a:t>
            </a:r>
          </a:p>
        </p:txBody>
      </p:sp>
    </p:spTree>
    <p:extLst>
      <p:ext uri="{BB962C8B-B14F-4D97-AF65-F5344CB8AC3E}">
        <p14:creationId xmlns:p14="http://schemas.microsoft.com/office/powerpoint/2010/main" val="5795266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1069-50C5-E04B-897F-7B3C1BB704F3}"/>
              </a:ext>
            </a:extLst>
          </p:cNvPr>
          <p:cNvSpPr>
            <a:spLocks noGrp="1"/>
          </p:cNvSpPr>
          <p:nvPr>
            <p:ph type="title"/>
          </p:nvPr>
        </p:nvSpPr>
        <p:spPr/>
        <p:txBody>
          <a:bodyPr/>
          <a:lstStyle/>
          <a:p>
            <a:r>
              <a:rPr lang="en-US" dirty="0"/>
              <a:t>Partitioned heritability</a:t>
            </a:r>
          </a:p>
        </p:txBody>
      </p:sp>
      <p:sp>
        <p:nvSpPr>
          <p:cNvPr id="3" name="Content Placeholder 2">
            <a:extLst>
              <a:ext uri="{FF2B5EF4-FFF2-40B4-BE49-F238E27FC236}">
                <a16:creationId xmlns:a16="http://schemas.microsoft.com/office/drawing/2014/main" id="{5A892794-E2A3-D346-947E-DB9950381153}"/>
              </a:ext>
            </a:extLst>
          </p:cNvPr>
          <p:cNvSpPr>
            <a:spLocks noGrp="1"/>
          </p:cNvSpPr>
          <p:nvPr>
            <p:ph idx="1"/>
          </p:nvPr>
        </p:nvSpPr>
        <p:spPr>
          <a:xfrm>
            <a:off x="695325" y="1554162"/>
            <a:ext cx="10515600" cy="931863"/>
          </a:xfrm>
        </p:spPr>
        <p:txBody>
          <a:bodyPr/>
          <a:lstStyle/>
          <a:p>
            <a:r>
              <a:rPr lang="en-US" dirty="0"/>
              <a:t>Often we are interested in how much heritability is explained by different type of variants:</a:t>
            </a:r>
          </a:p>
        </p:txBody>
      </p:sp>
    </p:spTree>
    <p:extLst>
      <p:ext uri="{BB962C8B-B14F-4D97-AF65-F5344CB8AC3E}">
        <p14:creationId xmlns:p14="http://schemas.microsoft.com/office/powerpoint/2010/main" val="42527739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1069-50C5-E04B-897F-7B3C1BB704F3}"/>
              </a:ext>
            </a:extLst>
          </p:cNvPr>
          <p:cNvSpPr>
            <a:spLocks noGrp="1"/>
          </p:cNvSpPr>
          <p:nvPr>
            <p:ph type="title"/>
          </p:nvPr>
        </p:nvSpPr>
        <p:spPr/>
        <p:txBody>
          <a:bodyPr/>
          <a:lstStyle/>
          <a:p>
            <a:r>
              <a:rPr lang="en-US" dirty="0"/>
              <a:t>Partitioned heritability</a:t>
            </a:r>
          </a:p>
        </p:txBody>
      </p:sp>
      <p:sp>
        <p:nvSpPr>
          <p:cNvPr id="3" name="Content Placeholder 2">
            <a:extLst>
              <a:ext uri="{FF2B5EF4-FFF2-40B4-BE49-F238E27FC236}">
                <a16:creationId xmlns:a16="http://schemas.microsoft.com/office/drawing/2014/main" id="{5A892794-E2A3-D346-947E-DB9950381153}"/>
              </a:ext>
            </a:extLst>
          </p:cNvPr>
          <p:cNvSpPr>
            <a:spLocks noGrp="1"/>
          </p:cNvSpPr>
          <p:nvPr>
            <p:ph idx="1"/>
          </p:nvPr>
        </p:nvSpPr>
        <p:spPr>
          <a:xfrm>
            <a:off x="695325" y="1554162"/>
            <a:ext cx="10515600" cy="931863"/>
          </a:xfrm>
        </p:spPr>
        <p:txBody>
          <a:bodyPr/>
          <a:lstStyle/>
          <a:p>
            <a:r>
              <a:rPr lang="en-US" dirty="0"/>
              <a:t>Often we are interested in how much heritability is explained by different type of variants:</a:t>
            </a:r>
          </a:p>
        </p:txBody>
      </p:sp>
      <p:pic>
        <p:nvPicPr>
          <p:cNvPr id="9" name="Picture 8">
            <a:extLst>
              <a:ext uri="{FF2B5EF4-FFF2-40B4-BE49-F238E27FC236}">
                <a16:creationId xmlns:a16="http://schemas.microsoft.com/office/drawing/2014/main" id="{54ACD591-0CB4-2443-9184-8F653AB64DC1}"/>
              </a:ext>
            </a:extLst>
          </p:cNvPr>
          <p:cNvPicPr>
            <a:picLocks noChangeAspect="1"/>
          </p:cNvPicPr>
          <p:nvPr/>
        </p:nvPicPr>
        <p:blipFill>
          <a:blip r:embed="rId2"/>
          <a:stretch>
            <a:fillRect/>
          </a:stretch>
        </p:blipFill>
        <p:spPr>
          <a:xfrm>
            <a:off x="153987" y="2486025"/>
            <a:ext cx="6098582" cy="2860675"/>
          </a:xfrm>
          <a:prstGeom prst="rect">
            <a:avLst/>
          </a:prstGeom>
        </p:spPr>
      </p:pic>
      <p:sp>
        <p:nvSpPr>
          <p:cNvPr id="10" name="TextBox 9">
            <a:extLst>
              <a:ext uri="{FF2B5EF4-FFF2-40B4-BE49-F238E27FC236}">
                <a16:creationId xmlns:a16="http://schemas.microsoft.com/office/drawing/2014/main" id="{1388B782-CD17-4749-9212-4735FF6F8C9F}"/>
              </a:ext>
            </a:extLst>
          </p:cNvPr>
          <p:cNvSpPr txBox="1"/>
          <p:nvPr/>
        </p:nvSpPr>
        <p:spPr>
          <a:xfrm>
            <a:off x="838200" y="5495706"/>
            <a:ext cx="3243263" cy="646331"/>
          </a:xfrm>
          <a:prstGeom prst="rect">
            <a:avLst/>
          </a:prstGeom>
          <a:noFill/>
        </p:spPr>
        <p:txBody>
          <a:bodyPr wrap="square" rtlCol="0">
            <a:spAutoFit/>
          </a:bodyPr>
          <a:lstStyle/>
          <a:p>
            <a:r>
              <a:rPr lang="en-US" dirty="0" err="1"/>
              <a:t>Eg</a:t>
            </a:r>
            <a:r>
              <a:rPr lang="en-US" dirty="0"/>
              <a:t> different consequences of the mutation on nearby genes</a:t>
            </a:r>
          </a:p>
        </p:txBody>
      </p:sp>
    </p:spTree>
    <p:extLst>
      <p:ext uri="{BB962C8B-B14F-4D97-AF65-F5344CB8AC3E}">
        <p14:creationId xmlns:p14="http://schemas.microsoft.com/office/powerpoint/2010/main" val="13697676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1069-50C5-E04B-897F-7B3C1BB704F3}"/>
              </a:ext>
            </a:extLst>
          </p:cNvPr>
          <p:cNvSpPr>
            <a:spLocks noGrp="1"/>
          </p:cNvSpPr>
          <p:nvPr>
            <p:ph type="title"/>
          </p:nvPr>
        </p:nvSpPr>
        <p:spPr/>
        <p:txBody>
          <a:bodyPr/>
          <a:lstStyle/>
          <a:p>
            <a:r>
              <a:rPr lang="en-US" dirty="0"/>
              <a:t>Partitioned heritability</a:t>
            </a:r>
          </a:p>
        </p:txBody>
      </p:sp>
      <p:sp>
        <p:nvSpPr>
          <p:cNvPr id="3" name="Content Placeholder 2">
            <a:extLst>
              <a:ext uri="{FF2B5EF4-FFF2-40B4-BE49-F238E27FC236}">
                <a16:creationId xmlns:a16="http://schemas.microsoft.com/office/drawing/2014/main" id="{5A892794-E2A3-D346-947E-DB9950381153}"/>
              </a:ext>
            </a:extLst>
          </p:cNvPr>
          <p:cNvSpPr>
            <a:spLocks noGrp="1"/>
          </p:cNvSpPr>
          <p:nvPr>
            <p:ph idx="1"/>
          </p:nvPr>
        </p:nvSpPr>
        <p:spPr>
          <a:xfrm>
            <a:off x="695325" y="1554162"/>
            <a:ext cx="10515600" cy="931863"/>
          </a:xfrm>
        </p:spPr>
        <p:txBody>
          <a:bodyPr/>
          <a:lstStyle/>
          <a:p>
            <a:r>
              <a:rPr lang="en-US" dirty="0"/>
              <a:t>Often we are interested in how much heritability is explained by different type of variants:</a:t>
            </a:r>
          </a:p>
        </p:txBody>
      </p:sp>
      <p:pic>
        <p:nvPicPr>
          <p:cNvPr id="6" name="Picture 5">
            <a:extLst>
              <a:ext uri="{FF2B5EF4-FFF2-40B4-BE49-F238E27FC236}">
                <a16:creationId xmlns:a16="http://schemas.microsoft.com/office/drawing/2014/main" id="{30A40F78-7CD0-FB40-BB9C-9F5FFE7A6644}"/>
              </a:ext>
            </a:extLst>
          </p:cNvPr>
          <p:cNvPicPr>
            <a:picLocks noChangeAspect="1"/>
          </p:cNvPicPr>
          <p:nvPr/>
        </p:nvPicPr>
        <p:blipFill>
          <a:blip r:embed="rId2"/>
          <a:stretch>
            <a:fillRect/>
          </a:stretch>
        </p:blipFill>
        <p:spPr>
          <a:xfrm>
            <a:off x="6652619" y="2486025"/>
            <a:ext cx="5326810" cy="2676525"/>
          </a:xfrm>
          <a:prstGeom prst="rect">
            <a:avLst/>
          </a:prstGeom>
        </p:spPr>
      </p:pic>
      <p:pic>
        <p:nvPicPr>
          <p:cNvPr id="9" name="Picture 8">
            <a:extLst>
              <a:ext uri="{FF2B5EF4-FFF2-40B4-BE49-F238E27FC236}">
                <a16:creationId xmlns:a16="http://schemas.microsoft.com/office/drawing/2014/main" id="{54ACD591-0CB4-2443-9184-8F653AB64DC1}"/>
              </a:ext>
            </a:extLst>
          </p:cNvPr>
          <p:cNvPicPr>
            <a:picLocks noChangeAspect="1"/>
          </p:cNvPicPr>
          <p:nvPr/>
        </p:nvPicPr>
        <p:blipFill>
          <a:blip r:embed="rId3"/>
          <a:stretch>
            <a:fillRect/>
          </a:stretch>
        </p:blipFill>
        <p:spPr>
          <a:xfrm>
            <a:off x="153987" y="2486025"/>
            <a:ext cx="6098582" cy="2860675"/>
          </a:xfrm>
          <a:prstGeom prst="rect">
            <a:avLst/>
          </a:prstGeom>
        </p:spPr>
      </p:pic>
      <p:sp>
        <p:nvSpPr>
          <p:cNvPr id="10" name="TextBox 9">
            <a:extLst>
              <a:ext uri="{FF2B5EF4-FFF2-40B4-BE49-F238E27FC236}">
                <a16:creationId xmlns:a16="http://schemas.microsoft.com/office/drawing/2014/main" id="{1388B782-CD17-4749-9212-4735FF6F8C9F}"/>
              </a:ext>
            </a:extLst>
          </p:cNvPr>
          <p:cNvSpPr txBox="1"/>
          <p:nvPr/>
        </p:nvSpPr>
        <p:spPr>
          <a:xfrm>
            <a:off x="838200" y="5495706"/>
            <a:ext cx="3243263" cy="646331"/>
          </a:xfrm>
          <a:prstGeom prst="rect">
            <a:avLst/>
          </a:prstGeom>
          <a:noFill/>
        </p:spPr>
        <p:txBody>
          <a:bodyPr wrap="square" rtlCol="0">
            <a:spAutoFit/>
          </a:bodyPr>
          <a:lstStyle/>
          <a:p>
            <a:r>
              <a:rPr lang="en-US" dirty="0" err="1"/>
              <a:t>Eg</a:t>
            </a:r>
            <a:r>
              <a:rPr lang="en-US" dirty="0"/>
              <a:t> different consequences of the mutation on nearby genes</a:t>
            </a:r>
          </a:p>
        </p:txBody>
      </p:sp>
      <p:sp>
        <p:nvSpPr>
          <p:cNvPr id="11" name="TextBox 10">
            <a:extLst>
              <a:ext uri="{FF2B5EF4-FFF2-40B4-BE49-F238E27FC236}">
                <a16:creationId xmlns:a16="http://schemas.microsoft.com/office/drawing/2014/main" id="{6F7B2439-AA79-3A44-957C-85B63445D1CE}"/>
              </a:ext>
            </a:extLst>
          </p:cNvPr>
          <p:cNvSpPr txBox="1"/>
          <p:nvPr/>
        </p:nvSpPr>
        <p:spPr>
          <a:xfrm>
            <a:off x="7148513" y="5495705"/>
            <a:ext cx="3243263" cy="646331"/>
          </a:xfrm>
          <a:prstGeom prst="rect">
            <a:avLst/>
          </a:prstGeom>
          <a:noFill/>
        </p:spPr>
        <p:txBody>
          <a:bodyPr wrap="square" rtlCol="0">
            <a:spAutoFit/>
          </a:bodyPr>
          <a:lstStyle/>
          <a:p>
            <a:r>
              <a:rPr lang="en-US" dirty="0"/>
              <a:t>Or variants that lie in different types of gene regulatory region.</a:t>
            </a:r>
          </a:p>
        </p:txBody>
      </p:sp>
    </p:spTree>
    <p:extLst>
      <p:ext uri="{BB962C8B-B14F-4D97-AF65-F5344CB8AC3E}">
        <p14:creationId xmlns:p14="http://schemas.microsoft.com/office/powerpoint/2010/main" val="13379252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8B95-4A3B-474C-AA4E-A9B78BC024C6}"/>
              </a:ext>
            </a:extLst>
          </p:cNvPr>
          <p:cNvSpPr>
            <a:spLocks noGrp="1"/>
          </p:cNvSpPr>
          <p:nvPr>
            <p:ph type="title"/>
          </p:nvPr>
        </p:nvSpPr>
        <p:spPr/>
        <p:txBody>
          <a:bodyPr/>
          <a:lstStyle/>
          <a:p>
            <a:r>
              <a:rPr lang="en-US" dirty="0"/>
              <a:t>Partitioned heritability</a:t>
            </a:r>
          </a:p>
        </p:txBody>
      </p:sp>
      <p:pic>
        <p:nvPicPr>
          <p:cNvPr id="4" name="Picture 3">
            <a:extLst>
              <a:ext uri="{FF2B5EF4-FFF2-40B4-BE49-F238E27FC236}">
                <a16:creationId xmlns:a16="http://schemas.microsoft.com/office/drawing/2014/main" id="{417D4F06-6838-AE44-851C-B8A2037FAD0D}"/>
              </a:ext>
            </a:extLst>
          </p:cNvPr>
          <p:cNvPicPr>
            <a:picLocks noChangeAspect="1"/>
          </p:cNvPicPr>
          <p:nvPr/>
        </p:nvPicPr>
        <p:blipFill>
          <a:blip r:embed="rId2"/>
          <a:stretch>
            <a:fillRect/>
          </a:stretch>
        </p:blipFill>
        <p:spPr>
          <a:xfrm>
            <a:off x="581024" y="1690976"/>
            <a:ext cx="6948488" cy="449551"/>
          </a:xfrm>
          <a:prstGeom prst="rect">
            <a:avLst/>
          </a:prstGeom>
        </p:spPr>
      </p:pic>
      <p:pic>
        <p:nvPicPr>
          <p:cNvPr id="5" name="Picture 4">
            <a:extLst>
              <a:ext uri="{FF2B5EF4-FFF2-40B4-BE49-F238E27FC236}">
                <a16:creationId xmlns:a16="http://schemas.microsoft.com/office/drawing/2014/main" id="{9D5F5245-AE31-D74C-AFCD-E6F0E6B619C1}"/>
              </a:ext>
            </a:extLst>
          </p:cNvPr>
          <p:cNvPicPr>
            <a:picLocks noChangeAspect="1"/>
          </p:cNvPicPr>
          <p:nvPr/>
        </p:nvPicPr>
        <p:blipFill>
          <a:blip r:embed="rId3"/>
          <a:stretch>
            <a:fillRect/>
          </a:stretch>
        </p:blipFill>
        <p:spPr>
          <a:xfrm>
            <a:off x="7529512" y="2949935"/>
            <a:ext cx="4540249" cy="1618889"/>
          </a:xfrm>
          <a:prstGeom prst="rect">
            <a:avLst/>
          </a:prstGeom>
        </p:spPr>
      </p:pic>
      <p:sp>
        <p:nvSpPr>
          <p:cNvPr id="6" name="TextBox 5">
            <a:extLst>
              <a:ext uri="{FF2B5EF4-FFF2-40B4-BE49-F238E27FC236}">
                <a16:creationId xmlns:a16="http://schemas.microsoft.com/office/drawing/2014/main" id="{F78C1C15-620C-0949-B612-3EB192124535}"/>
              </a:ext>
            </a:extLst>
          </p:cNvPr>
          <p:cNvSpPr txBox="1"/>
          <p:nvPr/>
        </p:nvSpPr>
        <p:spPr>
          <a:xfrm>
            <a:off x="1240971" y="3368495"/>
            <a:ext cx="2302329" cy="646331"/>
          </a:xfrm>
          <a:prstGeom prst="rect">
            <a:avLst/>
          </a:prstGeom>
          <a:noFill/>
        </p:spPr>
        <p:txBody>
          <a:bodyPr wrap="square" rtlCol="0">
            <a:spAutoFit/>
          </a:bodyPr>
          <a:lstStyle/>
          <a:p>
            <a:r>
              <a:rPr lang="en-US" dirty="0"/>
              <a:t>Genetic contribution of coding variants</a:t>
            </a:r>
          </a:p>
        </p:txBody>
      </p:sp>
      <p:cxnSp>
        <p:nvCxnSpPr>
          <p:cNvPr id="7" name="Straight Arrow Connector 6">
            <a:extLst>
              <a:ext uri="{FF2B5EF4-FFF2-40B4-BE49-F238E27FC236}">
                <a16:creationId xmlns:a16="http://schemas.microsoft.com/office/drawing/2014/main" id="{BBC4E2EA-10BF-4B49-8297-9F0771F85A31}"/>
              </a:ext>
            </a:extLst>
          </p:cNvPr>
          <p:cNvCxnSpPr>
            <a:cxnSpLocks/>
            <a:stCxn id="6" idx="0"/>
          </p:cNvCxnSpPr>
          <p:nvPr/>
        </p:nvCxnSpPr>
        <p:spPr>
          <a:xfrm flipH="1" flipV="1">
            <a:off x="2348600" y="2298257"/>
            <a:ext cx="43536" cy="1070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3C2FCA1-8B5D-124F-B62B-923685E39B40}"/>
              </a:ext>
            </a:extLst>
          </p:cNvPr>
          <p:cNvSpPr txBox="1"/>
          <p:nvPr/>
        </p:nvSpPr>
        <p:spPr>
          <a:xfrm>
            <a:off x="4076019" y="3436213"/>
            <a:ext cx="2302329" cy="646331"/>
          </a:xfrm>
          <a:prstGeom prst="rect">
            <a:avLst/>
          </a:prstGeom>
          <a:noFill/>
        </p:spPr>
        <p:txBody>
          <a:bodyPr wrap="square" rtlCol="0">
            <a:spAutoFit/>
          </a:bodyPr>
          <a:lstStyle/>
          <a:p>
            <a:r>
              <a:rPr lang="en-US" dirty="0"/>
              <a:t>Genetic contribution of coding variants</a:t>
            </a:r>
          </a:p>
        </p:txBody>
      </p:sp>
      <p:cxnSp>
        <p:nvCxnSpPr>
          <p:cNvPr id="10" name="Straight Arrow Connector 9">
            <a:extLst>
              <a:ext uri="{FF2B5EF4-FFF2-40B4-BE49-F238E27FC236}">
                <a16:creationId xmlns:a16="http://schemas.microsoft.com/office/drawing/2014/main" id="{18AC18D8-5147-3148-985D-76E2D826E2E8}"/>
              </a:ext>
            </a:extLst>
          </p:cNvPr>
          <p:cNvCxnSpPr>
            <a:cxnSpLocks/>
            <a:stCxn id="9" idx="0"/>
          </p:cNvCxnSpPr>
          <p:nvPr/>
        </p:nvCxnSpPr>
        <p:spPr>
          <a:xfrm flipV="1">
            <a:off x="5227184" y="2261733"/>
            <a:ext cx="116341" cy="1174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5502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8B95-4A3B-474C-AA4E-A9B78BC024C6}"/>
              </a:ext>
            </a:extLst>
          </p:cNvPr>
          <p:cNvSpPr>
            <a:spLocks noGrp="1"/>
          </p:cNvSpPr>
          <p:nvPr>
            <p:ph type="title"/>
          </p:nvPr>
        </p:nvSpPr>
        <p:spPr/>
        <p:txBody>
          <a:bodyPr/>
          <a:lstStyle/>
          <a:p>
            <a:r>
              <a:rPr lang="en-US" dirty="0"/>
              <a:t>Partitioned heritability</a:t>
            </a:r>
          </a:p>
        </p:txBody>
      </p:sp>
      <p:pic>
        <p:nvPicPr>
          <p:cNvPr id="4" name="Picture 3">
            <a:extLst>
              <a:ext uri="{FF2B5EF4-FFF2-40B4-BE49-F238E27FC236}">
                <a16:creationId xmlns:a16="http://schemas.microsoft.com/office/drawing/2014/main" id="{417D4F06-6838-AE44-851C-B8A2037FAD0D}"/>
              </a:ext>
            </a:extLst>
          </p:cNvPr>
          <p:cNvPicPr>
            <a:picLocks noChangeAspect="1"/>
          </p:cNvPicPr>
          <p:nvPr/>
        </p:nvPicPr>
        <p:blipFill>
          <a:blip r:embed="rId2"/>
          <a:stretch>
            <a:fillRect/>
          </a:stretch>
        </p:blipFill>
        <p:spPr>
          <a:xfrm>
            <a:off x="581024" y="1690976"/>
            <a:ext cx="6948488" cy="449551"/>
          </a:xfrm>
          <a:prstGeom prst="rect">
            <a:avLst/>
          </a:prstGeom>
        </p:spPr>
      </p:pic>
      <p:pic>
        <p:nvPicPr>
          <p:cNvPr id="5" name="Picture 4">
            <a:extLst>
              <a:ext uri="{FF2B5EF4-FFF2-40B4-BE49-F238E27FC236}">
                <a16:creationId xmlns:a16="http://schemas.microsoft.com/office/drawing/2014/main" id="{9D5F5245-AE31-D74C-AFCD-E6F0E6B619C1}"/>
              </a:ext>
            </a:extLst>
          </p:cNvPr>
          <p:cNvPicPr>
            <a:picLocks noChangeAspect="1"/>
          </p:cNvPicPr>
          <p:nvPr/>
        </p:nvPicPr>
        <p:blipFill>
          <a:blip r:embed="rId3"/>
          <a:stretch>
            <a:fillRect/>
          </a:stretch>
        </p:blipFill>
        <p:spPr>
          <a:xfrm>
            <a:off x="7529512" y="2949935"/>
            <a:ext cx="4540249" cy="1618889"/>
          </a:xfrm>
          <a:prstGeom prst="rect">
            <a:avLst/>
          </a:prstGeom>
        </p:spPr>
      </p:pic>
      <p:sp>
        <p:nvSpPr>
          <p:cNvPr id="6" name="TextBox 5">
            <a:extLst>
              <a:ext uri="{FF2B5EF4-FFF2-40B4-BE49-F238E27FC236}">
                <a16:creationId xmlns:a16="http://schemas.microsoft.com/office/drawing/2014/main" id="{F78C1C15-620C-0949-B612-3EB192124535}"/>
              </a:ext>
            </a:extLst>
          </p:cNvPr>
          <p:cNvSpPr txBox="1"/>
          <p:nvPr/>
        </p:nvSpPr>
        <p:spPr>
          <a:xfrm>
            <a:off x="1240971" y="3368495"/>
            <a:ext cx="2302329" cy="646331"/>
          </a:xfrm>
          <a:prstGeom prst="rect">
            <a:avLst/>
          </a:prstGeom>
          <a:noFill/>
        </p:spPr>
        <p:txBody>
          <a:bodyPr wrap="square" rtlCol="0">
            <a:spAutoFit/>
          </a:bodyPr>
          <a:lstStyle/>
          <a:p>
            <a:r>
              <a:rPr lang="en-US" dirty="0"/>
              <a:t>Genetic contribution of coding variants</a:t>
            </a:r>
          </a:p>
        </p:txBody>
      </p:sp>
      <p:cxnSp>
        <p:nvCxnSpPr>
          <p:cNvPr id="7" name="Straight Arrow Connector 6">
            <a:extLst>
              <a:ext uri="{FF2B5EF4-FFF2-40B4-BE49-F238E27FC236}">
                <a16:creationId xmlns:a16="http://schemas.microsoft.com/office/drawing/2014/main" id="{BBC4E2EA-10BF-4B49-8297-9F0771F85A31}"/>
              </a:ext>
            </a:extLst>
          </p:cNvPr>
          <p:cNvCxnSpPr>
            <a:cxnSpLocks/>
            <a:stCxn id="6" idx="0"/>
          </p:cNvCxnSpPr>
          <p:nvPr/>
        </p:nvCxnSpPr>
        <p:spPr>
          <a:xfrm flipH="1" flipV="1">
            <a:off x="2348600" y="2298257"/>
            <a:ext cx="43536" cy="1070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3C2FCA1-8B5D-124F-B62B-923685E39B40}"/>
              </a:ext>
            </a:extLst>
          </p:cNvPr>
          <p:cNvSpPr txBox="1"/>
          <p:nvPr/>
        </p:nvSpPr>
        <p:spPr>
          <a:xfrm>
            <a:off x="4076019" y="3436213"/>
            <a:ext cx="2302329" cy="646331"/>
          </a:xfrm>
          <a:prstGeom prst="rect">
            <a:avLst/>
          </a:prstGeom>
          <a:noFill/>
        </p:spPr>
        <p:txBody>
          <a:bodyPr wrap="square" rtlCol="0">
            <a:spAutoFit/>
          </a:bodyPr>
          <a:lstStyle/>
          <a:p>
            <a:r>
              <a:rPr lang="en-US" dirty="0"/>
              <a:t>Genetic contribution of coding variants</a:t>
            </a:r>
          </a:p>
        </p:txBody>
      </p:sp>
      <p:cxnSp>
        <p:nvCxnSpPr>
          <p:cNvPr id="10" name="Straight Arrow Connector 9">
            <a:extLst>
              <a:ext uri="{FF2B5EF4-FFF2-40B4-BE49-F238E27FC236}">
                <a16:creationId xmlns:a16="http://schemas.microsoft.com/office/drawing/2014/main" id="{18AC18D8-5147-3148-985D-76E2D826E2E8}"/>
              </a:ext>
            </a:extLst>
          </p:cNvPr>
          <p:cNvCxnSpPr>
            <a:cxnSpLocks/>
            <a:stCxn id="9" idx="0"/>
          </p:cNvCxnSpPr>
          <p:nvPr/>
        </p:nvCxnSpPr>
        <p:spPr>
          <a:xfrm flipV="1">
            <a:off x="5227184" y="2261733"/>
            <a:ext cx="116341" cy="1174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9B0BF0-CA45-0F4C-A314-7F0D24C04AAA}"/>
              </a:ext>
            </a:extLst>
          </p:cNvPr>
          <p:cNvSpPr txBox="1"/>
          <p:nvPr/>
        </p:nvSpPr>
        <p:spPr>
          <a:xfrm>
            <a:off x="830036" y="5639062"/>
            <a:ext cx="8068761" cy="646331"/>
          </a:xfrm>
          <a:prstGeom prst="rect">
            <a:avLst/>
          </a:prstGeom>
          <a:noFill/>
        </p:spPr>
        <p:txBody>
          <a:bodyPr wrap="square" rtlCol="0">
            <a:spAutoFit/>
          </a:bodyPr>
          <a:lstStyle/>
          <a:p>
            <a:r>
              <a:rPr lang="en-US" b="1" dirty="0"/>
              <a:t>We break the heritability down into contributions from each category. We want to estimate the heritability of each category (h2_coding, h2_noncoding, </a:t>
            </a:r>
            <a:r>
              <a:rPr lang="en-US" b="1" dirty="0" err="1"/>
              <a:t>etc</a:t>
            </a:r>
            <a:r>
              <a:rPr lang="en-US" b="1" dirty="0"/>
              <a:t>).</a:t>
            </a:r>
          </a:p>
        </p:txBody>
      </p:sp>
    </p:spTree>
    <p:extLst>
      <p:ext uri="{BB962C8B-B14F-4D97-AF65-F5344CB8AC3E}">
        <p14:creationId xmlns:p14="http://schemas.microsoft.com/office/powerpoint/2010/main" val="24352363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48783-036B-3342-BA2A-D511AE45B7B5}"/>
              </a:ext>
            </a:extLst>
          </p:cNvPr>
          <p:cNvSpPr>
            <a:spLocks noGrp="1"/>
          </p:cNvSpPr>
          <p:nvPr>
            <p:ph type="title"/>
          </p:nvPr>
        </p:nvSpPr>
        <p:spPr>
          <a:xfrm>
            <a:off x="0" y="-215949"/>
            <a:ext cx="10515600" cy="1325563"/>
          </a:xfrm>
        </p:spPr>
        <p:txBody>
          <a:bodyPr/>
          <a:lstStyle/>
          <a:p>
            <a:r>
              <a:rPr lang="en-US" dirty="0"/>
              <a:t>Partitioned LD Scores</a:t>
            </a:r>
          </a:p>
        </p:txBody>
      </p:sp>
      <p:graphicFrame>
        <p:nvGraphicFramePr>
          <p:cNvPr id="4" name="Table 3">
            <a:extLst>
              <a:ext uri="{FF2B5EF4-FFF2-40B4-BE49-F238E27FC236}">
                <a16:creationId xmlns:a16="http://schemas.microsoft.com/office/drawing/2014/main" id="{870FD685-A4B2-2147-88AA-92A4CFDDAE15}"/>
              </a:ext>
            </a:extLst>
          </p:cNvPr>
          <p:cNvGraphicFramePr>
            <a:graphicFrameLocks noGrp="1"/>
          </p:cNvGraphicFramePr>
          <p:nvPr/>
        </p:nvGraphicFramePr>
        <p:xfrm>
          <a:off x="266267" y="1499940"/>
          <a:ext cx="5625529" cy="2123440"/>
        </p:xfrm>
        <a:graphic>
          <a:graphicData uri="http://schemas.openxmlformats.org/drawingml/2006/table">
            <a:tbl>
              <a:tblPr firstRow="1" firstCol="1" bandRow="1">
                <a:tableStyleId>{5C22544A-7EE6-4342-B048-85BDC9FD1C3A}</a:tableStyleId>
              </a:tblPr>
              <a:tblGrid>
                <a:gridCol w="515493">
                  <a:extLst>
                    <a:ext uri="{9D8B030D-6E8A-4147-A177-3AD203B41FA5}">
                      <a16:colId xmlns:a16="http://schemas.microsoft.com/office/drawing/2014/main" val="1251296593"/>
                    </a:ext>
                  </a:extLst>
                </a:gridCol>
                <a:gridCol w="1002475">
                  <a:extLst>
                    <a:ext uri="{9D8B030D-6E8A-4147-A177-3AD203B41FA5}">
                      <a16:colId xmlns:a16="http://schemas.microsoft.com/office/drawing/2014/main" val="1463647912"/>
                    </a:ext>
                  </a:extLst>
                </a:gridCol>
                <a:gridCol w="1369187">
                  <a:extLst>
                    <a:ext uri="{9D8B030D-6E8A-4147-A177-3AD203B41FA5}">
                      <a16:colId xmlns:a16="http://schemas.microsoft.com/office/drawing/2014/main" val="259177540"/>
                    </a:ext>
                  </a:extLst>
                </a:gridCol>
                <a:gridCol w="1369187">
                  <a:extLst>
                    <a:ext uri="{9D8B030D-6E8A-4147-A177-3AD203B41FA5}">
                      <a16:colId xmlns:a16="http://schemas.microsoft.com/office/drawing/2014/main" val="2824078262"/>
                    </a:ext>
                  </a:extLst>
                </a:gridCol>
                <a:gridCol w="1369187">
                  <a:extLst>
                    <a:ext uri="{9D8B030D-6E8A-4147-A177-3AD203B41FA5}">
                      <a16:colId xmlns:a16="http://schemas.microsoft.com/office/drawing/2014/main" val="1044151235"/>
                    </a:ext>
                  </a:extLst>
                </a:gridCol>
              </a:tblGrid>
              <a:tr h="370840">
                <a:tc>
                  <a:txBody>
                    <a:bodyPr/>
                    <a:lstStyle/>
                    <a:p>
                      <a:endParaRPr lang="en-US" dirty="0"/>
                    </a:p>
                  </a:txBody>
                  <a:tcPr/>
                </a:tc>
                <a:tc>
                  <a:txBody>
                    <a:bodyPr/>
                    <a:lstStyle/>
                    <a:p>
                      <a:r>
                        <a:rPr lang="en-US" dirty="0"/>
                        <a:t>rs1</a:t>
                      </a:r>
                    </a:p>
                    <a:p>
                      <a:r>
                        <a:rPr lang="en-US" dirty="0"/>
                        <a:t>(coding)</a:t>
                      </a:r>
                    </a:p>
                  </a:txBody>
                  <a:tcPr/>
                </a:tc>
                <a:tc>
                  <a:txBody>
                    <a:bodyPr/>
                    <a:lstStyle/>
                    <a:p>
                      <a:r>
                        <a:rPr lang="en-US" dirty="0"/>
                        <a:t>rs2</a:t>
                      </a:r>
                    </a:p>
                    <a:p>
                      <a:r>
                        <a:rPr lang="en-US" dirty="0"/>
                        <a:t>(noncoding)</a:t>
                      </a:r>
                    </a:p>
                  </a:txBody>
                  <a:tcPr/>
                </a:tc>
                <a:tc>
                  <a:txBody>
                    <a:bodyPr/>
                    <a:lstStyle/>
                    <a:p>
                      <a:r>
                        <a:rPr lang="en-US" dirty="0"/>
                        <a:t>rs3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(noncoding)</a:t>
                      </a:r>
                    </a:p>
                  </a:txBody>
                  <a:tcPr/>
                </a:tc>
                <a:tc>
                  <a:txBody>
                    <a:bodyPr/>
                    <a:lstStyle/>
                    <a:p>
                      <a:r>
                        <a:rPr lang="en-US" dirty="0"/>
                        <a:t>rs4</a:t>
                      </a:r>
                    </a:p>
                    <a:p>
                      <a:r>
                        <a:rPr lang="en-US" dirty="0"/>
                        <a:t>(noncoding)</a:t>
                      </a:r>
                    </a:p>
                  </a:txBody>
                  <a:tcPr/>
                </a:tc>
                <a:extLst>
                  <a:ext uri="{0D108BD9-81ED-4DB2-BD59-A6C34878D82A}">
                    <a16:rowId xmlns:a16="http://schemas.microsoft.com/office/drawing/2014/main" val="1791191070"/>
                  </a:ext>
                </a:extLst>
              </a:tr>
              <a:tr h="370840">
                <a:tc>
                  <a:txBody>
                    <a:bodyPr/>
                    <a:lstStyle/>
                    <a:p>
                      <a:r>
                        <a:rPr lang="en-US" dirty="0"/>
                        <a:t>rs1</a:t>
                      </a:r>
                    </a:p>
                  </a:txBody>
                  <a:tcPr/>
                </a:tc>
                <a:tc>
                  <a:txBody>
                    <a:bodyPr/>
                    <a:lstStyle/>
                    <a:p>
                      <a:r>
                        <a:rPr lang="en-US" dirty="0"/>
                        <a:t>1</a:t>
                      </a:r>
                    </a:p>
                  </a:txBody>
                  <a:tcPr/>
                </a:tc>
                <a:tc>
                  <a:txBody>
                    <a:bodyPr/>
                    <a:lstStyle/>
                    <a:p>
                      <a:r>
                        <a:rPr lang="en-US" dirty="0"/>
                        <a:t>0.1</a:t>
                      </a:r>
                    </a:p>
                  </a:txBody>
                  <a:tcPr/>
                </a:tc>
                <a:tc>
                  <a:txBody>
                    <a:bodyPr/>
                    <a:lstStyle/>
                    <a:p>
                      <a:r>
                        <a:rPr lang="en-US" dirty="0"/>
                        <a:t>0.05</a:t>
                      </a:r>
                    </a:p>
                  </a:txBody>
                  <a:tcPr/>
                </a:tc>
                <a:tc>
                  <a:txBody>
                    <a:bodyPr/>
                    <a:lstStyle/>
                    <a:p>
                      <a:r>
                        <a:rPr lang="en-US" dirty="0"/>
                        <a:t>0</a:t>
                      </a:r>
                    </a:p>
                  </a:txBody>
                  <a:tcPr/>
                </a:tc>
                <a:extLst>
                  <a:ext uri="{0D108BD9-81ED-4DB2-BD59-A6C34878D82A}">
                    <a16:rowId xmlns:a16="http://schemas.microsoft.com/office/drawing/2014/main" val="2897646364"/>
                  </a:ext>
                </a:extLst>
              </a:tr>
              <a:tr h="370840">
                <a:tc>
                  <a:txBody>
                    <a:bodyPr/>
                    <a:lstStyle/>
                    <a:p>
                      <a:r>
                        <a:rPr lang="en-US" dirty="0"/>
                        <a:t>rs2</a:t>
                      </a:r>
                    </a:p>
                  </a:txBody>
                  <a:tcPr/>
                </a:tc>
                <a:tc>
                  <a:txBody>
                    <a:bodyPr/>
                    <a:lstStyle/>
                    <a:p>
                      <a:r>
                        <a:rPr lang="en-US" dirty="0"/>
                        <a:t>0.1</a:t>
                      </a:r>
                    </a:p>
                  </a:txBody>
                  <a:tcPr/>
                </a:tc>
                <a:tc>
                  <a:txBody>
                    <a:bodyPr/>
                    <a:lstStyle/>
                    <a:p>
                      <a:r>
                        <a:rPr lang="en-US" dirty="0"/>
                        <a:t>1</a:t>
                      </a:r>
                    </a:p>
                  </a:txBody>
                  <a:tcPr/>
                </a:tc>
                <a:tc>
                  <a:txBody>
                    <a:bodyPr/>
                    <a:lstStyle/>
                    <a:p>
                      <a:r>
                        <a:rPr lang="en-US" dirty="0"/>
                        <a:t>0.9</a:t>
                      </a:r>
                    </a:p>
                  </a:txBody>
                  <a:tcPr/>
                </a:tc>
                <a:tc>
                  <a:txBody>
                    <a:bodyPr/>
                    <a:lstStyle/>
                    <a:p>
                      <a:r>
                        <a:rPr lang="en-US" dirty="0"/>
                        <a:t>0.85</a:t>
                      </a:r>
                    </a:p>
                  </a:txBody>
                  <a:tcPr/>
                </a:tc>
                <a:extLst>
                  <a:ext uri="{0D108BD9-81ED-4DB2-BD59-A6C34878D82A}">
                    <a16:rowId xmlns:a16="http://schemas.microsoft.com/office/drawing/2014/main" val="1925120868"/>
                  </a:ext>
                </a:extLst>
              </a:tr>
              <a:tr h="370840">
                <a:tc>
                  <a:txBody>
                    <a:bodyPr/>
                    <a:lstStyle/>
                    <a:p>
                      <a:r>
                        <a:rPr lang="en-US" dirty="0"/>
                        <a:t>rs3</a:t>
                      </a:r>
                    </a:p>
                  </a:txBody>
                  <a:tcPr/>
                </a:tc>
                <a:tc>
                  <a:txBody>
                    <a:bodyPr/>
                    <a:lstStyle/>
                    <a:p>
                      <a:r>
                        <a:rPr lang="en-US" dirty="0"/>
                        <a:t>0.05</a:t>
                      </a:r>
                    </a:p>
                  </a:txBody>
                  <a:tcPr/>
                </a:tc>
                <a:tc>
                  <a:txBody>
                    <a:bodyPr/>
                    <a:lstStyle/>
                    <a:p>
                      <a:r>
                        <a:rPr lang="en-US" dirty="0"/>
                        <a:t>0.9</a:t>
                      </a:r>
                    </a:p>
                  </a:txBody>
                  <a:tcPr/>
                </a:tc>
                <a:tc>
                  <a:txBody>
                    <a:bodyPr/>
                    <a:lstStyle/>
                    <a:p>
                      <a:r>
                        <a:rPr lang="en-US" dirty="0"/>
                        <a:t>1</a:t>
                      </a:r>
                    </a:p>
                  </a:txBody>
                  <a:tcPr/>
                </a:tc>
                <a:tc>
                  <a:txBody>
                    <a:bodyPr/>
                    <a:lstStyle/>
                    <a:p>
                      <a:r>
                        <a:rPr lang="en-US" dirty="0"/>
                        <a:t>0.9</a:t>
                      </a:r>
                    </a:p>
                  </a:txBody>
                  <a:tcPr/>
                </a:tc>
                <a:extLst>
                  <a:ext uri="{0D108BD9-81ED-4DB2-BD59-A6C34878D82A}">
                    <a16:rowId xmlns:a16="http://schemas.microsoft.com/office/drawing/2014/main" val="1733886432"/>
                  </a:ext>
                </a:extLst>
              </a:tr>
              <a:tr h="370840">
                <a:tc>
                  <a:txBody>
                    <a:bodyPr/>
                    <a:lstStyle/>
                    <a:p>
                      <a:r>
                        <a:rPr lang="en-US" dirty="0"/>
                        <a:t>rs4</a:t>
                      </a:r>
                    </a:p>
                  </a:txBody>
                  <a:tcPr/>
                </a:tc>
                <a:tc>
                  <a:txBody>
                    <a:bodyPr/>
                    <a:lstStyle/>
                    <a:p>
                      <a:r>
                        <a:rPr lang="en-US" dirty="0"/>
                        <a:t>0</a:t>
                      </a:r>
                    </a:p>
                  </a:txBody>
                  <a:tcPr/>
                </a:tc>
                <a:tc>
                  <a:txBody>
                    <a:bodyPr/>
                    <a:lstStyle/>
                    <a:p>
                      <a:r>
                        <a:rPr lang="en-US" dirty="0"/>
                        <a:t>0.85</a:t>
                      </a:r>
                    </a:p>
                  </a:txBody>
                  <a:tcPr/>
                </a:tc>
                <a:tc>
                  <a:txBody>
                    <a:bodyPr/>
                    <a:lstStyle/>
                    <a:p>
                      <a:r>
                        <a:rPr lang="en-US" dirty="0"/>
                        <a:t>0.9</a:t>
                      </a:r>
                    </a:p>
                  </a:txBody>
                  <a:tcPr/>
                </a:tc>
                <a:tc>
                  <a:txBody>
                    <a:bodyPr/>
                    <a:lstStyle/>
                    <a:p>
                      <a:r>
                        <a:rPr lang="en-US" dirty="0"/>
                        <a:t>1</a:t>
                      </a:r>
                    </a:p>
                  </a:txBody>
                  <a:tcPr/>
                </a:tc>
                <a:extLst>
                  <a:ext uri="{0D108BD9-81ED-4DB2-BD59-A6C34878D82A}">
                    <a16:rowId xmlns:a16="http://schemas.microsoft.com/office/drawing/2014/main" val="3970101702"/>
                  </a:ext>
                </a:extLst>
              </a:tr>
            </a:tbl>
          </a:graphicData>
        </a:graphic>
      </p:graphicFrame>
      <p:sp>
        <p:nvSpPr>
          <p:cNvPr id="5" name="TextBox 4">
            <a:extLst>
              <a:ext uri="{FF2B5EF4-FFF2-40B4-BE49-F238E27FC236}">
                <a16:creationId xmlns:a16="http://schemas.microsoft.com/office/drawing/2014/main" id="{43634B24-B2C8-CC43-94A8-BA1FCD07E3C0}"/>
              </a:ext>
            </a:extLst>
          </p:cNvPr>
          <p:cNvSpPr txBox="1"/>
          <p:nvPr/>
        </p:nvSpPr>
        <p:spPr>
          <a:xfrm>
            <a:off x="893126" y="857043"/>
            <a:ext cx="1168397" cy="369332"/>
          </a:xfrm>
          <a:prstGeom prst="rect">
            <a:avLst/>
          </a:prstGeom>
          <a:noFill/>
        </p:spPr>
        <p:txBody>
          <a:bodyPr wrap="none" rtlCol="0">
            <a:spAutoFit/>
          </a:bodyPr>
          <a:lstStyle/>
          <a:p>
            <a:r>
              <a:rPr lang="en-US" b="1" dirty="0"/>
              <a:t>LD matrix:</a:t>
            </a:r>
          </a:p>
        </p:txBody>
      </p:sp>
    </p:spTree>
    <p:extLst>
      <p:ext uri="{BB962C8B-B14F-4D97-AF65-F5344CB8AC3E}">
        <p14:creationId xmlns:p14="http://schemas.microsoft.com/office/powerpoint/2010/main" val="14177341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48783-036B-3342-BA2A-D511AE45B7B5}"/>
              </a:ext>
            </a:extLst>
          </p:cNvPr>
          <p:cNvSpPr>
            <a:spLocks noGrp="1"/>
          </p:cNvSpPr>
          <p:nvPr>
            <p:ph type="title"/>
          </p:nvPr>
        </p:nvSpPr>
        <p:spPr>
          <a:xfrm>
            <a:off x="0" y="-215949"/>
            <a:ext cx="10515600" cy="1325563"/>
          </a:xfrm>
        </p:spPr>
        <p:txBody>
          <a:bodyPr/>
          <a:lstStyle/>
          <a:p>
            <a:r>
              <a:rPr lang="en-US" dirty="0"/>
              <a:t>Partitioned LD Scores</a:t>
            </a:r>
          </a:p>
        </p:txBody>
      </p:sp>
      <p:graphicFrame>
        <p:nvGraphicFramePr>
          <p:cNvPr id="4" name="Table 3">
            <a:extLst>
              <a:ext uri="{FF2B5EF4-FFF2-40B4-BE49-F238E27FC236}">
                <a16:creationId xmlns:a16="http://schemas.microsoft.com/office/drawing/2014/main" id="{870FD685-A4B2-2147-88AA-92A4CFDDAE15}"/>
              </a:ext>
            </a:extLst>
          </p:cNvPr>
          <p:cNvGraphicFramePr>
            <a:graphicFrameLocks noGrp="1"/>
          </p:cNvGraphicFramePr>
          <p:nvPr/>
        </p:nvGraphicFramePr>
        <p:xfrm>
          <a:off x="266267" y="1499940"/>
          <a:ext cx="5625529" cy="2123440"/>
        </p:xfrm>
        <a:graphic>
          <a:graphicData uri="http://schemas.openxmlformats.org/drawingml/2006/table">
            <a:tbl>
              <a:tblPr firstRow="1" firstCol="1" bandRow="1">
                <a:tableStyleId>{5C22544A-7EE6-4342-B048-85BDC9FD1C3A}</a:tableStyleId>
              </a:tblPr>
              <a:tblGrid>
                <a:gridCol w="515493">
                  <a:extLst>
                    <a:ext uri="{9D8B030D-6E8A-4147-A177-3AD203B41FA5}">
                      <a16:colId xmlns:a16="http://schemas.microsoft.com/office/drawing/2014/main" val="1251296593"/>
                    </a:ext>
                  </a:extLst>
                </a:gridCol>
                <a:gridCol w="1002475">
                  <a:extLst>
                    <a:ext uri="{9D8B030D-6E8A-4147-A177-3AD203B41FA5}">
                      <a16:colId xmlns:a16="http://schemas.microsoft.com/office/drawing/2014/main" val="1463647912"/>
                    </a:ext>
                  </a:extLst>
                </a:gridCol>
                <a:gridCol w="1369187">
                  <a:extLst>
                    <a:ext uri="{9D8B030D-6E8A-4147-A177-3AD203B41FA5}">
                      <a16:colId xmlns:a16="http://schemas.microsoft.com/office/drawing/2014/main" val="259177540"/>
                    </a:ext>
                  </a:extLst>
                </a:gridCol>
                <a:gridCol w="1369187">
                  <a:extLst>
                    <a:ext uri="{9D8B030D-6E8A-4147-A177-3AD203B41FA5}">
                      <a16:colId xmlns:a16="http://schemas.microsoft.com/office/drawing/2014/main" val="2824078262"/>
                    </a:ext>
                  </a:extLst>
                </a:gridCol>
                <a:gridCol w="1369187">
                  <a:extLst>
                    <a:ext uri="{9D8B030D-6E8A-4147-A177-3AD203B41FA5}">
                      <a16:colId xmlns:a16="http://schemas.microsoft.com/office/drawing/2014/main" val="1044151235"/>
                    </a:ext>
                  </a:extLst>
                </a:gridCol>
              </a:tblGrid>
              <a:tr h="370840">
                <a:tc>
                  <a:txBody>
                    <a:bodyPr/>
                    <a:lstStyle/>
                    <a:p>
                      <a:endParaRPr lang="en-US" dirty="0"/>
                    </a:p>
                  </a:txBody>
                  <a:tcPr/>
                </a:tc>
                <a:tc>
                  <a:txBody>
                    <a:bodyPr/>
                    <a:lstStyle/>
                    <a:p>
                      <a:r>
                        <a:rPr lang="en-US" dirty="0"/>
                        <a:t>rs1</a:t>
                      </a:r>
                    </a:p>
                    <a:p>
                      <a:r>
                        <a:rPr lang="en-US" dirty="0"/>
                        <a:t>(coding)</a:t>
                      </a:r>
                    </a:p>
                  </a:txBody>
                  <a:tcPr/>
                </a:tc>
                <a:tc>
                  <a:txBody>
                    <a:bodyPr/>
                    <a:lstStyle/>
                    <a:p>
                      <a:r>
                        <a:rPr lang="en-US" dirty="0"/>
                        <a:t>rs2</a:t>
                      </a:r>
                    </a:p>
                    <a:p>
                      <a:r>
                        <a:rPr lang="en-US" dirty="0"/>
                        <a:t>(noncoding)</a:t>
                      </a:r>
                    </a:p>
                  </a:txBody>
                  <a:tcPr/>
                </a:tc>
                <a:tc>
                  <a:txBody>
                    <a:bodyPr/>
                    <a:lstStyle/>
                    <a:p>
                      <a:r>
                        <a:rPr lang="en-US" dirty="0"/>
                        <a:t>rs3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(noncoding)</a:t>
                      </a:r>
                    </a:p>
                  </a:txBody>
                  <a:tcPr/>
                </a:tc>
                <a:tc>
                  <a:txBody>
                    <a:bodyPr/>
                    <a:lstStyle/>
                    <a:p>
                      <a:r>
                        <a:rPr lang="en-US" dirty="0"/>
                        <a:t>rs4</a:t>
                      </a:r>
                    </a:p>
                    <a:p>
                      <a:r>
                        <a:rPr lang="en-US" dirty="0"/>
                        <a:t>(noncoding)</a:t>
                      </a:r>
                    </a:p>
                  </a:txBody>
                  <a:tcPr/>
                </a:tc>
                <a:extLst>
                  <a:ext uri="{0D108BD9-81ED-4DB2-BD59-A6C34878D82A}">
                    <a16:rowId xmlns:a16="http://schemas.microsoft.com/office/drawing/2014/main" val="1791191070"/>
                  </a:ext>
                </a:extLst>
              </a:tr>
              <a:tr h="370840">
                <a:tc>
                  <a:txBody>
                    <a:bodyPr/>
                    <a:lstStyle/>
                    <a:p>
                      <a:r>
                        <a:rPr lang="en-US" dirty="0"/>
                        <a:t>rs1</a:t>
                      </a:r>
                    </a:p>
                  </a:txBody>
                  <a:tcPr/>
                </a:tc>
                <a:tc>
                  <a:txBody>
                    <a:bodyPr/>
                    <a:lstStyle/>
                    <a:p>
                      <a:r>
                        <a:rPr lang="en-US" dirty="0"/>
                        <a:t>1</a:t>
                      </a:r>
                    </a:p>
                  </a:txBody>
                  <a:tcPr/>
                </a:tc>
                <a:tc>
                  <a:txBody>
                    <a:bodyPr/>
                    <a:lstStyle/>
                    <a:p>
                      <a:r>
                        <a:rPr lang="en-US" dirty="0"/>
                        <a:t>0.1</a:t>
                      </a:r>
                    </a:p>
                  </a:txBody>
                  <a:tcPr/>
                </a:tc>
                <a:tc>
                  <a:txBody>
                    <a:bodyPr/>
                    <a:lstStyle/>
                    <a:p>
                      <a:r>
                        <a:rPr lang="en-US" dirty="0"/>
                        <a:t>0.05</a:t>
                      </a:r>
                    </a:p>
                  </a:txBody>
                  <a:tcPr/>
                </a:tc>
                <a:tc>
                  <a:txBody>
                    <a:bodyPr/>
                    <a:lstStyle/>
                    <a:p>
                      <a:r>
                        <a:rPr lang="en-US" dirty="0"/>
                        <a:t>0</a:t>
                      </a:r>
                    </a:p>
                  </a:txBody>
                  <a:tcPr/>
                </a:tc>
                <a:extLst>
                  <a:ext uri="{0D108BD9-81ED-4DB2-BD59-A6C34878D82A}">
                    <a16:rowId xmlns:a16="http://schemas.microsoft.com/office/drawing/2014/main" val="2897646364"/>
                  </a:ext>
                </a:extLst>
              </a:tr>
              <a:tr h="370840">
                <a:tc>
                  <a:txBody>
                    <a:bodyPr/>
                    <a:lstStyle/>
                    <a:p>
                      <a:r>
                        <a:rPr lang="en-US" dirty="0"/>
                        <a:t>rs2</a:t>
                      </a:r>
                    </a:p>
                  </a:txBody>
                  <a:tcPr/>
                </a:tc>
                <a:tc>
                  <a:txBody>
                    <a:bodyPr/>
                    <a:lstStyle/>
                    <a:p>
                      <a:r>
                        <a:rPr lang="en-US" dirty="0"/>
                        <a:t>0.1</a:t>
                      </a:r>
                    </a:p>
                  </a:txBody>
                  <a:tcPr/>
                </a:tc>
                <a:tc>
                  <a:txBody>
                    <a:bodyPr/>
                    <a:lstStyle/>
                    <a:p>
                      <a:r>
                        <a:rPr lang="en-US" dirty="0"/>
                        <a:t>1</a:t>
                      </a:r>
                    </a:p>
                  </a:txBody>
                  <a:tcPr/>
                </a:tc>
                <a:tc>
                  <a:txBody>
                    <a:bodyPr/>
                    <a:lstStyle/>
                    <a:p>
                      <a:r>
                        <a:rPr lang="en-US" dirty="0"/>
                        <a:t>0.9</a:t>
                      </a:r>
                    </a:p>
                  </a:txBody>
                  <a:tcPr/>
                </a:tc>
                <a:tc>
                  <a:txBody>
                    <a:bodyPr/>
                    <a:lstStyle/>
                    <a:p>
                      <a:r>
                        <a:rPr lang="en-US" dirty="0"/>
                        <a:t>0.85</a:t>
                      </a:r>
                    </a:p>
                  </a:txBody>
                  <a:tcPr/>
                </a:tc>
                <a:extLst>
                  <a:ext uri="{0D108BD9-81ED-4DB2-BD59-A6C34878D82A}">
                    <a16:rowId xmlns:a16="http://schemas.microsoft.com/office/drawing/2014/main" val="1925120868"/>
                  </a:ext>
                </a:extLst>
              </a:tr>
              <a:tr h="370840">
                <a:tc>
                  <a:txBody>
                    <a:bodyPr/>
                    <a:lstStyle/>
                    <a:p>
                      <a:r>
                        <a:rPr lang="en-US" dirty="0"/>
                        <a:t>rs3</a:t>
                      </a:r>
                    </a:p>
                  </a:txBody>
                  <a:tcPr/>
                </a:tc>
                <a:tc>
                  <a:txBody>
                    <a:bodyPr/>
                    <a:lstStyle/>
                    <a:p>
                      <a:r>
                        <a:rPr lang="en-US" dirty="0"/>
                        <a:t>0.05</a:t>
                      </a:r>
                    </a:p>
                  </a:txBody>
                  <a:tcPr/>
                </a:tc>
                <a:tc>
                  <a:txBody>
                    <a:bodyPr/>
                    <a:lstStyle/>
                    <a:p>
                      <a:r>
                        <a:rPr lang="en-US" dirty="0"/>
                        <a:t>0.9</a:t>
                      </a:r>
                    </a:p>
                  </a:txBody>
                  <a:tcPr/>
                </a:tc>
                <a:tc>
                  <a:txBody>
                    <a:bodyPr/>
                    <a:lstStyle/>
                    <a:p>
                      <a:r>
                        <a:rPr lang="en-US" dirty="0"/>
                        <a:t>1</a:t>
                      </a:r>
                    </a:p>
                  </a:txBody>
                  <a:tcPr/>
                </a:tc>
                <a:tc>
                  <a:txBody>
                    <a:bodyPr/>
                    <a:lstStyle/>
                    <a:p>
                      <a:r>
                        <a:rPr lang="en-US" dirty="0"/>
                        <a:t>0.9</a:t>
                      </a:r>
                    </a:p>
                  </a:txBody>
                  <a:tcPr/>
                </a:tc>
                <a:extLst>
                  <a:ext uri="{0D108BD9-81ED-4DB2-BD59-A6C34878D82A}">
                    <a16:rowId xmlns:a16="http://schemas.microsoft.com/office/drawing/2014/main" val="1733886432"/>
                  </a:ext>
                </a:extLst>
              </a:tr>
              <a:tr h="370840">
                <a:tc>
                  <a:txBody>
                    <a:bodyPr/>
                    <a:lstStyle/>
                    <a:p>
                      <a:r>
                        <a:rPr lang="en-US" dirty="0"/>
                        <a:t>rs4</a:t>
                      </a:r>
                    </a:p>
                  </a:txBody>
                  <a:tcPr/>
                </a:tc>
                <a:tc>
                  <a:txBody>
                    <a:bodyPr/>
                    <a:lstStyle/>
                    <a:p>
                      <a:r>
                        <a:rPr lang="en-US" dirty="0"/>
                        <a:t>0</a:t>
                      </a:r>
                    </a:p>
                  </a:txBody>
                  <a:tcPr/>
                </a:tc>
                <a:tc>
                  <a:txBody>
                    <a:bodyPr/>
                    <a:lstStyle/>
                    <a:p>
                      <a:r>
                        <a:rPr lang="en-US" dirty="0"/>
                        <a:t>0.85</a:t>
                      </a:r>
                    </a:p>
                  </a:txBody>
                  <a:tcPr/>
                </a:tc>
                <a:tc>
                  <a:txBody>
                    <a:bodyPr/>
                    <a:lstStyle/>
                    <a:p>
                      <a:r>
                        <a:rPr lang="en-US" dirty="0"/>
                        <a:t>0.9</a:t>
                      </a:r>
                    </a:p>
                  </a:txBody>
                  <a:tcPr/>
                </a:tc>
                <a:tc>
                  <a:txBody>
                    <a:bodyPr/>
                    <a:lstStyle/>
                    <a:p>
                      <a:r>
                        <a:rPr lang="en-US" dirty="0"/>
                        <a:t>1</a:t>
                      </a:r>
                    </a:p>
                  </a:txBody>
                  <a:tcPr/>
                </a:tc>
                <a:extLst>
                  <a:ext uri="{0D108BD9-81ED-4DB2-BD59-A6C34878D82A}">
                    <a16:rowId xmlns:a16="http://schemas.microsoft.com/office/drawing/2014/main" val="3970101702"/>
                  </a:ext>
                </a:extLst>
              </a:tr>
            </a:tbl>
          </a:graphicData>
        </a:graphic>
      </p:graphicFrame>
      <p:sp>
        <p:nvSpPr>
          <p:cNvPr id="5" name="TextBox 4">
            <a:extLst>
              <a:ext uri="{FF2B5EF4-FFF2-40B4-BE49-F238E27FC236}">
                <a16:creationId xmlns:a16="http://schemas.microsoft.com/office/drawing/2014/main" id="{43634B24-B2C8-CC43-94A8-BA1FCD07E3C0}"/>
              </a:ext>
            </a:extLst>
          </p:cNvPr>
          <p:cNvSpPr txBox="1"/>
          <p:nvPr/>
        </p:nvSpPr>
        <p:spPr>
          <a:xfrm>
            <a:off x="893126" y="857043"/>
            <a:ext cx="1168397" cy="369332"/>
          </a:xfrm>
          <a:prstGeom prst="rect">
            <a:avLst/>
          </a:prstGeom>
          <a:noFill/>
        </p:spPr>
        <p:txBody>
          <a:bodyPr wrap="none" rtlCol="0">
            <a:spAutoFit/>
          </a:bodyPr>
          <a:lstStyle/>
          <a:p>
            <a:r>
              <a:rPr lang="en-US" b="1" dirty="0"/>
              <a:t>LD matrix:</a:t>
            </a:r>
          </a:p>
        </p:txBody>
      </p:sp>
      <p:graphicFrame>
        <p:nvGraphicFramePr>
          <p:cNvPr id="6" name="Table 5">
            <a:extLst>
              <a:ext uri="{FF2B5EF4-FFF2-40B4-BE49-F238E27FC236}">
                <a16:creationId xmlns:a16="http://schemas.microsoft.com/office/drawing/2014/main" id="{BF17B815-0A75-9F48-A23B-AE9005D759BA}"/>
              </a:ext>
            </a:extLst>
          </p:cNvPr>
          <p:cNvGraphicFramePr>
            <a:graphicFrameLocks noGrp="1"/>
          </p:cNvGraphicFramePr>
          <p:nvPr>
            <p:extLst>
              <p:ext uri="{D42A27DB-BD31-4B8C-83A1-F6EECF244321}">
                <p14:modId xmlns:p14="http://schemas.microsoft.com/office/powerpoint/2010/main" val="823847605"/>
              </p:ext>
            </p:extLst>
          </p:nvPr>
        </p:nvGraphicFramePr>
        <p:xfrm>
          <a:off x="6108918" y="1579006"/>
          <a:ext cx="5790122" cy="1979216"/>
        </p:xfrm>
        <a:graphic>
          <a:graphicData uri="http://schemas.openxmlformats.org/drawingml/2006/table">
            <a:tbl>
              <a:tblPr firstRow="1" bandRow="1">
                <a:tableStyleId>{5C22544A-7EE6-4342-B048-85BDC9FD1C3A}</a:tableStyleId>
              </a:tblPr>
              <a:tblGrid>
                <a:gridCol w="919036">
                  <a:extLst>
                    <a:ext uri="{9D8B030D-6E8A-4147-A177-3AD203B41FA5}">
                      <a16:colId xmlns:a16="http://schemas.microsoft.com/office/drawing/2014/main" val="435536870"/>
                    </a:ext>
                  </a:extLst>
                </a:gridCol>
                <a:gridCol w="1841818">
                  <a:extLst>
                    <a:ext uri="{9D8B030D-6E8A-4147-A177-3AD203B41FA5}">
                      <a16:colId xmlns:a16="http://schemas.microsoft.com/office/drawing/2014/main" val="1345550621"/>
                    </a:ext>
                  </a:extLst>
                </a:gridCol>
                <a:gridCol w="3029268">
                  <a:extLst>
                    <a:ext uri="{9D8B030D-6E8A-4147-A177-3AD203B41FA5}">
                      <a16:colId xmlns:a16="http://schemas.microsoft.com/office/drawing/2014/main" val="1227564024"/>
                    </a:ext>
                  </a:extLst>
                </a:gridCol>
              </a:tblGrid>
              <a:tr h="370840">
                <a:tc>
                  <a:txBody>
                    <a:bodyPr/>
                    <a:lstStyle/>
                    <a:p>
                      <a:r>
                        <a:rPr lang="en-US" dirty="0"/>
                        <a:t>Variant</a:t>
                      </a:r>
                    </a:p>
                  </a:txBody>
                  <a:tcPr/>
                </a:tc>
                <a:tc>
                  <a:txBody>
                    <a:bodyPr/>
                    <a:lstStyle/>
                    <a:p>
                      <a:r>
                        <a:rPr lang="en-US" dirty="0"/>
                        <a:t>Coding LD score</a:t>
                      </a:r>
                    </a:p>
                  </a:txBody>
                  <a:tcPr/>
                </a:tc>
                <a:tc>
                  <a:txBody>
                    <a:bodyPr/>
                    <a:lstStyle/>
                    <a:p>
                      <a:r>
                        <a:rPr lang="en-US" dirty="0"/>
                        <a:t>Noncoding LD score</a:t>
                      </a:r>
                    </a:p>
                  </a:txBody>
                  <a:tcPr/>
                </a:tc>
                <a:extLst>
                  <a:ext uri="{0D108BD9-81ED-4DB2-BD59-A6C34878D82A}">
                    <a16:rowId xmlns:a16="http://schemas.microsoft.com/office/drawing/2014/main" val="3423888035"/>
                  </a:ext>
                </a:extLst>
              </a:tr>
              <a:tr h="370840">
                <a:tc>
                  <a:txBody>
                    <a:bodyPr/>
                    <a:lstStyle/>
                    <a:p>
                      <a:r>
                        <a:rPr lang="en-US" dirty="0"/>
                        <a:t>rs1</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913444952"/>
                  </a:ext>
                </a:extLst>
              </a:tr>
              <a:tr h="370840">
                <a:tc>
                  <a:txBody>
                    <a:bodyPr/>
                    <a:lstStyle/>
                    <a:p>
                      <a:r>
                        <a:rPr lang="en-US" dirty="0"/>
                        <a:t>rs2</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092248098"/>
                  </a:ext>
                </a:extLst>
              </a:tr>
              <a:tr h="370840">
                <a:tc>
                  <a:txBody>
                    <a:bodyPr/>
                    <a:lstStyle/>
                    <a:p>
                      <a:r>
                        <a:rPr lang="en-US" dirty="0"/>
                        <a:t>rs3</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641855173"/>
                  </a:ext>
                </a:extLst>
              </a:tr>
              <a:tr h="495856">
                <a:tc>
                  <a:txBody>
                    <a:bodyPr/>
                    <a:lstStyle/>
                    <a:p>
                      <a:r>
                        <a:rPr lang="en-US" dirty="0"/>
                        <a:t>rs4</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13178998"/>
                  </a:ext>
                </a:extLst>
              </a:tr>
            </a:tbl>
          </a:graphicData>
        </a:graphic>
      </p:graphicFrame>
      <p:sp>
        <p:nvSpPr>
          <p:cNvPr id="9" name="TextBox 8">
            <a:extLst>
              <a:ext uri="{FF2B5EF4-FFF2-40B4-BE49-F238E27FC236}">
                <a16:creationId xmlns:a16="http://schemas.microsoft.com/office/drawing/2014/main" id="{26968BC3-1C43-AE48-BB02-7B2CBC43F475}"/>
              </a:ext>
            </a:extLst>
          </p:cNvPr>
          <p:cNvSpPr txBox="1"/>
          <p:nvPr/>
        </p:nvSpPr>
        <p:spPr>
          <a:xfrm>
            <a:off x="6064913" y="870179"/>
            <a:ext cx="1141146" cy="369332"/>
          </a:xfrm>
          <a:prstGeom prst="rect">
            <a:avLst/>
          </a:prstGeom>
          <a:noFill/>
        </p:spPr>
        <p:txBody>
          <a:bodyPr wrap="none" rtlCol="0">
            <a:spAutoFit/>
          </a:bodyPr>
          <a:lstStyle/>
          <a:p>
            <a:r>
              <a:rPr lang="en-US" b="1" dirty="0"/>
              <a:t>LD scores:</a:t>
            </a:r>
          </a:p>
        </p:txBody>
      </p:sp>
      <p:pic>
        <p:nvPicPr>
          <p:cNvPr id="16" name="Picture 15">
            <a:extLst>
              <a:ext uri="{FF2B5EF4-FFF2-40B4-BE49-F238E27FC236}">
                <a16:creationId xmlns:a16="http://schemas.microsoft.com/office/drawing/2014/main" id="{A3A6CDDB-D07A-7A48-94EB-DAE39C370D6D}"/>
              </a:ext>
            </a:extLst>
          </p:cNvPr>
          <p:cNvPicPr>
            <a:picLocks noChangeAspect="1"/>
          </p:cNvPicPr>
          <p:nvPr/>
        </p:nvPicPr>
        <p:blipFill>
          <a:blip r:embed="rId2"/>
          <a:stretch>
            <a:fillRect/>
          </a:stretch>
        </p:blipFill>
        <p:spPr>
          <a:xfrm>
            <a:off x="7369110" y="639206"/>
            <a:ext cx="1701800" cy="673100"/>
          </a:xfrm>
          <a:prstGeom prst="rect">
            <a:avLst/>
          </a:prstGeom>
        </p:spPr>
      </p:pic>
      <p:sp>
        <p:nvSpPr>
          <p:cNvPr id="17" name="TextBox 16">
            <a:extLst>
              <a:ext uri="{FF2B5EF4-FFF2-40B4-BE49-F238E27FC236}">
                <a16:creationId xmlns:a16="http://schemas.microsoft.com/office/drawing/2014/main" id="{04956DC8-F2A4-3C4F-B8AD-794801F41B3E}"/>
              </a:ext>
            </a:extLst>
          </p:cNvPr>
          <p:cNvSpPr txBox="1"/>
          <p:nvPr/>
        </p:nvSpPr>
        <p:spPr>
          <a:xfrm>
            <a:off x="9326862" y="614766"/>
            <a:ext cx="2540528" cy="646331"/>
          </a:xfrm>
          <a:prstGeom prst="rect">
            <a:avLst/>
          </a:prstGeom>
          <a:noFill/>
        </p:spPr>
        <p:txBody>
          <a:bodyPr wrap="square" rtlCol="0">
            <a:spAutoFit/>
          </a:bodyPr>
          <a:lstStyle/>
          <a:p>
            <a:r>
              <a:rPr lang="en-US" dirty="0"/>
              <a:t>Partitioned LD score for category C</a:t>
            </a:r>
          </a:p>
        </p:txBody>
      </p:sp>
      <p:sp>
        <p:nvSpPr>
          <p:cNvPr id="11" name="TextBox 10">
            <a:extLst>
              <a:ext uri="{FF2B5EF4-FFF2-40B4-BE49-F238E27FC236}">
                <a16:creationId xmlns:a16="http://schemas.microsoft.com/office/drawing/2014/main" id="{B2E0FC38-688F-F347-91FA-BF69C9777BD4}"/>
              </a:ext>
            </a:extLst>
          </p:cNvPr>
          <p:cNvSpPr txBox="1"/>
          <p:nvPr/>
        </p:nvSpPr>
        <p:spPr>
          <a:xfrm>
            <a:off x="6064913" y="3824922"/>
            <a:ext cx="4976898" cy="646331"/>
          </a:xfrm>
          <a:prstGeom prst="rect">
            <a:avLst/>
          </a:prstGeom>
          <a:noFill/>
        </p:spPr>
        <p:txBody>
          <a:bodyPr wrap="square" rtlCol="0">
            <a:spAutoFit/>
          </a:bodyPr>
          <a:lstStyle/>
          <a:p>
            <a:r>
              <a:rPr lang="en-US" b="1" dirty="0"/>
              <a:t>Partitioned LD scores measure how much each variant tags different classes of variant.</a:t>
            </a:r>
          </a:p>
        </p:txBody>
      </p:sp>
    </p:spTree>
    <p:extLst>
      <p:ext uri="{BB962C8B-B14F-4D97-AF65-F5344CB8AC3E}">
        <p14:creationId xmlns:p14="http://schemas.microsoft.com/office/powerpoint/2010/main" val="37260429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48783-036B-3342-BA2A-D511AE45B7B5}"/>
              </a:ext>
            </a:extLst>
          </p:cNvPr>
          <p:cNvSpPr>
            <a:spLocks noGrp="1"/>
          </p:cNvSpPr>
          <p:nvPr>
            <p:ph type="title"/>
          </p:nvPr>
        </p:nvSpPr>
        <p:spPr>
          <a:xfrm>
            <a:off x="0" y="-215949"/>
            <a:ext cx="10515600" cy="1325563"/>
          </a:xfrm>
        </p:spPr>
        <p:txBody>
          <a:bodyPr/>
          <a:lstStyle/>
          <a:p>
            <a:r>
              <a:rPr lang="en-US" dirty="0"/>
              <a:t>Partitioned LD Scores</a:t>
            </a:r>
          </a:p>
        </p:txBody>
      </p:sp>
      <p:graphicFrame>
        <p:nvGraphicFramePr>
          <p:cNvPr id="4" name="Table 3">
            <a:extLst>
              <a:ext uri="{FF2B5EF4-FFF2-40B4-BE49-F238E27FC236}">
                <a16:creationId xmlns:a16="http://schemas.microsoft.com/office/drawing/2014/main" id="{870FD685-A4B2-2147-88AA-92A4CFDDAE15}"/>
              </a:ext>
            </a:extLst>
          </p:cNvPr>
          <p:cNvGraphicFramePr>
            <a:graphicFrameLocks noGrp="1"/>
          </p:cNvGraphicFramePr>
          <p:nvPr/>
        </p:nvGraphicFramePr>
        <p:xfrm>
          <a:off x="266267" y="1499940"/>
          <a:ext cx="5625529" cy="2123440"/>
        </p:xfrm>
        <a:graphic>
          <a:graphicData uri="http://schemas.openxmlformats.org/drawingml/2006/table">
            <a:tbl>
              <a:tblPr firstRow="1" firstCol="1" bandRow="1">
                <a:tableStyleId>{5C22544A-7EE6-4342-B048-85BDC9FD1C3A}</a:tableStyleId>
              </a:tblPr>
              <a:tblGrid>
                <a:gridCol w="515493">
                  <a:extLst>
                    <a:ext uri="{9D8B030D-6E8A-4147-A177-3AD203B41FA5}">
                      <a16:colId xmlns:a16="http://schemas.microsoft.com/office/drawing/2014/main" val="1251296593"/>
                    </a:ext>
                  </a:extLst>
                </a:gridCol>
                <a:gridCol w="1002475">
                  <a:extLst>
                    <a:ext uri="{9D8B030D-6E8A-4147-A177-3AD203B41FA5}">
                      <a16:colId xmlns:a16="http://schemas.microsoft.com/office/drawing/2014/main" val="1463647912"/>
                    </a:ext>
                  </a:extLst>
                </a:gridCol>
                <a:gridCol w="1369187">
                  <a:extLst>
                    <a:ext uri="{9D8B030D-6E8A-4147-A177-3AD203B41FA5}">
                      <a16:colId xmlns:a16="http://schemas.microsoft.com/office/drawing/2014/main" val="259177540"/>
                    </a:ext>
                  </a:extLst>
                </a:gridCol>
                <a:gridCol w="1369187">
                  <a:extLst>
                    <a:ext uri="{9D8B030D-6E8A-4147-A177-3AD203B41FA5}">
                      <a16:colId xmlns:a16="http://schemas.microsoft.com/office/drawing/2014/main" val="2824078262"/>
                    </a:ext>
                  </a:extLst>
                </a:gridCol>
                <a:gridCol w="1369187">
                  <a:extLst>
                    <a:ext uri="{9D8B030D-6E8A-4147-A177-3AD203B41FA5}">
                      <a16:colId xmlns:a16="http://schemas.microsoft.com/office/drawing/2014/main" val="1044151235"/>
                    </a:ext>
                  </a:extLst>
                </a:gridCol>
              </a:tblGrid>
              <a:tr h="370840">
                <a:tc>
                  <a:txBody>
                    <a:bodyPr/>
                    <a:lstStyle/>
                    <a:p>
                      <a:endParaRPr lang="en-US" dirty="0"/>
                    </a:p>
                  </a:txBody>
                  <a:tcPr/>
                </a:tc>
                <a:tc>
                  <a:txBody>
                    <a:bodyPr/>
                    <a:lstStyle/>
                    <a:p>
                      <a:r>
                        <a:rPr lang="en-US" dirty="0"/>
                        <a:t>rs1</a:t>
                      </a:r>
                    </a:p>
                    <a:p>
                      <a:r>
                        <a:rPr lang="en-US" dirty="0"/>
                        <a:t>(coding)</a:t>
                      </a:r>
                    </a:p>
                  </a:txBody>
                  <a:tcPr/>
                </a:tc>
                <a:tc>
                  <a:txBody>
                    <a:bodyPr/>
                    <a:lstStyle/>
                    <a:p>
                      <a:r>
                        <a:rPr lang="en-US" dirty="0"/>
                        <a:t>rs2</a:t>
                      </a:r>
                    </a:p>
                    <a:p>
                      <a:r>
                        <a:rPr lang="en-US" dirty="0"/>
                        <a:t>(noncoding)</a:t>
                      </a:r>
                    </a:p>
                  </a:txBody>
                  <a:tcPr/>
                </a:tc>
                <a:tc>
                  <a:txBody>
                    <a:bodyPr/>
                    <a:lstStyle/>
                    <a:p>
                      <a:r>
                        <a:rPr lang="en-US" dirty="0"/>
                        <a:t>rs3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(noncoding)</a:t>
                      </a:r>
                    </a:p>
                  </a:txBody>
                  <a:tcPr/>
                </a:tc>
                <a:tc>
                  <a:txBody>
                    <a:bodyPr/>
                    <a:lstStyle/>
                    <a:p>
                      <a:r>
                        <a:rPr lang="en-US" dirty="0"/>
                        <a:t>rs4</a:t>
                      </a:r>
                    </a:p>
                    <a:p>
                      <a:r>
                        <a:rPr lang="en-US" dirty="0"/>
                        <a:t>(noncoding)</a:t>
                      </a:r>
                    </a:p>
                  </a:txBody>
                  <a:tcPr/>
                </a:tc>
                <a:extLst>
                  <a:ext uri="{0D108BD9-81ED-4DB2-BD59-A6C34878D82A}">
                    <a16:rowId xmlns:a16="http://schemas.microsoft.com/office/drawing/2014/main" val="1791191070"/>
                  </a:ext>
                </a:extLst>
              </a:tr>
              <a:tr h="370840">
                <a:tc>
                  <a:txBody>
                    <a:bodyPr/>
                    <a:lstStyle/>
                    <a:p>
                      <a:r>
                        <a:rPr lang="en-US" dirty="0"/>
                        <a:t>rs1</a:t>
                      </a:r>
                    </a:p>
                  </a:txBody>
                  <a:tcPr/>
                </a:tc>
                <a:tc>
                  <a:txBody>
                    <a:bodyPr/>
                    <a:lstStyle/>
                    <a:p>
                      <a:r>
                        <a:rPr lang="en-US" dirty="0"/>
                        <a:t>1</a:t>
                      </a:r>
                    </a:p>
                  </a:txBody>
                  <a:tcPr/>
                </a:tc>
                <a:tc>
                  <a:txBody>
                    <a:bodyPr/>
                    <a:lstStyle/>
                    <a:p>
                      <a:r>
                        <a:rPr lang="en-US" dirty="0"/>
                        <a:t>0.1</a:t>
                      </a:r>
                    </a:p>
                  </a:txBody>
                  <a:tcPr/>
                </a:tc>
                <a:tc>
                  <a:txBody>
                    <a:bodyPr/>
                    <a:lstStyle/>
                    <a:p>
                      <a:r>
                        <a:rPr lang="en-US" dirty="0"/>
                        <a:t>0.05</a:t>
                      </a:r>
                    </a:p>
                  </a:txBody>
                  <a:tcPr/>
                </a:tc>
                <a:tc>
                  <a:txBody>
                    <a:bodyPr/>
                    <a:lstStyle/>
                    <a:p>
                      <a:r>
                        <a:rPr lang="en-US" dirty="0"/>
                        <a:t>0</a:t>
                      </a:r>
                    </a:p>
                  </a:txBody>
                  <a:tcPr/>
                </a:tc>
                <a:extLst>
                  <a:ext uri="{0D108BD9-81ED-4DB2-BD59-A6C34878D82A}">
                    <a16:rowId xmlns:a16="http://schemas.microsoft.com/office/drawing/2014/main" val="2897646364"/>
                  </a:ext>
                </a:extLst>
              </a:tr>
              <a:tr h="370840">
                <a:tc>
                  <a:txBody>
                    <a:bodyPr/>
                    <a:lstStyle/>
                    <a:p>
                      <a:r>
                        <a:rPr lang="en-US" dirty="0"/>
                        <a:t>rs2</a:t>
                      </a:r>
                    </a:p>
                  </a:txBody>
                  <a:tcPr/>
                </a:tc>
                <a:tc>
                  <a:txBody>
                    <a:bodyPr/>
                    <a:lstStyle/>
                    <a:p>
                      <a:r>
                        <a:rPr lang="en-US" dirty="0"/>
                        <a:t>0.1</a:t>
                      </a:r>
                    </a:p>
                  </a:txBody>
                  <a:tcPr/>
                </a:tc>
                <a:tc>
                  <a:txBody>
                    <a:bodyPr/>
                    <a:lstStyle/>
                    <a:p>
                      <a:r>
                        <a:rPr lang="en-US" dirty="0"/>
                        <a:t>1</a:t>
                      </a:r>
                    </a:p>
                  </a:txBody>
                  <a:tcPr/>
                </a:tc>
                <a:tc>
                  <a:txBody>
                    <a:bodyPr/>
                    <a:lstStyle/>
                    <a:p>
                      <a:r>
                        <a:rPr lang="en-US" dirty="0"/>
                        <a:t>0.9</a:t>
                      </a:r>
                    </a:p>
                  </a:txBody>
                  <a:tcPr/>
                </a:tc>
                <a:tc>
                  <a:txBody>
                    <a:bodyPr/>
                    <a:lstStyle/>
                    <a:p>
                      <a:r>
                        <a:rPr lang="en-US" dirty="0"/>
                        <a:t>0.85</a:t>
                      </a:r>
                    </a:p>
                  </a:txBody>
                  <a:tcPr/>
                </a:tc>
                <a:extLst>
                  <a:ext uri="{0D108BD9-81ED-4DB2-BD59-A6C34878D82A}">
                    <a16:rowId xmlns:a16="http://schemas.microsoft.com/office/drawing/2014/main" val="1925120868"/>
                  </a:ext>
                </a:extLst>
              </a:tr>
              <a:tr h="370840">
                <a:tc>
                  <a:txBody>
                    <a:bodyPr/>
                    <a:lstStyle/>
                    <a:p>
                      <a:r>
                        <a:rPr lang="en-US" dirty="0"/>
                        <a:t>rs3</a:t>
                      </a:r>
                    </a:p>
                  </a:txBody>
                  <a:tcPr/>
                </a:tc>
                <a:tc>
                  <a:txBody>
                    <a:bodyPr/>
                    <a:lstStyle/>
                    <a:p>
                      <a:r>
                        <a:rPr lang="en-US" dirty="0"/>
                        <a:t>0.05</a:t>
                      </a:r>
                    </a:p>
                  </a:txBody>
                  <a:tcPr/>
                </a:tc>
                <a:tc>
                  <a:txBody>
                    <a:bodyPr/>
                    <a:lstStyle/>
                    <a:p>
                      <a:r>
                        <a:rPr lang="en-US" dirty="0"/>
                        <a:t>0.9</a:t>
                      </a:r>
                    </a:p>
                  </a:txBody>
                  <a:tcPr/>
                </a:tc>
                <a:tc>
                  <a:txBody>
                    <a:bodyPr/>
                    <a:lstStyle/>
                    <a:p>
                      <a:r>
                        <a:rPr lang="en-US" dirty="0"/>
                        <a:t>1</a:t>
                      </a:r>
                    </a:p>
                  </a:txBody>
                  <a:tcPr/>
                </a:tc>
                <a:tc>
                  <a:txBody>
                    <a:bodyPr/>
                    <a:lstStyle/>
                    <a:p>
                      <a:r>
                        <a:rPr lang="en-US" dirty="0"/>
                        <a:t>0.9</a:t>
                      </a:r>
                    </a:p>
                  </a:txBody>
                  <a:tcPr/>
                </a:tc>
                <a:extLst>
                  <a:ext uri="{0D108BD9-81ED-4DB2-BD59-A6C34878D82A}">
                    <a16:rowId xmlns:a16="http://schemas.microsoft.com/office/drawing/2014/main" val="1733886432"/>
                  </a:ext>
                </a:extLst>
              </a:tr>
              <a:tr h="370840">
                <a:tc>
                  <a:txBody>
                    <a:bodyPr/>
                    <a:lstStyle/>
                    <a:p>
                      <a:r>
                        <a:rPr lang="en-US" dirty="0"/>
                        <a:t>rs4</a:t>
                      </a:r>
                    </a:p>
                  </a:txBody>
                  <a:tcPr/>
                </a:tc>
                <a:tc>
                  <a:txBody>
                    <a:bodyPr/>
                    <a:lstStyle/>
                    <a:p>
                      <a:r>
                        <a:rPr lang="en-US" dirty="0"/>
                        <a:t>0</a:t>
                      </a:r>
                    </a:p>
                  </a:txBody>
                  <a:tcPr/>
                </a:tc>
                <a:tc>
                  <a:txBody>
                    <a:bodyPr/>
                    <a:lstStyle/>
                    <a:p>
                      <a:r>
                        <a:rPr lang="en-US" dirty="0"/>
                        <a:t>0.85</a:t>
                      </a:r>
                    </a:p>
                  </a:txBody>
                  <a:tcPr/>
                </a:tc>
                <a:tc>
                  <a:txBody>
                    <a:bodyPr/>
                    <a:lstStyle/>
                    <a:p>
                      <a:r>
                        <a:rPr lang="en-US" dirty="0"/>
                        <a:t>0.9</a:t>
                      </a:r>
                    </a:p>
                  </a:txBody>
                  <a:tcPr/>
                </a:tc>
                <a:tc>
                  <a:txBody>
                    <a:bodyPr/>
                    <a:lstStyle/>
                    <a:p>
                      <a:r>
                        <a:rPr lang="en-US" dirty="0"/>
                        <a:t>1</a:t>
                      </a:r>
                    </a:p>
                  </a:txBody>
                  <a:tcPr/>
                </a:tc>
                <a:extLst>
                  <a:ext uri="{0D108BD9-81ED-4DB2-BD59-A6C34878D82A}">
                    <a16:rowId xmlns:a16="http://schemas.microsoft.com/office/drawing/2014/main" val="3970101702"/>
                  </a:ext>
                </a:extLst>
              </a:tr>
            </a:tbl>
          </a:graphicData>
        </a:graphic>
      </p:graphicFrame>
      <p:sp>
        <p:nvSpPr>
          <p:cNvPr id="5" name="TextBox 4">
            <a:extLst>
              <a:ext uri="{FF2B5EF4-FFF2-40B4-BE49-F238E27FC236}">
                <a16:creationId xmlns:a16="http://schemas.microsoft.com/office/drawing/2014/main" id="{43634B24-B2C8-CC43-94A8-BA1FCD07E3C0}"/>
              </a:ext>
            </a:extLst>
          </p:cNvPr>
          <p:cNvSpPr txBox="1"/>
          <p:nvPr/>
        </p:nvSpPr>
        <p:spPr>
          <a:xfrm>
            <a:off x="893126" y="857043"/>
            <a:ext cx="1168397" cy="369332"/>
          </a:xfrm>
          <a:prstGeom prst="rect">
            <a:avLst/>
          </a:prstGeom>
          <a:noFill/>
        </p:spPr>
        <p:txBody>
          <a:bodyPr wrap="none" rtlCol="0">
            <a:spAutoFit/>
          </a:bodyPr>
          <a:lstStyle/>
          <a:p>
            <a:r>
              <a:rPr lang="en-US" b="1" dirty="0"/>
              <a:t>LD matrix:</a:t>
            </a:r>
          </a:p>
        </p:txBody>
      </p:sp>
      <p:graphicFrame>
        <p:nvGraphicFramePr>
          <p:cNvPr id="6" name="Table 5">
            <a:extLst>
              <a:ext uri="{FF2B5EF4-FFF2-40B4-BE49-F238E27FC236}">
                <a16:creationId xmlns:a16="http://schemas.microsoft.com/office/drawing/2014/main" id="{BF17B815-0A75-9F48-A23B-AE9005D759BA}"/>
              </a:ext>
            </a:extLst>
          </p:cNvPr>
          <p:cNvGraphicFramePr>
            <a:graphicFrameLocks noGrp="1"/>
          </p:cNvGraphicFramePr>
          <p:nvPr>
            <p:extLst>
              <p:ext uri="{D42A27DB-BD31-4B8C-83A1-F6EECF244321}">
                <p14:modId xmlns:p14="http://schemas.microsoft.com/office/powerpoint/2010/main" val="3128642005"/>
              </p:ext>
            </p:extLst>
          </p:nvPr>
        </p:nvGraphicFramePr>
        <p:xfrm>
          <a:off x="6108918" y="1579006"/>
          <a:ext cx="5790122" cy="1979216"/>
        </p:xfrm>
        <a:graphic>
          <a:graphicData uri="http://schemas.openxmlformats.org/drawingml/2006/table">
            <a:tbl>
              <a:tblPr firstRow="1" bandRow="1">
                <a:tableStyleId>{5C22544A-7EE6-4342-B048-85BDC9FD1C3A}</a:tableStyleId>
              </a:tblPr>
              <a:tblGrid>
                <a:gridCol w="919036">
                  <a:extLst>
                    <a:ext uri="{9D8B030D-6E8A-4147-A177-3AD203B41FA5}">
                      <a16:colId xmlns:a16="http://schemas.microsoft.com/office/drawing/2014/main" val="435536870"/>
                    </a:ext>
                  </a:extLst>
                </a:gridCol>
                <a:gridCol w="1841818">
                  <a:extLst>
                    <a:ext uri="{9D8B030D-6E8A-4147-A177-3AD203B41FA5}">
                      <a16:colId xmlns:a16="http://schemas.microsoft.com/office/drawing/2014/main" val="1345550621"/>
                    </a:ext>
                  </a:extLst>
                </a:gridCol>
                <a:gridCol w="3029268">
                  <a:extLst>
                    <a:ext uri="{9D8B030D-6E8A-4147-A177-3AD203B41FA5}">
                      <a16:colId xmlns:a16="http://schemas.microsoft.com/office/drawing/2014/main" val="1227564024"/>
                    </a:ext>
                  </a:extLst>
                </a:gridCol>
              </a:tblGrid>
              <a:tr h="370840">
                <a:tc>
                  <a:txBody>
                    <a:bodyPr/>
                    <a:lstStyle/>
                    <a:p>
                      <a:r>
                        <a:rPr lang="en-US" dirty="0"/>
                        <a:t>Variant</a:t>
                      </a:r>
                    </a:p>
                  </a:txBody>
                  <a:tcPr/>
                </a:tc>
                <a:tc>
                  <a:txBody>
                    <a:bodyPr/>
                    <a:lstStyle/>
                    <a:p>
                      <a:r>
                        <a:rPr lang="en-US" dirty="0"/>
                        <a:t>Coding LD score</a:t>
                      </a:r>
                    </a:p>
                  </a:txBody>
                  <a:tcPr/>
                </a:tc>
                <a:tc>
                  <a:txBody>
                    <a:bodyPr/>
                    <a:lstStyle/>
                    <a:p>
                      <a:r>
                        <a:rPr lang="en-US" dirty="0"/>
                        <a:t>Noncoding LD score</a:t>
                      </a:r>
                    </a:p>
                  </a:txBody>
                  <a:tcPr/>
                </a:tc>
                <a:extLst>
                  <a:ext uri="{0D108BD9-81ED-4DB2-BD59-A6C34878D82A}">
                    <a16:rowId xmlns:a16="http://schemas.microsoft.com/office/drawing/2014/main" val="3423888035"/>
                  </a:ext>
                </a:extLst>
              </a:tr>
              <a:tr h="370840">
                <a:tc>
                  <a:txBody>
                    <a:bodyPr/>
                    <a:lstStyle/>
                    <a:p>
                      <a:r>
                        <a:rPr lang="en-US" dirty="0"/>
                        <a:t>rs1</a:t>
                      </a:r>
                    </a:p>
                  </a:txBody>
                  <a:tcPr/>
                </a:tc>
                <a:tc>
                  <a:txBody>
                    <a:bodyPr/>
                    <a:lstStyle/>
                    <a:p>
                      <a:r>
                        <a:rPr lang="en-US" dirty="0"/>
                        <a:t>1^2 = 1</a:t>
                      </a:r>
                    </a:p>
                  </a:txBody>
                  <a:tcPr/>
                </a:tc>
                <a:tc>
                  <a:txBody>
                    <a:bodyPr/>
                    <a:lstStyle/>
                    <a:p>
                      <a:r>
                        <a:rPr lang="en-US" dirty="0"/>
                        <a:t>0.1^2 + 0.05^2 + 0^2 = 0.0125</a:t>
                      </a:r>
                    </a:p>
                  </a:txBody>
                  <a:tcPr/>
                </a:tc>
                <a:extLst>
                  <a:ext uri="{0D108BD9-81ED-4DB2-BD59-A6C34878D82A}">
                    <a16:rowId xmlns:a16="http://schemas.microsoft.com/office/drawing/2014/main" val="913444952"/>
                  </a:ext>
                </a:extLst>
              </a:tr>
              <a:tr h="370840">
                <a:tc>
                  <a:txBody>
                    <a:bodyPr/>
                    <a:lstStyle/>
                    <a:p>
                      <a:r>
                        <a:rPr lang="en-US" dirty="0"/>
                        <a:t>rs2</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092248098"/>
                  </a:ext>
                </a:extLst>
              </a:tr>
              <a:tr h="370840">
                <a:tc>
                  <a:txBody>
                    <a:bodyPr/>
                    <a:lstStyle/>
                    <a:p>
                      <a:r>
                        <a:rPr lang="en-US" dirty="0"/>
                        <a:t>rs3</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641855173"/>
                  </a:ext>
                </a:extLst>
              </a:tr>
              <a:tr h="495856">
                <a:tc>
                  <a:txBody>
                    <a:bodyPr/>
                    <a:lstStyle/>
                    <a:p>
                      <a:r>
                        <a:rPr lang="en-US" dirty="0"/>
                        <a:t>rs4</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13178998"/>
                  </a:ext>
                </a:extLst>
              </a:tr>
            </a:tbl>
          </a:graphicData>
        </a:graphic>
      </p:graphicFrame>
      <p:sp>
        <p:nvSpPr>
          <p:cNvPr id="9" name="TextBox 8">
            <a:extLst>
              <a:ext uri="{FF2B5EF4-FFF2-40B4-BE49-F238E27FC236}">
                <a16:creationId xmlns:a16="http://schemas.microsoft.com/office/drawing/2014/main" id="{26968BC3-1C43-AE48-BB02-7B2CBC43F475}"/>
              </a:ext>
            </a:extLst>
          </p:cNvPr>
          <p:cNvSpPr txBox="1"/>
          <p:nvPr/>
        </p:nvSpPr>
        <p:spPr>
          <a:xfrm>
            <a:off x="6064913" y="870179"/>
            <a:ext cx="1141146" cy="369332"/>
          </a:xfrm>
          <a:prstGeom prst="rect">
            <a:avLst/>
          </a:prstGeom>
          <a:noFill/>
        </p:spPr>
        <p:txBody>
          <a:bodyPr wrap="none" rtlCol="0">
            <a:spAutoFit/>
          </a:bodyPr>
          <a:lstStyle/>
          <a:p>
            <a:r>
              <a:rPr lang="en-US" b="1" dirty="0"/>
              <a:t>LD scores:</a:t>
            </a:r>
          </a:p>
        </p:txBody>
      </p:sp>
      <p:pic>
        <p:nvPicPr>
          <p:cNvPr id="16" name="Picture 15">
            <a:extLst>
              <a:ext uri="{FF2B5EF4-FFF2-40B4-BE49-F238E27FC236}">
                <a16:creationId xmlns:a16="http://schemas.microsoft.com/office/drawing/2014/main" id="{A3A6CDDB-D07A-7A48-94EB-DAE39C370D6D}"/>
              </a:ext>
            </a:extLst>
          </p:cNvPr>
          <p:cNvPicPr>
            <a:picLocks noChangeAspect="1"/>
          </p:cNvPicPr>
          <p:nvPr/>
        </p:nvPicPr>
        <p:blipFill>
          <a:blip r:embed="rId2"/>
          <a:stretch>
            <a:fillRect/>
          </a:stretch>
        </p:blipFill>
        <p:spPr>
          <a:xfrm>
            <a:off x="7369110" y="639206"/>
            <a:ext cx="1701800" cy="673100"/>
          </a:xfrm>
          <a:prstGeom prst="rect">
            <a:avLst/>
          </a:prstGeom>
        </p:spPr>
      </p:pic>
      <p:sp>
        <p:nvSpPr>
          <p:cNvPr id="17" name="TextBox 16">
            <a:extLst>
              <a:ext uri="{FF2B5EF4-FFF2-40B4-BE49-F238E27FC236}">
                <a16:creationId xmlns:a16="http://schemas.microsoft.com/office/drawing/2014/main" id="{04956DC8-F2A4-3C4F-B8AD-794801F41B3E}"/>
              </a:ext>
            </a:extLst>
          </p:cNvPr>
          <p:cNvSpPr txBox="1"/>
          <p:nvPr/>
        </p:nvSpPr>
        <p:spPr>
          <a:xfrm>
            <a:off x="9326862" y="614766"/>
            <a:ext cx="2540528" cy="646331"/>
          </a:xfrm>
          <a:prstGeom prst="rect">
            <a:avLst/>
          </a:prstGeom>
          <a:noFill/>
        </p:spPr>
        <p:txBody>
          <a:bodyPr wrap="square" rtlCol="0">
            <a:spAutoFit/>
          </a:bodyPr>
          <a:lstStyle/>
          <a:p>
            <a:r>
              <a:rPr lang="en-US" dirty="0"/>
              <a:t>Partitioned LD score for category C</a:t>
            </a:r>
          </a:p>
        </p:txBody>
      </p:sp>
      <p:sp>
        <p:nvSpPr>
          <p:cNvPr id="11" name="TextBox 10">
            <a:extLst>
              <a:ext uri="{FF2B5EF4-FFF2-40B4-BE49-F238E27FC236}">
                <a16:creationId xmlns:a16="http://schemas.microsoft.com/office/drawing/2014/main" id="{DDCAA439-38D4-7342-B4DE-08C2EDA25CE2}"/>
              </a:ext>
            </a:extLst>
          </p:cNvPr>
          <p:cNvSpPr txBox="1"/>
          <p:nvPr/>
        </p:nvSpPr>
        <p:spPr>
          <a:xfrm>
            <a:off x="6064913" y="3824922"/>
            <a:ext cx="4976898" cy="646331"/>
          </a:xfrm>
          <a:prstGeom prst="rect">
            <a:avLst/>
          </a:prstGeom>
          <a:noFill/>
        </p:spPr>
        <p:txBody>
          <a:bodyPr wrap="square" rtlCol="0">
            <a:spAutoFit/>
          </a:bodyPr>
          <a:lstStyle/>
          <a:p>
            <a:r>
              <a:rPr lang="en-US" b="1" dirty="0"/>
              <a:t>Partitioned LD scores measure how much each variant tags different classes of variant.</a:t>
            </a:r>
          </a:p>
        </p:txBody>
      </p:sp>
    </p:spTree>
    <p:extLst>
      <p:ext uri="{BB962C8B-B14F-4D97-AF65-F5344CB8AC3E}">
        <p14:creationId xmlns:p14="http://schemas.microsoft.com/office/powerpoint/2010/main" val="3254368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48783-036B-3342-BA2A-D511AE45B7B5}"/>
              </a:ext>
            </a:extLst>
          </p:cNvPr>
          <p:cNvSpPr>
            <a:spLocks noGrp="1"/>
          </p:cNvSpPr>
          <p:nvPr>
            <p:ph type="title"/>
          </p:nvPr>
        </p:nvSpPr>
        <p:spPr>
          <a:xfrm>
            <a:off x="0" y="-215949"/>
            <a:ext cx="10515600" cy="1325563"/>
          </a:xfrm>
        </p:spPr>
        <p:txBody>
          <a:bodyPr/>
          <a:lstStyle/>
          <a:p>
            <a:r>
              <a:rPr lang="en-US" dirty="0"/>
              <a:t>Partitioned LD Scores</a:t>
            </a:r>
          </a:p>
        </p:txBody>
      </p:sp>
      <p:graphicFrame>
        <p:nvGraphicFramePr>
          <p:cNvPr id="4" name="Table 3">
            <a:extLst>
              <a:ext uri="{FF2B5EF4-FFF2-40B4-BE49-F238E27FC236}">
                <a16:creationId xmlns:a16="http://schemas.microsoft.com/office/drawing/2014/main" id="{870FD685-A4B2-2147-88AA-92A4CFDDAE15}"/>
              </a:ext>
            </a:extLst>
          </p:cNvPr>
          <p:cNvGraphicFramePr>
            <a:graphicFrameLocks noGrp="1"/>
          </p:cNvGraphicFramePr>
          <p:nvPr>
            <p:extLst>
              <p:ext uri="{D42A27DB-BD31-4B8C-83A1-F6EECF244321}">
                <p14:modId xmlns:p14="http://schemas.microsoft.com/office/powerpoint/2010/main" val="1650795785"/>
              </p:ext>
            </p:extLst>
          </p:nvPr>
        </p:nvGraphicFramePr>
        <p:xfrm>
          <a:off x="266267" y="1499940"/>
          <a:ext cx="5625529" cy="2123440"/>
        </p:xfrm>
        <a:graphic>
          <a:graphicData uri="http://schemas.openxmlformats.org/drawingml/2006/table">
            <a:tbl>
              <a:tblPr firstRow="1" firstCol="1" bandRow="1">
                <a:tableStyleId>{5C22544A-7EE6-4342-B048-85BDC9FD1C3A}</a:tableStyleId>
              </a:tblPr>
              <a:tblGrid>
                <a:gridCol w="515493">
                  <a:extLst>
                    <a:ext uri="{9D8B030D-6E8A-4147-A177-3AD203B41FA5}">
                      <a16:colId xmlns:a16="http://schemas.microsoft.com/office/drawing/2014/main" val="1251296593"/>
                    </a:ext>
                  </a:extLst>
                </a:gridCol>
                <a:gridCol w="1002475">
                  <a:extLst>
                    <a:ext uri="{9D8B030D-6E8A-4147-A177-3AD203B41FA5}">
                      <a16:colId xmlns:a16="http://schemas.microsoft.com/office/drawing/2014/main" val="1463647912"/>
                    </a:ext>
                  </a:extLst>
                </a:gridCol>
                <a:gridCol w="1369187">
                  <a:extLst>
                    <a:ext uri="{9D8B030D-6E8A-4147-A177-3AD203B41FA5}">
                      <a16:colId xmlns:a16="http://schemas.microsoft.com/office/drawing/2014/main" val="259177540"/>
                    </a:ext>
                  </a:extLst>
                </a:gridCol>
                <a:gridCol w="1369187">
                  <a:extLst>
                    <a:ext uri="{9D8B030D-6E8A-4147-A177-3AD203B41FA5}">
                      <a16:colId xmlns:a16="http://schemas.microsoft.com/office/drawing/2014/main" val="2824078262"/>
                    </a:ext>
                  </a:extLst>
                </a:gridCol>
                <a:gridCol w="1369187">
                  <a:extLst>
                    <a:ext uri="{9D8B030D-6E8A-4147-A177-3AD203B41FA5}">
                      <a16:colId xmlns:a16="http://schemas.microsoft.com/office/drawing/2014/main" val="1044151235"/>
                    </a:ext>
                  </a:extLst>
                </a:gridCol>
              </a:tblGrid>
              <a:tr h="370840">
                <a:tc>
                  <a:txBody>
                    <a:bodyPr/>
                    <a:lstStyle/>
                    <a:p>
                      <a:endParaRPr lang="en-US" dirty="0"/>
                    </a:p>
                  </a:txBody>
                  <a:tcPr/>
                </a:tc>
                <a:tc>
                  <a:txBody>
                    <a:bodyPr/>
                    <a:lstStyle/>
                    <a:p>
                      <a:r>
                        <a:rPr lang="en-US" dirty="0"/>
                        <a:t>rs1</a:t>
                      </a:r>
                    </a:p>
                    <a:p>
                      <a:r>
                        <a:rPr lang="en-US" dirty="0"/>
                        <a:t>(coding)</a:t>
                      </a:r>
                    </a:p>
                  </a:txBody>
                  <a:tcPr/>
                </a:tc>
                <a:tc>
                  <a:txBody>
                    <a:bodyPr/>
                    <a:lstStyle/>
                    <a:p>
                      <a:r>
                        <a:rPr lang="en-US" dirty="0"/>
                        <a:t>rs2</a:t>
                      </a:r>
                    </a:p>
                    <a:p>
                      <a:r>
                        <a:rPr lang="en-US" dirty="0"/>
                        <a:t>(noncoding)</a:t>
                      </a:r>
                    </a:p>
                  </a:txBody>
                  <a:tcPr/>
                </a:tc>
                <a:tc>
                  <a:txBody>
                    <a:bodyPr/>
                    <a:lstStyle/>
                    <a:p>
                      <a:r>
                        <a:rPr lang="en-US" dirty="0"/>
                        <a:t>rs3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(noncoding)</a:t>
                      </a:r>
                    </a:p>
                  </a:txBody>
                  <a:tcPr/>
                </a:tc>
                <a:tc>
                  <a:txBody>
                    <a:bodyPr/>
                    <a:lstStyle/>
                    <a:p>
                      <a:r>
                        <a:rPr lang="en-US" dirty="0"/>
                        <a:t>rs4</a:t>
                      </a:r>
                    </a:p>
                    <a:p>
                      <a:r>
                        <a:rPr lang="en-US" dirty="0"/>
                        <a:t>(noncoding)</a:t>
                      </a:r>
                    </a:p>
                  </a:txBody>
                  <a:tcPr/>
                </a:tc>
                <a:extLst>
                  <a:ext uri="{0D108BD9-81ED-4DB2-BD59-A6C34878D82A}">
                    <a16:rowId xmlns:a16="http://schemas.microsoft.com/office/drawing/2014/main" val="1791191070"/>
                  </a:ext>
                </a:extLst>
              </a:tr>
              <a:tr h="370840">
                <a:tc>
                  <a:txBody>
                    <a:bodyPr/>
                    <a:lstStyle/>
                    <a:p>
                      <a:r>
                        <a:rPr lang="en-US" dirty="0"/>
                        <a:t>rs1</a:t>
                      </a:r>
                    </a:p>
                  </a:txBody>
                  <a:tcPr/>
                </a:tc>
                <a:tc>
                  <a:txBody>
                    <a:bodyPr/>
                    <a:lstStyle/>
                    <a:p>
                      <a:r>
                        <a:rPr lang="en-US" dirty="0"/>
                        <a:t>1</a:t>
                      </a:r>
                    </a:p>
                  </a:txBody>
                  <a:tcPr/>
                </a:tc>
                <a:tc>
                  <a:txBody>
                    <a:bodyPr/>
                    <a:lstStyle/>
                    <a:p>
                      <a:r>
                        <a:rPr lang="en-US" dirty="0"/>
                        <a:t>0.1</a:t>
                      </a:r>
                    </a:p>
                  </a:txBody>
                  <a:tcPr/>
                </a:tc>
                <a:tc>
                  <a:txBody>
                    <a:bodyPr/>
                    <a:lstStyle/>
                    <a:p>
                      <a:r>
                        <a:rPr lang="en-US" dirty="0"/>
                        <a:t>0.05</a:t>
                      </a:r>
                    </a:p>
                  </a:txBody>
                  <a:tcPr/>
                </a:tc>
                <a:tc>
                  <a:txBody>
                    <a:bodyPr/>
                    <a:lstStyle/>
                    <a:p>
                      <a:r>
                        <a:rPr lang="en-US" dirty="0"/>
                        <a:t>0</a:t>
                      </a:r>
                    </a:p>
                  </a:txBody>
                  <a:tcPr/>
                </a:tc>
                <a:extLst>
                  <a:ext uri="{0D108BD9-81ED-4DB2-BD59-A6C34878D82A}">
                    <a16:rowId xmlns:a16="http://schemas.microsoft.com/office/drawing/2014/main" val="2897646364"/>
                  </a:ext>
                </a:extLst>
              </a:tr>
              <a:tr h="370840">
                <a:tc>
                  <a:txBody>
                    <a:bodyPr/>
                    <a:lstStyle/>
                    <a:p>
                      <a:r>
                        <a:rPr lang="en-US" dirty="0"/>
                        <a:t>rs2</a:t>
                      </a:r>
                    </a:p>
                  </a:txBody>
                  <a:tcPr/>
                </a:tc>
                <a:tc>
                  <a:txBody>
                    <a:bodyPr/>
                    <a:lstStyle/>
                    <a:p>
                      <a:r>
                        <a:rPr lang="en-US" dirty="0"/>
                        <a:t>0.1</a:t>
                      </a:r>
                    </a:p>
                  </a:txBody>
                  <a:tcPr/>
                </a:tc>
                <a:tc>
                  <a:txBody>
                    <a:bodyPr/>
                    <a:lstStyle/>
                    <a:p>
                      <a:r>
                        <a:rPr lang="en-US" dirty="0"/>
                        <a:t>1</a:t>
                      </a:r>
                    </a:p>
                  </a:txBody>
                  <a:tcPr/>
                </a:tc>
                <a:tc>
                  <a:txBody>
                    <a:bodyPr/>
                    <a:lstStyle/>
                    <a:p>
                      <a:r>
                        <a:rPr lang="en-US" dirty="0"/>
                        <a:t>0.9</a:t>
                      </a:r>
                    </a:p>
                  </a:txBody>
                  <a:tcPr/>
                </a:tc>
                <a:tc>
                  <a:txBody>
                    <a:bodyPr/>
                    <a:lstStyle/>
                    <a:p>
                      <a:r>
                        <a:rPr lang="en-US" dirty="0"/>
                        <a:t>0.85</a:t>
                      </a:r>
                    </a:p>
                  </a:txBody>
                  <a:tcPr/>
                </a:tc>
                <a:extLst>
                  <a:ext uri="{0D108BD9-81ED-4DB2-BD59-A6C34878D82A}">
                    <a16:rowId xmlns:a16="http://schemas.microsoft.com/office/drawing/2014/main" val="1925120868"/>
                  </a:ext>
                </a:extLst>
              </a:tr>
              <a:tr h="370840">
                <a:tc>
                  <a:txBody>
                    <a:bodyPr/>
                    <a:lstStyle/>
                    <a:p>
                      <a:r>
                        <a:rPr lang="en-US" dirty="0"/>
                        <a:t>rs3</a:t>
                      </a:r>
                    </a:p>
                  </a:txBody>
                  <a:tcPr/>
                </a:tc>
                <a:tc>
                  <a:txBody>
                    <a:bodyPr/>
                    <a:lstStyle/>
                    <a:p>
                      <a:r>
                        <a:rPr lang="en-US" dirty="0"/>
                        <a:t>0.05</a:t>
                      </a:r>
                    </a:p>
                  </a:txBody>
                  <a:tcPr/>
                </a:tc>
                <a:tc>
                  <a:txBody>
                    <a:bodyPr/>
                    <a:lstStyle/>
                    <a:p>
                      <a:r>
                        <a:rPr lang="en-US" dirty="0"/>
                        <a:t>0.9</a:t>
                      </a:r>
                    </a:p>
                  </a:txBody>
                  <a:tcPr/>
                </a:tc>
                <a:tc>
                  <a:txBody>
                    <a:bodyPr/>
                    <a:lstStyle/>
                    <a:p>
                      <a:r>
                        <a:rPr lang="en-US" dirty="0"/>
                        <a:t>1</a:t>
                      </a:r>
                    </a:p>
                  </a:txBody>
                  <a:tcPr/>
                </a:tc>
                <a:tc>
                  <a:txBody>
                    <a:bodyPr/>
                    <a:lstStyle/>
                    <a:p>
                      <a:r>
                        <a:rPr lang="en-US" dirty="0"/>
                        <a:t>0.9</a:t>
                      </a:r>
                    </a:p>
                  </a:txBody>
                  <a:tcPr/>
                </a:tc>
                <a:extLst>
                  <a:ext uri="{0D108BD9-81ED-4DB2-BD59-A6C34878D82A}">
                    <a16:rowId xmlns:a16="http://schemas.microsoft.com/office/drawing/2014/main" val="1733886432"/>
                  </a:ext>
                </a:extLst>
              </a:tr>
              <a:tr h="370840">
                <a:tc>
                  <a:txBody>
                    <a:bodyPr/>
                    <a:lstStyle/>
                    <a:p>
                      <a:r>
                        <a:rPr lang="en-US" dirty="0"/>
                        <a:t>rs4</a:t>
                      </a:r>
                    </a:p>
                  </a:txBody>
                  <a:tcPr/>
                </a:tc>
                <a:tc>
                  <a:txBody>
                    <a:bodyPr/>
                    <a:lstStyle/>
                    <a:p>
                      <a:r>
                        <a:rPr lang="en-US" dirty="0"/>
                        <a:t>0</a:t>
                      </a:r>
                    </a:p>
                  </a:txBody>
                  <a:tcPr/>
                </a:tc>
                <a:tc>
                  <a:txBody>
                    <a:bodyPr/>
                    <a:lstStyle/>
                    <a:p>
                      <a:r>
                        <a:rPr lang="en-US" dirty="0"/>
                        <a:t>0.85</a:t>
                      </a:r>
                    </a:p>
                  </a:txBody>
                  <a:tcPr/>
                </a:tc>
                <a:tc>
                  <a:txBody>
                    <a:bodyPr/>
                    <a:lstStyle/>
                    <a:p>
                      <a:r>
                        <a:rPr lang="en-US" dirty="0"/>
                        <a:t>0.9</a:t>
                      </a:r>
                    </a:p>
                  </a:txBody>
                  <a:tcPr/>
                </a:tc>
                <a:tc>
                  <a:txBody>
                    <a:bodyPr/>
                    <a:lstStyle/>
                    <a:p>
                      <a:r>
                        <a:rPr lang="en-US" dirty="0"/>
                        <a:t>1</a:t>
                      </a:r>
                    </a:p>
                  </a:txBody>
                  <a:tcPr/>
                </a:tc>
                <a:extLst>
                  <a:ext uri="{0D108BD9-81ED-4DB2-BD59-A6C34878D82A}">
                    <a16:rowId xmlns:a16="http://schemas.microsoft.com/office/drawing/2014/main" val="3970101702"/>
                  </a:ext>
                </a:extLst>
              </a:tr>
            </a:tbl>
          </a:graphicData>
        </a:graphic>
      </p:graphicFrame>
      <p:sp>
        <p:nvSpPr>
          <p:cNvPr id="5" name="TextBox 4">
            <a:extLst>
              <a:ext uri="{FF2B5EF4-FFF2-40B4-BE49-F238E27FC236}">
                <a16:creationId xmlns:a16="http://schemas.microsoft.com/office/drawing/2014/main" id="{43634B24-B2C8-CC43-94A8-BA1FCD07E3C0}"/>
              </a:ext>
            </a:extLst>
          </p:cNvPr>
          <p:cNvSpPr txBox="1"/>
          <p:nvPr/>
        </p:nvSpPr>
        <p:spPr>
          <a:xfrm>
            <a:off x="893126" y="857043"/>
            <a:ext cx="1168397" cy="369332"/>
          </a:xfrm>
          <a:prstGeom prst="rect">
            <a:avLst/>
          </a:prstGeom>
          <a:noFill/>
        </p:spPr>
        <p:txBody>
          <a:bodyPr wrap="none" rtlCol="0">
            <a:spAutoFit/>
          </a:bodyPr>
          <a:lstStyle/>
          <a:p>
            <a:r>
              <a:rPr lang="en-US" b="1" dirty="0"/>
              <a:t>LD matrix:</a:t>
            </a:r>
          </a:p>
        </p:txBody>
      </p:sp>
      <p:graphicFrame>
        <p:nvGraphicFramePr>
          <p:cNvPr id="6" name="Table 5">
            <a:extLst>
              <a:ext uri="{FF2B5EF4-FFF2-40B4-BE49-F238E27FC236}">
                <a16:creationId xmlns:a16="http://schemas.microsoft.com/office/drawing/2014/main" id="{BF17B815-0A75-9F48-A23B-AE9005D759BA}"/>
              </a:ext>
            </a:extLst>
          </p:cNvPr>
          <p:cNvGraphicFramePr>
            <a:graphicFrameLocks noGrp="1"/>
          </p:cNvGraphicFramePr>
          <p:nvPr>
            <p:extLst>
              <p:ext uri="{D42A27DB-BD31-4B8C-83A1-F6EECF244321}">
                <p14:modId xmlns:p14="http://schemas.microsoft.com/office/powerpoint/2010/main" val="614196611"/>
              </p:ext>
            </p:extLst>
          </p:nvPr>
        </p:nvGraphicFramePr>
        <p:xfrm>
          <a:off x="6108918" y="1579006"/>
          <a:ext cx="5790122" cy="1979216"/>
        </p:xfrm>
        <a:graphic>
          <a:graphicData uri="http://schemas.openxmlformats.org/drawingml/2006/table">
            <a:tbl>
              <a:tblPr firstRow="1" bandRow="1">
                <a:tableStyleId>{5C22544A-7EE6-4342-B048-85BDC9FD1C3A}</a:tableStyleId>
              </a:tblPr>
              <a:tblGrid>
                <a:gridCol w="919036">
                  <a:extLst>
                    <a:ext uri="{9D8B030D-6E8A-4147-A177-3AD203B41FA5}">
                      <a16:colId xmlns:a16="http://schemas.microsoft.com/office/drawing/2014/main" val="435536870"/>
                    </a:ext>
                  </a:extLst>
                </a:gridCol>
                <a:gridCol w="1841818">
                  <a:extLst>
                    <a:ext uri="{9D8B030D-6E8A-4147-A177-3AD203B41FA5}">
                      <a16:colId xmlns:a16="http://schemas.microsoft.com/office/drawing/2014/main" val="1345550621"/>
                    </a:ext>
                  </a:extLst>
                </a:gridCol>
                <a:gridCol w="3029268">
                  <a:extLst>
                    <a:ext uri="{9D8B030D-6E8A-4147-A177-3AD203B41FA5}">
                      <a16:colId xmlns:a16="http://schemas.microsoft.com/office/drawing/2014/main" val="1227564024"/>
                    </a:ext>
                  </a:extLst>
                </a:gridCol>
              </a:tblGrid>
              <a:tr h="370840">
                <a:tc>
                  <a:txBody>
                    <a:bodyPr/>
                    <a:lstStyle/>
                    <a:p>
                      <a:r>
                        <a:rPr lang="en-US" dirty="0"/>
                        <a:t>Variant</a:t>
                      </a:r>
                    </a:p>
                  </a:txBody>
                  <a:tcPr/>
                </a:tc>
                <a:tc>
                  <a:txBody>
                    <a:bodyPr/>
                    <a:lstStyle/>
                    <a:p>
                      <a:r>
                        <a:rPr lang="en-US" dirty="0"/>
                        <a:t>Coding LD score</a:t>
                      </a:r>
                    </a:p>
                  </a:txBody>
                  <a:tcPr/>
                </a:tc>
                <a:tc>
                  <a:txBody>
                    <a:bodyPr/>
                    <a:lstStyle/>
                    <a:p>
                      <a:r>
                        <a:rPr lang="en-US" dirty="0"/>
                        <a:t>Noncoding LD score</a:t>
                      </a:r>
                    </a:p>
                  </a:txBody>
                  <a:tcPr/>
                </a:tc>
                <a:extLst>
                  <a:ext uri="{0D108BD9-81ED-4DB2-BD59-A6C34878D82A}">
                    <a16:rowId xmlns:a16="http://schemas.microsoft.com/office/drawing/2014/main" val="3423888035"/>
                  </a:ext>
                </a:extLst>
              </a:tr>
              <a:tr h="370840">
                <a:tc>
                  <a:txBody>
                    <a:bodyPr/>
                    <a:lstStyle/>
                    <a:p>
                      <a:r>
                        <a:rPr lang="en-US" dirty="0"/>
                        <a:t>rs1</a:t>
                      </a:r>
                    </a:p>
                  </a:txBody>
                  <a:tcPr/>
                </a:tc>
                <a:tc>
                  <a:txBody>
                    <a:bodyPr/>
                    <a:lstStyle/>
                    <a:p>
                      <a:r>
                        <a:rPr lang="en-US" dirty="0"/>
                        <a:t>1^2 = 1</a:t>
                      </a:r>
                    </a:p>
                  </a:txBody>
                  <a:tcPr/>
                </a:tc>
                <a:tc>
                  <a:txBody>
                    <a:bodyPr/>
                    <a:lstStyle/>
                    <a:p>
                      <a:r>
                        <a:rPr lang="en-US" dirty="0"/>
                        <a:t>0.1^2 + 0.05^2 + 0^2 = 0.0125</a:t>
                      </a:r>
                    </a:p>
                  </a:txBody>
                  <a:tcPr/>
                </a:tc>
                <a:extLst>
                  <a:ext uri="{0D108BD9-81ED-4DB2-BD59-A6C34878D82A}">
                    <a16:rowId xmlns:a16="http://schemas.microsoft.com/office/drawing/2014/main" val="913444952"/>
                  </a:ext>
                </a:extLst>
              </a:tr>
              <a:tr h="370840">
                <a:tc>
                  <a:txBody>
                    <a:bodyPr/>
                    <a:lstStyle/>
                    <a:p>
                      <a:r>
                        <a:rPr lang="en-US" dirty="0"/>
                        <a:t>rs2</a:t>
                      </a:r>
                    </a:p>
                  </a:txBody>
                  <a:tcPr/>
                </a:tc>
                <a:tc>
                  <a:txBody>
                    <a:bodyPr/>
                    <a:lstStyle/>
                    <a:p>
                      <a:r>
                        <a:rPr lang="en-US" dirty="0"/>
                        <a:t>0.1^2 = 0.01</a:t>
                      </a:r>
                    </a:p>
                  </a:txBody>
                  <a:tcPr/>
                </a:tc>
                <a:tc>
                  <a:txBody>
                    <a:bodyPr/>
                    <a:lstStyle/>
                    <a:p>
                      <a:r>
                        <a:rPr lang="en-US" dirty="0"/>
                        <a:t>1^2 + 0.9^2 + 0.85^2 = 2.5325</a:t>
                      </a:r>
                    </a:p>
                  </a:txBody>
                  <a:tcPr/>
                </a:tc>
                <a:extLst>
                  <a:ext uri="{0D108BD9-81ED-4DB2-BD59-A6C34878D82A}">
                    <a16:rowId xmlns:a16="http://schemas.microsoft.com/office/drawing/2014/main" val="2092248098"/>
                  </a:ext>
                </a:extLst>
              </a:tr>
              <a:tr h="370840">
                <a:tc>
                  <a:txBody>
                    <a:bodyPr/>
                    <a:lstStyle/>
                    <a:p>
                      <a:r>
                        <a:rPr lang="en-US" dirty="0"/>
                        <a:t>rs3</a:t>
                      </a:r>
                    </a:p>
                  </a:txBody>
                  <a:tcPr/>
                </a:tc>
                <a:tc>
                  <a:txBody>
                    <a:bodyPr/>
                    <a:lstStyle/>
                    <a:p>
                      <a:r>
                        <a:rPr lang="en-US" dirty="0"/>
                        <a:t>0.05^2 = 0.00025</a:t>
                      </a:r>
                    </a:p>
                  </a:txBody>
                  <a:tcPr/>
                </a:tc>
                <a:tc>
                  <a:txBody>
                    <a:bodyPr/>
                    <a:lstStyle/>
                    <a:p>
                      <a:r>
                        <a:rPr lang="en-US" dirty="0"/>
                        <a:t>0.9^2 + 1^2 + 0.9^2 = 2.62</a:t>
                      </a:r>
                    </a:p>
                  </a:txBody>
                  <a:tcPr/>
                </a:tc>
                <a:extLst>
                  <a:ext uri="{0D108BD9-81ED-4DB2-BD59-A6C34878D82A}">
                    <a16:rowId xmlns:a16="http://schemas.microsoft.com/office/drawing/2014/main" val="641855173"/>
                  </a:ext>
                </a:extLst>
              </a:tr>
              <a:tr h="495856">
                <a:tc>
                  <a:txBody>
                    <a:bodyPr/>
                    <a:lstStyle/>
                    <a:p>
                      <a:r>
                        <a:rPr lang="en-US" dirty="0"/>
                        <a:t>rs4</a:t>
                      </a:r>
                    </a:p>
                  </a:txBody>
                  <a:tcPr/>
                </a:tc>
                <a:tc>
                  <a:txBody>
                    <a:bodyPr/>
                    <a:lstStyle/>
                    <a:p>
                      <a:r>
                        <a:rPr lang="en-US" dirty="0"/>
                        <a:t>0^2 = 0</a:t>
                      </a:r>
                    </a:p>
                  </a:txBody>
                  <a:tcPr/>
                </a:tc>
                <a:tc>
                  <a:txBody>
                    <a:bodyPr/>
                    <a:lstStyle/>
                    <a:p>
                      <a:r>
                        <a:rPr lang="en-US" dirty="0"/>
                        <a:t>0.85^2 + 0.9^2 + 1^2 = 2.5325</a:t>
                      </a:r>
                    </a:p>
                  </a:txBody>
                  <a:tcPr/>
                </a:tc>
                <a:extLst>
                  <a:ext uri="{0D108BD9-81ED-4DB2-BD59-A6C34878D82A}">
                    <a16:rowId xmlns:a16="http://schemas.microsoft.com/office/drawing/2014/main" val="1913178998"/>
                  </a:ext>
                </a:extLst>
              </a:tr>
            </a:tbl>
          </a:graphicData>
        </a:graphic>
      </p:graphicFrame>
      <p:sp>
        <p:nvSpPr>
          <p:cNvPr id="9" name="TextBox 8">
            <a:extLst>
              <a:ext uri="{FF2B5EF4-FFF2-40B4-BE49-F238E27FC236}">
                <a16:creationId xmlns:a16="http://schemas.microsoft.com/office/drawing/2014/main" id="{26968BC3-1C43-AE48-BB02-7B2CBC43F475}"/>
              </a:ext>
            </a:extLst>
          </p:cNvPr>
          <p:cNvSpPr txBox="1"/>
          <p:nvPr/>
        </p:nvSpPr>
        <p:spPr>
          <a:xfrm>
            <a:off x="6064913" y="870179"/>
            <a:ext cx="1141146" cy="369332"/>
          </a:xfrm>
          <a:prstGeom prst="rect">
            <a:avLst/>
          </a:prstGeom>
          <a:noFill/>
        </p:spPr>
        <p:txBody>
          <a:bodyPr wrap="none" rtlCol="0">
            <a:spAutoFit/>
          </a:bodyPr>
          <a:lstStyle/>
          <a:p>
            <a:r>
              <a:rPr lang="en-US" b="1" dirty="0"/>
              <a:t>LD scores:</a:t>
            </a:r>
          </a:p>
        </p:txBody>
      </p:sp>
      <p:pic>
        <p:nvPicPr>
          <p:cNvPr id="16" name="Picture 15">
            <a:extLst>
              <a:ext uri="{FF2B5EF4-FFF2-40B4-BE49-F238E27FC236}">
                <a16:creationId xmlns:a16="http://schemas.microsoft.com/office/drawing/2014/main" id="{A3A6CDDB-D07A-7A48-94EB-DAE39C370D6D}"/>
              </a:ext>
            </a:extLst>
          </p:cNvPr>
          <p:cNvPicPr>
            <a:picLocks noChangeAspect="1"/>
          </p:cNvPicPr>
          <p:nvPr/>
        </p:nvPicPr>
        <p:blipFill>
          <a:blip r:embed="rId2"/>
          <a:stretch>
            <a:fillRect/>
          </a:stretch>
        </p:blipFill>
        <p:spPr>
          <a:xfrm>
            <a:off x="7369110" y="639206"/>
            <a:ext cx="1701800" cy="673100"/>
          </a:xfrm>
          <a:prstGeom prst="rect">
            <a:avLst/>
          </a:prstGeom>
        </p:spPr>
      </p:pic>
      <p:sp>
        <p:nvSpPr>
          <p:cNvPr id="17" name="TextBox 16">
            <a:extLst>
              <a:ext uri="{FF2B5EF4-FFF2-40B4-BE49-F238E27FC236}">
                <a16:creationId xmlns:a16="http://schemas.microsoft.com/office/drawing/2014/main" id="{04956DC8-F2A4-3C4F-B8AD-794801F41B3E}"/>
              </a:ext>
            </a:extLst>
          </p:cNvPr>
          <p:cNvSpPr txBox="1"/>
          <p:nvPr/>
        </p:nvSpPr>
        <p:spPr>
          <a:xfrm>
            <a:off x="9326862" y="614766"/>
            <a:ext cx="2540528" cy="646331"/>
          </a:xfrm>
          <a:prstGeom prst="rect">
            <a:avLst/>
          </a:prstGeom>
          <a:noFill/>
        </p:spPr>
        <p:txBody>
          <a:bodyPr wrap="square" rtlCol="0">
            <a:spAutoFit/>
          </a:bodyPr>
          <a:lstStyle/>
          <a:p>
            <a:r>
              <a:rPr lang="en-US" dirty="0"/>
              <a:t>Partitioned LD score for category C</a:t>
            </a:r>
          </a:p>
        </p:txBody>
      </p:sp>
      <p:sp>
        <p:nvSpPr>
          <p:cNvPr id="19" name="TextBox 18">
            <a:extLst>
              <a:ext uri="{FF2B5EF4-FFF2-40B4-BE49-F238E27FC236}">
                <a16:creationId xmlns:a16="http://schemas.microsoft.com/office/drawing/2014/main" id="{DC3A2D5F-F560-FF4A-BCC7-DCFAF9AAC1F9}"/>
              </a:ext>
            </a:extLst>
          </p:cNvPr>
          <p:cNvSpPr txBox="1"/>
          <p:nvPr/>
        </p:nvSpPr>
        <p:spPr>
          <a:xfrm>
            <a:off x="6064913" y="3824922"/>
            <a:ext cx="4976898" cy="646331"/>
          </a:xfrm>
          <a:prstGeom prst="rect">
            <a:avLst/>
          </a:prstGeom>
          <a:noFill/>
        </p:spPr>
        <p:txBody>
          <a:bodyPr wrap="square" rtlCol="0">
            <a:spAutoFit/>
          </a:bodyPr>
          <a:lstStyle/>
          <a:p>
            <a:r>
              <a:rPr lang="en-US" b="1" dirty="0"/>
              <a:t>Partitioned LD scores measure how much each variant tags different classes of variant.</a:t>
            </a:r>
          </a:p>
        </p:txBody>
      </p:sp>
    </p:spTree>
    <p:extLst>
      <p:ext uri="{BB962C8B-B14F-4D97-AF65-F5344CB8AC3E}">
        <p14:creationId xmlns:p14="http://schemas.microsoft.com/office/powerpoint/2010/main" val="471117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A510A-876A-8845-819B-1040385B09A6}"/>
              </a:ext>
            </a:extLst>
          </p:cNvPr>
          <p:cNvSpPr>
            <a:spLocks noGrp="1"/>
          </p:cNvSpPr>
          <p:nvPr>
            <p:ph type="title"/>
          </p:nvPr>
        </p:nvSpPr>
        <p:spPr/>
        <p:txBody>
          <a:bodyPr/>
          <a:lstStyle/>
          <a:p>
            <a:r>
              <a:rPr lang="en-US" dirty="0"/>
              <a:t>Meta-analyzing genetic data</a:t>
            </a:r>
          </a:p>
        </p:txBody>
      </p:sp>
      <p:sp>
        <p:nvSpPr>
          <p:cNvPr id="8" name="Content Placeholder 2">
            <a:extLst>
              <a:ext uri="{FF2B5EF4-FFF2-40B4-BE49-F238E27FC236}">
                <a16:creationId xmlns:a16="http://schemas.microsoft.com/office/drawing/2014/main" id="{B539A80D-EB0F-5C4D-A2B3-0B1F51F581A0}"/>
              </a:ext>
            </a:extLst>
          </p:cNvPr>
          <p:cNvSpPr>
            <a:spLocks noGrp="1"/>
          </p:cNvSpPr>
          <p:nvPr>
            <p:ph idx="1"/>
          </p:nvPr>
        </p:nvSpPr>
        <p:spPr>
          <a:xfrm>
            <a:off x="838200" y="1825625"/>
            <a:ext cx="4391025" cy="4351338"/>
          </a:xfrm>
        </p:spPr>
        <p:txBody>
          <a:bodyPr>
            <a:normAutofit fontScale="85000" lnSpcReduction="20000"/>
          </a:bodyPr>
          <a:lstStyle/>
          <a:p>
            <a:r>
              <a:rPr lang="en-US" dirty="0"/>
              <a:t>Meta-analysis is a technique for combining summary statistics across multiple different studies.</a:t>
            </a:r>
          </a:p>
          <a:p>
            <a:r>
              <a:rPr lang="en-US" dirty="0"/>
              <a:t>You need two bits of data for each study, to capture effect size precision</a:t>
            </a:r>
          </a:p>
          <a:p>
            <a:pPr lvl="1"/>
            <a:r>
              <a:rPr lang="en-US" dirty="0"/>
              <a:t>e.g. betas and standard errors, or p-values and sample sizes </a:t>
            </a:r>
          </a:p>
          <a:p>
            <a:r>
              <a:rPr lang="en-US" dirty="0"/>
              <a:t>The paper uses the software METAL, with settings for Inverse Variance Based analysis</a:t>
            </a:r>
          </a:p>
          <a:p>
            <a:pPr lvl="1"/>
            <a:r>
              <a:rPr lang="en-US" dirty="0"/>
              <a:t>This is more properly called a “Fixed Effect Variance Weighted Meta-analysis”</a:t>
            </a:r>
          </a:p>
        </p:txBody>
      </p:sp>
    </p:spTree>
    <p:extLst>
      <p:ext uri="{BB962C8B-B14F-4D97-AF65-F5344CB8AC3E}">
        <p14:creationId xmlns:p14="http://schemas.microsoft.com/office/powerpoint/2010/main" val="11480105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48783-036B-3342-BA2A-D511AE45B7B5}"/>
              </a:ext>
            </a:extLst>
          </p:cNvPr>
          <p:cNvSpPr>
            <a:spLocks noGrp="1"/>
          </p:cNvSpPr>
          <p:nvPr>
            <p:ph type="title"/>
          </p:nvPr>
        </p:nvSpPr>
        <p:spPr>
          <a:xfrm>
            <a:off x="0" y="-215949"/>
            <a:ext cx="10515600" cy="1325563"/>
          </a:xfrm>
        </p:spPr>
        <p:txBody>
          <a:bodyPr/>
          <a:lstStyle/>
          <a:p>
            <a:r>
              <a:rPr lang="en-US" dirty="0"/>
              <a:t>Partitioned LD Scores</a:t>
            </a:r>
          </a:p>
        </p:txBody>
      </p:sp>
      <p:graphicFrame>
        <p:nvGraphicFramePr>
          <p:cNvPr id="4" name="Table 3">
            <a:extLst>
              <a:ext uri="{FF2B5EF4-FFF2-40B4-BE49-F238E27FC236}">
                <a16:creationId xmlns:a16="http://schemas.microsoft.com/office/drawing/2014/main" id="{870FD685-A4B2-2147-88AA-92A4CFDDAE15}"/>
              </a:ext>
            </a:extLst>
          </p:cNvPr>
          <p:cNvGraphicFramePr>
            <a:graphicFrameLocks noGrp="1"/>
          </p:cNvGraphicFramePr>
          <p:nvPr/>
        </p:nvGraphicFramePr>
        <p:xfrm>
          <a:off x="266267" y="1499940"/>
          <a:ext cx="5625529" cy="2123440"/>
        </p:xfrm>
        <a:graphic>
          <a:graphicData uri="http://schemas.openxmlformats.org/drawingml/2006/table">
            <a:tbl>
              <a:tblPr firstRow="1" firstCol="1" bandRow="1">
                <a:tableStyleId>{5C22544A-7EE6-4342-B048-85BDC9FD1C3A}</a:tableStyleId>
              </a:tblPr>
              <a:tblGrid>
                <a:gridCol w="515493">
                  <a:extLst>
                    <a:ext uri="{9D8B030D-6E8A-4147-A177-3AD203B41FA5}">
                      <a16:colId xmlns:a16="http://schemas.microsoft.com/office/drawing/2014/main" val="1251296593"/>
                    </a:ext>
                  </a:extLst>
                </a:gridCol>
                <a:gridCol w="1002475">
                  <a:extLst>
                    <a:ext uri="{9D8B030D-6E8A-4147-A177-3AD203B41FA5}">
                      <a16:colId xmlns:a16="http://schemas.microsoft.com/office/drawing/2014/main" val="1463647912"/>
                    </a:ext>
                  </a:extLst>
                </a:gridCol>
                <a:gridCol w="1369187">
                  <a:extLst>
                    <a:ext uri="{9D8B030D-6E8A-4147-A177-3AD203B41FA5}">
                      <a16:colId xmlns:a16="http://schemas.microsoft.com/office/drawing/2014/main" val="259177540"/>
                    </a:ext>
                  </a:extLst>
                </a:gridCol>
                <a:gridCol w="1369187">
                  <a:extLst>
                    <a:ext uri="{9D8B030D-6E8A-4147-A177-3AD203B41FA5}">
                      <a16:colId xmlns:a16="http://schemas.microsoft.com/office/drawing/2014/main" val="2824078262"/>
                    </a:ext>
                  </a:extLst>
                </a:gridCol>
                <a:gridCol w="1369187">
                  <a:extLst>
                    <a:ext uri="{9D8B030D-6E8A-4147-A177-3AD203B41FA5}">
                      <a16:colId xmlns:a16="http://schemas.microsoft.com/office/drawing/2014/main" val="1044151235"/>
                    </a:ext>
                  </a:extLst>
                </a:gridCol>
              </a:tblGrid>
              <a:tr h="370840">
                <a:tc>
                  <a:txBody>
                    <a:bodyPr/>
                    <a:lstStyle/>
                    <a:p>
                      <a:endParaRPr lang="en-US" dirty="0"/>
                    </a:p>
                  </a:txBody>
                  <a:tcPr/>
                </a:tc>
                <a:tc>
                  <a:txBody>
                    <a:bodyPr/>
                    <a:lstStyle/>
                    <a:p>
                      <a:r>
                        <a:rPr lang="en-US" dirty="0"/>
                        <a:t>rs1</a:t>
                      </a:r>
                    </a:p>
                    <a:p>
                      <a:r>
                        <a:rPr lang="en-US" dirty="0"/>
                        <a:t>(coding)</a:t>
                      </a:r>
                    </a:p>
                  </a:txBody>
                  <a:tcPr/>
                </a:tc>
                <a:tc>
                  <a:txBody>
                    <a:bodyPr/>
                    <a:lstStyle/>
                    <a:p>
                      <a:r>
                        <a:rPr lang="en-US" dirty="0"/>
                        <a:t>rs2</a:t>
                      </a:r>
                    </a:p>
                    <a:p>
                      <a:r>
                        <a:rPr lang="en-US" dirty="0"/>
                        <a:t>(noncoding)</a:t>
                      </a:r>
                    </a:p>
                  </a:txBody>
                  <a:tcPr/>
                </a:tc>
                <a:tc>
                  <a:txBody>
                    <a:bodyPr/>
                    <a:lstStyle/>
                    <a:p>
                      <a:r>
                        <a:rPr lang="en-US" dirty="0"/>
                        <a:t>rs3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(noncoding)</a:t>
                      </a:r>
                    </a:p>
                  </a:txBody>
                  <a:tcPr/>
                </a:tc>
                <a:tc>
                  <a:txBody>
                    <a:bodyPr/>
                    <a:lstStyle/>
                    <a:p>
                      <a:r>
                        <a:rPr lang="en-US" dirty="0"/>
                        <a:t>rs4</a:t>
                      </a:r>
                    </a:p>
                    <a:p>
                      <a:r>
                        <a:rPr lang="en-US" dirty="0"/>
                        <a:t>(noncoding)</a:t>
                      </a:r>
                    </a:p>
                  </a:txBody>
                  <a:tcPr/>
                </a:tc>
                <a:extLst>
                  <a:ext uri="{0D108BD9-81ED-4DB2-BD59-A6C34878D82A}">
                    <a16:rowId xmlns:a16="http://schemas.microsoft.com/office/drawing/2014/main" val="1791191070"/>
                  </a:ext>
                </a:extLst>
              </a:tr>
              <a:tr h="370840">
                <a:tc>
                  <a:txBody>
                    <a:bodyPr/>
                    <a:lstStyle/>
                    <a:p>
                      <a:r>
                        <a:rPr lang="en-US" dirty="0"/>
                        <a:t>rs1</a:t>
                      </a:r>
                    </a:p>
                  </a:txBody>
                  <a:tcPr/>
                </a:tc>
                <a:tc>
                  <a:txBody>
                    <a:bodyPr/>
                    <a:lstStyle/>
                    <a:p>
                      <a:r>
                        <a:rPr lang="en-US" dirty="0"/>
                        <a:t>1</a:t>
                      </a:r>
                    </a:p>
                  </a:txBody>
                  <a:tcPr/>
                </a:tc>
                <a:tc>
                  <a:txBody>
                    <a:bodyPr/>
                    <a:lstStyle/>
                    <a:p>
                      <a:r>
                        <a:rPr lang="en-US" dirty="0"/>
                        <a:t>0.1</a:t>
                      </a:r>
                    </a:p>
                  </a:txBody>
                  <a:tcPr/>
                </a:tc>
                <a:tc>
                  <a:txBody>
                    <a:bodyPr/>
                    <a:lstStyle/>
                    <a:p>
                      <a:r>
                        <a:rPr lang="en-US" dirty="0"/>
                        <a:t>0.05</a:t>
                      </a:r>
                    </a:p>
                  </a:txBody>
                  <a:tcPr/>
                </a:tc>
                <a:tc>
                  <a:txBody>
                    <a:bodyPr/>
                    <a:lstStyle/>
                    <a:p>
                      <a:r>
                        <a:rPr lang="en-US" dirty="0"/>
                        <a:t>0</a:t>
                      </a:r>
                    </a:p>
                  </a:txBody>
                  <a:tcPr/>
                </a:tc>
                <a:extLst>
                  <a:ext uri="{0D108BD9-81ED-4DB2-BD59-A6C34878D82A}">
                    <a16:rowId xmlns:a16="http://schemas.microsoft.com/office/drawing/2014/main" val="2897646364"/>
                  </a:ext>
                </a:extLst>
              </a:tr>
              <a:tr h="370840">
                <a:tc>
                  <a:txBody>
                    <a:bodyPr/>
                    <a:lstStyle/>
                    <a:p>
                      <a:r>
                        <a:rPr lang="en-US" dirty="0"/>
                        <a:t>rs2</a:t>
                      </a:r>
                    </a:p>
                  </a:txBody>
                  <a:tcPr/>
                </a:tc>
                <a:tc>
                  <a:txBody>
                    <a:bodyPr/>
                    <a:lstStyle/>
                    <a:p>
                      <a:r>
                        <a:rPr lang="en-US" dirty="0"/>
                        <a:t>0.1</a:t>
                      </a:r>
                    </a:p>
                  </a:txBody>
                  <a:tcPr/>
                </a:tc>
                <a:tc>
                  <a:txBody>
                    <a:bodyPr/>
                    <a:lstStyle/>
                    <a:p>
                      <a:r>
                        <a:rPr lang="en-US" dirty="0"/>
                        <a:t>1</a:t>
                      </a:r>
                    </a:p>
                  </a:txBody>
                  <a:tcPr/>
                </a:tc>
                <a:tc>
                  <a:txBody>
                    <a:bodyPr/>
                    <a:lstStyle/>
                    <a:p>
                      <a:r>
                        <a:rPr lang="en-US" dirty="0"/>
                        <a:t>0.9</a:t>
                      </a:r>
                    </a:p>
                  </a:txBody>
                  <a:tcPr/>
                </a:tc>
                <a:tc>
                  <a:txBody>
                    <a:bodyPr/>
                    <a:lstStyle/>
                    <a:p>
                      <a:r>
                        <a:rPr lang="en-US" dirty="0"/>
                        <a:t>0.85</a:t>
                      </a:r>
                    </a:p>
                  </a:txBody>
                  <a:tcPr/>
                </a:tc>
                <a:extLst>
                  <a:ext uri="{0D108BD9-81ED-4DB2-BD59-A6C34878D82A}">
                    <a16:rowId xmlns:a16="http://schemas.microsoft.com/office/drawing/2014/main" val="1925120868"/>
                  </a:ext>
                </a:extLst>
              </a:tr>
              <a:tr h="370840">
                <a:tc>
                  <a:txBody>
                    <a:bodyPr/>
                    <a:lstStyle/>
                    <a:p>
                      <a:r>
                        <a:rPr lang="en-US" dirty="0"/>
                        <a:t>rs3</a:t>
                      </a:r>
                    </a:p>
                  </a:txBody>
                  <a:tcPr/>
                </a:tc>
                <a:tc>
                  <a:txBody>
                    <a:bodyPr/>
                    <a:lstStyle/>
                    <a:p>
                      <a:r>
                        <a:rPr lang="en-US" dirty="0"/>
                        <a:t>0.05</a:t>
                      </a:r>
                    </a:p>
                  </a:txBody>
                  <a:tcPr/>
                </a:tc>
                <a:tc>
                  <a:txBody>
                    <a:bodyPr/>
                    <a:lstStyle/>
                    <a:p>
                      <a:r>
                        <a:rPr lang="en-US" dirty="0"/>
                        <a:t>0.9</a:t>
                      </a:r>
                    </a:p>
                  </a:txBody>
                  <a:tcPr/>
                </a:tc>
                <a:tc>
                  <a:txBody>
                    <a:bodyPr/>
                    <a:lstStyle/>
                    <a:p>
                      <a:r>
                        <a:rPr lang="en-US" dirty="0"/>
                        <a:t>1</a:t>
                      </a:r>
                    </a:p>
                  </a:txBody>
                  <a:tcPr/>
                </a:tc>
                <a:tc>
                  <a:txBody>
                    <a:bodyPr/>
                    <a:lstStyle/>
                    <a:p>
                      <a:r>
                        <a:rPr lang="en-US" dirty="0"/>
                        <a:t>0.9</a:t>
                      </a:r>
                    </a:p>
                  </a:txBody>
                  <a:tcPr/>
                </a:tc>
                <a:extLst>
                  <a:ext uri="{0D108BD9-81ED-4DB2-BD59-A6C34878D82A}">
                    <a16:rowId xmlns:a16="http://schemas.microsoft.com/office/drawing/2014/main" val="1733886432"/>
                  </a:ext>
                </a:extLst>
              </a:tr>
              <a:tr h="370840">
                <a:tc>
                  <a:txBody>
                    <a:bodyPr/>
                    <a:lstStyle/>
                    <a:p>
                      <a:r>
                        <a:rPr lang="en-US" dirty="0"/>
                        <a:t>rs4</a:t>
                      </a:r>
                    </a:p>
                  </a:txBody>
                  <a:tcPr/>
                </a:tc>
                <a:tc>
                  <a:txBody>
                    <a:bodyPr/>
                    <a:lstStyle/>
                    <a:p>
                      <a:r>
                        <a:rPr lang="en-US" dirty="0"/>
                        <a:t>0</a:t>
                      </a:r>
                    </a:p>
                  </a:txBody>
                  <a:tcPr/>
                </a:tc>
                <a:tc>
                  <a:txBody>
                    <a:bodyPr/>
                    <a:lstStyle/>
                    <a:p>
                      <a:r>
                        <a:rPr lang="en-US" dirty="0"/>
                        <a:t>0.85</a:t>
                      </a:r>
                    </a:p>
                  </a:txBody>
                  <a:tcPr/>
                </a:tc>
                <a:tc>
                  <a:txBody>
                    <a:bodyPr/>
                    <a:lstStyle/>
                    <a:p>
                      <a:r>
                        <a:rPr lang="en-US" dirty="0"/>
                        <a:t>0.9</a:t>
                      </a:r>
                    </a:p>
                  </a:txBody>
                  <a:tcPr/>
                </a:tc>
                <a:tc>
                  <a:txBody>
                    <a:bodyPr/>
                    <a:lstStyle/>
                    <a:p>
                      <a:r>
                        <a:rPr lang="en-US" dirty="0"/>
                        <a:t>1</a:t>
                      </a:r>
                    </a:p>
                  </a:txBody>
                  <a:tcPr/>
                </a:tc>
                <a:extLst>
                  <a:ext uri="{0D108BD9-81ED-4DB2-BD59-A6C34878D82A}">
                    <a16:rowId xmlns:a16="http://schemas.microsoft.com/office/drawing/2014/main" val="3970101702"/>
                  </a:ext>
                </a:extLst>
              </a:tr>
            </a:tbl>
          </a:graphicData>
        </a:graphic>
      </p:graphicFrame>
      <p:sp>
        <p:nvSpPr>
          <p:cNvPr id="5" name="TextBox 4">
            <a:extLst>
              <a:ext uri="{FF2B5EF4-FFF2-40B4-BE49-F238E27FC236}">
                <a16:creationId xmlns:a16="http://schemas.microsoft.com/office/drawing/2014/main" id="{43634B24-B2C8-CC43-94A8-BA1FCD07E3C0}"/>
              </a:ext>
            </a:extLst>
          </p:cNvPr>
          <p:cNvSpPr txBox="1"/>
          <p:nvPr/>
        </p:nvSpPr>
        <p:spPr>
          <a:xfrm>
            <a:off x="893126" y="857043"/>
            <a:ext cx="1168397" cy="369332"/>
          </a:xfrm>
          <a:prstGeom prst="rect">
            <a:avLst/>
          </a:prstGeom>
          <a:noFill/>
        </p:spPr>
        <p:txBody>
          <a:bodyPr wrap="none" rtlCol="0">
            <a:spAutoFit/>
          </a:bodyPr>
          <a:lstStyle/>
          <a:p>
            <a:r>
              <a:rPr lang="en-US" b="1" dirty="0"/>
              <a:t>LD matrix:</a:t>
            </a:r>
          </a:p>
        </p:txBody>
      </p:sp>
      <p:graphicFrame>
        <p:nvGraphicFramePr>
          <p:cNvPr id="6" name="Table 5">
            <a:extLst>
              <a:ext uri="{FF2B5EF4-FFF2-40B4-BE49-F238E27FC236}">
                <a16:creationId xmlns:a16="http://schemas.microsoft.com/office/drawing/2014/main" id="{BF17B815-0A75-9F48-A23B-AE9005D759BA}"/>
              </a:ext>
            </a:extLst>
          </p:cNvPr>
          <p:cNvGraphicFramePr>
            <a:graphicFrameLocks noGrp="1"/>
          </p:cNvGraphicFramePr>
          <p:nvPr/>
        </p:nvGraphicFramePr>
        <p:xfrm>
          <a:off x="6108918" y="1579006"/>
          <a:ext cx="5790122" cy="1979216"/>
        </p:xfrm>
        <a:graphic>
          <a:graphicData uri="http://schemas.openxmlformats.org/drawingml/2006/table">
            <a:tbl>
              <a:tblPr firstRow="1" bandRow="1">
                <a:tableStyleId>{5C22544A-7EE6-4342-B048-85BDC9FD1C3A}</a:tableStyleId>
              </a:tblPr>
              <a:tblGrid>
                <a:gridCol w="919036">
                  <a:extLst>
                    <a:ext uri="{9D8B030D-6E8A-4147-A177-3AD203B41FA5}">
                      <a16:colId xmlns:a16="http://schemas.microsoft.com/office/drawing/2014/main" val="435536870"/>
                    </a:ext>
                  </a:extLst>
                </a:gridCol>
                <a:gridCol w="1841818">
                  <a:extLst>
                    <a:ext uri="{9D8B030D-6E8A-4147-A177-3AD203B41FA5}">
                      <a16:colId xmlns:a16="http://schemas.microsoft.com/office/drawing/2014/main" val="1345550621"/>
                    </a:ext>
                  </a:extLst>
                </a:gridCol>
                <a:gridCol w="3029268">
                  <a:extLst>
                    <a:ext uri="{9D8B030D-6E8A-4147-A177-3AD203B41FA5}">
                      <a16:colId xmlns:a16="http://schemas.microsoft.com/office/drawing/2014/main" val="1227564024"/>
                    </a:ext>
                  </a:extLst>
                </a:gridCol>
              </a:tblGrid>
              <a:tr h="370840">
                <a:tc>
                  <a:txBody>
                    <a:bodyPr/>
                    <a:lstStyle/>
                    <a:p>
                      <a:r>
                        <a:rPr lang="en-US" dirty="0"/>
                        <a:t>Variant</a:t>
                      </a:r>
                    </a:p>
                  </a:txBody>
                  <a:tcPr/>
                </a:tc>
                <a:tc>
                  <a:txBody>
                    <a:bodyPr/>
                    <a:lstStyle/>
                    <a:p>
                      <a:r>
                        <a:rPr lang="en-US" dirty="0"/>
                        <a:t>Coding LD score</a:t>
                      </a:r>
                    </a:p>
                  </a:txBody>
                  <a:tcPr/>
                </a:tc>
                <a:tc>
                  <a:txBody>
                    <a:bodyPr/>
                    <a:lstStyle/>
                    <a:p>
                      <a:r>
                        <a:rPr lang="en-US" dirty="0"/>
                        <a:t>Noncoding LD score</a:t>
                      </a:r>
                    </a:p>
                  </a:txBody>
                  <a:tcPr/>
                </a:tc>
                <a:extLst>
                  <a:ext uri="{0D108BD9-81ED-4DB2-BD59-A6C34878D82A}">
                    <a16:rowId xmlns:a16="http://schemas.microsoft.com/office/drawing/2014/main" val="3423888035"/>
                  </a:ext>
                </a:extLst>
              </a:tr>
              <a:tr h="370840">
                <a:tc>
                  <a:txBody>
                    <a:bodyPr/>
                    <a:lstStyle/>
                    <a:p>
                      <a:r>
                        <a:rPr lang="en-US" dirty="0"/>
                        <a:t>rs1</a:t>
                      </a:r>
                    </a:p>
                  </a:txBody>
                  <a:tcPr/>
                </a:tc>
                <a:tc>
                  <a:txBody>
                    <a:bodyPr/>
                    <a:lstStyle/>
                    <a:p>
                      <a:r>
                        <a:rPr lang="en-US" dirty="0"/>
                        <a:t>1^2 = 1</a:t>
                      </a:r>
                    </a:p>
                  </a:txBody>
                  <a:tcPr/>
                </a:tc>
                <a:tc>
                  <a:txBody>
                    <a:bodyPr/>
                    <a:lstStyle/>
                    <a:p>
                      <a:r>
                        <a:rPr lang="en-US" dirty="0"/>
                        <a:t>0.1^2 + 0.05^2 + 0^2 = 0.0125</a:t>
                      </a:r>
                    </a:p>
                  </a:txBody>
                  <a:tcPr/>
                </a:tc>
                <a:extLst>
                  <a:ext uri="{0D108BD9-81ED-4DB2-BD59-A6C34878D82A}">
                    <a16:rowId xmlns:a16="http://schemas.microsoft.com/office/drawing/2014/main" val="913444952"/>
                  </a:ext>
                </a:extLst>
              </a:tr>
              <a:tr h="370840">
                <a:tc>
                  <a:txBody>
                    <a:bodyPr/>
                    <a:lstStyle/>
                    <a:p>
                      <a:r>
                        <a:rPr lang="en-US" dirty="0"/>
                        <a:t>rs2</a:t>
                      </a:r>
                    </a:p>
                  </a:txBody>
                  <a:tcPr/>
                </a:tc>
                <a:tc>
                  <a:txBody>
                    <a:bodyPr/>
                    <a:lstStyle/>
                    <a:p>
                      <a:r>
                        <a:rPr lang="en-US" dirty="0"/>
                        <a:t>0.1^2 = 0.01</a:t>
                      </a:r>
                    </a:p>
                  </a:txBody>
                  <a:tcPr/>
                </a:tc>
                <a:tc>
                  <a:txBody>
                    <a:bodyPr/>
                    <a:lstStyle/>
                    <a:p>
                      <a:r>
                        <a:rPr lang="en-US" dirty="0"/>
                        <a:t>1^2 + 0.9^2 + 0.85^2 = 2.5325</a:t>
                      </a:r>
                    </a:p>
                  </a:txBody>
                  <a:tcPr/>
                </a:tc>
                <a:extLst>
                  <a:ext uri="{0D108BD9-81ED-4DB2-BD59-A6C34878D82A}">
                    <a16:rowId xmlns:a16="http://schemas.microsoft.com/office/drawing/2014/main" val="2092248098"/>
                  </a:ext>
                </a:extLst>
              </a:tr>
              <a:tr h="370840">
                <a:tc>
                  <a:txBody>
                    <a:bodyPr/>
                    <a:lstStyle/>
                    <a:p>
                      <a:r>
                        <a:rPr lang="en-US" dirty="0"/>
                        <a:t>rs3</a:t>
                      </a:r>
                    </a:p>
                  </a:txBody>
                  <a:tcPr/>
                </a:tc>
                <a:tc>
                  <a:txBody>
                    <a:bodyPr/>
                    <a:lstStyle/>
                    <a:p>
                      <a:r>
                        <a:rPr lang="en-US" dirty="0"/>
                        <a:t>0.05^2 = 0.00025</a:t>
                      </a:r>
                    </a:p>
                  </a:txBody>
                  <a:tcPr/>
                </a:tc>
                <a:tc>
                  <a:txBody>
                    <a:bodyPr/>
                    <a:lstStyle/>
                    <a:p>
                      <a:r>
                        <a:rPr lang="en-US" dirty="0"/>
                        <a:t>0.9^2 + 1^2 + 0.9^2 = 2.62</a:t>
                      </a:r>
                    </a:p>
                  </a:txBody>
                  <a:tcPr/>
                </a:tc>
                <a:extLst>
                  <a:ext uri="{0D108BD9-81ED-4DB2-BD59-A6C34878D82A}">
                    <a16:rowId xmlns:a16="http://schemas.microsoft.com/office/drawing/2014/main" val="641855173"/>
                  </a:ext>
                </a:extLst>
              </a:tr>
              <a:tr h="495856">
                <a:tc>
                  <a:txBody>
                    <a:bodyPr/>
                    <a:lstStyle/>
                    <a:p>
                      <a:r>
                        <a:rPr lang="en-US" dirty="0"/>
                        <a:t>rs4</a:t>
                      </a:r>
                    </a:p>
                  </a:txBody>
                  <a:tcPr/>
                </a:tc>
                <a:tc>
                  <a:txBody>
                    <a:bodyPr/>
                    <a:lstStyle/>
                    <a:p>
                      <a:r>
                        <a:rPr lang="en-US" dirty="0"/>
                        <a:t>0^2 = 0</a:t>
                      </a:r>
                    </a:p>
                  </a:txBody>
                  <a:tcPr/>
                </a:tc>
                <a:tc>
                  <a:txBody>
                    <a:bodyPr/>
                    <a:lstStyle/>
                    <a:p>
                      <a:r>
                        <a:rPr lang="en-US" dirty="0"/>
                        <a:t>0.85^2 + 0.9^2 + 1^2 = 2.5325</a:t>
                      </a:r>
                    </a:p>
                  </a:txBody>
                  <a:tcPr/>
                </a:tc>
                <a:extLst>
                  <a:ext uri="{0D108BD9-81ED-4DB2-BD59-A6C34878D82A}">
                    <a16:rowId xmlns:a16="http://schemas.microsoft.com/office/drawing/2014/main" val="1913178998"/>
                  </a:ext>
                </a:extLst>
              </a:tr>
            </a:tbl>
          </a:graphicData>
        </a:graphic>
      </p:graphicFrame>
      <p:sp>
        <p:nvSpPr>
          <p:cNvPr id="9" name="TextBox 8">
            <a:extLst>
              <a:ext uri="{FF2B5EF4-FFF2-40B4-BE49-F238E27FC236}">
                <a16:creationId xmlns:a16="http://schemas.microsoft.com/office/drawing/2014/main" id="{26968BC3-1C43-AE48-BB02-7B2CBC43F475}"/>
              </a:ext>
            </a:extLst>
          </p:cNvPr>
          <p:cNvSpPr txBox="1"/>
          <p:nvPr/>
        </p:nvSpPr>
        <p:spPr>
          <a:xfrm>
            <a:off x="6064913" y="870179"/>
            <a:ext cx="1141146" cy="369332"/>
          </a:xfrm>
          <a:prstGeom prst="rect">
            <a:avLst/>
          </a:prstGeom>
          <a:noFill/>
        </p:spPr>
        <p:txBody>
          <a:bodyPr wrap="none" rtlCol="0">
            <a:spAutoFit/>
          </a:bodyPr>
          <a:lstStyle/>
          <a:p>
            <a:r>
              <a:rPr lang="en-US" b="1" dirty="0"/>
              <a:t>LD scores:</a:t>
            </a:r>
          </a:p>
        </p:txBody>
      </p:sp>
      <p:sp>
        <p:nvSpPr>
          <p:cNvPr id="11" name="TextBox 10">
            <a:extLst>
              <a:ext uri="{FF2B5EF4-FFF2-40B4-BE49-F238E27FC236}">
                <a16:creationId xmlns:a16="http://schemas.microsoft.com/office/drawing/2014/main" id="{B9284494-6A12-1C46-BA95-1EB8E6FD9AB8}"/>
              </a:ext>
            </a:extLst>
          </p:cNvPr>
          <p:cNvSpPr txBox="1"/>
          <p:nvPr/>
        </p:nvSpPr>
        <p:spPr>
          <a:xfrm>
            <a:off x="1210761" y="4522462"/>
            <a:ext cx="7186612" cy="369332"/>
          </a:xfrm>
          <a:prstGeom prst="rect">
            <a:avLst/>
          </a:prstGeom>
          <a:noFill/>
        </p:spPr>
        <p:txBody>
          <a:bodyPr wrap="square" rtlCol="0">
            <a:spAutoFit/>
          </a:bodyPr>
          <a:lstStyle/>
          <a:p>
            <a:r>
              <a:rPr lang="en-US" b="1" dirty="0"/>
              <a:t>We can now estimate the two different slopes:</a:t>
            </a:r>
          </a:p>
        </p:txBody>
      </p:sp>
      <p:sp>
        <p:nvSpPr>
          <p:cNvPr id="22" name="TextBox 21">
            <a:extLst>
              <a:ext uri="{FF2B5EF4-FFF2-40B4-BE49-F238E27FC236}">
                <a16:creationId xmlns:a16="http://schemas.microsoft.com/office/drawing/2014/main" id="{5A18B9B6-3AA4-0449-9FEA-3F4FCEA9D2EB}"/>
              </a:ext>
            </a:extLst>
          </p:cNvPr>
          <p:cNvSpPr txBox="1"/>
          <p:nvPr/>
        </p:nvSpPr>
        <p:spPr>
          <a:xfrm>
            <a:off x="6853723" y="6108593"/>
            <a:ext cx="5104916" cy="646331"/>
          </a:xfrm>
          <a:prstGeom prst="rect">
            <a:avLst/>
          </a:prstGeom>
          <a:noFill/>
        </p:spPr>
        <p:txBody>
          <a:bodyPr wrap="square" rtlCol="0">
            <a:spAutoFit/>
          </a:bodyPr>
          <a:lstStyle/>
          <a:p>
            <a:r>
              <a:rPr lang="el-GR" dirty="0"/>
              <a:t>χ</a:t>
            </a:r>
            <a:r>
              <a:rPr lang="en-GB" dirty="0"/>
              <a:t>2 = test statistic, </a:t>
            </a:r>
            <a:r>
              <a:rPr lang="en-US" dirty="0"/>
              <a:t>N = sample size, M = number of SNPs, a = confounding</a:t>
            </a:r>
          </a:p>
        </p:txBody>
      </p:sp>
      <p:pic>
        <p:nvPicPr>
          <p:cNvPr id="16" name="Picture 15">
            <a:extLst>
              <a:ext uri="{FF2B5EF4-FFF2-40B4-BE49-F238E27FC236}">
                <a16:creationId xmlns:a16="http://schemas.microsoft.com/office/drawing/2014/main" id="{A3A6CDDB-D07A-7A48-94EB-DAE39C370D6D}"/>
              </a:ext>
            </a:extLst>
          </p:cNvPr>
          <p:cNvPicPr>
            <a:picLocks noChangeAspect="1"/>
          </p:cNvPicPr>
          <p:nvPr/>
        </p:nvPicPr>
        <p:blipFill>
          <a:blip r:embed="rId2"/>
          <a:stretch>
            <a:fillRect/>
          </a:stretch>
        </p:blipFill>
        <p:spPr>
          <a:xfrm>
            <a:off x="7369110" y="639206"/>
            <a:ext cx="1701800" cy="673100"/>
          </a:xfrm>
          <a:prstGeom prst="rect">
            <a:avLst/>
          </a:prstGeom>
        </p:spPr>
      </p:pic>
      <p:sp>
        <p:nvSpPr>
          <p:cNvPr id="17" name="TextBox 16">
            <a:extLst>
              <a:ext uri="{FF2B5EF4-FFF2-40B4-BE49-F238E27FC236}">
                <a16:creationId xmlns:a16="http://schemas.microsoft.com/office/drawing/2014/main" id="{04956DC8-F2A4-3C4F-B8AD-794801F41B3E}"/>
              </a:ext>
            </a:extLst>
          </p:cNvPr>
          <p:cNvSpPr txBox="1"/>
          <p:nvPr/>
        </p:nvSpPr>
        <p:spPr>
          <a:xfrm>
            <a:off x="9326862" y="614766"/>
            <a:ext cx="2540528" cy="646331"/>
          </a:xfrm>
          <a:prstGeom prst="rect">
            <a:avLst/>
          </a:prstGeom>
          <a:noFill/>
        </p:spPr>
        <p:txBody>
          <a:bodyPr wrap="square" rtlCol="0">
            <a:spAutoFit/>
          </a:bodyPr>
          <a:lstStyle/>
          <a:p>
            <a:r>
              <a:rPr lang="en-US" dirty="0"/>
              <a:t>Partitioned LD score for category C</a:t>
            </a:r>
          </a:p>
        </p:txBody>
      </p:sp>
      <p:pic>
        <p:nvPicPr>
          <p:cNvPr id="18" name="Picture 17">
            <a:extLst>
              <a:ext uri="{FF2B5EF4-FFF2-40B4-BE49-F238E27FC236}">
                <a16:creationId xmlns:a16="http://schemas.microsoft.com/office/drawing/2014/main" id="{EC1C6B48-40DB-3440-BE9E-131EF52F037E}"/>
              </a:ext>
            </a:extLst>
          </p:cNvPr>
          <p:cNvPicPr>
            <a:picLocks noChangeAspect="1"/>
          </p:cNvPicPr>
          <p:nvPr/>
        </p:nvPicPr>
        <p:blipFill>
          <a:blip r:embed="rId3"/>
          <a:stretch>
            <a:fillRect/>
          </a:stretch>
        </p:blipFill>
        <p:spPr>
          <a:xfrm>
            <a:off x="822251" y="5283690"/>
            <a:ext cx="10573333" cy="710006"/>
          </a:xfrm>
          <a:prstGeom prst="rect">
            <a:avLst/>
          </a:prstGeom>
        </p:spPr>
      </p:pic>
      <p:sp>
        <p:nvSpPr>
          <p:cNvPr id="12" name="TextBox 11">
            <a:extLst>
              <a:ext uri="{FF2B5EF4-FFF2-40B4-BE49-F238E27FC236}">
                <a16:creationId xmlns:a16="http://schemas.microsoft.com/office/drawing/2014/main" id="{9BC8F39A-131D-9646-90E4-27ABAE72982D}"/>
              </a:ext>
            </a:extLst>
          </p:cNvPr>
          <p:cNvSpPr txBox="1"/>
          <p:nvPr/>
        </p:nvSpPr>
        <p:spPr>
          <a:xfrm>
            <a:off x="6064913" y="3824922"/>
            <a:ext cx="4976898" cy="646331"/>
          </a:xfrm>
          <a:prstGeom prst="rect">
            <a:avLst/>
          </a:prstGeom>
          <a:noFill/>
        </p:spPr>
        <p:txBody>
          <a:bodyPr wrap="square" rtlCol="0">
            <a:spAutoFit/>
          </a:bodyPr>
          <a:lstStyle/>
          <a:p>
            <a:r>
              <a:rPr lang="en-US" b="1" dirty="0"/>
              <a:t>Partitioned LD scores measure how much each variant tags different classes of variant.</a:t>
            </a:r>
          </a:p>
        </p:txBody>
      </p:sp>
    </p:spTree>
    <p:extLst>
      <p:ext uri="{BB962C8B-B14F-4D97-AF65-F5344CB8AC3E}">
        <p14:creationId xmlns:p14="http://schemas.microsoft.com/office/powerpoint/2010/main" val="2821116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09FA-870C-8549-BC2E-57D2B9CB48B9}"/>
              </a:ext>
            </a:extLst>
          </p:cNvPr>
          <p:cNvSpPr>
            <a:spLocks noGrp="1"/>
          </p:cNvSpPr>
          <p:nvPr>
            <p:ph type="title"/>
          </p:nvPr>
        </p:nvSpPr>
        <p:spPr/>
        <p:txBody>
          <a:bodyPr/>
          <a:lstStyle/>
          <a:p>
            <a:r>
              <a:rPr lang="en-US" dirty="0"/>
              <a:t>Back to the paper</a:t>
            </a:r>
          </a:p>
        </p:txBody>
      </p:sp>
      <p:pic>
        <p:nvPicPr>
          <p:cNvPr id="4" name="Picture 3">
            <a:extLst>
              <a:ext uri="{FF2B5EF4-FFF2-40B4-BE49-F238E27FC236}">
                <a16:creationId xmlns:a16="http://schemas.microsoft.com/office/drawing/2014/main" id="{44DBD02D-D0D7-444E-B341-750F97FE3F08}"/>
              </a:ext>
            </a:extLst>
          </p:cNvPr>
          <p:cNvPicPr>
            <a:picLocks noChangeAspect="1"/>
          </p:cNvPicPr>
          <p:nvPr/>
        </p:nvPicPr>
        <p:blipFill>
          <a:blip r:embed="rId2"/>
          <a:stretch>
            <a:fillRect/>
          </a:stretch>
        </p:blipFill>
        <p:spPr>
          <a:xfrm>
            <a:off x="176084" y="1908274"/>
            <a:ext cx="6888291" cy="3028950"/>
          </a:xfrm>
          <a:prstGeom prst="rect">
            <a:avLst/>
          </a:prstGeom>
        </p:spPr>
      </p:pic>
      <p:sp>
        <p:nvSpPr>
          <p:cNvPr id="7" name="TextBox 6">
            <a:extLst>
              <a:ext uri="{FF2B5EF4-FFF2-40B4-BE49-F238E27FC236}">
                <a16:creationId xmlns:a16="http://schemas.microsoft.com/office/drawing/2014/main" id="{B5ADB6D5-E632-334C-B1A7-B30599048B44}"/>
              </a:ext>
            </a:extLst>
          </p:cNvPr>
          <p:cNvSpPr txBox="1"/>
          <p:nvPr/>
        </p:nvSpPr>
        <p:spPr>
          <a:xfrm>
            <a:off x="685800" y="5154810"/>
            <a:ext cx="3871912" cy="646331"/>
          </a:xfrm>
          <a:prstGeom prst="rect">
            <a:avLst/>
          </a:prstGeom>
          <a:noFill/>
        </p:spPr>
        <p:txBody>
          <a:bodyPr wrap="square" rtlCol="0">
            <a:spAutoFit/>
          </a:bodyPr>
          <a:lstStyle/>
          <a:p>
            <a:r>
              <a:rPr lang="en-US" dirty="0"/>
              <a:t>Most of the heritability in blood traits is driving by intronic variation</a:t>
            </a:r>
          </a:p>
        </p:txBody>
      </p:sp>
    </p:spTree>
    <p:extLst>
      <p:ext uri="{BB962C8B-B14F-4D97-AF65-F5344CB8AC3E}">
        <p14:creationId xmlns:p14="http://schemas.microsoft.com/office/powerpoint/2010/main" val="22717133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09FA-870C-8549-BC2E-57D2B9CB48B9}"/>
              </a:ext>
            </a:extLst>
          </p:cNvPr>
          <p:cNvSpPr>
            <a:spLocks noGrp="1"/>
          </p:cNvSpPr>
          <p:nvPr>
            <p:ph type="title"/>
          </p:nvPr>
        </p:nvSpPr>
        <p:spPr/>
        <p:txBody>
          <a:bodyPr/>
          <a:lstStyle/>
          <a:p>
            <a:r>
              <a:rPr lang="en-US" dirty="0"/>
              <a:t>Back to the paper</a:t>
            </a:r>
          </a:p>
        </p:txBody>
      </p:sp>
      <p:pic>
        <p:nvPicPr>
          <p:cNvPr id="4" name="Picture 3">
            <a:extLst>
              <a:ext uri="{FF2B5EF4-FFF2-40B4-BE49-F238E27FC236}">
                <a16:creationId xmlns:a16="http://schemas.microsoft.com/office/drawing/2014/main" id="{44DBD02D-D0D7-444E-B341-750F97FE3F08}"/>
              </a:ext>
            </a:extLst>
          </p:cNvPr>
          <p:cNvPicPr>
            <a:picLocks noChangeAspect="1"/>
          </p:cNvPicPr>
          <p:nvPr/>
        </p:nvPicPr>
        <p:blipFill>
          <a:blip r:embed="rId2"/>
          <a:stretch>
            <a:fillRect/>
          </a:stretch>
        </p:blipFill>
        <p:spPr>
          <a:xfrm>
            <a:off x="176084" y="1908274"/>
            <a:ext cx="6888291" cy="3028950"/>
          </a:xfrm>
          <a:prstGeom prst="rect">
            <a:avLst/>
          </a:prstGeom>
        </p:spPr>
      </p:pic>
      <p:pic>
        <p:nvPicPr>
          <p:cNvPr id="6" name="Picture 5">
            <a:extLst>
              <a:ext uri="{FF2B5EF4-FFF2-40B4-BE49-F238E27FC236}">
                <a16:creationId xmlns:a16="http://schemas.microsoft.com/office/drawing/2014/main" id="{B96E33D1-0419-EE42-84C0-B13AAE057D1A}"/>
              </a:ext>
            </a:extLst>
          </p:cNvPr>
          <p:cNvPicPr>
            <a:picLocks noChangeAspect="1"/>
          </p:cNvPicPr>
          <p:nvPr/>
        </p:nvPicPr>
        <p:blipFill>
          <a:blip r:embed="rId3"/>
          <a:stretch>
            <a:fillRect/>
          </a:stretch>
        </p:blipFill>
        <p:spPr>
          <a:xfrm>
            <a:off x="7064375" y="2185988"/>
            <a:ext cx="5127625" cy="2751236"/>
          </a:xfrm>
          <a:prstGeom prst="rect">
            <a:avLst/>
          </a:prstGeom>
        </p:spPr>
      </p:pic>
      <p:sp>
        <p:nvSpPr>
          <p:cNvPr id="7" name="TextBox 6">
            <a:extLst>
              <a:ext uri="{FF2B5EF4-FFF2-40B4-BE49-F238E27FC236}">
                <a16:creationId xmlns:a16="http://schemas.microsoft.com/office/drawing/2014/main" id="{B5ADB6D5-E632-334C-B1A7-B30599048B44}"/>
              </a:ext>
            </a:extLst>
          </p:cNvPr>
          <p:cNvSpPr txBox="1"/>
          <p:nvPr/>
        </p:nvSpPr>
        <p:spPr>
          <a:xfrm>
            <a:off x="685800" y="5154810"/>
            <a:ext cx="3871912" cy="646331"/>
          </a:xfrm>
          <a:prstGeom prst="rect">
            <a:avLst/>
          </a:prstGeom>
          <a:noFill/>
        </p:spPr>
        <p:txBody>
          <a:bodyPr wrap="square" rtlCol="0">
            <a:spAutoFit/>
          </a:bodyPr>
          <a:lstStyle/>
          <a:p>
            <a:r>
              <a:rPr lang="en-US" dirty="0"/>
              <a:t>Most of the heritability in blood traits is driving by intronic variation</a:t>
            </a:r>
          </a:p>
        </p:txBody>
      </p:sp>
      <p:sp>
        <p:nvSpPr>
          <p:cNvPr id="8" name="TextBox 7">
            <a:extLst>
              <a:ext uri="{FF2B5EF4-FFF2-40B4-BE49-F238E27FC236}">
                <a16:creationId xmlns:a16="http://schemas.microsoft.com/office/drawing/2014/main" id="{49B4BB4A-9E41-9049-8320-0EA4747AEAAA}"/>
              </a:ext>
            </a:extLst>
          </p:cNvPr>
          <p:cNvSpPr txBox="1"/>
          <p:nvPr/>
        </p:nvSpPr>
        <p:spPr>
          <a:xfrm>
            <a:off x="7378700" y="5432524"/>
            <a:ext cx="3871912" cy="646331"/>
          </a:xfrm>
          <a:prstGeom prst="rect">
            <a:avLst/>
          </a:prstGeom>
          <a:noFill/>
        </p:spPr>
        <p:txBody>
          <a:bodyPr wrap="square" rtlCol="0">
            <a:spAutoFit/>
          </a:bodyPr>
          <a:lstStyle/>
          <a:p>
            <a:r>
              <a:rPr lang="en-US" dirty="0"/>
              <a:t>and by variants in enhancers and transcribed regions.</a:t>
            </a:r>
          </a:p>
        </p:txBody>
      </p:sp>
    </p:spTree>
    <p:extLst>
      <p:ext uri="{BB962C8B-B14F-4D97-AF65-F5344CB8AC3E}">
        <p14:creationId xmlns:p14="http://schemas.microsoft.com/office/powerpoint/2010/main" val="39346339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19C5B-9BB7-2549-BCA9-9A17DD77838D}"/>
              </a:ext>
            </a:extLst>
          </p:cNvPr>
          <p:cNvSpPr>
            <a:spLocks noGrp="1"/>
          </p:cNvSpPr>
          <p:nvPr>
            <p:ph type="title"/>
          </p:nvPr>
        </p:nvSpPr>
        <p:spPr/>
        <p:txBody>
          <a:bodyPr/>
          <a:lstStyle/>
          <a:p>
            <a:r>
              <a:rPr lang="en-US" dirty="0"/>
              <a:t>Running these yourself</a:t>
            </a:r>
          </a:p>
        </p:txBody>
      </p:sp>
      <p:sp>
        <p:nvSpPr>
          <p:cNvPr id="3" name="Content Placeholder 2">
            <a:extLst>
              <a:ext uri="{FF2B5EF4-FFF2-40B4-BE49-F238E27FC236}">
                <a16:creationId xmlns:a16="http://schemas.microsoft.com/office/drawing/2014/main" id="{D52F5DDF-07AA-FF4B-A200-C7018905685B}"/>
              </a:ext>
            </a:extLst>
          </p:cNvPr>
          <p:cNvSpPr>
            <a:spLocks noGrp="1"/>
          </p:cNvSpPr>
          <p:nvPr>
            <p:ph idx="1"/>
          </p:nvPr>
        </p:nvSpPr>
        <p:spPr/>
        <p:txBody>
          <a:bodyPr/>
          <a:lstStyle/>
          <a:p>
            <a:r>
              <a:rPr lang="en-US" dirty="0"/>
              <a:t>We do not have a practical on LD Score regression, but the LDSC authors have a number of good tutorials with real, publicly available data on their wiki:</a:t>
            </a:r>
          </a:p>
          <a:p>
            <a:pPr marL="0" indent="0">
              <a:buNone/>
            </a:pPr>
            <a:r>
              <a:rPr lang="en-US" dirty="0">
                <a:hlinkClick r:id="rId2"/>
              </a:rPr>
              <a:t>https://github.com/bulik/ldsc/wiki</a:t>
            </a:r>
            <a:endParaRPr lang="en-US" dirty="0"/>
          </a:p>
          <a:p>
            <a:endParaRPr lang="en-US" dirty="0"/>
          </a:p>
        </p:txBody>
      </p:sp>
    </p:spTree>
    <p:extLst>
      <p:ext uri="{BB962C8B-B14F-4D97-AF65-F5344CB8AC3E}">
        <p14:creationId xmlns:p14="http://schemas.microsoft.com/office/powerpoint/2010/main" val="7085476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7F6C4-D084-414E-A518-1DD67A5145CD}"/>
              </a:ext>
            </a:extLst>
          </p:cNvPr>
          <p:cNvSpPr>
            <a:spLocks noGrp="1"/>
          </p:cNvSpPr>
          <p:nvPr>
            <p:ph type="ctrTitle"/>
          </p:nvPr>
        </p:nvSpPr>
        <p:spPr/>
        <p:txBody>
          <a:bodyPr/>
          <a:lstStyle/>
          <a:p>
            <a:r>
              <a:rPr lang="en-US" dirty="0"/>
              <a:t>Fine-mapping</a:t>
            </a:r>
          </a:p>
        </p:txBody>
      </p:sp>
      <p:sp>
        <p:nvSpPr>
          <p:cNvPr id="3" name="Subtitle 2">
            <a:extLst>
              <a:ext uri="{FF2B5EF4-FFF2-40B4-BE49-F238E27FC236}">
                <a16:creationId xmlns:a16="http://schemas.microsoft.com/office/drawing/2014/main" id="{49A03954-EC15-F644-892F-DF30D1CA37D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507928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9015E-3AB6-D046-A33E-45E60061AA20}"/>
              </a:ext>
            </a:extLst>
          </p:cNvPr>
          <p:cNvSpPr>
            <a:spLocks noGrp="1"/>
          </p:cNvSpPr>
          <p:nvPr>
            <p:ph type="title"/>
          </p:nvPr>
        </p:nvSpPr>
        <p:spPr/>
        <p:txBody>
          <a:bodyPr/>
          <a:lstStyle/>
          <a:p>
            <a:r>
              <a:rPr lang="en-US" dirty="0"/>
              <a:t>Swapping out for a new paper</a:t>
            </a:r>
          </a:p>
        </p:txBody>
      </p:sp>
      <p:pic>
        <p:nvPicPr>
          <p:cNvPr id="5" name="Picture 4">
            <a:extLst>
              <a:ext uri="{FF2B5EF4-FFF2-40B4-BE49-F238E27FC236}">
                <a16:creationId xmlns:a16="http://schemas.microsoft.com/office/drawing/2014/main" id="{73A837B2-E2D2-AD46-817F-B1B207C813E2}"/>
              </a:ext>
            </a:extLst>
          </p:cNvPr>
          <p:cNvPicPr>
            <a:picLocks noChangeAspect="1"/>
          </p:cNvPicPr>
          <p:nvPr/>
        </p:nvPicPr>
        <p:blipFill>
          <a:blip r:embed="rId2"/>
          <a:stretch>
            <a:fillRect/>
          </a:stretch>
        </p:blipFill>
        <p:spPr>
          <a:xfrm>
            <a:off x="1547812" y="2038350"/>
            <a:ext cx="8839200" cy="3924300"/>
          </a:xfrm>
          <a:prstGeom prst="rect">
            <a:avLst/>
          </a:prstGeom>
        </p:spPr>
      </p:pic>
    </p:spTree>
    <p:extLst>
      <p:ext uri="{BB962C8B-B14F-4D97-AF65-F5344CB8AC3E}">
        <p14:creationId xmlns:p14="http://schemas.microsoft.com/office/powerpoint/2010/main" val="13110006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A8D2ED-FFB1-B242-A46C-19FE3964E3C5}"/>
              </a:ext>
            </a:extLst>
          </p:cNvPr>
          <p:cNvPicPr>
            <a:picLocks noChangeAspect="1"/>
          </p:cNvPicPr>
          <p:nvPr/>
        </p:nvPicPr>
        <p:blipFill>
          <a:blip r:embed="rId2"/>
          <a:stretch>
            <a:fillRect/>
          </a:stretch>
        </p:blipFill>
        <p:spPr>
          <a:xfrm>
            <a:off x="919174" y="610062"/>
            <a:ext cx="4367202" cy="3532187"/>
          </a:xfrm>
          <a:prstGeom prst="rect">
            <a:avLst/>
          </a:prstGeom>
        </p:spPr>
      </p:pic>
      <p:sp>
        <p:nvSpPr>
          <p:cNvPr id="2" name="Title 1">
            <a:extLst>
              <a:ext uri="{FF2B5EF4-FFF2-40B4-BE49-F238E27FC236}">
                <a16:creationId xmlns:a16="http://schemas.microsoft.com/office/drawing/2014/main" id="{26533FB2-4DBB-7049-9D0F-FC2B0EDFC100}"/>
              </a:ext>
            </a:extLst>
          </p:cNvPr>
          <p:cNvSpPr>
            <a:spLocks noGrp="1"/>
          </p:cNvSpPr>
          <p:nvPr>
            <p:ph type="title"/>
          </p:nvPr>
        </p:nvSpPr>
        <p:spPr>
          <a:xfrm>
            <a:off x="0" y="-85725"/>
            <a:ext cx="10515600" cy="1325563"/>
          </a:xfrm>
        </p:spPr>
        <p:txBody>
          <a:bodyPr/>
          <a:lstStyle/>
          <a:p>
            <a:r>
              <a:rPr lang="en-US" dirty="0"/>
              <a:t>Aims of fine-mapping</a:t>
            </a:r>
          </a:p>
        </p:txBody>
      </p:sp>
    </p:spTree>
    <p:extLst>
      <p:ext uri="{BB962C8B-B14F-4D97-AF65-F5344CB8AC3E}">
        <p14:creationId xmlns:p14="http://schemas.microsoft.com/office/powerpoint/2010/main" val="29151566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A8D2ED-FFB1-B242-A46C-19FE3964E3C5}"/>
              </a:ext>
            </a:extLst>
          </p:cNvPr>
          <p:cNvPicPr>
            <a:picLocks noChangeAspect="1"/>
          </p:cNvPicPr>
          <p:nvPr/>
        </p:nvPicPr>
        <p:blipFill>
          <a:blip r:embed="rId2"/>
          <a:stretch>
            <a:fillRect/>
          </a:stretch>
        </p:blipFill>
        <p:spPr>
          <a:xfrm>
            <a:off x="919174" y="610062"/>
            <a:ext cx="4367202" cy="3532187"/>
          </a:xfrm>
          <a:prstGeom prst="rect">
            <a:avLst/>
          </a:prstGeom>
        </p:spPr>
      </p:pic>
      <p:sp>
        <p:nvSpPr>
          <p:cNvPr id="7" name="Rectangle 6">
            <a:extLst>
              <a:ext uri="{FF2B5EF4-FFF2-40B4-BE49-F238E27FC236}">
                <a16:creationId xmlns:a16="http://schemas.microsoft.com/office/drawing/2014/main" id="{4897DCA9-A8CC-AC4F-9DA4-523F4380D18D}"/>
              </a:ext>
            </a:extLst>
          </p:cNvPr>
          <p:cNvSpPr/>
          <p:nvPr/>
        </p:nvSpPr>
        <p:spPr>
          <a:xfrm>
            <a:off x="2135990" y="1062057"/>
            <a:ext cx="559596" cy="2122930"/>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533FB2-4DBB-7049-9D0F-FC2B0EDFC100}"/>
              </a:ext>
            </a:extLst>
          </p:cNvPr>
          <p:cNvSpPr>
            <a:spLocks noGrp="1"/>
          </p:cNvSpPr>
          <p:nvPr>
            <p:ph type="title"/>
          </p:nvPr>
        </p:nvSpPr>
        <p:spPr>
          <a:xfrm>
            <a:off x="0" y="-85725"/>
            <a:ext cx="10515600" cy="1325563"/>
          </a:xfrm>
        </p:spPr>
        <p:txBody>
          <a:bodyPr/>
          <a:lstStyle/>
          <a:p>
            <a:r>
              <a:rPr lang="en-US" dirty="0"/>
              <a:t>Aims of fine-mapping</a:t>
            </a:r>
          </a:p>
        </p:txBody>
      </p:sp>
      <p:sp>
        <p:nvSpPr>
          <p:cNvPr id="4" name="TextBox 3">
            <a:extLst>
              <a:ext uri="{FF2B5EF4-FFF2-40B4-BE49-F238E27FC236}">
                <a16:creationId xmlns:a16="http://schemas.microsoft.com/office/drawing/2014/main" id="{ED476290-0E36-064D-940D-7703EE89F1CD}"/>
              </a:ext>
            </a:extLst>
          </p:cNvPr>
          <p:cNvSpPr txBox="1"/>
          <p:nvPr/>
        </p:nvSpPr>
        <p:spPr>
          <a:xfrm>
            <a:off x="7043738" y="2357438"/>
            <a:ext cx="4143375" cy="923330"/>
          </a:xfrm>
          <a:prstGeom prst="rect">
            <a:avLst/>
          </a:prstGeom>
          <a:noFill/>
        </p:spPr>
        <p:txBody>
          <a:bodyPr wrap="square" rtlCol="0">
            <a:spAutoFit/>
          </a:bodyPr>
          <a:lstStyle/>
          <a:p>
            <a:pPr marL="342900" indent="-342900">
              <a:buAutoNum type="arabicPeriod"/>
            </a:pPr>
            <a:r>
              <a:rPr lang="en-US" dirty="0"/>
              <a:t>Identify the number of independent signals (i.e. the number of causal variants) in the region.</a:t>
            </a:r>
          </a:p>
        </p:txBody>
      </p:sp>
      <p:sp>
        <p:nvSpPr>
          <p:cNvPr id="8" name="Rectangle 7">
            <a:extLst>
              <a:ext uri="{FF2B5EF4-FFF2-40B4-BE49-F238E27FC236}">
                <a16:creationId xmlns:a16="http://schemas.microsoft.com/office/drawing/2014/main" id="{84E6CF42-E11E-7645-9B41-33660E9B99F6}"/>
              </a:ext>
            </a:extLst>
          </p:cNvPr>
          <p:cNvSpPr/>
          <p:nvPr/>
        </p:nvSpPr>
        <p:spPr>
          <a:xfrm>
            <a:off x="3714753" y="1062057"/>
            <a:ext cx="559596" cy="2122930"/>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840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A8D2ED-FFB1-B242-A46C-19FE3964E3C5}"/>
              </a:ext>
            </a:extLst>
          </p:cNvPr>
          <p:cNvPicPr>
            <a:picLocks noChangeAspect="1"/>
          </p:cNvPicPr>
          <p:nvPr/>
        </p:nvPicPr>
        <p:blipFill>
          <a:blip r:embed="rId2"/>
          <a:stretch>
            <a:fillRect/>
          </a:stretch>
        </p:blipFill>
        <p:spPr>
          <a:xfrm>
            <a:off x="919174" y="610062"/>
            <a:ext cx="4367202" cy="3532187"/>
          </a:xfrm>
          <a:prstGeom prst="rect">
            <a:avLst/>
          </a:prstGeom>
        </p:spPr>
      </p:pic>
      <p:sp>
        <p:nvSpPr>
          <p:cNvPr id="7" name="Rectangle 6">
            <a:extLst>
              <a:ext uri="{FF2B5EF4-FFF2-40B4-BE49-F238E27FC236}">
                <a16:creationId xmlns:a16="http://schemas.microsoft.com/office/drawing/2014/main" id="{4897DCA9-A8CC-AC4F-9DA4-523F4380D18D}"/>
              </a:ext>
            </a:extLst>
          </p:cNvPr>
          <p:cNvSpPr/>
          <p:nvPr/>
        </p:nvSpPr>
        <p:spPr>
          <a:xfrm>
            <a:off x="2135990" y="1062057"/>
            <a:ext cx="559596" cy="2122930"/>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533FB2-4DBB-7049-9D0F-FC2B0EDFC100}"/>
              </a:ext>
            </a:extLst>
          </p:cNvPr>
          <p:cNvSpPr>
            <a:spLocks noGrp="1"/>
          </p:cNvSpPr>
          <p:nvPr>
            <p:ph type="title"/>
          </p:nvPr>
        </p:nvSpPr>
        <p:spPr>
          <a:xfrm>
            <a:off x="0" y="-85725"/>
            <a:ext cx="10515600" cy="1325563"/>
          </a:xfrm>
        </p:spPr>
        <p:txBody>
          <a:bodyPr/>
          <a:lstStyle/>
          <a:p>
            <a:r>
              <a:rPr lang="en-US" dirty="0"/>
              <a:t>Aims of fine-mapping</a:t>
            </a:r>
          </a:p>
        </p:txBody>
      </p:sp>
      <p:sp>
        <p:nvSpPr>
          <p:cNvPr id="4" name="TextBox 3">
            <a:extLst>
              <a:ext uri="{FF2B5EF4-FFF2-40B4-BE49-F238E27FC236}">
                <a16:creationId xmlns:a16="http://schemas.microsoft.com/office/drawing/2014/main" id="{ED476290-0E36-064D-940D-7703EE89F1CD}"/>
              </a:ext>
            </a:extLst>
          </p:cNvPr>
          <p:cNvSpPr txBox="1"/>
          <p:nvPr/>
        </p:nvSpPr>
        <p:spPr>
          <a:xfrm>
            <a:off x="7043738" y="2357438"/>
            <a:ext cx="4143375" cy="1477328"/>
          </a:xfrm>
          <a:prstGeom prst="rect">
            <a:avLst/>
          </a:prstGeom>
          <a:noFill/>
        </p:spPr>
        <p:txBody>
          <a:bodyPr wrap="square" rtlCol="0">
            <a:spAutoFit/>
          </a:bodyPr>
          <a:lstStyle/>
          <a:p>
            <a:pPr marL="342900" indent="-342900">
              <a:buAutoNum type="arabicPeriod"/>
            </a:pPr>
            <a:r>
              <a:rPr lang="en-US" dirty="0"/>
              <a:t>Identify the number of independent signals (i.e. the number of causal variants) in the region.</a:t>
            </a:r>
          </a:p>
          <a:p>
            <a:pPr marL="342900" indent="-342900">
              <a:buAutoNum type="arabicPeriod"/>
            </a:pPr>
            <a:r>
              <a:rPr lang="en-US" dirty="0"/>
              <a:t>Identify the candidates for the actual causal variant for each signal.</a:t>
            </a:r>
          </a:p>
        </p:txBody>
      </p:sp>
      <p:sp>
        <p:nvSpPr>
          <p:cNvPr id="8" name="Rectangle 7">
            <a:extLst>
              <a:ext uri="{FF2B5EF4-FFF2-40B4-BE49-F238E27FC236}">
                <a16:creationId xmlns:a16="http://schemas.microsoft.com/office/drawing/2014/main" id="{84E6CF42-E11E-7645-9B41-33660E9B99F6}"/>
              </a:ext>
            </a:extLst>
          </p:cNvPr>
          <p:cNvSpPr/>
          <p:nvPr/>
        </p:nvSpPr>
        <p:spPr>
          <a:xfrm>
            <a:off x="3714753" y="1062057"/>
            <a:ext cx="559596" cy="2122930"/>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10D55C5-C428-484C-80C5-12A70CE91C7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4103" y="4311899"/>
            <a:ext cx="2956528" cy="2391236"/>
          </a:xfrm>
          <a:prstGeom prst="rect">
            <a:avLst/>
          </a:prstGeom>
        </p:spPr>
      </p:pic>
      <p:pic>
        <p:nvPicPr>
          <p:cNvPr id="11" name="Picture 10">
            <a:extLst>
              <a:ext uri="{FF2B5EF4-FFF2-40B4-BE49-F238E27FC236}">
                <a16:creationId xmlns:a16="http://schemas.microsoft.com/office/drawing/2014/main" id="{AB1E93EA-CDC9-8E44-B3F9-13C3FDCC034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564043" y="4142249"/>
            <a:ext cx="3166283" cy="2560886"/>
          </a:xfrm>
          <a:prstGeom prst="rect">
            <a:avLst/>
          </a:prstGeom>
        </p:spPr>
      </p:pic>
      <p:cxnSp>
        <p:nvCxnSpPr>
          <p:cNvPr id="13" name="Straight Arrow Connector 12">
            <a:extLst>
              <a:ext uri="{FF2B5EF4-FFF2-40B4-BE49-F238E27FC236}">
                <a16:creationId xmlns:a16="http://schemas.microsoft.com/office/drawing/2014/main" id="{3CB66766-21A3-0548-AC9F-9EBEF2F1B20A}"/>
              </a:ext>
            </a:extLst>
          </p:cNvPr>
          <p:cNvCxnSpPr>
            <a:stCxn id="7" idx="2"/>
          </p:cNvCxnSpPr>
          <p:nvPr/>
        </p:nvCxnSpPr>
        <p:spPr>
          <a:xfrm flipH="1">
            <a:off x="1880558" y="3184987"/>
            <a:ext cx="535230" cy="1369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7D2A25D-018A-054D-B446-E08B254E2EDD}"/>
              </a:ext>
            </a:extLst>
          </p:cNvPr>
          <p:cNvCxnSpPr>
            <a:cxnSpLocks/>
          </p:cNvCxnSpPr>
          <p:nvPr/>
        </p:nvCxnSpPr>
        <p:spPr>
          <a:xfrm>
            <a:off x="4002658" y="3184987"/>
            <a:ext cx="500331" cy="1369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4965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A8D2ED-FFB1-B242-A46C-19FE3964E3C5}"/>
              </a:ext>
            </a:extLst>
          </p:cNvPr>
          <p:cNvPicPr>
            <a:picLocks noChangeAspect="1"/>
          </p:cNvPicPr>
          <p:nvPr/>
        </p:nvPicPr>
        <p:blipFill>
          <a:blip r:embed="rId2"/>
          <a:stretch>
            <a:fillRect/>
          </a:stretch>
        </p:blipFill>
        <p:spPr>
          <a:xfrm>
            <a:off x="919174" y="610062"/>
            <a:ext cx="4367202" cy="3532187"/>
          </a:xfrm>
          <a:prstGeom prst="rect">
            <a:avLst/>
          </a:prstGeom>
        </p:spPr>
      </p:pic>
      <p:sp>
        <p:nvSpPr>
          <p:cNvPr id="7" name="Rectangle 6">
            <a:extLst>
              <a:ext uri="{FF2B5EF4-FFF2-40B4-BE49-F238E27FC236}">
                <a16:creationId xmlns:a16="http://schemas.microsoft.com/office/drawing/2014/main" id="{4897DCA9-A8CC-AC4F-9DA4-523F4380D18D}"/>
              </a:ext>
            </a:extLst>
          </p:cNvPr>
          <p:cNvSpPr/>
          <p:nvPr/>
        </p:nvSpPr>
        <p:spPr>
          <a:xfrm>
            <a:off x="2135990" y="1062057"/>
            <a:ext cx="559596" cy="2122930"/>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533FB2-4DBB-7049-9D0F-FC2B0EDFC100}"/>
              </a:ext>
            </a:extLst>
          </p:cNvPr>
          <p:cNvSpPr>
            <a:spLocks noGrp="1"/>
          </p:cNvSpPr>
          <p:nvPr>
            <p:ph type="title"/>
          </p:nvPr>
        </p:nvSpPr>
        <p:spPr>
          <a:xfrm>
            <a:off x="0" y="-85725"/>
            <a:ext cx="10515600" cy="1325563"/>
          </a:xfrm>
        </p:spPr>
        <p:txBody>
          <a:bodyPr/>
          <a:lstStyle/>
          <a:p>
            <a:r>
              <a:rPr lang="en-US" dirty="0"/>
              <a:t>Aims of fine-mapping</a:t>
            </a:r>
          </a:p>
        </p:txBody>
      </p:sp>
      <p:sp>
        <p:nvSpPr>
          <p:cNvPr id="4" name="TextBox 3">
            <a:extLst>
              <a:ext uri="{FF2B5EF4-FFF2-40B4-BE49-F238E27FC236}">
                <a16:creationId xmlns:a16="http://schemas.microsoft.com/office/drawing/2014/main" id="{ED476290-0E36-064D-940D-7703EE89F1CD}"/>
              </a:ext>
            </a:extLst>
          </p:cNvPr>
          <p:cNvSpPr txBox="1"/>
          <p:nvPr/>
        </p:nvSpPr>
        <p:spPr>
          <a:xfrm>
            <a:off x="7043738" y="2357438"/>
            <a:ext cx="4143375" cy="2031325"/>
          </a:xfrm>
          <a:prstGeom prst="rect">
            <a:avLst/>
          </a:prstGeom>
          <a:noFill/>
        </p:spPr>
        <p:txBody>
          <a:bodyPr wrap="square" rtlCol="0">
            <a:spAutoFit/>
          </a:bodyPr>
          <a:lstStyle/>
          <a:p>
            <a:pPr marL="342900" indent="-342900">
              <a:buAutoNum type="arabicPeriod"/>
            </a:pPr>
            <a:r>
              <a:rPr lang="en-US" dirty="0"/>
              <a:t>Identify the number of independent signals (i.e. the number of causal variants) in the region.</a:t>
            </a:r>
          </a:p>
          <a:p>
            <a:pPr marL="342900" indent="-342900">
              <a:buAutoNum type="arabicPeriod"/>
            </a:pPr>
            <a:r>
              <a:rPr lang="en-US" dirty="0"/>
              <a:t>Identify the candidates for the actual causal variant for each signal.</a:t>
            </a:r>
          </a:p>
          <a:p>
            <a:pPr marL="342900" indent="-342900">
              <a:buAutoNum type="arabicPeriod"/>
            </a:pPr>
            <a:r>
              <a:rPr lang="en-US" dirty="0"/>
              <a:t>Identify possible functions of these causal variants</a:t>
            </a:r>
          </a:p>
        </p:txBody>
      </p:sp>
      <p:sp>
        <p:nvSpPr>
          <p:cNvPr id="8" name="Rectangle 7">
            <a:extLst>
              <a:ext uri="{FF2B5EF4-FFF2-40B4-BE49-F238E27FC236}">
                <a16:creationId xmlns:a16="http://schemas.microsoft.com/office/drawing/2014/main" id="{84E6CF42-E11E-7645-9B41-33660E9B99F6}"/>
              </a:ext>
            </a:extLst>
          </p:cNvPr>
          <p:cNvSpPr/>
          <p:nvPr/>
        </p:nvSpPr>
        <p:spPr>
          <a:xfrm>
            <a:off x="3714753" y="1062057"/>
            <a:ext cx="559596" cy="2122930"/>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10D55C5-C428-484C-80C5-12A70CE91C7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4103" y="4311899"/>
            <a:ext cx="2956528" cy="2391236"/>
          </a:xfrm>
          <a:prstGeom prst="rect">
            <a:avLst/>
          </a:prstGeom>
        </p:spPr>
      </p:pic>
      <p:pic>
        <p:nvPicPr>
          <p:cNvPr id="11" name="Picture 10">
            <a:extLst>
              <a:ext uri="{FF2B5EF4-FFF2-40B4-BE49-F238E27FC236}">
                <a16:creationId xmlns:a16="http://schemas.microsoft.com/office/drawing/2014/main" id="{AB1E93EA-CDC9-8E44-B3F9-13C3FDCC034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564043" y="4142249"/>
            <a:ext cx="3166283" cy="2560886"/>
          </a:xfrm>
          <a:prstGeom prst="rect">
            <a:avLst/>
          </a:prstGeom>
        </p:spPr>
      </p:pic>
      <p:cxnSp>
        <p:nvCxnSpPr>
          <p:cNvPr id="9" name="Straight Arrow Connector 8">
            <a:extLst>
              <a:ext uri="{FF2B5EF4-FFF2-40B4-BE49-F238E27FC236}">
                <a16:creationId xmlns:a16="http://schemas.microsoft.com/office/drawing/2014/main" id="{6C72624A-2645-7A46-9124-0CC94675F706}"/>
              </a:ext>
            </a:extLst>
          </p:cNvPr>
          <p:cNvCxnSpPr/>
          <p:nvPr/>
        </p:nvCxnSpPr>
        <p:spPr>
          <a:xfrm flipH="1">
            <a:off x="1880558" y="3184987"/>
            <a:ext cx="535230" cy="1369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FCE56A6-1DE9-4C4E-B408-74941AEFB28A}"/>
              </a:ext>
            </a:extLst>
          </p:cNvPr>
          <p:cNvCxnSpPr>
            <a:cxnSpLocks/>
          </p:cNvCxnSpPr>
          <p:nvPr/>
        </p:nvCxnSpPr>
        <p:spPr>
          <a:xfrm>
            <a:off x="4002658" y="3184987"/>
            <a:ext cx="500331" cy="1369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077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A510A-876A-8845-819B-1040385B09A6}"/>
              </a:ext>
            </a:extLst>
          </p:cNvPr>
          <p:cNvSpPr>
            <a:spLocks noGrp="1"/>
          </p:cNvSpPr>
          <p:nvPr>
            <p:ph type="title"/>
          </p:nvPr>
        </p:nvSpPr>
        <p:spPr/>
        <p:txBody>
          <a:bodyPr/>
          <a:lstStyle/>
          <a:p>
            <a:r>
              <a:rPr lang="en-US" dirty="0"/>
              <a:t>Meta-analyzing genetic data</a:t>
            </a:r>
          </a:p>
        </p:txBody>
      </p:sp>
      <p:pic>
        <p:nvPicPr>
          <p:cNvPr id="6" name="Picture 5">
            <a:extLst>
              <a:ext uri="{FF2B5EF4-FFF2-40B4-BE49-F238E27FC236}">
                <a16:creationId xmlns:a16="http://schemas.microsoft.com/office/drawing/2014/main" id="{9FB53238-EF55-D04A-BFA7-2163D564ED69}"/>
              </a:ext>
            </a:extLst>
          </p:cNvPr>
          <p:cNvPicPr>
            <a:picLocks noChangeAspect="1"/>
          </p:cNvPicPr>
          <p:nvPr/>
        </p:nvPicPr>
        <p:blipFill>
          <a:blip r:embed="rId2"/>
          <a:stretch>
            <a:fillRect/>
          </a:stretch>
        </p:blipFill>
        <p:spPr>
          <a:xfrm>
            <a:off x="5946775" y="2148036"/>
            <a:ext cx="4470400" cy="3276600"/>
          </a:xfrm>
          <a:prstGeom prst="rect">
            <a:avLst/>
          </a:prstGeom>
        </p:spPr>
      </p:pic>
      <p:sp>
        <p:nvSpPr>
          <p:cNvPr id="7" name="Rectangle 6">
            <a:extLst>
              <a:ext uri="{FF2B5EF4-FFF2-40B4-BE49-F238E27FC236}">
                <a16:creationId xmlns:a16="http://schemas.microsoft.com/office/drawing/2014/main" id="{EE9846E5-DF9B-C945-A3DF-3E669E22389A}"/>
              </a:ext>
            </a:extLst>
          </p:cNvPr>
          <p:cNvSpPr/>
          <p:nvPr/>
        </p:nvSpPr>
        <p:spPr>
          <a:xfrm>
            <a:off x="5500688" y="5881984"/>
            <a:ext cx="6491287" cy="646331"/>
          </a:xfrm>
          <a:prstGeom prst="rect">
            <a:avLst/>
          </a:prstGeom>
        </p:spPr>
        <p:txBody>
          <a:bodyPr wrap="square">
            <a:spAutoFit/>
          </a:bodyPr>
          <a:lstStyle/>
          <a:p>
            <a:r>
              <a:rPr lang="en-US" dirty="0" err="1"/>
              <a:t>Willer</a:t>
            </a:r>
            <a:r>
              <a:rPr lang="en-US" dirty="0"/>
              <a:t> et al (2010) METAL: fast and efficient meta-analysis of </a:t>
            </a:r>
            <a:r>
              <a:rPr lang="en-US" dirty="0" err="1"/>
              <a:t>genomewide</a:t>
            </a:r>
            <a:r>
              <a:rPr lang="en-US" dirty="0"/>
              <a:t> association scans. Bioinformatics. 26(17): 2190–2191.</a:t>
            </a:r>
          </a:p>
        </p:txBody>
      </p:sp>
      <p:sp>
        <p:nvSpPr>
          <p:cNvPr id="8" name="Content Placeholder 2">
            <a:extLst>
              <a:ext uri="{FF2B5EF4-FFF2-40B4-BE49-F238E27FC236}">
                <a16:creationId xmlns:a16="http://schemas.microsoft.com/office/drawing/2014/main" id="{B539A80D-EB0F-5C4D-A2B3-0B1F51F581A0}"/>
              </a:ext>
            </a:extLst>
          </p:cNvPr>
          <p:cNvSpPr>
            <a:spLocks noGrp="1"/>
          </p:cNvSpPr>
          <p:nvPr>
            <p:ph idx="1"/>
          </p:nvPr>
        </p:nvSpPr>
        <p:spPr>
          <a:xfrm>
            <a:off x="838200" y="1825625"/>
            <a:ext cx="4391025" cy="4351338"/>
          </a:xfrm>
        </p:spPr>
        <p:txBody>
          <a:bodyPr>
            <a:normAutofit fontScale="85000" lnSpcReduction="20000"/>
          </a:bodyPr>
          <a:lstStyle/>
          <a:p>
            <a:r>
              <a:rPr lang="en-US" dirty="0"/>
              <a:t>Meta-analysis is a technique for combining summary statistics across multiple different studies.</a:t>
            </a:r>
          </a:p>
          <a:p>
            <a:r>
              <a:rPr lang="en-US" dirty="0"/>
              <a:t>You need two bits of data for each study, to capture effect size precision</a:t>
            </a:r>
          </a:p>
          <a:p>
            <a:pPr lvl="1"/>
            <a:r>
              <a:rPr lang="en-US" dirty="0"/>
              <a:t>e.g. betas and standard errors, or p-values and sample sizes </a:t>
            </a:r>
          </a:p>
          <a:p>
            <a:r>
              <a:rPr lang="en-US" dirty="0"/>
              <a:t>The paper uses the software METAL, with settings for Inverse Variance Based analysis</a:t>
            </a:r>
          </a:p>
          <a:p>
            <a:pPr lvl="1"/>
            <a:r>
              <a:rPr lang="en-US" dirty="0"/>
              <a:t>This is more properly called a “Fixed Effect Variance Weighted Meta-analysis”</a:t>
            </a:r>
          </a:p>
        </p:txBody>
      </p:sp>
    </p:spTree>
    <p:extLst>
      <p:ext uri="{BB962C8B-B14F-4D97-AF65-F5344CB8AC3E}">
        <p14:creationId xmlns:p14="http://schemas.microsoft.com/office/powerpoint/2010/main" val="4873024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923EF-DD92-EF4F-845F-623EF340255A}"/>
              </a:ext>
            </a:extLst>
          </p:cNvPr>
          <p:cNvSpPr>
            <a:spLocks noGrp="1"/>
          </p:cNvSpPr>
          <p:nvPr>
            <p:ph type="title"/>
          </p:nvPr>
        </p:nvSpPr>
        <p:spPr>
          <a:xfrm>
            <a:off x="538163" y="-10318"/>
            <a:ext cx="10515600" cy="1325563"/>
          </a:xfrm>
        </p:spPr>
        <p:txBody>
          <a:bodyPr/>
          <a:lstStyle/>
          <a:p>
            <a:r>
              <a:rPr lang="en-US" dirty="0" err="1"/>
              <a:t>Maller</a:t>
            </a:r>
            <a:r>
              <a:rPr lang="en-US" dirty="0"/>
              <a:t> et al fine-mapping</a:t>
            </a:r>
          </a:p>
        </p:txBody>
      </p:sp>
      <p:sp>
        <p:nvSpPr>
          <p:cNvPr id="19" name="Rectangle 18">
            <a:extLst>
              <a:ext uri="{FF2B5EF4-FFF2-40B4-BE49-F238E27FC236}">
                <a16:creationId xmlns:a16="http://schemas.microsoft.com/office/drawing/2014/main" id="{D2524D8F-90E2-7E42-8DF3-A07DF04C3FD4}"/>
              </a:ext>
            </a:extLst>
          </p:cNvPr>
          <p:cNvSpPr/>
          <p:nvPr/>
        </p:nvSpPr>
        <p:spPr>
          <a:xfrm>
            <a:off x="123824" y="6029426"/>
            <a:ext cx="6519863" cy="646331"/>
          </a:xfrm>
          <a:prstGeom prst="rect">
            <a:avLst/>
          </a:prstGeom>
        </p:spPr>
        <p:txBody>
          <a:bodyPr wrap="square">
            <a:spAutoFit/>
          </a:bodyPr>
          <a:lstStyle/>
          <a:p>
            <a:r>
              <a:rPr lang="en-US" dirty="0" err="1"/>
              <a:t>Maller</a:t>
            </a:r>
            <a:r>
              <a:rPr lang="en-US" dirty="0"/>
              <a:t> et al (2012) Bayesian refinement of association signals for 14 loci in 3 common diseases. Nat Genet. 44(12): 1294–1301</a:t>
            </a:r>
          </a:p>
        </p:txBody>
      </p:sp>
    </p:spTree>
    <p:extLst>
      <p:ext uri="{BB962C8B-B14F-4D97-AF65-F5344CB8AC3E}">
        <p14:creationId xmlns:p14="http://schemas.microsoft.com/office/powerpoint/2010/main" val="17237297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923EF-DD92-EF4F-845F-623EF340255A}"/>
              </a:ext>
            </a:extLst>
          </p:cNvPr>
          <p:cNvSpPr>
            <a:spLocks noGrp="1"/>
          </p:cNvSpPr>
          <p:nvPr>
            <p:ph type="title"/>
          </p:nvPr>
        </p:nvSpPr>
        <p:spPr>
          <a:xfrm>
            <a:off x="538163" y="-10318"/>
            <a:ext cx="10515600" cy="1325563"/>
          </a:xfrm>
        </p:spPr>
        <p:txBody>
          <a:bodyPr/>
          <a:lstStyle/>
          <a:p>
            <a:r>
              <a:rPr lang="en-US" dirty="0" err="1"/>
              <a:t>Maller</a:t>
            </a:r>
            <a:r>
              <a:rPr lang="en-US" dirty="0"/>
              <a:t> et al fine-mapping</a:t>
            </a:r>
          </a:p>
        </p:txBody>
      </p:sp>
      <p:pic>
        <p:nvPicPr>
          <p:cNvPr id="4" name="Picture 3">
            <a:extLst>
              <a:ext uri="{FF2B5EF4-FFF2-40B4-BE49-F238E27FC236}">
                <a16:creationId xmlns:a16="http://schemas.microsoft.com/office/drawing/2014/main" id="{81A940E4-F3DE-EA4E-B4FD-5E5E8F31E1F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50000"/>
          <a:stretch/>
        </p:blipFill>
        <p:spPr>
          <a:xfrm>
            <a:off x="663575" y="1791492"/>
            <a:ext cx="6950076" cy="1091520"/>
          </a:xfrm>
          <a:prstGeom prst="rect">
            <a:avLst/>
          </a:prstGeom>
        </p:spPr>
      </p:pic>
      <p:sp>
        <p:nvSpPr>
          <p:cNvPr id="18" name="TextBox 17">
            <a:extLst>
              <a:ext uri="{FF2B5EF4-FFF2-40B4-BE49-F238E27FC236}">
                <a16:creationId xmlns:a16="http://schemas.microsoft.com/office/drawing/2014/main" id="{5DA6FC8D-94C0-024C-B0DA-F7EBFC951BF6}"/>
              </a:ext>
            </a:extLst>
          </p:cNvPr>
          <p:cNvSpPr txBox="1"/>
          <p:nvPr/>
        </p:nvSpPr>
        <p:spPr>
          <a:xfrm>
            <a:off x="538162" y="918548"/>
            <a:ext cx="7748587" cy="646331"/>
          </a:xfrm>
          <a:prstGeom prst="rect">
            <a:avLst/>
          </a:prstGeom>
          <a:noFill/>
        </p:spPr>
        <p:txBody>
          <a:bodyPr wrap="square" rtlCol="0">
            <a:spAutoFit/>
          </a:bodyPr>
          <a:lstStyle/>
          <a:p>
            <a:r>
              <a:rPr lang="en-US" dirty="0"/>
              <a:t>In </a:t>
            </a:r>
            <a:r>
              <a:rPr lang="en-US" dirty="0" err="1"/>
              <a:t>Maller</a:t>
            </a:r>
            <a:r>
              <a:rPr lang="en-US" dirty="0"/>
              <a:t>-style mapping, we assume that there is only one causal variant, and thus we can consider each variant one-at-a-time:</a:t>
            </a:r>
          </a:p>
        </p:txBody>
      </p:sp>
      <p:sp>
        <p:nvSpPr>
          <p:cNvPr id="19" name="Rectangle 18">
            <a:extLst>
              <a:ext uri="{FF2B5EF4-FFF2-40B4-BE49-F238E27FC236}">
                <a16:creationId xmlns:a16="http://schemas.microsoft.com/office/drawing/2014/main" id="{D2524D8F-90E2-7E42-8DF3-A07DF04C3FD4}"/>
              </a:ext>
            </a:extLst>
          </p:cNvPr>
          <p:cNvSpPr/>
          <p:nvPr/>
        </p:nvSpPr>
        <p:spPr>
          <a:xfrm>
            <a:off x="123824" y="6029426"/>
            <a:ext cx="6519863" cy="646331"/>
          </a:xfrm>
          <a:prstGeom prst="rect">
            <a:avLst/>
          </a:prstGeom>
        </p:spPr>
        <p:txBody>
          <a:bodyPr wrap="square">
            <a:spAutoFit/>
          </a:bodyPr>
          <a:lstStyle/>
          <a:p>
            <a:r>
              <a:rPr lang="en-US" dirty="0" err="1"/>
              <a:t>Maller</a:t>
            </a:r>
            <a:r>
              <a:rPr lang="en-US" dirty="0"/>
              <a:t> et al (2012) Bayesian refinement of association signals for 14 loci in 3 common diseases. Nat Genet. 44(12): 1294–1301</a:t>
            </a:r>
          </a:p>
        </p:txBody>
      </p:sp>
    </p:spTree>
    <p:extLst>
      <p:ext uri="{BB962C8B-B14F-4D97-AF65-F5344CB8AC3E}">
        <p14:creationId xmlns:p14="http://schemas.microsoft.com/office/powerpoint/2010/main" val="16635299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923EF-DD92-EF4F-845F-623EF340255A}"/>
              </a:ext>
            </a:extLst>
          </p:cNvPr>
          <p:cNvSpPr>
            <a:spLocks noGrp="1"/>
          </p:cNvSpPr>
          <p:nvPr>
            <p:ph type="title"/>
          </p:nvPr>
        </p:nvSpPr>
        <p:spPr>
          <a:xfrm>
            <a:off x="538163" y="-10318"/>
            <a:ext cx="10515600" cy="1325563"/>
          </a:xfrm>
        </p:spPr>
        <p:txBody>
          <a:bodyPr/>
          <a:lstStyle/>
          <a:p>
            <a:r>
              <a:rPr lang="en-US" dirty="0" err="1"/>
              <a:t>Maller</a:t>
            </a:r>
            <a:r>
              <a:rPr lang="en-US" dirty="0"/>
              <a:t> et al fine-mapping</a:t>
            </a:r>
          </a:p>
        </p:txBody>
      </p:sp>
      <p:pic>
        <p:nvPicPr>
          <p:cNvPr id="4" name="Picture 3">
            <a:extLst>
              <a:ext uri="{FF2B5EF4-FFF2-40B4-BE49-F238E27FC236}">
                <a16:creationId xmlns:a16="http://schemas.microsoft.com/office/drawing/2014/main" id="{81A940E4-F3DE-EA4E-B4FD-5E5E8F31E1F2}"/>
              </a:ext>
            </a:extLst>
          </p:cNvPr>
          <p:cNvPicPr>
            <a:picLocks noChangeAspect="1"/>
          </p:cNvPicPr>
          <p:nvPr/>
        </p:nvPicPr>
        <p:blipFill>
          <a:blip r:embed="rId2"/>
          <a:stretch>
            <a:fillRect/>
          </a:stretch>
        </p:blipFill>
        <p:spPr>
          <a:xfrm>
            <a:off x="663575" y="1791491"/>
            <a:ext cx="6950076" cy="2183037"/>
          </a:xfrm>
          <a:prstGeom prst="rect">
            <a:avLst/>
          </a:prstGeom>
        </p:spPr>
      </p:pic>
      <p:sp>
        <p:nvSpPr>
          <p:cNvPr id="6" name="TextBox 5">
            <a:extLst>
              <a:ext uri="{FF2B5EF4-FFF2-40B4-BE49-F238E27FC236}">
                <a16:creationId xmlns:a16="http://schemas.microsoft.com/office/drawing/2014/main" id="{D06A6947-448C-6F43-BF3F-32C8A839B445}"/>
              </a:ext>
            </a:extLst>
          </p:cNvPr>
          <p:cNvSpPr txBox="1"/>
          <p:nvPr/>
        </p:nvSpPr>
        <p:spPr>
          <a:xfrm>
            <a:off x="9544050" y="2559845"/>
            <a:ext cx="2314575" cy="646331"/>
          </a:xfrm>
          <a:prstGeom prst="rect">
            <a:avLst/>
          </a:prstGeom>
          <a:noFill/>
        </p:spPr>
        <p:txBody>
          <a:bodyPr wrap="square" rtlCol="0">
            <a:spAutoFit/>
          </a:bodyPr>
          <a:lstStyle/>
          <a:p>
            <a:r>
              <a:rPr lang="en-US" dirty="0"/>
              <a:t>Assume P(C = </a:t>
            </a:r>
            <a:r>
              <a:rPr lang="en-US" dirty="0" err="1"/>
              <a:t>i</a:t>
            </a:r>
            <a:r>
              <a:rPr lang="en-US" dirty="0"/>
              <a:t>) is a constant for all </a:t>
            </a:r>
            <a:r>
              <a:rPr lang="en-US" dirty="0" err="1"/>
              <a:t>i</a:t>
            </a:r>
            <a:endParaRPr lang="en-US" dirty="0"/>
          </a:p>
        </p:txBody>
      </p:sp>
      <p:cxnSp>
        <p:nvCxnSpPr>
          <p:cNvPr id="8" name="Straight Arrow Connector 7">
            <a:extLst>
              <a:ext uri="{FF2B5EF4-FFF2-40B4-BE49-F238E27FC236}">
                <a16:creationId xmlns:a16="http://schemas.microsoft.com/office/drawing/2014/main" id="{E035ABA0-1481-BE4D-81B7-1B5D451E8FE9}"/>
              </a:ext>
            </a:extLst>
          </p:cNvPr>
          <p:cNvCxnSpPr>
            <a:cxnSpLocks/>
            <a:stCxn id="6" idx="1"/>
          </p:cNvCxnSpPr>
          <p:nvPr/>
        </p:nvCxnSpPr>
        <p:spPr>
          <a:xfrm flipH="1" flipV="1">
            <a:off x="7472364" y="1814513"/>
            <a:ext cx="2071686" cy="1068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E79E98D-6249-7849-8C24-E70FB2471EBD}"/>
              </a:ext>
            </a:extLst>
          </p:cNvPr>
          <p:cNvCxnSpPr>
            <a:cxnSpLocks/>
            <a:stCxn id="6" idx="1"/>
          </p:cNvCxnSpPr>
          <p:nvPr/>
        </p:nvCxnSpPr>
        <p:spPr>
          <a:xfrm flipH="1" flipV="1">
            <a:off x="7829550" y="2559845"/>
            <a:ext cx="1714500" cy="323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DA6FC8D-94C0-024C-B0DA-F7EBFC951BF6}"/>
              </a:ext>
            </a:extLst>
          </p:cNvPr>
          <p:cNvSpPr txBox="1"/>
          <p:nvPr/>
        </p:nvSpPr>
        <p:spPr>
          <a:xfrm>
            <a:off x="538162" y="918548"/>
            <a:ext cx="7748587" cy="646331"/>
          </a:xfrm>
          <a:prstGeom prst="rect">
            <a:avLst/>
          </a:prstGeom>
          <a:noFill/>
        </p:spPr>
        <p:txBody>
          <a:bodyPr wrap="square" rtlCol="0">
            <a:spAutoFit/>
          </a:bodyPr>
          <a:lstStyle/>
          <a:p>
            <a:r>
              <a:rPr lang="en-US" dirty="0"/>
              <a:t>In </a:t>
            </a:r>
            <a:r>
              <a:rPr lang="en-US" dirty="0" err="1"/>
              <a:t>Maller</a:t>
            </a:r>
            <a:r>
              <a:rPr lang="en-US" dirty="0"/>
              <a:t>-style mapping, we assume that there is only one causal variant, and thus we can consider each variant one-at-a-time:</a:t>
            </a:r>
          </a:p>
        </p:txBody>
      </p:sp>
      <p:sp>
        <p:nvSpPr>
          <p:cNvPr id="19" name="Rectangle 18">
            <a:extLst>
              <a:ext uri="{FF2B5EF4-FFF2-40B4-BE49-F238E27FC236}">
                <a16:creationId xmlns:a16="http://schemas.microsoft.com/office/drawing/2014/main" id="{D2524D8F-90E2-7E42-8DF3-A07DF04C3FD4}"/>
              </a:ext>
            </a:extLst>
          </p:cNvPr>
          <p:cNvSpPr/>
          <p:nvPr/>
        </p:nvSpPr>
        <p:spPr>
          <a:xfrm>
            <a:off x="123824" y="6029426"/>
            <a:ext cx="6519863" cy="646331"/>
          </a:xfrm>
          <a:prstGeom prst="rect">
            <a:avLst/>
          </a:prstGeom>
        </p:spPr>
        <p:txBody>
          <a:bodyPr wrap="square">
            <a:spAutoFit/>
          </a:bodyPr>
          <a:lstStyle/>
          <a:p>
            <a:r>
              <a:rPr lang="en-US" dirty="0" err="1"/>
              <a:t>Maller</a:t>
            </a:r>
            <a:r>
              <a:rPr lang="en-US" dirty="0"/>
              <a:t> et al (2012) Bayesian refinement of association signals for 14 loci in 3 common diseases. Nat Genet. 44(12): 1294–1301</a:t>
            </a:r>
          </a:p>
        </p:txBody>
      </p:sp>
    </p:spTree>
    <p:extLst>
      <p:ext uri="{BB962C8B-B14F-4D97-AF65-F5344CB8AC3E}">
        <p14:creationId xmlns:p14="http://schemas.microsoft.com/office/powerpoint/2010/main" val="34050968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923EF-DD92-EF4F-845F-623EF340255A}"/>
              </a:ext>
            </a:extLst>
          </p:cNvPr>
          <p:cNvSpPr>
            <a:spLocks noGrp="1"/>
          </p:cNvSpPr>
          <p:nvPr>
            <p:ph type="title"/>
          </p:nvPr>
        </p:nvSpPr>
        <p:spPr>
          <a:xfrm>
            <a:off x="538163" y="-10318"/>
            <a:ext cx="10515600" cy="1325563"/>
          </a:xfrm>
        </p:spPr>
        <p:txBody>
          <a:bodyPr/>
          <a:lstStyle/>
          <a:p>
            <a:r>
              <a:rPr lang="en-US" dirty="0" err="1"/>
              <a:t>Maller</a:t>
            </a:r>
            <a:r>
              <a:rPr lang="en-US" dirty="0"/>
              <a:t> et al fine-mapping</a:t>
            </a:r>
          </a:p>
        </p:txBody>
      </p:sp>
      <p:pic>
        <p:nvPicPr>
          <p:cNvPr id="4" name="Picture 3">
            <a:extLst>
              <a:ext uri="{FF2B5EF4-FFF2-40B4-BE49-F238E27FC236}">
                <a16:creationId xmlns:a16="http://schemas.microsoft.com/office/drawing/2014/main" id="{81A940E4-F3DE-EA4E-B4FD-5E5E8F31E1F2}"/>
              </a:ext>
            </a:extLst>
          </p:cNvPr>
          <p:cNvPicPr>
            <a:picLocks noChangeAspect="1"/>
          </p:cNvPicPr>
          <p:nvPr/>
        </p:nvPicPr>
        <p:blipFill>
          <a:blip r:embed="rId2"/>
          <a:stretch>
            <a:fillRect/>
          </a:stretch>
        </p:blipFill>
        <p:spPr>
          <a:xfrm>
            <a:off x="663575" y="1791491"/>
            <a:ext cx="6950076" cy="2183037"/>
          </a:xfrm>
          <a:prstGeom prst="rect">
            <a:avLst/>
          </a:prstGeom>
        </p:spPr>
      </p:pic>
      <p:pic>
        <p:nvPicPr>
          <p:cNvPr id="5" name="Picture 4">
            <a:extLst>
              <a:ext uri="{FF2B5EF4-FFF2-40B4-BE49-F238E27FC236}">
                <a16:creationId xmlns:a16="http://schemas.microsoft.com/office/drawing/2014/main" id="{F2696792-9D84-CA4D-A177-B170E84EBCE3}"/>
              </a:ext>
            </a:extLst>
          </p:cNvPr>
          <p:cNvPicPr>
            <a:picLocks noChangeAspect="1"/>
          </p:cNvPicPr>
          <p:nvPr/>
        </p:nvPicPr>
        <p:blipFill>
          <a:blip r:embed="rId3"/>
          <a:stretch>
            <a:fillRect/>
          </a:stretch>
        </p:blipFill>
        <p:spPr>
          <a:xfrm>
            <a:off x="663575" y="4427752"/>
            <a:ext cx="6692900" cy="1270000"/>
          </a:xfrm>
          <a:prstGeom prst="rect">
            <a:avLst/>
          </a:prstGeom>
        </p:spPr>
      </p:pic>
      <p:sp>
        <p:nvSpPr>
          <p:cNvPr id="6" name="TextBox 5">
            <a:extLst>
              <a:ext uri="{FF2B5EF4-FFF2-40B4-BE49-F238E27FC236}">
                <a16:creationId xmlns:a16="http://schemas.microsoft.com/office/drawing/2014/main" id="{D06A6947-448C-6F43-BF3F-32C8A839B445}"/>
              </a:ext>
            </a:extLst>
          </p:cNvPr>
          <p:cNvSpPr txBox="1"/>
          <p:nvPr/>
        </p:nvSpPr>
        <p:spPr>
          <a:xfrm>
            <a:off x="9544050" y="2559845"/>
            <a:ext cx="2314575" cy="646331"/>
          </a:xfrm>
          <a:prstGeom prst="rect">
            <a:avLst/>
          </a:prstGeom>
          <a:noFill/>
        </p:spPr>
        <p:txBody>
          <a:bodyPr wrap="square" rtlCol="0">
            <a:spAutoFit/>
          </a:bodyPr>
          <a:lstStyle/>
          <a:p>
            <a:r>
              <a:rPr lang="en-US" dirty="0"/>
              <a:t>Assume P(C = </a:t>
            </a:r>
            <a:r>
              <a:rPr lang="en-US" dirty="0" err="1"/>
              <a:t>i</a:t>
            </a:r>
            <a:r>
              <a:rPr lang="en-US" dirty="0"/>
              <a:t>) is a constant for all </a:t>
            </a:r>
            <a:r>
              <a:rPr lang="en-US" dirty="0" err="1"/>
              <a:t>i</a:t>
            </a:r>
            <a:endParaRPr lang="en-US" dirty="0"/>
          </a:p>
        </p:txBody>
      </p:sp>
      <p:cxnSp>
        <p:nvCxnSpPr>
          <p:cNvPr id="8" name="Straight Arrow Connector 7">
            <a:extLst>
              <a:ext uri="{FF2B5EF4-FFF2-40B4-BE49-F238E27FC236}">
                <a16:creationId xmlns:a16="http://schemas.microsoft.com/office/drawing/2014/main" id="{E035ABA0-1481-BE4D-81B7-1B5D451E8FE9}"/>
              </a:ext>
            </a:extLst>
          </p:cNvPr>
          <p:cNvCxnSpPr>
            <a:cxnSpLocks/>
            <a:stCxn id="6" idx="1"/>
          </p:cNvCxnSpPr>
          <p:nvPr/>
        </p:nvCxnSpPr>
        <p:spPr>
          <a:xfrm flipH="1" flipV="1">
            <a:off x="7472364" y="1814513"/>
            <a:ext cx="2071686" cy="1068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E79E98D-6249-7849-8C24-E70FB2471EBD}"/>
              </a:ext>
            </a:extLst>
          </p:cNvPr>
          <p:cNvCxnSpPr>
            <a:cxnSpLocks/>
            <a:stCxn id="6" idx="1"/>
          </p:cNvCxnSpPr>
          <p:nvPr/>
        </p:nvCxnSpPr>
        <p:spPr>
          <a:xfrm flipH="1" flipV="1">
            <a:off x="7829550" y="2559845"/>
            <a:ext cx="1714500" cy="323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B17E9F9-EF69-C34A-B80C-BCA07EC94775}"/>
              </a:ext>
            </a:extLst>
          </p:cNvPr>
          <p:cNvSpPr txBox="1"/>
          <p:nvPr/>
        </p:nvSpPr>
        <p:spPr>
          <a:xfrm>
            <a:off x="504611" y="4016474"/>
            <a:ext cx="3907844" cy="369332"/>
          </a:xfrm>
          <a:prstGeom prst="rect">
            <a:avLst/>
          </a:prstGeom>
          <a:noFill/>
        </p:spPr>
        <p:txBody>
          <a:bodyPr wrap="square" rtlCol="0">
            <a:spAutoFit/>
          </a:bodyPr>
          <a:lstStyle/>
          <a:p>
            <a:r>
              <a:rPr lang="en-US" dirty="0"/>
              <a:t>Where BF is the </a:t>
            </a:r>
            <a:r>
              <a:rPr lang="en-US"/>
              <a:t>Bayes factor:</a:t>
            </a:r>
            <a:endParaRPr lang="en-US" dirty="0"/>
          </a:p>
        </p:txBody>
      </p:sp>
      <p:sp>
        <p:nvSpPr>
          <p:cNvPr id="18" name="TextBox 17">
            <a:extLst>
              <a:ext uri="{FF2B5EF4-FFF2-40B4-BE49-F238E27FC236}">
                <a16:creationId xmlns:a16="http://schemas.microsoft.com/office/drawing/2014/main" id="{5DA6FC8D-94C0-024C-B0DA-F7EBFC951BF6}"/>
              </a:ext>
            </a:extLst>
          </p:cNvPr>
          <p:cNvSpPr txBox="1"/>
          <p:nvPr/>
        </p:nvSpPr>
        <p:spPr>
          <a:xfrm>
            <a:off x="538162" y="918548"/>
            <a:ext cx="7748587" cy="646331"/>
          </a:xfrm>
          <a:prstGeom prst="rect">
            <a:avLst/>
          </a:prstGeom>
          <a:noFill/>
        </p:spPr>
        <p:txBody>
          <a:bodyPr wrap="square" rtlCol="0">
            <a:spAutoFit/>
          </a:bodyPr>
          <a:lstStyle/>
          <a:p>
            <a:r>
              <a:rPr lang="en-US" dirty="0"/>
              <a:t>In </a:t>
            </a:r>
            <a:r>
              <a:rPr lang="en-US" dirty="0" err="1"/>
              <a:t>Maller</a:t>
            </a:r>
            <a:r>
              <a:rPr lang="en-US" dirty="0"/>
              <a:t>-style mapping, we assume that there is only one causal variant, and thus we can consider each variant one-at-a-time:</a:t>
            </a:r>
          </a:p>
        </p:txBody>
      </p:sp>
      <p:sp>
        <p:nvSpPr>
          <p:cNvPr id="19" name="Rectangle 18">
            <a:extLst>
              <a:ext uri="{FF2B5EF4-FFF2-40B4-BE49-F238E27FC236}">
                <a16:creationId xmlns:a16="http://schemas.microsoft.com/office/drawing/2014/main" id="{D2524D8F-90E2-7E42-8DF3-A07DF04C3FD4}"/>
              </a:ext>
            </a:extLst>
          </p:cNvPr>
          <p:cNvSpPr/>
          <p:nvPr/>
        </p:nvSpPr>
        <p:spPr>
          <a:xfrm>
            <a:off x="123824" y="6029426"/>
            <a:ext cx="6519863" cy="646331"/>
          </a:xfrm>
          <a:prstGeom prst="rect">
            <a:avLst/>
          </a:prstGeom>
        </p:spPr>
        <p:txBody>
          <a:bodyPr wrap="square">
            <a:spAutoFit/>
          </a:bodyPr>
          <a:lstStyle/>
          <a:p>
            <a:r>
              <a:rPr lang="en-US" dirty="0" err="1"/>
              <a:t>Maller</a:t>
            </a:r>
            <a:r>
              <a:rPr lang="en-US" dirty="0"/>
              <a:t> et al (2012) Bayesian refinement of association signals for 14 loci in 3 common diseases. Nat Genet. 44(12): 1294–1301</a:t>
            </a:r>
          </a:p>
        </p:txBody>
      </p:sp>
    </p:spTree>
    <p:extLst>
      <p:ext uri="{BB962C8B-B14F-4D97-AF65-F5344CB8AC3E}">
        <p14:creationId xmlns:p14="http://schemas.microsoft.com/office/powerpoint/2010/main" val="14401967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923EF-DD92-EF4F-845F-623EF340255A}"/>
              </a:ext>
            </a:extLst>
          </p:cNvPr>
          <p:cNvSpPr>
            <a:spLocks noGrp="1"/>
          </p:cNvSpPr>
          <p:nvPr>
            <p:ph type="title"/>
          </p:nvPr>
        </p:nvSpPr>
        <p:spPr>
          <a:xfrm>
            <a:off x="538163" y="-10318"/>
            <a:ext cx="10515600" cy="1325563"/>
          </a:xfrm>
        </p:spPr>
        <p:txBody>
          <a:bodyPr/>
          <a:lstStyle/>
          <a:p>
            <a:r>
              <a:rPr lang="en-US" dirty="0" err="1"/>
              <a:t>Maller</a:t>
            </a:r>
            <a:r>
              <a:rPr lang="en-US" dirty="0"/>
              <a:t> et al fine-mapping</a:t>
            </a:r>
          </a:p>
        </p:txBody>
      </p:sp>
      <p:pic>
        <p:nvPicPr>
          <p:cNvPr id="4" name="Picture 3">
            <a:extLst>
              <a:ext uri="{FF2B5EF4-FFF2-40B4-BE49-F238E27FC236}">
                <a16:creationId xmlns:a16="http://schemas.microsoft.com/office/drawing/2014/main" id="{81A940E4-F3DE-EA4E-B4FD-5E5E8F31E1F2}"/>
              </a:ext>
            </a:extLst>
          </p:cNvPr>
          <p:cNvPicPr>
            <a:picLocks noChangeAspect="1"/>
          </p:cNvPicPr>
          <p:nvPr/>
        </p:nvPicPr>
        <p:blipFill>
          <a:blip r:embed="rId2"/>
          <a:stretch>
            <a:fillRect/>
          </a:stretch>
        </p:blipFill>
        <p:spPr>
          <a:xfrm>
            <a:off x="663575" y="1791491"/>
            <a:ext cx="6950076" cy="2183037"/>
          </a:xfrm>
          <a:prstGeom prst="rect">
            <a:avLst/>
          </a:prstGeom>
        </p:spPr>
      </p:pic>
      <p:pic>
        <p:nvPicPr>
          <p:cNvPr id="5" name="Picture 4">
            <a:extLst>
              <a:ext uri="{FF2B5EF4-FFF2-40B4-BE49-F238E27FC236}">
                <a16:creationId xmlns:a16="http://schemas.microsoft.com/office/drawing/2014/main" id="{F2696792-9D84-CA4D-A177-B170E84EBCE3}"/>
              </a:ext>
            </a:extLst>
          </p:cNvPr>
          <p:cNvPicPr>
            <a:picLocks noChangeAspect="1"/>
          </p:cNvPicPr>
          <p:nvPr/>
        </p:nvPicPr>
        <p:blipFill>
          <a:blip r:embed="rId3"/>
          <a:stretch>
            <a:fillRect/>
          </a:stretch>
        </p:blipFill>
        <p:spPr>
          <a:xfrm>
            <a:off x="663575" y="4427752"/>
            <a:ext cx="6692900" cy="1270000"/>
          </a:xfrm>
          <a:prstGeom prst="rect">
            <a:avLst/>
          </a:prstGeom>
        </p:spPr>
      </p:pic>
      <p:sp>
        <p:nvSpPr>
          <p:cNvPr id="6" name="TextBox 5">
            <a:extLst>
              <a:ext uri="{FF2B5EF4-FFF2-40B4-BE49-F238E27FC236}">
                <a16:creationId xmlns:a16="http://schemas.microsoft.com/office/drawing/2014/main" id="{D06A6947-448C-6F43-BF3F-32C8A839B445}"/>
              </a:ext>
            </a:extLst>
          </p:cNvPr>
          <p:cNvSpPr txBox="1"/>
          <p:nvPr/>
        </p:nvSpPr>
        <p:spPr>
          <a:xfrm>
            <a:off x="9544050" y="2559845"/>
            <a:ext cx="2314575" cy="646331"/>
          </a:xfrm>
          <a:prstGeom prst="rect">
            <a:avLst/>
          </a:prstGeom>
          <a:noFill/>
        </p:spPr>
        <p:txBody>
          <a:bodyPr wrap="square" rtlCol="0">
            <a:spAutoFit/>
          </a:bodyPr>
          <a:lstStyle/>
          <a:p>
            <a:r>
              <a:rPr lang="en-US" dirty="0"/>
              <a:t>Assume P(C = </a:t>
            </a:r>
            <a:r>
              <a:rPr lang="en-US" dirty="0" err="1"/>
              <a:t>i</a:t>
            </a:r>
            <a:r>
              <a:rPr lang="en-US" dirty="0"/>
              <a:t>) is a constant for all </a:t>
            </a:r>
            <a:r>
              <a:rPr lang="en-US" dirty="0" err="1"/>
              <a:t>i</a:t>
            </a:r>
            <a:endParaRPr lang="en-US" dirty="0"/>
          </a:p>
        </p:txBody>
      </p:sp>
      <p:cxnSp>
        <p:nvCxnSpPr>
          <p:cNvPr id="8" name="Straight Arrow Connector 7">
            <a:extLst>
              <a:ext uri="{FF2B5EF4-FFF2-40B4-BE49-F238E27FC236}">
                <a16:creationId xmlns:a16="http://schemas.microsoft.com/office/drawing/2014/main" id="{E035ABA0-1481-BE4D-81B7-1B5D451E8FE9}"/>
              </a:ext>
            </a:extLst>
          </p:cNvPr>
          <p:cNvCxnSpPr>
            <a:cxnSpLocks/>
            <a:stCxn id="6" idx="1"/>
          </p:cNvCxnSpPr>
          <p:nvPr/>
        </p:nvCxnSpPr>
        <p:spPr>
          <a:xfrm flipH="1" flipV="1">
            <a:off x="7472364" y="1814513"/>
            <a:ext cx="2071686" cy="1068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E79E98D-6249-7849-8C24-E70FB2471EBD}"/>
              </a:ext>
            </a:extLst>
          </p:cNvPr>
          <p:cNvCxnSpPr>
            <a:cxnSpLocks/>
            <a:stCxn id="6" idx="1"/>
          </p:cNvCxnSpPr>
          <p:nvPr/>
        </p:nvCxnSpPr>
        <p:spPr>
          <a:xfrm flipH="1" flipV="1">
            <a:off x="7829550" y="2559845"/>
            <a:ext cx="1714500" cy="323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D1A41D3-F5C7-434C-A368-1F76A92E1E67}"/>
              </a:ext>
            </a:extLst>
          </p:cNvPr>
          <p:cNvSpPr txBox="1"/>
          <p:nvPr/>
        </p:nvSpPr>
        <p:spPr>
          <a:xfrm>
            <a:off x="8207955" y="4293155"/>
            <a:ext cx="3907844" cy="923330"/>
          </a:xfrm>
          <a:prstGeom prst="rect">
            <a:avLst/>
          </a:prstGeom>
          <a:noFill/>
        </p:spPr>
        <p:txBody>
          <a:bodyPr wrap="square" rtlCol="0">
            <a:spAutoFit/>
          </a:bodyPr>
          <a:lstStyle/>
          <a:p>
            <a:r>
              <a:rPr lang="en-US" dirty="0"/>
              <a:t>The likelihood of seeing the observed </a:t>
            </a:r>
            <a:r>
              <a:rPr lang="en-US" dirty="0" err="1"/>
              <a:t>beta_i</a:t>
            </a:r>
            <a:r>
              <a:rPr lang="en-US" dirty="0"/>
              <a:t> given a non-zero effect size prior sigma_0</a:t>
            </a:r>
          </a:p>
        </p:txBody>
      </p:sp>
      <p:sp>
        <p:nvSpPr>
          <p:cNvPr id="14" name="TextBox 13">
            <a:extLst>
              <a:ext uri="{FF2B5EF4-FFF2-40B4-BE49-F238E27FC236}">
                <a16:creationId xmlns:a16="http://schemas.microsoft.com/office/drawing/2014/main" id="{05754874-DFC5-784B-AFB0-315BA734E98D}"/>
              </a:ext>
            </a:extLst>
          </p:cNvPr>
          <p:cNvSpPr txBox="1"/>
          <p:nvPr/>
        </p:nvSpPr>
        <p:spPr>
          <a:xfrm>
            <a:off x="7950781" y="5403938"/>
            <a:ext cx="3907844" cy="646331"/>
          </a:xfrm>
          <a:prstGeom prst="rect">
            <a:avLst/>
          </a:prstGeom>
          <a:noFill/>
        </p:spPr>
        <p:txBody>
          <a:bodyPr wrap="square" rtlCol="0">
            <a:spAutoFit/>
          </a:bodyPr>
          <a:lstStyle/>
          <a:p>
            <a:r>
              <a:rPr lang="en-US" dirty="0"/>
              <a:t>The likelihood of seeing the observed </a:t>
            </a:r>
            <a:r>
              <a:rPr lang="en-US" dirty="0" err="1"/>
              <a:t>beta_i</a:t>
            </a:r>
            <a:r>
              <a:rPr lang="en-US" dirty="0"/>
              <a:t> under the null</a:t>
            </a:r>
          </a:p>
        </p:txBody>
      </p:sp>
      <p:sp>
        <p:nvSpPr>
          <p:cNvPr id="15" name="TextBox 14">
            <a:extLst>
              <a:ext uri="{FF2B5EF4-FFF2-40B4-BE49-F238E27FC236}">
                <a16:creationId xmlns:a16="http://schemas.microsoft.com/office/drawing/2014/main" id="{9B17E9F9-EF69-C34A-B80C-BCA07EC94775}"/>
              </a:ext>
            </a:extLst>
          </p:cNvPr>
          <p:cNvSpPr txBox="1"/>
          <p:nvPr/>
        </p:nvSpPr>
        <p:spPr>
          <a:xfrm>
            <a:off x="504611" y="4016474"/>
            <a:ext cx="3907844" cy="369332"/>
          </a:xfrm>
          <a:prstGeom prst="rect">
            <a:avLst/>
          </a:prstGeom>
          <a:noFill/>
        </p:spPr>
        <p:txBody>
          <a:bodyPr wrap="square" rtlCol="0">
            <a:spAutoFit/>
          </a:bodyPr>
          <a:lstStyle/>
          <a:p>
            <a:r>
              <a:rPr lang="en-US" dirty="0"/>
              <a:t>Where BF is the Bayes factor:</a:t>
            </a:r>
          </a:p>
        </p:txBody>
      </p:sp>
      <p:sp>
        <p:nvSpPr>
          <p:cNvPr id="18" name="TextBox 17">
            <a:extLst>
              <a:ext uri="{FF2B5EF4-FFF2-40B4-BE49-F238E27FC236}">
                <a16:creationId xmlns:a16="http://schemas.microsoft.com/office/drawing/2014/main" id="{5DA6FC8D-94C0-024C-B0DA-F7EBFC951BF6}"/>
              </a:ext>
            </a:extLst>
          </p:cNvPr>
          <p:cNvSpPr txBox="1"/>
          <p:nvPr/>
        </p:nvSpPr>
        <p:spPr>
          <a:xfrm>
            <a:off x="538162" y="918548"/>
            <a:ext cx="7748587" cy="646331"/>
          </a:xfrm>
          <a:prstGeom prst="rect">
            <a:avLst/>
          </a:prstGeom>
          <a:noFill/>
        </p:spPr>
        <p:txBody>
          <a:bodyPr wrap="square" rtlCol="0">
            <a:spAutoFit/>
          </a:bodyPr>
          <a:lstStyle/>
          <a:p>
            <a:r>
              <a:rPr lang="en-US" dirty="0"/>
              <a:t>In </a:t>
            </a:r>
            <a:r>
              <a:rPr lang="en-US" dirty="0" err="1"/>
              <a:t>Maller</a:t>
            </a:r>
            <a:r>
              <a:rPr lang="en-US" dirty="0"/>
              <a:t>-style mapping, we assume that there is only one causal variant, and thus we can consider each variant one-at-a-time:</a:t>
            </a:r>
          </a:p>
        </p:txBody>
      </p:sp>
      <p:sp>
        <p:nvSpPr>
          <p:cNvPr id="19" name="Rectangle 18">
            <a:extLst>
              <a:ext uri="{FF2B5EF4-FFF2-40B4-BE49-F238E27FC236}">
                <a16:creationId xmlns:a16="http://schemas.microsoft.com/office/drawing/2014/main" id="{D2524D8F-90E2-7E42-8DF3-A07DF04C3FD4}"/>
              </a:ext>
            </a:extLst>
          </p:cNvPr>
          <p:cNvSpPr/>
          <p:nvPr/>
        </p:nvSpPr>
        <p:spPr>
          <a:xfrm>
            <a:off x="123824" y="6029426"/>
            <a:ext cx="6519863" cy="646331"/>
          </a:xfrm>
          <a:prstGeom prst="rect">
            <a:avLst/>
          </a:prstGeom>
        </p:spPr>
        <p:txBody>
          <a:bodyPr wrap="square">
            <a:spAutoFit/>
          </a:bodyPr>
          <a:lstStyle/>
          <a:p>
            <a:r>
              <a:rPr lang="en-US" dirty="0" err="1"/>
              <a:t>Maller</a:t>
            </a:r>
            <a:r>
              <a:rPr lang="en-US" dirty="0"/>
              <a:t> et al (2012) Bayesian refinement of association signals for 14 loci in 3 common diseases. Nat Genet. 44(12): 1294–1301</a:t>
            </a:r>
          </a:p>
        </p:txBody>
      </p:sp>
      <p:cxnSp>
        <p:nvCxnSpPr>
          <p:cNvPr id="22" name="Straight Arrow Connector 21">
            <a:extLst>
              <a:ext uri="{FF2B5EF4-FFF2-40B4-BE49-F238E27FC236}">
                <a16:creationId xmlns:a16="http://schemas.microsoft.com/office/drawing/2014/main" id="{004C70BA-4088-2C4D-B526-3DF7E2902210}"/>
              </a:ext>
            </a:extLst>
          </p:cNvPr>
          <p:cNvCxnSpPr>
            <a:cxnSpLocks/>
            <a:stCxn id="13" idx="1"/>
          </p:cNvCxnSpPr>
          <p:nvPr/>
        </p:nvCxnSpPr>
        <p:spPr>
          <a:xfrm flipH="1">
            <a:off x="7472364" y="4754820"/>
            <a:ext cx="7355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20ACC44-0FCD-9743-A348-E64F3E76BE4A}"/>
              </a:ext>
            </a:extLst>
          </p:cNvPr>
          <p:cNvCxnSpPr>
            <a:cxnSpLocks/>
            <a:stCxn id="14" idx="1"/>
          </p:cNvCxnSpPr>
          <p:nvPr/>
        </p:nvCxnSpPr>
        <p:spPr>
          <a:xfrm flipH="1" flipV="1">
            <a:off x="7058025" y="5403938"/>
            <a:ext cx="892756" cy="323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8572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5DD47-24D8-D144-A210-9F9BB625DFF7}"/>
              </a:ext>
            </a:extLst>
          </p:cNvPr>
          <p:cNvSpPr>
            <a:spLocks noGrp="1"/>
          </p:cNvSpPr>
          <p:nvPr>
            <p:ph type="title"/>
          </p:nvPr>
        </p:nvSpPr>
        <p:spPr/>
        <p:txBody>
          <a:bodyPr/>
          <a:lstStyle/>
          <a:p>
            <a:r>
              <a:rPr lang="en-US" dirty="0" err="1"/>
              <a:t>Maller</a:t>
            </a:r>
            <a:r>
              <a:rPr lang="en-US" dirty="0"/>
              <a:t> et al fine-mapping</a:t>
            </a:r>
          </a:p>
        </p:txBody>
      </p:sp>
      <p:pic>
        <p:nvPicPr>
          <p:cNvPr id="5" name="Picture 4">
            <a:extLst>
              <a:ext uri="{FF2B5EF4-FFF2-40B4-BE49-F238E27FC236}">
                <a16:creationId xmlns:a16="http://schemas.microsoft.com/office/drawing/2014/main" id="{85480656-887D-5E40-A609-83BBBF7FB2C6}"/>
              </a:ext>
            </a:extLst>
          </p:cNvPr>
          <p:cNvPicPr>
            <a:picLocks noChangeAspect="1"/>
          </p:cNvPicPr>
          <p:nvPr/>
        </p:nvPicPr>
        <p:blipFill>
          <a:blip r:embed="rId2"/>
          <a:stretch>
            <a:fillRect/>
          </a:stretch>
        </p:blipFill>
        <p:spPr>
          <a:xfrm>
            <a:off x="311899" y="1833304"/>
            <a:ext cx="3841172" cy="3106735"/>
          </a:xfrm>
          <a:prstGeom prst="rect">
            <a:avLst/>
          </a:prstGeom>
        </p:spPr>
      </p:pic>
      <p:sp>
        <p:nvSpPr>
          <p:cNvPr id="6" name="TextBox 5">
            <a:extLst>
              <a:ext uri="{FF2B5EF4-FFF2-40B4-BE49-F238E27FC236}">
                <a16:creationId xmlns:a16="http://schemas.microsoft.com/office/drawing/2014/main" id="{803AC994-8CFC-1D44-AB1F-93945A9CF4C9}"/>
              </a:ext>
            </a:extLst>
          </p:cNvPr>
          <p:cNvSpPr txBox="1"/>
          <p:nvPr/>
        </p:nvSpPr>
        <p:spPr>
          <a:xfrm>
            <a:off x="1366029" y="1691673"/>
            <a:ext cx="866456" cy="369332"/>
          </a:xfrm>
          <a:prstGeom prst="rect">
            <a:avLst/>
          </a:prstGeom>
          <a:noFill/>
        </p:spPr>
        <p:txBody>
          <a:bodyPr wrap="none" rtlCol="0">
            <a:spAutoFit/>
          </a:bodyPr>
          <a:lstStyle/>
          <a:p>
            <a:r>
              <a:rPr lang="en-US" dirty="0"/>
              <a:t>P-value</a:t>
            </a:r>
          </a:p>
        </p:txBody>
      </p:sp>
    </p:spTree>
    <p:extLst>
      <p:ext uri="{BB962C8B-B14F-4D97-AF65-F5344CB8AC3E}">
        <p14:creationId xmlns:p14="http://schemas.microsoft.com/office/powerpoint/2010/main" val="646086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1F14F2-5084-F54D-8BB1-9CE8750BBF92}"/>
              </a:ext>
            </a:extLst>
          </p:cNvPr>
          <p:cNvPicPr>
            <a:picLocks noChangeAspect="1"/>
          </p:cNvPicPr>
          <p:nvPr/>
        </p:nvPicPr>
        <p:blipFill>
          <a:blip r:embed="rId2"/>
          <a:stretch>
            <a:fillRect/>
          </a:stretch>
        </p:blipFill>
        <p:spPr>
          <a:xfrm>
            <a:off x="4153071" y="1859909"/>
            <a:ext cx="3699854" cy="2992437"/>
          </a:xfrm>
          <a:prstGeom prst="rect">
            <a:avLst/>
          </a:prstGeom>
        </p:spPr>
      </p:pic>
      <p:sp>
        <p:nvSpPr>
          <p:cNvPr id="2" name="Title 1">
            <a:extLst>
              <a:ext uri="{FF2B5EF4-FFF2-40B4-BE49-F238E27FC236}">
                <a16:creationId xmlns:a16="http://schemas.microsoft.com/office/drawing/2014/main" id="{2425DD47-24D8-D144-A210-9F9BB625DFF7}"/>
              </a:ext>
            </a:extLst>
          </p:cNvPr>
          <p:cNvSpPr>
            <a:spLocks noGrp="1"/>
          </p:cNvSpPr>
          <p:nvPr>
            <p:ph type="title"/>
          </p:nvPr>
        </p:nvSpPr>
        <p:spPr/>
        <p:txBody>
          <a:bodyPr/>
          <a:lstStyle/>
          <a:p>
            <a:r>
              <a:rPr lang="en-US" dirty="0" err="1"/>
              <a:t>Maller</a:t>
            </a:r>
            <a:r>
              <a:rPr lang="en-US" dirty="0"/>
              <a:t> et al fine-mapping</a:t>
            </a:r>
          </a:p>
        </p:txBody>
      </p:sp>
      <p:pic>
        <p:nvPicPr>
          <p:cNvPr id="5" name="Picture 4">
            <a:extLst>
              <a:ext uri="{FF2B5EF4-FFF2-40B4-BE49-F238E27FC236}">
                <a16:creationId xmlns:a16="http://schemas.microsoft.com/office/drawing/2014/main" id="{85480656-887D-5E40-A609-83BBBF7FB2C6}"/>
              </a:ext>
            </a:extLst>
          </p:cNvPr>
          <p:cNvPicPr>
            <a:picLocks noChangeAspect="1"/>
          </p:cNvPicPr>
          <p:nvPr/>
        </p:nvPicPr>
        <p:blipFill>
          <a:blip r:embed="rId3"/>
          <a:stretch>
            <a:fillRect/>
          </a:stretch>
        </p:blipFill>
        <p:spPr>
          <a:xfrm>
            <a:off x="311899" y="1833304"/>
            <a:ext cx="3841172" cy="3106735"/>
          </a:xfrm>
          <a:prstGeom prst="rect">
            <a:avLst/>
          </a:prstGeom>
        </p:spPr>
      </p:pic>
      <p:sp>
        <p:nvSpPr>
          <p:cNvPr id="6" name="TextBox 5">
            <a:extLst>
              <a:ext uri="{FF2B5EF4-FFF2-40B4-BE49-F238E27FC236}">
                <a16:creationId xmlns:a16="http://schemas.microsoft.com/office/drawing/2014/main" id="{803AC994-8CFC-1D44-AB1F-93945A9CF4C9}"/>
              </a:ext>
            </a:extLst>
          </p:cNvPr>
          <p:cNvSpPr txBox="1"/>
          <p:nvPr/>
        </p:nvSpPr>
        <p:spPr>
          <a:xfrm>
            <a:off x="1366029" y="1691673"/>
            <a:ext cx="866456" cy="369332"/>
          </a:xfrm>
          <a:prstGeom prst="rect">
            <a:avLst/>
          </a:prstGeom>
          <a:noFill/>
        </p:spPr>
        <p:txBody>
          <a:bodyPr wrap="none" rtlCol="0">
            <a:spAutoFit/>
          </a:bodyPr>
          <a:lstStyle/>
          <a:p>
            <a:r>
              <a:rPr lang="en-US" dirty="0"/>
              <a:t>P-value</a:t>
            </a:r>
          </a:p>
        </p:txBody>
      </p:sp>
      <p:sp>
        <p:nvSpPr>
          <p:cNvPr id="7" name="TextBox 6">
            <a:extLst>
              <a:ext uri="{FF2B5EF4-FFF2-40B4-BE49-F238E27FC236}">
                <a16:creationId xmlns:a16="http://schemas.microsoft.com/office/drawing/2014/main" id="{2201A2D5-AFE0-3D4D-8450-D4D28F1BD35E}"/>
              </a:ext>
            </a:extLst>
          </p:cNvPr>
          <p:cNvSpPr txBox="1"/>
          <p:nvPr/>
        </p:nvSpPr>
        <p:spPr>
          <a:xfrm>
            <a:off x="5188151" y="1690688"/>
            <a:ext cx="1326582" cy="369332"/>
          </a:xfrm>
          <a:prstGeom prst="rect">
            <a:avLst/>
          </a:prstGeom>
          <a:noFill/>
        </p:spPr>
        <p:txBody>
          <a:bodyPr wrap="none" rtlCol="0">
            <a:spAutoFit/>
          </a:bodyPr>
          <a:lstStyle/>
          <a:p>
            <a:r>
              <a:rPr lang="en-US" dirty="0"/>
              <a:t>Bayes factor</a:t>
            </a:r>
          </a:p>
        </p:txBody>
      </p:sp>
    </p:spTree>
    <p:extLst>
      <p:ext uri="{BB962C8B-B14F-4D97-AF65-F5344CB8AC3E}">
        <p14:creationId xmlns:p14="http://schemas.microsoft.com/office/powerpoint/2010/main" val="33058032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1F14F2-5084-F54D-8BB1-9CE8750BBF92}"/>
              </a:ext>
            </a:extLst>
          </p:cNvPr>
          <p:cNvPicPr>
            <a:picLocks noChangeAspect="1"/>
          </p:cNvPicPr>
          <p:nvPr/>
        </p:nvPicPr>
        <p:blipFill>
          <a:blip r:embed="rId2"/>
          <a:stretch>
            <a:fillRect/>
          </a:stretch>
        </p:blipFill>
        <p:spPr>
          <a:xfrm>
            <a:off x="4153071" y="1859909"/>
            <a:ext cx="3699854" cy="2992437"/>
          </a:xfrm>
          <a:prstGeom prst="rect">
            <a:avLst/>
          </a:prstGeom>
        </p:spPr>
      </p:pic>
      <p:sp>
        <p:nvSpPr>
          <p:cNvPr id="2" name="Title 1">
            <a:extLst>
              <a:ext uri="{FF2B5EF4-FFF2-40B4-BE49-F238E27FC236}">
                <a16:creationId xmlns:a16="http://schemas.microsoft.com/office/drawing/2014/main" id="{2425DD47-24D8-D144-A210-9F9BB625DFF7}"/>
              </a:ext>
            </a:extLst>
          </p:cNvPr>
          <p:cNvSpPr>
            <a:spLocks noGrp="1"/>
          </p:cNvSpPr>
          <p:nvPr>
            <p:ph type="title"/>
          </p:nvPr>
        </p:nvSpPr>
        <p:spPr/>
        <p:txBody>
          <a:bodyPr/>
          <a:lstStyle/>
          <a:p>
            <a:r>
              <a:rPr lang="en-US" dirty="0" err="1"/>
              <a:t>Maller</a:t>
            </a:r>
            <a:r>
              <a:rPr lang="en-US" dirty="0"/>
              <a:t> et al fine-mapping</a:t>
            </a:r>
          </a:p>
        </p:txBody>
      </p:sp>
      <p:pic>
        <p:nvPicPr>
          <p:cNvPr id="5" name="Picture 4">
            <a:extLst>
              <a:ext uri="{FF2B5EF4-FFF2-40B4-BE49-F238E27FC236}">
                <a16:creationId xmlns:a16="http://schemas.microsoft.com/office/drawing/2014/main" id="{85480656-887D-5E40-A609-83BBBF7FB2C6}"/>
              </a:ext>
            </a:extLst>
          </p:cNvPr>
          <p:cNvPicPr>
            <a:picLocks noChangeAspect="1"/>
          </p:cNvPicPr>
          <p:nvPr/>
        </p:nvPicPr>
        <p:blipFill>
          <a:blip r:embed="rId3"/>
          <a:stretch>
            <a:fillRect/>
          </a:stretch>
        </p:blipFill>
        <p:spPr>
          <a:xfrm>
            <a:off x="311899" y="1833304"/>
            <a:ext cx="3841172" cy="3106735"/>
          </a:xfrm>
          <a:prstGeom prst="rect">
            <a:avLst/>
          </a:prstGeom>
        </p:spPr>
      </p:pic>
      <p:sp>
        <p:nvSpPr>
          <p:cNvPr id="6" name="TextBox 5">
            <a:extLst>
              <a:ext uri="{FF2B5EF4-FFF2-40B4-BE49-F238E27FC236}">
                <a16:creationId xmlns:a16="http://schemas.microsoft.com/office/drawing/2014/main" id="{803AC994-8CFC-1D44-AB1F-93945A9CF4C9}"/>
              </a:ext>
            </a:extLst>
          </p:cNvPr>
          <p:cNvSpPr txBox="1"/>
          <p:nvPr/>
        </p:nvSpPr>
        <p:spPr>
          <a:xfrm>
            <a:off x="1366029" y="1691673"/>
            <a:ext cx="866456" cy="369332"/>
          </a:xfrm>
          <a:prstGeom prst="rect">
            <a:avLst/>
          </a:prstGeom>
          <a:noFill/>
        </p:spPr>
        <p:txBody>
          <a:bodyPr wrap="none" rtlCol="0">
            <a:spAutoFit/>
          </a:bodyPr>
          <a:lstStyle/>
          <a:p>
            <a:r>
              <a:rPr lang="en-US" dirty="0"/>
              <a:t>P-value</a:t>
            </a:r>
          </a:p>
        </p:txBody>
      </p:sp>
      <p:sp>
        <p:nvSpPr>
          <p:cNvPr id="7" name="TextBox 6">
            <a:extLst>
              <a:ext uri="{FF2B5EF4-FFF2-40B4-BE49-F238E27FC236}">
                <a16:creationId xmlns:a16="http://schemas.microsoft.com/office/drawing/2014/main" id="{2201A2D5-AFE0-3D4D-8450-D4D28F1BD35E}"/>
              </a:ext>
            </a:extLst>
          </p:cNvPr>
          <p:cNvSpPr txBox="1"/>
          <p:nvPr/>
        </p:nvSpPr>
        <p:spPr>
          <a:xfrm>
            <a:off x="5188151" y="1690688"/>
            <a:ext cx="1326582" cy="369332"/>
          </a:xfrm>
          <a:prstGeom prst="rect">
            <a:avLst/>
          </a:prstGeom>
          <a:noFill/>
        </p:spPr>
        <p:txBody>
          <a:bodyPr wrap="none" rtlCol="0">
            <a:spAutoFit/>
          </a:bodyPr>
          <a:lstStyle/>
          <a:p>
            <a:r>
              <a:rPr lang="en-US" dirty="0"/>
              <a:t>Bayes factor</a:t>
            </a:r>
          </a:p>
        </p:txBody>
      </p:sp>
      <p:pic>
        <p:nvPicPr>
          <p:cNvPr id="9" name="Picture 8">
            <a:extLst>
              <a:ext uri="{FF2B5EF4-FFF2-40B4-BE49-F238E27FC236}">
                <a16:creationId xmlns:a16="http://schemas.microsoft.com/office/drawing/2014/main" id="{971DC751-22E3-D24D-B93B-3A0E1A757F45}"/>
              </a:ext>
            </a:extLst>
          </p:cNvPr>
          <p:cNvPicPr>
            <a:picLocks noChangeAspect="1"/>
          </p:cNvPicPr>
          <p:nvPr/>
        </p:nvPicPr>
        <p:blipFill>
          <a:blip r:embed="rId4"/>
          <a:stretch>
            <a:fillRect/>
          </a:stretch>
        </p:blipFill>
        <p:spPr>
          <a:xfrm>
            <a:off x="7994244" y="1888570"/>
            <a:ext cx="3699854" cy="2992437"/>
          </a:xfrm>
          <a:prstGeom prst="rect">
            <a:avLst/>
          </a:prstGeom>
        </p:spPr>
      </p:pic>
      <p:sp>
        <p:nvSpPr>
          <p:cNvPr id="10" name="TextBox 9">
            <a:extLst>
              <a:ext uri="{FF2B5EF4-FFF2-40B4-BE49-F238E27FC236}">
                <a16:creationId xmlns:a16="http://schemas.microsoft.com/office/drawing/2014/main" id="{B25112EF-70ED-B94A-A076-2E0FD176572A}"/>
              </a:ext>
            </a:extLst>
          </p:cNvPr>
          <p:cNvSpPr txBox="1"/>
          <p:nvPr/>
        </p:nvSpPr>
        <p:spPr>
          <a:xfrm>
            <a:off x="8749063" y="1703904"/>
            <a:ext cx="1095108" cy="369332"/>
          </a:xfrm>
          <a:prstGeom prst="rect">
            <a:avLst/>
          </a:prstGeom>
          <a:noFill/>
        </p:spPr>
        <p:txBody>
          <a:bodyPr wrap="none" rtlCol="0">
            <a:spAutoFit/>
          </a:bodyPr>
          <a:lstStyle/>
          <a:p>
            <a:r>
              <a:rPr lang="en-US" dirty="0"/>
              <a:t>Posterior:</a:t>
            </a:r>
          </a:p>
        </p:txBody>
      </p:sp>
      <p:sp>
        <p:nvSpPr>
          <p:cNvPr id="11" name="TextBox 10">
            <a:extLst>
              <a:ext uri="{FF2B5EF4-FFF2-40B4-BE49-F238E27FC236}">
                <a16:creationId xmlns:a16="http://schemas.microsoft.com/office/drawing/2014/main" id="{568CE47B-E257-884B-AA42-AFE413EEC971}"/>
              </a:ext>
            </a:extLst>
          </p:cNvPr>
          <p:cNvSpPr txBox="1"/>
          <p:nvPr/>
        </p:nvSpPr>
        <p:spPr>
          <a:xfrm>
            <a:off x="557954" y="5109260"/>
            <a:ext cx="4418083" cy="1477328"/>
          </a:xfrm>
          <a:prstGeom prst="rect">
            <a:avLst/>
          </a:prstGeom>
          <a:noFill/>
        </p:spPr>
        <p:txBody>
          <a:bodyPr wrap="square" rtlCol="0">
            <a:spAutoFit/>
          </a:bodyPr>
          <a:lstStyle/>
          <a:p>
            <a:r>
              <a:rPr lang="en-US" dirty="0"/>
              <a:t>A note on </a:t>
            </a:r>
            <a:r>
              <a:rPr lang="en-US" b="1" dirty="0"/>
              <a:t>credible sets</a:t>
            </a:r>
            <a:r>
              <a:rPr lang="en-US" dirty="0"/>
              <a:t>: Rank the SNPs by posterior, and go down the list adding them up. When you go over 95%, that is your 95% credible set. There is at least a 95% chance that the true causal variant is in this set.</a:t>
            </a:r>
          </a:p>
        </p:txBody>
      </p:sp>
    </p:spTree>
    <p:extLst>
      <p:ext uri="{BB962C8B-B14F-4D97-AF65-F5344CB8AC3E}">
        <p14:creationId xmlns:p14="http://schemas.microsoft.com/office/powerpoint/2010/main" val="837596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1F14F2-5084-F54D-8BB1-9CE8750BBF92}"/>
              </a:ext>
            </a:extLst>
          </p:cNvPr>
          <p:cNvPicPr>
            <a:picLocks noChangeAspect="1"/>
          </p:cNvPicPr>
          <p:nvPr/>
        </p:nvPicPr>
        <p:blipFill>
          <a:blip r:embed="rId2"/>
          <a:stretch>
            <a:fillRect/>
          </a:stretch>
        </p:blipFill>
        <p:spPr>
          <a:xfrm>
            <a:off x="4153071" y="1859909"/>
            <a:ext cx="3699854" cy="2992437"/>
          </a:xfrm>
          <a:prstGeom prst="rect">
            <a:avLst/>
          </a:prstGeom>
        </p:spPr>
      </p:pic>
      <p:sp>
        <p:nvSpPr>
          <p:cNvPr id="2" name="Title 1">
            <a:extLst>
              <a:ext uri="{FF2B5EF4-FFF2-40B4-BE49-F238E27FC236}">
                <a16:creationId xmlns:a16="http://schemas.microsoft.com/office/drawing/2014/main" id="{2425DD47-24D8-D144-A210-9F9BB625DFF7}"/>
              </a:ext>
            </a:extLst>
          </p:cNvPr>
          <p:cNvSpPr>
            <a:spLocks noGrp="1"/>
          </p:cNvSpPr>
          <p:nvPr>
            <p:ph type="title"/>
          </p:nvPr>
        </p:nvSpPr>
        <p:spPr/>
        <p:txBody>
          <a:bodyPr/>
          <a:lstStyle/>
          <a:p>
            <a:r>
              <a:rPr lang="en-US" dirty="0" err="1"/>
              <a:t>Maller</a:t>
            </a:r>
            <a:r>
              <a:rPr lang="en-US" dirty="0"/>
              <a:t> et al fine-mapping</a:t>
            </a:r>
          </a:p>
        </p:txBody>
      </p:sp>
      <p:pic>
        <p:nvPicPr>
          <p:cNvPr id="5" name="Picture 4">
            <a:extLst>
              <a:ext uri="{FF2B5EF4-FFF2-40B4-BE49-F238E27FC236}">
                <a16:creationId xmlns:a16="http://schemas.microsoft.com/office/drawing/2014/main" id="{85480656-887D-5E40-A609-83BBBF7FB2C6}"/>
              </a:ext>
            </a:extLst>
          </p:cNvPr>
          <p:cNvPicPr>
            <a:picLocks noChangeAspect="1"/>
          </p:cNvPicPr>
          <p:nvPr/>
        </p:nvPicPr>
        <p:blipFill>
          <a:blip r:embed="rId3"/>
          <a:stretch>
            <a:fillRect/>
          </a:stretch>
        </p:blipFill>
        <p:spPr>
          <a:xfrm>
            <a:off x="311899" y="1833304"/>
            <a:ext cx="3841172" cy="3106735"/>
          </a:xfrm>
          <a:prstGeom prst="rect">
            <a:avLst/>
          </a:prstGeom>
        </p:spPr>
      </p:pic>
      <p:sp>
        <p:nvSpPr>
          <p:cNvPr id="6" name="TextBox 5">
            <a:extLst>
              <a:ext uri="{FF2B5EF4-FFF2-40B4-BE49-F238E27FC236}">
                <a16:creationId xmlns:a16="http://schemas.microsoft.com/office/drawing/2014/main" id="{803AC994-8CFC-1D44-AB1F-93945A9CF4C9}"/>
              </a:ext>
            </a:extLst>
          </p:cNvPr>
          <p:cNvSpPr txBox="1"/>
          <p:nvPr/>
        </p:nvSpPr>
        <p:spPr>
          <a:xfrm>
            <a:off x="1366029" y="1691673"/>
            <a:ext cx="866456" cy="369332"/>
          </a:xfrm>
          <a:prstGeom prst="rect">
            <a:avLst/>
          </a:prstGeom>
          <a:noFill/>
        </p:spPr>
        <p:txBody>
          <a:bodyPr wrap="none" rtlCol="0">
            <a:spAutoFit/>
          </a:bodyPr>
          <a:lstStyle/>
          <a:p>
            <a:r>
              <a:rPr lang="en-US" dirty="0"/>
              <a:t>P-value</a:t>
            </a:r>
          </a:p>
        </p:txBody>
      </p:sp>
      <p:sp>
        <p:nvSpPr>
          <p:cNvPr id="7" name="TextBox 6">
            <a:extLst>
              <a:ext uri="{FF2B5EF4-FFF2-40B4-BE49-F238E27FC236}">
                <a16:creationId xmlns:a16="http://schemas.microsoft.com/office/drawing/2014/main" id="{2201A2D5-AFE0-3D4D-8450-D4D28F1BD35E}"/>
              </a:ext>
            </a:extLst>
          </p:cNvPr>
          <p:cNvSpPr txBox="1"/>
          <p:nvPr/>
        </p:nvSpPr>
        <p:spPr>
          <a:xfrm>
            <a:off x="5188151" y="1690688"/>
            <a:ext cx="1326582" cy="369332"/>
          </a:xfrm>
          <a:prstGeom prst="rect">
            <a:avLst/>
          </a:prstGeom>
          <a:noFill/>
        </p:spPr>
        <p:txBody>
          <a:bodyPr wrap="none" rtlCol="0">
            <a:spAutoFit/>
          </a:bodyPr>
          <a:lstStyle/>
          <a:p>
            <a:r>
              <a:rPr lang="en-US" dirty="0"/>
              <a:t>Bayes factor</a:t>
            </a:r>
          </a:p>
        </p:txBody>
      </p:sp>
      <p:pic>
        <p:nvPicPr>
          <p:cNvPr id="9" name="Picture 8">
            <a:extLst>
              <a:ext uri="{FF2B5EF4-FFF2-40B4-BE49-F238E27FC236}">
                <a16:creationId xmlns:a16="http://schemas.microsoft.com/office/drawing/2014/main" id="{971DC751-22E3-D24D-B93B-3A0E1A757F45}"/>
              </a:ext>
            </a:extLst>
          </p:cNvPr>
          <p:cNvPicPr>
            <a:picLocks noChangeAspect="1"/>
          </p:cNvPicPr>
          <p:nvPr/>
        </p:nvPicPr>
        <p:blipFill>
          <a:blip r:embed="rId4"/>
          <a:stretch>
            <a:fillRect/>
          </a:stretch>
        </p:blipFill>
        <p:spPr>
          <a:xfrm>
            <a:off x="7994244" y="1888570"/>
            <a:ext cx="3699854" cy="2992437"/>
          </a:xfrm>
          <a:prstGeom prst="rect">
            <a:avLst/>
          </a:prstGeom>
        </p:spPr>
      </p:pic>
      <p:sp>
        <p:nvSpPr>
          <p:cNvPr id="10" name="TextBox 9">
            <a:extLst>
              <a:ext uri="{FF2B5EF4-FFF2-40B4-BE49-F238E27FC236}">
                <a16:creationId xmlns:a16="http://schemas.microsoft.com/office/drawing/2014/main" id="{B25112EF-70ED-B94A-A076-2E0FD176572A}"/>
              </a:ext>
            </a:extLst>
          </p:cNvPr>
          <p:cNvSpPr txBox="1"/>
          <p:nvPr/>
        </p:nvSpPr>
        <p:spPr>
          <a:xfrm>
            <a:off x="8749063" y="1703904"/>
            <a:ext cx="1095108" cy="369332"/>
          </a:xfrm>
          <a:prstGeom prst="rect">
            <a:avLst/>
          </a:prstGeom>
          <a:noFill/>
        </p:spPr>
        <p:txBody>
          <a:bodyPr wrap="none" rtlCol="0">
            <a:spAutoFit/>
          </a:bodyPr>
          <a:lstStyle/>
          <a:p>
            <a:r>
              <a:rPr lang="en-US" dirty="0"/>
              <a:t>Posterior:</a:t>
            </a:r>
          </a:p>
        </p:txBody>
      </p:sp>
      <p:sp>
        <p:nvSpPr>
          <p:cNvPr id="11" name="TextBox 10">
            <a:extLst>
              <a:ext uri="{FF2B5EF4-FFF2-40B4-BE49-F238E27FC236}">
                <a16:creationId xmlns:a16="http://schemas.microsoft.com/office/drawing/2014/main" id="{568CE47B-E257-884B-AA42-AFE413EEC971}"/>
              </a:ext>
            </a:extLst>
          </p:cNvPr>
          <p:cNvSpPr txBox="1"/>
          <p:nvPr/>
        </p:nvSpPr>
        <p:spPr>
          <a:xfrm>
            <a:off x="557954" y="5109260"/>
            <a:ext cx="4418083" cy="1477328"/>
          </a:xfrm>
          <a:prstGeom prst="rect">
            <a:avLst/>
          </a:prstGeom>
          <a:noFill/>
        </p:spPr>
        <p:txBody>
          <a:bodyPr wrap="square" rtlCol="0">
            <a:spAutoFit/>
          </a:bodyPr>
          <a:lstStyle/>
          <a:p>
            <a:r>
              <a:rPr lang="en-US" dirty="0"/>
              <a:t>A note on </a:t>
            </a:r>
            <a:r>
              <a:rPr lang="en-US" b="1" dirty="0"/>
              <a:t>credible sets</a:t>
            </a:r>
            <a:r>
              <a:rPr lang="en-US" dirty="0"/>
              <a:t>: Rank the SNPs by posterior, and go down the list adding them up. When you go over 95%, that is your 95% credible set. There is at least a 95% chance that the true causal variant is in this set.</a:t>
            </a:r>
          </a:p>
        </p:txBody>
      </p:sp>
      <p:graphicFrame>
        <p:nvGraphicFramePr>
          <p:cNvPr id="12" name="Table 11">
            <a:extLst>
              <a:ext uri="{FF2B5EF4-FFF2-40B4-BE49-F238E27FC236}">
                <a16:creationId xmlns:a16="http://schemas.microsoft.com/office/drawing/2014/main" id="{581F8349-DFAE-E64A-9A2F-F18195DE6708}"/>
              </a:ext>
            </a:extLst>
          </p:cNvPr>
          <p:cNvGraphicFramePr>
            <a:graphicFrameLocks noGrp="1"/>
          </p:cNvGraphicFramePr>
          <p:nvPr>
            <p:extLst>
              <p:ext uri="{D42A27DB-BD31-4B8C-83A1-F6EECF244321}">
                <p14:modId xmlns:p14="http://schemas.microsoft.com/office/powerpoint/2010/main" val="2850702232"/>
              </p:ext>
            </p:extLst>
          </p:nvPr>
        </p:nvGraphicFramePr>
        <p:xfrm>
          <a:off x="7483388" y="4845309"/>
          <a:ext cx="3347783" cy="1854200"/>
        </p:xfrm>
        <a:graphic>
          <a:graphicData uri="http://schemas.openxmlformats.org/drawingml/2006/table">
            <a:tbl>
              <a:tblPr firstRow="1" bandRow="1">
                <a:tableStyleId>{5C22544A-7EE6-4342-B048-85BDC9FD1C3A}</a:tableStyleId>
              </a:tblPr>
              <a:tblGrid>
                <a:gridCol w="919036">
                  <a:extLst>
                    <a:ext uri="{9D8B030D-6E8A-4147-A177-3AD203B41FA5}">
                      <a16:colId xmlns:a16="http://schemas.microsoft.com/office/drawing/2014/main" val="549426962"/>
                    </a:ext>
                  </a:extLst>
                </a:gridCol>
                <a:gridCol w="1094613">
                  <a:extLst>
                    <a:ext uri="{9D8B030D-6E8A-4147-A177-3AD203B41FA5}">
                      <a16:colId xmlns:a16="http://schemas.microsoft.com/office/drawing/2014/main" val="413630433"/>
                    </a:ext>
                  </a:extLst>
                </a:gridCol>
                <a:gridCol w="1334134">
                  <a:extLst>
                    <a:ext uri="{9D8B030D-6E8A-4147-A177-3AD203B41FA5}">
                      <a16:colId xmlns:a16="http://schemas.microsoft.com/office/drawing/2014/main" val="4286445195"/>
                    </a:ext>
                  </a:extLst>
                </a:gridCol>
              </a:tblGrid>
              <a:tr h="370840">
                <a:tc>
                  <a:txBody>
                    <a:bodyPr/>
                    <a:lstStyle/>
                    <a:p>
                      <a:r>
                        <a:rPr lang="en-US" dirty="0"/>
                        <a:t>Variant</a:t>
                      </a:r>
                    </a:p>
                  </a:txBody>
                  <a:tcPr/>
                </a:tc>
                <a:tc>
                  <a:txBody>
                    <a:bodyPr/>
                    <a:lstStyle/>
                    <a:p>
                      <a:r>
                        <a:rPr lang="en-US" dirty="0"/>
                        <a:t>Posterior</a:t>
                      </a:r>
                    </a:p>
                  </a:txBody>
                  <a:tcPr/>
                </a:tc>
                <a:tc>
                  <a:txBody>
                    <a:bodyPr/>
                    <a:lstStyle/>
                    <a:p>
                      <a:endParaRPr lang="en-US" dirty="0"/>
                    </a:p>
                  </a:txBody>
                  <a:tcPr/>
                </a:tc>
                <a:extLst>
                  <a:ext uri="{0D108BD9-81ED-4DB2-BD59-A6C34878D82A}">
                    <a16:rowId xmlns:a16="http://schemas.microsoft.com/office/drawing/2014/main" val="926486069"/>
                  </a:ext>
                </a:extLst>
              </a:tr>
              <a:tr h="370840">
                <a:tc>
                  <a:txBody>
                    <a:bodyPr/>
                    <a:lstStyle/>
                    <a:p>
                      <a:r>
                        <a:rPr lang="en-US" dirty="0"/>
                        <a:t>rs1</a:t>
                      </a:r>
                    </a:p>
                  </a:txBody>
                  <a:tcPr/>
                </a:tc>
                <a:tc>
                  <a:txBody>
                    <a:bodyPr/>
                    <a:lstStyle/>
                    <a:p>
                      <a:r>
                        <a:rPr lang="en-US" dirty="0"/>
                        <a:t>0.06</a:t>
                      </a:r>
                    </a:p>
                  </a:txBody>
                  <a:tcPr/>
                </a:tc>
                <a:tc>
                  <a:txBody>
                    <a:bodyPr/>
                    <a:lstStyle/>
                    <a:p>
                      <a:endParaRPr lang="en-US" dirty="0"/>
                    </a:p>
                  </a:txBody>
                  <a:tcPr/>
                </a:tc>
                <a:extLst>
                  <a:ext uri="{0D108BD9-81ED-4DB2-BD59-A6C34878D82A}">
                    <a16:rowId xmlns:a16="http://schemas.microsoft.com/office/drawing/2014/main" val="710326663"/>
                  </a:ext>
                </a:extLst>
              </a:tr>
              <a:tr h="370840">
                <a:tc>
                  <a:txBody>
                    <a:bodyPr/>
                    <a:lstStyle/>
                    <a:p>
                      <a:r>
                        <a:rPr lang="en-US" dirty="0"/>
                        <a:t>rs2</a:t>
                      </a:r>
                    </a:p>
                  </a:txBody>
                  <a:tcPr/>
                </a:tc>
                <a:tc>
                  <a:txBody>
                    <a:bodyPr/>
                    <a:lstStyle/>
                    <a:p>
                      <a:r>
                        <a:rPr lang="en-US" dirty="0"/>
                        <a:t>0.65</a:t>
                      </a:r>
                    </a:p>
                  </a:txBody>
                  <a:tcPr/>
                </a:tc>
                <a:tc>
                  <a:txBody>
                    <a:bodyPr/>
                    <a:lstStyle/>
                    <a:p>
                      <a:endParaRPr lang="en-US" dirty="0"/>
                    </a:p>
                  </a:txBody>
                  <a:tcPr/>
                </a:tc>
                <a:extLst>
                  <a:ext uri="{0D108BD9-81ED-4DB2-BD59-A6C34878D82A}">
                    <a16:rowId xmlns:a16="http://schemas.microsoft.com/office/drawing/2014/main" val="1336137219"/>
                  </a:ext>
                </a:extLst>
              </a:tr>
              <a:tr h="370840">
                <a:tc>
                  <a:txBody>
                    <a:bodyPr/>
                    <a:lstStyle/>
                    <a:p>
                      <a:r>
                        <a:rPr lang="en-US" dirty="0"/>
                        <a:t>rs3</a:t>
                      </a:r>
                    </a:p>
                  </a:txBody>
                  <a:tcPr/>
                </a:tc>
                <a:tc>
                  <a:txBody>
                    <a:bodyPr/>
                    <a:lstStyle/>
                    <a:p>
                      <a:r>
                        <a:rPr lang="en-US" dirty="0"/>
                        <a:t>0.25</a:t>
                      </a:r>
                    </a:p>
                  </a:txBody>
                  <a:tcPr/>
                </a:tc>
                <a:tc>
                  <a:txBody>
                    <a:bodyPr/>
                    <a:lstStyle/>
                    <a:p>
                      <a:endParaRPr lang="en-US" dirty="0"/>
                    </a:p>
                  </a:txBody>
                  <a:tcPr/>
                </a:tc>
                <a:extLst>
                  <a:ext uri="{0D108BD9-81ED-4DB2-BD59-A6C34878D82A}">
                    <a16:rowId xmlns:a16="http://schemas.microsoft.com/office/drawing/2014/main" val="383985044"/>
                  </a:ext>
                </a:extLst>
              </a:tr>
              <a:tr h="370840">
                <a:tc>
                  <a:txBody>
                    <a:bodyPr/>
                    <a:lstStyle/>
                    <a:p>
                      <a:r>
                        <a:rPr lang="en-US" dirty="0"/>
                        <a:t>rs4</a:t>
                      </a:r>
                    </a:p>
                  </a:txBody>
                  <a:tcPr/>
                </a:tc>
                <a:tc>
                  <a:txBody>
                    <a:bodyPr/>
                    <a:lstStyle/>
                    <a:p>
                      <a:r>
                        <a:rPr lang="en-US" dirty="0"/>
                        <a:t>0.02</a:t>
                      </a:r>
                    </a:p>
                  </a:txBody>
                  <a:tcPr/>
                </a:tc>
                <a:tc>
                  <a:txBody>
                    <a:bodyPr/>
                    <a:lstStyle/>
                    <a:p>
                      <a:endParaRPr lang="en-US" dirty="0"/>
                    </a:p>
                  </a:txBody>
                  <a:tcPr/>
                </a:tc>
                <a:extLst>
                  <a:ext uri="{0D108BD9-81ED-4DB2-BD59-A6C34878D82A}">
                    <a16:rowId xmlns:a16="http://schemas.microsoft.com/office/drawing/2014/main" val="748773587"/>
                  </a:ext>
                </a:extLst>
              </a:tr>
            </a:tbl>
          </a:graphicData>
        </a:graphic>
      </p:graphicFrame>
    </p:spTree>
    <p:extLst>
      <p:ext uri="{BB962C8B-B14F-4D97-AF65-F5344CB8AC3E}">
        <p14:creationId xmlns:p14="http://schemas.microsoft.com/office/powerpoint/2010/main" val="817522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1F14F2-5084-F54D-8BB1-9CE8750BBF92}"/>
              </a:ext>
            </a:extLst>
          </p:cNvPr>
          <p:cNvPicPr>
            <a:picLocks noChangeAspect="1"/>
          </p:cNvPicPr>
          <p:nvPr/>
        </p:nvPicPr>
        <p:blipFill>
          <a:blip r:embed="rId2"/>
          <a:stretch>
            <a:fillRect/>
          </a:stretch>
        </p:blipFill>
        <p:spPr>
          <a:xfrm>
            <a:off x="4153071" y="1859909"/>
            <a:ext cx="3699854" cy="2992437"/>
          </a:xfrm>
          <a:prstGeom prst="rect">
            <a:avLst/>
          </a:prstGeom>
        </p:spPr>
      </p:pic>
      <p:sp>
        <p:nvSpPr>
          <p:cNvPr id="2" name="Title 1">
            <a:extLst>
              <a:ext uri="{FF2B5EF4-FFF2-40B4-BE49-F238E27FC236}">
                <a16:creationId xmlns:a16="http://schemas.microsoft.com/office/drawing/2014/main" id="{2425DD47-24D8-D144-A210-9F9BB625DFF7}"/>
              </a:ext>
            </a:extLst>
          </p:cNvPr>
          <p:cNvSpPr>
            <a:spLocks noGrp="1"/>
          </p:cNvSpPr>
          <p:nvPr>
            <p:ph type="title"/>
          </p:nvPr>
        </p:nvSpPr>
        <p:spPr/>
        <p:txBody>
          <a:bodyPr/>
          <a:lstStyle/>
          <a:p>
            <a:r>
              <a:rPr lang="en-US" dirty="0" err="1"/>
              <a:t>Maller</a:t>
            </a:r>
            <a:r>
              <a:rPr lang="en-US" dirty="0"/>
              <a:t> et al fine-mapping</a:t>
            </a:r>
          </a:p>
        </p:txBody>
      </p:sp>
      <p:pic>
        <p:nvPicPr>
          <p:cNvPr id="5" name="Picture 4">
            <a:extLst>
              <a:ext uri="{FF2B5EF4-FFF2-40B4-BE49-F238E27FC236}">
                <a16:creationId xmlns:a16="http://schemas.microsoft.com/office/drawing/2014/main" id="{85480656-887D-5E40-A609-83BBBF7FB2C6}"/>
              </a:ext>
            </a:extLst>
          </p:cNvPr>
          <p:cNvPicPr>
            <a:picLocks noChangeAspect="1"/>
          </p:cNvPicPr>
          <p:nvPr/>
        </p:nvPicPr>
        <p:blipFill>
          <a:blip r:embed="rId3"/>
          <a:stretch>
            <a:fillRect/>
          </a:stretch>
        </p:blipFill>
        <p:spPr>
          <a:xfrm>
            <a:off x="311899" y="1833304"/>
            <a:ext cx="3841172" cy="3106735"/>
          </a:xfrm>
          <a:prstGeom prst="rect">
            <a:avLst/>
          </a:prstGeom>
        </p:spPr>
      </p:pic>
      <p:sp>
        <p:nvSpPr>
          <p:cNvPr id="6" name="TextBox 5">
            <a:extLst>
              <a:ext uri="{FF2B5EF4-FFF2-40B4-BE49-F238E27FC236}">
                <a16:creationId xmlns:a16="http://schemas.microsoft.com/office/drawing/2014/main" id="{803AC994-8CFC-1D44-AB1F-93945A9CF4C9}"/>
              </a:ext>
            </a:extLst>
          </p:cNvPr>
          <p:cNvSpPr txBox="1"/>
          <p:nvPr/>
        </p:nvSpPr>
        <p:spPr>
          <a:xfrm>
            <a:off x="1366029" y="1691673"/>
            <a:ext cx="866456" cy="369332"/>
          </a:xfrm>
          <a:prstGeom prst="rect">
            <a:avLst/>
          </a:prstGeom>
          <a:noFill/>
        </p:spPr>
        <p:txBody>
          <a:bodyPr wrap="none" rtlCol="0">
            <a:spAutoFit/>
          </a:bodyPr>
          <a:lstStyle/>
          <a:p>
            <a:r>
              <a:rPr lang="en-US" dirty="0"/>
              <a:t>P-value</a:t>
            </a:r>
          </a:p>
        </p:txBody>
      </p:sp>
      <p:sp>
        <p:nvSpPr>
          <p:cNvPr id="7" name="TextBox 6">
            <a:extLst>
              <a:ext uri="{FF2B5EF4-FFF2-40B4-BE49-F238E27FC236}">
                <a16:creationId xmlns:a16="http://schemas.microsoft.com/office/drawing/2014/main" id="{2201A2D5-AFE0-3D4D-8450-D4D28F1BD35E}"/>
              </a:ext>
            </a:extLst>
          </p:cNvPr>
          <p:cNvSpPr txBox="1"/>
          <p:nvPr/>
        </p:nvSpPr>
        <p:spPr>
          <a:xfrm>
            <a:off x="5188151" y="1690688"/>
            <a:ext cx="1326582" cy="369332"/>
          </a:xfrm>
          <a:prstGeom prst="rect">
            <a:avLst/>
          </a:prstGeom>
          <a:noFill/>
        </p:spPr>
        <p:txBody>
          <a:bodyPr wrap="none" rtlCol="0">
            <a:spAutoFit/>
          </a:bodyPr>
          <a:lstStyle/>
          <a:p>
            <a:r>
              <a:rPr lang="en-US" dirty="0"/>
              <a:t>Bayes factor</a:t>
            </a:r>
          </a:p>
        </p:txBody>
      </p:sp>
      <p:pic>
        <p:nvPicPr>
          <p:cNvPr id="9" name="Picture 8">
            <a:extLst>
              <a:ext uri="{FF2B5EF4-FFF2-40B4-BE49-F238E27FC236}">
                <a16:creationId xmlns:a16="http://schemas.microsoft.com/office/drawing/2014/main" id="{971DC751-22E3-D24D-B93B-3A0E1A757F45}"/>
              </a:ext>
            </a:extLst>
          </p:cNvPr>
          <p:cNvPicPr>
            <a:picLocks noChangeAspect="1"/>
          </p:cNvPicPr>
          <p:nvPr/>
        </p:nvPicPr>
        <p:blipFill>
          <a:blip r:embed="rId4"/>
          <a:stretch>
            <a:fillRect/>
          </a:stretch>
        </p:blipFill>
        <p:spPr>
          <a:xfrm>
            <a:off x="7994244" y="1888570"/>
            <a:ext cx="3699854" cy="2992437"/>
          </a:xfrm>
          <a:prstGeom prst="rect">
            <a:avLst/>
          </a:prstGeom>
        </p:spPr>
      </p:pic>
      <p:sp>
        <p:nvSpPr>
          <p:cNvPr id="10" name="TextBox 9">
            <a:extLst>
              <a:ext uri="{FF2B5EF4-FFF2-40B4-BE49-F238E27FC236}">
                <a16:creationId xmlns:a16="http://schemas.microsoft.com/office/drawing/2014/main" id="{B25112EF-70ED-B94A-A076-2E0FD176572A}"/>
              </a:ext>
            </a:extLst>
          </p:cNvPr>
          <p:cNvSpPr txBox="1"/>
          <p:nvPr/>
        </p:nvSpPr>
        <p:spPr>
          <a:xfrm>
            <a:off x="8749063" y="1703904"/>
            <a:ext cx="1095108" cy="369332"/>
          </a:xfrm>
          <a:prstGeom prst="rect">
            <a:avLst/>
          </a:prstGeom>
          <a:noFill/>
        </p:spPr>
        <p:txBody>
          <a:bodyPr wrap="none" rtlCol="0">
            <a:spAutoFit/>
          </a:bodyPr>
          <a:lstStyle/>
          <a:p>
            <a:r>
              <a:rPr lang="en-US" dirty="0"/>
              <a:t>Posterior:</a:t>
            </a:r>
          </a:p>
        </p:txBody>
      </p:sp>
      <p:sp>
        <p:nvSpPr>
          <p:cNvPr id="11" name="TextBox 10">
            <a:extLst>
              <a:ext uri="{FF2B5EF4-FFF2-40B4-BE49-F238E27FC236}">
                <a16:creationId xmlns:a16="http://schemas.microsoft.com/office/drawing/2014/main" id="{568CE47B-E257-884B-AA42-AFE413EEC971}"/>
              </a:ext>
            </a:extLst>
          </p:cNvPr>
          <p:cNvSpPr txBox="1"/>
          <p:nvPr/>
        </p:nvSpPr>
        <p:spPr>
          <a:xfrm>
            <a:off x="557954" y="5109260"/>
            <a:ext cx="4418083" cy="1477328"/>
          </a:xfrm>
          <a:prstGeom prst="rect">
            <a:avLst/>
          </a:prstGeom>
          <a:noFill/>
        </p:spPr>
        <p:txBody>
          <a:bodyPr wrap="square" rtlCol="0">
            <a:spAutoFit/>
          </a:bodyPr>
          <a:lstStyle/>
          <a:p>
            <a:r>
              <a:rPr lang="en-US" dirty="0"/>
              <a:t>A note on </a:t>
            </a:r>
            <a:r>
              <a:rPr lang="en-US" b="1" dirty="0"/>
              <a:t>credible sets</a:t>
            </a:r>
            <a:r>
              <a:rPr lang="en-US" dirty="0"/>
              <a:t>: Rank the SNPs by posterior, and go down the list adding them up. When you go over 95%, that is your 95% credible set. There is at least a 95% chance that the true causal variant is in this set.</a:t>
            </a:r>
          </a:p>
        </p:txBody>
      </p:sp>
      <p:graphicFrame>
        <p:nvGraphicFramePr>
          <p:cNvPr id="12" name="Table 11">
            <a:extLst>
              <a:ext uri="{FF2B5EF4-FFF2-40B4-BE49-F238E27FC236}">
                <a16:creationId xmlns:a16="http://schemas.microsoft.com/office/drawing/2014/main" id="{581F8349-DFAE-E64A-9A2F-F18195DE6708}"/>
              </a:ext>
            </a:extLst>
          </p:cNvPr>
          <p:cNvGraphicFramePr>
            <a:graphicFrameLocks noGrp="1"/>
          </p:cNvGraphicFramePr>
          <p:nvPr>
            <p:extLst>
              <p:ext uri="{D42A27DB-BD31-4B8C-83A1-F6EECF244321}">
                <p14:modId xmlns:p14="http://schemas.microsoft.com/office/powerpoint/2010/main" val="3768728385"/>
              </p:ext>
            </p:extLst>
          </p:nvPr>
        </p:nvGraphicFramePr>
        <p:xfrm>
          <a:off x="7483388" y="4845309"/>
          <a:ext cx="3347783" cy="1854200"/>
        </p:xfrm>
        <a:graphic>
          <a:graphicData uri="http://schemas.openxmlformats.org/drawingml/2006/table">
            <a:tbl>
              <a:tblPr firstRow="1" bandRow="1">
                <a:tableStyleId>{5C22544A-7EE6-4342-B048-85BDC9FD1C3A}</a:tableStyleId>
              </a:tblPr>
              <a:tblGrid>
                <a:gridCol w="919036">
                  <a:extLst>
                    <a:ext uri="{9D8B030D-6E8A-4147-A177-3AD203B41FA5}">
                      <a16:colId xmlns:a16="http://schemas.microsoft.com/office/drawing/2014/main" val="549426962"/>
                    </a:ext>
                  </a:extLst>
                </a:gridCol>
                <a:gridCol w="1094613">
                  <a:extLst>
                    <a:ext uri="{9D8B030D-6E8A-4147-A177-3AD203B41FA5}">
                      <a16:colId xmlns:a16="http://schemas.microsoft.com/office/drawing/2014/main" val="413630433"/>
                    </a:ext>
                  </a:extLst>
                </a:gridCol>
                <a:gridCol w="1334134">
                  <a:extLst>
                    <a:ext uri="{9D8B030D-6E8A-4147-A177-3AD203B41FA5}">
                      <a16:colId xmlns:a16="http://schemas.microsoft.com/office/drawing/2014/main" val="4286445195"/>
                    </a:ext>
                  </a:extLst>
                </a:gridCol>
              </a:tblGrid>
              <a:tr h="370840">
                <a:tc>
                  <a:txBody>
                    <a:bodyPr/>
                    <a:lstStyle/>
                    <a:p>
                      <a:r>
                        <a:rPr lang="en-US" dirty="0"/>
                        <a:t>Variant</a:t>
                      </a:r>
                    </a:p>
                  </a:txBody>
                  <a:tcPr/>
                </a:tc>
                <a:tc>
                  <a:txBody>
                    <a:bodyPr/>
                    <a:lstStyle/>
                    <a:p>
                      <a:r>
                        <a:rPr lang="en-US" dirty="0"/>
                        <a:t>Posterior</a:t>
                      </a:r>
                    </a:p>
                  </a:txBody>
                  <a:tcPr/>
                </a:tc>
                <a:tc>
                  <a:txBody>
                    <a:bodyPr/>
                    <a:lstStyle/>
                    <a:p>
                      <a:endParaRPr lang="en-US" dirty="0"/>
                    </a:p>
                  </a:txBody>
                  <a:tcPr/>
                </a:tc>
                <a:extLst>
                  <a:ext uri="{0D108BD9-81ED-4DB2-BD59-A6C34878D82A}">
                    <a16:rowId xmlns:a16="http://schemas.microsoft.com/office/drawing/2014/main" val="926486069"/>
                  </a:ext>
                </a:extLst>
              </a:tr>
              <a:tr h="370840">
                <a:tc>
                  <a:txBody>
                    <a:bodyPr/>
                    <a:lstStyle/>
                    <a:p>
                      <a:r>
                        <a:rPr lang="en-US" dirty="0"/>
                        <a:t>rs2</a:t>
                      </a:r>
                    </a:p>
                  </a:txBody>
                  <a:tcPr/>
                </a:tc>
                <a:tc>
                  <a:txBody>
                    <a:bodyPr/>
                    <a:lstStyle/>
                    <a:p>
                      <a:r>
                        <a:rPr lang="en-US" dirty="0"/>
                        <a:t>0.65</a:t>
                      </a:r>
                    </a:p>
                  </a:txBody>
                  <a:tcPr/>
                </a:tc>
                <a:tc>
                  <a:txBody>
                    <a:bodyPr/>
                    <a:lstStyle/>
                    <a:p>
                      <a:endParaRPr lang="en-US" dirty="0"/>
                    </a:p>
                  </a:txBody>
                  <a:tcPr/>
                </a:tc>
                <a:extLst>
                  <a:ext uri="{0D108BD9-81ED-4DB2-BD59-A6C34878D82A}">
                    <a16:rowId xmlns:a16="http://schemas.microsoft.com/office/drawing/2014/main" val="710326663"/>
                  </a:ext>
                </a:extLst>
              </a:tr>
              <a:tr h="370840">
                <a:tc>
                  <a:txBody>
                    <a:bodyPr/>
                    <a:lstStyle/>
                    <a:p>
                      <a:r>
                        <a:rPr lang="en-US" dirty="0"/>
                        <a:t>rs3</a:t>
                      </a:r>
                    </a:p>
                  </a:txBody>
                  <a:tcPr/>
                </a:tc>
                <a:tc>
                  <a:txBody>
                    <a:bodyPr/>
                    <a:lstStyle/>
                    <a:p>
                      <a:r>
                        <a:rPr lang="en-US" dirty="0"/>
                        <a:t>0.25</a:t>
                      </a:r>
                    </a:p>
                  </a:txBody>
                  <a:tcPr/>
                </a:tc>
                <a:tc>
                  <a:txBody>
                    <a:bodyPr/>
                    <a:lstStyle/>
                    <a:p>
                      <a:endParaRPr lang="en-US" dirty="0"/>
                    </a:p>
                  </a:txBody>
                  <a:tcPr/>
                </a:tc>
                <a:extLst>
                  <a:ext uri="{0D108BD9-81ED-4DB2-BD59-A6C34878D82A}">
                    <a16:rowId xmlns:a16="http://schemas.microsoft.com/office/drawing/2014/main" val="1336137219"/>
                  </a:ext>
                </a:extLst>
              </a:tr>
              <a:tr h="370840">
                <a:tc>
                  <a:txBody>
                    <a:bodyPr/>
                    <a:lstStyle/>
                    <a:p>
                      <a:r>
                        <a:rPr lang="en-US" dirty="0"/>
                        <a:t>rs1</a:t>
                      </a:r>
                    </a:p>
                  </a:txBody>
                  <a:tcPr/>
                </a:tc>
                <a:tc>
                  <a:txBody>
                    <a:bodyPr/>
                    <a:lstStyle/>
                    <a:p>
                      <a:r>
                        <a:rPr lang="en-US" dirty="0"/>
                        <a:t>0.06</a:t>
                      </a:r>
                    </a:p>
                  </a:txBody>
                  <a:tcPr/>
                </a:tc>
                <a:tc>
                  <a:txBody>
                    <a:bodyPr/>
                    <a:lstStyle/>
                    <a:p>
                      <a:endParaRPr lang="en-US" dirty="0"/>
                    </a:p>
                  </a:txBody>
                  <a:tcPr/>
                </a:tc>
                <a:extLst>
                  <a:ext uri="{0D108BD9-81ED-4DB2-BD59-A6C34878D82A}">
                    <a16:rowId xmlns:a16="http://schemas.microsoft.com/office/drawing/2014/main" val="383985044"/>
                  </a:ext>
                </a:extLst>
              </a:tr>
              <a:tr h="370840">
                <a:tc>
                  <a:txBody>
                    <a:bodyPr/>
                    <a:lstStyle/>
                    <a:p>
                      <a:r>
                        <a:rPr lang="en-US" dirty="0"/>
                        <a:t>rs4</a:t>
                      </a:r>
                    </a:p>
                  </a:txBody>
                  <a:tcPr/>
                </a:tc>
                <a:tc>
                  <a:txBody>
                    <a:bodyPr/>
                    <a:lstStyle/>
                    <a:p>
                      <a:r>
                        <a:rPr lang="en-US" dirty="0"/>
                        <a:t>0.02</a:t>
                      </a:r>
                    </a:p>
                  </a:txBody>
                  <a:tcPr/>
                </a:tc>
                <a:tc>
                  <a:txBody>
                    <a:bodyPr/>
                    <a:lstStyle/>
                    <a:p>
                      <a:endParaRPr lang="en-US" dirty="0"/>
                    </a:p>
                  </a:txBody>
                  <a:tcPr/>
                </a:tc>
                <a:extLst>
                  <a:ext uri="{0D108BD9-81ED-4DB2-BD59-A6C34878D82A}">
                    <a16:rowId xmlns:a16="http://schemas.microsoft.com/office/drawing/2014/main" val="748773587"/>
                  </a:ext>
                </a:extLst>
              </a:tr>
            </a:tbl>
          </a:graphicData>
        </a:graphic>
      </p:graphicFrame>
    </p:spTree>
    <p:extLst>
      <p:ext uri="{BB962C8B-B14F-4D97-AF65-F5344CB8AC3E}">
        <p14:creationId xmlns:p14="http://schemas.microsoft.com/office/powerpoint/2010/main" val="1743751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1E17-6397-9B4C-B737-668622F39CD3}"/>
              </a:ext>
            </a:extLst>
          </p:cNvPr>
          <p:cNvSpPr>
            <a:spLocks noGrp="1"/>
          </p:cNvSpPr>
          <p:nvPr>
            <p:ph type="title"/>
          </p:nvPr>
        </p:nvSpPr>
        <p:spPr>
          <a:xfrm>
            <a:off x="485775" y="365125"/>
            <a:ext cx="11287125" cy="1325563"/>
          </a:xfrm>
        </p:spPr>
        <p:txBody>
          <a:bodyPr/>
          <a:lstStyle/>
          <a:p>
            <a:r>
              <a:rPr lang="en-US" dirty="0"/>
              <a:t>Meta-analyzing two studies with variance-weighted fixed-effect meta-analysis</a:t>
            </a:r>
          </a:p>
        </p:txBody>
      </p:sp>
      <p:graphicFrame>
        <p:nvGraphicFramePr>
          <p:cNvPr id="4" name="Table 3">
            <a:extLst>
              <a:ext uri="{FF2B5EF4-FFF2-40B4-BE49-F238E27FC236}">
                <a16:creationId xmlns:a16="http://schemas.microsoft.com/office/drawing/2014/main" id="{D8728695-2C90-EC4C-9EC3-4A64992F430E}"/>
              </a:ext>
            </a:extLst>
          </p:cNvPr>
          <p:cNvGraphicFramePr>
            <a:graphicFrameLocks noGrp="1"/>
          </p:cNvGraphicFramePr>
          <p:nvPr/>
        </p:nvGraphicFramePr>
        <p:xfrm>
          <a:off x="207064" y="1959874"/>
          <a:ext cx="8016241" cy="2225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473213929"/>
                    </a:ext>
                  </a:extLst>
                </a:gridCol>
                <a:gridCol w="2222818">
                  <a:extLst>
                    <a:ext uri="{9D8B030D-6E8A-4147-A177-3AD203B41FA5}">
                      <a16:colId xmlns:a16="http://schemas.microsoft.com/office/drawing/2014/main" val="453839347"/>
                    </a:ext>
                  </a:extLst>
                </a:gridCol>
                <a:gridCol w="2118043">
                  <a:extLst>
                    <a:ext uri="{9D8B030D-6E8A-4147-A177-3AD203B41FA5}">
                      <a16:colId xmlns:a16="http://schemas.microsoft.com/office/drawing/2014/main" val="2837669818"/>
                    </a:ext>
                  </a:extLst>
                </a:gridCol>
                <a:gridCol w="2049780">
                  <a:extLst>
                    <a:ext uri="{9D8B030D-6E8A-4147-A177-3AD203B41FA5}">
                      <a16:colId xmlns:a16="http://schemas.microsoft.com/office/drawing/2014/main" val="1521284623"/>
                    </a:ext>
                  </a:extLst>
                </a:gridCol>
              </a:tblGrid>
              <a:tr h="370840">
                <a:tc>
                  <a:txBody>
                    <a:bodyPr/>
                    <a:lstStyle/>
                    <a:p>
                      <a:endParaRPr lang="en-US" dirty="0"/>
                    </a:p>
                  </a:txBody>
                  <a:tcPr/>
                </a:tc>
                <a:tc>
                  <a:txBody>
                    <a:bodyPr/>
                    <a:lstStyle/>
                    <a:p>
                      <a:r>
                        <a:rPr lang="en-US" dirty="0"/>
                        <a:t>Study 1</a:t>
                      </a:r>
                    </a:p>
                  </a:txBody>
                  <a:tcPr/>
                </a:tc>
                <a:tc>
                  <a:txBody>
                    <a:bodyPr/>
                    <a:lstStyle/>
                    <a:p>
                      <a:r>
                        <a:rPr lang="en-US" dirty="0"/>
                        <a:t>Study 2</a:t>
                      </a:r>
                    </a:p>
                  </a:txBody>
                  <a:tcPr/>
                </a:tc>
                <a:tc>
                  <a:txBody>
                    <a:bodyPr/>
                    <a:lstStyle/>
                    <a:p>
                      <a:r>
                        <a:rPr lang="en-US" dirty="0"/>
                        <a:t>Study 3</a:t>
                      </a:r>
                    </a:p>
                  </a:txBody>
                  <a:tcPr/>
                </a:tc>
                <a:extLst>
                  <a:ext uri="{0D108BD9-81ED-4DB2-BD59-A6C34878D82A}">
                    <a16:rowId xmlns:a16="http://schemas.microsoft.com/office/drawing/2014/main" val="1858024796"/>
                  </a:ext>
                </a:extLst>
              </a:tr>
              <a:tr h="370840">
                <a:tc>
                  <a:txBody>
                    <a:bodyPr/>
                    <a:lstStyle/>
                    <a:p>
                      <a:r>
                        <a:rPr lang="en-US" dirty="0"/>
                        <a:t>Effect size</a:t>
                      </a:r>
                    </a:p>
                  </a:txBody>
                  <a:tcPr/>
                </a:tc>
                <a:tc>
                  <a:txBody>
                    <a:bodyPr/>
                    <a:lstStyle/>
                    <a:p>
                      <a:r>
                        <a:rPr lang="en-US" dirty="0"/>
                        <a:t>0.5</a:t>
                      </a:r>
                    </a:p>
                  </a:txBody>
                  <a:tcPr/>
                </a:tc>
                <a:tc>
                  <a:txBody>
                    <a:bodyPr/>
                    <a:lstStyle/>
                    <a:p>
                      <a:r>
                        <a:rPr lang="en-US" dirty="0"/>
                        <a:t>0.2</a:t>
                      </a:r>
                    </a:p>
                  </a:txBody>
                  <a:tcPr/>
                </a:tc>
                <a:tc>
                  <a:txBody>
                    <a:bodyPr/>
                    <a:lstStyle/>
                    <a:p>
                      <a:r>
                        <a:rPr lang="en-US" dirty="0"/>
                        <a:t>0.4</a:t>
                      </a:r>
                    </a:p>
                  </a:txBody>
                  <a:tcPr/>
                </a:tc>
                <a:extLst>
                  <a:ext uri="{0D108BD9-81ED-4DB2-BD59-A6C34878D82A}">
                    <a16:rowId xmlns:a16="http://schemas.microsoft.com/office/drawing/2014/main" val="1663375623"/>
                  </a:ext>
                </a:extLst>
              </a:tr>
              <a:tr h="370840">
                <a:tc>
                  <a:txBody>
                    <a:bodyPr/>
                    <a:lstStyle/>
                    <a:p>
                      <a:r>
                        <a:rPr lang="en-US" dirty="0"/>
                        <a:t>Standard error</a:t>
                      </a:r>
                    </a:p>
                  </a:txBody>
                  <a:tcPr/>
                </a:tc>
                <a:tc>
                  <a:txBody>
                    <a:bodyPr/>
                    <a:lstStyle/>
                    <a:p>
                      <a:r>
                        <a:rPr lang="en-US" dirty="0"/>
                        <a:t>0.1</a:t>
                      </a:r>
                    </a:p>
                  </a:txBody>
                  <a:tcPr/>
                </a:tc>
                <a:tc>
                  <a:txBody>
                    <a:bodyPr/>
                    <a:lstStyle/>
                    <a:p>
                      <a:r>
                        <a:rPr lang="en-US" dirty="0"/>
                        <a:t>0.05</a:t>
                      </a:r>
                    </a:p>
                  </a:txBody>
                  <a:tcPr/>
                </a:tc>
                <a:tc>
                  <a:txBody>
                    <a:bodyPr/>
                    <a:lstStyle/>
                    <a:p>
                      <a:r>
                        <a:rPr lang="en-US" dirty="0"/>
                        <a:t>0.2</a:t>
                      </a:r>
                    </a:p>
                  </a:txBody>
                  <a:tcPr/>
                </a:tc>
                <a:extLst>
                  <a:ext uri="{0D108BD9-81ED-4DB2-BD59-A6C34878D82A}">
                    <a16:rowId xmlns:a16="http://schemas.microsoft.com/office/drawing/2014/main" val="1816193391"/>
                  </a:ext>
                </a:extLst>
              </a:tr>
              <a:tr h="370840">
                <a:tc>
                  <a:txBody>
                    <a:bodyPr/>
                    <a:lstStyle/>
                    <a:p>
                      <a:r>
                        <a:rPr lang="en-US" dirty="0"/>
                        <a:t>Z score</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750934070"/>
                  </a:ext>
                </a:extLst>
              </a:tr>
              <a:tr h="370840">
                <a:tc>
                  <a:txBody>
                    <a:bodyPr/>
                    <a:lstStyle/>
                    <a:p>
                      <a:r>
                        <a:rPr lang="en-US" dirty="0"/>
                        <a:t>P-value</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366406033"/>
                  </a:ext>
                </a:extLst>
              </a:tr>
              <a:tr h="370840">
                <a:tc>
                  <a:txBody>
                    <a:bodyPr/>
                    <a:lstStyle/>
                    <a:p>
                      <a:r>
                        <a:rPr lang="en-US" dirty="0"/>
                        <a:t>Weight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105304891"/>
                  </a:ext>
                </a:extLst>
              </a:tr>
            </a:tbl>
          </a:graphicData>
        </a:graphic>
      </p:graphicFrame>
    </p:spTree>
    <p:extLst>
      <p:ext uri="{BB962C8B-B14F-4D97-AF65-F5344CB8AC3E}">
        <p14:creationId xmlns:p14="http://schemas.microsoft.com/office/powerpoint/2010/main" val="40822917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1F14F2-5084-F54D-8BB1-9CE8750BBF92}"/>
              </a:ext>
            </a:extLst>
          </p:cNvPr>
          <p:cNvPicPr>
            <a:picLocks noChangeAspect="1"/>
          </p:cNvPicPr>
          <p:nvPr/>
        </p:nvPicPr>
        <p:blipFill>
          <a:blip r:embed="rId2"/>
          <a:stretch>
            <a:fillRect/>
          </a:stretch>
        </p:blipFill>
        <p:spPr>
          <a:xfrm>
            <a:off x="4153071" y="1859909"/>
            <a:ext cx="3699854" cy="2992437"/>
          </a:xfrm>
          <a:prstGeom prst="rect">
            <a:avLst/>
          </a:prstGeom>
        </p:spPr>
      </p:pic>
      <p:sp>
        <p:nvSpPr>
          <p:cNvPr id="2" name="Title 1">
            <a:extLst>
              <a:ext uri="{FF2B5EF4-FFF2-40B4-BE49-F238E27FC236}">
                <a16:creationId xmlns:a16="http://schemas.microsoft.com/office/drawing/2014/main" id="{2425DD47-24D8-D144-A210-9F9BB625DFF7}"/>
              </a:ext>
            </a:extLst>
          </p:cNvPr>
          <p:cNvSpPr>
            <a:spLocks noGrp="1"/>
          </p:cNvSpPr>
          <p:nvPr>
            <p:ph type="title"/>
          </p:nvPr>
        </p:nvSpPr>
        <p:spPr/>
        <p:txBody>
          <a:bodyPr/>
          <a:lstStyle/>
          <a:p>
            <a:r>
              <a:rPr lang="en-US" dirty="0" err="1"/>
              <a:t>Maller</a:t>
            </a:r>
            <a:r>
              <a:rPr lang="en-US" dirty="0"/>
              <a:t> et al fine-mapping</a:t>
            </a:r>
          </a:p>
        </p:txBody>
      </p:sp>
      <p:pic>
        <p:nvPicPr>
          <p:cNvPr id="5" name="Picture 4">
            <a:extLst>
              <a:ext uri="{FF2B5EF4-FFF2-40B4-BE49-F238E27FC236}">
                <a16:creationId xmlns:a16="http://schemas.microsoft.com/office/drawing/2014/main" id="{85480656-887D-5E40-A609-83BBBF7FB2C6}"/>
              </a:ext>
            </a:extLst>
          </p:cNvPr>
          <p:cNvPicPr>
            <a:picLocks noChangeAspect="1"/>
          </p:cNvPicPr>
          <p:nvPr/>
        </p:nvPicPr>
        <p:blipFill>
          <a:blip r:embed="rId3"/>
          <a:stretch>
            <a:fillRect/>
          </a:stretch>
        </p:blipFill>
        <p:spPr>
          <a:xfrm>
            <a:off x="311899" y="1833304"/>
            <a:ext cx="3841172" cy="3106735"/>
          </a:xfrm>
          <a:prstGeom prst="rect">
            <a:avLst/>
          </a:prstGeom>
        </p:spPr>
      </p:pic>
      <p:sp>
        <p:nvSpPr>
          <p:cNvPr id="6" name="TextBox 5">
            <a:extLst>
              <a:ext uri="{FF2B5EF4-FFF2-40B4-BE49-F238E27FC236}">
                <a16:creationId xmlns:a16="http://schemas.microsoft.com/office/drawing/2014/main" id="{803AC994-8CFC-1D44-AB1F-93945A9CF4C9}"/>
              </a:ext>
            </a:extLst>
          </p:cNvPr>
          <p:cNvSpPr txBox="1"/>
          <p:nvPr/>
        </p:nvSpPr>
        <p:spPr>
          <a:xfrm>
            <a:off x="1366029" y="1691673"/>
            <a:ext cx="866456" cy="369332"/>
          </a:xfrm>
          <a:prstGeom prst="rect">
            <a:avLst/>
          </a:prstGeom>
          <a:noFill/>
        </p:spPr>
        <p:txBody>
          <a:bodyPr wrap="none" rtlCol="0">
            <a:spAutoFit/>
          </a:bodyPr>
          <a:lstStyle/>
          <a:p>
            <a:r>
              <a:rPr lang="en-US" dirty="0"/>
              <a:t>P-value</a:t>
            </a:r>
          </a:p>
        </p:txBody>
      </p:sp>
      <p:sp>
        <p:nvSpPr>
          <p:cNvPr id="7" name="TextBox 6">
            <a:extLst>
              <a:ext uri="{FF2B5EF4-FFF2-40B4-BE49-F238E27FC236}">
                <a16:creationId xmlns:a16="http://schemas.microsoft.com/office/drawing/2014/main" id="{2201A2D5-AFE0-3D4D-8450-D4D28F1BD35E}"/>
              </a:ext>
            </a:extLst>
          </p:cNvPr>
          <p:cNvSpPr txBox="1"/>
          <p:nvPr/>
        </p:nvSpPr>
        <p:spPr>
          <a:xfrm>
            <a:off x="5188151" y="1690688"/>
            <a:ext cx="1326582" cy="369332"/>
          </a:xfrm>
          <a:prstGeom prst="rect">
            <a:avLst/>
          </a:prstGeom>
          <a:noFill/>
        </p:spPr>
        <p:txBody>
          <a:bodyPr wrap="none" rtlCol="0">
            <a:spAutoFit/>
          </a:bodyPr>
          <a:lstStyle/>
          <a:p>
            <a:r>
              <a:rPr lang="en-US" dirty="0"/>
              <a:t>Bayes factor</a:t>
            </a:r>
          </a:p>
        </p:txBody>
      </p:sp>
      <p:pic>
        <p:nvPicPr>
          <p:cNvPr id="9" name="Picture 8">
            <a:extLst>
              <a:ext uri="{FF2B5EF4-FFF2-40B4-BE49-F238E27FC236}">
                <a16:creationId xmlns:a16="http://schemas.microsoft.com/office/drawing/2014/main" id="{971DC751-22E3-D24D-B93B-3A0E1A757F45}"/>
              </a:ext>
            </a:extLst>
          </p:cNvPr>
          <p:cNvPicPr>
            <a:picLocks noChangeAspect="1"/>
          </p:cNvPicPr>
          <p:nvPr/>
        </p:nvPicPr>
        <p:blipFill>
          <a:blip r:embed="rId4"/>
          <a:stretch>
            <a:fillRect/>
          </a:stretch>
        </p:blipFill>
        <p:spPr>
          <a:xfrm>
            <a:off x="7994244" y="1888570"/>
            <a:ext cx="3699854" cy="2992437"/>
          </a:xfrm>
          <a:prstGeom prst="rect">
            <a:avLst/>
          </a:prstGeom>
        </p:spPr>
      </p:pic>
      <p:sp>
        <p:nvSpPr>
          <p:cNvPr id="10" name="TextBox 9">
            <a:extLst>
              <a:ext uri="{FF2B5EF4-FFF2-40B4-BE49-F238E27FC236}">
                <a16:creationId xmlns:a16="http://schemas.microsoft.com/office/drawing/2014/main" id="{B25112EF-70ED-B94A-A076-2E0FD176572A}"/>
              </a:ext>
            </a:extLst>
          </p:cNvPr>
          <p:cNvSpPr txBox="1"/>
          <p:nvPr/>
        </p:nvSpPr>
        <p:spPr>
          <a:xfrm>
            <a:off x="8749063" y="1703904"/>
            <a:ext cx="1095108" cy="369332"/>
          </a:xfrm>
          <a:prstGeom prst="rect">
            <a:avLst/>
          </a:prstGeom>
          <a:noFill/>
        </p:spPr>
        <p:txBody>
          <a:bodyPr wrap="none" rtlCol="0">
            <a:spAutoFit/>
          </a:bodyPr>
          <a:lstStyle/>
          <a:p>
            <a:r>
              <a:rPr lang="en-US" dirty="0"/>
              <a:t>Posterior:</a:t>
            </a:r>
          </a:p>
        </p:txBody>
      </p:sp>
      <p:sp>
        <p:nvSpPr>
          <p:cNvPr id="11" name="TextBox 10">
            <a:extLst>
              <a:ext uri="{FF2B5EF4-FFF2-40B4-BE49-F238E27FC236}">
                <a16:creationId xmlns:a16="http://schemas.microsoft.com/office/drawing/2014/main" id="{568CE47B-E257-884B-AA42-AFE413EEC971}"/>
              </a:ext>
            </a:extLst>
          </p:cNvPr>
          <p:cNvSpPr txBox="1"/>
          <p:nvPr/>
        </p:nvSpPr>
        <p:spPr>
          <a:xfrm>
            <a:off x="557954" y="5109260"/>
            <a:ext cx="4418083" cy="1477328"/>
          </a:xfrm>
          <a:prstGeom prst="rect">
            <a:avLst/>
          </a:prstGeom>
          <a:noFill/>
        </p:spPr>
        <p:txBody>
          <a:bodyPr wrap="square" rtlCol="0">
            <a:spAutoFit/>
          </a:bodyPr>
          <a:lstStyle/>
          <a:p>
            <a:r>
              <a:rPr lang="en-US" dirty="0"/>
              <a:t>A note on </a:t>
            </a:r>
            <a:r>
              <a:rPr lang="en-US" b="1" dirty="0"/>
              <a:t>credible sets</a:t>
            </a:r>
            <a:r>
              <a:rPr lang="en-US" dirty="0"/>
              <a:t>: Rank the SNPs by posterior, and go down the list adding them up. When you go over 95%, that is your 95% credible set. There is at least a 95% chance that the true causal variant is in this set.</a:t>
            </a:r>
          </a:p>
        </p:txBody>
      </p:sp>
      <p:graphicFrame>
        <p:nvGraphicFramePr>
          <p:cNvPr id="12" name="Table 11">
            <a:extLst>
              <a:ext uri="{FF2B5EF4-FFF2-40B4-BE49-F238E27FC236}">
                <a16:creationId xmlns:a16="http://schemas.microsoft.com/office/drawing/2014/main" id="{581F8349-DFAE-E64A-9A2F-F18195DE6708}"/>
              </a:ext>
            </a:extLst>
          </p:cNvPr>
          <p:cNvGraphicFramePr>
            <a:graphicFrameLocks noGrp="1"/>
          </p:cNvGraphicFramePr>
          <p:nvPr>
            <p:extLst>
              <p:ext uri="{D42A27DB-BD31-4B8C-83A1-F6EECF244321}">
                <p14:modId xmlns:p14="http://schemas.microsoft.com/office/powerpoint/2010/main" val="1447805002"/>
              </p:ext>
            </p:extLst>
          </p:nvPr>
        </p:nvGraphicFramePr>
        <p:xfrm>
          <a:off x="7483388" y="4845309"/>
          <a:ext cx="3347783" cy="1854200"/>
        </p:xfrm>
        <a:graphic>
          <a:graphicData uri="http://schemas.openxmlformats.org/drawingml/2006/table">
            <a:tbl>
              <a:tblPr firstRow="1" bandRow="1">
                <a:tableStyleId>{5C22544A-7EE6-4342-B048-85BDC9FD1C3A}</a:tableStyleId>
              </a:tblPr>
              <a:tblGrid>
                <a:gridCol w="919036">
                  <a:extLst>
                    <a:ext uri="{9D8B030D-6E8A-4147-A177-3AD203B41FA5}">
                      <a16:colId xmlns:a16="http://schemas.microsoft.com/office/drawing/2014/main" val="549426962"/>
                    </a:ext>
                  </a:extLst>
                </a:gridCol>
                <a:gridCol w="1094613">
                  <a:extLst>
                    <a:ext uri="{9D8B030D-6E8A-4147-A177-3AD203B41FA5}">
                      <a16:colId xmlns:a16="http://schemas.microsoft.com/office/drawing/2014/main" val="413630433"/>
                    </a:ext>
                  </a:extLst>
                </a:gridCol>
                <a:gridCol w="1334134">
                  <a:extLst>
                    <a:ext uri="{9D8B030D-6E8A-4147-A177-3AD203B41FA5}">
                      <a16:colId xmlns:a16="http://schemas.microsoft.com/office/drawing/2014/main" val="4286445195"/>
                    </a:ext>
                  </a:extLst>
                </a:gridCol>
              </a:tblGrid>
              <a:tr h="370840">
                <a:tc>
                  <a:txBody>
                    <a:bodyPr/>
                    <a:lstStyle/>
                    <a:p>
                      <a:r>
                        <a:rPr lang="en-US" dirty="0"/>
                        <a:t>Variant</a:t>
                      </a:r>
                    </a:p>
                  </a:txBody>
                  <a:tcPr/>
                </a:tc>
                <a:tc>
                  <a:txBody>
                    <a:bodyPr/>
                    <a:lstStyle/>
                    <a:p>
                      <a:r>
                        <a:rPr lang="en-US" dirty="0"/>
                        <a:t>Posterior</a:t>
                      </a:r>
                    </a:p>
                  </a:txBody>
                  <a:tcPr/>
                </a:tc>
                <a:tc>
                  <a:txBody>
                    <a:bodyPr/>
                    <a:lstStyle/>
                    <a:p>
                      <a:r>
                        <a:rPr lang="en-US" dirty="0" err="1"/>
                        <a:t>Cumsum</a:t>
                      </a:r>
                      <a:endParaRPr lang="en-US" dirty="0"/>
                    </a:p>
                  </a:txBody>
                  <a:tcPr/>
                </a:tc>
                <a:extLst>
                  <a:ext uri="{0D108BD9-81ED-4DB2-BD59-A6C34878D82A}">
                    <a16:rowId xmlns:a16="http://schemas.microsoft.com/office/drawing/2014/main" val="926486069"/>
                  </a:ext>
                </a:extLst>
              </a:tr>
              <a:tr h="370840">
                <a:tc>
                  <a:txBody>
                    <a:bodyPr/>
                    <a:lstStyle/>
                    <a:p>
                      <a:r>
                        <a:rPr lang="en-US" dirty="0"/>
                        <a:t>rs2</a:t>
                      </a:r>
                    </a:p>
                  </a:txBody>
                  <a:tcPr/>
                </a:tc>
                <a:tc>
                  <a:txBody>
                    <a:bodyPr/>
                    <a:lstStyle/>
                    <a:p>
                      <a:r>
                        <a:rPr lang="en-US" dirty="0"/>
                        <a:t>0.65</a:t>
                      </a:r>
                    </a:p>
                  </a:txBody>
                  <a:tcPr/>
                </a:tc>
                <a:tc>
                  <a:txBody>
                    <a:bodyPr/>
                    <a:lstStyle/>
                    <a:p>
                      <a:r>
                        <a:rPr lang="en-US" dirty="0"/>
                        <a:t>0.65</a:t>
                      </a:r>
                    </a:p>
                  </a:txBody>
                  <a:tcPr/>
                </a:tc>
                <a:extLst>
                  <a:ext uri="{0D108BD9-81ED-4DB2-BD59-A6C34878D82A}">
                    <a16:rowId xmlns:a16="http://schemas.microsoft.com/office/drawing/2014/main" val="710326663"/>
                  </a:ext>
                </a:extLst>
              </a:tr>
              <a:tr h="370840">
                <a:tc>
                  <a:txBody>
                    <a:bodyPr/>
                    <a:lstStyle/>
                    <a:p>
                      <a:r>
                        <a:rPr lang="en-US" dirty="0"/>
                        <a:t>rs3</a:t>
                      </a:r>
                    </a:p>
                  </a:txBody>
                  <a:tcPr/>
                </a:tc>
                <a:tc>
                  <a:txBody>
                    <a:bodyPr/>
                    <a:lstStyle/>
                    <a:p>
                      <a:r>
                        <a:rPr lang="en-US" dirty="0"/>
                        <a:t>0.25</a:t>
                      </a:r>
                    </a:p>
                  </a:txBody>
                  <a:tcPr/>
                </a:tc>
                <a:tc>
                  <a:txBody>
                    <a:bodyPr/>
                    <a:lstStyle/>
                    <a:p>
                      <a:r>
                        <a:rPr lang="en-US" dirty="0"/>
                        <a:t>0.90</a:t>
                      </a:r>
                    </a:p>
                  </a:txBody>
                  <a:tcPr/>
                </a:tc>
                <a:extLst>
                  <a:ext uri="{0D108BD9-81ED-4DB2-BD59-A6C34878D82A}">
                    <a16:rowId xmlns:a16="http://schemas.microsoft.com/office/drawing/2014/main" val="1336137219"/>
                  </a:ext>
                </a:extLst>
              </a:tr>
              <a:tr h="370840">
                <a:tc>
                  <a:txBody>
                    <a:bodyPr/>
                    <a:lstStyle/>
                    <a:p>
                      <a:r>
                        <a:rPr lang="en-US" dirty="0"/>
                        <a:t>rs1</a:t>
                      </a:r>
                    </a:p>
                  </a:txBody>
                  <a:tcPr/>
                </a:tc>
                <a:tc>
                  <a:txBody>
                    <a:bodyPr/>
                    <a:lstStyle/>
                    <a:p>
                      <a:r>
                        <a:rPr lang="en-US" dirty="0"/>
                        <a:t>0.06</a:t>
                      </a:r>
                    </a:p>
                  </a:txBody>
                  <a:tcPr/>
                </a:tc>
                <a:tc>
                  <a:txBody>
                    <a:bodyPr/>
                    <a:lstStyle/>
                    <a:p>
                      <a:r>
                        <a:rPr lang="en-US" dirty="0"/>
                        <a:t>0.96</a:t>
                      </a:r>
                    </a:p>
                  </a:txBody>
                  <a:tcPr/>
                </a:tc>
                <a:extLst>
                  <a:ext uri="{0D108BD9-81ED-4DB2-BD59-A6C34878D82A}">
                    <a16:rowId xmlns:a16="http://schemas.microsoft.com/office/drawing/2014/main" val="383985044"/>
                  </a:ext>
                </a:extLst>
              </a:tr>
              <a:tr h="370840">
                <a:tc>
                  <a:txBody>
                    <a:bodyPr/>
                    <a:lstStyle/>
                    <a:p>
                      <a:r>
                        <a:rPr lang="en-US" dirty="0"/>
                        <a:t>rs4</a:t>
                      </a:r>
                    </a:p>
                  </a:txBody>
                  <a:tcPr/>
                </a:tc>
                <a:tc>
                  <a:txBody>
                    <a:bodyPr/>
                    <a:lstStyle/>
                    <a:p>
                      <a:r>
                        <a:rPr lang="en-US" dirty="0"/>
                        <a:t>0.02</a:t>
                      </a:r>
                    </a:p>
                  </a:txBody>
                  <a:tcPr/>
                </a:tc>
                <a:tc>
                  <a:txBody>
                    <a:bodyPr/>
                    <a:lstStyle/>
                    <a:p>
                      <a:r>
                        <a:rPr lang="en-US" dirty="0"/>
                        <a:t>0.98</a:t>
                      </a:r>
                    </a:p>
                  </a:txBody>
                  <a:tcPr/>
                </a:tc>
                <a:extLst>
                  <a:ext uri="{0D108BD9-81ED-4DB2-BD59-A6C34878D82A}">
                    <a16:rowId xmlns:a16="http://schemas.microsoft.com/office/drawing/2014/main" val="748773587"/>
                  </a:ext>
                </a:extLst>
              </a:tr>
            </a:tbl>
          </a:graphicData>
        </a:graphic>
      </p:graphicFrame>
    </p:spTree>
    <p:extLst>
      <p:ext uri="{BB962C8B-B14F-4D97-AF65-F5344CB8AC3E}">
        <p14:creationId xmlns:p14="http://schemas.microsoft.com/office/powerpoint/2010/main" val="34330865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1F14F2-5084-F54D-8BB1-9CE8750BBF92}"/>
              </a:ext>
            </a:extLst>
          </p:cNvPr>
          <p:cNvPicPr>
            <a:picLocks noChangeAspect="1"/>
          </p:cNvPicPr>
          <p:nvPr/>
        </p:nvPicPr>
        <p:blipFill>
          <a:blip r:embed="rId2"/>
          <a:stretch>
            <a:fillRect/>
          </a:stretch>
        </p:blipFill>
        <p:spPr>
          <a:xfrm>
            <a:off x="4153071" y="1859909"/>
            <a:ext cx="3699854" cy="2992437"/>
          </a:xfrm>
          <a:prstGeom prst="rect">
            <a:avLst/>
          </a:prstGeom>
        </p:spPr>
      </p:pic>
      <p:sp>
        <p:nvSpPr>
          <p:cNvPr id="2" name="Title 1">
            <a:extLst>
              <a:ext uri="{FF2B5EF4-FFF2-40B4-BE49-F238E27FC236}">
                <a16:creationId xmlns:a16="http://schemas.microsoft.com/office/drawing/2014/main" id="{2425DD47-24D8-D144-A210-9F9BB625DFF7}"/>
              </a:ext>
            </a:extLst>
          </p:cNvPr>
          <p:cNvSpPr>
            <a:spLocks noGrp="1"/>
          </p:cNvSpPr>
          <p:nvPr>
            <p:ph type="title"/>
          </p:nvPr>
        </p:nvSpPr>
        <p:spPr/>
        <p:txBody>
          <a:bodyPr/>
          <a:lstStyle/>
          <a:p>
            <a:r>
              <a:rPr lang="en-US" dirty="0" err="1"/>
              <a:t>Maller</a:t>
            </a:r>
            <a:r>
              <a:rPr lang="en-US" dirty="0"/>
              <a:t> et al fine-mapping</a:t>
            </a:r>
          </a:p>
        </p:txBody>
      </p:sp>
      <p:pic>
        <p:nvPicPr>
          <p:cNvPr id="5" name="Picture 4">
            <a:extLst>
              <a:ext uri="{FF2B5EF4-FFF2-40B4-BE49-F238E27FC236}">
                <a16:creationId xmlns:a16="http://schemas.microsoft.com/office/drawing/2014/main" id="{85480656-887D-5E40-A609-83BBBF7FB2C6}"/>
              </a:ext>
            </a:extLst>
          </p:cNvPr>
          <p:cNvPicPr>
            <a:picLocks noChangeAspect="1"/>
          </p:cNvPicPr>
          <p:nvPr/>
        </p:nvPicPr>
        <p:blipFill>
          <a:blip r:embed="rId3"/>
          <a:stretch>
            <a:fillRect/>
          </a:stretch>
        </p:blipFill>
        <p:spPr>
          <a:xfrm>
            <a:off x="311899" y="1833304"/>
            <a:ext cx="3841172" cy="3106735"/>
          </a:xfrm>
          <a:prstGeom prst="rect">
            <a:avLst/>
          </a:prstGeom>
        </p:spPr>
      </p:pic>
      <p:sp>
        <p:nvSpPr>
          <p:cNvPr id="6" name="TextBox 5">
            <a:extLst>
              <a:ext uri="{FF2B5EF4-FFF2-40B4-BE49-F238E27FC236}">
                <a16:creationId xmlns:a16="http://schemas.microsoft.com/office/drawing/2014/main" id="{803AC994-8CFC-1D44-AB1F-93945A9CF4C9}"/>
              </a:ext>
            </a:extLst>
          </p:cNvPr>
          <p:cNvSpPr txBox="1"/>
          <p:nvPr/>
        </p:nvSpPr>
        <p:spPr>
          <a:xfrm>
            <a:off x="1366029" y="1691673"/>
            <a:ext cx="866456" cy="369332"/>
          </a:xfrm>
          <a:prstGeom prst="rect">
            <a:avLst/>
          </a:prstGeom>
          <a:noFill/>
        </p:spPr>
        <p:txBody>
          <a:bodyPr wrap="none" rtlCol="0">
            <a:spAutoFit/>
          </a:bodyPr>
          <a:lstStyle/>
          <a:p>
            <a:r>
              <a:rPr lang="en-US" dirty="0"/>
              <a:t>P-value</a:t>
            </a:r>
          </a:p>
        </p:txBody>
      </p:sp>
      <p:sp>
        <p:nvSpPr>
          <p:cNvPr id="7" name="TextBox 6">
            <a:extLst>
              <a:ext uri="{FF2B5EF4-FFF2-40B4-BE49-F238E27FC236}">
                <a16:creationId xmlns:a16="http://schemas.microsoft.com/office/drawing/2014/main" id="{2201A2D5-AFE0-3D4D-8450-D4D28F1BD35E}"/>
              </a:ext>
            </a:extLst>
          </p:cNvPr>
          <p:cNvSpPr txBox="1"/>
          <p:nvPr/>
        </p:nvSpPr>
        <p:spPr>
          <a:xfrm>
            <a:off x="5188151" y="1690688"/>
            <a:ext cx="1326582" cy="369332"/>
          </a:xfrm>
          <a:prstGeom prst="rect">
            <a:avLst/>
          </a:prstGeom>
          <a:noFill/>
        </p:spPr>
        <p:txBody>
          <a:bodyPr wrap="none" rtlCol="0">
            <a:spAutoFit/>
          </a:bodyPr>
          <a:lstStyle/>
          <a:p>
            <a:r>
              <a:rPr lang="en-US" dirty="0"/>
              <a:t>Bayes factor</a:t>
            </a:r>
          </a:p>
        </p:txBody>
      </p:sp>
      <p:pic>
        <p:nvPicPr>
          <p:cNvPr id="9" name="Picture 8">
            <a:extLst>
              <a:ext uri="{FF2B5EF4-FFF2-40B4-BE49-F238E27FC236}">
                <a16:creationId xmlns:a16="http://schemas.microsoft.com/office/drawing/2014/main" id="{971DC751-22E3-D24D-B93B-3A0E1A757F45}"/>
              </a:ext>
            </a:extLst>
          </p:cNvPr>
          <p:cNvPicPr>
            <a:picLocks noChangeAspect="1"/>
          </p:cNvPicPr>
          <p:nvPr/>
        </p:nvPicPr>
        <p:blipFill>
          <a:blip r:embed="rId4"/>
          <a:stretch>
            <a:fillRect/>
          </a:stretch>
        </p:blipFill>
        <p:spPr>
          <a:xfrm>
            <a:off x="7994244" y="1888570"/>
            <a:ext cx="3699854" cy="2992437"/>
          </a:xfrm>
          <a:prstGeom prst="rect">
            <a:avLst/>
          </a:prstGeom>
        </p:spPr>
      </p:pic>
      <p:sp>
        <p:nvSpPr>
          <p:cNvPr id="10" name="TextBox 9">
            <a:extLst>
              <a:ext uri="{FF2B5EF4-FFF2-40B4-BE49-F238E27FC236}">
                <a16:creationId xmlns:a16="http://schemas.microsoft.com/office/drawing/2014/main" id="{B25112EF-70ED-B94A-A076-2E0FD176572A}"/>
              </a:ext>
            </a:extLst>
          </p:cNvPr>
          <p:cNvSpPr txBox="1"/>
          <p:nvPr/>
        </p:nvSpPr>
        <p:spPr>
          <a:xfrm>
            <a:off x="8749063" y="1703904"/>
            <a:ext cx="1095108" cy="369332"/>
          </a:xfrm>
          <a:prstGeom prst="rect">
            <a:avLst/>
          </a:prstGeom>
          <a:noFill/>
        </p:spPr>
        <p:txBody>
          <a:bodyPr wrap="none" rtlCol="0">
            <a:spAutoFit/>
          </a:bodyPr>
          <a:lstStyle/>
          <a:p>
            <a:r>
              <a:rPr lang="en-US" dirty="0"/>
              <a:t>Posterior:</a:t>
            </a:r>
          </a:p>
        </p:txBody>
      </p:sp>
      <p:sp>
        <p:nvSpPr>
          <p:cNvPr id="11" name="TextBox 10">
            <a:extLst>
              <a:ext uri="{FF2B5EF4-FFF2-40B4-BE49-F238E27FC236}">
                <a16:creationId xmlns:a16="http://schemas.microsoft.com/office/drawing/2014/main" id="{568CE47B-E257-884B-AA42-AFE413EEC971}"/>
              </a:ext>
            </a:extLst>
          </p:cNvPr>
          <p:cNvSpPr txBox="1"/>
          <p:nvPr/>
        </p:nvSpPr>
        <p:spPr>
          <a:xfrm>
            <a:off x="557954" y="5109260"/>
            <a:ext cx="4418083" cy="1477328"/>
          </a:xfrm>
          <a:prstGeom prst="rect">
            <a:avLst/>
          </a:prstGeom>
          <a:noFill/>
        </p:spPr>
        <p:txBody>
          <a:bodyPr wrap="square" rtlCol="0">
            <a:spAutoFit/>
          </a:bodyPr>
          <a:lstStyle/>
          <a:p>
            <a:r>
              <a:rPr lang="en-US" dirty="0"/>
              <a:t>A note on </a:t>
            </a:r>
            <a:r>
              <a:rPr lang="en-US" b="1" dirty="0"/>
              <a:t>credible sets</a:t>
            </a:r>
            <a:r>
              <a:rPr lang="en-US" dirty="0"/>
              <a:t>: Rank the SNPs by posterior, and go down the list adding them up. When you go over 95%, that is your 95% credible set. There is at least a 95% chance that the true causal variant is in this set.</a:t>
            </a:r>
          </a:p>
        </p:txBody>
      </p:sp>
      <p:graphicFrame>
        <p:nvGraphicFramePr>
          <p:cNvPr id="12" name="Table 11">
            <a:extLst>
              <a:ext uri="{FF2B5EF4-FFF2-40B4-BE49-F238E27FC236}">
                <a16:creationId xmlns:a16="http://schemas.microsoft.com/office/drawing/2014/main" id="{581F8349-DFAE-E64A-9A2F-F18195DE6708}"/>
              </a:ext>
            </a:extLst>
          </p:cNvPr>
          <p:cNvGraphicFramePr>
            <a:graphicFrameLocks noGrp="1"/>
          </p:cNvGraphicFramePr>
          <p:nvPr>
            <p:extLst>
              <p:ext uri="{D42A27DB-BD31-4B8C-83A1-F6EECF244321}">
                <p14:modId xmlns:p14="http://schemas.microsoft.com/office/powerpoint/2010/main" val="1540377287"/>
              </p:ext>
            </p:extLst>
          </p:nvPr>
        </p:nvGraphicFramePr>
        <p:xfrm>
          <a:off x="7483388" y="4845309"/>
          <a:ext cx="3347783" cy="1854200"/>
        </p:xfrm>
        <a:graphic>
          <a:graphicData uri="http://schemas.openxmlformats.org/drawingml/2006/table">
            <a:tbl>
              <a:tblPr firstRow="1" bandRow="1">
                <a:tableStyleId>{5C22544A-7EE6-4342-B048-85BDC9FD1C3A}</a:tableStyleId>
              </a:tblPr>
              <a:tblGrid>
                <a:gridCol w="919036">
                  <a:extLst>
                    <a:ext uri="{9D8B030D-6E8A-4147-A177-3AD203B41FA5}">
                      <a16:colId xmlns:a16="http://schemas.microsoft.com/office/drawing/2014/main" val="549426962"/>
                    </a:ext>
                  </a:extLst>
                </a:gridCol>
                <a:gridCol w="1094613">
                  <a:extLst>
                    <a:ext uri="{9D8B030D-6E8A-4147-A177-3AD203B41FA5}">
                      <a16:colId xmlns:a16="http://schemas.microsoft.com/office/drawing/2014/main" val="413630433"/>
                    </a:ext>
                  </a:extLst>
                </a:gridCol>
                <a:gridCol w="1334134">
                  <a:extLst>
                    <a:ext uri="{9D8B030D-6E8A-4147-A177-3AD203B41FA5}">
                      <a16:colId xmlns:a16="http://schemas.microsoft.com/office/drawing/2014/main" val="4286445195"/>
                    </a:ext>
                  </a:extLst>
                </a:gridCol>
              </a:tblGrid>
              <a:tr h="370840">
                <a:tc>
                  <a:txBody>
                    <a:bodyPr/>
                    <a:lstStyle/>
                    <a:p>
                      <a:r>
                        <a:rPr lang="en-US" dirty="0"/>
                        <a:t>Variant</a:t>
                      </a:r>
                    </a:p>
                  </a:txBody>
                  <a:tcPr/>
                </a:tc>
                <a:tc>
                  <a:txBody>
                    <a:bodyPr/>
                    <a:lstStyle/>
                    <a:p>
                      <a:r>
                        <a:rPr lang="en-US" dirty="0"/>
                        <a:t>Posterior</a:t>
                      </a:r>
                    </a:p>
                  </a:txBody>
                  <a:tcPr/>
                </a:tc>
                <a:tc>
                  <a:txBody>
                    <a:bodyPr/>
                    <a:lstStyle/>
                    <a:p>
                      <a:r>
                        <a:rPr lang="en-US" dirty="0" err="1"/>
                        <a:t>Cumsum</a:t>
                      </a:r>
                      <a:endParaRPr lang="en-US" dirty="0"/>
                    </a:p>
                  </a:txBody>
                  <a:tcPr/>
                </a:tc>
                <a:extLst>
                  <a:ext uri="{0D108BD9-81ED-4DB2-BD59-A6C34878D82A}">
                    <a16:rowId xmlns:a16="http://schemas.microsoft.com/office/drawing/2014/main" val="926486069"/>
                  </a:ext>
                </a:extLst>
              </a:tr>
              <a:tr h="370840">
                <a:tc>
                  <a:txBody>
                    <a:bodyPr/>
                    <a:lstStyle/>
                    <a:p>
                      <a:r>
                        <a:rPr lang="en-US" b="1" dirty="0"/>
                        <a:t>rs2</a:t>
                      </a:r>
                    </a:p>
                  </a:txBody>
                  <a:tcPr/>
                </a:tc>
                <a:tc>
                  <a:txBody>
                    <a:bodyPr/>
                    <a:lstStyle/>
                    <a:p>
                      <a:r>
                        <a:rPr lang="en-US" b="1" dirty="0"/>
                        <a:t>0.65</a:t>
                      </a:r>
                    </a:p>
                  </a:txBody>
                  <a:tcPr/>
                </a:tc>
                <a:tc>
                  <a:txBody>
                    <a:bodyPr/>
                    <a:lstStyle/>
                    <a:p>
                      <a:r>
                        <a:rPr lang="en-US" b="1" dirty="0"/>
                        <a:t>0.65</a:t>
                      </a:r>
                    </a:p>
                  </a:txBody>
                  <a:tcPr/>
                </a:tc>
                <a:extLst>
                  <a:ext uri="{0D108BD9-81ED-4DB2-BD59-A6C34878D82A}">
                    <a16:rowId xmlns:a16="http://schemas.microsoft.com/office/drawing/2014/main" val="710326663"/>
                  </a:ext>
                </a:extLst>
              </a:tr>
              <a:tr h="370840">
                <a:tc>
                  <a:txBody>
                    <a:bodyPr/>
                    <a:lstStyle/>
                    <a:p>
                      <a:r>
                        <a:rPr lang="en-US" b="1" dirty="0"/>
                        <a:t>rs3</a:t>
                      </a:r>
                    </a:p>
                  </a:txBody>
                  <a:tcPr/>
                </a:tc>
                <a:tc>
                  <a:txBody>
                    <a:bodyPr/>
                    <a:lstStyle/>
                    <a:p>
                      <a:r>
                        <a:rPr lang="en-US" b="1" dirty="0"/>
                        <a:t>0.25</a:t>
                      </a:r>
                    </a:p>
                  </a:txBody>
                  <a:tcPr/>
                </a:tc>
                <a:tc>
                  <a:txBody>
                    <a:bodyPr/>
                    <a:lstStyle/>
                    <a:p>
                      <a:r>
                        <a:rPr lang="en-US" b="1" dirty="0"/>
                        <a:t>0.90</a:t>
                      </a:r>
                    </a:p>
                  </a:txBody>
                  <a:tcPr/>
                </a:tc>
                <a:extLst>
                  <a:ext uri="{0D108BD9-81ED-4DB2-BD59-A6C34878D82A}">
                    <a16:rowId xmlns:a16="http://schemas.microsoft.com/office/drawing/2014/main" val="1336137219"/>
                  </a:ext>
                </a:extLst>
              </a:tr>
              <a:tr h="370840">
                <a:tc>
                  <a:txBody>
                    <a:bodyPr/>
                    <a:lstStyle/>
                    <a:p>
                      <a:r>
                        <a:rPr lang="en-US" b="1" dirty="0"/>
                        <a:t>rs1</a:t>
                      </a:r>
                    </a:p>
                  </a:txBody>
                  <a:tcPr/>
                </a:tc>
                <a:tc>
                  <a:txBody>
                    <a:bodyPr/>
                    <a:lstStyle/>
                    <a:p>
                      <a:r>
                        <a:rPr lang="en-US" b="1" dirty="0"/>
                        <a:t>0.06</a:t>
                      </a:r>
                    </a:p>
                  </a:txBody>
                  <a:tcPr/>
                </a:tc>
                <a:tc>
                  <a:txBody>
                    <a:bodyPr/>
                    <a:lstStyle/>
                    <a:p>
                      <a:r>
                        <a:rPr lang="en-US" b="1" dirty="0"/>
                        <a:t>0.96</a:t>
                      </a:r>
                    </a:p>
                  </a:txBody>
                  <a:tcPr/>
                </a:tc>
                <a:extLst>
                  <a:ext uri="{0D108BD9-81ED-4DB2-BD59-A6C34878D82A}">
                    <a16:rowId xmlns:a16="http://schemas.microsoft.com/office/drawing/2014/main" val="383985044"/>
                  </a:ext>
                </a:extLst>
              </a:tr>
              <a:tr h="370840">
                <a:tc>
                  <a:txBody>
                    <a:bodyPr/>
                    <a:lstStyle/>
                    <a:p>
                      <a:r>
                        <a:rPr lang="en-US" dirty="0"/>
                        <a:t>rs4</a:t>
                      </a:r>
                    </a:p>
                  </a:txBody>
                  <a:tcPr/>
                </a:tc>
                <a:tc>
                  <a:txBody>
                    <a:bodyPr/>
                    <a:lstStyle/>
                    <a:p>
                      <a:r>
                        <a:rPr lang="en-US" dirty="0"/>
                        <a:t>0.02</a:t>
                      </a:r>
                    </a:p>
                  </a:txBody>
                  <a:tcPr/>
                </a:tc>
                <a:tc>
                  <a:txBody>
                    <a:bodyPr/>
                    <a:lstStyle/>
                    <a:p>
                      <a:r>
                        <a:rPr lang="en-US" dirty="0"/>
                        <a:t>0.98</a:t>
                      </a:r>
                    </a:p>
                  </a:txBody>
                  <a:tcPr/>
                </a:tc>
                <a:extLst>
                  <a:ext uri="{0D108BD9-81ED-4DB2-BD59-A6C34878D82A}">
                    <a16:rowId xmlns:a16="http://schemas.microsoft.com/office/drawing/2014/main" val="748773587"/>
                  </a:ext>
                </a:extLst>
              </a:tr>
            </a:tbl>
          </a:graphicData>
        </a:graphic>
      </p:graphicFrame>
      <p:sp>
        <p:nvSpPr>
          <p:cNvPr id="3" name="Left Brace 2">
            <a:extLst>
              <a:ext uri="{FF2B5EF4-FFF2-40B4-BE49-F238E27FC236}">
                <a16:creationId xmlns:a16="http://schemas.microsoft.com/office/drawing/2014/main" id="{AA6ADA76-482C-7D4D-9D5F-9DE0ADC1E93A}"/>
              </a:ext>
            </a:extLst>
          </p:cNvPr>
          <p:cNvSpPr/>
          <p:nvPr/>
        </p:nvSpPr>
        <p:spPr>
          <a:xfrm>
            <a:off x="7018317" y="5273645"/>
            <a:ext cx="320634" cy="99752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19CCC222-8674-A548-8E11-4F3492DCE64E}"/>
              </a:ext>
            </a:extLst>
          </p:cNvPr>
          <p:cNvSpPr txBox="1"/>
          <p:nvPr/>
        </p:nvSpPr>
        <p:spPr>
          <a:xfrm>
            <a:off x="5718987" y="5587743"/>
            <a:ext cx="1299330" cy="369332"/>
          </a:xfrm>
          <a:prstGeom prst="rect">
            <a:avLst/>
          </a:prstGeom>
          <a:noFill/>
        </p:spPr>
        <p:txBody>
          <a:bodyPr wrap="none" rtlCol="0">
            <a:spAutoFit/>
          </a:bodyPr>
          <a:lstStyle/>
          <a:p>
            <a:r>
              <a:rPr lang="en-US" dirty="0"/>
              <a:t>Credible set</a:t>
            </a:r>
          </a:p>
        </p:txBody>
      </p:sp>
    </p:spTree>
    <p:extLst>
      <p:ext uri="{BB962C8B-B14F-4D97-AF65-F5344CB8AC3E}">
        <p14:creationId xmlns:p14="http://schemas.microsoft.com/office/powerpoint/2010/main" val="12694924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3541A-2A55-014F-A1B3-9F9D9E39657D}"/>
              </a:ext>
            </a:extLst>
          </p:cNvPr>
          <p:cNvSpPr>
            <a:spLocks noGrp="1"/>
          </p:cNvSpPr>
          <p:nvPr>
            <p:ph type="title"/>
          </p:nvPr>
        </p:nvSpPr>
        <p:spPr/>
        <p:txBody>
          <a:bodyPr/>
          <a:lstStyle/>
          <a:p>
            <a:r>
              <a:rPr lang="en-US" dirty="0"/>
              <a:t>A simple worked example</a:t>
            </a:r>
          </a:p>
        </p:txBody>
      </p:sp>
      <p:graphicFrame>
        <p:nvGraphicFramePr>
          <p:cNvPr id="4" name="Table 3">
            <a:extLst>
              <a:ext uri="{FF2B5EF4-FFF2-40B4-BE49-F238E27FC236}">
                <a16:creationId xmlns:a16="http://schemas.microsoft.com/office/drawing/2014/main" id="{257D437A-52FE-7E47-8A2B-B3E583DA0DE0}"/>
              </a:ext>
            </a:extLst>
          </p:cNvPr>
          <p:cNvGraphicFramePr>
            <a:graphicFrameLocks noGrp="1"/>
          </p:cNvGraphicFramePr>
          <p:nvPr>
            <p:extLst>
              <p:ext uri="{D42A27DB-BD31-4B8C-83A1-F6EECF244321}">
                <p14:modId xmlns:p14="http://schemas.microsoft.com/office/powerpoint/2010/main" val="2228779183"/>
              </p:ext>
            </p:extLst>
          </p:nvPr>
        </p:nvGraphicFramePr>
        <p:xfrm>
          <a:off x="552449" y="1690688"/>
          <a:ext cx="9248776" cy="3408680"/>
        </p:xfrm>
        <a:graphic>
          <a:graphicData uri="http://schemas.openxmlformats.org/drawingml/2006/table">
            <a:tbl>
              <a:tblPr firstRow="1" bandRow="1">
                <a:tableStyleId>{5C22544A-7EE6-4342-B048-85BDC9FD1C3A}</a:tableStyleId>
              </a:tblPr>
              <a:tblGrid>
                <a:gridCol w="2154492">
                  <a:extLst>
                    <a:ext uri="{9D8B030D-6E8A-4147-A177-3AD203B41FA5}">
                      <a16:colId xmlns:a16="http://schemas.microsoft.com/office/drawing/2014/main" val="2225840801"/>
                    </a:ext>
                  </a:extLst>
                </a:gridCol>
                <a:gridCol w="1625600">
                  <a:extLst>
                    <a:ext uri="{9D8B030D-6E8A-4147-A177-3AD203B41FA5}">
                      <a16:colId xmlns:a16="http://schemas.microsoft.com/office/drawing/2014/main" val="968352811"/>
                    </a:ext>
                  </a:extLst>
                </a:gridCol>
                <a:gridCol w="1625600">
                  <a:extLst>
                    <a:ext uri="{9D8B030D-6E8A-4147-A177-3AD203B41FA5}">
                      <a16:colId xmlns:a16="http://schemas.microsoft.com/office/drawing/2014/main" val="3452981742"/>
                    </a:ext>
                  </a:extLst>
                </a:gridCol>
                <a:gridCol w="1763458">
                  <a:extLst>
                    <a:ext uri="{9D8B030D-6E8A-4147-A177-3AD203B41FA5}">
                      <a16:colId xmlns:a16="http://schemas.microsoft.com/office/drawing/2014/main" val="3455948087"/>
                    </a:ext>
                  </a:extLst>
                </a:gridCol>
                <a:gridCol w="2079626">
                  <a:extLst>
                    <a:ext uri="{9D8B030D-6E8A-4147-A177-3AD203B41FA5}">
                      <a16:colId xmlns:a16="http://schemas.microsoft.com/office/drawing/2014/main" val="305274435"/>
                    </a:ext>
                  </a:extLst>
                </a:gridCol>
              </a:tblGrid>
              <a:tr h="370840">
                <a:tc>
                  <a:txBody>
                    <a:bodyPr/>
                    <a:lstStyle/>
                    <a:p>
                      <a:r>
                        <a:rPr lang="en-US" dirty="0"/>
                        <a:t>Variant:</a:t>
                      </a:r>
                    </a:p>
                  </a:txBody>
                  <a:tcPr/>
                </a:tc>
                <a:tc>
                  <a:txBody>
                    <a:bodyPr/>
                    <a:lstStyle/>
                    <a:p>
                      <a:r>
                        <a:rPr lang="en-US" dirty="0"/>
                        <a:t>rs1</a:t>
                      </a:r>
                    </a:p>
                  </a:txBody>
                  <a:tcPr/>
                </a:tc>
                <a:tc>
                  <a:txBody>
                    <a:bodyPr/>
                    <a:lstStyle/>
                    <a:p>
                      <a:r>
                        <a:rPr lang="en-US" dirty="0"/>
                        <a:t>rs2</a:t>
                      </a:r>
                    </a:p>
                  </a:txBody>
                  <a:tcPr/>
                </a:tc>
                <a:tc>
                  <a:txBody>
                    <a:bodyPr/>
                    <a:lstStyle/>
                    <a:p>
                      <a:r>
                        <a:rPr lang="en-US" dirty="0"/>
                        <a:t>rs3</a:t>
                      </a:r>
                    </a:p>
                  </a:txBody>
                  <a:tcPr/>
                </a:tc>
                <a:tc>
                  <a:txBody>
                    <a:bodyPr/>
                    <a:lstStyle/>
                    <a:p>
                      <a:r>
                        <a:rPr lang="en-US" dirty="0"/>
                        <a:t>rs4</a:t>
                      </a:r>
                    </a:p>
                  </a:txBody>
                  <a:tcPr/>
                </a:tc>
                <a:extLst>
                  <a:ext uri="{0D108BD9-81ED-4DB2-BD59-A6C34878D82A}">
                    <a16:rowId xmlns:a16="http://schemas.microsoft.com/office/drawing/2014/main" val="3879778723"/>
                  </a:ext>
                </a:extLst>
              </a:tr>
              <a:tr h="370840">
                <a:tc>
                  <a:txBody>
                    <a:bodyPr/>
                    <a:lstStyle/>
                    <a:p>
                      <a:r>
                        <a:rPr lang="en-US" dirty="0"/>
                        <a:t>Effect size (</a:t>
                      </a:r>
                      <a:r>
                        <a:rPr lang="en-US" dirty="0" err="1"/>
                        <a:t>beta_i</a:t>
                      </a:r>
                      <a:r>
                        <a:rPr lang="en-US" dirty="0"/>
                        <a:t>)</a:t>
                      </a:r>
                    </a:p>
                  </a:txBody>
                  <a:tcPr/>
                </a:tc>
                <a:tc>
                  <a:txBody>
                    <a:bodyPr/>
                    <a:lstStyle/>
                    <a:p>
                      <a:r>
                        <a:rPr lang="en-US" dirty="0"/>
                        <a:t>0.4</a:t>
                      </a:r>
                    </a:p>
                  </a:txBody>
                  <a:tcPr/>
                </a:tc>
                <a:tc>
                  <a:txBody>
                    <a:bodyPr/>
                    <a:lstStyle/>
                    <a:p>
                      <a:r>
                        <a:rPr lang="en-US" dirty="0"/>
                        <a:t>0.41</a:t>
                      </a:r>
                    </a:p>
                  </a:txBody>
                  <a:tcPr/>
                </a:tc>
                <a:tc>
                  <a:txBody>
                    <a:bodyPr/>
                    <a:lstStyle/>
                    <a:p>
                      <a:r>
                        <a:rPr lang="en-US" dirty="0"/>
                        <a:t>0.3</a:t>
                      </a:r>
                    </a:p>
                  </a:txBody>
                  <a:tcPr/>
                </a:tc>
                <a:tc>
                  <a:txBody>
                    <a:bodyPr/>
                    <a:lstStyle/>
                    <a:p>
                      <a:r>
                        <a:rPr lang="en-US" dirty="0"/>
                        <a:t>0.1</a:t>
                      </a:r>
                    </a:p>
                  </a:txBody>
                  <a:tcPr/>
                </a:tc>
                <a:extLst>
                  <a:ext uri="{0D108BD9-81ED-4DB2-BD59-A6C34878D82A}">
                    <a16:rowId xmlns:a16="http://schemas.microsoft.com/office/drawing/2014/main" val="1858636907"/>
                  </a:ext>
                </a:extLst>
              </a:tr>
              <a:tr h="370840">
                <a:tc>
                  <a:txBody>
                    <a:bodyPr/>
                    <a:lstStyle/>
                    <a:p>
                      <a:r>
                        <a:rPr lang="en-US" dirty="0"/>
                        <a:t>Standard error (</a:t>
                      </a:r>
                      <a:r>
                        <a:rPr lang="en-US" dirty="0" err="1"/>
                        <a:t>se_i</a:t>
                      </a:r>
                      <a:r>
                        <a:rPr lang="en-US" dirty="0"/>
                        <a:t>)</a:t>
                      </a:r>
                    </a:p>
                  </a:txBody>
                  <a:tcPr/>
                </a:tc>
                <a:tc>
                  <a:txBody>
                    <a:bodyPr/>
                    <a:lstStyle/>
                    <a:p>
                      <a:r>
                        <a:rPr lang="en-US" dirty="0"/>
                        <a:t>0.05</a:t>
                      </a:r>
                    </a:p>
                  </a:txBody>
                  <a:tcPr/>
                </a:tc>
                <a:tc>
                  <a:txBody>
                    <a:bodyPr/>
                    <a:lstStyle/>
                    <a:p>
                      <a:r>
                        <a:rPr lang="en-US" dirty="0"/>
                        <a:t>0.05</a:t>
                      </a:r>
                    </a:p>
                  </a:txBody>
                  <a:tcPr/>
                </a:tc>
                <a:tc>
                  <a:txBody>
                    <a:bodyPr/>
                    <a:lstStyle/>
                    <a:p>
                      <a:r>
                        <a:rPr lang="en-US" dirty="0"/>
                        <a:t>0.1</a:t>
                      </a:r>
                    </a:p>
                  </a:txBody>
                  <a:tcPr/>
                </a:tc>
                <a:tc>
                  <a:txBody>
                    <a:bodyPr/>
                    <a:lstStyle/>
                    <a:p>
                      <a:r>
                        <a:rPr lang="en-US" dirty="0"/>
                        <a:t>0.1</a:t>
                      </a:r>
                    </a:p>
                  </a:txBody>
                  <a:tcPr/>
                </a:tc>
                <a:extLst>
                  <a:ext uri="{0D108BD9-81ED-4DB2-BD59-A6C34878D82A}">
                    <a16:rowId xmlns:a16="http://schemas.microsoft.com/office/drawing/2014/main" val="3172916929"/>
                  </a:ext>
                </a:extLst>
              </a:tr>
              <a:tr h="370840">
                <a:tc>
                  <a:txBody>
                    <a:bodyPr/>
                    <a:lstStyle/>
                    <a:p>
                      <a:r>
                        <a:rPr lang="en-US" dirty="0"/>
                        <a:t>f(</a:t>
                      </a:r>
                      <a:r>
                        <a:rPr lang="en-US" dirty="0" err="1"/>
                        <a:t>beta_i</a:t>
                      </a:r>
                      <a:r>
                        <a:rPr lang="en-US" dirty="0"/>
                        <a:t> | mu = 0, sigma = se^2 + sigma_0^2)</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716584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t>
                      </a:r>
                      <a:r>
                        <a:rPr lang="en-US" dirty="0" err="1"/>
                        <a:t>beta_i</a:t>
                      </a:r>
                      <a:r>
                        <a:rPr lang="en-US" dirty="0"/>
                        <a:t> | mu = 0, sigma = se^2)</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17048648"/>
                  </a:ext>
                </a:extLst>
              </a:tr>
              <a:tr h="370840">
                <a:tc>
                  <a:txBody>
                    <a:bodyPr/>
                    <a:lstStyle/>
                    <a:p>
                      <a:r>
                        <a:rPr lang="en-US" dirty="0" err="1"/>
                        <a:t>BF_i</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4100130"/>
                  </a:ext>
                </a:extLst>
              </a:tr>
              <a:tr h="370840">
                <a:tc>
                  <a:txBody>
                    <a:bodyPr/>
                    <a:lstStyle/>
                    <a:p>
                      <a:r>
                        <a:rPr lang="en-US" dirty="0" err="1"/>
                        <a:t>Posterior_i</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611270824"/>
                  </a:ext>
                </a:extLst>
              </a:tr>
            </a:tbl>
          </a:graphicData>
        </a:graphic>
      </p:graphicFrame>
      <p:pic>
        <p:nvPicPr>
          <p:cNvPr id="6" name="Picture 5">
            <a:extLst>
              <a:ext uri="{FF2B5EF4-FFF2-40B4-BE49-F238E27FC236}">
                <a16:creationId xmlns:a16="http://schemas.microsoft.com/office/drawing/2014/main" id="{DBD0CC01-183F-CA46-82EE-E39EF0BEA7A7}"/>
              </a:ext>
            </a:extLst>
          </p:cNvPr>
          <p:cNvPicPr>
            <a:picLocks noChangeAspect="1"/>
          </p:cNvPicPr>
          <p:nvPr/>
        </p:nvPicPr>
        <p:blipFill>
          <a:blip r:embed="rId2"/>
          <a:stretch>
            <a:fillRect/>
          </a:stretch>
        </p:blipFill>
        <p:spPr>
          <a:xfrm>
            <a:off x="8258175" y="234955"/>
            <a:ext cx="3775868" cy="716483"/>
          </a:xfrm>
          <a:prstGeom prst="rect">
            <a:avLst/>
          </a:prstGeom>
        </p:spPr>
      </p:pic>
      <p:pic>
        <p:nvPicPr>
          <p:cNvPr id="7" name="Picture 6">
            <a:extLst>
              <a:ext uri="{FF2B5EF4-FFF2-40B4-BE49-F238E27FC236}">
                <a16:creationId xmlns:a16="http://schemas.microsoft.com/office/drawing/2014/main" id="{19C11F6D-FF98-814A-8B77-D811ABCAF2FE}"/>
              </a:ext>
            </a:extLst>
          </p:cNvPr>
          <p:cNvPicPr>
            <a:picLocks noChangeAspect="1"/>
          </p:cNvPicPr>
          <p:nvPr/>
        </p:nvPicPr>
        <p:blipFill>
          <a:blip r:embed="rId3"/>
          <a:stretch>
            <a:fillRect/>
          </a:stretch>
        </p:blipFill>
        <p:spPr>
          <a:xfrm>
            <a:off x="9213849" y="1081608"/>
            <a:ext cx="2282826" cy="609657"/>
          </a:xfrm>
          <a:prstGeom prst="rect">
            <a:avLst/>
          </a:prstGeom>
        </p:spPr>
      </p:pic>
    </p:spTree>
    <p:extLst>
      <p:ext uri="{BB962C8B-B14F-4D97-AF65-F5344CB8AC3E}">
        <p14:creationId xmlns:p14="http://schemas.microsoft.com/office/powerpoint/2010/main" val="41643043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3541A-2A55-014F-A1B3-9F9D9E39657D}"/>
              </a:ext>
            </a:extLst>
          </p:cNvPr>
          <p:cNvSpPr>
            <a:spLocks noGrp="1"/>
          </p:cNvSpPr>
          <p:nvPr>
            <p:ph type="title"/>
          </p:nvPr>
        </p:nvSpPr>
        <p:spPr/>
        <p:txBody>
          <a:bodyPr/>
          <a:lstStyle/>
          <a:p>
            <a:r>
              <a:rPr lang="en-US" dirty="0"/>
              <a:t>A simple worked example</a:t>
            </a:r>
          </a:p>
        </p:txBody>
      </p:sp>
      <p:graphicFrame>
        <p:nvGraphicFramePr>
          <p:cNvPr id="4" name="Table 3">
            <a:extLst>
              <a:ext uri="{FF2B5EF4-FFF2-40B4-BE49-F238E27FC236}">
                <a16:creationId xmlns:a16="http://schemas.microsoft.com/office/drawing/2014/main" id="{257D437A-52FE-7E47-8A2B-B3E583DA0DE0}"/>
              </a:ext>
            </a:extLst>
          </p:cNvPr>
          <p:cNvGraphicFramePr>
            <a:graphicFrameLocks noGrp="1"/>
          </p:cNvGraphicFramePr>
          <p:nvPr>
            <p:extLst>
              <p:ext uri="{D42A27DB-BD31-4B8C-83A1-F6EECF244321}">
                <p14:modId xmlns:p14="http://schemas.microsoft.com/office/powerpoint/2010/main" val="3768266568"/>
              </p:ext>
            </p:extLst>
          </p:nvPr>
        </p:nvGraphicFramePr>
        <p:xfrm>
          <a:off x="552449" y="1690688"/>
          <a:ext cx="9248776" cy="3408680"/>
        </p:xfrm>
        <a:graphic>
          <a:graphicData uri="http://schemas.openxmlformats.org/drawingml/2006/table">
            <a:tbl>
              <a:tblPr firstRow="1" bandRow="1">
                <a:tableStyleId>{5C22544A-7EE6-4342-B048-85BDC9FD1C3A}</a:tableStyleId>
              </a:tblPr>
              <a:tblGrid>
                <a:gridCol w="2154492">
                  <a:extLst>
                    <a:ext uri="{9D8B030D-6E8A-4147-A177-3AD203B41FA5}">
                      <a16:colId xmlns:a16="http://schemas.microsoft.com/office/drawing/2014/main" val="2225840801"/>
                    </a:ext>
                  </a:extLst>
                </a:gridCol>
                <a:gridCol w="1625600">
                  <a:extLst>
                    <a:ext uri="{9D8B030D-6E8A-4147-A177-3AD203B41FA5}">
                      <a16:colId xmlns:a16="http://schemas.microsoft.com/office/drawing/2014/main" val="968352811"/>
                    </a:ext>
                  </a:extLst>
                </a:gridCol>
                <a:gridCol w="1625600">
                  <a:extLst>
                    <a:ext uri="{9D8B030D-6E8A-4147-A177-3AD203B41FA5}">
                      <a16:colId xmlns:a16="http://schemas.microsoft.com/office/drawing/2014/main" val="3452981742"/>
                    </a:ext>
                  </a:extLst>
                </a:gridCol>
                <a:gridCol w="1763458">
                  <a:extLst>
                    <a:ext uri="{9D8B030D-6E8A-4147-A177-3AD203B41FA5}">
                      <a16:colId xmlns:a16="http://schemas.microsoft.com/office/drawing/2014/main" val="3455948087"/>
                    </a:ext>
                  </a:extLst>
                </a:gridCol>
                <a:gridCol w="2079626">
                  <a:extLst>
                    <a:ext uri="{9D8B030D-6E8A-4147-A177-3AD203B41FA5}">
                      <a16:colId xmlns:a16="http://schemas.microsoft.com/office/drawing/2014/main" val="305274435"/>
                    </a:ext>
                  </a:extLst>
                </a:gridCol>
              </a:tblGrid>
              <a:tr h="370840">
                <a:tc>
                  <a:txBody>
                    <a:bodyPr/>
                    <a:lstStyle/>
                    <a:p>
                      <a:r>
                        <a:rPr lang="en-US" dirty="0"/>
                        <a:t>Variant:</a:t>
                      </a:r>
                    </a:p>
                  </a:txBody>
                  <a:tcPr/>
                </a:tc>
                <a:tc>
                  <a:txBody>
                    <a:bodyPr/>
                    <a:lstStyle/>
                    <a:p>
                      <a:r>
                        <a:rPr lang="en-US" dirty="0"/>
                        <a:t>rs1</a:t>
                      </a:r>
                    </a:p>
                  </a:txBody>
                  <a:tcPr/>
                </a:tc>
                <a:tc>
                  <a:txBody>
                    <a:bodyPr/>
                    <a:lstStyle/>
                    <a:p>
                      <a:r>
                        <a:rPr lang="en-US" dirty="0"/>
                        <a:t>rs2</a:t>
                      </a:r>
                    </a:p>
                  </a:txBody>
                  <a:tcPr/>
                </a:tc>
                <a:tc>
                  <a:txBody>
                    <a:bodyPr/>
                    <a:lstStyle/>
                    <a:p>
                      <a:r>
                        <a:rPr lang="en-US" dirty="0"/>
                        <a:t>rs3</a:t>
                      </a:r>
                    </a:p>
                  </a:txBody>
                  <a:tcPr/>
                </a:tc>
                <a:tc>
                  <a:txBody>
                    <a:bodyPr/>
                    <a:lstStyle/>
                    <a:p>
                      <a:r>
                        <a:rPr lang="en-US" dirty="0"/>
                        <a:t>rs4</a:t>
                      </a:r>
                    </a:p>
                  </a:txBody>
                  <a:tcPr/>
                </a:tc>
                <a:extLst>
                  <a:ext uri="{0D108BD9-81ED-4DB2-BD59-A6C34878D82A}">
                    <a16:rowId xmlns:a16="http://schemas.microsoft.com/office/drawing/2014/main" val="3879778723"/>
                  </a:ext>
                </a:extLst>
              </a:tr>
              <a:tr h="370840">
                <a:tc>
                  <a:txBody>
                    <a:bodyPr/>
                    <a:lstStyle/>
                    <a:p>
                      <a:r>
                        <a:rPr lang="en-US" dirty="0"/>
                        <a:t>Effect size (</a:t>
                      </a:r>
                      <a:r>
                        <a:rPr lang="en-US" dirty="0" err="1"/>
                        <a:t>beta_i</a:t>
                      </a:r>
                      <a:r>
                        <a:rPr lang="en-US" dirty="0"/>
                        <a:t>)</a:t>
                      </a:r>
                    </a:p>
                  </a:txBody>
                  <a:tcPr/>
                </a:tc>
                <a:tc>
                  <a:txBody>
                    <a:bodyPr/>
                    <a:lstStyle/>
                    <a:p>
                      <a:r>
                        <a:rPr lang="en-US" dirty="0"/>
                        <a:t>0.4</a:t>
                      </a:r>
                    </a:p>
                  </a:txBody>
                  <a:tcPr/>
                </a:tc>
                <a:tc>
                  <a:txBody>
                    <a:bodyPr/>
                    <a:lstStyle/>
                    <a:p>
                      <a:r>
                        <a:rPr lang="en-US" dirty="0"/>
                        <a:t>0.41</a:t>
                      </a:r>
                    </a:p>
                  </a:txBody>
                  <a:tcPr/>
                </a:tc>
                <a:tc>
                  <a:txBody>
                    <a:bodyPr/>
                    <a:lstStyle/>
                    <a:p>
                      <a:r>
                        <a:rPr lang="en-US" dirty="0"/>
                        <a:t>0.3</a:t>
                      </a:r>
                    </a:p>
                  </a:txBody>
                  <a:tcPr/>
                </a:tc>
                <a:tc>
                  <a:txBody>
                    <a:bodyPr/>
                    <a:lstStyle/>
                    <a:p>
                      <a:r>
                        <a:rPr lang="en-US" dirty="0"/>
                        <a:t>0.1</a:t>
                      </a:r>
                    </a:p>
                  </a:txBody>
                  <a:tcPr/>
                </a:tc>
                <a:extLst>
                  <a:ext uri="{0D108BD9-81ED-4DB2-BD59-A6C34878D82A}">
                    <a16:rowId xmlns:a16="http://schemas.microsoft.com/office/drawing/2014/main" val="1858636907"/>
                  </a:ext>
                </a:extLst>
              </a:tr>
              <a:tr h="370840">
                <a:tc>
                  <a:txBody>
                    <a:bodyPr/>
                    <a:lstStyle/>
                    <a:p>
                      <a:r>
                        <a:rPr lang="en-US" dirty="0"/>
                        <a:t>Standard error (</a:t>
                      </a:r>
                      <a:r>
                        <a:rPr lang="en-US" dirty="0" err="1"/>
                        <a:t>se_i</a:t>
                      </a:r>
                      <a:r>
                        <a:rPr lang="en-US" dirty="0"/>
                        <a:t>)</a:t>
                      </a:r>
                    </a:p>
                  </a:txBody>
                  <a:tcPr/>
                </a:tc>
                <a:tc>
                  <a:txBody>
                    <a:bodyPr/>
                    <a:lstStyle/>
                    <a:p>
                      <a:r>
                        <a:rPr lang="en-US" dirty="0"/>
                        <a:t>0.05</a:t>
                      </a:r>
                    </a:p>
                  </a:txBody>
                  <a:tcPr/>
                </a:tc>
                <a:tc>
                  <a:txBody>
                    <a:bodyPr/>
                    <a:lstStyle/>
                    <a:p>
                      <a:r>
                        <a:rPr lang="en-US" dirty="0"/>
                        <a:t>0.05</a:t>
                      </a:r>
                    </a:p>
                  </a:txBody>
                  <a:tcPr/>
                </a:tc>
                <a:tc>
                  <a:txBody>
                    <a:bodyPr/>
                    <a:lstStyle/>
                    <a:p>
                      <a:r>
                        <a:rPr lang="en-US" dirty="0"/>
                        <a:t>0.1</a:t>
                      </a:r>
                    </a:p>
                  </a:txBody>
                  <a:tcPr/>
                </a:tc>
                <a:tc>
                  <a:txBody>
                    <a:bodyPr/>
                    <a:lstStyle/>
                    <a:p>
                      <a:r>
                        <a:rPr lang="en-US" dirty="0"/>
                        <a:t>0.1</a:t>
                      </a:r>
                    </a:p>
                  </a:txBody>
                  <a:tcPr/>
                </a:tc>
                <a:extLst>
                  <a:ext uri="{0D108BD9-81ED-4DB2-BD59-A6C34878D82A}">
                    <a16:rowId xmlns:a16="http://schemas.microsoft.com/office/drawing/2014/main" val="3172916929"/>
                  </a:ext>
                </a:extLst>
              </a:tr>
              <a:tr h="370840">
                <a:tc>
                  <a:txBody>
                    <a:bodyPr/>
                    <a:lstStyle/>
                    <a:p>
                      <a:r>
                        <a:rPr lang="en-US" dirty="0"/>
                        <a:t>f(</a:t>
                      </a:r>
                      <a:r>
                        <a:rPr lang="en-US" dirty="0" err="1"/>
                        <a:t>beta_i</a:t>
                      </a:r>
                      <a:r>
                        <a:rPr lang="en-US" dirty="0"/>
                        <a:t> | mu = 0, sigma = se^2 + sigma_0^2)</a:t>
                      </a:r>
                    </a:p>
                  </a:txBody>
                  <a:tcPr/>
                </a:tc>
                <a:tc>
                  <a:txBody>
                    <a:bodyPr/>
                    <a:lstStyle/>
                    <a:p>
                      <a:r>
                        <a:rPr lang="en-US" dirty="0" err="1"/>
                        <a:t>dnorm</a:t>
                      </a:r>
                      <a:r>
                        <a:rPr lang="en-US" dirty="0"/>
                        <a:t>(0.4,0,sqrt(0.05^2 + 0.2^2)) = 0.295</a:t>
                      </a:r>
                    </a:p>
                  </a:txBody>
                  <a:tcPr/>
                </a:tc>
                <a:tc>
                  <a:txBody>
                    <a:bodyPr/>
                    <a:lstStyle/>
                    <a:p>
                      <a:r>
                        <a:rPr lang="en-US" dirty="0" err="1"/>
                        <a:t>dnorm</a:t>
                      </a:r>
                      <a:r>
                        <a:rPr lang="en-US" dirty="0"/>
                        <a:t>(0.41,0,sqrt(0.05^2 + 0.2^2)) = 0.268</a:t>
                      </a:r>
                    </a:p>
                  </a:txBody>
                  <a:tcPr/>
                </a:tc>
                <a:tc>
                  <a:txBody>
                    <a:bodyPr/>
                    <a:lstStyle/>
                    <a:p>
                      <a:r>
                        <a:rPr lang="en-US" dirty="0" err="1"/>
                        <a:t>dnorm</a:t>
                      </a:r>
                      <a:r>
                        <a:rPr lang="en-US" dirty="0"/>
                        <a:t>(0.3,0,sqrt(0.1^2 + 0.2^2))  = 0.725</a:t>
                      </a:r>
                    </a:p>
                  </a:txBody>
                  <a:tcPr/>
                </a:tc>
                <a:tc>
                  <a:txBody>
                    <a:bodyPr/>
                    <a:lstStyle/>
                    <a:p>
                      <a:r>
                        <a:rPr lang="en-US" dirty="0" err="1"/>
                        <a:t>dnorm</a:t>
                      </a:r>
                      <a:r>
                        <a:rPr lang="en-US" dirty="0"/>
                        <a:t>(0.1,0,sqrt(0.1^2 + 0.2^2)) = 1.614</a:t>
                      </a:r>
                    </a:p>
                  </a:txBody>
                  <a:tcPr/>
                </a:tc>
                <a:extLst>
                  <a:ext uri="{0D108BD9-81ED-4DB2-BD59-A6C34878D82A}">
                    <a16:rowId xmlns:a16="http://schemas.microsoft.com/office/drawing/2014/main" val="30716584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t>
                      </a:r>
                      <a:r>
                        <a:rPr lang="en-US" dirty="0" err="1"/>
                        <a:t>beta_i</a:t>
                      </a:r>
                      <a:r>
                        <a:rPr lang="en-US" dirty="0"/>
                        <a:t> | mu = 0, sigma = se^2)</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17048648"/>
                  </a:ext>
                </a:extLst>
              </a:tr>
              <a:tr h="370840">
                <a:tc>
                  <a:txBody>
                    <a:bodyPr/>
                    <a:lstStyle/>
                    <a:p>
                      <a:r>
                        <a:rPr lang="en-US" dirty="0" err="1"/>
                        <a:t>BF_i</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4100130"/>
                  </a:ext>
                </a:extLst>
              </a:tr>
              <a:tr h="370840">
                <a:tc>
                  <a:txBody>
                    <a:bodyPr/>
                    <a:lstStyle/>
                    <a:p>
                      <a:r>
                        <a:rPr lang="en-US" dirty="0" err="1"/>
                        <a:t>Posterior_i</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611270824"/>
                  </a:ext>
                </a:extLst>
              </a:tr>
            </a:tbl>
          </a:graphicData>
        </a:graphic>
      </p:graphicFrame>
      <p:pic>
        <p:nvPicPr>
          <p:cNvPr id="6" name="Picture 5">
            <a:extLst>
              <a:ext uri="{FF2B5EF4-FFF2-40B4-BE49-F238E27FC236}">
                <a16:creationId xmlns:a16="http://schemas.microsoft.com/office/drawing/2014/main" id="{DBD0CC01-183F-CA46-82EE-E39EF0BEA7A7}"/>
              </a:ext>
            </a:extLst>
          </p:cNvPr>
          <p:cNvPicPr>
            <a:picLocks noChangeAspect="1"/>
          </p:cNvPicPr>
          <p:nvPr/>
        </p:nvPicPr>
        <p:blipFill>
          <a:blip r:embed="rId2"/>
          <a:stretch>
            <a:fillRect/>
          </a:stretch>
        </p:blipFill>
        <p:spPr>
          <a:xfrm>
            <a:off x="8258175" y="234955"/>
            <a:ext cx="3775868" cy="716483"/>
          </a:xfrm>
          <a:prstGeom prst="rect">
            <a:avLst/>
          </a:prstGeom>
        </p:spPr>
      </p:pic>
      <p:pic>
        <p:nvPicPr>
          <p:cNvPr id="7" name="Picture 6">
            <a:extLst>
              <a:ext uri="{FF2B5EF4-FFF2-40B4-BE49-F238E27FC236}">
                <a16:creationId xmlns:a16="http://schemas.microsoft.com/office/drawing/2014/main" id="{19C11F6D-FF98-814A-8B77-D811ABCAF2FE}"/>
              </a:ext>
            </a:extLst>
          </p:cNvPr>
          <p:cNvPicPr>
            <a:picLocks noChangeAspect="1"/>
          </p:cNvPicPr>
          <p:nvPr/>
        </p:nvPicPr>
        <p:blipFill>
          <a:blip r:embed="rId3"/>
          <a:stretch>
            <a:fillRect/>
          </a:stretch>
        </p:blipFill>
        <p:spPr>
          <a:xfrm>
            <a:off x="9213849" y="1081608"/>
            <a:ext cx="2282826" cy="609657"/>
          </a:xfrm>
          <a:prstGeom prst="rect">
            <a:avLst/>
          </a:prstGeom>
        </p:spPr>
      </p:pic>
    </p:spTree>
    <p:extLst>
      <p:ext uri="{BB962C8B-B14F-4D97-AF65-F5344CB8AC3E}">
        <p14:creationId xmlns:p14="http://schemas.microsoft.com/office/powerpoint/2010/main" val="16713228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3541A-2A55-014F-A1B3-9F9D9E39657D}"/>
              </a:ext>
            </a:extLst>
          </p:cNvPr>
          <p:cNvSpPr>
            <a:spLocks noGrp="1"/>
          </p:cNvSpPr>
          <p:nvPr>
            <p:ph type="title"/>
          </p:nvPr>
        </p:nvSpPr>
        <p:spPr/>
        <p:txBody>
          <a:bodyPr/>
          <a:lstStyle/>
          <a:p>
            <a:r>
              <a:rPr lang="en-US" dirty="0"/>
              <a:t>A simple worked example</a:t>
            </a:r>
          </a:p>
        </p:txBody>
      </p:sp>
      <p:graphicFrame>
        <p:nvGraphicFramePr>
          <p:cNvPr id="4" name="Table 3">
            <a:extLst>
              <a:ext uri="{FF2B5EF4-FFF2-40B4-BE49-F238E27FC236}">
                <a16:creationId xmlns:a16="http://schemas.microsoft.com/office/drawing/2014/main" id="{257D437A-52FE-7E47-8A2B-B3E583DA0DE0}"/>
              </a:ext>
            </a:extLst>
          </p:cNvPr>
          <p:cNvGraphicFramePr>
            <a:graphicFrameLocks noGrp="1"/>
          </p:cNvGraphicFramePr>
          <p:nvPr>
            <p:extLst>
              <p:ext uri="{D42A27DB-BD31-4B8C-83A1-F6EECF244321}">
                <p14:modId xmlns:p14="http://schemas.microsoft.com/office/powerpoint/2010/main" val="2042729270"/>
              </p:ext>
            </p:extLst>
          </p:nvPr>
        </p:nvGraphicFramePr>
        <p:xfrm>
          <a:off x="552449" y="1690688"/>
          <a:ext cx="9248776" cy="3683000"/>
        </p:xfrm>
        <a:graphic>
          <a:graphicData uri="http://schemas.openxmlformats.org/drawingml/2006/table">
            <a:tbl>
              <a:tblPr firstRow="1" bandRow="1">
                <a:tableStyleId>{5C22544A-7EE6-4342-B048-85BDC9FD1C3A}</a:tableStyleId>
              </a:tblPr>
              <a:tblGrid>
                <a:gridCol w="2154492">
                  <a:extLst>
                    <a:ext uri="{9D8B030D-6E8A-4147-A177-3AD203B41FA5}">
                      <a16:colId xmlns:a16="http://schemas.microsoft.com/office/drawing/2014/main" val="2225840801"/>
                    </a:ext>
                  </a:extLst>
                </a:gridCol>
                <a:gridCol w="1625600">
                  <a:extLst>
                    <a:ext uri="{9D8B030D-6E8A-4147-A177-3AD203B41FA5}">
                      <a16:colId xmlns:a16="http://schemas.microsoft.com/office/drawing/2014/main" val="968352811"/>
                    </a:ext>
                  </a:extLst>
                </a:gridCol>
                <a:gridCol w="1625600">
                  <a:extLst>
                    <a:ext uri="{9D8B030D-6E8A-4147-A177-3AD203B41FA5}">
                      <a16:colId xmlns:a16="http://schemas.microsoft.com/office/drawing/2014/main" val="3452981742"/>
                    </a:ext>
                  </a:extLst>
                </a:gridCol>
                <a:gridCol w="1763458">
                  <a:extLst>
                    <a:ext uri="{9D8B030D-6E8A-4147-A177-3AD203B41FA5}">
                      <a16:colId xmlns:a16="http://schemas.microsoft.com/office/drawing/2014/main" val="3455948087"/>
                    </a:ext>
                  </a:extLst>
                </a:gridCol>
                <a:gridCol w="2079626">
                  <a:extLst>
                    <a:ext uri="{9D8B030D-6E8A-4147-A177-3AD203B41FA5}">
                      <a16:colId xmlns:a16="http://schemas.microsoft.com/office/drawing/2014/main" val="305274435"/>
                    </a:ext>
                  </a:extLst>
                </a:gridCol>
              </a:tblGrid>
              <a:tr h="370840">
                <a:tc>
                  <a:txBody>
                    <a:bodyPr/>
                    <a:lstStyle/>
                    <a:p>
                      <a:r>
                        <a:rPr lang="en-US" dirty="0"/>
                        <a:t>Variant:</a:t>
                      </a:r>
                    </a:p>
                  </a:txBody>
                  <a:tcPr/>
                </a:tc>
                <a:tc>
                  <a:txBody>
                    <a:bodyPr/>
                    <a:lstStyle/>
                    <a:p>
                      <a:r>
                        <a:rPr lang="en-US" dirty="0"/>
                        <a:t>rs1</a:t>
                      </a:r>
                    </a:p>
                  </a:txBody>
                  <a:tcPr/>
                </a:tc>
                <a:tc>
                  <a:txBody>
                    <a:bodyPr/>
                    <a:lstStyle/>
                    <a:p>
                      <a:r>
                        <a:rPr lang="en-US" dirty="0"/>
                        <a:t>rs2</a:t>
                      </a:r>
                    </a:p>
                  </a:txBody>
                  <a:tcPr/>
                </a:tc>
                <a:tc>
                  <a:txBody>
                    <a:bodyPr/>
                    <a:lstStyle/>
                    <a:p>
                      <a:r>
                        <a:rPr lang="en-US" dirty="0"/>
                        <a:t>rs3</a:t>
                      </a:r>
                    </a:p>
                  </a:txBody>
                  <a:tcPr/>
                </a:tc>
                <a:tc>
                  <a:txBody>
                    <a:bodyPr/>
                    <a:lstStyle/>
                    <a:p>
                      <a:r>
                        <a:rPr lang="en-US" dirty="0"/>
                        <a:t>rs4</a:t>
                      </a:r>
                    </a:p>
                  </a:txBody>
                  <a:tcPr/>
                </a:tc>
                <a:extLst>
                  <a:ext uri="{0D108BD9-81ED-4DB2-BD59-A6C34878D82A}">
                    <a16:rowId xmlns:a16="http://schemas.microsoft.com/office/drawing/2014/main" val="3879778723"/>
                  </a:ext>
                </a:extLst>
              </a:tr>
              <a:tr h="370840">
                <a:tc>
                  <a:txBody>
                    <a:bodyPr/>
                    <a:lstStyle/>
                    <a:p>
                      <a:r>
                        <a:rPr lang="en-US" dirty="0"/>
                        <a:t>Effect size (</a:t>
                      </a:r>
                      <a:r>
                        <a:rPr lang="en-US" dirty="0" err="1"/>
                        <a:t>beta_i</a:t>
                      </a:r>
                      <a:r>
                        <a:rPr lang="en-US" dirty="0"/>
                        <a:t>)</a:t>
                      </a:r>
                    </a:p>
                  </a:txBody>
                  <a:tcPr/>
                </a:tc>
                <a:tc>
                  <a:txBody>
                    <a:bodyPr/>
                    <a:lstStyle/>
                    <a:p>
                      <a:r>
                        <a:rPr lang="en-US" dirty="0"/>
                        <a:t>0.4</a:t>
                      </a:r>
                    </a:p>
                  </a:txBody>
                  <a:tcPr/>
                </a:tc>
                <a:tc>
                  <a:txBody>
                    <a:bodyPr/>
                    <a:lstStyle/>
                    <a:p>
                      <a:r>
                        <a:rPr lang="en-US" dirty="0"/>
                        <a:t>0.41</a:t>
                      </a:r>
                    </a:p>
                  </a:txBody>
                  <a:tcPr/>
                </a:tc>
                <a:tc>
                  <a:txBody>
                    <a:bodyPr/>
                    <a:lstStyle/>
                    <a:p>
                      <a:r>
                        <a:rPr lang="en-US" dirty="0"/>
                        <a:t>0.3</a:t>
                      </a:r>
                    </a:p>
                  </a:txBody>
                  <a:tcPr/>
                </a:tc>
                <a:tc>
                  <a:txBody>
                    <a:bodyPr/>
                    <a:lstStyle/>
                    <a:p>
                      <a:r>
                        <a:rPr lang="en-US" dirty="0"/>
                        <a:t>0.1</a:t>
                      </a:r>
                    </a:p>
                  </a:txBody>
                  <a:tcPr/>
                </a:tc>
                <a:extLst>
                  <a:ext uri="{0D108BD9-81ED-4DB2-BD59-A6C34878D82A}">
                    <a16:rowId xmlns:a16="http://schemas.microsoft.com/office/drawing/2014/main" val="1858636907"/>
                  </a:ext>
                </a:extLst>
              </a:tr>
              <a:tr h="370840">
                <a:tc>
                  <a:txBody>
                    <a:bodyPr/>
                    <a:lstStyle/>
                    <a:p>
                      <a:r>
                        <a:rPr lang="en-US" dirty="0"/>
                        <a:t>Standard error (</a:t>
                      </a:r>
                      <a:r>
                        <a:rPr lang="en-US" dirty="0" err="1"/>
                        <a:t>se_i</a:t>
                      </a:r>
                      <a:r>
                        <a:rPr lang="en-US" dirty="0"/>
                        <a:t>)</a:t>
                      </a:r>
                    </a:p>
                  </a:txBody>
                  <a:tcPr/>
                </a:tc>
                <a:tc>
                  <a:txBody>
                    <a:bodyPr/>
                    <a:lstStyle/>
                    <a:p>
                      <a:r>
                        <a:rPr lang="en-US" dirty="0"/>
                        <a:t>0.05</a:t>
                      </a:r>
                    </a:p>
                  </a:txBody>
                  <a:tcPr/>
                </a:tc>
                <a:tc>
                  <a:txBody>
                    <a:bodyPr/>
                    <a:lstStyle/>
                    <a:p>
                      <a:r>
                        <a:rPr lang="en-US" dirty="0"/>
                        <a:t>0.05</a:t>
                      </a:r>
                    </a:p>
                  </a:txBody>
                  <a:tcPr/>
                </a:tc>
                <a:tc>
                  <a:txBody>
                    <a:bodyPr/>
                    <a:lstStyle/>
                    <a:p>
                      <a:r>
                        <a:rPr lang="en-US" dirty="0"/>
                        <a:t>0.1</a:t>
                      </a:r>
                    </a:p>
                  </a:txBody>
                  <a:tcPr/>
                </a:tc>
                <a:tc>
                  <a:txBody>
                    <a:bodyPr/>
                    <a:lstStyle/>
                    <a:p>
                      <a:r>
                        <a:rPr lang="en-US" dirty="0"/>
                        <a:t>0.1</a:t>
                      </a:r>
                    </a:p>
                  </a:txBody>
                  <a:tcPr/>
                </a:tc>
                <a:extLst>
                  <a:ext uri="{0D108BD9-81ED-4DB2-BD59-A6C34878D82A}">
                    <a16:rowId xmlns:a16="http://schemas.microsoft.com/office/drawing/2014/main" val="3172916929"/>
                  </a:ext>
                </a:extLst>
              </a:tr>
              <a:tr h="370840">
                <a:tc>
                  <a:txBody>
                    <a:bodyPr/>
                    <a:lstStyle/>
                    <a:p>
                      <a:r>
                        <a:rPr lang="en-US" dirty="0"/>
                        <a:t>f(</a:t>
                      </a:r>
                      <a:r>
                        <a:rPr lang="en-US" dirty="0" err="1"/>
                        <a:t>beta_i</a:t>
                      </a:r>
                      <a:r>
                        <a:rPr lang="en-US" dirty="0"/>
                        <a:t> | mu = 0, sigma = se^2 + sigma_0^2)</a:t>
                      </a:r>
                    </a:p>
                  </a:txBody>
                  <a:tcPr/>
                </a:tc>
                <a:tc>
                  <a:txBody>
                    <a:bodyPr/>
                    <a:lstStyle/>
                    <a:p>
                      <a:r>
                        <a:rPr lang="en-US" dirty="0" err="1"/>
                        <a:t>dnorm</a:t>
                      </a:r>
                      <a:r>
                        <a:rPr lang="en-US" dirty="0"/>
                        <a:t>(0.4,0,sqrt(0.05^2 + 0.2^2)) = 0.295</a:t>
                      </a:r>
                    </a:p>
                  </a:txBody>
                  <a:tcPr/>
                </a:tc>
                <a:tc>
                  <a:txBody>
                    <a:bodyPr/>
                    <a:lstStyle/>
                    <a:p>
                      <a:r>
                        <a:rPr lang="en-US" dirty="0" err="1"/>
                        <a:t>dnorm</a:t>
                      </a:r>
                      <a:r>
                        <a:rPr lang="en-US" dirty="0"/>
                        <a:t>(0.41,0,sqrt(0.05^2 + 0.2^2)) = 0.268</a:t>
                      </a:r>
                    </a:p>
                  </a:txBody>
                  <a:tcPr/>
                </a:tc>
                <a:tc>
                  <a:txBody>
                    <a:bodyPr/>
                    <a:lstStyle/>
                    <a:p>
                      <a:r>
                        <a:rPr lang="en-US" dirty="0" err="1"/>
                        <a:t>dnorm</a:t>
                      </a:r>
                      <a:r>
                        <a:rPr lang="en-US" dirty="0"/>
                        <a:t>(0.3,0,sqrt(0.1^2 + 0.2^2))  = 0.725</a:t>
                      </a:r>
                    </a:p>
                  </a:txBody>
                  <a:tcPr/>
                </a:tc>
                <a:tc>
                  <a:txBody>
                    <a:bodyPr/>
                    <a:lstStyle/>
                    <a:p>
                      <a:r>
                        <a:rPr lang="en-US" dirty="0" err="1"/>
                        <a:t>dnorm</a:t>
                      </a:r>
                      <a:r>
                        <a:rPr lang="en-US" dirty="0"/>
                        <a:t>(0.1,0,sqrt(0.1^2 + 0.2^2)) = 1.614</a:t>
                      </a:r>
                    </a:p>
                  </a:txBody>
                  <a:tcPr/>
                </a:tc>
                <a:extLst>
                  <a:ext uri="{0D108BD9-81ED-4DB2-BD59-A6C34878D82A}">
                    <a16:rowId xmlns:a16="http://schemas.microsoft.com/office/drawing/2014/main" val="30716584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t>
                      </a:r>
                      <a:r>
                        <a:rPr lang="en-US" dirty="0" err="1"/>
                        <a:t>beta_i</a:t>
                      </a:r>
                      <a:r>
                        <a:rPr lang="en-US" dirty="0"/>
                        <a:t> | mu = 0, sigma = se^2)</a:t>
                      </a:r>
                    </a:p>
                  </a:txBody>
                  <a:tcPr/>
                </a:tc>
                <a:tc>
                  <a:txBody>
                    <a:bodyPr/>
                    <a:lstStyle/>
                    <a:p>
                      <a:r>
                        <a:rPr lang="en-US" dirty="0" err="1"/>
                        <a:t>dnorm</a:t>
                      </a:r>
                      <a:r>
                        <a:rPr lang="en-US" dirty="0"/>
                        <a:t>(0.4,0,sqrt(0.05^2)) = 1.01e-13</a:t>
                      </a:r>
                    </a:p>
                  </a:txBody>
                  <a:tcPr/>
                </a:tc>
                <a:tc>
                  <a:txBody>
                    <a:bodyPr/>
                    <a:lstStyle/>
                    <a:p>
                      <a:r>
                        <a:rPr lang="en-US" dirty="0" err="1"/>
                        <a:t>dnorm</a:t>
                      </a:r>
                      <a:r>
                        <a:rPr lang="en-US" dirty="0"/>
                        <a:t>(0.42,0,sqrt(0.05^2)) = 3.80e-15</a:t>
                      </a:r>
                    </a:p>
                  </a:txBody>
                  <a:tcPr/>
                </a:tc>
                <a:tc>
                  <a:txBody>
                    <a:bodyPr/>
                    <a:lstStyle/>
                    <a:p>
                      <a:r>
                        <a:rPr lang="en-US" dirty="0" err="1"/>
                        <a:t>dnorm</a:t>
                      </a:r>
                      <a:r>
                        <a:rPr lang="en-US" dirty="0"/>
                        <a:t>(0.3,0,sqrt(0.1^2)) =  0.0443</a:t>
                      </a:r>
                    </a:p>
                  </a:txBody>
                  <a:tcPr/>
                </a:tc>
                <a:tc>
                  <a:txBody>
                    <a:bodyPr/>
                    <a:lstStyle/>
                    <a:p>
                      <a:r>
                        <a:rPr lang="en-US" dirty="0" err="1"/>
                        <a:t>dnorm</a:t>
                      </a:r>
                      <a:r>
                        <a:rPr lang="en-US" dirty="0"/>
                        <a:t>(0.1,0,sqrt(0.1^2))  = 2.420</a:t>
                      </a:r>
                    </a:p>
                  </a:txBody>
                  <a:tcPr/>
                </a:tc>
                <a:extLst>
                  <a:ext uri="{0D108BD9-81ED-4DB2-BD59-A6C34878D82A}">
                    <a16:rowId xmlns:a16="http://schemas.microsoft.com/office/drawing/2014/main" val="2217048648"/>
                  </a:ext>
                </a:extLst>
              </a:tr>
              <a:tr h="370840">
                <a:tc>
                  <a:txBody>
                    <a:bodyPr/>
                    <a:lstStyle/>
                    <a:p>
                      <a:r>
                        <a:rPr lang="en-US" dirty="0" err="1"/>
                        <a:t>BF_i</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4100130"/>
                  </a:ext>
                </a:extLst>
              </a:tr>
              <a:tr h="370840">
                <a:tc>
                  <a:txBody>
                    <a:bodyPr/>
                    <a:lstStyle/>
                    <a:p>
                      <a:r>
                        <a:rPr lang="en-US" dirty="0" err="1"/>
                        <a:t>Posterior_i</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611270824"/>
                  </a:ext>
                </a:extLst>
              </a:tr>
            </a:tbl>
          </a:graphicData>
        </a:graphic>
      </p:graphicFrame>
      <p:pic>
        <p:nvPicPr>
          <p:cNvPr id="6" name="Picture 5">
            <a:extLst>
              <a:ext uri="{FF2B5EF4-FFF2-40B4-BE49-F238E27FC236}">
                <a16:creationId xmlns:a16="http://schemas.microsoft.com/office/drawing/2014/main" id="{DBD0CC01-183F-CA46-82EE-E39EF0BEA7A7}"/>
              </a:ext>
            </a:extLst>
          </p:cNvPr>
          <p:cNvPicPr>
            <a:picLocks noChangeAspect="1"/>
          </p:cNvPicPr>
          <p:nvPr/>
        </p:nvPicPr>
        <p:blipFill>
          <a:blip r:embed="rId2"/>
          <a:stretch>
            <a:fillRect/>
          </a:stretch>
        </p:blipFill>
        <p:spPr>
          <a:xfrm>
            <a:off x="8258175" y="234955"/>
            <a:ext cx="3775868" cy="716483"/>
          </a:xfrm>
          <a:prstGeom prst="rect">
            <a:avLst/>
          </a:prstGeom>
        </p:spPr>
      </p:pic>
      <p:pic>
        <p:nvPicPr>
          <p:cNvPr id="7" name="Picture 6">
            <a:extLst>
              <a:ext uri="{FF2B5EF4-FFF2-40B4-BE49-F238E27FC236}">
                <a16:creationId xmlns:a16="http://schemas.microsoft.com/office/drawing/2014/main" id="{19C11F6D-FF98-814A-8B77-D811ABCAF2FE}"/>
              </a:ext>
            </a:extLst>
          </p:cNvPr>
          <p:cNvPicPr>
            <a:picLocks noChangeAspect="1"/>
          </p:cNvPicPr>
          <p:nvPr/>
        </p:nvPicPr>
        <p:blipFill>
          <a:blip r:embed="rId3"/>
          <a:stretch>
            <a:fillRect/>
          </a:stretch>
        </p:blipFill>
        <p:spPr>
          <a:xfrm>
            <a:off x="9213849" y="1081608"/>
            <a:ext cx="2282826" cy="609657"/>
          </a:xfrm>
          <a:prstGeom prst="rect">
            <a:avLst/>
          </a:prstGeom>
        </p:spPr>
      </p:pic>
    </p:spTree>
    <p:extLst>
      <p:ext uri="{BB962C8B-B14F-4D97-AF65-F5344CB8AC3E}">
        <p14:creationId xmlns:p14="http://schemas.microsoft.com/office/powerpoint/2010/main" val="30094927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3541A-2A55-014F-A1B3-9F9D9E39657D}"/>
              </a:ext>
            </a:extLst>
          </p:cNvPr>
          <p:cNvSpPr>
            <a:spLocks noGrp="1"/>
          </p:cNvSpPr>
          <p:nvPr>
            <p:ph type="title"/>
          </p:nvPr>
        </p:nvSpPr>
        <p:spPr/>
        <p:txBody>
          <a:bodyPr/>
          <a:lstStyle/>
          <a:p>
            <a:r>
              <a:rPr lang="en-US" dirty="0"/>
              <a:t>A simple worked example</a:t>
            </a:r>
          </a:p>
        </p:txBody>
      </p:sp>
      <p:graphicFrame>
        <p:nvGraphicFramePr>
          <p:cNvPr id="4" name="Table 3">
            <a:extLst>
              <a:ext uri="{FF2B5EF4-FFF2-40B4-BE49-F238E27FC236}">
                <a16:creationId xmlns:a16="http://schemas.microsoft.com/office/drawing/2014/main" id="{257D437A-52FE-7E47-8A2B-B3E583DA0DE0}"/>
              </a:ext>
            </a:extLst>
          </p:cNvPr>
          <p:cNvGraphicFramePr>
            <a:graphicFrameLocks noGrp="1"/>
          </p:cNvGraphicFramePr>
          <p:nvPr/>
        </p:nvGraphicFramePr>
        <p:xfrm>
          <a:off x="552449" y="1690688"/>
          <a:ext cx="9248776" cy="3952240"/>
        </p:xfrm>
        <a:graphic>
          <a:graphicData uri="http://schemas.openxmlformats.org/drawingml/2006/table">
            <a:tbl>
              <a:tblPr firstRow="1" bandRow="1">
                <a:tableStyleId>{5C22544A-7EE6-4342-B048-85BDC9FD1C3A}</a:tableStyleId>
              </a:tblPr>
              <a:tblGrid>
                <a:gridCol w="2154492">
                  <a:extLst>
                    <a:ext uri="{9D8B030D-6E8A-4147-A177-3AD203B41FA5}">
                      <a16:colId xmlns:a16="http://schemas.microsoft.com/office/drawing/2014/main" val="2225840801"/>
                    </a:ext>
                  </a:extLst>
                </a:gridCol>
                <a:gridCol w="1625600">
                  <a:extLst>
                    <a:ext uri="{9D8B030D-6E8A-4147-A177-3AD203B41FA5}">
                      <a16:colId xmlns:a16="http://schemas.microsoft.com/office/drawing/2014/main" val="968352811"/>
                    </a:ext>
                  </a:extLst>
                </a:gridCol>
                <a:gridCol w="1625600">
                  <a:extLst>
                    <a:ext uri="{9D8B030D-6E8A-4147-A177-3AD203B41FA5}">
                      <a16:colId xmlns:a16="http://schemas.microsoft.com/office/drawing/2014/main" val="3452981742"/>
                    </a:ext>
                  </a:extLst>
                </a:gridCol>
                <a:gridCol w="1763458">
                  <a:extLst>
                    <a:ext uri="{9D8B030D-6E8A-4147-A177-3AD203B41FA5}">
                      <a16:colId xmlns:a16="http://schemas.microsoft.com/office/drawing/2014/main" val="3455948087"/>
                    </a:ext>
                  </a:extLst>
                </a:gridCol>
                <a:gridCol w="2079626">
                  <a:extLst>
                    <a:ext uri="{9D8B030D-6E8A-4147-A177-3AD203B41FA5}">
                      <a16:colId xmlns:a16="http://schemas.microsoft.com/office/drawing/2014/main" val="305274435"/>
                    </a:ext>
                  </a:extLst>
                </a:gridCol>
              </a:tblGrid>
              <a:tr h="370840">
                <a:tc>
                  <a:txBody>
                    <a:bodyPr/>
                    <a:lstStyle/>
                    <a:p>
                      <a:r>
                        <a:rPr lang="en-US" dirty="0"/>
                        <a:t>Variant:</a:t>
                      </a:r>
                    </a:p>
                  </a:txBody>
                  <a:tcPr/>
                </a:tc>
                <a:tc>
                  <a:txBody>
                    <a:bodyPr/>
                    <a:lstStyle/>
                    <a:p>
                      <a:r>
                        <a:rPr lang="en-US" dirty="0"/>
                        <a:t>rs1</a:t>
                      </a:r>
                    </a:p>
                  </a:txBody>
                  <a:tcPr/>
                </a:tc>
                <a:tc>
                  <a:txBody>
                    <a:bodyPr/>
                    <a:lstStyle/>
                    <a:p>
                      <a:r>
                        <a:rPr lang="en-US" dirty="0"/>
                        <a:t>rs2</a:t>
                      </a:r>
                    </a:p>
                  </a:txBody>
                  <a:tcPr/>
                </a:tc>
                <a:tc>
                  <a:txBody>
                    <a:bodyPr/>
                    <a:lstStyle/>
                    <a:p>
                      <a:r>
                        <a:rPr lang="en-US" dirty="0"/>
                        <a:t>rs3</a:t>
                      </a:r>
                    </a:p>
                  </a:txBody>
                  <a:tcPr/>
                </a:tc>
                <a:tc>
                  <a:txBody>
                    <a:bodyPr/>
                    <a:lstStyle/>
                    <a:p>
                      <a:r>
                        <a:rPr lang="en-US" dirty="0"/>
                        <a:t>rs4</a:t>
                      </a:r>
                    </a:p>
                  </a:txBody>
                  <a:tcPr/>
                </a:tc>
                <a:extLst>
                  <a:ext uri="{0D108BD9-81ED-4DB2-BD59-A6C34878D82A}">
                    <a16:rowId xmlns:a16="http://schemas.microsoft.com/office/drawing/2014/main" val="3879778723"/>
                  </a:ext>
                </a:extLst>
              </a:tr>
              <a:tr h="370840">
                <a:tc>
                  <a:txBody>
                    <a:bodyPr/>
                    <a:lstStyle/>
                    <a:p>
                      <a:r>
                        <a:rPr lang="en-US" dirty="0"/>
                        <a:t>Effect size (</a:t>
                      </a:r>
                      <a:r>
                        <a:rPr lang="en-US" dirty="0" err="1"/>
                        <a:t>beta_i</a:t>
                      </a:r>
                      <a:r>
                        <a:rPr lang="en-US" dirty="0"/>
                        <a:t>)</a:t>
                      </a:r>
                    </a:p>
                  </a:txBody>
                  <a:tcPr/>
                </a:tc>
                <a:tc>
                  <a:txBody>
                    <a:bodyPr/>
                    <a:lstStyle/>
                    <a:p>
                      <a:r>
                        <a:rPr lang="en-US" dirty="0"/>
                        <a:t>0.4</a:t>
                      </a:r>
                    </a:p>
                  </a:txBody>
                  <a:tcPr/>
                </a:tc>
                <a:tc>
                  <a:txBody>
                    <a:bodyPr/>
                    <a:lstStyle/>
                    <a:p>
                      <a:r>
                        <a:rPr lang="en-US" dirty="0"/>
                        <a:t>0.41</a:t>
                      </a:r>
                    </a:p>
                  </a:txBody>
                  <a:tcPr/>
                </a:tc>
                <a:tc>
                  <a:txBody>
                    <a:bodyPr/>
                    <a:lstStyle/>
                    <a:p>
                      <a:r>
                        <a:rPr lang="en-US" dirty="0"/>
                        <a:t>0.3</a:t>
                      </a:r>
                    </a:p>
                  </a:txBody>
                  <a:tcPr/>
                </a:tc>
                <a:tc>
                  <a:txBody>
                    <a:bodyPr/>
                    <a:lstStyle/>
                    <a:p>
                      <a:r>
                        <a:rPr lang="en-US" dirty="0"/>
                        <a:t>0.1</a:t>
                      </a:r>
                    </a:p>
                  </a:txBody>
                  <a:tcPr/>
                </a:tc>
                <a:extLst>
                  <a:ext uri="{0D108BD9-81ED-4DB2-BD59-A6C34878D82A}">
                    <a16:rowId xmlns:a16="http://schemas.microsoft.com/office/drawing/2014/main" val="1858636907"/>
                  </a:ext>
                </a:extLst>
              </a:tr>
              <a:tr h="370840">
                <a:tc>
                  <a:txBody>
                    <a:bodyPr/>
                    <a:lstStyle/>
                    <a:p>
                      <a:r>
                        <a:rPr lang="en-US" dirty="0"/>
                        <a:t>Standard error (</a:t>
                      </a:r>
                      <a:r>
                        <a:rPr lang="en-US" dirty="0" err="1"/>
                        <a:t>se_i</a:t>
                      </a:r>
                      <a:r>
                        <a:rPr lang="en-US" dirty="0"/>
                        <a:t>)</a:t>
                      </a:r>
                    </a:p>
                  </a:txBody>
                  <a:tcPr/>
                </a:tc>
                <a:tc>
                  <a:txBody>
                    <a:bodyPr/>
                    <a:lstStyle/>
                    <a:p>
                      <a:r>
                        <a:rPr lang="en-US" dirty="0"/>
                        <a:t>0.05</a:t>
                      </a:r>
                    </a:p>
                  </a:txBody>
                  <a:tcPr/>
                </a:tc>
                <a:tc>
                  <a:txBody>
                    <a:bodyPr/>
                    <a:lstStyle/>
                    <a:p>
                      <a:r>
                        <a:rPr lang="en-US" dirty="0"/>
                        <a:t>0.05</a:t>
                      </a:r>
                    </a:p>
                  </a:txBody>
                  <a:tcPr/>
                </a:tc>
                <a:tc>
                  <a:txBody>
                    <a:bodyPr/>
                    <a:lstStyle/>
                    <a:p>
                      <a:r>
                        <a:rPr lang="en-US" dirty="0"/>
                        <a:t>0.1</a:t>
                      </a:r>
                    </a:p>
                  </a:txBody>
                  <a:tcPr/>
                </a:tc>
                <a:tc>
                  <a:txBody>
                    <a:bodyPr/>
                    <a:lstStyle/>
                    <a:p>
                      <a:r>
                        <a:rPr lang="en-US" dirty="0"/>
                        <a:t>0.1</a:t>
                      </a:r>
                    </a:p>
                  </a:txBody>
                  <a:tcPr/>
                </a:tc>
                <a:extLst>
                  <a:ext uri="{0D108BD9-81ED-4DB2-BD59-A6C34878D82A}">
                    <a16:rowId xmlns:a16="http://schemas.microsoft.com/office/drawing/2014/main" val="3172916929"/>
                  </a:ext>
                </a:extLst>
              </a:tr>
              <a:tr h="370840">
                <a:tc>
                  <a:txBody>
                    <a:bodyPr/>
                    <a:lstStyle/>
                    <a:p>
                      <a:r>
                        <a:rPr lang="en-US" dirty="0"/>
                        <a:t>f(</a:t>
                      </a:r>
                      <a:r>
                        <a:rPr lang="en-US" dirty="0" err="1"/>
                        <a:t>beta_i</a:t>
                      </a:r>
                      <a:r>
                        <a:rPr lang="en-US" dirty="0"/>
                        <a:t> | mu = 0, sigma = se^2 + sigma_0^2)</a:t>
                      </a:r>
                    </a:p>
                  </a:txBody>
                  <a:tcPr/>
                </a:tc>
                <a:tc>
                  <a:txBody>
                    <a:bodyPr/>
                    <a:lstStyle/>
                    <a:p>
                      <a:r>
                        <a:rPr lang="en-US" dirty="0" err="1"/>
                        <a:t>dnorm</a:t>
                      </a:r>
                      <a:r>
                        <a:rPr lang="en-US" dirty="0"/>
                        <a:t>(0.4,0,sqrt(0.05^2 + 0.2^2)) = 0.295</a:t>
                      </a:r>
                    </a:p>
                  </a:txBody>
                  <a:tcPr/>
                </a:tc>
                <a:tc>
                  <a:txBody>
                    <a:bodyPr/>
                    <a:lstStyle/>
                    <a:p>
                      <a:r>
                        <a:rPr lang="en-US" dirty="0" err="1"/>
                        <a:t>dnorm</a:t>
                      </a:r>
                      <a:r>
                        <a:rPr lang="en-US" dirty="0"/>
                        <a:t>(0.41,0,sqrt(0.05^2 + 0.2^2)) = 0.268</a:t>
                      </a:r>
                    </a:p>
                  </a:txBody>
                  <a:tcPr/>
                </a:tc>
                <a:tc>
                  <a:txBody>
                    <a:bodyPr/>
                    <a:lstStyle/>
                    <a:p>
                      <a:r>
                        <a:rPr lang="en-US" dirty="0" err="1"/>
                        <a:t>dnorm</a:t>
                      </a:r>
                      <a:r>
                        <a:rPr lang="en-US" dirty="0"/>
                        <a:t>(0.3,0,sqrt(0.1^2 + 0.2^2))  = 0.725</a:t>
                      </a:r>
                    </a:p>
                  </a:txBody>
                  <a:tcPr/>
                </a:tc>
                <a:tc>
                  <a:txBody>
                    <a:bodyPr/>
                    <a:lstStyle/>
                    <a:p>
                      <a:r>
                        <a:rPr lang="en-US" dirty="0" err="1"/>
                        <a:t>dnorm</a:t>
                      </a:r>
                      <a:r>
                        <a:rPr lang="en-US" dirty="0"/>
                        <a:t>(0.1,0,sqrt(0.1^2 + 0.2^2)) = 1.614</a:t>
                      </a:r>
                    </a:p>
                  </a:txBody>
                  <a:tcPr/>
                </a:tc>
                <a:extLst>
                  <a:ext uri="{0D108BD9-81ED-4DB2-BD59-A6C34878D82A}">
                    <a16:rowId xmlns:a16="http://schemas.microsoft.com/office/drawing/2014/main" val="30716584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t>
                      </a:r>
                      <a:r>
                        <a:rPr lang="en-US" dirty="0" err="1"/>
                        <a:t>beta_i</a:t>
                      </a:r>
                      <a:r>
                        <a:rPr lang="en-US" dirty="0"/>
                        <a:t> | mu = 0, sigma = se^2)</a:t>
                      </a:r>
                    </a:p>
                  </a:txBody>
                  <a:tcPr/>
                </a:tc>
                <a:tc>
                  <a:txBody>
                    <a:bodyPr/>
                    <a:lstStyle/>
                    <a:p>
                      <a:r>
                        <a:rPr lang="en-US" dirty="0" err="1"/>
                        <a:t>dnorm</a:t>
                      </a:r>
                      <a:r>
                        <a:rPr lang="en-US" dirty="0"/>
                        <a:t>(0.4,0,sqrt(0.05^2)) = 1.01e-13</a:t>
                      </a:r>
                    </a:p>
                  </a:txBody>
                  <a:tcPr/>
                </a:tc>
                <a:tc>
                  <a:txBody>
                    <a:bodyPr/>
                    <a:lstStyle/>
                    <a:p>
                      <a:r>
                        <a:rPr lang="en-US" dirty="0" err="1"/>
                        <a:t>dnorm</a:t>
                      </a:r>
                      <a:r>
                        <a:rPr lang="en-US" dirty="0"/>
                        <a:t>(0.42,0,sqrt(0.05^2)) = 3.80e-15</a:t>
                      </a:r>
                    </a:p>
                  </a:txBody>
                  <a:tcPr/>
                </a:tc>
                <a:tc>
                  <a:txBody>
                    <a:bodyPr/>
                    <a:lstStyle/>
                    <a:p>
                      <a:r>
                        <a:rPr lang="en-US" dirty="0" err="1"/>
                        <a:t>dnorm</a:t>
                      </a:r>
                      <a:r>
                        <a:rPr lang="en-US" dirty="0"/>
                        <a:t>(0.3,0,sqrt(0.1^2)) =  0.0443</a:t>
                      </a:r>
                    </a:p>
                  </a:txBody>
                  <a:tcPr/>
                </a:tc>
                <a:tc>
                  <a:txBody>
                    <a:bodyPr/>
                    <a:lstStyle/>
                    <a:p>
                      <a:r>
                        <a:rPr lang="en-US" dirty="0" err="1"/>
                        <a:t>dnorm</a:t>
                      </a:r>
                      <a:r>
                        <a:rPr lang="en-US" dirty="0"/>
                        <a:t>(0.1,0,sqrt(0.1^2))  = 2.420</a:t>
                      </a:r>
                    </a:p>
                  </a:txBody>
                  <a:tcPr/>
                </a:tc>
                <a:extLst>
                  <a:ext uri="{0D108BD9-81ED-4DB2-BD59-A6C34878D82A}">
                    <a16:rowId xmlns:a16="http://schemas.microsoft.com/office/drawing/2014/main" val="2217048648"/>
                  </a:ext>
                </a:extLst>
              </a:tr>
              <a:tr h="370840">
                <a:tc>
                  <a:txBody>
                    <a:bodyPr/>
                    <a:lstStyle/>
                    <a:p>
                      <a:r>
                        <a:rPr lang="en-US" dirty="0" err="1"/>
                        <a:t>BF_i</a:t>
                      </a:r>
                      <a:endParaRPr lang="en-US" dirty="0"/>
                    </a:p>
                  </a:txBody>
                  <a:tcPr/>
                </a:tc>
                <a:tc>
                  <a:txBody>
                    <a:bodyPr/>
                    <a:lstStyle/>
                    <a:p>
                      <a:r>
                        <a:rPr lang="en-US" dirty="0"/>
                        <a:t>0.295/1.01e-13 =  2.92e12</a:t>
                      </a:r>
                    </a:p>
                  </a:txBody>
                  <a:tcPr/>
                </a:tc>
                <a:tc>
                  <a:txBody>
                    <a:bodyPr/>
                    <a:lstStyle/>
                    <a:p>
                      <a:r>
                        <a:rPr lang="en-US" dirty="0"/>
                        <a:t>0.243/3.80e-15 = 6.39e13</a:t>
                      </a:r>
                    </a:p>
                  </a:txBody>
                  <a:tcPr/>
                </a:tc>
                <a:tc>
                  <a:txBody>
                    <a:bodyPr/>
                    <a:lstStyle/>
                    <a:p>
                      <a:r>
                        <a:rPr lang="en-US" dirty="0"/>
                        <a:t>0.725/0.0443 = 16.37</a:t>
                      </a:r>
                    </a:p>
                  </a:txBody>
                  <a:tcPr/>
                </a:tc>
                <a:tc>
                  <a:txBody>
                    <a:bodyPr/>
                    <a:lstStyle/>
                    <a:p>
                      <a:r>
                        <a:rPr lang="en-US" dirty="0"/>
                        <a:t>1.614/2.420 = 0.667</a:t>
                      </a:r>
                    </a:p>
                  </a:txBody>
                  <a:tcPr/>
                </a:tc>
                <a:extLst>
                  <a:ext uri="{0D108BD9-81ED-4DB2-BD59-A6C34878D82A}">
                    <a16:rowId xmlns:a16="http://schemas.microsoft.com/office/drawing/2014/main" val="34100130"/>
                  </a:ext>
                </a:extLst>
              </a:tr>
              <a:tr h="370840">
                <a:tc>
                  <a:txBody>
                    <a:bodyPr/>
                    <a:lstStyle/>
                    <a:p>
                      <a:r>
                        <a:rPr lang="en-US" dirty="0" err="1"/>
                        <a:t>Posterior_i</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611270824"/>
                  </a:ext>
                </a:extLst>
              </a:tr>
            </a:tbl>
          </a:graphicData>
        </a:graphic>
      </p:graphicFrame>
      <p:pic>
        <p:nvPicPr>
          <p:cNvPr id="6" name="Picture 5">
            <a:extLst>
              <a:ext uri="{FF2B5EF4-FFF2-40B4-BE49-F238E27FC236}">
                <a16:creationId xmlns:a16="http://schemas.microsoft.com/office/drawing/2014/main" id="{DBD0CC01-183F-CA46-82EE-E39EF0BEA7A7}"/>
              </a:ext>
            </a:extLst>
          </p:cNvPr>
          <p:cNvPicPr>
            <a:picLocks noChangeAspect="1"/>
          </p:cNvPicPr>
          <p:nvPr/>
        </p:nvPicPr>
        <p:blipFill>
          <a:blip r:embed="rId2"/>
          <a:stretch>
            <a:fillRect/>
          </a:stretch>
        </p:blipFill>
        <p:spPr>
          <a:xfrm>
            <a:off x="8258175" y="234955"/>
            <a:ext cx="3775868" cy="716483"/>
          </a:xfrm>
          <a:prstGeom prst="rect">
            <a:avLst/>
          </a:prstGeom>
        </p:spPr>
      </p:pic>
      <p:pic>
        <p:nvPicPr>
          <p:cNvPr id="7" name="Picture 6">
            <a:extLst>
              <a:ext uri="{FF2B5EF4-FFF2-40B4-BE49-F238E27FC236}">
                <a16:creationId xmlns:a16="http://schemas.microsoft.com/office/drawing/2014/main" id="{19C11F6D-FF98-814A-8B77-D811ABCAF2FE}"/>
              </a:ext>
            </a:extLst>
          </p:cNvPr>
          <p:cNvPicPr>
            <a:picLocks noChangeAspect="1"/>
          </p:cNvPicPr>
          <p:nvPr/>
        </p:nvPicPr>
        <p:blipFill>
          <a:blip r:embed="rId3"/>
          <a:stretch>
            <a:fillRect/>
          </a:stretch>
        </p:blipFill>
        <p:spPr>
          <a:xfrm>
            <a:off x="9213849" y="1081608"/>
            <a:ext cx="2282826" cy="609657"/>
          </a:xfrm>
          <a:prstGeom prst="rect">
            <a:avLst/>
          </a:prstGeom>
        </p:spPr>
      </p:pic>
    </p:spTree>
    <p:extLst>
      <p:ext uri="{BB962C8B-B14F-4D97-AF65-F5344CB8AC3E}">
        <p14:creationId xmlns:p14="http://schemas.microsoft.com/office/powerpoint/2010/main" val="35056771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3541A-2A55-014F-A1B3-9F9D9E39657D}"/>
              </a:ext>
            </a:extLst>
          </p:cNvPr>
          <p:cNvSpPr>
            <a:spLocks noGrp="1"/>
          </p:cNvSpPr>
          <p:nvPr>
            <p:ph type="title"/>
          </p:nvPr>
        </p:nvSpPr>
        <p:spPr/>
        <p:txBody>
          <a:bodyPr/>
          <a:lstStyle/>
          <a:p>
            <a:r>
              <a:rPr lang="en-US" dirty="0"/>
              <a:t>A simple worked example</a:t>
            </a:r>
          </a:p>
        </p:txBody>
      </p:sp>
      <p:graphicFrame>
        <p:nvGraphicFramePr>
          <p:cNvPr id="4" name="Table 3">
            <a:extLst>
              <a:ext uri="{FF2B5EF4-FFF2-40B4-BE49-F238E27FC236}">
                <a16:creationId xmlns:a16="http://schemas.microsoft.com/office/drawing/2014/main" id="{257D437A-52FE-7E47-8A2B-B3E583DA0DE0}"/>
              </a:ext>
            </a:extLst>
          </p:cNvPr>
          <p:cNvGraphicFramePr>
            <a:graphicFrameLocks noGrp="1"/>
          </p:cNvGraphicFramePr>
          <p:nvPr>
            <p:extLst>
              <p:ext uri="{D42A27DB-BD31-4B8C-83A1-F6EECF244321}">
                <p14:modId xmlns:p14="http://schemas.microsoft.com/office/powerpoint/2010/main" val="3124588905"/>
              </p:ext>
            </p:extLst>
          </p:nvPr>
        </p:nvGraphicFramePr>
        <p:xfrm>
          <a:off x="552449" y="1690688"/>
          <a:ext cx="9248776" cy="3952240"/>
        </p:xfrm>
        <a:graphic>
          <a:graphicData uri="http://schemas.openxmlformats.org/drawingml/2006/table">
            <a:tbl>
              <a:tblPr firstRow="1" bandRow="1">
                <a:tableStyleId>{5C22544A-7EE6-4342-B048-85BDC9FD1C3A}</a:tableStyleId>
              </a:tblPr>
              <a:tblGrid>
                <a:gridCol w="2154492">
                  <a:extLst>
                    <a:ext uri="{9D8B030D-6E8A-4147-A177-3AD203B41FA5}">
                      <a16:colId xmlns:a16="http://schemas.microsoft.com/office/drawing/2014/main" val="2225840801"/>
                    </a:ext>
                  </a:extLst>
                </a:gridCol>
                <a:gridCol w="1625600">
                  <a:extLst>
                    <a:ext uri="{9D8B030D-6E8A-4147-A177-3AD203B41FA5}">
                      <a16:colId xmlns:a16="http://schemas.microsoft.com/office/drawing/2014/main" val="968352811"/>
                    </a:ext>
                  </a:extLst>
                </a:gridCol>
                <a:gridCol w="1625600">
                  <a:extLst>
                    <a:ext uri="{9D8B030D-6E8A-4147-A177-3AD203B41FA5}">
                      <a16:colId xmlns:a16="http://schemas.microsoft.com/office/drawing/2014/main" val="3452981742"/>
                    </a:ext>
                  </a:extLst>
                </a:gridCol>
                <a:gridCol w="1763458">
                  <a:extLst>
                    <a:ext uri="{9D8B030D-6E8A-4147-A177-3AD203B41FA5}">
                      <a16:colId xmlns:a16="http://schemas.microsoft.com/office/drawing/2014/main" val="3455948087"/>
                    </a:ext>
                  </a:extLst>
                </a:gridCol>
                <a:gridCol w="2079626">
                  <a:extLst>
                    <a:ext uri="{9D8B030D-6E8A-4147-A177-3AD203B41FA5}">
                      <a16:colId xmlns:a16="http://schemas.microsoft.com/office/drawing/2014/main" val="305274435"/>
                    </a:ext>
                  </a:extLst>
                </a:gridCol>
              </a:tblGrid>
              <a:tr h="370840">
                <a:tc>
                  <a:txBody>
                    <a:bodyPr/>
                    <a:lstStyle/>
                    <a:p>
                      <a:r>
                        <a:rPr lang="en-US" dirty="0"/>
                        <a:t>Variant:</a:t>
                      </a:r>
                    </a:p>
                  </a:txBody>
                  <a:tcPr/>
                </a:tc>
                <a:tc>
                  <a:txBody>
                    <a:bodyPr/>
                    <a:lstStyle/>
                    <a:p>
                      <a:r>
                        <a:rPr lang="en-US" dirty="0"/>
                        <a:t>rs1</a:t>
                      </a:r>
                    </a:p>
                  </a:txBody>
                  <a:tcPr/>
                </a:tc>
                <a:tc>
                  <a:txBody>
                    <a:bodyPr/>
                    <a:lstStyle/>
                    <a:p>
                      <a:r>
                        <a:rPr lang="en-US" dirty="0"/>
                        <a:t>rs2</a:t>
                      </a:r>
                    </a:p>
                  </a:txBody>
                  <a:tcPr/>
                </a:tc>
                <a:tc>
                  <a:txBody>
                    <a:bodyPr/>
                    <a:lstStyle/>
                    <a:p>
                      <a:r>
                        <a:rPr lang="en-US" dirty="0"/>
                        <a:t>rs3</a:t>
                      </a:r>
                    </a:p>
                  </a:txBody>
                  <a:tcPr/>
                </a:tc>
                <a:tc>
                  <a:txBody>
                    <a:bodyPr/>
                    <a:lstStyle/>
                    <a:p>
                      <a:r>
                        <a:rPr lang="en-US" dirty="0"/>
                        <a:t>rs4</a:t>
                      </a:r>
                    </a:p>
                  </a:txBody>
                  <a:tcPr/>
                </a:tc>
                <a:extLst>
                  <a:ext uri="{0D108BD9-81ED-4DB2-BD59-A6C34878D82A}">
                    <a16:rowId xmlns:a16="http://schemas.microsoft.com/office/drawing/2014/main" val="3879778723"/>
                  </a:ext>
                </a:extLst>
              </a:tr>
              <a:tr h="370840">
                <a:tc>
                  <a:txBody>
                    <a:bodyPr/>
                    <a:lstStyle/>
                    <a:p>
                      <a:r>
                        <a:rPr lang="en-US" dirty="0"/>
                        <a:t>Effect size (</a:t>
                      </a:r>
                      <a:r>
                        <a:rPr lang="en-US" dirty="0" err="1"/>
                        <a:t>beta_i</a:t>
                      </a:r>
                      <a:r>
                        <a:rPr lang="en-US" dirty="0"/>
                        <a:t>)</a:t>
                      </a:r>
                    </a:p>
                  </a:txBody>
                  <a:tcPr/>
                </a:tc>
                <a:tc>
                  <a:txBody>
                    <a:bodyPr/>
                    <a:lstStyle/>
                    <a:p>
                      <a:r>
                        <a:rPr lang="en-US" dirty="0"/>
                        <a:t>0.4</a:t>
                      </a:r>
                    </a:p>
                  </a:txBody>
                  <a:tcPr/>
                </a:tc>
                <a:tc>
                  <a:txBody>
                    <a:bodyPr/>
                    <a:lstStyle/>
                    <a:p>
                      <a:r>
                        <a:rPr lang="en-US" dirty="0"/>
                        <a:t>0.41</a:t>
                      </a:r>
                    </a:p>
                  </a:txBody>
                  <a:tcPr/>
                </a:tc>
                <a:tc>
                  <a:txBody>
                    <a:bodyPr/>
                    <a:lstStyle/>
                    <a:p>
                      <a:r>
                        <a:rPr lang="en-US" dirty="0"/>
                        <a:t>0.3</a:t>
                      </a:r>
                    </a:p>
                  </a:txBody>
                  <a:tcPr/>
                </a:tc>
                <a:tc>
                  <a:txBody>
                    <a:bodyPr/>
                    <a:lstStyle/>
                    <a:p>
                      <a:r>
                        <a:rPr lang="en-US" dirty="0"/>
                        <a:t>0.1</a:t>
                      </a:r>
                    </a:p>
                  </a:txBody>
                  <a:tcPr/>
                </a:tc>
                <a:extLst>
                  <a:ext uri="{0D108BD9-81ED-4DB2-BD59-A6C34878D82A}">
                    <a16:rowId xmlns:a16="http://schemas.microsoft.com/office/drawing/2014/main" val="1858636907"/>
                  </a:ext>
                </a:extLst>
              </a:tr>
              <a:tr h="370840">
                <a:tc>
                  <a:txBody>
                    <a:bodyPr/>
                    <a:lstStyle/>
                    <a:p>
                      <a:r>
                        <a:rPr lang="en-US" dirty="0"/>
                        <a:t>Standard error (</a:t>
                      </a:r>
                      <a:r>
                        <a:rPr lang="en-US" dirty="0" err="1"/>
                        <a:t>se_i</a:t>
                      </a:r>
                      <a:r>
                        <a:rPr lang="en-US" dirty="0"/>
                        <a:t>)</a:t>
                      </a:r>
                    </a:p>
                  </a:txBody>
                  <a:tcPr/>
                </a:tc>
                <a:tc>
                  <a:txBody>
                    <a:bodyPr/>
                    <a:lstStyle/>
                    <a:p>
                      <a:r>
                        <a:rPr lang="en-US" dirty="0"/>
                        <a:t>0.05</a:t>
                      </a:r>
                    </a:p>
                  </a:txBody>
                  <a:tcPr/>
                </a:tc>
                <a:tc>
                  <a:txBody>
                    <a:bodyPr/>
                    <a:lstStyle/>
                    <a:p>
                      <a:r>
                        <a:rPr lang="en-US" dirty="0"/>
                        <a:t>0.05</a:t>
                      </a:r>
                    </a:p>
                  </a:txBody>
                  <a:tcPr/>
                </a:tc>
                <a:tc>
                  <a:txBody>
                    <a:bodyPr/>
                    <a:lstStyle/>
                    <a:p>
                      <a:r>
                        <a:rPr lang="en-US" dirty="0"/>
                        <a:t>0.1</a:t>
                      </a:r>
                    </a:p>
                  </a:txBody>
                  <a:tcPr/>
                </a:tc>
                <a:tc>
                  <a:txBody>
                    <a:bodyPr/>
                    <a:lstStyle/>
                    <a:p>
                      <a:r>
                        <a:rPr lang="en-US" dirty="0"/>
                        <a:t>0.1</a:t>
                      </a:r>
                    </a:p>
                  </a:txBody>
                  <a:tcPr/>
                </a:tc>
                <a:extLst>
                  <a:ext uri="{0D108BD9-81ED-4DB2-BD59-A6C34878D82A}">
                    <a16:rowId xmlns:a16="http://schemas.microsoft.com/office/drawing/2014/main" val="3172916929"/>
                  </a:ext>
                </a:extLst>
              </a:tr>
              <a:tr h="370840">
                <a:tc>
                  <a:txBody>
                    <a:bodyPr/>
                    <a:lstStyle/>
                    <a:p>
                      <a:r>
                        <a:rPr lang="en-US" dirty="0"/>
                        <a:t>f(</a:t>
                      </a:r>
                      <a:r>
                        <a:rPr lang="en-US" dirty="0" err="1"/>
                        <a:t>beta_i</a:t>
                      </a:r>
                      <a:r>
                        <a:rPr lang="en-US" dirty="0"/>
                        <a:t> | mu = 0, sigma = se^2 + sigma_0^2)</a:t>
                      </a:r>
                    </a:p>
                  </a:txBody>
                  <a:tcPr/>
                </a:tc>
                <a:tc>
                  <a:txBody>
                    <a:bodyPr/>
                    <a:lstStyle/>
                    <a:p>
                      <a:r>
                        <a:rPr lang="en-US" dirty="0" err="1"/>
                        <a:t>dnorm</a:t>
                      </a:r>
                      <a:r>
                        <a:rPr lang="en-US" dirty="0"/>
                        <a:t>(0.4,0,sqrt(0.05^2 + 0.2^2)) = 0.295</a:t>
                      </a:r>
                    </a:p>
                  </a:txBody>
                  <a:tcPr/>
                </a:tc>
                <a:tc>
                  <a:txBody>
                    <a:bodyPr/>
                    <a:lstStyle/>
                    <a:p>
                      <a:r>
                        <a:rPr lang="en-US" dirty="0" err="1"/>
                        <a:t>dnorm</a:t>
                      </a:r>
                      <a:r>
                        <a:rPr lang="en-US" dirty="0"/>
                        <a:t>(0.41,0,sqrt(0.05^2 + 0.2^2)) = 0.268</a:t>
                      </a:r>
                    </a:p>
                  </a:txBody>
                  <a:tcPr/>
                </a:tc>
                <a:tc>
                  <a:txBody>
                    <a:bodyPr/>
                    <a:lstStyle/>
                    <a:p>
                      <a:r>
                        <a:rPr lang="en-US" dirty="0" err="1"/>
                        <a:t>dnorm</a:t>
                      </a:r>
                      <a:r>
                        <a:rPr lang="en-US" dirty="0"/>
                        <a:t>(0.3,0,sqrt(0.1^2 + 0.2^2))  = 0.725</a:t>
                      </a:r>
                    </a:p>
                  </a:txBody>
                  <a:tcPr/>
                </a:tc>
                <a:tc>
                  <a:txBody>
                    <a:bodyPr/>
                    <a:lstStyle/>
                    <a:p>
                      <a:r>
                        <a:rPr lang="en-US" dirty="0" err="1"/>
                        <a:t>dnorm</a:t>
                      </a:r>
                      <a:r>
                        <a:rPr lang="en-US" dirty="0"/>
                        <a:t>(0.1,0,sqrt(0.1^2 + 0.2^2)) = 1.614</a:t>
                      </a:r>
                    </a:p>
                  </a:txBody>
                  <a:tcPr/>
                </a:tc>
                <a:extLst>
                  <a:ext uri="{0D108BD9-81ED-4DB2-BD59-A6C34878D82A}">
                    <a16:rowId xmlns:a16="http://schemas.microsoft.com/office/drawing/2014/main" val="30716584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t>
                      </a:r>
                      <a:r>
                        <a:rPr lang="en-US" dirty="0" err="1"/>
                        <a:t>beta_i</a:t>
                      </a:r>
                      <a:r>
                        <a:rPr lang="en-US" dirty="0"/>
                        <a:t> | mu = 0, sigma = se^2)</a:t>
                      </a:r>
                    </a:p>
                  </a:txBody>
                  <a:tcPr/>
                </a:tc>
                <a:tc>
                  <a:txBody>
                    <a:bodyPr/>
                    <a:lstStyle/>
                    <a:p>
                      <a:r>
                        <a:rPr lang="en-US" dirty="0" err="1"/>
                        <a:t>dnorm</a:t>
                      </a:r>
                      <a:r>
                        <a:rPr lang="en-US" dirty="0"/>
                        <a:t>(0.4,0,sqrt(0.05^2)) = 1.01e-13</a:t>
                      </a:r>
                    </a:p>
                  </a:txBody>
                  <a:tcPr/>
                </a:tc>
                <a:tc>
                  <a:txBody>
                    <a:bodyPr/>
                    <a:lstStyle/>
                    <a:p>
                      <a:r>
                        <a:rPr lang="en-US" dirty="0" err="1"/>
                        <a:t>dnorm</a:t>
                      </a:r>
                      <a:r>
                        <a:rPr lang="en-US" dirty="0"/>
                        <a:t>(0.42,0,sqrt(0.05^2)) = 3.80e-15</a:t>
                      </a:r>
                    </a:p>
                  </a:txBody>
                  <a:tcPr/>
                </a:tc>
                <a:tc>
                  <a:txBody>
                    <a:bodyPr/>
                    <a:lstStyle/>
                    <a:p>
                      <a:r>
                        <a:rPr lang="en-US" dirty="0" err="1"/>
                        <a:t>dnorm</a:t>
                      </a:r>
                      <a:r>
                        <a:rPr lang="en-US" dirty="0"/>
                        <a:t>(0.3,0,sqrt(0.1^2)) =  0.0443</a:t>
                      </a:r>
                    </a:p>
                  </a:txBody>
                  <a:tcPr/>
                </a:tc>
                <a:tc>
                  <a:txBody>
                    <a:bodyPr/>
                    <a:lstStyle/>
                    <a:p>
                      <a:r>
                        <a:rPr lang="en-US" dirty="0" err="1"/>
                        <a:t>dnorm</a:t>
                      </a:r>
                      <a:r>
                        <a:rPr lang="en-US" dirty="0"/>
                        <a:t>(0.1,0,sqrt(0.1^2))  = 2.420</a:t>
                      </a:r>
                    </a:p>
                  </a:txBody>
                  <a:tcPr/>
                </a:tc>
                <a:extLst>
                  <a:ext uri="{0D108BD9-81ED-4DB2-BD59-A6C34878D82A}">
                    <a16:rowId xmlns:a16="http://schemas.microsoft.com/office/drawing/2014/main" val="2217048648"/>
                  </a:ext>
                </a:extLst>
              </a:tr>
              <a:tr h="370840">
                <a:tc>
                  <a:txBody>
                    <a:bodyPr/>
                    <a:lstStyle/>
                    <a:p>
                      <a:r>
                        <a:rPr lang="en-US" dirty="0" err="1"/>
                        <a:t>BF_i</a:t>
                      </a:r>
                      <a:endParaRPr lang="en-US" dirty="0"/>
                    </a:p>
                  </a:txBody>
                  <a:tcPr/>
                </a:tc>
                <a:tc>
                  <a:txBody>
                    <a:bodyPr/>
                    <a:lstStyle/>
                    <a:p>
                      <a:r>
                        <a:rPr lang="en-US" dirty="0"/>
                        <a:t>0.295/1.01e-13 =  2.92e12</a:t>
                      </a:r>
                    </a:p>
                  </a:txBody>
                  <a:tcPr/>
                </a:tc>
                <a:tc>
                  <a:txBody>
                    <a:bodyPr/>
                    <a:lstStyle/>
                    <a:p>
                      <a:r>
                        <a:rPr lang="en-US" dirty="0"/>
                        <a:t>0.243/3.80e-15 = 6.39e13</a:t>
                      </a:r>
                    </a:p>
                  </a:txBody>
                  <a:tcPr/>
                </a:tc>
                <a:tc>
                  <a:txBody>
                    <a:bodyPr/>
                    <a:lstStyle/>
                    <a:p>
                      <a:r>
                        <a:rPr lang="en-US" dirty="0"/>
                        <a:t>0.725/0.0443 = 16.37</a:t>
                      </a:r>
                    </a:p>
                  </a:txBody>
                  <a:tcPr/>
                </a:tc>
                <a:tc>
                  <a:txBody>
                    <a:bodyPr/>
                    <a:lstStyle/>
                    <a:p>
                      <a:r>
                        <a:rPr lang="en-US" dirty="0"/>
                        <a:t>1.614/2.420 = 0.667</a:t>
                      </a:r>
                    </a:p>
                  </a:txBody>
                  <a:tcPr/>
                </a:tc>
                <a:extLst>
                  <a:ext uri="{0D108BD9-81ED-4DB2-BD59-A6C34878D82A}">
                    <a16:rowId xmlns:a16="http://schemas.microsoft.com/office/drawing/2014/main" val="34100130"/>
                  </a:ext>
                </a:extLst>
              </a:tr>
              <a:tr h="370840">
                <a:tc>
                  <a:txBody>
                    <a:bodyPr/>
                    <a:lstStyle/>
                    <a:p>
                      <a:r>
                        <a:rPr lang="en-US" dirty="0" err="1"/>
                        <a:t>Posterior_i</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611270824"/>
                  </a:ext>
                </a:extLst>
              </a:tr>
            </a:tbl>
          </a:graphicData>
        </a:graphic>
      </p:graphicFrame>
      <p:sp>
        <p:nvSpPr>
          <p:cNvPr id="5" name="TextBox 4">
            <a:extLst>
              <a:ext uri="{FF2B5EF4-FFF2-40B4-BE49-F238E27FC236}">
                <a16:creationId xmlns:a16="http://schemas.microsoft.com/office/drawing/2014/main" id="{6B0C8BC4-FA32-6645-982D-334F8B23838A}"/>
              </a:ext>
            </a:extLst>
          </p:cNvPr>
          <p:cNvSpPr txBox="1"/>
          <p:nvPr/>
        </p:nvSpPr>
        <p:spPr>
          <a:xfrm>
            <a:off x="9884124" y="4746123"/>
            <a:ext cx="2307876" cy="369332"/>
          </a:xfrm>
          <a:prstGeom prst="rect">
            <a:avLst/>
          </a:prstGeom>
          <a:noFill/>
        </p:spPr>
        <p:txBody>
          <a:bodyPr wrap="none" rtlCol="0">
            <a:spAutoFit/>
          </a:bodyPr>
          <a:lstStyle/>
          <a:p>
            <a:r>
              <a:rPr lang="en-US" dirty="0"/>
              <a:t>Sum of BFs = 6.682e13</a:t>
            </a:r>
          </a:p>
        </p:txBody>
      </p:sp>
      <p:pic>
        <p:nvPicPr>
          <p:cNvPr id="6" name="Picture 5">
            <a:extLst>
              <a:ext uri="{FF2B5EF4-FFF2-40B4-BE49-F238E27FC236}">
                <a16:creationId xmlns:a16="http://schemas.microsoft.com/office/drawing/2014/main" id="{DBD0CC01-183F-CA46-82EE-E39EF0BEA7A7}"/>
              </a:ext>
            </a:extLst>
          </p:cNvPr>
          <p:cNvPicPr>
            <a:picLocks noChangeAspect="1"/>
          </p:cNvPicPr>
          <p:nvPr/>
        </p:nvPicPr>
        <p:blipFill>
          <a:blip r:embed="rId2"/>
          <a:stretch>
            <a:fillRect/>
          </a:stretch>
        </p:blipFill>
        <p:spPr>
          <a:xfrm>
            <a:off x="8258175" y="234955"/>
            <a:ext cx="3775868" cy="716483"/>
          </a:xfrm>
          <a:prstGeom prst="rect">
            <a:avLst/>
          </a:prstGeom>
        </p:spPr>
      </p:pic>
      <p:pic>
        <p:nvPicPr>
          <p:cNvPr id="7" name="Picture 6">
            <a:extLst>
              <a:ext uri="{FF2B5EF4-FFF2-40B4-BE49-F238E27FC236}">
                <a16:creationId xmlns:a16="http://schemas.microsoft.com/office/drawing/2014/main" id="{19C11F6D-FF98-814A-8B77-D811ABCAF2FE}"/>
              </a:ext>
            </a:extLst>
          </p:cNvPr>
          <p:cNvPicPr>
            <a:picLocks noChangeAspect="1"/>
          </p:cNvPicPr>
          <p:nvPr/>
        </p:nvPicPr>
        <p:blipFill>
          <a:blip r:embed="rId3"/>
          <a:stretch>
            <a:fillRect/>
          </a:stretch>
        </p:blipFill>
        <p:spPr>
          <a:xfrm>
            <a:off x="9213849" y="1081608"/>
            <a:ext cx="2282826" cy="609657"/>
          </a:xfrm>
          <a:prstGeom prst="rect">
            <a:avLst/>
          </a:prstGeom>
        </p:spPr>
      </p:pic>
    </p:spTree>
    <p:extLst>
      <p:ext uri="{BB962C8B-B14F-4D97-AF65-F5344CB8AC3E}">
        <p14:creationId xmlns:p14="http://schemas.microsoft.com/office/powerpoint/2010/main" val="12871239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3541A-2A55-014F-A1B3-9F9D9E39657D}"/>
              </a:ext>
            </a:extLst>
          </p:cNvPr>
          <p:cNvSpPr>
            <a:spLocks noGrp="1"/>
          </p:cNvSpPr>
          <p:nvPr>
            <p:ph type="title"/>
          </p:nvPr>
        </p:nvSpPr>
        <p:spPr/>
        <p:txBody>
          <a:bodyPr/>
          <a:lstStyle/>
          <a:p>
            <a:r>
              <a:rPr lang="en-US" dirty="0"/>
              <a:t>A simple worked example</a:t>
            </a:r>
          </a:p>
        </p:txBody>
      </p:sp>
      <p:graphicFrame>
        <p:nvGraphicFramePr>
          <p:cNvPr id="4" name="Table 3">
            <a:extLst>
              <a:ext uri="{FF2B5EF4-FFF2-40B4-BE49-F238E27FC236}">
                <a16:creationId xmlns:a16="http://schemas.microsoft.com/office/drawing/2014/main" id="{257D437A-52FE-7E47-8A2B-B3E583DA0DE0}"/>
              </a:ext>
            </a:extLst>
          </p:cNvPr>
          <p:cNvGraphicFramePr>
            <a:graphicFrameLocks noGrp="1"/>
          </p:cNvGraphicFramePr>
          <p:nvPr>
            <p:extLst>
              <p:ext uri="{D42A27DB-BD31-4B8C-83A1-F6EECF244321}">
                <p14:modId xmlns:p14="http://schemas.microsoft.com/office/powerpoint/2010/main" val="3793270975"/>
              </p:ext>
            </p:extLst>
          </p:nvPr>
        </p:nvGraphicFramePr>
        <p:xfrm>
          <a:off x="552449" y="1690688"/>
          <a:ext cx="9248776" cy="4221480"/>
        </p:xfrm>
        <a:graphic>
          <a:graphicData uri="http://schemas.openxmlformats.org/drawingml/2006/table">
            <a:tbl>
              <a:tblPr firstRow="1" bandRow="1">
                <a:tableStyleId>{5C22544A-7EE6-4342-B048-85BDC9FD1C3A}</a:tableStyleId>
              </a:tblPr>
              <a:tblGrid>
                <a:gridCol w="2154492">
                  <a:extLst>
                    <a:ext uri="{9D8B030D-6E8A-4147-A177-3AD203B41FA5}">
                      <a16:colId xmlns:a16="http://schemas.microsoft.com/office/drawing/2014/main" val="2225840801"/>
                    </a:ext>
                  </a:extLst>
                </a:gridCol>
                <a:gridCol w="1625600">
                  <a:extLst>
                    <a:ext uri="{9D8B030D-6E8A-4147-A177-3AD203B41FA5}">
                      <a16:colId xmlns:a16="http://schemas.microsoft.com/office/drawing/2014/main" val="968352811"/>
                    </a:ext>
                  </a:extLst>
                </a:gridCol>
                <a:gridCol w="1625600">
                  <a:extLst>
                    <a:ext uri="{9D8B030D-6E8A-4147-A177-3AD203B41FA5}">
                      <a16:colId xmlns:a16="http://schemas.microsoft.com/office/drawing/2014/main" val="3452981742"/>
                    </a:ext>
                  </a:extLst>
                </a:gridCol>
                <a:gridCol w="1763458">
                  <a:extLst>
                    <a:ext uri="{9D8B030D-6E8A-4147-A177-3AD203B41FA5}">
                      <a16:colId xmlns:a16="http://schemas.microsoft.com/office/drawing/2014/main" val="3455948087"/>
                    </a:ext>
                  </a:extLst>
                </a:gridCol>
                <a:gridCol w="2079626">
                  <a:extLst>
                    <a:ext uri="{9D8B030D-6E8A-4147-A177-3AD203B41FA5}">
                      <a16:colId xmlns:a16="http://schemas.microsoft.com/office/drawing/2014/main" val="305274435"/>
                    </a:ext>
                  </a:extLst>
                </a:gridCol>
              </a:tblGrid>
              <a:tr h="370840">
                <a:tc>
                  <a:txBody>
                    <a:bodyPr/>
                    <a:lstStyle/>
                    <a:p>
                      <a:r>
                        <a:rPr lang="en-US" dirty="0"/>
                        <a:t>Variant:</a:t>
                      </a:r>
                    </a:p>
                  </a:txBody>
                  <a:tcPr/>
                </a:tc>
                <a:tc>
                  <a:txBody>
                    <a:bodyPr/>
                    <a:lstStyle/>
                    <a:p>
                      <a:r>
                        <a:rPr lang="en-US" dirty="0"/>
                        <a:t>rs1</a:t>
                      </a:r>
                    </a:p>
                  </a:txBody>
                  <a:tcPr/>
                </a:tc>
                <a:tc>
                  <a:txBody>
                    <a:bodyPr/>
                    <a:lstStyle/>
                    <a:p>
                      <a:r>
                        <a:rPr lang="en-US" dirty="0"/>
                        <a:t>rs2</a:t>
                      </a:r>
                    </a:p>
                  </a:txBody>
                  <a:tcPr/>
                </a:tc>
                <a:tc>
                  <a:txBody>
                    <a:bodyPr/>
                    <a:lstStyle/>
                    <a:p>
                      <a:r>
                        <a:rPr lang="en-US" dirty="0"/>
                        <a:t>rs3</a:t>
                      </a:r>
                    </a:p>
                  </a:txBody>
                  <a:tcPr/>
                </a:tc>
                <a:tc>
                  <a:txBody>
                    <a:bodyPr/>
                    <a:lstStyle/>
                    <a:p>
                      <a:r>
                        <a:rPr lang="en-US" dirty="0"/>
                        <a:t>rs4</a:t>
                      </a:r>
                    </a:p>
                  </a:txBody>
                  <a:tcPr/>
                </a:tc>
                <a:extLst>
                  <a:ext uri="{0D108BD9-81ED-4DB2-BD59-A6C34878D82A}">
                    <a16:rowId xmlns:a16="http://schemas.microsoft.com/office/drawing/2014/main" val="3879778723"/>
                  </a:ext>
                </a:extLst>
              </a:tr>
              <a:tr h="370840">
                <a:tc>
                  <a:txBody>
                    <a:bodyPr/>
                    <a:lstStyle/>
                    <a:p>
                      <a:r>
                        <a:rPr lang="en-US" dirty="0"/>
                        <a:t>Effect size (</a:t>
                      </a:r>
                      <a:r>
                        <a:rPr lang="en-US" dirty="0" err="1"/>
                        <a:t>beta_i</a:t>
                      </a:r>
                      <a:r>
                        <a:rPr lang="en-US" dirty="0"/>
                        <a:t>)</a:t>
                      </a:r>
                    </a:p>
                  </a:txBody>
                  <a:tcPr/>
                </a:tc>
                <a:tc>
                  <a:txBody>
                    <a:bodyPr/>
                    <a:lstStyle/>
                    <a:p>
                      <a:r>
                        <a:rPr lang="en-US" dirty="0"/>
                        <a:t>0.4</a:t>
                      </a:r>
                    </a:p>
                  </a:txBody>
                  <a:tcPr/>
                </a:tc>
                <a:tc>
                  <a:txBody>
                    <a:bodyPr/>
                    <a:lstStyle/>
                    <a:p>
                      <a:r>
                        <a:rPr lang="en-US" dirty="0"/>
                        <a:t>0.41</a:t>
                      </a:r>
                    </a:p>
                  </a:txBody>
                  <a:tcPr/>
                </a:tc>
                <a:tc>
                  <a:txBody>
                    <a:bodyPr/>
                    <a:lstStyle/>
                    <a:p>
                      <a:r>
                        <a:rPr lang="en-US" dirty="0"/>
                        <a:t>0.3</a:t>
                      </a:r>
                    </a:p>
                  </a:txBody>
                  <a:tcPr/>
                </a:tc>
                <a:tc>
                  <a:txBody>
                    <a:bodyPr/>
                    <a:lstStyle/>
                    <a:p>
                      <a:r>
                        <a:rPr lang="en-US" dirty="0"/>
                        <a:t>0.1</a:t>
                      </a:r>
                    </a:p>
                  </a:txBody>
                  <a:tcPr/>
                </a:tc>
                <a:extLst>
                  <a:ext uri="{0D108BD9-81ED-4DB2-BD59-A6C34878D82A}">
                    <a16:rowId xmlns:a16="http://schemas.microsoft.com/office/drawing/2014/main" val="1858636907"/>
                  </a:ext>
                </a:extLst>
              </a:tr>
              <a:tr h="370840">
                <a:tc>
                  <a:txBody>
                    <a:bodyPr/>
                    <a:lstStyle/>
                    <a:p>
                      <a:r>
                        <a:rPr lang="en-US" dirty="0"/>
                        <a:t>Standard error (</a:t>
                      </a:r>
                      <a:r>
                        <a:rPr lang="en-US" dirty="0" err="1"/>
                        <a:t>se_i</a:t>
                      </a:r>
                      <a:r>
                        <a:rPr lang="en-US" dirty="0"/>
                        <a:t>)</a:t>
                      </a:r>
                    </a:p>
                  </a:txBody>
                  <a:tcPr/>
                </a:tc>
                <a:tc>
                  <a:txBody>
                    <a:bodyPr/>
                    <a:lstStyle/>
                    <a:p>
                      <a:r>
                        <a:rPr lang="en-US" dirty="0"/>
                        <a:t>0.05</a:t>
                      </a:r>
                    </a:p>
                  </a:txBody>
                  <a:tcPr/>
                </a:tc>
                <a:tc>
                  <a:txBody>
                    <a:bodyPr/>
                    <a:lstStyle/>
                    <a:p>
                      <a:r>
                        <a:rPr lang="en-US" dirty="0"/>
                        <a:t>0.05</a:t>
                      </a:r>
                    </a:p>
                  </a:txBody>
                  <a:tcPr/>
                </a:tc>
                <a:tc>
                  <a:txBody>
                    <a:bodyPr/>
                    <a:lstStyle/>
                    <a:p>
                      <a:r>
                        <a:rPr lang="en-US" dirty="0"/>
                        <a:t>0.1</a:t>
                      </a:r>
                    </a:p>
                  </a:txBody>
                  <a:tcPr/>
                </a:tc>
                <a:tc>
                  <a:txBody>
                    <a:bodyPr/>
                    <a:lstStyle/>
                    <a:p>
                      <a:r>
                        <a:rPr lang="en-US" dirty="0"/>
                        <a:t>0.1</a:t>
                      </a:r>
                    </a:p>
                  </a:txBody>
                  <a:tcPr/>
                </a:tc>
                <a:extLst>
                  <a:ext uri="{0D108BD9-81ED-4DB2-BD59-A6C34878D82A}">
                    <a16:rowId xmlns:a16="http://schemas.microsoft.com/office/drawing/2014/main" val="3172916929"/>
                  </a:ext>
                </a:extLst>
              </a:tr>
              <a:tr h="370840">
                <a:tc>
                  <a:txBody>
                    <a:bodyPr/>
                    <a:lstStyle/>
                    <a:p>
                      <a:r>
                        <a:rPr lang="en-US" dirty="0"/>
                        <a:t>f(</a:t>
                      </a:r>
                      <a:r>
                        <a:rPr lang="en-US" dirty="0" err="1"/>
                        <a:t>beta_i</a:t>
                      </a:r>
                      <a:r>
                        <a:rPr lang="en-US" dirty="0"/>
                        <a:t> | mu = 0, sigma = se^2 + sigma_0^2)</a:t>
                      </a:r>
                    </a:p>
                  </a:txBody>
                  <a:tcPr/>
                </a:tc>
                <a:tc>
                  <a:txBody>
                    <a:bodyPr/>
                    <a:lstStyle/>
                    <a:p>
                      <a:r>
                        <a:rPr lang="en-US" dirty="0" err="1"/>
                        <a:t>dnorm</a:t>
                      </a:r>
                      <a:r>
                        <a:rPr lang="en-US" dirty="0"/>
                        <a:t>(0.4,0,sqrt(0.05^2 + 0.2^2)) = 0.295</a:t>
                      </a:r>
                    </a:p>
                  </a:txBody>
                  <a:tcPr/>
                </a:tc>
                <a:tc>
                  <a:txBody>
                    <a:bodyPr/>
                    <a:lstStyle/>
                    <a:p>
                      <a:r>
                        <a:rPr lang="en-US" dirty="0" err="1"/>
                        <a:t>dnorm</a:t>
                      </a:r>
                      <a:r>
                        <a:rPr lang="en-US" dirty="0"/>
                        <a:t>(0.41,0,sqrt(0.05^2 + 0.2^2)) = 0.268</a:t>
                      </a:r>
                    </a:p>
                  </a:txBody>
                  <a:tcPr/>
                </a:tc>
                <a:tc>
                  <a:txBody>
                    <a:bodyPr/>
                    <a:lstStyle/>
                    <a:p>
                      <a:r>
                        <a:rPr lang="en-US" dirty="0" err="1"/>
                        <a:t>dnorm</a:t>
                      </a:r>
                      <a:r>
                        <a:rPr lang="en-US" dirty="0"/>
                        <a:t>(0.3,0,sqrt(0.1^2 + 0.2^2))  = 0.725</a:t>
                      </a:r>
                    </a:p>
                  </a:txBody>
                  <a:tcPr/>
                </a:tc>
                <a:tc>
                  <a:txBody>
                    <a:bodyPr/>
                    <a:lstStyle/>
                    <a:p>
                      <a:r>
                        <a:rPr lang="en-US" dirty="0" err="1"/>
                        <a:t>dnorm</a:t>
                      </a:r>
                      <a:r>
                        <a:rPr lang="en-US" dirty="0"/>
                        <a:t>(0.1,0,sqrt(0.1^2 + 0.2^2)) = 1.614</a:t>
                      </a:r>
                    </a:p>
                  </a:txBody>
                  <a:tcPr/>
                </a:tc>
                <a:extLst>
                  <a:ext uri="{0D108BD9-81ED-4DB2-BD59-A6C34878D82A}">
                    <a16:rowId xmlns:a16="http://schemas.microsoft.com/office/drawing/2014/main" val="30716584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t>
                      </a:r>
                      <a:r>
                        <a:rPr lang="en-US" dirty="0" err="1"/>
                        <a:t>beta_i</a:t>
                      </a:r>
                      <a:r>
                        <a:rPr lang="en-US" dirty="0"/>
                        <a:t> | mu = 0, sigma = se^2)</a:t>
                      </a:r>
                    </a:p>
                  </a:txBody>
                  <a:tcPr/>
                </a:tc>
                <a:tc>
                  <a:txBody>
                    <a:bodyPr/>
                    <a:lstStyle/>
                    <a:p>
                      <a:r>
                        <a:rPr lang="en-US" dirty="0" err="1"/>
                        <a:t>dnorm</a:t>
                      </a:r>
                      <a:r>
                        <a:rPr lang="en-US" dirty="0"/>
                        <a:t>(0.4,0,sqrt(0.05^2)) = 1.01e-13</a:t>
                      </a:r>
                    </a:p>
                  </a:txBody>
                  <a:tcPr/>
                </a:tc>
                <a:tc>
                  <a:txBody>
                    <a:bodyPr/>
                    <a:lstStyle/>
                    <a:p>
                      <a:r>
                        <a:rPr lang="en-US" dirty="0" err="1"/>
                        <a:t>dnorm</a:t>
                      </a:r>
                      <a:r>
                        <a:rPr lang="en-US" dirty="0"/>
                        <a:t>(0.42,0,sqrt(0.05^2)) = 3.80e-15</a:t>
                      </a:r>
                    </a:p>
                  </a:txBody>
                  <a:tcPr/>
                </a:tc>
                <a:tc>
                  <a:txBody>
                    <a:bodyPr/>
                    <a:lstStyle/>
                    <a:p>
                      <a:r>
                        <a:rPr lang="en-US" dirty="0" err="1"/>
                        <a:t>dnorm</a:t>
                      </a:r>
                      <a:r>
                        <a:rPr lang="en-US" dirty="0"/>
                        <a:t>(0.3,0,sqrt(0.1^2)) =  0.0443</a:t>
                      </a:r>
                    </a:p>
                  </a:txBody>
                  <a:tcPr/>
                </a:tc>
                <a:tc>
                  <a:txBody>
                    <a:bodyPr/>
                    <a:lstStyle/>
                    <a:p>
                      <a:r>
                        <a:rPr lang="en-US" dirty="0" err="1"/>
                        <a:t>dnorm</a:t>
                      </a:r>
                      <a:r>
                        <a:rPr lang="en-US" dirty="0"/>
                        <a:t>(0.1,0,sqrt(0.1^2))  = 2.420</a:t>
                      </a:r>
                    </a:p>
                  </a:txBody>
                  <a:tcPr/>
                </a:tc>
                <a:extLst>
                  <a:ext uri="{0D108BD9-81ED-4DB2-BD59-A6C34878D82A}">
                    <a16:rowId xmlns:a16="http://schemas.microsoft.com/office/drawing/2014/main" val="2217048648"/>
                  </a:ext>
                </a:extLst>
              </a:tr>
              <a:tr h="370840">
                <a:tc>
                  <a:txBody>
                    <a:bodyPr/>
                    <a:lstStyle/>
                    <a:p>
                      <a:r>
                        <a:rPr lang="en-US" dirty="0" err="1"/>
                        <a:t>BF_i</a:t>
                      </a:r>
                      <a:endParaRPr lang="en-US" dirty="0"/>
                    </a:p>
                  </a:txBody>
                  <a:tcPr/>
                </a:tc>
                <a:tc>
                  <a:txBody>
                    <a:bodyPr/>
                    <a:lstStyle/>
                    <a:p>
                      <a:r>
                        <a:rPr lang="en-US" dirty="0"/>
                        <a:t>0.295/1.01e-13 =  2.92e12</a:t>
                      </a:r>
                    </a:p>
                  </a:txBody>
                  <a:tcPr/>
                </a:tc>
                <a:tc>
                  <a:txBody>
                    <a:bodyPr/>
                    <a:lstStyle/>
                    <a:p>
                      <a:r>
                        <a:rPr lang="en-US" dirty="0"/>
                        <a:t>0.243/3.80e-15 = 6.39e13</a:t>
                      </a:r>
                    </a:p>
                  </a:txBody>
                  <a:tcPr/>
                </a:tc>
                <a:tc>
                  <a:txBody>
                    <a:bodyPr/>
                    <a:lstStyle/>
                    <a:p>
                      <a:r>
                        <a:rPr lang="en-US" dirty="0"/>
                        <a:t>0.725/0.0443 = 16.37</a:t>
                      </a:r>
                    </a:p>
                  </a:txBody>
                  <a:tcPr/>
                </a:tc>
                <a:tc>
                  <a:txBody>
                    <a:bodyPr/>
                    <a:lstStyle/>
                    <a:p>
                      <a:r>
                        <a:rPr lang="en-US" dirty="0"/>
                        <a:t>1.614/2.420 = 0.667</a:t>
                      </a:r>
                    </a:p>
                  </a:txBody>
                  <a:tcPr/>
                </a:tc>
                <a:extLst>
                  <a:ext uri="{0D108BD9-81ED-4DB2-BD59-A6C34878D82A}">
                    <a16:rowId xmlns:a16="http://schemas.microsoft.com/office/drawing/2014/main" val="34100130"/>
                  </a:ext>
                </a:extLst>
              </a:tr>
              <a:tr h="370840">
                <a:tc>
                  <a:txBody>
                    <a:bodyPr/>
                    <a:lstStyle/>
                    <a:p>
                      <a:r>
                        <a:rPr lang="en-US" dirty="0" err="1"/>
                        <a:t>Posterior_i</a:t>
                      </a:r>
                      <a:endParaRPr lang="en-US" dirty="0"/>
                    </a:p>
                  </a:txBody>
                  <a:tcPr/>
                </a:tc>
                <a:tc>
                  <a:txBody>
                    <a:bodyPr/>
                    <a:lstStyle/>
                    <a:p>
                      <a:r>
                        <a:rPr lang="en-US" dirty="0"/>
                        <a:t>2.92e12/6.39e13 = 0.0457</a:t>
                      </a:r>
                    </a:p>
                  </a:txBody>
                  <a:tcPr/>
                </a:tc>
                <a:tc>
                  <a:txBody>
                    <a:bodyPr/>
                    <a:lstStyle/>
                    <a:p>
                      <a:r>
                        <a:rPr lang="en-US" dirty="0"/>
                        <a:t>6.39e13/6.682e13 = 0.956</a:t>
                      </a:r>
                    </a:p>
                  </a:txBody>
                  <a:tcPr/>
                </a:tc>
                <a:tc>
                  <a:txBody>
                    <a:bodyPr/>
                    <a:lstStyle/>
                    <a:p>
                      <a:r>
                        <a:rPr lang="en-US" dirty="0"/>
                        <a:t>16.37/6.682e13 = 2.45e-13</a:t>
                      </a:r>
                    </a:p>
                  </a:txBody>
                  <a:tcPr/>
                </a:tc>
                <a:tc>
                  <a:txBody>
                    <a:bodyPr/>
                    <a:lstStyle/>
                    <a:p>
                      <a:r>
                        <a:rPr lang="en-US" dirty="0"/>
                        <a:t>0.667/6.682e13 = 9.98e-15</a:t>
                      </a:r>
                    </a:p>
                  </a:txBody>
                  <a:tcPr/>
                </a:tc>
                <a:extLst>
                  <a:ext uri="{0D108BD9-81ED-4DB2-BD59-A6C34878D82A}">
                    <a16:rowId xmlns:a16="http://schemas.microsoft.com/office/drawing/2014/main" val="2611270824"/>
                  </a:ext>
                </a:extLst>
              </a:tr>
            </a:tbl>
          </a:graphicData>
        </a:graphic>
      </p:graphicFrame>
      <p:sp>
        <p:nvSpPr>
          <p:cNvPr id="5" name="TextBox 4">
            <a:extLst>
              <a:ext uri="{FF2B5EF4-FFF2-40B4-BE49-F238E27FC236}">
                <a16:creationId xmlns:a16="http://schemas.microsoft.com/office/drawing/2014/main" id="{6B0C8BC4-FA32-6645-982D-334F8B23838A}"/>
              </a:ext>
            </a:extLst>
          </p:cNvPr>
          <p:cNvSpPr txBox="1"/>
          <p:nvPr/>
        </p:nvSpPr>
        <p:spPr>
          <a:xfrm>
            <a:off x="9884124" y="4746123"/>
            <a:ext cx="2307876" cy="369332"/>
          </a:xfrm>
          <a:prstGeom prst="rect">
            <a:avLst/>
          </a:prstGeom>
          <a:noFill/>
        </p:spPr>
        <p:txBody>
          <a:bodyPr wrap="none" rtlCol="0">
            <a:spAutoFit/>
          </a:bodyPr>
          <a:lstStyle/>
          <a:p>
            <a:r>
              <a:rPr lang="en-US" dirty="0"/>
              <a:t>Sum of BFs = 6.682e13</a:t>
            </a:r>
          </a:p>
        </p:txBody>
      </p:sp>
      <p:pic>
        <p:nvPicPr>
          <p:cNvPr id="6" name="Picture 5">
            <a:extLst>
              <a:ext uri="{FF2B5EF4-FFF2-40B4-BE49-F238E27FC236}">
                <a16:creationId xmlns:a16="http://schemas.microsoft.com/office/drawing/2014/main" id="{DBD0CC01-183F-CA46-82EE-E39EF0BEA7A7}"/>
              </a:ext>
            </a:extLst>
          </p:cNvPr>
          <p:cNvPicPr>
            <a:picLocks noChangeAspect="1"/>
          </p:cNvPicPr>
          <p:nvPr/>
        </p:nvPicPr>
        <p:blipFill>
          <a:blip r:embed="rId2"/>
          <a:stretch>
            <a:fillRect/>
          </a:stretch>
        </p:blipFill>
        <p:spPr>
          <a:xfrm>
            <a:off x="8258175" y="234955"/>
            <a:ext cx="3775868" cy="716483"/>
          </a:xfrm>
          <a:prstGeom prst="rect">
            <a:avLst/>
          </a:prstGeom>
        </p:spPr>
      </p:pic>
      <p:pic>
        <p:nvPicPr>
          <p:cNvPr id="7" name="Picture 6">
            <a:extLst>
              <a:ext uri="{FF2B5EF4-FFF2-40B4-BE49-F238E27FC236}">
                <a16:creationId xmlns:a16="http://schemas.microsoft.com/office/drawing/2014/main" id="{19C11F6D-FF98-814A-8B77-D811ABCAF2FE}"/>
              </a:ext>
            </a:extLst>
          </p:cNvPr>
          <p:cNvPicPr>
            <a:picLocks noChangeAspect="1"/>
          </p:cNvPicPr>
          <p:nvPr/>
        </p:nvPicPr>
        <p:blipFill>
          <a:blip r:embed="rId3"/>
          <a:stretch>
            <a:fillRect/>
          </a:stretch>
        </p:blipFill>
        <p:spPr>
          <a:xfrm>
            <a:off x="9213849" y="1081608"/>
            <a:ext cx="2282826" cy="609657"/>
          </a:xfrm>
          <a:prstGeom prst="rect">
            <a:avLst/>
          </a:prstGeom>
        </p:spPr>
      </p:pic>
    </p:spTree>
    <p:extLst>
      <p:ext uri="{BB962C8B-B14F-4D97-AF65-F5344CB8AC3E}">
        <p14:creationId xmlns:p14="http://schemas.microsoft.com/office/powerpoint/2010/main" val="11811505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B0157-E91C-CE4F-B904-20728C01B9BB}"/>
              </a:ext>
            </a:extLst>
          </p:cNvPr>
          <p:cNvSpPr>
            <a:spLocks noGrp="1"/>
          </p:cNvSpPr>
          <p:nvPr>
            <p:ph type="title"/>
          </p:nvPr>
        </p:nvSpPr>
        <p:spPr/>
        <p:txBody>
          <a:bodyPr/>
          <a:lstStyle/>
          <a:p>
            <a:r>
              <a:rPr lang="en-US" dirty="0"/>
              <a:t>More complex fine-mapping</a:t>
            </a:r>
          </a:p>
        </p:txBody>
      </p:sp>
      <p:sp>
        <p:nvSpPr>
          <p:cNvPr id="3" name="Content Placeholder 2">
            <a:extLst>
              <a:ext uri="{FF2B5EF4-FFF2-40B4-BE49-F238E27FC236}">
                <a16:creationId xmlns:a16="http://schemas.microsoft.com/office/drawing/2014/main" id="{5BF58023-2C84-EA4D-B725-955BB5E6817D}"/>
              </a:ext>
            </a:extLst>
          </p:cNvPr>
          <p:cNvSpPr>
            <a:spLocks noGrp="1"/>
          </p:cNvSpPr>
          <p:nvPr>
            <p:ph idx="1"/>
          </p:nvPr>
        </p:nvSpPr>
        <p:spPr/>
        <p:txBody>
          <a:bodyPr/>
          <a:lstStyle/>
          <a:p>
            <a:r>
              <a:rPr lang="en-US" dirty="0"/>
              <a:t>There are often more than one causal variant at each locus, and we want to:</a:t>
            </a:r>
          </a:p>
          <a:p>
            <a:pPr lvl="1"/>
            <a:r>
              <a:rPr lang="en-US" dirty="0"/>
              <a:t>a) know how many there are </a:t>
            </a:r>
          </a:p>
          <a:p>
            <a:pPr lvl="1"/>
            <a:r>
              <a:rPr lang="en-US" dirty="0"/>
              <a:t>b) fine-map each causal variant while controlling for possible LD with other causal variants</a:t>
            </a:r>
          </a:p>
          <a:p>
            <a:r>
              <a:rPr lang="en-US" dirty="0"/>
              <a:t>There are multiple techniques for fine-mapping in the presence of multiple causal variants</a:t>
            </a:r>
          </a:p>
          <a:p>
            <a:pPr lvl="1"/>
            <a:r>
              <a:rPr lang="en-US" dirty="0"/>
              <a:t>The paper uses GUESSFM, which is robust and well-behaved but requires access to complete genotype data</a:t>
            </a:r>
          </a:p>
          <a:p>
            <a:pPr lvl="1"/>
            <a:r>
              <a:rPr lang="en-US" dirty="0"/>
              <a:t>In the practical, we will use FINEMAP, which works just on summary statistics (betas, standard errors and an LD matrix). </a:t>
            </a:r>
          </a:p>
        </p:txBody>
      </p:sp>
    </p:spTree>
    <p:extLst>
      <p:ext uri="{BB962C8B-B14F-4D97-AF65-F5344CB8AC3E}">
        <p14:creationId xmlns:p14="http://schemas.microsoft.com/office/powerpoint/2010/main" val="32113740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1CDC-1D6E-4A43-BF52-4C758F48EB92}"/>
              </a:ext>
            </a:extLst>
          </p:cNvPr>
          <p:cNvSpPr>
            <a:spLocks noGrp="1"/>
          </p:cNvSpPr>
          <p:nvPr>
            <p:ph type="title"/>
          </p:nvPr>
        </p:nvSpPr>
        <p:spPr>
          <a:xfrm>
            <a:off x="-4984" y="61443"/>
            <a:ext cx="4423913" cy="1325563"/>
          </a:xfrm>
        </p:spPr>
        <p:txBody>
          <a:bodyPr/>
          <a:lstStyle/>
          <a:p>
            <a:r>
              <a:rPr lang="en-US" dirty="0"/>
              <a:t>How FINEMAP works</a:t>
            </a:r>
          </a:p>
        </p:txBody>
      </p:sp>
      <p:pic>
        <p:nvPicPr>
          <p:cNvPr id="4" name="Picture 3">
            <a:extLst>
              <a:ext uri="{FF2B5EF4-FFF2-40B4-BE49-F238E27FC236}">
                <a16:creationId xmlns:a16="http://schemas.microsoft.com/office/drawing/2014/main" id="{7E07604F-B6C6-FC4D-A637-ABB391332BF8}"/>
              </a:ext>
            </a:extLst>
          </p:cNvPr>
          <p:cNvPicPr>
            <a:picLocks noChangeAspect="1"/>
          </p:cNvPicPr>
          <p:nvPr/>
        </p:nvPicPr>
        <p:blipFill>
          <a:blip r:embed="rId2"/>
          <a:stretch>
            <a:fillRect/>
          </a:stretch>
        </p:blipFill>
        <p:spPr>
          <a:xfrm>
            <a:off x="3885392" y="415698"/>
            <a:ext cx="5422243" cy="1462178"/>
          </a:xfrm>
          <a:prstGeom prst="rect">
            <a:avLst/>
          </a:prstGeom>
        </p:spPr>
      </p:pic>
    </p:spTree>
    <p:extLst>
      <p:ext uri="{BB962C8B-B14F-4D97-AF65-F5344CB8AC3E}">
        <p14:creationId xmlns:p14="http://schemas.microsoft.com/office/powerpoint/2010/main" val="41595669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2050</TotalTime>
  <Words>7326</Words>
  <Application>Microsoft Macintosh PowerPoint</Application>
  <PresentationFormat>Widescreen</PresentationFormat>
  <Paragraphs>1287</Paragraphs>
  <Slides>128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128</vt:i4>
      </vt:variant>
    </vt:vector>
  </HeadingPairs>
  <TitlesOfParts>
    <vt:vector size="132" baseType="lpstr">
      <vt:lpstr>Arial</vt:lpstr>
      <vt:lpstr>Calibri</vt:lpstr>
      <vt:lpstr>Calibri Light</vt:lpstr>
      <vt:lpstr>Office Theme</vt:lpstr>
      <vt:lpstr>Some more advanced techniques used in genome-wide association studies</vt:lpstr>
      <vt:lpstr>GWAS techniques we will cover today</vt:lpstr>
      <vt:lpstr>PowerPoint Presentation</vt:lpstr>
      <vt:lpstr>Meta-analysis</vt:lpstr>
      <vt:lpstr>Modern large-scale GWAS are usually meta-analyses</vt:lpstr>
      <vt:lpstr>Modern large-scale GWAS are usually meta-analyses</vt:lpstr>
      <vt:lpstr>Meta-analyzing genetic data</vt:lpstr>
      <vt:lpstr>Meta-analyzing genetic data</vt:lpstr>
      <vt:lpstr>Meta-analyzing two studies with variance-weighted fixed-effect meta-analysis</vt:lpstr>
      <vt:lpstr>Meta-analyzing two studies with variance-weighted fixed-effect meta-analysis</vt:lpstr>
      <vt:lpstr>Meta-analyzing two studies with variance-weighted fixed-effect meta-analysis</vt:lpstr>
      <vt:lpstr>Meta-analyzing two studies with variance-weighted fixed-effect meta-analysis</vt:lpstr>
      <vt:lpstr>Meta-analyzing two studies with variance-weighted fixed-effect meta-analysis</vt:lpstr>
      <vt:lpstr>Meta-analyzing two studies with variance-weighted fixed-effect meta-analysis</vt:lpstr>
      <vt:lpstr>Meta-analyzing two studies with variance-weighted fixed-effect meta-analysis</vt:lpstr>
      <vt:lpstr>Meta-analyzing two studies with variance-weighted fixed-effect meta-analysis</vt:lpstr>
      <vt:lpstr>Meta-analyzing two studies with variance-weighted fixed-effect meta-analysis</vt:lpstr>
      <vt:lpstr>Meta-analyzing two studies with variance-weighted fixed-effect meta-analysis</vt:lpstr>
      <vt:lpstr>Some things to be keep in mind</vt:lpstr>
      <vt:lpstr>Visualizing meta-analysis results: Forest plot</vt:lpstr>
      <vt:lpstr>Visualizing meta-analysis results: Forest plot</vt:lpstr>
      <vt:lpstr>Visualizing meta-analysis results: Forest plot</vt:lpstr>
      <vt:lpstr>Visualizing meta-analysis results: Forest plot</vt:lpstr>
      <vt:lpstr>Visualizing meta-analysis results: Forest plot</vt:lpstr>
      <vt:lpstr>Visualizing meta-analysis results: Forest plot</vt:lpstr>
      <vt:lpstr>Back to the paper</vt:lpstr>
      <vt:lpstr>The authors were worried about heterogeneity</vt:lpstr>
      <vt:lpstr>The authors were worried about heterogeneity</vt:lpstr>
      <vt:lpstr>The authors were worried about heterogeneity</vt:lpstr>
      <vt:lpstr>The authors were worried about heterogeneity</vt:lpstr>
      <vt:lpstr>Running these yourself</vt:lpstr>
      <vt:lpstr>Heritability estimation</vt:lpstr>
      <vt:lpstr>A lot of figures involve heritability, variance explained, R2, etc</vt:lpstr>
      <vt:lpstr>The broad-sense heritability</vt:lpstr>
      <vt:lpstr>The broad-sense heritability</vt:lpstr>
      <vt:lpstr>The broad-sense heritability</vt:lpstr>
      <vt:lpstr>The broad-sense heritability</vt:lpstr>
      <vt:lpstr>The broad-sense heritability</vt:lpstr>
      <vt:lpstr>The broad-sense heritability</vt:lpstr>
      <vt:lpstr>The broad-sense heritability</vt:lpstr>
      <vt:lpstr>The narrow-sense heritability</vt:lpstr>
      <vt:lpstr>The narrow-sense heritability</vt:lpstr>
      <vt:lpstr>The narrow-sense heritability</vt:lpstr>
      <vt:lpstr>The SNP-heritability</vt:lpstr>
      <vt:lpstr>The SNP-heritability</vt:lpstr>
      <vt:lpstr>Estimating the SNP heritability using a polygenic risk score</vt:lpstr>
      <vt:lpstr>Estimating the SNP heritability using a polygenic risk score</vt:lpstr>
      <vt:lpstr>Estimating the SNP heritability using a polygenic risk score</vt:lpstr>
      <vt:lpstr>Estimating the SNP heritability using a polygenic risk score</vt:lpstr>
      <vt:lpstr>Estimating the SNP heritability using a polygenic risk score</vt:lpstr>
      <vt:lpstr>LD Score Regression – a better way of estimating SNP heritability</vt:lpstr>
      <vt:lpstr>LD Score Regression – a better way of estimating SNP heritability</vt:lpstr>
      <vt:lpstr>LD Scores</vt:lpstr>
      <vt:lpstr>LD Scores</vt:lpstr>
      <vt:lpstr>LD Scores</vt:lpstr>
      <vt:lpstr>LD Scores</vt:lpstr>
      <vt:lpstr>LD Scores</vt:lpstr>
      <vt:lpstr>LD Scores</vt:lpstr>
      <vt:lpstr>LD Score Regression – a better way of estimating SNP heritability</vt:lpstr>
      <vt:lpstr>Back to the paper</vt:lpstr>
      <vt:lpstr>Partitioned heritability</vt:lpstr>
      <vt:lpstr>Partitioned heritability</vt:lpstr>
      <vt:lpstr>Partitioned heritability</vt:lpstr>
      <vt:lpstr>Partitioned heritability</vt:lpstr>
      <vt:lpstr>Partitioned heritability</vt:lpstr>
      <vt:lpstr>Partitioned LD Scores</vt:lpstr>
      <vt:lpstr>Partitioned LD Scores</vt:lpstr>
      <vt:lpstr>Partitioned LD Scores</vt:lpstr>
      <vt:lpstr>Partitioned LD Scores</vt:lpstr>
      <vt:lpstr>Partitioned LD Scores</vt:lpstr>
      <vt:lpstr>Back to the paper</vt:lpstr>
      <vt:lpstr>Back to the paper</vt:lpstr>
      <vt:lpstr>Running these yourself</vt:lpstr>
      <vt:lpstr>Fine-mapping</vt:lpstr>
      <vt:lpstr>Swapping out for a new paper</vt:lpstr>
      <vt:lpstr>Aims of fine-mapping</vt:lpstr>
      <vt:lpstr>Aims of fine-mapping</vt:lpstr>
      <vt:lpstr>Aims of fine-mapping</vt:lpstr>
      <vt:lpstr>Aims of fine-mapping</vt:lpstr>
      <vt:lpstr>Maller et al fine-mapping</vt:lpstr>
      <vt:lpstr>Maller et al fine-mapping</vt:lpstr>
      <vt:lpstr>Maller et al fine-mapping</vt:lpstr>
      <vt:lpstr>Maller et al fine-mapping</vt:lpstr>
      <vt:lpstr>Maller et al fine-mapping</vt:lpstr>
      <vt:lpstr>Maller et al fine-mapping</vt:lpstr>
      <vt:lpstr>Maller et al fine-mapping</vt:lpstr>
      <vt:lpstr>Maller et al fine-mapping</vt:lpstr>
      <vt:lpstr>Maller et al fine-mapping</vt:lpstr>
      <vt:lpstr>Maller et al fine-mapping</vt:lpstr>
      <vt:lpstr>Maller et al fine-mapping</vt:lpstr>
      <vt:lpstr>Maller et al fine-mapping</vt:lpstr>
      <vt:lpstr>A simple worked example</vt:lpstr>
      <vt:lpstr>A simple worked example</vt:lpstr>
      <vt:lpstr>A simple worked example</vt:lpstr>
      <vt:lpstr>A simple worked example</vt:lpstr>
      <vt:lpstr>A simple worked example</vt:lpstr>
      <vt:lpstr>A simple worked example</vt:lpstr>
      <vt:lpstr>More complex fine-mapping</vt:lpstr>
      <vt:lpstr>How FINEMAP works</vt:lpstr>
      <vt:lpstr>How FINEMAP works</vt:lpstr>
      <vt:lpstr>How FINEMAP works</vt:lpstr>
      <vt:lpstr>How FINEMAP works</vt:lpstr>
      <vt:lpstr>How FINEMAP works</vt:lpstr>
      <vt:lpstr>How FINEMAP works</vt:lpstr>
      <vt:lpstr>How FINEMAP works</vt:lpstr>
      <vt:lpstr>The shotgun stochastic search</vt:lpstr>
      <vt:lpstr>The shotgun stochastic search</vt:lpstr>
      <vt:lpstr>The shotgun stochastic search</vt:lpstr>
      <vt:lpstr>The shotgun stochastic search</vt:lpstr>
      <vt:lpstr>The shotgun stochastic search</vt:lpstr>
      <vt:lpstr>FINEMAP outputs</vt:lpstr>
      <vt:lpstr>FINEMAP outputs</vt:lpstr>
      <vt:lpstr>FINEMAP outputs</vt:lpstr>
      <vt:lpstr>FINEMAP outputs</vt:lpstr>
      <vt:lpstr>FINEMAP outputs</vt:lpstr>
      <vt:lpstr>Back to the paper</vt:lpstr>
      <vt:lpstr>Back to the paper</vt:lpstr>
      <vt:lpstr>Back to the paper</vt:lpstr>
      <vt:lpstr>Identifying the number of causal variants at each locus</vt:lpstr>
      <vt:lpstr>Identifying the number of causal variants at each locus</vt:lpstr>
      <vt:lpstr>Identifying the number of causal variants at each locus</vt:lpstr>
      <vt:lpstr>Identifying the number of causal variants at each locus</vt:lpstr>
      <vt:lpstr>Identifying the number of causal variants at each locus</vt:lpstr>
      <vt:lpstr>Identifying the number of causal variants at each locus</vt:lpstr>
      <vt:lpstr>Mapping causal variants using trans-ethnic data</vt:lpstr>
      <vt:lpstr>Studying potential functions of causal variants</vt:lpstr>
      <vt:lpstr>Discussion: following up causal variants</vt:lpstr>
      <vt:lpstr>Running these yourself</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Luke Jostins-Dean</dc:creator>
  <cp:lastModifiedBy>Luke Jostins-Dean</cp:lastModifiedBy>
  <cp:revision>44</cp:revision>
  <dcterms:created xsi:type="dcterms:W3CDTF">2021-11-15T13:06:15Z</dcterms:created>
  <dcterms:modified xsi:type="dcterms:W3CDTF">2021-11-16T23:16:59Z</dcterms:modified>
</cp:coreProperties>
</file>