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4052" r:id="rId4"/>
  </p:sldMasterIdLst>
  <p:notesMasterIdLst>
    <p:notesMasterId r:id="rId48"/>
  </p:notesMasterIdLst>
  <p:handoutMasterIdLst>
    <p:handoutMasterId r:id="rId49"/>
  </p:handoutMasterIdLst>
  <p:sldIdLst>
    <p:sldId id="990" r:id="rId5"/>
    <p:sldId id="1313" r:id="rId6"/>
    <p:sldId id="1321" r:id="rId7"/>
    <p:sldId id="1310" r:id="rId8"/>
    <p:sldId id="1314" r:id="rId9"/>
    <p:sldId id="1317" r:id="rId10"/>
    <p:sldId id="1319" r:id="rId11"/>
    <p:sldId id="1320" r:id="rId12"/>
    <p:sldId id="1318" r:id="rId13"/>
    <p:sldId id="1326" r:id="rId14"/>
    <p:sldId id="1316" r:id="rId15"/>
    <p:sldId id="1339" r:id="rId16"/>
    <p:sldId id="1337" r:id="rId17"/>
    <p:sldId id="1238" r:id="rId18"/>
    <p:sldId id="1362" r:id="rId19"/>
    <p:sldId id="1363" r:id="rId20"/>
    <p:sldId id="1361" r:id="rId21"/>
    <p:sldId id="1368" r:id="rId22"/>
    <p:sldId id="1367" r:id="rId23"/>
    <p:sldId id="1011" r:id="rId24"/>
    <p:sldId id="1229" r:id="rId25"/>
    <p:sldId id="1226" r:id="rId26"/>
    <p:sldId id="1227" r:id="rId27"/>
    <p:sldId id="1230" r:id="rId28"/>
    <p:sldId id="269" r:id="rId29"/>
    <p:sldId id="1369" r:id="rId30"/>
    <p:sldId id="353" r:id="rId31"/>
    <p:sldId id="355" r:id="rId32"/>
    <p:sldId id="271" r:id="rId33"/>
    <p:sldId id="1353" r:id="rId34"/>
    <p:sldId id="1370" r:id="rId35"/>
    <p:sldId id="1371" r:id="rId36"/>
    <p:sldId id="1345" r:id="rId37"/>
    <p:sldId id="1346" r:id="rId38"/>
    <p:sldId id="1347" r:id="rId39"/>
    <p:sldId id="1357" r:id="rId40"/>
    <p:sldId id="277" r:id="rId41"/>
    <p:sldId id="298" r:id="rId42"/>
    <p:sldId id="361" r:id="rId43"/>
    <p:sldId id="362" r:id="rId44"/>
    <p:sldId id="363" r:id="rId45"/>
    <p:sldId id="368" r:id="rId46"/>
    <p:sldId id="1372" r:id="rId4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0">
          <p15:clr>
            <a:srgbClr val="A4A3A4"/>
          </p15:clr>
        </p15:guide>
        <p15:guide id="2" pos="3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7"/>
    <a:srgbClr val="981412"/>
    <a:srgbClr val="0F2264"/>
    <a:srgbClr val="151577"/>
    <a:srgbClr val="0E2156"/>
    <a:srgbClr val="112A6F"/>
    <a:srgbClr val="142E77"/>
    <a:srgbClr val="00CC00"/>
    <a:srgbClr val="DAD1D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8" autoAdjust="0"/>
    <p:restoredTop sz="88553" autoAdjust="0"/>
  </p:normalViewPr>
  <p:slideViewPr>
    <p:cSldViewPr snapToGrid="0">
      <p:cViewPr varScale="1">
        <p:scale>
          <a:sx n="92" d="100"/>
          <a:sy n="92" d="100"/>
        </p:scale>
        <p:origin x="1376" y="176"/>
      </p:cViewPr>
      <p:guideLst>
        <p:guide orient="horz" pos="3740"/>
        <p:guide pos="31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6272"/>
    </p:cViewPr>
  </p:sorterViewPr>
  <p:notesViewPr>
    <p:cSldViewPr snapToGrid="0">
      <p:cViewPr varScale="1">
        <p:scale>
          <a:sx n="68" d="100"/>
          <a:sy n="68" d="100"/>
        </p:scale>
        <p:origin x="-1938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6831013" y="9188450"/>
            <a:ext cx="4238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55" tIns="46988" rIns="95655" bIns="46988" anchor="ctr">
            <a:spAutoFit/>
          </a:bodyPr>
          <a:lstStyle/>
          <a:p>
            <a:pPr defTabSz="966788"/>
            <a:fld id="{464876E7-8974-724A-BAF5-0B15F2DE03C8}" type="slidenum">
              <a:rPr lang="en-US" sz="1500"/>
              <a:pPr defTabSz="966788"/>
              <a:t>‹#›</a:t>
            </a:fld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10265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5" tIns="46988" rIns="95655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831013" y="9188450"/>
            <a:ext cx="4238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55" tIns="46988" rIns="95655" bIns="46988" anchor="ctr">
            <a:spAutoFit/>
          </a:bodyPr>
          <a:lstStyle/>
          <a:p>
            <a:pPr defTabSz="966788"/>
            <a:fld id="{BB1B5F71-F1EF-8442-91EC-C431B4854DFC}" type="slidenum">
              <a:rPr lang="en-US" sz="1500"/>
              <a:pPr defTabSz="966788"/>
              <a:t>‹#›</a:t>
            </a:fld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799571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The title of my talk is genome-wide studies as this has been the main focus of my research over the last 3 years.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map from genetics</a:t>
            </a:r>
            <a:r>
              <a:rPr lang="en-US" baseline="0" dirty="0"/>
              <a:t> to phenotypes is incredibly complicated</a:t>
            </a:r>
          </a:p>
          <a:p>
            <a:r>
              <a:rPr lang="en-US" dirty="0"/>
              <a:t>And it gets at what makes us human: evolution.</a:t>
            </a:r>
          </a:p>
        </p:txBody>
      </p:sp>
    </p:spTree>
    <p:extLst>
      <p:ext uri="{BB962C8B-B14F-4D97-AF65-F5344CB8AC3E}">
        <p14:creationId xmlns:p14="http://schemas.microsoft.com/office/powerpoint/2010/main" val="2278822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map from genetics</a:t>
            </a:r>
            <a:r>
              <a:rPr lang="en-US" baseline="0" dirty="0"/>
              <a:t> to phenotypes is </a:t>
            </a:r>
            <a:r>
              <a:rPr lang="en-US" baseline="0" dirty="0" err="1"/>
              <a:t>incrediblyt</a:t>
            </a:r>
            <a:r>
              <a:rPr lang="en-US" baseline="0" dirty="0"/>
              <a:t> complicated</a:t>
            </a:r>
          </a:p>
          <a:p>
            <a:r>
              <a:rPr lang="en-US" dirty="0"/>
              <a:t>And it gets at what makes us human: evolution.</a:t>
            </a:r>
          </a:p>
        </p:txBody>
      </p:sp>
    </p:spTree>
    <p:extLst>
      <p:ext uri="{BB962C8B-B14F-4D97-AF65-F5344CB8AC3E}">
        <p14:creationId xmlns:p14="http://schemas.microsoft.com/office/powerpoint/2010/main" val="227882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5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84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Genetic</a:t>
            </a:r>
            <a:r>
              <a:rPr lang="en-US" baseline="0" dirty="0"/>
              <a:t> variants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98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“cyclists</a:t>
            </a:r>
            <a:r>
              <a:rPr lang="en-US" baseline="0" dirty="0"/>
              <a:t> have bigger brains”</a:t>
            </a:r>
          </a:p>
          <a:p>
            <a:r>
              <a:rPr lang="en-US" baseline="0" dirty="0"/>
              <a:t>Versus “People with A/A genotypes have bigger brains”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8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“cyclists</a:t>
            </a:r>
            <a:r>
              <a:rPr lang="en-US" baseline="0" dirty="0"/>
              <a:t> have bigger brains”</a:t>
            </a:r>
          </a:p>
          <a:p>
            <a:r>
              <a:rPr lang="en-US" baseline="0" dirty="0"/>
              <a:t>Versus “People with A/A genotypes have bigger brains”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8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Population individuals pass on DNA</a:t>
            </a:r>
            <a:r>
              <a:rPr lang="en-US" baseline="0" dirty="0"/>
              <a:t> with recombination and mutation</a:t>
            </a:r>
          </a:p>
          <a:p>
            <a:r>
              <a:rPr lang="en-US" baseline="0" dirty="0"/>
              <a:t>DNA is wrapped up into chromosomes inside cells, where it encodes </a:t>
            </a:r>
          </a:p>
        </p:txBody>
      </p:sp>
    </p:spTree>
    <p:extLst>
      <p:ext uri="{BB962C8B-B14F-4D97-AF65-F5344CB8AC3E}">
        <p14:creationId xmlns:p14="http://schemas.microsoft.com/office/powerpoint/2010/main" val="227882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Population individuals pass on DNA</a:t>
            </a:r>
            <a:r>
              <a:rPr lang="en-US" baseline="0" dirty="0"/>
              <a:t> with recombination and mutation</a:t>
            </a:r>
          </a:p>
          <a:p>
            <a:r>
              <a:rPr lang="en-US" baseline="0" dirty="0"/>
              <a:t>DNA is wrapped up into chromosomes inside cells, where it encodes </a:t>
            </a:r>
          </a:p>
        </p:txBody>
      </p:sp>
    </p:spTree>
    <p:extLst>
      <p:ext uri="{BB962C8B-B14F-4D97-AF65-F5344CB8AC3E}">
        <p14:creationId xmlns:p14="http://schemas.microsoft.com/office/powerpoint/2010/main" val="227882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Population individuals pass on DNA</a:t>
            </a:r>
            <a:r>
              <a:rPr lang="en-US" baseline="0" dirty="0"/>
              <a:t> with recombination and mutation</a:t>
            </a:r>
          </a:p>
          <a:p>
            <a:r>
              <a:rPr lang="en-US" baseline="0" dirty="0"/>
              <a:t>DNA is wrapped up into chromosomes inside cells, where it encodes.... </a:t>
            </a:r>
          </a:p>
          <a:p>
            <a:endParaRPr lang="en-US" baseline="0" dirty="0"/>
          </a:p>
          <a:p>
            <a:r>
              <a:rPr lang="en-US" baseline="0" dirty="0"/>
              <a:t>(2 </a:t>
            </a:r>
            <a:r>
              <a:rPr lang="en-US" baseline="0" dirty="0" err="1"/>
              <a:t>metres</a:t>
            </a:r>
            <a:r>
              <a:rPr lang="en-US" baseline="0" dirty="0"/>
              <a:t> of linear DNA per cell, 50 trillion cells)</a:t>
            </a:r>
          </a:p>
        </p:txBody>
      </p:sp>
    </p:spTree>
    <p:extLst>
      <p:ext uri="{BB962C8B-B14F-4D97-AF65-F5344CB8AC3E}">
        <p14:creationId xmlns:p14="http://schemas.microsoft.com/office/powerpoint/2010/main" val="2278822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Population individuals pass on DNA</a:t>
            </a:r>
            <a:r>
              <a:rPr lang="en-US" baseline="0" dirty="0"/>
              <a:t> with recombination and mutation</a:t>
            </a:r>
          </a:p>
          <a:p>
            <a:r>
              <a:rPr lang="en-US" baseline="0" dirty="0"/>
              <a:t>DNA is wrapped up into chromosomes inside cells, where it encodes </a:t>
            </a:r>
          </a:p>
        </p:txBody>
      </p:sp>
    </p:spTree>
    <p:extLst>
      <p:ext uri="{BB962C8B-B14F-4D97-AF65-F5344CB8AC3E}">
        <p14:creationId xmlns:p14="http://schemas.microsoft.com/office/powerpoint/2010/main" val="227882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map from genetics</a:t>
            </a:r>
            <a:r>
              <a:rPr lang="en-US" baseline="0" dirty="0"/>
              <a:t> to phenotypes is incredibly complicated</a:t>
            </a:r>
          </a:p>
          <a:p>
            <a:r>
              <a:rPr lang="en-US" dirty="0"/>
              <a:t>And it gets at what makes us human: evolution.</a:t>
            </a:r>
          </a:p>
        </p:txBody>
      </p:sp>
    </p:spTree>
    <p:extLst>
      <p:ext uri="{BB962C8B-B14F-4D97-AF65-F5344CB8AC3E}">
        <p14:creationId xmlns:p14="http://schemas.microsoft.com/office/powerpoint/2010/main" val="227882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0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8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0300" y="152400"/>
            <a:ext cx="1884363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152400"/>
            <a:ext cx="55054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3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2C20C-1ACF-474D-A52C-AC19CB130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1A4AE-5093-2548-8A35-ACDCA2452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296CF-7A71-D94A-A795-5D6B08AF5C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4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E2A27-0E20-224A-B174-64A5A5DA8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7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D3D20-73BD-DB4C-A92A-CA19FEDDC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CDC94-A4A4-7A4B-92B7-D81E0BB92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4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F6C57-25D7-2142-96BB-D5A62358E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69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EF65A-B64E-6748-A79D-848C26278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54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B9C1-1A0A-3C47-849F-B45246406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D2132-6DBC-5948-9532-EBFCA92457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8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1D988-2C75-6E44-AB53-067070DE8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8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12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3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517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676400"/>
            <a:ext cx="369411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8963" y="16764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4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18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89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7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007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383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776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013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0300" y="152400"/>
            <a:ext cx="1884363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152400"/>
            <a:ext cx="55054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83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15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4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89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98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676400"/>
            <a:ext cx="369411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8963" y="16764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93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12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24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52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2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7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71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97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25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9638" y="152400"/>
            <a:ext cx="6977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kjhlkjhlkjhkhkhkjhkljh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676400"/>
            <a:ext cx="75422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0488" y="6484938"/>
            <a:ext cx="290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altLang="en-US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 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Symbol" charset="0"/>
        <a:buChar char="·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Symbol" charset="0"/>
        <a:buChar char="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4000"/>
        <a:buFont typeface="Symbol" charset="0"/>
        <a:buChar char="·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charset="0"/>
        <a:buChar char="·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6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5426B5F-BCEF-7343-8868-E4A3DFD3E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9638" y="152400"/>
            <a:ext cx="6977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kjhlkjhlkjhkhkhkjhkljh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676400"/>
            <a:ext cx="75422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0488" y="6484938"/>
            <a:ext cx="290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altLang="en-US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 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Symbol" charset="0"/>
        <a:buChar char="·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Symbol" charset="0"/>
        <a:buChar char="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4000"/>
        <a:buFont typeface="Symbol" charset="0"/>
        <a:buChar char="·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charset="0"/>
        <a:buChar char="·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DD44-9683-4BAF-871B-75C0708525B6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6841E-2081-4C2C-BC06-4661B12A7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hg-gms/statistics-course/blob/main/Introduction_to_GWAS/practicals/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47700" y="1466850"/>
            <a:ext cx="79644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buFont typeface="Symbol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buFont typeface="Symbol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buFont typeface="Symbol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buFont typeface="Symbol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chemeClr val="tx2"/>
                </a:solidFill>
              </a:rPr>
              <a:t>Genome-wide association studies in humans</a:t>
            </a:r>
          </a:p>
          <a:p>
            <a:pPr algn="ctr">
              <a:spcBef>
                <a:spcPct val="50000"/>
              </a:spcBef>
            </a:pPr>
            <a:endParaRPr lang="en-GB" dirty="0"/>
          </a:p>
          <a:p>
            <a:pPr algn="ctr">
              <a:spcBef>
                <a:spcPct val="50000"/>
              </a:spcBef>
            </a:pPr>
            <a:r>
              <a:rPr lang="en-GB" dirty="0" err="1"/>
              <a:t>gavin.band@well.ox.ac.uk</a:t>
            </a:r>
            <a:endParaRPr lang="en-GB" dirty="0"/>
          </a:p>
          <a:p>
            <a:pPr algn="ctr">
              <a:spcBef>
                <a:spcPct val="50000"/>
              </a:spcBef>
            </a:pPr>
            <a:r>
              <a:rPr lang="en-GB" dirty="0"/>
              <a:t>Wellcome Centre for Human Genetics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istrator\Desktop\NTU14248\web fig\nature14248-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r="58289" b="31186"/>
          <a:stretch/>
        </p:blipFill>
        <p:spPr bwMode="auto">
          <a:xfrm>
            <a:off x="6933514" y="2265403"/>
            <a:ext cx="1695621" cy="25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68084" y="841487"/>
            <a:ext cx="1637002" cy="1252297"/>
            <a:chOff x="2032000" y="1162574"/>
            <a:chExt cx="4031972" cy="302636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6922" y="1162574"/>
              <a:ext cx="4027050" cy="302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2032000" y="1167027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472670" y="1168400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7" y="1491097"/>
            <a:ext cx="1455064" cy="6114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9638" y="-1"/>
            <a:ext cx="6977062" cy="725617"/>
          </a:xfrm>
        </p:spPr>
        <p:txBody>
          <a:bodyPr/>
          <a:lstStyle/>
          <a:p>
            <a:r>
              <a:rPr lang="en-US" dirty="0"/>
              <a:t>The circle of genetic causation</a:t>
            </a:r>
          </a:p>
        </p:txBody>
      </p:sp>
      <p:pic>
        <p:nvPicPr>
          <p:cNvPr id="11" name="Picture 10" descr="figure 1-3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3679" b="17238"/>
          <a:stretch/>
        </p:blipFill>
        <p:spPr>
          <a:xfrm>
            <a:off x="3535406" y="5526215"/>
            <a:ext cx="2443507" cy="1235677"/>
          </a:xfrm>
          <a:prstGeom prst="rect">
            <a:avLst/>
          </a:prstGeom>
        </p:spPr>
      </p:pic>
      <p:pic>
        <p:nvPicPr>
          <p:cNvPr id="12" name="Picture 11" descr="figure 4-72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r="17560" b="29045"/>
          <a:stretch/>
        </p:blipFill>
        <p:spPr>
          <a:xfrm rot="21337459">
            <a:off x="633061" y="3418561"/>
            <a:ext cx="1209757" cy="22493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6107" y="830649"/>
            <a:ext cx="192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...passing on DNA, with </a:t>
            </a:r>
            <a:r>
              <a:rPr lang="en-US" sz="1200" b="1" dirty="0"/>
              <a:t>mutations</a:t>
            </a:r>
            <a:r>
              <a:rPr lang="en-US" sz="1200" dirty="0"/>
              <a:t> and </a:t>
            </a:r>
            <a:r>
              <a:rPr lang="en-US" sz="1200" b="1" dirty="0"/>
              <a:t>recombination</a:t>
            </a:r>
            <a:r>
              <a:rPr lang="en-US" sz="1200" dirty="0"/>
              <a:t>, to new generations</a:t>
            </a:r>
            <a:r>
              <a:rPr lang="en-US" sz="1200" i="1" dirty="0"/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0308" y="5873660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...inside cells, where it is </a:t>
            </a:r>
            <a:r>
              <a:rPr lang="en-US" sz="1200" b="1" dirty="0"/>
              <a:t>transcribed</a:t>
            </a:r>
            <a:r>
              <a:rPr lang="en-US" sz="1200" dirty="0"/>
              <a:t> to form proteins and other molecules... 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6369" y="5840022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affect how the cells behave, forming different organs...</a:t>
            </a:r>
            <a:endParaRPr lang="en-US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91541" y="1276948"/>
            <a:ext cx="21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...whose success is affected by the traits they have...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398584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gets physically packaged up into chromosomes...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965" y="5008688"/>
            <a:ext cx="21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combine to make individuals...</a:t>
            </a:r>
            <a:endParaRPr lang="en-US" sz="1200" i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3425567" y="1798594"/>
            <a:ext cx="329513" cy="343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1964726" y="2642974"/>
            <a:ext cx="108463" cy="2485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479590" y="5637429"/>
            <a:ext cx="314409" cy="466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398054" y="5095105"/>
            <a:ext cx="241642" cy="245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6586150" y="1979830"/>
            <a:ext cx="271850" cy="2031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5-Point Star 41"/>
          <p:cNvSpPr/>
          <p:nvPr/>
        </p:nvSpPr>
        <p:spPr bwMode="auto">
          <a:xfrm rot="1258965">
            <a:off x="1773423" y="1697337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3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istrator\Desktop\NTU14248\web fig\nature14248-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r="58289" b="31186"/>
          <a:stretch/>
        </p:blipFill>
        <p:spPr bwMode="auto">
          <a:xfrm>
            <a:off x="6933514" y="2265403"/>
            <a:ext cx="1695621" cy="25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68084" y="841487"/>
            <a:ext cx="1637002" cy="1252297"/>
            <a:chOff x="2032000" y="1162574"/>
            <a:chExt cx="4031972" cy="302636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6922" y="1162574"/>
              <a:ext cx="4027050" cy="302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2032000" y="1167027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472670" y="1168400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7" y="1491097"/>
            <a:ext cx="1455064" cy="6114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9638" y="-1"/>
            <a:ext cx="6977062" cy="725617"/>
          </a:xfrm>
        </p:spPr>
        <p:txBody>
          <a:bodyPr/>
          <a:lstStyle/>
          <a:p>
            <a:r>
              <a:rPr lang="en-US" dirty="0"/>
              <a:t>The circle of genetic causation</a:t>
            </a:r>
          </a:p>
        </p:txBody>
      </p:sp>
      <p:pic>
        <p:nvPicPr>
          <p:cNvPr id="11" name="Picture 10" descr="figure 1-3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3679" b="17238"/>
          <a:stretch/>
        </p:blipFill>
        <p:spPr>
          <a:xfrm>
            <a:off x="3535406" y="5526215"/>
            <a:ext cx="2443507" cy="1235677"/>
          </a:xfrm>
          <a:prstGeom prst="rect">
            <a:avLst/>
          </a:prstGeom>
        </p:spPr>
      </p:pic>
      <p:pic>
        <p:nvPicPr>
          <p:cNvPr id="12" name="Picture 11" descr="figure 4-72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r="17560" b="29045"/>
          <a:stretch/>
        </p:blipFill>
        <p:spPr>
          <a:xfrm rot="21337459">
            <a:off x="633061" y="3418561"/>
            <a:ext cx="1209757" cy="22493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6107" y="830649"/>
            <a:ext cx="192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...passing on DNA, with </a:t>
            </a:r>
            <a:r>
              <a:rPr lang="en-US" sz="1200" b="1" dirty="0"/>
              <a:t>mutations</a:t>
            </a:r>
            <a:r>
              <a:rPr lang="en-US" sz="1200" dirty="0"/>
              <a:t> and </a:t>
            </a:r>
            <a:r>
              <a:rPr lang="en-US" sz="1200" b="1" dirty="0"/>
              <a:t>recombination</a:t>
            </a:r>
            <a:r>
              <a:rPr lang="en-US" sz="1200" dirty="0"/>
              <a:t>, to new generations</a:t>
            </a:r>
            <a:r>
              <a:rPr lang="en-US" sz="1200" i="1" dirty="0"/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0308" y="5873660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...inside cells, where it is </a:t>
            </a:r>
            <a:r>
              <a:rPr lang="en-US" sz="1200" b="1" dirty="0"/>
              <a:t>transcribed</a:t>
            </a:r>
            <a:r>
              <a:rPr lang="en-US" sz="1200" dirty="0"/>
              <a:t> to form proteins and other molecules... 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6369" y="5840022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affect how the cells behave, forming different organs...</a:t>
            </a:r>
            <a:endParaRPr lang="en-US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91541" y="1276948"/>
            <a:ext cx="21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...whose success is affected by the traits they have...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398584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gets physically packaged up into chromosomes...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965" y="5008688"/>
            <a:ext cx="21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combine to make individuals...</a:t>
            </a:r>
            <a:endParaRPr lang="en-US" sz="1200" i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3425567" y="1798594"/>
            <a:ext cx="329513" cy="343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1964726" y="2642974"/>
            <a:ext cx="108463" cy="2485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479590" y="5637429"/>
            <a:ext cx="314409" cy="466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398054" y="5095105"/>
            <a:ext cx="241642" cy="245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6586150" y="1979830"/>
            <a:ext cx="271850" cy="2031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655094" y="3194476"/>
            <a:ext cx="165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of this can now be measured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3793" y="2176161"/>
            <a:ext cx="133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RFLP, microarrays, genome sequencing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4625" y="4003588"/>
            <a:ext cx="1288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Chromatin state marker assays, </a:t>
            </a:r>
            <a:r>
              <a:rPr lang="en-US" sz="1000" i="1" dirty="0" err="1"/>
              <a:t>ChIP-seq</a:t>
            </a:r>
            <a:r>
              <a:rPr lang="en-US" sz="1000" i="1" dirty="0"/>
              <a:t>, ...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65457" y="4966041"/>
            <a:ext cx="1478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RNA-</a:t>
            </a:r>
            <a:r>
              <a:rPr lang="en-US" sz="1000" i="1" dirty="0" err="1"/>
              <a:t>seq</a:t>
            </a:r>
            <a:r>
              <a:rPr lang="en-US" sz="1000" i="1" dirty="0"/>
              <a:t>, spectroscopy, antibody binding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5911" y="3332976"/>
            <a:ext cx="147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Biomarker measurements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4364" y="2249700"/>
            <a:ext cx="147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Clinical phenotype measurements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302000" y="2807730"/>
            <a:ext cx="247135" cy="205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247081" y="3995351"/>
            <a:ext cx="302054" cy="1510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4469027" y="4297405"/>
            <a:ext cx="75514" cy="3569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5155514" y="3609975"/>
            <a:ext cx="4050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4819135" y="2842054"/>
            <a:ext cx="240270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5-Point Star 38"/>
          <p:cNvSpPr/>
          <p:nvPr/>
        </p:nvSpPr>
        <p:spPr bwMode="auto">
          <a:xfrm rot="1258965">
            <a:off x="1773423" y="1697337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4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676400"/>
            <a:ext cx="7542213" cy="980017"/>
          </a:xfrm>
        </p:spPr>
        <p:txBody>
          <a:bodyPr/>
          <a:lstStyle/>
          <a:p>
            <a:r>
              <a:rPr lang="en-US" dirty="0"/>
              <a:t>I’m going to assume we’ve got a trait that we’ve established is heritable</a:t>
            </a:r>
          </a:p>
        </p:txBody>
      </p:sp>
      <p:pic>
        <p:nvPicPr>
          <p:cNvPr id="4" name="Picture 3" descr="galt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5266" b="20350"/>
          <a:stretch/>
        </p:blipFill>
        <p:spPr>
          <a:xfrm>
            <a:off x="1693862" y="2965449"/>
            <a:ext cx="2614084" cy="22310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9707" y="5469467"/>
            <a:ext cx="7542213" cy="98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charset="0"/>
              <a:buChar char=" 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Symbol" charset="0"/>
              <a:buChar char="·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charset="0"/>
              <a:buChar char="·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4000"/>
              <a:buFont typeface="Symbol" charset="0"/>
              <a:buChar char="·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Symbol" charset="0"/>
              <a:buChar char="·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We want to find genetic variants influencing it.  How?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604837"/>
            <a:ext cx="8051800" cy="655637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Finding disease genes in practice</a:t>
            </a:r>
            <a:endParaRPr lang="en-GB" sz="200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554" y="3775717"/>
            <a:ext cx="364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height is heritable (height of parents predicts height of offspring)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497917" y="4021667"/>
            <a:ext cx="33866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858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needles in the haystack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86833" y="2762250"/>
            <a:ext cx="81068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086431" y="2010834"/>
            <a:ext cx="6805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The human genome is 3.2 billion base pairs long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2418" y="3317587"/>
            <a:ext cx="680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We want to find a small number of ‘causal’ genetic mutations in there.  How?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084" y="4612217"/>
            <a:ext cx="684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Luckily, nature has given us a way to narrow down on specific regions of the genome.</a:t>
            </a:r>
          </a:p>
        </p:txBody>
      </p:sp>
    </p:spTree>
    <p:extLst>
      <p:ext uri="{BB962C8B-B14F-4D97-AF65-F5344CB8AC3E}">
        <p14:creationId xmlns:p14="http://schemas.microsoft.com/office/powerpoint/2010/main" val="137782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8"/>
          <p:cNvSpPr txBox="1">
            <a:spLocks noChangeArrowheads="1"/>
          </p:cNvSpPr>
          <p:nvPr/>
        </p:nvSpPr>
        <p:spPr bwMode="auto">
          <a:xfrm>
            <a:off x="909638" y="115888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j-cs"/>
              </a:rPr>
              <a:t>Recombination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45577" y="1774930"/>
            <a:ext cx="2453966" cy="111995"/>
            <a:chOff x="6047154" y="1849637"/>
            <a:chExt cx="2453966" cy="111995"/>
          </a:xfrm>
          <a:solidFill>
            <a:schemeClr val="bg1">
              <a:lumMod val="60000"/>
              <a:lumOff val="40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047154" y="1849637"/>
              <a:ext cx="1337234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393305" y="1854297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15" name="Right Triangle 14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" name="Right Triangle 15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flipH="1">
              <a:off x="7508834" y="1855116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13" name="Right Triangle 12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7637522" y="1854553"/>
              <a:ext cx="863598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48565" y="2151447"/>
            <a:ext cx="2453966" cy="111995"/>
            <a:chOff x="6047154" y="1849637"/>
            <a:chExt cx="2453966" cy="111995"/>
          </a:xfrm>
          <a:solidFill>
            <a:srgbClr val="FF6600"/>
          </a:solidFill>
        </p:grpSpPr>
        <p:sp>
          <p:nvSpPr>
            <p:cNvPr id="18" name="Rectangle 17"/>
            <p:cNvSpPr/>
            <p:nvPr/>
          </p:nvSpPr>
          <p:spPr bwMode="auto">
            <a:xfrm>
              <a:off x="6047154" y="1849637"/>
              <a:ext cx="1337234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393305" y="1854297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24" name="Right Triangle 23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" name="Right Triangle 24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flipH="1">
              <a:off x="7508834" y="1855116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22" name="Right Triangle 21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" name="Right Triangle 22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7637522" y="1854553"/>
              <a:ext cx="863598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24143" y="1762976"/>
            <a:ext cx="2453966" cy="111995"/>
            <a:chOff x="6047154" y="1849637"/>
            <a:chExt cx="2453966" cy="111995"/>
          </a:xfrm>
          <a:solidFill>
            <a:schemeClr val="accent2">
              <a:lumMod val="75000"/>
            </a:schemeClr>
          </a:solidFill>
        </p:grpSpPr>
        <p:sp>
          <p:nvSpPr>
            <p:cNvPr id="27" name="Rectangle 26"/>
            <p:cNvSpPr/>
            <p:nvPr/>
          </p:nvSpPr>
          <p:spPr bwMode="auto">
            <a:xfrm>
              <a:off x="6047154" y="1849637"/>
              <a:ext cx="1337234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393305" y="1854297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33" name="Right Triangle 32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" name="Right Triangle 33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flipH="1">
              <a:off x="7508834" y="1855116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31" name="Right Triangle 30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" name="Right Triangle 31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 bwMode="auto">
            <a:xfrm>
              <a:off x="7637522" y="1854553"/>
              <a:ext cx="863598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2072" y="2139493"/>
            <a:ext cx="2453966" cy="111995"/>
            <a:chOff x="6047154" y="1849637"/>
            <a:chExt cx="2453966" cy="111995"/>
          </a:xfrm>
          <a:solidFill>
            <a:srgbClr val="008000"/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6047154" y="1849637"/>
              <a:ext cx="1337234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393305" y="1854297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42" name="Right Triangle 41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" name="Right Triangle 42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flipH="1">
              <a:off x="7508834" y="1855116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40" name="Right Triangle 39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" name="Right Triangle 40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7637522" y="1854553"/>
              <a:ext cx="863598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85287" y="1225177"/>
            <a:ext cx="82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Mother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53694" y="1228165"/>
            <a:ext cx="777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Father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005131" y="4061930"/>
            <a:ext cx="2453966" cy="111995"/>
            <a:chOff x="6047154" y="1849637"/>
            <a:chExt cx="2453966" cy="111995"/>
          </a:xfrm>
          <a:solidFill>
            <a:srgbClr val="FF6600"/>
          </a:solidFill>
        </p:grpSpPr>
        <p:sp>
          <p:nvSpPr>
            <p:cNvPr id="56" name="Rectangle 55"/>
            <p:cNvSpPr/>
            <p:nvPr/>
          </p:nvSpPr>
          <p:spPr bwMode="auto">
            <a:xfrm>
              <a:off x="6047154" y="1849637"/>
              <a:ext cx="1337234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3305" y="1854297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62" name="Right Triangle 61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3" name="Right Triangle 62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flipH="1">
              <a:off x="7508834" y="1855116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60" name="Right Triangle 59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" name="Right Triangle 60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 bwMode="auto">
            <a:xfrm>
              <a:off x="7637522" y="1854553"/>
              <a:ext cx="863598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3005132" y="3673460"/>
            <a:ext cx="834750" cy="1166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845443" y="3674015"/>
            <a:ext cx="1625329" cy="114331"/>
            <a:chOff x="6875791" y="1849637"/>
            <a:chExt cx="1625329" cy="114331"/>
          </a:xfrm>
          <a:solidFill>
            <a:srgbClr val="008000"/>
          </a:solidFill>
        </p:grpSpPr>
        <p:sp>
          <p:nvSpPr>
            <p:cNvPr id="74" name="Rectangle 73"/>
            <p:cNvSpPr/>
            <p:nvPr/>
          </p:nvSpPr>
          <p:spPr bwMode="auto">
            <a:xfrm>
              <a:off x="6875791" y="1849637"/>
              <a:ext cx="508598" cy="114331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93305" y="1854297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80" name="Right Triangle 79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1" name="Right Triangle 80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flipH="1">
              <a:off x="7508834" y="1855116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78" name="Right Triangle 77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" name="Right Triangle 78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 bwMode="auto">
            <a:xfrm>
              <a:off x="7637522" y="1854553"/>
              <a:ext cx="863598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1" name="Rectangle 90"/>
          <p:cNvSpPr/>
          <p:nvPr/>
        </p:nvSpPr>
        <p:spPr bwMode="auto">
          <a:xfrm>
            <a:off x="4895851" y="4069297"/>
            <a:ext cx="574674" cy="1016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3002174" y="4063972"/>
            <a:ext cx="202402" cy="10171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44713" y="3136340"/>
            <a:ext cx="101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Offspring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40818" y="4481561"/>
            <a:ext cx="6714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Genetic recombination breaks up the DNA into segments.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You inherit a mosaic of segments of your parents’ DNA.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2540000" y="2532308"/>
            <a:ext cx="658090" cy="796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>
            <a:off x="5888182" y="2532308"/>
            <a:ext cx="935182" cy="13623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007636" y="5434869"/>
            <a:ext cx="719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Recombination allows us to narrow down where genetic signals are</a:t>
            </a:r>
          </a:p>
        </p:txBody>
      </p:sp>
    </p:spTree>
    <p:extLst>
      <p:ext uri="{BB962C8B-B14F-4D97-AF65-F5344CB8AC3E}">
        <p14:creationId xmlns:p14="http://schemas.microsoft.com/office/powerpoint/2010/main" val="285761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9638" y="249238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Complex diseases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696550" y="2183467"/>
            <a:ext cx="5750900" cy="3441798"/>
            <a:chOff x="1961464" y="1344083"/>
            <a:chExt cx="5750900" cy="3441798"/>
          </a:xfrm>
        </p:grpSpPr>
        <p:pic>
          <p:nvPicPr>
            <p:cNvPr id="7" name="Picture 6" descr="Effect_frequency_landscape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" r="-1603"/>
            <a:stretch/>
          </p:blipFill>
          <p:spPr>
            <a:xfrm>
              <a:off x="2190331" y="1344083"/>
              <a:ext cx="5485402" cy="344179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4340" name="Text Box 5"/>
            <p:cNvSpPr txBox="1">
              <a:spLocks noChangeArrowheads="1"/>
            </p:cNvSpPr>
            <p:nvPr/>
          </p:nvSpPr>
          <p:spPr bwMode="auto">
            <a:xfrm rot="16200000">
              <a:off x="460049" y="2851365"/>
              <a:ext cx="3433718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Effect size (RR)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436091" y="4392852"/>
              <a:ext cx="5276273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Population frequency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00325" y="4417100"/>
              <a:ext cx="546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&lt;1%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82868" y="4429992"/>
              <a:ext cx="492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50%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3771" y="2370667"/>
              <a:ext cx="29878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5566" y="3697818"/>
              <a:ext cx="4699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1.2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05566" y="3260838"/>
              <a:ext cx="4699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1.5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079750" y="1799167"/>
              <a:ext cx="1195917" cy="34925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726113" y="1665816"/>
              <a:ext cx="1322387" cy="32385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10264" y="1818217"/>
              <a:ext cx="810154" cy="27728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206750" y="3641725"/>
              <a:ext cx="867832" cy="35242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726113" y="3439053"/>
              <a:ext cx="1311804" cy="64611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1495" y="3352797"/>
              <a:ext cx="1647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Common variants with small effects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82163" y="1725082"/>
              <a:ext cx="164750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Mendelian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disease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4563" y="1570565"/>
              <a:ext cx="164750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Unlikely to be found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12314" y="3641725"/>
              <a:ext cx="1647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Hard to find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450167" y="4582583"/>
              <a:ext cx="4762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290734" y="4586816"/>
              <a:ext cx="4762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474747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079018" y="2677584"/>
              <a:ext cx="164709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Rare-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ish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, intermediate effects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4AC31C-DE35-584E-838C-01C4116CEE15}"/>
              </a:ext>
            </a:extLst>
          </p:cNvPr>
          <p:cNvGrpSpPr/>
          <p:nvPr/>
        </p:nvGrpSpPr>
        <p:grpSpPr>
          <a:xfrm>
            <a:off x="1275055" y="1148704"/>
            <a:ext cx="6246227" cy="787277"/>
            <a:chOff x="1931000" y="2757432"/>
            <a:chExt cx="6246227" cy="7872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90AE6A-142C-2F41-9A4B-AE66D556F17E}"/>
                </a:ext>
              </a:extLst>
            </p:cNvPr>
            <p:cNvSpPr txBox="1"/>
            <p:nvPr/>
          </p:nvSpPr>
          <p:spPr>
            <a:xfrm>
              <a:off x="1931000" y="2862052"/>
              <a:ext cx="2202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Relative risk 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80AEDE6-40FE-FE46-BD22-D4EA74EAC99E}"/>
                    </a:ext>
                  </a:extLst>
                </p:cNvPr>
                <p:cNvSpPr txBox="1"/>
                <p:nvPr/>
              </p:nvSpPr>
              <p:spPr>
                <a:xfrm>
                  <a:off x="4598678" y="2757432"/>
                  <a:ext cx="31270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disease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carry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risk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allele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)</m:t>
                        </m:r>
                      </m:oMath>
                    </m:oMathPara>
                  </a14:m>
                  <a:endPara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80AEDE6-40FE-FE46-BD22-D4EA74EAC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8678" y="2757432"/>
                  <a:ext cx="312701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4065DBE-C7EF-3847-80A4-819A8E013612}"/>
                    </a:ext>
                  </a:extLst>
                </p:cNvPr>
                <p:cNvSpPr txBox="1"/>
                <p:nvPr/>
              </p:nvSpPr>
              <p:spPr>
                <a:xfrm>
                  <a:off x="4128491" y="3175377"/>
                  <a:ext cx="4048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disease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don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carry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risk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allele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)</m:t>
                        </m:r>
                      </m:oMath>
                    </m:oMathPara>
                  </a14:m>
                  <a:endPara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4065DBE-C7EF-3847-80A4-819A8E013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8491" y="3175377"/>
                  <a:ext cx="404873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F765A5-1170-DC47-B2B6-9B59B4508448}"/>
                </a:ext>
              </a:extLst>
            </p:cNvPr>
            <p:cNvCxnSpPr/>
            <p:nvPr/>
          </p:nvCxnSpPr>
          <p:spPr bwMode="auto">
            <a:xfrm>
              <a:off x="4701836" y="3161522"/>
              <a:ext cx="3048000" cy="115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7461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9638" y="249238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Complex diseases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696550" y="2183467"/>
            <a:ext cx="5750900" cy="3441798"/>
            <a:chOff x="1961464" y="1344083"/>
            <a:chExt cx="5750900" cy="3441798"/>
          </a:xfrm>
        </p:grpSpPr>
        <p:pic>
          <p:nvPicPr>
            <p:cNvPr id="7" name="Picture 6" descr="Effect_frequency_landscape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" r="-1603"/>
            <a:stretch/>
          </p:blipFill>
          <p:spPr>
            <a:xfrm>
              <a:off x="2190331" y="1344083"/>
              <a:ext cx="5485402" cy="344179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4340" name="Text Box 5"/>
            <p:cNvSpPr txBox="1">
              <a:spLocks noChangeArrowheads="1"/>
            </p:cNvSpPr>
            <p:nvPr/>
          </p:nvSpPr>
          <p:spPr bwMode="auto">
            <a:xfrm rot="16200000">
              <a:off x="460049" y="2851365"/>
              <a:ext cx="3433718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Effect size (RR)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436091" y="4392852"/>
              <a:ext cx="5276273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buFont typeface="Symbol" charset="0"/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Population frequency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00325" y="4417100"/>
              <a:ext cx="546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&lt;1%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82868" y="4429992"/>
              <a:ext cx="492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50%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3771" y="2370667"/>
              <a:ext cx="29878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5566" y="3697818"/>
              <a:ext cx="4699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1.2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05566" y="3260838"/>
              <a:ext cx="4699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1.5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079750" y="1799167"/>
              <a:ext cx="1195917" cy="34925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726113" y="1665816"/>
              <a:ext cx="1322387" cy="32385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10264" y="1818217"/>
              <a:ext cx="810154" cy="27728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206750" y="3641725"/>
              <a:ext cx="867832" cy="35242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726113" y="3439053"/>
              <a:ext cx="1311804" cy="64611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1495" y="3352797"/>
              <a:ext cx="1647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Common variants with small effects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82163" y="1725082"/>
              <a:ext cx="164750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Mendelian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disease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4563" y="1570565"/>
              <a:ext cx="164750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Unlikely to be found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12314" y="3641725"/>
              <a:ext cx="1647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Hard to find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450167" y="4582583"/>
              <a:ext cx="4762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290734" y="4586816"/>
              <a:ext cx="4762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474747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079018" y="2677584"/>
              <a:ext cx="164709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Rare-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ish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5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, intermediate effects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4AC31C-DE35-584E-838C-01C4116CEE15}"/>
              </a:ext>
            </a:extLst>
          </p:cNvPr>
          <p:cNvGrpSpPr/>
          <p:nvPr/>
        </p:nvGrpSpPr>
        <p:grpSpPr>
          <a:xfrm>
            <a:off x="1275055" y="1148704"/>
            <a:ext cx="6246227" cy="787277"/>
            <a:chOff x="1931000" y="2757432"/>
            <a:chExt cx="6246227" cy="7872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90AE6A-142C-2F41-9A4B-AE66D556F17E}"/>
                </a:ext>
              </a:extLst>
            </p:cNvPr>
            <p:cNvSpPr txBox="1"/>
            <p:nvPr/>
          </p:nvSpPr>
          <p:spPr>
            <a:xfrm>
              <a:off x="1931000" y="2862052"/>
              <a:ext cx="2202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Relative risk 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80AEDE6-40FE-FE46-BD22-D4EA74EAC99E}"/>
                    </a:ext>
                  </a:extLst>
                </p:cNvPr>
                <p:cNvSpPr txBox="1"/>
                <p:nvPr/>
              </p:nvSpPr>
              <p:spPr>
                <a:xfrm>
                  <a:off x="4598678" y="2757432"/>
                  <a:ext cx="31270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disease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carry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risk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allele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)</m:t>
                        </m:r>
                      </m:oMath>
                    </m:oMathPara>
                  </a14:m>
                  <a:endPara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80AEDE6-40FE-FE46-BD22-D4EA74EAC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8678" y="2757432"/>
                  <a:ext cx="312701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4065DBE-C7EF-3847-80A4-819A8E013612}"/>
                    </a:ext>
                  </a:extLst>
                </p:cNvPr>
                <p:cNvSpPr txBox="1"/>
                <p:nvPr/>
              </p:nvSpPr>
              <p:spPr>
                <a:xfrm>
                  <a:off x="4128491" y="3175377"/>
                  <a:ext cx="4048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disease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don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carry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risk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allele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)</m:t>
                        </m:r>
                      </m:oMath>
                    </m:oMathPara>
                  </a14:m>
                  <a:endPara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4065DBE-C7EF-3847-80A4-819A8E013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8491" y="3175377"/>
                  <a:ext cx="404873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F765A5-1170-DC47-B2B6-9B59B4508448}"/>
                </a:ext>
              </a:extLst>
            </p:cNvPr>
            <p:cNvCxnSpPr/>
            <p:nvPr/>
          </p:nvCxnSpPr>
          <p:spPr bwMode="auto">
            <a:xfrm>
              <a:off x="4701836" y="3161522"/>
              <a:ext cx="3048000" cy="115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6DD547-54F4-EE4E-BB61-4E7AF2087C4A}"/>
              </a:ext>
            </a:extLst>
          </p:cNvPr>
          <p:cNvSpPr txBox="1"/>
          <p:nvPr/>
        </p:nvSpPr>
        <p:spPr>
          <a:xfrm>
            <a:off x="550540" y="5872751"/>
            <a:ext cx="8042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GWAS studies look for </a:t>
            </a:r>
            <a:r>
              <a:rPr lang="en-US" sz="2400" b="1" dirty="0"/>
              <a:t>common genetic va</a:t>
            </a:r>
            <a:r>
              <a:rPr lang="en-US" sz="2400" dirty="0"/>
              <a:t>riants with </a:t>
            </a:r>
            <a:r>
              <a:rPr lang="en-US" sz="2400" b="1" dirty="0"/>
              <a:t>small relative risks</a:t>
            </a:r>
            <a:r>
              <a:rPr lang="en-US" sz="2400" dirty="0"/>
              <a:t> (say RR &lt; 1.5 or lower).</a:t>
            </a:r>
            <a:endParaRPr lang="en-US" sz="24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024A23-B308-D545-94DB-0D8EBBC21A9B}"/>
              </a:ext>
            </a:extLst>
          </p:cNvPr>
          <p:cNvCxnSpPr/>
          <p:nvPr/>
        </p:nvCxnSpPr>
        <p:spPr bwMode="auto">
          <a:xfrm flipV="1">
            <a:off x="5872163" y="5042593"/>
            <a:ext cx="178264" cy="7701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8141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74AEA-B7F5-894D-90B2-87B295E40BB5}"/>
              </a:ext>
            </a:extLst>
          </p:cNvPr>
          <p:cNvSpPr/>
          <p:nvPr/>
        </p:nvSpPr>
        <p:spPr bwMode="auto">
          <a:xfrm>
            <a:off x="5166135" y="3863276"/>
            <a:ext cx="2044487" cy="1368960"/>
          </a:xfrm>
          <a:prstGeom prst="rect">
            <a:avLst/>
          </a:prstGeom>
          <a:noFill/>
          <a:ln w="28575" cap="flat" cmpd="sng" algn="ctr">
            <a:solidFill>
              <a:srgbClr val="9814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7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8"/>
          <p:cNvSpPr txBox="1">
            <a:spLocks noChangeArrowheads="1"/>
          </p:cNvSpPr>
          <p:nvPr/>
        </p:nvSpPr>
        <p:spPr bwMode="auto">
          <a:xfrm>
            <a:off x="236893" y="129454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66"/>
                </a:solidFill>
                <a:latin typeface="Arial" charset="0"/>
              </a:rPr>
              <a:t>The GWAS design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094" y="863600"/>
            <a:ext cx="1575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Mutation arises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5095" y="2097117"/>
            <a:ext cx="2173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Gets passed on through many generations 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85095" y="3834246"/>
            <a:ext cx="2173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Still carries a little bit of its original haplotype, broken up by recombination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9897" y="5611090"/>
            <a:ext cx="870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=&gt; Causal mutation will be still be correlated with those near it.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4613088" y="4558475"/>
            <a:ext cx="158933" cy="45719"/>
          </a:xfrm>
          <a:prstGeom prst="rect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204442" y="998055"/>
            <a:ext cx="1001767" cy="45719"/>
            <a:chOff x="6047154" y="1849637"/>
            <a:chExt cx="2453966" cy="111995"/>
          </a:xfrm>
          <a:solidFill>
            <a:srgbClr val="FF6600"/>
          </a:solidFill>
        </p:grpSpPr>
        <p:sp>
          <p:nvSpPr>
            <p:cNvPr id="68" name="Rectangle 67"/>
            <p:cNvSpPr/>
            <p:nvPr/>
          </p:nvSpPr>
          <p:spPr bwMode="auto">
            <a:xfrm>
              <a:off x="6047154" y="1849637"/>
              <a:ext cx="1337234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393305" y="1854297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83" name="Right Triangle 82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4" name="Right Triangle 83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7508834" y="1855116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72" name="Right Triangle 71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" name="Right Triangle 81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 bwMode="auto">
            <a:xfrm>
              <a:off x="7637522" y="1854553"/>
              <a:ext cx="863598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5" name="5-Point Star 84"/>
          <p:cNvSpPr/>
          <p:nvPr/>
        </p:nvSpPr>
        <p:spPr bwMode="auto">
          <a:xfrm rot="1258965">
            <a:off x="4494301" y="914170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85434" y="1497740"/>
            <a:ext cx="1025539" cy="46531"/>
            <a:chOff x="3002174" y="4061930"/>
            <a:chExt cx="2468351" cy="111995"/>
          </a:xfrm>
        </p:grpSpPr>
        <p:grpSp>
          <p:nvGrpSpPr>
            <p:cNvPr id="86" name="Group 85"/>
            <p:cNvGrpSpPr/>
            <p:nvPr/>
          </p:nvGrpSpPr>
          <p:grpSpPr>
            <a:xfrm>
              <a:off x="3005131" y="4061930"/>
              <a:ext cx="2453966" cy="111995"/>
              <a:chOff x="6047154" y="1849637"/>
              <a:chExt cx="2453966" cy="111995"/>
            </a:xfrm>
            <a:solidFill>
              <a:srgbClr val="FF6600"/>
            </a:solidFill>
          </p:grpSpPr>
          <p:sp>
            <p:nvSpPr>
              <p:cNvPr id="87" name="Rectangle 86"/>
              <p:cNvSpPr/>
              <p:nvPr/>
            </p:nvSpPr>
            <p:spPr bwMode="auto">
              <a:xfrm>
                <a:off x="6047154" y="1849637"/>
                <a:ext cx="1337234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99" name="Right Triangle 98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0" name="Right Triangle 99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95" name="Right Triangle 94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7" name="Right Triangle 96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90" name="Rectangle 89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4895851" y="4069297"/>
              <a:ext cx="574674" cy="1016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002174" y="4063972"/>
              <a:ext cx="202402" cy="101717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3" name="5-Point Star 102"/>
          <p:cNvSpPr/>
          <p:nvPr/>
        </p:nvSpPr>
        <p:spPr bwMode="auto">
          <a:xfrm rot="1258965">
            <a:off x="3800033" y="1441523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5065072" y="1505855"/>
            <a:ext cx="1025539" cy="45719"/>
            <a:chOff x="3002174" y="4063972"/>
            <a:chExt cx="2468351" cy="110040"/>
          </a:xfrm>
        </p:grpSpPr>
        <p:grpSp>
          <p:nvGrpSpPr>
            <p:cNvPr id="105" name="Group 104"/>
            <p:cNvGrpSpPr/>
            <p:nvPr/>
          </p:nvGrpSpPr>
          <p:grpSpPr>
            <a:xfrm>
              <a:off x="4351282" y="4066590"/>
              <a:ext cx="1107815" cy="107335"/>
              <a:chOff x="7393305" y="1854297"/>
              <a:chExt cx="1107815" cy="107335"/>
            </a:xfrm>
            <a:solidFill>
              <a:srgbClr val="FF6600"/>
            </a:solidFill>
          </p:grpSpPr>
          <p:grpSp>
            <p:nvGrpSpPr>
              <p:cNvPr id="109" name="Group 108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14" name="Right Triangle 113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15" name="Right Triangle 114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12" name="Right Triangle 111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13" name="Right Triangle 112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11" name="Rectangle 110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 bwMode="auto">
            <a:xfrm>
              <a:off x="4895851" y="4069297"/>
              <a:ext cx="574674" cy="1016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3002174" y="4063972"/>
              <a:ext cx="1338221" cy="11004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117" name="Straight Arrow Connector 116"/>
          <p:cNvCxnSpPr/>
          <p:nvPr/>
        </p:nvCxnSpPr>
        <p:spPr bwMode="auto">
          <a:xfrm flipH="1">
            <a:off x="4156825" y="1130228"/>
            <a:ext cx="243840" cy="25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5111865" y="1191188"/>
            <a:ext cx="233680" cy="25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368885" y="2554316"/>
            <a:ext cx="633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Time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4699000" y="1940560"/>
            <a:ext cx="6465" cy="472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 flipH="1">
            <a:off x="4675909" y="3064254"/>
            <a:ext cx="29556" cy="5366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grpSp>
        <p:nvGrpSpPr>
          <p:cNvPr id="146" name="Group 145"/>
          <p:cNvGrpSpPr/>
          <p:nvPr/>
        </p:nvGrpSpPr>
        <p:grpSpPr>
          <a:xfrm>
            <a:off x="2732209" y="4550852"/>
            <a:ext cx="1025539" cy="48446"/>
            <a:chOff x="3002174" y="4063972"/>
            <a:chExt cx="2468351" cy="116603"/>
          </a:xfrm>
        </p:grpSpPr>
        <p:sp>
          <p:nvSpPr>
            <p:cNvPr id="149" name="Rectangle 148"/>
            <p:cNvSpPr/>
            <p:nvPr/>
          </p:nvSpPr>
          <p:spPr bwMode="auto">
            <a:xfrm>
              <a:off x="3002174" y="4063972"/>
              <a:ext cx="1336977" cy="11004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486705" y="4066590"/>
              <a:ext cx="1972392" cy="113985"/>
              <a:chOff x="6528728" y="1854297"/>
              <a:chExt cx="1972392" cy="113985"/>
            </a:xfrm>
            <a:solidFill>
              <a:srgbClr val="FF6600"/>
            </a:solidFill>
          </p:grpSpPr>
          <p:grpSp>
            <p:nvGrpSpPr>
              <p:cNvPr id="151" name="Group 150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56" name="Right Triangle 155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7" name="Right Triangle 156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54" name="Right Triangle 153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5" name="Right Triangle 154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3" name="Rectangle 152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28728" y="1858242"/>
                <a:ext cx="688843" cy="11004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48" name="Rectangle 147"/>
            <p:cNvSpPr/>
            <p:nvPr/>
          </p:nvSpPr>
          <p:spPr bwMode="auto">
            <a:xfrm>
              <a:off x="4895851" y="4069297"/>
              <a:ext cx="574674" cy="1016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215569" y="4560142"/>
            <a:ext cx="1025539" cy="46567"/>
            <a:chOff x="3002174" y="4061930"/>
            <a:chExt cx="2468351" cy="112082"/>
          </a:xfrm>
        </p:grpSpPr>
        <p:grpSp>
          <p:nvGrpSpPr>
            <p:cNvPr id="160" name="Group 159"/>
            <p:cNvGrpSpPr/>
            <p:nvPr/>
          </p:nvGrpSpPr>
          <p:grpSpPr>
            <a:xfrm>
              <a:off x="3599335" y="4061930"/>
              <a:ext cx="1859762" cy="111995"/>
              <a:chOff x="6641358" y="1849637"/>
              <a:chExt cx="1859762" cy="111995"/>
            </a:xfrm>
            <a:solidFill>
              <a:srgbClr val="FF6600"/>
            </a:solidFill>
          </p:grpSpPr>
          <p:sp>
            <p:nvSpPr>
              <p:cNvPr id="163" name="Rectangle 162"/>
              <p:cNvSpPr/>
              <p:nvPr/>
            </p:nvSpPr>
            <p:spPr bwMode="auto">
              <a:xfrm>
                <a:off x="6641358" y="1849637"/>
                <a:ext cx="584379" cy="110041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69" name="Right Triangle 168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0" name="Right Triangle 169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67" name="Right Triangle 166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8" name="Right Triangle 167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6" name="Rectangle 165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61" name="Rectangle 160"/>
            <p:cNvSpPr/>
            <p:nvPr/>
          </p:nvSpPr>
          <p:spPr bwMode="auto">
            <a:xfrm>
              <a:off x="4895851" y="4069297"/>
              <a:ext cx="574674" cy="1016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3002174" y="4063971"/>
              <a:ext cx="597164" cy="11004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1" name="5-Point Star 170"/>
          <p:cNvSpPr/>
          <p:nvPr/>
        </p:nvSpPr>
        <p:spPr bwMode="auto">
          <a:xfrm rot="1258965">
            <a:off x="4530168" y="4503930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172" name="Straight Arrow Connector 171"/>
          <p:cNvCxnSpPr/>
          <p:nvPr/>
        </p:nvCxnSpPr>
        <p:spPr bwMode="auto">
          <a:xfrm flipH="1">
            <a:off x="3770745" y="1821108"/>
            <a:ext cx="243840" cy="25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3" name="Straight Arrow Connector 172"/>
          <p:cNvCxnSpPr/>
          <p:nvPr/>
        </p:nvCxnSpPr>
        <p:spPr bwMode="auto">
          <a:xfrm>
            <a:off x="5701145" y="1821108"/>
            <a:ext cx="254000" cy="27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" name="Straight Arrow Connector 173"/>
          <p:cNvCxnSpPr/>
          <p:nvPr/>
        </p:nvCxnSpPr>
        <p:spPr bwMode="auto">
          <a:xfrm flipH="1">
            <a:off x="3017520" y="4070715"/>
            <a:ext cx="243840" cy="25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5-Point Star 157"/>
          <p:cNvSpPr/>
          <p:nvPr/>
        </p:nvSpPr>
        <p:spPr bwMode="auto">
          <a:xfrm rot="1258965">
            <a:off x="3046808" y="4493770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3449027" y="4554881"/>
            <a:ext cx="301208" cy="470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538267" y="4562725"/>
            <a:ext cx="1031409" cy="48785"/>
            <a:chOff x="3005132" y="3673460"/>
            <a:chExt cx="2465640" cy="116624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3005132" y="3673460"/>
              <a:ext cx="834750" cy="1166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3845443" y="3674015"/>
              <a:ext cx="1625329" cy="114331"/>
              <a:chOff x="6875791" y="1849637"/>
              <a:chExt cx="1625329" cy="114331"/>
            </a:xfrm>
            <a:solidFill>
              <a:srgbClr val="008000"/>
            </a:solidFill>
          </p:grpSpPr>
          <p:sp>
            <p:nvSpPr>
              <p:cNvPr id="178" name="Rectangle 177"/>
              <p:cNvSpPr/>
              <p:nvPr/>
            </p:nvSpPr>
            <p:spPr bwMode="auto">
              <a:xfrm>
                <a:off x="6875791" y="1849637"/>
                <a:ext cx="508598" cy="114331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79" name="Group 178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84" name="Right Triangle 183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5" name="Right Triangle 184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82" name="Right Triangle 181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3" name="Right Triangle 182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81" name="Rectangle 180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cxnSp>
        <p:nvCxnSpPr>
          <p:cNvPr id="186" name="Straight Arrow Connector 185"/>
          <p:cNvCxnSpPr/>
          <p:nvPr/>
        </p:nvCxnSpPr>
        <p:spPr bwMode="auto">
          <a:xfrm flipH="1">
            <a:off x="4693920" y="4067698"/>
            <a:ext cx="1648" cy="2765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flipH="1">
            <a:off x="6054536" y="4069071"/>
            <a:ext cx="1648" cy="2765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9" name="Group 188"/>
          <p:cNvGrpSpPr/>
          <p:nvPr/>
        </p:nvGrpSpPr>
        <p:grpSpPr>
          <a:xfrm>
            <a:off x="7076121" y="4549775"/>
            <a:ext cx="1031409" cy="48785"/>
            <a:chOff x="3005132" y="3673460"/>
            <a:chExt cx="2465640" cy="116624"/>
          </a:xfrm>
        </p:grpSpPr>
        <p:sp>
          <p:nvSpPr>
            <p:cNvPr id="190" name="Rectangle 189"/>
            <p:cNvSpPr/>
            <p:nvPr/>
          </p:nvSpPr>
          <p:spPr bwMode="auto">
            <a:xfrm>
              <a:off x="3005132" y="3673460"/>
              <a:ext cx="834750" cy="1166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3845443" y="3674015"/>
              <a:ext cx="1625329" cy="114331"/>
              <a:chOff x="6875791" y="1849637"/>
              <a:chExt cx="1625329" cy="114331"/>
            </a:xfrm>
            <a:solidFill>
              <a:srgbClr val="008000"/>
            </a:solidFill>
          </p:grpSpPr>
          <p:sp>
            <p:nvSpPr>
              <p:cNvPr id="192" name="Rectangle 191"/>
              <p:cNvSpPr/>
              <p:nvPr/>
            </p:nvSpPr>
            <p:spPr bwMode="auto">
              <a:xfrm>
                <a:off x="6875791" y="1849637"/>
                <a:ext cx="508598" cy="114331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93" name="Group 192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98" name="Right Triangle 197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Right Triangle 198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4" name="Group 193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96" name="Right Triangle 195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7" name="Right Triangle 196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95" name="Rectangle 194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00" name="Rectangle 199"/>
          <p:cNvSpPr/>
          <p:nvPr/>
        </p:nvSpPr>
        <p:spPr bwMode="auto">
          <a:xfrm>
            <a:off x="7337099" y="4549775"/>
            <a:ext cx="183303" cy="45719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7783123" y="4549775"/>
            <a:ext cx="10331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7988762" y="4549775"/>
            <a:ext cx="97336" cy="5873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4" name="5-Point Star 203"/>
          <p:cNvSpPr/>
          <p:nvPr/>
        </p:nvSpPr>
        <p:spPr bwMode="auto">
          <a:xfrm rot="1258965">
            <a:off x="7344657" y="4463965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205" name="Straight Arrow Connector 204"/>
          <p:cNvCxnSpPr/>
          <p:nvPr/>
        </p:nvCxnSpPr>
        <p:spPr bwMode="auto">
          <a:xfrm>
            <a:off x="7099905" y="4088190"/>
            <a:ext cx="182395" cy="2655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529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8"/>
          <p:cNvSpPr txBox="1">
            <a:spLocks noChangeArrowheads="1"/>
          </p:cNvSpPr>
          <p:nvPr/>
        </p:nvSpPr>
        <p:spPr bwMode="auto">
          <a:xfrm>
            <a:off x="236893" y="129454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66"/>
                </a:solidFill>
                <a:latin typeface="Arial" charset="0"/>
              </a:rPr>
              <a:t>The GWAS design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094" y="863600"/>
            <a:ext cx="1575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Mutation arises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5095" y="2097117"/>
            <a:ext cx="2173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Gets passed on through many generations 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85095" y="3834246"/>
            <a:ext cx="2173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Still carries a little bit of its original haplotype, broken up by recombination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9897" y="5611090"/>
            <a:ext cx="8704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=&gt; Causal mutation will be still be correlated with those near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If we could type enough markers, we could access it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4613088" y="4558475"/>
            <a:ext cx="158933" cy="45719"/>
          </a:xfrm>
          <a:prstGeom prst="rect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204442" y="998055"/>
            <a:ext cx="1001767" cy="45719"/>
            <a:chOff x="6047154" y="1849637"/>
            <a:chExt cx="2453966" cy="111995"/>
          </a:xfrm>
          <a:solidFill>
            <a:srgbClr val="FF6600"/>
          </a:solidFill>
        </p:grpSpPr>
        <p:sp>
          <p:nvSpPr>
            <p:cNvPr id="68" name="Rectangle 67"/>
            <p:cNvSpPr/>
            <p:nvPr/>
          </p:nvSpPr>
          <p:spPr bwMode="auto">
            <a:xfrm>
              <a:off x="6047154" y="1849637"/>
              <a:ext cx="1337234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393305" y="1854297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83" name="Right Triangle 82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4" name="Right Triangle 83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7508834" y="1855116"/>
              <a:ext cx="120780" cy="99404"/>
              <a:chOff x="7425765" y="1673412"/>
              <a:chExt cx="120349" cy="137699"/>
            </a:xfrm>
            <a:grpFill/>
          </p:grpSpPr>
          <p:sp>
            <p:nvSpPr>
              <p:cNvPr id="72" name="Right Triangle 71"/>
              <p:cNvSpPr/>
              <p:nvPr/>
            </p:nvSpPr>
            <p:spPr bwMode="auto">
              <a:xfrm>
                <a:off x="7425765" y="1673412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" name="Right Triangle 81"/>
              <p:cNvSpPr/>
              <p:nvPr/>
            </p:nvSpPr>
            <p:spPr bwMode="auto">
              <a:xfrm flipV="1">
                <a:off x="7426585" y="1743876"/>
                <a:ext cx="119529" cy="67235"/>
              </a:xfrm>
              <a:prstGeom prst="rtTriangl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 bwMode="auto">
            <a:xfrm>
              <a:off x="7637522" y="1854553"/>
              <a:ext cx="863598" cy="10707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5" name="5-Point Star 84"/>
          <p:cNvSpPr/>
          <p:nvPr/>
        </p:nvSpPr>
        <p:spPr bwMode="auto">
          <a:xfrm rot="1258965">
            <a:off x="4494301" y="914170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85434" y="1497740"/>
            <a:ext cx="1025539" cy="46531"/>
            <a:chOff x="3002174" y="4061930"/>
            <a:chExt cx="2468351" cy="111995"/>
          </a:xfrm>
        </p:grpSpPr>
        <p:grpSp>
          <p:nvGrpSpPr>
            <p:cNvPr id="86" name="Group 85"/>
            <p:cNvGrpSpPr/>
            <p:nvPr/>
          </p:nvGrpSpPr>
          <p:grpSpPr>
            <a:xfrm>
              <a:off x="3005131" y="4061930"/>
              <a:ext cx="2453966" cy="111995"/>
              <a:chOff x="6047154" y="1849637"/>
              <a:chExt cx="2453966" cy="111995"/>
            </a:xfrm>
            <a:solidFill>
              <a:srgbClr val="FF6600"/>
            </a:solidFill>
          </p:grpSpPr>
          <p:sp>
            <p:nvSpPr>
              <p:cNvPr id="87" name="Rectangle 86"/>
              <p:cNvSpPr/>
              <p:nvPr/>
            </p:nvSpPr>
            <p:spPr bwMode="auto">
              <a:xfrm>
                <a:off x="6047154" y="1849637"/>
                <a:ext cx="1337234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99" name="Right Triangle 98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0" name="Right Triangle 99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95" name="Right Triangle 94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7" name="Right Triangle 96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90" name="Rectangle 89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4895851" y="4069297"/>
              <a:ext cx="574674" cy="1016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002174" y="4063972"/>
              <a:ext cx="202402" cy="101717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3" name="5-Point Star 102"/>
          <p:cNvSpPr/>
          <p:nvPr/>
        </p:nvSpPr>
        <p:spPr bwMode="auto">
          <a:xfrm rot="1258965">
            <a:off x="3800033" y="1441523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5065072" y="1505855"/>
            <a:ext cx="1025539" cy="45719"/>
            <a:chOff x="3002174" y="4063972"/>
            <a:chExt cx="2468351" cy="110040"/>
          </a:xfrm>
        </p:grpSpPr>
        <p:grpSp>
          <p:nvGrpSpPr>
            <p:cNvPr id="105" name="Group 104"/>
            <p:cNvGrpSpPr/>
            <p:nvPr/>
          </p:nvGrpSpPr>
          <p:grpSpPr>
            <a:xfrm>
              <a:off x="4351282" y="4066590"/>
              <a:ext cx="1107815" cy="107335"/>
              <a:chOff x="7393305" y="1854297"/>
              <a:chExt cx="1107815" cy="107335"/>
            </a:xfrm>
            <a:solidFill>
              <a:srgbClr val="FF6600"/>
            </a:solidFill>
          </p:grpSpPr>
          <p:grpSp>
            <p:nvGrpSpPr>
              <p:cNvPr id="109" name="Group 108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14" name="Right Triangle 113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15" name="Right Triangle 114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12" name="Right Triangle 111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13" name="Right Triangle 112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11" name="Rectangle 110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 bwMode="auto">
            <a:xfrm>
              <a:off x="4895851" y="4069297"/>
              <a:ext cx="574674" cy="1016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3002174" y="4063972"/>
              <a:ext cx="1338221" cy="11004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117" name="Straight Arrow Connector 116"/>
          <p:cNvCxnSpPr/>
          <p:nvPr/>
        </p:nvCxnSpPr>
        <p:spPr bwMode="auto">
          <a:xfrm flipH="1">
            <a:off x="4156825" y="1130228"/>
            <a:ext cx="243840" cy="25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5111865" y="1191188"/>
            <a:ext cx="233680" cy="25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368885" y="2554316"/>
            <a:ext cx="633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Time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4699000" y="1940560"/>
            <a:ext cx="6465" cy="472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 flipH="1">
            <a:off x="4675909" y="3064254"/>
            <a:ext cx="29556" cy="5366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grpSp>
        <p:nvGrpSpPr>
          <p:cNvPr id="146" name="Group 145"/>
          <p:cNvGrpSpPr/>
          <p:nvPr/>
        </p:nvGrpSpPr>
        <p:grpSpPr>
          <a:xfrm>
            <a:off x="2732209" y="4550852"/>
            <a:ext cx="1025539" cy="48446"/>
            <a:chOff x="3002174" y="4063972"/>
            <a:chExt cx="2468351" cy="116603"/>
          </a:xfrm>
        </p:grpSpPr>
        <p:sp>
          <p:nvSpPr>
            <p:cNvPr id="149" name="Rectangle 148"/>
            <p:cNvSpPr/>
            <p:nvPr/>
          </p:nvSpPr>
          <p:spPr bwMode="auto">
            <a:xfrm>
              <a:off x="3002174" y="4063972"/>
              <a:ext cx="1336977" cy="11004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486705" y="4066590"/>
              <a:ext cx="1972392" cy="113985"/>
              <a:chOff x="6528728" y="1854297"/>
              <a:chExt cx="1972392" cy="113985"/>
            </a:xfrm>
            <a:solidFill>
              <a:srgbClr val="FF6600"/>
            </a:solidFill>
          </p:grpSpPr>
          <p:grpSp>
            <p:nvGrpSpPr>
              <p:cNvPr id="151" name="Group 150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56" name="Right Triangle 155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7" name="Right Triangle 156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54" name="Right Triangle 153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5" name="Right Triangle 154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3" name="Rectangle 152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28728" y="1858242"/>
                <a:ext cx="688843" cy="11004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48" name="Rectangle 147"/>
            <p:cNvSpPr/>
            <p:nvPr/>
          </p:nvSpPr>
          <p:spPr bwMode="auto">
            <a:xfrm>
              <a:off x="4895851" y="4069297"/>
              <a:ext cx="574674" cy="1016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215569" y="4560142"/>
            <a:ext cx="1025539" cy="46567"/>
            <a:chOff x="3002174" y="4061930"/>
            <a:chExt cx="2468351" cy="112082"/>
          </a:xfrm>
        </p:grpSpPr>
        <p:grpSp>
          <p:nvGrpSpPr>
            <p:cNvPr id="160" name="Group 159"/>
            <p:cNvGrpSpPr/>
            <p:nvPr/>
          </p:nvGrpSpPr>
          <p:grpSpPr>
            <a:xfrm>
              <a:off x="3599335" y="4061930"/>
              <a:ext cx="1859762" cy="111995"/>
              <a:chOff x="6641358" y="1849637"/>
              <a:chExt cx="1859762" cy="111995"/>
            </a:xfrm>
            <a:solidFill>
              <a:srgbClr val="FF6600"/>
            </a:solidFill>
          </p:grpSpPr>
          <p:sp>
            <p:nvSpPr>
              <p:cNvPr id="163" name="Rectangle 162"/>
              <p:cNvSpPr/>
              <p:nvPr/>
            </p:nvSpPr>
            <p:spPr bwMode="auto">
              <a:xfrm>
                <a:off x="6641358" y="1849637"/>
                <a:ext cx="584379" cy="110041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69" name="Right Triangle 168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0" name="Right Triangle 169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67" name="Right Triangle 166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8" name="Right Triangle 167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6" name="Rectangle 165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61" name="Rectangle 160"/>
            <p:cNvSpPr/>
            <p:nvPr/>
          </p:nvSpPr>
          <p:spPr bwMode="auto">
            <a:xfrm>
              <a:off x="4895851" y="4069297"/>
              <a:ext cx="574674" cy="1016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3002174" y="4063971"/>
              <a:ext cx="597164" cy="11004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1" name="5-Point Star 170"/>
          <p:cNvSpPr/>
          <p:nvPr/>
        </p:nvSpPr>
        <p:spPr bwMode="auto">
          <a:xfrm rot="1258965">
            <a:off x="4530168" y="4503930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172" name="Straight Arrow Connector 171"/>
          <p:cNvCxnSpPr/>
          <p:nvPr/>
        </p:nvCxnSpPr>
        <p:spPr bwMode="auto">
          <a:xfrm flipH="1">
            <a:off x="3770745" y="1821108"/>
            <a:ext cx="243840" cy="25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3" name="Straight Arrow Connector 172"/>
          <p:cNvCxnSpPr/>
          <p:nvPr/>
        </p:nvCxnSpPr>
        <p:spPr bwMode="auto">
          <a:xfrm>
            <a:off x="5701145" y="1821108"/>
            <a:ext cx="254000" cy="27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" name="Straight Arrow Connector 173"/>
          <p:cNvCxnSpPr/>
          <p:nvPr/>
        </p:nvCxnSpPr>
        <p:spPr bwMode="auto">
          <a:xfrm flipH="1">
            <a:off x="3017520" y="4070715"/>
            <a:ext cx="243840" cy="25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5-Point Star 157"/>
          <p:cNvSpPr/>
          <p:nvPr/>
        </p:nvSpPr>
        <p:spPr bwMode="auto">
          <a:xfrm rot="1258965">
            <a:off x="3046808" y="4493770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3449027" y="4554881"/>
            <a:ext cx="301208" cy="470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538267" y="4562725"/>
            <a:ext cx="1031409" cy="48785"/>
            <a:chOff x="3005132" y="3673460"/>
            <a:chExt cx="2465640" cy="116624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3005132" y="3673460"/>
              <a:ext cx="834750" cy="1166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3845443" y="3674015"/>
              <a:ext cx="1625329" cy="114331"/>
              <a:chOff x="6875791" y="1849637"/>
              <a:chExt cx="1625329" cy="114331"/>
            </a:xfrm>
            <a:solidFill>
              <a:srgbClr val="008000"/>
            </a:solidFill>
          </p:grpSpPr>
          <p:sp>
            <p:nvSpPr>
              <p:cNvPr id="178" name="Rectangle 177"/>
              <p:cNvSpPr/>
              <p:nvPr/>
            </p:nvSpPr>
            <p:spPr bwMode="auto">
              <a:xfrm>
                <a:off x="6875791" y="1849637"/>
                <a:ext cx="508598" cy="114331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79" name="Group 178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84" name="Right Triangle 183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5" name="Right Triangle 184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82" name="Right Triangle 181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3" name="Right Triangle 182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81" name="Rectangle 180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cxnSp>
        <p:nvCxnSpPr>
          <p:cNvPr id="186" name="Straight Arrow Connector 185"/>
          <p:cNvCxnSpPr/>
          <p:nvPr/>
        </p:nvCxnSpPr>
        <p:spPr bwMode="auto">
          <a:xfrm flipH="1">
            <a:off x="4693920" y="4067698"/>
            <a:ext cx="1648" cy="2765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flipH="1">
            <a:off x="6054536" y="4069071"/>
            <a:ext cx="1648" cy="2765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9" name="Group 188"/>
          <p:cNvGrpSpPr/>
          <p:nvPr/>
        </p:nvGrpSpPr>
        <p:grpSpPr>
          <a:xfrm>
            <a:off x="7076121" y="4549775"/>
            <a:ext cx="1031409" cy="48785"/>
            <a:chOff x="3005132" y="3673460"/>
            <a:chExt cx="2465640" cy="116624"/>
          </a:xfrm>
        </p:grpSpPr>
        <p:sp>
          <p:nvSpPr>
            <p:cNvPr id="190" name="Rectangle 189"/>
            <p:cNvSpPr/>
            <p:nvPr/>
          </p:nvSpPr>
          <p:spPr bwMode="auto">
            <a:xfrm>
              <a:off x="3005132" y="3673460"/>
              <a:ext cx="834750" cy="1166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3845443" y="3674015"/>
              <a:ext cx="1625329" cy="114331"/>
              <a:chOff x="6875791" y="1849637"/>
              <a:chExt cx="1625329" cy="114331"/>
            </a:xfrm>
            <a:solidFill>
              <a:srgbClr val="008000"/>
            </a:solidFill>
          </p:grpSpPr>
          <p:sp>
            <p:nvSpPr>
              <p:cNvPr id="192" name="Rectangle 191"/>
              <p:cNvSpPr/>
              <p:nvPr/>
            </p:nvSpPr>
            <p:spPr bwMode="auto">
              <a:xfrm>
                <a:off x="6875791" y="1849637"/>
                <a:ext cx="508598" cy="114331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93" name="Group 192"/>
              <p:cNvGrpSpPr/>
              <p:nvPr/>
            </p:nvGrpSpPr>
            <p:grpSpPr>
              <a:xfrm>
                <a:off x="7393305" y="1854297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98" name="Right Triangle 197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Right Triangle 198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4" name="Group 193"/>
              <p:cNvGrpSpPr/>
              <p:nvPr/>
            </p:nvGrpSpPr>
            <p:grpSpPr>
              <a:xfrm flipH="1">
                <a:off x="7508834" y="1855116"/>
                <a:ext cx="120780" cy="99404"/>
                <a:chOff x="7425765" y="1673412"/>
                <a:chExt cx="120349" cy="137699"/>
              </a:xfrm>
              <a:grpFill/>
            </p:grpSpPr>
            <p:sp>
              <p:nvSpPr>
                <p:cNvPr id="196" name="Right Triangle 195"/>
                <p:cNvSpPr/>
                <p:nvPr/>
              </p:nvSpPr>
              <p:spPr bwMode="auto">
                <a:xfrm>
                  <a:off x="7425765" y="1673412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7" name="Right Triangle 196"/>
                <p:cNvSpPr/>
                <p:nvPr/>
              </p:nvSpPr>
              <p:spPr bwMode="auto">
                <a:xfrm flipV="1">
                  <a:off x="7426585" y="1743876"/>
                  <a:ext cx="119529" cy="67235"/>
                </a:xfrm>
                <a:prstGeom prst="rtTriangl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95" name="Rectangle 194"/>
              <p:cNvSpPr/>
              <p:nvPr/>
            </p:nvSpPr>
            <p:spPr bwMode="auto">
              <a:xfrm>
                <a:off x="7637522" y="1854553"/>
                <a:ext cx="863598" cy="10707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00" name="Rectangle 199"/>
          <p:cNvSpPr/>
          <p:nvPr/>
        </p:nvSpPr>
        <p:spPr bwMode="auto">
          <a:xfrm>
            <a:off x="7337099" y="4549775"/>
            <a:ext cx="183303" cy="45719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7783123" y="4549775"/>
            <a:ext cx="10331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7988762" y="4549775"/>
            <a:ext cx="97336" cy="5873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4" name="5-Point Star 203"/>
          <p:cNvSpPr/>
          <p:nvPr/>
        </p:nvSpPr>
        <p:spPr bwMode="auto">
          <a:xfrm rot="1258965">
            <a:off x="7344657" y="4463965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205" name="Straight Arrow Connector 204"/>
          <p:cNvCxnSpPr/>
          <p:nvPr/>
        </p:nvCxnSpPr>
        <p:spPr bwMode="auto">
          <a:xfrm>
            <a:off x="7099905" y="4088190"/>
            <a:ext cx="182395" cy="2655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04164B1-2A54-F844-B50D-A6D1C1120A39}"/>
              </a:ext>
            </a:extLst>
          </p:cNvPr>
          <p:cNvGrpSpPr/>
          <p:nvPr/>
        </p:nvGrpSpPr>
        <p:grpSpPr>
          <a:xfrm>
            <a:off x="2702280" y="4847059"/>
            <a:ext cx="1040028" cy="102529"/>
            <a:chOff x="2702280" y="4847059"/>
            <a:chExt cx="1040028" cy="102529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22DAB027-D9B1-474B-9888-3818CEB3F2F3}"/>
                </a:ext>
              </a:extLst>
            </p:cNvPr>
            <p:cNvSpPr/>
            <p:nvPr/>
          </p:nvSpPr>
          <p:spPr bwMode="auto">
            <a:xfrm>
              <a:off x="2702280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riangle 107">
              <a:extLst>
                <a:ext uri="{FF2B5EF4-FFF2-40B4-BE49-F238E27FC236}">
                  <a16:creationId xmlns:a16="http://schemas.microsoft.com/office/drawing/2014/main" id="{A8993862-D27A-0D4E-BB66-21BB125160AE}"/>
                </a:ext>
              </a:extLst>
            </p:cNvPr>
            <p:cNvSpPr/>
            <p:nvPr/>
          </p:nvSpPr>
          <p:spPr bwMode="auto">
            <a:xfrm>
              <a:off x="2851657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riangle 115">
              <a:extLst>
                <a:ext uri="{FF2B5EF4-FFF2-40B4-BE49-F238E27FC236}">
                  <a16:creationId xmlns:a16="http://schemas.microsoft.com/office/drawing/2014/main" id="{7CF75D11-8799-144E-A3A5-8DECD5CDB79E}"/>
                </a:ext>
              </a:extLst>
            </p:cNvPr>
            <p:cNvSpPr/>
            <p:nvPr/>
          </p:nvSpPr>
          <p:spPr bwMode="auto">
            <a:xfrm>
              <a:off x="3035686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riangle 121">
              <a:extLst>
                <a:ext uri="{FF2B5EF4-FFF2-40B4-BE49-F238E27FC236}">
                  <a16:creationId xmlns:a16="http://schemas.microsoft.com/office/drawing/2014/main" id="{B9A26CEB-FF7D-424A-830C-0E1E62BF5C7A}"/>
                </a:ext>
              </a:extLst>
            </p:cNvPr>
            <p:cNvSpPr/>
            <p:nvPr/>
          </p:nvSpPr>
          <p:spPr bwMode="auto">
            <a:xfrm>
              <a:off x="3253163" y="4851739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Triangle 122">
              <a:extLst>
                <a:ext uri="{FF2B5EF4-FFF2-40B4-BE49-F238E27FC236}">
                  <a16:creationId xmlns:a16="http://schemas.microsoft.com/office/drawing/2014/main" id="{35A12605-6362-3440-BE3C-9B43A2DE4584}"/>
                </a:ext>
              </a:extLst>
            </p:cNvPr>
            <p:cNvSpPr/>
            <p:nvPr/>
          </p:nvSpPr>
          <p:spPr bwMode="auto">
            <a:xfrm>
              <a:off x="3429708" y="4851568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Triangle 123">
              <a:extLst>
                <a:ext uri="{FF2B5EF4-FFF2-40B4-BE49-F238E27FC236}">
                  <a16:creationId xmlns:a16="http://schemas.microsoft.com/office/drawing/2014/main" id="{AC1945EE-E4B0-4846-9317-12464B5BE255}"/>
                </a:ext>
              </a:extLst>
            </p:cNvPr>
            <p:cNvSpPr/>
            <p:nvPr/>
          </p:nvSpPr>
          <p:spPr bwMode="auto">
            <a:xfrm>
              <a:off x="3660445" y="4847059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1DF9AB1-CFEA-8A4B-8532-F27111A7FA82}"/>
              </a:ext>
            </a:extLst>
          </p:cNvPr>
          <p:cNvGrpSpPr/>
          <p:nvPr/>
        </p:nvGrpSpPr>
        <p:grpSpPr>
          <a:xfrm>
            <a:off x="4230319" y="4835634"/>
            <a:ext cx="1040028" cy="102529"/>
            <a:chOff x="2702280" y="4847059"/>
            <a:chExt cx="1040028" cy="102529"/>
          </a:xfrm>
        </p:grpSpPr>
        <p:sp>
          <p:nvSpPr>
            <p:cNvPr id="126" name="Triangle 125">
              <a:extLst>
                <a:ext uri="{FF2B5EF4-FFF2-40B4-BE49-F238E27FC236}">
                  <a16:creationId xmlns:a16="http://schemas.microsoft.com/office/drawing/2014/main" id="{0831BC41-0460-D448-88F1-AF0B1D055667}"/>
                </a:ext>
              </a:extLst>
            </p:cNvPr>
            <p:cNvSpPr/>
            <p:nvPr/>
          </p:nvSpPr>
          <p:spPr bwMode="auto">
            <a:xfrm>
              <a:off x="2702280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riangle 126">
              <a:extLst>
                <a:ext uri="{FF2B5EF4-FFF2-40B4-BE49-F238E27FC236}">
                  <a16:creationId xmlns:a16="http://schemas.microsoft.com/office/drawing/2014/main" id="{DA9792EA-9975-7546-8F0B-674C4E620671}"/>
                </a:ext>
              </a:extLst>
            </p:cNvPr>
            <p:cNvSpPr/>
            <p:nvPr/>
          </p:nvSpPr>
          <p:spPr bwMode="auto">
            <a:xfrm>
              <a:off x="2851657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Triangle 127">
              <a:extLst>
                <a:ext uri="{FF2B5EF4-FFF2-40B4-BE49-F238E27FC236}">
                  <a16:creationId xmlns:a16="http://schemas.microsoft.com/office/drawing/2014/main" id="{C20D74A7-F83D-AE4B-9DF5-4D7B9815F970}"/>
                </a:ext>
              </a:extLst>
            </p:cNvPr>
            <p:cNvSpPr/>
            <p:nvPr/>
          </p:nvSpPr>
          <p:spPr bwMode="auto">
            <a:xfrm>
              <a:off x="3035686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riangle 128">
              <a:extLst>
                <a:ext uri="{FF2B5EF4-FFF2-40B4-BE49-F238E27FC236}">
                  <a16:creationId xmlns:a16="http://schemas.microsoft.com/office/drawing/2014/main" id="{1FF7E02E-7E12-CF46-9C30-679B41E179A6}"/>
                </a:ext>
              </a:extLst>
            </p:cNvPr>
            <p:cNvSpPr/>
            <p:nvPr/>
          </p:nvSpPr>
          <p:spPr bwMode="auto">
            <a:xfrm>
              <a:off x="3253163" y="4851739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Triangle 129">
              <a:extLst>
                <a:ext uri="{FF2B5EF4-FFF2-40B4-BE49-F238E27FC236}">
                  <a16:creationId xmlns:a16="http://schemas.microsoft.com/office/drawing/2014/main" id="{7A44B06E-AA9D-D645-B4CD-2F1D9976CC15}"/>
                </a:ext>
              </a:extLst>
            </p:cNvPr>
            <p:cNvSpPr/>
            <p:nvPr/>
          </p:nvSpPr>
          <p:spPr bwMode="auto">
            <a:xfrm>
              <a:off x="3429708" y="4851568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Triangle 130">
              <a:extLst>
                <a:ext uri="{FF2B5EF4-FFF2-40B4-BE49-F238E27FC236}">
                  <a16:creationId xmlns:a16="http://schemas.microsoft.com/office/drawing/2014/main" id="{D4E44ECC-384B-2345-870A-421EFF27EFC5}"/>
                </a:ext>
              </a:extLst>
            </p:cNvPr>
            <p:cNvSpPr/>
            <p:nvPr/>
          </p:nvSpPr>
          <p:spPr bwMode="auto">
            <a:xfrm>
              <a:off x="3660445" y="4847059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3C63D35-25E2-CA4A-BF83-F8998FB7E884}"/>
              </a:ext>
            </a:extLst>
          </p:cNvPr>
          <p:cNvGrpSpPr/>
          <p:nvPr/>
        </p:nvGrpSpPr>
        <p:grpSpPr>
          <a:xfrm>
            <a:off x="5565849" y="4825858"/>
            <a:ext cx="1040028" cy="102529"/>
            <a:chOff x="2702280" y="4847059"/>
            <a:chExt cx="1040028" cy="102529"/>
          </a:xfrm>
        </p:grpSpPr>
        <p:sp>
          <p:nvSpPr>
            <p:cNvPr id="133" name="Triangle 132">
              <a:extLst>
                <a:ext uri="{FF2B5EF4-FFF2-40B4-BE49-F238E27FC236}">
                  <a16:creationId xmlns:a16="http://schemas.microsoft.com/office/drawing/2014/main" id="{4BFD210A-AB72-ED42-BC7F-5C86849FB637}"/>
                </a:ext>
              </a:extLst>
            </p:cNvPr>
            <p:cNvSpPr/>
            <p:nvPr/>
          </p:nvSpPr>
          <p:spPr bwMode="auto">
            <a:xfrm>
              <a:off x="2702280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Triangle 133">
              <a:extLst>
                <a:ext uri="{FF2B5EF4-FFF2-40B4-BE49-F238E27FC236}">
                  <a16:creationId xmlns:a16="http://schemas.microsoft.com/office/drawing/2014/main" id="{09C5C98D-A485-964D-881D-CBAC963533EF}"/>
                </a:ext>
              </a:extLst>
            </p:cNvPr>
            <p:cNvSpPr/>
            <p:nvPr/>
          </p:nvSpPr>
          <p:spPr bwMode="auto">
            <a:xfrm>
              <a:off x="2851657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Triangle 134">
              <a:extLst>
                <a:ext uri="{FF2B5EF4-FFF2-40B4-BE49-F238E27FC236}">
                  <a16:creationId xmlns:a16="http://schemas.microsoft.com/office/drawing/2014/main" id="{0F95F7F9-8060-EA42-A14E-017D7E589978}"/>
                </a:ext>
              </a:extLst>
            </p:cNvPr>
            <p:cNvSpPr/>
            <p:nvPr/>
          </p:nvSpPr>
          <p:spPr bwMode="auto">
            <a:xfrm>
              <a:off x="3035686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Triangle 135">
              <a:extLst>
                <a:ext uri="{FF2B5EF4-FFF2-40B4-BE49-F238E27FC236}">
                  <a16:creationId xmlns:a16="http://schemas.microsoft.com/office/drawing/2014/main" id="{94B06EB8-7D34-FF46-B925-AFCF920BA23D}"/>
                </a:ext>
              </a:extLst>
            </p:cNvPr>
            <p:cNvSpPr/>
            <p:nvPr/>
          </p:nvSpPr>
          <p:spPr bwMode="auto">
            <a:xfrm>
              <a:off x="3253163" y="4851739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riangle 136">
              <a:extLst>
                <a:ext uri="{FF2B5EF4-FFF2-40B4-BE49-F238E27FC236}">
                  <a16:creationId xmlns:a16="http://schemas.microsoft.com/office/drawing/2014/main" id="{54137869-ADF7-154B-B182-E4244D96FB21}"/>
                </a:ext>
              </a:extLst>
            </p:cNvPr>
            <p:cNvSpPr/>
            <p:nvPr/>
          </p:nvSpPr>
          <p:spPr bwMode="auto">
            <a:xfrm>
              <a:off x="3429708" y="4851568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Triangle 137">
              <a:extLst>
                <a:ext uri="{FF2B5EF4-FFF2-40B4-BE49-F238E27FC236}">
                  <a16:creationId xmlns:a16="http://schemas.microsoft.com/office/drawing/2014/main" id="{1D64EC91-2A7E-154A-B8F9-E147E45F2318}"/>
                </a:ext>
              </a:extLst>
            </p:cNvPr>
            <p:cNvSpPr/>
            <p:nvPr/>
          </p:nvSpPr>
          <p:spPr bwMode="auto">
            <a:xfrm>
              <a:off x="3660445" y="4847059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977BA45-1556-7840-9333-81652D486D0B}"/>
              </a:ext>
            </a:extLst>
          </p:cNvPr>
          <p:cNvGrpSpPr/>
          <p:nvPr/>
        </p:nvGrpSpPr>
        <p:grpSpPr>
          <a:xfrm>
            <a:off x="7095048" y="4819401"/>
            <a:ext cx="1040028" cy="102529"/>
            <a:chOff x="2702280" y="4847059"/>
            <a:chExt cx="1040028" cy="102529"/>
          </a:xfrm>
        </p:grpSpPr>
        <p:sp>
          <p:nvSpPr>
            <p:cNvPr id="140" name="Triangle 139">
              <a:extLst>
                <a:ext uri="{FF2B5EF4-FFF2-40B4-BE49-F238E27FC236}">
                  <a16:creationId xmlns:a16="http://schemas.microsoft.com/office/drawing/2014/main" id="{2A40D69B-7B62-E947-9BEE-E308DCD7212E}"/>
                </a:ext>
              </a:extLst>
            </p:cNvPr>
            <p:cNvSpPr/>
            <p:nvPr/>
          </p:nvSpPr>
          <p:spPr bwMode="auto">
            <a:xfrm>
              <a:off x="2702280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Triangle 140">
              <a:extLst>
                <a:ext uri="{FF2B5EF4-FFF2-40B4-BE49-F238E27FC236}">
                  <a16:creationId xmlns:a16="http://schemas.microsoft.com/office/drawing/2014/main" id="{BF00A330-0684-2D4A-B20D-0809BB7EE55C}"/>
                </a:ext>
              </a:extLst>
            </p:cNvPr>
            <p:cNvSpPr/>
            <p:nvPr/>
          </p:nvSpPr>
          <p:spPr bwMode="auto">
            <a:xfrm>
              <a:off x="2851657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Triangle 141">
              <a:extLst>
                <a:ext uri="{FF2B5EF4-FFF2-40B4-BE49-F238E27FC236}">
                  <a16:creationId xmlns:a16="http://schemas.microsoft.com/office/drawing/2014/main" id="{B8E8FF6C-E2CF-F54F-9900-DD2E3FE5B472}"/>
                </a:ext>
              </a:extLst>
            </p:cNvPr>
            <p:cNvSpPr/>
            <p:nvPr/>
          </p:nvSpPr>
          <p:spPr bwMode="auto">
            <a:xfrm>
              <a:off x="3035686" y="4853283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riangle 142">
              <a:extLst>
                <a:ext uri="{FF2B5EF4-FFF2-40B4-BE49-F238E27FC236}">
                  <a16:creationId xmlns:a16="http://schemas.microsoft.com/office/drawing/2014/main" id="{F8786D2C-6FFC-B447-85C0-3860F180F39B}"/>
                </a:ext>
              </a:extLst>
            </p:cNvPr>
            <p:cNvSpPr/>
            <p:nvPr/>
          </p:nvSpPr>
          <p:spPr bwMode="auto">
            <a:xfrm>
              <a:off x="3253163" y="4851739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Triangle 143">
              <a:extLst>
                <a:ext uri="{FF2B5EF4-FFF2-40B4-BE49-F238E27FC236}">
                  <a16:creationId xmlns:a16="http://schemas.microsoft.com/office/drawing/2014/main" id="{8EDF72B5-E617-D84E-87D1-6CF0C8F842C7}"/>
                </a:ext>
              </a:extLst>
            </p:cNvPr>
            <p:cNvSpPr/>
            <p:nvPr/>
          </p:nvSpPr>
          <p:spPr bwMode="auto">
            <a:xfrm>
              <a:off x="3429708" y="4851568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riangle 144">
              <a:extLst>
                <a:ext uri="{FF2B5EF4-FFF2-40B4-BE49-F238E27FC236}">
                  <a16:creationId xmlns:a16="http://schemas.microsoft.com/office/drawing/2014/main" id="{8C1A35C2-D7B2-5343-A447-D8F1CE20374B}"/>
                </a:ext>
              </a:extLst>
            </p:cNvPr>
            <p:cNvSpPr/>
            <p:nvPr/>
          </p:nvSpPr>
          <p:spPr bwMode="auto">
            <a:xfrm>
              <a:off x="3660445" y="4847059"/>
              <a:ext cx="81863" cy="9630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12CF1A6-FF1D-084B-9420-3ADA7981DFEC}"/>
              </a:ext>
            </a:extLst>
          </p:cNvPr>
          <p:cNvSpPr txBox="1"/>
          <p:nvPr/>
        </p:nvSpPr>
        <p:spPr>
          <a:xfrm>
            <a:off x="4014585" y="5101827"/>
            <a:ext cx="261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genotyped marker variants</a:t>
            </a:r>
          </a:p>
        </p:txBody>
      </p:sp>
    </p:spTree>
    <p:extLst>
      <p:ext uri="{BB962C8B-B14F-4D97-AF65-F5344CB8AC3E}">
        <p14:creationId xmlns:p14="http://schemas.microsoft.com/office/powerpoint/2010/main" val="195439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43" y="-137885"/>
            <a:ext cx="6977062" cy="1143000"/>
          </a:xfrm>
        </p:spPr>
        <p:txBody>
          <a:bodyPr/>
          <a:lstStyle/>
          <a:p>
            <a:r>
              <a:rPr lang="en-GB" dirty="0">
                <a:latin typeface="FoundrySterling-Book" pitchFamily="2" charset="0"/>
              </a:rPr>
              <a:t>GWAS in practice</a:t>
            </a:r>
            <a:endParaRPr lang="en-US" dirty="0">
              <a:latin typeface="FoundrySterling-Book" pitchFamily="2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5115"/>
            <a:ext cx="8865582" cy="5609998"/>
          </a:xfrm>
        </p:spPr>
        <p:txBody>
          <a:bodyPr/>
          <a:lstStyle/>
          <a:p>
            <a:r>
              <a:rPr lang="en-GB" sz="2400" dirty="0">
                <a:latin typeface="FoundrySterling-Book" pitchFamily="2" charset="0"/>
              </a:rPr>
              <a:t>1. Collect large numbers of case individuals (ideally tens of thousands)</a:t>
            </a:r>
          </a:p>
          <a:p>
            <a:r>
              <a:rPr lang="en-GB" sz="2400" dirty="0">
                <a:latin typeface="FoundrySterling-Book" pitchFamily="2" charset="0"/>
              </a:rPr>
              <a:t>2. Collect large numbers of controls (perhaps randomly from the population).</a:t>
            </a:r>
          </a:p>
          <a:p>
            <a:r>
              <a:rPr lang="en-GB" sz="2400" dirty="0">
                <a:latin typeface="FoundrySterling-Book" pitchFamily="2" charset="0"/>
              </a:rPr>
              <a:t>(3. Get consent) </a:t>
            </a:r>
          </a:p>
          <a:p>
            <a:r>
              <a:rPr lang="en-GB" sz="2400" dirty="0">
                <a:latin typeface="FoundrySterling-Book" pitchFamily="2" charset="0"/>
              </a:rPr>
              <a:t>4. Extract DNA.</a:t>
            </a:r>
          </a:p>
          <a:p>
            <a:r>
              <a:rPr lang="en-GB" sz="2400" dirty="0">
                <a:latin typeface="FoundrySterling-Book" pitchFamily="2" charset="0"/>
              </a:rPr>
              <a:t>5. Genotype individuals at lots and lots of marker variants</a:t>
            </a:r>
          </a:p>
          <a:p>
            <a:r>
              <a:rPr lang="en-GB" sz="2400" dirty="0">
                <a:latin typeface="FoundrySterling-Book" pitchFamily="2" charset="0"/>
              </a:rPr>
              <a:t>6. Throw away data – poor quality samples, poorly genotyped SNPs...</a:t>
            </a:r>
          </a:p>
          <a:p>
            <a:r>
              <a:rPr lang="en-GB" sz="2400" dirty="0">
                <a:latin typeface="FoundrySterling-Book" pitchFamily="2" charset="0"/>
              </a:rPr>
              <a:t>7. At each SNP do a test for allele frequency difference between cases and controls (chi-squared, logistic regression)</a:t>
            </a:r>
          </a:p>
          <a:p>
            <a:r>
              <a:rPr lang="en-GB" sz="2400" dirty="0">
                <a:latin typeface="FoundrySterling-Book" pitchFamily="2" charset="0"/>
              </a:rPr>
              <a:t>8. Look for statistical evidence of association (how strong)?</a:t>
            </a:r>
            <a:endParaRPr lang="en-US" sz="2400" dirty="0">
              <a:latin typeface="FoundrySterling-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9675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6163" y="4967491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Variation due to age, sex, environmental factors (e.g. diet), and </a:t>
            </a:r>
            <a:r>
              <a:rPr lang="en-US" sz="2400" b="1" dirty="0"/>
              <a:t>genetic variation</a:t>
            </a:r>
            <a:r>
              <a:rPr lang="en-US" sz="2400" dirty="0"/>
              <a:t>.  May be an effect of </a:t>
            </a:r>
            <a:r>
              <a:rPr lang="en-US" sz="2400" b="1" dirty="0"/>
              <a:t>multiple common variants that slightly alter normal physiological processes</a:t>
            </a:r>
            <a:r>
              <a:rPr lang="en-US" sz="2400" dirty="0"/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62038" y="-365125"/>
            <a:ext cx="6977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>
                <a:latin typeface="Arial" charset="0"/>
              </a:rPr>
              <a:t>A complex trait</a:t>
            </a:r>
          </a:p>
        </p:txBody>
      </p:sp>
      <p:sp>
        <p:nvSpPr>
          <p:cNvPr id="12" name="Left Brace 11"/>
          <p:cNvSpPr/>
          <p:nvPr/>
        </p:nvSpPr>
        <p:spPr bwMode="auto">
          <a:xfrm>
            <a:off x="1626973" y="1372973"/>
            <a:ext cx="197617" cy="2341924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334" y="2256325"/>
            <a:ext cx="13622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Distribution in population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4489" y="4345458"/>
            <a:ext cx="1176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trait values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299729" y="4530809"/>
            <a:ext cx="107091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71314" y="4528465"/>
            <a:ext cx="1234946" cy="23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19671" y="1709351"/>
            <a:ext cx="24458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E.g. body mass index</a:t>
            </a:r>
          </a:p>
          <a:p>
            <a:pPr algn="l"/>
            <a:r>
              <a:rPr lang="en-US" dirty="0"/>
              <a:t>or height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Extreme phenotypes lead to clinical conditions / disease traits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32000" y="1162574"/>
            <a:ext cx="4031972" cy="3026367"/>
            <a:chOff x="2032000" y="1162574"/>
            <a:chExt cx="4031972" cy="302636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6922" y="1162574"/>
              <a:ext cx="4027050" cy="302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 bwMode="auto">
            <a:xfrm>
              <a:off x="2032000" y="1167027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72670" y="1168400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H="1" flipV="1">
            <a:off x="5814541" y="2924432"/>
            <a:ext cx="617837" cy="480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2713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2693988" y="18859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693988" y="21018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693988" y="23177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2693988" y="25336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2693988" y="27495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2693988" y="29654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>
            <a:off x="2667000" y="37353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2667000" y="39512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2667000" y="41671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>
            <a:off x="2667000" y="43830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2667000" y="45989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>
            <a:off x="2667000" y="48148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Oval 10"/>
          <p:cNvSpPr>
            <a:spLocks noChangeArrowheads="1"/>
          </p:cNvSpPr>
          <p:nvPr/>
        </p:nvSpPr>
        <p:spPr bwMode="auto">
          <a:xfrm>
            <a:off x="5754688" y="18145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1" name="Oval 11"/>
          <p:cNvSpPr>
            <a:spLocks noChangeArrowheads="1"/>
          </p:cNvSpPr>
          <p:nvPr/>
        </p:nvSpPr>
        <p:spPr bwMode="auto">
          <a:xfrm>
            <a:off x="5754688" y="20304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2" name="Oval 12"/>
          <p:cNvSpPr>
            <a:spLocks noChangeArrowheads="1"/>
          </p:cNvSpPr>
          <p:nvPr/>
        </p:nvSpPr>
        <p:spPr bwMode="auto">
          <a:xfrm>
            <a:off x="5754688" y="22463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3" name="Oval 13"/>
          <p:cNvSpPr>
            <a:spLocks noChangeArrowheads="1"/>
          </p:cNvSpPr>
          <p:nvPr/>
        </p:nvSpPr>
        <p:spPr bwMode="auto">
          <a:xfrm>
            <a:off x="5754688" y="2462215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4" name="Oval 14"/>
          <p:cNvSpPr>
            <a:spLocks noChangeArrowheads="1"/>
          </p:cNvSpPr>
          <p:nvPr/>
        </p:nvSpPr>
        <p:spPr bwMode="auto">
          <a:xfrm>
            <a:off x="5754688" y="2678115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5" name="Oval 21"/>
          <p:cNvSpPr>
            <a:spLocks noChangeArrowheads="1"/>
          </p:cNvSpPr>
          <p:nvPr/>
        </p:nvSpPr>
        <p:spPr bwMode="auto">
          <a:xfrm>
            <a:off x="5741988" y="3879852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6" name="Text Box 22"/>
          <p:cNvSpPr txBox="1">
            <a:spLocks noChangeArrowheads="1"/>
          </p:cNvSpPr>
          <p:nvPr/>
        </p:nvSpPr>
        <p:spPr bwMode="auto">
          <a:xfrm>
            <a:off x="5237163" y="1374777"/>
            <a:ext cx="1212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1800">
                <a:solidFill>
                  <a:schemeClr val="bg1"/>
                </a:solidFill>
              </a:rPr>
              <a:t>Cases (D)</a:t>
            </a:r>
          </a:p>
          <a:p>
            <a:pPr algn="l" eaLnBrk="1" hangingPunct="1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4597" name="Text Box 23"/>
          <p:cNvSpPr txBox="1">
            <a:spLocks noChangeArrowheads="1"/>
          </p:cNvSpPr>
          <p:nvPr/>
        </p:nvSpPr>
        <p:spPr bwMode="auto">
          <a:xfrm>
            <a:off x="5165725" y="3203577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1800" dirty="0">
                <a:solidFill>
                  <a:schemeClr val="bg1"/>
                </a:solidFill>
              </a:rPr>
              <a:t>Controls (U)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598" name="Oval 24"/>
          <p:cNvSpPr>
            <a:spLocks noChangeArrowheads="1"/>
          </p:cNvSpPr>
          <p:nvPr/>
        </p:nvSpPr>
        <p:spPr bwMode="auto">
          <a:xfrm>
            <a:off x="6102350" y="20161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9" name="Oval 25"/>
          <p:cNvSpPr>
            <a:spLocks noChangeArrowheads="1"/>
          </p:cNvSpPr>
          <p:nvPr/>
        </p:nvSpPr>
        <p:spPr bwMode="auto">
          <a:xfrm>
            <a:off x="6102350" y="47434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0" name="Oval 26"/>
          <p:cNvSpPr>
            <a:spLocks noChangeArrowheads="1"/>
          </p:cNvSpPr>
          <p:nvPr/>
        </p:nvSpPr>
        <p:spPr bwMode="auto">
          <a:xfrm>
            <a:off x="6102350" y="43116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1" name="Oval 27"/>
          <p:cNvSpPr>
            <a:spLocks noChangeArrowheads="1"/>
          </p:cNvSpPr>
          <p:nvPr/>
        </p:nvSpPr>
        <p:spPr bwMode="auto">
          <a:xfrm>
            <a:off x="6102350" y="45275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2" name="Oval 28"/>
          <p:cNvSpPr>
            <a:spLocks noChangeArrowheads="1"/>
          </p:cNvSpPr>
          <p:nvPr/>
        </p:nvSpPr>
        <p:spPr bwMode="auto">
          <a:xfrm>
            <a:off x="6102350" y="40957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3" name="Oval 29"/>
          <p:cNvSpPr>
            <a:spLocks noChangeArrowheads="1"/>
          </p:cNvSpPr>
          <p:nvPr/>
        </p:nvSpPr>
        <p:spPr bwMode="auto">
          <a:xfrm>
            <a:off x="4660900" y="47307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4" name="Oval 30"/>
          <p:cNvSpPr>
            <a:spLocks noChangeArrowheads="1"/>
          </p:cNvSpPr>
          <p:nvPr/>
        </p:nvSpPr>
        <p:spPr bwMode="auto">
          <a:xfrm>
            <a:off x="4660900" y="42989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5" name="Oval 31"/>
          <p:cNvSpPr>
            <a:spLocks noChangeArrowheads="1"/>
          </p:cNvSpPr>
          <p:nvPr/>
        </p:nvSpPr>
        <p:spPr bwMode="auto">
          <a:xfrm>
            <a:off x="4660900" y="40830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6" name="Oval 32"/>
          <p:cNvSpPr>
            <a:spLocks noChangeArrowheads="1"/>
          </p:cNvSpPr>
          <p:nvPr/>
        </p:nvSpPr>
        <p:spPr bwMode="auto">
          <a:xfrm>
            <a:off x="4660900" y="29051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7" name="Oval 33"/>
          <p:cNvSpPr>
            <a:spLocks noChangeArrowheads="1"/>
          </p:cNvSpPr>
          <p:nvPr/>
        </p:nvSpPr>
        <p:spPr bwMode="auto">
          <a:xfrm>
            <a:off x="4660900" y="26892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8" name="Oval 34"/>
          <p:cNvSpPr>
            <a:spLocks noChangeArrowheads="1"/>
          </p:cNvSpPr>
          <p:nvPr/>
        </p:nvSpPr>
        <p:spPr bwMode="auto">
          <a:xfrm>
            <a:off x="4660900" y="36512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9" name="Oval 35"/>
          <p:cNvSpPr>
            <a:spLocks noChangeArrowheads="1"/>
          </p:cNvSpPr>
          <p:nvPr/>
        </p:nvSpPr>
        <p:spPr bwMode="auto">
          <a:xfrm>
            <a:off x="5272088" y="24717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0" name="Oval 36"/>
          <p:cNvSpPr>
            <a:spLocks noChangeArrowheads="1"/>
          </p:cNvSpPr>
          <p:nvPr/>
        </p:nvSpPr>
        <p:spPr bwMode="auto">
          <a:xfrm>
            <a:off x="5272088" y="20399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1" name="Oval 37"/>
          <p:cNvSpPr>
            <a:spLocks noChangeArrowheads="1"/>
          </p:cNvSpPr>
          <p:nvPr/>
        </p:nvSpPr>
        <p:spPr bwMode="auto">
          <a:xfrm>
            <a:off x="5272088" y="22558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5272088" y="18240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5273675" y="26876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5272088" y="38671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5" name="Oval 41"/>
          <p:cNvSpPr>
            <a:spLocks noChangeArrowheads="1"/>
          </p:cNvSpPr>
          <p:nvPr/>
        </p:nvSpPr>
        <p:spPr bwMode="auto">
          <a:xfrm>
            <a:off x="7288213" y="47688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6" name="Oval 42"/>
          <p:cNvSpPr>
            <a:spLocks noChangeArrowheads="1"/>
          </p:cNvSpPr>
          <p:nvPr/>
        </p:nvSpPr>
        <p:spPr bwMode="auto">
          <a:xfrm>
            <a:off x="7288213" y="43370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7" name="Oval 43"/>
          <p:cNvSpPr>
            <a:spLocks noChangeArrowheads="1"/>
          </p:cNvSpPr>
          <p:nvPr/>
        </p:nvSpPr>
        <p:spPr bwMode="auto">
          <a:xfrm>
            <a:off x="7288213" y="41211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8" name="Oval 44"/>
          <p:cNvSpPr>
            <a:spLocks noChangeArrowheads="1"/>
          </p:cNvSpPr>
          <p:nvPr/>
        </p:nvSpPr>
        <p:spPr bwMode="auto">
          <a:xfrm>
            <a:off x="7288213" y="36893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9" name="Oval 45"/>
          <p:cNvSpPr>
            <a:spLocks noChangeArrowheads="1"/>
          </p:cNvSpPr>
          <p:nvPr/>
        </p:nvSpPr>
        <p:spPr bwMode="auto">
          <a:xfrm>
            <a:off x="7324725" y="29035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0" name="Oval 46"/>
          <p:cNvSpPr>
            <a:spLocks noChangeArrowheads="1"/>
          </p:cNvSpPr>
          <p:nvPr/>
        </p:nvSpPr>
        <p:spPr bwMode="auto">
          <a:xfrm>
            <a:off x="6640513" y="24717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6640513" y="20399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2" name="Oval 48"/>
          <p:cNvSpPr>
            <a:spLocks noChangeArrowheads="1"/>
          </p:cNvSpPr>
          <p:nvPr/>
        </p:nvSpPr>
        <p:spPr bwMode="auto">
          <a:xfrm>
            <a:off x="6640513" y="22558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3" name="Oval 49"/>
          <p:cNvSpPr>
            <a:spLocks noChangeArrowheads="1"/>
          </p:cNvSpPr>
          <p:nvPr/>
        </p:nvSpPr>
        <p:spPr bwMode="auto">
          <a:xfrm>
            <a:off x="6640513" y="18240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6640513" y="29035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5" name="Oval 55"/>
          <p:cNvSpPr>
            <a:spLocks noChangeArrowheads="1"/>
          </p:cNvSpPr>
          <p:nvPr/>
        </p:nvSpPr>
        <p:spPr bwMode="auto">
          <a:xfrm>
            <a:off x="4157663" y="24368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6" name="Oval 56"/>
          <p:cNvSpPr>
            <a:spLocks noChangeArrowheads="1"/>
          </p:cNvSpPr>
          <p:nvPr/>
        </p:nvSpPr>
        <p:spPr bwMode="auto">
          <a:xfrm>
            <a:off x="4157663" y="20050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7" name="Oval 57"/>
          <p:cNvSpPr>
            <a:spLocks noChangeArrowheads="1"/>
          </p:cNvSpPr>
          <p:nvPr/>
        </p:nvSpPr>
        <p:spPr bwMode="auto">
          <a:xfrm>
            <a:off x="4157663" y="22209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8" name="Oval 58"/>
          <p:cNvSpPr>
            <a:spLocks noChangeArrowheads="1"/>
          </p:cNvSpPr>
          <p:nvPr/>
        </p:nvSpPr>
        <p:spPr bwMode="auto">
          <a:xfrm>
            <a:off x="4157663" y="17891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9" name="Oval 59"/>
          <p:cNvSpPr>
            <a:spLocks noChangeArrowheads="1"/>
          </p:cNvSpPr>
          <p:nvPr/>
        </p:nvSpPr>
        <p:spPr bwMode="auto">
          <a:xfrm>
            <a:off x="4192588" y="390366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0" name="Oval 60"/>
          <p:cNvSpPr>
            <a:spLocks noChangeArrowheads="1"/>
          </p:cNvSpPr>
          <p:nvPr/>
        </p:nvSpPr>
        <p:spPr bwMode="auto">
          <a:xfrm>
            <a:off x="4194175" y="45148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1" name="Oval 37"/>
          <p:cNvSpPr>
            <a:spLocks noChangeArrowheads="1"/>
          </p:cNvSpPr>
          <p:nvPr/>
        </p:nvSpPr>
        <p:spPr bwMode="auto">
          <a:xfrm>
            <a:off x="8008938" y="24765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2" name="Oval 38"/>
          <p:cNvSpPr>
            <a:spLocks noChangeArrowheads="1"/>
          </p:cNvSpPr>
          <p:nvPr/>
        </p:nvSpPr>
        <p:spPr bwMode="auto">
          <a:xfrm>
            <a:off x="8008938" y="20447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3" name="Oval 39"/>
          <p:cNvSpPr>
            <a:spLocks noChangeArrowheads="1"/>
          </p:cNvSpPr>
          <p:nvPr/>
        </p:nvSpPr>
        <p:spPr bwMode="auto">
          <a:xfrm>
            <a:off x="8010525" y="29083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4" name="Oval 36"/>
          <p:cNvSpPr>
            <a:spLocks noChangeArrowheads="1"/>
          </p:cNvSpPr>
          <p:nvPr/>
        </p:nvSpPr>
        <p:spPr bwMode="auto">
          <a:xfrm>
            <a:off x="8008938" y="39020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5" name="Oval 37"/>
          <p:cNvSpPr>
            <a:spLocks noChangeArrowheads="1"/>
          </p:cNvSpPr>
          <p:nvPr/>
        </p:nvSpPr>
        <p:spPr bwMode="auto">
          <a:xfrm>
            <a:off x="8008938" y="41179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6" name="Oval 38"/>
          <p:cNvSpPr>
            <a:spLocks noChangeArrowheads="1"/>
          </p:cNvSpPr>
          <p:nvPr/>
        </p:nvSpPr>
        <p:spPr bwMode="auto">
          <a:xfrm>
            <a:off x="8008938" y="36861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7" name="Oval 36"/>
          <p:cNvSpPr>
            <a:spLocks noChangeArrowheads="1"/>
          </p:cNvSpPr>
          <p:nvPr/>
        </p:nvSpPr>
        <p:spPr bwMode="auto">
          <a:xfrm>
            <a:off x="3505200" y="20478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8" name="Oval 37"/>
          <p:cNvSpPr>
            <a:spLocks noChangeArrowheads="1"/>
          </p:cNvSpPr>
          <p:nvPr/>
        </p:nvSpPr>
        <p:spPr bwMode="auto">
          <a:xfrm>
            <a:off x="3505200" y="22637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9" name="Oval 38"/>
          <p:cNvSpPr>
            <a:spLocks noChangeArrowheads="1"/>
          </p:cNvSpPr>
          <p:nvPr/>
        </p:nvSpPr>
        <p:spPr bwMode="auto">
          <a:xfrm>
            <a:off x="3505200" y="18319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0" name="Oval 39"/>
          <p:cNvSpPr>
            <a:spLocks noChangeArrowheads="1"/>
          </p:cNvSpPr>
          <p:nvPr/>
        </p:nvSpPr>
        <p:spPr bwMode="auto">
          <a:xfrm>
            <a:off x="3506788" y="26955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1" name="Oval 35"/>
          <p:cNvSpPr>
            <a:spLocks noChangeArrowheads="1"/>
          </p:cNvSpPr>
          <p:nvPr/>
        </p:nvSpPr>
        <p:spPr bwMode="auto">
          <a:xfrm>
            <a:off x="3513138" y="43338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2" name="Oval 38"/>
          <p:cNvSpPr>
            <a:spLocks noChangeArrowheads="1"/>
          </p:cNvSpPr>
          <p:nvPr/>
        </p:nvSpPr>
        <p:spPr bwMode="auto">
          <a:xfrm>
            <a:off x="3513138" y="36861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3" name="Oval 39"/>
          <p:cNvSpPr>
            <a:spLocks noChangeArrowheads="1"/>
          </p:cNvSpPr>
          <p:nvPr/>
        </p:nvSpPr>
        <p:spPr bwMode="auto">
          <a:xfrm>
            <a:off x="3514725" y="45497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8" name="Rectangle 72"/>
          <p:cNvSpPr>
            <a:spLocks noChangeArrowheads="1"/>
          </p:cNvSpPr>
          <p:nvPr/>
        </p:nvSpPr>
        <p:spPr bwMode="auto">
          <a:xfrm>
            <a:off x="909638" y="249238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 eaLnBrk="1" hangingPunct="1"/>
            <a:r>
              <a:rPr lang="en-GB" sz="4400">
                <a:solidFill>
                  <a:srgbClr val="FFFF66"/>
                </a:solidFill>
              </a:rPr>
              <a:t>Association mapping</a:t>
            </a:r>
          </a:p>
        </p:txBody>
      </p:sp>
      <p:sp>
        <p:nvSpPr>
          <p:cNvPr id="73" name="Rectangle 77"/>
          <p:cNvSpPr>
            <a:spLocks noChangeArrowheads="1"/>
          </p:cNvSpPr>
          <p:nvPr/>
        </p:nvSpPr>
        <p:spPr bwMode="auto">
          <a:xfrm>
            <a:off x="717149" y="5603875"/>
            <a:ext cx="825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GB" sz="2400" dirty="0">
                <a:solidFill>
                  <a:srgbClr val="FFFFFF"/>
                </a:solidFill>
              </a:rPr>
              <a:t>1. Collect a set of unrelated affected individuals (cases) and unaffected individuals (controls).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1884947" y="1609560"/>
            <a:ext cx="401053" cy="3368842"/>
          </a:xfrm>
          <a:prstGeom prst="leftBrac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300707" y="2967080"/>
            <a:ext cx="2019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Chromosomes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2693988" y="18859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693988" y="21018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693988" y="23177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2693988" y="25336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2693988" y="27495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2693988" y="29654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>
            <a:off x="2667000" y="37353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2667000" y="39512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2667000" y="41671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>
            <a:off x="2667000" y="43830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2667000" y="45989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>
            <a:off x="2667000" y="48148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Oval 10"/>
          <p:cNvSpPr>
            <a:spLocks noChangeArrowheads="1"/>
          </p:cNvSpPr>
          <p:nvPr/>
        </p:nvSpPr>
        <p:spPr bwMode="auto">
          <a:xfrm>
            <a:off x="5754688" y="18145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1" name="Oval 11"/>
          <p:cNvSpPr>
            <a:spLocks noChangeArrowheads="1"/>
          </p:cNvSpPr>
          <p:nvPr/>
        </p:nvSpPr>
        <p:spPr bwMode="auto">
          <a:xfrm>
            <a:off x="5754688" y="20304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2" name="Oval 12"/>
          <p:cNvSpPr>
            <a:spLocks noChangeArrowheads="1"/>
          </p:cNvSpPr>
          <p:nvPr/>
        </p:nvSpPr>
        <p:spPr bwMode="auto">
          <a:xfrm>
            <a:off x="5754688" y="22463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3" name="Oval 13"/>
          <p:cNvSpPr>
            <a:spLocks noChangeArrowheads="1"/>
          </p:cNvSpPr>
          <p:nvPr/>
        </p:nvSpPr>
        <p:spPr bwMode="auto">
          <a:xfrm>
            <a:off x="5754688" y="2462215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4" name="Oval 14"/>
          <p:cNvSpPr>
            <a:spLocks noChangeArrowheads="1"/>
          </p:cNvSpPr>
          <p:nvPr/>
        </p:nvSpPr>
        <p:spPr bwMode="auto">
          <a:xfrm>
            <a:off x="5754688" y="2678115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5" name="Oval 21"/>
          <p:cNvSpPr>
            <a:spLocks noChangeArrowheads="1"/>
          </p:cNvSpPr>
          <p:nvPr/>
        </p:nvSpPr>
        <p:spPr bwMode="auto">
          <a:xfrm>
            <a:off x="5741988" y="3879852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6" name="Text Box 22"/>
          <p:cNvSpPr txBox="1">
            <a:spLocks noChangeArrowheads="1"/>
          </p:cNvSpPr>
          <p:nvPr/>
        </p:nvSpPr>
        <p:spPr bwMode="auto">
          <a:xfrm>
            <a:off x="5237163" y="1374777"/>
            <a:ext cx="1212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1800">
                <a:solidFill>
                  <a:schemeClr val="bg1"/>
                </a:solidFill>
              </a:rPr>
              <a:t>Cases (D)</a:t>
            </a:r>
          </a:p>
          <a:p>
            <a:pPr algn="l" eaLnBrk="1" hangingPunct="1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4597" name="Text Box 23"/>
          <p:cNvSpPr txBox="1">
            <a:spLocks noChangeArrowheads="1"/>
          </p:cNvSpPr>
          <p:nvPr/>
        </p:nvSpPr>
        <p:spPr bwMode="auto">
          <a:xfrm>
            <a:off x="5165725" y="3203577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1800">
                <a:solidFill>
                  <a:schemeClr val="bg1"/>
                </a:solidFill>
              </a:rPr>
              <a:t>Controls (U)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4598" name="Oval 24"/>
          <p:cNvSpPr>
            <a:spLocks noChangeArrowheads="1"/>
          </p:cNvSpPr>
          <p:nvPr/>
        </p:nvSpPr>
        <p:spPr bwMode="auto">
          <a:xfrm>
            <a:off x="6102350" y="20161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9" name="Oval 25"/>
          <p:cNvSpPr>
            <a:spLocks noChangeArrowheads="1"/>
          </p:cNvSpPr>
          <p:nvPr/>
        </p:nvSpPr>
        <p:spPr bwMode="auto">
          <a:xfrm>
            <a:off x="6102350" y="47434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0" name="Oval 26"/>
          <p:cNvSpPr>
            <a:spLocks noChangeArrowheads="1"/>
          </p:cNvSpPr>
          <p:nvPr/>
        </p:nvSpPr>
        <p:spPr bwMode="auto">
          <a:xfrm>
            <a:off x="6102350" y="43116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1" name="Oval 27"/>
          <p:cNvSpPr>
            <a:spLocks noChangeArrowheads="1"/>
          </p:cNvSpPr>
          <p:nvPr/>
        </p:nvSpPr>
        <p:spPr bwMode="auto">
          <a:xfrm>
            <a:off x="6102350" y="45275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2" name="Oval 28"/>
          <p:cNvSpPr>
            <a:spLocks noChangeArrowheads="1"/>
          </p:cNvSpPr>
          <p:nvPr/>
        </p:nvSpPr>
        <p:spPr bwMode="auto">
          <a:xfrm>
            <a:off x="6102350" y="40957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3" name="Oval 29"/>
          <p:cNvSpPr>
            <a:spLocks noChangeArrowheads="1"/>
          </p:cNvSpPr>
          <p:nvPr/>
        </p:nvSpPr>
        <p:spPr bwMode="auto">
          <a:xfrm>
            <a:off x="4660900" y="47307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4" name="Oval 30"/>
          <p:cNvSpPr>
            <a:spLocks noChangeArrowheads="1"/>
          </p:cNvSpPr>
          <p:nvPr/>
        </p:nvSpPr>
        <p:spPr bwMode="auto">
          <a:xfrm>
            <a:off x="4660900" y="42989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5" name="Oval 31"/>
          <p:cNvSpPr>
            <a:spLocks noChangeArrowheads="1"/>
          </p:cNvSpPr>
          <p:nvPr/>
        </p:nvSpPr>
        <p:spPr bwMode="auto">
          <a:xfrm>
            <a:off x="4660900" y="40830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6" name="Oval 32"/>
          <p:cNvSpPr>
            <a:spLocks noChangeArrowheads="1"/>
          </p:cNvSpPr>
          <p:nvPr/>
        </p:nvSpPr>
        <p:spPr bwMode="auto">
          <a:xfrm>
            <a:off x="4660900" y="29051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7" name="Oval 33"/>
          <p:cNvSpPr>
            <a:spLocks noChangeArrowheads="1"/>
          </p:cNvSpPr>
          <p:nvPr/>
        </p:nvSpPr>
        <p:spPr bwMode="auto">
          <a:xfrm>
            <a:off x="4660900" y="26892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8" name="Oval 34"/>
          <p:cNvSpPr>
            <a:spLocks noChangeArrowheads="1"/>
          </p:cNvSpPr>
          <p:nvPr/>
        </p:nvSpPr>
        <p:spPr bwMode="auto">
          <a:xfrm>
            <a:off x="4660900" y="36512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9" name="Oval 35"/>
          <p:cNvSpPr>
            <a:spLocks noChangeArrowheads="1"/>
          </p:cNvSpPr>
          <p:nvPr/>
        </p:nvSpPr>
        <p:spPr bwMode="auto">
          <a:xfrm>
            <a:off x="5272088" y="24717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0" name="Oval 36"/>
          <p:cNvSpPr>
            <a:spLocks noChangeArrowheads="1"/>
          </p:cNvSpPr>
          <p:nvPr/>
        </p:nvSpPr>
        <p:spPr bwMode="auto">
          <a:xfrm>
            <a:off x="5272088" y="20399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1" name="Oval 37"/>
          <p:cNvSpPr>
            <a:spLocks noChangeArrowheads="1"/>
          </p:cNvSpPr>
          <p:nvPr/>
        </p:nvSpPr>
        <p:spPr bwMode="auto">
          <a:xfrm>
            <a:off x="5272088" y="22558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5272088" y="18240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5273675" y="26876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5272088" y="38671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5" name="Oval 41"/>
          <p:cNvSpPr>
            <a:spLocks noChangeArrowheads="1"/>
          </p:cNvSpPr>
          <p:nvPr/>
        </p:nvSpPr>
        <p:spPr bwMode="auto">
          <a:xfrm>
            <a:off x="7288213" y="47688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6" name="Oval 42"/>
          <p:cNvSpPr>
            <a:spLocks noChangeArrowheads="1"/>
          </p:cNvSpPr>
          <p:nvPr/>
        </p:nvSpPr>
        <p:spPr bwMode="auto">
          <a:xfrm>
            <a:off x="7288213" y="43370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7" name="Oval 43"/>
          <p:cNvSpPr>
            <a:spLocks noChangeArrowheads="1"/>
          </p:cNvSpPr>
          <p:nvPr/>
        </p:nvSpPr>
        <p:spPr bwMode="auto">
          <a:xfrm>
            <a:off x="7288213" y="41211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8" name="Oval 44"/>
          <p:cNvSpPr>
            <a:spLocks noChangeArrowheads="1"/>
          </p:cNvSpPr>
          <p:nvPr/>
        </p:nvSpPr>
        <p:spPr bwMode="auto">
          <a:xfrm>
            <a:off x="7288213" y="36893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9" name="Oval 45"/>
          <p:cNvSpPr>
            <a:spLocks noChangeArrowheads="1"/>
          </p:cNvSpPr>
          <p:nvPr/>
        </p:nvSpPr>
        <p:spPr bwMode="auto">
          <a:xfrm>
            <a:off x="7324725" y="29035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0" name="Oval 46"/>
          <p:cNvSpPr>
            <a:spLocks noChangeArrowheads="1"/>
          </p:cNvSpPr>
          <p:nvPr/>
        </p:nvSpPr>
        <p:spPr bwMode="auto">
          <a:xfrm>
            <a:off x="6640513" y="24717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6640513" y="20399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2" name="Oval 48"/>
          <p:cNvSpPr>
            <a:spLocks noChangeArrowheads="1"/>
          </p:cNvSpPr>
          <p:nvPr/>
        </p:nvSpPr>
        <p:spPr bwMode="auto">
          <a:xfrm>
            <a:off x="6640513" y="22558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3" name="Oval 49"/>
          <p:cNvSpPr>
            <a:spLocks noChangeArrowheads="1"/>
          </p:cNvSpPr>
          <p:nvPr/>
        </p:nvSpPr>
        <p:spPr bwMode="auto">
          <a:xfrm>
            <a:off x="6640513" y="18240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6640513" y="29035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5" name="Oval 55"/>
          <p:cNvSpPr>
            <a:spLocks noChangeArrowheads="1"/>
          </p:cNvSpPr>
          <p:nvPr/>
        </p:nvSpPr>
        <p:spPr bwMode="auto">
          <a:xfrm>
            <a:off x="4157663" y="24368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6" name="Oval 56"/>
          <p:cNvSpPr>
            <a:spLocks noChangeArrowheads="1"/>
          </p:cNvSpPr>
          <p:nvPr/>
        </p:nvSpPr>
        <p:spPr bwMode="auto">
          <a:xfrm>
            <a:off x="4157663" y="20050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7" name="Oval 57"/>
          <p:cNvSpPr>
            <a:spLocks noChangeArrowheads="1"/>
          </p:cNvSpPr>
          <p:nvPr/>
        </p:nvSpPr>
        <p:spPr bwMode="auto">
          <a:xfrm>
            <a:off x="4157663" y="22209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8" name="Oval 58"/>
          <p:cNvSpPr>
            <a:spLocks noChangeArrowheads="1"/>
          </p:cNvSpPr>
          <p:nvPr/>
        </p:nvSpPr>
        <p:spPr bwMode="auto">
          <a:xfrm>
            <a:off x="4157663" y="17891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9" name="Oval 59"/>
          <p:cNvSpPr>
            <a:spLocks noChangeArrowheads="1"/>
          </p:cNvSpPr>
          <p:nvPr/>
        </p:nvSpPr>
        <p:spPr bwMode="auto">
          <a:xfrm>
            <a:off x="4192588" y="390366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0" name="Oval 60"/>
          <p:cNvSpPr>
            <a:spLocks noChangeArrowheads="1"/>
          </p:cNvSpPr>
          <p:nvPr/>
        </p:nvSpPr>
        <p:spPr bwMode="auto">
          <a:xfrm>
            <a:off x="4194175" y="45148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1" name="Oval 37"/>
          <p:cNvSpPr>
            <a:spLocks noChangeArrowheads="1"/>
          </p:cNvSpPr>
          <p:nvPr/>
        </p:nvSpPr>
        <p:spPr bwMode="auto">
          <a:xfrm>
            <a:off x="8008938" y="24765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2" name="Oval 38"/>
          <p:cNvSpPr>
            <a:spLocks noChangeArrowheads="1"/>
          </p:cNvSpPr>
          <p:nvPr/>
        </p:nvSpPr>
        <p:spPr bwMode="auto">
          <a:xfrm>
            <a:off x="8008938" y="20447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3" name="Oval 39"/>
          <p:cNvSpPr>
            <a:spLocks noChangeArrowheads="1"/>
          </p:cNvSpPr>
          <p:nvPr/>
        </p:nvSpPr>
        <p:spPr bwMode="auto">
          <a:xfrm>
            <a:off x="8010525" y="29083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4" name="Oval 36"/>
          <p:cNvSpPr>
            <a:spLocks noChangeArrowheads="1"/>
          </p:cNvSpPr>
          <p:nvPr/>
        </p:nvSpPr>
        <p:spPr bwMode="auto">
          <a:xfrm>
            <a:off x="8008938" y="39020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5" name="Oval 37"/>
          <p:cNvSpPr>
            <a:spLocks noChangeArrowheads="1"/>
          </p:cNvSpPr>
          <p:nvPr/>
        </p:nvSpPr>
        <p:spPr bwMode="auto">
          <a:xfrm>
            <a:off x="8008938" y="41179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6" name="Oval 38"/>
          <p:cNvSpPr>
            <a:spLocks noChangeArrowheads="1"/>
          </p:cNvSpPr>
          <p:nvPr/>
        </p:nvSpPr>
        <p:spPr bwMode="auto">
          <a:xfrm>
            <a:off x="8008938" y="36861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7" name="Oval 36"/>
          <p:cNvSpPr>
            <a:spLocks noChangeArrowheads="1"/>
          </p:cNvSpPr>
          <p:nvPr/>
        </p:nvSpPr>
        <p:spPr bwMode="auto">
          <a:xfrm>
            <a:off x="3505200" y="20478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8" name="Oval 37"/>
          <p:cNvSpPr>
            <a:spLocks noChangeArrowheads="1"/>
          </p:cNvSpPr>
          <p:nvPr/>
        </p:nvSpPr>
        <p:spPr bwMode="auto">
          <a:xfrm>
            <a:off x="3505200" y="22637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9" name="Oval 38"/>
          <p:cNvSpPr>
            <a:spLocks noChangeArrowheads="1"/>
          </p:cNvSpPr>
          <p:nvPr/>
        </p:nvSpPr>
        <p:spPr bwMode="auto">
          <a:xfrm>
            <a:off x="3505200" y="18319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0" name="Oval 39"/>
          <p:cNvSpPr>
            <a:spLocks noChangeArrowheads="1"/>
          </p:cNvSpPr>
          <p:nvPr/>
        </p:nvSpPr>
        <p:spPr bwMode="auto">
          <a:xfrm>
            <a:off x="3506788" y="26955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1" name="Oval 35"/>
          <p:cNvSpPr>
            <a:spLocks noChangeArrowheads="1"/>
          </p:cNvSpPr>
          <p:nvPr/>
        </p:nvSpPr>
        <p:spPr bwMode="auto">
          <a:xfrm>
            <a:off x="3513138" y="43338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2" name="Oval 38"/>
          <p:cNvSpPr>
            <a:spLocks noChangeArrowheads="1"/>
          </p:cNvSpPr>
          <p:nvPr/>
        </p:nvSpPr>
        <p:spPr bwMode="auto">
          <a:xfrm>
            <a:off x="3513138" y="36861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3" name="Oval 39"/>
          <p:cNvSpPr>
            <a:spLocks noChangeArrowheads="1"/>
          </p:cNvSpPr>
          <p:nvPr/>
        </p:nvSpPr>
        <p:spPr bwMode="auto">
          <a:xfrm>
            <a:off x="3514725" y="45497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8" name="Rectangle 72"/>
          <p:cNvSpPr>
            <a:spLocks noChangeArrowheads="1"/>
          </p:cNvSpPr>
          <p:nvPr/>
        </p:nvSpPr>
        <p:spPr bwMode="auto">
          <a:xfrm>
            <a:off x="909638" y="249238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 eaLnBrk="1" hangingPunct="1"/>
            <a:r>
              <a:rPr lang="en-GB" sz="4400">
                <a:solidFill>
                  <a:srgbClr val="FFFF66"/>
                </a:solidFill>
              </a:rPr>
              <a:t>Association mapping</a:t>
            </a:r>
          </a:p>
        </p:txBody>
      </p:sp>
      <p:sp>
        <p:nvSpPr>
          <p:cNvPr id="73" name="Rectangle 77"/>
          <p:cNvSpPr>
            <a:spLocks noChangeArrowheads="1"/>
          </p:cNvSpPr>
          <p:nvPr/>
        </p:nvSpPr>
        <p:spPr bwMode="auto">
          <a:xfrm>
            <a:off x="194235" y="5006230"/>
            <a:ext cx="8949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GB" sz="2400" dirty="0">
                <a:solidFill>
                  <a:srgbClr val="FFFFFF"/>
                </a:solidFill>
              </a:rPr>
              <a:t>Red variant is what we’re looking for – e.g. in this toy example, 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Left Brace 1"/>
          <p:cNvSpPr/>
          <p:nvPr/>
        </p:nvSpPr>
        <p:spPr bwMode="auto">
          <a:xfrm>
            <a:off x="1884947" y="1609560"/>
            <a:ext cx="401053" cy="3368842"/>
          </a:xfrm>
          <a:prstGeom prst="leftBrac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300707" y="2967080"/>
            <a:ext cx="2019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Chromosomes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6104" y="5831262"/>
            <a:ext cx="14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solidFill>
                  <a:srgbClr val="FFFFFF"/>
                </a:solidFill>
              </a:rPr>
              <a:t>P(</a:t>
            </a:r>
            <a:r>
              <a:rPr lang="en-GB" sz="1800" i="1" dirty="0" err="1">
                <a:solidFill>
                  <a:srgbClr val="FFFFFF"/>
                </a:solidFill>
              </a:rPr>
              <a:t>D|not</a:t>
            </a:r>
            <a:r>
              <a:rPr lang="en-GB" sz="1800" i="1" dirty="0">
                <a:solidFill>
                  <a:srgbClr val="FFFFFF"/>
                </a:solidFill>
              </a:rPr>
              <a:t> red)</a:t>
            </a:r>
            <a:endParaRPr lang="en-US" sz="1800" dirty="0"/>
          </a:p>
        </p:txBody>
      </p:sp>
      <p:sp>
        <p:nvSpPr>
          <p:cNvPr id="74" name="TextBox 73"/>
          <p:cNvSpPr txBox="1"/>
          <p:nvPr/>
        </p:nvSpPr>
        <p:spPr>
          <a:xfrm>
            <a:off x="1454938" y="5456524"/>
            <a:ext cx="106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solidFill>
                  <a:srgbClr val="FFFFFF"/>
                </a:solidFill>
              </a:rPr>
              <a:t>P(</a:t>
            </a:r>
            <a:r>
              <a:rPr lang="en-GB" sz="1800" i="1" dirty="0" err="1">
                <a:solidFill>
                  <a:srgbClr val="FFFFFF"/>
                </a:solidFill>
              </a:rPr>
              <a:t>D|red</a:t>
            </a:r>
            <a:r>
              <a:rPr lang="en-GB" sz="1800" i="1" dirty="0">
                <a:solidFill>
                  <a:srgbClr val="FFFFFF"/>
                </a:solidFill>
              </a:rPr>
              <a:t>)</a:t>
            </a:r>
            <a:endParaRPr lang="en-US" sz="1800" dirty="0"/>
          </a:p>
        </p:txBody>
      </p:sp>
      <p:sp>
        <p:nvSpPr>
          <p:cNvPr id="75" name="TextBox 74"/>
          <p:cNvSpPr txBox="1"/>
          <p:nvPr/>
        </p:nvSpPr>
        <p:spPr>
          <a:xfrm>
            <a:off x="3367630" y="5861146"/>
            <a:ext cx="215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solidFill>
                  <a:srgbClr val="FFFFFF"/>
                </a:solidFill>
              </a:rPr>
              <a:t>P(not </a:t>
            </a:r>
            <a:r>
              <a:rPr lang="en-GB" sz="1800" i="1" dirty="0" err="1">
                <a:solidFill>
                  <a:srgbClr val="FFFFFF"/>
                </a:solidFill>
              </a:rPr>
              <a:t>red|D</a:t>
            </a:r>
            <a:r>
              <a:rPr lang="en-GB" sz="1800" i="1" dirty="0">
                <a:solidFill>
                  <a:srgbClr val="FFFFFF"/>
                </a:solidFill>
              </a:rPr>
              <a:t>) P(red)</a:t>
            </a:r>
            <a:endParaRPr lang="en-US" sz="1800" dirty="0"/>
          </a:p>
        </p:txBody>
      </p:sp>
      <p:sp>
        <p:nvSpPr>
          <p:cNvPr id="76" name="TextBox 75"/>
          <p:cNvSpPr txBox="1"/>
          <p:nvPr/>
        </p:nvSpPr>
        <p:spPr>
          <a:xfrm>
            <a:off x="3340736" y="5486408"/>
            <a:ext cx="215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solidFill>
                  <a:srgbClr val="FFFFFF"/>
                </a:solidFill>
              </a:rPr>
              <a:t>P(</a:t>
            </a:r>
            <a:r>
              <a:rPr lang="en-GB" sz="1800" i="1" dirty="0" err="1">
                <a:solidFill>
                  <a:srgbClr val="FFFFFF"/>
                </a:solidFill>
              </a:rPr>
              <a:t>red|D</a:t>
            </a:r>
            <a:r>
              <a:rPr lang="en-GB" sz="1800" i="1" dirty="0">
                <a:solidFill>
                  <a:srgbClr val="FFFFFF"/>
                </a:solidFill>
              </a:rPr>
              <a:t>) P(not red)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662252" y="563283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=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240113" y="5856947"/>
            <a:ext cx="1494118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3349803" y="5859937"/>
            <a:ext cx="2193365" cy="119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260301" y="5605494"/>
            <a:ext cx="91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FFFFFF"/>
                </a:solidFill>
              </a:rPr>
              <a:t>RR</a:t>
            </a:r>
            <a:r>
              <a:rPr lang="en-GB" sz="2400" dirty="0">
                <a:solidFill>
                  <a:srgbClr val="FFFFFF"/>
                </a:solidFill>
              </a:rPr>
              <a:t> =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2856300" y="562087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9655" y="5602948"/>
            <a:ext cx="270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5/6 * 5/6 / (1/6)*(1/6) </a:t>
            </a:r>
            <a:r>
              <a:rPr lang="en-US" sz="2400" dirty="0">
                <a:solidFill>
                  <a:srgbClr val="FFFFFF"/>
                </a:solidFill>
              </a:rPr>
              <a:t>= 25</a:t>
            </a:r>
          </a:p>
        </p:txBody>
      </p:sp>
      <p:sp>
        <p:nvSpPr>
          <p:cNvPr id="90" name="Rectangle 77"/>
          <p:cNvSpPr>
            <a:spLocks noChangeArrowheads="1"/>
          </p:cNvSpPr>
          <p:nvPr/>
        </p:nvSpPr>
        <p:spPr bwMode="auto">
          <a:xfrm>
            <a:off x="224117" y="6264276"/>
            <a:ext cx="8949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GB" sz="2400" dirty="0">
                <a:solidFill>
                  <a:srgbClr val="FFFFFF"/>
                </a:solidFill>
              </a:rPr>
              <a:t>So real effects, e.g. RR&lt;1.5, are much more subtle than this!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4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2693988" y="18859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693988" y="21018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693988" y="23177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2693988" y="25336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2693988" y="27495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2693988" y="29654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>
            <a:off x="2667000" y="37353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2667000" y="39512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2667000" y="41671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>
            <a:off x="2667000" y="43830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2667000" y="45989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>
            <a:off x="2667000" y="48148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Oval 10"/>
          <p:cNvSpPr>
            <a:spLocks noChangeArrowheads="1"/>
          </p:cNvSpPr>
          <p:nvPr/>
        </p:nvSpPr>
        <p:spPr bwMode="auto">
          <a:xfrm>
            <a:off x="5754688" y="18145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1" name="Oval 11"/>
          <p:cNvSpPr>
            <a:spLocks noChangeArrowheads="1"/>
          </p:cNvSpPr>
          <p:nvPr/>
        </p:nvSpPr>
        <p:spPr bwMode="auto">
          <a:xfrm>
            <a:off x="5754688" y="20304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2" name="Oval 12"/>
          <p:cNvSpPr>
            <a:spLocks noChangeArrowheads="1"/>
          </p:cNvSpPr>
          <p:nvPr/>
        </p:nvSpPr>
        <p:spPr bwMode="auto">
          <a:xfrm>
            <a:off x="5754688" y="22463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3" name="Oval 13"/>
          <p:cNvSpPr>
            <a:spLocks noChangeArrowheads="1"/>
          </p:cNvSpPr>
          <p:nvPr/>
        </p:nvSpPr>
        <p:spPr bwMode="auto">
          <a:xfrm>
            <a:off x="5754688" y="2462215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4" name="Oval 14"/>
          <p:cNvSpPr>
            <a:spLocks noChangeArrowheads="1"/>
          </p:cNvSpPr>
          <p:nvPr/>
        </p:nvSpPr>
        <p:spPr bwMode="auto">
          <a:xfrm>
            <a:off x="5754688" y="2678115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5" name="Oval 21"/>
          <p:cNvSpPr>
            <a:spLocks noChangeArrowheads="1"/>
          </p:cNvSpPr>
          <p:nvPr/>
        </p:nvSpPr>
        <p:spPr bwMode="auto">
          <a:xfrm>
            <a:off x="5741988" y="3879852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6" name="Text Box 22"/>
          <p:cNvSpPr txBox="1">
            <a:spLocks noChangeArrowheads="1"/>
          </p:cNvSpPr>
          <p:nvPr/>
        </p:nvSpPr>
        <p:spPr bwMode="auto">
          <a:xfrm>
            <a:off x="5237163" y="1374777"/>
            <a:ext cx="1212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1800">
                <a:solidFill>
                  <a:schemeClr val="bg1"/>
                </a:solidFill>
              </a:rPr>
              <a:t>Cases (D)</a:t>
            </a:r>
          </a:p>
          <a:p>
            <a:pPr algn="l" eaLnBrk="1" hangingPunct="1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4597" name="Text Box 23"/>
          <p:cNvSpPr txBox="1">
            <a:spLocks noChangeArrowheads="1"/>
          </p:cNvSpPr>
          <p:nvPr/>
        </p:nvSpPr>
        <p:spPr bwMode="auto">
          <a:xfrm>
            <a:off x="5165725" y="3203577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1800">
                <a:solidFill>
                  <a:schemeClr val="bg1"/>
                </a:solidFill>
              </a:rPr>
              <a:t>Controls (U)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4598" name="Oval 24"/>
          <p:cNvSpPr>
            <a:spLocks noChangeArrowheads="1"/>
          </p:cNvSpPr>
          <p:nvPr/>
        </p:nvSpPr>
        <p:spPr bwMode="auto">
          <a:xfrm>
            <a:off x="6102350" y="20161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9" name="Oval 25"/>
          <p:cNvSpPr>
            <a:spLocks noChangeArrowheads="1"/>
          </p:cNvSpPr>
          <p:nvPr/>
        </p:nvSpPr>
        <p:spPr bwMode="auto">
          <a:xfrm>
            <a:off x="6102350" y="47434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0" name="Oval 26"/>
          <p:cNvSpPr>
            <a:spLocks noChangeArrowheads="1"/>
          </p:cNvSpPr>
          <p:nvPr/>
        </p:nvSpPr>
        <p:spPr bwMode="auto">
          <a:xfrm>
            <a:off x="6102350" y="43116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1" name="Oval 27"/>
          <p:cNvSpPr>
            <a:spLocks noChangeArrowheads="1"/>
          </p:cNvSpPr>
          <p:nvPr/>
        </p:nvSpPr>
        <p:spPr bwMode="auto">
          <a:xfrm>
            <a:off x="6102350" y="45275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2" name="Oval 28"/>
          <p:cNvSpPr>
            <a:spLocks noChangeArrowheads="1"/>
          </p:cNvSpPr>
          <p:nvPr/>
        </p:nvSpPr>
        <p:spPr bwMode="auto">
          <a:xfrm>
            <a:off x="6102350" y="40957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3" name="Oval 29"/>
          <p:cNvSpPr>
            <a:spLocks noChangeArrowheads="1"/>
          </p:cNvSpPr>
          <p:nvPr/>
        </p:nvSpPr>
        <p:spPr bwMode="auto">
          <a:xfrm>
            <a:off x="4660900" y="47307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4" name="Oval 30"/>
          <p:cNvSpPr>
            <a:spLocks noChangeArrowheads="1"/>
          </p:cNvSpPr>
          <p:nvPr/>
        </p:nvSpPr>
        <p:spPr bwMode="auto">
          <a:xfrm>
            <a:off x="4660900" y="42989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5" name="Oval 31"/>
          <p:cNvSpPr>
            <a:spLocks noChangeArrowheads="1"/>
          </p:cNvSpPr>
          <p:nvPr/>
        </p:nvSpPr>
        <p:spPr bwMode="auto">
          <a:xfrm>
            <a:off x="4660900" y="40830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6" name="Oval 32"/>
          <p:cNvSpPr>
            <a:spLocks noChangeArrowheads="1"/>
          </p:cNvSpPr>
          <p:nvPr/>
        </p:nvSpPr>
        <p:spPr bwMode="auto">
          <a:xfrm>
            <a:off x="4660900" y="29051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7" name="Oval 33"/>
          <p:cNvSpPr>
            <a:spLocks noChangeArrowheads="1"/>
          </p:cNvSpPr>
          <p:nvPr/>
        </p:nvSpPr>
        <p:spPr bwMode="auto">
          <a:xfrm>
            <a:off x="4660900" y="26892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8" name="Oval 34"/>
          <p:cNvSpPr>
            <a:spLocks noChangeArrowheads="1"/>
          </p:cNvSpPr>
          <p:nvPr/>
        </p:nvSpPr>
        <p:spPr bwMode="auto">
          <a:xfrm>
            <a:off x="4660900" y="36512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9" name="Oval 35"/>
          <p:cNvSpPr>
            <a:spLocks noChangeArrowheads="1"/>
          </p:cNvSpPr>
          <p:nvPr/>
        </p:nvSpPr>
        <p:spPr bwMode="auto">
          <a:xfrm>
            <a:off x="5272088" y="24717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0" name="Oval 36"/>
          <p:cNvSpPr>
            <a:spLocks noChangeArrowheads="1"/>
          </p:cNvSpPr>
          <p:nvPr/>
        </p:nvSpPr>
        <p:spPr bwMode="auto">
          <a:xfrm>
            <a:off x="5272088" y="20399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1" name="Oval 37"/>
          <p:cNvSpPr>
            <a:spLocks noChangeArrowheads="1"/>
          </p:cNvSpPr>
          <p:nvPr/>
        </p:nvSpPr>
        <p:spPr bwMode="auto">
          <a:xfrm>
            <a:off x="5272088" y="22558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5272088" y="18240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5273675" y="26876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5272088" y="38671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5" name="Oval 41"/>
          <p:cNvSpPr>
            <a:spLocks noChangeArrowheads="1"/>
          </p:cNvSpPr>
          <p:nvPr/>
        </p:nvSpPr>
        <p:spPr bwMode="auto">
          <a:xfrm>
            <a:off x="7288213" y="47688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6" name="Oval 42"/>
          <p:cNvSpPr>
            <a:spLocks noChangeArrowheads="1"/>
          </p:cNvSpPr>
          <p:nvPr/>
        </p:nvSpPr>
        <p:spPr bwMode="auto">
          <a:xfrm>
            <a:off x="7288213" y="43370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7" name="Oval 43"/>
          <p:cNvSpPr>
            <a:spLocks noChangeArrowheads="1"/>
          </p:cNvSpPr>
          <p:nvPr/>
        </p:nvSpPr>
        <p:spPr bwMode="auto">
          <a:xfrm>
            <a:off x="7288213" y="41211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8" name="Oval 44"/>
          <p:cNvSpPr>
            <a:spLocks noChangeArrowheads="1"/>
          </p:cNvSpPr>
          <p:nvPr/>
        </p:nvSpPr>
        <p:spPr bwMode="auto">
          <a:xfrm>
            <a:off x="7288213" y="36893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9" name="Oval 45"/>
          <p:cNvSpPr>
            <a:spLocks noChangeArrowheads="1"/>
          </p:cNvSpPr>
          <p:nvPr/>
        </p:nvSpPr>
        <p:spPr bwMode="auto">
          <a:xfrm>
            <a:off x="7324725" y="29035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0" name="Oval 46"/>
          <p:cNvSpPr>
            <a:spLocks noChangeArrowheads="1"/>
          </p:cNvSpPr>
          <p:nvPr/>
        </p:nvSpPr>
        <p:spPr bwMode="auto">
          <a:xfrm>
            <a:off x="6640513" y="24717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6640513" y="20399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2" name="Oval 48"/>
          <p:cNvSpPr>
            <a:spLocks noChangeArrowheads="1"/>
          </p:cNvSpPr>
          <p:nvPr/>
        </p:nvSpPr>
        <p:spPr bwMode="auto">
          <a:xfrm>
            <a:off x="6640513" y="22558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3" name="Oval 49"/>
          <p:cNvSpPr>
            <a:spLocks noChangeArrowheads="1"/>
          </p:cNvSpPr>
          <p:nvPr/>
        </p:nvSpPr>
        <p:spPr bwMode="auto">
          <a:xfrm>
            <a:off x="6640513" y="18240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6640513" y="29035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5" name="Oval 55"/>
          <p:cNvSpPr>
            <a:spLocks noChangeArrowheads="1"/>
          </p:cNvSpPr>
          <p:nvPr/>
        </p:nvSpPr>
        <p:spPr bwMode="auto">
          <a:xfrm>
            <a:off x="4157663" y="24368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6" name="Oval 56"/>
          <p:cNvSpPr>
            <a:spLocks noChangeArrowheads="1"/>
          </p:cNvSpPr>
          <p:nvPr/>
        </p:nvSpPr>
        <p:spPr bwMode="auto">
          <a:xfrm>
            <a:off x="4157663" y="20050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7" name="Oval 57"/>
          <p:cNvSpPr>
            <a:spLocks noChangeArrowheads="1"/>
          </p:cNvSpPr>
          <p:nvPr/>
        </p:nvSpPr>
        <p:spPr bwMode="auto">
          <a:xfrm>
            <a:off x="4157663" y="22209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8" name="Oval 58"/>
          <p:cNvSpPr>
            <a:spLocks noChangeArrowheads="1"/>
          </p:cNvSpPr>
          <p:nvPr/>
        </p:nvSpPr>
        <p:spPr bwMode="auto">
          <a:xfrm>
            <a:off x="4157663" y="17891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9" name="Oval 59"/>
          <p:cNvSpPr>
            <a:spLocks noChangeArrowheads="1"/>
          </p:cNvSpPr>
          <p:nvPr/>
        </p:nvSpPr>
        <p:spPr bwMode="auto">
          <a:xfrm>
            <a:off x="4192588" y="390366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0" name="Oval 60"/>
          <p:cNvSpPr>
            <a:spLocks noChangeArrowheads="1"/>
          </p:cNvSpPr>
          <p:nvPr/>
        </p:nvSpPr>
        <p:spPr bwMode="auto">
          <a:xfrm>
            <a:off x="4194175" y="45148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1" name="Oval 37"/>
          <p:cNvSpPr>
            <a:spLocks noChangeArrowheads="1"/>
          </p:cNvSpPr>
          <p:nvPr/>
        </p:nvSpPr>
        <p:spPr bwMode="auto">
          <a:xfrm>
            <a:off x="8008938" y="24765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2" name="Oval 38"/>
          <p:cNvSpPr>
            <a:spLocks noChangeArrowheads="1"/>
          </p:cNvSpPr>
          <p:nvPr/>
        </p:nvSpPr>
        <p:spPr bwMode="auto">
          <a:xfrm>
            <a:off x="8008938" y="20447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3" name="Oval 39"/>
          <p:cNvSpPr>
            <a:spLocks noChangeArrowheads="1"/>
          </p:cNvSpPr>
          <p:nvPr/>
        </p:nvSpPr>
        <p:spPr bwMode="auto">
          <a:xfrm>
            <a:off x="8010525" y="29083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4" name="Oval 36"/>
          <p:cNvSpPr>
            <a:spLocks noChangeArrowheads="1"/>
          </p:cNvSpPr>
          <p:nvPr/>
        </p:nvSpPr>
        <p:spPr bwMode="auto">
          <a:xfrm>
            <a:off x="8008938" y="39020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5" name="Oval 37"/>
          <p:cNvSpPr>
            <a:spLocks noChangeArrowheads="1"/>
          </p:cNvSpPr>
          <p:nvPr/>
        </p:nvSpPr>
        <p:spPr bwMode="auto">
          <a:xfrm>
            <a:off x="8008938" y="41179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6" name="Oval 38"/>
          <p:cNvSpPr>
            <a:spLocks noChangeArrowheads="1"/>
          </p:cNvSpPr>
          <p:nvPr/>
        </p:nvSpPr>
        <p:spPr bwMode="auto">
          <a:xfrm>
            <a:off x="8008938" y="36861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7" name="Oval 36"/>
          <p:cNvSpPr>
            <a:spLocks noChangeArrowheads="1"/>
          </p:cNvSpPr>
          <p:nvPr/>
        </p:nvSpPr>
        <p:spPr bwMode="auto">
          <a:xfrm>
            <a:off x="3505200" y="20478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8" name="Oval 37"/>
          <p:cNvSpPr>
            <a:spLocks noChangeArrowheads="1"/>
          </p:cNvSpPr>
          <p:nvPr/>
        </p:nvSpPr>
        <p:spPr bwMode="auto">
          <a:xfrm>
            <a:off x="3505200" y="22637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9" name="Oval 38"/>
          <p:cNvSpPr>
            <a:spLocks noChangeArrowheads="1"/>
          </p:cNvSpPr>
          <p:nvPr/>
        </p:nvSpPr>
        <p:spPr bwMode="auto">
          <a:xfrm>
            <a:off x="3505200" y="18319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0" name="Oval 39"/>
          <p:cNvSpPr>
            <a:spLocks noChangeArrowheads="1"/>
          </p:cNvSpPr>
          <p:nvPr/>
        </p:nvSpPr>
        <p:spPr bwMode="auto">
          <a:xfrm>
            <a:off x="3506788" y="26955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1" name="Oval 35"/>
          <p:cNvSpPr>
            <a:spLocks noChangeArrowheads="1"/>
          </p:cNvSpPr>
          <p:nvPr/>
        </p:nvSpPr>
        <p:spPr bwMode="auto">
          <a:xfrm>
            <a:off x="3513138" y="43338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2" name="Oval 38"/>
          <p:cNvSpPr>
            <a:spLocks noChangeArrowheads="1"/>
          </p:cNvSpPr>
          <p:nvPr/>
        </p:nvSpPr>
        <p:spPr bwMode="auto">
          <a:xfrm>
            <a:off x="3513138" y="36861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3" name="Oval 39"/>
          <p:cNvSpPr>
            <a:spLocks noChangeArrowheads="1"/>
          </p:cNvSpPr>
          <p:nvPr/>
        </p:nvSpPr>
        <p:spPr bwMode="auto">
          <a:xfrm>
            <a:off x="3514725" y="45497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3352800" y="5012802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5943600" y="5012802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7848600" y="5004335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194235" y="5876250"/>
            <a:ext cx="8211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2. Genotype millions of genetic markers, distributed densely across the genome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648" name="Rectangle 72"/>
          <p:cNvSpPr>
            <a:spLocks noChangeArrowheads="1"/>
          </p:cNvSpPr>
          <p:nvPr/>
        </p:nvSpPr>
        <p:spPr bwMode="auto">
          <a:xfrm>
            <a:off x="909638" y="249238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 eaLnBrk="1" hangingPunct="1"/>
            <a:r>
              <a:rPr lang="en-GB" sz="4400">
                <a:solidFill>
                  <a:srgbClr val="FFFF66"/>
                </a:solidFill>
              </a:rPr>
              <a:t>Association mapping</a:t>
            </a:r>
          </a:p>
        </p:txBody>
      </p:sp>
      <p:cxnSp>
        <p:nvCxnSpPr>
          <p:cNvPr id="3" name="Straight Arrow Connector 2"/>
          <p:cNvCxnSpPr>
            <a:stCxn id="24644" idx="2"/>
          </p:cNvCxnSpPr>
          <p:nvPr/>
        </p:nvCxnSpPr>
        <p:spPr bwMode="auto">
          <a:xfrm flipH="1" flipV="1">
            <a:off x="3570941" y="5573059"/>
            <a:ext cx="10459" cy="2636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5930153" y="5619378"/>
            <a:ext cx="152401" cy="2510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V="1">
            <a:off x="7556500" y="5632078"/>
            <a:ext cx="329454" cy="2480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38296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2693988" y="18859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693988" y="21018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693988" y="23177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2693988" y="25336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2693988" y="27495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2693988" y="2965452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>
            <a:off x="2667000" y="37353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2667000" y="39512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2667000" y="41671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>
            <a:off x="2667000" y="43830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2667000" y="45989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>
            <a:off x="2667000" y="4814890"/>
            <a:ext cx="5965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Oval 10"/>
          <p:cNvSpPr>
            <a:spLocks noChangeArrowheads="1"/>
          </p:cNvSpPr>
          <p:nvPr/>
        </p:nvSpPr>
        <p:spPr bwMode="auto">
          <a:xfrm>
            <a:off x="5754688" y="18145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1" name="Oval 11"/>
          <p:cNvSpPr>
            <a:spLocks noChangeArrowheads="1"/>
          </p:cNvSpPr>
          <p:nvPr/>
        </p:nvSpPr>
        <p:spPr bwMode="auto">
          <a:xfrm>
            <a:off x="5754688" y="20304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2" name="Oval 12"/>
          <p:cNvSpPr>
            <a:spLocks noChangeArrowheads="1"/>
          </p:cNvSpPr>
          <p:nvPr/>
        </p:nvSpPr>
        <p:spPr bwMode="auto">
          <a:xfrm>
            <a:off x="5754688" y="2246315"/>
            <a:ext cx="142875" cy="1428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3" name="Oval 13"/>
          <p:cNvSpPr>
            <a:spLocks noChangeArrowheads="1"/>
          </p:cNvSpPr>
          <p:nvPr/>
        </p:nvSpPr>
        <p:spPr bwMode="auto">
          <a:xfrm>
            <a:off x="5754688" y="2462215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4" name="Oval 14"/>
          <p:cNvSpPr>
            <a:spLocks noChangeArrowheads="1"/>
          </p:cNvSpPr>
          <p:nvPr/>
        </p:nvSpPr>
        <p:spPr bwMode="auto">
          <a:xfrm>
            <a:off x="5754688" y="2678115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5" name="Oval 21"/>
          <p:cNvSpPr>
            <a:spLocks noChangeArrowheads="1"/>
          </p:cNvSpPr>
          <p:nvPr/>
        </p:nvSpPr>
        <p:spPr bwMode="auto">
          <a:xfrm>
            <a:off x="5741988" y="3879852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6" name="Text Box 22"/>
          <p:cNvSpPr txBox="1">
            <a:spLocks noChangeArrowheads="1"/>
          </p:cNvSpPr>
          <p:nvPr/>
        </p:nvSpPr>
        <p:spPr bwMode="auto">
          <a:xfrm>
            <a:off x="5237163" y="1374777"/>
            <a:ext cx="1212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1800">
                <a:solidFill>
                  <a:schemeClr val="bg1"/>
                </a:solidFill>
              </a:rPr>
              <a:t>Cases (D)</a:t>
            </a:r>
          </a:p>
          <a:p>
            <a:pPr algn="l" eaLnBrk="1" hangingPunct="1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4597" name="Text Box 23"/>
          <p:cNvSpPr txBox="1">
            <a:spLocks noChangeArrowheads="1"/>
          </p:cNvSpPr>
          <p:nvPr/>
        </p:nvSpPr>
        <p:spPr bwMode="auto">
          <a:xfrm>
            <a:off x="5165725" y="3203577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GB" sz="1800">
                <a:solidFill>
                  <a:schemeClr val="bg1"/>
                </a:solidFill>
              </a:rPr>
              <a:t>Controls (U)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4598" name="Oval 24"/>
          <p:cNvSpPr>
            <a:spLocks noChangeArrowheads="1"/>
          </p:cNvSpPr>
          <p:nvPr/>
        </p:nvSpPr>
        <p:spPr bwMode="auto">
          <a:xfrm>
            <a:off x="6102350" y="20161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9" name="Oval 25"/>
          <p:cNvSpPr>
            <a:spLocks noChangeArrowheads="1"/>
          </p:cNvSpPr>
          <p:nvPr/>
        </p:nvSpPr>
        <p:spPr bwMode="auto">
          <a:xfrm>
            <a:off x="6102350" y="47434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0" name="Oval 26"/>
          <p:cNvSpPr>
            <a:spLocks noChangeArrowheads="1"/>
          </p:cNvSpPr>
          <p:nvPr/>
        </p:nvSpPr>
        <p:spPr bwMode="auto">
          <a:xfrm>
            <a:off x="6102350" y="43116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1" name="Oval 27"/>
          <p:cNvSpPr>
            <a:spLocks noChangeArrowheads="1"/>
          </p:cNvSpPr>
          <p:nvPr/>
        </p:nvSpPr>
        <p:spPr bwMode="auto">
          <a:xfrm>
            <a:off x="6102350" y="45275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2" name="Oval 28"/>
          <p:cNvSpPr>
            <a:spLocks noChangeArrowheads="1"/>
          </p:cNvSpPr>
          <p:nvPr/>
        </p:nvSpPr>
        <p:spPr bwMode="auto">
          <a:xfrm>
            <a:off x="6102350" y="40957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3" name="Oval 29"/>
          <p:cNvSpPr>
            <a:spLocks noChangeArrowheads="1"/>
          </p:cNvSpPr>
          <p:nvPr/>
        </p:nvSpPr>
        <p:spPr bwMode="auto">
          <a:xfrm>
            <a:off x="4660900" y="47307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4" name="Oval 30"/>
          <p:cNvSpPr>
            <a:spLocks noChangeArrowheads="1"/>
          </p:cNvSpPr>
          <p:nvPr/>
        </p:nvSpPr>
        <p:spPr bwMode="auto">
          <a:xfrm>
            <a:off x="4660900" y="42989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5" name="Oval 31"/>
          <p:cNvSpPr>
            <a:spLocks noChangeArrowheads="1"/>
          </p:cNvSpPr>
          <p:nvPr/>
        </p:nvSpPr>
        <p:spPr bwMode="auto">
          <a:xfrm>
            <a:off x="4660900" y="40830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6" name="Oval 32"/>
          <p:cNvSpPr>
            <a:spLocks noChangeArrowheads="1"/>
          </p:cNvSpPr>
          <p:nvPr/>
        </p:nvSpPr>
        <p:spPr bwMode="auto">
          <a:xfrm>
            <a:off x="4660900" y="29051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7" name="Oval 33"/>
          <p:cNvSpPr>
            <a:spLocks noChangeArrowheads="1"/>
          </p:cNvSpPr>
          <p:nvPr/>
        </p:nvSpPr>
        <p:spPr bwMode="auto">
          <a:xfrm>
            <a:off x="4660900" y="268922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8" name="Oval 34"/>
          <p:cNvSpPr>
            <a:spLocks noChangeArrowheads="1"/>
          </p:cNvSpPr>
          <p:nvPr/>
        </p:nvSpPr>
        <p:spPr bwMode="auto">
          <a:xfrm>
            <a:off x="4660900" y="36512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9" name="Oval 35"/>
          <p:cNvSpPr>
            <a:spLocks noChangeArrowheads="1"/>
          </p:cNvSpPr>
          <p:nvPr/>
        </p:nvSpPr>
        <p:spPr bwMode="auto">
          <a:xfrm>
            <a:off x="5272088" y="24717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0" name="Oval 36"/>
          <p:cNvSpPr>
            <a:spLocks noChangeArrowheads="1"/>
          </p:cNvSpPr>
          <p:nvPr/>
        </p:nvSpPr>
        <p:spPr bwMode="auto">
          <a:xfrm>
            <a:off x="5272088" y="20399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1" name="Oval 37"/>
          <p:cNvSpPr>
            <a:spLocks noChangeArrowheads="1"/>
          </p:cNvSpPr>
          <p:nvPr/>
        </p:nvSpPr>
        <p:spPr bwMode="auto">
          <a:xfrm>
            <a:off x="5272088" y="22558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5272088" y="18240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5273675" y="26876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5272088" y="38671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5" name="Oval 41"/>
          <p:cNvSpPr>
            <a:spLocks noChangeArrowheads="1"/>
          </p:cNvSpPr>
          <p:nvPr/>
        </p:nvSpPr>
        <p:spPr bwMode="auto">
          <a:xfrm>
            <a:off x="7288213" y="47688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6" name="Oval 42"/>
          <p:cNvSpPr>
            <a:spLocks noChangeArrowheads="1"/>
          </p:cNvSpPr>
          <p:nvPr/>
        </p:nvSpPr>
        <p:spPr bwMode="auto">
          <a:xfrm>
            <a:off x="7288213" y="43370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7" name="Oval 43"/>
          <p:cNvSpPr>
            <a:spLocks noChangeArrowheads="1"/>
          </p:cNvSpPr>
          <p:nvPr/>
        </p:nvSpPr>
        <p:spPr bwMode="auto">
          <a:xfrm>
            <a:off x="7288213" y="41211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8" name="Oval 44"/>
          <p:cNvSpPr>
            <a:spLocks noChangeArrowheads="1"/>
          </p:cNvSpPr>
          <p:nvPr/>
        </p:nvSpPr>
        <p:spPr bwMode="auto">
          <a:xfrm>
            <a:off x="7288213" y="36893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19" name="Oval 45"/>
          <p:cNvSpPr>
            <a:spLocks noChangeArrowheads="1"/>
          </p:cNvSpPr>
          <p:nvPr/>
        </p:nvSpPr>
        <p:spPr bwMode="auto">
          <a:xfrm>
            <a:off x="7324725" y="29035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0" name="Oval 46"/>
          <p:cNvSpPr>
            <a:spLocks noChangeArrowheads="1"/>
          </p:cNvSpPr>
          <p:nvPr/>
        </p:nvSpPr>
        <p:spPr bwMode="auto">
          <a:xfrm>
            <a:off x="6640513" y="24717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6640513" y="20399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2" name="Oval 48"/>
          <p:cNvSpPr>
            <a:spLocks noChangeArrowheads="1"/>
          </p:cNvSpPr>
          <p:nvPr/>
        </p:nvSpPr>
        <p:spPr bwMode="auto">
          <a:xfrm>
            <a:off x="6640513" y="22558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3" name="Oval 49"/>
          <p:cNvSpPr>
            <a:spLocks noChangeArrowheads="1"/>
          </p:cNvSpPr>
          <p:nvPr/>
        </p:nvSpPr>
        <p:spPr bwMode="auto">
          <a:xfrm>
            <a:off x="6640513" y="18240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6640513" y="2903540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5" name="Oval 55"/>
          <p:cNvSpPr>
            <a:spLocks noChangeArrowheads="1"/>
          </p:cNvSpPr>
          <p:nvPr/>
        </p:nvSpPr>
        <p:spPr bwMode="auto">
          <a:xfrm>
            <a:off x="4157663" y="24368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6" name="Oval 56"/>
          <p:cNvSpPr>
            <a:spLocks noChangeArrowheads="1"/>
          </p:cNvSpPr>
          <p:nvPr/>
        </p:nvSpPr>
        <p:spPr bwMode="auto">
          <a:xfrm>
            <a:off x="4157663" y="20050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7" name="Oval 57"/>
          <p:cNvSpPr>
            <a:spLocks noChangeArrowheads="1"/>
          </p:cNvSpPr>
          <p:nvPr/>
        </p:nvSpPr>
        <p:spPr bwMode="auto">
          <a:xfrm>
            <a:off x="4157663" y="22209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8" name="Oval 58"/>
          <p:cNvSpPr>
            <a:spLocks noChangeArrowheads="1"/>
          </p:cNvSpPr>
          <p:nvPr/>
        </p:nvSpPr>
        <p:spPr bwMode="auto">
          <a:xfrm>
            <a:off x="4157663" y="178911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29" name="Oval 59"/>
          <p:cNvSpPr>
            <a:spLocks noChangeArrowheads="1"/>
          </p:cNvSpPr>
          <p:nvPr/>
        </p:nvSpPr>
        <p:spPr bwMode="auto">
          <a:xfrm>
            <a:off x="4192588" y="3903665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0" name="Oval 60"/>
          <p:cNvSpPr>
            <a:spLocks noChangeArrowheads="1"/>
          </p:cNvSpPr>
          <p:nvPr/>
        </p:nvSpPr>
        <p:spPr bwMode="auto">
          <a:xfrm>
            <a:off x="4194175" y="451485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1" name="Oval 37"/>
          <p:cNvSpPr>
            <a:spLocks noChangeArrowheads="1"/>
          </p:cNvSpPr>
          <p:nvPr/>
        </p:nvSpPr>
        <p:spPr bwMode="auto">
          <a:xfrm>
            <a:off x="8008938" y="24765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2" name="Oval 38"/>
          <p:cNvSpPr>
            <a:spLocks noChangeArrowheads="1"/>
          </p:cNvSpPr>
          <p:nvPr/>
        </p:nvSpPr>
        <p:spPr bwMode="auto">
          <a:xfrm>
            <a:off x="8008938" y="20447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3" name="Oval 39"/>
          <p:cNvSpPr>
            <a:spLocks noChangeArrowheads="1"/>
          </p:cNvSpPr>
          <p:nvPr/>
        </p:nvSpPr>
        <p:spPr bwMode="auto">
          <a:xfrm>
            <a:off x="8010525" y="2908302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4" name="Oval 36"/>
          <p:cNvSpPr>
            <a:spLocks noChangeArrowheads="1"/>
          </p:cNvSpPr>
          <p:nvPr/>
        </p:nvSpPr>
        <p:spPr bwMode="auto">
          <a:xfrm>
            <a:off x="8008938" y="39020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5" name="Oval 37"/>
          <p:cNvSpPr>
            <a:spLocks noChangeArrowheads="1"/>
          </p:cNvSpPr>
          <p:nvPr/>
        </p:nvSpPr>
        <p:spPr bwMode="auto">
          <a:xfrm>
            <a:off x="8008938" y="41179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6" name="Oval 38"/>
          <p:cNvSpPr>
            <a:spLocks noChangeArrowheads="1"/>
          </p:cNvSpPr>
          <p:nvPr/>
        </p:nvSpPr>
        <p:spPr bwMode="auto">
          <a:xfrm>
            <a:off x="8008938" y="36861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7" name="Oval 36"/>
          <p:cNvSpPr>
            <a:spLocks noChangeArrowheads="1"/>
          </p:cNvSpPr>
          <p:nvPr/>
        </p:nvSpPr>
        <p:spPr bwMode="auto">
          <a:xfrm>
            <a:off x="3505200" y="20478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8" name="Oval 37"/>
          <p:cNvSpPr>
            <a:spLocks noChangeArrowheads="1"/>
          </p:cNvSpPr>
          <p:nvPr/>
        </p:nvSpPr>
        <p:spPr bwMode="auto">
          <a:xfrm>
            <a:off x="3505200" y="22637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39" name="Oval 38"/>
          <p:cNvSpPr>
            <a:spLocks noChangeArrowheads="1"/>
          </p:cNvSpPr>
          <p:nvPr/>
        </p:nvSpPr>
        <p:spPr bwMode="auto">
          <a:xfrm>
            <a:off x="3505200" y="18319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0" name="Oval 39"/>
          <p:cNvSpPr>
            <a:spLocks noChangeArrowheads="1"/>
          </p:cNvSpPr>
          <p:nvPr/>
        </p:nvSpPr>
        <p:spPr bwMode="auto">
          <a:xfrm>
            <a:off x="3506788" y="26955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1" name="Oval 35"/>
          <p:cNvSpPr>
            <a:spLocks noChangeArrowheads="1"/>
          </p:cNvSpPr>
          <p:nvPr/>
        </p:nvSpPr>
        <p:spPr bwMode="auto">
          <a:xfrm>
            <a:off x="3513138" y="43338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2" name="Oval 38"/>
          <p:cNvSpPr>
            <a:spLocks noChangeArrowheads="1"/>
          </p:cNvSpPr>
          <p:nvPr/>
        </p:nvSpPr>
        <p:spPr bwMode="auto">
          <a:xfrm>
            <a:off x="3513138" y="36861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3" name="Oval 39"/>
          <p:cNvSpPr>
            <a:spLocks noChangeArrowheads="1"/>
          </p:cNvSpPr>
          <p:nvPr/>
        </p:nvSpPr>
        <p:spPr bwMode="auto">
          <a:xfrm>
            <a:off x="3514725" y="4549777"/>
            <a:ext cx="142875" cy="142875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3352800" y="5012802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5943600" y="5012802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7848600" y="5004336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648" name="Rectangle 72"/>
          <p:cNvSpPr>
            <a:spLocks noChangeArrowheads="1"/>
          </p:cNvSpPr>
          <p:nvPr/>
        </p:nvSpPr>
        <p:spPr bwMode="auto">
          <a:xfrm>
            <a:off x="909638" y="249238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 eaLnBrk="1" hangingPunct="1"/>
            <a:r>
              <a:rPr lang="en-GB" sz="4400" dirty="0">
                <a:solidFill>
                  <a:srgbClr val="FFFF66"/>
                </a:solidFill>
              </a:rPr>
              <a:t>Association mapping</a:t>
            </a:r>
          </a:p>
        </p:txBody>
      </p:sp>
      <p:sp>
        <p:nvSpPr>
          <p:cNvPr id="4" name="Curved Up Arrow 3"/>
          <p:cNvSpPr/>
          <p:nvPr/>
        </p:nvSpPr>
        <p:spPr bwMode="auto">
          <a:xfrm>
            <a:off x="3615935" y="5503340"/>
            <a:ext cx="2090597" cy="304796"/>
          </a:xfrm>
          <a:prstGeom prst="curvedUpArrow">
            <a:avLst>
              <a:gd name="adj1" fmla="val 5018"/>
              <a:gd name="adj2" fmla="val 31908"/>
              <a:gd name="adj3" fmla="val 25000"/>
            </a:avLst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Curved Up Arrow 75"/>
          <p:cNvSpPr/>
          <p:nvPr/>
        </p:nvSpPr>
        <p:spPr bwMode="auto">
          <a:xfrm flipH="1">
            <a:off x="5791198" y="5486407"/>
            <a:ext cx="355601" cy="355596"/>
          </a:xfrm>
          <a:prstGeom prst="curvedUpArrow">
            <a:avLst>
              <a:gd name="adj1" fmla="val 5018"/>
              <a:gd name="adj2" fmla="val 31908"/>
              <a:gd name="adj3" fmla="val 25000"/>
            </a:avLst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666" y="5842003"/>
            <a:ext cx="823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</a:rPr>
              <a:t>3. Rely on correlations (or </a:t>
            </a:r>
            <a:r>
              <a:rPr lang="en-US" sz="2400" b="1" dirty="0">
                <a:solidFill>
                  <a:srgbClr val="FFFFFF"/>
                </a:solidFill>
              </a:rPr>
              <a:t>LD</a:t>
            </a:r>
            <a:r>
              <a:rPr lang="en-US" sz="2400" dirty="0">
                <a:solidFill>
                  <a:srgbClr val="FFFFFF"/>
                </a:solidFill>
              </a:rPr>
              <a:t>) between typed markers and the causal mutations, generated by genetic drift.</a:t>
            </a:r>
          </a:p>
        </p:txBody>
      </p:sp>
    </p:spTree>
    <p:extLst>
      <p:ext uri="{BB962C8B-B14F-4D97-AF65-F5344CB8AC3E}">
        <p14:creationId xmlns:p14="http://schemas.microsoft.com/office/powerpoint/2010/main" val="3606544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ChangeArrowheads="1"/>
          </p:cNvSpPr>
          <p:nvPr/>
        </p:nvSpPr>
        <p:spPr bwMode="auto">
          <a:xfrm>
            <a:off x="909638" y="249238"/>
            <a:ext cx="6977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 eaLnBrk="1" hangingPunct="1"/>
            <a:r>
              <a:rPr lang="en-GB" sz="4400" dirty="0">
                <a:solidFill>
                  <a:srgbClr val="FFFF66"/>
                </a:solidFill>
              </a:rPr>
              <a:t>Association mapping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944" y="1509059"/>
            <a:ext cx="3212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e.g</a:t>
            </a:r>
            <a:r>
              <a:rPr lang="en-US" sz="2400" dirty="0">
                <a:solidFill>
                  <a:srgbClr val="FFFFFF"/>
                </a:solidFill>
              </a:rPr>
              <a:t> in our toy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13069"/>
              </p:ext>
            </p:extLst>
          </p:nvPr>
        </p:nvGraphicFramePr>
        <p:xfrm>
          <a:off x="2286001" y="2338294"/>
          <a:ext cx="416858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Not white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white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controls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5426" y="3824942"/>
            <a:ext cx="4720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=&gt; Estimate </a:t>
            </a:r>
            <a:r>
              <a:rPr lang="en-US" sz="2000" i="1" dirty="0">
                <a:solidFill>
                  <a:schemeClr val="bg1"/>
                </a:solidFill>
              </a:rPr>
              <a:t>RR=10</a:t>
            </a:r>
            <a:r>
              <a:rPr lang="en-US" sz="2000" dirty="0">
                <a:solidFill>
                  <a:schemeClr val="bg1"/>
                </a:solidFill>
              </a:rPr>
              <a:t>  at this marker SNP.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4470399"/>
            <a:ext cx="85010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Perform statistical test to test for evidence of difference in allele frequencies between cases and controls.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(In this toy example </a:t>
            </a:r>
            <a:r>
              <a:rPr lang="en-US" sz="2000" i="1" dirty="0">
                <a:solidFill>
                  <a:schemeClr val="bg1"/>
                </a:solidFill>
              </a:rPr>
              <a:t>P=0.24</a:t>
            </a:r>
            <a:r>
              <a:rPr lang="en-US" sz="2000" dirty="0">
                <a:solidFill>
                  <a:schemeClr val="bg1"/>
                </a:solidFill>
              </a:rPr>
              <a:t> so not enough data even to detect this strong effect.)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24316"/>
              </p:ext>
            </p:extLst>
          </p:nvPr>
        </p:nvGraphicFramePr>
        <p:xfrm>
          <a:off x="6671236" y="2341282"/>
          <a:ext cx="138952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1/6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2/3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04363" y="6146907"/>
            <a:ext cx="543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</a:rPr>
              <a:t>P-value</a:t>
            </a:r>
            <a:r>
              <a:rPr lang="en-US" sz="2000" dirty="0">
                <a:solidFill>
                  <a:schemeClr val="bg1"/>
                </a:solidFill>
              </a:rPr>
              <a:t> &lt; (a stringent </a:t>
            </a:r>
            <a:r>
              <a:rPr lang="en-US" sz="2000" dirty="0" err="1">
                <a:solidFill>
                  <a:schemeClr val="bg1"/>
                </a:solidFill>
              </a:rPr>
              <a:t>threshhold</a:t>
            </a:r>
            <a:r>
              <a:rPr lang="en-US" sz="2000" dirty="0">
                <a:solidFill>
                  <a:schemeClr val="bg1"/>
                </a:solidFill>
              </a:rPr>
              <a:t>) =&gt; success!</a:t>
            </a:r>
          </a:p>
        </p:txBody>
      </p:sp>
    </p:spTree>
    <p:extLst>
      <p:ext uri="{BB962C8B-B14F-4D97-AF65-F5344CB8AC3E}">
        <p14:creationId xmlns:p14="http://schemas.microsoft.com/office/powerpoint/2010/main" val="3705242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Amazingly, it works!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2,000 cases and 3,000 controls typed at 500k variants: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Genome‐wide association (GWA) analysis in a nutshell</a:t>
            </a:r>
          </a:p>
        </p:txBody>
      </p:sp>
      <p:pic>
        <p:nvPicPr>
          <p:cNvPr id="3" name="Picture 2" descr="WTCCC_manhatt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3" b="58492"/>
          <a:stretch/>
        </p:blipFill>
        <p:spPr>
          <a:xfrm>
            <a:off x="499192" y="1856398"/>
            <a:ext cx="8433648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996952"/>
            <a:ext cx="9073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Genome-wide association study of 14,000 cases of seven common diseases and 3,000 shared controls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Wellcome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Trust Case Control Consortium Nature 447 (2007)</a:t>
            </a:r>
          </a:p>
        </p:txBody>
      </p:sp>
      <p:pic>
        <p:nvPicPr>
          <p:cNvPr id="9" name="Picture 8" descr="crohns_frequency_versus_effec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4026"/>
          <a:stretch/>
        </p:blipFill>
        <p:spPr>
          <a:xfrm>
            <a:off x="2558838" y="3658384"/>
            <a:ext cx="4026324" cy="272119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6A192F-CCCD-5349-90AD-5D36A5F16063}"/>
                  </a:ext>
                </a:extLst>
              </p:cNvPr>
              <p:cNvSpPr txBox="1"/>
              <p:nvPr/>
            </p:nvSpPr>
            <p:spPr>
              <a:xfrm rot="16200000">
                <a:off x="-323312" y="2257198"/>
                <a:ext cx="17257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6A192F-CCCD-5349-90AD-5D36A5F1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23312" y="2257198"/>
                <a:ext cx="1725729" cy="338554"/>
              </a:xfrm>
              <a:prstGeom prst="rect">
                <a:avLst/>
              </a:prstGeom>
              <a:blipFill>
                <a:blip r:embed="rId4"/>
                <a:stretch>
                  <a:fillRect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12813" y="455613"/>
            <a:ext cx="7473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buFont typeface="Symbol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buFont typeface="Symbol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buFont typeface="Symbol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buFont typeface="Symbol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 real study (WTCCC)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389063"/>
            <a:ext cx="8883650" cy="3819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290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Amazingly, it works!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2,000 cases and 3,000 controls typed at 500k variants: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Genome‐wide association (GWAS) analysis in a nutshell</a:t>
            </a:r>
          </a:p>
        </p:txBody>
      </p:sp>
      <p:pic>
        <p:nvPicPr>
          <p:cNvPr id="3" name="Picture 2" descr="WTCCC_manhatt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3" b="58492"/>
          <a:stretch/>
        </p:blipFill>
        <p:spPr>
          <a:xfrm>
            <a:off x="251520" y="1844824"/>
            <a:ext cx="8433648" cy="129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725144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rohns_disease_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6" b="25050"/>
          <a:stretch/>
        </p:blipFill>
        <p:spPr>
          <a:xfrm>
            <a:off x="323528" y="4365104"/>
            <a:ext cx="8424936" cy="1412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328498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6,000 cases and 15,000 controls imputed to 1 million variants: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021288"/>
            <a:ext cx="8496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Genome-wide meta-analysis increases to 71 the number of confirmed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Crohn's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disease susceptibility loci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Franke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 Nature Genetics 42 (2010)</a:t>
            </a:r>
          </a:p>
        </p:txBody>
      </p:sp>
    </p:spTree>
    <p:extLst>
      <p:ext uri="{BB962C8B-B14F-4D97-AF65-F5344CB8AC3E}">
        <p14:creationId xmlns:p14="http://schemas.microsoft.com/office/powerpoint/2010/main" val="147808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Amazingly, it works!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2,000 cases and 3,000 controls typed at 500k variants: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Genome‐wide association (GWA) analysis in a nutshell</a:t>
            </a:r>
          </a:p>
        </p:txBody>
      </p:sp>
      <p:pic>
        <p:nvPicPr>
          <p:cNvPr id="3" name="Picture 2" descr="WTCCC_manhatt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3" b="58492"/>
          <a:stretch/>
        </p:blipFill>
        <p:spPr>
          <a:xfrm>
            <a:off x="251520" y="1844824"/>
            <a:ext cx="8433648" cy="129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725144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WTCCC_manhatt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71843"/>
          <a:stretch/>
        </p:blipFill>
        <p:spPr>
          <a:xfrm>
            <a:off x="251520" y="4581128"/>
            <a:ext cx="8453536" cy="131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3573016"/>
            <a:ext cx="605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diseases have different architectures: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5877272"/>
            <a:ext cx="8784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Genome-wide association study of 14,000 cases of seven common diseases and 3,000 shared controls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Wellcome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Trust Case Control Consortium Nature 447 (2007)</a:t>
            </a:r>
          </a:p>
        </p:txBody>
      </p:sp>
    </p:spTree>
    <p:extLst>
      <p:ext uri="{BB962C8B-B14F-4D97-AF65-F5344CB8AC3E}">
        <p14:creationId xmlns:p14="http://schemas.microsoft.com/office/powerpoint/2010/main" val="2767684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7883"/>
          <a:stretch>
            <a:fillRect/>
          </a:stretch>
        </p:blipFill>
        <p:spPr bwMode="auto">
          <a:xfrm>
            <a:off x="2843808" y="908720"/>
            <a:ext cx="6093754" cy="36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443711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SNP marker was rs1333049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OR ~ 1.47: one copy of the risk allele (present in half the population) increases “risk” of coronary artery disease by ~50%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two copies of risk allele (present in quarter of population)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almost doubles “risk” of coronary artery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6269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Wellcome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Trust Case Control Consortium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231592"/>
            <a:ext cx="216024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Discovery of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genetic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variant that affects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of coronary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 disease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4168" y="1052736"/>
            <a:ext cx="1387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= 1.8x10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-14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4293096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7703" y="4179523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Chromosome 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6281" y="3345446"/>
            <a:ext cx="71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CDKN2A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8594" y="3489462"/>
            <a:ext cx="71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CDKN2B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764704"/>
            <a:ext cx="117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rs1333049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-1"/>
            <a:ext cx="6977062" cy="725617"/>
          </a:xfrm>
        </p:spPr>
        <p:txBody>
          <a:bodyPr/>
          <a:lstStyle/>
          <a:p>
            <a:r>
              <a:rPr lang="en-US" dirty="0"/>
              <a:t>Why find “disease genes”?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0894">
            <a:off x="1472134" y="3328922"/>
            <a:ext cx="1455064" cy="61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298" y="793653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Genetic factors are particularly interesting because (unlike environmental factors) they are:</a:t>
            </a:r>
          </a:p>
          <a:p>
            <a:pPr marL="342900" indent="-342900" algn="l">
              <a:buFontTx/>
              <a:buChar char="•"/>
            </a:pPr>
            <a:r>
              <a:rPr lang="en-US" sz="2400" dirty="0"/>
              <a:t>inherited at birth</a:t>
            </a:r>
          </a:p>
          <a:p>
            <a:pPr marL="342900" indent="-342900" algn="l">
              <a:buFontTx/>
              <a:buChar char="•"/>
            </a:pPr>
            <a:r>
              <a:rPr lang="en-US" sz="2400" dirty="0"/>
              <a:t>essentially unchanging</a:t>
            </a:r>
          </a:p>
          <a:p>
            <a:pPr marL="342900" indent="-342900" algn="l">
              <a:buFontTx/>
              <a:buChar char="•"/>
            </a:pPr>
            <a:r>
              <a:rPr lang="en-US" sz="2400" dirty="0"/>
              <a:t>(often) easily measurable</a:t>
            </a:r>
          </a:p>
          <a:p>
            <a:pPr algn="l"/>
            <a:endParaRPr lang="en-US" sz="2400" dirty="0"/>
          </a:p>
          <a:p>
            <a:pPr marL="342900" indent="-342900" algn="l">
              <a:buFontTx/>
              <a:buChar char="•"/>
            </a:pP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479031" y="3173579"/>
            <a:ext cx="1395864" cy="1047725"/>
            <a:chOff x="2032000" y="1162574"/>
            <a:chExt cx="4031972" cy="302636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6922" y="1162574"/>
              <a:ext cx="4027050" cy="302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2032000" y="1167027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472670" y="1168400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5737" y="4617673"/>
            <a:ext cx="849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This makes inferences about </a:t>
            </a:r>
            <a:r>
              <a:rPr lang="en-US" sz="2400" i="1" dirty="0"/>
              <a:t>causation</a:t>
            </a:r>
            <a:r>
              <a:rPr lang="en-US" sz="2400" dirty="0"/>
              <a:t> particularly simple.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026833" y="3660826"/>
            <a:ext cx="1834445" cy="21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834457" y="5157613"/>
            <a:ext cx="7868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e.g. compare:</a:t>
            </a:r>
          </a:p>
          <a:p>
            <a:pPr algn="l"/>
            <a:r>
              <a:rPr lang="en-US" dirty="0"/>
              <a:t>“</a:t>
            </a:r>
            <a:r>
              <a:rPr lang="en-US" i="1" dirty="0"/>
              <a:t>cyclists tend to be taller</a:t>
            </a:r>
            <a:r>
              <a:rPr lang="en-US" dirty="0"/>
              <a:t>” =&gt; causation could plausibly work either way</a:t>
            </a:r>
          </a:p>
          <a:p>
            <a:pPr algn="l"/>
            <a:r>
              <a:rPr lang="en-US" dirty="0"/>
              <a:t>“</a:t>
            </a:r>
            <a:r>
              <a:rPr lang="en-US" i="1" dirty="0"/>
              <a:t>people with genotype AA tend to be taller</a:t>
            </a:r>
            <a:r>
              <a:rPr lang="en-US" dirty="0"/>
              <a:t>” =&gt; implies causation (all else being equal)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375" y="6124740"/>
            <a:ext cx="89231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Inheritance = nature’s </a:t>
            </a:r>
            <a:r>
              <a:rPr lang="en-US" sz="3200" dirty="0" err="1"/>
              <a:t>randomised</a:t>
            </a:r>
            <a:r>
              <a:rPr lang="en-US" sz="3200" dirty="0"/>
              <a:t> control trial</a:t>
            </a:r>
          </a:p>
        </p:txBody>
      </p:sp>
    </p:spTree>
    <p:extLst>
      <p:ext uri="{BB962C8B-B14F-4D97-AF65-F5344CB8AC3E}">
        <p14:creationId xmlns:p14="http://schemas.microsoft.com/office/powerpoint/2010/main" val="236477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UK </a:t>
            </a:r>
            <a:r>
              <a:rPr lang="en-US" dirty="0" err="1"/>
              <a:t>Biobank</a:t>
            </a:r>
            <a:r>
              <a:rPr lang="en-US" dirty="0"/>
              <a:t> has typed ~500,000 individuals on the </a:t>
            </a:r>
            <a:r>
              <a:rPr lang="en-US" dirty="0" err="1"/>
              <a:t>Affymetrix</a:t>
            </a:r>
            <a:r>
              <a:rPr lang="en-US" dirty="0"/>
              <a:t> UK </a:t>
            </a:r>
            <a:r>
              <a:rPr lang="en-US" dirty="0" err="1"/>
              <a:t>Biobank</a:t>
            </a:r>
            <a:r>
              <a:rPr lang="en-US" dirty="0"/>
              <a:t> array (containing ~800k SNPs).  </a:t>
            </a:r>
          </a:p>
          <a:p>
            <a:endParaRPr lang="en-US" dirty="0"/>
          </a:p>
          <a:p>
            <a:r>
              <a:rPr lang="en-US" dirty="0"/>
              <a:t>This array might now cost ~£20 per sample.  So this project would cost in the order of £10,000,000 for genotyping.</a:t>
            </a:r>
          </a:p>
        </p:txBody>
      </p:sp>
    </p:spTree>
    <p:extLst>
      <p:ext uri="{BB962C8B-B14F-4D97-AF65-F5344CB8AC3E}">
        <p14:creationId xmlns:p14="http://schemas.microsoft.com/office/powerpoint/2010/main" val="2419623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-268941"/>
            <a:ext cx="6977062" cy="1143000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It works!</a:t>
            </a:r>
            <a:endParaRPr lang="en-US" dirty="0">
              <a:latin typeface="Arial" charset="0"/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253346" y="5791185"/>
            <a:ext cx="52619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Study of multiple sclerosis (2011)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202" y="6239761"/>
            <a:ext cx="570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9772 cases, 17,376 controls from across Europe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6" name="Picture 5" descr="wtccc2 GWAS brow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000312"/>
            <a:ext cx="6947646" cy="4300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7921" y="5304118"/>
            <a:ext cx="2920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www.well.ox.ac.uk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/wtccc2/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12818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E442-3116-9E4D-B4B4-726EDB46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0BEC-BBAC-CF4D-B356-C22FB51A0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676400"/>
            <a:ext cx="7549828" cy="20622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Poor quality genotyping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Confounding (by population structure or ‘cryptic’ relatedness)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09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microarray works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3809" y="1814285"/>
            <a:ext cx="4855256" cy="3543905"/>
            <a:chOff x="870857" y="1632856"/>
            <a:chExt cx="4855256" cy="3543905"/>
          </a:xfrm>
        </p:grpSpPr>
        <p:sp>
          <p:nvSpPr>
            <p:cNvPr id="5" name="Rectangle 4"/>
            <p:cNvSpPr/>
            <p:nvPr/>
          </p:nvSpPr>
          <p:spPr bwMode="auto">
            <a:xfrm>
              <a:off x="870857" y="1632856"/>
              <a:ext cx="4855256" cy="354390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2000px-Affymetrix_GeneChip_and_Illumina_BeadChip_design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58" y="1826986"/>
              <a:ext cx="4241429" cy="316834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726113" y="1874762"/>
            <a:ext cx="282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Wash the DNA over and let it </a:t>
            </a:r>
            <a:r>
              <a:rPr lang="en-US" sz="2400" dirty="0" err="1"/>
              <a:t>hybridise</a:t>
            </a:r>
            <a:r>
              <a:rPr lang="en-US" sz="2400" dirty="0"/>
              <a:t> to millions of probes – one for each SNP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6113" y="4180114"/>
            <a:ext cx="282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/>
              <a:t>Flourescent</a:t>
            </a:r>
            <a:r>
              <a:rPr lang="en-US" sz="2400" dirty="0"/>
              <a:t> markers are then attached.  A picture is taken of the array.</a:t>
            </a:r>
          </a:p>
        </p:txBody>
      </p:sp>
    </p:spTree>
    <p:extLst>
      <p:ext uri="{BB962C8B-B14F-4D97-AF65-F5344CB8AC3E}">
        <p14:creationId xmlns:p14="http://schemas.microsoft.com/office/powerpoint/2010/main" val="2733933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065" y="1415143"/>
            <a:ext cx="352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For each SNP, you get back this: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"/>
          <a:stretch>
            <a:fillRect/>
          </a:stretch>
        </p:blipFill>
        <p:spPr bwMode="auto">
          <a:xfrm>
            <a:off x="643318" y="2312153"/>
            <a:ext cx="3166684" cy="30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988" y="5491238"/>
            <a:ext cx="4336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Each dot represents DNA from one individual.</a:t>
            </a:r>
          </a:p>
          <a:p>
            <a:pPr algn="l"/>
            <a:r>
              <a:rPr lang="en-US" dirty="0"/>
              <a:t>X axis = image intensity for 1</a:t>
            </a:r>
            <a:r>
              <a:rPr lang="en-US" baseline="30000" dirty="0"/>
              <a:t>st</a:t>
            </a:r>
            <a:r>
              <a:rPr lang="en-US" dirty="0"/>
              <a:t>  allele probe</a:t>
            </a:r>
          </a:p>
          <a:p>
            <a:pPr algn="l"/>
            <a:r>
              <a:rPr lang="en-US" dirty="0"/>
              <a:t>Y axis = image intensity for 2</a:t>
            </a:r>
            <a:r>
              <a:rPr lang="en-US" baseline="30000" dirty="0"/>
              <a:t>nd</a:t>
            </a:r>
            <a:r>
              <a:rPr lang="en-US" dirty="0"/>
              <a:t> allele probe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8424" y="2781906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B/B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5872" y="3248782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A/B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8081" y="4211221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A/A</a:t>
            </a:r>
          </a:p>
        </p:txBody>
      </p:sp>
    </p:spTree>
    <p:extLst>
      <p:ext uri="{BB962C8B-B14F-4D97-AF65-F5344CB8AC3E}">
        <p14:creationId xmlns:p14="http://schemas.microsoft.com/office/powerpoint/2010/main" val="3969272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3065" y="1415143"/>
            <a:ext cx="352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For each SNP, you get back this: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"/>
          <a:stretch>
            <a:fillRect/>
          </a:stretch>
        </p:blipFill>
        <p:spPr bwMode="auto">
          <a:xfrm>
            <a:off x="643318" y="2312153"/>
            <a:ext cx="3166684" cy="30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988" y="5491238"/>
            <a:ext cx="4336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Each dot represents DNA from one individual.</a:t>
            </a:r>
          </a:p>
          <a:p>
            <a:pPr algn="l"/>
            <a:r>
              <a:rPr lang="en-US" dirty="0"/>
              <a:t>X axis = image intensity for 1</a:t>
            </a:r>
            <a:r>
              <a:rPr lang="en-US" baseline="30000" dirty="0"/>
              <a:t>st</a:t>
            </a:r>
            <a:r>
              <a:rPr lang="en-US" dirty="0"/>
              <a:t>  allele probe</a:t>
            </a:r>
          </a:p>
          <a:p>
            <a:pPr algn="l"/>
            <a:r>
              <a:rPr lang="en-US" dirty="0"/>
              <a:t>Y axis = image intensity for 2</a:t>
            </a:r>
            <a:r>
              <a:rPr lang="en-US" baseline="30000" dirty="0"/>
              <a:t>nd</a:t>
            </a:r>
            <a:r>
              <a:rPr lang="en-US" dirty="0"/>
              <a:t> allele probe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8424" y="2781906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B/B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5872" y="3248782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A/B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8081" y="4211221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A/A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1858" b="12825"/>
          <a:stretch/>
        </p:blipFill>
        <p:spPr bwMode="auto">
          <a:xfrm>
            <a:off x="5285618" y="2419047"/>
            <a:ext cx="3175324" cy="293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31846" y="1458686"/>
            <a:ext cx="352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Or this if you’re less lucky: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4805" y="3156802"/>
            <a:ext cx="62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B/B?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9682" y="3490630"/>
            <a:ext cx="62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A/B?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1891" y="4852212"/>
            <a:ext cx="62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A/A?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6458" y="3435047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6191" y="380516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35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936" y="5575905"/>
            <a:ext cx="391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Careful QC</a:t>
            </a:r>
            <a:r>
              <a:rPr lang="en-US" sz="2400" dirty="0"/>
              <a:t> is needed to weed these out.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4EA6C9B-C2A3-FA4F-9822-FF6E0BAF8105}"/>
              </a:ext>
            </a:extLst>
          </p:cNvPr>
          <p:cNvSpPr txBox="1">
            <a:spLocks/>
          </p:cNvSpPr>
          <p:nvPr/>
        </p:nvSpPr>
        <p:spPr bwMode="auto">
          <a:xfrm>
            <a:off x="372998" y="109899"/>
            <a:ext cx="6977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Genotyping problems…</a:t>
            </a:r>
          </a:p>
        </p:txBody>
      </p:sp>
    </p:spTree>
    <p:extLst>
      <p:ext uri="{BB962C8B-B14F-4D97-AF65-F5344CB8AC3E}">
        <p14:creationId xmlns:p14="http://schemas.microsoft.com/office/powerpoint/2010/main" val="1722686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152400"/>
            <a:ext cx="6977062" cy="782782"/>
          </a:xfrm>
        </p:spPr>
        <p:txBody>
          <a:bodyPr/>
          <a:lstStyle/>
          <a:p>
            <a:r>
              <a:rPr lang="en-US" dirty="0"/>
              <a:t>A real example</a:t>
            </a:r>
          </a:p>
        </p:txBody>
      </p:sp>
      <p:pic>
        <p:nvPicPr>
          <p:cNvPr id="4" name="Picture 3" descr="rs2523650_06:31449022_XY_align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341" r="31565"/>
          <a:stretch/>
        </p:blipFill>
        <p:spPr>
          <a:xfrm>
            <a:off x="323274" y="1870363"/>
            <a:ext cx="8719658" cy="2944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3309" y="1304636"/>
            <a:ext cx="4743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One SNP typed in samples from three populations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177" y="5209309"/>
            <a:ext cx="601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Millions of SNPs like this =&gt; requires careful analysis</a:t>
            </a:r>
          </a:p>
        </p:txBody>
      </p:sp>
    </p:spTree>
    <p:extLst>
      <p:ext uri="{BB962C8B-B14F-4D97-AF65-F5344CB8AC3E}">
        <p14:creationId xmlns:p14="http://schemas.microsoft.com/office/powerpoint/2010/main" val="2247480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704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Recruitment of 13,000 cases of severe malaria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450912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communities where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child is repeatedly infected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malaria, why do some children die and not others?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0112" y="1772816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Burkina Faso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Cameroon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Gambia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Ghana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Navrongo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Ghana (Kumasi)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Kenya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Malawi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Nigeria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Papua New Guinea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Tanzania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Vietnam</a:t>
            </a:r>
          </a:p>
        </p:txBody>
      </p:sp>
      <p:pic>
        <p:nvPicPr>
          <p:cNvPr id="6" name="Picture 2" descr="DPK001202 girl with cerebral mal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96752"/>
            <a:ext cx="3915731" cy="2582615"/>
          </a:xfrm>
          <a:prstGeom prst="rect">
            <a:avLst/>
          </a:prstGeom>
          <a:noFill/>
        </p:spPr>
      </p:pic>
      <p:pic>
        <p:nvPicPr>
          <p:cNvPr id="7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1124744"/>
            <a:ext cx="333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Cases and controls from: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bg_fp.emf"/>
          <p:cNvPicPr>
            <a:picLocks noChangeAspect="1"/>
          </p:cNvPicPr>
          <p:nvPr/>
        </p:nvPicPr>
        <p:blipFill>
          <a:blip r:embed="rId2" cstate="print"/>
          <a:srcRect l="74412" t="7729" b="7729"/>
          <a:stretch>
            <a:fillRect/>
          </a:stretch>
        </p:blipFill>
        <p:spPr>
          <a:xfrm>
            <a:off x="4644008" y="1627332"/>
            <a:ext cx="4499992" cy="4826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6237312"/>
            <a:ext cx="46891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0.1                                     1                                    10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ODDS RATIO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7984" y="996287"/>
            <a:ext cx="4536504" cy="6461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3140968"/>
            <a:ext cx="172819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blood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Protective effect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rs8176719 against severe malaria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P=10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-32</a:t>
            </a:r>
          </a:p>
        </p:txBody>
      </p:sp>
      <p:pic>
        <p:nvPicPr>
          <p:cNvPr id="43606" name="Picture 1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44016" y="1008024"/>
          <a:ext cx="4572000" cy="4985167"/>
        </p:xfrm>
        <a:graphic>
          <a:graphicData uri="http://schemas.openxmlformats.org/drawingml/2006/table">
            <a:tbl>
              <a:tblPr/>
              <a:tblGrid>
                <a:gridCol w="183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77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Cases (O/total)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Cntls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(O/total)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7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Gambia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1000/2345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1664/3624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Mali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130/445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143/336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Burkina Faso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321/854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326/729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 (Navrongo)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263/674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227/556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Ghana (Kumasi)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548/1480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992/1988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84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27/78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24/40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Cameroon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267/608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312/572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Kenya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1061/2254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2131/3899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Tanzania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189/423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221/455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Malawi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615/1414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1298/2607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Vietnam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272/788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1000/2517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07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Papua New Guinea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139/385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76/239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severe malaria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4832/11948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8414/17652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616712" y="1759168"/>
            <a:ext cx="4248472" cy="43924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Consistent effects despite phenotypic heterogeneity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1760" y="692696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blood group effect in severe malaria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6766" y="1196751"/>
            <a:ext cx="3549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Rockett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(2014) Nature Genetics 46: 1197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2040" y="2348880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Within a 40 sq mile area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The Gambia we find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complex population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Population structure can give rise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false positive genetic associations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402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Principal components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41484"/>
            <a:ext cx="5448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Importance of population structure</a:t>
            </a:r>
          </a:p>
        </p:txBody>
      </p:sp>
      <p:pic>
        <p:nvPicPr>
          <p:cNvPr id="5" name="Picture 1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060848"/>
            <a:ext cx="451105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 rot="19414625">
            <a:off x="801659" y="3927468"/>
            <a:ext cx="2936322" cy="63617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 rot="4716920">
            <a:off x="3689669" y="4533827"/>
            <a:ext cx="1456662" cy="46159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5645" y="6550223"/>
            <a:ext cx="3358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Jallow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(2009) Nature Genetics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657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6" descr="Wellcome_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1" y="6372820"/>
            <a:ext cx="2339752" cy="60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-1"/>
            <a:ext cx="6977062" cy="725617"/>
          </a:xfrm>
        </p:spPr>
        <p:txBody>
          <a:bodyPr/>
          <a:lstStyle/>
          <a:p>
            <a:r>
              <a:rPr lang="en-US" dirty="0"/>
              <a:t>Why find “disease genes”?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0894">
            <a:off x="1472134" y="3365207"/>
            <a:ext cx="1455064" cy="61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298" y="793653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Genetic factors are particularly interesting because (unlike environmental factors) they are:</a:t>
            </a:r>
          </a:p>
          <a:p>
            <a:pPr marL="342900" indent="-342900" algn="l">
              <a:buFontTx/>
              <a:buChar char="•"/>
            </a:pPr>
            <a:r>
              <a:rPr lang="en-US" sz="2400" dirty="0"/>
              <a:t>inherited at birth</a:t>
            </a:r>
          </a:p>
          <a:p>
            <a:pPr marL="342900" indent="-342900" algn="l">
              <a:buFontTx/>
              <a:buChar char="•"/>
            </a:pPr>
            <a:r>
              <a:rPr lang="en-US" sz="2400" dirty="0"/>
              <a:t>essentially unchanging</a:t>
            </a:r>
          </a:p>
          <a:p>
            <a:pPr marL="342900" indent="-342900" algn="l">
              <a:buFontTx/>
              <a:buChar char="•"/>
            </a:pPr>
            <a:r>
              <a:rPr lang="en-US" sz="2400" dirty="0"/>
              <a:t>(often) easily measurable</a:t>
            </a:r>
          </a:p>
          <a:p>
            <a:pPr algn="l"/>
            <a:endParaRPr lang="en-US" sz="2400" dirty="0"/>
          </a:p>
          <a:p>
            <a:pPr marL="342900" indent="-342900" algn="l">
              <a:buFontTx/>
              <a:buChar char="•"/>
            </a:pP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479031" y="3209864"/>
            <a:ext cx="1395864" cy="1047725"/>
            <a:chOff x="2032000" y="1162574"/>
            <a:chExt cx="4031972" cy="302636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6922" y="1162574"/>
              <a:ext cx="4027050" cy="302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2032000" y="1167027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472670" y="1168400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>
            <a:off x="3026833" y="3697111"/>
            <a:ext cx="1834445" cy="21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88262" y="4522612"/>
            <a:ext cx="65069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Reasons to look for disease genes:</a:t>
            </a:r>
          </a:p>
          <a:p>
            <a:pPr marL="285750" indent="-285750" algn="l">
              <a:buFontTx/>
              <a:buChar char="•"/>
            </a:pPr>
            <a:r>
              <a:rPr lang="en-US" dirty="0"/>
              <a:t>Identify drug targets</a:t>
            </a:r>
          </a:p>
          <a:p>
            <a:pPr marL="285750" indent="-285750" algn="l">
              <a:buFontTx/>
              <a:buChar char="•"/>
            </a:pPr>
            <a:r>
              <a:rPr lang="en-US" dirty="0"/>
              <a:t>Predict risk of disease</a:t>
            </a:r>
          </a:p>
          <a:p>
            <a:pPr marL="285750" indent="-285750" algn="l">
              <a:buFontTx/>
              <a:buChar char="•"/>
            </a:pPr>
            <a:r>
              <a:rPr lang="en-US" dirty="0" err="1"/>
              <a:t>Personalised</a:t>
            </a:r>
            <a:r>
              <a:rPr lang="en-US" dirty="0"/>
              <a:t> medicine (e.g. stratified by likely treatment response)</a:t>
            </a:r>
          </a:p>
          <a:p>
            <a:pPr marL="285750" indent="-285750" algn="l">
              <a:buFontTx/>
              <a:buChar char="•"/>
            </a:pPr>
            <a:r>
              <a:rPr lang="en-US" dirty="0"/>
              <a:t>Gene therapy?</a:t>
            </a:r>
          </a:p>
          <a:p>
            <a:pPr marL="285750" indent="-285750" algn="l">
              <a:buFontTx/>
              <a:buChar char="•"/>
            </a:pPr>
            <a:r>
              <a:rPr lang="en-US" dirty="0"/>
              <a:t>etc...</a:t>
            </a:r>
          </a:p>
          <a:p>
            <a:pPr marL="285750" indent="-285750" algn="l">
              <a:buFontTx/>
              <a:buChar char="•"/>
            </a:pPr>
            <a:r>
              <a:rPr lang="en-US" sz="2400" dirty="0"/>
              <a:t>...understand the biology of disease</a:t>
            </a:r>
          </a:p>
        </p:txBody>
      </p:sp>
    </p:spTree>
    <p:extLst>
      <p:ext uri="{BB962C8B-B14F-4D97-AF65-F5344CB8AC3E}">
        <p14:creationId xmlns:p14="http://schemas.microsoft.com/office/powerpoint/2010/main" val="2832261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41484"/>
            <a:ext cx="5448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Importance of population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4478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Subpopulation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447800"/>
            <a:ext cx="224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Subpopulation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693" y="2319263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69" y="4479503"/>
            <a:ext cx="122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234888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9645" y="4479503"/>
            <a:ext cx="122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6351711"/>
            <a:ext cx="570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Genotype              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	   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47864" y="6531751"/>
            <a:ext cx="180000" cy="18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80032" y="6531751"/>
            <a:ext cx="180000" cy="180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04168" y="6531751"/>
            <a:ext cx="18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11760" y="1988840"/>
            <a:ext cx="720080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11760" y="2132856"/>
            <a:ext cx="720080" cy="14401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1760" y="2276872"/>
            <a:ext cx="720080" cy="36004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11760" y="3429000"/>
            <a:ext cx="720080" cy="36004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11760" y="3789040"/>
            <a:ext cx="720080" cy="3600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11760" y="4149080"/>
            <a:ext cx="720080" cy="136815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56176" y="4653136"/>
            <a:ext cx="720080" cy="36004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56176" y="5013176"/>
            <a:ext cx="720080" cy="21602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56176" y="5229200"/>
            <a:ext cx="720080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56176" y="1988840"/>
            <a:ext cx="720080" cy="7920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6176" y="2780928"/>
            <a:ext cx="720080" cy="64807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56176" y="3429000"/>
            <a:ext cx="720080" cy="36004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41484"/>
            <a:ext cx="5448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Importance of population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4478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Subpopulation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447800"/>
            <a:ext cx="224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Subpopulation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328" y="2319263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479503"/>
            <a:ext cx="122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234888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9685" y="4479503"/>
            <a:ext cx="122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6351711"/>
            <a:ext cx="570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Genotype              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	   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4395" y="1988840"/>
            <a:ext cx="720080" cy="144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4395" y="2132856"/>
            <a:ext cx="720080" cy="14401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4395" y="2276872"/>
            <a:ext cx="720080" cy="36004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7864" y="6531751"/>
            <a:ext cx="180000" cy="18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0032" y="6531751"/>
            <a:ext cx="180000" cy="180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4168" y="6531751"/>
            <a:ext cx="18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4395" y="3429000"/>
            <a:ext cx="720080" cy="36004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4395" y="3789040"/>
            <a:ext cx="720080" cy="3600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4395" y="4149080"/>
            <a:ext cx="720080" cy="136815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6216" y="4653136"/>
            <a:ext cx="720080" cy="36004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6216" y="5013176"/>
            <a:ext cx="720080" cy="21602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16216" y="5229200"/>
            <a:ext cx="720080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6216" y="1988840"/>
            <a:ext cx="720080" cy="7920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6216" y="2780928"/>
            <a:ext cx="720080" cy="64807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6216" y="3429000"/>
            <a:ext cx="720080" cy="36004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55976" y="4293096"/>
            <a:ext cx="720080" cy="57606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55976" y="3573016"/>
            <a:ext cx="720080" cy="7200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55976" y="908720"/>
            <a:ext cx="720080" cy="93610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55976" y="1844824"/>
            <a:ext cx="720080" cy="79208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5976" y="2636912"/>
            <a:ext cx="720080" cy="72008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918491" y="220486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 rot="10800000">
            <a:off x="5652120" y="242088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918491" y="4653135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 rot="10800000">
            <a:off x="5652120" y="4869159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55976" y="4869160"/>
            <a:ext cx="720080" cy="151216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5589240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/>
              </a:rPr>
              <a:t>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2.1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 = 0.34)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86525" y="5662989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/>
              </a:rPr>
              <a:t>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16.3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 &lt;0.001)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2320" y="5589240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/>
              </a:rPr>
              <a:t>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1.57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 = 0.46)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41484"/>
            <a:ext cx="5448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Importance of population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98072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Quantile‐quantile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plot of chi‐squared statistic comparing what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observed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versus what we’d expect if no disease association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2204864"/>
            <a:ext cx="1353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Uncorrected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4" y="206084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Corrected by principal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analysis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79797"/>
            <a:ext cx="3402000" cy="32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308646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162800" y="4495800"/>
            <a:ext cx="1800200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22600" y="4428604"/>
            <a:ext cx="1800200" cy="792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509120"/>
            <a:ext cx="1572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Inflation factor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1.25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4581128"/>
            <a:ext cx="1572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Inflation factor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1.03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15616" y="3729162"/>
            <a:ext cx="2756669" cy="1636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24007" y="3889514"/>
            <a:ext cx="2856097" cy="1557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19681"/>
            <a:ext cx="1601663" cy="3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785645" y="6550223"/>
            <a:ext cx="3358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Jallow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(2009) Nature Genetics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657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46" descr="Wellcome_logo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1" y="6372820"/>
            <a:ext cx="2339752" cy="60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25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7E01-1249-4147-A35B-2E152B2A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8C83-8CA6-F447-B1BB-A26E6FBE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Principal components practical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GWAS practical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Practicals at: </a:t>
            </a:r>
          </a:p>
          <a:p>
            <a:pPr marL="0" indent="0">
              <a:buNone/>
            </a:pPr>
            <a:r>
              <a:rPr lang="en-US" sz="1900" dirty="0">
                <a:latin typeface="Courier" pitchFamily="2" charset="0"/>
                <a:hlinkClick r:id="rId2"/>
              </a:rPr>
              <a:t>https://github.com/whg-gms/statistics-course/blob/main/Introduction_to_GWAS/practicals/</a:t>
            </a:r>
            <a:r>
              <a:rPr lang="en-US" sz="1900" dirty="0">
                <a:latin typeface="Courie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21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7" y="1491097"/>
            <a:ext cx="1455064" cy="6114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9638" y="-1"/>
            <a:ext cx="6977062" cy="725617"/>
          </a:xfrm>
        </p:spPr>
        <p:txBody>
          <a:bodyPr/>
          <a:lstStyle/>
          <a:p>
            <a:r>
              <a:rPr lang="en-US" dirty="0"/>
              <a:t>The circle of genetic causation</a:t>
            </a:r>
          </a:p>
        </p:txBody>
      </p:sp>
      <p:sp>
        <p:nvSpPr>
          <p:cNvPr id="42" name="5-Point Star 41"/>
          <p:cNvSpPr/>
          <p:nvPr/>
        </p:nvSpPr>
        <p:spPr bwMode="auto">
          <a:xfrm rot="1258965">
            <a:off x="1773423" y="1697337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401" y="1051278"/>
            <a:ext cx="1275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(a causal mutation)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1686278" y="1418167"/>
            <a:ext cx="91722" cy="261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396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7" y="1491097"/>
            <a:ext cx="1455064" cy="6114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9638" y="-1"/>
            <a:ext cx="6977062" cy="725617"/>
          </a:xfrm>
        </p:spPr>
        <p:txBody>
          <a:bodyPr/>
          <a:lstStyle/>
          <a:p>
            <a:r>
              <a:rPr lang="en-US" dirty="0"/>
              <a:t>The circle of genetic causation</a:t>
            </a:r>
          </a:p>
        </p:txBody>
      </p:sp>
      <p:pic>
        <p:nvPicPr>
          <p:cNvPr id="12" name="Picture 11" descr="figure 4-7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r="17560" b="29045"/>
          <a:stretch/>
        </p:blipFill>
        <p:spPr>
          <a:xfrm rot="21337459">
            <a:off x="633061" y="3418561"/>
            <a:ext cx="1209757" cy="22493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2398584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DNA gets physically packaged up into chromosomes...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964726" y="2642974"/>
            <a:ext cx="108463" cy="2485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5-Point Star 41"/>
          <p:cNvSpPr/>
          <p:nvPr/>
        </p:nvSpPr>
        <p:spPr bwMode="auto">
          <a:xfrm rot="1258965">
            <a:off x="1773423" y="1697337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5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7" y="1491097"/>
            <a:ext cx="1455064" cy="6114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9638" y="-1"/>
            <a:ext cx="6977062" cy="725617"/>
          </a:xfrm>
        </p:spPr>
        <p:txBody>
          <a:bodyPr/>
          <a:lstStyle/>
          <a:p>
            <a:r>
              <a:rPr lang="en-US" dirty="0"/>
              <a:t>The circle of genetic causation</a:t>
            </a:r>
          </a:p>
        </p:txBody>
      </p:sp>
      <p:pic>
        <p:nvPicPr>
          <p:cNvPr id="11" name="Picture 10" descr="figure 1-3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3679" b="17238"/>
          <a:stretch/>
        </p:blipFill>
        <p:spPr>
          <a:xfrm>
            <a:off x="3535406" y="5526215"/>
            <a:ext cx="2443507" cy="1235677"/>
          </a:xfrm>
          <a:prstGeom prst="rect">
            <a:avLst/>
          </a:prstGeom>
        </p:spPr>
      </p:pic>
      <p:pic>
        <p:nvPicPr>
          <p:cNvPr id="12" name="Picture 11" descr="figure 4-7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r="17560" b="29045"/>
          <a:stretch/>
        </p:blipFill>
        <p:spPr>
          <a:xfrm rot="21337459">
            <a:off x="633061" y="3418561"/>
            <a:ext cx="1209757" cy="22493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0308" y="5873660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...inside cells, where it is </a:t>
            </a:r>
            <a:r>
              <a:rPr lang="en-US" sz="1200" b="1" dirty="0"/>
              <a:t>transcribed</a:t>
            </a:r>
            <a:r>
              <a:rPr lang="en-US" sz="1200" dirty="0"/>
              <a:t> to form proteins and other molecules... 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398584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DNA gets physically packaged up into chromosomes...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964726" y="2642974"/>
            <a:ext cx="108463" cy="2485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479590" y="5637429"/>
            <a:ext cx="314409" cy="466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5-Point Star 41"/>
          <p:cNvSpPr/>
          <p:nvPr/>
        </p:nvSpPr>
        <p:spPr bwMode="auto">
          <a:xfrm rot="1258965">
            <a:off x="1773423" y="1697337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6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istrator\Desktop\NTU14248\web fig\nature14248-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r="58289" b="31186"/>
          <a:stretch/>
        </p:blipFill>
        <p:spPr bwMode="auto">
          <a:xfrm>
            <a:off x="6933514" y="2265403"/>
            <a:ext cx="1695621" cy="25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7" y="1491097"/>
            <a:ext cx="1455064" cy="6114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9638" y="-1"/>
            <a:ext cx="6977062" cy="725617"/>
          </a:xfrm>
        </p:spPr>
        <p:txBody>
          <a:bodyPr/>
          <a:lstStyle/>
          <a:p>
            <a:r>
              <a:rPr lang="en-US" dirty="0"/>
              <a:t>The circle of genetic causation</a:t>
            </a:r>
          </a:p>
        </p:txBody>
      </p:sp>
      <p:pic>
        <p:nvPicPr>
          <p:cNvPr id="11" name="Picture 10" descr="figure 1-3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3679" b="17238"/>
          <a:stretch/>
        </p:blipFill>
        <p:spPr>
          <a:xfrm>
            <a:off x="3535406" y="5526215"/>
            <a:ext cx="2443507" cy="1235677"/>
          </a:xfrm>
          <a:prstGeom prst="rect">
            <a:avLst/>
          </a:prstGeom>
        </p:spPr>
      </p:pic>
      <p:pic>
        <p:nvPicPr>
          <p:cNvPr id="12" name="Picture 11" descr="figure 4-7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r="17560" b="29045"/>
          <a:stretch/>
        </p:blipFill>
        <p:spPr>
          <a:xfrm rot="21337459">
            <a:off x="633061" y="3418561"/>
            <a:ext cx="1209757" cy="22493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0308" y="5873660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...inside cells, where it is </a:t>
            </a:r>
            <a:r>
              <a:rPr lang="en-US" sz="1200" b="1" dirty="0"/>
              <a:t>transcribed</a:t>
            </a:r>
            <a:r>
              <a:rPr lang="en-US" sz="1200" dirty="0"/>
              <a:t> to form proteins and other molecules... 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6369" y="5840022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affect how the cells behave, forming different organs...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398584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DNA gets physically packaged up into chromosomes...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965" y="5008688"/>
            <a:ext cx="21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combine to make individuals...</a:t>
            </a:r>
            <a:endParaRPr lang="en-US" sz="1200" i="1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964726" y="2642974"/>
            <a:ext cx="108463" cy="2485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479590" y="5637429"/>
            <a:ext cx="314409" cy="466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398054" y="5095105"/>
            <a:ext cx="241642" cy="245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5-Point Star 41"/>
          <p:cNvSpPr/>
          <p:nvPr/>
        </p:nvSpPr>
        <p:spPr bwMode="auto">
          <a:xfrm rot="1258965">
            <a:off x="1773423" y="1697337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4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istrator\Desktop\NTU14248\web fig\nature14248-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r="58289" b="31186"/>
          <a:stretch/>
        </p:blipFill>
        <p:spPr bwMode="auto">
          <a:xfrm>
            <a:off x="6933514" y="2265403"/>
            <a:ext cx="1695621" cy="25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68084" y="841487"/>
            <a:ext cx="1637002" cy="1252297"/>
            <a:chOff x="2032000" y="1162574"/>
            <a:chExt cx="4031972" cy="302636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6922" y="1162574"/>
              <a:ext cx="4027050" cy="302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2032000" y="1167027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472670" y="1168400"/>
              <a:ext cx="576649" cy="302054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7" y="1491097"/>
            <a:ext cx="1455064" cy="6114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9638" y="-1"/>
            <a:ext cx="6977062" cy="725617"/>
          </a:xfrm>
        </p:spPr>
        <p:txBody>
          <a:bodyPr/>
          <a:lstStyle/>
          <a:p>
            <a:r>
              <a:rPr lang="en-US" dirty="0"/>
              <a:t>The circle of genetic causation</a:t>
            </a:r>
          </a:p>
        </p:txBody>
      </p:sp>
      <p:pic>
        <p:nvPicPr>
          <p:cNvPr id="11" name="Picture 10" descr="figure 1-3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3679" b="17238"/>
          <a:stretch/>
        </p:blipFill>
        <p:spPr>
          <a:xfrm>
            <a:off x="3535406" y="5526215"/>
            <a:ext cx="2443507" cy="1235677"/>
          </a:xfrm>
          <a:prstGeom prst="rect">
            <a:avLst/>
          </a:prstGeom>
        </p:spPr>
      </p:pic>
      <p:pic>
        <p:nvPicPr>
          <p:cNvPr id="12" name="Picture 11" descr="figure 4-72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r="17560" b="29045"/>
          <a:stretch/>
        </p:blipFill>
        <p:spPr>
          <a:xfrm rot="21337459">
            <a:off x="633061" y="3418561"/>
            <a:ext cx="1209757" cy="22493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0308" y="5873660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...inside cells, where it is </a:t>
            </a:r>
            <a:r>
              <a:rPr lang="en-US" sz="1200" b="1" dirty="0"/>
              <a:t>transcribed</a:t>
            </a:r>
            <a:r>
              <a:rPr lang="en-US" sz="1200" dirty="0"/>
              <a:t> to form proteins and other molecules... 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6369" y="5840022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affect how the cells behave, forming different organs...</a:t>
            </a:r>
            <a:endParaRPr lang="en-US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91541" y="1276948"/>
            <a:ext cx="21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...whose success is affected by the traits they have...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398584"/>
            <a:ext cx="21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DNA gets physically packaged up into chromosomes...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965" y="5008688"/>
            <a:ext cx="21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...that combine to make individuals...</a:t>
            </a:r>
            <a:endParaRPr lang="en-US" sz="1200" i="1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964726" y="2642974"/>
            <a:ext cx="108463" cy="2485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479590" y="5637429"/>
            <a:ext cx="314409" cy="466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398054" y="5095105"/>
            <a:ext cx="241642" cy="245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6586150" y="1979830"/>
            <a:ext cx="271850" cy="2031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5-Point Star 41"/>
          <p:cNvSpPr/>
          <p:nvPr/>
        </p:nvSpPr>
        <p:spPr bwMode="auto">
          <a:xfrm rot="1258965">
            <a:off x="1773423" y="1697337"/>
            <a:ext cx="171621" cy="171621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74682"/>
      </p:ext>
    </p:extLst>
  </p:cSld>
  <p:clrMapOvr>
    <a:masterClrMapping/>
  </p:clrMapOvr>
</p:sld>
</file>

<file path=ppt/theme/theme1.xml><?xml version="1.0" encoding="utf-8"?>
<a:theme xmlns:a="http://schemas.openxmlformats.org/drawingml/2006/main" name="t">
  <a:themeElements>
    <a:clrScheme name="">
      <a:dk1>
        <a:srgbClr val="474747"/>
      </a:dk1>
      <a:lt1>
        <a:srgbClr val="FFFFFF"/>
      </a:lt1>
      <a:dk2>
        <a:srgbClr val="00279F"/>
      </a:dk2>
      <a:lt2>
        <a:srgbClr val="FFFF66"/>
      </a:lt2>
      <a:accent1>
        <a:srgbClr val="DC0081"/>
      </a:accent1>
      <a:accent2>
        <a:srgbClr val="FAFD00"/>
      </a:accent2>
      <a:accent3>
        <a:srgbClr val="AAACCD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FFA27C"/>
      </a:folHlink>
    </a:clrScheme>
    <a:fontScheme name="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">
  <a:themeElements>
    <a:clrScheme name="">
      <a:dk1>
        <a:srgbClr val="474747"/>
      </a:dk1>
      <a:lt1>
        <a:srgbClr val="FFFFFF"/>
      </a:lt1>
      <a:dk2>
        <a:srgbClr val="00279F"/>
      </a:dk2>
      <a:lt2>
        <a:srgbClr val="FFFF66"/>
      </a:lt2>
      <a:accent1>
        <a:srgbClr val="DC0081"/>
      </a:accent1>
      <a:accent2>
        <a:srgbClr val="FAFD00"/>
      </a:accent2>
      <a:accent3>
        <a:srgbClr val="AAACCD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FFA27C"/>
      </a:folHlink>
    </a:clrScheme>
    <a:fontScheme name="1_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17289</TotalTime>
  <Pages>19</Pages>
  <Words>2436</Words>
  <Application>Microsoft Macintosh PowerPoint</Application>
  <PresentationFormat>On-screen Show (4:3)</PresentationFormat>
  <Paragraphs>420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Cambria Math</vt:lpstr>
      <vt:lpstr>Courier</vt:lpstr>
      <vt:lpstr>FoundrySterling-Book</vt:lpstr>
      <vt:lpstr>Monotype Sorts</vt:lpstr>
      <vt:lpstr>Symbol</vt:lpstr>
      <vt:lpstr>t</vt:lpstr>
      <vt:lpstr>Default Design</vt:lpstr>
      <vt:lpstr>1_t</vt:lpstr>
      <vt:lpstr>Office Theme</vt:lpstr>
      <vt:lpstr>PowerPoint Presentation</vt:lpstr>
      <vt:lpstr>PowerPoint Presentation</vt:lpstr>
      <vt:lpstr>Why find “disease genes”?</vt:lpstr>
      <vt:lpstr>Why find “disease genes”?</vt:lpstr>
      <vt:lpstr>The circle of genetic causation</vt:lpstr>
      <vt:lpstr>The circle of genetic causation</vt:lpstr>
      <vt:lpstr>The circle of genetic causation</vt:lpstr>
      <vt:lpstr>The circle of genetic causation</vt:lpstr>
      <vt:lpstr>The circle of genetic causation</vt:lpstr>
      <vt:lpstr>The circle of genetic causation</vt:lpstr>
      <vt:lpstr>The circle of genetic causation</vt:lpstr>
      <vt:lpstr>Finding disease genes in practice</vt:lpstr>
      <vt:lpstr>Finding needles in the haystack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GWAS in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It works!</vt:lpstr>
      <vt:lpstr>Two common problems</vt:lpstr>
      <vt:lpstr>How a microarray works</vt:lpstr>
      <vt:lpstr>Genotyping</vt:lpstr>
      <vt:lpstr>PowerPoint Presentation</vt:lpstr>
      <vt:lpstr>A real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Genome-wide Association Studies</dc:title>
  <dc:creator>Jonathan Marchini</dc:creator>
  <cp:lastModifiedBy>Gavin Band</cp:lastModifiedBy>
  <cp:revision>719</cp:revision>
  <cp:lastPrinted>1999-11-04T12:46:32Z</cp:lastPrinted>
  <dcterms:created xsi:type="dcterms:W3CDTF">1997-11-07T18:14:52Z</dcterms:created>
  <dcterms:modified xsi:type="dcterms:W3CDTF">2021-11-15T15:45:05Z</dcterms:modified>
</cp:coreProperties>
</file>