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1" r:id="rId10"/>
    <p:sldId id="276" r:id="rId11"/>
    <p:sldId id="277" r:id="rId12"/>
    <p:sldId id="268" r:id="rId13"/>
    <p:sldId id="280" r:id="rId14"/>
    <p:sldId id="278" r:id="rId15"/>
    <p:sldId id="279" r:id="rId16"/>
    <p:sldId id="282" r:id="rId17"/>
    <p:sldId id="269" r:id="rId18"/>
    <p:sldId id="274" r:id="rId19"/>
    <p:sldId id="281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4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61"/>
    <p:restoredTop sz="94363"/>
  </p:normalViewPr>
  <p:slideViewPr>
    <p:cSldViewPr snapToObjects="1">
      <p:cViewPr varScale="1">
        <p:scale>
          <a:sx n="76" d="100"/>
          <a:sy n="76" d="100"/>
        </p:scale>
        <p:origin x="10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9F4C4-386C-0F47-9082-AE2E5B3E5AF2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redmond/projects/mscompbio/fastlmm/" TargetMode="External"/><Relationship Id="rId2" Type="http://schemas.openxmlformats.org/officeDocument/2006/relationships/hyperlink" Target="http://genetics.med.harvard.edu/reich/Reich_Lab/Softwar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lsinki.fi/~mjxpirin/downloa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/>
              <a:t>Principal components analysis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Gavin Band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Relatedness </a:t>
            </a:r>
            <a:r>
              <a:rPr lang="en-US" sz="1600" dirty="0"/>
              <a:t>and why we </a:t>
            </a:r>
            <a:r>
              <a:rPr lang="en-US" sz="1600" dirty="0" err="1"/>
              <a:t>normalise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635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At a SNP with frequency </a:t>
            </a:r>
            <a:r>
              <a:rPr lang="en-US" sz="2400" dirty="0" err="1"/>
              <a:t>f</a:t>
            </a:r>
            <a:r>
              <a:rPr lang="en-US" sz="2400" dirty="0"/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666168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cap="none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836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635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At a SNP with frequency </a:t>
            </a:r>
            <a:r>
              <a:rPr lang="en-US" sz="2400" dirty="0" err="1"/>
              <a:t>f</a:t>
            </a:r>
            <a:r>
              <a:rPr lang="en-US" sz="2400" dirty="0"/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07455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</a:t>
                      </a:r>
                      <a:r>
                        <a:rPr lang="en-US" sz="1600" baseline="300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(1-f)</a:t>
                      </a:r>
                      <a:r>
                        <a:rPr lang="en-US" sz="1600" baseline="300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Expected correlation = </a:t>
                      </a:r>
                      <a:r>
                        <a:rPr lang="en-US" cap="none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4277" y="6025877"/>
            <a:ext cx="3103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“Unrelated” individuals</a:t>
            </a:r>
          </a:p>
        </p:txBody>
      </p:sp>
    </p:spTree>
    <p:extLst>
      <p:ext uri="{BB962C8B-B14F-4D97-AF65-F5344CB8AC3E}">
        <p14:creationId xmlns:p14="http://schemas.microsoft.com/office/powerpoint/2010/main" val="186368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635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At a SNP with frequency </a:t>
            </a:r>
            <a:r>
              <a:rPr lang="en-US" sz="2400" dirty="0" err="1"/>
              <a:t>f</a:t>
            </a:r>
            <a:r>
              <a:rPr lang="en-US" sz="2400" dirty="0"/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3950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rf+(1-r)f</a:t>
                      </a:r>
                      <a:r>
                        <a:rPr lang="en-US" sz="1600" baseline="300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(1-r)f(1-f)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(1-r)f(1-f)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r(1-f)+(1-r)(1-f)</a:t>
                      </a:r>
                      <a:r>
                        <a:rPr lang="en-US" sz="1600" baseline="300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Expected correlation = </a:t>
                      </a:r>
                      <a:r>
                        <a:rPr lang="en-US" cap="none" dirty="0">
                          <a:solidFill>
                            <a:srgbClr val="000000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6019800"/>
            <a:ext cx="390940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Individuals with relatedness r </a:t>
            </a:r>
          </a:p>
          <a:p>
            <a:pPr algn="ctr"/>
            <a:r>
              <a:rPr lang="en-US" sz="1400" dirty="0"/>
              <a:t>(probability of identity by descent = r)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Relatedness and population history – a heuristic explanation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55976" y="2384013"/>
            <a:ext cx="0" cy="756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339752" y="3140968"/>
            <a:ext cx="2016224" cy="1872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55976" y="3140968"/>
            <a:ext cx="1800200" cy="1872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31640" y="5085184"/>
            <a:ext cx="2002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Population 1</a:t>
            </a:r>
          </a:p>
          <a:p>
            <a:r>
              <a:rPr lang="en-US" dirty="0"/>
              <a:t>SNP frequency = </a:t>
            </a:r>
            <a:r>
              <a:rPr lang="en-US" i="1" dirty="0"/>
              <a:t>p</a:t>
            </a:r>
            <a:r>
              <a:rPr lang="en-US" i="1" baseline="-25000" dirty="0"/>
              <a:t>1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44299" y="5085184"/>
            <a:ext cx="2002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Population 2</a:t>
            </a:r>
          </a:p>
          <a:p>
            <a:r>
              <a:rPr lang="en-US" dirty="0"/>
              <a:t>SNP frequency = </a:t>
            </a:r>
            <a:r>
              <a:rPr lang="en-US" i="1" dirty="0"/>
              <a:t>p</a:t>
            </a:r>
            <a:r>
              <a:rPr lang="en-US" i="1" baseline="-25000" dirty="0"/>
              <a:t>2</a:t>
            </a:r>
            <a:endParaRPr lang="en-US" i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453722" y="3140968"/>
            <a:ext cx="558438" cy="864096"/>
          </a:xfrm>
          <a:prstGeom prst="straightConnector1">
            <a:avLst/>
          </a:prstGeom>
          <a:ln>
            <a:solidFill>
              <a:srgbClr val="26117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08333" y="2494637"/>
            <a:ext cx="268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Drift in allele frequency is proportional to</a:t>
            </a:r>
            <a:r>
              <a:rPr lang="en-US" i="1" dirty="0"/>
              <a:t> p(1-p)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5725" y="2782669"/>
            <a:ext cx="268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Drift in allele frequency is proportional to</a:t>
            </a:r>
            <a:r>
              <a:rPr lang="en-US" i="1" dirty="0"/>
              <a:t> p(1-p)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339752" y="3501008"/>
            <a:ext cx="686264" cy="504056"/>
          </a:xfrm>
          <a:prstGeom prst="straightConnector1">
            <a:avLst/>
          </a:prstGeom>
          <a:ln>
            <a:solidFill>
              <a:srgbClr val="26117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1916832"/>
            <a:ext cx="218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Ancestral population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43188" y="238401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Ancestral frequency = </a:t>
            </a:r>
            <a:r>
              <a:rPr lang="en-US" i="1" dirty="0"/>
              <a:t>p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524328" y="3645024"/>
            <a:ext cx="0" cy="122413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68344" y="4036422"/>
            <a:ext cx="649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0B98D4-4CD3-804C-B1D6-E412E2E55BED}"/>
                  </a:ext>
                </a:extLst>
              </p:cNvPr>
              <p:cNvSpPr txBox="1"/>
              <p:nvPr/>
            </p:nvSpPr>
            <p:spPr>
              <a:xfrm>
                <a:off x="251520" y="5908630"/>
                <a:ext cx="8435280" cy="704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Symbol" pitchFamily="2" charset="2"/>
                  <a:buChar char="Þ"/>
                </a:pPr>
                <a:r>
                  <a:rPr lang="en-US" dirty="0"/>
                  <a:t>Mean centering and dividing genotypes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dirty="0"/>
                  <a:t> helps pick up population structure of this type. (We don’t know p so we use the sample estimate </a:t>
                </a:r>
                <a:r>
                  <a:rPr lang="en-US" i="1" dirty="0"/>
                  <a:t>f</a:t>
                </a:r>
                <a:r>
                  <a:rPr lang="en-US" dirty="0"/>
                  <a:t> instead.)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0B98D4-4CD3-804C-B1D6-E412E2E55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908630"/>
                <a:ext cx="8435280" cy="704745"/>
              </a:xfrm>
              <a:prstGeom prst="rect">
                <a:avLst/>
              </a:prstGeom>
              <a:blipFill>
                <a:blip r:embed="rId2"/>
                <a:stretch>
                  <a:fillRect l="-602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5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Relatedness</a:t>
            </a:r>
          </a:p>
        </p:txBody>
      </p:sp>
      <p:pic>
        <p:nvPicPr>
          <p:cNvPr id="7" name="Picture 6" descr="relatedness_estim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85" y="1268760"/>
            <a:ext cx="4171528" cy="11663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2452246"/>
            <a:ext cx="81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Or: mean </a:t>
            </a:r>
            <a:r>
              <a:rPr lang="en-US" dirty="0" err="1"/>
              <a:t>centre</a:t>
            </a:r>
            <a:r>
              <a:rPr lang="en-US" dirty="0"/>
              <a:t> rows of X and divide by standard deviation, and compute as before:</a:t>
            </a:r>
          </a:p>
        </p:txBody>
      </p:sp>
      <p:pic>
        <p:nvPicPr>
          <p:cNvPr id="9" name="Picture 8" descr="R_matrix_defini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852936"/>
            <a:ext cx="1891553" cy="7920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16181" y="3717032"/>
            <a:ext cx="7879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Note</a:t>
            </a:r>
            <a:r>
              <a:rPr lang="en-US" dirty="0"/>
              <a:t>: ½r</a:t>
            </a:r>
            <a:r>
              <a:rPr lang="en-US" baseline="-25000" dirty="0"/>
              <a:t>ij</a:t>
            </a:r>
            <a:r>
              <a:rPr lang="en-US" dirty="0"/>
              <a:t> is almost the same as a </a:t>
            </a:r>
            <a:r>
              <a:rPr lang="en-US" i="1" dirty="0"/>
              <a:t>kinship coefficient, </a:t>
            </a:r>
            <a:r>
              <a:rPr lang="en-US" dirty="0"/>
              <a:t>but is relative to the sample, not an ancestral population.</a:t>
            </a:r>
          </a:p>
        </p:txBody>
      </p:sp>
      <p:pic>
        <p:nvPicPr>
          <p:cNvPr id="13" name="Picture 12" descr="example_R_histogr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363363"/>
            <a:ext cx="4883088" cy="24415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20C9D9-037A-D044-B0A0-36AEFEBF4C57}"/>
              </a:ext>
            </a:extLst>
          </p:cNvPr>
          <p:cNvSpPr txBox="1"/>
          <p:nvPr/>
        </p:nvSpPr>
        <p:spPr>
          <a:xfrm>
            <a:off x="6866621" y="1662983"/>
            <a:ext cx="982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Mean </a:t>
            </a:r>
            <a:r>
              <a:rPr lang="en-US" sz="1200" dirty="0" err="1">
                <a:solidFill>
                  <a:srgbClr val="C00000"/>
                </a:solidFill>
              </a:rPr>
              <a:t>centre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3899F49-1946-6140-9A67-0D47299A6F8D}"/>
              </a:ext>
            </a:extLst>
          </p:cNvPr>
          <p:cNvCxnSpPr/>
          <p:nvPr/>
        </p:nvCxnSpPr>
        <p:spPr>
          <a:xfrm flipH="1" flipV="1">
            <a:off x="6534911" y="1672885"/>
            <a:ext cx="360040" cy="98065"/>
          </a:xfrm>
          <a:prstGeom prst="straightConnector1">
            <a:avLst/>
          </a:prstGeom>
          <a:ln w="12700">
            <a:solidFill>
              <a:srgbClr val="98141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DC0A90-F9A8-8940-AA00-5A792B5CF0C7}"/>
              </a:ext>
            </a:extLst>
          </p:cNvPr>
          <p:cNvSpPr txBox="1"/>
          <p:nvPr/>
        </p:nvSpPr>
        <p:spPr>
          <a:xfrm>
            <a:off x="6588224" y="1990581"/>
            <a:ext cx="838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C00000"/>
                </a:solidFill>
              </a:rPr>
              <a:t>Standarise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6F1FEB3-9332-1A49-A906-A79A3039FA69}"/>
              </a:ext>
            </a:extLst>
          </p:cNvPr>
          <p:cNvCxnSpPr/>
          <p:nvPr/>
        </p:nvCxnSpPr>
        <p:spPr>
          <a:xfrm flipH="1" flipV="1">
            <a:off x="6228184" y="2014936"/>
            <a:ext cx="360040" cy="98065"/>
          </a:xfrm>
          <a:prstGeom prst="straightConnector1">
            <a:avLst/>
          </a:prstGeom>
          <a:ln w="12700">
            <a:solidFill>
              <a:srgbClr val="98141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38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Association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4206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ourier New"/>
                <a:cs typeface="Courier New"/>
              </a:rPr>
              <a:t>Outcome ~ baseline + genotype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1" y="39740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PC</a:t>
            </a:r>
            <a:r>
              <a:rPr lang="en-US" baseline="-25000" dirty="0">
                <a:latin typeface="Courier New"/>
                <a:cs typeface="Courier New"/>
              </a:rPr>
              <a:t>1</a:t>
            </a:r>
            <a:r>
              <a:rPr lang="en-US" dirty="0">
                <a:latin typeface="Courier New"/>
                <a:cs typeface="Courier New"/>
              </a:rPr>
              <a:t> + PC</a:t>
            </a:r>
            <a:r>
              <a:rPr lang="en-US" baseline="-25000" dirty="0">
                <a:latin typeface="Courier New"/>
                <a:cs typeface="Courier New"/>
              </a:rPr>
              <a:t>2</a:t>
            </a:r>
            <a:r>
              <a:rPr lang="en-US" dirty="0">
                <a:latin typeface="Courier New"/>
                <a:cs typeface="Courier New"/>
              </a:rPr>
              <a:t> + 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74726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</a:t>
            </a:r>
          </a:p>
        </p:txBody>
      </p:sp>
      <p:pic>
        <p:nvPicPr>
          <p:cNvPr id="7" name="Picture 6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5029200" y="5747266"/>
            <a:ext cx="532441" cy="4664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595735"/>
            <a:ext cx="434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Without controlling for structure: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2" y="2971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Traditional approaches control for structure using a number of principal components.: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7244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most recent </a:t>
            </a:r>
            <a:r>
              <a:rPr lang="en-US" sz="2400" i="1" dirty="0"/>
              <a:t>mixed model</a:t>
            </a:r>
            <a:r>
              <a:rPr lang="en-US" sz="2400" dirty="0"/>
              <a:t> approach includes the whole relatedness matrix to control for structure: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Association testing with linear mixed models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628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</a:t>
            </a:r>
          </a:p>
        </p:txBody>
      </p:sp>
      <p:pic>
        <p:nvPicPr>
          <p:cNvPr id="7" name="Picture 6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5029200" y="1628800"/>
            <a:ext cx="532441" cy="4664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7373" y="223931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a bit like including all the PCs in a single regression, but constrained to explain a proportional amount of residual variation.  In some circumstances it’s been shown to control for structure better than using principal components directly.  For example see </a:t>
            </a:r>
            <a:r>
              <a:rPr lang="en-US" sz="1600" dirty="0"/>
              <a:t>“</a:t>
            </a:r>
            <a:r>
              <a:rPr lang="en-US" sz="1600" i="1" dirty="0"/>
              <a:t>Genetic risk and a primary role for cell-mediated immune mechanisms in multiple sclerosis”, IMSGC &amp; WTCCC2, Nature 2011. </a:t>
            </a:r>
            <a:r>
              <a:rPr lang="en-US" sz="2400" i="1" dirty="0"/>
              <a:t> </a:t>
            </a:r>
            <a:r>
              <a:rPr lang="en-US" sz="2400" dirty="0"/>
              <a:t>Or play with it at</a:t>
            </a:r>
            <a:r>
              <a:rPr lang="en-US" sz="1600" i="1" dirty="0"/>
              <a:t> </a:t>
            </a:r>
            <a:r>
              <a:rPr lang="en-US" sz="1500" dirty="0">
                <a:latin typeface="Courier"/>
                <a:cs typeface="Courier"/>
              </a:rPr>
              <a:t>http://</a:t>
            </a:r>
            <a:r>
              <a:rPr lang="en-US" sz="1500" dirty="0" err="1">
                <a:latin typeface="Courier"/>
                <a:cs typeface="Courier"/>
              </a:rPr>
              <a:t>www.well.ox.ac.uk</a:t>
            </a:r>
            <a:r>
              <a:rPr lang="en-US" sz="1500" dirty="0">
                <a:latin typeface="Courier"/>
                <a:cs typeface="Courier"/>
              </a:rPr>
              <a:t>/wtccc2/</a:t>
            </a:r>
            <a:r>
              <a:rPr lang="en-US" sz="1500" dirty="0" err="1">
                <a:latin typeface="Courier"/>
                <a:cs typeface="Courier"/>
              </a:rPr>
              <a:t>ms</a:t>
            </a:r>
            <a:r>
              <a:rPr lang="en-US" sz="1500">
                <a:latin typeface="Courier"/>
                <a:cs typeface="Courier"/>
              </a:rPr>
              <a:t>/</a:t>
            </a:r>
            <a:r>
              <a:rPr lang="en-US" sz="2400"/>
              <a:t>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373" y="5301208"/>
            <a:ext cx="7050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However – these are </a:t>
            </a:r>
            <a:r>
              <a:rPr lang="en-US" sz="2400" i="1" dirty="0"/>
              <a:t>linear</a:t>
            </a:r>
            <a:r>
              <a:rPr lang="en-US" sz="2400" dirty="0"/>
              <a:t> models and some caveats remain in their use for case/control studies.</a:t>
            </a:r>
          </a:p>
        </p:txBody>
      </p:sp>
    </p:spTree>
    <p:extLst>
      <p:ext uri="{BB962C8B-B14F-4D97-AF65-F5344CB8AC3E}">
        <p14:creationId xmlns:p14="http://schemas.microsoft.com/office/powerpoint/2010/main" val="3896773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PCA good at picking up sources of variation in datasets, including genetic datasets.</a:t>
            </a:r>
          </a:p>
          <a:p>
            <a:endParaRPr lang="en-US" dirty="0"/>
          </a:p>
          <a:p>
            <a:r>
              <a:rPr lang="en-US" dirty="0"/>
              <a:t>Any form of variation can be picked up – population structure, but also cohort or plate effects, genotyping error, sample duplication.</a:t>
            </a:r>
          </a:p>
          <a:p>
            <a:endParaRPr lang="en-US" dirty="0"/>
          </a:p>
          <a:p>
            <a:r>
              <a:rPr lang="en-US" i="1" dirty="0"/>
              <a:t>This is what we want</a:t>
            </a:r>
            <a:r>
              <a:rPr lang="en-US" dirty="0"/>
              <a:t> when controlling for structure / unwanted variation in an association test.</a:t>
            </a:r>
          </a:p>
        </p:txBody>
      </p:sp>
    </p:spTree>
    <p:extLst>
      <p:ext uri="{BB962C8B-B14F-4D97-AF65-F5344CB8AC3E}">
        <p14:creationId xmlns:p14="http://schemas.microsoft.com/office/powerpoint/2010/main" val="67190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for performing PCA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en-US" dirty="0"/>
              <a:t>Plink (v1.9 or above)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http://</a:t>
            </a:r>
            <a:r>
              <a:rPr lang="en-US" sz="1600" dirty="0" err="1">
                <a:latin typeface="Courier"/>
                <a:cs typeface="Courier"/>
              </a:rPr>
              <a:t>www.cog-genomics.org</a:t>
            </a:r>
            <a:r>
              <a:rPr lang="en-US" sz="1600" dirty="0">
                <a:latin typeface="Courier"/>
                <a:cs typeface="Courier"/>
              </a:rPr>
              <a:t>/plink2</a:t>
            </a:r>
          </a:p>
          <a:p>
            <a:endParaRPr lang="en-US" dirty="0"/>
          </a:p>
          <a:p>
            <a:r>
              <a:rPr lang="en-US" dirty="0"/>
              <a:t>EIGENSOFT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http://</a:t>
            </a:r>
            <a:r>
              <a:rPr lang="en-US" sz="1600" dirty="0" err="1">
                <a:latin typeface="Courier"/>
                <a:cs typeface="Courier"/>
              </a:rPr>
              <a:t>genetics.med.harvard.edu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reich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Reich_Lab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Software.html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Or use 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89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for mixed model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GCTA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2"/>
              </a:rPr>
              <a:t>http://genetics.med.harvard.edu/reich/Reich_Lab/Software.html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 err="1">
                <a:latin typeface="Calibri"/>
                <a:cs typeface="Calibri"/>
              </a:rPr>
              <a:t>FastLMM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3"/>
              </a:rPr>
              <a:t>http://research.microsoft.com/en-us/um/redmond/projects/mscompbio/fastlmm/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>
                <a:latin typeface="Calibri"/>
                <a:cs typeface="Calibri"/>
              </a:rPr>
              <a:t>MMM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4"/>
              </a:rPr>
              <a:t>http://www.helsinki.fi/~mjxpirin/download.html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>
                <a:latin typeface="Calibri"/>
                <a:cs typeface="Calibri"/>
              </a:rPr>
              <a:t>GEMMA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http://</a:t>
            </a:r>
            <a:r>
              <a:rPr lang="en-US" sz="1500" dirty="0" err="1">
                <a:latin typeface="Courier"/>
                <a:cs typeface="Courier"/>
              </a:rPr>
              <a:t>www.xzlab.org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software.html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386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PCA is good at detecting “directions” of major variation in your data.  This might be: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Population structure – subpopulations having different allele frequencies.</a:t>
            </a:r>
          </a:p>
          <a:p>
            <a:pPr>
              <a:buFontTx/>
              <a:buChar char="•"/>
            </a:pPr>
            <a:r>
              <a:rPr lang="en-US" dirty="0"/>
              <a:t>Unexpected (“cryptic”) relationships.</a:t>
            </a:r>
          </a:p>
          <a:p>
            <a:pPr>
              <a:buFontTx/>
              <a:buChar char="•"/>
            </a:pPr>
            <a:r>
              <a:rPr lang="en-US" dirty="0"/>
              <a:t>Artifacts such as genotyping errors, etc.</a:t>
            </a:r>
          </a:p>
          <a:p>
            <a:pPr>
              <a:buFontTx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Apart from intrinsic interest, these are precisely the factors that need to be controlled for in association tests.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“</a:t>
            </a:r>
            <a:r>
              <a:rPr lang="en-US" sz="2400" i="1" dirty="0"/>
              <a:t>Population Structure and </a:t>
            </a:r>
            <a:r>
              <a:rPr lang="en-US" sz="2400" i="1" dirty="0" err="1"/>
              <a:t>Eigenanalysis</a:t>
            </a:r>
            <a:r>
              <a:rPr lang="en-US" sz="2400" dirty="0"/>
              <a:t>”, Patterson N, Price AL, Reich D, </a:t>
            </a:r>
            <a:r>
              <a:rPr lang="en-US" sz="2400" dirty="0" err="1"/>
              <a:t>PLoS</a:t>
            </a:r>
            <a:r>
              <a:rPr lang="en-US" sz="2400" dirty="0"/>
              <a:t> Genetics (2006).  (The “</a:t>
            </a:r>
            <a:r>
              <a:rPr lang="en-US" sz="2400" dirty="0" err="1"/>
              <a:t>SmartPCA</a:t>
            </a:r>
            <a:r>
              <a:rPr lang="en-US" sz="2400" dirty="0"/>
              <a:t>” paper)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Population Structure and Cryptic Relatedness in Genetic Association Studies</a:t>
            </a:r>
            <a:r>
              <a:rPr lang="en-US" sz="2400" dirty="0"/>
              <a:t>”, </a:t>
            </a:r>
            <a:r>
              <a:rPr lang="en-US" sz="2400" dirty="0" err="1"/>
              <a:t>Astle</a:t>
            </a:r>
            <a:r>
              <a:rPr lang="en-US" sz="2400" dirty="0"/>
              <a:t> W. and Balding DJ, Statistical Science (2009).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"</a:t>
            </a:r>
            <a:r>
              <a:rPr lang="en-US" sz="2400" i="1" dirty="0"/>
              <a:t>Reconciling the analysis of IBD and IBS in complex trait studies</a:t>
            </a:r>
            <a:r>
              <a:rPr lang="en-US" sz="2400" dirty="0"/>
              <a:t>”, Powell JE, </a:t>
            </a:r>
            <a:r>
              <a:rPr lang="en-US" sz="2400" dirty="0" err="1"/>
              <a:t>Visscher</a:t>
            </a:r>
            <a:r>
              <a:rPr lang="en-US" sz="2400" dirty="0"/>
              <a:t> PM, Goddard ME Nat. Rev. Genetics (2010).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A Genealogical Interpretation of Principal Components Analysis</a:t>
            </a:r>
            <a:r>
              <a:rPr lang="en-US" sz="2400" dirty="0"/>
              <a:t>”, Gil </a:t>
            </a:r>
            <a:r>
              <a:rPr lang="en-US" sz="2400" dirty="0" err="1"/>
              <a:t>McVean</a:t>
            </a:r>
            <a:r>
              <a:rPr lang="en-US" sz="2400" dirty="0"/>
              <a:t>, </a:t>
            </a:r>
            <a:r>
              <a:rPr lang="en-US" sz="2400" dirty="0" err="1"/>
              <a:t>PLoS</a:t>
            </a:r>
            <a:r>
              <a:rPr lang="en-US" sz="2400" dirty="0"/>
              <a:t> Genetics (2009).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Interpreting principal component analyses of spatial population genetic variation</a:t>
            </a:r>
            <a:r>
              <a:rPr lang="en-US" sz="2400" dirty="0"/>
              <a:t>”, John </a:t>
            </a:r>
            <a:r>
              <a:rPr lang="en-US" sz="2400" dirty="0" err="1"/>
              <a:t>Novembre</a:t>
            </a:r>
            <a:r>
              <a:rPr lang="en-US" sz="2400" dirty="0"/>
              <a:t> and Matthew Stephens, Nature Genetics (2008).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500" i="1" dirty="0"/>
              <a:t>Advantages and pitfalls in the application of mixed-model association methods”, </a:t>
            </a:r>
            <a:r>
              <a:rPr lang="en-US" sz="2500" dirty="0"/>
              <a:t>Yang et al, Nature Genetics (2014)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41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5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90970" y="4810013"/>
                <a:ext cx="8504059" cy="1215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aseline="30000" dirty="0"/>
                  <a:t>(*) </a:t>
                </a:r>
                <a:r>
                  <a:rPr lang="en-US" sz="1400" dirty="0"/>
                  <a:t>As we describe later it is typical (and for good reasons) to </a:t>
                </a:r>
                <a:r>
                  <a:rPr lang="en-US" sz="1400" i="1" dirty="0"/>
                  <a:t>normalize</a:t>
                </a:r>
                <a:r>
                  <a:rPr lang="en-US" sz="1400" dirty="0"/>
                  <a:t> genotypes in each row first by:</a:t>
                </a:r>
              </a:p>
              <a:p>
                <a:endParaRPr lang="en-US" sz="1400" dirty="0"/>
              </a:p>
              <a:p>
                <a:pPr marL="285750" indent="-285750">
                  <a:buFontTx/>
                  <a:buChar char="-"/>
                </a:pPr>
                <a:r>
                  <a:rPr lang="en-US" sz="1400" dirty="0"/>
                  <a:t>Subtracting the mean genotype (so that the row sums to 0)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400" dirty="0"/>
                  <a:t>Dividing by the standard deviation.  This is estimated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sz="1400" dirty="0"/>
                  <a:t> where </a:t>
                </a:r>
                <a:r>
                  <a:rPr lang="en-US" sz="1400" i="1" dirty="0"/>
                  <a:t>f</a:t>
                </a:r>
                <a:r>
                  <a:rPr lang="en-US" sz="1400" dirty="0"/>
                  <a:t> is the estimated allele frequency.</a:t>
                </a:r>
              </a:p>
              <a:p>
                <a:endParaRPr lang="en-US" sz="1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70" y="4810013"/>
                <a:ext cx="8504059" cy="1215013"/>
              </a:xfrm>
              <a:prstGeom prst="rect">
                <a:avLst/>
              </a:prstGeom>
              <a:blipFill>
                <a:blip r:embed="rId3"/>
                <a:stretch>
                  <a:fillRect l="-149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7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1143000"/>
            <a:ext cx="296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Form ‘relatedness matrix’…</a:t>
            </a:r>
          </a:p>
        </p:txBody>
      </p:sp>
      <p:pic>
        <p:nvPicPr>
          <p:cNvPr id="15" name="Picture 14" descr="R_matrix_defini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027" y="3745468"/>
            <a:ext cx="1395104" cy="584200"/>
          </a:xfrm>
          <a:prstGeom prst="rect">
            <a:avLst/>
          </a:prstGeom>
        </p:spPr>
      </p:pic>
      <p:pic>
        <p:nvPicPr>
          <p:cNvPr id="17" name="Picture 16" descr="R_matrix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2164"/>
            <a:ext cx="2549471" cy="132163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770418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6236248" y="1182155"/>
            <a:ext cx="150538" cy="1831876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>
            <a:off x="7350071" y="2246036"/>
            <a:ext cx="131384" cy="1123758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356829" y="5965448"/>
            <a:ext cx="4645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(*)</a:t>
            </a:r>
            <a:r>
              <a:rPr lang="en-US" sz="1400" dirty="0"/>
              <a:t> With the normalisation:</a:t>
            </a:r>
          </a:p>
          <a:p>
            <a:r>
              <a:rPr lang="en-US" sz="1400" dirty="0"/>
              <a:t>r</a:t>
            </a:r>
            <a:r>
              <a:rPr lang="en-US" sz="1400" baseline="-25000" dirty="0"/>
              <a:t>ij</a:t>
            </a:r>
            <a:r>
              <a:rPr lang="en-US" sz="1400" dirty="0"/>
              <a:t> ≈ 1 if samples </a:t>
            </a:r>
            <a:r>
              <a:rPr lang="en-US" sz="1400" dirty="0" err="1"/>
              <a:t>i</a:t>
            </a:r>
            <a:r>
              <a:rPr lang="en-US" sz="1400" dirty="0"/>
              <a:t> and </a:t>
            </a:r>
            <a:r>
              <a:rPr lang="en-US" sz="1400" dirty="0" err="1"/>
              <a:t>j</a:t>
            </a:r>
            <a:r>
              <a:rPr lang="en-US" sz="1400" dirty="0"/>
              <a:t> are duplicates (or MZ twins)</a:t>
            </a:r>
          </a:p>
          <a:p>
            <a:r>
              <a:rPr lang="en-US" sz="1400" dirty="0"/>
              <a:t>r</a:t>
            </a:r>
            <a:r>
              <a:rPr lang="en-US" sz="1400" baseline="-25000" dirty="0"/>
              <a:t>ij </a:t>
            </a:r>
            <a:r>
              <a:rPr lang="en-US" sz="1400" dirty="0"/>
              <a:t>≈ 0 if samples </a:t>
            </a:r>
            <a:r>
              <a:rPr lang="en-US" sz="1400" dirty="0" err="1"/>
              <a:t>i</a:t>
            </a:r>
            <a:r>
              <a:rPr lang="en-US" sz="1400" dirty="0"/>
              <a:t> and </a:t>
            </a:r>
            <a:r>
              <a:rPr lang="en-US" sz="1400" dirty="0" err="1"/>
              <a:t>j</a:t>
            </a:r>
            <a:r>
              <a:rPr lang="en-US" sz="1400" dirty="0"/>
              <a:t> are unrelated (relative to the sample.) </a:t>
            </a:r>
          </a:p>
          <a:p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356829" y="4514334"/>
            <a:ext cx="4815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ij</a:t>
            </a:r>
            <a:r>
              <a:rPr lang="en-US" dirty="0"/>
              <a:t> = relatedness</a:t>
            </a:r>
            <a:r>
              <a:rPr lang="en-US" baseline="30000" dirty="0"/>
              <a:t>(*)</a:t>
            </a:r>
            <a:r>
              <a:rPr lang="en-US" dirty="0"/>
              <a:t> between sample </a:t>
            </a:r>
            <a:r>
              <a:rPr lang="en-US" dirty="0" err="1"/>
              <a:t>i</a:t>
            </a:r>
            <a:r>
              <a:rPr lang="en-US" dirty="0"/>
              <a:t> and sample </a:t>
            </a:r>
            <a:r>
              <a:rPr lang="en-US" dirty="0" err="1"/>
              <a:t>j</a:t>
            </a:r>
            <a:r>
              <a:rPr lang="en-US" dirty="0"/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970" y="6400800"/>
            <a:ext cx="1830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/>
              <a:t>(*) </a:t>
            </a:r>
            <a:r>
              <a:rPr lang="en-US" sz="1400" dirty="0"/>
              <a:t>Suitably </a:t>
            </a:r>
            <a:r>
              <a:rPr lang="en-US" sz="1400" dirty="0" err="1"/>
              <a:t>normalised</a:t>
            </a:r>
            <a:r>
              <a:rPr lang="en-US" sz="1400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42174" y="2602468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7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4444" y="3543750"/>
            <a:ext cx="241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Eigen-decompose it...</a:t>
            </a:r>
          </a:p>
        </p:txBody>
      </p:sp>
      <p:pic>
        <p:nvPicPr>
          <p:cNvPr id="23" name="Picture 22" descr="PCs_on_data.png"/>
          <p:cNvPicPr>
            <a:picLocks noChangeAspect="1"/>
          </p:cNvPicPr>
          <p:nvPr/>
        </p:nvPicPr>
        <p:blipFill>
          <a:blip r:embed="rId3"/>
          <a:srcRect l="3543" t="12402" b="8858"/>
          <a:stretch>
            <a:fillRect/>
          </a:stretch>
        </p:blipFill>
        <p:spPr>
          <a:xfrm>
            <a:off x="314444" y="4459035"/>
            <a:ext cx="2897842" cy="2365594"/>
          </a:xfrm>
          <a:prstGeom prst="rect">
            <a:avLst/>
          </a:prstGeom>
        </p:spPr>
      </p:pic>
      <p:pic>
        <p:nvPicPr>
          <p:cNvPr id="24" name="Picture 23" descr="eigendecompositi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672" y="4010121"/>
            <a:ext cx="1277819" cy="36643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38600" y="4053388"/>
            <a:ext cx="496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Eigen-decomposition picks out </a:t>
            </a:r>
            <a:r>
              <a:rPr lang="en-US" i="1" dirty="0"/>
              <a:t>directions in the data along which the variance is </a:t>
            </a:r>
            <a:r>
              <a:rPr lang="en-US" i="1" dirty="0" err="1"/>
              <a:t>maximised</a:t>
            </a:r>
            <a:r>
              <a:rPr lang="en-US" dirty="0"/>
              <a:t>. </a:t>
            </a:r>
            <a:endParaRPr lang="en-US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5517232"/>
            <a:ext cx="3509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do this in R!  </a:t>
            </a:r>
            <a:r>
              <a:rPr lang="en-US" dirty="0" err="1"/>
              <a:t>E.g</a:t>
            </a:r>
            <a:r>
              <a:rPr lang="en-US" dirty="0"/>
              <a:t>:</a:t>
            </a:r>
          </a:p>
          <a:p>
            <a:r>
              <a:rPr lang="en-US" dirty="0">
                <a:latin typeface="Courier"/>
                <a:cs typeface="Courier"/>
              </a:rPr>
              <a:t>&gt; R = 1/L * (</a:t>
            </a:r>
            <a:r>
              <a:rPr lang="en-US" dirty="0" err="1">
                <a:latin typeface="Courier"/>
                <a:cs typeface="Courier"/>
              </a:rPr>
              <a:t>t(X</a:t>
            </a:r>
            <a:r>
              <a:rPr lang="en-US" dirty="0">
                <a:latin typeface="Courier"/>
                <a:cs typeface="Courier"/>
              </a:rPr>
              <a:t>) %*% X)</a:t>
            </a:r>
          </a:p>
          <a:p>
            <a:r>
              <a:rPr lang="en-US" dirty="0">
                <a:latin typeface="Courier"/>
                <a:cs typeface="Courier"/>
              </a:rPr>
              <a:t>&gt; V = </a:t>
            </a:r>
            <a:r>
              <a:rPr lang="en-US" dirty="0" err="1">
                <a:latin typeface="Courier"/>
                <a:cs typeface="Courier"/>
              </a:rPr>
              <a:t>eigen(R)$vectors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&gt; plot( V[,1], V[,2] 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00600" y="1143000"/>
            <a:ext cx="296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Form ‘relatedness matrix’…</a:t>
            </a:r>
          </a:p>
        </p:txBody>
      </p:sp>
      <p:pic>
        <p:nvPicPr>
          <p:cNvPr id="38" name="Picture 37" descr="R_matri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2202164"/>
            <a:ext cx="2549471" cy="1321632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770418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40" name="Right Brace 39"/>
          <p:cNvSpPr/>
          <p:nvPr/>
        </p:nvSpPr>
        <p:spPr>
          <a:xfrm rot="16200000">
            <a:off x="6236248" y="1182155"/>
            <a:ext cx="150538" cy="1831876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42174" y="2602468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42" name="Right Brace 41"/>
          <p:cNvSpPr/>
          <p:nvPr/>
        </p:nvSpPr>
        <p:spPr>
          <a:xfrm>
            <a:off x="7350071" y="2246036"/>
            <a:ext cx="131384" cy="1123758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4797152"/>
            <a:ext cx="496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Eigenvalues represent </a:t>
            </a:r>
            <a:r>
              <a:rPr lang="en-US" i="1" dirty="0"/>
              <a:t>the variance of the data along these directions</a:t>
            </a:r>
            <a:r>
              <a:rPr lang="en-US" dirty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N=50 individuals, L=1000 SNPs)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172200"/>
            <a:ext cx="434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R = (1/1000) %*% (t(X) * X)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50 individuals, 1000 </a:t>
            </a:r>
            <a:r>
              <a:rPr lang="en-US" sz="2667" dirty="0" err="1"/>
              <a:t>SNPs</a:t>
            </a:r>
            <a:r>
              <a:rPr lang="en-US" sz="2667" dirty="0"/>
              <a:t>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pic>
        <p:nvPicPr>
          <p:cNvPr id="7" name="Picture 6" descr="example_R_eigenvector.png"/>
          <p:cNvPicPr>
            <a:picLocks noChangeAspect="1"/>
          </p:cNvPicPr>
          <p:nvPr/>
        </p:nvPicPr>
        <p:blipFill>
          <a:blip r:embed="rId3"/>
          <a:srcRect l="49606" t="14173" r="21260" b="14173"/>
          <a:stretch>
            <a:fillRect/>
          </a:stretch>
        </p:blipFill>
        <p:spPr>
          <a:xfrm>
            <a:off x="4442388" y="2301394"/>
            <a:ext cx="361544" cy="3556710"/>
          </a:xfrm>
          <a:prstGeom prst="rect">
            <a:avLst/>
          </a:prstGeom>
        </p:spPr>
      </p:pic>
      <p:pic>
        <p:nvPicPr>
          <p:cNvPr id="8" name="Picture 7" descr="example_R_eigenvector_2.png"/>
          <p:cNvPicPr>
            <a:picLocks noChangeAspect="1"/>
          </p:cNvPicPr>
          <p:nvPr/>
        </p:nvPicPr>
        <p:blipFill>
          <a:blip r:embed="rId4"/>
          <a:srcRect l="49606" t="14173" r="28346" b="14173"/>
          <a:stretch>
            <a:fillRect/>
          </a:stretch>
        </p:blipFill>
        <p:spPr>
          <a:xfrm flipH="1">
            <a:off x="4918001" y="2301394"/>
            <a:ext cx="273609" cy="35567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61616" y="1417638"/>
            <a:ext cx="136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Eigenvectors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42388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24690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42388" y="6172200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V = </a:t>
            </a:r>
            <a:r>
              <a:rPr lang="en-US" dirty="0" err="1">
                <a:latin typeface="Courier"/>
                <a:cs typeface="Courier"/>
              </a:rPr>
              <a:t>eigen(R)$vectors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50 individuals, 1000 </a:t>
            </a:r>
            <a:r>
              <a:rPr lang="en-US" sz="2667" dirty="0" err="1"/>
              <a:t>SNPs</a:t>
            </a:r>
            <a:r>
              <a:rPr lang="en-US" sz="2667" dirty="0"/>
              <a:t>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pic>
        <p:nvPicPr>
          <p:cNvPr id="13" name="Picture 12" descr="example_R_PC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786970"/>
            <a:ext cx="3886200" cy="3886200"/>
          </a:xfrm>
          <a:prstGeom prst="rect">
            <a:avLst/>
          </a:prstGeom>
        </p:spPr>
      </p:pic>
      <p:pic>
        <p:nvPicPr>
          <p:cNvPr id="14" name="Picture 13" descr="example_R_eigenvector.png"/>
          <p:cNvPicPr>
            <a:picLocks noChangeAspect="1"/>
          </p:cNvPicPr>
          <p:nvPr/>
        </p:nvPicPr>
        <p:blipFill>
          <a:blip r:embed="rId4"/>
          <a:srcRect l="49606" t="14173" r="21260" b="14173"/>
          <a:stretch>
            <a:fillRect/>
          </a:stretch>
        </p:blipFill>
        <p:spPr>
          <a:xfrm>
            <a:off x="4442388" y="2301394"/>
            <a:ext cx="361544" cy="3556710"/>
          </a:xfrm>
          <a:prstGeom prst="rect">
            <a:avLst/>
          </a:prstGeom>
        </p:spPr>
      </p:pic>
      <p:pic>
        <p:nvPicPr>
          <p:cNvPr id="15" name="Picture 14" descr="example_R_eigenvector_2.png"/>
          <p:cNvPicPr>
            <a:picLocks noChangeAspect="1"/>
          </p:cNvPicPr>
          <p:nvPr/>
        </p:nvPicPr>
        <p:blipFill>
          <a:blip r:embed="rId5"/>
          <a:srcRect l="49606" t="14173" r="28346" b="14173"/>
          <a:stretch>
            <a:fillRect/>
          </a:stretch>
        </p:blipFill>
        <p:spPr>
          <a:xfrm flipH="1">
            <a:off x="4918001" y="2301394"/>
            <a:ext cx="273609" cy="35567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442388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24690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61616" y="1417638"/>
            <a:ext cx="136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Eigenvectors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90588" y="6180667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plot( V[,1], V[,2]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Caution!</a:t>
            </a:r>
            <a:br>
              <a:rPr lang="en-US" dirty="0"/>
            </a:br>
            <a:r>
              <a:rPr lang="en-US" sz="2700" dirty="0"/>
              <a:t>PCA picks up </a:t>
            </a:r>
            <a:r>
              <a:rPr lang="en-US" sz="2700" i="1" dirty="0"/>
              <a:t>any</a:t>
            </a:r>
            <a:r>
              <a:rPr lang="en-US" sz="2700" dirty="0"/>
              <a:t> source of variation</a:t>
            </a:r>
            <a:br>
              <a:rPr lang="en-US" sz="2700" dirty="0"/>
            </a:br>
            <a:endParaRPr lang="en-US" sz="2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2" t="9453" r="-73" b="9365"/>
          <a:stretch/>
        </p:blipFill>
        <p:spPr>
          <a:xfrm>
            <a:off x="571545" y="2148492"/>
            <a:ext cx="4248472" cy="38063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" t="-5" r="-5171" b="9506"/>
          <a:stretch/>
        </p:blipFill>
        <p:spPr>
          <a:xfrm>
            <a:off x="4932000" y="1853115"/>
            <a:ext cx="4176464" cy="3780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8494719">
            <a:off x="7557972" y="2939114"/>
            <a:ext cx="103756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2655" y="3501998"/>
            <a:ext cx="2337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Pair of duplicate samples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50302" y="4267835"/>
            <a:ext cx="229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Badly genotyped sample</a:t>
            </a:r>
          </a:p>
        </p:txBody>
      </p:sp>
      <p:sp>
        <p:nvSpPr>
          <p:cNvPr id="20" name="Right Arrow 19"/>
          <p:cNvSpPr/>
          <p:nvPr/>
        </p:nvSpPr>
        <p:spPr>
          <a:xfrm rot="3354044">
            <a:off x="7448501" y="4749585"/>
            <a:ext cx="50808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 rot="16200000">
            <a:off x="1696482" y="5754978"/>
            <a:ext cx="50808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367798" y="4187836"/>
            <a:ext cx="365338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2863099" y="2026066"/>
            <a:ext cx="355136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4623" y="1575625"/>
            <a:ext cx="958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duplicate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314793" y="4120034"/>
            <a:ext cx="958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duplicate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71681" y="6158090"/>
            <a:ext cx="229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Badly genotyped sample</a:t>
            </a:r>
          </a:p>
        </p:txBody>
      </p:sp>
    </p:spTree>
    <p:extLst>
      <p:ext uri="{BB962C8B-B14F-4D97-AF65-F5344CB8AC3E}">
        <p14:creationId xmlns:p14="http://schemas.microsoft.com/office/powerpoint/2010/main" val="379084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1185</Words>
  <Application>Microsoft Macintosh PowerPoint</Application>
  <PresentationFormat>On-screen Show (4:3)</PresentationFormat>
  <Paragraphs>182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Courier</vt:lpstr>
      <vt:lpstr>Courier New</vt:lpstr>
      <vt:lpstr>Symbol</vt:lpstr>
      <vt:lpstr>Office Theme</vt:lpstr>
      <vt:lpstr>Principal components analysis</vt:lpstr>
      <vt:lpstr>Why do PCA?</vt:lpstr>
      <vt:lpstr>Performing PCA</vt:lpstr>
      <vt:lpstr>Performing PCA</vt:lpstr>
      <vt:lpstr>Performing PCA</vt:lpstr>
      <vt:lpstr>Example (Simulated data, N=50 individuals, L=1000 SNPs)</vt:lpstr>
      <vt:lpstr>Example (Simulated data, 50 individuals, 1000 SNPs)</vt:lpstr>
      <vt:lpstr>Example (Simulated data, 50 individuals, 1000 SNPs)</vt:lpstr>
      <vt:lpstr>Caution! PCA picks up any source of variation </vt:lpstr>
      <vt:lpstr>Relatedness and why we normalise</vt:lpstr>
      <vt:lpstr>Relatedness</vt:lpstr>
      <vt:lpstr>Relatedness</vt:lpstr>
      <vt:lpstr>Relatedness and population history – a heuristic explanation</vt:lpstr>
      <vt:lpstr>Relatedness</vt:lpstr>
      <vt:lpstr>Association testing</vt:lpstr>
      <vt:lpstr>Association testing with linear mixed models</vt:lpstr>
      <vt:lpstr>Summary</vt:lpstr>
      <vt:lpstr>Software for performing PCA</vt:lpstr>
      <vt:lpstr>Software for mixed model analysis</vt:lpstr>
      <vt:lpstr>Recommended reading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components analysis</dc:title>
  <dc:creator>Gavin Band</dc:creator>
  <cp:lastModifiedBy>Gavin Band</cp:lastModifiedBy>
  <cp:revision>53</cp:revision>
  <dcterms:created xsi:type="dcterms:W3CDTF">2013-09-17T07:51:57Z</dcterms:created>
  <dcterms:modified xsi:type="dcterms:W3CDTF">2021-11-15T15:33:17Z</dcterms:modified>
</cp:coreProperties>
</file>