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9"/>
  </p:notesMasterIdLst>
  <p:sldIdLst>
    <p:sldId id="256" r:id="rId5"/>
    <p:sldId id="343" r:id="rId6"/>
    <p:sldId id="562" r:id="rId7"/>
    <p:sldId id="511" r:id="rId8"/>
    <p:sldId id="512" r:id="rId9"/>
    <p:sldId id="642" r:id="rId10"/>
    <p:sldId id="587" r:id="rId11"/>
    <p:sldId id="331" r:id="rId12"/>
    <p:sldId id="279" r:id="rId13"/>
    <p:sldId id="278" r:id="rId14"/>
    <p:sldId id="282" r:id="rId15"/>
    <p:sldId id="324" r:id="rId16"/>
    <p:sldId id="323" r:id="rId17"/>
    <p:sldId id="325" r:id="rId18"/>
    <p:sldId id="305" r:id="rId19"/>
    <p:sldId id="304" r:id="rId20"/>
    <p:sldId id="601" r:id="rId21"/>
    <p:sldId id="602" r:id="rId22"/>
    <p:sldId id="603" r:id="rId23"/>
    <p:sldId id="604" r:id="rId24"/>
    <p:sldId id="515" r:id="rId25"/>
    <p:sldId id="585" r:id="rId26"/>
    <p:sldId id="582" r:id="rId27"/>
    <p:sldId id="584" r:id="rId28"/>
    <p:sldId id="605" r:id="rId29"/>
    <p:sldId id="606" r:id="rId30"/>
    <p:sldId id="643" r:id="rId31"/>
    <p:sldId id="589" r:id="rId32"/>
    <p:sldId id="590" r:id="rId33"/>
    <p:sldId id="591" r:id="rId34"/>
    <p:sldId id="592" r:id="rId35"/>
    <p:sldId id="594" r:id="rId36"/>
    <p:sldId id="600" r:id="rId37"/>
    <p:sldId id="596" r:id="rId38"/>
    <p:sldId id="500" r:id="rId39"/>
    <p:sldId id="501" r:id="rId40"/>
    <p:sldId id="502" r:id="rId41"/>
    <p:sldId id="503" r:id="rId42"/>
    <p:sldId id="504" r:id="rId43"/>
    <p:sldId id="505" r:id="rId44"/>
    <p:sldId id="506" r:id="rId45"/>
    <p:sldId id="597" r:id="rId46"/>
    <p:sldId id="519" r:id="rId47"/>
    <p:sldId id="422" r:id="rId48"/>
    <p:sldId id="406" r:id="rId49"/>
    <p:sldId id="409" r:id="rId50"/>
    <p:sldId id="408" r:id="rId51"/>
    <p:sldId id="407" r:id="rId52"/>
    <p:sldId id="451" r:id="rId53"/>
    <p:sldId id="452" r:id="rId54"/>
    <p:sldId id="454" r:id="rId55"/>
    <p:sldId id="453" r:id="rId56"/>
    <p:sldId id="608" r:id="rId57"/>
    <p:sldId id="632" r:id="rId58"/>
    <p:sldId id="609" r:id="rId59"/>
    <p:sldId id="610" r:id="rId60"/>
    <p:sldId id="611" r:id="rId61"/>
    <p:sldId id="613" r:id="rId62"/>
    <p:sldId id="614" r:id="rId63"/>
    <p:sldId id="615" r:id="rId64"/>
    <p:sldId id="616" r:id="rId65"/>
    <p:sldId id="617" r:id="rId66"/>
    <p:sldId id="618" r:id="rId67"/>
    <p:sldId id="619" r:id="rId68"/>
    <p:sldId id="620" r:id="rId69"/>
    <p:sldId id="621" r:id="rId70"/>
    <p:sldId id="622" r:id="rId71"/>
    <p:sldId id="623" r:id="rId72"/>
    <p:sldId id="624" r:id="rId73"/>
    <p:sldId id="551" r:id="rId74"/>
    <p:sldId id="625" r:id="rId75"/>
    <p:sldId id="626" r:id="rId76"/>
    <p:sldId id="627" r:id="rId77"/>
    <p:sldId id="628" r:id="rId78"/>
    <p:sldId id="631" r:id="rId79"/>
    <p:sldId id="630" r:id="rId80"/>
    <p:sldId id="634" r:id="rId81"/>
    <p:sldId id="635" r:id="rId82"/>
    <p:sldId id="638" r:id="rId83"/>
    <p:sldId id="640" r:id="rId84"/>
    <p:sldId id="639" r:id="rId85"/>
    <p:sldId id="364" r:id="rId86"/>
    <p:sldId id="365" r:id="rId87"/>
    <p:sldId id="366" r:id="rId88"/>
    <p:sldId id="367" r:id="rId89"/>
    <p:sldId id="368" r:id="rId90"/>
    <p:sldId id="373" r:id="rId91"/>
    <p:sldId id="374" r:id="rId92"/>
    <p:sldId id="369" r:id="rId93"/>
    <p:sldId id="370" r:id="rId94"/>
    <p:sldId id="371" r:id="rId95"/>
    <p:sldId id="372" r:id="rId96"/>
    <p:sldId id="641" r:id="rId97"/>
    <p:sldId id="554" r:id="rId98"/>
    <p:sldId id="428" r:id="rId99"/>
    <p:sldId id="342" r:id="rId100"/>
    <p:sldId id="561" r:id="rId101"/>
    <p:sldId id="523" r:id="rId102"/>
    <p:sldId id="530" r:id="rId103"/>
    <p:sldId id="536" r:id="rId104"/>
    <p:sldId id="533" r:id="rId105"/>
    <p:sldId id="534" r:id="rId106"/>
    <p:sldId id="532" r:id="rId107"/>
    <p:sldId id="535" r:id="rId10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42E885-40E0-4F4D-AE12-B98AD3290EFF}">
          <p14:sldIdLst>
            <p14:sldId id="256"/>
            <p14:sldId id="343"/>
            <p14:sldId id="562"/>
            <p14:sldId id="511"/>
            <p14:sldId id="512"/>
            <p14:sldId id="642"/>
            <p14:sldId id="587"/>
          </p14:sldIdLst>
        </p14:section>
        <p14:section name="Host-parasite" id="{2F64A494-3F62-1D4B-B0C6-FBE3C0EB5B08}">
          <p14:sldIdLst>
            <p14:sldId id="331"/>
            <p14:sldId id="279"/>
            <p14:sldId id="278"/>
            <p14:sldId id="282"/>
            <p14:sldId id="324"/>
            <p14:sldId id="323"/>
            <p14:sldId id="325"/>
            <p14:sldId id="305"/>
            <p14:sldId id="304"/>
            <p14:sldId id="601"/>
            <p14:sldId id="602"/>
            <p14:sldId id="603"/>
            <p14:sldId id="604"/>
            <p14:sldId id="515"/>
            <p14:sldId id="585"/>
            <p14:sldId id="582"/>
            <p14:sldId id="584"/>
            <p14:sldId id="605"/>
            <p14:sldId id="606"/>
            <p14:sldId id="643"/>
            <p14:sldId id="589"/>
            <p14:sldId id="590"/>
            <p14:sldId id="591"/>
            <p14:sldId id="592"/>
            <p14:sldId id="594"/>
            <p14:sldId id="600"/>
            <p14:sldId id="596"/>
            <p14:sldId id="500"/>
            <p14:sldId id="501"/>
            <p14:sldId id="502"/>
            <p14:sldId id="503"/>
            <p14:sldId id="504"/>
            <p14:sldId id="505"/>
            <p14:sldId id="506"/>
            <p14:sldId id="597"/>
            <p14:sldId id="519"/>
            <p14:sldId id="422"/>
            <p14:sldId id="406"/>
            <p14:sldId id="409"/>
            <p14:sldId id="408"/>
            <p14:sldId id="407"/>
            <p14:sldId id="451"/>
            <p14:sldId id="452"/>
            <p14:sldId id="454"/>
            <p14:sldId id="453"/>
            <p14:sldId id="608"/>
            <p14:sldId id="632"/>
            <p14:sldId id="609"/>
            <p14:sldId id="610"/>
            <p14:sldId id="611"/>
            <p14:sldId id="613"/>
            <p14:sldId id="614"/>
            <p14:sldId id="615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551"/>
            <p14:sldId id="625"/>
            <p14:sldId id="626"/>
            <p14:sldId id="627"/>
            <p14:sldId id="628"/>
            <p14:sldId id="631"/>
            <p14:sldId id="630"/>
            <p14:sldId id="634"/>
            <p14:sldId id="635"/>
            <p14:sldId id="638"/>
            <p14:sldId id="640"/>
            <p14:sldId id="639"/>
            <p14:sldId id="364"/>
            <p14:sldId id="365"/>
            <p14:sldId id="366"/>
            <p14:sldId id="367"/>
            <p14:sldId id="368"/>
            <p14:sldId id="373"/>
            <p14:sldId id="374"/>
            <p14:sldId id="369"/>
            <p14:sldId id="370"/>
            <p14:sldId id="371"/>
            <p14:sldId id="372"/>
            <p14:sldId id="641"/>
            <p14:sldId id="554"/>
            <p14:sldId id="428"/>
            <p14:sldId id="342"/>
            <p14:sldId id="561"/>
          </p14:sldIdLst>
        </p14:section>
        <p14:section name="Extras" id="{1568CE5D-D996-0641-91E3-8821BE0B8377}">
          <p14:sldIdLst>
            <p14:sldId id="523"/>
            <p14:sldId id="530"/>
            <p14:sldId id="536"/>
            <p14:sldId id="533"/>
            <p14:sldId id="534"/>
            <p14:sldId id="532"/>
            <p14:sldId id="535"/>
          </p14:sldIdLst>
        </p14:section>
        <p14:section name="Untitled Section" id="{584B0C84-A7C5-C842-A4C5-5030309AFC5D}">
          <p14:sldIdLst/>
        </p14:section>
        <p14:section name="Acknowledgements" id="{57E23413-3391-7146-A5FF-05FAC869306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7"/>
    <a:srgbClr val="000000"/>
    <a:srgbClr val="458BBE"/>
    <a:srgbClr val="DE4A4A"/>
    <a:srgbClr val="4CAD4B"/>
    <a:srgbClr val="A37DC7"/>
    <a:srgbClr val="00B4CD"/>
    <a:srgbClr val="383838"/>
    <a:srgbClr val="F2F2F2"/>
    <a:srgbClr val="010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95646"/>
  </p:normalViewPr>
  <p:slideViewPr>
    <p:cSldViewPr snapToGrid="0" showGuides="1">
      <p:cViewPr>
        <p:scale>
          <a:sx n="98" d="100"/>
          <a:sy n="98" d="100"/>
        </p:scale>
        <p:origin x="1304" y="616"/>
      </p:cViewPr>
      <p:guideLst>
        <p:guide orient="horz" pos="1139"/>
        <p:guide pos="3840"/>
        <p:guide orient="horz" pos="2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8EF2C-F38B-4955-816B-A73D6586B690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86E21-9429-470D-BC18-1A647D356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0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5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19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54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6EA29-F03E-0945-952F-5511033037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2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6:30 to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16EA29-F03E-0945-952F-5511033037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551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882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734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45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43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86E21-9429-470D-BC18-1A647D35621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3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>
            <a:extLst>
              <a:ext uri="{FF2B5EF4-FFF2-40B4-BE49-F238E27FC236}">
                <a16:creationId xmlns:a16="http://schemas.microsoft.com/office/drawing/2014/main" id="{836D9CEB-3676-24AC-694C-A0744925C63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" y="12"/>
            <a:ext cx="12192393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4" y="2320033"/>
            <a:ext cx="7705725" cy="1786731"/>
          </a:xfrm>
        </p:spPr>
        <p:txBody>
          <a:bodyPr anchor="b"/>
          <a:lstStyle>
            <a:lvl1pPr algn="l">
              <a:lnSpc>
                <a:spcPts val="6250"/>
              </a:lnSpc>
              <a:defRPr sz="49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C36A-DF60-9B29-34E4-41C2FAC12B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4044" y="4490242"/>
            <a:ext cx="7705725" cy="4722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8EC2E-4C9F-5404-3640-0C65E4031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044" y="5344417"/>
            <a:ext cx="7705725" cy="370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Presenter and/or date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8D99D0-08E8-DACD-7022-00D90D05B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847" y="613446"/>
            <a:ext cx="2047980" cy="974775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FA31928C-6A16-B97B-B091-1D913D723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4" y="585582"/>
            <a:ext cx="2311047" cy="10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241800"/>
            <a:ext cx="3396956" cy="1425250"/>
          </a:xfrm>
        </p:spPr>
        <p:txBody>
          <a:bodyPr anchor="b" anchorCtr="0"/>
          <a:lstStyle>
            <a:lvl1pPr algn="l">
              <a:lnSpc>
                <a:spcPts val="42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B7D0E-8E90-6C7C-4BB8-72C79808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755" y="504799"/>
            <a:ext cx="1908273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90574" y="736600"/>
            <a:ext cx="10596563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3C05E-BEB9-49D5-9998-67B38EC4DD92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AC5E7-8C9E-4075-9DE0-8AB95A226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2F8AC6-0FA6-4EB9-B40B-C9BBE9ACC71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DFC8487-CDD7-4F8A-8693-5FAE08B91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313933"/>
            <a:ext cx="3854155" cy="1786731"/>
          </a:xfrm>
        </p:spPr>
        <p:txBody>
          <a:bodyPr anchor="t" anchorCtr="0"/>
          <a:lstStyle>
            <a:lvl1pPr algn="l">
              <a:lnSpc>
                <a:spcPts val="47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309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 flipH="1">
            <a:off x="0" y="68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45" y="4313933"/>
            <a:ext cx="3854155" cy="1786731"/>
          </a:xfrm>
        </p:spPr>
        <p:txBody>
          <a:bodyPr anchor="t" anchorCtr="0"/>
          <a:lstStyle>
            <a:lvl1pPr algn="l">
              <a:lnSpc>
                <a:spcPts val="47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F56EB-3E8E-3A6B-FF7F-5BC6CD9B4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197" y="250167"/>
            <a:ext cx="7947803" cy="6607833"/>
          </a:xfrm>
          <a:custGeom>
            <a:avLst/>
            <a:gdLst>
              <a:gd name="connsiteX0" fmla="*/ 0 w 7947804"/>
              <a:gd name="connsiteY0" fmla="*/ 6780294 h 6780294"/>
              <a:gd name="connsiteX1" fmla="*/ 0 w 7947804"/>
              <a:gd name="connsiteY1" fmla="*/ 0 h 6780294"/>
              <a:gd name="connsiteX2" fmla="*/ 7947804 w 7947804"/>
              <a:gd name="connsiteY2" fmla="*/ 6780294 h 6780294"/>
              <a:gd name="connsiteX3" fmla="*/ 0 w 7947804"/>
              <a:gd name="connsiteY3" fmla="*/ 6780294 h 6780294"/>
              <a:gd name="connsiteX0" fmla="*/ 0 w 7947804"/>
              <a:gd name="connsiteY0" fmla="*/ 6607765 h 6607765"/>
              <a:gd name="connsiteX1" fmla="*/ 7944929 w 7947804"/>
              <a:gd name="connsiteY1" fmla="*/ 0 h 6607765"/>
              <a:gd name="connsiteX2" fmla="*/ 7947804 w 7947804"/>
              <a:gd name="connsiteY2" fmla="*/ 6607765 h 6607765"/>
              <a:gd name="connsiteX3" fmla="*/ 0 w 7947804"/>
              <a:gd name="connsiteY3" fmla="*/ 6607765 h 660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804" h="6607765">
                <a:moveTo>
                  <a:pt x="0" y="6607765"/>
                </a:moveTo>
                <a:lnTo>
                  <a:pt x="7944929" y="0"/>
                </a:lnTo>
                <a:cubicBezTo>
                  <a:pt x="7945887" y="2202588"/>
                  <a:pt x="7946846" y="4405177"/>
                  <a:pt x="7947804" y="6607765"/>
                </a:cubicBezTo>
                <a:lnTo>
                  <a:pt x="0" y="66077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65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790574" y="1759636"/>
            <a:ext cx="1059656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2C9AC80-4639-4FDD-B104-DE41EA8F5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480FFC-DAE0-56C5-1248-0362817DDA35}"/>
              </a:ext>
            </a:extLst>
          </p:cNvPr>
          <p:cNvGrpSpPr/>
          <p:nvPr userDrawn="1"/>
        </p:nvGrpSpPr>
        <p:grpSpPr>
          <a:xfrm>
            <a:off x="316179" y="6461253"/>
            <a:ext cx="2556805" cy="277200"/>
            <a:chOff x="316179" y="6461253"/>
            <a:chExt cx="2556805" cy="277200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3A780EE5-9FC6-DA77-0FE7-7FE7D072D1EE}"/>
                </a:ext>
              </a:extLst>
            </p:cNvPr>
            <p:cNvSpPr/>
            <p:nvPr userDrawn="1"/>
          </p:nvSpPr>
          <p:spPr>
            <a:xfrm>
              <a:off x="316179" y="6462439"/>
              <a:ext cx="254563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256C85-68C8-9D2D-7B5C-7763020DCB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0"/>
            <a:stretch/>
          </p:blipFill>
          <p:spPr>
            <a:xfrm>
              <a:off x="597677" y="6461253"/>
              <a:ext cx="2275307" cy="27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95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790574" y="1759636"/>
            <a:ext cx="505964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39FF1-6A15-29CE-1C78-37FA0E0DC74D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6341781" y="1759636"/>
            <a:ext cx="5059643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CECFBD-67A8-4A37-AAFB-08A333BE7DED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AE6D5-A6B5-44CC-A51F-8AAA34EFB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8B96D2D-EBC5-4F08-93BB-013DF779FAFB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D1C6B58-9CFE-4F5C-AD23-FA190CB0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3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8AB8AC-51C0-A282-3E41-4FF8078F8B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1780" y="0"/>
            <a:ext cx="5850219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805180"/>
            <a:ext cx="5046943" cy="109401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4" y="2142653"/>
            <a:ext cx="5046943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76F6-62A9-4597-9737-F1888770EBA1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4B94A-5A2B-4C23-B006-3DCA12915F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BB76E7CC-76ED-4511-AFFA-CCB39CA646C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9F09AD-4EC0-4E4B-824E-218AD8D56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6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3C0B78-D624-3C20-A0D8-A752505C93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850219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0197" y="806400"/>
            <a:ext cx="5059642" cy="1094014"/>
          </a:xfrm>
        </p:spPr>
        <p:txBody>
          <a:bodyPr/>
          <a:lstStyle>
            <a:lvl1pPr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612" y="2142653"/>
            <a:ext cx="5059643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E9BB46-5E8E-4961-821F-109832047AB3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D85D48-7EA4-478F-AF2C-93D5D1257D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760CE41-3196-4FFB-8DD5-7A7D5DE90309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906A4EF-3665-4DBE-ADE3-6F7FE5E28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B187C576-EF9A-D690-8A5C-00ACB0CA8005}"/>
              </a:ext>
            </a:extLst>
          </p:cNvPr>
          <p:cNvSpPr/>
          <p:nvPr/>
        </p:nvSpPr>
        <p:spPr>
          <a:xfrm>
            <a:off x="0" y="6320345"/>
            <a:ext cx="12193270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80629-0743-4B8D-004F-B54A043A3E3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96223" y="6459464"/>
            <a:ext cx="269875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F758E-0988-489D-AE52-8796276C008C}"/>
              </a:ext>
            </a:extLst>
          </p:cNvPr>
          <p:cNvGrpSpPr/>
          <p:nvPr userDrawn="1"/>
        </p:nvGrpSpPr>
        <p:grpSpPr>
          <a:xfrm>
            <a:off x="316179" y="6460323"/>
            <a:ext cx="3128010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45EB4-B530-4B9D-BAD7-F47D51BAD4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67DC33-2D03-4FBD-8E6C-12EF50F750C0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979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CB4D3940-3EFD-E40A-74D3-BCDC9ED302CF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" y="12"/>
            <a:ext cx="12192393" cy="6857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AF42-88AD-4FB0-CD35-33806BE7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1143" y="6444995"/>
            <a:ext cx="269875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2BF69-49C3-FAD1-45E5-BF111E4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736600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E246-AA27-06D0-C7D1-3CF06C88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574" y="1759636"/>
            <a:ext cx="10596563" cy="3776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48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6" r:id="rId3"/>
    <p:sldLayoutId id="2147483665" r:id="rId4"/>
    <p:sldLayoutId id="2147483650" r:id="rId5"/>
    <p:sldLayoutId id="2147483658" r:id="rId6"/>
    <p:sldLayoutId id="2147483659" r:id="rId7"/>
    <p:sldLayoutId id="2147483660" r:id="rId8"/>
    <p:sldLayoutId id="2147483655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47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374650" indent="-374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28650" indent="-2476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98525" indent="-2698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165225" indent="-254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pos="71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1.png"/><Relationship Id="rId4" Type="http://schemas.openxmlformats.org/officeDocument/2006/relationships/image" Target="../media/image27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1.png"/><Relationship Id="rId4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50.png"/><Relationship Id="rId4" Type="http://schemas.openxmlformats.org/officeDocument/2006/relationships/image" Target="../media/image3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60.png"/><Relationship Id="rId4" Type="http://schemas.openxmlformats.org/officeDocument/2006/relationships/image" Target="../media/image3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20.png"/><Relationship Id="rId7" Type="http://schemas.openxmlformats.org/officeDocument/2006/relationships/image" Target="../media/image38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6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73.jpe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23.png"/><Relationship Id="rId9" Type="http://schemas.openxmlformats.org/officeDocument/2006/relationships/image" Target="../media/image7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86F3-FD96-4B2E-9404-933DB064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853" y="2418962"/>
            <a:ext cx="9109165" cy="13390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500" dirty="0">
                <a:latin typeface="FoundrySterling-Book" pitchFamily="2" charset="0"/>
              </a:rPr>
              <a:t>Malaria protection due to sickle haemoglobin depends on parasite genotype - but why?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72A71-9D48-48B4-9F02-5D51D93F0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Gavin Band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1664B-680F-4D25-A8EF-F12D7904F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4044" y="5344416"/>
            <a:ext cx="7705725" cy="1143470"/>
          </a:xfrm>
        </p:spPr>
        <p:txBody>
          <a:bodyPr/>
          <a:lstStyle/>
          <a:p>
            <a:pPr marL="0" lvl="1" indent="0">
              <a:buNone/>
            </a:pPr>
            <a:r>
              <a:rPr lang="en-GB" dirty="0">
                <a:solidFill>
                  <a:schemeClr val="bg1"/>
                </a:solidFill>
                <a:latin typeface="FoundrySterling-Book" pitchFamily="2" charset="0"/>
              </a:rPr>
              <a:t>Laboratory of malaria &amp; vector research</a:t>
            </a:r>
          </a:p>
          <a:p>
            <a:pPr marL="0" lvl="1" indent="0">
              <a:buNone/>
            </a:pPr>
            <a:r>
              <a:rPr lang="en-GB" dirty="0">
                <a:solidFill>
                  <a:schemeClr val="bg1"/>
                </a:solidFill>
                <a:latin typeface="FoundrySterling-Book" pitchFamily="2" charset="0"/>
              </a:rPr>
              <a:t>NIAID</a:t>
            </a:r>
          </a:p>
          <a:p>
            <a:pPr marL="0" lvl="1" indent="0">
              <a:buNone/>
            </a:pPr>
            <a:r>
              <a:rPr lang="en-GB" dirty="0">
                <a:solidFill>
                  <a:schemeClr val="bg1"/>
                </a:solidFill>
                <a:latin typeface="FoundrySterling-Book" pitchFamily="2" charset="0"/>
              </a:rPr>
              <a:t>14</a:t>
            </a:r>
            <a:r>
              <a:rPr lang="en-GB" baseline="30000" dirty="0">
                <a:solidFill>
                  <a:schemeClr val="bg1"/>
                </a:solidFill>
                <a:latin typeface="FoundrySterling-Book" pitchFamily="2" charset="0"/>
              </a:rPr>
              <a:t>th</a:t>
            </a:r>
            <a:r>
              <a:rPr lang="en-GB" dirty="0">
                <a:solidFill>
                  <a:schemeClr val="bg1"/>
                </a:solidFill>
                <a:latin typeface="FoundrySterling-Book" pitchFamily="2" charset="0"/>
              </a:rPr>
              <a:t> May 2024</a:t>
            </a:r>
          </a:p>
        </p:txBody>
      </p:sp>
    </p:spTree>
    <p:extLst>
      <p:ext uri="{BB962C8B-B14F-4D97-AF65-F5344CB8AC3E}">
        <p14:creationId xmlns:p14="http://schemas.microsoft.com/office/powerpoint/2010/main" val="1221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F69EF2-15C2-C841-94C5-73CDCD9898A6}"/>
              </a:ext>
            </a:extLst>
          </p:cNvPr>
          <p:cNvCxnSpPr>
            <a:cxnSpLocks/>
          </p:cNvCxnSpPr>
          <p:nvPr/>
        </p:nvCxnSpPr>
        <p:spPr>
          <a:xfrm>
            <a:off x="6096000" y="280287"/>
            <a:ext cx="0" cy="3680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635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F0A1E8-0A46-3D4F-B976-3CC550A73B3B}"/>
              </a:ext>
            </a:extLst>
          </p:cNvPr>
          <p:cNvSpPr txBox="1"/>
          <p:nvPr/>
        </p:nvSpPr>
        <p:spPr>
          <a:xfrm>
            <a:off x="1932899" y="844689"/>
            <a:ext cx="824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2. Test for association pairwise between human and 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 variants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79F0A-49E7-1144-982F-92F61BB9B1F6}"/>
              </a:ext>
            </a:extLst>
          </p:cNvPr>
          <p:cNvSpPr txBox="1"/>
          <p:nvPr/>
        </p:nvSpPr>
        <p:spPr>
          <a:xfrm>
            <a:off x="1270773" y="4238614"/>
            <a:ext cx="3079689" cy="2021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Focus on candidates:</a:t>
            </a:r>
          </a:p>
          <a:p>
            <a:endParaRPr lang="en-US" sz="21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Known protective mutations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Further putative associations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Blood group gene variants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HLA alleles</a:t>
            </a:r>
          </a:p>
          <a:p>
            <a:endParaRPr lang="en-US" sz="1867" dirty="0">
              <a:solidFill>
                <a:srgbClr val="F2F2F2"/>
              </a:solidFill>
              <a:latin typeface="FoundrySterling-Book"/>
              <a:cs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A1BA1-CCBB-EA4E-B2BF-C12097E26F13}"/>
              </a:ext>
            </a:extLst>
          </p:cNvPr>
          <p:cNvSpPr txBox="1"/>
          <p:nvPr/>
        </p:nvSpPr>
        <p:spPr>
          <a:xfrm>
            <a:off x="6584108" y="4238614"/>
            <a:ext cx="4976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Focus on ‘easy’ parts:</a:t>
            </a:r>
          </a:p>
          <a:p>
            <a:endParaRPr lang="en-US" sz="21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Biallelic variants in core genome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Seen in at least 25 infections across the sample.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51,552 variants in total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1867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867" dirty="0">
                <a:solidFill>
                  <a:srgbClr val="F2F2F2"/>
                </a:solidFill>
                <a:latin typeface="FoundrySterling-Book"/>
                <a:cs typeface="FoundrySterling-Book"/>
              </a:rPr>
              <a:t>(…excludes </a:t>
            </a:r>
            <a:r>
              <a:rPr lang="en-US" sz="1867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multiallelics</a:t>
            </a:r>
            <a:r>
              <a:rPr lang="en-US" sz="1867" dirty="0">
                <a:solidFill>
                  <a:srgbClr val="F2F2F2"/>
                </a:solidFill>
                <a:latin typeface="FoundrySterling-Book"/>
                <a:cs typeface="FoundrySterling-Book"/>
              </a:rPr>
              <a:t> and complex regions)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1D6655-B5A2-C248-9BC5-ED7D5C9676D6}"/>
              </a:ext>
            </a:extLst>
          </p:cNvPr>
          <p:cNvGrpSpPr/>
          <p:nvPr/>
        </p:nvGrpSpPr>
        <p:grpSpPr>
          <a:xfrm rot="20883592">
            <a:off x="2599580" y="3713140"/>
            <a:ext cx="609827" cy="337613"/>
            <a:chOff x="3362501" y="1253818"/>
            <a:chExt cx="3476063" cy="166904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2AF723D-8DBB-3A48-B82D-D14F3D04E7E6}"/>
                </a:ext>
              </a:extLst>
            </p:cNvPr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D3A4391-678A-3E41-91E7-B703CE457FC9}"/>
                </a:ext>
              </a:extLst>
            </p:cNvPr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7027DC1-AFA6-AA4B-B2DF-96C39BA4B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164175">
            <a:off x="8770636" y="3650882"/>
            <a:ext cx="407249" cy="6021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052E22-872F-C046-ABCC-DB069B025143}"/>
              </a:ext>
            </a:extLst>
          </p:cNvPr>
          <p:cNvGrpSpPr/>
          <p:nvPr/>
        </p:nvGrpSpPr>
        <p:grpSpPr>
          <a:xfrm>
            <a:off x="3272519" y="1277928"/>
            <a:ext cx="5819222" cy="1757864"/>
            <a:chOff x="2357977" y="3692899"/>
            <a:chExt cx="4364416" cy="13183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B00D8F-C273-7544-95F2-578E12550753}"/>
                </a:ext>
              </a:extLst>
            </p:cNvPr>
            <p:cNvGrpSpPr/>
            <p:nvPr/>
          </p:nvGrpSpPr>
          <p:grpSpPr>
            <a:xfrm>
              <a:off x="2719260" y="4679508"/>
              <a:ext cx="3592149" cy="331789"/>
              <a:chOff x="2786378" y="1512630"/>
              <a:chExt cx="3592149" cy="331789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1D6A99-CA7F-9842-B7CF-5BF5562E2F65}"/>
                  </a:ext>
                </a:extLst>
              </p:cNvPr>
              <p:cNvSpPr txBox="1"/>
              <p:nvPr/>
            </p:nvSpPr>
            <p:spPr>
              <a:xfrm>
                <a:off x="2786378" y="1555094"/>
                <a:ext cx="3108908" cy="25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2F2F2"/>
                    </a:solidFill>
                    <a:latin typeface="FoundrySterling-Book"/>
                    <a:cs typeface="FoundrySterling-Book"/>
                  </a:rPr>
                  <a:t>Software at: </a:t>
                </a:r>
                <a:r>
                  <a:rPr lang="en-US" sz="1600" dirty="0" err="1">
                    <a:solidFill>
                      <a:srgbClr val="F2F2F2"/>
                    </a:solidFill>
                    <a:latin typeface="FoundrySterling-Book"/>
                    <a:cs typeface="FoundrySterling-Book"/>
                  </a:rPr>
                  <a:t>www.well.ox.ac.uk</a:t>
                </a:r>
                <a:r>
                  <a:rPr lang="en-US" sz="1600" dirty="0">
                    <a:solidFill>
                      <a:srgbClr val="F2F2F2"/>
                    </a:solidFill>
                    <a:latin typeface="FoundrySterling-Book"/>
                    <a:cs typeface="FoundrySterling-Book"/>
                  </a:rPr>
                  <a:t>/~</a:t>
                </a:r>
                <a:r>
                  <a:rPr lang="en-US" sz="1600" dirty="0" err="1">
                    <a:solidFill>
                      <a:srgbClr val="F2F2F2"/>
                    </a:solidFill>
                    <a:latin typeface="FoundrySterling-Book"/>
                    <a:cs typeface="FoundrySterling-Book"/>
                  </a:rPr>
                  <a:t>gav</a:t>
                </a:r>
                <a:r>
                  <a:rPr lang="en-US" sz="1600" dirty="0">
                    <a:solidFill>
                      <a:srgbClr val="F2F2F2"/>
                    </a:solidFill>
                    <a:latin typeface="FoundrySterling-Book"/>
                    <a:cs typeface="FoundrySterling-Book"/>
                  </a:rPr>
                  <a:t>/</a:t>
                </a:r>
                <a:r>
                  <a:rPr lang="en-US" sz="1600" dirty="0" err="1">
                    <a:solidFill>
                      <a:srgbClr val="F2F2F2"/>
                    </a:solidFill>
                    <a:latin typeface="FoundrySterling-Book"/>
                    <a:cs typeface="FoundrySterling-Book"/>
                  </a:rPr>
                  <a:t>hptest</a:t>
                </a:r>
                <a:endParaRPr lang="en-US" sz="1600" dirty="0">
                  <a:solidFill>
                    <a:srgbClr val="F2F2F2"/>
                  </a:solidFill>
                  <a:latin typeface="FoundrySterling-Book"/>
                  <a:cs typeface="FoundrySterling-Book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FA167A6-0DCD-BE42-9B45-0ED256C6B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667635">
                <a:off x="5923020" y="1512630"/>
                <a:ext cx="455507" cy="33178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C8CAC7F-6163-AA42-919B-CB2629EFC679}"/>
                    </a:ext>
                  </a:extLst>
                </p:cNvPr>
                <p:cNvSpPr txBox="1"/>
                <p:nvPr/>
              </p:nvSpPr>
              <p:spPr>
                <a:xfrm>
                  <a:off x="3231233" y="4097935"/>
                  <a:ext cx="2518862" cy="4130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solidFill>
                                <a:srgbClr val="F2F2F2"/>
                              </a:solidFill>
                              <a:latin typeface="Cambria Math" panose="02040503050406030204" pitchFamily="18" charset="0"/>
                              <a:cs typeface="FoundrySterling-Book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F2F2F2"/>
                              </a:solidFill>
                              <a:latin typeface="Cambria Math" panose="02040503050406030204" pitchFamily="18" charset="0"/>
                              <a:cs typeface="FoundrySterling-Book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 i="1">
                              <a:solidFill>
                                <a:srgbClr val="F2F2F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Pf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2400" i="1">
                          <a:solidFill>
                            <a:srgbClr val="F2F2F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~ 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rgbClr val="F2F2F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F2F2F2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2400">
                              <a:solidFill>
                                <a:srgbClr val="F2F2F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human</m:t>
                          </m:r>
                        </m:sub>
                      </m:sSub>
                    </m:oMath>
                  </a14:m>
                  <a:r>
                    <a:rPr lang="en-US" sz="2400" dirty="0">
                      <a:solidFill>
                        <a:srgbClr val="F2F2F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+ country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C8CAC7F-6163-AA42-919B-CB2629EFC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233" y="4097935"/>
                  <a:ext cx="2518862" cy="413046"/>
                </a:xfrm>
                <a:prstGeom prst="rect">
                  <a:avLst/>
                </a:prstGeom>
                <a:blipFill>
                  <a:blip r:embed="rId4"/>
                  <a:stretch>
                    <a:fillRect l="-377" t="-9091" r="-1887" b="-15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E6DE24-03F6-B84A-8BE0-B15941141C2A}"/>
                </a:ext>
              </a:extLst>
            </p:cNvPr>
            <p:cNvSpPr txBox="1"/>
            <p:nvPr/>
          </p:nvSpPr>
          <p:spPr>
            <a:xfrm>
              <a:off x="2357977" y="3692899"/>
              <a:ext cx="43644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using a simple logistic regression framework: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3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94C426-0BA2-5CFC-5F35-74147655040C}"/>
              </a:ext>
            </a:extLst>
          </p:cNvPr>
          <p:cNvSpPr/>
          <p:nvPr/>
        </p:nvSpPr>
        <p:spPr>
          <a:xfrm>
            <a:off x="330200" y="279400"/>
            <a:ext cx="11493500" cy="5626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2EBF1-2150-1535-2C69-90B180643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100</a:t>
            </a:fld>
            <a:endParaRPr lang="en-GB"/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D993ADDE-50C3-8906-1C01-403BBEB53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 b="43137"/>
          <a:stretch/>
        </p:blipFill>
        <p:spPr>
          <a:xfrm>
            <a:off x="516527" y="647700"/>
            <a:ext cx="11158946" cy="5105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5E2116-224C-FBCA-E5F7-9AE1B70827D3}"/>
              </a:ext>
            </a:extLst>
          </p:cNvPr>
          <p:cNvCxnSpPr/>
          <p:nvPr/>
        </p:nvCxnSpPr>
        <p:spPr>
          <a:xfrm>
            <a:off x="8775700" y="450126"/>
            <a:ext cx="0" cy="3951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74208-F839-D5CD-1C4A-CC062DE4D5DD}"/>
              </a:ext>
            </a:extLst>
          </p:cNvPr>
          <p:cNvSpPr/>
          <p:nvPr/>
        </p:nvSpPr>
        <p:spPr>
          <a:xfrm>
            <a:off x="4619840" y="6041166"/>
            <a:ext cx="141316" cy="141316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A9084-5127-B4A0-EEA6-439EB4AF50D3}"/>
              </a:ext>
            </a:extLst>
          </p:cNvPr>
          <p:cNvSpPr txBox="1"/>
          <p:nvPr/>
        </p:nvSpPr>
        <p:spPr>
          <a:xfrm>
            <a:off x="4776875" y="592715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Ancestral allele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075273-F1AE-B286-B78C-17516C858751}"/>
              </a:ext>
            </a:extLst>
          </p:cNvPr>
          <p:cNvSpPr/>
          <p:nvPr/>
        </p:nvSpPr>
        <p:spPr>
          <a:xfrm>
            <a:off x="7095739" y="6041166"/>
            <a:ext cx="141316" cy="141316"/>
          </a:xfrm>
          <a:prstGeom prst="rect">
            <a:avLst/>
          </a:prstGeom>
          <a:solidFill>
            <a:srgbClr val="3838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B1599-CD9F-07B7-E11A-99705E15644B}"/>
              </a:ext>
            </a:extLst>
          </p:cNvPr>
          <p:cNvSpPr txBox="1"/>
          <p:nvPr/>
        </p:nvSpPr>
        <p:spPr>
          <a:xfrm>
            <a:off x="7252774" y="59271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Derived (i.e. mutant) allele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9F60F-E7AA-C530-E1AC-0E3DBD195495}"/>
              </a:ext>
            </a:extLst>
          </p:cNvPr>
          <p:cNvSpPr txBox="1"/>
          <p:nvPr/>
        </p:nvSpPr>
        <p:spPr>
          <a:xfrm>
            <a:off x="6526072" y="448377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Lead </a:t>
            </a:r>
            <a:r>
              <a:rPr lang="en-US" sz="1600" dirty="0" err="1"/>
              <a:t>Pfsa</a:t>
            </a:r>
            <a:r>
              <a:rPr lang="en-US" sz="1600" dirty="0"/>
              <a:t>+ mutation: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245AD-C098-BD2A-1D04-09AC7993DBFB}"/>
              </a:ext>
            </a:extLst>
          </p:cNvPr>
          <p:cNvSpPr txBox="1"/>
          <p:nvPr/>
        </p:nvSpPr>
        <p:spPr>
          <a:xfrm>
            <a:off x="8921948" y="448377"/>
            <a:ext cx="18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chr2: 631,190 T&gt;A</a:t>
            </a:r>
          </a:p>
        </p:txBody>
      </p:sp>
    </p:spTree>
    <p:extLst>
      <p:ext uri="{BB962C8B-B14F-4D97-AF65-F5344CB8AC3E}">
        <p14:creationId xmlns:p14="http://schemas.microsoft.com/office/powerpoint/2010/main" val="28581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49F0B-FC12-0A47-C831-1C4074628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101</a:t>
            </a:fld>
            <a:endParaRPr lang="en-GB"/>
          </a:p>
        </p:txBody>
      </p:sp>
      <p:pic>
        <p:nvPicPr>
          <p:cNvPr id="6" name="Picture 5" descr="A grid of blue and white lines&#10;&#10;Description automatically generated">
            <a:extLst>
              <a:ext uri="{FF2B5EF4-FFF2-40B4-BE49-F238E27FC236}">
                <a16:creationId xmlns:a16="http://schemas.microsoft.com/office/drawing/2014/main" id="{0C2CE099-AD53-08EC-862B-33E203253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r="-1"/>
          <a:stretch/>
        </p:blipFill>
        <p:spPr>
          <a:xfrm>
            <a:off x="323641" y="835198"/>
            <a:ext cx="11868359" cy="5187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D38070-05BA-C940-3D97-330102ADDD73}"/>
              </a:ext>
            </a:extLst>
          </p:cNvPr>
          <p:cNvSpPr txBox="1"/>
          <p:nvPr/>
        </p:nvSpPr>
        <p:spPr>
          <a:xfrm>
            <a:off x="440574" y="91832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Benin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6E362-D43B-0D71-3A1C-BCFA9F80E4FA}"/>
              </a:ext>
            </a:extLst>
          </p:cNvPr>
          <p:cNvSpPr txBox="1"/>
          <p:nvPr/>
        </p:nvSpPr>
        <p:spPr>
          <a:xfrm>
            <a:off x="440574" y="1386609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Cameroon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67AC7-F1AB-EE35-027F-18DA8F143890}"/>
              </a:ext>
            </a:extLst>
          </p:cNvPr>
          <p:cNvSpPr txBox="1"/>
          <p:nvPr/>
        </p:nvSpPr>
        <p:spPr>
          <a:xfrm>
            <a:off x="440574" y="185489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0D1BA-7DBA-9447-0A11-1FE812E40E50}"/>
              </a:ext>
            </a:extLst>
          </p:cNvPr>
          <p:cNvSpPr txBox="1"/>
          <p:nvPr/>
        </p:nvSpPr>
        <p:spPr>
          <a:xfrm>
            <a:off x="440574" y="2368667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Gambia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9DB962-236D-31E6-3B11-2F06631345CF}"/>
              </a:ext>
            </a:extLst>
          </p:cNvPr>
          <p:cNvSpPr txBox="1"/>
          <p:nvPr/>
        </p:nvSpPr>
        <p:spPr>
          <a:xfrm>
            <a:off x="441123" y="2882441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Ghana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DEE74-156F-38C6-8406-DF26B295B33F}"/>
              </a:ext>
            </a:extLst>
          </p:cNvPr>
          <p:cNvSpPr txBox="1"/>
          <p:nvPr/>
        </p:nvSpPr>
        <p:spPr>
          <a:xfrm>
            <a:off x="441123" y="339621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Kenya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30F5E-85E9-F5C3-F76C-D32C2008D5DC}"/>
              </a:ext>
            </a:extLst>
          </p:cNvPr>
          <p:cNvSpPr txBox="1"/>
          <p:nvPr/>
        </p:nvSpPr>
        <p:spPr>
          <a:xfrm>
            <a:off x="440574" y="3909989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Malawi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B34BFA-8D5D-DDFC-F1F0-66D3D21ECB96}"/>
              </a:ext>
            </a:extLst>
          </p:cNvPr>
          <p:cNvSpPr txBox="1"/>
          <p:nvPr/>
        </p:nvSpPr>
        <p:spPr>
          <a:xfrm>
            <a:off x="433108" y="4423763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8C2015-43F1-F301-D279-2F229A12640A}"/>
              </a:ext>
            </a:extLst>
          </p:cNvPr>
          <p:cNvSpPr txBox="1"/>
          <p:nvPr/>
        </p:nvSpPr>
        <p:spPr>
          <a:xfrm>
            <a:off x="425184" y="4892047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Senegal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EC3EF-BB19-024E-1C3B-D9F47EEBFED9}"/>
              </a:ext>
            </a:extLst>
          </p:cNvPr>
          <p:cNvSpPr txBox="1"/>
          <p:nvPr/>
        </p:nvSpPr>
        <p:spPr>
          <a:xfrm>
            <a:off x="416529" y="5360331"/>
            <a:ext cx="797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Tanzania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DB7E8-15B1-E1E6-0E24-BC645FA6FA5B}"/>
              </a:ext>
            </a:extLst>
          </p:cNvPr>
          <p:cNvSpPr txBox="1"/>
          <p:nvPr/>
        </p:nvSpPr>
        <p:spPr>
          <a:xfrm>
            <a:off x="201721" y="290150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Genome-wide scan for balancing selection</a:t>
            </a:r>
          </a:p>
        </p:txBody>
      </p:sp>
    </p:spTree>
    <p:extLst>
      <p:ext uri="{BB962C8B-B14F-4D97-AF65-F5344CB8AC3E}">
        <p14:creationId xmlns:p14="http://schemas.microsoft.com/office/powerpoint/2010/main" val="94040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49F0B-FC12-0A47-C831-1C4074628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102</a:t>
            </a:fld>
            <a:endParaRPr lang="en-GB"/>
          </a:p>
        </p:txBody>
      </p:sp>
      <p:pic>
        <p:nvPicPr>
          <p:cNvPr id="6" name="Picture 5" descr="A grid of blue and white lines&#10;&#10;Description automatically generated">
            <a:extLst>
              <a:ext uri="{FF2B5EF4-FFF2-40B4-BE49-F238E27FC236}">
                <a16:creationId xmlns:a16="http://schemas.microsoft.com/office/drawing/2014/main" id="{0C2CE099-AD53-08EC-862B-33E203253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r="-1"/>
          <a:stretch/>
        </p:blipFill>
        <p:spPr>
          <a:xfrm>
            <a:off x="323641" y="835198"/>
            <a:ext cx="11868359" cy="5187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D38070-05BA-C940-3D97-330102ADDD73}"/>
              </a:ext>
            </a:extLst>
          </p:cNvPr>
          <p:cNvSpPr txBox="1"/>
          <p:nvPr/>
        </p:nvSpPr>
        <p:spPr>
          <a:xfrm>
            <a:off x="440574" y="91832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Benin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6E362-D43B-0D71-3A1C-BCFA9F80E4FA}"/>
              </a:ext>
            </a:extLst>
          </p:cNvPr>
          <p:cNvSpPr txBox="1"/>
          <p:nvPr/>
        </p:nvSpPr>
        <p:spPr>
          <a:xfrm>
            <a:off x="440574" y="1386609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Cameroon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67AC7-F1AB-EE35-027F-18DA8F143890}"/>
              </a:ext>
            </a:extLst>
          </p:cNvPr>
          <p:cNvSpPr txBox="1"/>
          <p:nvPr/>
        </p:nvSpPr>
        <p:spPr>
          <a:xfrm>
            <a:off x="440574" y="185489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0D1BA-7DBA-9447-0A11-1FE812E40E50}"/>
              </a:ext>
            </a:extLst>
          </p:cNvPr>
          <p:cNvSpPr txBox="1"/>
          <p:nvPr/>
        </p:nvSpPr>
        <p:spPr>
          <a:xfrm>
            <a:off x="440574" y="2368667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Gambia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9DB962-236D-31E6-3B11-2F06631345CF}"/>
              </a:ext>
            </a:extLst>
          </p:cNvPr>
          <p:cNvSpPr txBox="1"/>
          <p:nvPr/>
        </p:nvSpPr>
        <p:spPr>
          <a:xfrm>
            <a:off x="441123" y="2882441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Ghana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DEE74-156F-38C6-8406-DF26B295B33F}"/>
              </a:ext>
            </a:extLst>
          </p:cNvPr>
          <p:cNvSpPr txBox="1"/>
          <p:nvPr/>
        </p:nvSpPr>
        <p:spPr>
          <a:xfrm>
            <a:off x="441123" y="339621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Kenya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30F5E-85E9-F5C3-F76C-D32C2008D5DC}"/>
              </a:ext>
            </a:extLst>
          </p:cNvPr>
          <p:cNvSpPr txBox="1"/>
          <p:nvPr/>
        </p:nvSpPr>
        <p:spPr>
          <a:xfrm>
            <a:off x="440574" y="3909989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Malawi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B34BFA-8D5D-DDFC-F1F0-66D3D21ECB96}"/>
              </a:ext>
            </a:extLst>
          </p:cNvPr>
          <p:cNvSpPr txBox="1"/>
          <p:nvPr/>
        </p:nvSpPr>
        <p:spPr>
          <a:xfrm>
            <a:off x="433108" y="4423763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8C2015-43F1-F301-D279-2F229A12640A}"/>
              </a:ext>
            </a:extLst>
          </p:cNvPr>
          <p:cNvSpPr txBox="1"/>
          <p:nvPr/>
        </p:nvSpPr>
        <p:spPr>
          <a:xfrm>
            <a:off x="425184" y="4892047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Senegal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EC3EF-BB19-024E-1C3B-D9F47EEBFED9}"/>
              </a:ext>
            </a:extLst>
          </p:cNvPr>
          <p:cNvSpPr txBox="1"/>
          <p:nvPr/>
        </p:nvSpPr>
        <p:spPr>
          <a:xfrm>
            <a:off x="416529" y="5360331"/>
            <a:ext cx="797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Tanzania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B27DA24-8972-AEFE-1C61-D6047F1452EF}"/>
              </a:ext>
            </a:extLst>
          </p:cNvPr>
          <p:cNvCxnSpPr>
            <a:cxnSpLocks/>
          </p:cNvCxnSpPr>
          <p:nvPr/>
        </p:nvCxnSpPr>
        <p:spPr>
          <a:xfrm>
            <a:off x="1060203" y="893386"/>
            <a:ext cx="0" cy="2769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588A1-0ABF-7FDC-1AD3-7C6C371AB6B2}"/>
              </a:ext>
            </a:extLst>
          </p:cNvPr>
          <p:cNvCxnSpPr>
            <a:cxnSpLocks/>
          </p:cNvCxnSpPr>
          <p:nvPr/>
        </p:nvCxnSpPr>
        <p:spPr>
          <a:xfrm flipV="1">
            <a:off x="1060203" y="5852390"/>
            <a:ext cx="0" cy="3408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D50C6E-B806-60FF-0525-BB4FD6AA8EA4}"/>
              </a:ext>
            </a:extLst>
          </p:cNvPr>
          <p:cNvCxnSpPr>
            <a:cxnSpLocks/>
          </p:cNvCxnSpPr>
          <p:nvPr/>
        </p:nvCxnSpPr>
        <p:spPr>
          <a:xfrm>
            <a:off x="6468709" y="918325"/>
            <a:ext cx="0" cy="2769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8B2532-92B3-5540-588A-A00D17063861}"/>
              </a:ext>
            </a:extLst>
          </p:cNvPr>
          <p:cNvSpPr txBox="1"/>
          <p:nvPr/>
        </p:nvSpPr>
        <p:spPr>
          <a:xfrm>
            <a:off x="698565" y="42430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Pfsa1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9E8079-2AB6-4347-9162-7C05FEAD8C1B}"/>
              </a:ext>
            </a:extLst>
          </p:cNvPr>
          <p:cNvSpPr txBox="1"/>
          <p:nvPr/>
        </p:nvSpPr>
        <p:spPr>
          <a:xfrm>
            <a:off x="6096000" y="39853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Pfsa3</a:t>
            </a:r>
          </a:p>
        </p:txBody>
      </p:sp>
    </p:spTree>
    <p:extLst>
      <p:ext uri="{BB962C8B-B14F-4D97-AF65-F5344CB8AC3E}">
        <p14:creationId xmlns:p14="http://schemas.microsoft.com/office/powerpoint/2010/main" val="308643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DF53C1-68F1-3B45-B7EF-92F9AB07AF5A}"/>
              </a:ext>
            </a:extLst>
          </p:cNvPr>
          <p:cNvSpPr/>
          <p:nvPr/>
        </p:nvSpPr>
        <p:spPr>
          <a:xfrm>
            <a:off x="674254" y="1081371"/>
            <a:ext cx="11291843" cy="5635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95FE5-2DCC-17B0-90A1-E915471BE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103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CB3FB7-869E-166F-28E8-279E85ED2252}"/>
              </a:ext>
            </a:extLst>
          </p:cNvPr>
          <p:cNvSpPr txBox="1">
            <a:spLocks/>
          </p:cNvSpPr>
          <p:nvPr/>
        </p:nvSpPr>
        <p:spPr>
          <a:xfrm>
            <a:off x="801130" y="297414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Evidence for balancing selection</a:t>
            </a:r>
          </a:p>
        </p:txBody>
      </p:sp>
      <p:pic>
        <p:nvPicPr>
          <p:cNvPr id="14" name="Picture 13" descr="A collage of data&#10;&#10;Description automatically generated">
            <a:extLst>
              <a:ext uri="{FF2B5EF4-FFF2-40B4-BE49-F238E27FC236}">
                <a16:creationId xmlns:a16="http://schemas.microsoft.com/office/drawing/2014/main" id="{E940177C-79B3-A200-8B6C-15A709DEA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59066" r="49147"/>
          <a:stretch/>
        </p:blipFill>
        <p:spPr>
          <a:xfrm>
            <a:off x="841650" y="1081371"/>
            <a:ext cx="3303868" cy="47775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7416AA-69FD-8CD5-C646-6D5460557E72}"/>
              </a:ext>
            </a:extLst>
          </p:cNvPr>
          <p:cNvCxnSpPr>
            <a:cxnSpLocks/>
          </p:cNvCxnSpPr>
          <p:nvPr/>
        </p:nvCxnSpPr>
        <p:spPr>
          <a:xfrm>
            <a:off x="2638697" y="1175657"/>
            <a:ext cx="0" cy="259950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81E849-8FBD-6C17-20C9-E6E06E78866D}"/>
              </a:ext>
            </a:extLst>
          </p:cNvPr>
          <p:cNvSpPr txBox="1"/>
          <p:nvPr/>
        </p:nvSpPr>
        <p:spPr>
          <a:xfrm>
            <a:off x="1227894" y="5764554"/>
            <a:ext cx="28216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Distribution of genome-wide </a:t>
            </a:r>
            <a:r>
              <a:rPr lang="en-US" sz="1400" i="1" dirty="0"/>
              <a:t>Beta</a:t>
            </a:r>
          </a:p>
          <a:p>
            <a:pPr algn="ctr"/>
            <a:r>
              <a:rPr lang="en-US" sz="1400" dirty="0"/>
              <a:t>at same frequency</a:t>
            </a:r>
          </a:p>
          <a:p>
            <a:pPr algn="ctr"/>
            <a:r>
              <a:rPr lang="en-US" sz="1000" dirty="0"/>
              <a:t>(5kb window)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2A0FBD-6097-4E19-37D2-83F8EC3A2A57}"/>
              </a:ext>
            </a:extLst>
          </p:cNvPr>
          <p:cNvSpPr txBox="1"/>
          <p:nvPr/>
        </p:nvSpPr>
        <p:spPr>
          <a:xfrm>
            <a:off x="8405112" y="3007866"/>
            <a:ext cx="299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There is some evidence for balancing selection.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FB2028-3F8B-9796-EFC6-0B258BC08EC8}"/>
              </a:ext>
            </a:extLst>
          </p:cNvPr>
          <p:cNvSpPr txBox="1"/>
          <p:nvPr/>
        </p:nvSpPr>
        <p:spPr>
          <a:xfrm>
            <a:off x="1325520" y="1170907"/>
            <a:ext cx="1035292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‘Beta’</a:t>
            </a:r>
          </a:p>
          <a:p>
            <a:r>
              <a:rPr lang="en-US" sz="1200" dirty="0"/>
              <a:t>Siewert &amp; Voight 2017</a:t>
            </a:r>
          </a:p>
        </p:txBody>
      </p:sp>
      <p:pic>
        <p:nvPicPr>
          <p:cNvPr id="25" name="Picture 24" descr="A collage of data&#10;&#10;Description automatically generated">
            <a:extLst>
              <a:ext uri="{FF2B5EF4-FFF2-40B4-BE49-F238E27FC236}">
                <a16:creationId xmlns:a16="http://schemas.microsoft.com/office/drawing/2014/main" id="{EA2BE43F-CD50-C3AA-17E6-3EDAFEB56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5" t="59066" r="26414"/>
          <a:stretch/>
        </p:blipFill>
        <p:spPr>
          <a:xfrm>
            <a:off x="4531762" y="1099173"/>
            <a:ext cx="3213026" cy="4777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253F69-942E-3172-194A-BF50C28DDE65}"/>
                  </a:ext>
                </a:extLst>
              </p:cNvPr>
              <p:cNvSpPr txBox="1"/>
              <p:nvPr/>
            </p:nvSpPr>
            <p:spPr>
              <a:xfrm>
                <a:off x="5014004" y="1252038"/>
                <a:ext cx="1178977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err="1">
                    <a:solidFill>
                      <a:schemeClr val="tx1"/>
                    </a:solidFill>
                  </a:rPr>
                  <a:t>Dango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GB" sz="1200" b="0" dirty="0"/>
                  <a:t>(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 dirty="0"/>
                  <a:t>)</a:t>
                </a:r>
              </a:p>
              <a:p>
                <a:r>
                  <a:rPr lang="en-US" sz="1200" dirty="0" err="1"/>
                  <a:t>Tennessen</a:t>
                </a:r>
                <a:r>
                  <a:rPr lang="en-US" sz="1200" dirty="0"/>
                  <a:t> et al 2020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253F69-942E-3172-194A-BF50C28DD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004" y="1252038"/>
                <a:ext cx="1178977" cy="861774"/>
              </a:xfrm>
              <a:prstGeom prst="rect">
                <a:avLst/>
              </a:prstGeom>
              <a:blipFill>
                <a:blip r:embed="rId4"/>
                <a:stretch>
                  <a:fillRect l="-2151" t="-144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DC3CDA-2FC4-38EC-B253-EAA73B26A43B}"/>
                  </a:ext>
                </a:extLst>
              </p:cNvPr>
              <p:cNvSpPr txBox="1"/>
              <p:nvPr/>
            </p:nvSpPr>
            <p:spPr>
              <a:xfrm>
                <a:off x="4946495" y="5782356"/>
                <a:ext cx="2756076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Distribution of genome-wide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400" b="0" dirty="0"/>
              </a:p>
              <a:p>
                <a:pPr algn="ctr"/>
                <a:r>
                  <a:rPr lang="en-US" sz="1400" dirty="0"/>
                  <a:t>at same frequency</a:t>
                </a:r>
              </a:p>
              <a:p>
                <a:pPr algn="ctr"/>
                <a:r>
                  <a:rPr lang="en-US" sz="1000" dirty="0"/>
                  <a:t>(5kb window)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DC3CDA-2FC4-38EC-B253-EAA73B26A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495" y="5782356"/>
                <a:ext cx="2756076" cy="677108"/>
              </a:xfrm>
              <a:prstGeom prst="rect">
                <a:avLst/>
              </a:prstGeom>
              <a:blipFill>
                <a:blip r:embed="rId5"/>
                <a:stretch>
                  <a:fillRect l="-459" t="-1852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46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DF53C1-68F1-3B45-B7EF-92F9AB07AF5A}"/>
              </a:ext>
            </a:extLst>
          </p:cNvPr>
          <p:cNvSpPr/>
          <p:nvPr/>
        </p:nvSpPr>
        <p:spPr>
          <a:xfrm>
            <a:off x="674254" y="1081371"/>
            <a:ext cx="11291843" cy="5635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95FE5-2DCC-17B0-90A1-E915471BE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104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CB3FB7-869E-166F-28E8-279E85ED2252}"/>
              </a:ext>
            </a:extLst>
          </p:cNvPr>
          <p:cNvSpPr txBox="1">
            <a:spLocks/>
          </p:cNvSpPr>
          <p:nvPr/>
        </p:nvSpPr>
        <p:spPr>
          <a:xfrm>
            <a:off x="801130" y="297414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Evidence for… balancing selection?</a:t>
            </a:r>
          </a:p>
        </p:txBody>
      </p:sp>
      <p:pic>
        <p:nvPicPr>
          <p:cNvPr id="14" name="Picture 13" descr="A collage of data&#10;&#10;Description automatically generated">
            <a:extLst>
              <a:ext uri="{FF2B5EF4-FFF2-40B4-BE49-F238E27FC236}">
                <a16:creationId xmlns:a16="http://schemas.microsoft.com/office/drawing/2014/main" id="{E940177C-79B3-A200-8B6C-15A709DEA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59066" r="49147"/>
          <a:stretch/>
        </p:blipFill>
        <p:spPr>
          <a:xfrm>
            <a:off x="841650" y="1081371"/>
            <a:ext cx="3303868" cy="47775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7416AA-69FD-8CD5-C646-6D5460557E72}"/>
              </a:ext>
            </a:extLst>
          </p:cNvPr>
          <p:cNvCxnSpPr>
            <a:cxnSpLocks/>
          </p:cNvCxnSpPr>
          <p:nvPr/>
        </p:nvCxnSpPr>
        <p:spPr>
          <a:xfrm>
            <a:off x="2638697" y="1175657"/>
            <a:ext cx="0" cy="259950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81E849-8FBD-6C17-20C9-E6E06E78866D}"/>
              </a:ext>
            </a:extLst>
          </p:cNvPr>
          <p:cNvSpPr txBox="1"/>
          <p:nvPr/>
        </p:nvSpPr>
        <p:spPr>
          <a:xfrm>
            <a:off x="1227894" y="5764554"/>
            <a:ext cx="28216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Distribution of genome-wide </a:t>
            </a:r>
            <a:r>
              <a:rPr lang="en-US" sz="1400" i="1" dirty="0"/>
              <a:t>Beta</a:t>
            </a:r>
          </a:p>
          <a:p>
            <a:pPr algn="ctr"/>
            <a:r>
              <a:rPr lang="en-US" sz="1400" dirty="0"/>
              <a:t>at same frequency</a:t>
            </a:r>
          </a:p>
          <a:p>
            <a:pPr algn="ctr"/>
            <a:r>
              <a:rPr lang="en-US" sz="1000" dirty="0"/>
              <a:t>(5kb window)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FB2028-3F8B-9796-EFC6-0B258BC08EC8}"/>
              </a:ext>
            </a:extLst>
          </p:cNvPr>
          <p:cNvSpPr txBox="1"/>
          <p:nvPr/>
        </p:nvSpPr>
        <p:spPr>
          <a:xfrm>
            <a:off x="1325520" y="1170907"/>
            <a:ext cx="1035292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‘Beta’</a:t>
            </a:r>
          </a:p>
          <a:p>
            <a:r>
              <a:rPr lang="en-US" sz="1200" dirty="0"/>
              <a:t>Siewert &amp; Voight 2017</a:t>
            </a:r>
          </a:p>
        </p:txBody>
      </p:sp>
      <p:pic>
        <p:nvPicPr>
          <p:cNvPr id="25" name="Picture 24" descr="A collage of data&#10;&#10;Description automatically generated">
            <a:extLst>
              <a:ext uri="{FF2B5EF4-FFF2-40B4-BE49-F238E27FC236}">
                <a16:creationId xmlns:a16="http://schemas.microsoft.com/office/drawing/2014/main" id="{EA2BE43F-CD50-C3AA-17E6-3EDAFEB56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5" t="59066" r="26414"/>
          <a:stretch/>
        </p:blipFill>
        <p:spPr>
          <a:xfrm>
            <a:off x="4531762" y="1099173"/>
            <a:ext cx="3213026" cy="4777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253F69-942E-3172-194A-BF50C28DDE65}"/>
                  </a:ext>
                </a:extLst>
              </p:cNvPr>
              <p:cNvSpPr txBox="1"/>
              <p:nvPr/>
            </p:nvSpPr>
            <p:spPr>
              <a:xfrm>
                <a:off x="5014004" y="1252038"/>
                <a:ext cx="1178977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 err="1">
                    <a:solidFill>
                      <a:schemeClr val="tx1"/>
                    </a:solidFill>
                  </a:rPr>
                  <a:t>Dango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r>
                  <a:rPr lang="en-GB" sz="1200" b="0" dirty="0"/>
                  <a:t>(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200" dirty="0"/>
                  <a:t>)</a:t>
                </a:r>
              </a:p>
              <a:p>
                <a:r>
                  <a:rPr lang="en-US" sz="1200" dirty="0" err="1"/>
                  <a:t>Tennessen</a:t>
                </a:r>
                <a:r>
                  <a:rPr lang="en-US" sz="1200" dirty="0"/>
                  <a:t> et al 2020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253F69-942E-3172-194A-BF50C28DD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004" y="1252038"/>
                <a:ext cx="1178977" cy="861774"/>
              </a:xfrm>
              <a:prstGeom prst="rect">
                <a:avLst/>
              </a:prstGeom>
              <a:blipFill>
                <a:blip r:embed="rId4"/>
                <a:stretch>
                  <a:fillRect l="-2151" t="-144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DC3CDA-2FC4-38EC-B253-EAA73B26A43B}"/>
                  </a:ext>
                </a:extLst>
              </p:cNvPr>
              <p:cNvSpPr txBox="1"/>
              <p:nvPr/>
            </p:nvSpPr>
            <p:spPr>
              <a:xfrm>
                <a:off x="4946495" y="5782356"/>
                <a:ext cx="2756076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Distribution of genome-wide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∑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400" b="0" dirty="0"/>
              </a:p>
              <a:p>
                <a:pPr algn="ctr"/>
                <a:r>
                  <a:rPr lang="en-US" sz="1400" dirty="0"/>
                  <a:t>at same frequency</a:t>
                </a:r>
              </a:p>
              <a:p>
                <a:pPr algn="ctr"/>
                <a:r>
                  <a:rPr lang="en-US" sz="1000" dirty="0"/>
                  <a:t>(5kb window)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DC3CDA-2FC4-38EC-B253-EAA73B26A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495" y="5782356"/>
                <a:ext cx="2756076" cy="677108"/>
              </a:xfrm>
              <a:prstGeom prst="rect">
                <a:avLst/>
              </a:prstGeom>
              <a:blipFill>
                <a:blip r:embed="rId5"/>
                <a:stretch>
                  <a:fillRect l="-459" t="-1852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collage of data&#10;&#10;Description automatically generated">
            <a:extLst>
              <a:ext uri="{FF2B5EF4-FFF2-40B4-BE49-F238E27FC236}">
                <a16:creationId xmlns:a16="http://schemas.microsoft.com/office/drawing/2014/main" id="{77520E78-4559-321C-2332-5C4F9CD664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6" t="59219" r="3433" b="-153"/>
          <a:stretch/>
        </p:blipFill>
        <p:spPr>
          <a:xfrm>
            <a:off x="8137324" y="1099173"/>
            <a:ext cx="3213026" cy="4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179505-6624-C541-95A5-8C01FCDC4E69}"/>
              </a:ext>
            </a:extLst>
          </p:cNvPr>
          <p:cNvSpPr/>
          <p:nvPr/>
        </p:nvSpPr>
        <p:spPr>
          <a:xfrm>
            <a:off x="346843" y="596113"/>
            <a:ext cx="10171229" cy="1964208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Three regions of the </a:t>
            </a:r>
            <a:r>
              <a:rPr lang="en-US" dirty="0" err="1"/>
              <a:t>Pf</a:t>
            </a:r>
            <a:r>
              <a:rPr lang="en-US" dirty="0"/>
              <a:t> genome are associated…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74489"/>
          <a:stretch/>
        </p:blipFill>
        <p:spPr>
          <a:xfrm>
            <a:off x="2919480" y="642112"/>
            <a:ext cx="7366027" cy="14981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F260F-01E6-DC40-B3D7-61DD323110CF}"/>
              </a:ext>
            </a:extLst>
          </p:cNvPr>
          <p:cNvCxnSpPr/>
          <p:nvPr/>
        </p:nvCxnSpPr>
        <p:spPr>
          <a:xfrm flipH="1">
            <a:off x="3632082" y="902165"/>
            <a:ext cx="169839" cy="6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FCA407-3FE1-C34F-8CC8-291A23E5ED8D}"/>
              </a:ext>
            </a:extLst>
          </p:cNvPr>
          <p:cNvCxnSpPr>
            <a:cxnSpLocks/>
          </p:cNvCxnSpPr>
          <p:nvPr/>
        </p:nvCxnSpPr>
        <p:spPr>
          <a:xfrm flipH="1">
            <a:off x="3720163" y="1323561"/>
            <a:ext cx="174323" cy="38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204A9-EA4D-AE41-AACD-5F5D9E158B51}"/>
              </a:ext>
            </a:extLst>
          </p:cNvPr>
          <p:cNvCxnSpPr>
            <a:cxnSpLocks/>
          </p:cNvCxnSpPr>
          <p:nvPr/>
        </p:nvCxnSpPr>
        <p:spPr>
          <a:xfrm flipH="1" flipV="1">
            <a:off x="7275310" y="862413"/>
            <a:ext cx="166015" cy="7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31680-4B03-904D-9EC5-87F73B9DBF9C}"/>
              </a:ext>
            </a:extLst>
          </p:cNvPr>
          <p:cNvSpPr/>
          <p:nvPr/>
        </p:nvSpPr>
        <p:spPr>
          <a:xfrm>
            <a:off x="1818693" y="1385118"/>
            <a:ext cx="1100788" cy="461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336C70-B6DC-CC4D-9645-D22F963D2777}"/>
              </a:ext>
            </a:extLst>
          </p:cNvPr>
          <p:cNvSpPr txBox="1"/>
          <p:nvPr/>
        </p:nvSpPr>
        <p:spPr>
          <a:xfrm>
            <a:off x="5451402" y="2046558"/>
            <a:ext cx="2610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FoundrySterling-Book"/>
                <a:cs typeface="FoundrySterling-Book"/>
              </a:rPr>
              <a:t>P.falciparum</a:t>
            </a:r>
            <a:r>
              <a:rPr lang="en-US" sz="1600" dirty="0">
                <a:latin typeface="FoundrySterling-Book"/>
                <a:cs typeface="FoundrySterling-Book"/>
              </a:rPr>
              <a:t> genetic variants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AA1548-BA30-5D4B-A808-6386D764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4292177">
            <a:off x="9977545" y="755348"/>
            <a:ext cx="322900" cy="477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CD0BE-AECF-1A41-A4FA-D9EF35383E97}"/>
              </a:ext>
            </a:extLst>
          </p:cNvPr>
          <p:cNvSpPr txBox="1"/>
          <p:nvPr/>
        </p:nvSpPr>
        <p:spPr>
          <a:xfrm>
            <a:off x="416919" y="991313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</a:t>
            </a:r>
            <a:r>
              <a:rPr lang="en-US" sz="1333" i="1" dirty="0" err="1">
                <a:latin typeface="FoundrySterling-Book"/>
                <a:cs typeface="FoundrySterling-Book"/>
              </a:rPr>
              <a:t>P.falciparum</a:t>
            </a:r>
            <a:r>
              <a:rPr lang="en-US" sz="1333" dirty="0">
                <a:latin typeface="FoundrySterling-Book"/>
                <a:cs typeface="FoundrySterling-Book"/>
              </a:rPr>
              <a:t>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human variants)</a:t>
            </a:r>
          </a:p>
        </p:txBody>
      </p:sp>
    </p:spTree>
    <p:extLst>
      <p:ext uri="{BB962C8B-B14F-4D97-AF65-F5344CB8AC3E}">
        <p14:creationId xmlns:p14="http://schemas.microsoft.com/office/powerpoint/2010/main" val="24783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6C36090-F1F7-2F48-A32C-8939188124E7}"/>
              </a:ext>
            </a:extLst>
          </p:cNvPr>
          <p:cNvSpPr/>
          <p:nvPr/>
        </p:nvSpPr>
        <p:spPr>
          <a:xfrm>
            <a:off x="346843" y="596113"/>
            <a:ext cx="10171229" cy="3793008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Three regions of the </a:t>
            </a:r>
            <a:r>
              <a:rPr lang="en-US" dirty="0" err="1"/>
              <a:t>Pf</a:t>
            </a:r>
            <a:r>
              <a:rPr lang="en-US" dirty="0"/>
              <a:t> genome are associated with…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42038"/>
          <a:stretch/>
        </p:blipFill>
        <p:spPr>
          <a:xfrm>
            <a:off x="2919480" y="642111"/>
            <a:ext cx="7366027" cy="34989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F260F-01E6-DC40-B3D7-61DD323110CF}"/>
              </a:ext>
            </a:extLst>
          </p:cNvPr>
          <p:cNvCxnSpPr/>
          <p:nvPr/>
        </p:nvCxnSpPr>
        <p:spPr>
          <a:xfrm flipH="1">
            <a:off x="3632082" y="902165"/>
            <a:ext cx="169839" cy="6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FCA407-3FE1-C34F-8CC8-291A23E5ED8D}"/>
              </a:ext>
            </a:extLst>
          </p:cNvPr>
          <p:cNvCxnSpPr>
            <a:cxnSpLocks/>
          </p:cNvCxnSpPr>
          <p:nvPr/>
        </p:nvCxnSpPr>
        <p:spPr>
          <a:xfrm flipH="1">
            <a:off x="3720163" y="1323561"/>
            <a:ext cx="174323" cy="38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204A9-EA4D-AE41-AACD-5F5D9E158B51}"/>
              </a:ext>
            </a:extLst>
          </p:cNvPr>
          <p:cNvCxnSpPr>
            <a:cxnSpLocks/>
          </p:cNvCxnSpPr>
          <p:nvPr/>
        </p:nvCxnSpPr>
        <p:spPr>
          <a:xfrm flipH="1" flipV="1">
            <a:off x="7275310" y="862413"/>
            <a:ext cx="166015" cy="7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31680-4B03-904D-9EC5-87F73B9DBF9C}"/>
              </a:ext>
            </a:extLst>
          </p:cNvPr>
          <p:cNvSpPr/>
          <p:nvPr/>
        </p:nvSpPr>
        <p:spPr>
          <a:xfrm>
            <a:off x="1818693" y="1385118"/>
            <a:ext cx="1100788" cy="461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AA1548-BA30-5D4B-A808-6386D764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4292177">
            <a:off x="9977545" y="755348"/>
            <a:ext cx="322900" cy="477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F2BE8B-35D9-DE44-B2B3-C99C9A1DD20A}"/>
              </a:ext>
            </a:extLst>
          </p:cNvPr>
          <p:cNvSpPr txBox="1"/>
          <p:nvPr/>
        </p:nvSpPr>
        <p:spPr>
          <a:xfrm>
            <a:off x="376152" y="2425594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human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</a:t>
            </a:r>
            <a:r>
              <a:rPr lang="en-US" sz="1333" i="1" dirty="0" err="1">
                <a:latin typeface="FoundrySterling-Book"/>
                <a:cs typeface="FoundrySterling-Book"/>
              </a:rPr>
              <a:t>Pf</a:t>
            </a:r>
            <a:r>
              <a:rPr lang="en-US" sz="1333" i="1" dirty="0">
                <a:latin typeface="FoundrySterling-Book"/>
                <a:cs typeface="FoundrySterling-Book"/>
              </a:rPr>
              <a:t> </a:t>
            </a:r>
            <a:r>
              <a:rPr lang="en-US" sz="1333" dirty="0">
                <a:latin typeface="FoundrySterling-Book"/>
                <a:cs typeface="FoundrySterling-Book"/>
              </a:rPr>
              <a:t>variants)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042330-4A92-FA47-AA81-F2E757AB3C26}"/>
              </a:ext>
            </a:extLst>
          </p:cNvPr>
          <p:cNvCxnSpPr>
            <a:cxnSpLocks/>
          </p:cNvCxnSpPr>
          <p:nvPr/>
        </p:nvCxnSpPr>
        <p:spPr>
          <a:xfrm flipH="1" flipV="1">
            <a:off x="4449455" y="2478952"/>
            <a:ext cx="163647" cy="61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73047D-340A-F945-8911-C6D22041E06C}"/>
              </a:ext>
            </a:extLst>
          </p:cNvPr>
          <p:cNvGrpSpPr/>
          <p:nvPr/>
        </p:nvGrpSpPr>
        <p:grpSpPr>
          <a:xfrm rot="20883592">
            <a:off x="9976648" y="2329735"/>
            <a:ext cx="420373" cy="232728"/>
            <a:chOff x="3362501" y="1253818"/>
            <a:chExt cx="3476063" cy="1669043"/>
          </a:xfrm>
          <a:effectLst/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95782B-CAD5-B942-BE35-7B76566F71AE}"/>
                </a:ext>
              </a:extLst>
            </p:cNvPr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D93104D3-EF6C-354B-A2C9-0A65974E9816}"/>
                </a:ext>
              </a:extLst>
            </p:cNvPr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15A3B69-DA75-2644-9995-609913EA0707}"/>
              </a:ext>
            </a:extLst>
          </p:cNvPr>
          <p:cNvSpPr txBox="1"/>
          <p:nvPr/>
        </p:nvSpPr>
        <p:spPr>
          <a:xfrm>
            <a:off x="416919" y="991313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</a:t>
            </a:r>
            <a:r>
              <a:rPr lang="en-US" sz="1333" i="1" dirty="0" err="1">
                <a:latin typeface="FoundrySterling-Book"/>
                <a:cs typeface="FoundrySterling-Book"/>
              </a:rPr>
              <a:t>P.falciparum</a:t>
            </a:r>
            <a:r>
              <a:rPr lang="en-US" sz="1333" dirty="0">
                <a:latin typeface="FoundrySterling-Book"/>
                <a:cs typeface="FoundrySterling-Book"/>
              </a:rPr>
              <a:t>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human variants)</a:t>
            </a:r>
          </a:p>
        </p:txBody>
      </p:sp>
    </p:spTree>
    <p:extLst>
      <p:ext uri="{BB962C8B-B14F-4D97-AF65-F5344CB8AC3E}">
        <p14:creationId xmlns:p14="http://schemas.microsoft.com/office/powerpoint/2010/main" val="36709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CF14238-4316-F449-B4E3-C9D0737C7950}"/>
              </a:ext>
            </a:extLst>
          </p:cNvPr>
          <p:cNvSpPr/>
          <p:nvPr/>
        </p:nvSpPr>
        <p:spPr>
          <a:xfrm>
            <a:off x="346843" y="596113"/>
            <a:ext cx="10171229" cy="3793008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Three regions of the </a:t>
            </a:r>
            <a:r>
              <a:rPr lang="en-US" dirty="0" err="1"/>
              <a:t>Pf</a:t>
            </a:r>
            <a:r>
              <a:rPr lang="en-US" dirty="0"/>
              <a:t> genome are associated with HbS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42038"/>
          <a:stretch/>
        </p:blipFill>
        <p:spPr>
          <a:xfrm>
            <a:off x="2919480" y="642111"/>
            <a:ext cx="7366027" cy="34989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F260F-01E6-DC40-B3D7-61DD323110CF}"/>
              </a:ext>
            </a:extLst>
          </p:cNvPr>
          <p:cNvCxnSpPr/>
          <p:nvPr/>
        </p:nvCxnSpPr>
        <p:spPr>
          <a:xfrm flipH="1">
            <a:off x="3632082" y="902165"/>
            <a:ext cx="169839" cy="6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FCA407-3FE1-C34F-8CC8-291A23E5ED8D}"/>
              </a:ext>
            </a:extLst>
          </p:cNvPr>
          <p:cNvCxnSpPr>
            <a:cxnSpLocks/>
          </p:cNvCxnSpPr>
          <p:nvPr/>
        </p:nvCxnSpPr>
        <p:spPr>
          <a:xfrm flipH="1">
            <a:off x="3720163" y="1323561"/>
            <a:ext cx="174323" cy="38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204A9-EA4D-AE41-AACD-5F5D9E158B51}"/>
              </a:ext>
            </a:extLst>
          </p:cNvPr>
          <p:cNvCxnSpPr>
            <a:cxnSpLocks/>
          </p:cNvCxnSpPr>
          <p:nvPr/>
        </p:nvCxnSpPr>
        <p:spPr>
          <a:xfrm flipH="1" flipV="1">
            <a:off x="7275310" y="862413"/>
            <a:ext cx="166015" cy="7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31680-4B03-904D-9EC5-87F73B9DBF9C}"/>
              </a:ext>
            </a:extLst>
          </p:cNvPr>
          <p:cNvSpPr/>
          <p:nvPr/>
        </p:nvSpPr>
        <p:spPr>
          <a:xfrm>
            <a:off x="1818693" y="1385118"/>
            <a:ext cx="1100788" cy="461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AA1548-BA30-5D4B-A808-6386D764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4292177">
            <a:off x="9977545" y="755348"/>
            <a:ext cx="322900" cy="47741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042330-4A92-FA47-AA81-F2E757AB3C26}"/>
              </a:ext>
            </a:extLst>
          </p:cNvPr>
          <p:cNvCxnSpPr>
            <a:cxnSpLocks/>
          </p:cNvCxnSpPr>
          <p:nvPr/>
        </p:nvCxnSpPr>
        <p:spPr>
          <a:xfrm flipH="1" flipV="1">
            <a:off x="4449455" y="2478952"/>
            <a:ext cx="163647" cy="61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73047D-340A-F945-8911-C6D22041E06C}"/>
              </a:ext>
            </a:extLst>
          </p:cNvPr>
          <p:cNvGrpSpPr/>
          <p:nvPr/>
        </p:nvGrpSpPr>
        <p:grpSpPr>
          <a:xfrm rot="20883592">
            <a:off x="9976648" y="2329735"/>
            <a:ext cx="420373" cy="232728"/>
            <a:chOff x="3362501" y="1253818"/>
            <a:chExt cx="3476063" cy="1669043"/>
          </a:xfrm>
          <a:effectLst/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95782B-CAD5-B942-BE35-7B76566F71AE}"/>
                </a:ext>
              </a:extLst>
            </p:cNvPr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D93104D3-EF6C-354B-A2C9-0A65974E9816}"/>
                </a:ext>
              </a:extLst>
            </p:cNvPr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E5D73B8-3D51-7042-8AD0-8C1A75CCE512}"/>
              </a:ext>
            </a:extLst>
          </p:cNvPr>
          <p:cNvSpPr txBox="1"/>
          <p:nvPr/>
        </p:nvSpPr>
        <p:spPr>
          <a:xfrm>
            <a:off x="4568906" y="2332552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oundrySterling-Book"/>
                <a:cs typeface="FoundrySterling-Book"/>
              </a:rPr>
              <a:t>Sickle </a:t>
            </a:r>
            <a:r>
              <a:rPr lang="en-US" sz="1600" dirty="0" err="1">
                <a:latin typeface="FoundrySterling-Book"/>
                <a:cs typeface="FoundrySterling-Book"/>
              </a:rPr>
              <a:t>haemoglobin</a:t>
            </a:r>
            <a:r>
              <a:rPr lang="en-US" sz="1600" dirty="0">
                <a:latin typeface="FoundrySterling-Book"/>
                <a:cs typeface="FoundrySterling-Book"/>
              </a:rPr>
              <a:t> (</a:t>
            </a:r>
            <a:r>
              <a:rPr lang="en-US" sz="1600" dirty="0" err="1">
                <a:latin typeface="FoundrySterling-Book"/>
                <a:cs typeface="FoundrySterling-Book"/>
              </a:rPr>
              <a:t>HbS</a:t>
            </a:r>
            <a:r>
              <a:rPr lang="en-US" sz="1600" dirty="0">
                <a:latin typeface="FoundrySterling-Book"/>
                <a:cs typeface="FoundrySterling-Book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F28B13-CC82-AF40-B164-72C07DBC0FD9}"/>
              </a:ext>
            </a:extLst>
          </p:cNvPr>
          <p:cNvSpPr txBox="1"/>
          <p:nvPr/>
        </p:nvSpPr>
        <p:spPr>
          <a:xfrm>
            <a:off x="3775924" y="699120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47DEF4-3E5A-EA45-9AEF-D62731C6A8AC}"/>
              </a:ext>
            </a:extLst>
          </p:cNvPr>
          <p:cNvSpPr txBox="1"/>
          <p:nvPr/>
        </p:nvSpPr>
        <p:spPr>
          <a:xfrm>
            <a:off x="3860801" y="1133531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052A3-444C-3F43-AB6A-7D61A8EB2C9E}"/>
              </a:ext>
            </a:extLst>
          </p:cNvPr>
          <p:cNvSpPr txBox="1"/>
          <p:nvPr/>
        </p:nvSpPr>
        <p:spPr>
          <a:xfrm>
            <a:off x="7407640" y="752834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999380-FF67-244D-A0EA-44B99C8F6EC7}"/>
              </a:ext>
            </a:extLst>
          </p:cNvPr>
          <p:cNvSpPr txBox="1"/>
          <p:nvPr/>
        </p:nvSpPr>
        <p:spPr>
          <a:xfrm>
            <a:off x="376152" y="2425594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human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</a:t>
            </a:r>
            <a:r>
              <a:rPr lang="en-US" sz="1333" i="1" dirty="0" err="1">
                <a:latin typeface="FoundrySterling-Book"/>
                <a:cs typeface="FoundrySterling-Book"/>
              </a:rPr>
              <a:t>Pf</a:t>
            </a:r>
            <a:r>
              <a:rPr lang="en-US" sz="1333" i="1" dirty="0">
                <a:latin typeface="FoundrySterling-Book"/>
                <a:cs typeface="FoundrySterling-Book"/>
              </a:rPr>
              <a:t> </a:t>
            </a:r>
            <a:r>
              <a:rPr lang="en-US" sz="1333" dirty="0">
                <a:latin typeface="FoundrySterling-Book"/>
                <a:cs typeface="FoundrySterling-Book"/>
              </a:rPr>
              <a:t>variants)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2C73A0-0C17-CD4B-87F2-DB5F71085EE1}"/>
              </a:ext>
            </a:extLst>
          </p:cNvPr>
          <p:cNvSpPr txBox="1"/>
          <p:nvPr/>
        </p:nvSpPr>
        <p:spPr>
          <a:xfrm>
            <a:off x="416919" y="991313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</a:t>
            </a:r>
            <a:r>
              <a:rPr lang="en-US" sz="1333" i="1" dirty="0" err="1">
                <a:latin typeface="FoundrySterling-Book"/>
                <a:cs typeface="FoundrySterling-Book"/>
              </a:rPr>
              <a:t>P.falciparum</a:t>
            </a:r>
            <a:r>
              <a:rPr lang="en-US" sz="1333" dirty="0">
                <a:latin typeface="FoundrySterling-Book"/>
                <a:cs typeface="FoundrySterling-Book"/>
              </a:rPr>
              <a:t>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human variants)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5ADCE0FA-7AD5-0047-930C-2F2A1D03A058}"/>
              </a:ext>
            </a:extLst>
          </p:cNvPr>
          <p:cNvCxnSpPr>
            <a:cxnSpLocks/>
          </p:cNvCxnSpPr>
          <p:nvPr/>
        </p:nvCxnSpPr>
        <p:spPr>
          <a:xfrm rot="10800000">
            <a:off x="3550375" y="2136532"/>
            <a:ext cx="605011" cy="367465"/>
          </a:xfrm>
          <a:prstGeom prst="bentConnector3">
            <a:avLst>
              <a:gd name="adj1" fmla="val 104509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774EE32E-A638-6342-8F25-B780F9263E2E}"/>
              </a:ext>
            </a:extLst>
          </p:cNvPr>
          <p:cNvCxnSpPr>
            <a:cxnSpLocks/>
          </p:cNvCxnSpPr>
          <p:nvPr/>
        </p:nvCxnSpPr>
        <p:spPr>
          <a:xfrm rot="10800000">
            <a:off x="3704018" y="1993029"/>
            <a:ext cx="480679" cy="427072"/>
          </a:xfrm>
          <a:prstGeom prst="bentConnector3">
            <a:avLst>
              <a:gd name="adj1" fmla="val 9366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3B6800D3-0106-9C4A-BDAF-BA3C27AA511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84427" y="2167501"/>
            <a:ext cx="321856" cy="259915"/>
          </a:xfrm>
          <a:prstGeom prst="bentConnector3">
            <a:avLst>
              <a:gd name="adj1" fmla="val 321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5C495DE-BF14-C148-9CA7-5A5B18B65FD1}"/>
              </a:ext>
            </a:extLst>
          </p:cNvPr>
          <p:cNvSpPr txBox="1"/>
          <p:nvPr/>
        </p:nvSpPr>
        <p:spPr>
          <a:xfrm>
            <a:off x="3321843" y="5000940"/>
            <a:ext cx="5548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“Plasmodium falciparum sickle-associated”</a:t>
            </a:r>
          </a:p>
        </p:txBody>
      </p:sp>
    </p:spTree>
    <p:extLst>
      <p:ext uri="{BB962C8B-B14F-4D97-AF65-F5344CB8AC3E}">
        <p14:creationId xmlns:p14="http://schemas.microsoft.com/office/powerpoint/2010/main" val="334780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2090EDF-6229-2548-A6F1-46222E32C12A}"/>
              </a:ext>
            </a:extLst>
          </p:cNvPr>
          <p:cNvSpPr/>
          <p:nvPr/>
        </p:nvSpPr>
        <p:spPr>
          <a:xfrm>
            <a:off x="346843" y="596114"/>
            <a:ext cx="10171229" cy="2976863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Three regions of the </a:t>
            </a:r>
            <a:r>
              <a:rPr lang="en-US" dirty="0" err="1"/>
              <a:t>Pf</a:t>
            </a:r>
            <a:r>
              <a:rPr lang="en-US" dirty="0"/>
              <a:t> genome are associated with HbS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51472"/>
          <a:stretch/>
        </p:blipFill>
        <p:spPr>
          <a:xfrm>
            <a:off x="2919480" y="642112"/>
            <a:ext cx="7366027" cy="291728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2F260F-01E6-DC40-B3D7-61DD323110CF}"/>
              </a:ext>
            </a:extLst>
          </p:cNvPr>
          <p:cNvCxnSpPr/>
          <p:nvPr/>
        </p:nvCxnSpPr>
        <p:spPr>
          <a:xfrm flipH="1">
            <a:off x="3632082" y="902165"/>
            <a:ext cx="169839" cy="6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FCA407-3FE1-C34F-8CC8-291A23E5ED8D}"/>
              </a:ext>
            </a:extLst>
          </p:cNvPr>
          <p:cNvCxnSpPr>
            <a:cxnSpLocks/>
          </p:cNvCxnSpPr>
          <p:nvPr/>
        </p:nvCxnSpPr>
        <p:spPr>
          <a:xfrm flipH="1">
            <a:off x="3720163" y="1323561"/>
            <a:ext cx="174323" cy="38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204A9-EA4D-AE41-AACD-5F5D9E158B51}"/>
              </a:ext>
            </a:extLst>
          </p:cNvPr>
          <p:cNvCxnSpPr>
            <a:cxnSpLocks/>
          </p:cNvCxnSpPr>
          <p:nvPr/>
        </p:nvCxnSpPr>
        <p:spPr>
          <a:xfrm flipH="1" flipV="1">
            <a:off x="7275310" y="862413"/>
            <a:ext cx="166015" cy="7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31680-4B03-904D-9EC5-87F73B9DBF9C}"/>
              </a:ext>
            </a:extLst>
          </p:cNvPr>
          <p:cNvSpPr/>
          <p:nvPr/>
        </p:nvSpPr>
        <p:spPr>
          <a:xfrm>
            <a:off x="1818693" y="1385118"/>
            <a:ext cx="1100788" cy="461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AA1548-BA30-5D4B-A808-6386D764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4292177">
            <a:off x="9977545" y="755348"/>
            <a:ext cx="322900" cy="47741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042330-4A92-FA47-AA81-F2E757AB3C26}"/>
              </a:ext>
            </a:extLst>
          </p:cNvPr>
          <p:cNvCxnSpPr>
            <a:cxnSpLocks/>
          </p:cNvCxnSpPr>
          <p:nvPr/>
        </p:nvCxnSpPr>
        <p:spPr>
          <a:xfrm flipH="1" flipV="1">
            <a:off x="4449455" y="2478952"/>
            <a:ext cx="163647" cy="61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73047D-340A-F945-8911-C6D22041E06C}"/>
              </a:ext>
            </a:extLst>
          </p:cNvPr>
          <p:cNvGrpSpPr/>
          <p:nvPr/>
        </p:nvGrpSpPr>
        <p:grpSpPr>
          <a:xfrm rot="20883592">
            <a:off x="9976648" y="2329735"/>
            <a:ext cx="420373" cy="232728"/>
            <a:chOff x="3362501" y="1253818"/>
            <a:chExt cx="3476063" cy="1669043"/>
          </a:xfrm>
          <a:effectLst/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95782B-CAD5-B942-BE35-7B76566F71AE}"/>
                </a:ext>
              </a:extLst>
            </p:cNvPr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D93104D3-EF6C-354B-A2C9-0A65974E9816}"/>
                </a:ext>
              </a:extLst>
            </p:cNvPr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E5D73B8-3D51-7042-8AD0-8C1A75CCE512}"/>
              </a:ext>
            </a:extLst>
          </p:cNvPr>
          <p:cNvSpPr txBox="1"/>
          <p:nvPr/>
        </p:nvSpPr>
        <p:spPr>
          <a:xfrm>
            <a:off x="4568906" y="2332552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FoundrySterling-Book"/>
                <a:cs typeface="FoundrySterling-Book"/>
              </a:rPr>
              <a:t>Sickle </a:t>
            </a:r>
            <a:r>
              <a:rPr lang="en-US" sz="1600" dirty="0" err="1">
                <a:latin typeface="FoundrySterling-Book"/>
                <a:cs typeface="FoundrySterling-Book"/>
              </a:rPr>
              <a:t>haemoglobin</a:t>
            </a:r>
            <a:r>
              <a:rPr lang="en-US" sz="1600" dirty="0">
                <a:latin typeface="FoundrySterling-Book"/>
                <a:cs typeface="FoundrySterling-Book"/>
              </a:rPr>
              <a:t> (</a:t>
            </a:r>
            <a:r>
              <a:rPr lang="en-US" sz="1600" dirty="0" err="1">
                <a:latin typeface="FoundrySterling-Book"/>
                <a:cs typeface="FoundrySterling-Book"/>
              </a:rPr>
              <a:t>HbS</a:t>
            </a:r>
            <a:r>
              <a:rPr lang="en-US" sz="1600" dirty="0">
                <a:latin typeface="FoundrySterling-Book"/>
                <a:cs typeface="FoundrySterling-Book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F28B13-CC82-AF40-B164-72C07DBC0FD9}"/>
              </a:ext>
            </a:extLst>
          </p:cNvPr>
          <p:cNvSpPr txBox="1"/>
          <p:nvPr/>
        </p:nvSpPr>
        <p:spPr>
          <a:xfrm>
            <a:off x="3775924" y="699120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47DEF4-3E5A-EA45-9AEF-D62731C6A8AC}"/>
              </a:ext>
            </a:extLst>
          </p:cNvPr>
          <p:cNvSpPr txBox="1"/>
          <p:nvPr/>
        </p:nvSpPr>
        <p:spPr>
          <a:xfrm>
            <a:off x="3860801" y="1133531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052A3-444C-3F43-AB6A-7D61A8EB2C9E}"/>
              </a:ext>
            </a:extLst>
          </p:cNvPr>
          <p:cNvSpPr txBox="1"/>
          <p:nvPr/>
        </p:nvSpPr>
        <p:spPr>
          <a:xfrm>
            <a:off x="7407640" y="752834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F63307-9453-7A4B-B191-55DD38AB5FF9}"/>
              </a:ext>
            </a:extLst>
          </p:cNvPr>
          <p:cNvSpPr/>
          <p:nvPr/>
        </p:nvSpPr>
        <p:spPr>
          <a:xfrm>
            <a:off x="4640483" y="3333768"/>
            <a:ext cx="5316637" cy="239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18FA334-5231-3C47-BA64-4C08A7243FBF}"/>
              </a:ext>
            </a:extLst>
          </p:cNvPr>
          <p:cNvSpPr/>
          <p:nvPr/>
        </p:nvSpPr>
        <p:spPr>
          <a:xfrm>
            <a:off x="1346201" y="3714464"/>
            <a:ext cx="10265744" cy="3058869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3" name="Picture 3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6BB6BC0-D859-1349-A8A9-2972721EF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336"/>
          <a:stretch/>
        </p:blipFill>
        <p:spPr>
          <a:xfrm>
            <a:off x="3590275" y="3983461"/>
            <a:ext cx="7868412" cy="27756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86EF0D-AA1B-A941-920E-5D9D56685D15}"/>
              </a:ext>
            </a:extLst>
          </p:cNvPr>
          <p:cNvSpPr txBox="1"/>
          <p:nvPr/>
        </p:nvSpPr>
        <p:spPr>
          <a:xfrm>
            <a:off x="1" y="4786903"/>
            <a:ext cx="126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Zoom in to </a:t>
            </a:r>
            <a:r>
              <a:rPr lang="en-US" sz="16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 genome: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90052F-B1F4-1945-B969-326C70229CBF}"/>
              </a:ext>
            </a:extLst>
          </p:cNvPr>
          <p:cNvSpPr/>
          <p:nvPr/>
        </p:nvSpPr>
        <p:spPr>
          <a:xfrm>
            <a:off x="3521913" y="891655"/>
            <a:ext cx="76499" cy="94486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436583-BB72-104C-8F0C-9B68CB93B16F}"/>
              </a:ext>
            </a:extLst>
          </p:cNvPr>
          <p:cNvSpPr/>
          <p:nvPr/>
        </p:nvSpPr>
        <p:spPr>
          <a:xfrm>
            <a:off x="3590275" y="1137364"/>
            <a:ext cx="72800" cy="699152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159C84-6601-A742-BCE8-A7D927F9DC05}"/>
              </a:ext>
            </a:extLst>
          </p:cNvPr>
          <p:cNvSpPr/>
          <p:nvPr/>
        </p:nvSpPr>
        <p:spPr>
          <a:xfrm>
            <a:off x="7162380" y="754807"/>
            <a:ext cx="114083" cy="1081709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16A40B-310D-834F-A853-20E6ED4E8215}"/>
              </a:ext>
            </a:extLst>
          </p:cNvPr>
          <p:cNvSpPr txBox="1"/>
          <p:nvPr/>
        </p:nvSpPr>
        <p:spPr>
          <a:xfrm>
            <a:off x="1346201" y="4316079"/>
            <a:ext cx="2284843" cy="748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</a:t>
            </a:r>
            <a:r>
              <a:rPr lang="en-US" sz="1333" i="1" dirty="0" err="1">
                <a:latin typeface="FoundrySterling-Book"/>
                <a:cs typeface="FoundrySterling-Book"/>
              </a:rPr>
              <a:t>P.falciparum</a:t>
            </a:r>
            <a:r>
              <a:rPr lang="en-US" sz="1333" dirty="0">
                <a:latin typeface="FoundrySterling-Book"/>
                <a:cs typeface="FoundrySterling-Book"/>
              </a:rPr>
              <a:t>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with HbS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764B5-7F32-9645-B093-DA65D1B8EA10}"/>
              </a:ext>
            </a:extLst>
          </p:cNvPr>
          <p:cNvSpPr txBox="1"/>
          <p:nvPr/>
        </p:nvSpPr>
        <p:spPr>
          <a:xfrm>
            <a:off x="376152" y="2425594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human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</a:t>
            </a:r>
            <a:r>
              <a:rPr lang="en-US" sz="1333" i="1" dirty="0" err="1">
                <a:latin typeface="FoundrySterling-Book"/>
                <a:cs typeface="FoundrySterling-Book"/>
              </a:rPr>
              <a:t>Pf</a:t>
            </a:r>
            <a:r>
              <a:rPr lang="en-US" sz="1333" i="1" dirty="0">
                <a:latin typeface="FoundrySterling-Book"/>
                <a:cs typeface="FoundrySterling-Book"/>
              </a:rPr>
              <a:t> </a:t>
            </a:r>
            <a:r>
              <a:rPr lang="en-US" sz="1333" dirty="0">
                <a:latin typeface="FoundrySterling-Book"/>
                <a:cs typeface="FoundrySterling-Book"/>
              </a:rPr>
              <a:t>variants)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1AC21D-E6B8-F243-A880-1FFA72E9FED0}"/>
              </a:ext>
            </a:extLst>
          </p:cNvPr>
          <p:cNvSpPr txBox="1"/>
          <p:nvPr/>
        </p:nvSpPr>
        <p:spPr>
          <a:xfrm>
            <a:off x="416919" y="991313"/>
            <a:ext cx="2514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FoundrySterling-Book"/>
                <a:cs typeface="FoundrySterling-Book"/>
              </a:rPr>
              <a:t>Evidence for association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for </a:t>
            </a:r>
            <a:r>
              <a:rPr lang="en-US" sz="1333" i="1" dirty="0" err="1">
                <a:latin typeface="FoundrySterling-Book"/>
                <a:cs typeface="FoundrySterling-Book"/>
              </a:rPr>
              <a:t>P.falciparum</a:t>
            </a:r>
            <a:r>
              <a:rPr lang="en-US" sz="1333" dirty="0">
                <a:latin typeface="FoundrySterling-Book"/>
                <a:cs typeface="FoundrySterling-Book"/>
              </a:rPr>
              <a:t> variants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(averaged over human variants)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6D3FC8-6876-ED45-B6C3-04F038556E1F}"/>
              </a:ext>
            </a:extLst>
          </p:cNvPr>
          <p:cNvSpPr txBox="1"/>
          <p:nvPr/>
        </p:nvSpPr>
        <p:spPr>
          <a:xfrm>
            <a:off x="4594336" y="3750259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C2DDDB-6694-4B43-93BA-481568C96F4C}"/>
              </a:ext>
            </a:extLst>
          </p:cNvPr>
          <p:cNvSpPr txBox="1"/>
          <p:nvPr/>
        </p:nvSpPr>
        <p:spPr>
          <a:xfrm>
            <a:off x="7157713" y="3750259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50B1BF-2F07-1C49-A767-30582AAD4556}"/>
              </a:ext>
            </a:extLst>
          </p:cNvPr>
          <p:cNvSpPr txBox="1"/>
          <p:nvPr/>
        </p:nvSpPr>
        <p:spPr>
          <a:xfrm>
            <a:off x="9683014" y="3750259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31E1959C-6031-EB4C-8F33-B163CE8B0538}"/>
              </a:ext>
            </a:extLst>
          </p:cNvPr>
          <p:cNvCxnSpPr>
            <a:cxnSpLocks/>
          </p:cNvCxnSpPr>
          <p:nvPr/>
        </p:nvCxnSpPr>
        <p:spPr>
          <a:xfrm rot="10800000">
            <a:off x="3550375" y="2136532"/>
            <a:ext cx="605011" cy="367465"/>
          </a:xfrm>
          <a:prstGeom prst="bentConnector3">
            <a:avLst>
              <a:gd name="adj1" fmla="val 104509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6A02C675-516E-D541-AE9A-2C4026FA691A}"/>
              </a:ext>
            </a:extLst>
          </p:cNvPr>
          <p:cNvCxnSpPr>
            <a:cxnSpLocks/>
          </p:cNvCxnSpPr>
          <p:nvPr/>
        </p:nvCxnSpPr>
        <p:spPr>
          <a:xfrm rot="10800000">
            <a:off x="3704018" y="1993029"/>
            <a:ext cx="480679" cy="427072"/>
          </a:xfrm>
          <a:prstGeom prst="bentConnector3">
            <a:avLst>
              <a:gd name="adj1" fmla="val 93660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6AE8B12-C3FA-A644-9616-415AC5FDF4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84427" y="2167501"/>
            <a:ext cx="321856" cy="259915"/>
          </a:xfrm>
          <a:prstGeom prst="bentConnector3">
            <a:avLst>
              <a:gd name="adj1" fmla="val 321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9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61E5F75-2B86-FC43-A439-DCEE8B8BBE50}"/>
              </a:ext>
            </a:extLst>
          </p:cNvPr>
          <p:cNvSpPr/>
          <p:nvPr/>
        </p:nvSpPr>
        <p:spPr>
          <a:xfrm>
            <a:off x="794795" y="1038094"/>
            <a:ext cx="6273479" cy="4031213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FF4BE-DE7A-F646-B461-20903480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95" y="262528"/>
            <a:ext cx="10596563" cy="7016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protective effect of </a:t>
            </a:r>
            <a:r>
              <a:rPr lang="en-US" dirty="0" err="1"/>
              <a:t>HbS</a:t>
            </a:r>
            <a:r>
              <a:rPr lang="en-US" dirty="0"/>
              <a:t> varies with </a:t>
            </a:r>
            <a:r>
              <a:rPr lang="en-US" i="1" dirty="0" err="1"/>
              <a:t>Pfsa</a:t>
            </a:r>
            <a:r>
              <a:rPr lang="en-US" dirty="0"/>
              <a:t> genotype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EF77014-2CF6-9444-8FFE-F0ADC40F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742" b="12740"/>
          <a:stretch/>
        </p:blipFill>
        <p:spPr>
          <a:xfrm>
            <a:off x="1850502" y="1555239"/>
            <a:ext cx="4916831" cy="3413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B148F0-2C16-8547-BCB4-87A90576A820}"/>
              </a:ext>
            </a:extLst>
          </p:cNvPr>
          <p:cNvSpPr/>
          <p:nvPr/>
        </p:nvSpPr>
        <p:spPr>
          <a:xfrm>
            <a:off x="3710539" y="2400514"/>
            <a:ext cx="2771284" cy="17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6993CA-DE5F-714F-A804-BDCFD1B15D32}"/>
              </a:ext>
            </a:extLst>
          </p:cNvPr>
          <p:cNvSpPr/>
          <p:nvPr/>
        </p:nvSpPr>
        <p:spPr>
          <a:xfrm>
            <a:off x="2098181" y="2400513"/>
            <a:ext cx="1469923" cy="17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CE20E-6230-254A-8C64-168E25DE2D84}"/>
              </a:ext>
            </a:extLst>
          </p:cNvPr>
          <p:cNvSpPr/>
          <p:nvPr/>
        </p:nvSpPr>
        <p:spPr>
          <a:xfrm>
            <a:off x="1847715" y="1555240"/>
            <a:ext cx="1469923" cy="334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E776B-6AB1-0147-987D-94DF8802856A}"/>
              </a:ext>
            </a:extLst>
          </p:cNvPr>
          <p:cNvSpPr txBox="1"/>
          <p:nvPr/>
        </p:nvSpPr>
        <p:spPr>
          <a:xfrm>
            <a:off x="1864158" y="2044650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DABFE-756B-E642-86D3-EAACBB027382}"/>
              </a:ext>
            </a:extLst>
          </p:cNvPr>
          <p:cNvSpPr txBox="1"/>
          <p:nvPr/>
        </p:nvSpPr>
        <p:spPr>
          <a:xfrm>
            <a:off x="2092817" y="1724702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7C80B1-3AE1-AF46-988A-AB0D85705787}"/>
              </a:ext>
            </a:extLst>
          </p:cNvPr>
          <p:cNvSpPr txBox="1"/>
          <p:nvPr/>
        </p:nvSpPr>
        <p:spPr>
          <a:xfrm>
            <a:off x="2459584" y="1404754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0101E63-9AB7-1B45-BE9A-50B95FD0239E}"/>
              </a:ext>
            </a:extLst>
          </p:cNvPr>
          <p:cNvCxnSpPr>
            <a:cxnSpLocks/>
          </p:cNvCxnSpPr>
          <p:nvPr/>
        </p:nvCxnSpPr>
        <p:spPr>
          <a:xfrm>
            <a:off x="3193118" y="1593865"/>
            <a:ext cx="294215" cy="779564"/>
          </a:xfrm>
          <a:prstGeom prst="bentConnector2">
            <a:avLst/>
          </a:prstGeom>
          <a:ln w="9525">
            <a:solidFill>
              <a:schemeClr val="tx1"/>
            </a:solidFill>
            <a:tailEnd type="triangle" w="sm" len="sm"/>
          </a:ln>
          <a:effectLst>
            <a:glow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3B7B6E8F-9ED5-2245-9731-F380CA132D17}"/>
              </a:ext>
            </a:extLst>
          </p:cNvPr>
          <p:cNvCxnSpPr>
            <a:cxnSpLocks/>
          </p:cNvCxnSpPr>
          <p:nvPr/>
        </p:nvCxnSpPr>
        <p:spPr>
          <a:xfrm>
            <a:off x="2805531" y="1931769"/>
            <a:ext cx="464795" cy="441660"/>
          </a:xfrm>
          <a:prstGeom prst="bentConnector3">
            <a:avLst>
              <a:gd name="adj1" fmla="val 100404"/>
            </a:avLst>
          </a:prstGeom>
          <a:ln w="9525">
            <a:solidFill>
              <a:schemeClr val="tx1"/>
            </a:solidFill>
            <a:tailEnd type="triangle" w="sm" len="sm"/>
          </a:ln>
          <a:effectLst>
            <a:glow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713DAA8-5D99-8F4A-8E9C-FD610AF9BB6E}"/>
              </a:ext>
            </a:extLst>
          </p:cNvPr>
          <p:cNvCxnSpPr>
            <a:cxnSpLocks/>
          </p:cNvCxnSpPr>
          <p:nvPr/>
        </p:nvCxnSpPr>
        <p:spPr>
          <a:xfrm>
            <a:off x="2570432" y="2234761"/>
            <a:ext cx="503864" cy="138668"/>
          </a:xfrm>
          <a:prstGeom prst="bentConnector3">
            <a:avLst>
              <a:gd name="adj1" fmla="val 100292"/>
            </a:avLst>
          </a:prstGeom>
          <a:ln w="9525">
            <a:solidFill>
              <a:schemeClr val="tx1"/>
            </a:solidFill>
            <a:tailEnd type="triangle" w="sm" len="sm"/>
          </a:ln>
          <a:effectLst>
            <a:glow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D56F002-69FB-8D48-9C9C-EFFCF1F95C3A}"/>
              </a:ext>
            </a:extLst>
          </p:cNvPr>
          <p:cNvSpPr/>
          <p:nvPr/>
        </p:nvSpPr>
        <p:spPr>
          <a:xfrm>
            <a:off x="1497428" y="2608823"/>
            <a:ext cx="1150339" cy="2036747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12ABA3-6529-F54B-956F-81B09CDF4949}"/>
              </a:ext>
            </a:extLst>
          </p:cNvPr>
          <p:cNvSpPr txBox="1"/>
          <p:nvPr/>
        </p:nvSpPr>
        <p:spPr>
          <a:xfrm>
            <a:off x="881070" y="3040408"/>
            <a:ext cx="1701607" cy="10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err="1">
                <a:latin typeface="FoundrySterling-Book"/>
                <a:cs typeface="FoundrySterling-Book"/>
              </a:rPr>
              <a:t>Pfsa</a:t>
            </a:r>
            <a:r>
              <a:rPr lang="en-US" sz="2000" dirty="0">
                <a:latin typeface="FoundrySterling-Book"/>
                <a:cs typeface="FoundrySterling-Book"/>
              </a:rPr>
              <a:t> genotype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- = reference allele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+ = </a:t>
            </a:r>
            <a:r>
              <a:rPr lang="en-US" sz="1333" dirty="0" err="1">
                <a:latin typeface="FoundrySterling-Book"/>
                <a:cs typeface="FoundrySterling-Book"/>
              </a:rPr>
              <a:t>HbS</a:t>
            </a:r>
            <a:r>
              <a:rPr lang="en-US" sz="1333" dirty="0">
                <a:latin typeface="FoundrySterling-Book"/>
                <a:cs typeface="FoundrySterling-Book"/>
              </a:rPr>
              <a:t>-associated allele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1004B1-E170-9F41-A8F4-992FC87C60CD}"/>
              </a:ext>
            </a:extLst>
          </p:cNvPr>
          <p:cNvSpPr/>
          <p:nvPr/>
        </p:nvSpPr>
        <p:spPr>
          <a:xfrm>
            <a:off x="4134280" y="3116752"/>
            <a:ext cx="852523" cy="139337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35B37C-E1CA-3B4A-B83A-CB4950472C0C}"/>
              </a:ext>
            </a:extLst>
          </p:cNvPr>
          <p:cNvSpPr/>
          <p:nvPr/>
        </p:nvSpPr>
        <p:spPr>
          <a:xfrm>
            <a:off x="5669739" y="3116752"/>
            <a:ext cx="852523" cy="139337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3EF8F-1DEC-CA45-879E-99DB666664F7}"/>
              </a:ext>
            </a:extLst>
          </p:cNvPr>
          <p:cNvSpPr txBox="1"/>
          <p:nvPr/>
        </p:nvSpPr>
        <p:spPr>
          <a:xfrm>
            <a:off x="4051173" y="1158532"/>
            <a:ext cx="23260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FoundrySterling-Book"/>
                <a:cs typeface="FoundrySterling-Book"/>
              </a:rPr>
              <a:t>Sample counts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27D6F2-9B76-3541-A177-D234B766CB21}"/>
                  </a:ext>
                </a:extLst>
              </p:cNvPr>
              <p:cNvSpPr txBox="1"/>
              <p:nvPr/>
            </p:nvSpPr>
            <p:spPr>
              <a:xfrm>
                <a:off x="7376414" y="1036003"/>
                <a:ext cx="3769045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133" i="1">
                        <a:solidFill>
                          <a:srgbClr val="F2F2F2"/>
                        </a:solidFill>
                        <a:latin typeface="Cambria Math" panose="02040503050406030204" pitchFamily="18" charset="0"/>
                        <a:cs typeface="FoundrySterling-Book"/>
                      </a:rPr>
                      <m:t>𝑁</m:t>
                    </m:r>
                    <m:r>
                      <a:rPr lang="en-GB" sz="2133" i="1">
                        <a:solidFill>
                          <a:srgbClr val="F2F2F2"/>
                        </a:solidFill>
                        <a:latin typeface="Cambria Math" panose="02040503050406030204" pitchFamily="18" charset="0"/>
                        <a:cs typeface="FoundrySterling-Book"/>
                      </a:rPr>
                      <m:t>=4,071</m:t>
                    </m:r>
                  </m:oMath>
                </a14:m>
                <a:r>
                  <a:rPr lang="en-US" sz="2133" dirty="0">
                    <a:solidFill>
                      <a:srgbClr val="F2F2F2"/>
                    </a:solidFill>
                    <a:latin typeface="FoundrySterling-Book" pitchFamily="2" charset="0"/>
                    <a:cs typeface="FoundrySterling-Book"/>
                  </a:rPr>
                  <a:t> severe malaria cases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27D6F2-9B76-3541-A177-D234B766C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414" y="1036003"/>
                <a:ext cx="3769045" cy="420564"/>
              </a:xfrm>
              <a:prstGeom prst="rect">
                <a:avLst/>
              </a:prstGeom>
              <a:blipFill>
                <a:blip r:embed="rId3"/>
                <a:stretch>
                  <a:fillRect t="-5882" r="-1007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139C87E-73A0-D44F-87AE-AE69E036EE4E}"/>
              </a:ext>
            </a:extLst>
          </p:cNvPr>
          <p:cNvSpPr txBox="1"/>
          <p:nvPr/>
        </p:nvSpPr>
        <p:spPr>
          <a:xfrm>
            <a:off x="1249181" y="5389019"/>
            <a:ext cx="961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45 of 49 severe infections of individuals with </a:t>
            </a:r>
            <a:r>
              <a:rPr lang="en-US" sz="24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HbS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genotypes</a:t>
            </a:r>
          </a:p>
          <a:p>
            <a:pPr algn="ct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were with 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parasites</a:t>
            </a:r>
          </a:p>
        </p:txBody>
      </p:sp>
    </p:spTree>
    <p:extLst>
      <p:ext uri="{BB962C8B-B14F-4D97-AF65-F5344CB8AC3E}">
        <p14:creationId xmlns:p14="http://schemas.microsoft.com/office/powerpoint/2010/main" val="6734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C7C731D-33E5-6042-9B49-5D33B536E482}"/>
              </a:ext>
            </a:extLst>
          </p:cNvPr>
          <p:cNvSpPr/>
          <p:nvPr/>
        </p:nvSpPr>
        <p:spPr>
          <a:xfrm>
            <a:off x="794795" y="1038094"/>
            <a:ext cx="9100767" cy="4031213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EF77014-2CF6-9444-8FFE-F0ADC40F7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2" b="12740"/>
          <a:stretch/>
        </p:blipFill>
        <p:spPr>
          <a:xfrm>
            <a:off x="1850502" y="1555239"/>
            <a:ext cx="7875596" cy="34132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7CE20E-6230-254A-8C64-168E25DE2D84}"/>
              </a:ext>
            </a:extLst>
          </p:cNvPr>
          <p:cNvSpPr/>
          <p:nvPr/>
        </p:nvSpPr>
        <p:spPr>
          <a:xfrm>
            <a:off x="1847715" y="1555240"/>
            <a:ext cx="1469923" cy="334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87C361-4572-EC4F-BF61-89A164BD3537}"/>
              </a:ext>
            </a:extLst>
          </p:cNvPr>
          <p:cNvGrpSpPr/>
          <p:nvPr/>
        </p:nvGrpSpPr>
        <p:grpSpPr>
          <a:xfrm>
            <a:off x="1864158" y="1404753"/>
            <a:ext cx="1623175" cy="978450"/>
            <a:chOff x="1398118" y="1053565"/>
            <a:chExt cx="1217381" cy="7338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FE776B-6AB1-0147-987D-94DF8802856A}"/>
                </a:ext>
              </a:extLst>
            </p:cNvPr>
            <p:cNvSpPr txBox="1"/>
            <p:nvPr/>
          </p:nvSpPr>
          <p:spPr>
            <a:xfrm>
              <a:off x="1398118" y="1533487"/>
              <a:ext cx="501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FoundrySterling-Book"/>
                  <a:cs typeface="FoundrySterling-Book"/>
                </a:rPr>
                <a:t>Pfsa1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6DABFE-756B-E642-86D3-EAACBB027382}"/>
                </a:ext>
              </a:extLst>
            </p:cNvPr>
            <p:cNvSpPr txBox="1"/>
            <p:nvPr/>
          </p:nvSpPr>
          <p:spPr>
            <a:xfrm>
              <a:off x="1569612" y="1293526"/>
              <a:ext cx="501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FoundrySterling-Book"/>
                  <a:cs typeface="FoundrySterling-Book"/>
                </a:rPr>
                <a:t>Pfsa2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7C80B1-3AE1-AF46-988A-AB0D85705787}"/>
                </a:ext>
              </a:extLst>
            </p:cNvPr>
            <p:cNvSpPr txBox="1"/>
            <p:nvPr/>
          </p:nvSpPr>
          <p:spPr>
            <a:xfrm>
              <a:off x="1844687" y="1053565"/>
              <a:ext cx="5015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FoundrySterling-Book"/>
                  <a:cs typeface="FoundrySterling-Book"/>
                </a:rPr>
                <a:t>Pfsa3</a:t>
              </a:r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F0101E63-9AB7-1B45-BE9A-50B95FD0239E}"/>
                </a:ext>
              </a:extLst>
            </p:cNvPr>
            <p:cNvCxnSpPr>
              <a:cxnSpLocks/>
            </p:cNvCxnSpPr>
            <p:nvPr/>
          </p:nvCxnSpPr>
          <p:spPr>
            <a:xfrm>
              <a:off x="2394838" y="1195398"/>
              <a:ext cx="220661" cy="584673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 w="sm" len="sm"/>
            </a:ln>
            <a:effectLst>
              <a:glow>
                <a:schemeClr val="bg1">
                  <a:alpha val="9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3B7B6E8F-9ED5-2245-9731-F380CA132D17}"/>
                </a:ext>
              </a:extLst>
            </p:cNvPr>
            <p:cNvCxnSpPr>
              <a:cxnSpLocks/>
            </p:cNvCxnSpPr>
            <p:nvPr/>
          </p:nvCxnSpPr>
          <p:spPr>
            <a:xfrm>
              <a:off x="2104148" y="1448826"/>
              <a:ext cx="348596" cy="331245"/>
            </a:xfrm>
            <a:prstGeom prst="bentConnector3">
              <a:avLst>
                <a:gd name="adj1" fmla="val 100404"/>
              </a:avLst>
            </a:prstGeom>
            <a:ln w="9525">
              <a:solidFill>
                <a:schemeClr val="tx1"/>
              </a:solidFill>
              <a:tailEnd type="triangle" w="sm" len="sm"/>
            </a:ln>
            <a:effectLst>
              <a:glow>
                <a:schemeClr val="bg1">
                  <a:alpha val="9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3713DAA8-5D99-8F4A-8E9C-FD610AF9BB6E}"/>
                </a:ext>
              </a:extLst>
            </p:cNvPr>
            <p:cNvCxnSpPr>
              <a:cxnSpLocks/>
            </p:cNvCxnSpPr>
            <p:nvPr/>
          </p:nvCxnSpPr>
          <p:spPr>
            <a:xfrm>
              <a:off x="1927824" y="1676070"/>
              <a:ext cx="377898" cy="104001"/>
            </a:xfrm>
            <a:prstGeom prst="bentConnector3">
              <a:avLst>
                <a:gd name="adj1" fmla="val 100292"/>
              </a:avLst>
            </a:prstGeom>
            <a:ln w="9525">
              <a:solidFill>
                <a:schemeClr val="tx1"/>
              </a:solidFill>
              <a:tailEnd type="triangle" w="sm" len="sm"/>
            </a:ln>
            <a:effectLst>
              <a:glow>
                <a:schemeClr val="bg1">
                  <a:alpha val="9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D56F002-69FB-8D48-9C9C-EFFCF1F95C3A}"/>
              </a:ext>
            </a:extLst>
          </p:cNvPr>
          <p:cNvSpPr/>
          <p:nvPr/>
        </p:nvSpPr>
        <p:spPr>
          <a:xfrm>
            <a:off x="1497428" y="2608823"/>
            <a:ext cx="1150339" cy="2036747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12ABA3-6529-F54B-956F-81B09CDF4949}"/>
              </a:ext>
            </a:extLst>
          </p:cNvPr>
          <p:cNvSpPr txBox="1"/>
          <p:nvPr/>
        </p:nvSpPr>
        <p:spPr>
          <a:xfrm>
            <a:off x="881070" y="3040408"/>
            <a:ext cx="1701607" cy="10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err="1">
                <a:latin typeface="FoundrySterling-Book"/>
                <a:cs typeface="FoundrySterling-Book"/>
              </a:rPr>
              <a:t>Pfsa</a:t>
            </a:r>
            <a:r>
              <a:rPr lang="en-US" sz="2000" dirty="0">
                <a:latin typeface="FoundrySterling-Book"/>
                <a:cs typeface="FoundrySterling-Book"/>
              </a:rPr>
              <a:t> genotype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- = reference allele</a:t>
            </a:r>
          </a:p>
          <a:p>
            <a:pPr algn="r"/>
            <a:r>
              <a:rPr lang="en-US" sz="1333" dirty="0">
                <a:latin typeface="FoundrySterling-Book"/>
                <a:cs typeface="FoundrySterling-Book"/>
              </a:rPr>
              <a:t>+ = </a:t>
            </a:r>
            <a:r>
              <a:rPr lang="en-US" sz="1333" dirty="0" err="1">
                <a:latin typeface="FoundrySterling-Book"/>
                <a:cs typeface="FoundrySterling-Book"/>
              </a:rPr>
              <a:t>HbS</a:t>
            </a:r>
            <a:r>
              <a:rPr lang="en-US" sz="1333" dirty="0">
                <a:latin typeface="FoundrySterling-Book"/>
                <a:cs typeface="FoundrySterling-Book"/>
              </a:rPr>
              <a:t>-associated allele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99000F-20FA-624B-9351-D37CD754B165}"/>
                  </a:ext>
                </a:extLst>
              </p:cNvPr>
              <p:cNvSpPr txBox="1"/>
              <p:nvPr/>
            </p:nvSpPr>
            <p:spPr>
              <a:xfrm>
                <a:off x="10075099" y="2478985"/>
                <a:ext cx="1622367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133" i="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𝑅𝑅</m:t>
                      </m:r>
                      <m:r>
                        <a:rPr lang="en-GB" sz="2133" i="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=0.012</m:t>
                      </m:r>
                    </m:oMath>
                  </m:oMathPara>
                </a14:m>
                <a:endParaRPr lang="en-US" sz="2133" dirty="0">
                  <a:solidFill>
                    <a:srgbClr val="F2F2F2"/>
                  </a:solidFill>
                  <a:latin typeface="FoundrySterling-Book" pitchFamily="2" charset="0"/>
                  <a:cs typeface="FoundrySterling-Book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99000F-20FA-624B-9351-D37CD754B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099" y="2478985"/>
                <a:ext cx="1622367" cy="4205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99328D-56DD-594B-B8D7-1B7CF63E8F57}"/>
                  </a:ext>
                </a:extLst>
              </p:cNvPr>
              <p:cNvSpPr txBox="1"/>
              <p:nvPr/>
            </p:nvSpPr>
            <p:spPr>
              <a:xfrm>
                <a:off x="10075100" y="3008063"/>
                <a:ext cx="1417183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133" i="1">
                        <a:solidFill>
                          <a:srgbClr val="F2F2F2"/>
                        </a:solidFill>
                        <a:latin typeface="Cambria Math" panose="02040503050406030204" pitchFamily="18" charset="0"/>
                        <a:cs typeface="FoundrySterling-Book"/>
                      </a:rPr>
                      <m:t>𝑅𝑅</m:t>
                    </m:r>
                    <m:r>
                      <a:rPr lang="en-GB" sz="2133" i="1">
                        <a:solidFill>
                          <a:srgbClr val="F2F2F2"/>
                        </a:solidFill>
                        <a:latin typeface="Cambria Math" panose="02040503050406030204" pitchFamily="18" charset="0"/>
                        <a:cs typeface="FoundrySterling-Book"/>
                      </a:rPr>
                      <m:t>=0.0</m:t>
                    </m:r>
                  </m:oMath>
                </a14:m>
                <a:r>
                  <a:rPr lang="en-US" sz="2133" dirty="0">
                    <a:solidFill>
                      <a:srgbClr val="F2F2F2"/>
                    </a:solidFill>
                    <a:latin typeface="FoundrySterling-Book" pitchFamily="2" charset="0"/>
                    <a:cs typeface="FoundrySterling-Book"/>
                  </a:rPr>
                  <a:t>9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99328D-56DD-594B-B8D7-1B7CF63E8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100" y="3008063"/>
                <a:ext cx="1417183" cy="420564"/>
              </a:xfrm>
              <a:prstGeom prst="rect">
                <a:avLst/>
              </a:prstGeom>
              <a:blipFill>
                <a:blip r:embed="rId5"/>
                <a:stretch>
                  <a:fillRect t="-5882" r="-5357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C5ECE3-CD7B-9143-99B4-E50317BE7244}"/>
                  </a:ext>
                </a:extLst>
              </p:cNvPr>
              <p:cNvSpPr txBox="1"/>
              <p:nvPr/>
            </p:nvSpPr>
            <p:spPr>
              <a:xfrm>
                <a:off x="10075099" y="3537140"/>
                <a:ext cx="1471685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33" i="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𝑅𝑅</m:t>
                      </m:r>
                      <m:r>
                        <a:rPr lang="en-GB" sz="2133" i="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=0.17</m:t>
                      </m:r>
                    </m:oMath>
                  </m:oMathPara>
                </a14:m>
                <a:endParaRPr lang="en-US" sz="2133" dirty="0">
                  <a:solidFill>
                    <a:srgbClr val="F2F2F2"/>
                  </a:solidFill>
                  <a:latin typeface="FoundrySterling-Book" pitchFamily="2" charset="0"/>
                  <a:cs typeface="FoundrySterling-Book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C5ECE3-CD7B-9143-99B4-E50317BE7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099" y="3537140"/>
                <a:ext cx="1471685" cy="4205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B821722C-8E33-334E-97B6-BDD22CEAF106}"/>
              </a:ext>
            </a:extLst>
          </p:cNvPr>
          <p:cNvSpPr/>
          <p:nvPr/>
        </p:nvSpPr>
        <p:spPr>
          <a:xfrm>
            <a:off x="2098181" y="2400513"/>
            <a:ext cx="1469923" cy="176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A857F8-299D-3A4B-A79C-D66E430D8C84}"/>
              </a:ext>
            </a:extLst>
          </p:cNvPr>
          <p:cNvSpPr/>
          <p:nvPr/>
        </p:nvSpPr>
        <p:spPr>
          <a:xfrm>
            <a:off x="7032769" y="2878293"/>
            <a:ext cx="2619996" cy="200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937207-B256-7841-B5D5-741F3C1E2B61}"/>
              </a:ext>
            </a:extLst>
          </p:cNvPr>
          <p:cNvSpPr/>
          <p:nvPr/>
        </p:nvSpPr>
        <p:spPr>
          <a:xfrm>
            <a:off x="7172181" y="3063297"/>
            <a:ext cx="2619996" cy="200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9D33CA-1CE6-E142-B28C-B2632702714B}"/>
              </a:ext>
            </a:extLst>
          </p:cNvPr>
          <p:cNvSpPr/>
          <p:nvPr/>
        </p:nvSpPr>
        <p:spPr>
          <a:xfrm>
            <a:off x="7172181" y="3476614"/>
            <a:ext cx="2619996" cy="200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9076EA-D56C-034F-83F6-83BD10E80F80}"/>
              </a:ext>
            </a:extLst>
          </p:cNvPr>
          <p:cNvSpPr/>
          <p:nvPr/>
        </p:nvSpPr>
        <p:spPr>
          <a:xfrm>
            <a:off x="6994941" y="3623396"/>
            <a:ext cx="2619996" cy="26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4AA926-09DD-FE49-B2D2-EE79DFD5DBA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9479336" y="2689267"/>
            <a:ext cx="595763" cy="332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FE9AB9B-4762-D741-8277-0D408DFAC08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9479336" y="3218345"/>
            <a:ext cx="595764" cy="1286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89A95DC-0CCF-394A-9C10-FF64C4C61F32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9479336" y="3747422"/>
            <a:ext cx="595763" cy="2507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FB2476A-641B-954E-9BBB-58C87AD6DEC1}"/>
              </a:ext>
            </a:extLst>
          </p:cNvPr>
          <p:cNvCxnSpPr>
            <a:cxnSpLocks/>
          </p:cNvCxnSpPr>
          <p:nvPr/>
        </p:nvCxnSpPr>
        <p:spPr>
          <a:xfrm flipH="1" flipV="1">
            <a:off x="9499091" y="4201927"/>
            <a:ext cx="614099" cy="899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DE39998-BD6E-7845-8C32-B4F77FE9CEE1}"/>
              </a:ext>
            </a:extLst>
          </p:cNvPr>
          <p:cNvSpPr/>
          <p:nvPr/>
        </p:nvSpPr>
        <p:spPr>
          <a:xfrm>
            <a:off x="6750123" y="1670090"/>
            <a:ext cx="422059" cy="320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C38578-86E8-5E4E-BA36-57D73A7DBEBB}"/>
              </a:ext>
            </a:extLst>
          </p:cNvPr>
          <p:cNvSpPr txBox="1"/>
          <p:nvPr/>
        </p:nvSpPr>
        <p:spPr>
          <a:xfrm>
            <a:off x="886975" y="2394651"/>
            <a:ext cx="15392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i="1" dirty="0">
                <a:latin typeface="FoundrySterling-Book"/>
                <a:cs typeface="FoundrySterling-Book"/>
              </a:rPr>
              <a:t>Population controls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227C896-15C1-B644-907A-31CA038CC1AB}"/>
              </a:ext>
            </a:extLst>
          </p:cNvPr>
          <p:cNvCxnSpPr>
            <a:cxnSpLocks/>
          </p:cNvCxnSpPr>
          <p:nvPr/>
        </p:nvCxnSpPr>
        <p:spPr>
          <a:xfrm flipV="1">
            <a:off x="2488269" y="2524856"/>
            <a:ext cx="951868" cy="42921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sm"/>
          </a:ln>
          <a:effectLst>
            <a:glow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537DFC77-C80C-7640-8306-9570D84361DD}"/>
              </a:ext>
            </a:extLst>
          </p:cNvPr>
          <p:cNvSpPr/>
          <p:nvPr/>
        </p:nvSpPr>
        <p:spPr>
          <a:xfrm>
            <a:off x="4134280" y="3116752"/>
            <a:ext cx="852523" cy="139337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4B02B42-C4A3-B244-81C6-FA91F3A81027}"/>
              </a:ext>
            </a:extLst>
          </p:cNvPr>
          <p:cNvSpPr/>
          <p:nvPr/>
        </p:nvSpPr>
        <p:spPr>
          <a:xfrm>
            <a:off x="5669739" y="3116752"/>
            <a:ext cx="852523" cy="139337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57F7FB-5DA2-7042-A3A9-74FFF9AB3226}"/>
              </a:ext>
            </a:extLst>
          </p:cNvPr>
          <p:cNvSpPr txBox="1"/>
          <p:nvPr/>
        </p:nvSpPr>
        <p:spPr>
          <a:xfrm>
            <a:off x="10805787" y="6365809"/>
            <a:ext cx="123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+ caveats!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988DCE-C146-F341-9D50-8C6B5C0B6531}"/>
              </a:ext>
            </a:extLst>
          </p:cNvPr>
          <p:cNvSpPr txBox="1"/>
          <p:nvPr/>
        </p:nvSpPr>
        <p:spPr>
          <a:xfrm>
            <a:off x="4051173" y="1158532"/>
            <a:ext cx="23260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FoundrySterling-Book"/>
                <a:cs typeface="FoundrySterling-Book"/>
              </a:rPr>
              <a:t>Sample counts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568217-B237-6E4F-AAF6-1E043F90E62C}"/>
              </a:ext>
            </a:extLst>
          </p:cNvPr>
          <p:cNvSpPr txBox="1"/>
          <p:nvPr/>
        </p:nvSpPr>
        <p:spPr>
          <a:xfrm>
            <a:off x="6867898" y="1165771"/>
            <a:ext cx="274703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latin typeface="FoundrySterling-Book"/>
                <a:cs typeface="FoundrySterling-Book"/>
              </a:rPr>
              <a:t>Relative risk of </a:t>
            </a:r>
            <a:r>
              <a:rPr lang="en-US" sz="1867" dirty="0" err="1">
                <a:latin typeface="FoundrySterling-Book"/>
                <a:cs typeface="FoundrySterling-Book"/>
              </a:rPr>
              <a:t>HbS</a:t>
            </a:r>
            <a:endParaRPr lang="en-US" sz="1867" dirty="0">
              <a:latin typeface="FoundrySterling-Book"/>
              <a:cs typeface="FoundrySterling-Book"/>
            </a:endParaRPr>
          </a:p>
          <a:p>
            <a:pPr algn="ctr"/>
            <a:r>
              <a:rPr lang="en-US" sz="1867" dirty="0">
                <a:latin typeface="FoundrySterling-Book"/>
                <a:cs typeface="FoundrySterling-Book"/>
              </a:rPr>
              <a:t>by </a:t>
            </a:r>
            <a:r>
              <a:rPr lang="en-US" sz="1867" dirty="0" err="1">
                <a:latin typeface="FoundrySterling-Book"/>
                <a:cs typeface="FoundrySterling-Book"/>
              </a:rPr>
              <a:t>Pfsa</a:t>
            </a:r>
            <a:r>
              <a:rPr lang="en-US" sz="1867" dirty="0">
                <a:latin typeface="FoundrySterling-Book"/>
                <a:cs typeface="FoundrySterling-Book"/>
              </a:rPr>
              <a:t> genotype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CD8554-28D0-9C44-BEF7-14048745A47A}"/>
                  </a:ext>
                </a:extLst>
              </p:cNvPr>
              <p:cNvSpPr txBox="1"/>
              <p:nvPr/>
            </p:nvSpPr>
            <p:spPr>
              <a:xfrm>
                <a:off x="10075099" y="4070836"/>
                <a:ext cx="1471685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33" i="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𝑅𝑅</m:t>
                      </m:r>
                      <m:r>
                        <a:rPr lang="en-GB" sz="2133" i="1">
                          <a:solidFill>
                            <a:srgbClr val="F2F2F2"/>
                          </a:solidFill>
                          <a:latin typeface="Cambria Math" panose="02040503050406030204" pitchFamily="18" charset="0"/>
                          <a:cs typeface="FoundrySterling-Book"/>
                        </a:rPr>
                        <m:t>=0.83</m:t>
                      </m:r>
                    </m:oMath>
                  </m:oMathPara>
                </a14:m>
                <a:endParaRPr lang="en-US" sz="2133" dirty="0">
                  <a:solidFill>
                    <a:srgbClr val="F2F2F2"/>
                  </a:solidFill>
                  <a:latin typeface="FoundrySterling-Book" pitchFamily="2" charset="0"/>
                  <a:cs typeface="FoundrySterling-Book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CD8554-28D0-9C44-BEF7-14048745A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099" y="4070836"/>
                <a:ext cx="1471685" cy="4205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33D30F66-DFE8-274E-A3EE-D886ADA15218}"/>
              </a:ext>
            </a:extLst>
          </p:cNvPr>
          <p:cNvSpPr txBox="1"/>
          <p:nvPr/>
        </p:nvSpPr>
        <p:spPr>
          <a:xfrm>
            <a:off x="2194628" y="5692230"/>
            <a:ext cx="7802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parasites may have overcome </a:t>
            </a:r>
            <a:r>
              <a:rPr lang="en-US" sz="24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HbS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protection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6BCEAC3-CF73-F84F-9C45-E71ED6C50D6C}"/>
              </a:ext>
            </a:extLst>
          </p:cNvPr>
          <p:cNvCxnSpPr>
            <a:cxnSpLocks/>
          </p:cNvCxnSpPr>
          <p:nvPr/>
        </p:nvCxnSpPr>
        <p:spPr>
          <a:xfrm flipV="1">
            <a:off x="8482177" y="4931144"/>
            <a:ext cx="395011" cy="681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2405651-C0B6-F019-7A4E-94BD00051C80}"/>
              </a:ext>
            </a:extLst>
          </p:cNvPr>
          <p:cNvSpPr txBox="1">
            <a:spLocks/>
          </p:cNvSpPr>
          <p:nvPr/>
        </p:nvSpPr>
        <p:spPr>
          <a:xfrm>
            <a:off x="794795" y="262528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The protective effect of HbS varies with </a:t>
            </a:r>
            <a:r>
              <a:rPr lang="en-US" i="1"/>
              <a:t>Pfsa</a:t>
            </a:r>
            <a:r>
              <a:rPr lang="en-US"/>
              <a:t> genotype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288A3-DD7F-2531-656E-27BDB7C13F3E}"/>
              </a:ext>
            </a:extLst>
          </p:cNvPr>
          <p:cNvSpPr txBox="1"/>
          <p:nvPr/>
        </p:nvSpPr>
        <p:spPr>
          <a:xfrm>
            <a:off x="6015230" y="6399423"/>
            <a:ext cx="445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https://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-apple-system"/>
              </a:rPr>
              <a:t>doi.org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/10.1038/s41586-021-04288-3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14BACD8-02FD-166D-0532-ED3EE3D31AD9}"/>
              </a:ext>
            </a:extLst>
          </p:cNvPr>
          <p:cNvSpPr/>
          <p:nvPr/>
        </p:nvSpPr>
        <p:spPr>
          <a:xfrm>
            <a:off x="549505" y="1104405"/>
            <a:ext cx="5023373" cy="50594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15069-1054-57FA-10C4-4B3A7EB0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05" y="265809"/>
            <a:ext cx="10596563" cy="701675"/>
          </a:xfrm>
        </p:spPr>
        <p:txBody>
          <a:bodyPr/>
          <a:lstStyle/>
          <a:p>
            <a:r>
              <a:rPr lang="en-US" dirty="0"/>
              <a:t>Replication across contexts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2DEE5-0519-323E-F648-2B752512C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3" name="Picture 12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54D441CA-2027-D2B3-0C10-E45EBC2F3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62368"/>
          <a:stretch/>
        </p:blipFill>
        <p:spPr>
          <a:xfrm>
            <a:off x="1074759" y="1658257"/>
            <a:ext cx="4245569" cy="14419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74EC3B-199B-3045-8720-D04AA9A5A5DD}"/>
              </a:ext>
            </a:extLst>
          </p:cNvPr>
          <p:cNvSpPr txBox="1"/>
          <p:nvPr/>
        </p:nvSpPr>
        <p:spPr>
          <a:xfrm>
            <a:off x="3296771" y="125864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10864B-E007-5BB9-9021-F7A6D3AFDCB4}"/>
              </a:ext>
            </a:extLst>
          </p:cNvPr>
          <p:cNvSpPr/>
          <p:nvPr/>
        </p:nvSpPr>
        <p:spPr>
          <a:xfrm>
            <a:off x="3405906" y="2056376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61602C-FF28-F522-3B6E-C188046E1520}"/>
              </a:ext>
            </a:extLst>
          </p:cNvPr>
          <p:cNvSpPr/>
          <p:nvPr/>
        </p:nvSpPr>
        <p:spPr>
          <a:xfrm>
            <a:off x="4281935" y="2616631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01F82824-FD40-2DFA-CCC2-2A404ED74432}"/>
              </a:ext>
            </a:extLst>
          </p:cNvPr>
          <p:cNvSpPr/>
          <p:nvPr/>
        </p:nvSpPr>
        <p:spPr>
          <a:xfrm>
            <a:off x="5698297" y="1763515"/>
            <a:ext cx="188976" cy="123139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20815A-1881-5D5C-AB9E-570499CFECDE}"/>
              </a:ext>
            </a:extLst>
          </p:cNvPr>
          <p:cNvSpPr txBox="1"/>
          <p:nvPr/>
        </p:nvSpPr>
        <p:spPr>
          <a:xfrm>
            <a:off x="6028755" y="21945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Original study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697B4-1B27-EF96-F664-EEAADE91587F}"/>
              </a:ext>
            </a:extLst>
          </p:cNvPr>
          <p:cNvCxnSpPr>
            <a:cxnSpLocks/>
          </p:cNvCxnSpPr>
          <p:nvPr/>
        </p:nvCxnSpPr>
        <p:spPr>
          <a:xfrm>
            <a:off x="2856955" y="1627977"/>
            <a:ext cx="0" cy="163773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FC22A1-C95F-1A35-D98C-9BF6FADCEB27}"/>
              </a:ext>
            </a:extLst>
          </p:cNvPr>
          <p:cNvCxnSpPr>
            <a:cxnSpLocks/>
          </p:cNvCxnSpPr>
          <p:nvPr/>
        </p:nvCxnSpPr>
        <p:spPr>
          <a:xfrm>
            <a:off x="3818156" y="1630582"/>
            <a:ext cx="0" cy="1635132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BA765F-9CEF-F9DC-45B1-0607A43F1E85}"/>
              </a:ext>
            </a:extLst>
          </p:cNvPr>
          <p:cNvCxnSpPr>
            <a:cxnSpLocks/>
          </p:cNvCxnSpPr>
          <p:nvPr/>
        </p:nvCxnSpPr>
        <p:spPr>
          <a:xfrm>
            <a:off x="4720834" y="1627977"/>
            <a:ext cx="0" cy="1637737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9D3E1BF-3C00-1688-8DA1-0D7F1B2D60C7}"/>
              </a:ext>
            </a:extLst>
          </p:cNvPr>
          <p:cNvSpPr txBox="1"/>
          <p:nvPr/>
        </p:nvSpPr>
        <p:spPr>
          <a:xfrm>
            <a:off x="2546906" y="3290242"/>
            <a:ext cx="61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68782-4D5F-E50E-7B7C-86DDCD6800BF}"/>
              </a:ext>
            </a:extLst>
          </p:cNvPr>
          <p:cNvSpPr txBox="1"/>
          <p:nvPr/>
        </p:nvSpPr>
        <p:spPr>
          <a:xfrm>
            <a:off x="3452511" y="3291989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10-fold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85717D-4BE7-7DB2-C8D1-FA3D1222C3FB}"/>
              </a:ext>
            </a:extLst>
          </p:cNvPr>
          <p:cNvSpPr txBox="1"/>
          <p:nvPr/>
        </p:nvSpPr>
        <p:spPr>
          <a:xfrm>
            <a:off x="4305496" y="3290206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100-fold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D95556-BD2A-EA47-28BE-462F02B76823}"/>
              </a:ext>
            </a:extLst>
          </p:cNvPr>
          <p:cNvSpPr txBox="1"/>
          <p:nvPr/>
        </p:nvSpPr>
        <p:spPr>
          <a:xfrm>
            <a:off x="712199" y="1842562"/>
            <a:ext cx="15760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Gambia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17</a:t>
            </a:r>
            <a:r>
              <a:rPr lang="en-US" sz="1200" dirty="0"/>
              <a:t> AA=1850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F43B75-A79B-EB01-E41C-DC0C7B3F0789}"/>
              </a:ext>
            </a:extLst>
          </p:cNvPr>
          <p:cNvSpPr txBox="1"/>
          <p:nvPr/>
        </p:nvSpPr>
        <p:spPr>
          <a:xfrm>
            <a:off x="735364" y="2427608"/>
            <a:ext cx="15676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Kenya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32</a:t>
            </a:r>
            <a:r>
              <a:rPr lang="en-US" sz="1200" dirty="0"/>
              <a:t> AA=1519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D08ADC-DAC5-1CBB-03DF-A0002650383B}"/>
              </a:ext>
            </a:extLst>
          </p:cNvPr>
          <p:cNvSpPr txBox="1"/>
          <p:nvPr/>
        </p:nvSpPr>
        <p:spPr>
          <a:xfrm>
            <a:off x="2401556" y="3699995"/>
            <a:ext cx="283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Fold change in </a:t>
            </a:r>
            <a:r>
              <a:rPr lang="en-US" dirty="0" err="1"/>
              <a:t>HbS</a:t>
            </a:r>
            <a:r>
              <a:rPr lang="en-US" dirty="0"/>
              <a:t> protective effect</a:t>
            </a:r>
          </a:p>
        </p:txBody>
      </p:sp>
    </p:spTree>
    <p:extLst>
      <p:ext uri="{BB962C8B-B14F-4D97-AF65-F5344CB8AC3E}">
        <p14:creationId xmlns:p14="http://schemas.microsoft.com/office/powerpoint/2010/main" val="21062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14BACD8-02FD-166D-0532-ED3EE3D31AD9}"/>
              </a:ext>
            </a:extLst>
          </p:cNvPr>
          <p:cNvSpPr/>
          <p:nvPr/>
        </p:nvSpPr>
        <p:spPr>
          <a:xfrm>
            <a:off x="549505" y="1104405"/>
            <a:ext cx="5023373" cy="50594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2DEE5-0519-323E-F648-2B752512C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3" name="Picture 12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54D441CA-2027-D2B3-0C10-E45EBC2F3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62368"/>
          <a:stretch/>
        </p:blipFill>
        <p:spPr>
          <a:xfrm>
            <a:off x="1074759" y="1658257"/>
            <a:ext cx="4245569" cy="14419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74EC3B-199B-3045-8720-D04AA9A5A5DD}"/>
              </a:ext>
            </a:extLst>
          </p:cNvPr>
          <p:cNvSpPr txBox="1"/>
          <p:nvPr/>
        </p:nvSpPr>
        <p:spPr>
          <a:xfrm>
            <a:off x="3296771" y="125864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10864B-E007-5BB9-9021-F7A6D3AFDCB4}"/>
              </a:ext>
            </a:extLst>
          </p:cNvPr>
          <p:cNvSpPr/>
          <p:nvPr/>
        </p:nvSpPr>
        <p:spPr>
          <a:xfrm>
            <a:off x="3405906" y="2056376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61602C-FF28-F522-3B6E-C188046E1520}"/>
              </a:ext>
            </a:extLst>
          </p:cNvPr>
          <p:cNvSpPr/>
          <p:nvPr/>
        </p:nvSpPr>
        <p:spPr>
          <a:xfrm>
            <a:off x="4281935" y="2616631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01F82824-FD40-2DFA-CCC2-2A404ED74432}"/>
              </a:ext>
            </a:extLst>
          </p:cNvPr>
          <p:cNvSpPr/>
          <p:nvPr/>
        </p:nvSpPr>
        <p:spPr>
          <a:xfrm>
            <a:off x="5698297" y="1763515"/>
            <a:ext cx="188976" cy="123139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7E1AE1EB-F424-B644-03A2-0D5D4EDAE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9" b="35363"/>
          <a:stretch/>
        </p:blipFill>
        <p:spPr>
          <a:xfrm>
            <a:off x="1074759" y="3171773"/>
            <a:ext cx="4245569" cy="75692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F20E163-5EEA-F340-63A6-D4ECA1A9F034}"/>
              </a:ext>
            </a:extLst>
          </p:cNvPr>
          <p:cNvSpPr/>
          <p:nvPr/>
        </p:nvSpPr>
        <p:spPr>
          <a:xfrm>
            <a:off x="3898529" y="3431819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F3844B6-8AC1-5C2D-3E60-4AA25D16AF47}"/>
              </a:ext>
            </a:extLst>
          </p:cNvPr>
          <p:cNvSpPr/>
          <p:nvPr/>
        </p:nvSpPr>
        <p:spPr>
          <a:xfrm>
            <a:off x="5704720" y="3171773"/>
            <a:ext cx="186318" cy="75692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47620-539A-B2BA-1A0A-28C3411DD3CB}"/>
              </a:ext>
            </a:extLst>
          </p:cNvPr>
          <p:cNvSpPr txBox="1"/>
          <p:nvPr/>
        </p:nvSpPr>
        <p:spPr>
          <a:xfrm>
            <a:off x="1648746" y="3304989"/>
            <a:ext cx="64152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Mali</a:t>
            </a:r>
          </a:p>
          <a:p>
            <a:pPr algn="r"/>
            <a:r>
              <a:rPr lang="en-US" sz="1200" dirty="0"/>
              <a:t>N = 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20815A-1881-5D5C-AB9E-570499CFECDE}"/>
              </a:ext>
            </a:extLst>
          </p:cNvPr>
          <p:cNvSpPr txBox="1"/>
          <p:nvPr/>
        </p:nvSpPr>
        <p:spPr>
          <a:xfrm>
            <a:off x="6028755" y="21945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Original study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697B4-1B27-EF96-F664-EEAADE91587F}"/>
              </a:ext>
            </a:extLst>
          </p:cNvPr>
          <p:cNvCxnSpPr>
            <a:cxnSpLocks/>
          </p:cNvCxnSpPr>
          <p:nvPr/>
        </p:nvCxnSpPr>
        <p:spPr>
          <a:xfrm>
            <a:off x="2856955" y="1627977"/>
            <a:ext cx="0" cy="250769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FC22A1-C95F-1A35-D98C-9BF6FADCEB27}"/>
              </a:ext>
            </a:extLst>
          </p:cNvPr>
          <p:cNvCxnSpPr>
            <a:cxnSpLocks/>
          </p:cNvCxnSpPr>
          <p:nvPr/>
        </p:nvCxnSpPr>
        <p:spPr>
          <a:xfrm>
            <a:off x="3818156" y="1630582"/>
            <a:ext cx="0" cy="2505093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BA765F-9CEF-F9DC-45B1-0607A43F1E85}"/>
              </a:ext>
            </a:extLst>
          </p:cNvPr>
          <p:cNvCxnSpPr>
            <a:cxnSpLocks/>
          </p:cNvCxnSpPr>
          <p:nvPr/>
        </p:nvCxnSpPr>
        <p:spPr>
          <a:xfrm>
            <a:off x="4720834" y="1627977"/>
            <a:ext cx="0" cy="2507698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9D3E1BF-3C00-1688-8DA1-0D7F1B2D60C7}"/>
              </a:ext>
            </a:extLst>
          </p:cNvPr>
          <p:cNvSpPr txBox="1"/>
          <p:nvPr/>
        </p:nvSpPr>
        <p:spPr>
          <a:xfrm>
            <a:off x="2546906" y="4186994"/>
            <a:ext cx="61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68782-4D5F-E50E-7B7C-86DDCD6800BF}"/>
              </a:ext>
            </a:extLst>
          </p:cNvPr>
          <p:cNvSpPr txBox="1"/>
          <p:nvPr/>
        </p:nvSpPr>
        <p:spPr>
          <a:xfrm>
            <a:off x="3452511" y="4188741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10-fold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85717D-4BE7-7DB2-C8D1-FA3D1222C3FB}"/>
              </a:ext>
            </a:extLst>
          </p:cNvPr>
          <p:cNvSpPr txBox="1"/>
          <p:nvPr/>
        </p:nvSpPr>
        <p:spPr>
          <a:xfrm>
            <a:off x="4305496" y="4186958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100-fold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D95556-BD2A-EA47-28BE-462F02B76823}"/>
              </a:ext>
            </a:extLst>
          </p:cNvPr>
          <p:cNvSpPr txBox="1"/>
          <p:nvPr/>
        </p:nvSpPr>
        <p:spPr>
          <a:xfrm>
            <a:off x="712199" y="1842562"/>
            <a:ext cx="15760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Gambia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17</a:t>
            </a:r>
            <a:r>
              <a:rPr lang="en-US" sz="1200" dirty="0"/>
              <a:t> AA=1850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F43B75-A79B-EB01-E41C-DC0C7B3F0789}"/>
              </a:ext>
            </a:extLst>
          </p:cNvPr>
          <p:cNvSpPr txBox="1"/>
          <p:nvPr/>
        </p:nvSpPr>
        <p:spPr>
          <a:xfrm>
            <a:off x="735364" y="2427608"/>
            <a:ext cx="15676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Kenya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32</a:t>
            </a:r>
            <a:r>
              <a:rPr lang="en-US" sz="1200" dirty="0"/>
              <a:t> AA=1519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8D93A9-FC14-D9BD-4E3A-BD972C2F6E27}"/>
              </a:ext>
            </a:extLst>
          </p:cNvPr>
          <p:cNvSpPr txBox="1"/>
          <p:nvPr/>
        </p:nvSpPr>
        <p:spPr>
          <a:xfrm>
            <a:off x="1092380" y="3239108"/>
            <a:ext cx="118494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Mali</a:t>
            </a:r>
            <a:r>
              <a:rPr lang="en-US" dirty="0"/>
              <a:t> </a:t>
            </a:r>
            <a:r>
              <a:rPr lang="en-US" sz="1600" dirty="0"/>
              <a:t>(mild)</a:t>
            </a:r>
          </a:p>
          <a:p>
            <a:pPr algn="r"/>
            <a:r>
              <a:rPr lang="en-US" sz="1200" dirty="0"/>
              <a:t>AS=</a:t>
            </a:r>
            <a:r>
              <a:rPr lang="en-US" sz="1200" b="1" dirty="0"/>
              <a:t>16</a:t>
            </a:r>
            <a:r>
              <a:rPr lang="en-US" sz="1200" dirty="0"/>
              <a:t> AA=16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A342B-711B-FC83-BF97-2CA3A70BFFDA}"/>
              </a:ext>
            </a:extLst>
          </p:cNvPr>
          <p:cNvSpPr txBox="1"/>
          <p:nvPr/>
        </p:nvSpPr>
        <p:spPr>
          <a:xfrm>
            <a:off x="6028755" y="3257846"/>
            <a:ext cx="4202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Joseph </a:t>
            </a:r>
            <a:r>
              <a:rPr lang="en-US" sz="1600" dirty="0" err="1">
                <a:solidFill>
                  <a:schemeClr val="bg1"/>
                </a:solidFill>
              </a:rPr>
              <a:t>Saelens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Mahamadou</a:t>
            </a:r>
            <a:r>
              <a:rPr lang="en-US" sz="1600" dirty="0">
                <a:solidFill>
                  <a:schemeClr val="bg1"/>
                </a:solidFill>
              </a:rPr>
              <a:t> Diakité, Steve M. Taylor </a:t>
            </a:r>
            <a:r>
              <a:rPr lang="en-US" sz="1400" dirty="0" err="1">
                <a:solidFill>
                  <a:schemeClr val="bg1"/>
                </a:solidFill>
              </a:rPr>
              <a:t>mSphere</a:t>
            </a:r>
            <a:r>
              <a:rPr lang="en-US" sz="1400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62E0639-9727-B787-FDA2-8CEF8319DEB6}"/>
              </a:ext>
            </a:extLst>
          </p:cNvPr>
          <p:cNvSpPr txBox="1">
            <a:spLocks/>
          </p:cNvSpPr>
          <p:nvPr/>
        </p:nvSpPr>
        <p:spPr>
          <a:xfrm>
            <a:off x="549505" y="265809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Replication across contexts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8D24C-21A0-2FC3-8BFA-20E3B26DAAFB}"/>
              </a:ext>
            </a:extLst>
          </p:cNvPr>
          <p:cNvSpPr txBox="1"/>
          <p:nvPr/>
        </p:nvSpPr>
        <p:spPr>
          <a:xfrm>
            <a:off x="2401556" y="4581087"/>
            <a:ext cx="283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Fold change in </a:t>
            </a:r>
            <a:r>
              <a:rPr lang="en-US" dirty="0" err="1"/>
              <a:t>HbS</a:t>
            </a:r>
            <a:r>
              <a:rPr lang="en-US" dirty="0"/>
              <a:t> protective effect</a:t>
            </a:r>
          </a:p>
        </p:txBody>
      </p:sp>
    </p:spTree>
    <p:extLst>
      <p:ext uri="{BB962C8B-B14F-4D97-AF65-F5344CB8AC3E}">
        <p14:creationId xmlns:p14="http://schemas.microsoft.com/office/powerpoint/2010/main" val="38723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14BACD8-02FD-166D-0532-ED3EE3D31AD9}"/>
              </a:ext>
            </a:extLst>
          </p:cNvPr>
          <p:cNvSpPr/>
          <p:nvPr/>
        </p:nvSpPr>
        <p:spPr>
          <a:xfrm>
            <a:off x="549505" y="1104405"/>
            <a:ext cx="5023373" cy="50594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2DEE5-0519-323E-F648-2B752512C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3" name="Picture 12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54D441CA-2027-D2B3-0C10-E45EBC2F3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62368"/>
          <a:stretch/>
        </p:blipFill>
        <p:spPr>
          <a:xfrm>
            <a:off x="1074759" y="1658257"/>
            <a:ext cx="4245569" cy="14419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74EC3B-199B-3045-8720-D04AA9A5A5DD}"/>
              </a:ext>
            </a:extLst>
          </p:cNvPr>
          <p:cNvSpPr txBox="1"/>
          <p:nvPr/>
        </p:nvSpPr>
        <p:spPr>
          <a:xfrm>
            <a:off x="3296771" y="125864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10864B-E007-5BB9-9021-F7A6D3AFDCB4}"/>
              </a:ext>
            </a:extLst>
          </p:cNvPr>
          <p:cNvSpPr/>
          <p:nvPr/>
        </p:nvSpPr>
        <p:spPr>
          <a:xfrm>
            <a:off x="3405906" y="2056376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61602C-FF28-F522-3B6E-C188046E1520}"/>
              </a:ext>
            </a:extLst>
          </p:cNvPr>
          <p:cNvSpPr/>
          <p:nvPr/>
        </p:nvSpPr>
        <p:spPr>
          <a:xfrm>
            <a:off x="4281935" y="2616631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01F82824-FD40-2DFA-CCC2-2A404ED74432}"/>
              </a:ext>
            </a:extLst>
          </p:cNvPr>
          <p:cNvSpPr/>
          <p:nvPr/>
        </p:nvSpPr>
        <p:spPr>
          <a:xfrm>
            <a:off x="5698297" y="1763515"/>
            <a:ext cx="188976" cy="123139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7E1AE1EB-F424-B644-03A2-0D5D4EDAE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9" b="35363"/>
          <a:stretch/>
        </p:blipFill>
        <p:spPr>
          <a:xfrm>
            <a:off x="1074759" y="3171773"/>
            <a:ext cx="4245569" cy="75692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F20E163-5EEA-F340-63A6-D4ECA1A9F034}"/>
              </a:ext>
            </a:extLst>
          </p:cNvPr>
          <p:cNvSpPr/>
          <p:nvPr/>
        </p:nvSpPr>
        <p:spPr>
          <a:xfrm>
            <a:off x="3898529" y="3431819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F3844B6-8AC1-5C2D-3E60-4AA25D16AF47}"/>
              </a:ext>
            </a:extLst>
          </p:cNvPr>
          <p:cNvSpPr/>
          <p:nvPr/>
        </p:nvSpPr>
        <p:spPr>
          <a:xfrm>
            <a:off x="5704720" y="3171773"/>
            <a:ext cx="186318" cy="75692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47620-539A-B2BA-1A0A-28C3411DD3CB}"/>
              </a:ext>
            </a:extLst>
          </p:cNvPr>
          <p:cNvSpPr txBox="1"/>
          <p:nvPr/>
        </p:nvSpPr>
        <p:spPr>
          <a:xfrm>
            <a:off x="1648746" y="3304989"/>
            <a:ext cx="64152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Mali</a:t>
            </a:r>
          </a:p>
          <a:p>
            <a:pPr algn="r"/>
            <a:r>
              <a:rPr lang="en-US" sz="1200" dirty="0"/>
              <a:t>N = 32</a:t>
            </a:r>
          </a:p>
        </p:txBody>
      </p:sp>
      <p:pic>
        <p:nvPicPr>
          <p:cNvPr id="6" name="Picture 5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BBEA126B-F897-DF01-845C-2C27140D9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9" b="49293"/>
          <a:stretch/>
        </p:blipFill>
        <p:spPr>
          <a:xfrm>
            <a:off x="1074759" y="3987227"/>
            <a:ext cx="4245569" cy="7569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ED5FD48-A886-B5E5-27E6-66949C72192F}"/>
              </a:ext>
            </a:extLst>
          </p:cNvPr>
          <p:cNvSpPr txBox="1"/>
          <p:nvPr/>
        </p:nvSpPr>
        <p:spPr>
          <a:xfrm>
            <a:off x="1420505" y="4135675"/>
            <a:ext cx="877163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Ghana</a:t>
            </a:r>
          </a:p>
          <a:p>
            <a:pPr algn="r"/>
            <a:r>
              <a:rPr lang="en-US" sz="1200" dirty="0"/>
              <a:t>N = 1,368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960B62-8ED0-57B0-18C6-5BEE1C77B569}"/>
              </a:ext>
            </a:extLst>
          </p:cNvPr>
          <p:cNvSpPr/>
          <p:nvPr/>
        </p:nvSpPr>
        <p:spPr>
          <a:xfrm>
            <a:off x="3947380" y="4275337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20815A-1881-5D5C-AB9E-570499CFECDE}"/>
              </a:ext>
            </a:extLst>
          </p:cNvPr>
          <p:cNvSpPr txBox="1"/>
          <p:nvPr/>
        </p:nvSpPr>
        <p:spPr>
          <a:xfrm>
            <a:off x="6028755" y="21945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Original study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3C0EB4-6222-BE49-5C02-2CB035856BE7}"/>
              </a:ext>
            </a:extLst>
          </p:cNvPr>
          <p:cNvSpPr txBox="1"/>
          <p:nvPr/>
        </p:nvSpPr>
        <p:spPr>
          <a:xfrm>
            <a:off x="6028755" y="4169088"/>
            <a:ext cx="481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Lucas </a:t>
            </a:r>
            <a:r>
              <a:rPr lang="en-US" dirty="0" err="1">
                <a:solidFill>
                  <a:schemeClr val="bg1"/>
                </a:solidFill>
              </a:rPr>
              <a:t>Amenga-Etego</a:t>
            </a:r>
            <a:r>
              <a:rPr lang="en-US" dirty="0">
                <a:solidFill>
                  <a:schemeClr val="bg1"/>
                </a:solidFill>
              </a:rPr>
              <a:t>, Will Hamilton </a:t>
            </a:r>
            <a:r>
              <a:rPr lang="en-US" sz="1200" dirty="0" err="1">
                <a:solidFill>
                  <a:schemeClr val="bg1"/>
                </a:solidFill>
              </a:rPr>
              <a:t>bioRxiv</a:t>
            </a:r>
            <a:r>
              <a:rPr lang="en-US" sz="1200" dirty="0">
                <a:solidFill>
                  <a:schemeClr val="bg1"/>
                </a:solidFill>
              </a:rPr>
              <a:t> 2023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697B4-1B27-EF96-F664-EEAADE91587F}"/>
              </a:ext>
            </a:extLst>
          </p:cNvPr>
          <p:cNvCxnSpPr>
            <a:cxnSpLocks/>
          </p:cNvCxnSpPr>
          <p:nvPr/>
        </p:nvCxnSpPr>
        <p:spPr>
          <a:xfrm>
            <a:off x="2856955" y="1627977"/>
            <a:ext cx="0" cy="325753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FC22A1-C95F-1A35-D98C-9BF6FADCEB27}"/>
              </a:ext>
            </a:extLst>
          </p:cNvPr>
          <p:cNvCxnSpPr>
            <a:cxnSpLocks/>
          </p:cNvCxnSpPr>
          <p:nvPr/>
        </p:nvCxnSpPr>
        <p:spPr>
          <a:xfrm>
            <a:off x="3818156" y="1630582"/>
            <a:ext cx="0" cy="3254927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BA765F-9CEF-F9DC-45B1-0607A43F1E85}"/>
              </a:ext>
            </a:extLst>
          </p:cNvPr>
          <p:cNvCxnSpPr>
            <a:cxnSpLocks/>
          </p:cNvCxnSpPr>
          <p:nvPr/>
        </p:nvCxnSpPr>
        <p:spPr>
          <a:xfrm>
            <a:off x="4720834" y="1627977"/>
            <a:ext cx="0" cy="3257532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9D3E1BF-3C00-1688-8DA1-0D7F1B2D60C7}"/>
              </a:ext>
            </a:extLst>
          </p:cNvPr>
          <p:cNvSpPr txBox="1"/>
          <p:nvPr/>
        </p:nvSpPr>
        <p:spPr>
          <a:xfrm>
            <a:off x="2550621" y="4957116"/>
            <a:ext cx="61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68782-4D5F-E50E-7B7C-86DDCD6800BF}"/>
              </a:ext>
            </a:extLst>
          </p:cNvPr>
          <p:cNvSpPr txBox="1"/>
          <p:nvPr/>
        </p:nvSpPr>
        <p:spPr>
          <a:xfrm>
            <a:off x="3456226" y="4958863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10-fold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85717D-4BE7-7DB2-C8D1-FA3D1222C3FB}"/>
              </a:ext>
            </a:extLst>
          </p:cNvPr>
          <p:cNvSpPr txBox="1"/>
          <p:nvPr/>
        </p:nvSpPr>
        <p:spPr>
          <a:xfrm>
            <a:off x="4309211" y="4957080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100-fold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CF3D25-7974-A4AD-D648-2F70AB4CB5E4}"/>
              </a:ext>
            </a:extLst>
          </p:cNvPr>
          <p:cNvSpPr txBox="1"/>
          <p:nvPr/>
        </p:nvSpPr>
        <p:spPr>
          <a:xfrm>
            <a:off x="593542" y="4075360"/>
            <a:ext cx="168898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Ghana</a:t>
            </a:r>
            <a:r>
              <a:rPr lang="en-US" dirty="0"/>
              <a:t> </a:t>
            </a:r>
            <a:r>
              <a:rPr lang="en-US" sz="1600" dirty="0"/>
              <a:t>(mild)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31</a:t>
            </a:r>
            <a:r>
              <a:rPr lang="en-US" sz="1200" dirty="0"/>
              <a:t> AA = 1,008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D95556-BD2A-EA47-28BE-462F02B76823}"/>
              </a:ext>
            </a:extLst>
          </p:cNvPr>
          <p:cNvSpPr txBox="1"/>
          <p:nvPr/>
        </p:nvSpPr>
        <p:spPr>
          <a:xfrm>
            <a:off x="712199" y="1842562"/>
            <a:ext cx="15760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Gambia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17</a:t>
            </a:r>
            <a:r>
              <a:rPr lang="en-US" sz="1200" dirty="0"/>
              <a:t> AA=1850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F43B75-A79B-EB01-E41C-DC0C7B3F0789}"/>
              </a:ext>
            </a:extLst>
          </p:cNvPr>
          <p:cNvSpPr txBox="1"/>
          <p:nvPr/>
        </p:nvSpPr>
        <p:spPr>
          <a:xfrm>
            <a:off x="735364" y="2427608"/>
            <a:ext cx="15676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Kenya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32</a:t>
            </a:r>
            <a:r>
              <a:rPr lang="en-US" sz="1200" dirty="0"/>
              <a:t> AA=1519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8D93A9-FC14-D9BD-4E3A-BD972C2F6E27}"/>
              </a:ext>
            </a:extLst>
          </p:cNvPr>
          <p:cNvSpPr txBox="1"/>
          <p:nvPr/>
        </p:nvSpPr>
        <p:spPr>
          <a:xfrm>
            <a:off x="1092380" y="3239108"/>
            <a:ext cx="118494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Mali</a:t>
            </a:r>
            <a:r>
              <a:rPr lang="en-US" dirty="0"/>
              <a:t> </a:t>
            </a:r>
            <a:r>
              <a:rPr lang="en-US" sz="1600" dirty="0"/>
              <a:t>(mild)</a:t>
            </a:r>
          </a:p>
          <a:p>
            <a:pPr algn="r"/>
            <a:r>
              <a:rPr lang="en-US" sz="1200" dirty="0"/>
              <a:t>AS=</a:t>
            </a:r>
            <a:r>
              <a:rPr lang="en-US" sz="1200" b="1" dirty="0"/>
              <a:t>16</a:t>
            </a:r>
            <a:r>
              <a:rPr lang="en-US" sz="1200" dirty="0"/>
              <a:t> AA=16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A342B-711B-FC83-BF97-2CA3A70BFFDA}"/>
              </a:ext>
            </a:extLst>
          </p:cNvPr>
          <p:cNvSpPr txBox="1"/>
          <p:nvPr/>
        </p:nvSpPr>
        <p:spPr>
          <a:xfrm>
            <a:off x="6028755" y="3257846"/>
            <a:ext cx="4202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Joseph </a:t>
            </a:r>
            <a:r>
              <a:rPr lang="en-US" sz="1600" dirty="0" err="1">
                <a:solidFill>
                  <a:schemeClr val="bg1"/>
                </a:solidFill>
              </a:rPr>
              <a:t>Saelens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Mahamadou</a:t>
            </a:r>
            <a:r>
              <a:rPr lang="en-US" sz="1600" dirty="0">
                <a:solidFill>
                  <a:schemeClr val="bg1"/>
                </a:solidFill>
              </a:rPr>
              <a:t> Diakité, Steve M. Taylor </a:t>
            </a:r>
            <a:r>
              <a:rPr lang="en-US" sz="1400" dirty="0" err="1">
                <a:solidFill>
                  <a:schemeClr val="bg1"/>
                </a:solidFill>
              </a:rPr>
              <a:t>mSphere</a:t>
            </a:r>
            <a:r>
              <a:rPr lang="en-US" sz="1400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C76A4B5-794E-886F-F0F4-771C49304985}"/>
              </a:ext>
            </a:extLst>
          </p:cNvPr>
          <p:cNvSpPr/>
          <p:nvPr/>
        </p:nvSpPr>
        <p:spPr>
          <a:xfrm>
            <a:off x="5712351" y="3973898"/>
            <a:ext cx="186318" cy="75692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DDDCFD0-9DC0-F9D7-FEE5-C6D8FA38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05" y="265809"/>
            <a:ext cx="10596563" cy="701675"/>
          </a:xfrm>
        </p:spPr>
        <p:txBody>
          <a:bodyPr/>
          <a:lstStyle/>
          <a:p>
            <a:r>
              <a:rPr lang="en-US" dirty="0"/>
              <a:t>Replication across contexts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87B73-41D6-DB1F-A26A-CBB9062818F3}"/>
              </a:ext>
            </a:extLst>
          </p:cNvPr>
          <p:cNvSpPr txBox="1"/>
          <p:nvPr/>
        </p:nvSpPr>
        <p:spPr>
          <a:xfrm>
            <a:off x="2401556" y="5261418"/>
            <a:ext cx="283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Fold change in </a:t>
            </a:r>
            <a:r>
              <a:rPr lang="en-US" dirty="0" err="1"/>
              <a:t>HbS</a:t>
            </a:r>
            <a:r>
              <a:rPr lang="en-US" dirty="0"/>
              <a:t> protective effect</a:t>
            </a:r>
          </a:p>
        </p:txBody>
      </p:sp>
    </p:spTree>
    <p:extLst>
      <p:ext uri="{BB962C8B-B14F-4D97-AF65-F5344CB8AC3E}">
        <p14:creationId xmlns:p14="http://schemas.microsoft.com/office/powerpoint/2010/main" val="27968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0A70-2CD5-9E46-84BD-86A0A67BD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31" y="346066"/>
            <a:ext cx="7630407" cy="701675"/>
          </a:xfrm>
        </p:spPr>
        <p:txBody>
          <a:bodyPr>
            <a:normAutofit/>
          </a:bodyPr>
          <a:lstStyle/>
          <a:p>
            <a:r>
              <a:rPr lang="en-US" dirty="0"/>
              <a:t>Oxford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5C6DB-82D1-D044-B91A-5B57BFE009E0}"/>
              </a:ext>
            </a:extLst>
          </p:cNvPr>
          <p:cNvGrpSpPr/>
          <p:nvPr/>
        </p:nvGrpSpPr>
        <p:grpSpPr>
          <a:xfrm>
            <a:off x="516907" y="3560640"/>
            <a:ext cx="4576417" cy="2641600"/>
            <a:chOff x="3417061" y="483704"/>
            <a:chExt cx="3432313" cy="1981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EE062F-42F1-974A-8012-02A4876604FC}"/>
                </a:ext>
              </a:extLst>
            </p:cNvPr>
            <p:cNvSpPr/>
            <p:nvPr/>
          </p:nvSpPr>
          <p:spPr>
            <a:xfrm>
              <a:off x="3417061" y="483704"/>
              <a:ext cx="3432313" cy="19812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08C306-6773-3F4D-B28F-82D8170EC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0859" y="529461"/>
              <a:ext cx="3345106" cy="1881622"/>
            </a:xfrm>
            <a:prstGeom prst="rect">
              <a:avLst/>
            </a:prstGeom>
          </p:spPr>
        </p:pic>
      </p:grpSp>
      <p:pic>
        <p:nvPicPr>
          <p:cNvPr id="3" name="Picture 2" descr="A body of water with a sunset&#10;&#10;Description automatically generated with low confidence">
            <a:extLst>
              <a:ext uri="{FF2B5EF4-FFF2-40B4-BE49-F238E27FC236}">
                <a16:creationId xmlns:a16="http://schemas.microsoft.com/office/drawing/2014/main" id="{982E0AFF-455C-4D2B-DCBD-4A844FDC6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519" y="3823991"/>
            <a:ext cx="3460847" cy="2595635"/>
          </a:xfrm>
          <a:prstGeom prst="rect">
            <a:avLst/>
          </a:prstGeom>
        </p:spPr>
      </p:pic>
      <p:pic>
        <p:nvPicPr>
          <p:cNvPr id="10" name="Picture 9" descr="A picture containing sky, outdoor, water, watercraft&#10;&#10;Description automatically generated">
            <a:extLst>
              <a:ext uri="{FF2B5EF4-FFF2-40B4-BE49-F238E27FC236}">
                <a16:creationId xmlns:a16="http://schemas.microsoft.com/office/drawing/2014/main" id="{1C98499E-AE42-D6F4-7D27-6E0A96CD9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77" y="1079070"/>
            <a:ext cx="3261261" cy="2103277"/>
          </a:xfrm>
          <a:prstGeom prst="rect">
            <a:avLst/>
          </a:prstGeom>
        </p:spPr>
      </p:pic>
      <p:pic>
        <p:nvPicPr>
          <p:cNvPr id="11" name="Picture 10" descr="A picture containing outdoor, grass, sky, building&#10;&#10;Description automatically generated">
            <a:extLst>
              <a:ext uri="{FF2B5EF4-FFF2-40B4-BE49-F238E27FC236}">
                <a16:creationId xmlns:a16="http://schemas.microsoft.com/office/drawing/2014/main" id="{A26A98F8-47C8-5C4A-92E1-C39A19D0B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183" y="552815"/>
            <a:ext cx="4085632" cy="2189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F62E31-F8A2-2BD5-DFA5-89BBE7B87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763" y="288487"/>
            <a:ext cx="2222931" cy="32721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C047929-C707-6797-3DB3-76B2E43D2924}"/>
              </a:ext>
            </a:extLst>
          </p:cNvPr>
          <p:cNvGrpSpPr/>
          <p:nvPr/>
        </p:nvGrpSpPr>
        <p:grpSpPr>
          <a:xfrm>
            <a:off x="5244662" y="5287840"/>
            <a:ext cx="1702675" cy="914400"/>
            <a:chOff x="5749159" y="4309241"/>
            <a:chExt cx="1702675" cy="914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5A3C69-BA35-8223-416B-FCE5230795E5}"/>
                </a:ext>
              </a:extLst>
            </p:cNvPr>
            <p:cNvSpPr/>
            <p:nvPr/>
          </p:nvSpPr>
          <p:spPr>
            <a:xfrm>
              <a:off x="5749159" y="4309241"/>
              <a:ext cx="1702675" cy="914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0CB74-3263-0A83-B420-08C336E6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34412" y="4424926"/>
              <a:ext cx="1536700" cy="6985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pic>
        <p:nvPicPr>
          <p:cNvPr id="16" name="Picture 15" descr="A statue of a perso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CF69EE9A-B74E-5D2E-0602-2CBE56F535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04" t="10100" r="29471" b="16397"/>
          <a:stretch/>
        </p:blipFill>
        <p:spPr>
          <a:xfrm>
            <a:off x="6663558" y="2931885"/>
            <a:ext cx="1151834" cy="218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14BACD8-02FD-166D-0532-ED3EE3D31AD9}"/>
              </a:ext>
            </a:extLst>
          </p:cNvPr>
          <p:cNvSpPr/>
          <p:nvPr/>
        </p:nvSpPr>
        <p:spPr>
          <a:xfrm>
            <a:off x="549505" y="1104405"/>
            <a:ext cx="5023373" cy="50594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2DEE5-0519-323E-F648-2B752512C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3" name="Picture 12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54D441CA-2027-D2B3-0C10-E45EBC2F3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62368"/>
          <a:stretch/>
        </p:blipFill>
        <p:spPr>
          <a:xfrm>
            <a:off x="1074759" y="1658257"/>
            <a:ext cx="4245569" cy="14419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74EC3B-199B-3045-8720-D04AA9A5A5DD}"/>
              </a:ext>
            </a:extLst>
          </p:cNvPr>
          <p:cNvSpPr txBox="1"/>
          <p:nvPr/>
        </p:nvSpPr>
        <p:spPr>
          <a:xfrm>
            <a:off x="3296771" y="125864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10864B-E007-5BB9-9021-F7A6D3AFDCB4}"/>
              </a:ext>
            </a:extLst>
          </p:cNvPr>
          <p:cNvSpPr/>
          <p:nvPr/>
        </p:nvSpPr>
        <p:spPr>
          <a:xfrm>
            <a:off x="3405906" y="2056376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61602C-FF28-F522-3B6E-C188046E1520}"/>
              </a:ext>
            </a:extLst>
          </p:cNvPr>
          <p:cNvSpPr/>
          <p:nvPr/>
        </p:nvSpPr>
        <p:spPr>
          <a:xfrm>
            <a:off x="4281935" y="2616631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01F82824-FD40-2DFA-CCC2-2A404ED74432}"/>
              </a:ext>
            </a:extLst>
          </p:cNvPr>
          <p:cNvSpPr/>
          <p:nvPr/>
        </p:nvSpPr>
        <p:spPr>
          <a:xfrm>
            <a:off x="5698297" y="1763515"/>
            <a:ext cx="188976" cy="123139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7E1AE1EB-F424-B644-03A2-0D5D4EDAE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9" b="35363"/>
          <a:stretch/>
        </p:blipFill>
        <p:spPr>
          <a:xfrm>
            <a:off x="1074759" y="3171773"/>
            <a:ext cx="4245569" cy="75692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F20E163-5EEA-F340-63A6-D4ECA1A9F034}"/>
              </a:ext>
            </a:extLst>
          </p:cNvPr>
          <p:cNvSpPr/>
          <p:nvPr/>
        </p:nvSpPr>
        <p:spPr>
          <a:xfrm>
            <a:off x="3898529" y="3431819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F3844B6-8AC1-5C2D-3E60-4AA25D16AF47}"/>
              </a:ext>
            </a:extLst>
          </p:cNvPr>
          <p:cNvSpPr/>
          <p:nvPr/>
        </p:nvSpPr>
        <p:spPr>
          <a:xfrm>
            <a:off x="5704720" y="3171773"/>
            <a:ext cx="186318" cy="75692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47620-539A-B2BA-1A0A-28C3411DD3CB}"/>
              </a:ext>
            </a:extLst>
          </p:cNvPr>
          <p:cNvSpPr txBox="1"/>
          <p:nvPr/>
        </p:nvSpPr>
        <p:spPr>
          <a:xfrm>
            <a:off x="1648746" y="3304989"/>
            <a:ext cx="64152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Mali</a:t>
            </a:r>
          </a:p>
          <a:p>
            <a:pPr algn="r"/>
            <a:r>
              <a:rPr lang="en-US" sz="1200" dirty="0"/>
              <a:t>N = 32</a:t>
            </a:r>
          </a:p>
        </p:txBody>
      </p:sp>
      <p:pic>
        <p:nvPicPr>
          <p:cNvPr id="6" name="Picture 5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BBEA126B-F897-DF01-845C-2C27140D9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9" b="49293"/>
          <a:stretch/>
        </p:blipFill>
        <p:spPr>
          <a:xfrm>
            <a:off x="1074759" y="3987227"/>
            <a:ext cx="4245569" cy="7569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ED5FD48-A886-B5E5-27E6-66949C72192F}"/>
              </a:ext>
            </a:extLst>
          </p:cNvPr>
          <p:cNvSpPr txBox="1"/>
          <p:nvPr/>
        </p:nvSpPr>
        <p:spPr>
          <a:xfrm>
            <a:off x="1420505" y="4135675"/>
            <a:ext cx="877163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Ghana</a:t>
            </a:r>
          </a:p>
          <a:p>
            <a:pPr algn="r"/>
            <a:r>
              <a:rPr lang="en-US" sz="1200" dirty="0"/>
              <a:t>N = 1,368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960B62-8ED0-57B0-18C6-5BEE1C77B569}"/>
              </a:ext>
            </a:extLst>
          </p:cNvPr>
          <p:cNvSpPr/>
          <p:nvPr/>
        </p:nvSpPr>
        <p:spPr>
          <a:xfrm>
            <a:off x="3947380" y="4275337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20815A-1881-5D5C-AB9E-570499CFECDE}"/>
              </a:ext>
            </a:extLst>
          </p:cNvPr>
          <p:cNvSpPr txBox="1"/>
          <p:nvPr/>
        </p:nvSpPr>
        <p:spPr>
          <a:xfrm>
            <a:off x="6028755" y="21945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Original study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3C0EB4-6222-BE49-5C02-2CB035856BE7}"/>
              </a:ext>
            </a:extLst>
          </p:cNvPr>
          <p:cNvSpPr txBox="1"/>
          <p:nvPr/>
        </p:nvSpPr>
        <p:spPr>
          <a:xfrm>
            <a:off x="6028755" y="4169088"/>
            <a:ext cx="496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Lucas </a:t>
            </a:r>
            <a:r>
              <a:rPr lang="en-US" dirty="0" err="1">
                <a:solidFill>
                  <a:schemeClr val="bg1"/>
                </a:solidFill>
              </a:rPr>
              <a:t>Amenga-Etego</a:t>
            </a:r>
            <a:r>
              <a:rPr lang="en-US" dirty="0">
                <a:solidFill>
                  <a:schemeClr val="bg1"/>
                </a:solidFill>
              </a:rPr>
              <a:t>, Will Hamilton </a:t>
            </a:r>
            <a:r>
              <a:rPr lang="en-US" sz="1400" dirty="0" err="1">
                <a:solidFill>
                  <a:schemeClr val="bg1"/>
                </a:solidFill>
              </a:rPr>
              <a:t>bioRxiv</a:t>
            </a:r>
            <a:r>
              <a:rPr lang="en-US" sz="1400" dirty="0">
                <a:solidFill>
                  <a:schemeClr val="bg1"/>
                </a:solidFill>
              </a:rPr>
              <a:t> 2023</a:t>
            </a:r>
          </a:p>
        </p:txBody>
      </p:sp>
      <p:pic>
        <p:nvPicPr>
          <p:cNvPr id="8" name="Picture 7" descr="A graph with black lines and white text&#10;&#10;Description automatically generated">
            <a:extLst>
              <a:ext uri="{FF2B5EF4-FFF2-40B4-BE49-F238E27FC236}">
                <a16:creationId xmlns:a16="http://schemas.microsoft.com/office/drawing/2014/main" id="{D3F14E4B-8F24-4857-C439-F8E0D45FD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6" b="22466"/>
          <a:stretch/>
        </p:blipFill>
        <p:spPr>
          <a:xfrm>
            <a:off x="1074759" y="4812484"/>
            <a:ext cx="4245569" cy="7569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697B4-1B27-EF96-F664-EEAADE91587F}"/>
              </a:ext>
            </a:extLst>
          </p:cNvPr>
          <p:cNvCxnSpPr>
            <a:cxnSpLocks/>
          </p:cNvCxnSpPr>
          <p:nvPr/>
        </p:nvCxnSpPr>
        <p:spPr>
          <a:xfrm flipH="1">
            <a:off x="2853241" y="1627977"/>
            <a:ext cx="3714" cy="399999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FC22A1-C95F-1A35-D98C-9BF6FADCEB27}"/>
              </a:ext>
            </a:extLst>
          </p:cNvPr>
          <p:cNvCxnSpPr>
            <a:cxnSpLocks/>
          </p:cNvCxnSpPr>
          <p:nvPr/>
        </p:nvCxnSpPr>
        <p:spPr>
          <a:xfrm>
            <a:off x="3818156" y="1630582"/>
            <a:ext cx="0" cy="3999139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BA765F-9CEF-F9DC-45B1-0607A43F1E85}"/>
              </a:ext>
            </a:extLst>
          </p:cNvPr>
          <p:cNvCxnSpPr>
            <a:cxnSpLocks/>
          </p:cNvCxnSpPr>
          <p:nvPr/>
        </p:nvCxnSpPr>
        <p:spPr>
          <a:xfrm>
            <a:off x="4720834" y="1627977"/>
            <a:ext cx="0" cy="3999961"/>
          </a:xfrm>
          <a:prstGeom prst="line">
            <a:avLst/>
          </a:prstGeom>
          <a:ln w="28575">
            <a:solidFill>
              <a:srgbClr val="6C6C67">
                <a:alpha val="60784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8291A5A-4B06-4F76-1850-993E1BD5689D}"/>
              </a:ext>
            </a:extLst>
          </p:cNvPr>
          <p:cNvSpPr/>
          <p:nvPr/>
        </p:nvSpPr>
        <p:spPr>
          <a:xfrm>
            <a:off x="3690959" y="5090667"/>
            <a:ext cx="124990" cy="1249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84D2C4-DB9B-BFB2-AAD1-564F3BC8BEF8}"/>
              </a:ext>
            </a:extLst>
          </p:cNvPr>
          <p:cNvSpPr txBox="1"/>
          <p:nvPr/>
        </p:nvSpPr>
        <p:spPr>
          <a:xfrm>
            <a:off x="593542" y="4860008"/>
            <a:ext cx="16947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Gambia</a:t>
            </a:r>
          </a:p>
          <a:p>
            <a:pPr algn="r"/>
            <a:r>
              <a:rPr lang="en-US" sz="1200" dirty="0"/>
              <a:t>(severe + mild)</a:t>
            </a:r>
          </a:p>
          <a:p>
            <a:pPr algn="r"/>
            <a:r>
              <a:rPr lang="en-US" sz="1200" dirty="0"/>
              <a:t>AS/SS=14 AA=800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BD1950DD-B532-98E3-02DD-663CDA2890BC}"/>
              </a:ext>
            </a:extLst>
          </p:cNvPr>
          <p:cNvSpPr/>
          <p:nvPr/>
        </p:nvSpPr>
        <p:spPr>
          <a:xfrm>
            <a:off x="5706726" y="4807262"/>
            <a:ext cx="188976" cy="762144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160CE4-D44A-D37C-A40E-58DC38DF953D}"/>
              </a:ext>
            </a:extLst>
          </p:cNvPr>
          <p:cNvSpPr txBox="1"/>
          <p:nvPr/>
        </p:nvSpPr>
        <p:spPr>
          <a:xfrm>
            <a:off x="6041743" y="5049834"/>
            <a:ext cx="513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Annie Forster, Alfred </a:t>
            </a:r>
            <a:r>
              <a:rPr lang="en-US" dirty="0" err="1">
                <a:solidFill>
                  <a:schemeClr val="bg1"/>
                </a:solidFill>
              </a:rPr>
              <a:t>Amambua-Ngwa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unpublished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3E1BF-3C00-1688-8DA1-0D7F1B2D60C7}"/>
              </a:ext>
            </a:extLst>
          </p:cNvPr>
          <p:cNvSpPr txBox="1"/>
          <p:nvPr/>
        </p:nvSpPr>
        <p:spPr>
          <a:xfrm>
            <a:off x="2546907" y="5696337"/>
            <a:ext cx="61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68782-4D5F-E50E-7B7C-86DDCD6800BF}"/>
              </a:ext>
            </a:extLst>
          </p:cNvPr>
          <p:cNvSpPr txBox="1"/>
          <p:nvPr/>
        </p:nvSpPr>
        <p:spPr>
          <a:xfrm>
            <a:off x="3452512" y="5698084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10-fold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85717D-4BE7-7DB2-C8D1-FA3D1222C3FB}"/>
              </a:ext>
            </a:extLst>
          </p:cNvPr>
          <p:cNvSpPr txBox="1"/>
          <p:nvPr/>
        </p:nvSpPr>
        <p:spPr>
          <a:xfrm>
            <a:off x="4305497" y="569630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100-fold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CF3D25-7974-A4AD-D648-2F70AB4CB5E4}"/>
              </a:ext>
            </a:extLst>
          </p:cNvPr>
          <p:cNvSpPr txBox="1"/>
          <p:nvPr/>
        </p:nvSpPr>
        <p:spPr>
          <a:xfrm>
            <a:off x="593542" y="4075360"/>
            <a:ext cx="168898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Ghana</a:t>
            </a:r>
            <a:r>
              <a:rPr lang="en-US" dirty="0"/>
              <a:t> </a:t>
            </a:r>
            <a:r>
              <a:rPr lang="en-US" sz="1600" dirty="0"/>
              <a:t>(mild)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31</a:t>
            </a:r>
            <a:r>
              <a:rPr lang="en-US" sz="1200" dirty="0"/>
              <a:t> AA = 1,008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D95556-BD2A-EA47-28BE-462F02B76823}"/>
              </a:ext>
            </a:extLst>
          </p:cNvPr>
          <p:cNvSpPr txBox="1"/>
          <p:nvPr/>
        </p:nvSpPr>
        <p:spPr>
          <a:xfrm>
            <a:off x="712199" y="1842562"/>
            <a:ext cx="15760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Gambia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17</a:t>
            </a:r>
            <a:r>
              <a:rPr lang="en-US" sz="1200" dirty="0"/>
              <a:t> AA=1850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F43B75-A79B-EB01-E41C-DC0C7B3F0789}"/>
              </a:ext>
            </a:extLst>
          </p:cNvPr>
          <p:cNvSpPr txBox="1"/>
          <p:nvPr/>
        </p:nvSpPr>
        <p:spPr>
          <a:xfrm>
            <a:off x="735364" y="2427608"/>
            <a:ext cx="15676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Kenya severe</a:t>
            </a:r>
          </a:p>
          <a:p>
            <a:pPr algn="r"/>
            <a:r>
              <a:rPr lang="en-US" sz="1200" dirty="0"/>
              <a:t>AS/SS=</a:t>
            </a:r>
            <a:r>
              <a:rPr lang="en-US" sz="1200" b="1" dirty="0"/>
              <a:t>32</a:t>
            </a:r>
            <a:r>
              <a:rPr lang="en-US" sz="1200" dirty="0"/>
              <a:t> AA=1519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8D93A9-FC14-D9BD-4E3A-BD972C2F6E27}"/>
              </a:ext>
            </a:extLst>
          </p:cNvPr>
          <p:cNvSpPr txBox="1"/>
          <p:nvPr/>
        </p:nvSpPr>
        <p:spPr>
          <a:xfrm>
            <a:off x="1092380" y="3239108"/>
            <a:ext cx="118494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Mali</a:t>
            </a:r>
            <a:r>
              <a:rPr lang="en-US" dirty="0"/>
              <a:t> </a:t>
            </a:r>
            <a:r>
              <a:rPr lang="en-US" sz="1600" dirty="0"/>
              <a:t>(mild)</a:t>
            </a:r>
          </a:p>
          <a:p>
            <a:pPr algn="r"/>
            <a:r>
              <a:rPr lang="en-US" sz="1200" dirty="0"/>
              <a:t>AS=</a:t>
            </a:r>
            <a:r>
              <a:rPr lang="en-US" sz="1200" b="1" dirty="0"/>
              <a:t>16</a:t>
            </a:r>
            <a:r>
              <a:rPr lang="en-US" sz="1200" dirty="0"/>
              <a:t> AA=16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A342B-711B-FC83-BF97-2CA3A70BFFDA}"/>
              </a:ext>
            </a:extLst>
          </p:cNvPr>
          <p:cNvSpPr txBox="1"/>
          <p:nvPr/>
        </p:nvSpPr>
        <p:spPr>
          <a:xfrm>
            <a:off x="6028755" y="3257846"/>
            <a:ext cx="4202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Joseph </a:t>
            </a:r>
            <a:r>
              <a:rPr lang="en-US" sz="1600" dirty="0" err="1">
                <a:solidFill>
                  <a:schemeClr val="bg1"/>
                </a:solidFill>
              </a:rPr>
              <a:t>Saelens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Mahamadou</a:t>
            </a:r>
            <a:r>
              <a:rPr lang="en-US" sz="1600" dirty="0">
                <a:solidFill>
                  <a:schemeClr val="bg1"/>
                </a:solidFill>
              </a:rPr>
              <a:t> Diakité, Steve M. Taylor </a:t>
            </a:r>
            <a:r>
              <a:rPr lang="en-US" sz="1400" dirty="0" err="1">
                <a:solidFill>
                  <a:schemeClr val="bg1"/>
                </a:solidFill>
              </a:rPr>
              <a:t>mSphere</a:t>
            </a:r>
            <a:r>
              <a:rPr lang="en-US" sz="1400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C76A4B5-794E-886F-F0F4-771C49304985}"/>
              </a:ext>
            </a:extLst>
          </p:cNvPr>
          <p:cNvSpPr/>
          <p:nvPr/>
        </p:nvSpPr>
        <p:spPr>
          <a:xfrm>
            <a:off x="5712351" y="3973898"/>
            <a:ext cx="186318" cy="75692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9F99B3-FB9B-74F0-D8AD-5A103588B153}"/>
              </a:ext>
            </a:extLst>
          </p:cNvPr>
          <p:cNvSpPr txBox="1">
            <a:spLocks/>
          </p:cNvSpPr>
          <p:nvPr/>
        </p:nvSpPr>
        <p:spPr>
          <a:xfrm>
            <a:off x="549505" y="265809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Replication across contexts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179505-6624-C541-95A5-8C01FCDC4E69}"/>
              </a:ext>
            </a:extLst>
          </p:cNvPr>
          <p:cNvSpPr/>
          <p:nvPr/>
        </p:nvSpPr>
        <p:spPr>
          <a:xfrm>
            <a:off x="381881" y="931392"/>
            <a:ext cx="11428238" cy="2040061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/>
              <a:t>Three regions of the </a:t>
            </a:r>
            <a:r>
              <a:rPr lang="en-US" b="0" i="1" dirty="0" err="1"/>
              <a:t>Pf</a:t>
            </a:r>
            <a:r>
              <a:rPr lang="en-US" b="0" dirty="0"/>
              <a:t> genome are associated with </a:t>
            </a:r>
            <a:r>
              <a:rPr lang="en-US" b="0" dirty="0" err="1"/>
              <a:t>HbS</a:t>
            </a:r>
            <a:endParaRPr lang="en-US" b="0" dirty="0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74489"/>
          <a:stretch/>
        </p:blipFill>
        <p:spPr>
          <a:xfrm>
            <a:off x="2320640" y="1143116"/>
            <a:ext cx="8569944" cy="1743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0781F3-E370-AF28-EF78-1C9C3527F5D1}"/>
              </a:ext>
            </a:extLst>
          </p:cNvPr>
          <p:cNvSpPr txBox="1"/>
          <p:nvPr/>
        </p:nvSpPr>
        <p:spPr>
          <a:xfrm>
            <a:off x="3368040" y="6412792"/>
            <a:ext cx="868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Will Hamilton, … Lucas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Amenga-Etego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bioRxiv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doi.org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/10.1101/2023.09.14.557461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18C044-95B6-67FB-08FA-E227A9402D47}"/>
              </a:ext>
            </a:extLst>
          </p:cNvPr>
          <p:cNvSpPr txBox="1"/>
          <p:nvPr/>
        </p:nvSpPr>
        <p:spPr>
          <a:xfrm>
            <a:off x="2612645" y="104446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441B89-8465-640E-BDE4-C8AD20B67E3E}"/>
              </a:ext>
            </a:extLst>
          </p:cNvPr>
          <p:cNvSpPr txBox="1"/>
          <p:nvPr/>
        </p:nvSpPr>
        <p:spPr>
          <a:xfrm>
            <a:off x="3305866" y="119835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0737C-5E0F-A4C3-F712-A113042E719B}"/>
              </a:ext>
            </a:extLst>
          </p:cNvPr>
          <p:cNvSpPr txBox="1"/>
          <p:nvPr/>
        </p:nvSpPr>
        <p:spPr>
          <a:xfrm>
            <a:off x="7414044" y="989228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Pfsa3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BAD98F-2EBD-0ADD-8979-76557A73A515}"/>
              </a:ext>
            </a:extLst>
          </p:cNvPr>
          <p:cNvCxnSpPr>
            <a:cxnSpLocks/>
          </p:cNvCxnSpPr>
          <p:nvPr/>
        </p:nvCxnSpPr>
        <p:spPr>
          <a:xfrm>
            <a:off x="2934207" y="1324624"/>
            <a:ext cx="94792" cy="153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690733-F8A2-2360-81F1-A938010836FF}"/>
              </a:ext>
            </a:extLst>
          </p:cNvPr>
          <p:cNvCxnSpPr>
            <a:cxnSpLocks/>
          </p:cNvCxnSpPr>
          <p:nvPr/>
        </p:nvCxnSpPr>
        <p:spPr>
          <a:xfrm flipH="1">
            <a:off x="3197710" y="1550654"/>
            <a:ext cx="176526" cy="223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11F04E-DF1F-9C62-3BDC-696D0BCA2B59}"/>
              </a:ext>
            </a:extLst>
          </p:cNvPr>
          <p:cNvCxnSpPr>
            <a:cxnSpLocks/>
          </p:cNvCxnSpPr>
          <p:nvPr/>
        </p:nvCxnSpPr>
        <p:spPr>
          <a:xfrm flipH="1">
            <a:off x="7345416" y="1247680"/>
            <a:ext cx="137256" cy="98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B3C534B-E55C-BDF1-EDD2-13CF792D7DCA}"/>
              </a:ext>
            </a:extLst>
          </p:cNvPr>
          <p:cNvSpPr txBox="1"/>
          <p:nvPr/>
        </p:nvSpPr>
        <p:spPr>
          <a:xfrm>
            <a:off x="628368" y="1478512"/>
            <a:ext cx="1465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Original study</a:t>
            </a:r>
          </a:p>
        </p:txBody>
      </p:sp>
    </p:spTree>
    <p:extLst>
      <p:ext uri="{BB962C8B-B14F-4D97-AF65-F5344CB8AC3E}">
        <p14:creationId xmlns:p14="http://schemas.microsoft.com/office/powerpoint/2010/main" val="2400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5A20F3-7AB2-BF0B-7D93-8DB644322961}"/>
              </a:ext>
            </a:extLst>
          </p:cNvPr>
          <p:cNvSpPr/>
          <p:nvPr/>
        </p:nvSpPr>
        <p:spPr>
          <a:xfrm>
            <a:off x="381881" y="3173486"/>
            <a:ext cx="11428237" cy="2455154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179505-6624-C541-95A5-8C01FCDC4E69}"/>
              </a:ext>
            </a:extLst>
          </p:cNvPr>
          <p:cNvSpPr/>
          <p:nvPr/>
        </p:nvSpPr>
        <p:spPr>
          <a:xfrm>
            <a:off x="381881" y="931392"/>
            <a:ext cx="11428238" cy="2040061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trike="sngStrike" dirty="0"/>
              <a:t>Three</a:t>
            </a:r>
            <a:r>
              <a:rPr lang="en-US" dirty="0"/>
              <a:t> Four </a:t>
            </a:r>
            <a:r>
              <a:rPr lang="en-US" b="0" dirty="0"/>
              <a:t>regions of the </a:t>
            </a:r>
            <a:r>
              <a:rPr lang="en-US" b="0" i="1" dirty="0" err="1"/>
              <a:t>Pf</a:t>
            </a:r>
            <a:r>
              <a:rPr lang="en-US" b="0" dirty="0"/>
              <a:t> genome are associated with </a:t>
            </a:r>
            <a:r>
              <a:rPr lang="en-US" b="0" dirty="0" err="1"/>
              <a:t>HbS</a:t>
            </a:r>
            <a:endParaRPr lang="en-US" b="0" dirty="0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74489"/>
          <a:stretch/>
        </p:blipFill>
        <p:spPr>
          <a:xfrm>
            <a:off x="2320640" y="1143116"/>
            <a:ext cx="8569944" cy="1743000"/>
          </a:xfrm>
          <a:prstGeom prst="rect">
            <a:avLst/>
          </a:prstGeom>
        </p:spPr>
      </p:pic>
      <p:pic>
        <p:nvPicPr>
          <p:cNvPr id="5" name="Picture 4" descr="A graph showing a number of objects&#10;&#10;Description automatically generated">
            <a:extLst>
              <a:ext uri="{FF2B5EF4-FFF2-40B4-BE49-F238E27FC236}">
                <a16:creationId xmlns:a16="http://schemas.microsoft.com/office/drawing/2014/main" id="{B27D3606-2A0C-F3C0-0EC7-49FB27712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/>
          <a:stretch/>
        </p:blipFill>
        <p:spPr>
          <a:xfrm>
            <a:off x="2484149" y="3189522"/>
            <a:ext cx="8923281" cy="2166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0781F3-E370-AF28-EF78-1C9C3527F5D1}"/>
              </a:ext>
            </a:extLst>
          </p:cNvPr>
          <p:cNvSpPr txBox="1"/>
          <p:nvPr/>
        </p:nvSpPr>
        <p:spPr>
          <a:xfrm>
            <a:off x="3368040" y="6412792"/>
            <a:ext cx="868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Will Hamilton, … Lucas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Amenga-Etego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bioRxiv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doi.org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/10.1101/2023.09.14.557461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ADC28-2FBB-D033-CAC1-90AE86348DDF}"/>
              </a:ext>
            </a:extLst>
          </p:cNvPr>
          <p:cNvSpPr/>
          <p:nvPr/>
        </p:nvSpPr>
        <p:spPr>
          <a:xfrm>
            <a:off x="2484150" y="3783782"/>
            <a:ext cx="125073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2AD3E-DF1A-CDCE-2F9C-413E66B6489F}"/>
              </a:ext>
            </a:extLst>
          </p:cNvPr>
          <p:cNvSpPr/>
          <p:nvPr/>
        </p:nvSpPr>
        <p:spPr>
          <a:xfrm>
            <a:off x="3235640" y="4120379"/>
            <a:ext cx="141364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C7DEE-319C-E637-A34A-5BAAFB8CBD05}"/>
              </a:ext>
            </a:extLst>
          </p:cNvPr>
          <p:cNvSpPr/>
          <p:nvPr/>
        </p:nvSpPr>
        <p:spPr>
          <a:xfrm>
            <a:off x="6610598" y="3315906"/>
            <a:ext cx="141364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aph showing a number of objects&#10;&#10;Description automatically generated">
            <a:extLst>
              <a:ext uri="{FF2B5EF4-FFF2-40B4-BE49-F238E27FC236}">
                <a16:creationId xmlns:a16="http://schemas.microsoft.com/office/drawing/2014/main" id="{181F0FD5-BC0B-C873-10FB-143250E51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86247"/>
          <a:stretch/>
        </p:blipFill>
        <p:spPr>
          <a:xfrm>
            <a:off x="2320640" y="3189522"/>
            <a:ext cx="302459" cy="2166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18C044-95B6-67FB-08FA-E227A9402D47}"/>
              </a:ext>
            </a:extLst>
          </p:cNvPr>
          <p:cNvSpPr txBox="1"/>
          <p:nvPr/>
        </p:nvSpPr>
        <p:spPr>
          <a:xfrm>
            <a:off x="2612645" y="104446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441B89-8465-640E-BDE4-C8AD20B67E3E}"/>
              </a:ext>
            </a:extLst>
          </p:cNvPr>
          <p:cNvSpPr txBox="1"/>
          <p:nvPr/>
        </p:nvSpPr>
        <p:spPr>
          <a:xfrm>
            <a:off x="3305866" y="119835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0737C-5E0F-A4C3-F712-A113042E719B}"/>
              </a:ext>
            </a:extLst>
          </p:cNvPr>
          <p:cNvSpPr txBox="1"/>
          <p:nvPr/>
        </p:nvSpPr>
        <p:spPr>
          <a:xfrm>
            <a:off x="7414044" y="989228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Pfsa3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BAD98F-2EBD-0ADD-8979-76557A73A515}"/>
              </a:ext>
            </a:extLst>
          </p:cNvPr>
          <p:cNvCxnSpPr>
            <a:cxnSpLocks/>
          </p:cNvCxnSpPr>
          <p:nvPr/>
        </p:nvCxnSpPr>
        <p:spPr>
          <a:xfrm>
            <a:off x="2934207" y="1324624"/>
            <a:ext cx="94792" cy="153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690733-F8A2-2360-81F1-A938010836FF}"/>
              </a:ext>
            </a:extLst>
          </p:cNvPr>
          <p:cNvCxnSpPr>
            <a:cxnSpLocks/>
          </p:cNvCxnSpPr>
          <p:nvPr/>
        </p:nvCxnSpPr>
        <p:spPr>
          <a:xfrm flipH="1">
            <a:off x="3197710" y="1550654"/>
            <a:ext cx="176526" cy="223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11F04E-DF1F-9C62-3BDC-696D0BCA2B59}"/>
              </a:ext>
            </a:extLst>
          </p:cNvPr>
          <p:cNvCxnSpPr>
            <a:cxnSpLocks/>
          </p:cNvCxnSpPr>
          <p:nvPr/>
        </p:nvCxnSpPr>
        <p:spPr>
          <a:xfrm flipH="1">
            <a:off x="7345416" y="1247680"/>
            <a:ext cx="137256" cy="98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476E98-3059-FB3E-B0D3-9CF546C581CC}"/>
              </a:ext>
            </a:extLst>
          </p:cNvPr>
          <p:cNvSpPr txBox="1"/>
          <p:nvPr/>
        </p:nvSpPr>
        <p:spPr>
          <a:xfrm>
            <a:off x="2667727" y="3607787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82290B-D462-13DD-FD1C-057586898225}"/>
              </a:ext>
            </a:extLst>
          </p:cNvPr>
          <p:cNvCxnSpPr>
            <a:cxnSpLocks/>
          </p:cNvCxnSpPr>
          <p:nvPr/>
        </p:nvCxnSpPr>
        <p:spPr>
          <a:xfrm>
            <a:off x="2989289" y="3887945"/>
            <a:ext cx="94792" cy="153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3BC470-D369-5C27-0937-A88E4821E7B3}"/>
              </a:ext>
            </a:extLst>
          </p:cNvPr>
          <p:cNvSpPr txBox="1"/>
          <p:nvPr/>
        </p:nvSpPr>
        <p:spPr>
          <a:xfrm>
            <a:off x="7533238" y="3268272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2FC634-0B85-3CFC-5B86-E3824CAB3CC1}"/>
              </a:ext>
            </a:extLst>
          </p:cNvPr>
          <p:cNvCxnSpPr>
            <a:cxnSpLocks/>
          </p:cNvCxnSpPr>
          <p:nvPr/>
        </p:nvCxnSpPr>
        <p:spPr>
          <a:xfrm flipH="1">
            <a:off x="7414044" y="3508462"/>
            <a:ext cx="137256" cy="98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B3C534B-E55C-BDF1-EDD2-13CF792D7DCA}"/>
              </a:ext>
            </a:extLst>
          </p:cNvPr>
          <p:cNvSpPr txBox="1"/>
          <p:nvPr/>
        </p:nvSpPr>
        <p:spPr>
          <a:xfrm>
            <a:off x="628368" y="1478512"/>
            <a:ext cx="1465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Original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52334-1AE8-1002-493B-E6889CFD42BB}"/>
              </a:ext>
            </a:extLst>
          </p:cNvPr>
          <p:cNvSpPr txBox="1"/>
          <p:nvPr/>
        </p:nvSpPr>
        <p:spPr>
          <a:xfrm>
            <a:off x="623279" y="3672614"/>
            <a:ext cx="1465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New study in Ghana</a:t>
            </a:r>
          </a:p>
        </p:txBody>
      </p:sp>
    </p:spTree>
    <p:extLst>
      <p:ext uri="{BB962C8B-B14F-4D97-AF65-F5344CB8AC3E}">
        <p14:creationId xmlns:p14="http://schemas.microsoft.com/office/powerpoint/2010/main" val="38124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5A20F3-7AB2-BF0B-7D93-8DB644322961}"/>
              </a:ext>
            </a:extLst>
          </p:cNvPr>
          <p:cNvSpPr/>
          <p:nvPr/>
        </p:nvSpPr>
        <p:spPr>
          <a:xfrm>
            <a:off x="381881" y="3173486"/>
            <a:ext cx="11428237" cy="2455154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179505-6624-C541-95A5-8C01FCDC4E69}"/>
              </a:ext>
            </a:extLst>
          </p:cNvPr>
          <p:cNvSpPr/>
          <p:nvPr/>
        </p:nvSpPr>
        <p:spPr>
          <a:xfrm>
            <a:off x="381881" y="931392"/>
            <a:ext cx="11428238" cy="2040061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trike="sngStrike" dirty="0"/>
              <a:t>Three</a:t>
            </a:r>
            <a:r>
              <a:rPr lang="en-US" dirty="0"/>
              <a:t> Four regions of the </a:t>
            </a:r>
            <a:r>
              <a:rPr lang="en-US" i="1" dirty="0" err="1"/>
              <a:t>Pf</a:t>
            </a:r>
            <a:r>
              <a:rPr lang="en-US" dirty="0"/>
              <a:t> genome are associated with </a:t>
            </a:r>
            <a:r>
              <a:rPr lang="en-US" dirty="0" err="1"/>
              <a:t>HbS</a:t>
            </a:r>
            <a:endParaRPr lang="en-US" dirty="0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74489"/>
          <a:stretch/>
        </p:blipFill>
        <p:spPr>
          <a:xfrm>
            <a:off x="2320640" y="1143116"/>
            <a:ext cx="8569944" cy="1743000"/>
          </a:xfrm>
          <a:prstGeom prst="rect">
            <a:avLst/>
          </a:prstGeom>
        </p:spPr>
      </p:pic>
      <p:pic>
        <p:nvPicPr>
          <p:cNvPr id="5" name="Picture 4" descr="A graph showing a number of objects&#10;&#10;Description automatically generated">
            <a:extLst>
              <a:ext uri="{FF2B5EF4-FFF2-40B4-BE49-F238E27FC236}">
                <a16:creationId xmlns:a16="http://schemas.microsoft.com/office/drawing/2014/main" id="{B27D3606-2A0C-F3C0-0EC7-49FB27712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/>
          <a:stretch/>
        </p:blipFill>
        <p:spPr>
          <a:xfrm>
            <a:off x="2484149" y="3189522"/>
            <a:ext cx="8923281" cy="2166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0781F3-E370-AF28-EF78-1C9C3527F5D1}"/>
              </a:ext>
            </a:extLst>
          </p:cNvPr>
          <p:cNvSpPr txBox="1"/>
          <p:nvPr/>
        </p:nvSpPr>
        <p:spPr>
          <a:xfrm>
            <a:off x="3368040" y="6412792"/>
            <a:ext cx="868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Will Hamilton, … Lucas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Amenga-Etego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bioRxiv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doi.org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/10.1101/2023.09.14.557461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ADC28-2FBB-D033-CAC1-90AE86348DDF}"/>
              </a:ext>
            </a:extLst>
          </p:cNvPr>
          <p:cNvSpPr/>
          <p:nvPr/>
        </p:nvSpPr>
        <p:spPr>
          <a:xfrm>
            <a:off x="2484150" y="3783782"/>
            <a:ext cx="125073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2AD3E-DF1A-CDCE-2F9C-413E66B6489F}"/>
              </a:ext>
            </a:extLst>
          </p:cNvPr>
          <p:cNvSpPr/>
          <p:nvPr/>
        </p:nvSpPr>
        <p:spPr>
          <a:xfrm>
            <a:off x="3235640" y="4120379"/>
            <a:ext cx="141364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C7DEE-319C-E637-A34A-5BAAFB8CBD05}"/>
              </a:ext>
            </a:extLst>
          </p:cNvPr>
          <p:cNvSpPr/>
          <p:nvPr/>
        </p:nvSpPr>
        <p:spPr>
          <a:xfrm>
            <a:off x="6610598" y="3315906"/>
            <a:ext cx="141364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aph showing a number of objects&#10;&#10;Description automatically generated">
            <a:extLst>
              <a:ext uri="{FF2B5EF4-FFF2-40B4-BE49-F238E27FC236}">
                <a16:creationId xmlns:a16="http://schemas.microsoft.com/office/drawing/2014/main" id="{181F0FD5-BC0B-C873-10FB-143250E51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86247"/>
          <a:stretch/>
        </p:blipFill>
        <p:spPr>
          <a:xfrm>
            <a:off x="2320640" y="3189522"/>
            <a:ext cx="302459" cy="2166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18C044-95B6-67FB-08FA-E227A9402D47}"/>
              </a:ext>
            </a:extLst>
          </p:cNvPr>
          <p:cNvSpPr txBox="1"/>
          <p:nvPr/>
        </p:nvSpPr>
        <p:spPr>
          <a:xfrm>
            <a:off x="2612645" y="104446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441B89-8465-640E-BDE4-C8AD20B67E3E}"/>
              </a:ext>
            </a:extLst>
          </p:cNvPr>
          <p:cNvSpPr txBox="1"/>
          <p:nvPr/>
        </p:nvSpPr>
        <p:spPr>
          <a:xfrm>
            <a:off x="3305866" y="119835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0737C-5E0F-A4C3-F712-A113042E719B}"/>
              </a:ext>
            </a:extLst>
          </p:cNvPr>
          <p:cNvSpPr txBox="1"/>
          <p:nvPr/>
        </p:nvSpPr>
        <p:spPr>
          <a:xfrm>
            <a:off x="7414044" y="989228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Pfsa3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BAD98F-2EBD-0ADD-8979-76557A73A515}"/>
              </a:ext>
            </a:extLst>
          </p:cNvPr>
          <p:cNvCxnSpPr>
            <a:cxnSpLocks/>
          </p:cNvCxnSpPr>
          <p:nvPr/>
        </p:nvCxnSpPr>
        <p:spPr>
          <a:xfrm>
            <a:off x="2934207" y="1324624"/>
            <a:ext cx="94792" cy="153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690733-F8A2-2360-81F1-A938010836FF}"/>
              </a:ext>
            </a:extLst>
          </p:cNvPr>
          <p:cNvCxnSpPr>
            <a:cxnSpLocks/>
          </p:cNvCxnSpPr>
          <p:nvPr/>
        </p:nvCxnSpPr>
        <p:spPr>
          <a:xfrm flipH="1">
            <a:off x="3197710" y="1550654"/>
            <a:ext cx="176526" cy="223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11F04E-DF1F-9C62-3BDC-696D0BCA2B59}"/>
              </a:ext>
            </a:extLst>
          </p:cNvPr>
          <p:cNvCxnSpPr>
            <a:cxnSpLocks/>
          </p:cNvCxnSpPr>
          <p:nvPr/>
        </p:nvCxnSpPr>
        <p:spPr>
          <a:xfrm flipH="1">
            <a:off x="7345416" y="1247680"/>
            <a:ext cx="137256" cy="98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476E98-3059-FB3E-B0D3-9CF546C581CC}"/>
              </a:ext>
            </a:extLst>
          </p:cNvPr>
          <p:cNvSpPr txBox="1"/>
          <p:nvPr/>
        </p:nvSpPr>
        <p:spPr>
          <a:xfrm>
            <a:off x="2667727" y="3607787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82290B-D462-13DD-FD1C-057586898225}"/>
              </a:ext>
            </a:extLst>
          </p:cNvPr>
          <p:cNvCxnSpPr>
            <a:cxnSpLocks/>
          </p:cNvCxnSpPr>
          <p:nvPr/>
        </p:nvCxnSpPr>
        <p:spPr>
          <a:xfrm>
            <a:off x="2989289" y="3887945"/>
            <a:ext cx="94792" cy="153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3BC470-D369-5C27-0937-A88E4821E7B3}"/>
              </a:ext>
            </a:extLst>
          </p:cNvPr>
          <p:cNvSpPr txBox="1"/>
          <p:nvPr/>
        </p:nvSpPr>
        <p:spPr>
          <a:xfrm>
            <a:off x="7533238" y="3268272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2FC634-0B85-3CFC-5B86-E3824CAB3CC1}"/>
              </a:ext>
            </a:extLst>
          </p:cNvPr>
          <p:cNvCxnSpPr>
            <a:cxnSpLocks/>
          </p:cNvCxnSpPr>
          <p:nvPr/>
        </p:nvCxnSpPr>
        <p:spPr>
          <a:xfrm flipH="1">
            <a:off x="7414044" y="3508462"/>
            <a:ext cx="137256" cy="98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B3C534B-E55C-BDF1-EDD2-13CF792D7DCA}"/>
              </a:ext>
            </a:extLst>
          </p:cNvPr>
          <p:cNvSpPr txBox="1"/>
          <p:nvPr/>
        </p:nvSpPr>
        <p:spPr>
          <a:xfrm>
            <a:off x="628368" y="1478512"/>
            <a:ext cx="1465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Original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AB4C3-5BC8-F83C-6E38-14AAAE656426}"/>
              </a:ext>
            </a:extLst>
          </p:cNvPr>
          <p:cNvSpPr txBox="1"/>
          <p:nvPr/>
        </p:nvSpPr>
        <p:spPr>
          <a:xfrm>
            <a:off x="3372980" y="3640700"/>
            <a:ext cx="99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 sign of Pfsa2!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A4214C-928F-C5D3-FFA0-7442B2B2EAE0}"/>
              </a:ext>
            </a:extLst>
          </p:cNvPr>
          <p:cNvCxnSpPr>
            <a:cxnSpLocks/>
          </p:cNvCxnSpPr>
          <p:nvPr/>
        </p:nvCxnSpPr>
        <p:spPr>
          <a:xfrm flipH="1">
            <a:off x="3292756" y="4179818"/>
            <a:ext cx="176526" cy="223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7EC81F-BC21-A40D-7D85-CF4680C41FCA}"/>
              </a:ext>
            </a:extLst>
          </p:cNvPr>
          <p:cNvSpPr txBox="1"/>
          <p:nvPr/>
        </p:nvSpPr>
        <p:spPr>
          <a:xfrm>
            <a:off x="623279" y="3672614"/>
            <a:ext cx="1465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New study in Ghana</a:t>
            </a:r>
          </a:p>
        </p:txBody>
      </p:sp>
    </p:spTree>
    <p:extLst>
      <p:ext uri="{BB962C8B-B14F-4D97-AF65-F5344CB8AC3E}">
        <p14:creationId xmlns:p14="http://schemas.microsoft.com/office/powerpoint/2010/main" val="24293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5A20F3-7AB2-BF0B-7D93-8DB644322961}"/>
              </a:ext>
            </a:extLst>
          </p:cNvPr>
          <p:cNvSpPr/>
          <p:nvPr/>
        </p:nvSpPr>
        <p:spPr>
          <a:xfrm>
            <a:off x="381881" y="3173486"/>
            <a:ext cx="11428237" cy="2455154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8179505-6624-C541-95A5-8C01FCDC4E69}"/>
              </a:ext>
            </a:extLst>
          </p:cNvPr>
          <p:cNvSpPr/>
          <p:nvPr/>
        </p:nvSpPr>
        <p:spPr>
          <a:xfrm>
            <a:off x="381881" y="931392"/>
            <a:ext cx="11428238" cy="2040061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trike="sngStrike" dirty="0"/>
              <a:t>Three</a:t>
            </a:r>
            <a:r>
              <a:rPr lang="en-US" dirty="0"/>
              <a:t> Four regions of the </a:t>
            </a:r>
            <a:r>
              <a:rPr lang="en-US" i="1" dirty="0" err="1"/>
              <a:t>Pf</a:t>
            </a:r>
            <a:r>
              <a:rPr lang="en-US" dirty="0"/>
              <a:t> genome are associated with </a:t>
            </a:r>
            <a:r>
              <a:rPr lang="en-US" dirty="0" err="1"/>
              <a:t>HbS</a:t>
            </a:r>
            <a:endParaRPr lang="en-US" dirty="0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7AFA4B1-EE18-A14C-8CB4-4CBF954F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3" t="1213" r="890" b="74489"/>
          <a:stretch/>
        </p:blipFill>
        <p:spPr>
          <a:xfrm>
            <a:off x="2320640" y="1143116"/>
            <a:ext cx="8569944" cy="1743000"/>
          </a:xfrm>
          <a:prstGeom prst="rect">
            <a:avLst/>
          </a:prstGeom>
        </p:spPr>
      </p:pic>
      <p:pic>
        <p:nvPicPr>
          <p:cNvPr id="5" name="Picture 4" descr="A graph showing a number of objects&#10;&#10;Description automatically generated">
            <a:extLst>
              <a:ext uri="{FF2B5EF4-FFF2-40B4-BE49-F238E27FC236}">
                <a16:creationId xmlns:a16="http://schemas.microsoft.com/office/drawing/2014/main" id="{B27D3606-2A0C-F3C0-0EC7-49FB27712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/>
          <a:stretch/>
        </p:blipFill>
        <p:spPr>
          <a:xfrm>
            <a:off x="2484149" y="3189522"/>
            <a:ext cx="8923281" cy="2166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0781F3-E370-AF28-EF78-1C9C3527F5D1}"/>
              </a:ext>
            </a:extLst>
          </p:cNvPr>
          <p:cNvSpPr txBox="1"/>
          <p:nvPr/>
        </p:nvSpPr>
        <p:spPr>
          <a:xfrm>
            <a:off x="3368040" y="6412792"/>
            <a:ext cx="868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Will Hamilton, … Lucas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Amenga-Etego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bioRxiv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doi.org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/10.1101/2023.09.14.557461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ADC28-2FBB-D033-CAC1-90AE86348DDF}"/>
              </a:ext>
            </a:extLst>
          </p:cNvPr>
          <p:cNvSpPr/>
          <p:nvPr/>
        </p:nvSpPr>
        <p:spPr>
          <a:xfrm>
            <a:off x="2484150" y="3783782"/>
            <a:ext cx="125073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2AD3E-DF1A-CDCE-2F9C-413E66B6489F}"/>
              </a:ext>
            </a:extLst>
          </p:cNvPr>
          <p:cNvSpPr/>
          <p:nvPr/>
        </p:nvSpPr>
        <p:spPr>
          <a:xfrm>
            <a:off x="3235640" y="4120379"/>
            <a:ext cx="141364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C7DEE-319C-E637-A34A-5BAAFB8CBD05}"/>
              </a:ext>
            </a:extLst>
          </p:cNvPr>
          <p:cNvSpPr/>
          <p:nvPr/>
        </p:nvSpPr>
        <p:spPr>
          <a:xfrm>
            <a:off x="6610598" y="3315906"/>
            <a:ext cx="141364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aph showing a number of objects&#10;&#10;Description automatically generated">
            <a:extLst>
              <a:ext uri="{FF2B5EF4-FFF2-40B4-BE49-F238E27FC236}">
                <a16:creationId xmlns:a16="http://schemas.microsoft.com/office/drawing/2014/main" id="{181F0FD5-BC0B-C873-10FB-143250E51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86247"/>
          <a:stretch/>
        </p:blipFill>
        <p:spPr>
          <a:xfrm>
            <a:off x="2320640" y="3189522"/>
            <a:ext cx="302459" cy="2166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18C044-95B6-67FB-08FA-E227A9402D47}"/>
              </a:ext>
            </a:extLst>
          </p:cNvPr>
          <p:cNvSpPr txBox="1"/>
          <p:nvPr/>
        </p:nvSpPr>
        <p:spPr>
          <a:xfrm>
            <a:off x="2612645" y="104446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441B89-8465-640E-BDE4-C8AD20B67E3E}"/>
              </a:ext>
            </a:extLst>
          </p:cNvPr>
          <p:cNvSpPr txBox="1"/>
          <p:nvPr/>
        </p:nvSpPr>
        <p:spPr>
          <a:xfrm>
            <a:off x="3305866" y="119835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0737C-5E0F-A4C3-F712-A113042E719B}"/>
              </a:ext>
            </a:extLst>
          </p:cNvPr>
          <p:cNvSpPr txBox="1"/>
          <p:nvPr/>
        </p:nvSpPr>
        <p:spPr>
          <a:xfrm>
            <a:off x="7414044" y="989228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Pfsa3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BAD98F-2EBD-0ADD-8979-76557A73A515}"/>
              </a:ext>
            </a:extLst>
          </p:cNvPr>
          <p:cNvCxnSpPr>
            <a:cxnSpLocks/>
          </p:cNvCxnSpPr>
          <p:nvPr/>
        </p:nvCxnSpPr>
        <p:spPr>
          <a:xfrm>
            <a:off x="2934207" y="1324624"/>
            <a:ext cx="94792" cy="153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690733-F8A2-2360-81F1-A938010836FF}"/>
              </a:ext>
            </a:extLst>
          </p:cNvPr>
          <p:cNvCxnSpPr>
            <a:cxnSpLocks/>
          </p:cNvCxnSpPr>
          <p:nvPr/>
        </p:nvCxnSpPr>
        <p:spPr>
          <a:xfrm flipH="1">
            <a:off x="3197710" y="1550654"/>
            <a:ext cx="176526" cy="223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11F04E-DF1F-9C62-3BDC-696D0BCA2B59}"/>
              </a:ext>
            </a:extLst>
          </p:cNvPr>
          <p:cNvCxnSpPr>
            <a:cxnSpLocks/>
          </p:cNvCxnSpPr>
          <p:nvPr/>
        </p:nvCxnSpPr>
        <p:spPr>
          <a:xfrm flipH="1">
            <a:off x="7345416" y="1247680"/>
            <a:ext cx="137256" cy="98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476E98-3059-FB3E-B0D3-9CF546C581CC}"/>
              </a:ext>
            </a:extLst>
          </p:cNvPr>
          <p:cNvSpPr txBox="1"/>
          <p:nvPr/>
        </p:nvSpPr>
        <p:spPr>
          <a:xfrm>
            <a:off x="2667727" y="3607787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82290B-D462-13DD-FD1C-057586898225}"/>
              </a:ext>
            </a:extLst>
          </p:cNvPr>
          <p:cNvCxnSpPr>
            <a:cxnSpLocks/>
          </p:cNvCxnSpPr>
          <p:nvPr/>
        </p:nvCxnSpPr>
        <p:spPr>
          <a:xfrm>
            <a:off x="2989289" y="3887945"/>
            <a:ext cx="94792" cy="1538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3BC470-D369-5C27-0937-A88E4821E7B3}"/>
              </a:ext>
            </a:extLst>
          </p:cNvPr>
          <p:cNvSpPr txBox="1"/>
          <p:nvPr/>
        </p:nvSpPr>
        <p:spPr>
          <a:xfrm>
            <a:off x="7533238" y="3268272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Pfsa3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2FC634-0B85-3CFC-5B86-E3824CAB3CC1}"/>
              </a:ext>
            </a:extLst>
          </p:cNvPr>
          <p:cNvCxnSpPr>
            <a:cxnSpLocks/>
          </p:cNvCxnSpPr>
          <p:nvPr/>
        </p:nvCxnSpPr>
        <p:spPr>
          <a:xfrm flipH="1">
            <a:off x="7414044" y="3508462"/>
            <a:ext cx="137256" cy="9865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B3C534B-E55C-BDF1-EDD2-13CF792D7DCA}"/>
              </a:ext>
            </a:extLst>
          </p:cNvPr>
          <p:cNvSpPr txBox="1"/>
          <p:nvPr/>
        </p:nvSpPr>
        <p:spPr>
          <a:xfrm>
            <a:off x="628368" y="1478512"/>
            <a:ext cx="1465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Original study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2AA897-E7C0-43AA-5436-C55E3DDEA773}"/>
              </a:ext>
            </a:extLst>
          </p:cNvPr>
          <p:cNvSpPr txBox="1"/>
          <p:nvPr/>
        </p:nvSpPr>
        <p:spPr>
          <a:xfrm>
            <a:off x="623279" y="3672614"/>
            <a:ext cx="1465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New study in Ghana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DB7FC-8321-DFBF-648D-E2161B14E1C8}"/>
              </a:ext>
            </a:extLst>
          </p:cNvPr>
          <p:cNvSpPr txBox="1"/>
          <p:nvPr/>
        </p:nvSpPr>
        <p:spPr>
          <a:xfrm>
            <a:off x="3829666" y="3414450"/>
            <a:ext cx="18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Instead there is a</a:t>
            </a:r>
          </a:p>
          <a:p>
            <a:pPr algn="ctr"/>
            <a:r>
              <a:rPr lang="en-US" sz="1600" i="1" dirty="0"/>
              <a:t>new locus</a:t>
            </a:r>
          </a:p>
          <a:p>
            <a:pPr algn="ctr"/>
            <a:r>
              <a:rPr lang="en-US" sz="1600" b="1" i="1" dirty="0"/>
              <a:t>(Pfsa4)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608DA3-8C41-C290-8DBD-B7238F16C94F}"/>
              </a:ext>
            </a:extLst>
          </p:cNvPr>
          <p:cNvCxnSpPr>
            <a:cxnSpLocks/>
          </p:cNvCxnSpPr>
          <p:nvPr/>
        </p:nvCxnSpPr>
        <p:spPr>
          <a:xfrm flipH="1">
            <a:off x="4067961" y="4066523"/>
            <a:ext cx="184457" cy="2642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7B3843-3EBF-9B37-217C-78DEBBB6E6A0}"/>
              </a:ext>
            </a:extLst>
          </p:cNvPr>
          <p:cNvGrpSpPr/>
          <p:nvPr/>
        </p:nvGrpSpPr>
        <p:grpSpPr>
          <a:xfrm>
            <a:off x="6728710" y="3070103"/>
            <a:ext cx="4938127" cy="3261614"/>
            <a:chOff x="536081" y="1720888"/>
            <a:chExt cx="4938127" cy="326161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F5BF4C-F088-9D30-F330-04511F72A0CF}"/>
                </a:ext>
              </a:extLst>
            </p:cNvPr>
            <p:cNvSpPr/>
            <p:nvPr/>
          </p:nvSpPr>
          <p:spPr>
            <a:xfrm>
              <a:off x="536081" y="1720888"/>
              <a:ext cx="4938127" cy="32616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D6B399C-8F12-DA50-4624-32BEBB264D76}"/>
                </a:ext>
              </a:extLst>
            </p:cNvPr>
            <p:cNvSpPr/>
            <p:nvPr/>
          </p:nvSpPr>
          <p:spPr>
            <a:xfrm>
              <a:off x="1366520" y="1939290"/>
              <a:ext cx="3833043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3192A0-0214-C989-0024-7A776DC0B883}"/>
                </a:ext>
              </a:extLst>
            </p:cNvPr>
            <p:cNvSpPr txBox="1"/>
            <p:nvPr/>
          </p:nvSpPr>
          <p:spPr>
            <a:xfrm>
              <a:off x="4000066" y="286042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AA4B6A-0226-2208-B377-D828D4E53356}"/>
                </a:ext>
              </a:extLst>
            </p:cNvPr>
            <p:cNvSpPr txBox="1"/>
            <p:nvPr/>
          </p:nvSpPr>
          <p:spPr>
            <a:xfrm>
              <a:off x="4915288" y="2862170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10</a:t>
              </a:r>
            </a:p>
          </p:txBody>
        </p:sp>
        <p:pic>
          <p:nvPicPr>
            <p:cNvPr id="33" name="Picture 32" descr="A graph with black lines and white text&#10;&#10;Description automatically generated">
              <a:extLst>
                <a:ext uri="{FF2B5EF4-FFF2-40B4-BE49-F238E27FC236}">
                  <a16:creationId xmlns:a16="http://schemas.microsoft.com/office/drawing/2014/main" id="{30A23EA8-9303-BA6C-B444-A7FEA0572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73" b="49358"/>
            <a:stretch/>
          </p:blipFill>
          <p:spPr>
            <a:xfrm>
              <a:off x="1187555" y="1974509"/>
              <a:ext cx="4002130" cy="651480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F5F58AD-DF94-2A78-14CB-592A80AB686C}"/>
                </a:ext>
              </a:extLst>
            </p:cNvPr>
            <p:cNvSpPr/>
            <p:nvPr/>
          </p:nvSpPr>
          <p:spPr>
            <a:xfrm>
              <a:off x="3143689" y="2179444"/>
              <a:ext cx="124990" cy="12499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graph with black lines and white text&#10;&#10;Description automatically generated">
              <a:extLst>
                <a:ext uri="{FF2B5EF4-FFF2-40B4-BE49-F238E27FC236}">
                  <a16:creationId xmlns:a16="http://schemas.microsoft.com/office/drawing/2014/main" id="{5504DE3F-7021-6BCA-5235-F7679A40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" t="47426" r="-247" b="36605"/>
            <a:stretch/>
          </p:blipFill>
          <p:spPr>
            <a:xfrm>
              <a:off x="1197433" y="2685468"/>
              <a:ext cx="4002130" cy="651480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B57BE7A-BF9F-8BC5-3B2C-E5ABC5AB67D4}"/>
                </a:ext>
              </a:extLst>
            </p:cNvPr>
            <p:cNvSpPr/>
            <p:nvPr/>
          </p:nvSpPr>
          <p:spPr>
            <a:xfrm>
              <a:off x="3411694" y="2915064"/>
              <a:ext cx="124990" cy="12499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graph with black lines and white text&#10;&#10;Description automatically generated">
              <a:extLst>
                <a:ext uri="{FF2B5EF4-FFF2-40B4-BE49-F238E27FC236}">
                  <a16:creationId xmlns:a16="http://schemas.microsoft.com/office/drawing/2014/main" id="{EB564122-7329-A4BA-32A9-C2633B07E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" t="60197" r="-247" b="23834"/>
            <a:stretch/>
          </p:blipFill>
          <p:spPr>
            <a:xfrm>
              <a:off x="1197433" y="3385448"/>
              <a:ext cx="4002130" cy="651480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612F25-D5B2-FA51-C597-69E559E843EC}"/>
                </a:ext>
              </a:extLst>
            </p:cNvPr>
            <p:cNvCxnSpPr>
              <a:cxnSpLocks/>
            </p:cNvCxnSpPr>
            <p:nvPr/>
          </p:nvCxnSpPr>
          <p:spPr>
            <a:xfrm>
              <a:off x="4128213" y="1939290"/>
              <a:ext cx="0" cy="2170082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95EAF76-A9C8-AEFB-9983-9A3DCA63A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0509" y="1939290"/>
              <a:ext cx="8170" cy="2170082"/>
            </a:xfrm>
            <a:prstGeom prst="line">
              <a:avLst/>
            </a:prstGeom>
            <a:ln w="28575">
              <a:solidFill>
                <a:srgbClr val="6C6C67">
                  <a:alpha val="6078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4CD964C-4E2C-3A13-7916-2FF65D09E8BD}"/>
                </a:ext>
              </a:extLst>
            </p:cNvPr>
            <p:cNvCxnSpPr>
              <a:cxnSpLocks/>
            </p:cNvCxnSpPr>
            <p:nvPr/>
          </p:nvCxnSpPr>
          <p:spPr>
            <a:xfrm>
              <a:off x="2428776" y="1939290"/>
              <a:ext cx="0" cy="2170082"/>
            </a:xfrm>
            <a:prstGeom prst="line">
              <a:avLst/>
            </a:prstGeom>
            <a:ln w="28575">
              <a:solidFill>
                <a:srgbClr val="6C6C67">
                  <a:alpha val="6078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19D971A-8325-9A4F-3E27-A2A273DAB061}"/>
                </a:ext>
              </a:extLst>
            </p:cNvPr>
            <p:cNvSpPr/>
            <p:nvPr/>
          </p:nvSpPr>
          <p:spPr>
            <a:xfrm>
              <a:off x="3698411" y="3635733"/>
              <a:ext cx="124990" cy="12499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2FDD975-018E-81BA-D33B-04ECCB00071C}"/>
                </a:ext>
              </a:extLst>
            </p:cNvPr>
            <p:cNvSpPr txBox="1"/>
            <p:nvPr/>
          </p:nvSpPr>
          <p:spPr>
            <a:xfrm>
              <a:off x="3821879" y="4130438"/>
              <a:ext cx="6126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None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F8B6AE-0A8E-C065-823F-87889FDFE705}"/>
                </a:ext>
              </a:extLst>
            </p:cNvPr>
            <p:cNvSpPr txBox="1"/>
            <p:nvPr/>
          </p:nvSpPr>
          <p:spPr>
            <a:xfrm>
              <a:off x="2903034" y="4125315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10-fold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7FA93C-DA52-00E0-E112-1401575334B1}"/>
                </a:ext>
              </a:extLst>
            </p:cNvPr>
            <p:cNvSpPr txBox="1"/>
            <p:nvPr/>
          </p:nvSpPr>
          <p:spPr>
            <a:xfrm>
              <a:off x="2013437" y="4142603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100-fold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50668A-7CBC-0EC5-EF5B-3FABD4EDA751}"/>
                </a:ext>
              </a:extLst>
            </p:cNvPr>
            <p:cNvSpPr txBox="1"/>
            <p:nvPr/>
          </p:nvSpPr>
          <p:spPr>
            <a:xfrm>
              <a:off x="1111742" y="3492124"/>
              <a:ext cx="12256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Gambia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E8BD48-2E38-9ABC-9412-BBB9E0E7E756}"/>
                </a:ext>
              </a:extLst>
            </p:cNvPr>
            <p:cNvSpPr txBox="1"/>
            <p:nvPr/>
          </p:nvSpPr>
          <p:spPr>
            <a:xfrm>
              <a:off x="2595035" y="4459281"/>
              <a:ext cx="2206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Fold change in </a:t>
              </a:r>
              <a:r>
                <a:rPr lang="en-US" sz="1400" dirty="0" err="1"/>
                <a:t>HbS</a:t>
              </a:r>
              <a:r>
                <a:rPr lang="en-US" sz="1400" dirty="0"/>
                <a:t> protective effect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530772-EC15-EB46-C7AC-E43F5EE91061}"/>
                </a:ext>
              </a:extLst>
            </p:cNvPr>
            <p:cNvSpPr txBox="1"/>
            <p:nvPr/>
          </p:nvSpPr>
          <p:spPr>
            <a:xfrm>
              <a:off x="645122" y="3344285"/>
              <a:ext cx="169472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Gambia</a:t>
              </a:r>
            </a:p>
            <a:p>
              <a:pPr algn="r"/>
              <a:r>
                <a:rPr lang="en-US" sz="1200" dirty="0"/>
                <a:t>(severe + mild)</a:t>
              </a:r>
            </a:p>
            <a:p>
              <a:pPr algn="r"/>
              <a:r>
                <a:rPr lang="en-US" sz="1200" dirty="0"/>
                <a:t>AS/SS=14 AA=800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889FAEE-3063-0B86-5A81-624B98BA83B6}"/>
                </a:ext>
              </a:extLst>
            </p:cNvPr>
            <p:cNvSpPr txBox="1"/>
            <p:nvPr/>
          </p:nvSpPr>
          <p:spPr>
            <a:xfrm>
              <a:off x="615564" y="2013743"/>
              <a:ext cx="171854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/>
                <a:t>Ghana</a:t>
              </a:r>
              <a:r>
                <a:rPr lang="en-US" b="1" dirty="0"/>
                <a:t> </a:t>
              </a:r>
              <a:r>
                <a:rPr lang="en-US" sz="1600" b="1" dirty="0"/>
                <a:t>(mild)</a:t>
              </a:r>
            </a:p>
            <a:p>
              <a:pPr algn="r"/>
              <a:r>
                <a:rPr lang="en-US" sz="1200" b="1" dirty="0"/>
                <a:t>AS/SS=31 AA = 1,008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E058F-ED60-4E7B-57B0-A2D09EDF200E}"/>
                </a:ext>
              </a:extLst>
            </p:cNvPr>
            <p:cNvSpPr txBox="1"/>
            <p:nvPr/>
          </p:nvSpPr>
          <p:spPr>
            <a:xfrm>
              <a:off x="1132110" y="2715580"/>
              <a:ext cx="118494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Mali</a:t>
              </a:r>
              <a:r>
                <a:rPr lang="en-US" dirty="0"/>
                <a:t> </a:t>
              </a:r>
              <a:r>
                <a:rPr lang="en-US" sz="1600" dirty="0"/>
                <a:t>(mild)</a:t>
              </a:r>
            </a:p>
            <a:p>
              <a:pPr algn="r"/>
              <a:r>
                <a:rPr lang="en-US" sz="1200" dirty="0"/>
                <a:t>AS=</a:t>
              </a:r>
              <a:r>
                <a:rPr lang="en-US" sz="1200" b="1" dirty="0"/>
                <a:t>16</a:t>
              </a:r>
              <a:r>
                <a:rPr lang="en-US" sz="1200" dirty="0"/>
                <a:t> AA=16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18FA334-5231-3C47-BA64-4C08A7243FBF}"/>
              </a:ext>
            </a:extLst>
          </p:cNvPr>
          <p:cNvSpPr/>
          <p:nvPr/>
        </p:nvSpPr>
        <p:spPr>
          <a:xfrm>
            <a:off x="3129646" y="1035591"/>
            <a:ext cx="5736058" cy="3283820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606C8191-D6CA-601C-4E66-8A3B10AC1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13944"/>
          <a:stretch/>
        </p:blipFill>
        <p:spPr>
          <a:xfrm>
            <a:off x="3356588" y="1319837"/>
            <a:ext cx="5318969" cy="274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949D6E-5C09-DBEA-A904-5D4E582C44B5}"/>
              </a:ext>
            </a:extLst>
          </p:cNvPr>
          <p:cNvSpPr txBox="1"/>
          <p:nvPr/>
        </p:nvSpPr>
        <p:spPr>
          <a:xfrm>
            <a:off x="5061736" y="1150560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3EAB2-D726-8449-CACB-87343CF9B1E2}"/>
              </a:ext>
            </a:extLst>
          </p:cNvPr>
          <p:cNvSpPr txBox="1"/>
          <p:nvPr/>
        </p:nvSpPr>
        <p:spPr>
          <a:xfrm>
            <a:off x="5860196" y="3227872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547C40-ECFF-02A2-1F26-36C5FD23BFC1}"/>
              </a:ext>
            </a:extLst>
          </p:cNvPr>
          <p:cNvCxnSpPr/>
          <p:nvPr/>
        </p:nvCxnSpPr>
        <p:spPr>
          <a:xfrm>
            <a:off x="6175685" y="3430032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8CADCC-DCA0-73ED-EB8E-B91A2E258901}"/>
              </a:ext>
            </a:extLst>
          </p:cNvPr>
          <p:cNvSpPr txBox="1"/>
          <p:nvPr/>
        </p:nvSpPr>
        <p:spPr>
          <a:xfrm>
            <a:off x="5069953" y="3227872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E80-B881-17FB-DA0C-041D16312A66}"/>
              </a:ext>
            </a:extLst>
          </p:cNvPr>
          <p:cNvCxnSpPr/>
          <p:nvPr/>
        </p:nvCxnSpPr>
        <p:spPr>
          <a:xfrm>
            <a:off x="5385442" y="3430032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F834699-FDBC-D42D-41DF-9A90E5EEE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44" y="4677740"/>
            <a:ext cx="5070610" cy="151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64E3C8-47CC-C73A-214C-A09B47FF36AF}"/>
              </a:ext>
            </a:extLst>
          </p:cNvPr>
          <p:cNvSpPr txBox="1"/>
          <p:nvPr/>
        </p:nvSpPr>
        <p:spPr>
          <a:xfrm>
            <a:off x="7094054" y="5045528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There is lots of work on FIKKs  e.g. Davies et al 2020</a:t>
            </a:r>
          </a:p>
        </p:txBody>
      </p:sp>
    </p:spTree>
    <p:extLst>
      <p:ext uri="{BB962C8B-B14F-4D97-AF65-F5344CB8AC3E}">
        <p14:creationId xmlns:p14="http://schemas.microsoft.com/office/powerpoint/2010/main" val="11613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18FA334-5231-3C47-BA64-4C08A7243FBF}"/>
              </a:ext>
            </a:extLst>
          </p:cNvPr>
          <p:cNvSpPr/>
          <p:nvPr/>
        </p:nvSpPr>
        <p:spPr>
          <a:xfrm>
            <a:off x="166990" y="546807"/>
            <a:ext cx="11858020" cy="2677656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3" name="Picture 3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6BB6BC0-D859-1349-A8A9-2972721EF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5303"/>
          <a:stretch/>
        </p:blipFill>
        <p:spPr>
          <a:xfrm>
            <a:off x="381009" y="830027"/>
            <a:ext cx="7112641" cy="221451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C6D3FC8-6876-ED45-B6C3-04F038556E1F}"/>
              </a:ext>
            </a:extLst>
          </p:cNvPr>
          <p:cNvSpPr txBox="1"/>
          <p:nvPr/>
        </p:nvSpPr>
        <p:spPr>
          <a:xfrm>
            <a:off x="953118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FoundrySterling-Book"/>
                <a:cs typeface="FoundrySterling-Book"/>
              </a:rPr>
              <a:t>Pfsa1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C2DDDB-6694-4B43-93BA-481568C96F4C}"/>
              </a:ext>
            </a:extLst>
          </p:cNvPr>
          <p:cNvSpPr txBox="1"/>
          <p:nvPr/>
        </p:nvSpPr>
        <p:spPr>
          <a:xfrm>
            <a:off x="3426480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50B1BF-2F07-1C49-A767-30582AAD4556}"/>
              </a:ext>
            </a:extLst>
          </p:cNvPr>
          <p:cNvSpPr txBox="1"/>
          <p:nvPr/>
        </p:nvSpPr>
        <p:spPr>
          <a:xfrm>
            <a:off x="5538879" y="596877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pic>
        <p:nvPicPr>
          <p:cNvPr id="11" name="Picture 10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606C8191-D6CA-601C-4E66-8A3B10AC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13944"/>
          <a:stretch/>
        </p:blipFill>
        <p:spPr>
          <a:xfrm>
            <a:off x="7855437" y="935378"/>
            <a:ext cx="3497581" cy="2109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949D6E-5C09-DBEA-A904-5D4E582C44B5}"/>
              </a:ext>
            </a:extLst>
          </p:cNvPr>
          <p:cNvSpPr txBox="1"/>
          <p:nvPr/>
        </p:nvSpPr>
        <p:spPr>
          <a:xfrm>
            <a:off x="8926600" y="596824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323F89E2-B61E-AA6C-7566-5134D333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452725"/>
            <a:ext cx="10596563" cy="70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1ABFA-452E-5C7E-3004-30CC822C1B50}"/>
              </a:ext>
            </a:extLst>
          </p:cNvPr>
          <p:cNvSpPr txBox="1"/>
          <p:nvPr/>
        </p:nvSpPr>
        <p:spPr>
          <a:xfrm>
            <a:off x="603874" y="3507683"/>
            <a:ext cx="98700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Four regions of the </a:t>
            </a:r>
            <a:r>
              <a:rPr lang="en-US" sz="2400" i="1" dirty="0" err="1">
                <a:solidFill>
                  <a:schemeClr val="bg1"/>
                </a:solidFill>
              </a:rPr>
              <a:t>Pf</a:t>
            </a:r>
            <a:r>
              <a:rPr lang="en-US" sz="2400" dirty="0">
                <a:solidFill>
                  <a:schemeClr val="bg1"/>
                </a:solidFill>
              </a:rPr>
              <a:t> genome are associated with sickle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Four genes:</a:t>
            </a:r>
            <a:r>
              <a:rPr lang="en-US" sz="2400" i="1" dirty="0">
                <a:solidFill>
                  <a:schemeClr val="bg1"/>
                </a:solidFill>
              </a:rPr>
              <a:t> PfACS8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i="1" dirty="0">
                <a:solidFill>
                  <a:schemeClr val="bg1"/>
                </a:solidFill>
              </a:rPr>
              <a:t>0020300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i="1" dirty="0">
                <a:solidFill>
                  <a:schemeClr val="bg1"/>
                </a:solidFill>
              </a:rPr>
              <a:t>FIKK4.2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i="1" dirty="0">
                <a:solidFill>
                  <a:schemeClr val="bg1"/>
                </a:solidFill>
              </a:rPr>
              <a:t>1127000</a:t>
            </a:r>
            <a:r>
              <a:rPr lang="en-US" sz="2400" dirty="0">
                <a:solidFill>
                  <a:schemeClr val="bg1"/>
                </a:solidFill>
              </a:rPr>
              <a:t>, are implicated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Almost all infections of </a:t>
            </a:r>
            <a:r>
              <a:rPr lang="en-US" sz="2400" dirty="0" err="1">
                <a:solidFill>
                  <a:schemeClr val="bg1"/>
                </a:solidFill>
              </a:rPr>
              <a:t>HbAS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HbSS</a:t>
            </a:r>
            <a:r>
              <a:rPr lang="en-US" sz="2400" dirty="0">
                <a:solidFill>
                  <a:schemeClr val="bg1"/>
                </a:solidFill>
              </a:rPr>
              <a:t> individuals carry these mutations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But there’s also complicated variation across populations.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CE850-F3DD-28AA-9AD8-198D787E2FA7}"/>
              </a:ext>
            </a:extLst>
          </p:cNvPr>
          <p:cNvSpPr txBox="1"/>
          <p:nvPr/>
        </p:nvSpPr>
        <p:spPr>
          <a:xfrm>
            <a:off x="9425395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FIKK4.2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87465B8-34DA-B432-922A-50E4CC61B837}"/>
              </a:ext>
            </a:extLst>
          </p:cNvPr>
          <p:cNvCxnSpPr/>
          <p:nvPr/>
        </p:nvCxnSpPr>
        <p:spPr>
          <a:xfrm>
            <a:off x="9740884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9E60E7F-62E7-0CF6-B469-FFBCF95E24B0}"/>
              </a:ext>
            </a:extLst>
          </p:cNvPr>
          <p:cNvSpPr txBox="1"/>
          <p:nvPr/>
        </p:nvSpPr>
        <p:spPr>
          <a:xfrm>
            <a:off x="8843277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315DF7-966E-C7CE-C50E-46350C136F73}"/>
              </a:ext>
            </a:extLst>
          </p:cNvPr>
          <p:cNvCxnSpPr/>
          <p:nvPr/>
        </p:nvCxnSpPr>
        <p:spPr>
          <a:xfrm>
            <a:off x="9158766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314407-7E15-CA18-6BA2-14200F1FED2F}"/>
              </a:ext>
            </a:extLst>
          </p:cNvPr>
          <p:cNvSpPr txBox="1"/>
          <p:nvPr/>
        </p:nvSpPr>
        <p:spPr>
          <a:xfrm>
            <a:off x="3050177" y="324433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/>
              <a:t>Pfsa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F164-294C-C795-D459-C3309470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58331-7F8F-2893-625E-515D24B9E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3" y="1970652"/>
            <a:ext cx="10596563" cy="37768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Malaria protection due to sickle </a:t>
            </a:r>
            <a:r>
              <a:rPr lang="en-US" sz="3200" dirty="0" err="1"/>
              <a:t>haemoglobin</a:t>
            </a:r>
            <a:r>
              <a:rPr lang="en-US" sz="3200" dirty="0"/>
              <a:t> depends on parasite genotype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 err="1"/>
              <a:t>Pfsa</a:t>
            </a:r>
            <a:r>
              <a:rPr lang="en-US" sz="3200" dirty="0"/>
              <a:t> population genetics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 err="1"/>
              <a:t>Pfsa</a:t>
            </a:r>
            <a:r>
              <a:rPr lang="en-US" sz="3200" dirty="0"/>
              <a:t>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E686F-285E-515E-AD11-DAE8AE94D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970625-4A24-421A-2CF3-415D2ADAF3DC}"/>
              </a:ext>
            </a:extLst>
          </p:cNvPr>
          <p:cNvSpPr/>
          <p:nvPr/>
        </p:nvSpPr>
        <p:spPr>
          <a:xfrm>
            <a:off x="559398" y="3429000"/>
            <a:ext cx="10144461" cy="102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D4C4C1-D91A-906B-DF84-37D52A61285B}"/>
              </a:ext>
            </a:extLst>
          </p:cNvPr>
          <p:cNvSpPr/>
          <p:nvPr/>
        </p:nvSpPr>
        <p:spPr>
          <a:xfrm>
            <a:off x="1373393" y="301214"/>
            <a:ext cx="7995459" cy="45036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F1CCD-4727-D7ED-8586-0B3EB83AF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94186-79DE-233D-DC2E-B3039676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10"/>
          <a:stretch/>
        </p:blipFill>
        <p:spPr>
          <a:xfrm>
            <a:off x="1373393" y="301214"/>
            <a:ext cx="7772400" cy="2581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109D7-F898-F2D2-968E-F5CD7203C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4" b="3060"/>
          <a:stretch/>
        </p:blipFill>
        <p:spPr>
          <a:xfrm>
            <a:off x="1373393" y="2883049"/>
            <a:ext cx="7772400" cy="81937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6CAC4983-7C9B-51AE-97D6-3B7E58919B9C}"/>
              </a:ext>
            </a:extLst>
          </p:cNvPr>
          <p:cNvSpPr/>
          <p:nvPr/>
        </p:nvSpPr>
        <p:spPr>
          <a:xfrm rot="16200000">
            <a:off x="4095048" y="3073406"/>
            <a:ext cx="140363" cy="175947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1109A2A-BAC2-48E2-DEA5-A63B00ABF313}"/>
              </a:ext>
            </a:extLst>
          </p:cNvPr>
          <p:cNvSpPr/>
          <p:nvPr/>
        </p:nvSpPr>
        <p:spPr>
          <a:xfrm rot="16200000">
            <a:off x="7304032" y="3187009"/>
            <a:ext cx="147637" cy="15395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B5BF0-0EFF-CB9D-A7CA-9A5CAF900BFE}"/>
              </a:ext>
            </a:extLst>
          </p:cNvPr>
          <p:cNvSpPr txBox="1"/>
          <p:nvPr/>
        </p:nvSpPr>
        <p:spPr>
          <a:xfrm>
            <a:off x="3503779" y="4169099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 Africa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D76DD8-7E54-104C-33AB-F52D8FC6E149}"/>
              </a:ext>
            </a:extLst>
          </p:cNvPr>
          <p:cNvSpPr txBox="1"/>
          <p:nvPr/>
        </p:nvSpPr>
        <p:spPr>
          <a:xfrm>
            <a:off x="6657789" y="4163874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C9861380-0807-0500-39CE-A16D5E4B4759}"/>
              </a:ext>
            </a:extLst>
          </p:cNvPr>
          <p:cNvSpPr/>
          <p:nvPr/>
        </p:nvSpPr>
        <p:spPr>
          <a:xfrm rot="16200000">
            <a:off x="5776731" y="3291408"/>
            <a:ext cx="143999" cy="131983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C34AFF-AE8D-1932-E7B4-48CE9F9C7572}"/>
              </a:ext>
            </a:extLst>
          </p:cNvPr>
          <p:cNvSpPr txBox="1"/>
          <p:nvPr/>
        </p:nvSpPr>
        <p:spPr>
          <a:xfrm>
            <a:off x="5169020" y="4163874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 Africa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E170BB-38A1-AFA2-E635-FF2A7A9C235C}"/>
              </a:ext>
            </a:extLst>
          </p:cNvPr>
          <p:cNvSpPr txBox="1"/>
          <p:nvPr/>
        </p:nvSpPr>
        <p:spPr>
          <a:xfrm>
            <a:off x="1529862" y="808893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4AF010-EA5C-1310-D7D6-EAC8A4D270BE}"/>
              </a:ext>
            </a:extLst>
          </p:cNvPr>
          <p:cNvSpPr txBox="1"/>
          <p:nvPr/>
        </p:nvSpPr>
        <p:spPr>
          <a:xfrm>
            <a:off x="1529861" y="1991916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D7FD12-1FF9-7405-FF91-931E51235424}"/>
              </a:ext>
            </a:extLst>
          </p:cNvPr>
          <p:cNvSpPr/>
          <p:nvPr/>
        </p:nvSpPr>
        <p:spPr>
          <a:xfrm>
            <a:off x="2751992" y="641838"/>
            <a:ext cx="448611" cy="2154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CD9824-EE01-4B93-D16D-E89D45C3D9BA}"/>
              </a:ext>
            </a:extLst>
          </p:cNvPr>
          <p:cNvSpPr/>
          <p:nvPr/>
        </p:nvSpPr>
        <p:spPr>
          <a:xfrm rot="2566928">
            <a:off x="2643468" y="2750089"/>
            <a:ext cx="448611" cy="745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0DFB79-4989-1328-63F1-759897D19E51}"/>
              </a:ext>
            </a:extLst>
          </p:cNvPr>
          <p:cNvSpPr/>
          <p:nvPr/>
        </p:nvSpPr>
        <p:spPr>
          <a:xfrm>
            <a:off x="8194515" y="504092"/>
            <a:ext cx="902592" cy="3880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6FABFD-7032-9427-9DB8-544BA4CB2642}"/>
              </a:ext>
            </a:extLst>
          </p:cNvPr>
          <p:cNvCxnSpPr>
            <a:cxnSpLocks/>
          </p:cNvCxnSpPr>
          <p:nvPr/>
        </p:nvCxnSpPr>
        <p:spPr>
          <a:xfrm flipH="1">
            <a:off x="5666661" y="1867020"/>
            <a:ext cx="999622" cy="832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578C7C-A947-C196-9AFA-A01A04B06B71}"/>
              </a:ext>
            </a:extLst>
          </p:cNvPr>
          <p:cNvSpPr txBox="1"/>
          <p:nvPr/>
        </p:nvSpPr>
        <p:spPr>
          <a:xfrm>
            <a:off x="6816268" y="1616265"/>
            <a:ext cx="221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 to 75% frequency in some populations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0C0DBE-B096-AFF9-0A5B-7B70CFA78A8C}"/>
              </a:ext>
            </a:extLst>
          </p:cNvPr>
          <p:cNvSpPr txBox="1"/>
          <p:nvPr/>
        </p:nvSpPr>
        <p:spPr>
          <a:xfrm>
            <a:off x="6816268" y="690485"/>
            <a:ext cx="221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Widely varying frequencies in Africa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A099EC-4367-A2CF-D7CD-577CDE94801C}"/>
              </a:ext>
            </a:extLst>
          </p:cNvPr>
          <p:cNvSpPr txBox="1"/>
          <p:nvPr/>
        </p:nvSpPr>
        <p:spPr>
          <a:xfrm>
            <a:off x="6816267" y="2278160"/>
            <a:ext cx="2213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present in Asia!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33FB9E-EFDD-B3CC-4750-227297C3F742}"/>
              </a:ext>
            </a:extLst>
          </p:cNvPr>
          <p:cNvSpPr txBox="1"/>
          <p:nvPr/>
        </p:nvSpPr>
        <p:spPr>
          <a:xfrm>
            <a:off x="3444738" y="5194534"/>
            <a:ext cx="4443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>
                <a:solidFill>
                  <a:schemeClr val="bg1"/>
                </a:solidFill>
              </a:rPr>
              <a:t>Pfsa</a:t>
            </a:r>
            <a:r>
              <a:rPr lang="en-US" sz="3200" dirty="0">
                <a:solidFill>
                  <a:schemeClr val="bg1"/>
                </a:solidFill>
              </a:rPr>
              <a:t> global frequencies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C6579F-F492-CB80-76BD-DD2945A788FA}"/>
              </a:ext>
            </a:extLst>
          </p:cNvPr>
          <p:cNvSpPr txBox="1"/>
          <p:nvPr/>
        </p:nvSpPr>
        <p:spPr>
          <a:xfrm>
            <a:off x="4118032" y="5842437"/>
            <a:ext cx="309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MalariaGEN</a:t>
            </a:r>
            <a:r>
              <a:rPr lang="en-US" dirty="0">
                <a:solidFill>
                  <a:schemeClr val="bg1"/>
                </a:solidFill>
              </a:rPr>
              <a:t> Pf7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MalariaGEN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Wellcome</a:t>
            </a:r>
            <a:r>
              <a:rPr lang="en-US" sz="1400" dirty="0">
                <a:solidFill>
                  <a:schemeClr val="bg1"/>
                </a:solidFill>
              </a:rPr>
              <a:t> Open 2023)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799665-EF6E-9C18-B9FB-10C01720EFA5}"/>
              </a:ext>
            </a:extLst>
          </p:cNvPr>
          <p:cNvCxnSpPr>
            <a:cxnSpLocks/>
          </p:cNvCxnSpPr>
          <p:nvPr/>
        </p:nvCxnSpPr>
        <p:spPr>
          <a:xfrm flipH="1">
            <a:off x="7471645" y="2616714"/>
            <a:ext cx="74143" cy="177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2DA1C2-AB9A-D476-0D7B-E801C1EF4CB3}"/>
              </a:ext>
            </a:extLst>
          </p:cNvPr>
          <p:cNvSpPr/>
          <p:nvPr/>
        </p:nvSpPr>
        <p:spPr>
          <a:xfrm>
            <a:off x="1373393" y="301214"/>
            <a:ext cx="7995459" cy="542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F1CCD-4727-D7ED-8586-0B3EB83AF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94186-79DE-233D-DC2E-B3039676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745"/>
          <a:stretch/>
        </p:blipFill>
        <p:spPr>
          <a:xfrm>
            <a:off x="1373393" y="301213"/>
            <a:ext cx="7772400" cy="3687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109D7-F898-F2D2-968E-F5CD7203C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4" b="3060"/>
          <a:stretch/>
        </p:blipFill>
        <p:spPr>
          <a:xfrm>
            <a:off x="1373393" y="3988578"/>
            <a:ext cx="7772400" cy="819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66D07B-A290-EC74-3495-A77C368037F0}"/>
              </a:ext>
            </a:extLst>
          </p:cNvPr>
          <p:cNvSpPr txBox="1"/>
          <p:nvPr/>
        </p:nvSpPr>
        <p:spPr>
          <a:xfrm>
            <a:off x="1529862" y="808893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209B1-31DD-C475-60F4-5F943D1AA99F}"/>
              </a:ext>
            </a:extLst>
          </p:cNvPr>
          <p:cNvSpPr txBox="1"/>
          <p:nvPr/>
        </p:nvSpPr>
        <p:spPr>
          <a:xfrm>
            <a:off x="1529861" y="1991916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37241-8A8F-EAFB-A74B-8431C711103E}"/>
              </a:ext>
            </a:extLst>
          </p:cNvPr>
          <p:cNvSpPr txBox="1"/>
          <p:nvPr/>
        </p:nvSpPr>
        <p:spPr>
          <a:xfrm>
            <a:off x="1529860" y="3174939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782E0-3E52-9A64-3A62-C6F5BFE2ECA9}"/>
              </a:ext>
            </a:extLst>
          </p:cNvPr>
          <p:cNvSpPr/>
          <p:nvPr/>
        </p:nvSpPr>
        <p:spPr>
          <a:xfrm>
            <a:off x="2751992" y="641838"/>
            <a:ext cx="448611" cy="3411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5D1C3-F96C-76C9-03F8-D4F3BD708365}"/>
              </a:ext>
            </a:extLst>
          </p:cNvPr>
          <p:cNvSpPr/>
          <p:nvPr/>
        </p:nvSpPr>
        <p:spPr>
          <a:xfrm rot="2566928">
            <a:off x="2615403" y="3956583"/>
            <a:ext cx="448611" cy="745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A8AAAE3-749F-0888-8EC9-25BDCF5B5823}"/>
              </a:ext>
            </a:extLst>
          </p:cNvPr>
          <p:cNvSpPr/>
          <p:nvPr/>
        </p:nvSpPr>
        <p:spPr>
          <a:xfrm rot="16200000">
            <a:off x="4066981" y="4002031"/>
            <a:ext cx="140363" cy="175947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8A340AE-4359-9CB4-EB80-45385D229256}"/>
              </a:ext>
            </a:extLst>
          </p:cNvPr>
          <p:cNvSpPr/>
          <p:nvPr/>
        </p:nvSpPr>
        <p:spPr>
          <a:xfrm rot="16200000">
            <a:off x="7275965" y="4115634"/>
            <a:ext cx="147637" cy="15395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344EDA-5882-9916-32C6-4AC907BFE64D}"/>
              </a:ext>
            </a:extLst>
          </p:cNvPr>
          <p:cNvSpPr txBox="1"/>
          <p:nvPr/>
        </p:nvSpPr>
        <p:spPr>
          <a:xfrm>
            <a:off x="3475712" y="5097724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 Africa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ED29EB-B5CA-38CB-0A2B-1D11FC6C0B21}"/>
              </a:ext>
            </a:extLst>
          </p:cNvPr>
          <p:cNvSpPr txBox="1"/>
          <p:nvPr/>
        </p:nvSpPr>
        <p:spPr>
          <a:xfrm>
            <a:off x="6629722" y="5092499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BDFFA1B5-823B-2293-1FAA-C8F1AE2F5085}"/>
              </a:ext>
            </a:extLst>
          </p:cNvPr>
          <p:cNvSpPr/>
          <p:nvPr/>
        </p:nvSpPr>
        <p:spPr>
          <a:xfrm rot="16200000">
            <a:off x="5748664" y="4220033"/>
            <a:ext cx="143999" cy="131983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5E3EF1-1EA0-DD00-7DFE-98774AF9CC26}"/>
              </a:ext>
            </a:extLst>
          </p:cNvPr>
          <p:cNvSpPr txBox="1"/>
          <p:nvPr/>
        </p:nvSpPr>
        <p:spPr>
          <a:xfrm>
            <a:off x="5140953" y="5092499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 Africa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2E2D41-1A69-B2FC-3C13-62B912C26637}"/>
              </a:ext>
            </a:extLst>
          </p:cNvPr>
          <p:cNvSpPr/>
          <p:nvPr/>
        </p:nvSpPr>
        <p:spPr>
          <a:xfrm>
            <a:off x="8194515" y="504092"/>
            <a:ext cx="902592" cy="3880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3CAED5-CD03-A73B-DDC9-60D04EC6F902}"/>
              </a:ext>
            </a:extLst>
          </p:cNvPr>
          <p:cNvCxnSpPr>
            <a:cxnSpLocks/>
          </p:cNvCxnSpPr>
          <p:nvPr/>
        </p:nvCxnSpPr>
        <p:spPr>
          <a:xfrm flipH="1">
            <a:off x="6480581" y="3359605"/>
            <a:ext cx="301987" cy="131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B29DB1-AEF8-EC21-8D88-72A4D44D543D}"/>
              </a:ext>
            </a:extLst>
          </p:cNvPr>
          <p:cNvSpPr txBox="1"/>
          <p:nvPr/>
        </p:nvSpPr>
        <p:spPr>
          <a:xfrm>
            <a:off x="6833336" y="2924649"/>
            <a:ext cx="231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Pfsa2</a:t>
            </a:r>
            <a:r>
              <a:rPr lang="en-US" sz="1600" dirty="0"/>
              <a:t> is only present in eastern Africa…</a:t>
            </a:r>
          </a:p>
        </p:txBody>
      </p:sp>
    </p:spTree>
    <p:extLst>
      <p:ext uri="{BB962C8B-B14F-4D97-AF65-F5344CB8AC3E}">
        <p14:creationId xmlns:p14="http://schemas.microsoft.com/office/powerpoint/2010/main" val="51597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22CD1F-7A09-0783-A0D5-BB707B54422C}"/>
              </a:ext>
            </a:extLst>
          </p:cNvPr>
          <p:cNvSpPr/>
          <p:nvPr/>
        </p:nvSpPr>
        <p:spPr>
          <a:xfrm>
            <a:off x="136634" y="1616573"/>
            <a:ext cx="11918731" cy="3790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4A48A-4F38-6143-F38A-4ED5C7E8C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987F1-AD80-0D09-B9DB-BCF2843CA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4" y="1594913"/>
            <a:ext cx="11634630" cy="3670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C68A7-175D-1BCB-D25C-3C03687A5266}"/>
              </a:ext>
            </a:extLst>
          </p:cNvPr>
          <p:cNvSpPr txBox="1"/>
          <p:nvPr/>
        </p:nvSpPr>
        <p:spPr>
          <a:xfrm>
            <a:off x="1791427" y="2894107"/>
            <a:ext cx="1056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ATP2B4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536F3-5828-DFD7-34BC-00DB03773A78}"/>
              </a:ext>
            </a:extLst>
          </p:cNvPr>
          <p:cNvSpPr txBox="1"/>
          <p:nvPr/>
        </p:nvSpPr>
        <p:spPr>
          <a:xfrm>
            <a:off x="3900912" y="2894106"/>
            <a:ext cx="1056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Dantu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AE7DB-1FF9-782E-2D1E-FD6D99262AD8}"/>
              </a:ext>
            </a:extLst>
          </p:cNvPr>
          <p:cNvSpPr txBox="1"/>
          <p:nvPr/>
        </p:nvSpPr>
        <p:spPr>
          <a:xfrm>
            <a:off x="6706268" y="1877429"/>
            <a:ext cx="1056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60870-3523-1AFD-F57D-796B82B0ED9F}"/>
              </a:ext>
            </a:extLst>
          </p:cNvPr>
          <p:cNvSpPr txBox="1"/>
          <p:nvPr/>
        </p:nvSpPr>
        <p:spPr>
          <a:xfrm>
            <a:off x="7234542" y="1695932"/>
            <a:ext cx="1056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HbS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7B6241-18E4-C615-141F-E9B977A881D6}"/>
              </a:ext>
            </a:extLst>
          </p:cNvPr>
          <p:cNvSpPr/>
          <p:nvPr/>
        </p:nvSpPr>
        <p:spPr>
          <a:xfrm>
            <a:off x="1387365" y="1849821"/>
            <a:ext cx="2753711" cy="10442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F536EC-B400-E68D-92DF-44E0E6530B19}"/>
              </a:ext>
            </a:extLst>
          </p:cNvPr>
          <p:cNvGrpSpPr/>
          <p:nvPr/>
        </p:nvGrpSpPr>
        <p:grpSpPr>
          <a:xfrm>
            <a:off x="9789946" y="1986363"/>
            <a:ext cx="1415579" cy="2015738"/>
            <a:chOff x="100287" y="963860"/>
            <a:chExt cx="1061684" cy="14682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ED470F-CD6D-E449-B3C8-E8E82E913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803" y="963860"/>
              <a:ext cx="664653" cy="84312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6AD287-114B-9634-EE4E-4C9842932705}"/>
                </a:ext>
              </a:extLst>
            </p:cNvPr>
            <p:cNvSpPr txBox="1"/>
            <p:nvPr/>
          </p:nvSpPr>
          <p:spPr>
            <a:xfrm>
              <a:off x="100287" y="1849229"/>
              <a:ext cx="1061684" cy="582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FoundrySterling-Book"/>
                  <a:cs typeface="FoundrySterling-Book"/>
                </a:rPr>
                <a:t>Dominic</a:t>
              </a:r>
            </a:p>
            <a:p>
              <a:pPr algn="ctr"/>
              <a:r>
                <a:rPr lang="en-US" sz="1600" dirty="0">
                  <a:latin typeface="FoundrySterling-Book"/>
                  <a:cs typeface="FoundrySterling-Book"/>
                </a:rPr>
                <a:t>Kwiatkowski</a:t>
              </a:r>
            </a:p>
            <a:p>
              <a:pPr algn="ctr"/>
              <a:r>
                <a:rPr lang="en-US" sz="1400" dirty="0">
                  <a:latin typeface="FoundrySterling-Book"/>
                  <a:cs typeface="FoundrySterling-Book"/>
                </a:rPr>
                <a:t>1953-2023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54E942-3EE9-C59F-BF90-D06DA65E4A18}"/>
              </a:ext>
            </a:extLst>
          </p:cNvPr>
          <p:cNvSpPr txBox="1"/>
          <p:nvPr/>
        </p:nvSpPr>
        <p:spPr>
          <a:xfrm>
            <a:off x="852813" y="5587411"/>
            <a:ext cx="10486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2F2F2"/>
                </a:solidFill>
                <a:latin typeface="FoundrySterling-Book"/>
                <a:cs typeface="FoundrySterling-Book"/>
              </a:rPr>
              <a:t>GWAS of severe malaria susceptibility - </a:t>
            </a:r>
            <a:r>
              <a:rPr lang="en-US" sz="22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MalariaGEN</a:t>
            </a:r>
            <a:r>
              <a:rPr lang="en-US" sz="2200" dirty="0">
                <a:solidFill>
                  <a:srgbClr val="F2F2F2"/>
                </a:solidFill>
                <a:latin typeface="FoundrySterling-Book"/>
                <a:cs typeface="FoundrySterling-Book"/>
              </a:rPr>
              <a:t> Nature Communications 2019</a:t>
            </a:r>
          </a:p>
        </p:txBody>
      </p:sp>
    </p:spTree>
    <p:extLst>
      <p:ext uri="{BB962C8B-B14F-4D97-AF65-F5344CB8AC3E}">
        <p14:creationId xmlns:p14="http://schemas.microsoft.com/office/powerpoint/2010/main" val="7626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47FBAF-BBF2-A25E-F94F-7958A37EB624}"/>
              </a:ext>
            </a:extLst>
          </p:cNvPr>
          <p:cNvSpPr/>
          <p:nvPr/>
        </p:nvSpPr>
        <p:spPr>
          <a:xfrm>
            <a:off x="1373393" y="301213"/>
            <a:ext cx="7995459" cy="6328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F1CCD-4727-D7ED-8586-0B3EB83AF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94186-79DE-233D-DC2E-B3039676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681"/>
          <a:stretch/>
        </p:blipFill>
        <p:spPr>
          <a:xfrm>
            <a:off x="1373393" y="301213"/>
            <a:ext cx="7772400" cy="4856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109D7-F898-F2D2-968E-F5CD7203C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4" b="3060"/>
          <a:stretch/>
        </p:blipFill>
        <p:spPr>
          <a:xfrm>
            <a:off x="1373393" y="5158154"/>
            <a:ext cx="7772400" cy="819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6C13B-FBD7-89AD-4E02-01EEDCF8E1A6}"/>
              </a:ext>
            </a:extLst>
          </p:cNvPr>
          <p:cNvSpPr txBox="1"/>
          <p:nvPr/>
        </p:nvSpPr>
        <p:spPr>
          <a:xfrm>
            <a:off x="1529862" y="808893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1942D-C4BD-6A34-97E0-86F01FE04832}"/>
              </a:ext>
            </a:extLst>
          </p:cNvPr>
          <p:cNvSpPr txBox="1"/>
          <p:nvPr/>
        </p:nvSpPr>
        <p:spPr>
          <a:xfrm>
            <a:off x="1529861" y="1991916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54D34-DF5B-309D-0798-A798FBB89231}"/>
              </a:ext>
            </a:extLst>
          </p:cNvPr>
          <p:cNvSpPr txBox="1"/>
          <p:nvPr/>
        </p:nvSpPr>
        <p:spPr>
          <a:xfrm>
            <a:off x="1529860" y="3174939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9F2C7-B608-D67C-34C5-DDEDFF0BA71F}"/>
              </a:ext>
            </a:extLst>
          </p:cNvPr>
          <p:cNvSpPr txBox="1"/>
          <p:nvPr/>
        </p:nvSpPr>
        <p:spPr>
          <a:xfrm>
            <a:off x="1529859" y="4357962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ED8CE-0AB6-7E69-148A-4D361CC783BC}"/>
              </a:ext>
            </a:extLst>
          </p:cNvPr>
          <p:cNvSpPr/>
          <p:nvPr/>
        </p:nvSpPr>
        <p:spPr>
          <a:xfrm>
            <a:off x="2751992" y="641838"/>
            <a:ext cx="448611" cy="4601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1B4C2E-24D3-8F91-C999-22D434DAFC74}"/>
              </a:ext>
            </a:extLst>
          </p:cNvPr>
          <p:cNvSpPr/>
          <p:nvPr/>
        </p:nvSpPr>
        <p:spPr>
          <a:xfrm rot="2566928">
            <a:off x="2628920" y="5126159"/>
            <a:ext cx="448611" cy="745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BF64581-08BD-C321-86A2-A6F193D2F644}"/>
              </a:ext>
            </a:extLst>
          </p:cNvPr>
          <p:cNvSpPr/>
          <p:nvPr/>
        </p:nvSpPr>
        <p:spPr>
          <a:xfrm rot="16200000">
            <a:off x="4048898" y="5126446"/>
            <a:ext cx="140363" cy="175947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34167834-F67D-938B-A3AA-31A31E44ECA4}"/>
              </a:ext>
            </a:extLst>
          </p:cNvPr>
          <p:cNvSpPr/>
          <p:nvPr/>
        </p:nvSpPr>
        <p:spPr>
          <a:xfrm rot="16200000">
            <a:off x="7257882" y="5240049"/>
            <a:ext cx="147637" cy="15395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0823D-43C1-95D0-CA6A-9C7B7523BB5C}"/>
              </a:ext>
            </a:extLst>
          </p:cNvPr>
          <p:cNvSpPr txBox="1"/>
          <p:nvPr/>
        </p:nvSpPr>
        <p:spPr>
          <a:xfrm>
            <a:off x="3457629" y="6222139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 Africa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A653B-AF3E-5E21-CF92-E881B328347F}"/>
              </a:ext>
            </a:extLst>
          </p:cNvPr>
          <p:cNvSpPr txBox="1"/>
          <p:nvPr/>
        </p:nvSpPr>
        <p:spPr>
          <a:xfrm>
            <a:off x="6611639" y="6216914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B7B0E4D-3C57-2F2F-9965-DD4D75317761}"/>
              </a:ext>
            </a:extLst>
          </p:cNvPr>
          <p:cNvSpPr/>
          <p:nvPr/>
        </p:nvSpPr>
        <p:spPr>
          <a:xfrm rot="16200000">
            <a:off x="5730581" y="5344448"/>
            <a:ext cx="143999" cy="131983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3BCA0-32FD-8827-EA8C-5A3D040EB0E6}"/>
              </a:ext>
            </a:extLst>
          </p:cNvPr>
          <p:cNvSpPr txBox="1"/>
          <p:nvPr/>
        </p:nvSpPr>
        <p:spPr>
          <a:xfrm>
            <a:off x="5122870" y="6216914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 Africa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0F6BEA-0DB6-4E8E-4E12-F50A4DF77DBD}"/>
              </a:ext>
            </a:extLst>
          </p:cNvPr>
          <p:cNvSpPr/>
          <p:nvPr/>
        </p:nvSpPr>
        <p:spPr>
          <a:xfrm>
            <a:off x="8194515" y="504092"/>
            <a:ext cx="902592" cy="5572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A2379B-27CF-D088-1B07-888BD8DC912B}"/>
              </a:ext>
            </a:extLst>
          </p:cNvPr>
          <p:cNvCxnSpPr>
            <a:cxnSpLocks/>
          </p:cNvCxnSpPr>
          <p:nvPr/>
        </p:nvCxnSpPr>
        <p:spPr>
          <a:xfrm flipH="1">
            <a:off x="5825163" y="4506280"/>
            <a:ext cx="506601" cy="95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61C580-F74C-43E9-6827-C499FD81B873}"/>
              </a:ext>
            </a:extLst>
          </p:cNvPr>
          <p:cNvSpPr txBox="1"/>
          <p:nvPr/>
        </p:nvSpPr>
        <p:spPr>
          <a:xfrm>
            <a:off x="6513703" y="4213893"/>
            <a:ext cx="2494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…but </a:t>
            </a:r>
            <a:r>
              <a:rPr lang="en-US" sz="1600" i="1" dirty="0"/>
              <a:t>Pfsa4</a:t>
            </a:r>
            <a:r>
              <a:rPr lang="en-US" sz="1600" dirty="0"/>
              <a:t> is only present in western Africa!</a:t>
            </a:r>
          </a:p>
        </p:txBody>
      </p:sp>
    </p:spTree>
    <p:extLst>
      <p:ext uri="{BB962C8B-B14F-4D97-AF65-F5344CB8AC3E}">
        <p14:creationId xmlns:p14="http://schemas.microsoft.com/office/powerpoint/2010/main" val="24162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92B298-3882-C06B-2727-D4D5977F5D0F}"/>
              </a:ext>
            </a:extLst>
          </p:cNvPr>
          <p:cNvSpPr/>
          <p:nvPr/>
        </p:nvSpPr>
        <p:spPr>
          <a:xfrm>
            <a:off x="1373393" y="301213"/>
            <a:ext cx="7995459" cy="6328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F1CCD-4727-D7ED-8586-0B3EB83AF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94186-79DE-233D-DC2E-B3039676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681"/>
          <a:stretch/>
        </p:blipFill>
        <p:spPr>
          <a:xfrm>
            <a:off x="1373393" y="301213"/>
            <a:ext cx="7772400" cy="4856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109D7-F898-F2D2-968E-F5CD7203C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4" b="3060"/>
          <a:stretch/>
        </p:blipFill>
        <p:spPr>
          <a:xfrm>
            <a:off x="1373393" y="5158154"/>
            <a:ext cx="7772400" cy="819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6C13B-FBD7-89AD-4E02-01EEDCF8E1A6}"/>
              </a:ext>
            </a:extLst>
          </p:cNvPr>
          <p:cNvSpPr txBox="1"/>
          <p:nvPr/>
        </p:nvSpPr>
        <p:spPr>
          <a:xfrm>
            <a:off x="1529862" y="808893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1942D-C4BD-6A34-97E0-86F01FE04832}"/>
              </a:ext>
            </a:extLst>
          </p:cNvPr>
          <p:cNvSpPr txBox="1"/>
          <p:nvPr/>
        </p:nvSpPr>
        <p:spPr>
          <a:xfrm>
            <a:off x="1529861" y="1991916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54D34-DF5B-309D-0798-A798FBB89231}"/>
              </a:ext>
            </a:extLst>
          </p:cNvPr>
          <p:cNvSpPr txBox="1"/>
          <p:nvPr/>
        </p:nvSpPr>
        <p:spPr>
          <a:xfrm>
            <a:off x="1529860" y="3174939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9F2C7-B608-D67C-34C5-DDEDFF0BA71F}"/>
              </a:ext>
            </a:extLst>
          </p:cNvPr>
          <p:cNvSpPr txBox="1"/>
          <p:nvPr/>
        </p:nvSpPr>
        <p:spPr>
          <a:xfrm>
            <a:off x="1529859" y="4357962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Pfsa4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6525B299-9E7F-19D6-C24D-0984BAED1698}"/>
              </a:ext>
            </a:extLst>
          </p:cNvPr>
          <p:cNvSpPr/>
          <p:nvPr/>
        </p:nvSpPr>
        <p:spPr>
          <a:xfrm rot="16200000">
            <a:off x="4048897" y="5128028"/>
            <a:ext cx="140363" cy="175947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452BEF1-24EE-A5FB-17DB-BBF17FA37B86}"/>
              </a:ext>
            </a:extLst>
          </p:cNvPr>
          <p:cNvSpPr/>
          <p:nvPr/>
        </p:nvSpPr>
        <p:spPr>
          <a:xfrm rot="16200000">
            <a:off x="7257881" y="5241631"/>
            <a:ext cx="147637" cy="15395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8D33A-D289-B308-025C-F6320661853D}"/>
              </a:ext>
            </a:extLst>
          </p:cNvPr>
          <p:cNvSpPr txBox="1"/>
          <p:nvPr/>
        </p:nvSpPr>
        <p:spPr>
          <a:xfrm>
            <a:off x="3457628" y="6223721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 Africa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7149E7-9825-ED26-E08B-80F15634F74B}"/>
              </a:ext>
            </a:extLst>
          </p:cNvPr>
          <p:cNvSpPr txBox="1"/>
          <p:nvPr/>
        </p:nvSpPr>
        <p:spPr>
          <a:xfrm>
            <a:off x="6611638" y="6218496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Asia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11C2AAD-B53C-28E4-A9FA-9B77C8E5C75D}"/>
              </a:ext>
            </a:extLst>
          </p:cNvPr>
          <p:cNvSpPr/>
          <p:nvPr/>
        </p:nvSpPr>
        <p:spPr>
          <a:xfrm rot="16200000">
            <a:off x="5730580" y="5346030"/>
            <a:ext cx="143999" cy="131983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C58752-B77C-7BC9-6BD4-2F79212C306E}"/>
              </a:ext>
            </a:extLst>
          </p:cNvPr>
          <p:cNvSpPr txBox="1"/>
          <p:nvPr/>
        </p:nvSpPr>
        <p:spPr>
          <a:xfrm>
            <a:off x="5122869" y="6218496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east Africa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A6BC22-89DB-E739-AF2E-6072799144D3}"/>
              </a:ext>
            </a:extLst>
          </p:cNvPr>
          <p:cNvSpPr txBox="1"/>
          <p:nvPr/>
        </p:nvSpPr>
        <p:spPr>
          <a:xfrm>
            <a:off x="2103620" y="6218496"/>
            <a:ext cx="14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S.America</a:t>
            </a:r>
            <a:endParaRPr lang="en-US" dirty="0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FAC20CEE-6395-8AE1-75D1-789CB2E39ADC}"/>
              </a:ext>
            </a:extLst>
          </p:cNvPr>
          <p:cNvSpPr/>
          <p:nvPr/>
        </p:nvSpPr>
        <p:spPr>
          <a:xfrm rot="16200000">
            <a:off x="2741480" y="5738777"/>
            <a:ext cx="147638" cy="54524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12C435-CA8A-5341-F8AD-7179C5D40FFC}"/>
              </a:ext>
            </a:extLst>
          </p:cNvPr>
          <p:cNvSpPr/>
          <p:nvPr/>
        </p:nvSpPr>
        <p:spPr>
          <a:xfrm>
            <a:off x="8194515" y="504092"/>
            <a:ext cx="902592" cy="5572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6DDADC-2274-A4FB-DA30-CD324DE60479}"/>
              </a:ext>
            </a:extLst>
          </p:cNvPr>
          <p:cNvSpPr txBox="1"/>
          <p:nvPr/>
        </p:nvSpPr>
        <p:spPr>
          <a:xfrm>
            <a:off x="7189946" y="3932445"/>
            <a:ext cx="1823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Also observed in Peru and Columbia</a:t>
            </a:r>
          </a:p>
        </p:txBody>
      </p:sp>
    </p:spTree>
    <p:extLst>
      <p:ext uri="{BB962C8B-B14F-4D97-AF65-F5344CB8AC3E}">
        <p14:creationId xmlns:p14="http://schemas.microsoft.com/office/powerpoint/2010/main" val="21063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5C1EB6-413D-0840-8CEC-271E2DA874CB}"/>
              </a:ext>
            </a:extLst>
          </p:cNvPr>
          <p:cNvSpPr/>
          <p:nvPr/>
        </p:nvSpPr>
        <p:spPr>
          <a:xfrm>
            <a:off x="2224344" y="1243096"/>
            <a:ext cx="7743312" cy="3528929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E3582-D218-244A-A966-3CDF6EB7950F}"/>
              </a:ext>
            </a:extLst>
          </p:cNvPr>
          <p:cNvSpPr txBox="1"/>
          <p:nvPr/>
        </p:nvSpPr>
        <p:spPr>
          <a:xfrm>
            <a:off x="6342169" y="6427293"/>
            <a:ext cx="5713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(</a:t>
            </a:r>
            <a:r>
              <a:rPr lang="en-US" sz="16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HbS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 data from the Malaria Atlas Project - </a:t>
            </a:r>
            <a:r>
              <a:rPr lang="en-US" sz="16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Piel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 et al Lancet 2013)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9D31EB-1090-5D2B-FFA0-26973209686D}"/>
              </a:ext>
            </a:extLst>
          </p:cNvPr>
          <p:cNvSpPr txBox="1">
            <a:spLocks/>
          </p:cNvSpPr>
          <p:nvPr/>
        </p:nvSpPr>
        <p:spPr>
          <a:xfrm>
            <a:off x="564610" y="193530"/>
            <a:ext cx="11062780" cy="70167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 err="1"/>
              <a:t>Pfsa</a:t>
            </a:r>
            <a:r>
              <a:rPr lang="en-US" i="1" dirty="0"/>
              <a:t>+</a:t>
            </a:r>
            <a:r>
              <a:rPr lang="en-US" dirty="0"/>
              <a:t> frequencies are explained by </a:t>
            </a:r>
            <a:r>
              <a:rPr lang="en-US" dirty="0" err="1"/>
              <a:t>HbS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499264-5438-149E-C5D8-7A2F6DDCDFD7}"/>
              </a:ext>
            </a:extLst>
          </p:cNvPr>
          <p:cNvGrpSpPr/>
          <p:nvPr/>
        </p:nvGrpSpPr>
        <p:grpSpPr>
          <a:xfrm>
            <a:off x="2428822" y="1540444"/>
            <a:ext cx="7091834" cy="3115568"/>
            <a:chOff x="5469362" y="972119"/>
            <a:chExt cx="4599237" cy="2020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8BB3BF-E549-AF47-8E7B-1C44679CA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931" t="4841" r="7356" b="69605"/>
            <a:stretch/>
          </p:blipFill>
          <p:spPr>
            <a:xfrm>
              <a:off x="7106059" y="988603"/>
              <a:ext cx="2962540" cy="13735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99BBC1-A3C5-014A-B1C2-AFFF00218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6" t="4803" r="79950" b="69643"/>
            <a:stretch/>
          </p:blipFill>
          <p:spPr>
            <a:xfrm>
              <a:off x="5469362" y="972119"/>
              <a:ext cx="1855693" cy="137359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5A22FE-F9C9-4C33-D277-936C50DB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931" t="79549" r="7356" b="6581"/>
            <a:stretch/>
          </p:blipFill>
          <p:spPr>
            <a:xfrm>
              <a:off x="7106059" y="2247105"/>
              <a:ext cx="2962540" cy="745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4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437EE645-A761-601F-42BB-F05CC4DF6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1837" r="33763" b="46999"/>
          <a:stretch/>
        </p:blipFill>
        <p:spPr>
          <a:xfrm>
            <a:off x="3959626" y="940611"/>
            <a:ext cx="2144180" cy="20975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8F2884-FB15-77CD-BE7B-A0BD8910A45C}"/>
              </a:ext>
            </a:extLst>
          </p:cNvPr>
          <p:cNvSpPr/>
          <p:nvPr/>
        </p:nvSpPr>
        <p:spPr>
          <a:xfrm>
            <a:off x="7444200" y="891353"/>
            <a:ext cx="4053096" cy="399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A60D5E-A4B7-B9FA-2C16-0115D52617B3}"/>
              </a:ext>
            </a:extLst>
          </p:cNvPr>
          <p:cNvSpPr txBox="1"/>
          <p:nvPr/>
        </p:nvSpPr>
        <p:spPr>
          <a:xfrm>
            <a:off x="3133682" y="1664934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CE82A370-5FC8-5769-05BE-A0B45FB70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75454" r="82622"/>
          <a:stretch/>
        </p:blipFill>
        <p:spPr>
          <a:xfrm>
            <a:off x="8692571" y="1061264"/>
            <a:ext cx="2599362" cy="3324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5FEAAE-6D0C-1BD5-A5EE-55F3B165725B}"/>
              </a:ext>
            </a:extLst>
          </p:cNvPr>
          <p:cNvSpPr txBox="1"/>
          <p:nvPr/>
        </p:nvSpPr>
        <p:spPr>
          <a:xfrm>
            <a:off x="7009335" y="2257906"/>
            <a:ext cx="162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Pfsa1+</a:t>
            </a:r>
            <a:r>
              <a:rPr lang="en-US" dirty="0"/>
              <a:t>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4802E-1F16-468B-A818-11F179CC74E4}"/>
              </a:ext>
            </a:extLst>
          </p:cNvPr>
          <p:cNvSpPr txBox="1"/>
          <p:nvPr/>
        </p:nvSpPr>
        <p:spPr>
          <a:xfrm>
            <a:off x="9061289" y="4149197"/>
            <a:ext cx="205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HbAS</a:t>
            </a:r>
            <a:r>
              <a:rPr lang="en-US" dirty="0"/>
              <a:t>/</a:t>
            </a:r>
            <a:r>
              <a:rPr lang="en-US" dirty="0" err="1"/>
              <a:t>HbSS</a:t>
            </a:r>
            <a:r>
              <a:rPr lang="en-US" dirty="0"/>
              <a:t>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B5060-F034-D12F-0282-75A86811C801}"/>
              </a:ext>
            </a:extLst>
          </p:cNvPr>
          <p:cNvSpPr txBox="1"/>
          <p:nvPr/>
        </p:nvSpPr>
        <p:spPr>
          <a:xfrm>
            <a:off x="6335794" y="1664935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CC3468-11CC-DD93-A8C6-7352D6B7E0FF}"/>
              </a:ext>
            </a:extLst>
          </p:cNvPr>
          <p:cNvGrpSpPr/>
          <p:nvPr/>
        </p:nvGrpSpPr>
        <p:grpSpPr>
          <a:xfrm>
            <a:off x="860425" y="940611"/>
            <a:ext cx="2108808" cy="2130411"/>
            <a:chOff x="860425" y="940611"/>
            <a:chExt cx="2108808" cy="2130411"/>
          </a:xfrm>
        </p:grpSpPr>
        <p:pic>
          <p:nvPicPr>
            <p:cNvPr id="7" name="Content Placeholder 5" descr="A map of africa with different colored graphs&#10;&#10;Description automatically generated with medium confidence">
              <a:extLst>
                <a:ext uri="{FF2B5EF4-FFF2-40B4-BE49-F238E27FC236}">
                  <a16:creationId xmlns:a16="http://schemas.microsoft.com/office/drawing/2014/main" id="{28D8269A-0022-9B2D-039E-70BEB9F1A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5" t="140" r="16" b="45462"/>
            <a:stretch/>
          </p:blipFill>
          <p:spPr>
            <a:xfrm>
              <a:off x="860425" y="940611"/>
              <a:ext cx="2108808" cy="213041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1DAE80-2261-CDE6-D2B0-3F33C7E789F5}"/>
                </a:ext>
              </a:extLst>
            </p:cNvPr>
            <p:cNvSpPr/>
            <p:nvPr/>
          </p:nvSpPr>
          <p:spPr>
            <a:xfrm>
              <a:off x="860425" y="2042556"/>
              <a:ext cx="612115" cy="861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93AD058-D13A-7AA5-C4F1-BEFD1F38FF51}"/>
              </a:ext>
            </a:extLst>
          </p:cNvPr>
          <p:cNvSpPr/>
          <p:nvPr/>
        </p:nvSpPr>
        <p:spPr>
          <a:xfrm>
            <a:off x="4006685" y="2381017"/>
            <a:ext cx="1075954" cy="65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F733CE-C5DB-57A0-D490-431B4D297C15}"/>
              </a:ext>
            </a:extLst>
          </p:cNvPr>
          <p:cNvGrpSpPr/>
          <p:nvPr/>
        </p:nvGrpSpPr>
        <p:grpSpPr>
          <a:xfrm>
            <a:off x="916993" y="974794"/>
            <a:ext cx="517448" cy="335507"/>
            <a:chOff x="673861" y="502382"/>
            <a:chExt cx="901461" cy="5844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8AB35F-A333-22B0-CE86-0B1B6C886FB4}"/>
                </a:ext>
              </a:extLst>
            </p:cNvPr>
            <p:cNvGrpSpPr/>
            <p:nvPr/>
          </p:nvGrpSpPr>
          <p:grpSpPr>
            <a:xfrm>
              <a:off x="673861" y="587809"/>
              <a:ext cx="901461" cy="499069"/>
              <a:chOff x="673861" y="587809"/>
              <a:chExt cx="901461" cy="49906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324FEA1-1E00-D7F8-5A66-57C646DC9921}"/>
                  </a:ext>
                </a:extLst>
              </p:cNvPr>
              <p:cNvGrpSpPr/>
              <p:nvPr/>
            </p:nvGrpSpPr>
            <p:grpSpPr>
              <a:xfrm>
                <a:off x="673861" y="587809"/>
                <a:ext cx="901461" cy="499069"/>
                <a:chOff x="2781157" y="2297772"/>
                <a:chExt cx="1782909" cy="987059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8E006F00-7A38-2D9C-A465-9C535A0135EF}"/>
                    </a:ext>
                  </a:extLst>
                </p:cNvPr>
                <p:cNvSpPr/>
                <p:nvPr/>
              </p:nvSpPr>
              <p:spPr>
                <a:xfrm rot="20883592">
                  <a:off x="2781157" y="2297772"/>
                  <a:ext cx="1782909" cy="987059"/>
                </a:xfrm>
                <a:prstGeom prst="ellipse">
                  <a:avLst/>
                </a:prstGeom>
                <a:solidFill>
                  <a:srgbClr val="981512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85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4BF8C454-B723-1B5C-ABEA-92FD78746C21}"/>
                    </a:ext>
                  </a:extLst>
                </p:cNvPr>
                <p:cNvSpPr/>
                <p:nvPr/>
              </p:nvSpPr>
              <p:spPr>
                <a:xfrm rot="10371832">
                  <a:off x="3263616" y="2474140"/>
                  <a:ext cx="797000" cy="413798"/>
                </a:xfrm>
                <a:prstGeom prst="arc">
                  <a:avLst>
                    <a:gd name="adj1" fmla="val 10863196"/>
                    <a:gd name="adj2" fmla="val 0"/>
                  </a:avLst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85"/>
                  <a:endParaRPr lang="en-US" sz="2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8D00666-E185-44EF-72CB-A2BB602CBC7C}"/>
                  </a:ext>
                </a:extLst>
              </p:cNvPr>
              <p:cNvSpPr/>
              <p:nvPr/>
            </p:nvSpPr>
            <p:spPr>
              <a:xfrm rot="21015171">
                <a:off x="1010564" y="665885"/>
                <a:ext cx="73520" cy="11028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16D1A56-E118-FA83-8A9B-5238BFFDD527}"/>
                  </a:ext>
                </a:extLst>
              </p:cNvPr>
              <p:cNvSpPr/>
              <p:nvPr/>
            </p:nvSpPr>
            <p:spPr>
              <a:xfrm rot="21015171">
                <a:off x="1141101" y="643600"/>
                <a:ext cx="73520" cy="11028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921CF80-FE3A-9C0C-D520-6B14AB3E2A38}"/>
                </a:ext>
              </a:extLst>
            </p:cNvPr>
            <p:cNvSpPr/>
            <p:nvPr/>
          </p:nvSpPr>
          <p:spPr>
            <a:xfrm rot="18357502">
              <a:off x="946207" y="534146"/>
              <a:ext cx="96147" cy="6448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98C7905-18C4-C1C5-04C7-DCBCCA14B157}"/>
                </a:ext>
              </a:extLst>
            </p:cNvPr>
            <p:cNvSpPr/>
            <p:nvPr/>
          </p:nvSpPr>
          <p:spPr>
            <a:xfrm rot="19591504">
              <a:off x="1107166" y="502382"/>
              <a:ext cx="96147" cy="6448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35C82A-F891-2D19-9C81-236B0D89C6DC}"/>
              </a:ext>
            </a:extLst>
          </p:cNvPr>
          <p:cNvGrpSpPr/>
          <p:nvPr/>
        </p:nvGrpSpPr>
        <p:grpSpPr>
          <a:xfrm>
            <a:off x="5585446" y="1030507"/>
            <a:ext cx="473722" cy="320400"/>
            <a:chOff x="10549739" y="1522259"/>
            <a:chExt cx="860418" cy="58194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3231F39-6958-05B8-DF7D-C42FF5714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4292177">
              <a:off x="10688978" y="1383020"/>
              <a:ext cx="581940" cy="860418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AD4DDB3-7CD5-F8C6-7889-053F8A1F3193}"/>
                </a:ext>
              </a:extLst>
            </p:cNvPr>
            <p:cNvSpPr/>
            <p:nvPr/>
          </p:nvSpPr>
          <p:spPr>
            <a:xfrm rot="21015171">
              <a:off x="10851794" y="1711512"/>
              <a:ext cx="73520" cy="1102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E4928D8-9944-F4F2-3E38-62DBD0583447}"/>
                </a:ext>
              </a:extLst>
            </p:cNvPr>
            <p:cNvSpPr/>
            <p:nvPr/>
          </p:nvSpPr>
          <p:spPr>
            <a:xfrm rot="21015171">
              <a:off x="10982331" y="1689227"/>
              <a:ext cx="73520" cy="1102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FB3D4E6F-C3DB-D468-9821-BA1DB7CD4594}"/>
                </a:ext>
              </a:extLst>
            </p:cNvPr>
            <p:cNvSpPr/>
            <p:nvPr/>
          </p:nvSpPr>
          <p:spPr>
            <a:xfrm rot="18908872">
              <a:off x="10809253" y="1896641"/>
              <a:ext cx="276954" cy="172888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4BF6C98-68A6-32C7-0EF9-B9504A7B836B}"/>
                </a:ext>
              </a:extLst>
            </p:cNvPr>
            <p:cNvCxnSpPr>
              <a:cxnSpLocks/>
            </p:cNvCxnSpPr>
            <p:nvPr/>
          </p:nvCxnSpPr>
          <p:spPr>
            <a:xfrm>
              <a:off x="10842989" y="1654175"/>
              <a:ext cx="91130" cy="29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32378B-D8D5-36E3-EFBE-88419D31C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3526" y="1621173"/>
              <a:ext cx="91130" cy="54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D0AAAD-FCF6-4C2D-DB80-91C73E29855D}"/>
              </a:ext>
            </a:extLst>
          </p:cNvPr>
          <p:cNvSpPr txBox="1"/>
          <p:nvPr/>
        </p:nvSpPr>
        <p:spPr>
          <a:xfrm>
            <a:off x="311958" y="3277734"/>
            <a:ext cx="3205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the </a:t>
            </a:r>
            <a:r>
              <a:rPr lang="en-US" sz="2400" dirty="0" err="1">
                <a:solidFill>
                  <a:schemeClr val="bg1"/>
                </a:solidFill>
              </a:rPr>
              <a:t>HbS</a:t>
            </a:r>
            <a:r>
              <a:rPr lang="en-US" sz="2400" dirty="0">
                <a:solidFill>
                  <a:schemeClr val="bg1"/>
                </a:solidFill>
              </a:rPr>
              <a:t> allele frequency data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That exists across Africa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BCFDE-877C-5E2F-CE39-9260B04835D1}"/>
              </a:ext>
            </a:extLst>
          </p:cNvPr>
          <p:cNvSpPr txBox="1"/>
          <p:nvPr/>
        </p:nvSpPr>
        <p:spPr>
          <a:xfrm>
            <a:off x="3383009" y="3291292"/>
            <a:ext cx="3416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the </a:t>
            </a:r>
            <a:r>
              <a:rPr lang="en-US" sz="2400" i="1" dirty="0" err="1">
                <a:solidFill>
                  <a:schemeClr val="bg1"/>
                </a:solidFill>
              </a:rPr>
              <a:t>Pf</a:t>
            </a:r>
            <a:r>
              <a:rPr lang="en-US" sz="2400" dirty="0">
                <a:solidFill>
                  <a:schemeClr val="bg1"/>
                </a:solidFill>
              </a:rPr>
              <a:t> allele frequency data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we could gather across Africa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C9A5C3-557B-2E5E-4D1C-14534965473E}"/>
              </a:ext>
            </a:extLst>
          </p:cNvPr>
          <p:cNvSpPr txBox="1"/>
          <p:nvPr/>
        </p:nvSpPr>
        <p:spPr>
          <a:xfrm>
            <a:off x="7618174" y="5067594"/>
            <a:ext cx="367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Estimate the relationship at local scales</a:t>
            </a:r>
          </a:p>
        </p:txBody>
      </p:sp>
    </p:spTree>
    <p:extLst>
      <p:ext uri="{BB962C8B-B14F-4D97-AF65-F5344CB8AC3E}">
        <p14:creationId xmlns:p14="http://schemas.microsoft.com/office/powerpoint/2010/main" val="3103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437EE645-A761-601F-42BB-F05CC4DF6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1837" r="33763" b="46999"/>
          <a:stretch/>
        </p:blipFill>
        <p:spPr>
          <a:xfrm>
            <a:off x="3959626" y="940611"/>
            <a:ext cx="2144180" cy="20975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8F2884-FB15-77CD-BE7B-A0BD8910A45C}"/>
              </a:ext>
            </a:extLst>
          </p:cNvPr>
          <p:cNvSpPr/>
          <p:nvPr/>
        </p:nvSpPr>
        <p:spPr>
          <a:xfrm>
            <a:off x="7444200" y="891353"/>
            <a:ext cx="4053096" cy="399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A60D5E-A4B7-B9FA-2C16-0115D52617B3}"/>
              </a:ext>
            </a:extLst>
          </p:cNvPr>
          <p:cNvSpPr txBox="1"/>
          <p:nvPr/>
        </p:nvSpPr>
        <p:spPr>
          <a:xfrm>
            <a:off x="3133682" y="1664934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CE82A370-5FC8-5769-05BE-A0B45FB70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75454" r="82622"/>
          <a:stretch/>
        </p:blipFill>
        <p:spPr>
          <a:xfrm>
            <a:off x="8692571" y="1061264"/>
            <a:ext cx="2599362" cy="3324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5FEAAE-6D0C-1BD5-A5EE-55F3B165725B}"/>
              </a:ext>
            </a:extLst>
          </p:cNvPr>
          <p:cNvSpPr txBox="1"/>
          <p:nvPr/>
        </p:nvSpPr>
        <p:spPr>
          <a:xfrm>
            <a:off x="7009335" y="2257906"/>
            <a:ext cx="162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Pfsa1+</a:t>
            </a:r>
            <a:r>
              <a:rPr lang="en-US" dirty="0"/>
              <a:t>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4802E-1F16-468B-A818-11F179CC74E4}"/>
              </a:ext>
            </a:extLst>
          </p:cNvPr>
          <p:cNvSpPr txBox="1"/>
          <p:nvPr/>
        </p:nvSpPr>
        <p:spPr>
          <a:xfrm>
            <a:off x="9061289" y="4149197"/>
            <a:ext cx="205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HbAS</a:t>
            </a:r>
            <a:r>
              <a:rPr lang="en-US" dirty="0"/>
              <a:t>/</a:t>
            </a:r>
            <a:r>
              <a:rPr lang="en-US" dirty="0" err="1"/>
              <a:t>HbSS</a:t>
            </a:r>
            <a:r>
              <a:rPr lang="en-US" dirty="0"/>
              <a:t>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B5060-F034-D12F-0282-75A86811C801}"/>
              </a:ext>
            </a:extLst>
          </p:cNvPr>
          <p:cNvSpPr txBox="1"/>
          <p:nvPr/>
        </p:nvSpPr>
        <p:spPr>
          <a:xfrm>
            <a:off x="6335794" y="1664935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C18D8-691E-70ED-797A-CB5A5D0439D3}"/>
              </a:ext>
            </a:extLst>
          </p:cNvPr>
          <p:cNvSpPr txBox="1"/>
          <p:nvPr/>
        </p:nvSpPr>
        <p:spPr>
          <a:xfrm>
            <a:off x="7618174" y="5067594"/>
            <a:ext cx="367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Estimate the relationship at local scales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CC3468-11CC-DD93-A8C6-7352D6B7E0FF}"/>
              </a:ext>
            </a:extLst>
          </p:cNvPr>
          <p:cNvGrpSpPr/>
          <p:nvPr/>
        </p:nvGrpSpPr>
        <p:grpSpPr>
          <a:xfrm>
            <a:off x="860425" y="940611"/>
            <a:ext cx="2108808" cy="2130411"/>
            <a:chOff x="860425" y="940611"/>
            <a:chExt cx="2108808" cy="2130411"/>
          </a:xfrm>
        </p:grpSpPr>
        <p:pic>
          <p:nvPicPr>
            <p:cNvPr id="7" name="Content Placeholder 5" descr="A map of africa with different colored graphs&#10;&#10;Description automatically generated with medium confidence">
              <a:extLst>
                <a:ext uri="{FF2B5EF4-FFF2-40B4-BE49-F238E27FC236}">
                  <a16:creationId xmlns:a16="http://schemas.microsoft.com/office/drawing/2014/main" id="{28D8269A-0022-9B2D-039E-70BEB9F1A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5" t="140" r="16" b="45462"/>
            <a:stretch/>
          </p:blipFill>
          <p:spPr>
            <a:xfrm>
              <a:off x="860425" y="940611"/>
              <a:ext cx="2108808" cy="213041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1DAE80-2261-CDE6-D2B0-3F33C7E789F5}"/>
                </a:ext>
              </a:extLst>
            </p:cNvPr>
            <p:cNvSpPr/>
            <p:nvPr/>
          </p:nvSpPr>
          <p:spPr>
            <a:xfrm>
              <a:off x="860425" y="2042556"/>
              <a:ext cx="612115" cy="861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93AD058-D13A-7AA5-C4F1-BEFD1F38FF51}"/>
              </a:ext>
            </a:extLst>
          </p:cNvPr>
          <p:cNvSpPr/>
          <p:nvPr/>
        </p:nvSpPr>
        <p:spPr>
          <a:xfrm>
            <a:off x="4006685" y="2381017"/>
            <a:ext cx="1075954" cy="65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F733CE-C5DB-57A0-D490-431B4D297C15}"/>
              </a:ext>
            </a:extLst>
          </p:cNvPr>
          <p:cNvGrpSpPr/>
          <p:nvPr/>
        </p:nvGrpSpPr>
        <p:grpSpPr>
          <a:xfrm>
            <a:off x="916993" y="974794"/>
            <a:ext cx="517448" cy="335507"/>
            <a:chOff x="673861" y="502382"/>
            <a:chExt cx="901461" cy="5844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8AB35F-A333-22B0-CE86-0B1B6C886FB4}"/>
                </a:ext>
              </a:extLst>
            </p:cNvPr>
            <p:cNvGrpSpPr/>
            <p:nvPr/>
          </p:nvGrpSpPr>
          <p:grpSpPr>
            <a:xfrm>
              <a:off x="673861" y="587809"/>
              <a:ext cx="901461" cy="499069"/>
              <a:chOff x="673861" y="587809"/>
              <a:chExt cx="901461" cy="49906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324FEA1-1E00-D7F8-5A66-57C646DC9921}"/>
                  </a:ext>
                </a:extLst>
              </p:cNvPr>
              <p:cNvGrpSpPr/>
              <p:nvPr/>
            </p:nvGrpSpPr>
            <p:grpSpPr>
              <a:xfrm>
                <a:off x="673861" y="587809"/>
                <a:ext cx="901461" cy="499069"/>
                <a:chOff x="2781157" y="2297772"/>
                <a:chExt cx="1782909" cy="987059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8E006F00-7A38-2D9C-A465-9C535A0135EF}"/>
                    </a:ext>
                  </a:extLst>
                </p:cNvPr>
                <p:cNvSpPr/>
                <p:nvPr/>
              </p:nvSpPr>
              <p:spPr>
                <a:xfrm rot="20883592">
                  <a:off x="2781157" y="2297772"/>
                  <a:ext cx="1782909" cy="987059"/>
                </a:xfrm>
                <a:prstGeom prst="ellipse">
                  <a:avLst/>
                </a:prstGeom>
                <a:solidFill>
                  <a:srgbClr val="981512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85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4BF8C454-B723-1B5C-ABEA-92FD78746C21}"/>
                    </a:ext>
                  </a:extLst>
                </p:cNvPr>
                <p:cNvSpPr/>
                <p:nvPr/>
              </p:nvSpPr>
              <p:spPr>
                <a:xfrm rot="10371832">
                  <a:off x="3263616" y="2474140"/>
                  <a:ext cx="797000" cy="413798"/>
                </a:xfrm>
                <a:prstGeom prst="arc">
                  <a:avLst>
                    <a:gd name="adj1" fmla="val 10863196"/>
                    <a:gd name="adj2" fmla="val 0"/>
                  </a:avLst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85"/>
                  <a:endParaRPr lang="en-US" sz="2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8D00666-E185-44EF-72CB-A2BB602CBC7C}"/>
                  </a:ext>
                </a:extLst>
              </p:cNvPr>
              <p:cNvSpPr/>
              <p:nvPr/>
            </p:nvSpPr>
            <p:spPr>
              <a:xfrm rot="21015171">
                <a:off x="1010564" y="665885"/>
                <a:ext cx="73520" cy="11028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16D1A56-E118-FA83-8A9B-5238BFFDD527}"/>
                  </a:ext>
                </a:extLst>
              </p:cNvPr>
              <p:cNvSpPr/>
              <p:nvPr/>
            </p:nvSpPr>
            <p:spPr>
              <a:xfrm rot="21015171">
                <a:off x="1141101" y="643600"/>
                <a:ext cx="73520" cy="11028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921CF80-FE3A-9C0C-D520-6B14AB3E2A38}"/>
                </a:ext>
              </a:extLst>
            </p:cNvPr>
            <p:cNvSpPr/>
            <p:nvPr/>
          </p:nvSpPr>
          <p:spPr>
            <a:xfrm rot="18357502">
              <a:off x="946207" y="534146"/>
              <a:ext cx="96147" cy="6448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98C7905-18C4-C1C5-04C7-DCBCCA14B157}"/>
                </a:ext>
              </a:extLst>
            </p:cNvPr>
            <p:cNvSpPr/>
            <p:nvPr/>
          </p:nvSpPr>
          <p:spPr>
            <a:xfrm rot="19591504">
              <a:off x="1107166" y="502382"/>
              <a:ext cx="96147" cy="6448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35C82A-F891-2D19-9C81-236B0D89C6DC}"/>
              </a:ext>
            </a:extLst>
          </p:cNvPr>
          <p:cNvGrpSpPr/>
          <p:nvPr/>
        </p:nvGrpSpPr>
        <p:grpSpPr>
          <a:xfrm>
            <a:off x="5585446" y="1030507"/>
            <a:ext cx="473722" cy="320400"/>
            <a:chOff x="10549739" y="1522259"/>
            <a:chExt cx="860418" cy="58194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3231F39-6958-05B8-DF7D-C42FF5714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4292177">
              <a:off x="10688978" y="1383020"/>
              <a:ext cx="581940" cy="860418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AD4DDB3-7CD5-F8C6-7889-053F8A1F3193}"/>
                </a:ext>
              </a:extLst>
            </p:cNvPr>
            <p:cNvSpPr/>
            <p:nvPr/>
          </p:nvSpPr>
          <p:spPr>
            <a:xfrm rot="21015171">
              <a:off x="10851794" y="1711512"/>
              <a:ext cx="73520" cy="1102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E4928D8-9944-F4F2-3E38-62DBD0583447}"/>
                </a:ext>
              </a:extLst>
            </p:cNvPr>
            <p:cNvSpPr/>
            <p:nvPr/>
          </p:nvSpPr>
          <p:spPr>
            <a:xfrm rot="21015171">
              <a:off x="10982331" y="1689227"/>
              <a:ext cx="73520" cy="1102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FB3D4E6F-C3DB-D468-9821-BA1DB7CD4594}"/>
                </a:ext>
              </a:extLst>
            </p:cNvPr>
            <p:cNvSpPr/>
            <p:nvPr/>
          </p:nvSpPr>
          <p:spPr>
            <a:xfrm rot="18908872">
              <a:off x="10809253" y="1896641"/>
              <a:ext cx="276954" cy="172888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4BF6C98-68A6-32C7-0EF9-B9504A7B836B}"/>
                </a:ext>
              </a:extLst>
            </p:cNvPr>
            <p:cNvCxnSpPr>
              <a:cxnSpLocks/>
            </p:cNvCxnSpPr>
            <p:nvPr/>
          </p:nvCxnSpPr>
          <p:spPr>
            <a:xfrm>
              <a:off x="10842989" y="1654175"/>
              <a:ext cx="91130" cy="29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32378B-D8D5-36E3-EFBE-88419D31C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3526" y="1621173"/>
              <a:ext cx="91130" cy="54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D0AAAD-FCF6-4C2D-DB80-91C73E29855D}"/>
              </a:ext>
            </a:extLst>
          </p:cNvPr>
          <p:cNvSpPr txBox="1"/>
          <p:nvPr/>
        </p:nvSpPr>
        <p:spPr>
          <a:xfrm>
            <a:off x="311958" y="3277734"/>
            <a:ext cx="3205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the </a:t>
            </a:r>
            <a:r>
              <a:rPr lang="en-US" sz="2400" dirty="0" err="1">
                <a:solidFill>
                  <a:schemeClr val="bg1"/>
                </a:solidFill>
              </a:rPr>
              <a:t>HbS</a:t>
            </a:r>
            <a:r>
              <a:rPr lang="en-US" sz="2400" dirty="0">
                <a:solidFill>
                  <a:schemeClr val="bg1"/>
                </a:solidFill>
              </a:rPr>
              <a:t> allele frequency data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That exists across Africa</a:t>
            </a:r>
          </a:p>
        </p:txBody>
      </p:sp>
      <p:pic>
        <p:nvPicPr>
          <p:cNvPr id="5" name="Picture 4" descr="A person sitting at a table with a cup of coffee&#10;&#10;Description automatically generated with medium confidence">
            <a:extLst>
              <a:ext uri="{FF2B5EF4-FFF2-40B4-BE49-F238E27FC236}">
                <a16:creationId xmlns:a16="http://schemas.microsoft.com/office/drawing/2014/main" id="{8CDF5658-80C5-C0CF-AFEC-ACB90F97D6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3" b="22634"/>
          <a:stretch/>
        </p:blipFill>
        <p:spPr>
          <a:xfrm>
            <a:off x="363842" y="4795528"/>
            <a:ext cx="993166" cy="1379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04ED5-E580-8CDB-060C-A98018BF3BBC}"/>
              </a:ext>
            </a:extLst>
          </p:cNvPr>
          <p:cNvSpPr txBox="1"/>
          <p:nvPr/>
        </p:nvSpPr>
        <p:spPr>
          <a:xfrm>
            <a:off x="1458478" y="5026995"/>
            <a:ext cx="19122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Analysis by Andre Python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Zheijiang</a:t>
            </a:r>
            <a:r>
              <a:rPr lang="en-US" sz="1600" dirty="0">
                <a:solidFill>
                  <a:schemeClr val="bg1"/>
                </a:solidFill>
              </a:rPr>
              <a:t> University)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BCFDE-877C-5E2F-CE39-9260B04835D1}"/>
              </a:ext>
            </a:extLst>
          </p:cNvPr>
          <p:cNvSpPr txBox="1"/>
          <p:nvPr/>
        </p:nvSpPr>
        <p:spPr>
          <a:xfrm>
            <a:off x="3383009" y="3291292"/>
            <a:ext cx="34168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the </a:t>
            </a:r>
            <a:r>
              <a:rPr lang="en-US" sz="2400" i="1" dirty="0" err="1">
                <a:solidFill>
                  <a:schemeClr val="bg1"/>
                </a:solidFill>
              </a:rPr>
              <a:t>Pf</a:t>
            </a:r>
            <a:r>
              <a:rPr lang="en-US" sz="2400" dirty="0">
                <a:solidFill>
                  <a:schemeClr val="bg1"/>
                </a:solidFill>
              </a:rPr>
              <a:t> allele frequency data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we could gather across Africa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521521-215F-DEA0-71FC-BBF66890374A}"/>
              </a:ext>
            </a:extLst>
          </p:cNvPr>
          <p:cNvSpPr txBox="1"/>
          <p:nvPr/>
        </p:nvSpPr>
        <p:spPr>
          <a:xfrm>
            <a:off x="3710388" y="4970932"/>
            <a:ext cx="3179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Thanks to: </a:t>
            </a:r>
            <a:r>
              <a:rPr lang="en-US" dirty="0" err="1">
                <a:solidFill>
                  <a:schemeClr val="bg1"/>
                </a:solidFill>
              </a:rPr>
              <a:t>MalariaGEN</a:t>
            </a:r>
            <a:r>
              <a:rPr lang="en-US" dirty="0">
                <a:solidFill>
                  <a:schemeClr val="bg1"/>
                </a:solidFill>
              </a:rPr>
              <a:t>, Jeffrey Bailey, Robert Verity, Deus </a:t>
            </a:r>
            <a:r>
              <a:rPr lang="en-US" dirty="0" err="1">
                <a:solidFill>
                  <a:schemeClr val="bg1"/>
                </a:solidFill>
              </a:rPr>
              <a:t>Ishengoma</a:t>
            </a:r>
            <a:r>
              <a:rPr lang="en-US" dirty="0">
                <a:solidFill>
                  <a:schemeClr val="bg1"/>
                </a:solidFill>
              </a:rPr>
              <a:t> for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A0630F-0EDC-49D8-864B-223BDA6102B4}"/>
              </a:ext>
            </a:extLst>
          </p:cNvPr>
          <p:cNvSpPr txBox="1"/>
          <p:nvPr/>
        </p:nvSpPr>
        <p:spPr>
          <a:xfrm>
            <a:off x="3133682" y="6373291"/>
            <a:ext cx="307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Verity et al 2021 (DRC data)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0C978F-EAD6-F6E8-5BE1-B9EB0F0277AC}"/>
              </a:ext>
            </a:extLst>
          </p:cNvPr>
          <p:cNvSpPr txBox="1"/>
          <p:nvPr/>
        </p:nvSpPr>
        <p:spPr>
          <a:xfrm>
            <a:off x="6161514" y="6373291"/>
            <a:ext cx="355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Moser et al 2021 (Tanzania data)</a:t>
            </a:r>
          </a:p>
        </p:txBody>
      </p:sp>
    </p:spTree>
    <p:extLst>
      <p:ext uri="{BB962C8B-B14F-4D97-AF65-F5344CB8AC3E}">
        <p14:creationId xmlns:p14="http://schemas.microsoft.com/office/powerpoint/2010/main" val="36663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730187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28D8269A-0022-9B2D-039E-70BEB9F1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652362" y="496240"/>
            <a:ext cx="2108808" cy="2130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4694EB-E8D3-4888-87BF-940D628C9A97}"/>
              </a:ext>
            </a:extLst>
          </p:cNvPr>
          <p:cNvSpPr/>
          <p:nvPr/>
        </p:nvSpPr>
        <p:spPr>
          <a:xfrm>
            <a:off x="652362" y="1598185"/>
            <a:ext cx="612115" cy="86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C007A-27EE-E6D9-4F9F-C4573699FEF8}"/>
              </a:ext>
            </a:extLst>
          </p:cNvPr>
          <p:cNvSpPr/>
          <p:nvPr/>
        </p:nvSpPr>
        <p:spPr>
          <a:xfrm>
            <a:off x="794464" y="597015"/>
            <a:ext cx="1901540" cy="1965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2FB57D-BB1A-642E-F81C-57B83E6496C1}"/>
              </a:ext>
            </a:extLst>
          </p:cNvPr>
          <p:cNvGrpSpPr/>
          <p:nvPr/>
        </p:nvGrpSpPr>
        <p:grpSpPr>
          <a:xfrm>
            <a:off x="5409177" y="616265"/>
            <a:ext cx="6130461" cy="4534072"/>
            <a:chOff x="5409177" y="616265"/>
            <a:chExt cx="6130461" cy="453407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9375C3A-E337-8FB0-9C2C-040E19A51C85}"/>
                </a:ext>
              </a:extLst>
            </p:cNvPr>
            <p:cNvSpPr/>
            <p:nvPr/>
          </p:nvSpPr>
          <p:spPr>
            <a:xfrm>
              <a:off x="5409177" y="616265"/>
              <a:ext cx="6130461" cy="4534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2D050F1-9F73-B2EC-DEE5-0D3FE1FC5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2" t="78558"/>
            <a:stretch/>
          </p:blipFill>
          <p:spPr>
            <a:xfrm>
              <a:off x="5825505" y="1545279"/>
              <a:ext cx="5550683" cy="2837493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B399569-F749-7F33-934A-DBB4AB710E99}"/>
                </a:ext>
              </a:extLst>
            </p:cNvPr>
            <p:cNvSpPr txBox="1"/>
            <p:nvPr/>
          </p:nvSpPr>
          <p:spPr>
            <a:xfrm>
              <a:off x="7518400" y="4197728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E4C4084-62BF-6F6E-90FA-8B5770E4FBEC}"/>
                </a:ext>
              </a:extLst>
            </p:cNvPr>
            <p:cNvSpPr txBox="1"/>
            <p:nvPr/>
          </p:nvSpPr>
          <p:spPr>
            <a:xfrm>
              <a:off x="8888478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8634559-CA38-9376-C6E0-FFD0AD63BC54}"/>
                </a:ext>
              </a:extLst>
            </p:cNvPr>
            <p:cNvSpPr txBox="1"/>
            <p:nvPr/>
          </p:nvSpPr>
          <p:spPr>
            <a:xfrm>
              <a:off x="10356252" y="4178350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C63F462-4DC2-E8CF-10AC-12FD12D30DB0}"/>
                </a:ext>
              </a:extLst>
            </p:cNvPr>
            <p:cNvSpPr/>
            <p:nvPr/>
          </p:nvSpPr>
          <p:spPr>
            <a:xfrm>
              <a:off x="9367492" y="170766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D116A51-188A-1360-1627-6DDAACBE3E5E}"/>
                </a:ext>
              </a:extLst>
            </p:cNvPr>
            <p:cNvSpPr/>
            <p:nvPr/>
          </p:nvSpPr>
          <p:spPr>
            <a:xfrm>
              <a:off x="10017197" y="21311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8D192AD-E8DB-57A6-AD3A-F09D7DFA964F}"/>
                </a:ext>
              </a:extLst>
            </p:cNvPr>
            <p:cNvSpPr/>
            <p:nvPr/>
          </p:nvSpPr>
          <p:spPr>
            <a:xfrm>
              <a:off x="9262863" y="299290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F6346A4-4044-020F-EB09-EF17D6E2520A}"/>
                </a:ext>
              </a:extLst>
            </p:cNvPr>
            <p:cNvSpPr/>
            <p:nvPr/>
          </p:nvSpPr>
          <p:spPr>
            <a:xfrm>
              <a:off x="9663916" y="34099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DD6768A-30C0-FD77-B52B-EC09033D61C8}"/>
                </a:ext>
              </a:extLst>
            </p:cNvPr>
            <p:cNvSpPr/>
            <p:nvPr/>
          </p:nvSpPr>
          <p:spPr>
            <a:xfrm>
              <a:off x="7995537" y="383511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419FFDD-4013-5A54-DF9C-3B912167B6B1}"/>
                </a:ext>
              </a:extLst>
            </p:cNvPr>
            <p:cNvSpPr/>
            <p:nvPr/>
          </p:nvSpPr>
          <p:spPr>
            <a:xfrm>
              <a:off x="6860182" y="256244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391797B-A745-8A94-BC59-B86912A9A673}"/>
                </a:ext>
              </a:extLst>
            </p:cNvPr>
            <p:cNvSpPr txBox="1"/>
            <p:nvPr/>
          </p:nvSpPr>
          <p:spPr>
            <a:xfrm>
              <a:off x="9657312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96A6834-E54F-4A0D-25F2-9498FB553A6D}"/>
                </a:ext>
              </a:extLst>
            </p:cNvPr>
            <p:cNvSpPr txBox="1"/>
            <p:nvPr/>
          </p:nvSpPr>
          <p:spPr>
            <a:xfrm>
              <a:off x="8159947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67CC9B0-D6B2-43FC-E7C8-E216158A9D69}"/>
                </a:ext>
              </a:extLst>
            </p:cNvPr>
            <p:cNvCxnSpPr>
              <a:cxnSpLocks/>
            </p:cNvCxnSpPr>
            <p:nvPr/>
          </p:nvCxnSpPr>
          <p:spPr>
            <a:xfrm>
              <a:off x="8427865" y="415279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44CF939-905E-7F2A-2241-DC35D8CED7A9}"/>
                </a:ext>
              </a:extLst>
            </p:cNvPr>
            <p:cNvCxnSpPr/>
            <p:nvPr/>
          </p:nvCxnSpPr>
          <p:spPr>
            <a:xfrm>
              <a:off x="9922976" y="4134265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DFA94C3-5B1D-744D-4816-E2E78801C24D}"/>
                </a:ext>
              </a:extLst>
            </p:cNvPr>
            <p:cNvCxnSpPr/>
            <p:nvPr/>
          </p:nvCxnSpPr>
          <p:spPr>
            <a:xfrm>
              <a:off x="10622737" y="4129618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DF64F02-7AC2-8C3A-E684-ED6E668A8A20}"/>
                </a:ext>
              </a:extLst>
            </p:cNvPr>
            <p:cNvCxnSpPr/>
            <p:nvPr/>
          </p:nvCxnSpPr>
          <p:spPr>
            <a:xfrm>
              <a:off x="9147114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5C7F531-D8C9-EAE7-A918-E28ADABC637C}"/>
                </a:ext>
              </a:extLst>
            </p:cNvPr>
            <p:cNvCxnSpPr/>
            <p:nvPr/>
          </p:nvCxnSpPr>
          <p:spPr>
            <a:xfrm>
              <a:off x="7645193" y="414025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30A7F26-DD06-FF4B-CB89-390F8A90680D}"/>
                </a:ext>
              </a:extLst>
            </p:cNvPr>
            <p:cNvCxnSpPr>
              <a:cxnSpLocks/>
            </p:cNvCxnSpPr>
            <p:nvPr/>
          </p:nvCxnSpPr>
          <p:spPr>
            <a:xfrm>
              <a:off x="9577137" y="1184443"/>
              <a:ext cx="3733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7C1438D-F894-BE96-FBBC-3815973085D9}"/>
                </a:ext>
              </a:extLst>
            </p:cNvPr>
            <p:cNvSpPr/>
            <p:nvPr/>
          </p:nvSpPr>
          <p:spPr>
            <a:xfrm>
              <a:off x="9716230" y="1132129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DA9B926-6536-318B-FEFB-252E5089795D}"/>
                </a:ext>
              </a:extLst>
            </p:cNvPr>
            <p:cNvCxnSpPr/>
            <p:nvPr/>
          </p:nvCxnSpPr>
          <p:spPr>
            <a:xfrm flipV="1">
              <a:off x="7645193" y="853000"/>
              <a:ext cx="0" cy="329002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D7677DE-8FC2-1247-7B40-E50D2D27C0C1}"/>
                </a:ext>
              </a:extLst>
            </p:cNvPr>
            <p:cNvCxnSpPr/>
            <p:nvPr/>
          </p:nvCxnSpPr>
          <p:spPr>
            <a:xfrm flipV="1">
              <a:off x="6327157" y="4134265"/>
              <a:ext cx="4792929" cy="8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DAA1E16-42D2-4FA8-E632-4A2A82EEA3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215" y="844245"/>
              <a:ext cx="0" cy="329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76122B2-DABE-63FC-AA2E-A2EF291D2B60}"/>
                </a:ext>
              </a:extLst>
            </p:cNvPr>
            <p:cNvSpPr txBox="1"/>
            <p:nvPr/>
          </p:nvSpPr>
          <p:spPr>
            <a:xfrm>
              <a:off x="5527950" y="995530"/>
              <a:ext cx="77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Africa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E8BFD08-7E99-4F9F-AA79-1A81F8701814}"/>
                </a:ext>
              </a:extLst>
            </p:cNvPr>
            <p:cNvSpPr txBox="1"/>
            <p:nvPr/>
          </p:nvSpPr>
          <p:spPr>
            <a:xfrm>
              <a:off x="5646580" y="1575311"/>
              <a:ext cx="6463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East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C35E7DC-3A2D-2B5B-49C6-8351C5AEA349}"/>
                </a:ext>
              </a:extLst>
            </p:cNvPr>
            <p:cNvSpPr txBox="1"/>
            <p:nvPr/>
          </p:nvSpPr>
          <p:spPr>
            <a:xfrm>
              <a:off x="5585490" y="1998845"/>
              <a:ext cx="706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West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A4479A1-07C3-7CA5-23D7-518487081429}"/>
                </a:ext>
              </a:extLst>
            </p:cNvPr>
            <p:cNvSpPr txBox="1"/>
            <p:nvPr/>
          </p:nvSpPr>
          <p:spPr>
            <a:xfrm>
              <a:off x="5775287" y="2470308"/>
              <a:ext cx="516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DRC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A4FB805-EEB1-75C9-E693-03CE8B270910}"/>
                </a:ext>
              </a:extLst>
            </p:cNvPr>
            <p:cNvSpPr txBox="1"/>
            <p:nvPr/>
          </p:nvSpPr>
          <p:spPr>
            <a:xfrm>
              <a:off x="5493096" y="2860550"/>
              <a:ext cx="7975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Tanzania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D356B41-A87B-F15D-29A5-E269B391D298}"/>
                </a:ext>
              </a:extLst>
            </p:cNvPr>
            <p:cNvSpPr txBox="1"/>
            <p:nvPr/>
          </p:nvSpPr>
          <p:spPr>
            <a:xfrm>
              <a:off x="5842023" y="3320607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Mali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379F265-74FC-73E2-5225-E80222E8247F}"/>
                </a:ext>
              </a:extLst>
            </p:cNvPr>
            <p:cNvSpPr txBox="1"/>
            <p:nvPr/>
          </p:nvSpPr>
          <p:spPr>
            <a:xfrm>
              <a:off x="5476791" y="3663214"/>
              <a:ext cx="8082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Gambia /</a:t>
              </a:r>
            </a:p>
            <a:p>
              <a:pPr algn="r"/>
              <a:r>
                <a:rPr lang="en-US" sz="1200" dirty="0"/>
                <a:t>Senegal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AB5750E-AFA9-6B9C-4934-BB0F3C53A2FD}"/>
                </a:ext>
              </a:extLst>
            </p:cNvPr>
            <p:cNvCxnSpPr>
              <a:cxnSpLocks/>
            </p:cNvCxnSpPr>
            <p:nvPr/>
          </p:nvCxnSpPr>
          <p:spPr>
            <a:xfrm>
              <a:off x="6837118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9556E49-3B32-5925-CFD9-51F362D52013}"/>
                </a:ext>
              </a:extLst>
            </p:cNvPr>
            <p:cNvSpPr txBox="1"/>
            <p:nvPr/>
          </p:nvSpPr>
          <p:spPr>
            <a:xfrm>
              <a:off x="6583034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-5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41E7BF-F780-6218-E7D9-A90A2C02DF3D}"/>
                </a:ext>
              </a:extLst>
            </p:cNvPr>
            <p:cNvSpPr txBox="1"/>
            <p:nvPr/>
          </p:nvSpPr>
          <p:spPr>
            <a:xfrm>
              <a:off x="6498069" y="4585463"/>
              <a:ext cx="4618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Estimated </a:t>
              </a:r>
              <a:r>
                <a:rPr lang="en-US" sz="2400" dirty="0" err="1"/>
                <a:t>HbS-</a:t>
              </a:r>
              <a:r>
                <a:rPr lang="en-US" sz="2400" i="1" dirty="0" err="1"/>
                <a:t>Pfsa</a:t>
              </a:r>
              <a:r>
                <a:rPr lang="en-US" sz="2400" dirty="0"/>
                <a:t> relationship</a:t>
              </a:r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90E99B2-025C-50FD-6560-8B60A0526693}"/>
                </a:ext>
              </a:extLst>
            </p:cNvPr>
            <p:cNvSpPr/>
            <p:nvPr/>
          </p:nvSpPr>
          <p:spPr>
            <a:xfrm>
              <a:off x="5476791" y="1545279"/>
              <a:ext cx="808235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559240D-D441-C895-4D34-E6382D5F3593}"/>
                </a:ext>
              </a:extLst>
            </p:cNvPr>
            <p:cNvSpPr/>
            <p:nvPr/>
          </p:nvSpPr>
          <p:spPr>
            <a:xfrm>
              <a:off x="6530701" y="1236758"/>
              <a:ext cx="808235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97225CC-D220-F766-B871-18E1C6298046}"/>
                </a:ext>
              </a:extLst>
            </p:cNvPr>
            <p:cNvSpPr/>
            <p:nvPr/>
          </p:nvSpPr>
          <p:spPr>
            <a:xfrm>
              <a:off x="7671345" y="1339009"/>
              <a:ext cx="3418561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0657BD6-6E9A-9A9D-BCB5-F81F5F4B608D}"/>
                </a:ext>
              </a:extLst>
            </p:cNvPr>
            <p:cNvCxnSpPr/>
            <p:nvPr/>
          </p:nvCxnSpPr>
          <p:spPr>
            <a:xfrm flipV="1">
              <a:off x="8425611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8B1C427-1871-3737-0D76-A69C1495FEAF}"/>
                </a:ext>
              </a:extLst>
            </p:cNvPr>
            <p:cNvCxnSpPr/>
            <p:nvPr/>
          </p:nvCxnSpPr>
          <p:spPr>
            <a:xfrm flipV="1">
              <a:off x="9146733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1C71B10-304E-905E-3124-D4F58231F2B8}"/>
                </a:ext>
              </a:extLst>
            </p:cNvPr>
            <p:cNvCxnSpPr/>
            <p:nvPr/>
          </p:nvCxnSpPr>
          <p:spPr>
            <a:xfrm flipV="1">
              <a:off x="9922976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549403D-0697-DD8E-84B0-9463AF9AA285}"/>
                </a:ext>
              </a:extLst>
            </p:cNvPr>
            <p:cNvCxnSpPr/>
            <p:nvPr/>
          </p:nvCxnSpPr>
          <p:spPr>
            <a:xfrm flipV="1">
              <a:off x="10610612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9DAA088-3BD3-9918-9D08-D68E8395C2CA}"/>
                </a:ext>
              </a:extLst>
            </p:cNvPr>
            <p:cNvCxnSpPr/>
            <p:nvPr/>
          </p:nvCxnSpPr>
          <p:spPr>
            <a:xfrm flipV="1">
              <a:off x="6837118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99A985C-50F2-AF72-258E-DB10B7C7C067}"/>
                </a:ext>
              </a:extLst>
            </p:cNvPr>
            <p:cNvSpPr txBox="1"/>
            <p:nvPr/>
          </p:nvSpPr>
          <p:spPr>
            <a:xfrm>
              <a:off x="10013293" y="1034656"/>
              <a:ext cx="1276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14.8 (13.9-15.7)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1D3CDF-9F9C-A3AD-F073-9C7EBA22B23B}"/>
              </a:ext>
            </a:extLst>
          </p:cNvPr>
          <p:cNvSpPr txBox="1"/>
          <p:nvPr/>
        </p:nvSpPr>
        <p:spPr>
          <a:xfrm>
            <a:off x="3403184" y="3010409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EB8FCB-3585-531A-4A3D-F6CD5B521328}"/>
              </a:ext>
            </a:extLst>
          </p:cNvPr>
          <p:cNvGrpSpPr/>
          <p:nvPr/>
        </p:nvGrpSpPr>
        <p:grpSpPr>
          <a:xfrm>
            <a:off x="652362" y="3010408"/>
            <a:ext cx="3780770" cy="3351351"/>
            <a:chOff x="3675510" y="1952899"/>
            <a:chExt cx="3780770" cy="33513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3A25EC-B9CC-3D88-BAF3-CF81A011DCB1}"/>
                </a:ext>
              </a:extLst>
            </p:cNvPr>
            <p:cNvSpPr/>
            <p:nvPr/>
          </p:nvSpPr>
          <p:spPr>
            <a:xfrm>
              <a:off x="3675510" y="1952899"/>
              <a:ext cx="3780770" cy="3351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B0F399E-DDD6-A092-1E59-647BF87C9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" t="76933" r="82622" b="1746"/>
            <a:stretch/>
          </p:blipFill>
          <p:spPr>
            <a:xfrm>
              <a:off x="4651555" y="1952900"/>
              <a:ext cx="2599362" cy="28876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E6C108-99A5-F91F-BFC3-173CE7FDC399}"/>
                </a:ext>
              </a:extLst>
            </p:cNvPr>
            <p:cNvSpPr txBox="1"/>
            <p:nvPr/>
          </p:nvSpPr>
          <p:spPr>
            <a:xfrm>
              <a:off x="4969027" y="4941156"/>
              <a:ext cx="20548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HbAS</a:t>
              </a:r>
              <a:r>
                <a:rPr lang="en-US" sz="1400" dirty="0"/>
                <a:t>/SS </a:t>
              </a:r>
              <a:r>
                <a:rPr lang="en-US" sz="1400" dirty="0" err="1"/>
                <a:t>freq</a:t>
              </a:r>
              <a:endParaRPr lang="en-US" sz="14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BB0A8A4-8BF2-FECD-7782-B1D1B464898A}"/>
              </a:ext>
            </a:extLst>
          </p:cNvPr>
          <p:cNvSpPr txBox="1"/>
          <p:nvPr/>
        </p:nvSpPr>
        <p:spPr>
          <a:xfrm>
            <a:off x="396260" y="4087986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6866B5-F292-0342-010D-EC5194093B7E}"/>
              </a:ext>
            </a:extLst>
          </p:cNvPr>
          <p:cNvSpPr txBox="1"/>
          <p:nvPr/>
        </p:nvSpPr>
        <p:spPr>
          <a:xfrm>
            <a:off x="1257451" y="3067367"/>
            <a:ext cx="5757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100%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810AA-16CB-CC84-6177-691B05876060}"/>
              </a:ext>
            </a:extLst>
          </p:cNvPr>
          <p:cNvSpPr txBox="1"/>
          <p:nvPr/>
        </p:nvSpPr>
        <p:spPr>
          <a:xfrm>
            <a:off x="1426268" y="5411991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2E8282-52B0-3EDD-CE5B-9E915C5467C9}"/>
              </a:ext>
            </a:extLst>
          </p:cNvPr>
          <p:cNvSpPr txBox="1"/>
          <p:nvPr/>
        </p:nvSpPr>
        <p:spPr>
          <a:xfrm>
            <a:off x="1724378" y="5744507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6FB2F-FA06-CE50-B0C3-9F2848B4FDED}"/>
              </a:ext>
            </a:extLst>
          </p:cNvPr>
          <p:cNvSpPr txBox="1"/>
          <p:nvPr/>
        </p:nvSpPr>
        <p:spPr>
          <a:xfrm>
            <a:off x="3228373" y="5744507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D6A15F-57A4-0CAC-D734-F93480445B78}"/>
              </a:ext>
            </a:extLst>
          </p:cNvPr>
          <p:cNvSpPr txBox="1"/>
          <p:nvPr/>
        </p:nvSpPr>
        <p:spPr>
          <a:xfrm>
            <a:off x="2482455" y="5744506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D1D9F2-278F-AA0F-181B-540575C39ABB}"/>
              </a:ext>
            </a:extLst>
          </p:cNvPr>
          <p:cNvSpPr txBox="1"/>
          <p:nvPr/>
        </p:nvSpPr>
        <p:spPr>
          <a:xfrm>
            <a:off x="3249956" y="2112288"/>
            <a:ext cx="1349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Africa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730187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28D8269A-0022-9B2D-039E-70BEB9F1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652362" y="496240"/>
            <a:ext cx="2108808" cy="2130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4694EB-E8D3-4888-87BF-940D628C9A97}"/>
              </a:ext>
            </a:extLst>
          </p:cNvPr>
          <p:cNvSpPr/>
          <p:nvPr/>
        </p:nvSpPr>
        <p:spPr>
          <a:xfrm>
            <a:off x="652362" y="1598185"/>
            <a:ext cx="612115" cy="86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C007A-27EE-E6D9-4F9F-C4573699FEF8}"/>
              </a:ext>
            </a:extLst>
          </p:cNvPr>
          <p:cNvSpPr/>
          <p:nvPr/>
        </p:nvSpPr>
        <p:spPr>
          <a:xfrm>
            <a:off x="1581386" y="995530"/>
            <a:ext cx="1114617" cy="1240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022E807-BF2B-88A3-6951-ADE4F80637CA}"/>
              </a:ext>
            </a:extLst>
          </p:cNvPr>
          <p:cNvGrpSpPr/>
          <p:nvPr/>
        </p:nvGrpSpPr>
        <p:grpSpPr>
          <a:xfrm>
            <a:off x="5409177" y="616265"/>
            <a:ext cx="6130461" cy="4495534"/>
            <a:chOff x="5409177" y="616265"/>
            <a:chExt cx="6130461" cy="44955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C9FCC9-42D1-FBBA-E4A5-386AD3EF8B9F}"/>
                </a:ext>
              </a:extLst>
            </p:cNvPr>
            <p:cNvSpPr/>
            <p:nvPr/>
          </p:nvSpPr>
          <p:spPr>
            <a:xfrm>
              <a:off x="5409177" y="616265"/>
              <a:ext cx="6130461" cy="44955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E20BAF6-118F-1829-1E90-AF6AC4906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2" t="78558"/>
            <a:stretch/>
          </p:blipFill>
          <p:spPr>
            <a:xfrm>
              <a:off x="5825505" y="1545279"/>
              <a:ext cx="5550683" cy="28374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817286-0071-2C0A-AAC5-3AA19CB2865C}"/>
                </a:ext>
              </a:extLst>
            </p:cNvPr>
            <p:cNvSpPr txBox="1"/>
            <p:nvPr/>
          </p:nvSpPr>
          <p:spPr>
            <a:xfrm>
              <a:off x="7518400" y="4197728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7C7B3D-D8FE-B8D1-CA16-08A00C35A66A}"/>
                </a:ext>
              </a:extLst>
            </p:cNvPr>
            <p:cNvSpPr txBox="1"/>
            <p:nvPr/>
          </p:nvSpPr>
          <p:spPr>
            <a:xfrm>
              <a:off x="8888478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43B15D-0C7C-6390-FB0A-D599F1B676CC}"/>
                </a:ext>
              </a:extLst>
            </p:cNvPr>
            <p:cNvSpPr txBox="1"/>
            <p:nvPr/>
          </p:nvSpPr>
          <p:spPr>
            <a:xfrm>
              <a:off x="10356252" y="4178350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7BA2CF-6579-8464-4DD4-87B97C06A235}"/>
                </a:ext>
              </a:extLst>
            </p:cNvPr>
            <p:cNvSpPr/>
            <p:nvPr/>
          </p:nvSpPr>
          <p:spPr>
            <a:xfrm>
              <a:off x="9367492" y="170766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169E76-A666-AE3F-405B-7E51FB093DBA}"/>
                </a:ext>
              </a:extLst>
            </p:cNvPr>
            <p:cNvSpPr/>
            <p:nvPr/>
          </p:nvSpPr>
          <p:spPr>
            <a:xfrm>
              <a:off x="10017197" y="21311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B567FD-D137-06C9-B545-FCE473AC1C41}"/>
                </a:ext>
              </a:extLst>
            </p:cNvPr>
            <p:cNvSpPr/>
            <p:nvPr/>
          </p:nvSpPr>
          <p:spPr>
            <a:xfrm>
              <a:off x="9262863" y="299290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8C0DA2-19CD-CD68-F4F2-3B2AB7313FC5}"/>
                </a:ext>
              </a:extLst>
            </p:cNvPr>
            <p:cNvSpPr/>
            <p:nvPr/>
          </p:nvSpPr>
          <p:spPr>
            <a:xfrm>
              <a:off x="9663916" y="34099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47906D-84AB-E162-2882-322B2210AC4D}"/>
                </a:ext>
              </a:extLst>
            </p:cNvPr>
            <p:cNvSpPr/>
            <p:nvPr/>
          </p:nvSpPr>
          <p:spPr>
            <a:xfrm>
              <a:off x="7995537" y="383511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B4CA1A-4042-B0EA-42F0-7FD1113FAF4A}"/>
                </a:ext>
              </a:extLst>
            </p:cNvPr>
            <p:cNvSpPr/>
            <p:nvPr/>
          </p:nvSpPr>
          <p:spPr>
            <a:xfrm>
              <a:off x="6860182" y="256244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E359B4-D3F3-F7F2-E2A5-DCB2B4156134}"/>
                </a:ext>
              </a:extLst>
            </p:cNvPr>
            <p:cNvSpPr txBox="1"/>
            <p:nvPr/>
          </p:nvSpPr>
          <p:spPr>
            <a:xfrm>
              <a:off x="9657312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A1E0DA-8CFB-1372-E6C5-D5AB40AEDE5F}"/>
                </a:ext>
              </a:extLst>
            </p:cNvPr>
            <p:cNvSpPr txBox="1"/>
            <p:nvPr/>
          </p:nvSpPr>
          <p:spPr>
            <a:xfrm>
              <a:off x="8159947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9DADD7-FAFF-AD8E-FCB5-F8A3B0BF85DA}"/>
                </a:ext>
              </a:extLst>
            </p:cNvPr>
            <p:cNvCxnSpPr>
              <a:cxnSpLocks/>
            </p:cNvCxnSpPr>
            <p:nvPr/>
          </p:nvCxnSpPr>
          <p:spPr>
            <a:xfrm>
              <a:off x="8427865" y="415279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123D39-16AF-6C36-3C5E-3B3904F26A04}"/>
                </a:ext>
              </a:extLst>
            </p:cNvPr>
            <p:cNvCxnSpPr/>
            <p:nvPr/>
          </p:nvCxnSpPr>
          <p:spPr>
            <a:xfrm>
              <a:off x="9922976" y="4134265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E0AFDF-E02D-7EE9-1F9E-7F0AE9E56C4D}"/>
                </a:ext>
              </a:extLst>
            </p:cNvPr>
            <p:cNvCxnSpPr/>
            <p:nvPr/>
          </p:nvCxnSpPr>
          <p:spPr>
            <a:xfrm>
              <a:off x="10622737" y="4129618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647353-9B8A-9B5F-DDCF-A226532AD99D}"/>
                </a:ext>
              </a:extLst>
            </p:cNvPr>
            <p:cNvCxnSpPr/>
            <p:nvPr/>
          </p:nvCxnSpPr>
          <p:spPr>
            <a:xfrm>
              <a:off x="9147114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C3986D-7845-720A-37C2-44F7E38A74C2}"/>
                </a:ext>
              </a:extLst>
            </p:cNvPr>
            <p:cNvCxnSpPr/>
            <p:nvPr/>
          </p:nvCxnSpPr>
          <p:spPr>
            <a:xfrm>
              <a:off x="7645193" y="414025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318BC41-DDF1-CAC0-C5FD-14D9466F4A6D}"/>
                </a:ext>
              </a:extLst>
            </p:cNvPr>
            <p:cNvCxnSpPr>
              <a:cxnSpLocks/>
            </p:cNvCxnSpPr>
            <p:nvPr/>
          </p:nvCxnSpPr>
          <p:spPr>
            <a:xfrm>
              <a:off x="9577137" y="1184443"/>
              <a:ext cx="3733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2CDEE3-F49A-C700-C39A-EB649F8B7B23}"/>
                </a:ext>
              </a:extLst>
            </p:cNvPr>
            <p:cNvSpPr/>
            <p:nvPr/>
          </p:nvSpPr>
          <p:spPr>
            <a:xfrm>
              <a:off x="9716230" y="1132129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579B0B6-A27C-E05C-E451-E07434DB831E}"/>
                </a:ext>
              </a:extLst>
            </p:cNvPr>
            <p:cNvCxnSpPr/>
            <p:nvPr/>
          </p:nvCxnSpPr>
          <p:spPr>
            <a:xfrm flipV="1">
              <a:off x="7645193" y="853000"/>
              <a:ext cx="0" cy="329002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485B04-20AC-611F-A217-92A513D62CB4}"/>
                </a:ext>
              </a:extLst>
            </p:cNvPr>
            <p:cNvCxnSpPr/>
            <p:nvPr/>
          </p:nvCxnSpPr>
          <p:spPr>
            <a:xfrm flipV="1">
              <a:off x="6327157" y="4134265"/>
              <a:ext cx="4792929" cy="8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AD8E23A-683A-1400-FE15-80364B01C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215" y="844245"/>
              <a:ext cx="0" cy="329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B95B83-40D6-C1A4-F1E6-15F32D89B526}"/>
                </a:ext>
              </a:extLst>
            </p:cNvPr>
            <p:cNvSpPr txBox="1"/>
            <p:nvPr/>
          </p:nvSpPr>
          <p:spPr>
            <a:xfrm>
              <a:off x="5646580" y="1575311"/>
              <a:ext cx="6463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East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ACE375F-895B-6E76-ED40-F4391BF8098B}"/>
                </a:ext>
              </a:extLst>
            </p:cNvPr>
            <p:cNvSpPr txBox="1"/>
            <p:nvPr/>
          </p:nvSpPr>
          <p:spPr>
            <a:xfrm>
              <a:off x="5585490" y="1998845"/>
              <a:ext cx="706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West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85AEE3-4268-C8E0-A224-DA68CD055DE4}"/>
                </a:ext>
              </a:extLst>
            </p:cNvPr>
            <p:cNvSpPr txBox="1"/>
            <p:nvPr/>
          </p:nvSpPr>
          <p:spPr>
            <a:xfrm>
              <a:off x="5775287" y="2470308"/>
              <a:ext cx="516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DRC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97A490-670D-D1E2-F23F-4BD50CDDB26D}"/>
                </a:ext>
              </a:extLst>
            </p:cNvPr>
            <p:cNvSpPr txBox="1"/>
            <p:nvPr/>
          </p:nvSpPr>
          <p:spPr>
            <a:xfrm>
              <a:off x="5493096" y="2860550"/>
              <a:ext cx="7975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Tanzania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056C02-DBF2-87D0-D7FA-8A8C1D4E6F99}"/>
                </a:ext>
              </a:extLst>
            </p:cNvPr>
            <p:cNvSpPr txBox="1"/>
            <p:nvPr/>
          </p:nvSpPr>
          <p:spPr>
            <a:xfrm>
              <a:off x="5842023" y="3320607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Mali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31BE08-A63E-6C3F-7A45-5B9416299703}"/>
                </a:ext>
              </a:extLst>
            </p:cNvPr>
            <p:cNvSpPr txBox="1"/>
            <p:nvPr/>
          </p:nvSpPr>
          <p:spPr>
            <a:xfrm>
              <a:off x="5476791" y="3663214"/>
              <a:ext cx="8082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Gambia /</a:t>
              </a:r>
            </a:p>
            <a:p>
              <a:pPr algn="r"/>
              <a:r>
                <a:rPr lang="en-US" sz="1200" dirty="0"/>
                <a:t>Senegal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A4F4BF0-423F-0160-0F03-880024A6608A}"/>
                </a:ext>
              </a:extLst>
            </p:cNvPr>
            <p:cNvCxnSpPr>
              <a:cxnSpLocks/>
            </p:cNvCxnSpPr>
            <p:nvPr/>
          </p:nvCxnSpPr>
          <p:spPr>
            <a:xfrm>
              <a:off x="6837118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8202F4-CCB3-041B-79D8-A9E5E297B207}"/>
                </a:ext>
              </a:extLst>
            </p:cNvPr>
            <p:cNvSpPr txBox="1"/>
            <p:nvPr/>
          </p:nvSpPr>
          <p:spPr>
            <a:xfrm>
              <a:off x="6583034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30B786-0527-781E-A7CC-DAB34F96A8C9}"/>
                </a:ext>
              </a:extLst>
            </p:cNvPr>
            <p:cNvSpPr/>
            <p:nvPr/>
          </p:nvSpPr>
          <p:spPr>
            <a:xfrm>
              <a:off x="5476791" y="1983430"/>
              <a:ext cx="808235" cy="2245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939E20-4B43-BC9F-B29D-1A9BF79E5801}"/>
                </a:ext>
              </a:extLst>
            </p:cNvPr>
            <p:cNvSpPr/>
            <p:nvPr/>
          </p:nvSpPr>
          <p:spPr>
            <a:xfrm>
              <a:off x="6530701" y="1236758"/>
              <a:ext cx="808235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9F0AD0-C597-D56C-AFEB-A19578C97E4A}"/>
                </a:ext>
              </a:extLst>
            </p:cNvPr>
            <p:cNvSpPr/>
            <p:nvPr/>
          </p:nvSpPr>
          <p:spPr>
            <a:xfrm>
              <a:off x="7671345" y="1962153"/>
              <a:ext cx="3418561" cy="2060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BA1CC5-9740-98CB-5998-B49B010CF37B}"/>
                </a:ext>
              </a:extLst>
            </p:cNvPr>
            <p:cNvCxnSpPr/>
            <p:nvPr/>
          </p:nvCxnSpPr>
          <p:spPr>
            <a:xfrm flipV="1">
              <a:off x="8425611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54F51ED-6583-4E15-B4E1-27EB45BADA8E}"/>
                </a:ext>
              </a:extLst>
            </p:cNvPr>
            <p:cNvCxnSpPr/>
            <p:nvPr/>
          </p:nvCxnSpPr>
          <p:spPr>
            <a:xfrm flipV="1">
              <a:off x="9146733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5E4D99-0AEA-151E-2B73-5BB4E1C9820E}"/>
                </a:ext>
              </a:extLst>
            </p:cNvPr>
            <p:cNvCxnSpPr/>
            <p:nvPr/>
          </p:nvCxnSpPr>
          <p:spPr>
            <a:xfrm flipV="1">
              <a:off x="9922976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D32CB5-2800-2ED0-B722-28B15934416B}"/>
                </a:ext>
              </a:extLst>
            </p:cNvPr>
            <p:cNvCxnSpPr/>
            <p:nvPr/>
          </p:nvCxnSpPr>
          <p:spPr>
            <a:xfrm flipV="1">
              <a:off x="10610612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0A0DD1-E015-41F9-0163-134A3CE8DCD1}"/>
                </a:ext>
              </a:extLst>
            </p:cNvPr>
            <p:cNvCxnSpPr/>
            <p:nvPr/>
          </p:nvCxnSpPr>
          <p:spPr>
            <a:xfrm flipV="1">
              <a:off x="6837118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692C22-D3B0-BDF1-9211-0DB2F5BE8A70}"/>
                </a:ext>
              </a:extLst>
            </p:cNvPr>
            <p:cNvSpPr txBox="1"/>
            <p:nvPr/>
          </p:nvSpPr>
          <p:spPr>
            <a:xfrm>
              <a:off x="5527950" y="995530"/>
              <a:ext cx="77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Africa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F028E39-62C6-B2B6-D6E0-03349418122B}"/>
              </a:ext>
            </a:extLst>
          </p:cNvPr>
          <p:cNvSpPr txBox="1"/>
          <p:nvPr/>
        </p:nvSpPr>
        <p:spPr>
          <a:xfrm>
            <a:off x="2945159" y="1998845"/>
            <a:ext cx="23060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East Africa only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(including DRC)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2C4FF6-DED7-BA33-4130-B2C5035BF672}"/>
              </a:ext>
            </a:extLst>
          </p:cNvPr>
          <p:cNvSpPr txBox="1"/>
          <p:nvPr/>
        </p:nvSpPr>
        <p:spPr>
          <a:xfrm>
            <a:off x="6498069" y="4585463"/>
            <a:ext cx="461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Estimated </a:t>
            </a:r>
            <a:r>
              <a:rPr lang="en-US" sz="2400" dirty="0" err="1"/>
              <a:t>HbS-</a:t>
            </a:r>
            <a:r>
              <a:rPr lang="en-US" sz="2400" i="1" dirty="0" err="1"/>
              <a:t>Pfsa</a:t>
            </a:r>
            <a:r>
              <a:rPr lang="en-US" sz="2400" dirty="0"/>
              <a:t> relationship</a:t>
            </a:r>
            <a:endParaRPr lang="en-US" sz="1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F71BDB-D31B-E09B-EE9C-D37CA991B2B1}"/>
              </a:ext>
            </a:extLst>
          </p:cNvPr>
          <p:cNvSpPr txBox="1"/>
          <p:nvPr/>
        </p:nvSpPr>
        <p:spPr>
          <a:xfrm>
            <a:off x="3403184" y="3010409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3F0580-074B-D86E-C45C-6C462696CC0F}"/>
              </a:ext>
            </a:extLst>
          </p:cNvPr>
          <p:cNvGrpSpPr/>
          <p:nvPr/>
        </p:nvGrpSpPr>
        <p:grpSpPr>
          <a:xfrm>
            <a:off x="652362" y="3010408"/>
            <a:ext cx="3780770" cy="3351351"/>
            <a:chOff x="3675510" y="1952899"/>
            <a:chExt cx="3780770" cy="335135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CEC3E7D-79E1-B48D-844B-5DFE8129819A}"/>
                </a:ext>
              </a:extLst>
            </p:cNvPr>
            <p:cNvSpPr/>
            <p:nvPr/>
          </p:nvSpPr>
          <p:spPr>
            <a:xfrm>
              <a:off x="3675510" y="1952899"/>
              <a:ext cx="3780770" cy="3351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A screenshot of a graph&#10;&#10;Description automatically generated">
              <a:extLst>
                <a:ext uri="{FF2B5EF4-FFF2-40B4-BE49-F238E27FC236}">
                  <a16:creationId xmlns:a16="http://schemas.microsoft.com/office/drawing/2014/main" id="{D189D383-C773-1DA3-F5D7-C87B01304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5" t="77117" r="53770" b="2232"/>
            <a:stretch/>
          </p:blipFill>
          <p:spPr>
            <a:xfrm>
              <a:off x="4640266" y="2009858"/>
              <a:ext cx="2599362" cy="27968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207205A-7CA8-CF4A-D578-C334019D900B}"/>
                </a:ext>
              </a:extLst>
            </p:cNvPr>
            <p:cNvSpPr txBox="1"/>
            <p:nvPr/>
          </p:nvSpPr>
          <p:spPr>
            <a:xfrm>
              <a:off x="4905170" y="4954588"/>
              <a:ext cx="20548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HbAS</a:t>
              </a:r>
              <a:r>
                <a:rPr lang="en-US" sz="1400" dirty="0"/>
                <a:t>/SS </a:t>
              </a:r>
              <a:r>
                <a:rPr lang="en-US" sz="1400" dirty="0" err="1"/>
                <a:t>freq</a:t>
              </a:r>
              <a:endParaRPr lang="en-US" sz="14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351189C-5B37-758B-4546-CA4E7AF31E3F}"/>
              </a:ext>
            </a:extLst>
          </p:cNvPr>
          <p:cNvSpPr txBox="1"/>
          <p:nvPr/>
        </p:nvSpPr>
        <p:spPr>
          <a:xfrm>
            <a:off x="396260" y="4087986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2965A4-875F-0CE2-D0AB-5AEBB598F297}"/>
              </a:ext>
            </a:extLst>
          </p:cNvPr>
          <p:cNvSpPr txBox="1"/>
          <p:nvPr/>
        </p:nvSpPr>
        <p:spPr>
          <a:xfrm>
            <a:off x="1291318" y="3078656"/>
            <a:ext cx="5757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100%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1944A8-9C09-DA07-1BF6-B14C58027B3D}"/>
              </a:ext>
            </a:extLst>
          </p:cNvPr>
          <p:cNvSpPr txBox="1"/>
          <p:nvPr/>
        </p:nvSpPr>
        <p:spPr>
          <a:xfrm>
            <a:off x="1482713" y="5502303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0%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6F9EEC6-6BCF-FF89-9F79-18B92F526680}"/>
              </a:ext>
            </a:extLst>
          </p:cNvPr>
          <p:cNvSpPr txBox="1"/>
          <p:nvPr/>
        </p:nvSpPr>
        <p:spPr>
          <a:xfrm>
            <a:off x="1769534" y="5744507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6EAB99-45D5-81F1-90E4-2A3312A23E91}"/>
              </a:ext>
            </a:extLst>
          </p:cNvPr>
          <p:cNvSpPr txBox="1"/>
          <p:nvPr/>
        </p:nvSpPr>
        <p:spPr>
          <a:xfrm>
            <a:off x="3273529" y="5744507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20%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30B3E0-395E-9A51-2A86-E4D292712FBE}"/>
              </a:ext>
            </a:extLst>
          </p:cNvPr>
          <p:cNvSpPr txBox="1"/>
          <p:nvPr/>
        </p:nvSpPr>
        <p:spPr>
          <a:xfrm>
            <a:off x="2531830" y="5744507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5480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730187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7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28D8269A-0022-9B2D-039E-70BEB9F1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652362" y="496240"/>
            <a:ext cx="2108808" cy="2130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4694EB-E8D3-4888-87BF-940D628C9A97}"/>
              </a:ext>
            </a:extLst>
          </p:cNvPr>
          <p:cNvSpPr/>
          <p:nvPr/>
        </p:nvSpPr>
        <p:spPr>
          <a:xfrm>
            <a:off x="652362" y="1598185"/>
            <a:ext cx="612115" cy="86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C007A-27EE-E6D9-4F9F-C4573699FEF8}"/>
              </a:ext>
            </a:extLst>
          </p:cNvPr>
          <p:cNvSpPr/>
          <p:nvPr/>
        </p:nvSpPr>
        <p:spPr>
          <a:xfrm flipH="1">
            <a:off x="815813" y="995530"/>
            <a:ext cx="812594" cy="579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1A356F-2419-AD90-E1D2-2F0A290030D7}"/>
              </a:ext>
            </a:extLst>
          </p:cNvPr>
          <p:cNvGrpSpPr/>
          <p:nvPr/>
        </p:nvGrpSpPr>
        <p:grpSpPr>
          <a:xfrm>
            <a:off x="5409177" y="616265"/>
            <a:ext cx="6130461" cy="4495534"/>
            <a:chOff x="5409177" y="616265"/>
            <a:chExt cx="6130461" cy="44955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C9FCC9-42D1-FBBA-E4A5-386AD3EF8B9F}"/>
                </a:ext>
              </a:extLst>
            </p:cNvPr>
            <p:cNvSpPr/>
            <p:nvPr/>
          </p:nvSpPr>
          <p:spPr>
            <a:xfrm>
              <a:off x="5409177" y="616265"/>
              <a:ext cx="6130461" cy="44955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E20BAF6-118F-1829-1E90-AF6AC4906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2" t="78558"/>
            <a:stretch/>
          </p:blipFill>
          <p:spPr>
            <a:xfrm>
              <a:off x="5825505" y="1545279"/>
              <a:ext cx="5550683" cy="28374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817286-0071-2C0A-AAC5-3AA19CB2865C}"/>
                </a:ext>
              </a:extLst>
            </p:cNvPr>
            <p:cNvSpPr txBox="1"/>
            <p:nvPr/>
          </p:nvSpPr>
          <p:spPr>
            <a:xfrm>
              <a:off x="7518400" y="4197728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7C7B3D-D8FE-B8D1-CA16-08A00C35A66A}"/>
                </a:ext>
              </a:extLst>
            </p:cNvPr>
            <p:cNvSpPr txBox="1"/>
            <p:nvPr/>
          </p:nvSpPr>
          <p:spPr>
            <a:xfrm>
              <a:off x="8888478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43B15D-0C7C-6390-FB0A-D599F1B676CC}"/>
                </a:ext>
              </a:extLst>
            </p:cNvPr>
            <p:cNvSpPr txBox="1"/>
            <p:nvPr/>
          </p:nvSpPr>
          <p:spPr>
            <a:xfrm>
              <a:off x="10356252" y="4178350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7BA2CF-6579-8464-4DD4-87B97C06A235}"/>
                </a:ext>
              </a:extLst>
            </p:cNvPr>
            <p:cNvSpPr/>
            <p:nvPr/>
          </p:nvSpPr>
          <p:spPr>
            <a:xfrm>
              <a:off x="9367492" y="170766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169E76-A666-AE3F-405B-7E51FB093DBA}"/>
                </a:ext>
              </a:extLst>
            </p:cNvPr>
            <p:cNvSpPr/>
            <p:nvPr/>
          </p:nvSpPr>
          <p:spPr>
            <a:xfrm>
              <a:off x="10017197" y="21311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B567FD-D137-06C9-B545-FCE473AC1C41}"/>
                </a:ext>
              </a:extLst>
            </p:cNvPr>
            <p:cNvSpPr/>
            <p:nvPr/>
          </p:nvSpPr>
          <p:spPr>
            <a:xfrm>
              <a:off x="9262863" y="299290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8C0DA2-19CD-CD68-F4F2-3B2AB7313FC5}"/>
                </a:ext>
              </a:extLst>
            </p:cNvPr>
            <p:cNvSpPr/>
            <p:nvPr/>
          </p:nvSpPr>
          <p:spPr>
            <a:xfrm>
              <a:off x="9663916" y="34099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47906D-84AB-E162-2882-322B2210AC4D}"/>
                </a:ext>
              </a:extLst>
            </p:cNvPr>
            <p:cNvSpPr/>
            <p:nvPr/>
          </p:nvSpPr>
          <p:spPr>
            <a:xfrm>
              <a:off x="7995537" y="383511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B4CA1A-4042-B0EA-42F0-7FD1113FAF4A}"/>
                </a:ext>
              </a:extLst>
            </p:cNvPr>
            <p:cNvSpPr/>
            <p:nvPr/>
          </p:nvSpPr>
          <p:spPr>
            <a:xfrm>
              <a:off x="6860182" y="256244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E359B4-D3F3-F7F2-E2A5-DCB2B4156134}"/>
                </a:ext>
              </a:extLst>
            </p:cNvPr>
            <p:cNvSpPr txBox="1"/>
            <p:nvPr/>
          </p:nvSpPr>
          <p:spPr>
            <a:xfrm>
              <a:off x="9657312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A1E0DA-8CFB-1372-E6C5-D5AB40AEDE5F}"/>
                </a:ext>
              </a:extLst>
            </p:cNvPr>
            <p:cNvSpPr txBox="1"/>
            <p:nvPr/>
          </p:nvSpPr>
          <p:spPr>
            <a:xfrm>
              <a:off x="8159947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9DADD7-FAFF-AD8E-FCB5-F8A3B0BF85DA}"/>
                </a:ext>
              </a:extLst>
            </p:cNvPr>
            <p:cNvCxnSpPr>
              <a:cxnSpLocks/>
            </p:cNvCxnSpPr>
            <p:nvPr/>
          </p:nvCxnSpPr>
          <p:spPr>
            <a:xfrm>
              <a:off x="8427865" y="415279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123D39-16AF-6C36-3C5E-3B3904F26A04}"/>
                </a:ext>
              </a:extLst>
            </p:cNvPr>
            <p:cNvCxnSpPr/>
            <p:nvPr/>
          </p:nvCxnSpPr>
          <p:spPr>
            <a:xfrm>
              <a:off x="9922976" y="4134265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E0AFDF-E02D-7EE9-1F9E-7F0AE9E56C4D}"/>
                </a:ext>
              </a:extLst>
            </p:cNvPr>
            <p:cNvCxnSpPr/>
            <p:nvPr/>
          </p:nvCxnSpPr>
          <p:spPr>
            <a:xfrm>
              <a:off x="10622737" y="4129618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647353-9B8A-9B5F-DDCF-A226532AD99D}"/>
                </a:ext>
              </a:extLst>
            </p:cNvPr>
            <p:cNvCxnSpPr/>
            <p:nvPr/>
          </p:nvCxnSpPr>
          <p:spPr>
            <a:xfrm>
              <a:off x="9147114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C3986D-7845-720A-37C2-44F7E38A74C2}"/>
                </a:ext>
              </a:extLst>
            </p:cNvPr>
            <p:cNvCxnSpPr/>
            <p:nvPr/>
          </p:nvCxnSpPr>
          <p:spPr>
            <a:xfrm>
              <a:off x="7645193" y="414025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318BC41-DDF1-CAC0-C5FD-14D9466F4A6D}"/>
                </a:ext>
              </a:extLst>
            </p:cNvPr>
            <p:cNvCxnSpPr>
              <a:cxnSpLocks/>
            </p:cNvCxnSpPr>
            <p:nvPr/>
          </p:nvCxnSpPr>
          <p:spPr>
            <a:xfrm>
              <a:off x="9577137" y="1184443"/>
              <a:ext cx="3733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2CDEE3-F49A-C700-C39A-EB649F8B7B23}"/>
                </a:ext>
              </a:extLst>
            </p:cNvPr>
            <p:cNvSpPr/>
            <p:nvPr/>
          </p:nvSpPr>
          <p:spPr>
            <a:xfrm>
              <a:off x="9716230" y="1132129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579B0B6-A27C-E05C-E451-E07434DB831E}"/>
                </a:ext>
              </a:extLst>
            </p:cNvPr>
            <p:cNvCxnSpPr/>
            <p:nvPr/>
          </p:nvCxnSpPr>
          <p:spPr>
            <a:xfrm flipV="1">
              <a:off x="7645193" y="853000"/>
              <a:ext cx="0" cy="329002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485B04-20AC-611F-A217-92A513D62CB4}"/>
                </a:ext>
              </a:extLst>
            </p:cNvPr>
            <p:cNvCxnSpPr/>
            <p:nvPr/>
          </p:nvCxnSpPr>
          <p:spPr>
            <a:xfrm flipV="1">
              <a:off x="6327157" y="4134265"/>
              <a:ext cx="4792929" cy="8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AD8E23A-683A-1400-FE15-80364B01C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215" y="844245"/>
              <a:ext cx="0" cy="329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B95B83-40D6-C1A4-F1E6-15F32D89B526}"/>
                </a:ext>
              </a:extLst>
            </p:cNvPr>
            <p:cNvSpPr txBox="1"/>
            <p:nvPr/>
          </p:nvSpPr>
          <p:spPr>
            <a:xfrm>
              <a:off x="5646580" y="1575311"/>
              <a:ext cx="6463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East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ACE375F-895B-6E76-ED40-F4391BF8098B}"/>
                </a:ext>
              </a:extLst>
            </p:cNvPr>
            <p:cNvSpPr txBox="1"/>
            <p:nvPr/>
          </p:nvSpPr>
          <p:spPr>
            <a:xfrm>
              <a:off x="5585490" y="1998845"/>
              <a:ext cx="706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West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85AEE3-4268-C8E0-A224-DA68CD055DE4}"/>
                </a:ext>
              </a:extLst>
            </p:cNvPr>
            <p:cNvSpPr txBox="1"/>
            <p:nvPr/>
          </p:nvSpPr>
          <p:spPr>
            <a:xfrm>
              <a:off x="5775287" y="2470308"/>
              <a:ext cx="516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DRC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97A490-670D-D1E2-F23F-4BD50CDDB26D}"/>
                </a:ext>
              </a:extLst>
            </p:cNvPr>
            <p:cNvSpPr txBox="1"/>
            <p:nvPr/>
          </p:nvSpPr>
          <p:spPr>
            <a:xfrm>
              <a:off x="5493096" y="2860550"/>
              <a:ext cx="7975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Tanzania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056C02-DBF2-87D0-D7FA-8A8C1D4E6F99}"/>
                </a:ext>
              </a:extLst>
            </p:cNvPr>
            <p:cNvSpPr txBox="1"/>
            <p:nvPr/>
          </p:nvSpPr>
          <p:spPr>
            <a:xfrm>
              <a:off x="5842023" y="3320607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Mali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31BE08-A63E-6C3F-7A45-5B9416299703}"/>
                </a:ext>
              </a:extLst>
            </p:cNvPr>
            <p:cNvSpPr txBox="1"/>
            <p:nvPr/>
          </p:nvSpPr>
          <p:spPr>
            <a:xfrm>
              <a:off x="5476791" y="3663214"/>
              <a:ext cx="8082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Gambia /</a:t>
              </a:r>
            </a:p>
            <a:p>
              <a:pPr algn="r"/>
              <a:r>
                <a:rPr lang="en-US" sz="1200" dirty="0"/>
                <a:t>Senegal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A4F4BF0-423F-0160-0F03-880024A6608A}"/>
                </a:ext>
              </a:extLst>
            </p:cNvPr>
            <p:cNvCxnSpPr>
              <a:cxnSpLocks/>
            </p:cNvCxnSpPr>
            <p:nvPr/>
          </p:nvCxnSpPr>
          <p:spPr>
            <a:xfrm>
              <a:off x="6837118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8202F4-CCB3-041B-79D8-A9E5E297B207}"/>
                </a:ext>
              </a:extLst>
            </p:cNvPr>
            <p:cNvSpPr txBox="1"/>
            <p:nvPr/>
          </p:nvSpPr>
          <p:spPr>
            <a:xfrm>
              <a:off x="6583034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30B786-0527-781E-A7CC-DAB34F96A8C9}"/>
                </a:ext>
              </a:extLst>
            </p:cNvPr>
            <p:cNvSpPr/>
            <p:nvPr/>
          </p:nvSpPr>
          <p:spPr>
            <a:xfrm>
              <a:off x="5476791" y="2368176"/>
              <a:ext cx="808235" cy="1860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939E20-4B43-BC9F-B29D-1A9BF79E5801}"/>
                </a:ext>
              </a:extLst>
            </p:cNvPr>
            <p:cNvSpPr/>
            <p:nvPr/>
          </p:nvSpPr>
          <p:spPr>
            <a:xfrm>
              <a:off x="6530701" y="1236758"/>
              <a:ext cx="808235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9F0AD0-C597-D56C-AFEB-A19578C97E4A}"/>
                </a:ext>
              </a:extLst>
            </p:cNvPr>
            <p:cNvSpPr/>
            <p:nvPr/>
          </p:nvSpPr>
          <p:spPr>
            <a:xfrm>
              <a:off x="7671345" y="2368176"/>
              <a:ext cx="3418561" cy="1654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BA1CC5-9740-98CB-5998-B49B010CF37B}"/>
                </a:ext>
              </a:extLst>
            </p:cNvPr>
            <p:cNvCxnSpPr/>
            <p:nvPr/>
          </p:nvCxnSpPr>
          <p:spPr>
            <a:xfrm flipV="1">
              <a:off x="8425611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54F51ED-6583-4E15-B4E1-27EB45BADA8E}"/>
                </a:ext>
              </a:extLst>
            </p:cNvPr>
            <p:cNvCxnSpPr/>
            <p:nvPr/>
          </p:nvCxnSpPr>
          <p:spPr>
            <a:xfrm flipV="1">
              <a:off x="9146733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5E4D99-0AEA-151E-2B73-5BB4E1C9820E}"/>
                </a:ext>
              </a:extLst>
            </p:cNvPr>
            <p:cNvCxnSpPr/>
            <p:nvPr/>
          </p:nvCxnSpPr>
          <p:spPr>
            <a:xfrm flipV="1">
              <a:off x="9922976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D32CB5-2800-2ED0-B722-28B15934416B}"/>
                </a:ext>
              </a:extLst>
            </p:cNvPr>
            <p:cNvCxnSpPr/>
            <p:nvPr/>
          </p:nvCxnSpPr>
          <p:spPr>
            <a:xfrm flipV="1">
              <a:off x="10610612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0A0DD1-E015-41F9-0163-134A3CE8DCD1}"/>
                </a:ext>
              </a:extLst>
            </p:cNvPr>
            <p:cNvCxnSpPr/>
            <p:nvPr/>
          </p:nvCxnSpPr>
          <p:spPr>
            <a:xfrm flipV="1">
              <a:off x="6837118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14E887-DB9E-FDA1-4712-2BFC38A5E805}"/>
                </a:ext>
              </a:extLst>
            </p:cNvPr>
            <p:cNvSpPr txBox="1"/>
            <p:nvPr/>
          </p:nvSpPr>
          <p:spPr>
            <a:xfrm>
              <a:off x="5527950" y="995530"/>
              <a:ext cx="77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Africa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07F8DFA-258C-36D6-A59B-A8193C298E6A}"/>
              </a:ext>
            </a:extLst>
          </p:cNvPr>
          <p:cNvSpPr txBox="1"/>
          <p:nvPr/>
        </p:nvSpPr>
        <p:spPr>
          <a:xfrm>
            <a:off x="2916973" y="1990308"/>
            <a:ext cx="2385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West Africa only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4A350F-0DA2-0DA0-EC43-07EA123B629D}"/>
              </a:ext>
            </a:extLst>
          </p:cNvPr>
          <p:cNvSpPr txBox="1"/>
          <p:nvPr/>
        </p:nvSpPr>
        <p:spPr>
          <a:xfrm>
            <a:off x="6498069" y="4585463"/>
            <a:ext cx="461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Estimated </a:t>
            </a:r>
            <a:r>
              <a:rPr lang="en-US" sz="2400" dirty="0" err="1"/>
              <a:t>HbS-</a:t>
            </a:r>
            <a:r>
              <a:rPr lang="en-US" sz="2400" i="1" dirty="0" err="1"/>
              <a:t>Pfsa</a:t>
            </a:r>
            <a:r>
              <a:rPr lang="en-US" sz="2400" dirty="0"/>
              <a:t> relationship</a:t>
            </a:r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EA38CF-215D-149D-D6C7-9194D79453E2}"/>
              </a:ext>
            </a:extLst>
          </p:cNvPr>
          <p:cNvSpPr txBox="1"/>
          <p:nvPr/>
        </p:nvSpPr>
        <p:spPr>
          <a:xfrm>
            <a:off x="3403184" y="3010409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D61B79-BF55-38B5-5E30-666F47D9BA01}"/>
              </a:ext>
            </a:extLst>
          </p:cNvPr>
          <p:cNvGrpSpPr/>
          <p:nvPr/>
        </p:nvGrpSpPr>
        <p:grpSpPr>
          <a:xfrm>
            <a:off x="652362" y="3010408"/>
            <a:ext cx="3780770" cy="3435547"/>
            <a:chOff x="3675510" y="1952899"/>
            <a:chExt cx="3780770" cy="343554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452644A-DAFD-E1B8-3AB8-1A9222E141BB}"/>
                </a:ext>
              </a:extLst>
            </p:cNvPr>
            <p:cNvSpPr/>
            <p:nvPr/>
          </p:nvSpPr>
          <p:spPr>
            <a:xfrm>
              <a:off x="3675510" y="1952899"/>
              <a:ext cx="3780770" cy="3435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A screenshot of a graph&#10;&#10;Description automatically generated">
              <a:extLst>
                <a:ext uri="{FF2B5EF4-FFF2-40B4-BE49-F238E27FC236}">
                  <a16:creationId xmlns:a16="http://schemas.microsoft.com/office/drawing/2014/main" id="{021D3EA7-DC18-4696-E8BC-BA40AAA05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5" t="76244" r="67900" b="2435"/>
            <a:stretch/>
          </p:blipFill>
          <p:spPr>
            <a:xfrm>
              <a:off x="4651555" y="1952900"/>
              <a:ext cx="2599362" cy="288764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A6E8F58-5896-741F-D01C-5BC6E50673EE}"/>
                </a:ext>
              </a:extLst>
            </p:cNvPr>
            <p:cNvSpPr txBox="1"/>
            <p:nvPr/>
          </p:nvSpPr>
          <p:spPr>
            <a:xfrm>
              <a:off x="4995686" y="4960608"/>
              <a:ext cx="20548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HbAS</a:t>
              </a:r>
              <a:r>
                <a:rPr lang="en-US" sz="1400" dirty="0"/>
                <a:t>/SS </a:t>
              </a:r>
              <a:r>
                <a:rPr lang="en-US" sz="1400" dirty="0" err="1"/>
                <a:t>freq</a:t>
              </a:r>
              <a:endParaRPr lang="en-US" sz="1400"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7935194-2642-38F0-7434-6C0677B04285}"/>
              </a:ext>
            </a:extLst>
          </p:cNvPr>
          <p:cNvSpPr txBox="1"/>
          <p:nvPr/>
        </p:nvSpPr>
        <p:spPr>
          <a:xfrm>
            <a:off x="396260" y="4087986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6BA6A6-6F57-405E-42E1-9307072E27B9}"/>
              </a:ext>
            </a:extLst>
          </p:cNvPr>
          <p:cNvSpPr txBox="1"/>
          <p:nvPr/>
        </p:nvSpPr>
        <p:spPr>
          <a:xfrm>
            <a:off x="1275774" y="3505011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60%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E77D1A-99DF-1FBC-1793-53F6F59563DA}"/>
              </a:ext>
            </a:extLst>
          </p:cNvPr>
          <p:cNvSpPr txBox="1"/>
          <p:nvPr/>
        </p:nvSpPr>
        <p:spPr>
          <a:xfrm>
            <a:off x="1409984" y="5550284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0%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AA0903-BD9A-A1B8-037A-8773257D34AB}"/>
              </a:ext>
            </a:extLst>
          </p:cNvPr>
          <p:cNvSpPr txBox="1"/>
          <p:nvPr/>
        </p:nvSpPr>
        <p:spPr>
          <a:xfrm>
            <a:off x="1937024" y="5820726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0%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1E3556-4637-D0BC-1167-DBE039F12EF5}"/>
              </a:ext>
            </a:extLst>
          </p:cNvPr>
          <p:cNvSpPr txBox="1"/>
          <p:nvPr/>
        </p:nvSpPr>
        <p:spPr>
          <a:xfrm>
            <a:off x="3045748" y="5827283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20%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627B37C-C6D0-E4F1-29CB-6C47D573CA5D}"/>
              </a:ext>
            </a:extLst>
          </p:cNvPr>
          <p:cNvSpPr txBox="1"/>
          <p:nvPr/>
        </p:nvSpPr>
        <p:spPr>
          <a:xfrm>
            <a:off x="2448906" y="5819587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2EB7DA-6D1D-E788-6BD1-7C5E168FA603}"/>
              </a:ext>
            </a:extLst>
          </p:cNvPr>
          <p:cNvSpPr txBox="1"/>
          <p:nvPr/>
        </p:nvSpPr>
        <p:spPr>
          <a:xfrm>
            <a:off x="3589530" y="5819586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8853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849FE3-F765-17E0-CC9C-FE10D89CEC30}"/>
              </a:ext>
            </a:extLst>
          </p:cNvPr>
          <p:cNvSpPr/>
          <p:nvPr/>
        </p:nvSpPr>
        <p:spPr>
          <a:xfrm>
            <a:off x="652362" y="3010409"/>
            <a:ext cx="4220532" cy="3467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730187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28D8269A-0022-9B2D-039E-70BEB9F1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652362" y="496240"/>
            <a:ext cx="2108808" cy="2130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5FEAAE-6D0C-1BD5-A5EE-55F3B165725B}"/>
              </a:ext>
            </a:extLst>
          </p:cNvPr>
          <p:cNvSpPr txBox="1"/>
          <p:nvPr/>
        </p:nvSpPr>
        <p:spPr>
          <a:xfrm>
            <a:off x="3403184" y="3010409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6AE9E-CE6A-6CA8-9222-1875B99EA3F2}"/>
              </a:ext>
            </a:extLst>
          </p:cNvPr>
          <p:cNvGrpSpPr/>
          <p:nvPr/>
        </p:nvGrpSpPr>
        <p:grpSpPr>
          <a:xfrm>
            <a:off x="1670001" y="3097531"/>
            <a:ext cx="2915635" cy="3229460"/>
            <a:chOff x="3507899" y="650154"/>
            <a:chExt cx="4178306" cy="4628038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8F2884-FB15-77CD-BE7B-A0BD8910A45C}"/>
                </a:ext>
              </a:extLst>
            </p:cNvPr>
            <p:cNvSpPr/>
            <p:nvPr/>
          </p:nvSpPr>
          <p:spPr>
            <a:xfrm>
              <a:off x="3675510" y="1952900"/>
              <a:ext cx="3780770" cy="32174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E82A370-5FC8-5769-05BE-A0B45FB7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t="2793" r="72656" b="62271"/>
            <a:stretch/>
          </p:blipFill>
          <p:spPr>
            <a:xfrm>
              <a:off x="3507899" y="650154"/>
              <a:ext cx="4178306" cy="4141327"/>
            </a:xfrm>
            <a:prstGeom prst="rect">
              <a:avLst/>
            </a:prstGeom>
            <a:grp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4802E-1F16-468B-A818-11F179CC74E4}"/>
                </a:ext>
              </a:extLst>
            </p:cNvPr>
            <p:cNvSpPr txBox="1"/>
            <p:nvPr/>
          </p:nvSpPr>
          <p:spPr>
            <a:xfrm>
              <a:off x="4569635" y="4970415"/>
              <a:ext cx="20548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HbAS</a:t>
              </a:r>
              <a:r>
                <a:rPr lang="en-US" sz="1400" dirty="0"/>
                <a:t>/SS </a:t>
              </a:r>
              <a:r>
                <a:rPr lang="en-US" sz="1400" dirty="0" err="1"/>
                <a:t>freq</a:t>
              </a:r>
              <a:endParaRPr lang="en-US" sz="14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54694EB-E8D3-4888-87BF-940D628C9A97}"/>
              </a:ext>
            </a:extLst>
          </p:cNvPr>
          <p:cNvSpPr/>
          <p:nvPr/>
        </p:nvSpPr>
        <p:spPr>
          <a:xfrm>
            <a:off x="652362" y="1598185"/>
            <a:ext cx="612115" cy="86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C007A-27EE-E6D9-4F9F-C4573699FEF8}"/>
              </a:ext>
            </a:extLst>
          </p:cNvPr>
          <p:cNvSpPr/>
          <p:nvPr/>
        </p:nvSpPr>
        <p:spPr>
          <a:xfrm flipH="1">
            <a:off x="815812" y="1132129"/>
            <a:ext cx="319968" cy="209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28FD24-1363-7EA3-EE9C-03DFD1A1821F}"/>
              </a:ext>
            </a:extLst>
          </p:cNvPr>
          <p:cNvSpPr txBox="1"/>
          <p:nvPr/>
        </p:nvSpPr>
        <p:spPr>
          <a:xfrm>
            <a:off x="396260" y="4087986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FE4CCD4B-A731-0881-4CA4-7E42D0B3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44944" r="72711" b="31414"/>
          <a:stretch/>
        </p:blipFill>
        <p:spPr>
          <a:xfrm>
            <a:off x="2215500" y="927303"/>
            <a:ext cx="2915635" cy="1955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8FECD8-3381-4B11-B098-5DFA373A0071}"/>
              </a:ext>
            </a:extLst>
          </p:cNvPr>
          <p:cNvCxnSpPr>
            <a:cxnSpLocks/>
          </p:cNvCxnSpPr>
          <p:nvPr/>
        </p:nvCxnSpPr>
        <p:spPr>
          <a:xfrm flipV="1">
            <a:off x="1151495" y="927303"/>
            <a:ext cx="1015932" cy="2002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B74A4F-85F4-8177-32CA-3E830D0B9F0A}"/>
              </a:ext>
            </a:extLst>
          </p:cNvPr>
          <p:cNvCxnSpPr>
            <a:cxnSpLocks/>
          </p:cNvCxnSpPr>
          <p:nvPr/>
        </p:nvCxnSpPr>
        <p:spPr>
          <a:xfrm>
            <a:off x="1116600" y="1355731"/>
            <a:ext cx="1050827" cy="15157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4E0B436-8D22-05D1-CE55-0A7AD4635885}"/>
              </a:ext>
            </a:extLst>
          </p:cNvPr>
          <p:cNvSpPr txBox="1"/>
          <p:nvPr/>
        </p:nvSpPr>
        <p:spPr>
          <a:xfrm>
            <a:off x="1358662" y="3105523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60%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623B5CB-8498-6098-5BD7-68DE82898B71}"/>
              </a:ext>
            </a:extLst>
          </p:cNvPr>
          <p:cNvSpPr txBox="1"/>
          <p:nvPr/>
        </p:nvSpPr>
        <p:spPr>
          <a:xfrm>
            <a:off x="1424581" y="5653698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20%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618AE7-1029-D61E-9908-C8687B927148}"/>
              </a:ext>
            </a:extLst>
          </p:cNvPr>
          <p:cNvSpPr txBox="1"/>
          <p:nvPr/>
        </p:nvSpPr>
        <p:spPr>
          <a:xfrm>
            <a:off x="2196800" y="5837918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12%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B538B3-575B-0287-B3F3-6027CD35E4AE}"/>
              </a:ext>
            </a:extLst>
          </p:cNvPr>
          <p:cNvSpPr txBox="1"/>
          <p:nvPr/>
        </p:nvSpPr>
        <p:spPr>
          <a:xfrm>
            <a:off x="3634673" y="5835224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E7F44A-FC6F-11AC-B940-D5A89A22E698}"/>
              </a:ext>
            </a:extLst>
          </p:cNvPr>
          <p:cNvSpPr txBox="1"/>
          <p:nvPr/>
        </p:nvSpPr>
        <p:spPr>
          <a:xfrm>
            <a:off x="2915832" y="5842538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16%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84EFC3-4EB6-0A7E-CA99-5E2C452C1C3A}"/>
              </a:ext>
            </a:extLst>
          </p:cNvPr>
          <p:cNvGrpSpPr/>
          <p:nvPr/>
        </p:nvGrpSpPr>
        <p:grpSpPr>
          <a:xfrm>
            <a:off x="5409177" y="616265"/>
            <a:ext cx="6130461" cy="4495534"/>
            <a:chOff x="5409177" y="616265"/>
            <a:chExt cx="6130461" cy="44955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C9FCC9-42D1-FBBA-E4A5-386AD3EF8B9F}"/>
                </a:ext>
              </a:extLst>
            </p:cNvPr>
            <p:cNvSpPr/>
            <p:nvPr/>
          </p:nvSpPr>
          <p:spPr>
            <a:xfrm>
              <a:off x="5409177" y="616265"/>
              <a:ext cx="6130461" cy="44955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E20BAF6-118F-1829-1E90-AF6AC4906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2" t="78558"/>
            <a:stretch/>
          </p:blipFill>
          <p:spPr>
            <a:xfrm>
              <a:off x="5825505" y="1545279"/>
              <a:ext cx="5550683" cy="28374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817286-0071-2C0A-AAC5-3AA19CB2865C}"/>
                </a:ext>
              </a:extLst>
            </p:cNvPr>
            <p:cNvSpPr txBox="1"/>
            <p:nvPr/>
          </p:nvSpPr>
          <p:spPr>
            <a:xfrm>
              <a:off x="7518400" y="4197728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7C7B3D-D8FE-B8D1-CA16-08A00C35A66A}"/>
                </a:ext>
              </a:extLst>
            </p:cNvPr>
            <p:cNvSpPr txBox="1"/>
            <p:nvPr/>
          </p:nvSpPr>
          <p:spPr>
            <a:xfrm>
              <a:off x="8888478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43B15D-0C7C-6390-FB0A-D599F1B676CC}"/>
                </a:ext>
              </a:extLst>
            </p:cNvPr>
            <p:cNvSpPr txBox="1"/>
            <p:nvPr/>
          </p:nvSpPr>
          <p:spPr>
            <a:xfrm>
              <a:off x="10356252" y="4178350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7BA2CF-6579-8464-4DD4-87B97C06A235}"/>
                </a:ext>
              </a:extLst>
            </p:cNvPr>
            <p:cNvSpPr/>
            <p:nvPr/>
          </p:nvSpPr>
          <p:spPr>
            <a:xfrm>
              <a:off x="9367492" y="170766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169E76-A666-AE3F-405B-7E51FB093DBA}"/>
                </a:ext>
              </a:extLst>
            </p:cNvPr>
            <p:cNvSpPr/>
            <p:nvPr/>
          </p:nvSpPr>
          <p:spPr>
            <a:xfrm>
              <a:off x="10017197" y="21311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B567FD-D137-06C9-B545-FCE473AC1C41}"/>
                </a:ext>
              </a:extLst>
            </p:cNvPr>
            <p:cNvSpPr/>
            <p:nvPr/>
          </p:nvSpPr>
          <p:spPr>
            <a:xfrm>
              <a:off x="9262863" y="299290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8C0DA2-19CD-CD68-F4F2-3B2AB7313FC5}"/>
                </a:ext>
              </a:extLst>
            </p:cNvPr>
            <p:cNvSpPr/>
            <p:nvPr/>
          </p:nvSpPr>
          <p:spPr>
            <a:xfrm>
              <a:off x="9663916" y="34099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47906D-84AB-E162-2882-322B2210AC4D}"/>
                </a:ext>
              </a:extLst>
            </p:cNvPr>
            <p:cNvSpPr/>
            <p:nvPr/>
          </p:nvSpPr>
          <p:spPr>
            <a:xfrm>
              <a:off x="7995537" y="383511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B4CA1A-4042-B0EA-42F0-7FD1113FAF4A}"/>
                </a:ext>
              </a:extLst>
            </p:cNvPr>
            <p:cNvSpPr/>
            <p:nvPr/>
          </p:nvSpPr>
          <p:spPr>
            <a:xfrm>
              <a:off x="6860182" y="256244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E359B4-D3F3-F7F2-E2A5-DCB2B4156134}"/>
                </a:ext>
              </a:extLst>
            </p:cNvPr>
            <p:cNvSpPr txBox="1"/>
            <p:nvPr/>
          </p:nvSpPr>
          <p:spPr>
            <a:xfrm>
              <a:off x="9657312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A1E0DA-8CFB-1372-E6C5-D5AB40AEDE5F}"/>
                </a:ext>
              </a:extLst>
            </p:cNvPr>
            <p:cNvSpPr txBox="1"/>
            <p:nvPr/>
          </p:nvSpPr>
          <p:spPr>
            <a:xfrm>
              <a:off x="8159947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9DADD7-FAFF-AD8E-FCB5-F8A3B0BF85DA}"/>
                </a:ext>
              </a:extLst>
            </p:cNvPr>
            <p:cNvCxnSpPr>
              <a:cxnSpLocks/>
            </p:cNvCxnSpPr>
            <p:nvPr/>
          </p:nvCxnSpPr>
          <p:spPr>
            <a:xfrm>
              <a:off x="8427865" y="415279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123D39-16AF-6C36-3C5E-3B3904F26A04}"/>
                </a:ext>
              </a:extLst>
            </p:cNvPr>
            <p:cNvCxnSpPr/>
            <p:nvPr/>
          </p:nvCxnSpPr>
          <p:spPr>
            <a:xfrm>
              <a:off x="9922976" y="4134265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E0AFDF-E02D-7EE9-1F9E-7F0AE9E56C4D}"/>
                </a:ext>
              </a:extLst>
            </p:cNvPr>
            <p:cNvCxnSpPr/>
            <p:nvPr/>
          </p:nvCxnSpPr>
          <p:spPr>
            <a:xfrm>
              <a:off x="10622737" y="4129618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647353-9B8A-9B5F-DDCF-A226532AD99D}"/>
                </a:ext>
              </a:extLst>
            </p:cNvPr>
            <p:cNvCxnSpPr/>
            <p:nvPr/>
          </p:nvCxnSpPr>
          <p:spPr>
            <a:xfrm>
              <a:off x="9147114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C3986D-7845-720A-37C2-44F7E38A74C2}"/>
                </a:ext>
              </a:extLst>
            </p:cNvPr>
            <p:cNvCxnSpPr/>
            <p:nvPr/>
          </p:nvCxnSpPr>
          <p:spPr>
            <a:xfrm>
              <a:off x="7645193" y="414025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318BC41-DDF1-CAC0-C5FD-14D9466F4A6D}"/>
                </a:ext>
              </a:extLst>
            </p:cNvPr>
            <p:cNvCxnSpPr>
              <a:cxnSpLocks/>
            </p:cNvCxnSpPr>
            <p:nvPr/>
          </p:nvCxnSpPr>
          <p:spPr>
            <a:xfrm>
              <a:off x="9577137" y="1184443"/>
              <a:ext cx="3733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2CDEE3-F49A-C700-C39A-EB649F8B7B23}"/>
                </a:ext>
              </a:extLst>
            </p:cNvPr>
            <p:cNvSpPr/>
            <p:nvPr/>
          </p:nvSpPr>
          <p:spPr>
            <a:xfrm>
              <a:off x="9716230" y="1132129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579B0B6-A27C-E05C-E451-E07434DB831E}"/>
                </a:ext>
              </a:extLst>
            </p:cNvPr>
            <p:cNvCxnSpPr/>
            <p:nvPr/>
          </p:nvCxnSpPr>
          <p:spPr>
            <a:xfrm flipV="1">
              <a:off x="7645193" y="853000"/>
              <a:ext cx="0" cy="329002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485B04-20AC-611F-A217-92A513D62CB4}"/>
                </a:ext>
              </a:extLst>
            </p:cNvPr>
            <p:cNvCxnSpPr/>
            <p:nvPr/>
          </p:nvCxnSpPr>
          <p:spPr>
            <a:xfrm flipV="1">
              <a:off x="6327157" y="4134265"/>
              <a:ext cx="4792929" cy="8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AD8E23A-683A-1400-FE15-80364B01C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215" y="844245"/>
              <a:ext cx="0" cy="329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874A14-50F3-33B6-F844-D6685B98B345}"/>
                </a:ext>
              </a:extLst>
            </p:cNvPr>
            <p:cNvSpPr txBox="1"/>
            <p:nvPr/>
          </p:nvSpPr>
          <p:spPr>
            <a:xfrm>
              <a:off x="5527950" y="995530"/>
              <a:ext cx="77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Africa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B95B83-40D6-C1A4-F1E6-15F32D89B526}"/>
                </a:ext>
              </a:extLst>
            </p:cNvPr>
            <p:cNvSpPr txBox="1"/>
            <p:nvPr/>
          </p:nvSpPr>
          <p:spPr>
            <a:xfrm>
              <a:off x="5646580" y="1575311"/>
              <a:ext cx="6463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East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ACE375F-895B-6E76-ED40-F4391BF8098B}"/>
                </a:ext>
              </a:extLst>
            </p:cNvPr>
            <p:cNvSpPr txBox="1"/>
            <p:nvPr/>
          </p:nvSpPr>
          <p:spPr>
            <a:xfrm>
              <a:off x="5585490" y="1998845"/>
              <a:ext cx="706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West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85AEE3-4268-C8E0-A224-DA68CD055DE4}"/>
                </a:ext>
              </a:extLst>
            </p:cNvPr>
            <p:cNvSpPr txBox="1"/>
            <p:nvPr/>
          </p:nvSpPr>
          <p:spPr>
            <a:xfrm>
              <a:off x="5775287" y="2470308"/>
              <a:ext cx="516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DRC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97A490-670D-D1E2-F23F-4BD50CDDB26D}"/>
                </a:ext>
              </a:extLst>
            </p:cNvPr>
            <p:cNvSpPr txBox="1"/>
            <p:nvPr/>
          </p:nvSpPr>
          <p:spPr>
            <a:xfrm>
              <a:off x="5493096" y="2860550"/>
              <a:ext cx="7975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Tanzania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056C02-DBF2-87D0-D7FA-8A8C1D4E6F99}"/>
                </a:ext>
              </a:extLst>
            </p:cNvPr>
            <p:cNvSpPr txBox="1"/>
            <p:nvPr/>
          </p:nvSpPr>
          <p:spPr>
            <a:xfrm>
              <a:off x="5842023" y="3320607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Mali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31BE08-A63E-6C3F-7A45-5B9416299703}"/>
                </a:ext>
              </a:extLst>
            </p:cNvPr>
            <p:cNvSpPr txBox="1"/>
            <p:nvPr/>
          </p:nvSpPr>
          <p:spPr>
            <a:xfrm>
              <a:off x="5476791" y="3663214"/>
              <a:ext cx="8082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Gambia /</a:t>
              </a:r>
            </a:p>
            <a:p>
              <a:pPr algn="r"/>
              <a:r>
                <a:rPr lang="en-US" sz="1200" dirty="0"/>
                <a:t>Senegal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A4F4BF0-423F-0160-0F03-880024A6608A}"/>
                </a:ext>
              </a:extLst>
            </p:cNvPr>
            <p:cNvCxnSpPr>
              <a:cxnSpLocks/>
            </p:cNvCxnSpPr>
            <p:nvPr/>
          </p:nvCxnSpPr>
          <p:spPr>
            <a:xfrm>
              <a:off x="6837118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8202F4-CCB3-041B-79D8-A9E5E297B207}"/>
                </a:ext>
              </a:extLst>
            </p:cNvPr>
            <p:cNvSpPr txBox="1"/>
            <p:nvPr/>
          </p:nvSpPr>
          <p:spPr>
            <a:xfrm>
              <a:off x="6583034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30B786-0527-781E-A7CC-DAB34F96A8C9}"/>
                </a:ext>
              </a:extLst>
            </p:cNvPr>
            <p:cNvSpPr/>
            <p:nvPr/>
          </p:nvSpPr>
          <p:spPr>
            <a:xfrm>
              <a:off x="5476791" y="2368177"/>
              <a:ext cx="808235" cy="1295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939E20-4B43-BC9F-B29D-1A9BF79E5801}"/>
                </a:ext>
              </a:extLst>
            </p:cNvPr>
            <p:cNvSpPr/>
            <p:nvPr/>
          </p:nvSpPr>
          <p:spPr>
            <a:xfrm>
              <a:off x="6530701" y="1236758"/>
              <a:ext cx="808235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9F0AD0-C597-D56C-AFEB-A19578C97E4A}"/>
                </a:ext>
              </a:extLst>
            </p:cNvPr>
            <p:cNvSpPr/>
            <p:nvPr/>
          </p:nvSpPr>
          <p:spPr>
            <a:xfrm>
              <a:off x="7671345" y="2368176"/>
              <a:ext cx="3418561" cy="1220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BA1CC5-9740-98CB-5998-B49B010CF37B}"/>
                </a:ext>
              </a:extLst>
            </p:cNvPr>
            <p:cNvCxnSpPr/>
            <p:nvPr/>
          </p:nvCxnSpPr>
          <p:spPr>
            <a:xfrm flipV="1">
              <a:off x="8425611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54F51ED-6583-4E15-B4E1-27EB45BADA8E}"/>
                </a:ext>
              </a:extLst>
            </p:cNvPr>
            <p:cNvCxnSpPr/>
            <p:nvPr/>
          </p:nvCxnSpPr>
          <p:spPr>
            <a:xfrm flipV="1">
              <a:off x="9146733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5E4D99-0AEA-151E-2B73-5BB4E1C9820E}"/>
                </a:ext>
              </a:extLst>
            </p:cNvPr>
            <p:cNvCxnSpPr/>
            <p:nvPr/>
          </p:nvCxnSpPr>
          <p:spPr>
            <a:xfrm flipV="1">
              <a:off x="9922976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D32CB5-2800-2ED0-B722-28B15934416B}"/>
                </a:ext>
              </a:extLst>
            </p:cNvPr>
            <p:cNvCxnSpPr/>
            <p:nvPr/>
          </p:nvCxnSpPr>
          <p:spPr>
            <a:xfrm flipV="1">
              <a:off x="10610612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0A0DD1-E015-41F9-0163-134A3CE8DCD1}"/>
                </a:ext>
              </a:extLst>
            </p:cNvPr>
            <p:cNvCxnSpPr/>
            <p:nvPr/>
          </p:nvCxnSpPr>
          <p:spPr>
            <a:xfrm flipV="1">
              <a:off x="6837118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8DAC1A-127B-2570-529E-F61299A8547B}"/>
                </a:ext>
              </a:extLst>
            </p:cNvPr>
            <p:cNvCxnSpPr/>
            <p:nvPr/>
          </p:nvCxnSpPr>
          <p:spPr>
            <a:xfrm>
              <a:off x="5585490" y="2368176"/>
              <a:ext cx="565681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7919219-246F-1D41-9FFC-D81C2E1A7EBC}"/>
              </a:ext>
            </a:extLst>
          </p:cNvPr>
          <p:cNvSpPr txBox="1"/>
          <p:nvPr/>
        </p:nvSpPr>
        <p:spPr>
          <a:xfrm>
            <a:off x="6498069" y="4585463"/>
            <a:ext cx="461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Estimated </a:t>
            </a:r>
            <a:r>
              <a:rPr lang="en-US" sz="2400" dirty="0" err="1"/>
              <a:t>HbS-</a:t>
            </a:r>
            <a:r>
              <a:rPr lang="en-US" sz="2400" i="1" dirty="0" err="1"/>
              <a:t>Pfsa</a:t>
            </a:r>
            <a:r>
              <a:rPr lang="en-US" sz="2400" dirty="0"/>
              <a:t> relationship</a:t>
            </a:r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CB72AD-2C50-44B1-4B10-2221EC3CE3E0}"/>
              </a:ext>
            </a:extLst>
          </p:cNvPr>
          <p:cNvSpPr txBox="1"/>
          <p:nvPr/>
        </p:nvSpPr>
        <p:spPr>
          <a:xfrm>
            <a:off x="2676137" y="1027412"/>
            <a:ext cx="2101857" cy="369332"/>
          </a:xfrm>
          <a:prstGeom prst="rect">
            <a:avLst/>
          </a:prstGeom>
          <a:solidFill>
            <a:schemeClr val="bg1">
              <a:lumMod val="95000"/>
              <a:alpha val="52679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Gambia + Senegal</a:t>
            </a:r>
          </a:p>
        </p:txBody>
      </p:sp>
    </p:spTree>
    <p:extLst>
      <p:ext uri="{BB962C8B-B14F-4D97-AF65-F5344CB8AC3E}">
        <p14:creationId xmlns:p14="http://schemas.microsoft.com/office/powerpoint/2010/main" val="10876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849FE3-F765-17E0-CC9C-FE10D89CEC30}"/>
              </a:ext>
            </a:extLst>
          </p:cNvPr>
          <p:cNvSpPr/>
          <p:nvPr/>
        </p:nvSpPr>
        <p:spPr>
          <a:xfrm>
            <a:off x="652362" y="3010409"/>
            <a:ext cx="4220532" cy="3467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730187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28D8269A-0022-9B2D-039E-70BEB9F1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652362" y="496240"/>
            <a:ext cx="2108808" cy="2130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5FEAAE-6D0C-1BD5-A5EE-55F3B165725B}"/>
              </a:ext>
            </a:extLst>
          </p:cNvPr>
          <p:cNvSpPr txBox="1"/>
          <p:nvPr/>
        </p:nvSpPr>
        <p:spPr>
          <a:xfrm>
            <a:off x="3403184" y="3010409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6AE9E-CE6A-6CA8-9222-1875B99EA3F2}"/>
              </a:ext>
            </a:extLst>
          </p:cNvPr>
          <p:cNvGrpSpPr/>
          <p:nvPr/>
        </p:nvGrpSpPr>
        <p:grpSpPr>
          <a:xfrm>
            <a:off x="1670001" y="3097531"/>
            <a:ext cx="2915635" cy="3231912"/>
            <a:chOff x="3507899" y="650154"/>
            <a:chExt cx="4178306" cy="4631552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8F2884-FB15-77CD-BE7B-A0BD8910A45C}"/>
                </a:ext>
              </a:extLst>
            </p:cNvPr>
            <p:cNvSpPr/>
            <p:nvPr/>
          </p:nvSpPr>
          <p:spPr>
            <a:xfrm>
              <a:off x="3675510" y="1952900"/>
              <a:ext cx="3780770" cy="32174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E82A370-5FC8-5769-05BE-A0B45FB7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75" t="2451" r="48786" b="62613"/>
            <a:stretch/>
          </p:blipFill>
          <p:spPr>
            <a:xfrm>
              <a:off x="3507899" y="650154"/>
              <a:ext cx="4178306" cy="4141326"/>
            </a:xfrm>
            <a:prstGeom prst="rect">
              <a:avLst/>
            </a:prstGeom>
            <a:grp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4802E-1F16-468B-A818-11F179CC74E4}"/>
                </a:ext>
              </a:extLst>
            </p:cNvPr>
            <p:cNvSpPr txBox="1"/>
            <p:nvPr/>
          </p:nvSpPr>
          <p:spPr>
            <a:xfrm>
              <a:off x="4604343" y="4973929"/>
              <a:ext cx="20548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HbAS</a:t>
              </a:r>
              <a:r>
                <a:rPr lang="en-US" sz="1400" dirty="0"/>
                <a:t>/SS </a:t>
              </a:r>
              <a:r>
                <a:rPr lang="en-US" sz="1400" dirty="0" err="1"/>
                <a:t>freq</a:t>
              </a:r>
              <a:endParaRPr lang="en-US" sz="14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54694EB-E8D3-4888-87BF-940D628C9A97}"/>
              </a:ext>
            </a:extLst>
          </p:cNvPr>
          <p:cNvSpPr/>
          <p:nvPr/>
        </p:nvSpPr>
        <p:spPr>
          <a:xfrm>
            <a:off x="652362" y="1598185"/>
            <a:ext cx="612115" cy="86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C007A-27EE-E6D9-4F9F-C4573699FEF8}"/>
              </a:ext>
            </a:extLst>
          </p:cNvPr>
          <p:cNvSpPr/>
          <p:nvPr/>
        </p:nvSpPr>
        <p:spPr>
          <a:xfrm flipH="1">
            <a:off x="1122915" y="1142832"/>
            <a:ext cx="217948" cy="214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28FD24-1363-7EA3-EE9C-03DFD1A1821F}"/>
              </a:ext>
            </a:extLst>
          </p:cNvPr>
          <p:cNvSpPr txBox="1"/>
          <p:nvPr/>
        </p:nvSpPr>
        <p:spPr>
          <a:xfrm>
            <a:off x="396260" y="4087986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FE4CCD4B-A731-0881-4CA4-7E42D0B3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2" t="44987" r="49519" b="31371"/>
          <a:stretch/>
        </p:blipFill>
        <p:spPr>
          <a:xfrm>
            <a:off x="2215500" y="927303"/>
            <a:ext cx="2915635" cy="1955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8FECD8-3381-4B11-B098-5DFA373A0071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231889" y="927303"/>
            <a:ext cx="935538" cy="2155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B74A4F-85F4-8177-32CA-3E830D0B9F0A}"/>
              </a:ext>
            </a:extLst>
          </p:cNvPr>
          <p:cNvCxnSpPr>
            <a:cxnSpLocks/>
          </p:cNvCxnSpPr>
          <p:nvPr/>
        </p:nvCxnSpPr>
        <p:spPr>
          <a:xfrm>
            <a:off x="1287540" y="1372310"/>
            <a:ext cx="879887" cy="14991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08AE93E-810C-9CA0-4F6B-F13D63A27E74}"/>
              </a:ext>
            </a:extLst>
          </p:cNvPr>
          <p:cNvSpPr txBox="1"/>
          <p:nvPr/>
        </p:nvSpPr>
        <p:spPr>
          <a:xfrm>
            <a:off x="1944263" y="5837918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12%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2D8501-796B-096E-B843-2815731A127A}"/>
              </a:ext>
            </a:extLst>
          </p:cNvPr>
          <p:cNvSpPr txBox="1"/>
          <p:nvPr/>
        </p:nvSpPr>
        <p:spPr>
          <a:xfrm>
            <a:off x="2882398" y="5837466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14%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8AABCA-4056-4794-80AF-848B5243B99D}"/>
              </a:ext>
            </a:extLst>
          </p:cNvPr>
          <p:cNvSpPr txBox="1"/>
          <p:nvPr/>
        </p:nvSpPr>
        <p:spPr>
          <a:xfrm>
            <a:off x="3781949" y="5837466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16%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BCAA70-C078-D8F8-56F3-DF09B8137B00}"/>
              </a:ext>
            </a:extLst>
          </p:cNvPr>
          <p:cNvSpPr txBox="1"/>
          <p:nvPr/>
        </p:nvSpPr>
        <p:spPr>
          <a:xfrm>
            <a:off x="1367063" y="3415637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60%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B8C012-487B-B1DB-4F8E-56F878C6DBC4}"/>
              </a:ext>
            </a:extLst>
          </p:cNvPr>
          <p:cNvSpPr txBox="1"/>
          <p:nvPr/>
        </p:nvSpPr>
        <p:spPr>
          <a:xfrm>
            <a:off x="1454376" y="5560467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0%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1F3A7F-48DA-DBD6-1C21-9055A9E6A717}"/>
              </a:ext>
            </a:extLst>
          </p:cNvPr>
          <p:cNvGrpSpPr/>
          <p:nvPr/>
        </p:nvGrpSpPr>
        <p:grpSpPr>
          <a:xfrm>
            <a:off x="5409177" y="616265"/>
            <a:ext cx="6130461" cy="4495534"/>
            <a:chOff x="5409177" y="616265"/>
            <a:chExt cx="6130461" cy="44955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C9FCC9-42D1-FBBA-E4A5-386AD3EF8B9F}"/>
                </a:ext>
              </a:extLst>
            </p:cNvPr>
            <p:cNvSpPr/>
            <p:nvPr/>
          </p:nvSpPr>
          <p:spPr>
            <a:xfrm>
              <a:off x="5409177" y="616265"/>
              <a:ext cx="6130461" cy="44955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E20BAF6-118F-1829-1E90-AF6AC4906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2" t="78558"/>
            <a:stretch/>
          </p:blipFill>
          <p:spPr>
            <a:xfrm>
              <a:off x="5825505" y="1545279"/>
              <a:ext cx="5550683" cy="28374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817286-0071-2C0A-AAC5-3AA19CB2865C}"/>
                </a:ext>
              </a:extLst>
            </p:cNvPr>
            <p:cNvSpPr txBox="1"/>
            <p:nvPr/>
          </p:nvSpPr>
          <p:spPr>
            <a:xfrm>
              <a:off x="7518400" y="4197728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7C7B3D-D8FE-B8D1-CA16-08A00C35A66A}"/>
                </a:ext>
              </a:extLst>
            </p:cNvPr>
            <p:cNvSpPr txBox="1"/>
            <p:nvPr/>
          </p:nvSpPr>
          <p:spPr>
            <a:xfrm>
              <a:off x="8888478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43B15D-0C7C-6390-FB0A-D599F1B676CC}"/>
                </a:ext>
              </a:extLst>
            </p:cNvPr>
            <p:cNvSpPr txBox="1"/>
            <p:nvPr/>
          </p:nvSpPr>
          <p:spPr>
            <a:xfrm>
              <a:off x="10356252" y="4178350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7BA2CF-6579-8464-4DD4-87B97C06A235}"/>
                </a:ext>
              </a:extLst>
            </p:cNvPr>
            <p:cNvSpPr/>
            <p:nvPr/>
          </p:nvSpPr>
          <p:spPr>
            <a:xfrm>
              <a:off x="9367492" y="170766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169E76-A666-AE3F-405B-7E51FB093DBA}"/>
                </a:ext>
              </a:extLst>
            </p:cNvPr>
            <p:cNvSpPr/>
            <p:nvPr/>
          </p:nvSpPr>
          <p:spPr>
            <a:xfrm>
              <a:off x="10017197" y="21311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B567FD-D137-06C9-B545-FCE473AC1C41}"/>
                </a:ext>
              </a:extLst>
            </p:cNvPr>
            <p:cNvSpPr/>
            <p:nvPr/>
          </p:nvSpPr>
          <p:spPr>
            <a:xfrm>
              <a:off x="9262863" y="299290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8C0DA2-19CD-CD68-F4F2-3B2AB7313FC5}"/>
                </a:ext>
              </a:extLst>
            </p:cNvPr>
            <p:cNvSpPr/>
            <p:nvPr/>
          </p:nvSpPr>
          <p:spPr>
            <a:xfrm>
              <a:off x="9663916" y="34099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47906D-84AB-E162-2882-322B2210AC4D}"/>
                </a:ext>
              </a:extLst>
            </p:cNvPr>
            <p:cNvSpPr/>
            <p:nvPr/>
          </p:nvSpPr>
          <p:spPr>
            <a:xfrm>
              <a:off x="7995537" y="383511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B4CA1A-4042-B0EA-42F0-7FD1113FAF4A}"/>
                </a:ext>
              </a:extLst>
            </p:cNvPr>
            <p:cNvSpPr/>
            <p:nvPr/>
          </p:nvSpPr>
          <p:spPr>
            <a:xfrm>
              <a:off x="6860182" y="256244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E359B4-D3F3-F7F2-E2A5-DCB2B4156134}"/>
                </a:ext>
              </a:extLst>
            </p:cNvPr>
            <p:cNvSpPr txBox="1"/>
            <p:nvPr/>
          </p:nvSpPr>
          <p:spPr>
            <a:xfrm>
              <a:off x="9657312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A1E0DA-8CFB-1372-E6C5-D5AB40AEDE5F}"/>
                </a:ext>
              </a:extLst>
            </p:cNvPr>
            <p:cNvSpPr txBox="1"/>
            <p:nvPr/>
          </p:nvSpPr>
          <p:spPr>
            <a:xfrm>
              <a:off x="8159947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9DADD7-FAFF-AD8E-FCB5-F8A3B0BF85DA}"/>
                </a:ext>
              </a:extLst>
            </p:cNvPr>
            <p:cNvCxnSpPr>
              <a:cxnSpLocks/>
            </p:cNvCxnSpPr>
            <p:nvPr/>
          </p:nvCxnSpPr>
          <p:spPr>
            <a:xfrm>
              <a:off x="8427865" y="415279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123D39-16AF-6C36-3C5E-3B3904F26A04}"/>
                </a:ext>
              </a:extLst>
            </p:cNvPr>
            <p:cNvCxnSpPr/>
            <p:nvPr/>
          </p:nvCxnSpPr>
          <p:spPr>
            <a:xfrm>
              <a:off x="9922976" y="4134265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E0AFDF-E02D-7EE9-1F9E-7F0AE9E56C4D}"/>
                </a:ext>
              </a:extLst>
            </p:cNvPr>
            <p:cNvCxnSpPr/>
            <p:nvPr/>
          </p:nvCxnSpPr>
          <p:spPr>
            <a:xfrm>
              <a:off x="10622737" y="4129618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647353-9B8A-9B5F-DDCF-A226532AD99D}"/>
                </a:ext>
              </a:extLst>
            </p:cNvPr>
            <p:cNvCxnSpPr/>
            <p:nvPr/>
          </p:nvCxnSpPr>
          <p:spPr>
            <a:xfrm>
              <a:off x="9147114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C3986D-7845-720A-37C2-44F7E38A74C2}"/>
                </a:ext>
              </a:extLst>
            </p:cNvPr>
            <p:cNvCxnSpPr/>
            <p:nvPr/>
          </p:nvCxnSpPr>
          <p:spPr>
            <a:xfrm>
              <a:off x="7645193" y="414025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318BC41-DDF1-CAC0-C5FD-14D9466F4A6D}"/>
                </a:ext>
              </a:extLst>
            </p:cNvPr>
            <p:cNvCxnSpPr>
              <a:cxnSpLocks/>
            </p:cNvCxnSpPr>
            <p:nvPr/>
          </p:nvCxnSpPr>
          <p:spPr>
            <a:xfrm>
              <a:off x="9577137" y="1184443"/>
              <a:ext cx="3733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2CDEE3-F49A-C700-C39A-EB649F8B7B23}"/>
                </a:ext>
              </a:extLst>
            </p:cNvPr>
            <p:cNvSpPr/>
            <p:nvPr/>
          </p:nvSpPr>
          <p:spPr>
            <a:xfrm>
              <a:off x="9716230" y="1132129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579B0B6-A27C-E05C-E451-E07434DB831E}"/>
                </a:ext>
              </a:extLst>
            </p:cNvPr>
            <p:cNvCxnSpPr/>
            <p:nvPr/>
          </p:nvCxnSpPr>
          <p:spPr>
            <a:xfrm flipV="1">
              <a:off x="7645193" y="853000"/>
              <a:ext cx="0" cy="329002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485B04-20AC-611F-A217-92A513D62CB4}"/>
                </a:ext>
              </a:extLst>
            </p:cNvPr>
            <p:cNvCxnSpPr/>
            <p:nvPr/>
          </p:nvCxnSpPr>
          <p:spPr>
            <a:xfrm flipV="1">
              <a:off x="6327157" y="4134265"/>
              <a:ext cx="4792929" cy="8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AD8E23A-683A-1400-FE15-80364B01C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215" y="844245"/>
              <a:ext cx="0" cy="329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874A14-50F3-33B6-F844-D6685B98B345}"/>
                </a:ext>
              </a:extLst>
            </p:cNvPr>
            <p:cNvSpPr txBox="1"/>
            <p:nvPr/>
          </p:nvSpPr>
          <p:spPr>
            <a:xfrm>
              <a:off x="5527950" y="995530"/>
              <a:ext cx="77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Africa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B95B83-40D6-C1A4-F1E6-15F32D89B526}"/>
                </a:ext>
              </a:extLst>
            </p:cNvPr>
            <p:cNvSpPr txBox="1"/>
            <p:nvPr/>
          </p:nvSpPr>
          <p:spPr>
            <a:xfrm>
              <a:off x="5646580" y="1575311"/>
              <a:ext cx="6463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East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ACE375F-895B-6E76-ED40-F4391BF8098B}"/>
                </a:ext>
              </a:extLst>
            </p:cNvPr>
            <p:cNvSpPr txBox="1"/>
            <p:nvPr/>
          </p:nvSpPr>
          <p:spPr>
            <a:xfrm>
              <a:off x="5585490" y="1998845"/>
              <a:ext cx="706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West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85AEE3-4268-C8E0-A224-DA68CD055DE4}"/>
                </a:ext>
              </a:extLst>
            </p:cNvPr>
            <p:cNvSpPr txBox="1"/>
            <p:nvPr/>
          </p:nvSpPr>
          <p:spPr>
            <a:xfrm>
              <a:off x="5775287" y="2470308"/>
              <a:ext cx="516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DRC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97A490-670D-D1E2-F23F-4BD50CDDB26D}"/>
                </a:ext>
              </a:extLst>
            </p:cNvPr>
            <p:cNvSpPr txBox="1"/>
            <p:nvPr/>
          </p:nvSpPr>
          <p:spPr>
            <a:xfrm>
              <a:off x="5493096" y="2860550"/>
              <a:ext cx="7975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Tanzania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056C02-DBF2-87D0-D7FA-8A8C1D4E6F99}"/>
                </a:ext>
              </a:extLst>
            </p:cNvPr>
            <p:cNvSpPr txBox="1"/>
            <p:nvPr/>
          </p:nvSpPr>
          <p:spPr>
            <a:xfrm>
              <a:off x="5842023" y="3320607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Mali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31BE08-A63E-6C3F-7A45-5B9416299703}"/>
                </a:ext>
              </a:extLst>
            </p:cNvPr>
            <p:cNvSpPr txBox="1"/>
            <p:nvPr/>
          </p:nvSpPr>
          <p:spPr>
            <a:xfrm>
              <a:off x="5476791" y="3663214"/>
              <a:ext cx="8082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Gambia /</a:t>
              </a:r>
            </a:p>
            <a:p>
              <a:pPr algn="r"/>
              <a:r>
                <a:rPr lang="en-US" sz="1200" dirty="0"/>
                <a:t>Senegal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A4F4BF0-423F-0160-0F03-880024A6608A}"/>
                </a:ext>
              </a:extLst>
            </p:cNvPr>
            <p:cNvCxnSpPr>
              <a:cxnSpLocks/>
            </p:cNvCxnSpPr>
            <p:nvPr/>
          </p:nvCxnSpPr>
          <p:spPr>
            <a:xfrm>
              <a:off x="6837118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8202F4-CCB3-041B-79D8-A9E5E297B207}"/>
                </a:ext>
              </a:extLst>
            </p:cNvPr>
            <p:cNvSpPr txBox="1"/>
            <p:nvPr/>
          </p:nvSpPr>
          <p:spPr>
            <a:xfrm>
              <a:off x="6583034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30B786-0527-781E-A7CC-DAB34F96A8C9}"/>
                </a:ext>
              </a:extLst>
            </p:cNvPr>
            <p:cNvSpPr/>
            <p:nvPr/>
          </p:nvSpPr>
          <p:spPr>
            <a:xfrm>
              <a:off x="5476791" y="2368177"/>
              <a:ext cx="808235" cy="886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939E20-4B43-BC9F-B29D-1A9BF79E5801}"/>
                </a:ext>
              </a:extLst>
            </p:cNvPr>
            <p:cNvSpPr/>
            <p:nvPr/>
          </p:nvSpPr>
          <p:spPr>
            <a:xfrm>
              <a:off x="6530701" y="1236758"/>
              <a:ext cx="808235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9F0AD0-C597-D56C-AFEB-A19578C97E4A}"/>
                </a:ext>
              </a:extLst>
            </p:cNvPr>
            <p:cNvSpPr/>
            <p:nvPr/>
          </p:nvSpPr>
          <p:spPr>
            <a:xfrm>
              <a:off x="7671345" y="2368176"/>
              <a:ext cx="3418561" cy="857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BA1CC5-9740-98CB-5998-B49B010CF37B}"/>
                </a:ext>
              </a:extLst>
            </p:cNvPr>
            <p:cNvCxnSpPr/>
            <p:nvPr/>
          </p:nvCxnSpPr>
          <p:spPr>
            <a:xfrm flipV="1">
              <a:off x="8425611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54F51ED-6583-4E15-B4E1-27EB45BADA8E}"/>
                </a:ext>
              </a:extLst>
            </p:cNvPr>
            <p:cNvCxnSpPr/>
            <p:nvPr/>
          </p:nvCxnSpPr>
          <p:spPr>
            <a:xfrm flipV="1">
              <a:off x="9146733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5E4D99-0AEA-151E-2B73-5BB4E1C9820E}"/>
                </a:ext>
              </a:extLst>
            </p:cNvPr>
            <p:cNvCxnSpPr/>
            <p:nvPr/>
          </p:nvCxnSpPr>
          <p:spPr>
            <a:xfrm flipV="1">
              <a:off x="9922976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D32CB5-2800-2ED0-B722-28B15934416B}"/>
                </a:ext>
              </a:extLst>
            </p:cNvPr>
            <p:cNvCxnSpPr/>
            <p:nvPr/>
          </p:nvCxnSpPr>
          <p:spPr>
            <a:xfrm flipV="1">
              <a:off x="10610612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0A0DD1-E015-41F9-0163-134A3CE8DCD1}"/>
                </a:ext>
              </a:extLst>
            </p:cNvPr>
            <p:cNvCxnSpPr/>
            <p:nvPr/>
          </p:nvCxnSpPr>
          <p:spPr>
            <a:xfrm flipV="1">
              <a:off x="6837118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291608-07D5-768C-7FB2-C13AC9D0261E}"/>
                </a:ext>
              </a:extLst>
            </p:cNvPr>
            <p:cNvCxnSpPr/>
            <p:nvPr/>
          </p:nvCxnSpPr>
          <p:spPr>
            <a:xfrm>
              <a:off x="5585490" y="2368176"/>
              <a:ext cx="565681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D7E7A12-8A35-CC4B-3309-9DAB4C1591E2}"/>
              </a:ext>
            </a:extLst>
          </p:cNvPr>
          <p:cNvSpPr txBox="1"/>
          <p:nvPr/>
        </p:nvSpPr>
        <p:spPr>
          <a:xfrm>
            <a:off x="6498069" y="4585463"/>
            <a:ext cx="461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Estimated </a:t>
            </a:r>
            <a:r>
              <a:rPr lang="en-US" sz="2400" dirty="0" err="1"/>
              <a:t>HbS-</a:t>
            </a:r>
            <a:r>
              <a:rPr lang="en-US" sz="2400" i="1" dirty="0" err="1"/>
              <a:t>Pfsa</a:t>
            </a:r>
            <a:r>
              <a:rPr lang="en-US" sz="2400" dirty="0"/>
              <a:t> relationship</a:t>
            </a:r>
            <a:endParaRPr lang="en-US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60A30A-758E-8E10-4DE4-C8606C272B62}"/>
              </a:ext>
            </a:extLst>
          </p:cNvPr>
          <p:cNvSpPr txBox="1"/>
          <p:nvPr/>
        </p:nvSpPr>
        <p:spPr>
          <a:xfrm>
            <a:off x="3609114" y="1192113"/>
            <a:ext cx="607859" cy="369332"/>
          </a:xfrm>
          <a:prstGeom prst="rect">
            <a:avLst/>
          </a:prstGeom>
          <a:solidFill>
            <a:schemeClr val="bg1">
              <a:lumMod val="95000"/>
              <a:alpha val="52679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Mali</a:t>
            </a:r>
          </a:p>
        </p:txBody>
      </p:sp>
    </p:spTree>
    <p:extLst>
      <p:ext uri="{BB962C8B-B14F-4D97-AF65-F5344CB8AC3E}">
        <p14:creationId xmlns:p14="http://schemas.microsoft.com/office/powerpoint/2010/main" val="13426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58D789C-ECDF-1044-BE6A-CCBF0E1884AE}"/>
              </a:ext>
            </a:extLst>
          </p:cNvPr>
          <p:cNvSpPr txBox="1"/>
          <p:nvPr/>
        </p:nvSpPr>
        <p:spPr>
          <a:xfrm>
            <a:off x="5418837" y="4832628"/>
            <a:ext cx="193514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33" b="1" dirty="0">
                <a:solidFill>
                  <a:schemeClr val="bg1">
                    <a:lumMod val="95000"/>
                  </a:schemeClr>
                </a:solidFill>
                <a:latin typeface="FoundrySterling-Book"/>
                <a:cs typeface="FoundrySterling-Book"/>
              </a:rPr>
              <a:t>Allison Br Med. J. (1954)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F99F75-E89C-7C4C-8485-912BE77C0A40}"/>
              </a:ext>
            </a:extLst>
          </p:cNvPr>
          <p:cNvGrpSpPr/>
          <p:nvPr/>
        </p:nvGrpSpPr>
        <p:grpSpPr>
          <a:xfrm>
            <a:off x="100081" y="1526035"/>
            <a:ext cx="7283609" cy="3290153"/>
            <a:chOff x="3665980" y="1554771"/>
            <a:chExt cx="5462707" cy="246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DB7CCA-0BA5-6B46-A570-AA51E4217E77}"/>
                </a:ext>
              </a:extLst>
            </p:cNvPr>
            <p:cNvGrpSpPr/>
            <p:nvPr/>
          </p:nvGrpSpPr>
          <p:grpSpPr>
            <a:xfrm rot="20883592">
              <a:off x="5676787" y="2133574"/>
              <a:ext cx="1337182" cy="740294"/>
              <a:chOff x="3362501" y="1253818"/>
              <a:chExt cx="3476063" cy="166904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8226D07-0963-C140-AADB-494D3190BC4D}"/>
                  </a:ext>
                </a:extLst>
              </p:cNvPr>
              <p:cNvSpPr/>
              <p:nvPr/>
            </p:nvSpPr>
            <p:spPr>
              <a:xfrm>
                <a:off x="3362501" y="1253818"/>
                <a:ext cx="3476063" cy="1669043"/>
              </a:xfrm>
              <a:prstGeom prst="ellipse">
                <a:avLst/>
              </a:prstGeom>
              <a:solidFill>
                <a:srgbClr val="981512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17EC9400-CE10-A94A-B71D-D1BA0BE37154}"/>
                  </a:ext>
                </a:extLst>
              </p:cNvPr>
              <p:cNvSpPr/>
              <p:nvPr/>
            </p:nvSpPr>
            <p:spPr>
              <a:xfrm rot="11088240">
                <a:off x="4348050" y="1552406"/>
                <a:ext cx="1553878" cy="699701"/>
              </a:xfrm>
              <a:prstGeom prst="arc">
                <a:avLst>
                  <a:gd name="adj1" fmla="val 10863196"/>
                  <a:gd name="adj2" fmla="val 0"/>
                </a:avLst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85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A49E76-5692-E34B-959C-6959371922DD}"/>
                </a:ext>
              </a:extLst>
            </p:cNvPr>
            <p:cNvSpPr txBox="1"/>
            <p:nvPr/>
          </p:nvSpPr>
          <p:spPr>
            <a:xfrm>
              <a:off x="4034038" y="1622379"/>
              <a:ext cx="1417376" cy="869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O blood type</a:t>
              </a:r>
            </a:p>
            <a:p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frequency ~ 50%</a:t>
              </a:r>
            </a:p>
            <a:p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RR ~ 0.75 </a:t>
              </a:r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(recessive)</a:t>
              </a:r>
            </a:p>
            <a:p>
              <a:endParaRPr lang="en-US" sz="1600" i="1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92555A-6760-E746-B4BE-DC055536E27E}"/>
                </a:ext>
              </a:extLst>
            </p:cNvPr>
            <p:cNvSpPr txBox="1"/>
            <p:nvPr/>
          </p:nvSpPr>
          <p:spPr>
            <a:xfrm>
              <a:off x="7268984" y="1554771"/>
              <a:ext cx="1690256" cy="83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Dantu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blood type</a:t>
              </a:r>
            </a:p>
            <a:p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frequency ~ 0-10%</a:t>
              </a:r>
            </a:p>
            <a:p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RR ~ 0.6</a:t>
              </a: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(additive)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FDC46D-4DA0-9641-8623-C5925F4CE3CA}"/>
                </a:ext>
              </a:extLst>
            </p:cNvPr>
            <p:cNvSpPr txBox="1"/>
            <p:nvPr/>
          </p:nvSpPr>
          <p:spPr>
            <a:xfrm>
              <a:off x="7164072" y="2814209"/>
              <a:ext cx="1964615" cy="108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Sickle </a:t>
              </a:r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haemoglobin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(</a:t>
              </a:r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HbS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)</a:t>
              </a:r>
            </a:p>
            <a:p>
              <a:pPr algn="r"/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Frequency ~ 2-20%</a:t>
              </a:r>
            </a:p>
            <a:p>
              <a:pPr algn="r"/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RR ~ 0.1-0.2</a:t>
              </a:r>
            </a:p>
            <a:p>
              <a:pPr algn="r"/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(heterozygote)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421123-5FE3-7F4A-84BE-A827F9E364B4}"/>
                </a:ext>
              </a:extLst>
            </p:cNvPr>
            <p:cNvSpPr txBox="1"/>
            <p:nvPr/>
          </p:nvSpPr>
          <p:spPr>
            <a:xfrm>
              <a:off x="3665980" y="2937617"/>
              <a:ext cx="1921361" cy="108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ATP2B4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calcium pump variation</a:t>
              </a:r>
            </a:p>
            <a:p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frequency ~ 50%</a:t>
              </a:r>
            </a:p>
            <a:p>
              <a:r>
                <a:rPr lang="en-US" sz="1600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RR ~ 0.66</a:t>
              </a:r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</a:t>
              </a: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(recessive)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793D00-0C2F-6242-9A45-CBD1F379D324}"/>
                </a:ext>
              </a:extLst>
            </p:cNvPr>
            <p:cNvGrpSpPr/>
            <p:nvPr/>
          </p:nvGrpSpPr>
          <p:grpSpPr>
            <a:xfrm rot="10800000">
              <a:off x="5393950" y="1813821"/>
              <a:ext cx="676511" cy="289297"/>
              <a:chOff x="4600379" y="1552353"/>
              <a:chExt cx="795644" cy="34024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1F7B54B-DB47-CC4A-928F-D592F5100B45}"/>
                  </a:ext>
                </a:extLst>
              </p:cNvPr>
              <p:cNvCxnSpPr/>
              <p:nvPr/>
            </p:nvCxnSpPr>
            <p:spPr>
              <a:xfrm>
                <a:off x="4600379" y="1552353"/>
                <a:ext cx="216170" cy="34024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771C131-D26E-3341-A345-FB53D8C35C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1232" y="1892595"/>
                <a:ext cx="584791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CC4FDB-7552-F944-8D17-409BF713AE46}"/>
                </a:ext>
              </a:extLst>
            </p:cNvPr>
            <p:cNvGrpSpPr/>
            <p:nvPr/>
          </p:nvGrpSpPr>
          <p:grpSpPr>
            <a:xfrm rot="10800000" flipV="1">
              <a:off x="5258888" y="2976665"/>
              <a:ext cx="557550" cy="222265"/>
              <a:chOff x="4605627" y="1058008"/>
              <a:chExt cx="557550" cy="834587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EB8490C-95C9-E947-BC2B-341AA816451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605627" y="1058008"/>
                <a:ext cx="210921" cy="80877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5D7818E-E93E-F344-AB7C-CD069D04D2A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811231" y="1892595"/>
                <a:ext cx="351946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10C8667-60B9-E94A-BB1C-C32ABDAF6EB8}"/>
                </a:ext>
              </a:extLst>
            </p:cNvPr>
            <p:cNvGrpSpPr/>
            <p:nvPr/>
          </p:nvGrpSpPr>
          <p:grpSpPr>
            <a:xfrm rot="10800000" flipH="1">
              <a:off x="6649936" y="1734315"/>
              <a:ext cx="601471" cy="344657"/>
              <a:chOff x="4762895" y="1529798"/>
              <a:chExt cx="633128" cy="36279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0AACC02-9BAA-2846-B9DC-29DE1C14C1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2895" y="1529798"/>
                <a:ext cx="53653" cy="362797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89D3CAC-2507-E541-98BE-455053543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1232" y="1892595"/>
                <a:ext cx="584791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B4B3017-8DDA-A44B-9C82-4F3F96A1E34F}"/>
                </a:ext>
              </a:extLst>
            </p:cNvPr>
            <p:cNvGrpSpPr/>
            <p:nvPr/>
          </p:nvGrpSpPr>
          <p:grpSpPr>
            <a:xfrm rot="10800000" flipH="1" flipV="1">
              <a:off x="6919746" y="2859177"/>
              <a:ext cx="414230" cy="130018"/>
              <a:chOff x="4733233" y="1348962"/>
              <a:chExt cx="363897" cy="543633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1F0BDC3-4433-F842-B7B3-5DB8A2A2179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733233" y="1348962"/>
                <a:ext cx="83314" cy="54363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3BD8D89-6D7A-D14F-96EF-4EA97CFD2C2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811232" y="1892595"/>
                <a:ext cx="285898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9753EB8-0E9E-DA4C-91ED-C035F06FA3C2}"/>
              </a:ext>
            </a:extLst>
          </p:cNvPr>
          <p:cNvSpPr txBox="1"/>
          <p:nvPr/>
        </p:nvSpPr>
        <p:spPr>
          <a:xfrm>
            <a:off x="1705629" y="6460074"/>
            <a:ext cx="10486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Estimates from our GWAS of severe malaria susceptibility - </a:t>
            </a:r>
            <a:r>
              <a:rPr lang="en-US" sz="16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MalariaGEN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 Nature Communications 2019</a:t>
            </a:r>
          </a:p>
        </p:txBody>
      </p:sp>
    </p:spTree>
    <p:extLst>
      <p:ext uri="{BB962C8B-B14F-4D97-AF65-F5344CB8AC3E}">
        <p14:creationId xmlns:p14="http://schemas.microsoft.com/office/powerpoint/2010/main" val="295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849FE3-F765-17E0-CC9C-FE10D89CEC30}"/>
              </a:ext>
            </a:extLst>
          </p:cNvPr>
          <p:cNvSpPr/>
          <p:nvPr/>
        </p:nvSpPr>
        <p:spPr>
          <a:xfrm>
            <a:off x="652362" y="3010409"/>
            <a:ext cx="4220532" cy="3467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730187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7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28D8269A-0022-9B2D-039E-70BEB9F1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652362" y="496240"/>
            <a:ext cx="2108808" cy="2130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5FEAAE-6D0C-1BD5-A5EE-55F3B165725B}"/>
              </a:ext>
            </a:extLst>
          </p:cNvPr>
          <p:cNvSpPr txBox="1"/>
          <p:nvPr/>
        </p:nvSpPr>
        <p:spPr>
          <a:xfrm>
            <a:off x="3403184" y="3010409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6AE9E-CE6A-6CA8-9222-1875B99EA3F2}"/>
              </a:ext>
            </a:extLst>
          </p:cNvPr>
          <p:cNvGrpSpPr/>
          <p:nvPr/>
        </p:nvGrpSpPr>
        <p:grpSpPr>
          <a:xfrm>
            <a:off x="1670001" y="3097531"/>
            <a:ext cx="2915635" cy="3213823"/>
            <a:chOff x="3507899" y="650154"/>
            <a:chExt cx="4178306" cy="4605629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8F2884-FB15-77CD-BE7B-A0BD8910A45C}"/>
                </a:ext>
              </a:extLst>
            </p:cNvPr>
            <p:cNvSpPr/>
            <p:nvPr/>
          </p:nvSpPr>
          <p:spPr>
            <a:xfrm>
              <a:off x="3675510" y="1952900"/>
              <a:ext cx="3780770" cy="32174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E82A370-5FC8-5769-05BE-A0B45FB7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20" t="2218" r="241" b="62846"/>
            <a:stretch/>
          </p:blipFill>
          <p:spPr>
            <a:xfrm>
              <a:off x="3507899" y="650154"/>
              <a:ext cx="4178306" cy="4141326"/>
            </a:xfrm>
            <a:prstGeom prst="rect">
              <a:avLst/>
            </a:prstGeom>
            <a:grp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4802E-1F16-468B-A818-11F179CC74E4}"/>
                </a:ext>
              </a:extLst>
            </p:cNvPr>
            <p:cNvSpPr txBox="1"/>
            <p:nvPr/>
          </p:nvSpPr>
          <p:spPr>
            <a:xfrm>
              <a:off x="4624222" y="4948006"/>
              <a:ext cx="20548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HbAS</a:t>
              </a:r>
              <a:r>
                <a:rPr lang="en-US" sz="1400" dirty="0"/>
                <a:t>/SS </a:t>
              </a:r>
              <a:r>
                <a:rPr lang="en-US" sz="1400" dirty="0" err="1"/>
                <a:t>freq</a:t>
              </a:r>
              <a:endParaRPr lang="en-US" sz="14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54694EB-E8D3-4888-87BF-940D628C9A97}"/>
              </a:ext>
            </a:extLst>
          </p:cNvPr>
          <p:cNvSpPr/>
          <p:nvPr/>
        </p:nvSpPr>
        <p:spPr>
          <a:xfrm>
            <a:off x="652362" y="1598185"/>
            <a:ext cx="612115" cy="86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C007A-27EE-E6D9-4F9F-C4573699FEF8}"/>
              </a:ext>
            </a:extLst>
          </p:cNvPr>
          <p:cNvSpPr/>
          <p:nvPr/>
        </p:nvSpPr>
        <p:spPr>
          <a:xfrm flipH="1">
            <a:off x="2181981" y="1600579"/>
            <a:ext cx="217948" cy="214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28FD24-1363-7EA3-EE9C-03DFD1A1821F}"/>
              </a:ext>
            </a:extLst>
          </p:cNvPr>
          <p:cNvSpPr txBox="1"/>
          <p:nvPr/>
        </p:nvSpPr>
        <p:spPr>
          <a:xfrm>
            <a:off x="396260" y="4087986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FE4CCD4B-A731-0881-4CA4-7E42D0B3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3" t="46259" r="-242" b="30099"/>
          <a:stretch/>
        </p:blipFill>
        <p:spPr>
          <a:xfrm>
            <a:off x="2929664" y="985721"/>
            <a:ext cx="2604768" cy="174704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8FECD8-3381-4B11-B098-5DFA373A0071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2290955" y="995530"/>
            <a:ext cx="684546" cy="6050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B74A4F-85F4-8177-32CA-3E830D0B9F0A}"/>
              </a:ext>
            </a:extLst>
          </p:cNvPr>
          <p:cNvCxnSpPr>
            <a:cxnSpLocks/>
          </p:cNvCxnSpPr>
          <p:nvPr/>
        </p:nvCxnSpPr>
        <p:spPr>
          <a:xfrm>
            <a:off x="2393744" y="1812876"/>
            <a:ext cx="530147" cy="910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6864ACD-21AC-0E8E-9087-E4A9C90C9939}"/>
              </a:ext>
            </a:extLst>
          </p:cNvPr>
          <p:cNvSpPr txBox="1"/>
          <p:nvPr/>
        </p:nvSpPr>
        <p:spPr>
          <a:xfrm>
            <a:off x="1363744" y="3554149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60%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6C0E31-0965-9DE1-638A-B1BE3D9C3848}"/>
              </a:ext>
            </a:extLst>
          </p:cNvPr>
          <p:cNvSpPr txBox="1"/>
          <p:nvPr/>
        </p:nvSpPr>
        <p:spPr>
          <a:xfrm>
            <a:off x="1467061" y="5591687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9DF72F-DE03-C476-B875-2EAE58D0FB83}"/>
              </a:ext>
            </a:extLst>
          </p:cNvPr>
          <p:cNvSpPr txBox="1"/>
          <p:nvPr/>
        </p:nvSpPr>
        <p:spPr>
          <a:xfrm>
            <a:off x="1765819" y="5866035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5%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694700-18BF-232D-5991-0E7812FD6A08}"/>
              </a:ext>
            </a:extLst>
          </p:cNvPr>
          <p:cNvSpPr txBox="1"/>
          <p:nvPr/>
        </p:nvSpPr>
        <p:spPr>
          <a:xfrm>
            <a:off x="3978253" y="5870023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F48DBF3-E4A4-72BC-136F-BA0DD08ED158}"/>
              </a:ext>
            </a:extLst>
          </p:cNvPr>
          <p:cNvSpPr txBox="1"/>
          <p:nvPr/>
        </p:nvSpPr>
        <p:spPr>
          <a:xfrm>
            <a:off x="2383056" y="5856856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7E2BA4-9B89-8351-E262-90DF945C4237}"/>
              </a:ext>
            </a:extLst>
          </p:cNvPr>
          <p:cNvSpPr txBox="1"/>
          <p:nvPr/>
        </p:nvSpPr>
        <p:spPr>
          <a:xfrm>
            <a:off x="3194288" y="5866034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15%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516F6E-EE63-0F4D-AEFA-03D482ECAA1B}"/>
              </a:ext>
            </a:extLst>
          </p:cNvPr>
          <p:cNvGrpSpPr/>
          <p:nvPr/>
        </p:nvGrpSpPr>
        <p:grpSpPr>
          <a:xfrm>
            <a:off x="5409177" y="616265"/>
            <a:ext cx="6130461" cy="4495534"/>
            <a:chOff x="5409177" y="616265"/>
            <a:chExt cx="6130461" cy="44955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C9FCC9-42D1-FBBA-E4A5-386AD3EF8B9F}"/>
                </a:ext>
              </a:extLst>
            </p:cNvPr>
            <p:cNvSpPr/>
            <p:nvPr/>
          </p:nvSpPr>
          <p:spPr>
            <a:xfrm>
              <a:off x="5409177" y="616265"/>
              <a:ext cx="6130461" cy="44955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E20BAF6-118F-1829-1E90-AF6AC4906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2" t="78558"/>
            <a:stretch/>
          </p:blipFill>
          <p:spPr>
            <a:xfrm>
              <a:off x="5825505" y="1545279"/>
              <a:ext cx="5550683" cy="28374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817286-0071-2C0A-AAC5-3AA19CB2865C}"/>
                </a:ext>
              </a:extLst>
            </p:cNvPr>
            <p:cNvSpPr txBox="1"/>
            <p:nvPr/>
          </p:nvSpPr>
          <p:spPr>
            <a:xfrm>
              <a:off x="7518400" y="4197728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7C7B3D-D8FE-B8D1-CA16-08A00C35A66A}"/>
                </a:ext>
              </a:extLst>
            </p:cNvPr>
            <p:cNvSpPr txBox="1"/>
            <p:nvPr/>
          </p:nvSpPr>
          <p:spPr>
            <a:xfrm>
              <a:off x="8888478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43B15D-0C7C-6390-FB0A-D599F1B676CC}"/>
                </a:ext>
              </a:extLst>
            </p:cNvPr>
            <p:cNvSpPr txBox="1"/>
            <p:nvPr/>
          </p:nvSpPr>
          <p:spPr>
            <a:xfrm>
              <a:off x="10356252" y="4178350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7BA2CF-6579-8464-4DD4-87B97C06A235}"/>
                </a:ext>
              </a:extLst>
            </p:cNvPr>
            <p:cNvSpPr/>
            <p:nvPr/>
          </p:nvSpPr>
          <p:spPr>
            <a:xfrm>
              <a:off x="9367492" y="170766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169E76-A666-AE3F-405B-7E51FB093DBA}"/>
                </a:ext>
              </a:extLst>
            </p:cNvPr>
            <p:cNvSpPr/>
            <p:nvPr/>
          </p:nvSpPr>
          <p:spPr>
            <a:xfrm>
              <a:off x="10017197" y="21311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B567FD-D137-06C9-B545-FCE473AC1C41}"/>
                </a:ext>
              </a:extLst>
            </p:cNvPr>
            <p:cNvSpPr/>
            <p:nvPr/>
          </p:nvSpPr>
          <p:spPr>
            <a:xfrm>
              <a:off x="9262863" y="299290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8C0DA2-19CD-CD68-F4F2-3B2AB7313FC5}"/>
                </a:ext>
              </a:extLst>
            </p:cNvPr>
            <p:cNvSpPr/>
            <p:nvPr/>
          </p:nvSpPr>
          <p:spPr>
            <a:xfrm>
              <a:off x="9663916" y="34099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47906D-84AB-E162-2882-322B2210AC4D}"/>
                </a:ext>
              </a:extLst>
            </p:cNvPr>
            <p:cNvSpPr/>
            <p:nvPr/>
          </p:nvSpPr>
          <p:spPr>
            <a:xfrm>
              <a:off x="7995537" y="383511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B4CA1A-4042-B0EA-42F0-7FD1113FAF4A}"/>
                </a:ext>
              </a:extLst>
            </p:cNvPr>
            <p:cNvSpPr/>
            <p:nvPr/>
          </p:nvSpPr>
          <p:spPr>
            <a:xfrm>
              <a:off x="6860182" y="256244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E359B4-D3F3-F7F2-E2A5-DCB2B4156134}"/>
                </a:ext>
              </a:extLst>
            </p:cNvPr>
            <p:cNvSpPr txBox="1"/>
            <p:nvPr/>
          </p:nvSpPr>
          <p:spPr>
            <a:xfrm>
              <a:off x="9657312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A1E0DA-8CFB-1372-E6C5-D5AB40AEDE5F}"/>
                </a:ext>
              </a:extLst>
            </p:cNvPr>
            <p:cNvSpPr txBox="1"/>
            <p:nvPr/>
          </p:nvSpPr>
          <p:spPr>
            <a:xfrm>
              <a:off x="8159947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9DADD7-FAFF-AD8E-FCB5-F8A3B0BF85DA}"/>
                </a:ext>
              </a:extLst>
            </p:cNvPr>
            <p:cNvCxnSpPr>
              <a:cxnSpLocks/>
            </p:cNvCxnSpPr>
            <p:nvPr/>
          </p:nvCxnSpPr>
          <p:spPr>
            <a:xfrm>
              <a:off x="8427865" y="415279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123D39-16AF-6C36-3C5E-3B3904F26A04}"/>
                </a:ext>
              </a:extLst>
            </p:cNvPr>
            <p:cNvCxnSpPr/>
            <p:nvPr/>
          </p:nvCxnSpPr>
          <p:spPr>
            <a:xfrm>
              <a:off x="9922976" y="4134265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E0AFDF-E02D-7EE9-1F9E-7F0AE9E56C4D}"/>
                </a:ext>
              </a:extLst>
            </p:cNvPr>
            <p:cNvCxnSpPr/>
            <p:nvPr/>
          </p:nvCxnSpPr>
          <p:spPr>
            <a:xfrm>
              <a:off x="10622737" y="4129618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647353-9B8A-9B5F-DDCF-A226532AD99D}"/>
                </a:ext>
              </a:extLst>
            </p:cNvPr>
            <p:cNvCxnSpPr/>
            <p:nvPr/>
          </p:nvCxnSpPr>
          <p:spPr>
            <a:xfrm>
              <a:off x="9147114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C3986D-7845-720A-37C2-44F7E38A74C2}"/>
                </a:ext>
              </a:extLst>
            </p:cNvPr>
            <p:cNvCxnSpPr/>
            <p:nvPr/>
          </p:nvCxnSpPr>
          <p:spPr>
            <a:xfrm>
              <a:off x="7645193" y="414025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318BC41-DDF1-CAC0-C5FD-14D9466F4A6D}"/>
                </a:ext>
              </a:extLst>
            </p:cNvPr>
            <p:cNvCxnSpPr>
              <a:cxnSpLocks/>
            </p:cNvCxnSpPr>
            <p:nvPr/>
          </p:nvCxnSpPr>
          <p:spPr>
            <a:xfrm>
              <a:off x="9577137" y="1184443"/>
              <a:ext cx="3733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2CDEE3-F49A-C700-C39A-EB649F8B7B23}"/>
                </a:ext>
              </a:extLst>
            </p:cNvPr>
            <p:cNvSpPr/>
            <p:nvPr/>
          </p:nvSpPr>
          <p:spPr>
            <a:xfrm>
              <a:off x="9716230" y="1132129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579B0B6-A27C-E05C-E451-E07434DB831E}"/>
                </a:ext>
              </a:extLst>
            </p:cNvPr>
            <p:cNvCxnSpPr/>
            <p:nvPr/>
          </p:nvCxnSpPr>
          <p:spPr>
            <a:xfrm flipV="1">
              <a:off x="7645193" y="853000"/>
              <a:ext cx="0" cy="329002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485B04-20AC-611F-A217-92A513D62CB4}"/>
                </a:ext>
              </a:extLst>
            </p:cNvPr>
            <p:cNvCxnSpPr/>
            <p:nvPr/>
          </p:nvCxnSpPr>
          <p:spPr>
            <a:xfrm flipV="1">
              <a:off x="6327157" y="4134265"/>
              <a:ext cx="4792929" cy="8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AD8E23A-683A-1400-FE15-80364B01C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215" y="844245"/>
              <a:ext cx="0" cy="329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874A14-50F3-33B6-F844-D6685B98B345}"/>
                </a:ext>
              </a:extLst>
            </p:cNvPr>
            <p:cNvSpPr txBox="1"/>
            <p:nvPr/>
          </p:nvSpPr>
          <p:spPr>
            <a:xfrm>
              <a:off x="5527950" y="995530"/>
              <a:ext cx="77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Africa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B95B83-40D6-C1A4-F1E6-15F32D89B526}"/>
                </a:ext>
              </a:extLst>
            </p:cNvPr>
            <p:cNvSpPr txBox="1"/>
            <p:nvPr/>
          </p:nvSpPr>
          <p:spPr>
            <a:xfrm>
              <a:off x="5646580" y="1575311"/>
              <a:ext cx="6463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East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ACE375F-895B-6E76-ED40-F4391BF8098B}"/>
                </a:ext>
              </a:extLst>
            </p:cNvPr>
            <p:cNvSpPr txBox="1"/>
            <p:nvPr/>
          </p:nvSpPr>
          <p:spPr>
            <a:xfrm>
              <a:off x="5585490" y="1998845"/>
              <a:ext cx="706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West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85AEE3-4268-C8E0-A224-DA68CD055DE4}"/>
                </a:ext>
              </a:extLst>
            </p:cNvPr>
            <p:cNvSpPr txBox="1"/>
            <p:nvPr/>
          </p:nvSpPr>
          <p:spPr>
            <a:xfrm>
              <a:off x="5775287" y="2470308"/>
              <a:ext cx="516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DRC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97A490-670D-D1E2-F23F-4BD50CDDB26D}"/>
                </a:ext>
              </a:extLst>
            </p:cNvPr>
            <p:cNvSpPr txBox="1"/>
            <p:nvPr/>
          </p:nvSpPr>
          <p:spPr>
            <a:xfrm>
              <a:off x="5493096" y="2860550"/>
              <a:ext cx="7975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Tanzania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056C02-DBF2-87D0-D7FA-8A8C1D4E6F99}"/>
                </a:ext>
              </a:extLst>
            </p:cNvPr>
            <p:cNvSpPr txBox="1"/>
            <p:nvPr/>
          </p:nvSpPr>
          <p:spPr>
            <a:xfrm>
              <a:off x="5842023" y="3320607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Mali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31BE08-A63E-6C3F-7A45-5B9416299703}"/>
                </a:ext>
              </a:extLst>
            </p:cNvPr>
            <p:cNvSpPr txBox="1"/>
            <p:nvPr/>
          </p:nvSpPr>
          <p:spPr>
            <a:xfrm>
              <a:off x="5476791" y="3663214"/>
              <a:ext cx="8082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Gambia /</a:t>
              </a:r>
            </a:p>
            <a:p>
              <a:pPr algn="r"/>
              <a:r>
                <a:rPr lang="en-US" sz="1200" dirty="0"/>
                <a:t>Senegal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A4F4BF0-423F-0160-0F03-880024A6608A}"/>
                </a:ext>
              </a:extLst>
            </p:cNvPr>
            <p:cNvCxnSpPr>
              <a:cxnSpLocks/>
            </p:cNvCxnSpPr>
            <p:nvPr/>
          </p:nvCxnSpPr>
          <p:spPr>
            <a:xfrm>
              <a:off x="6837118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8202F4-CCB3-041B-79D8-A9E5E297B207}"/>
                </a:ext>
              </a:extLst>
            </p:cNvPr>
            <p:cNvSpPr txBox="1"/>
            <p:nvPr/>
          </p:nvSpPr>
          <p:spPr>
            <a:xfrm>
              <a:off x="6583034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30B786-0527-781E-A7CC-DAB34F96A8C9}"/>
                </a:ext>
              </a:extLst>
            </p:cNvPr>
            <p:cNvSpPr/>
            <p:nvPr/>
          </p:nvSpPr>
          <p:spPr>
            <a:xfrm>
              <a:off x="5476791" y="2368177"/>
              <a:ext cx="80823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939E20-4B43-BC9F-B29D-1A9BF79E5801}"/>
                </a:ext>
              </a:extLst>
            </p:cNvPr>
            <p:cNvSpPr/>
            <p:nvPr/>
          </p:nvSpPr>
          <p:spPr>
            <a:xfrm>
              <a:off x="6530701" y="1236758"/>
              <a:ext cx="808235" cy="2683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9F0AD0-C597-D56C-AFEB-A19578C97E4A}"/>
                </a:ext>
              </a:extLst>
            </p:cNvPr>
            <p:cNvSpPr/>
            <p:nvPr/>
          </p:nvSpPr>
          <p:spPr>
            <a:xfrm>
              <a:off x="7671345" y="2368177"/>
              <a:ext cx="3418561" cy="439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BA1CC5-9740-98CB-5998-B49B010CF37B}"/>
                </a:ext>
              </a:extLst>
            </p:cNvPr>
            <p:cNvCxnSpPr/>
            <p:nvPr/>
          </p:nvCxnSpPr>
          <p:spPr>
            <a:xfrm flipV="1">
              <a:off x="8425611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54F51ED-6583-4E15-B4E1-27EB45BADA8E}"/>
                </a:ext>
              </a:extLst>
            </p:cNvPr>
            <p:cNvCxnSpPr/>
            <p:nvPr/>
          </p:nvCxnSpPr>
          <p:spPr>
            <a:xfrm flipV="1">
              <a:off x="9146733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5E4D99-0AEA-151E-2B73-5BB4E1C9820E}"/>
                </a:ext>
              </a:extLst>
            </p:cNvPr>
            <p:cNvCxnSpPr/>
            <p:nvPr/>
          </p:nvCxnSpPr>
          <p:spPr>
            <a:xfrm flipV="1">
              <a:off x="9922976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D32CB5-2800-2ED0-B722-28B15934416B}"/>
                </a:ext>
              </a:extLst>
            </p:cNvPr>
            <p:cNvCxnSpPr/>
            <p:nvPr/>
          </p:nvCxnSpPr>
          <p:spPr>
            <a:xfrm flipV="1">
              <a:off x="10610612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0A0DD1-E015-41F9-0163-134A3CE8DCD1}"/>
                </a:ext>
              </a:extLst>
            </p:cNvPr>
            <p:cNvCxnSpPr/>
            <p:nvPr/>
          </p:nvCxnSpPr>
          <p:spPr>
            <a:xfrm flipV="1">
              <a:off x="6837118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09E13A-4998-0E47-02DE-F4C9A84A7B4D}"/>
                </a:ext>
              </a:extLst>
            </p:cNvPr>
            <p:cNvCxnSpPr/>
            <p:nvPr/>
          </p:nvCxnSpPr>
          <p:spPr>
            <a:xfrm>
              <a:off x="5585490" y="2368176"/>
              <a:ext cx="565681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4888B15-8D0F-B706-A418-5475A67EF7CE}"/>
              </a:ext>
            </a:extLst>
          </p:cNvPr>
          <p:cNvSpPr txBox="1"/>
          <p:nvPr/>
        </p:nvSpPr>
        <p:spPr>
          <a:xfrm>
            <a:off x="6498069" y="4585463"/>
            <a:ext cx="461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Estimated </a:t>
            </a:r>
            <a:r>
              <a:rPr lang="en-US" sz="2400" dirty="0" err="1"/>
              <a:t>HbS-</a:t>
            </a:r>
            <a:r>
              <a:rPr lang="en-US" sz="2400" i="1" dirty="0" err="1"/>
              <a:t>Pfsa</a:t>
            </a:r>
            <a:r>
              <a:rPr lang="en-US" sz="2400" dirty="0"/>
              <a:t> relationship</a:t>
            </a:r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3B56386-117D-4F3C-90D7-1E0B98FACE14}"/>
              </a:ext>
            </a:extLst>
          </p:cNvPr>
          <p:cNvSpPr txBox="1"/>
          <p:nvPr/>
        </p:nvSpPr>
        <p:spPr>
          <a:xfrm>
            <a:off x="3669423" y="1113388"/>
            <a:ext cx="1108060" cy="369332"/>
          </a:xfrm>
          <a:prstGeom prst="rect">
            <a:avLst/>
          </a:prstGeom>
          <a:solidFill>
            <a:schemeClr val="bg1">
              <a:lumMod val="95000"/>
              <a:alpha val="52679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Tanzania</a:t>
            </a:r>
          </a:p>
        </p:txBody>
      </p:sp>
    </p:spTree>
    <p:extLst>
      <p:ext uri="{BB962C8B-B14F-4D97-AF65-F5344CB8AC3E}">
        <p14:creationId xmlns:p14="http://schemas.microsoft.com/office/powerpoint/2010/main" val="1563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849FE3-F765-17E0-CC9C-FE10D89CEC30}"/>
              </a:ext>
            </a:extLst>
          </p:cNvPr>
          <p:cNvSpPr/>
          <p:nvPr/>
        </p:nvSpPr>
        <p:spPr>
          <a:xfrm>
            <a:off x="652362" y="3010409"/>
            <a:ext cx="4220532" cy="3467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FF8D-3735-5FAD-5F6F-7CAFD9D61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96223" y="5730187"/>
            <a:ext cx="269875" cy="257175"/>
          </a:xfrm>
        </p:spPr>
        <p:txBody>
          <a:bodyPr/>
          <a:lstStyle/>
          <a:p>
            <a:fld id="{7CC3F808-C7E8-4131-9EFE-B613B7BC3B90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28D8269A-0022-9B2D-039E-70BEB9F1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652362" y="496240"/>
            <a:ext cx="2108808" cy="2130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5FEAAE-6D0C-1BD5-A5EE-55F3B165725B}"/>
              </a:ext>
            </a:extLst>
          </p:cNvPr>
          <p:cNvSpPr txBox="1"/>
          <p:nvPr/>
        </p:nvSpPr>
        <p:spPr>
          <a:xfrm>
            <a:off x="3403184" y="3010409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6AE9E-CE6A-6CA8-9222-1875B99EA3F2}"/>
              </a:ext>
            </a:extLst>
          </p:cNvPr>
          <p:cNvGrpSpPr/>
          <p:nvPr/>
        </p:nvGrpSpPr>
        <p:grpSpPr>
          <a:xfrm>
            <a:off x="1670001" y="3097531"/>
            <a:ext cx="2915635" cy="3241475"/>
            <a:chOff x="3507899" y="650154"/>
            <a:chExt cx="4178306" cy="4645256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8F2884-FB15-77CD-BE7B-A0BD8910A45C}"/>
                </a:ext>
              </a:extLst>
            </p:cNvPr>
            <p:cNvSpPr/>
            <p:nvPr/>
          </p:nvSpPr>
          <p:spPr>
            <a:xfrm>
              <a:off x="3675510" y="1952900"/>
              <a:ext cx="3780770" cy="32174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screenshot of a graph&#10;&#10;Description automatically generated">
              <a:extLst>
                <a:ext uri="{FF2B5EF4-FFF2-40B4-BE49-F238E27FC236}">
                  <a16:creationId xmlns:a16="http://schemas.microsoft.com/office/drawing/2014/main" id="{CE82A370-5FC8-5769-05BE-A0B45FB7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8" t="2030" r="24763" b="63034"/>
            <a:stretch/>
          </p:blipFill>
          <p:spPr>
            <a:xfrm>
              <a:off x="3507899" y="650154"/>
              <a:ext cx="4178306" cy="4141326"/>
            </a:xfrm>
            <a:prstGeom prst="rect">
              <a:avLst/>
            </a:prstGeom>
            <a:grp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4802E-1F16-468B-A818-11F179CC74E4}"/>
                </a:ext>
              </a:extLst>
            </p:cNvPr>
            <p:cNvSpPr txBox="1"/>
            <p:nvPr/>
          </p:nvSpPr>
          <p:spPr>
            <a:xfrm>
              <a:off x="4694825" y="4987633"/>
              <a:ext cx="205483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HbAS</a:t>
              </a:r>
              <a:r>
                <a:rPr lang="en-US" sz="1400" dirty="0"/>
                <a:t>/SS </a:t>
              </a:r>
              <a:r>
                <a:rPr lang="en-US" sz="1400" dirty="0" err="1"/>
                <a:t>freq</a:t>
              </a:r>
              <a:endParaRPr lang="en-US" sz="14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54694EB-E8D3-4888-87BF-940D628C9A97}"/>
              </a:ext>
            </a:extLst>
          </p:cNvPr>
          <p:cNvSpPr/>
          <p:nvPr/>
        </p:nvSpPr>
        <p:spPr>
          <a:xfrm>
            <a:off x="652362" y="1598185"/>
            <a:ext cx="612115" cy="86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9C007A-27EE-E6D9-4F9F-C4573699FEF8}"/>
              </a:ext>
            </a:extLst>
          </p:cNvPr>
          <p:cNvSpPr/>
          <p:nvPr/>
        </p:nvSpPr>
        <p:spPr>
          <a:xfrm flipH="1">
            <a:off x="1670001" y="1236758"/>
            <a:ext cx="402550" cy="470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28FD24-1363-7EA3-EE9C-03DFD1A1821F}"/>
              </a:ext>
            </a:extLst>
          </p:cNvPr>
          <p:cNvSpPr txBox="1"/>
          <p:nvPr/>
        </p:nvSpPr>
        <p:spPr>
          <a:xfrm>
            <a:off x="396260" y="4087986"/>
            <a:ext cx="124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Pfsa1+</a:t>
            </a:r>
            <a:r>
              <a:rPr lang="en-US" sz="1400" dirty="0"/>
              <a:t> frequency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FE4CCD4B-A731-0881-4CA4-7E42D0B3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0" t="42446" r="21391" b="31522"/>
          <a:stretch/>
        </p:blipFill>
        <p:spPr>
          <a:xfrm>
            <a:off x="2734513" y="824605"/>
            <a:ext cx="2753620" cy="203354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8FECD8-3381-4B11-B098-5DFA373A0071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871276" y="810452"/>
            <a:ext cx="831544" cy="426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B74A4F-85F4-8177-32CA-3E830D0B9F0A}"/>
              </a:ext>
            </a:extLst>
          </p:cNvPr>
          <p:cNvCxnSpPr>
            <a:cxnSpLocks/>
          </p:cNvCxnSpPr>
          <p:nvPr/>
        </p:nvCxnSpPr>
        <p:spPr>
          <a:xfrm>
            <a:off x="2084991" y="1706504"/>
            <a:ext cx="597223" cy="11540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0794E4F-011C-DF3B-13E3-9A10158C705C}"/>
              </a:ext>
            </a:extLst>
          </p:cNvPr>
          <p:cNvSpPr txBox="1"/>
          <p:nvPr/>
        </p:nvSpPr>
        <p:spPr>
          <a:xfrm>
            <a:off x="1879885" y="5888575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5%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CE39F9-8EE2-C725-E419-EAE64FEBF0C8}"/>
              </a:ext>
            </a:extLst>
          </p:cNvPr>
          <p:cNvSpPr txBox="1"/>
          <p:nvPr/>
        </p:nvSpPr>
        <p:spPr>
          <a:xfrm>
            <a:off x="4073227" y="5892510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25%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B639B1-7FBB-D61B-22DC-16D01AFC8239}"/>
              </a:ext>
            </a:extLst>
          </p:cNvPr>
          <p:cNvSpPr txBox="1"/>
          <p:nvPr/>
        </p:nvSpPr>
        <p:spPr>
          <a:xfrm>
            <a:off x="2951939" y="5905612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15%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DA3DF5-4ACE-CA8F-AFDF-B0163B1D9C3C}"/>
              </a:ext>
            </a:extLst>
          </p:cNvPr>
          <p:cNvSpPr txBox="1"/>
          <p:nvPr/>
        </p:nvSpPr>
        <p:spPr>
          <a:xfrm>
            <a:off x="3488222" y="5898286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20%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5134D8-8780-54AE-0F13-291265091532}"/>
              </a:ext>
            </a:extLst>
          </p:cNvPr>
          <p:cNvSpPr txBox="1"/>
          <p:nvPr/>
        </p:nvSpPr>
        <p:spPr>
          <a:xfrm>
            <a:off x="2366934" y="5896697"/>
            <a:ext cx="490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10%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16D678A-DCD6-CF6B-466E-AF7965EA7199}"/>
              </a:ext>
            </a:extLst>
          </p:cNvPr>
          <p:cNvSpPr txBox="1"/>
          <p:nvPr/>
        </p:nvSpPr>
        <p:spPr>
          <a:xfrm>
            <a:off x="1335582" y="3168040"/>
            <a:ext cx="5757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100%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FD5669-BFA0-9109-BAC2-7B7AA4524962}"/>
              </a:ext>
            </a:extLst>
          </p:cNvPr>
          <p:cNvSpPr txBox="1"/>
          <p:nvPr/>
        </p:nvSpPr>
        <p:spPr>
          <a:xfrm>
            <a:off x="1526977" y="5591687"/>
            <a:ext cx="4058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0%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1414F3-4E73-A24E-18E2-769D391BB5EF}"/>
              </a:ext>
            </a:extLst>
          </p:cNvPr>
          <p:cNvGrpSpPr/>
          <p:nvPr/>
        </p:nvGrpSpPr>
        <p:grpSpPr>
          <a:xfrm>
            <a:off x="5409177" y="616265"/>
            <a:ext cx="6130461" cy="4495534"/>
            <a:chOff x="5409177" y="616265"/>
            <a:chExt cx="6130461" cy="44955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C9FCC9-42D1-FBBA-E4A5-386AD3EF8B9F}"/>
                </a:ext>
              </a:extLst>
            </p:cNvPr>
            <p:cNvSpPr/>
            <p:nvPr/>
          </p:nvSpPr>
          <p:spPr>
            <a:xfrm>
              <a:off x="5409177" y="616265"/>
              <a:ext cx="6130461" cy="44955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E20BAF6-118F-1829-1E90-AF6AC4906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2" t="78558"/>
            <a:stretch/>
          </p:blipFill>
          <p:spPr>
            <a:xfrm>
              <a:off x="5825505" y="1545279"/>
              <a:ext cx="5550683" cy="28374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817286-0071-2C0A-AAC5-3AA19CB2865C}"/>
                </a:ext>
              </a:extLst>
            </p:cNvPr>
            <p:cNvSpPr txBox="1"/>
            <p:nvPr/>
          </p:nvSpPr>
          <p:spPr>
            <a:xfrm>
              <a:off x="7518400" y="4197728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7C7B3D-D8FE-B8D1-CA16-08A00C35A66A}"/>
                </a:ext>
              </a:extLst>
            </p:cNvPr>
            <p:cNvSpPr txBox="1"/>
            <p:nvPr/>
          </p:nvSpPr>
          <p:spPr>
            <a:xfrm>
              <a:off x="8888478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43B15D-0C7C-6390-FB0A-D599F1B676CC}"/>
                </a:ext>
              </a:extLst>
            </p:cNvPr>
            <p:cNvSpPr txBox="1"/>
            <p:nvPr/>
          </p:nvSpPr>
          <p:spPr>
            <a:xfrm>
              <a:off x="10356252" y="4178350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7BA2CF-6579-8464-4DD4-87B97C06A235}"/>
                </a:ext>
              </a:extLst>
            </p:cNvPr>
            <p:cNvSpPr/>
            <p:nvPr/>
          </p:nvSpPr>
          <p:spPr>
            <a:xfrm>
              <a:off x="9367492" y="170766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E169E76-A666-AE3F-405B-7E51FB093DBA}"/>
                </a:ext>
              </a:extLst>
            </p:cNvPr>
            <p:cNvSpPr/>
            <p:nvPr/>
          </p:nvSpPr>
          <p:spPr>
            <a:xfrm>
              <a:off x="10017197" y="21311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B567FD-D137-06C9-B545-FCE473AC1C41}"/>
                </a:ext>
              </a:extLst>
            </p:cNvPr>
            <p:cNvSpPr/>
            <p:nvPr/>
          </p:nvSpPr>
          <p:spPr>
            <a:xfrm>
              <a:off x="9262863" y="299290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8C0DA2-19CD-CD68-F4F2-3B2AB7313FC5}"/>
                </a:ext>
              </a:extLst>
            </p:cNvPr>
            <p:cNvSpPr/>
            <p:nvPr/>
          </p:nvSpPr>
          <p:spPr>
            <a:xfrm>
              <a:off x="9663916" y="3409997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D47906D-84AB-E162-2882-322B2210AC4D}"/>
                </a:ext>
              </a:extLst>
            </p:cNvPr>
            <p:cNvSpPr/>
            <p:nvPr/>
          </p:nvSpPr>
          <p:spPr>
            <a:xfrm>
              <a:off x="7995537" y="3835113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B4CA1A-4042-B0EA-42F0-7FD1113FAF4A}"/>
                </a:ext>
              </a:extLst>
            </p:cNvPr>
            <p:cNvSpPr/>
            <p:nvPr/>
          </p:nvSpPr>
          <p:spPr>
            <a:xfrm>
              <a:off x="6860182" y="2562442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E359B4-D3F3-F7F2-E2A5-DCB2B4156134}"/>
                </a:ext>
              </a:extLst>
            </p:cNvPr>
            <p:cNvSpPr txBox="1"/>
            <p:nvPr/>
          </p:nvSpPr>
          <p:spPr>
            <a:xfrm>
              <a:off x="9657312" y="419772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A1E0DA-8CFB-1372-E6C5-D5AB40AEDE5F}"/>
                </a:ext>
              </a:extLst>
            </p:cNvPr>
            <p:cNvSpPr txBox="1"/>
            <p:nvPr/>
          </p:nvSpPr>
          <p:spPr>
            <a:xfrm>
              <a:off x="8159947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9DADD7-FAFF-AD8E-FCB5-F8A3B0BF85DA}"/>
                </a:ext>
              </a:extLst>
            </p:cNvPr>
            <p:cNvCxnSpPr>
              <a:cxnSpLocks/>
            </p:cNvCxnSpPr>
            <p:nvPr/>
          </p:nvCxnSpPr>
          <p:spPr>
            <a:xfrm>
              <a:off x="8427865" y="415279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123D39-16AF-6C36-3C5E-3B3904F26A04}"/>
                </a:ext>
              </a:extLst>
            </p:cNvPr>
            <p:cNvCxnSpPr/>
            <p:nvPr/>
          </p:nvCxnSpPr>
          <p:spPr>
            <a:xfrm>
              <a:off x="9922976" y="4134265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E0AFDF-E02D-7EE9-1F9E-7F0AE9E56C4D}"/>
                </a:ext>
              </a:extLst>
            </p:cNvPr>
            <p:cNvCxnSpPr/>
            <p:nvPr/>
          </p:nvCxnSpPr>
          <p:spPr>
            <a:xfrm>
              <a:off x="10622737" y="4129618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647353-9B8A-9B5F-DDCF-A226532AD99D}"/>
                </a:ext>
              </a:extLst>
            </p:cNvPr>
            <p:cNvCxnSpPr/>
            <p:nvPr/>
          </p:nvCxnSpPr>
          <p:spPr>
            <a:xfrm>
              <a:off x="9147114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C3986D-7845-720A-37C2-44F7E38A74C2}"/>
                </a:ext>
              </a:extLst>
            </p:cNvPr>
            <p:cNvCxnSpPr/>
            <p:nvPr/>
          </p:nvCxnSpPr>
          <p:spPr>
            <a:xfrm>
              <a:off x="7645193" y="414025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318BC41-DDF1-CAC0-C5FD-14D9466F4A6D}"/>
                </a:ext>
              </a:extLst>
            </p:cNvPr>
            <p:cNvCxnSpPr>
              <a:cxnSpLocks/>
            </p:cNvCxnSpPr>
            <p:nvPr/>
          </p:nvCxnSpPr>
          <p:spPr>
            <a:xfrm>
              <a:off x="9577137" y="1184443"/>
              <a:ext cx="3733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2CDEE3-F49A-C700-C39A-EB649F8B7B23}"/>
                </a:ext>
              </a:extLst>
            </p:cNvPr>
            <p:cNvSpPr/>
            <p:nvPr/>
          </p:nvSpPr>
          <p:spPr>
            <a:xfrm>
              <a:off x="9716230" y="1132129"/>
              <a:ext cx="104629" cy="1046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579B0B6-A27C-E05C-E451-E07434DB831E}"/>
                </a:ext>
              </a:extLst>
            </p:cNvPr>
            <p:cNvCxnSpPr/>
            <p:nvPr/>
          </p:nvCxnSpPr>
          <p:spPr>
            <a:xfrm flipV="1">
              <a:off x="7645193" y="853000"/>
              <a:ext cx="0" cy="329002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485B04-20AC-611F-A217-92A513D62CB4}"/>
                </a:ext>
              </a:extLst>
            </p:cNvPr>
            <p:cNvCxnSpPr/>
            <p:nvPr/>
          </p:nvCxnSpPr>
          <p:spPr>
            <a:xfrm flipV="1">
              <a:off x="6327157" y="4134265"/>
              <a:ext cx="4792929" cy="8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AD8E23A-683A-1400-FE15-80364B01C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215" y="844245"/>
              <a:ext cx="0" cy="3298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6874A14-50F3-33B6-F844-D6685B98B345}"/>
                </a:ext>
              </a:extLst>
            </p:cNvPr>
            <p:cNvSpPr txBox="1"/>
            <p:nvPr/>
          </p:nvSpPr>
          <p:spPr>
            <a:xfrm>
              <a:off x="5527950" y="995530"/>
              <a:ext cx="77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Africa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B95B83-40D6-C1A4-F1E6-15F32D89B526}"/>
                </a:ext>
              </a:extLst>
            </p:cNvPr>
            <p:cNvSpPr txBox="1"/>
            <p:nvPr/>
          </p:nvSpPr>
          <p:spPr>
            <a:xfrm>
              <a:off x="5646580" y="1575311"/>
              <a:ext cx="6463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East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ACE375F-895B-6E76-ED40-F4391BF8098B}"/>
                </a:ext>
              </a:extLst>
            </p:cNvPr>
            <p:cNvSpPr txBox="1"/>
            <p:nvPr/>
          </p:nvSpPr>
          <p:spPr>
            <a:xfrm>
              <a:off x="5585490" y="1998845"/>
              <a:ext cx="706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West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85AEE3-4268-C8E0-A224-DA68CD055DE4}"/>
                </a:ext>
              </a:extLst>
            </p:cNvPr>
            <p:cNvSpPr txBox="1"/>
            <p:nvPr/>
          </p:nvSpPr>
          <p:spPr>
            <a:xfrm>
              <a:off x="5775287" y="2470308"/>
              <a:ext cx="5164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DRC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97A490-670D-D1E2-F23F-4BD50CDDB26D}"/>
                </a:ext>
              </a:extLst>
            </p:cNvPr>
            <p:cNvSpPr txBox="1"/>
            <p:nvPr/>
          </p:nvSpPr>
          <p:spPr>
            <a:xfrm>
              <a:off x="5493096" y="2860550"/>
              <a:ext cx="7975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Tanzania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056C02-DBF2-87D0-D7FA-8A8C1D4E6F99}"/>
                </a:ext>
              </a:extLst>
            </p:cNvPr>
            <p:cNvSpPr txBox="1"/>
            <p:nvPr/>
          </p:nvSpPr>
          <p:spPr>
            <a:xfrm>
              <a:off x="5842023" y="3320607"/>
              <a:ext cx="4651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Mali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31BE08-A63E-6C3F-7A45-5B9416299703}"/>
                </a:ext>
              </a:extLst>
            </p:cNvPr>
            <p:cNvSpPr txBox="1"/>
            <p:nvPr/>
          </p:nvSpPr>
          <p:spPr>
            <a:xfrm>
              <a:off x="5476791" y="3663214"/>
              <a:ext cx="8082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Gambia /</a:t>
              </a:r>
            </a:p>
            <a:p>
              <a:pPr algn="r"/>
              <a:r>
                <a:rPr lang="en-US" sz="1200" dirty="0"/>
                <a:t>Senegal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A4F4BF0-423F-0160-0F03-880024A6608A}"/>
                </a:ext>
              </a:extLst>
            </p:cNvPr>
            <p:cNvCxnSpPr>
              <a:cxnSpLocks/>
            </p:cNvCxnSpPr>
            <p:nvPr/>
          </p:nvCxnSpPr>
          <p:spPr>
            <a:xfrm>
              <a:off x="6837118" y="414302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8202F4-CCB3-041B-79D8-A9E5E297B207}"/>
                </a:ext>
              </a:extLst>
            </p:cNvPr>
            <p:cNvSpPr txBox="1"/>
            <p:nvPr/>
          </p:nvSpPr>
          <p:spPr>
            <a:xfrm>
              <a:off x="6583034" y="4205818"/>
              <a:ext cx="5313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-5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BA1CC5-9740-98CB-5998-B49B010CF37B}"/>
                </a:ext>
              </a:extLst>
            </p:cNvPr>
            <p:cNvCxnSpPr/>
            <p:nvPr/>
          </p:nvCxnSpPr>
          <p:spPr>
            <a:xfrm flipV="1">
              <a:off x="8425611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54F51ED-6583-4E15-B4E1-27EB45BADA8E}"/>
                </a:ext>
              </a:extLst>
            </p:cNvPr>
            <p:cNvCxnSpPr/>
            <p:nvPr/>
          </p:nvCxnSpPr>
          <p:spPr>
            <a:xfrm flipV="1">
              <a:off x="9146733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D5E4D99-0AEA-151E-2B73-5BB4E1C9820E}"/>
                </a:ext>
              </a:extLst>
            </p:cNvPr>
            <p:cNvCxnSpPr/>
            <p:nvPr/>
          </p:nvCxnSpPr>
          <p:spPr>
            <a:xfrm flipV="1">
              <a:off x="9922976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D32CB5-2800-2ED0-B722-28B15934416B}"/>
                </a:ext>
              </a:extLst>
            </p:cNvPr>
            <p:cNvCxnSpPr/>
            <p:nvPr/>
          </p:nvCxnSpPr>
          <p:spPr>
            <a:xfrm flipV="1">
              <a:off x="10610612" y="83438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0A0DD1-E015-41F9-0163-134A3CE8DCD1}"/>
                </a:ext>
              </a:extLst>
            </p:cNvPr>
            <p:cNvCxnSpPr/>
            <p:nvPr/>
          </p:nvCxnSpPr>
          <p:spPr>
            <a:xfrm flipV="1">
              <a:off x="6837118" y="844245"/>
              <a:ext cx="0" cy="329002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34B8F71-E8FA-E4CC-1E18-CAEE5B073198}"/>
                </a:ext>
              </a:extLst>
            </p:cNvPr>
            <p:cNvCxnSpPr/>
            <p:nvPr/>
          </p:nvCxnSpPr>
          <p:spPr>
            <a:xfrm>
              <a:off x="5585490" y="2368176"/>
              <a:ext cx="565681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D40D635-2093-6C33-2BAD-994393C7030E}"/>
                </a:ext>
              </a:extLst>
            </p:cNvPr>
            <p:cNvSpPr txBox="1"/>
            <p:nvPr/>
          </p:nvSpPr>
          <p:spPr>
            <a:xfrm>
              <a:off x="7340021" y="2353085"/>
              <a:ext cx="986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53575C-6933-BE7A-CDF2-8A439ED6405F}"/>
              </a:ext>
            </a:extLst>
          </p:cNvPr>
          <p:cNvSpPr txBox="1"/>
          <p:nvPr/>
        </p:nvSpPr>
        <p:spPr>
          <a:xfrm>
            <a:off x="6498069" y="4585463"/>
            <a:ext cx="461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Estimated </a:t>
            </a:r>
            <a:r>
              <a:rPr lang="en-US" sz="2400" dirty="0" err="1"/>
              <a:t>HbS-</a:t>
            </a:r>
            <a:r>
              <a:rPr lang="en-US" sz="2400" i="1" dirty="0" err="1"/>
              <a:t>Pfsa</a:t>
            </a:r>
            <a:r>
              <a:rPr lang="en-US" sz="2400" dirty="0"/>
              <a:t> relationship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2D0ED-4C83-CF4F-0935-ABC267072DB1}"/>
              </a:ext>
            </a:extLst>
          </p:cNvPr>
          <p:cNvSpPr txBox="1"/>
          <p:nvPr/>
        </p:nvSpPr>
        <p:spPr>
          <a:xfrm>
            <a:off x="3881052" y="1113388"/>
            <a:ext cx="684803" cy="369332"/>
          </a:xfrm>
          <a:prstGeom prst="rect">
            <a:avLst/>
          </a:prstGeom>
          <a:solidFill>
            <a:schemeClr val="bg1">
              <a:lumMod val="95000"/>
              <a:alpha val="52679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DRC</a:t>
            </a:r>
          </a:p>
        </p:txBody>
      </p:sp>
    </p:spTree>
    <p:extLst>
      <p:ext uri="{BB962C8B-B14F-4D97-AF65-F5344CB8AC3E}">
        <p14:creationId xmlns:p14="http://schemas.microsoft.com/office/powerpoint/2010/main" val="15811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5C1EB6-413D-0840-8CEC-271E2DA874CB}"/>
              </a:ext>
            </a:extLst>
          </p:cNvPr>
          <p:cNvSpPr/>
          <p:nvPr/>
        </p:nvSpPr>
        <p:spPr>
          <a:xfrm>
            <a:off x="2224344" y="916525"/>
            <a:ext cx="7743312" cy="3528929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499264-5438-149E-C5D8-7A2F6DDCDFD7}"/>
              </a:ext>
            </a:extLst>
          </p:cNvPr>
          <p:cNvGrpSpPr/>
          <p:nvPr/>
        </p:nvGrpSpPr>
        <p:grpSpPr>
          <a:xfrm>
            <a:off x="2428822" y="1213873"/>
            <a:ext cx="7091834" cy="3115568"/>
            <a:chOff x="5469362" y="972119"/>
            <a:chExt cx="4599237" cy="2020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8BB3BF-E549-AF47-8E7B-1C44679CA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931" t="4841" r="7356" b="69605"/>
            <a:stretch/>
          </p:blipFill>
          <p:spPr>
            <a:xfrm>
              <a:off x="7106059" y="988603"/>
              <a:ext cx="2962540" cy="13735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99BBC1-A3C5-014A-B1C2-AFFF00218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6" t="4803" r="79950" b="69643"/>
            <a:stretch/>
          </p:blipFill>
          <p:spPr>
            <a:xfrm>
              <a:off x="5469362" y="972119"/>
              <a:ext cx="1855693" cy="137359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5A22FE-F9C9-4C33-D277-936C50DB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931" t="79549" r="7356" b="6581"/>
            <a:stretch/>
          </p:blipFill>
          <p:spPr>
            <a:xfrm>
              <a:off x="7106059" y="2247105"/>
              <a:ext cx="2962540" cy="745540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6BA69FD-E3E3-5D9C-61F7-B02042CB0CD7}"/>
              </a:ext>
            </a:extLst>
          </p:cNvPr>
          <p:cNvSpPr txBox="1">
            <a:spLocks/>
          </p:cNvSpPr>
          <p:nvPr/>
        </p:nvSpPr>
        <p:spPr>
          <a:xfrm>
            <a:off x="408214" y="4977963"/>
            <a:ext cx="11783786" cy="1618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/>
              <a:t>Hypothesis:</a:t>
            </a:r>
            <a:r>
              <a:rPr lang="en-US" b="0" i="1" dirty="0"/>
              <a:t> </a:t>
            </a:r>
            <a:r>
              <a:rPr lang="en-US" b="0" i="1" dirty="0" err="1"/>
              <a:t>Pfsa</a:t>
            </a:r>
            <a:r>
              <a:rPr lang="en-US" b="0" i="1" dirty="0"/>
              <a:t>+ mutations are +</a:t>
            </a:r>
            <a:r>
              <a:rPr lang="en-US" b="0" i="1" dirty="0" err="1"/>
              <a:t>vely</a:t>
            </a:r>
            <a:r>
              <a:rPr lang="en-US" b="0" i="1" dirty="0"/>
              <a:t> selected for by </a:t>
            </a:r>
            <a:r>
              <a:rPr lang="en-US" b="0" i="1" dirty="0" err="1"/>
              <a:t>HbS</a:t>
            </a:r>
            <a:endParaRPr lang="en-US" b="0" i="1" dirty="0"/>
          </a:p>
          <a:p>
            <a:pPr algn="ctr"/>
            <a:r>
              <a:rPr lang="en-US" b="0" i="1" dirty="0"/>
              <a:t>but prevented from spreading by a balancing fitness cost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37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35D3E-5E89-D99D-5312-AB6A52972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DB4244-4001-9CDE-989A-0CF46D7D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361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My team and collaborators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6B5D76-31D8-68F9-9D01-9FA13DC2FE35}"/>
              </a:ext>
            </a:extLst>
          </p:cNvPr>
          <p:cNvSpPr txBox="1"/>
          <p:nvPr/>
        </p:nvSpPr>
        <p:spPr>
          <a:xfrm>
            <a:off x="1068958" y="381917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Annie Forster</a:t>
            </a:r>
          </a:p>
        </p:txBody>
      </p:sp>
      <p:pic>
        <p:nvPicPr>
          <p:cNvPr id="9" name="Picture 8" descr="A person with curly hair wearing a black jacket&#10;&#10;Description automatically generated">
            <a:extLst>
              <a:ext uri="{FF2B5EF4-FFF2-40B4-BE49-F238E27FC236}">
                <a16:creationId xmlns:a16="http://schemas.microsoft.com/office/drawing/2014/main" id="{734C4B88-BE5C-DDC4-1EB4-03DC828E4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2" y="1860993"/>
            <a:ext cx="1412493" cy="1883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D087A7-EE10-EF52-F956-88E5E3C7FC47}"/>
              </a:ext>
            </a:extLst>
          </p:cNvPr>
          <p:cNvSpPr txBox="1"/>
          <p:nvPr/>
        </p:nvSpPr>
        <p:spPr>
          <a:xfrm>
            <a:off x="1004037" y="4632704"/>
            <a:ext cx="15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Zhipeng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 Zhang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1A1568-5518-925B-4009-4387DD0CB078}"/>
              </a:ext>
            </a:extLst>
          </p:cNvPr>
          <p:cNvSpPr txBox="1"/>
          <p:nvPr/>
        </p:nvSpPr>
        <p:spPr>
          <a:xfrm>
            <a:off x="1173955" y="5002036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Qijing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 Shen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FE4352-65A1-6573-86C8-54255AC0F9C5}"/>
              </a:ext>
            </a:extLst>
          </p:cNvPr>
          <p:cNvSpPr txBox="1"/>
          <p:nvPr/>
        </p:nvSpPr>
        <p:spPr>
          <a:xfrm>
            <a:off x="1133079" y="1106454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DD8E51-C463-FE65-4FD3-C36C6725FAF7}"/>
              </a:ext>
            </a:extLst>
          </p:cNvPr>
          <p:cNvSpPr txBox="1"/>
          <p:nvPr/>
        </p:nvSpPr>
        <p:spPr>
          <a:xfrm>
            <a:off x="3734538" y="1106454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Collaborators and contributors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EBDAC-4C58-4732-77EF-4CECEE0D9573}"/>
              </a:ext>
            </a:extLst>
          </p:cNvPr>
          <p:cNvSpPr txBox="1"/>
          <p:nvPr/>
        </p:nvSpPr>
        <p:spPr>
          <a:xfrm>
            <a:off x="3734538" y="1741686"/>
            <a:ext cx="41696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Azim Ansari (Medawar)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Alex Mentzer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David Buck, Amy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Trebes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, Katie Healey (OGC)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James Docker,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Yanxia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 Wu, Paolo Piazza (TPG)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Andre Python (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Zheijang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 University)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Alfred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Ngwa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 (MRC Unit The Gambia)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Thomas Williams, Silvia Kariuki, Isabella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Oyier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, Alex Macharia (KEMRI-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Wellcome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AA99DD-D3B4-0430-6BEA-15A5992AA178}"/>
              </a:ext>
            </a:extLst>
          </p:cNvPr>
          <p:cNvSpPr txBox="1"/>
          <p:nvPr/>
        </p:nvSpPr>
        <p:spPr>
          <a:xfrm>
            <a:off x="8463822" y="1664852"/>
            <a:ext cx="3618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John Fell Fund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Medical Sciences Internal Fund</a:t>
            </a:r>
          </a:p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Wellcome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8235BD-1872-58D1-2E3D-BC5D73287650}"/>
              </a:ext>
            </a:extLst>
          </p:cNvPr>
          <p:cNvSpPr txBox="1"/>
          <p:nvPr/>
        </p:nvSpPr>
        <p:spPr>
          <a:xfrm>
            <a:off x="8469433" y="1106454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Funding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F38A34-ED72-EF1A-3704-D6BBCD184ACE}"/>
              </a:ext>
            </a:extLst>
          </p:cNvPr>
          <p:cNvSpPr txBox="1"/>
          <p:nvPr/>
        </p:nvSpPr>
        <p:spPr>
          <a:xfrm>
            <a:off x="8463822" y="3636379"/>
            <a:ext cx="35022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Ellen Leffler (Utah)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Will Hamilton (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Wellcome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 Sanger)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Lucas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Amenga-Etego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 (WACCBIP)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John Todd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FoundrySterling-Book" pitchFamily="2" charset="0"/>
              </a:rPr>
              <a:t>MalariaGEN</a:t>
            </a:r>
            <a:endParaRPr lang="en-US" dirty="0">
              <a:solidFill>
                <a:schemeClr val="bg1">
                  <a:lumMod val="95000"/>
                </a:schemeClr>
              </a:solidFill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94014-C4CE-CE47-6F9E-758C051DC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DBAB2A-4407-FE16-9332-AD78A4B15D16}"/>
              </a:ext>
            </a:extLst>
          </p:cNvPr>
          <p:cNvSpPr/>
          <p:nvPr/>
        </p:nvSpPr>
        <p:spPr>
          <a:xfrm>
            <a:off x="1942447" y="2281642"/>
            <a:ext cx="731520" cy="1471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8A02B-26AE-F294-F0C3-FC6E4CB1D540}"/>
              </a:ext>
            </a:extLst>
          </p:cNvPr>
          <p:cNvSpPr/>
          <p:nvPr/>
        </p:nvSpPr>
        <p:spPr>
          <a:xfrm>
            <a:off x="1942447" y="3814352"/>
            <a:ext cx="731520" cy="5399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AFEF8-8608-C042-E8BA-496B11C0014F}"/>
              </a:ext>
            </a:extLst>
          </p:cNvPr>
          <p:cNvSpPr txBox="1"/>
          <p:nvPr/>
        </p:nvSpPr>
        <p:spPr>
          <a:xfrm>
            <a:off x="2353045" y="2281643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96020-B690-DBDF-4B04-BCB5963BAA05}"/>
              </a:ext>
            </a:extLst>
          </p:cNvPr>
          <p:cNvSpPr txBox="1"/>
          <p:nvPr/>
        </p:nvSpPr>
        <p:spPr>
          <a:xfrm>
            <a:off x="2353045" y="381435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/>
              <p:nvPr/>
            </p:nvSpPr>
            <p:spPr>
              <a:xfrm>
                <a:off x="1365505" y="2702223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505" y="2702223"/>
                <a:ext cx="472439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/>
              <p:nvPr/>
            </p:nvSpPr>
            <p:spPr>
              <a:xfrm>
                <a:off x="1365505" y="3899651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505" y="3899651"/>
                <a:ext cx="472439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/>
              <p:nvPr/>
            </p:nvSpPr>
            <p:spPr>
              <a:xfrm>
                <a:off x="679139" y="3123809"/>
                <a:ext cx="503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39" y="3123809"/>
                <a:ext cx="50315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BD3D069A-3FDA-E52F-A055-08B4576081B1}"/>
              </a:ext>
            </a:extLst>
          </p:cNvPr>
          <p:cNvSpPr/>
          <p:nvPr/>
        </p:nvSpPr>
        <p:spPr>
          <a:xfrm>
            <a:off x="1139674" y="2281642"/>
            <a:ext cx="225831" cy="2131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E7B67-514A-5DD8-7471-888AC7F718CE}"/>
              </a:ext>
            </a:extLst>
          </p:cNvPr>
          <p:cNvSpPr txBox="1"/>
          <p:nvPr/>
        </p:nvSpPr>
        <p:spPr>
          <a:xfrm>
            <a:off x="1500934" y="1713706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oundrySterling-Book" pitchFamily="2" charset="0"/>
              </a:rPr>
              <a:t>Infected population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74AFA-DFD0-7787-2A30-36492D864E50}"/>
              </a:ext>
            </a:extLst>
          </p:cNvPr>
          <p:cNvSpPr txBox="1"/>
          <p:nvPr/>
        </p:nvSpPr>
        <p:spPr>
          <a:xfrm>
            <a:off x="1046868" y="4893391"/>
            <a:ext cx="2063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oundrySterling-Book" pitchFamily="2" charset="0"/>
              </a:rPr>
              <a:t>Sickle </a:t>
            </a:r>
            <a:r>
              <a:rPr lang="en-US" sz="1200" dirty="0" err="1">
                <a:solidFill>
                  <a:schemeClr val="bg1"/>
                </a:solidFill>
                <a:latin typeface="FoundrySterling-Book" pitchFamily="2" charset="0"/>
              </a:rPr>
              <a:t>haemoglobin</a:t>
            </a:r>
            <a:r>
              <a:rPr lang="en-US" sz="1200" dirty="0">
                <a:solidFill>
                  <a:schemeClr val="bg1"/>
                </a:solidFill>
                <a:latin typeface="FoundrySterling-Book" pitchFamily="2" charset="0"/>
              </a:rPr>
              <a:t> frequency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3307041-6175-96F7-7294-1B5CD15AA948}"/>
              </a:ext>
            </a:extLst>
          </p:cNvPr>
          <p:cNvCxnSpPr/>
          <p:nvPr/>
        </p:nvCxnSpPr>
        <p:spPr>
          <a:xfrm flipH="1" flipV="1">
            <a:off x="1601724" y="4434131"/>
            <a:ext cx="236220" cy="3494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81E7C3-3645-13C3-809C-0BC26C28FFE9}"/>
              </a:ext>
            </a:extLst>
          </p:cNvPr>
          <p:cNvSpPr txBox="1"/>
          <p:nvPr/>
        </p:nvSpPr>
        <p:spPr>
          <a:xfrm>
            <a:off x="8082659" y="2976809"/>
            <a:ext cx="220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FOUNDRYSTERLING-BOOK" pitchFamily="2" charset="0"/>
              </a:rPr>
              <a:t>N </a:t>
            </a:r>
            <a:r>
              <a:rPr lang="en-US" dirty="0">
                <a:solidFill>
                  <a:schemeClr val="bg1"/>
                </a:solidFill>
                <a:latin typeface="FoundrySterling-Book" pitchFamily="2" charset="0"/>
              </a:rPr>
              <a:t>= “population size”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FoundrySterling-Book" pitchFamily="2" charset="0"/>
              </a:rPr>
              <a:t>I assume this is constant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2CD18A-D831-901A-C21C-1E49AD45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50" y="420892"/>
            <a:ext cx="10596563" cy="701675"/>
          </a:xfrm>
        </p:spPr>
        <p:txBody>
          <a:bodyPr/>
          <a:lstStyle/>
          <a:p>
            <a:r>
              <a:rPr lang="en-US" dirty="0"/>
              <a:t>Simple model of parasite evolution</a:t>
            </a:r>
          </a:p>
        </p:txBody>
      </p:sp>
    </p:spTree>
    <p:extLst>
      <p:ext uri="{BB962C8B-B14F-4D97-AF65-F5344CB8AC3E}">
        <p14:creationId xmlns:p14="http://schemas.microsoft.com/office/powerpoint/2010/main" val="39786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94014-C4CE-CE47-6F9E-758C051DC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DBAB2A-4407-FE16-9332-AD78A4B15D16}"/>
              </a:ext>
            </a:extLst>
          </p:cNvPr>
          <p:cNvSpPr/>
          <p:nvPr/>
        </p:nvSpPr>
        <p:spPr>
          <a:xfrm>
            <a:off x="1384663" y="1184362"/>
            <a:ext cx="731520" cy="1471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8A02B-26AE-F294-F0C3-FC6E4CB1D540}"/>
              </a:ext>
            </a:extLst>
          </p:cNvPr>
          <p:cNvSpPr/>
          <p:nvPr/>
        </p:nvSpPr>
        <p:spPr>
          <a:xfrm>
            <a:off x="1384663" y="2717072"/>
            <a:ext cx="731520" cy="5399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AFEF8-8608-C042-E8BA-496B11C0014F}"/>
              </a:ext>
            </a:extLst>
          </p:cNvPr>
          <p:cNvSpPr txBox="1"/>
          <p:nvPr/>
        </p:nvSpPr>
        <p:spPr>
          <a:xfrm>
            <a:off x="1795261" y="1184363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96020-B690-DBDF-4B04-BCB5963BAA05}"/>
              </a:ext>
            </a:extLst>
          </p:cNvPr>
          <p:cNvSpPr txBox="1"/>
          <p:nvPr/>
        </p:nvSpPr>
        <p:spPr>
          <a:xfrm>
            <a:off x="1795261" y="271707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/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/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/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BD3D069A-3FDA-E52F-A055-08B4576081B1}"/>
              </a:ext>
            </a:extLst>
          </p:cNvPr>
          <p:cNvSpPr/>
          <p:nvPr/>
        </p:nvSpPr>
        <p:spPr>
          <a:xfrm>
            <a:off x="581890" y="1184362"/>
            <a:ext cx="225831" cy="2131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FA94A-0EA4-BF6D-F95A-B0B04F6B4195}"/>
              </a:ext>
            </a:extLst>
          </p:cNvPr>
          <p:cNvSpPr txBox="1"/>
          <p:nvPr/>
        </p:nvSpPr>
        <p:spPr>
          <a:xfrm>
            <a:off x="1384663" y="271707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4D539-D28D-7C17-F244-96761D317146}"/>
              </a:ext>
            </a:extLst>
          </p:cNvPr>
          <p:cNvSpPr txBox="1"/>
          <p:nvPr/>
        </p:nvSpPr>
        <p:spPr>
          <a:xfrm>
            <a:off x="1475989" y="28215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969FB-90CB-FBEA-9088-A8EA1F74E442}"/>
              </a:ext>
            </a:extLst>
          </p:cNvPr>
          <p:cNvSpPr txBox="1"/>
          <p:nvPr/>
        </p:nvSpPr>
        <p:spPr>
          <a:xfrm>
            <a:off x="1388903" y="29729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3C1D4-E3B0-A2ED-E8F8-637FC385AFE4}"/>
              </a:ext>
            </a:extLst>
          </p:cNvPr>
          <p:cNvSpPr txBox="1"/>
          <p:nvPr/>
        </p:nvSpPr>
        <p:spPr>
          <a:xfrm>
            <a:off x="1635625" y="290782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2663E4-BF1D-5924-0FFC-685F53841A6C}"/>
              </a:ext>
            </a:extLst>
          </p:cNvPr>
          <p:cNvSpPr txBox="1"/>
          <p:nvPr/>
        </p:nvSpPr>
        <p:spPr>
          <a:xfrm>
            <a:off x="1762014" y="3008268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849F34-CB73-36A7-5383-CDFC6293B9D2}"/>
              </a:ext>
            </a:extLst>
          </p:cNvPr>
          <p:cNvSpPr txBox="1"/>
          <p:nvPr/>
        </p:nvSpPr>
        <p:spPr>
          <a:xfrm>
            <a:off x="1441689" y="162066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C5C03-A027-13C3-FB05-017700615C37}"/>
              </a:ext>
            </a:extLst>
          </p:cNvPr>
          <p:cNvSpPr txBox="1"/>
          <p:nvPr/>
        </p:nvSpPr>
        <p:spPr>
          <a:xfrm>
            <a:off x="1713916" y="216659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5FDB5-16ED-5B4A-6BA0-79843C9D456B}"/>
              </a:ext>
            </a:extLst>
          </p:cNvPr>
          <p:cNvSpPr txBox="1"/>
          <p:nvPr/>
        </p:nvSpPr>
        <p:spPr>
          <a:xfrm>
            <a:off x="1785232" y="189889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B5E201-449E-8A04-7BA3-58CE1B1DDBD3}"/>
              </a:ext>
            </a:extLst>
          </p:cNvPr>
          <p:cNvSpPr txBox="1"/>
          <p:nvPr/>
        </p:nvSpPr>
        <p:spPr>
          <a:xfrm>
            <a:off x="1607913" y="1937008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C4E28F-CD6B-4E55-6C03-63C3B607F90E}"/>
              </a:ext>
            </a:extLst>
          </p:cNvPr>
          <p:cNvSpPr txBox="1"/>
          <p:nvPr/>
        </p:nvSpPr>
        <p:spPr>
          <a:xfrm>
            <a:off x="1434797" y="1287462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AF5514-5CC2-710A-4B54-7DF96F8E0474}"/>
              </a:ext>
            </a:extLst>
          </p:cNvPr>
          <p:cNvSpPr txBox="1"/>
          <p:nvPr/>
        </p:nvSpPr>
        <p:spPr>
          <a:xfrm>
            <a:off x="1767549" y="2023258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C1D13-433D-5E20-B3D6-9F193FC5BEBC}"/>
              </a:ext>
            </a:extLst>
          </p:cNvPr>
          <p:cNvSpPr txBox="1"/>
          <p:nvPr/>
        </p:nvSpPr>
        <p:spPr>
          <a:xfrm>
            <a:off x="1755426" y="1679427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DE2AF-BA31-7E35-5929-42388277A5CB}"/>
              </a:ext>
            </a:extLst>
          </p:cNvPr>
          <p:cNvSpPr txBox="1"/>
          <p:nvPr/>
        </p:nvSpPr>
        <p:spPr>
          <a:xfrm>
            <a:off x="1437689" y="1776009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596E1B-A300-79C2-6400-426DA2912C5A}"/>
              </a:ext>
            </a:extLst>
          </p:cNvPr>
          <p:cNvSpPr txBox="1"/>
          <p:nvPr/>
        </p:nvSpPr>
        <p:spPr>
          <a:xfrm>
            <a:off x="1377244" y="2170642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135AD-D863-CE3C-75FA-C666B2AC7848}"/>
              </a:ext>
            </a:extLst>
          </p:cNvPr>
          <p:cNvSpPr txBox="1"/>
          <p:nvPr/>
        </p:nvSpPr>
        <p:spPr>
          <a:xfrm>
            <a:off x="1719760" y="1461311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F670AA-77DF-385D-7164-1EC714CC5FF2}"/>
              </a:ext>
            </a:extLst>
          </p:cNvPr>
          <p:cNvSpPr txBox="1"/>
          <p:nvPr/>
        </p:nvSpPr>
        <p:spPr>
          <a:xfrm>
            <a:off x="1496226" y="2379645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3B58B0-36B1-F756-B5F2-62EF164D6E59}"/>
                  </a:ext>
                </a:extLst>
              </p:cNvPr>
              <p:cNvSpPr txBox="1"/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(= frequency of </a:t>
                </a:r>
                <a:r>
                  <a:rPr lang="en-US" sz="1200" i="1" dirty="0" err="1">
                    <a:solidFill>
                      <a:schemeClr val="bg1"/>
                    </a:solidFill>
                  </a:rPr>
                  <a:t>Pf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+</a:t>
                </a:r>
                <a:r>
                  <a:rPr lang="en-US" sz="1200" dirty="0">
                    <a:solidFill>
                      <a:schemeClr val="bg1"/>
                    </a:solidFill>
                  </a:rPr>
                  <a:t> allele)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3B58B0-36B1-F756-B5F2-62EF164D6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2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94014-C4CE-CE47-6F9E-758C051DC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DBAB2A-4407-FE16-9332-AD78A4B15D16}"/>
              </a:ext>
            </a:extLst>
          </p:cNvPr>
          <p:cNvSpPr/>
          <p:nvPr/>
        </p:nvSpPr>
        <p:spPr>
          <a:xfrm>
            <a:off x="1384663" y="1184362"/>
            <a:ext cx="731520" cy="1471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8A02B-26AE-F294-F0C3-FC6E4CB1D540}"/>
              </a:ext>
            </a:extLst>
          </p:cNvPr>
          <p:cNvSpPr/>
          <p:nvPr/>
        </p:nvSpPr>
        <p:spPr>
          <a:xfrm>
            <a:off x="1384663" y="2717072"/>
            <a:ext cx="731520" cy="5399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AFEF8-8608-C042-E8BA-496B11C0014F}"/>
              </a:ext>
            </a:extLst>
          </p:cNvPr>
          <p:cNvSpPr txBox="1"/>
          <p:nvPr/>
        </p:nvSpPr>
        <p:spPr>
          <a:xfrm>
            <a:off x="1795261" y="1184363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96020-B690-DBDF-4B04-BCB5963BAA05}"/>
              </a:ext>
            </a:extLst>
          </p:cNvPr>
          <p:cNvSpPr txBox="1"/>
          <p:nvPr/>
        </p:nvSpPr>
        <p:spPr>
          <a:xfrm>
            <a:off x="1795261" y="271707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/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/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/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BD3D069A-3FDA-E52F-A055-08B4576081B1}"/>
              </a:ext>
            </a:extLst>
          </p:cNvPr>
          <p:cNvSpPr/>
          <p:nvPr/>
        </p:nvSpPr>
        <p:spPr>
          <a:xfrm>
            <a:off x="581890" y="1184362"/>
            <a:ext cx="225831" cy="2131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FA94A-0EA4-BF6D-F95A-B0B04F6B4195}"/>
              </a:ext>
            </a:extLst>
          </p:cNvPr>
          <p:cNvSpPr txBox="1"/>
          <p:nvPr/>
        </p:nvSpPr>
        <p:spPr>
          <a:xfrm>
            <a:off x="1384663" y="271707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4D539-D28D-7C17-F244-96761D317146}"/>
              </a:ext>
            </a:extLst>
          </p:cNvPr>
          <p:cNvSpPr txBox="1"/>
          <p:nvPr/>
        </p:nvSpPr>
        <p:spPr>
          <a:xfrm>
            <a:off x="1475989" y="28215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969FB-90CB-FBEA-9088-A8EA1F74E442}"/>
              </a:ext>
            </a:extLst>
          </p:cNvPr>
          <p:cNvSpPr txBox="1"/>
          <p:nvPr/>
        </p:nvSpPr>
        <p:spPr>
          <a:xfrm>
            <a:off x="1388903" y="29729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3C1D4-E3B0-A2ED-E8F8-637FC385AFE4}"/>
              </a:ext>
            </a:extLst>
          </p:cNvPr>
          <p:cNvSpPr txBox="1"/>
          <p:nvPr/>
        </p:nvSpPr>
        <p:spPr>
          <a:xfrm>
            <a:off x="1635625" y="290782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2663E4-BF1D-5924-0FFC-685F53841A6C}"/>
              </a:ext>
            </a:extLst>
          </p:cNvPr>
          <p:cNvSpPr txBox="1"/>
          <p:nvPr/>
        </p:nvSpPr>
        <p:spPr>
          <a:xfrm>
            <a:off x="1762014" y="3008268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849F34-CB73-36A7-5383-CDFC6293B9D2}"/>
              </a:ext>
            </a:extLst>
          </p:cNvPr>
          <p:cNvSpPr txBox="1"/>
          <p:nvPr/>
        </p:nvSpPr>
        <p:spPr>
          <a:xfrm>
            <a:off x="1441689" y="162066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C5C03-A027-13C3-FB05-017700615C37}"/>
              </a:ext>
            </a:extLst>
          </p:cNvPr>
          <p:cNvSpPr txBox="1"/>
          <p:nvPr/>
        </p:nvSpPr>
        <p:spPr>
          <a:xfrm>
            <a:off x="1713916" y="216659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5FDB5-16ED-5B4A-6BA0-79843C9D456B}"/>
              </a:ext>
            </a:extLst>
          </p:cNvPr>
          <p:cNvSpPr txBox="1"/>
          <p:nvPr/>
        </p:nvSpPr>
        <p:spPr>
          <a:xfrm>
            <a:off x="1785232" y="189889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B5E201-449E-8A04-7BA3-58CE1B1DDBD3}"/>
              </a:ext>
            </a:extLst>
          </p:cNvPr>
          <p:cNvSpPr txBox="1"/>
          <p:nvPr/>
        </p:nvSpPr>
        <p:spPr>
          <a:xfrm>
            <a:off x="1607913" y="1937008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C4E28F-CD6B-4E55-6C03-63C3B607F90E}"/>
              </a:ext>
            </a:extLst>
          </p:cNvPr>
          <p:cNvSpPr txBox="1"/>
          <p:nvPr/>
        </p:nvSpPr>
        <p:spPr>
          <a:xfrm>
            <a:off x="1434797" y="1287462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AF5514-5CC2-710A-4B54-7DF96F8E0474}"/>
              </a:ext>
            </a:extLst>
          </p:cNvPr>
          <p:cNvSpPr txBox="1"/>
          <p:nvPr/>
        </p:nvSpPr>
        <p:spPr>
          <a:xfrm>
            <a:off x="1767549" y="2023258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C1D13-433D-5E20-B3D6-9F193FC5BEBC}"/>
              </a:ext>
            </a:extLst>
          </p:cNvPr>
          <p:cNvSpPr txBox="1"/>
          <p:nvPr/>
        </p:nvSpPr>
        <p:spPr>
          <a:xfrm>
            <a:off x="1755426" y="1679427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DE2AF-BA31-7E35-5929-42388277A5CB}"/>
              </a:ext>
            </a:extLst>
          </p:cNvPr>
          <p:cNvSpPr txBox="1"/>
          <p:nvPr/>
        </p:nvSpPr>
        <p:spPr>
          <a:xfrm>
            <a:off x="1437689" y="1776009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596E1B-A300-79C2-6400-426DA2912C5A}"/>
              </a:ext>
            </a:extLst>
          </p:cNvPr>
          <p:cNvSpPr txBox="1"/>
          <p:nvPr/>
        </p:nvSpPr>
        <p:spPr>
          <a:xfrm>
            <a:off x="1377244" y="2170642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135AD-D863-CE3C-75FA-C666B2AC7848}"/>
              </a:ext>
            </a:extLst>
          </p:cNvPr>
          <p:cNvSpPr txBox="1"/>
          <p:nvPr/>
        </p:nvSpPr>
        <p:spPr>
          <a:xfrm>
            <a:off x="1719760" y="1461311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F670AA-77DF-385D-7164-1EC714CC5FF2}"/>
              </a:ext>
            </a:extLst>
          </p:cNvPr>
          <p:cNvSpPr txBox="1"/>
          <p:nvPr/>
        </p:nvSpPr>
        <p:spPr>
          <a:xfrm>
            <a:off x="1496226" y="2379645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3F4EE3-9ED2-AE12-3F8A-AD5E5938B790}"/>
                  </a:ext>
                </a:extLst>
              </p:cNvPr>
              <p:cNvSpPr txBox="1"/>
              <p:nvPr/>
            </p:nvSpPr>
            <p:spPr>
              <a:xfrm>
                <a:off x="8206806" y="1656386"/>
                <a:ext cx="3177473" cy="1115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100%</m:t>
                                </m:r>
                              </m:e>
                              <m:e>
                                <m:r>
                                  <a:rPr lang="en-GB" sz="2400" i="1" dirty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  <m:e/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100%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3F4EE3-9ED2-AE12-3F8A-AD5E5938B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806" y="1656386"/>
                <a:ext cx="3177473" cy="1115242"/>
              </a:xfrm>
              <a:prstGeom prst="rect">
                <a:avLst/>
              </a:prstGeom>
              <a:blipFill>
                <a:blip r:embed="rId5"/>
                <a:stretch>
                  <a:fillRect r="-398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EF80D13-9FE9-C8C7-0603-6E3090BB4DC5}"/>
              </a:ext>
            </a:extLst>
          </p:cNvPr>
          <p:cNvSpPr txBox="1"/>
          <p:nvPr/>
        </p:nvSpPr>
        <p:spPr>
          <a:xfrm>
            <a:off x="8114088" y="1005107"/>
            <a:ext cx="32701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Parasite </a:t>
            </a:r>
            <a:r>
              <a:rPr lang="en-US" dirty="0" err="1">
                <a:solidFill>
                  <a:schemeClr val="bg1"/>
                </a:solidFill>
              </a:rPr>
              <a:t>fitnesses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when infecting A and S individuals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3B58B0-36B1-F756-B5F2-62EF164D6E59}"/>
                  </a:ext>
                </a:extLst>
              </p:cNvPr>
              <p:cNvSpPr txBox="1"/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(= frequency of </a:t>
                </a:r>
                <a:r>
                  <a:rPr lang="en-US" sz="1200" i="1" dirty="0" err="1">
                    <a:solidFill>
                      <a:schemeClr val="bg1"/>
                    </a:solidFill>
                  </a:rPr>
                  <a:t>Pf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+</a:t>
                </a:r>
                <a:r>
                  <a:rPr lang="en-US" sz="1200" dirty="0">
                    <a:solidFill>
                      <a:schemeClr val="bg1"/>
                    </a:solidFill>
                  </a:rPr>
                  <a:t> allele)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3B58B0-36B1-F756-B5F2-62EF164D6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76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94014-C4CE-CE47-6F9E-758C051DC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DBAB2A-4407-FE16-9332-AD78A4B15D16}"/>
              </a:ext>
            </a:extLst>
          </p:cNvPr>
          <p:cNvSpPr/>
          <p:nvPr/>
        </p:nvSpPr>
        <p:spPr>
          <a:xfrm>
            <a:off x="1384663" y="1184362"/>
            <a:ext cx="731520" cy="1471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8A02B-26AE-F294-F0C3-FC6E4CB1D540}"/>
              </a:ext>
            </a:extLst>
          </p:cNvPr>
          <p:cNvSpPr/>
          <p:nvPr/>
        </p:nvSpPr>
        <p:spPr>
          <a:xfrm>
            <a:off x="1384663" y="2717072"/>
            <a:ext cx="731520" cy="5399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AFEF8-8608-C042-E8BA-496B11C0014F}"/>
              </a:ext>
            </a:extLst>
          </p:cNvPr>
          <p:cNvSpPr txBox="1"/>
          <p:nvPr/>
        </p:nvSpPr>
        <p:spPr>
          <a:xfrm>
            <a:off x="1795261" y="1184363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96020-B690-DBDF-4B04-BCB5963BAA05}"/>
              </a:ext>
            </a:extLst>
          </p:cNvPr>
          <p:cNvSpPr txBox="1"/>
          <p:nvPr/>
        </p:nvSpPr>
        <p:spPr>
          <a:xfrm>
            <a:off x="1795261" y="271707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/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/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/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BD3D069A-3FDA-E52F-A055-08B4576081B1}"/>
              </a:ext>
            </a:extLst>
          </p:cNvPr>
          <p:cNvSpPr/>
          <p:nvPr/>
        </p:nvSpPr>
        <p:spPr>
          <a:xfrm>
            <a:off x="581890" y="1184362"/>
            <a:ext cx="225831" cy="2131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FA94A-0EA4-BF6D-F95A-B0B04F6B4195}"/>
              </a:ext>
            </a:extLst>
          </p:cNvPr>
          <p:cNvSpPr txBox="1"/>
          <p:nvPr/>
        </p:nvSpPr>
        <p:spPr>
          <a:xfrm>
            <a:off x="1384663" y="271707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4D539-D28D-7C17-F244-96761D317146}"/>
              </a:ext>
            </a:extLst>
          </p:cNvPr>
          <p:cNvSpPr txBox="1"/>
          <p:nvPr/>
        </p:nvSpPr>
        <p:spPr>
          <a:xfrm>
            <a:off x="1475989" y="28215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969FB-90CB-FBEA-9088-A8EA1F74E442}"/>
              </a:ext>
            </a:extLst>
          </p:cNvPr>
          <p:cNvSpPr txBox="1"/>
          <p:nvPr/>
        </p:nvSpPr>
        <p:spPr>
          <a:xfrm>
            <a:off x="1388903" y="29729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3C1D4-E3B0-A2ED-E8F8-637FC385AFE4}"/>
              </a:ext>
            </a:extLst>
          </p:cNvPr>
          <p:cNvSpPr txBox="1"/>
          <p:nvPr/>
        </p:nvSpPr>
        <p:spPr>
          <a:xfrm>
            <a:off x="1635625" y="290782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2663E4-BF1D-5924-0FFC-685F53841A6C}"/>
              </a:ext>
            </a:extLst>
          </p:cNvPr>
          <p:cNvSpPr txBox="1"/>
          <p:nvPr/>
        </p:nvSpPr>
        <p:spPr>
          <a:xfrm>
            <a:off x="1762014" y="3008268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849F34-CB73-36A7-5383-CDFC6293B9D2}"/>
              </a:ext>
            </a:extLst>
          </p:cNvPr>
          <p:cNvSpPr txBox="1"/>
          <p:nvPr/>
        </p:nvSpPr>
        <p:spPr>
          <a:xfrm>
            <a:off x="1441689" y="162066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C5C03-A027-13C3-FB05-017700615C37}"/>
              </a:ext>
            </a:extLst>
          </p:cNvPr>
          <p:cNvSpPr txBox="1"/>
          <p:nvPr/>
        </p:nvSpPr>
        <p:spPr>
          <a:xfrm>
            <a:off x="1713916" y="216659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5FDB5-16ED-5B4A-6BA0-79843C9D456B}"/>
              </a:ext>
            </a:extLst>
          </p:cNvPr>
          <p:cNvSpPr txBox="1"/>
          <p:nvPr/>
        </p:nvSpPr>
        <p:spPr>
          <a:xfrm>
            <a:off x="1785232" y="189889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B5E201-449E-8A04-7BA3-58CE1B1DDBD3}"/>
              </a:ext>
            </a:extLst>
          </p:cNvPr>
          <p:cNvSpPr txBox="1"/>
          <p:nvPr/>
        </p:nvSpPr>
        <p:spPr>
          <a:xfrm>
            <a:off x="1607913" y="1937008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C4E28F-CD6B-4E55-6C03-63C3B607F90E}"/>
              </a:ext>
            </a:extLst>
          </p:cNvPr>
          <p:cNvSpPr txBox="1"/>
          <p:nvPr/>
        </p:nvSpPr>
        <p:spPr>
          <a:xfrm>
            <a:off x="1434797" y="1287462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AF5514-5CC2-710A-4B54-7DF96F8E0474}"/>
              </a:ext>
            </a:extLst>
          </p:cNvPr>
          <p:cNvSpPr txBox="1"/>
          <p:nvPr/>
        </p:nvSpPr>
        <p:spPr>
          <a:xfrm>
            <a:off x="1767549" y="2023258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C1D13-433D-5E20-B3D6-9F193FC5BEBC}"/>
              </a:ext>
            </a:extLst>
          </p:cNvPr>
          <p:cNvSpPr txBox="1"/>
          <p:nvPr/>
        </p:nvSpPr>
        <p:spPr>
          <a:xfrm>
            <a:off x="1755426" y="1679427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DE2AF-BA31-7E35-5929-42388277A5CB}"/>
              </a:ext>
            </a:extLst>
          </p:cNvPr>
          <p:cNvSpPr txBox="1"/>
          <p:nvPr/>
        </p:nvSpPr>
        <p:spPr>
          <a:xfrm>
            <a:off x="1437689" y="1776009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596E1B-A300-79C2-6400-426DA2912C5A}"/>
              </a:ext>
            </a:extLst>
          </p:cNvPr>
          <p:cNvSpPr txBox="1"/>
          <p:nvPr/>
        </p:nvSpPr>
        <p:spPr>
          <a:xfrm>
            <a:off x="1377244" y="2170642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135AD-D863-CE3C-75FA-C666B2AC7848}"/>
              </a:ext>
            </a:extLst>
          </p:cNvPr>
          <p:cNvSpPr txBox="1"/>
          <p:nvPr/>
        </p:nvSpPr>
        <p:spPr>
          <a:xfrm>
            <a:off x="1719760" y="1461311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F670AA-77DF-385D-7164-1EC714CC5FF2}"/>
              </a:ext>
            </a:extLst>
          </p:cNvPr>
          <p:cNvSpPr txBox="1"/>
          <p:nvPr/>
        </p:nvSpPr>
        <p:spPr>
          <a:xfrm>
            <a:off x="1496226" y="2379645"/>
            <a:ext cx="23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3F4EE3-9ED2-AE12-3F8A-AD5E5938B790}"/>
                  </a:ext>
                </a:extLst>
              </p:cNvPr>
              <p:cNvSpPr txBox="1"/>
              <p:nvPr/>
            </p:nvSpPr>
            <p:spPr>
              <a:xfrm>
                <a:off x="8206806" y="1656386"/>
                <a:ext cx="3177473" cy="1115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100%</m:t>
                                </m:r>
                              </m:e>
                              <m:e>
                                <m:r>
                                  <a:rPr lang="en-GB" sz="2400" i="1" dirty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6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90%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100%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3F4EE3-9ED2-AE12-3F8A-AD5E5938B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806" y="1656386"/>
                <a:ext cx="3177473" cy="1115242"/>
              </a:xfrm>
              <a:prstGeom prst="rect">
                <a:avLst/>
              </a:prstGeom>
              <a:blipFill>
                <a:blip r:embed="rId5"/>
                <a:stretch>
                  <a:fillRect r="-398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EF80D13-9FE9-C8C7-0603-6E3090BB4DC5}"/>
              </a:ext>
            </a:extLst>
          </p:cNvPr>
          <p:cNvSpPr txBox="1"/>
          <p:nvPr/>
        </p:nvSpPr>
        <p:spPr>
          <a:xfrm>
            <a:off x="8114088" y="1005107"/>
            <a:ext cx="32701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Parasite </a:t>
            </a:r>
            <a:r>
              <a:rPr lang="en-US" dirty="0" err="1">
                <a:solidFill>
                  <a:schemeClr val="bg1"/>
                </a:solidFill>
              </a:rPr>
              <a:t>fitnesses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when infecting A and S individuals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3B58B0-36B1-F756-B5F2-62EF164D6E59}"/>
                  </a:ext>
                </a:extLst>
              </p:cNvPr>
              <p:cNvSpPr txBox="1"/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(= frequency of </a:t>
                </a:r>
                <a:r>
                  <a:rPr lang="en-US" sz="1200" i="1" dirty="0" err="1">
                    <a:solidFill>
                      <a:schemeClr val="bg1"/>
                    </a:solidFill>
                  </a:rPr>
                  <a:t>Pf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+</a:t>
                </a:r>
                <a:r>
                  <a:rPr lang="en-US" sz="1200" dirty="0">
                    <a:solidFill>
                      <a:schemeClr val="bg1"/>
                    </a:solidFill>
                  </a:rPr>
                  <a:t> allele)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3B58B0-36B1-F756-B5F2-62EF164D6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135A911A-A2AD-6AEC-F956-15E0245E8DA1}"/>
              </a:ext>
            </a:extLst>
          </p:cNvPr>
          <p:cNvSpPr txBox="1"/>
          <p:nvPr/>
        </p:nvSpPr>
        <p:spPr>
          <a:xfrm>
            <a:off x="7918413" y="3422824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Competing fitness costs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D60E629-0158-9164-6C83-B07830ACCD0A}"/>
              </a:ext>
            </a:extLst>
          </p:cNvPr>
          <p:cNvCxnSpPr>
            <a:cxnSpLocks/>
          </p:cNvCxnSpPr>
          <p:nvPr/>
        </p:nvCxnSpPr>
        <p:spPr>
          <a:xfrm flipV="1">
            <a:off x="8930349" y="2878944"/>
            <a:ext cx="184777" cy="436564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0FF196-29C8-2ED7-CC97-00371DC92DF8}"/>
              </a:ext>
            </a:extLst>
          </p:cNvPr>
          <p:cNvCxnSpPr>
            <a:cxnSpLocks/>
          </p:cNvCxnSpPr>
          <p:nvPr/>
        </p:nvCxnSpPr>
        <p:spPr>
          <a:xfrm flipV="1">
            <a:off x="9115126" y="2387639"/>
            <a:ext cx="1197414" cy="935863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94014-C4CE-CE47-6F9E-758C051DC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/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4510BA-9A99-169B-4244-98BA71A7B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1604943"/>
                <a:ext cx="472439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/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9B2EFB-98A5-456D-7C29-6D13F6A84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1" y="2802371"/>
                <a:ext cx="47243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/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0019B9-0F1F-21E9-807A-FFFC1465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5" y="2026529"/>
                <a:ext cx="50315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BD3D069A-3FDA-E52F-A055-08B4576081B1}"/>
              </a:ext>
            </a:extLst>
          </p:cNvPr>
          <p:cNvSpPr/>
          <p:nvPr/>
        </p:nvSpPr>
        <p:spPr>
          <a:xfrm>
            <a:off x="581890" y="1184362"/>
            <a:ext cx="225831" cy="2131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D4C8CC5-CBA2-3700-778D-A077B617095A}"/>
              </a:ext>
            </a:extLst>
          </p:cNvPr>
          <p:cNvGrpSpPr/>
          <p:nvPr/>
        </p:nvGrpSpPr>
        <p:grpSpPr>
          <a:xfrm>
            <a:off x="1377244" y="1184362"/>
            <a:ext cx="738939" cy="2100905"/>
            <a:chOff x="1377244" y="1184362"/>
            <a:chExt cx="738939" cy="21009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DBAB2A-4407-FE16-9332-AD78A4B15D16}"/>
                </a:ext>
              </a:extLst>
            </p:cNvPr>
            <p:cNvSpPr/>
            <p:nvPr/>
          </p:nvSpPr>
          <p:spPr>
            <a:xfrm>
              <a:off x="1384663" y="1184362"/>
              <a:ext cx="731520" cy="14717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88A02B-26AE-F294-F0C3-FC6E4CB1D540}"/>
                </a:ext>
              </a:extLst>
            </p:cNvPr>
            <p:cNvSpPr/>
            <p:nvPr/>
          </p:nvSpPr>
          <p:spPr>
            <a:xfrm>
              <a:off x="1384663" y="2717072"/>
              <a:ext cx="731520" cy="53993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CAFEF8-8608-C042-E8BA-496B11C0014F}"/>
                </a:ext>
              </a:extLst>
            </p:cNvPr>
            <p:cNvSpPr txBox="1"/>
            <p:nvPr/>
          </p:nvSpPr>
          <p:spPr>
            <a:xfrm>
              <a:off x="1795261" y="1184363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396020-B690-DBDF-4B04-BCB5963BAA05}"/>
                </a:ext>
              </a:extLst>
            </p:cNvPr>
            <p:cNvSpPr txBox="1"/>
            <p:nvPr/>
          </p:nvSpPr>
          <p:spPr>
            <a:xfrm>
              <a:off x="1795261" y="2717072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CFA94A-0EA4-BF6D-F95A-B0B04F6B4195}"/>
                </a:ext>
              </a:extLst>
            </p:cNvPr>
            <p:cNvSpPr txBox="1"/>
            <p:nvPr/>
          </p:nvSpPr>
          <p:spPr>
            <a:xfrm>
              <a:off x="1384663" y="2717072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2D4D539-D28D-7C17-F244-96761D317146}"/>
                </a:ext>
              </a:extLst>
            </p:cNvPr>
            <p:cNvSpPr txBox="1"/>
            <p:nvPr/>
          </p:nvSpPr>
          <p:spPr>
            <a:xfrm>
              <a:off x="1475989" y="282157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5969FB-90CB-FBEA-9088-A8EA1F74E442}"/>
                </a:ext>
              </a:extLst>
            </p:cNvPr>
            <p:cNvSpPr txBox="1"/>
            <p:nvPr/>
          </p:nvSpPr>
          <p:spPr>
            <a:xfrm>
              <a:off x="1388903" y="297297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B3C1D4-E3B0-A2ED-E8F8-637FC385AFE4}"/>
                </a:ext>
              </a:extLst>
            </p:cNvPr>
            <p:cNvSpPr txBox="1"/>
            <p:nvPr/>
          </p:nvSpPr>
          <p:spPr>
            <a:xfrm>
              <a:off x="1635625" y="290782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2663E4-BF1D-5924-0FFC-685F53841A6C}"/>
                </a:ext>
              </a:extLst>
            </p:cNvPr>
            <p:cNvSpPr txBox="1"/>
            <p:nvPr/>
          </p:nvSpPr>
          <p:spPr>
            <a:xfrm>
              <a:off x="1762014" y="300826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849F34-CB73-36A7-5383-CDFC6293B9D2}"/>
                </a:ext>
              </a:extLst>
            </p:cNvPr>
            <p:cNvSpPr txBox="1"/>
            <p:nvPr/>
          </p:nvSpPr>
          <p:spPr>
            <a:xfrm>
              <a:off x="1441689" y="162066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1C5C03-A027-13C3-FB05-017700615C37}"/>
                </a:ext>
              </a:extLst>
            </p:cNvPr>
            <p:cNvSpPr txBox="1"/>
            <p:nvPr/>
          </p:nvSpPr>
          <p:spPr>
            <a:xfrm>
              <a:off x="1713916" y="216659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C5FDB5-16ED-5B4A-6BA0-79843C9D456B}"/>
                </a:ext>
              </a:extLst>
            </p:cNvPr>
            <p:cNvSpPr txBox="1"/>
            <p:nvPr/>
          </p:nvSpPr>
          <p:spPr>
            <a:xfrm>
              <a:off x="1785232" y="1898899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B5E201-449E-8A04-7BA3-58CE1B1DDBD3}"/>
                </a:ext>
              </a:extLst>
            </p:cNvPr>
            <p:cNvSpPr txBox="1"/>
            <p:nvPr/>
          </p:nvSpPr>
          <p:spPr>
            <a:xfrm>
              <a:off x="1607913" y="1937008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C4E28F-CD6B-4E55-6C03-63C3B607F90E}"/>
                </a:ext>
              </a:extLst>
            </p:cNvPr>
            <p:cNvSpPr txBox="1"/>
            <p:nvPr/>
          </p:nvSpPr>
          <p:spPr>
            <a:xfrm>
              <a:off x="1434797" y="1287462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AF5514-5CC2-710A-4B54-7DF96F8E0474}"/>
                </a:ext>
              </a:extLst>
            </p:cNvPr>
            <p:cNvSpPr txBox="1"/>
            <p:nvPr/>
          </p:nvSpPr>
          <p:spPr>
            <a:xfrm>
              <a:off x="1767549" y="2023258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FC1D13-433D-5E20-B3D6-9F193FC5BEBC}"/>
                </a:ext>
              </a:extLst>
            </p:cNvPr>
            <p:cNvSpPr txBox="1"/>
            <p:nvPr/>
          </p:nvSpPr>
          <p:spPr>
            <a:xfrm>
              <a:off x="1755426" y="1679427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2DE2AF-BA31-7E35-5929-42388277A5CB}"/>
                </a:ext>
              </a:extLst>
            </p:cNvPr>
            <p:cNvSpPr txBox="1"/>
            <p:nvPr/>
          </p:nvSpPr>
          <p:spPr>
            <a:xfrm>
              <a:off x="1437689" y="1776009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596E1B-A300-79C2-6400-426DA2912C5A}"/>
                </a:ext>
              </a:extLst>
            </p:cNvPr>
            <p:cNvSpPr txBox="1"/>
            <p:nvPr/>
          </p:nvSpPr>
          <p:spPr>
            <a:xfrm>
              <a:off x="1377244" y="2170642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8135AD-D863-CE3C-75FA-C666B2AC7848}"/>
                </a:ext>
              </a:extLst>
            </p:cNvPr>
            <p:cNvSpPr txBox="1"/>
            <p:nvPr/>
          </p:nvSpPr>
          <p:spPr>
            <a:xfrm>
              <a:off x="1719760" y="1461311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F670AA-77DF-385D-7164-1EC714CC5FF2}"/>
                </a:ext>
              </a:extLst>
            </p:cNvPr>
            <p:cNvSpPr txBox="1"/>
            <p:nvPr/>
          </p:nvSpPr>
          <p:spPr>
            <a:xfrm>
              <a:off x="1496226" y="2379645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03C604-A925-2546-B69D-B83E709888FD}"/>
                  </a:ext>
                </a:extLst>
              </p:cNvPr>
              <p:cNvSpPr txBox="1"/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(= frequency of </a:t>
                </a:r>
                <a:r>
                  <a:rPr lang="en-US" sz="1200" i="1" dirty="0" err="1">
                    <a:solidFill>
                      <a:schemeClr val="bg1"/>
                    </a:solidFill>
                  </a:rPr>
                  <a:t>Pf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+</a:t>
                </a:r>
                <a:r>
                  <a:rPr lang="en-US" sz="1200" dirty="0">
                    <a:solidFill>
                      <a:schemeClr val="bg1"/>
                    </a:solidFill>
                  </a:rPr>
                  <a:t> allele)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03C604-A925-2546-B69D-B83E70988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33" y="3802375"/>
                <a:ext cx="1943161" cy="553998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5987D2-FC5B-96DB-D843-49B23EB89AE6}"/>
              </a:ext>
            </a:extLst>
          </p:cNvPr>
          <p:cNvCxnSpPr>
            <a:cxnSpLocks/>
          </p:cNvCxnSpPr>
          <p:nvPr/>
        </p:nvCxnSpPr>
        <p:spPr>
          <a:xfrm>
            <a:off x="2304723" y="2175898"/>
            <a:ext cx="61830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A133814-AFE8-BF25-45C5-F04AD2A5B48D}"/>
                  </a:ext>
                </a:extLst>
              </p:cNvPr>
              <p:cNvSpPr txBox="1"/>
              <p:nvPr/>
            </p:nvSpPr>
            <p:spPr>
              <a:xfrm>
                <a:off x="3115970" y="2742138"/>
                <a:ext cx="463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A133814-AFE8-BF25-45C5-F04AD2A5B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970" y="2742138"/>
                <a:ext cx="463406" cy="369332"/>
              </a:xfrm>
              <a:prstGeom prst="rect">
                <a:avLst/>
              </a:prstGeom>
              <a:blipFill>
                <a:blip r:embed="rId6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9653A5EC-86FC-4C18-4583-E5C92DB6DD22}"/>
              </a:ext>
            </a:extLst>
          </p:cNvPr>
          <p:cNvGrpSpPr/>
          <p:nvPr/>
        </p:nvGrpSpPr>
        <p:grpSpPr>
          <a:xfrm>
            <a:off x="4672263" y="1184362"/>
            <a:ext cx="738939" cy="2100905"/>
            <a:chOff x="1377244" y="1184362"/>
            <a:chExt cx="738939" cy="210090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985B62-33E0-661F-AE89-2C5D254119DD}"/>
                </a:ext>
              </a:extLst>
            </p:cNvPr>
            <p:cNvSpPr/>
            <p:nvPr/>
          </p:nvSpPr>
          <p:spPr>
            <a:xfrm>
              <a:off x="1384663" y="1184362"/>
              <a:ext cx="731520" cy="14717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E01C967-761C-DCD1-BC1E-5826B86A7374}"/>
                </a:ext>
              </a:extLst>
            </p:cNvPr>
            <p:cNvSpPr/>
            <p:nvPr/>
          </p:nvSpPr>
          <p:spPr>
            <a:xfrm>
              <a:off x="1384663" y="2717072"/>
              <a:ext cx="731520" cy="53993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0A1039D-E977-9707-FB1B-82F96278F815}"/>
                </a:ext>
              </a:extLst>
            </p:cNvPr>
            <p:cNvSpPr txBox="1"/>
            <p:nvPr/>
          </p:nvSpPr>
          <p:spPr>
            <a:xfrm>
              <a:off x="1795261" y="1184363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53CAB3-2681-7999-49A8-E39C8DFCE056}"/>
                </a:ext>
              </a:extLst>
            </p:cNvPr>
            <p:cNvSpPr txBox="1"/>
            <p:nvPr/>
          </p:nvSpPr>
          <p:spPr>
            <a:xfrm>
              <a:off x="1795261" y="2717072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C569CE9-F432-EF5A-5F3C-1B9A4645FCCD}"/>
                </a:ext>
              </a:extLst>
            </p:cNvPr>
            <p:cNvSpPr txBox="1"/>
            <p:nvPr/>
          </p:nvSpPr>
          <p:spPr>
            <a:xfrm>
              <a:off x="1384663" y="2717072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A835DE-B457-5505-23BD-E70A571F4C8C}"/>
                </a:ext>
              </a:extLst>
            </p:cNvPr>
            <p:cNvSpPr txBox="1"/>
            <p:nvPr/>
          </p:nvSpPr>
          <p:spPr>
            <a:xfrm>
              <a:off x="1475989" y="282157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6AD3DC6-AB2B-90F8-A45E-2D34D2C70472}"/>
                </a:ext>
              </a:extLst>
            </p:cNvPr>
            <p:cNvSpPr txBox="1"/>
            <p:nvPr/>
          </p:nvSpPr>
          <p:spPr>
            <a:xfrm>
              <a:off x="1388903" y="297297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86B1C5-3C1B-2EF8-CE35-54D0804E7213}"/>
                </a:ext>
              </a:extLst>
            </p:cNvPr>
            <p:cNvSpPr txBox="1"/>
            <p:nvPr/>
          </p:nvSpPr>
          <p:spPr>
            <a:xfrm>
              <a:off x="1635625" y="290782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1A023F4-0000-085C-6DB7-BD0FD8F67A49}"/>
                </a:ext>
              </a:extLst>
            </p:cNvPr>
            <p:cNvSpPr txBox="1"/>
            <p:nvPr/>
          </p:nvSpPr>
          <p:spPr>
            <a:xfrm>
              <a:off x="1762014" y="300826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5301434-3BA6-BC27-D852-83DF95120DBD}"/>
                </a:ext>
              </a:extLst>
            </p:cNvPr>
            <p:cNvSpPr txBox="1"/>
            <p:nvPr/>
          </p:nvSpPr>
          <p:spPr>
            <a:xfrm>
              <a:off x="1441689" y="162066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36B8132-BD5A-E34B-A91D-C63D25667C8B}"/>
                </a:ext>
              </a:extLst>
            </p:cNvPr>
            <p:cNvSpPr txBox="1"/>
            <p:nvPr/>
          </p:nvSpPr>
          <p:spPr>
            <a:xfrm>
              <a:off x="1713916" y="216659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F56674F-993C-71B2-3016-A0C4B33C17B6}"/>
                </a:ext>
              </a:extLst>
            </p:cNvPr>
            <p:cNvSpPr txBox="1"/>
            <p:nvPr/>
          </p:nvSpPr>
          <p:spPr>
            <a:xfrm>
              <a:off x="1785232" y="1898899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9739E14-F201-B10C-FADA-BC736C3C4EBD}"/>
                </a:ext>
              </a:extLst>
            </p:cNvPr>
            <p:cNvSpPr txBox="1"/>
            <p:nvPr/>
          </p:nvSpPr>
          <p:spPr>
            <a:xfrm>
              <a:off x="1607913" y="1937008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BD3D6CD-518C-2BE3-FE97-7FAD7E7E49A4}"/>
                </a:ext>
              </a:extLst>
            </p:cNvPr>
            <p:cNvSpPr txBox="1"/>
            <p:nvPr/>
          </p:nvSpPr>
          <p:spPr>
            <a:xfrm>
              <a:off x="1434797" y="1287462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79CC99-B42A-6831-A251-5B63FE8B1D43}"/>
                </a:ext>
              </a:extLst>
            </p:cNvPr>
            <p:cNvSpPr txBox="1"/>
            <p:nvPr/>
          </p:nvSpPr>
          <p:spPr>
            <a:xfrm>
              <a:off x="1767549" y="2023258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C3915A5-999B-2C06-24BF-7336023838BD}"/>
                </a:ext>
              </a:extLst>
            </p:cNvPr>
            <p:cNvSpPr txBox="1"/>
            <p:nvPr/>
          </p:nvSpPr>
          <p:spPr>
            <a:xfrm>
              <a:off x="1755426" y="1679427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508320E-3117-2AB0-03EA-01119776B5A9}"/>
                </a:ext>
              </a:extLst>
            </p:cNvPr>
            <p:cNvSpPr txBox="1"/>
            <p:nvPr/>
          </p:nvSpPr>
          <p:spPr>
            <a:xfrm>
              <a:off x="1437689" y="1776009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C3E13D1-04B2-3E00-9F83-B5458B55E70E}"/>
                </a:ext>
              </a:extLst>
            </p:cNvPr>
            <p:cNvSpPr txBox="1"/>
            <p:nvPr/>
          </p:nvSpPr>
          <p:spPr>
            <a:xfrm>
              <a:off x="1377244" y="2170642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D139EBA-6EA4-96B6-BCC8-76A537B1AFF8}"/>
                </a:ext>
              </a:extLst>
            </p:cNvPr>
            <p:cNvSpPr txBox="1"/>
            <p:nvPr/>
          </p:nvSpPr>
          <p:spPr>
            <a:xfrm>
              <a:off x="1719760" y="1461311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29A9F03-4E30-D608-73D8-C4865998C093}"/>
                </a:ext>
              </a:extLst>
            </p:cNvPr>
            <p:cNvSpPr txBox="1"/>
            <p:nvPr/>
          </p:nvSpPr>
          <p:spPr>
            <a:xfrm>
              <a:off x="1496226" y="2379645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3F75D84-1FDD-A4F6-7409-9BC4958ACF36}"/>
              </a:ext>
            </a:extLst>
          </p:cNvPr>
          <p:cNvCxnSpPr>
            <a:cxnSpLocks/>
          </p:cNvCxnSpPr>
          <p:nvPr/>
        </p:nvCxnSpPr>
        <p:spPr>
          <a:xfrm>
            <a:off x="3783003" y="2195192"/>
            <a:ext cx="61830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8664096-AC75-CEEE-38D1-6D4A8BAD1BD8}"/>
                  </a:ext>
                </a:extLst>
              </p:cNvPr>
              <p:cNvSpPr txBox="1"/>
              <p:nvPr/>
            </p:nvSpPr>
            <p:spPr>
              <a:xfrm>
                <a:off x="3309569" y="3867856"/>
                <a:ext cx="3364062" cy="668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new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denominator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8664096-AC75-CEEE-38D1-6D4A8BAD1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569" y="3867856"/>
                <a:ext cx="3364062" cy="668068"/>
              </a:xfrm>
              <a:prstGeom prst="rect">
                <a:avLst/>
              </a:prstGeom>
              <a:blipFill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FC64D57-8568-0200-F172-0FE78851D64D}"/>
                  </a:ext>
                </a:extLst>
              </p:cNvPr>
              <p:cNvSpPr txBox="1"/>
              <p:nvPr/>
            </p:nvSpPr>
            <p:spPr>
              <a:xfrm>
                <a:off x="8206806" y="1656386"/>
                <a:ext cx="3177473" cy="1115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100%</m:t>
                                </m:r>
                              </m:e>
                              <m:e>
                                <m:r>
                                  <a:rPr lang="en-GB" sz="2400" i="1" dirty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6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90%</m:t>
                                </m:r>
                              </m:e>
                              <m:e>
                                <m:r>
                                  <a:rPr lang="en-GB" sz="2400" b="0" i="1" dirty="0" smtClean="0">
                                    <a:solidFill>
                                      <a:schemeClr val="accent4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100%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FC64D57-8568-0200-F172-0FE78851D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806" y="1656386"/>
                <a:ext cx="3177473" cy="1115242"/>
              </a:xfrm>
              <a:prstGeom prst="rect">
                <a:avLst/>
              </a:prstGeom>
              <a:blipFill>
                <a:blip r:embed="rId8"/>
                <a:stretch>
                  <a:fillRect r="-398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8C4E41A1-AC64-02A1-ACE4-24682E1A4131}"/>
              </a:ext>
            </a:extLst>
          </p:cNvPr>
          <p:cNvSpPr txBox="1"/>
          <p:nvPr/>
        </p:nvSpPr>
        <p:spPr>
          <a:xfrm>
            <a:off x="8114088" y="1005107"/>
            <a:ext cx="32701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Parasite </a:t>
            </a:r>
            <a:r>
              <a:rPr lang="en-US" dirty="0" err="1">
                <a:solidFill>
                  <a:schemeClr val="bg1"/>
                </a:solidFill>
              </a:rPr>
              <a:t>fitnesses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when infecting A and S individuals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ABCE7F3-6430-11FA-D423-518B4D9BCB57}"/>
              </a:ext>
            </a:extLst>
          </p:cNvPr>
          <p:cNvCxnSpPr>
            <a:cxnSpLocks/>
          </p:cNvCxnSpPr>
          <p:nvPr/>
        </p:nvCxnSpPr>
        <p:spPr>
          <a:xfrm flipV="1">
            <a:off x="8930349" y="2878944"/>
            <a:ext cx="184777" cy="436564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5F741A1-5984-F95C-A083-9BA3853F4FD7}"/>
              </a:ext>
            </a:extLst>
          </p:cNvPr>
          <p:cNvCxnSpPr>
            <a:cxnSpLocks/>
          </p:cNvCxnSpPr>
          <p:nvPr/>
        </p:nvCxnSpPr>
        <p:spPr>
          <a:xfrm flipV="1">
            <a:off x="9115126" y="2387639"/>
            <a:ext cx="1197414" cy="935863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1C3FA557-3C2B-8D01-D29B-9A35D1A55554}"/>
              </a:ext>
            </a:extLst>
          </p:cNvPr>
          <p:cNvSpPr txBox="1"/>
          <p:nvPr/>
        </p:nvSpPr>
        <p:spPr>
          <a:xfrm>
            <a:off x="7918413" y="3422824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Competing fitness costs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15B105-555B-E72E-A99E-A6C3DEDE0B0F}"/>
              </a:ext>
            </a:extLst>
          </p:cNvPr>
          <p:cNvGrpSpPr/>
          <p:nvPr/>
        </p:nvGrpSpPr>
        <p:grpSpPr>
          <a:xfrm>
            <a:off x="3033405" y="1966180"/>
            <a:ext cx="630705" cy="484211"/>
            <a:chOff x="5375552" y="568793"/>
            <a:chExt cx="630705" cy="48421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932FECF-1647-8B27-E58E-9810B4A172CE}"/>
                </a:ext>
              </a:extLst>
            </p:cNvPr>
            <p:cNvSpPr/>
            <p:nvPr/>
          </p:nvSpPr>
          <p:spPr>
            <a:xfrm rot="740891">
              <a:off x="5380136" y="602194"/>
              <a:ext cx="303508" cy="10393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A09C215-8F16-C7D1-AC3B-3D1679C5A946}"/>
                </a:ext>
              </a:extLst>
            </p:cNvPr>
            <p:cNvSpPr/>
            <p:nvPr/>
          </p:nvSpPr>
          <p:spPr>
            <a:xfrm rot="20615375">
              <a:off x="5684607" y="599824"/>
              <a:ext cx="301308" cy="10142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09EAFE5-11BA-1964-1158-E1FF88506B06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5580297" y="747434"/>
              <a:ext cx="28477" cy="1657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29DE774-16B5-19DD-4E03-859D058FF1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2670" y="902824"/>
              <a:ext cx="117912" cy="1071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063B159-3B09-9099-3063-6CE696F87D1C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5684122" y="693101"/>
              <a:ext cx="6622" cy="35990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99A07D-55A6-E1B3-87CD-E2F98A4D4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077" y="745657"/>
              <a:ext cx="79034" cy="1429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5755A33-EF38-6A77-5AAE-D8A550350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5552" y="880480"/>
              <a:ext cx="118388" cy="672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6914478-63CB-2CC5-9269-E3465783CEFB}"/>
                </a:ext>
              </a:extLst>
            </p:cNvPr>
            <p:cNvSpPr/>
            <p:nvPr/>
          </p:nvSpPr>
          <p:spPr>
            <a:xfrm rot="2067148">
              <a:off x="5462123" y="571238"/>
              <a:ext cx="232491" cy="1070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94E87DE-DC9D-0D44-0F8E-C31249288B57}"/>
                </a:ext>
              </a:extLst>
            </p:cNvPr>
            <p:cNvSpPr/>
            <p:nvPr/>
          </p:nvSpPr>
          <p:spPr>
            <a:xfrm rot="19532852" flipH="1">
              <a:off x="5663585" y="568793"/>
              <a:ext cx="232491" cy="1070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8F80C92-C95F-37C4-3DEB-4A6ABFFB4FE9}"/>
                </a:ext>
              </a:extLst>
            </p:cNvPr>
            <p:cNvSpPr/>
            <p:nvPr/>
          </p:nvSpPr>
          <p:spPr>
            <a:xfrm>
              <a:off x="5608774" y="683808"/>
              <a:ext cx="164017" cy="1272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D4C765-1B18-CD70-DA95-17814F654D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5891" y="746291"/>
              <a:ext cx="43332" cy="690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68D089-2DB1-DA7A-29BD-275E0F44A966}"/>
                </a:ext>
              </a:extLst>
            </p:cNvPr>
            <p:cNvGrpSpPr/>
            <p:nvPr/>
          </p:nvGrpSpPr>
          <p:grpSpPr>
            <a:xfrm flipH="1">
              <a:off x="5772586" y="749743"/>
              <a:ext cx="233671" cy="264282"/>
              <a:chOff x="5527952" y="898057"/>
              <a:chExt cx="233671" cy="264282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33DFF39-A951-8BB8-C06E-D66BBAE075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2697" y="899834"/>
                <a:ext cx="28477" cy="16574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0C6AEF5-326C-35B9-F810-8DD07F8B76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5070" y="1055224"/>
                <a:ext cx="117912" cy="10711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4DDEDB1-BA58-847C-1D79-32ED3AC7E0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8477" y="898057"/>
                <a:ext cx="79034" cy="14299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EEC899C-7288-8770-CAE8-0A98B717A6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27952" y="1032880"/>
                <a:ext cx="118388" cy="6727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8F03D9D-A9D8-7AE9-18FF-A1DF84C3A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18291" y="898691"/>
                <a:ext cx="43332" cy="690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B243537-ABD1-BDE3-DF9B-93AD95E4C9C6}"/>
              </a:ext>
            </a:extLst>
          </p:cNvPr>
          <p:cNvSpPr txBox="1"/>
          <p:nvPr/>
        </p:nvSpPr>
        <p:spPr>
          <a:xfrm>
            <a:off x="3369129" y="5488971"/>
            <a:ext cx="574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Simulation: start at 10% frequency, see what happens.</a:t>
            </a:r>
          </a:p>
        </p:txBody>
      </p:sp>
    </p:spTree>
    <p:extLst>
      <p:ext uri="{BB962C8B-B14F-4D97-AF65-F5344CB8AC3E}">
        <p14:creationId xmlns:p14="http://schemas.microsoft.com/office/powerpoint/2010/main" val="14154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398F9-A31A-6B32-1361-91D2D942B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84467-BD4E-0260-EFD7-8DFCB7FB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987" y="1322613"/>
            <a:ext cx="9390535" cy="40245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6A0FF-B221-45EF-E577-4389E7149826}"/>
              </a:ext>
            </a:extLst>
          </p:cNvPr>
          <p:cNvSpPr txBox="1"/>
          <p:nvPr/>
        </p:nvSpPr>
        <p:spPr>
          <a:xfrm>
            <a:off x="10773792" y="3429000"/>
            <a:ext cx="119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HbS</a:t>
            </a:r>
            <a:r>
              <a:rPr lang="en-US" dirty="0">
                <a:solidFill>
                  <a:schemeClr val="bg1"/>
                </a:solidFill>
              </a:rPr>
              <a:t> frequency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6E0F10-4DFF-D6E0-0E06-1A3F3C9D86D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260106" y="3752166"/>
            <a:ext cx="513686" cy="2645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208EAC-C8BF-861A-8319-DE5B9D53920C}"/>
              </a:ext>
            </a:extLst>
          </p:cNvPr>
          <p:cNvSpPr txBox="1"/>
          <p:nvPr/>
        </p:nvSpPr>
        <p:spPr>
          <a:xfrm>
            <a:off x="6553199" y="1467870"/>
            <a:ext cx="119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‘+’ allele fixes…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675009-C9F3-4436-79B5-0A40E198CF39}"/>
              </a:ext>
            </a:extLst>
          </p:cNvPr>
          <p:cNvCxnSpPr>
            <a:cxnSpLocks/>
          </p:cNvCxnSpPr>
          <p:nvPr/>
        </p:nvCxnSpPr>
        <p:spPr>
          <a:xfrm>
            <a:off x="7745505" y="1791036"/>
            <a:ext cx="485881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033CFFE-EE39-C107-ACAC-9554CC78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50" y="420892"/>
            <a:ext cx="11367548" cy="701675"/>
          </a:xfrm>
        </p:spPr>
        <p:txBody>
          <a:bodyPr/>
          <a:lstStyle/>
          <a:p>
            <a:r>
              <a:rPr lang="en-US" dirty="0"/>
              <a:t>Does not  produce polymorphism in independent pops…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725E23-AF78-4B1C-B8D4-FC766D3F8B73}"/>
              </a:ext>
            </a:extLst>
          </p:cNvPr>
          <p:cNvSpPr txBox="1"/>
          <p:nvPr/>
        </p:nvSpPr>
        <p:spPr>
          <a:xfrm>
            <a:off x="5300678" y="2453988"/>
            <a:ext cx="119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…or is lost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14EA25-8CF7-80E5-7F35-2439CC88EB21}"/>
              </a:ext>
            </a:extLst>
          </p:cNvPr>
          <p:cNvCxnSpPr>
            <a:cxnSpLocks/>
          </p:cNvCxnSpPr>
          <p:nvPr/>
        </p:nvCxnSpPr>
        <p:spPr>
          <a:xfrm>
            <a:off x="5715000" y="3334870"/>
            <a:ext cx="0" cy="53788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4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A42C7-A024-0946-8AC4-DB08F49A69F0}"/>
              </a:ext>
            </a:extLst>
          </p:cNvPr>
          <p:cNvGrpSpPr/>
          <p:nvPr/>
        </p:nvGrpSpPr>
        <p:grpSpPr>
          <a:xfrm>
            <a:off x="8516330" y="830042"/>
            <a:ext cx="1754006" cy="3493689"/>
            <a:chOff x="6387246" y="622531"/>
            <a:chExt cx="1315504" cy="262026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A4AD24D-CB54-4741-8875-6261E8A50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4774602">
              <a:off x="6792758" y="1727917"/>
              <a:ext cx="386325" cy="57119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E01530-D36D-0F48-9176-284B676F014C}"/>
                </a:ext>
              </a:extLst>
            </p:cNvPr>
            <p:cNvSpPr txBox="1"/>
            <p:nvPr/>
          </p:nvSpPr>
          <p:spPr>
            <a:xfrm>
              <a:off x="6750685" y="622531"/>
              <a:ext cx="543658" cy="1054087"/>
            </a:xfrm>
            <a:prstGeom prst="rect">
              <a:avLst/>
            </a:prstGeom>
            <a:noFill/>
            <a:effectLst>
              <a:glow>
                <a:schemeClr val="bg1"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85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EC41B0-8B1C-2141-805D-3257BCAE4E3C}"/>
                </a:ext>
              </a:extLst>
            </p:cNvPr>
            <p:cNvSpPr txBox="1"/>
            <p:nvPr/>
          </p:nvSpPr>
          <p:spPr>
            <a:xfrm>
              <a:off x="6387246" y="2434884"/>
              <a:ext cx="1315504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P.falciparum</a:t>
              </a:r>
              <a:endParaRPr lang="en-US" sz="1600" i="1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  <a:p>
              <a:pPr algn="ctr"/>
              <a:r>
                <a:rPr lang="en-US" sz="16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23Mb genome</a:t>
              </a:r>
            </a:p>
            <a:p>
              <a:pPr algn="ctr"/>
              <a:r>
                <a:rPr lang="en-US" sz="16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&gt;5,000 genes</a:t>
              </a:r>
            </a:p>
            <a:p>
              <a:pPr algn="ctr"/>
              <a:r>
                <a:rPr lang="en-US" sz="16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millions of variants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0194C7-A851-FA40-9AB9-6C31242DAE55}"/>
              </a:ext>
            </a:extLst>
          </p:cNvPr>
          <p:cNvGrpSpPr/>
          <p:nvPr/>
        </p:nvGrpSpPr>
        <p:grpSpPr>
          <a:xfrm>
            <a:off x="100081" y="1526035"/>
            <a:ext cx="7283609" cy="2592589"/>
            <a:chOff x="3665980" y="1554771"/>
            <a:chExt cx="5462707" cy="194444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217426-E1BB-6B42-83FC-A2AA3443D500}"/>
                </a:ext>
              </a:extLst>
            </p:cNvPr>
            <p:cNvGrpSpPr/>
            <p:nvPr/>
          </p:nvGrpSpPr>
          <p:grpSpPr>
            <a:xfrm rot="20883592">
              <a:off x="5676787" y="2133574"/>
              <a:ext cx="1337182" cy="740294"/>
              <a:chOff x="3362501" y="1253818"/>
              <a:chExt cx="3476063" cy="1669043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7B3D102-AC63-0942-B60B-5D3A3914D664}"/>
                  </a:ext>
                </a:extLst>
              </p:cNvPr>
              <p:cNvSpPr/>
              <p:nvPr/>
            </p:nvSpPr>
            <p:spPr>
              <a:xfrm>
                <a:off x="3362501" y="1253818"/>
                <a:ext cx="3476063" cy="1669043"/>
              </a:xfrm>
              <a:prstGeom prst="ellipse">
                <a:avLst/>
              </a:prstGeom>
              <a:solidFill>
                <a:srgbClr val="981512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E24F8F30-FE21-5A40-A291-75C00CDAD780}"/>
                  </a:ext>
                </a:extLst>
              </p:cNvPr>
              <p:cNvSpPr/>
              <p:nvPr/>
            </p:nvSpPr>
            <p:spPr>
              <a:xfrm rot="11088240">
                <a:off x="4348050" y="1552406"/>
                <a:ext cx="1553878" cy="699701"/>
              </a:xfrm>
              <a:prstGeom prst="arc">
                <a:avLst>
                  <a:gd name="adj1" fmla="val 10863196"/>
                  <a:gd name="adj2" fmla="val 0"/>
                </a:avLst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85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F86E45-B45E-3049-8F13-12F247B14B85}"/>
                </a:ext>
              </a:extLst>
            </p:cNvPr>
            <p:cNvSpPr txBox="1"/>
            <p:nvPr/>
          </p:nvSpPr>
          <p:spPr>
            <a:xfrm>
              <a:off x="4034038" y="1622379"/>
              <a:ext cx="141737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O blood type</a:t>
              </a:r>
            </a:p>
            <a:p>
              <a:endParaRPr lang="en-US" sz="1600" i="1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4DA894-1828-6441-966A-DED0D67963AA}"/>
                </a:ext>
              </a:extLst>
            </p:cNvPr>
            <p:cNvSpPr txBox="1"/>
            <p:nvPr/>
          </p:nvSpPr>
          <p:spPr>
            <a:xfrm>
              <a:off x="7268984" y="1554771"/>
              <a:ext cx="1690256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Dantu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blood type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954F03-D220-3A4D-A08C-BFD3222E3173}"/>
                </a:ext>
              </a:extLst>
            </p:cNvPr>
            <p:cNvSpPr txBox="1"/>
            <p:nvPr/>
          </p:nvSpPr>
          <p:spPr>
            <a:xfrm>
              <a:off x="7164072" y="2814209"/>
              <a:ext cx="1964615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Sickle </a:t>
              </a:r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haemoglobin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(</a:t>
              </a:r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HbS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16AEB0-40D1-1544-A965-7EA76AA969B9}"/>
                </a:ext>
              </a:extLst>
            </p:cNvPr>
            <p:cNvSpPr txBox="1"/>
            <p:nvPr/>
          </p:nvSpPr>
          <p:spPr>
            <a:xfrm>
              <a:off x="3665980" y="2937617"/>
              <a:ext cx="1921361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ATP2B4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calcium pump variation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94AAA3-3F53-BA45-9965-9A97DA06F096}"/>
                </a:ext>
              </a:extLst>
            </p:cNvPr>
            <p:cNvGrpSpPr/>
            <p:nvPr/>
          </p:nvGrpSpPr>
          <p:grpSpPr>
            <a:xfrm rot="10800000">
              <a:off x="5393950" y="1813821"/>
              <a:ext cx="676511" cy="289297"/>
              <a:chOff x="4600379" y="1552353"/>
              <a:chExt cx="795644" cy="34024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5922BDE-EDAE-D941-A8F8-4F0EBB3A0CC5}"/>
                  </a:ext>
                </a:extLst>
              </p:cNvPr>
              <p:cNvCxnSpPr/>
              <p:nvPr/>
            </p:nvCxnSpPr>
            <p:spPr>
              <a:xfrm>
                <a:off x="4600379" y="1552353"/>
                <a:ext cx="216170" cy="34024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EBDB6C2-D136-0F4E-9785-C01D8C621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1232" y="1892595"/>
                <a:ext cx="584791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CB4180F-E119-C54D-BDF9-C6859553CA3C}"/>
                </a:ext>
              </a:extLst>
            </p:cNvPr>
            <p:cNvGrpSpPr/>
            <p:nvPr/>
          </p:nvGrpSpPr>
          <p:grpSpPr>
            <a:xfrm rot="10800000" flipV="1">
              <a:off x="5258888" y="2976665"/>
              <a:ext cx="557550" cy="222265"/>
              <a:chOff x="4605627" y="1058008"/>
              <a:chExt cx="557550" cy="834587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BA817BB-95D9-294B-B2A8-9ED89730F55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605627" y="1058008"/>
                <a:ext cx="210921" cy="80877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F6F1FD8-D2A0-7146-B31E-C573D51C9B0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811231" y="1892595"/>
                <a:ext cx="351946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FF3A9F7-D9E1-5F4E-9DAD-07AA8035617F}"/>
                </a:ext>
              </a:extLst>
            </p:cNvPr>
            <p:cNvGrpSpPr/>
            <p:nvPr/>
          </p:nvGrpSpPr>
          <p:grpSpPr>
            <a:xfrm rot="10800000" flipH="1">
              <a:off x="6649936" y="1734315"/>
              <a:ext cx="601471" cy="344657"/>
              <a:chOff x="4762895" y="1529798"/>
              <a:chExt cx="633128" cy="362797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788A322-0976-AA4B-9EDA-186EDF6D13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2895" y="1529798"/>
                <a:ext cx="53653" cy="362797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D9E1FE4-5B9A-1E41-A897-49EAA1E61C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1232" y="1892595"/>
                <a:ext cx="584791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81D5D94-E410-AE46-A064-5AAA5946F523}"/>
                </a:ext>
              </a:extLst>
            </p:cNvPr>
            <p:cNvGrpSpPr/>
            <p:nvPr/>
          </p:nvGrpSpPr>
          <p:grpSpPr>
            <a:xfrm rot="10800000" flipH="1" flipV="1">
              <a:off x="6919746" y="2859177"/>
              <a:ext cx="414230" cy="130018"/>
              <a:chOff x="4733233" y="1348962"/>
              <a:chExt cx="363897" cy="543633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A29F77D-B272-3644-A9A3-7E9A912548D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733233" y="1348962"/>
                <a:ext cx="83314" cy="54363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5AE1716-C795-D34D-9CBF-C8A89CC9C5B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811232" y="1892595"/>
                <a:ext cx="285898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9EB50E-7400-DACB-DD4F-828E00B2C2F2}"/>
              </a:ext>
            </a:extLst>
          </p:cNvPr>
          <p:cNvSpPr txBox="1"/>
          <p:nvPr/>
        </p:nvSpPr>
        <p:spPr>
          <a:xfrm>
            <a:off x="6326292" y="6440272"/>
            <a:ext cx="586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Parasite image: Miller et al J. Exp. Med. 1979 (with apologies!)</a:t>
            </a:r>
          </a:p>
        </p:txBody>
      </p:sp>
    </p:spTree>
    <p:extLst>
      <p:ext uri="{BB962C8B-B14F-4D97-AF65-F5344CB8AC3E}">
        <p14:creationId xmlns:p14="http://schemas.microsoft.com/office/powerpoint/2010/main" val="35723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398F9-A31A-6B32-1361-91D2D942B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>
                <a:solidFill>
                  <a:schemeClr val="tx1"/>
                </a:solidFill>
              </a:rPr>
              <a:pPr/>
              <a:t>50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84467-BD4E-0260-EFD7-8DFCB7FB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987" y="1322613"/>
            <a:ext cx="9390535" cy="40245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B01665F-9156-A83B-BF54-137D545083EF}"/>
              </a:ext>
            </a:extLst>
          </p:cNvPr>
          <p:cNvSpPr txBox="1"/>
          <p:nvPr/>
        </p:nvSpPr>
        <p:spPr>
          <a:xfrm>
            <a:off x="2460602" y="4737234"/>
            <a:ext cx="739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With 1% migration between </a:t>
            </a:r>
            <a:r>
              <a:rPr lang="en-US" sz="2400" dirty="0" err="1"/>
              <a:t>neighbouring</a:t>
            </a:r>
            <a:r>
              <a:rPr lang="en-US" sz="2400" dirty="0"/>
              <a:t> populations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F16937D7-C127-549A-E563-9DD74185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50" y="420892"/>
            <a:ext cx="10596563" cy="701675"/>
          </a:xfrm>
        </p:spPr>
        <p:txBody>
          <a:bodyPr/>
          <a:lstStyle/>
          <a:p>
            <a:r>
              <a:rPr lang="en-US" dirty="0"/>
              <a:t>…but does in spatially related pops.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DD595C-65FC-2C5E-83CC-EBA58004E78B}"/>
              </a:ext>
            </a:extLst>
          </p:cNvPr>
          <p:cNvSpPr txBox="1"/>
          <p:nvPr/>
        </p:nvSpPr>
        <p:spPr>
          <a:xfrm>
            <a:off x="6159692" y="1984179"/>
            <a:ext cx="1656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‘+’ allele now reaches a stable value in all populations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085DA9F-336D-378E-B9AD-190354474F6D}"/>
              </a:ext>
            </a:extLst>
          </p:cNvPr>
          <p:cNvCxnSpPr>
            <a:cxnSpLocks/>
          </p:cNvCxnSpPr>
          <p:nvPr/>
        </p:nvCxnSpPr>
        <p:spPr>
          <a:xfrm>
            <a:off x="7816618" y="2424975"/>
            <a:ext cx="485881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4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398F9-A31A-6B32-1361-91D2D942B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84467-BD4E-0260-EFD7-8DFCB7FB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987" y="1322613"/>
            <a:ext cx="9390535" cy="40245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1822A-148E-87B9-F348-65489269B49A}"/>
              </a:ext>
            </a:extLst>
          </p:cNvPr>
          <p:cNvSpPr txBox="1"/>
          <p:nvPr/>
        </p:nvSpPr>
        <p:spPr>
          <a:xfrm>
            <a:off x="2713525" y="5535387"/>
            <a:ext cx="6764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5% migration between </a:t>
            </a:r>
            <a:r>
              <a:rPr lang="en-US" sz="2400" dirty="0" err="1">
                <a:solidFill>
                  <a:schemeClr val="bg1"/>
                </a:solidFill>
              </a:rPr>
              <a:t>neighbouring</a:t>
            </a:r>
            <a:r>
              <a:rPr lang="en-US" sz="2400" dirty="0">
                <a:solidFill>
                  <a:schemeClr val="bg1"/>
                </a:solidFill>
              </a:rPr>
              <a:t> populations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FA08A-204D-04A1-E688-74351DA961A0}"/>
              </a:ext>
            </a:extLst>
          </p:cNvPr>
          <p:cNvSpPr txBox="1"/>
          <p:nvPr/>
        </p:nvSpPr>
        <p:spPr>
          <a:xfrm>
            <a:off x="2460602" y="4737234"/>
            <a:ext cx="739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With 5% migration between </a:t>
            </a:r>
            <a:r>
              <a:rPr lang="en-US" sz="2400" dirty="0" err="1"/>
              <a:t>neighbouring</a:t>
            </a:r>
            <a:r>
              <a:rPr lang="en-US" sz="2400" dirty="0"/>
              <a:t> populations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21E215-7DD2-2E81-8807-A631B2DB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50" y="420892"/>
            <a:ext cx="10596563" cy="701675"/>
          </a:xfrm>
        </p:spPr>
        <p:txBody>
          <a:bodyPr/>
          <a:lstStyle/>
          <a:p>
            <a:r>
              <a:rPr lang="en-US" dirty="0"/>
              <a:t>…but stable polymorphism in spatially related pops</a:t>
            </a:r>
          </a:p>
        </p:txBody>
      </p:sp>
    </p:spTree>
    <p:extLst>
      <p:ext uri="{BB962C8B-B14F-4D97-AF65-F5344CB8AC3E}">
        <p14:creationId xmlns:p14="http://schemas.microsoft.com/office/powerpoint/2010/main" val="1565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398F9-A31A-6B32-1361-91D2D942B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84467-BD4E-0260-EFD7-8DFCB7FB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987" y="1322613"/>
            <a:ext cx="9390535" cy="40245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FF76ACC-D3BB-55B5-62E2-E2504F7B2771}"/>
              </a:ext>
            </a:extLst>
          </p:cNvPr>
          <p:cNvSpPr txBox="1"/>
          <p:nvPr/>
        </p:nvSpPr>
        <p:spPr>
          <a:xfrm>
            <a:off x="2341178" y="4737234"/>
            <a:ext cx="7637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With 10% migration between </a:t>
            </a:r>
            <a:r>
              <a:rPr lang="en-US" sz="2400" dirty="0" err="1"/>
              <a:t>neighbouring</a:t>
            </a:r>
            <a:r>
              <a:rPr lang="en-US" sz="2400" dirty="0"/>
              <a:t> populations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935AD8-CEE5-2DC9-85FD-99B511300BAF}"/>
              </a:ext>
            </a:extLst>
          </p:cNvPr>
          <p:cNvSpPr txBox="1"/>
          <p:nvPr/>
        </p:nvSpPr>
        <p:spPr>
          <a:xfrm>
            <a:off x="5499935" y="1976139"/>
            <a:ext cx="1656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Equilibrium depends on degree of migration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42F2CC-A9A4-6CC2-C638-60B952C56F94}"/>
              </a:ext>
            </a:extLst>
          </p:cNvPr>
          <p:cNvCxnSpPr>
            <a:cxnSpLocks/>
          </p:cNvCxnSpPr>
          <p:nvPr/>
        </p:nvCxnSpPr>
        <p:spPr>
          <a:xfrm>
            <a:off x="7073153" y="2796988"/>
            <a:ext cx="541162" cy="3794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BD3CB32D-8243-B213-FA56-01533D11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50" y="420892"/>
            <a:ext cx="10596563" cy="701675"/>
          </a:xfrm>
        </p:spPr>
        <p:txBody>
          <a:bodyPr/>
          <a:lstStyle/>
          <a:p>
            <a:r>
              <a:rPr lang="en-US" dirty="0"/>
              <a:t>…but stable polymorphism in spatially related pops</a:t>
            </a:r>
          </a:p>
        </p:txBody>
      </p:sp>
    </p:spTree>
    <p:extLst>
      <p:ext uri="{BB962C8B-B14F-4D97-AF65-F5344CB8AC3E}">
        <p14:creationId xmlns:p14="http://schemas.microsoft.com/office/powerpoint/2010/main" val="31415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2" name="Content Placeholder 5" descr="A map of africa with different colored graphs&#10;&#10;Description automatically generated with medium confidence">
            <a:extLst>
              <a:ext uri="{FF2B5EF4-FFF2-40B4-BE49-F238E27FC236}">
                <a16:creationId xmlns:a16="http://schemas.microsoft.com/office/drawing/2014/main" id="{A57C6AE4-DE0F-9336-529B-3FA4D497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5" t="140" r="16" b="45462"/>
          <a:stretch/>
        </p:blipFill>
        <p:spPr>
          <a:xfrm>
            <a:off x="7015586" y="1656794"/>
            <a:ext cx="4140463" cy="4182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DFE5B9-13A9-CD31-3521-12BA314F199B}"/>
              </a:ext>
            </a:extLst>
          </p:cNvPr>
          <p:cNvSpPr txBox="1"/>
          <p:nvPr/>
        </p:nvSpPr>
        <p:spPr>
          <a:xfrm>
            <a:off x="1035951" y="2886676"/>
            <a:ext cx="5234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happens if we overlay this model on the real map of </a:t>
            </a:r>
            <a:r>
              <a:rPr lang="en-US" sz="2400" dirty="0" err="1">
                <a:solidFill>
                  <a:schemeClr val="bg1"/>
                </a:solidFill>
              </a:rPr>
              <a:t>HbS</a:t>
            </a:r>
            <a:r>
              <a:rPr lang="en-US" sz="2400" dirty="0">
                <a:solidFill>
                  <a:schemeClr val="bg1"/>
                </a:solidFill>
              </a:rPr>
              <a:t> frequency?</a:t>
            </a:r>
          </a:p>
        </p:txBody>
      </p:sp>
    </p:spTree>
    <p:extLst>
      <p:ext uri="{BB962C8B-B14F-4D97-AF65-F5344CB8AC3E}">
        <p14:creationId xmlns:p14="http://schemas.microsoft.com/office/powerpoint/2010/main" val="375243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5" y="195943"/>
            <a:ext cx="9282704" cy="5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5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5" y="195943"/>
            <a:ext cx="9282704" cy="5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3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5" y="195943"/>
            <a:ext cx="9282704" cy="5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5" y="195943"/>
            <a:ext cx="9282704" cy="5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5" y="195943"/>
            <a:ext cx="9282704" cy="59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5" y="195943"/>
            <a:ext cx="9282704" cy="59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A42C7-A024-0946-8AC4-DB08F49A69F0}"/>
              </a:ext>
            </a:extLst>
          </p:cNvPr>
          <p:cNvGrpSpPr/>
          <p:nvPr/>
        </p:nvGrpSpPr>
        <p:grpSpPr>
          <a:xfrm>
            <a:off x="8516330" y="830042"/>
            <a:ext cx="1754006" cy="3493689"/>
            <a:chOff x="6387246" y="622531"/>
            <a:chExt cx="1315504" cy="262026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A4AD24D-CB54-4741-8875-6261E8A50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4774602">
              <a:off x="6792758" y="1727917"/>
              <a:ext cx="386325" cy="57119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E01530-D36D-0F48-9176-284B676F014C}"/>
                </a:ext>
              </a:extLst>
            </p:cNvPr>
            <p:cNvSpPr txBox="1"/>
            <p:nvPr/>
          </p:nvSpPr>
          <p:spPr>
            <a:xfrm>
              <a:off x="6750685" y="622531"/>
              <a:ext cx="543658" cy="1054087"/>
            </a:xfrm>
            <a:prstGeom prst="rect">
              <a:avLst/>
            </a:prstGeom>
            <a:noFill/>
            <a:effectLst>
              <a:glow>
                <a:schemeClr val="bg1"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85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EC41B0-8B1C-2141-805D-3257BCAE4E3C}"/>
                </a:ext>
              </a:extLst>
            </p:cNvPr>
            <p:cNvSpPr txBox="1"/>
            <p:nvPr/>
          </p:nvSpPr>
          <p:spPr>
            <a:xfrm>
              <a:off x="6387246" y="2434884"/>
              <a:ext cx="1315504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P.falciparum</a:t>
              </a:r>
              <a:endParaRPr lang="en-US" sz="1600" i="1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  <a:p>
              <a:pPr algn="ctr"/>
              <a:r>
                <a:rPr lang="en-US" sz="16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23Mb genome</a:t>
              </a:r>
            </a:p>
            <a:p>
              <a:pPr algn="ctr"/>
              <a:r>
                <a:rPr lang="en-US" sz="16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&gt;5,000 genes</a:t>
              </a:r>
            </a:p>
            <a:p>
              <a:pPr algn="ctr"/>
              <a:r>
                <a:rPr lang="en-US" sz="16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millions of variants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0194C7-A851-FA40-9AB9-6C31242DAE55}"/>
              </a:ext>
            </a:extLst>
          </p:cNvPr>
          <p:cNvGrpSpPr/>
          <p:nvPr/>
        </p:nvGrpSpPr>
        <p:grpSpPr>
          <a:xfrm>
            <a:off x="100081" y="1526035"/>
            <a:ext cx="7283609" cy="2592589"/>
            <a:chOff x="3665980" y="1554771"/>
            <a:chExt cx="5462707" cy="194444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217426-E1BB-6B42-83FC-A2AA3443D500}"/>
                </a:ext>
              </a:extLst>
            </p:cNvPr>
            <p:cNvGrpSpPr/>
            <p:nvPr/>
          </p:nvGrpSpPr>
          <p:grpSpPr>
            <a:xfrm rot="20883592">
              <a:off x="5676787" y="2133574"/>
              <a:ext cx="1337182" cy="740294"/>
              <a:chOff x="3362501" y="1253818"/>
              <a:chExt cx="3476063" cy="1669043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7B3D102-AC63-0942-B60B-5D3A3914D664}"/>
                  </a:ext>
                </a:extLst>
              </p:cNvPr>
              <p:cNvSpPr/>
              <p:nvPr/>
            </p:nvSpPr>
            <p:spPr>
              <a:xfrm>
                <a:off x="3362501" y="1253818"/>
                <a:ext cx="3476063" cy="1669043"/>
              </a:xfrm>
              <a:prstGeom prst="ellipse">
                <a:avLst/>
              </a:prstGeom>
              <a:solidFill>
                <a:srgbClr val="981512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E24F8F30-FE21-5A40-A291-75C00CDAD780}"/>
                  </a:ext>
                </a:extLst>
              </p:cNvPr>
              <p:cNvSpPr/>
              <p:nvPr/>
            </p:nvSpPr>
            <p:spPr>
              <a:xfrm rot="11088240">
                <a:off x="4348050" y="1552406"/>
                <a:ext cx="1553878" cy="699701"/>
              </a:xfrm>
              <a:prstGeom prst="arc">
                <a:avLst>
                  <a:gd name="adj1" fmla="val 10863196"/>
                  <a:gd name="adj2" fmla="val 0"/>
                </a:avLst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9585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F86E45-B45E-3049-8F13-12F247B14B85}"/>
                </a:ext>
              </a:extLst>
            </p:cNvPr>
            <p:cNvSpPr txBox="1"/>
            <p:nvPr/>
          </p:nvSpPr>
          <p:spPr>
            <a:xfrm>
              <a:off x="4034038" y="1622379"/>
              <a:ext cx="141737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O blood type</a:t>
              </a:r>
            </a:p>
            <a:p>
              <a:endParaRPr lang="en-US" sz="1600" i="1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4DA894-1828-6441-966A-DED0D67963AA}"/>
                </a:ext>
              </a:extLst>
            </p:cNvPr>
            <p:cNvSpPr txBox="1"/>
            <p:nvPr/>
          </p:nvSpPr>
          <p:spPr>
            <a:xfrm>
              <a:off x="7268984" y="1554771"/>
              <a:ext cx="1690256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Dantu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blood type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954F03-D220-3A4D-A08C-BFD3222E3173}"/>
                </a:ext>
              </a:extLst>
            </p:cNvPr>
            <p:cNvSpPr txBox="1"/>
            <p:nvPr/>
          </p:nvSpPr>
          <p:spPr>
            <a:xfrm>
              <a:off x="7164072" y="2814209"/>
              <a:ext cx="1964615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Sickle </a:t>
              </a:r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haemoglobin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(</a:t>
              </a:r>
              <a:r>
                <a:rPr lang="en-US" sz="21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HbS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16AEB0-40D1-1544-A965-7EA76AA969B9}"/>
                </a:ext>
              </a:extLst>
            </p:cNvPr>
            <p:cNvSpPr txBox="1"/>
            <p:nvPr/>
          </p:nvSpPr>
          <p:spPr>
            <a:xfrm>
              <a:off x="3665980" y="2937617"/>
              <a:ext cx="1921361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i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ATP2B4</a:t>
              </a:r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 calcium pump variation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94AAA3-3F53-BA45-9965-9A97DA06F096}"/>
                </a:ext>
              </a:extLst>
            </p:cNvPr>
            <p:cNvGrpSpPr/>
            <p:nvPr/>
          </p:nvGrpSpPr>
          <p:grpSpPr>
            <a:xfrm rot="10800000">
              <a:off x="5393950" y="1813821"/>
              <a:ext cx="676511" cy="289297"/>
              <a:chOff x="4600379" y="1552353"/>
              <a:chExt cx="795644" cy="34024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5922BDE-EDAE-D941-A8F8-4F0EBB3A0CC5}"/>
                  </a:ext>
                </a:extLst>
              </p:cNvPr>
              <p:cNvCxnSpPr/>
              <p:nvPr/>
            </p:nvCxnSpPr>
            <p:spPr>
              <a:xfrm>
                <a:off x="4600379" y="1552353"/>
                <a:ext cx="216170" cy="34024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EBDB6C2-D136-0F4E-9785-C01D8C621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1232" y="1892595"/>
                <a:ext cx="584791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CB4180F-E119-C54D-BDF9-C6859553CA3C}"/>
                </a:ext>
              </a:extLst>
            </p:cNvPr>
            <p:cNvGrpSpPr/>
            <p:nvPr/>
          </p:nvGrpSpPr>
          <p:grpSpPr>
            <a:xfrm rot="10800000" flipV="1">
              <a:off x="5258888" y="2976665"/>
              <a:ext cx="557550" cy="222265"/>
              <a:chOff x="4605627" y="1058008"/>
              <a:chExt cx="557550" cy="834587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BA817BB-95D9-294B-B2A8-9ED89730F55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605627" y="1058008"/>
                <a:ext cx="210921" cy="808772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F6F1FD8-D2A0-7146-B31E-C573D51C9B0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811231" y="1892595"/>
                <a:ext cx="351946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FF3A9F7-D9E1-5F4E-9DAD-07AA8035617F}"/>
                </a:ext>
              </a:extLst>
            </p:cNvPr>
            <p:cNvGrpSpPr/>
            <p:nvPr/>
          </p:nvGrpSpPr>
          <p:grpSpPr>
            <a:xfrm rot="10800000" flipH="1">
              <a:off x="6649936" y="1734315"/>
              <a:ext cx="601471" cy="344657"/>
              <a:chOff x="4762895" y="1529798"/>
              <a:chExt cx="633128" cy="362797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788A322-0976-AA4B-9EDA-186EDF6D13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2895" y="1529798"/>
                <a:ext cx="53653" cy="362797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D9E1FE4-5B9A-1E41-A897-49EAA1E61C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1232" y="1892595"/>
                <a:ext cx="584791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81D5D94-E410-AE46-A064-5AAA5946F523}"/>
                </a:ext>
              </a:extLst>
            </p:cNvPr>
            <p:cNvGrpSpPr/>
            <p:nvPr/>
          </p:nvGrpSpPr>
          <p:grpSpPr>
            <a:xfrm rot="10800000" flipH="1" flipV="1">
              <a:off x="6919746" y="2859177"/>
              <a:ext cx="414230" cy="130018"/>
              <a:chOff x="4733233" y="1348962"/>
              <a:chExt cx="363897" cy="543633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A29F77D-B272-3644-A9A3-7E9A912548D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733233" y="1348962"/>
                <a:ext cx="83314" cy="543631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5AE1716-C795-D34D-9CBF-C8A89CC9C5B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811232" y="1892595"/>
                <a:ext cx="285898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05F8D9-8E3C-294C-9B73-A880B2F54780}"/>
              </a:ext>
            </a:extLst>
          </p:cNvPr>
          <p:cNvSpPr txBox="1"/>
          <p:nvPr/>
        </p:nvSpPr>
        <p:spPr>
          <a:xfrm>
            <a:off x="2855655" y="5495735"/>
            <a:ext cx="6200735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Have parasite populations adapted?</a:t>
            </a:r>
          </a:p>
          <a:p>
            <a:pPr algn="ctr"/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(And is this detectable in current populations?)</a:t>
            </a:r>
          </a:p>
        </p:txBody>
      </p:sp>
    </p:spTree>
    <p:extLst>
      <p:ext uri="{BB962C8B-B14F-4D97-AF65-F5344CB8AC3E}">
        <p14:creationId xmlns:p14="http://schemas.microsoft.com/office/powerpoint/2010/main" val="409662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5" y="195943"/>
            <a:ext cx="9282704" cy="59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4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2" cy="59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4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2" cy="59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4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2" cy="59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7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2" cy="59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8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2" cy="59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2" cy="59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1" cy="59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96" y="195943"/>
            <a:ext cx="9282701" cy="59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6BAD8-173C-30F8-6126-1CF2C5A86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41A30-25E7-8AE0-630D-6269946C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9" y="371116"/>
            <a:ext cx="5663269" cy="3657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391C1-30D0-A9BC-64D5-F0F8EEB578A5}"/>
              </a:ext>
            </a:extLst>
          </p:cNvPr>
          <p:cNvSpPr txBox="1"/>
          <p:nvPr/>
        </p:nvSpPr>
        <p:spPr>
          <a:xfrm>
            <a:off x="6686543" y="1720840"/>
            <a:ext cx="51066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Caution: this is a </a:t>
            </a:r>
            <a:r>
              <a:rPr lang="en-US" sz="2400" i="1" dirty="0">
                <a:solidFill>
                  <a:schemeClr val="bg1"/>
                </a:solidFill>
              </a:rPr>
              <a:t>very</a:t>
            </a:r>
            <a:r>
              <a:rPr lang="en-US" sz="2400" dirty="0">
                <a:solidFill>
                  <a:schemeClr val="bg1"/>
                </a:solidFill>
              </a:rPr>
              <a:t> simple model of parasites evolving on the real </a:t>
            </a:r>
            <a:r>
              <a:rPr lang="en-US" sz="2400" dirty="0" err="1">
                <a:solidFill>
                  <a:schemeClr val="bg1"/>
                </a:solidFill>
              </a:rPr>
              <a:t>HbS</a:t>
            </a:r>
            <a:r>
              <a:rPr lang="en-US" sz="2400" dirty="0">
                <a:solidFill>
                  <a:schemeClr val="bg1"/>
                </a:solidFill>
              </a:rPr>
              <a:t> map.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However, it converges to a steady state (with frequencies between ~5% and  ~80% everywhere, for the right choice of parameters)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EB047-1009-A30E-7E3F-46BFB74A104E}"/>
              </a:ext>
            </a:extLst>
          </p:cNvPr>
          <p:cNvSpPr txBox="1"/>
          <p:nvPr/>
        </p:nvSpPr>
        <p:spPr>
          <a:xfrm>
            <a:off x="8077199" y="6426960"/>
            <a:ext cx="335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Acknowledgement: Peter Todd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2A358A-B83F-885C-7C10-D11EDDC0B266}"/>
              </a:ext>
            </a:extLst>
          </p:cNvPr>
          <p:cNvGrpSpPr/>
          <p:nvPr/>
        </p:nvGrpSpPr>
        <p:grpSpPr>
          <a:xfrm>
            <a:off x="318551" y="4184481"/>
            <a:ext cx="5477189" cy="2051380"/>
            <a:chOff x="1362508" y="1871567"/>
            <a:chExt cx="5477189" cy="205138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1293C0-05C5-875D-951F-4E0DBFED6FB3}"/>
                </a:ext>
              </a:extLst>
            </p:cNvPr>
            <p:cNvGrpSpPr/>
            <p:nvPr/>
          </p:nvGrpSpPr>
          <p:grpSpPr>
            <a:xfrm>
              <a:off x="1362508" y="1871567"/>
              <a:ext cx="5477189" cy="2051380"/>
              <a:chOff x="1373393" y="1651043"/>
              <a:chExt cx="5477189" cy="205138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63A2DC-D315-9067-4DB8-50424E890B4D}"/>
                  </a:ext>
                </a:extLst>
              </p:cNvPr>
              <p:cNvSpPr/>
              <p:nvPr/>
            </p:nvSpPr>
            <p:spPr>
              <a:xfrm>
                <a:off x="1373394" y="1651043"/>
                <a:ext cx="5477188" cy="20513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787CEF7-AF4A-111F-10C3-3931673EF7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210" r="31770" b="55710"/>
              <a:stretch/>
            </p:blipFill>
            <p:spPr>
              <a:xfrm>
                <a:off x="1373393" y="1770785"/>
                <a:ext cx="5303114" cy="111226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D8BA816-3DF4-F89F-26CC-78EFF1A9E0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884" r="30830" b="3060"/>
              <a:stretch/>
            </p:blipFill>
            <p:spPr>
              <a:xfrm>
                <a:off x="1373393" y="2883049"/>
                <a:ext cx="5376148" cy="81937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CE6AA6-A97F-144F-0A55-C43C681DB575}"/>
                  </a:ext>
                </a:extLst>
              </p:cNvPr>
              <p:cNvSpPr txBox="1"/>
              <p:nvPr/>
            </p:nvSpPr>
            <p:spPr>
              <a:xfrm>
                <a:off x="1529861" y="1991916"/>
                <a:ext cx="77457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Pfsa3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3801554-BE38-DFC6-C948-68197AC18448}"/>
                  </a:ext>
                </a:extLst>
              </p:cNvPr>
              <p:cNvSpPr/>
              <p:nvPr/>
            </p:nvSpPr>
            <p:spPr>
              <a:xfrm>
                <a:off x="2751992" y="1683690"/>
                <a:ext cx="448611" cy="1112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429496-1D5D-C416-6E72-BF88794B005D}"/>
                  </a:ext>
                </a:extLst>
              </p:cNvPr>
              <p:cNvSpPr/>
              <p:nvPr/>
            </p:nvSpPr>
            <p:spPr>
              <a:xfrm rot="2566928">
                <a:off x="2643468" y="2750089"/>
                <a:ext cx="448611" cy="745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3FB20A-63C9-E0ED-1B10-D519A615AC04}"/>
                </a:ext>
              </a:extLst>
            </p:cNvPr>
            <p:cNvSpPr/>
            <p:nvPr/>
          </p:nvSpPr>
          <p:spPr>
            <a:xfrm>
              <a:off x="6546178" y="3443279"/>
              <a:ext cx="192478" cy="479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996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F164-294C-C795-D459-C3309470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58331-7F8F-2893-625E-515D24B9E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3" y="1970652"/>
            <a:ext cx="10596563" cy="37768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Malaria protection due to sickle </a:t>
            </a:r>
            <a:r>
              <a:rPr lang="en-US" sz="3200" dirty="0" err="1"/>
              <a:t>haemoglobin</a:t>
            </a:r>
            <a:r>
              <a:rPr lang="en-US" sz="3200" dirty="0"/>
              <a:t> depends on parasite genotype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 err="1"/>
              <a:t>Pfsa</a:t>
            </a:r>
            <a:r>
              <a:rPr lang="en-US" sz="3200" dirty="0"/>
              <a:t> population genetics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 err="1"/>
              <a:t>Pfsa</a:t>
            </a:r>
            <a:r>
              <a:rPr lang="en-US" sz="3200" dirty="0"/>
              <a:t>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E686F-285E-515E-AD11-DAE8AE94D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3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FAF566AE-450D-2E46-8D62-6C979024B7F7}"/>
              </a:ext>
            </a:extLst>
          </p:cNvPr>
          <p:cNvGrpSpPr/>
          <p:nvPr/>
        </p:nvGrpSpPr>
        <p:grpSpPr>
          <a:xfrm>
            <a:off x="502509" y="830242"/>
            <a:ext cx="6350180" cy="5428329"/>
            <a:chOff x="573295" y="615186"/>
            <a:chExt cx="4762635" cy="407124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18EE27-A994-6248-8E1D-E724941C1352}"/>
                </a:ext>
              </a:extLst>
            </p:cNvPr>
            <p:cNvSpPr/>
            <p:nvPr/>
          </p:nvSpPr>
          <p:spPr>
            <a:xfrm>
              <a:off x="1364278" y="1015751"/>
              <a:ext cx="3143067" cy="3022672"/>
            </a:xfrm>
            <a:prstGeom prst="ellipse">
              <a:avLst/>
            </a:prstGeom>
            <a:noFill/>
            <a:ln>
              <a:solidFill>
                <a:srgbClr val="FF7F00"/>
              </a:solidFill>
            </a:ln>
            <a:effectLst>
              <a:glow rad="38100">
                <a:srgbClr val="FF7F00"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2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AA197E-1988-B542-B516-01599E5DDB24}"/>
                </a:ext>
              </a:extLst>
            </p:cNvPr>
            <p:cNvSpPr/>
            <p:nvPr/>
          </p:nvSpPr>
          <p:spPr>
            <a:xfrm>
              <a:off x="1079138" y="2548290"/>
              <a:ext cx="3873500" cy="1028799"/>
            </a:xfrm>
            <a:prstGeom prst="rect">
              <a:avLst/>
            </a:prstGeom>
            <a:solidFill>
              <a:srgbClr val="002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BA26003-B474-9142-940C-93DE4D688517}"/>
                </a:ext>
              </a:extLst>
            </p:cNvPr>
            <p:cNvSpPr/>
            <p:nvPr/>
          </p:nvSpPr>
          <p:spPr>
            <a:xfrm>
              <a:off x="1475059" y="1547287"/>
              <a:ext cx="1419386" cy="1622413"/>
            </a:xfrm>
            <a:prstGeom prst="ellipse">
              <a:avLst/>
            </a:prstGeom>
            <a:noFill/>
            <a:ln>
              <a:solidFill>
                <a:srgbClr val="FF7F00"/>
              </a:solidFill>
            </a:ln>
            <a:effectLst>
              <a:glow rad="38100">
                <a:srgbClr val="FF7F00"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2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E99972-9153-1D4C-98E6-98CA6F647BB7}"/>
                </a:ext>
              </a:extLst>
            </p:cNvPr>
            <p:cNvSpPr/>
            <p:nvPr/>
          </p:nvSpPr>
          <p:spPr>
            <a:xfrm>
              <a:off x="2894445" y="1502230"/>
              <a:ext cx="1479550" cy="1622413"/>
            </a:xfrm>
            <a:prstGeom prst="ellipse">
              <a:avLst/>
            </a:prstGeom>
            <a:noFill/>
            <a:ln>
              <a:solidFill>
                <a:srgbClr val="FF7F00"/>
              </a:solidFill>
            </a:ln>
            <a:effectLst>
              <a:glow rad="38100">
                <a:srgbClr val="FF7F00"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DF3079-90E8-AF42-838A-DC7A1A6D4EF8}"/>
                </a:ext>
              </a:extLst>
            </p:cNvPr>
            <p:cNvSpPr/>
            <p:nvPr/>
          </p:nvSpPr>
          <p:spPr>
            <a:xfrm>
              <a:off x="980385" y="2015477"/>
              <a:ext cx="3873500" cy="2233250"/>
            </a:xfrm>
            <a:prstGeom prst="rect">
              <a:avLst/>
            </a:prstGeom>
            <a:solidFill>
              <a:srgbClr val="002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Pie 31">
              <a:extLst>
                <a:ext uri="{FF2B5EF4-FFF2-40B4-BE49-F238E27FC236}">
                  <a16:creationId xmlns:a16="http://schemas.microsoft.com/office/drawing/2014/main" id="{0B5AD9CD-DC11-5B46-B224-9F582DA1460D}"/>
                </a:ext>
              </a:extLst>
            </p:cNvPr>
            <p:cNvSpPr/>
            <p:nvPr/>
          </p:nvSpPr>
          <p:spPr>
            <a:xfrm>
              <a:off x="1461542" y="2025797"/>
              <a:ext cx="2911660" cy="2222930"/>
            </a:xfrm>
            <a:prstGeom prst="pie">
              <a:avLst>
                <a:gd name="adj1" fmla="val 77290"/>
                <a:gd name="adj2" fmla="val 10867434"/>
              </a:avLst>
            </a:prstGeom>
            <a:noFill/>
            <a:ln>
              <a:solidFill>
                <a:srgbClr val="0000CD"/>
              </a:solidFill>
            </a:ln>
            <a:effectLst>
              <a:glow rad="38100">
                <a:srgbClr val="0000CD"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773152-5398-BA40-B1D0-83C8DD54670B}"/>
                </a:ext>
              </a:extLst>
            </p:cNvPr>
            <p:cNvSpPr/>
            <p:nvPr/>
          </p:nvSpPr>
          <p:spPr>
            <a:xfrm>
              <a:off x="1119281" y="3417782"/>
              <a:ext cx="3873500" cy="45719"/>
            </a:xfrm>
            <a:prstGeom prst="rect">
              <a:avLst/>
            </a:prstGeom>
            <a:solidFill>
              <a:srgbClr val="0020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4726AB-AEBA-5642-814C-E0BF13CE8EFB}"/>
                </a:ext>
              </a:extLst>
            </p:cNvPr>
            <p:cNvGrpSpPr/>
            <p:nvPr/>
          </p:nvGrpSpPr>
          <p:grpSpPr>
            <a:xfrm>
              <a:off x="573295" y="2060534"/>
              <a:ext cx="4762635" cy="1365294"/>
              <a:chOff x="380932" y="628170"/>
              <a:chExt cx="4762635" cy="136529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8EBC91F-04F4-4647-B631-2BAB6691C37F}"/>
                  </a:ext>
                </a:extLst>
              </p:cNvPr>
              <p:cNvGrpSpPr/>
              <p:nvPr/>
            </p:nvGrpSpPr>
            <p:grpSpPr>
              <a:xfrm>
                <a:off x="380932" y="628170"/>
                <a:ext cx="4762635" cy="1365294"/>
                <a:chOff x="4902009" y="989824"/>
                <a:chExt cx="3685102" cy="1056400"/>
              </a:xfrm>
            </p:grpSpPr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A72961AF-6796-FA48-B07F-3D3D553FA905}"/>
                    </a:ext>
                  </a:extLst>
                </p:cNvPr>
                <p:cNvSpPr/>
                <p:nvPr/>
              </p:nvSpPr>
              <p:spPr>
                <a:xfrm>
                  <a:off x="4902009" y="989824"/>
                  <a:ext cx="3685102" cy="1056400"/>
                </a:xfrm>
                <a:prstGeom prst="roundRect">
                  <a:avLst>
                    <a:gd name="adj" fmla="val 306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</a:rPr>
                    <a:t>Pfsa1</a:t>
                  </a:r>
                </a:p>
              </p:txBody>
            </p:sp>
            <p:pic>
              <p:nvPicPr>
                <p:cNvPr id="9" name="Picture 8" descr="Graphical user interfac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D5C55DAB-2793-AC48-A430-813B6B813E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3641" t="58565" r="713" b="17690"/>
                <a:stretch/>
              </p:blipFill>
              <p:spPr>
                <a:xfrm>
                  <a:off x="4964926" y="1010653"/>
                  <a:ext cx="3560307" cy="704848"/>
                </a:xfrm>
                <a:prstGeom prst="rect">
                  <a:avLst/>
                </a:prstGeom>
              </p:spPr>
            </p:pic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80531D-CCB4-864B-9A69-3D7214B800B0}"/>
                  </a:ext>
                </a:extLst>
              </p:cNvPr>
              <p:cNvSpPr txBox="1"/>
              <p:nvPr/>
            </p:nvSpPr>
            <p:spPr>
              <a:xfrm>
                <a:off x="763299" y="1522986"/>
                <a:ext cx="934391" cy="407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FoundrySterling-Book"/>
                    <a:cs typeface="FoundrySterling-Book"/>
                  </a:rPr>
                  <a:t>Pfsa1</a:t>
                </a:r>
              </a:p>
              <a:p>
                <a:pPr algn="ctr"/>
                <a:r>
                  <a:rPr lang="en-US" sz="1333" dirty="0">
                    <a:latin typeface="FoundrySterling-Book"/>
                    <a:cs typeface="FoundrySterling-Book"/>
                  </a:rPr>
                  <a:t>chromosome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F3EF29-390F-2342-AB1B-877E03299792}"/>
                  </a:ext>
                </a:extLst>
              </p:cNvPr>
              <p:cNvSpPr txBox="1"/>
              <p:nvPr/>
            </p:nvSpPr>
            <p:spPr>
              <a:xfrm>
                <a:off x="2295054" y="1522986"/>
                <a:ext cx="934391" cy="407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FoundrySterling-Book"/>
                    <a:cs typeface="FoundrySterling-Book"/>
                  </a:rPr>
                  <a:t>Pfsa2</a:t>
                </a:r>
              </a:p>
              <a:p>
                <a:pPr algn="ctr"/>
                <a:r>
                  <a:rPr lang="en-US" sz="1333" dirty="0">
                    <a:latin typeface="FoundrySterling-Book"/>
                    <a:cs typeface="FoundrySterling-Book"/>
                  </a:rPr>
                  <a:t>chromosome 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2C0EB8-24BC-D64B-A26B-3AFB51A0E932}"/>
                  </a:ext>
                </a:extLst>
              </p:cNvPr>
              <p:cNvSpPr txBox="1"/>
              <p:nvPr/>
            </p:nvSpPr>
            <p:spPr>
              <a:xfrm>
                <a:off x="3788937" y="1522986"/>
                <a:ext cx="1010132" cy="407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i="1" dirty="0">
                    <a:latin typeface="FoundrySterling-Book"/>
                    <a:cs typeface="FoundrySterling-Book"/>
                  </a:rPr>
                  <a:t>Pfsa3</a:t>
                </a:r>
              </a:p>
              <a:p>
                <a:pPr algn="ctr"/>
                <a:r>
                  <a:rPr lang="en-US" sz="1333" dirty="0">
                    <a:latin typeface="FoundrySterling-Book"/>
                    <a:cs typeface="FoundrySterling-Book"/>
                  </a:rPr>
                  <a:t>chromosome 11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73D1A1-207C-ED48-9F5A-C9E9DBD6B44A}"/>
                </a:ext>
              </a:extLst>
            </p:cNvPr>
            <p:cNvSpPr txBox="1"/>
            <p:nvPr/>
          </p:nvSpPr>
          <p:spPr>
            <a:xfrm>
              <a:off x="2524844" y="615186"/>
              <a:ext cx="7408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r=0.80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748AEF-9861-C549-A183-EB175F79B80A}"/>
                </a:ext>
              </a:extLst>
            </p:cNvPr>
            <p:cNvSpPr txBox="1"/>
            <p:nvPr/>
          </p:nvSpPr>
          <p:spPr>
            <a:xfrm>
              <a:off x="3204454" y="1564959"/>
              <a:ext cx="7408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r=0.66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E1E490-A05C-3648-A9E8-D95E51DCB137}"/>
                </a:ext>
              </a:extLst>
            </p:cNvPr>
            <p:cNvSpPr txBox="1"/>
            <p:nvPr/>
          </p:nvSpPr>
          <p:spPr>
            <a:xfrm>
              <a:off x="1790253" y="1595737"/>
              <a:ext cx="7408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r=0.75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3DAB07-DE2C-E649-B6D1-B48823B6E30D}"/>
                </a:ext>
              </a:extLst>
            </p:cNvPr>
            <p:cNvSpPr txBox="1"/>
            <p:nvPr/>
          </p:nvSpPr>
          <p:spPr>
            <a:xfrm>
              <a:off x="2579252" y="4371010"/>
              <a:ext cx="7408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r=0.43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62AE44-034C-1149-B442-70CDEB518679}"/>
              </a:ext>
            </a:extLst>
          </p:cNvPr>
          <p:cNvGrpSpPr/>
          <p:nvPr/>
        </p:nvGrpSpPr>
        <p:grpSpPr>
          <a:xfrm>
            <a:off x="88211" y="4904350"/>
            <a:ext cx="1584165" cy="461665"/>
            <a:chOff x="66158" y="3678265"/>
            <a:chExt cx="1188124" cy="34624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EA03218-A360-E548-9472-0FD7F3FD02BA}"/>
                </a:ext>
              </a:extLst>
            </p:cNvPr>
            <p:cNvSpPr txBox="1"/>
            <p:nvPr/>
          </p:nvSpPr>
          <p:spPr>
            <a:xfrm>
              <a:off x="185881" y="3678265"/>
              <a:ext cx="1068401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Gambia:</a:t>
              </a:r>
              <a:endParaRPr lang="en-US" sz="1600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5751C29-1D90-DC43-97FB-7576F0F303C7}"/>
                </a:ext>
              </a:extLst>
            </p:cNvPr>
            <p:cNvSpPr/>
            <p:nvPr/>
          </p:nvSpPr>
          <p:spPr>
            <a:xfrm>
              <a:off x="66158" y="3798862"/>
              <a:ext cx="128137" cy="128137"/>
            </a:xfrm>
            <a:prstGeom prst="roundRect">
              <a:avLst/>
            </a:prstGeom>
            <a:solidFill>
              <a:srgbClr val="0001CD"/>
            </a:solidFill>
            <a:ln>
              <a:solidFill>
                <a:schemeClr val="tx1"/>
              </a:solidFill>
            </a:ln>
            <a:effectLst>
              <a:glow rad="38100">
                <a:schemeClr val="bg1"/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7FB41E-1A3A-884B-A200-BFBC9C70441B}"/>
              </a:ext>
            </a:extLst>
          </p:cNvPr>
          <p:cNvGrpSpPr/>
          <p:nvPr/>
        </p:nvGrpSpPr>
        <p:grpSpPr>
          <a:xfrm>
            <a:off x="173637" y="1827600"/>
            <a:ext cx="1394132" cy="461665"/>
            <a:chOff x="130227" y="1370700"/>
            <a:chExt cx="1045599" cy="34624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6FF80C-3859-544E-9B97-5A6454686AC2}"/>
                </a:ext>
              </a:extLst>
            </p:cNvPr>
            <p:cNvSpPr txBox="1"/>
            <p:nvPr/>
          </p:nvSpPr>
          <p:spPr>
            <a:xfrm>
              <a:off x="247896" y="1370700"/>
              <a:ext cx="92793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Kenya:</a:t>
              </a:r>
              <a:endParaRPr lang="en-US" sz="1600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616A0568-9A2C-C24D-9258-E6ACC786FF1B}"/>
                </a:ext>
              </a:extLst>
            </p:cNvPr>
            <p:cNvSpPr/>
            <p:nvPr/>
          </p:nvSpPr>
          <p:spPr>
            <a:xfrm>
              <a:off x="130227" y="1492489"/>
              <a:ext cx="128137" cy="128137"/>
            </a:xfrm>
            <a:prstGeom prst="roundRect">
              <a:avLst/>
            </a:prstGeom>
            <a:solidFill>
              <a:srgbClr val="FF7F01"/>
            </a:solidFill>
            <a:ln>
              <a:solidFill>
                <a:schemeClr val="tx1"/>
              </a:solidFill>
            </a:ln>
            <a:effectLst>
              <a:glow rad="38100">
                <a:schemeClr val="bg1"/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aphicFrame>
        <p:nvGraphicFramePr>
          <p:cNvPr id="29" name="Table 43">
            <a:extLst>
              <a:ext uri="{FF2B5EF4-FFF2-40B4-BE49-F238E27FC236}">
                <a16:creationId xmlns:a16="http://schemas.microsoft.com/office/drawing/2014/main" id="{B5D3C4D1-ED44-2D43-AAA6-CB0FA512B4BC}"/>
              </a:ext>
            </a:extLst>
          </p:cNvPr>
          <p:cNvGraphicFramePr>
            <a:graphicFrameLocks noGrp="1"/>
          </p:cNvGraphicFramePr>
          <p:nvPr/>
        </p:nvGraphicFramePr>
        <p:xfrm>
          <a:off x="8234148" y="2266407"/>
          <a:ext cx="3206232" cy="26379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22143">
                  <a:extLst>
                    <a:ext uri="{9D8B030D-6E8A-4147-A177-3AD203B41FA5}">
                      <a16:colId xmlns:a16="http://schemas.microsoft.com/office/drawing/2014/main" val="3980543434"/>
                    </a:ext>
                  </a:extLst>
                </a:gridCol>
                <a:gridCol w="515345">
                  <a:extLst>
                    <a:ext uri="{9D8B030D-6E8A-4147-A177-3AD203B41FA5}">
                      <a16:colId xmlns:a16="http://schemas.microsoft.com/office/drawing/2014/main" val="2616713926"/>
                    </a:ext>
                  </a:extLst>
                </a:gridCol>
                <a:gridCol w="1068744">
                  <a:extLst>
                    <a:ext uri="{9D8B030D-6E8A-4147-A177-3AD203B41FA5}">
                      <a16:colId xmlns:a16="http://schemas.microsoft.com/office/drawing/2014/main" val="2478955631"/>
                    </a:ext>
                  </a:extLst>
                </a:gridCol>
              </a:tblGrid>
              <a:tr h="32908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Country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r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569149246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Gambia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169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0.20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588018039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Guinea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133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0.79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090629406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Mali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379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0.84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848666215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Ghana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807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0.86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117516670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Cameroon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174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0.52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707113753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Congo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241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0.64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989450741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Malawi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239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0.79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518746040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Tanzania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282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0.59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4141004293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Kenya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89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FoundrySterling-Book" pitchFamily="2" charset="0"/>
                        </a:rPr>
                        <a:t>0.71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450514635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84715783-C1D9-8B4F-9993-8DC243787EE0}"/>
              </a:ext>
            </a:extLst>
          </p:cNvPr>
          <p:cNvSpPr/>
          <p:nvPr/>
        </p:nvSpPr>
        <p:spPr>
          <a:xfrm>
            <a:off x="8968907" y="6126745"/>
            <a:ext cx="1970411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MalariaGEN</a:t>
            </a:r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 Pf6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C23293-8928-044D-A124-C88A1AB8F07F}"/>
              </a:ext>
            </a:extLst>
          </p:cNvPr>
          <p:cNvSpPr txBox="1"/>
          <p:nvPr/>
        </p:nvSpPr>
        <p:spPr>
          <a:xfrm>
            <a:off x="7914378" y="1905385"/>
            <a:ext cx="389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Pfsa1+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 vs </a:t>
            </a:r>
            <a:r>
              <a:rPr lang="en-US" sz="16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Pfsa3+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1FBDD5-955F-25DB-AB89-9514C05E91B6}"/>
              </a:ext>
            </a:extLst>
          </p:cNvPr>
          <p:cNvSpPr txBox="1">
            <a:spLocks/>
          </p:cNvSpPr>
          <p:nvPr/>
        </p:nvSpPr>
        <p:spPr>
          <a:xfrm>
            <a:off x="259061" y="146429"/>
            <a:ext cx="10596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FoundrySterling-Book" pitchFamily="2" charset="0"/>
              </a:rPr>
              <a:t>The </a:t>
            </a:r>
            <a:r>
              <a:rPr lang="en-US" i="1">
                <a:latin typeface="FOUNDRYSTERLING-BOOK" pitchFamily="2" charset="0"/>
              </a:rPr>
              <a:t>Pfsa</a:t>
            </a:r>
            <a:r>
              <a:rPr lang="en-US">
                <a:latin typeface="FoundrySterling-Book" pitchFamily="2" charset="0"/>
              </a:rPr>
              <a:t> alleles are in strong linkage disequilibrium</a:t>
            </a:r>
            <a:r>
              <a:rPr lang="en-US" sz="2400">
                <a:latin typeface="FoundrySterling-Book" pitchFamily="2" charset="0"/>
              </a:rPr>
              <a:t> i.e. they co-occur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5174E-969E-D175-3BB8-5D721D7171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71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935D34-D272-081D-CAA3-DB6546A9F17E}"/>
              </a:ext>
            </a:extLst>
          </p:cNvPr>
          <p:cNvGrpSpPr/>
          <p:nvPr/>
        </p:nvGrpSpPr>
        <p:grpSpPr>
          <a:xfrm>
            <a:off x="3343774" y="1006293"/>
            <a:ext cx="5504452" cy="3297490"/>
            <a:chOff x="356021" y="410547"/>
            <a:chExt cx="5504452" cy="32974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D1D0F7-9089-4194-0E49-AA82661A1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4444" r="4103"/>
            <a:stretch/>
          </p:blipFill>
          <p:spPr>
            <a:xfrm>
              <a:off x="356021" y="410547"/>
              <a:ext cx="5504452" cy="32974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EB2729-0165-348B-454C-BE81031DC117}"/>
                </a:ext>
              </a:extLst>
            </p:cNvPr>
            <p:cNvSpPr txBox="1"/>
            <p:nvPr/>
          </p:nvSpPr>
          <p:spPr>
            <a:xfrm>
              <a:off x="2128157" y="693341"/>
              <a:ext cx="266007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Kenya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284D89-16B1-CA76-0BB9-5B185E65DA83}"/>
              </a:ext>
            </a:extLst>
          </p:cNvPr>
          <p:cNvSpPr txBox="1"/>
          <p:nvPr/>
        </p:nvSpPr>
        <p:spPr>
          <a:xfrm>
            <a:off x="2115960" y="5210966"/>
            <a:ext cx="841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Kenya, </a:t>
            </a:r>
            <a:r>
              <a:rPr lang="en-US" i="1" dirty="0" err="1">
                <a:solidFill>
                  <a:schemeClr val="bg1"/>
                </a:solidFill>
              </a:rPr>
              <a:t>Pfsa</a:t>
            </a:r>
            <a:r>
              <a:rPr lang="en-US" dirty="0">
                <a:solidFill>
                  <a:schemeClr val="bg1"/>
                </a:solidFill>
              </a:rPr>
              <a:t> variants account for all of the strongest between-chromosome LD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Other genes like CLAGs and REX1 turn up with elevated LD</a:t>
            </a:r>
          </a:p>
        </p:txBody>
      </p:sp>
    </p:spTree>
    <p:extLst>
      <p:ext uri="{BB962C8B-B14F-4D97-AF65-F5344CB8AC3E}">
        <p14:creationId xmlns:p14="http://schemas.microsoft.com/office/powerpoint/2010/main" val="8809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5174E-969E-D175-3BB8-5D721D7171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72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ACD92D-2DBD-933D-4369-6CAE1183E9DA}"/>
              </a:ext>
            </a:extLst>
          </p:cNvPr>
          <p:cNvGrpSpPr/>
          <p:nvPr/>
        </p:nvGrpSpPr>
        <p:grpSpPr>
          <a:xfrm>
            <a:off x="3107624" y="1574328"/>
            <a:ext cx="5976751" cy="3298706"/>
            <a:chOff x="2779943" y="665018"/>
            <a:chExt cx="6632112" cy="36604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FC17E7-CC43-3994-1466-9B8D16D16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60"/>
            <a:stretch/>
          </p:blipFill>
          <p:spPr>
            <a:xfrm>
              <a:off x="2779944" y="665018"/>
              <a:ext cx="6632111" cy="30202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2B1699-016C-2DE9-D350-6F5CA6D54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42"/>
            <a:stretch/>
          </p:blipFill>
          <p:spPr>
            <a:xfrm>
              <a:off x="2779943" y="3519054"/>
              <a:ext cx="6632111" cy="80637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71463C9-0726-2909-BFBA-DE58CBC8E3E1}"/>
              </a:ext>
            </a:extLst>
          </p:cNvPr>
          <p:cNvSpPr txBox="1"/>
          <p:nvPr/>
        </p:nvSpPr>
        <p:spPr>
          <a:xfrm>
            <a:off x="4941242" y="1814862"/>
            <a:ext cx="3187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Gambia</a:t>
            </a:r>
          </a:p>
          <a:p>
            <a:pPr algn="ctr"/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F72A9-E6DE-7367-D446-F292D2009B10}"/>
              </a:ext>
            </a:extLst>
          </p:cNvPr>
          <p:cNvSpPr txBox="1"/>
          <p:nvPr/>
        </p:nvSpPr>
        <p:spPr>
          <a:xfrm>
            <a:off x="1224566" y="5210966"/>
            <a:ext cx="10200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 Gambia, the strongest between-chromosome LD is for drug resistance mutations - CRT vs AAT1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Next down the list is Pfsa1 vs Pfsa3.</a:t>
            </a:r>
          </a:p>
        </p:txBody>
      </p:sp>
    </p:spTree>
    <p:extLst>
      <p:ext uri="{BB962C8B-B14F-4D97-AF65-F5344CB8AC3E}">
        <p14:creationId xmlns:p14="http://schemas.microsoft.com/office/powerpoint/2010/main" val="189337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1A12-2405-0B40-C4FD-C3A6E86E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E09F-3BC7-93D7-9F64-ECFFB7C4D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3" y="2191605"/>
            <a:ext cx="10596563" cy="3262137"/>
          </a:xfrm>
        </p:spPr>
        <p:txBody>
          <a:bodyPr/>
          <a:lstStyle/>
          <a:p>
            <a:r>
              <a:rPr lang="en-US" sz="3200" dirty="0"/>
              <a:t>Does between-locus LD imply that there is functional epistasis between the genes?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3200" dirty="0"/>
              <a:t>Or is it just an emergent feature of the population genetics and natural selection?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A76E9-A1AF-EA91-0EC2-9A3AFE6C3A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F164-294C-C795-D459-C3309470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58331-7F8F-2893-625E-515D24B9E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3" y="1970652"/>
            <a:ext cx="10596563" cy="37768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Malaria protection due to sickle </a:t>
            </a:r>
            <a:r>
              <a:rPr lang="en-US" sz="3200" dirty="0" err="1"/>
              <a:t>haemoglobin</a:t>
            </a:r>
            <a:r>
              <a:rPr lang="en-US" sz="3200" dirty="0"/>
              <a:t> depends on parasite genotype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Population genetics and host-parasite coevolution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i="1" dirty="0" err="1"/>
              <a:t>Pfsa</a:t>
            </a:r>
            <a:r>
              <a:rPr lang="en-US" sz="3200" dirty="0"/>
              <a:t>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E686F-285E-515E-AD11-DAE8AE94D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626D3B-B808-77DD-1988-411CF2D0135F}"/>
              </a:ext>
            </a:extLst>
          </p:cNvPr>
          <p:cNvSpPr/>
          <p:nvPr/>
        </p:nvSpPr>
        <p:spPr>
          <a:xfrm>
            <a:off x="504092" y="4583723"/>
            <a:ext cx="8370277" cy="1163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B2C6-BF2B-21F6-A8C2-11B2313B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6" y="410028"/>
            <a:ext cx="10596563" cy="701675"/>
          </a:xfrm>
        </p:spPr>
        <p:txBody>
          <a:bodyPr/>
          <a:lstStyle/>
          <a:p>
            <a:r>
              <a:rPr lang="en-US" dirty="0"/>
              <a:t>How does sickle provide protection?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A9704-7E28-4EAF-B26F-4F85F202C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46" y="1671183"/>
            <a:ext cx="8059512" cy="3776889"/>
          </a:xfrm>
        </p:spPr>
        <p:txBody>
          <a:bodyPr/>
          <a:lstStyle/>
          <a:p>
            <a:r>
              <a:rPr lang="en-US" sz="2400" dirty="0"/>
              <a:t>Theory 1: sickle induces alterations to the red cell cytoskeleton, that reduce the ability of parasites to put their molecules (notably </a:t>
            </a:r>
            <a:r>
              <a:rPr lang="en-US" sz="2400" dirty="0" err="1"/>
              <a:t>PfEMPs</a:t>
            </a:r>
            <a:r>
              <a:rPr lang="en-US" sz="2400" dirty="0"/>
              <a:t>) on the surface.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Theory 2: parasites are unable to grow in sickle trait erythrocytes, in the low-oxygen conditions likely to be found in real infections.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01E73-C540-574E-199F-B2424CC9DC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4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D031E-DC01-4135-9081-A800B9400387}"/>
              </a:ext>
            </a:extLst>
          </p:cNvPr>
          <p:cNvSpPr/>
          <p:nvPr/>
        </p:nvSpPr>
        <p:spPr>
          <a:xfrm>
            <a:off x="166990" y="546807"/>
            <a:ext cx="11858020" cy="2677656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C45BF9-79ED-6FF2-5D71-2033D286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5303"/>
          <a:stretch/>
        </p:blipFill>
        <p:spPr>
          <a:xfrm>
            <a:off x="381009" y="830027"/>
            <a:ext cx="7112641" cy="22145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901E6-0AD6-767D-ACD6-02F5295F8B5B}"/>
              </a:ext>
            </a:extLst>
          </p:cNvPr>
          <p:cNvSpPr txBox="1"/>
          <p:nvPr/>
        </p:nvSpPr>
        <p:spPr>
          <a:xfrm>
            <a:off x="953118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FoundrySterling-Book"/>
                <a:cs typeface="FoundrySterling-Book"/>
              </a:rPr>
              <a:t>Pfsa1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DE8A9-87C4-FE05-852D-B4A2A3ABD448}"/>
              </a:ext>
            </a:extLst>
          </p:cNvPr>
          <p:cNvSpPr txBox="1"/>
          <p:nvPr/>
        </p:nvSpPr>
        <p:spPr>
          <a:xfrm>
            <a:off x="3426480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4DF28-9234-7EEA-EE09-AF233D2D5B80}"/>
              </a:ext>
            </a:extLst>
          </p:cNvPr>
          <p:cNvSpPr txBox="1"/>
          <p:nvPr/>
        </p:nvSpPr>
        <p:spPr>
          <a:xfrm>
            <a:off x="5538879" y="596877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pic>
        <p:nvPicPr>
          <p:cNvPr id="22" name="Picture 21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98BF3912-1580-4197-18DE-1CD7FAE6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13944"/>
          <a:stretch/>
        </p:blipFill>
        <p:spPr>
          <a:xfrm>
            <a:off x="7855437" y="935378"/>
            <a:ext cx="3497581" cy="21091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7F8865-8CC8-B7B0-E33A-07332CCD3F20}"/>
              </a:ext>
            </a:extLst>
          </p:cNvPr>
          <p:cNvSpPr txBox="1"/>
          <p:nvPr/>
        </p:nvSpPr>
        <p:spPr>
          <a:xfrm>
            <a:off x="8926600" y="596824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25" name="Title 23">
            <a:extLst>
              <a:ext uri="{FF2B5EF4-FFF2-40B4-BE49-F238E27FC236}">
                <a16:creationId xmlns:a16="http://schemas.microsoft.com/office/drawing/2014/main" id="{C09D722C-AFA4-5BBE-CA0E-D092A587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452725"/>
            <a:ext cx="10596563" cy="70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1549A-7D36-6219-D917-59304EA1C4EC}"/>
              </a:ext>
            </a:extLst>
          </p:cNvPr>
          <p:cNvSpPr txBox="1"/>
          <p:nvPr/>
        </p:nvSpPr>
        <p:spPr>
          <a:xfrm>
            <a:off x="9425395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D02959-E76C-39D9-99C3-3BB09B57420A}"/>
              </a:ext>
            </a:extLst>
          </p:cNvPr>
          <p:cNvCxnSpPr/>
          <p:nvPr/>
        </p:nvCxnSpPr>
        <p:spPr>
          <a:xfrm>
            <a:off x="9740884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6574DA-9D1E-0A31-42BD-E8E9F8D5CC4E}"/>
              </a:ext>
            </a:extLst>
          </p:cNvPr>
          <p:cNvSpPr txBox="1"/>
          <p:nvPr/>
        </p:nvSpPr>
        <p:spPr>
          <a:xfrm>
            <a:off x="8843277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FIKK4.1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DEAF23-3674-CAA7-7948-796EDC817D9D}"/>
              </a:ext>
            </a:extLst>
          </p:cNvPr>
          <p:cNvCxnSpPr/>
          <p:nvPr/>
        </p:nvCxnSpPr>
        <p:spPr>
          <a:xfrm>
            <a:off x="9158766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4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D031E-DC01-4135-9081-A800B9400387}"/>
              </a:ext>
            </a:extLst>
          </p:cNvPr>
          <p:cNvSpPr/>
          <p:nvPr/>
        </p:nvSpPr>
        <p:spPr>
          <a:xfrm>
            <a:off x="166990" y="546807"/>
            <a:ext cx="11858020" cy="2677656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C45BF9-79ED-6FF2-5D71-2033D286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5303"/>
          <a:stretch/>
        </p:blipFill>
        <p:spPr>
          <a:xfrm>
            <a:off x="381009" y="830027"/>
            <a:ext cx="7112641" cy="22145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901E6-0AD6-767D-ACD6-02F5295F8B5B}"/>
              </a:ext>
            </a:extLst>
          </p:cNvPr>
          <p:cNvSpPr txBox="1"/>
          <p:nvPr/>
        </p:nvSpPr>
        <p:spPr>
          <a:xfrm>
            <a:off x="953118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FoundrySterling-Book"/>
                <a:cs typeface="FoundrySterling-Book"/>
              </a:rPr>
              <a:t>Pfsa1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DE8A9-87C4-FE05-852D-B4A2A3ABD448}"/>
              </a:ext>
            </a:extLst>
          </p:cNvPr>
          <p:cNvSpPr txBox="1"/>
          <p:nvPr/>
        </p:nvSpPr>
        <p:spPr>
          <a:xfrm>
            <a:off x="3426480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4DF28-9234-7EEA-EE09-AF233D2D5B80}"/>
              </a:ext>
            </a:extLst>
          </p:cNvPr>
          <p:cNvSpPr txBox="1"/>
          <p:nvPr/>
        </p:nvSpPr>
        <p:spPr>
          <a:xfrm>
            <a:off x="5538879" y="596877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pic>
        <p:nvPicPr>
          <p:cNvPr id="22" name="Picture 21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98BF3912-1580-4197-18DE-1CD7FAE6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13944"/>
          <a:stretch/>
        </p:blipFill>
        <p:spPr>
          <a:xfrm>
            <a:off x="7855437" y="935378"/>
            <a:ext cx="3497581" cy="21091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7F8865-8CC8-B7B0-E33A-07332CCD3F20}"/>
              </a:ext>
            </a:extLst>
          </p:cNvPr>
          <p:cNvSpPr txBox="1"/>
          <p:nvPr/>
        </p:nvSpPr>
        <p:spPr>
          <a:xfrm>
            <a:off x="8926600" y="596824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25" name="Title 23">
            <a:extLst>
              <a:ext uri="{FF2B5EF4-FFF2-40B4-BE49-F238E27FC236}">
                <a16:creationId xmlns:a16="http://schemas.microsoft.com/office/drawing/2014/main" id="{C09D722C-AFA4-5BBE-CA0E-D092A587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452725"/>
            <a:ext cx="10596563" cy="70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1549A-7D36-6219-D917-59304EA1C4EC}"/>
              </a:ext>
            </a:extLst>
          </p:cNvPr>
          <p:cNvSpPr txBox="1"/>
          <p:nvPr/>
        </p:nvSpPr>
        <p:spPr>
          <a:xfrm>
            <a:off x="9425395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D02959-E76C-39D9-99C3-3BB09B57420A}"/>
              </a:ext>
            </a:extLst>
          </p:cNvPr>
          <p:cNvCxnSpPr/>
          <p:nvPr/>
        </p:nvCxnSpPr>
        <p:spPr>
          <a:xfrm>
            <a:off x="9740884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6574DA-9D1E-0A31-42BD-E8E9F8D5CC4E}"/>
              </a:ext>
            </a:extLst>
          </p:cNvPr>
          <p:cNvSpPr txBox="1"/>
          <p:nvPr/>
        </p:nvSpPr>
        <p:spPr>
          <a:xfrm>
            <a:off x="8843277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FIKK4.1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DEAF23-3674-CAA7-7948-796EDC817D9D}"/>
              </a:ext>
            </a:extLst>
          </p:cNvPr>
          <p:cNvCxnSpPr/>
          <p:nvPr/>
        </p:nvCxnSpPr>
        <p:spPr>
          <a:xfrm>
            <a:off x="9158766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85AFFB0-F587-48C2-0AF9-FF1293395F5F}"/>
              </a:ext>
            </a:extLst>
          </p:cNvPr>
          <p:cNvSpPr txBox="1"/>
          <p:nvPr/>
        </p:nvSpPr>
        <p:spPr>
          <a:xfrm>
            <a:off x="2941689" y="4339648"/>
            <a:ext cx="28589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0020300 is an exported protein, unknown function.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Has been observed in cytosol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Tamira Butler PhD Thesis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Daniel </a:t>
            </a:r>
            <a:r>
              <a:rPr lang="en-US" sz="1600" dirty="0" err="1">
                <a:solidFill>
                  <a:schemeClr val="bg1"/>
                </a:solidFill>
              </a:rPr>
              <a:t>Golberg</a:t>
            </a:r>
            <a:r>
              <a:rPr lang="en-US" sz="1600" dirty="0">
                <a:solidFill>
                  <a:schemeClr val="bg1"/>
                </a:solidFill>
              </a:rPr>
              <a:t> lab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BD508F-0749-6249-69FD-D9FB5962F1B7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4167198" y="3633538"/>
            <a:ext cx="203944" cy="70611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DB3EE6-FAAB-1798-CEC0-A585A6693BFB}"/>
              </a:ext>
            </a:extLst>
          </p:cNvPr>
          <p:cNvCxnSpPr>
            <a:cxnSpLocks/>
          </p:cNvCxnSpPr>
          <p:nvPr/>
        </p:nvCxnSpPr>
        <p:spPr>
          <a:xfrm flipH="1" flipV="1">
            <a:off x="6297485" y="3507683"/>
            <a:ext cx="331915" cy="75236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FF4316-A1AE-1A17-AAAB-7C203D033773}"/>
              </a:ext>
            </a:extLst>
          </p:cNvPr>
          <p:cNvSpPr txBox="1"/>
          <p:nvPr/>
        </p:nvSpPr>
        <p:spPr>
          <a:xfrm>
            <a:off x="5709771" y="4339648"/>
            <a:ext cx="321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1127000 is a predicted exported, putative Tyrosine phosphatase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C8A533-9D08-95FC-FBD9-D086E30F8C44}"/>
              </a:ext>
            </a:extLst>
          </p:cNvPr>
          <p:cNvCxnSpPr>
            <a:cxnSpLocks/>
          </p:cNvCxnSpPr>
          <p:nvPr/>
        </p:nvCxnSpPr>
        <p:spPr>
          <a:xfrm flipH="1" flipV="1">
            <a:off x="9747759" y="3580218"/>
            <a:ext cx="331915" cy="75236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A59875-FFDB-5AFE-BBCA-2E9EE3E9E0B0}"/>
              </a:ext>
            </a:extLst>
          </p:cNvPr>
          <p:cNvSpPr txBox="1"/>
          <p:nvPr/>
        </p:nvSpPr>
        <p:spPr>
          <a:xfrm>
            <a:off x="8802740" y="4432805"/>
            <a:ext cx="321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FIKK4.1/4.2 are exported Serine/Threonine Kinases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CA0644-F18E-4B34-90A4-9E2D5382DE69}"/>
              </a:ext>
            </a:extLst>
          </p:cNvPr>
          <p:cNvCxnSpPr/>
          <p:nvPr/>
        </p:nvCxnSpPr>
        <p:spPr>
          <a:xfrm flipV="1">
            <a:off x="781286" y="3483455"/>
            <a:ext cx="664131" cy="75236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D4B53B-D28F-0BA6-99F5-CBD5F7243365}"/>
              </a:ext>
            </a:extLst>
          </p:cNvPr>
          <p:cNvSpPr txBox="1"/>
          <p:nvPr/>
        </p:nvSpPr>
        <p:spPr>
          <a:xfrm>
            <a:off x="129084" y="4339648"/>
            <a:ext cx="2858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PfACS8 is an Acyl co-A synthetase family member.  </a:t>
            </a:r>
            <a:r>
              <a:rPr lang="en-US" sz="1600" dirty="0">
                <a:solidFill>
                  <a:schemeClr val="bg1"/>
                </a:solidFill>
              </a:rPr>
              <a:t>To my knowledge it has not been  observed exported (unlike other family members)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9E121-A3B3-9387-6AC4-5AEECE01F534}"/>
              </a:ext>
            </a:extLst>
          </p:cNvPr>
          <p:cNvSpPr txBox="1"/>
          <p:nvPr/>
        </p:nvSpPr>
        <p:spPr>
          <a:xfrm>
            <a:off x="6947982" y="5715895"/>
            <a:ext cx="4604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None are thought to be essential (for parasite growth in vitro)</a:t>
            </a:r>
          </a:p>
        </p:txBody>
      </p:sp>
    </p:spTree>
    <p:extLst>
      <p:ext uri="{BB962C8B-B14F-4D97-AF65-F5344CB8AC3E}">
        <p14:creationId xmlns:p14="http://schemas.microsoft.com/office/powerpoint/2010/main" val="304466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D031E-DC01-4135-9081-A800B9400387}"/>
              </a:ext>
            </a:extLst>
          </p:cNvPr>
          <p:cNvSpPr/>
          <p:nvPr/>
        </p:nvSpPr>
        <p:spPr>
          <a:xfrm>
            <a:off x="166990" y="546807"/>
            <a:ext cx="11858020" cy="2677656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C45BF9-79ED-6FF2-5D71-2033D286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5303"/>
          <a:stretch/>
        </p:blipFill>
        <p:spPr>
          <a:xfrm>
            <a:off x="381009" y="830027"/>
            <a:ext cx="7112641" cy="22145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901E6-0AD6-767D-ACD6-02F5295F8B5B}"/>
              </a:ext>
            </a:extLst>
          </p:cNvPr>
          <p:cNvSpPr txBox="1"/>
          <p:nvPr/>
        </p:nvSpPr>
        <p:spPr>
          <a:xfrm>
            <a:off x="953118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FoundrySterling-Book"/>
                <a:cs typeface="FoundrySterling-Book"/>
              </a:rPr>
              <a:t>Pfsa1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DE8A9-87C4-FE05-852D-B4A2A3ABD448}"/>
              </a:ext>
            </a:extLst>
          </p:cNvPr>
          <p:cNvSpPr txBox="1"/>
          <p:nvPr/>
        </p:nvSpPr>
        <p:spPr>
          <a:xfrm>
            <a:off x="3426480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4DF28-9234-7EEA-EE09-AF233D2D5B80}"/>
              </a:ext>
            </a:extLst>
          </p:cNvPr>
          <p:cNvSpPr txBox="1"/>
          <p:nvPr/>
        </p:nvSpPr>
        <p:spPr>
          <a:xfrm>
            <a:off x="5538879" y="596877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pic>
        <p:nvPicPr>
          <p:cNvPr id="22" name="Picture 21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98BF3912-1580-4197-18DE-1CD7FAE6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13944"/>
          <a:stretch/>
        </p:blipFill>
        <p:spPr>
          <a:xfrm>
            <a:off x="7855437" y="935378"/>
            <a:ext cx="3497581" cy="21091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7F8865-8CC8-B7B0-E33A-07332CCD3F20}"/>
              </a:ext>
            </a:extLst>
          </p:cNvPr>
          <p:cNvSpPr txBox="1"/>
          <p:nvPr/>
        </p:nvSpPr>
        <p:spPr>
          <a:xfrm>
            <a:off x="8926600" y="596824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25" name="Title 23">
            <a:extLst>
              <a:ext uri="{FF2B5EF4-FFF2-40B4-BE49-F238E27FC236}">
                <a16:creationId xmlns:a16="http://schemas.microsoft.com/office/drawing/2014/main" id="{C09D722C-AFA4-5BBE-CA0E-D092A587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452725"/>
            <a:ext cx="10596563" cy="70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1549A-7D36-6219-D917-59304EA1C4EC}"/>
              </a:ext>
            </a:extLst>
          </p:cNvPr>
          <p:cNvSpPr txBox="1"/>
          <p:nvPr/>
        </p:nvSpPr>
        <p:spPr>
          <a:xfrm>
            <a:off x="9425395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D02959-E76C-39D9-99C3-3BB09B57420A}"/>
              </a:ext>
            </a:extLst>
          </p:cNvPr>
          <p:cNvCxnSpPr/>
          <p:nvPr/>
        </p:nvCxnSpPr>
        <p:spPr>
          <a:xfrm>
            <a:off x="9740884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6574DA-9D1E-0A31-42BD-E8E9F8D5CC4E}"/>
              </a:ext>
            </a:extLst>
          </p:cNvPr>
          <p:cNvSpPr txBox="1"/>
          <p:nvPr/>
        </p:nvSpPr>
        <p:spPr>
          <a:xfrm>
            <a:off x="8843277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FIKK4.1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DEAF23-3674-CAA7-7948-796EDC817D9D}"/>
              </a:ext>
            </a:extLst>
          </p:cNvPr>
          <p:cNvCxnSpPr/>
          <p:nvPr/>
        </p:nvCxnSpPr>
        <p:spPr>
          <a:xfrm>
            <a:off x="9158766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C8A533-9D08-95FC-FBD9-D086E30F8C44}"/>
              </a:ext>
            </a:extLst>
          </p:cNvPr>
          <p:cNvCxnSpPr>
            <a:cxnSpLocks/>
          </p:cNvCxnSpPr>
          <p:nvPr/>
        </p:nvCxnSpPr>
        <p:spPr>
          <a:xfrm flipH="1" flipV="1">
            <a:off x="9747759" y="3580218"/>
            <a:ext cx="331915" cy="75236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A59875-FFDB-5AFE-BBCA-2E9EE3E9E0B0}"/>
              </a:ext>
            </a:extLst>
          </p:cNvPr>
          <p:cNvSpPr txBox="1"/>
          <p:nvPr/>
        </p:nvSpPr>
        <p:spPr>
          <a:xfrm>
            <a:off x="8802740" y="4432805"/>
            <a:ext cx="321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FIKK4.1/4.2 are exported Serine/threonine Kinases</a:t>
            </a:r>
          </a:p>
        </p:txBody>
      </p:sp>
      <p:pic>
        <p:nvPicPr>
          <p:cNvPr id="3" name="Picture 2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A907D7A8-7006-8997-D41E-39277D92A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/>
          <a:stretch/>
        </p:blipFill>
        <p:spPr>
          <a:xfrm>
            <a:off x="3426480" y="3507683"/>
            <a:ext cx="3767543" cy="31632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9A4E0-42AD-101B-1452-3047679591D0}"/>
              </a:ext>
            </a:extLst>
          </p:cNvPr>
          <p:cNvSpPr/>
          <p:nvPr/>
        </p:nvSpPr>
        <p:spPr>
          <a:xfrm>
            <a:off x="4728134" y="3683910"/>
            <a:ext cx="582118" cy="2857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B2CC1-2BF1-3A1D-EA2A-10E6A8047268}"/>
              </a:ext>
            </a:extLst>
          </p:cNvPr>
          <p:cNvSpPr txBox="1"/>
          <p:nvPr/>
        </p:nvSpPr>
        <p:spPr>
          <a:xfrm>
            <a:off x="384113" y="4602081"/>
            <a:ext cx="243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Evidence that FIKKs affect var2csa expression: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0F6B-8731-13C3-BBDB-0CF103E0673C}"/>
              </a:ext>
            </a:extLst>
          </p:cNvPr>
          <p:cNvSpPr txBox="1"/>
          <p:nvPr/>
        </p:nvSpPr>
        <p:spPr>
          <a:xfrm>
            <a:off x="1248479" y="597510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Davies et al 2023</a:t>
            </a:r>
          </a:p>
        </p:txBody>
      </p:sp>
    </p:spTree>
    <p:extLst>
      <p:ext uri="{BB962C8B-B14F-4D97-AF65-F5344CB8AC3E}">
        <p14:creationId xmlns:p14="http://schemas.microsoft.com/office/powerpoint/2010/main" val="185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D031E-DC01-4135-9081-A800B9400387}"/>
              </a:ext>
            </a:extLst>
          </p:cNvPr>
          <p:cNvSpPr/>
          <p:nvPr/>
        </p:nvSpPr>
        <p:spPr>
          <a:xfrm>
            <a:off x="166990" y="546807"/>
            <a:ext cx="11858020" cy="2677656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C45BF9-79ED-6FF2-5D71-2033D286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5303"/>
          <a:stretch/>
        </p:blipFill>
        <p:spPr>
          <a:xfrm>
            <a:off x="381009" y="830027"/>
            <a:ext cx="7112641" cy="22145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901E6-0AD6-767D-ACD6-02F5295F8B5B}"/>
              </a:ext>
            </a:extLst>
          </p:cNvPr>
          <p:cNvSpPr txBox="1"/>
          <p:nvPr/>
        </p:nvSpPr>
        <p:spPr>
          <a:xfrm>
            <a:off x="953118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FoundrySterling-Book"/>
                <a:cs typeface="FoundrySterling-Book"/>
              </a:rPr>
              <a:t>Pfsa1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DE8A9-87C4-FE05-852D-B4A2A3ABD448}"/>
              </a:ext>
            </a:extLst>
          </p:cNvPr>
          <p:cNvSpPr txBox="1"/>
          <p:nvPr/>
        </p:nvSpPr>
        <p:spPr>
          <a:xfrm>
            <a:off x="3426480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4DF28-9234-7EEA-EE09-AF233D2D5B80}"/>
              </a:ext>
            </a:extLst>
          </p:cNvPr>
          <p:cNvSpPr txBox="1"/>
          <p:nvPr/>
        </p:nvSpPr>
        <p:spPr>
          <a:xfrm>
            <a:off x="5538879" y="596877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pic>
        <p:nvPicPr>
          <p:cNvPr id="22" name="Picture 21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98BF3912-1580-4197-18DE-1CD7FAE6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13944"/>
          <a:stretch/>
        </p:blipFill>
        <p:spPr>
          <a:xfrm>
            <a:off x="7855437" y="935378"/>
            <a:ext cx="3497581" cy="21091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7F8865-8CC8-B7B0-E33A-07332CCD3F20}"/>
              </a:ext>
            </a:extLst>
          </p:cNvPr>
          <p:cNvSpPr txBox="1"/>
          <p:nvPr/>
        </p:nvSpPr>
        <p:spPr>
          <a:xfrm>
            <a:off x="8926600" y="596824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25" name="Title 23">
            <a:extLst>
              <a:ext uri="{FF2B5EF4-FFF2-40B4-BE49-F238E27FC236}">
                <a16:creationId xmlns:a16="http://schemas.microsoft.com/office/drawing/2014/main" id="{C09D722C-AFA4-5BBE-CA0E-D092A587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452725"/>
            <a:ext cx="10596563" cy="70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1549A-7D36-6219-D917-59304EA1C4EC}"/>
              </a:ext>
            </a:extLst>
          </p:cNvPr>
          <p:cNvSpPr txBox="1"/>
          <p:nvPr/>
        </p:nvSpPr>
        <p:spPr>
          <a:xfrm>
            <a:off x="9425395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D02959-E76C-39D9-99C3-3BB09B57420A}"/>
              </a:ext>
            </a:extLst>
          </p:cNvPr>
          <p:cNvCxnSpPr/>
          <p:nvPr/>
        </p:nvCxnSpPr>
        <p:spPr>
          <a:xfrm>
            <a:off x="9740884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6574DA-9D1E-0A31-42BD-E8E9F8D5CC4E}"/>
              </a:ext>
            </a:extLst>
          </p:cNvPr>
          <p:cNvSpPr txBox="1"/>
          <p:nvPr/>
        </p:nvSpPr>
        <p:spPr>
          <a:xfrm>
            <a:off x="8843277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FIKK4.1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DEAF23-3674-CAA7-7948-796EDC817D9D}"/>
              </a:ext>
            </a:extLst>
          </p:cNvPr>
          <p:cNvCxnSpPr/>
          <p:nvPr/>
        </p:nvCxnSpPr>
        <p:spPr>
          <a:xfrm>
            <a:off x="9158766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A907D7A8-7006-8997-D41E-39277D92A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/>
          <a:stretch/>
        </p:blipFill>
        <p:spPr>
          <a:xfrm>
            <a:off x="3426480" y="3507683"/>
            <a:ext cx="3767543" cy="31632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9A4E0-42AD-101B-1452-3047679591D0}"/>
              </a:ext>
            </a:extLst>
          </p:cNvPr>
          <p:cNvSpPr/>
          <p:nvPr/>
        </p:nvSpPr>
        <p:spPr>
          <a:xfrm>
            <a:off x="4728134" y="3683910"/>
            <a:ext cx="582118" cy="2857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043E3-86B1-411E-5E69-7C1435DEE80D}"/>
              </a:ext>
            </a:extLst>
          </p:cNvPr>
          <p:cNvSpPr txBox="1"/>
          <p:nvPr/>
        </p:nvSpPr>
        <p:spPr>
          <a:xfrm>
            <a:off x="1248479" y="597510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Davies et al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B2CC1-2BF1-3A1D-EA2A-10E6A8047268}"/>
              </a:ext>
            </a:extLst>
          </p:cNvPr>
          <p:cNvSpPr txBox="1"/>
          <p:nvPr/>
        </p:nvSpPr>
        <p:spPr>
          <a:xfrm>
            <a:off x="384113" y="4602081"/>
            <a:ext cx="243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Evidence that FIKKs affect var2csa expression:</a:t>
            </a:r>
          </a:p>
        </p:txBody>
      </p:sp>
      <p:pic>
        <p:nvPicPr>
          <p:cNvPr id="4" name="Picture 3" descr="A close-up of a microscope&#10;&#10;Description automatically generated">
            <a:extLst>
              <a:ext uri="{FF2B5EF4-FFF2-40B4-BE49-F238E27FC236}">
                <a16:creationId xmlns:a16="http://schemas.microsoft.com/office/drawing/2014/main" id="{10340F25-3160-3820-09B6-2CF0AD615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43" y="3637437"/>
            <a:ext cx="2091802" cy="2950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697201-80ED-48F6-75B0-F3AE5D7B8F19}"/>
              </a:ext>
            </a:extLst>
          </p:cNvPr>
          <p:cNvSpPr txBox="1"/>
          <p:nvPr/>
        </p:nvSpPr>
        <p:spPr>
          <a:xfrm>
            <a:off x="10468451" y="648631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Kats et a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11021-D1D0-EFF4-67BF-22A785D35688}"/>
              </a:ext>
            </a:extLst>
          </p:cNvPr>
          <p:cNvSpPr txBox="1"/>
          <p:nvPr/>
        </p:nvSpPr>
        <p:spPr>
          <a:xfrm>
            <a:off x="10411155" y="5660057"/>
            <a:ext cx="152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FIKK4.2 knockout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2C8EB6-4971-C267-05D6-78EBE4AFA7D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9974690" y="5836005"/>
            <a:ext cx="436465" cy="1472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48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4AF31-AADE-134E-98C8-0D828443D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78" y="2052777"/>
            <a:ext cx="10237029" cy="4027507"/>
          </a:xfrm>
        </p:spPr>
        <p:txBody>
          <a:bodyPr/>
          <a:lstStyle/>
          <a:p>
            <a:r>
              <a:rPr lang="en-US" sz="2933" dirty="0">
                <a:latin typeface="FoundrySterling-Book" pitchFamily="2" charset="0"/>
              </a:rPr>
              <a:t>Plan of our analysis</a:t>
            </a:r>
            <a:r>
              <a:rPr lang="en-US" sz="2933" dirty="0"/>
              <a:t>:</a:t>
            </a:r>
          </a:p>
          <a:p>
            <a:pPr marL="685783" indent="-685783">
              <a:buAutoNum type="arabicPeriod"/>
            </a:pPr>
            <a:endParaRPr lang="en-US" sz="2400" dirty="0"/>
          </a:p>
          <a:p>
            <a:pPr marL="685783" indent="-685783">
              <a:buFont typeface="Arial"/>
              <a:buAutoNum type="arabicPeriod"/>
            </a:pPr>
            <a:r>
              <a:rPr lang="en-US" sz="2933" dirty="0">
                <a:latin typeface="FoundrySterling-Book" pitchFamily="2" charset="0"/>
              </a:rPr>
              <a:t>Sequence the </a:t>
            </a:r>
            <a:r>
              <a:rPr lang="en-US" sz="2933" i="1" dirty="0" err="1">
                <a:latin typeface="FOUNDRYSTERLING-BOOK" pitchFamily="2" charset="0"/>
              </a:rPr>
              <a:t>P.falciparum</a:t>
            </a:r>
            <a:r>
              <a:rPr lang="en-US" sz="2933" i="1" dirty="0">
                <a:latin typeface="FOUNDRYSTERLING-BOOK" pitchFamily="2" charset="0"/>
              </a:rPr>
              <a:t> </a:t>
            </a:r>
            <a:r>
              <a:rPr lang="en-US" sz="2933" dirty="0">
                <a:latin typeface="FoundrySterling-Book" pitchFamily="2" charset="0"/>
              </a:rPr>
              <a:t>genome in severe malaria cases </a:t>
            </a:r>
            <a:r>
              <a:rPr lang="en-US" sz="2400" dirty="0">
                <a:latin typeface="FoundrySterling-Book" pitchFamily="2" charset="0"/>
              </a:rPr>
              <a:t>selected from our previously published human GWAS*</a:t>
            </a:r>
          </a:p>
          <a:p>
            <a:pPr marL="685783" indent="-685783">
              <a:buFont typeface="Arial"/>
              <a:buAutoNum type="arabicPeriod"/>
            </a:pPr>
            <a:endParaRPr lang="en-US" sz="2933" dirty="0">
              <a:latin typeface="FoundrySterling-Book" pitchFamily="2" charset="0"/>
            </a:endParaRPr>
          </a:p>
          <a:p>
            <a:pPr marL="685783" indent="-685783">
              <a:buFont typeface="Arial"/>
              <a:buAutoNum type="arabicPeriod"/>
            </a:pPr>
            <a:r>
              <a:rPr lang="en-US" sz="2933" dirty="0">
                <a:latin typeface="FoundrySterling-Book" pitchFamily="2" charset="0"/>
              </a:rPr>
              <a:t>Test for association </a:t>
            </a:r>
            <a:r>
              <a:rPr lang="en-US" sz="2133" dirty="0">
                <a:latin typeface="FoundrySterling-Book" pitchFamily="2" charset="0"/>
              </a:rPr>
              <a:t>between human and parasite genetic variants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31A33A-AA51-5D4D-9E92-A020CA3FAD85}"/>
              </a:ext>
            </a:extLst>
          </p:cNvPr>
          <p:cNvSpPr txBox="1">
            <a:spLocks/>
          </p:cNvSpPr>
          <p:nvPr/>
        </p:nvSpPr>
        <p:spPr>
          <a:xfrm>
            <a:off x="0" y="16011"/>
            <a:ext cx="12192000" cy="49463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71000">
                <a:srgbClr val="002047"/>
              </a:gs>
            </a:gsLst>
            <a:lin ang="1800000" scaled="0"/>
            <a:tileRect/>
          </a:gradFill>
        </p:spPr>
        <p:txBody>
          <a:bodyPr vert="horz" lIns="121920" tIns="60960" rIns="121920" bIns="60960" rtlCol="0" anchor="ctr">
            <a:normAutofit fontScale="90000" lnSpcReduction="20000"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i="0" u="none" kern="1200">
                <a:solidFill>
                  <a:srgbClr val="F2F2F2"/>
                </a:solidFill>
                <a:latin typeface="FoundrySterling-Medium"/>
                <a:ea typeface="+mj-ea"/>
                <a:cs typeface="FoundrySterling-Medium"/>
              </a:defRPr>
            </a:lvl1pPr>
          </a:lstStyle>
          <a:p>
            <a:pPr algn="ctr"/>
            <a:r>
              <a:rPr lang="en-US" sz="3200" dirty="0"/>
              <a:t>Investigating human-parasite genetic interaction in severe malaria cases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33AEE-88CD-4545-B5AF-2D1B1F36E4ED}"/>
              </a:ext>
            </a:extLst>
          </p:cNvPr>
          <p:cNvGrpSpPr/>
          <p:nvPr/>
        </p:nvGrpSpPr>
        <p:grpSpPr>
          <a:xfrm>
            <a:off x="8467" y="1"/>
            <a:ext cx="12192000" cy="805551"/>
            <a:chOff x="0" y="4539337"/>
            <a:chExt cx="9144000" cy="6041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B51AD5-6305-544F-8E04-013D6007A030}"/>
                </a:ext>
              </a:extLst>
            </p:cNvPr>
            <p:cNvSpPr/>
            <p:nvPr/>
          </p:nvSpPr>
          <p:spPr>
            <a:xfrm>
              <a:off x="0" y="4539337"/>
              <a:ext cx="9144000" cy="604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DC1141-509E-7249-8DD1-2A3BD5B9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966" y="4718327"/>
              <a:ext cx="1426948" cy="2766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33103-3D12-A147-B129-FEC0010EC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5374" y="4773273"/>
              <a:ext cx="2001122" cy="1667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0ADFD4-180A-1D4B-B601-ED0C81477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6862" y="4646858"/>
              <a:ext cx="2001122" cy="4195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FAE338-8E5B-C241-9800-69E76FD7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280" y="4636872"/>
              <a:ext cx="1278728" cy="4395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B3CFAB-4E7E-7B43-95C6-09C054DF3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845" y="4690552"/>
              <a:ext cx="1723799" cy="332202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34DD595-2BE7-EE46-A283-2BFD17E41591}"/>
              </a:ext>
            </a:extLst>
          </p:cNvPr>
          <p:cNvSpPr txBox="1"/>
          <p:nvPr/>
        </p:nvSpPr>
        <p:spPr>
          <a:xfrm>
            <a:off x="4990742" y="6372539"/>
            <a:ext cx="708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*</a:t>
            </a:r>
            <a:r>
              <a:rPr lang="en-US" sz="16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MalariaGEN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 human GWAS, Nature Communications 2019</a:t>
            </a:r>
          </a:p>
        </p:txBody>
      </p:sp>
    </p:spTree>
    <p:extLst>
      <p:ext uri="{BB962C8B-B14F-4D97-AF65-F5344CB8AC3E}">
        <p14:creationId xmlns:p14="http://schemas.microsoft.com/office/powerpoint/2010/main" val="29884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D031E-DC01-4135-9081-A800B9400387}"/>
              </a:ext>
            </a:extLst>
          </p:cNvPr>
          <p:cNvSpPr/>
          <p:nvPr/>
        </p:nvSpPr>
        <p:spPr>
          <a:xfrm>
            <a:off x="166990" y="546807"/>
            <a:ext cx="11858020" cy="2677656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C45BF9-79ED-6FF2-5D71-2033D286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5303"/>
          <a:stretch/>
        </p:blipFill>
        <p:spPr>
          <a:xfrm>
            <a:off x="381009" y="830027"/>
            <a:ext cx="7112641" cy="22145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901E6-0AD6-767D-ACD6-02F5295F8B5B}"/>
              </a:ext>
            </a:extLst>
          </p:cNvPr>
          <p:cNvSpPr txBox="1"/>
          <p:nvPr/>
        </p:nvSpPr>
        <p:spPr>
          <a:xfrm>
            <a:off x="953118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FoundrySterling-Book"/>
                <a:cs typeface="FoundrySterling-Book"/>
              </a:rPr>
              <a:t>Pfsa1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DE8A9-87C4-FE05-852D-B4A2A3ABD448}"/>
              </a:ext>
            </a:extLst>
          </p:cNvPr>
          <p:cNvSpPr txBox="1"/>
          <p:nvPr/>
        </p:nvSpPr>
        <p:spPr>
          <a:xfrm>
            <a:off x="3426480" y="596824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4DF28-9234-7EEA-EE09-AF233D2D5B80}"/>
              </a:ext>
            </a:extLst>
          </p:cNvPr>
          <p:cNvSpPr txBox="1"/>
          <p:nvPr/>
        </p:nvSpPr>
        <p:spPr>
          <a:xfrm>
            <a:off x="5538879" y="596877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pic>
        <p:nvPicPr>
          <p:cNvPr id="22" name="Picture 21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98BF3912-1580-4197-18DE-1CD7FAE6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13944"/>
          <a:stretch/>
        </p:blipFill>
        <p:spPr>
          <a:xfrm>
            <a:off x="7855437" y="935378"/>
            <a:ext cx="3497581" cy="21091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7F8865-8CC8-B7B0-E33A-07332CCD3F20}"/>
              </a:ext>
            </a:extLst>
          </p:cNvPr>
          <p:cNvSpPr txBox="1"/>
          <p:nvPr/>
        </p:nvSpPr>
        <p:spPr>
          <a:xfrm>
            <a:off x="8926600" y="596824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25" name="Title 23">
            <a:extLst>
              <a:ext uri="{FF2B5EF4-FFF2-40B4-BE49-F238E27FC236}">
                <a16:creationId xmlns:a16="http://schemas.microsoft.com/office/drawing/2014/main" id="{C09D722C-AFA4-5BBE-CA0E-D092A587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4" y="452725"/>
            <a:ext cx="10596563" cy="701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1549A-7D36-6219-D917-59304EA1C4EC}"/>
              </a:ext>
            </a:extLst>
          </p:cNvPr>
          <p:cNvSpPr txBox="1"/>
          <p:nvPr/>
        </p:nvSpPr>
        <p:spPr>
          <a:xfrm>
            <a:off x="9425395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FIKK4.2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D02959-E76C-39D9-99C3-3BB09B57420A}"/>
              </a:ext>
            </a:extLst>
          </p:cNvPr>
          <p:cNvCxnSpPr/>
          <p:nvPr/>
        </p:nvCxnSpPr>
        <p:spPr>
          <a:xfrm>
            <a:off x="9740884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46574DA-9D1E-0A31-42BD-E8E9F8D5CC4E}"/>
              </a:ext>
            </a:extLst>
          </p:cNvPr>
          <p:cNvSpPr txBox="1"/>
          <p:nvPr/>
        </p:nvSpPr>
        <p:spPr>
          <a:xfrm>
            <a:off x="8843277" y="233473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FIKK4.1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DEAF23-3674-CAA7-7948-796EDC817D9D}"/>
              </a:ext>
            </a:extLst>
          </p:cNvPr>
          <p:cNvCxnSpPr/>
          <p:nvPr/>
        </p:nvCxnSpPr>
        <p:spPr>
          <a:xfrm>
            <a:off x="9158766" y="2536894"/>
            <a:ext cx="0" cy="16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A837B0-08EF-53F9-B35D-7E683BD6246A}"/>
              </a:ext>
            </a:extLst>
          </p:cNvPr>
          <p:cNvCxnSpPr>
            <a:cxnSpLocks/>
          </p:cNvCxnSpPr>
          <p:nvPr/>
        </p:nvCxnSpPr>
        <p:spPr>
          <a:xfrm flipH="1" flipV="1">
            <a:off x="1806222" y="3429000"/>
            <a:ext cx="214489" cy="60113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3C26C5-6B34-C308-0079-472523AB6EB0}"/>
              </a:ext>
            </a:extLst>
          </p:cNvPr>
          <p:cNvCxnSpPr>
            <a:cxnSpLocks/>
          </p:cNvCxnSpPr>
          <p:nvPr/>
        </p:nvCxnSpPr>
        <p:spPr>
          <a:xfrm flipV="1">
            <a:off x="9309173" y="3444860"/>
            <a:ext cx="178832" cy="56941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0E81C0B-BFAE-6740-989D-DFF7469E01E0}"/>
              </a:ext>
            </a:extLst>
          </p:cNvPr>
          <p:cNvSpPr txBox="1"/>
          <p:nvPr/>
        </p:nvSpPr>
        <p:spPr>
          <a:xfrm>
            <a:off x="1422399" y="4250530"/>
            <a:ext cx="889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Both ACSs and FIKKs are part of large gene families that have expanded in </a:t>
            </a:r>
            <a:r>
              <a:rPr lang="en-US" dirty="0" err="1">
                <a:solidFill>
                  <a:schemeClr val="bg1"/>
                </a:solidFill>
              </a:rPr>
              <a:t>laverania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(The sub-clade of ape-infecting malaria that includes </a:t>
            </a:r>
            <a:r>
              <a:rPr lang="en-US" i="1" dirty="0" err="1">
                <a:solidFill>
                  <a:schemeClr val="bg1"/>
                </a:solidFill>
              </a:rPr>
              <a:t>P.falciparum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A8FDC8-65E8-EAEC-ADD9-41E673B87236}"/>
              </a:ext>
            </a:extLst>
          </p:cNvPr>
          <p:cNvSpPr txBox="1"/>
          <p:nvPr/>
        </p:nvSpPr>
        <p:spPr>
          <a:xfrm>
            <a:off x="409330" y="5399402"/>
            <a:ext cx="11615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Otto et al, “Genomes of all known members of a Plasmodium subgenus reveal paths to virulent human malaria”, Nat. </a:t>
            </a:r>
            <a:r>
              <a:rPr lang="en-US" sz="1400" dirty="0" err="1">
                <a:solidFill>
                  <a:schemeClr val="bg1"/>
                </a:solidFill>
              </a:rPr>
              <a:t>Microbiol</a:t>
            </a:r>
            <a:r>
              <a:rPr lang="en-US" sz="1400" dirty="0">
                <a:solidFill>
                  <a:schemeClr val="bg1"/>
                </a:solidFill>
              </a:rPr>
              <a:t> 2018</a:t>
            </a:r>
          </a:p>
          <a:p>
            <a:r>
              <a:rPr lang="en-US" sz="1400" dirty="0">
                <a:solidFill>
                  <a:schemeClr val="bg1"/>
                </a:solidFill>
              </a:rPr>
              <a:t>Davies et al, “An exported kinase family mediates species- specific erythrocyte </a:t>
            </a:r>
            <a:r>
              <a:rPr lang="en-US" sz="1400" dirty="0" err="1">
                <a:solidFill>
                  <a:schemeClr val="bg1"/>
                </a:solidFill>
              </a:rPr>
              <a:t>remodelling</a:t>
            </a:r>
            <a:r>
              <a:rPr lang="en-US" sz="1400" dirty="0">
                <a:solidFill>
                  <a:schemeClr val="bg1"/>
                </a:solidFill>
              </a:rPr>
              <a:t> and virulence in human malaria”,  Nat. </a:t>
            </a:r>
            <a:r>
              <a:rPr lang="en-US" sz="1400" dirty="0" err="1">
                <a:solidFill>
                  <a:schemeClr val="bg1"/>
                </a:solidFill>
              </a:rPr>
              <a:t>Microbiol</a:t>
            </a:r>
            <a:r>
              <a:rPr lang="en-US" sz="1400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05692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D031E-DC01-4135-9081-A800B9400387}"/>
              </a:ext>
            </a:extLst>
          </p:cNvPr>
          <p:cNvSpPr/>
          <p:nvPr/>
        </p:nvSpPr>
        <p:spPr>
          <a:xfrm>
            <a:off x="482295" y="366240"/>
            <a:ext cx="7102928" cy="3045479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C45BF9-79ED-6FF2-5D71-2033D286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40" t="60950" r="713" b="8894"/>
          <a:stretch/>
        </p:blipFill>
        <p:spPr>
          <a:xfrm>
            <a:off x="847208" y="926374"/>
            <a:ext cx="6076302" cy="23220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9DE8A9-87C4-FE05-852D-B4A2A3ABD448}"/>
              </a:ext>
            </a:extLst>
          </p:cNvPr>
          <p:cNvSpPr txBox="1"/>
          <p:nvPr/>
        </p:nvSpPr>
        <p:spPr>
          <a:xfrm>
            <a:off x="1586740" y="444039"/>
            <a:ext cx="172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FoundrySterling-Book"/>
                <a:cs typeface="FoundrySterling-Book"/>
              </a:rPr>
              <a:t>Pfsa2</a:t>
            </a:r>
            <a:r>
              <a:rPr lang="en-US" sz="1600" i="1" dirty="0">
                <a:latin typeface="FoundrySterling-Book"/>
                <a:cs typeface="FoundrySterling-Book"/>
              </a:rPr>
              <a:t>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4DF28-9234-7EEA-EE09-AF233D2D5B80}"/>
              </a:ext>
            </a:extLst>
          </p:cNvPr>
          <p:cNvSpPr txBox="1"/>
          <p:nvPr/>
        </p:nvSpPr>
        <p:spPr>
          <a:xfrm>
            <a:off x="4414312" y="444040"/>
            <a:ext cx="162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FoundrySterling-Book"/>
                <a:cs typeface="FoundrySterling-Book"/>
              </a:rPr>
              <a:t>Pfsa3</a:t>
            </a:r>
            <a:r>
              <a:rPr lang="en-US" sz="1600" i="1" dirty="0">
                <a:latin typeface="FoundrySterling-Book"/>
                <a:cs typeface="FoundrySterling-Book"/>
              </a:rPr>
              <a:t>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B275F-BEEA-82A0-5A32-140FAF016A6C}"/>
              </a:ext>
            </a:extLst>
          </p:cNvPr>
          <p:cNvSpPr txBox="1"/>
          <p:nvPr/>
        </p:nvSpPr>
        <p:spPr>
          <a:xfrm>
            <a:off x="403273" y="3694939"/>
            <a:ext cx="3933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Both 0220300 and 1127000 contain PEXEL motifs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These mediate export via cleavage by </a:t>
            </a:r>
            <a:r>
              <a:rPr lang="en-US" sz="1600" dirty="0" err="1">
                <a:solidFill>
                  <a:schemeClr val="bg1"/>
                </a:solidFill>
              </a:rPr>
              <a:t>Plasmepsin</a:t>
            </a:r>
            <a:r>
              <a:rPr lang="en-US" sz="1600" dirty="0">
                <a:solidFill>
                  <a:schemeClr val="bg1"/>
                </a:solidFill>
              </a:rPr>
              <a:t> V</a:t>
            </a:r>
          </a:p>
        </p:txBody>
      </p:sp>
      <p:pic>
        <p:nvPicPr>
          <p:cNvPr id="10" name="Picture 9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3399736E-0EEA-7BE0-6B9B-4A49143F5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61" y="3694939"/>
            <a:ext cx="6291944" cy="28994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2537F9-EE30-1FCA-CEAE-2136817A8D04}"/>
              </a:ext>
            </a:extLst>
          </p:cNvPr>
          <p:cNvSpPr/>
          <p:nvPr/>
        </p:nvSpPr>
        <p:spPr>
          <a:xfrm>
            <a:off x="8781922" y="4572000"/>
            <a:ext cx="349804" cy="220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516649-B583-B2A1-F387-D6C8752D2D4E}"/>
              </a:ext>
            </a:extLst>
          </p:cNvPr>
          <p:cNvSpPr/>
          <p:nvPr/>
        </p:nvSpPr>
        <p:spPr>
          <a:xfrm>
            <a:off x="8781922" y="5362277"/>
            <a:ext cx="349804" cy="220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6F7636-E60D-BDB3-F12F-2762315D254E}"/>
              </a:ext>
            </a:extLst>
          </p:cNvPr>
          <p:cNvSpPr/>
          <p:nvPr/>
        </p:nvSpPr>
        <p:spPr>
          <a:xfrm>
            <a:off x="8781922" y="5931625"/>
            <a:ext cx="349804" cy="220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6C709-D944-5D24-DB5E-CE175EA6D12F}"/>
              </a:ext>
            </a:extLst>
          </p:cNvPr>
          <p:cNvSpPr txBox="1"/>
          <p:nvPr/>
        </p:nvSpPr>
        <p:spPr>
          <a:xfrm>
            <a:off x="403273" y="5362277"/>
            <a:ext cx="456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Possible hypothesis: do the </a:t>
            </a:r>
            <a:r>
              <a:rPr lang="en-US" i="1" dirty="0" err="1">
                <a:solidFill>
                  <a:schemeClr val="bg1"/>
                </a:solidFill>
              </a:rPr>
              <a:t>Pfsa</a:t>
            </a:r>
            <a:r>
              <a:rPr lang="en-US" dirty="0">
                <a:solidFill>
                  <a:schemeClr val="bg1"/>
                </a:solidFill>
              </a:rPr>
              <a:t> mutations affect export?</a:t>
            </a:r>
          </a:p>
        </p:txBody>
      </p:sp>
    </p:spTree>
    <p:extLst>
      <p:ext uri="{BB962C8B-B14F-4D97-AF65-F5344CB8AC3E}">
        <p14:creationId xmlns:p14="http://schemas.microsoft.com/office/powerpoint/2010/main" val="408411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BE0DDF3-AE60-D046-BA88-FE4CC0ED0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1" b="50000"/>
          <a:stretch/>
        </p:blipFill>
        <p:spPr>
          <a:xfrm>
            <a:off x="284136" y="2340244"/>
            <a:ext cx="11623729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9461F-5A12-DE49-8542-0F63CB00E720}"/>
              </a:ext>
            </a:extLst>
          </p:cNvPr>
          <p:cNvSpPr txBox="1"/>
          <p:nvPr/>
        </p:nvSpPr>
        <p:spPr>
          <a:xfrm>
            <a:off x="2045778" y="5055870"/>
            <a:ext cx="6876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A different hypothesis: the 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mutations increase expression of </a:t>
            </a:r>
            <a:r>
              <a:rPr lang="en-US" sz="24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genes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692411B-233A-564E-96E4-98881BB0A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1" t="92429" r="31780" b="-294"/>
          <a:stretch/>
        </p:blipFill>
        <p:spPr>
          <a:xfrm>
            <a:off x="3952066" y="4350924"/>
            <a:ext cx="4287865" cy="29963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1ADBDF-CFCC-2348-AF06-BF42CB7F669C}"/>
              </a:ext>
            </a:extLst>
          </p:cNvPr>
          <p:cNvCxnSpPr>
            <a:cxnSpLocks/>
          </p:cNvCxnSpPr>
          <p:nvPr/>
        </p:nvCxnSpPr>
        <p:spPr>
          <a:xfrm flipH="1" flipV="1">
            <a:off x="5740017" y="4783581"/>
            <a:ext cx="92892" cy="2722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CAF0A3-D918-AF1D-8C92-F38117F294EC}"/>
              </a:ext>
            </a:extLst>
          </p:cNvPr>
          <p:cNvSpPr txBox="1"/>
          <p:nvPr/>
        </p:nvSpPr>
        <p:spPr>
          <a:xfrm>
            <a:off x="4763911" y="6425204"/>
            <a:ext cx="728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Joseph </a:t>
            </a:r>
            <a:r>
              <a:rPr lang="en-US" dirty="0" err="1">
                <a:solidFill>
                  <a:schemeClr val="bg1"/>
                </a:solidFill>
              </a:rPr>
              <a:t>Saelens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Mahamadou</a:t>
            </a:r>
            <a:r>
              <a:rPr lang="en-US" dirty="0">
                <a:solidFill>
                  <a:schemeClr val="bg1"/>
                </a:solidFill>
              </a:rPr>
              <a:t> Diakité, Steve M. Taylor, </a:t>
            </a:r>
            <a:r>
              <a:rPr lang="en-US" dirty="0" err="1">
                <a:solidFill>
                  <a:schemeClr val="bg1"/>
                </a:solidFill>
              </a:rPr>
              <a:t>mSphere</a:t>
            </a:r>
            <a:r>
              <a:rPr lang="en-US" dirty="0">
                <a:solidFill>
                  <a:schemeClr val="bg1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0763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692411B-233A-564E-96E4-98881BB0A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7378" b="-298"/>
          <a:stretch/>
        </p:blipFill>
        <p:spPr>
          <a:xfrm>
            <a:off x="6943236" y="4240326"/>
            <a:ext cx="2121739" cy="461665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7" t="17130" r="86137" b="50519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49E554-738E-784C-AFA6-25821754003E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T=9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DF5A7-8895-4644-AB41-A3B012405A9E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CF5AA-B457-944E-B6FB-72AADD1B75DD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9EB611-4CBB-D84C-9B5B-9BD7A4FF0B38}"/>
              </a:ext>
            </a:extLst>
          </p:cNvPr>
          <p:cNvSpPr txBox="1"/>
          <p:nvPr/>
        </p:nvSpPr>
        <p:spPr>
          <a:xfrm>
            <a:off x="1865140" y="221298"/>
            <a:ext cx="522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Parasite gene expression (RNA levels)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DE55F6-D638-F344-AB95-101D9C7BDD7C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693341-9CEA-3343-844C-51EB70A1980D}"/>
              </a:ext>
            </a:extLst>
          </p:cNvPr>
          <p:cNvSpPr txBox="1"/>
          <p:nvPr/>
        </p:nvSpPr>
        <p:spPr>
          <a:xfrm>
            <a:off x="436508" y="5544403"/>
            <a:ext cx="1131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The parasite takes about 48 hours to replicate within red cells 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(then they burst and the parasites re-invade).  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What does gene expression look like across this cycle?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73C335C-E9EA-7FF1-B2EE-05DC59500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9" t="92429" r="46810" b="-973"/>
          <a:stretch/>
        </p:blipFill>
        <p:spPr>
          <a:xfrm>
            <a:off x="6943236" y="3650661"/>
            <a:ext cx="2121739" cy="551539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960C514-A4A8-E98F-5B77-539121A43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7" t="93181" r="56592" b="-1725"/>
          <a:stretch/>
        </p:blipFill>
        <p:spPr>
          <a:xfrm>
            <a:off x="6943237" y="3080902"/>
            <a:ext cx="2121739" cy="551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03B748-6420-B584-D245-DA6693F7E5CC}"/>
              </a:ext>
            </a:extLst>
          </p:cNvPr>
          <p:cNvSpPr txBox="1"/>
          <p:nvPr/>
        </p:nvSpPr>
        <p:spPr>
          <a:xfrm>
            <a:off x="9294862" y="31458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PfACS8, </a:t>
            </a:r>
            <a:r>
              <a:rPr lang="en-US" i="1" dirty="0">
                <a:solidFill>
                  <a:schemeClr val="bg1"/>
                </a:solidFill>
              </a:rPr>
              <a:t>Pfsa1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EBE43-5027-B19C-51E8-5A8C49F7D8D5}"/>
              </a:ext>
            </a:extLst>
          </p:cNvPr>
          <p:cNvSpPr txBox="1"/>
          <p:nvPr/>
        </p:nvSpPr>
        <p:spPr>
          <a:xfrm>
            <a:off x="9294862" y="368062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Pfsa2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41DF7-1210-C706-751B-BE17BA0037A9}"/>
              </a:ext>
            </a:extLst>
          </p:cNvPr>
          <p:cNvSpPr txBox="1"/>
          <p:nvPr/>
        </p:nvSpPr>
        <p:spPr>
          <a:xfrm>
            <a:off x="9294861" y="42398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Pfsa3</a:t>
            </a:r>
          </a:p>
        </p:txBody>
      </p:sp>
    </p:spTree>
    <p:extLst>
      <p:ext uri="{BB962C8B-B14F-4D97-AF65-F5344CB8AC3E}">
        <p14:creationId xmlns:p14="http://schemas.microsoft.com/office/powerpoint/2010/main" val="14806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0" t="17399" r="72954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FD23C1-7FAB-4040-BF71-7C71E1D6EF76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T=15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B5DEC19-DCDF-4546-8FB9-52D191026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BA3628-C435-D742-8826-6F7609B9BA84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5666AE-1669-FB4A-A2B2-64A4E70B6A5A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5B6BA1-B2B1-DF49-B832-CF31C1C71FC4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25744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3" t="17647" r="59771" b="50002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26F3C6-E3EE-AC4F-94E3-061374CE76E6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T=21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10E77FB2-D4F1-874E-A371-11D853927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13083F-8B3D-5347-89DA-4F76E97F6CB5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BBAD8AF-5816-AB4F-8AB4-BDE439312B1B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C9241-7664-894A-87DA-ABE84F53D16E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24301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27" t="17399" r="53247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A46F30-E0A1-484F-A42C-3A7BD203CA70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T=24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9D514B2-36F8-3D4C-911C-40D862A20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0DE126-D966-6D4E-9177-3FFD30CA228A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33A8DB3-B186-214E-B891-E452BFBDA555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FE292-F181-2E4A-A756-BDEBCB696CF9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14336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99" t="17274" r="46675" b="50375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A46F30-E0A1-484F-A42C-3A7BD203CA70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T=27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9D514B2-36F8-3D4C-911C-40D862A20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0DE126-D966-6D4E-9177-3FFD30CA228A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4EE192B-8671-EC43-923F-4AF22A1B929B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17507F-9D71-F04A-88DB-3AB90CC31924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21746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0" t="17399" r="40064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A46F30-E0A1-484F-A42C-3A7BD203CA70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T=30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9D514B2-36F8-3D4C-911C-40D862A20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0DE126-D966-6D4E-9177-3FFD30CA228A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9EB6BC-B5ED-EA4F-AC51-1156C07CF8F5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58E19B-B327-344B-9FFB-BC36AF0ED24A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1811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43" t="17399" r="33531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37460-5C02-1D4D-93F1-132A670EFCDF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T=33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35C66898-3D82-4F4F-9B7E-D8D6268FD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27C7AE-4EA3-4D47-908C-FC1F5A86B65B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2AE0C2-AAC8-E941-875F-A80B4BA07423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413832-A98A-5C49-94A7-5EFF2CE38FEE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1069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Figure 01 - data and structure.png">
            <a:extLst>
              <a:ext uri="{FF2B5EF4-FFF2-40B4-BE49-F238E27FC236}">
                <a16:creationId xmlns:a16="http://schemas.microsoft.com/office/drawing/2014/main" id="{46F772A7-09C8-E143-AE6F-F041CD574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6199" r="28304" b="8938"/>
          <a:stretch/>
        </p:blipFill>
        <p:spPr>
          <a:xfrm>
            <a:off x="594349" y="1733866"/>
            <a:ext cx="2495132" cy="2584124"/>
          </a:xfrm>
          <a:prstGeom prst="rect">
            <a:avLst/>
          </a:prstGeom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37FD9DA-0C82-7540-9AEA-B808E1D6DE13}"/>
              </a:ext>
            </a:extLst>
          </p:cNvPr>
          <p:cNvCxnSpPr>
            <a:cxnSpLocks/>
          </p:cNvCxnSpPr>
          <p:nvPr/>
        </p:nvCxnSpPr>
        <p:spPr>
          <a:xfrm flipV="1">
            <a:off x="803982" y="1949351"/>
            <a:ext cx="2495132" cy="604971"/>
          </a:xfrm>
          <a:prstGeom prst="bentConnector3">
            <a:avLst>
              <a:gd name="adj1" fmla="val -477"/>
            </a:avLst>
          </a:prstGeom>
          <a:ln w="12700">
            <a:solidFill>
              <a:schemeClr val="tx1"/>
            </a:solidFill>
            <a:tailEnd type="oval"/>
          </a:ln>
          <a:effectLst>
            <a:glow rad="63500"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F6E6AA76-7F44-FB40-8A03-4579F53A74A7}"/>
              </a:ext>
            </a:extLst>
          </p:cNvPr>
          <p:cNvCxnSpPr>
            <a:cxnSpLocks/>
          </p:cNvCxnSpPr>
          <p:nvPr/>
        </p:nvCxnSpPr>
        <p:spPr>
          <a:xfrm flipV="1">
            <a:off x="2662687" y="2722367"/>
            <a:ext cx="636427" cy="343619"/>
          </a:xfrm>
          <a:prstGeom prst="bentConnector3">
            <a:avLst>
              <a:gd name="adj1" fmla="val 300"/>
            </a:avLst>
          </a:prstGeom>
          <a:ln w="12700">
            <a:solidFill>
              <a:schemeClr val="tx1"/>
            </a:solidFill>
            <a:tailEnd type="oval"/>
          </a:ln>
          <a:effectLst>
            <a:glow rad="63500"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BD6D413-0600-BA48-80F5-0AB87F3F00CE}"/>
              </a:ext>
            </a:extLst>
          </p:cNvPr>
          <p:cNvSpPr txBox="1"/>
          <p:nvPr/>
        </p:nvSpPr>
        <p:spPr>
          <a:xfrm>
            <a:off x="3677778" y="1743999"/>
            <a:ext cx="345702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2F2F2"/>
                </a:solidFill>
                <a:latin typeface="FoundrySterling-Book"/>
                <a:cs typeface="FoundrySterling-Book"/>
              </a:rPr>
              <a:t>Banjul, The Gambia</a:t>
            </a:r>
          </a:p>
          <a:p>
            <a:r>
              <a:rPr lang="en-US" sz="1867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N</a:t>
            </a:r>
            <a:r>
              <a:rPr lang="en-US" sz="1867" dirty="0">
                <a:solidFill>
                  <a:srgbClr val="F2F2F2"/>
                </a:solidFill>
                <a:latin typeface="FoundrySterling-Book"/>
                <a:cs typeface="FoundrySterling-Book"/>
              </a:rPr>
              <a:t> = 2,721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7ADE45-350F-5F40-BFD9-D4AC25E1DCFC}"/>
              </a:ext>
            </a:extLst>
          </p:cNvPr>
          <p:cNvSpPr txBox="1"/>
          <p:nvPr/>
        </p:nvSpPr>
        <p:spPr>
          <a:xfrm>
            <a:off x="3677777" y="2517233"/>
            <a:ext cx="319518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2F2F2"/>
                </a:solidFill>
                <a:latin typeface="FoundrySterling-Book"/>
                <a:cs typeface="FoundrySterling-Book"/>
              </a:rPr>
              <a:t>Kilifi, Kenya</a:t>
            </a:r>
          </a:p>
          <a:p>
            <a:r>
              <a:rPr lang="en-US" sz="1867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N</a:t>
            </a:r>
            <a:r>
              <a:rPr lang="en-US" sz="1867" dirty="0">
                <a:solidFill>
                  <a:srgbClr val="F2F2F2"/>
                </a:solidFill>
                <a:latin typeface="FoundrySterling-Book"/>
                <a:cs typeface="FoundrySterling-Book"/>
              </a:rPr>
              <a:t> = 2,375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F7A3A4-32F5-8545-9D04-1828B3133D05}"/>
              </a:ext>
            </a:extLst>
          </p:cNvPr>
          <p:cNvSpPr txBox="1"/>
          <p:nvPr/>
        </p:nvSpPr>
        <p:spPr>
          <a:xfrm>
            <a:off x="7475649" y="4623177"/>
            <a:ext cx="43305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Variant calling and quality control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85D8A1-14AA-BF43-8EB0-E98DD95F5BA7}"/>
              </a:ext>
            </a:extLst>
          </p:cNvPr>
          <p:cNvSpPr txBox="1"/>
          <p:nvPr/>
        </p:nvSpPr>
        <p:spPr>
          <a:xfrm>
            <a:off x="3761800" y="5430802"/>
            <a:ext cx="469912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Overlap with human data</a:t>
            </a:r>
          </a:p>
          <a:p>
            <a:pPr algn="ctr"/>
            <a:r>
              <a:rPr lang="en-US" sz="2133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N</a:t>
            </a:r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 = 3,346 samples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6C8792D-664F-CF49-A0F6-AFBB08653278}"/>
              </a:ext>
            </a:extLst>
          </p:cNvPr>
          <p:cNvSpPr/>
          <p:nvPr/>
        </p:nvSpPr>
        <p:spPr>
          <a:xfrm>
            <a:off x="3446452" y="1863925"/>
            <a:ext cx="170849" cy="170849"/>
          </a:xfrm>
          <a:prstGeom prst="roundRect">
            <a:avLst/>
          </a:prstGeom>
          <a:solidFill>
            <a:srgbClr val="0001CD"/>
          </a:solidFill>
          <a:ln>
            <a:solidFill>
              <a:schemeClr val="tx1"/>
            </a:solidFill>
          </a:ln>
          <a:effectLst>
            <a:glow rad="127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D436F4F-387C-2D42-AAB7-DB2134B38C8D}"/>
              </a:ext>
            </a:extLst>
          </p:cNvPr>
          <p:cNvSpPr/>
          <p:nvPr/>
        </p:nvSpPr>
        <p:spPr>
          <a:xfrm>
            <a:off x="3457796" y="2636942"/>
            <a:ext cx="170849" cy="170849"/>
          </a:xfrm>
          <a:prstGeom prst="roundRect">
            <a:avLst/>
          </a:prstGeom>
          <a:solidFill>
            <a:srgbClr val="FF7F01"/>
          </a:solidFill>
          <a:ln>
            <a:solidFill>
              <a:schemeClr val="tx1"/>
            </a:solidFill>
          </a:ln>
          <a:effectLst>
            <a:glow rad="127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65D621-6844-5340-A960-1D95D0C70BB6}"/>
              </a:ext>
            </a:extLst>
          </p:cNvPr>
          <p:cNvGrpSpPr/>
          <p:nvPr/>
        </p:nvGrpSpPr>
        <p:grpSpPr>
          <a:xfrm rot="20883592">
            <a:off x="336656" y="5740479"/>
            <a:ext cx="714217" cy="395407"/>
            <a:chOff x="3362501" y="1253818"/>
            <a:chExt cx="3476063" cy="166904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3092B6-875B-744F-9BFD-4E827BF4D23A}"/>
                </a:ext>
              </a:extLst>
            </p:cNvPr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756DC9FA-ACB9-9B4F-9C77-0025137C43E0}"/>
                </a:ext>
              </a:extLst>
            </p:cNvPr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57649D4-8E7F-1E4D-9608-A15A20156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200887">
            <a:off x="10653940" y="740253"/>
            <a:ext cx="527517" cy="7799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F27DCF-A6C3-164C-AE42-D810E68CD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b="17095"/>
          <a:stretch/>
        </p:blipFill>
        <p:spPr>
          <a:xfrm>
            <a:off x="7475648" y="1823337"/>
            <a:ext cx="3912371" cy="2204945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89749D-8FAC-5548-9686-E3018314B792}"/>
              </a:ext>
            </a:extLst>
          </p:cNvPr>
          <p:cNvCxnSpPr>
            <a:cxnSpLocks/>
          </p:cNvCxnSpPr>
          <p:nvPr/>
        </p:nvCxnSpPr>
        <p:spPr>
          <a:xfrm>
            <a:off x="8955435" y="4151467"/>
            <a:ext cx="0" cy="3541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D8D1E78-AC33-4F40-B321-62FE7E529987}"/>
              </a:ext>
            </a:extLst>
          </p:cNvPr>
          <p:cNvSpPr txBox="1"/>
          <p:nvPr/>
        </p:nvSpPr>
        <p:spPr>
          <a:xfrm>
            <a:off x="415786" y="722821"/>
            <a:ext cx="876479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Sequence the </a:t>
            </a:r>
            <a:r>
              <a:rPr lang="en-US" sz="2133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P.falciparum</a:t>
            </a:r>
            <a:r>
              <a:rPr lang="en-US" sz="2133" dirty="0">
                <a:solidFill>
                  <a:srgbClr val="F2F2F2"/>
                </a:solidFill>
                <a:latin typeface="FoundrySterling-Book"/>
                <a:cs typeface="FoundrySterling-Book"/>
              </a:rPr>
              <a:t> genome in severe malaria cases from the published human GWAS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1C7E94B-F902-8F4D-AF71-88CF8FE67827}"/>
              </a:ext>
            </a:extLst>
          </p:cNvPr>
          <p:cNvCxnSpPr>
            <a:cxnSpLocks/>
          </p:cNvCxnSpPr>
          <p:nvPr/>
        </p:nvCxnSpPr>
        <p:spPr>
          <a:xfrm>
            <a:off x="5878992" y="2586373"/>
            <a:ext cx="86658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C43AE817-8B93-4546-A2B0-E722256BF24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79787" y="5192130"/>
            <a:ext cx="775648" cy="477345"/>
          </a:xfrm>
          <a:prstGeom prst="bentConnector3">
            <a:avLst>
              <a:gd name="adj1" fmla="val 161"/>
            </a:avLst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2084C4E-6D1E-C543-B4FD-94C6DF8869A0}"/>
              </a:ext>
            </a:extLst>
          </p:cNvPr>
          <p:cNvSpPr txBox="1"/>
          <p:nvPr/>
        </p:nvSpPr>
        <p:spPr>
          <a:xfrm>
            <a:off x="990887" y="5355202"/>
            <a:ext cx="2308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Previously generated human genome-wide genotypes and imputation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6E65F0D-12D4-5D43-A5D9-C94EEE0F3EEC}"/>
              </a:ext>
            </a:extLst>
          </p:cNvPr>
          <p:cNvCxnSpPr>
            <a:cxnSpLocks/>
          </p:cNvCxnSpPr>
          <p:nvPr/>
        </p:nvCxnSpPr>
        <p:spPr>
          <a:xfrm flipV="1">
            <a:off x="3446451" y="5790909"/>
            <a:ext cx="835735" cy="453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653DD5C-E442-3743-AADA-13713835378E}"/>
              </a:ext>
            </a:extLst>
          </p:cNvPr>
          <p:cNvCxnSpPr>
            <a:cxnSpLocks/>
          </p:cNvCxnSpPr>
          <p:nvPr/>
        </p:nvCxnSpPr>
        <p:spPr>
          <a:xfrm>
            <a:off x="6096000" y="6325174"/>
            <a:ext cx="0" cy="2717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7F90998B-940B-D44A-818C-7F8C2525FCB7}"/>
              </a:ext>
            </a:extLst>
          </p:cNvPr>
          <p:cNvSpPr/>
          <p:nvPr/>
        </p:nvSpPr>
        <p:spPr>
          <a:xfrm>
            <a:off x="3358586" y="3380919"/>
            <a:ext cx="2347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Collected in 1995-2009 </a:t>
            </a:r>
            <a:endParaRPr lang="en-US" sz="16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BA79304-6221-9547-AA36-45C040B8E521}"/>
              </a:ext>
            </a:extLst>
          </p:cNvPr>
          <p:cNvSpPr txBox="1">
            <a:spLocks/>
          </p:cNvSpPr>
          <p:nvPr/>
        </p:nvSpPr>
        <p:spPr>
          <a:xfrm>
            <a:off x="0" y="16011"/>
            <a:ext cx="12192000" cy="49463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71000">
                <a:srgbClr val="002047"/>
              </a:gs>
            </a:gsLst>
            <a:lin ang="1800000" scaled="0"/>
            <a:tileRect/>
          </a:gradFill>
        </p:spPr>
        <p:txBody>
          <a:bodyPr vert="horz" lIns="121920" tIns="60960" rIns="121920" bIns="60960" rtlCol="0" anchor="ctr">
            <a:normAutofit fontScale="90000" lnSpcReduction="20000"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i="0" u="none" kern="1200">
                <a:solidFill>
                  <a:srgbClr val="F2F2F2"/>
                </a:solidFill>
                <a:latin typeface="FoundrySterling-Medium"/>
                <a:ea typeface="+mj-ea"/>
                <a:cs typeface="FoundrySterling-Medium"/>
              </a:defRPr>
            </a:lvl1pPr>
          </a:lstStyle>
          <a:p>
            <a:pPr algn="ctr"/>
            <a:r>
              <a:rPr lang="en-US" sz="3200" dirty="0"/>
              <a:t>Investigating human-parasite genetic interaction in severe malaria cases</a:t>
            </a:r>
          </a:p>
        </p:txBody>
      </p:sp>
    </p:spTree>
    <p:extLst>
      <p:ext uri="{BB962C8B-B14F-4D97-AF65-F5344CB8AC3E}">
        <p14:creationId xmlns:p14="http://schemas.microsoft.com/office/powerpoint/2010/main" val="320760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26" t="17399" r="20348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4D7D16-384D-C441-9BAA-E3E1979B40E3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T=39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27AA51CA-FEF4-7C49-AE1A-71CC75A36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5F27C2-29AB-6943-9EDF-6C220C19C706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94A600-D8D3-6943-A29E-76DDBA9E0F1F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CC73DF-7FDB-274A-BAC7-9C5B5CA53374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208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31" t="17399" r="7243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721C52-9DB9-7D4C-A766-E58B2486C661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T=45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01044BAD-2580-544A-A1CA-2EC39B930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5BC794-6F80-234F-BE6A-CFBCE21F7FC4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42DAFA-9627-6642-B8FA-2C6CEC9491CF}"/>
              </a:ext>
            </a:extLst>
          </p:cNvPr>
          <p:cNvSpPr txBox="1"/>
          <p:nvPr/>
        </p:nvSpPr>
        <p:spPr>
          <a:xfrm>
            <a:off x="247489" y="2090169"/>
            <a:ext cx="287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sickle-associated (</a:t>
            </a:r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+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) parasite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38B4EC-4AA4-EF4A-8298-C7BE6B266851}"/>
              </a:ext>
            </a:extLst>
          </p:cNvPr>
          <p:cNvSpPr txBox="1"/>
          <p:nvPr/>
        </p:nvSpPr>
        <p:spPr>
          <a:xfrm>
            <a:off x="3042833" y="4348082"/>
            <a:ext cx="287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2400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-</a:t>
            </a:r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 parasite</a:t>
            </a:r>
          </a:p>
        </p:txBody>
      </p:sp>
    </p:spTree>
    <p:extLst>
      <p:ext uri="{BB962C8B-B14F-4D97-AF65-F5344CB8AC3E}">
        <p14:creationId xmlns:p14="http://schemas.microsoft.com/office/powerpoint/2010/main" val="663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3" t="17399" r="671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47A04-70F0-0B44-8CA0-82B791459498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T=48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792D5ED5-B08C-464E-819B-461C209B4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40AF68-CC0E-8947-AEBE-305A362A0FBB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2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446DE-2BB3-414B-B764-6B66A25F7D07}"/>
              </a:ext>
            </a:extLst>
          </p:cNvPr>
          <p:cNvSpPr/>
          <p:nvPr/>
        </p:nvSpPr>
        <p:spPr>
          <a:xfrm>
            <a:off x="3275309" y="795581"/>
            <a:ext cx="2407404" cy="345095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B78EF9F-3DED-8F4F-9D8E-C50ABBED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8" t="11140" r="86137" b="82729"/>
          <a:stretch/>
        </p:blipFill>
        <p:spPr>
          <a:xfrm>
            <a:off x="3874577" y="940357"/>
            <a:ext cx="1694481" cy="506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9BBA198-E595-394E-8F51-D15E94C7F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3" t="17399" r="671" b="50250"/>
          <a:stretch/>
        </p:blipFill>
        <p:spPr>
          <a:xfrm>
            <a:off x="3977415" y="1456842"/>
            <a:ext cx="1591643" cy="267075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94A4144-19DD-5F49-8040-3144DD5CD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7396" r="92162" b="50000"/>
          <a:stretch/>
        </p:blipFill>
        <p:spPr>
          <a:xfrm>
            <a:off x="3461289" y="1456841"/>
            <a:ext cx="516127" cy="2691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47A04-70F0-0B44-8CA0-82B791459498}"/>
              </a:ext>
            </a:extLst>
          </p:cNvPr>
          <p:cNvSpPr txBox="1"/>
          <p:nvPr/>
        </p:nvSpPr>
        <p:spPr>
          <a:xfrm>
            <a:off x="6943241" y="2076190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F2F2"/>
                </a:solidFill>
                <a:latin typeface="FoundrySterling-Book"/>
                <a:cs typeface="FoundrySterling-Book"/>
              </a:rPr>
              <a:t>T=48</a:t>
            </a:r>
          </a:p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Hours post-invasion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792D5ED5-B08C-464E-819B-461C209B4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9" t="93486" r="31780" b="-294"/>
          <a:stretch/>
        </p:blipFill>
        <p:spPr>
          <a:xfrm>
            <a:off x="6943239" y="3632514"/>
            <a:ext cx="3335872" cy="4613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40AF68-CC0E-8947-AEBE-305A362A0FBB}"/>
              </a:ext>
            </a:extLst>
          </p:cNvPr>
          <p:cNvCxnSpPr>
            <a:cxnSpLocks/>
          </p:cNvCxnSpPr>
          <p:nvPr/>
        </p:nvCxnSpPr>
        <p:spPr>
          <a:xfrm flipH="1" flipV="1">
            <a:off x="6300543" y="3264976"/>
            <a:ext cx="412808" cy="2942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>
            <a:glow rad="38100">
              <a:schemeClr val="bg1">
                <a:alpha val="9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D08A1D-A86A-4991-55BF-B79CC06173EB}"/>
              </a:ext>
            </a:extLst>
          </p:cNvPr>
          <p:cNvSpPr txBox="1"/>
          <p:nvPr/>
        </p:nvSpPr>
        <p:spPr>
          <a:xfrm>
            <a:off x="516750" y="4913478"/>
            <a:ext cx="9634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1127000 (Pfsa3) is over-expressed at </a:t>
            </a:r>
            <a:r>
              <a:rPr lang="en-US" sz="2400" dirty="0" err="1">
                <a:solidFill>
                  <a:schemeClr val="bg1"/>
                </a:solidFill>
              </a:rPr>
              <a:t>Troph</a:t>
            </a:r>
            <a:r>
              <a:rPr lang="en-US" sz="2400" dirty="0">
                <a:solidFill>
                  <a:schemeClr val="bg1"/>
                </a:solidFill>
              </a:rPr>
              <a:t> stage in </a:t>
            </a:r>
            <a:r>
              <a:rPr lang="en-US" sz="2400" dirty="0" err="1">
                <a:solidFill>
                  <a:schemeClr val="bg1"/>
                </a:solidFill>
              </a:rPr>
              <a:t>Pfsa</a:t>
            </a:r>
            <a:r>
              <a:rPr lang="en-US" sz="2400" dirty="0">
                <a:solidFill>
                  <a:schemeClr val="bg1"/>
                </a:solidFill>
              </a:rPr>
              <a:t>+ parasites.</a:t>
            </a:r>
          </a:p>
        </p:txBody>
      </p:sp>
    </p:spTree>
    <p:extLst>
      <p:ext uri="{BB962C8B-B14F-4D97-AF65-F5344CB8AC3E}">
        <p14:creationId xmlns:p14="http://schemas.microsoft.com/office/powerpoint/2010/main" val="25509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D36B-6FDD-0A4B-99D1-0AF394F8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9"/>
            <a:ext cx="12192000" cy="49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Structural variation at </a:t>
            </a:r>
            <a:r>
              <a:rPr lang="en-US" i="1" dirty="0"/>
              <a:t>Pfsa3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18FA334-5231-3C47-BA64-4C08A7243FBF}"/>
              </a:ext>
            </a:extLst>
          </p:cNvPr>
          <p:cNvSpPr/>
          <p:nvPr/>
        </p:nvSpPr>
        <p:spPr>
          <a:xfrm>
            <a:off x="166990" y="714893"/>
            <a:ext cx="11858020" cy="2938679"/>
          </a:xfrm>
          <a:prstGeom prst="roundRect">
            <a:avLst>
              <a:gd name="adj" fmla="val 306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3" name="Picture 3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6BB6BC0-D859-1349-A8A9-2972721EF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1" t="57353" r="713" b="336"/>
          <a:stretch/>
        </p:blipFill>
        <p:spPr>
          <a:xfrm>
            <a:off x="381009" y="998114"/>
            <a:ext cx="7112641" cy="25090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C6D3FC8-6876-ED45-B6C3-04F038556E1F}"/>
              </a:ext>
            </a:extLst>
          </p:cNvPr>
          <p:cNvSpPr txBox="1"/>
          <p:nvPr/>
        </p:nvSpPr>
        <p:spPr>
          <a:xfrm>
            <a:off x="953118" y="764911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FoundrySterling-Book"/>
                <a:cs typeface="FoundrySterling-Book"/>
              </a:rPr>
              <a:t>Pfsa1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C2DDDB-6694-4B43-93BA-481568C96F4C}"/>
              </a:ext>
            </a:extLst>
          </p:cNvPr>
          <p:cNvSpPr txBox="1"/>
          <p:nvPr/>
        </p:nvSpPr>
        <p:spPr>
          <a:xfrm>
            <a:off x="3426480" y="764911"/>
            <a:ext cx="1278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Pfsa2 </a:t>
            </a:r>
            <a:r>
              <a:rPr lang="en-US" sz="1200" i="1" dirty="0">
                <a:latin typeface="FoundrySterling-Book"/>
                <a:cs typeface="FoundrySterling-Book"/>
              </a:rPr>
              <a:t>(chr2)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50B1BF-2F07-1C49-A767-30582AAD4556}"/>
              </a:ext>
            </a:extLst>
          </p:cNvPr>
          <p:cNvSpPr txBox="1"/>
          <p:nvPr/>
        </p:nvSpPr>
        <p:spPr>
          <a:xfrm>
            <a:off x="5538879" y="764964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Pfsa3 </a:t>
            </a:r>
            <a:r>
              <a:rPr lang="en-US" sz="1200" i="1" dirty="0">
                <a:latin typeface="FoundrySterling-Book"/>
                <a:cs typeface="FoundrySterling-Book"/>
              </a:rPr>
              <a:t>(chr11)</a:t>
            </a:r>
          </a:p>
        </p:txBody>
      </p:sp>
      <p:pic>
        <p:nvPicPr>
          <p:cNvPr id="11" name="Picture 10" descr="A graph showing a number of numbers&#10;&#10;Description automatically generated">
            <a:extLst>
              <a:ext uri="{FF2B5EF4-FFF2-40B4-BE49-F238E27FC236}">
                <a16:creationId xmlns:a16="http://schemas.microsoft.com/office/drawing/2014/main" id="{606C8191-D6CA-601C-4E66-8A3B10AC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993" r="4287" b="4198"/>
          <a:stretch/>
        </p:blipFill>
        <p:spPr>
          <a:xfrm>
            <a:off x="7855437" y="1103465"/>
            <a:ext cx="3497581" cy="2353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949D6E-5C09-DBEA-A904-5D4E582C44B5}"/>
              </a:ext>
            </a:extLst>
          </p:cNvPr>
          <p:cNvSpPr txBox="1"/>
          <p:nvPr/>
        </p:nvSpPr>
        <p:spPr>
          <a:xfrm>
            <a:off x="8926600" y="764911"/>
            <a:ext cx="148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FoundrySterling-Book"/>
                <a:cs typeface="FoundrySterling-Book"/>
              </a:rPr>
              <a:t>Pfsa4 </a:t>
            </a:r>
            <a:r>
              <a:rPr lang="en-US" sz="1200" i="1" dirty="0">
                <a:latin typeface="FoundrySterling-Book"/>
                <a:cs typeface="FoundrySterling-Book"/>
              </a:rPr>
              <a:t>(chr4)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2B88BC-3671-F603-2DCA-A80993B0DAB3}"/>
              </a:ext>
            </a:extLst>
          </p:cNvPr>
          <p:cNvSpPr txBox="1"/>
          <p:nvPr/>
        </p:nvSpPr>
        <p:spPr>
          <a:xfrm>
            <a:off x="6334585" y="3655957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</a:t>
            </a:r>
            <a:r>
              <a:rPr lang="en-US" dirty="0" err="1"/>
              <a:t>HbS</a:t>
            </a:r>
            <a:r>
              <a:rPr lang="en-US" dirty="0"/>
              <a:t> protection</a:t>
            </a:r>
          </a:p>
        </p:txBody>
      </p:sp>
      <p:pic>
        <p:nvPicPr>
          <p:cNvPr id="3" name="Picture 2" descr="A colorful lines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A373F71D-FB5F-D195-F29E-BF72DB559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26" y="3840623"/>
            <a:ext cx="5170923" cy="29293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E254E8-DC63-4905-D5E7-451E54B3681D}"/>
              </a:ext>
            </a:extLst>
          </p:cNvPr>
          <p:cNvCxnSpPr>
            <a:cxnSpLocks/>
          </p:cNvCxnSpPr>
          <p:nvPr/>
        </p:nvCxnSpPr>
        <p:spPr>
          <a:xfrm flipH="1">
            <a:off x="5837119" y="3572928"/>
            <a:ext cx="184990" cy="61604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D46128C-DCF3-77A1-D837-7A4B4A85D8F1}"/>
              </a:ext>
            </a:extLst>
          </p:cNvPr>
          <p:cNvSpPr/>
          <p:nvPr/>
        </p:nvSpPr>
        <p:spPr>
          <a:xfrm>
            <a:off x="3859731" y="4754880"/>
            <a:ext cx="770021" cy="18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1C22B-266F-980C-A08E-F2816EA75B64}"/>
              </a:ext>
            </a:extLst>
          </p:cNvPr>
          <p:cNvSpPr txBox="1"/>
          <p:nvPr/>
        </p:nvSpPr>
        <p:spPr>
          <a:xfrm>
            <a:off x="3764481" y="4801929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Isolate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34F25-5E1C-C68D-668A-628732247776}"/>
              </a:ext>
            </a:extLst>
          </p:cNvPr>
          <p:cNvSpPr txBox="1"/>
          <p:nvPr/>
        </p:nvSpPr>
        <p:spPr>
          <a:xfrm>
            <a:off x="3769627" y="5266793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Isolate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3AD06-4318-6EE5-1F1C-3853F8990A87}"/>
              </a:ext>
            </a:extLst>
          </p:cNvPr>
          <p:cNvSpPr txBox="1"/>
          <p:nvPr/>
        </p:nvSpPr>
        <p:spPr>
          <a:xfrm>
            <a:off x="3878759" y="5731657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FUP/H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B11F5-2E76-B074-7D0A-32B18ED68E5C}"/>
              </a:ext>
            </a:extLst>
          </p:cNvPr>
          <p:cNvSpPr txBox="1"/>
          <p:nvPr/>
        </p:nvSpPr>
        <p:spPr>
          <a:xfrm>
            <a:off x="3770047" y="6159366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Isolate 3</a:t>
            </a:r>
          </a:p>
        </p:txBody>
      </p:sp>
      <p:pic>
        <p:nvPicPr>
          <p:cNvPr id="9" name="Picture 8" descr="A person with curly hair wearing a black jacket&#10;&#10;Description automatically generated">
            <a:extLst>
              <a:ext uri="{FF2B5EF4-FFF2-40B4-BE49-F238E27FC236}">
                <a16:creationId xmlns:a16="http://schemas.microsoft.com/office/drawing/2014/main" id="{94C53BC2-FE1E-0855-4BBF-7E56FE0DF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23" y="3826472"/>
            <a:ext cx="1164115" cy="15521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B6DEBC-0336-F469-FE6C-0D3C51458DA7}"/>
              </a:ext>
            </a:extLst>
          </p:cNvPr>
          <p:cNvSpPr txBox="1"/>
          <p:nvPr/>
        </p:nvSpPr>
        <p:spPr>
          <a:xfrm>
            <a:off x="9857201" y="538992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Annie Forster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B81C8-5745-73E3-6BA5-D6922D11D078}"/>
              </a:ext>
            </a:extLst>
          </p:cNvPr>
          <p:cNvSpPr txBox="1"/>
          <p:nvPr/>
        </p:nvSpPr>
        <p:spPr>
          <a:xfrm>
            <a:off x="9924188" y="5759256"/>
            <a:ext cx="12891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Jason Hendry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Anna Jeffreys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Katie Healey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1D3D44-7633-9FC8-57B9-A2315746CD15}"/>
              </a:ext>
            </a:extLst>
          </p:cNvPr>
          <p:cNvSpPr txBox="1"/>
          <p:nvPr/>
        </p:nvSpPr>
        <p:spPr>
          <a:xfrm>
            <a:off x="381009" y="4389120"/>
            <a:ext cx="3325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However…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Pfsa3+</a:t>
            </a:r>
            <a:r>
              <a:rPr lang="en-US" dirty="0">
                <a:solidFill>
                  <a:schemeClr val="bg1"/>
                </a:solidFill>
              </a:rPr>
              <a:t> mutation (    ) is linked to a set of structural variants.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0DEE8EAC-E97F-10F3-BD6A-53FBB859D4A0}"/>
              </a:ext>
            </a:extLst>
          </p:cNvPr>
          <p:cNvSpPr/>
          <p:nvPr/>
        </p:nvSpPr>
        <p:spPr>
          <a:xfrm>
            <a:off x="6552888" y="4871131"/>
            <a:ext cx="231007" cy="2001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42775EFB-9876-06E7-0927-2697CC9B0210}"/>
              </a:ext>
            </a:extLst>
          </p:cNvPr>
          <p:cNvSpPr/>
          <p:nvPr/>
        </p:nvSpPr>
        <p:spPr>
          <a:xfrm>
            <a:off x="6380128" y="5335995"/>
            <a:ext cx="231007" cy="2001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C8477DED-503A-BA45-E288-10A3669553BD}"/>
              </a:ext>
            </a:extLst>
          </p:cNvPr>
          <p:cNvSpPr/>
          <p:nvPr/>
        </p:nvSpPr>
        <p:spPr>
          <a:xfrm>
            <a:off x="6393087" y="5820547"/>
            <a:ext cx="231007" cy="2001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6A0D35D0-F337-6237-168E-C10687611563}"/>
              </a:ext>
            </a:extLst>
          </p:cNvPr>
          <p:cNvSpPr/>
          <p:nvPr/>
        </p:nvSpPr>
        <p:spPr>
          <a:xfrm>
            <a:off x="6380127" y="6280047"/>
            <a:ext cx="231007" cy="2001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2349BE77-7910-523F-FD1C-CC3F0EE09812}"/>
              </a:ext>
            </a:extLst>
          </p:cNvPr>
          <p:cNvSpPr/>
          <p:nvPr/>
        </p:nvSpPr>
        <p:spPr>
          <a:xfrm>
            <a:off x="2735034" y="5040408"/>
            <a:ext cx="231007" cy="2001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5C77-7D3C-CF5D-3FA1-A609380A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18" y="352552"/>
            <a:ext cx="10596563" cy="701675"/>
          </a:xfrm>
        </p:spPr>
        <p:txBody>
          <a:bodyPr/>
          <a:lstStyle/>
          <a:p>
            <a:r>
              <a:rPr lang="en-US" dirty="0"/>
              <a:t>Prelim work – MSIF funded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60019-C330-3E76-B136-FD5FF0824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95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2DF339-9D38-5699-D8EC-4A225E580C32}"/>
              </a:ext>
            </a:extLst>
          </p:cNvPr>
          <p:cNvGrpSpPr/>
          <p:nvPr/>
        </p:nvGrpSpPr>
        <p:grpSpPr>
          <a:xfrm>
            <a:off x="1430200" y="1634376"/>
            <a:ext cx="1213663" cy="2224941"/>
            <a:chOff x="4241195" y="972086"/>
            <a:chExt cx="1213663" cy="2224941"/>
          </a:xfrm>
        </p:grpSpPr>
        <p:pic>
          <p:nvPicPr>
            <p:cNvPr id="6" name="Picture 5" descr="Tom Williams.jpg">
              <a:extLst>
                <a:ext uri="{FF2B5EF4-FFF2-40B4-BE49-F238E27FC236}">
                  <a16:creationId xmlns:a16="http://schemas.microsoft.com/office/drawing/2014/main" id="{502A2BF3-B3B4-7BA2-6467-931F84314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1195" y="972086"/>
              <a:ext cx="1213663" cy="15182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62A6A8-21CC-DAD9-10B8-3D03D8DD38F2}"/>
                </a:ext>
              </a:extLst>
            </p:cNvPr>
            <p:cNvSpPr txBox="1"/>
            <p:nvPr/>
          </p:nvSpPr>
          <p:spPr>
            <a:xfrm>
              <a:off x="4382336" y="2612252"/>
              <a:ext cx="931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oundrySterling-Book"/>
                  <a:cs typeface="FoundrySterling-Book"/>
                </a:rPr>
                <a:t>Tom Williams</a:t>
              </a:r>
            </a:p>
          </p:txBody>
        </p:sp>
      </p:grpSp>
      <p:pic>
        <p:nvPicPr>
          <p:cNvPr id="9" name="Picture 8" descr="A person in a lab coat&#10;&#10;Description automatically generated with low confidence">
            <a:extLst>
              <a:ext uri="{FF2B5EF4-FFF2-40B4-BE49-F238E27FC236}">
                <a16:creationId xmlns:a16="http://schemas.microsoft.com/office/drawing/2014/main" id="{F21E719F-D7C4-185F-F4BD-0ADBD0AAD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66" y="1643834"/>
            <a:ext cx="1886594" cy="1518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D206D5-E1FC-B56E-0F78-9B18EB1EF4B7}"/>
              </a:ext>
            </a:extLst>
          </p:cNvPr>
          <p:cNvSpPr txBox="1"/>
          <p:nvPr/>
        </p:nvSpPr>
        <p:spPr>
          <a:xfrm>
            <a:off x="8214267" y="6415599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Medical Sciences Internal Fund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1E621-1DAC-BEAD-E2F8-F832122B742A}"/>
              </a:ext>
            </a:extLst>
          </p:cNvPr>
          <p:cNvSpPr txBox="1"/>
          <p:nvPr/>
        </p:nvSpPr>
        <p:spPr>
          <a:xfrm>
            <a:off x="3534253" y="3284001"/>
            <a:ext cx="93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FoundrySterling-Book"/>
                <a:cs typeface="FoundrySterling-Book"/>
              </a:rPr>
              <a:t>Silvia Kariuki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3F1A2-FB2D-7321-470C-B2C1B9DC6D1D}"/>
              </a:ext>
            </a:extLst>
          </p:cNvPr>
          <p:cNvSpPr txBox="1"/>
          <p:nvPr/>
        </p:nvSpPr>
        <p:spPr>
          <a:xfrm>
            <a:off x="5700329" y="3274543"/>
            <a:ext cx="104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FoundrySterling-Book"/>
                <a:cs typeface="FoundrySterling-Book"/>
              </a:rPr>
              <a:t>Alex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FoundrySterling-Book"/>
                <a:cs typeface="FoundrySterling-Book"/>
              </a:rPr>
              <a:t>Macharia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9AB78-6898-4CCA-D7C6-B4A481037F03}"/>
              </a:ext>
            </a:extLst>
          </p:cNvPr>
          <p:cNvSpPr txBox="1"/>
          <p:nvPr/>
        </p:nvSpPr>
        <p:spPr>
          <a:xfrm>
            <a:off x="7498556" y="3265083"/>
            <a:ext cx="104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FoundrySterling-Book"/>
                <a:cs typeface="FoundrySterling-Book"/>
              </a:rPr>
              <a:t>Patrick </a:t>
            </a:r>
            <a:r>
              <a:rPr lang="en-US" sz="1600" dirty="0" err="1">
                <a:solidFill>
                  <a:schemeClr val="bg1"/>
                </a:solidFill>
                <a:latin typeface="FoundrySterling-Book"/>
                <a:cs typeface="FoundrySterling-Book"/>
              </a:rPr>
              <a:t>Ombati</a:t>
            </a:r>
            <a:endParaRPr lang="en-US" sz="1600" dirty="0">
              <a:solidFill>
                <a:schemeClr val="bg1"/>
              </a:solidFill>
              <a:latin typeface="FoundrySterling-Book"/>
              <a:cs typeface="FoundrySterling-Book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161F7-A879-11D8-DEB8-45D055B2C019}"/>
              </a:ext>
            </a:extLst>
          </p:cNvPr>
          <p:cNvSpPr txBox="1"/>
          <p:nvPr/>
        </p:nvSpPr>
        <p:spPr>
          <a:xfrm>
            <a:off x="9224019" y="3274542"/>
            <a:ext cx="135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FoundrySterling-Book"/>
                <a:cs typeface="FoundrySterling-Book"/>
              </a:rPr>
              <a:t>Julian Rayner (CIMR)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7DD38A-9044-A624-3E44-757ED7953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019" y="1634376"/>
            <a:ext cx="1350490" cy="1350490"/>
          </a:xfrm>
          <a:prstGeom prst="rect">
            <a:avLst/>
          </a:prstGeom>
        </p:spPr>
      </p:pic>
      <p:pic>
        <p:nvPicPr>
          <p:cNvPr id="8" name="Picture 7" descr="A picture containing human face, smile, person, portrait&#10;&#10;Description automatically generated">
            <a:extLst>
              <a:ext uri="{FF2B5EF4-FFF2-40B4-BE49-F238E27FC236}">
                <a16:creationId xmlns:a16="http://schemas.microsoft.com/office/drawing/2014/main" id="{3BD3F85C-AFD4-948A-CDFB-BE4B70B86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80" y="1643834"/>
            <a:ext cx="1434374" cy="1407614"/>
          </a:xfrm>
          <a:prstGeom prst="rect">
            <a:avLst/>
          </a:prstGeom>
        </p:spPr>
      </p:pic>
      <p:pic>
        <p:nvPicPr>
          <p:cNvPr id="18" name="Picture 17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6F02EB5C-A3FC-9E99-42DC-8CD56C6DE7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t="-1" r="6969" b="43789"/>
          <a:stretch/>
        </p:blipFill>
        <p:spPr>
          <a:xfrm>
            <a:off x="7368575" y="1634376"/>
            <a:ext cx="1312888" cy="1350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9CD7F-36D6-A65F-0C6C-BC9AFFFFE6F9}"/>
              </a:ext>
            </a:extLst>
          </p:cNvPr>
          <p:cNvSpPr txBox="1"/>
          <p:nvPr/>
        </p:nvSpPr>
        <p:spPr>
          <a:xfrm>
            <a:off x="1003718" y="4405541"/>
            <a:ext cx="4562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Revive parasites from 30-year old frozen stocks, and conduct functional assays under controlled conditions.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81E6F1-8412-94DC-F52D-B4E23BC514DB}"/>
              </a:ext>
            </a:extLst>
          </p:cNvPr>
          <p:cNvSpPr txBox="1"/>
          <p:nvPr/>
        </p:nvSpPr>
        <p:spPr>
          <a:xfrm>
            <a:off x="1003718" y="5578307"/>
            <a:ext cx="433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James Docker, Katie Healey long-read assemblies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F6743E57-8DFA-275F-A027-D98F5705D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432" t="34137" r="51830"/>
          <a:stretch/>
        </p:blipFill>
        <p:spPr>
          <a:xfrm>
            <a:off x="6558499" y="4192720"/>
            <a:ext cx="2129811" cy="1868793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1A1751-50A4-E5FB-E2CC-58CE26C20561}"/>
              </a:ext>
            </a:extLst>
          </p:cNvPr>
          <p:cNvSpPr txBox="1"/>
          <p:nvPr/>
        </p:nvSpPr>
        <p:spPr>
          <a:xfrm>
            <a:off x="8970885" y="479452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Prototype invasion expt.</a:t>
            </a:r>
          </a:p>
        </p:txBody>
      </p:sp>
    </p:spTree>
    <p:extLst>
      <p:ext uri="{BB962C8B-B14F-4D97-AF65-F5344CB8AC3E}">
        <p14:creationId xmlns:p14="http://schemas.microsoft.com/office/powerpoint/2010/main" val="33993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730C60-13B3-9043-B449-2536F7BC8F23}"/>
              </a:ext>
            </a:extLst>
          </p:cNvPr>
          <p:cNvSpPr/>
          <p:nvPr/>
        </p:nvSpPr>
        <p:spPr>
          <a:xfrm>
            <a:off x="0" y="-1"/>
            <a:ext cx="12192000" cy="805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93284-98A3-E342-8A08-1A5E22291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71" y="321683"/>
            <a:ext cx="2668163" cy="222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21D70-6B69-284F-8777-A307732C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63" y="102476"/>
            <a:ext cx="3010963" cy="631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3008E1-701C-3244-9C0F-CF8186A76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50" y="142128"/>
            <a:ext cx="1704971" cy="5860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47E04D-6774-804D-8E8E-DEBB1ACB08EC}"/>
              </a:ext>
            </a:extLst>
          </p:cNvPr>
          <p:cNvSpPr txBox="1"/>
          <p:nvPr/>
        </p:nvSpPr>
        <p:spPr>
          <a:xfrm>
            <a:off x="2649285" y="4389767"/>
            <a:ext cx="1843774" cy="1333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University of Oxford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Kirk A.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Rockett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Anna E. Jeffreys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Christina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Hubbart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Kate Rowlands 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Dominic P. Kwiatkowski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063571-3482-834E-BFB1-D0331DAD4126}"/>
              </a:ext>
            </a:extLst>
          </p:cNvPr>
          <p:cNvSpPr txBox="1"/>
          <p:nvPr/>
        </p:nvSpPr>
        <p:spPr>
          <a:xfrm>
            <a:off x="210793" y="1492758"/>
            <a:ext cx="2236510" cy="1538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MRC The Gambia @ LSHTM</a:t>
            </a:r>
          </a:p>
          <a:p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Muminatou</a:t>
            </a:r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Jallow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Fatoumatta</a:t>
            </a:r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Sisay-Joof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Kalifa</a:t>
            </a:r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 A.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Bojang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David J. Conway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Giorgio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Sirugo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Umberto d’Alessandro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18BBB-5C74-4B4F-9585-91A39DA01E6C}"/>
              </a:ext>
            </a:extLst>
          </p:cNvPr>
          <p:cNvSpPr txBox="1"/>
          <p:nvPr/>
        </p:nvSpPr>
        <p:spPr>
          <a:xfrm>
            <a:off x="2649285" y="1492758"/>
            <a:ext cx="2395207" cy="1333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KEMRI-Wellcome, Kilifi, Kenya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Carolyne M.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Ndila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Alexandar</a:t>
            </a:r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 W. Macharia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Norbert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Peshu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Kevin Marsh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Thomas N. Williams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119D18-FE4F-D941-B336-348B0F0082C8}"/>
              </a:ext>
            </a:extLst>
          </p:cNvPr>
          <p:cNvSpPr txBox="1"/>
          <p:nvPr/>
        </p:nvSpPr>
        <p:spPr>
          <a:xfrm>
            <a:off x="6882971" y="5178729"/>
            <a:ext cx="3818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Publication at:</a:t>
            </a:r>
          </a:p>
          <a:p>
            <a:r>
              <a:rPr lang="en-US" sz="1600" b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doi.org</a:t>
            </a:r>
            <a:r>
              <a:rPr lang="en-US" sz="16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/10.1038/s41586-021-04288-3</a:t>
            </a:r>
          </a:p>
        </p:txBody>
      </p:sp>
      <p:pic>
        <p:nvPicPr>
          <p:cNvPr id="30" name="Picture 29" descr="Qr code&#10;&#10;Description automatically generated">
            <a:extLst>
              <a:ext uri="{FF2B5EF4-FFF2-40B4-BE49-F238E27FC236}">
                <a16:creationId xmlns:a16="http://schemas.microsoft.com/office/drawing/2014/main" id="{40E2114E-4984-6E40-9C97-171AB3A20D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761" y="5032932"/>
            <a:ext cx="766233" cy="7686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291A19-E1E0-4F44-8702-2DC1E0A6A7EF}"/>
              </a:ext>
            </a:extLst>
          </p:cNvPr>
          <p:cNvSpPr txBox="1"/>
          <p:nvPr/>
        </p:nvSpPr>
        <p:spPr>
          <a:xfrm>
            <a:off x="3006080" y="5897919"/>
            <a:ext cx="170912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University of Utah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Ellen M. Leffler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2C45AE-223A-334D-8A9B-19350708DA52}"/>
              </a:ext>
            </a:extLst>
          </p:cNvPr>
          <p:cNvGrpSpPr/>
          <p:nvPr/>
        </p:nvGrpSpPr>
        <p:grpSpPr>
          <a:xfrm>
            <a:off x="4677588" y="3641373"/>
            <a:ext cx="1415579" cy="2123262"/>
            <a:chOff x="100287" y="963860"/>
            <a:chExt cx="1061684" cy="154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949CF7F-106D-A546-B804-64E94BF9D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803" y="963860"/>
              <a:ext cx="664653" cy="84312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DEFB97-C8D1-7440-87CA-5D46AA2BB546}"/>
                </a:ext>
              </a:extLst>
            </p:cNvPr>
            <p:cNvSpPr txBox="1"/>
            <p:nvPr/>
          </p:nvSpPr>
          <p:spPr>
            <a:xfrm>
              <a:off x="100287" y="1887169"/>
              <a:ext cx="10616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oundrySterling-Book"/>
                  <a:cs typeface="FoundrySterling-Book"/>
                </a:rPr>
                <a:t>Dominic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FoundrySterling-Book"/>
                  <a:cs typeface="FoundrySterling-Book"/>
                </a:rPr>
                <a:t>Kwiatkowski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FoundrySterling-Book"/>
                  <a:cs typeface="FoundrySterling-Book"/>
                </a:rPr>
                <a:t>1953-2023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19FD50-DDC4-1E40-B303-474C02C47995}"/>
              </a:ext>
            </a:extLst>
          </p:cNvPr>
          <p:cNvGrpSpPr/>
          <p:nvPr/>
        </p:nvGrpSpPr>
        <p:grpSpPr>
          <a:xfrm>
            <a:off x="0" y="5937253"/>
            <a:ext cx="12192000" cy="920745"/>
            <a:chOff x="0" y="4452939"/>
            <a:chExt cx="9144000" cy="69055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3D4DA5-1917-C041-B047-0D30DE07E90F}"/>
                </a:ext>
              </a:extLst>
            </p:cNvPr>
            <p:cNvSpPr/>
            <p:nvPr/>
          </p:nvSpPr>
          <p:spPr>
            <a:xfrm>
              <a:off x="0" y="4452939"/>
              <a:ext cx="9144000" cy="690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EBDC9E7-CBFE-F94C-BEC2-FEBD858ED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262" y="4650821"/>
              <a:ext cx="957727" cy="42062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B325B76-9113-A34F-B1A0-5C80C538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3717" y="4665432"/>
              <a:ext cx="2026037" cy="40601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B286AB1-5D69-8545-B2B9-4FC12F5B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972" y="4650821"/>
              <a:ext cx="982763" cy="420623"/>
            </a:xfrm>
            <a:prstGeom prst="rect">
              <a:avLst/>
            </a:prstGeom>
          </p:spPr>
        </p:pic>
        <p:pic>
          <p:nvPicPr>
            <p:cNvPr id="38" name="Picture 37" descr="A picture containing dark, night sky&#10;&#10;Description automatically generated">
              <a:extLst>
                <a:ext uri="{FF2B5EF4-FFF2-40B4-BE49-F238E27FC236}">
                  <a16:creationId xmlns:a16="http://schemas.microsoft.com/office/drawing/2014/main" id="{040DB5E6-0B8E-1240-ABCA-52F7F5350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965" y="4532081"/>
              <a:ext cx="539363" cy="5393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5B5421-B922-D54B-85F8-8FA8D804F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5382" y="4530016"/>
              <a:ext cx="2798755" cy="539362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463914F-0937-0D4A-943C-53E2B62D546B}"/>
              </a:ext>
            </a:extLst>
          </p:cNvPr>
          <p:cNvSpPr txBox="1"/>
          <p:nvPr/>
        </p:nvSpPr>
        <p:spPr>
          <a:xfrm>
            <a:off x="6882971" y="4155968"/>
            <a:ext cx="484402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33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“We thank the patients and staff at the </a:t>
            </a:r>
            <a:r>
              <a:rPr lang="en-US" sz="1333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Paediatric</a:t>
            </a:r>
            <a:r>
              <a:rPr lang="en-US" sz="1333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 Department of the Royal Victoria Hospital in Banjul, Gambia, and at Kilifi County Hospital and the KEMRI-Wellcome Trust Research </a:t>
            </a:r>
            <a:r>
              <a:rPr lang="en-US" sz="1333" i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Programme</a:t>
            </a:r>
            <a:r>
              <a:rPr lang="en-US" sz="1333" i="1" dirty="0">
                <a:solidFill>
                  <a:srgbClr val="F2F2F2"/>
                </a:solidFill>
                <a:latin typeface="FoundrySterling-Book"/>
                <a:cs typeface="FoundrySterling-Book"/>
              </a:rPr>
              <a:t>, Kilifi, Kenya for their help with this study.”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A8255-CAF3-904F-9355-94D6B0CA85A0}"/>
              </a:ext>
            </a:extLst>
          </p:cNvPr>
          <p:cNvSpPr txBox="1"/>
          <p:nvPr/>
        </p:nvSpPr>
        <p:spPr>
          <a:xfrm>
            <a:off x="8994703" y="1087609"/>
            <a:ext cx="28376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Pfsa</a:t>
            </a:r>
            <a:r>
              <a:rPr lang="en-US" sz="16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+ structural variation work:</a:t>
            </a:r>
          </a:p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Annie Forster</a:t>
            </a:r>
          </a:p>
          <a:p>
            <a:r>
              <a:rPr lang="en-US" sz="1400" dirty="0">
                <a:solidFill>
                  <a:srgbClr val="F2F2F2"/>
                </a:solidFill>
                <a:latin typeface="FoundrySterling-Book"/>
                <a:cs typeface="FoundrySterling-Book"/>
              </a:rPr>
              <a:t>Jason Hendry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ABAAB1-BF4E-524B-9BDF-C34123C633B0}"/>
              </a:ext>
            </a:extLst>
          </p:cNvPr>
          <p:cNvSpPr txBox="1"/>
          <p:nvPr/>
        </p:nvSpPr>
        <p:spPr>
          <a:xfrm>
            <a:off x="2649285" y="2956594"/>
            <a:ext cx="1585690" cy="1323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Duke University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Steve M. Taylor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Joseph P.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Saeelens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USTTB Mali:</a:t>
            </a:r>
          </a:p>
          <a:p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Mahamadou</a:t>
            </a:r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 Diakite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FA0AC7-1C18-1D49-813A-C6484A1E7645}"/>
              </a:ext>
            </a:extLst>
          </p:cNvPr>
          <p:cNvGrpSpPr/>
          <p:nvPr/>
        </p:nvGrpSpPr>
        <p:grpSpPr>
          <a:xfrm>
            <a:off x="209346" y="3198030"/>
            <a:ext cx="2125304" cy="1956651"/>
            <a:chOff x="2235056" y="3592899"/>
            <a:chExt cx="1593978" cy="146748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E50237-A4A2-C548-A110-A3E8D5887B42}"/>
                </a:ext>
              </a:extLst>
            </p:cNvPr>
            <p:cNvSpPr txBox="1"/>
            <p:nvPr/>
          </p:nvSpPr>
          <p:spPr>
            <a:xfrm>
              <a:off x="2237011" y="3592899"/>
              <a:ext cx="1592023" cy="84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Wellcome Sanger Institute</a:t>
              </a: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Thuy Nguyen</a:t>
              </a: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Sonia M. Goncalves</a:t>
              </a: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Cristina V. </a:t>
              </a:r>
              <a:r>
                <a:rPr lang="en-US" sz="13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Ariani</a:t>
              </a:r>
              <a:endParaRPr lang="en-US" sz="1333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Jim Stalker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C46F9E-F087-9748-849E-2BCCA745C627}"/>
                </a:ext>
              </a:extLst>
            </p:cNvPr>
            <p:cNvSpPr txBox="1"/>
            <p:nvPr/>
          </p:nvSpPr>
          <p:spPr>
            <a:xfrm>
              <a:off x="2235056" y="4375777"/>
              <a:ext cx="1382831" cy="684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Richard </a:t>
              </a:r>
              <a:r>
                <a:rPr lang="en-US" sz="1333" dirty="0" err="1">
                  <a:solidFill>
                    <a:srgbClr val="F2F2F2"/>
                  </a:solidFill>
                  <a:latin typeface="FoundrySterling-Book"/>
                  <a:cs typeface="FoundrySterling-Book"/>
                </a:rPr>
                <a:t>D.Pearson</a:t>
              </a:r>
              <a:endParaRPr lang="en-US" sz="1333" dirty="0">
                <a:solidFill>
                  <a:srgbClr val="F2F2F2"/>
                </a:solidFill>
                <a:latin typeface="FoundrySterling-Book"/>
                <a:cs typeface="FoundrySterling-Book"/>
              </a:endParaRP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Roberto Amato</a:t>
              </a: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Eleanor Drury</a:t>
              </a:r>
            </a:p>
            <a:p>
              <a:r>
                <a:rPr lang="en-US" sz="1333" dirty="0">
                  <a:solidFill>
                    <a:srgbClr val="F2F2F2"/>
                  </a:solidFill>
                  <a:latin typeface="FoundrySterling-Book"/>
                  <a:cs typeface="FoundrySterling-Book"/>
                </a:rPr>
                <a:t>Dominic P. Kwiatkowski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23A377-6A40-C319-D9F0-C1DBF9DBB1F5}"/>
              </a:ext>
            </a:extLst>
          </p:cNvPr>
          <p:cNvSpPr txBox="1"/>
          <p:nvPr/>
        </p:nvSpPr>
        <p:spPr>
          <a:xfrm>
            <a:off x="209741" y="1061709"/>
            <a:ext cx="315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Genetic association study 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FA0C08-9EA9-7F1E-84F7-96B76DD1B8A5}"/>
              </a:ext>
            </a:extLst>
          </p:cNvPr>
          <p:cNvSpPr txBox="1"/>
          <p:nvPr/>
        </p:nvSpPr>
        <p:spPr>
          <a:xfrm>
            <a:off x="8981949" y="1816509"/>
            <a:ext cx="295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Spatial mapping work: </a:t>
            </a:r>
            <a:r>
              <a:rPr lang="en-US" sz="1600" dirty="0">
                <a:solidFill>
                  <a:srgbClr val="F2F2F2"/>
                </a:solidFill>
                <a:latin typeface="FoundrySterling-Book"/>
                <a:cs typeface="FoundrySterling-Book"/>
              </a:rPr>
              <a:t>Andre Python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13E88-B53D-D0BA-89AC-6804CEBCEDA6}"/>
              </a:ext>
            </a:extLst>
          </p:cNvPr>
          <p:cNvSpPr txBox="1"/>
          <p:nvPr/>
        </p:nvSpPr>
        <p:spPr>
          <a:xfrm>
            <a:off x="5250841" y="1063413"/>
            <a:ext cx="3927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Parasite revival / functional 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E1C528-D2A2-41FD-485D-95240338FC18}"/>
              </a:ext>
            </a:extLst>
          </p:cNvPr>
          <p:cNvSpPr txBox="1"/>
          <p:nvPr/>
        </p:nvSpPr>
        <p:spPr>
          <a:xfrm>
            <a:off x="5246474" y="1497696"/>
            <a:ext cx="2395207" cy="1128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KEMRI-Wellcome, Kilifi, Kenya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Alexander W. Macharia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Patrick </a:t>
            </a:r>
            <a:r>
              <a:rPr lang="en-US" sz="1333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Ombati</a:t>
            </a:r>
            <a:endParaRPr lang="en-US" sz="1333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Silvia Kariuki</a:t>
            </a:r>
          </a:p>
          <a:p>
            <a:r>
              <a:rPr lang="en-US" sz="1333" dirty="0">
                <a:solidFill>
                  <a:srgbClr val="F2F2F2"/>
                </a:solidFill>
                <a:latin typeface="FoundrySterling-Book"/>
                <a:cs typeface="FoundrySterling-Book"/>
              </a:rPr>
              <a:t>Julian Rayner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C63AA1-30D1-84D0-42EF-2837373F224A}"/>
              </a:ext>
            </a:extLst>
          </p:cNvPr>
          <p:cNvSpPr txBox="1"/>
          <p:nvPr/>
        </p:nvSpPr>
        <p:spPr>
          <a:xfrm>
            <a:off x="203336" y="5240284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University of Utah:</a:t>
            </a:r>
          </a:p>
          <a:p>
            <a:r>
              <a:rPr lang="en-US" sz="135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Ellen Leffler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E22AAC-5BBD-C4E5-0FD8-C972B6C30964}"/>
              </a:ext>
            </a:extLst>
          </p:cNvPr>
          <p:cNvSpPr txBox="1"/>
          <p:nvPr/>
        </p:nvSpPr>
        <p:spPr>
          <a:xfrm>
            <a:off x="8981949" y="2456069"/>
            <a:ext cx="2955878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2F2F2"/>
                </a:solidFill>
                <a:latin typeface="FoundrySterling-Book"/>
                <a:cs typeface="FoundrySterling-Book"/>
              </a:rPr>
              <a:t>MIP data:</a:t>
            </a:r>
          </a:p>
          <a:p>
            <a:r>
              <a:rPr lang="en-US" sz="1400" dirty="0">
                <a:solidFill>
                  <a:srgbClr val="F2F2F2"/>
                </a:solidFill>
                <a:latin typeface="FoundrySterling-Book"/>
                <a:cs typeface="FoundrySterling-Book"/>
              </a:rPr>
              <a:t>Deus </a:t>
            </a:r>
            <a:r>
              <a:rPr lang="en-US" sz="1400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Ishengoma</a:t>
            </a:r>
            <a:endParaRPr lang="en-US" sz="1400" dirty="0">
              <a:solidFill>
                <a:srgbClr val="F2F2F2"/>
              </a:solidFill>
              <a:latin typeface="FoundrySterling-Book"/>
              <a:cs typeface="FoundrySterling-Book"/>
            </a:endParaRPr>
          </a:p>
          <a:p>
            <a:r>
              <a:rPr lang="en-US" sz="1400" dirty="0">
                <a:solidFill>
                  <a:srgbClr val="F2F2F2"/>
                </a:solidFill>
                <a:latin typeface="FoundrySterling-Book"/>
                <a:cs typeface="FoundrySterling-Book"/>
              </a:rPr>
              <a:t>Robert Verity</a:t>
            </a:r>
          </a:p>
          <a:p>
            <a:r>
              <a:rPr lang="en-US" sz="1350" dirty="0">
                <a:solidFill>
                  <a:srgbClr val="F2F2F2"/>
                </a:solidFill>
                <a:latin typeface="FoundrySterling-Book"/>
                <a:cs typeface="FoundrySterling-Book"/>
              </a:rPr>
              <a:t>Jeffrey Bailey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931E4-8CC7-8EE5-56CD-4D17F5CB0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924" y="30566"/>
            <a:ext cx="1536700" cy="698500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DBBFF3F-2CF2-89FD-8483-80527A27505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578" y="74856"/>
            <a:ext cx="1432938" cy="6820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A19BF7-BB40-D8C4-A7A7-D712E421B8BE}"/>
              </a:ext>
            </a:extLst>
          </p:cNvPr>
          <p:cNvSpPr/>
          <p:nvPr/>
        </p:nvSpPr>
        <p:spPr>
          <a:xfrm>
            <a:off x="6925983" y="6197725"/>
            <a:ext cx="1101634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MSIF</a:t>
            </a:r>
          </a:p>
        </p:txBody>
      </p:sp>
    </p:spTree>
    <p:extLst>
      <p:ext uri="{BB962C8B-B14F-4D97-AF65-F5344CB8AC3E}">
        <p14:creationId xmlns:p14="http://schemas.microsoft.com/office/powerpoint/2010/main" val="28676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4DDD5-FCB2-4708-AF84-8DC9FA7E5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BC37D-FB38-D2F8-EE64-72BEDF0AD1AE}"/>
              </a:ext>
            </a:extLst>
          </p:cNvPr>
          <p:cNvSpPr txBox="1"/>
          <p:nvPr/>
        </p:nvSpPr>
        <p:spPr>
          <a:xfrm>
            <a:off x="5242240" y="3429000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18740A-2316-36F0-802D-2E169C19C2DF}"/>
              </a:ext>
            </a:extLst>
          </p:cNvPr>
          <p:cNvGrpSpPr/>
          <p:nvPr/>
        </p:nvGrpSpPr>
        <p:grpSpPr>
          <a:xfrm>
            <a:off x="5676972" y="2618435"/>
            <a:ext cx="901461" cy="584496"/>
            <a:chOff x="673861" y="502382"/>
            <a:chExt cx="901461" cy="5844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4E3A36-FD62-DC3C-5DA7-EFFB436FDEF9}"/>
                </a:ext>
              </a:extLst>
            </p:cNvPr>
            <p:cNvGrpSpPr/>
            <p:nvPr/>
          </p:nvGrpSpPr>
          <p:grpSpPr>
            <a:xfrm>
              <a:off x="673861" y="587809"/>
              <a:ext cx="901461" cy="499069"/>
              <a:chOff x="673861" y="587809"/>
              <a:chExt cx="901461" cy="49906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9F9E7F6-CBDB-9001-73F5-BC38336AEB0E}"/>
                  </a:ext>
                </a:extLst>
              </p:cNvPr>
              <p:cNvGrpSpPr/>
              <p:nvPr/>
            </p:nvGrpSpPr>
            <p:grpSpPr>
              <a:xfrm>
                <a:off x="673861" y="587809"/>
                <a:ext cx="901461" cy="499069"/>
                <a:chOff x="2781157" y="2297772"/>
                <a:chExt cx="1782909" cy="98705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D9B0307-B7BA-03AA-C93C-E3D0CDC48976}"/>
                    </a:ext>
                  </a:extLst>
                </p:cNvPr>
                <p:cNvSpPr/>
                <p:nvPr/>
              </p:nvSpPr>
              <p:spPr>
                <a:xfrm rot="20883592">
                  <a:off x="2781157" y="2297772"/>
                  <a:ext cx="1782909" cy="987059"/>
                </a:xfrm>
                <a:prstGeom prst="ellipse">
                  <a:avLst/>
                </a:prstGeom>
                <a:solidFill>
                  <a:srgbClr val="981512"/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85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" name="Arc 15">
                  <a:extLst>
                    <a:ext uri="{FF2B5EF4-FFF2-40B4-BE49-F238E27FC236}">
                      <a16:creationId xmlns:a16="http://schemas.microsoft.com/office/drawing/2014/main" id="{969D9D93-4AD7-6F43-4924-0FFC073E39C1}"/>
                    </a:ext>
                  </a:extLst>
                </p:cNvPr>
                <p:cNvSpPr/>
                <p:nvPr/>
              </p:nvSpPr>
              <p:spPr>
                <a:xfrm rot="10371832">
                  <a:off x="3263616" y="2474140"/>
                  <a:ext cx="797000" cy="413798"/>
                </a:xfrm>
                <a:prstGeom prst="arc">
                  <a:avLst>
                    <a:gd name="adj1" fmla="val 10863196"/>
                    <a:gd name="adj2" fmla="val 0"/>
                  </a:avLst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09585"/>
                  <a:endParaRPr lang="en-US" sz="2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471E54B-AAFD-7D98-843C-3B4CCFB30225}"/>
                  </a:ext>
                </a:extLst>
              </p:cNvPr>
              <p:cNvSpPr/>
              <p:nvPr/>
            </p:nvSpPr>
            <p:spPr>
              <a:xfrm rot="21015171">
                <a:off x="1010564" y="665885"/>
                <a:ext cx="73520" cy="11028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F7169F4-D895-32CB-773F-5215080BDEDA}"/>
                  </a:ext>
                </a:extLst>
              </p:cNvPr>
              <p:cNvSpPr/>
              <p:nvPr/>
            </p:nvSpPr>
            <p:spPr>
              <a:xfrm rot="21015171">
                <a:off x="1141101" y="643600"/>
                <a:ext cx="73520" cy="11028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042F84B0-95B4-5723-743A-E5B7B6F3BB13}"/>
                </a:ext>
              </a:extLst>
            </p:cNvPr>
            <p:cNvSpPr/>
            <p:nvPr/>
          </p:nvSpPr>
          <p:spPr>
            <a:xfrm rot="18357502">
              <a:off x="946207" y="534146"/>
              <a:ext cx="96147" cy="6448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986D8E4-6FF3-8D6F-1BE4-6872148773B0}"/>
                </a:ext>
              </a:extLst>
            </p:cNvPr>
            <p:cNvSpPr/>
            <p:nvPr/>
          </p:nvSpPr>
          <p:spPr>
            <a:xfrm rot="19591504">
              <a:off x="1107166" y="502382"/>
              <a:ext cx="96147" cy="64488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0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94C426-0BA2-5CFC-5F35-74147655040C}"/>
              </a:ext>
            </a:extLst>
          </p:cNvPr>
          <p:cNvSpPr/>
          <p:nvPr/>
        </p:nvSpPr>
        <p:spPr>
          <a:xfrm>
            <a:off x="330200" y="279400"/>
            <a:ext cx="11493500" cy="5626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2EBF1-2150-1535-2C69-90B180643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98</a:t>
            </a:fld>
            <a:endParaRPr lang="en-GB"/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D993ADDE-50C3-8906-1C01-403BBEB53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1961" b="43137"/>
          <a:stretch/>
        </p:blipFill>
        <p:spPr>
          <a:xfrm>
            <a:off x="3890355" y="647700"/>
            <a:ext cx="7785117" cy="5105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5E2116-224C-FBCA-E5F7-9AE1B70827D3}"/>
              </a:ext>
            </a:extLst>
          </p:cNvPr>
          <p:cNvCxnSpPr/>
          <p:nvPr/>
        </p:nvCxnSpPr>
        <p:spPr>
          <a:xfrm>
            <a:off x="8775700" y="450126"/>
            <a:ext cx="0" cy="3951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E076EF-0A5F-B7D7-D143-FC996E32FE6F}"/>
              </a:ext>
            </a:extLst>
          </p:cNvPr>
          <p:cNvSpPr/>
          <p:nvPr/>
        </p:nvSpPr>
        <p:spPr>
          <a:xfrm flipV="1">
            <a:off x="6981517" y="2134711"/>
            <a:ext cx="1863456" cy="18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374EC-FAFE-6E24-4F84-BE38828F30A1}"/>
              </a:ext>
            </a:extLst>
          </p:cNvPr>
          <p:cNvSpPr/>
          <p:nvPr/>
        </p:nvSpPr>
        <p:spPr>
          <a:xfrm flipV="1">
            <a:off x="6912244" y="2375036"/>
            <a:ext cx="1982374" cy="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ABE606-9AEE-DA73-EA9D-54B9791240F7}"/>
              </a:ext>
            </a:extLst>
          </p:cNvPr>
          <p:cNvSpPr/>
          <p:nvPr/>
        </p:nvSpPr>
        <p:spPr>
          <a:xfrm flipV="1">
            <a:off x="8302671" y="2425405"/>
            <a:ext cx="328711" cy="151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C156A7-6491-7A1A-95EC-E9382065BD4E}"/>
              </a:ext>
            </a:extLst>
          </p:cNvPr>
          <p:cNvSpPr/>
          <p:nvPr/>
        </p:nvSpPr>
        <p:spPr>
          <a:xfrm flipV="1">
            <a:off x="6912244" y="2244919"/>
            <a:ext cx="69273" cy="72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74208-F839-D5CD-1C4A-CC062DE4D5DD}"/>
              </a:ext>
            </a:extLst>
          </p:cNvPr>
          <p:cNvSpPr/>
          <p:nvPr/>
        </p:nvSpPr>
        <p:spPr>
          <a:xfrm>
            <a:off x="4619840" y="6041166"/>
            <a:ext cx="141316" cy="141316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A9084-5127-B4A0-EEA6-439EB4AF50D3}"/>
              </a:ext>
            </a:extLst>
          </p:cNvPr>
          <p:cNvSpPr txBox="1"/>
          <p:nvPr/>
        </p:nvSpPr>
        <p:spPr>
          <a:xfrm>
            <a:off x="4776875" y="592715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Ancestral allele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075273-F1AE-B286-B78C-17516C858751}"/>
              </a:ext>
            </a:extLst>
          </p:cNvPr>
          <p:cNvSpPr/>
          <p:nvPr/>
        </p:nvSpPr>
        <p:spPr>
          <a:xfrm>
            <a:off x="7095739" y="6041166"/>
            <a:ext cx="141316" cy="141316"/>
          </a:xfrm>
          <a:prstGeom prst="rect">
            <a:avLst/>
          </a:prstGeom>
          <a:solidFill>
            <a:srgbClr val="3838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B1599-CD9F-07B7-E11A-99705E15644B}"/>
              </a:ext>
            </a:extLst>
          </p:cNvPr>
          <p:cNvSpPr txBox="1"/>
          <p:nvPr/>
        </p:nvSpPr>
        <p:spPr>
          <a:xfrm>
            <a:off x="7252774" y="59271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Derived (i.e. mutant) allele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9F60F-E7AA-C530-E1AC-0E3DBD195495}"/>
              </a:ext>
            </a:extLst>
          </p:cNvPr>
          <p:cNvSpPr txBox="1"/>
          <p:nvPr/>
        </p:nvSpPr>
        <p:spPr>
          <a:xfrm>
            <a:off x="7095739" y="328943"/>
            <a:ext cx="1640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 </a:t>
            </a:r>
            <a:r>
              <a:rPr lang="en-US" sz="1200" i="1" dirty="0" err="1"/>
              <a:t>Pfsa</a:t>
            </a:r>
            <a:r>
              <a:rPr lang="en-US" sz="1200" i="1" dirty="0"/>
              <a:t>+</a:t>
            </a:r>
            <a:r>
              <a:rPr lang="en-US" sz="1200" dirty="0"/>
              <a:t> mutation: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245AD-C098-BD2A-1D04-09AC7993DBFB}"/>
              </a:ext>
            </a:extLst>
          </p:cNvPr>
          <p:cNvSpPr txBox="1"/>
          <p:nvPr/>
        </p:nvSpPr>
        <p:spPr>
          <a:xfrm>
            <a:off x="7172225" y="498698"/>
            <a:ext cx="1449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chr2: 631,190 T&gt;A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67F4B2-F5B7-0D19-D17A-ACD4539E4534}"/>
              </a:ext>
            </a:extLst>
          </p:cNvPr>
          <p:cNvSpPr txBox="1"/>
          <p:nvPr/>
        </p:nvSpPr>
        <p:spPr>
          <a:xfrm>
            <a:off x="1541931" y="1014153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Pfsa1+</a:t>
            </a:r>
            <a:r>
              <a:rPr lang="en-US" dirty="0"/>
              <a:t> haplotypes: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0110C4-F19D-E265-0769-61D57A2FCE1D}"/>
              </a:ext>
            </a:extLst>
          </p:cNvPr>
          <p:cNvSpPr txBox="1"/>
          <p:nvPr/>
        </p:nvSpPr>
        <p:spPr>
          <a:xfrm>
            <a:off x="655471" y="3760124"/>
            <a:ext cx="303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Pfsa1- haplotypes: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B28AB6-63AE-2898-2E0B-4D8C2FC46D78}"/>
              </a:ext>
            </a:extLst>
          </p:cNvPr>
          <p:cNvSpPr txBox="1"/>
          <p:nvPr/>
        </p:nvSpPr>
        <p:spPr>
          <a:xfrm>
            <a:off x="1080654" y="1342659"/>
            <a:ext cx="261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(Observed in infections of </a:t>
            </a:r>
            <a:r>
              <a:rPr lang="en-US" sz="1200" i="1" dirty="0" err="1"/>
              <a:t>HbAA</a:t>
            </a:r>
            <a:r>
              <a:rPr lang="en-US" sz="1200" i="1" dirty="0"/>
              <a:t>, </a:t>
            </a:r>
            <a:r>
              <a:rPr lang="en-US" sz="1200" i="1" dirty="0" err="1"/>
              <a:t>HbAS</a:t>
            </a:r>
            <a:r>
              <a:rPr lang="en-US" sz="1200" i="1" dirty="0"/>
              <a:t>, and </a:t>
            </a:r>
            <a:r>
              <a:rPr lang="en-US" sz="1200" i="1" dirty="0" err="1"/>
              <a:t>HbSS</a:t>
            </a:r>
            <a:r>
              <a:rPr lang="en-US" sz="1200" i="1" dirty="0"/>
              <a:t> individuals)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186C14-170E-08A4-B3FE-FF8642FB25BD}"/>
              </a:ext>
            </a:extLst>
          </p:cNvPr>
          <p:cNvSpPr txBox="1"/>
          <p:nvPr/>
        </p:nvSpPr>
        <p:spPr>
          <a:xfrm>
            <a:off x="1230284" y="4129456"/>
            <a:ext cx="246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(Largely only observed in infections of </a:t>
            </a:r>
            <a:r>
              <a:rPr lang="en-US" sz="1200" i="1" dirty="0" err="1"/>
              <a:t>HbAA</a:t>
            </a:r>
            <a:r>
              <a:rPr lang="en-US" sz="1200" i="1" dirty="0"/>
              <a:t> individuals)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953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94C426-0BA2-5CFC-5F35-74147655040C}"/>
              </a:ext>
            </a:extLst>
          </p:cNvPr>
          <p:cNvSpPr/>
          <p:nvPr/>
        </p:nvSpPr>
        <p:spPr>
          <a:xfrm>
            <a:off x="330200" y="279400"/>
            <a:ext cx="11493500" cy="5626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2EBF1-2150-1535-2C69-90B180643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F808-C7E8-4131-9EFE-B613B7BC3B90}" type="slidenum">
              <a:rPr lang="en-GB" smtClean="0"/>
              <a:pPr/>
              <a:t>99</a:t>
            </a:fld>
            <a:endParaRPr lang="en-GB"/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D993ADDE-50C3-8906-1C01-403BBEB53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1961" b="43137"/>
          <a:stretch/>
        </p:blipFill>
        <p:spPr>
          <a:xfrm>
            <a:off x="3117275" y="647700"/>
            <a:ext cx="8558198" cy="5105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5E2116-224C-FBCA-E5F7-9AE1B70827D3}"/>
              </a:ext>
            </a:extLst>
          </p:cNvPr>
          <p:cNvCxnSpPr/>
          <p:nvPr/>
        </p:nvCxnSpPr>
        <p:spPr>
          <a:xfrm>
            <a:off x="8775700" y="450126"/>
            <a:ext cx="0" cy="3951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E076EF-0A5F-B7D7-D143-FC996E32FE6F}"/>
              </a:ext>
            </a:extLst>
          </p:cNvPr>
          <p:cNvSpPr/>
          <p:nvPr/>
        </p:nvSpPr>
        <p:spPr>
          <a:xfrm flipV="1">
            <a:off x="6981517" y="2134711"/>
            <a:ext cx="1863456" cy="18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374EC-FAFE-6E24-4F84-BE38828F30A1}"/>
              </a:ext>
            </a:extLst>
          </p:cNvPr>
          <p:cNvSpPr/>
          <p:nvPr/>
        </p:nvSpPr>
        <p:spPr>
          <a:xfrm flipV="1">
            <a:off x="6912244" y="2375036"/>
            <a:ext cx="1982374" cy="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ABE606-9AEE-DA73-EA9D-54B9791240F7}"/>
              </a:ext>
            </a:extLst>
          </p:cNvPr>
          <p:cNvSpPr/>
          <p:nvPr/>
        </p:nvSpPr>
        <p:spPr>
          <a:xfrm flipV="1">
            <a:off x="8302671" y="2425405"/>
            <a:ext cx="328711" cy="151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C156A7-6491-7A1A-95EC-E9382065BD4E}"/>
              </a:ext>
            </a:extLst>
          </p:cNvPr>
          <p:cNvSpPr/>
          <p:nvPr/>
        </p:nvSpPr>
        <p:spPr>
          <a:xfrm flipV="1">
            <a:off x="6912244" y="2244919"/>
            <a:ext cx="69273" cy="72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74208-F839-D5CD-1C4A-CC062DE4D5DD}"/>
              </a:ext>
            </a:extLst>
          </p:cNvPr>
          <p:cNvSpPr/>
          <p:nvPr/>
        </p:nvSpPr>
        <p:spPr>
          <a:xfrm>
            <a:off x="4619840" y="6041166"/>
            <a:ext cx="141316" cy="141316"/>
          </a:xfrm>
          <a:prstGeom prst="rect">
            <a:avLst/>
          </a:prstGeom>
          <a:solidFill>
            <a:srgbClr val="F2F2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A9084-5127-B4A0-EEA6-439EB4AF50D3}"/>
              </a:ext>
            </a:extLst>
          </p:cNvPr>
          <p:cNvSpPr txBox="1"/>
          <p:nvPr/>
        </p:nvSpPr>
        <p:spPr>
          <a:xfrm>
            <a:off x="4776875" y="592715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Ancestral allele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075273-F1AE-B286-B78C-17516C858751}"/>
              </a:ext>
            </a:extLst>
          </p:cNvPr>
          <p:cNvSpPr/>
          <p:nvPr/>
        </p:nvSpPr>
        <p:spPr>
          <a:xfrm>
            <a:off x="7095739" y="6041166"/>
            <a:ext cx="141316" cy="141316"/>
          </a:xfrm>
          <a:prstGeom prst="rect">
            <a:avLst/>
          </a:prstGeom>
          <a:solidFill>
            <a:srgbClr val="3838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B1599-CD9F-07B7-E11A-99705E15644B}"/>
              </a:ext>
            </a:extLst>
          </p:cNvPr>
          <p:cNvSpPr txBox="1"/>
          <p:nvPr/>
        </p:nvSpPr>
        <p:spPr>
          <a:xfrm>
            <a:off x="7252774" y="59271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Derived (i.e. mutant) allele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69F60F-E7AA-C530-E1AC-0E3DBD195495}"/>
              </a:ext>
            </a:extLst>
          </p:cNvPr>
          <p:cNvSpPr txBox="1"/>
          <p:nvPr/>
        </p:nvSpPr>
        <p:spPr>
          <a:xfrm>
            <a:off x="7095739" y="328943"/>
            <a:ext cx="1640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 </a:t>
            </a:r>
            <a:r>
              <a:rPr lang="en-US" sz="1200" i="1" dirty="0" err="1"/>
              <a:t>Pfsa</a:t>
            </a:r>
            <a:r>
              <a:rPr lang="en-US" sz="1200" i="1" dirty="0"/>
              <a:t>+</a:t>
            </a:r>
            <a:r>
              <a:rPr lang="en-US" sz="1200" dirty="0"/>
              <a:t> mutation: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245AD-C098-BD2A-1D04-09AC7993DBFB}"/>
              </a:ext>
            </a:extLst>
          </p:cNvPr>
          <p:cNvSpPr txBox="1"/>
          <p:nvPr/>
        </p:nvSpPr>
        <p:spPr>
          <a:xfrm>
            <a:off x="7172225" y="498698"/>
            <a:ext cx="1449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chr2: 631,190 T&gt;A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67F4B2-F5B7-0D19-D17A-ACD4539E4534}"/>
              </a:ext>
            </a:extLst>
          </p:cNvPr>
          <p:cNvSpPr txBox="1"/>
          <p:nvPr/>
        </p:nvSpPr>
        <p:spPr>
          <a:xfrm>
            <a:off x="1579419" y="1095155"/>
            <a:ext cx="1457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Pfsa1+</a:t>
            </a:r>
            <a:r>
              <a:rPr lang="en-US" dirty="0"/>
              <a:t> haplotypes: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0110C4-F19D-E265-0769-61D57A2FCE1D}"/>
              </a:ext>
            </a:extLst>
          </p:cNvPr>
          <p:cNvSpPr txBox="1"/>
          <p:nvPr/>
        </p:nvSpPr>
        <p:spPr>
          <a:xfrm>
            <a:off x="1172095" y="3768436"/>
            <a:ext cx="186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Pfsa1- haplotypes:</a:t>
            </a:r>
            <a:endParaRPr lang="en-US" dirty="0"/>
          </a:p>
        </p:txBody>
      </p:sp>
      <p:pic>
        <p:nvPicPr>
          <p:cNvPr id="11" name="Picture 10" descr="A list of cities with red squares&#10;&#10;Description automatically generated">
            <a:extLst>
              <a:ext uri="{FF2B5EF4-FFF2-40B4-BE49-F238E27FC236}">
                <a16:creationId xmlns:a16="http://schemas.microsoft.com/office/drawing/2014/main" id="{97F8A960-ACF3-86EF-D4C9-AA4DD6151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1" y="345071"/>
            <a:ext cx="1084712" cy="54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DM Theme">
  <a:themeElements>
    <a:clrScheme name="NDM">
      <a:dk1>
        <a:srgbClr val="000000"/>
      </a:dk1>
      <a:lt1>
        <a:sysClr val="window" lastClr="FFFFFF"/>
      </a:lt1>
      <a:dk2>
        <a:srgbClr val="002147"/>
      </a:dk2>
      <a:lt2>
        <a:srgbClr val="D4D4D2"/>
      </a:lt2>
      <a:accent1>
        <a:srgbClr val="158045"/>
      </a:accent1>
      <a:accent2>
        <a:srgbClr val="CDD940"/>
      </a:accent2>
      <a:accent3>
        <a:srgbClr val="A4BE4D"/>
      </a:accent3>
      <a:accent4>
        <a:srgbClr val="5D9E4D"/>
      </a:accent4>
      <a:accent5>
        <a:srgbClr val="F0E542"/>
      </a:accent5>
      <a:accent6>
        <a:srgbClr val="EB5F17"/>
      </a:accent6>
      <a:hlink>
        <a:srgbClr val="3382CD"/>
      </a:hlink>
      <a:folHlink>
        <a:srgbClr val="C548EC"/>
      </a:folHlink>
    </a:clrScheme>
    <a:fontScheme name="ND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G_PPT_template_MASTER" id="{478D7B35-B811-4E11-BB80-EC74FA4F5534}" vid="{F40E6E9C-3E86-4ECB-9F22-BDD02E6C27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b369c5-a05c-461f-99e1-15ed0fecd0da" xsi:nil="true"/>
    <lcf76f155ced4ddcb4097134ff3c332f xmlns="e600375e-0dac-43ee-9114-dcd03922427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BA350413EDD947A3F6ACC23D1F4FFB" ma:contentTypeVersion="9" ma:contentTypeDescription="Create a new document." ma:contentTypeScope="" ma:versionID="dbde6584570009b297ca43877451a763">
  <xsd:schema xmlns:xsd="http://www.w3.org/2001/XMLSchema" xmlns:xs="http://www.w3.org/2001/XMLSchema" xmlns:p="http://schemas.microsoft.com/office/2006/metadata/properties" xmlns:ns2="e600375e-0dac-43ee-9114-dcd03922427f" xmlns:ns3="1ab369c5-a05c-461f-99e1-15ed0fecd0da" targetNamespace="http://schemas.microsoft.com/office/2006/metadata/properties" ma:root="true" ma:fieldsID="6866cbd6de072e12cd40cfee6eb974aa" ns2:_="" ns3:_="">
    <xsd:import namespace="e600375e-0dac-43ee-9114-dcd03922427f"/>
    <xsd:import namespace="1ab369c5-a05c-461f-99e1-15ed0fecd0d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0375e-0dac-43ee-9114-dcd03922427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369c5-a05c-461f-99e1-15ed0fecd0d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5138652-fb3e-4668-bcab-d4198cefc52f}" ma:internalName="TaxCatchAll" ma:showField="CatchAllData" ma:web="1ab369c5-a05c-461f-99e1-15ed0fecd0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051FDE-87EA-43CA-BEFD-9F00839A09F3}">
  <ds:schemaRefs>
    <ds:schemaRef ds:uri="http://purl.org/dc/dcmitype/"/>
    <ds:schemaRef ds:uri="e600375e-0dac-43ee-9114-dcd03922427f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ab369c5-a05c-461f-99e1-15ed0fecd0d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46C83AA-4994-4DFB-99CD-D0A6895837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BEABEA-6030-4226-9140-A590697730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00375e-0dac-43ee-9114-dcd03922427f"/>
    <ds:schemaRef ds:uri="1ab369c5-a05c-461f-99e1-15ed0fecd0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NDM Theme</Template>
  <TotalTime>29802</TotalTime>
  <Words>3663</Words>
  <Application>Microsoft Macintosh PowerPoint</Application>
  <PresentationFormat>Widescreen</PresentationFormat>
  <Paragraphs>1132</Paragraphs>
  <Slides>104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-apple-system</vt:lpstr>
      <vt:lpstr>Arial</vt:lpstr>
      <vt:lpstr>Calibri</vt:lpstr>
      <vt:lpstr>Cambria Math</vt:lpstr>
      <vt:lpstr>FOUNDRYSTERLING-BOOK</vt:lpstr>
      <vt:lpstr>FOUNDRYSTERLING-BOOK</vt:lpstr>
      <vt:lpstr>FoundrySterling-Medium</vt:lpstr>
      <vt:lpstr>Times New Roman</vt:lpstr>
      <vt:lpstr>NDM Theme</vt:lpstr>
      <vt:lpstr>Malaria protection due to sickle haemoglobin depends on parasite genotype - but why?</vt:lpstr>
      <vt:lpstr>Oxford</vt:lpstr>
      <vt:lpstr>PowerPoint Presentation</vt:lpstr>
      <vt:lpstr>PowerPoint Presentation</vt:lpstr>
      <vt:lpstr>PowerPoint Presentation</vt:lpstr>
      <vt:lpstr>PowerPoint Presentation</vt:lpstr>
      <vt:lpstr>Talk outline</vt:lpstr>
      <vt:lpstr>PowerPoint Presentation</vt:lpstr>
      <vt:lpstr>PowerPoint Presentation</vt:lpstr>
      <vt:lpstr>PowerPoint Presentation</vt:lpstr>
      <vt:lpstr>Three regions of the Pf genome are associated…</vt:lpstr>
      <vt:lpstr>Three regions of the Pf genome are associated with…</vt:lpstr>
      <vt:lpstr>Three regions of the Pf genome are associated with HbS</vt:lpstr>
      <vt:lpstr>Three regions of the Pf genome are associated with HbS</vt:lpstr>
      <vt:lpstr>The protective effect of HbS varies with Pfsa genotype</vt:lpstr>
      <vt:lpstr>PowerPoint Presentation</vt:lpstr>
      <vt:lpstr>Replication across contexts</vt:lpstr>
      <vt:lpstr>PowerPoint Presentation</vt:lpstr>
      <vt:lpstr>Replication across contexts</vt:lpstr>
      <vt:lpstr>PowerPoint Presentation</vt:lpstr>
      <vt:lpstr>Three regions of the Pf genome are associated with HbS</vt:lpstr>
      <vt:lpstr>Three Four regions of the Pf genome are associated with HbS</vt:lpstr>
      <vt:lpstr>Three Four regions of the Pf genome are associated with HbS</vt:lpstr>
      <vt:lpstr>Three Four regions of the Pf genome are associated with HbS</vt:lpstr>
      <vt:lpstr>PowerPoint Presentation</vt:lpstr>
      <vt:lpstr>PowerPoint Presentation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team and collaborators</vt:lpstr>
      <vt:lpstr>Simple model of parasite evolution</vt:lpstr>
      <vt:lpstr>PowerPoint Presentation</vt:lpstr>
      <vt:lpstr>PowerPoint Presentation</vt:lpstr>
      <vt:lpstr>PowerPoint Presentation</vt:lpstr>
      <vt:lpstr>PowerPoint Presentation</vt:lpstr>
      <vt:lpstr>Does not  produce polymorphism in independent pops…</vt:lpstr>
      <vt:lpstr>…but does in spatially related pops.</vt:lpstr>
      <vt:lpstr>…but stable polymorphism in spatially related pops</vt:lpstr>
      <vt:lpstr>…but stable polymorphism in spatially related pops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Talk outline</vt:lpstr>
      <vt:lpstr>How does sickle provide protection?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Structural variation at Pfsa3</vt:lpstr>
      <vt:lpstr>Prelim work – MSIF funded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Band</dc:creator>
  <cp:lastModifiedBy>Gavin Band</cp:lastModifiedBy>
  <cp:revision>60</cp:revision>
  <cp:lastPrinted>2023-05-18T13:10:42Z</cp:lastPrinted>
  <dcterms:created xsi:type="dcterms:W3CDTF">2023-05-14T15:22:22Z</dcterms:created>
  <dcterms:modified xsi:type="dcterms:W3CDTF">2024-05-14T13:20:50Z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0x01010018BA350413EDD947A3F6ACC23D1F4FFB</vt:lpwstr>
  </property>
</Properties>
</file>