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61"/>
  </p:notesMasterIdLst>
  <p:sldIdLst>
    <p:sldId id="257" r:id="rId2"/>
    <p:sldId id="325" r:id="rId3"/>
    <p:sldId id="649" r:id="rId4"/>
    <p:sldId id="651" r:id="rId5"/>
    <p:sldId id="650" r:id="rId6"/>
    <p:sldId id="652" r:id="rId7"/>
    <p:sldId id="653" r:id="rId8"/>
    <p:sldId id="654" r:id="rId9"/>
    <p:sldId id="655" r:id="rId10"/>
    <p:sldId id="657" r:id="rId11"/>
    <p:sldId id="658" r:id="rId12"/>
    <p:sldId id="661" r:id="rId13"/>
    <p:sldId id="662" r:id="rId14"/>
    <p:sldId id="663" r:id="rId15"/>
    <p:sldId id="664" r:id="rId16"/>
    <p:sldId id="665" r:id="rId17"/>
    <p:sldId id="667" r:id="rId18"/>
    <p:sldId id="668" r:id="rId19"/>
    <p:sldId id="669" r:id="rId20"/>
    <p:sldId id="670" r:id="rId21"/>
    <p:sldId id="671" r:id="rId22"/>
    <p:sldId id="672" r:id="rId23"/>
    <p:sldId id="674" r:id="rId24"/>
    <p:sldId id="673" r:id="rId25"/>
    <p:sldId id="679" r:id="rId26"/>
    <p:sldId id="677" r:id="rId27"/>
    <p:sldId id="680" r:id="rId28"/>
    <p:sldId id="675" r:id="rId29"/>
    <p:sldId id="681" r:id="rId30"/>
    <p:sldId id="682" r:id="rId31"/>
    <p:sldId id="683" r:id="rId32"/>
    <p:sldId id="684" r:id="rId33"/>
    <p:sldId id="685" r:id="rId34"/>
    <p:sldId id="686" r:id="rId35"/>
    <p:sldId id="687" r:id="rId36"/>
    <p:sldId id="688" r:id="rId37"/>
    <p:sldId id="689" r:id="rId38"/>
    <p:sldId id="690" r:id="rId39"/>
    <p:sldId id="691" r:id="rId40"/>
    <p:sldId id="692" r:id="rId41"/>
    <p:sldId id="693" r:id="rId42"/>
    <p:sldId id="694" r:id="rId43"/>
    <p:sldId id="695" r:id="rId44"/>
    <p:sldId id="696" r:id="rId45"/>
    <p:sldId id="697" r:id="rId46"/>
    <p:sldId id="698" r:id="rId47"/>
    <p:sldId id="699" r:id="rId48"/>
    <p:sldId id="700" r:id="rId49"/>
    <p:sldId id="702" r:id="rId50"/>
    <p:sldId id="703" r:id="rId51"/>
    <p:sldId id="704" r:id="rId52"/>
    <p:sldId id="701" r:id="rId53"/>
    <p:sldId id="705" r:id="rId54"/>
    <p:sldId id="711" r:id="rId55"/>
    <p:sldId id="706" r:id="rId56"/>
    <p:sldId id="712" r:id="rId57"/>
    <p:sldId id="709" r:id="rId58"/>
    <p:sldId id="710" r:id="rId59"/>
    <p:sldId id="342" r:id="rId60"/>
  </p:sldIdLst>
  <p:sldSz cx="12192000" cy="6858000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Georgia" panose="02040502050405020303" pitchFamily="18" charset="0"/>
      <p:regular r:id="rId66"/>
      <p:bold r:id="rId67"/>
      <p:italic r:id="rId68"/>
      <p:boldItalic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4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0"/>
    <p:restoredTop sz="85034"/>
  </p:normalViewPr>
  <p:slideViewPr>
    <p:cSldViewPr snapToGrid="0">
      <p:cViewPr varScale="1">
        <p:scale>
          <a:sx n="103" d="100"/>
          <a:sy n="103" d="100"/>
        </p:scale>
        <p:origin x="1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336EC-C050-6846-967A-35234F35512E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FA1A8-936C-D247-8697-B9E34283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86E21-9429-470D-BC18-1A647D356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50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1,098 </a:t>
            </a:r>
            <a:r>
              <a:rPr lang="en-US" dirty="0" err="1"/>
              <a:t>HbS</a:t>
            </a:r>
            <a:r>
              <a:rPr lang="en-US" dirty="0"/>
              <a:t> survey points</a:t>
            </a:r>
          </a:p>
          <a:p>
            <a:r>
              <a:rPr lang="en-US" dirty="0"/>
              <a:t>594 </a:t>
            </a:r>
            <a:r>
              <a:rPr lang="en-US" dirty="0" err="1"/>
              <a:t>Pf</a:t>
            </a:r>
            <a:r>
              <a:rPr lang="en-US" dirty="0"/>
              <a:t> 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FA1A8-936C-D247-8697-B9E342839A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3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FA1A8-936C-D247-8697-B9E342839A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9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2">
            <a:extLst>
              <a:ext uri="{FF2B5EF4-FFF2-40B4-BE49-F238E27FC236}">
                <a16:creationId xmlns:a16="http://schemas.microsoft.com/office/drawing/2014/main" id="{836D9CEB-3676-24AC-694C-A0744925C634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" y="12"/>
            <a:ext cx="12192393" cy="6857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044" y="2320033"/>
            <a:ext cx="7705725" cy="1786731"/>
          </a:xfrm>
        </p:spPr>
        <p:txBody>
          <a:bodyPr anchor="b"/>
          <a:lstStyle>
            <a:lvl1pPr algn="l">
              <a:lnSpc>
                <a:spcPts val="6250"/>
              </a:lnSpc>
              <a:defRPr sz="49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4C36A-DF60-9B29-34E4-41C2FAC12B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4044" y="4490242"/>
            <a:ext cx="7705725" cy="4722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58EC2E-4C9F-5404-3640-0C65E4031B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044" y="5344417"/>
            <a:ext cx="7705725" cy="3705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Presenter and/or date</a:t>
            </a:r>
            <a:endParaRPr lang="en-US" dirty="0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A8D99D0-08E8-DACD-7022-00D90D05B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847" y="613446"/>
            <a:ext cx="2047980" cy="974775"/>
          </a:xfrm>
          <a:prstGeom prst="rect">
            <a:avLst/>
          </a:prstGeom>
        </p:spPr>
      </p:pic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FA31928C-6A16-B97B-B091-1D913D723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44" y="585582"/>
            <a:ext cx="2311047" cy="100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2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>
            <a:off x="0" y="68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045" y="4241800"/>
            <a:ext cx="3396956" cy="1425250"/>
          </a:xfrm>
        </p:spPr>
        <p:txBody>
          <a:bodyPr anchor="b" anchorCtr="0"/>
          <a:lstStyle>
            <a:lvl1pPr algn="l">
              <a:lnSpc>
                <a:spcPts val="42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FB7D0E-8E90-6C7C-4BB8-72C798085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4755" y="504799"/>
            <a:ext cx="1908273" cy="90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3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34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90574" y="736600"/>
            <a:ext cx="10596563" cy="7016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13C05E-BEB9-49D5-9998-67B38EC4DD92}"/>
              </a:ext>
            </a:extLst>
          </p:cNvPr>
          <p:cNvGrpSpPr/>
          <p:nvPr userDrawn="1"/>
        </p:nvGrpSpPr>
        <p:grpSpPr>
          <a:xfrm>
            <a:off x="316179" y="6460323"/>
            <a:ext cx="3128010" cy="278130"/>
            <a:chOff x="0" y="0"/>
            <a:chExt cx="3128222" cy="2781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3AC5E7-8C9E-4075-9DE0-8AB95A226F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402F8AC6-0FA6-4EB9-B40B-C9BBE9ACC71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/>
            </a:p>
          </p:txBody>
        </p:sp>
      </p:grp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DFC8487-CDD7-4F8A-8693-5FAE08B91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72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>
            <a:off x="0" y="68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rgbClr val="092147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045" y="4313933"/>
            <a:ext cx="3854155" cy="1786731"/>
          </a:xfrm>
        </p:spPr>
        <p:txBody>
          <a:bodyPr anchor="t" anchorCtr="0"/>
          <a:lstStyle>
            <a:lvl1pPr algn="l">
              <a:lnSpc>
                <a:spcPts val="47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46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 flipH="1">
            <a:off x="0" y="68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rgbClr val="092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045" y="4313933"/>
            <a:ext cx="3854155" cy="1786731"/>
          </a:xfrm>
        </p:spPr>
        <p:txBody>
          <a:bodyPr anchor="t" anchorCtr="0"/>
          <a:lstStyle>
            <a:lvl1pPr algn="l">
              <a:lnSpc>
                <a:spcPts val="47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3F56EB-3E8E-3A6B-FF7F-5BC6CD9B42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4197" y="250167"/>
            <a:ext cx="7947803" cy="6607833"/>
          </a:xfrm>
          <a:custGeom>
            <a:avLst/>
            <a:gdLst>
              <a:gd name="connsiteX0" fmla="*/ 0 w 7947804"/>
              <a:gd name="connsiteY0" fmla="*/ 6780294 h 6780294"/>
              <a:gd name="connsiteX1" fmla="*/ 0 w 7947804"/>
              <a:gd name="connsiteY1" fmla="*/ 0 h 6780294"/>
              <a:gd name="connsiteX2" fmla="*/ 7947804 w 7947804"/>
              <a:gd name="connsiteY2" fmla="*/ 6780294 h 6780294"/>
              <a:gd name="connsiteX3" fmla="*/ 0 w 7947804"/>
              <a:gd name="connsiteY3" fmla="*/ 6780294 h 6780294"/>
              <a:gd name="connsiteX0" fmla="*/ 0 w 7947804"/>
              <a:gd name="connsiteY0" fmla="*/ 6607765 h 6607765"/>
              <a:gd name="connsiteX1" fmla="*/ 7944929 w 7947804"/>
              <a:gd name="connsiteY1" fmla="*/ 0 h 6607765"/>
              <a:gd name="connsiteX2" fmla="*/ 7947804 w 7947804"/>
              <a:gd name="connsiteY2" fmla="*/ 6607765 h 6607765"/>
              <a:gd name="connsiteX3" fmla="*/ 0 w 7947804"/>
              <a:gd name="connsiteY3" fmla="*/ 6607765 h 660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7804" h="6607765">
                <a:moveTo>
                  <a:pt x="0" y="6607765"/>
                </a:moveTo>
                <a:lnTo>
                  <a:pt x="7944929" y="0"/>
                </a:lnTo>
                <a:cubicBezTo>
                  <a:pt x="7945887" y="2202588"/>
                  <a:pt x="7946846" y="4405177"/>
                  <a:pt x="7947804" y="6607765"/>
                </a:cubicBezTo>
                <a:lnTo>
                  <a:pt x="0" y="660776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7191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15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93640-ACD6-D0FB-E6D2-1A10789FAB47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790574" y="1759636"/>
            <a:ext cx="10596563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82C9AC80-4639-4FDD-B104-DE41EA8F50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480FFC-DAE0-56C5-1248-0362817DDA35}"/>
              </a:ext>
            </a:extLst>
          </p:cNvPr>
          <p:cNvGrpSpPr/>
          <p:nvPr userDrawn="1"/>
        </p:nvGrpSpPr>
        <p:grpSpPr>
          <a:xfrm>
            <a:off x="316179" y="6461253"/>
            <a:ext cx="2556805" cy="277200"/>
            <a:chOff x="316179" y="6461253"/>
            <a:chExt cx="2556805" cy="277200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3A780EE5-9FC6-DA77-0FE7-7FE7D072D1EE}"/>
                </a:ext>
              </a:extLst>
            </p:cNvPr>
            <p:cNvSpPr/>
            <p:nvPr userDrawn="1"/>
          </p:nvSpPr>
          <p:spPr>
            <a:xfrm>
              <a:off x="316179" y="6462439"/>
              <a:ext cx="254563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256C85-68C8-9D2D-7B5C-7763020DCB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0"/>
            <a:stretch/>
          </p:blipFill>
          <p:spPr>
            <a:xfrm>
              <a:off x="597677" y="6461253"/>
              <a:ext cx="2275307" cy="27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73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34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93640-ACD6-D0FB-E6D2-1A10789FAB47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790574" y="1759636"/>
            <a:ext cx="5059643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039FF1-6A15-29CE-1C78-37FA0E0DC74D}"/>
              </a:ext>
            </a:extLst>
          </p:cNvPr>
          <p:cNvSpPr>
            <a:spLocks noGrp="1"/>
          </p:cNvSpPr>
          <p:nvPr userDrawn="1">
            <p:ph idx="11"/>
          </p:nvPr>
        </p:nvSpPr>
        <p:spPr>
          <a:xfrm>
            <a:off x="6341781" y="1759636"/>
            <a:ext cx="5059643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CECFBD-67A8-4A37-AAFB-08A333BE7DED}"/>
              </a:ext>
            </a:extLst>
          </p:cNvPr>
          <p:cNvGrpSpPr/>
          <p:nvPr userDrawn="1"/>
        </p:nvGrpSpPr>
        <p:grpSpPr>
          <a:xfrm>
            <a:off x="316179" y="6460323"/>
            <a:ext cx="3128010" cy="278130"/>
            <a:chOff x="0" y="0"/>
            <a:chExt cx="3128222" cy="2781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EAE6D5-A6B5-44CC-A51F-8AAA34EFBE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88B96D2D-EBC5-4F08-93BB-013DF779FAFB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D1C6B58-9CFE-4F5C-AD23-FA190CB0F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52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78AB8AC-51C0-A282-3E41-4FF8078F8B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41780" y="0"/>
            <a:ext cx="5850219" cy="63201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4" y="805180"/>
            <a:ext cx="5046943" cy="1094014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EDD70-4D9F-74D7-CC79-3FFEE1376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3274" y="2142653"/>
            <a:ext cx="5046943" cy="3393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DE730B1B-F47E-F663-D5A7-1F15CBC7E9A7}"/>
              </a:ext>
            </a:extLst>
          </p:cNvPr>
          <p:cNvSpPr/>
          <p:nvPr/>
        </p:nvSpPr>
        <p:spPr>
          <a:xfrm>
            <a:off x="0" y="632015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6A76F6-62A9-4597-9737-F1888770EBA1}"/>
              </a:ext>
            </a:extLst>
          </p:cNvPr>
          <p:cNvGrpSpPr/>
          <p:nvPr userDrawn="1"/>
        </p:nvGrpSpPr>
        <p:grpSpPr>
          <a:xfrm>
            <a:off x="316179" y="6460323"/>
            <a:ext cx="3128010" cy="278130"/>
            <a:chOff x="0" y="0"/>
            <a:chExt cx="3128222" cy="2781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24B94A-5A2B-4C23-B006-3DCA12915F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BB76E7CC-76ED-4511-AFFA-CCB39CA646C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/>
            </a:p>
          </p:txBody>
        </p:sp>
      </p:grp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C9F09AD-4EC0-4E4B-824E-218AD8D560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2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3C0B78-D624-3C20-A0D8-A752505C93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850219" cy="63201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DE730B1B-F47E-F663-D5A7-1F15CBC7E9A7}"/>
              </a:ext>
            </a:extLst>
          </p:cNvPr>
          <p:cNvSpPr/>
          <p:nvPr/>
        </p:nvSpPr>
        <p:spPr>
          <a:xfrm>
            <a:off x="0" y="632015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0197" y="806400"/>
            <a:ext cx="5059642" cy="1094014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EDD70-4D9F-74D7-CC79-3FFEE1376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8612" y="2142653"/>
            <a:ext cx="5059643" cy="3393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E9BB46-5E8E-4961-821F-109832047AB3}"/>
              </a:ext>
            </a:extLst>
          </p:cNvPr>
          <p:cNvGrpSpPr/>
          <p:nvPr userDrawn="1"/>
        </p:nvGrpSpPr>
        <p:grpSpPr>
          <a:xfrm>
            <a:off x="316179" y="6460323"/>
            <a:ext cx="3128010" cy="278130"/>
            <a:chOff x="0" y="0"/>
            <a:chExt cx="3128222" cy="2781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D85D48-7EA4-478F-AF2C-93D5D1257D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0760CE41-3196-4FFB-8DD5-7A7D5DE90309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/>
            </a:p>
          </p:txBody>
        </p:sp>
      </p:grp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F906A4EF-3665-4DBE-ADE3-6F7FE5E28B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63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B187C576-EF9A-D690-8A5C-00ACB0CA8005}"/>
              </a:ext>
            </a:extLst>
          </p:cNvPr>
          <p:cNvSpPr/>
          <p:nvPr/>
        </p:nvSpPr>
        <p:spPr>
          <a:xfrm>
            <a:off x="0" y="632034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80629-0743-4B8D-004F-B54A043A3E3D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F758E-0988-489D-AE52-8796276C008C}"/>
              </a:ext>
            </a:extLst>
          </p:cNvPr>
          <p:cNvGrpSpPr/>
          <p:nvPr userDrawn="1"/>
        </p:nvGrpSpPr>
        <p:grpSpPr>
          <a:xfrm>
            <a:off x="316179" y="6460323"/>
            <a:ext cx="3128010" cy="278130"/>
            <a:chOff x="0" y="0"/>
            <a:chExt cx="3128222" cy="2781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045EB4-B530-4B9D-BAD7-F47D51BAD4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CB67DC33-2D03-4FBD-8E6C-12EF50F750C0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682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CB4D3940-3EFD-E40A-74D3-BCDC9ED302CF}"/>
              </a:ext>
            </a:extLst>
          </p:cNvPr>
          <p:cNvPicPr/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" y="12"/>
            <a:ext cx="12192393" cy="68579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4AF42-88AD-4FB0-CD35-33806BE79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1143" y="6444995"/>
            <a:ext cx="269875" cy="2571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42BF69-49C3-FAD1-45E5-BF111E4C4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4" y="736600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2E246-AA27-06D0-C7D1-3CF06C884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574" y="1759636"/>
            <a:ext cx="10596563" cy="37768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12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47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374650" indent="-3746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628650" indent="-2476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898525" indent="-26987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165225" indent="-254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06">
          <p15:clr>
            <a:srgbClr val="F26B43"/>
          </p15:clr>
        </p15:guide>
        <p15:guide id="4" pos="71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586F3-FD96-4B2E-9404-933DB064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044" y="2542529"/>
            <a:ext cx="10187379" cy="13390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3200" dirty="0">
                <a:latin typeface="FoundrySterling-Book" pitchFamily="2" charset="0"/>
              </a:rPr>
              <a:t>Geographical analysis of the </a:t>
            </a:r>
            <a:r>
              <a:rPr lang="en-GB" sz="3200" dirty="0" err="1">
                <a:latin typeface="FoundrySterling-Book" pitchFamily="2" charset="0"/>
              </a:rPr>
              <a:t>P.falciparum</a:t>
            </a:r>
            <a:r>
              <a:rPr lang="en-GB" sz="3200" dirty="0">
                <a:latin typeface="FoundrySterling-Book" pitchFamily="2" charset="0"/>
              </a:rPr>
              <a:t> - sickle haemoglobin association at local and continental scales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072A71-9D48-48B4-9F02-5D51D93F02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Gavin Band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1664B-680F-4D25-A8EF-F12D7904FA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044" y="5344416"/>
            <a:ext cx="7705725" cy="1143470"/>
          </a:xfrm>
        </p:spPr>
        <p:txBody>
          <a:bodyPr/>
          <a:lstStyle/>
          <a:p>
            <a:pPr marL="0" lvl="1" indent="0">
              <a:buNone/>
            </a:pPr>
            <a:r>
              <a:rPr lang="en-GB" dirty="0">
                <a:solidFill>
                  <a:schemeClr val="bg1"/>
                </a:solidFill>
                <a:latin typeface="FoundrySterling-Book" pitchFamily="2" charset="0"/>
              </a:rPr>
              <a:t>Genomic Epidemiology of Malaria</a:t>
            </a:r>
          </a:p>
          <a:p>
            <a:pPr marL="0" lvl="1" indent="0">
              <a:buNone/>
            </a:pPr>
            <a:r>
              <a:rPr lang="en-GB" dirty="0">
                <a:solidFill>
                  <a:schemeClr val="bg1"/>
                </a:solidFill>
                <a:latin typeface="FoundrySterling-Book" pitchFamily="2" charset="0"/>
              </a:rPr>
              <a:t>19</a:t>
            </a:r>
            <a:r>
              <a:rPr lang="en-GB" baseline="30000" dirty="0">
                <a:solidFill>
                  <a:schemeClr val="bg1"/>
                </a:solidFill>
                <a:latin typeface="FoundrySterling-Book" pitchFamily="2" charset="0"/>
              </a:rPr>
              <a:t>th</a:t>
            </a:r>
            <a:r>
              <a:rPr lang="en-GB" dirty="0">
                <a:solidFill>
                  <a:schemeClr val="bg1"/>
                </a:solidFill>
                <a:latin typeface="FoundrySterling-Book" pitchFamily="2" charset="0"/>
              </a:rPr>
              <a:t>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12219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7D7BCE1-9792-080C-E208-304B57B146BA}"/>
              </a:ext>
            </a:extLst>
          </p:cNvPr>
          <p:cNvGrpSpPr/>
          <p:nvPr/>
        </p:nvGrpSpPr>
        <p:grpSpPr>
          <a:xfrm>
            <a:off x="4760819" y="998443"/>
            <a:ext cx="2670362" cy="2535722"/>
            <a:chOff x="4760819" y="998443"/>
            <a:chExt cx="2670362" cy="2535722"/>
          </a:xfrm>
        </p:grpSpPr>
        <p:pic>
          <p:nvPicPr>
            <p:cNvPr id="6" name="Picture 5" descr="A map of the world&#10;&#10;Description automatically generated">
              <a:extLst>
                <a:ext uri="{FF2B5EF4-FFF2-40B4-BE49-F238E27FC236}">
                  <a16:creationId xmlns:a16="http://schemas.microsoft.com/office/drawing/2014/main" id="{2403A7CA-B381-94B3-4795-265BAFFA3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819" y="998443"/>
              <a:ext cx="2670362" cy="25357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88F716C-2FD3-9969-30CB-C8F4FE0F0C43}"/>
                </a:ext>
              </a:extLst>
            </p:cNvPr>
            <p:cNvGrpSpPr/>
            <p:nvPr/>
          </p:nvGrpSpPr>
          <p:grpSpPr>
            <a:xfrm>
              <a:off x="5578997" y="2961277"/>
              <a:ext cx="707023" cy="424043"/>
              <a:chOff x="5578997" y="2961277"/>
              <a:chExt cx="707023" cy="424043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A2CEAB6-E4C3-B9E1-5F86-31B1BCD8EF89}"/>
                  </a:ext>
                </a:extLst>
              </p:cNvPr>
              <p:cNvSpPr/>
              <p:nvPr/>
            </p:nvSpPr>
            <p:spPr>
              <a:xfrm>
                <a:off x="5578997" y="2986268"/>
                <a:ext cx="326985" cy="310847"/>
              </a:xfrm>
              <a:prstGeom prst="rect">
                <a:avLst/>
              </a:prstGeom>
              <a:solidFill>
                <a:srgbClr val="8293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5A6CCE5-A965-A444-D8B4-A3ACA9C8201D}"/>
                  </a:ext>
                </a:extLst>
              </p:cNvPr>
              <p:cNvSpPr/>
              <p:nvPr/>
            </p:nvSpPr>
            <p:spPr>
              <a:xfrm>
                <a:off x="5959035" y="2961277"/>
                <a:ext cx="326985" cy="424043"/>
              </a:xfrm>
              <a:prstGeom prst="rect">
                <a:avLst/>
              </a:prstGeom>
              <a:solidFill>
                <a:srgbClr val="8293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A2340-CCD2-030A-19E1-1E3BDF1B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3F808-C7E8-4131-9EFE-B613B7BC3B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40193-0C61-E6BB-B09A-EB67E1FAB745}"/>
              </a:ext>
            </a:extLst>
          </p:cNvPr>
          <p:cNvSpPr txBox="1"/>
          <p:nvPr/>
        </p:nvSpPr>
        <p:spPr>
          <a:xfrm>
            <a:off x="395591" y="263219"/>
            <a:ext cx="11400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geospatial analysis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6B0236-F167-AFC7-1A45-A7728784BEC6}"/>
              </a:ext>
            </a:extLst>
          </p:cNvPr>
          <p:cNvSpPr/>
          <p:nvPr/>
        </p:nvSpPr>
        <p:spPr>
          <a:xfrm>
            <a:off x="5798916" y="2266304"/>
            <a:ext cx="214132" cy="2569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B2AAA0-65DA-4828-A770-2C536FB768F6}"/>
              </a:ext>
            </a:extLst>
          </p:cNvPr>
          <p:cNvCxnSpPr/>
          <p:nvPr/>
        </p:nvCxnSpPr>
        <p:spPr>
          <a:xfrm flipV="1">
            <a:off x="6013048" y="2178099"/>
            <a:ext cx="142840" cy="882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49925A-40DA-7337-2F7A-2C7EF9E3A570}"/>
              </a:ext>
            </a:extLst>
          </p:cNvPr>
          <p:cNvCxnSpPr/>
          <p:nvPr/>
        </p:nvCxnSpPr>
        <p:spPr>
          <a:xfrm>
            <a:off x="6013048" y="2523281"/>
            <a:ext cx="142840" cy="6886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map of the african continent&#10;&#10;Description automatically generated">
            <a:extLst>
              <a:ext uri="{FF2B5EF4-FFF2-40B4-BE49-F238E27FC236}">
                <a16:creationId xmlns:a16="http://schemas.microsoft.com/office/drawing/2014/main" id="{7AB2FA7F-F2FC-960D-2D00-02EA09B071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2878" r="4976" b="4067"/>
          <a:stretch/>
        </p:blipFill>
        <p:spPr>
          <a:xfrm>
            <a:off x="6155888" y="2178099"/>
            <a:ext cx="1008095" cy="111901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3CDC11C-FB16-4081-8357-579FC7C580E7}"/>
              </a:ext>
            </a:extLst>
          </p:cNvPr>
          <p:cNvGrpSpPr/>
          <p:nvPr/>
        </p:nvGrpSpPr>
        <p:grpSpPr>
          <a:xfrm>
            <a:off x="547235" y="1199300"/>
            <a:ext cx="3764033" cy="1200329"/>
            <a:chOff x="588064" y="1254769"/>
            <a:chExt cx="3764033" cy="12003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F34769-C1D9-DC10-9602-F3F02AF46266}"/>
                </a:ext>
              </a:extLst>
            </p:cNvPr>
            <p:cNvSpPr txBox="1"/>
            <p:nvPr/>
          </p:nvSpPr>
          <p:spPr>
            <a:xfrm>
              <a:off x="588064" y="1254769"/>
              <a:ext cx="37640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Gather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HbS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survey data from global populations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(orange      points)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C5B03E0-FB89-0528-4241-14789D3A6823}"/>
                </a:ext>
              </a:extLst>
            </p:cNvPr>
            <p:cNvSpPr/>
            <p:nvPr/>
          </p:nvSpPr>
          <p:spPr>
            <a:xfrm>
              <a:off x="2445223" y="2178197"/>
              <a:ext cx="150471" cy="150471"/>
            </a:xfrm>
            <a:prstGeom prst="rect">
              <a:avLst/>
            </a:prstGeom>
            <a:solidFill>
              <a:srgbClr val="FEA50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3DDBB12-1E3F-CD80-A918-ADE04FCA5D7F}"/>
              </a:ext>
            </a:extLst>
          </p:cNvPr>
          <p:cNvSpPr/>
          <p:nvPr/>
        </p:nvSpPr>
        <p:spPr>
          <a:xfrm>
            <a:off x="5050699" y="2071730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3E7E89-4018-0F40-F74F-CBD7EA2E9D32}"/>
              </a:ext>
            </a:extLst>
          </p:cNvPr>
          <p:cNvSpPr/>
          <p:nvPr/>
        </p:nvSpPr>
        <p:spPr>
          <a:xfrm>
            <a:off x="5164999" y="1969619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D98033-EE70-4F75-BEEF-5E847B754F3C}"/>
              </a:ext>
            </a:extLst>
          </p:cNvPr>
          <p:cNvSpPr/>
          <p:nvPr/>
        </p:nvSpPr>
        <p:spPr>
          <a:xfrm>
            <a:off x="5188812" y="1993432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56FBE3-A030-4A23-76F2-3D549C128E40}"/>
              </a:ext>
            </a:extLst>
          </p:cNvPr>
          <p:cNvSpPr/>
          <p:nvPr/>
        </p:nvSpPr>
        <p:spPr>
          <a:xfrm>
            <a:off x="5165544" y="2057490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241E79-BCD1-B2ED-04FE-528836CF2E94}"/>
              </a:ext>
            </a:extLst>
          </p:cNvPr>
          <p:cNvSpPr/>
          <p:nvPr/>
        </p:nvSpPr>
        <p:spPr>
          <a:xfrm>
            <a:off x="5340579" y="2027027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80B235-3C28-E6C8-A841-AD00C52BDB9A}"/>
              </a:ext>
            </a:extLst>
          </p:cNvPr>
          <p:cNvSpPr/>
          <p:nvPr/>
        </p:nvSpPr>
        <p:spPr>
          <a:xfrm>
            <a:off x="5363847" y="1993432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C9EDD0-3044-C118-CFF0-B6F2040C5F69}"/>
              </a:ext>
            </a:extLst>
          </p:cNvPr>
          <p:cNvSpPr/>
          <p:nvPr/>
        </p:nvSpPr>
        <p:spPr>
          <a:xfrm>
            <a:off x="5236439" y="1929374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5EB0F7-5804-2049-DF4B-A82BC8572FE1}"/>
              </a:ext>
            </a:extLst>
          </p:cNvPr>
          <p:cNvSpPr/>
          <p:nvPr/>
        </p:nvSpPr>
        <p:spPr>
          <a:xfrm>
            <a:off x="5291051" y="2084570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2F63B00-AE40-21D8-BC26-E44106A31E3D}"/>
              </a:ext>
            </a:extLst>
          </p:cNvPr>
          <p:cNvSpPr/>
          <p:nvPr/>
        </p:nvSpPr>
        <p:spPr>
          <a:xfrm>
            <a:off x="4967682" y="1945159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480D9E-87ED-F51D-00A8-C682C5F69250}"/>
              </a:ext>
            </a:extLst>
          </p:cNvPr>
          <p:cNvSpPr/>
          <p:nvPr/>
        </p:nvSpPr>
        <p:spPr>
          <a:xfrm>
            <a:off x="4974816" y="1893801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FE708A5-E748-6C16-D572-1F5DAD0C0794}"/>
              </a:ext>
            </a:extLst>
          </p:cNvPr>
          <p:cNvSpPr/>
          <p:nvPr/>
        </p:nvSpPr>
        <p:spPr>
          <a:xfrm>
            <a:off x="5546037" y="2017245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FDDDC-4E9C-71CB-3D0E-77F22604FC18}"/>
              </a:ext>
            </a:extLst>
          </p:cNvPr>
          <p:cNvGrpSpPr/>
          <p:nvPr/>
        </p:nvGrpSpPr>
        <p:grpSpPr>
          <a:xfrm>
            <a:off x="7721061" y="1199300"/>
            <a:ext cx="4338414" cy="1200329"/>
            <a:chOff x="7721061" y="1199300"/>
            <a:chExt cx="4338414" cy="12003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669B58F-E430-6D6D-0CC6-94D4090731B1}"/>
                </a:ext>
              </a:extLst>
            </p:cNvPr>
            <p:cNvSpPr txBox="1"/>
            <p:nvPr/>
          </p:nvSpPr>
          <p:spPr>
            <a:xfrm>
              <a:off x="7721061" y="1199300"/>
              <a:ext cx="43384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Gather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Pfsa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genotype counts from global populations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(green      points)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61C9CF0-8735-005C-7FDE-A5AD79C8DFBD}"/>
                </a:ext>
              </a:extLst>
            </p:cNvPr>
            <p:cNvSpPr/>
            <p:nvPr/>
          </p:nvSpPr>
          <p:spPr>
            <a:xfrm>
              <a:off x="9815033" y="2129531"/>
              <a:ext cx="150471" cy="150471"/>
            </a:xfrm>
            <a:prstGeom prst="rect">
              <a:avLst/>
            </a:prstGeom>
            <a:solidFill>
              <a:srgbClr val="008B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521A868-1728-2DE8-A14D-6885E90D02A1}"/>
              </a:ext>
            </a:extLst>
          </p:cNvPr>
          <p:cNvSpPr txBox="1"/>
          <p:nvPr/>
        </p:nvSpPr>
        <p:spPr>
          <a:xfrm>
            <a:off x="7994370" y="2825429"/>
            <a:ext cx="379180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MalariaGEN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Pf7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Whole-genome sequence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Moser et al 2021 Tanzania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Verity et al 2021 DRC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Molecular inversion probe typing</a:t>
            </a:r>
          </a:p>
        </p:txBody>
      </p:sp>
      <p:pic>
        <p:nvPicPr>
          <p:cNvPr id="9" name="Picture 8" descr="A map of a country with different colored squares&#10;&#10;Description automatically generated">
            <a:extLst>
              <a:ext uri="{FF2B5EF4-FFF2-40B4-BE49-F238E27FC236}">
                <a16:creationId xmlns:a16="http://schemas.microsoft.com/office/drawing/2014/main" id="{54877E3B-E039-E5FD-CB14-B6025633DB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 r="14061" b="22626"/>
          <a:stretch/>
        </p:blipFill>
        <p:spPr>
          <a:xfrm>
            <a:off x="4848446" y="4168498"/>
            <a:ext cx="2358136" cy="1906491"/>
          </a:xfrm>
          <a:prstGeom prst="rect">
            <a:avLst/>
          </a:prstGeom>
          <a:ln w="57150">
            <a:solidFill>
              <a:schemeClr val="accent5"/>
            </a:solidFill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E848F19-0CAA-B3A4-7FF6-97CC5D4A6B00}"/>
              </a:ext>
            </a:extLst>
          </p:cNvPr>
          <p:cNvSpPr txBox="1"/>
          <p:nvPr/>
        </p:nvSpPr>
        <p:spPr>
          <a:xfrm>
            <a:off x="2805512" y="6153374"/>
            <a:ext cx="6555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Aggregate across hexagons</a:t>
            </a:r>
          </a:p>
        </p:txBody>
      </p:sp>
      <p:pic>
        <p:nvPicPr>
          <p:cNvPr id="44" name="Picture 43" descr="A map of africa with red and grey spots&#10;&#10;Description automatically generated">
            <a:extLst>
              <a:ext uri="{FF2B5EF4-FFF2-40B4-BE49-F238E27FC236}">
                <a16:creationId xmlns:a16="http://schemas.microsoft.com/office/drawing/2014/main" id="{AF884241-2696-009C-78EC-61CAE4183D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5676" r="22299" b="22252"/>
          <a:stretch/>
        </p:blipFill>
        <p:spPr>
          <a:xfrm>
            <a:off x="851130" y="3211975"/>
            <a:ext cx="2358136" cy="2160875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65DB733-B9E3-88B6-8401-1A52B0EE1737}"/>
              </a:ext>
            </a:extLst>
          </p:cNvPr>
          <p:cNvCxnSpPr>
            <a:cxnSpLocks/>
          </p:cNvCxnSpPr>
          <p:nvPr/>
        </p:nvCxnSpPr>
        <p:spPr>
          <a:xfrm flipH="1">
            <a:off x="2165277" y="2523281"/>
            <a:ext cx="135327" cy="4629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C77D101-15EE-8F00-5D62-69BD50BD4D21}"/>
              </a:ext>
            </a:extLst>
          </p:cNvPr>
          <p:cNvSpPr txBox="1"/>
          <p:nvPr/>
        </p:nvSpPr>
        <p:spPr>
          <a:xfrm>
            <a:off x="667427" y="5397647"/>
            <a:ext cx="2725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map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frequency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FC5CD0-49AA-CC38-6C10-C0240F65C44D}"/>
              </a:ext>
            </a:extLst>
          </p:cNvPr>
          <p:cNvSpPr/>
          <p:nvPr/>
        </p:nvSpPr>
        <p:spPr>
          <a:xfrm>
            <a:off x="2591380" y="4374327"/>
            <a:ext cx="214132" cy="256977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55F083E-3A34-9B0F-765E-6467CDA0BF1D}"/>
              </a:ext>
            </a:extLst>
          </p:cNvPr>
          <p:cNvCxnSpPr>
            <a:cxnSpLocks/>
          </p:cNvCxnSpPr>
          <p:nvPr/>
        </p:nvCxnSpPr>
        <p:spPr>
          <a:xfrm flipV="1">
            <a:off x="3392969" y="4168498"/>
            <a:ext cx="1229831" cy="8722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CDD2BD4-E101-174B-6299-77FC3307D0EC}"/>
              </a:ext>
            </a:extLst>
          </p:cNvPr>
          <p:cNvCxnSpPr>
            <a:cxnSpLocks/>
          </p:cNvCxnSpPr>
          <p:nvPr/>
        </p:nvCxnSpPr>
        <p:spPr>
          <a:xfrm>
            <a:off x="3322089" y="4949087"/>
            <a:ext cx="1300711" cy="91442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375E282-6C09-DBC8-7C2F-2E4DFD494BFE}"/>
              </a:ext>
            </a:extLst>
          </p:cNvPr>
          <p:cNvCxnSpPr>
            <a:cxnSpLocks/>
          </p:cNvCxnSpPr>
          <p:nvPr/>
        </p:nvCxnSpPr>
        <p:spPr>
          <a:xfrm flipH="1">
            <a:off x="4311268" y="1811757"/>
            <a:ext cx="237188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0F3E33A-27C7-41B4-DCAD-3A5A20A1D797}"/>
              </a:ext>
            </a:extLst>
          </p:cNvPr>
          <p:cNvCxnSpPr>
            <a:cxnSpLocks/>
          </p:cNvCxnSpPr>
          <p:nvPr/>
        </p:nvCxnSpPr>
        <p:spPr>
          <a:xfrm>
            <a:off x="7543752" y="1811757"/>
            <a:ext cx="237188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ight Arrow 57">
            <a:extLst>
              <a:ext uri="{FF2B5EF4-FFF2-40B4-BE49-F238E27FC236}">
                <a16:creationId xmlns:a16="http://schemas.microsoft.com/office/drawing/2014/main" id="{B89C030E-35B4-2629-D938-C91D490CC088}"/>
              </a:ext>
            </a:extLst>
          </p:cNvPr>
          <p:cNvSpPr/>
          <p:nvPr/>
        </p:nvSpPr>
        <p:spPr>
          <a:xfrm rot="8742667">
            <a:off x="7494959" y="4528250"/>
            <a:ext cx="537738" cy="392306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ight Arrow 58">
            <a:extLst>
              <a:ext uri="{FF2B5EF4-FFF2-40B4-BE49-F238E27FC236}">
                <a16:creationId xmlns:a16="http://schemas.microsoft.com/office/drawing/2014/main" id="{285C9829-779B-5CAB-1040-3B358C707B41}"/>
              </a:ext>
            </a:extLst>
          </p:cNvPr>
          <p:cNvSpPr/>
          <p:nvPr/>
        </p:nvSpPr>
        <p:spPr>
          <a:xfrm rot="1249286">
            <a:off x="3739015" y="4581697"/>
            <a:ext cx="537738" cy="392306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C93A42-A388-2BDE-C659-317370AA3AB3}"/>
              </a:ext>
            </a:extLst>
          </p:cNvPr>
          <p:cNvSpPr txBox="1"/>
          <p:nvPr/>
        </p:nvSpPr>
        <p:spPr>
          <a:xfrm>
            <a:off x="7277462" y="5465606"/>
            <a:ext cx="224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About 100km diameter</a:t>
            </a:r>
          </a:p>
        </p:txBody>
      </p:sp>
    </p:spTree>
    <p:extLst>
      <p:ext uri="{BB962C8B-B14F-4D97-AF65-F5344CB8AC3E}">
        <p14:creationId xmlns:p14="http://schemas.microsoft.com/office/powerpoint/2010/main" val="47570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D088C8B-7F6A-9C19-D1CB-DF049CD1B9B3}"/>
              </a:ext>
            </a:extLst>
          </p:cNvPr>
          <p:cNvSpPr/>
          <p:nvPr/>
        </p:nvSpPr>
        <p:spPr>
          <a:xfrm>
            <a:off x="2530377" y="1100667"/>
            <a:ext cx="7460290" cy="4284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40193-0C61-E6BB-B09A-EB67E1FAB745}"/>
              </a:ext>
            </a:extLst>
          </p:cNvPr>
          <p:cNvSpPr txBox="1"/>
          <p:nvPr/>
        </p:nvSpPr>
        <p:spPr>
          <a:xfrm>
            <a:off x="395591" y="263219"/>
            <a:ext cx="11400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geospatial analysis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1AD1C3-2699-2E08-CF96-0DCB0C430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5401" y="1260096"/>
            <a:ext cx="5940000" cy="39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 descr="A map of a country with different colored squares&#10;&#10;Description automatically generated">
            <a:extLst>
              <a:ext uri="{FF2B5EF4-FFF2-40B4-BE49-F238E27FC236}">
                <a16:creationId xmlns:a16="http://schemas.microsoft.com/office/drawing/2014/main" id="{86D77CFE-B646-BA1D-9F62-0A37C08B2C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 r="14061" b="22626"/>
          <a:stretch/>
        </p:blipFill>
        <p:spPr>
          <a:xfrm>
            <a:off x="395591" y="555606"/>
            <a:ext cx="1742765" cy="1408980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F26282A-4BE7-35F8-C0B7-AB73AEE1E4C5}"/>
              </a:ext>
            </a:extLst>
          </p:cNvPr>
          <p:cNvCxnSpPr>
            <a:cxnSpLocks/>
          </p:cNvCxnSpPr>
          <p:nvPr/>
        </p:nvCxnSpPr>
        <p:spPr>
          <a:xfrm>
            <a:off x="1403612" y="2865445"/>
            <a:ext cx="734744" cy="38575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0A1750B-C51E-C6E2-14A9-17FE20CD2ED1}"/>
              </a:ext>
            </a:extLst>
          </p:cNvPr>
          <p:cNvSpPr txBox="1"/>
          <p:nvPr/>
        </p:nvSpPr>
        <p:spPr>
          <a:xfrm>
            <a:off x="477195" y="2080582"/>
            <a:ext cx="1579556" cy="66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Each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one hexagon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2F10B3-9C96-4E5C-C0AC-7E7B74DEAEB4}"/>
              </a:ext>
            </a:extLst>
          </p:cNvPr>
          <p:cNvSpPr txBox="1"/>
          <p:nvPr/>
        </p:nvSpPr>
        <p:spPr>
          <a:xfrm>
            <a:off x="2448772" y="2735156"/>
            <a:ext cx="1579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Pfsa1+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frequency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9DADE0B-DAAD-993C-4C89-B438E848F682}"/>
              </a:ext>
            </a:extLst>
          </p:cNvPr>
          <p:cNvSpPr txBox="1"/>
          <p:nvPr/>
        </p:nvSpPr>
        <p:spPr>
          <a:xfrm>
            <a:off x="4733578" y="4833988"/>
            <a:ext cx="414364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HbAS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or SS frequency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47B327-83EF-2A9F-EABF-CE085410CD08}"/>
              </a:ext>
            </a:extLst>
          </p:cNvPr>
          <p:cNvGrpSpPr/>
          <p:nvPr/>
        </p:nvGrpSpPr>
        <p:grpSpPr>
          <a:xfrm>
            <a:off x="8966349" y="1100667"/>
            <a:ext cx="1035762" cy="3575125"/>
            <a:chOff x="8966349" y="1100667"/>
            <a:chExt cx="1035762" cy="35751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6C0AAFD-ECDE-A145-5A79-A3E170821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740" r="4922" b="9478"/>
            <a:stretch/>
          </p:blipFill>
          <p:spPr>
            <a:xfrm>
              <a:off x="8966349" y="1100667"/>
              <a:ext cx="948213" cy="357512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F67ECBA-8525-D45E-43F3-269B70FD4CF1}"/>
                </a:ext>
              </a:extLst>
            </p:cNvPr>
            <p:cNvSpPr/>
            <p:nvPr/>
          </p:nvSpPr>
          <p:spPr>
            <a:xfrm>
              <a:off x="9328299" y="2689412"/>
              <a:ext cx="586263" cy="216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BEC119-3B29-CEC9-FD06-0355345F46CF}"/>
                </a:ext>
              </a:extLst>
            </p:cNvPr>
            <p:cNvSpPr txBox="1"/>
            <p:nvPr/>
          </p:nvSpPr>
          <p:spPr>
            <a:xfrm>
              <a:off x="9263351" y="2615684"/>
              <a:ext cx="734924" cy="364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800" dirty="0"/>
                <a:t>Congo</a:t>
              </a:r>
            </a:p>
            <a:p>
              <a:r>
                <a:rPr lang="en-US" sz="800" dirty="0"/>
                <a:t>DRC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B90AA8-AD5D-D75D-6672-9CB3D0E413F9}"/>
                </a:ext>
              </a:extLst>
            </p:cNvPr>
            <p:cNvSpPr/>
            <p:nvPr/>
          </p:nvSpPr>
          <p:spPr>
            <a:xfrm>
              <a:off x="9322612" y="3436778"/>
              <a:ext cx="591949" cy="131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7D49DF-8AE2-AEAE-5C7F-D7C0ECDA2CD8}"/>
                </a:ext>
              </a:extLst>
            </p:cNvPr>
            <p:cNvSpPr txBox="1"/>
            <p:nvPr/>
          </p:nvSpPr>
          <p:spPr>
            <a:xfrm>
              <a:off x="9267187" y="3397335"/>
              <a:ext cx="7349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800" dirty="0"/>
                <a:t>Tanzania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3C3BE88-6140-A25E-EB7A-DC7E474B825A}"/>
              </a:ext>
            </a:extLst>
          </p:cNvPr>
          <p:cNvSpPr txBox="1"/>
          <p:nvPr/>
        </p:nvSpPr>
        <p:spPr>
          <a:xfrm rot="18179749">
            <a:off x="4455458" y="3235719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non-African data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978585-6AD7-F9D0-C829-D707EB678740}"/>
              </a:ext>
            </a:extLst>
          </p:cNvPr>
          <p:cNvCxnSpPr/>
          <p:nvPr/>
        </p:nvCxnSpPr>
        <p:spPr>
          <a:xfrm>
            <a:off x="4876800" y="3908612"/>
            <a:ext cx="0" cy="1742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32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D088C8B-7F6A-9C19-D1CB-DF049CD1B9B3}"/>
              </a:ext>
            </a:extLst>
          </p:cNvPr>
          <p:cNvSpPr/>
          <p:nvPr/>
        </p:nvSpPr>
        <p:spPr>
          <a:xfrm>
            <a:off x="2530377" y="1100667"/>
            <a:ext cx="7460290" cy="4284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40193-0C61-E6BB-B09A-EB67E1FAB745}"/>
              </a:ext>
            </a:extLst>
          </p:cNvPr>
          <p:cNvSpPr txBox="1"/>
          <p:nvPr/>
        </p:nvSpPr>
        <p:spPr>
          <a:xfrm>
            <a:off x="395591" y="263219"/>
            <a:ext cx="11400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geospatial analysis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1AD1C3-2699-2E08-CF96-0DCB0C430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5401" y="1260096"/>
            <a:ext cx="5940000" cy="39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 descr="A map of a country with different colored squares&#10;&#10;Description automatically generated">
            <a:extLst>
              <a:ext uri="{FF2B5EF4-FFF2-40B4-BE49-F238E27FC236}">
                <a16:creationId xmlns:a16="http://schemas.microsoft.com/office/drawing/2014/main" id="{86D77CFE-B646-BA1D-9F62-0A37C08B2C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 r="14061" b="22626"/>
          <a:stretch/>
        </p:blipFill>
        <p:spPr>
          <a:xfrm>
            <a:off x="395591" y="555606"/>
            <a:ext cx="1742765" cy="1408980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F26282A-4BE7-35F8-C0B7-AB73AEE1E4C5}"/>
              </a:ext>
            </a:extLst>
          </p:cNvPr>
          <p:cNvCxnSpPr>
            <a:cxnSpLocks/>
          </p:cNvCxnSpPr>
          <p:nvPr/>
        </p:nvCxnSpPr>
        <p:spPr>
          <a:xfrm>
            <a:off x="1403612" y="2865445"/>
            <a:ext cx="734744" cy="38575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0A1750B-C51E-C6E2-14A9-17FE20CD2ED1}"/>
              </a:ext>
            </a:extLst>
          </p:cNvPr>
          <p:cNvSpPr txBox="1"/>
          <p:nvPr/>
        </p:nvSpPr>
        <p:spPr>
          <a:xfrm>
            <a:off x="477195" y="2080582"/>
            <a:ext cx="1579556" cy="66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Each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one hexagon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2F10B3-9C96-4E5C-C0AC-7E7B74DEAEB4}"/>
              </a:ext>
            </a:extLst>
          </p:cNvPr>
          <p:cNvSpPr txBox="1"/>
          <p:nvPr/>
        </p:nvSpPr>
        <p:spPr>
          <a:xfrm>
            <a:off x="2448772" y="2735156"/>
            <a:ext cx="1579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Pfsa1+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frequency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14874BF-77D5-7CC2-42DF-C35CC37CCC2A}"/>
              </a:ext>
            </a:extLst>
          </p:cNvPr>
          <p:cNvSpPr txBox="1"/>
          <p:nvPr/>
        </p:nvSpPr>
        <p:spPr>
          <a:xfrm>
            <a:off x="4733578" y="4833988"/>
            <a:ext cx="414364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HbAS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or SS frequency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42944D-7E0D-502E-71AC-231AE92056CC}"/>
              </a:ext>
            </a:extLst>
          </p:cNvPr>
          <p:cNvSpPr txBox="1"/>
          <p:nvPr/>
        </p:nvSpPr>
        <p:spPr>
          <a:xfrm>
            <a:off x="10119264" y="2735156"/>
            <a:ext cx="19223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Slope ~ 1.75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(bigger than 1!)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E79B6C-09B1-CA57-03F8-1C92B72478D1}"/>
              </a:ext>
            </a:extLst>
          </p:cNvPr>
          <p:cNvSpPr txBox="1"/>
          <p:nvPr/>
        </p:nvSpPr>
        <p:spPr>
          <a:xfrm>
            <a:off x="5821797" y="5757333"/>
            <a:ext cx="1967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Linear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EE8B5B-A648-EF4A-4866-2B319B2E1985}"/>
              </a:ext>
            </a:extLst>
          </p:cNvPr>
          <p:cNvSpPr txBox="1"/>
          <p:nvPr/>
        </p:nvSpPr>
        <p:spPr>
          <a:xfrm rot="18179749">
            <a:off x="4455458" y="3235719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non-African data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D35BE7-C044-D42B-8B8B-078A95D63BE3}"/>
              </a:ext>
            </a:extLst>
          </p:cNvPr>
          <p:cNvCxnSpPr/>
          <p:nvPr/>
        </p:nvCxnSpPr>
        <p:spPr>
          <a:xfrm>
            <a:off x="4876800" y="3908612"/>
            <a:ext cx="0" cy="1742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0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D088C8B-7F6A-9C19-D1CB-DF049CD1B9B3}"/>
              </a:ext>
            </a:extLst>
          </p:cNvPr>
          <p:cNvSpPr/>
          <p:nvPr/>
        </p:nvSpPr>
        <p:spPr>
          <a:xfrm>
            <a:off x="2530377" y="1100667"/>
            <a:ext cx="7460290" cy="4284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40193-0C61-E6BB-B09A-EB67E1FAB745}"/>
              </a:ext>
            </a:extLst>
          </p:cNvPr>
          <p:cNvSpPr txBox="1"/>
          <p:nvPr/>
        </p:nvSpPr>
        <p:spPr>
          <a:xfrm>
            <a:off x="395591" y="263219"/>
            <a:ext cx="11400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geospatial analysis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1AD1C3-2699-2E08-CF96-0DCB0C430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5401" y="1260096"/>
            <a:ext cx="5940000" cy="39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 descr="A map of a country with different colored squares&#10;&#10;Description automatically generated">
            <a:extLst>
              <a:ext uri="{FF2B5EF4-FFF2-40B4-BE49-F238E27FC236}">
                <a16:creationId xmlns:a16="http://schemas.microsoft.com/office/drawing/2014/main" id="{86D77CFE-B646-BA1D-9F62-0A37C08B2C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 r="14061" b="22626"/>
          <a:stretch/>
        </p:blipFill>
        <p:spPr>
          <a:xfrm>
            <a:off x="395591" y="555606"/>
            <a:ext cx="1742765" cy="1408980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F26282A-4BE7-35F8-C0B7-AB73AEE1E4C5}"/>
              </a:ext>
            </a:extLst>
          </p:cNvPr>
          <p:cNvCxnSpPr>
            <a:cxnSpLocks/>
          </p:cNvCxnSpPr>
          <p:nvPr/>
        </p:nvCxnSpPr>
        <p:spPr>
          <a:xfrm>
            <a:off x="1403612" y="2865445"/>
            <a:ext cx="734744" cy="38575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0A1750B-C51E-C6E2-14A9-17FE20CD2ED1}"/>
              </a:ext>
            </a:extLst>
          </p:cNvPr>
          <p:cNvSpPr txBox="1"/>
          <p:nvPr/>
        </p:nvSpPr>
        <p:spPr>
          <a:xfrm>
            <a:off x="477195" y="2080582"/>
            <a:ext cx="1579556" cy="66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Each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one hexagon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2F10B3-9C96-4E5C-C0AC-7E7B74DEAEB4}"/>
              </a:ext>
            </a:extLst>
          </p:cNvPr>
          <p:cNvSpPr txBox="1"/>
          <p:nvPr/>
        </p:nvSpPr>
        <p:spPr>
          <a:xfrm>
            <a:off x="2448772" y="2735156"/>
            <a:ext cx="1579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Pfsa1+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frequency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FFF368-C8DF-68D4-F7B3-C672EC81F80E}"/>
              </a:ext>
            </a:extLst>
          </p:cNvPr>
          <p:cNvSpPr txBox="1"/>
          <p:nvPr/>
        </p:nvSpPr>
        <p:spPr>
          <a:xfrm>
            <a:off x="10119264" y="2080582"/>
            <a:ext cx="17491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Slope ~ 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Log-odds scale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C2295F-BF45-1B29-266C-85277D6B93F4}"/>
              </a:ext>
            </a:extLst>
          </p:cNvPr>
          <p:cNvSpPr txBox="1"/>
          <p:nvPr/>
        </p:nvSpPr>
        <p:spPr>
          <a:xfrm>
            <a:off x="4948966" y="5757333"/>
            <a:ext cx="3712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Logistic (s-shaped)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B65A9A-B107-A54F-AFD3-BACB020CD40B}"/>
              </a:ext>
            </a:extLst>
          </p:cNvPr>
          <p:cNvSpPr txBox="1"/>
          <p:nvPr/>
        </p:nvSpPr>
        <p:spPr>
          <a:xfrm>
            <a:off x="4733578" y="4833988"/>
            <a:ext cx="414364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HbAS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or SS frequency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6E5368-9474-5E75-28FF-29583D3219BD}"/>
              </a:ext>
            </a:extLst>
          </p:cNvPr>
          <p:cNvSpPr txBox="1"/>
          <p:nvPr/>
        </p:nvSpPr>
        <p:spPr>
          <a:xfrm rot="18179749">
            <a:off x="4455458" y="3235719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non-African data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344FF9-0982-E5C6-2D6E-C098815791C2}"/>
              </a:ext>
            </a:extLst>
          </p:cNvPr>
          <p:cNvCxnSpPr/>
          <p:nvPr/>
        </p:nvCxnSpPr>
        <p:spPr>
          <a:xfrm>
            <a:off x="4876800" y="3908612"/>
            <a:ext cx="0" cy="1742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4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D088C8B-7F6A-9C19-D1CB-DF049CD1B9B3}"/>
              </a:ext>
            </a:extLst>
          </p:cNvPr>
          <p:cNvSpPr/>
          <p:nvPr/>
        </p:nvSpPr>
        <p:spPr>
          <a:xfrm>
            <a:off x="2530377" y="1100667"/>
            <a:ext cx="7460290" cy="4284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40193-0C61-E6BB-B09A-EB67E1FAB745}"/>
              </a:ext>
            </a:extLst>
          </p:cNvPr>
          <p:cNvSpPr txBox="1"/>
          <p:nvPr/>
        </p:nvSpPr>
        <p:spPr>
          <a:xfrm>
            <a:off x="395591" y="263219"/>
            <a:ext cx="11400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geospatial analysis</a:t>
            </a:r>
          </a:p>
        </p:txBody>
      </p:sp>
      <p:pic>
        <p:nvPicPr>
          <p:cNvPr id="30" name="Picture 29" descr="A map of a country with different colored squares&#10;&#10;Description automatically generated">
            <a:extLst>
              <a:ext uri="{FF2B5EF4-FFF2-40B4-BE49-F238E27FC236}">
                <a16:creationId xmlns:a16="http://schemas.microsoft.com/office/drawing/2014/main" id="{86D77CFE-B646-BA1D-9F62-0A37C08B2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 r="14061" b="22626"/>
          <a:stretch/>
        </p:blipFill>
        <p:spPr>
          <a:xfrm>
            <a:off x="395591" y="555606"/>
            <a:ext cx="1742765" cy="1408980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F26282A-4BE7-35F8-C0B7-AB73AEE1E4C5}"/>
              </a:ext>
            </a:extLst>
          </p:cNvPr>
          <p:cNvCxnSpPr>
            <a:cxnSpLocks/>
          </p:cNvCxnSpPr>
          <p:nvPr/>
        </p:nvCxnSpPr>
        <p:spPr>
          <a:xfrm>
            <a:off x="1403612" y="2865445"/>
            <a:ext cx="734744" cy="38575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0A1750B-C51E-C6E2-14A9-17FE20CD2ED1}"/>
              </a:ext>
            </a:extLst>
          </p:cNvPr>
          <p:cNvSpPr txBox="1"/>
          <p:nvPr/>
        </p:nvSpPr>
        <p:spPr>
          <a:xfrm>
            <a:off x="477195" y="2080582"/>
            <a:ext cx="1579556" cy="66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Each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one hexagon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14874BF-77D5-7CC2-42DF-C35CC37CCC2A}"/>
              </a:ext>
            </a:extLst>
          </p:cNvPr>
          <p:cNvSpPr txBox="1"/>
          <p:nvPr/>
        </p:nvSpPr>
        <p:spPr>
          <a:xfrm>
            <a:off x="4730988" y="4795652"/>
            <a:ext cx="414364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HbAS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or SS frequency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FFF368-C8DF-68D4-F7B3-C672EC81F80E}"/>
              </a:ext>
            </a:extLst>
          </p:cNvPr>
          <p:cNvSpPr txBox="1"/>
          <p:nvPr/>
        </p:nvSpPr>
        <p:spPr>
          <a:xfrm>
            <a:off x="10119264" y="2080582"/>
            <a:ext cx="17491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Slope ~ 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Log-odds scale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C2295F-BF45-1B29-266C-85277D6B93F4}"/>
              </a:ext>
            </a:extLst>
          </p:cNvPr>
          <p:cNvSpPr txBox="1"/>
          <p:nvPr/>
        </p:nvSpPr>
        <p:spPr>
          <a:xfrm>
            <a:off x="5828825" y="5640182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BYM2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17D8C-7C42-BE7F-5DB2-C4817E697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9" r="27282" b="9478"/>
          <a:stretch/>
        </p:blipFill>
        <p:spPr>
          <a:xfrm>
            <a:off x="4018931" y="1264272"/>
            <a:ext cx="5331257" cy="35376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EBB13A-3223-EF12-1537-837AD418C329}"/>
              </a:ext>
            </a:extLst>
          </p:cNvPr>
          <p:cNvSpPr/>
          <p:nvPr/>
        </p:nvSpPr>
        <p:spPr>
          <a:xfrm>
            <a:off x="3639671" y="2348753"/>
            <a:ext cx="470262" cy="1080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2F10B3-9C96-4E5C-C0AC-7E7B74DEAEB4}"/>
              </a:ext>
            </a:extLst>
          </p:cNvPr>
          <p:cNvSpPr txBox="1"/>
          <p:nvPr/>
        </p:nvSpPr>
        <p:spPr>
          <a:xfrm>
            <a:off x="2448772" y="2735156"/>
            <a:ext cx="1579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Pfsa1+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frequency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794EA4-1155-C4F3-FDCD-FAFF9598115A}"/>
              </a:ext>
            </a:extLst>
          </p:cNvPr>
          <p:cNvGrpSpPr/>
          <p:nvPr/>
        </p:nvGrpSpPr>
        <p:grpSpPr>
          <a:xfrm>
            <a:off x="8966349" y="1100667"/>
            <a:ext cx="1035762" cy="3575125"/>
            <a:chOff x="8966349" y="1100667"/>
            <a:chExt cx="1035762" cy="35751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A109C3-29FE-E095-A519-A5787B41B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740" r="4922" b="9478"/>
            <a:stretch/>
          </p:blipFill>
          <p:spPr>
            <a:xfrm>
              <a:off x="8966349" y="1100667"/>
              <a:ext cx="948213" cy="357512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4D72BC-E9AF-F35E-B0D7-3370946B8A45}"/>
                </a:ext>
              </a:extLst>
            </p:cNvPr>
            <p:cNvSpPr/>
            <p:nvPr/>
          </p:nvSpPr>
          <p:spPr>
            <a:xfrm>
              <a:off x="9328299" y="2689412"/>
              <a:ext cx="586263" cy="216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28A741-6BA0-FE3D-1098-C1FA98402B43}"/>
                </a:ext>
              </a:extLst>
            </p:cNvPr>
            <p:cNvSpPr txBox="1"/>
            <p:nvPr/>
          </p:nvSpPr>
          <p:spPr>
            <a:xfrm>
              <a:off x="9263351" y="2615684"/>
              <a:ext cx="734924" cy="364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800" dirty="0"/>
                <a:t>Congo</a:t>
              </a:r>
            </a:p>
            <a:p>
              <a:r>
                <a:rPr lang="en-US" sz="800" dirty="0"/>
                <a:t>DRC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4CCB99-548B-4D6C-9E22-59443F50AA88}"/>
                </a:ext>
              </a:extLst>
            </p:cNvPr>
            <p:cNvSpPr/>
            <p:nvPr/>
          </p:nvSpPr>
          <p:spPr>
            <a:xfrm>
              <a:off x="9322612" y="3436778"/>
              <a:ext cx="591949" cy="131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562B32-7526-E3F2-5C58-E6F37DFB1A70}"/>
                </a:ext>
              </a:extLst>
            </p:cNvPr>
            <p:cNvSpPr txBox="1"/>
            <p:nvPr/>
          </p:nvSpPr>
          <p:spPr>
            <a:xfrm>
              <a:off x="9267187" y="3397335"/>
              <a:ext cx="7349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800" dirty="0"/>
                <a:t>Tanzania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CB2DE99-E2C7-C9BB-B730-6B3A6C57FFF1}"/>
              </a:ext>
            </a:extLst>
          </p:cNvPr>
          <p:cNvSpPr txBox="1"/>
          <p:nvPr/>
        </p:nvSpPr>
        <p:spPr>
          <a:xfrm rot="18179749">
            <a:off x="4455458" y="3235719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non-African data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7E8E9D-ED57-7C32-729B-00B2E189EEB0}"/>
              </a:ext>
            </a:extLst>
          </p:cNvPr>
          <p:cNvCxnSpPr/>
          <p:nvPr/>
        </p:nvCxnSpPr>
        <p:spPr>
          <a:xfrm>
            <a:off x="4876800" y="3908612"/>
            <a:ext cx="0" cy="1742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9FB8DE1-42DE-D4A4-E0E6-175B0119CD73}"/>
              </a:ext>
            </a:extLst>
          </p:cNvPr>
          <p:cNvSpPr txBox="1"/>
          <p:nvPr/>
        </p:nvSpPr>
        <p:spPr>
          <a:xfrm>
            <a:off x="10314830" y="2797785"/>
            <a:ext cx="135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BYM2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127EA-E21B-D058-31BE-46E1113BF348}"/>
              </a:ext>
            </a:extLst>
          </p:cNvPr>
          <p:cNvSpPr txBox="1"/>
          <p:nvPr/>
        </p:nvSpPr>
        <p:spPr>
          <a:xfrm>
            <a:off x="10326274" y="3112608"/>
            <a:ext cx="131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(Usually more conservative)</a:t>
            </a:r>
          </a:p>
        </p:txBody>
      </p:sp>
    </p:spTree>
    <p:extLst>
      <p:ext uri="{BB962C8B-B14F-4D97-AF65-F5344CB8AC3E}">
        <p14:creationId xmlns:p14="http://schemas.microsoft.com/office/powerpoint/2010/main" val="92747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FC3052C-D639-2704-5024-A22CEB7BF8FF}"/>
              </a:ext>
            </a:extLst>
          </p:cNvPr>
          <p:cNvGrpSpPr/>
          <p:nvPr/>
        </p:nvGrpSpPr>
        <p:grpSpPr>
          <a:xfrm>
            <a:off x="-251305" y="2838385"/>
            <a:ext cx="5512074" cy="3681168"/>
            <a:chOff x="-251305" y="2838385"/>
            <a:chExt cx="5512074" cy="368116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E4034AD-FC67-9404-7C00-AB03AED06DC4}"/>
                </a:ext>
              </a:extLst>
            </p:cNvPr>
            <p:cNvSpPr/>
            <p:nvPr/>
          </p:nvSpPr>
          <p:spPr>
            <a:xfrm>
              <a:off x="106878" y="2838385"/>
              <a:ext cx="5153891" cy="3681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68F36B3-1662-B8B8-B53E-DF8381B9A8D7}"/>
                </a:ext>
              </a:extLst>
            </p:cNvPr>
            <p:cNvSpPr txBox="1"/>
            <p:nvPr/>
          </p:nvSpPr>
          <p:spPr>
            <a:xfrm>
              <a:off x="-251305" y="4217304"/>
              <a:ext cx="11657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Pfsa1+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frequency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4CC2861-6464-9362-E965-C1BF86979F03}"/>
              </a:ext>
            </a:extLst>
          </p:cNvPr>
          <p:cNvSpPr txBox="1"/>
          <p:nvPr/>
        </p:nvSpPr>
        <p:spPr>
          <a:xfrm>
            <a:off x="6778751" y="301694"/>
            <a:ext cx="5037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geospatial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BB2A58-0653-3515-6FEB-B09C30960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467" y="135400"/>
            <a:ext cx="2625211" cy="2625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1790B7-6ADD-D388-4A66-25A8A849D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7" r="30631"/>
          <a:stretch/>
        </p:blipFill>
        <p:spPr>
          <a:xfrm>
            <a:off x="914400" y="2916158"/>
            <a:ext cx="4138277" cy="35074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E37F26-D0AC-C9B5-5FEF-583D5811C3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0" r="2419"/>
          <a:stretch/>
        </p:blipFill>
        <p:spPr>
          <a:xfrm>
            <a:off x="5885410" y="1614948"/>
            <a:ext cx="5945749" cy="457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F7BF8B5-533E-CCF8-08F0-875AE54090A6}"/>
              </a:ext>
            </a:extLst>
          </p:cNvPr>
          <p:cNvSpPr/>
          <p:nvPr/>
        </p:nvSpPr>
        <p:spPr>
          <a:xfrm>
            <a:off x="5885410" y="2510444"/>
            <a:ext cx="5930663" cy="3607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CCCF84-5720-500D-8007-287D6D8B2245}"/>
              </a:ext>
            </a:extLst>
          </p:cNvPr>
          <p:cNvGrpSpPr/>
          <p:nvPr/>
        </p:nvGrpSpPr>
        <p:grpSpPr>
          <a:xfrm>
            <a:off x="5885410" y="2472625"/>
            <a:ext cx="5945749" cy="1028308"/>
            <a:chOff x="5885410" y="2472625"/>
            <a:chExt cx="5945749" cy="10283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E2A9AF1-BA1B-17BC-570B-9DEC24D42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90" t="84999" r="2419" b="7002"/>
            <a:stretch/>
          </p:blipFill>
          <p:spPr>
            <a:xfrm>
              <a:off x="5885410" y="2472625"/>
              <a:ext cx="5945749" cy="36576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3627974-AAAB-3088-089B-2645EF8AF56A}"/>
                </a:ext>
              </a:extLst>
            </p:cNvPr>
            <p:cNvSpPr txBox="1"/>
            <p:nvPr/>
          </p:nvSpPr>
          <p:spPr>
            <a:xfrm>
              <a:off x="9272615" y="2916158"/>
              <a:ext cx="17107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Slope estimate</a:t>
              </a:r>
            </a:p>
            <a:p>
              <a:pPr algn="ctr"/>
              <a:r>
                <a:rPr lang="en-US" sz="1400" dirty="0"/>
                <a:t>(log-odds scale)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E4BBAEE-A431-59FF-B358-DFFCA7B3C841}"/>
              </a:ext>
            </a:extLst>
          </p:cNvPr>
          <p:cNvSpPr txBox="1"/>
          <p:nvPr/>
        </p:nvSpPr>
        <p:spPr>
          <a:xfrm>
            <a:off x="8510016" y="881376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Africa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73C226-51C2-C8C5-1DFC-92D757D92E4C}"/>
              </a:ext>
            </a:extLst>
          </p:cNvPr>
          <p:cNvSpPr txBox="1"/>
          <p:nvPr/>
        </p:nvSpPr>
        <p:spPr>
          <a:xfrm>
            <a:off x="10127977" y="643874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BYM2 model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CD59A3-AEF7-43AF-415C-70C1AE456FA6}"/>
              </a:ext>
            </a:extLst>
          </p:cNvPr>
          <p:cNvSpPr/>
          <p:nvPr/>
        </p:nvSpPr>
        <p:spPr>
          <a:xfrm>
            <a:off x="5885409" y="1733358"/>
            <a:ext cx="5930663" cy="39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1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DC7C41B-6EA4-59D3-E524-762C7902750D}"/>
              </a:ext>
            </a:extLst>
          </p:cNvPr>
          <p:cNvGrpSpPr/>
          <p:nvPr/>
        </p:nvGrpSpPr>
        <p:grpSpPr>
          <a:xfrm>
            <a:off x="-251305" y="2838385"/>
            <a:ext cx="5512074" cy="3681168"/>
            <a:chOff x="-251305" y="2838385"/>
            <a:chExt cx="5512074" cy="36811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197EF4-7D6E-A524-7A4F-CC130275B93C}"/>
                </a:ext>
              </a:extLst>
            </p:cNvPr>
            <p:cNvSpPr/>
            <p:nvPr/>
          </p:nvSpPr>
          <p:spPr>
            <a:xfrm>
              <a:off x="106878" y="2838385"/>
              <a:ext cx="5153891" cy="3681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C229C8-6EBC-E393-8908-10846E6F6792}"/>
                </a:ext>
              </a:extLst>
            </p:cNvPr>
            <p:cNvSpPr txBox="1"/>
            <p:nvPr/>
          </p:nvSpPr>
          <p:spPr>
            <a:xfrm>
              <a:off x="-251305" y="4217304"/>
              <a:ext cx="11657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Pfsa1+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frequency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85AE0-EE4B-2233-E629-8EE4B4014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BB2A58-0653-3515-6FEB-B09C309604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48467" y="135400"/>
            <a:ext cx="2625211" cy="2625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1790B7-6ADD-D388-4A66-25A8A849D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5" r="30632"/>
          <a:stretch/>
        </p:blipFill>
        <p:spPr>
          <a:xfrm>
            <a:off x="914400" y="2916158"/>
            <a:ext cx="4138277" cy="35074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EE0D12-EEB6-40F3-50EA-1AD6D49AAB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0" r="2419"/>
          <a:stretch/>
        </p:blipFill>
        <p:spPr>
          <a:xfrm>
            <a:off x="5885410" y="1614948"/>
            <a:ext cx="5945749" cy="457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B438FA-1914-4A0D-50CB-35B166031709}"/>
              </a:ext>
            </a:extLst>
          </p:cNvPr>
          <p:cNvSpPr/>
          <p:nvPr/>
        </p:nvSpPr>
        <p:spPr>
          <a:xfrm>
            <a:off x="5885410" y="3009207"/>
            <a:ext cx="5930663" cy="3108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DA165E-715F-5A38-9166-4695C4DE0F83}"/>
              </a:ext>
            </a:extLst>
          </p:cNvPr>
          <p:cNvGrpSpPr/>
          <p:nvPr/>
        </p:nvGrpSpPr>
        <p:grpSpPr>
          <a:xfrm>
            <a:off x="5885410" y="2914846"/>
            <a:ext cx="5945749" cy="1028308"/>
            <a:chOff x="5885410" y="2472625"/>
            <a:chExt cx="5945749" cy="10283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A3ED5F-AD83-4D31-EC42-6630382C2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90" t="84999" r="2419" b="7002"/>
            <a:stretch/>
          </p:blipFill>
          <p:spPr>
            <a:xfrm>
              <a:off x="5885410" y="2472625"/>
              <a:ext cx="5945749" cy="36576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BA99D6-8DCF-2EC4-261A-2B6C667EC82E}"/>
                </a:ext>
              </a:extLst>
            </p:cNvPr>
            <p:cNvSpPr txBox="1"/>
            <p:nvPr/>
          </p:nvSpPr>
          <p:spPr>
            <a:xfrm>
              <a:off x="9272615" y="2916158"/>
              <a:ext cx="17107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Slope estimate</a:t>
              </a:r>
            </a:p>
            <a:p>
              <a:pPr algn="ctr"/>
              <a:r>
                <a:rPr lang="en-US" sz="1400" dirty="0"/>
                <a:t>(log-odds scale)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82E646B-540D-E2C6-B1CE-6D4D23C2F8FD}"/>
              </a:ext>
            </a:extLst>
          </p:cNvPr>
          <p:cNvSpPr txBox="1"/>
          <p:nvPr/>
        </p:nvSpPr>
        <p:spPr>
          <a:xfrm>
            <a:off x="6778751" y="301694"/>
            <a:ext cx="5037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geospatial analysis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F7E18D-5FCA-AB50-9DFB-314F8C7E3428}"/>
              </a:ext>
            </a:extLst>
          </p:cNvPr>
          <p:cNvSpPr txBox="1"/>
          <p:nvPr/>
        </p:nvSpPr>
        <p:spPr>
          <a:xfrm>
            <a:off x="8240713" y="881376"/>
            <a:ext cx="15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 west Africa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026C89-BBD1-52CA-34AC-D22F1E59389C}"/>
              </a:ext>
            </a:extLst>
          </p:cNvPr>
          <p:cNvSpPr txBox="1"/>
          <p:nvPr/>
        </p:nvSpPr>
        <p:spPr>
          <a:xfrm>
            <a:off x="10127977" y="643874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BYM2 model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53196A-DC4B-B2B0-A060-2C276B2F5BD1}"/>
              </a:ext>
            </a:extLst>
          </p:cNvPr>
          <p:cNvSpPr/>
          <p:nvPr/>
        </p:nvSpPr>
        <p:spPr>
          <a:xfrm>
            <a:off x="5885409" y="1733358"/>
            <a:ext cx="5930663" cy="39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9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720D736-1E80-7D50-ACCB-9A1AF93BEA22}"/>
              </a:ext>
            </a:extLst>
          </p:cNvPr>
          <p:cNvGrpSpPr/>
          <p:nvPr/>
        </p:nvGrpSpPr>
        <p:grpSpPr>
          <a:xfrm>
            <a:off x="-251305" y="2838385"/>
            <a:ext cx="5512074" cy="3681168"/>
            <a:chOff x="-251305" y="2838385"/>
            <a:chExt cx="5512074" cy="368116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E8160D0-CE48-F89A-7057-C6BBB5D1FD0B}"/>
                </a:ext>
              </a:extLst>
            </p:cNvPr>
            <p:cNvSpPr/>
            <p:nvPr/>
          </p:nvSpPr>
          <p:spPr>
            <a:xfrm>
              <a:off x="106878" y="2838385"/>
              <a:ext cx="5153891" cy="3681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C506C6-CBF0-E2E6-EB37-9B79FDA833DE}"/>
                </a:ext>
              </a:extLst>
            </p:cNvPr>
            <p:cNvSpPr txBox="1"/>
            <p:nvPr/>
          </p:nvSpPr>
          <p:spPr>
            <a:xfrm>
              <a:off x="-251305" y="4217304"/>
              <a:ext cx="11657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Pfsa1+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frequency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85AE0-EE4B-2233-E629-8EE4B4014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BB2A58-0653-3515-6FEB-B09C309604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48467" y="135400"/>
            <a:ext cx="2625211" cy="2625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1790B7-6ADD-D388-4A66-25A8A849D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5" r="30632"/>
          <a:stretch/>
        </p:blipFill>
        <p:spPr>
          <a:xfrm>
            <a:off x="914400" y="2916158"/>
            <a:ext cx="4138277" cy="35074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1061DB-659B-1A1C-DC31-D93A5A2DC7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0" r="2419"/>
          <a:stretch/>
        </p:blipFill>
        <p:spPr>
          <a:xfrm>
            <a:off x="5885410" y="1614948"/>
            <a:ext cx="5945749" cy="457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EBF0B1-49AC-843D-6410-6138A41C1074}"/>
              </a:ext>
            </a:extLst>
          </p:cNvPr>
          <p:cNvSpPr/>
          <p:nvPr/>
        </p:nvSpPr>
        <p:spPr>
          <a:xfrm>
            <a:off x="5885410" y="3428999"/>
            <a:ext cx="5930663" cy="2689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CA0F84-BF45-40AE-5797-A4605285EED2}"/>
              </a:ext>
            </a:extLst>
          </p:cNvPr>
          <p:cNvGrpSpPr/>
          <p:nvPr/>
        </p:nvGrpSpPr>
        <p:grpSpPr>
          <a:xfrm>
            <a:off x="5885410" y="3444985"/>
            <a:ext cx="5945749" cy="1028308"/>
            <a:chOff x="5885410" y="2472625"/>
            <a:chExt cx="5945749" cy="10283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565787-D951-775B-7AF0-946810317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90" t="84999" r="2419" b="7002"/>
            <a:stretch/>
          </p:blipFill>
          <p:spPr>
            <a:xfrm>
              <a:off x="5885410" y="2472625"/>
              <a:ext cx="5945749" cy="36576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149322-6093-2109-AA17-57738BFC3DCD}"/>
                </a:ext>
              </a:extLst>
            </p:cNvPr>
            <p:cNvSpPr txBox="1"/>
            <p:nvPr/>
          </p:nvSpPr>
          <p:spPr>
            <a:xfrm>
              <a:off x="9272615" y="2916158"/>
              <a:ext cx="17107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Slope estimate</a:t>
              </a:r>
            </a:p>
            <a:p>
              <a:pPr algn="ctr"/>
              <a:r>
                <a:rPr lang="en-US" sz="1400" dirty="0"/>
                <a:t>(log-odds scale)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288DF58-7A85-8750-EA2F-082F61FEFD7E}"/>
              </a:ext>
            </a:extLst>
          </p:cNvPr>
          <p:cNvSpPr txBox="1"/>
          <p:nvPr/>
        </p:nvSpPr>
        <p:spPr>
          <a:xfrm>
            <a:off x="6778751" y="301694"/>
            <a:ext cx="5037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geospatial analysis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3C16F7-2ADF-14A9-C40E-B2D1105B736A}"/>
              </a:ext>
            </a:extLst>
          </p:cNvPr>
          <p:cNvSpPr txBox="1"/>
          <p:nvPr/>
        </p:nvSpPr>
        <p:spPr>
          <a:xfrm>
            <a:off x="8259949" y="881376"/>
            <a:ext cx="15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 east Africa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87716A-5488-3B3E-1636-8713F9CA2B9F}"/>
              </a:ext>
            </a:extLst>
          </p:cNvPr>
          <p:cNvSpPr txBox="1"/>
          <p:nvPr/>
        </p:nvSpPr>
        <p:spPr>
          <a:xfrm>
            <a:off x="10127977" y="643874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BYM2 model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38E23C-E38E-B3C7-DEF0-615945B567AF}"/>
              </a:ext>
            </a:extLst>
          </p:cNvPr>
          <p:cNvSpPr/>
          <p:nvPr/>
        </p:nvSpPr>
        <p:spPr>
          <a:xfrm>
            <a:off x="5885409" y="1733358"/>
            <a:ext cx="5930663" cy="39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8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BF1D55E-912E-B90C-7F11-12D71632B4BE}"/>
              </a:ext>
            </a:extLst>
          </p:cNvPr>
          <p:cNvGrpSpPr/>
          <p:nvPr/>
        </p:nvGrpSpPr>
        <p:grpSpPr>
          <a:xfrm>
            <a:off x="-251305" y="2838385"/>
            <a:ext cx="5512074" cy="3681168"/>
            <a:chOff x="-251305" y="2838385"/>
            <a:chExt cx="5512074" cy="368116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B3C251-E135-D23E-83B1-9458D5E55C6F}"/>
                </a:ext>
              </a:extLst>
            </p:cNvPr>
            <p:cNvSpPr/>
            <p:nvPr/>
          </p:nvSpPr>
          <p:spPr>
            <a:xfrm>
              <a:off x="106878" y="2838385"/>
              <a:ext cx="5153891" cy="3681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8125B0-AEAA-A74E-A731-8D14CEE9051E}"/>
                </a:ext>
              </a:extLst>
            </p:cNvPr>
            <p:cNvSpPr txBox="1"/>
            <p:nvPr/>
          </p:nvSpPr>
          <p:spPr>
            <a:xfrm>
              <a:off x="-251305" y="4217304"/>
              <a:ext cx="11657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Pfsa1+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frequency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85AE0-EE4B-2233-E629-8EE4B4014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BB2A58-0653-3515-6FEB-B09C309604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48467" y="135400"/>
            <a:ext cx="2625211" cy="2625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1790B7-6ADD-D388-4A66-25A8A849D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5" r="30632"/>
          <a:stretch/>
        </p:blipFill>
        <p:spPr>
          <a:xfrm>
            <a:off x="914400" y="2916158"/>
            <a:ext cx="4138277" cy="35074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D6D390-85E1-1305-7CBA-B45CE04155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0" r="2419"/>
          <a:stretch/>
        </p:blipFill>
        <p:spPr>
          <a:xfrm>
            <a:off x="5885410" y="1614948"/>
            <a:ext cx="5945749" cy="457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F42B1D-45BE-0B33-B025-6742C2DD0AB2}"/>
              </a:ext>
            </a:extLst>
          </p:cNvPr>
          <p:cNvSpPr/>
          <p:nvPr/>
        </p:nvSpPr>
        <p:spPr>
          <a:xfrm>
            <a:off x="5885410" y="3882044"/>
            <a:ext cx="5930663" cy="2236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AF3932-1393-125A-6AA0-478658FEED99}"/>
              </a:ext>
            </a:extLst>
          </p:cNvPr>
          <p:cNvGrpSpPr/>
          <p:nvPr/>
        </p:nvGrpSpPr>
        <p:grpSpPr>
          <a:xfrm>
            <a:off x="5885410" y="3878282"/>
            <a:ext cx="5945749" cy="1028308"/>
            <a:chOff x="5885410" y="2472625"/>
            <a:chExt cx="5945749" cy="10283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F8111B-A0B8-B361-D56D-E582B5D29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90" t="84999" r="2419" b="7002"/>
            <a:stretch/>
          </p:blipFill>
          <p:spPr>
            <a:xfrm>
              <a:off x="5885410" y="2472625"/>
              <a:ext cx="5945749" cy="36576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10EB11-86DD-80CE-F89C-FFDCBBC93305}"/>
                </a:ext>
              </a:extLst>
            </p:cNvPr>
            <p:cNvSpPr txBox="1"/>
            <p:nvPr/>
          </p:nvSpPr>
          <p:spPr>
            <a:xfrm>
              <a:off x="9272615" y="2916158"/>
              <a:ext cx="17107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Slope estimate</a:t>
              </a:r>
            </a:p>
            <a:p>
              <a:pPr algn="ctr"/>
              <a:r>
                <a:rPr lang="en-US" sz="1400" dirty="0"/>
                <a:t>(log-odds scale)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522052B-7C28-EC21-5F7D-6B06D41218E8}"/>
              </a:ext>
            </a:extLst>
          </p:cNvPr>
          <p:cNvSpPr txBox="1"/>
          <p:nvPr/>
        </p:nvSpPr>
        <p:spPr>
          <a:xfrm>
            <a:off x="6778751" y="301694"/>
            <a:ext cx="5037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geospatial analysis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CBDC95-50F4-D3A7-23BD-EB3FE0E2CF0F}"/>
              </a:ext>
            </a:extLst>
          </p:cNvPr>
          <p:cNvSpPr txBox="1"/>
          <p:nvPr/>
        </p:nvSpPr>
        <p:spPr>
          <a:xfrm>
            <a:off x="7714961" y="881376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 Gambia and Senegal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D14CF2-D4A2-3E2F-DDC3-857805A1B3D5}"/>
              </a:ext>
            </a:extLst>
          </p:cNvPr>
          <p:cNvSpPr txBox="1"/>
          <p:nvPr/>
        </p:nvSpPr>
        <p:spPr>
          <a:xfrm>
            <a:off x="10127977" y="643874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BYM2 model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42A9CC-55FA-3039-B3B2-D37285F5ECD8}"/>
              </a:ext>
            </a:extLst>
          </p:cNvPr>
          <p:cNvSpPr/>
          <p:nvPr/>
        </p:nvSpPr>
        <p:spPr>
          <a:xfrm>
            <a:off x="5885409" y="1733358"/>
            <a:ext cx="5930663" cy="39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B232F81-60BB-4D97-8A01-7393DFCABF93}"/>
              </a:ext>
            </a:extLst>
          </p:cNvPr>
          <p:cNvGrpSpPr/>
          <p:nvPr/>
        </p:nvGrpSpPr>
        <p:grpSpPr>
          <a:xfrm>
            <a:off x="-251305" y="2838385"/>
            <a:ext cx="5512074" cy="3681168"/>
            <a:chOff x="-251305" y="2838385"/>
            <a:chExt cx="5512074" cy="36811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F60940-5C12-C898-42F2-CC0D49EEABFA}"/>
                </a:ext>
              </a:extLst>
            </p:cNvPr>
            <p:cNvSpPr/>
            <p:nvPr/>
          </p:nvSpPr>
          <p:spPr>
            <a:xfrm>
              <a:off x="106878" y="2838385"/>
              <a:ext cx="5153891" cy="3681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71EF6E-AE7E-99F2-6A21-FC8E07555987}"/>
                </a:ext>
              </a:extLst>
            </p:cNvPr>
            <p:cNvSpPr txBox="1"/>
            <p:nvPr/>
          </p:nvSpPr>
          <p:spPr>
            <a:xfrm>
              <a:off x="-251305" y="4217304"/>
              <a:ext cx="11657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Pfsa1+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frequency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85AE0-EE4B-2233-E629-8EE4B4014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BB2A58-0653-3515-6FEB-B09C309604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48467" y="135400"/>
            <a:ext cx="2625211" cy="2625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1790B7-6ADD-D388-4A66-25A8A849D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5" r="30632"/>
          <a:stretch/>
        </p:blipFill>
        <p:spPr>
          <a:xfrm>
            <a:off x="914400" y="2916158"/>
            <a:ext cx="4138277" cy="35074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C45B21-1353-208E-3DA1-A32F23BB27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0" r="2419"/>
          <a:stretch/>
        </p:blipFill>
        <p:spPr>
          <a:xfrm>
            <a:off x="5885410" y="1614948"/>
            <a:ext cx="5945749" cy="457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96F1F7-6850-149F-A5B6-469AFCF7A085}"/>
              </a:ext>
            </a:extLst>
          </p:cNvPr>
          <p:cNvSpPr/>
          <p:nvPr/>
        </p:nvSpPr>
        <p:spPr>
          <a:xfrm>
            <a:off x="5885410" y="4214744"/>
            <a:ext cx="5930663" cy="1903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D174E4-0A91-0E46-B2DA-77881B260DFF}"/>
              </a:ext>
            </a:extLst>
          </p:cNvPr>
          <p:cNvGrpSpPr/>
          <p:nvPr/>
        </p:nvGrpSpPr>
        <p:grpSpPr>
          <a:xfrm>
            <a:off x="5885410" y="4214744"/>
            <a:ext cx="5945749" cy="1028308"/>
            <a:chOff x="5885410" y="2472625"/>
            <a:chExt cx="5945749" cy="10283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870664-698C-B4C6-2D57-E7D33B92E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90" t="84999" r="2419" b="7002"/>
            <a:stretch/>
          </p:blipFill>
          <p:spPr>
            <a:xfrm>
              <a:off x="5885410" y="2472625"/>
              <a:ext cx="5945749" cy="36576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A072F2-3C19-2408-7079-F1E63A4AD384}"/>
                </a:ext>
              </a:extLst>
            </p:cNvPr>
            <p:cNvSpPr txBox="1"/>
            <p:nvPr/>
          </p:nvSpPr>
          <p:spPr>
            <a:xfrm>
              <a:off x="9272615" y="2916158"/>
              <a:ext cx="17107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Slope estimate</a:t>
              </a:r>
            </a:p>
            <a:p>
              <a:pPr algn="ctr"/>
              <a:r>
                <a:rPr lang="en-US" sz="1400" dirty="0"/>
                <a:t>(log-odds scale)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17B9A76-91E8-3201-0CD9-0237773AA3F4}"/>
              </a:ext>
            </a:extLst>
          </p:cNvPr>
          <p:cNvSpPr txBox="1"/>
          <p:nvPr/>
        </p:nvSpPr>
        <p:spPr>
          <a:xfrm>
            <a:off x="6778751" y="301694"/>
            <a:ext cx="5037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geospatial analysis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ACA76D-F75B-7A19-5CE9-03B27F5CC355}"/>
              </a:ext>
            </a:extLst>
          </p:cNvPr>
          <p:cNvSpPr txBox="1"/>
          <p:nvPr/>
        </p:nvSpPr>
        <p:spPr>
          <a:xfrm>
            <a:off x="8586992" y="88137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 Mali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0E03F9-4542-154D-6FF5-3FFAEC61F22C}"/>
              </a:ext>
            </a:extLst>
          </p:cNvPr>
          <p:cNvSpPr txBox="1"/>
          <p:nvPr/>
        </p:nvSpPr>
        <p:spPr>
          <a:xfrm>
            <a:off x="10127977" y="643874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BYM2 model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59B382-587A-20AB-081A-725555F5AD8E}"/>
              </a:ext>
            </a:extLst>
          </p:cNvPr>
          <p:cNvSpPr/>
          <p:nvPr/>
        </p:nvSpPr>
        <p:spPr>
          <a:xfrm>
            <a:off x="5885409" y="1733358"/>
            <a:ext cx="5930663" cy="39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ED77A53-2501-072C-C45F-244A41C37134}"/>
              </a:ext>
            </a:extLst>
          </p:cNvPr>
          <p:cNvGrpSpPr/>
          <p:nvPr/>
        </p:nvGrpSpPr>
        <p:grpSpPr>
          <a:xfrm>
            <a:off x="963126" y="1235544"/>
            <a:ext cx="10265744" cy="2973848"/>
            <a:chOff x="963128" y="662603"/>
            <a:chExt cx="10265744" cy="2973848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A18FA334-5231-3C47-BA64-4C08A7243FBF}"/>
                </a:ext>
              </a:extLst>
            </p:cNvPr>
            <p:cNvSpPr/>
            <p:nvPr/>
          </p:nvSpPr>
          <p:spPr>
            <a:xfrm>
              <a:off x="963128" y="662603"/>
              <a:ext cx="10265744" cy="2973848"/>
            </a:xfrm>
            <a:prstGeom prst="roundRect">
              <a:avLst>
                <a:gd name="adj" fmla="val 306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316A40B-310D-834F-A853-20E6ED4E8215}"/>
                </a:ext>
              </a:extLst>
            </p:cNvPr>
            <p:cNvSpPr txBox="1"/>
            <p:nvPr/>
          </p:nvSpPr>
          <p:spPr>
            <a:xfrm>
              <a:off x="1204928" y="1196502"/>
              <a:ext cx="1680616" cy="11387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oundrySterling-Book"/>
                  <a:ea typeface="+mn-ea"/>
                  <a:cs typeface="FoundrySterling-Book"/>
                </a:rPr>
                <a:t>Association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oundrySterling-Book"/>
                  <a:ea typeface="+mn-ea"/>
                  <a:cs typeface="FoundrySterling-Book"/>
                </a:rPr>
                <a:t>of </a:t>
              </a:r>
              <a:r>
                <a:rPr kumimoji="0" lang="en-US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oundrySterling-Book"/>
                  <a:ea typeface="+mn-ea"/>
                  <a:cs typeface="FoundrySterling-Book"/>
                </a:rPr>
                <a:t>P.falciparum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oundrySterling-Book"/>
                  <a:ea typeface="+mn-ea"/>
                  <a:cs typeface="FoundrySterling-Book"/>
                </a:rPr>
                <a:t> variants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oundrySterling-Book"/>
                  <a:ea typeface="+mn-ea"/>
                  <a:cs typeface="FoundrySterling-Book"/>
                </a:rPr>
                <a:t>with HbS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C37CCC-FB04-D1B7-45F7-E5F35D0B624A}"/>
                </a:ext>
              </a:extLst>
            </p:cNvPr>
            <p:cNvGrpSpPr/>
            <p:nvPr/>
          </p:nvGrpSpPr>
          <p:grpSpPr>
            <a:xfrm>
              <a:off x="2802104" y="792788"/>
              <a:ext cx="8277462" cy="1945547"/>
              <a:chOff x="2261050" y="1483452"/>
              <a:chExt cx="8277462" cy="194554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E9F6951-F6F8-27F5-C955-4109A0213E20}"/>
                  </a:ext>
                </a:extLst>
              </p:cNvPr>
              <p:cNvGrpSpPr/>
              <p:nvPr/>
            </p:nvGrpSpPr>
            <p:grpSpPr>
              <a:xfrm>
                <a:off x="2261050" y="1483452"/>
                <a:ext cx="8277462" cy="1945547"/>
                <a:chOff x="2666148" y="1483453"/>
                <a:chExt cx="7872363" cy="1850332"/>
              </a:xfrm>
            </p:grpSpPr>
            <p:pic>
              <p:nvPicPr>
                <p:cNvPr id="33" name="Picture 32" descr="Graphical user interfac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26BB6BC0-D859-1349-A8A9-2972721EF4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3641" t="57353" r="713" b="18254"/>
                <a:stretch/>
              </p:blipFill>
              <p:spPr>
                <a:xfrm>
                  <a:off x="2666148" y="1483453"/>
                  <a:ext cx="7868412" cy="1600215"/>
                </a:xfrm>
                <a:prstGeom prst="rect">
                  <a:avLst/>
                </a:prstGeom>
              </p:spPr>
            </p:pic>
            <p:pic>
              <p:nvPicPr>
                <p:cNvPr id="9" name="Picture 8" descr="Graphical user interfac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15A6A3BA-07BF-6F89-474F-7E5C2DF0B1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3747" t="91427" r="607" b="4760"/>
                <a:stretch/>
              </p:blipFill>
              <p:spPr>
                <a:xfrm>
                  <a:off x="2670099" y="3083668"/>
                  <a:ext cx="7868412" cy="250117"/>
                </a:xfrm>
                <a:prstGeom prst="rect">
                  <a:avLst/>
                </a:prstGeom>
              </p:spPr>
            </p:pic>
          </p:grp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0A48D2-481C-301D-8ECF-8BF8358AD6A5}"/>
                  </a:ext>
                </a:extLst>
              </p:cNvPr>
              <p:cNvSpPr/>
              <p:nvPr/>
            </p:nvSpPr>
            <p:spPr>
              <a:xfrm>
                <a:off x="3278657" y="1686290"/>
                <a:ext cx="811060" cy="2625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334873D-E615-E408-4AE2-B333B65B7C7E}"/>
                  </a:ext>
                </a:extLst>
              </p:cNvPr>
              <p:cNvSpPr/>
              <p:nvPr/>
            </p:nvSpPr>
            <p:spPr>
              <a:xfrm>
                <a:off x="5976433" y="2110902"/>
                <a:ext cx="781568" cy="2172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66E4229-F1A6-3B37-1AB0-8C42087621BD}"/>
                  </a:ext>
                </a:extLst>
              </p:cNvPr>
              <p:cNvSpPr/>
              <p:nvPr/>
            </p:nvSpPr>
            <p:spPr>
              <a:xfrm>
                <a:off x="8589162" y="1538956"/>
                <a:ext cx="849141" cy="2625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68063A-02B7-6A2F-F743-EC51F9FE102D}"/>
                </a:ext>
              </a:extLst>
            </p:cNvPr>
            <p:cNvSpPr txBox="1"/>
            <p:nvPr/>
          </p:nvSpPr>
          <p:spPr>
            <a:xfrm>
              <a:off x="3376323" y="2754305"/>
              <a:ext cx="1697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Pfsa1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locus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Chr2: 631,190 T&gt;A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(In PfACS8)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513E1C-CD4E-6C8C-0011-796B6AB6A50B}"/>
                </a:ext>
              </a:extLst>
            </p:cNvPr>
            <p:cNvSpPr txBox="1"/>
            <p:nvPr/>
          </p:nvSpPr>
          <p:spPr>
            <a:xfrm>
              <a:off x="5826086" y="2754305"/>
              <a:ext cx="21643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Pfsa2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locus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Chr2: 814,288 C&gt;T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(In putative exported protein)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8B86CB-D4C4-5C83-B37F-AB4825D00DC8}"/>
                </a:ext>
              </a:extLst>
            </p:cNvPr>
            <p:cNvSpPr txBox="1"/>
            <p:nvPr/>
          </p:nvSpPr>
          <p:spPr>
            <a:xfrm>
              <a:off x="8437527" y="2754305"/>
              <a:ext cx="23936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Pfsa3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locus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Chr11:1,058,035 T&gt;A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 putative tyrosine phosphatase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3F8B087-E651-DACE-A39C-4BD4E63EFA2C}"/>
              </a:ext>
            </a:extLst>
          </p:cNvPr>
          <p:cNvSpPr txBox="1"/>
          <p:nvPr/>
        </p:nvSpPr>
        <p:spPr>
          <a:xfrm>
            <a:off x="1470497" y="4704518"/>
            <a:ext cx="9251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previously found mutations in three regions of the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P.falciparum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genome which are associated with infections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carriers.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71F01A-BF12-D97D-6EC8-E8D5FB755C4C}"/>
              </a:ext>
            </a:extLst>
          </p:cNvPr>
          <p:cNvSpPr txBox="1"/>
          <p:nvPr/>
        </p:nvSpPr>
        <p:spPr>
          <a:xfrm>
            <a:off x="7884873" y="6425206"/>
            <a:ext cx="4188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doi.org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/10.1038/s41586-021-04288-3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2FDAE20-F3DB-3585-EEE1-BF0B3314A4B1}"/>
              </a:ext>
            </a:extLst>
          </p:cNvPr>
          <p:cNvSpPr txBox="1"/>
          <p:nvPr/>
        </p:nvSpPr>
        <p:spPr>
          <a:xfrm>
            <a:off x="408561" y="155643"/>
            <a:ext cx="11400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‘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P.falciparum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sickle-associated’ 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1-3 loci</a:t>
            </a:r>
          </a:p>
        </p:txBody>
      </p:sp>
    </p:spTree>
    <p:extLst>
      <p:ext uri="{BB962C8B-B14F-4D97-AF65-F5344CB8AC3E}">
        <p14:creationId xmlns:p14="http://schemas.microsoft.com/office/powerpoint/2010/main" val="157492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E1647E-7358-1485-E710-12E84A98823C}"/>
              </a:ext>
            </a:extLst>
          </p:cNvPr>
          <p:cNvGrpSpPr/>
          <p:nvPr/>
        </p:nvGrpSpPr>
        <p:grpSpPr>
          <a:xfrm>
            <a:off x="-251305" y="2838385"/>
            <a:ext cx="5512074" cy="3681168"/>
            <a:chOff x="-251305" y="2838385"/>
            <a:chExt cx="5512074" cy="36811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AF19FB2-504D-1767-6AD5-C460808950E3}"/>
                </a:ext>
              </a:extLst>
            </p:cNvPr>
            <p:cNvSpPr/>
            <p:nvPr/>
          </p:nvSpPr>
          <p:spPr>
            <a:xfrm>
              <a:off x="106878" y="2838385"/>
              <a:ext cx="5153891" cy="3681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27A823-FC9B-CE89-9D11-3D14EC280E8B}"/>
                </a:ext>
              </a:extLst>
            </p:cNvPr>
            <p:cNvSpPr txBox="1"/>
            <p:nvPr/>
          </p:nvSpPr>
          <p:spPr>
            <a:xfrm>
              <a:off x="-251305" y="4217304"/>
              <a:ext cx="11657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Pfsa1+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frequency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85AE0-EE4B-2233-E629-8EE4B4014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BB2A58-0653-3515-6FEB-B09C309604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48467" y="135400"/>
            <a:ext cx="2625211" cy="2625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1790B7-6ADD-D388-4A66-25A8A849D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5" r="30632"/>
          <a:stretch/>
        </p:blipFill>
        <p:spPr>
          <a:xfrm>
            <a:off x="914400" y="2916158"/>
            <a:ext cx="4138277" cy="35074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A238D-0BF3-D29A-27E9-23B53B5F0E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0" r="2419"/>
          <a:stretch/>
        </p:blipFill>
        <p:spPr>
          <a:xfrm>
            <a:off x="5885410" y="1614948"/>
            <a:ext cx="5945749" cy="457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251F7A-73C7-71F9-5B15-235EED2C7B8A}"/>
              </a:ext>
            </a:extLst>
          </p:cNvPr>
          <p:cNvSpPr/>
          <p:nvPr/>
        </p:nvSpPr>
        <p:spPr>
          <a:xfrm>
            <a:off x="5885410" y="4763192"/>
            <a:ext cx="5930663" cy="1354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347DB3-CC0B-AF1C-7B5D-DBBC4855EDDB}"/>
              </a:ext>
            </a:extLst>
          </p:cNvPr>
          <p:cNvGrpSpPr/>
          <p:nvPr/>
        </p:nvGrpSpPr>
        <p:grpSpPr>
          <a:xfrm>
            <a:off x="5885410" y="4846511"/>
            <a:ext cx="5945749" cy="1028308"/>
            <a:chOff x="5885410" y="2472625"/>
            <a:chExt cx="5945749" cy="10283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D725029-BC04-1C13-94B8-57416B471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90" t="84999" r="2419" b="7002"/>
            <a:stretch/>
          </p:blipFill>
          <p:spPr>
            <a:xfrm>
              <a:off x="5885410" y="2472625"/>
              <a:ext cx="5945749" cy="36576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CD52AA-5544-E2C7-C203-3A54CC6CABB4}"/>
                </a:ext>
              </a:extLst>
            </p:cNvPr>
            <p:cNvSpPr txBox="1"/>
            <p:nvPr/>
          </p:nvSpPr>
          <p:spPr>
            <a:xfrm>
              <a:off x="9272615" y="2916158"/>
              <a:ext cx="17107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Slope estimate</a:t>
              </a:r>
            </a:p>
            <a:p>
              <a:pPr algn="ctr"/>
              <a:r>
                <a:rPr lang="en-US" sz="1400" dirty="0"/>
                <a:t>(log-odds scale)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F39A59B-E5CB-C8CE-6022-E908AB686277}"/>
              </a:ext>
            </a:extLst>
          </p:cNvPr>
          <p:cNvSpPr txBox="1"/>
          <p:nvPr/>
        </p:nvSpPr>
        <p:spPr>
          <a:xfrm>
            <a:off x="6778751" y="301694"/>
            <a:ext cx="5037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geospatial analysis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B29487-83B3-DA4C-0842-C014D9DC93A3}"/>
              </a:ext>
            </a:extLst>
          </p:cNvPr>
          <p:cNvSpPr txBox="1"/>
          <p:nvPr/>
        </p:nvSpPr>
        <p:spPr>
          <a:xfrm>
            <a:off x="7204056" y="881376"/>
            <a:ext cx="361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 Ghana, Togo and Burkina Faso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B0CB52-C024-76AD-7B26-10DDFCEEA9C9}"/>
              </a:ext>
            </a:extLst>
          </p:cNvPr>
          <p:cNvSpPr txBox="1"/>
          <p:nvPr/>
        </p:nvSpPr>
        <p:spPr>
          <a:xfrm>
            <a:off x="10127977" y="643874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BYM2 model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34D625-A555-075C-B210-369CCB7B2357}"/>
              </a:ext>
            </a:extLst>
          </p:cNvPr>
          <p:cNvSpPr/>
          <p:nvPr/>
        </p:nvSpPr>
        <p:spPr>
          <a:xfrm>
            <a:off x="5885409" y="1733358"/>
            <a:ext cx="5930663" cy="39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9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E885F69-BE76-2A30-1034-A2EB660060B3}"/>
              </a:ext>
            </a:extLst>
          </p:cNvPr>
          <p:cNvGrpSpPr/>
          <p:nvPr/>
        </p:nvGrpSpPr>
        <p:grpSpPr>
          <a:xfrm>
            <a:off x="-251305" y="2838385"/>
            <a:ext cx="5512074" cy="3681168"/>
            <a:chOff x="-251305" y="2838385"/>
            <a:chExt cx="5512074" cy="36811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1B9102-AD8A-71BA-286B-0E1DDABE30E3}"/>
                </a:ext>
              </a:extLst>
            </p:cNvPr>
            <p:cNvSpPr/>
            <p:nvPr/>
          </p:nvSpPr>
          <p:spPr>
            <a:xfrm>
              <a:off x="106878" y="2838385"/>
              <a:ext cx="5153891" cy="3681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0D36CC-2A0C-2029-D0C8-7D087690D751}"/>
                </a:ext>
              </a:extLst>
            </p:cNvPr>
            <p:cNvSpPr txBox="1"/>
            <p:nvPr/>
          </p:nvSpPr>
          <p:spPr>
            <a:xfrm>
              <a:off x="-251305" y="4217304"/>
              <a:ext cx="11657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Pfsa1+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frequency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85AE0-EE4B-2233-E629-8EE4B4014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BB2A58-0653-3515-6FEB-B09C309604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48467" y="135400"/>
            <a:ext cx="2625211" cy="2625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1790B7-6ADD-D388-4A66-25A8A849D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5" r="30036"/>
          <a:stretch/>
        </p:blipFill>
        <p:spPr>
          <a:xfrm>
            <a:off x="914400" y="2916158"/>
            <a:ext cx="4180114" cy="35074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47F92-C658-4373-F149-B032B39479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0" r="2419"/>
          <a:stretch/>
        </p:blipFill>
        <p:spPr>
          <a:xfrm>
            <a:off x="5885410" y="1614948"/>
            <a:ext cx="5945749" cy="457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44F4DE-391F-D601-EA5A-31A534252412}"/>
              </a:ext>
            </a:extLst>
          </p:cNvPr>
          <p:cNvSpPr/>
          <p:nvPr/>
        </p:nvSpPr>
        <p:spPr>
          <a:xfrm>
            <a:off x="5885410" y="4763193"/>
            <a:ext cx="5930663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AC39B-7996-ED66-BC95-82DF58B583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90" t="84999" r="2419" b="7002"/>
          <a:stretch/>
        </p:blipFill>
        <p:spPr>
          <a:xfrm>
            <a:off x="5885410" y="5603917"/>
            <a:ext cx="5945749" cy="3657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CF68AB-3956-378B-5838-114CF753AEE3}"/>
              </a:ext>
            </a:extLst>
          </p:cNvPr>
          <p:cNvSpPr/>
          <p:nvPr/>
        </p:nvSpPr>
        <p:spPr>
          <a:xfrm>
            <a:off x="5885409" y="5969676"/>
            <a:ext cx="5930663" cy="118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A8D06D-E6D3-51B2-A587-53DEF9860C4D}"/>
              </a:ext>
            </a:extLst>
          </p:cNvPr>
          <p:cNvSpPr txBox="1"/>
          <p:nvPr/>
        </p:nvSpPr>
        <p:spPr>
          <a:xfrm>
            <a:off x="6778751" y="301694"/>
            <a:ext cx="5037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geospatial analysis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0A7A9C-9A42-8636-BD03-7102F189E1F6}"/>
              </a:ext>
            </a:extLst>
          </p:cNvPr>
          <p:cNvSpPr txBox="1"/>
          <p:nvPr/>
        </p:nvSpPr>
        <p:spPr>
          <a:xfrm>
            <a:off x="8338978" y="881376"/>
            <a:ext cx="134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 Tanzania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5F3DF4-A3A5-A44B-A719-5F92A55FF28D}"/>
              </a:ext>
            </a:extLst>
          </p:cNvPr>
          <p:cNvSpPr txBox="1"/>
          <p:nvPr/>
        </p:nvSpPr>
        <p:spPr>
          <a:xfrm>
            <a:off x="10127977" y="643874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BYM2 model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C37806-DA63-07BF-3273-9719281D6D69}"/>
              </a:ext>
            </a:extLst>
          </p:cNvPr>
          <p:cNvSpPr/>
          <p:nvPr/>
        </p:nvSpPr>
        <p:spPr>
          <a:xfrm>
            <a:off x="5885409" y="1733358"/>
            <a:ext cx="5930663" cy="39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7E6076C-2AB5-8444-3927-17D4E6407475}"/>
              </a:ext>
            </a:extLst>
          </p:cNvPr>
          <p:cNvGrpSpPr/>
          <p:nvPr/>
        </p:nvGrpSpPr>
        <p:grpSpPr>
          <a:xfrm>
            <a:off x="-251305" y="2838385"/>
            <a:ext cx="5512074" cy="3681168"/>
            <a:chOff x="-251305" y="2838385"/>
            <a:chExt cx="5512074" cy="36811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7F2BA5-F293-2C21-DBF7-6031D40E7625}"/>
                </a:ext>
              </a:extLst>
            </p:cNvPr>
            <p:cNvSpPr/>
            <p:nvPr/>
          </p:nvSpPr>
          <p:spPr>
            <a:xfrm>
              <a:off x="106878" y="2838385"/>
              <a:ext cx="5153891" cy="3681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157653-8AC7-A738-6B1A-CB53D4E64601}"/>
                </a:ext>
              </a:extLst>
            </p:cNvPr>
            <p:cNvSpPr txBox="1"/>
            <p:nvPr/>
          </p:nvSpPr>
          <p:spPr>
            <a:xfrm>
              <a:off x="-251305" y="4217304"/>
              <a:ext cx="11657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Pfsa1+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frequency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85AE0-EE4B-2233-E629-8EE4B4014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BB2A58-0653-3515-6FEB-B09C309604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48467" y="135400"/>
            <a:ext cx="2625211" cy="2625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1790B7-6ADD-D388-4A66-25A8A849D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5" r="30713"/>
          <a:stretch/>
        </p:blipFill>
        <p:spPr>
          <a:xfrm>
            <a:off x="914400" y="2916158"/>
            <a:ext cx="4132613" cy="35074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9ADA2A-990E-184D-303B-3158259836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0" r="2419"/>
          <a:stretch/>
        </p:blipFill>
        <p:spPr>
          <a:xfrm>
            <a:off x="5885410" y="1614948"/>
            <a:ext cx="5945749" cy="457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B4D8-4C92-E1E5-0AF7-3C8BEA6D03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90" t="84999" r="2419" b="7002"/>
          <a:stretch/>
        </p:blipFill>
        <p:spPr>
          <a:xfrm>
            <a:off x="5885410" y="5603917"/>
            <a:ext cx="5945749" cy="3657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7B6269-99B2-3987-2233-1E02C1ED3E0A}"/>
              </a:ext>
            </a:extLst>
          </p:cNvPr>
          <p:cNvSpPr/>
          <p:nvPr/>
        </p:nvSpPr>
        <p:spPr>
          <a:xfrm>
            <a:off x="5885409" y="5969676"/>
            <a:ext cx="5930663" cy="118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1B78E-A737-69A3-E4E9-F158AEF4A0FE}"/>
              </a:ext>
            </a:extLst>
          </p:cNvPr>
          <p:cNvSpPr txBox="1"/>
          <p:nvPr/>
        </p:nvSpPr>
        <p:spPr>
          <a:xfrm>
            <a:off x="9661763" y="471452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?!?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5BF7AB-C396-BA36-F271-EB797A44EEC2}"/>
              </a:ext>
            </a:extLst>
          </p:cNvPr>
          <p:cNvSpPr txBox="1"/>
          <p:nvPr/>
        </p:nvSpPr>
        <p:spPr>
          <a:xfrm>
            <a:off x="6778751" y="301694"/>
            <a:ext cx="5037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geospatial analysis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487BB3-FF77-A41E-0403-94774DDB7096}"/>
              </a:ext>
            </a:extLst>
          </p:cNvPr>
          <p:cNvSpPr txBox="1"/>
          <p:nvPr/>
        </p:nvSpPr>
        <p:spPr>
          <a:xfrm>
            <a:off x="8510016" y="88137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DRC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E7EBE3-291B-FA1A-2286-467E8F109932}"/>
              </a:ext>
            </a:extLst>
          </p:cNvPr>
          <p:cNvSpPr txBox="1"/>
          <p:nvPr/>
        </p:nvSpPr>
        <p:spPr>
          <a:xfrm>
            <a:off x="10127977" y="643874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BYM2 model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468823-07D4-D97E-36A0-E5A45AB7A77D}"/>
              </a:ext>
            </a:extLst>
          </p:cNvPr>
          <p:cNvSpPr/>
          <p:nvPr/>
        </p:nvSpPr>
        <p:spPr>
          <a:xfrm>
            <a:off x="5885409" y="1733358"/>
            <a:ext cx="5930663" cy="39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6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FA40A-FD9C-987F-332A-7DF4341E45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2FCAA1-35E6-3C5B-919C-BD167EEA0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28600"/>
            <a:ext cx="7772400" cy="60452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112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91647-2E1B-60E6-A9C9-73A16990E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320" y="1540555"/>
            <a:ext cx="8595360" cy="3776889"/>
          </a:xfrm>
        </p:spPr>
        <p:txBody>
          <a:bodyPr/>
          <a:lstStyle/>
          <a:p>
            <a:pPr algn="ctr"/>
            <a:r>
              <a:rPr lang="en-US" sz="2400" dirty="0"/>
              <a:t>The relationship between </a:t>
            </a:r>
            <a:r>
              <a:rPr lang="en-US" sz="2400" dirty="0" err="1"/>
              <a:t>HbS</a:t>
            </a:r>
            <a:r>
              <a:rPr lang="en-US" sz="2400" dirty="0"/>
              <a:t> and </a:t>
            </a:r>
            <a:r>
              <a:rPr lang="en-US" sz="2400" dirty="0" err="1"/>
              <a:t>Pfsa</a:t>
            </a:r>
            <a:r>
              <a:rPr lang="en-US" sz="2400" dirty="0"/>
              <a:t> is positive everywhere we look</a:t>
            </a:r>
          </a:p>
          <a:p>
            <a:pPr algn="ctr"/>
            <a:r>
              <a:rPr lang="en-US" sz="2400" dirty="0"/>
              <a:t>(except DRC)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/>
            <a:r>
              <a:rPr lang="en-US" sz="2400" dirty="0"/>
              <a:t>The slope is &gt;&gt; 1. This is evidence that </a:t>
            </a:r>
            <a:r>
              <a:rPr lang="en-US" sz="2400" dirty="0" err="1"/>
              <a:t>HbS</a:t>
            </a:r>
            <a:r>
              <a:rPr lang="en-US" sz="2400" dirty="0"/>
              <a:t> positively selects for </a:t>
            </a:r>
            <a:r>
              <a:rPr lang="en-US" sz="2400" i="1" dirty="0" err="1"/>
              <a:t>Pfsa</a:t>
            </a:r>
            <a:r>
              <a:rPr lang="en-US" sz="2400" i="1" dirty="0"/>
              <a:t>+</a:t>
            </a:r>
            <a:r>
              <a:rPr lang="en-US" sz="2400" dirty="0"/>
              <a:t> alleles.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/>
            <a:r>
              <a:rPr lang="en-US" sz="3200" dirty="0"/>
              <a:t>Why haven’t they fixed?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8CF54-A1B5-2EC0-69BD-6E9A1373F3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3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8EF-F83E-C5ED-BAA8-678A509BD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18" y="491273"/>
            <a:ext cx="10596563" cy="701675"/>
          </a:xfrm>
        </p:spPr>
        <p:txBody>
          <a:bodyPr/>
          <a:lstStyle/>
          <a:p>
            <a:pPr algn="ctr"/>
            <a:r>
              <a:rPr lang="en-US" dirty="0"/>
              <a:t>The simplest simulation we could think of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070016-32CF-3260-4DFA-34DDF9CF5E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5" name="Picture 4" descr="A map of africa with a colorful map&#10;&#10;Description automatically generated with medium confidence">
            <a:extLst>
              <a:ext uri="{FF2B5EF4-FFF2-40B4-BE49-F238E27FC236}">
                <a16:creationId xmlns:a16="http://schemas.microsoft.com/office/drawing/2014/main" id="{419E273D-A731-1D47-AA1C-EDFD408B1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4" t="9900" r="18022" b="8270"/>
          <a:stretch/>
        </p:blipFill>
        <p:spPr>
          <a:xfrm>
            <a:off x="-577303" y="-3075021"/>
            <a:ext cx="14817410" cy="15430784"/>
          </a:xfrm>
          <a:prstGeom prst="rect">
            <a:avLst/>
          </a:prstGeom>
        </p:spPr>
      </p:pic>
      <p:pic>
        <p:nvPicPr>
          <p:cNvPr id="7" name="Picture 6" descr="A map of africa with a colorful map&#10;&#10;Description automatically generated with medium confidence">
            <a:extLst>
              <a:ext uri="{FF2B5EF4-FFF2-40B4-BE49-F238E27FC236}">
                <a16:creationId xmlns:a16="http://schemas.microsoft.com/office/drawing/2014/main" id="{7C6A4C55-4CA7-B7B2-BC18-41A7928C6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87" t="1851" r="375" b="60348"/>
          <a:stretch/>
        </p:blipFill>
        <p:spPr>
          <a:xfrm>
            <a:off x="10830591" y="0"/>
            <a:ext cx="865632" cy="2404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1423DD-1D80-1B86-AEA6-8AA78E965E8C}"/>
              </a:ext>
            </a:extLst>
          </p:cNvPr>
          <p:cNvSpPr/>
          <p:nvPr/>
        </p:nvSpPr>
        <p:spPr>
          <a:xfrm>
            <a:off x="-126124" y="-236483"/>
            <a:ext cx="12318124" cy="73309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88436-222E-D748-E3FD-F3DE5E69003C}"/>
              </a:ext>
            </a:extLst>
          </p:cNvPr>
          <p:cNvSpPr txBox="1"/>
          <p:nvPr/>
        </p:nvSpPr>
        <p:spPr>
          <a:xfrm>
            <a:off x="2013813" y="37421"/>
            <a:ext cx="8164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FoundrySterling-Book" pitchFamily="2" charset="0"/>
              </a:rPr>
              <a:t>Simulating parasite evolution over the </a:t>
            </a:r>
            <a:r>
              <a:rPr lang="en-US" sz="3200" dirty="0" err="1">
                <a:solidFill>
                  <a:schemeClr val="bg1"/>
                </a:solidFill>
                <a:latin typeface="FoundrySterling-Book" pitchFamily="2" charset="0"/>
              </a:rPr>
              <a:t>HbS</a:t>
            </a:r>
            <a:r>
              <a:rPr lang="en-US" sz="3200" dirty="0">
                <a:solidFill>
                  <a:schemeClr val="bg1"/>
                </a:solidFill>
                <a:latin typeface="FoundrySterling-Book" pitchFamily="2" charset="0"/>
              </a:rPr>
              <a:t> map</a:t>
            </a: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B1FEBEA9-17F4-73C3-E5D6-2C552624EF33}"/>
              </a:ext>
            </a:extLst>
          </p:cNvPr>
          <p:cNvSpPr/>
          <p:nvPr/>
        </p:nvSpPr>
        <p:spPr>
          <a:xfrm>
            <a:off x="5817475" y="3704896"/>
            <a:ext cx="326589" cy="326589"/>
          </a:xfrm>
          <a:prstGeom prst="star5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6366F2-106B-99BB-10A2-9414202B6772}"/>
              </a:ext>
            </a:extLst>
          </p:cNvPr>
          <p:cNvSpPr txBox="1"/>
          <p:nvPr/>
        </p:nvSpPr>
        <p:spPr>
          <a:xfrm>
            <a:off x="370261" y="1082992"/>
            <a:ext cx="9762609" cy="461665"/>
          </a:xfrm>
          <a:prstGeom prst="rect">
            <a:avLst/>
          </a:prstGeom>
          <a:solidFill>
            <a:srgbClr val="FFFFFF">
              <a:alpha val="2117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oundrySterling-Book" pitchFamily="2" charset="0"/>
              </a:rPr>
              <a:t>Parasite populations at each location evolve in discrete generations t=1,2,3</a:t>
            </a:r>
          </a:p>
        </p:txBody>
      </p:sp>
    </p:spTree>
    <p:extLst>
      <p:ext uri="{BB962C8B-B14F-4D97-AF65-F5344CB8AC3E}">
        <p14:creationId xmlns:p14="http://schemas.microsoft.com/office/powerpoint/2010/main" val="12582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8EF-F83E-C5ED-BAA8-678A509BD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18" y="491273"/>
            <a:ext cx="10596563" cy="701675"/>
          </a:xfrm>
        </p:spPr>
        <p:txBody>
          <a:bodyPr/>
          <a:lstStyle/>
          <a:p>
            <a:pPr algn="ctr"/>
            <a:r>
              <a:rPr lang="en-US" dirty="0"/>
              <a:t>The simplest simulation we could think of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070016-32CF-3260-4DFA-34DDF9CF5E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5" name="Picture 4" descr="A map of africa with a colorful map&#10;&#10;Description automatically generated with medium confidence">
            <a:extLst>
              <a:ext uri="{FF2B5EF4-FFF2-40B4-BE49-F238E27FC236}">
                <a16:creationId xmlns:a16="http://schemas.microsoft.com/office/drawing/2014/main" id="{419E273D-A731-1D47-AA1C-EDFD408B1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4" t="9900" r="18022" b="8270"/>
          <a:stretch/>
        </p:blipFill>
        <p:spPr>
          <a:xfrm>
            <a:off x="-577303" y="-3075021"/>
            <a:ext cx="14817410" cy="15430784"/>
          </a:xfrm>
          <a:prstGeom prst="rect">
            <a:avLst/>
          </a:prstGeom>
        </p:spPr>
      </p:pic>
      <p:pic>
        <p:nvPicPr>
          <p:cNvPr id="7" name="Picture 6" descr="A map of africa with a colorful map&#10;&#10;Description automatically generated with medium confidence">
            <a:extLst>
              <a:ext uri="{FF2B5EF4-FFF2-40B4-BE49-F238E27FC236}">
                <a16:creationId xmlns:a16="http://schemas.microsoft.com/office/drawing/2014/main" id="{7C6A4C55-4CA7-B7B2-BC18-41A7928C6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87" t="1851" r="375" b="60348"/>
          <a:stretch/>
        </p:blipFill>
        <p:spPr>
          <a:xfrm>
            <a:off x="10830591" y="0"/>
            <a:ext cx="865632" cy="2404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1423DD-1D80-1B86-AEA6-8AA78E965E8C}"/>
              </a:ext>
            </a:extLst>
          </p:cNvPr>
          <p:cNvSpPr/>
          <p:nvPr/>
        </p:nvSpPr>
        <p:spPr>
          <a:xfrm>
            <a:off x="-126124" y="-236483"/>
            <a:ext cx="12318124" cy="73309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88436-222E-D748-E3FD-F3DE5E69003C}"/>
              </a:ext>
            </a:extLst>
          </p:cNvPr>
          <p:cNvSpPr txBox="1"/>
          <p:nvPr/>
        </p:nvSpPr>
        <p:spPr>
          <a:xfrm>
            <a:off x="2013813" y="37421"/>
            <a:ext cx="8164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FoundrySterling-Book" pitchFamily="2" charset="0"/>
              </a:rPr>
              <a:t>Simulating parasite evolution over the </a:t>
            </a:r>
            <a:r>
              <a:rPr lang="en-US" sz="3200" dirty="0" err="1">
                <a:solidFill>
                  <a:schemeClr val="bg1"/>
                </a:solidFill>
                <a:latin typeface="FoundrySterling-Book" pitchFamily="2" charset="0"/>
              </a:rPr>
              <a:t>HbS</a:t>
            </a:r>
            <a:r>
              <a:rPr lang="en-US" sz="3200" dirty="0">
                <a:solidFill>
                  <a:schemeClr val="bg1"/>
                </a:solidFill>
                <a:latin typeface="FoundrySterling-Book" pitchFamily="2" charset="0"/>
              </a:rPr>
              <a:t> map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AA7928-87E0-075E-5505-A1422D467039}"/>
              </a:ext>
            </a:extLst>
          </p:cNvPr>
          <p:cNvSpPr txBox="1"/>
          <p:nvPr/>
        </p:nvSpPr>
        <p:spPr>
          <a:xfrm>
            <a:off x="1075470" y="1970354"/>
            <a:ext cx="6353021" cy="830997"/>
          </a:xfrm>
          <a:prstGeom prst="rect">
            <a:avLst/>
          </a:prstGeom>
          <a:solidFill>
            <a:srgbClr val="FFFFFF">
              <a:alpha val="2117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FoundrySterling-Book" pitchFamily="2" charset="0"/>
              </a:rPr>
              <a:t>At each generation, mosquitos bring in infections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oundrySterling-Book" pitchFamily="2" charset="0"/>
              </a:rPr>
              <a:t>from the local area</a:t>
            </a: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B1FEBEA9-17F4-73C3-E5D6-2C552624EF33}"/>
              </a:ext>
            </a:extLst>
          </p:cNvPr>
          <p:cNvSpPr/>
          <p:nvPr/>
        </p:nvSpPr>
        <p:spPr>
          <a:xfrm>
            <a:off x="5817475" y="3704896"/>
            <a:ext cx="326589" cy="326589"/>
          </a:xfrm>
          <a:prstGeom prst="star5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6C155E4-CEA1-5628-18FB-3CAB7F930F5F}"/>
              </a:ext>
            </a:extLst>
          </p:cNvPr>
          <p:cNvCxnSpPr>
            <a:cxnSpLocks/>
          </p:cNvCxnSpPr>
          <p:nvPr/>
        </p:nvCxnSpPr>
        <p:spPr>
          <a:xfrm>
            <a:off x="5422456" y="3428999"/>
            <a:ext cx="395019" cy="275897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308C1D-98C6-8DE6-171B-1C9CC628973F}"/>
              </a:ext>
            </a:extLst>
          </p:cNvPr>
          <p:cNvCxnSpPr>
            <a:cxnSpLocks/>
          </p:cNvCxnSpPr>
          <p:nvPr/>
        </p:nvCxnSpPr>
        <p:spPr>
          <a:xfrm>
            <a:off x="5969980" y="3428999"/>
            <a:ext cx="0" cy="209079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C985EC-274B-7CCA-68CB-B78F94E1B246}"/>
              </a:ext>
            </a:extLst>
          </p:cNvPr>
          <p:cNvCxnSpPr>
            <a:cxnSpLocks/>
          </p:cNvCxnSpPr>
          <p:nvPr/>
        </p:nvCxnSpPr>
        <p:spPr>
          <a:xfrm flipH="1">
            <a:off x="6095999" y="3194758"/>
            <a:ext cx="200570" cy="510138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E823060-F5CE-8D04-BF5C-D32FA9324D8C}"/>
              </a:ext>
            </a:extLst>
          </p:cNvPr>
          <p:cNvCxnSpPr>
            <a:cxnSpLocks/>
          </p:cNvCxnSpPr>
          <p:nvPr/>
        </p:nvCxnSpPr>
        <p:spPr>
          <a:xfrm flipH="1" flipV="1">
            <a:off x="6248399" y="3857296"/>
            <a:ext cx="172761" cy="55988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9DCB981-906D-6AC7-DE69-1622B59B10E4}"/>
              </a:ext>
            </a:extLst>
          </p:cNvPr>
          <p:cNvCxnSpPr>
            <a:cxnSpLocks/>
          </p:cNvCxnSpPr>
          <p:nvPr/>
        </p:nvCxnSpPr>
        <p:spPr>
          <a:xfrm flipV="1">
            <a:off x="5710204" y="4076656"/>
            <a:ext cx="159386" cy="230726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361BD3-958C-CEDC-CB22-2AE85D01B9A6}"/>
              </a:ext>
            </a:extLst>
          </p:cNvPr>
          <p:cNvCxnSpPr>
            <a:cxnSpLocks/>
          </p:cNvCxnSpPr>
          <p:nvPr/>
        </p:nvCxnSpPr>
        <p:spPr>
          <a:xfrm flipV="1">
            <a:off x="5664970" y="3913284"/>
            <a:ext cx="152505" cy="25424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73AE79B-602A-1D87-6353-298CDEB3370B}"/>
              </a:ext>
            </a:extLst>
          </p:cNvPr>
          <p:cNvCxnSpPr>
            <a:cxnSpLocks/>
          </p:cNvCxnSpPr>
          <p:nvPr/>
        </p:nvCxnSpPr>
        <p:spPr>
          <a:xfrm flipH="1" flipV="1">
            <a:off x="6050731" y="4098303"/>
            <a:ext cx="186666" cy="362779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166C1C7-6429-709D-0A4C-5EA07CA9AED4}"/>
              </a:ext>
            </a:extLst>
          </p:cNvPr>
          <p:cNvCxnSpPr>
            <a:cxnSpLocks/>
          </p:cNvCxnSpPr>
          <p:nvPr/>
        </p:nvCxnSpPr>
        <p:spPr>
          <a:xfrm flipH="1" flipV="1">
            <a:off x="6400799" y="4009696"/>
            <a:ext cx="172761" cy="55988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172B43C-D8A5-6E99-E705-2BA04CF59613}"/>
              </a:ext>
            </a:extLst>
          </p:cNvPr>
          <p:cNvSpPr txBox="1"/>
          <p:nvPr/>
        </p:nvSpPr>
        <p:spPr>
          <a:xfrm>
            <a:off x="370261" y="1082992"/>
            <a:ext cx="9762609" cy="461665"/>
          </a:xfrm>
          <a:prstGeom prst="rect">
            <a:avLst/>
          </a:prstGeom>
          <a:solidFill>
            <a:srgbClr val="FFFFFF">
              <a:alpha val="2117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oundrySterling-Book" pitchFamily="2" charset="0"/>
              </a:rPr>
              <a:t>Parasite populations at each location evolve in discrete generations t=1,2,3</a:t>
            </a:r>
          </a:p>
        </p:txBody>
      </p:sp>
      <p:pic>
        <p:nvPicPr>
          <p:cNvPr id="38" name="Picture 37" descr="A black line graph with white text&#10;&#10;Description automatically generated">
            <a:extLst>
              <a:ext uri="{FF2B5EF4-FFF2-40B4-BE49-F238E27FC236}">
                <a16:creationId xmlns:a16="http://schemas.microsoft.com/office/drawing/2014/main" id="{B65BFCD8-5BB3-8723-D299-A002DB2FD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695" y="3194758"/>
            <a:ext cx="2663999" cy="129018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8BD09EF-385E-5BC1-BD5D-2735E8E6B176}"/>
              </a:ext>
            </a:extLst>
          </p:cNvPr>
          <p:cNvSpPr txBox="1"/>
          <p:nvPr/>
        </p:nvSpPr>
        <p:spPr>
          <a:xfrm>
            <a:off x="7395086" y="3298135"/>
            <a:ext cx="96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oundrySterling-Book" pitchFamily="2" charset="0"/>
                <a:cs typeface="Courier New" panose="02070309020205020404" pitchFamily="49" charset="0"/>
              </a:rPr>
              <a:t>Biting distance</a:t>
            </a:r>
          </a:p>
        </p:txBody>
      </p:sp>
    </p:spTree>
    <p:extLst>
      <p:ext uri="{BB962C8B-B14F-4D97-AF65-F5344CB8AC3E}">
        <p14:creationId xmlns:p14="http://schemas.microsoft.com/office/powerpoint/2010/main" val="25142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frica with a colorful map&#10;&#10;Description automatically generated with medium confidence">
            <a:extLst>
              <a:ext uri="{FF2B5EF4-FFF2-40B4-BE49-F238E27FC236}">
                <a16:creationId xmlns:a16="http://schemas.microsoft.com/office/drawing/2014/main" id="{419E273D-A731-1D47-AA1C-EDFD408B1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4" t="9900" r="18022" b="8270"/>
          <a:stretch/>
        </p:blipFill>
        <p:spPr>
          <a:xfrm>
            <a:off x="-577303" y="-3075021"/>
            <a:ext cx="14817410" cy="154307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A16298-56C8-94E4-67E2-EB723B7C2970}"/>
              </a:ext>
            </a:extLst>
          </p:cNvPr>
          <p:cNvSpPr/>
          <p:nvPr/>
        </p:nvSpPr>
        <p:spPr>
          <a:xfrm>
            <a:off x="8106032" y="3760884"/>
            <a:ext cx="3348682" cy="2605843"/>
          </a:xfrm>
          <a:prstGeom prst="rect">
            <a:avLst/>
          </a:prstGeom>
          <a:solidFill>
            <a:srgbClr val="FFFFFF">
              <a:alpha val="2196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070016-32CF-3260-4DFA-34DDF9CF5E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7" name="Picture 6" descr="A map of africa with a colorful map&#10;&#10;Description automatically generated with medium confidence">
            <a:extLst>
              <a:ext uri="{FF2B5EF4-FFF2-40B4-BE49-F238E27FC236}">
                <a16:creationId xmlns:a16="http://schemas.microsoft.com/office/drawing/2014/main" id="{7C6A4C55-4CA7-B7B2-BC18-41A7928C6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87" t="1851" r="375" b="60348"/>
          <a:stretch/>
        </p:blipFill>
        <p:spPr>
          <a:xfrm>
            <a:off x="10830591" y="0"/>
            <a:ext cx="865632" cy="2404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1423DD-1D80-1B86-AEA6-8AA78E965E8C}"/>
              </a:ext>
            </a:extLst>
          </p:cNvPr>
          <p:cNvSpPr/>
          <p:nvPr/>
        </p:nvSpPr>
        <p:spPr>
          <a:xfrm>
            <a:off x="-126124" y="-236483"/>
            <a:ext cx="12318124" cy="73309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88436-222E-D748-E3FD-F3DE5E69003C}"/>
              </a:ext>
            </a:extLst>
          </p:cNvPr>
          <p:cNvSpPr txBox="1"/>
          <p:nvPr/>
        </p:nvSpPr>
        <p:spPr>
          <a:xfrm>
            <a:off x="2013813" y="37421"/>
            <a:ext cx="8164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FoundrySterling-Book" pitchFamily="2" charset="0"/>
              </a:rPr>
              <a:t>Simulating parasite evolution over the </a:t>
            </a:r>
            <a:r>
              <a:rPr lang="en-US" sz="3200" dirty="0" err="1">
                <a:solidFill>
                  <a:schemeClr val="bg1"/>
                </a:solidFill>
                <a:latin typeface="FoundrySterling-Book" pitchFamily="2" charset="0"/>
              </a:rPr>
              <a:t>HbS</a:t>
            </a:r>
            <a:r>
              <a:rPr lang="en-US" sz="3200" dirty="0">
                <a:solidFill>
                  <a:schemeClr val="bg1"/>
                </a:solidFill>
                <a:latin typeface="FoundrySterling-Book" pitchFamily="2" charset="0"/>
              </a:rPr>
              <a:t> map</a:t>
            </a: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B1FEBEA9-17F4-73C3-E5D6-2C552624EF33}"/>
              </a:ext>
            </a:extLst>
          </p:cNvPr>
          <p:cNvSpPr/>
          <p:nvPr/>
        </p:nvSpPr>
        <p:spPr>
          <a:xfrm>
            <a:off x="5817475" y="3704896"/>
            <a:ext cx="326589" cy="326589"/>
          </a:xfrm>
          <a:prstGeom prst="star5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6C155E4-CEA1-5628-18FB-3CAB7F930F5F}"/>
              </a:ext>
            </a:extLst>
          </p:cNvPr>
          <p:cNvCxnSpPr>
            <a:cxnSpLocks/>
          </p:cNvCxnSpPr>
          <p:nvPr/>
        </p:nvCxnSpPr>
        <p:spPr>
          <a:xfrm>
            <a:off x="5422456" y="3428999"/>
            <a:ext cx="395019" cy="275897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308C1D-98C6-8DE6-171B-1C9CC628973F}"/>
              </a:ext>
            </a:extLst>
          </p:cNvPr>
          <p:cNvCxnSpPr>
            <a:cxnSpLocks/>
          </p:cNvCxnSpPr>
          <p:nvPr/>
        </p:nvCxnSpPr>
        <p:spPr>
          <a:xfrm>
            <a:off x="5969980" y="3428999"/>
            <a:ext cx="0" cy="209079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C985EC-274B-7CCA-68CB-B78F94E1B246}"/>
              </a:ext>
            </a:extLst>
          </p:cNvPr>
          <p:cNvCxnSpPr>
            <a:cxnSpLocks/>
          </p:cNvCxnSpPr>
          <p:nvPr/>
        </p:nvCxnSpPr>
        <p:spPr>
          <a:xfrm flipH="1">
            <a:off x="6095999" y="3194758"/>
            <a:ext cx="200570" cy="510138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E823060-F5CE-8D04-BF5C-D32FA9324D8C}"/>
              </a:ext>
            </a:extLst>
          </p:cNvPr>
          <p:cNvCxnSpPr>
            <a:cxnSpLocks/>
          </p:cNvCxnSpPr>
          <p:nvPr/>
        </p:nvCxnSpPr>
        <p:spPr>
          <a:xfrm flipH="1" flipV="1">
            <a:off x="6248399" y="3857296"/>
            <a:ext cx="172761" cy="55988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9DCB981-906D-6AC7-DE69-1622B59B10E4}"/>
              </a:ext>
            </a:extLst>
          </p:cNvPr>
          <p:cNvCxnSpPr>
            <a:cxnSpLocks/>
          </p:cNvCxnSpPr>
          <p:nvPr/>
        </p:nvCxnSpPr>
        <p:spPr>
          <a:xfrm flipV="1">
            <a:off x="5710204" y="4076656"/>
            <a:ext cx="159386" cy="230726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361BD3-958C-CEDC-CB22-2AE85D01B9A6}"/>
              </a:ext>
            </a:extLst>
          </p:cNvPr>
          <p:cNvCxnSpPr>
            <a:cxnSpLocks/>
          </p:cNvCxnSpPr>
          <p:nvPr/>
        </p:nvCxnSpPr>
        <p:spPr>
          <a:xfrm flipV="1">
            <a:off x="5664970" y="3913284"/>
            <a:ext cx="152505" cy="25424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73AE79B-602A-1D87-6353-298CDEB3370B}"/>
              </a:ext>
            </a:extLst>
          </p:cNvPr>
          <p:cNvCxnSpPr>
            <a:cxnSpLocks/>
          </p:cNvCxnSpPr>
          <p:nvPr/>
        </p:nvCxnSpPr>
        <p:spPr>
          <a:xfrm flipH="1" flipV="1">
            <a:off x="6050731" y="4098303"/>
            <a:ext cx="186666" cy="362779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166C1C7-6429-709D-0A4C-5EA07CA9AED4}"/>
              </a:ext>
            </a:extLst>
          </p:cNvPr>
          <p:cNvCxnSpPr>
            <a:cxnSpLocks/>
          </p:cNvCxnSpPr>
          <p:nvPr/>
        </p:nvCxnSpPr>
        <p:spPr>
          <a:xfrm flipH="1" flipV="1">
            <a:off x="6400799" y="4009696"/>
            <a:ext cx="172761" cy="55988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4BAC1C0-1E35-296F-5730-44E8F3DFB0C0}"/>
              </a:ext>
            </a:extLst>
          </p:cNvPr>
          <p:cNvSpPr txBox="1"/>
          <p:nvPr/>
        </p:nvSpPr>
        <p:spPr>
          <a:xfrm>
            <a:off x="1006754" y="4984190"/>
            <a:ext cx="6256842" cy="830997"/>
          </a:xfrm>
          <a:prstGeom prst="rect">
            <a:avLst/>
          </a:prstGeom>
          <a:solidFill>
            <a:srgbClr val="FFFFFF">
              <a:alpha val="2117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FoundrySterling-Book" pitchFamily="2" charset="0"/>
              </a:rPr>
              <a:t>The infections ‘succeed’ with some probability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oundrySterling-Book" pitchFamily="2" charset="0"/>
              </a:rPr>
              <a:t>that 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FoundrySterling-Book" pitchFamily="2" charset="0"/>
              </a:rPr>
              <a:t>depends on the host and parasite genotype</a:t>
            </a:r>
          </a:p>
        </p:txBody>
      </p:sp>
      <p:graphicFrame>
        <p:nvGraphicFramePr>
          <p:cNvPr id="4" name="Table 11">
            <a:extLst>
              <a:ext uri="{FF2B5EF4-FFF2-40B4-BE49-F238E27FC236}">
                <a16:creationId xmlns:a16="http://schemas.microsoft.com/office/drawing/2014/main" id="{8F5A1547-5D4C-B0CD-9202-7564D19B9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216162"/>
              </p:ext>
            </p:extLst>
          </p:nvPr>
        </p:nvGraphicFramePr>
        <p:xfrm>
          <a:off x="8257433" y="4705893"/>
          <a:ext cx="3005973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546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942124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34303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i="1" dirty="0" err="1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Pfsa</a:t>
                      </a: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i="1" dirty="0" err="1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Pfsa</a:t>
                      </a: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BFA3738-2DDC-DF4C-78F5-8710808DFB66}"/>
              </a:ext>
            </a:extLst>
          </p:cNvPr>
          <p:cNvSpPr txBox="1"/>
          <p:nvPr/>
        </p:nvSpPr>
        <p:spPr>
          <a:xfrm>
            <a:off x="8257433" y="3857296"/>
            <a:ext cx="3005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</a:t>
            </a:r>
            <a:r>
              <a:rPr lang="en-US" sz="2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fitnesses</a:t>
            </a:r>
            <a:r>
              <a:rPr lang="en-US" sz="2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D8E599-89BC-BF62-81EC-6D6E2791D663}"/>
              </a:ext>
            </a:extLst>
          </p:cNvPr>
          <p:cNvSpPr txBox="1"/>
          <p:nvPr/>
        </p:nvSpPr>
        <p:spPr>
          <a:xfrm>
            <a:off x="1075470" y="1970354"/>
            <a:ext cx="6353021" cy="830997"/>
          </a:xfrm>
          <a:prstGeom prst="rect">
            <a:avLst/>
          </a:prstGeom>
          <a:solidFill>
            <a:srgbClr val="FFFFFF">
              <a:alpha val="2117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FoundrySterling-Book" pitchFamily="2" charset="0"/>
              </a:rPr>
              <a:t>At each generation, mosquitos bring in infections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oundrySterling-Book" pitchFamily="2" charset="0"/>
              </a:rPr>
              <a:t>from the local area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2AB63E-BB10-9783-B6B6-78EA8680ECE9}"/>
              </a:ext>
            </a:extLst>
          </p:cNvPr>
          <p:cNvSpPr txBox="1"/>
          <p:nvPr/>
        </p:nvSpPr>
        <p:spPr>
          <a:xfrm>
            <a:off x="370261" y="1082992"/>
            <a:ext cx="9762609" cy="461665"/>
          </a:xfrm>
          <a:prstGeom prst="rect">
            <a:avLst/>
          </a:prstGeom>
          <a:solidFill>
            <a:srgbClr val="FFFFFF">
              <a:alpha val="2117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oundrySterling-Book" pitchFamily="2" charset="0"/>
              </a:rPr>
              <a:t>Parasite populations at each location evolve in discrete generations t=1,2,3</a:t>
            </a:r>
          </a:p>
        </p:txBody>
      </p:sp>
    </p:spTree>
    <p:extLst>
      <p:ext uri="{BB962C8B-B14F-4D97-AF65-F5344CB8AC3E}">
        <p14:creationId xmlns:p14="http://schemas.microsoft.com/office/powerpoint/2010/main" val="184251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47" y="156370"/>
            <a:ext cx="9949816" cy="64316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311709"/>
              </p:ext>
            </p:extLst>
          </p:nvPr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38739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47" y="156370"/>
            <a:ext cx="9949816" cy="64316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9685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3B36E-9275-8A0A-4321-D9DC2ABE65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3F808-C7E8-4131-9EFE-B613B7BC3B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690AF-995A-77BB-E405-BABA7A90F0C8}"/>
              </a:ext>
            </a:extLst>
          </p:cNvPr>
          <p:cNvSpPr txBox="1"/>
          <p:nvPr/>
        </p:nvSpPr>
        <p:spPr>
          <a:xfrm>
            <a:off x="1965546" y="1275947"/>
            <a:ext cx="7700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“45 of 49 severe infections of individuals with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HbS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genotypes were with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parasites”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3DC0F90-8016-F4CF-BD45-71E265DEF10E}"/>
              </a:ext>
            </a:extLst>
          </p:cNvPr>
          <p:cNvGraphicFramePr>
            <a:graphicFrameLocks noGrp="1"/>
          </p:cNvGraphicFramePr>
          <p:nvPr/>
        </p:nvGraphicFramePr>
        <p:xfrm>
          <a:off x="2557145" y="4018679"/>
          <a:ext cx="6517484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860">
                  <a:extLst>
                    <a:ext uri="{9D8B030D-6E8A-4147-A177-3AD203B41FA5}">
                      <a16:colId xmlns:a16="http://schemas.microsoft.com/office/drawing/2014/main" val="3360322934"/>
                    </a:ext>
                  </a:extLst>
                </a:gridCol>
                <a:gridCol w="1788129">
                  <a:extLst>
                    <a:ext uri="{9D8B030D-6E8A-4147-A177-3AD203B41FA5}">
                      <a16:colId xmlns:a16="http://schemas.microsoft.com/office/drawing/2014/main" val="4001233384"/>
                    </a:ext>
                  </a:extLst>
                </a:gridCol>
                <a:gridCol w="2172495">
                  <a:extLst>
                    <a:ext uri="{9D8B030D-6E8A-4147-A177-3AD203B41FA5}">
                      <a16:colId xmlns:a16="http://schemas.microsoft.com/office/drawing/2014/main" val="26263065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HbAS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 or 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432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Parasites with only</a:t>
                      </a:r>
                      <a:r>
                        <a:rPr lang="en-US" i="1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i="1" dirty="0" err="1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Pfsa</a:t>
                      </a:r>
                      <a:r>
                        <a:rPr lang="en-US" i="1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-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 alleles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855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Parasites with </a:t>
                      </a:r>
                      <a:r>
                        <a:rPr lang="en-US" i="1" dirty="0" err="1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Pfsa</a:t>
                      </a:r>
                      <a:r>
                        <a:rPr lang="en-US" i="1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+ 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alleles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45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896437"/>
                  </a:ext>
                </a:extLst>
              </a:tr>
            </a:tbl>
          </a:graphicData>
        </a:graphic>
      </p:graphicFrame>
      <p:sp>
        <p:nvSpPr>
          <p:cNvPr id="9" name="Right Brace 8">
            <a:extLst>
              <a:ext uri="{FF2B5EF4-FFF2-40B4-BE49-F238E27FC236}">
                <a16:creationId xmlns:a16="http://schemas.microsoft.com/office/drawing/2014/main" id="{09F3C4BC-3268-9CA0-94DD-DA45505278DC}"/>
              </a:ext>
            </a:extLst>
          </p:cNvPr>
          <p:cNvSpPr/>
          <p:nvPr/>
        </p:nvSpPr>
        <p:spPr>
          <a:xfrm>
            <a:off x="9269506" y="4455459"/>
            <a:ext cx="71718" cy="121422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324022-2BA8-7A53-15D9-2A47704AD117}"/>
              </a:ext>
            </a:extLst>
          </p:cNvPr>
          <p:cNvSpPr txBox="1"/>
          <p:nvPr/>
        </p:nvSpPr>
        <p:spPr>
          <a:xfrm>
            <a:off x="9397288" y="4751057"/>
            <a:ext cx="1030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 severe infections</a:t>
            </a:r>
          </a:p>
        </p:txBody>
      </p:sp>
    </p:spTree>
    <p:extLst>
      <p:ext uri="{BB962C8B-B14F-4D97-AF65-F5344CB8AC3E}">
        <p14:creationId xmlns:p14="http://schemas.microsoft.com/office/powerpoint/2010/main" val="12644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48" y="156370"/>
            <a:ext cx="9949814" cy="64316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397992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48" y="156370"/>
            <a:ext cx="9949814" cy="64316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402544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48" y="156370"/>
            <a:ext cx="9949813" cy="64316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36782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48" y="156370"/>
            <a:ext cx="9949813" cy="64316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392905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49" y="156370"/>
            <a:ext cx="9949811" cy="64316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14702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49" y="156370"/>
            <a:ext cx="9949811" cy="64316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30094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49" y="156370"/>
            <a:ext cx="9949810" cy="64316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122477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49" y="156370"/>
            <a:ext cx="9949810" cy="64316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3564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50" y="156370"/>
            <a:ext cx="9949808" cy="64316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400623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50" y="156370"/>
            <a:ext cx="9949808" cy="64316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17112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3B36E-9275-8A0A-4321-D9DC2ABE65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3F808-C7E8-4131-9EFE-B613B7BC3B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690AF-995A-77BB-E405-BABA7A90F0C8}"/>
              </a:ext>
            </a:extLst>
          </p:cNvPr>
          <p:cNvSpPr txBox="1"/>
          <p:nvPr/>
        </p:nvSpPr>
        <p:spPr>
          <a:xfrm>
            <a:off x="1965546" y="1275947"/>
            <a:ext cx="7700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“45 of 49 severe infections of individuals with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HbS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genotypes were with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parasites”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715319-298F-5AB9-77E9-DC0472FA550F}"/>
              </a:ext>
            </a:extLst>
          </p:cNvPr>
          <p:cNvSpPr txBox="1"/>
          <p:nvPr/>
        </p:nvSpPr>
        <p:spPr>
          <a:xfrm>
            <a:off x="2124634" y="2647313"/>
            <a:ext cx="7382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they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also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turn up in almost 1/3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infections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HbAA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individuals.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3DC0F90-8016-F4CF-BD45-71E265DEF10E}"/>
              </a:ext>
            </a:extLst>
          </p:cNvPr>
          <p:cNvGraphicFramePr>
            <a:graphicFrameLocks noGrp="1"/>
          </p:cNvGraphicFramePr>
          <p:nvPr/>
        </p:nvGraphicFramePr>
        <p:xfrm>
          <a:off x="2557145" y="4018679"/>
          <a:ext cx="6517484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860">
                  <a:extLst>
                    <a:ext uri="{9D8B030D-6E8A-4147-A177-3AD203B41FA5}">
                      <a16:colId xmlns:a16="http://schemas.microsoft.com/office/drawing/2014/main" val="3360322934"/>
                    </a:ext>
                  </a:extLst>
                </a:gridCol>
                <a:gridCol w="1788129">
                  <a:extLst>
                    <a:ext uri="{9D8B030D-6E8A-4147-A177-3AD203B41FA5}">
                      <a16:colId xmlns:a16="http://schemas.microsoft.com/office/drawing/2014/main" val="4001233384"/>
                    </a:ext>
                  </a:extLst>
                </a:gridCol>
                <a:gridCol w="2172495">
                  <a:extLst>
                    <a:ext uri="{9D8B030D-6E8A-4147-A177-3AD203B41FA5}">
                      <a16:colId xmlns:a16="http://schemas.microsoft.com/office/drawing/2014/main" val="26263065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HbAA</a:t>
                      </a:r>
                      <a:endParaRPr lang="en-US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HbAS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 or 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432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Parasites with only </a:t>
                      </a:r>
                      <a:r>
                        <a:rPr lang="en-US" i="1" dirty="0" err="1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Pfsa</a:t>
                      </a:r>
                      <a:r>
                        <a:rPr lang="en-US" i="1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-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 alleles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2,192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855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Parasites with </a:t>
                      </a:r>
                      <a:r>
                        <a:rPr lang="en-US" i="1" dirty="0" err="1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Pfsa</a:t>
                      </a:r>
                      <a:r>
                        <a:rPr lang="en-US" i="1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+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 alleles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1,177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45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896437"/>
                  </a:ext>
                </a:extLst>
              </a:tr>
            </a:tbl>
          </a:graphicData>
        </a:graphic>
      </p:graphicFrame>
      <p:sp>
        <p:nvSpPr>
          <p:cNvPr id="3" name="Right Brace 2">
            <a:extLst>
              <a:ext uri="{FF2B5EF4-FFF2-40B4-BE49-F238E27FC236}">
                <a16:creationId xmlns:a16="http://schemas.microsoft.com/office/drawing/2014/main" id="{6AFB53FC-9FEE-0104-92EC-EDCAE5596FEB}"/>
              </a:ext>
            </a:extLst>
          </p:cNvPr>
          <p:cNvSpPr/>
          <p:nvPr/>
        </p:nvSpPr>
        <p:spPr>
          <a:xfrm>
            <a:off x="9269506" y="4455459"/>
            <a:ext cx="71718" cy="121422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40BA5C-384C-93D8-EB10-6A1D231FD696}"/>
              </a:ext>
            </a:extLst>
          </p:cNvPr>
          <p:cNvSpPr txBox="1"/>
          <p:nvPr/>
        </p:nvSpPr>
        <p:spPr>
          <a:xfrm>
            <a:off x="9397288" y="4751057"/>
            <a:ext cx="1030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 severe infections</a:t>
            </a:r>
          </a:p>
        </p:txBody>
      </p:sp>
    </p:spTree>
    <p:extLst>
      <p:ext uri="{BB962C8B-B14F-4D97-AF65-F5344CB8AC3E}">
        <p14:creationId xmlns:p14="http://schemas.microsoft.com/office/powerpoint/2010/main" val="166604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51" y="156370"/>
            <a:ext cx="9949806" cy="64316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37766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51" y="156370"/>
            <a:ext cx="9949806" cy="64316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283893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51" y="156370"/>
            <a:ext cx="9949805" cy="64316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74105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51" y="156370"/>
            <a:ext cx="9949805" cy="64316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31222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52" y="156370"/>
            <a:ext cx="9949803" cy="64316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129036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52" y="156370"/>
            <a:ext cx="9949803" cy="64316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192441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52" y="156370"/>
            <a:ext cx="9949802" cy="64316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14084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52" y="156370"/>
            <a:ext cx="9949802" cy="64316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387579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53" y="156370"/>
            <a:ext cx="9949800" cy="64316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84621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53" y="156370"/>
            <a:ext cx="9949800" cy="64316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93492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3B36E-9275-8A0A-4321-D9DC2ABE65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3F808-C7E8-4131-9EFE-B613B7BC3B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1A420A5B-0B2E-59C2-A9CA-16C46EC62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88" y="1986078"/>
            <a:ext cx="7772400" cy="1771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01EC77-81DB-FAB8-4474-0FCD2900EF64}"/>
              </a:ext>
            </a:extLst>
          </p:cNvPr>
          <p:cNvSpPr txBox="1"/>
          <p:nvPr/>
        </p:nvSpPr>
        <p:spPr>
          <a:xfrm>
            <a:off x="395591" y="263219"/>
            <a:ext cx="11400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These signals replicate in mild cases too…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83C15-65E2-2DBC-DDAD-D30FBC6E0576}"/>
              </a:ext>
            </a:extLst>
          </p:cNvPr>
          <p:cNvSpPr txBox="1"/>
          <p:nvPr/>
        </p:nvSpPr>
        <p:spPr>
          <a:xfrm>
            <a:off x="7225553" y="640338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https://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doi.org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/10.1101/2023.09.14.557461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7241D9-5F78-EF6D-36BD-716B2C7EDD03}"/>
              </a:ext>
            </a:extLst>
          </p:cNvPr>
          <p:cNvSpPr txBox="1"/>
          <p:nvPr/>
        </p:nvSpPr>
        <p:spPr>
          <a:xfrm>
            <a:off x="801935" y="4387805"/>
            <a:ext cx="1023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…and a fourth, west-African specific ‘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Pfsa4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’ locus has also been identified.</a:t>
            </a:r>
          </a:p>
        </p:txBody>
      </p:sp>
    </p:spTree>
    <p:extLst>
      <p:ext uri="{BB962C8B-B14F-4D97-AF65-F5344CB8AC3E}">
        <p14:creationId xmlns:p14="http://schemas.microsoft.com/office/powerpoint/2010/main" val="80559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53" y="156370"/>
            <a:ext cx="9949800" cy="64316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</p:spTree>
    <p:extLst>
      <p:ext uri="{BB962C8B-B14F-4D97-AF65-F5344CB8AC3E}">
        <p14:creationId xmlns:p14="http://schemas.microsoft.com/office/powerpoint/2010/main" val="251974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53" y="156370"/>
            <a:ext cx="9949800" cy="64316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37BD4F2-3BF3-C794-49F0-C5E013E51B2A}"/>
              </a:ext>
            </a:extLst>
          </p:cNvPr>
          <p:cNvGraphicFramePr>
            <a:graphicFrameLocks noGrp="1"/>
          </p:cNvGraphicFramePr>
          <p:nvPr/>
        </p:nvGraphicFramePr>
        <p:xfrm>
          <a:off x="4779264" y="4450418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E91AF9-C5A3-8F25-3896-76E0201A70DB}"/>
              </a:ext>
            </a:extLst>
          </p:cNvPr>
          <p:cNvSpPr txBox="1"/>
          <p:nvPr/>
        </p:nvSpPr>
        <p:spPr>
          <a:xfrm>
            <a:off x="4681728" y="4081086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80EABA-8F03-CEE8-2442-17CDB55D1235}"/>
              </a:ext>
            </a:extLst>
          </p:cNvPr>
          <p:cNvSpPr txBox="1"/>
          <p:nvPr/>
        </p:nvSpPr>
        <p:spPr>
          <a:xfrm>
            <a:off x="9567746" y="519360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(end!)</a:t>
            </a:r>
          </a:p>
        </p:txBody>
      </p:sp>
    </p:spTree>
    <p:extLst>
      <p:ext uri="{BB962C8B-B14F-4D97-AF65-F5344CB8AC3E}">
        <p14:creationId xmlns:p14="http://schemas.microsoft.com/office/powerpoint/2010/main" val="162170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0253" y="156370"/>
            <a:ext cx="9949800" cy="64316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788572-9DF0-5CCB-A369-B495F0962FB5}"/>
              </a:ext>
            </a:extLst>
          </p:cNvPr>
          <p:cNvSpPr/>
          <p:nvPr/>
        </p:nvSpPr>
        <p:spPr>
          <a:xfrm>
            <a:off x="1254631" y="3206496"/>
            <a:ext cx="2220089" cy="46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50D6DF-394A-6507-F1BB-B7097912A6B2}"/>
              </a:ext>
            </a:extLst>
          </p:cNvPr>
          <p:cNvSpPr txBox="1"/>
          <p:nvPr/>
        </p:nvSpPr>
        <p:spPr>
          <a:xfrm>
            <a:off x="4554497" y="4164445"/>
            <a:ext cx="2718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parasite population evolves to a stable equilibrium.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6D05B92-A2FA-C090-3201-2C28DAEAAAEF}"/>
              </a:ext>
            </a:extLst>
          </p:cNvPr>
          <p:cNvCxnSpPr/>
          <p:nvPr/>
        </p:nvCxnSpPr>
        <p:spPr>
          <a:xfrm flipV="1">
            <a:off x="6402861" y="3669792"/>
            <a:ext cx="380998" cy="44484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049D858-FC75-62CE-3280-866FCD426EA6}"/>
              </a:ext>
            </a:extLst>
          </p:cNvPr>
          <p:cNvSpPr txBox="1"/>
          <p:nvPr/>
        </p:nvSpPr>
        <p:spPr>
          <a:xfrm>
            <a:off x="4564489" y="5137584"/>
            <a:ext cx="306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alleles have not swept, but stay polymorphic</a:t>
            </a:r>
          </a:p>
        </p:txBody>
      </p:sp>
    </p:spTree>
    <p:extLst>
      <p:ext uri="{BB962C8B-B14F-4D97-AF65-F5344CB8AC3E}">
        <p14:creationId xmlns:p14="http://schemas.microsoft.com/office/powerpoint/2010/main" val="29359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E41746F-9417-5323-F5B9-9D63C0FFA743}"/>
              </a:ext>
            </a:extLst>
          </p:cNvPr>
          <p:cNvSpPr/>
          <p:nvPr/>
        </p:nvSpPr>
        <p:spPr>
          <a:xfrm>
            <a:off x="3017830" y="629920"/>
            <a:ext cx="8036249" cy="6086718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E188F-A784-3E6A-D6EA-19039F87F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DECA5-9C02-9399-3345-65439A33C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53" t="12508" r="5805" b="15868"/>
          <a:stretch/>
        </p:blipFill>
        <p:spPr>
          <a:xfrm>
            <a:off x="4548851" y="960736"/>
            <a:ext cx="6053559" cy="46066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8FDE840-82FA-0F2F-56D2-ED03313CE583}"/>
              </a:ext>
            </a:extLst>
          </p:cNvPr>
          <p:cNvGrpSpPr/>
          <p:nvPr/>
        </p:nvGrpSpPr>
        <p:grpSpPr>
          <a:xfrm>
            <a:off x="2621280" y="4572000"/>
            <a:ext cx="6653930" cy="2037763"/>
            <a:chOff x="185767" y="1778308"/>
            <a:chExt cx="6653930" cy="20377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86E4CB4-1416-D3AC-F063-0A63DA0328A1}"/>
                </a:ext>
              </a:extLst>
            </p:cNvPr>
            <p:cNvGrpSpPr/>
            <p:nvPr/>
          </p:nvGrpSpPr>
          <p:grpSpPr>
            <a:xfrm>
              <a:off x="185767" y="1778308"/>
              <a:ext cx="6653930" cy="2037763"/>
              <a:chOff x="196652" y="1557784"/>
              <a:chExt cx="6653930" cy="2037763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229E5F0-DDF2-1CDE-5A93-325F377E4035}"/>
                  </a:ext>
                </a:extLst>
              </p:cNvPr>
              <p:cNvSpPr/>
              <p:nvPr/>
            </p:nvSpPr>
            <p:spPr>
              <a:xfrm>
                <a:off x="196652" y="1557784"/>
                <a:ext cx="6653930" cy="2037763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D0F4313-23CE-DF6D-4175-C805118E5A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377" r="31770" b="55710"/>
              <a:stretch/>
            </p:blipFill>
            <p:spPr>
              <a:xfrm>
                <a:off x="1373393" y="1663910"/>
                <a:ext cx="5303114" cy="1219139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1B7A706-33C0-C53A-59FF-6923824860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884" r="30830" b="3060"/>
              <a:stretch/>
            </p:blipFill>
            <p:spPr>
              <a:xfrm>
                <a:off x="1373393" y="2776174"/>
                <a:ext cx="5376148" cy="819373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E6B8806-F5F4-2DC7-1055-386FBE54EB57}"/>
                  </a:ext>
                </a:extLst>
              </p:cNvPr>
              <p:cNvSpPr/>
              <p:nvPr/>
            </p:nvSpPr>
            <p:spPr>
              <a:xfrm>
                <a:off x="2751992" y="1811424"/>
                <a:ext cx="448611" cy="10251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603BAAD-1DCD-FECA-7FF1-2099A845D646}"/>
                  </a:ext>
                </a:extLst>
              </p:cNvPr>
              <p:cNvSpPr/>
              <p:nvPr/>
            </p:nvSpPr>
            <p:spPr>
              <a:xfrm rot="2566928">
                <a:off x="2643468" y="2750089"/>
                <a:ext cx="448611" cy="7452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8A4DCA4-2C4D-D8D6-E785-98B7ED3B21DD}"/>
                  </a:ext>
                </a:extLst>
              </p:cNvPr>
              <p:cNvSpPr txBox="1"/>
              <p:nvPr/>
            </p:nvSpPr>
            <p:spPr>
              <a:xfrm>
                <a:off x="685446" y="1912454"/>
                <a:ext cx="1375893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Observed allele frequencies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0C55C7-70D4-8ACF-5C59-5F9A184C9C46}"/>
                </a:ext>
              </a:extLst>
            </p:cNvPr>
            <p:cNvSpPr/>
            <p:nvPr/>
          </p:nvSpPr>
          <p:spPr>
            <a:xfrm>
              <a:off x="6546178" y="3260399"/>
              <a:ext cx="192478" cy="4796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9BDED05-D1E3-1A1A-323F-6EEC3CC01264}"/>
              </a:ext>
            </a:extLst>
          </p:cNvPr>
          <p:cNvSpPr txBox="1"/>
          <p:nvPr/>
        </p:nvSpPr>
        <p:spPr>
          <a:xfrm>
            <a:off x="3110074" y="2304703"/>
            <a:ext cx="137589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Simulated allele frequencies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85803A-DF1E-9BB1-04F8-C85B35564BFD}"/>
              </a:ext>
            </a:extLst>
          </p:cNvPr>
          <p:cNvSpPr/>
          <p:nvPr/>
        </p:nvSpPr>
        <p:spPr>
          <a:xfrm>
            <a:off x="4421170" y="4975428"/>
            <a:ext cx="192478" cy="479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1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8DD963-B411-E8E9-6077-4B6AC06DBB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54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1501F5-5F34-61F2-A059-11FB53769ABD}"/>
              </a:ext>
            </a:extLst>
          </p:cNvPr>
          <p:cNvSpPr txBox="1"/>
          <p:nvPr/>
        </p:nvSpPr>
        <p:spPr>
          <a:xfrm>
            <a:off x="1037060" y="1338146"/>
            <a:ext cx="9913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oundrySterling-Book" pitchFamily="2" charset="0"/>
              </a:rPr>
              <a:t>This model suggests balancing selection driven by spatial variation in selection pressure.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E1B339-A8E2-FE92-1788-F6E5FC9B928A}"/>
              </a:ext>
            </a:extLst>
          </p:cNvPr>
          <p:cNvSpPr txBox="1"/>
          <p:nvPr/>
        </p:nvSpPr>
        <p:spPr>
          <a:xfrm>
            <a:off x="1037060" y="2929054"/>
            <a:ext cx="991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oundrySterling-Book" pitchFamily="2" charset="0"/>
              </a:rPr>
              <a:t>c.f. </a:t>
            </a:r>
            <a:r>
              <a:rPr lang="en-US" dirty="0" err="1">
                <a:solidFill>
                  <a:schemeClr val="bg1"/>
                </a:solidFill>
                <a:latin typeface="FoundrySterling-Book" pitchFamily="2" charset="0"/>
              </a:rPr>
              <a:t>Levene</a:t>
            </a:r>
            <a:r>
              <a:rPr lang="en-US" dirty="0">
                <a:solidFill>
                  <a:schemeClr val="bg1"/>
                </a:solidFill>
                <a:latin typeface="FoundrySterling-Book" pitchFamily="2" charset="0"/>
              </a:rPr>
              <a:t> model (1953), source-sink theory (</a:t>
            </a:r>
            <a:r>
              <a:rPr lang="en-US" dirty="0" err="1">
                <a:solidFill>
                  <a:schemeClr val="bg1"/>
                </a:solidFill>
                <a:latin typeface="FoundrySterling-Book" pitchFamily="2" charset="0"/>
              </a:rPr>
              <a:t>Pullian</a:t>
            </a:r>
            <a:r>
              <a:rPr lang="en-US" dirty="0">
                <a:solidFill>
                  <a:schemeClr val="bg1"/>
                </a:solidFill>
                <a:latin typeface="FoundrySterling-Book" pitchFamily="2" charset="0"/>
              </a:rPr>
              <a:t> 1988), …</a:t>
            </a:r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55C96BF2-3729-0589-714A-19EC57776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543222"/>
              </p:ext>
            </p:extLst>
          </p:nvPr>
        </p:nvGraphicFramePr>
        <p:xfrm>
          <a:off x="4594874" y="4407334"/>
          <a:ext cx="21092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78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796782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829059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E34B638-D50F-6CBD-5C3E-5614B4519C29}"/>
              </a:ext>
            </a:extLst>
          </p:cNvPr>
          <p:cNvSpPr txBox="1"/>
          <p:nvPr/>
        </p:nvSpPr>
        <p:spPr>
          <a:xfrm>
            <a:off x="4497338" y="4038002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EB411C-5D5F-F37F-B3B0-3A2DC7ACECE6}"/>
              </a:ext>
            </a:extLst>
          </p:cNvPr>
          <p:cNvSpPr/>
          <p:nvPr/>
        </p:nvSpPr>
        <p:spPr>
          <a:xfrm>
            <a:off x="5084958" y="5155820"/>
            <a:ext cx="1371600" cy="36403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540C6-A972-9BEB-DF31-90A198953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18" y="357458"/>
            <a:ext cx="10596563" cy="701675"/>
          </a:xfrm>
        </p:spPr>
        <p:txBody>
          <a:bodyPr/>
          <a:lstStyle/>
          <a:p>
            <a:r>
              <a:rPr lang="en-US" dirty="0">
                <a:latin typeface="FoundrySterling-Book" pitchFamily="2" charset="0"/>
              </a:rPr>
              <a:t>Executive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3FC3FC-8CE1-6790-CEB4-474FC1CEC6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E22CEA-B422-2F2F-3609-AAB4D8A476D4}"/>
              </a:ext>
            </a:extLst>
          </p:cNvPr>
          <p:cNvSpPr txBox="1"/>
          <p:nvPr/>
        </p:nvSpPr>
        <p:spPr>
          <a:xfrm>
            <a:off x="797718" y="1494264"/>
            <a:ext cx="9329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FOUNDRYSTERLING-BOOK" pitchFamily="2" charset="0"/>
              </a:rPr>
              <a:t>Pfsa</a:t>
            </a:r>
            <a:r>
              <a:rPr lang="en-US" sz="2400" i="1" dirty="0">
                <a:solidFill>
                  <a:schemeClr val="bg1"/>
                </a:solidFill>
                <a:latin typeface="FOUNDRYSTERLING-BOOK" pitchFamily="2" charset="0"/>
              </a:rPr>
              <a:t>+</a:t>
            </a:r>
            <a:r>
              <a:rPr lang="en-US" sz="2400" dirty="0">
                <a:solidFill>
                  <a:schemeClr val="bg1"/>
                </a:solidFill>
                <a:latin typeface="FoundrySterling-Book" pitchFamily="2" charset="0"/>
              </a:rPr>
              <a:t> alleles are +</a:t>
            </a:r>
            <a:r>
              <a:rPr lang="en-US" sz="2400" dirty="0" err="1">
                <a:solidFill>
                  <a:schemeClr val="bg1"/>
                </a:solidFill>
                <a:latin typeface="FoundrySterling-Book" pitchFamily="2" charset="0"/>
              </a:rPr>
              <a:t>vely</a:t>
            </a:r>
            <a:r>
              <a:rPr lang="en-US" sz="2400" dirty="0">
                <a:solidFill>
                  <a:schemeClr val="bg1"/>
                </a:solidFill>
                <a:latin typeface="FoundrySterling-Book" pitchFamily="2" charset="0"/>
              </a:rPr>
              <a:t> associated with </a:t>
            </a:r>
            <a:r>
              <a:rPr lang="en-US" sz="2400" dirty="0" err="1">
                <a:solidFill>
                  <a:schemeClr val="bg1"/>
                </a:solidFill>
                <a:latin typeface="FoundrySterling-Book" pitchFamily="2" charset="0"/>
              </a:rPr>
              <a:t>HbS</a:t>
            </a:r>
            <a:r>
              <a:rPr lang="en-US" sz="2400" dirty="0">
                <a:solidFill>
                  <a:schemeClr val="bg1"/>
                </a:solidFill>
                <a:latin typeface="FoundrySterling-Book" pitchFamily="2" charset="0"/>
              </a:rPr>
              <a:t> at multiple geographic scales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83F6A-AB78-F16E-AB16-A3412D556B6A}"/>
              </a:ext>
            </a:extLst>
          </p:cNvPr>
          <p:cNvSpPr txBox="1"/>
          <p:nvPr/>
        </p:nvSpPr>
        <p:spPr>
          <a:xfrm>
            <a:off x="797719" y="2305193"/>
            <a:ext cx="10286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oundrySterling-Book" pitchFamily="2" charset="0"/>
              </a:rPr>
              <a:t>This is evidence they are positively selected by the presence of </a:t>
            </a:r>
            <a:r>
              <a:rPr lang="en-US" sz="2400" dirty="0" err="1">
                <a:solidFill>
                  <a:schemeClr val="bg1"/>
                </a:solidFill>
                <a:latin typeface="FoundrySterling-Book" pitchFamily="2" charset="0"/>
              </a:rPr>
              <a:t>HbS</a:t>
            </a:r>
            <a:endParaRPr lang="en-US" sz="2400" dirty="0">
              <a:solidFill>
                <a:schemeClr val="bg1"/>
              </a:solidFill>
              <a:latin typeface="FoundrySterling-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B21ED-875C-49F4-EA7D-BC45D0F1B3DE}"/>
              </a:ext>
            </a:extLst>
          </p:cNvPr>
          <p:cNvSpPr txBox="1"/>
          <p:nvPr/>
        </p:nvSpPr>
        <p:spPr>
          <a:xfrm>
            <a:off x="797718" y="3116122"/>
            <a:ext cx="4503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oundrySterling-Book" pitchFamily="2" charset="0"/>
              </a:rPr>
              <a:t>But they haven’t swept to fixation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70B038-5485-1BAE-A90D-69A3128C5ED1}"/>
              </a:ext>
            </a:extLst>
          </p:cNvPr>
          <p:cNvSpPr txBox="1"/>
          <p:nvPr/>
        </p:nvSpPr>
        <p:spPr>
          <a:xfrm>
            <a:off x="797718" y="3899277"/>
            <a:ext cx="6099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oundrySterling-Book" pitchFamily="2" charset="0"/>
              </a:rPr>
              <a:t>The simulation suggests a possible explanation.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5BCB22-0742-B2BB-E74F-D00BF06D96D6}"/>
              </a:ext>
            </a:extLst>
          </p:cNvPr>
          <p:cNvSpPr txBox="1"/>
          <p:nvPr/>
        </p:nvSpPr>
        <p:spPr>
          <a:xfrm>
            <a:off x="1682244" y="4397130"/>
            <a:ext cx="4475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oundrySterling-Book" pitchFamily="2" charset="0"/>
              </a:rPr>
              <a:t>Requires a modest opposing fitness cost + spatial variation</a:t>
            </a:r>
          </a:p>
        </p:txBody>
      </p:sp>
    </p:spTree>
    <p:extLst>
      <p:ext uri="{BB962C8B-B14F-4D97-AF65-F5344CB8AC3E}">
        <p14:creationId xmlns:p14="http://schemas.microsoft.com/office/powerpoint/2010/main" val="12437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CD1EB-C56E-FF67-C4FA-A54894A90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Caveats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FB31C8-9F76-E6FB-15F7-C27B2940C3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5A8FFD-9536-E99E-B3CE-26DC426CE221}"/>
              </a:ext>
            </a:extLst>
          </p:cNvPr>
          <p:cNvSpPr txBox="1"/>
          <p:nvPr/>
        </p:nvSpPr>
        <p:spPr>
          <a:xfrm>
            <a:off x="4850782" y="324433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Lots!  (Discuss.)</a:t>
            </a:r>
          </a:p>
        </p:txBody>
      </p:sp>
    </p:spTree>
    <p:extLst>
      <p:ext uri="{BB962C8B-B14F-4D97-AF65-F5344CB8AC3E}">
        <p14:creationId xmlns:p14="http://schemas.microsoft.com/office/powerpoint/2010/main" val="300002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AF4867-62F0-B021-BA47-560AEE8EF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F30AFC-E6C7-0848-3A22-A11CDDE2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638" y="194830"/>
            <a:ext cx="7262723" cy="708420"/>
          </a:xfrm>
        </p:spPr>
        <p:txBody>
          <a:bodyPr/>
          <a:lstStyle/>
          <a:p>
            <a:pPr algn="ctr"/>
            <a:r>
              <a:rPr lang="en-US" dirty="0">
                <a:latin typeface="FoundrySterling-Book" pitchFamily="2" charset="0"/>
              </a:rPr>
              <a:t>What about between-locus LD?</a:t>
            </a:r>
          </a:p>
        </p:txBody>
      </p:sp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400F0374-0B12-36E6-71A8-01C4A898D0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95" t="46226" r="38009" b="4563"/>
          <a:stretch/>
        </p:blipFill>
        <p:spPr>
          <a:xfrm>
            <a:off x="3487266" y="1819199"/>
            <a:ext cx="4017505" cy="3367667"/>
          </a:xfrm>
          <a:prstGeom prst="rect">
            <a:avLst/>
          </a:prstGeom>
        </p:spPr>
      </p:pic>
      <p:graphicFrame>
        <p:nvGraphicFramePr>
          <p:cNvPr id="8" name="Table 11">
            <a:extLst>
              <a:ext uri="{FF2B5EF4-FFF2-40B4-BE49-F238E27FC236}">
                <a16:creationId xmlns:a16="http://schemas.microsoft.com/office/drawing/2014/main" id="{A3E294C2-F305-AD5E-94A8-C5CCB8B1ABFF}"/>
              </a:ext>
            </a:extLst>
          </p:cNvPr>
          <p:cNvGraphicFramePr>
            <a:graphicFrameLocks noGrp="1"/>
          </p:cNvGraphicFramePr>
          <p:nvPr/>
        </p:nvGraphicFramePr>
        <p:xfrm>
          <a:off x="467648" y="2575933"/>
          <a:ext cx="223094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869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847493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780585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 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 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4707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 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9379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 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D1184B1-9CED-ACE6-D4C0-A4F049277A0C}"/>
              </a:ext>
            </a:extLst>
          </p:cNvPr>
          <p:cNvSpPr txBox="1"/>
          <p:nvPr/>
        </p:nvSpPr>
        <p:spPr>
          <a:xfrm>
            <a:off x="370112" y="2206601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34B634-21D3-E838-B1F2-E1669D688B35}"/>
              </a:ext>
            </a:extLst>
          </p:cNvPr>
          <p:cNvSpPr txBox="1"/>
          <p:nvPr/>
        </p:nvSpPr>
        <p:spPr>
          <a:xfrm>
            <a:off x="255638" y="4807836"/>
            <a:ext cx="2576772" cy="65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50% of mosquitos bite twice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482325-A917-26B8-2E21-B81AE818C84F}"/>
              </a:ext>
            </a:extLst>
          </p:cNvPr>
          <p:cNvSpPr txBox="1"/>
          <p:nvPr/>
        </p:nvSpPr>
        <p:spPr>
          <a:xfrm>
            <a:off x="3612995" y="1929602"/>
            <a:ext cx="928459" cy="646331"/>
          </a:xfrm>
          <a:prstGeom prst="rect">
            <a:avLst/>
          </a:prstGeom>
          <a:solidFill>
            <a:srgbClr val="00204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 +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genotype</a:t>
            </a:r>
          </a:p>
        </p:txBody>
      </p:sp>
    </p:spTree>
    <p:extLst>
      <p:ext uri="{BB962C8B-B14F-4D97-AF65-F5344CB8AC3E}">
        <p14:creationId xmlns:p14="http://schemas.microsoft.com/office/powerpoint/2010/main" val="12968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AF4867-62F0-B021-BA47-560AEE8EF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58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F30AFC-E6C7-0848-3A22-A11CDDE2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638" y="194830"/>
            <a:ext cx="7262723" cy="708420"/>
          </a:xfrm>
        </p:spPr>
        <p:txBody>
          <a:bodyPr/>
          <a:lstStyle/>
          <a:p>
            <a:pPr algn="ctr"/>
            <a:r>
              <a:rPr lang="en-US" dirty="0">
                <a:latin typeface="FoundrySterling-Book" pitchFamily="2" charset="0"/>
              </a:rPr>
              <a:t>What about between-locus LD?</a:t>
            </a:r>
          </a:p>
        </p:txBody>
      </p:sp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400F0374-0B12-36E6-71A8-01C4A898D0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96" t="46226" r="2441" b="4563"/>
          <a:stretch/>
        </p:blipFill>
        <p:spPr>
          <a:xfrm>
            <a:off x="3487266" y="1819199"/>
            <a:ext cx="7976188" cy="3367667"/>
          </a:xfrm>
          <a:prstGeom prst="rect">
            <a:avLst/>
          </a:prstGeom>
        </p:spPr>
      </p:pic>
      <p:graphicFrame>
        <p:nvGraphicFramePr>
          <p:cNvPr id="8" name="Table 11">
            <a:extLst>
              <a:ext uri="{FF2B5EF4-FFF2-40B4-BE49-F238E27FC236}">
                <a16:creationId xmlns:a16="http://schemas.microsoft.com/office/drawing/2014/main" id="{A3E294C2-F305-AD5E-94A8-C5CCB8B1ABFF}"/>
              </a:ext>
            </a:extLst>
          </p:cNvPr>
          <p:cNvGraphicFramePr>
            <a:graphicFrameLocks noGrp="1"/>
          </p:cNvGraphicFramePr>
          <p:nvPr/>
        </p:nvGraphicFramePr>
        <p:xfrm>
          <a:off x="467648" y="2575933"/>
          <a:ext cx="223094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869">
                  <a:extLst>
                    <a:ext uri="{9D8B030D-6E8A-4147-A177-3AD203B41FA5}">
                      <a16:colId xmlns:a16="http://schemas.microsoft.com/office/drawing/2014/main" val="2938746589"/>
                    </a:ext>
                  </a:extLst>
                </a:gridCol>
                <a:gridCol w="847493">
                  <a:extLst>
                    <a:ext uri="{9D8B030D-6E8A-4147-A177-3AD203B41FA5}">
                      <a16:colId xmlns:a16="http://schemas.microsoft.com/office/drawing/2014/main" val="3699423007"/>
                    </a:ext>
                  </a:extLst>
                </a:gridCol>
                <a:gridCol w="780585">
                  <a:extLst>
                    <a:ext uri="{9D8B030D-6E8A-4147-A177-3AD203B41FA5}">
                      <a16:colId xmlns:a16="http://schemas.microsoft.com/office/drawing/2014/main" val="3005436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1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 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 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4707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 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9379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 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8605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D1184B1-9CED-ACE6-D4C0-A4F049277A0C}"/>
              </a:ext>
            </a:extLst>
          </p:cNvPr>
          <p:cNvSpPr txBox="1"/>
          <p:nvPr/>
        </p:nvSpPr>
        <p:spPr>
          <a:xfrm>
            <a:off x="370112" y="2206601"/>
            <a:ext cx="2282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Relative fitness: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34B634-21D3-E838-B1F2-E1669D688B35}"/>
              </a:ext>
            </a:extLst>
          </p:cNvPr>
          <p:cNvSpPr txBox="1"/>
          <p:nvPr/>
        </p:nvSpPr>
        <p:spPr>
          <a:xfrm>
            <a:off x="255638" y="4807836"/>
            <a:ext cx="2576772" cy="65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50% of mosquitos bite twice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482325-A917-26B8-2E21-B81AE818C84F}"/>
              </a:ext>
            </a:extLst>
          </p:cNvPr>
          <p:cNvSpPr txBox="1"/>
          <p:nvPr/>
        </p:nvSpPr>
        <p:spPr>
          <a:xfrm>
            <a:off x="3612995" y="1929602"/>
            <a:ext cx="928459" cy="646331"/>
          </a:xfrm>
          <a:prstGeom prst="rect">
            <a:avLst/>
          </a:prstGeom>
          <a:solidFill>
            <a:srgbClr val="00204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 +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genotype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4E07EB-4735-7161-B5D2-2F932E867D01}"/>
              </a:ext>
            </a:extLst>
          </p:cNvPr>
          <p:cNvSpPr txBox="1"/>
          <p:nvPr/>
        </p:nvSpPr>
        <p:spPr>
          <a:xfrm>
            <a:off x="4644894" y="5468649"/>
            <a:ext cx="6774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FoundrySterling-Book" pitchFamily="2" charset="0"/>
                <a:cs typeface="Courier New" panose="02070309020205020404" pitchFamily="49" charset="0"/>
              </a:rPr>
              <a:t>The model can generate nonzero between-locus LD</a:t>
            </a:r>
            <a:endParaRPr lang="en-US" sz="1200" dirty="0">
              <a:solidFill>
                <a:schemeClr val="bg1"/>
              </a:solidFill>
              <a:latin typeface="FoundrySterling-Book" pitchFamily="2" charset="0"/>
              <a:cs typeface="Courier New" panose="02070309020205020404" pitchFamily="49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35BB61-C54B-C4ED-88F2-55760839EF9E}"/>
              </a:ext>
            </a:extLst>
          </p:cNvPr>
          <p:cNvCxnSpPr>
            <a:cxnSpLocks/>
          </p:cNvCxnSpPr>
          <p:nvPr/>
        </p:nvCxnSpPr>
        <p:spPr>
          <a:xfrm flipV="1">
            <a:off x="8151541" y="4430133"/>
            <a:ext cx="512957" cy="103541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8BE01E-6EEC-8C87-2053-DF7D82981B6A}"/>
              </a:ext>
            </a:extLst>
          </p:cNvPr>
          <p:cNvSpPr txBox="1"/>
          <p:nvPr/>
        </p:nvSpPr>
        <p:spPr>
          <a:xfrm>
            <a:off x="7605944" y="2019259"/>
            <a:ext cx="1300357" cy="646331"/>
          </a:xfrm>
          <a:prstGeom prst="rect">
            <a:avLst/>
          </a:prstGeom>
          <a:solidFill>
            <a:srgbClr val="00204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between loci</a:t>
            </a:r>
          </a:p>
        </p:txBody>
      </p:sp>
    </p:spTree>
    <p:extLst>
      <p:ext uri="{BB962C8B-B14F-4D97-AF65-F5344CB8AC3E}">
        <p14:creationId xmlns:p14="http://schemas.microsoft.com/office/powerpoint/2010/main" val="171101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4063571-3482-834E-BFB1-D0331DAD4126}"/>
              </a:ext>
            </a:extLst>
          </p:cNvPr>
          <p:cNvSpPr txBox="1"/>
          <p:nvPr/>
        </p:nvSpPr>
        <p:spPr>
          <a:xfrm>
            <a:off x="2499703" y="1922169"/>
            <a:ext cx="2079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Zheijiang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 University: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Andre Python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ABAAB1-BF4E-524B-9BDF-C34123C633B0}"/>
              </a:ext>
            </a:extLst>
          </p:cNvPr>
          <p:cNvSpPr txBox="1"/>
          <p:nvPr/>
        </p:nvSpPr>
        <p:spPr>
          <a:xfrm>
            <a:off x="8218746" y="1240578"/>
            <a:ext cx="1569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NIMR Tanzania: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Deus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Ishengoma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FoundrySterling-Book"/>
              <a:ea typeface="+mn-ea"/>
              <a:cs typeface="FoundrySterling-Book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AE22AAC-5BBD-C4E5-0FD8-C972B6C30964}"/>
              </a:ext>
            </a:extLst>
          </p:cNvPr>
          <p:cNvSpPr txBox="1"/>
          <p:nvPr/>
        </p:nvSpPr>
        <p:spPr>
          <a:xfrm>
            <a:off x="8218746" y="1829165"/>
            <a:ext cx="2955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Brown University: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Jeffrey A. Bailey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DBBFF3F-2CF2-89FD-8483-80527A2750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578" y="74856"/>
            <a:ext cx="1432938" cy="6820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CE1089-AA61-03E8-E21E-3CA19D5093A6}"/>
              </a:ext>
            </a:extLst>
          </p:cNvPr>
          <p:cNvSpPr txBox="1"/>
          <p:nvPr/>
        </p:nvSpPr>
        <p:spPr>
          <a:xfrm>
            <a:off x="8218746" y="2417752"/>
            <a:ext cx="2955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Imperial College London: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Robert Verity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4A8ADB-5042-15AB-1686-F3ECA940839A}"/>
              </a:ext>
            </a:extLst>
          </p:cNvPr>
          <p:cNvSpPr txBox="1"/>
          <p:nvPr/>
        </p:nvSpPr>
        <p:spPr>
          <a:xfrm>
            <a:off x="8218746" y="4686091"/>
            <a:ext cx="2955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LSHTM: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David Conway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A9BBF-DDFC-9CDA-6414-13F5AE331B73}"/>
              </a:ext>
            </a:extLst>
          </p:cNvPr>
          <p:cNvSpPr txBox="1"/>
          <p:nvPr/>
        </p:nvSpPr>
        <p:spPr>
          <a:xfrm>
            <a:off x="2499703" y="3809372"/>
            <a:ext cx="2175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University of Oxford: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Annie Forster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Pete Todd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John Todd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9C2A36-26A5-FF71-2191-7B17D16AA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511" y="1922169"/>
            <a:ext cx="2336800" cy="622300"/>
          </a:xfrm>
          <a:prstGeom prst="rect">
            <a:avLst/>
          </a:prstGeom>
        </p:spPr>
      </p:pic>
      <p:pic>
        <p:nvPicPr>
          <p:cNvPr id="29" name="Picture 28" descr="A logo with text on it&#10;&#10;Description automatically generated">
            <a:extLst>
              <a:ext uri="{FF2B5EF4-FFF2-40B4-BE49-F238E27FC236}">
                <a16:creationId xmlns:a16="http://schemas.microsoft.com/office/drawing/2014/main" id="{59CD567B-5372-DF9E-30E1-6D4EE4995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11" y="4031269"/>
            <a:ext cx="2255251" cy="9784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01B3AB4-E0FF-BA41-CDDD-134A4A045FD3}"/>
              </a:ext>
            </a:extLst>
          </p:cNvPr>
          <p:cNvSpPr txBox="1"/>
          <p:nvPr/>
        </p:nvSpPr>
        <p:spPr>
          <a:xfrm>
            <a:off x="5134839" y="568682"/>
            <a:ext cx="1922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undrySterling-Book" pitchFamily="2" charset="0"/>
                <a:ea typeface="+mn-ea"/>
                <a:cs typeface="+mn-cs"/>
              </a:rPr>
              <a:t>Thanks to: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7ECABC-6911-40AB-5E5E-53AB637A8685}"/>
              </a:ext>
            </a:extLst>
          </p:cNvPr>
          <p:cNvSpPr txBox="1"/>
          <p:nvPr/>
        </p:nvSpPr>
        <p:spPr>
          <a:xfrm>
            <a:off x="8218746" y="3649838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UNDRYSTERLING-BOOK" pitchFamily="2" charset="0"/>
                <a:ea typeface="+mn-ea"/>
                <a:cs typeface="+mn-cs"/>
              </a:rPr>
              <a:t>MalariaGEN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UNDRYSTERLING-BOOK" pitchFamily="2" charset="0"/>
              <a:ea typeface="+mn-ea"/>
              <a:cs typeface="+mn-cs"/>
            </a:endParaRPr>
          </a:p>
        </p:txBody>
      </p:sp>
      <p:pic>
        <p:nvPicPr>
          <p:cNvPr id="43" name="Picture 42" descr="A person with curly hair wearing a black jacket&#10;&#10;Description automatically generated">
            <a:extLst>
              <a:ext uri="{FF2B5EF4-FFF2-40B4-BE49-F238E27FC236}">
                <a16:creationId xmlns:a16="http://schemas.microsoft.com/office/drawing/2014/main" id="{00393369-5FB0-900F-55A5-39A7C6E00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76" y="3832527"/>
            <a:ext cx="1164115" cy="1552153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C6EB8FE-CB46-D687-A156-10D93962A7A0}"/>
              </a:ext>
            </a:extLst>
          </p:cNvPr>
          <p:cNvCxnSpPr>
            <a:cxnSpLocks/>
          </p:cNvCxnSpPr>
          <p:nvPr/>
        </p:nvCxnSpPr>
        <p:spPr>
          <a:xfrm flipV="1">
            <a:off x="2319143" y="4283560"/>
            <a:ext cx="180560" cy="1375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A person sitting at a table with a cup of coffee&#10;&#10;Description automatically generated with medium confidence">
            <a:extLst>
              <a:ext uri="{FF2B5EF4-FFF2-40B4-BE49-F238E27FC236}">
                <a16:creationId xmlns:a16="http://schemas.microsoft.com/office/drawing/2014/main" id="{425480CE-CB60-5F2D-BC0E-051A565ED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3" b="22634"/>
          <a:stretch/>
        </p:blipFill>
        <p:spPr>
          <a:xfrm>
            <a:off x="1017376" y="1532966"/>
            <a:ext cx="1156345" cy="1606145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0F166C8-5382-754A-5546-033F2D7899E6}"/>
              </a:ext>
            </a:extLst>
          </p:cNvPr>
          <p:cNvCxnSpPr>
            <a:cxnSpLocks/>
          </p:cNvCxnSpPr>
          <p:nvPr/>
        </p:nvCxnSpPr>
        <p:spPr>
          <a:xfrm>
            <a:off x="2319143" y="2336038"/>
            <a:ext cx="180560" cy="360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E486367-EDBF-327C-9DD0-41C28DD18B96}"/>
              </a:ext>
            </a:extLst>
          </p:cNvPr>
          <p:cNvSpPr txBox="1"/>
          <p:nvPr/>
        </p:nvSpPr>
        <p:spPr>
          <a:xfrm>
            <a:off x="8218746" y="3000149"/>
            <a:ext cx="2955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UNC School of Medicine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John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Juliano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, Jonathan Parr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D0F0F1-E9CC-7C6B-DEA9-6646183A4716}"/>
              </a:ext>
            </a:extLst>
          </p:cNvPr>
          <p:cNvSpPr txBox="1"/>
          <p:nvPr/>
        </p:nvSpPr>
        <p:spPr>
          <a:xfrm>
            <a:off x="8218746" y="5316541"/>
            <a:ext cx="1811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KEMRI-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Wellcome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Thomas N. Williams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3EC80A8-463F-2A6D-B4A0-170C38700560}"/>
              </a:ext>
            </a:extLst>
          </p:cNvPr>
          <p:cNvSpPr txBox="1"/>
          <p:nvPr/>
        </p:nvSpPr>
        <p:spPr>
          <a:xfrm>
            <a:off x="8218746" y="4055641"/>
            <a:ext cx="1754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University of Utah: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+mn-ea"/>
                <a:cs typeface="FoundrySterling-Book"/>
              </a:rPr>
              <a:t>Ellen Leffler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6C154D-7853-8905-DA70-0679B3A674F3}"/>
              </a:ext>
            </a:extLst>
          </p:cNvPr>
          <p:cNvSpPr txBox="1"/>
          <p:nvPr/>
        </p:nvSpPr>
        <p:spPr>
          <a:xfrm>
            <a:off x="4281239" y="5670483"/>
            <a:ext cx="3629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FoundrySterling-Book" pitchFamily="2" charset="0"/>
              </a:rPr>
              <a:t>a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undrySterling-Book" pitchFamily="2" charset="0"/>
                <a:ea typeface="+mn-ea"/>
                <a:cs typeface="+mn-cs"/>
              </a:rPr>
              <a:t>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undrySterling-Book" pitchFamily="2" charset="0"/>
                <a:ea typeface="+mn-ea"/>
                <a:cs typeface="+mn-cs"/>
              </a:rPr>
              <a:t> thank you for listening!</a:t>
            </a: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30E96322-E240-0E2D-7A70-6F4D25A83FE8}"/>
              </a:ext>
            </a:extLst>
          </p:cNvPr>
          <p:cNvSpPr/>
          <p:nvPr/>
        </p:nvSpPr>
        <p:spPr>
          <a:xfrm>
            <a:off x="7973120" y="3697862"/>
            <a:ext cx="246269" cy="246269"/>
          </a:xfrm>
          <a:prstGeom prst="star5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7B06D905-D1B9-9C9C-A8E6-8D8F0C39D9D5}"/>
              </a:ext>
            </a:extLst>
          </p:cNvPr>
          <p:cNvSpPr/>
          <p:nvPr/>
        </p:nvSpPr>
        <p:spPr>
          <a:xfrm>
            <a:off x="9497121" y="3705297"/>
            <a:ext cx="246269" cy="246269"/>
          </a:xfrm>
          <a:prstGeom prst="star5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9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65B0C-C9D4-223D-D9B6-0782EAEE2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872" y="1066550"/>
            <a:ext cx="8012767" cy="1951845"/>
          </a:xfrm>
        </p:spPr>
        <p:txBody>
          <a:bodyPr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Are the </a:t>
            </a:r>
            <a:r>
              <a:rPr lang="en-US" sz="2400" i="1" dirty="0" err="1"/>
              <a:t>Pfsa</a:t>
            </a:r>
            <a:r>
              <a:rPr lang="en-US" sz="2400" i="1" dirty="0"/>
              <a:t>+</a:t>
            </a:r>
            <a:r>
              <a:rPr lang="en-US" sz="2400" dirty="0"/>
              <a:t> loci positively selected for by </a:t>
            </a:r>
            <a:r>
              <a:rPr lang="en-US" sz="2400" dirty="0" err="1"/>
              <a:t>HbS</a:t>
            </a:r>
            <a:r>
              <a:rPr lang="en-US" sz="2400" dirty="0"/>
              <a:t>?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1F307-106A-DD77-F2A1-7D503A5339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3F808-C7E8-4131-9EFE-B613B7BC3B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950265-6CE0-0A8D-6768-FCE812C648D3}"/>
              </a:ext>
            </a:extLst>
          </p:cNvPr>
          <p:cNvSpPr txBox="1"/>
          <p:nvPr/>
        </p:nvSpPr>
        <p:spPr>
          <a:xfrm>
            <a:off x="395591" y="263219"/>
            <a:ext cx="11400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Questions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EB1118-F863-4521-AFD3-20047ECFC7CF}"/>
              </a:ext>
            </a:extLst>
          </p:cNvPr>
          <p:cNvGrpSpPr/>
          <p:nvPr/>
        </p:nvGrpSpPr>
        <p:grpSpPr>
          <a:xfrm>
            <a:off x="1188824" y="2963244"/>
            <a:ext cx="10406719" cy="2115803"/>
            <a:chOff x="1211127" y="2688614"/>
            <a:chExt cx="10406719" cy="2115803"/>
          </a:xfrm>
        </p:grpSpPr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637F83BB-B63B-DF1B-8621-B1699B4D0FD4}"/>
                </a:ext>
              </a:extLst>
            </p:cNvPr>
            <p:cNvSpPr/>
            <p:nvPr/>
          </p:nvSpPr>
          <p:spPr>
            <a:xfrm rot="16200000">
              <a:off x="5208174" y="2494854"/>
              <a:ext cx="176683" cy="3484868"/>
            </a:xfrm>
            <a:prstGeom prst="lef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BE10CBE0-0144-BE5C-D433-202F8D973CAF}"/>
                </a:ext>
              </a:extLst>
            </p:cNvPr>
            <p:cNvSpPr/>
            <p:nvPr/>
          </p:nvSpPr>
          <p:spPr>
            <a:xfrm rot="16200000">
              <a:off x="8166566" y="3458220"/>
              <a:ext cx="147637" cy="1539544"/>
            </a:xfrm>
            <a:prstGeom prst="lef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EBCCDC-5E49-3BA6-4F85-5FAB71038711}"/>
                </a:ext>
              </a:extLst>
            </p:cNvPr>
            <p:cNvSpPr txBox="1"/>
            <p:nvPr/>
          </p:nvSpPr>
          <p:spPr>
            <a:xfrm>
              <a:off x="4576987" y="4325630"/>
              <a:ext cx="143905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Africa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267B28-C2F1-EBA3-6EB6-4CB61F2060C8}"/>
                </a:ext>
              </a:extLst>
            </p:cNvPr>
            <p:cNvSpPr txBox="1"/>
            <p:nvPr/>
          </p:nvSpPr>
          <p:spPr>
            <a:xfrm>
              <a:off x="7520323" y="4435085"/>
              <a:ext cx="143905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Asia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147CD87-5E19-E8F2-1DD4-40BF2A1D5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75" b="76747"/>
            <a:stretch/>
          </p:blipFill>
          <p:spPr>
            <a:xfrm>
              <a:off x="1211127" y="2688614"/>
              <a:ext cx="8771074" cy="127474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7BDD84-FE4A-7BCC-763C-FE8F5FF6E74C}"/>
                </a:ext>
              </a:extLst>
            </p:cNvPr>
            <p:cNvSpPr txBox="1"/>
            <p:nvPr/>
          </p:nvSpPr>
          <p:spPr>
            <a:xfrm>
              <a:off x="1435230" y="3068671"/>
              <a:ext cx="9092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Pfsa1+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90ABC5-030F-2A8E-7E8A-CD304F4C8E84}"/>
                </a:ext>
              </a:extLst>
            </p:cNvPr>
            <p:cNvSpPr txBox="1"/>
            <p:nvPr/>
          </p:nvSpPr>
          <p:spPr>
            <a:xfrm>
              <a:off x="10138670" y="3525835"/>
              <a:ext cx="1479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Data from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MalariaGEN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Pf7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36D81E-B3DE-C5D3-B4A8-B317A3AF06B1}"/>
                </a:ext>
              </a:extLst>
            </p:cNvPr>
            <p:cNvSpPr txBox="1"/>
            <p:nvPr/>
          </p:nvSpPr>
          <p:spPr>
            <a:xfrm>
              <a:off x="3409829" y="4347304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west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01EF87-216E-21E3-E331-8650EE700C62}"/>
                </a:ext>
              </a:extLst>
            </p:cNvPr>
            <p:cNvSpPr txBox="1"/>
            <p:nvPr/>
          </p:nvSpPr>
          <p:spPr>
            <a:xfrm>
              <a:off x="6575902" y="4339020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east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EA6B9F4-C16D-9709-78E2-DCD19D71291E}"/>
                </a:ext>
              </a:extLst>
            </p:cNvPr>
            <p:cNvCxnSpPr/>
            <p:nvPr/>
          </p:nvCxnSpPr>
          <p:spPr>
            <a:xfrm flipH="1">
              <a:off x="4438648" y="4509639"/>
              <a:ext cx="276678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009A5B0-AC90-441D-4916-45BA0417E331}"/>
                </a:ext>
              </a:extLst>
            </p:cNvPr>
            <p:cNvCxnSpPr>
              <a:cxnSpLocks/>
            </p:cNvCxnSpPr>
            <p:nvPr/>
          </p:nvCxnSpPr>
          <p:spPr>
            <a:xfrm>
              <a:off x="5877703" y="4510296"/>
              <a:ext cx="276678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A359A6-BF44-C944-D17D-135C7921557F}"/>
                </a:ext>
              </a:extLst>
            </p:cNvPr>
            <p:cNvSpPr txBox="1"/>
            <p:nvPr/>
          </p:nvSpPr>
          <p:spPr>
            <a:xfrm rot="19701515">
              <a:off x="1804359" y="4279052"/>
              <a:ext cx="143905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S.America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D590D89-7AE5-9DE1-E620-31008F983C05}"/>
              </a:ext>
            </a:extLst>
          </p:cNvPr>
          <p:cNvSpPr txBox="1">
            <a:spLocks/>
          </p:cNvSpPr>
          <p:nvPr/>
        </p:nvSpPr>
        <p:spPr>
          <a:xfrm>
            <a:off x="1590280" y="1710828"/>
            <a:ext cx="8012767" cy="10790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74650" indent="-3746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28650" indent="-2476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9852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5225" indent="-25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If so, why are they still at intermediate frequencies in African parasite populations?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179DF27-17FE-6CAC-70CA-B99BC0222557}"/>
              </a:ext>
            </a:extLst>
          </p:cNvPr>
          <p:cNvSpPr txBox="1">
            <a:spLocks/>
          </p:cNvSpPr>
          <p:nvPr/>
        </p:nvSpPr>
        <p:spPr>
          <a:xfrm>
            <a:off x="1822515" y="5811530"/>
            <a:ext cx="8012767" cy="6479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74650" indent="-3746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28650" indent="-2476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9852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5225" indent="-25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And why are they in LD?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41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C5C87-41B1-D434-8354-D204B8283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927" y="2465294"/>
            <a:ext cx="10596563" cy="2721607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3200" dirty="0"/>
              <a:t>A global geospatial analysis of </a:t>
            </a:r>
            <a:r>
              <a:rPr lang="en-US" sz="3200" dirty="0" err="1"/>
              <a:t>HbS</a:t>
            </a:r>
            <a:r>
              <a:rPr lang="en-US" sz="3200" dirty="0"/>
              <a:t> vs </a:t>
            </a:r>
            <a:r>
              <a:rPr lang="en-US" sz="3200" i="1" dirty="0" err="1"/>
              <a:t>Pfsa</a:t>
            </a:r>
            <a:endParaRPr lang="en-US" sz="3200" i="1" dirty="0"/>
          </a:p>
          <a:p>
            <a:pPr marL="457200" indent="-457200">
              <a:buAutoNum type="arabicPeriod"/>
            </a:pPr>
            <a:endParaRPr lang="en-US" sz="3200" i="1" dirty="0"/>
          </a:p>
          <a:p>
            <a:pPr marL="457200" indent="-457200">
              <a:buAutoNum type="arabicPeriod"/>
            </a:pPr>
            <a:r>
              <a:rPr lang="en-US" sz="3200" dirty="0"/>
              <a:t>A spatial simulation study, </a:t>
            </a:r>
            <a:r>
              <a:rPr lang="en-US" sz="1800" dirty="0"/>
              <a:t>i.e. speculation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DD1CD-2EB2-836B-87CF-6F8CE80376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3F808-C7E8-4131-9EFE-B613B7BC3B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75196-49A1-3CD5-32AB-0DA3D147610E}"/>
              </a:ext>
            </a:extLst>
          </p:cNvPr>
          <p:cNvSpPr txBox="1"/>
          <p:nvPr/>
        </p:nvSpPr>
        <p:spPr>
          <a:xfrm>
            <a:off x="395591" y="263219"/>
            <a:ext cx="11400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 for the talk</a:t>
            </a:r>
          </a:p>
        </p:txBody>
      </p:sp>
    </p:spTree>
    <p:extLst>
      <p:ext uri="{BB962C8B-B14F-4D97-AF65-F5344CB8AC3E}">
        <p14:creationId xmlns:p14="http://schemas.microsoft.com/office/powerpoint/2010/main" val="14080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7D7BCE1-9792-080C-E208-304B57B146BA}"/>
              </a:ext>
            </a:extLst>
          </p:cNvPr>
          <p:cNvGrpSpPr/>
          <p:nvPr/>
        </p:nvGrpSpPr>
        <p:grpSpPr>
          <a:xfrm>
            <a:off x="4760819" y="998443"/>
            <a:ext cx="2670362" cy="2535722"/>
            <a:chOff x="4760819" y="998443"/>
            <a:chExt cx="2670362" cy="2535722"/>
          </a:xfrm>
        </p:grpSpPr>
        <p:pic>
          <p:nvPicPr>
            <p:cNvPr id="6" name="Picture 5" descr="A map of the world&#10;&#10;Description automatically generated">
              <a:extLst>
                <a:ext uri="{FF2B5EF4-FFF2-40B4-BE49-F238E27FC236}">
                  <a16:creationId xmlns:a16="http://schemas.microsoft.com/office/drawing/2014/main" id="{2403A7CA-B381-94B3-4795-265BAFFA3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819" y="998443"/>
              <a:ext cx="2670362" cy="25357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88F716C-2FD3-9969-30CB-C8F4FE0F0C43}"/>
                </a:ext>
              </a:extLst>
            </p:cNvPr>
            <p:cNvGrpSpPr/>
            <p:nvPr/>
          </p:nvGrpSpPr>
          <p:grpSpPr>
            <a:xfrm>
              <a:off x="5578997" y="2961277"/>
              <a:ext cx="707023" cy="424043"/>
              <a:chOff x="5578997" y="2961277"/>
              <a:chExt cx="707023" cy="424043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A2CEAB6-E4C3-B9E1-5F86-31B1BCD8EF89}"/>
                  </a:ext>
                </a:extLst>
              </p:cNvPr>
              <p:cNvSpPr/>
              <p:nvPr/>
            </p:nvSpPr>
            <p:spPr>
              <a:xfrm>
                <a:off x="5578997" y="2986268"/>
                <a:ext cx="326985" cy="310847"/>
              </a:xfrm>
              <a:prstGeom prst="rect">
                <a:avLst/>
              </a:prstGeom>
              <a:solidFill>
                <a:srgbClr val="8293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5A6CCE5-A965-A444-D8B4-A3ACA9C8201D}"/>
                  </a:ext>
                </a:extLst>
              </p:cNvPr>
              <p:cNvSpPr/>
              <p:nvPr/>
            </p:nvSpPr>
            <p:spPr>
              <a:xfrm>
                <a:off x="5959035" y="2961277"/>
                <a:ext cx="326985" cy="424043"/>
              </a:xfrm>
              <a:prstGeom prst="rect">
                <a:avLst/>
              </a:prstGeom>
              <a:solidFill>
                <a:srgbClr val="8293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A2340-CCD2-030A-19E1-1E3BDF1B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3F808-C7E8-4131-9EFE-B613B7BC3B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40193-0C61-E6BB-B09A-EB67E1FAB745}"/>
              </a:ext>
            </a:extLst>
          </p:cNvPr>
          <p:cNvSpPr txBox="1"/>
          <p:nvPr/>
        </p:nvSpPr>
        <p:spPr>
          <a:xfrm>
            <a:off x="395591" y="263219"/>
            <a:ext cx="11400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geospatial analysis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6B0236-F167-AFC7-1A45-A7728784BEC6}"/>
              </a:ext>
            </a:extLst>
          </p:cNvPr>
          <p:cNvSpPr/>
          <p:nvPr/>
        </p:nvSpPr>
        <p:spPr>
          <a:xfrm>
            <a:off x="5798916" y="2266304"/>
            <a:ext cx="214132" cy="2569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B2AAA0-65DA-4828-A770-2C536FB768F6}"/>
              </a:ext>
            </a:extLst>
          </p:cNvPr>
          <p:cNvCxnSpPr/>
          <p:nvPr/>
        </p:nvCxnSpPr>
        <p:spPr>
          <a:xfrm flipV="1">
            <a:off x="6013048" y="2178099"/>
            <a:ext cx="142840" cy="882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49925A-40DA-7337-2F7A-2C7EF9E3A570}"/>
              </a:ext>
            </a:extLst>
          </p:cNvPr>
          <p:cNvCxnSpPr/>
          <p:nvPr/>
        </p:nvCxnSpPr>
        <p:spPr>
          <a:xfrm>
            <a:off x="6013048" y="2523281"/>
            <a:ext cx="142840" cy="68869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map of the african continent&#10;&#10;Description automatically generated">
            <a:extLst>
              <a:ext uri="{FF2B5EF4-FFF2-40B4-BE49-F238E27FC236}">
                <a16:creationId xmlns:a16="http://schemas.microsoft.com/office/drawing/2014/main" id="{7AB2FA7F-F2FC-960D-2D00-02EA09B071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2878" r="4976" b="4067"/>
          <a:stretch/>
        </p:blipFill>
        <p:spPr>
          <a:xfrm>
            <a:off x="6155888" y="2178099"/>
            <a:ext cx="1008095" cy="111901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DDBB12-1E3F-CD80-A918-ADE04FCA5D7F}"/>
              </a:ext>
            </a:extLst>
          </p:cNvPr>
          <p:cNvSpPr/>
          <p:nvPr/>
        </p:nvSpPr>
        <p:spPr>
          <a:xfrm>
            <a:off x="5050699" y="2071730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3E7E89-4018-0F40-F74F-CBD7EA2E9D32}"/>
              </a:ext>
            </a:extLst>
          </p:cNvPr>
          <p:cNvSpPr/>
          <p:nvPr/>
        </p:nvSpPr>
        <p:spPr>
          <a:xfrm>
            <a:off x="5164999" y="1969619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D98033-EE70-4F75-BEEF-5E847B754F3C}"/>
              </a:ext>
            </a:extLst>
          </p:cNvPr>
          <p:cNvSpPr/>
          <p:nvPr/>
        </p:nvSpPr>
        <p:spPr>
          <a:xfrm>
            <a:off x="5188812" y="1993432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56FBE3-A030-4A23-76F2-3D549C128E40}"/>
              </a:ext>
            </a:extLst>
          </p:cNvPr>
          <p:cNvSpPr/>
          <p:nvPr/>
        </p:nvSpPr>
        <p:spPr>
          <a:xfrm>
            <a:off x="5165544" y="2057490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241E79-BCD1-B2ED-04FE-528836CF2E94}"/>
              </a:ext>
            </a:extLst>
          </p:cNvPr>
          <p:cNvSpPr/>
          <p:nvPr/>
        </p:nvSpPr>
        <p:spPr>
          <a:xfrm>
            <a:off x="5340579" y="2027027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80B235-3C28-E6C8-A841-AD00C52BDB9A}"/>
              </a:ext>
            </a:extLst>
          </p:cNvPr>
          <p:cNvSpPr/>
          <p:nvPr/>
        </p:nvSpPr>
        <p:spPr>
          <a:xfrm>
            <a:off x="5363847" y="1993432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C9EDD0-3044-C118-CFF0-B6F2040C5F69}"/>
              </a:ext>
            </a:extLst>
          </p:cNvPr>
          <p:cNvSpPr/>
          <p:nvPr/>
        </p:nvSpPr>
        <p:spPr>
          <a:xfrm>
            <a:off x="5236439" y="1929374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5EB0F7-5804-2049-DF4B-A82BC8572FE1}"/>
              </a:ext>
            </a:extLst>
          </p:cNvPr>
          <p:cNvSpPr/>
          <p:nvPr/>
        </p:nvSpPr>
        <p:spPr>
          <a:xfrm>
            <a:off x="5291051" y="2084570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2F63B00-AE40-21D8-BC26-E44106A31E3D}"/>
              </a:ext>
            </a:extLst>
          </p:cNvPr>
          <p:cNvSpPr/>
          <p:nvPr/>
        </p:nvSpPr>
        <p:spPr>
          <a:xfrm>
            <a:off x="4967682" y="1945159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480D9E-87ED-F51D-00A8-C682C5F69250}"/>
              </a:ext>
            </a:extLst>
          </p:cNvPr>
          <p:cNvSpPr/>
          <p:nvPr/>
        </p:nvSpPr>
        <p:spPr>
          <a:xfrm>
            <a:off x="4974816" y="1893801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FE708A5-E748-6C16-D572-1F5DAD0C0794}"/>
              </a:ext>
            </a:extLst>
          </p:cNvPr>
          <p:cNvSpPr/>
          <p:nvPr/>
        </p:nvSpPr>
        <p:spPr>
          <a:xfrm>
            <a:off x="5546037" y="2017245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81C84A-302E-B913-33BF-F883512B91BA}"/>
              </a:ext>
            </a:extLst>
          </p:cNvPr>
          <p:cNvSpPr txBox="1"/>
          <p:nvPr/>
        </p:nvSpPr>
        <p:spPr>
          <a:xfrm>
            <a:off x="3963384" y="4386842"/>
            <a:ext cx="6552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Similar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 2013 global map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CB87FE4-FF37-F400-B945-E4FEBDBCCC94}"/>
              </a:ext>
            </a:extLst>
          </p:cNvPr>
          <p:cNvSpPr txBox="1"/>
          <p:nvPr/>
        </p:nvSpPr>
        <p:spPr>
          <a:xfrm>
            <a:off x="3932070" y="4817015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 Lancet 10.1016/S0140-6736(12)61229-X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35D8E0F-FE0A-A5A9-FFC3-4AE90E350A5F}"/>
              </a:ext>
            </a:extLst>
          </p:cNvPr>
          <p:cNvGrpSpPr/>
          <p:nvPr/>
        </p:nvGrpSpPr>
        <p:grpSpPr>
          <a:xfrm>
            <a:off x="547235" y="1199300"/>
            <a:ext cx="3764033" cy="1200329"/>
            <a:chOff x="588064" y="1254769"/>
            <a:chExt cx="3764033" cy="120032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4D5E6CA-CA86-6C4D-7011-E9DA90D99090}"/>
                </a:ext>
              </a:extLst>
            </p:cNvPr>
            <p:cNvSpPr txBox="1"/>
            <p:nvPr/>
          </p:nvSpPr>
          <p:spPr>
            <a:xfrm>
              <a:off x="588064" y="1254769"/>
              <a:ext cx="37640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Gather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HbS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survey data from global populations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(1,098 orange      points) 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87FE1B5-8444-53F5-5D5D-28D113DCC713}"/>
                </a:ext>
              </a:extLst>
            </p:cNvPr>
            <p:cNvSpPr/>
            <p:nvPr/>
          </p:nvSpPr>
          <p:spPr>
            <a:xfrm>
              <a:off x="2868969" y="2178197"/>
              <a:ext cx="150471" cy="150471"/>
            </a:xfrm>
            <a:prstGeom prst="rect">
              <a:avLst/>
            </a:prstGeom>
            <a:solidFill>
              <a:srgbClr val="FEA50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1" name="Picture 50" descr="A map of africa with red and grey spots&#10;&#10;Description automatically generated">
            <a:extLst>
              <a:ext uri="{FF2B5EF4-FFF2-40B4-BE49-F238E27FC236}">
                <a16:creationId xmlns:a16="http://schemas.microsoft.com/office/drawing/2014/main" id="{9989C6C2-BEFA-8AA9-B181-91E57772AB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5676" r="22299" b="22252"/>
          <a:stretch/>
        </p:blipFill>
        <p:spPr>
          <a:xfrm>
            <a:off x="851130" y="3211975"/>
            <a:ext cx="2358136" cy="2160875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47FBF8B-98DD-28AC-052D-8E3652AE4B9C}"/>
              </a:ext>
            </a:extLst>
          </p:cNvPr>
          <p:cNvCxnSpPr>
            <a:cxnSpLocks/>
          </p:cNvCxnSpPr>
          <p:nvPr/>
        </p:nvCxnSpPr>
        <p:spPr>
          <a:xfrm flipH="1">
            <a:off x="2165277" y="2523281"/>
            <a:ext cx="135327" cy="4629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13B43EC-4793-5126-B144-B008AEAEA284}"/>
              </a:ext>
            </a:extLst>
          </p:cNvPr>
          <p:cNvSpPr txBox="1"/>
          <p:nvPr/>
        </p:nvSpPr>
        <p:spPr>
          <a:xfrm>
            <a:off x="667427" y="5397647"/>
            <a:ext cx="2725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map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frequency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478B5D3-BDAF-FD8B-C12D-0EE8738F431A}"/>
              </a:ext>
            </a:extLst>
          </p:cNvPr>
          <p:cNvCxnSpPr>
            <a:cxnSpLocks/>
          </p:cNvCxnSpPr>
          <p:nvPr/>
        </p:nvCxnSpPr>
        <p:spPr>
          <a:xfrm flipH="1">
            <a:off x="4311268" y="1811757"/>
            <a:ext cx="237188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7D7BCE1-9792-080C-E208-304B57B146BA}"/>
              </a:ext>
            </a:extLst>
          </p:cNvPr>
          <p:cNvGrpSpPr/>
          <p:nvPr/>
        </p:nvGrpSpPr>
        <p:grpSpPr>
          <a:xfrm>
            <a:off x="4760819" y="998443"/>
            <a:ext cx="2670362" cy="2535722"/>
            <a:chOff x="4760819" y="998443"/>
            <a:chExt cx="2670362" cy="2535722"/>
          </a:xfrm>
        </p:grpSpPr>
        <p:pic>
          <p:nvPicPr>
            <p:cNvPr id="6" name="Picture 5" descr="A map of the world&#10;&#10;Description automatically generated">
              <a:extLst>
                <a:ext uri="{FF2B5EF4-FFF2-40B4-BE49-F238E27FC236}">
                  <a16:creationId xmlns:a16="http://schemas.microsoft.com/office/drawing/2014/main" id="{2403A7CA-B381-94B3-4795-265BAFFA3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819" y="998443"/>
              <a:ext cx="2670362" cy="25357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88F716C-2FD3-9969-30CB-C8F4FE0F0C43}"/>
                </a:ext>
              </a:extLst>
            </p:cNvPr>
            <p:cNvGrpSpPr/>
            <p:nvPr/>
          </p:nvGrpSpPr>
          <p:grpSpPr>
            <a:xfrm>
              <a:off x="5578997" y="2961277"/>
              <a:ext cx="707023" cy="424043"/>
              <a:chOff x="5578997" y="2961277"/>
              <a:chExt cx="707023" cy="424043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A2CEAB6-E4C3-B9E1-5F86-31B1BCD8EF89}"/>
                  </a:ext>
                </a:extLst>
              </p:cNvPr>
              <p:cNvSpPr/>
              <p:nvPr/>
            </p:nvSpPr>
            <p:spPr>
              <a:xfrm>
                <a:off x="5578997" y="2986268"/>
                <a:ext cx="326985" cy="310847"/>
              </a:xfrm>
              <a:prstGeom prst="rect">
                <a:avLst/>
              </a:prstGeom>
              <a:solidFill>
                <a:srgbClr val="8293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5A6CCE5-A965-A444-D8B4-A3ACA9C8201D}"/>
                  </a:ext>
                </a:extLst>
              </p:cNvPr>
              <p:cNvSpPr/>
              <p:nvPr/>
            </p:nvSpPr>
            <p:spPr>
              <a:xfrm>
                <a:off x="5959035" y="2961277"/>
                <a:ext cx="326985" cy="424043"/>
              </a:xfrm>
              <a:prstGeom prst="rect">
                <a:avLst/>
              </a:prstGeom>
              <a:solidFill>
                <a:srgbClr val="8293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A2340-CCD2-030A-19E1-1E3BDF1BA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3F808-C7E8-4131-9EFE-B613B7BC3B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40193-0C61-E6BB-B09A-EB67E1FAB745}"/>
              </a:ext>
            </a:extLst>
          </p:cNvPr>
          <p:cNvSpPr txBox="1"/>
          <p:nvPr/>
        </p:nvSpPr>
        <p:spPr>
          <a:xfrm>
            <a:off x="395591" y="263219"/>
            <a:ext cx="11400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geospatial analysis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6B0236-F167-AFC7-1A45-A7728784BEC6}"/>
              </a:ext>
            </a:extLst>
          </p:cNvPr>
          <p:cNvSpPr/>
          <p:nvPr/>
        </p:nvSpPr>
        <p:spPr>
          <a:xfrm>
            <a:off x="5798916" y="2266304"/>
            <a:ext cx="214132" cy="2569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B2AAA0-65DA-4828-A770-2C536FB768F6}"/>
              </a:ext>
            </a:extLst>
          </p:cNvPr>
          <p:cNvCxnSpPr/>
          <p:nvPr/>
        </p:nvCxnSpPr>
        <p:spPr>
          <a:xfrm flipV="1">
            <a:off x="6013048" y="2178099"/>
            <a:ext cx="142840" cy="882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49925A-40DA-7337-2F7A-2C7EF9E3A570}"/>
              </a:ext>
            </a:extLst>
          </p:cNvPr>
          <p:cNvCxnSpPr/>
          <p:nvPr/>
        </p:nvCxnSpPr>
        <p:spPr>
          <a:xfrm>
            <a:off x="6013048" y="2523281"/>
            <a:ext cx="142840" cy="68869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map of the african continent&#10;&#10;Description automatically generated">
            <a:extLst>
              <a:ext uri="{FF2B5EF4-FFF2-40B4-BE49-F238E27FC236}">
                <a16:creationId xmlns:a16="http://schemas.microsoft.com/office/drawing/2014/main" id="{7AB2FA7F-F2FC-960D-2D00-02EA09B071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2878" r="4976" b="4067"/>
          <a:stretch/>
        </p:blipFill>
        <p:spPr>
          <a:xfrm>
            <a:off x="6155888" y="2178099"/>
            <a:ext cx="1008095" cy="111901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3CDC11C-FB16-4081-8357-579FC7C580E7}"/>
              </a:ext>
            </a:extLst>
          </p:cNvPr>
          <p:cNvGrpSpPr/>
          <p:nvPr/>
        </p:nvGrpSpPr>
        <p:grpSpPr>
          <a:xfrm>
            <a:off x="547235" y="1199300"/>
            <a:ext cx="3764033" cy="1200329"/>
            <a:chOff x="588064" y="1254769"/>
            <a:chExt cx="3764033" cy="12003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F34769-C1D9-DC10-9602-F3F02AF46266}"/>
                </a:ext>
              </a:extLst>
            </p:cNvPr>
            <p:cNvSpPr txBox="1"/>
            <p:nvPr/>
          </p:nvSpPr>
          <p:spPr>
            <a:xfrm>
              <a:off x="588064" y="1254769"/>
              <a:ext cx="37640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Gather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HbS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survey data from global populations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(orange      points)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C5B03E0-FB89-0528-4241-14789D3A6823}"/>
                </a:ext>
              </a:extLst>
            </p:cNvPr>
            <p:cNvSpPr/>
            <p:nvPr/>
          </p:nvSpPr>
          <p:spPr>
            <a:xfrm>
              <a:off x="2445223" y="2178197"/>
              <a:ext cx="150471" cy="150471"/>
            </a:xfrm>
            <a:prstGeom prst="rect">
              <a:avLst/>
            </a:prstGeom>
            <a:solidFill>
              <a:srgbClr val="FEA50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3DDBB12-1E3F-CD80-A918-ADE04FCA5D7F}"/>
              </a:ext>
            </a:extLst>
          </p:cNvPr>
          <p:cNvSpPr/>
          <p:nvPr/>
        </p:nvSpPr>
        <p:spPr>
          <a:xfrm>
            <a:off x="5050699" y="2071730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3E7E89-4018-0F40-F74F-CBD7EA2E9D32}"/>
              </a:ext>
            </a:extLst>
          </p:cNvPr>
          <p:cNvSpPr/>
          <p:nvPr/>
        </p:nvSpPr>
        <p:spPr>
          <a:xfrm>
            <a:off x="5164999" y="1969619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D98033-EE70-4F75-BEEF-5E847B754F3C}"/>
              </a:ext>
            </a:extLst>
          </p:cNvPr>
          <p:cNvSpPr/>
          <p:nvPr/>
        </p:nvSpPr>
        <p:spPr>
          <a:xfrm>
            <a:off x="5188812" y="1993432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56FBE3-A030-4A23-76F2-3D549C128E40}"/>
              </a:ext>
            </a:extLst>
          </p:cNvPr>
          <p:cNvSpPr/>
          <p:nvPr/>
        </p:nvSpPr>
        <p:spPr>
          <a:xfrm>
            <a:off x="5165544" y="2057490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241E79-BCD1-B2ED-04FE-528836CF2E94}"/>
              </a:ext>
            </a:extLst>
          </p:cNvPr>
          <p:cNvSpPr/>
          <p:nvPr/>
        </p:nvSpPr>
        <p:spPr>
          <a:xfrm>
            <a:off x="5340579" y="2027027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80B235-3C28-E6C8-A841-AD00C52BDB9A}"/>
              </a:ext>
            </a:extLst>
          </p:cNvPr>
          <p:cNvSpPr/>
          <p:nvPr/>
        </p:nvSpPr>
        <p:spPr>
          <a:xfrm>
            <a:off x="5363847" y="1993432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C9EDD0-3044-C118-CFF0-B6F2040C5F69}"/>
              </a:ext>
            </a:extLst>
          </p:cNvPr>
          <p:cNvSpPr/>
          <p:nvPr/>
        </p:nvSpPr>
        <p:spPr>
          <a:xfrm>
            <a:off x="5236439" y="1929374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5EB0F7-5804-2049-DF4B-A82BC8572FE1}"/>
              </a:ext>
            </a:extLst>
          </p:cNvPr>
          <p:cNvSpPr/>
          <p:nvPr/>
        </p:nvSpPr>
        <p:spPr>
          <a:xfrm>
            <a:off x="5291051" y="2084570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" name="Picture 29" descr="A map of africa with red and grey spots&#10;&#10;Description automatically generated">
            <a:extLst>
              <a:ext uri="{FF2B5EF4-FFF2-40B4-BE49-F238E27FC236}">
                <a16:creationId xmlns:a16="http://schemas.microsoft.com/office/drawing/2014/main" id="{F3C7BBFD-500F-C98D-8F9D-9746F7713E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5676" r="22299" b="22252"/>
          <a:stretch/>
        </p:blipFill>
        <p:spPr>
          <a:xfrm>
            <a:off x="851130" y="3211975"/>
            <a:ext cx="2358136" cy="216087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2F63B00-AE40-21D8-BC26-E44106A31E3D}"/>
              </a:ext>
            </a:extLst>
          </p:cNvPr>
          <p:cNvSpPr/>
          <p:nvPr/>
        </p:nvSpPr>
        <p:spPr>
          <a:xfrm>
            <a:off x="4967682" y="1945159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480D9E-87ED-F51D-00A8-C682C5F69250}"/>
              </a:ext>
            </a:extLst>
          </p:cNvPr>
          <p:cNvSpPr/>
          <p:nvPr/>
        </p:nvSpPr>
        <p:spPr>
          <a:xfrm>
            <a:off x="4974816" y="1893801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FE708A5-E748-6C16-D572-1F5DAD0C0794}"/>
              </a:ext>
            </a:extLst>
          </p:cNvPr>
          <p:cNvSpPr/>
          <p:nvPr/>
        </p:nvSpPr>
        <p:spPr>
          <a:xfrm>
            <a:off x="5546037" y="2017245"/>
            <a:ext cx="47627" cy="47627"/>
          </a:xfrm>
          <a:prstGeom prst="rect">
            <a:avLst/>
          </a:prstGeom>
          <a:solidFill>
            <a:srgbClr val="FEA5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2F558CF-C1DB-9D2D-A2A2-6B39D099991F}"/>
              </a:ext>
            </a:extLst>
          </p:cNvPr>
          <p:cNvCxnSpPr>
            <a:cxnSpLocks/>
          </p:cNvCxnSpPr>
          <p:nvPr/>
        </p:nvCxnSpPr>
        <p:spPr>
          <a:xfrm flipH="1">
            <a:off x="2165277" y="2523281"/>
            <a:ext cx="135327" cy="4629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B952C54-72BA-A07D-A4DC-7DCB557AD827}"/>
              </a:ext>
            </a:extLst>
          </p:cNvPr>
          <p:cNvSpPr txBox="1"/>
          <p:nvPr/>
        </p:nvSpPr>
        <p:spPr>
          <a:xfrm>
            <a:off x="667427" y="5397647"/>
            <a:ext cx="2725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map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frequency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FDDDC-4E9C-71CB-3D0E-77F22604FC18}"/>
              </a:ext>
            </a:extLst>
          </p:cNvPr>
          <p:cNvGrpSpPr/>
          <p:nvPr/>
        </p:nvGrpSpPr>
        <p:grpSpPr>
          <a:xfrm>
            <a:off x="7721061" y="1199300"/>
            <a:ext cx="4338414" cy="1200329"/>
            <a:chOff x="7721061" y="1199300"/>
            <a:chExt cx="4338414" cy="12003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669B58F-E430-6D6D-0CC6-94D4090731B1}"/>
                </a:ext>
              </a:extLst>
            </p:cNvPr>
            <p:cNvSpPr txBox="1"/>
            <p:nvPr/>
          </p:nvSpPr>
          <p:spPr>
            <a:xfrm>
              <a:off x="7721061" y="1199300"/>
              <a:ext cx="43384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Gather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Pfsa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genotype counts from global populations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(green      points)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61C9CF0-8735-005C-7FDE-A5AD79C8DFBD}"/>
                </a:ext>
              </a:extLst>
            </p:cNvPr>
            <p:cNvSpPr/>
            <p:nvPr/>
          </p:nvSpPr>
          <p:spPr>
            <a:xfrm>
              <a:off x="9815033" y="2129531"/>
              <a:ext cx="150471" cy="150471"/>
            </a:xfrm>
            <a:prstGeom prst="rect">
              <a:avLst/>
            </a:prstGeom>
            <a:solidFill>
              <a:srgbClr val="008B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521A868-1728-2DE8-A14D-6885E90D02A1}"/>
              </a:ext>
            </a:extLst>
          </p:cNvPr>
          <p:cNvSpPr txBox="1"/>
          <p:nvPr/>
        </p:nvSpPr>
        <p:spPr>
          <a:xfrm>
            <a:off x="7994370" y="2825429"/>
            <a:ext cx="379180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MalariaGEN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Pf7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Whole-genome sequence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Moser et al 2021 Tanzania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Verity et al 2021 DRC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Molecular inversion probe typing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9C8BEA7-3D0F-4E58-4630-58B3536C32F4}"/>
              </a:ext>
            </a:extLst>
          </p:cNvPr>
          <p:cNvCxnSpPr>
            <a:cxnSpLocks/>
          </p:cNvCxnSpPr>
          <p:nvPr/>
        </p:nvCxnSpPr>
        <p:spPr>
          <a:xfrm flipH="1">
            <a:off x="4311268" y="1811757"/>
            <a:ext cx="237188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A104579-8923-6F89-F1CE-238291F08CE6}"/>
              </a:ext>
            </a:extLst>
          </p:cNvPr>
          <p:cNvCxnSpPr>
            <a:cxnSpLocks/>
          </p:cNvCxnSpPr>
          <p:nvPr/>
        </p:nvCxnSpPr>
        <p:spPr>
          <a:xfrm>
            <a:off x="7543752" y="1811757"/>
            <a:ext cx="237188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38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DM Theme">
  <a:themeElements>
    <a:clrScheme name="NDM">
      <a:dk1>
        <a:srgbClr val="000000"/>
      </a:dk1>
      <a:lt1>
        <a:sysClr val="window" lastClr="FFFFFF"/>
      </a:lt1>
      <a:dk2>
        <a:srgbClr val="002147"/>
      </a:dk2>
      <a:lt2>
        <a:srgbClr val="D4D4D2"/>
      </a:lt2>
      <a:accent1>
        <a:srgbClr val="158045"/>
      </a:accent1>
      <a:accent2>
        <a:srgbClr val="CDD940"/>
      </a:accent2>
      <a:accent3>
        <a:srgbClr val="A4BE4D"/>
      </a:accent3>
      <a:accent4>
        <a:srgbClr val="5D9E4D"/>
      </a:accent4>
      <a:accent5>
        <a:srgbClr val="F0E542"/>
      </a:accent5>
      <a:accent6>
        <a:srgbClr val="EB5F17"/>
      </a:accent6>
      <a:hlink>
        <a:srgbClr val="3382CD"/>
      </a:hlink>
      <a:folHlink>
        <a:srgbClr val="C548EC"/>
      </a:folHlink>
    </a:clrScheme>
    <a:fontScheme name="ND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G_PPT_template_MASTER" id="{478D7B35-B811-4E11-BB80-EC74FA4F5534}" vid="{F40E6E9C-3E86-4ECB-9F22-BDD02E6C27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1552</Words>
  <Application>Microsoft Macintosh PowerPoint</Application>
  <PresentationFormat>Widescreen</PresentationFormat>
  <Paragraphs>562</Paragraphs>
  <Slides>59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Courier New</vt:lpstr>
      <vt:lpstr>Arial</vt:lpstr>
      <vt:lpstr>FOUNDRYSTERLING-BOOK</vt:lpstr>
      <vt:lpstr>Helvetica</vt:lpstr>
      <vt:lpstr>Georgia</vt:lpstr>
      <vt:lpstr>Calibri</vt:lpstr>
      <vt:lpstr>FOUNDRYSTERLING-BOOK</vt:lpstr>
      <vt:lpstr>NDM Theme</vt:lpstr>
      <vt:lpstr>Geographical analysis of the P.falciparum - sickle haemoglobin association at local and continental scales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simplest simulation we could think of</vt:lpstr>
      <vt:lpstr>The simplest simulation we could think of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Executive summary</vt:lpstr>
      <vt:lpstr>Caveats</vt:lpstr>
      <vt:lpstr>What about between-locus LD?</vt:lpstr>
      <vt:lpstr>What about between-locus LD?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Malaria protection due to sickle haemoglobin depends on parasite genotype - but why?</dc:title>
  <dc:creator>Gavin Band</dc:creator>
  <cp:lastModifiedBy>Gavin Band</cp:lastModifiedBy>
  <cp:revision>7</cp:revision>
  <dcterms:created xsi:type="dcterms:W3CDTF">2024-09-18T14:59:51Z</dcterms:created>
  <dcterms:modified xsi:type="dcterms:W3CDTF">2024-09-19T21:36:23Z</dcterms:modified>
</cp:coreProperties>
</file>