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0"/>
  </p:notesMasterIdLst>
  <p:sldIdLst>
    <p:sldId id="282" r:id="rId5"/>
    <p:sldId id="308" r:id="rId6"/>
    <p:sldId id="299" r:id="rId7"/>
    <p:sldId id="303" r:id="rId8"/>
    <p:sldId id="306" r:id="rId9"/>
    <p:sldId id="300" r:id="rId10"/>
    <p:sldId id="309" r:id="rId11"/>
    <p:sldId id="304" r:id="rId12"/>
    <p:sldId id="305" r:id="rId13"/>
    <p:sldId id="332" r:id="rId14"/>
    <p:sldId id="333" r:id="rId15"/>
    <p:sldId id="317" r:id="rId16"/>
    <p:sldId id="334" r:id="rId17"/>
    <p:sldId id="307" r:id="rId18"/>
    <p:sldId id="314" r:id="rId19"/>
    <p:sldId id="315" r:id="rId20"/>
    <p:sldId id="326" r:id="rId21"/>
    <p:sldId id="330" r:id="rId22"/>
    <p:sldId id="331" r:id="rId23"/>
    <p:sldId id="329" r:id="rId24"/>
    <p:sldId id="320" r:id="rId25"/>
    <p:sldId id="324" r:id="rId26"/>
    <p:sldId id="325" r:id="rId27"/>
    <p:sldId id="323" r:id="rId28"/>
    <p:sldId id="336" r:id="rId29"/>
  </p:sldIdLst>
  <p:sldSz cx="12192000" cy="6858000"/>
  <p:notesSz cx="6797675" cy="9926638"/>
  <p:embeddedFontLst>
    <p:embeddedFont>
      <p:font typeface="Calibri" panose="020F050202020403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40" userDrawn="1">
          <p15:clr>
            <a:srgbClr val="A4A3A4"/>
          </p15:clr>
        </p15:guide>
        <p15:guide id="3" orient="horz" pos="2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E0A"/>
    <a:srgbClr val="FFFFFF"/>
    <a:srgbClr val="000000"/>
    <a:srgbClr val="ECFFCD"/>
    <a:srgbClr val="002147"/>
    <a:srgbClr val="D4D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24" d="100"/>
          <a:sy n="124" d="100"/>
        </p:scale>
        <p:origin x="584" y="168"/>
      </p:cViewPr>
      <p:guideLst>
        <p:guide orient="horz" pos="1139"/>
        <p:guide pos="3840"/>
        <p:guide orient="horz" pos="23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A8EF2C-F38B-4955-816B-A73D6586B690}" type="datetimeFigureOut">
              <a:rPr lang="en-GB" smtClean="0"/>
              <a:t>02/12/2024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8C86E21-9429-470D-BC18-1A647D356219}" type="slidenum">
              <a:rPr lang="en-GB" smtClean="0"/>
              <a:t>‹#›</a:t>
            </a:fld>
            <a:endParaRPr lang="en-GB"/>
          </a:p>
        </p:txBody>
      </p:sp>
    </p:spTree>
    <p:extLst>
      <p:ext uri="{BB962C8B-B14F-4D97-AF65-F5344CB8AC3E}">
        <p14:creationId xmlns:p14="http://schemas.microsoft.com/office/powerpoint/2010/main" val="272320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object 2">
            <a:extLst>
              <a:ext uri="{FF2B5EF4-FFF2-40B4-BE49-F238E27FC236}">
                <a16:creationId xmlns:a16="http://schemas.microsoft.com/office/drawing/2014/main" id="{836D9CEB-3676-24AC-694C-A0744925C634}"/>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00" y="12"/>
            <a:ext cx="12192393" cy="6857987"/>
          </a:xfrm>
          <a:prstGeom prst="rect">
            <a:avLst/>
          </a:prstGeom>
        </p:spPr>
      </p:pic>
      <p:sp>
        <p:nvSpPr>
          <p:cNvPr id="2" name="Title 1">
            <a:extLst>
              <a:ext uri="{FF2B5EF4-FFF2-40B4-BE49-F238E27FC236}">
                <a16:creationId xmlns:a16="http://schemas.microsoft.com/office/drawing/2014/main" id="{CD761E9E-ED51-992F-D7E0-B9A9CFC550B3}"/>
              </a:ext>
            </a:extLst>
          </p:cNvPr>
          <p:cNvSpPr>
            <a:spLocks noGrp="1"/>
          </p:cNvSpPr>
          <p:nvPr>
            <p:ph type="ctrTitle" hasCustomPrompt="1"/>
          </p:nvPr>
        </p:nvSpPr>
        <p:spPr>
          <a:xfrm>
            <a:off x="794044" y="2320033"/>
            <a:ext cx="7705725" cy="1786731"/>
          </a:xfrm>
        </p:spPr>
        <p:txBody>
          <a:bodyPr anchor="b"/>
          <a:lstStyle>
            <a:lvl1pPr algn="l">
              <a:lnSpc>
                <a:spcPts val="6250"/>
              </a:lnSpc>
              <a:defRPr sz="4900">
                <a:solidFill>
                  <a:schemeClr val="bg1"/>
                </a:solidFill>
              </a:defRPr>
            </a:lvl1pPr>
          </a:lstStyle>
          <a:p>
            <a:r>
              <a:rPr lang="en-GB"/>
              <a:t>Title</a:t>
            </a:r>
          </a:p>
        </p:txBody>
      </p:sp>
      <p:sp>
        <p:nvSpPr>
          <p:cNvPr id="3" name="Subtitle 2">
            <a:extLst>
              <a:ext uri="{FF2B5EF4-FFF2-40B4-BE49-F238E27FC236}">
                <a16:creationId xmlns:a16="http://schemas.microsoft.com/office/drawing/2014/main" id="{15B4C36A-DF60-9B29-34E4-41C2FAC12B85}"/>
              </a:ext>
            </a:extLst>
          </p:cNvPr>
          <p:cNvSpPr>
            <a:spLocks noGrp="1"/>
          </p:cNvSpPr>
          <p:nvPr>
            <p:ph type="subTitle" idx="1" hasCustomPrompt="1"/>
          </p:nvPr>
        </p:nvSpPr>
        <p:spPr>
          <a:xfrm>
            <a:off x="794044" y="4490242"/>
            <a:ext cx="7705725" cy="47228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p>
        </p:txBody>
      </p:sp>
      <p:sp>
        <p:nvSpPr>
          <p:cNvPr id="11" name="Text Placeholder 10">
            <a:extLst>
              <a:ext uri="{FF2B5EF4-FFF2-40B4-BE49-F238E27FC236}">
                <a16:creationId xmlns:a16="http://schemas.microsoft.com/office/drawing/2014/main" id="{3058EC2E-4C9F-5404-3640-0C65E4031B57}"/>
              </a:ext>
            </a:extLst>
          </p:cNvPr>
          <p:cNvSpPr>
            <a:spLocks noGrp="1"/>
          </p:cNvSpPr>
          <p:nvPr>
            <p:ph type="body" sz="quarter" idx="11" hasCustomPrompt="1"/>
          </p:nvPr>
        </p:nvSpPr>
        <p:spPr>
          <a:xfrm>
            <a:off x="794044" y="5344417"/>
            <a:ext cx="7705725" cy="370584"/>
          </a:xfrm>
          <a:prstGeom prst="rect">
            <a:avLst/>
          </a:prstGeom>
        </p:spPr>
        <p:txBody>
          <a:bodyPr/>
          <a:lstStyle>
            <a:lvl1pPr>
              <a:lnSpc>
                <a:spcPct val="100000"/>
              </a:lnSpc>
              <a:defRPr sz="160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Presenter and/or date</a:t>
            </a:r>
            <a:endParaRPr lang="en-US"/>
          </a:p>
        </p:txBody>
      </p:sp>
      <p:pic>
        <p:nvPicPr>
          <p:cNvPr id="15" name="Picture 14" descr="A picture containing graphical user interface&#10;&#10;Description automatically generated">
            <a:extLst>
              <a:ext uri="{FF2B5EF4-FFF2-40B4-BE49-F238E27FC236}">
                <a16:creationId xmlns:a16="http://schemas.microsoft.com/office/drawing/2014/main" id="{FA8D99D0-08E8-DACD-7022-00D90D05BF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2847" y="613446"/>
            <a:ext cx="2047980" cy="974775"/>
          </a:xfrm>
          <a:prstGeom prst="rect">
            <a:avLst/>
          </a:prstGeom>
        </p:spPr>
      </p:pic>
      <p:pic>
        <p:nvPicPr>
          <p:cNvPr id="6" name="Picture 5" descr="A logo with text on it&#10;&#10;Description automatically generated">
            <a:extLst>
              <a:ext uri="{FF2B5EF4-FFF2-40B4-BE49-F238E27FC236}">
                <a16:creationId xmlns:a16="http://schemas.microsoft.com/office/drawing/2014/main" id="{D7848F15-982B-D3C7-D446-BDB25D4FD03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94044" y="612621"/>
            <a:ext cx="2243880" cy="975600"/>
          </a:xfrm>
          <a:prstGeom prst="rect">
            <a:avLst/>
          </a:prstGeom>
        </p:spPr>
      </p:pic>
    </p:spTree>
    <p:extLst>
      <p:ext uri="{BB962C8B-B14F-4D97-AF65-F5344CB8AC3E}">
        <p14:creationId xmlns:p14="http://schemas.microsoft.com/office/powerpoint/2010/main" val="34589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2133F4BD-3A05-6BF0-9599-0623746B96D1}"/>
              </a:ext>
            </a:extLst>
          </p:cNvPr>
          <p:cNvSpPr/>
          <p:nvPr userDrawn="1"/>
        </p:nvSpPr>
        <p:spPr>
          <a:xfrm>
            <a:off x="0" y="68"/>
            <a:ext cx="12193270" cy="6858000"/>
          </a:xfrm>
          <a:custGeom>
            <a:avLst/>
            <a:gdLst/>
            <a:ahLst/>
            <a:cxnLst/>
            <a:rect l="l" t="t" r="r" b="b"/>
            <a:pathLst>
              <a:path w="12193270" h="6858000">
                <a:moveTo>
                  <a:pt x="12193206" y="0"/>
                </a:moveTo>
                <a:lnTo>
                  <a:pt x="0" y="0"/>
                </a:lnTo>
                <a:lnTo>
                  <a:pt x="0" y="258064"/>
                </a:lnTo>
                <a:lnTo>
                  <a:pt x="7924190" y="6857936"/>
                </a:lnTo>
                <a:lnTo>
                  <a:pt x="12193206" y="6857936"/>
                </a:lnTo>
                <a:lnTo>
                  <a:pt x="12193206" y="0"/>
                </a:lnTo>
                <a:close/>
              </a:path>
            </a:pathLst>
          </a:custGeom>
          <a:solidFill>
            <a:schemeClr val="tx2"/>
          </a:solidFill>
        </p:spPr>
        <p:txBody>
          <a:bodyPr wrap="square" lIns="0" tIns="0" rIns="0" bIns="0" rtlCol="0"/>
          <a:lstStyle/>
          <a:p>
            <a:endParaRPr/>
          </a:p>
        </p:txBody>
      </p:sp>
      <p:sp>
        <p:nvSpPr>
          <p:cNvPr id="2" name="Title 1">
            <a:extLst>
              <a:ext uri="{FF2B5EF4-FFF2-40B4-BE49-F238E27FC236}">
                <a16:creationId xmlns:a16="http://schemas.microsoft.com/office/drawing/2014/main" id="{CD761E9E-ED51-992F-D7E0-B9A9CFC550B3}"/>
              </a:ext>
            </a:extLst>
          </p:cNvPr>
          <p:cNvSpPr>
            <a:spLocks noGrp="1"/>
          </p:cNvSpPr>
          <p:nvPr>
            <p:ph type="ctrTitle" hasCustomPrompt="1"/>
          </p:nvPr>
        </p:nvSpPr>
        <p:spPr>
          <a:xfrm>
            <a:off x="794045" y="4241800"/>
            <a:ext cx="3396956" cy="1425250"/>
          </a:xfrm>
        </p:spPr>
        <p:txBody>
          <a:bodyPr anchor="b" anchorCtr="0"/>
          <a:lstStyle>
            <a:lvl1pPr algn="l">
              <a:lnSpc>
                <a:spcPts val="4200"/>
              </a:lnSpc>
              <a:defRPr sz="3600">
                <a:solidFill>
                  <a:schemeClr val="tx2"/>
                </a:solidFill>
              </a:defRPr>
            </a:lvl1pPr>
          </a:lstStyle>
          <a:p>
            <a:r>
              <a:rPr lang="en-GB"/>
              <a:t>Thank you</a:t>
            </a:r>
          </a:p>
        </p:txBody>
      </p:sp>
      <p:pic>
        <p:nvPicPr>
          <p:cNvPr id="3" name="Picture 2" descr="A logo with text on it&#10;&#10;Description automatically generated">
            <a:extLst>
              <a:ext uri="{FF2B5EF4-FFF2-40B4-BE49-F238E27FC236}">
                <a16:creationId xmlns:a16="http://schemas.microsoft.com/office/drawing/2014/main" id="{50C080FF-5A24-A756-9859-771E757441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39148" y="504799"/>
            <a:ext cx="2243880" cy="975600"/>
          </a:xfrm>
          <a:prstGeom prst="rect">
            <a:avLst/>
          </a:prstGeom>
        </p:spPr>
      </p:pic>
    </p:spTree>
    <p:extLst>
      <p:ext uri="{BB962C8B-B14F-4D97-AF65-F5344CB8AC3E}">
        <p14:creationId xmlns:p14="http://schemas.microsoft.com/office/powerpoint/2010/main" val="36885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E354F27C-9340-8132-B411-3CCADE4BE2C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00" y="12"/>
            <a:ext cx="12192393" cy="6857987"/>
          </a:xfrm>
          <a:prstGeom prst="rect">
            <a:avLst/>
          </a:prstGeom>
        </p:spPr>
      </p:pic>
      <p:sp>
        <p:nvSpPr>
          <p:cNvPr id="11" name="object 5">
            <a:extLst>
              <a:ext uri="{FF2B5EF4-FFF2-40B4-BE49-F238E27FC236}">
                <a16:creationId xmlns:a16="http://schemas.microsoft.com/office/drawing/2014/main" id="{3260914D-2179-F5E7-6AEF-1B3FCD15B664}"/>
              </a:ext>
            </a:extLst>
          </p:cNvPr>
          <p:cNvSpPr/>
          <p:nvPr/>
        </p:nvSpPr>
        <p:spPr>
          <a:xfrm>
            <a:off x="0" y="6320155"/>
            <a:ext cx="12193270" cy="537845"/>
          </a:xfrm>
          <a:custGeom>
            <a:avLst/>
            <a:gdLst/>
            <a:ahLst/>
            <a:cxnLst/>
            <a:rect l="l" t="t" r="r" b="b"/>
            <a:pathLst>
              <a:path w="12193270" h="537845">
                <a:moveTo>
                  <a:pt x="12193206" y="0"/>
                </a:moveTo>
                <a:lnTo>
                  <a:pt x="0" y="0"/>
                </a:lnTo>
                <a:lnTo>
                  <a:pt x="0" y="537654"/>
                </a:lnTo>
                <a:lnTo>
                  <a:pt x="12193206" y="537654"/>
                </a:lnTo>
                <a:lnTo>
                  <a:pt x="12193206" y="0"/>
                </a:lnTo>
                <a:close/>
              </a:path>
            </a:pathLst>
          </a:custGeom>
          <a:solidFill>
            <a:schemeClr val="tx2"/>
          </a:solidFill>
        </p:spPr>
        <p:txBody>
          <a:bodyPr wrap="square" lIns="0" tIns="0" rIns="0" bIns="0" rtlCol="0"/>
          <a:lstStyle/>
          <a:p>
            <a:endParaRPr/>
          </a:p>
        </p:txBody>
      </p:sp>
      <p:sp>
        <p:nvSpPr>
          <p:cNvPr id="2" name="Title 1">
            <a:extLst>
              <a:ext uri="{FF2B5EF4-FFF2-40B4-BE49-F238E27FC236}">
                <a16:creationId xmlns:a16="http://schemas.microsoft.com/office/drawing/2014/main" id="{8BCD3216-EE4B-142A-37B2-8F088BC53FF9}"/>
              </a:ext>
            </a:extLst>
          </p:cNvPr>
          <p:cNvSpPr>
            <a:spLocks noGrp="1"/>
          </p:cNvSpPr>
          <p:nvPr userDrawn="1">
            <p:ph type="title" hasCustomPrompt="1"/>
          </p:nvPr>
        </p:nvSpPr>
        <p:spPr>
          <a:xfrm>
            <a:off x="403762" y="306553"/>
            <a:ext cx="11388436" cy="701675"/>
          </a:xfrm>
        </p:spPr>
        <p:txBody>
          <a:bodyPr/>
          <a:lstStyle>
            <a:lvl1pPr>
              <a:defRPr>
                <a:solidFill>
                  <a:schemeClr val="tx2"/>
                </a:solidFill>
              </a:defRPr>
            </a:lvl1pPr>
          </a:lstStyle>
          <a:p>
            <a:r>
              <a:rPr lang="en-US"/>
              <a:t>Heading</a:t>
            </a:r>
            <a:endParaRPr lang="en-GB"/>
          </a:p>
        </p:txBody>
      </p:sp>
      <p:sp>
        <p:nvSpPr>
          <p:cNvPr id="3" name="Content Placeholder 2">
            <a:extLst>
              <a:ext uri="{FF2B5EF4-FFF2-40B4-BE49-F238E27FC236}">
                <a16:creationId xmlns:a16="http://schemas.microsoft.com/office/drawing/2014/main" id="{43993640-ACD6-D0FB-E6D2-1A10789FAB47}"/>
              </a:ext>
            </a:extLst>
          </p:cNvPr>
          <p:cNvSpPr>
            <a:spLocks noGrp="1"/>
          </p:cNvSpPr>
          <p:nvPr userDrawn="1">
            <p:ph idx="1"/>
          </p:nvPr>
        </p:nvSpPr>
        <p:spPr>
          <a:xfrm>
            <a:off x="403762" y="1759636"/>
            <a:ext cx="11388436" cy="444097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Slide Number Placeholder 4">
            <a:extLst>
              <a:ext uri="{FF2B5EF4-FFF2-40B4-BE49-F238E27FC236}">
                <a16:creationId xmlns:a16="http://schemas.microsoft.com/office/drawing/2014/main" id="{82C9AC80-4639-4FDD-B104-DE41EA8F504D}"/>
              </a:ext>
            </a:extLst>
          </p:cNvPr>
          <p:cNvSpPr>
            <a:spLocks noGrp="1"/>
          </p:cNvSpPr>
          <p:nvPr>
            <p:ph type="sldNum" sz="quarter" idx="10"/>
          </p:nvPr>
        </p:nvSpPr>
        <p:spPr>
          <a:xfrm>
            <a:off x="11696223" y="6459464"/>
            <a:ext cx="269875" cy="257175"/>
          </a:xfrm>
          <a:prstGeom prst="rect">
            <a:avLst/>
          </a:prstGeom>
        </p:spPr>
        <p:txBody>
          <a:bodyPr/>
          <a:lstStyle>
            <a:lvl1pPr>
              <a:defRPr>
                <a:solidFill>
                  <a:schemeClr val="bg1"/>
                </a:solidFill>
              </a:defRPr>
            </a:lvl1pPr>
          </a:lstStyle>
          <a:p>
            <a:fld id="{7CC3F808-C7E8-4131-9EFE-B613B7BC3B90}" type="slidenum">
              <a:rPr lang="en-GB" smtClean="0"/>
              <a:pPr/>
              <a:t>‹#›</a:t>
            </a:fld>
            <a:endParaRPr lang="en-GB"/>
          </a:p>
        </p:txBody>
      </p:sp>
      <p:grpSp>
        <p:nvGrpSpPr>
          <p:cNvPr id="6" name="Group 5">
            <a:extLst>
              <a:ext uri="{FF2B5EF4-FFF2-40B4-BE49-F238E27FC236}">
                <a16:creationId xmlns:a16="http://schemas.microsoft.com/office/drawing/2014/main" id="{3D0D1FD9-151C-6D72-895D-507712871671}"/>
              </a:ext>
            </a:extLst>
          </p:cNvPr>
          <p:cNvGrpSpPr/>
          <p:nvPr userDrawn="1"/>
        </p:nvGrpSpPr>
        <p:grpSpPr>
          <a:xfrm>
            <a:off x="316179" y="6461253"/>
            <a:ext cx="2556805" cy="277200"/>
            <a:chOff x="316179" y="6461253"/>
            <a:chExt cx="2556805" cy="277200"/>
          </a:xfrm>
        </p:grpSpPr>
        <p:sp>
          <p:nvSpPr>
            <p:cNvPr id="18" name="object 6">
              <a:extLst>
                <a:ext uri="{FF2B5EF4-FFF2-40B4-BE49-F238E27FC236}">
                  <a16:creationId xmlns:a16="http://schemas.microsoft.com/office/drawing/2014/main" id="{CF217B5A-45E7-40E1-B0E9-4FA927BF95D6}"/>
                </a:ext>
              </a:extLst>
            </p:cNvPr>
            <p:cNvSpPr/>
            <p:nvPr userDrawn="1"/>
          </p:nvSpPr>
          <p:spPr>
            <a:xfrm>
              <a:off x="316179" y="6462439"/>
              <a:ext cx="254563" cy="254200"/>
            </a:xfrm>
            <a:custGeom>
              <a:avLst/>
              <a:gdLst/>
              <a:ahLst/>
              <a:cxnLst/>
              <a:rect l="l" t="t" r="r" b="b"/>
              <a:pathLst>
                <a:path w="254634" h="254634">
                  <a:moveTo>
                    <a:pt x="254419" y="0"/>
                  </a:moveTo>
                  <a:lnTo>
                    <a:pt x="126784" y="105625"/>
                  </a:lnTo>
                  <a:lnTo>
                    <a:pt x="0" y="25"/>
                  </a:lnTo>
                  <a:lnTo>
                    <a:pt x="0" y="254419"/>
                  </a:lnTo>
                  <a:lnTo>
                    <a:pt x="254419" y="254419"/>
                  </a:lnTo>
                  <a:lnTo>
                    <a:pt x="254419" y="0"/>
                  </a:lnTo>
                  <a:close/>
                </a:path>
              </a:pathLst>
            </a:custGeom>
            <a:solidFill>
              <a:schemeClr val="bg1"/>
            </a:solidFill>
          </p:spPr>
          <p:txBody>
            <a:bodyPr wrap="square" lIns="0" tIns="0" rIns="0" bIns="0" rtlCol="0"/>
            <a:lstStyle/>
            <a:p>
              <a:endParaRPr lang="en-GB"/>
            </a:p>
          </p:txBody>
        </p:sp>
        <p:pic>
          <p:nvPicPr>
            <p:cNvPr id="5" name="Picture 4">
              <a:extLst>
                <a:ext uri="{FF2B5EF4-FFF2-40B4-BE49-F238E27FC236}">
                  <a16:creationId xmlns:a16="http://schemas.microsoft.com/office/drawing/2014/main" id="{9EA6228E-31DD-B221-6C18-ED554F1AC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010"/>
            <a:stretch/>
          </p:blipFill>
          <p:spPr>
            <a:xfrm>
              <a:off x="597677" y="6461253"/>
              <a:ext cx="2275307" cy="277200"/>
            </a:xfrm>
            <a:prstGeom prst="rect">
              <a:avLst/>
            </a:prstGeom>
          </p:spPr>
        </p:pic>
      </p:grpSp>
    </p:spTree>
    <p:extLst>
      <p:ext uri="{BB962C8B-B14F-4D97-AF65-F5344CB8AC3E}">
        <p14:creationId xmlns:p14="http://schemas.microsoft.com/office/powerpoint/2010/main" val="373956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2133F4BD-3A05-6BF0-9599-0623746B96D1}"/>
              </a:ext>
            </a:extLst>
          </p:cNvPr>
          <p:cNvSpPr/>
          <p:nvPr userDrawn="1"/>
        </p:nvSpPr>
        <p:spPr>
          <a:xfrm>
            <a:off x="0" y="68"/>
            <a:ext cx="12193270" cy="6858000"/>
          </a:xfrm>
          <a:custGeom>
            <a:avLst/>
            <a:gdLst/>
            <a:ahLst/>
            <a:cxnLst/>
            <a:rect l="l" t="t" r="r" b="b"/>
            <a:pathLst>
              <a:path w="12193270" h="6858000">
                <a:moveTo>
                  <a:pt x="12193206" y="0"/>
                </a:moveTo>
                <a:lnTo>
                  <a:pt x="0" y="0"/>
                </a:lnTo>
                <a:lnTo>
                  <a:pt x="0" y="258064"/>
                </a:lnTo>
                <a:lnTo>
                  <a:pt x="7924190" y="6857936"/>
                </a:lnTo>
                <a:lnTo>
                  <a:pt x="12193206" y="6857936"/>
                </a:lnTo>
                <a:lnTo>
                  <a:pt x="12193206" y="0"/>
                </a:lnTo>
                <a:close/>
              </a:path>
            </a:pathLst>
          </a:custGeom>
          <a:solidFill>
            <a:srgbClr val="092147"/>
          </a:solidFill>
        </p:spPr>
        <p:txBody>
          <a:bodyPr wrap="square" lIns="0" tIns="0" rIns="0" bIns="0" rtlCol="0"/>
          <a:lstStyle/>
          <a:p>
            <a:endParaRPr/>
          </a:p>
        </p:txBody>
      </p:sp>
      <p:sp>
        <p:nvSpPr>
          <p:cNvPr id="2" name="Title 1">
            <a:extLst>
              <a:ext uri="{FF2B5EF4-FFF2-40B4-BE49-F238E27FC236}">
                <a16:creationId xmlns:a16="http://schemas.microsoft.com/office/drawing/2014/main" id="{CD761E9E-ED51-992F-D7E0-B9A9CFC550B3}"/>
              </a:ext>
            </a:extLst>
          </p:cNvPr>
          <p:cNvSpPr>
            <a:spLocks noGrp="1"/>
          </p:cNvSpPr>
          <p:nvPr>
            <p:ph type="ctrTitle" hasCustomPrompt="1"/>
          </p:nvPr>
        </p:nvSpPr>
        <p:spPr>
          <a:xfrm>
            <a:off x="794045" y="4313933"/>
            <a:ext cx="3854155" cy="1786731"/>
          </a:xfrm>
        </p:spPr>
        <p:txBody>
          <a:bodyPr anchor="t" anchorCtr="0"/>
          <a:lstStyle>
            <a:lvl1pPr algn="l">
              <a:lnSpc>
                <a:spcPts val="4700"/>
              </a:lnSpc>
              <a:defRPr sz="3600">
                <a:solidFill>
                  <a:schemeClr val="tx2"/>
                </a:solidFill>
              </a:defRPr>
            </a:lvl1pPr>
          </a:lstStyle>
          <a:p>
            <a:r>
              <a:rPr lang="en-GB"/>
              <a:t>Section title</a:t>
            </a:r>
          </a:p>
        </p:txBody>
      </p:sp>
    </p:spTree>
    <p:extLst>
      <p:ext uri="{BB962C8B-B14F-4D97-AF65-F5344CB8AC3E}">
        <p14:creationId xmlns:p14="http://schemas.microsoft.com/office/powerpoint/2010/main" val="102309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2133F4BD-3A05-6BF0-9599-0623746B96D1}"/>
              </a:ext>
            </a:extLst>
          </p:cNvPr>
          <p:cNvSpPr/>
          <p:nvPr userDrawn="1"/>
        </p:nvSpPr>
        <p:spPr>
          <a:xfrm flipH="1">
            <a:off x="0" y="68"/>
            <a:ext cx="12193270" cy="6858000"/>
          </a:xfrm>
          <a:custGeom>
            <a:avLst/>
            <a:gdLst/>
            <a:ahLst/>
            <a:cxnLst/>
            <a:rect l="l" t="t" r="r" b="b"/>
            <a:pathLst>
              <a:path w="12193270" h="6858000">
                <a:moveTo>
                  <a:pt x="12193206" y="0"/>
                </a:moveTo>
                <a:lnTo>
                  <a:pt x="0" y="0"/>
                </a:lnTo>
                <a:lnTo>
                  <a:pt x="0" y="258064"/>
                </a:lnTo>
                <a:lnTo>
                  <a:pt x="7924190" y="6857936"/>
                </a:lnTo>
                <a:lnTo>
                  <a:pt x="12193206" y="6857936"/>
                </a:lnTo>
                <a:lnTo>
                  <a:pt x="12193206" y="0"/>
                </a:lnTo>
                <a:close/>
              </a:path>
            </a:pathLst>
          </a:custGeom>
          <a:solidFill>
            <a:srgbClr val="092147"/>
          </a:solidFill>
        </p:spPr>
        <p:txBody>
          <a:bodyPr wrap="square" lIns="0" tIns="0" rIns="0" bIns="0" rtlCol="0"/>
          <a:lstStyle/>
          <a:p>
            <a:endParaRPr/>
          </a:p>
        </p:txBody>
      </p:sp>
      <p:sp>
        <p:nvSpPr>
          <p:cNvPr id="2" name="Title 1">
            <a:extLst>
              <a:ext uri="{FF2B5EF4-FFF2-40B4-BE49-F238E27FC236}">
                <a16:creationId xmlns:a16="http://schemas.microsoft.com/office/drawing/2014/main" id="{CD761E9E-ED51-992F-D7E0-B9A9CFC550B3}"/>
              </a:ext>
            </a:extLst>
          </p:cNvPr>
          <p:cNvSpPr>
            <a:spLocks noGrp="1"/>
          </p:cNvSpPr>
          <p:nvPr>
            <p:ph type="ctrTitle" hasCustomPrompt="1"/>
          </p:nvPr>
        </p:nvSpPr>
        <p:spPr>
          <a:xfrm>
            <a:off x="794045" y="4313933"/>
            <a:ext cx="3854155" cy="1786731"/>
          </a:xfrm>
        </p:spPr>
        <p:txBody>
          <a:bodyPr anchor="t" anchorCtr="0"/>
          <a:lstStyle>
            <a:lvl1pPr algn="l">
              <a:lnSpc>
                <a:spcPts val="4700"/>
              </a:lnSpc>
              <a:defRPr sz="3600">
                <a:solidFill>
                  <a:schemeClr val="bg1"/>
                </a:solidFill>
              </a:defRPr>
            </a:lvl1pPr>
          </a:lstStyle>
          <a:p>
            <a:r>
              <a:rPr lang="en-GB"/>
              <a:t>Section title</a:t>
            </a:r>
          </a:p>
        </p:txBody>
      </p:sp>
      <p:sp>
        <p:nvSpPr>
          <p:cNvPr id="4" name="Picture Placeholder 3">
            <a:extLst>
              <a:ext uri="{FF2B5EF4-FFF2-40B4-BE49-F238E27FC236}">
                <a16:creationId xmlns:a16="http://schemas.microsoft.com/office/drawing/2014/main" id="{033F56EB-3E8E-3A6B-FF7F-5BC6CD9B42B1}"/>
              </a:ext>
            </a:extLst>
          </p:cNvPr>
          <p:cNvSpPr>
            <a:spLocks noGrp="1"/>
          </p:cNvSpPr>
          <p:nvPr>
            <p:ph type="pic" sz="quarter" idx="10"/>
          </p:nvPr>
        </p:nvSpPr>
        <p:spPr>
          <a:xfrm>
            <a:off x="4244197" y="250167"/>
            <a:ext cx="7947803" cy="6607833"/>
          </a:xfrm>
          <a:custGeom>
            <a:avLst/>
            <a:gdLst>
              <a:gd name="connsiteX0" fmla="*/ 0 w 7947804"/>
              <a:gd name="connsiteY0" fmla="*/ 6780294 h 6780294"/>
              <a:gd name="connsiteX1" fmla="*/ 0 w 7947804"/>
              <a:gd name="connsiteY1" fmla="*/ 0 h 6780294"/>
              <a:gd name="connsiteX2" fmla="*/ 7947804 w 7947804"/>
              <a:gd name="connsiteY2" fmla="*/ 6780294 h 6780294"/>
              <a:gd name="connsiteX3" fmla="*/ 0 w 7947804"/>
              <a:gd name="connsiteY3" fmla="*/ 6780294 h 6780294"/>
              <a:gd name="connsiteX0" fmla="*/ 0 w 7947804"/>
              <a:gd name="connsiteY0" fmla="*/ 6607765 h 6607765"/>
              <a:gd name="connsiteX1" fmla="*/ 7944929 w 7947804"/>
              <a:gd name="connsiteY1" fmla="*/ 0 h 6607765"/>
              <a:gd name="connsiteX2" fmla="*/ 7947804 w 7947804"/>
              <a:gd name="connsiteY2" fmla="*/ 6607765 h 6607765"/>
              <a:gd name="connsiteX3" fmla="*/ 0 w 7947804"/>
              <a:gd name="connsiteY3" fmla="*/ 6607765 h 6607765"/>
            </a:gdLst>
            <a:ahLst/>
            <a:cxnLst>
              <a:cxn ang="0">
                <a:pos x="connsiteX0" y="connsiteY0"/>
              </a:cxn>
              <a:cxn ang="0">
                <a:pos x="connsiteX1" y="connsiteY1"/>
              </a:cxn>
              <a:cxn ang="0">
                <a:pos x="connsiteX2" y="connsiteY2"/>
              </a:cxn>
              <a:cxn ang="0">
                <a:pos x="connsiteX3" y="connsiteY3"/>
              </a:cxn>
            </a:cxnLst>
            <a:rect l="l" t="t" r="r" b="b"/>
            <a:pathLst>
              <a:path w="7947804" h="6607765">
                <a:moveTo>
                  <a:pt x="0" y="6607765"/>
                </a:moveTo>
                <a:lnTo>
                  <a:pt x="7944929" y="0"/>
                </a:lnTo>
                <a:cubicBezTo>
                  <a:pt x="7945887" y="2202588"/>
                  <a:pt x="7946846" y="4405177"/>
                  <a:pt x="7947804" y="6607765"/>
                </a:cubicBezTo>
                <a:lnTo>
                  <a:pt x="0" y="6607765"/>
                </a:lnTo>
                <a:close/>
              </a:path>
            </a:pathLst>
          </a:custGeom>
          <a:blipFill>
            <a:blip r:embed="rId2"/>
            <a:stretch>
              <a:fillRect/>
            </a:stretch>
          </a:blipFill>
        </p:spPr>
        <p:txBody>
          <a:bodyPr/>
          <a:lstStyle/>
          <a:p>
            <a:r>
              <a:rPr lang="en-GB"/>
              <a:t>Click icon to add picture</a:t>
            </a:r>
          </a:p>
        </p:txBody>
      </p:sp>
    </p:spTree>
    <p:extLst>
      <p:ext uri="{BB962C8B-B14F-4D97-AF65-F5344CB8AC3E}">
        <p14:creationId xmlns:p14="http://schemas.microsoft.com/office/powerpoint/2010/main" val="386650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3260914D-2179-F5E7-6AEF-1B3FCD15B664}"/>
              </a:ext>
            </a:extLst>
          </p:cNvPr>
          <p:cNvSpPr/>
          <p:nvPr/>
        </p:nvSpPr>
        <p:spPr>
          <a:xfrm>
            <a:off x="0" y="6320345"/>
            <a:ext cx="12193270" cy="537845"/>
          </a:xfrm>
          <a:custGeom>
            <a:avLst/>
            <a:gdLst/>
            <a:ahLst/>
            <a:cxnLst/>
            <a:rect l="l" t="t" r="r" b="b"/>
            <a:pathLst>
              <a:path w="12193270" h="537845">
                <a:moveTo>
                  <a:pt x="12193206" y="0"/>
                </a:moveTo>
                <a:lnTo>
                  <a:pt x="0" y="0"/>
                </a:lnTo>
                <a:lnTo>
                  <a:pt x="0" y="537654"/>
                </a:lnTo>
                <a:lnTo>
                  <a:pt x="12193206" y="537654"/>
                </a:lnTo>
                <a:lnTo>
                  <a:pt x="12193206" y="0"/>
                </a:lnTo>
                <a:close/>
              </a:path>
            </a:pathLst>
          </a:custGeom>
          <a:solidFill>
            <a:schemeClr val="tx2"/>
          </a:solidFill>
        </p:spPr>
        <p:txBody>
          <a:bodyPr wrap="square" lIns="0" tIns="0" rIns="0" bIns="0" rtlCol="0"/>
          <a:lstStyle/>
          <a:p>
            <a:endParaRPr/>
          </a:p>
        </p:txBody>
      </p:sp>
      <p:sp>
        <p:nvSpPr>
          <p:cNvPr id="2" name="Title 1">
            <a:extLst>
              <a:ext uri="{FF2B5EF4-FFF2-40B4-BE49-F238E27FC236}">
                <a16:creationId xmlns:a16="http://schemas.microsoft.com/office/drawing/2014/main" id="{8BCD3216-EE4B-142A-37B2-8F088BC53FF9}"/>
              </a:ext>
            </a:extLst>
          </p:cNvPr>
          <p:cNvSpPr>
            <a:spLocks noGrp="1"/>
          </p:cNvSpPr>
          <p:nvPr userDrawn="1">
            <p:ph type="title" hasCustomPrompt="1"/>
          </p:nvPr>
        </p:nvSpPr>
        <p:spPr/>
        <p:txBody>
          <a:bodyPr/>
          <a:lstStyle>
            <a:lvl1pPr>
              <a:defRPr>
                <a:solidFill>
                  <a:schemeClr val="tx2"/>
                </a:solidFill>
              </a:defRPr>
            </a:lvl1pPr>
          </a:lstStyle>
          <a:p>
            <a:r>
              <a:rPr lang="en-US"/>
              <a:t>Heading</a:t>
            </a:r>
            <a:endParaRPr lang="en-GB"/>
          </a:p>
        </p:txBody>
      </p:sp>
      <p:sp>
        <p:nvSpPr>
          <p:cNvPr id="3" name="Content Placeholder 2">
            <a:extLst>
              <a:ext uri="{FF2B5EF4-FFF2-40B4-BE49-F238E27FC236}">
                <a16:creationId xmlns:a16="http://schemas.microsoft.com/office/drawing/2014/main" id="{43993640-ACD6-D0FB-E6D2-1A10789FAB47}"/>
              </a:ext>
            </a:extLst>
          </p:cNvPr>
          <p:cNvSpPr>
            <a:spLocks noGrp="1"/>
          </p:cNvSpPr>
          <p:nvPr userDrawn="1">
            <p:ph idx="1"/>
          </p:nvPr>
        </p:nvSpPr>
        <p:spPr>
          <a:xfrm>
            <a:off x="790574" y="1759636"/>
            <a:ext cx="5059643" cy="377688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2">
            <a:extLst>
              <a:ext uri="{FF2B5EF4-FFF2-40B4-BE49-F238E27FC236}">
                <a16:creationId xmlns:a16="http://schemas.microsoft.com/office/drawing/2014/main" id="{A6039FF1-6A15-29CE-1C78-37FA0E0DC74D}"/>
              </a:ext>
            </a:extLst>
          </p:cNvPr>
          <p:cNvSpPr>
            <a:spLocks noGrp="1"/>
          </p:cNvSpPr>
          <p:nvPr userDrawn="1">
            <p:ph idx="11"/>
          </p:nvPr>
        </p:nvSpPr>
        <p:spPr>
          <a:xfrm>
            <a:off x="6341781" y="1759636"/>
            <a:ext cx="5059643" cy="377688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Slide Number Placeholder 4">
            <a:extLst>
              <a:ext uri="{FF2B5EF4-FFF2-40B4-BE49-F238E27FC236}">
                <a16:creationId xmlns:a16="http://schemas.microsoft.com/office/drawing/2014/main" id="{8D1C6B58-9CFE-4F5C-AD23-FA190CB0F463}"/>
              </a:ext>
            </a:extLst>
          </p:cNvPr>
          <p:cNvSpPr>
            <a:spLocks noGrp="1"/>
          </p:cNvSpPr>
          <p:nvPr>
            <p:ph type="sldNum" sz="quarter" idx="10"/>
          </p:nvPr>
        </p:nvSpPr>
        <p:spPr>
          <a:xfrm>
            <a:off x="11696223" y="6459464"/>
            <a:ext cx="269875" cy="257175"/>
          </a:xfrm>
          <a:prstGeom prst="rect">
            <a:avLst/>
          </a:prstGeom>
        </p:spPr>
        <p:txBody>
          <a:bodyPr/>
          <a:lstStyle>
            <a:lvl1pPr>
              <a:defRPr>
                <a:solidFill>
                  <a:schemeClr val="bg1"/>
                </a:solidFill>
              </a:defRPr>
            </a:lvl1pPr>
          </a:lstStyle>
          <a:p>
            <a:fld id="{7CC3F808-C7E8-4131-9EFE-B613B7BC3B90}" type="slidenum">
              <a:rPr lang="en-GB" smtClean="0"/>
              <a:pPr/>
              <a:t>‹#›</a:t>
            </a:fld>
            <a:endParaRPr lang="en-GB"/>
          </a:p>
        </p:txBody>
      </p:sp>
      <p:grpSp>
        <p:nvGrpSpPr>
          <p:cNvPr id="4" name="Group 3">
            <a:extLst>
              <a:ext uri="{FF2B5EF4-FFF2-40B4-BE49-F238E27FC236}">
                <a16:creationId xmlns:a16="http://schemas.microsoft.com/office/drawing/2014/main" id="{A9660B30-9218-DCDD-8D78-6AFD95C0F9F8}"/>
              </a:ext>
            </a:extLst>
          </p:cNvPr>
          <p:cNvGrpSpPr/>
          <p:nvPr userDrawn="1"/>
        </p:nvGrpSpPr>
        <p:grpSpPr>
          <a:xfrm>
            <a:off x="316179" y="6461253"/>
            <a:ext cx="2556805" cy="277200"/>
            <a:chOff x="316179" y="6461253"/>
            <a:chExt cx="2556805" cy="277200"/>
          </a:xfrm>
        </p:grpSpPr>
        <p:sp>
          <p:nvSpPr>
            <p:cNvPr id="5" name="object 6">
              <a:extLst>
                <a:ext uri="{FF2B5EF4-FFF2-40B4-BE49-F238E27FC236}">
                  <a16:creationId xmlns:a16="http://schemas.microsoft.com/office/drawing/2014/main" id="{EF6EE487-0F34-F0EE-FE19-608285691A98}"/>
                </a:ext>
              </a:extLst>
            </p:cNvPr>
            <p:cNvSpPr/>
            <p:nvPr userDrawn="1"/>
          </p:nvSpPr>
          <p:spPr>
            <a:xfrm>
              <a:off x="316179" y="6462439"/>
              <a:ext cx="254563" cy="254200"/>
            </a:xfrm>
            <a:custGeom>
              <a:avLst/>
              <a:gdLst/>
              <a:ahLst/>
              <a:cxnLst/>
              <a:rect l="l" t="t" r="r" b="b"/>
              <a:pathLst>
                <a:path w="254634" h="254634">
                  <a:moveTo>
                    <a:pt x="254419" y="0"/>
                  </a:moveTo>
                  <a:lnTo>
                    <a:pt x="126784" y="105625"/>
                  </a:lnTo>
                  <a:lnTo>
                    <a:pt x="0" y="25"/>
                  </a:lnTo>
                  <a:lnTo>
                    <a:pt x="0" y="254419"/>
                  </a:lnTo>
                  <a:lnTo>
                    <a:pt x="254419" y="254419"/>
                  </a:lnTo>
                  <a:lnTo>
                    <a:pt x="254419" y="0"/>
                  </a:lnTo>
                  <a:close/>
                </a:path>
              </a:pathLst>
            </a:custGeom>
            <a:solidFill>
              <a:schemeClr val="bg1"/>
            </a:solidFill>
          </p:spPr>
          <p:txBody>
            <a:bodyPr wrap="square" lIns="0" tIns="0" rIns="0" bIns="0" rtlCol="0"/>
            <a:lstStyle/>
            <a:p>
              <a:endParaRPr lang="en-GB"/>
            </a:p>
          </p:txBody>
        </p:sp>
        <p:pic>
          <p:nvPicPr>
            <p:cNvPr id="7" name="Picture 6">
              <a:extLst>
                <a:ext uri="{FF2B5EF4-FFF2-40B4-BE49-F238E27FC236}">
                  <a16:creationId xmlns:a16="http://schemas.microsoft.com/office/drawing/2014/main" id="{2D962F16-7D30-97E2-CEF5-B866F3F881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0"/>
            <a:stretch/>
          </p:blipFill>
          <p:spPr>
            <a:xfrm>
              <a:off x="597677" y="6461253"/>
              <a:ext cx="2275307" cy="277200"/>
            </a:xfrm>
            <a:prstGeom prst="rect">
              <a:avLst/>
            </a:prstGeom>
          </p:spPr>
        </p:pic>
      </p:grpSp>
    </p:spTree>
    <p:extLst>
      <p:ext uri="{BB962C8B-B14F-4D97-AF65-F5344CB8AC3E}">
        <p14:creationId xmlns:p14="http://schemas.microsoft.com/office/powerpoint/2010/main" val="199637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78AB8AC-51C0-A282-3E41-4FF8078F8B66}"/>
              </a:ext>
            </a:extLst>
          </p:cNvPr>
          <p:cNvSpPr>
            <a:spLocks noGrp="1"/>
          </p:cNvSpPr>
          <p:nvPr>
            <p:ph type="pic" sz="quarter" idx="11" hasCustomPrompt="1"/>
          </p:nvPr>
        </p:nvSpPr>
        <p:spPr>
          <a:xfrm>
            <a:off x="6341780" y="0"/>
            <a:ext cx="5850219" cy="632015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nchorCtr="0"/>
          <a:lstStyle>
            <a:lvl1pPr algn="ctr">
              <a:defRPr>
                <a:solidFill>
                  <a:schemeClr val="bg1"/>
                </a:solidFill>
              </a:defRPr>
            </a:lvl1pPr>
          </a:lstStyle>
          <a:p>
            <a:r>
              <a:rPr lang="en-GB"/>
              <a:t>Click to add picture</a:t>
            </a:r>
          </a:p>
        </p:txBody>
      </p:sp>
      <p:sp>
        <p:nvSpPr>
          <p:cNvPr id="2" name="Title 1">
            <a:extLst>
              <a:ext uri="{FF2B5EF4-FFF2-40B4-BE49-F238E27FC236}">
                <a16:creationId xmlns:a16="http://schemas.microsoft.com/office/drawing/2014/main" id="{8BCD3216-EE4B-142A-37B2-8F088BC53FF9}"/>
              </a:ext>
            </a:extLst>
          </p:cNvPr>
          <p:cNvSpPr>
            <a:spLocks noGrp="1"/>
          </p:cNvSpPr>
          <p:nvPr>
            <p:ph type="title" hasCustomPrompt="1"/>
          </p:nvPr>
        </p:nvSpPr>
        <p:spPr>
          <a:xfrm>
            <a:off x="803274" y="805180"/>
            <a:ext cx="5046943" cy="1094014"/>
          </a:xfrm>
        </p:spPr>
        <p:txBody>
          <a:bodyPr/>
          <a:lstStyle>
            <a:lvl1pPr>
              <a:lnSpc>
                <a:spcPts val="4000"/>
              </a:lnSpc>
              <a:defRPr>
                <a:solidFill>
                  <a:schemeClr val="tx2"/>
                </a:solidFill>
              </a:defRPr>
            </a:lvl1pPr>
          </a:lstStyle>
          <a:p>
            <a:r>
              <a:rPr lang="en-US"/>
              <a:t>Heading</a:t>
            </a:r>
            <a:endParaRPr lang="en-GB"/>
          </a:p>
        </p:txBody>
      </p:sp>
      <p:sp>
        <p:nvSpPr>
          <p:cNvPr id="14" name="Text Placeholder 13">
            <a:extLst>
              <a:ext uri="{FF2B5EF4-FFF2-40B4-BE49-F238E27FC236}">
                <a16:creationId xmlns:a16="http://schemas.microsoft.com/office/drawing/2014/main" id="{4D4EDD70-4D9F-74D7-CC79-3FFEE13768B9}"/>
              </a:ext>
            </a:extLst>
          </p:cNvPr>
          <p:cNvSpPr>
            <a:spLocks noGrp="1"/>
          </p:cNvSpPr>
          <p:nvPr>
            <p:ph type="body" sz="quarter" idx="12"/>
          </p:nvPr>
        </p:nvSpPr>
        <p:spPr>
          <a:xfrm>
            <a:off x="803274" y="2142653"/>
            <a:ext cx="5046943" cy="339387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object 6">
            <a:extLst>
              <a:ext uri="{FF2B5EF4-FFF2-40B4-BE49-F238E27FC236}">
                <a16:creationId xmlns:a16="http://schemas.microsoft.com/office/drawing/2014/main" id="{DE730B1B-F47E-F663-D5A7-1F15CBC7E9A7}"/>
              </a:ext>
            </a:extLst>
          </p:cNvPr>
          <p:cNvSpPr/>
          <p:nvPr/>
        </p:nvSpPr>
        <p:spPr>
          <a:xfrm>
            <a:off x="0" y="6320155"/>
            <a:ext cx="12193270" cy="537845"/>
          </a:xfrm>
          <a:custGeom>
            <a:avLst/>
            <a:gdLst/>
            <a:ahLst/>
            <a:cxnLst/>
            <a:rect l="l" t="t" r="r" b="b"/>
            <a:pathLst>
              <a:path w="12193270" h="537845">
                <a:moveTo>
                  <a:pt x="12193206" y="0"/>
                </a:moveTo>
                <a:lnTo>
                  <a:pt x="0" y="0"/>
                </a:lnTo>
                <a:lnTo>
                  <a:pt x="0" y="537654"/>
                </a:lnTo>
                <a:lnTo>
                  <a:pt x="12193206" y="537654"/>
                </a:lnTo>
                <a:lnTo>
                  <a:pt x="12193206" y="0"/>
                </a:lnTo>
                <a:close/>
              </a:path>
            </a:pathLst>
          </a:custGeom>
          <a:solidFill>
            <a:schemeClr val="tx2"/>
          </a:solidFill>
        </p:spPr>
        <p:txBody>
          <a:bodyPr wrap="square" lIns="0" tIns="0" rIns="0" bIns="0" rtlCol="0"/>
          <a:lstStyle/>
          <a:p>
            <a:endParaRPr/>
          </a:p>
        </p:txBody>
      </p:sp>
      <p:sp>
        <p:nvSpPr>
          <p:cNvPr id="18" name="Slide Number Placeholder 4">
            <a:extLst>
              <a:ext uri="{FF2B5EF4-FFF2-40B4-BE49-F238E27FC236}">
                <a16:creationId xmlns:a16="http://schemas.microsoft.com/office/drawing/2014/main" id="{EC9F09AD-4EC0-4E4B-824E-218AD8D5603B}"/>
              </a:ext>
            </a:extLst>
          </p:cNvPr>
          <p:cNvSpPr>
            <a:spLocks noGrp="1"/>
          </p:cNvSpPr>
          <p:nvPr>
            <p:ph type="sldNum" sz="quarter" idx="10"/>
          </p:nvPr>
        </p:nvSpPr>
        <p:spPr>
          <a:xfrm>
            <a:off x="11696223" y="6459464"/>
            <a:ext cx="269875" cy="257175"/>
          </a:xfrm>
          <a:prstGeom prst="rect">
            <a:avLst/>
          </a:prstGeom>
        </p:spPr>
        <p:txBody>
          <a:bodyPr/>
          <a:lstStyle>
            <a:lvl1pPr>
              <a:defRPr>
                <a:solidFill>
                  <a:schemeClr val="bg1"/>
                </a:solidFill>
              </a:defRPr>
            </a:lvl1pPr>
          </a:lstStyle>
          <a:p>
            <a:fld id="{7CC3F808-C7E8-4131-9EFE-B613B7BC3B90}" type="slidenum">
              <a:rPr lang="en-GB" smtClean="0"/>
              <a:pPr/>
              <a:t>‹#›</a:t>
            </a:fld>
            <a:endParaRPr lang="en-GB"/>
          </a:p>
        </p:txBody>
      </p:sp>
      <p:grpSp>
        <p:nvGrpSpPr>
          <p:cNvPr id="3" name="Group 2">
            <a:extLst>
              <a:ext uri="{FF2B5EF4-FFF2-40B4-BE49-F238E27FC236}">
                <a16:creationId xmlns:a16="http://schemas.microsoft.com/office/drawing/2014/main" id="{A85B8A27-9601-340F-DAAB-AF2F8108EB2F}"/>
              </a:ext>
            </a:extLst>
          </p:cNvPr>
          <p:cNvGrpSpPr/>
          <p:nvPr userDrawn="1"/>
        </p:nvGrpSpPr>
        <p:grpSpPr>
          <a:xfrm>
            <a:off x="316179" y="6461253"/>
            <a:ext cx="2556805" cy="277200"/>
            <a:chOff x="316179" y="6461253"/>
            <a:chExt cx="2556805" cy="277200"/>
          </a:xfrm>
        </p:grpSpPr>
        <p:sp>
          <p:nvSpPr>
            <p:cNvPr id="4" name="object 6">
              <a:extLst>
                <a:ext uri="{FF2B5EF4-FFF2-40B4-BE49-F238E27FC236}">
                  <a16:creationId xmlns:a16="http://schemas.microsoft.com/office/drawing/2014/main" id="{8C84A973-9CF7-984B-9931-944C4229DFDA}"/>
                </a:ext>
              </a:extLst>
            </p:cNvPr>
            <p:cNvSpPr/>
            <p:nvPr userDrawn="1"/>
          </p:nvSpPr>
          <p:spPr>
            <a:xfrm>
              <a:off x="316179" y="6462439"/>
              <a:ext cx="254563" cy="254200"/>
            </a:xfrm>
            <a:custGeom>
              <a:avLst/>
              <a:gdLst/>
              <a:ahLst/>
              <a:cxnLst/>
              <a:rect l="l" t="t" r="r" b="b"/>
              <a:pathLst>
                <a:path w="254634" h="254634">
                  <a:moveTo>
                    <a:pt x="254419" y="0"/>
                  </a:moveTo>
                  <a:lnTo>
                    <a:pt x="126784" y="105625"/>
                  </a:lnTo>
                  <a:lnTo>
                    <a:pt x="0" y="25"/>
                  </a:lnTo>
                  <a:lnTo>
                    <a:pt x="0" y="254419"/>
                  </a:lnTo>
                  <a:lnTo>
                    <a:pt x="254419" y="254419"/>
                  </a:lnTo>
                  <a:lnTo>
                    <a:pt x="254419" y="0"/>
                  </a:lnTo>
                  <a:close/>
                </a:path>
              </a:pathLst>
            </a:custGeom>
            <a:solidFill>
              <a:schemeClr val="bg1"/>
            </a:solidFill>
          </p:spPr>
          <p:txBody>
            <a:bodyPr wrap="square" lIns="0" tIns="0" rIns="0" bIns="0" rtlCol="0"/>
            <a:lstStyle/>
            <a:p>
              <a:endParaRPr lang="en-GB"/>
            </a:p>
          </p:txBody>
        </p:sp>
        <p:pic>
          <p:nvPicPr>
            <p:cNvPr id="5" name="Picture 4">
              <a:extLst>
                <a:ext uri="{FF2B5EF4-FFF2-40B4-BE49-F238E27FC236}">
                  <a16:creationId xmlns:a16="http://schemas.microsoft.com/office/drawing/2014/main" id="{85DAC891-7447-C027-6065-625B9CD960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010"/>
            <a:stretch/>
          </p:blipFill>
          <p:spPr>
            <a:xfrm>
              <a:off x="597677" y="6461253"/>
              <a:ext cx="2275307" cy="277200"/>
            </a:xfrm>
            <a:prstGeom prst="rect">
              <a:avLst/>
            </a:prstGeom>
          </p:spPr>
        </p:pic>
      </p:grpSp>
    </p:spTree>
    <p:extLst>
      <p:ext uri="{BB962C8B-B14F-4D97-AF65-F5344CB8AC3E}">
        <p14:creationId xmlns:p14="http://schemas.microsoft.com/office/powerpoint/2010/main" val="362465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D3C0B78-D624-3C20-A0D8-A752505C93D5}"/>
              </a:ext>
            </a:extLst>
          </p:cNvPr>
          <p:cNvSpPr>
            <a:spLocks noGrp="1"/>
          </p:cNvSpPr>
          <p:nvPr>
            <p:ph type="pic" sz="quarter" idx="11" hasCustomPrompt="1"/>
          </p:nvPr>
        </p:nvSpPr>
        <p:spPr>
          <a:xfrm>
            <a:off x="0" y="0"/>
            <a:ext cx="5850219" cy="632015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nchorCtr="0"/>
          <a:lstStyle>
            <a:lvl1pPr algn="ctr">
              <a:defRPr>
                <a:solidFill>
                  <a:schemeClr val="bg1"/>
                </a:solidFill>
              </a:defRPr>
            </a:lvl1pPr>
          </a:lstStyle>
          <a:p>
            <a:r>
              <a:rPr lang="en-GB"/>
              <a:t>Click to add picture</a:t>
            </a:r>
          </a:p>
        </p:txBody>
      </p:sp>
      <p:sp>
        <p:nvSpPr>
          <p:cNvPr id="17" name="object 6">
            <a:extLst>
              <a:ext uri="{FF2B5EF4-FFF2-40B4-BE49-F238E27FC236}">
                <a16:creationId xmlns:a16="http://schemas.microsoft.com/office/drawing/2014/main" id="{DE730B1B-F47E-F663-D5A7-1F15CBC7E9A7}"/>
              </a:ext>
            </a:extLst>
          </p:cNvPr>
          <p:cNvSpPr/>
          <p:nvPr/>
        </p:nvSpPr>
        <p:spPr>
          <a:xfrm>
            <a:off x="0" y="6320155"/>
            <a:ext cx="12193270" cy="537845"/>
          </a:xfrm>
          <a:custGeom>
            <a:avLst/>
            <a:gdLst/>
            <a:ahLst/>
            <a:cxnLst/>
            <a:rect l="l" t="t" r="r" b="b"/>
            <a:pathLst>
              <a:path w="12193270" h="537845">
                <a:moveTo>
                  <a:pt x="12193206" y="0"/>
                </a:moveTo>
                <a:lnTo>
                  <a:pt x="0" y="0"/>
                </a:lnTo>
                <a:lnTo>
                  <a:pt x="0" y="537654"/>
                </a:lnTo>
                <a:lnTo>
                  <a:pt x="12193206" y="537654"/>
                </a:lnTo>
                <a:lnTo>
                  <a:pt x="12193206" y="0"/>
                </a:lnTo>
                <a:close/>
              </a:path>
            </a:pathLst>
          </a:custGeom>
          <a:solidFill>
            <a:schemeClr val="tx2"/>
          </a:solidFill>
        </p:spPr>
        <p:txBody>
          <a:bodyPr wrap="square" lIns="0" tIns="0" rIns="0" bIns="0" rtlCol="0"/>
          <a:lstStyle/>
          <a:p>
            <a:endParaRPr/>
          </a:p>
        </p:txBody>
      </p:sp>
      <p:sp>
        <p:nvSpPr>
          <p:cNvPr id="2" name="Title 1">
            <a:extLst>
              <a:ext uri="{FF2B5EF4-FFF2-40B4-BE49-F238E27FC236}">
                <a16:creationId xmlns:a16="http://schemas.microsoft.com/office/drawing/2014/main" id="{8BCD3216-EE4B-142A-37B2-8F088BC53FF9}"/>
              </a:ext>
            </a:extLst>
          </p:cNvPr>
          <p:cNvSpPr>
            <a:spLocks noGrp="1"/>
          </p:cNvSpPr>
          <p:nvPr>
            <p:ph type="title" hasCustomPrompt="1"/>
          </p:nvPr>
        </p:nvSpPr>
        <p:spPr>
          <a:xfrm>
            <a:off x="6340197" y="806400"/>
            <a:ext cx="5059642" cy="1094014"/>
          </a:xfrm>
        </p:spPr>
        <p:txBody>
          <a:bodyPr/>
          <a:lstStyle>
            <a:lvl1pPr>
              <a:lnSpc>
                <a:spcPts val="4000"/>
              </a:lnSpc>
              <a:defRPr>
                <a:solidFill>
                  <a:schemeClr val="tx2"/>
                </a:solidFill>
              </a:defRPr>
            </a:lvl1pPr>
          </a:lstStyle>
          <a:p>
            <a:r>
              <a:rPr lang="en-US"/>
              <a:t>Heading</a:t>
            </a:r>
            <a:endParaRPr lang="en-GB"/>
          </a:p>
        </p:txBody>
      </p:sp>
      <p:sp>
        <p:nvSpPr>
          <p:cNvPr id="14" name="Text Placeholder 13">
            <a:extLst>
              <a:ext uri="{FF2B5EF4-FFF2-40B4-BE49-F238E27FC236}">
                <a16:creationId xmlns:a16="http://schemas.microsoft.com/office/drawing/2014/main" id="{4D4EDD70-4D9F-74D7-CC79-3FFEE13768B9}"/>
              </a:ext>
            </a:extLst>
          </p:cNvPr>
          <p:cNvSpPr>
            <a:spLocks noGrp="1"/>
          </p:cNvSpPr>
          <p:nvPr>
            <p:ph type="body" sz="quarter" idx="12"/>
          </p:nvPr>
        </p:nvSpPr>
        <p:spPr>
          <a:xfrm>
            <a:off x="6338612" y="2142653"/>
            <a:ext cx="5059643" cy="339387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4">
            <a:extLst>
              <a:ext uri="{FF2B5EF4-FFF2-40B4-BE49-F238E27FC236}">
                <a16:creationId xmlns:a16="http://schemas.microsoft.com/office/drawing/2014/main" id="{F906A4EF-3665-4DBE-ADE3-6F7FE5E28B7F}"/>
              </a:ext>
            </a:extLst>
          </p:cNvPr>
          <p:cNvSpPr>
            <a:spLocks noGrp="1"/>
          </p:cNvSpPr>
          <p:nvPr>
            <p:ph type="sldNum" sz="quarter" idx="10"/>
          </p:nvPr>
        </p:nvSpPr>
        <p:spPr>
          <a:xfrm>
            <a:off x="11696223" y="6459464"/>
            <a:ext cx="269875" cy="257175"/>
          </a:xfrm>
          <a:prstGeom prst="rect">
            <a:avLst/>
          </a:prstGeom>
        </p:spPr>
        <p:txBody>
          <a:bodyPr/>
          <a:lstStyle>
            <a:lvl1pPr>
              <a:defRPr>
                <a:solidFill>
                  <a:schemeClr val="bg1"/>
                </a:solidFill>
              </a:defRPr>
            </a:lvl1pPr>
          </a:lstStyle>
          <a:p>
            <a:fld id="{7CC3F808-C7E8-4131-9EFE-B613B7BC3B90}" type="slidenum">
              <a:rPr lang="en-GB" smtClean="0"/>
              <a:pPr/>
              <a:t>‹#›</a:t>
            </a:fld>
            <a:endParaRPr lang="en-GB"/>
          </a:p>
        </p:txBody>
      </p:sp>
      <p:grpSp>
        <p:nvGrpSpPr>
          <p:cNvPr id="3" name="Group 2">
            <a:extLst>
              <a:ext uri="{FF2B5EF4-FFF2-40B4-BE49-F238E27FC236}">
                <a16:creationId xmlns:a16="http://schemas.microsoft.com/office/drawing/2014/main" id="{C57D2B53-B78B-BFCC-7B0E-F23EC86F6EB4}"/>
              </a:ext>
            </a:extLst>
          </p:cNvPr>
          <p:cNvGrpSpPr/>
          <p:nvPr userDrawn="1"/>
        </p:nvGrpSpPr>
        <p:grpSpPr>
          <a:xfrm>
            <a:off x="316179" y="6461253"/>
            <a:ext cx="2556805" cy="277200"/>
            <a:chOff x="316179" y="6461253"/>
            <a:chExt cx="2556805" cy="277200"/>
          </a:xfrm>
        </p:grpSpPr>
        <p:sp>
          <p:nvSpPr>
            <p:cNvPr id="4" name="object 6">
              <a:extLst>
                <a:ext uri="{FF2B5EF4-FFF2-40B4-BE49-F238E27FC236}">
                  <a16:creationId xmlns:a16="http://schemas.microsoft.com/office/drawing/2014/main" id="{2F0A73E7-73B8-FDC0-31EF-7D0B06B9F72A}"/>
                </a:ext>
              </a:extLst>
            </p:cNvPr>
            <p:cNvSpPr/>
            <p:nvPr userDrawn="1"/>
          </p:nvSpPr>
          <p:spPr>
            <a:xfrm>
              <a:off x="316179" y="6462439"/>
              <a:ext cx="254563" cy="254200"/>
            </a:xfrm>
            <a:custGeom>
              <a:avLst/>
              <a:gdLst/>
              <a:ahLst/>
              <a:cxnLst/>
              <a:rect l="l" t="t" r="r" b="b"/>
              <a:pathLst>
                <a:path w="254634" h="254634">
                  <a:moveTo>
                    <a:pt x="254419" y="0"/>
                  </a:moveTo>
                  <a:lnTo>
                    <a:pt x="126784" y="105625"/>
                  </a:lnTo>
                  <a:lnTo>
                    <a:pt x="0" y="25"/>
                  </a:lnTo>
                  <a:lnTo>
                    <a:pt x="0" y="254419"/>
                  </a:lnTo>
                  <a:lnTo>
                    <a:pt x="254419" y="254419"/>
                  </a:lnTo>
                  <a:lnTo>
                    <a:pt x="254419" y="0"/>
                  </a:lnTo>
                  <a:close/>
                </a:path>
              </a:pathLst>
            </a:custGeom>
            <a:solidFill>
              <a:schemeClr val="bg1"/>
            </a:solidFill>
          </p:spPr>
          <p:txBody>
            <a:bodyPr wrap="square" lIns="0" tIns="0" rIns="0" bIns="0" rtlCol="0"/>
            <a:lstStyle/>
            <a:p>
              <a:endParaRPr lang="en-GB"/>
            </a:p>
          </p:txBody>
        </p:sp>
        <p:pic>
          <p:nvPicPr>
            <p:cNvPr id="5" name="Picture 4">
              <a:extLst>
                <a:ext uri="{FF2B5EF4-FFF2-40B4-BE49-F238E27FC236}">
                  <a16:creationId xmlns:a16="http://schemas.microsoft.com/office/drawing/2014/main" id="{D9CCCAD3-BC82-E3CA-1756-07AA0F7DCC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010"/>
            <a:stretch/>
          </p:blipFill>
          <p:spPr>
            <a:xfrm>
              <a:off x="597677" y="6461253"/>
              <a:ext cx="2275307" cy="277200"/>
            </a:xfrm>
            <a:prstGeom prst="rect">
              <a:avLst/>
            </a:prstGeom>
          </p:spPr>
        </p:pic>
      </p:grpSp>
    </p:spTree>
    <p:extLst>
      <p:ext uri="{BB962C8B-B14F-4D97-AF65-F5344CB8AC3E}">
        <p14:creationId xmlns:p14="http://schemas.microsoft.com/office/powerpoint/2010/main" val="152065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3260914D-2179-F5E7-6AEF-1B3FCD15B664}"/>
              </a:ext>
            </a:extLst>
          </p:cNvPr>
          <p:cNvSpPr/>
          <p:nvPr/>
        </p:nvSpPr>
        <p:spPr>
          <a:xfrm>
            <a:off x="0" y="6320345"/>
            <a:ext cx="12193270" cy="537845"/>
          </a:xfrm>
          <a:custGeom>
            <a:avLst/>
            <a:gdLst/>
            <a:ahLst/>
            <a:cxnLst/>
            <a:rect l="l" t="t" r="r" b="b"/>
            <a:pathLst>
              <a:path w="12193270" h="537845">
                <a:moveTo>
                  <a:pt x="12193206" y="0"/>
                </a:moveTo>
                <a:lnTo>
                  <a:pt x="0" y="0"/>
                </a:lnTo>
                <a:lnTo>
                  <a:pt x="0" y="537654"/>
                </a:lnTo>
                <a:lnTo>
                  <a:pt x="12193206" y="537654"/>
                </a:lnTo>
                <a:lnTo>
                  <a:pt x="12193206" y="0"/>
                </a:lnTo>
                <a:close/>
              </a:path>
            </a:pathLst>
          </a:custGeom>
          <a:solidFill>
            <a:schemeClr val="tx2"/>
          </a:solidFill>
        </p:spPr>
        <p:txBody>
          <a:bodyPr wrap="square" lIns="0" tIns="0" rIns="0" bIns="0" rtlCol="0"/>
          <a:lstStyle/>
          <a:p>
            <a:endParaRPr/>
          </a:p>
        </p:txBody>
      </p:sp>
      <p:sp>
        <p:nvSpPr>
          <p:cNvPr id="2" name="Title 1">
            <a:extLst>
              <a:ext uri="{FF2B5EF4-FFF2-40B4-BE49-F238E27FC236}">
                <a16:creationId xmlns:a16="http://schemas.microsoft.com/office/drawing/2014/main" id="{8BCD3216-EE4B-142A-37B2-8F088BC53FF9}"/>
              </a:ext>
            </a:extLst>
          </p:cNvPr>
          <p:cNvSpPr>
            <a:spLocks noGrp="1"/>
          </p:cNvSpPr>
          <p:nvPr userDrawn="1">
            <p:ph type="title" hasCustomPrompt="1"/>
          </p:nvPr>
        </p:nvSpPr>
        <p:spPr>
          <a:xfrm>
            <a:off x="790574" y="736600"/>
            <a:ext cx="10596563" cy="701675"/>
          </a:xfrm>
        </p:spPr>
        <p:txBody>
          <a:bodyPr/>
          <a:lstStyle>
            <a:lvl1pPr>
              <a:defRPr/>
            </a:lvl1pPr>
          </a:lstStyle>
          <a:p>
            <a:r>
              <a:rPr lang="en-US"/>
              <a:t>Heading</a:t>
            </a:r>
            <a:endParaRPr lang="en-GB"/>
          </a:p>
        </p:txBody>
      </p:sp>
      <p:sp>
        <p:nvSpPr>
          <p:cNvPr id="15" name="Slide Number Placeholder 4">
            <a:extLst>
              <a:ext uri="{FF2B5EF4-FFF2-40B4-BE49-F238E27FC236}">
                <a16:creationId xmlns:a16="http://schemas.microsoft.com/office/drawing/2014/main" id="{CDFC8487-CDD7-4F8A-8693-5FAE08B9170D}"/>
              </a:ext>
            </a:extLst>
          </p:cNvPr>
          <p:cNvSpPr>
            <a:spLocks noGrp="1"/>
          </p:cNvSpPr>
          <p:nvPr>
            <p:ph type="sldNum" sz="quarter" idx="10"/>
          </p:nvPr>
        </p:nvSpPr>
        <p:spPr>
          <a:xfrm>
            <a:off x="11696223" y="6459464"/>
            <a:ext cx="269875" cy="257175"/>
          </a:xfrm>
          <a:prstGeom prst="rect">
            <a:avLst/>
          </a:prstGeom>
        </p:spPr>
        <p:txBody>
          <a:bodyPr/>
          <a:lstStyle>
            <a:lvl1pPr>
              <a:defRPr>
                <a:solidFill>
                  <a:schemeClr val="bg1"/>
                </a:solidFill>
              </a:defRPr>
            </a:lvl1pPr>
          </a:lstStyle>
          <a:p>
            <a:fld id="{7CC3F808-C7E8-4131-9EFE-B613B7BC3B90}" type="slidenum">
              <a:rPr lang="en-GB" smtClean="0"/>
              <a:pPr/>
              <a:t>‹#›</a:t>
            </a:fld>
            <a:endParaRPr lang="en-GB"/>
          </a:p>
        </p:txBody>
      </p:sp>
      <p:grpSp>
        <p:nvGrpSpPr>
          <p:cNvPr id="3" name="Group 2">
            <a:extLst>
              <a:ext uri="{FF2B5EF4-FFF2-40B4-BE49-F238E27FC236}">
                <a16:creationId xmlns:a16="http://schemas.microsoft.com/office/drawing/2014/main" id="{60F68FB4-BCC3-84A3-130F-7C0BB406C3BF}"/>
              </a:ext>
            </a:extLst>
          </p:cNvPr>
          <p:cNvGrpSpPr/>
          <p:nvPr userDrawn="1"/>
        </p:nvGrpSpPr>
        <p:grpSpPr>
          <a:xfrm>
            <a:off x="316179" y="6461253"/>
            <a:ext cx="2556805" cy="277200"/>
            <a:chOff x="316179" y="6461253"/>
            <a:chExt cx="2556805" cy="277200"/>
          </a:xfrm>
        </p:grpSpPr>
        <p:sp>
          <p:nvSpPr>
            <p:cNvPr id="4" name="object 6">
              <a:extLst>
                <a:ext uri="{FF2B5EF4-FFF2-40B4-BE49-F238E27FC236}">
                  <a16:creationId xmlns:a16="http://schemas.microsoft.com/office/drawing/2014/main" id="{572151D4-1712-D738-5103-4FB1BA4B24F1}"/>
                </a:ext>
              </a:extLst>
            </p:cNvPr>
            <p:cNvSpPr/>
            <p:nvPr userDrawn="1"/>
          </p:nvSpPr>
          <p:spPr>
            <a:xfrm>
              <a:off x="316179" y="6462439"/>
              <a:ext cx="254563" cy="254200"/>
            </a:xfrm>
            <a:custGeom>
              <a:avLst/>
              <a:gdLst/>
              <a:ahLst/>
              <a:cxnLst/>
              <a:rect l="l" t="t" r="r" b="b"/>
              <a:pathLst>
                <a:path w="254634" h="254634">
                  <a:moveTo>
                    <a:pt x="254419" y="0"/>
                  </a:moveTo>
                  <a:lnTo>
                    <a:pt x="126784" y="105625"/>
                  </a:lnTo>
                  <a:lnTo>
                    <a:pt x="0" y="25"/>
                  </a:lnTo>
                  <a:lnTo>
                    <a:pt x="0" y="254419"/>
                  </a:lnTo>
                  <a:lnTo>
                    <a:pt x="254419" y="254419"/>
                  </a:lnTo>
                  <a:lnTo>
                    <a:pt x="254419" y="0"/>
                  </a:lnTo>
                  <a:close/>
                </a:path>
              </a:pathLst>
            </a:custGeom>
            <a:solidFill>
              <a:schemeClr val="bg1"/>
            </a:solidFill>
          </p:spPr>
          <p:txBody>
            <a:bodyPr wrap="square" lIns="0" tIns="0" rIns="0" bIns="0" rtlCol="0"/>
            <a:lstStyle/>
            <a:p>
              <a:endParaRPr lang="en-GB"/>
            </a:p>
          </p:txBody>
        </p:sp>
        <p:pic>
          <p:nvPicPr>
            <p:cNvPr id="5" name="Picture 4">
              <a:extLst>
                <a:ext uri="{FF2B5EF4-FFF2-40B4-BE49-F238E27FC236}">
                  <a16:creationId xmlns:a16="http://schemas.microsoft.com/office/drawing/2014/main" id="{30245EEE-4B90-290F-08D3-67A6F4EB60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0"/>
            <a:stretch/>
          </p:blipFill>
          <p:spPr>
            <a:xfrm>
              <a:off x="597677" y="6461253"/>
              <a:ext cx="2275307" cy="277200"/>
            </a:xfrm>
            <a:prstGeom prst="rect">
              <a:avLst/>
            </a:prstGeom>
          </p:spPr>
        </p:pic>
      </p:grpSp>
    </p:spTree>
    <p:extLst>
      <p:ext uri="{BB962C8B-B14F-4D97-AF65-F5344CB8AC3E}">
        <p14:creationId xmlns:p14="http://schemas.microsoft.com/office/powerpoint/2010/main" val="3623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B187C576-EF9A-D690-8A5C-00ACB0CA8005}"/>
              </a:ext>
            </a:extLst>
          </p:cNvPr>
          <p:cNvSpPr/>
          <p:nvPr/>
        </p:nvSpPr>
        <p:spPr>
          <a:xfrm>
            <a:off x="0" y="6320345"/>
            <a:ext cx="12193270" cy="537845"/>
          </a:xfrm>
          <a:custGeom>
            <a:avLst/>
            <a:gdLst/>
            <a:ahLst/>
            <a:cxnLst/>
            <a:rect l="l" t="t" r="r" b="b"/>
            <a:pathLst>
              <a:path w="12193270" h="537845">
                <a:moveTo>
                  <a:pt x="12193206" y="0"/>
                </a:moveTo>
                <a:lnTo>
                  <a:pt x="0" y="0"/>
                </a:lnTo>
                <a:lnTo>
                  <a:pt x="0" y="537654"/>
                </a:lnTo>
                <a:lnTo>
                  <a:pt x="12193206" y="537654"/>
                </a:lnTo>
                <a:lnTo>
                  <a:pt x="12193206" y="0"/>
                </a:lnTo>
                <a:close/>
              </a:path>
            </a:pathLst>
          </a:custGeom>
          <a:solidFill>
            <a:schemeClr val="tx2"/>
          </a:solidFill>
        </p:spPr>
        <p:txBody>
          <a:bodyPr wrap="square" lIns="0" tIns="0" rIns="0" bIns="0" rtlCol="0"/>
          <a:lstStyle/>
          <a:p>
            <a:endParaRPr/>
          </a:p>
        </p:txBody>
      </p:sp>
      <p:sp>
        <p:nvSpPr>
          <p:cNvPr id="5" name="Slide Number Placeholder 4">
            <a:extLst>
              <a:ext uri="{FF2B5EF4-FFF2-40B4-BE49-F238E27FC236}">
                <a16:creationId xmlns:a16="http://schemas.microsoft.com/office/drawing/2014/main" id="{6D080629-0743-4B8D-004F-B54A043A3E3D}"/>
              </a:ext>
            </a:extLst>
          </p:cNvPr>
          <p:cNvSpPr>
            <a:spLocks noGrp="1"/>
          </p:cNvSpPr>
          <p:nvPr userDrawn="1">
            <p:ph type="sldNum" sz="quarter" idx="10"/>
          </p:nvPr>
        </p:nvSpPr>
        <p:spPr>
          <a:xfrm>
            <a:off x="11696223" y="6459464"/>
            <a:ext cx="269875" cy="257175"/>
          </a:xfrm>
          <a:prstGeom prst="rect">
            <a:avLst/>
          </a:prstGeom>
        </p:spPr>
        <p:txBody>
          <a:bodyPr/>
          <a:lstStyle>
            <a:lvl1pPr>
              <a:defRPr>
                <a:solidFill>
                  <a:schemeClr val="bg1"/>
                </a:solidFill>
              </a:defRPr>
            </a:lvl1pPr>
          </a:lstStyle>
          <a:p>
            <a:fld id="{7CC3F808-C7E8-4131-9EFE-B613B7BC3B90}" type="slidenum">
              <a:rPr lang="en-GB" smtClean="0"/>
              <a:pPr/>
              <a:t>‹#›</a:t>
            </a:fld>
            <a:endParaRPr lang="en-GB"/>
          </a:p>
        </p:txBody>
      </p:sp>
      <p:grpSp>
        <p:nvGrpSpPr>
          <p:cNvPr id="2" name="Group 1">
            <a:extLst>
              <a:ext uri="{FF2B5EF4-FFF2-40B4-BE49-F238E27FC236}">
                <a16:creationId xmlns:a16="http://schemas.microsoft.com/office/drawing/2014/main" id="{7CFEE9F3-16D9-2814-CA50-4190D4B7677E}"/>
              </a:ext>
            </a:extLst>
          </p:cNvPr>
          <p:cNvGrpSpPr/>
          <p:nvPr userDrawn="1"/>
        </p:nvGrpSpPr>
        <p:grpSpPr>
          <a:xfrm>
            <a:off x="316179" y="6461253"/>
            <a:ext cx="2556805" cy="277200"/>
            <a:chOff x="316179" y="6461253"/>
            <a:chExt cx="2556805" cy="277200"/>
          </a:xfrm>
        </p:grpSpPr>
        <p:sp>
          <p:nvSpPr>
            <p:cNvPr id="3" name="object 6">
              <a:extLst>
                <a:ext uri="{FF2B5EF4-FFF2-40B4-BE49-F238E27FC236}">
                  <a16:creationId xmlns:a16="http://schemas.microsoft.com/office/drawing/2014/main" id="{21824399-7BA6-A74E-BC6A-118E643CB9D4}"/>
                </a:ext>
              </a:extLst>
            </p:cNvPr>
            <p:cNvSpPr/>
            <p:nvPr userDrawn="1"/>
          </p:nvSpPr>
          <p:spPr>
            <a:xfrm>
              <a:off x="316179" y="6462439"/>
              <a:ext cx="254563" cy="254200"/>
            </a:xfrm>
            <a:custGeom>
              <a:avLst/>
              <a:gdLst/>
              <a:ahLst/>
              <a:cxnLst/>
              <a:rect l="l" t="t" r="r" b="b"/>
              <a:pathLst>
                <a:path w="254634" h="254634">
                  <a:moveTo>
                    <a:pt x="254419" y="0"/>
                  </a:moveTo>
                  <a:lnTo>
                    <a:pt x="126784" y="105625"/>
                  </a:lnTo>
                  <a:lnTo>
                    <a:pt x="0" y="25"/>
                  </a:lnTo>
                  <a:lnTo>
                    <a:pt x="0" y="254419"/>
                  </a:lnTo>
                  <a:lnTo>
                    <a:pt x="254419" y="254419"/>
                  </a:lnTo>
                  <a:lnTo>
                    <a:pt x="254419" y="0"/>
                  </a:lnTo>
                  <a:close/>
                </a:path>
              </a:pathLst>
            </a:custGeom>
            <a:solidFill>
              <a:schemeClr val="bg1"/>
            </a:solidFill>
          </p:spPr>
          <p:txBody>
            <a:bodyPr wrap="square" lIns="0" tIns="0" rIns="0" bIns="0" rtlCol="0"/>
            <a:lstStyle/>
            <a:p>
              <a:endParaRPr lang="en-GB"/>
            </a:p>
          </p:txBody>
        </p:sp>
        <p:pic>
          <p:nvPicPr>
            <p:cNvPr id="4" name="Picture 3">
              <a:extLst>
                <a:ext uri="{FF2B5EF4-FFF2-40B4-BE49-F238E27FC236}">
                  <a16:creationId xmlns:a16="http://schemas.microsoft.com/office/drawing/2014/main" id="{BEAAB197-F907-67FC-C676-901EB7AB2C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0"/>
            <a:stretch/>
          </p:blipFill>
          <p:spPr>
            <a:xfrm>
              <a:off x="597677" y="6461253"/>
              <a:ext cx="2275307" cy="277200"/>
            </a:xfrm>
            <a:prstGeom prst="rect">
              <a:avLst/>
            </a:prstGeom>
          </p:spPr>
        </p:pic>
      </p:grpSp>
    </p:spTree>
    <p:extLst>
      <p:ext uri="{BB962C8B-B14F-4D97-AF65-F5344CB8AC3E}">
        <p14:creationId xmlns:p14="http://schemas.microsoft.com/office/powerpoint/2010/main" val="37979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04AF42-88AD-4FB0-CD35-33806BE79465}"/>
              </a:ext>
            </a:extLst>
          </p:cNvPr>
          <p:cNvSpPr>
            <a:spLocks noGrp="1"/>
          </p:cNvSpPr>
          <p:nvPr>
            <p:ph type="sldNum" sz="quarter" idx="4"/>
          </p:nvPr>
        </p:nvSpPr>
        <p:spPr>
          <a:xfrm>
            <a:off x="11691143" y="6444995"/>
            <a:ext cx="269875" cy="257175"/>
          </a:xfrm>
          <a:prstGeom prst="rect">
            <a:avLst/>
          </a:prstGeom>
        </p:spPr>
        <p:txBody>
          <a:bodyPr vert="horz" lIns="0" tIns="0" rIns="0" bIns="0" rtlCol="0" anchor="ctr"/>
          <a:lstStyle>
            <a:lvl1pPr algn="ctr">
              <a:defRPr sz="1200">
                <a:solidFill>
                  <a:schemeClr val="tx1"/>
                </a:solidFill>
              </a:defRPr>
            </a:lvl1pPr>
          </a:lstStyle>
          <a:p>
            <a:fld id="{7CC3F808-C7E8-4131-9EFE-B613B7BC3B90}" type="slidenum">
              <a:rPr lang="en-GB" smtClean="0"/>
              <a:pPr/>
              <a:t>‹#›</a:t>
            </a:fld>
            <a:endParaRPr lang="en-GB"/>
          </a:p>
        </p:txBody>
      </p:sp>
      <p:sp>
        <p:nvSpPr>
          <p:cNvPr id="2" name="Title Placeholder 1">
            <a:extLst>
              <a:ext uri="{FF2B5EF4-FFF2-40B4-BE49-F238E27FC236}">
                <a16:creationId xmlns:a16="http://schemas.microsoft.com/office/drawing/2014/main" id="{3E42BF69-49C3-FAD1-45E5-BF111E4C4953}"/>
              </a:ext>
            </a:extLst>
          </p:cNvPr>
          <p:cNvSpPr>
            <a:spLocks noGrp="1"/>
          </p:cNvSpPr>
          <p:nvPr>
            <p:ph type="title"/>
          </p:nvPr>
        </p:nvSpPr>
        <p:spPr>
          <a:xfrm>
            <a:off x="790574" y="736600"/>
            <a:ext cx="10596563" cy="701675"/>
          </a:xfrm>
          <a:prstGeom prst="rect">
            <a:avLst/>
          </a:prstGeom>
        </p:spPr>
        <p:txBody>
          <a:bodyPr vert="horz" lIns="0" tIns="0" rIns="0" bIns="0" rtlCol="0" anchor="t" anchorCtr="0">
            <a:noAutofit/>
          </a:bodyPr>
          <a:lstStyle/>
          <a:p>
            <a:r>
              <a:rPr lang="en-US"/>
              <a:t>Title</a:t>
            </a:r>
            <a:endParaRPr lang="en-GB"/>
          </a:p>
        </p:txBody>
      </p:sp>
      <p:sp>
        <p:nvSpPr>
          <p:cNvPr id="3" name="Text Placeholder 2">
            <a:extLst>
              <a:ext uri="{FF2B5EF4-FFF2-40B4-BE49-F238E27FC236}">
                <a16:creationId xmlns:a16="http://schemas.microsoft.com/office/drawing/2014/main" id="{29E2E246-AA27-06D0-C7D1-3CF06C884135}"/>
              </a:ext>
            </a:extLst>
          </p:cNvPr>
          <p:cNvSpPr>
            <a:spLocks noGrp="1"/>
          </p:cNvSpPr>
          <p:nvPr>
            <p:ph type="body" idx="1"/>
          </p:nvPr>
        </p:nvSpPr>
        <p:spPr>
          <a:xfrm>
            <a:off x="790574" y="1759636"/>
            <a:ext cx="10596563" cy="377688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548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5" r:id="rId4"/>
    <p:sldLayoutId id="2147483658" r:id="rId5"/>
    <p:sldLayoutId id="2147483659" r:id="rId6"/>
    <p:sldLayoutId id="2147483660" r:id="rId7"/>
    <p:sldLayoutId id="2147483661" r:id="rId8"/>
    <p:sldLayoutId id="2147483655" r:id="rId9"/>
    <p:sldLayoutId id="214748366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ts val="47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2"/>
          </a:solidFill>
          <a:latin typeface="+mn-lt"/>
          <a:ea typeface="+mn-ea"/>
          <a:cs typeface="+mn-cs"/>
        </a:defRPr>
      </a:lvl1pPr>
      <a:lvl2pPr marL="374650" indent="-37465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2pPr>
      <a:lvl3pPr marL="628650" indent="-2476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898525" indent="-269875"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1165225" indent="-254000" algn="l" defTabSz="914400" rtl="0" eaLnBrk="1" latinLnBrk="0" hangingPunct="1">
        <a:lnSpc>
          <a:spcPct val="10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6" userDrawn="1">
          <p15:clr>
            <a:srgbClr val="F26B43"/>
          </p15:clr>
        </p15:guide>
        <p15:guide id="4" pos="717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86F3-FD96-4B2E-9404-933DB064B0F4}"/>
              </a:ext>
            </a:extLst>
          </p:cNvPr>
          <p:cNvSpPr>
            <a:spLocks noGrp="1"/>
          </p:cNvSpPr>
          <p:nvPr>
            <p:ph type="ctrTitle"/>
          </p:nvPr>
        </p:nvSpPr>
        <p:spPr>
          <a:xfrm>
            <a:off x="463981" y="2125682"/>
            <a:ext cx="11264035" cy="1642027"/>
          </a:xfrm>
        </p:spPr>
        <p:txBody>
          <a:bodyPr/>
          <a:lstStyle/>
          <a:p>
            <a:r>
              <a:rPr lang="en-GB" sz="3600" dirty="0">
                <a:latin typeface="Verdana" panose="020B0604030504040204" pitchFamily="34" charset="0"/>
                <a:ea typeface="Verdana" panose="020B0604030504040204" pitchFamily="34" charset="0"/>
                <a:cs typeface="Verdana" panose="020B0604030504040204" pitchFamily="34" charset="0"/>
              </a:rPr>
              <a:t>Genomic Medicine and Statistics</a:t>
            </a:r>
            <a:br>
              <a:rPr lang="en-GB" sz="3600" dirty="0">
                <a:latin typeface="Verdana" panose="020B0604030504040204" pitchFamily="34" charset="0"/>
                <a:ea typeface="Verdana" panose="020B0604030504040204" pitchFamily="34" charset="0"/>
                <a:cs typeface="Verdana" panose="020B0604030504040204" pitchFamily="34" charset="0"/>
              </a:rPr>
            </a:br>
            <a:r>
              <a:rPr lang="en-GB" sz="2400" dirty="0">
                <a:latin typeface="Verdana" panose="020B0604030504040204" pitchFamily="34" charset="0"/>
                <a:ea typeface="Verdana" panose="020B0604030504040204" pitchFamily="34" charset="0"/>
                <a:cs typeface="Verdana" panose="020B0604030504040204" pitchFamily="34" charset="0"/>
              </a:rPr>
              <a:t>4-year DPhil Programme</a:t>
            </a:r>
            <a:endParaRPr lang="en-GB" sz="36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CD7586F3-FD96-4B2E-9404-933DB064B0F4}"/>
              </a:ext>
            </a:extLst>
          </p:cNvPr>
          <p:cNvSpPr txBox="1">
            <a:spLocks/>
          </p:cNvSpPr>
          <p:nvPr/>
        </p:nvSpPr>
        <p:spPr>
          <a:xfrm>
            <a:off x="463981" y="4022066"/>
            <a:ext cx="10907421" cy="1922929"/>
          </a:xfrm>
          <a:prstGeom prst="rect">
            <a:avLst/>
          </a:prstGeom>
        </p:spPr>
        <p:txBody>
          <a:bodyPr vert="horz" lIns="0" tIns="0" rIns="0" bIns="0" rtlCol="0" anchor="b" anchorCtr="0">
            <a:noAutofit/>
          </a:bodyPr>
          <a:lstStyle>
            <a:lvl1pPr algn="l" defTabSz="914400" rtl="0" eaLnBrk="1" latinLnBrk="0" hangingPunct="1">
              <a:lnSpc>
                <a:spcPts val="6250"/>
              </a:lnSpc>
              <a:spcBef>
                <a:spcPct val="0"/>
              </a:spcBef>
              <a:buNone/>
              <a:defRPr sz="4900" b="1" kern="1200">
                <a:solidFill>
                  <a:schemeClr val="bg1"/>
                </a:solidFill>
                <a:latin typeface="+mj-lt"/>
                <a:ea typeface="+mj-ea"/>
                <a:cs typeface="+mj-cs"/>
              </a:defRPr>
            </a:lvl1pPr>
          </a:lstStyle>
          <a:p>
            <a:pPr>
              <a:lnSpc>
                <a:spcPct val="100000"/>
              </a:lnSpc>
            </a:pPr>
            <a:r>
              <a:rPr lang="en-GB" sz="2400" b="0" dirty="0">
                <a:latin typeface="Georgia" panose="02040502050405020303" pitchFamily="18" charset="0"/>
                <a:ea typeface="Verdana" panose="020B0604030504040204" pitchFamily="34" charset="0"/>
                <a:cs typeface="Verdana" panose="020B0604030504040204" pitchFamily="34" charset="0"/>
              </a:rPr>
              <a:t>Gavin Band</a:t>
            </a:r>
          </a:p>
          <a:p>
            <a:pPr>
              <a:lnSpc>
                <a:spcPct val="100000"/>
              </a:lnSpc>
            </a:pPr>
            <a:endParaRPr lang="en-GB" sz="1800" b="0" dirty="0">
              <a:latin typeface="Georgia" panose="02040502050405020303" pitchFamily="18" charset="0"/>
              <a:ea typeface="Verdana" panose="020B0604030504040204" pitchFamily="34" charset="0"/>
              <a:cs typeface="Verdana" panose="020B0604030504040204" pitchFamily="34" charset="0"/>
            </a:endParaRPr>
          </a:p>
          <a:p>
            <a:pPr>
              <a:lnSpc>
                <a:spcPct val="100000"/>
              </a:lnSpc>
            </a:pPr>
            <a:r>
              <a:rPr lang="en-GB" sz="1800" b="0" dirty="0">
                <a:latin typeface="Georgia" panose="02040502050405020303" pitchFamily="18" charset="0"/>
                <a:ea typeface="Verdana" panose="020B0604030504040204" pitchFamily="34" charset="0"/>
                <a:cs typeface="Verdana" panose="020B0604030504040204" pitchFamily="34" charset="0"/>
              </a:rPr>
              <a:t>4 year </a:t>
            </a:r>
            <a:r>
              <a:rPr lang="en-GB" sz="1800" b="0" dirty="0" err="1">
                <a:latin typeface="Georgia" panose="02040502050405020303" pitchFamily="18" charset="0"/>
                <a:ea typeface="Verdana" panose="020B0604030504040204" pitchFamily="34" charset="0"/>
                <a:cs typeface="Verdana" panose="020B0604030504040204" pitchFamily="34" charset="0"/>
              </a:rPr>
              <a:t>Dphil</a:t>
            </a:r>
            <a:r>
              <a:rPr lang="en-GB" sz="1800" b="0" dirty="0">
                <a:latin typeface="Georgia" panose="02040502050405020303" pitchFamily="18" charset="0"/>
                <a:ea typeface="Verdana" panose="020B0604030504040204" pitchFamily="34" charset="0"/>
                <a:cs typeface="Verdana" panose="020B0604030504040204" pitchFamily="34" charset="0"/>
              </a:rPr>
              <a:t> Directors &amp; Administrators’ meeting</a:t>
            </a:r>
          </a:p>
          <a:p>
            <a:pPr>
              <a:lnSpc>
                <a:spcPct val="100000"/>
              </a:lnSpc>
            </a:pPr>
            <a:endParaRPr lang="en-GB" sz="1800" dirty="0">
              <a:latin typeface="Georgia" panose="02040502050405020303" pitchFamily="18" charset="0"/>
              <a:ea typeface="Verdana" panose="020B0604030504040204" pitchFamily="34" charset="0"/>
              <a:cs typeface="Verdana" panose="020B0604030504040204" pitchFamily="34" charset="0"/>
            </a:endParaRPr>
          </a:p>
          <a:p>
            <a:pPr>
              <a:lnSpc>
                <a:spcPct val="100000"/>
              </a:lnSpc>
            </a:pPr>
            <a:r>
              <a:rPr lang="en-GB" sz="1800" dirty="0" err="1">
                <a:latin typeface="Georgia" panose="02040502050405020303" pitchFamily="18" charset="0"/>
                <a:ea typeface="Verdana" panose="020B0604030504040204" pitchFamily="34" charset="0"/>
                <a:cs typeface="Verdana" panose="020B0604030504040204" pitchFamily="34" charset="0"/>
              </a:rPr>
              <a:t>Wellcome</a:t>
            </a:r>
            <a:endParaRPr lang="en-GB" sz="1800" dirty="0">
              <a:latin typeface="Georgia" panose="02040502050405020303" pitchFamily="18" charset="0"/>
              <a:ea typeface="Verdana" panose="020B0604030504040204" pitchFamily="34" charset="0"/>
              <a:cs typeface="Verdana" panose="020B0604030504040204" pitchFamily="34" charset="0"/>
            </a:endParaRPr>
          </a:p>
          <a:p>
            <a:pPr>
              <a:lnSpc>
                <a:spcPct val="100000"/>
              </a:lnSpc>
            </a:pPr>
            <a:r>
              <a:rPr lang="en-GB" sz="1800" b="0" dirty="0">
                <a:latin typeface="Georgia" panose="02040502050405020303" pitchFamily="18" charset="0"/>
                <a:ea typeface="Verdana" panose="020B0604030504040204" pitchFamily="34" charset="0"/>
                <a:cs typeface="Verdana" panose="020B0604030504040204" pitchFamily="34" charset="0"/>
              </a:rPr>
              <a:t>3</a:t>
            </a:r>
            <a:r>
              <a:rPr lang="en-GB" sz="1800" b="0" baseline="30000" dirty="0">
                <a:latin typeface="Georgia" panose="02040502050405020303" pitchFamily="18" charset="0"/>
                <a:ea typeface="Verdana" panose="020B0604030504040204" pitchFamily="34" charset="0"/>
                <a:cs typeface="Verdana" panose="020B0604030504040204" pitchFamily="34" charset="0"/>
              </a:rPr>
              <a:t>rd</a:t>
            </a:r>
            <a:r>
              <a:rPr lang="en-GB" sz="1800" b="0" dirty="0">
                <a:latin typeface="Georgia" panose="02040502050405020303" pitchFamily="18" charset="0"/>
                <a:ea typeface="Verdana" panose="020B0604030504040204" pitchFamily="34" charset="0"/>
                <a:cs typeface="Verdana" panose="020B0604030504040204" pitchFamily="34" charset="0"/>
              </a:rPr>
              <a:t> December 2024</a:t>
            </a:r>
            <a:endParaRPr lang="en-GB" sz="1800" dirty="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26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33414-EADD-763B-4B95-6C35A5BFB2D8}"/>
              </a:ext>
            </a:extLst>
          </p:cNvPr>
          <p:cNvSpPr>
            <a:spLocks noGrp="1"/>
          </p:cNvSpPr>
          <p:nvPr>
            <p:ph idx="1"/>
          </p:nvPr>
        </p:nvSpPr>
        <p:spPr/>
        <p:txBody>
          <a:bodyPr/>
          <a:lstStyle/>
          <a:p>
            <a:r>
              <a:rPr lang="en-US" sz="2800" dirty="0">
                <a:solidFill>
                  <a:schemeClr val="bg2"/>
                </a:solidFill>
              </a:rPr>
              <a:t>Of 7 students in the 2020 year group –</a:t>
            </a:r>
          </a:p>
          <a:p>
            <a:pPr marL="342900" indent="-342900">
              <a:buFont typeface="Arial" panose="020B0604020202020204" pitchFamily="34" charset="0"/>
              <a:buChar char="•"/>
            </a:pPr>
            <a:endParaRPr lang="en-US" sz="2800" dirty="0">
              <a:solidFill>
                <a:schemeClr val="bg2"/>
              </a:solidFill>
            </a:endParaRPr>
          </a:p>
          <a:p>
            <a:pPr marL="342900" indent="-342900">
              <a:buFont typeface="Arial" panose="020B0604020202020204" pitchFamily="34" charset="0"/>
              <a:buChar char="•"/>
            </a:pPr>
            <a:r>
              <a:rPr lang="en-US" sz="2800" dirty="0">
                <a:solidFill>
                  <a:schemeClr val="bg2"/>
                </a:solidFill>
              </a:rPr>
              <a:t>Five have opted to use the transition funds</a:t>
            </a:r>
          </a:p>
          <a:p>
            <a:pPr marL="342900" indent="-342900">
              <a:buFont typeface="Arial" panose="020B0604020202020204" pitchFamily="34" charset="0"/>
              <a:buChar char="•"/>
            </a:pPr>
            <a:r>
              <a:rPr lang="en-US" sz="2800" dirty="0">
                <a:solidFill>
                  <a:schemeClr val="bg2"/>
                </a:solidFill>
              </a:rPr>
              <a:t>One has opted not to!</a:t>
            </a:r>
          </a:p>
          <a:p>
            <a:pPr marL="342900" indent="-342900">
              <a:buFont typeface="Arial" panose="020B0604020202020204" pitchFamily="34" charset="0"/>
              <a:buChar char="•"/>
            </a:pPr>
            <a:r>
              <a:rPr lang="en-US" sz="2800" dirty="0">
                <a:solidFill>
                  <a:schemeClr val="bg2"/>
                </a:solidFill>
              </a:rPr>
              <a:t>(One has deferred thesis submission, so isn’t there yet)</a:t>
            </a:r>
          </a:p>
        </p:txBody>
      </p:sp>
      <p:sp>
        <p:nvSpPr>
          <p:cNvPr id="4" name="Slide Number Placeholder 3">
            <a:extLst>
              <a:ext uri="{FF2B5EF4-FFF2-40B4-BE49-F238E27FC236}">
                <a16:creationId xmlns:a16="http://schemas.microsoft.com/office/drawing/2014/main" id="{D1403129-0199-9D1A-7724-06BB8D3E3DC8}"/>
              </a:ext>
            </a:extLst>
          </p:cNvPr>
          <p:cNvSpPr>
            <a:spLocks noGrp="1"/>
          </p:cNvSpPr>
          <p:nvPr>
            <p:ph type="sldNum" sz="quarter" idx="10"/>
          </p:nvPr>
        </p:nvSpPr>
        <p:spPr/>
        <p:txBody>
          <a:bodyPr/>
          <a:lstStyle/>
          <a:p>
            <a:fld id="{7CC3F808-C7E8-4131-9EFE-B613B7BC3B90}" type="slidenum">
              <a:rPr lang="en-GB" smtClean="0"/>
              <a:pPr/>
              <a:t>10</a:t>
            </a:fld>
            <a:endParaRPr lang="en-GB"/>
          </a:p>
        </p:txBody>
      </p:sp>
    </p:spTree>
    <p:extLst>
      <p:ext uri="{BB962C8B-B14F-4D97-AF65-F5344CB8AC3E}">
        <p14:creationId xmlns:p14="http://schemas.microsoft.com/office/powerpoint/2010/main" val="6290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5F17-58C9-9F61-8FA0-CE6CBCC1BF7A}"/>
              </a:ext>
            </a:extLst>
          </p:cNvPr>
          <p:cNvSpPr>
            <a:spLocks noGrp="1"/>
          </p:cNvSpPr>
          <p:nvPr>
            <p:ph type="title"/>
          </p:nvPr>
        </p:nvSpPr>
        <p:spPr/>
        <p:txBody>
          <a:bodyPr/>
          <a:lstStyle/>
          <a:p>
            <a:r>
              <a:rPr lang="en-US" dirty="0">
                <a:solidFill>
                  <a:schemeClr val="bg2"/>
                </a:solidFill>
              </a:rPr>
              <a:t>Aims for transition</a:t>
            </a:r>
          </a:p>
        </p:txBody>
      </p:sp>
      <p:sp>
        <p:nvSpPr>
          <p:cNvPr id="3" name="Content Placeholder 2">
            <a:extLst>
              <a:ext uri="{FF2B5EF4-FFF2-40B4-BE49-F238E27FC236}">
                <a16:creationId xmlns:a16="http://schemas.microsoft.com/office/drawing/2014/main" id="{D838D511-8EAC-36FE-6A7E-2F79C19334E9}"/>
              </a:ext>
            </a:extLst>
          </p:cNvPr>
          <p:cNvSpPr>
            <a:spLocks noGrp="1"/>
          </p:cNvSpPr>
          <p:nvPr>
            <p:ph idx="1"/>
          </p:nvPr>
        </p:nvSpPr>
        <p:spPr>
          <a:xfrm>
            <a:off x="403762" y="1342077"/>
            <a:ext cx="11388436" cy="4440973"/>
          </a:xfrm>
        </p:spPr>
        <p:txBody>
          <a:bodyPr/>
          <a:lstStyle/>
          <a:p>
            <a:pPr marL="342900" indent="-342900">
              <a:buFont typeface="Arial" panose="020B0604020202020204" pitchFamily="34" charset="0"/>
              <a:buChar char="•"/>
            </a:pPr>
            <a:r>
              <a:rPr lang="en-US" sz="2800" dirty="0">
                <a:solidFill>
                  <a:schemeClr val="bg2"/>
                </a:solidFill>
              </a:rPr>
              <a:t>Complete work on publications expanding on doctoral work</a:t>
            </a:r>
          </a:p>
          <a:p>
            <a:pPr marL="342900" indent="-342900">
              <a:buFont typeface="Arial" panose="020B0604020202020204" pitchFamily="34" charset="0"/>
              <a:buChar char="•"/>
            </a:pPr>
            <a:endParaRPr lang="en-US" sz="2800" dirty="0">
              <a:solidFill>
                <a:schemeClr val="bg2"/>
              </a:solidFill>
            </a:endParaRPr>
          </a:p>
          <a:p>
            <a:pPr marL="342900" indent="-342900">
              <a:buFont typeface="Arial" panose="020B0604020202020204" pitchFamily="34" charset="0"/>
              <a:buChar char="•"/>
            </a:pPr>
            <a:r>
              <a:rPr lang="en-US" sz="2800" dirty="0">
                <a:solidFill>
                  <a:schemeClr val="bg2"/>
                </a:solidFill>
              </a:rPr>
              <a:t>Develop new skills and methods, distinct from </a:t>
            </a:r>
            <a:r>
              <a:rPr lang="en-US" sz="2800" dirty="0" err="1">
                <a:solidFill>
                  <a:schemeClr val="bg2"/>
                </a:solidFill>
              </a:rPr>
              <a:t>Dphil</a:t>
            </a:r>
            <a:endParaRPr lang="en-US" sz="2800" dirty="0">
              <a:solidFill>
                <a:schemeClr val="bg2"/>
              </a:solidFill>
            </a:endParaRPr>
          </a:p>
          <a:p>
            <a:pPr marL="342900" indent="-342900">
              <a:buFont typeface="Arial" panose="020B0604020202020204" pitchFamily="34" charset="0"/>
              <a:buChar char="•"/>
            </a:pPr>
            <a:endParaRPr lang="en-US" sz="2800" dirty="0">
              <a:solidFill>
                <a:schemeClr val="bg2"/>
              </a:solidFill>
            </a:endParaRPr>
          </a:p>
          <a:p>
            <a:pPr marL="342900" indent="-342900">
              <a:buFont typeface="Arial" panose="020B0604020202020204" pitchFamily="34" charset="0"/>
              <a:buChar char="•"/>
            </a:pPr>
            <a:r>
              <a:rPr lang="en-US" sz="2800" dirty="0">
                <a:solidFill>
                  <a:schemeClr val="bg2"/>
                </a:solidFill>
              </a:rPr>
              <a:t>Focus on aspects find most inspiring</a:t>
            </a:r>
          </a:p>
          <a:p>
            <a:pPr marL="342900" indent="-342900">
              <a:buFont typeface="Arial" panose="020B0604020202020204" pitchFamily="34" charset="0"/>
              <a:buChar char="•"/>
            </a:pPr>
            <a:endParaRPr lang="en-US" sz="2800" dirty="0">
              <a:solidFill>
                <a:schemeClr val="bg2"/>
              </a:solidFill>
            </a:endParaRPr>
          </a:p>
          <a:p>
            <a:pPr marL="342900" indent="-342900">
              <a:buFont typeface="Arial" panose="020B0604020202020204" pitchFamily="34" charset="0"/>
              <a:buChar char="•"/>
            </a:pPr>
            <a:r>
              <a:rPr lang="en-US" sz="2800" dirty="0">
                <a:solidFill>
                  <a:schemeClr val="bg2"/>
                </a:solidFill>
              </a:rPr>
              <a:t>Networking and career relationships, and entrepreneurship</a:t>
            </a:r>
          </a:p>
        </p:txBody>
      </p:sp>
      <p:sp>
        <p:nvSpPr>
          <p:cNvPr id="4" name="Slide Number Placeholder 3">
            <a:extLst>
              <a:ext uri="{FF2B5EF4-FFF2-40B4-BE49-F238E27FC236}">
                <a16:creationId xmlns:a16="http://schemas.microsoft.com/office/drawing/2014/main" id="{A6B2B06C-17C0-8BA4-184C-A7D2DB864DE9}"/>
              </a:ext>
            </a:extLst>
          </p:cNvPr>
          <p:cNvSpPr>
            <a:spLocks noGrp="1"/>
          </p:cNvSpPr>
          <p:nvPr>
            <p:ph type="sldNum" sz="quarter" idx="10"/>
          </p:nvPr>
        </p:nvSpPr>
        <p:spPr/>
        <p:txBody>
          <a:bodyPr/>
          <a:lstStyle/>
          <a:p>
            <a:fld id="{7CC3F808-C7E8-4131-9EFE-B613B7BC3B90}" type="slidenum">
              <a:rPr lang="en-GB" smtClean="0"/>
              <a:pPr/>
              <a:t>11</a:t>
            </a:fld>
            <a:endParaRPr lang="en-GB"/>
          </a:p>
        </p:txBody>
      </p:sp>
    </p:spTree>
    <p:extLst>
      <p:ext uri="{BB962C8B-B14F-4D97-AF65-F5344CB8AC3E}">
        <p14:creationId xmlns:p14="http://schemas.microsoft.com/office/powerpoint/2010/main" val="427804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3EC1-B725-40A2-9595-B5E0A06E6F63}"/>
              </a:ext>
            </a:extLst>
          </p:cNvPr>
          <p:cNvSpPr>
            <a:spLocks noGrp="1"/>
          </p:cNvSpPr>
          <p:nvPr>
            <p:ph type="title"/>
          </p:nvPr>
        </p:nvSpPr>
        <p:spPr/>
        <p:txBody>
          <a:bodyPr/>
          <a:lstStyle/>
          <a:p>
            <a:r>
              <a:rPr lang="en-US" dirty="0">
                <a:solidFill>
                  <a:schemeClr val="bg2"/>
                </a:solidFill>
              </a:rPr>
              <a:t>Quotes from the students</a:t>
            </a:r>
          </a:p>
        </p:txBody>
      </p:sp>
      <p:sp>
        <p:nvSpPr>
          <p:cNvPr id="4" name="Slide Number Placeholder 3">
            <a:extLst>
              <a:ext uri="{FF2B5EF4-FFF2-40B4-BE49-F238E27FC236}">
                <a16:creationId xmlns:a16="http://schemas.microsoft.com/office/drawing/2014/main" id="{8AE2528C-D473-69C0-FFFA-B13F958726FD}"/>
              </a:ext>
            </a:extLst>
          </p:cNvPr>
          <p:cNvSpPr>
            <a:spLocks noGrp="1"/>
          </p:cNvSpPr>
          <p:nvPr>
            <p:ph type="sldNum" sz="quarter" idx="10"/>
          </p:nvPr>
        </p:nvSpPr>
        <p:spPr/>
        <p:txBody>
          <a:bodyPr/>
          <a:lstStyle/>
          <a:p>
            <a:fld id="{7CC3F808-C7E8-4131-9EFE-B613B7BC3B90}" type="slidenum">
              <a:rPr lang="en-GB" smtClean="0"/>
              <a:pPr/>
              <a:t>12</a:t>
            </a:fld>
            <a:endParaRPr lang="en-GB"/>
          </a:p>
        </p:txBody>
      </p:sp>
      <p:sp>
        <p:nvSpPr>
          <p:cNvPr id="5" name="TextBox 4">
            <a:extLst>
              <a:ext uri="{FF2B5EF4-FFF2-40B4-BE49-F238E27FC236}">
                <a16:creationId xmlns:a16="http://schemas.microsoft.com/office/drawing/2014/main" id="{F435F13E-9EAE-A278-8338-51C33A5DA994}"/>
              </a:ext>
            </a:extLst>
          </p:cNvPr>
          <p:cNvSpPr txBox="1"/>
          <p:nvPr/>
        </p:nvSpPr>
        <p:spPr>
          <a:xfrm>
            <a:off x="920374" y="1893121"/>
            <a:ext cx="3745523" cy="923330"/>
          </a:xfrm>
          <a:prstGeom prst="rect">
            <a:avLst/>
          </a:prstGeom>
          <a:noFill/>
        </p:spPr>
        <p:txBody>
          <a:bodyPr wrap="square" rtlCol="0">
            <a:spAutoFit/>
          </a:bodyPr>
          <a:lstStyle/>
          <a:p>
            <a:r>
              <a:rPr lang="en-US" i="1" dirty="0">
                <a:solidFill>
                  <a:schemeClr val="bg2"/>
                </a:solidFill>
                <a:latin typeface="Georgia" panose="02040502050405020303" pitchFamily="18" charset="0"/>
              </a:rPr>
              <a:t>“My goal is… to shift to </a:t>
            </a:r>
            <a:r>
              <a:rPr lang="en-US" b="1" i="1" dirty="0">
                <a:solidFill>
                  <a:schemeClr val="bg2"/>
                </a:solidFill>
                <a:latin typeface="Georgia" panose="02040502050405020303" pitchFamily="18" charset="0"/>
              </a:rPr>
              <a:t>translational research</a:t>
            </a:r>
            <a:r>
              <a:rPr lang="en-US" i="1" dirty="0">
                <a:solidFill>
                  <a:schemeClr val="bg2"/>
                </a:solidFill>
                <a:latin typeface="Georgia" panose="02040502050405020303" pitchFamily="18" charset="0"/>
              </a:rPr>
              <a:t> closely linked to clinical applications.”</a:t>
            </a:r>
          </a:p>
        </p:txBody>
      </p:sp>
      <p:sp>
        <p:nvSpPr>
          <p:cNvPr id="7" name="TextBox 6">
            <a:extLst>
              <a:ext uri="{FF2B5EF4-FFF2-40B4-BE49-F238E27FC236}">
                <a16:creationId xmlns:a16="http://schemas.microsoft.com/office/drawing/2014/main" id="{C1CC5032-9CAE-380B-26FB-7AC1C594A8F1}"/>
              </a:ext>
            </a:extLst>
          </p:cNvPr>
          <p:cNvSpPr txBox="1"/>
          <p:nvPr/>
        </p:nvSpPr>
        <p:spPr>
          <a:xfrm>
            <a:off x="773723" y="4255341"/>
            <a:ext cx="6097464" cy="1754326"/>
          </a:xfrm>
          <a:prstGeom prst="rect">
            <a:avLst/>
          </a:prstGeom>
          <a:noFill/>
        </p:spPr>
        <p:txBody>
          <a:bodyPr wrap="square">
            <a:spAutoFit/>
          </a:bodyPr>
          <a:lstStyle/>
          <a:p>
            <a:r>
              <a:rPr lang="en-GB" b="0" i="1" u="none" strike="noStrike" dirty="0">
                <a:solidFill>
                  <a:srgbClr val="FFFFFF"/>
                </a:solidFill>
                <a:effectLst/>
                <a:latin typeface="Calibri" panose="020F0502020204030204" pitchFamily="34" charset="0"/>
              </a:rPr>
              <a:t>“You feel full to the brim with knowledge, having intensely studied for four years. But you’re also aware of all the interesting side quests you could have gone on but had to ignore in order to finish the thesis. With four years of perspective, you’re in a perfect position to choose which are now worth getting into.”</a:t>
            </a:r>
            <a:endParaRPr lang="en-US" i="1" dirty="0"/>
          </a:p>
        </p:txBody>
      </p:sp>
      <p:sp>
        <p:nvSpPr>
          <p:cNvPr id="9" name="TextBox 8">
            <a:extLst>
              <a:ext uri="{FF2B5EF4-FFF2-40B4-BE49-F238E27FC236}">
                <a16:creationId xmlns:a16="http://schemas.microsoft.com/office/drawing/2014/main" id="{F0DD9C4D-3534-3966-9FC3-8BBA85E7D944}"/>
              </a:ext>
            </a:extLst>
          </p:cNvPr>
          <p:cNvSpPr txBox="1"/>
          <p:nvPr/>
        </p:nvSpPr>
        <p:spPr>
          <a:xfrm>
            <a:off x="7661507" y="4532339"/>
            <a:ext cx="3756770" cy="1477328"/>
          </a:xfrm>
          <a:prstGeom prst="rect">
            <a:avLst/>
          </a:prstGeom>
          <a:noFill/>
        </p:spPr>
        <p:txBody>
          <a:bodyPr wrap="square">
            <a:spAutoFit/>
          </a:bodyPr>
          <a:lstStyle/>
          <a:p>
            <a:pPr algn="ctr"/>
            <a:r>
              <a:rPr lang="en-GB" b="0" i="1" u="none" strike="noStrike" dirty="0">
                <a:solidFill>
                  <a:schemeClr val="bg2"/>
                </a:solidFill>
                <a:effectLst/>
                <a:latin typeface="Georgia" panose="02040502050405020303" pitchFamily="18" charset="0"/>
              </a:rPr>
              <a:t>“I will  now </a:t>
            </a:r>
            <a:r>
              <a:rPr lang="en-GB" b="0" i="1" u="none" strike="noStrike" dirty="0" err="1">
                <a:solidFill>
                  <a:schemeClr val="bg2"/>
                </a:solidFill>
                <a:effectLst/>
                <a:latin typeface="Georgia" panose="02040502050405020303" pitchFamily="18" charset="0"/>
              </a:rPr>
              <a:t>applyghostbusters</a:t>
            </a:r>
            <a:r>
              <a:rPr lang="en-GB" b="0" i="1" u="none" strike="noStrike" dirty="0">
                <a:solidFill>
                  <a:schemeClr val="bg2"/>
                </a:solidFill>
                <a:effectLst/>
                <a:latin typeface="Georgia" panose="02040502050405020303" pitchFamily="18" charset="0"/>
              </a:rPr>
              <a:t> to global human populations, identifying and characterizing possible ‘ghost’ populations in the history of homo sapiens”</a:t>
            </a:r>
            <a:endParaRPr lang="en-US" i="1" dirty="0">
              <a:solidFill>
                <a:schemeClr val="bg2"/>
              </a:solidFill>
              <a:latin typeface="Georgia" panose="02040502050405020303" pitchFamily="18" charset="0"/>
            </a:endParaRPr>
          </a:p>
        </p:txBody>
      </p:sp>
      <p:sp>
        <p:nvSpPr>
          <p:cNvPr id="11" name="TextBox 10">
            <a:extLst>
              <a:ext uri="{FF2B5EF4-FFF2-40B4-BE49-F238E27FC236}">
                <a16:creationId xmlns:a16="http://schemas.microsoft.com/office/drawing/2014/main" id="{997FF862-72A4-B73C-7207-5FB45EAF6D4A}"/>
              </a:ext>
            </a:extLst>
          </p:cNvPr>
          <p:cNvSpPr txBox="1"/>
          <p:nvPr/>
        </p:nvSpPr>
        <p:spPr>
          <a:xfrm>
            <a:off x="5867640" y="1616122"/>
            <a:ext cx="6098458" cy="1754326"/>
          </a:xfrm>
          <a:prstGeom prst="rect">
            <a:avLst/>
          </a:prstGeom>
          <a:noFill/>
        </p:spPr>
        <p:txBody>
          <a:bodyPr wrap="square">
            <a:spAutoFit/>
          </a:bodyPr>
          <a:lstStyle/>
          <a:p>
            <a:pPr algn="l"/>
            <a:r>
              <a:rPr lang="en-GB" sz="1800" b="0" i="1" u="none" strike="noStrike" dirty="0">
                <a:solidFill>
                  <a:srgbClr val="FFFFFF"/>
                </a:solidFill>
                <a:effectLst/>
                <a:latin typeface="Georgia" panose="02040502050405020303" pitchFamily="18" charset="0"/>
              </a:rPr>
              <a:t>“The fund has been a real game-changer in helping me move into the deep tech </a:t>
            </a:r>
            <a:r>
              <a:rPr lang="en-GB" sz="1800" b="0" i="1" u="none" strike="noStrike" dirty="0" err="1">
                <a:solidFill>
                  <a:srgbClr val="FFFFFF"/>
                </a:solidFill>
                <a:effectLst/>
                <a:latin typeface="Georgia" panose="02040502050405020303" pitchFamily="18" charset="0"/>
              </a:rPr>
              <a:t>startup</a:t>
            </a:r>
            <a:r>
              <a:rPr lang="en-GB" sz="1800" b="0" i="1" u="none" strike="noStrike" dirty="0">
                <a:solidFill>
                  <a:srgbClr val="FFFFFF"/>
                </a:solidFill>
                <a:effectLst/>
                <a:latin typeface="Georgia" panose="02040502050405020303" pitchFamily="18" charset="0"/>
              </a:rPr>
              <a:t> space … having this support has given me the breathing room to really think through how scientific research can work in the commercial world, and we have now secured space in bio-escalator labs for our venture.”</a:t>
            </a:r>
            <a:endParaRPr lang="en-GB" sz="2000" b="0" i="1" u="none" strike="noStrike" dirty="0">
              <a:solidFill>
                <a:srgbClr val="FFFFFF"/>
              </a:solidFill>
              <a:effectLst/>
              <a:latin typeface="Georgia" panose="02040502050405020303" pitchFamily="18" charset="0"/>
            </a:endParaRPr>
          </a:p>
        </p:txBody>
      </p:sp>
    </p:spTree>
    <p:extLst>
      <p:ext uri="{BB962C8B-B14F-4D97-AF65-F5344CB8AC3E}">
        <p14:creationId xmlns:p14="http://schemas.microsoft.com/office/powerpoint/2010/main" val="100792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D134-C755-DC97-CC28-7C9048FD3E66}"/>
              </a:ext>
            </a:extLst>
          </p:cNvPr>
          <p:cNvSpPr>
            <a:spLocks noGrp="1"/>
          </p:cNvSpPr>
          <p:nvPr>
            <p:ph type="title"/>
          </p:nvPr>
        </p:nvSpPr>
        <p:spPr/>
        <p:txBody>
          <a:bodyPr/>
          <a:lstStyle/>
          <a:p>
            <a:pPr algn="ctr"/>
            <a:r>
              <a:rPr lang="en-US" dirty="0">
                <a:solidFill>
                  <a:schemeClr val="bg2"/>
                </a:solidFill>
              </a:rPr>
              <a:t>Areas of work</a:t>
            </a:r>
          </a:p>
        </p:txBody>
      </p:sp>
      <p:sp>
        <p:nvSpPr>
          <p:cNvPr id="3" name="Content Placeholder 2">
            <a:extLst>
              <a:ext uri="{FF2B5EF4-FFF2-40B4-BE49-F238E27FC236}">
                <a16:creationId xmlns:a16="http://schemas.microsoft.com/office/drawing/2014/main" id="{EE602F9B-BD29-F064-98B0-31E7F3355B1A}"/>
              </a:ext>
            </a:extLst>
          </p:cNvPr>
          <p:cNvSpPr>
            <a:spLocks noGrp="1"/>
          </p:cNvSpPr>
          <p:nvPr>
            <p:ph idx="1"/>
          </p:nvPr>
        </p:nvSpPr>
        <p:spPr>
          <a:xfrm>
            <a:off x="1662327" y="1630926"/>
            <a:ext cx="4077075" cy="428760"/>
          </a:xfrm>
        </p:spPr>
        <p:txBody>
          <a:bodyPr/>
          <a:lstStyle/>
          <a:p>
            <a:pPr algn="ctr"/>
            <a:r>
              <a:rPr lang="en-US" dirty="0">
                <a:solidFill>
                  <a:schemeClr val="bg2"/>
                </a:solidFill>
              </a:rPr>
              <a:t>Genomic epidemiology of malaria, and vaccines</a:t>
            </a:r>
          </a:p>
        </p:txBody>
      </p:sp>
      <p:sp>
        <p:nvSpPr>
          <p:cNvPr id="4" name="Slide Number Placeholder 3">
            <a:extLst>
              <a:ext uri="{FF2B5EF4-FFF2-40B4-BE49-F238E27FC236}">
                <a16:creationId xmlns:a16="http://schemas.microsoft.com/office/drawing/2014/main" id="{4DA37007-5B1B-C134-4E6A-87501BF16FF3}"/>
              </a:ext>
            </a:extLst>
          </p:cNvPr>
          <p:cNvSpPr>
            <a:spLocks noGrp="1"/>
          </p:cNvSpPr>
          <p:nvPr>
            <p:ph type="sldNum" sz="quarter" idx="10"/>
          </p:nvPr>
        </p:nvSpPr>
        <p:spPr/>
        <p:txBody>
          <a:bodyPr/>
          <a:lstStyle/>
          <a:p>
            <a:fld id="{7CC3F808-C7E8-4131-9EFE-B613B7BC3B90}" type="slidenum">
              <a:rPr lang="en-GB" smtClean="0"/>
              <a:pPr/>
              <a:t>13</a:t>
            </a:fld>
            <a:endParaRPr lang="en-GB"/>
          </a:p>
        </p:txBody>
      </p:sp>
      <p:sp>
        <p:nvSpPr>
          <p:cNvPr id="5" name="Content Placeholder 2">
            <a:extLst>
              <a:ext uri="{FF2B5EF4-FFF2-40B4-BE49-F238E27FC236}">
                <a16:creationId xmlns:a16="http://schemas.microsoft.com/office/drawing/2014/main" id="{C2E91A65-19B6-8B96-BE75-A34AE147F8E2}"/>
              </a:ext>
            </a:extLst>
          </p:cNvPr>
          <p:cNvSpPr txBox="1">
            <a:spLocks/>
          </p:cNvSpPr>
          <p:nvPr/>
        </p:nvSpPr>
        <p:spPr>
          <a:xfrm>
            <a:off x="7136687" y="2363011"/>
            <a:ext cx="3972253" cy="70167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2"/>
                </a:solidFill>
                <a:latin typeface="+mn-lt"/>
                <a:ea typeface="+mn-ea"/>
                <a:cs typeface="+mn-cs"/>
              </a:defRPr>
            </a:lvl1pPr>
            <a:lvl2pPr marL="374650" indent="-37465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2pPr>
            <a:lvl3pPr marL="628650" indent="-2476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898525" indent="-269875"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1165225" indent="-254000" algn="l" defTabSz="914400" rtl="0" eaLnBrk="1" latinLnBrk="0" hangingPunct="1">
              <a:lnSpc>
                <a:spcPct val="10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2"/>
                </a:solidFill>
              </a:rPr>
              <a:t>Statistical methods to understand human ancestry </a:t>
            </a:r>
          </a:p>
        </p:txBody>
      </p:sp>
      <p:sp>
        <p:nvSpPr>
          <p:cNvPr id="6" name="Content Placeholder 2">
            <a:extLst>
              <a:ext uri="{FF2B5EF4-FFF2-40B4-BE49-F238E27FC236}">
                <a16:creationId xmlns:a16="http://schemas.microsoft.com/office/drawing/2014/main" id="{373CB38D-7975-CE16-1BAF-7B23CFE01C2F}"/>
              </a:ext>
            </a:extLst>
          </p:cNvPr>
          <p:cNvSpPr txBox="1">
            <a:spLocks/>
          </p:cNvSpPr>
          <p:nvPr/>
        </p:nvSpPr>
        <p:spPr>
          <a:xfrm>
            <a:off x="797585" y="3484116"/>
            <a:ext cx="4077075" cy="57992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2"/>
                </a:solidFill>
                <a:latin typeface="+mn-lt"/>
                <a:ea typeface="+mn-ea"/>
                <a:cs typeface="+mn-cs"/>
              </a:defRPr>
            </a:lvl1pPr>
            <a:lvl2pPr marL="374650" indent="-37465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2pPr>
            <a:lvl3pPr marL="628650" indent="-2476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898525" indent="-269875"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1165225" indent="-254000" algn="l" defTabSz="914400" rtl="0" eaLnBrk="1" latinLnBrk="0" hangingPunct="1">
              <a:lnSpc>
                <a:spcPct val="10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2"/>
                </a:solidFill>
              </a:rPr>
              <a:t>Fundamental biological mechanisms</a:t>
            </a:r>
          </a:p>
        </p:txBody>
      </p:sp>
      <p:sp>
        <p:nvSpPr>
          <p:cNvPr id="8" name="Content Placeholder 2">
            <a:extLst>
              <a:ext uri="{FF2B5EF4-FFF2-40B4-BE49-F238E27FC236}">
                <a16:creationId xmlns:a16="http://schemas.microsoft.com/office/drawing/2014/main" id="{3673C969-55AA-BC5E-4872-8F0AB713B092}"/>
              </a:ext>
            </a:extLst>
          </p:cNvPr>
          <p:cNvSpPr txBox="1">
            <a:spLocks/>
          </p:cNvSpPr>
          <p:nvPr/>
        </p:nvSpPr>
        <p:spPr>
          <a:xfrm>
            <a:off x="6765158" y="3869509"/>
            <a:ext cx="4077075" cy="57992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2"/>
                </a:solidFill>
                <a:latin typeface="+mn-lt"/>
                <a:ea typeface="+mn-ea"/>
                <a:cs typeface="+mn-cs"/>
              </a:defRPr>
            </a:lvl1pPr>
            <a:lvl2pPr marL="374650" indent="-37465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2pPr>
            <a:lvl3pPr marL="628650" indent="-2476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898525" indent="-269875"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1165225" indent="-254000" algn="l" defTabSz="914400" rtl="0" eaLnBrk="1" latinLnBrk="0" hangingPunct="1">
              <a:lnSpc>
                <a:spcPct val="10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2"/>
                </a:solidFill>
              </a:rPr>
              <a:t>Effects of coding and non-coding mutations on human health</a:t>
            </a:r>
          </a:p>
        </p:txBody>
      </p:sp>
      <p:sp>
        <p:nvSpPr>
          <p:cNvPr id="9" name="Content Placeholder 2">
            <a:extLst>
              <a:ext uri="{FF2B5EF4-FFF2-40B4-BE49-F238E27FC236}">
                <a16:creationId xmlns:a16="http://schemas.microsoft.com/office/drawing/2014/main" id="{8FEF73B2-9D65-B25F-FE8A-A47CB1AB1F53}"/>
              </a:ext>
            </a:extLst>
          </p:cNvPr>
          <p:cNvSpPr txBox="1">
            <a:spLocks/>
          </p:cNvSpPr>
          <p:nvPr/>
        </p:nvSpPr>
        <p:spPr>
          <a:xfrm>
            <a:off x="4558328" y="5025521"/>
            <a:ext cx="4077075" cy="57992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2"/>
                </a:solidFill>
                <a:latin typeface="+mn-lt"/>
                <a:ea typeface="+mn-ea"/>
                <a:cs typeface="+mn-cs"/>
              </a:defRPr>
            </a:lvl1pPr>
            <a:lvl2pPr marL="374650" indent="-37465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2pPr>
            <a:lvl3pPr marL="628650" indent="-24765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898525" indent="-269875"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1165225" indent="-254000" algn="l" defTabSz="914400" rtl="0" eaLnBrk="1" latinLnBrk="0" hangingPunct="1">
              <a:lnSpc>
                <a:spcPct val="10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2"/>
                </a:solidFill>
              </a:rPr>
              <a:t>Understanding individuals whose phenotypes differ from genetic predictions</a:t>
            </a:r>
          </a:p>
        </p:txBody>
      </p:sp>
    </p:spTree>
    <p:extLst>
      <p:ext uri="{BB962C8B-B14F-4D97-AF65-F5344CB8AC3E}">
        <p14:creationId xmlns:p14="http://schemas.microsoft.com/office/powerpoint/2010/main" val="424080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14</a:t>
            </a:fld>
            <a:endParaRPr lang="en-GB"/>
          </a:p>
        </p:txBody>
      </p:sp>
    </p:spTree>
    <p:extLst>
      <p:ext uri="{BB962C8B-B14F-4D97-AF65-F5344CB8AC3E}">
        <p14:creationId xmlns:p14="http://schemas.microsoft.com/office/powerpoint/2010/main" val="28597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15</a:t>
            </a:fld>
            <a:endParaRPr lang="en-GB"/>
          </a:p>
        </p:txBody>
      </p:sp>
      <p:sp>
        <p:nvSpPr>
          <p:cNvPr id="11" name="TextBox 10">
            <a:extLst>
              <a:ext uri="{FF2B5EF4-FFF2-40B4-BE49-F238E27FC236}">
                <a16:creationId xmlns:a16="http://schemas.microsoft.com/office/drawing/2014/main" id="{97E76588-DCDF-9C43-26D8-7FC4C51F4391}"/>
              </a:ext>
            </a:extLst>
          </p:cNvPr>
          <p:cNvSpPr txBox="1"/>
          <p:nvPr/>
        </p:nvSpPr>
        <p:spPr>
          <a:xfrm>
            <a:off x="6215605" y="3634450"/>
            <a:ext cx="1088020" cy="323033"/>
          </a:xfrm>
          <a:prstGeom prst="rect">
            <a:avLst/>
          </a:prstGeom>
          <a:noFill/>
          <a:ln w="28575">
            <a:solidFill>
              <a:srgbClr val="002060"/>
            </a:solidFill>
          </a:ln>
        </p:spPr>
        <p:txBody>
          <a:bodyPr wrap="square" rtlCol="0">
            <a:spAutoFit/>
          </a:bodyPr>
          <a:lstStyle/>
          <a:p>
            <a:endParaRPr lang="en-US" dirty="0"/>
          </a:p>
        </p:txBody>
      </p:sp>
    </p:spTree>
    <p:extLst>
      <p:ext uri="{BB962C8B-B14F-4D97-AF65-F5344CB8AC3E}">
        <p14:creationId xmlns:p14="http://schemas.microsoft.com/office/powerpoint/2010/main" val="2847187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16</a:t>
            </a:fld>
            <a:endParaRPr lang="en-GB"/>
          </a:p>
        </p:txBody>
      </p:sp>
      <p:sp>
        <p:nvSpPr>
          <p:cNvPr id="2" name="TextBox 1">
            <a:extLst>
              <a:ext uri="{FF2B5EF4-FFF2-40B4-BE49-F238E27FC236}">
                <a16:creationId xmlns:a16="http://schemas.microsoft.com/office/drawing/2014/main" id="{CF63134E-4B15-4B0B-6850-7D07F0A2D965}"/>
              </a:ext>
            </a:extLst>
          </p:cNvPr>
          <p:cNvSpPr txBox="1"/>
          <p:nvPr/>
        </p:nvSpPr>
        <p:spPr>
          <a:xfrm>
            <a:off x="6215605" y="3634450"/>
            <a:ext cx="1088020" cy="323033"/>
          </a:xfrm>
          <a:prstGeom prst="rect">
            <a:avLst/>
          </a:prstGeom>
          <a:noFill/>
          <a:ln w="28575">
            <a:solidFill>
              <a:srgbClr val="00206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A913CFFB-B167-1994-CC6F-27F5DDA1EC63}"/>
              </a:ext>
            </a:extLst>
          </p:cNvPr>
          <p:cNvSpPr txBox="1"/>
          <p:nvPr/>
        </p:nvSpPr>
        <p:spPr>
          <a:xfrm>
            <a:off x="906682" y="3576574"/>
            <a:ext cx="1269359" cy="323033"/>
          </a:xfrm>
          <a:prstGeom prst="rect">
            <a:avLst/>
          </a:prstGeom>
          <a:noFill/>
          <a:ln w="28575">
            <a:solidFill>
              <a:srgbClr val="00206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9730F2A0-1FAD-EF67-CC16-69A94249B416}"/>
              </a:ext>
            </a:extLst>
          </p:cNvPr>
          <p:cNvSpPr txBox="1"/>
          <p:nvPr/>
        </p:nvSpPr>
        <p:spPr>
          <a:xfrm>
            <a:off x="7334251" y="3368757"/>
            <a:ext cx="2671648" cy="530849"/>
          </a:xfrm>
          <a:prstGeom prst="rect">
            <a:avLst/>
          </a:prstGeom>
          <a:noFill/>
          <a:ln w="28575">
            <a:solidFill>
              <a:srgbClr val="002060"/>
            </a:solidFill>
          </a:ln>
        </p:spPr>
        <p:txBody>
          <a:bodyPr wrap="square" rtlCol="0">
            <a:spAutoFit/>
          </a:bodyPr>
          <a:lstStyle/>
          <a:p>
            <a:endParaRPr lang="en-US" dirty="0"/>
          </a:p>
        </p:txBody>
      </p:sp>
    </p:spTree>
    <p:extLst>
      <p:ext uri="{BB962C8B-B14F-4D97-AF65-F5344CB8AC3E}">
        <p14:creationId xmlns:p14="http://schemas.microsoft.com/office/powerpoint/2010/main" val="3595775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17</a:t>
            </a:fld>
            <a:endParaRPr lang="en-GB"/>
          </a:p>
        </p:txBody>
      </p:sp>
      <p:sp>
        <p:nvSpPr>
          <p:cNvPr id="2" name="TextBox 1">
            <a:extLst>
              <a:ext uri="{FF2B5EF4-FFF2-40B4-BE49-F238E27FC236}">
                <a16:creationId xmlns:a16="http://schemas.microsoft.com/office/drawing/2014/main" id="{CF63134E-4B15-4B0B-6850-7D07F0A2D965}"/>
              </a:ext>
            </a:extLst>
          </p:cNvPr>
          <p:cNvSpPr txBox="1"/>
          <p:nvPr/>
        </p:nvSpPr>
        <p:spPr>
          <a:xfrm>
            <a:off x="6215605" y="3634450"/>
            <a:ext cx="1088020" cy="323033"/>
          </a:xfrm>
          <a:prstGeom prst="rect">
            <a:avLst/>
          </a:prstGeom>
          <a:noFill/>
          <a:ln w="28575">
            <a:solidFill>
              <a:srgbClr val="00206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A913CFFB-B167-1994-CC6F-27F5DDA1EC63}"/>
              </a:ext>
            </a:extLst>
          </p:cNvPr>
          <p:cNvSpPr txBox="1"/>
          <p:nvPr/>
        </p:nvSpPr>
        <p:spPr>
          <a:xfrm>
            <a:off x="906682" y="3576574"/>
            <a:ext cx="1269359" cy="323033"/>
          </a:xfrm>
          <a:prstGeom prst="rect">
            <a:avLst/>
          </a:prstGeom>
          <a:noFill/>
          <a:ln w="28575">
            <a:solidFill>
              <a:srgbClr val="00206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9730F2A0-1FAD-EF67-CC16-69A94249B416}"/>
              </a:ext>
            </a:extLst>
          </p:cNvPr>
          <p:cNvSpPr txBox="1"/>
          <p:nvPr/>
        </p:nvSpPr>
        <p:spPr>
          <a:xfrm>
            <a:off x="7334251" y="3368757"/>
            <a:ext cx="2671648" cy="530849"/>
          </a:xfrm>
          <a:prstGeom prst="rect">
            <a:avLst/>
          </a:prstGeom>
          <a:noFill/>
          <a:ln w="28575">
            <a:solidFill>
              <a:srgbClr val="00206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6C43C381-50A3-C336-FAB3-461CBA8B68BA}"/>
              </a:ext>
            </a:extLst>
          </p:cNvPr>
          <p:cNvSpPr txBox="1"/>
          <p:nvPr/>
        </p:nvSpPr>
        <p:spPr>
          <a:xfrm>
            <a:off x="4228124" y="1745589"/>
            <a:ext cx="1088020" cy="391420"/>
          </a:xfrm>
          <a:prstGeom prst="rect">
            <a:avLst/>
          </a:prstGeom>
          <a:noFill/>
          <a:ln w="28575">
            <a:solidFill>
              <a:srgbClr val="00206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2BF2189B-D344-7A33-D8EB-47D5ADBB8810}"/>
              </a:ext>
            </a:extLst>
          </p:cNvPr>
          <p:cNvSpPr txBox="1"/>
          <p:nvPr/>
        </p:nvSpPr>
        <p:spPr>
          <a:xfrm>
            <a:off x="3813228" y="2977336"/>
            <a:ext cx="2094412" cy="657113"/>
          </a:xfrm>
          <a:prstGeom prst="rect">
            <a:avLst/>
          </a:prstGeom>
          <a:noFill/>
          <a:ln w="28575">
            <a:solidFill>
              <a:srgbClr val="002060"/>
            </a:solidFill>
          </a:ln>
        </p:spPr>
        <p:txBody>
          <a:bodyPr wrap="square" rtlCol="0">
            <a:spAutoFit/>
          </a:bodyPr>
          <a:lstStyle/>
          <a:p>
            <a:endParaRPr lang="en-US" dirty="0"/>
          </a:p>
        </p:txBody>
      </p:sp>
    </p:spTree>
    <p:extLst>
      <p:ext uri="{BB962C8B-B14F-4D97-AF65-F5344CB8AC3E}">
        <p14:creationId xmlns:p14="http://schemas.microsoft.com/office/powerpoint/2010/main" val="3045885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18</a:t>
            </a:fld>
            <a:endParaRPr lang="en-GB"/>
          </a:p>
        </p:txBody>
      </p:sp>
      <p:sp>
        <p:nvSpPr>
          <p:cNvPr id="8" name="TextBox 7">
            <a:extLst>
              <a:ext uri="{FF2B5EF4-FFF2-40B4-BE49-F238E27FC236}">
                <a16:creationId xmlns:a16="http://schemas.microsoft.com/office/drawing/2014/main" id="{F89A1693-386E-AC69-78CC-128633FE3F2F}"/>
              </a:ext>
            </a:extLst>
          </p:cNvPr>
          <p:cNvSpPr txBox="1"/>
          <p:nvPr/>
        </p:nvSpPr>
        <p:spPr>
          <a:xfrm>
            <a:off x="2193660" y="3543344"/>
            <a:ext cx="2121486" cy="535496"/>
          </a:xfrm>
          <a:prstGeom prst="rect">
            <a:avLst/>
          </a:prstGeom>
          <a:noFill/>
          <a:ln w="28575">
            <a:solidFill>
              <a:srgbClr val="002060"/>
            </a:solid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506FDB3-107E-497F-C0E5-193C5E1FB8F1}"/>
              </a:ext>
            </a:extLst>
          </p:cNvPr>
          <p:cNvSpPr txBox="1"/>
          <p:nvPr/>
        </p:nvSpPr>
        <p:spPr>
          <a:xfrm>
            <a:off x="2284415" y="2185443"/>
            <a:ext cx="1465652" cy="435722"/>
          </a:xfrm>
          <a:prstGeom prst="rect">
            <a:avLst/>
          </a:prstGeom>
          <a:noFill/>
          <a:ln w="28575">
            <a:solidFill>
              <a:srgbClr val="00206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BE8B92E7-A160-A6FA-0642-E1D3EF87653A}"/>
              </a:ext>
            </a:extLst>
          </p:cNvPr>
          <p:cNvSpPr txBox="1"/>
          <p:nvPr/>
        </p:nvSpPr>
        <p:spPr>
          <a:xfrm>
            <a:off x="6435354" y="3971784"/>
            <a:ext cx="908955" cy="372472"/>
          </a:xfrm>
          <a:prstGeom prst="rect">
            <a:avLst/>
          </a:prstGeom>
          <a:noFill/>
          <a:ln w="28575">
            <a:solidFill>
              <a:srgbClr val="00206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58F6116C-10DE-E4ED-4726-08F78247B23D}"/>
              </a:ext>
            </a:extLst>
          </p:cNvPr>
          <p:cNvSpPr txBox="1"/>
          <p:nvPr/>
        </p:nvSpPr>
        <p:spPr>
          <a:xfrm>
            <a:off x="4234972" y="2185443"/>
            <a:ext cx="1703491" cy="372472"/>
          </a:xfrm>
          <a:prstGeom prst="rect">
            <a:avLst/>
          </a:prstGeom>
          <a:noFill/>
          <a:ln w="28575">
            <a:solidFill>
              <a:srgbClr val="00206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B81D2888-18F1-C360-A16F-0D8197169C7D}"/>
              </a:ext>
            </a:extLst>
          </p:cNvPr>
          <p:cNvSpPr txBox="1"/>
          <p:nvPr/>
        </p:nvSpPr>
        <p:spPr>
          <a:xfrm>
            <a:off x="1972946" y="2709782"/>
            <a:ext cx="1592188" cy="372472"/>
          </a:xfrm>
          <a:prstGeom prst="rect">
            <a:avLst/>
          </a:prstGeom>
          <a:noFill/>
          <a:ln w="28575">
            <a:solidFill>
              <a:srgbClr val="002060"/>
            </a:solidFill>
          </a:ln>
        </p:spPr>
        <p:txBody>
          <a:bodyPr wrap="square" rtlCol="0">
            <a:spAutoFit/>
          </a:bodyPr>
          <a:lstStyle/>
          <a:p>
            <a:endParaRPr lang="en-US" dirty="0"/>
          </a:p>
        </p:txBody>
      </p:sp>
    </p:spTree>
    <p:extLst>
      <p:ext uri="{BB962C8B-B14F-4D97-AF65-F5344CB8AC3E}">
        <p14:creationId xmlns:p14="http://schemas.microsoft.com/office/powerpoint/2010/main" val="4254221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19</a:t>
            </a:fld>
            <a:endParaRPr lang="en-GB"/>
          </a:p>
        </p:txBody>
      </p:sp>
      <p:sp>
        <p:nvSpPr>
          <p:cNvPr id="8" name="TextBox 7">
            <a:extLst>
              <a:ext uri="{FF2B5EF4-FFF2-40B4-BE49-F238E27FC236}">
                <a16:creationId xmlns:a16="http://schemas.microsoft.com/office/drawing/2014/main" id="{F89A1693-386E-AC69-78CC-128633FE3F2F}"/>
              </a:ext>
            </a:extLst>
          </p:cNvPr>
          <p:cNvSpPr txBox="1"/>
          <p:nvPr/>
        </p:nvSpPr>
        <p:spPr>
          <a:xfrm>
            <a:off x="2193660" y="3543344"/>
            <a:ext cx="2121486" cy="535496"/>
          </a:xfrm>
          <a:prstGeom prst="rect">
            <a:avLst/>
          </a:prstGeom>
          <a:noFill/>
          <a:ln w="28575">
            <a:solidFill>
              <a:srgbClr val="002060"/>
            </a:solid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506FDB3-107E-497F-C0E5-193C5E1FB8F1}"/>
              </a:ext>
            </a:extLst>
          </p:cNvPr>
          <p:cNvSpPr txBox="1"/>
          <p:nvPr/>
        </p:nvSpPr>
        <p:spPr>
          <a:xfrm>
            <a:off x="2284415" y="2185443"/>
            <a:ext cx="1465652" cy="435722"/>
          </a:xfrm>
          <a:prstGeom prst="rect">
            <a:avLst/>
          </a:prstGeom>
          <a:noFill/>
          <a:ln w="28575">
            <a:solidFill>
              <a:srgbClr val="00206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BE8B92E7-A160-A6FA-0642-E1D3EF87653A}"/>
              </a:ext>
            </a:extLst>
          </p:cNvPr>
          <p:cNvSpPr txBox="1"/>
          <p:nvPr/>
        </p:nvSpPr>
        <p:spPr>
          <a:xfrm>
            <a:off x="6435354" y="3971784"/>
            <a:ext cx="908955" cy="372472"/>
          </a:xfrm>
          <a:prstGeom prst="rect">
            <a:avLst/>
          </a:prstGeom>
          <a:noFill/>
          <a:ln w="28575">
            <a:solidFill>
              <a:srgbClr val="00206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58F6116C-10DE-E4ED-4726-08F78247B23D}"/>
              </a:ext>
            </a:extLst>
          </p:cNvPr>
          <p:cNvSpPr txBox="1"/>
          <p:nvPr/>
        </p:nvSpPr>
        <p:spPr>
          <a:xfrm>
            <a:off x="4234972" y="2185443"/>
            <a:ext cx="1703491" cy="372472"/>
          </a:xfrm>
          <a:prstGeom prst="rect">
            <a:avLst/>
          </a:prstGeom>
          <a:noFill/>
          <a:ln w="28575">
            <a:solidFill>
              <a:srgbClr val="00206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903C998E-2168-1722-09B6-16E4C79F90F3}"/>
              </a:ext>
            </a:extLst>
          </p:cNvPr>
          <p:cNvSpPr txBox="1"/>
          <p:nvPr/>
        </p:nvSpPr>
        <p:spPr>
          <a:xfrm>
            <a:off x="906145" y="3170872"/>
            <a:ext cx="908955" cy="372472"/>
          </a:xfrm>
          <a:prstGeom prst="rect">
            <a:avLst/>
          </a:prstGeom>
          <a:noFill/>
          <a:ln w="28575">
            <a:solidFill>
              <a:srgbClr val="00206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2502F005-09D9-ABAE-92C4-B0126A100D5A}"/>
              </a:ext>
            </a:extLst>
          </p:cNvPr>
          <p:cNvSpPr txBox="1"/>
          <p:nvPr/>
        </p:nvSpPr>
        <p:spPr>
          <a:xfrm>
            <a:off x="4315146" y="5542490"/>
            <a:ext cx="1417834" cy="372472"/>
          </a:xfrm>
          <a:prstGeom prst="rect">
            <a:avLst/>
          </a:prstGeom>
          <a:noFill/>
          <a:ln w="28575">
            <a:solidFill>
              <a:srgbClr val="00206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F9508BB0-A9C9-5FE8-5C86-3BB0BBD1A5E9}"/>
              </a:ext>
            </a:extLst>
          </p:cNvPr>
          <p:cNvSpPr txBox="1"/>
          <p:nvPr/>
        </p:nvSpPr>
        <p:spPr>
          <a:xfrm>
            <a:off x="3121631" y="5298067"/>
            <a:ext cx="926387" cy="372472"/>
          </a:xfrm>
          <a:prstGeom prst="rect">
            <a:avLst/>
          </a:prstGeom>
          <a:noFill/>
          <a:ln w="28575">
            <a:solidFill>
              <a:srgbClr val="00206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F5B74CD6-19C8-4F93-0BC2-9A4AC2CDEFC9}"/>
              </a:ext>
            </a:extLst>
          </p:cNvPr>
          <p:cNvSpPr txBox="1"/>
          <p:nvPr/>
        </p:nvSpPr>
        <p:spPr>
          <a:xfrm>
            <a:off x="8051514" y="4618260"/>
            <a:ext cx="989744" cy="372472"/>
          </a:xfrm>
          <a:prstGeom prst="rect">
            <a:avLst/>
          </a:prstGeom>
          <a:noFill/>
          <a:ln w="28575">
            <a:solidFill>
              <a:srgbClr val="00206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70DEA50C-6B12-6A4C-FABD-2E76E81D1147}"/>
              </a:ext>
            </a:extLst>
          </p:cNvPr>
          <p:cNvSpPr txBox="1"/>
          <p:nvPr/>
        </p:nvSpPr>
        <p:spPr>
          <a:xfrm>
            <a:off x="9703941" y="1359640"/>
            <a:ext cx="1073650" cy="372472"/>
          </a:xfrm>
          <a:prstGeom prst="rect">
            <a:avLst/>
          </a:prstGeom>
          <a:noFill/>
          <a:ln w="28575">
            <a:solidFill>
              <a:srgbClr val="00206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734EC5C7-9DBB-2399-A882-7C000480E556}"/>
              </a:ext>
            </a:extLst>
          </p:cNvPr>
          <p:cNvSpPr txBox="1"/>
          <p:nvPr/>
        </p:nvSpPr>
        <p:spPr>
          <a:xfrm>
            <a:off x="6807484" y="535995"/>
            <a:ext cx="908955" cy="372472"/>
          </a:xfrm>
          <a:prstGeom prst="rect">
            <a:avLst/>
          </a:prstGeom>
          <a:noFill/>
          <a:ln w="28575">
            <a:solidFill>
              <a:srgbClr val="00206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236A5A60-087E-DF61-30C5-B9889996B00D}"/>
              </a:ext>
            </a:extLst>
          </p:cNvPr>
          <p:cNvSpPr txBox="1"/>
          <p:nvPr/>
        </p:nvSpPr>
        <p:spPr>
          <a:xfrm>
            <a:off x="5898529" y="2984636"/>
            <a:ext cx="1519413" cy="372472"/>
          </a:xfrm>
          <a:prstGeom prst="rect">
            <a:avLst/>
          </a:prstGeom>
          <a:noFill/>
          <a:ln w="28575">
            <a:solidFill>
              <a:srgbClr val="002060"/>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9ABB7571-AE32-E242-4EF7-1069E671E4FD}"/>
              </a:ext>
            </a:extLst>
          </p:cNvPr>
          <p:cNvSpPr txBox="1"/>
          <p:nvPr/>
        </p:nvSpPr>
        <p:spPr>
          <a:xfrm>
            <a:off x="6357444" y="3324525"/>
            <a:ext cx="752274" cy="372472"/>
          </a:xfrm>
          <a:prstGeom prst="rect">
            <a:avLst/>
          </a:prstGeom>
          <a:noFill/>
          <a:ln w="28575">
            <a:solidFill>
              <a:srgbClr val="00206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C6F9911F-1A5F-35B2-AF54-FA6278466284}"/>
              </a:ext>
            </a:extLst>
          </p:cNvPr>
          <p:cNvSpPr txBox="1"/>
          <p:nvPr/>
        </p:nvSpPr>
        <p:spPr>
          <a:xfrm>
            <a:off x="5605169" y="1521916"/>
            <a:ext cx="1001113" cy="372472"/>
          </a:xfrm>
          <a:prstGeom prst="rect">
            <a:avLst/>
          </a:prstGeom>
          <a:noFill/>
          <a:ln w="28575">
            <a:solidFill>
              <a:srgbClr val="002060"/>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9513A6D3-5457-2051-7849-0FCB0904528E}"/>
              </a:ext>
            </a:extLst>
          </p:cNvPr>
          <p:cNvSpPr txBox="1"/>
          <p:nvPr/>
        </p:nvSpPr>
        <p:spPr>
          <a:xfrm>
            <a:off x="1972946" y="2709782"/>
            <a:ext cx="1592188" cy="372472"/>
          </a:xfrm>
          <a:prstGeom prst="rect">
            <a:avLst/>
          </a:prstGeom>
          <a:noFill/>
          <a:ln w="28575">
            <a:solidFill>
              <a:srgbClr val="002060"/>
            </a:solidFill>
          </a:ln>
        </p:spPr>
        <p:txBody>
          <a:bodyPr wrap="square" rtlCol="0">
            <a:spAutoFit/>
          </a:bodyPr>
          <a:lstStyle/>
          <a:p>
            <a:endParaRPr lang="en-US" dirty="0"/>
          </a:p>
        </p:txBody>
      </p:sp>
      <p:sp>
        <p:nvSpPr>
          <p:cNvPr id="19" name="TextBox 18">
            <a:extLst>
              <a:ext uri="{FF2B5EF4-FFF2-40B4-BE49-F238E27FC236}">
                <a16:creationId xmlns:a16="http://schemas.microsoft.com/office/drawing/2014/main" id="{ECEA4D41-93C5-EFA9-9F92-29422C43FCC7}"/>
              </a:ext>
            </a:extLst>
          </p:cNvPr>
          <p:cNvSpPr txBox="1"/>
          <p:nvPr/>
        </p:nvSpPr>
        <p:spPr>
          <a:xfrm>
            <a:off x="5808079" y="5539895"/>
            <a:ext cx="1519413" cy="372472"/>
          </a:xfrm>
          <a:prstGeom prst="rect">
            <a:avLst/>
          </a:prstGeom>
          <a:noFill/>
          <a:ln w="28575">
            <a:solidFill>
              <a:srgbClr val="00206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8E83309A-B448-93CC-FF59-A968326A37A7}"/>
              </a:ext>
            </a:extLst>
          </p:cNvPr>
          <p:cNvSpPr txBox="1"/>
          <p:nvPr/>
        </p:nvSpPr>
        <p:spPr>
          <a:xfrm>
            <a:off x="1497828" y="1351881"/>
            <a:ext cx="908955" cy="372472"/>
          </a:xfrm>
          <a:prstGeom prst="rect">
            <a:avLst/>
          </a:prstGeom>
          <a:noFill/>
          <a:ln w="28575">
            <a:solidFill>
              <a:srgbClr val="002060"/>
            </a:solidFill>
          </a:ln>
        </p:spPr>
        <p:txBody>
          <a:bodyPr wrap="square" rtlCol="0">
            <a:spAutoFit/>
          </a:bodyPr>
          <a:lstStyle/>
          <a:p>
            <a:endParaRPr lang="en-US" dirty="0"/>
          </a:p>
        </p:txBody>
      </p:sp>
      <p:sp>
        <p:nvSpPr>
          <p:cNvPr id="21" name="TextBox 20">
            <a:extLst>
              <a:ext uri="{FF2B5EF4-FFF2-40B4-BE49-F238E27FC236}">
                <a16:creationId xmlns:a16="http://schemas.microsoft.com/office/drawing/2014/main" id="{B1F9D77C-7827-C51C-7183-A9CB87111C09}"/>
              </a:ext>
            </a:extLst>
          </p:cNvPr>
          <p:cNvSpPr txBox="1"/>
          <p:nvPr/>
        </p:nvSpPr>
        <p:spPr>
          <a:xfrm>
            <a:off x="1095029" y="3999189"/>
            <a:ext cx="1189386" cy="466334"/>
          </a:xfrm>
          <a:prstGeom prst="rect">
            <a:avLst/>
          </a:prstGeom>
          <a:noFill/>
          <a:ln w="28575">
            <a:solidFill>
              <a:srgbClr val="002060"/>
            </a:solidFill>
          </a:ln>
        </p:spPr>
        <p:txBody>
          <a:bodyPr wrap="square" rtlCol="0">
            <a:spAutoFit/>
          </a:bodyPr>
          <a:lstStyle/>
          <a:p>
            <a:endParaRPr lang="en-US" dirty="0"/>
          </a:p>
        </p:txBody>
      </p:sp>
    </p:spTree>
    <p:extLst>
      <p:ext uri="{BB962C8B-B14F-4D97-AF65-F5344CB8AC3E}">
        <p14:creationId xmlns:p14="http://schemas.microsoft.com/office/powerpoint/2010/main" val="4075952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18F9-3742-82C5-BC8F-33E08505BC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A5C971-E8F6-3D7E-D393-91E4FAEF8ACD}"/>
              </a:ext>
            </a:extLst>
          </p:cNvPr>
          <p:cNvSpPr>
            <a:spLocks noGrp="1"/>
          </p:cNvSpPr>
          <p:nvPr>
            <p:ph idx="1"/>
          </p:nvPr>
        </p:nvSpPr>
        <p:spPr/>
        <p:txBody>
          <a:bodyPr/>
          <a:lstStyle/>
          <a:p>
            <a:pPr marL="342900" indent="-342900">
              <a:buFont typeface="Arial" panose="020B0604020202020204" pitchFamily="34" charset="0"/>
              <a:buChar char="•"/>
            </a:pPr>
            <a:r>
              <a:rPr lang="en-US" sz="2400" dirty="0">
                <a:solidFill>
                  <a:schemeClr val="bg2"/>
                </a:solidFill>
              </a:rPr>
              <a:t>Started in 2008</a:t>
            </a:r>
          </a:p>
          <a:p>
            <a:pPr marL="342900" indent="-342900">
              <a:buFont typeface="Arial" panose="020B0604020202020204" pitchFamily="34" charset="0"/>
              <a:buChar char="•"/>
            </a:pPr>
            <a:r>
              <a:rPr lang="en-US" sz="2400" dirty="0">
                <a:solidFill>
                  <a:schemeClr val="bg2"/>
                </a:solidFill>
              </a:rPr>
              <a:t>Funding renewed in 2019</a:t>
            </a:r>
          </a:p>
          <a:p>
            <a:pPr marL="342900" indent="-342900">
              <a:buFont typeface="Arial" panose="020B0604020202020204" pitchFamily="34" charset="0"/>
              <a:buChar char="•"/>
            </a:pPr>
            <a:r>
              <a:rPr lang="en-US" sz="2400" dirty="0">
                <a:solidFill>
                  <a:schemeClr val="bg2"/>
                </a:solidFill>
              </a:rPr>
              <a:t>Since then we have trained 88 exceptional students</a:t>
            </a:r>
          </a:p>
          <a:p>
            <a:pPr marL="342900" indent="-342900">
              <a:buFont typeface="Arial" panose="020B0604020202020204" pitchFamily="34" charset="0"/>
              <a:buChar char="•"/>
            </a:pPr>
            <a:r>
              <a:rPr lang="en-US" sz="2400" dirty="0">
                <a:solidFill>
                  <a:schemeClr val="bg2"/>
                </a:solidFill>
              </a:rPr>
              <a:t>Over 60 affiliated research groups from across fields and departments Oxford</a:t>
            </a:r>
          </a:p>
          <a:p>
            <a:endParaRPr lang="en-US" sz="2400" dirty="0">
              <a:solidFill>
                <a:schemeClr val="bg2"/>
              </a:solidFill>
            </a:endParaRPr>
          </a:p>
        </p:txBody>
      </p:sp>
      <p:sp>
        <p:nvSpPr>
          <p:cNvPr id="4" name="Slide Number Placeholder 3">
            <a:extLst>
              <a:ext uri="{FF2B5EF4-FFF2-40B4-BE49-F238E27FC236}">
                <a16:creationId xmlns:a16="http://schemas.microsoft.com/office/drawing/2014/main" id="{B9A6E69B-58B6-6B7C-9FAB-DE04C7FCF26D}"/>
              </a:ext>
            </a:extLst>
          </p:cNvPr>
          <p:cNvSpPr>
            <a:spLocks noGrp="1"/>
          </p:cNvSpPr>
          <p:nvPr>
            <p:ph type="sldNum" sz="quarter" idx="10"/>
          </p:nvPr>
        </p:nvSpPr>
        <p:spPr/>
        <p:txBody>
          <a:bodyPr/>
          <a:lstStyle/>
          <a:p>
            <a:fld id="{7CC3F808-C7E8-4131-9EFE-B613B7BC3B90}" type="slidenum">
              <a:rPr lang="en-GB" smtClean="0"/>
              <a:pPr/>
              <a:t>2</a:t>
            </a:fld>
            <a:endParaRPr lang="en-GB"/>
          </a:p>
        </p:txBody>
      </p:sp>
      <p:sp>
        <p:nvSpPr>
          <p:cNvPr id="5" name="Title 9">
            <a:extLst>
              <a:ext uri="{FF2B5EF4-FFF2-40B4-BE49-F238E27FC236}">
                <a16:creationId xmlns:a16="http://schemas.microsoft.com/office/drawing/2014/main" id="{1B7BA7AA-E9EB-039D-16FB-51B33FF446BE}"/>
              </a:ext>
            </a:extLst>
          </p:cNvPr>
          <p:cNvSpPr txBox="1">
            <a:spLocks/>
          </p:cNvSpPr>
          <p:nvPr/>
        </p:nvSpPr>
        <p:spPr>
          <a:xfrm>
            <a:off x="1167653" y="292221"/>
            <a:ext cx="9856694" cy="1475925"/>
          </a:xfrm>
          <a:prstGeom prst="rect">
            <a:avLst/>
          </a:prstGeom>
        </p:spPr>
        <p:txBody>
          <a:bodyPr vert="horz" lIns="0" tIns="0" rIns="0" bIns="0" rtlCol="0" anchor="t" anchorCtr="0">
            <a:noAutofit/>
          </a:bodyPr>
          <a:lstStyle>
            <a:lvl1pPr algn="l" defTabSz="914400" rtl="0" eaLnBrk="1" latinLnBrk="0" hangingPunct="1">
              <a:lnSpc>
                <a:spcPts val="4700"/>
              </a:lnSpc>
              <a:spcBef>
                <a:spcPct val="0"/>
              </a:spcBef>
              <a:buNone/>
              <a:defRPr sz="3200" b="1" kern="1200">
                <a:solidFill>
                  <a:schemeClr val="tx2"/>
                </a:solidFill>
                <a:latin typeface="+mj-lt"/>
                <a:ea typeface="+mj-ea"/>
                <a:cs typeface="+mj-cs"/>
              </a:defRPr>
            </a:lvl1p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Genome Medicine and Statistics</a:t>
            </a:r>
            <a:br>
              <a:rPr lang="en-GB" sz="28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br>
            <a:r>
              <a:rPr lang="en-GB" sz="2000" b="0" dirty="0" err="1">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Wellcome</a:t>
            </a:r>
            <a:r>
              <a:rPr lang="en-GB" sz="2000" b="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-funded 4-year DPhil programme</a:t>
            </a:r>
          </a:p>
        </p:txBody>
      </p:sp>
      <p:grpSp>
        <p:nvGrpSpPr>
          <p:cNvPr id="20" name="Group 19">
            <a:extLst>
              <a:ext uri="{FF2B5EF4-FFF2-40B4-BE49-F238E27FC236}">
                <a16:creationId xmlns:a16="http://schemas.microsoft.com/office/drawing/2014/main" id="{516D1EF3-024F-E6D4-07C5-67CC228F8F0A}"/>
              </a:ext>
            </a:extLst>
          </p:cNvPr>
          <p:cNvGrpSpPr/>
          <p:nvPr/>
        </p:nvGrpSpPr>
        <p:grpSpPr>
          <a:xfrm>
            <a:off x="5030628" y="3860969"/>
            <a:ext cx="2910802" cy="1391794"/>
            <a:chOff x="8585980" y="1598909"/>
            <a:chExt cx="2910802" cy="1391794"/>
          </a:xfrm>
        </p:grpSpPr>
        <p:sp>
          <p:nvSpPr>
            <p:cNvPr id="19" name="Rectangle 18">
              <a:extLst>
                <a:ext uri="{FF2B5EF4-FFF2-40B4-BE49-F238E27FC236}">
                  <a16:creationId xmlns:a16="http://schemas.microsoft.com/office/drawing/2014/main" id="{2FECCE6B-0395-76FE-9698-E9492DBD1FC6}"/>
                </a:ext>
              </a:extLst>
            </p:cNvPr>
            <p:cNvSpPr/>
            <p:nvPr/>
          </p:nvSpPr>
          <p:spPr>
            <a:xfrm>
              <a:off x="8585980" y="1598909"/>
              <a:ext cx="2910802" cy="1391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ABD2E53-BF18-E535-4359-3D49F9530874}"/>
                </a:ext>
              </a:extLst>
            </p:cNvPr>
            <p:cNvPicPr>
              <a:picLocks noChangeAspect="1"/>
            </p:cNvPicPr>
            <p:nvPr/>
          </p:nvPicPr>
          <p:blipFill>
            <a:blip r:embed="rId2"/>
            <a:stretch>
              <a:fillRect/>
            </a:stretch>
          </p:blipFill>
          <p:spPr>
            <a:xfrm>
              <a:off x="8620659" y="1696528"/>
              <a:ext cx="2787613" cy="1209395"/>
            </a:xfrm>
            <a:prstGeom prst="rect">
              <a:avLst/>
            </a:prstGeom>
            <a:solidFill>
              <a:schemeClr val="bg1"/>
            </a:solidFill>
          </p:spPr>
        </p:pic>
      </p:grpSp>
      <p:pic>
        <p:nvPicPr>
          <p:cNvPr id="8" name="Picture 7">
            <a:extLst>
              <a:ext uri="{FF2B5EF4-FFF2-40B4-BE49-F238E27FC236}">
                <a16:creationId xmlns:a16="http://schemas.microsoft.com/office/drawing/2014/main" id="{B18CAFDD-92CF-8C91-2089-C32C8F872079}"/>
              </a:ext>
            </a:extLst>
          </p:cNvPr>
          <p:cNvPicPr>
            <a:picLocks noChangeAspect="1"/>
          </p:cNvPicPr>
          <p:nvPr/>
        </p:nvPicPr>
        <p:blipFill>
          <a:blip r:embed="rId3"/>
          <a:stretch>
            <a:fillRect/>
          </a:stretch>
        </p:blipFill>
        <p:spPr>
          <a:xfrm>
            <a:off x="3766932" y="5354001"/>
            <a:ext cx="2570509" cy="778942"/>
          </a:xfrm>
          <a:prstGeom prst="rect">
            <a:avLst/>
          </a:prstGeom>
          <a:ln>
            <a:solidFill>
              <a:schemeClr val="tx1"/>
            </a:solidFill>
          </a:ln>
        </p:spPr>
      </p:pic>
      <p:pic>
        <p:nvPicPr>
          <p:cNvPr id="9" name="Picture 8">
            <a:extLst>
              <a:ext uri="{FF2B5EF4-FFF2-40B4-BE49-F238E27FC236}">
                <a16:creationId xmlns:a16="http://schemas.microsoft.com/office/drawing/2014/main" id="{D6F918FE-1038-287E-B680-DC97FFBC3B66}"/>
              </a:ext>
            </a:extLst>
          </p:cNvPr>
          <p:cNvPicPr>
            <a:picLocks noChangeAspect="1"/>
          </p:cNvPicPr>
          <p:nvPr/>
        </p:nvPicPr>
        <p:blipFill>
          <a:blip r:embed="rId4"/>
          <a:stretch>
            <a:fillRect/>
          </a:stretch>
        </p:blipFill>
        <p:spPr>
          <a:xfrm>
            <a:off x="1758150" y="4102422"/>
            <a:ext cx="1304736" cy="789420"/>
          </a:xfrm>
          <a:prstGeom prst="rect">
            <a:avLst/>
          </a:prstGeom>
        </p:spPr>
      </p:pic>
      <p:pic>
        <p:nvPicPr>
          <p:cNvPr id="10" name="Picture 9">
            <a:extLst>
              <a:ext uri="{FF2B5EF4-FFF2-40B4-BE49-F238E27FC236}">
                <a16:creationId xmlns:a16="http://schemas.microsoft.com/office/drawing/2014/main" id="{74E3CB9E-1512-4461-C090-83BDA5128845}"/>
              </a:ext>
            </a:extLst>
          </p:cNvPr>
          <p:cNvPicPr>
            <a:picLocks noChangeAspect="1"/>
          </p:cNvPicPr>
          <p:nvPr/>
        </p:nvPicPr>
        <p:blipFill>
          <a:blip r:embed="rId5"/>
          <a:stretch>
            <a:fillRect/>
          </a:stretch>
        </p:blipFill>
        <p:spPr>
          <a:xfrm>
            <a:off x="8150005" y="6138249"/>
            <a:ext cx="1968500" cy="596900"/>
          </a:xfrm>
          <a:prstGeom prst="rect">
            <a:avLst/>
          </a:prstGeom>
        </p:spPr>
      </p:pic>
      <p:pic>
        <p:nvPicPr>
          <p:cNvPr id="11" name="Picture 10">
            <a:extLst>
              <a:ext uri="{FF2B5EF4-FFF2-40B4-BE49-F238E27FC236}">
                <a16:creationId xmlns:a16="http://schemas.microsoft.com/office/drawing/2014/main" id="{10B9E2D2-00FF-71AA-4712-17CB9FA84CB0}"/>
              </a:ext>
            </a:extLst>
          </p:cNvPr>
          <p:cNvPicPr>
            <a:picLocks noChangeAspect="1"/>
          </p:cNvPicPr>
          <p:nvPr/>
        </p:nvPicPr>
        <p:blipFill>
          <a:blip r:embed="rId6"/>
          <a:stretch>
            <a:fillRect/>
          </a:stretch>
        </p:blipFill>
        <p:spPr>
          <a:xfrm>
            <a:off x="7121768" y="5407085"/>
            <a:ext cx="2056473" cy="615301"/>
          </a:xfrm>
          <a:prstGeom prst="rect">
            <a:avLst/>
          </a:prstGeom>
          <a:solidFill>
            <a:schemeClr val="bg1"/>
          </a:solidFill>
          <a:ln>
            <a:solidFill>
              <a:schemeClr val="tx1"/>
            </a:solidFill>
          </a:ln>
        </p:spPr>
      </p:pic>
      <p:pic>
        <p:nvPicPr>
          <p:cNvPr id="12" name="Picture 11">
            <a:extLst>
              <a:ext uri="{FF2B5EF4-FFF2-40B4-BE49-F238E27FC236}">
                <a16:creationId xmlns:a16="http://schemas.microsoft.com/office/drawing/2014/main" id="{8ADB4D2B-CC4F-2CF2-9CB9-51AA6FA54B68}"/>
              </a:ext>
            </a:extLst>
          </p:cNvPr>
          <p:cNvPicPr>
            <a:picLocks noChangeAspect="1"/>
          </p:cNvPicPr>
          <p:nvPr/>
        </p:nvPicPr>
        <p:blipFill>
          <a:blip r:embed="rId7"/>
          <a:stretch>
            <a:fillRect/>
          </a:stretch>
        </p:blipFill>
        <p:spPr>
          <a:xfrm>
            <a:off x="9526452" y="3756933"/>
            <a:ext cx="2550525" cy="690979"/>
          </a:xfrm>
          <a:prstGeom prst="rect">
            <a:avLst/>
          </a:prstGeom>
          <a:ln>
            <a:solidFill>
              <a:schemeClr val="tx1"/>
            </a:solidFill>
          </a:ln>
        </p:spPr>
      </p:pic>
      <p:pic>
        <p:nvPicPr>
          <p:cNvPr id="13" name="Picture 12">
            <a:extLst>
              <a:ext uri="{FF2B5EF4-FFF2-40B4-BE49-F238E27FC236}">
                <a16:creationId xmlns:a16="http://schemas.microsoft.com/office/drawing/2014/main" id="{DCBA8F66-D42A-D11E-8BBE-522CB5310658}"/>
              </a:ext>
            </a:extLst>
          </p:cNvPr>
          <p:cNvPicPr>
            <a:picLocks noChangeAspect="1"/>
          </p:cNvPicPr>
          <p:nvPr/>
        </p:nvPicPr>
        <p:blipFill>
          <a:blip r:embed="rId8"/>
          <a:stretch>
            <a:fillRect/>
          </a:stretch>
        </p:blipFill>
        <p:spPr>
          <a:xfrm>
            <a:off x="3717788" y="4184149"/>
            <a:ext cx="979093" cy="955841"/>
          </a:xfrm>
          <a:prstGeom prst="rect">
            <a:avLst/>
          </a:prstGeom>
          <a:ln>
            <a:solidFill>
              <a:schemeClr val="tx1"/>
            </a:solidFill>
          </a:ln>
        </p:spPr>
      </p:pic>
      <p:pic>
        <p:nvPicPr>
          <p:cNvPr id="14" name="Picture 13">
            <a:extLst>
              <a:ext uri="{FF2B5EF4-FFF2-40B4-BE49-F238E27FC236}">
                <a16:creationId xmlns:a16="http://schemas.microsoft.com/office/drawing/2014/main" id="{181B3E53-AF65-B561-C0B3-95DC7D02A03F}"/>
              </a:ext>
            </a:extLst>
          </p:cNvPr>
          <p:cNvPicPr>
            <a:picLocks noChangeAspect="1"/>
          </p:cNvPicPr>
          <p:nvPr/>
        </p:nvPicPr>
        <p:blipFill>
          <a:blip r:embed="rId9"/>
          <a:stretch>
            <a:fillRect/>
          </a:stretch>
        </p:blipFill>
        <p:spPr>
          <a:xfrm>
            <a:off x="8275177" y="4556866"/>
            <a:ext cx="1905000" cy="723900"/>
          </a:xfrm>
          <a:prstGeom prst="rect">
            <a:avLst/>
          </a:prstGeom>
          <a:solidFill>
            <a:schemeClr val="bg1"/>
          </a:solidFill>
        </p:spPr>
      </p:pic>
      <p:pic>
        <p:nvPicPr>
          <p:cNvPr id="15" name="Picture 14">
            <a:extLst>
              <a:ext uri="{FF2B5EF4-FFF2-40B4-BE49-F238E27FC236}">
                <a16:creationId xmlns:a16="http://schemas.microsoft.com/office/drawing/2014/main" id="{0BD94A53-CDD3-1579-AD3F-D6EB84B3457F}"/>
              </a:ext>
            </a:extLst>
          </p:cNvPr>
          <p:cNvPicPr>
            <a:picLocks noChangeAspect="1"/>
          </p:cNvPicPr>
          <p:nvPr/>
        </p:nvPicPr>
        <p:blipFill>
          <a:blip r:embed="rId10"/>
          <a:stretch>
            <a:fillRect/>
          </a:stretch>
        </p:blipFill>
        <p:spPr>
          <a:xfrm>
            <a:off x="2912686" y="6077100"/>
            <a:ext cx="2489137" cy="686817"/>
          </a:xfrm>
          <a:prstGeom prst="rect">
            <a:avLst/>
          </a:prstGeom>
          <a:solidFill>
            <a:schemeClr val="bg1"/>
          </a:solidFill>
          <a:ln>
            <a:solidFill>
              <a:schemeClr val="tx1"/>
            </a:solidFill>
          </a:ln>
        </p:spPr>
      </p:pic>
      <p:pic>
        <p:nvPicPr>
          <p:cNvPr id="16" name="Picture 15">
            <a:extLst>
              <a:ext uri="{FF2B5EF4-FFF2-40B4-BE49-F238E27FC236}">
                <a16:creationId xmlns:a16="http://schemas.microsoft.com/office/drawing/2014/main" id="{D0F4498C-91D1-CFDF-9BE5-75D96F7D4EBD}"/>
              </a:ext>
            </a:extLst>
          </p:cNvPr>
          <p:cNvPicPr>
            <a:picLocks noChangeAspect="1"/>
          </p:cNvPicPr>
          <p:nvPr/>
        </p:nvPicPr>
        <p:blipFill>
          <a:blip r:embed="rId11"/>
          <a:stretch>
            <a:fillRect/>
          </a:stretch>
        </p:blipFill>
        <p:spPr>
          <a:xfrm>
            <a:off x="10164341" y="5470564"/>
            <a:ext cx="1692077" cy="615301"/>
          </a:xfrm>
          <a:prstGeom prst="rect">
            <a:avLst/>
          </a:prstGeom>
          <a:solidFill>
            <a:schemeClr val="bg1"/>
          </a:solidFill>
          <a:ln>
            <a:solidFill>
              <a:schemeClr val="tx1"/>
            </a:solidFill>
          </a:ln>
        </p:spPr>
      </p:pic>
      <p:pic>
        <p:nvPicPr>
          <p:cNvPr id="17" name="Picture 16">
            <a:extLst>
              <a:ext uri="{FF2B5EF4-FFF2-40B4-BE49-F238E27FC236}">
                <a16:creationId xmlns:a16="http://schemas.microsoft.com/office/drawing/2014/main" id="{CA7AE666-B068-E179-8D2D-BE5341CB7509}"/>
              </a:ext>
            </a:extLst>
          </p:cNvPr>
          <p:cNvPicPr>
            <a:picLocks noChangeAspect="1"/>
          </p:cNvPicPr>
          <p:nvPr/>
        </p:nvPicPr>
        <p:blipFill>
          <a:blip r:embed="rId12"/>
          <a:stretch>
            <a:fillRect/>
          </a:stretch>
        </p:blipFill>
        <p:spPr>
          <a:xfrm>
            <a:off x="197495" y="6175079"/>
            <a:ext cx="2400300" cy="588838"/>
          </a:xfrm>
          <a:prstGeom prst="rect">
            <a:avLst/>
          </a:prstGeom>
          <a:ln>
            <a:solidFill>
              <a:schemeClr val="tx1"/>
            </a:solidFill>
          </a:ln>
        </p:spPr>
      </p:pic>
      <p:pic>
        <p:nvPicPr>
          <p:cNvPr id="18" name="Picture 17">
            <a:extLst>
              <a:ext uri="{FF2B5EF4-FFF2-40B4-BE49-F238E27FC236}">
                <a16:creationId xmlns:a16="http://schemas.microsoft.com/office/drawing/2014/main" id="{98F0F895-FDF5-1932-46E2-E1B4B23F6304}"/>
              </a:ext>
            </a:extLst>
          </p:cNvPr>
          <p:cNvPicPr>
            <a:picLocks noChangeAspect="1"/>
          </p:cNvPicPr>
          <p:nvPr/>
        </p:nvPicPr>
        <p:blipFill>
          <a:blip r:embed="rId13"/>
          <a:stretch>
            <a:fillRect/>
          </a:stretch>
        </p:blipFill>
        <p:spPr>
          <a:xfrm>
            <a:off x="844521" y="5125829"/>
            <a:ext cx="2667000" cy="825500"/>
          </a:xfrm>
          <a:prstGeom prst="rect">
            <a:avLst/>
          </a:prstGeom>
          <a:ln>
            <a:solidFill>
              <a:schemeClr val="tx1"/>
            </a:solidFill>
          </a:ln>
        </p:spPr>
      </p:pic>
    </p:spTree>
    <p:extLst>
      <p:ext uri="{BB962C8B-B14F-4D97-AF65-F5344CB8AC3E}">
        <p14:creationId xmlns:p14="http://schemas.microsoft.com/office/powerpoint/2010/main" val="105282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words&#10;&#10;Description automatically generated">
            <a:extLst>
              <a:ext uri="{FF2B5EF4-FFF2-40B4-BE49-F238E27FC236}">
                <a16:creationId xmlns:a16="http://schemas.microsoft.com/office/drawing/2014/main" id="{9073245C-4152-476A-289C-55BAEFF969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42" r="7223"/>
          <a:stretch/>
        </p:blipFill>
        <p:spPr>
          <a:xfrm>
            <a:off x="0" y="0"/>
            <a:ext cx="12192000" cy="6858000"/>
          </a:xfrm>
        </p:spPr>
      </p:pic>
      <p:sp>
        <p:nvSpPr>
          <p:cNvPr id="7" name="Rectangle 6">
            <a:extLst>
              <a:ext uri="{FF2B5EF4-FFF2-40B4-BE49-F238E27FC236}">
                <a16:creationId xmlns:a16="http://schemas.microsoft.com/office/drawing/2014/main" id="{5C3EB679-0295-838B-11A5-325176D83DDD}"/>
              </a:ext>
            </a:extLst>
          </p:cNvPr>
          <p:cNvSpPr/>
          <p:nvPr/>
        </p:nvSpPr>
        <p:spPr>
          <a:xfrm>
            <a:off x="0" y="0"/>
            <a:ext cx="12192000"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ACE34E8-1446-F280-BE1C-A46A85A1CC77}"/>
              </a:ext>
            </a:extLst>
          </p:cNvPr>
          <p:cNvSpPr>
            <a:spLocks noGrp="1"/>
          </p:cNvSpPr>
          <p:nvPr>
            <p:ph type="sldNum" sz="quarter" idx="10"/>
          </p:nvPr>
        </p:nvSpPr>
        <p:spPr/>
        <p:txBody>
          <a:bodyPr/>
          <a:lstStyle/>
          <a:p>
            <a:fld id="{7CC3F808-C7E8-4131-9EFE-B613B7BC3B90}" type="slidenum">
              <a:rPr lang="en-GB" smtClean="0"/>
              <a:pPr/>
              <a:t>20</a:t>
            </a:fld>
            <a:endParaRPr lang="en-GB"/>
          </a:p>
        </p:txBody>
      </p:sp>
      <p:sp>
        <p:nvSpPr>
          <p:cNvPr id="11" name="TextBox 10">
            <a:extLst>
              <a:ext uri="{FF2B5EF4-FFF2-40B4-BE49-F238E27FC236}">
                <a16:creationId xmlns:a16="http://schemas.microsoft.com/office/drawing/2014/main" id="{6C43C381-50A3-C336-FAB3-461CBA8B68BA}"/>
              </a:ext>
            </a:extLst>
          </p:cNvPr>
          <p:cNvSpPr txBox="1"/>
          <p:nvPr/>
        </p:nvSpPr>
        <p:spPr>
          <a:xfrm>
            <a:off x="5964456" y="2083051"/>
            <a:ext cx="1617872" cy="538114"/>
          </a:xfrm>
          <a:prstGeom prst="rect">
            <a:avLst/>
          </a:prstGeom>
          <a:noFill/>
          <a:ln w="28575">
            <a:solidFill>
              <a:srgbClr val="00206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2BF2189B-D344-7A33-D8EB-47D5ADBB8810}"/>
              </a:ext>
            </a:extLst>
          </p:cNvPr>
          <p:cNvSpPr txBox="1"/>
          <p:nvPr/>
        </p:nvSpPr>
        <p:spPr>
          <a:xfrm>
            <a:off x="4624107" y="5217794"/>
            <a:ext cx="1430797" cy="391421"/>
          </a:xfrm>
          <a:prstGeom prst="rect">
            <a:avLst/>
          </a:prstGeom>
          <a:noFill/>
          <a:ln w="28575">
            <a:solidFill>
              <a:srgbClr val="00206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2137DD92-59DA-6D2E-499B-160A9405BD5F}"/>
              </a:ext>
            </a:extLst>
          </p:cNvPr>
          <p:cNvSpPr txBox="1"/>
          <p:nvPr/>
        </p:nvSpPr>
        <p:spPr>
          <a:xfrm>
            <a:off x="4731253" y="4424280"/>
            <a:ext cx="3292864" cy="630605"/>
          </a:xfrm>
          <a:prstGeom prst="rect">
            <a:avLst/>
          </a:prstGeom>
          <a:noFill/>
          <a:ln w="28575">
            <a:solidFill>
              <a:srgbClr val="002060"/>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F89A1693-386E-AC69-78CC-128633FE3F2F}"/>
              </a:ext>
            </a:extLst>
          </p:cNvPr>
          <p:cNvSpPr txBox="1"/>
          <p:nvPr/>
        </p:nvSpPr>
        <p:spPr>
          <a:xfrm>
            <a:off x="3251898" y="4940629"/>
            <a:ext cx="1802987" cy="391421"/>
          </a:xfrm>
          <a:prstGeom prst="rect">
            <a:avLst/>
          </a:prstGeom>
          <a:noFill/>
          <a:ln w="28575">
            <a:solidFill>
              <a:srgbClr val="002060"/>
            </a:solidFill>
          </a:ln>
        </p:spPr>
        <p:txBody>
          <a:bodyPr wrap="square" rtlCol="0">
            <a:spAutoFit/>
          </a:bodyPr>
          <a:lstStyle/>
          <a:p>
            <a:endParaRPr lang="en-US" dirty="0"/>
          </a:p>
        </p:txBody>
      </p:sp>
    </p:spTree>
    <p:extLst>
      <p:ext uri="{BB962C8B-B14F-4D97-AF65-F5344CB8AC3E}">
        <p14:creationId xmlns:p14="http://schemas.microsoft.com/office/powerpoint/2010/main" val="3919405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A9778CF-F000-EE5D-C260-A08C9119B220}"/>
              </a:ext>
            </a:extLst>
          </p:cNvPr>
          <p:cNvSpPr txBox="1"/>
          <p:nvPr/>
        </p:nvSpPr>
        <p:spPr>
          <a:xfrm>
            <a:off x="324853" y="4494343"/>
            <a:ext cx="5459930" cy="1384995"/>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bg2"/>
                </a:solidFill>
              </a:rPr>
              <a:t>Bringing research groups</a:t>
            </a:r>
          </a:p>
          <a:p>
            <a:r>
              <a:rPr lang="en-US" sz="2800" dirty="0">
                <a:solidFill>
                  <a:schemeClr val="bg2"/>
                </a:solidFill>
              </a:rPr>
              <a:t>   together - new research</a:t>
            </a:r>
          </a:p>
          <a:p>
            <a:r>
              <a:rPr lang="en-US" sz="2800" dirty="0">
                <a:solidFill>
                  <a:schemeClr val="bg2"/>
                </a:solidFill>
              </a:rPr>
              <a:t>   synergies</a:t>
            </a:r>
          </a:p>
        </p:txBody>
      </p:sp>
      <p:sp>
        <p:nvSpPr>
          <p:cNvPr id="9" name="Content Placeholder 2">
            <a:extLst>
              <a:ext uri="{FF2B5EF4-FFF2-40B4-BE49-F238E27FC236}">
                <a16:creationId xmlns:a16="http://schemas.microsoft.com/office/drawing/2014/main" id="{D937C5DC-31F0-B129-3D7F-3458B84B3665}"/>
              </a:ext>
            </a:extLst>
          </p:cNvPr>
          <p:cNvSpPr>
            <a:spLocks noGrp="1"/>
          </p:cNvSpPr>
          <p:nvPr>
            <p:ph idx="1"/>
          </p:nvPr>
        </p:nvSpPr>
        <p:spPr>
          <a:xfrm>
            <a:off x="403762" y="1193370"/>
            <a:ext cx="11050301" cy="4774766"/>
          </a:xfrm>
        </p:spPr>
        <p:txBody>
          <a:bodyPr/>
          <a:lstStyle/>
          <a:p>
            <a:pPr marL="342900" indent="-342900">
              <a:buFont typeface="Arial" panose="020B0604020202020204" pitchFamily="34" charset="0"/>
              <a:buChar char="•"/>
            </a:pPr>
            <a:endParaRPr lang="en-US" sz="2800" dirty="0">
              <a:solidFill>
                <a:schemeClr val="bg2"/>
              </a:solidFill>
            </a:endParaRPr>
          </a:p>
          <a:p>
            <a:pPr marL="342900" indent="-342900">
              <a:buFont typeface="Arial" panose="020B0604020202020204" pitchFamily="34" charset="0"/>
              <a:buChar char="•"/>
            </a:pPr>
            <a:r>
              <a:rPr lang="en-US" sz="2800" dirty="0">
                <a:solidFill>
                  <a:schemeClr val="bg2"/>
                </a:solidFill>
              </a:rPr>
              <a:t>Training for additional participants</a:t>
            </a:r>
          </a:p>
          <a:p>
            <a:r>
              <a:rPr lang="en-US" dirty="0">
                <a:solidFill>
                  <a:schemeClr val="bg2"/>
                </a:solidFill>
              </a:rPr>
              <a:t>	over 60 students, postdocs and others have benefitted from training since 2019</a:t>
            </a:r>
          </a:p>
        </p:txBody>
      </p:sp>
      <p:sp>
        <p:nvSpPr>
          <p:cNvPr id="2" name="Title 1">
            <a:extLst>
              <a:ext uri="{FF2B5EF4-FFF2-40B4-BE49-F238E27FC236}">
                <a16:creationId xmlns:a16="http://schemas.microsoft.com/office/drawing/2014/main" id="{ED19F975-9B7D-0C85-7F19-B2B1B8AC5164}"/>
              </a:ext>
            </a:extLst>
          </p:cNvPr>
          <p:cNvSpPr>
            <a:spLocks noGrp="1"/>
          </p:cNvSpPr>
          <p:nvPr>
            <p:ph type="title"/>
          </p:nvPr>
        </p:nvSpPr>
        <p:spPr/>
        <p:txBody>
          <a:bodyPr/>
          <a:lstStyle/>
          <a:p>
            <a:r>
              <a:rPr lang="en-US" dirty="0">
                <a:solidFill>
                  <a:schemeClr val="bg2"/>
                </a:solidFill>
              </a:rPr>
              <a:t>Huge benefits from the </a:t>
            </a:r>
            <a:r>
              <a:rPr lang="en-US" dirty="0" err="1">
                <a:solidFill>
                  <a:schemeClr val="bg2"/>
                </a:solidFill>
              </a:rPr>
              <a:t>programme</a:t>
            </a:r>
            <a:r>
              <a:rPr lang="en-US" dirty="0">
                <a:solidFill>
                  <a:schemeClr val="bg2"/>
                </a:solidFill>
              </a:rPr>
              <a:t> </a:t>
            </a:r>
            <a:r>
              <a:rPr lang="en-US" sz="1800" dirty="0">
                <a:solidFill>
                  <a:schemeClr val="bg2"/>
                </a:solidFill>
              </a:rPr>
              <a:t>to the research environment</a:t>
            </a:r>
          </a:p>
        </p:txBody>
      </p:sp>
      <p:sp>
        <p:nvSpPr>
          <p:cNvPr id="4" name="Slide Number Placeholder 3">
            <a:extLst>
              <a:ext uri="{FF2B5EF4-FFF2-40B4-BE49-F238E27FC236}">
                <a16:creationId xmlns:a16="http://schemas.microsoft.com/office/drawing/2014/main" id="{9D3BCEF7-33D5-385D-367A-C761185E8858}"/>
              </a:ext>
            </a:extLst>
          </p:cNvPr>
          <p:cNvSpPr>
            <a:spLocks noGrp="1"/>
          </p:cNvSpPr>
          <p:nvPr>
            <p:ph type="sldNum" sz="quarter" idx="10"/>
          </p:nvPr>
        </p:nvSpPr>
        <p:spPr/>
        <p:txBody>
          <a:bodyPr/>
          <a:lstStyle/>
          <a:p>
            <a:fld id="{7CC3F808-C7E8-4131-9EFE-B613B7BC3B90}" type="slidenum">
              <a:rPr lang="en-GB" smtClean="0"/>
              <a:pPr/>
              <a:t>21</a:t>
            </a:fld>
            <a:endParaRPr lang="en-GB"/>
          </a:p>
        </p:txBody>
      </p:sp>
      <p:pic>
        <p:nvPicPr>
          <p:cNvPr id="8" name="Picture 7">
            <a:extLst>
              <a:ext uri="{FF2B5EF4-FFF2-40B4-BE49-F238E27FC236}">
                <a16:creationId xmlns:a16="http://schemas.microsoft.com/office/drawing/2014/main" id="{71C14A9F-470F-EFC5-0D3D-310E8754CA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71142">
            <a:off x="5244136" y="2767782"/>
            <a:ext cx="7768351" cy="5174744"/>
          </a:xfrm>
          <a:prstGeom prst="rect">
            <a:avLst/>
          </a:prstGeom>
        </p:spPr>
      </p:pic>
      <p:sp>
        <p:nvSpPr>
          <p:cNvPr id="16" name="TextBox 15">
            <a:extLst>
              <a:ext uri="{FF2B5EF4-FFF2-40B4-BE49-F238E27FC236}">
                <a16:creationId xmlns:a16="http://schemas.microsoft.com/office/drawing/2014/main" id="{8A91D8CE-34AE-088D-5186-D6DF79ABE8A7}"/>
              </a:ext>
            </a:extLst>
          </p:cNvPr>
          <p:cNvSpPr txBox="1"/>
          <p:nvPr/>
        </p:nvSpPr>
        <p:spPr>
          <a:xfrm>
            <a:off x="324853" y="3355094"/>
            <a:ext cx="4689909" cy="954107"/>
          </a:xfrm>
          <a:prstGeom prst="rect">
            <a:avLst/>
          </a:prstGeom>
          <a:noFill/>
        </p:spPr>
        <p:txBody>
          <a:bodyPr wrap="square">
            <a:spAutoFit/>
          </a:bodyPr>
          <a:lstStyle/>
          <a:p>
            <a:pPr marL="342900" indent="-342900">
              <a:buFont typeface="Arial" panose="020B0604020202020204" pitchFamily="34" charset="0"/>
              <a:buChar char="•"/>
            </a:pPr>
            <a:r>
              <a:rPr lang="en-US" sz="2800" dirty="0">
                <a:solidFill>
                  <a:schemeClr val="bg2"/>
                </a:solidFill>
              </a:rPr>
              <a:t>Development opportunities for postdocs</a:t>
            </a:r>
          </a:p>
        </p:txBody>
      </p:sp>
      <p:sp>
        <p:nvSpPr>
          <p:cNvPr id="18" name="TextBox 17">
            <a:extLst>
              <a:ext uri="{FF2B5EF4-FFF2-40B4-BE49-F238E27FC236}">
                <a16:creationId xmlns:a16="http://schemas.microsoft.com/office/drawing/2014/main" id="{56075A9F-7D5F-62CF-1748-F8DE7CC48231}"/>
              </a:ext>
            </a:extLst>
          </p:cNvPr>
          <p:cNvSpPr txBox="1"/>
          <p:nvPr/>
        </p:nvSpPr>
        <p:spPr>
          <a:xfrm>
            <a:off x="324853" y="1021536"/>
            <a:ext cx="10224435" cy="523220"/>
          </a:xfrm>
          <a:prstGeom prst="rect">
            <a:avLst/>
          </a:prstGeom>
          <a:noFill/>
        </p:spPr>
        <p:txBody>
          <a:bodyPr wrap="square">
            <a:spAutoFit/>
          </a:bodyPr>
          <a:lstStyle/>
          <a:p>
            <a:r>
              <a:rPr lang="en-US" sz="2800" dirty="0" err="1">
                <a:solidFill>
                  <a:schemeClr val="bg2"/>
                </a:solidFill>
              </a:rPr>
              <a:t>Bevefits</a:t>
            </a:r>
            <a:r>
              <a:rPr lang="en-US" sz="2800" dirty="0">
                <a:solidFill>
                  <a:schemeClr val="bg2"/>
                </a:solidFill>
              </a:rPr>
              <a:t> to the research environment also can’t be overstated!</a:t>
            </a:r>
          </a:p>
        </p:txBody>
      </p:sp>
    </p:spTree>
    <p:extLst>
      <p:ext uri="{BB962C8B-B14F-4D97-AF65-F5344CB8AC3E}">
        <p14:creationId xmlns:p14="http://schemas.microsoft.com/office/powerpoint/2010/main" val="3507974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9D1496-9C88-835F-6956-82DBE36F431C}"/>
              </a:ext>
            </a:extLst>
          </p:cNvPr>
          <p:cNvSpPr>
            <a:spLocks noGrp="1"/>
          </p:cNvSpPr>
          <p:nvPr>
            <p:ph type="sldNum" sz="quarter" idx="10"/>
          </p:nvPr>
        </p:nvSpPr>
        <p:spPr/>
        <p:txBody>
          <a:bodyPr/>
          <a:lstStyle/>
          <a:p>
            <a:fld id="{7CC3F808-C7E8-4131-9EFE-B613B7BC3B90}" type="slidenum">
              <a:rPr lang="en-GB" smtClean="0"/>
              <a:pPr/>
              <a:t>22</a:t>
            </a:fld>
            <a:endParaRPr lang="en-GB"/>
          </a:p>
        </p:txBody>
      </p:sp>
    </p:spTree>
    <p:extLst>
      <p:ext uri="{BB962C8B-B14F-4D97-AF65-F5344CB8AC3E}">
        <p14:creationId xmlns:p14="http://schemas.microsoft.com/office/powerpoint/2010/main" val="144346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9D1496-9C88-835F-6956-82DBE36F431C}"/>
              </a:ext>
            </a:extLst>
          </p:cNvPr>
          <p:cNvSpPr>
            <a:spLocks noGrp="1"/>
          </p:cNvSpPr>
          <p:nvPr>
            <p:ph type="sldNum" sz="quarter" idx="10"/>
          </p:nvPr>
        </p:nvSpPr>
        <p:spPr/>
        <p:txBody>
          <a:bodyPr/>
          <a:lstStyle/>
          <a:p>
            <a:fld id="{7CC3F808-C7E8-4131-9EFE-B613B7BC3B90}" type="slidenum">
              <a:rPr lang="en-GB" smtClean="0"/>
              <a:pPr/>
              <a:t>23</a:t>
            </a:fld>
            <a:endParaRPr lang="en-GB"/>
          </a:p>
        </p:txBody>
      </p:sp>
      <p:sp>
        <p:nvSpPr>
          <p:cNvPr id="2" name="TextBox 1">
            <a:extLst>
              <a:ext uri="{FF2B5EF4-FFF2-40B4-BE49-F238E27FC236}">
                <a16:creationId xmlns:a16="http://schemas.microsoft.com/office/drawing/2014/main" id="{49068A72-C8A0-38EC-7C30-AC490F3225AD}"/>
              </a:ext>
            </a:extLst>
          </p:cNvPr>
          <p:cNvSpPr txBox="1"/>
          <p:nvPr/>
        </p:nvSpPr>
        <p:spPr>
          <a:xfrm>
            <a:off x="2868000" y="2844225"/>
            <a:ext cx="6455998" cy="1077218"/>
          </a:xfrm>
          <a:prstGeom prst="rect">
            <a:avLst/>
          </a:prstGeom>
          <a:noFill/>
        </p:spPr>
        <p:txBody>
          <a:bodyPr wrap="none" rtlCol="0">
            <a:spAutoFit/>
          </a:bodyPr>
          <a:lstStyle/>
          <a:p>
            <a:pPr algn="ctr"/>
            <a:r>
              <a:rPr lang="en-US" sz="3200" dirty="0">
                <a:solidFill>
                  <a:schemeClr val="bg2"/>
                </a:solidFill>
                <a:latin typeface="Verdana" panose="020B0604030504040204" pitchFamily="34" charset="0"/>
                <a:ea typeface="Verdana" panose="020B0604030504040204" pitchFamily="34" charset="0"/>
                <a:cs typeface="Verdana" panose="020B0604030504040204" pitchFamily="34" charset="0"/>
              </a:rPr>
              <a:t>Please consider re-funding</a:t>
            </a:r>
          </a:p>
          <a:p>
            <a:pPr algn="ctr"/>
            <a:r>
              <a:rPr lang="en-US" sz="3200" dirty="0">
                <a:solidFill>
                  <a:schemeClr val="bg2"/>
                </a:solidFill>
                <a:latin typeface="Verdana" panose="020B0604030504040204" pitchFamily="34" charset="0"/>
                <a:ea typeface="Verdana" panose="020B0604030504040204" pitchFamily="34" charset="0"/>
                <a:cs typeface="Verdana" panose="020B0604030504040204" pitchFamily="34" charset="0"/>
              </a:rPr>
              <a:t>the 4-year </a:t>
            </a:r>
            <a:r>
              <a:rPr lang="en-US" sz="3200" dirty="0" err="1">
                <a:solidFill>
                  <a:schemeClr val="bg2"/>
                </a:solidFill>
                <a:latin typeface="Verdana" panose="020B0604030504040204" pitchFamily="34" charset="0"/>
                <a:ea typeface="Verdana" panose="020B0604030504040204" pitchFamily="34" charset="0"/>
                <a:cs typeface="Verdana" panose="020B0604030504040204" pitchFamily="34" charset="0"/>
              </a:rPr>
              <a:t>Dphil</a:t>
            </a:r>
            <a:r>
              <a:rPr lang="en-US" sz="3200" dirty="0">
                <a:solidFill>
                  <a:schemeClr val="bg2"/>
                </a:solidFill>
                <a:latin typeface="Verdana" panose="020B0604030504040204" pitchFamily="34" charset="0"/>
                <a:ea typeface="Verdana" panose="020B0604030504040204" pitchFamily="34" charset="0"/>
                <a:cs typeface="Verdana" panose="020B0604030504040204" pitchFamily="34" charset="0"/>
              </a:rPr>
              <a:t> </a:t>
            </a:r>
            <a:r>
              <a:rPr lang="en-US" sz="3200" dirty="0" err="1">
                <a:solidFill>
                  <a:schemeClr val="bg2"/>
                </a:solidFill>
                <a:latin typeface="Verdana" panose="020B0604030504040204" pitchFamily="34" charset="0"/>
                <a:ea typeface="Verdana" panose="020B0604030504040204" pitchFamily="34" charset="0"/>
                <a:cs typeface="Verdana" panose="020B0604030504040204" pitchFamily="34" charset="0"/>
              </a:rPr>
              <a:t>programmes</a:t>
            </a:r>
            <a:r>
              <a:rPr lang="en-US" sz="3200" dirty="0">
                <a:solidFill>
                  <a:schemeClr val="bg2"/>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188678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F46E0D2-725F-F0E5-D5FE-878279CAE7B4}"/>
              </a:ext>
            </a:extLst>
          </p:cNvPr>
          <p:cNvSpPr/>
          <p:nvPr/>
        </p:nvSpPr>
        <p:spPr>
          <a:xfrm>
            <a:off x="2529348" y="352353"/>
            <a:ext cx="3013587" cy="3650060"/>
          </a:xfrm>
          <a:prstGeom prst="ellipse">
            <a:avLst/>
          </a:prstGeom>
          <a:solidFill>
            <a:srgbClr val="C00000"/>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BE4CDD13-D40F-4F72-D592-DDE4118DAED4}"/>
              </a:ext>
            </a:extLst>
          </p:cNvPr>
          <p:cNvSpPr/>
          <p:nvPr/>
        </p:nvSpPr>
        <p:spPr>
          <a:xfrm rot="1212049">
            <a:off x="6870461" y="4578496"/>
            <a:ext cx="803942" cy="760170"/>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1DB55245-647D-5E34-2F80-7B419582C279}"/>
              </a:ext>
            </a:extLst>
          </p:cNvPr>
          <p:cNvSpPr/>
          <p:nvPr/>
        </p:nvSpPr>
        <p:spPr>
          <a:xfrm flipV="1">
            <a:off x="6649067" y="1003444"/>
            <a:ext cx="4713728" cy="805547"/>
          </a:xfrm>
          <a:prstGeom prst="parallelogram">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DE150BBB-D1F1-A915-CCDE-7854353685A6}"/>
              </a:ext>
            </a:extLst>
          </p:cNvPr>
          <p:cNvSpPr/>
          <p:nvPr/>
        </p:nvSpPr>
        <p:spPr>
          <a:xfrm>
            <a:off x="5391660" y="995544"/>
            <a:ext cx="5793205" cy="3958946"/>
          </a:xfrm>
          <a:prstGeom prst="parallelogram">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a:extLst>
              <a:ext uri="{FF2B5EF4-FFF2-40B4-BE49-F238E27FC236}">
                <a16:creationId xmlns:a16="http://schemas.microsoft.com/office/drawing/2014/main" id="{AA479B09-8DF2-52DF-7D6E-68F63163C28B}"/>
              </a:ext>
            </a:extLst>
          </p:cNvPr>
          <p:cNvSpPr/>
          <p:nvPr/>
        </p:nvSpPr>
        <p:spPr>
          <a:xfrm rot="2044788">
            <a:off x="7710565" y="4715313"/>
            <a:ext cx="318654" cy="720213"/>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8B67A02-6965-937B-12B5-F0E428B015BD}"/>
              </a:ext>
            </a:extLst>
          </p:cNvPr>
          <p:cNvSpPr txBox="1"/>
          <p:nvPr/>
        </p:nvSpPr>
        <p:spPr>
          <a:xfrm>
            <a:off x="5606838" y="4491624"/>
            <a:ext cx="4567563" cy="307777"/>
          </a:xfrm>
          <a:prstGeom prst="rect">
            <a:avLst/>
          </a:prstGeom>
          <a:noFill/>
        </p:spPr>
        <p:txBody>
          <a:bodyPr wrap="square">
            <a:spAutoFit/>
          </a:bodyPr>
          <a:lstStyle/>
          <a:p>
            <a:r>
              <a:rPr lang="en-US" sz="1400" b="1" i="1" dirty="0">
                <a:latin typeface="Courier New" panose="02070309020205020404" pitchFamily="49" charset="0"/>
                <a:cs typeface="Courier New" panose="02070309020205020404" pitchFamily="49" charset="0"/>
              </a:rPr>
              <a:t>P.S. </a:t>
            </a:r>
            <a:r>
              <a:rPr lang="en-US" sz="1400" b="1" i="1" dirty="0" err="1">
                <a:latin typeface="Courier New" panose="02070309020205020404" pitchFamily="49" charset="0"/>
                <a:cs typeface="Courier New" panose="02070309020205020404" pitchFamily="49" charset="0"/>
              </a:rPr>
              <a:t>aalso</a:t>
            </a:r>
            <a:r>
              <a:rPr lang="en-US" sz="1400" b="1" i="1" dirty="0">
                <a:latin typeface="Courier New" panose="02070309020205020404" pitchFamily="49" charset="0"/>
                <a:cs typeface="Courier New" panose="02070309020205020404" pitchFamily="49" charset="0"/>
              </a:rPr>
              <a:t> like a pair of socks.)</a:t>
            </a:r>
          </a:p>
        </p:txBody>
      </p:sp>
      <p:sp>
        <p:nvSpPr>
          <p:cNvPr id="41" name="Rectangle 40">
            <a:extLst>
              <a:ext uri="{FF2B5EF4-FFF2-40B4-BE49-F238E27FC236}">
                <a16:creationId xmlns:a16="http://schemas.microsoft.com/office/drawing/2014/main" id="{0E1A93CD-124B-1FA5-BDEF-696614A0FE56}"/>
              </a:ext>
            </a:extLst>
          </p:cNvPr>
          <p:cNvSpPr/>
          <p:nvPr/>
        </p:nvSpPr>
        <p:spPr>
          <a:xfrm rot="18842838">
            <a:off x="5158635" y="5803152"/>
            <a:ext cx="2591909" cy="91824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6FBF925E-71F2-DC3F-F3F6-7A9F212A8456}"/>
              </a:ext>
            </a:extLst>
          </p:cNvPr>
          <p:cNvSpPr/>
          <p:nvPr/>
        </p:nvSpPr>
        <p:spPr>
          <a:xfrm rot="1360370">
            <a:off x="6784004" y="5216323"/>
            <a:ext cx="1138217" cy="43442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488F75B-DA55-FAA8-88E4-61AA845B3B02}"/>
              </a:ext>
            </a:extLst>
          </p:cNvPr>
          <p:cNvSpPr/>
          <p:nvPr/>
        </p:nvSpPr>
        <p:spPr>
          <a:xfrm>
            <a:off x="-1551709" y="3253469"/>
            <a:ext cx="8655518" cy="5979021"/>
          </a:xfrm>
          <a:prstGeom prst="ellipse">
            <a:avLst/>
          </a:prstGeom>
          <a:solidFill>
            <a:srgbClr val="C00000"/>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3C6349C-1904-879D-0AED-F78877E0A3D8}"/>
              </a:ext>
            </a:extLst>
          </p:cNvPr>
          <p:cNvSpPr>
            <a:spLocks noGrp="1"/>
          </p:cNvSpPr>
          <p:nvPr>
            <p:ph type="sldNum" sz="quarter" idx="10"/>
          </p:nvPr>
        </p:nvSpPr>
        <p:spPr/>
        <p:txBody>
          <a:bodyPr/>
          <a:lstStyle/>
          <a:p>
            <a:fld id="{7CC3F808-C7E8-4131-9EFE-B613B7BC3B90}" type="slidenum">
              <a:rPr lang="en-GB" smtClean="0"/>
              <a:pPr/>
              <a:t>24</a:t>
            </a:fld>
            <a:endParaRPr lang="en-GB"/>
          </a:p>
        </p:txBody>
      </p:sp>
      <p:sp>
        <p:nvSpPr>
          <p:cNvPr id="42" name="Cloud Callout 41">
            <a:extLst>
              <a:ext uri="{FF2B5EF4-FFF2-40B4-BE49-F238E27FC236}">
                <a16:creationId xmlns:a16="http://schemas.microsoft.com/office/drawing/2014/main" id="{1834C3A7-AD9F-0F10-5F86-8A6E56E1BE9A}"/>
              </a:ext>
            </a:extLst>
          </p:cNvPr>
          <p:cNvSpPr/>
          <p:nvPr/>
        </p:nvSpPr>
        <p:spPr>
          <a:xfrm rot="11921071">
            <a:off x="2237260" y="1860260"/>
            <a:ext cx="3273405" cy="2116619"/>
          </a:xfrm>
          <a:prstGeom prst="cloudCallout">
            <a:avLst/>
          </a:prstGeom>
          <a:solidFill>
            <a:schemeClr val="bg1"/>
          </a:solidFill>
          <a:ln w="38100"/>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6BBE894-CFB0-793E-6902-93A4090F3E4A}"/>
              </a:ext>
            </a:extLst>
          </p:cNvPr>
          <p:cNvSpPr/>
          <p:nvPr/>
        </p:nvSpPr>
        <p:spPr>
          <a:xfrm rot="654931">
            <a:off x="2399942" y="1659381"/>
            <a:ext cx="3313471" cy="844992"/>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5626D4B1-A1D3-E03C-CA19-FF0E24B9CF2B}"/>
              </a:ext>
            </a:extLst>
          </p:cNvPr>
          <p:cNvSpPr/>
          <p:nvPr/>
        </p:nvSpPr>
        <p:spPr>
          <a:xfrm rot="21005420" flipV="1">
            <a:off x="3214483" y="804999"/>
            <a:ext cx="1873045" cy="3696844"/>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8604530-87CC-AE41-99AC-18DAFA23F7C9}"/>
              </a:ext>
            </a:extLst>
          </p:cNvPr>
          <p:cNvSpPr/>
          <p:nvPr/>
        </p:nvSpPr>
        <p:spPr>
          <a:xfrm rot="21005420">
            <a:off x="3779795" y="3310450"/>
            <a:ext cx="1089638" cy="981648"/>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1CE7113-B063-4EFE-F3D0-9F3180685D47}"/>
              </a:ext>
            </a:extLst>
          </p:cNvPr>
          <p:cNvCxnSpPr>
            <a:cxnSpLocks/>
          </p:cNvCxnSpPr>
          <p:nvPr/>
        </p:nvCxnSpPr>
        <p:spPr>
          <a:xfrm>
            <a:off x="3093980" y="1353303"/>
            <a:ext cx="940241" cy="2075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5553F0-70E1-5E3C-D891-E3B8EC229D06}"/>
              </a:ext>
            </a:extLst>
          </p:cNvPr>
          <p:cNvCxnSpPr>
            <a:cxnSpLocks/>
          </p:cNvCxnSpPr>
          <p:nvPr/>
        </p:nvCxnSpPr>
        <p:spPr>
          <a:xfrm flipH="1">
            <a:off x="4568723" y="1353303"/>
            <a:ext cx="99672" cy="20214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75D5CA6-C959-59D4-507A-2C73A6993221}"/>
              </a:ext>
            </a:extLst>
          </p:cNvPr>
          <p:cNvSpPr txBox="1"/>
          <p:nvPr/>
        </p:nvSpPr>
        <p:spPr>
          <a:xfrm>
            <a:off x="6428559" y="1184117"/>
            <a:ext cx="3865418" cy="369332"/>
          </a:xfrm>
          <a:prstGeom prst="rect">
            <a:avLst/>
          </a:prstGeom>
          <a:noFill/>
        </p:spPr>
        <p:txBody>
          <a:bodyPr wrap="square" rtlCol="0">
            <a:spAutoFit/>
          </a:bodyPr>
          <a:lstStyle/>
          <a:p>
            <a:r>
              <a:rPr lang="en-US" b="1" i="1" dirty="0">
                <a:latin typeface="Courier New" panose="02070309020205020404" pitchFamily="49" charset="0"/>
                <a:cs typeface="Courier New" panose="02070309020205020404" pitchFamily="49" charset="0"/>
              </a:rPr>
              <a:t>Dear Santa</a:t>
            </a:r>
          </a:p>
        </p:txBody>
      </p:sp>
      <p:sp>
        <p:nvSpPr>
          <p:cNvPr id="20" name="TextBox 19">
            <a:extLst>
              <a:ext uri="{FF2B5EF4-FFF2-40B4-BE49-F238E27FC236}">
                <a16:creationId xmlns:a16="http://schemas.microsoft.com/office/drawing/2014/main" id="{D43C1F79-0F6E-0622-EF33-62E99ACE1ECA}"/>
              </a:ext>
            </a:extLst>
          </p:cNvPr>
          <p:cNvSpPr txBox="1"/>
          <p:nvPr/>
        </p:nvSpPr>
        <p:spPr>
          <a:xfrm>
            <a:off x="6209332" y="2111747"/>
            <a:ext cx="4541795" cy="369332"/>
          </a:xfrm>
          <a:prstGeom prst="rect">
            <a:avLst/>
          </a:prstGeom>
          <a:noFill/>
        </p:spPr>
        <p:txBody>
          <a:bodyPr wrap="square">
            <a:spAutoFit/>
          </a:bodyPr>
          <a:lstStyle/>
          <a:p>
            <a:r>
              <a:rPr lang="en-US" b="1" i="1" dirty="0">
                <a:latin typeface="Courier New" panose="02070309020205020404" pitchFamily="49" charset="0"/>
                <a:cs typeface="Courier New" panose="02070309020205020404" pitchFamily="49" charset="0"/>
              </a:rPr>
              <a:t>please consider re-funding</a:t>
            </a:r>
          </a:p>
        </p:txBody>
      </p:sp>
      <p:sp>
        <p:nvSpPr>
          <p:cNvPr id="22" name="TextBox 21">
            <a:extLst>
              <a:ext uri="{FF2B5EF4-FFF2-40B4-BE49-F238E27FC236}">
                <a16:creationId xmlns:a16="http://schemas.microsoft.com/office/drawing/2014/main" id="{106F9650-937D-BF3C-003D-C18773C4B253}"/>
              </a:ext>
            </a:extLst>
          </p:cNvPr>
          <p:cNvSpPr txBox="1"/>
          <p:nvPr/>
        </p:nvSpPr>
        <p:spPr>
          <a:xfrm>
            <a:off x="5923937" y="3144732"/>
            <a:ext cx="4342345" cy="369332"/>
          </a:xfrm>
          <a:prstGeom prst="rect">
            <a:avLst/>
          </a:prstGeom>
          <a:noFill/>
        </p:spPr>
        <p:txBody>
          <a:bodyPr wrap="square">
            <a:spAutoFit/>
          </a:bodyPr>
          <a:lstStyle/>
          <a:p>
            <a:r>
              <a:rPr lang="en-US" b="1" i="1" dirty="0">
                <a:latin typeface="Courier New" panose="02070309020205020404" pitchFamily="49" charset="0"/>
                <a:cs typeface="Courier New" panose="02070309020205020404" pitchFamily="49" charset="0"/>
              </a:rPr>
              <a:t>Thank you!</a:t>
            </a:r>
          </a:p>
        </p:txBody>
      </p:sp>
      <p:sp>
        <p:nvSpPr>
          <p:cNvPr id="31" name="TextBox 30">
            <a:extLst>
              <a:ext uri="{FF2B5EF4-FFF2-40B4-BE49-F238E27FC236}">
                <a16:creationId xmlns:a16="http://schemas.microsoft.com/office/drawing/2014/main" id="{D6886F8D-1BB9-4E06-08D4-32EBD636C481}"/>
              </a:ext>
            </a:extLst>
          </p:cNvPr>
          <p:cNvSpPr txBox="1"/>
          <p:nvPr/>
        </p:nvSpPr>
        <p:spPr>
          <a:xfrm>
            <a:off x="6297946" y="1775703"/>
            <a:ext cx="4342345" cy="369332"/>
          </a:xfrm>
          <a:prstGeom prst="rect">
            <a:avLst/>
          </a:prstGeom>
          <a:noFill/>
        </p:spPr>
        <p:txBody>
          <a:bodyPr wrap="square">
            <a:spAutoFit/>
          </a:bodyPr>
          <a:lstStyle/>
          <a:p>
            <a:r>
              <a:rPr lang="en-US" b="1" i="1" dirty="0">
                <a:latin typeface="Courier New" panose="02070309020205020404" pitchFamily="49" charset="0"/>
                <a:cs typeface="Courier New" panose="02070309020205020404" pitchFamily="49" charset="0"/>
              </a:rPr>
              <a:t>This year, could </a:t>
            </a:r>
            <a:r>
              <a:rPr lang="en-US" b="1" i="1" dirty="0" err="1">
                <a:latin typeface="Courier New" panose="02070309020205020404" pitchFamily="49" charset="0"/>
                <a:cs typeface="Courier New" panose="02070309020205020404" pitchFamily="49" charset="0"/>
              </a:rPr>
              <a:t>Wellcome</a:t>
            </a:r>
            <a:endParaRPr lang="en-US" b="1" i="1" dirty="0">
              <a:latin typeface="Courier New" panose="02070309020205020404" pitchFamily="49" charset="0"/>
              <a:cs typeface="Courier New" panose="02070309020205020404" pitchFamily="49" charset="0"/>
            </a:endParaRPr>
          </a:p>
        </p:txBody>
      </p:sp>
      <p:sp>
        <p:nvSpPr>
          <p:cNvPr id="33" name="TextBox 32">
            <a:extLst>
              <a:ext uri="{FF2B5EF4-FFF2-40B4-BE49-F238E27FC236}">
                <a16:creationId xmlns:a16="http://schemas.microsoft.com/office/drawing/2014/main" id="{BE9FC829-0EE1-8E55-F361-4477704C44D4}"/>
              </a:ext>
            </a:extLst>
          </p:cNvPr>
          <p:cNvSpPr txBox="1"/>
          <p:nvPr/>
        </p:nvSpPr>
        <p:spPr>
          <a:xfrm>
            <a:off x="6114927" y="2447791"/>
            <a:ext cx="4342345" cy="369332"/>
          </a:xfrm>
          <a:prstGeom prst="rect">
            <a:avLst/>
          </a:prstGeom>
          <a:noFill/>
        </p:spPr>
        <p:txBody>
          <a:bodyPr wrap="square">
            <a:spAutoFit/>
          </a:bodyPr>
          <a:lstStyle/>
          <a:p>
            <a:r>
              <a:rPr lang="en-US" b="1" i="1" dirty="0">
                <a:latin typeface="Courier New" panose="02070309020205020404" pitchFamily="49" charset="0"/>
                <a:cs typeface="Courier New" panose="02070309020205020404" pitchFamily="49" charset="0"/>
              </a:rPr>
              <a:t>the 4-year </a:t>
            </a:r>
            <a:r>
              <a:rPr lang="en-US" b="1" i="1" dirty="0" err="1">
                <a:latin typeface="Courier New" panose="02070309020205020404" pitchFamily="49" charset="0"/>
                <a:cs typeface="Courier New" panose="02070309020205020404" pitchFamily="49" charset="0"/>
              </a:rPr>
              <a:t>Dphil</a:t>
            </a:r>
            <a:r>
              <a:rPr lang="en-US" b="1" i="1" dirty="0">
                <a:latin typeface="Courier New" panose="02070309020205020404" pitchFamily="49" charset="0"/>
                <a:cs typeface="Courier New" panose="02070309020205020404" pitchFamily="49" charset="0"/>
              </a:rPr>
              <a:t> </a:t>
            </a:r>
            <a:r>
              <a:rPr lang="en-US" b="1" i="1" dirty="0" err="1">
                <a:latin typeface="Courier New" panose="02070309020205020404" pitchFamily="49" charset="0"/>
                <a:cs typeface="Courier New" panose="02070309020205020404" pitchFamily="49" charset="0"/>
              </a:rPr>
              <a:t>programmes</a:t>
            </a:r>
            <a:r>
              <a:rPr lang="en-US" b="1" i="1" dirty="0">
                <a:latin typeface="Courier New" panose="02070309020205020404" pitchFamily="49" charset="0"/>
                <a:cs typeface="Courier New" panose="02070309020205020404" pitchFamily="49" charset="0"/>
              </a:rPr>
              <a:t>?</a:t>
            </a:r>
          </a:p>
        </p:txBody>
      </p:sp>
      <p:sp>
        <p:nvSpPr>
          <p:cNvPr id="44" name="Freeform 43">
            <a:extLst>
              <a:ext uri="{FF2B5EF4-FFF2-40B4-BE49-F238E27FC236}">
                <a16:creationId xmlns:a16="http://schemas.microsoft.com/office/drawing/2014/main" id="{C39F2471-570F-606E-1A70-AB4C4DB5393E}"/>
              </a:ext>
            </a:extLst>
          </p:cNvPr>
          <p:cNvSpPr/>
          <p:nvPr/>
        </p:nvSpPr>
        <p:spPr>
          <a:xfrm>
            <a:off x="6021970" y="3608232"/>
            <a:ext cx="1288078" cy="661138"/>
          </a:xfrm>
          <a:custGeom>
            <a:avLst/>
            <a:gdLst>
              <a:gd name="connsiteX0" fmla="*/ 358815 w 1307939"/>
              <a:gd name="connsiteY0" fmla="*/ 167833 h 671332"/>
              <a:gd name="connsiteX1" fmla="*/ 399327 w 1307939"/>
              <a:gd name="connsiteY1" fmla="*/ 156258 h 671332"/>
              <a:gd name="connsiteX2" fmla="*/ 434051 w 1307939"/>
              <a:gd name="connsiteY2" fmla="*/ 121534 h 671332"/>
              <a:gd name="connsiteX3" fmla="*/ 439838 w 1307939"/>
              <a:gd name="connsiteY3" fmla="*/ 34724 h 671332"/>
              <a:gd name="connsiteX4" fmla="*/ 428263 w 1307939"/>
              <a:gd name="connsiteY4" fmla="*/ 17362 h 671332"/>
              <a:gd name="connsiteX5" fmla="*/ 393539 w 1307939"/>
              <a:gd name="connsiteY5" fmla="*/ 5787 h 671332"/>
              <a:gd name="connsiteX6" fmla="*/ 376177 w 1307939"/>
              <a:gd name="connsiteY6" fmla="*/ 0 h 671332"/>
              <a:gd name="connsiteX7" fmla="*/ 341453 w 1307939"/>
              <a:gd name="connsiteY7" fmla="*/ 5787 h 671332"/>
              <a:gd name="connsiteX8" fmla="*/ 300942 w 1307939"/>
              <a:gd name="connsiteY8" fmla="*/ 46299 h 671332"/>
              <a:gd name="connsiteX9" fmla="*/ 266218 w 1307939"/>
              <a:gd name="connsiteY9" fmla="*/ 75236 h 671332"/>
              <a:gd name="connsiteX10" fmla="*/ 231494 w 1307939"/>
              <a:gd name="connsiteY10" fmla="*/ 121534 h 671332"/>
              <a:gd name="connsiteX11" fmla="*/ 214132 w 1307939"/>
              <a:gd name="connsiteY11" fmla="*/ 133109 h 671332"/>
              <a:gd name="connsiteX12" fmla="*/ 167833 w 1307939"/>
              <a:gd name="connsiteY12" fmla="*/ 196770 h 671332"/>
              <a:gd name="connsiteX13" fmla="*/ 144684 w 1307939"/>
              <a:gd name="connsiteY13" fmla="*/ 237281 h 671332"/>
              <a:gd name="connsiteX14" fmla="*/ 133109 w 1307939"/>
              <a:gd name="connsiteY14" fmla="*/ 277792 h 671332"/>
              <a:gd name="connsiteX15" fmla="*/ 121534 w 1307939"/>
              <a:gd name="connsiteY15" fmla="*/ 300942 h 671332"/>
              <a:gd name="connsiteX16" fmla="*/ 115747 w 1307939"/>
              <a:gd name="connsiteY16" fmla="*/ 324091 h 671332"/>
              <a:gd name="connsiteX17" fmla="*/ 104172 w 1307939"/>
              <a:gd name="connsiteY17" fmla="*/ 364603 h 671332"/>
              <a:gd name="connsiteX18" fmla="*/ 92598 w 1307939"/>
              <a:gd name="connsiteY18" fmla="*/ 422476 h 671332"/>
              <a:gd name="connsiteX19" fmla="*/ 98385 w 1307939"/>
              <a:gd name="connsiteY19" fmla="*/ 491924 h 671332"/>
              <a:gd name="connsiteX20" fmla="*/ 115747 w 1307939"/>
              <a:gd name="connsiteY20" fmla="*/ 503499 h 671332"/>
              <a:gd name="connsiteX21" fmla="*/ 167833 w 1307939"/>
              <a:gd name="connsiteY21" fmla="*/ 520861 h 671332"/>
              <a:gd name="connsiteX22" fmla="*/ 266218 w 1307939"/>
              <a:gd name="connsiteY22" fmla="*/ 515074 h 671332"/>
              <a:gd name="connsiteX23" fmla="*/ 283580 w 1307939"/>
              <a:gd name="connsiteY23" fmla="*/ 491924 h 671332"/>
              <a:gd name="connsiteX24" fmla="*/ 300942 w 1307939"/>
              <a:gd name="connsiteY24" fmla="*/ 474562 h 671332"/>
              <a:gd name="connsiteX25" fmla="*/ 318304 w 1307939"/>
              <a:gd name="connsiteY25" fmla="*/ 434051 h 671332"/>
              <a:gd name="connsiteX26" fmla="*/ 329879 w 1307939"/>
              <a:gd name="connsiteY26" fmla="*/ 410901 h 671332"/>
              <a:gd name="connsiteX27" fmla="*/ 329879 w 1307939"/>
              <a:gd name="connsiteY27" fmla="*/ 329879 h 671332"/>
              <a:gd name="connsiteX28" fmla="*/ 312517 w 1307939"/>
              <a:gd name="connsiteY28" fmla="*/ 318304 h 671332"/>
              <a:gd name="connsiteX29" fmla="*/ 364603 w 1307939"/>
              <a:gd name="connsiteY29" fmla="*/ 341453 h 671332"/>
              <a:gd name="connsiteX30" fmla="*/ 381965 w 1307939"/>
              <a:gd name="connsiteY30" fmla="*/ 347241 h 671332"/>
              <a:gd name="connsiteX31" fmla="*/ 445625 w 1307939"/>
              <a:gd name="connsiteY31" fmla="*/ 358815 h 671332"/>
              <a:gd name="connsiteX32" fmla="*/ 462987 w 1307939"/>
              <a:gd name="connsiteY32" fmla="*/ 335666 h 671332"/>
              <a:gd name="connsiteX33" fmla="*/ 480350 w 1307939"/>
              <a:gd name="connsiteY33" fmla="*/ 318304 h 671332"/>
              <a:gd name="connsiteX34" fmla="*/ 503499 w 1307939"/>
              <a:gd name="connsiteY34" fmla="*/ 283580 h 671332"/>
              <a:gd name="connsiteX35" fmla="*/ 520861 w 1307939"/>
              <a:gd name="connsiteY35" fmla="*/ 260430 h 671332"/>
              <a:gd name="connsiteX36" fmla="*/ 544010 w 1307939"/>
              <a:gd name="connsiteY36" fmla="*/ 225706 h 671332"/>
              <a:gd name="connsiteX37" fmla="*/ 572947 w 1307939"/>
              <a:gd name="connsiteY37" fmla="*/ 185195 h 671332"/>
              <a:gd name="connsiteX38" fmla="*/ 578734 w 1307939"/>
              <a:gd name="connsiteY38" fmla="*/ 162046 h 671332"/>
              <a:gd name="connsiteX39" fmla="*/ 590309 w 1307939"/>
              <a:gd name="connsiteY39" fmla="*/ 144684 h 671332"/>
              <a:gd name="connsiteX40" fmla="*/ 596096 w 1307939"/>
              <a:gd name="connsiteY40" fmla="*/ 127322 h 671332"/>
              <a:gd name="connsiteX41" fmla="*/ 613458 w 1307939"/>
              <a:gd name="connsiteY41" fmla="*/ 86810 h 671332"/>
              <a:gd name="connsiteX42" fmla="*/ 619246 w 1307939"/>
              <a:gd name="connsiteY42" fmla="*/ 52086 h 671332"/>
              <a:gd name="connsiteX43" fmla="*/ 625033 w 1307939"/>
              <a:gd name="connsiteY43" fmla="*/ 23149 h 671332"/>
              <a:gd name="connsiteX44" fmla="*/ 619246 w 1307939"/>
              <a:gd name="connsiteY44" fmla="*/ 57874 h 671332"/>
              <a:gd name="connsiteX45" fmla="*/ 596096 w 1307939"/>
              <a:gd name="connsiteY45" fmla="*/ 162046 h 671332"/>
              <a:gd name="connsiteX46" fmla="*/ 590309 w 1307939"/>
              <a:gd name="connsiteY46" fmla="*/ 190982 h 671332"/>
              <a:gd name="connsiteX47" fmla="*/ 578734 w 1307939"/>
              <a:gd name="connsiteY47" fmla="*/ 237281 h 671332"/>
              <a:gd name="connsiteX48" fmla="*/ 572947 w 1307939"/>
              <a:gd name="connsiteY48" fmla="*/ 277792 h 671332"/>
              <a:gd name="connsiteX49" fmla="*/ 561372 w 1307939"/>
              <a:gd name="connsiteY49" fmla="*/ 329879 h 671332"/>
              <a:gd name="connsiteX50" fmla="*/ 584522 w 1307939"/>
              <a:gd name="connsiteY50" fmla="*/ 318304 h 671332"/>
              <a:gd name="connsiteX51" fmla="*/ 648182 w 1307939"/>
              <a:gd name="connsiteY51" fmla="*/ 225706 h 671332"/>
              <a:gd name="connsiteX52" fmla="*/ 671332 w 1307939"/>
              <a:gd name="connsiteY52" fmla="*/ 202557 h 671332"/>
              <a:gd name="connsiteX53" fmla="*/ 694481 w 1307939"/>
              <a:gd name="connsiteY53" fmla="*/ 167833 h 671332"/>
              <a:gd name="connsiteX54" fmla="*/ 723418 w 1307939"/>
              <a:gd name="connsiteY54" fmla="*/ 133109 h 671332"/>
              <a:gd name="connsiteX55" fmla="*/ 740780 w 1307939"/>
              <a:gd name="connsiteY55" fmla="*/ 109960 h 671332"/>
              <a:gd name="connsiteX56" fmla="*/ 752355 w 1307939"/>
              <a:gd name="connsiteY56" fmla="*/ 92598 h 671332"/>
              <a:gd name="connsiteX57" fmla="*/ 769717 w 1307939"/>
              <a:gd name="connsiteY57" fmla="*/ 81023 h 671332"/>
              <a:gd name="connsiteX58" fmla="*/ 758142 w 1307939"/>
              <a:gd name="connsiteY58" fmla="*/ 127322 h 671332"/>
              <a:gd name="connsiteX59" fmla="*/ 752355 w 1307939"/>
              <a:gd name="connsiteY59" fmla="*/ 150471 h 671332"/>
              <a:gd name="connsiteX60" fmla="*/ 746567 w 1307939"/>
              <a:gd name="connsiteY60" fmla="*/ 185195 h 671332"/>
              <a:gd name="connsiteX61" fmla="*/ 740780 w 1307939"/>
              <a:gd name="connsiteY61" fmla="*/ 208344 h 671332"/>
              <a:gd name="connsiteX62" fmla="*/ 723418 w 1307939"/>
              <a:gd name="connsiteY62" fmla="*/ 283580 h 671332"/>
              <a:gd name="connsiteX63" fmla="*/ 717631 w 1307939"/>
              <a:gd name="connsiteY63" fmla="*/ 306729 h 671332"/>
              <a:gd name="connsiteX64" fmla="*/ 711843 w 1307939"/>
              <a:gd name="connsiteY64" fmla="*/ 353028 h 671332"/>
              <a:gd name="connsiteX65" fmla="*/ 706056 w 1307939"/>
              <a:gd name="connsiteY65" fmla="*/ 381965 h 671332"/>
              <a:gd name="connsiteX66" fmla="*/ 700268 w 1307939"/>
              <a:gd name="connsiteY66" fmla="*/ 428263 h 671332"/>
              <a:gd name="connsiteX67" fmla="*/ 688694 w 1307939"/>
              <a:gd name="connsiteY67" fmla="*/ 468775 h 671332"/>
              <a:gd name="connsiteX68" fmla="*/ 682906 w 1307939"/>
              <a:gd name="connsiteY68" fmla="*/ 491924 h 671332"/>
              <a:gd name="connsiteX69" fmla="*/ 677119 w 1307939"/>
              <a:gd name="connsiteY69" fmla="*/ 509286 h 671332"/>
              <a:gd name="connsiteX70" fmla="*/ 671332 w 1307939"/>
              <a:gd name="connsiteY70" fmla="*/ 538223 h 671332"/>
              <a:gd name="connsiteX71" fmla="*/ 682906 w 1307939"/>
              <a:gd name="connsiteY71" fmla="*/ 416689 h 671332"/>
              <a:gd name="connsiteX72" fmla="*/ 700268 w 1307939"/>
              <a:gd name="connsiteY72" fmla="*/ 370390 h 671332"/>
              <a:gd name="connsiteX73" fmla="*/ 711843 w 1307939"/>
              <a:gd name="connsiteY73" fmla="*/ 335666 h 671332"/>
              <a:gd name="connsiteX74" fmla="*/ 723418 w 1307939"/>
              <a:gd name="connsiteY74" fmla="*/ 295155 h 671332"/>
              <a:gd name="connsiteX75" fmla="*/ 769717 w 1307939"/>
              <a:gd name="connsiteY75" fmla="*/ 190982 h 671332"/>
              <a:gd name="connsiteX76" fmla="*/ 804441 w 1307939"/>
              <a:gd name="connsiteY76" fmla="*/ 138896 h 671332"/>
              <a:gd name="connsiteX77" fmla="*/ 850739 w 1307939"/>
              <a:gd name="connsiteY77" fmla="*/ 86810 h 671332"/>
              <a:gd name="connsiteX78" fmla="*/ 879676 w 1307939"/>
              <a:gd name="connsiteY78" fmla="*/ 81023 h 671332"/>
              <a:gd name="connsiteX79" fmla="*/ 1035934 w 1307939"/>
              <a:gd name="connsiteY79" fmla="*/ 86810 h 671332"/>
              <a:gd name="connsiteX80" fmla="*/ 1053296 w 1307939"/>
              <a:gd name="connsiteY80" fmla="*/ 92598 h 671332"/>
              <a:gd name="connsiteX81" fmla="*/ 1076446 w 1307939"/>
              <a:gd name="connsiteY81" fmla="*/ 98385 h 671332"/>
              <a:gd name="connsiteX82" fmla="*/ 1093808 w 1307939"/>
              <a:gd name="connsiteY82" fmla="*/ 109960 h 671332"/>
              <a:gd name="connsiteX83" fmla="*/ 1111170 w 1307939"/>
              <a:gd name="connsiteY83" fmla="*/ 115747 h 671332"/>
              <a:gd name="connsiteX84" fmla="*/ 839165 w 1307939"/>
              <a:gd name="connsiteY84" fmla="*/ 121534 h 671332"/>
              <a:gd name="connsiteX85" fmla="*/ 821803 w 1307939"/>
              <a:gd name="connsiteY85" fmla="*/ 127322 h 671332"/>
              <a:gd name="connsiteX86" fmla="*/ 856527 w 1307939"/>
              <a:gd name="connsiteY86" fmla="*/ 185195 h 671332"/>
              <a:gd name="connsiteX87" fmla="*/ 920187 w 1307939"/>
              <a:gd name="connsiteY87" fmla="*/ 219919 h 671332"/>
              <a:gd name="connsiteX88" fmla="*/ 937550 w 1307939"/>
              <a:gd name="connsiteY88" fmla="*/ 225706 h 671332"/>
              <a:gd name="connsiteX89" fmla="*/ 983848 w 1307939"/>
              <a:gd name="connsiteY89" fmla="*/ 248856 h 671332"/>
              <a:gd name="connsiteX90" fmla="*/ 1024360 w 1307939"/>
              <a:gd name="connsiteY90" fmla="*/ 272005 h 671332"/>
              <a:gd name="connsiteX91" fmla="*/ 1041722 w 1307939"/>
              <a:gd name="connsiteY91" fmla="*/ 289367 h 671332"/>
              <a:gd name="connsiteX92" fmla="*/ 1041722 w 1307939"/>
              <a:gd name="connsiteY92" fmla="*/ 347241 h 671332"/>
              <a:gd name="connsiteX93" fmla="*/ 983848 w 1307939"/>
              <a:gd name="connsiteY93" fmla="*/ 393539 h 671332"/>
              <a:gd name="connsiteX94" fmla="*/ 954912 w 1307939"/>
              <a:gd name="connsiteY94" fmla="*/ 416689 h 671332"/>
              <a:gd name="connsiteX95" fmla="*/ 897038 w 1307939"/>
              <a:gd name="connsiteY95" fmla="*/ 445625 h 671332"/>
              <a:gd name="connsiteX96" fmla="*/ 833377 w 1307939"/>
              <a:gd name="connsiteY96" fmla="*/ 480349 h 671332"/>
              <a:gd name="connsiteX97" fmla="*/ 798653 w 1307939"/>
              <a:gd name="connsiteY97" fmla="*/ 491924 h 671332"/>
              <a:gd name="connsiteX98" fmla="*/ 769717 w 1307939"/>
              <a:gd name="connsiteY98" fmla="*/ 509286 h 671332"/>
              <a:gd name="connsiteX99" fmla="*/ 752355 w 1307939"/>
              <a:gd name="connsiteY99" fmla="*/ 515074 h 671332"/>
              <a:gd name="connsiteX100" fmla="*/ 717631 w 1307939"/>
              <a:gd name="connsiteY100" fmla="*/ 538223 h 671332"/>
              <a:gd name="connsiteX101" fmla="*/ 682906 w 1307939"/>
              <a:gd name="connsiteY101" fmla="*/ 549798 h 671332"/>
              <a:gd name="connsiteX102" fmla="*/ 659757 w 1307939"/>
              <a:gd name="connsiteY102" fmla="*/ 555585 h 671332"/>
              <a:gd name="connsiteX103" fmla="*/ 625033 w 1307939"/>
              <a:gd name="connsiteY103" fmla="*/ 567160 h 671332"/>
              <a:gd name="connsiteX104" fmla="*/ 572947 w 1307939"/>
              <a:gd name="connsiteY104" fmla="*/ 578734 h 671332"/>
              <a:gd name="connsiteX105" fmla="*/ 376177 w 1307939"/>
              <a:gd name="connsiteY105" fmla="*/ 572947 h 671332"/>
              <a:gd name="connsiteX106" fmla="*/ 341453 w 1307939"/>
              <a:gd name="connsiteY106" fmla="*/ 567160 h 671332"/>
              <a:gd name="connsiteX107" fmla="*/ 219919 w 1307939"/>
              <a:gd name="connsiteY107" fmla="*/ 549798 h 671332"/>
              <a:gd name="connsiteX108" fmla="*/ 179408 w 1307939"/>
              <a:gd name="connsiteY108" fmla="*/ 544010 h 671332"/>
              <a:gd name="connsiteX109" fmla="*/ 0 w 1307939"/>
              <a:gd name="connsiteY109" fmla="*/ 538223 h 671332"/>
              <a:gd name="connsiteX110" fmla="*/ 40512 w 1307939"/>
              <a:gd name="connsiteY110" fmla="*/ 538223 h 671332"/>
              <a:gd name="connsiteX111" fmla="*/ 98385 w 1307939"/>
              <a:gd name="connsiteY111" fmla="*/ 544010 h 671332"/>
              <a:gd name="connsiteX112" fmla="*/ 196770 w 1307939"/>
              <a:gd name="connsiteY112" fmla="*/ 561372 h 671332"/>
              <a:gd name="connsiteX113" fmla="*/ 329879 w 1307939"/>
              <a:gd name="connsiteY113" fmla="*/ 584522 h 671332"/>
              <a:gd name="connsiteX114" fmla="*/ 405114 w 1307939"/>
              <a:gd name="connsiteY114" fmla="*/ 601884 h 671332"/>
              <a:gd name="connsiteX115" fmla="*/ 567160 w 1307939"/>
              <a:gd name="connsiteY115" fmla="*/ 625033 h 671332"/>
              <a:gd name="connsiteX116" fmla="*/ 746567 w 1307939"/>
              <a:gd name="connsiteY116" fmla="*/ 653970 h 671332"/>
              <a:gd name="connsiteX117" fmla="*/ 839165 w 1307939"/>
              <a:gd name="connsiteY117" fmla="*/ 659757 h 671332"/>
              <a:gd name="connsiteX118" fmla="*/ 1111170 w 1307939"/>
              <a:gd name="connsiteY118" fmla="*/ 671332 h 671332"/>
              <a:gd name="connsiteX119" fmla="*/ 1232704 w 1307939"/>
              <a:gd name="connsiteY119" fmla="*/ 665544 h 671332"/>
              <a:gd name="connsiteX120" fmla="*/ 1255853 w 1307939"/>
              <a:gd name="connsiteY120" fmla="*/ 659757 h 671332"/>
              <a:gd name="connsiteX121" fmla="*/ 1284790 w 1307939"/>
              <a:gd name="connsiteY121" fmla="*/ 653970 h 671332"/>
              <a:gd name="connsiteX122" fmla="*/ 1307939 w 1307939"/>
              <a:gd name="connsiteY122" fmla="*/ 648182 h 67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307939" h="671332">
                <a:moveTo>
                  <a:pt x="358815" y="167833"/>
                </a:moveTo>
                <a:cubicBezTo>
                  <a:pt x="372319" y="163975"/>
                  <a:pt x="387366" y="163619"/>
                  <a:pt x="399327" y="156258"/>
                </a:cubicBezTo>
                <a:cubicBezTo>
                  <a:pt x="413268" y="147679"/>
                  <a:pt x="434051" y="121534"/>
                  <a:pt x="434051" y="121534"/>
                </a:cubicBezTo>
                <a:cubicBezTo>
                  <a:pt x="447589" y="80916"/>
                  <a:pt x="452069" y="83646"/>
                  <a:pt x="439838" y="34724"/>
                </a:cubicBezTo>
                <a:cubicBezTo>
                  <a:pt x="438151" y="27976"/>
                  <a:pt x="434161" y="21048"/>
                  <a:pt x="428263" y="17362"/>
                </a:cubicBezTo>
                <a:cubicBezTo>
                  <a:pt x="417917" y="10896"/>
                  <a:pt x="405114" y="9645"/>
                  <a:pt x="393539" y="5787"/>
                </a:cubicBezTo>
                <a:lnTo>
                  <a:pt x="376177" y="0"/>
                </a:lnTo>
                <a:cubicBezTo>
                  <a:pt x="364602" y="1929"/>
                  <a:pt x="352585" y="2076"/>
                  <a:pt x="341453" y="5787"/>
                </a:cubicBezTo>
                <a:cubicBezTo>
                  <a:pt x="321828" y="12329"/>
                  <a:pt x="314203" y="33038"/>
                  <a:pt x="300942" y="46299"/>
                </a:cubicBezTo>
                <a:cubicBezTo>
                  <a:pt x="255412" y="91830"/>
                  <a:pt x="313630" y="18343"/>
                  <a:pt x="266218" y="75236"/>
                </a:cubicBezTo>
                <a:cubicBezTo>
                  <a:pt x="239505" y="107291"/>
                  <a:pt x="273703" y="79325"/>
                  <a:pt x="231494" y="121534"/>
                </a:cubicBezTo>
                <a:cubicBezTo>
                  <a:pt x="226576" y="126452"/>
                  <a:pt x="219919" y="129251"/>
                  <a:pt x="214132" y="133109"/>
                </a:cubicBezTo>
                <a:cubicBezTo>
                  <a:pt x="184130" y="178111"/>
                  <a:pt x="199672" y="156970"/>
                  <a:pt x="167833" y="196770"/>
                </a:cubicBezTo>
                <a:cubicBezTo>
                  <a:pt x="154565" y="236575"/>
                  <a:pt x="172712" y="188235"/>
                  <a:pt x="144684" y="237281"/>
                </a:cubicBezTo>
                <a:cubicBezTo>
                  <a:pt x="139593" y="246190"/>
                  <a:pt x="136187" y="269584"/>
                  <a:pt x="133109" y="277792"/>
                </a:cubicBezTo>
                <a:cubicBezTo>
                  <a:pt x="130080" y="285870"/>
                  <a:pt x="125392" y="293225"/>
                  <a:pt x="121534" y="300942"/>
                </a:cubicBezTo>
                <a:cubicBezTo>
                  <a:pt x="119605" y="308658"/>
                  <a:pt x="117932" y="316443"/>
                  <a:pt x="115747" y="324091"/>
                </a:cubicBezTo>
                <a:cubicBezTo>
                  <a:pt x="107073" y="354450"/>
                  <a:pt x="111924" y="328427"/>
                  <a:pt x="104172" y="364603"/>
                </a:cubicBezTo>
                <a:cubicBezTo>
                  <a:pt x="100050" y="383839"/>
                  <a:pt x="92598" y="422476"/>
                  <a:pt x="92598" y="422476"/>
                </a:cubicBezTo>
                <a:cubicBezTo>
                  <a:pt x="94527" y="445625"/>
                  <a:pt x="92003" y="469588"/>
                  <a:pt x="98385" y="491924"/>
                </a:cubicBezTo>
                <a:cubicBezTo>
                  <a:pt x="100296" y="498612"/>
                  <a:pt x="109708" y="500048"/>
                  <a:pt x="115747" y="503499"/>
                </a:cubicBezTo>
                <a:cubicBezTo>
                  <a:pt x="141551" y="518245"/>
                  <a:pt x="137441" y="514783"/>
                  <a:pt x="167833" y="520861"/>
                </a:cubicBezTo>
                <a:cubicBezTo>
                  <a:pt x="200628" y="518932"/>
                  <a:pt x="234347" y="523042"/>
                  <a:pt x="266218" y="515074"/>
                </a:cubicBezTo>
                <a:cubicBezTo>
                  <a:pt x="275576" y="512735"/>
                  <a:pt x="277303" y="499248"/>
                  <a:pt x="283580" y="491924"/>
                </a:cubicBezTo>
                <a:cubicBezTo>
                  <a:pt x="288906" y="485710"/>
                  <a:pt x="296185" y="481222"/>
                  <a:pt x="300942" y="474562"/>
                </a:cubicBezTo>
                <a:cubicBezTo>
                  <a:pt x="314654" y="455365"/>
                  <a:pt x="310207" y="452945"/>
                  <a:pt x="318304" y="434051"/>
                </a:cubicBezTo>
                <a:cubicBezTo>
                  <a:pt x="321702" y="426121"/>
                  <a:pt x="326021" y="418618"/>
                  <a:pt x="329879" y="410901"/>
                </a:cubicBezTo>
                <a:cubicBezTo>
                  <a:pt x="337669" y="379740"/>
                  <a:pt x="343036" y="369351"/>
                  <a:pt x="329879" y="329879"/>
                </a:cubicBezTo>
                <a:cubicBezTo>
                  <a:pt x="327679" y="323280"/>
                  <a:pt x="305561" y="318304"/>
                  <a:pt x="312517" y="318304"/>
                </a:cubicBezTo>
                <a:cubicBezTo>
                  <a:pt x="321485" y="318304"/>
                  <a:pt x="355396" y="337507"/>
                  <a:pt x="364603" y="341453"/>
                </a:cubicBezTo>
                <a:cubicBezTo>
                  <a:pt x="370210" y="343856"/>
                  <a:pt x="376099" y="345565"/>
                  <a:pt x="381965" y="347241"/>
                </a:cubicBezTo>
                <a:cubicBezTo>
                  <a:pt x="409248" y="355036"/>
                  <a:pt x="412847" y="354133"/>
                  <a:pt x="445625" y="358815"/>
                </a:cubicBezTo>
                <a:cubicBezTo>
                  <a:pt x="451412" y="351099"/>
                  <a:pt x="456710" y="342989"/>
                  <a:pt x="462987" y="335666"/>
                </a:cubicBezTo>
                <a:cubicBezTo>
                  <a:pt x="468314" y="329452"/>
                  <a:pt x="475325" y="324765"/>
                  <a:pt x="480350" y="318304"/>
                </a:cubicBezTo>
                <a:cubicBezTo>
                  <a:pt x="488891" y="307323"/>
                  <a:pt x="495153" y="294709"/>
                  <a:pt x="503499" y="283580"/>
                </a:cubicBezTo>
                <a:cubicBezTo>
                  <a:pt x="509286" y="275863"/>
                  <a:pt x="515330" y="268332"/>
                  <a:pt x="520861" y="260430"/>
                </a:cubicBezTo>
                <a:cubicBezTo>
                  <a:pt x="528838" y="249034"/>
                  <a:pt x="535663" y="236835"/>
                  <a:pt x="544010" y="225706"/>
                </a:cubicBezTo>
                <a:cubicBezTo>
                  <a:pt x="565545" y="196993"/>
                  <a:pt x="556022" y="210582"/>
                  <a:pt x="572947" y="185195"/>
                </a:cubicBezTo>
                <a:cubicBezTo>
                  <a:pt x="574876" y="177479"/>
                  <a:pt x="575601" y="169357"/>
                  <a:pt x="578734" y="162046"/>
                </a:cubicBezTo>
                <a:cubicBezTo>
                  <a:pt x="581474" y="155653"/>
                  <a:pt x="587198" y="150905"/>
                  <a:pt x="590309" y="144684"/>
                </a:cubicBezTo>
                <a:cubicBezTo>
                  <a:pt x="593037" y="139228"/>
                  <a:pt x="593693" y="132929"/>
                  <a:pt x="596096" y="127322"/>
                </a:cubicBezTo>
                <a:cubicBezTo>
                  <a:pt x="604264" y="108263"/>
                  <a:pt x="609281" y="105606"/>
                  <a:pt x="613458" y="86810"/>
                </a:cubicBezTo>
                <a:cubicBezTo>
                  <a:pt x="616004" y="75355"/>
                  <a:pt x="617147" y="63631"/>
                  <a:pt x="619246" y="52086"/>
                </a:cubicBezTo>
                <a:cubicBezTo>
                  <a:pt x="621006" y="42408"/>
                  <a:pt x="625033" y="13312"/>
                  <a:pt x="625033" y="23149"/>
                </a:cubicBezTo>
                <a:cubicBezTo>
                  <a:pt x="625033" y="34884"/>
                  <a:pt x="621639" y="46386"/>
                  <a:pt x="619246" y="57874"/>
                </a:cubicBezTo>
                <a:cubicBezTo>
                  <a:pt x="611991" y="92697"/>
                  <a:pt x="603072" y="127166"/>
                  <a:pt x="596096" y="162046"/>
                </a:cubicBezTo>
                <a:cubicBezTo>
                  <a:pt x="594167" y="171691"/>
                  <a:pt x="592521" y="181398"/>
                  <a:pt x="590309" y="190982"/>
                </a:cubicBezTo>
                <a:cubicBezTo>
                  <a:pt x="586732" y="206483"/>
                  <a:pt x="580984" y="221533"/>
                  <a:pt x="578734" y="237281"/>
                </a:cubicBezTo>
                <a:cubicBezTo>
                  <a:pt x="576805" y="250785"/>
                  <a:pt x="575622" y="264416"/>
                  <a:pt x="572947" y="277792"/>
                </a:cubicBezTo>
                <a:cubicBezTo>
                  <a:pt x="570536" y="289847"/>
                  <a:pt x="554532" y="320760"/>
                  <a:pt x="561372" y="329879"/>
                </a:cubicBezTo>
                <a:cubicBezTo>
                  <a:pt x="566549" y="336781"/>
                  <a:pt x="576805" y="322162"/>
                  <a:pt x="584522" y="318304"/>
                </a:cubicBezTo>
                <a:cubicBezTo>
                  <a:pt x="599760" y="293923"/>
                  <a:pt x="627896" y="245991"/>
                  <a:pt x="648182" y="225706"/>
                </a:cubicBezTo>
                <a:cubicBezTo>
                  <a:pt x="655899" y="217990"/>
                  <a:pt x="664515" y="211078"/>
                  <a:pt x="671332" y="202557"/>
                </a:cubicBezTo>
                <a:cubicBezTo>
                  <a:pt x="680022" y="191694"/>
                  <a:pt x="686134" y="178962"/>
                  <a:pt x="694481" y="167833"/>
                </a:cubicBezTo>
                <a:cubicBezTo>
                  <a:pt x="703521" y="155779"/>
                  <a:pt x="714006" y="144874"/>
                  <a:pt x="723418" y="133109"/>
                </a:cubicBezTo>
                <a:cubicBezTo>
                  <a:pt x="729444" y="125577"/>
                  <a:pt x="735174" y="117809"/>
                  <a:pt x="740780" y="109960"/>
                </a:cubicBezTo>
                <a:cubicBezTo>
                  <a:pt x="744823" y="104300"/>
                  <a:pt x="747437" y="97516"/>
                  <a:pt x="752355" y="92598"/>
                </a:cubicBezTo>
                <a:cubicBezTo>
                  <a:pt x="757273" y="87680"/>
                  <a:pt x="763930" y="84881"/>
                  <a:pt x="769717" y="81023"/>
                </a:cubicBezTo>
                <a:cubicBezTo>
                  <a:pt x="759375" y="112046"/>
                  <a:pt x="767453" y="85422"/>
                  <a:pt x="758142" y="127322"/>
                </a:cubicBezTo>
                <a:cubicBezTo>
                  <a:pt x="756417" y="135086"/>
                  <a:pt x="753915" y="142672"/>
                  <a:pt x="752355" y="150471"/>
                </a:cubicBezTo>
                <a:cubicBezTo>
                  <a:pt x="750054" y="161977"/>
                  <a:pt x="748868" y="173689"/>
                  <a:pt x="746567" y="185195"/>
                </a:cubicBezTo>
                <a:cubicBezTo>
                  <a:pt x="745007" y="192994"/>
                  <a:pt x="742505" y="200580"/>
                  <a:pt x="740780" y="208344"/>
                </a:cubicBezTo>
                <a:cubicBezTo>
                  <a:pt x="722968" y="288501"/>
                  <a:pt x="751780" y="170132"/>
                  <a:pt x="723418" y="283580"/>
                </a:cubicBezTo>
                <a:cubicBezTo>
                  <a:pt x="721489" y="291296"/>
                  <a:pt x="718618" y="298837"/>
                  <a:pt x="717631" y="306729"/>
                </a:cubicBezTo>
                <a:cubicBezTo>
                  <a:pt x="715702" y="322162"/>
                  <a:pt x="714208" y="337656"/>
                  <a:pt x="711843" y="353028"/>
                </a:cubicBezTo>
                <a:cubicBezTo>
                  <a:pt x="710347" y="362750"/>
                  <a:pt x="707552" y="372243"/>
                  <a:pt x="706056" y="381965"/>
                </a:cubicBezTo>
                <a:cubicBezTo>
                  <a:pt x="703691" y="397337"/>
                  <a:pt x="702825" y="412922"/>
                  <a:pt x="700268" y="428263"/>
                </a:cubicBezTo>
                <a:cubicBezTo>
                  <a:pt x="696650" y="449973"/>
                  <a:pt x="694198" y="449510"/>
                  <a:pt x="688694" y="468775"/>
                </a:cubicBezTo>
                <a:cubicBezTo>
                  <a:pt x="686509" y="476423"/>
                  <a:pt x="685091" y="484276"/>
                  <a:pt x="682906" y="491924"/>
                </a:cubicBezTo>
                <a:cubicBezTo>
                  <a:pt x="681230" y="497790"/>
                  <a:pt x="678598" y="503368"/>
                  <a:pt x="677119" y="509286"/>
                </a:cubicBezTo>
                <a:cubicBezTo>
                  <a:pt x="674733" y="518829"/>
                  <a:pt x="673261" y="528577"/>
                  <a:pt x="671332" y="538223"/>
                </a:cubicBezTo>
                <a:cubicBezTo>
                  <a:pt x="675190" y="497712"/>
                  <a:pt x="675992" y="456792"/>
                  <a:pt x="682906" y="416689"/>
                </a:cubicBezTo>
                <a:cubicBezTo>
                  <a:pt x="685706" y="400446"/>
                  <a:pt x="694724" y="385912"/>
                  <a:pt x="700268" y="370390"/>
                </a:cubicBezTo>
                <a:cubicBezTo>
                  <a:pt x="704372" y="358900"/>
                  <a:pt x="708255" y="347327"/>
                  <a:pt x="711843" y="335666"/>
                </a:cubicBezTo>
                <a:cubicBezTo>
                  <a:pt x="715973" y="322243"/>
                  <a:pt x="718563" y="308333"/>
                  <a:pt x="723418" y="295155"/>
                </a:cubicBezTo>
                <a:cubicBezTo>
                  <a:pt x="729537" y="278547"/>
                  <a:pt x="755482" y="214707"/>
                  <a:pt x="769717" y="190982"/>
                </a:cubicBezTo>
                <a:cubicBezTo>
                  <a:pt x="780453" y="173089"/>
                  <a:pt x="792313" y="155876"/>
                  <a:pt x="804441" y="138896"/>
                </a:cubicBezTo>
                <a:cubicBezTo>
                  <a:pt x="810088" y="130990"/>
                  <a:pt x="840341" y="92587"/>
                  <a:pt x="850739" y="86810"/>
                </a:cubicBezTo>
                <a:cubicBezTo>
                  <a:pt x="859338" y="82033"/>
                  <a:pt x="870030" y="82952"/>
                  <a:pt x="879676" y="81023"/>
                </a:cubicBezTo>
                <a:cubicBezTo>
                  <a:pt x="931762" y="82952"/>
                  <a:pt x="983928" y="83343"/>
                  <a:pt x="1035934" y="86810"/>
                </a:cubicBezTo>
                <a:cubicBezTo>
                  <a:pt x="1042021" y="87216"/>
                  <a:pt x="1047430" y="90922"/>
                  <a:pt x="1053296" y="92598"/>
                </a:cubicBezTo>
                <a:cubicBezTo>
                  <a:pt x="1060944" y="94783"/>
                  <a:pt x="1068729" y="96456"/>
                  <a:pt x="1076446" y="98385"/>
                </a:cubicBezTo>
                <a:cubicBezTo>
                  <a:pt x="1082233" y="102243"/>
                  <a:pt x="1087587" y="106849"/>
                  <a:pt x="1093808" y="109960"/>
                </a:cubicBezTo>
                <a:cubicBezTo>
                  <a:pt x="1099264" y="112688"/>
                  <a:pt x="1117264" y="115470"/>
                  <a:pt x="1111170" y="115747"/>
                </a:cubicBezTo>
                <a:cubicBezTo>
                  <a:pt x="1020575" y="119865"/>
                  <a:pt x="929833" y="119605"/>
                  <a:pt x="839165" y="121534"/>
                </a:cubicBezTo>
                <a:cubicBezTo>
                  <a:pt x="833378" y="123463"/>
                  <a:pt x="826117" y="123008"/>
                  <a:pt x="821803" y="127322"/>
                </a:cubicBezTo>
                <a:cubicBezTo>
                  <a:pt x="798773" y="150352"/>
                  <a:pt x="846771" y="179341"/>
                  <a:pt x="856527" y="185195"/>
                </a:cubicBezTo>
                <a:cubicBezTo>
                  <a:pt x="882656" y="200873"/>
                  <a:pt x="891398" y="207124"/>
                  <a:pt x="920187" y="219919"/>
                </a:cubicBezTo>
                <a:cubicBezTo>
                  <a:pt x="925762" y="222397"/>
                  <a:pt x="931996" y="223182"/>
                  <a:pt x="937550" y="225706"/>
                </a:cubicBezTo>
                <a:cubicBezTo>
                  <a:pt x="953258" y="232846"/>
                  <a:pt x="968415" y="241140"/>
                  <a:pt x="983848" y="248856"/>
                </a:cubicBezTo>
                <a:cubicBezTo>
                  <a:pt x="998005" y="255935"/>
                  <a:pt x="1012086" y="261776"/>
                  <a:pt x="1024360" y="272005"/>
                </a:cubicBezTo>
                <a:cubicBezTo>
                  <a:pt x="1030647" y="277245"/>
                  <a:pt x="1035935" y="283580"/>
                  <a:pt x="1041722" y="289367"/>
                </a:cubicBezTo>
                <a:cubicBezTo>
                  <a:pt x="1048849" y="310748"/>
                  <a:pt x="1055022" y="320641"/>
                  <a:pt x="1041722" y="347241"/>
                </a:cubicBezTo>
                <a:cubicBezTo>
                  <a:pt x="1029419" y="371848"/>
                  <a:pt x="1004206" y="379288"/>
                  <a:pt x="983848" y="393539"/>
                </a:cubicBezTo>
                <a:cubicBezTo>
                  <a:pt x="973729" y="400623"/>
                  <a:pt x="965031" y="409605"/>
                  <a:pt x="954912" y="416689"/>
                </a:cubicBezTo>
                <a:cubicBezTo>
                  <a:pt x="914670" y="444859"/>
                  <a:pt x="938633" y="424828"/>
                  <a:pt x="897038" y="445625"/>
                </a:cubicBezTo>
                <a:cubicBezTo>
                  <a:pt x="854763" y="466762"/>
                  <a:pt x="912084" y="454112"/>
                  <a:pt x="833377" y="480349"/>
                </a:cubicBezTo>
                <a:cubicBezTo>
                  <a:pt x="821802" y="484207"/>
                  <a:pt x="809115" y="485647"/>
                  <a:pt x="798653" y="491924"/>
                </a:cubicBezTo>
                <a:cubicBezTo>
                  <a:pt x="789008" y="497711"/>
                  <a:pt x="779778" y="504255"/>
                  <a:pt x="769717" y="509286"/>
                </a:cubicBezTo>
                <a:cubicBezTo>
                  <a:pt x="764261" y="512014"/>
                  <a:pt x="757688" y="512111"/>
                  <a:pt x="752355" y="515074"/>
                </a:cubicBezTo>
                <a:cubicBezTo>
                  <a:pt x="740195" y="521830"/>
                  <a:pt x="730828" y="533824"/>
                  <a:pt x="717631" y="538223"/>
                </a:cubicBezTo>
                <a:cubicBezTo>
                  <a:pt x="706056" y="542081"/>
                  <a:pt x="694743" y="546839"/>
                  <a:pt x="682906" y="549798"/>
                </a:cubicBezTo>
                <a:cubicBezTo>
                  <a:pt x="675190" y="551727"/>
                  <a:pt x="667375" y="553299"/>
                  <a:pt x="659757" y="555585"/>
                </a:cubicBezTo>
                <a:cubicBezTo>
                  <a:pt x="648071" y="559091"/>
                  <a:pt x="636870" y="564201"/>
                  <a:pt x="625033" y="567160"/>
                </a:cubicBezTo>
                <a:cubicBezTo>
                  <a:pt x="592341" y="575333"/>
                  <a:pt x="609683" y="571387"/>
                  <a:pt x="572947" y="578734"/>
                </a:cubicBezTo>
                <a:cubicBezTo>
                  <a:pt x="507357" y="576805"/>
                  <a:pt x="441714" y="576224"/>
                  <a:pt x="376177" y="572947"/>
                </a:cubicBezTo>
                <a:cubicBezTo>
                  <a:pt x="364457" y="572361"/>
                  <a:pt x="353057" y="568901"/>
                  <a:pt x="341453" y="567160"/>
                </a:cubicBezTo>
                <a:lnTo>
                  <a:pt x="219919" y="549798"/>
                </a:lnTo>
                <a:cubicBezTo>
                  <a:pt x="206415" y="547869"/>
                  <a:pt x="193042" y="544450"/>
                  <a:pt x="179408" y="544010"/>
                </a:cubicBezTo>
                <a:lnTo>
                  <a:pt x="0" y="538223"/>
                </a:lnTo>
                <a:cubicBezTo>
                  <a:pt x="29924" y="528249"/>
                  <a:pt x="4904" y="533136"/>
                  <a:pt x="40512" y="538223"/>
                </a:cubicBezTo>
                <a:cubicBezTo>
                  <a:pt x="59704" y="540965"/>
                  <a:pt x="79116" y="541869"/>
                  <a:pt x="98385" y="544010"/>
                </a:cubicBezTo>
                <a:cubicBezTo>
                  <a:pt x="177427" y="552793"/>
                  <a:pt x="112240" y="545523"/>
                  <a:pt x="196770" y="561372"/>
                </a:cubicBezTo>
                <a:cubicBezTo>
                  <a:pt x="241034" y="569672"/>
                  <a:pt x="285997" y="574395"/>
                  <a:pt x="329879" y="584522"/>
                </a:cubicBezTo>
                <a:cubicBezTo>
                  <a:pt x="354957" y="590309"/>
                  <a:pt x="379840" y="597024"/>
                  <a:pt x="405114" y="601884"/>
                </a:cubicBezTo>
                <a:cubicBezTo>
                  <a:pt x="479541" y="616196"/>
                  <a:pt x="489326" y="612061"/>
                  <a:pt x="567160" y="625033"/>
                </a:cubicBezTo>
                <a:cubicBezTo>
                  <a:pt x="688537" y="645263"/>
                  <a:pt x="620403" y="642142"/>
                  <a:pt x="746567" y="653970"/>
                </a:cubicBezTo>
                <a:cubicBezTo>
                  <a:pt x="777358" y="656857"/>
                  <a:pt x="808307" y="657700"/>
                  <a:pt x="839165" y="659757"/>
                </a:cubicBezTo>
                <a:cubicBezTo>
                  <a:pt x="1002650" y="670655"/>
                  <a:pt x="848585" y="663374"/>
                  <a:pt x="1111170" y="671332"/>
                </a:cubicBezTo>
                <a:cubicBezTo>
                  <a:pt x="1151681" y="669403"/>
                  <a:pt x="1192276" y="668778"/>
                  <a:pt x="1232704" y="665544"/>
                </a:cubicBezTo>
                <a:cubicBezTo>
                  <a:pt x="1240632" y="664910"/>
                  <a:pt x="1248089" y="661482"/>
                  <a:pt x="1255853" y="659757"/>
                </a:cubicBezTo>
                <a:cubicBezTo>
                  <a:pt x="1265455" y="657623"/>
                  <a:pt x="1275247" y="656356"/>
                  <a:pt x="1284790" y="653970"/>
                </a:cubicBezTo>
                <a:cubicBezTo>
                  <a:pt x="1310382" y="647572"/>
                  <a:pt x="1294028" y="648182"/>
                  <a:pt x="1307939" y="64818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decagon 44">
            <a:extLst>
              <a:ext uri="{FF2B5EF4-FFF2-40B4-BE49-F238E27FC236}">
                <a16:creationId xmlns:a16="http://schemas.microsoft.com/office/drawing/2014/main" id="{C300AD9F-CFDE-F666-C098-21E0E50B24A8}"/>
              </a:ext>
            </a:extLst>
          </p:cNvPr>
          <p:cNvSpPr/>
          <p:nvPr/>
        </p:nvSpPr>
        <p:spPr>
          <a:xfrm>
            <a:off x="513379" y="970827"/>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decagon 45">
            <a:extLst>
              <a:ext uri="{FF2B5EF4-FFF2-40B4-BE49-F238E27FC236}">
                <a16:creationId xmlns:a16="http://schemas.microsoft.com/office/drawing/2014/main" id="{EDD25F83-5B3A-3F89-DD5C-D53A551738F6}"/>
              </a:ext>
            </a:extLst>
          </p:cNvPr>
          <p:cNvSpPr/>
          <p:nvPr/>
        </p:nvSpPr>
        <p:spPr>
          <a:xfrm>
            <a:off x="1831506" y="428069"/>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decagon 46">
            <a:extLst>
              <a:ext uri="{FF2B5EF4-FFF2-40B4-BE49-F238E27FC236}">
                <a16:creationId xmlns:a16="http://schemas.microsoft.com/office/drawing/2014/main" id="{E0DA5A1A-BB2E-524D-EC5B-08CBAEEEA9C2}"/>
              </a:ext>
            </a:extLst>
          </p:cNvPr>
          <p:cNvSpPr/>
          <p:nvPr/>
        </p:nvSpPr>
        <p:spPr>
          <a:xfrm>
            <a:off x="1839417" y="2046130"/>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decagon 47">
            <a:extLst>
              <a:ext uri="{FF2B5EF4-FFF2-40B4-BE49-F238E27FC236}">
                <a16:creationId xmlns:a16="http://schemas.microsoft.com/office/drawing/2014/main" id="{11FF061C-7EFA-6371-AE89-FA45BC11CBEB}"/>
              </a:ext>
            </a:extLst>
          </p:cNvPr>
          <p:cNvSpPr/>
          <p:nvPr/>
        </p:nvSpPr>
        <p:spPr>
          <a:xfrm>
            <a:off x="1449979" y="1498025"/>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decagon 48">
            <a:extLst>
              <a:ext uri="{FF2B5EF4-FFF2-40B4-BE49-F238E27FC236}">
                <a16:creationId xmlns:a16="http://schemas.microsoft.com/office/drawing/2014/main" id="{6AC88B61-2484-4796-0D60-700CB4041D16}"/>
              </a:ext>
            </a:extLst>
          </p:cNvPr>
          <p:cNvSpPr/>
          <p:nvPr/>
        </p:nvSpPr>
        <p:spPr>
          <a:xfrm>
            <a:off x="271992" y="2653239"/>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decagon 49">
            <a:extLst>
              <a:ext uri="{FF2B5EF4-FFF2-40B4-BE49-F238E27FC236}">
                <a16:creationId xmlns:a16="http://schemas.microsoft.com/office/drawing/2014/main" id="{DCE0B632-23D7-786C-51A8-232FF5137360}"/>
              </a:ext>
            </a:extLst>
          </p:cNvPr>
          <p:cNvSpPr/>
          <p:nvPr/>
        </p:nvSpPr>
        <p:spPr>
          <a:xfrm>
            <a:off x="1233237" y="2446065"/>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decagon 50">
            <a:extLst>
              <a:ext uri="{FF2B5EF4-FFF2-40B4-BE49-F238E27FC236}">
                <a16:creationId xmlns:a16="http://schemas.microsoft.com/office/drawing/2014/main" id="{4AAF2D2F-B499-3045-7D85-FB8495EB488A}"/>
              </a:ext>
            </a:extLst>
          </p:cNvPr>
          <p:cNvSpPr/>
          <p:nvPr/>
        </p:nvSpPr>
        <p:spPr>
          <a:xfrm>
            <a:off x="10859421" y="388170"/>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decagon 51">
            <a:extLst>
              <a:ext uri="{FF2B5EF4-FFF2-40B4-BE49-F238E27FC236}">
                <a16:creationId xmlns:a16="http://schemas.microsoft.com/office/drawing/2014/main" id="{299A669D-B0FE-1CBD-9E5F-9BBD37108E3D}"/>
              </a:ext>
            </a:extLst>
          </p:cNvPr>
          <p:cNvSpPr/>
          <p:nvPr/>
        </p:nvSpPr>
        <p:spPr>
          <a:xfrm>
            <a:off x="5737669" y="1336136"/>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decagon 52">
            <a:extLst>
              <a:ext uri="{FF2B5EF4-FFF2-40B4-BE49-F238E27FC236}">
                <a16:creationId xmlns:a16="http://schemas.microsoft.com/office/drawing/2014/main" id="{4C90E73E-676A-879A-EF95-5C1A3FB86A08}"/>
              </a:ext>
            </a:extLst>
          </p:cNvPr>
          <p:cNvSpPr/>
          <p:nvPr/>
        </p:nvSpPr>
        <p:spPr>
          <a:xfrm>
            <a:off x="11410248" y="2434450"/>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decagon 53">
            <a:extLst>
              <a:ext uri="{FF2B5EF4-FFF2-40B4-BE49-F238E27FC236}">
                <a16:creationId xmlns:a16="http://schemas.microsoft.com/office/drawing/2014/main" id="{99E675AE-000D-D9E2-AA07-BFF229957806}"/>
              </a:ext>
            </a:extLst>
          </p:cNvPr>
          <p:cNvSpPr/>
          <p:nvPr/>
        </p:nvSpPr>
        <p:spPr>
          <a:xfrm>
            <a:off x="10879459" y="3740991"/>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decagon 54">
            <a:extLst>
              <a:ext uri="{FF2B5EF4-FFF2-40B4-BE49-F238E27FC236}">
                <a16:creationId xmlns:a16="http://schemas.microsoft.com/office/drawing/2014/main" id="{70F112BD-5981-AB6D-B955-2255E3C230E2}"/>
              </a:ext>
            </a:extLst>
          </p:cNvPr>
          <p:cNvSpPr/>
          <p:nvPr/>
        </p:nvSpPr>
        <p:spPr>
          <a:xfrm>
            <a:off x="11730402" y="5256282"/>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decagon 55">
            <a:extLst>
              <a:ext uri="{FF2B5EF4-FFF2-40B4-BE49-F238E27FC236}">
                <a16:creationId xmlns:a16="http://schemas.microsoft.com/office/drawing/2014/main" id="{6B99CA40-8927-4011-BD14-C83EA6934E9F}"/>
              </a:ext>
            </a:extLst>
          </p:cNvPr>
          <p:cNvSpPr/>
          <p:nvPr/>
        </p:nvSpPr>
        <p:spPr>
          <a:xfrm>
            <a:off x="9765505" y="5213839"/>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decagon 56">
            <a:extLst>
              <a:ext uri="{FF2B5EF4-FFF2-40B4-BE49-F238E27FC236}">
                <a16:creationId xmlns:a16="http://schemas.microsoft.com/office/drawing/2014/main" id="{8A44E043-F892-950F-4400-1494597FA121}"/>
              </a:ext>
            </a:extLst>
          </p:cNvPr>
          <p:cNvSpPr/>
          <p:nvPr/>
        </p:nvSpPr>
        <p:spPr>
          <a:xfrm>
            <a:off x="5122815" y="333520"/>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decagon 57">
            <a:extLst>
              <a:ext uri="{FF2B5EF4-FFF2-40B4-BE49-F238E27FC236}">
                <a16:creationId xmlns:a16="http://schemas.microsoft.com/office/drawing/2014/main" id="{3D9CD0D4-8091-99FC-4F19-7F556CD12F27}"/>
              </a:ext>
            </a:extLst>
          </p:cNvPr>
          <p:cNvSpPr/>
          <p:nvPr/>
        </p:nvSpPr>
        <p:spPr>
          <a:xfrm>
            <a:off x="8299809" y="166647"/>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decagon 58">
            <a:extLst>
              <a:ext uri="{FF2B5EF4-FFF2-40B4-BE49-F238E27FC236}">
                <a16:creationId xmlns:a16="http://schemas.microsoft.com/office/drawing/2014/main" id="{273B9443-451E-BA2E-EA2D-F0B007510AB4}"/>
              </a:ext>
            </a:extLst>
          </p:cNvPr>
          <p:cNvSpPr/>
          <p:nvPr/>
        </p:nvSpPr>
        <p:spPr>
          <a:xfrm>
            <a:off x="8702169" y="5763551"/>
            <a:ext cx="201516" cy="197810"/>
          </a:xfrm>
          <a:prstGeom prst="dodecagon">
            <a:avLst/>
          </a:prstGeom>
          <a:solidFill>
            <a:schemeClr val="bg1"/>
          </a:solidFill>
          <a:ln>
            <a:noFill/>
          </a:ln>
          <a:effectLst>
            <a:softEdge rad="3538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8C91FB7-098C-03F3-9D24-9B7B67C1194A}"/>
              </a:ext>
            </a:extLst>
          </p:cNvPr>
          <p:cNvSpPr/>
          <p:nvPr/>
        </p:nvSpPr>
        <p:spPr>
          <a:xfrm>
            <a:off x="7897235" y="4650804"/>
            <a:ext cx="383908" cy="307777"/>
          </a:xfrm>
          <a:prstGeom prst="ellipse">
            <a:avLst/>
          </a:prstGeom>
          <a:solidFill>
            <a:srgbClr val="772E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9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86F3-FD96-4B2E-9404-933DB064B0F4}"/>
              </a:ext>
            </a:extLst>
          </p:cNvPr>
          <p:cNvSpPr>
            <a:spLocks noGrp="1"/>
          </p:cNvSpPr>
          <p:nvPr>
            <p:ph type="ctrTitle"/>
          </p:nvPr>
        </p:nvSpPr>
        <p:spPr>
          <a:xfrm>
            <a:off x="463982" y="2968163"/>
            <a:ext cx="11264035" cy="1642027"/>
          </a:xfrm>
        </p:spPr>
        <p:txBody>
          <a:bodyPr/>
          <a:lstStyle/>
          <a:p>
            <a:pPr algn="ctr"/>
            <a:r>
              <a:rPr lang="en-GB" sz="3600" dirty="0">
                <a:latin typeface="Verdana" panose="020B0604030504040204" pitchFamily="34" charset="0"/>
                <a:ea typeface="Verdana" panose="020B0604030504040204" pitchFamily="34" charset="0"/>
                <a:cs typeface="Verdana" panose="020B0604030504040204" pitchFamily="34" charset="0"/>
              </a:rPr>
              <a:t>Thanks for listening!</a:t>
            </a:r>
            <a:endParaRPr lang="en-GB" sz="36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7821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45110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rot="577191">
            <a:off x="-11027385" y="-1721532"/>
            <a:ext cx="29825860" cy="9314042"/>
          </a:xfrm>
          <a:prstGeom prst="rect">
            <a:avLst/>
          </a:prstGeom>
        </p:spPr>
      </p:pic>
      <p:sp>
        <p:nvSpPr>
          <p:cNvPr id="2" name="Rectangle 1">
            <a:extLst>
              <a:ext uri="{FF2B5EF4-FFF2-40B4-BE49-F238E27FC236}">
                <a16:creationId xmlns:a16="http://schemas.microsoft.com/office/drawing/2014/main" id="{E4AEA636-862F-C39D-B9C6-169ED16974B4}"/>
              </a:ext>
            </a:extLst>
          </p:cNvPr>
          <p:cNvSpPr/>
          <p:nvPr/>
        </p:nvSpPr>
        <p:spPr>
          <a:xfrm>
            <a:off x="0" y="1"/>
            <a:ext cx="12192000" cy="685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DF67B3F-BD8E-7BF3-C74E-C035618C7511}"/>
              </a:ext>
            </a:extLst>
          </p:cNvPr>
          <p:cNvSpPr/>
          <p:nvPr/>
        </p:nvSpPr>
        <p:spPr>
          <a:xfrm>
            <a:off x="-237506" y="-261257"/>
            <a:ext cx="12659096" cy="7362701"/>
          </a:xfrm>
          <a:prstGeom prst="rect">
            <a:avLst/>
          </a:prstGeom>
          <a:solidFill>
            <a:srgbClr val="000000">
              <a:alpha val="6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1167653" y="292221"/>
            <a:ext cx="9856694" cy="1475925"/>
          </a:xfrm>
        </p:spPr>
        <p:txBody>
          <a:bodyPr/>
          <a:lstStyle/>
          <a:p>
            <a:pPr algn="ctr"/>
            <a:r>
              <a:rPr lang="en-GB" sz="28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Genome Medicine and Statistics</a:t>
            </a:r>
            <a:br>
              <a:rPr lang="en-GB" sz="28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br>
            <a:r>
              <a:rPr lang="en-GB" sz="2000" b="0" dirty="0" err="1">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Wellcome</a:t>
            </a:r>
            <a:r>
              <a:rPr lang="en-GB" sz="2000" b="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-funded 4-year DPhil programme</a:t>
            </a:r>
          </a:p>
        </p:txBody>
      </p:sp>
      <p:sp>
        <p:nvSpPr>
          <p:cNvPr id="5" name="TextBox 4">
            <a:extLst>
              <a:ext uri="{FF2B5EF4-FFF2-40B4-BE49-F238E27FC236}">
                <a16:creationId xmlns:a16="http://schemas.microsoft.com/office/drawing/2014/main" id="{E4E636F4-1161-0E7D-7EBA-A14210697124}"/>
              </a:ext>
            </a:extLst>
          </p:cNvPr>
          <p:cNvSpPr txBox="1"/>
          <p:nvPr/>
        </p:nvSpPr>
        <p:spPr>
          <a:xfrm>
            <a:off x="534389" y="2612943"/>
            <a:ext cx="11161833" cy="3108543"/>
          </a:xfrm>
          <a:prstGeom prst="rect">
            <a:avLst/>
          </a:prstGeom>
          <a:noFill/>
          <a:ln>
            <a:noFill/>
          </a:ln>
        </p:spPr>
        <p:txBody>
          <a:bodyPr wrap="square" rtlCol="0">
            <a:spAutoFit/>
          </a:bodyPr>
          <a:lstStyle/>
          <a:p>
            <a:pPr algn="ctr"/>
            <a:r>
              <a:rPr lang="en-GB" sz="2800" i="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“O</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ur programme aims… to </a:t>
            </a:r>
            <a:r>
              <a:rPr lang="en-GB" sz="28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train future</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a:t>
            </a:r>
            <a:r>
              <a:rPr lang="en-GB" sz="28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leaders </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in the application of genomics to </a:t>
            </a:r>
            <a:r>
              <a:rPr lang="en-GB" sz="28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advance human health</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t>
            </a:r>
          </a:p>
          <a:p>
            <a:pPr algn="ct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...they will conduct </a:t>
            </a:r>
            <a:r>
              <a:rPr lang="en-GB" sz="28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experimental</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and </a:t>
            </a:r>
            <a:r>
              <a:rPr lang="en-GB" sz="28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analytical genomic science,</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...address current roadblocks through innovation…</a:t>
            </a:r>
          </a:p>
          <a:p>
            <a:pPr algn="ct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…and </a:t>
            </a:r>
            <a:r>
              <a:rPr lang="en-GB" sz="28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realise the potential of genomics</a:t>
            </a:r>
            <a:r>
              <a:rPr lang="en-GB" sz="2800"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a:t>
            </a:r>
          </a:p>
          <a:p>
            <a:pPr algn="ctr"/>
            <a:endParaRPr lang="en-US" sz="2800" i="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 logo with text on it&#10;&#10;Description automatically generated">
            <a:extLst>
              <a:ext uri="{FF2B5EF4-FFF2-40B4-BE49-F238E27FC236}">
                <a16:creationId xmlns:a16="http://schemas.microsoft.com/office/drawing/2014/main" id="{2BA6347F-896D-79A1-A85A-32385E4D50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902" y="5655373"/>
            <a:ext cx="2243880" cy="975600"/>
          </a:xfrm>
          <a:prstGeom prst="rect">
            <a:avLst/>
          </a:prstGeom>
        </p:spPr>
      </p:pic>
      <p:sp>
        <p:nvSpPr>
          <p:cNvPr id="4" name="Slide Number Placeholder 3">
            <a:extLst>
              <a:ext uri="{FF2B5EF4-FFF2-40B4-BE49-F238E27FC236}">
                <a16:creationId xmlns:a16="http://schemas.microsoft.com/office/drawing/2014/main" id="{269A650C-D464-4389-BE5C-E1064C29F612}"/>
              </a:ext>
            </a:extLst>
          </p:cNvPr>
          <p:cNvSpPr>
            <a:spLocks noGrp="1"/>
          </p:cNvSpPr>
          <p:nvPr>
            <p:ph type="sldNum" sz="quarter" idx="10"/>
          </p:nvPr>
        </p:nvSpPr>
        <p:spPr/>
        <p:txBody>
          <a:bodyPr/>
          <a:lstStyle/>
          <a:p>
            <a:fld id="{7CC3F808-C7E8-4131-9EFE-B613B7BC3B90}" type="slidenum">
              <a:rPr lang="en-GB" smtClean="0"/>
              <a:pPr/>
              <a:t>3</a:t>
            </a:fld>
            <a:endParaRPr lang="en-GB"/>
          </a:p>
        </p:txBody>
      </p:sp>
      <p:sp>
        <p:nvSpPr>
          <p:cNvPr id="12" name="TextBox 11"/>
          <p:cNvSpPr txBox="1"/>
          <p:nvPr/>
        </p:nvSpPr>
        <p:spPr>
          <a:xfrm>
            <a:off x="5081191" y="6411746"/>
            <a:ext cx="4815840" cy="276999"/>
          </a:xfrm>
          <a:prstGeom prst="rect">
            <a:avLst/>
          </a:prstGeom>
          <a:noFill/>
        </p:spPr>
        <p:txBody>
          <a:bodyPr wrap="square" rtlCol="0">
            <a:spAutoFit/>
          </a:bodyPr>
          <a:lstStyle/>
          <a:p>
            <a:pPr algn="r"/>
            <a:r>
              <a:rPr lang="en-GB" sz="1200" dirty="0">
                <a:solidFill>
                  <a:schemeClr val="bg2"/>
                </a:solidFill>
              </a:rPr>
              <a:t>Image: tissue imaging (Leedham group, cancer genomics)</a:t>
            </a:r>
          </a:p>
        </p:txBody>
      </p:sp>
      <p:pic>
        <p:nvPicPr>
          <p:cNvPr id="8" name="Picture 7" descr="A picture containing graphical user interface&#10;&#10;Description automatically generated">
            <a:extLst>
              <a:ext uri="{FF2B5EF4-FFF2-40B4-BE49-F238E27FC236}">
                <a16:creationId xmlns:a16="http://schemas.microsoft.com/office/drawing/2014/main" id="{9821911B-66C7-105F-9B6B-B5FF31939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6729" y="5656198"/>
            <a:ext cx="2047980" cy="974775"/>
          </a:xfrm>
          <a:prstGeom prst="rect">
            <a:avLst/>
          </a:prstGeom>
        </p:spPr>
      </p:pic>
    </p:spTree>
    <p:extLst>
      <p:ext uri="{BB962C8B-B14F-4D97-AF65-F5344CB8AC3E}">
        <p14:creationId xmlns:p14="http://schemas.microsoft.com/office/powerpoint/2010/main" val="538240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3E04-4F71-9D11-4B8F-0F521F31A807}"/>
              </a:ext>
            </a:extLst>
          </p:cNvPr>
          <p:cNvSpPr>
            <a:spLocks noGrp="1"/>
          </p:cNvSpPr>
          <p:nvPr>
            <p:ph type="title"/>
          </p:nvPr>
        </p:nvSpPr>
        <p:spPr/>
        <p:txBody>
          <a:bodyPr/>
          <a:lstStyle/>
          <a:p>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Anatomy of the </a:t>
            </a:r>
            <a:r>
              <a:rPr lang="en-US" dirty="0" err="1">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programme</a:t>
            </a:r>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Slide Number Placeholder 3">
            <a:extLst>
              <a:ext uri="{FF2B5EF4-FFF2-40B4-BE49-F238E27FC236}">
                <a16:creationId xmlns:a16="http://schemas.microsoft.com/office/drawing/2014/main" id="{863CB8B6-578C-FDB5-EE72-89B45A96C847}"/>
              </a:ext>
            </a:extLst>
          </p:cNvPr>
          <p:cNvSpPr>
            <a:spLocks noGrp="1"/>
          </p:cNvSpPr>
          <p:nvPr>
            <p:ph type="sldNum" sz="quarter" idx="10"/>
          </p:nvPr>
        </p:nvSpPr>
        <p:spPr/>
        <p:txBody>
          <a:bodyPr/>
          <a:lstStyle/>
          <a:p>
            <a:fld id="{7CC3F808-C7E8-4131-9EFE-B613B7BC3B90}" type="slidenum">
              <a:rPr lang="en-GB" smtClean="0"/>
              <a:pPr/>
              <a:t>4</a:t>
            </a:fld>
            <a:endParaRPr lang="en-GB"/>
          </a:p>
        </p:txBody>
      </p:sp>
      <p:sp>
        <p:nvSpPr>
          <p:cNvPr id="6" name="TextBox 5">
            <a:extLst>
              <a:ext uri="{FF2B5EF4-FFF2-40B4-BE49-F238E27FC236}">
                <a16:creationId xmlns:a16="http://schemas.microsoft.com/office/drawing/2014/main" id="{43EC15C6-9CD5-5F92-6850-F86C3B52FEAC}"/>
              </a:ext>
            </a:extLst>
          </p:cNvPr>
          <p:cNvSpPr txBox="1"/>
          <p:nvPr/>
        </p:nvSpPr>
        <p:spPr>
          <a:xfrm>
            <a:off x="817566" y="1993719"/>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1:</a:t>
            </a:r>
          </a:p>
        </p:txBody>
      </p:sp>
      <p:cxnSp>
        <p:nvCxnSpPr>
          <p:cNvPr id="11" name="Straight Connector 10">
            <a:extLst>
              <a:ext uri="{FF2B5EF4-FFF2-40B4-BE49-F238E27FC236}">
                <a16:creationId xmlns:a16="http://schemas.microsoft.com/office/drawing/2014/main" id="{6BBCCB1B-07B8-E1FE-B359-41CEEAEDEBBB}"/>
              </a:ext>
            </a:extLst>
          </p:cNvPr>
          <p:cNvCxnSpPr/>
          <p:nvPr/>
        </p:nvCxnSpPr>
        <p:spPr>
          <a:xfrm>
            <a:off x="2291938" y="2250973"/>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35CE777-2072-81CC-C7CC-6A4127BBAC82}"/>
              </a:ext>
            </a:extLst>
          </p:cNvPr>
          <p:cNvSpPr/>
          <p:nvPr/>
        </p:nvSpPr>
        <p:spPr>
          <a:xfrm>
            <a:off x="2375065" y="2006504"/>
            <a:ext cx="2581751"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Training term</a:t>
            </a:r>
          </a:p>
        </p:txBody>
      </p:sp>
      <p:sp>
        <p:nvSpPr>
          <p:cNvPr id="16" name="Rectangle 15">
            <a:extLst>
              <a:ext uri="{FF2B5EF4-FFF2-40B4-BE49-F238E27FC236}">
                <a16:creationId xmlns:a16="http://schemas.microsoft.com/office/drawing/2014/main" id="{5FCEB70F-44BF-E825-A873-341B6189278B}"/>
              </a:ext>
            </a:extLst>
          </p:cNvPr>
          <p:cNvSpPr/>
          <p:nvPr/>
        </p:nvSpPr>
        <p:spPr>
          <a:xfrm>
            <a:off x="5163789" y="2006504"/>
            <a:ext cx="4304210"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Three lab rotations…</a:t>
            </a:r>
          </a:p>
        </p:txBody>
      </p:sp>
      <p:sp>
        <p:nvSpPr>
          <p:cNvPr id="18" name="TextBox 17">
            <a:extLst>
              <a:ext uri="{FF2B5EF4-FFF2-40B4-BE49-F238E27FC236}">
                <a16:creationId xmlns:a16="http://schemas.microsoft.com/office/drawing/2014/main" id="{54C8DE2C-616A-0A62-3C82-91A7DF4DD927}"/>
              </a:ext>
            </a:extLst>
          </p:cNvPr>
          <p:cNvSpPr txBox="1"/>
          <p:nvPr/>
        </p:nvSpPr>
        <p:spPr>
          <a:xfrm>
            <a:off x="2761086" y="1217796"/>
            <a:ext cx="2476960" cy="338554"/>
          </a:xfrm>
          <a:prstGeom prst="rect">
            <a:avLst/>
          </a:prstGeom>
          <a:noFill/>
        </p:spPr>
        <p:txBody>
          <a:bodyPr wrap="none" rtlCol="0">
            <a:spAutoFit/>
          </a:bodyPr>
          <a:lstStyle/>
          <a:p>
            <a:r>
              <a:rPr lang="en-US" sz="1600" dirty="0">
                <a:solidFill>
                  <a:schemeClr val="accent2"/>
                </a:solidFill>
              </a:rPr>
              <a:t>The 2024 intake are here</a:t>
            </a:r>
          </a:p>
        </p:txBody>
      </p:sp>
      <p:cxnSp>
        <p:nvCxnSpPr>
          <p:cNvPr id="20" name="Straight Arrow Connector 19">
            <a:extLst>
              <a:ext uri="{FF2B5EF4-FFF2-40B4-BE49-F238E27FC236}">
                <a16:creationId xmlns:a16="http://schemas.microsoft.com/office/drawing/2014/main" id="{65DC92D4-00D2-B068-B005-C2CECC114FB4}"/>
              </a:ext>
            </a:extLst>
          </p:cNvPr>
          <p:cNvCxnSpPr/>
          <p:nvPr/>
        </p:nvCxnSpPr>
        <p:spPr>
          <a:xfrm>
            <a:off x="4660076" y="1629600"/>
            <a:ext cx="0" cy="2444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AA3A065-E228-C301-67E2-EB03322F473F}"/>
              </a:ext>
            </a:extLst>
          </p:cNvPr>
          <p:cNvGrpSpPr/>
          <p:nvPr/>
        </p:nvGrpSpPr>
        <p:grpSpPr>
          <a:xfrm>
            <a:off x="2355317" y="1247814"/>
            <a:ext cx="276999" cy="737127"/>
            <a:chOff x="2355317" y="1212520"/>
            <a:chExt cx="276999" cy="737127"/>
          </a:xfrm>
        </p:grpSpPr>
        <p:sp>
          <p:nvSpPr>
            <p:cNvPr id="24" name="TextBox 23">
              <a:extLst>
                <a:ext uri="{FF2B5EF4-FFF2-40B4-BE49-F238E27FC236}">
                  <a16:creationId xmlns:a16="http://schemas.microsoft.com/office/drawing/2014/main" id="{94D6FF3C-E48B-7BB2-07CF-A1CEC6994BCA}"/>
                </a:ext>
              </a:extLst>
            </p:cNvPr>
            <p:cNvSpPr txBox="1"/>
            <p:nvPr/>
          </p:nvSpPr>
          <p:spPr>
            <a:xfrm rot="18535458">
              <a:off x="2128172" y="1439665"/>
              <a:ext cx="731290" cy="276999"/>
            </a:xfrm>
            <a:prstGeom prst="rect">
              <a:avLst/>
            </a:prstGeom>
            <a:noFill/>
          </p:spPr>
          <p:txBody>
            <a:bodyPr wrap="none" rtlCol="0">
              <a:spAutoFit/>
            </a:bodyPr>
            <a:lstStyle/>
            <a:p>
              <a:r>
                <a:rPr lang="en-US" sz="1200" dirty="0">
                  <a:solidFill>
                    <a:schemeClr val="accent1"/>
                  </a:solidFill>
                </a:rPr>
                <a:t>October</a:t>
              </a:r>
            </a:p>
          </p:txBody>
        </p:sp>
        <p:cxnSp>
          <p:nvCxnSpPr>
            <p:cNvPr id="28" name="Straight Connector 27">
              <a:extLst>
                <a:ext uri="{FF2B5EF4-FFF2-40B4-BE49-F238E27FC236}">
                  <a16:creationId xmlns:a16="http://schemas.microsoft.com/office/drawing/2014/main" id="{83C02BA0-34C8-87B3-2602-82A14ACD808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79B230C-8F7D-BF35-ED00-2BB062A09B2D}"/>
              </a:ext>
            </a:extLst>
          </p:cNvPr>
          <p:cNvGrpSpPr/>
          <p:nvPr/>
        </p:nvGrpSpPr>
        <p:grpSpPr>
          <a:xfrm>
            <a:off x="5148085" y="1248615"/>
            <a:ext cx="276999" cy="736326"/>
            <a:chOff x="2355318" y="1213321"/>
            <a:chExt cx="276999" cy="736326"/>
          </a:xfrm>
        </p:grpSpPr>
        <p:sp>
          <p:nvSpPr>
            <p:cNvPr id="31" name="TextBox 30">
              <a:extLst>
                <a:ext uri="{FF2B5EF4-FFF2-40B4-BE49-F238E27FC236}">
                  <a16:creationId xmlns:a16="http://schemas.microsoft.com/office/drawing/2014/main" id="{D6729DB5-4941-64C3-4AAC-04C76F33F3BE}"/>
                </a:ext>
              </a:extLst>
            </p:cNvPr>
            <p:cNvSpPr txBox="1"/>
            <p:nvPr/>
          </p:nvSpPr>
          <p:spPr>
            <a:xfrm rot="18535458">
              <a:off x="2128974" y="1439665"/>
              <a:ext cx="729687" cy="276999"/>
            </a:xfrm>
            <a:prstGeom prst="rect">
              <a:avLst/>
            </a:prstGeom>
            <a:noFill/>
          </p:spPr>
          <p:txBody>
            <a:bodyPr wrap="none" rtlCol="0">
              <a:spAutoFit/>
            </a:bodyPr>
            <a:lstStyle/>
            <a:p>
              <a:r>
                <a:rPr lang="en-US" sz="1200" dirty="0">
                  <a:solidFill>
                    <a:schemeClr val="accent1"/>
                  </a:solidFill>
                </a:rPr>
                <a:t>January</a:t>
              </a:r>
            </a:p>
          </p:txBody>
        </p:sp>
        <p:cxnSp>
          <p:nvCxnSpPr>
            <p:cNvPr id="32" name="Straight Connector 31">
              <a:extLst>
                <a:ext uri="{FF2B5EF4-FFF2-40B4-BE49-F238E27FC236}">
                  <a16:creationId xmlns:a16="http://schemas.microsoft.com/office/drawing/2014/main" id="{15DF1A82-B359-2AE4-0189-B8A5538C3DD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7B02C36-FC4D-83FF-B09C-95EFC28EBDC1}"/>
              </a:ext>
            </a:extLst>
          </p:cNvPr>
          <p:cNvGrpSpPr/>
          <p:nvPr/>
        </p:nvGrpSpPr>
        <p:grpSpPr>
          <a:xfrm>
            <a:off x="10166578" y="909850"/>
            <a:ext cx="315619" cy="942887"/>
            <a:chOff x="2375065" y="1014069"/>
            <a:chExt cx="315619" cy="942887"/>
          </a:xfrm>
        </p:grpSpPr>
        <p:sp>
          <p:nvSpPr>
            <p:cNvPr id="34" name="TextBox 33">
              <a:extLst>
                <a:ext uri="{FF2B5EF4-FFF2-40B4-BE49-F238E27FC236}">
                  <a16:creationId xmlns:a16="http://schemas.microsoft.com/office/drawing/2014/main" id="{940FF6B8-CCC6-1B39-868C-3A469BF1302F}"/>
                </a:ext>
              </a:extLst>
            </p:cNvPr>
            <p:cNvSpPr txBox="1"/>
            <p:nvPr/>
          </p:nvSpPr>
          <p:spPr>
            <a:xfrm rot="18535458">
              <a:off x="2080741" y="1347013"/>
              <a:ext cx="942887" cy="276999"/>
            </a:xfrm>
            <a:prstGeom prst="rect">
              <a:avLst/>
            </a:prstGeom>
            <a:noFill/>
          </p:spPr>
          <p:txBody>
            <a:bodyPr wrap="none" rtlCol="0">
              <a:spAutoFit/>
            </a:bodyPr>
            <a:lstStyle/>
            <a:p>
              <a:r>
                <a:rPr lang="en-US" sz="1200" dirty="0">
                  <a:solidFill>
                    <a:schemeClr val="accent1"/>
                  </a:solidFill>
                </a:rPr>
                <a:t>September</a:t>
              </a:r>
            </a:p>
          </p:txBody>
        </p:sp>
        <p:cxnSp>
          <p:nvCxnSpPr>
            <p:cNvPr id="35" name="Straight Connector 34">
              <a:extLst>
                <a:ext uri="{FF2B5EF4-FFF2-40B4-BE49-F238E27FC236}">
                  <a16:creationId xmlns:a16="http://schemas.microsoft.com/office/drawing/2014/main" id="{A9A31DBD-C287-FB8D-B718-A09557CCBAD0}"/>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034F898A-2524-B9E7-1115-BB0F769B18B0}"/>
              </a:ext>
            </a:extLst>
          </p:cNvPr>
          <p:cNvSpPr/>
          <p:nvPr/>
        </p:nvSpPr>
        <p:spPr>
          <a:xfrm>
            <a:off x="9679016" y="1921173"/>
            <a:ext cx="1068636" cy="636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Project</a:t>
            </a:r>
          </a:p>
          <a:p>
            <a:pPr algn="ctr"/>
            <a:r>
              <a:rPr lang="en-US" sz="1600" dirty="0">
                <a:solidFill>
                  <a:schemeClr val="bg2"/>
                </a:solidFill>
                <a:latin typeface="Georgia" panose="02040502050405020303" pitchFamily="18" charset="0"/>
              </a:rPr>
              <a:t>proposal</a:t>
            </a:r>
          </a:p>
        </p:txBody>
      </p:sp>
    </p:spTree>
    <p:extLst>
      <p:ext uri="{BB962C8B-B14F-4D97-AF65-F5344CB8AC3E}">
        <p14:creationId xmlns:p14="http://schemas.microsoft.com/office/powerpoint/2010/main" val="1872807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3E04-4F71-9D11-4B8F-0F521F31A807}"/>
              </a:ext>
            </a:extLst>
          </p:cNvPr>
          <p:cNvSpPr>
            <a:spLocks noGrp="1"/>
          </p:cNvSpPr>
          <p:nvPr>
            <p:ph type="title"/>
          </p:nvPr>
        </p:nvSpPr>
        <p:spPr/>
        <p:txBody>
          <a:bodyPr/>
          <a:lstStyle/>
          <a:p>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Anatomy of the </a:t>
            </a:r>
            <a:r>
              <a:rPr lang="en-US" dirty="0" err="1">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programme</a:t>
            </a:r>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Slide Number Placeholder 3">
            <a:extLst>
              <a:ext uri="{FF2B5EF4-FFF2-40B4-BE49-F238E27FC236}">
                <a16:creationId xmlns:a16="http://schemas.microsoft.com/office/drawing/2014/main" id="{863CB8B6-578C-FDB5-EE72-89B45A96C847}"/>
              </a:ext>
            </a:extLst>
          </p:cNvPr>
          <p:cNvSpPr>
            <a:spLocks noGrp="1"/>
          </p:cNvSpPr>
          <p:nvPr>
            <p:ph type="sldNum" sz="quarter" idx="10"/>
          </p:nvPr>
        </p:nvSpPr>
        <p:spPr/>
        <p:txBody>
          <a:bodyPr/>
          <a:lstStyle/>
          <a:p>
            <a:fld id="{7CC3F808-C7E8-4131-9EFE-B613B7BC3B90}" type="slidenum">
              <a:rPr lang="en-GB" smtClean="0"/>
              <a:pPr/>
              <a:t>5</a:t>
            </a:fld>
            <a:endParaRPr lang="en-GB"/>
          </a:p>
        </p:txBody>
      </p:sp>
      <p:sp>
        <p:nvSpPr>
          <p:cNvPr id="6" name="TextBox 5">
            <a:extLst>
              <a:ext uri="{FF2B5EF4-FFF2-40B4-BE49-F238E27FC236}">
                <a16:creationId xmlns:a16="http://schemas.microsoft.com/office/drawing/2014/main" id="{43EC15C6-9CD5-5F92-6850-F86C3B52FEAC}"/>
              </a:ext>
            </a:extLst>
          </p:cNvPr>
          <p:cNvSpPr txBox="1"/>
          <p:nvPr/>
        </p:nvSpPr>
        <p:spPr>
          <a:xfrm>
            <a:off x="817566" y="1993719"/>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1:</a:t>
            </a:r>
          </a:p>
        </p:txBody>
      </p:sp>
      <p:sp>
        <p:nvSpPr>
          <p:cNvPr id="7" name="TextBox 6">
            <a:extLst>
              <a:ext uri="{FF2B5EF4-FFF2-40B4-BE49-F238E27FC236}">
                <a16:creationId xmlns:a16="http://schemas.microsoft.com/office/drawing/2014/main" id="{9F3736A0-9176-CF8F-65A3-B4B8EE550469}"/>
              </a:ext>
            </a:extLst>
          </p:cNvPr>
          <p:cNvSpPr txBox="1"/>
          <p:nvPr/>
        </p:nvSpPr>
        <p:spPr>
          <a:xfrm>
            <a:off x="817566" y="2630660"/>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2:</a:t>
            </a:r>
          </a:p>
        </p:txBody>
      </p:sp>
      <p:sp>
        <p:nvSpPr>
          <p:cNvPr id="8" name="TextBox 7">
            <a:extLst>
              <a:ext uri="{FF2B5EF4-FFF2-40B4-BE49-F238E27FC236}">
                <a16:creationId xmlns:a16="http://schemas.microsoft.com/office/drawing/2014/main" id="{4F4C34DE-CA82-E6A8-EBF6-B5F36E59D4AC}"/>
              </a:ext>
            </a:extLst>
          </p:cNvPr>
          <p:cNvSpPr txBox="1"/>
          <p:nvPr/>
        </p:nvSpPr>
        <p:spPr>
          <a:xfrm>
            <a:off x="817566" y="3267601"/>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3:</a:t>
            </a:r>
          </a:p>
        </p:txBody>
      </p:sp>
      <p:sp>
        <p:nvSpPr>
          <p:cNvPr id="9" name="TextBox 8">
            <a:extLst>
              <a:ext uri="{FF2B5EF4-FFF2-40B4-BE49-F238E27FC236}">
                <a16:creationId xmlns:a16="http://schemas.microsoft.com/office/drawing/2014/main" id="{673D3CE5-6620-749D-119B-BFDAA64BC8C9}"/>
              </a:ext>
            </a:extLst>
          </p:cNvPr>
          <p:cNvSpPr txBox="1"/>
          <p:nvPr/>
        </p:nvSpPr>
        <p:spPr>
          <a:xfrm>
            <a:off x="817566" y="3904542"/>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4:</a:t>
            </a:r>
          </a:p>
        </p:txBody>
      </p:sp>
      <p:cxnSp>
        <p:nvCxnSpPr>
          <p:cNvPr id="11" name="Straight Connector 10">
            <a:extLst>
              <a:ext uri="{FF2B5EF4-FFF2-40B4-BE49-F238E27FC236}">
                <a16:creationId xmlns:a16="http://schemas.microsoft.com/office/drawing/2014/main" id="{6BBCCB1B-07B8-E1FE-B359-41CEEAEDEBBB}"/>
              </a:ext>
            </a:extLst>
          </p:cNvPr>
          <p:cNvCxnSpPr/>
          <p:nvPr/>
        </p:nvCxnSpPr>
        <p:spPr>
          <a:xfrm>
            <a:off x="2291938" y="2250973"/>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65CC46-FB35-F516-8513-300CD8D32423}"/>
              </a:ext>
            </a:extLst>
          </p:cNvPr>
          <p:cNvCxnSpPr/>
          <p:nvPr/>
        </p:nvCxnSpPr>
        <p:spPr>
          <a:xfrm>
            <a:off x="2291938" y="2890982"/>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ECF8A7-B2AF-CDA8-9BDC-E41EB9E74672}"/>
              </a:ext>
            </a:extLst>
          </p:cNvPr>
          <p:cNvCxnSpPr/>
          <p:nvPr/>
        </p:nvCxnSpPr>
        <p:spPr>
          <a:xfrm>
            <a:off x="2291938" y="3530991"/>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38C90B-0F7D-6912-0413-9F43C4871928}"/>
              </a:ext>
            </a:extLst>
          </p:cNvPr>
          <p:cNvCxnSpPr>
            <a:cxnSpLocks/>
          </p:cNvCxnSpPr>
          <p:nvPr/>
        </p:nvCxnSpPr>
        <p:spPr>
          <a:xfrm>
            <a:off x="2291937" y="4171000"/>
            <a:ext cx="7176062" cy="13032"/>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35CE777-2072-81CC-C7CC-6A4127BBAC82}"/>
              </a:ext>
            </a:extLst>
          </p:cNvPr>
          <p:cNvSpPr/>
          <p:nvPr/>
        </p:nvSpPr>
        <p:spPr>
          <a:xfrm>
            <a:off x="2375065" y="2006504"/>
            <a:ext cx="2581751"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Training term</a:t>
            </a:r>
          </a:p>
        </p:txBody>
      </p:sp>
      <p:sp>
        <p:nvSpPr>
          <p:cNvPr id="16" name="Rectangle 15">
            <a:extLst>
              <a:ext uri="{FF2B5EF4-FFF2-40B4-BE49-F238E27FC236}">
                <a16:creationId xmlns:a16="http://schemas.microsoft.com/office/drawing/2014/main" id="{5FCEB70F-44BF-E825-A873-341B6189278B}"/>
              </a:ext>
            </a:extLst>
          </p:cNvPr>
          <p:cNvSpPr/>
          <p:nvPr/>
        </p:nvSpPr>
        <p:spPr>
          <a:xfrm>
            <a:off x="5163789" y="2006504"/>
            <a:ext cx="4304210"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Three lab rotations…</a:t>
            </a:r>
          </a:p>
        </p:txBody>
      </p:sp>
      <p:sp>
        <p:nvSpPr>
          <p:cNvPr id="18" name="TextBox 17">
            <a:extLst>
              <a:ext uri="{FF2B5EF4-FFF2-40B4-BE49-F238E27FC236}">
                <a16:creationId xmlns:a16="http://schemas.microsoft.com/office/drawing/2014/main" id="{54C8DE2C-616A-0A62-3C82-91A7DF4DD927}"/>
              </a:ext>
            </a:extLst>
          </p:cNvPr>
          <p:cNvSpPr txBox="1"/>
          <p:nvPr/>
        </p:nvSpPr>
        <p:spPr>
          <a:xfrm>
            <a:off x="2761086" y="1217796"/>
            <a:ext cx="2476960" cy="338554"/>
          </a:xfrm>
          <a:prstGeom prst="rect">
            <a:avLst/>
          </a:prstGeom>
          <a:noFill/>
        </p:spPr>
        <p:txBody>
          <a:bodyPr wrap="none" rtlCol="0">
            <a:spAutoFit/>
          </a:bodyPr>
          <a:lstStyle/>
          <a:p>
            <a:r>
              <a:rPr lang="en-US" sz="1600" dirty="0">
                <a:solidFill>
                  <a:schemeClr val="accent2"/>
                </a:solidFill>
              </a:rPr>
              <a:t>The 2024 intake are here</a:t>
            </a:r>
          </a:p>
        </p:txBody>
      </p:sp>
      <p:cxnSp>
        <p:nvCxnSpPr>
          <p:cNvPr id="20" name="Straight Arrow Connector 19">
            <a:extLst>
              <a:ext uri="{FF2B5EF4-FFF2-40B4-BE49-F238E27FC236}">
                <a16:creationId xmlns:a16="http://schemas.microsoft.com/office/drawing/2014/main" id="{65DC92D4-00D2-B068-B005-C2CECC114FB4}"/>
              </a:ext>
            </a:extLst>
          </p:cNvPr>
          <p:cNvCxnSpPr/>
          <p:nvPr/>
        </p:nvCxnSpPr>
        <p:spPr>
          <a:xfrm>
            <a:off x="4660076" y="1629600"/>
            <a:ext cx="0" cy="2444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AA3A065-E228-C301-67E2-EB03322F473F}"/>
              </a:ext>
            </a:extLst>
          </p:cNvPr>
          <p:cNvGrpSpPr/>
          <p:nvPr/>
        </p:nvGrpSpPr>
        <p:grpSpPr>
          <a:xfrm>
            <a:off x="2355317" y="1247814"/>
            <a:ext cx="276999" cy="737127"/>
            <a:chOff x="2355317" y="1212520"/>
            <a:chExt cx="276999" cy="737127"/>
          </a:xfrm>
        </p:grpSpPr>
        <p:sp>
          <p:nvSpPr>
            <p:cNvPr id="24" name="TextBox 23">
              <a:extLst>
                <a:ext uri="{FF2B5EF4-FFF2-40B4-BE49-F238E27FC236}">
                  <a16:creationId xmlns:a16="http://schemas.microsoft.com/office/drawing/2014/main" id="{94D6FF3C-E48B-7BB2-07CF-A1CEC6994BCA}"/>
                </a:ext>
              </a:extLst>
            </p:cNvPr>
            <p:cNvSpPr txBox="1"/>
            <p:nvPr/>
          </p:nvSpPr>
          <p:spPr>
            <a:xfrm rot="18535458">
              <a:off x="2128172" y="1439665"/>
              <a:ext cx="731290" cy="276999"/>
            </a:xfrm>
            <a:prstGeom prst="rect">
              <a:avLst/>
            </a:prstGeom>
            <a:noFill/>
          </p:spPr>
          <p:txBody>
            <a:bodyPr wrap="none" rtlCol="0">
              <a:spAutoFit/>
            </a:bodyPr>
            <a:lstStyle/>
            <a:p>
              <a:r>
                <a:rPr lang="en-US" sz="1200" dirty="0">
                  <a:solidFill>
                    <a:schemeClr val="accent1"/>
                  </a:solidFill>
                </a:rPr>
                <a:t>October</a:t>
              </a:r>
            </a:p>
          </p:txBody>
        </p:sp>
        <p:cxnSp>
          <p:nvCxnSpPr>
            <p:cNvPr id="28" name="Straight Connector 27">
              <a:extLst>
                <a:ext uri="{FF2B5EF4-FFF2-40B4-BE49-F238E27FC236}">
                  <a16:creationId xmlns:a16="http://schemas.microsoft.com/office/drawing/2014/main" id="{83C02BA0-34C8-87B3-2602-82A14ACD808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79B230C-8F7D-BF35-ED00-2BB062A09B2D}"/>
              </a:ext>
            </a:extLst>
          </p:cNvPr>
          <p:cNvGrpSpPr/>
          <p:nvPr/>
        </p:nvGrpSpPr>
        <p:grpSpPr>
          <a:xfrm>
            <a:off x="5148085" y="1248615"/>
            <a:ext cx="276999" cy="736326"/>
            <a:chOff x="2355318" y="1213321"/>
            <a:chExt cx="276999" cy="736326"/>
          </a:xfrm>
        </p:grpSpPr>
        <p:sp>
          <p:nvSpPr>
            <p:cNvPr id="31" name="TextBox 30">
              <a:extLst>
                <a:ext uri="{FF2B5EF4-FFF2-40B4-BE49-F238E27FC236}">
                  <a16:creationId xmlns:a16="http://schemas.microsoft.com/office/drawing/2014/main" id="{D6729DB5-4941-64C3-4AAC-04C76F33F3BE}"/>
                </a:ext>
              </a:extLst>
            </p:cNvPr>
            <p:cNvSpPr txBox="1"/>
            <p:nvPr/>
          </p:nvSpPr>
          <p:spPr>
            <a:xfrm rot="18535458">
              <a:off x="2128974" y="1439665"/>
              <a:ext cx="729687" cy="276999"/>
            </a:xfrm>
            <a:prstGeom prst="rect">
              <a:avLst/>
            </a:prstGeom>
            <a:noFill/>
          </p:spPr>
          <p:txBody>
            <a:bodyPr wrap="none" rtlCol="0">
              <a:spAutoFit/>
            </a:bodyPr>
            <a:lstStyle/>
            <a:p>
              <a:r>
                <a:rPr lang="en-US" sz="1200" dirty="0">
                  <a:solidFill>
                    <a:schemeClr val="accent1"/>
                  </a:solidFill>
                </a:rPr>
                <a:t>January</a:t>
              </a:r>
            </a:p>
          </p:txBody>
        </p:sp>
        <p:cxnSp>
          <p:nvCxnSpPr>
            <p:cNvPr id="32" name="Straight Connector 31">
              <a:extLst>
                <a:ext uri="{FF2B5EF4-FFF2-40B4-BE49-F238E27FC236}">
                  <a16:creationId xmlns:a16="http://schemas.microsoft.com/office/drawing/2014/main" id="{15DF1A82-B359-2AE4-0189-B8A5538C3DD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7B02C36-FC4D-83FF-B09C-95EFC28EBDC1}"/>
              </a:ext>
            </a:extLst>
          </p:cNvPr>
          <p:cNvGrpSpPr/>
          <p:nvPr/>
        </p:nvGrpSpPr>
        <p:grpSpPr>
          <a:xfrm>
            <a:off x="10166578" y="909850"/>
            <a:ext cx="315619" cy="942887"/>
            <a:chOff x="2375065" y="1014069"/>
            <a:chExt cx="315619" cy="942887"/>
          </a:xfrm>
        </p:grpSpPr>
        <p:sp>
          <p:nvSpPr>
            <p:cNvPr id="34" name="TextBox 33">
              <a:extLst>
                <a:ext uri="{FF2B5EF4-FFF2-40B4-BE49-F238E27FC236}">
                  <a16:creationId xmlns:a16="http://schemas.microsoft.com/office/drawing/2014/main" id="{940FF6B8-CCC6-1B39-868C-3A469BF1302F}"/>
                </a:ext>
              </a:extLst>
            </p:cNvPr>
            <p:cNvSpPr txBox="1"/>
            <p:nvPr/>
          </p:nvSpPr>
          <p:spPr>
            <a:xfrm rot="18535458">
              <a:off x="2080741" y="1347013"/>
              <a:ext cx="942887" cy="276999"/>
            </a:xfrm>
            <a:prstGeom prst="rect">
              <a:avLst/>
            </a:prstGeom>
            <a:noFill/>
          </p:spPr>
          <p:txBody>
            <a:bodyPr wrap="none" rtlCol="0">
              <a:spAutoFit/>
            </a:bodyPr>
            <a:lstStyle/>
            <a:p>
              <a:r>
                <a:rPr lang="en-US" sz="1200" dirty="0">
                  <a:solidFill>
                    <a:schemeClr val="accent1"/>
                  </a:solidFill>
                </a:rPr>
                <a:t>September</a:t>
              </a:r>
            </a:p>
          </p:txBody>
        </p:sp>
        <p:cxnSp>
          <p:nvCxnSpPr>
            <p:cNvPr id="35" name="Straight Connector 34">
              <a:extLst>
                <a:ext uri="{FF2B5EF4-FFF2-40B4-BE49-F238E27FC236}">
                  <a16:creationId xmlns:a16="http://schemas.microsoft.com/office/drawing/2014/main" id="{A9A31DBD-C287-FB8D-B718-A09557CCBAD0}"/>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034F898A-2524-B9E7-1115-BB0F769B18B0}"/>
              </a:ext>
            </a:extLst>
          </p:cNvPr>
          <p:cNvSpPr/>
          <p:nvPr/>
        </p:nvSpPr>
        <p:spPr>
          <a:xfrm>
            <a:off x="9679016" y="1921173"/>
            <a:ext cx="1068636" cy="636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Project</a:t>
            </a:r>
          </a:p>
          <a:p>
            <a:pPr algn="ctr"/>
            <a:r>
              <a:rPr lang="en-US" sz="1600" dirty="0">
                <a:solidFill>
                  <a:schemeClr val="bg2"/>
                </a:solidFill>
                <a:latin typeface="Georgia" panose="02040502050405020303" pitchFamily="18" charset="0"/>
              </a:rPr>
              <a:t>proposal</a:t>
            </a:r>
          </a:p>
        </p:txBody>
      </p:sp>
      <p:sp>
        <p:nvSpPr>
          <p:cNvPr id="48" name="Rectangle 47">
            <a:extLst>
              <a:ext uri="{FF2B5EF4-FFF2-40B4-BE49-F238E27FC236}">
                <a16:creationId xmlns:a16="http://schemas.microsoft.com/office/drawing/2014/main" id="{71F97060-3488-3D46-6D72-DDC3F6FAAC90}"/>
              </a:ext>
            </a:extLst>
          </p:cNvPr>
          <p:cNvSpPr/>
          <p:nvPr/>
        </p:nvSpPr>
        <p:spPr>
          <a:xfrm>
            <a:off x="9545818" y="3818243"/>
            <a:ext cx="1335032" cy="7315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Thesis submission!</a:t>
            </a:r>
          </a:p>
        </p:txBody>
      </p:sp>
      <p:cxnSp>
        <p:nvCxnSpPr>
          <p:cNvPr id="54" name="Straight Connector 53">
            <a:extLst>
              <a:ext uri="{FF2B5EF4-FFF2-40B4-BE49-F238E27FC236}">
                <a16:creationId xmlns:a16="http://schemas.microsoft.com/office/drawing/2014/main" id="{BA4DF8DF-9C85-88EF-8A3C-09EF9EF2AAC6}"/>
              </a:ext>
            </a:extLst>
          </p:cNvPr>
          <p:cNvCxnSpPr>
            <a:cxnSpLocks/>
          </p:cNvCxnSpPr>
          <p:nvPr/>
        </p:nvCxnSpPr>
        <p:spPr>
          <a:xfrm>
            <a:off x="10007949" y="4184032"/>
            <a:ext cx="1688274"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559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3E04-4F71-9D11-4B8F-0F521F31A807}"/>
              </a:ext>
            </a:extLst>
          </p:cNvPr>
          <p:cNvSpPr>
            <a:spLocks noGrp="1"/>
          </p:cNvSpPr>
          <p:nvPr>
            <p:ph type="title"/>
          </p:nvPr>
        </p:nvSpPr>
        <p:spPr/>
        <p:txBody>
          <a:bodyPr/>
          <a:lstStyle/>
          <a:p>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Anatomy of the </a:t>
            </a:r>
            <a:r>
              <a:rPr lang="en-US" dirty="0" err="1">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programme</a:t>
            </a:r>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Slide Number Placeholder 3">
            <a:extLst>
              <a:ext uri="{FF2B5EF4-FFF2-40B4-BE49-F238E27FC236}">
                <a16:creationId xmlns:a16="http://schemas.microsoft.com/office/drawing/2014/main" id="{863CB8B6-578C-FDB5-EE72-89B45A96C847}"/>
              </a:ext>
            </a:extLst>
          </p:cNvPr>
          <p:cNvSpPr>
            <a:spLocks noGrp="1"/>
          </p:cNvSpPr>
          <p:nvPr>
            <p:ph type="sldNum" sz="quarter" idx="10"/>
          </p:nvPr>
        </p:nvSpPr>
        <p:spPr/>
        <p:txBody>
          <a:bodyPr/>
          <a:lstStyle/>
          <a:p>
            <a:fld id="{7CC3F808-C7E8-4131-9EFE-B613B7BC3B90}" type="slidenum">
              <a:rPr lang="en-GB" smtClean="0"/>
              <a:pPr/>
              <a:t>6</a:t>
            </a:fld>
            <a:endParaRPr lang="en-GB"/>
          </a:p>
        </p:txBody>
      </p:sp>
      <p:sp>
        <p:nvSpPr>
          <p:cNvPr id="6" name="TextBox 5">
            <a:extLst>
              <a:ext uri="{FF2B5EF4-FFF2-40B4-BE49-F238E27FC236}">
                <a16:creationId xmlns:a16="http://schemas.microsoft.com/office/drawing/2014/main" id="{43EC15C6-9CD5-5F92-6850-F86C3B52FEAC}"/>
              </a:ext>
            </a:extLst>
          </p:cNvPr>
          <p:cNvSpPr txBox="1"/>
          <p:nvPr/>
        </p:nvSpPr>
        <p:spPr>
          <a:xfrm>
            <a:off x="817566" y="1993719"/>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1:</a:t>
            </a:r>
          </a:p>
        </p:txBody>
      </p:sp>
      <p:sp>
        <p:nvSpPr>
          <p:cNvPr id="7" name="TextBox 6">
            <a:extLst>
              <a:ext uri="{FF2B5EF4-FFF2-40B4-BE49-F238E27FC236}">
                <a16:creationId xmlns:a16="http://schemas.microsoft.com/office/drawing/2014/main" id="{9F3736A0-9176-CF8F-65A3-B4B8EE550469}"/>
              </a:ext>
            </a:extLst>
          </p:cNvPr>
          <p:cNvSpPr txBox="1"/>
          <p:nvPr/>
        </p:nvSpPr>
        <p:spPr>
          <a:xfrm>
            <a:off x="817566" y="2630660"/>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2:</a:t>
            </a:r>
          </a:p>
        </p:txBody>
      </p:sp>
      <p:sp>
        <p:nvSpPr>
          <p:cNvPr id="8" name="TextBox 7">
            <a:extLst>
              <a:ext uri="{FF2B5EF4-FFF2-40B4-BE49-F238E27FC236}">
                <a16:creationId xmlns:a16="http://schemas.microsoft.com/office/drawing/2014/main" id="{4F4C34DE-CA82-E6A8-EBF6-B5F36E59D4AC}"/>
              </a:ext>
            </a:extLst>
          </p:cNvPr>
          <p:cNvSpPr txBox="1"/>
          <p:nvPr/>
        </p:nvSpPr>
        <p:spPr>
          <a:xfrm>
            <a:off x="817566" y="3267601"/>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3:</a:t>
            </a:r>
          </a:p>
        </p:txBody>
      </p:sp>
      <p:sp>
        <p:nvSpPr>
          <p:cNvPr id="9" name="TextBox 8">
            <a:extLst>
              <a:ext uri="{FF2B5EF4-FFF2-40B4-BE49-F238E27FC236}">
                <a16:creationId xmlns:a16="http://schemas.microsoft.com/office/drawing/2014/main" id="{673D3CE5-6620-749D-119B-BFDAA64BC8C9}"/>
              </a:ext>
            </a:extLst>
          </p:cNvPr>
          <p:cNvSpPr txBox="1"/>
          <p:nvPr/>
        </p:nvSpPr>
        <p:spPr>
          <a:xfrm>
            <a:off x="817566" y="3904542"/>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4:</a:t>
            </a:r>
          </a:p>
        </p:txBody>
      </p:sp>
      <p:cxnSp>
        <p:nvCxnSpPr>
          <p:cNvPr id="11" name="Straight Connector 10">
            <a:extLst>
              <a:ext uri="{FF2B5EF4-FFF2-40B4-BE49-F238E27FC236}">
                <a16:creationId xmlns:a16="http://schemas.microsoft.com/office/drawing/2014/main" id="{6BBCCB1B-07B8-E1FE-B359-41CEEAEDEBBB}"/>
              </a:ext>
            </a:extLst>
          </p:cNvPr>
          <p:cNvCxnSpPr/>
          <p:nvPr/>
        </p:nvCxnSpPr>
        <p:spPr>
          <a:xfrm>
            <a:off x="2291938" y="2250973"/>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65CC46-FB35-F516-8513-300CD8D32423}"/>
              </a:ext>
            </a:extLst>
          </p:cNvPr>
          <p:cNvCxnSpPr/>
          <p:nvPr/>
        </p:nvCxnSpPr>
        <p:spPr>
          <a:xfrm>
            <a:off x="2291938" y="2890982"/>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ECF8A7-B2AF-CDA8-9BDC-E41EB9E74672}"/>
              </a:ext>
            </a:extLst>
          </p:cNvPr>
          <p:cNvCxnSpPr/>
          <p:nvPr/>
        </p:nvCxnSpPr>
        <p:spPr>
          <a:xfrm>
            <a:off x="2291938" y="3530991"/>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35CE777-2072-81CC-C7CC-6A4127BBAC82}"/>
              </a:ext>
            </a:extLst>
          </p:cNvPr>
          <p:cNvSpPr/>
          <p:nvPr/>
        </p:nvSpPr>
        <p:spPr>
          <a:xfrm>
            <a:off x="2375065" y="2006504"/>
            <a:ext cx="2581751"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Training term</a:t>
            </a:r>
          </a:p>
        </p:txBody>
      </p:sp>
      <p:sp>
        <p:nvSpPr>
          <p:cNvPr id="16" name="Rectangle 15">
            <a:extLst>
              <a:ext uri="{FF2B5EF4-FFF2-40B4-BE49-F238E27FC236}">
                <a16:creationId xmlns:a16="http://schemas.microsoft.com/office/drawing/2014/main" id="{5FCEB70F-44BF-E825-A873-341B6189278B}"/>
              </a:ext>
            </a:extLst>
          </p:cNvPr>
          <p:cNvSpPr/>
          <p:nvPr/>
        </p:nvSpPr>
        <p:spPr>
          <a:xfrm>
            <a:off x="5163789" y="2006504"/>
            <a:ext cx="4304210"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Three lab rotations…</a:t>
            </a:r>
          </a:p>
        </p:txBody>
      </p:sp>
      <p:sp>
        <p:nvSpPr>
          <p:cNvPr id="17" name="TextBox 16">
            <a:extLst>
              <a:ext uri="{FF2B5EF4-FFF2-40B4-BE49-F238E27FC236}">
                <a16:creationId xmlns:a16="http://schemas.microsoft.com/office/drawing/2014/main" id="{1F31E35B-3853-3EDB-97B5-BA513997BD48}"/>
              </a:ext>
            </a:extLst>
          </p:cNvPr>
          <p:cNvSpPr txBox="1"/>
          <p:nvPr/>
        </p:nvSpPr>
        <p:spPr>
          <a:xfrm>
            <a:off x="20845" y="4698196"/>
            <a:ext cx="2005678" cy="461665"/>
          </a:xfrm>
          <a:prstGeom prst="rect">
            <a:avLst/>
          </a:prstGeom>
          <a:noFill/>
        </p:spPr>
        <p:txBody>
          <a:bodyPr wrap="none" rtlCol="0">
            <a:spAutoFit/>
          </a:bodyPr>
          <a:lstStyle/>
          <a:p>
            <a:pPr algn="r"/>
            <a:r>
              <a:rPr lang="en-US" sz="2400" b="1" dirty="0">
                <a:solidFill>
                  <a:schemeClr val="bg1">
                    <a:lumMod val="95000"/>
                  </a:schemeClr>
                </a:solidFill>
                <a:latin typeface="Georgia" panose="02040502050405020303" pitchFamily="18" charset="0"/>
              </a:rPr>
              <a:t>Transition:</a:t>
            </a:r>
          </a:p>
        </p:txBody>
      </p:sp>
      <p:sp>
        <p:nvSpPr>
          <p:cNvPr id="18" name="TextBox 17">
            <a:extLst>
              <a:ext uri="{FF2B5EF4-FFF2-40B4-BE49-F238E27FC236}">
                <a16:creationId xmlns:a16="http://schemas.microsoft.com/office/drawing/2014/main" id="{54C8DE2C-616A-0A62-3C82-91A7DF4DD927}"/>
              </a:ext>
            </a:extLst>
          </p:cNvPr>
          <p:cNvSpPr txBox="1"/>
          <p:nvPr/>
        </p:nvSpPr>
        <p:spPr>
          <a:xfrm>
            <a:off x="2761086" y="1217796"/>
            <a:ext cx="2476960" cy="338554"/>
          </a:xfrm>
          <a:prstGeom prst="rect">
            <a:avLst/>
          </a:prstGeom>
          <a:noFill/>
        </p:spPr>
        <p:txBody>
          <a:bodyPr wrap="none" rtlCol="0">
            <a:spAutoFit/>
          </a:bodyPr>
          <a:lstStyle/>
          <a:p>
            <a:r>
              <a:rPr lang="en-US" sz="1600" dirty="0">
                <a:solidFill>
                  <a:schemeClr val="accent2"/>
                </a:solidFill>
              </a:rPr>
              <a:t>The 2024 intake are here</a:t>
            </a:r>
          </a:p>
        </p:txBody>
      </p:sp>
      <p:cxnSp>
        <p:nvCxnSpPr>
          <p:cNvPr id="20" name="Straight Arrow Connector 19">
            <a:extLst>
              <a:ext uri="{FF2B5EF4-FFF2-40B4-BE49-F238E27FC236}">
                <a16:creationId xmlns:a16="http://schemas.microsoft.com/office/drawing/2014/main" id="{65DC92D4-00D2-B068-B005-C2CECC114FB4}"/>
              </a:ext>
            </a:extLst>
          </p:cNvPr>
          <p:cNvCxnSpPr/>
          <p:nvPr/>
        </p:nvCxnSpPr>
        <p:spPr>
          <a:xfrm>
            <a:off x="4660076" y="1629600"/>
            <a:ext cx="0" cy="2444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AA3A065-E228-C301-67E2-EB03322F473F}"/>
              </a:ext>
            </a:extLst>
          </p:cNvPr>
          <p:cNvGrpSpPr/>
          <p:nvPr/>
        </p:nvGrpSpPr>
        <p:grpSpPr>
          <a:xfrm>
            <a:off x="2355317" y="1247814"/>
            <a:ext cx="276999" cy="737127"/>
            <a:chOff x="2355317" y="1212520"/>
            <a:chExt cx="276999" cy="737127"/>
          </a:xfrm>
        </p:grpSpPr>
        <p:sp>
          <p:nvSpPr>
            <p:cNvPr id="24" name="TextBox 23">
              <a:extLst>
                <a:ext uri="{FF2B5EF4-FFF2-40B4-BE49-F238E27FC236}">
                  <a16:creationId xmlns:a16="http://schemas.microsoft.com/office/drawing/2014/main" id="{94D6FF3C-E48B-7BB2-07CF-A1CEC6994BCA}"/>
                </a:ext>
              </a:extLst>
            </p:cNvPr>
            <p:cNvSpPr txBox="1"/>
            <p:nvPr/>
          </p:nvSpPr>
          <p:spPr>
            <a:xfrm rot="18535458">
              <a:off x="2128172" y="1439665"/>
              <a:ext cx="731290" cy="276999"/>
            </a:xfrm>
            <a:prstGeom prst="rect">
              <a:avLst/>
            </a:prstGeom>
            <a:noFill/>
          </p:spPr>
          <p:txBody>
            <a:bodyPr wrap="none" rtlCol="0">
              <a:spAutoFit/>
            </a:bodyPr>
            <a:lstStyle/>
            <a:p>
              <a:r>
                <a:rPr lang="en-US" sz="1200" dirty="0">
                  <a:solidFill>
                    <a:schemeClr val="accent1"/>
                  </a:solidFill>
                </a:rPr>
                <a:t>October</a:t>
              </a:r>
            </a:p>
          </p:txBody>
        </p:sp>
        <p:cxnSp>
          <p:nvCxnSpPr>
            <p:cNvPr id="28" name="Straight Connector 27">
              <a:extLst>
                <a:ext uri="{FF2B5EF4-FFF2-40B4-BE49-F238E27FC236}">
                  <a16:creationId xmlns:a16="http://schemas.microsoft.com/office/drawing/2014/main" id="{83C02BA0-34C8-87B3-2602-82A14ACD808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79B230C-8F7D-BF35-ED00-2BB062A09B2D}"/>
              </a:ext>
            </a:extLst>
          </p:cNvPr>
          <p:cNvGrpSpPr/>
          <p:nvPr/>
        </p:nvGrpSpPr>
        <p:grpSpPr>
          <a:xfrm>
            <a:off x="5148085" y="1248615"/>
            <a:ext cx="276999" cy="736326"/>
            <a:chOff x="2355318" y="1213321"/>
            <a:chExt cx="276999" cy="736326"/>
          </a:xfrm>
        </p:grpSpPr>
        <p:sp>
          <p:nvSpPr>
            <p:cNvPr id="31" name="TextBox 30">
              <a:extLst>
                <a:ext uri="{FF2B5EF4-FFF2-40B4-BE49-F238E27FC236}">
                  <a16:creationId xmlns:a16="http://schemas.microsoft.com/office/drawing/2014/main" id="{D6729DB5-4941-64C3-4AAC-04C76F33F3BE}"/>
                </a:ext>
              </a:extLst>
            </p:cNvPr>
            <p:cNvSpPr txBox="1"/>
            <p:nvPr/>
          </p:nvSpPr>
          <p:spPr>
            <a:xfrm rot="18535458">
              <a:off x="2128974" y="1439665"/>
              <a:ext cx="729687" cy="276999"/>
            </a:xfrm>
            <a:prstGeom prst="rect">
              <a:avLst/>
            </a:prstGeom>
            <a:noFill/>
          </p:spPr>
          <p:txBody>
            <a:bodyPr wrap="none" rtlCol="0">
              <a:spAutoFit/>
            </a:bodyPr>
            <a:lstStyle/>
            <a:p>
              <a:r>
                <a:rPr lang="en-US" sz="1200" dirty="0">
                  <a:solidFill>
                    <a:schemeClr val="accent1"/>
                  </a:solidFill>
                </a:rPr>
                <a:t>January</a:t>
              </a:r>
            </a:p>
          </p:txBody>
        </p:sp>
        <p:cxnSp>
          <p:nvCxnSpPr>
            <p:cNvPr id="32" name="Straight Connector 31">
              <a:extLst>
                <a:ext uri="{FF2B5EF4-FFF2-40B4-BE49-F238E27FC236}">
                  <a16:creationId xmlns:a16="http://schemas.microsoft.com/office/drawing/2014/main" id="{15DF1A82-B359-2AE4-0189-B8A5538C3DD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7B02C36-FC4D-83FF-B09C-95EFC28EBDC1}"/>
              </a:ext>
            </a:extLst>
          </p:cNvPr>
          <p:cNvGrpSpPr/>
          <p:nvPr/>
        </p:nvGrpSpPr>
        <p:grpSpPr>
          <a:xfrm>
            <a:off x="10166578" y="909850"/>
            <a:ext cx="315619" cy="942887"/>
            <a:chOff x="2375065" y="1014069"/>
            <a:chExt cx="315619" cy="942887"/>
          </a:xfrm>
        </p:grpSpPr>
        <p:sp>
          <p:nvSpPr>
            <p:cNvPr id="34" name="TextBox 33">
              <a:extLst>
                <a:ext uri="{FF2B5EF4-FFF2-40B4-BE49-F238E27FC236}">
                  <a16:creationId xmlns:a16="http://schemas.microsoft.com/office/drawing/2014/main" id="{940FF6B8-CCC6-1B39-868C-3A469BF1302F}"/>
                </a:ext>
              </a:extLst>
            </p:cNvPr>
            <p:cNvSpPr txBox="1"/>
            <p:nvPr/>
          </p:nvSpPr>
          <p:spPr>
            <a:xfrm rot="18535458">
              <a:off x="2080741" y="1347013"/>
              <a:ext cx="942887" cy="276999"/>
            </a:xfrm>
            <a:prstGeom prst="rect">
              <a:avLst/>
            </a:prstGeom>
            <a:noFill/>
          </p:spPr>
          <p:txBody>
            <a:bodyPr wrap="none" rtlCol="0">
              <a:spAutoFit/>
            </a:bodyPr>
            <a:lstStyle/>
            <a:p>
              <a:r>
                <a:rPr lang="en-US" sz="1200" dirty="0">
                  <a:solidFill>
                    <a:schemeClr val="accent1"/>
                  </a:solidFill>
                </a:rPr>
                <a:t>September</a:t>
              </a:r>
            </a:p>
          </p:txBody>
        </p:sp>
        <p:cxnSp>
          <p:nvCxnSpPr>
            <p:cNvPr id="35" name="Straight Connector 34">
              <a:extLst>
                <a:ext uri="{FF2B5EF4-FFF2-40B4-BE49-F238E27FC236}">
                  <a16:creationId xmlns:a16="http://schemas.microsoft.com/office/drawing/2014/main" id="{A9A31DBD-C287-FB8D-B718-A09557CCBAD0}"/>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4FEF1B89-7FBE-1E6D-783D-9F8E18729012}"/>
              </a:ext>
            </a:extLst>
          </p:cNvPr>
          <p:cNvCxnSpPr>
            <a:cxnSpLocks/>
          </p:cNvCxnSpPr>
          <p:nvPr/>
        </p:nvCxnSpPr>
        <p:spPr>
          <a:xfrm>
            <a:off x="2564524" y="5003840"/>
            <a:ext cx="4111698"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407F82-2388-E10F-1C98-1105D018D3C1}"/>
              </a:ext>
            </a:extLst>
          </p:cNvPr>
          <p:cNvCxnSpPr>
            <a:cxnSpLocks/>
          </p:cNvCxnSpPr>
          <p:nvPr/>
        </p:nvCxnSpPr>
        <p:spPr>
          <a:xfrm>
            <a:off x="6489931" y="5007691"/>
            <a:ext cx="756492"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34F898A-2524-B9E7-1115-BB0F769B18B0}"/>
              </a:ext>
            </a:extLst>
          </p:cNvPr>
          <p:cNvSpPr/>
          <p:nvPr/>
        </p:nvSpPr>
        <p:spPr>
          <a:xfrm>
            <a:off x="9679016" y="1921173"/>
            <a:ext cx="1068636" cy="636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Project</a:t>
            </a:r>
          </a:p>
          <a:p>
            <a:pPr algn="ctr"/>
            <a:r>
              <a:rPr lang="en-US" sz="1600" dirty="0">
                <a:solidFill>
                  <a:schemeClr val="bg2"/>
                </a:solidFill>
                <a:latin typeface="Georgia" panose="02040502050405020303" pitchFamily="18" charset="0"/>
              </a:rPr>
              <a:t>proposal</a:t>
            </a:r>
          </a:p>
        </p:txBody>
      </p:sp>
      <p:cxnSp>
        <p:nvCxnSpPr>
          <p:cNvPr id="58" name="Elbow Connector 57">
            <a:extLst>
              <a:ext uri="{FF2B5EF4-FFF2-40B4-BE49-F238E27FC236}">
                <a16:creationId xmlns:a16="http://schemas.microsoft.com/office/drawing/2014/main" id="{47E8AAF6-B2FA-EDA7-9769-96962F0A943D}"/>
              </a:ext>
            </a:extLst>
          </p:cNvPr>
          <p:cNvCxnSpPr/>
          <p:nvPr/>
        </p:nvCxnSpPr>
        <p:spPr>
          <a:xfrm>
            <a:off x="7246423" y="5003840"/>
            <a:ext cx="484742" cy="315638"/>
          </a:xfrm>
          <a:prstGeom prst="bentConnector3">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3049C12-1755-0DE7-E0E7-5A666F5F2D9C}"/>
              </a:ext>
            </a:extLst>
          </p:cNvPr>
          <p:cNvSpPr txBox="1"/>
          <p:nvPr/>
        </p:nvSpPr>
        <p:spPr>
          <a:xfrm>
            <a:off x="7876239" y="5020675"/>
            <a:ext cx="2063504" cy="646331"/>
          </a:xfrm>
          <a:prstGeom prst="rect">
            <a:avLst/>
          </a:prstGeom>
          <a:solidFill>
            <a:srgbClr val="FFFFFF">
              <a:alpha val="32157"/>
            </a:srgbClr>
          </a:solidFill>
        </p:spPr>
        <p:txBody>
          <a:bodyPr wrap="square" rtlCol="0">
            <a:spAutoFit/>
          </a:bodyPr>
          <a:lstStyle/>
          <a:p>
            <a:pPr algn="ctr"/>
            <a:r>
              <a:rPr lang="en-US" b="1" dirty="0">
                <a:solidFill>
                  <a:schemeClr val="tx2"/>
                </a:solidFill>
              </a:rPr>
              <a:t>Massive success in chosen field(s)</a:t>
            </a:r>
          </a:p>
        </p:txBody>
      </p:sp>
      <p:cxnSp>
        <p:nvCxnSpPr>
          <p:cNvPr id="60" name="Straight Connector 59">
            <a:extLst>
              <a:ext uri="{FF2B5EF4-FFF2-40B4-BE49-F238E27FC236}">
                <a16:creationId xmlns:a16="http://schemas.microsoft.com/office/drawing/2014/main" id="{8A796DE4-CA88-DE37-FE05-D083E77BA513}"/>
              </a:ext>
            </a:extLst>
          </p:cNvPr>
          <p:cNvCxnSpPr>
            <a:cxnSpLocks/>
          </p:cNvCxnSpPr>
          <p:nvPr/>
        </p:nvCxnSpPr>
        <p:spPr>
          <a:xfrm>
            <a:off x="2291937" y="4171000"/>
            <a:ext cx="7176062" cy="13032"/>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8185E9F-EB5F-A560-B14C-1E5309885777}"/>
              </a:ext>
            </a:extLst>
          </p:cNvPr>
          <p:cNvSpPr/>
          <p:nvPr/>
        </p:nvSpPr>
        <p:spPr>
          <a:xfrm>
            <a:off x="9545818" y="3818243"/>
            <a:ext cx="1335032" cy="7315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Thesis submission!</a:t>
            </a:r>
          </a:p>
        </p:txBody>
      </p:sp>
      <p:cxnSp>
        <p:nvCxnSpPr>
          <p:cNvPr id="62" name="Straight Connector 61">
            <a:extLst>
              <a:ext uri="{FF2B5EF4-FFF2-40B4-BE49-F238E27FC236}">
                <a16:creationId xmlns:a16="http://schemas.microsoft.com/office/drawing/2014/main" id="{FAE8CA23-43B3-C02B-65CD-2FA714DCD86C}"/>
              </a:ext>
            </a:extLst>
          </p:cNvPr>
          <p:cNvCxnSpPr>
            <a:cxnSpLocks/>
          </p:cNvCxnSpPr>
          <p:nvPr/>
        </p:nvCxnSpPr>
        <p:spPr>
          <a:xfrm>
            <a:off x="10007949" y="4184032"/>
            <a:ext cx="1688274"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5A2EAF2-51AB-F82E-B07C-71A414481712}"/>
              </a:ext>
            </a:extLst>
          </p:cNvPr>
          <p:cNvCxnSpPr>
            <a:cxnSpLocks/>
          </p:cNvCxnSpPr>
          <p:nvPr/>
        </p:nvCxnSpPr>
        <p:spPr>
          <a:xfrm>
            <a:off x="2291937" y="5004082"/>
            <a:ext cx="756492"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6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3E04-4F71-9D11-4B8F-0F521F31A807}"/>
              </a:ext>
            </a:extLst>
          </p:cNvPr>
          <p:cNvSpPr>
            <a:spLocks noGrp="1"/>
          </p:cNvSpPr>
          <p:nvPr>
            <p:ph type="title"/>
          </p:nvPr>
        </p:nvSpPr>
        <p:spPr/>
        <p:txBody>
          <a:bodyPr/>
          <a:lstStyle/>
          <a:p>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Anatomy of the </a:t>
            </a:r>
            <a:r>
              <a:rPr lang="en-US" dirty="0" err="1">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programme</a:t>
            </a:r>
            <a:r>
              <a:rPr lang="en-US"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Slide Number Placeholder 3">
            <a:extLst>
              <a:ext uri="{FF2B5EF4-FFF2-40B4-BE49-F238E27FC236}">
                <a16:creationId xmlns:a16="http://schemas.microsoft.com/office/drawing/2014/main" id="{863CB8B6-578C-FDB5-EE72-89B45A96C847}"/>
              </a:ext>
            </a:extLst>
          </p:cNvPr>
          <p:cNvSpPr>
            <a:spLocks noGrp="1"/>
          </p:cNvSpPr>
          <p:nvPr>
            <p:ph type="sldNum" sz="quarter" idx="10"/>
          </p:nvPr>
        </p:nvSpPr>
        <p:spPr/>
        <p:txBody>
          <a:bodyPr/>
          <a:lstStyle/>
          <a:p>
            <a:fld id="{7CC3F808-C7E8-4131-9EFE-B613B7BC3B90}" type="slidenum">
              <a:rPr lang="en-GB" smtClean="0"/>
              <a:pPr/>
              <a:t>7</a:t>
            </a:fld>
            <a:endParaRPr lang="en-GB"/>
          </a:p>
        </p:txBody>
      </p:sp>
      <p:sp>
        <p:nvSpPr>
          <p:cNvPr id="6" name="TextBox 5">
            <a:extLst>
              <a:ext uri="{FF2B5EF4-FFF2-40B4-BE49-F238E27FC236}">
                <a16:creationId xmlns:a16="http://schemas.microsoft.com/office/drawing/2014/main" id="{43EC15C6-9CD5-5F92-6850-F86C3B52FEAC}"/>
              </a:ext>
            </a:extLst>
          </p:cNvPr>
          <p:cNvSpPr txBox="1"/>
          <p:nvPr/>
        </p:nvSpPr>
        <p:spPr>
          <a:xfrm>
            <a:off x="817566" y="1993719"/>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1:</a:t>
            </a:r>
          </a:p>
        </p:txBody>
      </p:sp>
      <p:sp>
        <p:nvSpPr>
          <p:cNvPr id="7" name="TextBox 6">
            <a:extLst>
              <a:ext uri="{FF2B5EF4-FFF2-40B4-BE49-F238E27FC236}">
                <a16:creationId xmlns:a16="http://schemas.microsoft.com/office/drawing/2014/main" id="{9F3736A0-9176-CF8F-65A3-B4B8EE550469}"/>
              </a:ext>
            </a:extLst>
          </p:cNvPr>
          <p:cNvSpPr txBox="1"/>
          <p:nvPr/>
        </p:nvSpPr>
        <p:spPr>
          <a:xfrm>
            <a:off x="817566" y="2630660"/>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2:</a:t>
            </a:r>
          </a:p>
        </p:txBody>
      </p:sp>
      <p:sp>
        <p:nvSpPr>
          <p:cNvPr id="8" name="TextBox 7">
            <a:extLst>
              <a:ext uri="{FF2B5EF4-FFF2-40B4-BE49-F238E27FC236}">
                <a16:creationId xmlns:a16="http://schemas.microsoft.com/office/drawing/2014/main" id="{4F4C34DE-CA82-E6A8-EBF6-B5F36E59D4AC}"/>
              </a:ext>
            </a:extLst>
          </p:cNvPr>
          <p:cNvSpPr txBox="1"/>
          <p:nvPr/>
        </p:nvSpPr>
        <p:spPr>
          <a:xfrm>
            <a:off x="817566" y="3267601"/>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3:</a:t>
            </a:r>
          </a:p>
        </p:txBody>
      </p:sp>
      <p:sp>
        <p:nvSpPr>
          <p:cNvPr id="9" name="TextBox 8">
            <a:extLst>
              <a:ext uri="{FF2B5EF4-FFF2-40B4-BE49-F238E27FC236}">
                <a16:creationId xmlns:a16="http://schemas.microsoft.com/office/drawing/2014/main" id="{673D3CE5-6620-749D-119B-BFDAA64BC8C9}"/>
              </a:ext>
            </a:extLst>
          </p:cNvPr>
          <p:cNvSpPr txBox="1"/>
          <p:nvPr/>
        </p:nvSpPr>
        <p:spPr>
          <a:xfrm>
            <a:off x="817566" y="3904542"/>
            <a:ext cx="1148648" cy="461665"/>
          </a:xfrm>
          <a:prstGeom prst="rect">
            <a:avLst/>
          </a:prstGeom>
          <a:noFill/>
        </p:spPr>
        <p:txBody>
          <a:bodyPr wrap="none" rtlCol="0">
            <a:spAutoFit/>
          </a:bodyPr>
          <a:lstStyle/>
          <a:p>
            <a:pPr algn="r"/>
            <a:r>
              <a:rPr lang="en-US" sz="2400" dirty="0">
                <a:solidFill>
                  <a:schemeClr val="bg1">
                    <a:lumMod val="95000"/>
                  </a:schemeClr>
                </a:solidFill>
                <a:latin typeface="Georgia" panose="02040502050405020303" pitchFamily="18" charset="0"/>
              </a:rPr>
              <a:t>Year 4:</a:t>
            </a:r>
          </a:p>
        </p:txBody>
      </p:sp>
      <p:cxnSp>
        <p:nvCxnSpPr>
          <p:cNvPr id="11" name="Straight Connector 10">
            <a:extLst>
              <a:ext uri="{FF2B5EF4-FFF2-40B4-BE49-F238E27FC236}">
                <a16:creationId xmlns:a16="http://schemas.microsoft.com/office/drawing/2014/main" id="{6BBCCB1B-07B8-E1FE-B359-41CEEAEDEBBB}"/>
              </a:ext>
            </a:extLst>
          </p:cNvPr>
          <p:cNvCxnSpPr/>
          <p:nvPr/>
        </p:nvCxnSpPr>
        <p:spPr>
          <a:xfrm>
            <a:off x="2291938" y="2250973"/>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65CC46-FB35-F516-8513-300CD8D32423}"/>
              </a:ext>
            </a:extLst>
          </p:cNvPr>
          <p:cNvCxnSpPr/>
          <p:nvPr/>
        </p:nvCxnSpPr>
        <p:spPr>
          <a:xfrm>
            <a:off x="2291938" y="2890982"/>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ECF8A7-B2AF-CDA8-9BDC-E41EB9E74672}"/>
              </a:ext>
            </a:extLst>
          </p:cNvPr>
          <p:cNvCxnSpPr/>
          <p:nvPr/>
        </p:nvCxnSpPr>
        <p:spPr>
          <a:xfrm>
            <a:off x="2291938" y="3530991"/>
            <a:ext cx="9120249"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35CE777-2072-81CC-C7CC-6A4127BBAC82}"/>
              </a:ext>
            </a:extLst>
          </p:cNvPr>
          <p:cNvSpPr/>
          <p:nvPr/>
        </p:nvSpPr>
        <p:spPr>
          <a:xfrm>
            <a:off x="2375065" y="2006504"/>
            <a:ext cx="2581751"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Training term</a:t>
            </a:r>
          </a:p>
        </p:txBody>
      </p:sp>
      <p:sp>
        <p:nvSpPr>
          <p:cNvPr id="16" name="Rectangle 15">
            <a:extLst>
              <a:ext uri="{FF2B5EF4-FFF2-40B4-BE49-F238E27FC236}">
                <a16:creationId xmlns:a16="http://schemas.microsoft.com/office/drawing/2014/main" id="{5FCEB70F-44BF-E825-A873-341B6189278B}"/>
              </a:ext>
            </a:extLst>
          </p:cNvPr>
          <p:cNvSpPr/>
          <p:nvPr/>
        </p:nvSpPr>
        <p:spPr>
          <a:xfrm>
            <a:off x="5163789" y="2006504"/>
            <a:ext cx="4304210" cy="505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Georgia" panose="02040502050405020303" pitchFamily="18" charset="0"/>
              </a:rPr>
              <a:t>Three lab rotations…</a:t>
            </a:r>
          </a:p>
        </p:txBody>
      </p:sp>
      <p:sp>
        <p:nvSpPr>
          <p:cNvPr id="17" name="TextBox 16">
            <a:extLst>
              <a:ext uri="{FF2B5EF4-FFF2-40B4-BE49-F238E27FC236}">
                <a16:creationId xmlns:a16="http://schemas.microsoft.com/office/drawing/2014/main" id="{1F31E35B-3853-3EDB-97B5-BA513997BD48}"/>
              </a:ext>
            </a:extLst>
          </p:cNvPr>
          <p:cNvSpPr txBox="1"/>
          <p:nvPr/>
        </p:nvSpPr>
        <p:spPr>
          <a:xfrm>
            <a:off x="20845" y="4698196"/>
            <a:ext cx="2005678" cy="461665"/>
          </a:xfrm>
          <a:prstGeom prst="rect">
            <a:avLst/>
          </a:prstGeom>
          <a:noFill/>
        </p:spPr>
        <p:txBody>
          <a:bodyPr wrap="none" rtlCol="0">
            <a:spAutoFit/>
          </a:bodyPr>
          <a:lstStyle/>
          <a:p>
            <a:pPr algn="r"/>
            <a:r>
              <a:rPr lang="en-US" sz="2400" b="1" dirty="0">
                <a:solidFill>
                  <a:schemeClr val="bg1">
                    <a:lumMod val="95000"/>
                  </a:schemeClr>
                </a:solidFill>
                <a:latin typeface="Georgia" panose="02040502050405020303" pitchFamily="18" charset="0"/>
              </a:rPr>
              <a:t>Transition:</a:t>
            </a:r>
          </a:p>
        </p:txBody>
      </p:sp>
      <p:sp>
        <p:nvSpPr>
          <p:cNvPr id="18" name="TextBox 17">
            <a:extLst>
              <a:ext uri="{FF2B5EF4-FFF2-40B4-BE49-F238E27FC236}">
                <a16:creationId xmlns:a16="http://schemas.microsoft.com/office/drawing/2014/main" id="{54C8DE2C-616A-0A62-3C82-91A7DF4DD927}"/>
              </a:ext>
            </a:extLst>
          </p:cNvPr>
          <p:cNvSpPr txBox="1"/>
          <p:nvPr/>
        </p:nvSpPr>
        <p:spPr>
          <a:xfrm>
            <a:off x="2761086" y="1217796"/>
            <a:ext cx="2476960" cy="338554"/>
          </a:xfrm>
          <a:prstGeom prst="rect">
            <a:avLst/>
          </a:prstGeom>
          <a:noFill/>
        </p:spPr>
        <p:txBody>
          <a:bodyPr wrap="none" rtlCol="0">
            <a:spAutoFit/>
          </a:bodyPr>
          <a:lstStyle/>
          <a:p>
            <a:r>
              <a:rPr lang="en-US" sz="1600" dirty="0">
                <a:solidFill>
                  <a:schemeClr val="accent2"/>
                </a:solidFill>
              </a:rPr>
              <a:t>The 2024 intake are here</a:t>
            </a:r>
          </a:p>
        </p:txBody>
      </p:sp>
      <p:cxnSp>
        <p:nvCxnSpPr>
          <p:cNvPr id="20" name="Straight Arrow Connector 19">
            <a:extLst>
              <a:ext uri="{FF2B5EF4-FFF2-40B4-BE49-F238E27FC236}">
                <a16:creationId xmlns:a16="http://schemas.microsoft.com/office/drawing/2014/main" id="{65DC92D4-00D2-B068-B005-C2CECC114FB4}"/>
              </a:ext>
            </a:extLst>
          </p:cNvPr>
          <p:cNvCxnSpPr/>
          <p:nvPr/>
        </p:nvCxnSpPr>
        <p:spPr>
          <a:xfrm>
            <a:off x="4660076" y="1629600"/>
            <a:ext cx="0" cy="24446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AA3A065-E228-C301-67E2-EB03322F473F}"/>
              </a:ext>
            </a:extLst>
          </p:cNvPr>
          <p:cNvGrpSpPr/>
          <p:nvPr/>
        </p:nvGrpSpPr>
        <p:grpSpPr>
          <a:xfrm>
            <a:off x="2355317" y="1247814"/>
            <a:ext cx="276999" cy="737127"/>
            <a:chOff x="2355317" y="1212520"/>
            <a:chExt cx="276999" cy="737127"/>
          </a:xfrm>
        </p:grpSpPr>
        <p:sp>
          <p:nvSpPr>
            <p:cNvPr id="24" name="TextBox 23">
              <a:extLst>
                <a:ext uri="{FF2B5EF4-FFF2-40B4-BE49-F238E27FC236}">
                  <a16:creationId xmlns:a16="http://schemas.microsoft.com/office/drawing/2014/main" id="{94D6FF3C-E48B-7BB2-07CF-A1CEC6994BCA}"/>
                </a:ext>
              </a:extLst>
            </p:cNvPr>
            <p:cNvSpPr txBox="1"/>
            <p:nvPr/>
          </p:nvSpPr>
          <p:spPr>
            <a:xfrm rot="18535458">
              <a:off x="2128172" y="1439665"/>
              <a:ext cx="731290" cy="276999"/>
            </a:xfrm>
            <a:prstGeom prst="rect">
              <a:avLst/>
            </a:prstGeom>
            <a:noFill/>
          </p:spPr>
          <p:txBody>
            <a:bodyPr wrap="none" rtlCol="0">
              <a:spAutoFit/>
            </a:bodyPr>
            <a:lstStyle/>
            <a:p>
              <a:r>
                <a:rPr lang="en-US" sz="1200" dirty="0">
                  <a:solidFill>
                    <a:schemeClr val="accent1"/>
                  </a:solidFill>
                </a:rPr>
                <a:t>October</a:t>
              </a:r>
            </a:p>
          </p:txBody>
        </p:sp>
        <p:cxnSp>
          <p:nvCxnSpPr>
            <p:cNvPr id="28" name="Straight Connector 27">
              <a:extLst>
                <a:ext uri="{FF2B5EF4-FFF2-40B4-BE49-F238E27FC236}">
                  <a16:creationId xmlns:a16="http://schemas.microsoft.com/office/drawing/2014/main" id="{83C02BA0-34C8-87B3-2602-82A14ACD808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79B230C-8F7D-BF35-ED00-2BB062A09B2D}"/>
              </a:ext>
            </a:extLst>
          </p:cNvPr>
          <p:cNvGrpSpPr/>
          <p:nvPr/>
        </p:nvGrpSpPr>
        <p:grpSpPr>
          <a:xfrm>
            <a:off x="5148085" y="1248615"/>
            <a:ext cx="276999" cy="736326"/>
            <a:chOff x="2355318" y="1213321"/>
            <a:chExt cx="276999" cy="736326"/>
          </a:xfrm>
        </p:grpSpPr>
        <p:sp>
          <p:nvSpPr>
            <p:cNvPr id="31" name="TextBox 30">
              <a:extLst>
                <a:ext uri="{FF2B5EF4-FFF2-40B4-BE49-F238E27FC236}">
                  <a16:creationId xmlns:a16="http://schemas.microsoft.com/office/drawing/2014/main" id="{D6729DB5-4941-64C3-4AAC-04C76F33F3BE}"/>
                </a:ext>
              </a:extLst>
            </p:cNvPr>
            <p:cNvSpPr txBox="1"/>
            <p:nvPr/>
          </p:nvSpPr>
          <p:spPr>
            <a:xfrm rot="18535458">
              <a:off x="2128974" y="1439665"/>
              <a:ext cx="729687" cy="276999"/>
            </a:xfrm>
            <a:prstGeom prst="rect">
              <a:avLst/>
            </a:prstGeom>
            <a:noFill/>
          </p:spPr>
          <p:txBody>
            <a:bodyPr wrap="none" rtlCol="0">
              <a:spAutoFit/>
            </a:bodyPr>
            <a:lstStyle/>
            <a:p>
              <a:r>
                <a:rPr lang="en-US" sz="1200" dirty="0">
                  <a:solidFill>
                    <a:schemeClr val="accent1"/>
                  </a:solidFill>
                </a:rPr>
                <a:t>January</a:t>
              </a:r>
            </a:p>
          </p:txBody>
        </p:sp>
        <p:cxnSp>
          <p:nvCxnSpPr>
            <p:cNvPr id="32" name="Straight Connector 31">
              <a:extLst>
                <a:ext uri="{FF2B5EF4-FFF2-40B4-BE49-F238E27FC236}">
                  <a16:creationId xmlns:a16="http://schemas.microsoft.com/office/drawing/2014/main" id="{15DF1A82-B359-2AE4-0189-B8A5538C3DDF}"/>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7B02C36-FC4D-83FF-B09C-95EFC28EBDC1}"/>
              </a:ext>
            </a:extLst>
          </p:cNvPr>
          <p:cNvGrpSpPr/>
          <p:nvPr/>
        </p:nvGrpSpPr>
        <p:grpSpPr>
          <a:xfrm>
            <a:off x="10166578" y="909850"/>
            <a:ext cx="315619" cy="942887"/>
            <a:chOff x="2375065" y="1014069"/>
            <a:chExt cx="315619" cy="942887"/>
          </a:xfrm>
        </p:grpSpPr>
        <p:sp>
          <p:nvSpPr>
            <p:cNvPr id="34" name="TextBox 33">
              <a:extLst>
                <a:ext uri="{FF2B5EF4-FFF2-40B4-BE49-F238E27FC236}">
                  <a16:creationId xmlns:a16="http://schemas.microsoft.com/office/drawing/2014/main" id="{940FF6B8-CCC6-1B39-868C-3A469BF1302F}"/>
                </a:ext>
              </a:extLst>
            </p:cNvPr>
            <p:cNvSpPr txBox="1"/>
            <p:nvPr/>
          </p:nvSpPr>
          <p:spPr>
            <a:xfrm rot="18535458">
              <a:off x="2080741" y="1347013"/>
              <a:ext cx="942887" cy="276999"/>
            </a:xfrm>
            <a:prstGeom prst="rect">
              <a:avLst/>
            </a:prstGeom>
            <a:noFill/>
          </p:spPr>
          <p:txBody>
            <a:bodyPr wrap="none" rtlCol="0">
              <a:spAutoFit/>
            </a:bodyPr>
            <a:lstStyle/>
            <a:p>
              <a:r>
                <a:rPr lang="en-US" sz="1200" dirty="0">
                  <a:solidFill>
                    <a:schemeClr val="accent1"/>
                  </a:solidFill>
                </a:rPr>
                <a:t>September</a:t>
              </a:r>
            </a:p>
          </p:txBody>
        </p:sp>
        <p:cxnSp>
          <p:nvCxnSpPr>
            <p:cNvPr id="35" name="Straight Connector 34">
              <a:extLst>
                <a:ext uri="{FF2B5EF4-FFF2-40B4-BE49-F238E27FC236}">
                  <a16:creationId xmlns:a16="http://schemas.microsoft.com/office/drawing/2014/main" id="{A9A31DBD-C287-FB8D-B718-A09557CCBAD0}"/>
                </a:ext>
              </a:extLst>
            </p:cNvPr>
            <p:cNvCxnSpPr/>
            <p:nvPr/>
          </p:nvCxnSpPr>
          <p:spPr>
            <a:xfrm>
              <a:off x="2375065" y="1821796"/>
              <a:ext cx="0" cy="12785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83138462-3FFE-B948-8953-E4491DD34035}"/>
              </a:ext>
            </a:extLst>
          </p:cNvPr>
          <p:cNvSpPr txBox="1"/>
          <p:nvPr/>
        </p:nvSpPr>
        <p:spPr>
          <a:xfrm>
            <a:off x="1966214" y="5611502"/>
            <a:ext cx="4463081" cy="523220"/>
          </a:xfrm>
          <a:prstGeom prst="rect">
            <a:avLst/>
          </a:prstGeom>
          <a:noFill/>
        </p:spPr>
        <p:txBody>
          <a:bodyPr wrap="none" rtlCol="0">
            <a:spAutoFit/>
          </a:bodyPr>
          <a:lstStyle/>
          <a:p>
            <a:r>
              <a:rPr lang="en-US" sz="2800" b="1" dirty="0">
                <a:solidFill>
                  <a:schemeClr val="accent2"/>
                </a:solidFill>
              </a:rPr>
              <a:t>The 2020 intake are here.</a:t>
            </a:r>
          </a:p>
        </p:txBody>
      </p:sp>
      <p:cxnSp>
        <p:nvCxnSpPr>
          <p:cNvPr id="37" name="Straight Arrow Connector 36">
            <a:extLst>
              <a:ext uri="{FF2B5EF4-FFF2-40B4-BE49-F238E27FC236}">
                <a16:creationId xmlns:a16="http://schemas.microsoft.com/office/drawing/2014/main" id="{6D2DF2A0-95C5-1D1A-F965-C7636655D9B3}"/>
              </a:ext>
            </a:extLst>
          </p:cNvPr>
          <p:cNvCxnSpPr>
            <a:cxnSpLocks/>
          </p:cNvCxnSpPr>
          <p:nvPr/>
        </p:nvCxnSpPr>
        <p:spPr>
          <a:xfrm flipV="1">
            <a:off x="4748211" y="5308649"/>
            <a:ext cx="0" cy="24446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407F82-2388-E10F-1C98-1105D018D3C1}"/>
              </a:ext>
            </a:extLst>
          </p:cNvPr>
          <p:cNvCxnSpPr>
            <a:cxnSpLocks/>
          </p:cNvCxnSpPr>
          <p:nvPr/>
        </p:nvCxnSpPr>
        <p:spPr>
          <a:xfrm>
            <a:off x="6489931" y="5007691"/>
            <a:ext cx="756492"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34F898A-2524-B9E7-1115-BB0F769B18B0}"/>
              </a:ext>
            </a:extLst>
          </p:cNvPr>
          <p:cNvSpPr/>
          <p:nvPr/>
        </p:nvSpPr>
        <p:spPr>
          <a:xfrm>
            <a:off x="9679016" y="1921173"/>
            <a:ext cx="1068636" cy="636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Project</a:t>
            </a:r>
          </a:p>
          <a:p>
            <a:pPr algn="ctr"/>
            <a:r>
              <a:rPr lang="en-US" sz="1600" dirty="0">
                <a:solidFill>
                  <a:schemeClr val="bg2"/>
                </a:solidFill>
                <a:latin typeface="Georgia" panose="02040502050405020303" pitchFamily="18" charset="0"/>
              </a:rPr>
              <a:t>proposal</a:t>
            </a:r>
          </a:p>
        </p:txBody>
      </p:sp>
      <p:cxnSp>
        <p:nvCxnSpPr>
          <p:cNvPr id="58" name="Elbow Connector 57">
            <a:extLst>
              <a:ext uri="{FF2B5EF4-FFF2-40B4-BE49-F238E27FC236}">
                <a16:creationId xmlns:a16="http://schemas.microsoft.com/office/drawing/2014/main" id="{47E8AAF6-B2FA-EDA7-9769-96962F0A943D}"/>
              </a:ext>
            </a:extLst>
          </p:cNvPr>
          <p:cNvCxnSpPr/>
          <p:nvPr/>
        </p:nvCxnSpPr>
        <p:spPr>
          <a:xfrm>
            <a:off x="7246423" y="5003840"/>
            <a:ext cx="484742" cy="315638"/>
          </a:xfrm>
          <a:prstGeom prst="bentConnector3">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3049C12-1755-0DE7-E0E7-5A666F5F2D9C}"/>
              </a:ext>
            </a:extLst>
          </p:cNvPr>
          <p:cNvSpPr txBox="1"/>
          <p:nvPr/>
        </p:nvSpPr>
        <p:spPr>
          <a:xfrm>
            <a:off x="7876239" y="5020675"/>
            <a:ext cx="2063504" cy="646331"/>
          </a:xfrm>
          <a:prstGeom prst="rect">
            <a:avLst/>
          </a:prstGeom>
          <a:solidFill>
            <a:srgbClr val="FFFFFF">
              <a:alpha val="32157"/>
            </a:srgbClr>
          </a:solidFill>
        </p:spPr>
        <p:txBody>
          <a:bodyPr wrap="square" rtlCol="0">
            <a:spAutoFit/>
          </a:bodyPr>
          <a:lstStyle/>
          <a:p>
            <a:pPr algn="ctr"/>
            <a:r>
              <a:rPr lang="en-US" b="1" dirty="0">
                <a:solidFill>
                  <a:schemeClr val="tx2"/>
                </a:solidFill>
              </a:rPr>
              <a:t>Massive success in chosen field(s)</a:t>
            </a:r>
          </a:p>
        </p:txBody>
      </p:sp>
      <p:cxnSp>
        <p:nvCxnSpPr>
          <p:cNvPr id="60" name="Straight Connector 59">
            <a:extLst>
              <a:ext uri="{FF2B5EF4-FFF2-40B4-BE49-F238E27FC236}">
                <a16:creationId xmlns:a16="http://schemas.microsoft.com/office/drawing/2014/main" id="{8A796DE4-CA88-DE37-FE05-D083E77BA513}"/>
              </a:ext>
            </a:extLst>
          </p:cNvPr>
          <p:cNvCxnSpPr>
            <a:cxnSpLocks/>
          </p:cNvCxnSpPr>
          <p:nvPr/>
        </p:nvCxnSpPr>
        <p:spPr>
          <a:xfrm>
            <a:off x="2291937" y="4171000"/>
            <a:ext cx="7176062" cy="13032"/>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8185E9F-EB5F-A560-B14C-1E5309885777}"/>
              </a:ext>
            </a:extLst>
          </p:cNvPr>
          <p:cNvSpPr/>
          <p:nvPr/>
        </p:nvSpPr>
        <p:spPr>
          <a:xfrm>
            <a:off x="9545818" y="3818243"/>
            <a:ext cx="1335032" cy="7315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Georgia" panose="02040502050405020303" pitchFamily="18" charset="0"/>
              </a:rPr>
              <a:t>Thesis submission!</a:t>
            </a:r>
          </a:p>
        </p:txBody>
      </p:sp>
      <p:cxnSp>
        <p:nvCxnSpPr>
          <p:cNvPr id="62" name="Straight Connector 61">
            <a:extLst>
              <a:ext uri="{FF2B5EF4-FFF2-40B4-BE49-F238E27FC236}">
                <a16:creationId xmlns:a16="http://schemas.microsoft.com/office/drawing/2014/main" id="{FAE8CA23-43B3-C02B-65CD-2FA714DCD86C}"/>
              </a:ext>
            </a:extLst>
          </p:cNvPr>
          <p:cNvCxnSpPr>
            <a:cxnSpLocks/>
          </p:cNvCxnSpPr>
          <p:nvPr/>
        </p:nvCxnSpPr>
        <p:spPr>
          <a:xfrm>
            <a:off x="10007949" y="4184032"/>
            <a:ext cx="1688274"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4902E9E-5049-B445-8208-DB82C95133E8}"/>
              </a:ext>
            </a:extLst>
          </p:cNvPr>
          <p:cNvCxnSpPr>
            <a:cxnSpLocks/>
          </p:cNvCxnSpPr>
          <p:nvPr/>
        </p:nvCxnSpPr>
        <p:spPr>
          <a:xfrm>
            <a:off x="2564524" y="5003840"/>
            <a:ext cx="4111698" cy="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F28ED42-9BD0-FE79-E375-39708FE534BC}"/>
              </a:ext>
            </a:extLst>
          </p:cNvPr>
          <p:cNvCxnSpPr>
            <a:cxnSpLocks/>
          </p:cNvCxnSpPr>
          <p:nvPr/>
        </p:nvCxnSpPr>
        <p:spPr>
          <a:xfrm>
            <a:off x="2291937" y="5004082"/>
            <a:ext cx="756492" cy="0"/>
          </a:xfrm>
          <a:prstGeom prst="line">
            <a:avLst/>
          </a:prstGeom>
          <a:ln w="7620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601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DE11-157E-6969-426B-ACCDD42E76A8}"/>
              </a:ext>
            </a:extLst>
          </p:cNvPr>
          <p:cNvSpPr>
            <a:spLocks noGrp="1"/>
          </p:cNvSpPr>
          <p:nvPr>
            <p:ph type="title"/>
          </p:nvPr>
        </p:nvSpPr>
        <p:spPr/>
        <p:txBody>
          <a:bodyPr/>
          <a:lstStyle/>
          <a:p>
            <a:r>
              <a:rPr lang="en-US" dirty="0">
                <a:solidFill>
                  <a:schemeClr val="bg2"/>
                </a:solidFill>
              </a:rPr>
              <a:t>The 2020 intake</a:t>
            </a:r>
          </a:p>
        </p:txBody>
      </p:sp>
      <p:sp>
        <p:nvSpPr>
          <p:cNvPr id="4" name="Slide Number Placeholder 3">
            <a:extLst>
              <a:ext uri="{FF2B5EF4-FFF2-40B4-BE49-F238E27FC236}">
                <a16:creationId xmlns:a16="http://schemas.microsoft.com/office/drawing/2014/main" id="{BFBEBD76-869D-58EB-5B97-F3A82A3B209D}"/>
              </a:ext>
            </a:extLst>
          </p:cNvPr>
          <p:cNvSpPr>
            <a:spLocks noGrp="1"/>
          </p:cNvSpPr>
          <p:nvPr>
            <p:ph type="sldNum" sz="quarter" idx="10"/>
          </p:nvPr>
        </p:nvSpPr>
        <p:spPr/>
        <p:txBody>
          <a:bodyPr/>
          <a:lstStyle/>
          <a:p>
            <a:fld id="{7CC3F808-C7E8-4131-9EFE-B613B7BC3B90}" type="slidenum">
              <a:rPr lang="en-GB" smtClean="0"/>
              <a:pPr/>
              <a:t>8</a:t>
            </a:fld>
            <a:endParaRPr lang="en-GB"/>
          </a:p>
        </p:txBody>
      </p:sp>
      <p:pic>
        <p:nvPicPr>
          <p:cNvPr id="9" name="Content Placeholder 4">
            <a:extLst>
              <a:ext uri="{FF2B5EF4-FFF2-40B4-BE49-F238E27FC236}">
                <a16:creationId xmlns:a16="http://schemas.microsoft.com/office/drawing/2014/main" id="{98675F07-4DB1-BC25-2083-9210225A74FE}"/>
              </a:ext>
            </a:extLst>
          </p:cNvPr>
          <p:cNvPicPr>
            <a:picLocks noChangeAspect="1"/>
          </p:cNvPicPr>
          <p:nvPr/>
        </p:nvPicPr>
        <p:blipFill>
          <a:blip r:embed="rId2"/>
          <a:stretch>
            <a:fillRect/>
          </a:stretch>
        </p:blipFill>
        <p:spPr>
          <a:xfrm>
            <a:off x="1045183" y="1749549"/>
            <a:ext cx="4491555" cy="3358902"/>
          </a:xfrm>
          <a:prstGeom prst="rect">
            <a:avLst/>
          </a:prstGeom>
        </p:spPr>
      </p:pic>
      <p:sp>
        <p:nvSpPr>
          <p:cNvPr id="10" name="TextBox 9">
            <a:extLst>
              <a:ext uri="{FF2B5EF4-FFF2-40B4-BE49-F238E27FC236}">
                <a16:creationId xmlns:a16="http://schemas.microsoft.com/office/drawing/2014/main" id="{DB0ABE8B-2DFF-361E-CB93-64E0DFE6582B}"/>
              </a:ext>
            </a:extLst>
          </p:cNvPr>
          <p:cNvSpPr txBox="1"/>
          <p:nvPr/>
        </p:nvSpPr>
        <p:spPr>
          <a:xfrm>
            <a:off x="2515748" y="5264997"/>
            <a:ext cx="1550424" cy="584775"/>
          </a:xfrm>
          <a:prstGeom prst="rect">
            <a:avLst/>
          </a:prstGeom>
          <a:noFill/>
        </p:spPr>
        <p:txBody>
          <a:bodyPr wrap="none" rtlCol="0">
            <a:spAutoFit/>
          </a:bodyPr>
          <a:lstStyle/>
          <a:p>
            <a:pPr algn="ctr"/>
            <a:r>
              <a:rPr lang="en-US" sz="3200" dirty="0">
                <a:solidFill>
                  <a:schemeClr val="bg2"/>
                </a:solidFill>
              </a:rPr>
              <a:t>In 2020</a:t>
            </a:r>
          </a:p>
        </p:txBody>
      </p:sp>
    </p:spTree>
    <p:extLst>
      <p:ext uri="{BB962C8B-B14F-4D97-AF65-F5344CB8AC3E}">
        <p14:creationId xmlns:p14="http://schemas.microsoft.com/office/powerpoint/2010/main" val="378324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DE11-157E-6969-426B-ACCDD42E76A8}"/>
              </a:ext>
            </a:extLst>
          </p:cNvPr>
          <p:cNvSpPr>
            <a:spLocks noGrp="1"/>
          </p:cNvSpPr>
          <p:nvPr>
            <p:ph type="title"/>
          </p:nvPr>
        </p:nvSpPr>
        <p:spPr/>
        <p:txBody>
          <a:bodyPr/>
          <a:lstStyle/>
          <a:p>
            <a:r>
              <a:rPr lang="en-US" dirty="0">
                <a:solidFill>
                  <a:schemeClr val="bg2"/>
                </a:solidFill>
              </a:rPr>
              <a:t>The 2020 intake</a:t>
            </a:r>
          </a:p>
        </p:txBody>
      </p:sp>
      <p:pic>
        <p:nvPicPr>
          <p:cNvPr id="5" name="Content Placeholder 4">
            <a:extLst>
              <a:ext uri="{FF2B5EF4-FFF2-40B4-BE49-F238E27FC236}">
                <a16:creationId xmlns:a16="http://schemas.microsoft.com/office/drawing/2014/main" id="{85511129-FF64-683E-9BA3-2A875DC6FF69}"/>
              </a:ext>
            </a:extLst>
          </p:cNvPr>
          <p:cNvPicPr>
            <a:picLocks noGrp="1" noChangeAspect="1"/>
          </p:cNvPicPr>
          <p:nvPr>
            <p:ph idx="1"/>
          </p:nvPr>
        </p:nvPicPr>
        <p:blipFill>
          <a:blip r:embed="rId2"/>
          <a:stretch>
            <a:fillRect/>
          </a:stretch>
        </p:blipFill>
        <p:spPr>
          <a:xfrm>
            <a:off x="1045183" y="1749549"/>
            <a:ext cx="4491555" cy="3358902"/>
          </a:xfrm>
        </p:spPr>
      </p:pic>
      <p:sp>
        <p:nvSpPr>
          <p:cNvPr id="4" name="Slide Number Placeholder 3">
            <a:extLst>
              <a:ext uri="{FF2B5EF4-FFF2-40B4-BE49-F238E27FC236}">
                <a16:creationId xmlns:a16="http://schemas.microsoft.com/office/drawing/2014/main" id="{BFBEBD76-869D-58EB-5B97-F3A82A3B209D}"/>
              </a:ext>
            </a:extLst>
          </p:cNvPr>
          <p:cNvSpPr>
            <a:spLocks noGrp="1"/>
          </p:cNvSpPr>
          <p:nvPr>
            <p:ph type="sldNum" sz="quarter" idx="10"/>
          </p:nvPr>
        </p:nvSpPr>
        <p:spPr/>
        <p:txBody>
          <a:bodyPr/>
          <a:lstStyle/>
          <a:p>
            <a:fld id="{7CC3F808-C7E8-4131-9EFE-B613B7BC3B90}" type="slidenum">
              <a:rPr lang="en-GB" smtClean="0"/>
              <a:pPr/>
              <a:t>9</a:t>
            </a:fld>
            <a:endParaRPr lang="en-GB"/>
          </a:p>
        </p:txBody>
      </p:sp>
      <p:sp>
        <p:nvSpPr>
          <p:cNvPr id="6" name="TextBox 5">
            <a:extLst>
              <a:ext uri="{FF2B5EF4-FFF2-40B4-BE49-F238E27FC236}">
                <a16:creationId xmlns:a16="http://schemas.microsoft.com/office/drawing/2014/main" id="{CC4150E5-D50C-C1BC-C6E0-88D439F1CB29}"/>
              </a:ext>
            </a:extLst>
          </p:cNvPr>
          <p:cNvSpPr txBox="1"/>
          <p:nvPr/>
        </p:nvSpPr>
        <p:spPr>
          <a:xfrm>
            <a:off x="2515748" y="5264997"/>
            <a:ext cx="1550424" cy="584775"/>
          </a:xfrm>
          <a:prstGeom prst="rect">
            <a:avLst/>
          </a:prstGeom>
          <a:noFill/>
        </p:spPr>
        <p:txBody>
          <a:bodyPr wrap="none" rtlCol="0">
            <a:spAutoFit/>
          </a:bodyPr>
          <a:lstStyle/>
          <a:p>
            <a:pPr algn="ctr"/>
            <a:r>
              <a:rPr lang="en-US" sz="3200" dirty="0">
                <a:solidFill>
                  <a:schemeClr val="bg2"/>
                </a:solidFill>
              </a:rPr>
              <a:t>In 2020</a:t>
            </a:r>
          </a:p>
        </p:txBody>
      </p:sp>
      <p:grpSp>
        <p:nvGrpSpPr>
          <p:cNvPr id="9" name="Group 8">
            <a:extLst>
              <a:ext uri="{FF2B5EF4-FFF2-40B4-BE49-F238E27FC236}">
                <a16:creationId xmlns:a16="http://schemas.microsoft.com/office/drawing/2014/main" id="{7DCEB970-9033-9B4C-BF54-BA74CD7B4083}"/>
              </a:ext>
            </a:extLst>
          </p:cNvPr>
          <p:cNvGrpSpPr/>
          <p:nvPr/>
        </p:nvGrpSpPr>
        <p:grpSpPr>
          <a:xfrm>
            <a:off x="6655263" y="1749549"/>
            <a:ext cx="4202783" cy="4100223"/>
            <a:chOff x="6655263" y="1749549"/>
            <a:chExt cx="4202783" cy="4100223"/>
          </a:xfrm>
        </p:grpSpPr>
        <p:pic>
          <p:nvPicPr>
            <p:cNvPr id="7" name="Picture 6" descr="A group of people posing for a photo&#10;&#10;Description automatically generated">
              <a:extLst>
                <a:ext uri="{FF2B5EF4-FFF2-40B4-BE49-F238E27FC236}">
                  <a16:creationId xmlns:a16="http://schemas.microsoft.com/office/drawing/2014/main" id="{0D16AB8B-892A-08F9-07A1-13766AA7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263" y="1749549"/>
              <a:ext cx="4202783" cy="3358902"/>
            </a:xfrm>
            <a:prstGeom prst="rect">
              <a:avLst/>
            </a:prstGeom>
          </p:spPr>
        </p:pic>
        <p:sp>
          <p:nvSpPr>
            <p:cNvPr id="8" name="TextBox 7">
              <a:extLst>
                <a:ext uri="{FF2B5EF4-FFF2-40B4-BE49-F238E27FC236}">
                  <a16:creationId xmlns:a16="http://schemas.microsoft.com/office/drawing/2014/main" id="{D8E0D514-C077-105D-435C-71CE20635E7B}"/>
                </a:ext>
              </a:extLst>
            </p:cNvPr>
            <p:cNvSpPr txBox="1"/>
            <p:nvPr/>
          </p:nvSpPr>
          <p:spPr>
            <a:xfrm>
              <a:off x="7389132" y="5264997"/>
              <a:ext cx="2735044" cy="584775"/>
            </a:xfrm>
            <a:prstGeom prst="rect">
              <a:avLst/>
            </a:prstGeom>
            <a:noFill/>
          </p:spPr>
          <p:txBody>
            <a:bodyPr wrap="none" rtlCol="0">
              <a:spAutoFit/>
            </a:bodyPr>
            <a:lstStyle/>
            <a:p>
              <a:pPr algn="ctr"/>
              <a:r>
                <a:rPr lang="en-US" sz="3200" dirty="0">
                  <a:solidFill>
                    <a:schemeClr val="bg2"/>
                  </a:solidFill>
                </a:rPr>
                <a:t>…and in 2024</a:t>
              </a:r>
            </a:p>
          </p:txBody>
        </p:sp>
      </p:grpSp>
    </p:spTree>
    <p:extLst>
      <p:ext uri="{BB962C8B-B14F-4D97-AF65-F5344CB8AC3E}">
        <p14:creationId xmlns:p14="http://schemas.microsoft.com/office/powerpoint/2010/main" val="3833142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2b6d4daa-6143-4553-9e88-89b1b3e81e28"/>
</p:tagLst>
</file>

<file path=ppt/theme/theme1.xml><?xml version="1.0" encoding="utf-8"?>
<a:theme xmlns:a="http://schemas.openxmlformats.org/drawingml/2006/main" name="NDM Theme">
  <a:themeElements>
    <a:clrScheme name="NDM">
      <a:dk1>
        <a:srgbClr val="000000"/>
      </a:dk1>
      <a:lt1>
        <a:sysClr val="window" lastClr="FFFFFF"/>
      </a:lt1>
      <a:dk2>
        <a:srgbClr val="002147"/>
      </a:dk2>
      <a:lt2>
        <a:srgbClr val="D4D4D2"/>
      </a:lt2>
      <a:accent1>
        <a:srgbClr val="158045"/>
      </a:accent1>
      <a:accent2>
        <a:srgbClr val="CDD940"/>
      </a:accent2>
      <a:accent3>
        <a:srgbClr val="A4BE4D"/>
      </a:accent3>
      <a:accent4>
        <a:srgbClr val="5D9E4D"/>
      </a:accent4>
      <a:accent5>
        <a:srgbClr val="F0E542"/>
      </a:accent5>
      <a:accent6>
        <a:srgbClr val="EB5F17"/>
      </a:accent6>
      <a:hlink>
        <a:srgbClr val="3382CD"/>
      </a:hlink>
      <a:folHlink>
        <a:srgbClr val="C548EC"/>
      </a:folHlink>
    </a:clrScheme>
    <a:fontScheme name="ND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G_PPT_template_MASTER" id="{0A4159DF-8B0E-4CCE-AC0F-3E4AD3B5E211}" vid="{7AECC773-8C1E-4273-9130-4FDF20659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2d5919-cd29-4cec-abe5-97dfe0412d76" xsi:nil="true"/>
    <lcf76f155ced4ddcb4097134ff3c332f xmlns="10bdccc4-7da0-4820-b79a-6a7efc3f62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62267426161A478B47CBF1D15ACCA7" ma:contentTypeVersion="17" ma:contentTypeDescription="Create a new document." ma:contentTypeScope="" ma:versionID="14f45c5b3ff801777aa2f48305941529">
  <xsd:schema xmlns:xsd="http://www.w3.org/2001/XMLSchema" xmlns:xs="http://www.w3.org/2001/XMLSchema" xmlns:p="http://schemas.microsoft.com/office/2006/metadata/properties" xmlns:ns2="10bdccc4-7da0-4820-b79a-6a7efc3f62cb" xmlns:ns3="cd2d5919-cd29-4cec-abe5-97dfe0412d76" targetNamespace="http://schemas.microsoft.com/office/2006/metadata/properties" ma:root="true" ma:fieldsID="e17b7f06b00129c3bc3276a2b37ec89c" ns2:_="" ns3:_="">
    <xsd:import namespace="10bdccc4-7da0-4820-b79a-6a7efc3f62cb"/>
    <xsd:import namespace="cd2d5919-cd29-4cec-abe5-97dfe0412d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dccc4-7da0-4820-b79a-6a7efc3f62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2d5919-cd29-4cec-abe5-97dfe0412d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bd96425-e7e9-47e4-af79-5a2490a41150}" ma:internalName="TaxCatchAll" ma:showField="CatchAllData" ma:web="cd2d5919-cd29-4cec-abe5-97dfe0412d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6C83AA-4994-4DFB-99CD-D0A6895837A2}">
  <ds:schemaRefs>
    <ds:schemaRef ds:uri="http://schemas.microsoft.com/sharepoint/v3/contenttype/forms"/>
  </ds:schemaRefs>
</ds:datastoreItem>
</file>

<file path=customXml/itemProps2.xml><?xml version="1.0" encoding="utf-8"?>
<ds:datastoreItem xmlns:ds="http://schemas.openxmlformats.org/officeDocument/2006/customXml" ds:itemID="{D3051FDE-87EA-43CA-BEFD-9F00839A09F3}">
  <ds:schemaRefs>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purl.org/dc/elements/1.1/"/>
    <ds:schemaRef ds:uri="cd2d5919-cd29-4cec-abe5-97dfe0412d76"/>
    <ds:schemaRef ds:uri="10bdccc4-7da0-4820-b79a-6a7efc3f62cb"/>
    <ds:schemaRef ds:uri="http://purl.org/dc/dcmitype/"/>
  </ds:schemaRefs>
</ds:datastoreItem>
</file>

<file path=customXml/itemProps3.xml><?xml version="1.0" encoding="utf-8"?>
<ds:datastoreItem xmlns:ds="http://schemas.openxmlformats.org/officeDocument/2006/customXml" ds:itemID="{73D236D3-D2F0-4D28-8FD6-4305B6D0C0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dccc4-7da0-4820-b79a-6a7efc3f62cb"/>
    <ds:schemaRef ds:uri="cd2d5919-cd29-4cec-abe5-97dfe0412d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NDM Theme</Template>
  <TotalTime>7509</TotalTime>
  <Words>675</Words>
  <Application>Microsoft Macintosh PowerPoint</Application>
  <PresentationFormat>Widescreen</PresentationFormat>
  <Paragraphs>144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Georgia</vt:lpstr>
      <vt:lpstr>Calibri</vt:lpstr>
      <vt:lpstr>Verdana</vt:lpstr>
      <vt:lpstr>Courier New</vt:lpstr>
      <vt:lpstr>Arial</vt:lpstr>
      <vt:lpstr>NDM Theme</vt:lpstr>
      <vt:lpstr>Genomic Medicine and Statistics 4-year DPhil Programme</vt:lpstr>
      <vt:lpstr>PowerPoint Presentation</vt:lpstr>
      <vt:lpstr>Genome Medicine and Statistics Wellcome-funded 4-year DPhil programme</vt:lpstr>
      <vt:lpstr>Anatomy of the programme…</vt:lpstr>
      <vt:lpstr>Anatomy of the programme…</vt:lpstr>
      <vt:lpstr>Anatomy of the programme…</vt:lpstr>
      <vt:lpstr>Anatomy of the programme…</vt:lpstr>
      <vt:lpstr>The 2020 intake</vt:lpstr>
      <vt:lpstr>The 2020 intake</vt:lpstr>
      <vt:lpstr>PowerPoint Presentation</vt:lpstr>
      <vt:lpstr>Aims for transition</vt:lpstr>
      <vt:lpstr>Quotes from the students</vt:lpstr>
      <vt:lpstr>Areas of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Huge benefits from the programme to the research environment</vt:lpstr>
      <vt:lpstr>PowerPoint Presentation</vt:lpstr>
      <vt:lpstr>PowerPoint Presentation</vt:lpstr>
      <vt:lpstr>PowerPoint Presentation</vt:lpstr>
      <vt:lpstr>Thanks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GMS DPhil Programme</dc:title>
  <dc:subject/>
  <dc:creator>Gavin Band</dc:creator>
  <cp:keywords/>
  <dc:description/>
  <cp:lastModifiedBy>Gavin Band</cp:lastModifiedBy>
  <cp:revision>60</cp:revision>
  <cp:lastPrinted>2023-03-22T10:23:18Z</cp:lastPrinted>
  <dcterms:created xsi:type="dcterms:W3CDTF">2024-08-30T13:29:56Z</dcterms:created>
  <dcterms:modified xsi:type="dcterms:W3CDTF">2024-12-03T08:57:51Z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0x010100FE62267426161A478B47CBF1D15ACCA7</vt:lpwstr>
  </property>
  <property fmtid="{D5CDD505-2E9C-101B-9397-08002B2CF9AE}" pid="3" name="MediaServiceImageTags">
    <vt:lpwstr/>
  </property>
</Properties>
</file>