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990" r:id="rId2"/>
    <p:sldId id="1493" r:id="rId3"/>
    <p:sldId id="1674" r:id="rId4"/>
    <p:sldId id="1503" r:id="rId5"/>
    <p:sldId id="1683" r:id="rId6"/>
    <p:sldId id="1504" r:id="rId7"/>
    <p:sldId id="1505" r:id="rId8"/>
    <p:sldId id="1512" r:id="rId9"/>
    <p:sldId id="1684" r:id="rId10"/>
    <p:sldId id="1513" r:id="rId11"/>
    <p:sldId id="1515" r:id="rId12"/>
    <p:sldId id="1685" r:id="rId13"/>
    <p:sldId id="1516" r:id="rId14"/>
    <p:sldId id="1526" r:id="rId15"/>
    <p:sldId id="1671" r:id="rId16"/>
    <p:sldId id="1672" r:id="rId17"/>
    <p:sldId id="1715" r:id="rId18"/>
    <p:sldId id="1714" r:id="rId19"/>
    <p:sldId id="1676" r:id="rId20"/>
    <p:sldId id="1677" r:id="rId21"/>
    <p:sldId id="1678" r:id="rId22"/>
    <p:sldId id="1601" r:id="rId23"/>
    <p:sldId id="1602" r:id="rId24"/>
    <p:sldId id="1604" r:id="rId25"/>
    <p:sldId id="1636" r:id="rId26"/>
    <p:sldId id="1639" r:id="rId27"/>
    <p:sldId id="1643" r:id="rId28"/>
    <p:sldId id="1682" r:id="rId29"/>
    <p:sldId id="1644" r:id="rId30"/>
    <p:sldId id="1689" r:id="rId31"/>
    <p:sldId id="1651" r:id="rId32"/>
    <p:sldId id="1690" r:id="rId33"/>
    <p:sldId id="1762" r:id="rId34"/>
    <p:sldId id="1695" r:id="rId35"/>
    <p:sldId id="1712" r:id="rId36"/>
    <p:sldId id="1764" r:id="rId37"/>
    <p:sldId id="1713" r:id="rId38"/>
    <p:sldId id="1555" r:id="rId39"/>
    <p:sldId id="1556" r:id="rId40"/>
    <p:sldId id="1553" r:id="rId41"/>
    <p:sldId id="1711" r:id="rId42"/>
    <p:sldId id="1765" r:id="rId43"/>
    <p:sldId id="1767" r:id="rId44"/>
    <p:sldId id="1768" r:id="rId45"/>
    <p:sldId id="1700" r:id="rId46"/>
    <p:sldId id="1769" r:id="rId47"/>
    <p:sldId id="1772" r:id="rId48"/>
    <p:sldId id="1716" r:id="rId49"/>
    <p:sldId id="1544" r:id="rId50"/>
    <p:sldId id="1557" r:id="rId51"/>
    <p:sldId id="1668" r:id="rId52"/>
    <p:sldId id="1559" r:id="rId53"/>
    <p:sldId id="1429" r:id="rId54"/>
    <p:sldId id="1430" r:id="rId55"/>
    <p:sldId id="1728" r:id="rId56"/>
    <p:sldId id="1773" r:id="rId57"/>
    <p:sldId id="1704" r:id="rId58"/>
    <p:sldId id="1724" r:id="rId59"/>
    <p:sldId id="269" r:id="rId60"/>
    <p:sldId id="1355" r:id="rId61"/>
    <p:sldId id="1770" r:id="rId62"/>
    <p:sldId id="1566" r:id="rId63"/>
    <p:sldId id="1582" r:id="rId64"/>
    <p:sldId id="1567" r:id="rId65"/>
    <p:sldId id="1702" r:id="rId66"/>
    <p:sldId id="1568" r:id="rId67"/>
    <p:sldId id="1703" r:id="rId68"/>
    <p:sldId id="1571" r:id="rId69"/>
    <p:sldId id="1586" r:id="rId70"/>
    <p:sldId id="1572" r:id="rId71"/>
    <p:sldId id="1771" r:id="rId72"/>
    <p:sldId id="1587" r:id="rId73"/>
    <p:sldId id="1580" r:id="rId74"/>
    <p:sldId id="1707" r:id="rId75"/>
    <p:sldId id="1706" r:id="rId76"/>
    <p:sldId id="1589" r:id="rId77"/>
    <p:sldId id="1708" r:id="rId78"/>
    <p:sldId id="1578" r:id="rId79"/>
    <p:sldId id="1709" r:id="rId80"/>
    <p:sldId id="1579" r:id="rId81"/>
    <p:sldId id="1583" r:id="rId82"/>
    <p:sldId id="1710" r:id="rId83"/>
    <p:sldId id="1590" r:id="rId84"/>
    <p:sldId id="1576" r:id="rId85"/>
    <p:sldId id="1774" r:id="rId86"/>
    <p:sldId id="1624" r:id="rId87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A7B9A9-9507-904E-9A55-A2C5ACBD942D}">
          <p14:sldIdLst>
            <p14:sldId id="990"/>
            <p14:sldId id="1493"/>
            <p14:sldId id="1674"/>
            <p14:sldId id="1503"/>
            <p14:sldId id="1683"/>
            <p14:sldId id="1504"/>
            <p14:sldId id="1505"/>
            <p14:sldId id="1512"/>
            <p14:sldId id="1684"/>
            <p14:sldId id="1513"/>
            <p14:sldId id="1515"/>
            <p14:sldId id="1685"/>
            <p14:sldId id="1516"/>
            <p14:sldId id="1526"/>
            <p14:sldId id="1671"/>
            <p14:sldId id="1672"/>
            <p14:sldId id="1715"/>
            <p14:sldId id="1714"/>
            <p14:sldId id="1676"/>
            <p14:sldId id="1677"/>
            <p14:sldId id="1678"/>
            <p14:sldId id="1601"/>
            <p14:sldId id="1602"/>
            <p14:sldId id="1604"/>
            <p14:sldId id="1636"/>
            <p14:sldId id="1639"/>
            <p14:sldId id="1643"/>
            <p14:sldId id="1682"/>
            <p14:sldId id="1644"/>
            <p14:sldId id="1689"/>
            <p14:sldId id="1651"/>
            <p14:sldId id="1690"/>
            <p14:sldId id="1762"/>
            <p14:sldId id="1695"/>
            <p14:sldId id="1712"/>
            <p14:sldId id="1764"/>
            <p14:sldId id="1713"/>
            <p14:sldId id="1555"/>
            <p14:sldId id="1556"/>
            <p14:sldId id="1553"/>
            <p14:sldId id="1711"/>
            <p14:sldId id="1765"/>
            <p14:sldId id="1767"/>
            <p14:sldId id="1768"/>
            <p14:sldId id="1700"/>
            <p14:sldId id="1769"/>
            <p14:sldId id="1772"/>
            <p14:sldId id="1716"/>
            <p14:sldId id="1544"/>
            <p14:sldId id="1557"/>
            <p14:sldId id="1668"/>
            <p14:sldId id="1559"/>
            <p14:sldId id="1429"/>
            <p14:sldId id="1430"/>
            <p14:sldId id="1728"/>
            <p14:sldId id="1773"/>
            <p14:sldId id="1704"/>
            <p14:sldId id="1724"/>
            <p14:sldId id="269"/>
            <p14:sldId id="1355"/>
            <p14:sldId id="1770"/>
            <p14:sldId id="1566"/>
            <p14:sldId id="1582"/>
            <p14:sldId id="1567"/>
            <p14:sldId id="1702"/>
            <p14:sldId id="1568"/>
            <p14:sldId id="1703"/>
            <p14:sldId id="1571"/>
            <p14:sldId id="1586"/>
            <p14:sldId id="1572"/>
            <p14:sldId id="1771"/>
            <p14:sldId id="1587"/>
            <p14:sldId id="1580"/>
            <p14:sldId id="1707"/>
            <p14:sldId id="1706"/>
            <p14:sldId id="1589"/>
            <p14:sldId id="1708"/>
            <p14:sldId id="1578"/>
            <p14:sldId id="1709"/>
            <p14:sldId id="1579"/>
            <p14:sldId id="1583"/>
            <p14:sldId id="1710"/>
            <p14:sldId id="1590"/>
            <p14:sldId id="1576"/>
            <p14:sldId id="1774"/>
            <p14:sldId id="1624"/>
          </p14:sldIdLst>
        </p14:section>
        <p14:section name="Finding genetic variants that determine complex traits" id="{DC60D88F-7440-0C45-B1F5-D6D9F4EEAE7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740">
          <p15:clr>
            <a:srgbClr val="A4A3A4"/>
          </p15:clr>
        </p15:guide>
        <p15:guide id="2" pos="31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5"/>
    <a:srgbClr val="000000"/>
    <a:srgbClr val="FFFFFF"/>
    <a:srgbClr val="002147"/>
    <a:srgbClr val="314B68"/>
    <a:srgbClr val="0E2056"/>
    <a:srgbClr val="0E2156"/>
    <a:srgbClr val="0F2264"/>
    <a:srgbClr val="112A6F"/>
    <a:srgbClr val="142E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422FA-8365-E84F-AB6F-6D7C0E0F78FD}" v="368" dt="2026-03-02T14:15:00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9" autoAdjust="0"/>
    <p:restoredTop sz="88639" autoAdjust="0"/>
  </p:normalViewPr>
  <p:slideViewPr>
    <p:cSldViewPr snapToGrid="0">
      <p:cViewPr varScale="1">
        <p:scale>
          <a:sx n="108" d="100"/>
          <a:sy n="108" d="100"/>
        </p:scale>
        <p:origin x="1688" y="192"/>
      </p:cViewPr>
      <p:guideLst>
        <p:guide orient="horz" pos="3740"/>
        <p:guide pos="31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16272"/>
    </p:cViewPr>
  </p:sorterViewPr>
  <p:notesViewPr>
    <p:cSldViewPr snapToGrid="0">
      <p:cViewPr varScale="1">
        <p:scale>
          <a:sx n="68" d="100"/>
          <a:sy n="68" d="100"/>
        </p:scale>
        <p:origin x="-1938" y="-78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Band" userId="c8f793f7-5806-46f0-b9bd-90a61d07a992" providerId="ADAL" clId="{341B6031-0D89-524D-9F20-A61545EC15EC}"/>
    <pc:docChg chg="undo redo custSel addSld delSld modSld sldOrd modSection">
      <pc:chgData name="Gavin Band" userId="c8f793f7-5806-46f0-b9bd-90a61d07a992" providerId="ADAL" clId="{341B6031-0D89-524D-9F20-A61545EC15EC}" dt="2024-02-26T12:30:54.862" v="11421"/>
      <pc:docMkLst>
        <pc:docMk/>
      </pc:docMkLst>
      <pc:sldChg chg="addSp delSp modSp mod">
        <pc:chgData name="Gavin Band" userId="c8f793f7-5806-46f0-b9bd-90a61d07a992" providerId="ADAL" clId="{341B6031-0D89-524D-9F20-A61545EC15EC}" dt="2024-02-26T12:30:49.361" v="11420" actId="1076"/>
        <pc:sldMkLst>
          <pc:docMk/>
          <pc:sldMk cId="0" sldId="990"/>
        </pc:sldMkLst>
      </pc:sldChg>
      <pc:sldChg chg="add">
        <pc:chgData name="Gavin Band" userId="c8f793f7-5806-46f0-b9bd-90a61d07a992" providerId="ADAL" clId="{341B6031-0D89-524D-9F20-A61545EC15EC}" dt="2024-02-26T12:25:04.847" v="11207"/>
        <pc:sldMkLst>
          <pc:docMk/>
          <pc:sldMk cId="1664655652" sldId="1429"/>
        </pc:sldMkLst>
      </pc:sldChg>
      <pc:sldChg chg="del">
        <pc:chgData name="Gavin Band" userId="c8f793f7-5806-46f0-b9bd-90a61d07a992" providerId="ADAL" clId="{341B6031-0D89-524D-9F20-A61545EC15EC}" dt="2024-02-26T12:25:00.354" v="11206" actId="2696"/>
        <pc:sldMkLst>
          <pc:docMk/>
          <pc:sldMk cId="1739938309" sldId="1429"/>
        </pc:sldMkLst>
      </pc:sldChg>
      <pc:sldChg chg="add">
        <pc:chgData name="Gavin Band" userId="c8f793f7-5806-46f0-b9bd-90a61d07a992" providerId="ADAL" clId="{341B6031-0D89-524D-9F20-A61545EC15EC}" dt="2024-02-26T12:25:04.847" v="11207"/>
        <pc:sldMkLst>
          <pc:docMk/>
          <pc:sldMk cId="1528019308" sldId="1430"/>
        </pc:sldMkLst>
      </pc:sldChg>
      <pc:sldChg chg="del">
        <pc:chgData name="Gavin Band" userId="c8f793f7-5806-46f0-b9bd-90a61d07a992" providerId="ADAL" clId="{341B6031-0D89-524D-9F20-A61545EC15EC}" dt="2024-02-26T12:25:00.354" v="11206" actId="2696"/>
        <pc:sldMkLst>
          <pc:docMk/>
          <pc:sldMk cId="4283701263" sldId="1430"/>
        </pc:sldMkLst>
      </pc:sldChg>
      <pc:sldChg chg="add del setBg">
        <pc:chgData name="Gavin Band" userId="c8f793f7-5806-46f0-b9bd-90a61d07a992" providerId="ADAL" clId="{341B6031-0D89-524D-9F20-A61545EC15EC}" dt="2024-02-26T11:32:55.771" v="8406" actId="2696"/>
        <pc:sldMkLst>
          <pc:docMk/>
          <pc:sldMk cId="1643703341" sldId="1487"/>
        </pc:sldMkLst>
      </pc:sldChg>
      <pc:sldChg chg="delSp modSp mod">
        <pc:chgData name="Gavin Band" userId="c8f793f7-5806-46f0-b9bd-90a61d07a992" providerId="ADAL" clId="{341B6031-0D89-524D-9F20-A61545EC15EC}" dt="2024-02-26T08:47:30.288" v="134" actId="14100"/>
        <pc:sldMkLst>
          <pc:docMk/>
          <pc:sldMk cId="396320807" sldId="1515"/>
        </pc:sldMkLst>
      </pc:sldChg>
      <pc:sldChg chg="addSp delSp modSp mod">
        <pc:chgData name="Gavin Band" userId="c8f793f7-5806-46f0-b9bd-90a61d07a992" providerId="ADAL" clId="{341B6031-0D89-524D-9F20-A61545EC15EC}" dt="2024-02-26T08:47:38.059" v="137"/>
        <pc:sldMkLst>
          <pc:docMk/>
          <pc:sldMk cId="3564311189" sldId="1516"/>
        </pc:sldMkLst>
      </pc:sldChg>
      <pc:sldChg chg="delSp add del mod">
        <pc:chgData name="Gavin Band" userId="c8f793f7-5806-46f0-b9bd-90a61d07a992" providerId="ADAL" clId="{341B6031-0D89-524D-9F20-A61545EC15EC}" dt="2024-02-26T09:06:20.944" v="635" actId="2696"/>
        <pc:sldMkLst>
          <pc:docMk/>
          <pc:sldMk cId="506897525" sldId="1525"/>
        </pc:sldMkLst>
      </pc:sldChg>
      <pc:sldChg chg="addSp delSp modSp mod">
        <pc:chgData name="Gavin Band" userId="c8f793f7-5806-46f0-b9bd-90a61d07a992" providerId="ADAL" clId="{341B6031-0D89-524D-9F20-A61545EC15EC}" dt="2024-02-26T12:24:22.583" v="11187" actId="20577"/>
        <pc:sldMkLst>
          <pc:docMk/>
          <pc:sldMk cId="3960302338" sldId="1544"/>
        </pc:sldMkLst>
      </pc:sldChg>
      <pc:sldChg chg="addSp delSp modSp mod ord">
        <pc:chgData name="Gavin Band" userId="c8f793f7-5806-46f0-b9bd-90a61d07a992" providerId="ADAL" clId="{341B6031-0D89-524D-9F20-A61545EC15EC}" dt="2024-02-26T11:39:46.350" v="8687" actId="20578"/>
        <pc:sldMkLst>
          <pc:docMk/>
          <pc:sldMk cId="3287909198" sldId="1553"/>
        </pc:sldMkLst>
      </pc:sldChg>
      <pc:sldChg chg="del ord">
        <pc:chgData name="Gavin Band" userId="c8f793f7-5806-46f0-b9bd-90a61d07a992" providerId="ADAL" clId="{341B6031-0D89-524D-9F20-A61545EC15EC}" dt="2024-02-26T11:24:05.341" v="8180" actId="2696"/>
        <pc:sldMkLst>
          <pc:docMk/>
          <pc:sldMk cId="2214416085" sldId="1554"/>
        </pc:sldMkLst>
      </pc:sldChg>
      <pc:sldChg chg="delSp modSp mod ord">
        <pc:chgData name="Gavin Band" userId="c8f793f7-5806-46f0-b9bd-90a61d07a992" providerId="ADAL" clId="{341B6031-0D89-524D-9F20-A61545EC15EC}" dt="2024-02-26T12:00:27.937" v="9559" actId="693"/>
        <pc:sldMkLst>
          <pc:docMk/>
          <pc:sldMk cId="1512171831" sldId="1555"/>
        </pc:sldMkLst>
      </pc:sldChg>
      <pc:sldChg chg="addSp delSp modSp mod ord">
        <pc:chgData name="Gavin Band" userId="c8f793f7-5806-46f0-b9bd-90a61d07a992" providerId="ADAL" clId="{341B6031-0D89-524D-9F20-A61545EC15EC}" dt="2024-02-26T11:39:46.350" v="8687" actId="20578"/>
        <pc:sldMkLst>
          <pc:docMk/>
          <pc:sldMk cId="554842220" sldId="1556"/>
        </pc:sldMkLst>
      </pc:sldChg>
      <pc:sldChg chg="modSp mod ord">
        <pc:chgData name="Gavin Band" userId="c8f793f7-5806-46f0-b9bd-90a61d07a992" providerId="ADAL" clId="{341B6031-0D89-524D-9F20-A61545EC15EC}" dt="2024-02-26T12:23:00.200" v="11073" actId="1076"/>
        <pc:sldMkLst>
          <pc:docMk/>
          <pc:sldMk cId="2946016535" sldId="1562"/>
        </pc:sldMkLst>
      </pc:sldChg>
      <pc:sldChg chg="del ord">
        <pc:chgData name="Gavin Band" userId="c8f793f7-5806-46f0-b9bd-90a61d07a992" providerId="ADAL" clId="{341B6031-0D89-524D-9F20-A61545EC15EC}" dt="2024-02-26T12:07:39.530" v="10168" actId="2696"/>
        <pc:sldMkLst>
          <pc:docMk/>
          <pc:sldMk cId="1101916675" sldId="1584"/>
        </pc:sldMkLst>
      </pc:sldChg>
      <pc:sldChg chg="del">
        <pc:chgData name="Gavin Band" userId="c8f793f7-5806-46f0-b9bd-90a61d07a992" providerId="ADAL" clId="{341B6031-0D89-524D-9F20-A61545EC15EC}" dt="2024-02-26T12:29:11.132" v="11341" actId="2696"/>
        <pc:sldMkLst>
          <pc:docMk/>
          <pc:sldMk cId="2184156012" sldId="1588"/>
        </pc:sldMkLst>
      </pc:sldChg>
      <pc:sldChg chg="modSp add del mod">
        <pc:chgData name="Gavin Band" userId="c8f793f7-5806-46f0-b9bd-90a61d07a992" providerId="ADAL" clId="{341B6031-0D89-524D-9F20-A61545EC15EC}" dt="2024-02-26T11:32:55.776" v="8407" actId="2696"/>
        <pc:sldMkLst>
          <pc:docMk/>
          <pc:sldMk cId="2896636366" sldId="1597"/>
        </pc:sldMkLst>
      </pc:sldChg>
      <pc:sldChg chg="delSp modSp mod">
        <pc:chgData name="Gavin Band" userId="c8f793f7-5806-46f0-b9bd-90a61d07a992" providerId="ADAL" clId="{341B6031-0D89-524D-9F20-A61545EC15EC}" dt="2024-02-26T08:58:18.683" v="486" actId="20577"/>
        <pc:sldMkLst>
          <pc:docMk/>
          <pc:sldMk cId="2550744240" sldId="1598"/>
        </pc:sldMkLst>
      </pc:sldChg>
      <pc:sldChg chg="delSp modSp mod">
        <pc:chgData name="Gavin Band" userId="c8f793f7-5806-46f0-b9bd-90a61d07a992" providerId="ADAL" clId="{341B6031-0D89-524D-9F20-A61545EC15EC}" dt="2024-02-26T08:58:48.366" v="508" actId="20577"/>
        <pc:sldMkLst>
          <pc:docMk/>
          <pc:sldMk cId="316057576" sldId="1599"/>
        </pc:sldMkLst>
      </pc:sldChg>
      <pc:sldChg chg="add del">
        <pc:chgData name="Gavin Band" userId="c8f793f7-5806-46f0-b9bd-90a61d07a992" providerId="ADAL" clId="{341B6031-0D89-524D-9F20-A61545EC15EC}" dt="2024-02-26T09:07:51.723" v="645" actId="2696"/>
        <pc:sldMkLst>
          <pc:docMk/>
          <pc:sldMk cId="1398263518" sldId="1600"/>
        </pc:sldMkLst>
      </pc:sldChg>
      <pc:sldChg chg="addSp delSp modSp add del mod">
        <pc:chgData name="Gavin Band" userId="c8f793f7-5806-46f0-b9bd-90a61d07a992" providerId="ADAL" clId="{341B6031-0D89-524D-9F20-A61545EC15EC}" dt="2024-02-26T09:07:27.736" v="643" actId="2696"/>
        <pc:sldMkLst>
          <pc:docMk/>
          <pc:sldMk cId="2358493128" sldId="1600"/>
        </pc:sldMkLst>
      </pc:sldChg>
      <pc:sldChg chg="add del">
        <pc:chgData name="Gavin Band" userId="c8f793f7-5806-46f0-b9bd-90a61d07a992" providerId="ADAL" clId="{341B6031-0D89-524D-9F20-A61545EC15EC}" dt="2024-02-26T11:34:48.954" v="8490" actId="2696"/>
        <pc:sldMkLst>
          <pc:docMk/>
          <pc:sldMk cId="2740375479" sldId="1600"/>
        </pc:sldMkLst>
      </pc:sldChg>
      <pc:sldChg chg="addSp delSp modSp mod">
        <pc:chgData name="Gavin Band" userId="c8f793f7-5806-46f0-b9bd-90a61d07a992" providerId="ADAL" clId="{341B6031-0D89-524D-9F20-A61545EC15EC}" dt="2024-02-26T09:12:02.201" v="726"/>
        <pc:sldMkLst>
          <pc:docMk/>
          <pc:sldMk cId="3140797249" sldId="1601"/>
        </pc:sldMkLst>
      </pc:sldChg>
      <pc:sldChg chg="addSp delSp modSp mod">
        <pc:chgData name="Gavin Band" userId="c8f793f7-5806-46f0-b9bd-90a61d07a992" providerId="ADAL" clId="{341B6031-0D89-524D-9F20-A61545EC15EC}" dt="2024-02-26T09:55:02.999" v="3286"/>
        <pc:sldMkLst>
          <pc:docMk/>
          <pc:sldMk cId="4192317526" sldId="1602"/>
        </pc:sldMkLst>
      </pc:sldChg>
      <pc:sldChg chg="addSp delSp modSp del mod">
        <pc:chgData name="Gavin Band" userId="c8f793f7-5806-46f0-b9bd-90a61d07a992" providerId="ADAL" clId="{341B6031-0D89-524D-9F20-A61545EC15EC}" dt="2024-02-26T09:16:29.057" v="790" actId="2696"/>
        <pc:sldMkLst>
          <pc:docMk/>
          <pc:sldMk cId="1596672833" sldId="1603"/>
        </pc:sldMkLst>
      </pc:sldChg>
      <pc:sldChg chg="addSp delSp modSp mod ord">
        <pc:chgData name="Gavin Band" userId="c8f793f7-5806-46f0-b9bd-90a61d07a992" providerId="ADAL" clId="{341B6031-0D89-524D-9F20-A61545EC15EC}" dt="2024-02-26T09:57:16.445" v="3347" actId="478"/>
        <pc:sldMkLst>
          <pc:docMk/>
          <pc:sldMk cId="1423062269" sldId="1604"/>
        </pc:sldMkLst>
      </pc:sldChg>
      <pc:sldChg chg="del">
        <pc:chgData name="Gavin Band" userId="c8f793f7-5806-46f0-b9bd-90a61d07a992" providerId="ADAL" clId="{341B6031-0D89-524D-9F20-A61545EC15EC}" dt="2024-02-26T10:55:53.056" v="6127" actId="2696"/>
        <pc:sldMkLst>
          <pc:docMk/>
          <pc:sldMk cId="1742815742" sldId="1605"/>
        </pc:sldMkLst>
      </pc:sldChg>
      <pc:sldChg chg="addSp delSp modSp mod ord">
        <pc:chgData name="Gavin Band" userId="c8f793f7-5806-46f0-b9bd-90a61d07a992" providerId="ADAL" clId="{341B6031-0D89-524D-9F20-A61545EC15EC}" dt="2024-02-26T10:54:03.107" v="6124" actId="1076"/>
        <pc:sldMkLst>
          <pc:docMk/>
          <pc:sldMk cId="3891903576" sldId="1606"/>
        </pc:sldMkLst>
      </pc:sldChg>
      <pc:sldChg chg="addSp delSp modSp del mod ord">
        <pc:chgData name="Gavin Band" userId="c8f793f7-5806-46f0-b9bd-90a61d07a992" providerId="ADAL" clId="{341B6031-0D89-524D-9F20-A61545EC15EC}" dt="2024-02-26T11:43:17.926" v="8999" actId="2696"/>
        <pc:sldMkLst>
          <pc:docMk/>
          <pc:sldMk cId="24937538" sldId="1608"/>
        </pc:sldMkLst>
      </pc:sldChg>
      <pc:sldChg chg="add del">
        <pc:chgData name="Gavin Band" userId="c8f793f7-5806-46f0-b9bd-90a61d07a992" providerId="ADAL" clId="{341B6031-0D89-524D-9F20-A61545EC15EC}" dt="2024-02-26T12:07:39.508" v="10165" actId="2696"/>
        <pc:sldMkLst>
          <pc:docMk/>
          <pc:sldMk cId="3121248984" sldId="1608"/>
        </pc:sldMkLst>
      </pc:sldChg>
      <pc:sldChg chg="addSp delSp modSp mod">
        <pc:chgData name="Gavin Band" userId="c8f793f7-5806-46f0-b9bd-90a61d07a992" providerId="ADAL" clId="{341B6031-0D89-524D-9F20-A61545EC15EC}" dt="2024-02-26T08:45:47.690" v="126" actId="120"/>
        <pc:sldMkLst>
          <pc:docMk/>
          <pc:sldMk cId="3569725325" sldId="1611"/>
        </pc:sldMkLst>
      </pc:sldChg>
      <pc:sldChg chg="addSp delSp modSp add del mod">
        <pc:chgData name="Gavin Band" userId="c8f793f7-5806-46f0-b9bd-90a61d07a992" providerId="ADAL" clId="{341B6031-0D89-524D-9F20-A61545EC15EC}" dt="2024-02-26T11:53:21.886" v="9266" actId="2696"/>
        <pc:sldMkLst>
          <pc:docMk/>
          <pc:sldMk cId="1531244164" sldId="1613"/>
        </pc:sldMkLst>
      </pc:sldChg>
      <pc:sldChg chg="del">
        <pc:chgData name="Gavin Band" userId="c8f793f7-5806-46f0-b9bd-90a61d07a992" providerId="ADAL" clId="{341B6031-0D89-524D-9F20-A61545EC15EC}" dt="2024-02-26T12:10:33.160" v="10279" actId="2696"/>
        <pc:sldMkLst>
          <pc:docMk/>
          <pc:sldMk cId="647610006" sldId="1614"/>
        </pc:sldMkLst>
      </pc:sldChg>
      <pc:sldChg chg="del">
        <pc:chgData name="Gavin Band" userId="c8f793f7-5806-46f0-b9bd-90a61d07a992" providerId="ADAL" clId="{341B6031-0D89-524D-9F20-A61545EC15EC}" dt="2024-02-26T10:50:12.006" v="5989" actId="2696"/>
        <pc:sldMkLst>
          <pc:docMk/>
          <pc:sldMk cId="2550855012" sldId="1615"/>
        </pc:sldMkLst>
      </pc:sldChg>
      <pc:sldChg chg="delSp modSp mod ord">
        <pc:chgData name="Gavin Band" userId="c8f793f7-5806-46f0-b9bd-90a61d07a992" providerId="ADAL" clId="{341B6031-0D89-524D-9F20-A61545EC15EC}" dt="2024-02-26T11:59:34.708" v="9555" actId="20577"/>
        <pc:sldMkLst>
          <pc:docMk/>
          <pc:sldMk cId="361353456" sldId="1619"/>
        </pc:sldMkLst>
      </pc:sldChg>
      <pc:sldChg chg="del">
        <pc:chgData name="Gavin Band" userId="c8f793f7-5806-46f0-b9bd-90a61d07a992" providerId="ADAL" clId="{341B6031-0D89-524D-9F20-A61545EC15EC}" dt="2024-02-26T12:10:39.167" v="10280" actId="2696"/>
        <pc:sldMkLst>
          <pc:docMk/>
          <pc:sldMk cId="3890576760" sldId="1620"/>
        </pc:sldMkLst>
      </pc:sldChg>
      <pc:sldChg chg="del">
        <pc:chgData name="Gavin Band" userId="c8f793f7-5806-46f0-b9bd-90a61d07a992" providerId="ADAL" clId="{341B6031-0D89-524D-9F20-A61545EC15EC}" dt="2024-02-26T12:10:39.200" v="10281" actId="2696"/>
        <pc:sldMkLst>
          <pc:docMk/>
          <pc:sldMk cId="3802244235" sldId="1621"/>
        </pc:sldMkLst>
      </pc:sldChg>
      <pc:sldChg chg="del">
        <pc:chgData name="Gavin Band" userId="c8f793f7-5806-46f0-b9bd-90a61d07a992" providerId="ADAL" clId="{341B6031-0D89-524D-9F20-A61545EC15EC}" dt="2024-02-26T12:10:49.573" v="10283" actId="2696"/>
        <pc:sldMkLst>
          <pc:docMk/>
          <pc:sldMk cId="2481258450" sldId="1622"/>
        </pc:sldMkLst>
      </pc:sldChg>
      <pc:sldChg chg="del">
        <pc:chgData name="Gavin Band" userId="c8f793f7-5806-46f0-b9bd-90a61d07a992" providerId="ADAL" clId="{341B6031-0D89-524D-9F20-A61545EC15EC}" dt="2024-02-26T12:16:28.832" v="10634" actId="2696"/>
        <pc:sldMkLst>
          <pc:docMk/>
          <pc:sldMk cId="2875109711" sldId="1623"/>
        </pc:sldMkLst>
      </pc:sldChg>
      <pc:sldChg chg="addSp delSp modSp mod">
        <pc:chgData name="Gavin Band" userId="c8f793f7-5806-46f0-b9bd-90a61d07a992" providerId="ADAL" clId="{341B6031-0D89-524D-9F20-A61545EC15EC}" dt="2024-02-26T12:30:54.862" v="11421"/>
        <pc:sldMkLst>
          <pc:docMk/>
          <pc:sldMk cId="2305372144" sldId="1624"/>
        </pc:sldMkLst>
      </pc:sldChg>
      <pc:sldChg chg="addSp modSp new del mod">
        <pc:chgData name="Gavin Band" userId="c8f793f7-5806-46f0-b9bd-90a61d07a992" providerId="ADAL" clId="{341B6031-0D89-524D-9F20-A61545EC15EC}" dt="2024-02-26T11:33:20.940" v="8413" actId="2696"/>
        <pc:sldMkLst>
          <pc:docMk/>
          <pc:sldMk cId="3730892642" sldId="1625"/>
        </pc:sldMkLst>
      </pc:sldChg>
      <pc:sldChg chg="addSp modSp add mod">
        <pc:chgData name="Gavin Band" userId="c8f793f7-5806-46f0-b9bd-90a61d07a992" providerId="ADAL" clId="{341B6031-0D89-524D-9F20-A61545EC15EC}" dt="2024-02-26T08:59:01.544" v="530" actId="20577"/>
        <pc:sldMkLst>
          <pc:docMk/>
          <pc:sldMk cId="1861091013" sldId="1626"/>
        </pc:sldMkLst>
      </pc:sldChg>
      <pc:sldChg chg="addSp delSp modSp add del mod">
        <pc:chgData name="Gavin Band" userId="c8f793f7-5806-46f0-b9bd-90a61d07a992" providerId="ADAL" clId="{341B6031-0D89-524D-9F20-A61545EC15EC}" dt="2024-02-26T09:00:09.098" v="564" actId="2696"/>
        <pc:sldMkLst>
          <pc:docMk/>
          <pc:sldMk cId="672911947" sldId="1627"/>
        </pc:sldMkLst>
      </pc:sldChg>
      <pc:sldChg chg="add del">
        <pc:chgData name="Gavin Band" userId="c8f793f7-5806-46f0-b9bd-90a61d07a992" providerId="ADAL" clId="{341B6031-0D89-524D-9F20-A61545EC15EC}" dt="2024-02-26T09:00:09.090" v="563" actId="2696"/>
        <pc:sldMkLst>
          <pc:docMk/>
          <pc:sldMk cId="2650781748" sldId="1628"/>
        </pc:sldMkLst>
      </pc:sldChg>
      <pc:sldChg chg="add del">
        <pc:chgData name="Gavin Band" userId="c8f793f7-5806-46f0-b9bd-90a61d07a992" providerId="ADAL" clId="{341B6031-0D89-524D-9F20-A61545EC15EC}" dt="2024-02-26T12:07:39.542" v="10169" actId="2696"/>
        <pc:sldMkLst>
          <pc:docMk/>
          <pc:sldMk cId="2875842991" sldId="1629"/>
        </pc:sldMkLst>
      </pc:sldChg>
      <pc:sldChg chg="addSp delSp modSp add del mod">
        <pc:chgData name="Gavin Band" userId="c8f793f7-5806-46f0-b9bd-90a61d07a992" providerId="ADAL" clId="{341B6031-0D89-524D-9F20-A61545EC15EC}" dt="2024-02-26T11:43:17.926" v="8999" actId="2696"/>
        <pc:sldMkLst>
          <pc:docMk/>
          <pc:sldMk cId="3779369598" sldId="1629"/>
        </pc:sldMkLst>
      </pc:sldChg>
      <pc:sldChg chg="addSp delSp modSp add mod ord">
        <pc:chgData name="Gavin Band" userId="c8f793f7-5806-46f0-b9bd-90a61d07a992" providerId="ADAL" clId="{341B6031-0D89-524D-9F20-A61545EC15EC}" dt="2024-02-26T11:38:08.769" v="8607" actId="1076"/>
        <pc:sldMkLst>
          <pc:docMk/>
          <pc:sldMk cId="290077151" sldId="1630"/>
        </pc:sldMkLst>
      </pc:sldChg>
      <pc:sldChg chg="modSp add del mod">
        <pc:chgData name="Gavin Band" userId="c8f793f7-5806-46f0-b9bd-90a61d07a992" providerId="ADAL" clId="{341B6031-0D89-524D-9F20-A61545EC15EC}" dt="2024-02-26T10:50:11.955" v="5988" actId="2696"/>
        <pc:sldMkLst>
          <pc:docMk/>
          <pc:sldMk cId="4265402742" sldId="1631"/>
        </pc:sldMkLst>
      </pc:sldChg>
      <pc:sldChg chg="addSp delSp modSp add del mod ord">
        <pc:chgData name="Gavin Band" userId="c8f793f7-5806-46f0-b9bd-90a61d07a992" providerId="ADAL" clId="{341B6031-0D89-524D-9F20-A61545EC15EC}" dt="2024-02-26T11:36:53.178" v="8558" actId="2696"/>
        <pc:sldMkLst>
          <pc:docMk/>
          <pc:sldMk cId="2804165494" sldId="1632"/>
        </pc:sldMkLst>
      </pc:sldChg>
      <pc:sldChg chg="addSp delSp modSp add del mod">
        <pc:chgData name="Gavin Band" userId="c8f793f7-5806-46f0-b9bd-90a61d07a992" providerId="ADAL" clId="{341B6031-0D89-524D-9F20-A61545EC15EC}" dt="2024-02-26T09:31:31.430" v="1644" actId="2696"/>
        <pc:sldMkLst>
          <pc:docMk/>
          <pc:sldMk cId="1073786747" sldId="1633"/>
        </pc:sldMkLst>
      </pc:sldChg>
      <pc:sldChg chg="addSp delSp modSp add del mod">
        <pc:chgData name="Gavin Band" userId="c8f793f7-5806-46f0-b9bd-90a61d07a992" providerId="ADAL" clId="{341B6031-0D89-524D-9F20-A61545EC15EC}" dt="2024-02-26T11:16:56.748" v="7647" actId="2696"/>
        <pc:sldMkLst>
          <pc:docMk/>
          <pc:sldMk cId="199111668" sldId="1634"/>
        </pc:sldMkLst>
      </pc:sldChg>
      <pc:sldChg chg="add del">
        <pc:chgData name="Gavin Band" userId="c8f793f7-5806-46f0-b9bd-90a61d07a992" providerId="ADAL" clId="{341B6031-0D89-524D-9F20-A61545EC15EC}" dt="2024-02-26T09:36:39.298" v="1645" actId="2696"/>
        <pc:sldMkLst>
          <pc:docMk/>
          <pc:sldMk cId="173285350" sldId="1635"/>
        </pc:sldMkLst>
      </pc:sldChg>
      <pc:sldChg chg="addSp delSp modSp add del mod">
        <pc:chgData name="Gavin Band" userId="c8f793f7-5806-46f0-b9bd-90a61d07a992" providerId="ADAL" clId="{341B6031-0D89-524D-9F20-A61545EC15EC}" dt="2024-02-26T10:38:48.891" v="5277" actId="2696"/>
        <pc:sldMkLst>
          <pc:docMk/>
          <pc:sldMk cId="2260263965" sldId="1635"/>
        </pc:sldMkLst>
      </pc:sldChg>
      <pc:sldChg chg="modSp add mod">
        <pc:chgData name="Gavin Band" userId="c8f793f7-5806-46f0-b9bd-90a61d07a992" providerId="ADAL" clId="{341B6031-0D89-524D-9F20-A61545EC15EC}" dt="2024-02-26T10:09:34.689" v="4307" actId="1076"/>
        <pc:sldMkLst>
          <pc:docMk/>
          <pc:sldMk cId="13819777" sldId="1636"/>
        </pc:sldMkLst>
      </pc:sldChg>
      <pc:sldChg chg="addSp delSp modSp new del mod ord">
        <pc:chgData name="Gavin Band" userId="c8f793f7-5806-46f0-b9bd-90a61d07a992" providerId="ADAL" clId="{341B6031-0D89-524D-9F20-A61545EC15EC}" dt="2024-02-26T10:55:53.043" v="6126" actId="2696"/>
        <pc:sldMkLst>
          <pc:docMk/>
          <pc:sldMk cId="4158582186" sldId="1637"/>
        </pc:sldMkLst>
      </pc:sldChg>
      <pc:sldChg chg="addSp modSp add mod">
        <pc:chgData name="Gavin Band" userId="c8f793f7-5806-46f0-b9bd-90a61d07a992" providerId="ADAL" clId="{341B6031-0D89-524D-9F20-A61545EC15EC}" dt="2024-02-26T10:38:44.341" v="5276" actId="1076"/>
        <pc:sldMkLst>
          <pc:docMk/>
          <pc:sldMk cId="2516347109" sldId="1638"/>
        </pc:sldMkLst>
      </pc:sldChg>
      <pc:sldChg chg="add del">
        <pc:chgData name="Gavin Band" userId="c8f793f7-5806-46f0-b9bd-90a61d07a992" providerId="ADAL" clId="{341B6031-0D89-524D-9F20-A61545EC15EC}" dt="2024-02-26T11:36:58.513" v="8559" actId="2696"/>
        <pc:sldMkLst>
          <pc:docMk/>
          <pc:sldMk cId="2617411530" sldId="1639"/>
        </pc:sldMkLst>
      </pc:sldChg>
      <pc:sldChg chg="addSp delSp modSp add mod">
        <pc:chgData name="Gavin Band" userId="c8f793f7-5806-46f0-b9bd-90a61d07a992" providerId="ADAL" clId="{341B6031-0D89-524D-9F20-A61545EC15EC}" dt="2024-02-26T11:36:46.412" v="8555"/>
        <pc:sldMkLst>
          <pc:docMk/>
          <pc:sldMk cId="743126532" sldId="1640"/>
        </pc:sldMkLst>
      </pc:sldChg>
      <pc:sldChg chg="addSp delSp modSp add del mod">
        <pc:chgData name="Gavin Band" userId="c8f793f7-5806-46f0-b9bd-90a61d07a992" providerId="ADAL" clId="{341B6031-0D89-524D-9F20-A61545EC15EC}" dt="2024-02-26T11:43:34.559" v="9001" actId="2696"/>
        <pc:sldMkLst>
          <pc:docMk/>
          <pc:sldMk cId="753770369" sldId="1641"/>
        </pc:sldMkLst>
      </pc:sldChg>
      <pc:sldChg chg="add del">
        <pc:chgData name="Gavin Band" userId="c8f793f7-5806-46f0-b9bd-90a61d07a992" providerId="ADAL" clId="{341B6031-0D89-524D-9F20-A61545EC15EC}" dt="2024-02-26T12:07:39.521" v="10167" actId="2696"/>
        <pc:sldMkLst>
          <pc:docMk/>
          <pc:sldMk cId="2909307867" sldId="1641"/>
        </pc:sldMkLst>
      </pc:sldChg>
      <pc:sldChg chg="addSp modSp new del mod ord">
        <pc:chgData name="Gavin Band" userId="c8f793f7-5806-46f0-b9bd-90a61d07a992" providerId="ADAL" clId="{341B6031-0D89-524D-9F20-A61545EC15EC}" dt="2024-02-26T12:10:33.131" v="10278" actId="2696"/>
        <pc:sldMkLst>
          <pc:docMk/>
          <pc:sldMk cId="1716451247" sldId="1642"/>
        </pc:sldMkLst>
      </pc:sldChg>
      <pc:sldChg chg="addSp delSp modSp add del mod ord">
        <pc:chgData name="Gavin Band" userId="c8f793f7-5806-46f0-b9bd-90a61d07a992" providerId="ADAL" clId="{341B6031-0D89-524D-9F20-A61545EC15EC}" dt="2024-02-26T12:07:39.559" v="10170" actId="2696"/>
        <pc:sldMkLst>
          <pc:docMk/>
          <pc:sldMk cId="1047002391" sldId="1643"/>
        </pc:sldMkLst>
      </pc:sldChg>
      <pc:sldChg chg="addSp delSp modSp new del mod ord">
        <pc:chgData name="Gavin Band" userId="c8f793f7-5806-46f0-b9bd-90a61d07a992" providerId="ADAL" clId="{341B6031-0D89-524D-9F20-A61545EC15EC}" dt="2024-02-26T12:00:11.678" v="9556" actId="2696"/>
        <pc:sldMkLst>
          <pc:docMk/>
          <pc:sldMk cId="796698294" sldId="1644"/>
        </pc:sldMkLst>
      </pc:sldChg>
      <pc:sldChg chg="modSp add del mod">
        <pc:chgData name="Gavin Band" userId="c8f793f7-5806-46f0-b9bd-90a61d07a992" providerId="ADAL" clId="{341B6031-0D89-524D-9F20-A61545EC15EC}" dt="2024-02-26T11:32:57.428" v="8408" actId="2696"/>
        <pc:sldMkLst>
          <pc:docMk/>
          <pc:sldMk cId="1958749453" sldId="1645"/>
        </pc:sldMkLst>
      </pc:sldChg>
      <pc:sldChg chg="modSp add del mod">
        <pc:chgData name="Gavin Band" userId="c8f793f7-5806-46f0-b9bd-90a61d07a992" providerId="ADAL" clId="{341B6031-0D89-524D-9F20-A61545EC15EC}" dt="2024-02-26T12:07:39.515" v="10166" actId="2696"/>
        <pc:sldMkLst>
          <pc:docMk/>
          <pc:sldMk cId="3360102358" sldId="1646"/>
        </pc:sldMkLst>
      </pc:sldChg>
      <pc:sldChg chg="modSp add del mod">
        <pc:chgData name="Gavin Band" userId="c8f793f7-5806-46f0-b9bd-90a61d07a992" providerId="ADAL" clId="{341B6031-0D89-524D-9F20-A61545EC15EC}" dt="2024-02-26T11:33:58.398" v="8487" actId="2696"/>
        <pc:sldMkLst>
          <pc:docMk/>
          <pc:sldMk cId="3379257460" sldId="1647"/>
        </pc:sldMkLst>
      </pc:sldChg>
      <pc:sldChg chg="modSp add mod">
        <pc:chgData name="Gavin Band" userId="c8f793f7-5806-46f0-b9bd-90a61d07a992" providerId="ADAL" clId="{341B6031-0D89-524D-9F20-A61545EC15EC}" dt="2024-02-26T12:10:14.526" v="10277"/>
        <pc:sldMkLst>
          <pc:docMk/>
          <pc:sldMk cId="2859900919" sldId="1648"/>
        </pc:sldMkLst>
      </pc:sldChg>
      <pc:sldChg chg="modSp add mod">
        <pc:chgData name="Gavin Band" userId="c8f793f7-5806-46f0-b9bd-90a61d07a992" providerId="ADAL" clId="{341B6031-0D89-524D-9F20-A61545EC15EC}" dt="2024-02-26T12:10:08.492" v="10276"/>
        <pc:sldMkLst>
          <pc:docMk/>
          <pc:sldMk cId="45829911" sldId="1649"/>
        </pc:sldMkLst>
      </pc:sldChg>
      <pc:sldChg chg="new del">
        <pc:chgData name="Gavin Band" userId="c8f793f7-5806-46f0-b9bd-90a61d07a992" providerId="ADAL" clId="{341B6031-0D89-524D-9F20-A61545EC15EC}" dt="2024-02-26T11:33:20.947" v="8414" actId="2696"/>
        <pc:sldMkLst>
          <pc:docMk/>
          <pc:sldMk cId="2905903038" sldId="1649"/>
        </pc:sldMkLst>
      </pc:sldChg>
      <pc:sldChg chg="modSp add del mod">
        <pc:chgData name="Gavin Band" userId="c8f793f7-5806-46f0-b9bd-90a61d07a992" providerId="ADAL" clId="{341B6031-0D89-524D-9F20-A61545EC15EC}" dt="2024-02-26T11:53:20.137" v="9265" actId="2696"/>
        <pc:sldMkLst>
          <pc:docMk/>
          <pc:sldMk cId="24937538" sldId="1650"/>
        </pc:sldMkLst>
      </pc:sldChg>
      <pc:sldChg chg="add del">
        <pc:chgData name="Gavin Band" userId="c8f793f7-5806-46f0-b9bd-90a61d07a992" providerId="ADAL" clId="{341B6031-0D89-524D-9F20-A61545EC15EC}" dt="2024-02-26T12:07:39.506" v="10164" actId="2696"/>
        <pc:sldMkLst>
          <pc:docMk/>
          <pc:sldMk cId="994991076" sldId="1651"/>
        </pc:sldMkLst>
      </pc:sldChg>
      <pc:sldChg chg="add del">
        <pc:chgData name="Gavin Band" userId="c8f793f7-5806-46f0-b9bd-90a61d07a992" providerId="ADAL" clId="{341B6031-0D89-524D-9F20-A61545EC15EC}" dt="2024-02-26T12:07:14.769" v="10162" actId="2696"/>
        <pc:sldMkLst>
          <pc:docMk/>
          <pc:sldMk cId="1359389632" sldId="1652"/>
        </pc:sldMkLst>
      </pc:sldChg>
      <pc:sldChg chg="add del">
        <pc:chgData name="Gavin Band" userId="c8f793f7-5806-46f0-b9bd-90a61d07a992" providerId="ADAL" clId="{341B6031-0D89-524D-9F20-A61545EC15EC}" dt="2024-02-26T12:07:14.755" v="10161" actId="2696"/>
        <pc:sldMkLst>
          <pc:docMk/>
          <pc:sldMk cId="1333995419" sldId="1653"/>
        </pc:sldMkLst>
      </pc:sldChg>
      <pc:sldChg chg="modSp add mod ord">
        <pc:chgData name="Gavin Band" userId="c8f793f7-5806-46f0-b9bd-90a61d07a992" providerId="ADAL" clId="{341B6031-0D89-524D-9F20-A61545EC15EC}" dt="2024-02-26T12:09:12.903" v="10246" actId="1076"/>
        <pc:sldMkLst>
          <pc:docMk/>
          <pc:sldMk cId="1489260635" sldId="1654"/>
        </pc:sldMkLst>
      </pc:sldChg>
      <pc:sldChg chg="modSp add del mod">
        <pc:chgData name="Gavin Band" userId="c8f793f7-5806-46f0-b9bd-90a61d07a992" providerId="ADAL" clId="{341B6031-0D89-524D-9F20-A61545EC15EC}" dt="2024-02-26T11:53:23.434" v="9267" actId="2696"/>
        <pc:sldMkLst>
          <pc:docMk/>
          <pc:sldMk cId="949900207" sldId="1655"/>
        </pc:sldMkLst>
      </pc:sldChg>
      <pc:sldChg chg="modSp add del mod">
        <pc:chgData name="Gavin Band" userId="c8f793f7-5806-46f0-b9bd-90a61d07a992" providerId="ADAL" clId="{341B6031-0D89-524D-9F20-A61545EC15EC}" dt="2024-02-26T11:53:32.964" v="9269" actId="2696"/>
        <pc:sldMkLst>
          <pc:docMk/>
          <pc:sldMk cId="549311943" sldId="1656"/>
        </pc:sldMkLst>
      </pc:sldChg>
      <pc:sldChg chg="addSp delSp modSp add mod">
        <pc:chgData name="Gavin Band" userId="c8f793f7-5806-46f0-b9bd-90a61d07a992" providerId="ADAL" clId="{341B6031-0D89-524D-9F20-A61545EC15EC}" dt="2024-02-26T12:06:49.160" v="10157" actId="1076"/>
        <pc:sldMkLst>
          <pc:docMk/>
          <pc:sldMk cId="1313042063" sldId="1657"/>
        </pc:sldMkLst>
      </pc:sldChg>
      <pc:sldChg chg="add del">
        <pc:chgData name="Gavin Band" userId="c8f793f7-5806-46f0-b9bd-90a61d07a992" providerId="ADAL" clId="{341B6031-0D89-524D-9F20-A61545EC15EC}" dt="2024-02-26T11:52:30.761" v="9183"/>
        <pc:sldMkLst>
          <pc:docMk/>
          <pc:sldMk cId="3982255854" sldId="1657"/>
        </pc:sldMkLst>
      </pc:sldChg>
      <pc:sldChg chg="add del">
        <pc:chgData name="Gavin Band" userId="c8f793f7-5806-46f0-b9bd-90a61d07a992" providerId="ADAL" clId="{341B6031-0D89-524D-9F20-A61545EC15EC}" dt="2024-02-26T11:53:17.247" v="9264" actId="2696"/>
        <pc:sldMkLst>
          <pc:docMk/>
          <pc:sldMk cId="132084917" sldId="1658"/>
        </pc:sldMkLst>
      </pc:sldChg>
      <pc:sldChg chg="addSp delSp modSp add mod">
        <pc:chgData name="Gavin Band" userId="c8f793f7-5806-46f0-b9bd-90a61d07a992" providerId="ADAL" clId="{341B6031-0D89-524D-9F20-A61545EC15EC}" dt="2024-02-26T12:06:54.697" v="10159"/>
        <pc:sldMkLst>
          <pc:docMk/>
          <pc:sldMk cId="1795477874" sldId="1658"/>
        </pc:sldMkLst>
      </pc:sldChg>
      <pc:sldChg chg="add del">
        <pc:chgData name="Gavin Band" userId="c8f793f7-5806-46f0-b9bd-90a61d07a992" providerId="ADAL" clId="{341B6031-0D89-524D-9F20-A61545EC15EC}" dt="2024-02-26T11:52:30.761" v="9183"/>
        <pc:sldMkLst>
          <pc:docMk/>
          <pc:sldMk cId="1933012553" sldId="1658"/>
        </pc:sldMkLst>
      </pc:sldChg>
      <pc:sldChg chg="addSp delSp modSp add mod">
        <pc:chgData name="Gavin Band" userId="c8f793f7-5806-46f0-b9bd-90a61d07a992" providerId="ADAL" clId="{341B6031-0D89-524D-9F20-A61545EC15EC}" dt="2024-02-26T12:06:50.801" v="10158"/>
        <pc:sldMkLst>
          <pc:docMk/>
          <pc:sldMk cId="136916989" sldId="1659"/>
        </pc:sldMkLst>
      </pc:sldChg>
      <pc:sldChg chg="delSp modSp new mod">
        <pc:chgData name="Gavin Band" userId="c8f793f7-5806-46f0-b9bd-90a61d07a992" providerId="ADAL" clId="{341B6031-0D89-524D-9F20-A61545EC15EC}" dt="2024-02-26T12:01:00.352" v="9594" actId="20577"/>
        <pc:sldMkLst>
          <pc:docMk/>
          <pc:sldMk cId="849665928" sldId="1660"/>
        </pc:sldMkLst>
      </pc:sldChg>
      <pc:sldChg chg="modSp add del mod">
        <pc:chgData name="Gavin Band" userId="c8f793f7-5806-46f0-b9bd-90a61d07a992" providerId="ADAL" clId="{341B6031-0D89-524D-9F20-A61545EC15EC}" dt="2024-02-26T11:57:44.936" v="9409" actId="2696"/>
        <pc:sldMkLst>
          <pc:docMk/>
          <pc:sldMk cId="3127882429" sldId="1660"/>
        </pc:sldMkLst>
      </pc:sldChg>
      <pc:sldChg chg="delSp add mod">
        <pc:chgData name="Gavin Band" userId="c8f793f7-5806-46f0-b9bd-90a61d07a992" providerId="ADAL" clId="{341B6031-0D89-524D-9F20-A61545EC15EC}" dt="2024-02-26T12:09:30.929" v="10247" actId="478"/>
        <pc:sldMkLst>
          <pc:docMk/>
          <pc:sldMk cId="622148997" sldId="1661"/>
        </pc:sldMkLst>
      </pc:sldChg>
      <pc:sldChg chg="addSp delSp modSp add mod">
        <pc:chgData name="Gavin Band" userId="c8f793f7-5806-46f0-b9bd-90a61d07a992" providerId="ADAL" clId="{341B6031-0D89-524D-9F20-A61545EC15EC}" dt="2024-02-26T12:09:48.512" v="10250" actId="14100"/>
        <pc:sldMkLst>
          <pc:docMk/>
          <pc:sldMk cId="3044222349" sldId="1662"/>
        </pc:sldMkLst>
      </pc:sldChg>
      <pc:sldChg chg="addSp delSp modSp add mod">
        <pc:chgData name="Gavin Band" userId="c8f793f7-5806-46f0-b9bd-90a61d07a992" providerId="ADAL" clId="{341B6031-0D89-524D-9F20-A61545EC15EC}" dt="2024-02-26T12:11:57.103" v="10286"/>
        <pc:sldMkLst>
          <pc:docMk/>
          <pc:sldMk cId="2381558933" sldId="1663"/>
        </pc:sldMkLst>
      </pc:sldChg>
      <pc:sldChg chg="addSp delSp modSp new mod">
        <pc:chgData name="Gavin Band" userId="c8f793f7-5806-46f0-b9bd-90a61d07a992" providerId="ADAL" clId="{341B6031-0D89-524D-9F20-A61545EC15EC}" dt="2024-02-26T12:14:56.808" v="10624" actId="1076"/>
        <pc:sldMkLst>
          <pc:docMk/>
          <pc:sldMk cId="577695752" sldId="1664"/>
        </pc:sldMkLst>
      </pc:sldChg>
      <pc:sldChg chg="modSp add mod">
        <pc:chgData name="Gavin Band" userId="c8f793f7-5806-46f0-b9bd-90a61d07a992" providerId="ADAL" clId="{341B6031-0D89-524D-9F20-A61545EC15EC}" dt="2024-02-26T12:16:24.874" v="10633" actId="20577"/>
        <pc:sldMkLst>
          <pc:docMk/>
          <pc:sldMk cId="2064402268" sldId="1665"/>
        </pc:sldMkLst>
      </pc:sldChg>
      <pc:sldChg chg="modSp add del mod">
        <pc:chgData name="Gavin Band" userId="c8f793f7-5806-46f0-b9bd-90a61d07a992" providerId="ADAL" clId="{341B6031-0D89-524D-9F20-A61545EC15EC}" dt="2024-02-26T12:28:03.612" v="11339" actId="2696"/>
        <pc:sldMkLst>
          <pc:docMk/>
          <pc:sldMk cId="3886559343" sldId="1666"/>
        </pc:sldMkLst>
      </pc:sldChg>
      <pc:sldChg chg="addSp modSp new mod">
        <pc:chgData name="Gavin Band" userId="c8f793f7-5806-46f0-b9bd-90a61d07a992" providerId="ADAL" clId="{341B6031-0D89-524D-9F20-A61545EC15EC}" dt="2024-02-26T12:18:49.650" v="10968" actId="14100"/>
        <pc:sldMkLst>
          <pc:docMk/>
          <pc:sldMk cId="1434712658" sldId="1667"/>
        </pc:sldMkLst>
      </pc:sldChg>
      <pc:sldChg chg="addSp delSp modSp new mod">
        <pc:chgData name="Gavin Band" userId="c8f793f7-5806-46f0-b9bd-90a61d07a992" providerId="ADAL" clId="{341B6031-0D89-524D-9F20-A61545EC15EC}" dt="2024-02-26T12:24:51.174" v="11205" actId="1076"/>
        <pc:sldMkLst>
          <pc:docMk/>
          <pc:sldMk cId="1190829759" sldId="1668"/>
        </pc:sldMkLst>
      </pc:sldChg>
      <pc:sldChg chg="add del">
        <pc:chgData name="Gavin Band" userId="c8f793f7-5806-46f0-b9bd-90a61d07a992" providerId="ADAL" clId="{341B6031-0D89-524D-9F20-A61545EC15EC}" dt="2024-02-26T12:23:32.905" v="11111"/>
        <pc:sldMkLst>
          <pc:docMk/>
          <pc:sldMk cId="2659972869" sldId="1669"/>
        </pc:sldMkLst>
      </pc:sldChg>
      <pc:sldChg chg="add del">
        <pc:chgData name="Gavin Band" userId="c8f793f7-5806-46f0-b9bd-90a61d07a992" providerId="ADAL" clId="{341B6031-0D89-524D-9F20-A61545EC15EC}" dt="2024-02-26T12:23:30.369" v="11109"/>
        <pc:sldMkLst>
          <pc:docMk/>
          <pc:sldMk cId="2719398677" sldId="1669"/>
        </pc:sldMkLst>
      </pc:sldChg>
      <pc:sldChg chg="modSp add mod ord">
        <pc:chgData name="Gavin Band" userId="c8f793f7-5806-46f0-b9bd-90a61d07a992" providerId="ADAL" clId="{341B6031-0D89-524D-9F20-A61545EC15EC}" dt="2024-02-26T12:27:00.884" v="11338" actId="20577"/>
        <pc:sldMkLst>
          <pc:docMk/>
          <pc:sldMk cId="2964031326" sldId="1669"/>
        </pc:sldMkLst>
      </pc:sldChg>
      <pc:sldChg chg="modSp add mod">
        <pc:chgData name="Gavin Band" userId="c8f793f7-5806-46f0-b9bd-90a61d07a992" providerId="ADAL" clId="{341B6031-0D89-524D-9F20-A61545EC15EC}" dt="2024-02-26T12:29:15.749" v="11342" actId="1076"/>
        <pc:sldMkLst>
          <pc:docMk/>
          <pc:sldMk cId="1974926257" sldId="1670"/>
        </pc:sldMkLst>
      </pc:sldChg>
    </pc:docChg>
  </pc:docChgLst>
  <pc:docChgLst>
    <pc:chgData name="Gavin Band" userId="c8f793f7-5806-46f0-b9bd-90a61d07a992" providerId="ADAL" clId="{7EE75D9D-60AC-CA4E-94DE-BEE345FC521C}"/>
    <pc:docChg chg="custSel addSld delSld modSld modSection">
      <pc:chgData name="Gavin Band" userId="c8f793f7-5806-46f0-b9bd-90a61d07a992" providerId="ADAL" clId="{7EE75D9D-60AC-CA4E-94DE-BEE345FC521C}" dt="2025-11-12T11:38:40.159" v="20" actId="478"/>
      <pc:docMkLst>
        <pc:docMk/>
      </pc:docMkLst>
      <pc:sldChg chg="delSp mod">
        <pc:chgData name="Gavin Band" userId="c8f793f7-5806-46f0-b9bd-90a61d07a992" providerId="ADAL" clId="{7EE75D9D-60AC-CA4E-94DE-BEE345FC521C}" dt="2025-11-12T11:38:40.159" v="20" actId="478"/>
        <pc:sldMkLst>
          <pc:docMk/>
          <pc:sldMk cId="3287909198" sldId="1553"/>
        </pc:sldMkLst>
      </pc:sldChg>
      <pc:sldChg chg="delSp mod">
        <pc:chgData name="Gavin Band" userId="c8f793f7-5806-46f0-b9bd-90a61d07a992" providerId="ADAL" clId="{7EE75D9D-60AC-CA4E-94DE-BEE345FC521C}" dt="2025-11-12T11:38:31.624" v="18" actId="478"/>
        <pc:sldMkLst>
          <pc:docMk/>
          <pc:sldMk cId="1512171831" sldId="1555"/>
        </pc:sldMkLst>
      </pc:sldChg>
      <pc:sldChg chg="delSp mod">
        <pc:chgData name="Gavin Band" userId="c8f793f7-5806-46f0-b9bd-90a61d07a992" providerId="ADAL" clId="{7EE75D9D-60AC-CA4E-94DE-BEE345FC521C}" dt="2025-11-12T11:38:35.219" v="19" actId="478"/>
        <pc:sldMkLst>
          <pc:docMk/>
          <pc:sldMk cId="554842220" sldId="1556"/>
        </pc:sldMkLst>
      </pc:sldChg>
      <pc:sldChg chg="delSp modSp mod">
        <pc:chgData name="Gavin Band" userId="c8f793f7-5806-46f0-b9bd-90a61d07a992" providerId="ADAL" clId="{7EE75D9D-60AC-CA4E-94DE-BEE345FC521C}" dt="2025-11-12T11:37:14.436" v="7" actId="20577"/>
        <pc:sldMkLst>
          <pc:docMk/>
          <pc:sldMk cId="800193423" sldId="1692"/>
        </pc:sldMkLst>
      </pc:sldChg>
      <pc:sldChg chg="modSp mod">
        <pc:chgData name="Gavin Band" userId="c8f793f7-5806-46f0-b9bd-90a61d07a992" providerId="ADAL" clId="{7EE75D9D-60AC-CA4E-94DE-BEE345FC521C}" dt="2025-11-12T11:37:20.644" v="17" actId="20577"/>
        <pc:sldMkLst>
          <pc:docMk/>
          <pc:sldMk cId="4254803127" sldId="1693"/>
        </pc:sldMkLst>
      </pc:sldChg>
      <pc:sldChg chg="del">
        <pc:chgData name="Gavin Band" userId="c8f793f7-5806-46f0-b9bd-90a61d07a992" providerId="ADAL" clId="{7EE75D9D-60AC-CA4E-94DE-BEE345FC521C}" dt="2025-03-06T08:14:55.215" v="1" actId="2696"/>
        <pc:sldMkLst>
          <pc:docMk/>
          <pc:sldMk cId="77698278" sldId="1711"/>
        </pc:sldMkLst>
      </pc:sldChg>
      <pc:sldChg chg="add">
        <pc:chgData name="Gavin Band" userId="c8f793f7-5806-46f0-b9bd-90a61d07a992" providerId="ADAL" clId="{7EE75D9D-60AC-CA4E-94DE-BEE345FC521C}" dt="2025-03-06T08:14:53.276" v="0"/>
        <pc:sldMkLst>
          <pc:docMk/>
          <pc:sldMk cId="2565217189" sldId="1712"/>
        </pc:sldMkLst>
      </pc:sldChg>
      <pc:sldChg chg="modSp add mod">
        <pc:chgData name="Gavin Band" userId="c8f793f7-5806-46f0-b9bd-90a61d07a992" providerId="ADAL" clId="{7EE75D9D-60AC-CA4E-94DE-BEE345FC521C}" dt="2025-11-12T11:37:17.465" v="12" actId="20577"/>
        <pc:sldMkLst>
          <pc:docMk/>
          <pc:sldMk cId="3427683475" sldId="1713"/>
        </pc:sldMkLst>
      </pc:sldChg>
    </pc:docChg>
  </pc:docChgLst>
  <pc:docChgLst>
    <pc:chgData name="Gavin Band" userId="c8f793f7-5806-46f0-b9bd-90a61d07a992" providerId="ADAL" clId="{783520B9-FDF7-584B-B8F2-EFE54E1585FF}"/>
    <pc:docChg chg="modSld">
      <pc:chgData name="Gavin Band" userId="c8f793f7-5806-46f0-b9bd-90a61d07a992" providerId="ADAL" clId="{783520B9-FDF7-584B-B8F2-EFE54E1585FF}" dt="2024-11-04T08:55:24.116" v="41" actId="20577"/>
      <pc:docMkLst>
        <pc:docMk/>
      </pc:docMkLst>
      <pc:sldChg chg="modSp mod">
        <pc:chgData name="Gavin Band" userId="c8f793f7-5806-46f0-b9bd-90a61d07a992" providerId="ADAL" clId="{783520B9-FDF7-584B-B8F2-EFE54E1585FF}" dt="2024-11-04T08:55:24.116" v="41" actId="20577"/>
        <pc:sldMkLst>
          <pc:docMk/>
          <pc:sldMk cId="554842220" sldId="1556"/>
        </pc:sldMkLst>
      </pc:sldChg>
      <pc:sldChg chg="modSp mod">
        <pc:chgData name="Gavin Band" userId="c8f793f7-5806-46f0-b9bd-90a61d07a992" providerId="ADAL" clId="{783520B9-FDF7-584B-B8F2-EFE54E1585FF}" dt="2024-11-04T08:54:19.882" v="11" actId="20577"/>
        <pc:sldMkLst>
          <pc:docMk/>
          <pc:sldMk cId="1313042063" sldId="1657"/>
        </pc:sldMkLst>
      </pc:sldChg>
      <pc:sldChg chg="modSp mod">
        <pc:chgData name="Gavin Band" userId="c8f793f7-5806-46f0-b9bd-90a61d07a992" providerId="ADAL" clId="{783520B9-FDF7-584B-B8F2-EFE54E1585FF}" dt="2024-11-04T08:54:28.058" v="23" actId="20577"/>
        <pc:sldMkLst>
          <pc:docMk/>
          <pc:sldMk cId="136916989" sldId="1659"/>
        </pc:sldMkLst>
      </pc:sldChg>
    </pc:docChg>
  </pc:docChgLst>
  <pc:docChgLst>
    <pc:chgData name="Gavin Band" userId="c8f793f7-5806-46f0-b9bd-90a61d07a992" providerId="ADAL" clId="{921422FA-8365-E84F-AB6F-6D7C0E0F78FD}"/>
    <pc:docChg chg="undo custSel addSld delSld modSld sldOrd modSection">
      <pc:chgData name="Gavin Band" userId="c8f793f7-5806-46f0-b9bd-90a61d07a992" providerId="ADAL" clId="{921422FA-8365-E84F-AB6F-6D7C0E0F78FD}" dt="2026-03-02T14:18:37.470" v="2135" actId="20577"/>
      <pc:docMkLst>
        <pc:docMk/>
      </pc:docMkLst>
      <pc:sldChg chg="del">
        <pc:chgData name="Gavin Band" userId="c8f793f7-5806-46f0-b9bd-90a61d07a992" providerId="ADAL" clId="{921422FA-8365-E84F-AB6F-6D7C0E0F78FD}" dt="2026-03-02T14:04:07.481" v="1118" actId="2696"/>
        <pc:sldMkLst>
          <pc:docMk/>
          <pc:sldMk cId="973727792" sldId="1431"/>
        </pc:sldMkLst>
      </pc:sldChg>
      <pc:sldChg chg="del">
        <pc:chgData name="Gavin Band" userId="c8f793f7-5806-46f0-b9bd-90a61d07a992" providerId="ADAL" clId="{921422FA-8365-E84F-AB6F-6D7C0E0F78FD}" dt="2026-03-02T14:01:07.027" v="1028" actId="2696"/>
        <pc:sldMkLst>
          <pc:docMk/>
          <pc:sldMk cId="2946016535" sldId="1562"/>
        </pc:sldMkLst>
      </pc:sldChg>
      <pc:sldChg chg="del">
        <pc:chgData name="Gavin Band" userId="c8f793f7-5806-46f0-b9bd-90a61d07a992" providerId="ADAL" clId="{921422FA-8365-E84F-AB6F-6D7C0E0F78FD}" dt="2026-03-02T14:03:58.312" v="1117" actId="2696"/>
        <pc:sldMkLst>
          <pc:docMk/>
          <pc:sldMk cId="2419230486" sldId="1564"/>
        </pc:sldMkLst>
      </pc:sldChg>
      <pc:sldChg chg="modSp mod">
        <pc:chgData name="Gavin Band" userId="c8f793f7-5806-46f0-b9bd-90a61d07a992" providerId="ADAL" clId="{921422FA-8365-E84F-AB6F-6D7C0E0F78FD}" dt="2026-03-02T14:07:13.464" v="1181" actId="20577"/>
        <pc:sldMkLst>
          <pc:docMk/>
          <pc:sldMk cId="821367287" sldId="1576"/>
        </pc:sldMkLst>
        <pc:spChg chg="mod">
          <ac:chgData name="Gavin Band" userId="c8f793f7-5806-46f0-b9bd-90a61d07a992" providerId="ADAL" clId="{921422FA-8365-E84F-AB6F-6D7C0E0F78FD}" dt="2026-03-02T14:07:13.464" v="1181" actId="20577"/>
          <ac:spMkLst>
            <pc:docMk/>
            <pc:sldMk cId="821367287" sldId="1576"/>
            <ac:spMk id="9" creationId="{B9B0A656-1A73-6049-AA90-F82B1A430525}"/>
          </ac:spMkLst>
        </pc:spChg>
        <pc:spChg chg="mod">
          <ac:chgData name="Gavin Band" userId="c8f793f7-5806-46f0-b9bd-90a61d07a992" providerId="ADAL" clId="{921422FA-8365-E84F-AB6F-6D7C0E0F78FD}" dt="2026-03-02T14:07:07.076" v="1176" actId="20577"/>
          <ac:spMkLst>
            <pc:docMk/>
            <pc:sldMk cId="821367287" sldId="1576"/>
            <ac:spMk id="10" creationId="{5D5F3CE8-B9D7-A740-BA38-1DAB9296A2E4}"/>
          </ac:spMkLst>
        </pc:spChg>
      </pc:sldChg>
      <pc:sldChg chg="modSp mod">
        <pc:chgData name="Gavin Band" userId="c8f793f7-5806-46f0-b9bd-90a61d07a992" providerId="ADAL" clId="{921422FA-8365-E84F-AB6F-6D7C0E0F78FD}" dt="2026-03-02T14:18:37.470" v="2135" actId="20577"/>
        <pc:sldMkLst>
          <pc:docMk/>
          <pc:sldMk cId="2305372144" sldId="1624"/>
        </pc:sldMkLst>
        <pc:spChg chg="mod">
          <ac:chgData name="Gavin Band" userId="c8f793f7-5806-46f0-b9bd-90a61d07a992" providerId="ADAL" clId="{921422FA-8365-E84F-AB6F-6D7C0E0F78FD}" dt="2026-03-02T14:18:37.470" v="2135" actId="20577"/>
          <ac:spMkLst>
            <pc:docMk/>
            <pc:sldMk cId="2305372144" sldId="1624"/>
            <ac:spMk id="5" creationId="{00DB2EFE-BD8F-FB76-0836-9658581C9BA9}"/>
          </ac:spMkLst>
        </pc:spChg>
      </pc:sldChg>
      <pc:sldChg chg="del">
        <pc:chgData name="Gavin Band" userId="c8f793f7-5806-46f0-b9bd-90a61d07a992" providerId="ADAL" clId="{921422FA-8365-E84F-AB6F-6D7C0E0F78FD}" dt="2026-03-02T13:52:17.311" v="590" actId="2696"/>
        <pc:sldMkLst>
          <pc:docMk/>
          <pc:sldMk cId="849665928" sldId="1660"/>
        </pc:sldMkLst>
      </pc:sldChg>
      <pc:sldChg chg="del">
        <pc:chgData name="Gavin Band" userId="c8f793f7-5806-46f0-b9bd-90a61d07a992" providerId="ADAL" clId="{921422FA-8365-E84F-AB6F-6D7C0E0F78FD}" dt="2026-03-02T14:03:32.010" v="1115" actId="2696"/>
        <pc:sldMkLst>
          <pc:docMk/>
          <pc:sldMk cId="2964031326" sldId="1669"/>
        </pc:sldMkLst>
      </pc:sldChg>
      <pc:sldChg chg="modSp mod">
        <pc:chgData name="Gavin Band" userId="c8f793f7-5806-46f0-b9bd-90a61d07a992" providerId="ADAL" clId="{921422FA-8365-E84F-AB6F-6D7C0E0F78FD}" dt="2026-03-02T13:43:51.315" v="316" actId="20577"/>
        <pc:sldMkLst>
          <pc:docMk/>
          <pc:sldMk cId="2296070755" sldId="1674"/>
        </pc:sldMkLst>
        <pc:spChg chg="mod">
          <ac:chgData name="Gavin Band" userId="c8f793f7-5806-46f0-b9bd-90a61d07a992" providerId="ADAL" clId="{921422FA-8365-E84F-AB6F-6D7C0E0F78FD}" dt="2026-03-02T13:43:51.315" v="316" actId="20577"/>
          <ac:spMkLst>
            <pc:docMk/>
            <pc:sldMk cId="2296070755" sldId="1674"/>
            <ac:spMk id="4" creationId="{5AFEB78B-36CF-3F4C-808B-D2188D9D5F31}"/>
          </ac:spMkLst>
        </pc:spChg>
      </pc:sldChg>
      <pc:sldChg chg="add del">
        <pc:chgData name="Gavin Band" userId="c8f793f7-5806-46f0-b9bd-90a61d07a992" providerId="ADAL" clId="{921422FA-8365-E84F-AB6F-6D7C0E0F78FD}" dt="2026-03-02T13:42:09.439" v="305" actId="2696"/>
        <pc:sldMkLst>
          <pc:docMk/>
          <pc:sldMk cId="800193423" sldId="1692"/>
        </pc:sldMkLst>
      </pc:sldChg>
      <pc:sldChg chg="del">
        <pc:chgData name="Gavin Band" userId="c8f793f7-5806-46f0-b9bd-90a61d07a992" providerId="ADAL" clId="{921422FA-8365-E84F-AB6F-6D7C0E0F78FD}" dt="2026-03-02T13:42:59.524" v="312" actId="2696"/>
        <pc:sldMkLst>
          <pc:docMk/>
          <pc:sldMk cId="4254803127" sldId="1693"/>
        </pc:sldMkLst>
      </pc:sldChg>
      <pc:sldChg chg="del">
        <pc:chgData name="Gavin Band" userId="c8f793f7-5806-46f0-b9bd-90a61d07a992" providerId="ADAL" clId="{921422FA-8365-E84F-AB6F-6D7C0E0F78FD}" dt="2026-03-02T13:43:02.544" v="313" actId="2696"/>
        <pc:sldMkLst>
          <pc:docMk/>
          <pc:sldMk cId="703121411" sldId="1694"/>
        </pc:sldMkLst>
      </pc:sldChg>
      <pc:sldChg chg="addSp modSp mod">
        <pc:chgData name="Gavin Band" userId="c8f793f7-5806-46f0-b9bd-90a61d07a992" providerId="ADAL" clId="{921422FA-8365-E84F-AB6F-6D7C0E0F78FD}" dt="2026-03-02T13:51:02.262" v="588" actId="20577"/>
        <pc:sldMkLst>
          <pc:docMk/>
          <pc:sldMk cId="1009267988" sldId="1695"/>
        </pc:sldMkLst>
        <pc:spChg chg="mod">
          <ac:chgData name="Gavin Band" userId="c8f793f7-5806-46f0-b9bd-90a61d07a992" providerId="ADAL" clId="{921422FA-8365-E84F-AB6F-6D7C0E0F78FD}" dt="2026-03-02T13:45:41.619" v="367" actId="20577"/>
          <ac:spMkLst>
            <pc:docMk/>
            <pc:sldMk cId="1009267988" sldId="1695"/>
            <ac:spMk id="2" creationId="{4293C760-C739-D973-7565-4B1C1EE55C5E}"/>
          </ac:spMkLst>
        </pc:spChg>
        <pc:spChg chg="mod">
          <ac:chgData name="Gavin Band" userId="c8f793f7-5806-46f0-b9bd-90a61d07a992" providerId="ADAL" clId="{921422FA-8365-E84F-AB6F-6D7C0E0F78FD}" dt="2026-03-02T13:47:12.682" v="450" actId="122"/>
          <ac:spMkLst>
            <pc:docMk/>
            <pc:sldMk cId="1009267988" sldId="1695"/>
            <ac:spMk id="3" creationId="{2B32BABC-1D3C-49E1-D687-02C9C80CCF31}"/>
          </ac:spMkLst>
        </pc:spChg>
        <pc:spChg chg="add mod">
          <ac:chgData name="Gavin Band" userId="c8f793f7-5806-46f0-b9bd-90a61d07a992" providerId="ADAL" clId="{921422FA-8365-E84F-AB6F-6D7C0E0F78FD}" dt="2026-03-02T13:47:51.385" v="466" actId="167"/>
          <ac:spMkLst>
            <pc:docMk/>
            <pc:sldMk cId="1009267988" sldId="1695"/>
            <ac:spMk id="4" creationId="{3F842ABD-E8DB-7457-3358-B77B8C0BF44E}"/>
          </ac:spMkLst>
        </pc:spChg>
        <pc:spChg chg="add mod">
          <ac:chgData name="Gavin Band" userId="c8f793f7-5806-46f0-b9bd-90a61d07a992" providerId="ADAL" clId="{921422FA-8365-E84F-AB6F-6D7C0E0F78FD}" dt="2026-03-02T13:47:55.743" v="467" actId="166"/>
          <ac:spMkLst>
            <pc:docMk/>
            <pc:sldMk cId="1009267988" sldId="1695"/>
            <ac:spMk id="5" creationId="{69A867DE-BBBE-CD86-D22C-AB3E778E5396}"/>
          </ac:spMkLst>
        </pc:spChg>
        <pc:spChg chg="mod">
          <ac:chgData name="Gavin Band" userId="c8f793f7-5806-46f0-b9bd-90a61d07a992" providerId="ADAL" clId="{921422FA-8365-E84F-AB6F-6D7C0E0F78FD}" dt="2026-03-02T13:47:22.600" v="452" actId="255"/>
          <ac:spMkLst>
            <pc:docMk/>
            <pc:sldMk cId="1009267988" sldId="1695"/>
            <ac:spMk id="6" creationId="{061635F2-7567-D06F-79E2-749B7CC650F3}"/>
          </ac:spMkLst>
        </pc:spChg>
        <pc:spChg chg="mod">
          <ac:chgData name="Gavin Band" userId="c8f793f7-5806-46f0-b9bd-90a61d07a992" providerId="ADAL" clId="{921422FA-8365-E84F-AB6F-6D7C0E0F78FD}" dt="2026-03-02T13:47:36.225" v="463" actId="1035"/>
          <ac:spMkLst>
            <pc:docMk/>
            <pc:sldMk cId="1009267988" sldId="1695"/>
            <ac:spMk id="7" creationId="{2742DAC7-C047-6F35-3642-9E1E63BE1C59}"/>
          </ac:spMkLst>
        </pc:spChg>
        <pc:spChg chg="add mod">
          <ac:chgData name="Gavin Band" userId="c8f793f7-5806-46f0-b9bd-90a61d07a992" providerId="ADAL" clId="{921422FA-8365-E84F-AB6F-6D7C0E0F78FD}" dt="2026-03-02T13:50:00.219" v="519" actId="207"/>
          <ac:spMkLst>
            <pc:docMk/>
            <pc:sldMk cId="1009267988" sldId="1695"/>
            <ac:spMk id="8" creationId="{2BAF35CB-82E5-B2DC-3362-8D61AD3B12A5}"/>
          </ac:spMkLst>
        </pc:spChg>
        <pc:spChg chg="mod">
          <ac:chgData name="Gavin Band" userId="c8f793f7-5806-46f0-b9bd-90a61d07a992" providerId="ADAL" clId="{921422FA-8365-E84F-AB6F-6D7C0E0F78FD}" dt="2026-03-02T13:47:18.349" v="451" actId="1076"/>
          <ac:spMkLst>
            <pc:docMk/>
            <pc:sldMk cId="1009267988" sldId="1695"/>
            <ac:spMk id="13" creationId="{7EE4165E-2284-F288-BF88-2A97F3AC710F}"/>
          </ac:spMkLst>
        </pc:spChg>
        <pc:spChg chg="mod">
          <ac:chgData name="Gavin Band" userId="c8f793f7-5806-46f0-b9bd-90a61d07a992" providerId="ADAL" clId="{921422FA-8365-E84F-AB6F-6D7C0E0F78FD}" dt="2026-03-02T13:51:02.262" v="588" actId="20577"/>
          <ac:spMkLst>
            <pc:docMk/>
            <pc:sldMk cId="1009267988" sldId="1695"/>
            <ac:spMk id="14" creationId="{DAC34A72-3B22-DD76-382B-B47F82639074}"/>
          </ac:spMkLst>
        </pc:spChg>
        <pc:cxnChg chg="add mod">
          <ac:chgData name="Gavin Band" userId="c8f793f7-5806-46f0-b9bd-90a61d07a992" providerId="ADAL" clId="{921422FA-8365-E84F-AB6F-6D7C0E0F78FD}" dt="2026-03-02T13:50:08.649" v="521" actId="14100"/>
          <ac:cxnSpMkLst>
            <pc:docMk/>
            <pc:sldMk cId="1009267988" sldId="1695"/>
            <ac:cxnSpMk id="10" creationId="{D9FE57CB-179A-EEF3-238A-D444F00A483C}"/>
          </ac:cxnSpMkLst>
        </pc:cxnChg>
      </pc:sldChg>
      <pc:sldChg chg="del">
        <pc:chgData name="Gavin Band" userId="c8f793f7-5806-46f0-b9bd-90a61d07a992" providerId="ADAL" clId="{921422FA-8365-E84F-AB6F-6D7C0E0F78FD}" dt="2026-03-02T13:52:17.340" v="591" actId="2696"/>
        <pc:sldMkLst>
          <pc:docMk/>
          <pc:sldMk cId="192104071" sldId="1696"/>
        </pc:sldMkLst>
      </pc:sldChg>
      <pc:sldChg chg="del">
        <pc:chgData name="Gavin Band" userId="c8f793f7-5806-46f0-b9bd-90a61d07a992" providerId="ADAL" clId="{921422FA-8365-E84F-AB6F-6D7C0E0F78FD}" dt="2026-03-02T14:00:51.172" v="1025" actId="2696"/>
        <pc:sldMkLst>
          <pc:docMk/>
          <pc:sldMk cId="116951499" sldId="1698"/>
        </pc:sldMkLst>
      </pc:sldChg>
      <pc:sldChg chg="del">
        <pc:chgData name="Gavin Band" userId="c8f793f7-5806-46f0-b9bd-90a61d07a992" providerId="ADAL" clId="{921422FA-8365-E84F-AB6F-6D7C0E0F78FD}" dt="2026-03-02T14:01:07.041" v="1029" actId="2696"/>
        <pc:sldMkLst>
          <pc:docMk/>
          <pc:sldMk cId="3024248621" sldId="1699"/>
        </pc:sldMkLst>
      </pc:sldChg>
      <pc:sldChg chg="del">
        <pc:chgData name="Gavin Band" userId="c8f793f7-5806-46f0-b9bd-90a61d07a992" providerId="ADAL" clId="{921422FA-8365-E84F-AB6F-6D7C0E0F78FD}" dt="2026-03-02T14:00:51.190" v="1026" actId="2696"/>
        <pc:sldMkLst>
          <pc:docMk/>
          <pc:sldMk cId="23866233" sldId="1701"/>
        </pc:sldMkLst>
      </pc:sldChg>
      <pc:sldChg chg="del">
        <pc:chgData name="Gavin Band" userId="c8f793f7-5806-46f0-b9bd-90a61d07a992" providerId="ADAL" clId="{921422FA-8365-E84F-AB6F-6D7C0E0F78FD}" dt="2026-03-02T14:05:44.315" v="1120" actId="2696"/>
        <pc:sldMkLst>
          <pc:docMk/>
          <pc:sldMk cId="2350340757" sldId="1705"/>
        </pc:sldMkLst>
      </pc:sldChg>
      <pc:sldChg chg="modSp add mod">
        <pc:chgData name="Gavin Band" userId="c8f793f7-5806-46f0-b9bd-90a61d07a992" providerId="ADAL" clId="{921422FA-8365-E84F-AB6F-6D7C0E0F78FD}" dt="2026-03-02T13:58:04.177" v="969" actId="207"/>
        <pc:sldMkLst>
          <pc:docMk/>
          <pc:sldMk cId="77698278" sldId="1711"/>
        </pc:sldMkLst>
        <pc:spChg chg="mod">
          <ac:chgData name="Gavin Band" userId="c8f793f7-5806-46f0-b9bd-90a61d07a992" providerId="ADAL" clId="{921422FA-8365-E84F-AB6F-6D7C0E0F78FD}" dt="2026-03-02T13:58:04.177" v="969" actId="207"/>
          <ac:spMkLst>
            <pc:docMk/>
            <pc:sldMk cId="77698278" sldId="1711"/>
            <ac:spMk id="5" creationId="{DF6F323E-815D-D525-F5AE-86F173187F87}"/>
          </ac:spMkLst>
        </pc:spChg>
      </pc:sldChg>
      <pc:sldChg chg="addSp modSp add mod">
        <pc:chgData name="Gavin Band" userId="c8f793f7-5806-46f0-b9bd-90a61d07a992" providerId="ADAL" clId="{921422FA-8365-E84F-AB6F-6D7C0E0F78FD}" dt="2026-03-02T13:58:58.521" v="1022" actId="1076"/>
        <pc:sldMkLst>
          <pc:docMk/>
          <pc:sldMk cId="2739048835" sldId="1713"/>
        </pc:sldMkLst>
        <pc:spChg chg="add mod">
          <ac:chgData name="Gavin Band" userId="c8f793f7-5806-46f0-b9bd-90a61d07a992" providerId="ADAL" clId="{921422FA-8365-E84F-AB6F-6D7C0E0F78FD}" dt="2026-03-02T13:58:58.521" v="1022" actId="1076"/>
          <ac:spMkLst>
            <pc:docMk/>
            <pc:sldMk cId="2739048835" sldId="1713"/>
            <ac:spMk id="4" creationId="{8E08FC10-77A1-6A55-A2A0-752806C38F07}"/>
          </ac:spMkLst>
        </pc:spChg>
        <pc:spChg chg="mod">
          <ac:chgData name="Gavin Band" userId="c8f793f7-5806-46f0-b9bd-90a61d07a992" providerId="ADAL" clId="{921422FA-8365-E84F-AB6F-6D7C0E0F78FD}" dt="2026-03-02T13:55:54.925" v="857" actId="20577"/>
          <ac:spMkLst>
            <pc:docMk/>
            <pc:sldMk cId="2739048835" sldId="1713"/>
            <ac:spMk id="8" creationId="{CA0230E8-9098-F3FD-0394-72C4BAE96F6F}"/>
          </ac:spMkLst>
        </pc:spChg>
      </pc:sldChg>
      <pc:sldChg chg="add del">
        <pc:chgData name="Gavin Band" userId="c8f793f7-5806-46f0-b9bd-90a61d07a992" providerId="ADAL" clId="{921422FA-8365-E84F-AB6F-6D7C0E0F78FD}" dt="2026-03-02T13:42:59.504" v="311" actId="2696"/>
        <pc:sldMkLst>
          <pc:docMk/>
          <pc:sldMk cId="3427683475" sldId="1713"/>
        </pc:sldMkLst>
      </pc:sldChg>
      <pc:sldChg chg="add">
        <pc:chgData name="Gavin Band" userId="c8f793f7-5806-46f0-b9bd-90a61d07a992" providerId="ADAL" clId="{921422FA-8365-E84F-AB6F-6D7C0E0F78FD}" dt="2026-03-02T13:39:13.299" v="0"/>
        <pc:sldMkLst>
          <pc:docMk/>
          <pc:sldMk cId="3206099271" sldId="1714"/>
        </pc:sldMkLst>
      </pc:sldChg>
      <pc:sldChg chg="addSp modSp add mod ord">
        <pc:chgData name="Gavin Band" userId="c8f793f7-5806-46f0-b9bd-90a61d07a992" providerId="ADAL" clId="{921422FA-8365-E84F-AB6F-6D7C0E0F78FD}" dt="2026-03-02T13:42:54.565" v="310" actId="20578"/>
        <pc:sldMkLst>
          <pc:docMk/>
          <pc:sldMk cId="1719749720" sldId="1715"/>
        </pc:sldMkLst>
        <pc:spChg chg="mod">
          <ac:chgData name="Gavin Band" userId="c8f793f7-5806-46f0-b9bd-90a61d07a992" providerId="ADAL" clId="{921422FA-8365-E84F-AB6F-6D7C0E0F78FD}" dt="2026-03-02T13:40:24.813" v="226" actId="20577"/>
          <ac:spMkLst>
            <pc:docMk/>
            <pc:sldMk cId="1719749720" sldId="1715"/>
            <ac:spMk id="2" creationId="{8CE0101F-F226-7948-8B2D-E543250CEEED}"/>
          </ac:spMkLst>
        </pc:spChg>
        <pc:spChg chg="add mod">
          <ac:chgData name="Gavin Band" userId="c8f793f7-5806-46f0-b9bd-90a61d07a992" providerId="ADAL" clId="{921422FA-8365-E84F-AB6F-6D7C0E0F78FD}" dt="2026-03-02T13:41:51.496" v="301" actId="1076"/>
          <ac:spMkLst>
            <pc:docMk/>
            <pc:sldMk cId="1719749720" sldId="1715"/>
            <ac:spMk id="3" creationId="{07767376-FCD8-A98E-3AA7-CAD23ECA9E5A}"/>
          </ac:spMkLst>
        </pc:spChg>
        <pc:spChg chg="mod">
          <ac:chgData name="Gavin Band" userId="c8f793f7-5806-46f0-b9bd-90a61d07a992" providerId="ADAL" clId="{921422FA-8365-E84F-AB6F-6D7C0E0F78FD}" dt="2026-03-02T13:42:04.409" v="304" actId="114"/>
          <ac:spMkLst>
            <pc:docMk/>
            <pc:sldMk cId="1719749720" sldId="1715"/>
            <ac:spMk id="8" creationId="{5EBDC563-E259-8B79-1077-7FD3AE50EC5D}"/>
          </ac:spMkLst>
        </pc:spChg>
      </pc:sldChg>
      <pc:sldChg chg="delSp modSp add mod">
        <pc:chgData name="Gavin Band" userId="c8f793f7-5806-46f0-b9bd-90a61d07a992" providerId="ADAL" clId="{921422FA-8365-E84F-AB6F-6D7C0E0F78FD}" dt="2026-03-02T14:02:34.854" v="1111" actId="6549"/>
        <pc:sldMkLst>
          <pc:docMk/>
          <pc:sldMk cId="94722239" sldId="1716"/>
        </pc:sldMkLst>
        <pc:spChg chg="mod">
          <ac:chgData name="Gavin Band" userId="c8f793f7-5806-46f0-b9bd-90a61d07a992" providerId="ADAL" clId="{921422FA-8365-E84F-AB6F-6D7C0E0F78FD}" dt="2026-03-02T14:02:34.854" v="1111" actId="6549"/>
          <ac:spMkLst>
            <pc:docMk/>
            <pc:sldMk cId="94722239" sldId="1716"/>
            <ac:spMk id="54" creationId="{00000000-0000-0000-0000-000000000000}"/>
          </ac:spMkLst>
        </pc:spChg>
        <pc:cxnChg chg="del">
          <ac:chgData name="Gavin Band" userId="c8f793f7-5806-46f0-b9bd-90a61d07a992" providerId="ADAL" clId="{921422FA-8365-E84F-AB6F-6D7C0E0F78FD}" dt="2026-03-02T14:02:27.147" v="1099" actId="478"/>
          <ac:cxnSpMkLst>
            <pc:docMk/>
            <pc:sldMk cId="94722239" sldId="1716"/>
            <ac:cxnSpMk id="208" creationId="{9A73A4C7-1523-A389-3950-63C2AB9294B8}"/>
          </ac:cxnSpMkLst>
        </pc:cxnChg>
      </pc:sldChg>
      <pc:sldChg chg="add">
        <pc:chgData name="Gavin Band" userId="c8f793f7-5806-46f0-b9bd-90a61d07a992" providerId="ADAL" clId="{921422FA-8365-E84F-AB6F-6D7C0E0F78FD}" dt="2026-03-02T14:03:29.739" v="1114"/>
        <pc:sldMkLst>
          <pc:docMk/>
          <pc:sldMk cId="3718618489" sldId="1724"/>
        </pc:sldMkLst>
      </pc:sldChg>
      <pc:sldChg chg="add">
        <pc:chgData name="Gavin Band" userId="c8f793f7-5806-46f0-b9bd-90a61d07a992" providerId="ADAL" clId="{921422FA-8365-E84F-AB6F-6D7C0E0F78FD}" dt="2026-03-02T14:03:02.251" v="1112"/>
        <pc:sldMkLst>
          <pc:docMk/>
          <pc:sldMk cId="2715077756" sldId="1728"/>
        </pc:sldMkLst>
      </pc:sldChg>
      <pc:sldChg chg="addSp modSp add mod">
        <pc:chgData name="Gavin Band" userId="c8f793f7-5806-46f0-b9bd-90a61d07a992" providerId="ADAL" clId="{921422FA-8365-E84F-AB6F-6D7C0E0F78FD}" dt="2026-03-02T13:45:09.050" v="350" actId="20577"/>
        <pc:sldMkLst>
          <pc:docMk/>
          <pc:sldMk cId="2282350690" sldId="1762"/>
        </pc:sldMkLst>
        <pc:spChg chg="add mod">
          <ac:chgData name="Gavin Band" userId="c8f793f7-5806-46f0-b9bd-90a61d07a992" providerId="ADAL" clId="{921422FA-8365-E84F-AB6F-6D7C0E0F78FD}" dt="2026-03-02T13:45:09.050" v="350" actId="20577"/>
          <ac:spMkLst>
            <pc:docMk/>
            <pc:sldMk cId="2282350690" sldId="1762"/>
            <ac:spMk id="2" creationId="{D24424AD-748D-B79F-1716-F7065E0FD308}"/>
          </ac:spMkLst>
        </pc:spChg>
        <pc:spChg chg="mod">
          <ac:chgData name="Gavin Band" userId="c8f793f7-5806-46f0-b9bd-90a61d07a992" providerId="ADAL" clId="{921422FA-8365-E84F-AB6F-6D7C0E0F78FD}" dt="2026-03-02T13:44:47.592" v="319" actId="1076"/>
          <ac:spMkLst>
            <pc:docMk/>
            <pc:sldMk cId="2282350690" sldId="1762"/>
            <ac:spMk id="10" creationId="{1287CC23-D526-F409-25F8-CB247D0CC734}"/>
          </ac:spMkLst>
        </pc:spChg>
        <pc:spChg chg="mod">
          <ac:chgData name="Gavin Band" userId="c8f793f7-5806-46f0-b9bd-90a61d07a992" providerId="ADAL" clId="{921422FA-8365-E84F-AB6F-6D7C0E0F78FD}" dt="2026-03-02T13:44:55.906" v="321" actId="1076"/>
          <ac:spMkLst>
            <pc:docMk/>
            <pc:sldMk cId="2282350690" sldId="1762"/>
            <ac:spMk id="13" creationId="{ECD29D65-2B0A-E63D-C50A-A55EF0EDEFAD}"/>
          </ac:spMkLst>
        </pc:spChg>
        <pc:spChg chg="mod">
          <ac:chgData name="Gavin Band" userId="c8f793f7-5806-46f0-b9bd-90a61d07a992" providerId="ADAL" clId="{921422FA-8365-E84F-AB6F-6D7C0E0F78FD}" dt="2026-03-02T13:44:55.906" v="321" actId="1076"/>
          <ac:spMkLst>
            <pc:docMk/>
            <pc:sldMk cId="2282350690" sldId="1762"/>
            <ac:spMk id="14" creationId="{61786F28-3A08-BCE3-7F33-02E42300BEE1}"/>
          </ac:spMkLst>
        </pc:spChg>
        <pc:spChg chg="mod">
          <ac:chgData name="Gavin Band" userId="c8f793f7-5806-46f0-b9bd-90a61d07a992" providerId="ADAL" clId="{921422FA-8365-E84F-AB6F-6D7C0E0F78FD}" dt="2026-03-02T13:44:55.906" v="321" actId="1076"/>
          <ac:spMkLst>
            <pc:docMk/>
            <pc:sldMk cId="2282350690" sldId="1762"/>
            <ac:spMk id="16" creationId="{8EBA31B3-3861-887C-CEFF-50DD261A4271}"/>
          </ac:spMkLst>
        </pc:spChg>
        <pc:spChg chg="mod">
          <ac:chgData name="Gavin Band" userId="c8f793f7-5806-46f0-b9bd-90a61d07a992" providerId="ADAL" clId="{921422FA-8365-E84F-AB6F-6D7C0E0F78FD}" dt="2026-03-02T13:44:51.357" v="320" actId="113"/>
          <ac:spMkLst>
            <pc:docMk/>
            <pc:sldMk cId="2282350690" sldId="1762"/>
            <ac:spMk id="19" creationId="{CBBC066E-8710-773C-CF62-D7FF86AA91F7}"/>
          </ac:spMkLst>
        </pc:spChg>
        <pc:picChg chg="mod">
          <ac:chgData name="Gavin Band" userId="c8f793f7-5806-46f0-b9bd-90a61d07a992" providerId="ADAL" clId="{921422FA-8365-E84F-AB6F-6D7C0E0F78FD}" dt="2026-03-02T13:44:55.906" v="321" actId="1076"/>
          <ac:picMkLst>
            <pc:docMk/>
            <pc:sldMk cId="2282350690" sldId="1762"/>
            <ac:picMk id="5" creationId="{512ECC25-6066-2684-D1BC-9FE4D6B3F53B}"/>
          </ac:picMkLst>
        </pc:picChg>
      </pc:sldChg>
      <pc:sldChg chg="addSp delSp modSp add mod">
        <pc:chgData name="Gavin Band" userId="c8f793f7-5806-46f0-b9bd-90a61d07a992" providerId="ADAL" clId="{921422FA-8365-E84F-AB6F-6D7C0E0F78FD}" dt="2026-03-02T13:54:16.508" v="717" actId="478"/>
        <pc:sldMkLst>
          <pc:docMk/>
          <pc:sldMk cId="2644820911" sldId="1764"/>
        </pc:sldMkLst>
        <pc:spChg chg="add del mod">
          <ac:chgData name="Gavin Band" userId="c8f793f7-5806-46f0-b9bd-90a61d07a992" providerId="ADAL" clId="{921422FA-8365-E84F-AB6F-6D7C0E0F78FD}" dt="2026-03-02T13:54:16.508" v="717" actId="478"/>
          <ac:spMkLst>
            <pc:docMk/>
            <pc:sldMk cId="2644820911" sldId="1764"/>
            <ac:spMk id="2" creationId="{532E3AE8-64FF-F2D3-FF23-7ED1D314E436}"/>
          </ac:spMkLst>
        </pc:spChg>
        <pc:cxnChg chg="mod">
          <ac:chgData name="Gavin Band" userId="c8f793f7-5806-46f0-b9bd-90a61d07a992" providerId="ADAL" clId="{921422FA-8365-E84F-AB6F-6D7C0E0F78FD}" dt="2026-03-02T13:53:29.094" v="653" actId="1582"/>
          <ac:cxnSpMkLst>
            <pc:docMk/>
            <pc:sldMk cId="2644820911" sldId="1764"/>
            <ac:cxnSpMk id="36" creationId="{79FB0E96-E193-B0A1-3DC6-5F65119B756E}"/>
          </ac:cxnSpMkLst>
        </pc:cxnChg>
      </pc:sldChg>
      <pc:sldChg chg="add">
        <pc:chgData name="Gavin Band" userId="c8f793f7-5806-46f0-b9bd-90a61d07a992" providerId="ADAL" clId="{921422FA-8365-E84F-AB6F-6D7C0E0F78FD}" dt="2026-03-02T14:00:11.634" v="1023"/>
        <pc:sldMkLst>
          <pc:docMk/>
          <pc:sldMk cId="2363815111" sldId="1765"/>
        </pc:sldMkLst>
      </pc:sldChg>
      <pc:sldChg chg="modSp add mod">
        <pc:chgData name="Gavin Band" userId="c8f793f7-5806-46f0-b9bd-90a61d07a992" providerId="ADAL" clId="{921422FA-8365-E84F-AB6F-6D7C0E0F78FD}" dt="2026-03-02T14:00:31.308" v="1024" actId="20577"/>
        <pc:sldMkLst>
          <pc:docMk/>
          <pc:sldMk cId="991120604" sldId="1767"/>
        </pc:sldMkLst>
        <pc:spChg chg="mod">
          <ac:chgData name="Gavin Band" userId="c8f793f7-5806-46f0-b9bd-90a61d07a992" providerId="ADAL" clId="{921422FA-8365-E84F-AB6F-6D7C0E0F78FD}" dt="2026-03-02T14:00:31.308" v="1024" actId="20577"/>
          <ac:spMkLst>
            <pc:docMk/>
            <pc:sldMk cId="991120604" sldId="1767"/>
            <ac:spMk id="8" creationId="{92540F10-56A0-F5DF-0654-E5D1BC8AA565}"/>
          </ac:spMkLst>
        </pc:spChg>
      </pc:sldChg>
      <pc:sldChg chg="add">
        <pc:chgData name="Gavin Band" userId="c8f793f7-5806-46f0-b9bd-90a61d07a992" providerId="ADAL" clId="{921422FA-8365-E84F-AB6F-6D7C0E0F78FD}" dt="2026-03-02T14:00:11.634" v="1023"/>
        <pc:sldMkLst>
          <pc:docMk/>
          <pc:sldMk cId="4141676817" sldId="1768"/>
        </pc:sldMkLst>
      </pc:sldChg>
      <pc:sldChg chg="add">
        <pc:chgData name="Gavin Band" userId="c8f793f7-5806-46f0-b9bd-90a61d07a992" providerId="ADAL" clId="{921422FA-8365-E84F-AB6F-6D7C0E0F78FD}" dt="2026-03-02T14:01:02.712" v="1027"/>
        <pc:sldMkLst>
          <pc:docMk/>
          <pc:sldMk cId="2557231380" sldId="1769"/>
        </pc:sldMkLst>
      </pc:sldChg>
      <pc:sldChg chg="add">
        <pc:chgData name="Gavin Band" userId="c8f793f7-5806-46f0-b9bd-90a61d07a992" providerId="ADAL" clId="{921422FA-8365-E84F-AB6F-6D7C0E0F78FD}" dt="2026-03-02T14:03:51.766" v="1116"/>
        <pc:sldMkLst>
          <pc:docMk/>
          <pc:sldMk cId="2248511295" sldId="1770"/>
        </pc:sldMkLst>
      </pc:sldChg>
      <pc:sldChg chg="add">
        <pc:chgData name="Gavin Band" userId="c8f793f7-5806-46f0-b9bd-90a61d07a992" providerId="ADAL" clId="{921422FA-8365-E84F-AB6F-6D7C0E0F78FD}" dt="2026-03-02T14:04:46.989" v="1119"/>
        <pc:sldMkLst>
          <pc:docMk/>
          <pc:sldMk cId="3183199445" sldId="1771"/>
        </pc:sldMkLst>
      </pc:sldChg>
      <pc:sldChg chg="modSp add mod">
        <pc:chgData name="Gavin Band" userId="c8f793f7-5806-46f0-b9bd-90a61d07a992" providerId="ADAL" clId="{921422FA-8365-E84F-AB6F-6D7C0E0F78FD}" dt="2026-03-02T14:02:01.881" v="1091" actId="207"/>
        <pc:sldMkLst>
          <pc:docMk/>
          <pc:sldMk cId="2850572498" sldId="1772"/>
        </pc:sldMkLst>
        <pc:spChg chg="mod">
          <ac:chgData name="Gavin Band" userId="c8f793f7-5806-46f0-b9bd-90a61d07a992" providerId="ADAL" clId="{921422FA-8365-E84F-AB6F-6D7C0E0F78FD}" dt="2026-03-02T14:02:01.881" v="1091" actId="207"/>
          <ac:spMkLst>
            <pc:docMk/>
            <pc:sldMk cId="2850572498" sldId="1772"/>
            <ac:spMk id="9" creationId="{BDFFF8B1-FBFE-2AD5-BB56-EB5D1D5A3432}"/>
          </ac:spMkLst>
        </pc:spChg>
      </pc:sldChg>
      <pc:sldChg chg="add">
        <pc:chgData name="Gavin Band" userId="c8f793f7-5806-46f0-b9bd-90a61d07a992" providerId="ADAL" clId="{921422FA-8365-E84F-AB6F-6D7C0E0F78FD}" dt="2026-03-02T14:03:07.671" v="1113"/>
        <pc:sldMkLst>
          <pc:docMk/>
          <pc:sldMk cId="3745789726" sldId="1773"/>
        </pc:sldMkLst>
      </pc:sldChg>
      <pc:sldChg chg="addSp delSp modSp add mod">
        <pc:chgData name="Gavin Band" userId="c8f793f7-5806-46f0-b9bd-90a61d07a992" providerId="ADAL" clId="{921422FA-8365-E84F-AB6F-6D7C0E0F78FD}" dt="2026-03-02T14:15:11.225" v="2134" actId="20577"/>
        <pc:sldMkLst>
          <pc:docMk/>
          <pc:sldMk cId="1684339263" sldId="1774"/>
        </pc:sldMkLst>
        <pc:spChg chg="del">
          <ac:chgData name="Gavin Band" userId="c8f793f7-5806-46f0-b9bd-90a61d07a992" providerId="ADAL" clId="{921422FA-8365-E84F-AB6F-6D7C0E0F78FD}" dt="2026-03-02T14:09:54.533" v="1599" actId="478"/>
          <ac:spMkLst>
            <pc:docMk/>
            <pc:sldMk cId="1684339263" sldId="1774"/>
            <ac:spMk id="2" creationId="{C8B18926-5617-A61D-A1CC-6D6EDBA1E7BC}"/>
          </ac:spMkLst>
        </pc:spChg>
        <pc:spChg chg="add mod">
          <ac:chgData name="Gavin Band" userId="c8f793f7-5806-46f0-b9bd-90a61d07a992" providerId="ADAL" clId="{921422FA-8365-E84F-AB6F-6D7C0E0F78FD}" dt="2026-03-02T14:15:11.225" v="2134" actId="20577"/>
          <ac:spMkLst>
            <pc:docMk/>
            <pc:sldMk cId="1684339263" sldId="1774"/>
            <ac:spMk id="3" creationId="{A044A56A-65D1-88CA-19E1-22C888F5E8E4}"/>
          </ac:spMkLst>
        </pc:spChg>
        <pc:spChg chg="del">
          <ac:chgData name="Gavin Band" userId="c8f793f7-5806-46f0-b9bd-90a61d07a992" providerId="ADAL" clId="{921422FA-8365-E84F-AB6F-6D7C0E0F78FD}" dt="2026-03-02T14:09:12.199" v="1566" actId="478"/>
          <ac:spMkLst>
            <pc:docMk/>
            <pc:sldMk cId="1684339263" sldId="1774"/>
            <ac:spMk id="7" creationId="{57BCA0E6-5B0A-9AC2-1605-9885B1132FD5}"/>
          </ac:spMkLst>
        </pc:spChg>
        <pc:spChg chg="mod">
          <ac:chgData name="Gavin Band" userId="c8f793f7-5806-46f0-b9bd-90a61d07a992" providerId="ADAL" clId="{921422FA-8365-E84F-AB6F-6D7C0E0F78FD}" dt="2026-03-02T14:11:47.054" v="1641" actId="6549"/>
          <ac:spMkLst>
            <pc:docMk/>
            <pc:sldMk cId="1684339263" sldId="1774"/>
            <ac:spMk id="9" creationId="{806CEB03-1AC3-4B76-1B98-DAACF5162634}"/>
          </ac:spMkLst>
        </pc:spChg>
        <pc:spChg chg="del">
          <ac:chgData name="Gavin Band" userId="c8f793f7-5806-46f0-b9bd-90a61d07a992" providerId="ADAL" clId="{921422FA-8365-E84F-AB6F-6D7C0E0F78FD}" dt="2026-03-02T14:10:58.478" v="1617" actId="478"/>
          <ac:spMkLst>
            <pc:docMk/>
            <pc:sldMk cId="1684339263" sldId="1774"/>
            <ac:spMk id="11" creationId="{3E10DE8B-335A-98FC-B66E-8CFE8EF1C077}"/>
          </ac:spMkLst>
        </pc:spChg>
        <pc:spChg chg="del">
          <ac:chgData name="Gavin Band" userId="c8f793f7-5806-46f0-b9bd-90a61d07a992" providerId="ADAL" clId="{921422FA-8365-E84F-AB6F-6D7C0E0F78FD}" dt="2026-03-02T14:09:12.199" v="1566" actId="478"/>
          <ac:spMkLst>
            <pc:docMk/>
            <pc:sldMk cId="1684339263" sldId="1774"/>
            <ac:spMk id="16" creationId="{A7AE060E-9132-B657-42F5-85B33A5FB12B}"/>
          </ac:spMkLst>
        </pc:spChg>
        <pc:spChg chg="del">
          <ac:chgData name="Gavin Band" userId="c8f793f7-5806-46f0-b9bd-90a61d07a992" providerId="ADAL" clId="{921422FA-8365-E84F-AB6F-6D7C0E0F78FD}" dt="2026-03-02T14:10:58.478" v="1617" actId="478"/>
          <ac:spMkLst>
            <pc:docMk/>
            <pc:sldMk cId="1684339263" sldId="1774"/>
            <ac:spMk id="17" creationId="{2E51E657-7CFB-6F12-9375-B83451AC095C}"/>
          </ac:spMkLst>
        </pc:spChg>
        <pc:spChg chg="mod">
          <ac:chgData name="Gavin Band" userId="c8f793f7-5806-46f0-b9bd-90a61d07a992" providerId="ADAL" clId="{921422FA-8365-E84F-AB6F-6D7C0E0F78FD}" dt="2026-03-02T14:10:45.671" v="1616" actId="1076"/>
          <ac:spMkLst>
            <pc:docMk/>
            <pc:sldMk cId="1684339263" sldId="1774"/>
            <ac:spMk id="18" creationId="{912A1729-6714-36E0-C173-F996D57B18F5}"/>
          </ac:spMkLst>
        </pc:spChg>
      </pc:sldChg>
    </pc:docChg>
  </pc:docChgLst>
  <pc:docChgLst>
    <pc:chgData name="Gavin Band" userId="c8f793f7-5806-46f0-b9bd-90a61d07a992" providerId="ADAL" clId="{EB0A5C85-D7AD-8A4A-AE34-BAFE92C80AF9}"/>
    <pc:docChg chg="undo custSel addSld delSld modSld sldOrd modSection">
      <pc:chgData name="Gavin Band" userId="c8f793f7-5806-46f0-b9bd-90a61d07a992" providerId="ADAL" clId="{EB0A5C85-D7AD-8A4A-AE34-BAFE92C80AF9}" dt="2025-03-05T07:44:38.194" v="8069" actId="164"/>
      <pc:docMkLst>
        <pc:docMk/>
      </pc:docMkLst>
      <pc:sldChg chg="modSp mod">
        <pc:chgData name="Gavin Band" userId="c8f793f7-5806-46f0-b9bd-90a61d07a992" providerId="ADAL" clId="{EB0A5C85-D7AD-8A4A-AE34-BAFE92C80AF9}" dt="2025-03-02T12:23:07.742" v="16" actId="20577"/>
        <pc:sldMkLst>
          <pc:docMk/>
          <pc:sldMk cId="0" sldId="990"/>
        </pc:sldMkLst>
      </pc:sldChg>
      <pc:sldChg chg="modSp mod">
        <pc:chgData name="Gavin Band" userId="c8f793f7-5806-46f0-b9bd-90a61d07a992" providerId="ADAL" clId="{EB0A5C85-D7AD-8A4A-AE34-BAFE92C80AF9}" dt="2025-03-04T07:59:36.741" v="5856" actId="20577"/>
        <pc:sldMkLst>
          <pc:docMk/>
          <pc:sldMk cId="1528019308" sldId="1430"/>
        </pc:sldMkLst>
      </pc:sldChg>
      <pc:sldChg chg="addSp delSp modSp mod">
        <pc:chgData name="Gavin Band" userId="c8f793f7-5806-46f0-b9bd-90a61d07a992" providerId="ADAL" clId="{EB0A5C85-D7AD-8A4A-AE34-BAFE92C80AF9}" dt="2025-03-03T20:43:24.758" v="1626" actId="20577"/>
        <pc:sldMkLst>
          <pc:docMk/>
          <pc:sldMk cId="79729738" sldId="1504"/>
        </pc:sldMkLst>
      </pc:sldChg>
      <pc:sldChg chg="ord">
        <pc:chgData name="Gavin Band" userId="c8f793f7-5806-46f0-b9bd-90a61d07a992" providerId="ADAL" clId="{EB0A5C85-D7AD-8A4A-AE34-BAFE92C80AF9}" dt="2025-03-03T20:34:55.972" v="1295" actId="20578"/>
        <pc:sldMkLst>
          <pc:docMk/>
          <pc:sldMk cId="2480290333" sldId="1505"/>
        </pc:sldMkLst>
      </pc:sldChg>
      <pc:sldChg chg="modSp mod">
        <pc:chgData name="Gavin Band" userId="c8f793f7-5806-46f0-b9bd-90a61d07a992" providerId="ADAL" clId="{EB0A5C85-D7AD-8A4A-AE34-BAFE92C80AF9}" dt="2025-03-02T15:29:37.650" v="28" actId="20577"/>
        <pc:sldMkLst>
          <pc:docMk/>
          <pc:sldMk cId="1315964568" sldId="1513"/>
        </pc:sldMkLst>
      </pc:sldChg>
      <pc:sldChg chg="addSp delSp modSp mod">
        <pc:chgData name="Gavin Band" userId="c8f793f7-5806-46f0-b9bd-90a61d07a992" providerId="ADAL" clId="{EB0A5C85-D7AD-8A4A-AE34-BAFE92C80AF9}" dt="2025-03-05T07:44:38.194" v="8069" actId="164"/>
        <pc:sldMkLst>
          <pc:docMk/>
          <pc:sldMk cId="3564311189" sldId="1516"/>
        </pc:sldMkLst>
      </pc:sldChg>
      <pc:sldChg chg="del">
        <pc:chgData name="Gavin Band" userId="c8f793f7-5806-46f0-b9bd-90a61d07a992" providerId="ADAL" clId="{EB0A5C85-D7AD-8A4A-AE34-BAFE92C80AF9}" dt="2025-03-04T07:46:26.589" v="5485" actId="2696"/>
        <pc:sldMkLst>
          <pc:docMk/>
          <pc:sldMk cId="1882512412" sldId="1542"/>
        </pc:sldMkLst>
      </pc:sldChg>
      <pc:sldChg chg="del">
        <pc:chgData name="Gavin Band" userId="c8f793f7-5806-46f0-b9bd-90a61d07a992" providerId="ADAL" clId="{EB0A5C85-D7AD-8A4A-AE34-BAFE92C80AF9}" dt="2025-03-04T07:46:26.580" v="5484" actId="2696"/>
        <pc:sldMkLst>
          <pc:docMk/>
          <pc:sldMk cId="74685570" sldId="1543"/>
        </pc:sldMkLst>
      </pc:sldChg>
      <pc:sldChg chg="addSp modSp mod">
        <pc:chgData name="Gavin Band" userId="c8f793f7-5806-46f0-b9bd-90a61d07a992" providerId="ADAL" clId="{EB0A5C85-D7AD-8A4A-AE34-BAFE92C80AF9}" dt="2025-03-04T08:04:52.117" v="6274" actId="20577"/>
        <pc:sldMkLst>
          <pc:docMk/>
          <pc:sldMk cId="3287909198" sldId="1553"/>
        </pc:sldMkLst>
      </pc:sldChg>
      <pc:sldChg chg="addSp modSp mod">
        <pc:chgData name="Gavin Band" userId="c8f793f7-5806-46f0-b9bd-90a61d07a992" providerId="ADAL" clId="{EB0A5C85-D7AD-8A4A-AE34-BAFE92C80AF9}" dt="2025-03-04T08:03:21.048" v="6010" actId="1076"/>
        <pc:sldMkLst>
          <pc:docMk/>
          <pc:sldMk cId="1512171831" sldId="1555"/>
        </pc:sldMkLst>
      </pc:sldChg>
      <pc:sldChg chg="addSp modSp mod">
        <pc:chgData name="Gavin Band" userId="c8f793f7-5806-46f0-b9bd-90a61d07a992" providerId="ADAL" clId="{EB0A5C85-D7AD-8A4A-AE34-BAFE92C80AF9}" dt="2025-03-04T08:04:21.029" v="6149" actId="20577"/>
        <pc:sldMkLst>
          <pc:docMk/>
          <pc:sldMk cId="554842220" sldId="1556"/>
        </pc:sldMkLst>
      </pc:sldChg>
      <pc:sldChg chg="delSp modSp mod">
        <pc:chgData name="Gavin Band" userId="c8f793f7-5806-46f0-b9bd-90a61d07a992" providerId="ADAL" clId="{EB0A5C85-D7AD-8A4A-AE34-BAFE92C80AF9}" dt="2025-03-04T07:50:55.656" v="5581" actId="1076"/>
        <pc:sldMkLst>
          <pc:docMk/>
          <pc:sldMk cId="2946016535" sldId="1562"/>
        </pc:sldMkLst>
      </pc:sldChg>
      <pc:sldChg chg="add del">
        <pc:chgData name="Gavin Band" userId="c8f793f7-5806-46f0-b9bd-90a61d07a992" providerId="ADAL" clId="{EB0A5C85-D7AD-8A4A-AE34-BAFE92C80AF9}" dt="2025-03-04T08:05:23.463" v="6277" actId="2696"/>
        <pc:sldMkLst>
          <pc:docMk/>
          <pc:sldMk cId="496298675" sldId="1565"/>
        </pc:sldMkLst>
      </pc:sldChg>
      <pc:sldChg chg="addSp delSp modSp mod">
        <pc:chgData name="Gavin Band" userId="c8f793f7-5806-46f0-b9bd-90a61d07a992" providerId="ADAL" clId="{EB0A5C85-D7AD-8A4A-AE34-BAFE92C80AF9}" dt="2025-03-04T08:06:33.788" v="6323" actId="1076"/>
        <pc:sldMkLst>
          <pc:docMk/>
          <pc:sldMk cId="3473224481" sldId="1568"/>
        </pc:sldMkLst>
      </pc:sldChg>
      <pc:sldChg chg="del">
        <pc:chgData name="Gavin Band" userId="c8f793f7-5806-46f0-b9bd-90a61d07a992" providerId="ADAL" clId="{EB0A5C85-D7AD-8A4A-AE34-BAFE92C80AF9}" dt="2025-03-04T08:05:43.677" v="6278" actId="2696"/>
        <pc:sldMkLst>
          <pc:docMk/>
          <pc:sldMk cId="3666215539" sldId="1570"/>
        </pc:sldMkLst>
      </pc:sldChg>
      <pc:sldChg chg="modSp mod">
        <pc:chgData name="Gavin Band" userId="c8f793f7-5806-46f0-b9bd-90a61d07a992" providerId="ADAL" clId="{EB0A5C85-D7AD-8A4A-AE34-BAFE92C80AF9}" dt="2025-03-04T08:22:45.039" v="6464" actId="20577"/>
        <pc:sldMkLst>
          <pc:docMk/>
          <pc:sldMk cId="4043533210" sldId="1571"/>
        </pc:sldMkLst>
      </pc:sldChg>
      <pc:sldChg chg="add del">
        <pc:chgData name="Gavin Band" userId="c8f793f7-5806-46f0-b9bd-90a61d07a992" providerId="ADAL" clId="{EB0A5C85-D7AD-8A4A-AE34-BAFE92C80AF9}" dt="2025-03-04T08:35:39.883" v="7152"/>
        <pc:sldMkLst>
          <pc:docMk/>
          <pc:sldMk cId="159690158" sldId="1572"/>
        </pc:sldMkLst>
      </pc:sldChg>
      <pc:sldChg chg="addSp delSp modSp add del">
        <pc:chgData name="Gavin Band" userId="c8f793f7-5806-46f0-b9bd-90a61d07a992" providerId="ADAL" clId="{EB0A5C85-D7AD-8A4A-AE34-BAFE92C80AF9}" dt="2025-03-04T08:35:43.337" v="7155"/>
        <pc:sldMkLst>
          <pc:docMk/>
          <pc:sldMk cId="189207715" sldId="1572"/>
        </pc:sldMkLst>
      </pc:sldChg>
      <pc:sldChg chg="addSp modSp add del mod">
        <pc:chgData name="Gavin Band" userId="c8f793f7-5806-46f0-b9bd-90a61d07a992" providerId="ADAL" clId="{EB0A5C85-D7AD-8A4A-AE34-BAFE92C80AF9}" dt="2025-03-04T08:36:09.440" v="7198" actId="14100"/>
        <pc:sldMkLst>
          <pc:docMk/>
          <pc:sldMk cId="3676535119" sldId="1572"/>
        </pc:sldMkLst>
      </pc:sldChg>
      <pc:sldChg chg="del">
        <pc:chgData name="Gavin Band" userId="c8f793f7-5806-46f0-b9bd-90a61d07a992" providerId="ADAL" clId="{EB0A5C85-D7AD-8A4A-AE34-BAFE92C80AF9}" dt="2025-03-04T08:20:34.513" v="6432" actId="2696"/>
        <pc:sldMkLst>
          <pc:docMk/>
          <pc:sldMk cId="4035991534" sldId="1574"/>
        </pc:sldMkLst>
      </pc:sldChg>
      <pc:sldChg chg="del">
        <pc:chgData name="Gavin Band" userId="c8f793f7-5806-46f0-b9bd-90a61d07a992" providerId="ADAL" clId="{EB0A5C85-D7AD-8A4A-AE34-BAFE92C80AF9}" dt="2025-03-04T08:20:36.274" v="6433" actId="2696"/>
        <pc:sldMkLst>
          <pc:docMk/>
          <pc:sldMk cId="214374448" sldId="1576"/>
        </pc:sldMkLst>
      </pc:sldChg>
      <pc:sldChg chg="modSp add del mod">
        <pc:chgData name="Gavin Band" userId="c8f793f7-5806-46f0-b9bd-90a61d07a992" providerId="ADAL" clId="{EB0A5C85-D7AD-8A4A-AE34-BAFE92C80AF9}" dt="2025-03-04T08:35:41.093" v="7153" actId="2696"/>
        <pc:sldMkLst>
          <pc:docMk/>
          <pc:sldMk cId="821367287" sldId="1576"/>
        </pc:sldMkLst>
      </pc:sldChg>
      <pc:sldChg chg="add del">
        <pc:chgData name="Gavin Band" userId="c8f793f7-5806-46f0-b9bd-90a61d07a992" providerId="ADAL" clId="{EB0A5C85-D7AD-8A4A-AE34-BAFE92C80AF9}" dt="2025-03-04T08:35:39.883" v="7152"/>
        <pc:sldMkLst>
          <pc:docMk/>
          <pc:sldMk cId="3047151304" sldId="1576"/>
        </pc:sldMkLst>
      </pc:sldChg>
      <pc:sldChg chg="del">
        <pc:chgData name="Gavin Band" userId="c8f793f7-5806-46f0-b9bd-90a61d07a992" providerId="ADAL" clId="{EB0A5C85-D7AD-8A4A-AE34-BAFE92C80AF9}" dt="2025-03-04T08:30:20.754" v="7024" actId="2696"/>
        <pc:sldMkLst>
          <pc:docMk/>
          <pc:sldMk cId="1874461021" sldId="1577"/>
        </pc:sldMkLst>
      </pc:sldChg>
      <pc:sldChg chg="modSp mod">
        <pc:chgData name="Gavin Band" userId="c8f793f7-5806-46f0-b9bd-90a61d07a992" providerId="ADAL" clId="{EB0A5C85-D7AD-8A4A-AE34-BAFE92C80AF9}" dt="2025-03-04T08:20:11.546" v="6431" actId="20577"/>
        <pc:sldMkLst>
          <pc:docMk/>
          <pc:sldMk cId="1280265115" sldId="1578"/>
        </pc:sldMkLst>
      </pc:sldChg>
      <pc:sldChg chg="modSp mod">
        <pc:chgData name="Gavin Band" userId="c8f793f7-5806-46f0-b9bd-90a61d07a992" providerId="ADAL" clId="{EB0A5C85-D7AD-8A4A-AE34-BAFE92C80AF9}" dt="2025-03-04T08:36:26.358" v="7211" actId="20577"/>
        <pc:sldMkLst>
          <pc:docMk/>
          <pc:sldMk cId="2711165392" sldId="1580"/>
        </pc:sldMkLst>
      </pc:sldChg>
      <pc:sldChg chg="del">
        <pc:chgData name="Gavin Band" userId="c8f793f7-5806-46f0-b9bd-90a61d07a992" providerId="ADAL" clId="{EB0A5C85-D7AD-8A4A-AE34-BAFE92C80AF9}" dt="2025-03-04T08:44:19.480" v="7285" actId="2696"/>
        <pc:sldMkLst>
          <pc:docMk/>
          <pc:sldMk cId="1745155073" sldId="1581"/>
        </pc:sldMkLst>
      </pc:sldChg>
      <pc:sldChg chg="ord">
        <pc:chgData name="Gavin Band" userId="c8f793f7-5806-46f0-b9bd-90a61d07a992" providerId="ADAL" clId="{EB0A5C85-D7AD-8A4A-AE34-BAFE92C80AF9}" dt="2025-03-04T08:35:01.322" v="7146" actId="20578"/>
        <pc:sldMkLst>
          <pc:docMk/>
          <pc:sldMk cId="3434812155" sldId="1586"/>
        </pc:sldMkLst>
      </pc:sldChg>
      <pc:sldChg chg="addSp delSp modSp mod">
        <pc:chgData name="Gavin Band" userId="c8f793f7-5806-46f0-b9bd-90a61d07a992" providerId="ADAL" clId="{EB0A5C85-D7AD-8A4A-AE34-BAFE92C80AF9}" dt="2025-03-04T08:21:30.005" v="6458"/>
        <pc:sldMkLst>
          <pc:docMk/>
          <pc:sldMk cId="4122346875" sldId="1589"/>
        </pc:sldMkLst>
      </pc:sldChg>
      <pc:sldChg chg="modSp mod">
        <pc:chgData name="Gavin Band" userId="c8f793f7-5806-46f0-b9bd-90a61d07a992" providerId="ADAL" clId="{EB0A5C85-D7AD-8A4A-AE34-BAFE92C80AF9}" dt="2025-03-04T08:44:50.290" v="7293" actId="20577"/>
        <pc:sldMkLst>
          <pc:docMk/>
          <pc:sldMk cId="1640728300" sldId="1590"/>
        </pc:sldMkLst>
      </pc:sldChg>
      <pc:sldChg chg="del">
        <pc:chgData name="Gavin Band" userId="c8f793f7-5806-46f0-b9bd-90a61d07a992" providerId="ADAL" clId="{EB0A5C85-D7AD-8A4A-AE34-BAFE92C80AF9}" dt="2025-03-03T20:44:37.795" v="1627" actId="2696"/>
        <pc:sldMkLst>
          <pc:docMk/>
          <pc:sldMk cId="2933376288" sldId="1592"/>
        </pc:sldMkLst>
      </pc:sldChg>
      <pc:sldChg chg="del">
        <pc:chgData name="Gavin Band" userId="c8f793f7-5806-46f0-b9bd-90a61d07a992" providerId="ADAL" clId="{EB0A5C85-D7AD-8A4A-AE34-BAFE92C80AF9}" dt="2025-03-04T07:28:52.600" v="5096" actId="2696"/>
        <pc:sldMkLst>
          <pc:docMk/>
          <pc:sldMk cId="2550744240" sldId="1598"/>
        </pc:sldMkLst>
      </pc:sldChg>
      <pc:sldChg chg="del">
        <pc:chgData name="Gavin Band" userId="c8f793f7-5806-46f0-b9bd-90a61d07a992" providerId="ADAL" clId="{EB0A5C85-D7AD-8A4A-AE34-BAFE92C80AF9}" dt="2025-03-04T07:28:52.556" v="5092" actId="2696"/>
        <pc:sldMkLst>
          <pc:docMk/>
          <pc:sldMk cId="316057576" sldId="1599"/>
        </pc:sldMkLst>
      </pc:sldChg>
      <pc:sldChg chg="del">
        <pc:chgData name="Gavin Band" userId="c8f793f7-5806-46f0-b9bd-90a61d07a992" providerId="ADAL" clId="{EB0A5C85-D7AD-8A4A-AE34-BAFE92C80AF9}" dt="2025-03-04T07:28:52.512" v="5090" actId="2696"/>
        <pc:sldMkLst>
          <pc:docMk/>
          <pc:sldMk cId="2740375479" sldId="1600"/>
        </pc:sldMkLst>
      </pc:sldChg>
      <pc:sldChg chg="add">
        <pc:chgData name="Gavin Band" userId="c8f793f7-5806-46f0-b9bd-90a61d07a992" providerId="ADAL" clId="{EB0A5C85-D7AD-8A4A-AE34-BAFE92C80AF9}" dt="2025-03-04T06:55:39.849" v="4102"/>
        <pc:sldMkLst>
          <pc:docMk/>
          <pc:sldMk cId="910374135" sldId="1601"/>
        </pc:sldMkLst>
      </pc:sldChg>
      <pc:sldChg chg="del">
        <pc:chgData name="Gavin Band" userId="c8f793f7-5806-46f0-b9bd-90a61d07a992" providerId="ADAL" clId="{EB0A5C85-D7AD-8A4A-AE34-BAFE92C80AF9}" dt="2025-03-04T06:55:28.848" v="4101" actId="2696"/>
        <pc:sldMkLst>
          <pc:docMk/>
          <pc:sldMk cId="3140797249" sldId="1601"/>
        </pc:sldMkLst>
      </pc:sldChg>
      <pc:sldChg chg="add">
        <pc:chgData name="Gavin Band" userId="c8f793f7-5806-46f0-b9bd-90a61d07a992" providerId="ADAL" clId="{EB0A5C85-D7AD-8A4A-AE34-BAFE92C80AF9}" dt="2025-03-04T06:55:39.849" v="4102"/>
        <pc:sldMkLst>
          <pc:docMk/>
          <pc:sldMk cId="2254101323" sldId="1602"/>
        </pc:sldMkLst>
      </pc:sldChg>
      <pc:sldChg chg="del">
        <pc:chgData name="Gavin Band" userId="c8f793f7-5806-46f0-b9bd-90a61d07a992" providerId="ADAL" clId="{EB0A5C85-D7AD-8A4A-AE34-BAFE92C80AF9}" dt="2025-03-04T06:55:28.848" v="4101" actId="2696"/>
        <pc:sldMkLst>
          <pc:docMk/>
          <pc:sldMk cId="4192317526" sldId="1602"/>
        </pc:sldMkLst>
      </pc:sldChg>
      <pc:sldChg chg="add">
        <pc:chgData name="Gavin Band" userId="c8f793f7-5806-46f0-b9bd-90a61d07a992" providerId="ADAL" clId="{EB0A5C85-D7AD-8A4A-AE34-BAFE92C80AF9}" dt="2025-03-04T06:55:39.849" v="4102"/>
        <pc:sldMkLst>
          <pc:docMk/>
          <pc:sldMk cId="570548191" sldId="1604"/>
        </pc:sldMkLst>
      </pc:sldChg>
      <pc:sldChg chg="del">
        <pc:chgData name="Gavin Band" userId="c8f793f7-5806-46f0-b9bd-90a61d07a992" providerId="ADAL" clId="{EB0A5C85-D7AD-8A4A-AE34-BAFE92C80AF9}" dt="2025-03-04T06:55:28.848" v="4101" actId="2696"/>
        <pc:sldMkLst>
          <pc:docMk/>
          <pc:sldMk cId="1423062269" sldId="1604"/>
        </pc:sldMkLst>
      </pc:sldChg>
      <pc:sldChg chg="del">
        <pc:chgData name="Gavin Band" userId="c8f793f7-5806-46f0-b9bd-90a61d07a992" providerId="ADAL" clId="{EB0A5C85-D7AD-8A4A-AE34-BAFE92C80AF9}" dt="2025-03-04T07:28:52.542" v="5091" actId="2696"/>
        <pc:sldMkLst>
          <pc:docMk/>
          <pc:sldMk cId="3891903576" sldId="1606"/>
        </pc:sldMkLst>
      </pc:sldChg>
      <pc:sldChg chg="del">
        <pc:chgData name="Gavin Band" userId="c8f793f7-5806-46f0-b9bd-90a61d07a992" providerId="ADAL" clId="{EB0A5C85-D7AD-8A4A-AE34-BAFE92C80AF9}" dt="2025-03-04T07:28:52.655" v="5100" actId="2696"/>
        <pc:sldMkLst>
          <pc:docMk/>
          <pc:sldMk cId="3569725325" sldId="1611"/>
        </pc:sldMkLst>
      </pc:sldChg>
      <pc:sldChg chg="del">
        <pc:chgData name="Gavin Band" userId="c8f793f7-5806-46f0-b9bd-90a61d07a992" providerId="ADAL" clId="{EB0A5C85-D7AD-8A4A-AE34-BAFE92C80AF9}" dt="2025-03-04T07:37:46.406" v="5331" actId="2696"/>
        <pc:sldMkLst>
          <pc:docMk/>
          <pc:sldMk cId="361353456" sldId="1619"/>
        </pc:sldMkLst>
      </pc:sldChg>
      <pc:sldChg chg="modSp mod">
        <pc:chgData name="Gavin Band" userId="c8f793f7-5806-46f0-b9bd-90a61d07a992" providerId="ADAL" clId="{EB0A5C85-D7AD-8A4A-AE34-BAFE92C80AF9}" dt="2025-03-04T08:20:59.646" v="6456" actId="20577"/>
        <pc:sldMkLst>
          <pc:docMk/>
          <pc:sldMk cId="2305372144" sldId="1624"/>
        </pc:sldMkLst>
      </pc:sldChg>
      <pc:sldChg chg="del">
        <pc:chgData name="Gavin Band" userId="c8f793f7-5806-46f0-b9bd-90a61d07a992" providerId="ADAL" clId="{EB0A5C85-D7AD-8A4A-AE34-BAFE92C80AF9}" dt="2025-03-04T07:28:52.585" v="5095" actId="2696"/>
        <pc:sldMkLst>
          <pc:docMk/>
          <pc:sldMk cId="1861091013" sldId="1626"/>
        </pc:sldMkLst>
      </pc:sldChg>
      <pc:sldChg chg="addSp modSp del mod">
        <pc:chgData name="Gavin Band" userId="c8f793f7-5806-46f0-b9bd-90a61d07a992" providerId="ADAL" clId="{EB0A5C85-D7AD-8A4A-AE34-BAFE92C80AF9}" dt="2025-03-04T07:28:52.498" v="5089" actId="2696"/>
        <pc:sldMkLst>
          <pc:docMk/>
          <pc:sldMk cId="290077151" sldId="1630"/>
        </pc:sldMkLst>
      </pc:sldChg>
      <pc:sldChg chg="del">
        <pc:chgData name="Gavin Band" userId="c8f793f7-5806-46f0-b9bd-90a61d07a992" providerId="ADAL" clId="{EB0A5C85-D7AD-8A4A-AE34-BAFE92C80AF9}" dt="2025-03-04T06:55:28.848" v="4101" actId="2696"/>
        <pc:sldMkLst>
          <pc:docMk/>
          <pc:sldMk cId="13819777" sldId="1636"/>
        </pc:sldMkLst>
      </pc:sldChg>
      <pc:sldChg chg="add">
        <pc:chgData name="Gavin Band" userId="c8f793f7-5806-46f0-b9bd-90a61d07a992" providerId="ADAL" clId="{EB0A5C85-D7AD-8A4A-AE34-BAFE92C80AF9}" dt="2025-03-04T06:55:39.849" v="4102"/>
        <pc:sldMkLst>
          <pc:docMk/>
          <pc:sldMk cId="3865566214" sldId="1636"/>
        </pc:sldMkLst>
      </pc:sldChg>
      <pc:sldChg chg="del">
        <pc:chgData name="Gavin Band" userId="c8f793f7-5806-46f0-b9bd-90a61d07a992" providerId="ADAL" clId="{EB0A5C85-D7AD-8A4A-AE34-BAFE92C80AF9}" dt="2025-03-04T07:28:52.566" v="5093" actId="2696"/>
        <pc:sldMkLst>
          <pc:docMk/>
          <pc:sldMk cId="2516347109" sldId="1638"/>
        </pc:sldMkLst>
      </pc:sldChg>
      <pc:sldChg chg="add">
        <pc:chgData name="Gavin Band" userId="c8f793f7-5806-46f0-b9bd-90a61d07a992" providerId="ADAL" clId="{EB0A5C85-D7AD-8A4A-AE34-BAFE92C80AF9}" dt="2025-03-03T20:26:26.622" v="769"/>
        <pc:sldMkLst>
          <pc:docMk/>
          <pc:sldMk cId="2641430755" sldId="1639"/>
        </pc:sldMkLst>
      </pc:sldChg>
      <pc:sldChg chg="del">
        <pc:chgData name="Gavin Band" userId="c8f793f7-5806-46f0-b9bd-90a61d07a992" providerId="ADAL" clId="{EB0A5C85-D7AD-8A4A-AE34-BAFE92C80AF9}" dt="2025-03-04T07:28:52.643" v="5099" actId="2696"/>
        <pc:sldMkLst>
          <pc:docMk/>
          <pc:sldMk cId="743126532" sldId="1640"/>
        </pc:sldMkLst>
      </pc:sldChg>
      <pc:sldChg chg="add del">
        <pc:chgData name="Gavin Band" userId="c8f793f7-5806-46f0-b9bd-90a61d07a992" providerId="ADAL" clId="{EB0A5C85-D7AD-8A4A-AE34-BAFE92C80AF9}" dt="2025-03-03T22:16:22.020" v="1832" actId="2696"/>
        <pc:sldMkLst>
          <pc:docMk/>
          <pc:sldMk cId="3292648737" sldId="1642"/>
        </pc:sldMkLst>
      </pc:sldChg>
      <pc:sldChg chg="modSp add mod">
        <pc:chgData name="Gavin Band" userId="c8f793f7-5806-46f0-b9bd-90a61d07a992" providerId="ADAL" clId="{EB0A5C85-D7AD-8A4A-AE34-BAFE92C80AF9}" dt="2025-03-04T06:57:21.130" v="4121" actId="1076"/>
        <pc:sldMkLst>
          <pc:docMk/>
          <pc:sldMk cId="3010249683" sldId="1643"/>
        </pc:sldMkLst>
      </pc:sldChg>
      <pc:sldChg chg="modSp add mod">
        <pc:chgData name="Gavin Band" userId="c8f793f7-5806-46f0-b9bd-90a61d07a992" providerId="ADAL" clId="{EB0A5C85-D7AD-8A4A-AE34-BAFE92C80AF9}" dt="2025-03-03T22:53:29.272" v="3033" actId="20577"/>
        <pc:sldMkLst>
          <pc:docMk/>
          <pc:sldMk cId="2368818336" sldId="1644"/>
        </pc:sldMkLst>
      </pc:sldChg>
      <pc:sldChg chg="del">
        <pc:chgData name="Gavin Band" userId="c8f793f7-5806-46f0-b9bd-90a61d07a992" providerId="ADAL" clId="{EB0A5C85-D7AD-8A4A-AE34-BAFE92C80AF9}" dt="2025-03-04T06:51:57.691" v="4076" actId="2696"/>
        <pc:sldMkLst>
          <pc:docMk/>
          <pc:sldMk cId="2859900919" sldId="1648"/>
        </pc:sldMkLst>
      </pc:sldChg>
      <pc:sldChg chg="modSp del mod">
        <pc:chgData name="Gavin Band" userId="c8f793f7-5806-46f0-b9bd-90a61d07a992" providerId="ADAL" clId="{EB0A5C85-D7AD-8A4A-AE34-BAFE92C80AF9}" dt="2025-03-04T08:21:35.874" v="6459" actId="2696"/>
        <pc:sldMkLst>
          <pc:docMk/>
          <pc:sldMk cId="45829911" sldId="1649"/>
        </pc:sldMkLst>
      </pc:sldChg>
      <pc:sldChg chg="addSp modSp add mod ord">
        <pc:chgData name="Gavin Band" userId="c8f793f7-5806-46f0-b9bd-90a61d07a992" providerId="ADAL" clId="{EB0A5C85-D7AD-8A4A-AE34-BAFE92C80AF9}" dt="2025-03-04T07:00:41.410" v="4342" actId="20577"/>
        <pc:sldMkLst>
          <pc:docMk/>
          <pc:sldMk cId="2122847610" sldId="1651"/>
        </pc:sldMkLst>
      </pc:sldChg>
      <pc:sldChg chg="del">
        <pc:chgData name="Gavin Band" userId="c8f793f7-5806-46f0-b9bd-90a61d07a992" providerId="ADAL" clId="{EB0A5C85-D7AD-8A4A-AE34-BAFE92C80AF9}" dt="2025-03-04T07:28:52.610" v="5097" actId="2696"/>
        <pc:sldMkLst>
          <pc:docMk/>
          <pc:sldMk cId="1489260635" sldId="1654"/>
        </pc:sldMkLst>
      </pc:sldChg>
      <pc:sldChg chg="del">
        <pc:chgData name="Gavin Band" userId="c8f793f7-5806-46f0-b9bd-90a61d07a992" providerId="ADAL" clId="{EB0A5C85-D7AD-8A4A-AE34-BAFE92C80AF9}" dt="2025-03-04T07:28:52.567" v="5094" actId="2696"/>
        <pc:sldMkLst>
          <pc:docMk/>
          <pc:sldMk cId="1313042063" sldId="1657"/>
        </pc:sldMkLst>
      </pc:sldChg>
      <pc:sldChg chg="del">
        <pc:chgData name="Gavin Band" userId="c8f793f7-5806-46f0-b9bd-90a61d07a992" providerId="ADAL" clId="{EB0A5C85-D7AD-8A4A-AE34-BAFE92C80AF9}" dt="2025-03-04T07:28:52.662" v="5101" actId="2696"/>
        <pc:sldMkLst>
          <pc:docMk/>
          <pc:sldMk cId="1795477874" sldId="1658"/>
        </pc:sldMkLst>
      </pc:sldChg>
      <pc:sldChg chg="del">
        <pc:chgData name="Gavin Band" userId="c8f793f7-5806-46f0-b9bd-90a61d07a992" providerId="ADAL" clId="{EB0A5C85-D7AD-8A4A-AE34-BAFE92C80AF9}" dt="2025-03-04T07:28:52.612" v="5098" actId="2696"/>
        <pc:sldMkLst>
          <pc:docMk/>
          <pc:sldMk cId="136916989" sldId="1659"/>
        </pc:sldMkLst>
      </pc:sldChg>
      <pc:sldChg chg="del">
        <pc:chgData name="Gavin Band" userId="c8f793f7-5806-46f0-b9bd-90a61d07a992" providerId="ADAL" clId="{EB0A5C85-D7AD-8A4A-AE34-BAFE92C80AF9}" dt="2025-03-04T07:44:56.682" v="5458" actId="2696"/>
        <pc:sldMkLst>
          <pc:docMk/>
          <pc:sldMk cId="622148997" sldId="1661"/>
        </pc:sldMkLst>
      </pc:sldChg>
      <pc:sldChg chg="del">
        <pc:chgData name="Gavin Band" userId="c8f793f7-5806-46f0-b9bd-90a61d07a992" providerId="ADAL" clId="{EB0A5C85-D7AD-8A4A-AE34-BAFE92C80AF9}" dt="2025-03-04T07:44:56.700" v="5459" actId="2696"/>
        <pc:sldMkLst>
          <pc:docMk/>
          <pc:sldMk cId="3044222349" sldId="1662"/>
        </pc:sldMkLst>
      </pc:sldChg>
      <pc:sldChg chg="del">
        <pc:chgData name="Gavin Band" userId="c8f793f7-5806-46f0-b9bd-90a61d07a992" providerId="ADAL" clId="{EB0A5C85-D7AD-8A4A-AE34-BAFE92C80AF9}" dt="2025-03-04T07:44:56.707" v="5460" actId="2696"/>
        <pc:sldMkLst>
          <pc:docMk/>
          <pc:sldMk cId="2381558933" sldId="1663"/>
        </pc:sldMkLst>
      </pc:sldChg>
      <pc:sldChg chg="modSp del mod">
        <pc:chgData name="Gavin Band" userId="c8f793f7-5806-46f0-b9bd-90a61d07a992" providerId="ADAL" clId="{EB0A5C85-D7AD-8A4A-AE34-BAFE92C80AF9}" dt="2025-03-04T07:50:32.753" v="5525" actId="2696"/>
        <pc:sldMkLst>
          <pc:docMk/>
          <pc:sldMk cId="577695752" sldId="1664"/>
        </pc:sldMkLst>
      </pc:sldChg>
      <pc:sldChg chg="del">
        <pc:chgData name="Gavin Band" userId="c8f793f7-5806-46f0-b9bd-90a61d07a992" providerId="ADAL" clId="{EB0A5C85-D7AD-8A4A-AE34-BAFE92C80AF9}" dt="2025-03-04T08:19:06.293" v="6327" actId="2696"/>
        <pc:sldMkLst>
          <pc:docMk/>
          <pc:sldMk cId="2064402268" sldId="1665"/>
        </pc:sldMkLst>
      </pc:sldChg>
      <pc:sldChg chg="del">
        <pc:chgData name="Gavin Band" userId="c8f793f7-5806-46f0-b9bd-90a61d07a992" providerId="ADAL" clId="{EB0A5C85-D7AD-8A4A-AE34-BAFE92C80AF9}" dt="2025-03-04T07:59:44.512" v="5857" actId="2696"/>
        <pc:sldMkLst>
          <pc:docMk/>
          <pc:sldMk cId="1434712658" sldId="1667"/>
        </pc:sldMkLst>
      </pc:sldChg>
      <pc:sldChg chg="del">
        <pc:chgData name="Gavin Band" userId="c8f793f7-5806-46f0-b9bd-90a61d07a992" providerId="ADAL" clId="{EB0A5C85-D7AD-8A4A-AE34-BAFE92C80AF9}" dt="2025-03-04T08:30:14.944" v="7023" actId="2696"/>
        <pc:sldMkLst>
          <pc:docMk/>
          <pc:sldMk cId="1974926257" sldId="1670"/>
        </pc:sldMkLst>
      </pc:sldChg>
      <pc:sldChg chg="add">
        <pc:chgData name="Gavin Band" userId="c8f793f7-5806-46f0-b9bd-90a61d07a992" providerId="ADAL" clId="{EB0A5C85-D7AD-8A4A-AE34-BAFE92C80AF9}" dt="2025-03-02T15:47:15.359" v="29"/>
        <pc:sldMkLst>
          <pc:docMk/>
          <pc:sldMk cId="2282578355" sldId="1671"/>
        </pc:sldMkLst>
      </pc:sldChg>
      <pc:sldChg chg="modSp add mod">
        <pc:chgData name="Gavin Band" userId="c8f793f7-5806-46f0-b9bd-90a61d07a992" providerId="ADAL" clId="{EB0A5C85-D7AD-8A4A-AE34-BAFE92C80AF9}" dt="2025-03-02T15:47:38.952" v="35" actId="208"/>
        <pc:sldMkLst>
          <pc:docMk/>
          <pc:sldMk cId="4071357008" sldId="1672"/>
        </pc:sldMkLst>
      </pc:sldChg>
      <pc:sldChg chg="new del">
        <pc:chgData name="Gavin Band" userId="c8f793f7-5806-46f0-b9bd-90a61d07a992" providerId="ADAL" clId="{EB0A5C85-D7AD-8A4A-AE34-BAFE92C80AF9}" dt="2025-03-02T15:47:56.577" v="38" actId="2696"/>
        <pc:sldMkLst>
          <pc:docMk/>
          <pc:sldMk cId="1401565684" sldId="1673"/>
        </pc:sldMkLst>
      </pc:sldChg>
      <pc:sldChg chg="delSp modSp add mod">
        <pc:chgData name="Gavin Band" userId="c8f793f7-5806-46f0-b9bd-90a61d07a992" providerId="ADAL" clId="{EB0A5C85-D7AD-8A4A-AE34-BAFE92C80AF9}" dt="2025-03-04T08:20:01.499" v="6427" actId="20577"/>
        <pc:sldMkLst>
          <pc:docMk/>
          <pc:sldMk cId="2296070755" sldId="1674"/>
        </pc:sldMkLst>
      </pc:sldChg>
      <pc:sldChg chg="delSp modSp add del mod">
        <pc:chgData name="Gavin Band" userId="c8f793f7-5806-46f0-b9bd-90a61d07a992" providerId="ADAL" clId="{EB0A5C85-D7AD-8A4A-AE34-BAFE92C80AF9}" dt="2025-03-04T07:33:42.403" v="5259" actId="2696"/>
        <pc:sldMkLst>
          <pc:docMk/>
          <pc:sldMk cId="2672479852" sldId="1675"/>
        </pc:sldMkLst>
      </pc:sldChg>
      <pc:sldChg chg="addSp delSp modSp add mod">
        <pc:chgData name="Gavin Band" userId="c8f793f7-5806-46f0-b9bd-90a61d07a992" providerId="ADAL" clId="{EB0A5C85-D7AD-8A4A-AE34-BAFE92C80AF9}" dt="2025-03-04T07:35:48.414" v="5315" actId="1035"/>
        <pc:sldMkLst>
          <pc:docMk/>
          <pc:sldMk cId="4148305018" sldId="1676"/>
        </pc:sldMkLst>
      </pc:sldChg>
      <pc:sldChg chg="addSp delSp modSp add mod">
        <pc:chgData name="Gavin Band" userId="c8f793f7-5806-46f0-b9bd-90a61d07a992" providerId="ADAL" clId="{EB0A5C85-D7AD-8A4A-AE34-BAFE92C80AF9}" dt="2025-03-04T07:35:34.958" v="5295" actId="1035"/>
        <pc:sldMkLst>
          <pc:docMk/>
          <pc:sldMk cId="2048417108" sldId="1677"/>
        </pc:sldMkLst>
      </pc:sldChg>
      <pc:sldChg chg="addSp delSp modSp add mod">
        <pc:chgData name="Gavin Band" userId="c8f793f7-5806-46f0-b9bd-90a61d07a992" providerId="ADAL" clId="{EB0A5C85-D7AD-8A4A-AE34-BAFE92C80AF9}" dt="2025-03-04T07:35:59.287" v="5316" actId="114"/>
        <pc:sldMkLst>
          <pc:docMk/>
          <pc:sldMk cId="797258173" sldId="1678"/>
        </pc:sldMkLst>
      </pc:sldChg>
      <pc:sldChg chg="addSp delSp modSp add del mod">
        <pc:chgData name="Gavin Band" userId="c8f793f7-5806-46f0-b9bd-90a61d07a992" providerId="ADAL" clId="{EB0A5C85-D7AD-8A4A-AE34-BAFE92C80AF9}" dt="2025-03-04T11:59:25.491" v="7295" actId="2696"/>
        <pc:sldMkLst>
          <pc:docMk/>
          <pc:sldMk cId="4268386419" sldId="1679"/>
        </pc:sldMkLst>
      </pc:sldChg>
      <pc:sldChg chg="addSp delSp modSp add del mod">
        <pc:chgData name="Gavin Band" userId="c8f793f7-5806-46f0-b9bd-90a61d07a992" providerId="ADAL" clId="{EB0A5C85-D7AD-8A4A-AE34-BAFE92C80AF9}" dt="2025-03-04T11:59:25.548" v="7297" actId="2696"/>
        <pc:sldMkLst>
          <pc:docMk/>
          <pc:sldMk cId="4007999783" sldId="1680"/>
        </pc:sldMkLst>
      </pc:sldChg>
      <pc:sldChg chg="addSp delSp modSp add del mod">
        <pc:chgData name="Gavin Band" userId="c8f793f7-5806-46f0-b9bd-90a61d07a992" providerId="ADAL" clId="{EB0A5C85-D7AD-8A4A-AE34-BAFE92C80AF9}" dt="2025-03-04T11:59:25.526" v="7296" actId="2696"/>
        <pc:sldMkLst>
          <pc:docMk/>
          <pc:sldMk cId="3019016259" sldId="1681"/>
        </pc:sldMkLst>
      </pc:sldChg>
      <pc:sldChg chg="addSp delSp modSp add mod">
        <pc:chgData name="Gavin Band" userId="c8f793f7-5806-46f0-b9bd-90a61d07a992" providerId="ADAL" clId="{EB0A5C85-D7AD-8A4A-AE34-BAFE92C80AF9}" dt="2025-03-04T06:57:34.218" v="4124" actId="478"/>
        <pc:sldMkLst>
          <pc:docMk/>
          <pc:sldMk cId="4194142535" sldId="1682"/>
        </pc:sldMkLst>
      </pc:sldChg>
      <pc:sldChg chg="addSp delSp modSp new mod">
        <pc:chgData name="Gavin Band" userId="c8f793f7-5806-46f0-b9bd-90a61d07a992" providerId="ADAL" clId="{EB0A5C85-D7AD-8A4A-AE34-BAFE92C80AF9}" dt="2025-03-03T20:41:17.247" v="1502" actId="1076"/>
        <pc:sldMkLst>
          <pc:docMk/>
          <pc:sldMk cId="3246325414" sldId="1683"/>
        </pc:sldMkLst>
      </pc:sldChg>
      <pc:sldChg chg="addSp delSp modSp add mod">
        <pc:chgData name="Gavin Band" userId="c8f793f7-5806-46f0-b9bd-90a61d07a992" providerId="ADAL" clId="{EB0A5C85-D7AD-8A4A-AE34-BAFE92C80AF9}" dt="2025-03-03T21:56:26.438" v="1828" actId="1076"/>
        <pc:sldMkLst>
          <pc:docMk/>
          <pc:sldMk cId="398509686" sldId="1684"/>
        </pc:sldMkLst>
      </pc:sldChg>
      <pc:sldChg chg="addSp delSp modSp add mod">
        <pc:chgData name="Gavin Band" userId="c8f793f7-5806-46f0-b9bd-90a61d07a992" providerId="ADAL" clId="{EB0A5C85-D7AD-8A4A-AE34-BAFE92C80AF9}" dt="2025-03-03T21:56:42.679" v="1829" actId="1076"/>
        <pc:sldMkLst>
          <pc:docMk/>
          <pc:sldMk cId="4213920547" sldId="1685"/>
        </pc:sldMkLst>
      </pc:sldChg>
      <pc:sldChg chg="add del">
        <pc:chgData name="Gavin Band" userId="c8f793f7-5806-46f0-b9bd-90a61d07a992" providerId="ADAL" clId="{EB0A5C85-D7AD-8A4A-AE34-BAFE92C80AF9}" dt="2025-03-04T07:28:52.472" v="5088" actId="2696"/>
        <pc:sldMkLst>
          <pc:docMk/>
          <pc:sldMk cId="2169819539" sldId="1686"/>
        </pc:sldMkLst>
      </pc:sldChg>
      <pc:sldChg chg="addSp modSp add del mod">
        <pc:chgData name="Gavin Band" userId="c8f793f7-5806-46f0-b9bd-90a61d07a992" providerId="ADAL" clId="{EB0A5C85-D7AD-8A4A-AE34-BAFE92C80AF9}" dt="2025-03-03T22:53:37.835" v="3035" actId="2696"/>
        <pc:sldMkLst>
          <pc:docMk/>
          <pc:sldMk cId="1348264081" sldId="1687"/>
        </pc:sldMkLst>
      </pc:sldChg>
      <pc:sldChg chg="addSp delSp modSp add del mod">
        <pc:chgData name="Gavin Band" userId="c8f793f7-5806-46f0-b9bd-90a61d07a992" providerId="ADAL" clId="{EB0A5C85-D7AD-8A4A-AE34-BAFE92C80AF9}" dt="2025-03-03T22:53:37.806" v="3034" actId="2696"/>
        <pc:sldMkLst>
          <pc:docMk/>
          <pc:sldMk cId="184229960" sldId="1688"/>
        </pc:sldMkLst>
      </pc:sldChg>
      <pc:sldChg chg="addSp delSp modSp add mod ord">
        <pc:chgData name="Gavin Band" userId="c8f793f7-5806-46f0-b9bd-90a61d07a992" providerId="ADAL" clId="{EB0A5C85-D7AD-8A4A-AE34-BAFE92C80AF9}" dt="2025-03-04T06:58:21.890" v="4125" actId="20578"/>
        <pc:sldMkLst>
          <pc:docMk/>
          <pc:sldMk cId="4195541198" sldId="1689"/>
        </pc:sldMkLst>
      </pc:sldChg>
      <pc:sldChg chg="addSp delSp modSp add mod ord">
        <pc:chgData name="Gavin Band" userId="c8f793f7-5806-46f0-b9bd-90a61d07a992" providerId="ADAL" clId="{EB0A5C85-D7AD-8A4A-AE34-BAFE92C80AF9}" dt="2025-03-04T07:12:51.294" v="4911" actId="20577"/>
        <pc:sldMkLst>
          <pc:docMk/>
          <pc:sldMk cId="3195141431" sldId="1690"/>
        </pc:sldMkLst>
      </pc:sldChg>
      <pc:sldChg chg="new del ord">
        <pc:chgData name="Gavin Band" userId="c8f793f7-5806-46f0-b9bd-90a61d07a992" providerId="ADAL" clId="{EB0A5C85-D7AD-8A4A-AE34-BAFE92C80AF9}" dt="2025-03-04T08:45:25.382" v="7294" actId="2696"/>
        <pc:sldMkLst>
          <pc:docMk/>
          <pc:sldMk cId="2146258147" sldId="1691"/>
        </pc:sldMkLst>
      </pc:sldChg>
      <pc:sldChg chg="addSp delSp modSp add mod">
        <pc:chgData name="Gavin Band" userId="c8f793f7-5806-46f0-b9bd-90a61d07a992" providerId="ADAL" clId="{EB0A5C85-D7AD-8A4A-AE34-BAFE92C80AF9}" dt="2025-03-04T06:47:58.431" v="3879" actId="1036"/>
        <pc:sldMkLst>
          <pc:docMk/>
          <pc:sldMk cId="800193423" sldId="1692"/>
        </pc:sldMkLst>
      </pc:sldChg>
      <pc:sldChg chg="addSp modSp add mod">
        <pc:chgData name="Gavin Band" userId="c8f793f7-5806-46f0-b9bd-90a61d07a992" providerId="ADAL" clId="{EB0A5C85-D7AD-8A4A-AE34-BAFE92C80AF9}" dt="2025-03-04T07:29:45.673" v="5134" actId="2711"/>
        <pc:sldMkLst>
          <pc:docMk/>
          <pc:sldMk cId="4254803127" sldId="1693"/>
        </pc:sldMkLst>
      </pc:sldChg>
      <pc:sldChg chg="addSp delSp modSp add mod">
        <pc:chgData name="Gavin Band" userId="c8f793f7-5806-46f0-b9bd-90a61d07a992" providerId="ADAL" clId="{EB0A5C85-D7AD-8A4A-AE34-BAFE92C80AF9}" dt="2025-03-04T07:29:59.832" v="5138" actId="20577"/>
        <pc:sldMkLst>
          <pc:docMk/>
          <pc:sldMk cId="703121411" sldId="1694"/>
        </pc:sldMkLst>
      </pc:sldChg>
      <pc:sldChg chg="addSp delSp modSp new mod">
        <pc:chgData name="Gavin Band" userId="c8f793f7-5806-46f0-b9bd-90a61d07a992" providerId="ADAL" clId="{EB0A5C85-D7AD-8A4A-AE34-BAFE92C80AF9}" dt="2025-03-04T07:27:12.450" v="5087" actId="255"/>
        <pc:sldMkLst>
          <pc:docMk/>
          <pc:sldMk cId="1009267988" sldId="1695"/>
        </pc:sldMkLst>
      </pc:sldChg>
      <pc:sldChg chg="addSp delSp modSp add mod">
        <pc:chgData name="Gavin Band" userId="c8f793f7-5806-46f0-b9bd-90a61d07a992" providerId="ADAL" clId="{EB0A5C85-D7AD-8A4A-AE34-BAFE92C80AF9}" dt="2025-03-04T07:38:30.352" v="5416" actId="20577"/>
        <pc:sldMkLst>
          <pc:docMk/>
          <pc:sldMk cId="192104071" sldId="1696"/>
        </pc:sldMkLst>
      </pc:sldChg>
      <pc:sldChg chg="modSp add del mod">
        <pc:chgData name="Gavin Band" userId="c8f793f7-5806-46f0-b9bd-90a61d07a992" providerId="ADAL" clId="{EB0A5C85-D7AD-8A4A-AE34-BAFE92C80AF9}" dt="2025-03-04T07:55:32.419" v="5796" actId="2696"/>
        <pc:sldMkLst>
          <pc:docMk/>
          <pc:sldMk cId="2921606938" sldId="1697"/>
        </pc:sldMkLst>
      </pc:sldChg>
      <pc:sldChg chg="addSp delSp modSp add mod">
        <pc:chgData name="Gavin Band" userId="c8f793f7-5806-46f0-b9bd-90a61d07a992" providerId="ADAL" clId="{EB0A5C85-D7AD-8A4A-AE34-BAFE92C80AF9}" dt="2025-03-04T07:59:01.233" v="5808" actId="478"/>
        <pc:sldMkLst>
          <pc:docMk/>
          <pc:sldMk cId="116951499" sldId="1698"/>
        </pc:sldMkLst>
      </pc:sldChg>
      <pc:sldChg chg="addSp delSp modSp add mod">
        <pc:chgData name="Gavin Band" userId="c8f793f7-5806-46f0-b9bd-90a61d07a992" providerId="ADAL" clId="{EB0A5C85-D7AD-8A4A-AE34-BAFE92C80AF9}" dt="2025-03-04T07:52:39.406" v="5791" actId="208"/>
        <pc:sldMkLst>
          <pc:docMk/>
          <pc:sldMk cId="3024248621" sldId="1699"/>
        </pc:sldMkLst>
      </pc:sldChg>
      <pc:sldChg chg="modSp add mod ord">
        <pc:chgData name="Gavin Band" userId="c8f793f7-5806-46f0-b9bd-90a61d07a992" providerId="ADAL" clId="{EB0A5C85-D7AD-8A4A-AE34-BAFE92C80AF9}" dt="2025-03-04T07:58:41.435" v="5806" actId="20578"/>
        <pc:sldMkLst>
          <pc:docMk/>
          <pc:sldMk cId="1070376297" sldId="1700"/>
        </pc:sldMkLst>
      </pc:sldChg>
      <pc:sldChg chg="add">
        <pc:chgData name="Gavin Band" userId="c8f793f7-5806-46f0-b9bd-90a61d07a992" providerId="ADAL" clId="{EB0A5C85-D7AD-8A4A-AE34-BAFE92C80AF9}" dt="2025-03-04T07:57:37.192" v="5798" actId="2890"/>
        <pc:sldMkLst>
          <pc:docMk/>
          <pc:sldMk cId="23866233" sldId="1701"/>
        </pc:sldMkLst>
      </pc:sldChg>
      <pc:sldChg chg="addSp modSp new mod">
        <pc:chgData name="Gavin Band" userId="c8f793f7-5806-46f0-b9bd-90a61d07a992" providerId="ADAL" clId="{EB0A5C85-D7AD-8A4A-AE34-BAFE92C80AF9}" dt="2025-03-04T08:06:04.808" v="6290" actId="1076"/>
        <pc:sldMkLst>
          <pc:docMk/>
          <pc:sldMk cId="849568126" sldId="1702"/>
        </pc:sldMkLst>
      </pc:sldChg>
      <pc:sldChg chg="add">
        <pc:chgData name="Gavin Band" userId="c8f793f7-5806-46f0-b9bd-90a61d07a992" providerId="ADAL" clId="{EB0A5C85-D7AD-8A4A-AE34-BAFE92C80AF9}" dt="2025-03-04T08:06:08.915" v="6291" actId="2890"/>
        <pc:sldMkLst>
          <pc:docMk/>
          <pc:sldMk cId="949329633" sldId="1703"/>
        </pc:sldMkLst>
      </pc:sldChg>
      <pc:sldChg chg="modSp add mod">
        <pc:chgData name="Gavin Band" userId="c8f793f7-5806-46f0-b9bd-90a61d07a992" providerId="ADAL" clId="{EB0A5C85-D7AD-8A4A-AE34-BAFE92C80AF9}" dt="2025-03-04T08:19:02.508" v="6326" actId="207"/>
        <pc:sldMkLst>
          <pc:docMk/>
          <pc:sldMk cId="1291695634" sldId="1704"/>
        </pc:sldMkLst>
      </pc:sldChg>
      <pc:sldChg chg="addSp modSp new mod">
        <pc:chgData name="Gavin Band" userId="c8f793f7-5806-46f0-b9bd-90a61d07a992" providerId="ADAL" clId="{EB0A5C85-D7AD-8A4A-AE34-BAFE92C80AF9}" dt="2025-03-04T08:37:26.113" v="7269" actId="20577"/>
        <pc:sldMkLst>
          <pc:docMk/>
          <pc:sldMk cId="2350340757" sldId="1705"/>
        </pc:sldMkLst>
      </pc:sldChg>
      <pc:sldChg chg="modSp add del mod">
        <pc:chgData name="Gavin Band" userId="c8f793f7-5806-46f0-b9bd-90a61d07a992" providerId="ADAL" clId="{EB0A5C85-D7AD-8A4A-AE34-BAFE92C80AF9}" dt="2025-03-04T08:29:46.558" v="7020" actId="2696"/>
        <pc:sldMkLst>
          <pc:docMk/>
          <pc:sldMk cId="498964705" sldId="1706"/>
        </pc:sldMkLst>
      </pc:sldChg>
      <pc:sldChg chg="delSp add mod ord">
        <pc:chgData name="Gavin Band" userId="c8f793f7-5806-46f0-b9bd-90a61d07a992" providerId="ADAL" clId="{EB0A5C85-D7AD-8A4A-AE34-BAFE92C80AF9}" dt="2025-03-04T08:31:17.383" v="7112" actId="20578"/>
        <pc:sldMkLst>
          <pc:docMk/>
          <pc:sldMk cId="507274747" sldId="1706"/>
        </pc:sldMkLst>
      </pc:sldChg>
      <pc:sldChg chg="add del">
        <pc:chgData name="Gavin Band" userId="c8f793f7-5806-46f0-b9bd-90a61d07a992" providerId="ADAL" clId="{EB0A5C85-D7AD-8A4A-AE34-BAFE92C80AF9}" dt="2025-03-04T08:26:18.626" v="6514" actId="2696"/>
        <pc:sldMkLst>
          <pc:docMk/>
          <pc:sldMk cId="658293443" sldId="1707"/>
        </pc:sldMkLst>
      </pc:sldChg>
      <pc:sldChg chg="addSp delSp modSp add del mod">
        <pc:chgData name="Gavin Band" userId="c8f793f7-5806-46f0-b9bd-90a61d07a992" providerId="ADAL" clId="{EB0A5C85-D7AD-8A4A-AE34-BAFE92C80AF9}" dt="2025-03-04T08:37:45.511" v="7271" actId="2696"/>
        <pc:sldMkLst>
          <pc:docMk/>
          <pc:sldMk cId="4102494910" sldId="1707"/>
        </pc:sldMkLst>
      </pc:sldChg>
      <pc:sldChg chg="delSp modSp add mod">
        <pc:chgData name="Gavin Band" userId="c8f793f7-5806-46f0-b9bd-90a61d07a992" providerId="ADAL" clId="{EB0A5C85-D7AD-8A4A-AE34-BAFE92C80AF9}" dt="2025-03-04T08:39:35.437" v="7280" actId="478"/>
        <pc:sldMkLst>
          <pc:docMk/>
          <pc:sldMk cId="1626897140" sldId="1708"/>
        </pc:sldMkLst>
      </pc:sldChg>
      <pc:sldChg chg="modSp add mod">
        <pc:chgData name="Gavin Band" userId="c8f793f7-5806-46f0-b9bd-90a61d07a992" providerId="ADAL" clId="{EB0A5C85-D7AD-8A4A-AE34-BAFE92C80AF9}" dt="2025-03-04T08:40:57.941" v="7283" actId="1076"/>
        <pc:sldMkLst>
          <pc:docMk/>
          <pc:sldMk cId="2396809573" sldId="1709"/>
        </pc:sldMkLst>
      </pc:sldChg>
      <pc:sldChg chg="add">
        <pc:chgData name="Gavin Band" userId="c8f793f7-5806-46f0-b9bd-90a61d07a992" providerId="ADAL" clId="{EB0A5C85-D7AD-8A4A-AE34-BAFE92C80AF9}" dt="2025-03-04T08:44:14.142" v="7284"/>
        <pc:sldMkLst>
          <pc:docMk/>
          <pc:sldMk cId="1795916704" sldId="1710"/>
        </pc:sldMkLst>
      </pc:sldChg>
      <pc:sldChg chg="addSp delSp modSp new mod">
        <pc:chgData name="Gavin Band" userId="c8f793f7-5806-46f0-b9bd-90a61d07a992" providerId="ADAL" clId="{EB0A5C85-D7AD-8A4A-AE34-BAFE92C80AF9}" dt="2025-03-04T12:03:09.740" v="8068" actId="1076"/>
        <pc:sldMkLst>
          <pc:docMk/>
          <pc:sldMk cId="77698278" sldId="1711"/>
        </pc:sldMkLst>
      </pc:sldChg>
      <pc:sldMasterChg chg="delSldLayout">
        <pc:chgData name="Gavin Band" userId="c8f793f7-5806-46f0-b9bd-90a61d07a992" providerId="ADAL" clId="{EB0A5C85-D7AD-8A4A-AE34-BAFE92C80AF9}" dt="2025-03-03T22:16:22.026" v="1833" actId="2696"/>
        <pc:sldMasterMkLst>
          <pc:docMk/>
          <pc:sldMasterMk cId="0" sldId="2147483648"/>
        </pc:sldMasterMkLst>
        <pc:sldLayoutChg chg="del">
          <pc:chgData name="Gavin Band" userId="c8f793f7-5806-46f0-b9bd-90a61d07a992" providerId="ADAL" clId="{EB0A5C85-D7AD-8A4A-AE34-BAFE92C80AF9}" dt="2025-03-03T22:16:22.026" v="1833" actId="2696"/>
          <pc:sldLayoutMkLst>
            <pc:docMk/>
            <pc:sldMasterMk cId="0" sldId="2147483648"/>
            <pc:sldLayoutMk cId="2421527157" sldId="21474840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464876E7-8974-724A-BAF5-0B15F2DE03C8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10265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655" tIns="46988" rIns="95655" bIns="469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373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6831013" y="9188450"/>
            <a:ext cx="42386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55" tIns="46988" rIns="95655" bIns="46988" anchor="ctr">
            <a:spAutoFit/>
          </a:bodyPr>
          <a:lstStyle/>
          <a:p>
            <a:pPr defTabSz="966788"/>
            <a:fld id="{BB1B5F71-F1EF-8442-91EC-C431B4854DFC}" type="slidenum">
              <a:rPr lang="en-US" sz="1500"/>
              <a:pPr defTabSz="966788"/>
              <a:t>‹#›</a:t>
            </a:fld>
            <a:endParaRPr lang="en-US" sz="1500"/>
          </a:p>
        </p:txBody>
      </p:sp>
    </p:spTree>
    <p:extLst>
      <p:ext uri="{BB962C8B-B14F-4D97-AF65-F5344CB8AC3E}">
        <p14:creationId xmlns:p14="http://schemas.microsoft.com/office/powerpoint/2010/main" val="1799571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96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164B3-9E26-C6AD-A399-0DEFDA252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8A5AC6-3C51-65C1-3A38-48B47AEC6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604AA-2068-80EA-D9CF-A83BA845E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73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224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251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6489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48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1429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346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1014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080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850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2188" cy="3600450"/>
          </a:xfrm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89"/>
            <a:ext cx="5851525" cy="4319587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170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GB" dirty="0"/>
              <a:t>‘Fat mass and obesity-associated</a:t>
            </a:r>
            <a:r>
              <a:rPr lang="en-GB" baseline="0" dirty="0"/>
              <a:t> gene’.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6900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9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dirty="0"/>
              <a:t>The title of my talk is genome-wide studies as this has been the main focus of my research over the last 3 years.</a:t>
            </a:r>
          </a:p>
        </p:txBody>
      </p:sp>
    </p:spTree>
    <p:extLst>
      <p:ext uri="{BB962C8B-B14F-4D97-AF65-F5344CB8AC3E}">
        <p14:creationId xmlns:p14="http://schemas.microsoft.com/office/powerpoint/2010/main" val="257014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25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253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6C88F-A3C1-54D3-59CB-BDC03CCD7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EE6EE7-9B25-6836-FD52-12615CA211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1D9EF-F201-CCFA-AFE2-FF51ABC24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8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06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65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639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48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90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98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0300" y="152400"/>
            <a:ext cx="1884363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52450" y="152400"/>
            <a:ext cx="550545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3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>
            <a:lvl1pPr algn="l">
              <a:defRPr sz="2800">
                <a:latin typeface="FoundrySterling-Book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432" y="739139"/>
            <a:ext cx="8710510" cy="5879663"/>
          </a:xfrm>
        </p:spPr>
        <p:txBody>
          <a:bodyPr/>
          <a:lstStyle>
            <a:lvl1pPr>
              <a:defRPr sz="2400">
                <a:latin typeface="FoundrySterling-Book" pitchFamily="2" charset="0"/>
              </a:defRPr>
            </a:lvl1pPr>
            <a:lvl2pPr>
              <a:defRPr sz="1800">
                <a:latin typeface="FoundrySterling-Book" pitchFamily="2" charset="0"/>
              </a:defRPr>
            </a:lvl2pPr>
            <a:lvl3pPr>
              <a:defRPr sz="1600">
                <a:latin typeface="FoundrySterling-Book" pitchFamily="2" charset="0"/>
              </a:defRPr>
            </a:lvl3pPr>
            <a:lvl4pPr>
              <a:defRPr>
                <a:latin typeface="FoundrySterling-Book" pitchFamily="2" charset="0"/>
              </a:defRPr>
            </a:lvl4pPr>
            <a:lvl5pPr>
              <a:defRPr>
                <a:latin typeface="FoundrySterling-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25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00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2450" y="1676400"/>
            <a:ext cx="3694113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8963" y="1676400"/>
            <a:ext cx="3695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9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620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773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716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97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025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3620" y="152400"/>
            <a:ext cx="87967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 </a:t>
            </a:r>
            <a:r>
              <a:rPr lang="en-US" dirty="0" err="1"/>
              <a:t>kjhlkjhlkjhkhkhkjhkljh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3620" y="1676400"/>
            <a:ext cx="879676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0488" y="6484938"/>
            <a:ext cx="2901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GB" altLang="en-US">
              <a:latin typeface="FoundrySterling-Book" pitchFamily="2" charset="0"/>
              <a:ea typeface="+mn-ea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oundrySterling-Book" pitchFamily="2" charset="0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 "/>
        <a:defRPr sz="2800">
          <a:solidFill>
            <a:schemeClr val="tx1"/>
          </a:solidFill>
          <a:latin typeface="FoundrySterling-Book" pitchFamily="2" charset="0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Font typeface="Symbol" charset="0"/>
        <a:buChar char="·"/>
        <a:defRPr sz="2400">
          <a:solidFill>
            <a:schemeClr val="tx1"/>
          </a:solidFill>
          <a:latin typeface="FoundrySterling-Book" pitchFamily="2" charset="0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Symbol" charset="0"/>
        <a:buChar char="·"/>
        <a:defRPr sz="2000">
          <a:solidFill>
            <a:schemeClr val="tx1"/>
          </a:solidFill>
          <a:latin typeface="FoundrySterling-Book" pitchFamily="2" charset="0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4000"/>
        <a:buFont typeface="Symbol" charset="0"/>
        <a:buChar char="·"/>
        <a:defRPr sz="1600">
          <a:solidFill>
            <a:schemeClr val="tx1"/>
          </a:solidFill>
          <a:latin typeface="FoundrySterling-Book" pitchFamily="2" charset="0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charset="0"/>
        <a:buChar char="·"/>
        <a:defRPr sz="1400">
          <a:solidFill>
            <a:schemeClr val="tx1"/>
          </a:solidFill>
          <a:latin typeface="FoundrySterling-Book" pitchFamily="2" charset="0"/>
          <a:ea typeface="ＭＳ Ｐゴシック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Font typeface="Symbol" pitchFamily="18" charset="2"/>
        <a:buChar char="·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22.emf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xkcd.com/882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1.png"/><Relationship Id="rId3" Type="http://schemas.openxmlformats.org/officeDocument/2006/relationships/image" Target="../media/image49.png"/><Relationship Id="rId7" Type="http://schemas.openxmlformats.org/officeDocument/2006/relationships/image" Target="../media/image51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ch.ctglab.nl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match.ctglab.nl/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ell.ox.ac.uk/wtccc2/ms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0.png"/><Relationship Id="rId5" Type="http://schemas.openxmlformats.org/officeDocument/2006/relationships/image" Target="../media/image510.png"/><Relationship Id="rId4" Type="http://schemas.openxmlformats.org/officeDocument/2006/relationships/image" Target="../media/image50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Genome-wide association studies I: Identifying genetic associations with complex traits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MSc Global Health Science and Epidemiology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Genetic Epidemiology Module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Tuesday 4th Mar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A2A10-8B6C-0F5F-EE1B-0FB7ECC77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7" y="5508624"/>
            <a:ext cx="2054225" cy="933739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ＭＳ Ｐゴシック" charset="0"/>
                <a:cs typeface="+mj-cs"/>
              </a:rPr>
              <a:t>End of an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00"/>
                </a:solidFill>
              </a:rPr>
              <a:t>Breast cancer (</a:t>
            </a:r>
            <a:r>
              <a:rPr lang="en-US" sz="1200" i="1" dirty="0">
                <a:solidFill>
                  <a:srgbClr val="FFFF00"/>
                </a:solidFill>
              </a:rPr>
              <a:t>BRCA1/2 </a:t>
            </a:r>
            <a:r>
              <a:rPr lang="en-US" sz="1200" dirty="0">
                <a:solidFill>
                  <a:srgbClr val="FFFF00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A525315-690F-F843-827E-E2E1D2059D0A}"/>
              </a:ext>
            </a:extLst>
          </p:cNvPr>
          <p:cNvSpPr/>
          <p:nvPr/>
        </p:nvSpPr>
        <p:spPr bwMode="auto">
          <a:xfrm rot="5400000">
            <a:off x="3001719" y="3685322"/>
            <a:ext cx="277001" cy="239693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F427BE9-E6F2-C546-94EC-69FE59306722}"/>
              </a:ext>
            </a:extLst>
          </p:cNvPr>
          <p:cNvSpPr txBox="1"/>
          <p:nvPr/>
        </p:nvSpPr>
        <p:spPr>
          <a:xfrm>
            <a:off x="2098992" y="5066651"/>
            <a:ext cx="2239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era of linkage (family) studies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5D5630-99B7-AD49-A98D-8833EDD2175A}"/>
              </a:ext>
            </a:extLst>
          </p:cNvPr>
          <p:cNvSpPr/>
          <p:nvPr/>
        </p:nvSpPr>
        <p:spPr>
          <a:xfrm>
            <a:off x="4338685" y="1465628"/>
            <a:ext cx="44999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Monotype Sorts" charset="0"/>
              <a:buNone/>
            </a:pPr>
            <a:r>
              <a:rPr lang="en-GB" sz="1400" dirty="0"/>
              <a:t>“Linkage Mapping was successful in identifying the genetic basis of many human diseases in which the disease penetrance resembles a simple Mendelian model e.g. Huntington’s disease, Cystic Fibrosis, some forms of breast cancer, </a:t>
            </a:r>
            <a:r>
              <a:rPr lang="en-GB" sz="1400" dirty="0" err="1"/>
              <a:t>Alzheimers</a:t>
            </a:r>
            <a:r>
              <a:rPr lang="en-GB" sz="1400" dirty="0"/>
              <a:t>, </a:t>
            </a:r>
            <a:r>
              <a:rPr lang="is-IS" sz="1400" dirty="0"/>
              <a:t>…“</a:t>
            </a:r>
            <a:r>
              <a:rPr lang="en-GB" sz="1400" dirty="0"/>
              <a:t>			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21C54F-B575-5A4F-82FB-48646D0E1D0B}"/>
              </a:ext>
            </a:extLst>
          </p:cNvPr>
          <p:cNvSpPr/>
          <p:nvPr/>
        </p:nvSpPr>
        <p:spPr>
          <a:xfrm>
            <a:off x="4572177" y="3417866"/>
            <a:ext cx="42580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Font typeface="Monotype Sorts" charset="0"/>
              <a:buNone/>
            </a:pPr>
            <a:r>
              <a:rPr lang="en-GB" sz="1400" dirty="0"/>
              <a:t>	</a:t>
            </a:r>
            <a:endParaRPr lang="en-GB" sz="1400" dirty="0">
              <a:solidFill>
                <a:srgbClr val="FF0000"/>
              </a:solidFill>
            </a:endParaRPr>
          </a:p>
          <a:p>
            <a:pPr>
              <a:buFont typeface="Monotype Sorts" charset="0"/>
              <a:buNone/>
            </a:pPr>
            <a:r>
              <a:rPr lang="en-GB" sz="1400" dirty="0"/>
              <a:t>“…but the literature is now replete with linkage screens for an array of common ‘complex’ disorders such as schizophrenia, manic depression, autism, asthma, type I and type II diabetes, Multiple Sclerosis, Lupus. Although many of these studies have reported significant linkage findings, none has lead to convincing replication”</a:t>
            </a:r>
          </a:p>
          <a:p>
            <a:pPr algn="l">
              <a:buFont typeface="Monotype Sorts" charset="0"/>
              <a:buNone/>
            </a:pPr>
            <a:endParaRPr lang="en-GB" sz="1400" dirty="0"/>
          </a:p>
          <a:p>
            <a:pPr algn="l">
              <a:buFont typeface="Monotype Sorts" charset="0"/>
              <a:buNone/>
            </a:pPr>
            <a:r>
              <a:rPr lang="en-GB" sz="1400" dirty="0"/>
              <a:t>– </a:t>
            </a:r>
            <a:r>
              <a:rPr lang="en-GB" sz="1400" dirty="0" err="1"/>
              <a:t>Risch</a:t>
            </a:r>
            <a:r>
              <a:rPr lang="en-GB" sz="1400" dirty="0"/>
              <a:t> “</a:t>
            </a:r>
            <a:r>
              <a:rPr lang="en-GB" sz="1400" i="1" dirty="0"/>
              <a:t>Searching for genetic determinants in the new millennium</a:t>
            </a:r>
            <a:r>
              <a:rPr lang="en-GB" sz="1400" dirty="0"/>
              <a:t>” Nature (2000)</a:t>
            </a:r>
          </a:p>
          <a:p>
            <a:pPr algn="l">
              <a:buFont typeface="Monotype Sorts" charset="0"/>
              <a:buNone/>
            </a:pPr>
            <a:r>
              <a:rPr lang="en-GB" sz="1400" dirty="0"/>
              <a:t>								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96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288222" y="1686794"/>
                <a:ext cx="761097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6320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Common variant, common disease hypothesis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3852308" y="5264204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288222" y="1686794"/>
                <a:ext cx="761097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731649D-54F5-50B0-AF22-FC44886C496D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6E4F8-4579-6575-D972-2991759D0FCF}"/>
                  </a:ext>
                </a:extLst>
              </p:cNvPr>
              <p:cNvSpPr txBox="1"/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06E4F8-4579-6575-D972-2991759D0F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112635"/>
                <a:ext cx="31290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BB8C6C-AC48-C04F-6AAF-C2A30F4827C1}"/>
                  </a:ext>
                </a:extLst>
              </p:cNvPr>
              <p:cNvSpPr txBox="1"/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BB8C6C-AC48-C04F-6AAF-C2A30F482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824" y="4734165"/>
                <a:ext cx="312906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5EFF-F955-2E01-55D1-29441B7432EA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C805EFF-F955-2E01-55D1-29441B743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3920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36C383-4577-2F4D-8B00-EB5A3BE69191}"/>
              </a:ext>
            </a:extLst>
          </p:cNvPr>
          <p:cNvGrpSpPr/>
          <p:nvPr/>
        </p:nvGrpSpPr>
        <p:grpSpPr>
          <a:xfrm>
            <a:off x="1289649" y="1417943"/>
            <a:ext cx="3069528" cy="1735124"/>
            <a:chOff x="1502898" y="4519023"/>
            <a:chExt cx="3751385" cy="17351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212E93-53AF-0A4C-BC45-CA77AF0DAB17}"/>
                </a:ext>
              </a:extLst>
            </p:cNvPr>
            <p:cNvSpPr/>
            <p:nvPr/>
          </p:nvSpPr>
          <p:spPr bwMode="auto">
            <a:xfrm>
              <a:off x="1502898" y="5638797"/>
              <a:ext cx="3751385" cy="2337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987194-CCD3-4F46-A7AE-EB240C65FEAC}"/>
                </a:ext>
              </a:extLst>
            </p:cNvPr>
            <p:cNvSpPr txBox="1"/>
            <p:nvPr/>
          </p:nvSpPr>
          <p:spPr>
            <a:xfrm>
              <a:off x="2491610" y="5915593"/>
              <a:ext cx="18770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3FD4045-B761-8F4F-906C-36A2D6BAAE2F}"/>
                </a:ext>
              </a:extLst>
            </p:cNvPr>
            <p:cNvGrpSpPr/>
            <p:nvPr/>
          </p:nvGrpSpPr>
          <p:grpSpPr>
            <a:xfrm>
              <a:off x="1505133" y="4519023"/>
              <a:ext cx="3746806" cy="907443"/>
              <a:chOff x="2036922" y="1639514"/>
              <a:chExt cx="4027050" cy="2549429"/>
            </a:xfrm>
          </p:grpSpPr>
          <p:pic>
            <p:nvPicPr>
              <p:cNvPr id="50" name="Picture 2">
                <a:extLst>
                  <a:ext uri="{FF2B5EF4-FFF2-40B4-BE49-F238E27FC236}">
                    <a16:creationId xmlns:a16="http://schemas.microsoft.com/office/drawing/2014/main" id="{8CB9BFAA-2F00-0444-8222-CC413373A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036922" y="1639514"/>
                <a:ext cx="4027050" cy="25433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E1FD06E-27EB-AC43-843F-13A4FA701CC2}"/>
                  </a:ext>
                </a:extLst>
              </p:cNvPr>
              <p:cNvSpPr/>
              <p:nvPr/>
            </p:nvSpPr>
            <p:spPr bwMode="auto">
              <a:xfrm>
                <a:off x="5472671" y="1686794"/>
                <a:ext cx="576649" cy="2502149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65B1E9-51A4-7748-839B-5BAD6D6EBD71}"/>
                </a:ext>
              </a:extLst>
            </p:cNvPr>
            <p:cNvSpPr/>
            <p:nvPr/>
          </p:nvSpPr>
          <p:spPr bwMode="auto">
            <a:xfrm>
              <a:off x="2006582" y="5637433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9663637-AD75-7D49-ABE9-8A9599EE15C9}"/>
                </a:ext>
              </a:extLst>
            </p:cNvPr>
            <p:cNvSpPr/>
            <p:nvPr/>
          </p:nvSpPr>
          <p:spPr bwMode="auto">
            <a:xfrm>
              <a:off x="2390898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866691-C382-0542-974B-E4805D43C5DB}"/>
                </a:ext>
              </a:extLst>
            </p:cNvPr>
            <p:cNvSpPr/>
            <p:nvPr/>
          </p:nvSpPr>
          <p:spPr bwMode="auto">
            <a:xfrm>
              <a:off x="291857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E45A0A9-9955-E249-8683-B71BB4AA45B4}"/>
                </a:ext>
              </a:extLst>
            </p:cNvPr>
            <p:cNvSpPr/>
            <p:nvPr/>
          </p:nvSpPr>
          <p:spPr bwMode="auto">
            <a:xfrm>
              <a:off x="448219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0AD43E1-955B-7040-B0C6-0FC6F03384DB}"/>
                </a:ext>
              </a:extLst>
            </p:cNvPr>
            <p:cNvSpPr/>
            <p:nvPr/>
          </p:nvSpPr>
          <p:spPr bwMode="auto">
            <a:xfrm>
              <a:off x="343014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1F6345E-F070-8B48-9369-DE48E233C3F3}"/>
                </a:ext>
              </a:extLst>
            </p:cNvPr>
            <p:cNvSpPr/>
            <p:nvPr/>
          </p:nvSpPr>
          <p:spPr bwMode="auto">
            <a:xfrm>
              <a:off x="3781891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2B8FE55-83CF-394B-A76F-461CCD644B9E}"/>
                </a:ext>
              </a:extLst>
            </p:cNvPr>
            <p:cNvSpPr/>
            <p:nvPr/>
          </p:nvSpPr>
          <p:spPr bwMode="auto">
            <a:xfrm>
              <a:off x="4101002" y="5639286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0D444F2-627F-964E-AE80-E376AFDF86D1}"/>
                </a:ext>
              </a:extLst>
            </p:cNvPr>
            <p:cNvSpPr/>
            <p:nvPr/>
          </p:nvSpPr>
          <p:spPr bwMode="auto">
            <a:xfrm>
              <a:off x="431463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4E851A-7936-224F-81F4-BD91A7C1E1E9}"/>
                </a:ext>
              </a:extLst>
            </p:cNvPr>
            <p:cNvSpPr/>
            <p:nvPr/>
          </p:nvSpPr>
          <p:spPr bwMode="auto">
            <a:xfrm>
              <a:off x="4585764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3AE07F1-7DDE-1649-884A-B19BF08AA5A9}"/>
                </a:ext>
              </a:extLst>
            </p:cNvPr>
            <p:cNvSpPr/>
            <p:nvPr/>
          </p:nvSpPr>
          <p:spPr bwMode="auto">
            <a:xfrm>
              <a:off x="4702052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3D40779-D42F-CE48-9843-069700790FE6}"/>
                </a:ext>
              </a:extLst>
            </p:cNvPr>
            <p:cNvSpPr/>
            <p:nvPr/>
          </p:nvSpPr>
          <p:spPr bwMode="auto">
            <a:xfrm>
              <a:off x="4855115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BF45E6-67E4-B543-8E6E-624C7D562631}"/>
                </a:ext>
              </a:extLst>
            </p:cNvPr>
            <p:cNvSpPr/>
            <p:nvPr/>
          </p:nvSpPr>
          <p:spPr bwMode="auto">
            <a:xfrm>
              <a:off x="4987301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4C04428-E7D5-F740-9715-0835E9F852B3}"/>
                </a:ext>
              </a:extLst>
            </p:cNvPr>
            <p:cNvSpPr/>
            <p:nvPr/>
          </p:nvSpPr>
          <p:spPr bwMode="auto">
            <a:xfrm>
              <a:off x="5090038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8E92863-ED1E-8144-B95E-793E300DC632}"/>
                </a:ext>
              </a:extLst>
            </p:cNvPr>
            <p:cNvSpPr/>
            <p:nvPr/>
          </p:nvSpPr>
          <p:spPr bwMode="auto">
            <a:xfrm>
              <a:off x="5190326" y="5639285"/>
              <a:ext cx="47979" cy="233005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B11E8F-337A-984A-A567-14B0DB41E2B3}"/>
              </a:ext>
            </a:extLst>
          </p:cNvPr>
          <p:cNvSpPr txBox="1"/>
          <p:nvPr/>
        </p:nvSpPr>
        <p:spPr>
          <a:xfrm>
            <a:off x="3404610" y="993489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B048E4F-0990-6E46-BEEA-53133837E99C}"/>
              </a:ext>
            </a:extLst>
          </p:cNvPr>
          <p:cNvCxnSpPr>
            <a:cxnSpLocks/>
          </p:cNvCxnSpPr>
          <p:nvPr/>
        </p:nvCxnSpPr>
        <p:spPr bwMode="auto">
          <a:xfrm>
            <a:off x="3923428" y="1307448"/>
            <a:ext cx="186723" cy="2779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9C151E9-CA6F-474F-A7E3-101D8919E228}"/>
              </a:ext>
            </a:extLst>
          </p:cNvPr>
          <p:cNvSpPr txBox="1"/>
          <p:nvPr/>
        </p:nvSpPr>
        <p:spPr>
          <a:xfrm>
            <a:off x="4752231" y="3075670"/>
            <a:ext cx="417182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</a:t>
            </a:r>
            <a:r>
              <a:rPr lang="en-US" sz="2000" b="1" dirty="0">
                <a:latin typeface="FOUNDRYSTERLING-BOOK" pitchFamily="2" charset="0"/>
              </a:rPr>
              <a:t>complex trait</a:t>
            </a:r>
            <a:r>
              <a:rPr lang="en-US" sz="1800" dirty="0">
                <a:latin typeface="FoundrySterling-Book" pitchFamily="2" charset="0"/>
              </a:rPr>
              <a:t>.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Caused by many factors, each having a small overall effect.  Including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Many genetic variants, including common ones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Environmental factors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Gene-environment or gene-gene interactions</a:t>
            </a:r>
          </a:p>
          <a:p>
            <a:pPr marL="285750" indent="-285750" algn="l">
              <a:buFontTx/>
              <a:buChar char="-"/>
            </a:pPr>
            <a:r>
              <a:rPr lang="en-US" sz="1800" dirty="0">
                <a:latin typeface="FoundrySterling-Book" pitchFamily="2" charset="0"/>
              </a:rPr>
              <a:t>…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0195E7E-CC50-B3D2-46A6-70AE67768BAB}"/>
              </a:ext>
            </a:extLst>
          </p:cNvPr>
          <p:cNvSpPr txBox="1">
            <a:spLocks/>
          </p:cNvSpPr>
          <p:nvPr/>
        </p:nvSpPr>
        <p:spPr bwMode="auto">
          <a:xfrm>
            <a:off x="344158" y="248920"/>
            <a:ext cx="8474722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/>
              <a:t>Common variant, common disease hypothesis</a:t>
            </a:r>
            <a:endParaRPr lang="en-US" sz="3200" kern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1EE6AE-77BB-EE8C-2896-44A05E59445B}"/>
              </a:ext>
            </a:extLst>
          </p:cNvPr>
          <p:cNvSpPr/>
          <p:nvPr/>
        </p:nvSpPr>
        <p:spPr bwMode="auto">
          <a:xfrm>
            <a:off x="3766683" y="1434772"/>
            <a:ext cx="579421" cy="890614"/>
          </a:xfrm>
          <a:prstGeom prst="rect">
            <a:avLst/>
          </a:prstGeom>
          <a:solidFill>
            <a:srgbClr val="FFFF00">
              <a:alpha val="50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927F27-A24E-094D-B77D-992062CC41AD}"/>
              </a:ext>
            </a:extLst>
          </p:cNvPr>
          <p:cNvGrpSpPr/>
          <p:nvPr/>
        </p:nvGrpSpPr>
        <p:grpSpPr>
          <a:xfrm>
            <a:off x="45400" y="3903533"/>
            <a:ext cx="4338554" cy="2377688"/>
            <a:chOff x="45400" y="3903533"/>
            <a:chExt cx="4338554" cy="23776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60AFC8B-39A2-634F-9206-EA4F35E245D7}"/>
                </a:ext>
              </a:extLst>
            </p:cNvPr>
            <p:cNvGrpSpPr/>
            <p:nvPr/>
          </p:nvGrpSpPr>
          <p:grpSpPr>
            <a:xfrm>
              <a:off x="1276133" y="3903533"/>
              <a:ext cx="3107821" cy="2377688"/>
              <a:chOff x="1276133" y="3903533"/>
              <a:chExt cx="3107821" cy="2377688"/>
            </a:xfrm>
          </p:grpSpPr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54A0101A-CFB5-8447-91D9-A290660000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1276133" y="3903533"/>
                <a:ext cx="23195" cy="170061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05C984B9-ECAB-754B-BE9F-AF08302FA3A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307894" y="5597052"/>
                <a:ext cx="3036921" cy="12767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891953E-D278-9644-AAFF-12CDBC17DC59}"/>
                  </a:ext>
                </a:extLst>
              </p:cNvPr>
              <p:cNvSpPr txBox="1"/>
              <p:nvPr/>
            </p:nvSpPr>
            <p:spPr>
              <a:xfrm>
                <a:off x="1893071" y="5942667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Genotype frequency</a:t>
                </a: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7F55079-A661-434D-969B-E47CC6FBCD2E}"/>
                  </a:ext>
                </a:extLst>
              </p:cNvPr>
              <p:cNvSpPr/>
              <p:nvPr/>
            </p:nvSpPr>
            <p:spPr bwMode="auto">
              <a:xfrm>
                <a:off x="3852308" y="526420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8ED474-AF74-4141-897D-501722BE2109}"/>
                  </a:ext>
                </a:extLst>
              </p:cNvPr>
              <p:cNvSpPr txBox="1"/>
              <p:nvPr/>
            </p:nvSpPr>
            <p:spPr>
              <a:xfrm>
                <a:off x="1307894" y="5691771"/>
                <a:ext cx="71045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rare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7011AC-405F-D541-B34F-AFFE91211F58}"/>
                  </a:ext>
                </a:extLst>
              </p:cNvPr>
              <p:cNvSpPr txBox="1"/>
              <p:nvPr/>
            </p:nvSpPr>
            <p:spPr>
              <a:xfrm>
                <a:off x="2078703" y="5691771"/>
                <a:ext cx="41229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rare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0C5F434-BBF1-9949-8F89-D914E94801B8}"/>
                  </a:ext>
                </a:extLst>
              </p:cNvPr>
              <p:cNvSpPr txBox="1"/>
              <p:nvPr/>
            </p:nvSpPr>
            <p:spPr>
              <a:xfrm>
                <a:off x="2571944" y="5697442"/>
                <a:ext cx="675185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common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8F08E90-E7CE-D141-9EB2-960810639A17}"/>
                  </a:ext>
                </a:extLst>
              </p:cNvPr>
              <p:cNvSpPr txBox="1"/>
              <p:nvPr/>
            </p:nvSpPr>
            <p:spPr>
              <a:xfrm>
                <a:off x="3410610" y="5676314"/>
                <a:ext cx="9733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Very common</a:t>
                </a: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83F1A1-F2C9-DA47-9965-AC7DA2C752FA}"/>
                  </a:ext>
                </a:extLst>
              </p:cNvPr>
              <p:cNvSpPr/>
              <p:nvPr/>
            </p:nvSpPr>
            <p:spPr bwMode="auto">
              <a:xfrm>
                <a:off x="3489045" y="514881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000A373A-F07B-D64C-8951-310789BF7A18}"/>
                  </a:ext>
                </a:extLst>
              </p:cNvPr>
              <p:cNvSpPr/>
              <p:nvPr/>
            </p:nvSpPr>
            <p:spPr bwMode="auto">
              <a:xfrm>
                <a:off x="3247129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AF005194-C86C-E94B-9593-F5641BA13180}"/>
                  </a:ext>
                </a:extLst>
              </p:cNvPr>
              <p:cNvSpPr/>
              <p:nvPr/>
            </p:nvSpPr>
            <p:spPr bwMode="auto">
              <a:xfrm>
                <a:off x="3012169" y="508785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45BA9FF-B41D-E743-9941-9CD77D6A3B41}"/>
                  </a:ext>
                </a:extLst>
              </p:cNvPr>
              <p:cNvSpPr/>
              <p:nvPr/>
            </p:nvSpPr>
            <p:spPr bwMode="auto">
              <a:xfrm>
                <a:off x="2658206" y="522458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A67E0D3-8CA7-3444-AA45-F983C6CFBCC3}"/>
                  </a:ext>
                </a:extLst>
              </p:cNvPr>
              <p:cNvSpPr/>
              <p:nvPr/>
            </p:nvSpPr>
            <p:spPr bwMode="auto">
              <a:xfrm>
                <a:off x="2334335" y="532439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B46859-8028-F34B-BCDD-F589A25D2C5C}"/>
                  </a:ext>
                </a:extLst>
              </p:cNvPr>
              <p:cNvSpPr/>
              <p:nvPr/>
            </p:nvSpPr>
            <p:spPr bwMode="auto">
              <a:xfrm>
                <a:off x="1779132" y="503582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F498EF5-AE97-2B48-96A9-BA2E66243EF7}"/>
                  </a:ext>
                </a:extLst>
              </p:cNvPr>
              <p:cNvSpPr/>
              <p:nvPr/>
            </p:nvSpPr>
            <p:spPr bwMode="auto">
              <a:xfrm>
                <a:off x="2396516" y="510373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C39D5D6-5582-7943-A1A3-FFEF57C9BF14}"/>
                  </a:ext>
                </a:extLst>
              </p:cNvPr>
              <p:cNvSpPr/>
              <p:nvPr/>
            </p:nvSpPr>
            <p:spPr bwMode="auto">
              <a:xfrm>
                <a:off x="2112811" y="5228475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34ED23B-C7B6-2648-875A-A7BCE2D53880}"/>
                  </a:ext>
                </a:extLst>
              </p:cNvPr>
              <p:cNvSpPr/>
              <p:nvPr/>
            </p:nvSpPr>
            <p:spPr bwMode="auto">
              <a:xfrm>
                <a:off x="1876105" y="5167674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0A5088A5-B7E7-4C4F-AA9A-BBE5ABF9F367}"/>
                  </a:ext>
                </a:extLst>
              </p:cNvPr>
              <p:cNvSpPr/>
              <p:nvPr/>
            </p:nvSpPr>
            <p:spPr bwMode="auto">
              <a:xfrm>
                <a:off x="1650291" y="5308708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16863B1-B203-9B4E-94D4-08A5D44D83E7}"/>
                  </a:ext>
                </a:extLst>
              </p:cNvPr>
              <p:cNvSpPr/>
              <p:nvPr/>
            </p:nvSpPr>
            <p:spPr bwMode="auto">
              <a:xfrm>
                <a:off x="1534924" y="4917217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32F1F7A5-6047-8C45-8639-148B378841A1}"/>
                  </a:ext>
                </a:extLst>
              </p:cNvPr>
              <p:cNvSpPr/>
              <p:nvPr/>
            </p:nvSpPr>
            <p:spPr bwMode="auto">
              <a:xfrm>
                <a:off x="1529372" y="4547590"/>
                <a:ext cx="142240" cy="121920"/>
              </a:xfrm>
              <a:prstGeom prst="ellips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C268EF2-C689-CC4C-2391-F1BC9698CC63}"/>
                </a:ext>
              </a:extLst>
            </p:cNvPr>
            <p:cNvSpPr txBox="1"/>
            <p:nvPr/>
          </p:nvSpPr>
          <p:spPr>
            <a:xfrm>
              <a:off x="45400" y="4472555"/>
              <a:ext cx="882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Relative risk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/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FF9826F8-2851-E8EF-CCE1-3078364CF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112635"/>
                  <a:ext cx="312906" cy="27699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/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4A49A1F5-F274-E523-7EB0-AED2D4A9D6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4824" y="4734165"/>
                  <a:ext cx="312906" cy="27699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/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GB" sz="1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CC3CA5A-FD20-3F4C-C075-0C9E38242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422" y="5450740"/>
                  <a:ext cx="312906" cy="2769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64311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97DA-C263-EA4C-82BD-0D935CE109DE}"/>
              </a:ext>
            </a:extLst>
          </p:cNvPr>
          <p:cNvSpPr txBox="1">
            <a:spLocks/>
          </p:cNvSpPr>
          <p:nvPr/>
        </p:nvSpPr>
        <p:spPr>
          <a:xfrm>
            <a:off x="224058" y="103077"/>
            <a:ext cx="7233920" cy="68072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A608-5D61-B340-AB11-E9603AABFCBD}"/>
              </a:ext>
            </a:extLst>
          </p:cNvPr>
          <p:cNvSpPr txBox="1">
            <a:spLocks/>
          </p:cNvSpPr>
          <p:nvPr/>
        </p:nvSpPr>
        <p:spPr bwMode="auto">
          <a:xfrm>
            <a:off x="438033" y="1135447"/>
            <a:ext cx="8463920" cy="491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Most human phenotypes are highly heritable - a large proportion of phenotype variation seems to be caused by genetics.  ~60% on average!</a:t>
            </a: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In principle this heritability could occur in different ways – for example through single variants with strong effects, or through multiple variants with small effects.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By the 2000s family studies had identified the causes of several mendelian traits, but had failed to solve the genetics of multiple complex diseases.  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Was the “common variant, common disease“ hypothesis true?</a:t>
            </a:r>
          </a:p>
        </p:txBody>
      </p:sp>
    </p:spTree>
    <p:extLst>
      <p:ext uri="{BB962C8B-B14F-4D97-AF65-F5344CB8AC3E}">
        <p14:creationId xmlns:p14="http://schemas.microsoft.com/office/powerpoint/2010/main" val="1185153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End of the linkage era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>
                <a:solidFill>
                  <a:srgbClr val="FFFF65"/>
                </a:solidFill>
              </a:rPr>
              <a:t>Breast cancer (</a:t>
            </a:r>
            <a:r>
              <a:rPr lang="en-US" sz="1200" i="1" dirty="0">
                <a:solidFill>
                  <a:srgbClr val="FFFF65"/>
                </a:solidFill>
              </a:rPr>
              <a:t>BRCA1/2 </a:t>
            </a:r>
            <a:r>
              <a:rPr lang="en-US" sz="1200" dirty="0">
                <a:solidFill>
                  <a:srgbClr val="FFFF65"/>
                </a:solidFill>
              </a:rPr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65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2282578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(100s of 1000s of markers)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25782" y="5370367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71357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1151726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What we are aiming for – GWAS roadmap:</a:t>
            </a:r>
            <a:endParaRPr lang="en-US" dirty="0">
              <a:latin typeface="FoundrySterling-Book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1374911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250808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1465857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1465857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1515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BDC563-E259-8B79-1077-7FD3AE50EC5D}"/>
                  </a:ext>
                </a:extLst>
              </p:cNvPr>
              <p:cNvSpPr txBox="1"/>
              <p:nvPr/>
            </p:nvSpPr>
            <p:spPr>
              <a:xfrm>
                <a:off x="1066160" y="4675222"/>
                <a:ext cx="6750424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Result looks like the above ‘Manhattan plot’.</a:t>
                </a:r>
              </a:p>
              <a:p>
                <a:pPr algn="ctr"/>
                <a:r>
                  <a:rPr lang="en-GB" i="1" dirty="0"/>
                  <a:t>Higher values (i.e. lower P-values) are better.</a:t>
                </a:r>
              </a:p>
              <a:p>
                <a:pPr algn="ctr"/>
                <a:endParaRPr lang="en-GB" b="1" dirty="0"/>
              </a:p>
              <a:p>
                <a:pPr algn="ctr"/>
                <a:r>
                  <a:rPr lang="en-US" b="1" dirty="0">
                    <a:solidFill>
                      <a:srgbClr val="FFFF65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i="1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rgbClr val="FFFF65"/>
                    </a:solidFill>
                  </a:rPr>
                  <a:t> or so, we might get excited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because maybe that variant causes disease.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EBDC563-E259-8B79-1077-7FD3AE50EC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160" y="4675222"/>
                <a:ext cx="6750424" cy="1569660"/>
              </a:xfrm>
              <a:prstGeom prst="rect">
                <a:avLst/>
              </a:prstGeom>
              <a:blipFill>
                <a:blip r:embed="rId4"/>
                <a:stretch>
                  <a:fillRect t="-1613" b="-4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7767376-FCD8-A98E-3AA7-CAD23ECA9E5A}"/>
              </a:ext>
            </a:extLst>
          </p:cNvPr>
          <p:cNvSpPr txBox="1"/>
          <p:nvPr/>
        </p:nvSpPr>
        <p:spPr>
          <a:xfrm>
            <a:off x="871024" y="3239121"/>
            <a:ext cx="6540323" cy="119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14000"/>
              </a:lnSpc>
              <a:buAutoNum type="arabicPeriod"/>
            </a:pPr>
            <a:r>
              <a:rPr lang="en-US" dirty="0"/>
              <a:t>Collect as many samples as possible</a:t>
            </a:r>
          </a:p>
          <a:p>
            <a:pPr marL="342900" indent="-342900" algn="l">
              <a:lnSpc>
                <a:spcPct val="114000"/>
              </a:lnSpc>
              <a:buAutoNum type="arabicPeriod"/>
            </a:pPr>
            <a:r>
              <a:rPr lang="en-US" dirty="0"/>
              <a:t>Genotype at as many variants across the genome as possible</a:t>
            </a:r>
          </a:p>
          <a:p>
            <a:pPr marL="342900" indent="-342900" algn="l">
              <a:lnSpc>
                <a:spcPct val="114000"/>
              </a:lnSpc>
              <a:buAutoNum type="arabicPeriod"/>
            </a:pPr>
            <a:r>
              <a:rPr lang="en-US" dirty="0"/>
              <a:t>Run a statistical test of association between each genetic variant and the trait</a:t>
            </a:r>
          </a:p>
        </p:txBody>
      </p:sp>
    </p:spTree>
    <p:extLst>
      <p:ext uri="{BB962C8B-B14F-4D97-AF65-F5344CB8AC3E}">
        <p14:creationId xmlns:p14="http://schemas.microsoft.com/office/powerpoint/2010/main" val="1719749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Rest of lecture -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884645" y="1154405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Testing for association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How to do the statistical tests?  How many samples?  How to deal with confounders?</a:t>
            </a:r>
          </a:p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What variants to genotype, and how? 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Patterns of linkage </a:t>
            </a:r>
            <a:r>
              <a:rPr lang="en-US" sz="1800" i="1" kern="0" dirty="0" err="1">
                <a:solidFill>
                  <a:srgbClr val="FFFF65"/>
                </a:solidFill>
              </a:rPr>
              <a:t>disequilbrium</a:t>
            </a:r>
            <a:r>
              <a:rPr lang="en-US" sz="1800" i="1" kern="0" dirty="0">
                <a:solidFill>
                  <a:srgbClr val="FFFF65"/>
                </a:solidFill>
              </a:rPr>
              <a:t>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 – WTCCC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The common variant, common disease hypothesis in practice</a:t>
            </a:r>
          </a:p>
        </p:txBody>
      </p:sp>
    </p:spTree>
    <p:extLst>
      <p:ext uri="{BB962C8B-B14F-4D97-AF65-F5344CB8AC3E}">
        <p14:creationId xmlns:p14="http://schemas.microsoft.com/office/powerpoint/2010/main" val="3206099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2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8FF37FA-9FD2-E97B-4D50-2A45B964DB36}"/>
              </a:ext>
            </a:extLst>
          </p:cNvPr>
          <p:cNvSpPr txBox="1"/>
          <p:nvPr/>
        </p:nvSpPr>
        <p:spPr>
          <a:xfrm>
            <a:off x="567674" y="978542"/>
            <a:ext cx="513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</a:rPr>
              <a:t>Imagine a genetic variant that affects risk of disease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9B33C7-EF70-AEA2-95AB-2AA1BDEC51B0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CFBB4A5-C75F-A1EE-42AE-6C91E711FC1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26B3E4C-FD14-C6F5-DB04-62E0F832AE2B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2C9CBDD-9A7F-6174-C3E5-A4495C407DEF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DED4B2-5EF3-CBB6-7E37-FC79EB35B896}"/>
              </a:ext>
            </a:extLst>
          </p:cNvPr>
          <p:cNvSpPr txBox="1"/>
          <p:nvPr/>
        </p:nvSpPr>
        <p:spPr>
          <a:xfrm>
            <a:off x="3402407" y="3241927"/>
            <a:ext cx="2212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Phenotype distribution</a:t>
            </a:r>
          </a:p>
          <a:p>
            <a:pPr algn="ctr"/>
            <a:r>
              <a:rPr lang="en-US" sz="1200" dirty="0"/>
              <a:t>in the population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BDD1222-338F-93D1-6C3A-2B241D619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</p:spTree>
    <p:extLst>
      <p:ext uri="{BB962C8B-B14F-4D97-AF65-F5344CB8AC3E}">
        <p14:creationId xmlns:p14="http://schemas.microsoft.com/office/powerpoint/2010/main" val="414830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FC52-9901-1D4F-87C4-76D65553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226894"/>
            <a:ext cx="7233920" cy="599507"/>
          </a:xfrm>
        </p:spPr>
        <p:txBody>
          <a:bodyPr/>
          <a:lstStyle/>
          <a:p>
            <a:pPr algn="l"/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7E243-D43B-A948-B81A-C9A58155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45" y="1211671"/>
            <a:ext cx="8710510" cy="5050233"/>
          </a:xfrm>
        </p:spPr>
        <p:txBody>
          <a:bodyPr/>
          <a:lstStyle/>
          <a:p>
            <a:pPr marL="0" indent="0">
              <a:buNone/>
            </a:pPr>
            <a:r>
              <a:rPr lang="en-GB" sz="2000" dirty="0"/>
              <a:t>Understand a genome-wide association study (GWAS) and the concept of a hypothesis-free approach to studying genetic associations.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Have a working knowledge of the different steps involved in the conduct of GWAS, including study design, quality control and basic analyses.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Be able to interpret and critically appraise evidence from genome-wide association studies.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Understand the relevance of replication, meta-analysis and consortia, and multi-ancestry approaches, in genome-wide association studies.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Appreciate the use of post-GWAS analyses including fine mapping, gene and pathway analyses, and the concept of causal variants.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1742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2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1350407" y="3401509"/>
            <a:ext cx="647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causes disease, then carrying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will make you more likely to have disease.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/>
              <p:nvPr/>
            </p:nvSpPr>
            <p:spPr>
              <a:xfrm>
                <a:off x="3392754" y="4371329"/>
                <a:ext cx="3174843" cy="680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disease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1800">
                                  <a:latin typeface="FoundrySterling-Book" pitchFamily="2" charset="0"/>
                                </a:rPr>
                                <m:t>genotype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83E6DDD-E26D-8145-8373-EF476229EF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2754" y="4371329"/>
                <a:ext cx="3174843" cy="680443"/>
              </a:xfrm>
              <a:prstGeom prst="rect">
                <a:avLst/>
              </a:prstGeom>
              <a:blipFill>
                <a:blip r:embed="rId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389A32D-7111-CDF5-E626-D26C2365E3AC}"/>
              </a:ext>
            </a:extLst>
          </p:cNvPr>
          <p:cNvSpPr txBox="1"/>
          <p:nvPr/>
        </p:nvSpPr>
        <p:spPr>
          <a:xfrm>
            <a:off x="3749134" y="4196254"/>
            <a:ext cx="2336026" cy="461665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“Chance/frequency of disease given genotype </a:t>
            </a:r>
            <a:r>
              <a:rPr lang="en-US" sz="1200" i="1" dirty="0">
                <a:latin typeface="FOUNDRYSTERLING-BOOK" pitchFamily="2" charset="0"/>
              </a:rPr>
              <a:t>G</a:t>
            </a:r>
            <a:r>
              <a:rPr lang="en-US" sz="1200" dirty="0">
                <a:latin typeface="FoundrySterling-Book" pitchFamily="2" charset="0"/>
              </a:rPr>
              <a:t>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1FAB3E-DFEE-6475-FA46-BC5410D94F4D}"/>
              </a:ext>
            </a:extLst>
          </p:cNvPr>
          <p:cNvSpPr txBox="1"/>
          <p:nvPr/>
        </p:nvSpPr>
        <p:spPr>
          <a:xfrm>
            <a:off x="3749134" y="4759371"/>
            <a:ext cx="2336026" cy="461665"/>
          </a:xfrm>
          <a:prstGeom prst="rect">
            <a:avLst/>
          </a:prstGeom>
          <a:solidFill>
            <a:srgbClr val="00204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FoundrySterling-Book" pitchFamily="2" charset="0"/>
              </a:rPr>
              <a:t>“Chance/frequency of disease given genotype </a:t>
            </a:r>
            <a:r>
              <a:rPr lang="en-US" sz="1200" i="1" dirty="0">
                <a:latin typeface="FOUNDRYSTERLING-BOOK" pitchFamily="2" charset="0"/>
              </a:rPr>
              <a:t>g</a:t>
            </a:r>
            <a:r>
              <a:rPr lang="en-US" sz="1200" dirty="0">
                <a:latin typeface="FoundrySterling-Book" pitchFamily="2" charset="0"/>
              </a:rPr>
              <a:t>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56937-E7E1-7996-B728-9BC8B11AE08E}"/>
              </a:ext>
            </a:extLst>
          </p:cNvPr>
          <p:cNvSpPr txBox="1"/>
          <p:nvPr/>
        </p:nvSpPr>
        <p:spPr>
          <a:xfrm>
            <a:off x="2208486" y="4518279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u="sng" dirty="0">
                <a:latin typeface="FoundrySterling-Book" pitchFamily="2" charset="0"/>
              </a:rPr>
              <a:t>Relative risk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705957F-5776-CF22-3498-11937510CF25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F8CA1CA9-1FB4-8316-F0EE-ACB5C56DD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A48B07-7547-4872-E1FC-A83F0A14AFB5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F356603-CE83-0F1E-42F4-B5A29CFD581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07A9794-C383-F80E-E19E-05CF40FB48C5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A12CD5-7C7A-2C2E-267E-B6B7FF81D069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48417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358971" y="2484573"/>
            <a:ext cx="2299336" cy="680582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FoundrySterling-Book" pitchFamily="2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8E0C6B-C11F-FC41-A10C-6D68BC6C182A}"/>
              </a:ext>
            </a:extLst>
          </p:cNvPr>
          <p:cNvSpPr txBox="1"/>
          <p:nvPr/>
        </p:nvSpPr>
        <p:spPr>
          <a:xfrm>
            <a:off x="1350407" y="3401509"/>
            <a:ext cx="6472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If genotype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causes disease, then carrying </a:t>
            </a:r>
            <a:r>
              <a:rPr lang="en-US" sz="1800" i="1" dirty="0">
                <a:latin typeface="FOUNDRYSTERLING-BOOK" pitchFamily="2" charset="0"/>
              </a:rPr>
              <a:t>G</a:t>
            </a:r>
            <a:r>
              <a:rPr lang="en-US" sz="1800" dirty="0">
                <a:latin typeface="FoundrySterling-Book" pitchFamily="2" charset="0"/>
              </a:rPr>
              <a:t> will make you more likely to have disease.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51BF5CA-AF87-6F4E-A1A4-4D18F05F52F9}"/>
              </a:ext>
            </a:extLst>
          </p:cNvPr>
          <p:cNvGrpSpPr/>
          <p:nvPr/>
        </p:nvGrpSpPr>
        <p:grpSpPr>
          <a:xfrm>
            <a:off x="2703898" y="4362525"/>
            <a:ext cx="3406929" cy="678455"/>
            <a:chOff x="1313506" y="1341140"/>
            <a:chExt cx="4542572" cy="9046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/>
                <p:nvPr/>
              </p:nvSpPr>
              <p:spPr>
                <a:xfrm>
                  <a:off x="2960926" y="1341140"/>
                  <a:ext cx="2895152" cy="9046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180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num>
                          <m:den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nor/>
                                  </m:rPr>
                                  <a:rPr lang="en-GB" sz="1800">
                                    <a:latin typeface="FoundrySterling-Book" pitchFamily="2" charset="0"/>
                                  </a:rPr>
                                  <m:t>disease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|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</m:d>
                          </m:den>
                        </m:f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&gt;1</m:t>
                        </m:r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83E6DDD-E26D-8145-8373-EF476229EF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60926" y="1341140"/>
                  <a:ext cx="2895152" cy="904607"/>
                </a:xfrm>
                <a:prstGeom prst="rect">
                  <a:avLst/>
                </a:prstGeom>
                <a:blipFill>
                  <a:blip r:embed="rId3"/>
                  <a:stretch>
                    <a:fillRect b="-92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032116B-3295-4C4B-9E41-AEA71CB239C4}"/>
                </a:ext>
              </a:extLst>
            </p:cNvPr>
            <p:cNvSpPr txBox="1"/>
            <p:nvPr/>
          </p:nvSpPr>
          <p:spPr>
            <a:xfrm>
              <a:off x="1313506" y="1537073"/>
              <a:ext cx="1765869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u="sng" dirty="0">
                  <a:latin typeface="FoundrySterling-Book" pitchFamily="2" charset="0"/>
                </a:rPr>
                <a:t>Relative risk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77C68D1-D014-0020-49A3-780A2E28598D}"/>
              </a:ext>
            </a:extLst>
          </p:cNvPr>
          <p:cNvSpPr txBox="1"/>
          <p:nvPr/>
        </p:nvSpPr>
        <p:spPr>
          <a:xfrm>
            <a:off x="6560191" y="4574818"/>
            <a:ext cx="16585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Using probability notation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59A329D-0FC9-600A-F899-D76171BD0696}"/>
              </a:ext>
            </a:extLst>
          </p:cNvPr>
          <p:cNvSpPr/>
          <p:nvPr/>
        </p:nvSpPr>
        <p:spPr bwMode="auto">
          <a:xfrm>
            <a:off x="3615302" y="1578795"/>
            <a:ext cx="302559" cy="466631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FoundrySterling-Book" pitchFamily="2" charset="0"/>
              </a:rPr>
              <a:t>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08D748-D3DD-C37C-B570-EAB5B4925FB9}"/>
              </a:ext>
            </a:extLst>
          </p:cNvPr>
          <p:cNvCxnSpPr>
            <a:cxnSpLocks/>
          </p:cNvCxnSpPr>
          <p:nvPr/>
        </p:nvCxnSpPr>
        <p:spPr bwMode="auto">
          <a:xfrm>
            <a:off x="3797877" y="2103416"/>
            <a:ext cx="119984" cy="3221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2778324-76ED-1128-4650-65B72B60B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406113"/>
            <a:ext cx="8710510" cy="449630"/>
          </a:xfrm>
        </p:spPr>
        <p:txBody>
          <a:bodyPr/>
          <a:lstStyle/>
          <a:p>
            <a:r>
              <a:rPr lang="en-US" dirty="0"/>
              <a:t>Testing for association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3A9BF6-CA59-42DE-72DF-BDBFCD2D7F36}"/>
              </a:ext>
            </a:extLst>
          </p:cNvPr>
          <p:cNvSpPr txBox="1"/>
          <p:nvPr/>
        </p:nvSpPr>
        <p:spPr>
          <a:xfrm>
            <a:off x="996784" y="5664919"/>
            <a:ext cx="7023710" cy="830997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FoundrySterling-Book" pitchFamily="2" charset="0"/>
              </a:rPr>
              <a:t>If</a:t>
            </a:r>
            <a:r>
              <a:rPr lang="en-US" sz="2400" dirty="0">
                <a:latin typeface="FoundrySterling-Book" pitchFamily="2" charset="0"/>
              </a:rPr>
              <a:t> the genotype causes disease, then</a:t>
            </a:r>
            <a:r>
              <a:rPr lang="en-US" sz="2400" i="1" dirty="0">
                <a:latin typeface="FoundrySterling-Book" pitchFamily="2" charset="0"/>
              </a:rPr>
              <a:t> </a:t>
            </a:r>
            <a:r>
              <a:rPr lang="en-US" sz="2400" dirty="0">
                <a:latin typeface="FoundrySterling-Book" pitchFamily="2" charset="0"/>
              </a:rPr>
              <a:t> the relative risk will be different from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CAEC66-99D3-4D9A-1952-5A82242E51D9}"/>
              </a:ext>
            </a:extLst>
          </p:cNvPr>
          <p:cNvSpPr txBox="1"/>
          <p:nvPr/>
        </p:nvSpPr>
        <p:spPr>
          <a:xfrm>
            <a:off x="5953666" y="2744319"/>
            <a:ext cx="1284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Disease “cases”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5CFE99-819E-C49E-1295-EAE8F0B59F0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557345" y="2882819"/>
            <a:ext cx="362607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99A9D0-8984-7D0B-C154-E76A96BE52BF}"/>
              </a:ext>
            </a:extLst>
          </p:cNvPr>
          <p:cNvSpPr txBox="1"/>
          <p:nvPr/>
        </p:nvSpPr>
        <p:spPr>
          <a:xfrm>
            <a:off x="1692611" y="2658817"/>
            <a:ext cx="1371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Unaffected individuals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96B65C-1D5A-6917-2FEB-81E149E66AA0}"/>
              </a:ext>
            </a:extLst>
          </p:cNvPr>
          <p:cNvCxnSpPr>
            <a:cxnSpLocks/>
          </p:cNvCxnSpPr>
          <p:nvPr/>
        </p:nvCxnSpPr>
        <p:spPr bwMode="auto">
          <a:xfrm>
            <a:off x="3133441" y="2896481"/>
            <a:ext cx="413801" cy="136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97258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18" y="1133502"/>
                <a:ext cx="2869312" cy="873894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CDCC9C6-1088-BC43-BE85-68AA3046511D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6D8038-E8B3-98BE-A4B5-E63708C75760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</p:spTree>
    <p:extLst>
      <p:ext uri="{BB962C8B-B14F-4D97-AF65-F5344CB8AC3E}">
        <p14:creationId xmlns:p14="http://schemas.microsoft.com/office/powerpoint/2010/main" val="910374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D304897-54F5-FD46-B28C-9B0457F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2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C73D943A-7774-CB48-841F-CCB5D466E398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75BE4-B0B7-4444-8808-C845E61DB3AC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2DA62A-B9A8-C7FA-53F9-AFB6AD3F0906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0D0566-8F9F-6302-2575-C2C76A86AF3B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C57312-863A-6156-7E74-146EBD910B3A}"/>
              </a:ext>
            </a:extLst>
          </p:cNvPr>
          <p:cNvSpPr txBox="1"/>
          <p:nvPr/>
        </p:nvSpPr>
        <p:spPr>
          <a:xfrm>
            <a:off x="6918081" y="6448302"/>
            <a:ext cx="2081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(Note: apply Bayes’ </a:t>
            </a:r>
            <a:r>
              <a:rPr lang="en-US" sz="1200" dirty="0" err="1"/>
              <a:t>theorm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41013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247805" y="3745992"/>
          <a:ext cx="4020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</a:t>
                      </a:r>
                      <a:r>
                        <a:rPr lang="en-US" sz="22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61EA47F-5419-FD49-A2CE-8A4D7CC8E792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F1617-FCE0-3248-AF22-3776C10A7DC5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BEDCC-FE21-1E47-A3DD-62D5D184C471}"/>
              </a:ext>
            </a:extLst>
          </p:cNvPr>
          <p:cNvSpPr txBox="1"/>
          <p:nvPr/>
        </p:nvSpPr>
        <p:spPr>
          <a:xfrm>
            <a:off x="7547351" y="436337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sample)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F7D317-BE9F-48EE-3CAD-1475F0CB0B73}"/>
              </a:ext>
            </a:extLst>
          </p:cNvPr>
          <p:cNvSpPr/>
          <p:nvPr/>
        </p:nvSpPr>
        <p:spPr bwMode="auto">
          <a:xfrm>
            <a:off x="6777763" y="2008100"/>
            <a:ext cx="876740" cy="2236522"/>
          </a:xfrm>
          <a:custGeom>
            <a:avLst/>
            <a:gdLst>
              <a:gd name="connsiteX0" fmla="*/ 0 w 1368797"/>
              <a:gd name="connsiteY0" fmla="*/ 2348089 h 2348089"/>
              <a:gd name="connsiteX1" fmla="*/ 1365955 w 1368797"/>
              <a:gd name="connsiteY1" fmla="*/ 936978 h 2348089"/>
              <a:gd name="connsiteX2" fmla="*/ 361244 w 1368797"/>
              <a:gd name="connsiteY2" fmla="*/ 0 h 2348089"/>
              <a:gd name="connsiteX0" fmla="*/ 0 w 1368065"/>
              <a:gd name="connsiteY0" fmla="*/ 2414285 h 2414285"/>
              <a:gd name="connsiteX1" fmla="*/ 1365955 w 1368065"/>
              <a:gd name="connsiteY1" fmla="*/ 1003174 h 2414285"/>
              <a:gd name="connsiteX2" fmla="*/ 28942 w 1368065"/>
              <a:gd name="connsiteY2" fmla="*/ 0 h 2414285"/>
              <a:gd name="connsiteX0" fmla="*/ 0 w 1064108"/>
              <a:gd name="connsiteY0" fmla="*/ 2414285 h 2414285"/>
              <a:gd name="connsiteX1" fmla="*/ 1061345 w 1064108"/>
              <a:gd name="connsiteY1" fmla="*/ 1056130 h 2414285"/>
              <a:gd name="connsiteX2" fmla="*/ 28942 w 1064108"/>
              <a:gd name="connsiteY2" fmla="*/ 0 h 2414285"/>
              <a:gd name="connsiteX0" fmla="*/ 0 w 1077954"/>
              <a:gd name="connsiteY0" fmla="*/ 2414285 h 2414285"/>
              <a:gd name="connsiteX1" fmla="*/ 1075191 w 1077954"/>
              <a:gd name="connsiteY1" fmla="*/ 1056130 h 2414285"/>
              <a:gd name="connsiteX2" fmla="*/ 42788 w 1077954"/>
              <a:gd name="connsiteY2" fmla="*/ 0 h 2414285"/>
              <a:gd name="connsiteX0" fmla="*/ 0 w 1075329"/>
              <a:gd name="connsiteY0" fmla="*/ 2414285 h 2414285"/>
              <a:gd name="connsiteX1" fmla="*/ 1075191 w 1075329"/>
              <a:gd name="connsiteY1" fmla="*/ 1056130 h 2414285"/>
              <a:gd name="connsiteX2" fmla="*/ 42788 w 1075329"/>
              <a:gd name="connsiteY2" fmla="*/ 0 h 24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329" h="2414285">
                <a:moveTo>
                  <a:pt x="0" y="2414285"/>
                </a:moveTo>
                <a:cubicBezTo>
                  <a:pt x="652874" y="1904403"/>
                  <a:pt x="1084214" y="1606349"/>
                  <a:pt x="1075191" y="1056130"/>
                </a:cubicBezTo>
                <a:cubicBezTo>
                  <a:pt x="1066168" y="505911"/>
                  <a:pt x="193307" y="31985"/>
                  <a:pt x="42788" y="0"/>
                </a:cubicBezTo>
              </a:path>
            </a:pathLst>
          </a:custGeom>
          <a:noFill/>
          <a:ln w="28575" cap="flat" cmpd="sng" algn="ctr">
            <a:solidFill>
              <a:srgbClr val="FFFF65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98339-0105-41F4-4C54-FDA41BECB65B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5E1EE-DE36-0E93-E5CB-4095CE857FFA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</p:spTree>
    <p:extLst>
      <p:ext uri="{BB962C8B-B14F-4D97-AF65-F5344CB8AC3E}">
        <p14:creationId xmlns:p14="http://schemas.microsoft.com/office/powerpoint/2010/main" val="570548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estimate relative risk?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247805" y="3745992"/>
          <a:ext cx="402067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3576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833718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93376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2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</a:t>
                      </a:r>
                      <a:r>
                        <a:rPr lang="en-US" sz="22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6230" y="4135782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/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𝑅𝑅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d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nor/>
                                </m:rPr>
                                <a:rPr lang="en-GB" sz="2400" i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nor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disease</m:t>
                              </m:r>
                            </m:e>
                          </m:d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A05E15-4AF7-2D42-B852-A0F822751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082" y="1133502"/>
                <a:ext cx="6120585" cy="874598"/>
              </a:xfrm>
              <a:prstGeom prst="rect">
                <a:avLst/>
              </a:prstGeom>
              <a:blipFill>
                <a:blip r:embed="rId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E61EA47F-5419-FD49-A2CE-8A4D7CC8E792}"/>
              </a:ext>
            </a:extLst>
          </p:cNvPr>
          <p:cNvSpPr txBox="1"/>
          <p:nvPr/>
        </p:nvSpPr>
        <p:spPr>
          <a:xfrm>
            <a:off x="4059442" y="2053361"/>
            <a:ext cx="2208535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FoundrySterling-Book" pitchFamily="2" charset="0"/>
              </a:rPr>
              <a:t>Genotype frequencies in cases and controls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1F1617-FCE0-3248-AF22-3776C10A7DC5}"/>
              </a:ext>
            </a:extLst>
          </p:cNvPr>
          <p:cNvSpPr txBox="1"/>
          <p:nvPr/>
        </p:nvSpPr>
        <p:spPr>
          <a:xfrm>
            <a:off x="7508978" y="1401172"/>
            <a:ext cx="141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population)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BEDCC-FE21-1E47-A3DD-62D5D184C471}"/>
              </a:ext>
            </a:extLst>
          </p:cNvPr>
          <p:cNvSpPr txBox="1"/>
          <p:nvPr/>
        </p:nvSpPr>
        <p:spPr>
          <a:xfrm>
            <a:off x="7547351" y="4363376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(in sample)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72FAEE-7D29-F342-A5D6-D80D76E31AAB}"/>
              </a:ext>
            </a:extLst>
          </p:cNvPr>
          <p:cNvSpPr txBox="1"/>
          <p:nvPr/>
        </p:nvSpPr>
        <p:spPr>
          <a:xfrm>
            <a:off x="209432" y="5390701"/>
            <a:ext cx="86306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FoundrySterling-Book" pitchFamily="2" charset="0"/>
              </a:rPr>
              <a:t>The </a:t>
            </a:r>
            <a:r>
              <a:rPr lang="en-US" sz="2200" b="1" i="1" dirty="0">
                <a:latin typeface="FoundrySterling-Book" pitchFamily="2" charset="0"/>
              </a:rPr>
              <a:t>odds ratio</a:t>
            </a:r>
            <a:r>
              <a:rPr lang="en-US" sz="2200" b="1" dirty="0">
                <a:latin typeface="FoundrySterling-Book" pitchFamily="2" charset="0"/>
              </a:rPr>
              <a:t> in a sample of cases and (population) controls</a:t>
            </a:r>
          </a:p>
          <a:p>
            <a:pPr algn="ctr"/>
            <a:r>
              <a:rPr lang="en-US" sz="2200" b="1" dirty="0">
                <a:latin typeface="FoundrySterling-Book" pitchFamily="2" charset="0"/>
              </a:rPr>
              <a:t>estimates the population </a:t>
            </a:r>
            <a:r>
              <a:rPr lang="en-US" sz="2200" b="1" i="1" dirty="0">
                <a:latin typeface="FoundrySterling-Book" pitchFamily="2" charset="0"/>
              </a:rPr>
              <a:t>relative risk</a:t>
            </a:r>
            <a:r>
              <a:rPr lang="en-US" sz="2200" b="1" dirty="0">
                <a:latin typeface="FoundrySterling-Book" pitchFamily="2" charset="0"/>
              </a:rPr>
              <a:t>.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DF7D317-BE9F-48EE-3CAD-1475F0CB0B73}"/>
              </a:ext>
            </a:extLst>
          </p:cNvPr>
          <p:cNvSpPr/>
          <p:nvPr/>
        </p:nvSpPr>
        <p:spPr bwMode="auto">
          <a:xfrm>
            <a:off x="6777763" y="2008100"/>
            <a:ext cx="876740" cy="2236522"/>
          </a:xfrm>
          <a:custGeom>
            <a:avLst/>
            <a:gdLst>
              <a:gd name="connsiteX0" fmla="*/ 0 w 1368797"/>
              <a:gd name="connsiteY0" fmla="*/ 2348089 h 2348089"/>
              <a:gd name="connsiteX1" fmla="*/ 1365955 w 1368797"/>
              <a:gd name="connsiteY1" fmla="*/ 936978 h 2348089"/>
              <a:gd name="connsiteX2" fmla="*/ 361244 w 1368797"/>
              <a:gd name="connsiteY2" fmla="*/ 0 h 2348089"/>
              <a:gd name="connsiteX0" fmla="*/ 0 w 1368065"/>
              <a:gd name="connsiteY0" fmla="*/ 2414285 h 2414285"/>
              <a:gd name="connsiteX1" fmla="*/ 1365955 w 1368065"/>
              <a:gd name="connsiteY1" fmla="*/ 1003174 h 2414285"/>
              <a:gd name="connsiteX2" fmla="*/ 28942 w 1368065"/>
              <a:gd name="connsiteY2" fmla="*/ 0 h 2414285"/>
              <a:gd name="connsiteX0" fmla="*/ 0 w 1064108"/>
              <a:gd name="connsiteY0" fmla="*/ 2414285 h 2414285"/>
              <a:gd name="connsiteX1" fmla="*/ 1061345 w 1064108"/>
              <a:gd name="connsiteY1" fmla="*/ 1056130 h 2414285"/>
              <a:gd name="connsiteX2" fmla="*/ 28942 w 1064108"/>
              <a:gd name="connsiteY2" fmla="*/ 0 h 2414285"/>
              <a:gd name="connsiteX0" fmla="*/ 0 w 1077954"/>
              <a:gd name="connsiteY0" fmla="*/ 2414285 h 2414285"/>
              <a:gd name="connsiteX1" fmla="*/ 1075191 w 1077954"/>
              <a:gd name="connsiteY1" fmla="*/ 1056130 h 2414285"/>
              <a:gd name="connsiteX2" fmla="*/ 42788 w 1077954"/>
              <a:gd name="connsiteY2" fmla="*/ 0 h 2414285"/>
              <a:gd name="connsiteX0" fmla="*/ 0 w 1075329"/>
              <a:gd name="connsiteY0" fmla="*/ 2414285 h 2414285"/>
              <a:gd name="connsiteX1" fmla="*/ 1075191 w 1075329"/>
              <a:gd name="connsiteY1" fmla="*/ 1056130 h 2414285"/>
              <a:gd name="connsiteX2" fmla="*/ 42788 w 1075329"/>
              <a:gd name="connsiteY2" fmla="*/ 0 h 2414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5329" h="2414285">
                <a:moveTo>
                  <a:pt x="0" y="2414285"/>
                </a:moveTo>
                <a:cubicBezTo>
                  <a:pt x="652874" y="1904403"/>
                  <a:pt x="1084214" y="1606349"/>
                  <a:pt x="1075191" y="1056130"/>
                </a:cubicBezTo>
                <a:cubicBezTo>
                  <a:pt x="1066168" y="505911"/>
                  <a:pt x="193307" y="31985"/>
                  <a:pt x="42788" y="0"/>
                </a:cubicBezTo>
              </a:path>
            </a:pathLst>
          </a:custGeom>
          <a:noFill/>
          <a:ln w="28575" cap="flat" cmpd="sng" algn="ctr">
            <a:solidFill>
              <a:srgbClr val="FFFF65"/>
            </a:solidFill>
            <a:prstDash val="solid"/>
            <a:round/>
            <a:headEnd type="arrow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A98339-0105-41F4-4C54-FDA41BECB65B}"/>
              </a:ext>
            </a:extLst>
          </p:cNvPr>
          <p:cNvSpPr txBox="1"/>
          <p:nvPr/>
        </p:nvSpPr>
        <p:spPr>
          <a:xfrm>
            <a:off x="254517" y="2800567"/>
            <a:ext cx="6835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estimate the relative risk, we just need to</a:t>
            </a:r>
            <a:r>
              <a:rPr lang="en-US" sz="1800" b="1" dirty="0">
                <a:latin typeface="FoundrySterling-Book" pitchFamily="2" charset="0"/>
              </a:rPr>
              <a:t> </a:t>
            </a:r>
            <a:r>
              <a:rPr lang="en-US" sz="2000" b="1" dirty="0">
                <a:latin typeface="FoundrySterling-Book" pitchFamily="2" charset="0"/>
              </a:rPr>
              <a:t>measure the genotypes in some disease cases and population controls.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5E1EE-DE36-0E93-E5CB-4095CE857FFA}"/>
              </a:ext>
            </a:extLst>
          </p:cNvPr>
          <p:cNvSpPr txBox="1"/>
          <p:nvPr/>
        </p:nvSpPr>
        <p:spPr>
          <a:xfrm>
            <a:off x="1409095" y="2059224"/>
            <a:ext cx="2103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FoundrySterling-Book" pitchFamily="2" charset="0"/>
              </a:rPr>
              <a:t>Disease frequencies given genotype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B9EAF-FA17-5D16-7023-DA5FADF03442}"/>
              </a:ext>
            </a:extLst>
          </p:cNvPr>
          <p:cNvSpPr txBox="1"/>
          <p:nvPr/>
        </p:nvSpPr>
        <p:spPr>
          <a:xfrm>
            <a:off x="1560470" y="6521722"/>
            <a:ext cx="60230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Note: Also approximately true for ‘true’ controls, provided the disease is relatively rare.</a:t>
            </a:r>
          </a:p>
        </p:txBody>
      </p:sp>
    </p:spTree>
    <p:extLst>
      <p:ext uri="{BB962C8B-B14F-4D97-AF65-F5344CB8AC3E}">
        <p14:creationId xmlns:p14="http://schemas.microsoft.com/office/powerpoint/2010/main" val="3865566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216659"/>
            <a:ext cx="8710510" cy="449630"/>
          </a:xfrm>
        </p:spPr>
        <p:txBody>
          <a:bodyPr/>
          <a:lstStyle/>
          <a:p>
            <a:r>
              <a:rPr lang="en-US" sz="3150" b="1" dirty="0"/>
              <a:t>Key fact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576D33B3-2F7B-EA44-A96E-B23316E85FEA}"/>
              </a:ext>
            </a:extLst>
          </p:cNvPr>
          <p:cNvGraphicFramePr>
            <a:graphicFrameLocks noGrp="1"/>
          </p:cNvGraphicFramePr>
          <p:nvPr/>
        </p:nvGraphicFramePr>
        <p:xfrm>
          <a:off x="855122" y="2267712"/>
          <a:ext cx="3288067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445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681807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6488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endParaRPr lang="en-US" sz="17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i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g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Disease cases: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b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Population controls</a:t>
                      </a:r>
                      <a:r>
                        <a:rPr lang="en-US" sz="1700" baseline="300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*</a:t>
                      </a:r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d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/>
              <p:nvPr/>
            </p:nvSpPr>
            <p:spPr>
              <a:xfrm>
                <a:off x="4460756" y="2435753"/>
                <a:ext cx="1771703" cy="7937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7CC19B-D8DB-D247-9F55-54063F68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0756" y="2435753"/>
                <a:ext cx="1771703" cy="793743"/>
              </a:xfrm>
              <a:prstGeom prst="rect">
                <a:avLst/>
              </a:prstGeom>
              <a:blipFill>
                <a:blip r:embed="rId2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AD72FAEE-7D29-F342-A5D6-D80D76E31AAB}"/>
              </a:ext>
            </a:extLst>
          </p:cNvPr>
          <p:cNvSpPr txBox="1"/>
          <p:nvPr/>
        </p:nvSpPr>
        <p:spPr>
          <a:xfrm>
            <a:off x="1268712" y="3728996"/>
            <a:ext cx="6472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FoundrySterling-Book" pitchFamily="2" charset="0"/>
              </a:rPr>
              <a:t>The </a:t>
            </a:r>
            <a:r>
              <a:rPr lang="en-US" sz="2400" dirty="0">
                <a:latin typeface="FoundrySterling-Book" pitchFamily="2" charset="0"/>
              </a:rPr>
              <a:t>odds ratio </a:t>
            </a:r>
            <a:r>
              <a:rPr lang="en-US" sz="2400" b="1" dirty="0">
                <a:latin typeface="FoundrySterling-Book" pitchFamily="2" charset="0"/>
              </a:rPr>
              <a:t>in a sample of cases and controls*</a:t>
            </a:r>
          </a:p>
          <a:p>
            <a:pPr algn="ctr"/>
            <a:r>
              <a:rPr lang="en-US" sz="2400" b="1" dirty="0">
                <a:latin typeface="FoundrySterling-Book" pitchFamily="2" charset="0"/>
              </a:rPr>
              <a:t>estimates the population relative risk.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9B9EAF-FA17-5D16-7023-DA5FADF03442}"/>
              </a:ext>
            </a:extLst>
          </p:cNvPr>
          <p:cNvSpPr txBox="1"/>
          <p:nvPr/>
        </p:nvSpPr>
        <p:spPr>
          <a:xfrm>
            <a:off x="908185" y="5748542"/>
            <a:ext cx="73276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 err="1"/>
              <a:t>Stricyly</a:t>
            </a:r>
            <a:r>
              <a:rPr lang="en-US" sz="900" dirty="0"/>
              <a:t> this applies to ‘population controls’, but also approximately true for ‘true’ disease controls, as long as the disease is not too common.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B5A35-0B1C-8328-5EA6-AAA013FA0586}"/>
              </a:ext>
            </a:extLst>
          </p:cNvPr>
          <p:cNvSpPr txBox="1"/>
          <p:nvPr/>
        </p:nvSpPr>
        <p:spPr>
          <a:xfrm>
            <a:off x="6363256" y="2578700"/>
            <a:ext cx="2214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oundrySterling-Book" pitchFamily="2" charset="0"/>
              </a:rPr>
              <a:t>(in a sample of disease cases and population controls)</a:t>
            </a:r>
          </a:p>
        </p:txBody>
      </p:sp>
    </p:spTree>
    <p:extLst>
      <p:ext uri="{BB962C8B-B14F-4D97-AF65-F5344CB8AC3E}">
        <p14:creationId xmlns:p14="http://schemas.microsoft.com/office/powerpoint/2010/main" val="2641430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976" y="649533"/>
            <a:ext cx="6638047" cy="449630"/>
          </a:xfrm>
        </p:spPr>
        <p:txBody>
          <a:bodyPr/>
          <a:lstStyle/>
          <a:p>
            <a:pPr algn="ctr"/>
            <a:r>
              <a:rPr lang="en-US" sz="2400" dirty="0"/>
              <a:t>Example: O blood group and severe malaria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7E1A0C2-150A-6068-1B62-25853BB5B476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87556B-0945-107A-9208-8824D94EC795}"/>
              </a:ext>
            </a:extLst>
          </p:cNvPr>
          <p:cNvSpPr txBox="1"/>
          <p:nvPr/>
        </p:nvSpPr>
        <p:spPr>
          <a:xfrm>
            <a:off x="5619045" y="3621025"/>
            <a:ext cx="2444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Can you compute the odds ratio?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F316D-AC32-2322-8B09-3519D687E399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</p:spTree>
    <p:extLst>
      <p:ext uri="{BB962C8B-B14F-4D97-AF65-F5344CB8AC3E}">
        <p14:creationId xmlns:p14="http://schemas.microsoft.com/office/powerpoint/2010/main" val="3010249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/>
        </p:nvGraphicFramePr>
        <p:xfrm>
          <a:off x="630936" y="2836406"/>
          <a:ext cx="3548548" cy="1303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2513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735820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00215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 marL="68580" marR="68580" marT="34290" marB="3429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1760" y="3429000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9B5DDFB-D083-F182-6B76-7D397485B1AE}"/>
              </a:ext>
            </a:extLst>
          </p:cNvPr>
          <p:cNvSpPr txBox="1"/>
          <p:nvPr/>
        </p:nvSpPr>
        <p:spPr>
          <a:xfrm>
            <a:off x="1446225" y="4302217"/>
            <a:ext cx="2945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latin typeface="FoundrySterling-Book" pitchFamily="2" charset="0"/>
              </a:rPr>
              <a:t>N</a:t>
            </a:r>
            <a:r>
              <a:rPr lang="en-US" sz="1200" dirty="0">
                <a:solidFill>
                  <a:srgbClr val="FFFF00"/>
                </a:solidFill>
                <a:latin typeface="FoundrySterling-Book" pitchFamily="2" charset="0"/>
              </a:rPr>
              <a:t>=3,068 samples</a:t>
            </a:r>
          </a:p>
          <a:p>
            <a:pPr algn="ctr"/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MalariaGEN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 2019 </a:t>
            </a:r>
            <a:r>
              <a:rPr lang="en-US" sz="900" dirty="0" err="1">
                <a:solidFill>
                  <a:srgbClr val="FFFF00"/>
                </a:solidFill>
                <a:latin typeface="FoundrySterling-Book" pitchFamily="2" charset="0"/>
              </a:rPr>
              <a:t>doi</a:t>
            </a:r>
            <a:r>
              <a:rPr lang="en-US" sz="900" dirty="0">
                <a:solidFill>
                  <a:srgbClr val="FFFF00"/>
                </a:solidFill>
                <a:latin typeface="FoundrySterling-Book" pitchFamily="2" charset="0"/>
              </a:rPr>
              <a:t>: 10.1038/s41467-019-13480-z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30A029-22CB-1F82-7020-2B596949AB94}"/>
              </a:ext>
            </a:extLst>
          </p:cNvPr>
          <p:cNvSpPr txBox="1">
            <a:spLocks/>
          </p:cNvSpPr>
          <p:nvPr/>
        </p:nvSpPr>
        <p:spPr bwMode="auto">
          <a:xfrm>
            <a:off x="1252976" y="649533"/>
            <a:ext cx="6638047" cy="4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kern="0"/>
              <a:t>Example: O blood group and severe malaria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895F7-4C55-634C-097E-F40B312ECDF2}"/>
              </a:ext>
            </a:extLst>
          </p:cNvPr>
          <p:cNvSpPr txBox="1"/>
          <p:nvPr/>
        </p:nvSpPr>
        <p:spPr>
          <a:xfrm>
            <a:off x="630937" y="1543427"/>
            <a:ext cx="7936991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/>
              <a:t>Cases were ascertained as children arriving in hospital with severe symptoms compatible with malaria &amp; </a:t>
            </a:r>
            <a:r>
              <a:rPr lang="en-US" sz="1650" dirty="0" err="1"/>
              <a:t>parasitaemia</a:t>
            </a:r>
            <a:r>
              <a:rPr lang="en-US" sz="1650" dirty="0"/>
              <a:t>, in a hospital in Kilifi, eastern Kenya.  Controls were ascertained from new births in the same hospitals.</a:t>
            </a:r>
          </a:p>
        </p:txBody>
      </p:sp>
    </p:spTree>
    <p:extLst>
      <p:ext uri="{BB962C8B-B14F-4D97-AF65-F5344CB8AC3E}">
        <p14:creationId xmlns:p14="http://schemas.microsoft.com/office/powerpoint/2010/main" val="4194142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023EBF-9A8B-92A7-ADE1-1DD0CEF01F66}"/>
                  </a:ext>
                </a:extLst>
              </p:cNvPr>
              <p:cNvSpPr txBox="1"/>
              <p:nvPr/>
            </p:nvSpPr>
            <p:spPr>
              <a:xfrm>
                <a:off x="838628" y="3171739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023EBF-9A8B-92A7-ADE1-1DD0CEF01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28" y="3171739"/>
                <a:ext cx="2597506" cy="612732"/>
              </a:xfrm>
              <a:prstGeom prst="rect">
                <a:avLst/>
              </a:prstGeom>
              <a:blipFill>
                <a:blip r:embed="rId2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237D985-4D4F-4A1E-7A39-4C2A8D8FB50C}"/>
              </a:ext>
            </a:extLst>
          </p:cNvPr>
          <p:cNvSpPr txBox="1"/>
          <p:nvPr/>
        </p:nvSpPr>
        <p:spPr>
          <a:xfrm>
            <a:off x="3436134" y="2462442"/>
            <a:ext cx="51219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FoundrySterling-Book" pitchFamily="2" charset="0"/>
              </a:rPr>
              <a:t>Suggests people with O blood group get severe malaria at ~70% of the rate of people without</a:t>
            </a:r>
          </a:p>
          <a:p>
            <a:endParaRPr lang="en-US" sz="1800" dirty="0">
              <a:latin typeface="FoundrySterling-Book" pitchFamily="2" charset="0"/>
            </a:endParaRPr>
          </a:p>
          <a:p>
            <a:r>
              <a:rPr lang="en-US" sz="1800" dirty="0">
                <a:latin typeface="FoundrySterling-Book" pitchFamily="2" charset="0"/>
              </a:rPr>
              <a:t>Could say: </a:t>
            </a:r>
            <a:r>
              <a:rPr lang="en-US" sz="1800" i="1" dirty="0">
                <a:latin typeface="FOUNDRYSTERLING-BOOK" pitchFamily="2" charset="0"/>
              </a:rPr>
              <a:t>“O blood group is associated with ~30% reduced risk of severe malaria.”</a:t>
            </a:r>
          </a:p>
          <a:p>
            <a:endParaRPr lang="en-US" sz="1800" dirty="0">
              <a:latin typeface="FoundrySterling-Book" pitchFamily="2" charset="0"/>
            </a:endParaRPr>
          </a:p>
          <a:p>
            <a:r>
              <a:rPr lang="en-US" sz="1800" dirty="0">
                <a:latin typeface="FoundrySterling-Book" pitchFamily="2" charset="0"/>
              </a:rPr>
              <a:t>But how much statistical evidence is there that this is a real effect?</a:t>
            </a:r>
          </a:p>
        </p:txBody>
      </p:sp>
    </p:spTree>
    <p:extLst>
      <p:ext uri="{BB962C8B-B14F-4D97-AF65-F5344CB8AC3E}">
        <p14:creationId xmlns:p14="http://schemas.microsoft.com/office/powerpoint/2010/main" val="236881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Main lecture messages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1342"/>
            <a:ext cx="8371114" cy="55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1. Most human phenotypes are highly heritable</a:t>
            </a:r>
          </a:p>
          <a:p>
            <a:pPr marL="0" indent="0">
              <a:buNone/>
            </a:pPr>
            <a:r>
              <a:rPr lang="en-US" sz="1600" kern="0" dirty="0"/>
              <a:t>(a large proportion of variation is due to genetics)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2. But many ‘complex’ traits are </a:t>
            </a:r>
            <a:r>
              <a:rPr lang="en-US" i="1" kern="0" dirty="0"/>
              <a:t>not</a:t>
            </a:r>
            <a:r>
              <a:rPr lang="en-US" kern="0" dirty="0"/>
              <a:t> mendelian - they are polygenic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3. The discovery of this fact is due to </a:t>
            </a:r>
            <a:r>
              <a:rPr lang="en-US" b="1" i="1" kern="0" dirty="0"/>
              <a:t>genome-wide association studies</a:t>
            </a:r>
            <a:r>
              <a:rPr lang="en-US" kern="0" dirty="0"/>
              <a:t> (GWAS), the first of which was conducted in the mid 2000s.</a:t>
            </a:r>
          </a:p>
          <a:p>
            <a:pPr marL="0" indent="0">
              <a:buNone/>
            </a:pPr>
            <a:r>
              <a:rPr lang="en-US" sz="1600" kern="0" dirty="0"/>
              <a:t>We will go into this in some detail – methodology, population genetics, GWAS in practice</a:t>
            </a:r>
          </a:p>
          <a:p>
            <a:pPr marL="0" indent="0">
              <a:buNone/>
            </a:pPr>
            <a:endParaRPr lang="en-US" sz="1200" kern="0" dirty="0"/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4. (But understanding the biology can be hard…)</a:t>
            </a:r>
          </a:p>
        </p:txBody>
      </p:sp>
    </p:spTree>
    <p:extLst>
      <p:ext uri="{BB962C8B-B14F-4D97-AF65-F5344CB8AC3E}">
        <p14:creationId xmlns:p14="http://schemas.microsoft.com/office/powerpoint/2010/main" val="22960707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association test summary statistics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7EBF-686C-F370-3A20-953348F669C5}"/>
              </a:ext>
            </a:extLst>
          </p:cNvPr>
          <p:cNvSpPr txBox="1"/>
          <p:nvPr/>
        </p:nvSpPr>
        <p:spPr>
          <a:xfrm>
            <a:off x="421574" y="1037577"/>
            <a:ext cx="3013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Effect size estimate</a:t>
            </a:r>
            <a:endParaRPr lang="en-US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94556B-1CCE-D23C-78D9-4506499938B4}"/>
                  </a:ext>
                </a:extLst>
              </p:cNvPr>
              <p:cNvSpPr txBox="1"/>
              <p:nvPr/>
            </p:nvSpPr>
            <p:spPr>
              <a:xfrm>
                <a:off x="4174133" y="4727017"/>
                <a:ext cx="3943821" cy="1423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In practice computed from the beta and standard error:</a:t>
                </a:r>
              </a:p>
              <a:p>
                <a:pPr algn="ctr"/>
                <a:endParaRPr lang="en-US" dirty="0">
                  <a:latin typeface="FoundrySterling-Book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 sz="2000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⁡(</m:t>
                              </m:r>
                              <m:r>
                                <m:rPr>
                                  <m:nor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OR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2000" b="0" i="0" smtClean="0">
                                  <a:latin typeface="Cambria Math" panose="02040503050406030204" pitchFamily="18" charset="0"/>
                                </a:rPr>
                                <m:t>se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94556B-1CCE-D23C-78D9-450649993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133" y="4727017"/>
                <a:ext cx="3943821" cy="1423659"/>
              </a:xfrm>
              <a:prstGeom prst="rect">
                <a:avLst/>
              </a:prstGeom>
              <a:blipFill>
                <a:blip r:embed="rId3"/>
                <a:stretch>
                  <a:fillRect t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6750E0-7C2A-A8DD-B0CB-AA2621D3BF0B}"/>
              </a:ext>
            </a:extLst>
          </p:cNvPr>
          <p:cNvCxnSpPr>
            <a:cxnSpLocks/>
          </p:cNvCxnSpPr>
          <p:nvPr/>
        </p:nvCxnSpPr>
        <p:spPr bwMode="auto">
          <a:xfrm flipV="1">
            <a:off x="5485471" y="5984259"/>
            <a:ext cx="139291" cy="2345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33DA7B-424D-896D-5992-4DF515CB102B}"/>
              </a:ext>
            </a:extLst>
          </p:cNvPr>
          <p:cNvSpPr txBox="1"/>
          <p:nvPr/>
        </p:nvSpPr>
        <p:spPr>
          <a:xfrm>
            <a:off x="4643474" y="6262618"/>
            <a:ext cx="2042547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65"/>
                </a:solidFill>
              </a:rPr>
              <a:t>Normal distribution function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024F12-57F3-FD40-2397-6A091EBB65C4}"/>
              </a:ext>
            </a:extLst>
          </p:cNvPr>
          <p:cNvSpPr txBox="1"/>
          <p:nvPr/>
        </p:nvSpPr>
        <p:spPr>
          <a:xfrm>
            <a:off x="421574" y="2218932"/>
            <a:ext cx="3013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Standard error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48904A-97CC-F7CC-0E43-6F2BBCC846D3}"/>
              </a:ext>
            </a:extLst>
          </p:cNvPr>
          <p:cNvGrpSpPr/>
          <p:nvPr/>
        </p:nvGrpSpPr>
        <p:grpSpPr>
          <a:xfrm>
            <a:off x="540836" y="2946228"/>
            <a:ext cx="1675574" cy="605188"/>
            <a:chOff x="6395746" y="2830357"/>
            <a:chExt cx="1675574" cy="605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DD65BAE-6005-E3D1-27D5-C9E900DD18E7}"/>
                </a:ext>
              </a:extLst>
            </p:cNvPr>
            <p:cNvGrpSpPr/>
            <p:nvPr/>
          </p:nvGrpSpPr>
          <p:grpSpPr>
            <a:xfrm>
              <a:off x="6395746" y="3015064"/>
              <a:ext cx="1675574" cy="420481"/>
              <a:chOff x="6092714" y="5170536"/>
              <a:chExt cx="1675574" cy="420481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534D5DF-879B-AB01-1A5B-4B11C28FCCE0}"/>
                  </a:ext>
                </a:extLst>
              </p:cNvPr>
              <p:cNvGrpSpPr/>
              <p:nvPr/>
            </p:nvGrpSpPr>
            <p:grpSpPr>
              <a:xfrm>
                <a:off x="6141194" y="5408666"/>
                <a:ext cx="1627094" cy="174812"/>
                <a:chOff x="1290918" y="4332901"/>
                <a:chExt cx="1627094" cy="174812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71B3D8B9-622D-12FC-B30C-1A27748F9FCF}"/>
                    </a:ext>
                  </a:extLst>
                </p:cNvPr>
                <p:cNvSpPr/>
                <p:nvPr/>
              </p:nvSpPr>
              <p:spPr bwMode="auto">
                <a:xfrm>
                  <a:off x="2010020" y="4332901"/>
                  <a:ext cx="150090" cy="174812"/>
                </a:xfrm>
                <a:prstGeom prst="ellips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F280FC5-1D57-A23F-12C7-77D0381DEB48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290918" y="4410641"/>
                  <a:ext cx="1627094" cy="0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4654123-B8C9-090A-9304-5EB2483DA3E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21747" y="5591017"/>
                <a:ext cx="268265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D53BDA1-72B1-9CDD-983D-90EB5D914D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6356230" y="5582015"/>
                <a:ext cx="268265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1DCE7D1-5AE5-7506-BB6F-35A95274A4FC}"/>
                      </a:ext>
                    </a:extLst>
                  </p:cNvPr>
                  <p:cNvSpPr txBox="1"/>
                  <p:nvPr/>
                </p:nvSpPr>
                <p:spPr>
                  <a:xfrm>
                    <a:off x="6092714" y="5170537"/>
                    <a:ext cx="7675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1.96⋅</m:t>
                          </m:r>
                          <m:r>
                            <m:rPr>
                              <m:nor/>
                            </m:rPr>
                            <a:rPr lang="en-GB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51DCE7D1-5AE5-7506-BB6F-35A95274A4F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92714" y="5170537"/>
                    <a:ext cx="7675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57355E-C26F-8A22-CB46-A0A224B3E99A}"/>
                      </a:ext>
                    </a:extLst>
                  </p:cNvPr>
                  <p:cNvSpPr txBox="1"/>
                  <p:nvPr/>
                </p:nvSpPr>
                <p:spPr>
                  <a:xfrm>
                    <a:off x="6994725" y="5170536"/>
                    <a:ext cx="767582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1.96⋅</m:t>
                          </m:r>
                          <m:r>
                            <m:rPr>
                              <m:nor/>
                            </m:rPr>
                            <a:rPr lang="en-GB" sz="12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se</m:t>
                          </m:r>
                        </m:oMath>
                      </m:oMathPara>
                    </a14:m>
                    <a:endParaRPr lang="en-US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0957355E-C26F-8A22-CB46-A0A224B3E99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94725" y="5170536"/>
                    <a:ext cx="767582" cy="27699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F60220-70E2-6A4D-4C7C-00FB0DF60AF9}"/>
                    </a:ext>
                  </a:extLst>
                </p:cNvPr>
                <p:cNvSpPr txBox="1"/>
                <p:nvPr/>
              </p:nvSpPr>
              <p:spPr>
                <a:xfrm>
                  <a:off x="7076674" y="2830357"/>
                  <a:ext cx="362197" cy="3518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5F60220-70E2-6A4D-4C7C-00FB0DF60A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76674" y="2830357"/>
                  <a:ext cx="362197" cy="351828"/>
                </a:xfrm>
                <a:prstGeom prst="rect">
                  <a:avLst/>
                </a:prstGeom>
                <a:blipFill>
                  <a:blip r:embed="rId8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FFFD1DA-E111-9158-D3E7-62CD60C6FB27}"/>
              </a:ext>
            </a:extLst>
          </p:cNvPr>
          <p:cNvSpPr txBox="1"/>
          <p:nvPr/>
        </p:nvSpPr>
        <p:spPr>
          <a:xfrm>
            <a:off x="3896054" y="871475"/>
            <a:ext cx="466997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strong is the estimated effect?</a:t>
            </a:r>
          </a:p>
          <a:p>
            <a:pPr algn="l"/>
            <a:r>
              <a:rPr lang="en-US" dirty="0"/>
              <a:t>In our example this is the odds ratio (OR).</a:t>
            </a:r>
          </a:p>
          <a:p>
            <a:pPr algn="l"/>
            <a:r>
              <a:rPr lang="en-US" dirty="0"/>
              <a:t>Often seen on the log scale, i.e. as log(OR) where the </a:t>
            </a:r>
            <a:r>
              <a:rPr lang="en-US" dirty="0" err="1"/>
              <a:t>maths</a:t>
            </a:r>
            <a:r>
              <a:rPr lang="en-US" dirty="0"/>
              <a:t> works out better.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E6917-5C49-8684-97AD-4622E04D2280}"/>
              </a:ext>
            </a:extLst>
          </p:cNvPr>
          <p:cNvSpPr txBox="1"/>
          <p:nvPr/>
        </p:nvSpPr>
        <p:spPr>
          <a:xfrm>
            <a:off x="3863783" y="2289186"/>
            <a:ext cx="46699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much noise is there in the estimate, because we only have a finite sample?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926928-3CD0-6C91-A09F-49EDDA58FDDA}"/>
              </a:ext>
            </a:extLst>
          </p:cNvPr>
          <p:cNvSpPr txBox="1"/>
          <p:nvPr/>
        </p:nvSpPr>
        <p:spPr>
          <a:xfrm>
            <a:off x="421574" y="3986986"/>
            <a:ext cx="30139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P-value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CAE0AA-0881-5DBC-034C-65CBC0C8B168}"/>
              </a:ext>
            </a:extLst>
          </p:cNvPr>
          <p:cNvSpPr txBox="1"/>
          <p:nvPr/>
        </p:nvSpPr>
        <p:spPr>
          <a:xfrm>
            <a:off x="3863783" y="3986986"/>
            <a:ext cx="46699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How unlikely was such a big estimate, if actually there was no effect?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DE487-35E7-DAAE-A5CC-3849465EF12B}"/>
                  </a:ext>
                </a:extLst>
              </p:cNvPr>
              <p:cNvSpPr txBox="1"/>
              <p:nvPr/>
            </p:nvSpPr>
            <p:spPr>
              <a:xfrm>
                <a:off x="952215" y="1476686"/>
                <a:ext cx="1293460" cy="351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r>
                  <a:rPr lang="en-US" dirty="0"/>
                  <a:t> = log(OR)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4DE487-35E7-DAAE-A5CC-3849465EF1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215" y="1476686"/>
                <a:ext cx="1293460" cy="351828"/>
              </a:xfrm>
              <a:prstGeom prst="rect">
                <a:avLst/>
              </a:prstGeom>
              <a:blipFill>
                <a:blip r:embed="rId9"/>
                <a:stretch>
                  <a:fillRect t="-3571" r="-291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9BE6E1-DF1F-7765-093F-D4ADECF69090}"/>
                  </a:ext>
                </a:extLst>
              </p:cNvPr>
              <p:cNvSpPr txBox="1"/>
              <p:nvPr/>
            </p:nvSpPr>
            <p:spPr>
              <a:xfrm>
                <a:off x="756132" y="2526423"/>
                <a:ext cx="1293460" cy="3518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600" b="0" i="1" smtClean="0">
                          <a:latin typeface="Cambria Math" panose="02040503050406030204" pitchFamily="18" charset="0"/>
                        </a:rPr>
                        <m:t>𝑠𝑒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9BE6E1-DF1F-7765-093F-D4ADECF69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32" y="2526423"/>
                <a:ext cx="1293460" cy="3518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D44A20A-CC2B-ECA0-82C2-B265C6A0F13A}"/>
              </a:ext>
            </a:extLst>
          </p:cNvPr>
          <p:cNvSpPr txBox="1"/>
          <p:nvPr/>
        </p:nvSpPr>
        <p:spPr>
          <a:xfrm>
            <a:off x="2255153" y="3122142"/>
            <a:ext cx="1101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i="1" dirty="0">
                <a:solidFill>
                  <a:schemeClr val="tx2"/>
                </a:solidFill>
                <a:latin typeface="FOUNDRYSTERLING-BOOK" pitchFamily="2" charset="0"/>
              </a:rPr>
              <a:t>A 95% confidence interval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3D3694-6C89-0D8C-9C16-D3DA4F5782B0}"/>
              </a:ext>
            </a:extLst>
          </p:cNvPr>
          <p:cNvSpPr txBox="1"/>
          <p:nvPr/>
        </p:nvSpPr>
        <p:spPr>
          <a:xfrm>
            <a:off x="337151" y="5255835"/>
            <a:ext cx="2758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Informally, a small p-value means the effect is unlikely to be zero </a:t>
            </a:r>
          </a:p>
        </p:txBody>
      </p:sp>
    </p:spTree>
    <p:extLst>
      <p:ext uri="{BB962C8B-B14F-4D97-AF65-F5344CB8AC3E}">
        <p14:creationId xmlns:p14="http://schemas.microsoft.com/office/powerpoint/2010/main" val="4195541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466A1-C391-FBF8-7A8A-91E768B8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41" y="268259"/>
            <a:ext cx="7947422" cy="526256"/>
          </a:xfrm>
        </p:spPr>
        <p:txBody>
          <a:bodyPr/>
          <a:lstStyle/>
          <a:p>
            <a:r>
              <a:rPr lang="en-US" dirty="0"/>
              <a:t>Incredibly useful formula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57EBF-686C-F370-3A20-953348F669C5}"/>
              </a:ext>
            </a:extLst>
          </p:cNvPr>
          <p:cNvSpPr txBox="1"/>
          <p:nvPr/>
        </p:nvSpPr>
        <p:spPr>
          <a:xfrm>
            <a:off x="310641" y="1699886"/>
            <a:ext cx="83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Here is a very useful formula which approximates it in the 2x2 table example: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8F7AE1-144A-A740-8705-D70994137DFD}"/>
              </a:ext>
            </a:extLst>
          </p:cNvPr>
          <p:cNvGrpSpPr/>
          <p:nvPr/>
        </p:nvGrpSpPr>
        <p:grpSpPr>
          <a:xfrm>
            <a:off x="1770149" y="2411658"/>
            <a:ext cx="5389915" cy="1846893"/>
            <a:chOff x="2208778" y="2849734"/>
            <a:chExt cx="7186553" cy="24625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/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Standard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1800">
                            <a:latin typeface="FoundrySterling-Book" pitchFamily="2" charset="0"/>
                          </a:rPr>
                          <m:t>error</m:t>
                        </m:r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GB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𝑂𝑅</m:t>
                            </m:r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GB" sz="1800" i="1">
                            <a:latin typeface="Cambria Math" panose="02040503050406030204" pitchFamily="18" charset="0"/>
                          </a:rPr>
                          <m:t>≈</m:t>
                        </m:r>
                        <m:f>
                          <m:fPr>
                            <m:ctrlPr>
                              <a:rPr lang="en-GB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GB" sz="18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GB" sz="18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</m:d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(1−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GB" sz="18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800" dirty="0"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DDC169A-2CF7-8A8B-B7AD-8AB3FEC969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8778" y="2849734"/>
                  <a:ext cx="6961221" cy="972061"/>
                </a:xfrm>
                <a:prstGeom prst="rect">
                  <a:avLst/>
                </a:prstGeom>
                <a:blipFill>
                  <a:blip r:embed="rId2"/>
                  <a:stretch>
                    <a:fillRect b="-517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/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400" i="1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N</a:t>
                  </a:r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sample size = </a:t>
                  </a:r>
                  <a14:m>
                    <m:oMath xmlns:m="http://schemas.openxmlformats.org/officeDocument/2006/math"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sz="14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endParaRPr lang="en-GB" sz="1400" dirty="0">
                    <a:solidFill>
                      <a:schemeClr val="tx2"/>
                    </a:solidFill>
                    <a:latin typeface="FoundrySterling-Book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913550F-A191-E5F5-ED1D-9FE276A4C0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69269" y="3805560"/>
                  <a:ext cx="1977497" cy="697626"/>
                </a:xfrm>
                <a:prstGeom prst="rect">
                  <a:avLst/>
                </a:prstGeom>
                <a:blipFill>
                  <a:blip r:embed="rId3"/>
                  <a:stretch>
                    <a:fillRect l="-855" t="-2381" r="-42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23AF7-9825-C13F-99AE-505168541243}"/>
                </a:ext>
              </a:extLst>
            </p:cNvPr>
            <p:cNvSpPr txBox="1"/>
            <p:nvPr/>
          </p:nvSpPr>
          <p:spPr>
            <a:xfrm>
              <a:off x="5136269" y="4614631"/>
              <a:ext cx="2016735" cy="697626"/>
            </a:xfrm>
            <a:prstGeom prst="rect">
              <a:avLst/>
            </a:prstGeom>
            <a:solidFill>
              <a:srgbClr val="FFFFFF">
                <a:alpha val="22353"/>
              </a:srgbClr>
            </a:solidFill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i="1" dirty="0">
                  <a:solidFill>
                    <a:schemeClr val="tx2"/>
                  </a:solidFill>
                  <a:latin typeface="FOUNDRYSTERLING-BOOK" pitchFamily="2" charset="0"/>
                </a:rPr>
                <a:t>f</a:t>
              </a:r>
              <a:r>
                <a:rPr lang="en-US" sz="1400" dirty="0">
                  <a:solidFill>
                    <a:schemeClr val="tx2"/>
                  </a:solidFill>
                  <a:latin typeface="FoundrySterling-Book" pitchFamily="2" charset="0"/>
                </a:rPr>
                <a:t> = frequency of G allele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/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solidFill>
                  <a:srgbClr val="FFFFFF">
                    <a:alpha val="22353"/>
                  </a:srgb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lang="en-GB" sz="1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a14:m>
                  <a:r>
                    <a:rPr lang="en-US" sz="1400" dirty="0">
                      <a:solidFill>
                        <a:schemeClr val="tx2"/>
                      </a:solidFill>
                      <a:latin typeface="FoundrySterling-Book" pitchFamily="2" charset="0"/>
                    </a:rPr>
                    <a:t> = proportion of cases</a:t>
                  </a: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9790F75-439A-818D-C169-65BC55A7EF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8596" y="4247060"/>
                  <a:ext cx="2016735" cy="697626"/>
                </a:xfrm>
                <a:prstGeom prst="rect">
                  <a:avLst/>
                </a:prstGeom>
                <a:blipFill>
                  <a:blip r:embed="rId4"/>
                  <a:stretch>
                    <a:fillRect t="-2381" r="-3333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53219D-968D-47DB-ED02-9B6806193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66832" y="3847663"/>
              <a:ext cx="251637" cy="24413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C398AE5-CE14-5BDA-930F-1583E83EFBA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35569" y="3940871"/>
              <a:ext cx="86256" cy="50315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4B307D3-5713-94FB-7E33-8E1510E6DE3C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56474" y="3880543"/>
              <a:ext cx="129929" cy="24037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/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The standard error depends on </a:t>
                </a:r>
                <a:r>
                  <a:rPr lang="en-US" sz="2000" b="1" dirty="0">
                    <a:latin typeface="FOUNDRYSTERLING-BOOK" pitchFamily="2" charset="0"/>
                  </a:rPr>
                  <a:t>sample size</a:t>
                </a:r>
                <a:r>
                  <a:rPr lang="en-US" sz="2000" dirty="0">
                    <a:latin typeface="FoundrySterling-Book" pitchFamily="2" charset="0"/>
                  </a:rPr>
                  <a:t>, </a:t>
                </a:r>
                <a:r>
                  <a:rPr lang="en-US" sz="2000" b="1" dirty="0">
                    <a:latin typeface="FOUNDRYSTERLING-BOOK" pitchFamily="2" charset="0"/>
                  </a:rPr>
                  <a:t>frequency</a:t>
                </a:r>
                <a:r>
                  <a:rPr lang="en-US" sz="2000" dirty="0">
                    <a:latin typeface="FoundrySterling-Book" pitchFamily="2" charset="0"/>
                  </a:rPr>
                  <a:t>, and </a:t>
                </a:r>
                <a:r>
                  <a:rPr lang="en-US" sz="2000" b="1" dirty="0">
                    <a:latin typeface="FOUNDRYSTERLING-BOOK" pitchFamily="2" charset="0"/>
                  </a:rPr>
                  <a:t>case/control ratio.</a:t>
                </a:r>
              </a:p>
              <a:p>
                <a:pPr algn="ctr"/>
                <a:r>
                  <a:rPr lang="en-US" sz="2000" dirty="0">
                    <a:latin typeface="FoundrySterling-Book" pitchFamily="2" charset="0"/>
                  </a:rPr>
                  <a:t>It gets smaller (at rate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000" dirty="0">
                    <a:latin typeface="FoundrySterling-Book" pitchFamily="2" charset="0"/>
                  </a:rPr>
                  <a:t> ) as the sample size increases.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A51C241-FBE9-3B86-38A3-EB2F5127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38096"/>
                <a:ext cx="9322661" cy="853375"/>
              </a:xfrm>
              <a:prstGeom prst="rect">
                <a:avLst/>
              </a:prstGeom>
              <a:blipFill>
                <a:blip r:embed="rId5"/>
                <a:stretch>
                  <a:fillRect t="-4412" b="-44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A29A592-70CB-7BBD-BF0B-9A9E162ABA8F}"/>
              </a:ext>
            </a:extLst>
          </p:cNvPr>
          <p:cNvSpPr txBox="1"/>
          <p:nvPr/>
        </p:nvSpPr>
        <p:spPr>
          <a:xfrm>
            <a:off x="310641" y="1186639"/>
            <a:ext cx="83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Fact: the standard error is largely determined by the study design.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89F2A-2EC8-FD10-E738-20BCF6E5E7AA}"/>
                  </a:ext>
                </a:extLst>
              </p:cNvPr>
              <p:cNvSpPr txBox="1"/>
              <p:nvPr/>
            </p:nvSpPr>
            <p:spPr>
              <a:xfrm>
                <a:off x="605308" y="3966234"/>
                <a:ext cx="217653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Note: this example is a recessive effect of O blood group.  Use </a:t>
                </a:r>
                <a14:m>
                  <m:oMath xmlns:m="http://schemas.openxmlformats.org/officeDocument/2006/math">
                    <m:r>
                      <a:rPr lang="en-GB" sz="1200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200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200" dirty="0">
                    <a:solidFill>
                      <a:srgbClr val="FFFF65"/>
                    </a:solidFill>
                    <a:latin typeface="FoundrySterling-Book" pitchFamily="2" charset="0"/>
                  </a:rPr>
                  <a:t> instead if testing an additive effect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D89F2A-2EC8-FD10-E738-20BCF6E5E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08" y="3966234"/>
                <a:ext cx="2176530" cy="830997"/>
              </a:xfrm>
              <a:prstGeom prst="rect">
                <a:avLst/>
              </a:prstGeom>
              <a:blipFill>
                <a:blip r:embed="rId6"/>
                <a:stretch>
                  <a:fillRect r="-1744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8BE724-6E47-1EE0-FDAA-59038C4C3122}"/>
              </a:ext>
            </a:extLst>
          </p:cNvPr>
          <p:cNvCxnSpPr>
            <a:cxnSpLocks/>
          </p:cNvCxnSpPr>
          <p:nvPr/>
        </p:nvCxnSpPr>
        <p:spPr bwMode="auto">
          <a:xfrm flipV="1">
            <a:off x="2329461" y="3756269"/>
            <a:ext cx="158783" cy="1360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284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44E2-4BBC-3E43-8EA2-B3830B78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35" y="35701"/>
            <a:ext cx="8850729" cy="599507"/>
          </a:xfrm>
        </p:spPr>
        <p:txBody>
          <a:bodyPr/>
          <a:lstStyle/>
          <a:p>
            <a:pPr algn="ctr"/>
            <a:r>
              <a:rPr lang="en-US" sz="2400" dirty="0"/>
              <a:t>Example: O blood group is associated with malaria protection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CCD974AB-B022-AD4C-BE37-F4EE23A0C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641853"/>
              </p:ext>
            </p:extLst>
          </p:nvPr>
        </p:nvGraphicFramePr>
        <p:xfrm>
          <a:off x="1314945" y="847518"/>
          <a:ext cx="3477296" cy="104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100">
                  <a:extLst>
                    <a:ext uri="{9D8B030D-6E8A-4147-A177-3AD203B41FA5}">
                      <a16:colId xmlns:a16="http://schemas.microsoft.com/office/drawing/2014/main" val="3384037022"/>
                    </a:ext>
                  </a:extLst>
                </a:gridCol>
                <a:gridCol w="677705">
                  <a:extLst>
                    <a:ext uri="{9D8B030D-6E8A-4147-A177-3AD203B41FA5}">
                      <a16:colId xmlns:a16="http://schemas.microsoft.com/office/drawing/2014/main" val="3595946293"/>
                    </a:ext>
                  </a:extLst>
                </a:gridCol>
                <a:gridCol w="760491">
                  <a:extLst>
                    <a:ext uri="{9D8B030D-6E8A-4147-A177-3AD203B41FA5}">
                      <a16:colId xmlns:a16="http://schemas.microsoft.com/office/drawing/2014/main" val="1802107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95000"/>
                          </a:schemeClr>
                        </a:solidFill>
                        <a:latin typeface="FoundrySterling-Book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i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non-O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8152865"/>
                  </a:ext>
                </a:extLst>
              </a:tr>
              <a:tr h="168016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Severe malaria cases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686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843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550199"/>
                  </a:ext>
                </a:extLst>
              </a:tr>
              <a:tr h="297759"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Controls: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839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FoundrySterling-Book" pitchFamily="2" charset="0"/>
                        </a:rPr>
                        <a:t>700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935033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/>
              <p:nvPr/>
            </p:nvSpPr>
            <p:spPr>
              <a:xfrm>
                <a:off x="2820148" y="2189008"/>
                <a:ext cx="2597506" cy="612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𝑂𝑅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686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843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700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839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=0.68</m:t>
                      </m:r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1159BA-E106-3840-A7CD-4AB9D3C10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148" y="2189008"/>
                <a:ext cx="2597506" cy="612732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/>
              <p:nvPr/>
            </p:nvSpPr>
            <p:spPr>
              <a:xfrm>
                <a:off x="903224" y="3118100"/>
                <a:ext cx="6242030" cy="6646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Standard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error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3068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0.45×0.55×0.</m:t>
                              </m:r>
                              <m:r>
                                <a:rPr lang="en-GB" sz="180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GB" sz="1800" i="1">
                          <a:latin typeface="Cambria Math" panose="02040503050406030204" pitchFamily="18" charset="0"/>
                        </a:rPr>
                        <m:t>≈0.073</m:t>
                      </m:r>
                    </m:oMath>
                  </m:oMathPara>
                </a14:m>
                <a:endParaRPr lang="en-GB" sz="1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F185C9C-3547-5C48-A5E4-B657C2931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24" y="3118100"/>
                <a:ext cx="6242030" cy="664606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2FBDBA-8890-7844-8B72-BAECB1221A99}"/>
              </a:ext>
            </a:extLst>
          </p:cNvPr>
          <p:cNvSpPr txBox="1"/>
          <p:nvPr/>
        </p:nvSpPr>
        <p:spPr>
          <a:xfrm>
            <a:off x="4639167" y="4644538"/>
            <a:ext cx="367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Estimated relative risk = 0.68</a:t>
            </a:r>
          </a:p>
          <a:p>
            <a:pPr algn="l"/>
            <a:r>
              <a:rPr lang="en-US" sz="1800" dirty="0">
                <a:latin typeface="FoundrySterling-Book" pitchFamily="2" charset="0"/>
              </a:rPr>
              <a:t>95% CI = 0.59-0.78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(estimate +/- 1.96 standard errors)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55E4D0-DEC8-0A4C-B04F-4DBABD1CBA2C}"/>
              </a:ext>
            </a:extLst>
          </p:cNvPr>
          <p:cNvSpPr txBox="1"/>
          <p:nvPr/>
        </p:nvSpPr>
        <p:spPr>
          <a:xfrm>
            <a:off x="7349544" y="3359306"/>
            <a:ext cx="13131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(on log scale)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44E769-8AC5-2044-816B-D2C7C0B3C12A}"/>
                  </a:ext>
                </a:extLst>
              </p:cNvPr>
              <p:cNvSpPr txBox="1"/>
              <p:nvPr/>
            </p:nvSpPr>
            <p:spPr>
              <a:xfrm>
                <a:off x="2150727" y="2805356"/>
                <a:ext cx="350204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b="0" dirty="0"/>
                  <a:t>i.e.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b="0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𝑂𝑅</m:t>
                            </m:r>
                          </m:e>
                        </m:d>
                      </m:e>
                    </m:func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≈−0.386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144E769-8AC5-2044-816B-D2C7C0B3C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727" y="2805356"/>
                <a:ext cx="3502044" cy="338554"/>
              </a:xfrm>
              <a:prstGeom prst="rect">
                <a:avLst/>
              </a:prstGeom>
              <a:blipFill>
                <a:blip r:embed="rId5"/>
                <a:stretch>
                  <a:fillRect l="-725" t="-7143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/>
              <p:nvPr/>
            </p:nvSpPr>
            <p:spPr>
              <a:xfrm>
                <a:off x="2402558" y="5940742"/>
                <a:ext cx="4560646" cy="677108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FoundrySterling-Book" pitchFamily="2" charset="0"/>
                  </a:rPr>
                  <a:t>Estimate is about 5 standard errors from zero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i="1" dirty="0">
                          <a:latin typeface="Cambria Math" panose="02040503050406030204" pitchFamily="18" charset="0"/>
                        </a:rPr>
                        <m:t>=9.6×</m:t>
                      </m:r>
                      <m:sSup>
                        <m:sSupPr>
                          <m:ctrlPr>
                            <a:rPr lang="en-GB" sz="2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dirty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2200" i="1" dirty="0">
                              <a:latin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584C5B9-5DEB-B148-89BB-6F0F96E88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558" y="5940742"/>
                <a:ext cx="4560646" cy="677108"/>
              </a:xfrm>
              <a:prstGeom prst="rect">
                <a:avLst/>
              </a:prstGeom>
              <a:blipFill>
                <a:blip r:embed="rId6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B061B33-4597-5B1F-A9DA-DE43172BF9E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87818" y="4932819"/>
            <a:ext cx="365944" cy="448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63741-B6EB-7BC7-03A7-DD7CD0153F10}"/>
                  </a:ext>
                </a:extLst>
              </p:cNvPr>
              <p:cNvSpPr txBox="1"/>
              <p:nvPr/>
            </p:nvSpPr>
            <p:spPr>
              <a:xfrm>
                <a:off x="4483778" y="3833676"/>
                <a:ext cx="8038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7C63741-B6EB-7BC7-03A7-DD7CD0153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778" y="3833676"/>
                <a:ext cx="803810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6E5205-1BA7-EC98-5A23-816DC166B009}"/>
                  </a:ext>
                </a:extLst>
              </p:cNvPr>
              <p:cNvSpPr txBox="1"/>
              <p:nvPr/>
            </p:nvSpPr>
            <p:spPr>
              <a:xfrm>
                <a:off x="3768912" y="3846696"/>
                <a:ext cx="34394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A6E5205-1BA7-EC98-5A23-816DC166B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12" y="3846696"/>
                <a:ext cx="343940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1BBA5-C836-ED47-7BE4-5F1A4B9EA7E7}"/>
                  </a:ext>
                </a:extLst>
              </p:cNvPr>
              <p:cNvSpPr txBox="1"/>
              <p:nvPr/>
            </p:nvSpPr>
            <p:spPr>
              <a:xfrm>
                <a:off x="5361411" y="3833676"/>
                <a:ext cx="84318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sz="12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11BBA5-C836-ED47-7BE4-5F1A4B9EA7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411" y="3833676"/>
                <a:ext cx="843180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Brace 17">
            <a:extLst>
              <a:ext uri="{FF2B5EF4-FFF2-40B4-BE49-F238E27FC236}">
                <a16:creationId xmlns:a16="http://schemas.microsoft.com/office/drawing/2014/main" id="{0183FCB3-868E-EA02-7B80-19BDF65BFE5F}"/>
              </a:ext>
            </a:extLst>
          </p:cNvPr>
          <p:cNvSpPr/>
          <p:nvPr/>
        </p:nvSpPr>
        <p:spPr bwMode="auto">
          <a:xfrm rot="16200000">
            <a:off x="4831059" y="3328153"/>
            <a:ext cx="92957" cy="967746"/>
          </a:xfrm>
          <a:prstGeom prst="leftBrac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7BF722-53A9-6F24-2456-ED90E7EFB0FF}"/>
                  </a:ext>
                </a:extLst>
              </p:cNvPr>
              <p:cNvSpPr txBox="1"/>
              <p:nvPr/>
            </p:nvSpPr>
            <p:spPr>
              <a:xfrm>
                <a:off x="5815658" y="931830"/>
                <a:ext cx="1162882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=3,068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≈0.55</m:t>
                      </m:r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≈0.5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7BF722-53A9-6F24-2456-ED90E7EFB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658" y="931830"/>
                <a:ext cx="1162882" cy="830997"/>
              </a:xfrm>
              <a:prstGeom prst="rect">
                <a:avLst/>
              </a:prstGeom>
              <a:blipFill>
                <a:blip r:embed="rId10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6246C09-DC2F-2794-2422-0982F19DC6EC}"/>
              </a:ext>
            </a:extLst>
          </p:cNvPr>
          <p:cNvCxnSpPr>
            <a:cxnSpLocks/>
          </p:cNvCxnSpPr>
          <p:nvPr/>
        </p:nvCxnSpPr>
        <p:spPr bwMode="auto">
          <a:xfrm>
            <a:off x="3945835" y="3757452"/>
            <a:ext cx="0" cy="127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97D68DD-CCD8-23DF-34FD-BC02A8E9E64C}"/>
              </a:ext>
            </a:extLst>
          </p:cNvPr>
          <p:cNvCxnSpPr>
            <a:cxnSpLocks/>
          </p:cNvCxnSpPr>
          <p:nvPr/>
        </p:nvCxnSpPr>
        <p:spPr bwMode="auto">
          <a:xfrm>
            <a:off x="5749673" y="3757452"/>
            <a:ext cx="0" cy="1271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F2E23C-77C0-8A06-87E3-4348AF97EAAE}"/>
              </a:ext>
            </a:extLst>
          </p:cNvPr>
          <p:cNvGrpSpPr/>
          <p:nvPr/>
        </p:nvGrpSpPr>
        <p:grpSpPr>
          <a:xfrm>
            <a:off x="680859" y="4023795"/>
            <a:ext cx="3220890" cy="1685457"/>
            <a:chOff x="680859" y="4023795"/>
            <a:chExt cx="3220890" cy="16854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00567DF-6199-C2D5-58CE-7B50234EC1BA}"/>
                </a:ext>
              </a:extLst>
            </p:cNvPr>
            <p:cNvGrpSpPr/>
            <p:nvPr/>
          </p:nvGrpSpPr>
          <p:grpSpPr>
            <a:xfrm>
              <a:off x="680859" y="4023795"/>
              <a:ext cx="3220890" cy="1685457"/>
              <a:chOff x="651433" y="5016871"/>
              <a:chExt cx="3220890" cy="168545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EE48FC6-2182-90A6-EE8A-B0B7861E728D}"/>
                  </a:ext>
                </a:extLst>
              </p:cNvPr>
              <p:cNvSpPr/>
              <p:nvPr/>
            </p:nvSpPr>
            <p:spPr bwMode="auto">
              <a:xfrm>
                <a:off x="651433" y="6084729"/>
                <a:ext cx="3220890" cy="592700"/>
              </a:xfrm>
              <a:prstGeom prst="rect">
                <a:avLst/>
              </a:prstGeom>
              <a:solidFill>
                <a:schemeClr val="tx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98C26B24-02FF-694F-8E3D-2A7FC9D9AB80}"/>
                  </a:ext>
                </a:extLst>
              </p:cNvPr>
              <p:cNvGrpSpPr/>
              <p:nvPr/>
            </p:nvGrpSpPr>
            <p:grpSpPr>
              <a:xfrm>
                <a:off x="651433" y="5016871"/>
                <a:ext cx="3220890" cy="1411081"/>
                <a:chOff x="384244" y="4592289"/>
                <a:chExt cx="3220890" cy="141108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9E43F94-7651-F745-9DC2-9370E5A55D41}"/>
                    </a:ext>
                  </a:extLst>
                </p:cNvPr>
                <p:cNvGrpSpPr/>
                <p:nvPr/>
              </p:nvGrpSpPr>
              <p:grpSpPr>
                <a:xfrm>
                  <a:off x="384244" y="4592289"/>
                  <a:ext cx="3220890" cy="1371802"/>
                  <a:chOff x="384244" y="4401492"/>
                  <a:chExt cx="3220890" cy="1371802"/>
                </a:xfrm>
              </p:grpSpPr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A608B57-E7E0-7241-8269-A21E4A342A22}"/>
                      </a:ext>
                    </a:extLst>
                  </p:cNvPr>
                  <p:cNvGrpSpPr/>
                  <p:nvPr/>
                </p:nvGrpSpPr>
                <p:grpSpPr>
                  <a:xfrm>
                    <a:off x="384244" y="4976051"/>
                    <a:ext cx="3220890" cy="797243"/>
                    <a:chOff x="384244" y="4976051"/>
                    <a:chExt cx="3220890" cy="797243"/>
                  </a:xfrm>
                </p:grpSpPr>
                <p:pic>
                  <p:nvPicPr>
                    <p:cNvPr id="15" name="Picture 14">
                      <a:extLst>
                        <a:ext uri="{FF2B5EF4-FFF2-40B4-BE49-F238E27FC236}">
                          <a16:creationId xmlns:a16="http://schemas.microsoft.com/office/drawing/2014/main" id="{233F6D73-8C11-3648-8461-8A4B17C49C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25726" r="11940" b="45826"/>
                    <a:stretch/>
                  </p:blipFill>
                  <p:spPr>
                    <a:xfrm>
                      <a:off x="384244" y="4976051"/>
                      <a:ext cx="3220890" cy="5202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</p:spPr>
                </p:pic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164479F-AF85-D842-88C3-41B8CEA7640E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477109" y="5469350"/>
                      <a:ext cx="3083168" cy="3039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</p:grpSp>
              <p:cxnSp>
                <p:nvCxnSpPr>
                  <p:cNvPr id="17" name="Straight Connector 16">
                    <a:extLst>
                      <a:ext uri="{FF2B5EF4-FFF2-40B4-BE49-F238E27FC236}">
                        <a16:creationId xmlns:a16="http://schemas.microsoft.com/office/drawing/2014/main" id="{C1555290-D467-C047-A1A6-993C6DFAF8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562667" y="4401492"/>
                    <a:ext cx="0" cy="105276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12700" cap="flat" cmpd="sng" algn="ctr">
                    <a:solidFill>
                      <a:schemeClr val="accent4">
                        <a:lumMod val="10000"/>
                      </a:schemeClr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28E1649-0A3E-8F4F-8274-2B8CA9890BFE}"/>
                    </a:ext>
                  </a:extLst>
                </p:cNvPr>
                <p:cNvSpPr txBox="1"/>
                <p:nvPr/>
              </p:nvSpPr>
              <p:spPr>
                <a:xfrm>
                  <a:off x="2429118" y="5718639"/>
                  <a:ext cx="27603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1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72B18709-2A06-7643-B5C5-612AB8A81F35}"/>
                    </a:ext>
                  </a:extLst>
                </p:cNvPr>
                <p:cNvSpPr txBox="1"/>
                <p:nvPr/>
              </p:nvSpPr>
              <p:spPr>
                <a:xfrm>
                  <a:off x="1511005" y="5726371"/>
                  <a:ext cx="4924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0.75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6DB3AED-9731-2F49-8608-690A2BEC0D71}"/>
                    </a:ext>
                  </a:extLst>
                </p:cNvPr>
                <p:cNvSpPr txBox="1"/>
                <p:nvPr/>
              </p:nvSpPr>
              <p:spPr>
                <a:xfrm>
                  <a:off x="761644" y="5718639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chemeClr val="bg2">
                          <a:lumMod val="50000"/>
                        </a:schemeClr>
                      </a:solidFill>
                      <a:latin typeface="FoundrySterling-Book" pitchFamily="2" charset="0"/>
                    </a:rPr>
                    <a:t>0.5</a:t>
                  </a:r>
                </a:p>
              </p:txBody>
            </p: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DB81F6CF-B13D-4C48-B205-C17149899140}"/>
                    </a:ext>
                  </a:extLst>
                </p:cNvPr>
                <p:cNvCxnSpPr/>
                <p:nvPr/>
              </p:nvCxnSpPr>
              <p:spPr bwMode="auto">
                <a:xfrm>
                  <a:off x="968187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26469BBA-6882-E749-BF15-573B0D96350F}"/>
                    </a:ext>
                  </a:extLst>
                </p:cNvPr>
                <p:cNvCxnSpPr/>
                <p:nvPr/>
              </p:nvCxnSpPr>
              <p:spPr bwMode="auto">
                <a:xfrm>
                  <a:off x="1780390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E006FF09-5EB1-3244-9064-1E1828E68058}"/>
                    </a:ext>
                  </a:extLst>
                </p:cNvPr>
                <p:cNvCxnSpPr/>
                <p:nvPr/>
              </p:nvCxnSpPr>
              <p:spPr bwMode="auto">
                <a:xfrm>
                  <a:off x="2562666" y="5648669"/>
                  <a:ext cx="0" cy="100404"/>
                </a:xfrm>
                <a:prstGeom prst="line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71B631-3D0A-FF0A-6341-198B4956F776}"/>
                  </a:ext>
                </a:extLst>
              </p:cNvPr>
              <p:cNvSpPr txBox="1"/>
              <p:nvPr/>
            </p:nvSpPr>
            <p:spPr>
              <a:xfrm>
                <a:off x="1848726" y="6363774"/>
                <a:ext cx="4090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solidFill>
                      <a:srgbClr val="000000"/>
                    </a:solidFill>
                    <a:latin typeface="FOUNDRYSTERLING-BOOK" pitchFamily="2" charset="0"/>
                  </a:rPr>
                  <a:t>RR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713B305-75AA-18F3-3FE9-11BD41DF3E78}"/>
                </a:ext>
              </a:extLst>
            </p:cNvPr>
            <p:cNvCxnSpPr/>
            <p:nvPr/>
          </p:nvCxnSpPr>
          <p:spPr bwMode="auto">
            <a:xfrm>
              <a:off x="1606062" y="4859215"/>
              <a:ext cx="68117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951414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64B47-8428-146A-2FDB-E80AF94B4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1786F28-3A08-BCE3-7F33-02E42300BEE1}"/>
              </a:ext>
            </a:extLst>
          </p:cNvPr>
          <p:cNvSpPr/>
          <p:nvPr/>
        </p:nvSpPr>
        <p:spPr bwMode="auto">
          <a:xfrm>
            <a:off x="138077" y="959486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2ECC25-6066-2684-D1BC-9FE4D6B3F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41301" y="1182671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D29D65-2B0A-E63D-C50A-A55EF0EDEFAD}"/>
              </a:ext>
            </a:extLst>
          </p:cNvPr>
          <p:cNvSpPr txBox="1"/>
          <p:nvPr/>
        </p:nvSpPr>
        <p:spPr>
          <a:xfrm>
            <a:off x="4004933" y="2315842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BA31B3-3861-887C-CEFF-50DD261A4271}"/>
                  </a:ext>
                </a:extLst>
              </p:cNvPr>
              <p:cNvSpPr txBox="1"/>
              <p:nvPr/>
            </p:nvSpPr>
            <p:spPr>
              <a:xfrm>
                <a:off x="-72888" y="1273617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BA31B3-3861-887C-CEFF-50DD261A42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2888" y="1273617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3030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C066E-8710-773C-CF62-D7FF86AA91F7}"/>
                  </a:ext>
                </a:extLst>
              </p:cNvPr>
              <p:cNvSpPr txBox="1"/>
              <p:nvPr/>
            </p:nvSpPr>
            <p:spPr>
              <a:xfrm>
                <a:off x="1466823" y="4175564"/>
                <a:ext cx="621035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Lots of statistical tests so to get excited we need </a:t>
                </a:r>
                <a:r>
                  <a:rPr lang="en-US" b="1" dirty="0"/>
                  <a:t>strong evidence</a:t>
                </a:r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65"/>
                    </a:solidFill>
                  </a:rPr>
                  <a:t> is a commonly-used threshold.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BBC066E-8710-773C-CF62-D7FF86AA9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6823" y="4175564"/>
                <a:ext cx="6210354" cy="830997"/>
              </a:xfrm>
              <a:prstGeom prst="rect">
                <a:avLst/>
              </a:prstGeom>
              <a:blipFill>
                <a:blip r:embed="rId4"/>
                <a:stretch>
                  <a:fillRect t="-1493" b="-8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287CC23-D526-F409-25F8-CB247D0CC734}"/>
              </a:ext>
            </a:extLst>
          </p:cNvPr>
          <p:cNvSpPr txBox="1"/>
          <p:nvPr/>
        </p:nvSpPr>
        <p:spPr>
          <a:xfrm>
            <a:off x="1515936" y="2892126"/>
            <a:ext cx="62935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However, remember we are going to do this for </a:t>
            </a:r>
            <a:r>
              <a:rPr lang="en-US" b="1" dirty="0"/>
              <a:t>millions</a:t>
            </a:r>
            <a:r>
              <a:rPr lang="en-US" dirty="0"/>
              <a:t> of variants</a:t>
            </a:r>
            <a:endParaRPr lang="en-GB" dirty="0"/>
          </a:p>
          <a:p>
            <a:pPr algn="ctr"/>
            <a:r>
              <a:rPr lang="en-GB" dirty="0"/>
              <a:t>Most of them not well-known variants like O blood group!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2"/>
                </a:solidFill>
              </a:rPr>
              <a:t>Each one has very little ‘prior’ chance of being associated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B90812-9173-5570-6E37-A15118E0F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6" b="38650"/>
          <a:stretch>
            <a:fillRect/>
          </a:stretch>
        </p:blipFill>
        <p:spPr bwMode="auto">
          <a:xfrm>
            <a:off x="3926588" y="5450541"/>
            <a:ext cx="3078372" cy="115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2AC76A4-F340-3714-5540-9764A61E4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4578" r="18711"/>
          <a:stretch>
            <a:fillRect/>
          </a:stretch>
        </p:blipFill>
        <p:spPr bwMode="auto">
          <a:xfrm rot="21430975">
            <a:off x="7252447" y="4993341"/>
            <a:ext cx="1479177" cy="174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3D226A-0E3F-C698-740E-D532608F35A0}"/>
              </a:ext>
            </a:extLst>
          </p:cNvPr>
          <p:cNvSpPr txBox="1"/>
          <p:nvPr/>
        </p:nvSpPr>
        <p:spPr>
          <a:xfrm>
            <a:off x="1515936" y="6139196"/>
            <a:ext cx="2307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u="none" strike="noStrike" dirty="0">
                <a:solidFill>
                  <a:srgbClr val="96A8C8"/>
                </a:solidFill>
                <a:effectLst/>
                <a:latin typeface="Lucida"/>
                <a:hlinkClick r:id="rId6"/>
              </a:rPr>
              <a:t>https://xkcd.com/882/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424AD-748D-B79F-1716-F7065E0F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How low a P-value do we need?</a:t>
            </a:r>
          </a:p>
        </p:txBody>
      </p:sp>
    </p:spTree>
    <p:extLst>
      <p:ext uri="{BB962C8B-B14F-4D97-AF65-F5344CB8AC3E}">
        <p14:creationId xmlns:p14="http://schemas.microsoft.com/office/powerpoint/2010/main" val="2282350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F842ABD-E8DB-7457-3358-B77B8C0BF44E}"/>
              </a:ext>
            </a:extLst>
          </p:cNvPr>
          <p:cNvSpPr/>
          <p:nvPr/>
        </p:nvSpPr>
        <p:spPr bwMode="auto">
          <a:xfrm>
            <a:off x="224058" y="4320988"/>
            <a:ext cx="5199589" cy="24384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93C760-C739-D973-7565-4B1C1EE55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samples do we need?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2BABC-1D3C-49E1-D687-02C9C80CCF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9432" y="739139"/>
                <a:ext cx="7462028" cy="132628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 dirty="0"/>
                  <a:t>That same formula gives us a way to answer this.</a:t>
                </a:r>
              </a:p>
              <a:p>
                <a:pPr marL="0" indent="0">
                  <a:buNone/>
                </a:pPr>
                <a:r>
                  <a:rPr lang="en-US" sz="1800" dirty="0"/>
                  <a:t>E.g. suppose the variant we’re looking for has frequency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=20%</m:t>
                    </m:r>
                  </m:oMath>
                </a14:m>
                <a:r>
                  <a:rPr lang="en-US" sz="1800" dirty="0"/>
                  <a:t> and the effect size is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sz="1800" dirty="0"/>
                  <a:t>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32BABC-1D3C-49E1-D687-02C9C80CCF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432" y="739139"/>
                <a:ext cx="7462028" cy="1326287"/>
              </a:xfrm>
              <a:blipFill>
                <a:blip r:embed="rId2"/>
                <a:stretch>
                  <a:fillRect l="-680"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1635F2-7567-D06F-79E2-749B7CC650F3}"/>
                  </a:ext>
                </a:extLst>
              </p:cNvPr>
              <p:cNvSpPr txBox="1"/>
              <p:nvPr/>
            </p:nvSpPr>
            <p:spPr>
              <a:xfrm>
                <a:off x="2916711" y="2634964"/>
                <a:ext cx="2321085" cy="9973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sz="2000" i="1" dirty="0" smtClean="0">
                              <a:latin typeface="Cambria Math" panose="02040503050406030204" pitchFamily="18" charset="0"/>
                            </a:rPr>
                            <m:t>𝑜𝑔</m:t>
                          </m:r>
                          <m:d>
                            <m:dPr>
                              <m:ctrlPr>
                                <a:rPr lang="en-US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dirty="0" smtClean="0">
                                  <a:latin typeface="Cambria Math" panose="02040503050406030204" pitchFamily="18" charset="0"/>
                                </a:rPr>
                                <m:t>1.</m:t>
                              </m:r>
                              <m:r>
                                <a:rPr lang="en-GB" sz="2000" b="0" i="1" dirty="0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num>
                        <m:den>
                          <m:r>
                            <a:rPr lang="en-GB" sz="2000" b="0" i="1" dirty="0" smtClean="0">
                              <a:latin typeface="Cambria Math" panose="02040503050406030204" pitchFamily="18" charset="0"/>
                            </a:rPr>
                            <m:t>5.5</m:t>
                          </m:r>
                        </m:den>
                      </m:f>
                      <m:r>
                        <a:rPr lang="en-GB" sz="2000" b="0" i="1" dirty="0" smtClean="0">
                          <a:latin typeface="Cambria Math" panose="02040503050406030204" pitchFamily="18" charset="0"/>
                        </a:rPr>
                        <m:t>≈0.07</m:t>
                      </m:r>
                    </m:oMath>
                  </m:oMathPara>
                </a14:m>
                <a:endParaRPr lang="en-GB" sz="2000" b="0" dirty="0"/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61635F2-7567-D06F-79E2-749B7CC650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711" y="2634964"/>
                <a:ext cx="2321085" cy="9973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C7-C047-6F35-3642-9E1E63BE1C59}"/>
                  </a:ext>
                </a:extLst>
              </p:cNvPr>
              <p:cNvSpPr txBox="1"/>
              <p:nvPr/>
            </p:nvSpPr>
            <p:spPr>
              <a:xfrm>
                <a:off x="2980649" y="3378531"/>
                <a:ext cx="3717749" cy="7290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FoundrySterling-Book" pitchFamily="2" charset="0"/>
                        </a:rPr>
                        <m:t>se</m:t>
                      </m:r>
                      <m:r>
                        <a:rPr lang="en-GB" sz="1800" i="1">
                          <a:latin typeface="Cambria Math" panose="02040503050406030204" pitchFamily="18" charset="0"/>
                        </a:rPr>
                        <m:t>(</m:t>
                      </m:r>
                      <m:func>
                        <m:func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8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GB" sz="1800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GB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GB" sz="18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GB" sz="1800" i="1"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sz="1800" b="0" i="1" smtClean="0">
                                  <a:latin typeface="Cambria Math" panose="02040503050406030204" pitchFamily="18" charset="0"/>
                                </a:rPr>
                                <m:t>) ×</m:t>
                              </m:r>
                              <m:sSup>
                                <m:sSupPr>
                                  <m:ctrlP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0.5</m:t>
                                  </m:r>
                                </m:e>
                                <m:sup>
                                  <m:r>
                                    <a:rPr lang="en-GB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42DAC7-C047-6F35-3642-9E1E63BE1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0649" y="3378531"/>
                <a:ext cx="3717749" cy="729046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E4165E-2284-F288-BF88-2A97F3AC710F}"/>
                  </a:ext>
                </a:extLst>
              </p:cNvPr>
              <p:cNvSpPr txBox="1"/>
              <p:nvPr/>
            </p:nvSpPr>
            <p:spPr>
              <a:xfrm>
                <a:off x="209432" y="1804818"/>
                <a:ext cx="746202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sz="1800" dirty="0">
                    <a:latin typeface="FoundrySterling-Book" pitchFamily="2" charset="0"/>
                  </a:rPr>
                  <a:t> corresponds to an effect about </a:t>
                </a:r>
                <a:r>
                  <a:rPr lang="en-US" sz="1800" b="1" dirty="0">
                    <a:latin typeface="FoundrySterling-Book" pitchFamily="2" charset="0"/>
                  </a:rPr>
                  <a:t>5.5 standard errors from zero</a:t>
                </a:r>
                <a:r>
                  <a:rPr lang="en-US" sz="1800" dirty="0">
                    <a:latin typeface="FoundrySterling-Book" pitchFamily="2" charset="0"/>
                  </a:rPr>
                  <a:t>, so very roughly we need a standard error at least as small as 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E4165E-2284-F288-BF88-2A97F3AC7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432" y="1804818"/>
                <a:ext cx="7462028" cy="646331"/>
              </a:xfrm>
              <a:prstGeom prst="rect">
                <a:avLst/>
              </a:prstGeom>
              <a:blipFill>
                <a:blip r:embed="rId5"/>
                <a:stretch>
                  <a:fillRect l="-680" t="-3922" r="-1361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DAC34A72-3B22-DD76-382B-B47F82639074}"/>
              </a:ext>
            </a:extLst>
          </p:cNvPr>
          <p:cNvSpPr txBox="1"/>
          <p:nvPr/>
        </p:nvSpPr>
        <p:spPr>
          <a:xfrm>
            <a:off x="5902275" y="4819429"/>
            <a:ext cx="27078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FoundrySterling-Book" pitchFamily="2" charset="0"/>
              </a:rPr>
              <a:t>Answer: at least thousands!</a:t>
            </a:r>
          </a:p>
          <a:p>
            <a:r>
              <a:rPr lang="en-US" sz="1800" i="1" dirty="0">
                <a:solidFill>
                  <a:schemeClr val="tx2"/>
                </a:solidFill>
                <a:latin typeface="FoundrySterling-Book" pitchFamily="2" charset="0"/>
              </a:rPr>
              <a:t>…even if the variant is quite high frequency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48CABF-D134-8BFC-4514-ADBE869F07C6}"/>
              </a:ext>
            </a:extLst>
          </p:cNvPr>
          <p:cNvGrpSpPr/>
          <p:nvPr/>
        </p:nvGrpSpPr>
        <p:grpSpPr>
          <a:xfrm>
            <a:off x="360667" y="4386737"/>
            <a:ext cx="4948243" cy="2215741"/>
            <a:chOff x="294773" y="4028305"/>
            <a:chExt cx="4948243" cy="2215741"/>
          </a:xfrm>
        </p:grpSpPr>
        <p:pic>
          <p:nvPicPr>
            <p:cNvPr id="11" name="Picture 10" descr="A graph with a red line&#10;&#10;Description automatically generated">
              <a:extLst>
                <a:ext uri="{FF2B5EF4-FFF2-40B4-BE49-F238E27FC236}">
                  <a16:creationId xmlns:a16="http://schemas.microsoft.com/office/drawing/2014/main" id="{7EEA0F08-68FB-4155-7DD3-88633BCD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32"/>
            <a:stretch/>
          </p:blipFill>
          <p:spPr>
            <a:xfrm>
              <a:off x="294773" y="4028305"/>
              <a:ext cx="4948243" cy="2215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F1C1F0-85E0-B4EF-D8C1-8107811A95B6}"/>
                    </a:ext>
                  </a:extLst>
                </p:cNvPr>
                <p:cNvSpPr txBox="1"/>
                <p:nvPr/>
              </p:nvSpPr>
              <p:spPr>
                <a:xfrm>
                  <a:off x="946560" y="4999607"/>
                  <a:ext cx="93249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=20%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EF1C1F0-85E0-B4EF-D8C1-8107811A95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560" y="4999607"/>
                  <a:ext cx="932498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099566-7267-E5DE-5D41-D5D3C8545D09}"/>
                    </a:ext>
                  </a:extLst>
                </p:cNvPr>
                <p:cNvSpPr txBox="1"/>
                <p:nvPr/>
              </p:nvSpPr>
              <p:spPr>
                <a:xfrm>
                  <a:off x="1879057" y="4395935"/>
                  <a:ext cx="93249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=10%</m:t>
                        </m:r>
                      </m:oMath>
                    </m:oMathPara>
                  </a14:m>
                  <a:endParaRPr lang="en-US" sz="1400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3099566-7267-E5DE-5D41-D5D3C8545D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057" y="4395935"/>
                  <a:ext cx="932499" cy="307777"/>
                </a:xfrm>
                <a:prstGeom prst="rect">
                  <a:avLst/>
                </a:prstGeom>
                <a:blipFill>
                  <a:blip r:embed="rId8"/>
                  <a:stretch>
                    <a:fillRect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A867DE-BBBE-CD86-D22C-AB3E778E5396}"/>
              </a:ext>
            </a:extLst>
          </p:cNvPr>
          <p:cNvSpPr txBox="1"/>
          <p:nvPr/>
        </p:nvSpPr>
        <p:spPr>
          <a:xfrm>
            <a:off x="1929774" y="6456697"/>
            <a:ext cx="1964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Number of samples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AF35CB-82E5-B2DC-3362-8D61AD3B12A5}"/>
                  </a:ext>
                </a:extLst>
              </p:cNvPr>
              <p:cNvSpPr txBox="1"/>
              <p:nvPr/>
            </p:nvSpPr>
            <p:spPr>
              <a:xfrm>
                <a:off x="4077253" y="5217608"/>
                <a:ext cx="10466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GB" sz="1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2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AF35CB-82E5-B2DC-3362-8D61AD3B1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253" y="5217608"/>
                <a:ext cx="1046633" cy="2769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9FE57CB-179A-EEF3-238A-D444F00A483C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4600570" y="5494607"/>
            <a:ext cx="90183" cy="2649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09267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27833D-B2F6-DCDB-2E12-892B6A78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Association testing in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F323E-815D-D525-F5AE-86F173187F87}"/>
              </a:ext>
            </a:extLst>
          </p:cNvPr>
          <p:cNvSpPr txBox="1"/>
          <p:nvPr/>
        </p:nvSpPr>
        <p:spPr>
          <a:xfrm>
            <a:off x="413611" y="1111140"/>
            <a:ext cx="79774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In practice  you would use a ‘regression’ method*, rather than this simple 2x2 table approach to make these estimates:</a:t>
            </a:r>
          </a:p>
          <a:p>
            <a:pPr algn="l"/>
            <a:endParaRPr lang="en-US" sz="2400" dirty="0">
              <a:latin typeface="FoundrySterling-Book" pitchFamily="2" charset="0"/>
            </a:endParaRPr>
          </a:p>
          <a:p>
            <a:pPr algn="l"/>
            <a:endParaRPr lang="en-US" sz="2400" dirty="0">
              <a:latin typeface="FoundrySterling-Book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More  flexible, e.g. allows modelling additive, dominance or recessive effects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FoundrySterling-Book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Can include other covariates which help explain the phenotype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FoundrySterling-Book" pitchFamily="2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Can control for possible confounders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8E138-4959-AC92-8DB3-21A2A5612AA5}"/>
              </a:ext>
            </a:extLst>
          </p:cNvPr>
          <p:cNvSpPr txBox="1"/>
          <p:nvPr/>
        </p:nvSpPr>
        <p:spPr>
          <a:xfrm>
            <a:off x="350496" y="5768559"/>
            <a:ext cx="7620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FoundrySterling-Book" pitchFamily="2" charset="0"/>
              </a:rPr>
              <a:t>*</a:t>
            </a:r>
            <a:r>
              <a:rPr lang="en-US" sz="1600" dirty="0" err="1">
                <a:latin typeface="FoundrySterling-Book" pitchFamily="2" charset="0"/>
              </a:rPr>
              <a:t>E.g</a:t>
            </a:r>
            <a:r>
              <a:rPr lang="en-US" sz="1600" dirty="0">
                <a:latin typeface="FoundrySterling-Book" pitchFamily="2" charset="0"/>
              </a:rPr>
              <a:t> </a:t>
            </a:r>
            <a:r>
              <a:rPr lang="en-US" sz="1600" i="1" dirty="0">
                <a:latin typeface="FoundrySterling-Book" pitchFamily="2" charset="0"/>
              </a:rPr>
              <a:t>logistic regression</a:t>
            </a:r>
            <a:r>
              <a:rPr lang="en-US" sz="1600" dirty="0">
                <a:latin typeface="FoundrySterling-Book" pitchFamily="2" charset="0"/>
              </a:rPr>
              <a:t> (for case/control trai</a:t>
            </a:r>
            <a:r>
              <a:rPr lang="en-US" dirty="0">
                <a:latin typeface="FoundrySterling-Book" pitchFamily="2" charset="0"/>
              </a:rPr>
              <a:t>ts) or </a:t>
            </a:r>
            <a:r>
              <a:rPr lang="en-US" i="1" dirty="0">
                <a:latin typeface="FoundrySterling-Book" pitchFamily="2" charset="0"/>
              </a:rPr>
              <a:t>linear regression </a:t>
            </a:r>
            <a:r>
              <a:rPr lang="en-US" dirty="0">
                <a:latin typeface="FoundrySterling-Book" pitchFamily="2" charset="0"/>
              </a:rPr>
              <a:t>for continuous traits.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217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3FA46-C9FC-7161-3E49-E072CCA85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74ADF8D-FE61-2E26-EF0A-83560193D046}"/>
              </a:ext>
            </a:extLst>
          </p:cNvPr>
          <p:cNvGrpSpPr/>
          <p:nvPr/>
        </p:nvGrpSpPr>
        <p:grpSpPr>
          <a:xfrm>
            <a:off x="3413240" y="2985887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F4EEE166-CE5A-8AE1-F007-ADA7B6B5D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448604-6809-F7B6-21D7-7E62BBC35F08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FAD32EE6-2982-00DE-D831-6126AAE536B4}"/>
              </a:ext>
            </a:extLst>
          </p:cNvPr>
          <p:cNvSpPr/>
          <p:nvPr/>
        </p:nvSpPr>
        <p:spPr bwMode="auto">
          <a:xfrm>
            <a:off x="4219465" y="875516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9FB0E96-E193-B0A1-3DC6-5F65119B756E}"/>
              </a:ext>
            </a:extLst>
          </p:cNvPr>
          <p:cNvCxnSpPr>
            <a:cxnSpLocks/>
          </p:cNvCxnSpPr>
          <p:nvPr/>
        </p:nvCxnSpPr>
        <p:spPr bwMode="auto">
          <a:xfrm>
            <a:off x="4421171" y="1669004"/>
            <a:ext cx="0" cy="10380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A1559A4-BF3D-01E8-A59E-0CCF727921BA}"/>
              </a:ext>
            </a:extLst>
          </p:cNvPr>
          <p:cNvSpPr txBox="1"/>
          <p:nvPr/>
        </p:nvSpPr>
        <p:spPr>
          <a:xfrm>
            <a:off x="1279921" y="4096393"/>
            <a:ext cx="656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So you’ve found an association</a:t>
            </a:r>
            <a:endParaRPr lang="en-US" sz="1800" dirty="0">
              <a:latin typeface="FoundrySterling-Boo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58716D-EA9C-572B-5FCD-C8C17A674BC4}"/>
              </a:ext>
            </a:extLst>
          </p:cNvPr>
          <p:cNvSpPr txBox="1"/>
          <p:nvPr/>
        </p:nvSpPr>
        <p:spPr>
          <a:xfrm>
            <a:off x="1279921" y="4653971"/>
            <a:ext cx="656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FoundrySterling-Book" pitchFamily="2" charset="0"/>
              </a:rPr>
              <a:t>Can you really conclude it is the genetic variant </a:t>
            </a:r>
            <a:r>
              <a:rPr lang="en-US" sz="1800" b="1" dirty="0">
                <a:solidFill>
                  <a:schemeClr val="tx2"/>
                </a:solidFill>
                <a:latin typeface="FoundrySterling-Book" pitchFamily="2" charset="0"/>
              </a:rPr>
              <a:t>causing</a:t>
            </a:r>
            <a:r>
              <a:rPr lang="en-US" sz="1800" dirty="0">
                <a:solidFill>
                  <a:schemeClr val="tx2"/>
                </a:solidFill>
                <a:latin typeface="FoundrySterling-Book" pitchFamily="2" charset="0"/>
              </a:rPr>
              <a:t> the disease?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3C10517-70B0-C87D-8EFF-A78117BC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Major gotcha!  Confounders</a:t>
            </a:r>
            <a:endParaRPr lang="en-US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4F375B-A50B-F900-A915-A3E4675D8E71}"/>
                  </a:ext>
                </a:extLst>
              </p:cNvPr>
              <p:cNvSpPr txBox="1"/>
              <p:nvPr/>
            </p:nvSpPr>
            <p:spPr>
              <a:xfrm>
                <a:off x="6472521" y="2018729"/>
                <a:ext cx="197223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yay!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D4F375B-A50B-F900-A915-A3E4675D8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521" y="2018729"/>
                <a:ext cx="1972230" cy="338554"/>
              </a:xfrm>
              <a:prstGeom prst="rect">
                <a:avLst/>
              </a:prstGeom>
              <a:blipFill>
                <a:blip r:embed="rId4"/>
                <a:stretch>
                  <a:fillRect t="-3571" r="-192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8209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Major gotcha!  Confounders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13240" y="2985887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4219465" y="875516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52360D-D426-974E-9D3A-AF150E1417A6}"/>
              </a:ext>
            </a:extLst>
          </p:cNvPr>
          <p:cNvCxnSpPr>
            <a:cxnSpLocks/>
          </p:cNvCxnSpPr>
          <p:nvPr/>
        </p:nvCxnSpPr>
        <p:spPr bwMode="auto">
          <a:xfrm flipV="1">
            <a:off x="3413240" y="1317622"/>
            <a:ext cx="623185" cy="3601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3AD06E-2A8C-2646-B5BE-B83246F1CE37}"/>
              </a:ext>
            </a:extLst>
          </p:cNvPr>
          <p:cNvSpPr txBox="1"/>
          <p:nvPr/>
        </p:nvSpPr>
        <p:spPr>
          <a:xfrm>
            <a:off x="2268703" y="1707461"/>
            <a:ext cx="128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Poor quality genotyping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9461F4-7D28-3A13-31E2-2CE883BA6B3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23512" y="2442588"/>
            <a:ext cx="510934" cy="4201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431E692-4E65-57E6-50FE-4039F2B4086D}"/>
              </a:ext>
            </a:extLst>
          </p:cNvPr>
          <p:cNvSpPr txBox="1"/>
          <p:nvPr/>
        </p:nvSpPr>
        <p:spPr>
          <a:xfrm>
            <a:off x="5483943" y="1737834"/>
            <a:ext cx="1286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Population structure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577769-858B-4349-FBC2-3B7FCFBD3809}"/>
              </a:ext>
            </a:extLst>
          </p:cNvPr>
          <p:cNvCxnSpPr>
            <a:cxnSpLocks/>
          </p:cNvCxnSpPr>
          <p:nvPr/>
        </p:nvCxnSpPr>
        <p:spPr bwMode="auto">
          <a:xfrm flipV="1">
            <a:off x="5099762" y="2368132"/>
            <a:ext cx="413106" cy="42013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ABA70CD-4107-A91F-F4F3-734D0076E71F}"/>
              </a:ext>
            </a:extLst>
          </p:cNvPr>
          <p:cNvCxnSpPr>
            <a:cxnSpLocks/>
          </p:cNvCxnSpPr>
          <p:nvPr/>
        </p:nvCxnSpPr>
        <p:spPr bwMode="auto">
          <a:xfrm>
            <a:off x="5014798" y="1367626"/>
            <a:ext cx="537589" cy="25349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5C4F68A-7561-2AA3-2127-D292F1E1F721}"/>
              </a:ext>
            </a:extLst>
          </p:cNvPr>
          <p:cNvSpPr txBox="1"/>
          <p:nvPr/>
        </p:nvSpPr>
        <p:spPr>
          <a:xfrm>
            <a:off x="1279921" y="4096393"/>
            <a:ext cx="6569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So you’ve found an association</a:t>
            </a:r>
            <a:endParaRPr lang="en-US" sz="18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0653B5-F362-21A6-040A-C32A51F17423}"/>
              </a:ext>
            </a:extLst>
          </p:cNvPr>
          <p:cNvSpPr txBox="1"/>
          <p:nvPr/>
        </p:nvSpPr>
        <p:spPr>
          <a:xfrm>
            <a:off x="1279921" y="4653971"/>
            <a:ext cx="656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2"/>
                </a:solidFill>
                <a:latin typeface="FoundrySterling-Book" pitchFamily="2" charset="0"/>
              </a:rPr>
              <a:t>Can you really conclude it is the genetic variant causing the disease?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230E8-9098-F3FD-0394-72C4BAE96F6F}"/>
              </a:ext>
            </a:extLst>
          </p:cNvPr>
          <p:cNvSpPr txBox="1"/>
          <p:nvPr/>
        </p:nvSpPr>
        <p:spPr>
          <a:xfrm>
            <a:off x="1011996" y="4998259"/>
            <a:ext cx="7105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FoundrySterling-Book" pitchFamily="2" charset="0"/>
              </a:rPr>
              <a:t>Answer: not if it is </a:t>
            </a:r>
            <a:r>
              <a:rPr lang="en-US" sz="2400" b="1" dirty="0">
                <a:solidFill>
                  <a:schemeClr val="tx2"/>
                </a:solidFill>
                <a:latin typeface="FoundrySterling-Book" pitchFamily="2" charset="0"/>
              </a:rPr>
              <a:t>confounded</a:t>
            </a:r>
            <a:r>
              <a:rPr lang="en-US" sz="2400" dirty="0">
                <a:solidFill>
                  <a:schemeClr val="tx2"/>
                </a:solidFill>
                <a:latin typeface="FoundrySterling-Book" pitchFamily="2" charset="0"/>
              </a:rPr>
              <a:t>.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A confounder is a causal pathway that is not the one we’re looking for, but affects the association</a:t>
            </a:r>
          </a:p>
          <a:p>
            <a:pPr algn="ctr"/>
            <a:endParaRPr lang="en-US" dirty="0">
              <a:solidFill>
                <a:schemeClr val="tx2"/>
              </a:solidFill>
              <a:latin typeface="FoundrySterling-Book" pitchFamily="2" charset="0"/>
            </a:endParaRPr>
          </a:p>
          <a:p>
            <a:pPr algn="ctr"/>
            <a:r>
              <a:rPr lang="en-US" sz="1800" dirty="0">
                <a:latin typeface="FoundrySterling-Book" pitchFamily="2" charset="0"/>
              </a:rPr>
              <a:t>All good GWAS studies pay close attention to possible confounders</a:t>
            </a:r>
          </a:p>
          <a:p>
            <a:pPr algn="ctr"/>
            <a:r>
              <a:rPr lang="en-US" sz="1800" dirty="0">
                <a:latin typeface="FoundrySterling-Book" pitchFamily="2" charset="0"/>
              </a:rPr>
              <a:t>including </a:t>
            </a:r>
            <a:r>
              <a:rPr lang="en-US" sz="1800" b="1" dirty="0">
                <a:latin typeface="FoundrySterling-Book" pitchFamily="2" charset="0"/>
              </a:rPr>
              <a:t>population structure</a:t>
            </a:r>
            <a:r>
              <a:rPr lang="en-US" sz="1800" dirty="0">
                <a:latin typeface="FoundrySterling-Book" pitchFamily="2" charset="0"/>
              </a:rPr>
              <a:t> and </a:t>
            </a:r>
            <a:r>
              <a:rPr lang="en-US" sz="1800" b="1" dirty="0">
                <a:latin typeface="FoundrySterling-Book" pitchFamily="2" charset="0"/>
              </a:rPr>
              <a:t>genotyping quality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8FC10-77A1-6A55-A2A0-752806C38F07}"/>
              </a:ext>
            </a:extLst>
          </p:cNvPr>
          <p:cNvSpPr txBox="1"/>
          <p:nvPr/>
        </p:nvSpPr>
        <p:spPr>
          <a:xfrm>
            <a:off x="6127160" y="2528397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 other confounding factors?</a:t>
            </a:r>
          </a:p>
        </p:txBody>
      </p:sp>
    </p:spTree>
    <p:extLst>
      <p:ext uri="{BB962C8B-B14F-4D97-AF65-F5344CB8AC3E}">
        <p14:creationId xmlns:p14="http://schemas.microsoft.com/office/powerpoint/2010/main" val="2739048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/>
              <a:t>Major</a:t>
            </a:r>
            <a:r>
              <a:rPr lang="en-GB" dirty="0">
                <a:latin typeface="FoundrySterling-Book" pitchFamily="2" charset="0"/>
              </a:rPr>
              <a:t> confounder 1</a:t>
            </a:r>
            <a:r>
              <a:rPr lang="en-GB" dirty="0"/>
              <a:t>: poor genotyping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59360" y="4327471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42400" y="222355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B063E4-D032-A345-84D0-646B67E7D46E}"/>
              </a:ext>
            </a:extLst>
          </p:cNvPr>
          <p:cNvSpPr txBox="1"/>
          <p:nvPr/>
        </p:nvSpPr>
        <p:spPr>
          <a:xfrm>
            <a:off x="1614563" y="4053971"/>
            <a:ext cx="145824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Experimental setup</a:t>
            </a:r>
            <a:endParaRPr lang="en-US" sz="1800" dirty="0">
              <a:latin typeface="FoundrySterling-Book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0A0578-F7E9-D846-9AA4-72AAC6BE4209}"/>
              </a:ext>
            </a:extLst>
          </p:cNvPr>
          <p:cNvSpPr txBox="1"/>
          <p:nvPr/>
        </p:nvSpPr>
        <p:spPr>
          <a:xfrm>
            <a:off x="1582664" y="2941650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Genotyping process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0578870-99A4-6F46-AFD4-3E8312E218E9}"/>
              </a:ext>
            </a:extLst>
          </p:cNvPr>
          <p:cNvCxnSpPr>
            <a:cxnSpLocks/>
            <a:stCxn id="30" idx="0"/>
          </p:cNvCxnSpPr>
          <p:nvPr/>
        </p:nvCxnSpPr>
        <p:spPr bwMode="auto">
          <a:xfrm flipV="1">
            <a:off x="2343687" y="3585887"/>
            <a:ext cx="43099" cy="46808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52360D-D426-974E-9D3A-AF150E1417A6}"/>
              </a:ext>
            </a:extLst>
          </p:cNvPr>
          <p:cNvCxnSpPr>
            <a:cxnSpLocks/>
          </p:cNvCxnSpPr>
          <p:nvPr/>
        </p:nvCxnSpPr>
        <p:spPr bwMode="auto">
          <a:xfrm flipV="1">
            <a:off x="2354887" y="2668424"/>
            <a:ext cx="1246370" cy="2413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DC28339-B93A-7248-8F96-52926C2BF546}"/>
              </a:ext>
            </a:extLst>
          </p:cNvPr>
          <p:cNvCxnSpPr>
            <a:cxnSpLocks/>
          </p:cNvCxnSpPr>
          <p:nvPr/>
        </p:nvCxnSpPr>
        <p:spPr bwMode="auto">
          <a:xfrm>
            <a:off x="3101745" y="4480574"/>
            <a:ext cx="268777" cy="867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13AD06E-2A8C-2646-B5BE-B83246F1CE37}"/>
              </a:ext>
            </a:extLst>
          </p:cNvPr>
          <p:cNvSpPr txBox="1"/>
          <p:nvPr/>
        </p:nvSpPr>
        <p:spPr>
          <a:xfrm>
            <a:off x="231022" y="3250253"/>
            <a:ext cx="1286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E.g. cases more poorly genotyped than </a:t>
            </a:r>
            <a:r>
              <a:rPr lang="en-US" dirty="0" err="1">
                <a:latin typeface="FoundrySterling-Book" pitchFamily="2" charset="0"/>
              </a:rPr>
              <a:t>conrtols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156AD7-ED02-E04B-BE2F-CB5641D5D9F2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8C242D-2F6D-211F-E99B-C9EABFFC4473}"/>
              </a:ext>
            </a:extLst>
          </p:cNvPr>
          <p:cNvSpPr txBox="1"/>
          <p:nvPr/>
        </p:nvSpPr>
        <p:spPr>
          <a:xfrm>
            <a:off x="1287234" y="5500351"/>
            <a:ext cx="6569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Before testing, you should expect to have to look carefully at genotyping and perhaps remove samples or variants that have genotyped poorly</a:t>
            </a:r>
          </a:p>
        </p:txBody>
      </p:sp>
    </p:spTree>
    <p:extLst>
      <p:ext uri="{BB962C8B-B14F-4D97-AF65-F5344CB8AC3E}">
        <p14:creationId xmlns:p14="http://schemas.microsoft.com/office/powerpoint/2010/main" val="1512171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Major confounder 2</a:t>
            </a:r>
            <a:r>
              <a:rPr lang="en-GB" dirty="0"/>
              <a:t>: population structure/relatedness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3459360" y="4327471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642400" y="222355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2C1B21D-E4BB-1C44-B3B4-A2B4893B1347}"/>
              </a:ext>
            </a:extLst>
          </p:cNvPr>
          <p:cNvSpPr txBox="1"/>
          <p:nvPr/>
        </p:nvSpPr>
        <p:spPr>
          <a:xfrm>
            <a:off x="4762808" y="2712151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Population structure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440D5CF-EAF6-CF44-B82F-C8BC104AD2A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68716" y="2666898"/>
            <a:ext cx="472439" cy="18674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CF0448B-9E42-8146-97B5-CED8AE3F9A22}"/>
              </a:ext>
            </a:extLst>
          </p:cNvPr>
          <p:cNvCxnSpPr>
            <a:cxnSpLocks/>
          </p:cNvCxnSpPr>
          <p:nvPr/>
        </p:nvCxnSpPr>
        <p:spPr bwMode="auto">
          <a:xfrm flipH="1">
            <a:off x="4847489" y="3578722"/>
            <a:ext cx="211380" cy="59538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1AC6DBF-6B84-9542-B900-C4FFA737CA73}"/>
              </a:ext>
            </a:extLst>
          </p:cNvPr>
          <p:cNvSpPr txBox="1"/>
          <p:nvPr/>
        </p:nvSpPr>
        <p:spPr>
          <a:xfrm>
            <a:off x="5677378" y="3775568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Case/control sampling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46042883-6D02-5A4E-9D22-A18E37FC6E7E}"/>
              </a:ext>
            </a:extLst>
          </p:cNvPr>
          <p:cNvCxnSpPr>
            <a:cxnSpLocks/>
          </p:cNvCxnSpPr>
          <p:nvPr/>
        </p:nvCxnSpPr>
        <p:spPr bwMode="auto">
          <a:xfrm>
            <a:off x="5927177" y="3455187"/>
            <a:ext cx="154646" cy="21601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F70D0D1-AB92-3541-BEAF-583D05CABB87}"/>
              </a:ext>
            </a:extLst>
          </p:cNvPr>
          <p:cNvCxnSpPr>
            <a:cxnSpLocks/>
          </p:cNvCxnSpPr>
          <p:nvPr/>
        </p:nvCxnSpPr>
        <p:spPr bwMode="auto">
          <a:xfrm flipH="1">
            <a:off x="5620589" y="4464546"/>
            <a:ext cx="187332" cy="1606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69E79A-3717-D74F-97F1-A1FB3383B6F2}"/>
              </a:ext>
            </a:extLst>
          </p:cNvPr>
          <p:cNvSpPr txBox="1"/>
          <p:nvPr/>
        </p:nvSpPr>
        <p:spPr>
          <a:xfrm>
            <a:off x="7400095" y="2853643"/>
            <a:ext cx="1457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E.g. different rates of sampling cases in different ancestral backgrounds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F0562D-9A8A-2844-A339-C071ED1EA460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5F8619-0508-DF1C-EAFD-3633D20FFC0A}"/>
              </a:ext>
            </a:extLst>
          </p:cNvPr>
          <p:cNvSpPr txBox="1"/>
          <p:nvPr/>
        </p:nvSpPr>
        <p:spPr>
          <a:xfrm>
            <a:off x="770089" y="5602540"/>
            <a:ext cx="739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You should expect to have to deal with population structure and other confounders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Best practice: replicate findings in other studies!</a:t>
            </a:r>
          </a:p>
        </p:txBody>
      </p:sp>
    </p:spTree>
    <p:extLst>
      <p:ext uri="{BB962C8B-B14F-4D97-AF65-F5344CB8AC3E}">
        <p14:creationId xmlns:p14="http://schemas.microsoft.com/office/powerpoint/2010/main" val="554842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B056F6-4083-224F-8C86-FD11DB0B65DF}"/>
              </a:ext>
            </a:extLst>
          </p:cNvPr>
          <p:cNvSpPr txBox="1"/>
          <p:nvPr/>
        </p:nvSpPr>
        <p:spPr>
          <a:xfrm>
            <a:off x="1591294" y="4897151"/>
            <a:ext cx="5937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What proportion of phenotypic variation is due to genetic variation?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A9315-6228-EE48-96EA-A1F7D0C6C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0894">
            <a:off x="1631347" y="3123269"/>
            <a:ext cx="1455064" cy="6114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F2282B8-1188-2E47-8063-3DE29C5D2DFD}"/>
              </a:ext>
            </a:extLst>
          </p:cNvPr>
          <p:cNvGrpSpPr/>
          <p:nvPr/>
        </p:nvGrpSpPr>
        <p:grpSpPr>
          <a:xfrm>
            <a:off x="5638244" y="2967926"/>
            <a:ext cx="1395864" cy="1047725"/>
            <a:chOff x="2032000" y="1162574"/>
            <a:chExt cx="4031972" cy="3026367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AF580492-13A8-EE43-9B42-8BA8091683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162574"/>
              <a:ext cx="4027050" cy="3020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6B33AD9-0549-354E-A656-9BF0CB7E908A}"/>
                </a:ext>
              </a:extLst>
            </p:cNvPr>
            <p:cNvSpPr/>
            <p:nvPr/>
          </p:nvSpPr>
          <p:spPr bwMode="auto">
            <a:xfrm>
              <a:off x="2032000" y="1167027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285987-663F-9C46-8D39-385813F056BC}"/>
                </a:ext>
              </a:extLst>
            </p:cNvPr>
            <p:cNvSpPr/>
            <p:nvPr/>
          </p:nvSpPr>
          <p:spPr bwMode="auto">
            <a:xfrm>
              <a:off x="5472670" y="1168400"/>
              <a:ext cx="576649" cy="3020541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593D16D-F013-4644-86F5-B353F97F7235}"/>
              </a:ext>
            </a:extLst>
          </p:cNvPr>
          <p:cNvCxnSpPr>
            <a:cxnSpLocks/>
          </p:cNvCxnSpPr>
          <p:nvPr/>
        </p:nvCxnSpPr>
        <p:spPr bwMode="auto">
          <a:xfrm>
            <a:off x="3186046" y="3455173"/>
            <a:ext cx="1834445" cy="211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3890C3B-7FAA-9648-89DB-DFCE4E97D344}"/>
              </a:ext>
            </a:extLst>
          </p:cNvPr>
          <p:cNvSpPr txBox="1"/>
          <p:nvPr/>
        </p:nvSpPr>
        <p:spPr>
          <a:xfrm>
            <a:off x="645237" y="847496"/>
            <a:ext cx="8003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The human genome is ~3.2 billion base pairs long.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FD762-F877-4C47-83CA-70DE15C9F21E}"/>
              </a:ext>
            </a:extLst>
          </p:cNvPr>
          <p:cNvSpPr txBox="1"/>
          <p:nvPr/>
        </p:nvSpPr>
        <p:spPr>
          <a:xfrm>
            <a:off x="399327" y="1447930"/>
            <a:ext cx="8495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About 1 in 100 – 1000 of those bases vary between people.</a:t>
            </a:r>
          </a:p>
        </p:txBody>
      </p:sp>
    </p:spTree>
    <p:extLst>
      <p:ext uri="{BB962C8B-B14F-4D97-AF65-F5344CB8AC3E}">
        <p14:creationId xmlns:p14="http://schemas.microsoft.com/office/powerpoint/2010/main" val="1857889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61132"/>
            <a:ext cx="8710510" cy="599507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Major confounder 3: linkage disequilibrium</a:t>
            </a:r>
            <a:endParaRPr lang="en-US" dirty="0">
              <a:latin typeface="FoundrySterling-Book" pitchFamily="2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3ECAFC-B89C-C246-B8CC-D3E649CED943}"/>
              </a:ext>
            </a:extLst>
          </p:cNvPr>
          <p:cNvGrpSpPr/>
          <p:nvPr/>
        </p:nvGrpSpPr>
        <p:grpSpPr>
          <a:xfrm>
            <a:off x="2970358" y="4298521"/>
            <a:ext cx="2016313" cy="596810"/>
            <a:chOff x="2036922" y="1639514"/>
            <a:chExt cx="4027050" cy="2549429"/>
          </a:xfrm>
        </p:grpSpPr>
        <p:pic>
          <p:nvPicPr>
            <p:cNvPr id="59" name="Picture 2">
              <a:extLst>
                <a:ext uri="{FF2B5EF4-FFF2-40B4-BE49-F238E27FC236}">
                  <a16:creationId xmlns:a16="http://schemas.microsoft.com/office/drawing/2014/main" id="{D0DF60D5-35FC-6343-A4CB-667502AA6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0069F03-F2B4-D445-8529-0BD633BEEBB5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F7C4276-6A75-B14F-806A-E61B3F557C00}"/>
              </a:ext>
            </a:extLst>
          </p:cNvPr>
          <p:cNvSpPr/>
          <p:nvPr/>
        </p:nvSpPr>
        <p:spPr bwMode="auto">
          <a:xfrm>
            <a:off x="3153398" y="2194600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8416D33C-A291-0946-B875-9587FFA408BD}"/>
              </a:ext>
            </a:extLst>
          </p:cNvPr>
          <p:cNvSpPr/>
          <p:nvPr/>
        </p:nvSpPr>
        <p:spPr bwMode="auto">
          <a:xfrm>
            <a:off x="5920013" y="2179879"/>
            <a:ext cx="403412" cy="622173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H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h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654170-379D-9442-98B2-4C528B0E3A33}"/>
              </a:ext>
            </a:extLst>
          </p:cNvPr>
          <p:cNvCxnSpPr>
            <a:cxnSpLocks/>
          </p:cNvCxnSpPr>
          <p:nvPr/>
        </p:nvCxnSpPr>
        <p:spPr bwMode="auto">
          <a:xfrm flipH="1">
            <a:off x="5114263" y="3064721"/>
            <a:ext cx="805750" cy="11550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8B836F-DB13-8442-9588-46E972CA6125}"/>
              </a:ext>
            </a:extLst>
          </p:cNvPr>
          <p:cNvCxnSpPr>
            <a:cxnSpLocks/>
          </p:cNvCxnSpPr>
          <p:nvPr/>
        </p:nvCxnSpPr>
        <p:spPr bwMode="auto">
          <a:xfrm>
            <a:off x="3774558" y="2490966"/>
            <a:ext cx="183943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A6F09AC-C9EA-E04D-84B3-532E43D71A0E}"/>
              </a:ext>
            </a:extLst>
          </p:cNvPr>
          <p:cNvSpPr txBox="1"/>
          <p:nvPr/>
        </p:nvSpPr>
        <p:spPr>
          <a:xfrm>
            <a:off x="3678954" y="2044400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Linkage disequilibrium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52FE34-4B75-6A47-B4F1-F1AEA40481CD}"/>
              </a:ext>
            </a:extLst>
          </p:cNvPr>
          <p:cNvSpPr txBox="1"/>
          <p:nvPr/>
        </p:nvSpPr>
        <p:spPr>
          <a:xfrm>
            <a:off x="446567" y="2686439"/>
            <a:ext cx="225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Will also pick up effects from all nearby causal variants that are in LD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553C12-FE62-D348-A078-5412A63F8F43}"/>
              </a:ext>
            </a:extLst>
          </p:cNvPr>
          <p:cNvSpPr txBox="1"/>
          <p:nvPr/>
        </p:nvSpPr>
        <p:spPr>
          <a:xfrm>
            <a:off x="6473061" y="3429000"/>
            <a:ext cx="2257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If this variant were the causal one, we’d still detect it through G/g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639102C-6257-A148-8678-A1FD7C039A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70217" y="2910255"/>
            <a:ext cx="534620" cy="4527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AEC106A-F3CA-CC4A-B3CE-DEADE764F7BF}"/>
              </a:ext>
            </a:extLst>
          </p:cNvPr>
          <p:cNvSpPr txBox="1"/>
          <p:nvPr/>
        </p:nvSpPr>
        <p:spPr>
          <a:xfrm>
            <a:off x="339821" y="817951"/>
            <a:ext cx="834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Association tests capture all causal paths from genotype to phenotype – even those that have nothing to do with biology.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F1C3C-5890-6253-5A63-60584E9DEE32}"/>
              </a:ext>
            </a:extLst>
          </p:cNvPr>
          <p:cNvSpPr txBox="1"/>
          <p:nvPr/>
        </p:nvSpPr>
        <p:spPr>
          <a:xfrm>
            <a:off x="770089" y="5602540"/>
            <a:ext cx="7394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You might still have problems finding the real causal variant!</a:t>
            </a:r>
          </a:p>
          <a:p>
            <a:pPr algn="ctr"/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(but this is also helpful – as shown in a moment.)</a:t>
            </a:r>
          </a:p>
        </p:txBody>
      </p:sp>
    </p:spTree>
    <p:extLst>
      <p:ext uri="{BB962C8B-B14F-4D97-AF65-F5344CB8AC3E}">
        <p14:creationId xmlns:p14="http://schemas.microsoft.com/office/powerpoint/2010/main" val="32879091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27833D-B2F6-DCDB-2E12-892B6A78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Association testing in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6F323E-815D-D525-F5AE-86F173187F87}"/>
              </a:ext>
            </a:extLst>
          </p:cNvPr>
          <p:cNvSpPr txBox="1"/>
          <p:nvPr/>
        </p:nvSpPr>
        <p:spPr>
          <a:xfrm>
            <a:off x="442353" y="1457170"/>
            <a:ext cx="79774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In practice expect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careful genotype quality control </a:t>
            </a:r>
            <a:r>
              <a:rPr lang="en-US" sz="2400" dirty="0">
                <a:latin typeface="FoundrySterling-Book" pitchFamily="2" charset="0"/>
              </a:rPr>
              <a:t>(QC) and use of  a </a:t>
            </a:r>
            <a:r>
              <a:rPr lang="en-US" sz="2400" b="1" dirty="0">
                <a:solidFill>
                  <a:srgbClr val="FFFF65"/>
                </a:solidFill>
                <a:latin typeface="FoundrySterling-Book" pitchFamily="2" charset="0"/>
              </a:rPr>
              <a:t>regression method</a:t>
            </a:r>
            <a:r>
              <a:rPr lang="en-US" sz="2400" b="1" baseline="30000" dirty="0">
                <a:latin typeface="FoundrySterling-Book" pitchFamily="2" charset="0"/>
              </a:rPr>
              <a:t>*</a:t>
            </a:r>
            <a:r>
              <a:rPr lang="en-US" sz="2400" b="1" dirty="0">
                <a:latin typeface="FoundrySterling-Book" pitchFamily="2" charset="0"/>
              </a:rPr>
              <a:t> </a:t>
            </a:r>
            <a:r>
              <a:rPr lang="en-US" sz="2400" dirty="0">
                <a:latin typeface="FoundrySterling-Book" pitchFamily="2" charset="0"/>
              </a:rPr>
              <a:t>(instead of the simple 2x2 table) to make the estimates:</a:t>
            </a:r>
          </a:p>
          <a:p>
            <a:pPr algn="l"/>
            <a:endParaRPr lang="en-US" sz="2400" dirty="0">
              <a:latin typeface="FoundrySterling-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Allows to </a:t>
            </a:r>
            <a:r>
              <a:rPr lang="en-US" sz="2400" dirty="0">
                <a:solidFill>
                  <a:srgbClr val="FFFF65"/>
                </a:solidFill>
                <a:latin typeface="FoundrySterling-Book" pitchFamily="2" charset="0"/>
              </a:rPr>
              <a:t>control for possible confounders </a:t>
            </a:r>
            <a:r>
              <a:rPr lang="en-US" sz="2400" dirty="0">
                <a:latin typeface="FoundrySterling-Book" pitchFamily="2" charset="0"/>
              </a:rPr>
              <a:t>like measures of population structure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FoundrySterling-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FoundrySterling-Book" pitchFamily="2" charset="0"/>
              </a:rPr>
              <a:t>Also more flexible - can also model different modes of inheritance – e.g. additive, dominant or recessive effects.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>
              <a:latin typeface="FoundrySterling-Book" pitchFamily="2" charset="0"/>
            </a:endParaRPr>
          </a:p>
          <a:p>
            <a:pPr algn="l"/>
            <a:endParaRPr lang="en-US" sz="24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8E138-4959-AC92-8DB3-21A2A5612AA5}"/>
              </a:ext>
            </a:extLst>
          </p:cNvPr>
          <p:cNvSpPr txBox="1"/>
          <p:nvPr/>
        </p:nvSpPr>
        <p:spPr>
          <a:xfrm>
            <a:off x="288516" y="6322556"/>
            <a:ext cx="855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*</a:t>
            </a:r>
            <a:r>
              <a:rPr lang="en-US" sz="1800" dirty="0" err="1">
                <a:latin typeface="FoundrySterling-Book" pitchFamily="2" charset="0"/>
              </a:rPr>
              <a:t>E.g</a:t>
            </a:r>
            <a:r>
              <a:rPr lang="en-US" sz="1800" dirty="0">
                <a:latin typeface="FoundrySterling-Book" pitchFamily="2" charset="0"/>
              </a:rPr>
              <a:t> logistic regression (for case/control traits) or linear regression for continuous traits.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7698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8E1C8C9-8F0B-C160-83E9-59F6B5CE389B}"/>
              </a:ext>
            </a:extLst>
          </p:cNvPr>
          <p:cNvSpPr/>
          <p:nvPr/>
        </p:nvSpPr>
        <p:spPr bwMode="auto">
          <a:xfrm>
            <a:off x="174894" y="4170774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association testing – putting it together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4604A2-95B7-1616-AE8F-6423803FA48E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at as many variants across the genome as possible</a:t>
            </a:r>
            <a:endParaRPr lang="en-US" sz="1800" i="1" u="sng" dirty="0"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D29159-C9A2-F016-89B3-29568C2E5A1A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A8503-A57E-7206-D9F8-91FACB1FFC14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09EC50C-2966-230D-6E98-77D32D2E5A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93959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4A1785-9D08-8351-6234-BDAC3DE376AA}"/>
              </a:ext>
            </a:extLst>
          </p:cNvPr>
          <p:cNvSpPr txBox="1"/>
          <p:nvPr/>
        </p:nvSpPr>
        <p:spPr>
          <a:xfrm>
            <a:off x="4041750" y="5527130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/>
              <p:nvPr/>
            </p:nvSpPr>
            <p:spPr>
              <a:xfrm>
                <a:off x="-36071" y="4484905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6471775-8F81-7D01-202E-92B5CCC7C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84905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3030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/>
              <p:nvPr/>
            </p:nvSpPr>
            <p:spPr>
              <a:xfrm>
                <a:off x="579913" y="6110519"/>
                <a:ext cx="79841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65"/>
                    </a:solidFill>
                  </a:rPr>
                  <a:t>If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65"/>
                    </a:solidFill>
                  </a:rPr>
                  <a:t> =&gt; maybe we’ve found our disease-causing variant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AD81C0A-7D85-6D4C-B71E-A1A61DB45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3" y="6110519"/>
                <a:ext cx="7984173" cy="338554"/>
              </a:xfrm>
              <a:prstGeom prst="rect">
                <a:avLst/>
              </a:prstGeom>
              <a:blipFill>
                <a:blip r:embed="rId4"/>
                <a:stretch>
                  <a:fillRect l="-317" t="-3571" r="-31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815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9B893-55DE-57C3-FF17-BD3A8B258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35699F0-0687-28BA-EECC-17AF516D0262}"/>
              </a:ext>
            </a:extLst>
          </p:cNvPr>
          <p:cNvSpPr/>
          <p:nvPr/>
        </p:nvSpPr>
        <p:spPr bwMode="auto">
          <a:xfrm>
            <a:off x="174894" y="4170774"/>
            <a:ext cx="8794212" cy="169491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30432C-75E7-057A-B53B-AA5256A4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GWAS association testing – put together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EE8650-2AA2-4CB4-5D21-328F36654C8C}"/>
              </a:ext>
            </a:extLst>
          </p:cNvPr>
          <p:cNvSpPr txBox="1"/>
          <p:nvPr/>
        </p:nvSpPr>
        <p:spPr>
          <a:xfrm>
            <a:off x="307405" y="1633045"/>
            <a:ext cx="6376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2. Genotype at as many variants across the genome as possible</a:t>
            </a:r>
            <a:endParaRPr lang="en-US" sz="1800" i="1" u="sng" dirty="0">
              <a:latin typeface="FOUNDRYSTERLING-BOOK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3EE1E5-E884-4210-A446-D53A677B337B}"/>
              </a:ext>
            </a:extLst>
          </p:cNvPr>
          <p:cNvSpPr txBox="1"/>
          <p:nvPr/>
        </p:nvSpPr>
        <p:spPr>
          <a:xfrm>
            <a:off x="307403" y="2813625"/>
            <a:ext cx="750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3. Run a statistical test for genotype-phenotype association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38872-D90A-B1B6-6385-EA8C6C142E9C}"/>
              </a:ext>
            </a:extLst>
          </p:cNvPr>
          <p:cNvSpPr txBox="1"/>
          <p:nvPr/>
        </p:nvSpPr>
        <p:spPr>
          <a:xfrm>
            <a:off x="307405" y="808259"/>
            <a:ext cx="594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1. Collect as many samples as possible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38AB79-827E-98C0-8FF0-6171E2FE6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" t="45138" r="2839" b="42943"/>
          <a:stretch/>
        </p:blipFill>
        <p:spPr bwMode="auto">
          <a:xfrm>
            <a:off x="1778118" y="4393959"/>
            <a:ext cx="7032273" cy="122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455C88-C400-C51E-398D-4EBA03AF1317}"/>
              </a:ext>
            </a:extLst>
          </p:cNvPr>
          <p:cNvSpPr txBox="1"/>
          <p:nvPr/>
        </p:nvSpPr>
        <p:spPr>
          <a:xfrm>
            <a:off x="4041750" y="5527130"/>
            <a:ext cx="27254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Variants across the genome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4966D6-C2B2-F5C3-D26E-95C044A22F73}"/>
                  </a:ext>
                </a:extLst>
              </p:cNvPr>
              <p:cNvSpPr txBox="1"/>
              <p:nvPr/>
            </p:nvSpPr>
            <p:spPr>
              <a:xfrm>
                <a:off x="-36071" y="4484905"/>
                <a:ext cx="18141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0" dirty="0">
                    <a:solidFill>
                      <a:srgbClr val="000000"/>
                    </a:solidFill>
                  </a:rPr>
                  <a:t>Evidence for association (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GB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fName>
                      <m:e>
                        <m:r>
                          <m:rPr>
                            <m:nor/>
                          </m:rPr>
                          <a:rPr lang="en-GB" b="0" i="0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Pvalue</m:t>
                        </m:r>
                      </m:e>
                    </m:func>
                  </m:oMath>
                </a14:m>
                <a:r>
                  <a:rPr lang="en-US" dirty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74966D6-C2B2-F5C3-D26E-95C044A22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071" y="4484905"/>
                <a:ext cx="1814190" cy="830997"/>
              </a:xfrm>
              <a:prstGeom prst="rect">
                <a:avLst/>
              </a:prstGeom>
              <a:blipFill>
                <a:blip r:embed="rId3"/>
                <a:stretch>
                  <a:fillRect t="-3030" r="-416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73E284-A4B8-9496-E7EA-36187FAA82D4}"/>
                  </a:ext>
                </a:extLst>
              </p:cNvPr>
              <p:cNvSpPr txBox="1"/>
              <p:nvPr/>
            </p:nvSpPr>
            <p:spPr>
              <a:xfrm>
                <a:off x="579913" y="6110519"/>
                <a:ext cx="79841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FF65"/>
                    </a:solidFill>
                  </a:rPr>
                  <a:t>If strong evidence e.g.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&lt;5×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FF65"/>
                    </a:solidFill>
                  </a:rPr>
                  <a:t> =&gt; maybe we’ve found our disease-causing variant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773E284-A4B8-9496-E7EA-36187FAA8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3" y="6110519"/>
                <a:ext cx="7984173" cy="338554"/>
              </a:xfrm>
              <a:prstGeom prst="rect">
                <a:avLst/>
              </a:prstGeom>
              <a:blipFill>
                <a:blip r:embed="rId4"/>
                <a:stretch>
                  <a:fillRect l="-317" t="-3571" r="-31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717B22A-75BF-BC11-746A-3F0CF3C9EEA8}"/>
              </a:ext>
            </a:extLst>
          </p:cNvPr>
          <p:cNvSpPr txBox="1"/>
          <p:nvPr/>
        </p:nvSpPr>
        <p:spPr>
          <a:xfrm>
            <a:off x="7059609" y="883734"/>
            <a:ext cx="19094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many samples?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16F30E-5DAD-DAA9-986F-8AD1E4D8BFFF}"/>
              </a:ext>
            </a:extLst>
          </p:cNvPr>
          <p:cNvSpPr txBox="1"/>
          <p:nvPr/>
        </p:nvSpPr>
        <p:spPr>
          <a:xfrm>
            <a:off x="6091925" y="3195994"/>
            <a:ext cx="28280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How to do the stats test?</a:t>
            </a:r>
          </a:p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Can we deal with confounders?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40F10-56A0-F5DF-0654-E5D1BC8AA565}"/>
              </a:ext>
            </a:extLst>
          </p:cNvPr>
          <p:cNvSpPr txBox="1"/>
          <p:nvPr/>
        </p:nvSpPr>
        <p:spPr>
          <a:xfrm>
            <a:off x="6665783" y="1879266"/>
            <a:ext cx="2303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65"/>
                </a:solidFill>
                <a:latin typeface="FOUNDRYSTERLING-BOOK" pitchFamily="2" charset="0"/>
              </a:rPr>
              <a:t>Genotype quality control!</a:t>
            </a:r>
          </a:p>
        </p:txBody>
      </p:sp>
    </p:spTree>
    <p:extLst>
      <p:ext uri="{BB962C8B-B14F-4D97-AF65-F5344CB8AC3E}">
        <p14:creationId xmlns:p14="http://schemas.microsoft.com/office/powerpoint/2010/main" val="991120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3C614-AF2D-EB86-F1CE-00F7804AD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9968E-7C41-4B76-85DF-08001EEE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Rest of lecture -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70EC7F-8B18-BC0C-3DA1-3AD02DB37E06}"/>
              </a:ext>
            </a:extLst>
          </p:cNvPr>
          <p:cNvSpPr txBox="1">
            <a:spLocks/>
          </p:cNvSpPr>
          <p:nvPr/>
        </p:nvSpPr>
        <p:spPr bwMode="auto">
          <a:xfrm>
            <a:off x="884645" y="1154405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Testing for association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How to do the statistical tests?  How many samples?  How to deal with confounders?</a:t>
            </a:r>
          </a:p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What variants to genotype, and how? 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Patterns of linkage </a:t>
            </a:r>
            <a:r>
              <a:rPr lang="en-US" sz="1800" i="1" kern="0" dirty="0" err="1">
                <a:solidFill>
                  <a:srgbClr val="FFFF65"/>
                </a:solidFill>
              </a:rPr>
              <a:t>disequilbrium</a:t>
            </a:r>
            <a:r>
              <a:rPr lang="en-US" sz="1800" i="1" kern="0" dirty="0">
                <a:solidFill>
                  <a:srgbClr val="FFFF65"/>
                </a:solidFill>
              </a:rPr>
              <a:t>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 – WTCCC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The common variant, common disease hypothesis in practice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BDB4A28-DE91-DED1-2349-50236D822D9D}"/>
              </a:ext>
            </a:extLst>
          </p:cNvPr>
          <p:cNvCxnSpPr/>
          <p:nvPr/>
        </p:nvCxnSpPr>
        <p:spPr bwMode="auto">
          <a:xfrm>
            <a:off x="224058" y="3429000"/>
            <a:ext cx="5200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6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41676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0703762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D6DB68A5-8B92-AB46-940A-48A6EE30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79000"/>
            <a:ext cx="8710510" cy="599507"/>
          </a:xfrm>
        </p:spPr>
        <p:txBody>
          <a:bodyPr/>
          <a:lstStyle/>
          <a:p>
            <a:r>
              <a:rPr lang="en-GB" sz="2400" dirty="0">
                <a:latin typeface="FoundrySterling-Book" pitchFamily="2" charset="0"/>
              </a:rPr>
              <a:t>Patterns of inheritance generate linkage disequilibrium</a:t>
            </a:r>
            <a:r>
              <a:rPr lang="en-GB" sz="2400" baseline="30000" dirty="0">
                <a:latin typeface="FoundrySterling-Book" pitchFamily="2" charset="0"/>
              </a:rPr>
              <a:t>*</a:t>
            </a:r>
            <a:endParaRPr lang="en-US" sz="2400" baseline="30000" dirty="0">
              <a:latin typeface="FoundrySterling-Book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6647ADF-4DB1-4B27-668C-F7E6A043458B}"/>
              </a:ext>
            </a:extLst>
          </p:cNvPr>
          <p:cNvSpPr txBox="1">
            <a:spLocks/>
          </p:cNvSpPr>
          <p:nvPr/>
        </p:nvSpPr>
        <p:spPr bwMode="auto">
          <a:xfrm>
            <a:off x="350210" y="6020395"/>
            <a:ext cx="8710510" cy="5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1600" i="1" kern="0" dirty="0"/>
              <a:t>* LD = correlations between genotypes at nearby genetic variants along a chromosome</a:t>
            </a:r>
            <a:endParaRPr lang="en-US" sz="1600" i="1" kern="0" baseline="30000" dirty="0"/>
          </a:p>
        </p:txBody>
      </p:sp>
    </p:spTree>
    <p:extLst>
      <p:ext uri="{BB962C8B-B14F-4D97-AF65-F5344CB8AC3E}">
        <p14:creationId xmlns:p14="http://schemas.microsoft.com/office/powerpoint/2010/main" val="25572313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B0A52-656E-1118-732C-1F154171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>
            <a:extLst>
              <a:ext uri="{FF2B5EF4-FFF2-40B4-BE49-F238E27FC236}">
                <a16:creationId xmlns:a16="http://schemas.microsoft.com/office/drawing/2014/main" id="{A74B7099-A3B4-DCAE-900E-BFC6641A6071}"/>
              </a:ext>
            </a:extLst>
          </p:cNvPr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E5CD32B-D8B0-0E68-8457-6D65341F8672}"/>
              </a:ext>
            </a:extLst>
          </p:cNvPr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B032CD6-8BA4-BDE5-E822-CCBBB2D044E5}"/>
              </a:ext>
            </a:extLst>
          </p:cNvPr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0B68333-E06B-3C4C-3048-77DDB00BB9DB}"/>
              </a:ext>
            </a:extLst>
          </p:cNvPr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4F3C138-2709-632A-E942-CAB772879065}"/>
              </a:ext>
            </a:extLst>
          </p:cNvPr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34D2AAA3-8077-D789-BD0F-C9BED41BF016}"/>
                </a:ext>
              </a:extLst>
            </p:cNvPr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4AFC4DFF-DF40-5D35-267B-42AA039FAE6C}"/>
                </a:ext>
              </a:extLst>
            </p:cNvPr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>
                <a:extLst>
                  <a:ext uri="{FF2B5EF4-FFF2-40B4-BE49-F238E27FC236}">
                    <a16:creationId xmlns:a16="http://schemas.microsoft.com/office/drawing/2014/main" id="{33BBDBF7-28CF-D5F4-DF5C-A0ED24A6EEC8}"/>
                  </a:ext>
                </a:extLst>
              </p:cNvPr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>
                <a:extLst>
                  <a:ext uri="{FF2B5EF4-FFF2-40B4-BE49-F238E27FC236}">
                    <a16:creationId xmlns:a16="http://schemas.microsoft.com/office/drawing/2014/main" id="{01F5A712-E7B6-7A39-0E7C-F1622D6AED6C}"/>
                  </a:ext>
                </a:extLst>
              </p:cNvPr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00D6BAA-0C1E-3BB3-8BD1-711924EA42EF}"/>
                </a:ext>
              </a:extLst>
            </p:cNvPr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>
                <a:extLst>
                  <a:ext uri="{FF2B5EF4-FFF2-40B4-BE49-F238E27FC236}">
                    <a16:creationId xmlns:a16="http://schemas.microsoft.com/office/drawing/2014/main" id="{B4DF7934-37B6-6034-711A-453E56C6935D}"/>
                  </a:ext>
                </a:extLst>
              </p:cNvPr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>
                <a:extLst>
                  <a:ext uri="{FF2B5EF4-FFF2-40B4-BE49-F238E27FC236}">
                    <a16:creationId xmlns:a16="http://schemas.microsoft.com/office/drawing/2014/main" id="{A088F4B9-8C0A-E59B-97B8-B2A4313ACC4B}"/>
                  </a:ext>
                </a:extLst>
              </p:cNvPr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5E21F2B-3D96-E3EF-48A9-53EFBA907A73}"/>
                </a:ext>
              </a:extLst>
            </p:cNvPr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>
            <a:extLst>
              <a:ext uri="{FF2B5EF4-FFF2-40B4-BE49-F238E27FC236}">
                <a16:creationId xmlns:a16="http://schemas.microsoft.com/office/drawing/2014/main" id="{0326F9F0-0097-10D2-86A6-1798B22F3A54}"/>
              </a:ext>
            </a:extLst>
          </p:cNvPr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F2283-15BD-D9E5-C156-10CAD4039C84}"/>
              </a:ext>
            </a:extLst>
          </p:cNvPr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591FB730-E45E-00CB-DD0F-BAE19723446A}"/>
                </a:ext>
              </a:extLst>
            </p:cNvPr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CD3C5FA7-E19F-8AA6-3537-E45EC9150135}"/>
                  </a:ext>
                </a:extLst>
              </p:cNvPr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BB9F962-DE40-1CE1-36EC-E122DC4F325D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>
                  <a:extLst>
                    <a:ext uri="{FF2B5EF4-FFF2-40B4-BE49-F238E27FC236}">
                      <a16:creationId xmlns:a16="http://schemas.microsoft.com/office/drawing/2014/main" id="{2EF3744F-736E-B8B1-1384-3BAECE0BE462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>
                  <a:extLst>
                    <a:ext uri="{FF2B5EF4-FFF2-40B4-BE49-F238E27FC236}">
                      <a16:creationId xmlns:a16="http://schemas.microsoft.com/office/drawing/2014/main" id="{3845B5C5-78D8-B407-1477-D61EBD52FFEF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A41F4A9A-DD7B-C4F3-0792-A69A4EFDB6BE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>
                  <a:extLst>
                    <a:ext uri="{FF2B5EF4-FFF2-40B4-BE49-F238E27FC236}">
                      <a16:creationId xmlns:a16="http://schemas.microsoft.com/office/drawing/2014/main" id="{E37DF94A-BFCC-12D1-0607-03EC3B8766B3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>
                  <a:extLst>
                    <a:ext uri="{FF2B5EF4-FFF2-40B4-BE49-F238E27FC236}">
                      <a16:creationId xmlns:a16="http://schemas.microsoft.com/office/drawing/2014/main" id="{FD88051B-E7DD-ACB2-A177-4FE3E3D8719B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3A3D72BC-04DE-6A76-198E-E20858FE65B1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C633E7ED-CC7E-28F0-89B8-1E613E2F040B}"/>
                </a:ext>
              </a:extLst>
            </p:cNvPr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EDAB9BE-7AC0-E126-D2C8-742711DE919F}"/>
                </a:ext>
              </a:extLst>
            </p:cNvPr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>
            <a:extLst>
              <a:ext uri="{FF2B5EF4-FFF2-40B4-BE49-F238E27FC236}">
                <a16:creationId xmlns:a16="http://schemas.microsoft.com/office/drawing/2014/main" id="{CEBFC871-E554-B8D4-2291-8D2C6FD1CEF4}"/>
              </a:ext>
            </a:extLst>
          </p:cNvPr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ABA2979-3665-69BB-61AE-D14AB1C042B6}"/>
              </a:ext>
            </a:extLst>
          </p:cNvPr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510BDC27-4018-5804-E65E-1C2A5BF75798}"/>
                </a:ext>
              </a:extLst>
            </p:cNvPr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DCDC2CF-3DDC-D583-D209-3261A92596FB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>
                  <a:extLst>
                    <a:ext uri="{FF2B5EF4-FFF2-40B4-BE49-F238E27FC236}">
                      <a16:creationId xmlns:a16="http://schemas.microsoft.com/office/drawing/2014/main" id="{89B94ADC-DF65-EDD6-47F6-446D30DA974E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>
                  <a:extLst>
                    <a:ext uri="{FF2B5EF4-FFF2-40B4-BE49-F238E27FC236}">
                      <a16:creationId xmlns:a16="http://schemas.microsoft.com/office/drawing/2014/main" id="{AD116408-0AD5-A540-BA8A-73428F9A7A64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871C0BC-6E2A-4169-6AE5-69D3B8660F42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>
                  <a:extLst>
                    <a:ext uri="{FF2B5EF4-FFF2-40B4-BE49-F238E27FC236}">
                      <a16:creationId xmlns:a16="http://schemas.microsoft.com/office/drawing/2014/main" id="{CDDA9764-5844-3A33-6E7F-F539BAD1A321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>
                  <a:extLst>
                    <a:ext uri="{FF2B5EF4-FFF2-40B4-BE49-F238E27FC236}">
                      <a16:creationId xmlns:a16="http://schemas.microsoft.com/office/drawing/2014/main" id="{4EBCAD83-FD1A-6223-59F4-65EB5EC178B2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B8ABB1E-F864-E491-6B6A-C080CB948EB2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60D26F73-BA73-C01A-1E17-A796748CE48F}"/>
                </a:ext>
              </a:extLst>
            </p:cNvPr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6B222900-6F9F-721B-81BF-D827C7255906}"/>
                </a:ext>
              </a:extLst>
            </p:cNvPr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39A4E32-5F0C-739E-9D0C-D24BFF0B45B4}"/>
              </a:ext>
            </a:extLst>
          </p:cNvPr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AAA3FCB8-A5EE-1782-A929-E33914E2B0DA}"/>
              </a:ext>
            </a:extLst>
          </p:cNvPr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CAEC87-D01A-06C3-530E-C4B392C17088}"/>
              </a:ext>
            </a:extLst>
          </p:cNvPr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3993469-2C13-997D-455D-2731AC1EA888}"/>
              </a:ext>
            </a:extLst>
          </p:cNvPr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C2BA8088-D37F-DB21-327C-9A67CD73FE2D}"/>
              </a:ext>
            </a:extLst>
          </p:cNvPr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F1BAE03-B042-9F59-8ED3-253D970D6DEC}"/>
              </a:ext>
            </a:extLst>
          </p:cNvPr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E047F5D-E977-D802-57EC-3F915F67D411}"/>
                </a:ext>
              </a:extLst>
            </p:cNvPr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B97FAC9-8A8E-6090-18DA-25BC3CFF537E}"/>
                </a:ext>
              </a:extLst>
            </p:cNvPr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817B64C0-C6AC-70DB-4DDD-F61AD51F5003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>
                  <a:extLst>
                    <a:ext uri="{FF2B5EF4-FFF2-40B4-BE49-F238E27FC236}">
                      <a16:creationId xmlns:a16="http://schemas.microsoft.com/office/drawing/2014/main" id="{A94B7664-E5A2-0CA2-C31E-C3C8C6AAD508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>
                  <a:extLst>
                    <a:ext uri="{FF2B5EF4-FFF2-40B4-BE49-F238E27FC236}">
                      <a16:creationId xmlns:a16="http://schemas.microsoft.com/office/drawing/2014/main" id="{19FF75BB-E098-1B9B-FC80-0507B4ED29A8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690A7004-7D45-AA1E-ABCF-B194F4D50326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>
                  <a:extLst>
                    <a:ext uri="{FF2B5EF4-FFF2-40B4-BE49-F238E27FC236}">
                      <a16:creationId xmlns:a16="http://schemas.microsoft.com/office/drawing/2014/main" id="{C8AA0208-8E8B-B456-124F-BC46513DB8BC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>
                  <a:extLst>
                    <a:ext uri="{FF2B5EF4-FFF2-40B4-BE49-F238E27FC236}">
                      <a16:creationId xmlns:a16="http://schemas.microsoft.com/office/drawing/2014/main" id="{6E6C36A7-B0DA-0CC6-02DF-0883A11BBB2A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1D18010D-0B4A-8E89-99EC-A20AE17D7E35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C41AA29-10C4-B133-0442-DF519B0F6EB2}"/>
                  </a:ext>
                </a:extLst>
              </p:cNvPr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FC18D9C-2562-B606-7DE2-472E4643D0A0}"/>
                </a:ext>
              </a:extLst>
            </p:cNvPr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E09FF6E-08C1-198D-0E20-B05763282830}"/>
              </a:ext>
            </a:extLst>
          </p:cNvPr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0E095B21-27C7-47B1-0DF6-746BE17FB1E3}"/>
                </a:ext>
              </a:extLst>
            </p:cNvPr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A177DEE-6D20-C3DA-C011-A806C5EDBD38}"/>
                  </a:ext>
                </a:extLst>
              </p:cNvPr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441D5C4F-6FA5-DB46-0D8A-F91D3612475A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>
                  <a:extLst>
                    <a:ext uri="{FF2B5EF4-FFF2-40B4-BE49-F238E27FC236}">
                      <a16:creationId xmlns:a16="http://schemas.microsoft.com/office/drawing/2014/main" id="{0C71AC10-077B-6D8D-6C08-CDA503EB8A4D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>
                  <a:extLst>
                    <a:ext uri="{FF2B5EF4-FFF2-40B4-BE49-F238E27FC236}">
                      <a16:creationId xmlns:a16="http://schemas.microsoft.com/office/drawing/2014/main" id="{407D05EC-7D26-DC9E-2EBF-321E3E7799D2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>
                <a:extLst>
                  <a:ext uri="{FF2B5EF4-FFF2-40B4-BE49-F238E27FC236}">
                    <a16:creationId xmlns:a16="http://schemas.microsoft.com/office/drawing/2014/main" id="{7DB83F9F-CA5D-88AC-6633-0320854E45B5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>
                  <a:extLst>
                    <a:ext uri="{FF2B5EF4-FFF2-40B4-BE49-F238E27FC236}">
                      <a16:creationId xmlns:a16="http://schemas.microsoft.com/office/drawing/2014/main" id="{34265E38-17B4-487D-9DEB-683F85E3045A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>
                  <a:extLst>
                    <a:ext uri="{FF2B5EF4-FFF2-40B4-BE49-F238E27FC236}">
                      <a16:creationId xmlns:a16="http://schemas.microsoft.com/office/drawing/2014/main" id="{6CAB9C67-4258-A0E5-11C4-2326E705E784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A462DCB6-1BEC-D63D-6F3F-CE73E8B3A079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A7480A53-0CB3-B61A-B732-DE4F0EFFD72E}"/>
                </a:ext>
              </a:extLst>
            </p:cNvPr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98666B6F-60D9-B575-A8A4-68C9494CCC59}"/>
                </a:ext>
              </a:extLst>
            </p:cNvPr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>
            <a:extLst>
              <a:ext uri="{FF2B5EF4-FFF2-40B4-BE49-F238E27FC236}">
                <a16:creationId xmlns:a16="http://schemas.microsoft.com/office/drawing/2014/main" id="{11A05938-938B-1F57-15AA-A69B79A008F1}"/>
              </a:ext>
            </a:extLst>
          </p:cNvPr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293FBEB7-E57A-D127-5A6B-E9DE28851FC8}"/>
              </a:ext>
            </a:extLst>
          </p:cNvPr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694C8B2A-FF6D-DA3F-C28A-AB27485F6297}"/>
              </a:ext>
            </a:extLst>
          </p:cNvPr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01BD7F85-CEE0-76C0-2025-8F5B9348E95D}"/>
              </a:ext>
            </a:extLst>
          </p:cNvPr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>
            <a:extLst>
              <a:ext uri="{FF2B5EF4-FFF2-40B4-BE49-F238E27FC236}">
                <a16:creationId xmlns:a16="http://schemas.microsoft.com/office/drawing/2014/main" id="{51181D70-1BEA-DF12-291D-3C01EBC76D1A}"/>
              </a:ext>
            </a:extLst>
          </p:cNvPr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0B81AF71-898A-F603-4BE6-0FE754367174}"/>
              </a:ext>
            </a:extLst>
          </p:cNvPr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C575E44-FB1A-E93C-B26E-97BE678D4EA0}"/>
              </a:ext>
            </a:extLst>
          </p:cNvPr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B46F3A3-1B9D-4011-A23A-75E66E68BBC4}"/>
                </a:ext>
              </a:extLst>
            </p:cNvPr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1533D59D-2E2B-8932-BA6B-50CE640502BF}"/>
                </a:ext>
              </a:extLst>
            </p:cNvPr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140232A3-2CD4-63B8-F038-AF363EBA1436}"/>
                  </a:ext>
                </a:extLst>
              </p:cNvPr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C5300435-6D60-21EF-87FC-5513CA8FC2C8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>
                  <a:extLst>
                    <a:ext uri="{FF2B5EF4-FFF2-40B4-BE49-F238E27FC236}">
                      <a16:creationId xmlns:a16="http://schemas.microsoft.com/office/drawing/2014/main" id="{56EAC00A-B068-A506-416B-C593165DDC4E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>
                  <a:extLst>
                    <a:ext uri="{FF2B5EF4-FFF2-40B4-BE49-F238E27FC236}">
                      <a16:creationId xmlns:a16="http://schemas.microsoft.com/office/drawing/2014/main" id="{04E275AE-333D-FCBB-F43E-187A921E95B7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1806712B-1B4F-670C-0AAE-5058C0B2117A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>
                  <a:extLst>
                    <a:ext uri="{FF2B5EF4-FFF2-40B4-BE49-F238E27FC236}">
                      <a16:creationId xmlns:a16="http://schemas.microsoft.com/office/drawing/2014/main" id="{6CD222B5-0EED-5D50-0E00-D6039995C7F1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>
                  <a:extLst>
                    <a:ext uri="{FF2B5EF4-FFF2-40B4-BE49-F238E27FC236}">
                      <a16:creationId xmlns:a16="http://schemas.microsoft.com/office/drawing/2014/main" id="{4CA6FD73-8B06-23B8-1718-ABC4E629AAFB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BDCAC7F7-C174-FAB9-5CD9-E3ECAA30AF06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48B17775-C6B4-59D7-9844-0A149BFDCC3E}"/>
              </a:ext>
            </a:extLst>
          </p:cNvPr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647C8AFC-5FC6-7340-8E3C-8ED1735DE0DB}"/>
              </a:ext>
            </a:extLst>
          </p:cNvPr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6CA8BA0E-2B3C-D030-FF83-AF9C2A62E13B}"/>
              </a:ext>
            </a:extLst>
          </p:cNvPr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E217D829-63B1-F9F9-29D6-E13BE01DED62}"/>
                </a:ext>
              </a:extLst>
            </p:cNvPr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0FDA2D01-9B95-3168-2187-8A15C7188B12}"/>
                </a:ext>
              </a:extLst>
            </p:cNvPr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D9F6A0A7-580A-63BD-DFAF-3D12A1DC5E4E}"/>
                  </a:ext>
                </a:extLst>
              </p:cNvPr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8064EA4B-66F0-3650-4EFD-19721D1E7E3B}"/>
                  </a:ext>
                </a:extLst>
              </p:cNvPr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>
                  <a:extLst>
                    <a:ext uri="{FF2B5EF4-FFF2-40B4-BE49-F238E27FC236}">
                      <a16:creationId xmlns:a16="http://schemas.microsoft.com/office/drawing/2014/main" id="{94E41E45-4E20-DD7A-87CC-ACE2975D447F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>
                  <a:extLst>
                    <a:ext uri="{FF2B5EF4-FFF2-40B4-BE49-F238E27FC236}">
                      <a16:creationId xmlns:a16="http://schemas.microsoft.com/office/drawing/2014/main" id="{C6FC2047-CE40-3662-CFF6-83588DCFB1A8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AA8554BF-58DC-CE61-8086-3F9E6F1159D9}"/>
                  </a:ext>
                </a:extLst>
              </p:cNvPr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>
                  <a:extLst>
                    <a:ext uri="{FF2B5EF4-FFF2-40B4-BE49-F238E27FC236}">
                      <a16:creationId xmlns:a16="http://schemas.microsoft.com/office/drawing/2014/main" id="{6BAC7BA2-DA01-21D1-663E-2D7A5C166257}"/>
                    </a:ext>
                  </a:extLst>
                </p:cNvPr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>
                  <a:extLst>
                    <a:ext uri="{FF2B5EF4-FFF2-40B4-BE49-F238E27FC236}">
                      <a16:creationId xmlns:a16="http://schemas.microsoft.com/office/drawing/2014/main" id="{707CBA10-EA9C-E86C-7562-5934D3391314}"/>
                    </a:ext>
                  </a:extLst>
                </p:cNvPr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>
                <a:extLst>
                  <a:ext uri="{FF2B5EF4-FFF2-40B4-BE49-F238E27FC236}">
                    <a16:creationId xmlns:a16="http://schemas.microsoft.com/office/drawing/2014/main" id="{8D69FF7D-2A0C-185A-9729-53F3DDC8CF37}"/>
                  </a:ext>
                </a:extLst>
              </p:cNvPr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>
            <a:extLst>
              <a:ext uri="{FF2B5EF4-FFF2-40B4-BE49-F238E27FC236}">
                <a16:creationId xmlns:a16="http://schemas.microsoft.com/office/drawing/2014/main" id="{77765384-20AA-5A04-46A1-0C50BC1F21C2}"/>
              </a:ext>
            </a:extLst>
          </p:cNvPr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E019F4BB-C37A-922F-B4E1-66B129AD77CA}"/>
              </a:ext>
            </a:extLst>
          </p:cNvPr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76A8907E-5771-C36B-D62A-F22C12C0DEED}"/>
              </a:ext>
            </a:extLst>
          </p:cNvPr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>
            <a:extLst>
              <a:ext uri="{FF2B5EF4-FFF2-40B4-BE49-F238E27FC236}">
                <a16:creationId xmlns:a16="http://schemas.microsoft.com/office/drawing/2014/main" id="{567D918A-1FA4-46C9-36C8-DFF56204C732}"/>
              </a:ext>
            </a:extLst>
          </p:cNvPr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74739157-38CC-6776-1652-E3F2887AD60A}"/>
              </a:ext>
            </a:extLst>
          </p:cNvPr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981CF4A4-FF2F-BF46-3403-A759EBF409EF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C09FF4A0-58FA-747F-C2F9-22AD5699A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79000"/>
            <a:ext cx="8710510" cy="599507"/>
          </a:xfrm>
        </p:spPr>
        <p:txBody>
          <a:bodyPr/>
          <a:lstStyle/>
          <a:p>
            <a:r>
              <a:rPr lang="en-GB" sz="2400" dirty="0">
                <a:latin typeface="FoundrySterling-Book" pitchFamily="2" charset="0"/>
              </a:rPr>
              <a:t>Patterns of inheritance generate linkage disequilibrium</a:t>
            </a:r>
            <a:r>
              <a:rPr lang="en-GB" sz="2400" baseline="30000" dirty="0">
                <a:latin typeface="FoundrySterling-Book" pitchFamily="2" charset="0"/>
              </a:rPr>
              <a:t>*</a:t>
            </a:r>
            <a:endParaRPr lang="en-US" sz="2400" baseline="30000" dirty="0">
              <a:latin typeface="FoundrySterling-Book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BFF166-5D37-6053-0B97-3669736E1283}"/>
              </a:ext>
            </a:extLst>
          </p:cNvPr>
          <p:cNvSpPr txBox="1">
            <a:spLocks/>
          </p:cNvSpPr>
          <p:nvPr/>
        </p:nvSpPr>
        <p:spPr bwMode="auto">
          <a:xfrm>
            <a:off x="350210" y="6020395"/>
            <a:ext cx="8710510" cy="5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GB" sz="1600" i="1" kern="0" dirty="0"/>
              <a:t>* LD = correlations between genotypes at nearby genetic variants along a chromosome</a:t>
            </a:r>
            <a:endParaRPr lang="en-US" sz="1600" i="1" kern="0" baseline="30000" dirty="0"/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2BF4BB06-FE6E-E12A-95B0-C3FFA3465834}"/>
              </a:ext>
            </a:extLst>
          </p:cNvPr>
          <p:cNvSpPr/>
          <p:nvPr/>
        </p:nvSpPr>
        <p:spPr bwMode="auto">
          <a:xfrm>
            <a:off x="4426414" y="1109392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F4B8832F-D2F2-52B1-1529-FE29E0BF0584}"/>
              </a:ext>
            </a:extLst>
          </p:cNvPr>
          <p:cNvSpPr/>
          <p:nvPr/>
        </p:nvSpPr>
        <p:spPr bwMode="auto">
          <a:xfrm>
            <a:off x="3723595" y="1629849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2327D40-AECE-D4FC-0FB6-0CBB4F5A7115}"/>
              </a:ext>
            </a:extLst>
          </p:cNvPr>
          <p:cNvSpPr/>
          <p:nvPr/>
        </p:nvSpPr>
        <p:spPr bwMode="auto">
          <a:xfrm>
            <a:off x="2971582" y="4680100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C5A02092-0E04-C45A-179A-564F20E54FCA}"/>
              </a:ext>
            </a:extLst>
          </p:cNvPr>
          <p:cNvSpPr/>
          <p:nvPr/>
        </p:nvSpPr>
        <p:spPr bwMode="auto">
          <a:xfrm>
            <a:off x="4465965" y="4696071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FF8B1-FBFE-2AD5-BB56-EB5D1D5A3432}"/>
              </a:ext>
            </a:extLst>
          </p:cNvPr>
          <p:cNvSpPr txBox="1"/>
          <p:nvPr/>
        </p:nvSpPr>
        <p:spPr>
          <a:xfrm>
            <a:off x="2138938" y="5463496"/>
            <a:ext cx="4732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These variants have become correlated (tend to be seen together).</a:t>
            </a:r>
          </a:p>
          <a:p>
            <a:pPr algn="ctr"/>
            <a:r>
              <a:rPr lang="en-US" sz="1200" dirty="0"/>
              <a:t>They are in ‘</a:t>
            </a:r>
            <a:r>
              <a:rPr lang="en-US" sz="1200" i="1" dirty="0"/>
              <a:t>linkage </a:t>
            </a:r>
            <a:r>
              <a:rPr lang="en-US" sz="1200" i="1" dirty="0" err="1"/>
              <a:t>disequilbrium</a:t>
            </a:r>
            <a:r>
              <a:rPr lang="en-US" sz="1200" dirty="0"/>
              <a:t>’.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1B43D2-968E-218C-3225-6BDC3F558A01}"/>
              </a:ext>
            </a:extLst>
          </p:cNvPr>
          <p:cNvCxnSpPr/>
          <p:nvPr/>
        </p:nvCxnSpPr>
        <p:spPr bwMode="auto">
          <a:xfrm flipH="1" flipV="1">
            <a:off x="3053305" y="4939553"/>
            <a:ext cx="86135" cy="3478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8702F4-79BB-DA9A-DBFB-D6188FB509F8}"/>
              </a:ext>
            </a:extLst>
          </p:cNvPr>
          <p:cNvCxnSpPr>
            <a:cxnSpLocks/>
          </p:cNvCxnSpPr>
          <p:nvPr/>
        </p:nvCxnSpPr>
        <p:spPr bwMode="auto">
          <a:xfrm flipV="1">
            <a:off x="4463675" y="4976717"/>
            <a:ext cx="114643" cy="3106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50572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285094" y="1012456"/>
            <a:ext cx="157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Mutation arises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285095" y="1724057"/>
            <a:ext cx="2173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Gets passed on through many generations 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273100" y="4210162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Recombination breaks this down leading to local patterns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4798" y="5664345"/>
            <a:ext cx="8696611" cy="738664"/>
          </a:xfrm>
          <a:prstGeom prst="rect">
            <a:avLst/>
          </a:prstGeom>
          <a:noFill/>
          <a:ln>
            <a:solidFill>
              <a:srgbClr val="FFFF6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Idea: maybe we can just genotype a dense set of marker genotypes?</a:t>
            </a:r>
          </a:p>
          <a:p>
            <a:pPr algn="ctr"/>
            <a:r>
              <a:rPr lang="en-US" sz="1800" dirty="0">
                <a:latin typeface="FoundrySterling-Book" pitchFamily="2" charset="0"/>
              </a:rPr>
              <a:t>E.g. if we happened to include       , we might pick up the true signal at  </a:t>
            </a:r>
          </a:p>
        </p:txBody>
      </p:sp>
      <p:sp>
        <p:nvSpPr>
          <p:cNvPr id="188" name="Rectangle 187"/>
          <p:cNvSpPr/>
          <p:nvPr/>
        </p:nvSpPr>
        <p:spPr bwMode="auto">
          <a:xfrm>
            <a:off x="4613088" y="4707331"/>
            <a:ext cx="158933" cy="45719"/>
          </a:xfrm>
          <a:prstGeom prst="rect">
            <a:avLst/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04442" y="1146911"/>
            <a:ext cx="1001767" cy="45719"/>
            <a:chOff x="6047154" y="1849637"/>
            <a:chExt cx="2453966" cy="111995"/>
          </a:xfrm>
          <a:solidFill>
            <a:srgbClr val="FF6600"/>
          </a:solidFill>
        </p:grpSpPr>
        <p:sp>
          <p:nvSpPr>
            <p:cNvPr id="68" name="Rectangle 67"/>
            <p:cNvSpPr/>
            <p:nvPr/>
          </p:nvSpPr>
          <p:spPr bwMode="auto">
            <a:xfrm>
              <a:off x="6047154" y="1849637"/>
              <a:ext cx="1337234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7393305" y="1854297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83" name="Right Triangle 82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ight Triangle 83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 flipH="1">
              <a:off x="7508834" y="1855116"/>
              <a:ext cx="120780" cy="99404"/>
              <a:chOff x="7425765" y="1673412"/>
              <a:chExt cx="120349" cy="137699"/>
            </a:xfrm>
            <a:grpFill/>
          </p:grpSpPr>
          <p:sp>
            <p:nvSpPr>
              <p:cNvPr id="72" name="Right Triangle 71"/>
              <p:cNvSpPr/>
              <p:nvPr/>
            </p:nvSpPr>
            <p:spPr bwMode="auto">
              <a:xfrm>
                <a:off x="7425765" y="1673412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2" name="Right Triangle 81"/>
              <p:cNvSpPr/>
              <p:nvPr/>
            </p:nvSpPr>
            <p:spPr bwMode="auto">
              <a:xfrm flipV="1">
                <a:off x="7426585" y="1743876"/>
                <a:ext cx="119529" cy="67235"/>
              </a:xfrm>
              <a:prstGeom prst="rtTriangle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>
              <a:off x="7637522" y="1854553"/>
              <a:ext cx="863598" cy="107079"/>
            </a:xfrm>
            <a:prstGeom prst="rect">
              <a:avLst/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5" name="5-Point Star 84"/>
          <p:cNvSpPr/>
          <p:nvPr/>
        </p:nvSpPr>
        <p:spPr bwMode="auto">
          <a:xfrm rot="1258965">
            <a:off x="4494301" y="10630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5434" y="1646596"/>
            <a:ext cx="1025539" cy="46531"/>
            <a:chOff x="3002174" y="4061930"/>
            <a:chExt cx="2468351" cy="111995"/>
          </a:xfrm>
        </p:grpSpPr>
        <p:grpSp>
          <p:nvGrpSpPr>
            <p:cNvPr id="86" name="Group 85"/>
            <p:cNvGrpSpPr/>
            <p:nvPr/>
          </p:nvGrpSpPr>
          <p:grpSpPr>
            <a:xfrm>
              <a:off x="3005131" y="4061930"/>
              <a:ext cx="2453966" cy="111995"/>
              <a:chOff x="6047154" y="1849637"/>
              <a:chExt cx="2453966" cy="111995"/>
            </a:xfrm>
            <a:solidFill>
              <a:srgbClr val="FF6600"/>
            </a:solidFill>
          </p:grpSpPr>
          <p:sp>
            <p:nvSpPr>
              <p:cNvPr id="87" name="Rectangle 86"/>
              <p:cNvSpPr/>
              <p:nvPr/>
            </p:nvSpPr>
            <p:spPr bwMode="auto">
              <a:xfrm>
                <a:off x="6047154" y="1849637"/>
                <a:ext cx="1337234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9" name="Right Triangle 9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0" name="Right Triangle 9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89" name="Group 88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95" name="Right Triangle 94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Right Triangle 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90" name="Rectangle 89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1" name="Rectangle 10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002174" y="4063972"/>
              <a:ext cx="202402" cy="101717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3" name="5-Point Star 102"/>
          <p:cNvSpPr/>
          <p:nvPr/>
        </p:nvSpPr>
        <p:spPr bwMode="auto">
          <a:xfrm rot="1258965">
            <a:off x="3800033" y="159037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5065072" y="1654711"/>
            <a:ext cx="1025539" cy="45719"/>
            <a:chOff x="3002174" y="4063972"/>
            <a:chExt cx="2468351" cy="110040"/>
          </a:xfrm>
        </p:grpSpPr>
        <p:grpSp>
          <p:nvGrpSpPr>
            <p:cNvPr id="105" name="Group 104"/>
            <p:cNvGrpSpPr/>
            <p:nvPr/>
          </p:nvGrpSpPr>
          <p:grpSpPr>
            <a:xfrm>
              <a:off x="4351282" y="4066590"/>
              <a:ext cx="1107815" cy="107335"/>
              <a:chOff x="7393305" y="1854297"/>
              <a:chExt cx="1107815" cy="107335"/>
            </a:xfrm>
            <a:solidFill>
              <a:srgbClr val="FF6600"/>
            </a:solidFill>
          </p:grpSpPr>
          <p:grpSp>
            <p:nvGrpSpPr>
              <p:cNvPr id="109" name="Group 10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4" name="Right Triangle 11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5" name="Right Triangle 11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10" name="Group 10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12" name="Right Triangle 11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Right Triangle 11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11" name="Rectangle 11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3002174" y="4063972"/>
              <a:ext cx="1338221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17" name="Straight Arrow Connector 116"/>
          <p:cNvCxnSpPr/>
          <p:nvPr/>
        </p:nvCxnSpPr>
        <p:spPr bwMode="auto">
          <a:xfrm flipH="1">
            <a:off x="4156825" y="127908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8" name="Straight Arrow Connector 117"/>
          <p:cNvCxnSpPr/>
          <p:nvPr/>
        </p:nvCxnSpPr>
        <p:spPr bwMode="auto">
          <a:xfrm>
            <a:off x="5111865" y="1340044"/>
            <a:ext cx="23368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368885" y="2703172"/>
            <a:ext cx="633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Time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 flipH="1">
            <a:off x="4699000" y="2089416"/>
            <a:ext cx="6465" cy="4724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flipH="1">
            <a:off x="4675909" y="3213110"/>
            <a:ext cx="29556" cy="53663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grpSp>
        <p:nvGrpSpPr>
          <p:cNvPr id="146" name="Group 145"/>
          <p:cNvGrpSpPr/>
          <p:nvPr/>
        </p:nvGrpSpPr>
        <p:grpSpPr>
          <a:xfrm>
            <a:off x="2732209" y="4699708"/>
            <a:ext cx="1025539" cy="48446"/>
            <a:chOff x="3002174" y="4063972"/>
            <a:chExt cx="2468351" cy="116603"/>
          </a:xfrm>
        </p:grpSpPr>
        <p:sp>
          <p:nvSpPr>
            <p:cNvPr id="149" name="Rectangle 148"/>
            <p:cNvSpPr/>
            <p:nvPr/>
          </p:nvSpPr>
          <p:spPr bwMode="auto">
            <a:xfrm>
              <a:off x="3002174" y="4063972"/>
              <a:ext cx="1336977" cy="11004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486705" y="4066590"/>
              <a:ext cx="1972392" cy="113985"/>
              <a:chOff x="6528728" y="1854297"/>
              <a:chExt cx="1972392" cy="113985"/>
            </a:xfrm>
            <a:solidFill>
              <a:srgbClr val="FF6600"/>
            </a:solidFill>
          </p:grpSpPr>
          <p:grpSp>
            <p:nvGrpSpPr>
              <p:cNvPr id="151" name="Group 150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6" name="Right Triangle 15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7" name="Right Triangle 15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2" name="Group 151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54" name="Right Triangle 15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ight Triangle 15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53" name="Rectangle 152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6528728" y="1858242"/>
                <a:ext cx="688843" cy="110040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8" name="Rectangle 147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4215569" y="4708998"/>
            <a:ext cx="1025539" cy="46567"/>
            <a:chOff x="3002174" y="4061930"/>
            <a:chExt cx="2468351" cy="112082"/>
          </a:xfrm>
        </p:grpSpPr>
        <p:grpSp>
          <p:nvGrpSpPr>
            <p:cNvPr id="160" name="Group 159"/>
            <p:cNvGrpSpPr/>
            <p:nvPr/>
          </p:nvGrpSpPr>
          <p:grpSpPr>
            <a:xfrm>
              <a:off x="3599335" y="4061930"/>
              <a:ext cx="1859762" cy="111995"/>
              <a:chOff x="6641358" y="1849637"/>
              <a:chExt cx="1859762" cy="111995"/>
            </a:xfrm>
            <a:solidFill>
              <a:srgbClr val="FF6600"/>
            </a:solidFill>
          </p:grpSpPr>
          <p:sp>
            <p:nvSpPr>
              <p:cNvPr id="163" name="Rectangle 162"/>
              <p:cNvSpPr/>
              <p:nvPr/>
            </p:nvSpPr>
            <p:spPr bwMode="auto">
              <a:xfrm>
                <a:off x="6641358" y="1849637"/>
                <a:ext cx="584379" cy="11004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64" name="Group 163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9" name="Right Triangle 168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0" name="Right Triangle 169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65" name="Group 164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67" name="Right Triangle 166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8" name="Right Triangle 167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66" name="Rectangle 165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1" name="Rectangle 160"/>
            <p:cNvSpPr/>
            <p:nvPr/>
          </p:nvSpPr>
          <p:spPr bwMode="auto">
            <a:xfrm>
              <a:off x="4895851" y="4069297"/>
              <a:ext cx="574674" cy="101600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3002174" y="4063971"/>
              <a:ext cx="597164" cy="110041"/>
            </a:xfrm>
            <a:prstGeom prst="rect">
              <a:avLst/>
            </a:prstGeom>
            <a:solidFill>
              <a:schemeClr val="bg1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1" name="5-Point Star 170"/>
          <p:cNvSpPr/>
          <p:nvPr/>
        </p:nvSpPr>
        <p:spPr bwMode="auto">
          <a:xfrm rot="1258965">
            <a:off x="4530168" y="465278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2" name="Straight Arrow Connector 171"/>
          <p:cNvCxnSpPr/>
          <p:nvPr/>
        </p:nvCxnSpPr>
        <p:spPr bwMode="auto">
          <a:xfrm flipH="1">
            <a:off x="3770745" y="1969964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3" name="Straight Arrow Connector 172"/>
          <p:cNvCxnSpPr/>
          <p:nvPr/>
        </p:nvCxnSpPr>
        <p:spPr bwMode="auto">
          <a:xfrm>
            <a:off x="5701145" y="1969964"/>
            <a:ext cx="254000" cy="271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4" name="Straight Arrow Connector 173"/>
          <p:cNvCxnSpPr/>
          <p:nvPr/>
        </p:nvCxnSpPr>
        <p:spPr bwMode="auto">
          <a:xfrm flipH="1">
            <a:off x="3017520" y="4219571"/>
            <a:ext cx="243840" cy="2515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8" name="5-Point Star 157"/>
          <p:cNvSpPr/>
          <p:nvPr/>
        </p:nvSpPr>
        <p:spPr bwMode="auto">
          <a:xfrm rot="1258965">
            <a:off x="3046808" y="4642626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5" name="Rectangle 174"/>
          <p:cNvSpPr/>
          <p:nvPr/>
        </p:nvSpPr>
        <p:spPr bwMode="auto">
          <a:xfrm>
            <a:off x="3449027" y="4703737"/>
            <a:ext cx="301208" cy="470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538267" y="4711581"/>
            <a:ext cx="1031409" cy="48785"/>
            <a:chOff x="3005132" y="3673460"/>
            <a:chExt cx="2465640" cy="116624"/>
          </a:xfrm>
        </p:grpSpPr>
        <p:sp>
          <p:nvSpPr>
            <p:cNvPr id="176" name="Rectangle 175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78" name="Rectangle 177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79" name="Group 178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4" name="Right Triangle 183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5" name="Right Triangle 184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80" name="Group 179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82" name="Right Triangle 181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83" name="Right Triangle 182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81" name="Rectangle 180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186" name="Straight Arrow Connector 185"/>
          <p:cNvCxnSpPr/>
          <p:nvPr/>
        </p:nvCxnSpPr>
        <p:spPr bwMode="auto">
          <a:xfrm flipH="1">
            <a:off x="4693920" y="4216554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7" name="Straight Arrow Connector 186"/>
          <p:cNvCxnSpPr/>
          <p:nvPr/>
        </p:nvCxnSpPr>
        <p:spPr bwMode="auto">
          <a:xfrm flipH="1">
            <a:off x="6054536" y="4217927"/>
            <a:ext cx="1648" cy="2765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89" name="Group 188"/>
          <p:cNvGrpSpPr/>
          <p:nvPr/>
        </p:nvGrpSpPr>
        <p:grpSpPr>
          <a:xfrm>
            <a:off x="7076121" y="4698631"/>
            <a:ext cx="1031409" cy="48785"/>
            <a:chOff x="3005132" y="3673460"/>
            <a:chExt cx="2465640" cy="116624"/>
          </a:xfrm>
        </p:grpSpPr>
        <p:sp>
          <p:nvSpPr>
            <p:cNvPr id="190" name="Rectangle 189"/>
            <p:cNvSpPr/>
            <p:nvPr/>
          </p:nvSpPr>
          <p:spPr bwMode="auto">
            <a:xfrm>
              <a:off x="3005132" y="3673460"/>
              <a:ext cx="834750" cy="11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3845443" y="3674015"/>
              <a:ext cx="1625329" cy="114331"/>
              <a:chOff x="6875791" y="1849637"/>
              <a:chExt cx="1625329" cy="114331"/>
            </a:xfrm>
            <a:solidFill>
              <a:srgbClr val="008000"/>
            </a:solidFill>
          </p:grpSpPr>
          <p:sp>
            <p:nvSpPr>
              <p:cNvPr id="192" name="Rectangle 191"/>
              <p:cNvSpPr/>
              <p:nvPr/>
            </p:nvSpPr>
            <p:spPr bwMode="auto">
              <a:xfrm>
                <a:off x="6875791" y="1849637"/>
                <a:ext cx="508598" cy="114331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93" name="Group 192"/>
              <p:cNvGrpSpPr/>
              <p:nvPr/>
            </p:nvGrpSpPr>
            <p:grpSpPr>
              <a:xfrm>
                <a:off x="7393305" y="1854297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8" name="Right Triangle 197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9" name="Right Triangle 198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94" name="Group 193"/>
              <p:cNvGrpSpPr/>
              <p:nvPr/>
            </p:nvGrpSpPr>
            <p:grpSpPr>
              <a:xfrm flipH="1">
                <a:off x="7508834" y="1855116"/>
                <a:ext cx="120780" cy="99404"/>
                <a:chOff x="7425765" y="1673412"/>
                <a:chExt cx="120349" cy="137699"/>
              </a:xfrm>
              <a:grpFill/>
            </p:grpSpPr>
            <p:sp>
              <p:nvSpPr>
                <p:cNvPr id="196" name="Right Triangle 195"/>
                <p:cNvSpPr/>
                <p:nvPr/>
              </p:nvSpPr>
              <p:spPr bwMode="auto">
                <a:xfrm>
                  <a:off x="7425765" y="1673412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7" name="Right Triangle 196"/>
                <p:cNvSpPr/>
                <p:nvPr/>
              </p:nvSpPr>
              <p:spPr bwMode="auto">
                <a:xfrm flipV="1">
                  <a:off x="7426585" y="1743876"/>
                  <a:ext cx="119529" cy="67235"/>
                </a:xfrm>
                <a:prstGeom prst="rtTriangle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5" name="Rectangle 194"/>
              <p:cNvSpPr/>
              <p:nvPr/>
            </p:nvSpPr>
            <p:spPr bwMode="auto">
              <a:xfrm>
                <a:off x="7637522" y="1854553"/>
                <a:ext cx="863598" cy="107079"/>
              </a:xfrm>
              <a:prstGeom prst="rect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00" name="Rectangle 199"/>
          <p:cNvSpPr/>
          <p:nvPr/>
        </p:nvSpPr>
        <p:spPr bwMode="auto">
          <a:xfrm>
            <a:off x="7337099" y="4698631"/>
            <a:ext cx="183303" cy="45719"/>
          </a:xfrm>
          <a:prstGeom prst="rect">
            <a:avLst/>
          </a:prstGeom>
          <a:solidFill>
            <a:srgbClr val="FF66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1" name="Rectangle 200"/>
          <p:cNvSpPr/>
          <p:nvPr/>
        </p:nvSpPr>
        <p:spPr bwMode="auto">
          <a:xfrm>
            <a:off x="7783123" y="4698631"/>
            <a:ext cx="103317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3" name="Rectangle 202"/>
          <p:cNvSpPr/>
          <p:nvPr/>
        </p:nvSpPr>
        <p:spPr bwMode="auto">
          <a:xfrm>
            <a:off x="7988762" y="4698631"/>
            <a:ext cx="97336" cy="5873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4" name="5-Point Star 203"/>
          <p:cNvSpPr/>
          <p:nvPr/>
        </p:nvSpPr>
        <p:spPr bwMode="auto">
          <a:xfrm rot="1258965">
            <a:off x="7344657" y="4612821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5" name="Straight Arrow Connector 204"/>
          <p:cNvCxnSpPr/>
          <p:nvPr/>
        </p:nvCxnSpPr>
        <p:spPr bwMode="auto">
          <a:xfrm>
            <a:off x="7099905" y="4237046"/>
            <a:ext cx="182395" cy="2655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A86DA-980B-E448-BF57-15A3446E6DFD}"/>
              </a:ext>
            </a:extLst>
          </p:cNvPr>
          <p:cNvSpPr txBox="1"/>
          <p:nvPr/>
        </p:nvSpPr>
        <p:spPr>
          <a:xfrm>
            <a:off x="273100" y="2925058"/>
            <a:ext cx="21736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Changes in frequency cause variants to become correlated (LD)</a:t>
            </a:r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B2B13080-AFB4-0BD9-5036-86F585385856}"/>
              </a:ext>
            </a:extLst>
          </p:cNvPr>
          <p:cNvSpPr/>
          <p:nvPr/>
        </p:nvSpPr>
        <p:spPr bwMode="auto">
          <a:xfrm>
            <a:off x="4426414" y="1109392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1FC6A659-BA43-5A11-EDC8-8F64EFBCA6F8}"/>
              </a:ext>
            </a:extLst>
          </p:cNvPr>
          <p:cNvSpPr/>
          <p:nvPr/>
        </p:nvSpPr>
        <p:spPr bwMode="auto">
          <a:xfrm>
            <a:off x="3723595" y="1629849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43A4418E-244B-8891-19ED-0122FA3E9ABD}"/>
              </a:ext>
            </a:extLst>
          </p:cNvPr>
          <p:cNvSpPr/>
          <p:nvPr/>
        </p:nvSpPr>
        <p:spPr bwMode="auto">
          <a:xfrm>
            <a:off x="2971582" y="4680100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71A59AD-D1E4-D9A3-C31A-ADC9FD623CF0}"/>
              </a:ext>
            </a:extLst>
          </p:cNvPr>
          <p:cNvSpPr/>
          <p:nvPr/>
        </p:nvSpPr>
        <p:spPr bwMode="auto">
          <a:xfrm>
            <a:off x="4465965" y="4696071"/>
            <a:ext cx="81723" cy="81723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9793A5-DED7-9E17-17D6-2A34604CCD81}"/>
              </a:ext>
            </a:extLst>
          </p:cNvPr>
          <p:cNvSpPr txBox="1">
            <a:spLocks/>
          </p:cNvSpPr>
          <p:nvPr/>
        </p:nvSpPr>
        <p:spPr bwMode="auto">
          <a:xfrm>
            <a:off x="216745" y="179000"/>
            <a:ext cx="8710510" cy="59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/>
              <a:t>Patterns of inheritance generate linkage disequilbrium</a:t>
            </a:r>
            <a:endParaRPr lang="en-US" sz="2400" kern="0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7D8E5040-3B8D-F088-99E8-C410A8DFE9E2}"/>
              </a:ext>
            </a:extLst>
          </p:cNvPr>
          <p:cNvSpPr/>
          <p:nvPr/>
        </p:nvSpPr>
        <p:spPr bwMode="auto">
          <a:xfrm>
            <a:off x="4014585" y="6120682"/>
            <a:ext cx="168748" cy="168748"/>
          </a:xfrm>
          <a:prstGeom prst="triangle">
            <a:avLst/>
          </a:prstGeom>
          <a:solidFill>
            <a:srgbClr val="000000"/>
          </a:solidFill>
          <a:ln w="1270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5-Point Star 203">
            <a:extLst>
              <a:ext uri="{FF2B5EF4-FFF2-40B4-BE49-F238E27FC236}">
                <a16:creationId xmlns:a16="http://schemas.microsoft.com/office/drawing/2014/main" id="{3ECBA211-26FD-B2F3-6154-DCBDD3D856CF}"/>
              </a:ext>
            </a:extLst>
          </p:cNvPr>
          <p:cNvSpPr/>
          <p:nvPr/>
        </p:nvSpPr>
        <p:spPr bwMode="auto">
          <a:xfrm rot="1258965">
            <a:off x="7733977" y="6145719"/>
            <a:ext cx="171621" cy="171621"/>
          </a:xfrm>
          <a:prstGeom prst="star5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1816A8-B37F-DC11-1D65-68450034DE9C}"/>
              </a:ext>
            </a:extLst>
          </p:cNvPr>
          <p:cNvCxnSpPr>
            <a:cxnSpLocks/>
          </p:cNvCxnSpPr>
          <p:nvPr/>
        </p:nvCxnSpPr>
        <p:spPr bwMode="auto">
          <a:xfrm flipV="1">
            <a:off x="2735322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60EDED-2A3F-A9D6-7851-2A9F730966B9}"/>
              </a:ext>
            </a:extLst>
          </p:cNvPr>
          <p:cNvCxnSpPr>
            <a:cxnSpLocks/>
          </p:cNvCxnSpPr>
          <p:nvPr/>
        </p:nvCxnSpPr>
        <p:spPr bwMode="auto">
          <a:xfrm flipV="1">
            <a:off x="2775256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6E15FE3-4F16-1E27-D1CE-A5594C3174E9}"/>
              </a:ext>
            </a:extLst>
          </p:cNvPr>
          <p:cNvCxnSpPr>
            <a:cxnSpLocks/>
          </p:cNvCxnSpPr>
          <p:nvPr/>
        </p:nvCxnSpPr>
        <p:spPr bwMode="auto">
          <a:xfrm flipV="1">
            <a:off x="2810300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A5A124-A678-4AF7-B4D0-EF19A1D5A4FB}"/>
              </a:ext>
            </a:extLst>
          </p:cNvPr>
          <p:cNvCxnSpPr>
            <a:cxnSpLocks/>
          </p:cNvCxnSpPr>
          <p:nvPr/>
        </p:nvCxnSpPr>
        <p:spPr bwMode="auto">
          <a:xfrm flipV="1">
            <a:off x="2873053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D90ABA-A4A5-3F45-D24C-893639BA255F}"/>
              </a:ext>
            </a:extLst>
          </p:cNvPr>
          <p:cNvCxnSpPr>
            <a:cxnSpLocks/>
          </p:cNvCxnSpPr>
          <p:nvPr/>
        </p:nvCxnSpPr>
        <p:spPr bwMode="auto">
          <a:xfrm flipV="1">
            <a:off x="2912987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72C12C5-4B30-0F19-BEE5-8DEA1C68BB3B}"/>
              </a:ext>
            </a:extLst>
          </p:cNvPr>
          <p:cNvCxnSpPr>
            <a:cxnSpLocks/>
          </p:cNvCxnSpPr>
          <p:nvPr/>
        </p:nvCxnSpPr>
        <p:spPr bwMode="auto">
          <a:xfrm flipV="1">
            <a:off x="2966150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91FF71D-FA69-4926-1228-C09A89D94E7A}"/>
              </a:ext>
            </a:extLst>
          </p:cNvPr>
          <p:cNvCxnSpPr>
            <a:cxnSpLocks/>
            <a:endCxn id="5" idx="3"/>
          </p:cNvCxnSpPr>
          <p:nvPr/>
        </p:nvCxnSpPr>
        <p:spPr bwMode="auto">
          <a:xfrm flipV="1">
            <a:off x="3012444" y="4761823"/>
            <a:ext cx="0" cy="240103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1BE23EA-4169-7A7E-37E2-F3A436F64ECE}"/>
              </a:ext>
            </a:extLst>
          </p:cNvPr>
          <p:cNvCxnSpPr>
            <a:cxnSpLocks/>
          </p:cNvCxnSpPr>
          <p:nvPr/>
        </p:nvCxnSpPr>
        <p:spPr bwMode="auto">
          <a:xfrm flipV="1">
            <a:off x="3053305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5D8787-9AA4-CD07-0F94-C54523EF30C1}"/>
              </a:ext>
            </a:extLst>
          </p:cNvPr>
          <p:cNvCxnSpPr>
            <a:cxnSpLocks/>
          </p:cNvCxnSpPr>
          <p:nvPr/>
        </p:nvCxnSpPr>
        <p:spPr bwMode="auto">
          <a:xfrm flipV="1">
            <a:off x="3189893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733AAA-468A-7024-212E-D89EF0BBE078}"/>
              </a:ext>
            </a:extLst>
          </p:cNvPr>
          <p:cNvCxnSpPr>
            <a:cxnSpLocks/>
          </p:cNvCxnSpPr>
          <p:nvPr/>
        </p:nvCxnSpPr>
        <p:spPr bwMode="auto">
          <a:xfrm flipV="1">
            <a:off x="3224937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BC661C-CEC0-27C8-07AC-28BA7A3DDD60}"/>
              </a:ext>
            </a:extLst>
          </p:cNvPr>
          <p:cNvCxnSpPr>
            <a:cxnSpLocks/>
          </p:cNvCxnSpPr>
          <p:nvPr/>
        </p:nvCxnSpPr>
        <p:spPr bwMode="auto">
          <a:xfrm flipV="1">
            <a:off x="3287690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B4691BD-F4FD-2E07-222F-659D9AEADD78}"/>
              </a:ext>
            </a:extLst>
          </p:cNvPr>
          <p:cNvCxnSpPr>
            <a:cxnSpLocks/>
          </p:cNvCxnSpPr>
          <p:nvPr/>
        </p:nvCxnSpPr>
        <p:spPr bwMode="auto">
          <a:xfrm flipV="1">
            <a:off x="3327624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6D87264-2195-AEE7-B5FB-88C138C2FD87}"/>
              </a:ext>
            </a:extLst>
          </p:cNvPr>
          <p:cNvCxnSpPr>
            <a:cxnSpLocks/>
          </p:cNvCxnSpPr>
          <p:nvPr/>
        </p:nvCxnSpPr>
        <p:spPr bwMode="auto">
          <a:xfrm flipV="1">
            <a:off x="3380787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7AC5824-CB22-105A-F417-37C3927709C6}"/>
              </a:ext>
            </a:extLst>
          </p:cNvPr>
          <p:cNvCxnSpPr>
            <a:cxnSpLocks/>
          </p:cNvCxnSpPr>
          <p:nvPr/>
        </p:nvCxnSpPr>
        <p:spPr bwMode="auto">
          <a:xfrm flipV="1">
            <a:off x="3421209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5527603-F5D0-1848-2DE8-BF14071ED0C8}"/>
              </a:ext>
            </a:extLst>
          </p:cNvPr>
          <p:cNvCxnSpPr>
            <a:cxnSpLocks/>
          </p:cNvCxnSpPr>
          <p:nvPr/>
        </p:nvCxnSpPr>
        <p:spPr bwMode="auto">
          <a:xfrm flipV="1">
            <a:off x="3474503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C75A537-96BB-6DEC-A410-D9E972DFAE2D}"/>
              </a:ext>
            </a:extLst>
          </p:cNvPr>
          <p:cNvCxnSpPr>
            <a:cxnSpLocks/>
          </p:cNvCxnSpPr>
          <p:nvPr/>
        </p:nvCxnSpPr>
        <p:spPr bwMode="auto">
          <a:xfrm flipV="1">
            <a:off x="3514437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ACAD7D4-132A-6A87-DD85-880594FB346D}"/>
              </a:ext>
            </a:extLst>
          </p:cNvPr>
          <p:cNvCxnSpPr>
            <a:cxnSpLocks/>
          </p:cNvCxnSpPr>
          <p:nvPr/>
        </p:nvCxnSpPr>
        <p:spPr bwMode="auto">
          <a:xfrm flipV="1">
            <a:off x="3549481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E5DF008-11FF-7B4A-586E-31B3FD69072F}"/>
              </a:ext>
            </a:extLst>
          </p:cNvPr>
          <p:cNvCxnSpPr>
            <a:cxnSpLocks/>
          </p:cNvCxnSpPr>
          <p:nvPr/>
        </p:nvCxnSpPr>
        <p:spPr bwMode="auto">
          <a:xfrm flipV="1">
            <a:off x="3612234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3C9EEBA-EE68-6D23-0C04-169614E8B2CF}"/>
              </a:ext>
            </a:extLst>
          </p:cNvPr>
          <p:cNvCxnSpPr>
            <a:cxnSpLocks/>
          </p:cNvCxnSpPr>
          <p:nvPr/>
        </p:nvCxnSpPr>
        <p:spPr bwMode="auto">
          <a:xfrm flipV="1">
            <a:off x="3652168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EA5989-7155-0A04-F158-4E2F2F4BD80E}"/>
              </a:ext>
            </a:extLst>
          </p:cNvPr>
          <p:cNvCxnSpPr>
            <a:cxnSpLocks/>
          </p:cNvCxnSpPr>
          <p:nvPr/>
        </p:nvCxnSpPr>
        <p:spPr bwMode="auto">
          <a:xfrm flipV="1">
            <a:off x="3705331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2A5461-A35C-9A78-B119-80F80061A58C}"/>
              </a:ext>
            </a:extLst>
          </p:cNvPr>
          <p:cNvCxnSpPr>
            <a:cxnSpLocks/>
          </p:cNvCxnSpPr>
          <p:nvPr/>
        </p:nvCxnSpPr>
        <p:spPr bwMode="auto">
          <a:xfrm flipV="1">
            <a:off x="3745753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70754E-3904-A872-AD0A-E5379A6A448F}"/>
              </a:ext>
            </a:extLst>
          </p:cNvPr>
          <p:cNvCxnSpPr>
            <a:cxnSpLocks/>
          </p:cNvCxnSpPr>
          <p:nvPr/>
        </p:nvCxnSpPr>
        <p:spPr bwMode="auto">
          <a:xfrm flipV="1">
            <a:off x="3093238" y="4839285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8E4E912-081A-B2C8-F282-561561664BAD}"/>
              </a:ext>
            </a:extLst>
          </p:cNvPr>
          <p:cNvCxnSpPr>
            <a:cxnSpLocks/>
          </p:cNvCxnSpPr>
          <p:nvPr/>
        </p:nvCxnSpPr>
        <p:spPr bwMode="auto">
          <a:xfrm flipV="1">
            <a:off x="422800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DD1B0F5-1C30-72D6-0B48-6678E74DEFFB}"/>
              </a:ext>
            </a:extLst>
          </p:cNvPr>
          <p:cNvCxnSpPr>
            <a:cxnSpLocks/>
          </p:cNvCxnSpPr>
          <p:nvPr/>
        </p:nvCxnSpPr>
        <p:spPr bwMode="auto">
          <a:xfrm flipV="1">
            <a:off x="4267942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C489D3-2419-05D1-7420-C6E2C278CA38}"/>
              </a:ext>
            </a:extLst>
          </p:cNvPr>
          <p:cNvCxnSpPr>
            <a:cxnSpLocks/>
          </p:cNvCxnSpPr>
          <p:nvPr/>
        </p:nvCxnSpPr>
        <p:spPr bwMode="auto">
          <a:xfrm flipV="1">
            <a:off x="430298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984DC73-07D4-1E76-D8D3-4660580515E8}"/>
              </a:ext>
            </a:extLst>
          </p:cNvPr>
          <p:cNvCxnSpPr>
            <a:cxnSpLocks/>
          </p:cNvCxnSpPr>
          <p:nvPr/>
        </p:nvCxnSpPr>
        <p:spPr bwMode="auto">
          <a:xfrm flipV="1">
            <a:off x="436573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98E9AD3-5939-53F3-FA1F-28683404B5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40567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60DA034-4A18-148C-A26B-2F0FBB09E6AD}"/>
              </a:ext>
            </a:extLst>
          </p:cNvPr>
          <p:cNvCxnSpPr>
            <a:cxnSpLocks/>
          </p:cNvCxnSpPr>
          <p:nvPr/>
        </p:nvCxnSpPr>
        <p:spPr bwMode="auto">
          <a:xfrm flipV="1">
            <a:off x="445883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4EEA34C-2C39-0CFD-0D3E-F84289F68D88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5130" y="4777794"/>
            <a:ext cx="0" cy="240103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273167-3D07-24C9-5790-91EC1CF0F416}"/>
              </a:ext>
            </a:extLst>
          </p:cNvPr>
          <p:cNvCxnSpPr>
            <a:cxnSpLocks/>
          </p:cNvCxnSpPr>
          <p:nvPr/>
        </p:nvCxnSpPr>
        <p:spPr bwMode="auto">
          <a:xfrm flipV="1">
            <a:off x="454599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A42CA4C-F326-630F-46DC-503967D05304}"/>
              </a:ext>
            </a:extLst>
          </p:cNvPr>
          <p:cNvCxnSpPr>
            <a:cxnSpLocks/>
          </p:cNvCxnSpPr>
          <p:nvPr/>
        </p:nvCxnSpPr>
        <p:spPr bwMode="auto">
          <a:xfrm flipV="1">
            <a:off x="468257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54A44C1-F8FA-2E91-5FC0-6C57F1335863}"/>
              </a:ext>
            </a:extLst>
          </p:cNvPr>
          <p:cNvCxnSpPr>
            <a:cxnSpLocks/>
          </p:cNvCxnSpPr>
          <p:nvPr/>
        </p:nvCxnSpPr>
        <p:spPr bwMode="auto">
          <a:xfrm flipV="1">
            <a:off x="471762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24E688B-E7ED-4A68-A006-8D6D574C3585}"/>
              </a:ext>
            </a:extLst>
          </p:cNvPr>
          <p:cNvCxnSpPr>
            <a:cxnSpLocks/>
          </p:cNvCxnSpPr>
          <p:nvPr/>
        </p:nvCxnSpPr>
        <p:spPr bwMode="auto">
          <a:xfrm flipV="1">
            <a:off x="478037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7761D7D-69C5-9B78-C5E6-FE8773F76165}"/>
              </a:ext>
            </a:extLst>
          </p:cNvPr>
          <p:cNvCxnSpPr>
            <a:cxnSpLocks/>
          </p:cNvCxnSpPr>
          <p:nvPr/>
        </p:nvCxnSpPr>
        <p:spPr bwMode="auto">
          <a:xfrm flipV="1">
            <a:off x="482031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4FF337F-C486-D689-B3D1-088CF7FA75EF}"/>
              </a:ext>
            </a:extLst>
          </p:cNvPr>
          <p:cNvCxnSpPr>
            <a:cxnSpLocks/>
          </p:cNvCxnSpPr>
          <p:nvPr/>
        </p:nvCxnSpPr>
        <p:spPr bwMode="auto">
          <a:xfrm flipV="1">
            <a:off x="487347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D77C98B-E24D-395B-69FE-194756D55BF9}"/>
              </a:ext>
            </a:extLst>
          </p:cNvPr>
          <p:cNvCxnSpPr>
            <a:cxnSpLocks/>
          </p:cNvCxnSpPr>
          <p:nvPr/>
        </p:nvCxnSpPr>
        <p:spPr bwMode="auto">
          <a:xfrm flipV="1">
            <a:off x="491389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1547C4B-4B97-4ABA-824E-6857F1374E9F}"/>
              </a:ext>
            </a:extLst>
          </p:cNvPr>
          <p:cNvCxnSpPr>
            <a:cxnSpLocks/>
          </p:cNvCxnSpPr>
          <p:nvPr/>
        </p:nvCxnSpPr>
        <p:spPr bwMode="auto">
          <a:xfrm flipV="1">
            <a:off x="496718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4026C6F-045B-D80E-C506-7BE6E8D6AFA2}"/>
              </a:ext>
            </a:extLst>
          </p:cNvPr>
          <p:cNvCxnSpPr>
            <a:cxnSpLocks/>
          </p:cNvCxnSpPr>
          <p:nvPr/>
        </p:nvCxnSpPr>
        <p:spPr bwMode="auto">
          <a:xfrm flipV="1">
            <a:off x="500712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580269E3-B9CD-586B-7725-1DF8E9A22B7B}"/>
              </a:ext>
            </a:extLst>
          </p:cNvPr>
          <p:cNvCxnSpPr>
            <a:cxnSpLocks/>
          </p:cNvCxnSpPr>
          <p:nvPr/>
        </p:nvCxnSpPr>
        <p:spPr bwMode="auto">
          <a:xfrm flipV="1">
            <a:off x="504216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91A05F0-6218-BBB7-2159-EF002D1E8EA2}"/>
              </a:ext>
            </a:extLst>
          </p:cNvPr>
          <p:cNvCxnSpPr>
            <a:cxnSpLocks/>
          </p:cNvCxnSpPr>
          <p:nvPr/>
        </p:nvCxnSpPr>
        <p:spPr bwMode="auto">
          <a:xfrm flipV="1">
            <a:off x="510492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26B1C23-3DE6-D2DF-EAED-CEC8E0AFFCB7}"/>
              </a:ext>
            </a:extLst>
          </p:cNvPr>
          <p:cNvCxnSpPr>
            <a:cxnSpLocks/>
          </p:cNvCxnSpPr>
          <p:nvPr/>
        </p:nvCxnSpPr>
        <p:spPr bwMode="auto">
          <a:xfrm flipV="1">
            <a:off x="514485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5AA42C0-B40E-BB04-C68B-AD9709C80509}"/>
              </a:ext>
            </a:extLst>
          </p:cNvPr>
          <p:cNvCxnSpPr>
            <a:cxnSpLocks/>
          </p:cNvCxnSpPr>
          <p:nvPr/>
        </p:nvCxnSpPr>
        <p:spPr bwMode="auto">
          <a:xfrm flipV="1">
            <a:off x="519801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2C7267D-33B9-F0DD-FFB2-995AE2B18A40}"/>
              </a:ext>
            </a:extLst>
          </p:cNvPr>
          <p:cNvCxnSpPr>
            <a:cxnSpLocks/>
          </p:cNvCxnSpPr>
          <p:nvPr/>
        </p:nvCxnSpPr>
        <p:spPr bwMode="auto">
          <a:xfrm flipV="1">
            <a:off x="523843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92D898B-6381-509E-2A6D-81CEF962232D}"/>
              </a:ext>
            </a:extLst>
          </p:cNvPr>
          <p:cNvCxnSpPr>
            <a:cxnSpLocks/>
          </p:cNvCxnSpPr>
          <p:nvPr/>
        </p:nvCxnSpPr>
        <p:spPr bwMode="auto">
          <a:xfrm flipV="1">
            <a:off x="458592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69A9662-A88E-F1E1-7A9D-A424CB5660CA}"/>
              </a:ext>
            </a:extLst>
          </p:cNvPr>
          <p:cNvCxnSpPr>
            <a:cxnSpLocks/>
          </p:cNvCxnSpPr>
          <p:nvPr/>
        </p:nvCxnSpPr>
        <p:spPr bwMode="auto">
          <a:xfrm flipV="1">
            <a:off x="556375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1F6BC89-6EDC-F59F-06AA-6908EC1300AB}"/>
              </a:ext>
            </a:extLst>
          </p:cNvPr>
          <p:cNvCxnSpPr>
            <a:cxnSpLocks/>
          </p:cNvCxnSpPr>
          <p:nvPr/>
        </p:nvCxnSpPr>
        <p:spPr bwMode="auto">
          <a:xfrm flipV="1">
            <a:off x="560368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53067C1-CA03-BE50-EFF4-1042B679F5AD}"/>
              </a:ext>
            </a:extLst>
          </p:cNvPr>
          <p:cNvCxnSpPr>
            <a:cxnSpLocks/>
          </p:cNvCxnSpPr>
          <p:nvPr/>
        </p:nvCxnSpPr>
        <p:spPr bwMode="auto">
          <a:xfrm flipV="1">
            <a:off x="563872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414978C-83A7-EFC2-7BC0-815CD064D06B}"/>
              </a:ext>
            </a:extLst>
          </p:cNvPr>
          <p:cNvCxnSpPr>
            <a:cxnSpLocks/>
          </p:cNvCxnSpPr>
          <p:nvPr/>
        </p:nvCxnSpPr>
        <p:spPr bwMode="auto">
          <a:xfrm flipV="1">
            <a:off x="570148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A5040A22-A5AF-7E7F-CDDC-3E0C2D9ABFC3}"/>
              </a:ext>
            </a:extLst>
          </p:cNvPr>
          <p:cNvCxnSpPr>
            <a:cxnSpLocks/>
          </p:cNvCxnSpPr>
          <p:nvPr/>
        </p:nvCxnSpPr>
        <p:spPr bwMode="auto">
          <a:xfrm flipV="1">
            <a:off x="574141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2DC2F8E6-B605-E9D2-2413-0A691B58CAAA}"/>
              </a:ext>
            </a:extLst>
          </p:cNvPr>
          <p:cNvCxnSpPr>
            <a:cxnSpLocks/>
          </p:cNvCxnSpPr>
          <p:nvPr/>
        </p:nvCxnSpPr>
        <p:spPr bwMode="auto">
          <a:xfrm flipV="1">
            <a:off x="579457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616DF94-F5F6-FD05-66EB-A2AD891EFD86}"/>
              </a:ext>
            </a:extLst>
          </p:cNvPr>
          <p:cNvCxnSpPr>
            <a:cxnSpLocks/>
          </p:cNvCxnSpPr>
          <p:nvPr/>
        </p:nvCxnSpPr>
        <p:spPr bwMode="auto">
          <a:xfrm flipV="1">
            <a:off x="5840872" y="4777794"/>
            <a:ext cx="0" cy="240103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07A4959-426A-422A-B5BA-A6FCD7BE6A5A}"/>
              </a:ext>
            </a:extLst>
          </p:cNvPr>
          <p:cNvCxnSpPr>
            <a:cxnSpLocks/>
          </p:cNvCxnSpPr>
          <p:nvPr/>
        </p:nvCxnSpPr>
        <p:spPr bwMode="auto">
          <a:xfrm flipV="1">
            <a:off x="588173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29E5DDA-8357-982C-ABC1-54C78A29DD91}"/>
              </a:ext>
            </a:extLst>
          </p:cNvPr>
          <p:cNvCxnSpPr>
            <a:cxnSpLocks/>
          </p:cNvCxnSpPr>
          <p:nvPr/>
        </p:nvCxnSpPr>
        <p:spPr bwMode="auto">
          <a:xfrm flipV="1">
            <a:off x="601832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1FFB622-7EAD-66DC-A9C2-E939369C9CB5}"/>
              </a:ext>
            </a:extLst>
          </p:cNvPr>
          <p:cNvCxnSpPr>
            <a:cxnSpLocks/>
          </p:cNvCxnSpPr>
          <p:nvPr/>
        </p:nvCxnSpPr>
        <p:spPr bwMode="auto">
          <a:xfrm flipV="1">
            <a:off x="605336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BD6EB22-165D-1CD5-EB08-E10D656C4CB7}"/>
              </a:ext>
            </a:extLst>
          </p:cNvPr>
          <p:cNvCxnSpPr>
            <a:cxnSpLocks/>
          </p:cNvCxnSpPr>
          <p:nvPr/>
        </p:nvCxnSpPr>
        <p:spPr bwMode="auto">
          <a:xfrm flipV="1">
            <a:off x="611611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94995C69-8245-E48B-489C-009A60B822EF}"/>
              </a:ext>
            </a:extLst>
          </p:cNvPr>
          <p:cNvCxnSpPr>
            <a:cxnSpLocks/>
          </p:cNvCxnSpPr>
          <p:nvPr/>
        </p:nvCxnSpPr>
        <p:spPr bwMode="auto">
          <a:xfrm flipV="1">
            <a:off x="6156052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F82405D-6568-A010-74EE-781A5EC9AC3F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921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A2ADDB3-EFD2-BE37-BA5B-09786DDA91CF}"/>
              </a:ext>
            </a:extLst>
          </p:cNvPr>
          <p:cNvCxnSpPr>
            <a:cxnSpLocks/>
          </p:cNvCxnSpPr>
          <p:nvPr/>
        </p:nvCxnSpPr>
        <p:spPr bwMode="auto">
          <a:xfrm flipV="1">
            <a:off x="624963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D89F841-2A1D-1E62-194E-88999DB5963C}"/>
              </a:ext>
            </a:extLst>
          </p:cNvPr>
          <p:cNvCxnSpPr>
            <a:cxnSpLocks/>
          </p:cNvCxnSpPr>
          <p:nvPr/>
        </p:nvCxnSpPr>
        <p:spPr bwMode="auto">
          <a:xfrm flipV="1">
            <a:off x="630293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4EF478E-671D-E192-8E59-8F61CB55842A}"/>
              </a:ext>
            </a:extLst>
          </p:cNvPr>
          <p:cNvCxnSpPr>
            <a:cxnSpLocks/>
          </p:cNvCxnSpPr>
          <p:nvPr/>
        </p:nvCxnSpPr>
        <p:spPr bwMode="auto">
          <a:xfrm flipV="1">
            <a:off x="634286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0F62E838-5DF0-AC7E-63D6-972D306D36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37790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F3DD072-258E-AF47-84C1-796FA4E437E4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662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FBD789CF-4E30-C397-E474-8C2F96B1484D}"/>
              </a:ext>
            </a:extLst>
          </p:cNvPr>
          <p:cNvCxnSpPr>
            <a:cxnSpLocks/>
          </p:cNvCxnSpPr>
          <p:nvPr/>
        </p:nvCxnSpPr>
        <p:spPr bwMode="auto">
          <a:xfrm flipV="1">
            <a:off x="648059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7EB6DBBF-08AF-A7E5-6193-D3319F1E0D44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375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79F4B3D6-5A84-26BC-8BD1-243F675FCBE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7418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9C498F46-1DF5-FF57-DE30-00392A8DB182}"/>
              </a:ext>
            </a:extLst>
          </p:cNvPr>
          <p:cNvCxnSpPr>
            <a:cxnSpLocks/>
          </p:cNvCxnSpPr>
          <p:nvPr/>
        </p:nvCxnSpPr>
        <p:spPr bwMode="auto">
          <a:xfrm flipV="1">
            <a:off x="592166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54756E40-24A2-58C8-5837-F1F43D39FB3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95085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F65FE5AE-7564-5AFB-8E61-8436052C01FE}"/>
              </a:ext>
            </a:extLst>
          </p:cNvPr>
          <p:cNvCxnSpPr>
            <a:cxnSpLocks/>
          </p:cNvCxnSpPr>
          <p:nvPr/>
        </p:nvCxnSpPr>
        <p:spPr bwMode="auto">
          <a:xfrm flipV="1">
            <a:off x="7135019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71478D2C-0E37-0C04-004C-6DA222849D56}"/>
              </a:ext>
            </a:extLst>
          </p:cNvPr>
          <p:cNvCxnSpPr>
            <a:cxnSpLocks/>
          </p:cNvCxnSpPr>
          <p:nvPr/>
        </p:nvCxnSpPr>
        <p:spPr bwMode="auto">
          <a:xfrm flipV="1">
            <a:off x="717006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77CA6F30-CC02-AF66-F540-A86088EF9A19}"/>
              </a:ext>
            </a:extLst>
          </p:cNvPr>
          <p:cNvCxnSpPr>
            <a:cxnSpLocks/>
          </p:cNvCxnSpPr>
          <p:nvPr/>
        </p:nvCxnSpPr>
        <p:spPr bwMode="auto">
          <a:xfrm flipV="1">
            <a:off x="723281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3C15DCB7-1520-B4D3-48CE-DA4A79AC07B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7275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B6672DD0-41B0-4543-D2B7-E416D4509D91}"/>
              </a:ext>
            </a:extLst>
          </p:cNvPr>
          <p:cNvCxnSpPr>
            <a:cxnSpLocks/>
          </p:cNvCxnSpPr>
          <p:nvPr/>
        </p:nvCxnSpPr>
        <p:spPr bwMode="auto">
          <a:xfrm flipV="1">
            <a:off x="732591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2DE60DCC-27A1-617F-B154-CAF70777D0F7}"/>
              </a:ext>
            </a:extLst>
          </p:cNvPr>
          <p:cNvCxnSpPr>
            <a:cxnSpLocks/>
          </p:cNvCxnSpPr>
          <p:nvPr/>
        </p:nvCxnSpPr>
        <p:spPr bwMode="auto">
          <a:xfrm flipV="1">
            <a:off x="7372207" y="4777794"/>
            <a:ext cx="0" cy="240103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F94E0B5-F1E3-6FB6-B697-54E2B19A1924}"/>
              </a:ext>
            </a:extLst>
          </p:cNvPr>
          <p:cNvCxnSpPr>
            <a:cxnSpLocks/>
          </p:cNvCxnSpPr>
          <p:nvPr/>
        </p:nvCxnSpPr>
        <p:spPr bwMode="auto">
          <a:xfrm flipV="1">
            <a:off x="7413068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BA067988-0323-605F-1631-2C611ED35B99}"/>
              </a:ext>
            </a:extLst>
          </p:cNvPr>
          <p:cNvCxnSpPr>
            <a:cxnSpLocks/>
          </p:cNvCxnSpPr>
          <p:nvPr/>
        </p:nvCxnSpPr>
        <p:spPr bwMode="auto">
          <a:xfrm flipV="1">
            <a:off x="754965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BD75A911-B65A-AFCC-20B8-BDF9AACE4C38}"/>
              </a:ext>
            </a:extLst>
          </p:cNvPr>
          <p:cNvCxnSpPr>
            <a:cxnSpLocks/>
          </p:cNvCxnSpPr>
          <p:nvPr/>
        </p:nvCxnSpPr>
        <p:spPr bwMode="auto">
          <a:xfrm flipV="1">
            <a:off x="758470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2F2561A6-1C47-A832-E751-1A93A29C0154}"/>
              </a:ext>
            </a:extLst>
          </p:cNvPr>
          <p:cNvCxnSpPr>
            <a:cxnSpLocks/>
          </p:cNvCxnSpPr>
          <p:nvPr/>
        </p:nvCxnSpPr>
        <p:spPr bwMode="auto">
          <a:xfrm flipV="1">
            <a:off x="7647453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E54AD026-EAAE-5107-CF4C-E547816B21AD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738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D2FF9829-02A6-7950-9AF0-8107ACA175D6}"/>
              </a:ext>
            </a:extLst>
          </p:cNvPr>
          <p:cNvCxnSpPr>
            <a:cxnSpLocks/>
          </p:cNvCxnSpPr>
          <p:nvPr/>
        </p:nvCxnSpPr>
        <p:spPr bwMode="auto">
          <a:xfrm flipV="1">
            <a:off x="774055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29A60841-225A-0006-37A2-98BE9DABFEDE}"/>
              </a:ext>
            </a:extLst>
          </p:cNvPr>
          <p:cNvCxnSpPr>
            <a:cxnSpLocks/>
          </p:cNvCxnSpPr>
          <p:nvPr/>
        </p:nvCxnSpPr>
        <p:spPr bwMode="auto">
          <a:xfrm flipV="1">
            <a:off x="7780972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72013553-4FF5-35FB-96B2-830B0941CCF2}"/>
              </a:ext>
            </a:extLst>
          </p:cNvPr>
          <p:cNvCxnSpPr>
            <a:cxnSpLocks/>
          </p:cNvCxnSpPr>
          <p:nvPr/>
        </p:nvCxnSpPr>
        <p:spPr bwMode="auto">
          <a:xfrm flipV="1">
            <a:off x="783426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873C073E-6A3B-1425-F056-D18FD3BC6153}"/>
              </a:ext>
            </a:extLst>
          </p:cNvPr>
          <p:cNvCxnSpPr>
            <a:cxnSpLocks/>
          </p:cNvCxnSpPr>
          <p:nvPr/>
        </p:nvCxnSpPr>
        <p:spPr bwMode="auto">
          <a:xfrm flipV="1">
            <a:off x="7874200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1186B724-9F72-A96B-EFDA-D35E6A0A06C3}"/>
              </a:ext>
            </a:extLst>
          </p:cNvPr>
          <p:cNvCxnSpPr>
            <a:cxnSpLocks/>
          </p:cNvCxnSpPr>
          <p:nvPr/>
        </p:nvCxnSpPr>
        <p:spPr bwMode="auto">
          <a:xfrm flipV="1">
            <a:off x="790924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9A76A472-4C37-340E-FA1D-63B94932694F}"/>
              </a:ext>
            </a:extLst>
          </p:cNvPr>
          <p:cNvCxnSpPr>
            <a:cxnSpLocks/>
          </p:cNvCxnSpPr>
          <p:nvPr/>
        </p:nvCxnSpPr>
        <p:spPr bwMode="auto">
          <a:xfrm flipV="1">
            <a:off x="7971997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70031847-51FA-2442-79A0-805EF023A2E4}"/>
              </a:ext>
            </a:extLst>
          </p:cNvPr>
          <p:cNvCxnSpPr>
            <a:cxnSpLocks/>
          </p:cNvCxnSpPr>
          <p:nvPr/>
        </p:nvCxnSpPr>
        <p:spPr bwMode="auto">
          <a:xfrm flipV="1">
            <a:off x="801193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5F7758E8-B17D-2006-D525-C6A6625EE2DD}"/>
              </a:ext>
            </a:extLst>
          </p:cNvPr>
          <p:cNvCxnSpPr>
            <a:cxnSpLocks/>
          </p:cNvCxnSpPr>
          <p:nvPr/>
        </p:nvCxnSpPr>
        <p:spPr bwMode="auto">
          <a:xfrm flipV="1">
            <a:off x="8065094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DF640B25-D81B-A3B1-8826-FAC8A52990C3}"/>
              </a:ext>
            </a:extLst>
          </p:cNvPr>
          <p:cNvCxnSpPr>
            <a:cxnSpLocks/>
          </p:cNvCxnSpPr>
          <p:nvPr/>
        </p:nvCxnSpPr>
        <p:spPr bwMode="auto">
          <a:xfrm flipV="1">
            <a:off x="8105516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7" name="Straight Arrow Connector 206">
            <a:extLst>
              <a:ext uri="{FF2B5EF4-FFF2-40B4-BE49-F238E27FC236}">
                <a16:creationId xmlns:a16="http://schemas.microsoft.com/office/drawing/2014/main" id="{A8E6D5D7-4D74-464A-4CED-6D07A735E54A}"/>
              </a:ext>
            </a:extLst>
          </p:cNvPr>
          <p:cNvCxnSpPr>
            <a:cxnSpLocks/>
          </p:cNvCxnSpPr>
          <p:nvPr/>
        </p:nvCxnSpPr>
        <p:spPr bwMode="auto">
          <a:xfrm flipV="1">
            <a:off x="7453001" y="4855256"/>
            <a:ext cx="0" cy="162641"/>
          </a:xfrm>
          <a:prstGeom prst="straightConnector1">
            <a:avLst/>
          </a:prstGeom>
          <a:solidFill>
            <a:schemeClr val="accent1"/>
          </a:solidFill>
          <a:ln w="6350" cap="flat" cmpd="sng" algn="ctr">
            <a:solidFill>
              <a:srgbClr val="FFFF6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4722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pmap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0" y="1890147"/>
            <a:ext cx="3615259" cy="122197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/>
          <p:cNvSpPr txBox="1"/>
          <p:nvPr/>
        </p:nvSpPr>
        <p:spPr>
          <a:xfrm>
            <a:off x="4261679" y="1808257"/>
            <a:ext cx="33800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International HapMap Project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doi:10.1038/nature0422 (2005)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4117" y="12278"/>
            <a:ext cx="8919883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GB" sz="3200" dirty="0">
                <a:latin typeface="Arial" charset="0"/>
              </a:rPr>
              <a:t>The HapMap project estimated 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1679" y="2403268"/>
            <a:ext cx="4531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A database of &gt; 1M SNPs found in European, African, and Asian ancestry individuals</a:t>
            </a:r>
          </a:p>
          <a:p>
            <a:pPr algn="l"/>
            <a:r>
              <a:rPr lang="en-US" sz="1200" dirty="0">
                <a:latin typeface="FoundrySterling-Book" pitchFamily="2" charset="0"/>
              </a:rPr>
              <a:t>(A subset of the samples later used in the 1000 Genomes Project)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EFE70-3BE6-7C4D-A7A3-2CBBAE5B7889}"/>
              </a:ext>
            </a:extLst>
          </p:cNvPr>
          <p:cNvSpPr txBox="1"/>
          <p:nvPr/>
        </p:nvSpPr>
        <p:spPr>
          <a:xfrm>
            <a:off x="4261679" y="3870669"/>
            <a:ext cx="45314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Recombination turns out to be highly nonuniform.  It is concentrated in </a:t>
            </a:r>
            <a:r>
              <a:rPr lang="en-US" i="1" dirty="0">
                <a:latin typeface="FOUNDRYSTERLING-BOOK" pitchFamily="2" charset="0"/>
              </a:rPr>
              <a:t>recombination hotspots</a:t>
            </a:r>
            <a:r>
              <a:rPr lang="en-US" dirty="0">
                <a:latin typeface="FoundrySterling-Book" pitchFamily="2" charset="0"/>
              </a:rPr>
              <a:t>.  So mutations are carried on longer haplotypes than had been expected.</a:t>
            </a:r>
            <a:endParaRPr lang="en-US" i="1" dirty="0">
              <a:latin typeface="FOUNDRYSTERLING-BOO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FA6CDB-386A-F14E-97DE-EF90DAFAC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90" t="2698" b="7603"/>
          <a:stretch/>
        </p:blipFill>
        <p:spPr>
          <a:xfrm>
            <a:off x="511500" y="3846986"/>
            <a:ext cx="3750179" cy="210672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D7087A-674B-8248-9F9E-CA1C2F960408}"/>
              </a:ext>
            </a:extLst>
          </p:cNvPr>
          <p:cNvSpPr txBox="1"/>
          <p:nvPr/>
        </p:nvSpPr>
        <p:spPr>
          <a:xfrm>
            <a:off x="5029200" y="563951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Map of recombination rate</a:t>
            </a:r>
            <a:endParaRPr lang="en-US" sz="1400" dirty="0">
              <a:latin typeface="FoundrySterling-Book" pitchFamily="2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0356518-E924-C243-B605-3EA4CF68A3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97245" y="5737780"/>
            <a:ext cx="725391" cy="502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C5F03D-8BFC-D441-A231-9C3ED99DEFF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4801" y="5155681"/>
            <a:ext cx="673018" cy="96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B3AA40F-90FF-0B44-AD05-BEE3187E56E2}"/>
              </a:ext>
            </a:extLst>
          </p:cNvPr>
          <p:cNvSpPr txBox="1"/>
          <p:nvPr/>
        </p:nvSpPr>
        <p:spPr>
          <a:xfrm>
            <a:off x="5029200" y="5173802"/>
            <a:ext cx="2530549" cy="30777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FoundrySterling-Book" pitchFamily="2" charset="0"/>
              </a:rPr>
              <a:t>Shared haplotype lengths</a:t>
            </a:r>
            <a:endParaRPr lang="en-US" sz="1400" dirty="0">
              <a:latin typeface="FoundrySterling-Book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B6CC4-2924-0555-D3F4-7365F26FB54B}"/>
              </a:ext>
            </a:extLst>
          </p:cNvPr>
          <p:cNvSpPr txBox="1"/>
          <p:nvPr/>
        </p:nvSpPr>
        <p:spPr>
          <a:xfrm>
            <a:off x="556751" y="985838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The extent of LD depends on the amount of recombination.</a:t>
            </a:r>
          </a:p>
        </p:txBody>
      </p:sp>
    </p:spTree>
    <p:extLst>
      <p:ext uri="{BB962C8B-B14F-4D97-AF65-F5344CB8AC3E}">
        <p14:creationId xmlns:p14="http://schemas.microsoft.com/office/powerpoint/2010/main" val="3960302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7F90CD0-E375-6566-90B0-54E5959DD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32" y="9198"/>
            <a:ext cx="8710510" cy="599507"/>
          </a:xfrm>
        </p:spPr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EA1E7-1F10-D2BF-9772-0FAC7825EF56}"/>
              </a:ext>
            </a:extLst>
          </p:cNvPr>
          <p:cNvSpPr txBox="1"/>
          <p:nvPr/>
        </p:nvSpPr>
        <p:spPr>
          <a:xfrm>
            <a:off x="1593640" y="2171919"/>
            <a:ext cx="5956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E66E6-D438-ABBC-7522-26AB3FD40C31}"/>
              </a:ext>
            </a:extLst>
          </p:cNvPr>
          <p:cNvSpPr txBox="1"/>
          <p:nvPr/>
        </p:nvSpPr>
        <p:spPr>
          <a:xfrm>
            <a:off x="663472" y="3233750"/>
            <a:ext cx="7802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can estimate how much genetics determines trait variation by comparing trait similarity in more genetically similar and less genetically similar individuals, such as monozygotic and dizygotic twins.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5242C-5306-67B9-C1E6-F8090F5237D5}"/>
              </a:ext>
            </a:extLst>
          </p:cNvPr>
          <p:cNvSpPr txBox="1"/>
          <p:nvPr/>
        </p:nvSpPr>
        <p:spPr>
          <a:xfrm>
            <a:off x="663469" y="1367229"/>
            <a:ext cx="7802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We don’t have to guess!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103646-3A9E-987F-9838-D574D57F7148}"/>
              </a:ext>
            </a:extLst>
          </p:cNvPr>
          <p:cNvGrpSpPr/>
          <p:nvPr/>
        </p:nvGrpSpPr>
        <p:grpSpPr>
          <a:xfrm>
            <a:off x="2223880" y="4640897"/>
            <a:ext cx="4681613" cy="1013372"/>
            <a:chOff x="3410853" y="2798303"/>
            <a:chExt cx="5473199" cy="1184717"/>
          </a:xfrm>
        </p:grpSpPr>
        <p:pic>
          <p:nvPicPr>
            <p:cNvPr id="18" name="Picture 17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17CB8CF9-41FB-5644-8FAD-23170696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E3D0E5-2327-08C0-C3A9-C4BB72AD1FD8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F310B4-FCB3-93E6-3DFA-3223E2B374B8}"/>
              </a:ext>
            </a:extLst>
          </p:cNvPr>
          <p:cNvSpPr txBox="1"/>
          <p:nvPr/>
        </p:nvSpPr>
        <p:spPr>
          <a:xfrm>
            <a:off x="2620884" y="5799532"/>
            <a:ext cx="3887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Large meta-analysis of &gt; 2000 twin studies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632A8C-8F5B-99B3-3AE6-1C2FF9C57A26}"/>
              </a:ext>
            </a:extLst>
          </p:cNvPr>
          <p:cNvSpPr txBox="1"/>
          <p:nvPr/>
        </p:nvSpPr>
        <p:spPr>
          <a:xfrm>
            <a:off x="2333493" y="6070739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(Browse the results at: </a:t>
            </a:r>
            <a:r>
              <a:rPr lang="en-US" sz="1200" dirty="0">
                <a:hlinkClick r:id="rId3"/>
              </a:rPr>
              <a:t>https://match.ctglab.nl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6325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F20C99-1B61-A243-898C-34B62FBE4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3" t="27132" r="18500" b="9922"/>
          <a:stretch/>
        </p:blipFill>
        <p:spPr>
          <a:xfrm>
            <a:off x="637952" y="489097"/>
            <a:ext cx="4391247" cy="550260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DA9E81-7A62-7A4A-ABFB-D869364BCA2D}"/>
              </a:ext>
            </a:extLst>
          </p:cNvPr>
          <p:cNvSpPr txBox="1"/>
          <p:nvPr/>
        </p:nvSpPr>
        <p:spPr>
          <a:xfrm>
            <a:off x="5677787" y="2778736"/>
            <a:ext cx="2828261" cy="92333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Block-like structure of LD</a:t>
            </a:r>
          </a:p>
          <a:p>
            <a:pPr algn="ctr"/>
            <a:r>
              <a:rPr lang="en-GB" sz="1800" dirty="0">
                <a:latin typeface="FoundrySterling-Book" pitchFamily="2" charset="0"/>
              </a:rPr>
              <a:t>(correlations between SNPs in two different regions)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7B6464-B5F5-564F-99C8-EE9FD7AC309A}"/>
              </a:ext>
            </a:extLst>
          </p:cNvPr>
          <p:cNvSpPr txBox="1"/>
          <p:nvPr/>
        </p:nvSpPr>
        <p:spPr>
          <a:xfrm>
            <a:off x="2691825" y="1041991"/>
            <a:ext cx="42351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YRI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BD57CE-600A-2748-A929-E6A5950C8E66}"/>
              </a:ext>
            </a:extLst>
          </p:cNvPr>
          <p:cNvSpPr txBox="1"/>
          <p:nvPr/>
        </p:nvSpPr>
        <p:spPr>
          <a:xfrm>
            <a:off x="2662972" y="2534093"/>
            <a:ext cx="49404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CCAB5-74DE-4746-9D45-9C7BB4698AAB}"/>
              </a:ext>
            </a:extLst>
          </p:cNvPr>
          <p:cNvSpPr txBox="1"/>
          <p:nvPr/>
        </p:nvSpPr>
        <p:spPr>
          <a:xfrm>
            <a:off x="2610072" y="3893568"/>
            <a:ext cx="546945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CHB</a:t>
            </a:r>
          </a:p>
          <a:p>
            <a:r>
              <a:rPr lang="en-US" sz="1400" dirty="0">
                <a:solidFill>
                  <a:schemeClr val="bg2"/>
                </a:solidFill>
                <a:latin typeface="FoundrySterling-Book" pitchFamily="2" charset="0"/>
              </a:rPr>
              <a:t>+JPT</a:t>
            </a:r>
          </a:p>
        </p:txBody>
      </p:sp>
    </p:spTree>
    <p:extLst>
      <p:ext uri="{BB962C8B-B14F-4D97-AF65-F5344CB8AC3E}">
        <p14:creationId xmlns:p14="http://schemas.microsoft.com/office/powerpoint/2010/main" val="3001996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nature04226-t8">
            <a:extLst>
              <a:ext uri="{FF2B5EF4-FFF2-40B4-BE49-F238E27FC236}">
                <a16:creationId xmlns:a16="http://schemas.microsoft.com/office/drawing/2014/main" id="{450BE060-57BC-079F-B05F-151A18049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4" r="122"/>
          <a:stretch/>
        </p:blipFill>
        <p:spPr bwMode="auto">
          <a:xfrm>
            <a:off x="1759365" y="1391233"/>
            <a:ext cx="5625270" cy="229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A5779E-7B6B-2757-D743-4C49822766CF}"/>
              </a:ext>
            </a:extLst>
          </p:cNvPr>
          <p:cNvSpPr txBox="1"/>
          <p:nvPr/>
        </p:nvSpPr>
        <p:spPr>
          <a:xfrm>
            <a:off x="1244099" y="4121344"/>
            <a:ext cx="6655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FoundrySterling-Book" pitchFamily="2" charset="0"/>
              </a:rPr>
              <a:t>HapMap estimated how many SNPs genome-wide would need to be typed to capture (by LD) most common genetic variants.  E.g. 250,000 would capture ~95% of SNPs in European populations.</a:t>
            </a:r>
          </a:p>
        </p:txBody>
      </p:sp>
    </p:spTree>
    <p:extLst>
      <p:ext uri="{BB962C8B-B14F-4D97-AF65-F5344CB8AC3E}">
        <p14:creationId xmlns:p14="http://schemas.microsoft.com/office/powerpoint/2010/main" val="11908297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992066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oundrySterling-Book" pitchFamily="2" charset="0"/>
              </a:rPr>
              <a:t>How a microarray works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3809" y="1814285"/>
            <a:ext cx="4855256" cy="3543905"/>
            <a:chOff x="870857" y="1632856"/>
            <a:chExt cx="4855256" cy="3543905"/>
          </a:xfrm>
        </p:grpSpPr>
        <p:sp>
          <p:nvSpPr>
            <p:cNvPr id="5" name="Rectangle 4"/>
            <p:cNvSpPr/>
            <p:nvPr/>
          </p:nvSpPr>
          <p:spPr bwMode="auto">
            <a:xfrm>
              <a:off x="870857" y="1632856"/>
              <a:ext cx="4855256" cy="3543905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pic>
          <p:nvPicPr>
            <p:cNvPr id="4" name="Picture 3" descr="2000px-Affymetrix_GeneChip_and_Illumina_BeadChip_design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858" y="1826986"/>
              <a:ext cx="4241429" cy="3168347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736746" y="1837548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Wash the DNA over and let it </a:t>
            </a:r>
            <a:r>
              <a:rPr lang="en-US" sz="2400" dirty="0" err="1">
                <a:latin typeface="FoundrySterling-Book" pitchFamily="2" charset="0"/>
              </a:rPr>
              <a:t>hybridise</a:t>
            </a:r>
            <a:r>
              <a:rPr lang="en-US" sz="2400" dirty="0">
                <a:latin typeface="FoundrySterling-Book" pitchFamily="2" charset="0"/>
              </a:rPr>
              <a:t> to millions of probes – one for each SNP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36746" y="3679392"/>
            <a:ext cx="2822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latin typeface="FoundrySterling-Book" pitchFamily="2" charset="0"/>
              </a:rPr>
              <a:t>Flourescent</a:t>
            </a:r>
            <a:r>
              <a:rPr lang="en-US" sz="2400" dirty="0">
                <a:latin typeface="FoundrySterling-Book" pitchFamily="2" charset="0"/>
              </a:rPr>
              <a:t> markers are then attached.  A picture is taken of the array.</a:t>
            </a:r>
          </a:p>
        </p:txBody>
      </p:sp>
    </p:spTree>
    <p:extLst>
      <p:ext uri="{BB962C8B-B14F-4D97-AF65-F5344CB8AC3E}">
        <p14:creationId xmlns:p14="http://schemas.microsoft.com/office/powerpoint/2010/main" val="1664655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B865F121-2753-2E44-8CC2-1515EBE7D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7987" y="1539122"/>
            <a:ext cx="6923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(well-genotyped) SNP, you get back this: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988" y="5486404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 SNP allele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SNP allele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7EF52D-5ACA-F64B-9520-F07E27F971A0}"/>
              </a:ext>
            </a:extLst>
          </p:cNvPr>
          <p:cNvSpPr txBox="1"/>
          <p:nvPr/>
        </p:nvSpPr>
        <p:spPr>
          <a:xfrm>
            <a:off x="4643811" y="3125671"/>
            <a:ext cx="3585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A clustering algorithm has been used to turn the intensity values (x/y axis values) into genotype calls (</a:t>
            </a:r>
            <a:r>
              <a:rPr lang="en-US" sz="1800" dirty="0" err="1">
                <a:latin typeface="FoundrySterling-Book" pitchFamily="2" charset="0"/>
              </a:rPr>
              <a:t>colours</a:t>
            </a:r>
            <a:r>
              <a:rPr lang="en-US" sz="1800" dirty="0">
                <a:latin typeface="FoundrySterling-Book" pitchFamily="2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5280193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2"/>
          <a:stretch>
            <a:fillRect/>
          </a:stretch>
        </p:blipFill>
        <p:spPr bwMode="auto">
          <a:xfrm>
            <a:off x="643318" y="2312153"/>
            <a:ext cx="3166684" cy="3078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988" y="5491238"/>
            <a:ext cx="4001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Each dot represents DNA from one individual.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X axis = image intensity for 1</a:t>
            </a:r>
            <a:r>
              <a:rPr lang="en-US" baseline="30000" dirty="0">
                <a:latin typeface="FoundrySterling-Book" pitchFamily="2" charset="0"/>
              </a:rPr>
              <a:t>st</a:t>
            </a:r>
            <a:r>
              <a:rPr lang="en-US" dirty="0">
                <a:latin typeface="FoundrySterling-Book" pitchFamily="2" charset="0"/>
              </a:rPr>
              <a:t> allele</a:t>
            </a:r>
          </a:p>
          <a:p>
            <a:pPr algn="l"/>
            <a:r>
              <a:rPr lang="en-US" dirty="0">
                <a:latin typeface="FoundrySterling-Book" pitchFamily="2" charset="0"/>
              </a:rPr>
              <a:t>Y axis = image intensity for 2</a:t>
            </a:r>
            <a:r>
              <a:rPr lang="en-US" baseline="30000" dirty="0">
                <a:latin typeface="FoundrySterling-Book" pitchFamily="2" charset="0"/>
              </a:rPr>
              <a:t>nd</a:t>
            </a:r>
            <a:r>
              <a:rPr lang="en-US" dirty="0">
                <a:latin typeface="FoundrySterling-Book" pitchFamily="2" charset="0"/>
              </a:rPr>
              <a:t> allele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8424" y="2781906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85872" y="3248782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8081" y="4211221"/>
            <a:ext cx="51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5" t="11858" b="12825"/>
          <a:stretch/>
        </p:blipFill>
        <p:spPr bwMode="auto">
          <a:xfrm>
            <a:off x="5285618" y="2419047"/>
            <a:ext cx="3175324" cy="2939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053085" y="1533154"/>
            <a:ext cx="3526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Or this if you’re less lucky: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14805" y="315680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B/B?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89682" y="3490630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A/B?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1891" y="4852212"/>
            <a:ext cx="629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A/A?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6458" y="3435047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46191" y="3805161"/>
            <a:ext cx="29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135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31846" y="5491238"/>
            <a:ext cx="3910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Small genotyping errors in cases or controls could easily confound the study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F05CC1-CF00-FA47-BA1D-D9FF3EF0F462}"/>
              </a:ext>
            </a:extLst>
          </p:cNvPr>
          <p:cNvSpPr txBox="1"/>
          <p:nvPr/>
        </p:nvSpPr>
        <p:spPr>
          <a:xfrm>
            <a:off x="447988" y="1539122"/>
            <a:ext cx="4271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For each SNP, you get back this: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0C4945-604D-2548-AD8C-D7177ADA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45" y="137420"/>
            <a:ext cx="8710510" cy="599507"/>
          </a:xfrm>
        </p:spPr>
        <p:txBody>
          <a:bodyPr/>
          <a:lstStyle/>
          <a:p>
            <a:r>
              <a:rPr lang="en-US" dirty="0"/>
              <a:t>A microarray gives you intensities, not genotypes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C9690-5D91-BE1D-6DC3-81B3DD7616F5}"/>
              </a:ext>
            </a:extLst>
          </p:cNvPr>
          <p:cNvSpPr txBox="1"/>
          <p:nvPr/>
        </p:nvSpPr>
        <p:spPr>
          <a:xfrm>
            <a:off x="5317133" y="6095946"/>
            <a:ext cx="3143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Careful quality control needed with</a:t>
            </a:r>
          </a:p>
          <a:p>
            <a:pPr algn="ctr"/>
            <a:r>
              <a:rPr lang="en-US" dirty="0">
                <a:solidFill>
                  <a:srgbClr val="FFFF65"/>
                </a:solidFill>
                <a:latin typeface="FoundrySterling-Book" pitchFamily="2" charset="0"/>
              </a:rPr>
              <a:t>these technologies</a:t>
            </a:r>
          </a:p>
        </p:txBody>
      </p:sp>
    </p:spTree>
    <p:extLst>
      <p:ext uri="{BB962C8B-B14F-4D97-AF65-F5344CB8AC3E}">
        <p14:creationId xmlns:p14="http://schemas.microsoft.com/office/powerpoint/2010/main" val="2715077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EBB5B-2EA9-BC58-54D2-2873B02AA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12E0-271A-6897-4682-344BA57C5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Rest of lecture - outline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B48F426-38DB-172B-D120-01B481A5C4D1}"/>
              </a:ext>
            </a:extLst>
          </p:cNvPr>
          <p:cNvSpPr txBox="1">
            <a:spLocks/>
          </p:cNvSpPr>
          <p:nvPr/>
        </p:nvSpPr>
        <p:spPr bwMode="auto">
          <a:xfrm>
            <a:off x="884645" y="1154405"/>
            <a:ext cx="7374709" cy="477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Testing for association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How to do the statistical tests?  How many samples?  How to deal with confounders?</a:t>
            </a:r>
          </a:p>
          <a:p>
            <a:pPr marL="0" indent="0">
              <a:buNone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What variants to genotype, and how? 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Patterns of linkage </a:t>
            </a:r>
            <a:r>
              <a:rPr lang="en-US" sz="1800" i="1" kern="0" dirty="0" err="1">
                <a:solidFill>
                  <a:srgbClr val="FFFF65"/>
                </a:solidFill>
              </a:rPr>
              <a:t>disequilbrium</a:t>
            </a:r>
            <a:r>
              <a:rPr lang="en-US" sz="1800" i="1" kern="0" dirty="0">
                <a:solidFill>
                  <a:srgbClr val="FFFF65"/>
                </a:solidFill>
              </a:rPr>
              <a:t> and the HapMap study</a:t>
            </a:r>
          </a:p>
          <a:p>
            <a:pPr>
              <a:buFont typeface="Arial" panose="020B0604020202020204" pitchFamily="34" charset="0"/>
              <a:buChar char="•"/>
            </a:pPr>
            <a:endParaRPr lang="en-US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kern="0" dirty="0"/>
              <a:t>A real GWAS study – WTCCC</a:t>
            </a:r>
          </a:p>
          <a:p>
            <a:pPr marL="0" indent="0">
              <a:buNone/>
            </a:pPr>
            <a:r>
              <a:rPr lang="en-US" sz="1800" i="1" kern="0" dirty="0">
                <a:solidFill>
                  <a:srgbClr val="FFFF65"/>
                </a:solidFill>
              </a:rPr>
              <a:t>The common variant, common disease hypothesis in practice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76CA2F-CEFC-37CD-0CD6-F1516BACE469}"/>
              </a:ext>
            </a:extLst>
          </p:cNvPr>
          <p:cNvCxnSpPr/>
          <p:nvPr/>
        </p:nvCxnSpPr>
        <p:spPr bwMode="auto">
          <a:xfrm>
            <a:off x="224058" y="4540623"/>
            <a:ext cx="52001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65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45789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02BF-6940-AD43-877C-BC2BA6E7D71D}"/>
              </a:ext>
            </a:extLst>
          </p:cNvPr>
          <p:cNvSpPr txBox="1">
            <a:spLocks/>
          </p:cNvSpPr>
          <p:nvPr/>
        </p:nvSpPr>
        <p:spPr>
          <a:xfrm>
            <a:off x="909638" y="125164"/>
            <a:ext cx="6977062" cy="67588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FoundrySterling-Book" pitchFamily="2" charset="0"/>
              </a:rPr>
              <a:t>The birth of GWAS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B533B-0AB6-9042-BBB5-E8A8C48A0DB7}"/>
              </a:ext>
            </a:extLst>
          </p:cNvPr>
          <p:cNvSpPr txBox="1"/>
          <p:nvPr/>
        </p:nvSpPr>
        <p:spPr>
          <a:xfrm>
            <a:off x="66526" y="2308156"/>
            <a:ext cx="892322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Discovery of A/B/O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D70405-76EF-9746-9F27-C29767B0F66A}"/>
              </a:ext>
            </a:extLst>
          </p:cNvPr>
          <p:cNvSpPr txBox="1"/>
          <p:nvPr/>
        </p:nvSpPr>
        <p:spPr>
          <a:xfrm>
            <a:off x="200453" y="2829203"/>
            <a:ext cx="536105" cy="27947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1901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80C959F-EDD8-F941-9638-47F111ABFEC0}"/>
              </a:ext>
            </a:extLst>
          </p:cNvPr>
          <p:cNvCxnSpPr>
            <a:cxnSpLocks/>
          </p:cNvCxnSpPr>
          <p:nvPr/>
        </p:nvCxnSpPr>
        <p:spPr bwMode="auto">
          <a:xfrm>
            <a:off x="539650" y="31412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9C091DE-ECF0-2C44-969B-1C0393A3812C}"/>
              </a:ext>
            </a:extLst>
          </p:cNvPr>
          <p:cNvSpPr txBox="1"/>
          <p:nvPr/>
        </p:nvSpPr>
        <p:spPr>
          <a:xfrm>
            <a:off x="1526734" y="3809168"/>
            <a:ext cx="10122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Low-throughput genotyping methods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991A685-4722-9D46-BFE7-BDE29087A60B}"/>
              </a:ext>
            </a:extLst>
          </p:cNvPr>
          <p:cNvCxnSpPr>
            <a:cxnSpLocks/>
          </p:cNvCxnSpPr>
          <p:nvPr/>
        </p:nvCxnSpPr>
        <p:spPr bwMode="auto">
          <a:xfrm flipV="1">
            <a:off x="467152" y="3220695"/>
            <a:ext cx="7936184" cy="56377"/>
          </a:xfrm>
          <a:prstGeom prst="line">
            <a:avLst/>
          </a:prstGeom>
          <a:solidFill>
            <a:schemeClr val="accent1"/>
          </a:solidFill>
          <a:ln w="76200" cap="rnd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77DEF4B-78AE-4449-BC3D-EC52F18A60CF}"/>
              </a:ext>
            </a:extLst>
          </p:cNvPr>
          <p:cNvSpPr txBox="1"/>
          <p:nvPr/>
        </p:nvSpPr>
        <p:spPr>
          <a:xfrm>
            <a:off x="2732176" y="3462455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CDC9629-CD73-2641-8EC0-D2A0225C9E2F}"/>
              </a:ext>
            </a:extLst>
          </p:cNvPr>
          <p:cNvSpPr txBox="1"/>
          <p:nvPr/>
        </p:nvSpPr>
        <p:spPr>
          <a:xfrm>
            <a:off x="2732176" y="3788479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Huntingdon’s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HTT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B06F2FB-BAD5-D144-BD59-3EFD1FD252A8}"/>
              </a:ext>
            </a:extLst>
          </p:cNvPr>
          <p:cNvSpPr txBox="1"/>
          <p:nvPr/>
        </p:nvSpPr>
        <p:spPr>
          <a:xfrm>
            <a:off x="367123" y="3809168"/>
            <a:ext cx="1085030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Structure of DNA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2A4BA81-26E8-1147-838F-65A31FC4B02D}"/>
              </a:ext>
            </a:extLst>
          </p:cNvPr>
          <p:cNvCxnSpPr>
            <a:cxnSpLocks/>
          </p:cNvCxnSpPr>
          <p:nvPr/>
        </p:nvCxnSpPr>
        <p:spPr bwMode="auto">
          <a:xfrm>
            <a:off x="105781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8C1803F-6F41-B040-B0CA-9824CC107608}"/>
              </a:ext>
            </a:extLst>
          </p:cNvPr>
          <p:cNvSpPr txBox="1"/>
          <p:nvPr/>
        </p:nvSpPr>
        <p:spPr>
          <a:xfrm>
            <a:off x="746661" y="3462532"/>
            <a:ext cx="63727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1950’s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8A126CE-68C0-5C45-BC66-3F1B9C6E1273}"/>
              </a:ext>
            </a:extLst>
          </p:cNvPr>
          <p:cNvSpPr txBox="1"/>
          <p:nvPr/>
        </p:nvSpPr>
        <p:spPr>
          <a:xfrm>
            <a:off x="1304481" y="2830438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1970’s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8B6D3864-DE78-9D46-B8BD-EE3CCF779783}"/>
              </a:ext>
            </a:extLst>
          </p:cNvPr>
          <p:cNvCxnSpPr>
            <a:cxnSpLocks/>
          </p:cNvCxnSpPr>
          <p:nvPr/>
        </p:nvCxnSpPr>
        <p:spPr bwMode="auto">
          <a:xfrm>
            <a:off x="1623118" y="31347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8DC357-AC8B-474A-9489-307F91C451A3}"/>
              </a:ext>
            </a:extLst>
          </p:cNvPr>
          <p:cNvSpPr txBox="1"/>
          <p:nvPr/>
        </p:nvSpPr>
        <p:spPr>
          <a:xfrm>
            <a:off x="1805522" y="3462455"/>
            <a:ext cx="637275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1980’s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2F69C7E-DFEE-FD41-901E-03CB32DB29AD}"/>
              </a:ext>
            </a:extLst>
          </p:cNvPr>
          <p:cNvCxnSpPr>
            <a:cxnSpLocks/>
          </p:cNvCxnSpPr>
          <p:nvPr/>
        </p:nvCxnSpPr>
        <p:spPr bwMode="auto">
          <a:xfrm>
            <a:off x="2112562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8ACED1-ADEC-104F-B8D3-59462E9DBE35}"/>
              </a:ext>
            </a:extLst>
          </p:cNvPr>
          <p:cNvCxnSpPr>
            <a:cxnSpLocks/>
          </p:cNvCxnSpPr>
          <p:nvPr/>
        </p:nvCxnSpPr>
        <p:spPr bwMode="auto">
          <a:xfrm>
            <a:off x="3019140" y="324049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927A6B2-C690-0340-844B-D3EA37336708}"/>
              </a:ext>
            </a:extLst>
          </p:cNvPr>
          <p:cNvSpPr txBox="1"/>
          <p:nvPr/>
        </p:nvSpPr>
        <p:spPr>
          <a:xfrm>
            <a:off x="2333700" y="281788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1989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6D2DA772-BB31-2F49-99E1-BD267946E9A7}"/>
              </a:ext>
            </a:extLst>
          </p:cNvPr>
          <p:cNvCxnSpPr>
            <a:cxnSpLocks/>
          </p:cNvCxnSpPr>
          <p:nvPr/>
        </p:nvCxnSpPr>
        <p:spPr bwMode="auto">
          <a:xfrm>
            <a:off x="2618779" y="312342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0CFE61CC-7371-1B44-A437-BE3A50713B7E}"/>
              </a:ext>
            </a:extLst>
          </p:cNvPr>
          <p:cNvSpPr txBox="1"/>
          <p:nvPr/>
        </p:nvSpPr>
        <p:spPr>
          <a:xfrm>
            <a:off x="2032880" y="1686435"/>
            <a:ext cx="117179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Cystic fibrosis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CFTR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F3A2C01-006D-A642-A336-39AC5EA23F1F}"/>
              </a:ext>
            </a:extLst>
          </p:cNvPr>
          <p:cNvSpPr txBox="1"/>
          <p:nvPr/>
        </p:nvSpPr>
        <p:spPr>
          <a:xfrm>
            <a:off x="2732176" y="4114503"/>
            <a:ext cx="154418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Alzheimer’s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APOE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EBC8EE-2914-D740-B156-51187420B287}"/>
              </a:ext>
            </a:extLst>
          </p:cNvPr>
          <p:cNvSpPr txBox="1"/>
          <p:nvPr/>
        </p:nvSpPr>
        <p:spPr>
          <a:xfrm>
            <a:off x="2964971" y="2813093"/>
            <a:ext cx="744728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1994-5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9595CC-F990-3542-A959-47602C347559}"/>
              </a:ext>
            </a:extLst>
          </p:cNvPr>
          <p:cNvCxnSpPr>
            <a:cxnSpLocks/>
          </p:cNvCxnSpPr>
          <p:nvPr/>
        </p:nvCxnSpPr>
        <p:spPr bwMode="auto">
          <a:xfrm>
            <a:off x="3315434" y="311581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E60421A-F9F3-594D-B307-A62B853A9B22}"/>
              </a:ext>
            </a:extLst>
          </p:cNvPr>
          <p:cNvSpPr txBox="1"/>
          <p:nvPr/>
        </p:nvSpPr>
        <p:spPr>
          <a:xfrm>
            <a:off x="2751436" y="2253886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dirty="0"/>
              <a:t>Breast cancer (</a:t>
            </a:r>
            <a:r>
              <a:rPr lang="en-US" sz="1200" i="1" dirty="0"/>
              <a:t>BRCA1/2 </a:t>
            </a:r>
            <a:r>
              <a:rPr lang="en-US" sz="1200" dirty="0"/>
              <a:t>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48E5338-BC60-9E4C-A635-0E6A127A7A4D}"/>
              </a:ext>
            </a:extLst>
          </p:cNvPr>
          <p:cNvCxnSpPr>
            <a:cxnSpLocks/>
          </p:cNvCxnSpPr>
          <p:nvPr/>
        </p:nvCxnSpPr>
        <p:spPr bwMode="auto">
          <a:xfrm>
            <a:off x="2618779" y="2223406"/>
            <a:ext cx="5599" cy="51042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3809A9B-7E7A-E24A-A4E9-06D097500413}"/>
              </a:ext>
            </a:extLst>
          </p:cNvPr>
          <p:cNvSpPr txBox="1"/>
          <p:nvPr/>
        </p:nvSpPr>
        <p:spPr>
          <a:xfrm>
            <a:off x="1069753" y="2302642"/>
            <a:ext cx="1171797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 ‘Sanger’ DNA sequencing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4DBEEC-C653-1C42-9F38-35BA2E04C98F}"/>
              </a:ext>
            </a:extLst>
          </p:cNvPr>
          <p:cNvSpPr txBox="1"/>
          <p:nvPr/>
        </p:nvSpPr>
        <p:spPr>
          <a:xfrm>
            <a:off x="4150870" y="2079274"/>
            <a:ext cx="99953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Human genome completed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1BD13B-30B2-7947-8651-C6FEA69E741B}"/>
              </a:ext>
            </a:extLst>
          </p:cNvPr>
          <p:cNvSpPr txBox="1"/>
          <p:nvPr/>
        </p:nvSpPr>
        <p:spPr>
          <a:xfrm>
            <a:off x="4363675" y="2798302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2003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B6F47F-626F-FE42-83D1-EC93B14151B2}"/>
              </a:ext>
            </a:extLst>
          </p:cNvPr>
          <p:cNvCxnSpPr>
            <a:cxnSpLocks/>
          </p:cNvCxnSpPr>
          <p:nvPr/>
        </p:nvCxnSpPr>
        <p:spPr bwMode="auto">
          <a:xfrm>
            <a:off x="4664982" y="3096416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6EC583A-D9B6-CA48-ABCA-8AC355698F2E}"/>
              </a:ext>
            </a:extLst>
          </p:cNvPr>
          <p:cNvSpPr txBox="1"/>
          <p:nvPr/>
        </p:nvSpPr>
        <p:spPr>
          <a:xfrm>
            <a:off x="4664982" y="3479243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89A8972-8F8F-6143-90C3-2EFD0EF5412E}"/>
              </a:ext>
            </a:extLst>
          </p:cNvPr>
          <p:cNvCxnSpPr>
            <a:cxnSpLocks/>
          </p:cNvCxnSpPr>
          <p:nvPr/>
        </p:nvCxnSpPr>
        <p:spPr bwMode="auto">
          <a:xfrm>
            <a:off x="4937602" y="3252927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620FCFE4-D608-E54B-8C7F-BDC94D2C029B}"/>
              </a:ext>
            </a:extLst>
          </p:cNvPr>
          <p:cNvSpPr txBox="1"/>
          <p:nvPr/>
        </p:nvSpPr>
        <p:spPr>
          <a:xfrm>
            <a:off x="4435244" y="3821298"/>
            <a:ext cx="1544188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Mapping of &gt; 1 million common genetic variants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(International HapMap Project)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02BFDD-A067-5241-BAE3-FE8322CA3366}"/>
              </a:ext>
            </a:extLst>
          </p:cNvPr>
          <p:cNvSpPr txBox="1"/>
          <p:nvPr/>
        </p:nvSpPr>
        <p:spPr>
          <a:xfrm>
            <a:off x="5525872" y="279830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2007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E9E143E-2910-574E-877D-356831938A1B}"/>
              </a:ext>
            </a:extLst>
          </p:cNvPr>
          <p:cNvCxnSpPr>
            <a:cxnSpLocks/>
          </p:cNvCxnSpPr>
          <p:nvPr/>
        </p:nvCxnSpPr>
        <p:spPr bwMode="auto">
          <a:xfrm>
            <a:off x="5812836" y="309889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816AC3A-5D5D-2A49-A2D8-13B7FC46C7DE}"/>
              </a:ext>
            </a:extLst>
          </p:cNvPr>
          <p:cNvSpPr txBox="1"/>
          <p:nvPr/>
        </p:nvSpPr>
        <p:spPr>
          <a:xfrm>
            <a:off x="5257634" y="1902002"/>
            <a:ext cx="1247891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First proof of principle GWAS studies e.g. WTCCC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B2E7C3-E179-B447-943F-0A9AF0E18863}"/>
              </a:ext>
            </a:extLst>
          </p:cNvPr>
          <p:cNvSpPr txBox="1"/>
          <p:nvPr/>
        </p:nvSpPr>
        <p:spPr>
          <a:xfrm>
            <a:off x="4078108" y="4965688"/>
            <a:ext cx="174767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Microarray genotyping technology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D364FE-B3D8-0741-AB58-12FD57D0E884}"/>
              </a:ext>
            </a:extLst>
          </p:cNvPr>
          <p:cNvSpPr txBox="1"/>
          <p:nvPr/>
        </p:nvSpPr>
        <p:spPr>
          <a:xfrm>
            <a:off x="6069136" y="3809168"/>
            <a:ext cx="1548130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High-throughput ‘next generation’ sequencing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299A69B-BF37-E243-9E0D-73C43FE49812}"/>
              </a:ext>
            </a:extLst>
          </p:cNvPr>
          <p:cNvCxnSpPr>
            <a:cxnSpLocks/>
            <a:stCxn id="44" idx="3"/>
          </p:cNvCxnSpPr>
          <p:nvPr/>
        </p:nvCxnSpPr>
        <p:spPr bwMode="auto">
          <a:xfrm>
            <a:off x="7617266" y="4132334"/>
            <a:ext cx="1058901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8E44F3C-BF07-1843-AD36-584183ABF5D3}"/>
              </a:ext>
            </a:extLst>
          </p:cNvPr>
          <p:cNvCxnSpPr>
            <a:cxnSpLocks/>
          </p:cNvCxnSpPr>
          <p:nvPr/>
        </p:nvCxnSpPr>
        <p:spPr bwMode="auto">
          <a:xfrm>
            <a:off x="5881753" y="5196520"/>
            <a:ext cx="2850385" cy="1081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31BA985-B0C1-1F43-9359-AD7A4E59147A}"/>
              </a:ext>
            </a:extLst>
          </p:cNvPr>
          <p:cNvSpPr txBox="1"/>
          <p:nvPr/>
        </p:nvSpPr>
        <p:spPr>
          <a:xfrm>
            <a:off x="6414241" y="3401311"/>
            <a:ext cx="57392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2010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B222B9-863F-D04A-B45B-1752D56BFC97}"/>
              </a:ext>
            </a:extLst>
          </p:cNvPr>
          <p:cNvCxnSpPr>
            <a:cxnSpLocks/>
          </p:cNvCxnSpPr>
          <p:nvPr/>
        </p:nvCxnSpPr>
        <p:spPr bwMode="auto">
          <a:xfrm>
            <a:off x="6664417" y="3234642"/>
            <a:ext cx="0" cy="16126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A975B42-5E7A-F844-BAC3-A30404A00B7D}"/>
              </a:ext>
            </a:extLst>
          </p:cNvPr>
          <p:cNvCxnSpPr>
            <a:cxnSpLocks/>
          </p:cNvCxnSpPr>
          <p:nvPr/>
        </p:nvCxnSpPr>
        <p:spPr bwMode="auto">
          <a:xfrm flipV="1">
            <a:off x="6505525" y="2402439"/>
            <a:ext cx="2170642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DA9A756-2C4D-B848-B97D-203CF2FAF7F3}"/>
              </a:ext>
            </a:extLst>
          </p:cNvPr>
          <p:cNvSpPr txBox="1"/>
          <p:nvPr/>
        </p:nvSpPr>
        <p:spPr>
          <a:xfrm>
            <a:off x="1281354" y="5626095"/>
            <a:ext cx="7572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Microarrays developed in the late 90’s / early 2000’s.</a:t>
            </a:r>
          </a:p>
          <a:p>
            <a:pPr algn="ctr"/>
            <a:r>
              <a:rPr lang="en-US" dirty="0">
                <a:latin typeface="FoundrySterling-Book" pitchFamily="2" charset="0"/>
              </a:rPr>
              <a:t>For the first time was possible to rapidly type hundreds of thousands or millions of SNPs</a:t>
            </a:r>
          </a:p>
        </p:txBody>
      </p:sp>
    </p:spTree>
    <p:extLst>
      <p:ext uri="{BB962C8B-B14F-4D97-AF65-F5344CB8AC3E}">
        <p14:creationId xmlns:p14="http://schemas.microsoft.com/office/powerpoint/2010/main" val="129169563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300789" y="967163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samples How many?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300788" y="1713405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many?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113717" y="4278352"/>
            <a:ext cx="254118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enough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113716" y="5750038"/>
            <a:ext cx="253055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they understand the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89102" y="103499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89101" y="165714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962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489101" y="417789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489099" y="5750038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101" y="2483332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489100" y="492385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6.Replicate in other studies, or find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113716" y="5113567"/>
            <a:ext cx="253055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corroborated by other evidence?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7BF045-6B8B-34C6-C3AC-BFC5FE50296D}"/>
              </a:ext>
            </a:extLst>
          </p:cNvPr>
          <p:cNvSpPr txBox="1"/>
          <p:nvPr/>
        </p:nvSpPr>
        <p:spPr>
          <a:xfrm>
            <a:off x="6113716" y="2705377"/>
            <a:ext cx="2541183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Have they done adequate data quality control?  Have they dealt with possible confounders?</a:t>
            </a:r>
          </a:p>
        </p:txBody>
      </p:sp>
    </p:spTree>
    <p:extLst>
      <p:ext uri="{BB962C8B-B14F-4D97-AF65-F5344CB8AC3E}">
        <p14:creationId xmlns:p14="http://schemas.microsoft.com/office/powerpoint/2010/main" val="37186184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6068977-EB0B-DA45-BE82-1F7D819E4E1D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GWAS study - WTCCC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1E4BD-DE23-BF48-A5BC-D167E5CA08B3}"/>
              </a:ext>
            </a:extLst>
          </p:cNvPr>
          <p:cNvSpPr txBox="1"/>
          <p:nvPr/>
        </p:nvSpPr>
        <p:spPr>
          <a:xfrm>
            <a:off x="482600" y="3121924"/>
            <a:ext cx="7085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Studied seven common diseases in the UK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Bipolar disorder, Coronary Artery Disease, Crohn’s disease, Hypertension, Rheumatoid arthritis, Type 1 and Type 2 Diabetes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Genotyped at 500,000 SNPs across the genome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3D484BE-F825-0744-BBC1-8DF9676D8AC3}"/>
              </a:ext>
            </a:extLst>
          </p:cNvPr>
          <p:cNvSpPr txBox="1"/>
          <p:nvPr/>
        </p:nvSpPr>
        <p:spPr>
          <a:xfrm>
            <a:off x="6417091" y="6270526"/>
            <a:ext cx="2507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oundrySterling-Book" pitchFamily="2" charset="0"/>
              </a:rPr>
              <a:t>doi:10.1038/nature05911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3899B-F067-9E4C-9468-E2EA79555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85982"/>
            <a:ext cx="7188200" cy="18796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C9853-3842-4540-B68D-5AE76ACAE491}"/>
              </a:ext>
            </a:extLst>
          </p:cNvPr>
          <p:cNvSpPr txBox="1"/>
          <p:nvPr/>
        </p:nvSpPr>
        <p:spPr>
          <a:xfrm>
            <a:off x="6019430" y="2535922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  <a:latin typeface="FoundrySterling-Book" pitchFamily="2" charset="0"/>
              </a:rPr>
              <a:t>Nature (2007)</a:t>
            </a:r>
          </a:p>
        </p:txBody>
      </p:sp>
    </p:spTree>
    <p:extLst>
      <p:ext uri="{BB962C8B-B14F-4D97-AF65-F5344CB8AC3E}">
        <p14:creationId xmlns:p14="http://schemas.microsoft.com/office/powerpoint/2010/main" val="2845484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014B7C-B53E-DD4A-8137-BB67DB987B5F}"/>
              </a:ext>
            </a:extLst>
          </p:cNvPr>
          <p:cNvSpPr txBox="1"/>
          <p:nvPr/>
        </p:nvSpPr>
        <p:spPr>
          <a:xfrm>
            <a:off x="2035703" y="2055665"/>
            <a:ext cx="73860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MZ</a:t>
            </a:r>
          </a:p>
          <a:p>
            <a:pPr algn="ctr"/>
            <a:r>
              <a:rPr lang="en-US" sz="1200" dirty="0"/>
              <a:t>Twins r~0.92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AE11A3-B082-5F48-83C4-7D4398973F1E}"/>
              </a:ext>
            </a:extLst>
          </p:cNvPr>
          <p:cNvSpPr txBox="1"/>
          <p:nvPr/>
        </p:nvSpPr>
        <p:spPr>
          <a:xfrm>
            <a:off x="2976460" y="2067458"/>
            <a:ext cx="617913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DZ</a:t>
            </a:r>
          </a:p>
          <a:p>
            <a:pPr algn="ctr"/>
            <a:r>
              <a:rPr lang="en-US" sz="1200" dirty="0"/>
              <a:t>Twins</a:t>
            </a:r>
          </a:p>
          <a:p>
            <a:pPr algn="ctr"/>
            <a:r>
              <a:rPr lang="en-US" sz="1200" dirty="0"/>
              <a:t>r~0.47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5A814-43AD-DA40-A25D-7CBBB5392A3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242725" y="3858688"/>
            <a:ext cx="447038" cy="1154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BE28119-B9BB-7748-9818-12203E723654}"/>
              </a:ext>
            </a:extLst>
          </p:cNvPr>
          <p:cNvSpPr txBox="1"/>
          <p:nvPr/>
        </p:nvSpPr>
        <p:spPr>
          <a:xfrm>
            <a:off x="2190512" y="5127168"/>
            <a:ext cx="906344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All studied traits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/>
              <p:nvPr/>
            </p:nvSpPr>
            <p:spPr>
              <a:xfrm>
                <a:off x="535204" y="5919246"/>
                <a:ext cx="8073586" cy="58477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>
                    <a:latin typeface="FOUNDRYSTERLING-BOOK" pitchFamily="2" charset="0"/>
                  </a:rPr>
                  <a:t>Heritability</a:t>
                </a:r>
                <a:r>
                  <a:rPr lang="en-US" b="1" dirty="0">
                    <a:latin typeface="FOUNDRYSTERLING-BOOK" pitchFamily="2" charset="0"/>
                  </a:rPr>
                  <a:t> </a:t>
                </a:r>
                <a:r>
                  <a:rPr lang="en-US" dirty="0">
                    <a:latin typeface="FoundrySterling-Book" pitchFamily="2" charset="0"/>
                  </a:rPr>
                  <a:t>is the proportion of trait variation explained by inherited factors (including genetics) . Can be estimated as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≈2×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𝑀𝑍</m:t>
                            </m:r>
                          </m:sub>
                        </m:sSub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GB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GB" i="1" dirty="0">
                                <a:latin typeface="Cambria Math" panose="02040503050406030204" pitchFamily="18" charset="0"/>
                              </a:rPr>
                              <m:t>𝐷𝑍</m:t>
                            </m:r>
                          </m:sub>
                        </m:sSub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C985987-7ECC-DB40-AB14-DD9A9AEDCA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04" y="5919246"/>
                <a:ext cx="8073586" cy="584775"/>
              </a:xfrm>
              <a:prstGeom prst="rect">
                <a:avLst/>
              </a:prstGeom>
              <a:blipFill>
                <a:blip r:embed="rId3"/>
                <a:stretch>
                  <a:fillRect t="-2083" b="-1250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C92696DC-77F9-524D-8D26-AAE9D2429E07}"/>
              </a:ext>
            </a:extLst>
          </p:cNvPr>
          <p:cNvSpPr txBox="1"/>
          <p:nvPr/>
        </p:nvSpPr>
        <p:spPr>
          <a:xfrm>
            <a:off x="3845435" y="3727564"/>
            <a:ext cx="3828993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(Adult) height is </a:t>
            </a:r>
            <a:r>
              <a:rPr lang="en-US" i="1" dirty="0">
                <a:latin typeface="FoundrySterling-Book" pitchFamily="2" charset="0"/>
              </a:rPr>
              <a:t>much</a:t>
            </a:r>
            <a:r>
              <a:rPr lang="en-US" dirty="0">
                <a:latin typeface="FoundrySterling-Book" pitchFamily="2" charset="0"/>
              </a:rPr>
              <a:t> more similar between monozygotic than dizygotic twins.</a:t>
            </a:r>
          </a:p>
          <a:p>
            <a:pPr algn="l"/>
            <a:r>
              <a:rPr lang="en-US" b="1" u="sng" dirty="0">
                <a:latin typeface="FOUNDRYSTERLING-BOOK" pitchFamily="2" charset="0"/>
              </a:rPr>
              <a:t>The heritability</a:t>
            </a:r>
            <a:r>
              <a:rPr lang="en-US" dirty="0">
                <a:latin typeface="FoundrySterling-Book" pitchFamily="2" charset="0"/>
              </a:rPr>
              <a:t> is about </a:t>
            </a:r>
            <a:r>
              <a:rPr lang="en-US" dirty="0">
                <a:solidFill>
                  <a:schemeClr val="tx2"/>
                </a:solidFill>
                <a:latin typeface="FoundrySterling-Book" pitchFamily="2" charset="0"/>
              </a:rPr>
              <a:t>90%.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5D2BC1-4E66-7790-C90B-2F9415A57374}"/>
              </a:ext>
            </a:extLst>
          </p:cNvPr>
          <p:cNvGrpSpPr/>
          <p:nvPr/>
        </p:nvGrpSpPr>
        <p:grpSpPr>
          <a:xfrm>
            <a:off x="2147531" y="3044249"/>
            <a:ext cx="1011737" cy="1921015"/>
            <a:chOff x="301625" y="1977885"/>
            <a:chExt cx="1011737" cy="192101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E33E7D-534C-0E87-96F2-80017FBAA847}"/>
                </a:ext>
              </a:extLst>
            </p:cNvPr>
            <p:cNvSpPr/>
            <p:nvPr/>
          </p:nvSpPr>
          <p:spPr bwMode="auto">
            <a:xfrm>
              <a:off x="301625" y="1981059"/>
              <a:ext cx="1011737" cy="1917841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8AAB064-9FD8-2EF0-6DB3-8F4474F490E3}"/>
                </a:ext>
              </a:extLst>
            </p:cNvPr>
            <p:cNvGrpSpPr/>
            <p:nvPr/>
          </p:nvGrpSpPr>
          <p:grpSpPr>
            <a:xfrm>
              <a:off x="358816" y="1977885"/>
              <a:ext cx="904834" cy="1898790"/>
              <a:chOff x="358816" y="1977885"/>
              <a:chExt cx="904834" cy="1898790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3A0A1CE-904C-7D4B-A8ED-7569922F2D9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45070" y="3433684"/>
                <a:ext cx="69767" cy="28830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79F133D-D5CB-3240-B7E4-BCBF4A4C3F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28403" y="3429440"/>
                <a:ext cx="202151" cy="292544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3" name="Picture 2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245AD4DE-BA16-2AE7-26EF-292F777C0F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5" t="3092" r="91821" b="40334"/>
              <a:stretch/>
            </p:blipFill>
            <p:spPr>
              <a:xfrm>
                <a:off x="358816" y="1981059"/>
                <a:ext cx="529590" cy="1740923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E6C6E0B8-864F-30A7-A421-93425AFFD2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840" t="2989" r="51606" b="40437"/>
              <a:stretch/>
            </p:blipFill>
            <p:spPr>
              <a:xfrm>
                <a:off x="867229" y="1977885"/>
                <a:ext cx="396421" cy="1740922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6D523710-F9AC-3CD1-65F0-C15F782E95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2" t="68355" r="87670" b="26391"/>
              <a:stretch/>
            </p:blipFill>
            <p:spPr>
              <a:xfrm>
                <a:off x="359756" y="3715006"/>
                <a:ext cx="891194" cy="161669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writing implement, stationary, marker&#10;&#10;Description automatically generated">
                <a:extLst>
                  <a:ext uri="{FF2B5EF4-FFF2-40B4-BE49-F238E27FC236}">
                    <a16:creationId xmlns:a16="http://schemas.microsoft.com/office/drawing/2014/main" id="{AD92CB50-67B4-E704-DF13-0F2D2EDA11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75" t="68715" r="51724" b="27076"/>
              <a:stretch/>
            </p:blipFill>
            <p:spPr>
              <a:xfrm>
                <a:off x="889345" y="3725071"/>
                <a:ext cx="365713" cy="129525"/>
              </a:xfrm>
              <a:prstGeom prst="rect">
                <a:avLst/>
              </a:prstGeom>
            </p:spPr>
          </p:pic>
        </p:grpSp>
      </p:grpSp>
      <p:sp>
        <p:nvSpPr>
          <p:cNvPr id="27" name="Left Brace 26">
            <a:extLst>
              <a:ext uri="{FF2B5EF4-FFF2-40B4-BE49-F238E27FC236}">
                <a16:creationId xmlns:a16="http://schemas.microsoft.com/office/drawing/2014/main" id="{A62D9AC6-AB85-9486-53D1-83F0C6E63E3E}"/>
              </a:ext>
            </a:extLst>
          </p:cNvPr>
          <p:cNvSpPr/>
          <p:nvPr/>
        </p:nvSpPr>
        <p:spPr bwMode="auto">
          <a:xfrm rot="5400000">
            <a:off x="2739966" y="3157357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E1FD270C-3166-04ED-1F37-00EEB08D5010}"/>
              </a:ext>
            </a:extLst>
          </p:cNvPr>
          <p:cNvSpPr/>
          <p:nvPr/>
        </p:nvSpPr>
        <p:spPr bwMode="auto">
          <a:xfrm rot="5400000">
            <a:off x="2953532" y="3174346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solidFill>
            <a:schemeClr val="tx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E1600F1-1BB8-10D1-8BAD-42A45A5FD975}"/>
              </a:ext>
            </a:extLst>
          </p:cNvPr>
          <p:cNvCxnSpPr>
            <a:cxnSpLocks/>
          </p:cNvCxnSpPr>
          <p:nvPr/>
        </p:nvCxnSpPr>
        <p:spPr bwMode="auto">
          <a:xfrm>
            <a:off x="2641597" y="2795015"/>
            <a:ext cx="163131" cy="3464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A923F0F-C584-D3BE-C61F-362593FED257}"/>
              </a:ext>
            </a:extLst>
          </p:cNvPr>
          <p:cNvCxnSpPr>
            <a:cxnSpLocks/>
          </p:cNvCxnSpPr>
          <p:nvPr/>
        </p:nvCxnSpPr>
        <p:spPr bwMode="auto">
          <a:xfrm flipH="1">
            <a:off x="3018294" y="2783160"/>
            <a:ext cx="162800" cy="36517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0501A2D-64A5-3F5A-977A-B74A2E4891F1}"/>
              </a:ext>
            </a:extLst>
          </p:cNvPr>
          <p:cNvSpPr txBox="1"/>
          <p:nvPr/>
        </p:nvSpPr>
        <p:spPr>
          <a:xfrm>
            <a:off x="1593637" y="853297"/>
            <a:ext cx="595672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FoundrySterling-Book" pitchFamily="2" charset="0"/>
              </a:rPr>
              <a:t>Idea: if genetics determines a trait, then </a:t>
            </a:r>
            <a:r>
              <a:rPr lang="en-US" sz="1800" i="1" dirty="0">
                <a:latin typeface="FOUNDRYSTERLING-BOOK" pitchFamily="2" charset="0"/>
              </a:rPr>
              <a:t>more genetically similar individuals should have more similar phenotypes.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AE988AC-EE79-BB1D-66D1-91B682459023}"/>
              </a:ext>
            </a:extLst>
          </p:cNvPr>
          <p:cNvSpPr txBox="1"/>
          <p:nvPr/>
        </p:nvSpPr>
        <p:spPr>
          <a:xfrm>
            <a:off x="3845436" y="3141464"/>
            <a:ext cx="3828992" cy="338554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Compare trait correlations between twins.</a:t>
            </a:r>
            <a:endParaRPr lang="en-US" dirty="0">
              <a:solidFill>
                <a:schemeClr val="tx2"/>
              </a:solidFill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29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389063"/>
            <a:ext cx="8883650" cy="38195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EE20418-6C54-7848-B6B1-B497152CC649}"/>
              </a:ext>
            </a:extLst>
          </p:cNvPr>
          <p:cNvSpPr txBox="1">
            <a:spLocks/>
          </p:cNvSpPr>
          <p:nvPr/>
        </p:nvSpPr>
        <p:spPr bwMode="auto">
          <a:xfrm>
            <a:off x="863600" y="248920"/>
            <a:ext cx="7233920" cy="6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>
                <a:latin typeface="FoundrySterling-Book" pitchFamily="2" charset="0"/>
              </a:rPr>
              <a:t>A real study - WTCCC</a:t>
            </a:r>
          </a:p>
        </p:txBody>
      </p:sp>
    </p:spTree>
    <p:extLst>
      <p:ext uri="{BB962C8B-B14F-4D97-AF65-F5344CB8AC3E}">
        <p14:creationId xmlns:p14="http://schemas.microsoft.com/office/powerpoint/2010/main" val="11708953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D09DD-CE6D-F40E-BB51-9BE15F32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60CF-D841-1F5C-A1F8-6405F2DA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53C589-464C-BBAA-A08A-C570A62DFF7F}"/>
              </a:ext>
            </a:extLst>
          </p:cNvPr>
          <p:cNvSpPr txBox="1"/>
          <p:nvPr/>
        </p:nvSpPr>
        <p:spPr>
          <a:xfrm>
            <a:off x="6113718" y="2550585"/>
            <a:ext cx="2541183" cy="1077218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65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Have they done adequate data quality control?  Have they dealt with possible confounders?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4F806-CEA9-6A0E-02B9-450BC2A05EB0}"/>
              </a:ext>
            </a:extLst>
          </p:cNvPr>
          <p:cNvSpPr txBox="1"/>
          <p:nvPr/>
        </p:nvSpPr>
        <p:spPr>
          <a:xfrm>
            <a:off x="839971" y="988827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670D63-E360-63D4-4AC2-B511A5299A63}"/>
              </a:ext>
            </a:extLst>
          </p:cNvPr>
          <p:cNvSpPr txBox="1"/>
          <p:nvPr/>
        </p:nvSpPr>
        <p:spPr>
          <a:xfrm>
            <a:off x="839970" y="1610981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3DC817-DA99-E696-784F-E53DCBF76502}"/>
                  </a:ext>
                </a:extLst>
              </p:cNvPr>
              <p:cNvSpPr txBox="1"/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3DC817-DA99-E696-784F-E53DCBF76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970" y="3305542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1202" t="-3846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366A990-1311-A937-8FC5-FC27C30ACF71}"/>
              </a:ext>
            </a:extLst>
          </p:cNvPr>
          <p:cNvSpPr txBox="1"/>
          <p:nvPr/>
        </p:nvSpPr>
        <p:spPr>
          <a:xfrm>
            <a:off x="839970" y="413172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9521F-B4D6-A4AB-E15F-2A21EC834A7D}"/>
              </a:ext>
            </a:extLst>
          </p:cNvPr>
          <p:cNvSpPr txBox="1"/>
          <p:nvPr/>
        </p:nvSpPr>
        <p:spPr>
          <a:xfrm>
            <a:off x="839968" y="5703872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2A461D-9311-D73A-59F7-F3B60C06B672}"/>
              </a:ext>
            </a:extLst>
          </p:cNvPr>
          <p:cNvSpPr txBox="1"/>
          <p:nvPr/>
        </p:nvSpPr>
        <p:spPr>
          <a:xfrm>
            <a:off x="839970" y="2437166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2AB0CE-DD11-7118-CB5B-5E07338D1C77}"/>
              </a:ext>
            </a:extLst>
          </p:cNvPr>
          <p:cNvSpPr txBox="1"/>
          <p:nvPr/>
        </p:nvSpPr>
        <p:spPr>
          <a:xfrm>
            <a:off x="839969" y="487768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 Does it replicate in other studies, or have other corroborating evidence?</a:t>
            </a:r>
          </a:p>
        </p:txBody>
      </p:sp>
    </p:spTree>
    <p:extLst>
      <p:ext uri="{BB962C8B-B14F-4D97-AF65-F5344CB8AC3E}">
        <p14:creationId xmlns:p14="http://schemas.microsoft.com/office/powerpoint/2010/main" val="22485112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2C80CF-E213-C243-847A-106EE615A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5" y="3499893"/>
            <a:ext cx="3365500" cy="306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1DF78E-6A6C-7E42-BBF6-4CC00ECD9D54}"/>
              </a:ext>
            </a:extLst>
          </p:cNvPr>
          <p:cNvSpPr txBox="1"/>
          <p:nvPr/>
        </p:nvSpPr>
        <p:spPr>
          <a:xfrm>
            <a:off x="847094" y="6183874"/>
            <a:ext cx="220445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heterozygous calls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98588-FF80-FD45-8E2E-EC568AD2DD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" r="6186"/>
          <a:stretch/>
        </p:blipFill>
        <p:spPr>
          <a:xfrm>
            <a:off x="399500" y="404682"/>
            <a:ext cx="3893307" cy="295342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4EAD3-B95C-B047-B91C-1DB80DD19FDB}"/>
              </a:ext>
            </a:extLst>
          </p:cNvPr>
          <p:cNvSpPr txBox="1"/>
          <p:nvPr/>
        </p:nvSpPr>
        <p:spPr>
          <a:xfrm rot="16200000">
            <a:off x="-363848" y="4739229"/>
            <a:ext cx="180369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Proportion missing calls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D1E018-7D49-B94E-837C-C0449080463B}"/>
              </a:ext>
            </a:extLst>
          </p:cNvPr>
          <p:cNvSpPr txBox="1"/>
          <p:nvPr/>
        </p:nvSpPr>
        <p:spPr>
          <a:xfrm>
            <a:off x="1935125" y="5083880"/>
            <a:ext cx="988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They kept these samples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913600-BA3E-7D4F-BF9E-1B0C46B279D5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2430" y="5407045"/>
            <a:ext cx="551616" cy="29806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84EC0ED-2D07-714A-BB0C-6509754D200A}"/>
              </a:ext>
            </a:extLst>
          </p:cNvPr>
          <p:cNvSpPr txBox="1"/>
          <p:nvPr/>
        </p:nvSpPr>
        <p:spPr>
          <a:xfrm>
            <a:off x="4572000" y="681065"/>
            <a:ext cx="398290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They then threw away 809 samples!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Due to: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Poor genotyping rates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contamination (too many heterozygous genotypes)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Evidence of being not of European ancestry</a:t>
            </a:r>
          </a:p>
          <a:p>
            <a:pPr marL="171450" indent="-1714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 duplicate, or close relative of another sample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98AAC-9468-2641-BE3B-129DC6216E45}"/>
              </a:ext>
            </a:extLst>
          </p:cNvPr>
          <p:cNvGrpSpPr/>
          <p:nvPr/>
        </p:nvGrpSpPr>
        <p:grpSpPr>
          <a:xfrm>
            <a:off x="4421275" y="3682611"/>
            <a:ext cx="4021496" cy="2080084"/>
            <a:chOff x="4182577" y="3499893"/>
            <a:chExt cx="4021496" cy="20800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E78552-B4F4-AC44-B813-94D9F8C31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4182577" y="3499893"/>
              <a:ext cx="4021496" cy="2080084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B9A72F5-C805-AB4C-A990-B59A509F0B68}"/>
                </a:ext>
              </a:extLst>
            </p:cNvPr>
            <p:cNvSpPr txBox="1"/>
            <p:nvPr/>
          </p:nvSpPr>
          <p:spPr>
            <a:xfrm rot="16200000">
              <a:off x="3419227" y="4366696"/>
              <a:ext cx="1803699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Proportion missing calls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45C897-E5C5-D642-B55F-D547B44C755D}"/>
                </a:ext>
              </a:extLst>
            </p:cNvPr>
            <p:cNvSpPr txBox="1"/>
            <p:nvPr/>
          </p:nvSpPr>
          <p:spPr>
            <a:xfrm>
              <a:off x="5090138" y="5302978"/>
              <a:ext cx="2483373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/>
                  </a:solidFill>
                </a:rPr>
                <a:t>Chronological order of genotyping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94FCC15-2DDE-DD4A-B1CB-F2C747CB84BA}"/>
              </a:ext>
            </a:extLst>
          </p:cNvPr>
          <p:cNvSpPr txBox="1"/>
          <p:nvPr/>
        </p:nvSpPr>
        <p:spPr>
          <a:xfrm>
            <a:off x="4745168" y="5876098"/>
            <a:ext cx="3373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FoundrySterling-Book" pitchFamily="2" charset="0"/>
              </a:rPr>
              <a:t>Some of the poor quality data was apparently due to batch effects.</a:t>
            </a:r>
          </a:p>
        </p:txBody>
      </p:sp>
    </p:spTree>
    <p:extLst>
      <p:ext uri="{BB962C8B-B14F-4D97-AF65-F5344CB8AC3E}">
        <p14:creationId xmlns:p14="http://schemas.microsoft.com/office/powerpoint/2010/main" val="4199042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03DE5-18CA-8446-B67C-2DF92EC50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4" r="51178"/>
          <a:stretch/>
        </p:blipFill>
        <p:spPr>
          <a:xfrm>
            <a:off x="277509" y="556428"/>
            <a:ext cx="4243387" cy="37757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F34E4F-CC38-434B-9E72-81C9871D8BB8}"/>
              </a:ext>
            </a:extLst>
          </p:cNvPr>
          <p:cNvSpPr txBox="1"/>
          <p:nvPr/>
        </p:nvSpPr>
        <p:spPr>
          <a:xfrm>
            <a:off x="4763781" y="597645"/>
            <a:ext cx="39147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To avoid confounding by population structure, the samples were all supposed to be from the United Kingdom, and with European ancestry.  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They used a method called </a:t>
            </a:r>
            <a:r>
              <a:rPr lang="en-US" sz="1800" i="1" dirty="0">
                <a:latin typeface="FoundrySterling-Book" pitchFamily="2" charset="0"/>
              </a:rPr>
              <a:t>principal components analysis</a:t>
            </a:r>
            <a:r>
              <a:rPr lang="en-US" sz="1800" dirty="0">
                <a:latin typeface="FoundrySterling-Book" pitchFamily="2" charset="0"/>
              </a:rPr>
              <a:t> to detect ancestry against the HapMap project samples.  Some non-European ancestry individuals had been typed.</a:t>
            </a:r>
          </a:p>
          <a:p>
            <a:pPr algn="l"/>
            <a:endParaRPr lang="en-US" sz="1800" i="1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153 individuals were excluded on this basis.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25E7E5-3495-664C-AD70-8ACA8B0AF91A}"/>
              </a:ext>
            </a:extLst>
          </p:cNvPr>
          <p:cNvGrpSpPr/>
          <p:nvPr/>
        </p:nvGrpSpPr>
        <p:grpSpPr>
          <a:xfrm>
            <a:off x="4475057" y="5786981"/>
            <a:ext cx="2018777" cy="596810"/>
            <a:chOff x="2032000" y="1639514"/>
            <a:chExt cx="4031972" cy="254942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8586D74-1C66-2F43-8FC7-DC50BEEFC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36922" y="1639514"/>
              <a:ext cx="4027050" cy="2543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0240D-EED3-E248-9391-E027E633B7DB}"/>
                </a:ext>
              </a:extLst>
            </p:cNvPr>
            <p:cNvSpPr/>
            <p:nvPr/>
          </p:nvSpPr>
          <p:spPr bwMode="auto">
            <a:xfrm>
              <a:off x="2032000" y="1639517"/>
              <a:ext cx="576649" cy="254805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E869C8-27B6-7342-8A08-CCD2F0F4C382}"/>
                </a:ext>
              </a:extLst>
            </p:cNvPr>
            <p:cNvSpPr/>
            <p:nvPr/>
          </p:nvSpPr>
          <p:spPr bwMode="auto">
            <a:xfrm>
              <a:off x="5472671" y="1686794"/>
              <a:ext cx="576649" cy="250214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endParaRP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95321EA-C402-F44A-946B-57BC2EB2397B}"/>
              </a:ext>
            </a:extLst>
          </p:cNvPr>
          <p:cNvSpPr/>
          <p:nvPr/>
        </p:nvSpPr>
        <p:spPr bwMode="auto">
          <a:xfrm>
            <a:off x="4691896" y="4506905"/>
            <a:ext cx="403412" cy="622174"/>
          </a:xfrm>
          <a:prstGeom prst="roundRect">
            <a:avLst/>
          </a:prstGeom>
          <a:solidFill>
            <a:srgbClr val="FFFFFF">
              <a:alpha val="26667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FoundrySterling-Book" pitchFamily="2" charset="0"/>
              </a:rPr>
              <a:t>G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FoundrySterling-Book" pitchFamily="2" charset="0"/>
            </a:endParaRP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oundrySterling-Book" pitchFamily="2" charset="0"/>
              </a:rPr>
              <a:t>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0D453DC-C350-C94C-B136-009C75B7BEA6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>
            <a:off x="4893602" y="5129079"/>
            <a:ext cx="342625" cy="6579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D9BB91-54B9-9A4E-8330-6DD2FA95D3D5}"/>
              </a:ext>
            </a:extLst>
          </p:cNvPr>
          <p:cNvSpPr txBox="1"/>
          <p:nvPr/>
        </p:nvSpPr>
        <p:spPr>
          <a:xfrm>
            <a:off x="5651914" y="4302032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Population structure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A5250B-8422-1344-AC31-A2DAA85A9CF6}"/>
              </a:ext>
            </a:extLst>
          </p:cNvPr>
          <p:cNvCxnSpPr>
            <a:cxnSpLocks/>
          </p:cNvCxnSpPr>
          <p:nvPr/>
        </p:nvCxnSpPr>
        <p:spPr bwMode="auto">
          <a:xfrm flipH="1">
            <a:off x="5107786" y="4679841"/>
            <a:ext cx="518554" cy="949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F985F3-B43F-E541-AD2D-CFDAA184EE53}"/>
              </a:ext>
            </a:extLst>
          </p:cNvPr>
          <p:cNvCxnSpPr>
            <a:cxnSpLocks/>
          </p:cNvCxnSpPr>
          <p:nvPr/>
        </p:nvCxnSpPr>
        <p:spPr bwMode="auto">
          <a:xfrm flipH="1">
            <a:off x="6562799" y="5943600"/>
            <a:ext cx="347116" cy="15214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78F2778-914A-454C-93C1-670F126A40B5}"/>
              </a:ext>
            </a:extLst>
          </p:cNvPr>
          <p:cNvSpPr txBox="1"/>
          <p:nvPr/>
        </p:nvSpPr>
        <p:spPr>
          <a:xfrm>
            <a:off x="7008395" y="5297269"/>
            <a:ext cx="1544446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FoundrySterling-Book" pitchFamily="2" charset="0"/>
              </a:rPr>
              <a:t>Case/control sampling</a:t>
            </a:r>
            <a:endParaRPr lang="en-US" sz="1800" dirty="0">
              <a:latin typeface="FoundrySterling-Book" pitchFamily="2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EF2B267-0F3E-0345-B508-23F8CCAC408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47204" y="4970134"/>
            <a:ext cx="206742" cy="321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992597-E487-5F40-9CA7-FCC50334A2B8}"/>
              </a:ext>
            </a:extLst>
          </p:cNvPr>
          <p:cNvSpPr txBox="1"/>
          <p:nvPr/>
        </p:nvSpPr>
        <p:spPr>
          <a:xfrm>
            <a:off x="539449" y="4517652"/>
            <a:ext cx="3396280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FoundrySterling-Book" pitchFamily="2" charset="0"/>
              </a:rPr>
              <a:t>PCA computes genome-wide relationships between samples and then looks for directions of greatest variation.  Since relatedness typically decreases with geographic distance, principal components typically reflect geography.</a:t>
            </a:r>
            <a:endParaRPr lang="en-US" sz="1200" dirty="0">
              <a:latin typeface="FoundrySterling-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092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181AFDD-DAE7-524C-AD0A-30DD4F7BF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26"/>
          <a:stretch/>
        </p:blipFill>
        <p:spPr>
          <a:xfrm>
            <a:off x="449453" y="1306921"/>
            <a:ext cx="4973151" cy="3318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6CCC96-A180-9D44-9249-4DA1212C5B15}"/>
              </a:ext>
            </a:extLst>
          </p:cNvPr>
          <p:cNvSpPr txBox="1"/>
          <p:nvPr/>
        </p:nvSpPr>
        <p:spPr>
          <a:xfrm>
            <a:off x="5652542" y="1573617"/>
            <a:ext cx="3151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They also excluded 25,567 SNPs from the study for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High missing data rates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Deviation from Hardy-Weinberg equilibrium (lecture 1) in controls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Frequency differences between the two control groups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And they visually inspected cluster plots for remaining SNPs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D0ECFD-5A79-B14B-9DBA-887353B12006}"/>
              </a:ext>
            </a:extLst>
          </p:cNvPr>
          <p:cNvSpPr txBox="1"/>
          <p:nvPr/>
        </p:nvSpPr>
        <p:spPr>
          <a:xfrm>
            <a:off x="356190" y="5835710"/>
            <a:ext cx="844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If there are few true signals, and if we have removed confounders – then P-values should largely come from a uniform distribution - they should lie on the diagonal.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F8398F-E61F-FE47-97EA-41B9DD1D8E3B}"/>
              </a:ext>
            </a:extLst>
          </p:cNvPr>
          <p:cNvSpPr txBox="1"/>
          <p:nvPr/>
        </p:nvSpPr>
        <p:spPr>
          <a:xfrm>
            <a:off x="1818166" y="2117396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Before SNP exclusions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0A9FAD-FC54-804C-89D6-FC2D2242AB7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2001980"/>
            <a:ext cx="23724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3EB1B6F-1F57-1742-B503-6A2BB0CFBA77}"/>
              </a:ext>
            </a:extLst>
          </p:cNvPr>
          <p:cNvSpPr txBox="1"/>
          <p:nvPr/>
        </p:nvSpPr>
        <p:spPr>
          <a:xfrm>
            <a:off x="4175707" y="2194547"/>
            <a:ext cx="9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After SNP exclusions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EB69955-6E3F-D744-8190-0587D9B3DEF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52095" y="2309963"/>
            <a:ext cx="279774" cy="1154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96A6E9-3E55-DD43-B1A6-24EA2FF5B53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94554" y="4128163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83AA34C-8ED8-1E4C-A243-DFECBE36E4CB}"/>
              </a:ext>
            </a:extLst>
          </p:cNvPr>
          <p:cNvSpPr txBox="1"/>
          <p:nvPr/>
        </p:nvSpPr>
        <p:spPr>
          <a:xfrm>
            <a:off x="999456" y="4817215"/>
            <a:ext cx="180753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After visually inspecting cluster plots for remaining associated SNPs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F0FD07B-73A2-A14E-9BA4-1042165D9373}"/>
              </a:ext>
            </a:extLst>
          </p:cNvPr>
          <p:cNvSpPr txBox="1">
            <a:spLocks/>
          </p:cNvSpPr>
          <p:nvPr/>
        </p:nvSpPr>
        <p:spPr>
          <a:xfrm>
            <a:off x="216745" y="13742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Using quantile-quantile plots to assess residual confounding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17F5EA0-F8FB-6245-9863-9660FE88211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453378" y="4036448"/>
            <a:ext cx="118622" cy="64585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83B7AD-2B08-E346-8C75-2DD8F8BD27D5}"/>
              </a:ext>
            </a:extLst>
          </p:cNvPr>
          <p:cNvSpPr txBox="1"/>
          <p:nvPr/>
        </p:nvSpPr>
        <p:spPr>
          <a:xfrm>
            <a:off x="3676204" y="4789773"/>
            <a:ext cx="210790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(Blue dots)… and after removing remaining strongly-associated regions that they claim to be real</a:t>
            </a:r>
          </a:p>
        </p:txBody>
      </p:sp>
    </p:spTree>
    <p:extLst>
      <p:ext uri="{BB962C8B-B14F-4D97-AF65-F5344CB8AC3E}">
        <p14:creationId xmlns:p14="http://schemas.microsoft.com/office/powerpoint/2010/main" val="40755558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48BA21-4EA4-F71C-071F-1FB8A2217A4D}"/>
              </a:ext>
            </a:extLst>
          </p:cNvPr>
          <p:cNvSpPr txBox="1"/>
          <p:nvPr/>
        </p:nvSpPr>
        <p:spPr>
          <a:xfrm>
            <a:off x="4083725" y="3198167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  <a:latin typeface="FOUNDRYSTERLING-BOOK" pitchFamily="2" charset="0"/>
              </a:rPr>
              <a:t>Phew!</a:t>
            </a:r>
          </a:p>
        </p:txBody>
      </p:sp>
    </p:spTree>
    <p:extLst>
      <p:ext uri="{BB962C8B-B14F-4D97-AF65-F5344CB8AC3E}">
        <p14:creationId xmlns:p14="http://schemas.microsoft.com/office/powerpoint/2010/main" val="8495681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407F9-4614-B14C-9540-BDED21786C7A}"/>
              </a:ext>
            </a:extLst>
          </p:cNvPr>
          <p:cNvSpPr txBox="1"/>
          <p:nvPr/>
        </p:nvSpPr>
        <p:spPr>
          <a:xfrm>
            <a:off x="5895938" y="3068668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main result of the study </a:t>
            </a:r>
          </a:p>
        </p:txBody>
      </p:sp>
    </p:spTree>
    <p:extLst>
      <p:ext uri="{BB962C8B-B14F-4D97-AF65-F5344CB8AC3E}">
        <p14:creationId xmlns:p14="http://schemas.microsoft.com/office/powerpoint/2010/main" val="3473224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3334" y="65399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08070" y="1534909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3334" y="2477911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8070" y="34487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8070" y="43631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08070" y="5277555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08070" y="6152444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72894" y="1720462"/>
            <a:ext cx="286331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study found 25 associations at their nominal P-value threshold.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Twelve of these provided replication of previously implicated variants.  Thirteen were new associations.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The traits clearly differ in their genetic architecture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Some SNPs were associated with some evidence with multiple traits (mainly for the autoimmune diseases).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185980-FA27-F84A-B8F9-F5CCF33E930E}"/>
              </a:ext>
            </a:extLst>
          </p:cNvPr>
          <p:cNvSpPr txBox="1"/>
          <p:nvPr/>
        </p:nvSpPr>
        <p:spPr>
          <a:xfrm>
            <a:off x="6611363" y="554466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Number of associations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rgbClr val="FFFFFF"/>
                </a:solidFill>
                <a:latin typeface="FoundrySterling-Book" pitchFamily="2" charset="0"/>
              </a:rPr>
              <a:t>with strong evidence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78ADE9D-E5EE-F14D-A897-A8126DC1384D}"/>
              </a:ext>
            </a:extLst>
          </p:cNvPr>
          <p:cNvCxnSpPr>
            <a:cxnSpLocks/>
          </p:cNvCxnSpPr>
          <p:nvPr/>
        </p:nvCxnSpPr>
        <p:spPr bwMode="auto">
          <a:xfrm flipH="1">
            <a:off x="5913552" y="766826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80B3FD-9F1D-CC40-BF86-AC70B2DE38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972894" y="1077686"/>
            <a:ext cx="486689" cy="57935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493296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hns_frequency_versus_effect.png">
            <a:extLst>
              <a:ext uri="{FF2B5EF4-FFF2-40B4-BE49-F238E27FC236}">
                <a16:creationId xmlns:a16="http://schemas.microsoft.com/office/drawing/2014/main" id="{43E8BA8F-00F7-0F4A-8347-6ED9938C2B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b="4026"/>
          <a:stretch/>
        </p:blipFill>
        <p:spPr>
          <a:xfrm>
            <a:off x="469249" y="591628"/>
            <a:ext cx="3639731" cy="2459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84D14F-7446-C940-BF24-244B8A5F4C5A}"/>
              </a:ext>
            </a:extLst>
          </p:cNvPr>
          <p:cNvSpPr txBox="1"/>
          <p:nvPr/>
        </p:nvSpPr>
        <p:spPr>
          <a:xfrm>
            <a:off x="4572000" y="504771"/>
            <a:ext cx="36397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Effect sizes were generally modest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E.g. across the 9 associations with Crohn’s disease, the maximum estimated odds ratio was 1.54, (similar to the O blood group example)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(A strong effect with Type 1 Diabetes was also observed in the MHC locus)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CEF726-89C0-594B-B8FB-F722E83A5150}"/>
              </a:ext>
            </a:extLst>
          </p:cNvPr>
          <p:cNvSpPr txBox="1"/>
          <p:nvPr/>
        </p:nvSpPr>
        <p:spPr>
          <a:xfrm>
            <a:off x="4915785" y="4418056"/>
            <a:ext cx="3639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Zooming into these associations vies us a more detailed picture of the regional association – here shown for the strong association on chromosome 5.</a:t>
            </a:r>
            <a:endParaRPr lang="en-US" sz="12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4DF4C1-99DC-994C-BAB9-575C68CD18BD}"/>
              </a:ext>
            </a:extLst>
          </p:cNvPr>
          <p:cNvSpPr/>
          <p:nvPr/>
        </p:nvSpPr>
        <p:spPr bwMode="auto">
          <a:xfrm>
            <a:off x="1360967" y="903767"/>
            <a:ext cx="223284" cy="233917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EA2C67-C774-654D-8CDC-FD172F21F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49" y="3676406"/>
            <a:ext cx="3965325" cy="25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332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CFD8A60-ABC4-CA45-A8F5-C3FD249765CF}"/>
              </a:ext>
            </a:extLst>
          </p:cNvPr>
          <p:cNvSpPr/>
          <p:nvPr/>
        </p:nvSpPr>
        <p:spPr bwMode="auto">
          <a:xfrm>
            <a:off x="1980420" y="2513805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50E60C-CB1C-6E46-9181-5BE64A217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48" y="2607788"/>
            <a:ext cx="4993903" cy="326178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DB4FF6E-C6C8-1940-AA52-737FEE1B2877}"/>
              </a:ext>
            </a:extLst>
          </p:cNvPr>
          <p:cNvSpPr txBox="1">
            <a:spLocks/>
          </p:cNvSpPr>
          <p:nvPr/>
        </p:nvSpPr>
        <p:spPr>
          <a:xfrm>
            <a:off x="216745" y="189343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Zooming in to a GWAS ‘hit’ plot</a:t>
            </a:r>
            <a:endParaRPr lang="en-US" sz="2400" kern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2FA06-53F4-0146-880F-CEE19B64EEB5}"/>
              </a:ext>
            </a:extLst>
          </p:cNvPr>
          <p:cNvSpPr txBox="1"/>
          <p:nvPr/>
        </p:nvSpPr>
        <p:spPr>
          <a:xfrm>
            <a:off x="315260" y="788850"/>
            <a:ext cx="6131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Sometimes called a ‘locus zoom’ plot.  Here are some things to look for: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9E616-C397-054F-A0A4-68A809D2D717}"/>
              </a:ext>
            </a:extLst>
          </p:cNvPr>
          <p:cNvSpPr txBox="1"/>
          <p:nvPr/>
        </p:nvSpPr>
        <p:spPr>
          <a:xfrm>
            <a:off x="216745" y="5187168"/>
            <a:ext cx="1400357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Regional genes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8F4896-E9EC-444C-81E2-B012CF914442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0028" y="5187168"/>
            <a:ext cx="591033" cy="2107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9B9BE9-D293-F44D-9540-5DD4A06F20DD}"/>
              </a:ext>
            </a:extLst>
          </p:cNvPr>
          <p:cNvSpPr txBox="1"/>
          <p:nvPr/>
        </p:nvSpPr>
        <p:spPr>
          <a:xfrm>
            <a:off x="3213149" y="6069150"/>
            <a:ext cx="2799358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Position of SNPs in the reference genome assembly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22C1CB-FB1E-6545-B33F-B768F1D7FFAA}"/>
              </a:ext>
            </a:extLst>
          </p:cNvPr>
          <p:cNvSpPr txBox="1"/>
          <p:nvPr/>
        </p:nvSpPr>
        <p:spPr>
          <a:xfrm>
            <a:off x="216745" y="3942713"/>
            <a:ext cx="1400357" cy="1015663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The recombination rate, here as estimated by HapMap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E439A1D-6E25-D341-AE8E-3186F7923F6C}"/>
              </a:ext>
            </a:extLst>
          </p:cNvPr>
          <p:cNvCxnSpPr>
            <a:cxnSpLocks/>
          </p:cNvCxnSpPr>
          <p:nvPr/>
        </p:nvCxnSpPr>
        <p:spPr bwMode="auto">
          <a:xfrm flipV="1">
            <a:off x="1788465" y="4707673"/>
            <a:ext cx="412476" cy="9999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A0F031-7FCB-9649-ACAA-79BD95522075}"/>
              </a:ext>
            </a:extLst>
          </p:cNvPr>
          <p:cNvCxnSpPr>
            <a:cxnSpLocks/>
          </p:cNvCxnSpPr>
          <p:nvPr/>
        </p:nvCxnSpPr>
        <p:spPr bwMode="auto">
          <a:xfrm>
            <a:off x="2530024" y="2503172"/>
            <a:ext cx="1366249" cy="92582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7C4FAA-4CEB-C84A-899A-4262DA87EF9B}"/>
              </a:ext>
            </a:extLst>
          </p:cNvPr>
          <p:cNvSpPr txBox="1"/>
          <p:nvPr/>
        </p:nvSpPr>
        <p:spPr>
          <a:xfrm>
            <a:off x="542298" y="1612602"/>
            <a:ext cx="2107078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Evidence for association with each SNP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(-log10 P-value or log10 Bayes factor)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F01880-097A-DF43-91E9-78958D4A5156}"/>
              </a:ext>
            </a:extLst>
          </p:cNvPr>
          <p:cNvSpPr txBox="1"/>
          <p:nvPr/>
        </p:nvSpPr>
        <p:spPr>
          <a:xfrm>
            <a:off x="6447067" y="1708295"/>
            <a:ext cx="2107078" cy="646331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Delineation of association region boundaries (usually based on heuristics)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2451B16-4A28-D24E-B181-2ACD098B5D23}"/>
              </a:ext>
            </a:extLst>
          </p:cNvPr>
          <p:cNvCxnSpPr>
            <a:cxnSpLocks/>
          </p:cNvCxnSpPr>
          <p:nvPr/>
        </p:nvCxnSpPr>
        <p:spPr bwMode="auto">
          <a:xfrm flipH="1">
            <a:off x="5305087" y="2459242"/>
            <a:ext cx="1404057" cy="8063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0FB5F0E-1F4E-D945-96FE-317616BDD9C8}"/>
              </a:ext>
            </a:extLst>
          </p:cNvPr>
          <p:cNvSpPr txBox="1"/>
          <p:nvPr/>
        </p:nvSpPr>
        <p:spPr>
          <a:xfrm>
            <a:off x="7337642" y="3653961"/>
            <a:ext cx="1679202" cy="120032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Signal ought to follow LD patterns.  In particular ought to drop off near recombination hotspots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724E642-6E04-9F48-ACA8-A45A41BEDA98}"/>
              </a:ext>
            </a:extLst>
          </p:cNvPr>
          <p:cNvCxnSpPr>
            <a:cxnSpLocks/>
          </p:cNvCxnSpPr>
          <p:nvPr/>
        </p:nvCxnSpPr>
        <p:spPr bwMode="auto">
          <a:xfrm flipH="1">
            <a:off x="6275807" y="3914804"/>
            <a:ext cx="964965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0870C50-3D88-E643-9025-AEA771B0BB1C}"/>
              </a:ext>
            </a:extLst>
          </p:cNvPr>
          <p:cNvSpPr txBox="1"/>
          <p:nvPr/>
        </p:nvSpPr>
        <p:spPr>
          <a:xfrm>
            <a:off x="210649" y="2672391"/>
            <a:ext cx="1504592" cy="830997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Black points were typed, grey points were imputed from HapMap</a:t>
            </a:r>
          </a:p>
        </p:txBody>
      </p:sp>
    </p:spTree>
    <p:extLst>
      <p:ext uri="{BB962C8B-B14F-4D97-AF65-F5344CB8AC3E}">
        <p14:creationId xmlns:p14="http://schemas.microsoft.com/office/powerpoint/2010/main" val="3434812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128F4-8EAF-2240-91BE-84A0440E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traits are highly heritable</a:t>
            </a:r>
          </a:p>
        </p:txBody>
      </p:sp>
      <p:pic>
        <p:nvPicPr>
          <p:cNvPr id="4" name="Picture 3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A192763A-6EE5-5446-9932-60DFE8BF44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3093" r="1104" b="40382"/>
          <a:stretch/>
        </p:blipFill>
        <p:spPr>
          <a:xfrm>
            <a:off x="358815" y="1981059"/>
            <a:ext cx="8426369" cy="1739461"/>
          </a:xfrm>
          <a:prstGeom prst="rect">
            <a:avLst/>
          </a:prstGeom>
        </p:spPr>
      </p:pic>
      <p:pic>
        <p:nvPicPr>
          <p:cNvPr id="7" name="Picture 6" descr="A picture containing text, writing implement, stationary, marker&#10;&#10;Description automatically generated">
            <a:extLst>
              <a:ext uri="{FF2B5EF4-FFF2-40B4-BE49-F238E27FC236}">
                <a16:creationId xmlns:a16="http://schemas.microsoft.com/office/drawing/2014/main" id="{2CC5BB98-EC74-7545-998C-DAFEC9B9B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68377" r="1104" b="26521"/>
          <a:stretch/>
        </p:blipFill>
        <p:spPr>
          <a:xfrm>
            <a:off x="358815" y="3696934"/>
            <a:ext cx="8426369" cy="15696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1FC402-E1D8-E44F-8920-B407A48E051E}"/>
              </a:ext>
            </a:extLst>
          </p:cNvPr>
          <p:cNvCxnSpPr>
            <a:cxnSpLocks/>
          </p:cNvCxnSpPr>
          <p:nvPr/>
        </p:nvCxnSpPr>
        <p:spPr bwMode="auto">
          <a:xfrm flipV="1">
            <a:off x="3985994" y="3951492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/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Adult height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04AC23-DAF0-C544-8BF4-08D384CCC7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657" y="4373231"/>
                <a:ext cx="1838674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/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Blood pressure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≈60%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702D99F-3106-C240-8B77-8C1D45639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80" y="4373231"/>
                <a:ext cx="1347668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15C301-1E2D-5048-BB41-DF694D2A97C0}"/>
              </a:ext>
            </a:extLst>
          </p:cNvPr>
          <p:cNvCxnSpPr>
            <a:cxnSpLocks/>
          </p:cNvCxnSpPr>
          <p:nvPr/>
        </p:nvCxnSpPr>
        <p:spPr bwMode="auto">
          <a:xfrm flipV="1">
            <a:off x="896524" y="3955139"/>
            <a:ext cx="127393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/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Depression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73AFE2-6E9B-0744-846B-9065C33B1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1568" y="4465563"/>
                <a:ext cx="1347668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B28B97-7C64-0743-8D38-0F69B7D0130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53256" y="3951492"/>
            <a:ext cx="165683" cy="351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/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“Higher level cognitive function”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80%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92B59-832D-F543-B555-746E743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172" y="4373230"/>
                <a:ext cx="925638" cy="101566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00C4F2F-7932-C142-BABB-0AE9323361B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737592" y="3951492"/>
            <a:ext cx="539746" cy="3450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/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solidFill>
                <a:srgbClr val="FFFFFF">
                  <a:alpha val="22353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Structure of the eyeball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GB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70</m:t>
                      </m:r>
                      <m:r>
                        <a:rPr lang="en-GB" sz="1200" i="1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5E90012-D229-F042-B1F4-4F1CE08849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307" y="4332336"/>
                <a:ext cx="925638" cy="830997"/>
              </a:xfrm>
              <a:prstGeom prst="rect">
                <a:avLst/>
              </a:prstGeom>
              <a:blipFill>
                <a:blip r:embed="rId7"/>
                <a:stretch>
                  <a:fillRect t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A25FFD-5B33-674A-93EC-80965E5F1AD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08714" y="3951492"/>
            <a:ext cx="314412" cy="3241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F3FAB941-0E01-1A43-9769-FB478D21B225}"/>
              </a:ext>
            </a:extLst>
          </p:cNvPr>
          <p:cNvSpPr/>
          <p:nvPr/>
        </p:nvSpPr>
        <p:spPr>
          <a:xfrm>
            <a:off x="5656659" y="6451247"/>
            <a:ext cx="3304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(Browse the results at: </a:t>
            </a:r>
            <a:r>
              <a:rPr lang="en-US" sz="1200" dirty="0">
                <a:hlinkClick r:id="rId8"/>
              </a:rPr>
              <a:t>https://match.ctglab.nl</a:t>
            </a:r>
            <a:r>
              <a:rPr lang="en-US" sz="1200" dirty="0"/>
              <a:t>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DD3DF0-F8AA-6C44-BAF0-BFF188BFDEAD}"/>
              </a:ext>
            </a:extLst>
          </p:cNvPr>
          <p:cNvSpPr/>
          <p:nvPr/>
        </p:nvSpPr>
        <p:spPr>
          <a:xfrm>
            <a:off x="209432" y="5533509"/>
            <a:ext cx="8710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Lots of theoretical caveats might apply here – see Lecture 1. But in general it is true that </a:t>
            </a:r>
            <a:r>
              <a:rPr lang="en-US" i="1" dirty="0"/>
              <a:t>a large proportion of variation in most human phenotypes is caused by genetics</a:t>
            </a:r>
            <a:r>
              <a:rPr lang="en-US" dirty="0"/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EA7818-C49F-6F46-BB8B-4B49A163799F}"/>
              </a:ext>
            </a:extLst>
          </p:cNvPr>
          <p:cNvGrpSpPr/>
          <p:nvPr/>
        </p:nvGrpSpPr>
        <p:grpSpPr>
          <a:xfrm>
            <a:off x="4252955" y="656555"/>
            <a:ext cx="4681613" cy="1013372"/>
            <a:chOff x="3410853" y="2798303"/>
            <a:chExt cx="5473199" cy="1184717"/>
          </a:xfrm>
        </p:grpSpPr>
        <p:pic>
          <p:nvPicPr>
            <p:cNvPr id="27" name="Picture 26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944EDB31-1A4C-C84B-B677-41EF1A9EC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853" y="2798303"/>
              <a:ext cx="5473199" cy="118471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ECBCC1-6CF0-4D48-B955-2CDB0C27DB11}"/>
                </a:ext>
              </a:extLst>
            </p:cNvPr>
            <p:cNvSpPr txBox="1"/>
            <p:nvPr/>
          </p:nvSpPr>
          <p:spPr>
            <a:xfrm>
              <a:off x="8212104" y="3657524"/>
              <a:ext cx="6270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4">
                      <a:lumMod val="10000"/>
                    </a:schemeClr>
                  </a:solidFill>
                </a:rPr>
                <a:t>(2015)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7D9DBBC-1300-C64F-BA20-4B25FCE2C019}"/>
              </a:ext>
            </a:extLst>
          </p:cNvPr>
          <p:cNvSpPr/>
          <p:nvPr/>
        </p:nvSpPr>
        <p:spPr>
          <a:xfrm>
            <a:off x="247798" y="702649"/>
            <a:ext cx="37765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If genetics determines a trait, then </a:t>
            </a:r>
            <a:r>
              <a:rPr lang="en-US" i="1" dirty="0"/>
              <a:t>more genetically similar individuals should have more similar phenotypes. </a:t>
            </a:r>
            <a:endParaRPr lang="en-US" dirty="0"/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9D73D778-1066-A04C-A9F0-E0E5ED814FD9}"/>
              </a:ext>
            </a:extLst>
          </p:cNvPr>
          <p:cNvSpPr/>
          <p:nvPr/>
        </p:nvSpPr>
        <p:spPr bwMode="auto">
          <a:xfrm rot="5400000">
            <a:off x="878379" y="2246190"/>
            <a:ext cx="129524" cy="139534"/>
          </a:xfrm>
          <a:prstGeom prst="leftBrac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id="{4F08F791-3823-6841-B8F3-4D4FB9D54BCF}"/>
              </a:ext>
            </a:extLst>
          </p:cNvPr>
          <p:cNvSpPr/>
          <p:nvPr/>
        </p:nvSpPr>
        <p:spPr bwMode="auto">
          <a:xfrm rot="5400000">
            <a:off x="1091945" y="2221929"/>
            <a:ext cx="129524" cy="188057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20C82C4-569E-2148-9F44-99083CBF5600}"/>
              </a:ext>
            </a:extLst>
          </p:cNvPr>
          <p:cNvCxnSpPr>
            <a:cxnSpLocks/>
          </p:cNvCxnSpPr>
          <p:nvPr/>
        </p:nvCxnSpPr>
        <p:spPr bwMode="auto">
          <a:xfrm>
            <a:off x="873374" y="1886997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9B370F-7034-A745-9DDE-F7C55EB06675}"/>
              </a:ext>
            </a:extLst>
          </p:cNvPr>
          <p:cNvCxnSpPr>
            <a:cxnSpLocks/>
          </p:cNvCxnSpPr>
          <p:nvPr/>
        </p:nvCxnSpPr>
        <p:spPr bwMode="auto">
          <a:xfrm flipH="1">
            <a:off x="1156707" y="1882753"/>
            <a:ext cx="202151" cy="2925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8E5CC01-7A49-DE46-91C2-ED07740668E7}"/>
              </a:ext>
            </a:extLst>
          </p:cNvPr>
          <p:cNvSpPr txBox="1"/>
          <p:nvPr/>
        </p:nvSpPr>
        <p:spPr>
          <a:xfrm>
            <a:off x="108063" y="1601819"/>
            <a:ext cx="1064846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Monozygotic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D7DCE6-C9EA-7D4D-8511-11E1D47FF87F}"/>
              </a:ext>
            </a:extLst>
          </p:cNvPr>
          <p:cNvSpPr txBox="1"/>
          <p:nvPr/>
        </p:nvSpPr>
        <p:spPr>
          <a:xfrm>
            <a:off x="1279692" y="1588964"/>
            <a:ext cx="95422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Dizygotic</a:t>
            </a:r>
          </a:p>
        </p:txBody>
      </p:sp>
    </p:spTree>
    <p:extLst>
      <p:ext uri="{BB962C8B-B14F-4D97-AF65-F5344CB8AC3E}">
        <p14:creationId xmlns:p14="http://schemas.microsoft.com/office/powerpoint/2010/main" val="24802903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C88EAF-7F1F-E643-A8D2-9B5F98BC1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95" y="1150779"/>
            <a:ext cx="4014789" cy="4142018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03D626-1D3F-B54F-83E9-0B9EC5A5EBCD}"/>
                  </a:ext>
                </a:extLst>
              </p:cNvPr>
              <p:cNvSpPr txBox="1"/>
              <p:nvPr/>
            </p:nvSpPr>
            <p:spPr>
              <a:xfrm>
                <a:off x="5175315" y="1305341"/>
                <a:ext cx="364539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The results above actually used a P-value threshold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P</m:t>
                    </m:r>
                    <m:r>
                      <a:rPr lang="en-GB" sz="18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&lt; </m:t>
                    </m:r>
                    <m:r>
                      <a:rPr lang="en-GB" sz="18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+mn-ea"/>
                      </a:rPr>
                      <m:t>5×</m:t>
                    </m:r>
                    <m:sSup>
                      <m:sSupPr>
                        <m:ctrlP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−7</m:t>
                        </m:r>
                      </m:sup>
                    </m:sSup>
                  </m:oMath>
                </a14:m>
                <a:endParaRPr lang="en-GB" sz="1800" b="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FFFFFF"/>
                    </a:solidFill>
                    <a:latin typeface="FoundrySterling-Book" pitchFamily="2" charset="0"/>
                    <a:ea typeface="+mn-ea"/>
                  </a:rPr>
                  <a:t>They also reported a longer list of association at lesser levels of evidence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sz="180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&lt; </m:t>
                    </m:r>
                    <m:r>
                      <a:rPr lang="en-GB" sz="18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5×</m:t>
                    </m:r>
                    <m:sSup>
                      <m:sSupPr>
                        <m:ctrlP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GB" sz="1800" dirty="0">
                    <a:solidFill>
                      <a:srgbClr val="FFFFFF"/>
                    </a:solidFill>
                    <a:latin typeface="FoundrySterling-Book" pitchFamily="2" charset="0"/>
                  </a:rPr>
                  <a:t>).  Many of these must be real as well. </a:t>
                </a: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GB" sz="1800" dirty="0">
                  <a:solidFill>
                    <a:srgbClr val="FFFFFF"/>
                  </a:solidFill>
                  <a:latin typeface="FoundrySterling-Book" pitchFamily="2" charset="0"/>
                </a:endParaRP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b="1" dirty="0">
                    <a:solidFill>
                      <a:srgbClr val="FFFFFF"/>
                    </a:solidFill>
                    <a:latin typeface="FoundrySterling-Book" pitchFamily="2" charset="0"/>
                  </a:rPr>
                  <a:t>How much statistical evidence do we really need?  How did they choose a good threshold?</a:t>
                </a:r>
              </a:p>
              <a:p>
                <a:pPr algn="l"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latin typeface="FoundrySterling-Book" pitchFamily="2" charset="0"/>
                  <a:ea typeface="+mn-ea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03D626-1D3F-B54F-83E9-0B9EC5A5E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5315" y="1305341"/>
                <a:ext cx="3645390" cy="3416320"/>
              </a:xfrm>
              <a:prstGeom prst="rect">
                <a:avLst/>
              </a:prstGeom>
              <a:blipFill>
                <a:blip r:embed="rId3"/>
                <a:stretch>
                  <a:fillRect l="-1389" t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FA9368-EF93-1543-9512-00B88FDACD4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09904" y="3507262"/>
            <a:ext cx="589425" cy="13466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5D4E60EF-7B42-7BB5-C218-37749CA4C03B}"/>
              </a:ext>
            </a:extLst>
          </p:cNvPr>
          <p:cNvSpPr txBox="1">
            <a:spLocks/>
          </p:cNvSpPr>
          <p:nvPr/>
        </p:nvSpPr>
        <p:spPr>
          <a:xfrm>
            <a:off x="216745" y="189343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More signals in supplementary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67653511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D3C26-4E4C-5F56-FEAB-28AA96784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47E9-19D5-7D97-2099-DE482C8F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Main lecture messages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4BF66E3-EF48-AA12-D110-362CE5132D22}"/>
              </a:ext>
            </a:extLst>
          </p:cNvPr>
          <p:cNvSpPr txBox="1">
            <a:spLocks/>
          </p:cNvSpPr>
          <p:nvPr/>
        </p:nvSpPr>
        <p:spPr bwMode="auto">
          <a:xfrm>
            <a:off x="381000" y="1141342"/>
            <a:ext cx="8371114" cy="55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/>
              <a:t>1. Most human phenotypes are highly heritable</a:t>
            </a:r>
          </a:p>
          <a:p>
            <a:pPr marL="0" indent="0">
              <a:buNone/>
            </a:pPr>
            <a:r>
              <a:rPr lang="en-US" sz="1600" kern="0" dirty="0"/>
              <a:t>(a large proportion of variation is due to genetics)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2. But many ‘complex’ traits are </a:t>
            </a:r>
            <a:r>
              <a:rPr lang="en-US" i="1" kern="0" dirty="0"/>
              <a:t>not</a:t>
            </a:r>
            <a:r>
              <a:rPr lang="en-US" kern="0" dirty="0"/>
              <a:t> mendelian - they are polygenic -</a:t>
            </a:r>
            <a:r>
              <a:rPr lang="en-US" sz="1800" kern="0" dirty="0"/>
              <a:t> </a:t>
            </a:r>
            <a:r>
              <a:rPr lang="en-US" sz="1800" i="1" kern="0" dirty="0"/>
              <a:t>“common variant, common trait” hypothesis</a:t>
            </a:r>
          </a:p>
          <a:p>
            <a:pPr marL="0" indent="0">
              <a:buNone/>
            </a:pPr>
            <a:endParaRPr lang="en-US" kern="0" dirty="0"/>
          </a:p>
          <a:p>
            <a:pPr marL="0" indent="0">
              <a:buNone/>
            </a:pPr>
            <a:r>
              <a:rPr lang="en-US" kern="0" dirty="0"/>
              <a:t>3. The discovery of this fact is due to </a:t>
            </a:r>
            <a:r>
              <a:rPr lang="en-US" b="1" i="1" kern="0" dirty="0"/>
              <a:t>genome-wide association studies</a:t>
            </a:r>
            <a:r>
              <a:rPr lang="en-US" kern="0" dirty="0"/>
              <a:t> (GWAS)</a:t>
            </a:r>
          </a:p>
          <a:p>
            <a:pPr marL="0" indent="0">
              <a:buNone/>
            </a:pPr>
            <a:r>
              <a:rPr lang="en-US" sz="1600" kern="0" dirty="0">
                <a:solidFill>
                  <a:schemeClr val="tx2"/>
                </a:solidFill>
              </a:rPr>
              <a:t>Collect </a:t>
            </a:r>
            <a:r>
              <a:rPr lang="en-US" sz="1600" b="1" kern="0" dirty="0">
                <a:solidFill>
                  <a:schemeClr val="tx2"/>
                </a:solidFill>
              </a:rPr>
              <a:t>lots</a:t>
            </a:r>
            <a:r>
              <a:rPr lang="en-US" sz="1600" kern="0" dirty="0">
                <a:solidFill>
                  <a:schemeClr val="tx2"/>
                </a:solidFill>
              </a:rPr>
              <a:t> of samples – type </a:t>
            </a:r>
            <a:r>
              <a:rPr lang="en-US" sz="1600" b="1" kern="0" dirty="0">
                <a:solidFill>
                  <a:schemeClr val="tx2"/>
                </a:solidFill>
              </a:rPr>
              <a:t>lots</a:t>
            </a:r>
            <a:r>
              <a:rPr lang="en-US" sz="1600" kern="0" dirty="0">
                <a:solidFill>
                  <a:schemeClr val="tx2"/>
                </a:solidFill>
              </a:rPr>
              <a:t> of variants – careful quality control – conduct statistical test of association – use stringent statistical thresholds.</a:t>
            </a:r>
          </a:p>
          <a:p>
            <a:pPr marL="0" indent="0">
              <a:buNone/>
            </a:pPr>
            <a:endParaRPr lang="en-US" sz="1200" kern="0" dirty="0"/>
          </a:p>
          <a:p>
            <a:pPr marL="0" indent="0">
              <a:buNone/>
            </a:pPr>
            <a:r>
              <a:rPr lang="en-US" kern="0" dirty="0"/>
              <a:t>The first of these studies was conducted in the mid 2000s and showed the hypothesis is </a:t>
            </a:r>
            <a:r>
              <a:rPr lang="en-US" b="1" kern="0" dirty="0">
                <a:solidFill>
                  <a:schemeClr val="tx2"/>
                </a:solidFill>
              </a:rPr>
              <a:t>definitely true</a:t>
            </a:r>
            <a:r>
              <a:rPr lang="en-US" kern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3199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40B3F-73CC-2D4E-BB14-FB5285F1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" y="103077"/>
            <a:ext cx="7233920" cy="68072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FEB78B-36CF-3F4C-808B-D2188D9D5F31}"/>
              </a:ext>
            </a:extLst>
          </p:cNvPr>
          <p:cNvSpPr txBox="1">
            <a:spLocks/>
          </p:cNvSpPr>
          <p:nvPr/>
        </p:nvSpPr>
        <p:spPr bwMode="auto">
          <a:xfrm>
            <a:off x="484094" y="836485"/>
            <a:ext cx="8175812" cy="51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 "/>
              <a:defRPr sz="2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Symbol" charset="0"/>
              <a:buChar char="·"/>
              <a:defRPr sz="18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4000"/>
              <a:buFont typeface="Symbol" charset="0"/>
              <a:buChar char="·"/>
              <a:defRPr sz="16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charset="0"/>
              <a:buChar char="·"/>
              <a:defRPr sz="1400">
                <a:solidFill>
                  <a:schemeClr val="tx1"/>
                </a:solidFill>
                <a:latin typeface="FoundrySterling-Book" pitchFamily="2" charset="0"/>
                <a:ea typeface="ＭＳ Ｐゴシック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00000"/>
              <a:buFont typeface="Symbol" pitchFamily="18" charset="2"/>
              <a:buChar char="·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GWAS is a very simple study design in principle - just genotyping a lot of cases and controls, and test for association.  The hard parts are in the implementation details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In the early 2000’s, The HapMap and other projects enabled the first GWAS by mapping SNPs genome-wide, and describing human haplotype </a:t>
            </a:r>
            <a:r>
              <a:rPr lang="en-US" sz="1800" kern="0" dirty="0" err="1"/>
              <a:t>variation.and</a:t>
            </a:r>
            <a:r>
              <a:rPr lang="en-US" sz="1800" kern="0" dirty="0"/>
              <a:t> patterns of LD.  High-throughput genotyping microarray technology was developed to type these SNPs.</a:t>
            </a:r>
          </a:p>
          <a:p>
            <a:pPr marL="0" indent="0">
              <a:buNone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The WTCCC was one of the first large GWAS studies.  It provided compelling evidence that the ‘common variant, common disease’ hypothesis really holds.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kern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kern="0" dirty="0"/>
              <a:t>Although the overall design is simple, we are looking for small differences in risk between cases and controls (often RR = 1.5 or smaller).  Consequently a lot of careful work is needed to ensure there is no subtle confounding – e.g. from sample collection, genotyping and data quality issues, or environmental covariates.</a:t>
            </a:r>
          </a:p>
        </p:txBody>
      </p:sp>
    </p:spTree>
    <p:extLst>
      <p:ext uri="{BB962C8B-B14F-4D97-AF65-F5344CB8AC3E}">
        <p14:creationId xmlns:p14="http://schemas.microsoft.com/office/powerpoint/2010/main" val="12678143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10" y="2020528"/>
            <a:ext cx="3075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We have clearly learned something about the biology of these traits.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ED2A3B-5A59-AB4A-BF8E-3A3E251120EA}"/>
              </a:ext>
            </a:extLst>
          </p:cNvPr>
          <p:cNvSpPr txBox="1"/>
          <p:nvPr/>
        </p:nvSpPr>
        <p:spPr>
          <a:xfrm>
            <a:off x="5761209" y="3937364"/>
            <a:ext cx="307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…so what?</a:t>
            </a:r>
          </a:p>
        </p:txBody>
      </p:sp>
    </p:spTree>
    <p:extLst>
      <p:ext uri="{BB962C8B-B14F-4D97-AF65-F5344CB8AC3E}">
        <p14:creationId xmlns:p14="http://schemas.microsoft.com/office/powerpoint/2010/main" val="27111653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AA8D58-3ACD-0B43-B16D-0C0F1B194897}"/>
              </a:ext>
            </a:extLst>
          </p:cNvPr>
          <p:cNvSpPr txBox="1"/>
          <p:nvPr/>
        </p:nvSpPr>
        <p:spPr>
          <a:xfrm>
            <a:off x="5761209" y="3198167"/>
            <a:ext cx="3075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FoundrySterling-Book" pitchFamily="2" charset="0"/>
              </a:rPr>
              <a:t>Let’s zoom 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1987910" y="2175702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949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6FC1B7A-FC96-8B7F-3BE7-B61A2F0AFA7E}"/>
              </a:ext>
            </a:extLst>
          </p:cNvPr>
          <p:cNvSpPr txBox="1">
            <a:spLocks/>
          </p:cNvSpPr>
          <p:nvPr/>
        </p:nvSpPr>
        <p:spPr>
          <a:xfrm>
            <a:off x="280736" y="31030"/>
            <a:ext cx="6977062" cy="7256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Biology is hard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5072747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31E7091-11DF-3D41-A455-F5C12F0EFB97}"/>
              </a:ext>
            </a:extLst>
          </p:cNvPr>
          <p:cNvSpPr/>
          <p:nvPr/>
        </p:nvSpPr>
        <p:spPr bwMode="auto">
          <a:xfrm>
            <a:off x="991592" y="1588772"/>
            <a:ext cx="5154027" cy="3402583"/>
          </a:xfrm>
          <a:prstGeom prst="roundRect">
            <a:avLst>
              <a:gd name="adj" fmla="val 3855"/>
            </a:avLst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EADAA-93D0-844A-9851-305DA972A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20" y="1682755"/>
            <a:ext cx="4993903" cy="32617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285BD4-B93E-D64F-8DC9-FE3DD9A858ED}"/>
              </a:ext>
            </a:extLst>
          </p:cNvPr>
          <p:cNvSpPr txBox="1"/>
          <p:nvPr/>
        </p:nvSpPr>
        <p:spPr>
          <a:xfrm>
            <a:off x="6938058" y="3896833"/>
            <a:ext cx="2029295" cy="523220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oundrySterling-Book" pitchFamily="2" charset="0"/>
              </a:rPr>
              <a:t>No genes under the main association signal!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oundrySterling-Book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17776E-CF0E-5D4A-904F-469B800F21C4}"/>
              </a:ext>
            </a:extLst>
          </p:cNvPr>
          <p:cNvCxnSpPr>
            <a:cxnSpLocks/>
          </p:cNvCxnSpPr>
          <p:nvPr/>
        </p:nvCxnSpPr>
        <p:spPr bwMode="auto">
          <a:xfrm flipH="1">
            <a:off x="6240247" y="4109193"/>
            <a:ext cx="477104" cy="6607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6FC1B7A-FC96-8B7F-3BE7-B61A2F0AFA7E}"/>
              </a:ext>
            </a:extLst>
          </p:cNvPr>
          <p:cNvSpPr txBox="1">
            <a:spLocks/>
          </p:cNvSpPr>
          <p:nvPr/>
        </p:nvSpPr>
        <p:spPr>
          <a:xfrm>
            <a:off x="280736" y="31030"/>
            <a:ext cx="6977062" cy="7256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/>
              <a:t>Biology is hard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2234687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2980433" y="1214451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8971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ignal_plot_CAD_chr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272" y="900007"/>
            <a:ext cx="4982097" cy="498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736" y="1015999"/>
            <a:ext cx="33287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Association observed with CAD over a ~100kb region of chromosome 9.  This is unquestionably a real association (it has been replicated in several independent studies).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0736" y="3181440"/>
            <a:ext cx="33287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The functional mechanism of this association is not fully solved; it probably involves regulation of expression of the two nearby genes </a:t>
            </a:r>
            <a:r>
              <a:rPr lang="en-US" sz="1800" i="1" dirty="0">
                <a:solidFill>
                  <a:srgbClr val="FFFFFF"/>
                </a:solidFill>
                <a:latin typeface="Arial"/>
                <a:ea typeface="+mn-ea"/>
              </a:rPr>
              <a:t>CDKN2A/B.</a:t>
            </a:r>
            <a:endParaRPr lang="en-US" sz="1800" dirty="0">
              <a:solidFill>
                <a:srgbClr val="FFFFFF"/>
              </a:solidFill>
              <a:latin typeface="Arial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37" y="4945487"/>
            <a:ext cx="368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FFFFF"/>
                </a:solidFill>
                <a:latin typeface="Arial"/>
                <a:ea typeface="+mn-ea"/>
              </a:rPr>
              <a:t>Neither gene was an obvious candidate beforehand - thus, this association does point to novel biology.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737" y="6467044"/>
            <a:ext cx="7945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Harismendy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 Nature 2011;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, et al JACC 2013; </a:t>
            </a: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Almonitishari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Circulation 2015 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0736" y="31030"/>
            <a:ext cx="6977062" cy="725617"/>
          </a:xfrm>
        </p:spPr>
        <p:txBody>
          <a:bodyPr/>
          <a:lstStyle/>
          <a:p>
            <a:r>
              <a:rPr lang="en-US" dirty="0"/>
              <a:t>Biology is hard</a:t>
            </a:r>
          </a:p>
        </p:txBody>
      </p:sp>
    </p:spTree>
    <p:extLst>
      <p:ext uri="{BB962C8B-B14F-4D97-AF65-F5344CB8AC3E}">
        <p14:creationId xmlns:p14="http://schemas.microsoft.com/office/powerpoint/2010/main" val="12802651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/>
          <a:stretch/>
        </p:blipFill>
        <p:spPr bwMode="auto">
          <a:xfrm>
            <a:off x="307788" y="374951"/>
            <a:ext cx="5167313" cy="630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3896" y="382106"/>
            <a:ext cx="14420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Bipolar disorder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3896" y="1123553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Coronary artery disease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02819" y="2031241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Crohn’s</a:t>
            </a: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 Disease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3896" y="2930168"/>
            <a:ext cx="2806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Hypertension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02819" y="3860420"/>
            <a:ext cx="217188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Rheumatoid arthritis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73479" y="4796722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T1D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73479" y="5844667"/>
            <a:ext cx="57462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474747">
                    <a:lumMod val="50000"/>
                  </a:srgbClr>
                </a:solidFill>
                <a:latin typeface="Arial"/>
                <a:ea typeface="+mn-ea"/>
              </a:rPr>
              <a:t>T2D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2765778" y="1123553"/>
            <a:ext cx="987778" cy="87335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EE669-CBA6-4203-6ADB-95923B2B5F64}"/>
              </a:ext>
            </a:extLst>
          </p:cNvPr>
          <p:cNvSpPr/>
          <p:nvPr/>
        </p:nvSpPr>
        <p:spPr bwMode="auto">
          <a:xfrm>
            <a:off x="4370765" y="5954529"/>
            <a:ext cx="104840" cy="745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09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314035" y="4346940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Strength of effect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928568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37853" r="24950" b="20191"/>
          <a:stretch/>
        </p:blipFill>
        <p:spPr bwMode="auto">
          <a:xfrm>
            <a:off x="766532" y="229866"/>
            <a:ext cx="7588883" cy="44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1685" y="4730906"/>
            <a:ext cx="8052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This association with Type 2 Diabetes turned out to be through a second, related trait (obesity), again unquestionably a real effect.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But as of 2018 the functional mechanism remains unclear.  Expression of </a:t>
            </a:r>
            <a:r>
              <a:rPr lang="en-US" sz="2000" i="1" dirty="0">
                <a:solidFill>
                  <a:srgbClr val="FFFFFF"/>
                </a:solidFill>
                <a:latin typeface="Arial"/>
                <a:ea typeface="+mn-ea"/>
              </a:rPr>
              <a:t>FTO</a:t>
            </a:r>
            <a:r>
              <a:rPr lang="en-US" sz="2000" dirty="0">
                <a:solidFill>
                  <a:srgbClr val="FFFFFF"/>
                </a:solidFill>
                <a:latin typeface="Arial"/>
                <a:ea typeface="+mn-ea"/>
              </a:rPr>
              <a:t> is known to affect obesity, but the SNPs may also affect expression of another gene, IRX3, 200kb away.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685" y="6451601"/>
            <a:ext cx="3873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solidFill>
                  <a:srgbClr val="FFFFFF"/>
                </a:solidFill>
                <a:latin typeface="Arial"/>
                <a:ea typeface="+mn-ea"/>
              </a:rPr>
              <a:t>Smemo</a:t>
            </a:r>
            <a:r>
              <a:rPr lang="en-US" sz="1400" dirty="0">
                <a:solidFill>
                  <a:srgbClr val="FFFFFF"/>
                </a:solidFill>
                <a:latin typeface="Arial"/>
                <a:ea typeface="+mn-ea"/>
              </a:rPr>
              <a:t> et al, Nature 2014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9A5A31-C936-D244-BADE-ACCC77D88262}"/>
              </a:ext>
            </a:extLst>
          </p:cNvPr>
          <p:cNvSpPr txBox="1"/>
          <p:nvPr/>
        </p:nvSpPr>
        <p:spPr>
          <a:xfrm>
            <a:off x="5266332" y="3696345"/>
            <a:ext cx="491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FTO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661439-C6E1-C24E-A6C5-F77034E12E1E}"/>
              </a:ext>
            </a:extLst>
          </p:cNvPr>
          <p:cNvSpPr txBox="1"/>
          <p:nvPr/>
        </p:nvSpPr>
        <p:spPr>
          <a:xfrm>
            <a:off x="5585391" y="3843633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IRX3</a:t>
            </a:r>
          </a:p>
        </p:txBody>
      </p:sp>
    </p:spTree>
    <p:extLst>
      <p:ext uri="{BB962C8B-B14F-4D97-AF65-F5344CB8AC3E}">
        <p14:creationId xmlns:p14="http://schemas.microsoft.com/office/powerpoint/2010/main" val="29607598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861CF-715C-B04B-A938-27BF3C06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626" y="527008"/>
            <a:ext cx="4792747" cy="340756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A95F15-BFC3-B747-B6D1-A2A66C125DAE}"/>
              </a:ext>
            </a:extLst>
          </p:cNvPr>
          <p:cNvSpPr txBox="1"/>
          <p:nvPr/>
        </p:nvSpPr>
        <p:spPr>
          <a:xfrm>
            <a:off x="684215" y="4135482"/>
            <a:ext cx="80523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This pattern has turned out to be typical. It has generally proven extremely hard to narrow down GWAS associations to underlying ‘causal’ variants.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LD is a double-edged sword.</a:t>
            </a: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FFFFFF"/>
              </a:solidFill>
              <a:latin typeface="FoundrySterling-Book" pitchFamily="2" charset="0"/>
              <a:ea typeface="+mn-ea"/>
            </a:endParaRPr>
          </a:p>
          <a:p>
            <a:pPr algn="l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latin typeface="FoundrySterling-Book" pitchFamily="2" charset="0"/>
                <a:ea typeface="+mn-ea"/>
              </a:rPr>
              <a:t>Next lecture: we will look at this.</a:t>
            </a:r>
          </a:p>
        </p:txBody>
      </p:sp>
    </p:spTree>
    <p:extLst>
      <p:ext uri="{BB962C8B-B14F-4D97-AF65-F5344CB8AC3E}">
        <p14:creationId xmlns:p14="http://schemas.microsoft.com/office/powerpoint/2010/main" val="23739539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101F-F226-7948-8B2D-E543250C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FoundrySterling-Book" pitchFamily="2" charset="0"/>
              </a:rPr>
              <a:t>Anatomy of a GWAS – what to look for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EC4C00-1FD2-D649-943E-9BB887F6AB6A}"/>
              </a:ext>
            </a:extLst>
          </p:cNvPr>
          <p:cNvSpPr txBox="1"/>
          <p:nvPr/>
        </p:nvSpPr>
        <p:spPr>
          <a:xfrm>
            <a:off x="6300789" y="967163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What samples How many?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EF01F6-C5F9-0C46-9025-4E60870A752A}"/>
              </a:ext>
            </a:extLst>
          </p:cNvPr>
          <p:cNvSpPr txBox="1"/>
          <p:nvPr/>
        </p:nvSpPr>
        <p:spPr>
          <a:xfrm>
            <a:off x="6300788" y="1713405"/>
            <a:ext cx="2343480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many?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CCFFB-C4A2-EC4D-A3E7-2F42E951DB90}"/>
              </a:ext>
            </a:extLst>
          </p:cNvPr>
          <p:cNvSpPr txBox="1"/>
          <p:nvPr/>
        </p:nvSpPr>
        <p:spPr>
          <a:xfrm>
            <a:off x="6113718" y="2550585"/>
            <a:ext cx="2541183" cy="58477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How did they do quality control – is it adequate?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BF0395-8DFF-424A-8251-11076EB427E2}"/>
              </a:ext>
            </a:extLst>
          </p:cNvPr>
          <p:cNvSpPr txBox="1"/>
          <p:nvPr/>
        </p:nvSpPr>
        <p:spPr>
          <a:xfrm>
            <a:off x="6113717" y="4278352"/>
            <a:ext cx="2541181" cy="461665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Did they find anything with enough evidence?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25A4B4-75BE-D242-90EF-13E234EFBB82}"/>
              </a:ext>
            </a:extLst>
          </p:cNvPr>
          <p:cNvSpPr txBox="1"/>
          <p:nvPr/>
        </p:nvSpPr>
        <p:spPr>
          <a:xfrm>
            <a:off x="6113716" y="5750038"/>
            <a:ext cx="2530552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Can they understand the biology?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B28A93-C8D3-BB4C-9DFA-1E1BEDBABB10}"/>
              </a:ext>
            </a:extLst>
          </p:cNvPr>
          <p:cNvSpPr txBox="1"/>
          <p:nvPr/>
        </p:nvSpPr>
        <p:spPr>
          <a:xfrm>
            <a:off x="489102" y="1034993"/>
            <a:ext cx="527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1. Collect as many cases and controls as possible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86D99A-5C01-CA4D-8CFC-9B2FAD1A7EB9}"/>
              </a:ext>
            </a:extLst>
          </p:cNvPr>
          <p:cNvSpPr txBox="1"/>
          <p:nvPr/>
        </p:nvSpPr>
        <p:spPr>
          <a:xfrm>
            <a:off x="489101" y="1657147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2. Genotype (or impute) them at as many variants across the genome as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/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4. Estimate relative risks, and look for statistical evidence that of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𝑅𝑅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≠ 1</m:t>
                    </m:r>
                  </m:oMath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F26766-1411-5343-A48E-CF6859C79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101" y="3351708"/>
                <a:ext cx="5273749" cy="646331"/>
              </a:xfrm>
              <a:prstGeom prst="rect">
                <a:avLst/>
              </a:prstGeom>
              <a:blipFill>
                <a:blip r:embed="rId2"/>
                <a:stretch>
                  <a:fillRect l="-962" t="-588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8D4A4A9-0EBA-904E-AD5D-9FC54079A86A}"/>
              </a:ext>
            </a:extLst>
          </p:cNvPr>
          <p:cNvSpPr txBox="1"/>
          <p:nvPr/>
        </p:nvSpPr>
        <p:spPr>
          <a:xfrm>
            <a:off x="489101" y="417789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5. If estimate is many standard deviations from zero, bingo!  We may have found a true causal effect.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4D606C-4F64-C046-ABD2-23F6E24281ED}"/>
              </a:ext>
            </a:extLst>
          </p:cNvPr>
          <p:cNvSpPr txBox="1"/>
          <p:nvPr/>
        </p:nvSpPr>
        <p:spPr>
          <a:xfrm>
            <a:off x="489099" y="5750038"/>
            <a:ext cx="550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7. (Now try to understand the underlying biology.)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E760B5-FA52-1C41-BBEC-81394489DB05}"/>
              </a:ext>
            </a:extLst>
          </p:cNvPr>
          <p:cNvSpPr txBox="1"/>
          <p:nvPr/>
        </p:nvSpPr>
        <p:spPr>
          <a:xfrm>
            <a:off x="489101" y="2483332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3. Deal with potential confounders – careful data quality control and handle population structure.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148FF4-D710-A342-88FB-FF288C45E38F}"/>
              </a:ext>
            </a:extLst>
          </p:cNvPr>
          <p:cNvSpPr txBox="1"/>
          <p:nvPr/>
        </p:nvSpPr>
        <p:spPr>
          <a:xfrm>
            <a:off x="489100" y="4923853"/>
            <a:ext cx="5273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latin typeface="FoundrySterling-Book" pitchFamily="2" charset="0"/>
              </a:rPr>
              <a:t>6.Replicate in other studies, or find other corroborating evidence?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08D72A-E5CC-7740-B2CB-FAD7E4C3DE4F}"/>
              </a:ext>
            </a:extLst>
          </p:cNvPr>
          <p:cNvSpPr txBox="1"/>
          <p:nvPr/>
        </p:nvSpPr>
        <p:spPr>
          <a:xfrm>
            <a:off x="6113716" y="5006095"/>
            <a:ext cx="2530551" cy="276999"/>
          </a:xfrm>
          <a:prstGeom prst="rect">
            <a:avLst/>
          </a:prstGeom>
          <a:solidFill>
            <a:srgbClr val="FFFFFF">
              <a:alpha val="22353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Is it convincing?</a:t>
            </a:r>
          </a:p>
        </p:txBody>
      </p:sp>
    </p:spTree>
    <p:extLst>
      <p:ext uri="{BB962C8B-B14F-4D97-AF65-F5344CB8AC3E}">
        <p14:creationId xmlns:p14="http://schemas.microsoft.com/office/powerpoint/2010/main" val="179591670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113" y="200854"/>
            <a:ext cx="6977062" cy="725201"/>
          </a:xfrm>
        </p:spPr>
        <p:txBody>
          <a:bodyPr/>
          <a:lstStyle/>
          <a:p>
            <a:r>
              <a:rPr lang="en-GB" dirty="0">
                <a:latin typeface="FoundrySterling-Book" pitchFamily="2" charset="0"/>
              </a:rPr>
              <a:t>Consolidation question</a:t>
            </a:r>
            <a:endParaRPr lang="en-US" dirty="0">
              <a:latin typeface="FoundrySterling-Book" pitchFamily="2" charset="0"/>
            </a:endParaRPr>
          </a:p>
        </p:txBody>
      </p: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5494329" y="1083102"/>
            <a:ext cx="2986927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sz="2800" dirty="0">
                <a:latin typeface="FoundrySterling-Book" pitchFamily="2" charset="0"/>
                <a:cs typeface="Arial" charset="0"/>
              </a:rPr>
              <a:t>GWAS of multiple sclerosis (2011)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18213" y="2027164"/>
            <a:ext cx="275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FoundrySterling-Book" pitchFamily="2" charset="0"/>
                <a:cs typeface="Arial" charset="0"/>
              </a:rPr>
              <a:t>9772 cases, 17,376 controls from across Europe</a:t>
            </a:r>
            <a:endParaRPr lang="en-US" sz="2000" dirty="0">
              <a:latin typeface="FoundrySterling-Book" pitchFamily="2" charset="0"/>
            </a:endParaRPr>
          </a:p>
        </p:txBody>
      </p:sp>
      <p:pic>
        <p:nvPicPr>
          <p:cNvPr id="6" name="Picture 5" descr="wtccc2 GWAS brows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9" y="1010946"/>
            <a:ext cx="4705928" cy="291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42665" y="3125115"/>
            <a:ext cx="294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hlinkClick r:id="rId4"/>
              </a:rPr>
              <a:t>www.chg.ox.ac.uk/wtccc2/ms/</a:t>
            </a:r>
            <a:endParaRPr lang="en-US" dirty="0"/>
          </a:p>
          <a:p>
            <a:pPr algn="l"/>
            <a:r>
              <a:rPr lang="en-US" sz="1200" dirty="0"/>
              <a:t>(I think this </a:t>
            </a:r>
            <a:r>
              <a:rPr lang="en-US" sz="1200" dirty="0" err="1"/>
              <a:t>url</a:t>
            </a:r>
            <a:r>
              <a:rPr lang="en-US" sz="1200" dirty="0"/>
              <a:t> requires the trailing /)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BA52D-0CA9-0440-B8F5-68097149EAE0}"/>
              </a:ext>
            </a:extLst>
          </p:cNvPr>
          <p:cNvSpPr txBox="1"/>
          <p:nvPr/>
        </p:nvSpPr>
        <p:spPr>
          <a:xfrm>
            <a:off x="370734" y="4081186"/>
            <a:ext cx="84025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FoundrySterling-Book" pitchFamily="2" charset="0"/>
              </a:rPr>
              <a:t>Visit the above site and make sure you understand what is shown.   Pick a signal and try to work out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What is the estimated effect size?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How strong was the evidence?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Did it replicate?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Does the association signal look sensible – does it follow LD patterns, and do the cluster plots look sensible?</a:t>
            </a:r>
          </a:p>
          <a:p>
            <a:pPr marL="285750" indent="-285750" algn="l">
              <a:buFontTx/>
              <a:buChar char="-"/>
            </a:pPr>
            <a:r>
              <a:rPr lang="en-US" dirty="0">
                <a:latin typeface="FoundrySterling-Book" pitchFamily="2" charset="0"/>
              </a:rPr>
              <a:t>Can you figure out what the nearby genes do?  (</a:t>
            </a:r>
            <a:r>
              <a:rPr lang="en-US" b="1" dirty="0">
                <a:latin typeface="FOUNDRYSTERLING-BOOK" pitchFamily="2" charset="0"/>
              </a:rPr>
              <a:t>Warning</a:t>
            </a:r>
            <a:r>
              <a:rPr lang="en-US" dirty="0">
                <a:latin typeface="FoundrySterling-Book" pitchFamily="2" charset="0"/>
              </a:rPr>
              <a:t>: this can be a time sink!)</a:t>
            </a:r>
          </a:p>
          <a:p>
            <a:pPr marL="285750" indent="-285750" algn="l">
              <a:buFontTx/>
              <a:buChar char="-"/>
            </a:pPr>
            <a:endParaRPr lang="en-US" dirty="0">
              <a:latin typeface="FoundrySterling-Book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7F22B4-3100-FB45-9B7D-32C692C74D57}"/>
              </a:ext>
            </a:extLst>
          </p:cNvPr>
          <p:cNvSpPr txBox="1"/>
          <p:nvPr/>
        </p:nvSpPr>
        <p:spPr>
          <a:xfrm>
            <a:off x="346113" y="6318592"/>
            <a:ext cx="7253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latin typeface="FOUNDRYSTERLING-BOOK" pitchFamily="2" charset="0"/>
              </a:rPr>
              <a:t>Bonus question</a:t>
            </a:r>
            <a:r>
              <a:rPr lang="en-US" dirty="0">
                <a:latin typeface="FoundrySterling-Book" pitchFamily="2" charset="0"/>
              </a:rPr>
              <a:t>: read the paper and try to figure out the questions on the checklist.  </a:t>
            </a:r>
          </a:p>
        </p:txBody>
      </p:sp>
    </p:spTree>
    <p:extLst>
      <p:ext uri="{BB962C8B-B14F-4D97-AF65-F5344CB8AC3E}">
        <p14:creationId xmlns:p14="http://schemas.microsoft.com/office/powerpoint/2010/main" val="164072830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A8C258-B157-9846-A40A-A47A89F3DFE3}"/>
                  </a:ext>
                </a:extLst>
              </p:cNvPr>
              <p:cNvSpPr txBox="1"/>
              <p:nvPr/>
            </p:nvSpPr>
            <p:spPr>
              <a:xfrm>
                <a:off x="1563668" y="3703393"/>
                <a:ext cx="5877635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odds</m:t>
                      </m:r>
                      <m:d>
                        <m:d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associated</m:t>
                          </m:r>
                        </m:e>
                        <m:e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statistical</m:t>
                          </m:r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sz="1800" b="0" i="0" smtClean="0">
                              <a:latin typeface="Cambria Math" panose="02040503050406030204" pitchFamily="18" charset="0"/>
                            </a:rPr>
                            <m:t>power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 ×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prior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1800" b="0" i="0" smtClean="0">
                          <a:latin typeface="Cambria Math" panose="02040503050406030204" pitchFamily="18" charset="0"/>
                        </a:rPr>
                        <m:t>odds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1A8C258-B157-9846-A40A-A47A89F3D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668" y="3703393"/>
                <a:ext cx="5877635" cy="6183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CEAB0A4B-4E93-4242-A646-88360BABB4AD}"/>
              </a:ext>
            </a:extLst>
          </p:cNvPr>
          <p:cNvSpPr txBox="1">
            <a:spLocks/>
          </p:cNvSpPr>
          <p:nvPr/>
        </p:nvSpPr>
        <p:spPr>
          <a:xfrm>
            <a:off x="216744" y="27343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Appendix: How to choose a P-value threshold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0A656-1A73-6049-AA90-F82B1A430525}"/>
              </a:ext>
            </a:extLst>
          </p:cNvPr>
          <p:cNvSpPr txBox="1"/>
          <p:nvPr/>
        </p:nvSpPr>
        <p:spPr>
          <a:xfrm>
            <a:off x="401306" y="1081791"/>
            <a:ext cx="8525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FOUNDRYSTERLING-BOOK" pitchFamily="2" charset="0"/>
              </a:rPr>
              <a:t>WTCCC reasoned like this</a:t>
            </a:r>
            <a:r>
              <a:rPr lang="en-US" sz="1800" dirty="0">
                <a:latin typeface="FoundrySterling-Book" pitchFamily="2" charset="0"/>
              </a:rPr>
              <a:t>:  Based on what we know from HapMap, there are maybe 1 million ‘LD blocks’ in the human genome.  Suppose maybe 10 of them, or so, are associated with the trait.  Then the prior chance of association for a randomly chosen region (i.e. chosen ‘hypothesis free’) will be 10 in a million, i.e. plausibly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F3CE8-B9D7-A740-BA38-1DAB9296A2E4}"/>
                  </a:ext>
                </a:extLst>
              </p:cNvPr>
              <p:cNvSpPr txBox="1"/>
              <p:nvPr/>
            </p:nvSpPr>
            <p:spPr>
              <a:xfrm>
                <a:off x="401306" y="6014871"/>
                <a:ext cx="85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FFFF65"/>
                    </a:solidFill>
                    <a:latin typeface="FoundrySterling-Book" pitchFamily="2" charset="0"/>
                  </a:rPr>
                  <a:t>Many GWAS use a more stringent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800" i="1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GB" sz="1800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800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FFFF65"/>
                    </a:solidFill>
                    <a:latin typeface="FoundrySterling-Book" pitchFamily="2" charset="0"/>
                  </a:rPr>
                  <a:t>  threshold. Others attempt to directly estimate the above (using ‘False discovery rate’ methods).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D5F3CE8-B9D7-A740-BA38-1DAB9296A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" y="6014871"/>
                <a:ext cx="8525948" cy="646331"/>
              </a:xfrm>
              <a:prstGeom prst="rect">
                <a:avLst/>
              </a:prstGeom>
              <a:blipFill>
                <a:blip r:embed="rId3"/>
                <a:stretch>
                  <a:fillRect l="-595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ABC53AE-8A0D-CD46-A984-243F2D4AC010}"/>
              </a:ext>
            </a:extLst>
          </p:cNvPr>
          <p:cNvSpPr txBox="1"/>
          <p:nvPr/>
        </p:nvSpPr>
        <p:spPr>
          <a:xfrm>
            <a:off x="401306" y="5245964"/>
            <a:ext cx="852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800" dirty="0">
                <a:latin typeface="FoundrySterling-Book" pitchFamily="2" charset="0"/>
              </a:rPr>
              <a:t>This was a good choice!  All of their associations have subsequently replicated in larger studies.</a:t>
            </a:r>
            <a:endParaRPr lang="en-US" sz="1800" dirty="0">
              <a:latin typeface="FoundrySterling-Book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C2F038-A103-DA47-A62C-A9929D71EAA8}"/>
                  </a:ext>
                </a:extLst>
              </p:cNvPr>
              <p:cNvSpPr txBox="1"/>
              <p:nvPr/>
            </p:nvSpPr>
            <p:spPr>
              <a:xfrm>
                <a:off x="1985229" y="2598025"/>
                <a:ext cx="2497149" cy="372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dirty="0">
                    <a:latin typeface="FoundrySterling-Book" pitchFamily="2" charset="0"/>
                  </a:rPr>
                  <a:t>Prior odds =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1×</m:t>
                    </m:r>
                    <m:sSup>
                      <m:sSup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0C2F038-A103-DA47-A62C-A9929D71E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229" y="2598025"/>
                <a:ext cx="2497149" cy="372410"/>
              </a:xfrm>
              <a:prstGeom prst="rect">
                <a:avLst/>
              </a:prstGeom>
              <a:blipFill>
                <a:blip r:embed="rId4"/>
                <a:stretch>
                  <a:fillRect l="-2030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23F20A-2858-994D-A77D-02638BCD9331}"/>
                  </a:ext>
                </a:extLst>
              </p:cNvPr>
              <p:cNvSpPr txBox="1"/>
              <p:nvPr/>
            </p:nvSpPr>
            <p:spPr>
              <a:xfrm>
                <a:off x="401306" y="4472120"/>
                <a:ext cx="8525948" cy="6512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800" b="1" dirty="0">
                    <a:latin typeface="FoundrySterling-Book" pitchFamily="2" charset="0"/>
                  </a:rPr>
                  <a:t>=&gt; If the statistical power is 50%, say, then setting </a:t>
                </a:r>
                <a14:m>
                  <m:oMath xmlns:m="http://schemas.openxmlformats.org/officeDocument/2006/math"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1800" b="1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sup>
                    </m:sSup>
                  </m:oMath>
                </a14:m>
                <a:r>
                  <a:rPr lang="en-US" sz="1800" b="1" dirty="0">
                    <a:latin typeface="FoundrySterling-Book" pitchFamily="2" charset="0"/>
                  </a:rPr>
                  <a:t> will give a posterior odds of 10 to 1.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D23F20A-2858-994D-A77D-02638BCD93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" y="4472120"/>
                <a:ext cx="8525948" cy="651269"/>
              </a:xfrm>
              <a:prstGeom prst="rect">
                <a:avLst/>
              </a:prstGeom>
              <a:blipFill>
                <a:blip r:embed="rId5"/>
                <a:stretch>
                  <a:fillRect l="-595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2ADAC4DC-D67D-A34A-8001-60B3F98669B9}"/>
              </a:ext>
            </a:extLst>
          </p:cNvPr>
          <p:cNvSpPr txBox="1"/>
          <p:nvPr/>
        </p:nvSpPr>
        <p:spPr>
          <a:xfrm>
            <a:off x="4527536" y="2601103"/>
            <a:ext cx="245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FOUNDRYSTERLING-BOOK" pitchFamily="2" charset="0"/>
              </a:rPr>
              <a:t>before</a:t>
            </a:r>
            <a:r>
              <a:rPr lang="en-US" sz="1800" dirty="0">
                <a:latin typeface="FoundrySterling-Book" pitchFamily="2" charset="0"/>
              </a:rPr>
              <a:t> we see any data.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5561D-4EE1-B044-AC56-F288564DF86B}"/>
                  </a:ext>
                </a:extLst>
              </p:cNvPr>
              <p:cNvSpPr txBox="1"/>
              <p:nvPr/>
            </p:nvSpPr>
            <p:spPr>
              <a:xfrm>
                <a:off x="497213" y="3185075"/>
                <a:ext cx="85259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GB" sz="1800" b="1" dirty="0">
                    <a:latin typeface="FoundrySterling-Book" pitchFamily="2" charset="0"/>
                  </a:rPr>
                  <a:t>For a P-value threshold </a:t>
                </a:r>
                <a14:m>
                  <m:oMath xmlns:m="http://schemas.openxmlformats.org/officeDocument/2006/math">
                    <m:r>
                      <a:rPr lang="en-GB" sz="1800" b="1" i="1"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GB" sz="1800" b="1" dirty="0">
                    <a:latin typeface="FoundrySterling-Book" pitchFamily="2" charset="0"/>
                  </a:rPr>
                  <a:t> it works out that: </a:t>
                </a:r>
                <a:endParaRPr lang="en-US" sz="1800" b="1" dirty="0">
                  <a:latin typeface="FoundrySterling-Book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935561D-4EE1-B044-AC56-F288564DF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13" y="3185075"/>
                <a:ext cx="8525948" cy="369332"/>
              </a:xfrm>
              <a:prstGeom prst="rect">
                <a:avLst/>
              </a:prstGeom>
              <a:blipFill>
                <a:blip r:embed="rId6"/>
                <a:stretch>
                  <a:fillRect l="-595"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3672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A068B-2B27-F344-52B6-25FF40816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A509F544-2D92-8C3D-E6DC-8B827BD0A2BA}"/>
              </a:ext>
            </a:extLst>
          </p:cNvPr>
          <p:cNvSpPr txBox="1">
            <a:spLocks/>
          </p:cNvSpPr>
          <p:nvPr/>
        </p:nvSpPr>
        <p:spPr>
          <a:xfrm>
            <a:off x="216744" y="273430"/>
            <a:ext cx="8710510" cy="59950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2400" kern="0" dirty="0"/>
              <a:t>Appendix: How to choose a P-value threshold</a:t>
            </a:r>
            <a:endParaRPr lang="en-US" sz="2400" kern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6CEB03-1AC3-4B76-1B98-DAACF5162634}"/>
              </a:ext>
            </a:extLst>
          </p:cNvPr>
          <p:cNvSpPr txBox="1"/>
          <p:nvPr/>
        </p:nvSpPr>
        <p:spPr>
          <a:xfrm>
            <a:off x="401306" y="1081791"/>
            <a:ext cx="85259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latin typeface="FOUNDRYSTERLING-BOOK" pitchFamily="2" charset="0"/>
              </a:rPr>
              <a:t>Alternate reasoning:</a:t>
            </a:r>
            <a:r>
              <a:rPr lang="en-US" sz="1800" dirty="0">
                <a:latin typeface="FoundrySterling-Book" pitchFamily="2" charset="0"/>
              </a:rPr>
              <a:t>  We are doing maybe 1 million ‘independent’ tests.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For a ‘null’ SNP with no true signal, there’s a 5% chance of seeing P &lt; 0.05 ‘by chance’.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Therefore if we want at most 5% chance of seeing a spurious signal ‘by chance’ across all of the 1 million SNPs, we need 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endParaRPr lang="en-US" sz="1800" dirty="0">
              <a:latin typeface="FoundrySterling-Book" pitchFamily="2" charset="0"/>
            </a:endParaRPr>
          </a:p>
          <a:p>
            <a:pPr algn="l"/>
            <a:r>
              <a:rPr lang="en-US" sz="1800" dirty="0">
                <a:latin typeface="FoundrySterling-Book" pitchFamily="2" charset="0"/>
              </a:rPr>
              <a:t> </a:t>
            </a:r>
          </a:p>
          <a:p>
            <a:pPr algn="l"/>
            <a:endParaRPr lang="en-US" sz="1800" dirty="0">
              <a:latin typeface="FoundrySterling-Book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50665C-10DC-B036-EEF3-14ADD27B7764}"/>
                  </a:ext>
                </a:extLst>
              </p:cNvPr>
              <p:cNvSpPr txBox="1"/>
              <p:nvPr/>
            </p:nvSpPr>
            <p:spPr>
              <a:xfrm>
                <a:off x="401306" y="6014871"/>
                <a:ext cx="85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FFFF65"/>
                    </a:solidFill>
                    <a:latin typeface="FoundrySterling-Book" pitchFamily="2" charset="0"/>
                  </a:rPr>
                  <a:t>Many GWAS use a more stringent </a:t>
                </a:r>
                <a14:m>
                  <m:oMath xmlns:m="http://schemas.openxmlformats.org/officeDocument/2006/math">
                    <m:r>
                      <a:rPr lang="en-GB" sz="1800" i="1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GB" sz="1800" i="1">
                        <a:solidFill>
                          <a:srgbClr val="FFFF65"/>
                        </a:solidFill>
                        <a:latin typeface="Cambria Math" panose="02040503050406030204" pitchFamily="18" charset="0"/>
                      </a:rPr>
                      <m:t>=5×</m:t>
                    </m:r>
                    <m:sSup>
                      <m:sSupPr>
                        <m:ctrlPr>
                          <a:rPr lang="en-GB" sz="1800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800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800" i="1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1800" b="0" i="1" smtClean="0">
                            <a:solidFill>
                              <a:srgbClr val="FFFF65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FFFF65"/>
                    </a:solidFill>
                    <a:latin typeface="FoundrySterling-Book" pitchFamily="2" charset="0"/>
                  </a:rPr>
                  <a:t>  threshold. Others attempt to directly estimate the above (using ‘False discovery rate’ methods).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50665C-10DC-B036-EEF3-14ADD27B7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6" y="6014871"/>
                <a:ext cx="8525948" cy="646331"/>
              </a:xfrm>
              <a:prstGeom prst="rect">
                <a:avLst/>
              </a:prstGeom>
              <a:blipFill>
                <a:blip r:embed="rId2"/>
                <a:stretch>
                  <a:fillRect l="-595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2A1729-6714-36E0-C173-F996D57B18F5}"/>
                  </a:ext>
                </a:extLst>
              </p:cNvPr>
              <p:cNvSpPr txBox="1"/>
              <p:nvPr/>
            </p:nvSpPr>
            <p:spPr>
              <a:xfrm>
                <a:off x="309025" y="2927985"/>
                <a:ext cx="8525948" cy="634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GB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0.05</m:t>
                          </m:r>
                        </m:num>
                        <m:den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GB" sz="1800" i="0" smtClean="0">
                              <a:latin typeface="Cambria Math" panose="02040503050406030204" pitchFamily="18" charset="0"/>
                            </a:rPr>
                            <m:t>million</m:t>
                          </m:r>
                        </m:den>
                      </m:f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=5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GB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en-US" sz="1800" dirty="0">
                  <a:latin typeface="FoundrySterling-Book" pitchFamily="2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12A1729-6714-36E0-C173-F996D57B1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25" y="2927985"/>
                <a:ext cx="8525948" cy="634789"/>
              </a:xfrm>
              <a:prstGeom prst="rect">
                <a:avLst/>
              </a:prstGeom>
              <a:blipFill>
                <a:blip r:embed="rId3"/>
                <a:stretch>
                  <a:fillRect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44A56A-65D1-88CA-19E1-22C888F5E8E4}"/>
                  </a:ext>
                </a:extLst>
              </p:cNvPr>
              <p:cNvSpPr txBox="1"/>
              <p:nvPr/>
            </p:nvSpPr>
            <p:spPr>
              <a:xfrm>
                <a:off x="1033152" y="4152967"/>
                <a:ext cx="707769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(This argument is </a:t>
                </a:r>
                <a:r>
                  <a:rPr lang="en-US" sz="1400" b="1" dirty="0"/>
                  <a:t>simpler</a:t>
                </a:r>
                <a:r>
                  <a:rPr lang="en-US" sz="1400" dirty="0"/>
                  <a:t>, but </a:t>
                </a:r>
                <a:r>
                  <a:rPr lang="en-US" sz="1400" b="1" dirty="0"/>
                  <a:t>less satisfying</a:t>
                </a:r>
                <a:r>
                  <a:rPr lang="en-US" sz="1400" dirty="0"/>
                  <a:t> than the one on the previous slide, because it doesn’t tell us what observing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sz="14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14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GB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en-US" sz="1400" dirty="0"/>
                  <a:t> actually implies about whether the SNP is associated.</a:t>
                </a:r>
              </a:p>
              <a:p>
                <a:pPr algn="ctr"/>
                <a:endParaRPr lang="en-US" sz="1400" dirty="0"/>
              </a:p>
              <a:p>
                <a:pPr algn="ctr"/>
                <a:r>
                  <a:rPr lang="en-US" sz="1400" dirty="0"/>
                  <a:t>On the other hand you don’t need to invent a prior for this argument.)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044A56A-65D1-88CA-19E1-22C888F5E8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52" y="4152967"/>
                <a:ext cx="7077694" cy="1169551"/>
              </a:xfrm>
              <a:prstGeom prst="rect">
                <a:avLst/>
              </a:prstGeom>
              <a:blipFill>
                <a:blip r:embed="rId4"/>
                <a:stretch>
                  <a:fillRect l="-179" t="-1064" r="-896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43392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286327" y="1151644"/>
            <a:ext cx="7964488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buFont typeface="Symbol" charset="0"/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FF00"/>
                </a:solidFill>
              </a:rPr>
              <a:t>Genome-wide association studies II: Identifying genetic associations with complex traits</a:t>
            </a:r>
          </a:p>
          <a:p>
            <a:pPr algn="l">
              <a:spcBef>
                <a:spcPct val="50000"/>
              </a:spcBef>
            </a:pPr>
            <a:r>
              <a:rPr lang="en-GB" dirty="0"/>
              <a:t>Gavin Band </a:t>
            </a:r>
            <a:r>
              <a:rPr lang="en-GB" sz="1600" dirty="0" err="1"/>
              <a:t>gavin.band@well.ox.ac.uk</a:t>
            </a:r>
            <a:endParaRPr lang="en-GB" sz="1600" dirty="0"/>
          </a:p>
          <a:p>
            <a:pPr algn="l">
              <a:spcBef>
                <a:spcPct val="50000"/>
              </a:spcBef>
            </a:pPr>
            <a:r>
              <a:rPr lang="en-GB" sz="1800" dirty="0"/>
              <a:t>MSc Global Health Science and Epidemiology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Genetic Epidemiology Module</a:t>
            </a:r>
          </a:p>
          <a:p>
            <a:pPr algn="l">
              <a:spcBef>
                <a:spcPct val="50000"/>
              </a:spcBef>
            </a:pPr>
            <a:r>
              <a:rPr lang="en-GB" sz="1800" dirty="0"/>
              <a:t>4</a:t>
            </a:r>
            <a:r>
              <a:rPr lang="en-GB" sz="1800" baseline="30000" dirty="0"/>
              <a:t>th</a:t>
            </a:r>
            <a:r>
              <a:rPr lang="en-GB" sz="1800" dirty="0"/>
              <a:t> Mar 2025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0DB2EFE-BD8F-FB76-0836-9658581C9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112" y="200854"/>
            <a:ext cx="7712037" cy="72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oundrySterling-Book" pitchFamily="2" charset="0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kern="0" dirty="0">
                <a:latin typeface="FoundrySterling-Book" pitchFamily="2" charset="0"/>
              </a:rPr>
              <a:t>Next lecture: Wednesday 4th Mar </a:t>
            </a:r>
            <a:r>
              <a:rPr lang="en-GB" sz="2400" kern="0" dirty="0">
                <a:latin typeface="FoundrySterling-Book" pitchFamily="2" charset="0"/>
              </a:rPr>
              <a:t>@11am</a:t>
            </a:r>
            <a:endParaRPr lang="en-US" sz="2400" kern="0" dirty="0">
              <a:latin typeface="FoundrySterling-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D19F4D-6888-D17A-1B07-CDA3C7F90B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7" y="5508624"/>
            <a:ext cx="2054225" cy="93373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305372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3315-CD87-044F-855B-6F05D5E6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58" y="248920"/>
            <a:ext cx="8474722" cy="680720"/>
          </a:xfrm>
        </p:spPr>
        <p:txBody>
          <a:bodyPr/>
          <a:lstStyle/>
          <a:p>
            <a:r>
              <a:rPr lang="en-US" sz="3200" dirty="0"/>
              <a:t>Two possible extreme genetic architectures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4F899-A189-0F41-A5D4-FB67E83B5861}"/>
              </a:ext>
            </a:extLst>
          </p:cNvPr>
          <p:cNvSpPr txBox="1"/>
          <p:nvPr/>
        </p:nvSpPr>
        <p:spPr>
          <a:xfrm>
            <a:off x="233552" y="247378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Genotype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E7DE944-7F37-FE4F-AA4A-72B3C70418AD}"/>
              </a:ext>
            </a:extLst>
          </p:cNvPr>
          <p:cNvGrpSpPr/>
          <p:nvPr/>
        </p:nvGrpSpPr>
        <p:grpSpPr>
          <a:xfrm>
            <a:off x="1276133" y="1840030"/>
            <a:ext cx="3065781" cy="1310858"/>
            <a:chOff x="1500553" y="1852245"/>
            <a:chExt cx="3753730" cy="131085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BF97E65-D84A-5D42-8FA1-F3CFB3F6C0D6}"/>
                </a:ext>
              </a:extLst>
            </p:cNvPr>
            <p:cNvSpPr/>
            <p:nvPr/>
          </p:nvSpPr>
          <p:spPr bwMode="auto">
            <a:xfrm>
              <a:off x="1502898" y="2590797"/>
              <a:ext cx="3584917" cy="19855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0A510D-0283-D541-98DB-91F32327A6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00553" y="2187766"/>
              <a:ext cx="35872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C7E4FC9-4DBE-844A-9097-F5EC2BA6FD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87815" y="1852245"/>
              <a:ext cx="16646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35B49E-8F42-2244-B0A8-74270D3AA485}"/>
                </a:ext>
              </a:extLst>
            </p:cNvPr>
            <p:cNvSpPr txBox="1"/>
            <p:nvPr/>
          </p:nvSpPr>
          <p:spPr>
            <a:xfrm>
              <a:off x="2766670" y="2824549"/>
              <a:ext cx="13821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population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F2384BB-D708-3B4E-AD48-CB73D59A78DE}"/>
                </a:ext>
              </a:extLst>
            </p:cNvPr>
            <p:cNvSpPr/>
            <p:nvPr/>
          </p:nvSpPr>
          <p:spPr bwMode="auto">
            <a:xfrm>
              <a:off x="5087816" y="2590798"/>
              <a:ext cx="166467" cy="198558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249CC02-CEAD-2241-A727-4D111B1BD038}"/>
              </a:ext>
            </a:extLst>
          </p:cNvPr>
          <p:cNvSpPr txBox="1"/>
          <p:nvPr/>
        </p:nvSpPr>
        <p:spPr>
          <a:xfrm>
            <a:off x="153401" y="200502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Phenotype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4A0101A-CFB5-8447-91D9-A290660000E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76133" y="3903533"/>
            <a:ext cx="23195" cy="170061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5C984B9-ECAB-754B-BE9F-AF08302FA3A6}"/>
              </a:ext>
            </a:extLst>
          </p:cNvPr>
          <p:cNvCxnSpPr>
            <a:cxnSpLocks/>
          </p:cNvCxnSpPr>
          <p:nvPr/>
        </p:nvCxnSpPr>
        <p:spPr bwMode="auto">
          <a:xfrm flipV="1">
            <a:off x="1307894" y="5597052"/>
            <a:ext cx="3036921" cy="127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A90D018-35C3-D640-BDBC-54D7E0A792B3}"/>
              </a:ext>
            </a:extLst>
          </p:cNvPr>
          <p:cNvSpPr txBox="1"/>
          <p:nvPr/>
        </p:nvSpPr>
        <p:spPr>
          <a:xfrm>
            <a:off x="1487799" y="1526325"/>
            <a:ext cx="1010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Not affected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6FFF393-A900-524F-89BB-16C1D6156EA7}"/>
              </a:ext>
            </a:extLst>
          </p:cNvPr>
          <p:cNvCxnSpPr>
            <a:cxnSpLocks/>
          </p:cNvCxnSpPr>
          <p:nvPr/>
        </p:nvCxnSpPr>
        <p:spPr bwMode="auto">
          <a:xfrm>
            <a:off x="2096551" y="1805299"/>
            <a:ext cx="69767" cy="2883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7FAD994-1802-504B-B13D-E2C4406231D6}"/>
              </a:ext>
            </a:extLst>
          </p:cNvPr>
          <p:cNvSpPr txBox="1"/>
          <p:nvPr/>
        </p:nvSpPr>
        <p:spPr>
          <a:xfrm>
            <a:off x="2993877" y="1449960"/>
            <a:ext cx="746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Affected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0F72A7F-EF10-2948-9ACA-06BDF026BDBA}"/>
              </a:ext>
            </a:extLst>
          </p:cNvPr>
          <p:cNvCxnSpPr>
            <a:cxnSpLocks/>
          </p:cNvCxnSpPr>
          <p:nvPr/>
        </p:nvCxnSpPr>
        <p:spPr bwMode="auto">
          <a:xfrm>
            <a:off x="3774247" y="1726959"/>
            <a:ext cx="333301" cy="911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7A30661-53AE-554B-B9B9-15D52FA1A173}"/>
              </a:ext>
            </a:extLst>
          </p:cNvPr>
          <p:cNvSpPr txBox="1"/>
          <p:nvPr/>
        </p:nvSpPr>
        <p:spPr>
          <a:xfrm>
            <a:off x="45400" y="4472555"/>
            <a:ext cx="88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Relative risk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891953E-D278-9644-AAFF-12CDBC17DC59}"/>
              </a:ext>
            </a:extLst>
          </p:cNvPr>
          <p:cNvSpPr txBox="1"/>
          <p:nvPr/>
        </p:nvSpPr>
        <p:spPr>
          <a:xfrm>
            <a:off x="1893071" y="5942667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Genotype frequency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7F55079-A661-434D-969B-E47CC6FBCD2E}"/>
              </a:ext>
            </a:extLst>
          </p:cNvPr>
          <p:cNvSpPr/>
          <p:nvPr/>
        </p:nvSpPr>
        <p:spPr bwMode="auto">
          <a:xfrm>
            <a:off x="1448473" y="3962815"/>
            <a:ext cx="142240" cy="121920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ED474-AF74-4141-897D-501722BE2109}"/>
              </a:ext>
            </a:extLst>
          </p:cNvPr>
          <p:cNvSpPr txBox="1"/>
          <p:nvPr/>
        </p:nvSpPr>
        <p:spPr>
          <a:xfrm>
            <a:off x="1307894" y="5691771"/>
            <a:ext cx="710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rare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7011AC-405F-D541-B34F-AFFE91211F58}"/>
              </a:ext>
            </a:extLst>
          </p:cNvPr>
          <p:cNvSpPr txBox="1"/>
          <p:nvPr/>
        </p:nvSpPr>
        <p:spPr>
          <a:xfrm>
            <a:off x="2078703" y="5691771"/>
            <a:ext cx="4122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rare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C5F434-BBF1-9949-8F89-D914E94801B8}"/>
              </a:ext>
            </a:extLst>
          </p:cNvPr>
          <p:cNvSpPr txBox="1"/>
          <p:nvPr/>
        </p:nvSpPr>
        <p:spPr>
          <a:xfrm>
            <a:off x="2571944" y="5697442"/>
            <a:ext cx="675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common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F08E90-E7CE-D141-9EB2-960810639A17}"/>
              </a:ext>
            </a:extLst>
          </p:cNvPr>
          <p:cNvSpPr txBox="1"/>
          <p:nvPr/>
        </p:nvSpPr>
        <p:spPr>
          <a:xfrm>
            <a:off x="3410610" y="5676314"/>
            <a:ext cx="9733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Very common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043FB7-83B5-5449-8462-E933C84CECC1}"/>
              </a:ext>
            </a:extLst>
          </p:cNvPr>
          <p:cNvSpPr txBox="1"/>
          <p:nvPr/>
        </p:nvSpPr>
        <p:spPr>
          <a:xfrm>
            <a:off x="5039126" y="1347221"/>
            <a:ext cx="37607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Example: Huntingdon’s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sz="1200" dirty="0"/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6EE929B5-153E-4A40-B282-6C5114FB1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2223" y="1801699"/>
            <a:ext cx="3760711" cy="1161141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124D8C-5770-654B-9ED5-AAAB33C1BE71}"/>
              </a:ext>
            </a:extLst>
          </p:cNvPr>
          <p:cNvSpPr txBox="1"/>
          <p:nvPr/>
        </p:nvSpPr>
        <p:spPr>
          <a:xfrm>
            <a:off x="4998152" y="3094644"/>
            <a:ext cx="3760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Affects ~1 in 20,000 people of European ancestry</a:t>
            </a:r>
          </a:p>
          <a:p>
            <a:pPr algn="l"/>
            <a:r>
              <a:rPr lang="en-US" sz="1400" dirty="0"/>
              <a:t>(less in Africa and Asia)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2B2E0D-EE46-0849-AF8C-C7FD5DDE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152" y="4501473"/>
            <a:ext cx="3202043" cy="105698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70970B2-863B-4B48-AB25-9DBCA3E31DC1}"/>
              </a:ext>
            </a:extLst>
          </p:cNvPr>
          <p:cNvSpPr txBox="1"/>
          <p:nvPr/>
        </p:nvSpPr>
        <p:spPr>
          <a:xfrm>
            <a:off x="4998152" y="4046099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Discovered by looking in families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184653-76D2-6E49-9073-A60AF62D86F5}"/>
              </a:ext>
            </a:extLst>
          </p:cNvPr>
          <p:cNvSpPr txBox="1"/>
          <p:nvPr/>
        </p:nvSpPr>
        <p:spPr>
          <a:xfrm>
            <a:off x="5002223" y="5942667"/>
            <a:ext cx="3760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A </a:t>
            </a:r>
            <a:r>
              <a:rPr lang="en-US" b="1" dirty="0"/>
              <a:t>“Mendelian”</a:t>
            </a:r>
            <a:r>
              <a:rPr lang="en-US" dirty="0"/>
              <a:t> trait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42529-44FE-B6FE-DB6C-82D9FF5ABAA9}"/>
                  </a:ext>
                </a:extLst>
              </p:cNvPr>
              <p:cNvSpPr txBox="1"/>
              <p:nvPr/>
            </p:nvSpPr>
            <p:spPr>
              <a:xfrm>
                <a:off x="928353" y="4939227"/>
                <a:ext cx="3978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0242529-44FE-B6FE-DB6C-82D9FF5AB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53" y="4939227"/>
                <a:ext cx="397865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8F836-BFED-D9F3-CAFA-8A9034A2848A}"/>
                  </a:ext>
                </a:extLst>
              </p:cNvPr>
              <p:cNvSpPr txBox="1"/>
              <p:nvPr/>
            </p:nvSpPr>
            <p:spPr>
              <a:xfrm>
                <a:off x="843394" y="4484263"/>
                <a:ext cx="4828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E8F836-BFED-D9F3-CAFA-8A9034A28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394" y="4484263"/>
                <a:ext cx="482824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7F7F2-7580-4C34-185C-B3D88E3105CA}"/>
                  </a:ext>
                </a:extLst>
              </p:cNvPr>
              <p:cNvSpPr txBox="1"/>
              <p:nvPr/>
            </p:nvSpPr>
            <p:spPr>
              <a:xfrm>
                <a:off x="726374" y="3965406"/>
                <a:ext cx="59984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1,000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7F7F2-7580-4C34-185C-B3D88E310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374" y="3965406"/>
                <a:ext cx="599844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54C33A-D175-4919-2DE5-F0AE4E22E76D}"/>
                  </a:ext>
                </a:extLst>
              </p:cNvPr>
              <p:cNvSpPr txBox="1"/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GB" sz="1200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C54C33A-D175-4919-2DE5-F0AE4E22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422" y="5450740"/>
                <a:ext cx="312906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509686"/>
      </p:ext>
    </p:extLst>
  </p:cSld>
  <p:clrMapOvr>
    <a:masterClrMapping/>
  </p:clrMapOvr>
</p:sld>
</file>

<file path=ppt/theme/theme1.xml><?xml version="1.0" encoding="utf-8"?>
<a:theme xmlns:a="http://schemas.openxmlformats.org/drawingml/2006/main" name="t">
  <a:themeElements>
    <a:clrScheme name="">
      <a:dk1>
        <a:srgbClr val="474747"/>
      </a:dk1>
      <a:lt1>
        <a:srgbClr val="FFFFFF"/>
      </a:lt1>
      <a:dk2>
        <a:srgbClr val="00279F"/>
      </a:dk2>
      <a:lt2>
        <a:srgbClr val="FFFF66"/>
      </a:lt2>
      <a:accent1>
        <a:srgbClr val="DC0081"/>
      </a:accent1>
      <a:accent2>
        <a:srgbClr val="FAFD00"/>
      </a:accent2>
      <a:accent3>
        <a:srgbClr val="AAACCD"/>
      </a:accent3>
      <a:accent4>
        <a:srgbClr val="DADADA"/>
      </a:accent4>
      <a:accent5>
        <a:srgbClr val="EBAAC1"/>
      </a:accent5>
      <a:accent6>
        <a:srgbClr val="E3E500"/>
      </a:accent6>
      <a:hlink>
        <a:srgbClr val="FE9B03"/>
      </a:hlink>
      <a:folHlink>
        <a:srgbClr val="FFA27C"/>
      </a:folHlink>
    </a:clrScheme>
    <a:fontScheme name="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33358</TotalTime>
  <Pages>19</Pages>
  <Words>6401</Words>
  <Application>Microsoft Macintosh PowerPoint</Application>
  <PresentationFormat>On-screen Show (4:3)</PresentationFormat>
  <Paragraphs>954</Paragraphs>
  <Slides>86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4" baseType="lpstr">
      <vt:lpstr>FoundrySterling-Book</vt:lpstr>
      <vt:lpstr>FoundrySterling-Book</vt:lpstr>
      <vt:lpstr>Lucida</vt:lpstr>
      <vt:lpstr>Arial</vt:lpstr>
      <vt:lpstr>Cambria Math</vt:lpstr>
      <vt:lpstr>Monotype Sorts</vt:lpstr>
      <vt:lpstr>Symbol</vt:lpstr>
      <vt:lpstr>t</vt:lpstr>
      <vt:lpstr>PowerPoint Presentation</vt:lpstr>
      <vt:lpstr>Learning objectives</vt:lpstr>
      <vt:lpstr>Main lecture messages</vt:lpstr>
      <vt:lpstr>PowerPoint Presentation</vt:lpstr>
      <vt:lpstr>Human traits are highly heritable</vt:lpstr>
      <vt:lpstr>Human traits are highly heritable</vt:lpstr>
      <vt:lpstr>Human traits are highly heritable</vt:lpstr>
      <vt:lpstr>Two possible extreme genetic architectures</vt:lpstr>
      <vt:lpstr>Two possible extreme genetic architectures</vt:lpstr>
      <vt:lpstr>PowerPoint Presentation</vt:lpstr>
      <vt:lpstr>Common variant, common disease hypothesis</vt:lpstr>
      <vt:lpstr>Common variant, common disease hypothesis</vt:lpstr>
      <vt:lpstr>PowerPoint Presentation</vt:lpstr>
      <vt:lpstr>PowerPoint Presentation</vt:lpstr>
      <vt:lpstr>PowerPoint Presentation</vt:lpstr>
      <vt:lpstr>PowerPoint Presentation</vt:lpstr>
      <vt:lpstr>What we are aiming for – GWAS roadmap:</vt:lpstr>
      <vt:lpstr>Rest of lecture - outline</vt:lpstr>
      <vt:lpstr>Testing for association</vt:lpstr>
      <vt:lpstr>Testing for association</vt:lpstr>
      <vt:lpstr>Testing for association</vt:lpstr>
      <vt:lpstr>How to estimate relative risk?</vt:lpstr>
      <vt:lpstr>How to estimate relative risk?</vt:lpstr>
      <vt:lpstr>How to estimate relative risk?</vt:lpstr>
      <vt:lpstr>How to estimate relative risk?</vt:lpstr>
      <vt:lpstr>Key fact</vt:lpstr>
      <vt:lpstr>Example: O blood group and severe malaria</vt:lpstr>
      <vt:lpstr>PowerPoint Presentation</vt:lpstr>
      <vt:lpstr>PowerPoint Presentation</vt:lpstr>
      <vt:lpstr>The key association test summary statistics</vt:lpstr>
      <vt:lpstr>Incredibly useful formula</vt:lpstr>
      <vt:lpstr>Example: O blood group is associated with malaria protection</vt:lpstr>
      <vt:lpstr>How low a P-value do we need?</vt:lpstr>
      <vt:lpstr>How many samples do we need?</vt:lpstr>
      <vt:lpstr>Association testing in practice</vt:lpstr>
      <vt:lpstr>Major gotcha!  Confounders</vt:lpstr>
      <vt:lpstr>Major gotcha!  Confounders</vt:lpstr>
      <vt:lpstr>Major confounder 1: poor genotyping</vt:lpstr>
      <vt:lpstr>Major confounder 2: population structure/relatedness</vt:lpstr>
      <vt:lpstr>Major confounder 3: linkage disequilibrium</vt:lpstr>
      <vt:lpstr>Association testing in practice</vt:lpstr>
      <vt:lpstr>GWAS association testing – putting it together</vt:lpstr>
      <vt:lpstr>GWAS association testing – put together</vt:lpstr>
      <vt:lpstr>Rest of lecture - outline</vt:lpstr>
      <vt:lpstr>PowerPoint Presentation</vt:lpstr>
      <vt:lpstr>Patterns of inheritance generate linkage disequilibrium*</vt:lpstr>
      <vt:lpstr>Patterns of inheritance generate linkage disequilibrium*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 microarray works</vt:lpstr>
      <vt:lpstr>A microarray gives you intensities, not genotypes</vt:lpstr>
      <vt:lpstr>A microarray gives you intensities, not genotypes</vt:lpstr>
      <vt:lpstr>Rest of lecture - outline</vt:lpstr>
      <vt:lpstr>PowerPoint Presentation</vt:lpstr>
      <vt:lpstr>Anatomy of a GWAS – what to look for</vt:lpstr>
      <vt:lpstr>PowerPoint Presentation</vt:lpstr>
      <vt:lpstr>PowerPoint Presentation</vt:lpstr>
      <vt:lpstr>Anatomy of a GWAS – what to look for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Main lecture messages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Biology is hard</vt:lpstr>
      <vt:lpstr>PowerPoint Presentation</vt:lpstr>
      <vt:lpstr>PowerPoint Presentation</vt:lpstr>
      <vt:lpstr>PowerPoint Presentation</vt:lpstr>
      <vt:lpstr>Anatomy of a GWAS – what to look for</vt:lpstr>
      <vt:lpstr>Consolidation question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Genome-wide Association Studies</dc:title>
  <dc:creator>Jonathan Marchini</dc:creator>
  <cp:lastModifiedBy>Gavin Band</cp:lastModifiedBy>
  <cp:revision>747</cp:revision>
  <cp:lastPrinted>2022-01-17T17:50:46Z</cp:lastPrinted>
  <dcterms:created xsi:type="dcterms:W3CDTF">1997-11-07T18:14:52Z</dcterms:created>
  <dcterms:modified xsi:type="dcterms:W3CDTF">2026-03-02T14:18:41Z</dcterms:modified>
</cp:coreProperties>
</file>