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990" r:id="rId2"/>
    <p:sldId id="1674" r:id="rId3"/>
    <p:sldId id="1751" r:id="rId4"/>
    <p:sldId id="1752" r:id="rId5"/>
    <p:sldId id="1753" r:id="rId6"/>
    <p:sldId id="1754" r:id="rId7"/>
    <p:sldId id="1755" r:id="rId8"/>
    <p:sldId id="1756" r:id="rId9"/>
    <p:sldId id="1757" r:id="rId10"/>
    <p:sldId id="1758" r:id="rId11"/>
    <p:sldId id="1759" r:id="rId12"/>
    <p:sldId id="1516" r:id="rId13"/>
    <p:sldId id="1526" r:id="rId14"/>
    <p:sldId id="1671" r:id="rId15"/>
    <p:sldId id="1672" r:id="rId16"/>
    <p:sldId id="1693" r:id="rId17"/>
    <p:sldId id="1694" r:id="rId18"/>
    <p:sldId id="1676" r:id="rId19"/>
    <p:sldId id="1677" r:id="rId20"/>
    <p:sldId id="1678" r:id="rId21"/>
    <p:sldId id="1601" r:id="rId22"/>
    <p:sldId id="1602" r:id="rId23"/>
    <p:sldId id="1604" r:id="rId24"/>
    <p:sldId id="1639" r:id="rId25"/>
    <p:sldId id="1643" r:id="rId26"/>
    <p:sldId id="1682" r:id="rId27"/>
    <p:sldId id="1644" r:id="rId28"/>
    <p:sldId id="1689" r:id="rId29"/>
    <p:sldId id="1651" r:id="rId30"/>
    <p:sldId id="1695" r:id="rId31"/>
    <p:sldId id="1760" r:id="rId32"/>
    <p:sldId id="1713" r:id="rId33"/>
    <p:sldId id="1711" r:id="rId34"/>
    <p:sldId id="1698" r:id="rId35"/>
    <p:sldId id="1714" r:id="rId36"/>
    <p:sldId id="1715" r:id="rId37"/>
    <p:sldId id="1716" r:id="rId38"/>
    <p:sldId id="1717" r:id="rId39"/>
    <p:sldId id="1718" r:id="rId40"/>
    <p:sldId id="1719" r:id="rId41"/>
    <p:sldId id="1720" r:id="rId42"/>
    <p:sldId id="1721" r:id="rId43"/>
    <p:sldId id="1722" r:id="rId44"/>
    <p:sldId id="1728" r:id="rId45"/>
    <p:sldId id="1723" r:id="rId46"/>
    <p:sldId id="1724" r:id="rId47"/>
    <p:sldId id="1725" r:id="rId48"/>
    <p:sldId id="1726" r:id="rId49"/>
    <p:sldId id="1727" r:id="rId50"/>
    <p:sldId id="1729" r:id="rId51"/>
    <p:sldId id="1730" r:id="rId52"/>
    <p:sldId id="1731" r:id="rId53"/>
    <p:sldId id="1732" r:id="rId54"/>
    <p:sldId id="1733" r:id="rId55"/>
    <p:sldId id="1734" r:id="rId56"/>
    <p:sldId id="1735" r:id="rId57"/>
    <p:sldId id="1736" r:id="rId58"/>
    <p:sldId id="1738" r:id="rId59"/>
    <p:sldId id="1739" r:id="rId60"/>
    <p:sldId id="1740" r:id="rId61"/>
    <p:sldId id="1741" r:id="rId62"/>
    <p:sldId id="1742" r:id="rId63"/>
    <p:sldId id="1743" r:id="rId64"/>
    <p:sldId id="1744" r:id="rId65"/>
    <p:sldId id="1745" r:id="rId66"/>
    <p:sldId id="1746" r:id="rId67"/>
    <p:sldId id="1747" r:id="rId68"/>
    <p:sldId id="1748" r:id="rId69"/>
    <p:sldId id="1749" r:id="rId70"/>
    <p:sldId id="1750" r:id="rId71"/>
    <p:sldId id="1712" r:id="rId72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A7B9A9-9507-904E-9A55-A2C5ACBD942D}">
          <p14:sldIdLst>
            <p14:sldId id="990"/>
            <p14:sldId id="1674"/>
            <p14:sldId id="1751"/>
            <p14:sldId id="1752"/>
            <p14:sldId id="1753"/>
            <p14:sldId id="1754"/>
            <p14:sldId id="1755"/>
            <p14:sldId id="1756"/>
            <p14:sldId id="1757"/>
            <p14:sldId id="1758"/>
            <p14:sldId id="1759"/>
            <p14:sldId id="1516"/>
            <p14:sldId id="1526"/>
            <p14:sldId id="1671"/>
            <p14:sldId id="1672"/>
            <p14:sldId id="1693"/>
            <p14:sldId id="1694"/>
            <p14:sldId id="1676"/>
            <p14:sldId id="1677"/>
            <p14:sldId id="1678"/>
            <p14:sldId id="1601"/>
            <p14:sldId id="1602"/>
            <p14:sldId id="1604"/>
            <p14:sldId id="1639"/>
            <p14:sldId id="1643"/>
            <p14:sldId id="1682"/>
            <p14:sldId id="1644"/>
            <p14:sldId id="1689"/>
            <p14:sldId id="1651"/>
            <p14:sldId id="1695"/>
            <p14:sldId id="1760"/>
            <p14:sldId id="1713"/>
            <p14:sldId id="1711"/>
            <p14:sldId id="1698"/>
            <p14:sldId id="1714"/>
            <p14:sldId id="1715"/>
            <p14:sldId id="1716"/>
            <p14:sldId id="1717"/>
            <p14:sldId id="1718"/>
            <p14:sldId id="1719"/>
            <p14:sldId id="1720"/>
            <p14:sldId id="1721"/>
            <p14:sldId id="1722"/>
            <p14:sldId id="1728"/>
            <p14:sldId id="1723"/>
            <p14:sldId id="1724"/>
            <p14:sldId id="1725"/>
            <p14:sldId id="1726"/>
            <p14:sldId id="1727"/>
            <p14:sldId id="1729"/>
            <p14:sldId id="1730"/>
            <p14:sldId id="1731"/>
            <p14:sldId id="1732"/>
            <p14:sldId id="1733"/>
            <p14:sldId id="1734"/>
            <p14:sldId id="1735"/>
            <p14:sldId id="1736"/>
            <p14:sldId id="1738"/>
            <p14:sldId id="1739"/>
            <p14:sldId id="1740"/>
            <p14:sldId id="1741"/>
            <p14:sldId id="1742"/>
            <p14:sldId id="1743"/>
            <p14:sldId id="1744"/>
            <p14:sldId id="1745"/>
            <p14:sldId id="1746"/>
            <p14:sldId id="1747"/>
            <p14:sldId id="1748"/>
            <p14:sldId id="1749"/>
            <p14:sldId id="1750"/>
            <p14:sldId id="1712"/>
          </p14:sldIdLst>
        </p14:section>
        <p14:section name="Finding genetic variants that determine complex traits" id="{DC60D88F-7440-0C45-B1F5-D6D9F4EEAE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40">
          <p15:clr>
            <a:srgbClr val="A4A3A4"/>
          </p15:clr>
        </p15:guide>
        <p15:guide id="2" pos="31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000000"/>
    <a:srgbClr val="FFFFFF"/>
    <a:srgbClr val="002147"/>
    <a:srgbClr val="314B68"/>
    <a:srgbClr val="0E2056"/>
    <a:srgbClr val="0E2156"/>
    <a:srgbClr val="0F2264"/>
    <a:srgbClr val="112A6F"/>
    <a:srgbClr val="142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0A5C85-D7AD-8A4A-AE34-BAFE92C80AF9}" v="1236" dt="2025-03-06T09:32:32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70" autoAdjust="0"/>
    <p:restoredTop sz="88571" autoAdjust="0"/>
  </p:normalViewPr>
  <p:slideViewPr>
    <p:cSldViewPr snapToGrid="0">
      <p:cViewPr varScale="1">
        <p:scale>
          <a:sx n="108" d="100"/>
          <a:sy n="108" d="100"/>
        </p:scale>
        <p:origin x="1528" y="192"/>
      </p:cViewPr>
      <p:guideLst>
        <p:guide orient="horz" pos="3740"/>
        <p:guide pos="3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6272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EB0A5C85-D7AD-8A4A-AE34-BAFE92C80AF9}"/>
    <pc:docChg chg="undo redo custSel addSld delSld modSld sldOrd modSection">
      <pc:chgData name="Gavin Band" userId="c8f793f7-5806-46f0-b9bd-90a61d07a992" providerId="ADAL" clId="{EB0A5C85-D7AD-8A4A-AE34-BAFE92C80AF9}" dt="2025-03-06T09:32:49.793" v="847" actId="2711"/>
      <pc:docMkLst>
        <pc:docMk/>
      </pc:docMkLst>
      <pc:sldChg chg="del">
        <pc:chgData name="Gavin Band" userId="c8f793f7-5806-46f0-b9bd-90a61d07a992" providerId="ADAL" clId="{EB0A5C85-D7AD-8A4A-AE34-BAFE92C80AF9}" dt="2025-03-06T09:21:32.272" v="691" actId="2696"/>
        <pc:sldMkLst>
          <pc:docMk/>
          <pc:sldMk cId="2845484125" sldId="269"/>
        </pc:sldMkLst>
      </pc:sldChg>
      <pc:sldChg chg="addSp delSp modSp mod">
        <pc:chgData name="Gavin Band" userId="c8f793f7-5806-46f0-b9bd-90a61d07a992" providerId="ADAL" clId="{EB0A5C85-D7AD-8A4A-AE34-BAFE92C80AF9}" dt="2025-03-06T09:32:49.793" v="847" actId="2711"/>
        <pc:sldMkLst>
          <pc:docMk/>
          <pc:sldMk cId="0" sldId="990"/>
        </pc:sldMkLst>
        <pc:spChg chg="add mod">
          <ac:chgData name="Gavin Band" userId="c8f793f7-5806-46f0-b9bd-90a61d07a992" providerId="ADAL" clId="{EB0A5C85-D7AD-8A4A-AE34-BAFE92C80AF9}" dt="2025-03-06T09:32:32.492" v="845" actId="167"/>
          <ac:spMkLst>
            <pc:docMk/>
            <pc:sldMk cId="0" sldId="990"/>
            <ac:spMk id="3" creationId="{4B18AB9E-95B7-56F5-3A12-C06092E2725B}"/>
          </ac:spMkLst>
        </pc:spChg>
        <pc:spChg chg="mod">
          <ac:chgData name="Gavin Band" userId="c8f793f7-5806-46f0-b9bd-90a61d07a992" providerId="ADAL" clId="{EB0A5C85-D7AD-8A4A-AE34-BAFE92C80AF9}" dt="2025-03-06T09:32:49.793" v="847" actId="2711"/>
          <ac:spMkLst>
            <pc:docMk/>
            <pc:sldMk cId="0" sldId="990"/>
            <ac:spMk id="6146" creationId="{00000000-0000-0000-0000-000000000000}"/>
          </ac:spMkLst>
        </pc:spChg>
        <pc:grpChg chg="add">
          <ac:chgData name="Gavin Band" userId="c8f793f7-5806-46f0-b9bd-90a61d07a992" providerId="ADAL" clId="{EB0A5C85-D7AD-8A4A-AE34-BAFE92C80AF9}" dt="2025-03-06T09:32:41.716" v="846" actId="164"/>
          <ac:grpSpMkLst>
            <pc:docMk/>
            <pc:sldMk cId="0" sldId="990"/>
            <ac:grpSpMk id="4" creationId="{D4820F0B-6FCF-BCAD-508B-0E8A9FE1EDC8}"/>
          </ac:grpSpMkLst>
        </pc:grpChg>
        <pc:picChg chg="add mod">
          <ac:chgData name="Gavin Band" userId="c8f793f7-5806-46f0-b9bd-90a61d07a992" providerId="ADAL" clId="{EB0A5C85-D7AD-8A4A-AE34-BAFE92C80AF9}" dt="2025-03-06T09:32:07.068" v="839"/>
          <ac:picMkLst>
            <pc:docMk/>
            <pc:sldMk cId="0" sldId="990"/>
            <ac:picMk id="2" creationId="{E9BFE502-89D1-408B-B96F-6CA9823B9598}"/>
          </ac:picMkLst>
        </pc:picChg>
        <pc:picChg chg="del">
          <ac:chgData name="Gavin Band" userId="c8f793f7-5806-46f0-b9bd-90a61d07a992" providerId="ADAL" clId="{EB0A5C85-D7AD-8A4A-AE34-BAFE92C80AF9}" dt="2025-03-06T09:32:06.790" v="838" actId="478"/>
          <ac:picMkLst>
            <pc:docMk/>
            <pc:sldMk cId="0" sldId="990"/>
            <ac:picMk id="5" creationId="{A88A2A10-8B6C-0F5F-EE1B-0FB7ECC77655}"/>
          </ac:picMkLst>
        </pc:picChg>
      </pc:sldChg>
      <pc:sldChg chg="del">
        <pc:chgData name="Gavin Band" userId="c8f793f7-5806-46f0-b9bd-90a61d07a992" providerId="ADAL" clId="{EB0A5C85-D7AD-8A4A-AE34-BAFE92C80AF9}" dt="2025-03-06T09:21:32.277" v="696" actId="2696"/>
        <pc:sldMkLst>
          <pc:docMk/>
          <pc:sldMk cId="1170895397" sldId="1355"/>
        </pc:sldMkLst>
      </pc:sldChg>
      <pc:sldChg chg="del">
        <pc:chgData name="Gavin Band" userId="c8f793f7-5806-46f0-b9bd-90a61d07a992" providerId="ADAL" clId="{EB0A5C85-D7AD-8A4A-AE34-BAFE92C80AF9}" dt="2025-03-06T09:21:32.276" v="695" actId="2696"/>
        <pc:sldMkLst>
          <pc:docMk/>
          <pc:sldMk cId="1664655652" sldId="1429"/>
        </pc:sldMkLst>
      </pc:sldChg>
      <pc:sldChg chg="del">
        <pc:chgData name="Gavin Band" userId="c8f793f7-5806-46f0-b9bd-90a61d07a992" providerId="ADAL" clId="{EB0A5C85-D7AD-8A4A-AE34-BAFE92C80AF9}" dt="2025-03-06T09:21:32.199" v="671" actId="2696"/>
        <pc:sldMkLst>
          <pc:docMk/>
          <pc:sldMk cId="1528019308" sldId="1430"/>
        </pc:sldMkLst>
      </pc:sldChg>
      <pc:sldChg chg="del">
        <pc:chgData name="Gavin Band" userId="c8f793f7-5806-46f0-b9bd-90a61d07a992" providerId="ADAL" clId="{EB0A5C85-D7AD-8A4A-AE34-BAFE92C80AF9}" dt="2025-03-06T09:21:32.323" v="707" actId="2696"/>
        <pc:sldMkLst>
          <pc:docMk/>
          <pc:sldMk cId="973727792" sldId="1431"/>
        </pc:sldMkLst>
      </pc:sldChg>
      <pc:sldChg chg="del">
        <pc:chgData name="Gavin Band" userId="c8f793f7-5806-46f0-b9bd-90a61d07a992" providerId="ADAL" clId="{EB0A5C85-D7AD-8A4A-AE34-BAFE92C80AF9}" dt="2025-03-06T09:30:47.726" v="825" actId="2696"/>
        <pc:sldMkLst>
          <pc:docMk/>
          <pc:sldMk cId="1857889050" sldId="1503"/>
        </pc:sldMkLst>
      </pc:sldChg>
      <pc:sldChg chg="del">
        <pc:chgData name="Gavin Band" userId="c8f793f7-5806-46f0-b9bd-90a61d07a992" providerId="ADAL" clId="{EB0A5C85-D7AD-8A4A-AE34-BAFE92C80AF9}" dt="2025-03-06T09:30:47.803" v="829" actId="2696"/>
        <pc:sldMkLst>
          <pc:docMk/>
          <pc:sldMk cId="79729738" sldId="1504"/>
        </pc:sldMkLst>
      </pc:sldChg>
      <pc:sldChg chg="del">
        <pc:chgData name="Gavin Band" userId="c8f793f7-5806-46f0-b9bd-90a61d07a992" providerId="ADAL" clId="{EB0A5C85-D7AD-8A4A-AE34-BAFE92C80AF9}" dt="2025-03-06T09:30:47.766" v="827" actId="2696"/>
        <pc:sldMkLst>
          <pc:docMk/>
          <pc:sldMk cId="2480290333" sldId="1505"/>
        </pc:sldMkLst>
      </pc:sldChg>
      <pc:sldChg chg="del">
        <pc:chgData name="Gavin Band" userId="c8f793f7-5806-46f0-b9bd-90a61d07a992" providerId="ADAL" clId="{EB0A5C85-D7AD-8A4A-AE34-BAFE92C80AF9}" dt="2025-03-06T09:30:47.837" v="833" actId="2696"/>
        <pc:sldMkLst>
          <pc:docMk/>
          <pc:sldMk cId="2792856814" sldId="1512"/>
        </pc:sldMkLst>
      </pc:sldChg>
      <pc:sldChg chg="del">
        <pc:chgData name="Gavin Band" userId="c8f793f7-5806-46f0-b9bd-90a61d07a992" providerId="ADAL" clId="{EB0A5C85-D7AD-8A4A-AE34-BAFE92C80AF9}" dt="2025-03-06T09:30:47.814" v="831" actId="2696"/>
        <pc:sldMkLst>
          <pc:docMk/>
          <pc:sldMk cId="1315964568" sldId="1513"/>
        </pc:sldMkLst>
      </pc:sldChg>
      <pc:sldChg chg="del">
        <pc:chgData name="Gavin Band" userId="c8f793f7-5806-46f0-b9bd-90a61d07a992" providerId="ADAL" clId="{EB0A5C85-D7AD-8A4A-AE34-BAFE92C80AF9}" dt="2025-03-06T09:30:47.815" v="832" actId="2696"/>
        <pc:sldMkLst>
          <pc:docMk/>
          <pc:sldMk cId="396320807" sldId="1515"/>
        </pc:sldMkLst>
      </pc:sldChg>
      <pc:sldChg chg="modSp mod">
        <pc:chgData name="Gavin Band" userId="c8f793f7-5806-46f0-b9bd-90a61d07a992" providerId="ADAL" clId="{EB0A5C85-D7AD-8A4A-AE34-BAFE92C80AF9}" dt="2025-03-06T09:22:50.562" v="714" actId="1076"/>
        <pc:sldMkLst>
          <pc:docMk/>
          <pc:sldMk cId="3564311189" sldId="1516"/>
        </pc:sldMkLst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65" creationId="{4883F1A1-F2C9-DA47-9965-AC7DA2C752FA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66" creationId="{A7F55079-A661-434D-969B-E47CC6FBCD2E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67" creationId="{000A373A-F07B-D64C-8951-310789BF7A18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68" creationId="{AF005194-C86C-E94B-9593-F5641BA13180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69" creationId="{645BA9FF-B41D-E743-9941-9CD77D6A3B41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0" creationId="{BA67E0D3-8CA7-3444-AA45-F983C6CFBCC3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1" creationId="{D8B46859-8028-F34B-BCDD-F589A25D2C5C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2" creationId="{3F498EF5-AE97-2B48-96A9-BA2E66243EF7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3" creationId="{5C39D5D6-5582-7943-A1A3-FFEF57C9BF14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4" creationId="{234ED23B-C7B6-2648-875A-A7BCE2D53880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5" creationId="{0A5088A5-B7E7-4C4F-AA9A-BBE5ABF9F367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6" creationId="{616863B1-B203-9B4E-94D4-08A5D44D83E7}"/>
          </ac:spMkLst>
        </pc:spChg>
        <pc:spChg chg="mod">
          <ac:chgData name="Gavin Band" userId="c8f793f7-5806-46f0-b9bd-90a61d07a992" providerId="ADAL" clId="{EB0A5C85-D7AD-8A4A-AE34-BAFE92C80AF9}" dt="2025-03-06T09:22:39.103" v="712" actId="14100"/>
          <ac:spMkLst>
            <pc:docMk/>
            <pc:sldMk cId="3564311189" sldId="1516"/>
            <ac:spMk id="77" creationId="{32F1F7A5-6047-8C45-8639-148B378841A1}"/>
          </ac:spMkLst>
        </pc:spChg>
        <pc:grpChg chg="mod">
          <ac:chgData name="Gavin Band" userId="c8f793f7-5806-46f0-b9bd-90a61d07a992" providerId="ADAL" clId="{EB0A5C85-D7AD-8A4A-AE34-BAFE92C80AF9}" dt="2025-03-06T09:22:50.562" v="714" actId="1076"/>
          <ac:grpSpMkLst>
            <pc:docMk/>
            <pc:sldMk cId="3564311189" sldId="1516"/>
            <ac:grpSpMk id="9" creationId="{A4927F27-A24E-094D-B77D-992062CC41AD}"/>
          </ac:grpSpMkLst>
        </pc:grpChg>
      </pc:sldChg>
      <pc:sldChg chg="del">
        <pc:chgData name="Gavin Band" userId="c8f793f7-5806-46f0-b9bd-90a61d07a992" providerId="ADAL" clId="{EB0A5C85-D7AD-8A4A-AE34-BAFE92C80AF9}" dt="2025-03-06T09:21:32.275" v="694" actId="2696"/>
        <pc:sldMkLst>
          <pc:docMk/>
          <pc:sldMk cId="3960302338" sldId="1544"/>
        </pc:sldMkLst>
      </pc:sldChg>
      <pc:sldChg chg="del">
        <pc:chgData name="Gavin Band" userId="c8f793f7-5806-46f0-b9bd-90a61d07a992" providerId="ADAL" clId="{EB0A5C85-D7AD-8A4A-AE34-BAFE92C80AF9}" dt="2025-03-06T09:02:54.178" v="626" actId="2696"/>
        <pc:sldMkLst>
          <pc:docMk/>
          <pc:sldMk cId="3287909198" sldId="1553"/>
        </pc:sldMkLst>
      </pc:sldChg>
      <pc:sldChg chg="del">
        <pc:chgData name="Gavin Band" userId="c8f793f7-5806-46f0-b9bd-90a61d07a992" providerId="ADAL" clId="{EB0A5C85-D7AD-8A4A-AE34-BAFE92C80AF9}" dt="2025-03-06T09:02:54.161" v="625" actId="2696"/>
        <pc:sldMkLst>
          <pc:docMk/>
          <pc:sldMk cId="1512171831" sldId="1555"/>
        </pc:sldMkLst>
      </pc:sldChg>
      <pc:sldChg chg="del">
        <pc:chgData name="Gavin Band" userId="c8f793f7-5806-46f0-b9bd-90a61d07a992" providerId="ADAL" clId="{EB0A5C85-D7AD-8A4A-AE34-BAFE92C80AF9}" dt="2025-03-06T09:02:54.150" v="624" actId="2696"/>
        <pc:sldMkLst>
          <pc:docMk/>
          <pc:sldMk cId="554842220" sldId="1556"/>
        </pc:sldMkLst>
      </pc:sldChg>
      <pc:sldChg chg="del">
        <pc:chgData name="Gavin Band" userId="c8f793f7-5806-46f0-b9bd-90a61d07a992" providerId="ADAL" clId="{EB0A5C85-D7AD-8A4A-AE34-BAFE92C80AF9}" dt="2025-03-06T09:21:32.271" v="690" actId="2696"/>
        <pc:sldMkLst>
          <pc:docMk/>
          <pc:sldMk cId="3001996869" sldId="1557"/>
        </pc:sldMkLst>
      </pc:sldChg>
      <pc:sldChg chg="del">
        <pc:chgData name="Gavin Band" userId="c8f793f7-5806-46f0-b9bd-90a61d07a992" providerId="ADAL" clId="{EB0A5C85-D7AD-8A4A-AE34-BAFE92C80AF9}" dt="2025-03-06T09:21:32.297" v="700" actId="2696"/>
        <pc:sldMkLst>
          <pc:docMk/>
          <pc:sldMk cId="1992066769" sldId="1559"/>
        </pc:sldMkLst>
      </pc:sldChg>
      <pc:sldChg chg="del">
        <pc:chgData name="Gavin Band" userId="c8f793f7-5806-46f0-b9bd-90a61d07a992" providerId="ADAL" clId="{EB0A5C85-D7AD-8A4A-AE34-BAFE92C80AF9}" dt="2025-03-06T09:21:32.220" v="677" actId="2696"/>
        <pc:sldMkLst>
          <pc:docMk/>
          <pc:sldMk cId="2946016535" sldId="1562"/>
        </pc:sldMkLst>
      </pc:sldChg>
      <pc:sldChg chg="del">
        <pc:chgData name="Gavin Band" userId="c8f793f7-5806-46f0-b9bd-90a61d07a992" providerId="ADAL" clId="{EB0A5C85-D7AD-8A4A-AE34-BAFE92C80AF9}" dt="2025-03-06T09:21:32.207" v="674" actId="2696"/>
        <pc:sldMkLst>
          <pc:docMk/>
          <pc:sldMk cId="2419230486" sldId="1564"/>
        </pc:sldMkLst>
      </pc:sldChg>
      <pc:sldChg chg="del">
        <pc:chgData name="Gavin Band" userId="c8f793f7-5806-46f0-b9bd-90a61d07a992" providerId="ADAL" clId="{EB0A5C85-D7AD-8A4A-AE34-BAFE92C80AF9}" dt="2025-03-06T09:21:32.200" v="672" actId="2696"/>
        <pc:sldMkLst>
          <pc:docMk/>
          <pc:sldMk cId="4199042496" sldId="1566"/>
        </pc:sldMkLst>
      </pc:sldChg>
      <pc:sldChg chg="del">
        <pc:chgData name="Gavin Band" userId="c8f793f7-5806-46f0-b9bd-90a61d07a992" providerId="ADAL" clId="{EB0A5C85-D7AD-8A4A-AE34-BAFE92C80AF9}" dt="2025-03-06T09:21:32.274" v="693" actId="2696"/>
        <pc:sldMkLst>
          <pc:docMk/>
          <pc:sldMk cId="4075555894" sldId="1567"/>
        </pc:sldMkLst>
      </pc:sldChg>
      <pc:sldChg chg="del">
        <pc:chgData name="Gavin Band" userId="c8f793f7-5806-46f0-b9bd-90a61d07a992" providerId="ADAL" clId="{EB0A5C85-D7AD-8A4A-AE34-BAFE92C80AF9}" dt="2025-03-06T09:21:32.223" v="679" actId="2696"/>
        <pc:sldMkLst>
          <pc:docMk/>
          <pc:sldMk cId="3473224481" sldId="1568"/>
        </pc:sldMkLst>
      </pc:sldChg>
      <pc:sldChg chg="del">
        <pc:chgData name="Gavin Band" userId="c8f793f7-5806-46f0-b9bd-90a61d07a992" providerId="ADAL" clId="{EB0A5C85-D7AD-8A4A-AE34-BAFE92C80AF9}" dt="2025-03-06T09:21:32.211" v="676" actId="2696"/>
        <pc:sldMkLst>
          <pc:docMk/>
          <pc:sldMk cId="4043533210" sldId="1571"/>
        </pc:sldMkLst>
      </pc:sldChg>
      <pc:sldChg chg="del">
        <pc:chgData name="Gavin Band" userId="c8f793f7-5806-46f0-b9bd-90a61d07a992" providerId="ADAL" clId="{EB0A5C85-D7AD-8A4A-AE34-BAFE92C80AF9}" dt="2025-03-06T09:21:32.295" v="699" actId="2696"/>
        <pc:sldMkLst>
          <pc:docMk/>
          <pc:sldMk cId="3676535119" sldId="1572"/>
        </pc:sldMkLst>
      </pc:sldChg>
      <pc:sldChg chg="del">
        <pc:chgData name="Gavin Band" userId="c8f793f7-5806-46f0-b9bd-90a61d07a992" providerId="ADAL" clId="{EB0A5C85-D7AD-8A4A-AE34-BAFE92C80AF9}" dt="2025-03-06T09:21:32.253" v="681" actId="2696"/>
        <pc:sldMkLst>
          <pc:docMk/>
          <pc:sldMk cId="821367287" sldId="1576"/>
        </pc:sldMkLst>
      </pc:sldChg>
      <pc:sldChg chg="del">
        <pc:chgData name="Gavin Band" userId="c8f793f7-5806-46f0-b9bd-90a61d07a992" providerId="ADAL" clId="{EB0A5C85-D7AD-8A4A-AE34-BAFE92C80AF9}" dt="2025-03-06T09:21:32.202" v="673" actId="2696"/>
        <pc:sldMkLst>
          <pc:docMk/>
          <pc:sldMk cId="1280265115" sldId="1578"/>
        </pc:sldMkLst>
      </pc:sldChg>
      <pc:sldChg chg="del">
        <pc:chgData name="Gavin Band" userId="c8f793f7-5806-46f0-b9bd-90a61d07a992" providerId="ADAL" clId="{EB0A5C85-D7AD-8A4A-AE34-BAFE92C80AF9}" dt="2025-03-06T09:21:32.262" v="683" actId="2696"/>
        <pc:sldMkLst>
          <pc:docMk/>
          <pc:sldMk cId="2960759837" sldId="1579"/>
        </pc:sldMkLst>
      </pc:sldChg>
      <pc:sldChg chg="del">
        <pc:chgData name="Gavin Band" userId="c8f793f7-5806-46f0-b9bd-90a61d07a992" providerId="ADAL" clId="{EB0A5C85-D7AD-8A4A-AE34-BAFE92C80AF9}" dt="2025-03-06T09:21:32.267" v="687" actId="2696"/>
        <pc:sldMkLst>
          <pc:docMk/>
          <pc:sldMk cId="2711165392" sldId="1580"/>
        </pc:sldMkLst>
      </pc:sldChg>
      <pc:sldChg chg="del">
        <pc:chgData name="Gavin Band" userId="c8f793f7-5806-46f0-b9bd-90a61d07a992" providerId="ADAL" clId="{EB0A5C85-D7AD-8A4A-AE34-BAFE92C80AF9}" dt="2025-03-06T09:21:32.278" v="697" actId="2696"/>
        <pc:sldMkLst>
          <pc:docMk/>
          <pc:sldMk cId="44809268" sldId="1582"/>
        </pc:sldMkLst>
      </pc:sldChg>
      <pc:sldChg chg="del">
        <pc:chgData name="Gavin Band" userId="c8f793f7-5806-46f0-b9bd-90a61d07a992" providerId="ADAL" clId="{EB0A5C85-D7AD-8A4A-AE34-BAFE92C80AF9}" dt="2025-03-06T09:21:32.303" v="703" actId="2696"/>
        <pc:sldMkLst>
          <pc:docMk/>
          <pc:sldMk cId="2373953920" sldId="1583"/>
        </pc:sldMkLst>
      </pc:sldChg>
      <pc:sldChg chg="del">
        <pc:chgData name="Gavin Band" userId="c8f793f7-5806-46f0-b9bd-90a61d07a992" providerId="ADAL" clId="{EB0A5C85-D7AD-8A4A-AE34-BAFE92C80AF9}" dt="2025-03-06T09:21:32.270" v="689" actId="2696"/>
        <pc:sldMkLst>
          <pc:docMk/>
          <pc:sldMk cId="3434812155" sldId="1586"/>
        </pc:sldMkLst>
      </pc:sldChg>
      <pc:sldChg chg="del">
        <pc:chgData name="Gavin Band" userId="c8f793f7-5806-46f0-b9bd-90a61d07a992" providerId="ADAL" clId="{EB0A5C85-D7AD-8A4A-AE34-BAFE92C80AF9}" dt="2025-03-06T09:21:32.263" v="684" actId="2696"/>
        <pc:sldMkLst>
          <pc:docMk/>
          <pc:sldMk cId="1267814361" sldId="1587"/>
        </pc:sldMkLst>
      </pc:sldChg>
      <pc:sldChg chg="del">
        <pc:chgData name="Gavin Band" userId="c8f793f7-5806-46f0-b9bd-90a61d07a992" providerId="ADAL" clId="{EB0A5C85-D7AD-8A4A-AE34-BAFE92C80AF9}" dt="2025-03-06T09:21:32.279" v="698" actId="2696"/>
        <pc:sldMkLst>
          <pc:docMk/>
          <pc:sldMk cId="4122346875" sldId="1589"/>
        </pc:sldMkLst>
      </pc:sldChg>
      <pc:sldChg chg="del">
        <pc:chgData name="Gavin Band" userId="c8f793f7-5806-46f0-b9bd-90a61d07a992" providerId="ADAL" clId="{EB0A5C85-D7AD-8A4A-AE34-BAFE92C80AF9}" dt="2025-03-06T09:21:32.224" v="680" actId="2696"/>
        <pc:sldMkLst>
          <pc:docMk/>
          <pc:sldMk cId="1640728300" sldId="1590"/>
        </pc:sldMkLst>
      </pc:sldChg>
      <pc:sldChg chg="del">
        <pc:chgData name="Gavin Band" userId="c8f793f7-5806-46f0-b9bd-90a61d07a992" providerId="ADAL" clId="{EB0A5C85-D7AD-8A4A-AE34-BAFE92C80AF9}" dt="2025-03-06T09:03:25.092" v="628" actId="2696"/>
        <pc:sldMkLst>
          <pc:docMk/>
          <pc:sldMk cId="3865566214" sldId="1636"/>
        </pc:sldMkLst>
      </pc:sldChg>
      <pc:sldChg chg="del">
        <pc:chgData name="Gavin Band" userId="c8f793f7-5806-46f0-b9bd-90a61d07a992" providerId="ADAL" clId="{EB0A5C85-D7AD-8A4A-AE34-BAFE92C80AF9}" dt="2025-03-06T09:02:54.132" v="622" actId="2696"/>
        <pc:sldMkLst>
          <pc:docMk/>
          <pc:sldMk cId="849665928" sldId="1660"/>
        </pc:sldMkLst>
      </pc:sldChg>
      <pc:sldChg chg="del">
        <pc:chgData name="Gavin Band" userId="c8f793f7-5806-46f0-b9bd-90a61d07a992" providerId="ADAL" clId="{EB0A5C85-D7AD-8A4A-AE34-BAFE92C80AF9}" dt="2025-03-06T09:21:32.308" v="705" actId="2696"/>
        <pc:sldMkLst>
          <pc:docMk/>
          <pc:sldMk cId="1190829759" sldId="1668"/>
        </pc:sldMkLst>
      </pc:sldChg>
      <pc:sldChg chg="del">
        <pc:chgData name="Gavin Band" userId="c8f793f7-5806-46f0-b9bd-90a61d07a992" providerId="ADAL" clId="{EB0A5C85-D7AD-8A4A-AE34-BAFE92C80AF9}" dt="2025-03-06T09:21:32.301" v="701" actId="2696"/>
        <pc:sldMkLst>
          <pc:docMk/>
          <pc:sldMk cId="2964031326" sldId="1669"/>
        </pc:sldMkLst>
      </pc:sldChg>
      <pc:sldChg chg="del">
        <pc:chgData name="Gavin Band" userId="c8f793f7-5806-46f0-b9bd-90a61d07a992" providerId="ADAL" clId="{EB0A5C85-D7AD-8A4A-AE34-BAFE92C80AF9}" dt="2025-03-06T09:30:47.811" v="830" actId="2696"/>
        <pc:sldMkLst>
          <pc:docMk/>
          <pc:sldMk cId="3246325414" sldId="1683"/>
        </pc:sldMkLst>
      </pc:sldChg>
      <pc:sldChg chg="del">
        <pc:chgData name="Gavin Band" userId="c8f793f7-5806-46f0-b9bd-90a61d07a992" providerId="ADAL" clId="{EB0A5C85-D7AD-8A4A-AE34-BAFE92C80AF9}" dt="2025-03-06T09:30:47.791" v="828" actId="2696"/>
        <pc:sldMkLst>
          <pc:docMk/>
          <pc:sldMk cId="398509686" sldId="1684"/>
        </pc:sldMkLst>
      </pc:sldChg>
      <pc:sldChg chg="del">
        <pc:chgData name="Gavin Band" userId="c8f793f7-5806-46f0-b9bd-90a61d07a992" providerId="ADAL" clId="{EB0A5C85-D7AD-8A4A-AE34-BAFE92C80AF9}" dt="2025-03-06T09:30:47.737" v="826" actId="2696"/>
        <pc:sldMkLst>
          <pc:docMk/>
          <pc:sldMk cId="4213920547" sldId="1685"/>
        </pc:sldMkLst>
      </pc:sldChg>
      <pc:sldChg chg="modSp mod">
        <pc:chgData name="Gavin Band" userId="c8f793f7-5806-46f0-b9bd-90a61d07a992" providerId="ADAL" clId="{EB0A5C85-D7AD-8A4A-AE34-BAFE92C80AF9}" dt="2025-03-06T09:04:53.968" v="666" actId="20577"/>
        <pc:sldMkLst>
          <pc:docMk/>
          <pc:sldMk cId="4195541198" sldId="1689"/>
        </pc:sldMkLst>
        <pc:spChg chg="mod">
          <ac:chgData name="Gavin Band" userId="c8f793f7-5806-46f0-b9bd-90a61d07a992" providerId="ADAL" clId="{EB0A5C85-D7AD-8A4A-AE34-BAFE92C80AF9}" dt="2025-03-06T09:04:53.968" v="666" actId="20577"/>
          <ac:spMkLst>
            <pc:docMk/>
            <pc:sldMk cId="4195541198" sldId="1689"/>
            <ac:spMk id="4" creationId="{3FFFD1DA-E111-9158-D3E7-62CD60C6FB27}"/>
          </ac:spMkLst>
        </pc:spChg>
      </pc:sldChg>
      <pc:sldChg chg="del">
        <pc:chgData name="Gavin Band" userId="c8f793f7-5806-46f0-b9bd-90a61d07a992" providerId="ADAL" clId="{EB0A5C85-D7AD-8A4A-AE34-BAFE92C80AF9}" dt="2025-03-06T09:31:25.488" v="837" actId="2696"/>
        <pc:sldMkLst>
          <pc:docMk/>
          <pc:sldMk cId="3195141431" sldId="1690"/>
        </pc:sldMkLst>
      </pc:sldChg>
      <pc:sldChg chg="del">
        <pc:chgData name="Gavin Band" userId="c8f793f7-5806-46f0-b9bd-90a61d07a992" providerId="ADAL" clId="{EB0A5C85-D7AD-8A4A-AE34-BAFE92C80AF9}" dt="2025-03-06T09:31:05.052" v="835" actId="2696"/>
        <pc:sldMkLst>
          <pc:docMk/>
          <pc:sldMk cId="800193423" sldId="1692"/>
        </pc:sldMkLst>
      </pc:sldChg>
      <pc:sldChg chg="ord">
        <pc:chgData name="Gavin Band" userId="c8f793f7-5806-46f0-b9bd-90a61d07a992" providerId="ADAL" clId="{EB0A5C85-D7AD-8A4A-AE34-BAFE92C80AF9}" dt="2025-03-06T09:06:11.688" v="667" actId="20578"/>
        <pc:sldMkLst>
          <pc:docMk/>
          <pc:sldMk cId="1009267988" sldId="1695"/>
        </pc:sldMkLst>
      </pc:sldChg>
      <pc:sldChg chg="del">
        <pc:chgData name="Gavin Band" userId="c8f793f7-5806-46f0-b9bd-90a61d07a992" providerId="ADAL" clId="{EB0A5C85-D7AD-8A4A-AE34-BAFE92C80AF9}" dt="2025-03-06T09:02:54.147" v="623" actId="2696"/>
        <pc:sldMkLst>
          <pc:docMk/>
          <pc:sldMk cId="192104071" sldId="1696"/>
        </pc:sldMkLst>
      </pc:sldChg>
      <pc:sldChg chg="del">
        <pc:chgData name="Gavin Band" userId="c8f793f7-5806-46f0-b9bd-90a61d07a992" providerId="ADAL" clId="{EB0A5C85-D7AD-8A4A-AE34-BAFE92C80AF9}" dt="2025-03-06T09:21:32.261" v="682" actId="2696"/>
        <pc:sldMkLst>
          <pc:docMk/>
          <pc:sldMk cId="3024248621" sldId="1699"/>
        </pc:sldMkLst>
      </pc:sldChg>
      <pc:sldChg chg="del">
        <pc:chgData name="Gavin Band" userId="c8f793f7-5806-46f0-b9bd-90a61d07a992" providerId="ADAL" clId="{EB0A5C85-D7AD-8A4A-AE34-BAFE92C80AF9}" dt="2025-03-06T09:21:32.318" v="706" actId="2696"/>
        <pc:sldMkLst>
          <pc:docMk/>
          <pc:sldMk cId="1070376297" sldId="1700"/>
        </pc:sldMkLst>
      </pc:sldChg>
      <pc:sldChg chg="del">
        <pc:chgData name="Gavin Band" userId="c8f793f7-5806-46f0-b9bd-90a61d07a992" providerId="ADAL" clId="{EB0A5C85-D7AD-8A4A-AE34-BAFE92C80AF9}" dt="2025-03-06T09:03:04.640" v="627" actId="2696"/>
        <pc:sldMkLst>
          <pc:docMk/>
          <pc:sldMk cId="23866233" sldId="1701"/>
        </pc:sldMkLst>
      </pc:sldChg>
      <pc:sldChg chg="del">
        <pc:chgData name="Gavin Band" userId="c8f793f7-5806-46f0-b9bd-90a61d07a992" providerId="ADAL" clId="{EB0A5C85-D7AD-8A4A-AE34-BAFE92C80AF9}" dt="2025-03-06T09:21:32.221" v="678" actId="2696"/>
        <pc:sldMkLst>
          <pc:docMk/>
          <pc:sldMk cId="849568126" sldId="1702"/>
        </pc:sldMkLst>
      </pc:sldChg>
      <pc:sldChg chg="del">
        <pc:chgData name="Gavin Band" userId="c8f793f7-5806-46f0-b9bd-90a61d07a992" providerId="ADAL" clId="{EB0A5C85-D7AD-8A4A-AE34-BAFE92C80AF9}" dt="2025-03-06T09:21:32.209" v="675" actId="2696"/>
        <pc:sldMkLst>
          <pc:docMk/>
          <pc:sldMk cId="949329633" sldId="1703"/>
        </pc:sldMkLst>
      </pc:sldChg>
      <pc:sldChg chg="del">
        <pc:chgData name="Gavin Band" userId="c8f793f7-5806-46f0-b9bd-90a61d07a992" providerId="ADAL" clId="{EB0A5C85-D7AD-8A4A-AE34-BAFE92C80AF9}" dt="2025-03-06T09:21:32.269" v="688" actId="2696"/>
        <pc:sldMkLst>
          <pc:docMk/>
          <pc:sldMk cId="1291695634" sldId="1704"/>
        </pc:sldMkLst>
      </pc:sldChg>
      <pc:sldChg chg="del">
        <pc:chgData name="Gavin Band" userId="c8f793f7-5806-46f0-b9bd-90a61d07a992" providerId="ADAL" clId="{EB0A5C85-D7AD-8A4A-AE34-BAFE92C80AF9}" dt="2025-03-06T09:21:32.273" v="692" actId="2696"/>
        <pc:sldMkLst>
          <pc:docMk/>
          <pc:sldMk cId="2350340757" sldId="1705"/>
        </pc:sldMkLst>
      </pc:sldChg>
      <pc:sldChg chg="del">
        <pc:chgData name="Gavin Band" userId="c8f793f7-5806-46f0-b9bd-90a61d07a992" providerId="ADAL" clId="{EB0A5C85-D7AD-8A4A-AE34-BAFE92C80AF9}" dt="2025-03-06T09:21:32.197" v="670" actId="2696"/>
        <pc:sldMkLst>
          <pc:docMk/>
          <pc:sldMk cId="507274747" sldId="1706"/>
        </pc:sldMkLst>
      </pc:sldChg>
      <pc:sldChg chg="del">
        <pc:chgData name="Gavin Band" userId="c8f793f7-5806-46f0-b9bd-90a61d07a992" providerId="ADAL" clId="{EB0A5C85-D7AD-8A4A-AE34-BAFE92C80AF9}" dt="2025-03-06T09:21:32.266" v="686" actId="2696"/>
        <pc:sldMkLst>
          <pc:docMk/>
          <pc:sldMk cId="4102494910" sldId="1707"/>
        </pc:sldMkLst>
      </pc:sldChg>
      <pc:sldChg chg="del">
        <pc:chgData name="Gavin Band" userId="c8f793f7-5806-46f0-b9bd-90a61d07a992" providerId="ADAL" clId="{EB0A5C85-D7AD-8A4A-AE34-BAFE92C80AF9}" dt="2025-03-06T09:21:32.303" v="702" actId="2696"/>
        <pc:sldMkLst>
          <pc:docMk/>
          <pc:sldMk cId="1626897140" sldId="1708"/>
        </pc:sldMkLst>
      </pc:sldChg>
      <pc:sldChg chg="del">
        <pc:chgData name="Gavin Band" userId="c8f793f7-5806-46f0-b9bd-90a61d07a992" providerId="ADAL" clId="{EB0A5C85-D7AD-8A4A-AE34-BAFE92C80AF9}" dt="2025-03-06T09:21:32.264" v="685" actId="2696"/>
        <pc:sldMkLst>
          <pc:docMk/>
          <pc:sldMk cId="2396809573" sldId="1709"/>
        </pc:sldMkLst>
      </pc:sldChg>
      <pc:sldChg chg="del">
        <pc:chgData name="Gavin Band" userId="c8f793f7-5806-46f0-b9bd-90a61d07a992" providerId="ADAL" clId="{EB0A5C85-D7AD-8A4A-AE34-BAFE92C80AF9}" dt="2025-03-06T09:21:32.307" v="704" actId="2696"/>
        <pc:sldMkLst>
          <pc:docMk/>
          <pc:sldMk cId="1795916704" sldId="1710"/>
        </pc:sldMkLst>
      </pc:sldChg>
      <pc:sldChg chg="modSp mod">
        <pc:chgData name="Gavin Band" userId="c8f793f7-5806-46f0-b9bd-90a61d07a992" providerId="ADAL" clId="{EB0A5C85-D7AD-8A4A-AE34-BAFE92C80AF9}" dt="2025-03-06T09:02:48.622" v="621" actId="1076"/>
        <pc:sldMkLst>
          <pc:docMk/>
          <pc:sldMk cId="77698278" sldId="1711"/>
        </pc:sldMkLst>
        <pc:spChg chg="mod">
          <ac:chgData name="Gavin Band" userId="c8f793f7-5806-46f0-b9bd-90a61d07a992" providerId="ADAL" clId="{EB0A5C85-D7AD-8A4A-AE34-BAFE92C80AF9}" dt="2025-03-06T09:02:48.622" v="621" actId="1076"/>
          <ac:spMkLst>
            <pc:docMk/>
            <pc:sldMk cId="77698278" sldId="1711"/>
            <ac:spMk id="5" creationId="{DF6F323E-815D-D525-F5AE-86F173187F87}"/>
          </ac:spMkLst>
        </pc:spChg>
        <pc:spChg chg="mod">
          <ac:chgData name="Gavin Band" userId="c8f793f7-5806-46f0-b9bd-90a61d07a992" providerId="ADAL" clId="{EB0A5C85-D7AD-8A4A-AE34-BAFE92C80AF9}" dt="2025-03-06T09:02:37.258" v="619" actId="113"/>
          <ac:spMkLst>
            <pc:docMk/>
            <pc:sldMk cId="77698278" sldId="1711"/>
            <ac:spMk id="6" creationId="{35F8E138-4959-AC92-8DB3-21A2A5612AA5}"/>
          </ac:spMkLst>
        </pc:spChg>
      </pc:sldChg>
      <pc:sldChg chg="addSp delSp modSp add mod ord">
        <pc:chgData name="Gavin Band" userId="c8f793f7-5806-46f0-b9bd-90a61d07a992" providerId="ADAL" clId="{EB0A5C85-D7AD-8A4A-AE34-BAFE92C80AF9}" dt="2025-03-06T09:01:59.838" v="577" actId="20578"/>
        <pc:sldMkLst>
          <pc:docMk/>
          <pc:sldMk cId="2739048835" sldId="1713"/>
        </pc:sldMkLst>
        <pc:spChg chg="mod">
          <ac:chgData name="Gavin Band" userId="c8f793f7-5806-46f0-b9bd-90a61d07a992" providerId="ADAL" clId="{EB0A5C85-D7AD-8A4A-AE34-BAFE92C80AF9}" dt="2025-03-06T08:57:23.628" v="12" actId="5793"/>
          <ac:spMkLst>
            <pc:docMk/>
            <pc:sldMk cId="2739048835" sldId="1713"/>
            <ac:spMk id="2" creationId="{8CE0101F-F226-7948-8B2D-E543250CEEED}"/>
          </ac:spMkLst>
        </pc:spChg>
        <pc:spChg chg="mod">
          <ac:chgData name="Gavin Band" userId="c8f793f7-5806-46f0-b9bd-90a61d07a992" providerId="ADAL" clId="{EB0A5C85-D7AD-8A4A-AE34-BAFE92C80AF9}" dt="2025-03-06T08:59:22.498" v="88" actId="1076"/>
          <ac:spMkLst>
            <pc:docMk/>
            <pc:sldMk cId="2739048835" sldId="1713"/>
            <ac:spMk id="3" creationId="{613AD06E-2A8C-2646-B5BE-B83246F1CE37}"/>
          </ac:spMkLst>
        </pc:spChg>
        <pc:spChg chg="mod">
          <ac:chgData name="Gavin Band" userId="c8f793f7-5806-46f0-b9bd-90a61d07a992" providerId="ADAL" clId="{EB0A5C85-D7AD-8A4A-AE34-BAFE92C80AF9}" dt="2025-03-06T09:01:50.130" v="575" actId="20577"/>
          <ac:spMkLst>
            <pc:docMk/>
            <pc:sldMk cId="2739048835" sldId="1713"/>
            <ac:spMk id="4" creationId="{128C242D-2F6D-211F-E99B-C9EABFFC4473}"/>
          </ac:spMkLst>
        </pc:spChg>
        <pc:spChg chg="add mod">
          <ac:chgData name="Gavin Band" userId="c8f793f7-5806-46f0-b9bd-90a61d07a992" providerId="ADAL" clId="{EB0A5C85-D7AD-8A4A-AE34-BAFE92C80AF9}" dt="2025-03-06T08:59:22.498" v="88" actId="1076"/>
          <ac:spMkLst>
            <pc:docMk/>
            <pc:sldMk cId="2739048835" sldId="1713"/>
            <ac:spMk id="9" creationId="{B431E692-4E65-57E6-50FE-4039F2B4086D}"/>
          </ac:spMkLst>
        </pc:spChg>
        <pc:spChg chg="add del mod">
          <ac:chgData name="Gavin Band" userId="c8f793f7-5806-46f0-b9bd-90a61d07a992" providerId="ADAL" clId="{EB0A5C85-D7AD-8A4A-AE34-BAFE92C80AF9}" dt="2025-03-06T09:00:24.408" v="284" actId="478"/>
          <ac:spMkLst>
            <pc:docMk/>
            <pc:sldMk cId="2739048835" sldId="1713"/>
            <ac:spMk id="14" creationId="{A16F3B45-B802-D0D2-E6EC-13B5F43B4756}"/>
          </ac:spMkLst>
        </pc:spChg>
        <pc:spChg chg="add mod">
          <ac:chgData name="Gavin Band" userId="c8f793f7-5806-46f0-b9bd-90a61d07a992" providerId="ADAL" clId="{EB0A5C85-D7AD-8A4A-AE34-BAFE92C80AF9}" dt="2025-03-06T09:01:41.258" v="564" actId="20577"/>
          <ac:spMkLst>
            <pc:docMk/>
            <pc:sldMk cId="2739048835" sldId="1713"/>
            <ac:spMk id="15" creationId="{CB33AE7A-251B-8AB8-A282-9A835D71037B}"/>
          </ac:spMkLst>
        </pc:spChg>
        <pc:spChg chg="del">
          <ac:chgData name="Gavin Band" userId="c8f793f7-5806-46f0-b9bd-90a61d07a992" providerId="ADAL" clId="{EB0A5C85-D7AD-8A4A-AE34-BAFE92C80AF9}" dt="2025-03-06T08:57:26.404" v="13" actId="478"/>
          <ac:spMkLst>
            <pc:docMk/>
            <pc:sldMk cId="2739048835" sldId="1713"/>
            <ac:spMk id="25" creationId="{CD156AD7-ED02-E04B-BE2F-CB5641D5D9F2}"/>
          </ac:spMkLst>
        </pc:spChg>
        <pc:spChg chg="del mod">
          <ac:chgData name="Gavin Band" userId="c8f793f7-5806-46f0-b9bd-90a61d07a992" providerId="ADAL" clId="{EB0A5C85-D7AD-8A4A-AE34-BAFE92C80AF9}" dt="2025-03-06T08:57:36.353" v="17" actId="478"/>
          <ac:spMkLst>
            <pc:docMk/>
            <pc:sldMk cId="2739048835" sldId="1713"/>
            <ac:spMk id="30" creationId="{9FB063E4-D032-A345-84D0-646B67E7D46E}"/>
          </ac:spMkLst>
        </pc:spChg>
        <pc:spChg chg="del mod">
          <ac:chgData name="Gavin Band" userId="c8f793f7-5806-46f0-b9bd-90a61d07a992" providerId="ADAL" clId="{EB0A5C85-D7AD-8A4A-AE34-BAFE92C80AF9}" dt="2025-03-06T08:57:33.900" v="15" actId="478"/>
          <ac:spMkLst>
            <pc:docMk/>
            <pc:sldMk cId="2739048835" sldId="1713"/>
            <ac:spMk id="31" creationId="{4C0A0578-F7E9-D846-9AA4-72AAC6BE4209}"/>
          </ac:spMkLst>
        </pc:spChg>
        <pc:spChg chg="mod">
          <ac:chgData name="Gavin Band" userId="c8f793f7-5806-46f0-b9bd-90a61d07a992" providerId="ADAL" clId="{EB0A5C85-D7AD-8A4A-AE34-BAFE92C80AF9}" dt="2025-03-06T08:59:22.498" v="88" actId="1076"/>
          <ac:spMkLst>
            <pc:docMk/>
            <pc:sldMk cId="2739048835" sldId="1713"/>
            <ac:spMk id="66" creationId="{6F7C4276-6A75-B14F-806A-E61B3F557C00}"/>
          </ac:spMkLst>
        </pc:spChg>
        <pc:grpChg chg="mod">
          <ac:chgData name="Gavin Band" userId="c8f793f7-5806-46f0-b9bd-90a61d07a992" providerId="ADAL" clId="{EB0A5C85-D7AD-8A4A-AE34-BAFE92C80AF9}" dt="2025-03-06T08:59:22.498" v="88" actId="1076"/>
          <ac:grpSpMkLst>
            <pc:docMk/>
            <pc:sldMk cId="2739048835" sldId="1713"/>
            <ac:grpSpMk id="44" creationId="{003ECAFC-B89C-C246-B8CC-D3E649CED943}"/>
          </ac:grpSpMkLst>
        </pc:grpChg>
        <pc:cxnChg chg="del mod">
          <ac:chgData name="Gavin Band" userId="c8f793f7-5806-46f0-b9bd-90a61d07a992" providerId="ADAL" clId="{EB0A5C85-D7AD-8A4A-AE34-BAFE92C80AF9}" dt="2025-03-06T08:58:15.487" v="54" actId="478"/>
          <ac:cxnSpMkLst>
            <pc:docMk/>
            <pc:sldMk cId="2739048835" sldId="1713"/>
            <ac:cxnSpMk id="5" creationId="{63654170-379D-9442-98B2-4C528B0E3A33}"/>
          </ac:cxnSpMkLst>
        </pc:cxnChg>
        <pc:cxnChg chg="add mod">
          <ac:chgData name="Gavin Band" userId="c8f793f7-5806-46f0-b9bd-90a61d07a992" providerId="ADAL" clId="{EB0A5C85-D7AD-8A4A-AE34-BAFE92C80AF9}" dt="2025-03-06T08:59:22.498" v="88" actId="1076"/>
          <ac:cxnSpMkLst>
            <pc:docMk/>
            <pc:sldMk cId="2739048835" sldId="1713"/>
            <ac:cxnSpMk id="7" creationId="{EB9461F4-7D28-3A13-31E2-2CE883BA6B35}"/>
          </ac:cxnSpMkLst>
        </pc:cxnChg>
        <pc:cxnChg chg="add mod">
          <ac:chgData name="Gavin Band" userId="c8f793f7-5806-46f0-b9bd-90a61d07a992" providerId="ADAL" clId="{EB0A5C85-D7AD-8A4A-AE34-BAFE92C80AF9}" dt="2025-03-06T08:59:22.498" v="88" actId="1076"/>
          <ac:cxnSpMkLst>
            <pc:docMk/>
            <pc:sldMk cId="2739048835" sldId="1713"/>
            <ac:cxnSpMk id="10" creationId="{05577769-858B-4349-FBC2-3B7FCFBD3809}"/>
          </ac:cxnSpMkLst>
        </pc:cxnChg>
        <pc:cxnChg chg="add mod">
          <ac:chgData name="Gavin Band" userId="c8f793f7-5806-46f0-b9bd-90a61d07a992" providerId="ADAL" clId="{EB0A5C85-D7AD-8A4A-AE34-BAFE92C80AF9}" dt="2025-03-06T08:59:22.498" v="88" actId="1076"/>
          <ac:cxnSpMkLst>
            <pc:docMk/>
            <pc:sldMk cId="2739048835" sldId="1713"/>
            <ac:cxnSpMk id="12" creationId="{8ABA70CD-4107-A91F-F4F3-734D0076E71F}"/>
          </ac:cxnSpMkLst>
        </pc:cxnChg>
        <pc:cxnChg chg="del mod">
          <ac:chgData name="Gavin Band" userId="c8f793f7-5806-46f0-b9bd-90a61d07a992" providerId="ADAL" clId="{EB0A5C85-D7AD-8A4A-AE34-BAFE92C80AF9}" dt="2025-03-06T08:57:35.242" v="16" actId="478"/>
          <ac:cxnSpMkLst>
            <pc:docMk/>
            <pc:sldMk cId="2739048835" sldId="1713"/>
            <ac:cxnSpMk id="33" creationId="{E0578870-99A4-6F46-AFD4-3E8312E218E9}"/>
          </ac:cxnSpMkLst>
        </pc:cxnChg>
        <pc:cxnChg chg="mod">
          <ac:chgData name="Gavin Band" userId="c8f793f7-5806-46f0-b9bd-90a61d07a992" providerId="ADAL" clId="{EB0A5C85-D7AD-8A4A-AE34-BAFE92C80AF9}" dt="2025-03-06T08:59:22.498" v="88" actId="1076"/>
          <ac:cxnSpMkLst>
            <pc:docMk/>
            <pc:sldMk cId="2739048835" sldId="1713"/>
            <ac:cxnSpMk id="36" creationId="{3452360D-D426-974E-9D3A-AF150E1417A6}"/>
          </ac:cxnSpMkLst>
        </pc:cxnChg>
        <pc:cxnChg chg="del mod">
          <ac:chgData name="Gavin Band" userId="c8f793f7-5806-46f0-b9bd-90a61d07a992" providerId="ADAL" clId="{EB0A5C85-D7AD-8A4A-AE34-BAFE92C80AF9}" dt="2025-03-06T08:57:37.960" v="18" actId="478"/>
          <ac:cxnSpMkLst>
            <pc:docMk/>
            <pc:sldMk cId="2739048835" sldId="1713"/>
            <ac:cxnSpMk id="38" creationId="{0DC28339-B93A-7248-8F96-52926C2BF546}"/>
          </ac:cxnSpMkLst>
        </pc:cxnChg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851774814" sldId="1714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557231380" sldId="1715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94722239" sldId="1716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931780771" sldId="1717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534447807" sldId="1718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655431473" sldId="1719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692846088" sldId="1720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465882098" sldId="1721"/>
        </pc:sldMkLst>
      </pc:sldChg>
      <pc:sldChg chg="modSp add mod">
        <pc:chgData name="Gavin Band" userId="c8f793f7-5806-46f0-b9bd-90a61d07a992" providerId="ADAL" clId="{EB0A5C85-D7AD-8A4A-AE34-BAFE92C80AF9}" dt="2025-03-06T09:26:39.039" v="820" actId="20577"/>
        <pc:sldMkLst>
          <pc:docMk/>
          <pc:sldMk cId="2085897060" sldId="1722"/>
        </pc:sldMkLst>
        <pc:spChg chg="mod">
          <ac:chgData name="Gavin Band" userId="c8f793f7-5806-46f0-b9bd-90a61d07a992" providerId="ADAL" clId="{EB0A5C85-D7AD-8A4A-AE34-BAFE92C80AF9}" dt="2025-03-06T09:26:39.039" v="820" actId="20577"/>
          <ac:spMkLst>
            <pc:docMk/>
            <pc:sldMk cId="2085897060" sldId="1722"/>
            <ac:spMk id="3" creationId="{00000000-0000-0000-0000-000000000000}"/>
          </ac:spMkLst>
        </pc:spChg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1637494952" sldId="1723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718618489" sldId="1724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4011729201" sldId="1725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141096629" sldId="1726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629681881" sldId="1727"/>
        </pc:sldMkLst>
      </pc:sldChg>
      <pc:sldChg chg="addSp modSp add mod ord">
        <pc:chgData name="Gavin Band" userId="c8f793f7-5806-46f0-b9bd-90a61d07a992" providerId="ADAL" clId="{EB0A5C85-D7AD-8A4A-AE34-BAFE92C80AF9}" dt="2025-03-06T09:26:50.404" v="823" actId="20577"/>
        <pc:sldMkLst>
          <pc:docMk/>
          <pc:sldMk cId="2715077756" sldId="1728"/>
        </pc:sldMkLst>
        <pc:spChg chg="add mod">
          <ac:chgData name="Gavin Band" userId="c8f793f7-5806-46f0-b9bd-90a61d07a992" providerId="ADAL" clId="{EB0A5C85-D7AD-8A4A-AE34-BAFE92C80AF9}" dt="2025-03-06T09:26:25.557" v="818" actId="20577"/>
          <ac:spMkLst>
            <pc:docMk/>
            <pc:sldMk cId="2715077756" sldId="1728"/>
            <ac:spMk id="2" creationId="{CCBC9690-5D91-BE1D-6DC3-81B3DD7616F5}"/>
          </ac:spMkLst>
        </pc:spChg>
        <pc:spChg chg="mod">
          <ac:chgData name="Gavin Band" userId="c8f793f7-5806-46f0-b9bd-90a61d07a992" providerId="ADAL" clId="{EB0A5C85-D7AD-8A4A-AE34-BAFE92C80AF9}" dt="2025-03-06T09:26:50.404" v="823" actId="20577"/>
          <ac:spMkLst>
            <pc:docMk/>
            <pc:sldMk cId="2715077756" sldId="1728"/>
            <ac:spMk id="3" creationId="{00000000-0000-0000-0000-000000000000}"/>
          </ac:spMkLst>
        </pc:spChg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80341856" sldId="1729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66786122" sldId="1730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759823" sldId="1731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079738038" sldId="1732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227078171" sldId="1733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1691350769" sldId="1734"/>
        </pc:sldMkLst>
      </pc:sldChg>
      <pc:sldChg chg="addSp delSp modSp add mod">
        <pc:chgData name="Gavin Band" userId="c8f793f7-5806-46f0-b9bd-90a61d07a992" providerId="ADAL" clId="{EB0A5C85-D7AD-8A4A-AE34-BAFE92C80AF9}" dt="2025-03-06T09:23:33.065" v="724" actId="1076"/>
        <pc:sldMkLst>
          <pc:docMk/>
          <pc:sldMk cId="2132403438" sldId="1735"/>
        </pc:sldMkLst>
        <pc:spChg chg="mod">
          <ac:chgData name="Gavin Band" userId="c8f793f7-5806-46f0-b9bd-90a61d07a992" providerId="ADAL" clId="{EB0A5C85-D7AD-8A4A-AE34-BAFE92C80AF9}" dt="2025-03-06T09:23:25.571" v="723" actId="1076"/>
          <ac:spMkLst>
            <pc:docMk/>
            <pc:sldMk cId="2132403438" sldId="1735"/>
            <ac:spMk id="4" creationId="{FD84D14F-7446-C940-BF24-244B8A5F4C5A}"/>
          </ac:spMkLst>
        </pc:spChg>
        <pc:spChg chg="del">
          <ac:chgData name="Gavin Band" userId="c8f793f7-5806-46f0-b9bd-90a61d07a992" providerId="ADAL" clId="{EB0A5C85-D7AD-8A4A-AE34-BAFE92C80AF9}" dt="2025-03-06T09:21:56.263" v="709" actId="478"/>
          <ac:spMkLst>
            <pc:docMk/>
            <pc:sldMk cId="2132403438" sldId="1735"/>
            <ac:spMk id="6" creationId="{E1CEF726-89C0-594B-B8FB-F722E83A5150}"/>
          </ac:spMkLst>
        </pc:spChg>
        <pc:spChg chg="mod">
          <ac:chgData name="Gavin Band" userId="c8f793f7-5806-46f0-b9bd-90a61d07a992" providerId="ADAL" clId="{EB0A5C85-D7AD-8A4A-AE34-BAFE92C80AF9}" dt="2025-03-06T09:23:25.571" v="723" actId="1076"/>
          <ac:spMkLst>
            <pc:docMk/>
            <pc:sldMk cId="2132403438" sldId="1735"/>
            <ac:spMk id="7" creationId="{974DF4C1-99DC-994C-BAB9-575C68CD18BD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9" creationId="{4520B12E-8B37-CFAC-A07B-EDA5C3450904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0" creationId="{EDD288AA-06BA-B434-3CFF-4D2D1BFA1C1A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1" creationId="{980AA9EF-6326-050A-6BB0-EF6E939806C0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2" creationId="{4F6A515F-D3EC-06D4-43BF-C4F1CE66C0D4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5" creationId="{895D18A2-3D50-A44A-38AF-CA268AC41A32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6" creationId="{33C6BC83-A482-8D2C-AE07-99EEC4617388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7" creationId="{EFA7B0B4-0472-6B84-6266-E52E53356045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8" creationId="{C315D486-C936-507F-45C0-466E1A72D042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19" creationId="{6CA0CF97-46B4-0628-DEB9-40C7BD62BDB1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0" creationId="{772043E1-973D-4897-A3F5-1DD387785A13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1" creationId="{A86F8DE8-BCD5-409C-14B4-5B8E60E7D3C3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2" creationId="{8B099602-2B7D-9CB1-A06D-920E9B2C47A1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3" creationId="{708A2B46-52E7-154D-7248-E15025FA9706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4" creationId="{49C0D5C7-EB45-8F18-1F17-E5E53D88DEDA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5" creationId="{8780B24A-E76C-BAC1-4FFB-7C6758633B1B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6" creationId="{DB0606A7-FCEC-99A5-7ED4-44E7AB294A17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7" creationId="{AA332F4F-56BB-11F6-6773-4DECEF9DA8FB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8" creationId="{7FFDC928-1782-3295-715A-4C7E295CD7B6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29" creationId="{B74CD91B-1D76-A8CE-17C1-0826524C5A00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30" creationId="{C01107EF-4A83-35A1-A4BF-07D21BD26BEF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31" creationId="{5CC012F2-DF66-1892-0160-2F795D29CDE2}"/>
          </ac:spMkLst>
        </pc:spChg>
        <pc:spChg chg="mod">
          <ac:chgData name="Gavin Band" userId="c8f793f7-5806-46f0-b9bd-90a61d07a992" providerId="ADAL" clId="{EB0A5C85-D7AD-8A4A-AE34-BAFE92C80AF9}" dt="2025-03-06T09:23:01.629" v="715"/>
          <ac:spMkLst>
            <pc:docMk/>
            <pc:sldMk cId="2132403438" sldId="1735"/>
            <ac:spMk id="32" creationId="{FB4F2802-32F6-6D36-706B-C289F1E70905}"/>
          </ac:spMkLst>
        </pc:spChg>
        <pc:grpChg chg="add del mod">
          <ac:chgData name="Gavin Band" userId="c8f793f7-5806-46f0-b9bd-90a61d07a992" providerId="ADAL" clId="{EB0A5C85-D7AD-8A4A-AE34-BAFE92C80AF9}" dt="2025-03-06T09:23:33.065" v="724" actId="1076"/>
          <ac:grpSpMkLst>
            <pc:docMk/>
            <pc:sldMk cId="2132403438" sldId="1735"/>
            <ac:grpSpMk id="3" creationId="{B243B3D7-CDE1-9825-55FC-637E33EA90FC}"/>
          </ac:grpSpMkLst>
        </pc:grpChg>
        <pc:grpChg chg="mod">
          <ac:chgData name="Gavin Band" userId="c8f793f7-5806-46f0-b9bd-90a61d07a992" providerId="ADAL" clId="{EB0A5C85-D7AD-8A4A-AE34-BAFE92C80AF9}" dt="2025-03-06T09:23:01.629" v="715"/>
          <ac:grpSpMkLst>
            <pc:docMk/>
            <pc:sldMk cId="2132403438" sldId="1735"/>
            <ac:grpSpMk id="5" creationId="{FD6621DB-E6F3-7403-C587-5F89D9889748}"/>
          </ac:grpSpMkLst>
        </pc:grpChg>
        <pc:picChg chg="mod">
          <ac:chgData name="Gavin Band" userId="c8f793f7-5806-46f0-b9bd-90a61d07a992" providerId="ADAL" clId="{EB0A5C85-D7AD-8A4A-AE34-BAFE92C80AF9}" dt="2025-03-06T09:23:25.571" v="723" actId="1076"/>
          <ac:picMkLst>
            <pc:docMk/>
            <pc:sldMk cId="2132403438" sldId="1735"/>
            <ac:picMk id="2" creationId="{43E8BA8F-00F7-0F4A-8347-6ED9938C2B18}"/>
          </ac:picMkLst>
        </pc:picChg>
        <pc:picChg chg="del">
          <ac:chgData name="Gavin Band" userId="c8f793f7-5806-46f0-b9bd-90a61d07a992" providerId="ADAL" clId="{EB0A5C85-D7AD-8A4A-AE34-BAFE92C80AF9}" dt="2025-03-06T09:21:56.263" v="709" actId="478"/>
          <ac:picMkLst>
            <pc:docMk/>
            <pc:sldMk cId="2132403438" sldId="1735"/>
            <ac:picMk id="8" creationId="{99EA2C67-C774-654D-8CDC-FD172F21F3A8}"/>
          </ac:picMkLst>
        </pc:picChg>
        <pc:cxnChg chg="mod">
          <ac:chgData name="Gavin Band" userId="c8f793f7-5806-46f0-b9bd-90a61d07a992" providerId="ADAL" clId="{EB0A5C85-D7AD-8A4A-AE34-BAFE92C80AF9}" dt="2025-03-06T09:23:01.629" v="715"/>
          <ac:cxnSpMkLst>
            <pc:docMk/>
            <pc:sldMk cId="2132403438" sldId="1735"/>
            <ac:cxnSpMk id="13" creationId="{B55D7FC1-32EF-4370-812F-F068727C0345}"/>
          </ac:cxnSpMkLst>
        </pc:cxnChg>
        <pc:cxnChg chg="mod">
          <ac:chgData name="Gavin Band" userId="c8f793f7-5806-46f0-b9bd-90a61d07a992" providerId="ADAL" clId="{EB0A5C85-D7AD-8A4A-AE34-BAFE92C80AF9}" dt="2025-03-06T09:23:01.629" v="715"/>
          <ac:cxnSpMkLst>
            <pc:docMk/>
            <pc:sldMk cId="2132403438" sldId="1735"/>
            <ac:cxnSpMk id="14" creationId="{D2368621-C4AF-1333-9301-F85DABFBF8A8}"/>
          </ac:cxnSpMkLst>
        </pc:cxnChg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1965911097" sldId="1736"/>
        </pc:sldMkLst>
      </pc:sldChg>
      <pc:sldChg chg="add del">
        <pc:chgData name="Gavin Band" userId="c8f793f7-5806-46f0-b9bd-90a61d07a992" providerId="ADAL" clId="{EB0A5C85-D7AD-8A4A-AE34-BAFE92C80AF9}" dt="2025-03-06T09:21:39.970" v="708" actId="2696"/>
        <pc:sldMkLst>
          <pc:docMk/>
          <pc:sldMk cId="481160680" sldId="1737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452964822" sldId="1738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671688330" sldId="1739"/>
        </pc:sldMkLst>
      </pc:sldChg>
      <pc:sldChg chg="delSp modSp add mod">
        <pc:chgData name="Gavin Band" userId="c8f793f7-5806-46f0-b9bd-90a61d07a992" providerId="ADAL" clId="{EB0A5C85-D7AD-8A4A-AE34-BAFE92C80AF9}" dt="2025-03-06T09:24:22.422" v="740" actId="20577"/>
        <pc:sldMkLst>
          <pc:docMk/>
          <pc:sldMk cId="507370388" sldId="1740"/>
        </pc:sldMkLst>
        <pc:spChg chg="mod">
          <ac:chgData name="Gavin Band" userId="c8f793f7-5806-46f0-b9bd-90a61d07a992" providerId="ADAL" clId="{EB0A5C85-D7AD-8A4A-AE34-BAFE92C80AF9}" dt="2025-03-06T09:24:22.422" v="740" actId="20577"/>
          <ac:spMkLst>
            <pc:docMk/>
            <pc:sldMk cId="507370388" sldId="1740"/>
            <ac:spMk id="2" creationId="{D68F2802-2945-7E5B-1B48-2C65F6BD6746}"/>
          </ac:spMkLst>
        </pc:spChg>
        <pc:spChg chg="mod">
          <ac:chgData name="Gavin Band" userId="c8f793f7-5806-46f0-b9bd-90a61d07a992" providerId="ADAL" clId="{EB0A5C85-D7AD-8A4A-AE34-BAFE92C80AF9}" dt="2025-03-06T09:24:12.168" v="735" actId="20577"/>
          <ac:spMkLst>
            <pc:docMk/>
            <pc:sldMk cId="507370388" sldId="1740"/>
            <ac:spMk id="3" creationId="{1EB1DACC-4CA2-234E-34BB-2D48F9CAA921}"/>
          </ac:spMkLst>
        </pc:spChg>
        <pc:spChg chg="del">
          <ac:chgData name="Gavin Band" userId="c8f793f7-5806-46f0-b9bd-90a61d07a992" providerId="ADAL" clId="{EB0A5C85-D7AD-8A4A-AE34-BAFE92C80AF9}" dt="2025-03-06T09:23:58.553" v="725" actId="478"/>
          <ac:spMkLst>
            <pc:docMk/>
            <pc:sldMk cId="507370388" sldId="1740"/>
            <ac:spMk id="6" creationId="{074DFC43-4B0C-9ABC-CF25-F898ACC886CC}"/>
          </ac:spMkLst>
        </pc:spChg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449969267" sldId="1741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801260004" sldId="1742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43847863" sldId="1743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717555640" sldId="1744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874897391" sldId="1745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529231577" sldId="1746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289999528" sldId="1747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3465634623" sldId="1748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1524673081" sldId="1749"/>
        </pc:sldMkLst>
      </pc:sldChg>
      <pc:sldChg chg="add">
        <pc:chgData name="Gavin Band" userId="c8f793f7-5806-46f0-b9bd-90a61d07a992" providerId="ADAL" clId="{EB0A5C85-D7AD-8A4A-AE34-BAFE92C80AF9}" dt="2025-03-06T09:21:11.732" v="668"/>
        <pc:sldMkLst>
          <pc:docMk/>
          <pc:sldMk cId="1101673879" sldId="1750"/>
        </pc:sldMkLst>
      </pc:sldChg>
      <pc:sldChg chg="add del">
        <pc:chgData name="Gavin Band" userId="c8f793f7-5806-46f0-b9bd-90a61d07a992" providerId="ADAL" clId="{EB0A5C85-D7AD-8A4A-AE34-BAFE92C80AF9}" dt="2025-03-06T09:21:32.195" v="669" actId="2696"/>
        <pc:sldMkLst>
          <pc:docMk/>
          <pc:sldMk cId="1549637421" sldId="1751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3401913668" sldId="1751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2180525432" sldId="1752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3163479160" sldId="1753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1724964443" sldId="1754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2659779388" sldId="1755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2974579447" sldId="1756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864440137" sldId="1757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294293250" sldId="1758"/>
        </pc:sldMkLst>
      </pc:sldChg>
      <pc:sldChg chg="add">
        <pc:chgData name="Gavin Band" userId="c8f793f7-5806-46f0-b9bd-90a61d07a992" providerId="ADAL" clId="{EB0A5C85-D7AD-8A4A-AE34-BAFE92C80AF9}" dt="2025-03-06T09:30:23.667" v="824"/>
        <pc:sldMkLst>
          <pc:docMk/>
          <pc:sldMk cId="591479268" sldId="1759"/>
        </pc:sldMkLst>
      </pc:sldChg>
      <pc:sldChg chg="add">
        <pc:chgData name="Gavin Band" userId="c8f793f7-5806-46f0-b9bd-90a61d07a992" providerId="ADAL" clId="{EB0A5C85-D7AD-8A4A-AE34-BAFE92C80AF9}" dt="2025-03-06T09:31:23.762" v="836"/>
        <pc:sldMkLst>
          <pc:docMk/>
          <pc:sldMk cId="810948095" sldId="1760"/>
        </pc:sldMkLst>
      </pc:sldChg>
      <pc:sldChg chg="add del">
        <pc:chgData name="Gavin Band" userId="c8f793f7-5806-46f0-b9bd-90a61d07a992" providerId="ADAL" clId="{EB0A5C85-D7AD-8A4A-AE34-BAFE92C80AF9}" dt="2025-03-06T09:30:51.663" v="834" actId="2696"/>
        <pc:sldMkLst>
          <pc:docMk/>
          <pc:sldMk cId="2447965500" sldId="17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142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346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014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080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70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dirty="0"/>
              <a:t>‘Fat mass and obesity-associated</a:t>
            </a:r>
            <a:r>
              <a:rPr lang="en-GB" baseline="0" dirty="0"/>
              <a:t> gene’.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90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350872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5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2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5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0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9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4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8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3.em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ch.ctglab.n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atch.ctglab.nl/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ll.ox.ac.uk/wtccc2/ms/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  <a:latin typeface="FoundrySterling-Book" pitchFamily="2" charset="0"/>
              </a:rPr>
              <a:t>Understanding the genetics of complex traits I</a:t>
            </a:r>
          </a:p>
          <a:p>
            <a:pPr algn="l">
              <a:spcBef>
                <a:spcPct val="50000"/>
              </a:spcBef>
            </a:pPr>
            <a:r>
              <a:rPr lang="en-GB" dirty="0">
                <a:latin typeface="FoundrySterling-Book" pitchFamily="2" charset="0"/>
              </a:rPr>
              <a:t>Gavin Band </a:t>
            </a:r>
            <a:r>
              <a:rPr lang="en-GB" sz="1600" dirty="0" err="1">
                <a:latin typeface="FoundrySterling-Book" pitchFamily="2" charset="0"/>
              </a:rPr>
              <a:t>gavin.band@well.ox.ac.uk</a:t>
            </a:r>
            <a:endParaRPr lang="en-GB" sz="1600" dirty="0">
              <a:latin typeface="FoundrySterling-Book" pitchFamily="2" charset="0"/>
            </a:endParaRPr>
          </a:p>
          <a:p>
            <a:pPr algn="l">
              <a:spcBef>
                <a:spcPct val="50000"/>
              </a:spcBef>
            </a:pPr>
            <a:r>
              <a:rPr lang="en-GB" sz="1800" dirty="0">
                <a:latin typeface="FoundrySterling-Book" pitchFamily="2" charset="0"/>
              </a:rPr>
              <a:t>BA Human Sciences</a:t>
            </a:r>
          </a:p>
          <a:p>
            <a:pPr algn="l">
              <a:spcBef>
                <a:spcPct val="50000"/>
              </a:spcBef>
            </a:pPr>
            <a:r>
              <a:rPr lang="en-GB" sz="1800" dirty="0">
                <a:latin typeface="FoundrySterling-Book" pitchFamily="2" charset="0"/>
              </a:rPr>
              <a:t>Thursday 6th Mar 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820F0B-6FCF-BCAD-508B-0E8A9FE1EDC8}"/>
              </a:ext>
            </a:extLst>
          </p:cNvPr>
          <p:cNvGrpSpPr/>
          <p:nvPr/>
        </p:nvGrpSpPr>
        <p:grpSpPr>
          <a:xfrm>
            <a:off x="201881" y="5415148"/>
            <a:ext cx="2291937" cy="1116281"/>
            <a:chOff x="201881" y="5415148"/>
            <a:chExt cx="2291937" cy="11162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18AB9E-95B7-56F5-3A12-C06092E2725B}"/>
                </a:ext>
              </a:extLst>
            </p:cNvPr>
            <p:cNvSpPr/>
            <p:nvPr/>
          </p:nvSpPr>
          <p:spPr bwMode="auto">
            <a:xfrm>
              <a:off x="201881" y="5415148"/>
              <a:ext cx="2291937" cy="111628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9BFE502-89D1-408B-B96F-6CA9823B9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327" y="5508624"/>
              <a:ext cx="2054225" cy="933739"/>
            </a:xfrm>
            <a:prstGeom prst="rect">
              <a:avLst/>
            </a:prstGeom>
            <a:solidFill>
              <a:schemeClr val="tx1"/>
            </a:solidFill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4293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31649D-54F5-50B0-AF22-FC44886C496D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/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/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1479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</a:t>
            </a:r>
            <a:r>
              <a:rPr lang="en-US" sz="2000" b="1" dirty="0">
                <a:latin typeface="FOUNDRYSTERLING-BOOK" pitchFamily="2" charset="0"/>
              </a:rPr>
              <a:t>complex trait</a:t>
            </a:r>
            <a:r>
              <a:rPr lang="en-US" sz="1800" dirty="0">
                <a:latin typeface="FoundrySterling-Book" pitchFamily="2" charset="0"/>
              </a:rPr>
              <a:t>.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Caused by many factors, each having a small overall effect.  Including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Many genetic variants, including common ones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Environmental factors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Gene-environment or gene-gene interactions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/>
              <a:t>Common variant, common disease hypothesis</a:t>
            </a:r>
            <a:endParaRPr lang="en-US" sz="320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97DA-C263-EA4C-82BD-0D935CE109DE}"/>
              </a:ext>
            </a:extLst>
          </p:cNvPr>
          <p:cNvSpPr txBox="1">
            <a:spLocks/>
          </p:cNvSpPr>
          <p:nvPr/>
        </p:nvSpPr>
        <p:spPr>
          <a:xfrm>
            <a:off x="224058" y="103077"/>
            <a:ext cx="7233920" cy="680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A608-5D61-B340-AB11-E9603AABFCBD}"/>
              </a:ext>
            </a:extLst>
          </p:cNvPr>
          <p:cNvSpPr txBox="1">
            <a:spLocks/>
          </p:cNvSpPr>
          <p:nvPr/>
        </p:nvSpPr>
        <p:spPr bwMode="auto">
          <a:xfrm>
            <a:off x="438033" y="1135447"/>
            <a:ext cx="8463920" cy="49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Most human phenotypes are highly heritable - a large proportion of phenotype variation seems to be caused by genetics.  ~60% on average!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In principle this heritability could occur in different ways – for example through single variants with strong effects, or through multiple variants with small effects.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By the 2000s family studies had identified the causes of several mendelian traits, but had failed to solve the genetics of multiple complex diseases.  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Was the “common variant, common disease“ hypothesis true?</a:t>
            </a:r>
          </a:p>
        </p:txBody>
      </p:sp>
    </p:spTree>
    <p:extLst>
      <p:ext uri="{BB962C8B-B14F-4D97-AF65-F5344CB8AC3E}">
        <p14:creationId xmlns:p14="http://schemas.microsoft.com/office/powerpoint/2010/main" val="118515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End of the linkage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65"/>
                </a:solidFill>
              </a:rPr>
              <a:t>Breast cancer (</a:t>
            </a:r>
            <a:r>
              <a:rPr lang="en-US" sz="1200" i="1" dirty="0">
                <a:solidFill>
                  <a:srgbClr val="FFFF65"/>
                </a:solidFill>
              </a:rPr>
              <a:t>BRCA1/2 </a:t>
            </a:r>
            <a:r>
              <a:rPr lang="en-US" sz="1200" dirty="0">
                <a:solidFill>
                  <a:srgbClr val="FFFF65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2282578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(100s of 1000s of markers)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25782" y="5370367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135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10079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roadmap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 the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33264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46643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838718-ADEE-500B-0501-AB87174BC496}"/>
              </a:ext>
            </a:extLst>
          </p:cNvPr>
          <p:cNvSpPr txBox="1"/>
          <p:nvPr/>
        </p:nvSpPr>
        <p:spPr>
          <a:xfrm>
            <a:off x="307403" y="3734504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To produce this: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blipFill>
                <a:blip r:embed="rId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EFDD079-8A06-A758-99D5-810D13FDF6A1}"/>
              </a:ext>
            </a:extLst>
          </p:cNvPr>
          <p:cNvSpPr txBox="1"/>
          <p:nvPr/>
        </p:nvSpPr>
        <p:spPr>
          <a:xfrm>
            <a:off x="6454203" y="6453327"/>
            <a:ext cx="246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An </a:t>
            </a:r>
            <a:r>
              <a:rPr lang="en-US" sz="1200" i="1" dirty="0">
                <a:solidFill>
                  <a:srgbClr val="FFFF65"/>
                </a:solidFill>
                <a:latin typeface="FoundrySterling-Book" pitchFamily="2" charset="0"/>
              </a:rPr>
              <a:t>ad hoc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but widely used threshold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42C73-1415-7B71-FB80-41AA2B220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14930" y="6263667"/>
            <a:ext cx="0" cy="189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BC2248-A634-EC8D-2DA0-DD48F64323ED}"/>
              </a:ext>
            </a:extLst>
          </p:cNvPr>
          <p:cNvSpPr txBox="1"/>
          <p:nvPr/>
        </p:nvSpPr>
        <p:spPr>
          <a:xfrm>
            <a:off x="6963162" y="86981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A7B92-EE4B-1C21-0292-B03ABBACD8A0}"/>
              </a:ext>
            </a:extLst>
          </p:cNvPr>
          <p:cNvSpPr txBox="1"/>
          <p:nvPr/>
        </p:nvSpPr>
        <p:spPr>
          <a:xfrm>
            <a:off x="6684144" y="1808001"/>
            <a:ext cx="2235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variants? Which ones?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6A022-8353-BF70-79C4-33271AB8B46C}"/>
              </a:ext>
            </a:extLst>
          </p:cNvPr>
          <p:cNvSpPr txBox="1"/>
          <p:nvPr/>
        </p:nvSpPr>
        <p:spPr>
          <a:xfrm>
            <a:off x="6008580" y="3146665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</p:spTree>
    <p:extLst>
      <p:ext uri="{BB962C8B-B14F-4D97-AF65-F5344CB8AC3E}">
        <p14:creationId xmlns:p14="http://schemas.microsoft.com/office/powerpoint/2010/main" val="4254803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GWAS roadmap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Confounding and the importance of quality control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 LD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- WTCCC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82126C-858C-2A27-7E36-2737928394EA}"/>
              </a:ext>
            </a:extLst>
          </p:cNvPr>
          <p:cNvCxnSpPr>
            <a:cxnSpLocks/>
          </p:cNvCxnSpPr>
          <p:nvPr/>
        </p:nvCxnSpPr>
        <p:spPr bwMode="auto">
          <a:xfrm>
            <a:off x="465719" y="1822295"/>
            <a:ext cx="29526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03121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8FF37FA-9FD2-E97B-4D50-2A45B964DB36}"/>
              </a:ext>
            </a:extLst>
          </p:cNvPr>
          <p:cNvSpPr txBox="1"/>
          <p:nvPr/>
        </p:nvSpPr>
        <p:spPr>
          <a:xfrm>
            <a:off x="567674" y="978542"/>
            <a:ext cx="513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Imagine a genetic variant that affects risk of disease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B33C7-EF70-AEA2-95AB-2AA1BDEC51B0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FBB4A5-C75F-A1EE-42AE-6C91E711FC1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6B3E4C-FD14-C6F5-DB04-62E0F832AE2B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C9CBDD-9A7F-6174-C3E5-A4495C407DEF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DED4B2-5EF3-CBB6-7E37-FC79EB35B896}"/>
              </a:ext>
            </a:extLst>
          </p:cNvPr>
          <p:cNvSpPr txBox="1"/>
          <p:nvPr/>
        </p:nvSpPr>
        <p:spPr>
          <a:xfrm>
            <a:off x="3402407" y="3241927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Phenotype distribution</a:t>
            </a:r>
          </a:p>
          <a:p>
            <a:pPr algn="ctr"/>
            <a:r>
              <a:rPr lang="en-US" sz="1200" dirty="0"/>
              <a:t>in the population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DD1222-338F-93D1-6C3A-2B241D61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</p:spTree>
    <p:extLst>
      <p:ext uri="{BB962C8B-B14F-4D97-AF65-F5344CB8AC3E}">
        <p14:creationId xmlns:p14="http://schemas.microsoft.com/office/powerpoint/2010/main" val="4148305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/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89A32D-7111-CDF5-E626-D26C2365E3AC}"/>
              </a:ext>
            </a:extLst>
          </p:cNvPr>
          <p:cNvSpPr txBox="1"/>
          <p:nvPr/>
        </p:nvSpPr>
        <p:spPr>
          <a:xfrm>
            <a:off x="3749134" y="4196254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FAB3E-DFEE-6475-FA46-BC5410D94F4D}"/>
              </a:ext>
            </a:extLst>
          </p:cNvPr>
          <p:cNvSpPr txBox="1"/>
          <p:nvPr/>
        </p:nvSpPr>
        <p:spPr>
          <a:xfrm>
            <a:off x="3749134" y="4759371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6937-E7E1-7996-B728-9BC8B11AE08E}"/>
              </a:ext>
            </a:extLst>
          </p:cNvPr>
          <p:cNvSpPr txBox="1"/>
          <p:nvPr/>
        </p:nvSpPr>
        <p:spPr>
          <a:xfrm>
            <a:off x="2208486" y="451827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u="sng" dirty="0">
                <a:latin typeface="FoundrySterling-Book" pitchFamily="2" charset="0"/>
              </a:rPr>
              <a:t>Relative risk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05957F-5776-CF22-3498-11937510CF25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8CA1CA9-1FB4-8316-F0EE-ACB5C56D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48B07-7547-4872-E1FC-A83F0A14AFB5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356603-CE83-0F1E-42F4-B5A29CFD58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7A9794-C383-F80E-E19E-05CF40FB48C5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A12CD5-7C7A-2C2E-267E-B6B7FF81D069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4841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Main lecture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1342"/>
            <a:ext cx="8371114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1. Most human phenotypes are highly heritable</a:t>
            </a:r>
          </a:p>
          <a:p>
            <a:pPr marL="0" indent="0">
              <a:buNone/>
            </a:pPr>
            <a:r>
              <a:rPr lang="en-US" sz="1600" kern="0" dirty="0"/>
              <a:t>(a large proportion of variation is due to genetics)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2. But many ‘complex’ traits are </a:t>
            </a:r>
            <a:r>
              <a:rPr lang="en-US" i="1" kern="0" dirty="0"/>
              <a:t>not</a:t>
            </a:r>
            <a:r>
              <a:rPr lang="en-US" kern="0" dirty="0"/>
              <a:t> mendelian - they are polygenic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3. The discovery of this fact is due to </a:t>
            </a:r>
            <a:r>
              <a:rPr lang="en-US" b="1" i="1" kern="0" dirty="0"/>
              <a:t>genome-wide association studies</a:t>
            </a:r>
            <a:r>
              <a:rPr lang="en-US" kern="0" dirty="0"/>
              <a:t> (GWAS), the first of which was conducted in the mid 2000s.</a:t>
            </a:r>
          </a:p>
          <a:p>
            <a:pPr marL="0" indent="0">
              <a:buNone/>
            </a:pPr>
            <a:r>
              <a:rPr lang="en-US" sz="1600" kern="0" dirty="0"/>
              <a:t>We will go into this in some detail – methodology, population genetics, GWAS in practice</a:t>
            </a:r>
          </a:p>
          <a:p>
            <a:pPr marL="0" indent="0">
              <a:buNone/>
            </a:pPr>
            <a:endParaRPr lang="en-US" sz="12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4. Biology is hard</a:t>
            </a:r>
          </a:p>
        </p:txBody>
      </p:sp>
    </p:spTree>
    <p:extLst>
      <p:ext uri="{BB962C8B-B14F-4D97-AF65-F5344CB8AC3E}">
        <p14:creationId xmlns:p14="http://schemas.microsoft.com/office/powerpoint/2010/main" val="229607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1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1BF5CA-AF87-6F4E-A1A4-4D18F05F52F9}"/>
              </a:ext>
            </a:extLst>
          </p:cNvPr>
          <p:cNvGrpSpPr/>
          <p:nvPr/>
        </p:nvGrpSpPr>
        <p:grpSpPr>
          <a:xfrm>
            <a:off x="2703898" y="4362525"/>
            <a:ext cx="3406929" cy="678455"/>
            <a:chOff x="1313506" y="1341140"/>
            <a:chExt cx="4542572" cy="9046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/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den>
                        </m:f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blipFill>
                  <a:blip r:embed="rId3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2116B-3295-4C4B-9E41-AEA71CB239C4}"/>
                </a:ext>
              </a:extLst>
            </p:cNvPr>
            <p:cNvSpPr txBox="1"/>
            <p:nvPr/>
          </p:nvSpPr>
          <p:spPr>
            <a:xfrm>
              <a:off x="1313506" y="1537073"/>
              <a:ext cx="17658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u="sng" dirty="0">
                  <a:latin typeface="FoundrySterling-Book" pitchFamily="2" charset="0"/>
                </a:rPr>
                <a:t>Relative risk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77C68D1-D014-0020-49A3-780A2E28598D}"/>
              </a:ext>
            </a:extLst>
          </p:cNvPr>
          <p:cNvSpPr txBox="1"/>
          <p:nvPr/>
        </p:nvSpPr>
        <p:spPr>
          <a:xfrm>
            <a:off x="6560191" y="4574818"/>
            <a:ext cx="1658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Using probability notation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9A329D-0FC9-600A-F899-D76171BD0696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08D748-D3DD-C37C-B570-EAB5B4925FB9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2778324-76ED-1128-4650-65B72B60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A9BF6-CA59-42DE-72DF-BDBFCD2D7F36}"/>
              </a:ext>
            </a:extLst>
          </p:cNvPr>
          <p:cNvSpPr txBox="1"/>
          <p:nvPr/>
        </p:nvSpPr>
        <p:spPr>
          <a:xfrm>
            <a:off x="996784" y="5664919"/>
            <a:ext cx="7023710" cy="830997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FoundrySterling-Book" pitchFamily="2" charset="0"/>
              </a:rPr>
              <a:t>If</a:t>
            </a:r>
            <a:r>
              <a:rPr lang="en-US" sz="2400" dirty="0">
                <a:latin typeface="FoundrySterling-Book" pitchFamily="2" charset="0"/>
              </a:rPr>
              <a:t> the genotype causes disease, then</a:t>
            </a:r>
            <a:r>
              <a:rPr lang="en-US" sz="2400" i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 the relative risk will be different from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CAEC66-99D3-4D9A-1952-5A82242E51D9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5CFE99-819E-C49E-1295-EAE8F0B59F0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9A9D0-8984-7D0B-C154-E76A96BE52BF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96B65C-1D5A-6917-2FEB-81E149E66AA0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9725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CDCC9C6-1088-BC43-BE85-68AA3046511D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8038-E8B3-98BE-A4B5-E63708C75760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910374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C73D943A-7774-CB48-841F-CCB5D466E398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75BE4-B0B7-4444-8808-C845E61DB3AC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A62A-B9A8-C7FA-53F9-AFB6AD3F0906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D0566-8F9F-6302-2575-C2C76A86AF3B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57312-863A-6156-7E74-146EBD910B3A}"/>
              </a:ext>
            </a:extLst>
          </p:cNvPr>
          <p:cNvSpPr txBox="1"/>
          <p:nvPr/>
        </p:nvSpPr>
        <p:spPr>
          <a:xfrm>
            <a:off x="6918081" y="6448302"/>
            <a:ext cx="2081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(Note: apply Bayes’ </a:t>
            </a:r>
            <a:r>
              <a:rPr lang="en-US" sz="1200" dirty="0" err="1"/>
              <a:t>theorm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410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7D317-BE9F-48EE-3CAD-1475F0CB0B73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28575" cap="flat" cmpd="sng" algn="ctr">
            <a:solidFill>
              <a:srgbClr val="FFFF65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98339-0105-41F4-4C54-FDA41BECB65B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E1EE-DE36-0E93-E5CB-4095CE857FFA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57054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216659"/>
            <a:ext cx="8710510" cy="449630"/>
          </a:xfrm>
        </p:spPr>
        <p:txBody>
          <a:bodyPr/>
          <a:lstStyle/>
          <a:p>
            <a:r>
              <a:rPr lang="en-US" sz="3150" b="1" dirty="0"/>
              <a:t>Key fact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855122" y="2267712"/>
          <a:ext cx="3288067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445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81807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6488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Population controls</a:t>
                      </a:r>
                      <a:r>
                        <a:rPr lang="en-US" sz="17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1268712" y="3728996"/>
            <a:ext cx="6472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FoundrySterling-Book" pitchFamily="2" charset="0"/>
              </a:rPr>
              <a:t>The </a:t>
            </a:r>
            <a:r>
              <a:rPr lang="en-US" sz="2400" dirty="0">
                <a:latin typeface="FoundrySterling-Book" pitchFamily="2" charset="0"/>
              </a:rPr>
              <a:t>odds ratio </a:t>
            </a:r>
            <a:r>
              <a:rPr lang="en-US" sz="2400" b="1" dirty="0">
                <a:latin typeface="FoundrySterling-Book" pitchFamily="2" charset="0"/>
              </a:rPr>
              <a:t>in a sample of cases and controls*</a:t>
            </a:r>
          </a:p>
          <a:p>
            <a:pPr algn="ctr"/>
            <a:r>
              <a:rPr lang="en-US" sz="2400" b="1" dirty="0">
                <a:latin typeface="FoundrySterling-Book" pitchFamily="2" charset="0"/>
              </a:rPr>
              <a:t>estimates the population relative risk.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B9EAF-FA17-5D16-7023-DA5FADF03442}"/>
              </a:ext>
            </a:extLst>
          </p:cNvPr>
          <p:cNvSpPr txBox="1"/>
          <p:nvPr/>
        </p:nvSpPr>
        <p:spPr>
          <a:xfrm>
            <a:off x="908185" y="5748542"/>
            <a:ext cx="7327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/>
              <a:t>Stricyly</a:t>
            </a:r>
            <a:r>
              <a:rPr lang="en-US" sz="900" dirty="0"/>
              <a:t> this applies to ‘population controls’, but also approximately true for ‘true’ disease controls, as long as the disease is not too common.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B5A35-0B1C-8328-5EA6-AAA013FA0586}"/>
              </a:ext>
            </a:extLst>
          </p:cNvPr>
          <p:cNvSpPr txBox="1"/>
          <p:nvPr/>
        </p:nvSpPr>
        <p:spPr>
          <a:xfrm>
            <a:off x="6363256" y="2578700"/>
            <a:ext cx="221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oundrySterling-Book" pitchFamily="2" charset="0"/>
              </a:rPr>
              <a:t>(in a sample of disease cases and population controls)</a:t>
            </a:r>
          </a:p>
        </p:txBody>
      </p:sp>
    </p:spTree>
    <p:extLst>
      <p:ext uri="{BB962C8B-B14F-4D97-AF65-F5344CB8AC3E}">
        <p14:creationId xmlns:p14="http://schemas.microsoft.com/office/powerpoint/2010/main" val="2641430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976" y="649533"/>
            <a:ext cx="6638047" cy="449630"/>
          </a:xfrm>
        </p:spPr>
        <p:txBody>
          <a:bodyPr/>
          <a:lstStyle/>
          <a:p>
            <a:pPr algn="ctr"/>
            <a:r>
              <a:rPr lang="en-US" sz="2400" dirty="0"/>
              <a:t>Example: O blood group and severe malaria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E1A0C2-150A-6068-1B62-25853BB5B476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7556B-0945-107A-9208-8824D94EC795}"/>
              </a:ext>
            </a:extLst>
          </p:cNvPr>
          <p:cNvSpPr txBox="1"/>
          <p:nvPr/>
        </p:nvSpPr>
        <p:spPr>
          <a:xfrm>
            <a:off x="5619045" y="3621025"/>
            <a:ext cx="24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Can you compute the odds ratio?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F316D-AC32-2322-8B09-3519D687E399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</p:spTree>
    <p:extLst>
      <p:ext uri="{BB962C8B-B14F-4D97-AF65-F5344CB8AC3E}">
        <p14:creationId xmlns:p14="http://schemas.microsoft.com/office/powerpoint/2010/main" val="3010249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9B5DDFB-D083-F182-6B76-7D397485B1AE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0A029-22CB-1F82-7020-2B596949AB94}"/>
              </a:ext>
            </a:extLst>
          </p:cNvPr>
          <p:cNvSpPr txBox="1">
            <a:spLocks/>
          </p:cNvSpPr>
          <p:nvPr/>
        </p:nvSpPr>
        <p:spPr bwMode="auto">
          <a:xfrm>
            <a:off x="1252976" y="649533"/>
            <a:ext cx="6638047" cy="4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/>
              <a:t>Example: O blood group and severe malaria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895F7-4C55-634C-097E-F40B312ECDF2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</p:spTree>
    <p:extLst>
      <p:ext uri="{BB962C8B-B14F-4D97-AF65-F5344CB8AC3E}">
        <p14:creationId xmlns:p14="http://schemas.microsoft.com/office/powerpoint/2010/main" val="419414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023EBF-9A8B-92A7-ADE1-1DD0CEF01F66}"/>
                  </a:ext>
                </a:extLst>
              </p:cNvPr>
              <p:cNvSpPr txBox="1"/>
              <p:nvPr/>
            </p:nvSpPr>
            <p:spPr>
              <a:xfrm>
                <a:off x="838628" y="3171739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023EBF-9A8B-92A7-ADE1-1DD0CEF01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28" y="3171739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237D985-4D4F-4A1E-7A39-4C2A8D8FB50C}"/>
              </a:ext>
            </a:extLst>
          </p:cNvPr>
          <p:cNvSpPr txBox="1"/>
          <p:nvPr/>
        </p:nvSpPr>
        <p:spPr>
          <a:xfrm>
            <a:off x="3436134" y="2462442"/>
            <a:ext cx="5121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FoundrySterling-Book" pitchFamily="2" charset="0"/>
              </a:rPr>
              <a:t>Suggests people with O blood group get severe malaria at ~70% of the rate of people without</a:t>
            </a:r>
          </a:p>
          <a:p>
            <a:endParaRPr lang="en-US" sz="1800" dirty="0">
              <a:latin typeface="FoundrySterling-Book" pitchFamily="2" charset="0"/>
            </a:endParaRPr>
          </a:p>
          <a:p>
            <a:r>
              <a:rPr lang="en-US" sz="1800" dirty="0">
                <a:latin typeface="FoundrySterling-Book" pitchFamily="2" charset="0"/>
              </a:rPr>
              <a:t>Could say: </a:t>
            </a:r>
            <a:r>
              <a:rPr lang="en-US" sz="1800" i="1" dirty="0">
                <a:latin typeface="FOUNDRYSTERLING-BOOK" pitchFamily="2" charset="0"/>
              </a:rPr>
              <a:t>“O blood group is associated with ~30% reduced risk of severe malaria.”</a:t>
            </a:r>
          </a:p>
          <a:p>
            <a:endParaRPr lang="en-US" sz="1800" dirty="0">
              <a:latin typeface="FoundrySterling-Book" pitchFamily="2" charset="0"/>
            </a:endParaRPr>
          </a:p>
          <a:p>
            <a:r>
              <a:rPr lang="en-US" sz="1800" dirty="0">
                <a:latin typeface="FoundrySterling-Book" pitchFamily="2" charset="0"/>
              </a:rPr>
              <a:t>But how much statistical evidence is there that this is a real effect?</a:t>
            </a:r>
          </a:p>
        </p:txBody>
      </p:sp>
    </p:spTree>
    <p:extLst>
      <p:ext uri="{BB962C8B-B14F-4D97-AF65-F5344CB8AC3E}">
        <p14:creationId xmlns:p14="http://schemas.microsoft.com/office/powerpoint/2010/main" val="2368818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association test summary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421574" y="1037577"/>
            <a:ext cx="301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Effect size estimate</a:t>
            </a:r>
            <a:endParaRPr lang="en-US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/>
              <p:nvPr/>
            </p:nvSpPr>
            <p:spPr>
              <a:xfrm>
                <a:off x="4174133" y="4727017"/>
                <a:ext cx="3943821" cy="1423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In practice computed from the beta and standard error:</a:t>
                </a:r>
              </a:p>
              <a:p>
                <a:pPr algn="ctr"/>
                <a:endParaRPr lang="en-US" dirty="0">
                  <a:latin typeface="FoundrySterling-Book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133" y="4727017"/>
                <a:ext cx="3943821" cy="1423659"/>
              </a:xfrm>
              <a:prstGeom prst="rect">
                <a:avLst/>
              </a:prstGeom>
              <a:blipFill>
                <a:blip r:embed="rId3"/>
                <a:stretch>
                  <a:fillRect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750E0-7C2A-A8DD-B0CB-AA2621D3BF0B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5471" y="5984259"/>
            <a:ext cx="139291" cy="234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33DA7B-424D-896D-5992-4DF515CB102B}"/>
              </a:ext>
            </a:extLst>
          </p:cNvPr>
          <p:cNvSpPr txBox="1"/>
          <p:nvPr/>
        </p:nvSpPr>
        <p:spPr>
          <a:xfrm>
            <a:off x="4643474" y="6262618"/>
            <a:ext cx="20425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</a:rPr>
              <a:t>Normal distribution 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24F12-57F3-FD40-2397-6A091EBB65C4}"/>
              </a:ext>
            </a:extLst>
          </p:cNvPr>
          <p:cNvSpPr txBox="1"/>
          <p:nvPr/>
        </p:nvSpPr>
        <p:spPr>
          <a:xfrm>
            <a:off x="421574" y="2218932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Standard error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48904A-97CC-F7CC-0E43-6F2BBCC846D3}"/>
              </a:ext>
            </a:extLst>
          </p:cNvPr>
          <p:cNvGrpSpPr/>
          <p:nvPr/>
        </p:nvGrpSpPr>
        <p:grpSpPr>
          <a:xfrm>
            <a:off x="540836" y="2946228"/>
            <a:ext cx="1675574" cy="605188"/>
            <a:chOff x="6395746" y="2830357"/>
            <a:chExt cx="1675574" cy="605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65BAE-6005-E3D1-27D5-C9E900DD18E7}"/>
                </a:ext>
              </a:extLst>
            </p:cNvPr>
            <p:cNvGrpSpPr/>
            <p:nvPr/>
          </p:nvGrpSpPr>
          <p:grpSpPr>
            <a:xfrm>
              <a:off x="6395746" y="3015064"/>
              <a:ext cx="1675574" cy="420481"/>
              <a:chOff x="6092714" y="5170536"/>
              <a:chExt cx="1675574" cy="4204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534D5DF-879B-AB01-1A5B-4B11C28FCCE0}"/>
                  </a:ext>
                </a:extLst>
              </p:cNvPr>
              <p:cNvGrpSpPr/>
              <p:nvPr/>
            </p:nvGrpSpPr>
            <p:grpSpPr>
              <a:xfrm>
                <a:off x="6141194" y="5408666"/>
                <a:ext cx="1627094" cy="174812"/>
                <a:chOff x="1290918" y="4332901"/>
                <a:chExt cx="1627094" cy="17481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B3D8B9-622D-12FC-B30C-1A27748F9FCF}"/>
                    </a:ext>
                  </a:extLst>
                </p:cNvPr>
                <p:cNvSpPr/>
                <p:nvPr/>
              </p:nvSpPr>
              <p:spPr bwMode="auto">
                <a:xfrm>
                  <a:off x="2010020" y="4332901"/>
                  <a:ext cx="150090" cy="174812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F280FC5-1D57-A23F-12C7-77D0381DEB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290918" y="4410641"/>
                  <a:ext cx="162709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4654123-B8C9-090A-9304-5EB2483DA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21747" y="5591017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D53BDA1-72B1-9CDD-983D-90EB5D914D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56230" y="5582015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/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/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blipFill>
                  <a:blip r:embed="rId8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FFD1DA-E111-9158-D3E7-62CD60C6FB27}"/>
              </a:ext>
            </a:extLst>
          </p:cNvPr>
          <p:cNvSpPr txBox="1"/>
          <p:nvPr/>
        </p:nvSpPr>
        <p:spPr>
          <a:xfrm>
            <a:off x="3863783" y="1290842"/>
            <a:ext cx="466997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strong is the estimated effect?</a:t>
            </a:r>
          </a:p>
          <a:p>
            <a:pPr algn="l"/>
            <a:r>
              <a:rPr lang="en-US" sz="1400" dirty="0"/>
              <a:t>Often described on log(OR)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E6917-5C49-8684-97AD-4622E04D2280}"/>
              </a:ext>
            </a:extLst>
          </p:cNvPr>
          <p:cNvSpPr txBox="1"/>
          <p:nvPr/>
        </p:nvSpPr>
        <p:spPr>
          <a:xfrm>
            <a:off x="3863783" y="2289186"/>
            <a:ext cx="4669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much noise is there in the estimate, because we only have a finite sample?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26928-3CD0-6C91-A09F-49EDDA58FDDA}"/>
              </a:ext>
            </a:extLst>
          </p:cNvPr>
          <p:cNvSpPr txBox="1"/>
          <p:nvPr/>
        </p:nvSpPr>
        <p:spPr>
          <a:xfrm>
            <a:off x="421574" y="3986986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P-value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AE0AA-0881-5DBC-034C-65CBC0C8B168}"/>
              </a:ext>
            </a:extLst>
          </p:cNvPr>
          <p:cNvSpPr txBox="1"/>
          <p:nvPr/>
        </p:nvSpPr>
        <p:spPr>
          <a:xfrm>
            <a:off x="3863783" y="3986986"/>
            <a:ext cx="4669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unlikely was such a big estimate, if actually there was no effect?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/>
              <p:nvPr/>
            </p:nvSpPr>
            <p:spPr>
              <a:xfrm>
                <a:off x="952215" y="1476686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 = log(OR)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15" y="1476686"/>
                <a:ext cx="1293460" cy="351828"/>
              </a:xfrm>
              <a:prstGeom prst="rect">
                <a:avLst/>
              </a:prstGeom>
              <a:blipFill>
                <a:blip r:embed="rId9"/>
                <a:stretch>
                  <a:fillRect t="-3571" r="-291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BE6E1-DF1F-7765-093F-D4ADECF69090}"/>
                  </a:ext>
                </a:extLst>
              </p:cNvPr>
              <p:cNvSpPr txBox="1"/>
              <p:nvPr/>
            </p:nvSpPr>
            <p:spPr>
              <a:xfrm>
                <a:off x="756132" y="2526423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𝑠𝑒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BE6E1-DF1F-7765-093F-D4ADECF69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32" y="2526423"/>
                <a:ext cx="1293460" cy="3518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D44A20A-CC2B-ECA0-82C2-B265C6A0F13A}"/>
              </a:ext>
            </a:extLst>
          </p:cNvPr>
          <p:cNvSpPr txBox="1"/>
          <p:nvPr/>
        </p:nvSpPr>
        <p:spPr>
          <a:xfrm>
            <a:off x="2255153" y="3122142"/>
            <a:ext cx="110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chemeClr val="tx2"/>
                </a:solidFill>
                <a:latin typeface="FOUNDRYSTERLING-BOOK" pitchFamily="2" charset="0"/>
              </a:rPr>
              <a:t>A 95% confidence interval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D3694-6C89-0D8C-9C16-D3DA4F5782B0}"/>
              </a:ext>
            </a:extLst>
          </p:cNvPr>
          <p:cNvSpPr txBox="1"/>
          <p:nvPr/>
        </p:nvSpPr>
        <p:spPr>
          <a:xfrm>
            <a:off x="337151" y="5255835"/>
            <a:ext cx="275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Informally, a small p-value means the effect is unlikely to be zero </a:t>
            </a:r>
          </a:p>
        </p:txBody>
      </p:sp>
    </p:spTree>
    <p:extLst>
      <p:ext uri="{BB962C8B-B14F-4D97-AF65-F5344CB8AC3E}">
        <p14:creationId xmlns:p14="http://schemas.microsoft.com/office/powerpoint/2010/main" val="4195541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Incredibly useful formula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310641" y="1699886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Here is a very useful formula which approximates it in the 2x2 table example: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0149" y="2411658"/>
            <a:ext cx="5389915" cy="1846893"/>
            <a:chOff x="2208778" y="2849734"/>
            <a:chExt cx="7186553" cy="2462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/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i="1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N</a:t>
                  </a:r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sample size =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GB" sz="1400" dirty="0">
                    <a:solidFill>
                      <a:schemeClr val="tx2"/>
                    </a:solidFill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blipFill>
                  <a:blip r:embed="rId3"/>
                  <a:stretch>
                    <a:fillRect l="-855" t="-2381" r="-4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614631"/>
              <a:ext cx="2016735" cy="697626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G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4"/>
                  <a:stretch>
                    <a:fillRect t="-2381" r="-3333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9" y="3940871"/>
              <a:ext cx="86256" cy="50315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/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The standard error depends on </a:t>
                </a:r>
                <a:r>
                  <a:rPr lang="en-US" sz="2000" b="1" dirty="0">
                    <a:latin typeface="FOUNDRYSTERLING-BOOK" pitchFamily="2" charset="0"/>
                  </a:rPr>
                  <a:t>sample size</a:t>
                </a:r>
                <a:r>
                  <a:rPr lang="en-US" sz="2000" dirty="0">
                    <a:latin typeface="FoundrySterling-Book" pitchFamily="2" charset="0"/>
                  </a:rPr>
                  <a:t>, </a:t>
                </a:r>
                <a:r>
                  <a:rPr lang="en-US" sz="2000" b="1" dirty="0">
                    <a:latin typeface="FOUNDRYSTERLING-BOOK" pitchFamily="2" charset="0"/>
                  </a:rPr>
                  <a:t>frequency</a:t>
                </a:r>
                <a:r>
                  <a:rPr lang="en-US" sz="2000" dirty="0">
                    <a:latin typeface="FoundrySterling-Book" pitchFamily="2" charset="0"/>
                  </a:rPr>
                  <a:t>, and </a:t>
                </a:r>
                <a:r>
                  <a:rPr lang="en-US" sz="2000" b="1" dirty="0">
                    <a:latin typeface="FOUNDRYSTERLING-BOOK" pitchFamily="2" charset="0"/>
                  </a:rPr>
                  <a:t>case/control ratio.</a:t>
                </a:r>
              </a:p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It gets smaller (at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latin typeface="FoundrySterling-Book" pitchFamily="2" charset="0"/>
                  </a:rPr>
                  <a:t> ) as the sample size increases.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blipFill>
                <a:blip r:embed="rId5"/>
                <a:stretch>
                  <a:fillRect t="-4412" b="-4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29A592-70CB-7BBD-BF0B-9A9E162ABA8F}"/>
              </a:ext>
            </a:extLst>
          </p:cNvPr>
          <p:cNvSpPr txBox="1"/>
          <p:nvPr/>
        </p:nvSpPr>
        <p:spPr>
          <a:xfrm>
            <a:off x="310641" y="1186639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Fact: the standard error is largely determined by the study design.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/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Note: this example is a recessive effect of O blood group.  Use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 instead if testing an additive effect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blipFill>
                <a:blip r:embed="rId6"/>
                <a:stretch>
                  <a:fillRect r="-174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BE724-6E47-1EE0-FDAA-59038C4C312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9461" y="3756269"/>
            <a:ext cx="158783" cy="136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056F6-4083-224F-8C86-FD11DB0B65DF}"/>
              </a:ext>
            </a:extLst>
          </p:cNvPr>
          <p:cNvSpPr txBox="1"/>
          <p:nvPr/>
        </p:nvSpPr>
        <p:spPr>
          <a:xfrm>
            <a:off x="1591294" y="4897151"/>
            <a:ext cx="593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What proportion of phenotypic variation is due to genetic variation?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A9315-6228-EE48-96EA-A1F7D0C6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0894">
            <a:off x="1631347" y="3123269"/>
            <a:ext cx="1455064" cy="611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282B8-1188-2E47-8063-3DE29C5D2DFD}"/>
              </a:ext>
            </a:extLst>
          </p:cNvPr>
          <p:cNvGrpSpPr/>
          <p:nvPr/>
        </p:nvGrpSpPr>
        <p:grpSpPr>
          <a:xfrm>
            <a:off x="5638244" y="2967926"/>
            <a:ext cx="1395864" cy="1047725"/>
            <a:chOff x="2032000" y="1162574"/>
            <a:chExt cx="4031972" cy="30263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F580492-13A8-EE43-9B42-8BA80916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B33AD9-0549-354E-A656-9BF0CB7E908A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285987-663F-9C46-8D39-385813F056BC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93D16D-F013-4644-86F5-B353F97F7235}"/>
              </a:ext>
            </a:extLst>
          </p:cNvPr>
          <p:cNvCxnSpPr>
            <a:cxnSpLocks/>
          </p:cNvCxnSpPr>
          <p:nvPr/>
        </p:nvCxnSpPr>
        <p:spPr bwMode="auto">
          <a:xfrm>
            <a:off x="3186046" y="3455173"/>
            <a:ext cx="1834445" cy="211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890C3B-7FAA-9648-89DB-DFCE4E97D344}"/>
              </a:ext>
            </a:extLst>
          </p:cNvPr>
          <p:cNvSpPr txBox="1"/>
          <p:nvPr/>
        </p:nvSpPr>
        <p:spPr>
          <a:xfrm>
            <a:off x="645237" y="847496"/>
            <a:ext cx="800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The human genome is ~3.2 billion base pairs long.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FD762-F877-4C47-83CA-70DE15C9F21E}"/>
              </a:ext>
            </a:extLst>
          </p:cNvPr>
          <p:cNvSpPr txBox="1"/>
          <p:nvPr/>
        </p:nvSpPr>
        <p:spPr>
          <a:xfrm>
            <a:off x="399327" y="1447930"/>
            <a:ext cx="849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About 1 in 100 – 1000 of those bases vary between people.</a:t>
            </a:r>
          </a:p>
        </p:txBody>
      </p:sp>
    </p:spTree>
    <p:extLst>
      <p:ext uri="{BB962C8B-B14F-4D97-AF65-F5344CB8AC3E}">
        <p14:creationId xmlns:p14="http://schemas.microsoft.com/office/powerpoint/2010/main" val="3401913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C760-C739-D973-7565-4B1C1EE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samples did we need anyway?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432" y="739139"/>
                <a:ext cx="8710510" cy="13262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E.g. suppose the variant we’re looking for has frequency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=20%</m:t>
                    </m:r>
                  </m:oMath>
                </a14:m>
                <a:r>
                  <a:rPr lang="en-US" dirty="0"/>
                  <a:t> and the effect size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dirty="0"/>
                  <a:t>.  How many samples do we need?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432" y="739139"/>
                <a:ext cx="8710510" cy="1326287"/>
              </a:xfrm>
              <a:blipFill>
                <a:blip r:embed="rId2"/>
                <a:stretch>
                  <a:fillRect l="-1164" t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/>
              <p:nvPr/>
            </p:nvSpPr>
            <p:spPr>
              <a:xfrm>
                <a:off x="2549752" y="2634964"/>
                <a:ext cx="2688044" cy="117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𝑜𝑔</m:t>
                          </m:r>
                          <m:d>
                            <m:dPr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1.</m:t>
                              </m:r>
                              <m:r>
                                <a:rPr lang="en-GB" sz="2400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num>
                        <m:den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≈0.07</m:t>
                      </m:r>
                    </m:oMath>
                  </m:oMathPara>
                </a14:m>
                <a:endParaRPr lang="en-GB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52" y="2634964"/>
                <a:ext cx="2688044" cy="1178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/>
              <p:nvPr/>
            </p:nvSpPr>
            <p:spPr>
              <a:xfrm>
                <a:off x="2864068" y="3429000"/>
                <a:ext cx="3717749" cy="729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se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) ×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068" y="3429000"/>
                <a:ext cx="3717749" cy="729046"/>
              </a:xfrm>
              <a:prstGeom prst="rect">
                <a:avLst/>
              </a:prstGeom>
              <a:blipFill>
                <a:blip r:embed="rId4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/>
              <p:nvPr/>
            </p:nvSpPr>
            <p:spPr>
              <a:xfrm>
                <a:off x="224058" y="1723739"/>
                <a:ext cx="869588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2400" dirty="0">
                    <a:latin typeface="FoundrySterling-Book" pitchFamily="2" charset="0"/>
                  </a:rPr>
                  <a:t> corresponds to an effect about 5.5 standard errors from zero, so very roughly we need a standard error at least as small as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58" y="1723739"/>
                <a:ext cx="8695883" cy="1200329"/>
              </a:xfrm>
              <a:prstGeom prst="rect">
                <a:avLst/>
              </a:prstGeom>
              <a:blipFill>
                <a:blip r:embed="rId5"/>
                <a:stretch>
                  <a:fillRect l="-1020" t="-312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AC34A72-3B22-DD76-382B-B47F82639074}"/>
              </a:ext>
            </a:extLst>
          </p:cNvPr>
          <p:cNvSpPr txBox="1"/>
          <p:nvPr/>
        </p:nvSpPr>
        <p:spPr>
          <a:xfrm>
            <a:off x="5724986" y="5188762"/>
            <a:ext cx="288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Answer: we need thousands!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48CABF-D134-8BFC-4514-ADBE869F07C6}"/>
              </a:ext>
            </a:extLst>
          </p:cNvPr>
          <p:cNvGrpSpPr/>
          <p:nvPr/>
        </p:nvGrpSpPr>
        <p:grpSpPr>
          <a:xfrm>
            <a:off x="360667" y="4386737"/>
            <a:ext cx="4948243" cy="2215741"/>
            <a:chOff x="294773" y="4028305"/>
            <a:chExt cx="4948243" cy="2215741"/>
          </a:xfrm>
        </p:grpSpPr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7EEA0F08-68FB-4155-7DD3-88633BCD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32"/>
            <a:stretch/>
          </p:blipFill>
          <p:spPr>
            <a:xfrm>
              <a:off x="294773" y="4028305"/>
              <a:ext cx="4948243" cy="2215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/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/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9267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35701"/>
            <a:ext cx="8850729" cy="599507"/>
          </a:xfrm>
        </p:spPr>
        <p:txBody>
          <a:bodyPr/>
          <a:lstStyle/>
          <a:p>
            <a:pPr algn="ctr"/>
            <a:r>
              <a:rPr lang="en-US" sz="2400" dirty="0"/>
              <a:t>Example: O blood group is associated with malaria protection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1314945" y="847518"/>
          <a:ext cx="3477296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00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168016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297759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2820148" y="2189008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48" y="2189008"/>
                <a:ext cx="2597506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/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3068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0.45×0.55×0.</m:t>
                              </m:r>
                              <m:r>
                                <a:rPr lang="en-GB" sz="18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≈0.073</m:t>
                      </m:r>
                    </m:oMath>
                  </m:oMathPara>
                </a14:m>
                <a:endParaRPr lang="en-GB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2FBDBA-8890-7844-8B72-BAECB1221A99}"/>
              </a:ext>
            </a:extLst>
          </p:cNvPr>
          <p:cNvSpPr txBox="1"/>
          <p:nvPr/>
        </p:nvSpPr>
        <p:spPr>
          <a:xfrm>
            <a:off x="4639167" y="4644538"/>
            <a:ext cx="367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Estimated relative risk = 0.68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95% CI = 0.59-0.78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(estimate +/- 1.96 standard errors)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5E4D0-DEC8-0A4C-B04F-4DBABD1CBA2C}"/>
              </a:ext>
            </a:extLst>
          </p:cNvPr>
          <p:cNvSpPr txBox="1"/>
          <p:nvPr/>
        </p:nvSpPr>
        <p:spPr>
          <a:xfrm>
            <a:off x="7349544" y="3359306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(on log scale)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/>
              <p:nvPr/>
            </p:nvSpPr>
            <p:spPr>
              <a:xfrm>
                <a:off x="2150727" y="2805356"/>
                <a:ext cx="35020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b="0" dirty="0"/>
                  <a:t>i.e.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𝑂𝑅</m:t>
                            </m:r>
                          </m:e>
                        </m:d>
                      </m:e>
                    </m:fun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≈−0.386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727" y="2805356"/>
                <a:ext cx="3502044" cy="338554"/>
              </a:xfrm>
              <a:prstGeom prst="rect">
                <a:avLst/>
              </a:prstGeom>
              <a:blipFill>
                <a:blip r:embed="rId5"/>
                <a:stretch>
                  <a:fillRect l="-725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/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Estimate is about 5 standard errors from zero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=9.6×</m:t>
                      </m:r>
                      <m:sSup>
                        <m:sSupPr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200" i="1" dirty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blipFill>
                <a:blip r:embed="rId6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061B33-4597-5B1F-A9DA-DE43172BF9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87818" y="4932819"/>
            <a:ext cx="365944" cy="448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/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/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/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0183FCB3-868E-EA02-7B80-19BDF65BFE5F}"/>
              </a:ext>
            </a:extLst>
          </p:cNvPr>
          <p:cNvSpPr/>
          <p:nvPr/>
        </p:nvSpPr>
        <p:spPr bwMode="auto">
          <a:xfrm rot="16200000">
            <a:off x="4831059" y="3328153"/>
            <a:ext cx="92957" cy="967746"/>
          </a:xfrm>
          <a:prstGeom prst="leftBrac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/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=3,068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≈0.55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blipFill>
                <a:blip r:embed="rId10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246C09-DC2F-2794-2422-0982F19DC6EC}"/>
              </a:ext>
            </a:extLst>
          </p:cNvPr>
          <p:cNvCxnSpPr>
            <a:cxnSpLocks/>
          </p:cNvCxnSpPr>
          <p:nvPr/>
        </p:nvCxnSpPr>
        <p:spPr bwMode="auto">
          <a:xfrm>
            <a:off x="3945835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7D68DD-CCD8-23DF-34FD-BC02A8E9E64C}"/>
              </a:ext>
            </a:extLst>
          </p:cNvPr>
          <p:cNvCxnSpPr>
            <a:cxnSpLocks/>
          </p:cNvCxnSpPr>
          <p:nvPr/>
        </p:nvCxnSpPr>
        <p:spPr bwMode="auto">
          <a:xfrm>
            <a:off x="5749673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F2E23C-77C0-8A06-87E3-4348AF97EAAE}"/>
              </a:ext>
            </a:extLst>
          </p:cNvPr>
          <p:cNvGrpSpPr/>
          <p:nvPr/>
        </p:nvGrpSpPr>
        <p:grpSpPr>
          <a:xfrm>
            <a:off x="680859" y="4023795"/>
            <a:ext cx="3220890" cy="1685457"/>
            <a:chOff x="680859" y="4023795"/>
            <a:chExt cx="3220890" cy="16854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0567DF-6199-C2D5-58CE-7B50234EC1BA}"/>
                </a:ext>
              </a:extLst>
            </p:cNvPr>
            <p:cNvGrpSpPr/>
            <p:nvPr/>
          </p:nvGrpSpPr>
          <p:grpSpPr>
            <a:xfrm>
              <a:off x="680859" y="4023795"/>
              <a:ext cx="3220890" cy="1685457"/>
              <a:chOff x="651433" y="5016871"/>
              <a:chExt cx="3220890" cy="168545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EE48FC6-2182-90A6-EE8A-B0B7861E728D}"/>
                  </a:ext>
                </a:extLst>
              </p:cNvPr>
              <p:cNvSpPr/>
              <p:nvPr/>
            </p:nvSpPr>
            <p:spPr bwMode="auto">
              <a:xfrm>
                <a:off x="651433" y="6084729"/>
                <a:ext cx="3220890" cy="5927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8C26B24-02FF-694F-8E3D-2A7FC9D9AB80}"/>
                  </a:ext>
                </a:extLst>
              </p:cNvPr>
              <p:cNvGrpSpPr/>
              <p:nvPr/>
            </p:nvGrpSpPr>
            <p:grpSpPr>
              <a:xfrm>
                <a:off x="651433" y="5016871"/>
                <a:ext cx="3220890" cy="1411081"/>
                <a:chOff x="384244" y="4592289"/>
                <a:chExt cx="3220890" cy="141108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9E43F94-7651-F745-9DC2-9370E5A55D41}"/>
                    </a:ext>
                  </a:extLst>
                </p:cNvPr>
                <p:cNvGrpSpPr/>
                <p:nvPr/>
              </p:nvGrpSpPr>
              <p:grpSpPr>
                <a:xfrm>
                  <a:off x="384244" y="4592289"/>
                  <a:ext cx="3220890" cy="1371802"/>
                  <a:chOff x="384244" y="4401492"/>
                  <a:chExt cx="3220890" cy="1371802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A608B57-E7E0-7241-8269-A21E4A342A22}"/>
                      </a:ext>
                    </a:extLst>
                  </p:cNvPr>
                  <p:cNvGrpSpPr/>
                  <p:nvPr/>
                </p:nvGrpSpPr>
                <p:grpSpPr>
                  <a:xfrm>
                    <a:off x="384244" y="4976051"/>
                    <a:ext cx="3220890" cy="797243"/>
                    <a:chOff x="384244" y="4976051"/>
                    <a:chExt cx="3220890" cy="797243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233F6D73-8C11-3648-8461-8A4B17C49C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726" r="11940" b="45826"/>
                    <a:stretch/>
                  </p:blipFill>
                  <p:spPr>
                    <a:xfrm>
                      <a:off x="384244" y="4976051"/>
                      <a:ext cx="3220890" cy="5202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</p:pic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164479F-AF85-D842-88C3-41B8CEA764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77109" y="5469350"/>
                      <a:ext cx="3083168" cy="3039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C1555290-D467-C047-A1A6-993C6DFA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562667" y="4401492"/>
                    <a:ext cx="0" cy="10527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accent4">
                        <a:lumMod val="10000"/>
                      </a:scheme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28E1649-0A3E-8F4F-8274-2B8CA9890BFE}"/>
                    </a:ext>
                  </a:extLst>
                </p:cNvPr>
                <p:cNvSpPr txBox="1"/>
                <p:nvPr/>
              </p:nvSpPr>
              <p:spPr>
                <a:xfrm>
                  <a:off x="2429118" y="5718639"/>
                  <a:ext cx="2760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1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2B18709-2A06-7643-B5C5-612AB8A81F35}"/>
                    </a:ext>
                  </a:extLst>
                </p:cNvPr>
                <p:cNvSpPr txBox="1"/>
                <p:nvPr/>
              </p:nvSpPr>
              <p:spPr>
                <a:xfrm>
                  <a:off x="1511005" y="5726371"/>
                  <a:ext cx="4924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0.75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6DB3AED-9731-2F49-8608-690A2BEC0D71}"/>
                    </a:ext>
                  </a:extLst>
                </p:cNvPr>
                <p:cNvSpPr txBox="1"/>
                <p:nvPr/>
              </p:nvSpPr>
              <p:spPr>
                <a:xfrm>
                  <a:off x="761644" y="5718639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0.5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B81F6CF-B13D-4C48-B205-C17149899140}"/>
                    </a:ext>
                  </a:extLst>
                </p:cNvPr>
                <p:cNvCxnSpPr/>
                <p:nvPr/>
              </p:nvCxnSpPr>
              <p:spPr bwMode="auto">
                <a:xfrm>
                  <a:off x="968187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6469BBA-6882-E749-BF15-573B0D96350F}"/>
                    </a:ext>
                  </a:extLst>
                </p:cNvPr>
                <p:cNvCxnSpPr/>
                <p:nvPr/>
              </p:nvCxnSpPr>
              <p:spPr bwMode="auto">
                <a:xfrm>
                  <a:off x="1780390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006FF09-5EB1-3244-9064-1E1828E68058}"/>
                    </a:ext>
                  </a:extLst>
                </p:cNvPr>
                <p:cNvCxnSpPr/>
                <p:nvPr/>
              </p:nvCxnSpPr>
              <p:spPr bwMode="auto">
                <a:xfrm>
                  <a:off x="2562666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71B631-3D0A-FF0A-6341-198B4956F776}"/>
                  </a:ext>
                </a:extLst>
              </p:cNvPr>
              <p:cNvSpPr txBox="1"/>
              <p:nvPr/>
            </p:nvSpPr>
            <p:spPr>
              <a:xfrm>
                <a:off x="1848726" y="6363774"/>
                <a:ext cx="4090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OUNDRYSTERLING-BOOK" pitchFamily="2" charset="0"/>
                  </a:rPr>
                  <a:t>RR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13B305-75AA-18F3-3FE9-11BD41DF3E78}"/>
                </a:ext>
              </a:extLst>
            </p:cNvPr>
            <p:cNvCxnSpPr/>
            <p:nvPr/>
          </p:nvCxnSpPr>
          <p:spPr bwMode="auto">
            <a:xfrm>
              <a:off x="1606062" y="4859215"/>
              <a:ext cx="68117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10948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/>
              <a:t>Major</a:t>
            </a:r>
            <a:r>
              <a:rPr lang="en-GB" dirty="0">
                <a:latin typeface="FoundrySterling-Book" pitchFamily="2" charset="0"/>
              </a:rPr>
              <a:t> possible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13240" y="2985887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4219465" y="875516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3240" y="1317622"/>
            <a:ext cx="623185" cy="3601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3AD06E-2A8C-2646-B5BE-B83246F1CE37}"/>
              </a:ext>
            </a:extLst>
          </p:cNvPr>
          <p:cNvSpPr txBox="1"/>
          <p:nvPr/>
        </p:nvSpPr>
        <p:spPr>
          <a:xfrm>
            <a:off x="2268703" y="1707461"/>
            <a:ext cx="128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Poor quality genotyping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C242D-2F6D-211F-E99B-C9EABFFC4473}"/>
              </a:ext>
            </a:extLst>
          </p:cNvPr>
          <p:cNvSpPr txBox="1"/>
          <p:nvPr/>
        </p:nvSpPr>
        <p:spPr>
          <a:xfrm>
            <a:off x="1279921" y="4096393"/>
            <a:ext cx="656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Before testing, it is imperative to look carefully at genotyping and perhaps remove samples or variants that have genotyped poorly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9461F4-7D28-3A13-31E2-2CE883BA6B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23512" y="2442588"/>
            <a:ext cx="510934" cy="4201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31E692-4E65-57E6-50FE-4039F2B4086D}"/>
              </a:ext>
            </a:extLst>
          </p:cNvPr>
          <p:cNvSpPr txBox="1"/>
          <p:nvPr/>
        </p:nvSpPr>
        <p:spPr>
          <a:xfrm>
            <a:off x="5483943" y="1737834"/>
            <a:ext cx="128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Population structure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577769-858B-4349-FBC2-3B7FCFBD3809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9762" y="2368132"/>
            <a:ext cx="413106" cy="4201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BA70CD-4107-A91F-F4F3-734D0076E71F}"/>
              </a:ext>
            </a:extLst>
          </p:cNvPr>
          <p:cNvCxnSpPr>
            <a:cxnSpLocks/>
          </p:cNvCxnSpPr>
          <p:nvPr/>
        </p:nvCxnSpPr>
        <p:spPr bwMode="auto">
          <a:xfrm>
            <a:off x="5014798" y="1367626"/>
            <a:ext cx="537589" cy="2534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B33AE7A-251B-8AB8-A282-9A835D71037B}"/>
              </a:ext>
            </a:extLst>
          </p:cNvPr>
          <p:cNvSpPr txBox="1"/>
          <p:nvPr/>
        </p:nvSpPr>
        <p:spPr>
          <a:xfrm>
            <a:off x="1136405" y="5069470"/>
            <a:ext cx="656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Because both genotypes and environments vary with geography, you should also expect to have to deal with any issues of population structure – can be either by removing samples or ‘controlling’ for structure.</a:t>
            </a:r>
          </a:p>
        </p:txBody>
      </p:sp>
    </p:spTree>
    <p:extLst>
      <p:ext uri="{BB962C8B-B14F-4D97-AF65-F5344CB8AC3E}">
        <p14:creationId xmlns:p14="http://schemas.microsoft.com/office/powerpoint/2010/main" val="2739048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27833D-B2F6-DCDB-2E12-892B6A78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Association testing in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F323E-815D-D525-F5AE-86F173187F87}"/>
              </a:ext>
            </a:extLst>
          </p:cNvPr>
          <p:cNvSpPr txBox="1"/>
          <p:nvPr/>
        </p:nvSpPr>
        <p:spPr>
          <a:xfrm>
            <a:off x="451318" y="1295806"/>
            <a:ext cx="79774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In practice  you would use a ‘regression’ method*, rather than this simple 2x2 table approach to make these estimates:</a:t>
            </a: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More  flexible, e.g. allows modelling additive, dominance or recessive effects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FoundrySterling-Book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Can include other covariates which help explain the phenotype – including </a:t>
            </a:r>
            <a:r>
              <a:rPr lang="en-US" sz="2400" i="1" dirty="0">
                <a:latin typeface="FoundrySterling-Book" pitchFamily="2" charset="0"/>
              </a:rPr>
              <a:t>confounders</a:t>
            </a:r>
          </a:p>
          <a:p>
            <a:pPr algn="l"/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8E138-4959-AC92-8DB3-21A2A5612AA5}"/>
              </a:ext>
            </a:extLst>
          </p:cNvPr>
          <p:cNvSpPr txBox="1"/>
          <p:nvPr/>
        </p:nvSpPr>
        <p:spPr>
          <a:xfrm>
            <a:off x="350496" y="5768559"/>
            <a:ext cx="855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*</a:t>
            </a:r>
            <a:r>
              <a:rPr lang="en-US" sz="1800" dirty="0" err="1">
                <a:latin typeface="FoundrySterling-Book" pitchFamily="2" charset="0"/>
              </a:rPr>
              <a:t>E.g</a:t>
            </a:r>
            <a:r>
              <a:rPr lang="en-US" sz="1800" dirty="0">
                <a:latin typeface="FoundrySterling-Book" pitchFamily="2" charset="0"/>
              </a:rPr>
              <a:t> </a:t>
            </a:r>
            <a:r>
              <a:rPr lang="en-US" sz="1800" b="1" dirty="0">
                <a:latin typeface="FoundrySterling-Book" pitchFamily="2" charset="0"/>
              </a:rPr>
              <a:t>logistic regression</a:t>
            </a:r>
            <a:r>
              <a:rPr lang="en-US" sz="1800" dirty="0">
                <a:latin typeface="FoundrySterling-Book" pitchFamily="2" charset="0"/>
              </a:rPr>
              <a:t> (for case/control traits) or </a:t>
            </a:r>
            <a:r>
              <a:rPr lang="en-US" sz="1800" b="1" dirty="0">
                <a:latin typeface="FoundrySterling-Book" pitchFamily="2" charset="0"/>
              </a:rPr>
              <a:t>linear regression</a:t>
            </a:r>
            <a:r>
              <a:rPr lang="en-US" sz="1800" dirty="0">
                <a:latin typeface="FoundrySterling-Book" pitchFamily="2" charset="0"/>
              </a:rPr>
              <a:t> for continuous traits.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698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10079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roadmap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 the at as many variants across the genome as possible </a:t>
            </a:r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and do careful QC</a:t>
            </a:r>
            <a:endParaRPr lang="en-US" sz="1800" i="1" u="sng" dirty="0">
              <a:solidFill>
                <a:schemeClr val="tx2"/>
              </a:solidFill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33264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466435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24210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838718-ADEE-500B-0501-AB87174BC496}"/>
              </a:ext>
            </a:extLst>
          </p:cNvPr>
          <p:cNvSpPr txBox="1"/>
          <p:nvPr/>
        </p:nvSpPr>
        <p:spPr>
          <a:xfrm>
            <a:off x="307403" y="3734504"/>
            <a:ext cx="15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To produce this: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41" y="5952993"/>
                <a:ext cx="7903317" cy="338554"/>
              </a:xfrm>
              <a:prstGeom prst="rect">
                <a:avLst/>
              </a:prstGeom>
              <a:blipFill>
                <a:blip r:embed="rId4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EFDD079-8A06-A758-99D5-810D13FDF6A1}"/>
              </a:ext>
            </a:extLst>
          </p:cNvPr>
          <p:cNvSpPr txBox="1"/>
          <p:nvPr/>
        </p:nvSpPr>
        <p:spPr>
          <a:xfrm>
            <a:off x="6454203" y="6453327"/>
            <a:ext cx="246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An </a:t>
            </a:r>
            <a:r>
              <a:rPr lang="en-US" sz="1200" i="1" dirty="0">
                <a:solidFill>
                  <a:srgbClr val="FFFF65"/>
                </a:solidFill>
                <a:latin typeface="FoundrySterling-Book" pitchFamily="2" charset="0"/>
              </a:rPr>
              <a:t>ad hoc</a:t>
            </a:r>
            <a:r>
              <a:rPr lang="en-US" sz="1200" dirty="0">
                <a:solidFill>
                  <a:srgbClr val="FFFF65"/>
                </a:solidFill>
                <a:latin typeface="FoundrySterling-Book" pitchFamily="2" charset="0"/>
              </a:rPr>
              <a:t> but widely used threshold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842C73-1415-7B71-FB80-41AA2B22017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14930" y="6263667"/>
            <a:ext cx="0" cy="1896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BC2248-A634-EC8D-2DA0-DD48F64323ED}"/>
              </a:ext>
            </a:extLst>
          </p:cNvPr>
          <p:cNvSpPr txBox="1"/>
          <p:nvPr/>
        </p:nvSpPr>
        <p:spPr>
          <a:xfrm>
            <a:off x="6963162" y="86981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9A7B92-EE4B-1C21-0292-B03ABBACD8A0}"/>
              </a:ext>
            </a:extLst>
          </p:cNvPr>
          <p:cNvSpPr txBox="1"/>
          <p:nvPr/>
        </p:nvSpPr>
        <p:spPr>
          <a:xfrm>
            <a:off x="6684144" y="1808001"/>
            <a:ext cx="22357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variants? Which ones?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6A022-8353-BF70-79C4-33271AB8B46C}"/>
              </a:ext>
            </a:extLst>
          </p:cNvPr>
          <p:cNvSpPr txBox="1"/>
          <p:nvPr/>
        </p:nvSpPr>
        <p:spPr>
          <a:xfrm>
            <a:off x="6008580" y="3146665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</p:spTree>
    <p:extLst>
      <p:ext uri="{BB962C8B-B14F-4D97-AF65-F5344CB8AC3E}">
        <p14:creationId xmlns:p14="http://schemas.microsoft.com/office/powerpoint/2010/main" val="116951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3851774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D6DB68A5-8B92-AB46-940A-48A6EE30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79000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Patterns of inheritance generate linkage </a:t>
            </a:r>
            <a:r>
              <a:rPr lang="en-GB" sz="2400" dirty="0" err="1">
                <a:latin typeface="FoundrySterling-Book" pitchFamily="2" charset="0"/>
              </a:rPr>
              <a:t>disequilbrium</a:t>
            </a:r>
            <a:endParaRPr lang="en-US" sz="24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31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4798" y="5664345"/>
            <a:ext cx="8696611" cy="738664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Idea: maybe we can just genotype a dense set of marker genotypes</a:t>
            </a:r>
          </a:p>
          <a:p>
            <a:pPr algn="ctr"/>
            <a:r>
              <a:rPr lang="en-US" sz="1800" dirty="0">
                <a:latin typeface="FoundrySterling-Book" pitchFamily="2" charset="0"/>
              </a:rPr>
              <a:t>E.g. if we genotyped       , we might pick up the true signal at  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B2B13080-AFB4-0BD9-5036-86F585385856}"/>
              </a:ext>
            </a:extLst>
          </p:cNvPr>
          <p:cNvSpPr/>
          <p:nvPr/>
        </p:nvSpPr>
        <p:spPr bwMode="auto">
          <a:xfrm>
            <a:off x="4426414" y="1109392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FC6A659-BA43-5A11-EDC8-8F64EFBCA6F8}"/>
              </a:ext>
            </a:extLst>
          </p:cNvPr>
          <p:cNvSpPr/>
          <p:nvPr/>
        </p:nvSpPr>
        <p:spPr bwMode="auto">
          <a:xfrm>
            <a:off x="3723595" y="1629849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3A4418E-244B-8891-19ED-0122FA3E9ABD}"/>
              </a:ext>
            </a:extLst>
          </p:cNvPr>
          <p:cNvSpPr/>
          <p:nvPr/>
        </p:nvSpPr>
        <p:spPr bwMode="auto">
          <a:xfrm>
            <a:off x="2971582" y="4680100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71A59AD-D1E4-D9A3-C31A-ADC9FD623CF0}"/>
              </a:ext>
            </a:extLst>
          </p:cNvPr>
          <p:cNvSpPr/>
          <p:nvPr/>
        </p:nvSpPr>
        <p:spPr bwMode="auto">
          <a:xfrm>
            <a:off x="4465965" y="4696071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9793A5-DED7-9E17-17D6-2A34604CCD81}"/>
              </a:ext>
            </a:extLst>
          </p:cNvPr>
          <p:cNvSpPr txBox="1">
            <a:spLocks/>
          </p:cNvSpPr>
          <p:nvPr/>
        </p:nvSpPr>
        <p:spPr bwMode="auto">
          <a:xfrm>
            <a:off x="216745" y="179000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/>
              <a:t>Patterns of inheritance generate linkage disequilbrium</a:t>
            </a:r>
            <a:endParaRPr lang="en-US" sz="2400" kern="0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8E5040-3B8D-F088-99E8-C410A8DFE9E2}"/>
              </a:ext>
            </a:extLst>
          </p:cNvPr>
          <p:cNvSpPr/>
          <p:nvPr/>
        </p:nvSpPr>
        <p:spPr bwMode="auto">
          <a:xfrm>
            <a:off x="3774995" y="6129100"/>
            <a:ext cx="168748" cy="168748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5-Point Star 203">
            <a:extLst>
              <a:ext uri="{FF2B5EF4-FFF2-40B4-BE49-F238E27FC236}">
                <a16:creationId xmlns:a16="http://schemas.microsoft.com/office/drawing/2014/main" id="{3ECBA211-26FD-B2F3-6154-DCBDD3D856CF}"/>
              </a:ext>
            </a:extLst>
          </p:cNvPr>
          <p:cNvSpPr/>
          <p:nvPr/>
        </p:nvSpPr>
        <p:spPr bwMode="auto">
          <a:xfrm rot="1258965">
            <a:off x="7472548" y="6127663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map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0" y="1890147"/>
            <a:ext cx="3615259" cy="12219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261679" y="1808257"/>
            <a:ext cx="3380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International HapMap Project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doi:10.1038/nature0422 (2005)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4117" y="12278"/>
            <a:ext cx="891988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dirty="0">
                <a:latin typeface="Arial" charset="0"/>
              </a:rPr>
              <a:t>The HapMap project estimated 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1679" y="2403268"/>
            <a:ext cx="4531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 database of &gt; 1M SNPs found in European, African, and Asian ancestry individuals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(A subset of the samples later used in the 1000 Genomes Project)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EFE70-3BE6-7C4D-A7A3-2CBBAE5B7889}"/>
              </a:ext>
            </a:extLst>
          </p:cNvPr>
          <p:cNvSpPr txBox="1"/>
          <p:nvPr/>
        </p:nvSpPr>
        <p:spPr>
          <a:xfrm>
            <a:off x="4261679" y="3870669"/>
            <a:ext cx="453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Recombination turns out to be highly nonuniform.  It is concentrated in </a:t>
            </a:r>
            <a:r>
              <a:rPr lang="en-US" i="1" dirty="0">
                <a:latin typeface="FOUNDRYSTERLING-BOOK" pitchFamily="2" charset="0"/>
              </a:rPr>
              <a:t>recombination hotspots</a:t>
            </a:r>
            <a:r>
              <a:rPr lang="en-US" dirty="0">
                <a:latin typeface="FoundrySterling-Book" pitchFamily="2" charset="0"/>
              </a:rPr>
              <a:t>.  So mutations are carried on longer haplotypes than had been expected.</a:t>
            </a:r>
            <a:endParaRPr lang="en-US" i="1" dirty="0">
              <a:latin typeface="FOUNDRYSTERLING-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A6CDB-386A-F14E-97DE-EF90DAFAC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2698" b="7603"/>
          <a:stretch/>
        </p:blipFill>
        <p:spPr>
          <a:xfrm>
            <a:off x="511500" y="3846986"/>
            <a:ext cx="3750179" cy="21067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D7087A-674B-8248-9F9E-CA1C2F960408}"/>
              </a:ext>
            </a:extLst>
          </p:cNvPr>
          <p:cNvSpPr txBox="1"/>
          <p:nvPr/>
        </p:nvSpPr>
        <p:spPr>
          <a:xfrm>
            <a:off x="5029200" y="563951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Map of recombination rate</a:t>
            </a:r>
            <a:endParaRPr lang="en-US" sz="1400" dirty="0">
              <a:latin typeface="FoundrySterling-Book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356518-E924-C243-B605-3EA4CF68A3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97245" y="5737780"/>
            <a:ext cx="725391" cy="502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5F03D-8BFC-D441-A231-9C3ED99DEFF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1" y="5155681"/>
            <a:ext cx="673018" cy="9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3AA40F-90FF-0B44-AD05-BEE3187E56E2}"/>
              </a:ext>
            </a:extLst>
          </p:cNvPr>
          <p:cNvSpPr txBox="1"/>
          <p:nvPr/>
        </p:nvSpPr>
        <p:spPr>
          <a:xfrm>
            <a:off x="5029200" y="517380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Shared haplotype lengths</a:t>
            </a:r>
            <a:endParaRPr lang="en-US" sz="1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B6CC4-2924-0555-D3F4-7365F26FB54B}"/>
              </a:ext>
            </a:extLst>
          </p:cNvPr>
          <p:cNvSpPr txBox="1"/>
          <p:nvPr/>
        </p:nvSpPr>
        <p:spPr>
          <a:xfrm>
            <a:off x="556751" y="985838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The extent of LD depends on the amount of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931780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20C99-1B61-A243-898C-34B62FBE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3" t="27132" r="18500" b="9922"/>
          <a:stretch/>
        </p:blipFill>
        <p:spPr>
          <a:xfrm>
            <a:off x="637952" y="489097"/>
            <a:ext cx="4391247" cy="5502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A9E81-7A62-7A4A-ABFB-D869364BCA2D}"/>
              </a:ext>
            </a:extLst>
          </p:cNvPr>
          <p:cNvSpPr txBox="1"/>
          <p:nvPr/>
        </p:nvSpPr>
        <p:spPr>
          <a:xfrm>
            <a:off x="5677787" y="2778736"/>
            <a:ext cx="2828261" cy="92333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Block-like structure of LD</a:t>
            </a:r>
          </a:p>
          <a:p>
            <a:pPr algn="ctr"/>
            <a:r>
              <a:rPr lang="en-GB" sz="1800" dirty="0">
                <a:latin typeface="FoundrySterling-Book" pitchFamily="2" charset="0"/>
              </a:rPr>
              <a:t>(correlations between SNPs in two different regions)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B6464-B5F5-564F-99C8-EE9FD7AC309A}"/>
              </a:ext>
            </a:extLst>
          </p:cNvPr>
          <p:cNvSpPr txBox="1"/>
          <p:nvPr/>
        </p:nvSpPr>
        <p:spPr>
          <a:xfrm>
            <a:off x="2691825" y="1041991"/>
            <a:ext cx="42351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YRI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D57CE-600A-2748-A929-E6A5950C8E66}"/>
              </a:ext>
            </a:extLst>
          </p:cNvPr>
          <p:cNvSpPr txBox="1"/>
          <p:nvPr/>
        </p:nvSpPr>
        <p:spPr>
          <a:xfrm>
            <a:off x="2662972" y="2534093"/>
            <a:ext cx="4940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CAB5-74DE-4746-9D45-9C7BB4698AAB}"/>
              </a:ext>
            </a:extLst>
          </p:cNvPr>
          <p:cNvSpPr txBox="1"/>
          <p:nvPr/>
        </p:nvSpPr>
        <p:spPr>
          <a:xfrm>
            <a:off x="2610072" y="3893568"/>
            <a:ext cx="54694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CHB</a:t>
            </a:r>
          </a:p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+JPT</a:t>
            </a:r>
          </a:p>
        </p:txBody>
      </p:sp>
    </p:spTree>
    <p:extLst>
      <p:ext uri="{BB962C8B-B14F-4D97-AF65-F5344CB8AC3E}">
        <p14:creationId xmlns:p14="http://schemas.microsoft.com/office/powerpoint/2010/main" val="253444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7F90CD0-E375-6566-90B0-54E5959D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EA1E7-1F10-D2BF-9772-0FAC7825EF56}"/>
              </a:ext>
            </a:extLst>
          </p:cNvPr>
          <p:cNvSpPr txBox="1"/>
          <p:nvPr/>
        </p:nvSpPr>
        <p:spPr>
          <a:xfrm>
            <a:off x="1593640" y="2171919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E66E6-D438-ABBC-7522-26AB3FD40C31}"/>
              </a:ext>
            </a:extLst>
          </p:cNvPr>
          <p:cNvSpPr txBox="1"/>
          <p:nvPr/>
        </p:nvSpPr>
        <p:spPr>
          <a:xfrm>
            <a:off x="663472" y="3233750"/>
            <a:ext cx="7802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can estimate how much genetics determines trait variation by comparing trait similarity in more genetically similar and less genetically similar individuals, such as monozygotic and dizygotic twins.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5242C-5306-67B9-C1E6-F8090F5237D5}"/>
              </a:ext>
            </a:extLst>
          </p:cNvPr>
          <p:cNvSpPr txBox="1"/>
          <p:nvPr/>
        </p:nvSpPr>
        <p:spPr>
          <a:xfrm>
            <a:off x="663469" y="1367229"/>
            <a:ext cx="780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don’t have to guess!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103646-3A9E-987F-9838-D574D57F7148}"/>
              </a:ext>
            </a:extLst>
          </p:cNvPr>
          <p:cNvGrpSpPr/>
          <p:nvPr/>
        </p:nvGrpSpPr>
        <p:grpSpPr>
          <a:xfrm>
            <a:off x="2223880" y="4640897"/>
            <a:ext cx="4681613" cy="1013372"/>
            <a:chOff x="3410853" y="2798303"/>
            <a:chExt cx="5473199" cy="1184717"/>
          </a:xfrm>
        </p:grpSpPr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7CB8CF9-41FB-5644-8FAD-23170696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E3D0E5-2327-08C0-C3A9-C4BB72AD1FD8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F310B4-FCB3-93E6-3DFA-3223E2B374B8}"/>
              </a:ext>
            </a:extLst>
          </p:cNvPr>
          <p:cNvSpPr txBox="1"/>
          <p:nvPr/>
        </p:nvSpPr>
        <p:spPr>
          <a:xfrm>
            <a:off x="2620884" y="5799532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Large meta-analysis of &gt; 2000 twin studies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32A8C-8F5B-99B3-3AE6-1C2FF9C57A26}"/>
              </a:ext>
            </a:extLst>
          </p:cNvPr>
          <p:cNvSpPr txBox="1"/>
          <p:nvPr/>
        </p:nvSpPr>
        <p:spPr>
          <a:xfrm>
            <a:off x="2333493" y="607073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(Browse the results at: </a:t>
            </a:r>
            <a:r>
              <a:rPr lang="en-US" sz="1200" dirty="0">
                <a:hlinkClick r:id="rId3"/>
              </a:rPr>
              <a:t>https://match.ctglab.nl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052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ature04226-t8">
            <a:extLst>
              <a:ext uri="{FF2B5EF4-FFF2-40B4-BE49-F238E27FC236}">
                <a16:creationId xmlns:a16="http://schemas.microsoft.com/office/drawing/2014/main" id="{450BE060-57BC-079F-B05F-151A1804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r="122"/>
          <a:stretch/>
        </p:blipFill>
        <p:spPr bwMode="auto">
          <a:xfrm>
            <a:off x="1759365" y="1391233"/>
            <a:ext cx="5625270" cy="22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5779E-7B6B-2757-D743-4C49822766CF}"/>
              </a:ext>
            </a:extLst>
          </p:cNvPr>
          <p:cNvSpPr txBox="1"/>
          <p:nvPr/>
        </p:nvSpPr>
        <p:spPr>
          <a:xfrm>
            <a:off x="1244099" y="4121344"/>
            <a:ext cx="6655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HapMap estimated how many SNPs genome-wide would need to be typed to capture (by LD) most common genetic variants.  E.g. 250,000 would capture ~95% of SNPs in European populations.</a:t>
            </a:r>
          </a:p>
        </p:txBody>
      </p:sp>
    </p:spTree>
    <p:extLst>
      <p:ext uri="{BB962C8B-B14F-4D97-AF65-F5344CB8AC3E}">
        <p14:creationId xmlns:p14="http://schemas.microsoft.com/office/powerpoint/2010/main" val="2655431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692846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How a microarray works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3809" y="1814285"/>
            <a:ext cx="4855256" cy="3543905"/>
            <a:chOff x="870857" y="1632856"/>
            <a:chExt cx="4855256" cy="3543905"/>
          </a:xfrm>
        </p:grpSpPr>
        <p:sp>
          <p:nvSpPr>
            <p:cNvPr id="5" name="Rectangle 4"/>
            <p:cNvSpPr/>
            <p:nvPr/>
          </p:nvSpPr>
          <p:spPr bwMode="auto">
            <a:xfrm>
              <a:off x="870857" y="1632856"/>
              <a:ext cx="4855256" cy="354390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pic>
          <p:nvPicPr>
            <p:cNvPr id="4" name="Picture 3" descr="2000px-Affymetrix_GeneChip_and_Illumina_BeadChip_design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8" y="1826986"/>
              <a:ext cx="4241429" cy="316834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736746" y="1837548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Wash the DNA over and let it </a:t>
            </a:r>
            <a:r>
              <a:rPr lang="en-US" sz="2400" dirty="0" err="1">
                <a:latin typeface="FoundrySterling-Book" pitchFamily="2" charset="0"/>
              </a:rPr>
              <a:t>hybridise</a:t>
            </a:r>
            <a:r>
              <a:rPr lang="en-US" sz="2400" dirty="0">
                <a:latin typeface="FoundrySterling-Book" pitchFamily="2" charset="0"/>
              </a:rPr>
              <a:t> to millions of probes – one for each SNP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6746" y="3679392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latin typeface="FoundrySterling-Book" pitchFamily="2" charset="0"/>
              </a:rPr>
              <a:t>Flourescent</a:t>
            </a:r>
            <a:r>
              <a:rPr lang="en-US" sz="2400" dirty="0">
                <a:latin typeface="FoundrySterling-Book" pitchFamily="2" charset="0"/>
              </a:rPr>
              <a:t> markers are then attached.  A picture is taken of the array.</a:t>
            </a:r>
          </a:p>
        </p:txBody>
      </p:sp>
    </p:spTree>
    <p:extLst>
      <p:ext uri="{BB962C8B-B14F-4D97-AF65-F5344CB8AC3E}">
        <p14:creationId xmlns:p14="http://schemas.microsoft.com/office/powerpoint/2010/main" val="465882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865F121-2753-2E44-8CC2-1515EBE7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87" y="1539122"/>
            <a:ext cx="69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(well-genotyped) SNP, you get back this: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988" y="5486404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F52D-5ACA-F64B-9520-F07E27F971A0}"/>
              </a:ext>
            </a:extLst>
          </p:cNvPr>
          <p:cNvSpPr txBox="1"/>
          <p:nvPr/>
        </p:nvSpPr>
        <p:spPr>
          <a:xfrm>
            <a:off x="4643811" y="3125671"/>
            <a:ext cx="358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clustering algorithm has been used to turn the intensity values (x/y axis values) into genotype calls (</a:t>
            </a:r>
            <a:r>
              <a:rPr lang="en-US" sz="1800" dirty="0" err="1">
                <a:latin typeface="FoundrySterling-Book" pitchFamily="2" charset="0"/>
              </a:rPr>
              <a:t>colours</a:t>
            </a:r>
            <a:r>
              <a:rPr lang="en-US" sz="1800" dirty="0">
                <a:latin typeface="FoundrySterling-Book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85897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988" y="5491238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1858" b="12825"/>
          <a:stretch/>
        </p:blipFill>
        <p:spPr bwMode="auto">
          <a:xfrm>
            <a:off x="5285618" y="2419047"/>
            <a:ext cx="3175324" cy="29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53085" y="1533154"/>
            <a:ext cx="352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Or this if you’re less lucky: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805" y="315680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682" y="3490630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1891" y="485221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6458" y="343504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6191" y="38051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1846" y="5491238"/>
            <a:ext cx="391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Small genotyping errors in cases or controls could easily confound the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05CC1-CF00-FA47-BA1D-D9FF3EF0F462}"/>
              </a:ext>
            </a:extLst>
          </p:cNvPr>
          <p:cNvSpPr txBox="1"/>
          <p:nvPr/>
        </p:nvSpPr>
        <p:spPr>
          <a:xfrm>
            <a:off x="447988" y="1539122"/>
            <a:ext cx="42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SNP, you get back this: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0C4945-604D-2548-AD8C-D7177ADA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C9690-5D91-BE1D-6DC3-81B3DD7616F5}"/>
              </a:ext>
            </a:extLst>
          </p:cNvPr>
          <p:cNvSpPr txBox="1"/>
          <p:nvPr/>
        </p:nvSpPr>
        <p:spPr>
          <a:xfrm>
            <a:off x="5317133" y="6095946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Careful quality control needed with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these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15077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637494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did they do quality control – is it adequate?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006095"/>
            <a:ext cx="253055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37186184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068977-EB0B-DA45-BE82-1F7D819E4E1D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GWAS study - WTCCC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E4BD-DE23-BF48-A5BC-D167E5CA08B3}"/>
              </a:ext>
            </a:extLst>
          </p:cNvPr>
          <p:cNvSpPr txBox="1"/>
          <p:nvPr/>
        </p:nvSpPr>
        <p:spPr>
          <a:xfrm>
            <a:off x="482600" y="3121924"/>
            <a:ext cx="7085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Studied seven common diseases in the UK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Bipolar disorder, Coronary Artery Disease, Crohn’s disease, Hypertension, Rheumatoid arthritis, Type 1 and Type 2 Diabetes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Genotyped at 500,000 SNPs across the genome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484BE-F825-0744-BBC1-8DF9676D8AC3}"/>
              </a:ext>
            </a:extLst>
          </p:cNvPr>
          <p:cNvSpPr txBox="1"/>
          <p:nvPr/>
        </p:nvSpPr>
        <p:spPr>
          <a:xfrm>
            <a:off x="6417091" y="6270526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doi:10.1038/nature05911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3899B-F067-9E4C-9468-E2EA7955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5982"/>
            <a:ext cx="7188200" cy="1879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C9853-3842-4540-B68D-5AE76ACAE491}"/>
              </a:ext>
            </a:extLst>
          </p:cNvPr>
          <p:cNvSpPr txBox="1"/>
          <p:nvPr/>
        </p:nvSpPr>
        <p:spPr>
          <a:xfrm>
            <a:off x="6019430" y="253592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FoundrySterling-Book" pitchFamily="2" charset="0"/>
              </a:rPr>
              <a:t>Nature (2007)</a:t>
            </a:r>
          </a:p>
        </p:txBody>
      </p:sp>
    </p:spTree>
    <p:extLst>
      <p:ext uri="{BB962C8B-B14F-4D97-AF65-F5344CB8AC3E}">
        <p14:creationId xmlns:p14="http://schemas.microsoft.com/office/powerpoint/2010/main" val="4011729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89063"/>
            <a:ext cx="8883650" cy="3819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E20418-6C54-7848-B6B1-B497152CC649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study - WTCCC</a:t>
            </a:r>
          </a:p>
        </p:txBody>
      </p:sp>
    </p:spTree>
    <p:extLst>
      <p:ext uri="{BB962C8B-B14F-4D97-AF65-F5344CB8AC3E}">
        <p14:creationId xmlns:p14="http://schemas.microsoft.com/office/powerpoint/2010/main" val="3141096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836731" y="967163"/>
            <a:ext cx="180753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N=2,000 cases and 3,000 controls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836730" y="1713405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Genotyped at 500k SNPs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107721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836730" y="4282831"/>
            <a:ext cx="180753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strong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836730" y="5750038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about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836730" y="4970019"/>
            <a:ext cx="180753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362968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14B7C-B53E-DD4A-8137-BB67DB987B5F}"/>
              </a:ext>
            </a:extLst>
          </p:cNvPr>
          <p:cNvSpPr txBox="1"/>
          <p:nvPr/>
        </p:nvSpPr>
        <p:spPr>
          <a:xfrm>
            <a:off x="2035703" y="2055665"/>
            <a:ext cx="73860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MZ</a:t>
            </a:r>
          </a:p>
          <a:p>
            <a:pPr algn="ctr"/>
            <a:r>
              <a:rPr lang="en-US" sz="1200" dirty="0"/>
              <a:t>Twins r~0.92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E11A3-B082-5F48-83C4-7D4398973F1E}"/>
              </a:ext>
            </a:extLst>
          </p:cNvPr>
          <p:cNvSpPr txBox="1"/>
          <p:nvPr/>
        </p:nvSpPr>
        <p:spPr>
          <a:xfrm>
            <a:off x="2976460" y="2067458"/>
            <a:ext cx="61791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DZ</a:t>
            </a:r>
          </a:p>
          <a:p>
            <a:pPr algn="ctr"/>
            <a:r>
              <a:rPr lang="en-US" sz="1200" dirty="0"/>
              <a:t>Twins</a:t>
            </a:r>
          </a:p>
          <a:p>
            <a:pPr algn="ctr"/>
            <a:r>
              <a:rPr lang="en-US" sz="1200" dirty="0"/>
              <a:t>r~0.47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5A814-43AD-DA40-A25D-7CBBB5392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42725" y="3858688"/>
            <a:ext cx="447038" cy="1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8119-B9BB-7748-9818-12203E723654}"/>
              </a:ext>
            </a:extLst>
          </p:cNvPr>
          <p:cNvSpPr txBox="1"/>
          <p:nvPr/>
        </p:nvSpPr>
        <p:spPr>
          <a:xfrm>
            <a:off x="2190512" y="5127168"/>
            <a:ext cx="90634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All studied traits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/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FOUNDRYSTERLING-BOOK" pitchFamily="2" charset="0"/>
                  </a:rPr>
                  <a:t>Heritability</a:t>
                </a:r>
                <a:r>
                  <a:rPr lang="en-US" b="1" dirty="0">
                    <a:latin typeface="FOUNDRYSTERLING-BOOK" pitchFamily="2" charset="0"/>
                  </a:rPr>
                  <a:t> </a:t>
                </a:r>
                <a:r>
                  <a:rPr lang="en-US" dirty="0">
                    <a:latin typeface="FoundrySterling-Book" pitchFamily="2" charset="0"/>
                  </a:rPr>
                  <a:t>is the proportion of trait variation explained by inherited factors (including genetics) . Can be estimated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≈2×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𝑀𝑍</m:t>
                            </m:r>
                          </m:sub>
                        </m:s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𝐷𝑍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blipFill>
                <a:blip r:embed="rId3"/>
                <a:stretch>
                  <a:fillRect t="-2083"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92696DC-77F9-524D-8D26-AAE9D2429E07}"/>
              </a:ext>
            </a:extLst>
          </p:cNvPr>
          <p:cNvSpPr txBox="1"/>
          <p:nvPr/>
        </p:nvSpPr>
        <p:spPr>
          <a:xfrm>
            <a:off x="3845435" y="3727564"/>
            <a:ext cx="3828993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(Adult) height is </a:t>
            </a:r>
            <a:r>
              <a:rPr lang="en-US" i="1" dirty="0">
                <a:latin typeface="FoundrySterling-Book" pitchFamily="2" charset="0"/>
              </a:rPr>
              <a:t>much</a:t>
            </a:r>
            <a:r>
              <a:rPr lang="en-US" dirty="0">
                <a:latin typeface="FoundrySterling-Book" pitchFamily="2" charset="0"/>
              </a:rPr>
              <a:t> more similar between monozygotic than dizygotic twins.</a:t>
            </a:r>
          </a:p>
          <a:p>
            <a:pPr algn="l"/>
            <a:r>
              <a:rPr lang="en-US" b="1" u="sng" dirty="0">
                <a:latin typeface="FOUNDRYSTERLING-BOOK" pitchFamily="2" charset="0"/>
              </a:rPr>
              <a:t>The heritability</a:t>
            </a:r>
            <a:r>
              <a:rPr lang="en-US" dirty="0">
                <a:latin typeface="FoundrySterling-Book" pitchFamily="2" charset="0"/>
              </a:rPr>
              <a:t> is about </a:t>
            </a:r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90%.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5D2BC1-4E66-7790-C90B-2F9415A57374}"/>
              </a:ext>
            </a:extLst>
          </p:cNvPr>
          <p:cNvGrpSpPr/>
          <p:nvPr/>
        </p:nvGrpSpPr>
        <p:grpSpPr>
          <a:xfrm>
            <a:off x="2147531" y="3044249"/>
            <a:ext cx="1011737" cy="1921015"/>
            <a:chOff x="301625" y="1977885"/>
            <a:chExt cx="1011737" cy="19210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E33E7D-534C-0E87-96F2-80017FBAA847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AAB064-9FD8-2EF0-6DB3-8F4474F490E3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3A0A1CE-904C-7D4B-A8ED-7569922F2D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9F133D-D5CB-3240-B7E4-BCBF4A4C3F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3" name="Picture 2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245AD4DE-BA16-2AE7-26EF-292F777C0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6C6E0B8-864F-30A7-A421-93425AFFD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523710-F9AC-3CD1-65F0-C15F782E95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AD92CB50-67B4-E704-DF13-0F2D2EDA1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sp>
        <p:nvSpPr>
          <p:cNvPr id="27" name="Left Brace 26">
            <a:extLst>
              <a:ext uri="{FF2B5EF4-FFF2-40B4-BE49-F238E27FC236}">
                <a16:creationId xmlns:a16="http://schemas.microsoft.com/office/drawing/2014/main" id="{A62D9AC6-AB85-9486-53D1-83F0C6E63E3E}"/>
              </a:ext>
            </a:extLst>
          </p:cNvPr>
          <p:cNvSpPr/>
          <p:nvPr/>
        </p:nvSpPr>
        <p:spPr bwMode="auto">
          <a:xfrm rot="5400000">
            <a:off x="2739966" y="3157357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E1FD270C-3166-04ED-1F37-00EEB08D5010}"/>
              </a:ext>
            </a:extLst>
          </p:cNvPr>
          <p:cNvSpPr/>
          <p:nvPr/>
        </p:nvSpPr>
        <p:spPr bwMode="auto">
          <a:xfrm rot="5400000">
            <a:off x="2953532" y="3174346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1600F1-1BB8-10D1-8BAD-42A45A5FD975}"/>
              </a:ext>
            </a:extLst>
          </p:cNvPr>
          <p:cNvCxnSpPr>
            <a:cxnSpLocks/>
          </p:cNvCxnSpPr>
          <p:nvPr/>
        </p:nvCxnSpPr>
        <p:spPr bwMode="auto">
          <a:xfrm>
            <a:off x="2641597" y="2795015"/>
            <a:ext cx="163131" cy="3464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923F0F-C584-D3BE-C61F-362593FED25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18294" y="2783160"/>
            <a:ext cx="162800" cy="3651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501A2D-64A5-3F5A-977A-B74A2E4891F1}"/>
              </a:ext>
            </a:extLst>
          </p:cNvPr>
          <p:cNvSpPr txBox="1"/>
          <p:nvPr/>
        </p:nvSpPr>
        <p:spPr>
          <a:xfrm>
            <a:off x="1593637" y="853297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E988AC-EE79-BB1D-66D1-91B682459023}"/>
              </a:ext>
            </a:extLst>
          </p:cNvPr>
          <p:cNvSpPr txBox="1"/>
          <p:nvPr/>
        </p:nvSpPr>
        <p:spPr>
          <a:xfrm>
            <a:off x="3845436" y="3141464"/>
            <a:ext cx="3828992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Compare trait correlations between twins.</a:t>
            </a:r>
            <a:endParaRPr lang="en-US" dirty="0">
              <a:solidFill>
                <a:schemeClr val="tx2"/>
              </a:solidFill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791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C80CF-E213-C243-847A-106EE615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5" y="3499893"/>
            <a:ext cx="33655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DF78E-6A6C-7E42-BBF6-4CC00ECD9D54}"/>
              </a:ext>
            </a:extLst>
          </p:cNvPr>
          <p:cNvSpPr txBox="1"/>
          <p:nvPr/>
        </p:nvSpPr>
        <p:spPr>
          <a:xfrm>
            <a:off x="847094" y="6183874"/>
            <a:ext cx="220445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heterozygous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8588-FF80-FD45-8E2E-EC568AD2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r="6186"/>
          <a:stretch/>
        </p:blipFill>
        <p:spPr>
          <a:xfrm>
            <a:off x="399500" y="404682"/>
            <a:ext cx="3893307" cy="29534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4EAD3-B95C-B047-B91C-1DB80DD19FDB}"/>
              </a:ext>
            </a:extLst>
          </p:cNvPr>
          <p:cNvSpPr txBox="1"/>
          <p:nvPr/>
        </p:nvSpPr>
        <p:spPr>
          <a:xfrm rot="16200000">
            <a:off x="-363848" y="4739229"/>
            <a:ext cx="180369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missing calls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1E018-7D49-B94E-837C-C0449080463B}"/>
              </a:ext>
            </a:extLst>
          </p:cNvPr>
          <p:cNvSpPr txBox="1"/>
          <p:nvPr/>
        </p:nvSpPr>
        <p:spPr>
          <a:xfrm>
            <a:off x="1935125" y="5083880"/>
            <a:ext cx="98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They kept these samples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913600-BA3E-7D4F-BF9E-1B0C46B279D5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2430" y="5407045"/>
            <a:ext cx="551616" cy="298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4EC0ED-2D07-714A-BB0C-6509754D200A}"/>
              </a:ext>
            </a:extLst>
          </p:cNvPr>
          <p:cNvSpPr txBox="1"/>
          <p:nvPr/>
        </p:nvSpPr>
        <p:spPr>
          <a:xfrm>
            <a:off x="4572000" y="681065"/>
            <a:ext cx="3982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They then threw away 809 samples!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Due to: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Poor genotyping rates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contamination (too many heterozygous genotypes)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being not of European ancestry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 duplicate, or close relative of another sample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98AAC-9468-2641-BE3B-129DC6216E45}"/>
              </a:ext>
            </a:extLst>
          </p:cNvPr>
          <p:cNvGrpSpPr/>
          <p:nvPr/>
        </p:nvGrpSpPr>
        <p:grpSpPr>
          <a:xfrm>
            <a:off x="4421275" y="3682611"/>
            <a:ext cx="4021496" cy="2080084"/>
            <a:chOff x="4182577" y="3499893"/>
            <a:chExt cx="4021496" cy="2080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E78552-B4F4-AC44-B813-94D9F8C31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4182577" y="3499893"/>
              <a:ext cx="4021496" cy="20800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9A72F5-C805-AB4C-A990-B59A509F0B68}"/>
                </a:ext>
              </a:extLst>
            </p:cNvPr>
            <p:cNvSpPr txBox="1"/>
            <p:nvPr/>
          </p:nvSpPr>
          <p:spPr>
            <a:xfrm rot="16200000">
              <a:off x="3419227" y="4366696"/>
              <a:ext cx="180369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Proportion missing calls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5C897-E5C5-D642-B55F-D547B44C755D}"/>
                </a:ext>
              </a:extLst>
            </p:cNvPr>
            <p:cNvSpPr txBox="1"/>
            <p:nvPr/>
          </p:nvSpPr>
          <p:spPr>
            <a:xfrm>
              <a:off x="5090138" y="5302978"/>
              <a:ext cx="248337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Chronological order of genotyping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4FCC15-2DDE-DD4A-B1CB-F2C747CB84BA}"/>
              </a:ext>
            </a:extLst>
          </p:cNvPr>
          <p:cNvSpPr txBox="1"/>
          <p:nvPr/>
        </p:nvSpPr>
        <p:spPr>
          <a:xfrm>
            <a:off x="4745168" y="5876098"/>
            <a:ext cx="337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Some of the poor quality data was apparently due to batch effects.</a:t>
            </a:r>
          </a:p>
        </p:txBody>
      </p:sp>
    </p:spTree>
    <p:extLst>
      <p:ext uri="{BB962C8B-B14F-4D97-AF65-F5344CB8AC3E}">
        <p14:creationId xmlns:p14="http://schemas.microsoft.com/office/powerpoint/2010/main" val="280341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03DE5-18CA-8446-B67C-2DF92EC5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r="51178"/>
          <a:stretch/>
        </p:blipFill>
        <p:spPr>
          <a:xfrm>
            <a:off x="277509" y="556428"/>
            <a:ext cx="4243387" cy="3775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34E4F-CC38-434B-9E72-81C9871D8BB8}"/>
              </a:ext>
            </a:extLst>
          </p:cNvPr>
          <p:cNvSpPr txBox="1"/>
          <p:nvPr/>
        </p:nvSpPr>
        <p:spPr>
          <a:xfrm>
            <a:off x="4763781" y="597645"/>
            <a:ext cx="3914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avoid confounding by population structure, the samples were all supposed to be from the United Kingdom, and with European ancestry. 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They used a method called </a:t>
            </a:r>
            <a:r>
              <a:rPr lang="en-US" sz="1800" i="1" dirty="0">
                <a:latin typeface="FoundrySterling-Book" pitchFamily="2" charset="0"/>
              </a:rPr>
              <a:t>principal components analysis</a:t>
            </a:r>
            <a:r>
              <a:rPr lang="en-US" sz="1800" dirty="0">
                <a:latin typeface="FoundrySterling-Book" pitchFamily="2" charset="0"/>
              </a:rPr>
              <a:t> to detect ancestry against the HapMap project samples.  Some non-European ancestry individuals had been typed.</a:t>
            </a:r>
          </a:p>
          <a:p>
            <a:pPr algn="l"/>
            <a:endParaRPr lang="en-US" sz="1800" i="1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153 individuals were excluded on this basis.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5E7E5-3495-664C-AD70-8ACA8B0AF91A}"/>
              </a:ext>
            </a:extLst>
          </p:cNvPr>
          <p:cNvGrpSpPr/>
          <p:nvPr/>
        </p:nvGrpSpPr>
        <p:grpSpPr>
          <a:xfrm>
            <a:off x="4475057" y="5786981"/>
            <a:ext cx="2018777" cy="596810"/>
            <a:chOff x="2032000" y="1639514"/>
            <a:chExt cx="4031972" cy="25494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8586D74-1C66-2F43-8FC7-DC50BEEFC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0240D-EED3-E248-9391-E027E633B7D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869C8-27B6-7342-8A08-CCD2F0F4C382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5321EA-C402-F44A-946B-57BC2EB2397B}"/>
              </a:ext>
            </a:extLst>
          </p:cNvPr>
          <p:cNvSpPr/>
          <p:nvPr/>
        </p:nvSpPr>
        <p:spPr bwMode="auto">
          <a:xfrm>
            <a:off x="4691896" y="4506905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453DC-C350-C94C-B136-009C75B7BEA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4893602" y="5129079"/>
            <a:ext cx="342625" cy="6579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D9BB91-54B9-9A4E-8330-6DD2FA95D3D5}"/>
              </a:ext>
            </a:extLst>
          </p:cNvPr>
          <p:cNvSpPr txBox="1"/>
          <p:nvPr/>
        </p:nvSpPr>
        <p:spPr>
          <a:xfrm>
            <a:off x="5651914" y="4302032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A5250B-8422-1344-AC31-A2DAA85A9C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7786" y="4679841"/>
            <a:ext cx="518554" cy="94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F985F3-B43F-E541-AD2D-CFDAA184E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2799" y="5943600"/>
            <a:ext cx="347116" cy="152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78F2778-914A-454C-93C1-670F126A40B5}"/>
              </a:ext>
            </a:extLst>
          </p:cNvPr>
          <p:cNvSpPr txBox="1"/>
          <p:nvPr/>
        </p:nvSpPr>
        <p:spPr>
          <a:xfrm>
            <a:off x="7008395" y="5297269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2B267-0F3E-0345-B508-23F8CCAC40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47204" y="4970134"/>
            <a:ext cx="206742" cy="321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992597-E487-5F40-9CA7-FCC50334A2B8}"/>
              </a:ext>
            </a:extLst>
          </p:cNvPr>
          <p:cNvSpPr txBox="1"/>
          <p:nvPr/>
        </p:nvSpPr>
        <p:spPr>
          <a:xfrm>
            <a:off x="539449" y="4517652"/>
            <a:ext cx="3396280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FoundrySterling-Book" pitchFamily="2" charset="0"/>
              </a:rPr>
              <a:t>PCA computes genome-wide relationships between samples and then looks for directions of greatest variation.  Since relatedness typically decreases with geographic distance, principal components typically reflect geography.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6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181AFDD-DAE7-524C-AD0A-30DD4F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449453" y="1306921"/>
            <a:ext cx="4973151" cy="3318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CCC96-A180-9D44-9249-4DA1212C5B15}"/>
              </a:ext>
            </a:extLst>
          </p:cNvPr>
          <p:cNvSpPr txBox="1"/>
          <p:nvPr/>
        </p:nvSpPr>
        <p:spPr>
          <a:xfrm>
            <a:off x="5652542" y="1573617"/>
            <a:ext cx="315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They also excluded 25,567 SNPs from the study for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High missing data rates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Deviation from Hardy-Weinberg equilibrium (lecture 1) in controls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Frequency differences between the two control groups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And they visually inspected cluster plots for remaining SNPs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0ECFD-5A79-B14B-9DBA-887353B12006}"/>
              </a:ext>
            </a:extLst>
          </p:cNvPr>
          <p:cNvSpPr txBox="1"/>
          <p:nvPr/>
        </p:nvSpPr>
        <p:spPr>
          <a:xfrm>
            <a:off x="356190" y="5835710"/>
            <a:ext cx="844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there are few true signals, and if we have removed confounders – then P-values should largely come from a uniform distribution - they should lie on the diagonal.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8398F-E61F-FE47-97EA-41B9DD1D8E3B}"/>
              </a:ext>
            </a:extLst>
          </p:cNvPr>
          <p:cNvSpPr txBox="1"/>
          <p:nvPr/>
        </p:nvSpPr>
        <p:spPr>
          <a:xfrm>
            <a:off x="1818166" y="2117396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Before SNP exclusions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0A9FAD-FC54-804C-89D6-FC2D2242AB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2001980"/>
            <a:ext cx="23724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EB1B6F-1F57-1742-B503-6A2BB0CFBA77}"/>
              </a:ext>
            </a:extLst>
          </p:cNvPr>
          <p:cNvSpPr txBox="1"/>
          <p:nvPr/>
        </p:nvSpPr>
        <p:spPr>
          <a:xfrm>
            <a:off x="4175707" y="2194547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After SNP exclusions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B69955-6E3F-D744-8190-0587D9B3DE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2095" y="2309963"/>
            <a:ext cx="27977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96A6E9-3E55-DD43-B1A6-24EA2FF5B53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4128163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3AA34C-8ED8-1E4C-A243-DFECBE36E4CB}"/>
              </a:ext>
            </a:extLst>
          </p:cNvPr>
          <p:cNvSpPr txBox="1"/>
          <p:nvPr/>
        </p:nvSpPr>
        <p:spPr>
          <a:xfrm>
            <a:off x="999456" y="4817215"/>
            <a:ext cx="180753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visually inspecting cluster plots for remaining associated SNPs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0FD07B-73A2-A14E-9BA4-1042165D9373}"/>
              </a:ext>
            </a:extLst>
          </p:cNvPr>
          <p:cNvSpPr txBox="1">
            <a:spLocks/>
          </p:cNvSpPr>
          <p:nvPr/>
        </p:nvSpPr>
        <p:spPr>
          <a:xfrm>
            <a:off x="216745" y="13742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Using quantile-quantile plots to assess residual confounding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7F5EA0-F8FB-6245-9863-9660FE8821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53378" y="4036448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83B7AD-2B08-E346-8C75-2DD8F8BD27D5}"/>
              </a:ext>
            </a:extLst>
          </p:cNvPr>
          <p:cNvSpPr txBox="1"/>
          <p:nvPr/>
        </p:nvSpPr>
        <p:spPr>
          <a:xfrm>
            <a:off x="3676204" y="4789773"/>
            <a:ext cx="210790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(Blue dots)… and after removing remaining strongly-associated regions that they claim to be real</a:t>
            </a:r>
          </a:p>
        </p:txBody>
      </p:sp>
    </p:spTree>
    <p:extLst>
      <p:ext uri="{BB962C8B-B14F-4D97-AF65-F5344CB8AC3E}">
        <p14:creationId xmlns:p14="http://schemas.microsoft.com/office/powerpoint/2010/main" val="759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48BA21-4EA4-F71C-071F-1FB8A2217A4D}"/>
              </a:ext>
            </a:extLst>
          </p:cNvPr>
          <p:cNvSpPr txBox="1"/>
          <p:nvPr/>
        </p:nvSpPr>
        <p:spPr>
          <a:xfrm>
            <a:off x="4083725" y="3198167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  <a:latin typeface="FOUNDRYSTERLING-BOOK" pitchFamily="2" charset="0"/>
              </a:rPr>
              <a:t>Phew!</a:t>
            </a:r>
          </a:p>
        </p:txBody>
      </p:sp>
    </p:spTree>
    <p:extLst>
      <p:ext uri="{BB962C8B-B14F-4D97-AF65-F5344CB8AC3E}">
        <p14:creationId xmlns:p14="http://schemas.microsoft.com/office/powerpoint/2010/main" val="2079738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407F9-4614-B14C-9540-BDED21786C7A}"/>
              </a:ext>
            </a:extLst>
          </p:cNvPr>
          <p:cNvSpPr txBox="1"/>
          <p:nvPr/>
        </p:nvSpPr>
        <p:spPr>
          <a:xfrm>
            <a:off x="5895938" y="3068668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main result of the study </a:t>
            </a:r>
          </a:p>
        </p:txBody>
      </p:sp>
    </p:spTree>
    <p:extLst>
      <p:ext uri="{BB962C8B-B14F-4D97-AF65-F5344CB8AC3E}">
        <p14:creationId xmlns:p14="http://schemas.microsoft.com/office/powerpoint/2010/main" val="32270781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3334" y="65399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070" y="15349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3334" y="24779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070" y="34487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070" y="43631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070" y="52775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8070" y="6152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2894" y="1720462"/>
            <a:ext cx="2863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study found 25 associations at their nominal P-value threshold.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Twelve of these provided replication of previously implicated variants.  Thirteen were new associations.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traits clearly differ in their genetic architecture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Some SNPs were associated with some evidence with multiple traits (mainly for the autoimmune diseases).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85980-FA27-F84A-B8F9-F5CCF33E930E}"/>
              </a:ext>
            </a:extLst>
          </p:cNvPr>
          <p:cNvSpPr txBox="1"/>
          <p:nvPr/>
        </p:nvSpPr>
        <p:spPr>
          <a:xfrm>
            <a:off x="6611363" y="554466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Number of associations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FoundrySterling-Book" pitchFamily="2" charset="0"/>
              </a:rPr>
              <a:t>with strong evidence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8ADE9D-E5EE-F14D-A897-A8126DC1384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3552" y="766826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80B3FD-9F1D-CC40-BF86-AC70B2DE38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972894" y="1077686"/>
            <a:ext cx="486689" cy="579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913507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hns_frequency_versus_effect.png">
            <a:extLst>
              <a:ext uri="{FF2B5EF4-FFF2-40B4-BE49-F238E27FC236}">
                <a16:creationId xmlns:a16="http://schemas.microsoft.com/office/drawing/2014/main" id="{43E8BA8F-00F7-0F4A-8347-6ED9938C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4026"/>
          <a:stretch/>
        </p:blipFill>
        <p:spPr>
          <a:xfrm>
            <a:off x="642146" y="1052055"/>
            <a:ext cx="3639731" cy="2459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4D14F-7446-C940-BF24-244B8A5F4C5A}"/>
              </a:ext>
            </a:extLst>
          </p:cNvPr>
          <p:cNvSpPr txBox="1"/>
          <p:nvPr/>
        </p:nvSpPr>
        <p:spPr>
          <a:xfrm>
            <a:off x="4744897" y="965198"/>
            <a:ext cx="3639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Effect sizes were generally modest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E.g. across the 9 associations with Crohn’s disease, the maximum estimated odds ratio was 1.54, (similar to the O blood group example)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(A strong effect with Type 1 Diabetes was also observed in the MHC locus)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DF4C1-99DC-994C-BAB9-575C68CD18BD}"/>
              </a:ext>
            </a:extLst>
          </p:cNvPr>
          <p:cNvSpPr/>
          <p:nvPr/>
        </p:nvSpPr>
        <p:spPr bwMode="auto">
          <a:xfrm>
            <a:off x="1533864" y="1364194"/>
            <a:ext cx="223284" cy="233917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43B3D7-CDE1-9825-55FC-637E33EA90FC}"/>
              </a:ext>
            </a:extLst>
          </p:cNvPr>
          <p:cNvGrpSpPr/>
          <p:nvPr/>
        </p:nvGrpSpPr>
        <p:grpSpPr>
          <a:xfrm>
            <a:off x="1757148" y="4101496"/>
            <a:ext cx="4338554" cy="2377688"/>
            <a:chOff x="45400" y="3903533"/>
            <a:chExt cx="4338554" cy="23776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6621DB-E6F3-7403-C587-5F89D9889748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55D7FC1-32EF-4370-812F-F068727C03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2368621-C4AF-1333-9301-F85DABFBF8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5D18A2-3D50-A44A-38AF-CA268AC41A32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Genotype frequency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3C6BC83-A482-8D2C-AE07-99EEC4617388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A7B0B4-0472-6B84-6266-E52E53356045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15D486-C936-507F-45C0-466E1A72D042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CA0CF97-46B4-0628-DEB9-40C7BD62BDB1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2043E1-973D-4897-A3F5-1DD387785A13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86F8DE8-BCD5-409C-14B4-5B8E60E7D3C3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B099602-2B7D-9CB1-A06D-920E9B2C47A1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08A2B46-52E7-154D-7248-E15025FA9706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9C0D5C7-EB45-8F18-1F17-E5E53D88DEDA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80B24A-E76C-BAC1-4FFB-7C6758633B1B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B0606A7-FCEC-99A5-7ED4-44E7AB294A17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A332F4F-56BB-11F6-6773-4DECEF9DA8FB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FFDC928-1782-3295-715A-4C7E295CD7B6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74CD91B-1D76-A8CE-17C1-0826524C5A0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01107EF-4A83-35A1-A4BF-07D21BD26BEF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CC012F2-DF66-1892-0160-2F795D29CDE2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B4F2802-32F6-6D36-706B-C289F1E70905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90000" cy="90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20B12E-8B37-CFAC-A07B-EDA5C3450904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DD288AA-06BA-B434-3CFF-4D2D1BFA1C1A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80AA9EF-6326-050A-6BB0-EF6E939806C0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F6A515F-D3EC-06D4-43BF-C4F1CE66C0D4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32403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CFD8A60-ABC4-CA45-A8F5-C3FD249765CF}"/>
              </a:ext>
            </a:extLst>
          </p:cNvPr>
          <p:cNvSpPr/>
          <p:nvPr/>
        </p:nvSpPr>
        <p:spPr bwMode="auto">
          <a:xfrm>
            <a:off x="1980420" y="2513805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0E60C-CB1C-6E46-9181-5BE64A21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48" y="2607788"/>
            <a:ext cx="4993903" cy="3261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B4FF6E-C6C8-1940-AA52-737FEE1B2877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Zooming in to a GWAS ‘hit’ plot</a:t>
            </a:r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2FA06-53F4-0146-880F-CEE19B64EEB5}"/>
              </a:ext>
            </a:extLst>
          </p:cNvPr>
          <p:cNvSpPr txBox="1"/>
          <p:nvPr/>
        </p:nvSpPr>
        <p:spPr>
          <a:xfrm>
            <a:off x="315260" y="788850"/>
            <a:ext cx="6131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Sometimes called a ‘locus zoom’ plot.  Here are some things to look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9E616-C397-054F-A0A4-68A809D2D717}"/>
              </a:ext>
            </a:extLst>
          </p:cNvPr>
          <p:cNvSpPr txBox="1"/>
          <p:nvPr/>
        </p:nvSpPr>
        <p:spPr>
          <a:xfrm>
            <a:off x="216745" y="5187168"/>
            <a:ext cx="140035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Regional genes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8F4896-E9EC-444C-81E2-B012CF914442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0028" y="5187168"/>
            <a:ext cx="591033" cy="210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9B9BE9-D293-F44D-9540-5DD4A06F20DD}"/>
              </a:ext>
            </a:extLst>
          </p:cNvPr>
          <p:cNvSpPr txBox="1"/>
          <p:nvPr/>
        </p:nvSpPr>
        <p:spPr>
          <a:xfrm>
            <a:off x="3213149" y="6069150"/>
            <a:ext cx="279935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Position of SNPs in the reference genome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2C1CB-FB1E-6545-B33F-B768F1D7FFAA}"/>
              </a:ext>
            </a:extLst>
          </p:cNvPr>
          <p:cNvSpPr txBox="1"/>
          <p:nvPr/>
        </p:nvSpPr>
        <p:spPr>
          <a:xfrm>
            <a:off x="216745" y="3942713"/>
            <a:ext cx="1400357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recombination rate, here as estimated by HapMap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439A1D-6E25-D341-AE8E-3186F7923F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8465" y="4707673"/>
            <a:ext cx="412476" cy="99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A0F031-7FCB-9649-ACAA-79BD95522075}"/>
              </a:ext>
            </a:extLst>
          </p:cNvPr>
          <p:cNvCxnSpPr>
            <a:cxnSpLocks/>
          </p:cNvCxnSpPr>
          <p:nvPr/>
        </p:nvCxnSpPr>
        <p:spPr bwMode="auto">
          <a:xfrm>
            <a:off x="2530024" y="2503172"/>
            <a:ext cx="1366249" cy="9258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7C4FAA-4CEB-C84A-899A-4262DA87EF9B}"/>
              </a:ext>
            </a:extLst>
          </p:cNvPr>
          <p:cNvSpPr txBox="1"/>
          <p:nvPr/>
        </p:nvSpPr>
        <p:spPr>
          <a:xfrm>
            <a:off x="542298" y="1612602"/>
            <a:ext cx="210707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 with each SNP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(-log10 P-value or log10 Bayes factor)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01880-097A-DF43-91E9-78958D4A5156}"/>
              </a:ext>
            </a:extLst>
          </p:cNvPr>
          <p:cNvSpPr txBox="1"/>
          <p:nvPr/>
        </p:nvSpPr>
        <p:spPr>
          <a:xfrm>
            <a:off x="6447067" y="1708295"/>
            <a:ext cx="210707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Delineation of association region boundaries (usually based on heuristics)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451B16-4A28-D24E-B181-2ACD098B5D23}"/>
              </a:ext>
            </a:extLst>
          </p:cNvPr>
          <p:cNvCxnSpPr>
            <a:cxnSpLocks/>
          </p:cNvCxnSpPr>
          <p:nvPr/>
        </p:nvCxnSpPr>
        <p:spPr bwMode="auto">
          <a:xfrm flipH="1">
            <a:off x="5305087" y="2459242"/>
            <a:ext cx="1404057" cy="8063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FB5F0E-1F4E-D945-96FE-317616BDD9C8}"/>
              </a:ext>
            </a:extLst>
          </p:cNvPr>
          <p:cNvSpPr txBox="1"/>
          <p:nvPr/>
        </p:nvSpPr>
        <p:spPr>
          <a:xfrm>
            <a:off x="7337642" y="3653961"/>
            <a:ext cx="1679202" cy="120032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Signal ought to follow LD patterns.  In particular ought to drop off near recombination hotspots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4E642-6E04-9F48-ACA8-A45A41BEDA98}"/>
              </a:ext>
            </a:extLst>
          </p:cNvPr>
          <p:cNvCxnSpPr>
            <a:cxnSpLocks/>
          </p:cNvCxnSpPr>
          <p:nvPr/>
        </p:nvCxnSpPr>
        <p:spPr bwMode="auto">
          <a:xfrm flipH="1">
            <a:off x="6275807" y="3914804"/>
            <a:ext cx="96496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870C50-3D88-E643-9025-AEA771B0BB1C}"/>
              </a:ext>
            </a:extLst>
          </p:cNvPr>
          <p:cNvSpPr txBox="1"/>
          <p:nvPr/>
        </p:nvSpPr>
        <p:spPr>
          <a:xfrm>
            <a:off x="210649" y="2672391"/>
            <a:ext cx="1504592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Black points were typed, grey points were imputed from HapMap</a:t>
            </a:r>
          </a:p>
        </p:txBody>
      </p:sp>
    </p:spTree>
    <p:extLst>
      <p:ext uri="{BB962C8B-B14F-4D97-AF65-F5344CB8AC3E}">
        <p14:creationId xmlns:p14="http://schemas.microsoft.com/office/powerpoint/2010/main" val="19659110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484094" y="836485"/>
            <a:ext cx="8175812" cy="51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GWAS is a very simple study design in principle - just genotyping a lot of cases and controls, and test for association.  The hard parts are in the implementation details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In the early 2000’s, The HapMap and other projects enabled the first GWAS by mapping SNPs genome-wide, and describing human haplotype </a:t>
            </a:r>
            <a:r>
              <a:rPr lang="en-US" sz="1800" kern="0" dirty="0" err="1"/>
              <a:t>variation.and</a:t>
            </a:r>
            <a:r>
              <a:rPr lang="en-US" sz="1800" kern="0" dirty="0"/>
              <a:t> patterns of LD.  High-throughput genotyping microarray technology was developed to type these SNPs.</a:t>
            </a:r>
          </a:p>
          <a:p>
            <a:pPr marL="0" indent="0">
              <a:buNone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The WTCCC was one of the first large GWAS studies.  It provided compelling evidence that the ‘common variant, common disease’ hypothesis really holds.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Although the overall design is simple, we are looking for small differences in risk between cases and controls (often RR = 1.5 or smaller).  Consequently a lot of careful work is needed to ensure there is no subtle confounding – e.g. from sample collection, genotyping and data quality issues, or environmental covariates.</a:t>
            </a:r>
          </a:p>
        </p:txBody>
      </p:sp>
    </p:spTree>
    <p:extLst>
      <p:ext uri="{BB962C8B-B14F-4D97-AF65-F5344CB8AC3E}">
        <p14:creationId xmlns:p14="http://schemas.microsoft.com/office/powerpoint/2010/main" val="34529648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10" y="2020528"/>
            <a:ext cx="307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We have clearly learned something about the biology of these traits.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ED2A3B-5A59-AB4A-BF8E-3A3E251120EA}"/>
              </a:ext>
            </a:extLst>
          </p:cNvPr>
          <p:cNvSpPr txBox="1"/>
          <p:nvPr/>
        </p:nvSpPr>
        <p:spPr>
          <a:xfrm>
            <a:off x="5761209" y="3937364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…so what?</a:t>
            </a:r>
          </a:p>
        </p:txBody>
      </p:sp>
    </p:spTree>
    <p:extLst>
      <p:ext uri="{BB962C8B-B14F-4D97-AF65-F5344CB8AC3E}">
        <p14:creationId xmlns:p14="http://schemas.microsoft.com/office/powerpoint/2010/main" val="3671688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pic>
        <p:nvPicPr>
          <p:cNvPr id="4" name="Picture 3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A192763A-6EE5-5446-9932-60DFE8BF4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3093" r="1104" b="40382"/>
          <a:stretch/>
        </p:blipFill>
        <p:spPr>
          <a:xfrm>
            <a:off x="358815" y="1981059"/>
            <a:ext cx="8426369" cy="1739461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2CC5BB98-EC74-7545-998C-DAFEC9B9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68377" r="1104" b="26521"/>
          <a:stretch/>
        </p:blipFill>
        <p:spPr>
          <a:xfrm>
            <a:off x="358815" y="3696934"/>
            <a:ext cx="8426369" cy="15696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FC402-E1D8-E44F-8920-B407A48E051E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5994" y="3951492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/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Adult height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/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Blood pressure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≈60%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5C301-1E2D-5048-BB41-DF694D2A9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896524" y="3955139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/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B28B97-7C64-0743-8D38-0F69B7D013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3256" y="3951492"/>
            <a:ext cx="165683" cy="351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/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“Higher level cognitive function”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80%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0C4F2F-7932-C142-BABB-0AE9323361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37592" y="3951492"/>
            <a:ext cx="539746" cy="345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/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Structure of the eyeball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blipFill>
                <a:blip r:embed="rId7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25FFD-5B33-674A-93EC-80965E5F1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08714" y="3951492"/>
            <a:ext cx="314412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AB941-0E01-1A43-9769-FB478D21B225}"/>
              </a:ext>
            </a:extLst>
          </p:cNvPr>
          <p:cNvSpPr/>
          <p:nvPr/>
        </p:nvSpPr>
        <p:spPr>
          <a:xfrm>
            <a:off x="5656659" y="6451247"/>
            <a:ext cx="3304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(Browse the results at: </a:t>
            </a:r>
            <a:r>
              <a:rPr lang="en-US" sz="1200" dirty="0">
                <a:hlinkClick r:id="rId8"/>
              </a:rPr>
              <a:t>https://match.ctglab.nl</a:t>
            </a:r>
            <a:r>
              <a:rPr lang="en-US" sz="1200" dirty="0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D3DF0-F8AA-6C44-BAF0-BFF188BFDEAD}"/>
              </a:ext>
            </a:extLst>
          </p:cNvPr>
          <p:cNvSpPr/>
          <p:nvPr/>
        </p:nvSpPr>
        <p:spPr>
          <a:xfrm>
            <a:off x="209432" y="5533509"/>
            <a:ext cx="8710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Lots of theoretical caveats might apply here – see Lecture 1. But in general it is true that </a:t>
            </a:r>
            <a:r>
              <a:rPr lang="en-US" i="1" dirty="0"/>
              <a:t>a large proportion of variation in most human phenotypes is caused by genetics</a:t>
            </a:r>
            <a:r>
              <a:rPr lang="en-US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A7818-C49F-6F46-BB8B-4B49A163799F}"/>
              </a:ext>
            </a:extLst>
          </p:cNvPr>
          <p:cNvGrpSpPr/>
          <p:nvPr/>
        </p:nvGrpSpPr>
        <p:grpSpPr>
          <a:xfrm>
            <a:off x="4252955" y="656555"/>
            <a:ext cx="4681613" cy="1013372"/>
            <a:chOff x="3410853" y="2798303"/>
            <a:chExt cx="5473199" cy="1184717"/>
          </a:xfrm>
        </p:grpSpPr>
        <p:pic>
          <p:nvPicPr>
            <p:cNvPr id="27" name="Picture 2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44EDB31-1A4C-C84B-B677-41EF1A9E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ECBCC1-6CF0-4D48-B955-2CDB0C27DB11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D9DBBC-1300-C64F-BA20-4B25FCE2C019}"/>
              </a:ext>
            </a:extLst>
          </p:cNvPr>
          <p:cNvSpPr/>
          <p:nvPr/>
        </p:nvSpPr>
        <p:spPr>
          <a:xfrm>
            <a:off x="247798" y="702649"/>
            <a:ext cx="377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If genetics determines a trait, then </a:t>
            </a:r>
            <a:r>
              <a:rPr lang="en-US" i="1" dirty="0"/>
              <a:t>more genetically similar individuals should have more similar phenotypes. </a:t>
            </a:r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D73D778-1066-A04C-A9F0-E0E5ED814FD9}"/>
              </a:ext>
            </a:extLst>
          </p:cNvPr>
          <p:cNvSpPr/>
          <p:nvPr/>
        </p:nvSpPr>
        <p:spPr bwMode="auto">
          <a:xfrm rot="5400000">
            <a:off x="878379" y="2246190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4F08F791-3823-6841-B8F3-4D4FB9D54BCF}"/>
              </a:ext>
            </a:extLst>
          </p:cNvPr>
          <p:cNvSpPr/>
          <p:nvPr/>
        </p:nvSpPr>
        <p:spPr bwMode="auto">
          <a:xfrm rot="5400000">
            <a:off x="1091945" y="2221929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0C82C4-569E-2148-9F44-99083CBF5600}"/>
              </a:ext>
            </a:extLst>
          </p:cNvPr>
          <p:cNvCxnSpPr>
            <a:cxnSpLocks/>
          </p:cNvCxnSpPr>
          <p:nvPr/>
        </p:nvCxnSpPr>
        <p:spPr bwMode="auto">
          <a:xfrm>
            <a:off x="873374" y="1886997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9B370F-7034-A745-9DDE-F7C55EB066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156707" y="1882753"/>
            <a:ext cx="202151" cy="2925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E5CC01-7A49-DE46-91C2-ED07740668E7}"/>
              </a:ext>
            </a:extLst>
          </p:cNvPr>
          <p:cNvSpPr txBox="1"/>
          <p:nvPr/>
        </p:nvSpPr>
        <p:spPr>
          <a:xfrm>
            <a:off x="108063" y="1601819"/>
            <a:ext cx="1064846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Monozygotic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D7DCE6-C9EA-7D4D-8511-11E1D47FF87F}"/>
              </a:ext>
            </a:extLst>
          </p:cNvPr>
          <p:cNvSpPr txBox="1"/>
          <p:nvPr/>
        </p:nvSpPr>
        <p:spPr>
          <a:xfrm>
            <a:off x="1279692" y="1588964"/>
            <a:ext cx="95422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Dizygotic</a:t>
            </a:r>
          </a:p>
        </p:txBody>
      </p:sp>
    </p:spTree>
    <p:extLst>
      <p:ext uri="{BB962C8B-B14F-4D97-AF65-F5344CB8AC3E}">
        <p14:creationId xmlns:p14="http://schemas.microsoft.com/office/powerpoint/2010/main" val="1724964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8F2802-2945-7E5B-1B48-2C65F6BD6746}"/>
              </a:ext>
            </a:extLst>
          </p:cNvPr>
          <p:cNvSpPr txBox="1"/>
          <p:nvPr/>
        </p:nvSpPr>
        <p:spPr>
          <a:xfrm>
            <a:off x="584487" y="3917228"/>
            <a:ext cx="452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So how polygenic do traits get?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1DACC-4CA2-234E-34BB-2D48F9CAA921}"/>
              </a:ext>
            </a:extLst>
          </p:cNvPr>
          <p:cNvSpPr txBox="1"/>
          <p:nvPr/>
        </p:nvSpPr>
        <p:spPr>
          <a:xfrm>
            <a:off x="584487" y="4773353"/>
            <a:ext cx="764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What about the biology underlying these associations?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D2FA3F-7654-3BA9-02F4-4D4D02350F6D}"/>
              </a:ext>
            </a:extLst>
          </p:cNvPr>
          <p:cNvSpPr txBox="1"/>
          <p:nvPr/>
        </p:nvSpPr>
        <p:spPr>
          <a:xfrm>
            <a:off x="584487" y="527902"/>
            <a:ext cx="181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Where next?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F8B72-BF95-344F-5C50-E12C1E90B7F3}"/>
              </a:ext>
            </a:extLst>
          </p:cNvPr>
          <p:cNvSpPr txBox="1"/>
          <p:nvPr/>
        </p:nvSpPr>
        <p:spPr>
          <a:xfrm>
            <a:off x="505416" y="1622982"/>
            <a:ext cx="7120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have clearly learned something about the biology of these diseases - the ‘common variant, common disease’ hypothesis is really true – at least for some traits, to some extent.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Raises several questions which we will get into in the next lecture, such as:</a:t>
            </a:r>
          </a:p>
        </p:txBody>
      </p:sp>
    </p:spTree>
    <p:extLst>
      <p:ext uri="{BB962C8B-B14F-4D97-AF65-F5344CB8AC3E}">
        <p14:creationId xmlns:p14="http://schemas.microsoft.com/office/powerpoint/2010/main" val="507370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09" y="3198167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Let’s zoom 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1987910" y="2175702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692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012600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85BD4-B93E-D64F-8DC9-FE3DD9A858ED}"/>
              </a:ext>
            </a:extLst>
          </p:cNvPr>
          <p:cNvSpPr txBox="1"/>
          <p:nvPr/>
        </p:nvSpPr>
        <p:spPr>
          <a:xfrm>
            <a:off x="6938058" y="3896833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No genes under the main association signal!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17776E-CF0E-5D4A-904F-469B800F2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0247" y="4109193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3847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2980433" y="1214451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555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ignal_plot_CAD_ch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72" y="900007"/>
            <a:ext cx="4982097" cy="49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736" y="1015999"/>
            <a:ext cx="3328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Association observed with CAD over a ~100kb region of chromosome 9.  This is unquestionably a real association (it has been replicated in several independent studies).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36" y="3181440"/>
            <a:ext cx="3328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The functional mechanism of this association is not fully solved; it probably involves regulation of expression of the two nearby genes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+mn-ea"/>
              </a:rPr>
              <a:t>CDKN2A/B.</a:t>
            </a:r>
            <a:endParaRPr lang="en-US" sz="18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4945487"/>
            <a:ext cx="3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Neither gene was an obvious candidate beforehand - thus, this association does point to novel biology.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37" y="6467044"/>
            <a:ext cx="794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Harismendy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 Nature 2011;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, et al JACC 2013;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Almonitishari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Circulation 2015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0736" y="31030"/>
            <a:ext cx="6977062" cy="725617"/>
          </a:xfrm>
        </p:spPr>
        <p:txBody>
          <a:bodyPr/>
          <a:lstStyle/>
          <a:p>
            <a:r>
              <a:rPr lang="en-US" dirty="0"/>
              <a:t>Biology is hard</a:t>
            </a:r>
          </a:p>
        </p:txBody>
      </p:sp>
    </p:spTree>
    <p:extLst>
      <p:ext uri="{BB962C8B-B14F-4D97-AF65-F5344CB8AC3E}">
        <p14:creationId xmlns:p14="http://schemas.microsoft.com/office/powerpoint/2010/main" val="28748973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4370765" y="5954529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31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37853" r="24950" b="20191"/>
          <a:stretch/>
        </p:blipFill>
        <p:spPr bwMode="auto">
          <a:xfrm>
            <a:off x="766532" y="229866"/>
            <a:ext cx="7588883" cy="44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85" y="4730906"/>
            <a:ext cx="8052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This association with Type 2 Diabetes turned out to be through a second, related trait (obesity), again unquestionably a real effect.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But as of 2018 the functional mechanism remains unclear.  Expression of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+mn-ea"/>
              </a:rPr>
              <a:t>FTO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 is known to affect obesity, but the SNPs may also affect expression of another gene, IRX3, 200kb away.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685" y="6451601"/>
            <a:ext cx="387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Smemo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Nature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A5A31-C936-D244-BADE-ACCC77D88262}"/>
              </a:ext>
            </a:extLst>
          </p:cNvPr>
          <p:cNvSpPr txBox="1"/>
          <p:nvPr/>
        </p:nvSpPr>
        <p:spPr>
          <a:xfrm>
            <a:off x="5266332" y="3696345"/>
            <a:ext cx="491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FTO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61439-C6E1-C24E-A6C5-F77034E12E1E}"/>
              </a:ext>
            </a:extLst>
          </p:cNvPr>
          <p:cNvSpPr txBox="1"/>
          <p:nvPr/>
        </p:nvSpPr>
        <p:spPr>
          <a:xfrm>
            <a:off x="5585391" y="384363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IRX3</a:t>
            </a:r>
          </a:p>
        </p:txBody>
      </p:sp>
    </p:spTree>
    <p:extLst>
      <p:ext uri="{BB962C8B-B14F-4D97-AF65-F5344CB8AC3E}">
        <p14:creationId xmlns:p14="http://schemas.microsoft.com/office/powerpoint/2010/main" val="2899995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861CF-715C-B04B-A938-27BF3C06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26" y="527008"/>
            <a:ext cx="4792747" cy="34075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95F15-BFC3-B747-B6D1-A2A66C125DAE}"/>
              </a:ext>
            </a:extLst>
          </p:cNvPr>
          <p:cNvSpPr txBox="1"/>
          <p:nvPr/>
        </p:nvSpPr>
        <p:spPr>
          <a:xfrm>
            <a:off x="684215" y="4135482"/>
            <a:ext cx="805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This pattern has turned out to be typical. It has generally proven extremely hard to narrow down GWAS associations to underlying ‘causal’ variants.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LD is a double-edged sword.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Next lecture: we will look at this.</a:t>
            </a:r>
          </a:p>
        </p:txBody>
      </p:sp>
    </p:spTree>
    <p:extLst>
      <p:ext uri="{BB962C8B-B14F-4D97-AF65-F5344CB8AC3E}">
        <p14:creationId xmlns:p14="http://schemas.microsoft.com/office/powerpoint/2010/main" val="34656346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did they do quality control – is it adequate?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006095"/>
            <a:ext cx="253055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152467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9779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113" y="20085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5494329" y="1083102"/>
            <a:ext cx="29869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2800" dirty="0">
                <a:latin typeface="FoundrySterling-Book" pitchFamily="2" charset="0"/>
                <a:cs typeface="Arial" charset="0"/>
              </a:rPr>
              <a:t>GWAS of multiple sclerosis (2011)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8213" y="2027164"/>
            <a:ext cx="275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FoundrySterling-Book" pitchFamily="2" charset="0"/>
                <a:cs typeface="Arial" charset="0"/>
              </a:rPr>
              <a:t>9772 cases, 17,376 controls from across Europe</a:t>
            </a:r>
            <a:endParaRPr lang="en-US" sz="2000" dirty="0">
              <a:latin typeface="FoundrySterling-Book" pitchFamily="2" charset="0"/>
            </a:endParaRPr>
          </a:p>
        </p:txBody>
      </p:sp>
      <p:pic>
        <p:nvPicPr>
          <p:cNvPr id="6" name="Picture 5" descr="wtccc2 GWAS brow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1010946"/>
            <a:ext cx="4705928" cy="29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2665" y="3125115"/>
            <a:ext cx="294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hlinkClick r:id="rId4"/>
              </a:rPr>
              <a:t>www.chg.ox.ac.uk/wtccc2/ms/</a:t>
            </a:r>
            <a:endParaRPr lang="en-US" dirty="0"/>
          </a:p>
          <a:p>
            <a:pPr algn="l"/>
            <a:r>
              <a:rPr lang="en-US" sz="1200" dirty="0"/>
              <a:t>(I think this </a:t>
            </a:r>
            <a:r>
              <a:rPr lang="en-US" sz="1200" dirty="0" err="1"/>
              <a:t>url</a:t>
            </a:r>
            <a:r>
              <a:rPr lang="en-US" sz="1200" dirty="0"/>
              <a:t> requires the trailing /)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BA52D-0CA9-0440-B8F5-68097149EAE0}"/>
              </a:ext>
            </a:extLst>
          </p:cNvPr>
          <p:cNvSpPr txBox="1"/>
          <p:nvPr/>
        </p:nvSpPr>
        <p:spPr>
          <a:xfrm>
            <a:off x="370734" y="4081186"/>
            <a:ext cx="840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Visit the above site and make sure you understand what is shown.   Pick a signal and try to work out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What is the estimated effect size?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How strong was the evidence?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Did it replicate?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Does the association signal look sensible – does it follow LD patterns, and do the cluster plots look sensible?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Can you figure out what the nearby genes do?  (</a:t>
            </a:r>
            <a:r>
              <a:rPr lang="en-US" b="1" dirty="0">
                <a:latin typeface="FOUNDRYSTERLING-BOOK" pitchFamily="2" charset="0"/>
              </a:rPr>
              <a:t>Warning</a:t>
            </a:r>
            <a:r>
              <a:rPr lang="en-US" dirty="0">
                <a:latin typeface="FoundrySterling-Book" pitchFamily="2" charset="0"/>
              </a:rPr>
              <a:t>: this can be a time sink!)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F22B4-3100-FB45-9B7D-32C692C74D57}"/>
              </a:ext>
            </a:extLst>
          </p:cNvPr>
          <p:cNvSpPr txBox="1"/>
          <p:nvPr/>
        </p:nvSpPr>
        <p:spPr>
          <a:xfrm>
            <a:off x="346113" y="6318592"/>
            <a:ext cx="7253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FOUNDRYSTERLING-BOOK" pitchFamily="2" charset="0"/>
              </a:rPr>
              <a:t>Bonus question</a:t>
            </a:r>
            <a:r>
              <a:rPr lang="en-US" dirty="0">
                <a:latin typeface="FoundrySterling-Book" pitchFamily="2" charset="0"/>
              </a:rPr>
              <a:t>: read the paper and try to figure out the questions on the checklist.  </a:t>
            </a:r>
          </a:p>
        </p:txBody>
      </p:sp>
    </p:spTree>
    <p:extLst>
      <p:ext uri="{BB962C8B-B14F-4D97-AF65-F5344CB8AC3E}">
        <p14:creationId xmlns:p14="http://schemas.microsoft.com/office/powerpoint/2010/main" val="11016738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Understanding the genetics of complex traits II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BA Human Sciences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Friday 7th March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A2A10-8B6C-0F5F-EE1B-0FB7ECC77655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286327" y="5508624"/>
            <a:ext cx="2054225" cy="93373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BF2C62F-10F4-AF08-7B4F-90BAAB830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2" y="200854"/>
            <a:ext cx="7712037" cy="72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latin typeface="FoundrySterling-Book" pitchFamily="2" charset="0"/>
              </a:rPr>
              <a:t>Next lecture: Friday 7th Mar @14:30</a:t>
            </a:r>
            <a:endParaRPr lang="en-US" kern="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1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/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/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/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1,000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57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End of an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Breast cancer (</a:t>
            </a:r>
            <a:r>
              <a:rPr lang="en-US" sz="1200" i="1" dirty="0">
                <a:solidFill>
                  <a:srgbClr val="FFFF00"/>
                </a:solidFill>
              </a:rPr>
              <a:t>BRCA1/2 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A525315-690F-F843-827E-E2E1D2059D0A}"/>
              </a:ext>
            </a:extLst>
          </p:cNvPr>
          <p:cNvSpPr/>
          <p:nvPr/>
        </p:nvSpPr>
        <p:spPr bwMode="auto">
          <a:xfrm rot="5400000">
            <a:off x="3001719" y="3685322"/>
            <a:ext cx="277001" cy="239693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427BE9-E6F2-C546-94EC-69FE59306722}"/>
              </a:ext>
            </a:extLst>
          </p:cNvPr>
          <p:cNvSpPr txBox="1"/>
          <p:nvPr/>
        </p:nvSpPr>
        <p:spPr>
          <a:xfrm>
            <a:off x="2098992" y="5066651"/>
            <a:ext cx="223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era of linkage (family) studies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D5630-99B7-AD49-A98D-8833EDD2175A}"/>
              </a:ext>
            </a:extLst>
          </p:cNvPr>
          <p:cNvSpPr/>
          <p:nvPr/>
        </p:nvSpPr>
        <p:spPr>
          <a:xfrm>
            <a:off x="4338685" y="1465628"/>
            <a:ext cx="4499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charset="0"/>
              <a:buNone/>
            </a:pPr>
            <a:r>
              <a:rPr lang="en-GB" sz="1400" dirty="0"/>
              <a:t>“Linkage Mapping was successful in identifying the genetic basis of many human diseases in which the disease penetrance resembles a simple Mendelian model e.g. Huntington’s disease, Cystic Fibrosis, some forms of breast cancer, </a:t>
            </a:r>
            <a:r>
              <a:rPr lang="en-GB" sz="1400" dirty="0" err="1"/>
              <a:t>Alzheimers</a:t>
            </a:r>
            <a:r>
              <a:rPr lang="en-GB" sz="1400" dirty="0"/>
              <a:t>, </a:t>
            </a:r>
            <a:r>
              <a:rPr lang="is-IS" sz="1400" dirty="0"/>
              <a:t>…“</a:t>
            </a:r>
            <a:r>
              <a:rPr lang="en-GB" sz="1400" dirty="0"/>
              <a:t>			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1C54F-B575-5A4F-82FB-48646D0E1D0B}"/>
              </a:ext>
            </a:extLst>
          </p:cNvPr>
          <p:cNvSpPr/>
          <p:nvPr/>
        </p:nvSpPr>
        <p:spPr>
          <a:xfrm>
            <a:off x="4572177" y="3417866"/>
            <a:ext cx="42580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Monotype Sorts" charset="0"/>
              <a:buNone/>
            </a:pPr>
            <a:r>
              <a:rPr lang="en-GB" sz="1400" dirty="0"/>
              <a:t>	</a:t>
            </a:r>
            <a:endParaRPr lang="en-GB" sz="1400" dirty="0">
              <a:solidFill>
                <a:srgbClr val="FF0000"/>
              </a:solidFill>
            </a:endParaRPr>
          </a:p>
          <a:p>
            <a:pPr>
              <a:buFont typeface="Monotype Sorts" charset="0"/>
              <a:buNone/>
            </a:pPr>
            <a:r>
              <a:rPr lang="en-GB" sz="1400" dirty="0"/>
              <a:t>“…but the literature is now replete with linkage screens for an array of common ‘complex’ disorders such as schizophrenia, manic depression, autism, asthma, type I and type II diabetes, Multiple Sclerosis, Lupus. Although many of these studies have reported significant linkage findings, none has lead to convincing replication”</a:t>
            </a:r>
          </a:p>
          <a:p>
            <a:pPr algn="l">
              <a:buFont typeface="Monotype Sorts" charset="0"/>
              <a:buNone/>
            </a:pPr>
            <a:endParaRPr lang="en-GB" sz="1400" dirty="0"/>
          </a:p>
          <a:p>
            <a:pPr algn="l">
              <a:buFont typeface="Monotype Sorts" charset="0"/>
              <a:buNone/>
            </a:pPr>
            <a:r>
              <a:rPr lang="en-GB" sz="1400" dirty="0"/>
              <a:t>– </a:t>
            </a:r>
            <a:r>
              <a:rPr lang="en-GB" sz="1400" dirty="0" err="1"/>
              <a:t>Risch</a:t>
            </a:r>
            <a:r>
              <a:rPr lang="en-GB" sz="1400" dirty="0"/>
              <a:t> “</a:t>
            </a:r>
            <a:r>
              <a:rPr lang="en-GB" sz="1400" i="1" dirty="0"/>
              <a:t>Searching for genetic determinants in the new millennium</a:t>
            </a:r>
            <a:r>
              <a:rPr lang="en-GB" sz="1400" dirty="0"/>
              <a:t>” Nature (2000)</a:t>
            </a:r>
          </a:p>
          <a:p>
            <a:pPr algn="l">
              <a:buFont typeface="Monotype Sorts" charset="0"/>
              <a:buNone/>
            </a:pPr>
            <a:r>
              <a:rPr lang="en-GB" sz="1400" dirty="0"/>
              <a:t>								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40137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34825</TotalTime>
  <Pages>19</Pages>
  <Words>4970</Words>
  <Application>Microsoft Macintosh PowerPoint</Application>
  <PresentationFormat>On-screen Show (4:3)</PresentationFormat>
  <Paragraphs>803</Paragraphs>
  <Slides>71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Cambria Math</vt:lpstr>
      <vt:lpstr>FOUNDRYSTERLING-BOOK</vt:lpstr>
      <vt:lpstr>FOUNDRYSTERLING-BOOK</vt:lpstr>
      <vt:lpstr>Monotype Sorts</vt:lpstr>
      <vt:lpstr>Symbol</vt:lpstr>
      <vt:lpstr>t</vt:lpstr>
      <vt:lpstr>PowerPoint Presentation</vt:lpstr>
      <vt:lpstr>Main lecture messages</vt:lpstr>
      <vt:lpstr>PowerPoint Presentation</vt:lpstr>
      <vt:lpstr>Human traits are highly heritable</vt:lpstr>
      <vt:lpstr>Human traits are highly heritable</vt:lpstr>
      <vt:lpstr>Human traits are highly heritable</vt:lpstr>
      <vt:lpstr>Two possible extreme genetic architectures</vt:lpstr>
      <vt:lpstr>Two possible extreme genetic architectures</vt:lpstr>
      <vt:lpstr>PowerPoint Presentation</vt:lpstr>
      <vt:lpstr>Common variant, common disease hypothesis</vt:lpstr>
      <vt:lpstr>Common variant, common disease hypothesis</vt:lpstr>
      <vt:lpstr>PowerPoint Presentation</vt:lpstr>
      <vt:lpstr>PowerPoint Presentation</vt:lpstr>
      <vt:lpstr>PowerPoint Presentation</vt:lpstr>
      <vt:lpstr>PowerPoint Presentation</vt:lpstr>
      <vt:lpstr>GWAS roadmap</vt:lpstr>
      <vt:lpstr>GWAS roadmap</vt:lpstr>
      <vt:lpstr>Testing for association</vt:lpstr>
      <vt:lpstr>Testing for association</vt:lpstr>
      <vt:lpstr>Testing for association</vt:lpstr>
      <vt:lpstr>How to estimate relative risk?</vt:lpstr>
      <vt:lpstr>How to estimate relative risk?</vt:lpstr>
      <vt:lpstr>How to estimate relative risk?</vt:lpstr>
      <vt:lpstr>Key fact</vt:lpstr>
      <vt:lpstr>Example: O blood group and severe malaria</vt:lpstr>
      <vt:lpstr>PowerPoint Presentation</vt:lpstr>
      <vt:lpstr>PowerPoint Presentation</vt:lpstr>
      <vt:lpstr>The key association test summary statistics</vt:lpstr>
      <vt:lpstr>Incredibly useful formula</vt:lpstr>
      <vt:lpstr>How many samples did we need anyway?</vt:lpstr>
      <vt:lpstr>Example: O blood group is associated with malaria protection</vt:lpstr>
      <vt:lpstr>Major possible confounders</vt:lpstr>
      <vt:lpstr>Association testing in practice</vt:lpstr>
      <vt:lpstr>GWAS roadmap</vt:lpstr>
      <vt:lpstr>PowerPoint Presentation</vt:lpstr>
      <vt:lpstr>Patterns of inheritance generate linkage disequilbrium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 microarray works</vt:lpstr>
      <vt:lpstr>A microarray gives you intensities, not genotypes</vt:lpstr>
      <vt:lpstr>A microarray gives you intensities, not genotypes</vt:lpstr>
      <vt:lpstr>PowerPoint Presentation</vt:lpstr>
      <vt:lpstr>Anatomy of a GWAS – what to look for</vt:lpstr>
      <vt:lpstr>PowerPoint Presentation</vt:lpstr>
      <vt:lpstr>PowerPoint Presentation</vt:lpstr>
      <vt:lpstr>Anatomy of a GWAS – what to look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Biology is hard</vt:lpstr>
      <vt:lpstr>PowerPoint Presentation</vt:lpstr>
      <vt:lpstr>PowerPoint Presentation</vt:lpstr>
      <vt:lpstr>PowerPoint Presentation</vt:lpstr>
      <vt:lpstr>Anatomy of a GWAS – what to look for</vt:lpstr>
      <vt:lpstr>Consolidation question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748</cp:revision>
  <cp:lastPrinted>2022-01-17T17:50:46Z</cp:lastPrinted>
  <dcterms:created xsi:type="dcterms:W3CDTF">1997-11-07T18:14:52Z</dcterms:created>
  <dcterms:modified xsi:type="dcterms:W3CDTF">2025-03-06T09:32:54Z</dcterms:modified>
</cp:coreProperties>
</file>