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990" r:id="rId2"/>
    <p:sldId id="1674" r:id="rId3"/>
    <p:sldId id="1751" r:id="rId4"/>
    <p:sldId id="1752" r:id="rId5"/>
    <p:sldId id="1753" r:id="rId6"/>
    <p:sldId id="1754" r:id="rId7"/>
    <p:sldId id="1755" r:id="rId8"/>
    <p:sldId id="1756" r:id="rId9"/>
    <p:sldId id="1757" r:id="rId10"/>
    <p:sldId id="1758" r:id="rId11"/>
    <p:sldId id="1759" r:id="rId12"/>
    <p:sldId id="1516" r:id="rId13"/>
    <p:sldId id="1526" r:id="rId14"/>
    <p:sldId id="1671" r:id="rId15"/>
    <p:sldId id="1672" r:id="rId16"/>
    <p:sldId id="1694" r:id="rId17"/>
    <p:sldId id="1693" r:id="rId18"/>
    <p:sldId id="1676" r:id="rId19"/>
    <p:sldId id="1677" r:id="rId20"/>
    <p:sldId id="1678" r:id="rId21"/>
    <p:sldId id="1601" r:id="rId22"/>
    <p:sldId id="1602" r:id="rId23"/>
    <p:sldId id="1604" r:id="rId24"/>
    <p:sldId id="1639" r:id="rId25"/>
    <p:sldId id="1643" r:id="rId26"/>
    <p:sldId id="1682" r:id="rId27"/>
    <p:sldId id="1761" r:id="rId28"/>
    <p:sldId id="1689" r:id="rId29"/>
    <p:sldId id="1651" r:id="rId30"/>
    <p:sldId id="1760" r:id="rId31"/>
    <p:sldId id="1762" r:id="rId32"/>
    <p:sldId id="1763" r:id="rId33"/>
    <p:sldId id="1695" r:id="rId34"/>
    <p:sldId id="1764" r:id="rId35"/>
    <p:sldId id="1713" r:id="rId36"/>
    <p:sldId id="1711" r:id="rId37"/>
    <p:sldId id="1698" r:id="rId38"/>
    <p:sldId id="1767" r:id="rId39"/>
    <p:sldId id="1768" r:id="rId40"/>
    <p:sldId id="1714" r:id="rId41"/>
    <p:sldId id="1715" r:id="rId42"/>
    <p:sldId id="1772" r:id="rId43"/>
    <p:sldId id="1716" r:id="rId44"/>
    <p:sldId id="1717" r:id="rId45"/>
    <p:sldId id="1718" r:id="rId46"/>
    <p:sldId id="1719" r:id="rId47"/>
    <p:sldId id="1720" r:id="rId48"/>
    <p:sldId id="1721" r:id="rId49"/>
    <p:sldId id="1722" r:id="rId50"/>
    <p:sldId id="1728" r:id="rId51"/>
    <p:sldId id="1769" r:id="rId52"/>
    <p:sldId id="1723" r:id="rId53"/>
    <p:sldId id="1724" r:id="rId54"/>
    <p:sldId id="1725" r:id="rId55"/>
    <p:sldId id="1726" r:id="rId56"/>
    <p:sldId id="1727" r:id="rId57"/>
    <p:sldId id="1770" r:id="rId58"/>
    <p:sldId id="1729" r:id="rId59"/>
    <p:sldId id="1730" r:id="rId60"/>
    <p:sldId id="1731" r:id="rId61"/>
    <p:sldId id="1732" r:id="rId62"/>
    <p:sldId id="1733" r:id="rId63"/>
    <p:sldId id="1734" r:id="rId64"/>
    <p:sldId id="1735" r:id="rId65"/>
    <p:sldId id="1736" r:id="rId66"/>
    <p:sldId id="1771" r:id="rId67"/>
    <p:sldId id="1738" r:id="rId68"/>
    <p:sldId id="1739" r:id="rId69"/>
    <p:sldId id="1741" r:id="rId70"/>
    <p:sldId id="1742" r:id="rId71"/>
    <p:sldId id="1743" r:id="rId72"/>
    <p:sldId id="1744" r:id="rId73"/>
    <p:sldId id="1745" r:id="rId74"/>
    <p:sldId id="1746" r:id="rId75"/>
    <p:sldId id="1747" r:id="rId76"/>
    <p:sldId id="1748" r:id="rId77"/>
    <p:sldId id="1749" r:id="rId78"/>
    <p:sldId id="1750" r:id="rId79"/>
    <p:sldId id="1712" r:id="rId80"/>
  </p:sldIdLst>
  <p:sldSz cx="9144000" cy="6858000" type="screen4x3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A7B9A9-9507-904E-9A55-A2C5ACBD942D}">
          <p14:sldIdLst>
            <p14:sldId id="990"/>
            <p14:sldId id="1674"/>
            <p14:sldId id="1751"/>
            <p14:sldId id="1752"/>
            <p14:sldId id="1753"/>
            <p14:sldId id="1754"/>
            <p14:sldId id="1755"/>
            <p14:sldId id="1756"/>
            <p14:sldId id="1757"/>
            <p14:sldId id="1758"/>
            <p14:sldId id="1759"/>
            <p14:sldId id="1516"/>
            <p14:sldId id="1526"/>
            <p14:sldId id="1671"/>
            <p14:sldId id="1672"/>
            <p14:sldId id="1694"/>
            <p14:sldId id="1693"/>
            <p14:sldId id="1676"/>
            <p14:sldId id="1677"/>
            <p14:sldId id="1678"/>
            <p14:sldId id="1601"/>
            <p14:sldId id="1602"/>
            <p14:sldId id="1604"/>
            <p14:sldId id="1639"/>
            <p14:sldId id="1643"/>
            <p14:sldId id="1682"/>
            <p14:sldId id="1761"/>
            <p14:sldId id="1689"/>
            <p14:sldId id="1651"/>
            <p14:sldId id="1760"/>
            <p14:sldId id="1762"/>
            <p14:sldId id="1763"/>
            <p14:sldId id="1695"/>
            <p14:sldId id="1764"/>
            <p14:sldId id="1713"/>
            <p14:sldId id="1711"/>
            <p14:sldId id="1698"/>
            <p14:sldId id="1767"/>
            <p14:sldId id="1768"/>
            <p14:sldId id="1714"/>
            <p14:sldId id="1715"/>
            <p14:sldId id="1772"/>
            <p14:sldId id="1716"/>
            <p14:sldId id="1717"/>
            <p14:sldId id="1718"/>
            <p14:sldId id="1719"/>
            <p14:sldId id="1720"/>
            <p14:sldId id="1721"/>
            <p14:sldId id="1722"/>
            <p14:sldId id="1728"/>
            <p14:sldId id="1769"/>
            <p14:sldId id="1723"/>
            <p14:sldId id="1724"/>
            <p14:sldId id="1725"/>
            <p14:sldId id="1726"/>
            <p14:sldId id="1727"/>
            <p14:sldId id="1770"/>
            <p14:sldId id="1729"/>
            <p14:sldId id="1730"/>
            <p14:sldId id="1731"/>
            <p14:sldId id="1732"/>
            <p14:sldId id="1733"/>
            <p14:sldId id="1734"/>
            <p14:sldId id="1735"/>
            <p14:sldId id="1736"/>
            <p14:sldId id="1771"/>
            <p14:sldId id="1738"/>
            <p14:sldId id="1739"/>
            <p14:sldId id="1741"/>
            <p14:sldId id="1742"/>
            <p14:sldId id="1743"/>
            <p14:sldId id="1744"/>
            <p14:sldId id="1745"/>
            <p14:sldId id="1746"/>
            <p14:sldId id="1747"/>
            <p14:sldId id="1748"/>
            <p14:sldId id="1749"/>
            <p14:sldId id="1750"/>
            <p14:sldId id="1712"/>
          </p14:sldIdLst>
        </p14:section>
        <p14:section name="Finding genetic variants that determine complex traits" id="{DC60D88F-7440-0C45-B1F5-D6D9F4EEAE7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740">
          <p15:clr>
            <a:srgbClr val="A4A3A4"/>
          </p15:clr>
        </p15:guide>
        <p15:guide id="2" pos="31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5"/>
    <a:srgbClr val="000000"/>
    <a:srgbClr val="FFFFFF"/>
    <a:srgbClr val="002147"/>
    <a:srgbClr val="314B68"/>
    <a:srgbClr val="0E2056"/>
    <a:srgbClr val="0E2156"/>
    <a:srgbClr val="0F2264"/>
    <a:srgbClr val="112A6F"/>
    <a:srgbClr val="142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25ABB0-B510-9F4C-A6B7-3DA9CCF7D798}" v="305" dt="2026-02-27T12:48:25.3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47" autoAdjust="0"/>
    <p:restoredTop sz="88608" autoAdjust="0"/>
  </p:normalViewPr>
  <p:slideViewPr>
    <p:cSldViewPr snapToGrid="0">
      <p:cViewPr>
        <p:scale>
          <a:sx n="101" d="100"/>
          <a:sy n="101" d="100"/>
        </p:scale>
        <p:origin x="2720" y="1104"/>
      </p:cViewPr>
      <p:guideLst>
        <p:guide orient="horz" pos="3740"/>
        <p:guide pos="31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16272"/>
    </p:cViewPr>
  </p:sorterViewPr>
  <p:notesViewPr>
    <p:cSldViewPr snapToGrid="0">
      <p:cViewPr varScale="1">
        <p:scale>
          <a:sx n="68" d="100"/>
          <a:sy n="68" d="100"/>
        </p:scale>
        <p:origin x="-1938" y="-78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microsoft.com/office/2015/10/relationships/revisionInfo" Target="revisionInfo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6831013" y="9188450"/>
            <a:ext cx="42386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55" tIns="46988" rIns="95655" bIns="46988" anchor="ctr">
            <a:spAutoFit/>
          </a:bodyPr>
          <a:lstStyle/>
          <a:p>
            <a:pPr defTabSz="966788"/>
            <a:fld id="{464876E7-8974-724A-BAF5-0B15F2DE03C8}" type="slidenum">
              <a:rPr lang="en-US" sz="1500"/>
              <a:pPr defTabSz="966788"/>
              <a:t>‹#›</a:t>
            </a:fld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102659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373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6825" y="727075"/>
            <a:ext cx="4781550" cy="35861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6831013" y="9188450"/>
            <a:ext cx="42386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55" tIns="46988" rIns="95655" bIns="46988" anchor="ctr">
            <a:spAutoFit/>
          </a:bodyPr>
          <a:lstStyle/>
          <a:p>
            <a:pPr defTabSz="966788"/>
            <a:fld id="{BB1B5F71-F1EF-8442-91EC-C431B4854DFC}" type="slidenum">
              <a:rPr lang="en-US" sz="1500"/>
              <a:pPr defTabSz="966788"/>
              <a:t>‹#›</a:t>
            </a:fld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7995712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/>
              <a:t>The title of my talk is genome-wide studies as this has been the main focus of my research over the last 3 years.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251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6489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48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6142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6346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1014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GB" dirty="0"/>
              <a:t>Cyclin dependent Kinase Inhibitor – known as </a:t>
            </a:r>
            <a:r>
              <a:rPr lang="en-GB" dirty="0" err="1"/>
              <a:t>tumor</a:t>
            </a:r>
            <a:r>
              <a:rPr lang="en-GB" dirty="0"/>
              <a:t> suppressors.</a:t>
            </a:r>
          </a:p>
        </p:txBody>
      </p:sp>
    </p:spTree>
    <p:extLst>
      <p:ext uri="{BB962C8B-B14F-4D97-AF65-F5344CB8AC3E}">
        <p14:creationId xmlns:p14="http://schemas.microsoft.com/office/powerpoint/2010/main" val="11710803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51700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GB" dirty="0"/>
              <a:t>‘Fat mass and obesity-associated</a:t>
            </a:r>
            <a:r>
              <a:rPr lang="en-GB" baseline="0" dirty="0"/>
              <a:t> gene’.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56900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99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8509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/>
              <a:t>The title of my talk is genome-wide studies as this has been the main focus of my research over the last 3 years.</a:t>
            </a:r>
          </a:p>
        </p:txBody>
      </p:sp>
    </p:spTree>
    <p:extLst>
      <p:ext uri="{BB962C8B-B14F-4D97-AF65-F5344CB8AC3E}">
        <p14:creationId xmlns:p14="http://schemas.microsoft.com/office/powerpoint/2010/main" val="3508729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025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253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6C88F-A3C1-54D3-59CB-BDC03CCD7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EE6EE7-9B25-6836-FD52-12615CA211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01D9EF-F201-CCFA-AFE2-FF51ABC242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988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06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596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164B3-9E26-C6AD-A399-0DEFDA252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8A5AC6-3C51-65C1-3A38-48B47AEC69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1604AA-2068-80EA-D9CF-A83BA845E6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73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224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905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985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0300" y="152400"/>
            <a:ext cx="1884363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52400"/>
            <a:ext cx="550545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138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432" y="9198"/>
            <a:ext cx="8710510" cy="599507"/>
          </a:xfrm>
        </p:spPr>
        <p:txBody>
          <a:bodyPr/>
          <a:lstStyle>
            <a:lvl1pPr algn="l">
              <a:defRPr sz="2800">
                <a:latin typeface="FoundrySterling-Book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432" y="739139"/>
            <a:ext cx="8710510" cy="5879663"/>
          </a:xfrm>
        </p:spPr>
        <p:txBody>
          <a:bodyPr/>
          <a:lstStyle>
            <a:lvl1pPr>
              <a:defRPr sz="2400">
                <a:latin typeface="FoundrySterling-Book" pitchFamily="2" charset="0"/>
              </a:defRPr>
            </a:lvl1pPr>
            <a:lvl2pPr>
              <a:defRPr sz="1800">
                <a:latin typeface="FoundrySterling-Book" pitchFamily="2" charset="0"/>
              </a:defRPr>
            </a:lvl2pPr>
            <a:lvl3pPr>
              <a:defRPr sz="1600">
                <a:latin typeface="FoundrySterling-Book" pitchFamily="2" charset="0"/>
              </a:defRPr>
            </a:lvl3pPr>
            <a:lvl4pPr>
              <a:defRPr>
                <a:latin typeface="FoundrySterling-Book" pitchFamily="2" charset="0"/>
              </a:defRPr>
            </a:lvl4pPr>
            <a:lvl5pPr>
              <a:defRPr>
                <a:latin typeface="FoundrySterling-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0254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8007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76400"/>
            <a:ext cx="3694113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8963" y="16764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693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620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773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716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3979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0251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3620" y="152400"/>
            <a:ext cx="879676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 </a:t>
            </a:r>
            <a:r>
              <a:rPr lang="en-US" dirty="0" err="1"/>
              <a:t>kjhlkjhlkjhkhkhkjhkljh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620" y="1676400"/>
            <a:ext cx="879676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0488" y="6484938"/>
            <a:ext cx="2901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GB" altLang="en-US">
              <a:latin typeface="FoundrySterling-Book" pitchFamily="2" charset="0"/>
              <a:ea typeface="+mn-ea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oundrySterling-Book" pitchFamily="2" charset="0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 "/>
        <a:defRPr sz="2800">
          <a:solidFill>
            <a:schemeClr val="tx1"/>
          </a:solidFill>
          <a:latin typeface="FoundrySterling-Book" pitchFamily="2" charset="0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Symbol" charset="0"/>
        <a:buChar char="·"/>
        <a:defRPr sz="2400">
          <a:solidFill>
            <a:schemeClr val="tx1"/>
          </a:solidFill>
          <a:latin typeface="FoundrySterling-Book" pitchFamily="2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Symbol" charset="0"/>
        <a:buChar char="·"/>
        <a:defRPr sz="2000">
          <a:solidFill>
            <a:schemeClr val="tx1"/>
          </a:solidFill>
          <a:latin typeface="FoundrySterling-Book" pitchFamily="2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4000"/>
        <a:buFont typeface="Symbol" charset="0"/>
        <a:buChar char="·"/>
        <a:defRPr sz="1600">
          <a:solidFill>
            <a:schemeClr val="tx1"/>
          </a:solidFill>
          <a:latin typeface="FoundrySterling-Book" pitchFamily="2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charset="0"/>
        <a:buChar char="·"/>
        <a:defRPr sz="1400">
          <a:solidFill>
            <a:schemeClr val="tx1"/>
          </a:solidFill>
          <a:latin typeface="FoundrySterling-Book" pitchFamily="2" charset="0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38.emf"/><Relationship Id="rId5" Type="http://schemas.openxmlformats.org/officeDocument/2006/relationships/image" Target="../media/image29.png"/><Relationship Id="rId10" Type="http://schemas.openxmlformats.org/officeDocument/2006/relationships/image" Target="../media/image44.png"/><Relationship Id="rId4" Type="http://schemas.openxmlformats.org/officeDocument/2006/relationships/image" Target="../media/image28.png"/><Relationship Id="rId9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xkcd.com/882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0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atch.ctglab.nl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match.ctglab.nl/" TargetMode="External"/><Relationship Id="rId3" Type="http://schemas.openxmlformats.org/officeDocument/2006/relationships/image" Target="../media/image80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4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ell.ox.ac.uk/wtccc2/ms/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286327" y="1151644"/>
            <a:ext cx="796448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dirty="0">
                <a:solidFill>
                  <a:srgbClr val="FFFF00"/>
                </a:solidFill>
                <a:latin typeface="FoundrySterling-Book" pitchFamily="2" charset="0"/>
              </a:rPr>
              <a:t>Understanding the genetics of complex traits I</a:t>
            </a:r>
          </a:p>
          <a:p>
            <a:pPr algn="l">
              <a:spcBef>
                <a:spcPct val="50000"/>
              </a:spcBef>
            </a:pPr>
            <a:r>
              <a:rPr lang="en-GB" dirty="0">
                <a:latin typeface="FoundrySterling-Book" pitchFamily="2" charset="0"/>
              </a:rPr>
              <a:t>Gavin Band </a:t>
            </a:r>
            <a:r>
              <a:rPr lang="en-GB" sz="1600" dirty="0" err="1">
                <a:latin typeface="FoundrySterling-Book" pitchFamily="2" charset="0"/>
              </a:rPr>
              <a:t>gavin.band@well.ox.ac.uk</a:t>
            </a:r>
            <a:endParaRPr lang="en-GB" sz="1600" dirty="0">
              <a:latin typeface="FoundrySterling-Book" pitchFamily="2" charset="0"/>
            </a:endParaRPr>
          </a:p>
          <a:p>
            <a:pPr algn="l">
              <a:spcBef>
                <a:spcPct val="50000"/>
              </a:spcBef>
            </a:pPr>
            <a:r>
              <a:rPr lang="en-GB" sz="1800" dirty="0">
                <a:latin typeface="FoundrySterling-Book" pitchFamily="2" charset="0"/>
              </a:rPr>
              <a:t>BA Human Sciences</a:t>
            </a:r>
          </a:p>
          <a:p>
            <a:pPr algn="l">
              <a:spcBef>
                <a:spcPct val="50000"/>
              </a:spcBef>
            </a:pPr>
            <a:r>
              <a:rPr lang="en-GB" sz="1800" dirty="0">
                <a:latin typeface="FoundrySterling-Book" pitchFamily="2" charset="0"/>
              </a:rPr>
              <a:t>Friday 27th Feb 2026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4820F0B-6FCF-BCAD-508B-0E8A9FE1EDC8}"/>
              </a:ext>
            </a:extLst>
          </p:cNvPr>
          <p:cNvGrpSpPr/>
          <p:nvPr/>
        </p:nvGrpSpPr>
        <p:grpSpPr>
          <a:xfrm>
            <a:off x="201881" y="5415148"/>
            <a:ext cx="2291937" cy="1116281"/>
            <a:chOff x="201881" y="5415148"/>
            <a:chExt cx="2291937" cy="111628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B18AB9E-95B7-56F5-3A12-C06092E2725B}"/>
                </a:ext>
              </a:extLst>
            </p:cNvPr>
            <p:cNvSpPr/>
            <p:nvPr/>
          </p:nvSpPr>
          <p:spPr bwMode="auto">
            <a:xfrm>
              <a:off x="201881" y="5415148"/>
              <a:ext cx="2291937" cy="1116281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9BFE502-89D1-408B-B96F-6CA9823B9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6327" y="5508624"/>
              <a:ext cx="2054225" cy="933739"/>
            </a:xfrm>
            <a:prstGeom prst="rect">
              <a:avLst/>
            </a:prstGeom>
            <a:solidFill>
              <a:schemeClr val="tx1"/>
            </a:solidFill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93315-CD87-044F-855B-6F05D5E69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58" y="248920"/>
            <a:ext cx="8474722" cy="680720"/>
          </a:xfrm>
        </p:spPr>
        <p:txBody>
          <a:bodyPr/>
          <a:lstStyle/>
          <a:p>
            <a:r>
              <a:rPr lang="en-US" sz="3200" dirty="0"/>
              <a:t>Common variant, common disease hypothesis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E4F899-A189-0F41-A5D4-FB67E83B5861}"/>
              </a:ext>
            </a:extLst>
          </p:cNvPr>
          <p:cNvSpPr txBox="1"/>
          <p:nvPr/>
        </p:nvSpPr>
        <p:spPr>
          <a:xfrm>
            <a:off x="233552" y="2473780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Genotype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249CC02-CEAD-2241-A727-4D111B1BD038}"/>
              </a:ext>
            </a:extLst>
          </p:cNvPr>
          <p:cNvSpPr txBox="1"/>
          <p:nvPr/>
        </p:nvSpPr>
        <p:spPr>
          <a:xfrm>
            <a:off x="153401" y="200502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Phenotype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4A0101A-CFB5-8447-91D9-A290660000E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276133" y="3903533"/>
            <a:ext cx="23195" cy="17006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5C984B9-ECAB-754B-BE9F-AF08302FA3A6}"/>
              </a:ext>
            </a:extLst>
          </p:cNvPr>
          <p:cNvCxnSpPr>
            <a:cxnSpLocks/>
          </p:cNvCxnSpPr>
          <p:nvPr/>
        </p:nvCxnSpPr>
        <p:spPr bwMode="auto">
          <a:xfrm flipV="1">
            <a:off x="1307894" y="5597052"/>
            <a:ext cx="3036921" cy="127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C7A30661-53AE-554B-B9B9-15D52FA1A173}"/>
              </a:ext>
            </a:extLst>
          </p:cNvPr>
          <p:cNvSpPr txBox="1"/>
          <p:nvPr/>
        </p:nvSpPr>
        <p:spPr>
          <a:xfrm>
            <a:off x="314035" y="4346940"/>
            <a:ext cx="882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Strength of effect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891953E-D278-9644-AAFF-12CDBC17DC59}"/>
              </a:ext>
            </a:extLst>
          </p:cNvPr>
          <p:cNvSpPr txBox="1"/>
          <p:nvPr/>
        </p:nvSpPr>
        <p:spPr>
          <a:xfrm>
            <a:off x="1893071" y="5942667"/>
            <a:ext cx="2032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Genotype frequency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7F55079-A661-434D-969B-E47CC6FBCD2E}"/>
              </a:ext>
            </a:extLst>
          </p:cNvPr>
          <p:cNvSpPr/>
          <p:nvPr/>
        </p:nvSpPr>
        <p:spPr bwMode="auto">
          <a:xfrm>
            <a:off x="3852308" y="5264204"/>
            <a:ext cx="142240" cy="12192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8ED474-AF74-4141-897D-501722BE2109}"/>
              </a:ext>
            </a:extLst>
          </p:cNvPr>
          <p:cNvSpPr txBox="1"/>
          <p:nvPr/>
        </p:nvSpPr>
        <p:spPr>
          <a:xfrm>
            <a:off x="1307894" y="5691771"/>
            <a:ext cx="710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Very rare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7011AC-405F-D541-B34F-AFFE91211F58}"/>
              </a:ext>
            </a:extLst>
          </p:cNvPr>
          <p:cNvSpPr txBox="1"/>
          <p:nvPr/>
        </p:nvSpPr>
        <p:spPr>
          <a:xfrm>
            <a:off x="2078703" y="5691771"/>
            <a:ext cx="4122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rare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C5F434-BBF1-9949-8F89-D914E94801B8}"/>
              </a:ext>
            </a:extLst>
          </p:cNvPr>
          <p:cNvSpPr txBox="1"/>
          <p:nvPr/>
        </p:nvSpPr>
        <p:spPr>
          <a:xfrm>
            <a:off x="2571944" y="5697442"/>
            <a:ext cx="6751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common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F08E90-E7CE-D141-9EB2-960810639A17}"/>
              </a:ext>
            </a:extLst>
          </p:cNvPr>
          <p:cNvSpPr txBox="1"/>
          <p:nvPr/>
        </p:nvSpPr>
        <p:spPr>
          <a:xfrm>
            <a:off x="3410610" y="5676314"/>
            <a:ext cx="9733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Very common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36C383-4577-2F4D-8B00-EB5A3BE69191}"/>
              </a:ext>
            </a:extLst>
          </p:cNvPr>
          <p:cNvGrpSpPr/>
          <p:nvPr/>
        </p:nvGrpSpPr>
        <p:grpSpPr>
          <a:xfrm>
            <a:off x="1289649" y="1417943"/>
            <a:ext cx="3069528" cy="1735124"/>
            <a:chOff x="1502898" y="4519023"/>
            <a:chExt cx="3751385" cy="17351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C212E93-53AF-0A4C-BC45-CA77AF0DAB17}"/>
                </a:ext>
              </a:extLst>
            </p:cNvPr>
            <p:cNvSpPr/>
            <p:nvPr/>
          </p:nvSpPr>
          <p:spPr bwMode="auto">
            <a:xfrm>
              <a:off x="1502898" y="5638797"/>
              <a:ext cx="3751385" cy="23374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987194-CCD3-4F46-A7AE-EB240C65FEAC}"/>
                </a:ext>
              </a:extLst>
            </p:cNvPr>
            <p:cNvSpPr txBox="1"/>
            <p:nvPr/>
          </p:nvSpPr>
          <p:spPr>
            <a:xfrm>
              <a:off x="2491610" y="5915593"/>
              <a:ext cx="1877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population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3FD4045-B761-8F4F-906C-36A2D6BAAE2F}"/>
                </a:ext>
              </a:extLst>
            </p:cNvPr>
            <p:cNvGrpSpPr/>
            <p:nvPr/>
          </p:nvGrpSpPr>
          <p:grpSpPr>
            <a:xfrm>
              <a:off x="1505133" y="4519023"/>
              <a:ext cx="3746806" cy="907443"/>
              <a:chOff x="2036922" y="1639514"/>
              <a:chExt cx="4027050" cy="2549429"/>
            </a:xfrm>
          </p:grpSpPr>
          <p:pic>
            <p:nvPicPr>
              <p:cNvPr id="50" name="Picture 2">
                <a:extLst>
                  <a:ext uri="{FF2B5EF4-FFF2-40B4-BE49-F238E27FC236}">
                    <a16:creationId xmlns:a16="http://schemas.microsoft.com/office/drawing/2014/main" id="{8CB9BFAA-2F00-0444-8222-CC413373A8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036922" y="1639514"/>
                <a:ext cx="4027050" cy="2543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E1FD06E-27EB-AC43-843F-13A4FA701CC2}"/>
                  </a:ext>
                </a:extLst>
              </p:cNvPr>
              <p:cNvSpPr/>
              <p:nvPr/>
            </p:nvSpPr>
            <p:spPr bwMode="auto">
              <a:xfrm>
                <a:off x="5288222" y="1686794"/>
                <a:ext cx="761097" cy="2502149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E65B1E9-51A4-7748-839B-5BAD6D6EBD71}"/>
                </a:ext>
              </a:extLst>
            </p:cNvPr>
            <p:cNvSpPr/>
            <p:nvPr/>
          </p:nvSpPr>
          <p:spPr bwMode="auto">
            <a:xfrm>
              <a:off x="2006582" y="5637433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9663637-AD75-7D49-ABE9-8A9599EE15C9}"/>
                </a:ext>
              </a:extLst>
            </p:cNvPr>
            <p:cNvSpPr/>
            <p:nvPr/>
          </p:nvSpPr>
          <p:spPr bwMode="auto">
            <a:xfrm>
              <a:off x="2390898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866691-C382-0542-974B-E4805D43C5DB}"/>
                </a:ext>
              </a:extLst>
            </p:cNvPr>
            <p:cNvSpPr/>
            <p:nvPr/>
          </p:nvSpPr>
          <p:spPr bwMode="auto">
            <a:xfrm>
              <a:off x="291857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E45A0A9-9955-E249-8683-B71BB4AA45B4}"/>
                </a:ext>
              </a:extLst>
            </p:cNvPr>
            <p:cNvSpPr/>
            <p:nvPr/>
          </p:nvSpPr>
          <p:spPr bwMode="auto">
            <a:xfrm>
              <a:off x="4482195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0AD43E1-955B-7040-B0C6-0FC6F03384DB}"/>
                </a:ext>
              </a:extLst>
            </p:cNvPr>
            <p:cNvSpPr/>
            <p:nvPr/>
          </p:nvSpPr>
          <p:spPr bwMode="auto">
            <a:xfrm>
              <a:off x="343014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1F6345E-F070-8B48-9369-DE48E233C3F3}"/>
                </a:ext>
              </a:extLst>
            </p:cNvPr>
            <p:cNvSpPr/>
            <p:nvPr/>
          </p:nvSpPr>
          <p:spPr bwMode="auto">
            <a:xfrm>
              <a:off x="378189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2B8FE55-83CF-394B-A76F-461CCD644B9E}"/>
                </a:ext>
              </a:extLst>
            </p:cNvPr>
            <p:cNvSpPr/>
            <p:nvPr/>
          </p:nvSpPr>
          <p:spPr bwMode="auto">
            <a:xfrm>
              <a:off x="4101002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0D444F2-627F-964E-AE80-E376AFDF86D1}"/>
                </a:ext>
              </a:extLst>
            </p:cNvPr>
            <p:cNvSpPr/>
            <p:nvPr/>
          </p:nvSpPr>
          <p:spPr bwMode="auto">
            <a:xfrm>
              <a:off x="4314632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74E851A-7936-224F-81F4-BD91A7C1E1E9}"/>
                </a:ext>
              </a:extLst>
            </p:cNvPr>
            <p:cNvSpPr/>
            <p:nvPr/>
          </p:nvSpPr>
          <p:spPr bwMode="auto">
            <a:xfrm>
              <a:off x="4585764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3AE07F1-7DDE-1649-884A-B19BF08AA5A9}"/>
                </a:ext>
              </a:extLst>
            </p:cNvPr>
            <p:cNvSpPr/>
            <p:nvPr/>
          </p:nvSpPr>
          <p:spPr bwMode="auto">
            <a:xfrm>
              <a:off x="4702052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3D40779-D42F-CE48-9843-069700790FE6}"/>
                </a:ext>
              </a:extLst>
            </p:cNvPr>
            <p:cNvSpPr/>
            <p:nvPr/>
          </p:nvSpPr>
          <p:spPr bwMode="auto">
            <a:xfrm>
              <a:off x="4855115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3BF45E6-67E4-B543-8E6E-624C7D562631}"/>
                </a:ext>
              </a:extLst>
            </p:cNvPr>
            <p:cNvSpPr/>
            <p:nvPr/>
          </p:nvSpPr>
          <p:spPr bwMode="auto">
            <a:xfrm>
              <a:off x="4987301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4C04428-E7D5-F740-9715-0835E9F852B3}"/>
                </a:ext>
              </a:extLst>
            </p:cNvPr>
            <p:cNvSpPr/>
            <p:nvPr/>
          </p:nvSpPr>
          <p:spPr bwMode="auto">
            <a:xfrm>
              <a:off x="5090038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8E92863-ED1E-8144-B95E-793E300DC632}"/>
                </a:ext>
              </a:extLst>
            </p:cNvPr>
            <p:cNvSpPr/>
            <p:nvPr/>
          </p:nvSpPr>
          <p:spPr bwMode="auto">
            <a:xfrm>
              <a:off x="5190326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11B11E8F-337A-984A-A567-14B0DB41E2B3}"/>
              </a:ext>
            </a:extLst>
          </p:cNvPr>
          <p:cNvSpPr txBox="1"/>
          <p:nvPr/>
        </p:nvSpPr>
        <p:spPr>
          <a:xfrm>
            <a:off x="3404610" y="993489"/>
            <a:ext cx="746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Affected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B048E4F-0990-6E46-BEEA-53133837E99C}"/>
              </a:ext>
            </a:extLst>
          </p:cNvPr>
          <p:cNvCxnSpPr>
            <a:cxnSpLocks/>
          </p:cNvCxnSpPr>
          <p:nvPr/>
        </p:nvCxnSpPr>
        <p:spPr bwMode="auto">
          <a:xfrm>
            <a:off x="3923428" y="1307448"/>
            <a:ext cx="186723" cy="2779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94293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93315-CD87-044F-855B-6F05D5E69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58" y="248920"/>
            <a:ext cx="8474722" cy="680720"/>
          </a:xfrm>
        </p:spPr>
        <p:txBody>
          <a:bodyPr/>
          <a:lstStyle/>
          <a:p>
            <a:r>
              <a:rPr lang="en-US" sz="3200" dirty="0"/>
              <a:t>Common variant, common disease hypothesis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E4F899-A189-0F41-A5D4-FB67E83B5861}"/>
              </a:ext>
            </a:extLst>
          </p:cNvPr>
          <p:cNvSpPr txBox="1"/>
          <p:nvPr/>
        </p:nvSpPr>
        <p:spPr>
          <a:xfrm>
            <a:off x="233552" y="2473780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Genotype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249CC02-CEAD-2241-A727-4D111B1BD038}"/>
              </a:ext>
            </a:extLst>
          </p:cNvPr>
          <p:cNvSpPr txBox="1"/>
          <p:nvPr/>
        </p:nvSpPr>
        <p:spPr>
          <a:xfrm>
            <a:off x="153401" y="200502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Phenotype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4A0101A-CFB5-8447-91D9-A290660000E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276133" y="3903533"/>
            <a:ext cx="23195" cy="17006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5C984B9-ECAB-754B-BE9F-AF08302FA3A6}"/>
              </a:ext>
            </a:extLst>
          </p:cNvPr>
          <p:cNvCxnSpPr>
            <a:cxnSpLocks/>
          </p:cNvCxnSpPr>
          <p:nvPr/>
        </p:nvCxnSpPr>
        <p:spPr bwMode="auto">
          <a:xfrm flipV="1">
            <a:off x="1307894" y="5597052"/>
            <a:ext cx="3036921" cy="127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6891953E-D278-9644-AAFF-12CDBC17DC59}"/>
              </a:ext>
            </a:extLst>
          </p:cNvPr>
          <p:cNvSpPr txBox="1"/>
          <p:nvPr/>
        </p:nvSpPr>
        <p:spPr>
          <a:xfrm>
            <a:off x="1893071" y="5942667"/>
            <a:ext cx="2032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Genotype frequency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7F55079-A661-434D-969B-E47CC6FBCD2E}"/>
              </a:ext>
            </a:extLst>
          </p:cNvPr>
          <p:cNvSpPr/>
          <p:nvPr/>
        </p:nvSpPr>
        <p:spPr bwMode="auto">
          <a:xfrm>
            <a:off x="3852308" y="5264204"/>
            <a:ext cx="142240" cy="12192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8ED474-AF74-4141-897D-501722BE2109}"/>
              </a:ext>
            </a:extLst>
          </p:cNvPr>
          <p:cNvSpPr txBox="1"/>
          <p:nvPr/>
        </p:nvSpPr>
        <p:spPr>
          <a:xfrm>
            <a:off x="1307894" y="5691771"/>
            <a:ext cx="710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Very rare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7011AC-405F-D541-B34F-AFFE91211F58}"/>
              </a:ext>
            </a:extLst>
          </p:cNvPr>
          <p:cNvSpPr txBox="1"/>
          <p:nvPr/>
        </p:nvSpPr>
        <p:spPr>
          <a:xfrm>
            <a:off x="2078703" y="5691771"/>
            <a:ext cx="4122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rare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C5F434-BBF1-9949-8F89-D914E94801B8}"/>
              </a:ext>
            </a:extLst>
          </p:cNvPr>
          <p:cNvSpPr txBox="1"/>
          <p:nvPr/>
        </p:nvSpPr>
        <p:spPr>
          <a:xfrm>
            <a:off x="2571944" y="5697442"/>
            <a:ext cx="6751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common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F08E90-E7CE-D141-9EB2-960810639A17}"/>
              </a:ext>
            </a:extLst>
          </p:cNvPr>
          <p:cNvSpPr txBox="1"/>
          <p:nvPr/>
        </p:nvSpPr>
        <p:spPr>
          <a:xfrm>
            <a:off x="3410610" y="5676314"/>
            <a:ext cx="9733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Very common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36C383-4577-2F4D-8B00-EB5A3BE69191}"/>
              </a:ext>
            </a:extLst>
          </p:cNvPr>
          <p:cNvGrpSpPr/>
          <p:nvPr/>
        </p:nvGrpSpPr>
        <p:grpSpPr>
          <a:xfrm>
            <a:off x="1289649" y="1417943"/>
            <a:ext cx="3069528" cy="1735124"/>
            <a:chOff x="1502898" y="4519023"/>
            <a:chExt cx="3751385" cy="17351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C212E93-53AF-0A4C-BC45-CA77AF0DAB17}"/>
                </a:ext>
              </a:extLst>
            </p:cNvPr>
            <p:cNvSpPr/>
            <p:nvPr/>
          </p:nvSpPr>
          <p:spPr bwMode="auto">
            <a:xfrm>
              <a:off x="1502898" y="5638797"/>
              <a:ext cx="3751385" cy="23374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987194-CCD3-4F46-A7AE-EB240C65FEAC}"/>
                </a:ext>
              </a:extLst>
            </p:cNvPr>
            <p:cNvSpPr txBox="1"/>
            <p:nvPr/>
          </p:nvSpPr>
          <p:spPr>
            <a:xfrm>
              <a:off x="2491610" y="5915593"/>
              <a:ext cx="1877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population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3FD4045-B761-8F4F-906C-36A2D6BAAE2F}"/>
                </a:ext>
              </a:extLst>
            </p:cNvPr>
            <p:cNvGrpSpPr/>
            <p:nvPr/>
          </p:nvGrpSpPr>
          <p:grpSpPr>
            <a:xfrm>
              <a:off x="1505133" y="4519023"/>
              <a:ext cx="3746806" cy="907443"/>
              <a:chOff x="2036922" y="1639514"/>
              <a:chExt cx="4027050" cy="2549429"/>
            </a:xfrm>
          </p:grpSpPr>
          <p:pic>
            <p:nvPicPr>
              <p:cNvPr id="50" name="Picture 2">
                <a:extLst>
                  <a:ext uri="{FF2B5EF4-FFF2-40B4-BE49-F238E27FC236}">
                    <a16:creationId xmlns:a16="http://schemas.microsoft.com/office/drawing/2014/main" id="{8CB9BFAA-2F00-0444-8222-CC413373A8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036922" y="1639514"/>
                <a:ext cx="4027050" cy="2543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E1FD06E-27EB-AC43-843F-13A4FA701CC2}"/>
                  </a:ext>
                </a:extLst>
              </p:cNvPr>
              <p:cNvSpPr/>
              <p:nvPr/>
            </p:nvSpPr>
            <p:spPr bwMode="auto">
              <a:xfrm>
                <a:off x="5288222" y="1686794"/>
                <a:ext cx="761097" cy="2502149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E65B1E9-51A4-7748-839B-5BAD6D6EBD71}"/>
                </a:ext>
              </a:extLst>
            </p:cNvPr>
            <p:cNvSpPr/>
            <p:nvPr/>
          </p:nvSpPr>
          <p:spPr bwMode="auto">
            <a:xfrm>
              <a:off x="2006582" y="5637433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9663637-AD75-7D49-ABE9-8A9599EE15C9}"/>
                </a:ext>
              </a:extLst>
            </p:cNvPr>
            <p:cNvSpPr/>
            <p:nvPr/>
          </p:nvSpPr>
          <p:spPr bwMode="auto">
            <a:xfrm>
              <a:off x="2390898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866691-C382-0542-974B-E4805D43C5DB}"/>
                </a:ext>
              </a:extLst>
            </p:cNvPr>
            <p:cNvSpPr/>
            <p:nvPr/>
          </p:nvSpPr>
          <p:spPr bwMode="auto">
            <a:xfrm>
              <a:off x="291857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E45A0A9-9955-E249-8683-B71BB4AA45B4}"/>
                </a:ext>
              </a:extLst>
            </p:cNvPr>
            <p:cNvSpPr/>
            <p:nvPr/>
          </p:nvSpPr>
          <p:spPr bwMode="auto">
            <a:xfrm>
              <a:off x="4482195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0AD43E1-955B-7040-B0C6-0FC6F03384DB}"/>
                </a:ext>
              </a:extLst>
            </p:cNvPr>
            <p:cNvSpPr/>
            <p:nvPr/>
          </p:nvSpPr>
          <p:spPr bwMode="auto">
            <a:xfrm>
              <a:off x="343014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1F6345E-F070-8B48-9369-DE48E233C3F3}"/>
                </a:ext>
              </a:extLst>
            </p:cNvPr>
            <p:cNvSpPr/>
            <p:nvPr/>
          </p:nvSpPr>
          <p:spPr bwMode="auto">
            <a:xfrm>
              <a:off x="378189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2B8FE55-83CF-394B-A76F-461CCD644B9E}"/>
                </a:ext>
              </a:extLst>
            </p:cNvPr>
            <p:cNvSpPr/>
            <p:nvPr/>
          </p:nvSpPr>
          <p:spPr bwMode="auto">
            <a:xfrm>
              <a:off x="4101002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0D444F2-627F-964E-AE80-E376AFDF86D1}"/>
                </a:ext>
              </a:extLst>
            </p:cNvPr>
            <p:cNvSpPr/>
            <p:nvPr/>
          </p:nvSpPr>
          <p:spPr bwMode="auto">
            <a:xfrm>
              <a:off x="4314632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74E851A-7936-224F-81F4-BD91A7C1E1E9}"/>
                </a:ext>
              </a:extLst>
            </p:cNvPr>
            <p:cNvSpPr/>
            <p:nvPr/>
          </p:nvSpPr>
          <p:spPr bwMode="auto">
            <a:xfrm>
              <a:off x="4585764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3AE07F1-7DDE-1649-884A-B19BF08AA5A9}"/>
                </a:ext>
              </a:extLst>
            </p:cNvPr>
            <p:cNvSpPr/>
            <p:nvPr/>
          </p:nvSpPr>
          <p:spPr bwMode="auto">
            <a:xfrm>
              <a:off x="4702052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3D40779-D42F-CE48-9843-069700790FE6}"/>
                </a:ext>
              </a:extLst>
            </p:cNvPr>
            <p:cNvSpPr/>
            <p:nvPr/>
          </p:nvSpPr>
          <p:spPr bwMode="auto">
            <a:xfrm>
              <a:off x="4855115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3BF45E6-67E4-B543-8E6E-624C7D562631}"/>
                </a:ext>
              </a:extLst>
            </p:cNvPr>
            <p:cNvSpPr/>
            <p:nvPr/>
          </p:nvSpPr>
          <p:spPr bwMode="auto">
            <a:xfrm>
              <a:off x="4987301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4C04428-E7D5-F740-9715-0835E9F852B3}"/>
                </a:ext>
              </a:extLst>
            </p:cNvPr>
            <p:cNvSpPr/>
            <p:nvPr/>
          </p:nvSpPr>
          <p:spPr bwMode="auto">
            <a:xfrm>
              <a:off x="5090038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8E92863-ED1E-8144-B95E-793E300DC632}"/>
                </a:ext>
              </a:extLst>
            </p:cNvPr>
            <p:cNvSpPr/>
            <p:nvPr/>
          </p:nvSpPr>
          <p:spPr bwMode="auto">
            <a:xfrm>
              <a:off x="5190326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11B11E8F-337A-984A-A567-14B0DB41E2B3}"/>
              </a:ext>
            </a:extLst>
          </p:cNvPr>
          <p:cNvSpPr txBox="1"/>
          <p:nvPr/>
        </p:nvSpPr>
        <p:spPr>
          <a:xfrm>
            <a:off x="3404610" y="993489"/>
            <a:ext cx="746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Affected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B048E4F-0990-6E46-BEEA-53133837E99C}"/>
              </a:ext>
            </a:extLst>
          </p:cNvPr>
          <p:cNvCxnSpPr>
            <a:cxnSpLocks/>
          </p:cNvCxnSpPr>
          <p:nvPr/>
        </p:nvCxnSpPr>
        <p:spPr bwMode="auto">
          <a:xfrm>
            <a:off x="3923428" y="1307448"/>
            <a:ext cx="186723" cy="2779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731649D-54F5-50B0-AF22-FC44886C496D}"/>
              </a:ext>
            </a:extLst>
          </p:cNvPr>
          <p:cNvSpPr txBox="1"/>
          <p:nvPr/>
        </p:nvSpPr>
        <p:spPr>
          <a:xfrm>
            <a:off x="45400" y="4472555"/>
            <a:ext cx="882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Relative risk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06E4F8-4579-6575-D972-2991759D0FCF}"/>
                  </a:ext>
                </a:extLst>
              </p:cNvPr>
              <p:cNvSpPr txBox="1"/>
              <p:nvPr/>
            </p:nvSpPr>
            <p:spPr>
              <a:xfrm>
                <a:off x="974824" y="4112635"/>
                <a:ext cx="3129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200" b="0" i="1" dirty="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06E4F8-4579-6575-D972-2991759D0F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824" y="4112635"/>
                <a:ext cx="31290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6BB8C6C-AC48-C04F-6AAF-C2A30F4827C1}"/>
                  </a:ext>
                </a:extLst>
              </p:cNvPr>
              <p:cNvSpPr txBox="1"/>
              <p:nvPr/>
            </p:nvSpPr>
            <p:spPr>
              <a:xfrm>
                <a:off x="974824" y="4734165"/>
                <a:ext cx="3129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200" b="0" i="1" dirty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6BB8C6C-AC48-C04F-6AAF-C2A30F4827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824" y="4734165"/>
                <a:ext cx="312906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C805EFF-F955-2E01-55D1-29441B7432EA}"/>
                  </a:ext>
                </a:extLst>
              </p:cNvPr>
              <p:cNvSpPr txBox="1"/>
              <p:nvPr/>
            </p:nvSpPr>
            <p:spPr>
              <a:xfrm>
                <a:off x="986422" y="5450740"/>
                <a:ext cx="3129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200" b="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C805EFF-F955-2E01-55D1-29441B7432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422" y="5450740"/>
                <a:ext cx="31290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1479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CE4F899-A189-0F41-A5D4-FB67E83B5861}"/>
              </a:ext>
            </a:extLst>
          </p:cNvPr>
          <p:cNvSpPr txBox="1"/>
          <p:nvPr/>
        </p:nvSpPr>
        <p:spPr>
          <a:xfrm>
            <a:off x="233552" y="2473780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Genotype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249CC02-CEAD-2241-A727-4D111B1BD038}"/>
              </a:ext>
            </a:extLst>
          </p:cNvPr>
          <p:cNvSpPr txBox="1"/>
          <p:nvPr/>
        </p:nvSpPr>
        <p:spPr>
          <a:xfrm>
            <a:off x="153401" y="200502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Phenotype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36C383-4577-2F4D-8B00-EB5A3BE69191}"/>
              </a:ext>
            </a:extLst>
          </p:cNvPr>
          <p:cNvGrpSpPr/>
          <p:nvPr/>
        </p:nvGrpSpPr>
        <p:grpSpPr>
          <a:xfrm>
            <a:off x="1289649" y="1417943"/>
            <a:ext cx="3069528" cy="1735124"/>
            <a:chOff x="1502898" y="4519023"/>
            <a:chExt cx="3751385" cy="17351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C212E93-53AF-0A4C-BC45-CA77AF0DAB17}"/>
                </a:ext>
              </a:extLst>
            </p:cNvPr>
            <p:cNvSpPr/>
            <p:nvPr/>
          </p:nvSpPr>
          <p:spPr bwMode="auto">
            <a:xfrm>
              <a:off x="1502898" y="5638797"/>
              <a:ext cx="3751385" cy="23374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987194-CCD3-4F46-A7AE-EB240C65FEAC}"/>
                </a:ext>
              </a:extLst>
            </p:cNvPr>
            <p:cNvSpPr txBox="1"/>
            <p:nvPr/>
          </p:nvSpPr>
          <p:spPr>
            <a:xfrm>
              <a:off x="2491610" y="5915593"/>
              <a:ext cx="1877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population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3FD4045-B761-8F4F-906C-36A2D6BAAE2F}"/>
                </a:ext>
              </a:extLst>
            </p:cNvPr>
            <p:cNvGrpSpPr/>
            <p:nvPr/>
          </p:nvGrpSpPr>
          <p:grpSpPr>
            <a:xfrm>
              <a:off x="1505133" y="4519023"/>
              <a:ext cx="3746806" cy="907443"/>
              <a:chOff x="2036922" y="1639514"/>
              <a:chExt cx="4027050" cy="2549429"/>
            </a:xfrm>
          </p:grpSpPr>
          <p:pic>
            <p:nvPicPr>
              <p:cNvPr id="50" name="Picture 2">
                <a:extLst>
                  <a:ext uri="{FF2B5EF4-FFF2-40B4-BE49-F238E27FC236}">
                    <a16:creationId xmlns:a16="http://schemas.microsoft.com/office/drawing/2014/main" id="{8CB9BFAA-2F00-0444-8222-CC413373A8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036922" y="1639514"/>
                <a:ext cx="4027050" cy="2543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E1FD06E-27EB-AC43-843F-13A4FA701CC2}"/>
                  </a:ext>
                </a:extLst>
              </p:cNvPr>
              <p:cNvSpPr/>
              <p:nvPr/>
            </p:nvSpPr>
            <p:spPr bwMode="auto">
              <a:xfrm>
                <a:off x="5472671" y="1686794"/>
                <a:ext cx="576649" cy="2502149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E65B1E9-51A4-7748-839B-5BAD6D6EBD71}"/>
                </a:ext>
              </a:extLst>
            </p:cNvPr>
            <p:cNvSpPr/>
            <p:nvPr/>
          </p:nvSpPr>
          <p:spPr bwMode="auto">
            <a:xfrm>
              <a:off x="2006582" y="5637433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9663637-AD75-7D49-ABE9-8A9599EE15C9}"/>
                </a:ext>
              </a:extLst>
            </p:cNvPr>
            <p:cNvSpPr/>
            <p:nvPr/>
          </p:nvSpPr>
          <p:spPr bwMode="auto">
            <a:xfrm>
              <a:off x="2390898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866691-C382-0542-974B-E4805D43C5DB}"/>
                </a:ext>
              </a:extLst>
            </p:cNvPr>
            <p:cNvSpPr/>
            <p:nvPr/>
          </p:nvSpPr>
          <p:spPr bwMode="auto">
            <a:xfrm>
              <a:off x="291857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E45A0A9-9955-E249-8683-B71BB4AA45B4}"/>
                </a:ext>
              </a:extLst>
            </p:cNvPr>
            <p:cNvSpPr/>
            <p:nvPr/>
          </p:nvSpPr>
          <p:spPr bwMode="auto">
            <a:xfrm>
              <a:off x="4482195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0AD43E1-955B-7040-B0C6-0FC6F03384DB}"/>
                </a:ext>
              </a:extLst>
            </p:cNvPr>
            <p:cNvSpPr/>
            <p:nvPr/>
          </p:nvSpPr>
          <p:spPr bwMode="auto">
            <a:xfrm>
              <a:off x="343014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1F6345E-F070-8B48-9369-DE48E233C3F3}"/>
                </a:ext>
              </a:extLst>
            </p:cNvPr>
            <p:cNvSpPr/>
            <p:nvPr/>
          </p:nvSpPr>
          <p:spPr bwMode="auto">
            <a:xfrm>
              <a:off x="378189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2B8FE55-83CF-394B-A76F-461CCD644B9E}"/>
                </a:ext>
              </a:extLst>
            </p:cNvPr>
            <p:cNvSpPr/>
            <p:nvPr/>
          </p:nvSpPr>
          <p:spPr bwMode="auto">
            <a:xfrm>
              <a:off x="4101002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0D444F2-627F-964E-AE80-E376AFDF86D1}"/>
                </a:ext>
              </a:extLst>
            </p:cNvPr>
            <p:cNvSpPr/>
            <p:nvPr/>
          </p:nvSpPr>
          <p:spPr bwMode="auto">
            <a:xfrm>
              <a:off x="4314632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74E851A-7936-224F-81F4-BD91A7C1E1E9}"/>
                </a:ext>
              </a:extLst>
            </p:cNvPr>
            <p:cNvSpPr/>
            <p:nvPr/>
          </p:nvSpPr>
          <p:spPr bwMode="auto">
            <a:xfrm>
              <a:off x="4585764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3AE07F1-7DDE-1649-884A-B19BF08AA5A9}"/>
                </a:ext>
              </a:extLst>
            </p:cNvPr>
            <p:cNvSpPr/>
            <p:nvPr/>
          </p:nvSpPr>
          <p:spPr bwMode="auto">
            <a:xfrm>
              <a:off x="4702052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3D40779-D42F-CE48-9843-069700790FE6}"/>
                </a:ext>
              </a:extLst>
            </p:cNvPr>
            <p:cNvSpPr/>
            <p:nvPr/>
          </p:nvSpPr>
          <p:spPr bwMode="auto">
            <a:xfrm>
              <a:off x="4855115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3BF45E6-67E4-B543-8E6E-624C7D562631}"/>
                </a:ext>
              </a:extLst>
            </p:cNvPr>
            <p:cNvSpPr/>
            <p:nvPr/>
          </p:nvSpPr>
          <p:spPr bwMode="auto">
            <a:xfrm>
              <a:off x="4987301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4C04428-E7D5-F740-9715-0835E9F852B3}"/>
                </a:ext>
              </a:extLst>
            </p:cNvPr>
            <p:cNvSpPr/>
            <p:nvPr/>
          </p:nvSpPr>
          <p:spPr bwMode="auto">
            <a:xfrm>
              <a:off x="5090038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8E92863-ED1E-8144-B95E-793E300DC632}"/>
                </a:ext>
              </a:extLst>
            </p:cNvPr>
            <p:cNvSpPr/>
            <p:nvPr/>
          </p:nvSpPr>
          <p:spPr bwMode="auto">
            <a:xfrm>
              <a:off x="5190326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11B11E8F-337A-984A-A567-14B0DB41E2B3}"/>
              </a:ext>
            </a:extLst>
          </p:cNvPr>
          <p:cNvSpPr txBox="1"/>
          <p:nvPr/>
        </p:nvSpPr>
        <p:spPr>
          <a:xfrm>
            <a:off x="3404610" y="993489"/>
            <a:ext cx="746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Affected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B048E4F-0990-6E46-BEEA-53133837E99C}"/>
              </a:ext>
            </a:extLst>
          </p:cNvPr>
          <p:cNvCxnSpPr>
            <a:cxnSpLocks/>
          </p:cNvCxnSpPr>
          <p:nvPr/>
        </p:nvCxnSpPr>
        <p:spPr bwMode="auto">
          <a:xfrm>
            <a:off x="3923428" y="1307448"/>
            <a:ext cx="186723" cy="2779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A9C151E9-CA6F-474F-A7E3-101D8919E228}"/>
              </a:ext>
            </a:extLst>
          </p:cNvPr>
          <p:cNvSpPr txBox="1"/>
          <p:nvPr/>
        </p:nvSpPr>
        <p:spPr>
          <a:xfrm>
            <a:off x="4752231" y="3075670"/>
            <a:ext cx="417182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A </a:t>
            </a:r>
            <a:r>
              <a:rPr lang="en-US" sz="2000" b="1" dirty="0">
                <a:latin typeface="FOUNDRYSTERLING-BOOK" pitchFamily="2" charset="0"/>
              </a:rPr>
              <a:t>complex trait</a:t>
            </a:r>
            <a:r>
              <a:rPr lang="en-US" sz="1800" dirty="0">
                <a:latin typeface="FoundrySterling-Book" pitchFamily="2" charset="0"/>
              </a:rPr>
              <a:t>.</a:t>
            </a:r>
          </a:p>
          <a:p>
            <a:pPr algn="l"/>
            <a:r>
              <a:rPr lang="en-US" sz="1800" dirty="0">
                <a:latin typeface="FoundrySterling-Book" pitchFamily="2" charset="0"/>
              </a:rPr>
              <a:t>Caused by many factors, each having a small overall effect.  Including</a:t>
            </a:r>
          </a:p>
          <a:p>
            <a:pPr algn="l"/>
            <a:endParaRPr lang="en-US" sz="1800" dirty="0">
              <a:latin typeface="FoundrySterling-Book" pitchFamily="2" charset="0"/>
            </a:endParaRPr>
          </a:p>
          <a:p>
            <a:pPr marL="285750" indent="-285750" algn="l">
              <a:buFontTx/>
              <a:buChar char="-"/>
            </a:pPr>
            <a:r>
              <a:rPr lang="en-US" sz="1800" dirty="0">
                <a:latin typeface="FoundrySterling-Book" pitchFamily="2" charset="0"/>
              </a:rPr>
              <a:t>Many genetic variants, including common ones</a:t>
            </a:r>
          </a:p>
          <a:p>
            <a:pPr marL="285750" indent="-285750" algn="l">
              <a:buFontTx/>
              <a:buChar char="-"/>
            </a:pPr>
            <a:r>
              <a:rPr lang="en-US" sz="1800" dirty="0">
                <a:latin typeface="FoundrySterling-Book" pitchFamily="2" charset="0"/>
              </a:rPr>
              <a:t>Environmental factors</a:t>
            </a:r>
          </a:p>
          <a:p>
            <a:pPr marL="285750" indent="-285750" algn="l">
              <a:buFontTx/>
              <a:buChar char="-"/>
            </a:pPr>
            <a:r>
              <a:rPr lang="en-US" sz="1800" dirty="0">
                <a:latin typeface="FoundrySterling-Book" pitchFamily="2" charset="0"/>
              </a:rPr>
              <a:t>Gene-environment or gene-gene interactions</a:t>
            </a:r>
          </a:p>
          <a:p>
            <a:pPr marL="285750" indent="-285750" algn="l">
              <a:buFontTx/>
              <a:buChar char="-"/>
            </a:pPr>
            <a:r>
              <a:rPr lang="en-US" sz="1800" dirty="0">
                <a:latin typeface="FoundrySterling-Book" pitchFamily="2" charset="0"/>
              </a:rPr>
              <a:t>…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0195E7E-CC50-B3D2-46A6-70AE67768BAB}"/>
              </a:ext>
            </a:extLst>
          </p:cNvPr>
          <p:cNvSpPr txBox="1">
            <a:spLocks/>
          </p:cNvSpPr>
          <p:nvPr/>
        </p:nvSpPr>
        <p:spPr bwMode="auto">
          <a:xfrm>
            <a:off x="344158" y="248920"/>
            <a:ext cx="8474722" cy="6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/>
              <a:t>Common variant, common disease hypothesis</a:t>
            </a:r>
            <a:endParaRPr lang="en-US" sz="3200" kern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1EE6AE-77BB-EE8C-2896-44A05E59445B}"/>
              </a:ext>
            </a:extLst>
          </p:cNvPr>
          <p:cNvSpPr/>
          <p:nvPr/>
        </p:nvSpPr>
        <p:spPr bwMode="auto">
          <a:xfrm>
            <a:off x="3766683" y="1434772"/>
            <a:ext cx="579421" cy="890614"/>
          </a:xfrm>
          <a:prstGeom prst="rect">
            <a:avLst/>
          </a:prstGeom>
          <a:solidFill>
            <a:srgbClr val="FFFF00">
              <a:alpha val="5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927F27-A24E-094D-B77D-992062CC41AD}"/>
              </a:ext>
            </a:extLst>
          </p:cNvPr>
          <p:cNvGrpSpPr/>
          <p:nvPr/>
        </p:nvGrpSpPr>
        <p:grpSpPr>
          <a:xfrm>
            <a:off x="45400" y="3903533"/>
            <a:ext cx="4338554" cy="2377688"/>
            <a:chOff x="45400" y="3903533"/>
            <a:chExt cx="4338554" cy="237768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60AFC8B-39A2-634F-9206-EA4F35E245D7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2377688"/>
              <a:chOff x="1276133" y="3903533"/>
              <a:chExt cx="3107821" cy="2377688"/>
            </a:xfrm>
          </p:grpSpPr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54A0101A-CFB5-8447-91D9-A290660000E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05C984B9-ECAB-754B-BE9F-AF08302FA3A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6891953E-D278-9644-AAFF-12CDBC17DC59}"/>
                  </a:ext>
                </a:extLst>
              </p:cNvPr>
              <p:cNvSpPr txBox="1"/>
              <p:nvPr/>
            </p:nvSpPr>
            <p:spPr>
              <a:xfrm>
                <a:off x="1893071" y="5942667"/>
                <a:ext cx="203292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Genotype frequency</a:t>
                </a: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A7F55079-A661-434D-969B-E47CC6FBCD2E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A8ED474-AF74-4141-897D-501722BE2109}"/>
                  </a:ext>
                </a:extLst>
              </p:cNvPr>
              <p:cNvSpPr txBox="1"/>
              <p:nvPr/>
            </p:nvSpPr>
            <p:spPr>
              <a:xfrm>
                <a:off x="1307894" y="5691771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rare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77011AC-405F-D541-B34F-AFFE91211F58}"/>
                  </a:ext>
                </a:extLst>
              </p:cNvPr>
              <p:cNvSpPr txBox="1"/>
              <p:nvPr/>
            </p:nvSpPr>
            <p:spPr>
              <a:xfrm>
                <a:off x="2078703" y="5691771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rare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0C5F434-BBF1-9949-8F89-D914E94801B8}"/>
                  </a:ext>
                </a:extLst>
              </p:cNvPr>
              <p:cNvSpPr txBox="1"/>
              <p:nvPr/>
            </p:nvSpPr>
            <p:spPr>
              <a:xfrm>
                <a:off x="2571944" y="5697442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common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8F08E90-E7CE-D141-9EB2-960810639A17}"/>
                  </a:ext>
                </a:extLst>
              </p:cNvPr>
              <p:cNvSpPr txBox="1"/>
              <p:nvPr/>
            </p:nvSpPr>
            <p:spPr>
              <a:xfrm>
                <a:off x="3410610" y="5676314"/>
                <a:ext cx="9733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common</a:t>
                </a: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883F1A1-F2C9-DA47-9965-AC7DA2C752FA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000A373A-F07B-D64C-8951-310789BF7A18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AF005194-C86C-E94B-9593-F5641BA13180}"/>
                  </a:ext>
                </a:extLst>
              </p:cNvPr>
              <p:cNvSpPr/>
              <p:nvPr/>
            </p:nvSpPr>
            <p:spPr bwMode="auto">
              <a:xfrm>
                <a:off x="3012169" y="5087855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645BA9FF-B41D-E743-9941-9CD77D6A3B41}"/>
                  </a:ext>
                </a:extLst>
              </p:cNvPr>
              <p:cNvSpPr/>
              <p:nvPr/>
            </p:nvSpPr>
            <p:spPr bwMode="auto">
              <a:xfrm>
                <a:off x="2658206" y="5224588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A67E0D3-8CA7-3444-AA45-F983C6CFBCC3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D8B46859-8028-F34B-BCDD-F589A25D2C5C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3F498EF5-AE97-2B48-96A9-BA2E66243EF7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5C39D5D6-5582-7943-A1A3-FFEF57C9BF14}"/>
                  </a:ext>
                </a:extLst>
              </p:cNvPr>
              <p:cNvSpPr/>
              <p:nvPr/>
            </p:nvSpPr>
            <p:spPr bwMode="auto">
              <a:xfrm>
                <a:off x="2112811" y="5228475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234ED23B-C7B6-2648-875A-A7BCE2D53880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0A5088A5-B7E7-4C4F-AA9A-BBE5ABF9F367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616863B1-B203-9B4E-94D4-08A5D44D83E7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32F1F7A5-6047-8C45-8639-148B378841A1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C268EF2-C689-CC4C-2391-F1BC9698CC63}"/>
                </a:ext>
              </a:extLst>
            </p:cNvPr>
            <p:cNvSpPr txBox="1"/>
            <p:nvPr/>
          </p:nvSpPr>
          <p:spPr>
            <a:xfrm>
              <a:off x="45400" y="4472555"/>
              <a:ext cx="8829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Relative risk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F9826F8-2851-E8EF-CCE1-3078364CF874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F9826F8-2851-E8EF-CCE1-3078364CF8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A49A1F5-F274-E523-7EB0-AED2D4A9D65C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A49A1F5-F274-E523-7EB0-AED2D4A9D6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CC3CA5A-FD20-3F4C-C075-0C9E38242F03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CC3CA5A-FD20-3F4C-C075-0C9E38242F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64311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E97DA-C263-EA4C-82BD-0D935CE109DE}"/>
              </a:ext>
            </a:extLst>
          </p:cNvPr>
          <p:cNvSpPr txBox="1">
            <a:spLocks/>
          </p:cNvSpPr>
          <p:nvPr/>
        </p:nvSpPr>
        <p:spPr>
          <a:xfrm>
            <a:off x="224058" y="103077"/>
            <a:ext cx="7233920" cy="6807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A608-5D61-B340-AB11-E9603AABFCBD}"/>
              </a:ext>
            </a:extLst>
          </p:cNvPr>
          <p:cNvSpPr txBox="1">
            <a:spLocks/>
          </p:cNvSpPr>
          <p:nvPr/>
        </p:nvSpPr>
        <p:spPr bwMode="auto">
          <a:xfrm>
            <a:off x="438033" y="1135447"/>
            <a:ext cx="8463920" cy="491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 "/>
              <a:defRPr sz="2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Symbol" charset="0"/>
              <a:buChar char="·"/>
              <a:defRPr sz="18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4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charset="0"/>
              <a:buChar char="·"/>
              <a:defRPr sz="1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Most human phenotypes are highly heritable - a large proportion of phenotype variation seems to be caused by genetics.  ~60% on average!</a:t>
            </a:r>
            <a:endParaRPr lang="en-US" sz="1800" kern="0" dirty="0"/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In principle this heritability could occur in different ways – for example through single variants with strong effects, or through multiple variants with small effects.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By the 2000s family studies had identified the causes of several mendelian traits, but had failed to solve the genetics of multiple complex diseases.  </a:t>
            </a:r>
          </a:p>
          <a:p>
            <a:pPr marL="0" indent="0">
              <a:buNone/>
            </a:pPr>
            <a:endParaRPr lang="en-US" kern="0" dirty="0"/>
          </a:p>
          <a:p>
            <a:pPr marL="0" indent="0">
              <a:buNone/>
            </a:pPr>
            <a:r>
              <a:rPr lang="en-US" kern="0" dirty="0"/>
              <a:t>Was the “common variant, common disease“ hypothesis true?</a:t>
            </a:r>
          </a:p>
        </p:txBody>
      </p:sp>
    </p:spTree>
    <p:extLst>
      <p:ext uri="{BB962C8B-B14F-4D97-AF65-F5344CB8AC3E}">
        <p14:creationId xmlns:p14="http://schemas.microsoft.com/office/powerpoint/2010/main" val="1185153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02BF-6940-AD43-877C-BC2BA6E7D71D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End of the linkage era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B533B-0AB6-9042-BBB5-E8A8C48A0DB7}"/>
              </a:ext>
            </a:extLst>
          </p:cNvPr>
          <p:cNvSpPr txBox="1"/>
          <p:nvPr/>
        </p:nvSpPr>
        <p:spPr>
          <a:xfrm>
            <a:off x="66526" y="2308156"/>
            <a:ext cx="892322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Discovery of A/B/O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70405-76EF-9746-9F27-C29767B0F66A}"/>
              </a:ext>
            </a:extLst>
          </p:cNvPr>
          <p:cNvSpPr txBox="1"/>
          <p:nvPr/>
        </p:nvSpPr>
        <p:spPr>
          <a:xfrm>
            <a:off x="200453" y="2829203"/>
            <a:ext cx="536105" cy="27947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1901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0C959F-EDD8-F941-9638-47F111ABFEC0}"/>
              </a:ext>
            </a:extLst>
          </p:cNvPr>
          <p:cNvCxnSpPr>
            <a:cxnSpLocks/>
          </p:cNvCxnSpPr>
          <p:nvPr/>
        </p:nvCxnSpPr>
        <p:spPr bwMode="auto">
          <a:xfrm>
            <a:off x="539650" y="31412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9C091DE-ECF0-2C44-969B-1C0393A3812C}"/>
              </a:ext>
            </a:extLst>
          </p:cNvPr>
          <p:cNvSpPr txBox="1"/>
          <p:nvPr/>
        </p:nvSpPr>
        <p:spPr>
          <a:xfrm>
            <a:off x="1526734" y="3809168"/>
            <a:ext cx="10122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Low-throughput genotyping methods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991A685-4722-9D46-BFE7-BDE29087A60B}"/>
              </a:ext>
            </a:extLst>
          </p:cNvPr>
          <p:cNvCxnSpPr>
            <a:cxnSpLocks/>
          </p:cNvCxnSpPr>
          <p:nvPr/>
        </p:nvCxnSpPr>
        <p:spPr bwMode="auto">
          <a:xfrm flipV="1">
            <a:off x="467152" y="3220695"/>
            <a:ext cx="7936184" cy="56377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77DEF4B-78AE-4449-BC3D-EC52F18A60CF}"/>
              </a:ext>
            </a:extLst>
          </p:cNvPr>
          <p:cNvSpPr txBox="1"/>
          <p:nvPr/>
        </p:nvSpPr>
        <p:spPr>
          <a:xfrm>
            <a:off x="2732176" y="3462455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CDC9629-CD73-2641-8EC0-D2A0225C9E2F}"/>
              </a:ext>
            </a:extLst>
          </p:cNvPr>
          <p:cNvSpPr txBox="1"/>
          <p:nvPr/>
        </p:nvSpPr>
        <p:spPr>
          <a:xfrm>
            <a:off x="2732176" y="3788479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Huntingdon’s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06F2FB-BAD5-D144-BD59-3EFD1FD252A8}"/>
              </a:ext>
            </a:extLst>
          </p:cNvPr>
          <p:cNvSpPr txBox="1"/>
          <p:nvPr/>
        </p:nvSpPr>
        <p:spPr>
          <a:xfrm>
            <a:off x="367123" y="3809168"/>
            <a:ext cx="1085030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Structure of DNA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2A4BA81-26E8-1147-838F-65A31FC4B02D}"/>
              </a:ext>
            </a:extLst>
          </p:cNvPr>
          <p:cNvCxnSpPr>
            <a:cxnSpLocks/>
          </p:cNvCxnSpPr>
          <p:nvPr/>
        </p:nvCxnSpPr>
        <p:spPr bwMode="auto">
          <a:xfrm>
            <a:off x="105781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8C1803F-6F41-B040-B0CA-9824CC107608}"/>
              </a:ext>
            </a:extLst>
          </p:cNvPr>
          <p:cNvSpPr txBox="1"/>
          <p:nvPr/>
        </p:nvSpPr>
        <p:spPr>
          <a:xfrm>
            <a:off x="746661" y="3462532"/>
            <a:ext cx="63727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1950’s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8A126CE-68C0-5C45-BC66-3F1B9C6E1273}"/>
              </a:ext>
            </a:extLst>
          </p:cNvPr>
          <p:cNvSpPr txBox="1"/>
          <p:nvPr/>
        </p:nvSpPr>
        <p:spPr>
          <a:xfrm>
            <a:off x="1304481" y="2830438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1970’s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B6D3864-DE78-9D46-B8BD-EE3CCF779783}"/>
              </a:ext>
            </a:extLst>
          </p:cNvPr>
          <p:cNvCxnSpPr>
            <a:cxnSpLocks/>
          </p:cNvCxnSpPr>
          <p:nvPr/>
        </p:nvCxnSpPr>
        <p:spPr bwMode="auto">
          <a:xfrm>
            <a:off x="1623118" y="31347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28DC357-AC8B-474A-9489-307F91C451A3}"/>
              </a:ext>
            </a:extLst>
          </p:cNvPr>
          <p:cNvSpPr txBox="1"/>
          <p:nvPr/>
        </p:nvSpPr>
        <p:spPr>
          <a:xfrm>
            <a:off x="1805522" y="3462455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1980’s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2F69C7E-DFEE-FD41-901E-03CB32DB29AD}"/>
              </a:ext>
            </a:extLst>
          </p:cNvPr>
          <p:cNvCxnSpPr>
            <a:cxnSpLocks/>
          </p:cNvCxnSpPr>
          <p:nvPr/>
        </p:nvCxnSpPr>
        <p:spPr bwMode="auto">
          <a:xfrm>
            <a:off x="2112562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88ACED1-ADEC-104F-B8D3-59462E9DBE35}"/>
              </a:ext>
            </a:extLst>
          </p:cNvPr>
          <p:cNvCxnSpPr>
            <a:cxnSpLocks/>
          </p:cNvCxnSpPr>
          <p:nvPr/>
        </p:nvCxnSpPr>
        <p:spPr bwMode="auto">
          <a:xfrm>
            <a:off x="301914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F927A6B2-C690-0340-844B-D3EA37336708}"/>
              </a:ext>
            </a:extLst>
          </p:cNvPr>
          <p:cNvSpPr txBox="1"/>
          <p:nvPr/>
        </p:nvSpPr>
        <p:spPr>
          <a:xfrm>
            <a:off x="2333700" y="281788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1989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D2DA772-BB31-2F49-99E1-BD267946E9A7}"/>
              </a:ext>
            </a:extLst>
          </p:cNvPr>
          <p:cNvCxnSpPr>
            <a:cxnSpLocks/>
          </p:cNvCxnSpPr>
          <p:nvPr/>
        </p:nvCxnSpPr>
        <p:spPr bwMode="auto">
          <a:xfrm>
            <a:off x="2618779" y="312342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CFE61CC-7371-1B44-A437-BE3A50713B7E}"/>
              </a:ext>
            </a:extLst>
          </p:cNvPr>
          <p:cNvSpPr txBox="1"/>
          <p:nvPr/>
        </p:nvSpPr>
        <p:spPr>
          <a:xfrm>
            <a:off x="2032880" y="1686435"/>
            <a:ext cx="117179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Cystic fibrosis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CFTR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F3A2C01-006D-A642-A336-39AC5EA23F1F}"/>
              </a:ext>
            </a:extLst>
          </p:cNvPr>
          <p:cNvSpPr txBox="1"/>
          <p:nvPr/>
        </p:nvSpPr>
        <p:spPr>
          <a:xfrm>
            <a:off x="2732176" y="4114503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Alzheimer’s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APOE</a:t>
            </a:r>
            <a:r>
              <a:rPr kumimoji="0" lang="en-US" sz="1200" b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5EBC8EE-2914-D740-B156-51187420B287}"/>
              </a:ext>
            </a:extLst>
          </p:cNvPr>
          <p:cNvSpPr txBox="1"/>
          <p:nvPr/>
        </p:nvSpPr>
        <p:spPr>
          <a:xfrm>
            <a:off x="2964971" y="2813093"/>
            <a:ext cx="74472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1994-5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C9595CC-F990-3542-A959-47602C347559}"/>
              </a:ext>
            </a:extLst>
          </p:cNvPr>
          <p:cNvCxnSpPr>
            <a:cxnSpLocks/>
          </p:cNvCxnSpPr>
          <p:nvPr/>
        </p:nvCxnSpPr>
        <p:spPr bwMode="auto">
          <a:xfrm>
            <a:off x="3315434" y="31158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E60421A-F9F3-594D-B307-A62B853A9B22}"/>
              </a:ext>
            </a:extLst>
          </p:cNvPr>
          <p:cNvSpPr txBox="1"/>
          <p:nvPr/>
        </p:nvSpPr>
        <p:spPr>
          <a:xfrm>
            <a:off x="2751436" y="2253886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dirty="0">
                <a:solidFill>
                  <a:srgbClr val="FFFF65"/>
                </a:solidFill>
              </a:rPr>
              <a:t>Breast cancer (</a:t>
            </a:r>
            <a:r>
              <a:rPr lang="en-US" sz="1200" i="1" dirty="0">
                <a:solidFill>
                  <a:srgbClr val="FFFF65"/>
                </a:solidFill>
              </a:rPr>
              <a:t>BRCA1/2 </a:t>
            </a:r>
            <a:r>
              <a:rPr lang="en-US" sz="1200" dirty="0">
                <a:solidFill>
                  <a:srgbClr val="FFFF65"/>
                </a:solidFill>
              </a:rPr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65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48E5338-BC60-9E4C-A635-0E6A127A7A4D}"/>
              </a:ext>
            </a:extLst>
          </p:cNvPr>
          <p:cNvCxnSpPr>
            <a:cxnSpLocks/>
          </p:cNvCxnSpPr>
          <p:nvPr/>
        </p:nvCxnSpPr>
        <p:spPr bwMode="auto">
          <a:xfrm>
            <a:off x="2618779" y="2223406"/>
            <a:ext cx="5599" cy="5104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3809A9B-7E7A-E24A-A4E9-06D097500413}"/>
              </a:ext>
            </a:extLst>
          </p:cNvPr>
          <p:cNvSpPr txBox="1"/>
          <p:nvPr/>
        </p:nvSpPr>
        <p:spPr>
          <a:xfrm>
            <a:off x="1069753" y="2302642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‘Sanger’ DNA sequencing</a:t>
            </a:r>
          </a:p>
        </p:txBody>
      </p:sp>
    </p:spTree>
    <p:extLst>
      <p:ext uri="{BB962C8B-B14F-4D97-AF65-F5344CB8AC3E}">
        <p14:creationId xmlns:p14="http://schemas.microsoft.com/office/powerpoint/2010/main" val="2282578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02BF-6940-AD43-877C-BC2BA6E7D71D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The birth of GWAS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B533B-0AB6-9042-BBB5-E8A8C48A0DB7}"/>
              </a:ext>
            </a:extLst>
          </p:cNvPr>
          <p:cNvSpPr txBox="1"/>
          <p:nvPr/>
        </p:nvSpPr>
        <p:spPr>
          <a:xfrm>
            <a:off x="66526" y="2308156"/>
            <a:ext cx="892322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Discovery of A/B/O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70405-76EF-9746-9F27-C29767B0F66A}"/>
              </a:ext>
            </a:extLst>
          </p:cNvPr>
          <p:cNvSpPr txBox="1"/>
          <p:nvPr/>
        </p:nvSpPr>
        <p:spPr>
          <a:xfrm>
            <a:off x="200453" y="2829203"/>
            <a:ext cx="536105" cy="27947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1901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0C959F-EDD8-F941-9638-47F111ABFEC0}"/>
              </a:ext>
            </a:extLst>
          </p:cNvPr>
          <p:cNvCxnSpPr>
            <a:cxnSpLocks/>
          </p:cNvCxnSpPr>
          <p:nvPr/>
        </p:nvCxnSpPr>
        <p:spPr bwMode="auto">
          <a:xfrm>
            <a:off x="539650" y="31412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9C091DE-ECF0-2C44-969B-1C0393A3812C}"/>
              </a:ext>
            </a:extLst>
          </p:cNvPr>
          <p:cNvSpPr txBox="1"/>
          <p:nvPr/>
        </p:nvSpPr>
        <p:spPr>
          <a:xfrm>
            <a:off x="1526734" y="3809168"/>
            <a:ext cx="10122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Low-throughput genotyping methods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991A685-4722-9D46-BFE7-BDE29087A60B}"/>
              </a:ext>
            </a:extLst>
          </p:cNvPr>
          <p:cNvCxnSpPr>
            <a:cxnSpLocks/>
          </p:cNvCxnSpPr>
          <p:nvPr/>
        </p:nvCxnSpPr>
        <p:spPr bwMode="auto">
          <a:xfrm flipV="1">
            <a:off x="467152" y="3220695"/>
            <a:ext cx="7936184" cy="56377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77DEF4B-78AE-4449-BC3D-EC52F18A60CF}"/>
              </a:ext>
            </a:extLst>
          </p:cNvPr>
          <p:cNvSpPr txBox="1"/>
          <p:nvPr/>
        </p:nvSpPr>
        <p:spPr>
          <a:xfrm>
            <a:off x="2732176" y="3462455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CDC9629-CD73-2641-8EC0-D2A0225C9E2F}"/>
              </a:ext>
            </a:extLst>
          </p:cNvPr>
          <p:cNvSpPr txBox="1"/>
          <p:nvPr/>
        </p:nvSpPr>
        <p:spPr>
          <a:xfrm>
            <a:off x="2732176" y="3788479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Huntingdon’s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06F2FB-BAD5-D144-BD59-3EFD1FD252A8}"/>
              </a:ext>
            </a:extLst>
          </p:cNvPr>
          <p:cNvSpPr txBox="1"/>
          <p:nvPr/>
        </p:nvSpPr>
        <p:spPr>
          <a:xfrm>
            <a:off x="367123" y="3809168"/>
            <a:ext cx="1085030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Structure of DNA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2A4BA81-26E8-1147-838F-65A31FC4B02D}"/>
              </a:ext>
            </a:extLst>
          </p:cNvPr>
          <p:cNvCxnSpPr>
            <a:cxnSpLocks/>
          </p:cNvCxnSpPr>
          <p:nvPr/>
        </p:nvCxnSpPr>
        <p:spPr bwMode="auto">
          <a:xfrm>
            <a:off x="105781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8C1803F-6F41-B040-B0CA-9824CC107608}"/>
              </a:ext>
            </a:extLst>
          </p:cNvPr>
          <p:cNvSpPr txBox="1"/>
          <p:nvPr/>
        </p:nvSpPr>
        <p:spPr>
          <a:xfrm>
            <a:off x="746661" y="3462532"/>
            <a:ext cx="63727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1950’s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8A126CE-68C0-5C45-BC66-3F1B9C6E1273}"/>
              </a:ext>
            </a:extLst>
          </p:cNvPr>
          <p:cNvSpPr txBox="1"/>
          <p:nvPr/>
        </p:nvSpPr>
        <p:spPr>
          <a:xfrm>
            <a:off x="1304481" y="2830438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1970’s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B6D3864-DE78-9D46-B8BD-EE3CCF779783}"/>
              </a:ext>
            </a:extLst>
          </p:cNvPr>
          <p:cNvCxnSpPr>
            <a:cxnSpLocks/>
          </p:cNvCxnSpPr>
          <p:nvPr/>
        </p:nvCxnSpPr>
        <p:spPr bwMode="auto">
          <a:xfrm>
            <a:off x="1623118" y="31347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28DC357-AC8B-474A-9489-307F91C451A3}"/>
              </a:ext>
            </a:extLst>
          </p:cNvPr>
          <p:cNvSpPr txBox="1"/>
          <p:nvPr/>
        </p:nvSpPr>
        <p:spPr>
          <a:xfrm>
            <a:off x="1805522" y="3462455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1980’s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2F69C7E-DFEE-FD41-901E-03CB32DB29AD}"/>
              </a:ext>
            </a:extLst>
          </p:cNvPr>
          <p:cNvCxnSpPr>
            <a:cxnSpLocks/>
          </p:cNvCxnSpPr>
          <p:nvPr/>
        </p:nvCxnSpPr>
        <p:spPr bwMode="auto">
          <a:xfrm>
            <a:off x="2112562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88ACED1-ADEC-104F-B8D3-59462E9DBE35}"/>
              </a:ext>
            </a:extLst>
          </p:cNvPr>
          <p:cNvCxnSpPr>
            <a:cxnSpLocks/>
          </p:cNvCxnSpPr>
          <p:nvPr/>
        </p:nvCxnSpPr>
        <p:spPr bwMode="auto">
          <a:xfrm>
            <a:off x="301914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F927A6B2-C690-0340-844B-D3EA37336708}"/>
              </a:ext>
            </a:extLst>
          </p:cNvPr>
          <p:cNvSpPr txBox="1"/>
          <p:nvPr/>
        </p:nvSpPr>
        <p:spPr>
          <a:xfrm>
            <a:off x="2333700" y="281788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1989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D2DA772-BB31-2F49-99E1-BD267946E9A7}"/>
              </a:ext>
            </a:extLst>
          </p:cNvPr>
          <p:cNvCxnSpPr>
            <a:cxnSpLocks/>
          </p:cNvCxnSpPr>
          <p:nvPr/>
        </p:nvCxnSpPr>
        <p:spPr bwMode="auto">
          <a:xfrm>
            <a:off x="2618779" y="312342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CFE61CC-7371-1B44-A437-BE3A50713B7E}"/>
              </a:ext>
            </a:extLst>
          </p:cNvPr>
          <p:cNvSpPr txBox="1"/>
          <p:nvPr/>
        </p:nvSpPr>
        <p:spPr>
          <a:xfrm>
            <a:off x="2032880" y="1686435"/>
            <a:ext cx="117179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Cystic fibrosis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CFTR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F3A2C01-006D-A642-A336-39AC5EA23F1F}"/>
              </a:ext>
            </a:extLst>
          </p:cNvPr>
          <p:cNvSpPr txBox="1"/>
          <p:nvPr/>
        </p:nvSpPr>
        <p:spPr>
          <a:xfrm>
            <a:off x="2732176" y="4114503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Alzheimer’s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APOE</a:t>
            </a:r>
            <a:r>
              <a:rPr kumimoji="0" lang="en-US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5EBC8EE-2914-D740-B156-51187420B287}"/>
              </a:ext>
            </a:extLst>
          </p:cNvPr>
          <p:cNvSpPr txBox="1"/>
          <p:nvPr/>
        </p:nvSpPr>
        <p:spPr>
          <a:xfrm>
            <a:off x="2964971" y="2813093"/>
            <a:ext cx="74472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1994-5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C9595CC-F990-3542-A959-47602C347559}"/>
              </a:ext>
            </a:extLst>
          </p:cNvPr>
          <p:cNvCxnSpPr>
            <a:cxnSpLocks/>
          </p:cNvCxnSpPr>
          <p:nvPr/>
        </p:nvCxnSpPr>
        <p:spPr bwMode="auto">
          <a:xfrm>
            <a:off x="3315434" y="31158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E60421A-F9F3-594D-B307-A62B853A9B22}"/>
              </a:ext>
            </a:extLst>
          </p:cNvPr>
          <p:cNvSpPr txBox="1"/>
          <p:nvPr/>
        </p:nvSpPr>
        <p:spPr>
          <a:xfrm>
            <a:off x="2751436" y="2253886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dirty="0"/>
              <a:t>Breast cancer (</a:t>
            </a:r>
            <a:r>
              <a:rPr lang="en-US" sz="1200" i="1" dirty="0"/>
              <a:t>BRCA1/2 </a:t>
            </a:r>
            <a:r>
              <a:rPr lang="en-US" sz="1200" dirty="0"/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48E5338-BC60-9E4C-A635-0E6A127A7A4D}"/>
              </a:ext>
            </a:extLst>
          </p:cNvPr>
          <p:cNvCxnSpPr>
            <a:cxnSpLocks/>
          </p:cNvCxnSpPr>
          <p:nvPr/>
        </p:nvCxnSpPr>
        <p:spPr bwMode="auto">
          <a:xfrm>
            <a:off x="2618779" y="2223406"/>
            <a:ext cx="5599" cy="5104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3809A9B-7E7A-E24A-A4E9-06D097500413}"/>
              </a:ext>
            </a:extLst>
          </p:cNvPr>
          <p:cNvSpPr txBox="1"/>
          <p:nvPr/>
        </p:nvSpPr>
        <p:spPr>
          <a:xfrm>
            <a:off x="1069753" y="2302642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‘Sanger’ DNA sequencing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4DBEEC-C653-1C42-9F38-35BA2E04C98F}"/>
              </a:ext>
            </a:extLst>
          </p:cNvPr>
          <p:cNvSpPr txBox="1"/>
          <p:nvPr/>
        </p:nvSpPr>
        <p:spPr>
          <a:xfrm>
            <a:off x="4150870" y="2079274"/>
            <a:ext cx="99953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Human genome completed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1BD13B-30B2-7947-8651-C6FEA69E741B}"/>
              </a:ext>
            </a:extLst>
          </p:cNvPr>
          <p:cNvSpPr txBox="1"/>
          <p:nvPr/>
        </p:nvSpPr>
        <p:spPr>
          <a:xfrm>
            <a:off x="4363675" y="279830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2003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FB6F47F-626F-FE42-83D1-EC93B14151B2}"/>
              </a:ext>
            </a:extLst>
          </p:cNvPr>
          <p:cNvCxnSpPr>
            <a:cxnSpLocks/>
          </p:cNvCxnSpPr>
          <p:nvPr/>
        </p:nvCxnSpPr>
        <p:spPr bwMode="auto">
          <a:xfrm>
            <a:off x="4664982" y="309641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6EC583A-D9B6-CA48-ABCA-8AC355698F2E}"/>
              </a:ext>
            </a:extLst>
          </p:cNvPr>
          <p:cNvSpPr txBox="1"/>
          <p:nvPr/>
        </p:nvSpPr>
        <p:spPr>
          <a:xfrm>
            <a:off x="4664982" y="3479243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2005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89A8972-8F8F-6143-90C3-2EFD0EF5412E}"/>
              </a:ext>
            </a:extLst>
          </p:cNvPr>
          <p:cNvCxnSpPr>
            <a:cxnSpLocks/>
          </p:cNvCxnSpPr>
          <p:nvPr/>
        </p:nvCxnSpPr>
        <p:spPr bwMode="auto">
          <a:xfrm>
            <a:off x="4937602" y="3252927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20FCFE4-D608-E54B-8C7F-BDC94D2C029B}"/>
              </a:ext>
            </a:extLst>
          </p:cNvPr>
          <p:cNvSpPr txBox="1"/>
          <p:nvPr/>
        </p:nvSpPr>
        <p:spPr>
          <a:xfrm>
            <a:off x="4435244" y="3821298"/>
            <a:ext cx="1544188" cy="1015663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Mapping of &gt; 1 million common genetic variants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(International HapMap Project)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02BFDD-A067-5241-BAE3-FE8322CA3366}"/>
              </a:ext>
            </a:extLst>
          </p:cNvPr>
          <p:cNvSpPr txBox="1"/>
          <p:nvPr/>
        </p:nvSpPr>
        <p:spPr>
          <a:xfrm>
            <a:off x="5525872" y="2798301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2007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E9E143E-2910-574E-877D-356831938A1B}"/>
              </a:ext>
            </a:extLst>
          </p:cNvPr>
          <p:cNvCxnSpPr>
            <a:cxnSpLocks/>
          </p:cNvCxnSpPr>
          <p:nvPr/>
        </p:nvCxnSpPr>
        <p:spPr bwMode="auto">
          <a:xfrm>
            <a:off x="5812836" y="309889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816AC3A-5D5D-2A49-A2D8-13B7FC46C7DE}"/>
              </a:ext>
            </a:extLst>
          </p:cNvPr>
          <p:cNvSpPr txBox="1"/>
          <p:nvPr/>
        </p:nvSpPr>
        <p:spPr>
          <a:xfrm>
            <a:off x="5257634" y="1902002"/>
            <a:ext cx="12478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First proof of principle GWAS studies e.g. WTCCC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B2E7C3-E179-B447-943F-0A9AF0E18863}"/>
              </a:ext>
            </a:extLst>
          </p:cNvPr>
          <p:cNvSpPr txBox="1"/>
          <p:nvPr/>
        </p:nvSpPr>
        <p:spPr>
          <a:xfrm>
            <a:off x="4078108" y="4965688"/>
            <a:ext cx="1747674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Microarray genotyping technology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(100s of 1000s of markers)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D364FE-B3D8-0741-AB58-12FD57D0E884}"/>
              </a:ext>
            </a:extLst>
          </p:cNvPr>
          <p:cNvSpPr txBox="1"/>
          <p:nvPr/>
        </p:nvSpPr>
        <p:spPr>
          <a:xfrm>
            <a:off x="6069136" y="3809168"/>
            <a:ext cx="1548130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High-throughput ‘next generation’ sequencing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299A69B-BF37-E243-9E0D-73C43FE49812}"/>
              </a:ext>
            </a:extLst>
          </p:cNvPr>
          <p:cNvCxnSpPr>
            <a:cxnSpLocks/>
            <a:stCxn id="44" idx="3"/>
          </p:cNvCxnSpPr>
          <p:nvPr/>
        </p:nvCxnSpPr>
        <p:spPr bwMode="auto">
          <a:xfrm>
            <a:off x="7617266" y="4132334"/>
            <a:ext cx="1058901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8E44F3C-BF07-1843-AD36-584183ABF5D3}"/>
              </a:ext>
            </a:extLst>
          </p:cNvPr>
          <p:cNvCxnSpPr>
            <a:cxnSpLocks/>
          </p:cNvCxnSpPr>
          <p:nvPr/>
        </p:nvCxnSpPr>
        <p:spPr bwMode="auto">
          <a:xfrm>
            <a:off x="5825782" y="5370367"/>
            <a:ext cx="2850385" cy="1081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31BA985-B0C1-1F43-9359-AD7A4E59147A}"/>
              </a:ext>
            </a:extLst>
          </p:cNvPr>
          <p:cNvSpPr txBox="1"/>
          <p:nvPr/>
        </p:nvSpPr>
        <p:spPr>
          <a:xfrm>
            <a:off x="6414241" y="3401311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2010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AB222B9-863F-D04A-B45B-1752D56BFC97}"/>
              </a:ext>
            </a:extLst>
          </p:cNvPr>
          <p:cNvCxnSpPr>
            <a:cxnSpLocks/>
          </p:cNvCxnSpPr>
          <p:nvPr/>
        </p:nvCxnSpPr>
        <p:spPr bwMode="auto">
          <a:xfrm>
            <a:off x="6664417" y="32346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A975B42-5E7A-F844-BAC3-A30404A00B7D}"/>
              </a:ext>
            </a:extLst>
          </p:cNvPr>
          <p:cNvCxnSpPr>
            <a:cxnSpLocks/>
          </p:cNvCxnSpPr>
          <p:nvPr/>
        </p:nvCxnSpPr>
        <p:spPr bwMode="auto">
          <a:xfrm flipV="1">
            <a:off x="6505525" y="2402439"/>
            <a:ext cx="2170642" cy="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71357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40B3F-73CC-2D4E-BB14-FB5285F1A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58" y="103077"/>
            <a:ext cx="7233920" cy="680720"/>
          </a:xfrm>
        </p:spPr>
        <p:txBody>
          <a:bodyPr/>
          <a:lstStyle/>
          <a:p>
            <a:r>
              <a:rPr lang="en-US" dirty="0"/>
              <a:t>Rest of lecture - outline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FEB78B-36CF-3F4C-808B-D2188D9D5F31}"/>
              </a:ext>
            </a:extLst>
          </p:cNvPr>
          <p:cNvSpPr txBox="1">
            <a:spLocks/>
          </p:cNvSpPr>
          <p:nvPr/>
        </p:nvSpPr>
        <p:spPr bwMode="auto">
          <a:xfrm>
            <a:off x="884645" y="1154405"/>
            <a:ext cx="7374709" cy="477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 "/>
              <a:defRPr sz="2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Symbol" charset="0"/>
              <a:buChar char="·"/>
              <a:defRPr sz="18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4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charset="0"/>
              <a:buChar char="·"/>
              <a:defRPr sz="1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Testing for association</a:t>
            </a:r>
          </a:p>
          <a:p>
            <a:pPr marL="0" indent="0">
              <a:buNone/>
            </a:pPr>
            <a:r>
              <a:rPr lang="en-US" sz="1800" i="1" kern="0" dirty="0">
                <a:solidFill>
                  <a:srgbClr val="FFFF65"/>
                </a:solidFill>
              </a:rPr>
              <a:t>How to do the statistical tests?  How many samples?  How to deal with confounders?</a:t>
            </a:r>
          </a:p>
          <a:p>
            <a:pPr marL="0" indent="0">
              <a:buNone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What variants to genotype, and how? </a:t>
            </a:r>
          </a:p>
          <a:p>
            <a:pPr marL="0" indent="0">
              <a:buNone/>
            </a:pPr>
            <a:r>
              <a:rPr lang="en-US" sz="1800" i="1" kern="0" dirty="0">
                <a:solidFill>
                  <a:srgbClr val="FFFF65"/>
                </a:solidFill>
              </a:rPr>
              <a:t>Patterns of linkage </a:t>
            </a:r>
            <a:r>
              <a:rPr lang="en-US" sz="1800" i="1" kern="0" dirty="0" err="1">
                <a:solidFill>
                  <a:srgbClr val="FFFF65"/>
                </a:solidFill>
              </a:rPr>
              <a:t>disequilbrium</a:t>
            </a:r>
            <a:r>
              <a:rPr lang="en-US" sz="1800" i="1" kern="0" dirty="0">
                <a:solidFill>
                  <a:srgbClr val="FFFF65"/>
                </a:solidFill>
              </a:rPr>
              <a:t> and the HapMap study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A real GWAS study – WTCCC</a:t>
            </a:r>
          </a:p>
          <a:p>
            <a:pPr marL="0" indent="0">
              <a:buNone/>
            </a:pPr>
            <a:r>
              <a:rPr lang="en-US" sz="1800" i="1" kern="0" dirty="0">
                <a:solidFill>
                  <a:srgbClr val="FFFF65"/>
                </a:solidFill>
              </a:rPr>
              <a:t>The common variant, common disease hypothesis in practice</a:t>
            </a:r>
          </a:p>
        </p:txBody>
      </p:sp>
    </p:spTree>
    <p:extLst>
      <p:ext uri="{BB962C8B-B14F-4D97-AF65-F5344CB8AC3E}">
        <p14:creationId xmlns:p14="http://schemas.microsoft.com/office/powerpoint/2010/main" val="703121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8E1C8C9-8F0B-C160-83E9-59F6B5CE389B}"/>
              </a:ext>
            </a:extLst>
          </p:cNvPr>
          <p:cNvSpPr/>
          <p:nvPr/>
        </p:nvSpPr>
        <p:spPr bwMode="auto">
          <a:xfrm>
            <a:off x="174894" y="1151726"/>
            <a:ext cx="8794212" cy="169491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What we are aiming for:</a:t>
            </a:r>
            <a:endParaRPr lang="en-US" dirty="0">
              <a:latin typeface="FoundrySterling-Book" pitchFamily="2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09EC50C-2966-230D-6E98-77D32D2E5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45138" r="2839" b="42943"/>
          <a:stretch/>
        </p:blipFill>
        <p:spPr bwMode="auto">
          <a:xfrm>
            <a:off x="1778118" y="1374911"/>
            <a:ext cx="7032273" cy="122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4A1785-9D08-8351-6234-BDAC3DE376AA}"/>
              </a:ext>
            </a:extLst>
          </p:cNvPr>
          <p:cNvSpPr txBox="1"/>
          <p:nvPr/>
        </p:nvSpPr>
        <p:spPr>
          <a:xfrm>
            <a:off x="4041750" y="2508082"/>
            <a:ext cx="2725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Variants across the genome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6471775-8F81-7D01-202E-92B5CCC7C926}"/>
                  </a:ext>
                </a:extLst>
              </p:cNvPr>
              <p:cNvSpPr txBox="1"/>
              <p:nvPr/>
            </p:nvSpPr>
            <p:spPr>
              <a:xfrm>
                <a:off x="-36071" y="1465857"/>
                <a:ext cx="181419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0" dirty="0">
                    <a:solidFill>
                      <a:srgbClr val="000000"/>
                    </a:solidFill>
                  </a:rPr>
                  <a:t>Evidence for association (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GB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b="0" i="0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GB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r>
                          <m:rPr>
                            <m:nor/>
                          </m:rPr>
                          <a:rPr lang="en-GB" b="0" i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Pvalue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6471775-8F81-7D01-202E-92B5CCC7C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071" y="1465857"/>
                <a:ext cx="1814190" cy="830997"/>
              </a:xfrm>
              <a:prstGeom prst="rect">
                <a:avLst/>
              </a:prstGeom>
              <a:blipFill>
                <a:blip r:embed="rId3"/>
                <a:stretch>
                  <a:fillRect t="-1515" r="-416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BDC563-E259-8B79-1077-7FD3AE50EC5D}"/>
                  </a:ext>
                </a:extLst>
              </p:cNvPr>
              <p:cNvSpPr txBox="1"/>
              <p:nvPr/>
            </p:nvSpPr>
            <p:spPr>
              <a:xfrm>
                <a:off x="1246094" y="3429000"/>
                <a:ext cx="6750424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Results of a statistical test of association between each each genetic variant across the genome and a trait of interest.</a:t>
                </a:r>
              </a:p>
              <a:p>
                <a:pPr algn="ctr"/>
                <a:endParaRPr lang="en-GB" dirty="0"/>
              </a:p>
              <a:p>
                <a:pPr algn="ctr"/>
                <a:r>
                  <a:rPr lang="en-GB" dirty="0"/>
                  <a:t>Higher values (lower P-values) are better.</a:t>
                </a:r>
              </a:p>
              <a:p>
                <a:pPr algn="ctr"/>
                <a:endParaRPr lang="en-GB" b="1" dirty="0"/>
              </a:p>
              <a:p>
                <a:pPr algn="ctr"/>
                <a:r>
                  <a:rPr lang="en-US" b="1" dirty="0">
                    <a:solidFill>
                      <a:srgbClr val="FFFF65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FFFF65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i="1">
                        <a:solidFill>
                          <a:srgbClr val="FFFF65"/>
                        </a:solidFill>
                        <a:latin typeface="Cambria Math" panose="02040503050406030204" pitchFamily="18" charset="0"/>
                      </a:rPr>
                      <m:t>&lt;5×</m:t>
                    </m:r>
                    <m:sSup>
                      <m:sSupPr>
                        <m:ctrlPr>
                          <a:rPr lang="en-GB" i="1">
                            <a:solidFill>
                              <a:srgbClr val="FFFF6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rgbClr val="FFFF65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i="1">
                            <a:solidFill>
                              <a:srgbClr val="FFFF65"/>
                            </a:solidFill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en-US" b="1" dirty="0">
                    <a:solidFill>
                      <a:srgbClr val="FFFF65"/>
                    </a:solidFill>
                  </a:rPr>
                  <a:t> or so, we might get excited</a:t>
                </a:r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/>
                  <a:t>because maybe that variant causes disease?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BDC563-E259-8B79-1077-7FD3AE50EC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094" y="3429000"/>
                <a:ext cx="6750424" cy="2062103"/>
              </a:xfrm>
              <a:prstGeom prst="rect">
                <a:avLst/>
              </a:prstGeom>
              <a:blipFill>
                <a:blip r:embed="rId4"/>
                <a:stretch>
                  <a:fillRect t="-1227" b="-3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4803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003ECAFC-B89C-C246-B8CC-D3E649CED943}"/>
              </a:ext>
            </a:extLst>
          </p:cNvPr>
          <p:cNvGrpSpPr/>
          <p:nvPr/>
        </p:nvGrpSpPr>
        <p:grpSpPr>
          <a:xfrm>
            <a:off x="3358972" y="2484573"/>
            <a:ext cx="2299336" cy="680582"/>
            <a:chOff x="2036922" y="1639514"/>
            <a:chExt cx="4027050" cy="2549429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D0DF60D5-35FC-6343-A4CB-667502AA6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0069F03-F2B4-D445-8529-0BD633BEEBB5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FoundrySterling-Book" pitchFamily="2" charset="0"/>
              </a:endParaRP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6F7C4276-6A75-B14F-806A-E61B3F557C00}"/>
              </a:ext>
            </a:extLst>
          </p:cNvPr>
          <p:cNvSpPr/>
          <p:nvPr/>
        </p:nvSpPr>
        <p:spPr bwMode="auto">
          <a:xfrm>
            <a:off x="3615302" y="1578795"/>
            <a:ext cx="302559" cy="466631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FoundrySterling-Book" pitchFamily="2" charset="0"/>
              </a:rPr>
              <a:t>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FoundrySterling-Book" pitchFamily="2" charset="0"/>
              </a:rPr>
              <a:t>g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3654170-379D-9442-98B2-4C528B0E3A33}"/>
              </a:ext>
            </a:extLst>
          </p:cNvPr>
          <p:cNvCxnSpPr>
            <a:cxnSpLocks/>
          </p:cNvCxnSpPr>
          <p:nvPr/>
        </p:nvCxnSpPr>
        <p:spPr bwMode="auto">
          <a:xfrm>
            <a:off x="3797877" y="2103416"/>
            <a:ext cx="119984" cy="3221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8FF37FA-9FD2-E97B-4D50-2A45B964DB36}"/>
              </a:ext>
            </a:extLst>
          </p:cNvPr>
          <p:cNvSpPr txBox="1"/>
          <p:nvPr/>
        </p:nvSpPr>
        <p:spPr>
          <a:xfrm>
            <a:off x="567674" y="978542"/>
            <a:ext cx="5131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</a:rPr>
              <a:t>Imagine a genetic variant that affects risk of disease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9B33C7-EF70-AEA2-95AB-2AA1BDEC51B0}"/>
              </a:ext>
            </a:extLst>
          </p:cNvPr>
          <p:cNvSpPr txBox="1"/>
          <p:nvPr/>
        </p:nvSpPr>
        <p:spPr>
          <a:xfrm>
            <a:off x="5953666" y="2744319"/>
            <a:ext cx="1284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Disease “cases”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CFBB4A5-C75F-A1EE-42AE-6C91E711FC1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557345" y="2882819"/>
            <a:ext cx="362607" cy="136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26B3E4C-FD14-C6F5-DB04-62E0F832AE2B}"/>
              </a:ext>
            </a:extLst>
          </p:cNvPr>
          <p:cNvSpPr txBox="1"/>
          <p:nvPr/>
        </p:nvSpPr>
        <p:spPr>
          <a:xfrm>
            <a:off x="1692611" y="2658817"/>
            <a:ext cx="1371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Unaffected individuals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2C9CBDD-9A7F-6174-C3E5-A4495C407DEF}"/>
              </a:ext>
            </a:extLst>
          </p:cNvPr>
          <p:cNvCxnSpPr>
            <a:cxnSpLocks/>
          </p:cNvCxnSpPr>
          <p:nvPr/>
        </p:nvCxnSpPr>
        <p:spPr bwMode="auto">
          <a:xfrm>
            <a:off x="3133441" y="2896481"/>
            <a:ext cx="413801" cy="136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FDED4B2-5EF3-CBB6-7E37-FC79EB35B896}"/>
              </a:ext>
            </a:extLst>
          </p:cNvPr>
          <p:cNvSpPr txBox="1"/>
          <p:nvPr/>
        </p:nvSpPr>
        <p:spPr>
          <a:xfrm>
            <a:off x="3402407" y="3241927"/>
            <a:ext cx="2212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Phenotype distribution</a:t>
            </a:r>
          </a:p>
          <a:p>
            <a:pPr algn="ctr"/>
            <a:r>
              <a:rPr lang="en-US" sz="1200" dirty="0"/>
              <a:t>in the population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BDD1222-338F-93D1-6C3A-2B241D619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45" y="406113"/>
            <a:ext cx="8710510" cy="449630"/>
          </a:xfrm>
        </p:spPr>
        <p:txBody>
          <a:bodyPr/>
          <a:lstStyle/>
          <a:p>
            <a:r>
              <a:rPr lang="en-US" dirty="0"/>
              <a:t>Testing for association</a:t>
            </a:r>
          </a:p>
        </p:txBody>
      </p:sp>
    </p:spTree>
    <p:extLst>
      <p:ext uri="{BB962C8B-B14F-4D97-AF65-F5344CB8AC3E}">
        <p14:creationId xmlns:p14="http://schemas.microsoft.com/office/powerpoint/2010/main" val="4148305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003ECAFC-B89C-C246-B8CC-D3E649CED943}"/>
              </a:ext>
            </a:extLst>
          </p:cNvPr>
          <p:cNvGrpSpPr/>
          <p:nvPr/>
        </p:nvGrpSpPr>
        <p:grpSpPr>
          <a:xfrm>
            <a:off x="3358972" y="2484573"/>
            <a:ext cx="2299336" cy="680582"/>
            <a:chOff x="2036922" y="1639514"/>
            <a:chExt cx="4027050" cy="2549429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D0DF60D5-35FC-6343-A4CB-667502AA6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0069F03-F2B4-D445-8529-0BD633BEEBB5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FoundrySterling-Book" pitchFamily="2" charset="0"/>
              </a:endParaRP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6F7C4276-6A75-B14F-806A-E61B3F557C00}"/>
              </a:ext>
            </a:extLst>
          </p:cNvPr>
          <p:cNvSpPr/>
          <p:nvPr/>
        </p:nvSpPr>
        <p:spPr bwMode="auto">
          <a:xfrm>
            <a:off x="3615302" y="1578795"/>
            <a:ext cx="302559" cy="466631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FoundrySterling-Book" pitchFamily="2" charset="0"/>
              </a:rPr>
              <a:t>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FoundrySterling-Book" pitchFamily="2" charset="0"/>
              </a:rPr>
              <a:t>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8E0C6B-C11F-FC41-A10C-6D68BC6C182A}"/>
              </a:ext>
            </a:extLst>
          </p:cNvPr>
          <p:cNvSpPr txBox="1"/>
          <p:nvPr/>
        </p:nvSpPr>
        <p:spPr>
          <a:xfrm>
            <a:off x="1350407" y="3401509"/>
            <a:ext cx="6472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If genotype </a:t>
            </a:r>
            <a:r>
              <a:rPr lang="en-US" sz="1800" i="1" dirty="0">
                <a:latin typeface="FOUNDRYSTERLING-BOOK" pitchFamily="2" charset="0"/>
              </a:rPr>
              <a:t>G</a:t>
            </a:r>
            <a:r>
              <a:rPr lang="en-US" sz="1800" dirty="0">
                <a:latin typeface="FoundrySterling-Book" pitchFamily="2" charset="0"/>
              </a:rPr>
              <a:t> causes disease, then carrying </a:t>
            </a:r>
            <a:r>
              <a:rPr lang="en-US" sz="1800" i="1" dirty="0">
                <a:latin typeface="FOUNDRYSTERLING-BOOK" pitchFamily="2" charset="0"/>
              </a:rPr>
              <a:t>G</a:t>
            </a:r>
            <a:r>
              <a:rPr lang="en-US" sz="1800" dirty="0">
                <a:latin typeface="FoundrySterling-Book" pitchFamily="2" charset="0"/>
              </a:rPr>
              <a:t> will make you more likely to have disease.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83E6DDD-E26D-8145-8373-EF476229EFAA}"/>
                  </a:ext>
                </a:extLst>
              </p:cNvPr>
              <p:cNvSpPr txBox="1"/>
              <p:nvPr/>
            </p:nvSpPr>
            <p:spPr>
              <a:xfrm>
                <a:off x="3392754" y="4371329"/>
                <a:ext cx="3174843" cy="680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1800">
                                  <a:latin typeface="FoundrySterling-Book" pitchFamily="2" charset="0"/>
                                </a:rPr>
                                <m:t>disease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1800">
                                  <a:latin typeface="FoundrySterling-Book" pitchFamily="2" charset="0"/>
                                </a:rPr>
                                <m:t>genotype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num>
                        <m:den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1800">
                                  <a:latin typeface="FoundrySterling-Book" pitchFamily="2" charset="0"/>
                                </a:rPr>
                                <m:t>disease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1800">
                                  <a:latin typeface="FoundrySterling-Book" pitchFamily="2" charset="0"/>
                                </a:rPr>
                                <m:t>genotype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den>
                      </m:f>
                      <m:r>
                        <a:rPr lang="en-GB" sz="1800" i="1"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83E6DDD-E26D-8145-8373-EF476229E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2754" y="4371329"/>
                <a:ext cx="3174843" cy="680443"/>
              </a:xfrm>
              <a:prstGeom prst="rect">
                <a:avLst/>
              </a:prstGeom>
              <a:blipFill>
                <a:blip r:embed="rId3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389A32D-7111-CDF5-E626-D26C2365E3AC}"/>
              </a:ext>
            </a:extLst>
          </p:cNvPr>
          <p:cNvSpPr txBox="1"/>
          <p:nvPr/>
        </p:nvSpPr>
        <p:spPr>
          <a:xfrm>
            <a:off x="3749134" y="4196254"/>
            <a:ext cx="2336026" cy="461665"/>
          </a:xfrm>
          <a:prstGeom prst="rect">
            <a:avLst/>
          </a:prstGeom>
          <a:solidFill>
            <a:srgbClr val="00204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FoundrySterling-Book" pitchFamily="2" charset="0"/>
              </a:rPr>
              <a:t>“Chance/frequency of disease given genotype </a:t>
            </a:r>
            <a:r>
              <a:rPr lang="en-US" sz="1200" i="1" dirty="0">
                <a:latin typeface="FOUNDRYSTERLING-BOOK" pitchFamily="2" charset="0"/>
              </a:rPr>
              <a:t>G</a:t>
            </a:r>
            <a:r>
              <a:rPr lang="en-US" sz="1200" dirty="0">
                <a:latin typeface="FoundrySterling-Book" pitchFamily="2" charset="0"/>
              </a:rPr>
              <a:t>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1FAB3E-DFEE-6475-FA46-BC5410D94F4D}"/>
              </a:ext>
            </a:extLst>
          </p:cNvPr>
          <p:cNvSpPr txBox="1"/>
          <p:nvPr/>
        </p:nvSpPr>
        <p:spPr>
          <a:xfrm>
            <a:off x="3749134" y="4759371"/>
            <a:ext cx="2336026" cy="461665"/>
          </a:xfrm>
          <a:prstGeom prst="rect">
            <a:avLst/>
          </a:prstGeom>
          <a:solidFill>
            <a:srgbClr val="00204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FoundrySterling-Book" pitchFamily="2" charset="0"/>
              </a:rPr>
              <a:t>“Chance/frequency of disease given genotype </a:t>
            </a:r>
            <a:r>
              <a:rPr lang="en-US" sz="1200" i="1" dirty="0">
                <a:latin typeface="FOUNDRYSTERLING-BOOK" pitchFamily="2" charset="0"/>
              </a:rPr>
              <a:t>g</a:t>
            </a:r>
            <a:r>
              <a:rPr lang="en-US" sz="1200" dirty="0">
                <a:latin typeface="FoundrySterling-Book" pitchFamily="2" charset="0"/>
              </a:rPr>
              <a:t>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256937-E7E1-7996-B728-9BC8B11AE08E}"/>
              </a:ext>
            </a:extLst>
          </p:cNvPr>
          <p:cNvSpPr txBox="1"/>
          <p:nvPr/>
        </p:nvSpPr>
        <p:spPr>
          <a:xfrm>
            <a:off x="2208486" y="4518279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u="sng" dirty="0">
                <a:latin typeface="FoundrySterling-Book" pitchFamily="2" charset="0"/>
              </a:rPr>
              <a:t>Relative risk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705957F-5776-CF22-3498-11937510CF25}"/>
              </a:ext>
            </a:extLst>
          </p:cNvPr>
          <p:cNvCxnSpPr>
            <a:cxnSpLocks/>
          </p:cNvCxnSpPr>
          <p:nvPr/>
        </p:nvCxnSpPr>
        <p:spPr bwMode="auto">
          <a:xfrm>
            <a:off x="3797877" y="2103416"/>
            <a:ext cx="119984" cy="3221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F8CA1CA9-1FB4-8316-F0EE-ACB5C56DD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45" y="406113"/>
            <a:ext cx="8710510" cy="449630"/>
          </a:xfrm>
        </p:spPr>
        <p:txBody>
          <a:bodyPr/>
          <a:lstStyle/>
          <a:p>
            <a:r>
              <a:rPr lang="en-US" dirty="0"/>
              <a:t>Testing for association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A48B07-7547-4872-E1FC-A83F0A14AFB5}"/>
              </a:ext>
            </a:extLst>
          </p:cNvPr>
          <p:cNvSpPr txBox="1"/>
          <p:nvPr/>
        </p:nvSpPr>
        <p:spPr>
          <a:xfrm>
            <a:off x="5953666" y="2744319"/>
            <a:ext cx="1284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Disease “cases”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F356603-CE83-0F1E-42F4-B5A29CFD581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557345" y="2882819"/>
            <a:ext cx="362607" cy="136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07A9794-C383-F80E-E19E-05CF40FB48C5}"/>
              </a:ext>
            </a:extLst>
          </p:cNvPr>
          <p:cNvSpPr txBox="1"/>
          <p:nvPr/>
        </p:nvSpPr>
        <p:spPr>
          <a:xfrm>
            <a:off x="1692611" y="2658817"/>
            <a:ext cx="1371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Unaffected individuals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A12CD5-7C7A-2C2E-267E-B6B7FF81D069}"/>
              </a:ext>
            </a:extLst>
          </p:cNvPr>
          <p:cNvCxnSpPr>
            <a:cxnSpLocks/>
          </p:cNvCxnSpPr>
          <p:nvPr/>
        </p:nvCxnSpPr>
        <p:spPr bwMode="auto">
          <a:xfrm>
            <a:off x="3133441" y="2896481"/>
            <a:ext cx="413801" cy="136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048417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40B3F-73CC-2D4E-BB14-FB5285F1A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58" y="103077"/>
            <a:ext cx="7233920" cy="680720"/>
          </a:xfrm>
        </p:spPr>
        <p:txBody>
          <a:bodyPr/>
          <a:lstStyle/>
          <a:p>
            <a:r>
              <a:rPr lang="en-US" dirty="0"/>
              <a:t>Main lecture messages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FEB78B-36CF-3F4C-808B-D2188D9D5F31}"/>
              </a:ext>
            </a:extLst>
          </p:cNvPr>
          <p:cNvSpPr txBox="1">
            <a:spLocks/>
          </p:cNvSpPr>
          <p:nvPr/>
        </p:nvSpPr>
        <p:spPr bwMode="auto">
          <a:xfrm>
            <a:off x="381000" y="1141342"/>
            <a:ext cx="8371114" cy="550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 "/>
              <a:defRPr sz="2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Symbol" charset="0"/>
              <a:buChar char="·"/>
              <a:defRPr sz="18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4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charset="0"/>
              <a:buChar char="·"/>
              <a:defRPr sz="1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/>
              <a:t>1. Most human phenotypes are highly heritable</a:t>
            </a:r>
          </a:p>
          <a:p>
            <a:pPr marL="0" indent="0">
              <a:buNone/>
            </a:pPr>
            <a:r>
              <a:rPr lang="en-US" sz="1600" kern="0" dirty="0"/>
              <a:t>(a large proportion of variation is due to genetics)</a:t>
            </a:r>
          </a:p>
          <a:p>
            <a:pPr marL="0" indent="0">
              <a:buNone/>
            </a:pPr>
            <a:endParaRPr lang="en-US" kern="0" dirty="0"/>
          </a:p>
          <a:p>
            <a:pPr marL="0" indent="0">
              <a:buNone/>
            </a:pPr>
            <a:r>
              <a:rPr lang="en-US" kern="0" dirty="0"/>
              <a:t>2. But many ‘complex’ traits are </a:t>
            </a:r>
            <a:r>
              <a:rPr lang="en-US" i="1" kern="0" dirty="0"/>
              <a:t>not</a:t>
            </a:r>
            <a:r>
              <a:rPr lang="en-US" kern="0" dirty="0"/>
              <a:t> mendelian - they are polygenic -</a:t>
            </a:r>
            <a:r>
              <a:rPr lang="en-US" sz="1800" kern="0" dirty="0"/>
              <a:t> </a:t>
            </a:r>
            <a:r>
              <a:rPr lang="en-US" sz="1800" i="1" kern="0" dirty="0"/>
              <a:t>“common variant, common trait” hypothesis</a:t>
            </a:r>
          </a:p>
          <a:p>
            <a:pPr marL="0" indent="0">
              <a:buNone/>
            </a:pPr>
            <a:endParaRPr lang="en-US" kern="0" dirty="0"/>
          </a:p>
          <a:p>
            <a:pPr marL="0" indent="0">
              <a:buNone/>
            </a:pPr>
            <a:r>
              <a:rPr lang="en-US" kern="0" dirty="0"/>
              <a:t>3. The discovery of this fact is due to </a:t>
            </a:r>
            <a:r>
              <a:rPr lang="en-US" b="1" i="1" kern="0" dirty="0"/>
              <a:t>genome-wide association studies</a:t>
            </a:r>
            <a:r>
              <a:rPr lang="en-US" kern="0" dirty="0"/>
              <a:t> (GWAS), the first of which was conducted in the mid 2000s.</a:t>
            </a:r>
          </a:p>
          <a:p>
            <a:pPr marL="0" indent="0">
              <a:buNone/>
            </a:pPr>
            <a:r>
              <a:rPr lang="en-US" sz="1600" kern="0" dirty="0"/>
              <a:t>We will go into this in some detail – methodology, population genetics, GWAS in practice</a:t>
            </a:r>
          </a:p>
          <a:p>
            <a:pPr marL="0" indent="0">
              <a:buNone/>
            </a:pPr>
            <a:endParaRPr lang="en-US" sz="1200" kern="0" dirty="0"/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 marL="0" indent="0">
              <a:buNone/>
            </a:pPr>
            <a:r>
              <a:rPr lang="en-US" kern="0" dirty="0"/>
              <a:t>4. But understanding the biology can be hard…</a:t>
            </a:r>
          </a:p>
        </p:txBody>
      </p:sp>
    </p:spTree>
    <p:extLst>
      <p:ext uri="{BB962C8B-B14F-4D97-AF65-F5344CB8AC3E}">
        <p14:creationId xmlns:p14="http://schemas.microsoft.com/office/powerpoint/2010/main" val="2296070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003ECAFC-B89C-C246-B8CC-D3E649CED943}"/>
              </a:ext>
            </a:extLst>
          </p:cNvPr>
          <p:cNvGrpSpPr/>
          <p:nvPr/>
        </p:nvGrpSpPr>
        <p:grpSpPr>
          <a:xfrm>
            <a:off x="3358971" y="2484573"/>
            <a:ext cx="2299336" cy="680582"/>
            <a:chOff x="2036922" y="1639514"/>
            <a:chExt cx="4027050" cy="2549429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D0DF60D5-35FC-6343-A4CB-667502AA6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0069F03-F2B4-D445-8529-0BD633BEEBB5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FoundrySterling-Book" pitchFamily="2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28E0C6B-C11F-FC41-A10C-6D68BC6C182A}"/>
              </a:ext>
            </a:extLst>
          </p:cNvPr>
          <p:cNvSpPr txBox="1"/>
          <p:nvPr/>
        </p:nvSpPr>
        <p:spPr>
          <a:xfrm>
            <a:off x="1350407" y="3401509"/>
            <a:ext cx="6472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If genotype </a:t>
            </a:r>
            <a:r>
              <a:rPr lang="en-US" sz="1800" i="1" dirty="0">
                <a:latin typeface="FOUNDRYSTERLING-BOOK" pitchFamily="2" charset="0"/>
              </a:rPr>
              <a:t>G</a:t>
            </a:r>
            <a:r>
              <a:rPr lang="en-US" sz="1800" dirty="0">
                <a:latin typeface="FoundrySterling-Book" pitchFamily="2" charset="0"/>
              </a:rPr>
              <a:t> causes disease, then carrying </a:t>
            </a:r>
            <a:r>
              <a:rPr lang="en-US" sz="1800" i="1" dirty="0">
                <a:latin typeface="FOUNDRYSTERLING-BOOK" pitchFamily="2" charset="0"/>
              </a:rPr>
              <a:t>G</a:t>
            </a:r>
            <a:r>
              <a:rPr lang="en-US" sz="1800" dirty="0">
                <a:latin typeface="FoundrySterling-Book" pitchFamily="2" charset="0"/>
              </a:rPr>
              <a:t> will make you more likely to have disease.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51BF5CA-AF87-6F4E-A1A4-4D18F05F52F9}"/>
              </a:ext>
            </a:extLst>
          </p:cNvPr>
          <p:cNvGrpSpPr/>
          <p:nvPr/>
        </p:nvGrpSpPr>
        <p:grpSpPr>
          <a:xfrm>
            <a:off x="2703898" y="4362525"/>
            <a:ext cx="3406929" cy="678455"/>
            <a:chOff x="1313506" y="1341140"/>
            <a:chExt cx="4542572" cy="9046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83E6DDD-E26D-8145-8373-EF476229EFAA}"/>
                    </a:ext>
                  </a:extLst>
                </p:cNvPr>
                <p:cNvSpPr txBox="1"/>
                <p:nvPr/>
              </p:nvSpPr>
              <p:spPr>
                <a:xfrm>
                  <a:off x="2960926" y="1341140"/>
                  <a:ext cx="2895152" cy="9046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GB" sz="1800">
                                    <a:latin typeface="FoundrySterling-Book" pitchFamily="2" charset="0"/>
                                  </a:rPr>
                                  <m:t>disease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</m:d>
                          </m:num>
                          <m:den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GB" sz="1800">
                                    <a:latin typeface="FoundrySterling-Book" pitchFamily="2" charset="0"/>
                                  </a:rPr>
                                  <m:t>disease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</m:d>
                          </m:den>
                        </m:f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&gt;1</m:t>
                        </m:r>
                      </m:oMath>
                    </m:oMathPara>
                  </a14:m>
                  <a:endParaRPr lang="en-US" sz="1800" dirty="0">
                    <a:latin typeface="FoundrySterling-Book" pitchFamily="2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83E6DDD-E26D-8145-8373-EF476229EF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0926" y="1341140"/>
                  <a:ext cx="2895152" cy="904607"/>
                </a:xfrm>
                <a:prstGeom prst="rect">
                  <a:avLst/>
                </a:prstGeom>
                <a:blipFill>
                  <a:blip r:embed="rId3"/>
                  <a:stretch>
                    <a:fillRect b="-92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032116B-3295-4C4B-9E41-AEA71CB239C4}"/>
                </a:ext>
              </a:extLst>
            </p:cNvPr>
            <p:cNvSpPr txBox="1"/>
            <p:nvPr/>
          </p:nvSpPr>
          <p:spPr>
            <a:xfrm>
              <a:off x="1313506" y="1537073"/>
              <a:ext cx="176586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u="sng" dirty="0">
                  <a:latin typeface="FoundrySterling-Book" pitchFamily="2" charset="0"/>
                </a:rPr>
                <a:t>Relative risk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77C68D1-D014-0020-49A3-780A2E28598D}"/>
              </a:ext>
            </a:extLst>
          </p:cNvPr>
          <p:cNvSpPr txBox="1"/>
          <p:nvPr/>
        </p:nvSpPr>
        <p:spPr>
          <a:xfrm>
            <a:off x="6560191" y="4574818"/>
            <a:ext cx="16585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Using probability notation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59A329D-0FC9-600A-F899-D76171BD0696}"/>
              </a:ext>
            </a:extLst>
          </p:cNvPr>
          <p:cNvSpPr/>
          <p:nvPr/>
        </p:nvSpPr>
        <p:spPr bwMode="auto">
          <a:xfrm>
            <a:off x="3615302" y="1578795"/>
            <a:ext cx="302559" cy="466631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FoundrySterling-Book" pitchFamily="2" charset="0"/>
              </a:rPr>
              <a:t>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FoundrySterling-Book" pitchFamily="2" charset="0"/>
              </a:rPr>
              <a:t>g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808D748-D3DD-C37C-B570-EAB5B4925FB9}"/>
              </a:ext>
            </a:extLst>
          </p:cNvPr>
          <p:cNvCxnSpPr>
            <a:cxnSpLocks/>
          </p:cNvCxnSpPr>
          <p:nvPr/>
        </p:nvCxnSpPr>
        <p:spPr bwMode="auto">
          <a:xfrm>
            <a:off x="3797877" y="2103416"/>
            <a:ext cx="119984" cy="3221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12778324-76ED-1128-4650-65B72B60B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45" y="406113"/>
            <a:ext cx="8710510" cy="449630"/>
          </a:xfrm>
        </p:spPr>
        <p:txBody>
          <a:bodyPr/>
          <a:lstStyle/>
          <a:p>
            <a:r>
              <a:rPr lang="en-US" dirty="0"/>
              <a:t>Testing for association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3A9BF6-CA59-42DE-72DF-BDBFCD2D7F36}"/>
              </a:ext>
            </a:extLst>
          </p:cNvPr>
          <p:cNvSpPr txBox="1"/>
          <p:nvPr/>
        </p:nvSpPr>
        <p:spPr>
          <a:xfrm>
            <a:off x="996784" y="5664919"/>
            <a:ext cx="7023710" cy="830997"/>
          </a:xfrm>
          <a:prstGeom prst="rect">
            <a:avLst/>
          </a:prstGeom>
          <a:noFill/>
          <a:ln>
            <a:solidFill>
              <a:srgbClr val="FFFF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FoundrySterling-Book" pitchFamily="2" charset="0"/>
              </a:rPr>
              <a:t>If</a:t>
            </a:r>
            <a:r>
              <a:rPr lang="en-US" sz="2400" dirty="0">
                <a:latin typeface="FoundrySterling-Book" pitchFamily="2" charset="0"/>
              </a:rPr>
              <a:t> the genotype causes disease, then</a:t>
            </a:r>
            <a:r>
              <a:rPr lang="en-US" sz="2400" i="1" dirty="0">
                <a:latin typeface="FoundrySterling-Book" pitchFamily="2" charset="0"/>
              </a:rPr>
              <a:t> </a:t>
            </a:r>
            <a:r>
              <a:rPr lang="en-US" sz="2400" dirty="0">
                <a:latin typeface="FoundrySterling-Book" pitchFamily="2" charset="0"/>
              </a:rPr>
              <a:t> the relative risk will be different from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CAEC66-99D3-4D9A-1952-5A82242E51D9}"/>
              </a:ext>
            </a:extLst>
          </p:cNvPr>
          <p:cNvSpPr txBox="1"/>
          <p:nvPr/>
        </p:nvSpPr>
        <p:spPr>
          <a:xfrm>
            <a:off x="5953666" y="2744319"/>
            <a:ext cx="1284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Disease “cases”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E5CFE99-819E-C49E-1295-EAE8F0B59F0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557345" y="2882819"/>
            <a:ext cx="362607" cy="136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D99A9D0-8984-7D0B-C154-E76A96BE52BF}"/>
              </a:ext>
            </a:extLst>
          </p:cNvPr>
          <p:cNvSpPr txBox="1"/>
          <p:nvPr/>
        </p:nvSpPr>
        <p:spPr>
          <a:xfrm>
            <a:off x="1692611" y="2658817"/>
            <a:ext cx="1371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Unaffected individuals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C96B65C-1D5A-6917-2FEB-81E149E66AA0}"/>
              </a:ext>
            </a:extLst>
          </p:cNvPr>
          <p:cNvCxnSpPr>
            <a:cxnSpLocks/>
          </p:cNvCxnSpPr>
          <p:nvPr/>
        </p:nvCxnSpPr>
        <p:spPr bwMode="auto">
          <a:xfrm>
            <a:off x="3133441" y="2896481"/>
            <a:ext cx="413801" cy="136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97258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estimate relative risk?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D304897-54F5-FD46-B28C-9B0457FFE25C}"/>
                  </a:ext>
                </a:extLst>
              </p:cNvPr>
              <p:cNvSpPr txBox="1"/>
              <p:nvPr/>
            </p:nvSpPr>
            <p:spPr>
              <a:xfrm>
                <a:off x="619618" y="1133502"/>
                <a:ext cx="2869312" cy="8738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𝑅𝑅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num>
                        <m:den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i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D304897-54F5-FD46-B28C-9B0457FFE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18" y="1133502"/>
                <a:ext cx="2869312" cy="873894"/>
              </a:xfrm>
              <a:prstGeom prst="rect">
                <a:avLst/>
              </a:prstGeom>
              <a:blipFill>
                <a:blip r:embed="rId2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ACDCC9C6-1088-BC43-BE85-68AA3046511D}"/>
              </a:ext>
            </a:extLst>
          </p:cNvPr>
          <p:cNvSpPr txBox="1"/>
          <p:nvPr/>
        </p:nvSpPr>
        <p:spPr>
          <a:xfrm>
            <a:off x="7508978" y="1401172"/>
            <a:ext cx="1410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(in population)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6D8038-E8B3-98BE-A4B5-E63708C75760}"/>
              </a:ext>
            </a:extLst>
          </p:cNvPr>
          <p:cNvSpPr txBox="1"/>
          <p:nvPr/>
        </p:nvSpPr>
        <p:spPr>
          <a:xfrm>
            <a:off x="1409095" y="2059224"/>
            <a:ext cx="2103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FoundrySterling-Book" pitchFamily="2" charset="0"/>
              </a:rPr>
              <a:t>Disease frequencies given genotype</a:t>
            </a:r>
          </a:p>
        </p:txBody>
      </p:sp>
    </p:spTree>
    <p:extLst>
      <p:ext uri="{BB962C8B-B14F-4D97-AF65-F5344CB8AC3E}">
        <p14:creationId xmlns:p14="http://schemas.microsoft.com/office/powerpoint/2010/main" val="910374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estimate relative risk?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D304897-54F5-FD46-B28C-9B0457FFE25C}"/>
                  </a:ext>
                </a:extLst>
              </p:cNvPr>
              <p:cNvSpPr txBox="1"/>
              <p:nvPr/>
            </p:nvSpPr>
            <p:spPr>
              <a:xfrm>
                <a:off x="609082" y="1133502"/>
                <a:ext cx="6120585" cy="8745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𝑅𝑅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num>
                        <m:den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i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</m:e>
                          </m:d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</m:e>
                          </m:d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D304897-54F5-FD46-B28C-9B0457FFE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82" y="1133502"/>
                <a:ext cx="6120585" cy="874598"/>
              </a:xfrm>
              <a:prstGeom prst="rect">
                <a:avLst/>
              </a:prstGeom>
              <a:blipFill>
                <a:blip r:embed="rId2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C73D943A-7774-CB48-841F-CCB5D466E398}"/>
              </a:ext>
            </a:extLst>
          </p:cNvPr>
          <p:cNvSpPr txBox="1"/>
          <p:nvPr/>
        </p:nvSpPr>
        <p:spPr>
          <a:xfrm>
            <a:off x="4059442" y="2053361"/>
            <a:ext cx="2208535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FoundrySterling-Book" pitchFamily="2" charset="0"/>
              </a:rPr>
              <a:t>Genotype frequencies in cases and controls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B75BE4-B0B7-4444-8808-C845E61DB3AC}"/>
              </a:ext>
            </a:extLst>
          </p:cNvPr>
          <p:cNvSpPr txBox="1"/>
          <p:nvPr/>
        </p:nvSpPr>
        <p:spPr>
          <a:xfrm>
            <a:off x="7508978" y="1401172"/>
            <a:ext cx="1410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(in population)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2DA62A-B9A8-C7FA-53F9-AFB6AD3F0906}"/>
              </a:ext>
            </a:extLst>
          </p:cNvPr>
          <p:cNvSpPr txBox="1"/>
          <p:nvPr/>
        </p:nvSpPr>
        <p:spPr>
          <a:xfrm>
            <a:off x="254517" y="2800567"/>
            <a:ext cx="6835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To estimate the relative risk, we just need to</a:t>
            </a:r>
            <a:r>
              <a:rPr lang="en-US" sz="1800" b="1" dirty="0">
                <a:latin typeface="FoundrySterling-Book" pitchFamily="2" charset="0"/>
              </a:rPr>
              <a:t> </a:t>
            </a:r>
            <a:r>
              <a:rPr lang="en-US" sz="2000" b="1" dirty="0">
                <a:latin typeface="FoundrySterling-Book" pitchFamily="2" charset="0"/>
              </a:rPr>
              <a:t>measure the genotypes in some disease cases and population controls.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0D0566-8F9F-6302-2575-C2C76A86AF3B}"/>
              </a:ext>
            </a:extLst>
          </p:cNvPr>
          <p:cNvSpPr txBox="1"/>
          <p:nvPr/>
        </p:nvSpPr>
        <p:spPr>
          <a:xfrm>
            <a:off x="1409095" y="2059224"/>
            <a:ext cx="2103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FoundrySterling-Book" pitchFamily="2" charset="0"/>
              </a:rPr>
              <a:t>Disease frequencies given genotype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C57312-863A-6156-7E74-146EBD910B3A}"/>
              </a:ext>
            </a:extLst>
          </p:cNvPr>
          <p:cNvSpPr txBox="1"/>
          <p:nvPr/>
        </p:nvSpPr>
        <p:spPr>
          <a:xfrm>
            <a:off x="6918081" y="6448302"/>
            <a:ext cx="2081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(Note: apply Bayes’ </a:t>
            </a:r>
            <a:r>
              <a:rPr lang="en-US" sz="1200" dirty="0" err="1"/>
              <a:t>theorm</a:t>
            </a:r>
            <a:r>
              <a:rPr lang="en-US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54101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estimate relative risk?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576D33B3-2F7B-EA44-A96E-B23316E85FEA}"/>
              </a:ext>
            </a:extLst>
          </p:cNvPr>
          <p:cNvGraphicFramePr>
            <a:graphicFrameLocks noGrp="1"/>
          </p:cNvGraphicFramePr>
          <p:nvPr/>
        </p:nvGraphicFramePr>
        <p:xfrm>
          <a:off x="247805" y="3745992"/>
          <a:ext cx="402067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3576">
                  <a:extLst>
                    <a:ext uri="{9D8B030D-6E8A-4147-A177-3AD203B41FA5}">
                      <a16:colId xmlns:a16="http://schemas.microsoft.com/office/drawing/2014/main" val="3384037022"/>
                    </a:ext>
                  </a:extLst>
                </a:gridCol>
                <a:gridCol w="833718">
                  <a:extLst>
                    <a:ext uri="{9D8B030D-6E8A-4147-A177-3AD203B41FA5}">
                      <a16:colId xmlns:a16="http://schemas.microsoft.com/office/drawing/2014/main" val="3595946293"/>
                    </a:ext>
                  </a:extLst>
                </a:gridCol>
                <a:gridCol w="793376">
                  <a:extLst>
                    <a:ext uri="{9D8B030D-6E8A-4147-A177-3AD203B41FA5}">
                      <a16:colId xmlns:a16="http://schemas.microsoft.com/office/drawing/2014/main" val="1802107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>
                            <a:lumMod val="95000"/>
                          </a:schemeClr>
                        </a:solidFill>
                        <a:latin typeface="FoundrySterling-Book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i="1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i="1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152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Disease cases: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550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Controls</a:t>
                      </a:r>
                      <a:r>
                        <a:rPr lang="en-US" sz="2200" baseline="300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*</a:t>
                      </a:r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35033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7CC19B-D8DB-D247-9F55-54063F68B594}"/>
                  </a:ext>
                </a:extLst>
              </p:cNvPr>
              <p:cNvSpPr txBox="1"/>
              <p:nvPr/>
            </p:nvSpPr>
            <p:spPr>
              <a:xfrm>
                <a:off x="4316230" y="4135782"/>
                <a:ext cx="1771703" cy="7937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𝑂𝑅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7CC19B-D8DB-D247-9F55-54063F68B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230" y="4135782"/>
                <a:ext cx="1771703" cy="793743"/>
              </a:xfrm>
              <a:prstGeom prst="rect">
                <a:avLst/>
              </a:prstGeom>
              <a:blipFill>
                <a:blip r:embed="rId2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4A05E15-4AF7-2D42-B852-A0F8227510C6}"/>
                  </a:ext>
                </a:extLst>
              </p:cNvPr>
              <p:cNvSpPr txBox="1"/>
              <p:nvPr/>
            </p:nvSpPr>
            <p:spPr>
              <a:xfrm>
                <a:off x="609082" y="1133502"/>
                <a:ext cx="6120585" cy="8745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𝑅𝑅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num>
                        <m:den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i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</m:e>
                          </m:d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</m:e>
                          </m:d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4A05E15-4AF7-2D42-B852-A0F822751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82" y="1133502"/>
                <a:ext cx="6120585" cy="874598"/>
              </a:xfrm>
              <a:prstGeom prst="rect">
                <a:avLst/>
              </a:prstGeom>
              <a:blipFill>
                <a:blip r:embed="rId3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E61EA47F-5419-FD49-A2CE-8A4D7CC8E792}"/>
              </a:ext>
            </a:extLst>
          </p:cNvPr>
          <p:cNvSpPr txBox="1"/>
          <p:nvPr/>
        </p:nvSpPr>
        <p:spPr>
          <a:xfrm>
            <a:off x="4059442" y="2053361"/>
            <a:ext cx="2208535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FoundrySterling-Book" pitchFamily="2" charset="0"/>
              </a:rPr>
              <a:t>Genotype frequencies in cases and controls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1F1617-FCE0-3248-AF22-3776C10A7DC5}"/>
              </a:ext>
            </a:extLst>
          </p:cNvPr>
          <p:cNvSpPr txBox="1"/>
          <p:nvPr/>
        </p:nvSpPr>
        <p:spPr>
          <a:xfrm>
            <a:off x="7508978" y="1401172"/>
            <a:ext cx="1410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(in population)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BBEDCC-FE21-1E47-A3DD-62D5D184C471}"/>
              </a:ext>
            </a:extLst>
          </p:cNvPr>
          <p:cNvSpPr txBox="1"/>
          <p:nvPr/>
        </p:nvSpPr>
        <p:spPr>
          <a:xfrm>
            <a:off x="7547351" y="4363376"/>
            <a:ext cx="1116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(in sample)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DF7D317-BE9F-48EE-3CAD-1475F0CB0B73}"/>
              </a:ext>
            </a:extLst>
          </p:cNvPr>
          <p:cNvSpPr/>
          <p:nvPr/>
        </p:nvSpPr>
        <p:spPr bwMode="auto">
          <a:xfrm>
            <a:off x="6777763" y="2008100"/>
            <a:ext cx="876740" cy="2236522"/>
          </a:xfrm>
          <a:custGeom>
            <a:avLst/>
            <a:gdLst>
              <a:gd name="connsiteX0" fmla="*/ 0 w 1368797"/>
              <a:gd name="connsiteY0" fmla="*/ 2348089 h 2348089"/>
              <a:gd name="connsiteX1" fmla="*/ 1365955 w 1368797"/>
              <a:gd name="connsiteY1" fmla="*/ 936978 h 2348089"/>
              <a:gd name="connsiteX2" fmla="*/ 361244 w 1368797"/>
              <a:gd name="connsiteY2" fmla="*/ 0 h 2348089"/>
              <a:gd name="connsiteX0" fmla="*/ 0 w 1368065"/>
              <a:gd name="connsiteY0" fmla="*/ 2414285 h 2414285"/>
              <a:gd name="connsiteX1" fmla="*/ 1365955 w 1368065"/>
              <a:gd name="connsiteY1" fmla="*/ 1003174 h 2414285"/>
              <a:gd name="connsiteX2" fmla="*/ 28942 w 1368065"/>
              <a:gd name="connsiteY2" fmla="*/ 0 h 2414285"/>
              <a:gd name="connsiteX0" fmla="*/ 0 w 1064108"/>
              <a:gd name="connsiteY0" fmla="*/ 2414285 h 2414285"/>
              <a:gd name="connsiteX1" fmla="*/ 1061345 w 1064108"/>
              <a:gd name="connsiteY1" fmla="*/ 1056130 h 2414285"/>
              <a:gd name="connsiteX2" fmla="*/ 28942 w 1064108"/>
              <a:gd name="connsiteY2" fmla="*/ 0 h 2414285"/>
              <a:gd name="connsiteX0" fmla="*/ 0 w 1077954"/>
              <a:gd name="connsiteY0" fmla="*/ 2414285 h 2414285"/>
              <a:gd name="connsiteX1" fmla="*/ 1075191 w 1077954"/>
              <a:gd name="connsiteY1" fmla="*/ 1056130 h 2414285"/>
              <a:gd name="connsiteX2" fmla="*/ 42788 w 1077954"/>
              <a:gd name="connsiteY2" fmla="*/ 0 h 2414285"/>
              <a:gd name="connsiteX0" fmla="*/ 0 w 1075329"/>
              <a:gd name="connsiteY0" fmla="*/ 2414285 h 2414285"/>
              <a:gd name="connsiteX1" fmla="*/ 1075191 w 1075329"/>
              <a:gd name="connsiteY1" fmla="*/ 1056130 h 2414285"/>
              <a:gd name="connsiteX2" fmla="*/ 42788 w 1075329"/>
              <a:gd name="connsiteY2" fmla="*/ 0 h 241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5329" h="2414285">
                <a:moveTo>
                  <a:pt x="0" y="2414285"/>
                </a:moveTo>
                <a:cubicBezTo>
                  <a:pt x="652874" y="1904403"/>
                  <a:pt x="1084214" y="1606349"/>
                  <a:pt x="1075191" y="1056130"/>
                </a:cubicBezTo>
                <a:cubicBezTo>
                  <a:pt x="1066168" y="505911"/>
                  <a:pt x="193307" y="31985"/>
                  <a:pt x="42788" y="0"/>
                </a:cubicBezTo>
              </a:path>
            </a:pathLst>
          </a:custGeom>
          <a:noFill/>
          <a:ln w="28575" cap="flat" cmpd="sng" algn="ctr">
            <a:solidFill>
              <a:srgbClr val="FFFF65"/>
            </a:solidFill>
            <a:prstDash val="solid"/>
            <a:round/>
            <a:headEnd type="arrow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A98339-0105-41F4-4C54-FDA41BECB65B}"/>
              </a:ext>
            </a:extLst>
          </p:cNvPr>
          <p:cNvSpPr txBox="1"/>
          <p:nvPr/>
        </p:nvSpPr>
        <p:spPr>
          <a:xfrm>
            <a:off x="254517" y="2800567"/>
            <a:ext cx="6835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To estimate the relative risk, we just need to</a:t>
            </a:r>
            <a:r>
              <a:rPr lang="en-US" sz="1800" b="1" dirty="0">
                <a:latin typeface="FoundrySterling-Book" pitchFamily="2" charset="0"/>
              </a:rPr>
              <a:t> </a:t>
            </a:r>
            <a:r>
              <a:rPr lang="en-US" sz="2000" b="1" dirty="0">
                <a:latin typeface="FoundrySterling-Book" pitchFamily="2" charset="0"/>
              </a:rPr>
              <a:t>measure the genotypes in some disease cases and population controls.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C5E1EE-DE36-0E93-E5CB-4095CE857FFA}"/>
              </a:ext>
            </a:extLst>
          </p:cNvPr>
          <p:cNvSpPr txBox="1"/>
          <p:nvPr/>
        </p:nvSpPr>
        <p:spPr>
          <a:xfrm>
            <a:off x="1409095" y="2059224"/>
            <a:ext cx="2103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FoundrySterling-Book" pitchFamily="2" charset="0"/>
              </a:rPr>
              <a:t>Disease frequencies given genotype</a:t>
            </a:r>
          </a:p>
        </p:txBody>
      </p:sp>
    </p:spTree>
    <p:extLst>
      <p:ext uri="{BB962C8B-B14F-4D97-AF65-F5344CB8AC3E}">
        <p14:creationId xmlns:p14="http://schemas.microsoft.com/office/powerpoint/2010/main" val="570548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45" y="1216659"/>
            <a:ext cx="8710510" cy="449630"/>
          </a:xfrm>
        </p:spPr>
        <p:txBody>
          <a:bodyPr/>
          <a:lstStyle/>
          <a:p>
            <a:r>
              <a:rPr lang="en-US" sz="3150" b="1" dirty="0"/>
              <a:t>Key fact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576D33B3-2F7B-EA44-A96E-B23316E85FEA}"/>
              </a:ext>
            </a:extLst>
          </p:cNvPr>
          <p:cNvGraphicFramePr>
            <a:graphicFrameLocks noGrp="1"/>
          </p:cNvGraphicFramePr>
          <p:nvPr/>
        </p:nvGraphicFramePr>
        <p:xfrm>
          <a:off x="855122" y="2267712"/>
          <a:ext cx="3288067" cy="1242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7445">
                  <a:extLst>
                    <a:ext uri="{9D8B030D-6E8A-4147-A177-3AD203B41FA5}">
                      <a16:colId xmlns:a16="http://schemas.microsoft.com/office/drawing/2014/main" val="3384037022"/>
                    </a:ext>
                  </a:extLst>
                </a:gridCol>
                <a:gridCol w="681807">
                  <a:extLst>
                    <a:ext uri="{9D8B030D-6E8A-4147-A177-3AD203B41FA5}">
                      <a16:colId xmlns:a16="http://schemas.microsoft.com/office/drawing/2014/main" val="3595946293"/>
                    </a:ext>
                  </a:extLst>
                </a:gridCol>
                <a:gridCol w="648815">
                  <a:extLst>
                    <a:ext uri="{9D8B030D-6E8A-4147-A177-3AD203B41FA5}">
                      <a16:colId xmlns:a16="http://schemas.microsoft.com/office/drawing/2014/main" val="1802107227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chemeClr val="tx1">
                            <a:lumMod val="95000"/>
                          </a:schemeClr>
                        </a:solidFill>
                        <a:latin typeface="FoundrySterling-Book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i="1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G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i="1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g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152865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r"/>
                      <a:r>
                        <a:rPr lang="en-US" sz="17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Disease cases: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a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b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55019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r"/>
                      <a:r>
                        <a:rPr lang="en-US" sz="17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Population controls</a:t>
                      </a:r>
                      <a:r>
                        <a:rPr lang="en-US" sz="1700" baseline="300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*</a:t>
                      </a:r>
                      <a:r>
                        <a:rPr lang="en-US" sz="17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c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d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35033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7CC19B-D8DB-D247-9F55-54063F68B594}"/>
                  </a:ext>
                </a:extLst>
              </p:cNvPr>
              <p:cNvSpPr txBox="1"/>
              <p:nvPr/>
            </p:nvSpPr>
            <p:spPr>
              <a:xfrm>
                <a:off x="4460756" y="2435753"/>
                <a:ext cx="1771703" cy="7937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</a:rPr>
                        <m:t>𝑂𝑅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GB" sz="2400" i="1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7CC19B-D8DB-D247-9F55-54063F68B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756" y="2435753"/>
                <a:ext cx="1771703" cy="793743"/>
              </a:xfrm>
              <a:prstGeom prst="rect">
                <a:avLst/>
              </a:prstGeom>
              <a:blipFill>
                <a:blip r:embed="rId2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AD72FAEE-7D29-F342-A5D6-D80D76E31AAB}"/>
              </a:ext>
            </a:extLst>
          </p:cNvPr>
          <p:cNvSpPr txBox="1"/>
          <p:nvPr/>
        </p:nvSpPr>
        <p:spPr>
          <a:xfrm>
            <a:off x="1268712" y="3728996"/>
            <a:ext cx="6472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FoundrySterling-Book" pitchFamily="2" charset="0"/>
              </a:rPr>
              <a:t>The </a:t>
            </a:r>
            <a:r>
              <a:rPr lang="en-US" sz="2400" dirty="0">
                <a:latin typeface="FoundrySterling-Book" pitchFamily="2" charset="0"/>
              </a:rPr>
              <a:t>odds ratio </a:t>
            </a:r>
            <a:r>
              <a:rPr lang="en-US" sz="2400" b="1" dirty="0">
                <a:latin typeface="FoundrySterling-Book" pitchFamily="2" charset="0"/>
              </a:rPr>
              <a:t>in a sample of cases and controls*</a:t>
            </a:r>
          </a:p>
          <a:p>
            <a:pPr algn="ctr"/>
            <a:r>
              <a:rPr lang="en-US" sz="2400" b="1" dirty="0">
                <a:latin typeface="FoundrySterling-Book" pitchFamily="2" charset="0"/>
              </a:rPr>
              <a:t>estimates the population relative risk.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9B9EAF-FA17-5D16-7023-DA5FADF03442}"/>
              </a:ext>
            </a:extLst>
          </p:cNvPr>
          <p:cNvSpPr txBox="1"/>
          <p:nvPr/>
        </p:nvSpPr>
        <p:spPr>
          <a:xfrm>
            <a:off x="908185" y="5748542"/>
            <a:ext cx="73276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err="1"/>
              <a:t>Stricyly</a:t>
            </a:r>
            <a:r>
              <a:rPr lang="en-US" sz="900" dirty="0"/>
              <a:t> this applies to ‘population controls’, but also approximately true for ‘true’ disease controls, as long as the disease is not too common.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EB5A35-0B1C-8328-5EA6-AAA013FA0586}"/>
              </a:ext>
            </a:extLst>
          </p:cNvPr>
          <p:cNvSpPr txBox="1"/>
          <p:nvPr/>
        </p:nvSpPr>
        <p:spPr>
          <a:xfrm>
            <a:off x="6363256" y="2578700"/>
            <a:ext cx="2214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oundrySterling-Book" pitchFamily="2" charset="0"/>
              </a:rPr>
              <a:t>(in a sample of disease cases and population controls)</a:t>
            </a:r>
          </a:p>
        </p:txBody>
      </p:sp>
    </p:spTree>
    <p:extLst>
      <p:ext uri="{BB962C8B-B14F-4D97-AF65-F5344CB8AC3E}">
        <p14:creationId xmlns:p14="http://schemas.microsoft.com/office/powerpoint/2010/main" val="2641430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E44E2-4BBC-3E43-8EA2-B3830B78A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976" y="649533"/>
            <a:ext cx="6638047" cy="449630"/>
          </a:xfrm>
        </p:spPr>
        <p:txBody>
          <a:bodyPr/>
          <a:lstStyle/>
          <a:p>
            <a:pPr algn="ctr"/>
            <a:r>
              <a:rPr lang="en-US" sz="2400" dirty="0"/>
              <a:t>Example: O blood group and severe malaria</a:t>
            </a:r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CCD974AB-B022-AD4C-BE37-F4EE23A0CFE0}"/>
              </a:ext>
            </a:extLst>
          </p:cNvPr>
          <p:cNvGraphicFramePr>
            <a:graphicFrameLocks noGrp="1"/>
          </p:cNvGraphicFramePr>
          <p:nvPr/>
        </p:nvGraphicFramePr>
        <p:xfrm>
          <a:off x="630936" y="2836406"/>
          <a:ext cx="3548548" cy="1303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2513">
                  <a:extLst>
                    <a:ext uri="{9D8B030D-6E8A-4147-A177-3AD203B41FA5}">
                      <a16:colId xmlns:a16="http://schemas.microsoft.com/office/drawing/2014/main" val="3384037022"/>
                    </a:ext>
                  </a:extLst>
                </a:gridCol>
                <a:gridCol w="735820">
                  <a:extLst>
                    <a:ext uri="{9D8B030D-6E8A-4147-A177-3AD203B41FA5}">
                      <a16:colId xmlns:a16="http://schemas.microsoft.com/office/drawing/2014/main" val="3595946293"/>
                    </a:ext>
                  </a:extLst>
                </a:gridCol>
                <a:gridCol w="700215">
                  <a:extLst>
                    <a:ext uri="{9D8B030D-6E8A-4147-A177-3AD203B41FA5}">
                      <a16:colId xmlns:a16="http://schemas.microsoft.com/office/drawing/2014/main" val="1802107227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>
                            <a:lumMod val="95000"/>
                          </a:schemeClr>
                        </a:solidFill>
                        <a:latin typeface="FoundrySterling-Book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O</a:t>
                      </a:r>
                    </a:p>
                  </a:txBody>
                  <a:tcPr marL="68580" marR="68580" marT="34290" marB="3429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non-O</a:t>
                      </a:r>
                    </a:p>
                  </a:txBody>
                  <a:tcPr marL="68580" marR="68580" marT="34290" marB="3429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15286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Severe malaria cases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686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843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55019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Controls: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839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700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35033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7E1A0C2-150A-6068-1B62-25853BB5B476}"/>
              </a:ext>
            </a:extLst>
          </p:cNvPr>
          <p:cNvSpPr txBox="1"/>
          <p:nvPr/>
        </p:nvSpPr>
        <p:spPr>
          <a:xfrm>
            <a:off x="630937" y="1543427"/>
            <a:ext cx="793699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dirty="0"/>
              <a:t>Cases were ascertained as children arriving in hospital with severe symptoms compatible with malaria &amp; </a:t>
            </a:r>
            <a:r>
              <a:rPr lang="en-US" sz="1650" dirty="0" err="1"/>
              <a:t>parasitaemia</a:t>
            </a:r>
            <a:r>
              <a:rPr lang="en-US" sz="1650" dirty="0"/>
              <a:t>, in a hospital in Kilifi, eastern Kenya.  Controls were ascertained from new births in the same hospitals.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87556B-0945-107A-9208-8824D94EC795}"/>
              </a:ext>
            </a:extLst>
          </p:cNvPr>
          <p:cNvSpPr txBox="1"/>
          <p:nvPr/>
        </p:nvSpPr>
        <p:spPr>
          <a:xfrm>
            <a:off x="5619045" y="3621025"/>
            <a:ext cx="2444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Can you compute the odds ratio?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FF316D-AC32-2322-8B09-3519D687E399}"/>
              </a:ext>
            </a:extLst>
          </p:cNvPr>
          <p:cNvSpPr txBox="1"/>
          <p:nvPr/>
        </p:nvSpPr>
        <p:spPr>
          <a:xfrm>
            <a:off x="1446225" y="4302217"/>
            <a:ext cx="294503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rgbClr val="FFFF00"/>
                </a:solidFill>
                <a:latin typeface="FoundrySterling-Book" pitchFamily="2" charset="0"/>
              </a:rPr>
              <a:t>N</a:t>
            </a:r>
            <a:r>
              <a:rPr lang="en-US" sz="1200" dirty="0">
                <a:solidFill>
                  <a:srgbClr val="FFFF00"/>
                </a:solidFill>
                <a:latin typeface="FoundrySterling-Book" pitchFamily="2" charset="0"/>
              </a:rPr>
              <a:t>=3,068 samples</a:t>
            </a:r>
          </a:p>
          <a:p>
            <a:pPr algn="ctr"/>
            <a:r>
              <a:rPr lang="en-US" sz="900" dirty="0" err="1">
                <a:solidFill>
                  <a:srgbClr val="FFFF00"/>
                </a:solidFill>
                <a:latin typeface="FoundrySterling-Book" pitchFamily="2" charset="0"/>
              </a:rPr>
              <a:t>MalariaGEN</a:t>
            </a:r>
            <a:r>
              <a:rPr lang="en-US" sz="900" dirty="0">
                <a:solidFill>
                  <a:srgbClr val="FFFF00"/>
                </a:solidFill>
                <a:latin typeface="FoundrySterling-Book" pitchFamily="2" charset="0"/>
              </a:rPr>
              <a:t> 2019 </a:t>
            </a:r>
            <a:r>
              <a:rPr lang="en-US" sz="900" dirty="0" err="1">
                <a:solidFill>
                  <a:srgbClr val="FFFF00"/>
                </a:solidFill>
                <a:latin typeface="FoundrySterling-Book" pitchFamily="2" charset="0"/>
              </a:rPr>
              <a:t>doi</a:t>
            </a:r>
            <a:r>
              <a:rPr lang="en-US" sz="900" dirty="0">
                <a:solidFill>
                  <a:srgbClr val="FFFF00"/>
                </a:solidFill>
                <a:latin typeface="FoundrySterling-Book" pitchFamily="2" charset="0"/>
              </a:rPr>
              <a:t>: 10.1038/s41467-019-13480-z </a:t>
            </a:r>
          </a:p>
        </p:txBody>
      </p:sp>
    </p:spTree>
    <p:extLst>
      <p:ext uri="{BB962C8B-B14F-4D97-AF65-F5344CB8AC3E}">
        <p14:creationId xmlns:p14="http://schemas.microsoft.com/office/powerpoint/2010/main" val="3010249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CCD974AB-B022-AD4C-BE37-F4EE23A0CFE0}"/>
              </a:ext>
            </a:extLst>
          </p:cNvPr>
          <p:cNvGraphicFramePr>
            <a:graphicFrameLocks noGrp="1"/>
          </p:cNvGraphicFramePr>
          <p:nvPr/>
        </p:nvGraphicFramePr>
        <p:xfrm>
          <a:off x="630936" y="2836406"/>
          <a:ext cx="3548548" cy="1303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2513">
                  <a:extLst>
                    <a:ext uri="{9D8B030D-6E8A-4147-A177-3AD203B41FA5}">
                      <a16:colId xmlns:a16="http://schemas.microsoft.com/office/drawing/2014/main" val="3384037022"/>
                    </a:ext>
                  </a:extLst>
                </a:gridCol>
                <a:gridCol w="735820">
                  <a:extLst>
                    <a:ext uri="{9D8B030D-6E8A-4147-A177-3AD203B41FA5}">
                      <a16:colId xmlns:a16="http://schemas.microsoft.com/office/drawing/2014/main" val="3595946293"/>
                    </a:ext>
                  </a:extLst>
                </a:gridCol>
                <a:gridCol w="700215">
                  <a:extLst>
                    <a:ext uri="{9D8B030D-6E8A-4147-A177-3AD203B41FA5}">
                      <a16:colId xmlns:a16="http://schemas.microsoft.com/office/drawing/2014/main" val="1802107227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>
                            <a:lumMod val="95000"/>
                          </a:schemeClr>
                        </a:solidFill>
                        <a:latin typeface="FoundrySterling-Book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O</a:t>
                      </a:r>
                    </a:p>
                  </a:txBody>
                  <a:tcPr marL="68580" marR="68580" marT="34290" marB="3429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non-O</a:t>
                      </a:r>
                    </a:p>
                  </a:txBody>
                  <a:tcPr marL="68580" marR="68580" marT="34290" marB="3429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15286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Severe malaria cases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686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843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55019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Controls: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839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700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35033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1159BA-E106-3840-A7CD-4AB9D3C10FAE}"/>
                  </a:ext>
                </a:extLst>
              </p:cNvPr>
              <p:cNvSpPr txBox="1"/>
              <p:nvPr/>
            </p:nvSpPr>
            <p:spPr>
              <a:xfrm>
                <a:off x="5001760" y="3429000"/>
                <a:ext cx="2597506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i="1">
                          <a:latin typeface="Cambria Math" panose="02040503050406030204" pitchFamily="18" charset="0"/>
                        </a:rPr>
                        <m:t>𝑂𝑅</m:t>
                      </m:r>
                      <m:r>
                        <a:rPr lang="en-GB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686</m:t>
                          </m:r>
                        </m:num>
                        <m:den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843</m:t>
                          </m:r>
                        </m:den>
                      </m:f>
                      <m:r>
                        <a:rPr lang="en-GB" sz="1800" i="1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700</m:t>
                          </m:r>
                        </m:num>
                        <m:den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839</m:t>
                          </m:r>
                        </m:den>
                      </m:f>
                      <m:r>
                        <a:rPr lang="en-GB" sz="1800" i="1">
                          <a:latin typeface="Cambria Math" panose="02040503050406030204" pitchFamily="18" charset="0"/>
                        </a:rPr>
                        <m:t>=0.68</m:t>
                      </m:r>
                    </m:oMath>
                  </m:oMathPara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1159BA-E106-3840-A7CD-4AB9D3C10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1760" y="3429000"/>
                <a:ext cx="2597506" cy="612732"/>
              </a:xfrm>
              <a:prstGeom prst="rect">
                <a:avLst/>
              </a:prstGeom>
              <a:blipFill>
                <a:blip r:embed="rId2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9B5DDFB-D083-F182-6B76-7D397485B1AE}"/>
              </a:ext>
            </a:extLst>
          </p:cNvPr>
          <p:cNvSpPr txBox="1"/>
          <p:nvPr/>
        </p:nvSpPr>
        <p:spPr>
          <a:xfrm>
            <a:off x="1446225" y="4302217"/>
            <a:ext cx="294503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rgbClr val="FFFF00"/>
                </a:solidFill>
                <a:latin typeface="FoundrySterling-Book" pitchFamily="2" charset="0"/>
              </a:rPr>
              <a:t>N</a:t>
            </a:r>
            <a:r>
              <a:rPr lang="en-US" sz="1200" dirty="0">
                <a:solidFill>
                  <a:srgbClr val="FFFF00"/>
                </a:solidFill>
                <a:latin typeface="FoundrySterling-Book" pitchFamily="2" charset="0"/>
              </a:rPr>
              <a:t>=3,068 samples</a:t>
            </a:r>
          </a:p>
          <a:p>
            <a:pPr algn="ctr"/>
            <a:r>
              <a:rPr lang="en-US" sz="900" dirty="0" err="1">
                <a:solidFill>
                  <a:srgbClr val="FFFF00"/>
                </a:solidFill>
                <a:latin typeface="FoundrySterling-Book" pitchFamily="2" charset="0"/>
              </a:rPr>
              <a:t>MalariaGEN</a:t>
            </a:r>
            <a:r>
              <a:rPr lang="en-US" sz="900" dirty="0">
                <a:solidFill>
                  <a:srgbClr val="FFFF00"/>
                </a:solidFill>
                <a:latin typeface="FoundrySterling-Book" pitchFamily="2" charset="0"/>
              </a:rPr>
              <a:t> 2019 </a:t>
            </a:r>
            <a:r>
              <a:rPr lang="en-US" sz="900" dirty="0" err="1">
                <a:solidFill>
                  <a:srgbClr val="FFFF00"/>
                </a:solidFill>
                <a:latin typeface="FoundrySterling-Book" pitchFamily="2" charset="0"/>
              </a:rPr>
              <a:t>doi</a:t>
            </a:r>
            <a:r>
              <a:rPr lang="en-US" sz="900" dirty="0">
                <a:solidFill>
                  <a:srgbClr val="FFFF00"/>
                </a:solidFill>
                <a:latin typeface="FoundrySterling-Book" pitchFamily="2" charset="0"/>
              </a:rPr>
              <a:t>: 10.1038/s41467-019-13480-z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30A029-22CB-1F82-7020-2B596949AB94}"/>
              </a:ext>
            </a:extLst>
          </p:cNvPr>
          <p:cNvSpPr txBox="1">
            <a:spLocks/>
          </p:cNvSpPr>
          <p:nvPr/>
        </p:nvSpPr>
        <p:spPr bwMode="auto">
          <a:xfrm>
            <a:off x="1252976" y="649533"/>
            <a:ext cx="6638047" cy="44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2400" kern="0"/>
              <a:t>Example: O blood group and severe malaria</a:t>
            </a:r>
            <a:endParaRPr lang="en-US" sz="2400" kern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C895F7-4C55-634C-097E-F40B312ECDF2}"/>
              </a:ext>
            </a:extLst>
          </p:cNvPr>
          <p:cNvSpPr txBox="1"/>
          <p:nvPr/>
        </p:nvSpPr>
        <p:spPr>
          <a:xfrm>
            <a:off x="630937" y="1543427"/>
            <a:ext cx="793699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dirty="0"/>
              <a:t>Cases were ascertained as children arriving in hospital with severe symptoms compatible with malaria &amp; </a:t>
            </a:r>
            <a:r>
              <a:rPr lang="en-US" sz="1650" dirty="0" err="1"/>
              <a:t>parasitaemia</a:t>
            </a:r>
            <a:r>
              <a:rPr lang="en-US" sz="1650" dirty="0"/>
              <a:t>, in a hospital in Kilifi, eastern Kenya.  Controls were ascertained from new births in the same hospitals.</a:t>
            </a:r>
          </a:p>
        </p:txBody>
      </p:sp>
    </p:spTree>
    <p:extLst>
      <p:ext uri="{BB962C8B-B14F-4D97-AF65-F5344CB8AC3E}">
        <p14:creationId xmlns:p14="http://schemas.microsoft.com/office/powerpoint/2010/main" val="41941425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087D0-083F-09F8-29AB-71774E4F8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A53A7C50-10CF-7827-F66B-A28A6B1535E2}"/>
              </a:ext>
            </a:extLst>
          </p:cNvPr>
          <p:cNvGraphicFramePr>
            <a:graphicFrameLocks noGrp="1"/>
          </p:cNvGraphicFramePr>
          <p:nvPr/>
        </p:nvGraphicFramePr>
        <p:xfrm>
          <a:off x="630936" y="2836406"/>
          <a:ext cx="3548548" cy="1303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2513">
                  <a:extLst>
                    <a:ext uri="{9D8B030D-6E8A-4147-A177-3AD203B41FA5}">
                      <a16:colId xmlns:a16="http://schemas.microsoft.com/office/drawing/2014/main" val="3384037022"/>
                    </a:ext>
                  </a:extLst>
                </a:gridCol>
                <a:gridCol w="735820">
                  <a:extLst>
                    <a:ext uri="{9D8B030D-6E8A-4147-A177-3AD203B41FA5}">
                      <a16:colId xmlns:a16="http://schemas.microsoft.com/office/drawing/2014/main" val="3595946293"/>
                    </a:ext>
                  </a:extLst>
                </a:gridCol>
                <a:gridCol w="700215">
                  <a:extLst>
                    <a:ext uri="{9D8B030D-6E8A-4147-A177-3AD203B41FA5}">
                      <a16:colId xmlns:a16="http://schemas.microsoft.com/office/drawing/2014/main" val="1802107227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>
                            <a:lumMod val="95000"/>
                          </a:schemeClr>
                        </a:solidFill>
                        <a:latin typeface="FoundrySterling-Book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O</a:t>
                      </a:r>
                    </a:p>
                  </a:txBody>
                  <a:tcPr marL="68580" marR="68580" marT="34290" marB="3429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non-O</a:t>
                      </a:r>
                    </a:p>
                  </a:txBody>
                  <a:tcPr marL="68580" marR="68580" marT="34290" marB="3429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15286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Severe malaria cases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686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843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55019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Controls: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839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700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350339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F337947-F002-9501-70F6-B34B9FA79943}"/>
                  </a:ext>
                </a:extLst>
              </p:cNvPr>
              <p:cNvSpPr txBox="1"/>
              <p:nvPr/>
            </p:nvSpPr>
            <p:spPr>
              <a:xfrm>
                <a:off x="5001760" y="3429000"/>
                <a:ext cx="2597506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i="1">
                          <a:latin typeface="Cambria Math" panose="02040503050406030204" pitchFamily="18" charset="0"/>
                        </a:rPr>
                        <m:t>𝑂𝑅</m:t>
                      </m:r>
                      <m:r>
                        <a:rPr lang="en-GB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686</m:t>
                          </m:r>
                        </m:num>
                        <m:den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843</m:t>
                          </m:r>
                        </m:den>
                      </m:f>
                      <m:r>
                        <a:rPr lang="en-GB" sz="1800" i="1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700</m:t>
                          </m:r>
                        </m:num>
                        <m:den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839</m:t>
                          </m:r>
                        </m:den>
                      </m:f>
                      <m:r>
                        <a:rPr lang="en-GB" sz="1800" i="1">
                          <a:latin typeface="Cambria Math" panose="02040503050406030204" pitchFamily="18" charset="0"/>
                        </a:rPr>
                        <m:t>=0.68</m:t>
                      </m:r>
                    </m:oMath>
                  </m:oMathPara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F337947-F002-9501-70F6-B34B9FA79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1760" y="3429000"/>
                <a:ext cx="2597506" cy="612732"/>
              </a:xfrm>
              <a:prstGeom prst="rect">
                <a:avLst/>
              </a:prstGeom>
              <a:blipFill>
                <a:blip r:embed="rId2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7C16036-32BB-A18E-D8B9-8942BF11F96A}"/>
              </a:ext>
            </a:extLst>
          </p:cNvPr>
          <p:cNvSpPr txBox="1"/>
          <p:nvPr/>
        </p:nvSpPr>
        <p:spPr>
          <a:xfrm>
            <a:off x="1446225" y="4302217"/>
            <a:ext cx="294503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rgbClr val="FFFF00"/>
                </a:solidFill>
                <a:latin typeface="FoundrySterling-Book" pitchFamily="2" charset="0"/>
              </a:rPr>
              <a:t>N</a:t>
            </a:r>
            <a:r>
              <a:rPr lang="en-US" sz="1200" dirty="0">
                <a:solidFill>
                  <a:srgbClr val="FFFF00"/>
                </a:solidFill>
                <a:latin typeface="FoundrySterling-Book" pitchFamily="2" charset="0"/>
              </a:rPr>
              <a:t>=3,068 samples</a:t>
            </a:r>
          </a:p>
          <a:p>
            <a:pPr algn="ctr"/>
            <a:r>
              <a:rPr lang="en-US" sz="900" dirty="0" err="1">
                <a:solidFill>
                  <a:srgbClr val="FFFF00"/>
                </a:solidFill>
                <a:latin typeface="FoundrySterling-Book" pitchFamily="2" charset="0"/>
              </a:rPr>
              <a:t>MalariaGEN</a:t>
            </a:r>
            <a:r>
              <a:rPr lang="en-US" sz="900" dirty="0">
                <a:solidFill>
                  <a:srgbClr val="FFFF00"/>
                </a:solidFill>
                <a:latin typeface="FoundrySterling-Book" pitchFamily="2" charset="0"/>
              </a:rPr>
              <a:t> 2019 </a:t>
            </a:r>
            <a:r>
              <a:rPr lang="en-US" sz="900" dirty="0" err="1">
                <a:solidFill>
                  <a:srgbClr val="FFFF00"/>
                </a:solidFill>
                <a:latin typeface="FoundrySterling-Book" pitchFamily="2" charset="0"/>
              </a:rPr>
              <a:t>doi</a:t>
            </a:r>
            <a:r>
              <a:rPr lang="en-US" sz="900" dirty="0">
                <a:solidFill>
                  <a:srgbClr val="FFFF00"/>
                </a:solidFill>
                <a:latin typeface="FoundrySterling-Book" pitchFamily="2" charset="0"/>
              </a:rPr>
              <a:t>: 10.1038/s41467-019-13480-z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233B3FA-AA4B-B2DB-82AC-0DB129D6324A}"/>
              </a:ext>
            </a:extLst>
          </p:cNvPr>
          <p:cNvSpPr txBox="1">
            <a:spLocks/>
          </p:cNvSpPr>
          <p:nvPr/>
        </p:nvSpPr>
        <p:spPr bwMode="auto">
          <a:xfrm>
            <a:off x="1252976" y="649533"/>
            <a:ext cx="6638047" cy="44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2400" kern="0"/>
              <a:t>Example: O blood group and severe malaria</a:t>
            </a:r>
            <a:endParaRPr lang="en-US" sz="2400" kern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87261C-9FD5-629D-C117-D2886D289FDE}"/>
              </a:ext>
            </a:extLst>
          </p:cNvPr>
          <p:cNvSpPr txBox="1"/>
          <p:nvPr/>
        </p:nvSpPr>
        <p:spPr>
          <a:xfrm>
            <a:off x="630937" y="1543427"/>
            <a:ext cx="793699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dirty="0"/>
              <a:t>Cases were ascertained as children arriving in hospital with severe symptoms compatible with malaria &amp; </a:t>
            </a:r>
            <a:r>
              <a:rPr lang="en-US" sz="1650" dirty="0" err="1"/>
              <a:t>parasitaemia</a:t>
            </a:r>
            <a:r>
              <a:rPr lang="en-US" sz="1650" dirty="0"/>
              <a:t>, in a hospital in Kilifi, eastern Kenya.  Controls were ascertained from new births in the same hospitals.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865BFC-D6A1-10DB-3BB3-39E4ECB8B9C7}"/>
              </a:ext>
            </a:extLst>
          </p:cNvPr>
          <p:cNvSpPr txBox="1"/>
          <p:nvPr/>
        </p:nvSpPr>
        <p:spPr>
          <a:xfrm>
            <a:off x="358649" y="5073225"/>
            <a:ext cx="8481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FoundrySterling-Book" pitchFamily="2" charset="0"/>
              </a:rPr>
              <a:t>People with O blood group get severe malaria at ~70% of the rate of people without.</a:t>
            </a:r>
          </a:p>
          <a:p>
            <a:pPr algn="ctr"/>
            <a:r>
              <a:rPr lang="en-US" dirty="0">
                <a:latin typeface="FoundrySterling-Book" pitchFamily="2" charset="0"/>
              </a:rPr>
              <a:t>(Could say: </a:t>
            </a:r>
            <a:r>
              <a:rPr lang="en-US" i="1" dirty="0">
                <a:latin typeface="FOUNDRYSTERLING-BOOK" pitchFamily="2" charset="0"/>
              </a:rPr>
              <a:t>“O blood group is associated with ~30% reduced risk of severe malaria.”)</a:t>
            </a:r>
          </a:p>
          <a:p>
            <a:pPr algn="ctr"/>
            <a:endParaRPr lang="en-US" sz="1800" dirty="0">
              <a:latin typeface="FoundrySterling-Book" pitchFamily="2" charset="0"/>
            </a:endParaRPr>
          </a:p>
          <a:p>
            <a:pPr algn="ctr"/>
            <a:r>
              <a:rPr lang="en-US" sz="1800" dirty="0">
                <a:latin typeface="FoundrySterling-Book" pitchFamily="2" charset="0"/>
              </a:rPr>
              <a:t>How much </a:t>
            </a:r>
            <a:r>
              <a:rPr lang="en-US" sz="1800" b="1" dirty="0">
                <a:latin typeface="FoundrySterling-Book" pitchFamily="2" charset="0"/>
              </a:rPr>
              <a:t>statistical evidence </a:t>
            </a:r>
            <a:r>
              <a:rPr lang="en-US" sz="1800" dirty="0">
                <a:latin typeface="FoundrySterling-Book" pitchFamily="2" charset="0"/>
              </a:rPr>
              <a:t>is there that this is a real effect?</a:t>
            </a:r>
          </a:p>
        </p:txBody>
      </p:sp>
    </p:spTree>
    <p:extLst>
      <p:ext uri="{BB962C8B-B14F-4D97-AF65-F5344CB8AC3E}">
        <p14:creationId xmlns:p14="http://schemas.microsoft.com/office/powerpoint/2010/main" val="2399558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466A1-C391-FBF8-7A8A-91E768B8D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key association test summary statistics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957EBF-686C-F370-3A20-953348F669C5}"/>
              </a:ext>
            </a:extLst>
          </p:cNvPr>
          <p:cNvSpPr txBox="1"/>
          <p:nvPr/>
        </p:nvSpPr>
        <p:spPr>
          <a:xfrm>
            <a:off x="421573" y="1087115"/>
            <a:ext cx="3013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Effect size estimate</a:t>
            </a:r>
            <a:endParaRPr lang="en-US" dirty="0">
              <a:latin typeface="FoundrySterling-Book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494556B-1CCE-D23C-78D9-4506499938B4}"/>
                  </a:ext>
                </a:extLst>
              </p:cNvPr>
              <p:cNvSpPr txBox="1"/>
              <p:nvPr/>
            </p:nvSpPr>
            <p:spPr>
              <a:xfrm>
                <a:off x="4733644" y="4935852"/>
                <a:ext cx="3943821" cy="11798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aseline="30000" dirty="0">
                    <a:latin typeface="FoundrySterling-Book" pitchFamily="2" charset="0"/>
                  </a:rPr>
                  <a:t>*</a:t>
                </a:r>
                <a:r>
                  <a:rPr lang="en-US" dirty="0">
                    <a:latin typeface="FoundrySterling-Book" pitchFamily="2" charset="0"/>
                  </a:rPr>
                  <a:t>In practice P-value is computed from the beta and standard error:</a:t>
                </a:r>
              </a:p>
              <a:p>
                <a:pPr algn="ctr"/>
                <a:endParaRPr lang="en-US" sz="400" dirty="0">
                  <a:latin typeface="FoundrySterling-Book" pitchFamily="2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m:rPr>
                                  <m:nor/>
                                </m:rPr>
                                <a:rPr lang="en-GB" sz="1800" b="0" i="0" smtClean="0">
                                  <a:latin typeface="Cambria Math" panose="02040503050406030204" pitchFamily="18" charset="0"/>
                                </a:rPr>
                                <m:t>OR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GB" sz="1800" b="0" i="0" smtClean="0">
                                  <a:latin typeface="Cambria Math" panose="02040503050406030204" pitchFamily="18" charset="0"/>
                                </a:rPr>
                                <m:t>se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494556B-1CCE-D23C-78D9-450649993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644" y="4935852"/>
                <a:ext cx="3943821" cy="1179810"/>
              </a:xfrm>
              <a:prstGeom prst="rect">
                <a:avLst/>
              </a:prstGeom>
              <a:blipFill>
                <a:blip r:embed="rId3"/>
                <a:stretch>
                  <a:fillRect t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06750E0-7C2A-A8DD-B0CB-AA2621D3BF0B}"/>
              </a:ext>
            </a:extLst>
          </p:cNvPr>
          <p:cNvCxnSpPr>
            <a:cxnSpLocks/>
          </p:cNvCxnSpPr>
          <p:nvPr/>
        </p:nvCxnSpPr>
        <p:spPr bwMode="auto">
          <a:xfrm flipV="1">
            <a:off x="6116699" y="5995867"/>
            <a:ext cx="139291" cy="2345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FF65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533DA7B-424D-896D-5992-4DF515CB102B}"/>
              </a:ext>
            </a:extLst>
          </p:cNvPr>
          <p:cNvSpPr txBox="1"/>
          <p:nvPr/>
        </p:nvSpPr>
        <p:spPr>
          <a:xfrm>
            <a:off x="5274702" y="6274226"/>
            <a:ext cx="204254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65"/>
                </a:solidFill>
              </a:rPr>
              <a:t>Normal distribution function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024F12-57F3-FD40-2397-6A091EBB65C4}"/>
              </a:ext>
            </a:extLst>
          </p:cNvPr>
          <p:cNvSpPr txBox="1"/>
          <p:nvPr/>
        </p:nvSpPr>
        <p:spPr>
          <a:xfrm>
            <a:off x="421573" y="2392511"/>
            <a:ext cx="3013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Standard error</a:t>
            </a:r>
            <a:endParaRPr lang="en-US" dirty="0">
              <a:latin typeface="FoundrySterling-Book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148904A-97CC-F7CC-0E43-6F2BBCC846D3}"/>
              </a:ext>
            </a:extLst>
          </p:cNvPr>
          <p:cNvGrpSpPr/>
          <p:nvPr/>
        </p:nvGrpSpPr>
        <p:grpSpPr>
          <a:xfrm>
            <a:off x="3336346" y="2241322"/>
            <a:ext cx="1675574" cy="605188"/>
            <a:chOff x="6395746" y="2830357"/>
            <a:chExt cx="1675574" cy="60518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DD65BAE-6005-E3D1-27D5-C9E900DD18E7}"/>
                </a:ext>
              </a:extLst>
            </p:cNvPr>
            <p:cNvGrpSpPr/>
            <p:nvPr/>
          </p:nvGrpSpPr>
          <p:grpSpPr>
            <a:xfrm>
              <a:off x="6395746" y="3015064"/>
              <a:ext cx="1675574" cy="420481"/>
              <a:chOff x="6092714" y="5170536"/>
              <a:chExt cx="1675574" cy="420481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534D5DF-879B-AB01-1A5B-4B11C28FCCE0}"/>
                  </a:ext>
                </a:extLst>
              </p:cNvPr>
              <p:cNvGrpSpPr/>
              <p:nvPr/>
            </p:nvGrpSpPr>
            <p:grpSpPr>
              <a:xfrm>
                <a:off x="6141194" y="5408666"/>
                <a:ext cx="1627094" cy="174812"/>
                <a:chOff x="1290918" y="4332901"/>
                <a:chExt cx="1627094" cy="174812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71B3D8B9-622D-12FC-B30C-1A27748F9FCF}"/>
                    </a:ext>
                  </a:extLst>
                </p:cNvPr>
                <p:cNvSpPr/>
                <p:nvPr/>
              </p:nvSpPr>
              <p:spPr bwMode="auto">
                <a:xfrm>
                  <a:off x="2010020" y="4332901"/>
                  <a:ext cx="150090" cy="174812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FF280FC5-1D57-A23F-12C7-77D0381DEB4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290918" y="4410641"/>
                  <a:ext cx="162709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44654123-B8C9-090A-9304-5EB2483DA3E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221747" y="5591017"/>
                <a:ext cx="268265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DD53BDA1-72B1-9CDD-983D-90EB5D914D5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6356230" y="5582015"/>
                <a:ext cx="268265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51DCE7D1-5AE5-7506-BB6F-35A95274A4FC}"/>
                      </a:ext>
                    </a:extLst>
                  </p:cNvPr>
                  <p:cNvSpPr txBox="1"/>
                  <p:nvPr/>
                </p:nvSpPr>
                <p:spPr>
                  <a:xfrm>
                    <a:off x="6092714" y="5170537"/>
                    <a:ext cx="767582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1.96⋅</m:t>
                          </m:r>
                          <m:r>
                            <m:rPr>
                              <m:nor/>
                            </m:rPr>
                            <a:rPr lang="en-GB" sz="1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se</m:t>
                          </m:r>
                        </m:oMath>
                      </m:oMathPara>
                    </a14:m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51DCE7D1-5AE5-7506-BB6F-35A95274A4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92714" y="5170537"/>
                    <a:ext cx="767582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0957355E-C26F-8A22-CB46-A0A224B3E99A}"/>
                      </a:ext>
                    </a:extLst>
                  </p:cNvPr>
                  <p:cNvSpPr txBox="1"/>
                  <p:nvPr/>
                </p:nvSpPr>
                <p:spPr>
                  <a:xfrm>
                    <a:off x="6994725" y="5170536"/>
                    <a:ext cx="767582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1.96⋅</m:t>
                          </m:r>
                          <m:r>
                            <m:rPr>
                              <m:nor/>
                            </m:rPr>
                            <a:rPr lang="en-GB" sz="1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se</m:t>
                          </m:r>
                        </m:oMath>
                      </m:oMathPara>
                    </a14:m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0957355E-C26F-8A22-CB46-A0A224B3E99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94725" y="5170536"/>
                    <a:ext cx="767582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5F60220-70E2-6A4D-4C7C-00FB0DF60AF9}"/>
                    </a:ext>
                  </a:extLst>
                </p:cNvPr>
                <p:cNvSpPr txBox="1"/>
                <p:nvPr/>
              </p:nvSpPr>
              <p:spPr>
                <a:xfrm>
                  <a:off x="7076674" y="2830357"/>
                  <a:ext cx="362197" cy="35182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5F60220-70E2-6A4D-4C7C-00FB0DF60A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6674" y="2830357"/>
                  <a:ext cx="362197" cy="351828"/>
                </a:xfrm>
                <a:prstGeom prst="rect">
                  <a:avLst/>
                </a:prstGeom>
                <a:blipFill>
                  <a:blip r:embed="rId8"/>
                  <a:stretch>
                    <a:fillRect b="-103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1926928-3CD0-6C91-A09F-49EDDA58FDDA}"/>
              </a:ext>
            </a:extLst>
          </p:cNvPr>
          <p:cNvSpPr txBox="1"/>
          <p:nvPr/>
        </p:nvSpPr>
        <p:spPr>
          <a:xfrm>
            <a:off x="421573" y="3824173"/>
            <a:ext cx="3013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P-value</a:t>
            </a:r>
            <a:r>
              <a:rPr lang="en-US" sz="2400" baseline="30000" dirty="0">
                <a:latin typeface="FoundrySterling-Book" pitchFamily="2" charset="0"/>
              </a:rPr>
              <a:t>*</a:t>
            </a:r>
            <a:endParaRPr lang="en-US" baseline="30000" dirty="0">
              <a:latin typeface="FoundrySterling-Boo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CAE0AA-0881-5DBC-034C-65CBC0C8B168}"/>
              </a:ext>
            </a:extLst>
          </p:cNvPr>
          <p:cNvSpPr txBox="1"/>
          <p:nvPr/>
        </p:nvSpPr>
        <p:spPr>
          <a:xfrm>
            <a:off x="3868127" y="3703304"/>
            <a:ext cx="46699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i="1" dirty="0">
                <a:solidFill>
                  <a:srgbClr val="FFFF65"/>
                </a:solidFill>
              </a:rPr>
              <a:t>“How </a:t>
            </a:r>
            <a:r>
              <a:rPr lang="en-US" sz="2000" b="1" i="1" dirty="0">
                <a:solidFill>
                  <a:srgbClr val="FFFF65"/>
                </a:solidFill>
              </a:rPr>
              <a:t>unlikely</a:t>
            </a:r>
            <a:r>
              <a:rPr lang="en-US" sz="2000" i="1" dirty="0">
                <a:solidFill>
                  <a:srgbClr val="FFFF65"/>
                </a:solidFill>
              </a:rPr>
              <a:t> was such a big estimate, if actually there was </a:t>
            </a:r>
            <a:r>
              <a:rPr lang="en-US" sz="2000" b="1" i="1" dirty="0">
                <a:solidFill>
                  <a:srgbClr val="FFFF65"/>
                </a:solidFill>
              </a:rPr>
              <a:t>no true effect</a:t>
            </a:r>
            <a:r>
              <a:rPr lang="en-US" sz="2000" i="1" dirty="0">
                <a:solidFill>
                  <a:srgbClr val="FFFF65"/>
                </a:solidFill>
              </a:rPr>
              <a:t>?”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4DE487-35E7-DAAE-A5CC-3849465EF12B}"/>
                  </a:ext>
                </a:extLst>
              </p:cNvPr>
              <p:cNvSpPr txBox="1"/>
              <p:nvPr/>
            </p:nvSpPr>
            <p:spPr>
              <a:xfrm>
                <a:off x="3632662" y="1171320"/>
                <a:ext cx="1293460" cy="3518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acc>
                  </m:oMath>
                </a14:m>
                <a:r>
                  <a:rPr lang="en-US" dirty="0"/>
                  <a:t> = log(OR)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4DE487-35E7-DAAE-A5CC-3849465EF1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2662" y="1171320"/>
                <a:ext cx="1293460" cy="351828"/>
              </a:xfrm>
              <a:prstGeom prst="rect">
                <a:avLst/>
              </a:prstGeom>
              <a:blipFill>
                <a:blip r:embed="rId9"/>
                <a:stretch>
                  <a:fillRect t="-3448" r="-2941"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9D44A20A-CC2B-ECA0-82C2-B265C6A0F13A}"/>
              </a:ext>
            </a:extLst>
          </p:cNvPr>
          <p:cNvSpPr txBox="1"/>
          <p:nvPr/>
        </p:nvSpPr>
        <p:spPr>
          <a:xfrm>
            <a:off x="5176252" y="2394947"/>
            <a:ext cx="1101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i="1" dirty="0">
                <a:solidFill>
                  <a:schemeClr val="tx2"/>
                </a:solidFill>
                <a:latin typeface="FOUNDRYSTERLING-BOOK" pitchFamily="2" charset="0"/>
              </a:rPr>
              <a:t>95% confidence interval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3D3694-6C89-0D8C-9C16-D3DA4F5782B0}"/>
              </a:ext>
            </a:extLst>
          </p:cNvPr>
          <p:cNvSpPr txBox="1"/>
          <p:nvPr/>
        </p:nvSpPr>
        <p:spPr>
          <a:xfrm>
            <a:off x="626080" y="4940982"/>
            <a:ext cx="2758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 </a:t>
            </a:r>
            <a:r>
              <a:rPr lang="en-US" b="1" dirty="0">
                <a:solidFill>
                  <a:schemeClr val="tx2"/>
                </a:solidFill>
              </a:rPr>
              <a:t>small p-value</a:t>
            </a:r>
            <a:r>
              <a:rPr lang="en-US" dirty="0">
                <a:solidFill>
                  <a:schemeClr val="tx2"/>
                </a:solidFill>
              </a:rPr>
              <a:t> means the effect is </a:t>
            </a:r>
            <a:r>
              <a:rPr lang="en-US" b="1" dirty="0">
                <a:solidFill>
                  <a:schemeClr val="tx2"/>
                </a:solidFill>
              </a:rPr>
              <a:t>unlikely to be zero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A32411-2A86-EE81-1350-32060F14D646}"/>
              </a:ext>
            </a:extLst>
          </p:cNvPr>
          <p:cNvSpPr txBox="1"/>
          <p:nvPr/>
        </p:nvSpPr>
        <p:spPr>
          <a:xfrm>
            <a:off x="6441751" y="2525659"/>
            <a:ext cx="1997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i="1" dirty="0">
                <a:solidFill>
                  <a:schemeClr val="tx2"/>
                </a:solidFill>
                <a:latin typeface="FOUNDRYSTERLING-BOOK" pitchFamily="2" charset="0"/>
              </a:rPr>
              <a:t>“How much uncertainty?”</a:t>
            </a:r>
          </a:p>
        </p:txBody>
      </p:sp>
    </p:spTree>
    <p:extLst>
      <p:ext uri="{BB962C8B-B14F-4D97-AF65-F5344CB8AC3E}">
        <p14:creationId xmlns:p14="http://schemas.microsoft.com/office/powerpoint/2010/main" val="41955411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466A1-C391-FBF8-7A8A-91E768B8D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41" y="268259"/>
            <a:ext cx="7947422" cy="526256"/>
          </a:xfrm>
        </p:spPr>
        <p:txBody>
          <a:bodyPr/>
          <a:lstStyle/>
          <a:p>
            <a:r>
              <a:rPr lang="en-US" dirty="0"/>
              <a:t>Incredibly useful formula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957EBF-686C-F370-3A20-953348F669C5}"/>
              </a:ext>
            </a:extLst>
          </p:cNvPr>
          <p:cNvSpPr txBox="1"/>
          <p:nvPr/>
        </p:nvSpPr>
        <p:spPr>
          <a:xfrm>
            <a:off x="310641" y="1699886"/>
            <a:ext cx="8308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Here is a very useful formula which approximates it in the 2x2 table example: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8F7AE1-144A-A740-8705-D70994137DFD}"/>
              </a:ext>
            </a:extLst>
          </p:cNvPr>
          <p:cNvGrpSpPr/>
          <p:nvPr/>
        </p:nvGrpSpPr>
        <p:grpSpPr>
          <a:xfrm>
            <a:off x="1770149" y="2411658"/>
            <a:ext cx="5389915" cy="1846893"/>
            <a:chOff x="2208778" y="2849734"/>
            <a:chExt cx="7186553" cy="24625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DDC169A-2CF7-8A8B-B7AD-8AB3FEC969EE}"/>
                    </a:ext>
                  </a:extLst>
                </p:cNvPr>
                <p:cNvSpPr txBox="1"/>
                <p:nvPr/>
              </p:nvSpPr>
              <p:spPr>
                <a:xfrm>
                  <a:off x="2208778" y="2849734"/>
                  <a:ext cx="6961221" cy="9720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GB" sz="1800">
                            <a:latin typeface="FoundrySterling-Book" pitchFamily="2" charset="0"/>
                          </a:rPr>
                          <m:t>Standard</m:t>
                        </m:r>
                        <m:r>
                          <m:rPr>
                            <m:nor/>
                          </m:rPr>
                          <a:rPr lang="en-GB" sz="1800">
                            <a:latin typeface="FoundrySterling-Book" pitchFamily="2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1800">
                            <a:latin typeface="FoundrySterling-Book" pitchFamily="2" charset="0"/>
                          </a:rPr>
                          <m:t>error</m:t>
                        </m:r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(</m:t>
                        </m:r>
                        <m:func>
                          <m:func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18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𝑂𝑅</m:t>
                            </m:r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≈</m:t>
                        </m:r>
                        <m:f>
                          <m:f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d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(1−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 sz="1800" dirty="0">
                    <a:latin typeface="FoundrySterling-Book" pitchFamily="2" charset="0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DDC169A-2CF7-8A8B-B7AD-8AB3FEC969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8778" y="2849734"/>
                  <a:ext cx="6961221" cy="972061"/>
                </a:xfrm>
                <a:prstGeom prst="rect">
                  <a:avLst/>
                </a:prstGeom>
                <a:blipFill>
                  <a:blip r:embed="rId2"/>
                  <a:stretch>
                    <a:fillRect b="-51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913550F-A191-E5F5-ED1D-9FE276A4C0EE}"/>
                    </a:ext>
                  </a:extLst>
                </p:cNvPr>
                <p:cNvSpPr txBox="1"/>
                <p:nvPr/>
              </p:nvSpPr>
              <p:spPr>
                <a:xfrm>
                  <a:off x="3269269" y="3805560"/>
                  <a:ext cx="1977497" cy="697626"/>
                </a:xfrm>
                <a:prstGeom prst="rect">
                  <a:avLst/>
                </a:prstGeom>
                <a:solidFill>
                  <a:srgbClr val="FFFFFF">
                    <a:alpha val="22353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400" i="1" dirty="0">
                      <a:solidFill>
                        <a:schemeClr val="tx2"/>
                      </a:solidFill>
                      <a:latin typeface="FOUNDRYSTERLING-BOOK" pitchFamily="2" charset="0"/>
                    </a:rPr>
                    <a:t>N</a:t>
                  </a:r>
                  <a:r>
                    <a:rPr lang="en-US" sz="1400" dirty="0">
                      <a:solidFill>
                        <a:schemeClr val="tx2"/>
                      </a:solidFill>
                      <a:latin typeface="FoundrySterling-Book" pitchFamily="2" charset="0"/>
                    </a:rPr>
                    <a:t> = sample size = </a:t>
                  </a:r>
                  <a14:m>
                    <m:oMath xmlns:m="http://schemas.openxmlformats.org/officeDocument/2006/math">
                      <m:r>
                        <a:rPr lang="en-GB" sz="1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GB" sz="1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1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GB" sz="1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1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GB" sz="1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1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endParaRPr lang="en-GB" sz="1400" dirty="0">
                    <a:solidFill>
                      <a:schemeClr val="tx2"/>
                    </a:solidFill>
                    <a:latin typeface="FoundrySterling-Book" pitchFamily="2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913550F-A191-E5F5-ED1D-9FE276A4C0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9269" y="3805560"/>
                  <a:ext cx="1977497" cy="697626"/>
                </a:xfrm>
                <a:prstGeom prst="rect">
                  <a:avLst/>
                </a:prstGeom>
                <a:blipFill>
                  <a:blip r:embed="rId3"/>
                  <a:stretch>
                    <a:fillRect l="-855" t="-2381" r="-42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D23AF7-9825-C13F-99AE-505168541243}"/>
                </a:ext>
              </a:extLst>
            </p:cNvPr>
            <p:cNvSpPr txBox="1"/>
            <p:nvPr/>
          </p:nvSpPr>
          <p:spPr>
            <a:xfrm>
              <a:off x="5136269" y="4614631"/>
              <a:ext cx="2016735" cy="697626"/>
            </a:xfrm>
            <a:prstGeom prst="rect">
              <a:avLst/>
            </a:prstGeom>
            <a:solidFill>
              <a:srgbClr val="FFFFFF">
                <a:alpha val="22353"/>
              </a:srgbClr>
            </a:solidFill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i="1" dirty="0">
                  <a:solidFill>
                    <a:schemeClr val="tx2"/>
                  </a:solidFill>
                  <a:latin typeface="FOUNDRYSTERLING-BOOK" pitchFamily="2" charset="0"/>
                </a:rPr>
                <a:t>f</a:t>
              </a:r>
              <a:r>
                <a:rPr lang="en-US" sz="1400" dirty="0">
                  <a:solidFill>
                    <a:schemeClr val="tx2"/>
                  </a:solidFill>
                  <a:latin typeface="FoundrySterling-Book" pitchFamily="2" charset="0"/>
                </a:rPr>
                <a:t> = frequency of G allele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9790F75-439A-818D-C169-65BC55A7EFCE}"/>
                    </a:ext>
                  </a:extLst>
                </p:cNvPr>
                <p:cNvSpPr txBox="1"/>
                <p:nvPr/>
              </p:nvSpPr>
              <p:spPr>
                <a:xfrm>
                  <a:off x="7378596" y="4247060"/>
                  <a:ext cx="2016735" cy="697626"/>
                </a:xfrm>
                <a:prstGeom prst="rect">
                  <a:avLst/>
                </a:prstGeom>
                <a:solidFill>
                  <a:srgbClr val="FFFFFF">
                    <a:alpha val="22353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14:m>
                    <m:oMath xmlns:m="http://schemas.openxmlformats.org/officeDocument/2006/math">
                      <m:r>
                        <a:rPr lang="en-GB" sz="14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lang="en-US" sz="1400" dirty="0">
                      <a:solidFill>
                        <a:schemeClr val="tx2"/>
                      </a:solidFill>
                      <a:latin typeface="FoundrySterling-Book" pitchFamily="2" charset="0"/>
                    </a:rPr>
                    <a:t> = proportion of cases</a:t>
                  </a: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9790F75-439A-818D-C169-65BC55A7EF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8596" y="4247060"/>
                  <a:ext cx="2016735" cy="697626"/>
                </a:xfrm>
                <a:prstGeom prst="rect">
                  <a:avLst/>
                </a:prstGeom>
                <a:blipFill>
                  <a:blip r:embed="rId4"/>
                  <a:stretch>
                    <a:fillRect t="-2381" r="-3333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F53219D-968D-47DB-ED02-9B680619345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366832" y="3847663"/>
              <a:ext cx="251637" cy="24413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C398AE5-CE14-5BDA-930F-1583E83EFBA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435569" y="3940871"/>
              <a:ext cx="86256" cy="50315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4B307D3-5713-94FB-7E33-8E1510E6DE3C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056474" y="3880543"/>
              <a:ext cx="129929" cy="24037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51C241-FBE9-3B86-38A3-EB2F5127C7C7}"/>
                  </a:ext>
                </a:extLst>
              </p:cNvPr>
              <p:cNvSpPr txBox="1"/>
              <p:nvPr/>
            </p:nvSpPr>
            <p:spPr>
              <a:xfrm>
                <a:off x="0" y="5438096"/>
                <a:ext cx="9322661" cy="853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FoundrySterling-Book" pitchFamily="2" charset="0"/>
                  </a:rPr>
                  <a:t>The standard error depends on </a:t>
                </a:r>
                <a:r>
                  <a:rPr lang="en-US" sz="2000" b="1" dirty="0">
                    <a:latin typeface="FOUNDRYSTERLING-BOOK" pitchFamily="2" charset="0"/>
                  </a:rPr>
                  <a:t>sample size</a:t>
                </a:r>
                <a:r>
                  <a:rPr lang="en-US" sz="2000" dirty="0">
                    <a:latin typeface="FoundrySterling-Book" pitchFamily="2" charset="0"/>
                  </a:rPr>
                  <a:t>, </a:t>
                </a:r>
                <a:r>
                  <a:rPr lang="en-US" sz="2000" b="1" dirty="0">
                    <a:latin typeface="FOUNDRYSTERLING-BOOK" pitchFamily="2" charset="0"/>
                  </a:rPr>
                  <a:t>frequency</a:t>
                </a:r>
                <a:r>
                  <a:rPr lang="en-US" sz="2000" dirty="0">
                    <a:latin typeface="FoundrySterling-Book" pitchFamily="2" charset="0"/>
                  </a:rPr>
                  <a:t>, and </a:t>
                </a:r>
                <a:r>
                  <a:rPr lang="en-US" sz="2000" b="1" dirty="0">
                    <a:latin typeface="FOUNDRYSTERLING-BOOK" pitchFamily="2" charset="0"/>
                  </a:rPr>
                  <a:t>case/control ratio.</a:t>
                </a:r>
              </a:p>
              <a:p>
                <a:pPr algn="ctr"/>
                <a:r>
                  <a:rPr lang="en-US" sz="2000" dirty="0">
                    <a:latin typeface="FoundrySterling-Book" pitchFamily="2" charset="0"/>
                  </a:rPr>
                  <a:t>It gets smaller (at rate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000" dirty="0">
                    <a:latin typeface="FoundrySterling-Book" pitchFamily="2" charset="0"/>
                  </a:rPr>
                  <a:t> ) as the sample size increases.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51C241-FBE9-3B86-38A3-EB2F5127C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438096"/>
                <a:ext cx="9322661" cy="853375"/>
              </a:xfrm>
              <a:prstGeom prst="rect">
                <a:avLst/>
              </a:prstGeom>
              <a:blipFill>
                <a:blip r:embed="rId5"/>
                <a:stretch>
                  <a:fillRect t="-4412" b="-44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A29A592-70CB-7BBD-BF0B-9A9E162ABA8F}"/>
              </a:ext>
            </a:extLst>
          </p:cNvPr>
          <p:cNvSpPr txBox="1"/>
          <p:nvPr/>
        </p:nvSpPr>
        <p:spPr>
          <a:xfrm>
            <a:off x="310641" y="1186639"/>
            <a:ext cx="8308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Fact: the standard error is largely determined by the study design.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D89F2A-2EC8-FD10-E738-20BCF6E5E7AA}"/>
                  </a:ext>
                </a:extLst>
              </p:cNvPr>
              <p:cNvSpPr txBox="1"/>
              <p:nvPr/>
            </p:nvSpPr>
            <p:spPr>
              <a:xfrm>
                <a:off x="605308" y="3966234"/>
                <a:ext cx="217653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FFFF65"/>
                    </a:solidFill>
                    <a:latin typeface="FoundrySterling-Book" pitchFamily="2" charset="0"/>
                  </a:rPr>
                  <a:t>Note: this example is a recessive effect of O blood group.  Use </a:t>
                </a:r>
                <a14:m>
                  <m:oMath xmlns:m="http://schemas.openxmlformats.org/officeDocument/2006/math">
                    <m:r>
                      <a:rPr lang="en-GB" sz="1200" b="0" i="1" smtClean="0">
                        <a:solidFill>
                          <a:srgbClr val="FFFF65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1200" b="0" i="1" smtClean="0">
                        <a:solidFill>
                          <a:srgbClr val="FFFF65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1200" dirty="0">
                    <a:solidFill>
                      <a:srgbClr val="FFFF65"/>
                    </a:solidFill>
                    <a:latin typeface="FoundrySterling-Book" pitchFamily="2" charset="0"/>
                  </a:rPr>
                  <a:t> instead if testing an additive effect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D89F2A-2EC8-FD10-E738-20BCF6E5E7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08" y="3966234"/>
                <a:ext cx="2176530" cy="830997"/>
              </a:xfrm>
              <a:prstGeom prst="rect">
                <a:avLst/>
              </a:prstGeom>
              <a:blipFill>
                <a:blip r:embed="rId6"/>
                <a:stretch>
                  <a:fillRect r="-1744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78BE724-6E47-1EE0-FDAA-59038C4C3122}"/>
              </a:ext>
            </a:extLst>
          </p:cNvPr>
          <p:cNvCxnSpPr>
            <a:cxnSpLocks/>
          </p:cNvCxnSpPr>
          <p:nvPr/>
        </p:nvCxnSpPr>
        <p:spPr bwMode="auto">
          <a:xfrm flipV="1">
            <a:off x="2329461" y="3756269"/>
            <a:ext cx="158783" cy="1360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2284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6B056F6-4083-224F-8C86-FD11DB0B65DF}"/>
              </a:ext>
            </a:extLst>
          </p:cNvPr>
          <p:cNvSpPr txBox="1"/>
          <p:nvPr/>
        </p:nvSpPr>
        <p:spPr>
          <a:xfrm>
            <a:off x="1591294" y="4897151"/>
            <a:ext cx="5937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oundrySterling-Book" pitchFamily="2" charset="0"/>
              </a:rPr>
              <a:t>What proportion of phenotypic variation is due to genetic variation?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BA9315-6228-EE48-96EA-A1F7D0C6C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0894">
            <a:off x="1631347" y="3123269"/>
            <a:ext cx="1455064" cy="61146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F2282B8-1188-2E47-8063-3DE29C5D2DFD}"/>
              </a:ext>
            </a:extLst>
          </p:cNvPr>
          <p:cNvGrpSpPr/>
          <p:nvPr/>
        </p:nvGrpSpPr>
        <p:grpSpPr>
          <a:xfrm>
            <a:off x="5638244" y="2967926"/>
            <a:ext cx="1395864" cy="1047725"/>
            <a:chOff x="2032000" y="1162574"/>
            <a:chExt cx="4031972" cy="3026367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AF580492-13A8-EE43-9B42-8BA8091683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162574"/>
              <a:ext cx="4027050" cy="302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6B33AD9-0549-354E-A656-9BF0CB7E908A}"/>
                </a:ext>
              </a:extLst>
            </p:cNvPr>
            <p:cNvSpPr/>
            <p:nvPr/>
          </p:nvSpPr>
          <p:spPr bwMode="auto">
            <a:xfrm>
              <a:off x="2032000" y="1167027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285987-663F-9C46-8D39-385813F056BC}"/>
                </a:ext>
              </a:extLst>
            </p:cNvPr>
            <p:cNvSpPr/>
            <p:nvPr/>
          </p:nvSpPr>
          <p:spPr bwMode="auto">
            <a:xfrm>
              <a:off x="5472670" y="1168400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593D16D-F013-4644-86F5-B353F97F7235}"/>
              </a:ext>
            </a:extLst>
          </p:cNvPr>
          <p:cNvCxnSpPr>
            <a:cxnSpLocks/>
          </p:cNvCxnSpPr>
          <p:nvPr/>
        </p:nvCxnSpPr>
        <p:spPr bwMode="auto">
          <a:xfrm>
            <a:off x="3186046" y="3455173"/>
            <a:ext cx="1834445" cy="211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3890C3B-7FAA-9648-89DB-DFCE4E97D344}"/>
              </a:ext>
            </a:extLst>
          </p:cNvPr>
          <p:cNvSpPr txBox="1"/>
          <p:nvPr/>
        </p:nvSpPr>
        <p:spPr>
          <a:xfrm>
            <a:off x="645237" y="847496"/>
            <a:ext cx="8003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oundrySterling-Book" pitchFamily="2" charset="0"/>
              </a:rPr>
              <a:t>The human genome is ~3.2 billion base pairs long.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2FD762-F877-4C47-83CA-70DE15C9F21E}"/>
              </a:ext>
            </a:extLst>
          </p:cNvPr>
          <p:cNvSpPr txBox="1"/>
          <p:nvPr/>
        </p:nvSpPr>
        <p:spPr>
          <a:xfrm>
            <a:off x="399327" y="1447930"/>
            <a:ext cx="849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oundrySterling-Book" pitchFamily="2" charset="0"/>
              </a:rPr>
              <a:t>About 1 in 100 – 1000 of those bases vary between people.</a:t>
            </a:r>
          </a:p>
        </p:txBody>
      </p:sp>
    </p:spTree>
    <p:extLst>
      <p:ext uri="{BB962C8B-B14F-4D97-AF65-F5344CB8AC3E}">
        <p14:creationId xmlns:p14="http://schemas.microsoft.com/office/powerpoint/2010/main" val="34019136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E44E2-4BBC-3E43-8EA2-B3830B78A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35" y="35701"/>
            <a:ext cx="8850729" cy="599507"/>
          </a:xfrm>
        </p:spPr>
        <p:txBody>
          <a:bodyPr/>
          <a:lstStyle/>
          <a:p>
            <a:pPr algn="ctr"/>
            <a:r>
              <a:rPr lang="en-US" sz="2400" dirty="0"/>
              <a:t>Example: O blood group is associated with malaria protection</a:t>
            </a:r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CCD974AB-B022-AD4C-BE37-F4EE23A0CFE0}"/>
              </a:ext>
            </a:extLst>
          </p:cNvPr>
          <p:cNvGraphicFramePr>
            <a:graphicFrameLocks noGrp="1"/>
          </p:cNvGraphicFramePr>
          <p:nvPr/>
        </p:nvGraphicFramePr>
        <p:xfrm>
          <a:off x="1314945" y="847518"/>
          <a:ext cx="3477296" cy="104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100">
                  <a:extLst>
                    <a:ext uri="{9D8B030D-6E8A-4147-A177-3AD203B41FA5}">
                      <a16:colId xmlns:a16="http://schemas.microsoft.com/office/drawing/2014/main" val="3384037022"/>
                    </a:ext>
                  </a:extLst>
                </a:gridCol>
                <a:gridCol w="677705">
                  <a:extLst>
                    <a:ext uri="{9D8B030D-6E8A-4147-A177-3AD203B41FA5}">
                      <a16:colId xmlns:a16="http://schemas.microsoft.com/office/drawing/2014/main" val="3595946293"/>
                    </a:ext>
                  </a:extLst>
                </a:gridCol>
                <a:gridCol w="760491">
                  <a:extLst>
                    <a:ext uri="{9D8B030D-6E8A-4147-A177-3AD203B41FA5}">
                      <a16:colId xmlns:a16="http://schemas.microsoft.com/office/drawing/2014/main" val="1802107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>
                            <a:lumMod val="95000"/>
                          </a:schemeClr>
                        </a:solidFill>
                        <a:latin typeface="FoundrySterling-Book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i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i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non-O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152865"/>
                  </a:ext>
                </a:extLst>
              </a:tr>
              <a:tr h="168016"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Severe malaria cases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686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843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550199"/>
                  </a:ext>
                </a:extLst>
              </a:tr>
              <a:tr h="297759"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Controls: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839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700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350339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1159BA-E106-3840-A7CD-4AB9D3C10FAE}"/>
                  </a:ext>
                </a:extLst>
              </p:cNvPr>
              <p:cNvSpPr txBox="1"/>
              <p:nvPr/>
            </p:nvSpPr>
            <p:spPr>
              <a:xfrm>
                <a:off x="1426980" y="2261661"/>
                <a:ext cx="2597506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𝑂𝑅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686</m:t>
                          </m:r>
                        </m:num>
                        <m:den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843</m:t>
                          </m:r>
                        </m:den>
                      </m:f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700</m:t>
                          </m:r>
                        </m:num>
                        <m:den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839</m:t>
                          </m:r>
                        </m:den>
                      </m:f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=0.68</m:t>
                      </m:r>
                    </m:oMath>
                  </m:oMathPara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1159BA-E106-3840-A7CD-4AB9D3C10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980" y="2261661"/>
                <a:ext cx="2597506" cy="612732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F185C9C-3547-5C48-A5E4-B657C293155A}"/>
                  </a:ext>
                </a:extLst>
              </p:cNvPr>
              <p:cNvSpPr txBox="1"/>
              <p:nvPr/>
            </p:nvSpPr>
            <p:spPr>
              <a:xfrm>
                <a:off x="903224" y="3118100"/>
                <a:ext cx="6242030" cy="664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800" b="0" i="0" smtClean="0">
                          <a:solidFill>
                            <a:srgbClr val="FFFF65"/>
                          </a:solidFill>
                          <a:latin typeface="FoundrySterling-Book" pitchFamily="2" charset="0"/>
                        </a:rPr>
                        <m:t>Standard</m:t>
                      </m:r>
                      <m:r>
                        <m:rPr>
                          <m:nor/>
                        </m:rPr>
                        <a:rPr lang="en-GB" sz="1800" b="0" i="0" smtClean="0">
                          <a:solidFill>
                            <a:srgbClr val="FFFF65"/>
                          </a:solidFill>
                          <a:latin typeface="FoundrySterling-Book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800" b="0" i="0" smtClean="0">
                          <a:solidFill>
                            <a:srgbClr val="FFFF65"/>
                          </a:solidFill>
                          <a:latin typeface="FoundrySterling-Book" pitchFamily="2" charset="0"/>
                        </a:rPr>
                        <m:t>error</m:t>
                      </m:r>
                      <m:r>
                        <a:rPr lang="en-GB" sz="1800" b="0" i="1" smtClean="0">
                          <a:solidFill>
                            <a:srgbClr val="FFFF65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GB" sz="1800" b="0" i="1" smtClean="0">
                              <a:solidFill>
                                <a:srgbClr val="FFFF65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1800" b="0" i="0" smtClean="0">
                              <a:solidFill>
                                <a:srgbClr val="FFFF65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GB" sz="1800" b="0" i="1" smtClean="0">
                              <a:solidFill>
                                <a:srgbClr val="FFFF65"/>
                              </a:solidFill>
                              <a:latin typeface="Cambria Math" panose="02040503050406030204" pitchFamily="18" charset="0"/>
                            </a:rPr>
                            <m:t>𝑂𝑅</m:t>
                          </m:r>
                          <m:r>
                            <a:rPr lang="en-GB" sz="1800" b="0" i="1" smtClean="0">
                              <a:solidFill>
                                <a:srgbClr val="FFFF65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1800" b="0" i="1" smtClean="0">
                          <a:solidFill>
                            <a:srgbClr val="FFFF65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sz="1800" i="1">
                              <a:solidFill>
                                <a:srgbClr val="FFFF6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solidFill>
                                <a:srgbClr val="FFFF65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1800" i="1">
                                  <a:solidFill>
                                    <a:srgbClr val="FFFF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800" i="1">
                                  <a:solidFill>
                                    <a:srgbClr val="FFFF65"/>
                                  </a:solidFill>
                                  <a:latin typeface="Cambria Math" panose="02040503050406030204" pitchFamily="18" charset="0"/>
                                </a:rPr>
                                <m:t>3068</m:t>
                              </m:r>
                              <m:r>
                                <a:rPr lang="en-GB" sz="1800" b="0" i="1" smtClean="0">
                                  <a:solidFill>
                                    <a:srgbClr val="FFFF65"/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800" i="1">
                                  <a:solidFill>
                                    <a:srgbClr val="FFFF65"/>
                                  </a:solidFill>
                                  <a:latin typeface="Cambria Math" panose="02040503050406030204" pitchFamily="18" charset="0"/>
                                </a:rPr>
                                <m:t>0.45×0.55×0.</m:t>
                              </m:r>
                              <m:r>
                                <a:rPr lang="en-GB" sz="1800" i="1" smtClean="0">
                                  <a:solidFill>
                                    <a:srgbClr val="FFFF65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GB" sz="1800" b="0" i="1" smtClean="0">
                                      <a:solidFill>
                                        <a:srgbClr val="FFFF6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800" i="1">
                                      <a:solidFill>
                                        <a:srgbClr val="FFFF65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e>
                                <m:sup>
                                  <m:r>
                                    <a:rPr lang="en-GB" sz="1800" b="0" i="1" smtClean="0">
                                      <a:solidFill>
                                        <a:srgbClr val="FFFF65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GB" sz="1800" i="1">
                          <a:solidFill>
                            <a:srgbClr val="FFFF65"/>
                          </a:solidFill>
                          <a:latin typeface="Cambria Math" panose="02040503050406030204" pitchFamily="18" charset="0"/>
                        </a:rPr>
                        <m:t>≈0.073</m:t>
                      </m:r>
                    </m:oMath>
                  </m:oMathPara>
                </a14:m>
                <a:endParaRPr lang="en-GB" sz="1800" i="1" dirty="0">
                  <a:solidFill>
                    <a:srgbClr val="FFFF65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F185C9C-3547-5C48-A5E4-B657C2931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224" y="3118100"/>
                <a:ext cx="6242030" cy="664606"/>
              </a:xfrm>
              <a:prstGeom prst="rect">
                <a:avLst/>
              </a:prstGeom>
              <a:blipFill>
                <a:blip r:embed="rId4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12FBDBA-8890-7844-8B72-BAECB1221A99}"/>
              </a:ext>
            </a:extLst>
          </p:cNvPr>
          <p:cNvSpPr txBox="1"/>
          <p:nvPr/>
        </p:nvSpPr>
        <p:spPr>
          <a:xfrm>
            <a:off x="4639166" y="4644538"/>
            <a:ext cx="43581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Estimated relative risk = </a:t>
            </a:r>
            <a:r>
              <a:rPr lang="en-US" sz="1800" b="1" dirty="0">
                <a:latin typeface="FoundrySterling-Book" pitchFamily="2" charset="0"/>
              </a:rPr>
              <a:t>0.68</a:t>
            </a:r>
          </a:p>
          <a:p>
            <a:pPr algn="l"/>
            <a:r>
              <a:rPr lang="en-US" sz="1800" dirty="0">
                <a:latin typeface="FoundrySterling-Book" pitchFamily="2" charset="0"/>
              </a:rPr>
              <a:t>se = </a:t>
            </a:r>
            <a:r>
              <a:rPr lang="en-US" sz="1800" b="1" dirty="0">
                <a:latin typeface="FoundrySterling-Book" pitchFamily="2" charset="0"/>
              </a:rPr>
              <a:t>0.07</a:t>
            </a:r>
          </a:p>
          <a:p>
            <a:pPr algn="l"/>
            <a:r>
              <a:rPr lang="en-US" sz="1800" dirty="0">
                <a:latin typeface="FoundrySterling-Book" pitchFamily="2" charset="0"/>
              </a:rPr>
              <a:t>95% CI = 0.59-0.78 </a:t>
            </a:r>
            <a:r>
              <a:rPr lang="en-US" sz="1200" dirty="0">
                <a:latin typeface="FoundrySterling-Book" pitchFamily="2" charset="0"/>
              </a:rPr>
              <a:t>(estimate +/- 1.96 standard errors)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55E4D0-DEC8-0A4C-B04F-4DBABD1CBA2C}"/>
              </a:ext>
            </a:extLst>
          </p:cNvPr>
          <p:cNvSpPr txBox="1"/>
          <p:nvPr/>
        </p:nvSpPr>
        <p:spPr>
          <a:xfrm>
            <a:off x="7349544" y="3359306"/>
            <a:ext cx="1313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(on log scale)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144E769-8AC5-2044-816B-D2C7C0B3C12A}"/>
                  </a:ext>
                </a:extLst>
              </p:cNvPr>
              <p:cNvSpPr txBox="1"/>
              <p:nvPr/>
            </p:nvSpPr>
            <p:spPr>
              <a:xfrm>
                <a:off x="4723595" y="2394269"/>
                <a:ext cx="350204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b="0" dirty="0">
                    <a:solidFill>
                      <a:srgbClr val="FFFF65"/>
                    </a:solidFill>
                  </a:rPr>
                  <a:t>i.e.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b="0" i="1" dirty="0" smtClean="0">
                            <a:solidFill>
                              <a:srgbClr val="FFFF65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b="0" i="0" dirty="0" smtClean="0">
                            <a:solidFill>
                              <a:srgbClr val="FFFF65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GB" b="0" i="1" dirty="0" smtClean="0">
                                <a:solidFill>
                                  <a:srgbClr val="FFFF6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dirty="0" smtClean="0">
                                <a:solidFill>
                                  <a:srgbClr val="FFFF65"/>
                                </a:solidFill>
                                <a:latin typeface="Cambria Math" panose="02040503050406030204" pitchFamily="18" charset="0"/>
                              </a:rPr>
                              <m:t>𝑂𝑅</m:t>
                            </m:r>
                          </m:e>
                        </m:d>
                      </m:e>
                    </m:func>
                    <m:r>
                      <a:rPr lang="en-GB" b="0" i="1" dirty="0" smtClean="0">
                        <a:solidFill>
                          <a:srgbClr val="FFFF65"/>
                        </a:solidFill>
                        <a:latin typeface="Cambria Math" panose="02040503050406030204" pitchFamily="18" charset="0"/>
                      </a:rPr>
                      <m:t>≈−0.386</m:t>
                    </m:r>
                  </m:oMath>
                </a14:m>
                <a:endParaRPr lang="en-US" dirty="0">
                  <a:solidFill>
                    <a:srgbClr val="FFFF65"/>
                  </a:solidFill>
                  <a:latin typeface="FoundrySterling-Book" pitchFamily="2" charset="0"/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144E769-8AC5-2044-816B-D2C7C0B3C1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595" y="2394269"/>
                <a:ext cx="3502044" cy="338554"/>
              </a:xfrm>
              <a:prstGeom prst="rect">
                <a:avLst/>
              </a:prstGeom>
              <a:blipFill>
                <a:blip r:embed="rId5"/>
                <a:stretch>
                  <a:fillRect l="-1087" t="-7143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584C5B9-5DEB-B148-89BB-6F0F96E88C8C}"/>
                  </a:ext>
                </a:extLst>
              </p:cNvPr>
              <p:cNvSpPr txBox="1"/>
              <p:nvPr/>
            </p:nvSpPr>
            <p:spPr>
              <a:xfrm>
                <a:off x="2402558" y="5940742"/>
                <a:ext cx="4560646" cy="677108"/>
              </a:xfrm>
              <a:prstGeom prst="rect">
                <a:avLst/>
              </a:prstGeom>
              <a:solidFill>
                <a:srgbClr val="FFFFFF">
                  <a:alpha val="22353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FoundrySterling-Book" pitchFamily="2" charset="0"/>
                  </a:rPr>
                  <a:t>Estimate is about 5 standard errors from zero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solidFill>
                            <a:srgbClr val="FFFF65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200" i="1" dirty="0" smtClean="0">
                          <a:solidFill>
                            <a:srgbClr val="FFFF65"/>
                          </a:solidFill>
                          <a:latin typeface="Cambria Math" panose="02040503050406030204" pitchFamily="18" charset="0"/>
                        </a:rPr>
                        <m:t>=9.6×</m:t>
                      </m:r>
                      <m:sSup>
                        <m:sSupPr>
                          <m:ctrlPr>
                            <a:rPr lang="en-GB" sz="2200" i="1" dirty="0">
                              <a:solidFill>
                                <a:srgbClr val="FFFF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 dirty="0">
                              <a:solidFill>
                                <a:srgbClr val="FFFF65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sz="2200" i="1" dirty="0">
                              <a:solidFill>
                                <a:srgbClr val="FFFF65"/>
                              </a:solidFill>
                              <a:latin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en-US" sz="2200" dirty="0">
                  <a:solidFill>
                    <a:srgbClr val="FFFF65"/>
                  </a:solidFill>
                  <a:latin typeface="FoundrySterling-Book" pitchFamily="2" charset="0"/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584C5B9-5DEB-B148-89BB-6F0F96E88C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2558" y="5940742"/>
                <a:ext cx="4560646" cy="677108"/>
              </a:xfrm>
              <a:prstGeom prst="rect">
                <a:avLst/>
              </a:prstGeom>
              <a:blipFill>
                <a:blip r:embed="rId6"/>
                <a:stretch>
                  <a:fillRect t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B061B33-4597-5B1F-A9DA-DE43172BF9E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87818" y="4932819"/>
            <a:ext cx="365944" cy="4489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7C63741-B6EB-7BC7-03A7-DD7CD0153F10}"/>
                  </a:ext>
                </a:extLst>
              </p:cNvPr>
              <p:cNvSpPr txBox="1"/>
              <p:nvPr/>
            </p:nvSpPr>
            <p:spPr>
              <a:xfrm>
                <a:off x="4483778" y="3833676"/>
                <a:ext cx="8038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lang="en-GB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7C63741-B6EB-7BC7-03A7-DD7CD0153F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778" y="3833676"/>
                <a:ext cx="803810" cy="276999"/>
              </a:xfrm>
              <a:prstGeom prst="rect">
                <a:avLst/>
              </a:prstGeom>
              <a:blipFill>
                <a:blip r:embed="rId7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A6E5205-1BA7-EC98-5A23-816DC166B009}"/>
                  </a:ext>
                </a:extLst>
              </p:cNvPr>
              <p:cNvSpPr txBox="1"/>
              <p:nvPr/>
            </p:nvSpPr>
            <p:spPr>
              <a:xfrm>
                <a:off x="3768912" y="3846696"/>
                <a:ext cx="3439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12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A6E5205-1BA7-EC98-5A23-816DC166B0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8912" y="3846696"/>
                <a:ext cx="343940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11BBA5-C836-ED47-7BE4-5F1A4B9EA7E7}"/>
                  </a:ext>
                </a:extLst>
              </p:cNvPr>
              <p:cNvSpPr txBox="1"/>
              <p:nvPr/>
            </p:nvSpPr>
            <p:spPr>
              <a:xfrm>
                <a:off x="5361411" y="3833676"/>
                <a:ext cx="8431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lang="en-GB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11BBA5-C836-ED47-7BE4-5F1A4B9EA7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1411" y="3833676"/>
                <a:ext cx="843180" cy="276999"/>
              </a:xfrm>
              <a:prstGeom prst="rect">
                <a:avLst/>
              </a:prstGeom>
              <a:blipFill>
                <a:blip r:embed="rId9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Left Brace 17">
            <a:extLst>
              <a:ext uri="{FF2B5EF4-FFF2-40B4-BE49-F238E27FC236}">
                <a16:creationId xmlns:a16="http://schemas.microsoft.com/office/drawing/2014/main" id="{0183FCB3-868E-EA02-7B80-19BDF65BFE5F}"/>
              </a:ext>
            </a:extLst>
          </p:cNvPr>
          <p:cNvSpPr/>
          <p:nvPr/>
        </p:nvSpPr>
        <p:spPr bwMode="auto">
          <a:xfrm rot="16200000">
            <a:off x="4831059" y="3328153"/>
            <a:ext cx="92957" cy="967746"/>
          </a:xfrm>
          <a:prstGeom prst="leftBrac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47BF722-53A9-6F24-2456-ED90E7EFB0FF}"/>
                  </a:ext>
                </a:extLst>
              </p:cNvPr>
              <p:cNvSpPr txBox="1"/>
              <p:nvPr/>
            </p:nvSpPr>
            <p:spPr>
              <a:xfrm>
                <a:off x="5815658" y="931830"/>
                <a:ext cx="116288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=3,068</m:t>
                      </m:r>
                    </m:oMath>
                  </m:oMathPara>
                </a14:m>
                <a:endParaRPr lang="en-GB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≈0.55</m:t>
                      </m:r>
                    </m:oMath>
                  </m:oMathPara>
                </a14:m>
                <a:endParaRPr lang="en-GB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≈0.5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47BF722-53A9-6F24-2456-ED90E7EFB0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5658" y="931830"/>
                <a:ext cx="1162882" cy="830997"/>
              </a:xfrm>
              <a:prstGeom prst="rect">
                <a:avLst/>
              </a:prstGeom>
              <a:blipFill>
                <a:blip r:embed="rId10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6246C09-DC2F-2794-2422-0982F19DC6EC}"/>
              </a:ext>
            </a:extLst>
          </p:cNvPr>
          <p:cNvCxnSpPr>
            <a:cxnSpLocks/>
          </p:cNvCxnSpPr>
          <p:nvPr/>
        </p:nvCxnSpPr>
        <p:spPr bwMode="auto">
          <a:xfrm>
            <a:off x="3945835" y="3757452"/>
            <a:ext cx="0" cy="12712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97D68DD-CCD8-23DF-34FD-BC02A8E9E64C}"/>
              </a:ext>
            </a:extLst>
          </p:cNvPr>
          <p:cNvCxnSpPr>
            <a:cxnSpLocks/>
          </p:cNvCxnSpPr>
          <p:nvPr/>
        </p:nvCxnSpPr>
        <p:spPr bwMode="auto">
          <a:xfrm>
            <a:off x="5749673" y="3757452"/>
            <a:ext cx="0" cy="12712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3F2E23C-77C0-8A06-87E3-4348AF97EAAE}"/>
              </a:ext>
            </a:extLst>
          </p:cNvPr>
          <p:cNvGrpSpPr/>
          <p:nvPr/>
        </p:nvGrpSpPr>
        <p:grpSpPr>
          <a:xfrm>
            <a:off x="680859" y="4023795"/>
            <a:ext cx="3220890" cy="1685457"/>
            <a:chOff x="680859" y="4023795"/>
            <a:chExt cx="3220890" cy="168545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00567DF-6199-C2D5-58CE-7B50234EC1BA}"/>
                </a:ext>
              </a:extLst>
            </p:cNvPr>
            <p:cNvGrpSpPr/>
            <p:nvPr/>
          </p:nvGrpSpPr>
          <p:grpSpPr>
            <a:xfrm>
              <a:off x="680859" y="4023795"/>
              <a:ext cx="3220890" cy="1685457"/>
              <a:chOff x="651433" y="5016871"/>
              <a:chExt cx="3220890" cy="1685457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EE48FC6-2182-90A6-EE8A-B0B7861E728D}"/>
                  </a:ext>
                </a:extLst>
              </p:cNvPr>
              <p:cNvSpPr/>
              <p:nvPr/>
            </p:nvSpPr>
            <p:spPr bwMode="auto">
              <a:xfrm>
                <a:off x="651433" y="6084729"/>
                <a:ext cx="3220890" cy="592700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98C26B24-02FF-694F-8E3D-2A7FC9D9AB80}"/>
                  </a:ext>
                </a:extLst>
              </p:cNvPr>
              <p:cNvGrpSpPr/>
              <p:nvPr/>
            </p:nvGrpSpPr>
            <p:grpSpPr>
              <a:xfrm>
                <a:off x="651433" y="5016871"/>
                <a:ext cx="3220890" cy="1411081"/>
                <a:chOff x="384244" y="4592289"/>
                <a:chExt cx="3220890" cy="1411081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69E43F94-7651-F745-9DC2-9370E5A55D41}"/>
                    </a:ext>
                  </a:extLst>
                </p:cNvPr>
                <p:cNvGrpSpPr/>
                <p:nvPr/>
              </p:nvGrpSpPr>
              <p:grpSpPr>
                <a:xfrm>
                  <a:off x="384244" y="4592289"/>
                  <a:ext cx="3220890" cy="1371802"/>
                  <a:chOff x="384244" y="4401492"/>
                  <a:chExt cx="3220890" cy="1371802"/>
                </a:xfrm>
              </p:grpSpPr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3A608B57-E7E0-7241-8269-A21E4A342A22}"/>
                      </a:ext>
                    </a:extLst>
                  </p:cNvPr>
                  <p:cNvGrpSpPr/>
                  <p:nvPr/>
                </p:nvGrpSpPr>
                <p:grpSpPr>
                  <a:xfrm>
                    <a:off x="384244" y="4976051"/>
                    <a:ext cx="3220890" cy="797243"/>
                    <a:chOff x="384244" y="4976051"/>
                    <a:chExt cx="3220890" cy="797243"/>
                  </a:xfrm>
                </p:grpSpPr>
                <p:pic>
                  <p:nvPicPr>
                    <p:cNvPr id="15" name="Picture 14">
                      <a:extLst>
                        <a:ext uri="{FF2B5EF4-FFF2-40B4-BE49-F238E27FC236}">
                          <a16:creationId xmlns:a16="http://schemas.microsoft.com/office/drawing/2014/main" id="{233F6D73-8C11-3648-8461-8A4B17C49C5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25726" r="11940" b="45826"/>
                    <a:stretch/>
                  </p:blipFill>
                  <p:spPr>
                    <a:xfrm>
                      <a:off x="384244" y="4976051"/>
                      <a:ext cx="3220890" cy="520244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</p:pic>
                <p:sp>
                  <p:nvSpPr>
                    <p:cNvPr id="21" name="Rectangle 20">
                      <a:extLst>
                        <a:ext uri="{FF2B5EF4-FFF2-40B4-BE49-F238E27FC236}">
                          <a16:creationId xmlns:a16="http://schemas.microsoft.com/office/drawing/2014/main" id="{C164479F-AF85-D842-88C3-41B8CEA7640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77109" y="5469350"/>
                      <a:ext cx="3083168" cy="303944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</p:grpSp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C1555290-D467-C047-A1A6-993C6DFAF8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2562667" y="4401492"/>
                    <a:ext cx="0" cy="105276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accent4">
                        <a:lumMod val="10000"/>
                      </a:schemeClr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28E1649-0A3E-8F4F-8274-2B8CA9890BFE}"/>
                    </a:ext>
                  </a:extLst>
                </p:cNvPr>
                <p:cNvSpPr txBox="1"/>
                <p:nvPr/>
              </p:nvSpPr>
              <p:spPr>
                <a:xfrm>
                  <a:off x="2429118" y="5718639"/>
                  <a:ext cx="27603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chemeClr val="bg2">
                          <a:lumMod val="50000"/>
                        </a:schemeClr>
                      </a:solidFill>
                      <a:latin typeface="FoundrySterling-Book" pitchFamily="2" charset="0"/>
                    </a:rPr>
                    <a:t>1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2B18709-2A06-7643-B5C5-612AB8A81F35}"/>
                    </a:ext>
                  </a:extLst>
                </p:cNvPr>
                <p:cNvSpPr txBox="1"/>
                <p:nvPr/>
              </p:nvSpPr>
              <p:spPr>
                <a:xfrm>
                  <a:off x="1511005" y="5726371"/>
                  <a:ext cx="49244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chemeClr val="bg2">
                          <a:lumMod val="50000"/>
                        </a:schemeClr>
                      </a:solidFill>
                      <a:latin typeface="FoundrySterling-Book" pitchFamily="2" charset="0"/>
                    </a:rPr>
                    <a:t>0.75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6DB3AED-9731-2F49-8608-690A2BEC0D71}"/>
                    </a:ext>
                  </a:extLst>
                </p:cNvPr>
                <p:cNvSpPr txBox="1"/>
                <p:nvPr/>
              </p:nvSpPr>
              <p:spPr>
                <a:xfrm>
                  <a:off x="761644" y="5718639"/>
                  <a:ext cx="40107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chemeClr val="bg2">
                          <a:lumMod val="50000"/>
                        </a:schemeClr>
                      </a:solidFill>
                      <a:latin typeface="FoundrySterling-Book" pitchFamily="2" charset="0"/>
                    </a:rPr>
                    <a:t>0.5</a:t>
                  </a:r>
                </a:p>
              </p:txBody>
            </p: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DB81F6CF-B13D-4C48-B205-C17149899140}"/>
                    </a:ext>
                  </a:extLst>
                </p:cNvPr>
                <p:cNvCxnSpPr/>
                <p:nvPr/>
              </p:nvCxnSpPr>
              <p:spPr bwMode="auto">
                <a:xfrm>
                  <a:off x="968187" y="5648669"/>
                  <a:ext cx="0" cy="100404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26469BBA-6882-E749-BF15-573B0D96350F}"/>
                    </a:ext>
                  </a:extLst>
                </p:cNvPr>
                <p:cNvCxnSpPr/>
                <p:nvPr/>
              </p:nvCxnSpPr>
              <p:spPr bwMode="auto">
                <a:xfrm>
                  <a:off x="1780390" y="5648669"/>
                  <a:ext cx="0" cy="100404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E006FF09-5EB1-3244-9064-1E1828E68058}"/>
                    </a:ext>
                  </a:extLst>
                </p:cNvPr>
                <p:cNvCxnSpPr/>
                <p:nvPr/>
              </p:nvCxnSpPr>
              <p:spPr bwMode="auto">
                <a:xfrm>
                  <a:off x="2562666" y="5648669"/>
                  <a:ext cx="0" cy="100404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B71B631-3D0A-FF0A-6341-198B4956F776}"/>
                  </a:ext>
                </a:extLst>
              </p:cNvPr>
              <p:cNvSpPr txBox="1"/>
              <p:nvPr/>
            </p:nvSpPr>
            <p:spPr>
              <a:xfrm>
                <a:off x="1848726" y="6363774"/>
                <a:ext cx="40908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solidFill>
                      <a:srgbClr val="000000"/>
                    </a:solidFill>
                    <a:latin typeface="FOUNDRYSTERLING-BOOK" pitchFamily="2" charset="0"/>
                  </a:rPr>
                  <a:t>RR</a:t>
                </a:r>
              </a:p>
            </p:txBody>
          </p:sp>
        </p:grp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713B305-75AA-18F3-3FE9-11BD41DF3E78}"/>
                </a:ext>
              </a:extLst>
            </p:cNvPr>
            <p:cNvCxnSpPr/>
            <p:nvPr/>
          </p:nvCxnSpPr>
          <p:spPr bwMode="auto">
            <a:xfrm>
              <a:off x="1606062" y="4859215"/>
              <a:ext cx="68117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810948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64B47-8428-146A-2FDB-E80AF94B4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1786F28-3A08-BCE3-7F33-02E42300BEE1}"/>
              </a:ext>
            </a:extLst>
          </p:cNvPr>
          <p:cNvSpPr/>
          <p:nvPr/>
        </p:nvSpPr>
        <p:spPr bwMode="auto">
          <a:xfrm>
            <a:off x="174894" y="404673"/>
            <a:ext cx="8794212" cy="169491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12ECC25-6066-2684-D1BC-9FE4D6B3F5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45138" r="2839" b="42943"/>
          <a:stretch/>
        </p:blipFill>
        <p:spPr bwMode="auto">
          <a:xfrm>
            <a:off x="1778118" y="627858"/>
            <a:ext cx="7032273" cy="122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D29D65-2B0A-E63D-C50A-A55EF0EDEFAD}"/>
              </a:ext>
            </a:extLst>
          </p:cNvPr>
          <p:cNvSpPr txBox="1"/>
          <p:nvPr/>
        </p:nvSpPr>
        <p:spPr>
          <a:xfrm>
            <a:off x="4041750" y="1761029"/>
            <a:ext cx="2725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Variants across the genome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EBA31B3-3861-887C-CEFF-50DD261A4271}"/>
                  </a:ext>
                </a:extLst>
              </p:cNvPr>
              <p:cNvSpPr txBox="1"/>
              <p:nvPr/>
            </p:nvSpPr>
            <p:spPr>
              <a:xfrm>
                <a:off x="-36071" y="718804"/>
                <a:ext cx="181419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0" dirty="0">
                    <a:solidFill>
                      <a:srgbClr val="000000"/>
                    </a:solidFill>
                  </a:rPr>
                  <a:t>Evidence for association (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GB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b="0" i="0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GB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r>
                          <m:rPr>
                            <m:nor/>
                          </m:rPr>
                          <a:rPr lang="en-GB" b="0" i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Pvalue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EBA31B3-3861-887C-CEFF-50DD261A4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071" y="718804"/>
                <a:ext cx="1814190" cy="830997"/>
              </a:xfrm>
              <a:prstGeom prst="rect">
                <a:avLst/>
              </a:prstGeom>
              <a:blipFill>
                <a:blip r:embed="rId3"/>
                <a:stretch>
                  <a:fillRect t="-1515" r="-416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BC066E-8710-773C-CF62-D7FF86AA91F7}"/>
                  </a:ext>
                </a:extLst>
              </p:cNvPr>
              <p:cNvSpPr txBox="1"/>
              <p:nvPr/>
            </p:nvSpPr>
            <p:spPr>
              <a:xfrm>
                <a:off x="1529340" y="4175564"/>
                <a:ext cx="608531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Lots of statistical tests so to get excited we need strong evidence</a:t>
                </a:r>
              </a:p>
              <a:p>
                <a:pPr algn="ctr"/>
                <a:endParaRPr lang="en-US" dirty="0"/>
              </a:p>
              <a:p>
                <a:pPr algn="ctr"/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FF65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b="0" i="1" smtClean="0">
                        <a:solidFill>
                          <a:srgbClr val="FFFF65"/>
                        </a:solidFill>
                        <a:latin typeface="Cambria Math" panose="02040503050406030204" pitchFamily="18" charset="0"/>
                      </a:rPr>
                      <m:t>&lt;5×</m:t>
                    </m:r>
                    <m:sSup>
                      <m:sSupPr>
                        <m:ctrlPr>
                          <a:rPr lang="en-GB" b="0" i="1" smtClean="0">
                            <a:solidFill>
                              <a:srgbClr val="FFFF6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FFFF65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FFFF65"/>
                            </a:solidFill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FF65"/>
                    </a:solidFill>
                  </a:rPr>
                  <a:t> is a commonly-used threshold.</a:t>
                </a: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BC066E-8710-773C-CF62-D7FF86AA9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340" y="4175564"/>
                <a:ext cx="6085319" cy="830997"/>
              </a:xfrm>
              <a:prstGeom prst="rect">
                <a:avLst/>
              </a:prstGeom>
              <a:blipFill>
                <a:blip r:embed="rId4"/>
                <a:stretch>
                  <a:fillRect t="-1493" b="-8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287CC23-D526-F409-25F8-CB247D0CC734}"/>
              </a:ext>
            </a:extLst>
          </p:cNvPr>
          <p:cNvSpPr txBox="1"/>
          <p:nvPr/>
        </p:nvSpPr>
        <p:spPr>
          <a:xfrm>
            <a:off x="1515936" y="2571034"/>
            <a:ext cx="62935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However, remember we are going to do this for </a:t>
            </a:r>
            <a:r>
              <a:rPr lang="en-US" b="1" dirty="0"/>
              <a:t>millions</a:t>
            </a:r>
            <a:r>
              <a:rPr lang="en-US" dirty="0"/>
              <a:t> of variants</a:t>
            </a:r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/>
              <a:t>Most of them not well-known variants like O blood group!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chemeClr val="tx2"/>
                </a:solidFill>
              </a:rPr>
              <a:t>Each one has very little ‘prior’ chance of being associated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B90812-9173-5570-6E37-A15118E0F5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86" b="38650"/>
          <a:stretch>
            <a:fillRect/>
          </a:stretch>
        </p:blipFill>
        <p:spPr bwMode="auto">
          <a:xfrm>
            <a:off x="3926588" y="5450541"/>
            <a:ext cx="3078372" cy="115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2AC76A4-F340-3714-5540-9764A61E42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7" t="74578" r="18711"/>
          <a:stretch>
            <a:fillRect/>
          </a:stretch>
        </p:blipFill>
        <p:spPr bwMode="auto">
          <a:xfrm rot="21430975">
            <a:off x="7252447" y="4993341"/>
            <a:ext cx="1479177" cy="174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3D226A-0E3F-C698-740E-D532608F35A0}"/>
              </a:ext>
            </a:extLst>
          </p:cNvPr>
          <p:cNvSpPr txBox="1"/>
          <p:nvPr/>
        </p:nvSpPr>
        <p:spPr>
          <a:xfrm>
            <a:off x="1515936" y="6139196"/>
            <a:ext cx="23078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u="none" strike="noStrike" dirty="0">
                <a:solidFill>
                  <a:srgbClr val="96A8C8"/>
                </a:solidFill>
                <a:effectLst/>
                <a:latin typeface="Lucida"/>
                <a:hlinkClick r:id="rId6"/>
              </a:rPr>
              <a:t>https://xkcd.com/882/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506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D3D09-A5C7-2C46-BB7B-74FBFE05E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DA090-3E86-CA75-4D69-7899B810A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41" y="268259"/>
            <a:ext cx="7947422" cy="526256"/>
          </a:xfrm>
        </p:spPr>
        <p:txBody>
          <a:bodyPr/>
          <a:lstStyle/>
          <a:p>
            <a:r>
              <a:rPr lang="en-US" dirty="0"/>
              <a:t>How many samples did we need anyway?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DA45E9-03E8-48BD-B21C-65210AD9D268}"/>
              </a:ext>
            </a:extLst>
          </p:cNvPr>
          <p:cNvGrpSpPr/>
          <p:nvPr/>
        </p:nvGrpSpPr>
        <p:grpSpPr>
          <a:xfrm>
            <a:off x="1770149" y="2411658"/>
            <a:ext cx="5389915" cy="1846893"/>
            <a:chOff x="2208778" y="2849734"/>
            <a:chExt cx="7186553" cy="24625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F394E5B-4110-8516-F604-E0233BB083E3}"/>
                    </a:ext>
                  </a:extLst>
                </p:cNvPr>
                <p:cNvSpPr txBox="1"/>
                <p:nvPr/>
              </p:nvSpPr>
              <p:spPr>
                <a:xfrm>
                  <a:off x="2208778" y="2849734"/>
                  <a:ext cx="6961221" cy="9720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GB" sz="1800">
                            <a:latin typeface="FoundrySterling-Book" pitchFamily="2" charset="0"/>
                          </a:rPr>
                          <m:t>Standard</m:t>
                        </m:r>
                        <m:r>
                          <m:rPr>
                            <m:nor/>
                          </m:rPr>
                          <a:rPr lang="en-GB" sz="1800">
                            <a:latin typeface="FoundrySterling-Book" pitchFamily="2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1800">
                            <a:latin typeface="FoundrySterling-Book" pitchFamily="2" charset="0"/>
                          </a:rPr>
                          <m:t>error</m:t>
                        </m:r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(</m:t>
                        </m:r>
                        <m:func>
                          <m:func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18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𝑂𝑅</m:t>
                            </m:r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≈</m:t>
                        </m:r>
                        <m:f>
                          <m:f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d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(1−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 sz="1800" dirty="0">
                    <a:latin typeface="FoundrySterling-Book" pitchFamily="2" charset="0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DDC169A-2CF7-8A8B-B7AD-8AB3FEC969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8778" y="2849734"/>
                  <a:ext cx="6961221" cy="972061"/>
                </a:xfrm>
                <a:prstGeom prst="rect">
                  <a:avLst/>
                </a:prstGeom>
                <a:blipFill>
                  <a:blip r:embed="rId2"/>
                  <a:stretch>
                    <a:fillRect b="-51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A3573DF-1620-B9A3-A4F1-65F1CE5B8659}"/>
                    </a:ext>
                  </a:extLst>
                </p:cNvPr>
                <p:cNvSpPr txBox="1"/>
                <p:nvPr/>
              </p:nvSpPr>
              <p:spPr>
                <a:xfrm>
                  <a:off x="3269269" y="3805560"/>
                  <a:ext cx="1977497" cy="697626"/>
                </a:xfrm>
                <a:prstGeom prst="rect">
                  <a:avLst/>
                </a:prstGeom>
                <a:solidFill>
                  <a:srgbClr val="FFFFFF">
                    <a:alpha val="22353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400" i="1" dirty="0">
                      <a:solidFill>
                        <a:schemeClr val="tx2"/>
                      </a:solidFill>
                      <a:latin typeface="FOUNDRYSTERLING-BOOK" pitchFamily="2" charset="0"/>
                    </a:rPr>
                    <a:t>N</a:t>
                  </a:r>
                  <a:r>
                    <a:rPr lang="en-US" sz="1400" dirty="0">
                      <a:solidFill>
                        <a:schemeClr val="tx2"/>
                      </a:solidFill>
                      <a:latin typeface="FoundrySterling-Book" pitchFamily="2" charset="0"/>
                    </a:rPr>
                    <a:t> = sample size = </a:t>
                  </a:r>
                  <a14:m>
                    <m:oMath xmlns:m="http://schemas.openxmlformats.org/officeDocument/2006/math">
                      <m:r>
                        <a:rPr lang="en-GB" sz="1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GB" sz="1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1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GB" sz="1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1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GB" sz="1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1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endParaRPr lang="en-GB" sz="1400" dirty="0">
                    <a:solidFill>
                      <a:schemeClr val="tx2"/>
                    </a:solidFill>
                    <a:latin typeface="FoundrySterling-Book" pitchFamily="2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913550F-A191-E5F5-ED1D-9FE276A4C0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9269" y="3805560"/>
                  <a:ext cx="1977497" cy="697626"/>
                </a:xfrm>
                <a:prstGeom prst="rect">
                  <a:avLst/>
                </a:prstGeom>
                <a:blipFill>
                  <a:blip r:embed="rId3"/>
                  <a:stretch>
                    <a:fillRect l="-855" t="-2381" r="-42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6A6C423-5022-4F5D-6274-D6032B81B28A}"/>
                </a:ext>
              </a:extLst>
            </p:cNvPr>
            <p:cNvSpPr txBox="1"/>
            <p:nvPr/>
          </p:nvSpPr>
          <p:spPr>
            <a:xfrm>
              <a:off x="5136269" y="4614631"/>
              <a:ext cx="2016735" cy="697626"/>
            </a:xfrm>
            <a:prstGeom prst="rect">
              <a:avLst/>
            </a:prstGeom>
            <a:solidFill>
              <a:srgbClr val="FFFFFF">
                <a:alpha val="22353"/>
              </a:srgbClr>
            </a:solidFill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i="1" dirty="0">
                  <a:solidFill>
                    <a:schemeClr val="tx2"/>
                  </a:solidFill>
                  <a:latin typeface="FOUNDRYSTERLING-BOOK" pitchFamily="2" charset="0"/>
                </a:rPr>
                <a:t>f</a:t>
              </a:r>
              <a:r>
                <a:rPr lang="en-US" sz="1400" dirty="0">
                  <a:solidFill>
                    <a:schemeClr val="tx2"/>
                  </a:solidFill>
                  <a:latin typeface="FoundrySterling-Book" pitchFamily="2" charset="0"/>
                </a:rPr>
                <a:t> = frequency of G allele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355C502-CF56-7D2D-5FA0-928519832852}"/>
                    </a:ext>
                  </a:extLst>
                </p:cNvPr>
                <p:cNvSpPr txBox="1"/>
                <p:nvPr/>
              </p:nvSpPr>
              <p:spPr>
                <a:xfrm>
                  <a:off x="7378596" y="4247060"/>
                  <a:ext cx="2016735" cy="697626"/>
                </a:xfrm>
                <a:prstGeom prst="rect">
                  <a:avLst/>
                </a:prstGeom>
                <a:solidFill>
                  <a:srgbClr val="FFFFFF">
                    <a:alpha val="22353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14:m>
                    <m:oMath xmlns:m="http://schemas.openxmlformats.org/officeDocument/2006/math">
                      <m:r>
                        <a:rPr lang="en-GB" sz="14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lang="en-US" sz="1400" dirty="0">
                      <a:solidFill>
                        <a:schemeClr val="tx2"/>
                      </a:solidFill>
                      <a:latin typeface="FoundrySterling-Book" pitchFamily="2" charset="0"/>
                    </a:rPr>
                    <a:t> = proportion of cases</a:t>
                  </a: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9790F75-439A-818D-C169-65BC55A7EF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8596" y="4247060"/>
                  <a:ext cx="2016735" cy="697626"/>
                </a:xfrm>
                <a:prstGeom prst="rect">
                  <a:avLst/>
                </a:prstGeom>
                <a:blipFill>
                  <a:blip r:embed="rId4"/>
                  <a:stretch>
                    <a:fillRect t="-2381" r="-3333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3D0A791-592A-51DD-3FD3-330E585337E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366832" y="3847663"/>
              <a:ext cx="251637" cy="24413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3488F63-6445-25F9-C2A4-AF53230BD01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435569" y="3940871"/>
              <a:ext cx="86256" cy="50315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6435B6C-979C-7BEF-A61B-1B7AF3856118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056474" y="3880543"/>
              <a:ext cx="129929" cy="24037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8F929E0-110C-4324-2AE7-39407447EFC9}"/>
                  </a:ext>
                </a:extLst>
              </p:cNvPr>
              <p:cNvSpPr txBox="1"/>
              <p:nvPr/>
            </p:nvSpPr>
            <p:spPr>
              <a:xfrm>
                <a:off x="0" y="5438096"/>
                <a:ext cx="9322661" cy="853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FoundrySterling-Book" pitchFamily="2" charset="0"/>
                  </a:rPr>
                  <a:t>The standard error depends on </a:t>
                </a:r>
                <a:r>
                  <a:rPr lang="en-US" sz="2000" b="1" dirty="0">
                    <a:latin typeface="FOUNDRYSTERLING-BOOK" pitchFamily="2" charset="0"/>
                  </a:rPr>
                  <a:t>sample size</a:t>
                </a:r>
                <a:r>
                  <a:rPr lang="en-US" sz="2000" dirty="0">
                    <a:latin typeface="FoundrySterling-Book" pitchFamily="2" charset="0"/>
                  </a:rPr>
                  <a:t>, </a:t>
                </a:r>
                <a:r>
                  <a:rPr lang="en-US" sz="2000" b="1" dirty="0">
                    <a:latin typeface="FOUNDRYSTERLING-BOOK" pitchFamily="2" charset="0"/>
                  </a:rPr>
                  <a:t>frequency</a:t>
                </a:r>
                <a:r>
                  <a:rPr lang="en-US" sz="2000" dirty="0">
                    <a:latin typeface="FoundrySterling-Book" pitchFamily="2" charset="0"/>
                  </a:rPr>
                  <a:t>, and </a:t>
                </a:r>
                <a:r>
                  <a:rPr lang="en-US" sz="2000" b="1" dirty="0">
                    <a:latin typeface="FOUNDRYSTERLING-BOOK" pitchFamily="2" charset="0"/>
                  </a:rPr>
                  <a:t>case/control ratio.</a:t>
                </a:r>
              </a:p>
              <a:p>
                <a:pPr algn="ctr"/>
                <a:r>
                  <a:rPr lang="en-US" sz="2000" dirty="0">
                    <a:latin typeface="FoundrySterling-Book" pitchFamily="2" charset="0"/>
                  </a:rPr>
                  <a:t>It gets smaller (at rate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000" dirty="0">
                    <a:latin typeface="FoundrySterling-Book" pitchFamily="2" charset="0"/>
                  </a:rPr>
                  <a:t> ) as the sample size increases.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51C241-FBE9-3B86-38A3-EB2F5127C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438096"/>
                <a:ext cx="9322661" cy="853375"/>
              </a:xfrm>
              <a:prstGeom prst="rect">
                <a:avLst/>
              </a:prstGeom>
              <a:blipFill>
                <a:blip r:embed="rId5"/>
                <a:stretch>
                  <a:fillRect t="-4412" b="-44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E05BEB2-48E5-EA93-D21A-0E463911DE93}"/>
              </a:ext>
            </a:extLst>
          </p:cNvPr>
          <p:cNvSpPr txBox="1"/>
          <p:nvPr/>
        </p:nvSpPr>
        <p:spPr>
          <a:xfrm>
            <a:off x="311895" y="708821"/>
            <a:ext cx="4176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…to have a chance of such small P-values?</a:t>
            </a:r>
          </a:p>
        </p:txBody>
      </p:sp>
    </p:spTree>
    <p:extLst>
      <p:ext uri="{BB962C8B-B14F-4D97-AF65-F5344CB8AC3E}">
        <p14:creationId xmlns:p14="http://schemas.microsoft.com/office/powerpoint/2010/main" val="367122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855E98C-D3EB-FA02-E8CC-CD689E1112F0}"/>
              </a:ext>
            </a:extLst>
          </p:cNvPr>
          <p:cNvSpPr/>
          <p:nvPr/>
        </p:nvSpPr>
        <p:spPr bwMode="auto">
          <a:xfrm>
            <a:off x="224058" y="4320988"/>
            <a:ext cx="5199589" cy="24384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93C760-C739-D973-7565-4B1C1EE55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samples did we need anyway?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32BABC-1D3C-49E1-D687-02C9C80CCF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9432" y="739139"/>
                <a:ext cx="8710510" cy="132628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E.g. suppose the variant we’re looking for has frequency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=20%</m:t>
                    </m:r>
                  </m:oMath>
                </a14:m>
                <a:r>
                  <a:rPr lang="en-US" dirty="0"/>
                  <a:t> and the effect size is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𝑅𝑅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=1.5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32BABC-1D3C-49E1-D687-02C9C80CCF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9432" y="739139"/>
                <a:ext cx="8710510" cy="1326287"/>
              </a:xfrm>
              <a:blipFill>
                <a:blip r:embed="rId2"/>
                <a:stretch>
                  <a:fillRect l="-1164" t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1635F2-7567-D06F-79E2-749B7CC650F3}"/>
                  </a:ext>
                </a:extLst>
              </p:cNvPr>
              <p:cNvSpPr txBox="1"/>
              <p:nvPr/>
            </p:nvSpPr>
            <p:spPr>
              <a:xfrm>
                <a:off x="2549752" y="2634964"/>
                <a:ext cx="2688044" cy="11784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𝑜𝑔</m:t>
                          </m:r>
                          <m:d>
                            <m:dPr>
                              <m:ctrlP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  <m:t>1.</m:t>
                              </m:r>
                              <m:r>
                                <a:rPr lang="en-GB" sz="2400" b="0" i="1" dirty="0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d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5.5</m:t>
                          </m:r>
                        </m:den>
                      </m:f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≈0.07</m:t>
                      </m:r>
                    </m:oMath>
                  </m:oMathPara>
                </a14:m>
                <a:endParaRPr lang="en-GB" sz="2400" b="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1635F2-7567-D06F-79E2-749B7CC65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9752" y="2634964"/>
                <a:ext cx="2688044" cy="11784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42DAC7-C047-6F35-3642-9E1E63BE1C59}"/>
                  </a:ext>
                </a:extLst>
              </p:cNvPr>
              <p:cNvSpPr txBox="1"/>
              <p:nvPr/>
            </p:nvSpPr>
            <p:spPr>
              <a:xfrm>
                <a:off x="2864068" y="3429000"/>
                <a:ext cx="3717749" cy="7290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800" b="0" i="0" smtClean="0">
                          <a:latin typeface="FoundrySterling-Book" pitchFamily="2" charset="0"/>
                        </a:rPr>
                        <m:t>se</m:t>
                      </m:r>
                      <m:r>
                        <a:rPr lang="en-GB" sz="1800" i="1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180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𝑂𝑅</m:t>
                          </m:r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1800" i="1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) ×</m:t>
                              </m:r>
                              <m:sSup>
                                <m:sSupPr>
                                  <m:ctrlP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  <m:t>0.5</m:t>
                                  </m:r>
                                </m:e>
                                <m:sup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42DAC7-C047-6F35-3642-9E1E63BE1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4068" y="3429000"/>
                <a:ext cx="3717749" cy="729046"/>
              </a:xfrm>
              <a:prstGeom prst="rect">
                <a:avLst/>
              </a:prstGeom>
              <a:blipFill>
                <a:blip r:embed="rId4"/>
                <a:stretch>
                  <a:fillRect b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E4165E-2284-F288-BF88-2A97F3AC710F}"/>
                  </a:ext>
                </a:extLst>
              </p:cNvPr>
              <p:cNvSpPr txBox="1"/>
              <p:nvPr/>
            </p:nvSpPr>
            <p:spPr>
              <a:xfrm>
                <a:off x="224058" y="1723739"/>
                <a:ext cx="8695883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=5×</m:t>
                    </m:r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en-US" sz="2400" dirty="0">
                    <a:latin typeface="FoundrySterling-Book" pitchFamily="2" charset="0"/>
                  </a:rPr>
                  <a:t> corresponds to an effect about </a:t>
                </a:r>
                <a:r>
                  <a:rPr lang="en-US" sz="2400" dirty="0">
                    <a:solidFill>
                      <a:schemeClr val="tx2"/>
                    </a:solidFill>
                    <a:latin typeface="FoundrySterling-Book" pitchFamily="2" charset="0"/>
                  </a:rPr>
                  <a:t>5.5 standard errors from zero</a:t>
                </a:r>
                <a:r>
                  <a:rPr lang="en-US" sz="2400" dirty="0">
                    <a:latin typeface="FoundrySterling-Book" pitchFamily="2" charset="0"/>
                  </a:rPr>
                  <a:t>, so very roughly we need a standard error at least as small as  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E4165E-2284-F288-BF88-2A97F3AC7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58" y="1723739"/>
                <a:ext cx="8695883" cy="1200329"/>
              </a:xfrm>
              <a:prstGeom prst="rect">
                <a:avLst/>
              </a:prstGeom>
              <a:blipFill>
                <a:blip r:embed="rId5"/>
                <a:stretch>
                  <a:fillRect l="-1020" t="-3125" r="-875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DAC34A72-3B22-DD76-382B-B47F82639074}"/>
              </a:ext>
            </a:extLst>
          </p:cNvPr>
          <p:cNvSpPr txBox="1"/>
          <p:nvPr/>
        </p:nvSpPr>
        <p:spPr>
          <a:xfrm>
            <a:off x="5724986" y="5188762"/>
            <a:ext cx="288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  <a:latin typeface="FoundrySterling-Book" pitchFamily="2" charset="0"/>
              </a:rPr>
              <a:t>Answer: we need thousands!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048CABF-D134-8BFC-4514-ADBE869F07C6}"/>
              </a:ext>
            </a:extLst>
          </p:cNvPr>
          <p:cNvGrpSpPr/>
          <p:nvPr/>
        </p:nvGrpSpPr>
        <p:grpSpPr>
          <a:xfrm>
            <a:off x="360667" y="4386737"/>
            <a:ext cx="4948243" cy="2215741"/>
            <a:chOff x="294773" y="4028305"/>
            <a:chExt cx="4948243" cy="2215741"/>
          </a:xfrm>
        </p:grpSpPr>
        <p:pic>
          <p:nvPicPr>
            <p:cNvPr id="11" name="Picture 10" descr="A graph with a red line&#10;&#10;Description automatically generated">
              <a:extLst>
                <a:ext uri="{FF2B5EF4-FFF2-40B4-BE49-F238E27FC236}">
                  <a16:creationId xmlns:a16="http://schemas.microsoft.com/office/drawing/2014/main" id="{7EEA0F08-68FB-4155-7DD3-88633BCDB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732"/>
            <a:stretch/>
          </p:blipFill>
          <p:spPr>
            <a:xfrm>
              <a:off x="294773" y="4028305"/>
              <a:ext cx="4948243" cy="221574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EF1C1F0-85E0-B4EF-D8C1-8107811A95B6}"/>
                    </a:ext>
                  </a:extLst>
                </p:cNvPr>
                <p:cNvSpPr txBox="1"/>
                <p:nvPr/>
              </p:nvSpPr>
              <p:spPr>
                <a:xfrm>
                  <a:off x="946560" y="4999607"/>
                  <a:ext cx="93249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GB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=20%</m:t>
                        </m:r>
                      </m:oMath>
                    </m:oMathPara>
                  </a14:m>
                  <a:endParaRPr lang="en-US" sz="1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EF1C1F0-85E0-B4EF-D8C1-8107811A95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6560" y="4999607"/>
                  <a:ext cx="932498" cy="307777"/>
                </a:xfrm>
                <a:prstGeom prst="rect">
                  <a:avLst/>
                </a:prstGeom>
                <a:blipFill>
                  <a:blip r:embed="rId7"/>
                  <a:stretch>
                    <a:fillRect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3099566-7267-E5DE-5D41-D5D3C8545D09}"/>
                    </a:ext>
                  </a:extLst>
                </p:cNvPr>
                <p:cNvSpPr txBox="1"/>
                <p:nvPr/>
              </p:nvSpPr>
              <p:spPr>
                <a:xfrm>
                  <a:off x="1879057" y="4395935"/>
                  <a:ext cx="93249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GB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=10%</m:t>
                        </m:r>
                      </m:oMath>
                    </m:oMathPara>
                  </a14:m>
                  <a:endParaRPr lang="en-US" sz="1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3099566-7267-E5DE-5D41-D5D3C8545D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9057" y="4395935"/>
                  <a:ext cx="932499" cy="307777"/>
                </a:xfrm>
                <a:prstGeom prst="rect">
                  <a:avLst/>
                </a:prstGeom>
                <a:blipFill>
                  <a:blip r:embed="rId8"/>
                  <a:stretch>
                    <a:fillRect b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5152F53-CC9F-68D8-359A-F808E9276BDE}"/>
              </a:ext>
            </a:extLst>
          </p:cNvPr>
          <p:cNvSpPr txBox="1"/>
          <p:nvPr/>
        </p:nvSpPr>
        <p:spPr>
          <a:xfrm>
            <a:off x="1929774" y="6456697"/>
            <a:ext cx="1964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Number of samples</a:t>
            </a:r>
          </a:p>
        </p:txBody>
      </p:sp>
    </p:spTree>
    <p:extLst>
      <p:ext uri="{BB962C8B-B14F-4D97-AF65-F5344CB8AC3E}">
        <p14:creationId xmlns:p14="http://schemas.microsoft.com/office/powerpoint/2010/main" val="10092679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3FA46-C9FC-7161-3E49-E072CCA85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74ADF8D-FE61-2E26-EF0A-83560193D046}"/>
              </a:ext>
            </a:extLst>
          </p:cNvPr>
          <p:cNvGrpSpPr/>
          <p:nvPr/>
        </p:nvGrpSpPr>
        <p:grpSpPr>
          <a:xfrm>
            <a:off x="3413240" y="2985887"/>
            <a:ext cx="2016313" cy="596810"/>
            <a:chOff x="2036922" y="1639514"/>
            <a:chExt cx="4027050" cy="2549429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F4EEE166-CE5A-8AE1-F007-ADA7B6B5D0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448604-6809-F7B6-21D7-7E62BBC35F08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FAD32EE6-2982-00DE-D831-6126AAE536B4}"/>
              </a:ext>
            </a:extLst>
          </p:cNvPr>
          <p:cNvSpPr/>
          <p:nvPr/>
        </p:nvSpPr>
        <p:spPr bwMode="auto">
          <a:xfrm>
            <a:off x="4219465" y="875516"/>
            <a:ext cx="403412" cy="622174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FoundrySterling-Book" pitchFamily="2" charset="0"/>
              </a:rPr>
              <a:t>G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rPr>
              <a:t>g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9FB0E96-E193-B0A1-3DC6-5F65119B756E}"/>
              </a:ext>
            </a:extLst>
          </p:cNvPr>
          <p:cNvCxnSpPr>
            <a:cxnSpLocks/>
          </p:cNvCxnSpPr>
          <p:nvPr/>
        </p:nvCxnSpPr>
        <p:spPr bwMode="auto">
          <a:xfrm>
            <a:off x="4421171" y="1669004"/>
            <a:ext cx="0" cy="103800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A1559A4-BF3D-01E8-A59E-0CCF727921BA}"/>
              </a:ext>
            </a:extLst>
          </p:cNvPr>
          <p:cNvSpPr txBox="1"/>
          <p:nvPr/>
        </p:nvSpPr>
        <p:spPr>
          <a:xfrm>
            <a:off x="1279921" y="4096393"/>
            <a:ext cx="656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oundrySterling-Book" pitchFamily="2" charset="0"/>
              </a:rPr>
              <a:t>So you’ve found an association</a:t>
            </a:r>
            <a:endParaRPr lang="en-US" sz="1800" dirty="0">
              <a:latin typeface="FoundrySterling-Book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58716D-EA9C-572B-5FCD-C8C17A674BC4}"/>
              </a:ext>
            </a:extLst>
          </p:cNvPr>
          <p:cNvSpPr txBox="1"/>
          <p:nvPr/>
        </p:nvSpPr>
        <p:spPr>
          <a:xfrm>
            <a:off x="1279921" y="4653971"/>
            <a:ext cx="6569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2"/>
                </a:solidFill>
                <a:latin typeface="FoundrySterling-Book" pitchFamily="2" charset="0"/>
              </a:rPr>
              <a:t>Can you really conclude it is the genetic variant causing the disease?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3C10517-70B0-C87D-8EFF-A78117BCE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32" y="61132"/>
            <a:ext cx="8710510" cy="599507"/>
          </a:xfrm>
        </p:spPr>
        <p:txBody>
          <a:bodyPr/>
          <a:lstStyle/>
          <a:p>
            <a:r>
              <a:rPr lang="en-GB" dirty="0">
                <a:latin typeface="FoundrySterling-Book" pitchFamily="2" charset="0"/>
              </a:rPr>
              <a:t>Major gotcha!  Confounders</a:t>
            </a:r>
            <a:endParaRPr lang="en-US" dirty="0">
              <a:latin typeface="FoundrySterling-Book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4F375B-A50B-F900-A915-A3E4675D8E71}"/>
                  </a:ext>
                </a:extLst>
              </p:cNvPr>
              <p:cNvSpPr txBox="1"/>
              <p:nvPr/>
            </p:nvSpPr>
            <p:spPr>
              <a:xfrm>
                <a:off x="6472521" y="2018729"/>
                <a:ext cx="197223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&lt;5×</m:t>
                    </m:r>
                    <m:sSup>
                      <m:sSupPr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yay!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4F375B-A50B-F900-A915-A3E4675D8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521" y="2018729"/>
                <a:ext cx="1972230" cy="338554"/>
              </a:xfrm>
              <a:prstGeom prst="rect">
                <a:avLst/>
              </a:prstGeom>
              <a:blipFill>
                <a:blip r:embed="rId4"/>
                <a:stretch>
                  <a:fillRect t="-3571" r="-192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48209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32" y="61132"/>
            <a:ext cx="8710510" cy="599507"/>
          </a:xfrm>
        </p:spPr>
        <p:txBody>
          <a:bodyPr/>
          <a:lstStyle/>
          <a:p>
            <a:r>
              <a:rPr lang="en-GB" dirty="0">
                <a:latin typeface="FoundrySterling-Book" pitchFamily="2" charset="0"/>
              </a:rPr>
              <a:t>Major gotcha!  Confounders</a:t>
            </a:r>
            <a:endParaRPr lang="en-US" dirty="0">
              <a:latin typeface="FoundrySterling-Book" pitchFamily="2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03ECAFC-B89C-C246-B8CC-D3E649CED943}"/>
              </a:ext>
            </a:extLst>
          </p:cNvPr>
          <p:cNvGrpSpPr/>
          <p:nvPr/>
        </p:nvGrpSpPr>
        <p:grpSpPr>
          <a:xfrm>
            <a:off x="3413240" y="2985887"/>
            <a:ext cx="2016313" cy="596810"/>
            <a:chOff x="2036922" y="1639514"/>
            <a:chExt cx="4027050" cy="2549429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D0DF60D5-35FC-6343-A4CB-667502AA6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0069F03-F2B4-D445-8529-0BD633BEEBB5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6F7C4276-6A75-B14F-806A-E61B3F557C00}"/>
              </a:ext>
            </a:extLst>
          </p:cNvPr>
          <p:cNvSpPr/>
          <p:nvPr/>
        </p:nvSpPr>
        <p:spPr bwMode="auto">
          <a:xfrm>
            <a:off x="4219465" y="875516"/>
            <a:ext cx="403412" cy="622174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FoundrySterling-Book" pitchFamily="2" charset="0"/>
              </a:rPr>
              <a:t>G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rPr>
              <a:t>g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452360D-D426-974E-9D3A-AF150E1417A6}"/>
              </a:ext>
            </a:extLst>
          </p:cNvPr>
          <p:cNvCxnSpPr>
            <a:cxnSpLocks/>
          </p:cNvCxnSpPr>
          <p:nvPr/>
        </p:nvCxnSpPr>
        <p:spPr bwMode="auto">
          <a:xfrm flipV="1">
            <a:off x="3413240" y="1317622"/>
            <a:ext cx="623185" cy="3601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13AD06E-2A8C-2646-B5BE-B83246F1CE37}"/>
              </a:ext>
            </a:extLst>
          </p:cNvPr>
          <p:cNvSpPr txBox="1"/>
          <p:nvPr/>
        </p:nvSpPr>
        <p:spPr>
          <a:xfrm>
            <a:off x="2268703" y="1707461"/>
            <a:ext cx="1286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Poor quality genotyping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B9461F4-7D28-3A13-31E2-2CE883BA6B3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223512" y="2442588"/>
            <a:ext cx="510934" cy="42013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431E692-4E65-57E6-50FE-4039F2B4086D}"/>
              </a:ext>
            </a:extLst>
          </p:cNvPr>
          <p:cNvSpPr txBox="1"/>
          <p:nvPr/>
        </p:nvSpPr>
        <p:spPr>
          <a:xfrm>
            <a:off x="5483943" y="1737834"/>
            <a:ext cx="1286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Population structure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5577769-858B-4349-FBC2-3B7FCFBD3809}"/>
              </a:ext>
            </a:extLst>
          </p:cNvPr>
          <p:cNvCxnSpPr>
            <a:cxnSpLocks/>
          </p:cNvCxnSpPr>
          <p:nvPr/>
        </p:nvCxnSpPr>
        <p:spPr bwMode="auto">
          <a:xfrm flipV="1">
            <a:off x="5099762" y="2368132"/>
            <a:ext cx="413106" cy="42013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ABA70CD-4107-A91F-F4F3-734D0076E71F}"/>
              </a:ext>
            </a:extLst>
          </p:cNvPr>
          <p:cNvCxnSpPr>
            <a:cxnSpLocks/>
          </p:cNvCxnSpPr>
          <p:nvPr/>
        </p:nvCxnSpPr>
        <p:spPr bwMode="auto">
          <a:xfrm>
            <a:off x="5014798" y="1367626"/>
            <a:ext cx="537589" cy="25349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5C4F68A-7561-2AA3-2127-D292F1E1F721}"/>
              </a:ext>
            </a:extLst>
          </p:cNvPr>
          <p:cNvSpPr txBox="1"/>
          <p:nvPr/>
        </p:nvSpPr>
        <p:spPr>
          <a:xfrm>
            <a:off x="1279921" y="4096393"/>
            <a:ext cx="656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oundrySterling-Book" pitchFamily="2" charset="0"/>
              </a:rPr>
              <a:t>So you’ve found an association </a:t>
            </a:r>
            <a:r>
              <a:rPr lang="en-US" sz="1800" dirty="0">
                <a:latin typeface="FoundrySterling-Book" pitchFamily="2" charset="0"/>
              </a:rPr>
              <a:t>with a small P-value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0653B5-F362-21A6-040A-C32A51F17423}"/>
              </a:ext>
            </a:extLst>
          </p:cNvPr>
          <p:cNvSpPr txBox="1"/>
          <p:nvPr/>
        </p:nvSpPr>
        <p:spPr>
          <a:xfrm>
            <a:off x="1279921" y="4653971"/>
            <a:ext cx="6569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2"/>
                </a:solidFill>
                <a:latin typeface="FoundrySterling-Book" pitchFamily="2" charset="0"/>
              </a:rPr>
              <a:t>Can you really conclude it is the genetic variant causing the disease?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0230E8-9098-F3FD-0394-72C4BAE96F6F}"/>
              </a:ext>
            </a:extLst>
          </p:cNvPr>
          <p:cNvSpPr txBox="1"/>
          <p:nvPr/>
        </p:nvSpPr>
        <p:spPr>
          <a:xfrm>
            <a:off x="868480" y="5283900"/>
            <a:ext cx="71053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FoundrySterling-Book" pitchFamily="2" charset="0"/>
              </a:rPr>
              <a:t>Answer: not if it is confounded.</a:t>
            </a:r>
          </a:p>
          <a:p>
            <a:pPr marL="285750" indent="-285750" algn="ctr">
              <a:buFont typeface="Symbol" pitchFamily="2" charset="2"/>
              <a:buChar char="Þ"/>
            </a:pPr>
            <a:r>
              <a:rPr lang="en-US" sz="1800" dirty="0">
                <a:latin typeface="FoundrySterling-Book" pitchFamily="2" charset="0"/>
              </a:rPr>
              <a:t>All good GWAS studies pay careful attention to possible </a:t>
            </a:r>
            <a:r>
              <a:rPr lang="en-US" sz="1800" dirty="0" err="1">
                <a:latin typeface="FoundrySterling-Book" pitchFamily="2" charset="0"/>
              </a:rPr>
              <a:t>confoudners</a:t>
            </a:r>
            <a:endParaRPr lang="en-US" sz="1800" dirty="0">
              <a:latin typeface="FoundrySterling-Book" pitchFamily="2" charset="0"/>
            </a:endParaRPr>
          </a:p>
          <a:p>
            <a:pPr algn="ctr"/>
            <a:r>
              <a:rPr lang="en-US" sz="1800" dirty="0">
                <a:latin typeface="FoundrySterling-Book" pitchFamily="2" charset="0"/>
              </a:rPr>
              <a:t>including </a:t>
            </a:r>
            <a:r>
              <a:rPr lang="en-US" sz="1800" b="1" dirty="0">
                <a:latin typeface="FoundrySterling-Book" pitchFamily="2" charset="0"/>
              </a:rPr>
              <a:t>population structure</a:t>
            </a:r>
            <a:r>
              <a:rPr lang="en-US" sz="1800" dirty="0">
                <a:latin typeface="FoundrySterling-Book" pitchFamily="2" charset="0"/>
              </a:rPr>
              <a:t> and </a:t>
            </a:r>
            <a:r>
              <a:rPr lang="en-US" sz="1800" b="1" dirty="0">
                <a:latin typeface="FoundrySterling-Book" pitchFamily="2" charset="0"/>
              </a:rPr>
              <a:t>genotyping quality</a:t>
            </a:r>
          </a:p>
        </p:txBody>
      </p:sp>
    </p:spTree>
    <p:extLst>
      <p:ext uri="{BB962C8B-B14F-4D97-AF65-F5344CB8AC3E}">
        <p14:creationId xmlns:p14="http://schemas.microsoft.com/office/powerpoint/2010/main" val="27390488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D27833D-B2F6-DCDB-2E12-892B6A789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32" y="9198"/>
            <a:ext cx="8710510" cy="599507"/>
          </a:xfrm>
        </p:spPr>
        <p:txBody>
          <a:bodyPr/>
          <a:lstStyle/>
          <a:p>
            <a:r>
              <a:rPr lang="en-US" dirty="0"/>
              <a:t>Association testing in practice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6F323E-815D-D525-F5AE-86F173187F87}"/>
              </a:ext>
            </a:extLst>
          </p:cNvPr>
          <p:cNvSpPr txBox="1"/>
          <p:nvPr/>
        </p:nvSpPr>
        <p:spPr>
          <a:xfrm>
            <a:off x="442353" y="1457170"/>
            <a:ext cx="79774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In practice would use a </a:t>
            </a:r>
            <a:r>
              <a:rPr lang="en-US" sz="2400" b="1" dirty="0">
                <a:solidFill>
                  <a:srgbClr val="FFFF65"/>
                </a:solidFill>
                <a:latin typeface="FoundrySterling-Book" pitchFamily="2" charset="0"/>
              </a:rPr>
              <a:t>regression method</a:t>
            </a:r>
            <a:r>
              <a:rPr lang="en-US" sz="2400" b="1" baseline="30000" dirty="0">
                <a:latin typeface="FoundrySterling-Book" pitchFamily="2" charset="0"/>
              </a:rPr>
              <a:t>*</a:t>
            </a:r>
            <a:r>
              <a:rPr lang="en-US" sz="2400" b="1" dirty="0">
                <a:latin typeface="FoundrySterling-Book" pitchFamily="2" charset="0"/>
              </a:rPr>
              <a:t> </a:t>
            </a:r>
            <a:r>
              <a:rPr lang="en-US" sz="2400" dirty="0">
                <a:latin typeface="FoundrySterling-Book" pitchFamily="2" charset="0"/>
              </a:rPr>
              <a:t>(instead of the simple 2x2 table) to make these estimates:</a:t>
            </a:r>
          </a:p>
          <a:p>
            <a:pPr algn="l"/>
            <a:endParaRPr lang="en-US" sz="2400" dirty="0">
              <a:latin typeface="FoundrySterling-Book" pitchFamily="2" charset="0"/>
            </a:endParaRPr>
          </a:p>
          <a:p>
            <a:pPr algn="l"/>
            <a:r>
              <a:rPr lang="en-US" sz="2400" dirty="0">
                <a:latin typeface="FoundrySterling-Book" pitchFamily="2" charset="0"/>
              </a:rPr>
              <a:t>Can </a:t>
            </a:r>
            <a:r>
              <a:rPr lang="en-US" sz="2400" dirty="0">
                <a:solidFill>
                  <a:srgbClr val="FFFF65"/>
                </a:solidFill>
                <a:latin typeface="FoundrySterling-Book" pitchFamily="2" charset="0"/>
              </a:rPr>
              <a:t>control for possible confounders </a:t>
            </a:r>
            <a:r>
              <a:rPr lang="en-US" sz="2400" dirty="0">
                <a:latin typeface="FoundrySterling-Book" pitchFamily="2" charset="0"/>
              </a:rPr>
              <a:t>like measures of population structure</a:t>
            </a:r>
            <a:endParaRPr lang="en-US" sz="2400" i="1" dirty="0">
              <a:latin typeface="FoundrySterling-Book" pitchFamily="2" charset="0"/>
            </a:endParaRPr>
          </a:p>
          <a:p>
            <a:pPr algn="l"/>
            <a:endParaRPr lang="en-US" sz="2400" dirty="0">
              <a:latin typeface="FoundrySterling-Book" pitchFamily="2" charset="0"/>
            </a:endParaRPr>
          </a:p>
          <a:p>
            <a:pPr algn="l"/>
            <a:r>
              <a:rPr lang="en-US" sz="2400" dirty="0">
                <a:latin typeface="FoundrySterling-Book" pitchFamily="2" charset="0"/>
              </a:rPr>
              <a:t>Also more flexible - can also model different modes of inheritance – e.g. additive, dominant or recessive effects.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dirty="0">
              <a:latin typeface="FoundrySterling-Book" pitchFamily="2" charset="0"/>
            </a:endParaRPr>
          </a:p>
          <a:p>
            <a:pPr algn="l"/>
            <a:endParaRPr lang="en-US" sz="2400" dirty="0">
              <a:latin typeface="FoundrySterling-Book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F8E138-4959-AC92-8DB3-21A2A5612AA5}"/>
              </a:ext>
            </a:extLst>
          </p:cNvPr>
          <p:cNvSpPr txBox="1"/>
          <p:nvPr/>
        </p:nvSpPr>
        <p:spPr>
          <a:xfrm>
            <a:off x="288516" y="6322556"/>
            <a:ext cx="855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*</a:t>
            </a:r>
            <a:r>
              <a:rPr lang="en-US" sz="1800" dirty="0" err="1">
                <a:latin typeface="FoundrySterling-Book" pitchFamily="2" charset="0"/>
              </a:rPr>
              <a:t>E.g</a:t>
            </a:r>
            <a:r>
              <a:rPr lang="en-US" sz="1800" dirty="0">
                <a:latin typeface="FoundrySterling-Book" pitchFamily="2" charset="0"/>
              </a:rPr>
              <a:t> logistic regression (for case/control traits) or linear regression for continuous traits.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76982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8E1C8C9-8F0B-C160-83E9-59F6B5CE389B}"/>
              </a:ext>
            </a:extLst>
          </p:cNvPr>
          <p:cNvSpPr/>
          <p:nvPr/>
        </p:nvSpPr>
        <p:spPr bwMode="auto">
          <a:xfrm>
            <a:off x="174894" y="4170774"/>
            <a:ext cx="8794212" cy="169491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GWAS association testing – putting it together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4604A2-95B7-1616-AE8F-6423803FA48E}"/>
              </a:ext>
            </a:extLst>
          </p:cNvPr>
          <p:cNvSpPr txBox="1"/>
          <p:nvPr/>
        </p:nvSpPr>
        <p:spPr>
          <a:xfrm>
            <a:off x="307405" y="1633045"/>
            <a:ext cx="6376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2. Genotype at as many variants across the genome as possible</a:t>
            </a:r>
            <a:endParaRPr lang="en-US" sz="1800" i="1" u="sng" dirty="0">
              <a:latin typeface="FOUNDRYSTERLING-BOOK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D29159-C9A2-F016-89B3-29568C2E5A1A}"/>
              </a:ext>
            </a:extLst>
          </p:cNvPr>
          <p:cNvSpPr txBox="1"/>
          <p:nvPr/>
        </p:nvSpPr>
        <p:spPr>
          <a:xfrm>
            <a:off x="307403" y="2813625"/>
            <a:ext cx="7507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3. Run a statistical test for genotype-phenotype association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0A8503-A57E-7206-D9F8-91FACB1FFC14}"/>
              </a:ext>
            </a:extLst>
          </p:cNvPr>
          <p:cNvSpPr txBox="1"/>
          <p:nvPr/>
        </p:nvSpPr>
        <p:spPr>
          <a:xfrm>
            <a:off x="307405" y="808259"/>
            <a:ext cx="5941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1. Collect as many samples as possible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09EC50C-2966-230D-6E98-77D32D2E5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45138" r="2839" b="42943"/>
          <a:stretch/>
        </p:blipFill>
        <p:spPr bwMode="auto">
          <a:xfrm>
            <a:off x="1778118" y="4393959"/>
            <a:ext cx="7032273" cy="122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4A1785-9D08-8351-6234-BDAC3DE376AA}"/>
              </a:ext>
            </a:extLst>
          </p:cNvPr>
          <p:cNvSpPr txBox="1"/>
          <p:nvPr/>
        </p:nvSpPr>
        <p:spPr>
          <a:xfrm>
            <a:off x="4041750" y="5527130"/>
            <a:ext cx="2725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Variants across the genome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6471775-8F81-7D01-202E-92B5CCC7C926}"/>
                  </a:ext>
                </a:extLst>
              </p:cNvPr>
              <p:cNvSpPr txBox="1"/>
              <p:nvPr/>
            </p:nvSpPr>
            <p:spPr>
              <a:xfrm>
                <a:off x="-36071" y="4484905"/>
                <a:ext cx="181419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0" dirty="0">
                    <a:solidFill>
                      <a:srgbClr val="000000"/>
                    </a:solidFill>
                  </a:rPr>
                  <a:t>Evidence for association (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GB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b="0" i="0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GB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r>
                          <m:rPr>
                            <m:nor/>
                          </m:rPr>
                          <a:rPr lang="en-GB" b="0" i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Pvalue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6471775-8F81-7D01-202E-92B5CCC7C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071" y="4484905"/>
                <a:ext cx="1814190" cy="830997"/>
              </a:xfrm>
              <a:prstGeom prst="rect">
                <a:avLst/>
              </a:prstGeom>
              <a:blipFill>
                <a:blip r:embed="rId3"/>
                <a:stretch>
                  <a:fillRect t="-3030" r="-416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AD81C0A-7D85-6D4C-B71E-A1A61DB4501B}"/>
                  </a:ext>
                </a:extLst>
              </p:cNvPr>
              <p:cNvSpPr txBox="1"/>
              <p:nvPr/>
            </p:nvSpPr>
            <p:spPr>
              <a:xfrm>
                <a:off x="579913" y="6110519"/>
                <a:ext cx="798417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FF65"/>
                    </a:solidFill>
                  </a:rPr>
                  <a:t>If strong evidence e.g.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FF65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b="0" i="1" smtClean="0">
                        <a:solidFill>
                          <a:srgbClr val="FFFF65"/>
                        </a:solidFill>
                        <a:latin typeface="Cambria Math" panose="02040503050406030204" pitchFamily="18" charset="0"/>
                      </a:rPr>
                      <m:t>&lt;5×</m:t>
                    </m:r>
                    <m:sSup>
                      <m:sSupPr>
                        <m:ctrlPr>
                          <a:rPr lang="en-GB" b="0" i="1" smtClean="0">
                            <a:solidFill>
                              <a:srgbClr val="FFFF6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FFFF65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FFFF65"/>
                            </a:solidFill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FF65"/>
                    </a:solidFill>
                  </a:rPr>
                  <a:t> =&gt; maybe we’ve found our disease-causing variant</a:t>
                </a: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AD81C0A-7D85-6D4C-B71E-A1A61DB45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913" y="6110519"/>
                <a:ext cx="7984173" cy="338554"/>
              </a:xfrm>
              <a:prstGeom prst="rect">
                <a:avLst/>
              </a:prstGeom>
              <a:blipFill>
                <a:blip r:embed="rId4"/>
                <a:stretch>
                  <a:fillRect l="-317" t="-3571" r="-31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9514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9B893-55DE-57C3-FF17-BD3A8B258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35699F0-0687-28BA-EECC-17AF516D0262}"/>
              </a:ext>
            </a:extLst>
          </p:cNvPr>
          <p:cNvSpPr/>
          <p:nvPr/>
        </p:nvSpPr>
        <p:spPr bwMode="auto">
          <a:xfrm>
            <a:off x="174894" y="4170774"/>
            <a:ext cx="8794212" cy="169491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30432C-75E7-057A-B53B-AA5256A49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GWAS association testing – put together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EE8650-2AA2-4CB4-5D21-328F36654C8C}"/>
              </a:ext>
            </a:extLst>
          </p:cNvPr>
          <p:cNvSpPr txBox="1"/>
          <p:nvPr/>
        </p:nvSpPr>
        <p:spPr>
          <a:xfrm>
            <a:off x="307405" y="1633045"/>
            <a:ext cx="6376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2. Genotype at as many variants across the genome as possible</a:t>
            </a:r>
            <a:endParaRPr lang="en-US" sz="1800" i="1" u="sng" dirty="0">
              <a:latin typeface="FOUNDRYSTERLING-BOOK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3EE1E5-E884-4210-A446-D53A677B337B}"/>
              </a:ext>
            </a:extLst>
          </p:cNvPr>
          <p:cNvSpPr txBox="1"/>
          <p:nvPr/>
        </p:nvSpPr>
        <p:spPr>
          <a:xfrm>
            <a:off x="307403" y="2813625"/>
            <a:ext cx="7507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3. Run a statistical test for genotype-phenotype association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138872-D90A-B1B6-6385-EA8C6C142E9C}"/>
              </a:ext>
            </a:extLst>
          </p:cNvPr>
          <p:cNvSpPr txBox="1"/>
          <p:nvPr/>
        </p:nvSpPr>
        <p:spPr>
          <a:xfrm>
            <a:off x="307405" y="808259"/>
            <a:ext cx="5941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1. Collect as many samples as possible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D38AB79-827E-98C0-8FF0-6171E2FE6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45138" r="2839" b="42943"/>
          <a:stretch/>
        </p:blipFill>
        <p:spPr bwMode="auto">
          <a:xfrm>
            <a:off x="1778118" y="4393959"/>
            <a:ext cx="7032273" cy="122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455C88-C400-C51E-398D-4EBA03AF1317}"/>
              </a:ext>
            </a:extLst>
          </p:cNvPr>
          <p:cNvSpPr txBox="1"/>
          <p:nvPr/>
        </p:nvSpPr>
        <p:spPr>
          <a:xfrm>
            <a:off x="4041750" y="5527130"/>
            <a:ext cx="2725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Variants across the genome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74966D6-C2B2-F5C3-D26E-95C044A22F73}"/>
                  </a:ext>
                </a:extLst>
              </p:cNvPr>
              <p:cNvSpPr txBox="1"/>
              <p:nvPr/>
            </p:nvSpPr>
            <p:spPr>
              <a:xfrm>
                <a:off x="-36071" y="4484905"/>
                <a:ext cx="181419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0" dirty="0">
                    <a:solidFill>
                      <a:srgbClr val="000000"/>
                    </a:solidFill>
                  </a:rPr>
                  <a:t>Evidence for association (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GB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b="0" i="0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GB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r>
                          <m:rPr>
                            <m:nor/>
                          </m:rPr>
                          <a:rPr lang="en-GB" b="0" i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Pvalue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74966D6-C2B2-F5C3-D26E-95C044A22F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071" y="4484905"/>
                <a:ext cx="1814190" cy="830997"/>
              </a:xfrm>
              <a:prstGeom prst="rect">
                <a:avLst/>
              </a:prstGeom>
              <a:blipFill>
                <a:blip r:embed="rId3"/>
                <a:stretch>
                  <a:fillRect t="-3030" r="-416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773E284-A4B8-9496-E7EA-36187FAA82D4}"/>
                  </a:ext>
                </a:extLst>
              </p:cNvPr>
              <p:cNvSpPr txBox="1"/>
              <p:nvPr/>
            </p:nvSpPr>
            <p:spPr>
              <a:xfrm>
                <a:off x="579913" y="6110519"/>
                <a:ext cx="798417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FF65"/>
                    </a:solidFill>
                  </a:rPr>
                  <a:t>If strong evidence e.g.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FF65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b="0" i="1" smtClean="0">
                        <a:solidFill>
                          <a:srgbClr val="FFFF65"/>
                        </a:solidFill>
                        <a:latin typeface="Cambria Math" panose="02040503050406030204" pitchFamily="18" charset="0"/>
                      </a:rPr>
                      <m:t>&lt;5×</m:t>
                    </m:r>
                    <m:sSup>
                      <m:sSupPr>
                        <m:ctrlPr>
                          <a:rPr lang="en-GB" b="0" i="1" smtClean="0">
                            <a:solidFill>
                              <a:srgbClr val="FFFF6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FFFF65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FFFF65"/>
                            </a:solidFill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FF65"/>
                    </a:solidFill>
                  </a:rPr>
                  <a:t> =&gt; maybe we’ve found our disease-causing variant</a:t>
                </a: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773E284-A4B8-9496-E7EA-36187FAA8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913" y="6110519"/>
                <a:ext cx="7984173" cy="338554"/>
              </a:xfrm>
              <a:prstGeom prst="rect">
                <a:avLst/>
              </a:prstGeom>
              <a:blipFill>
                <a:blip r:embed="rId4"/>
                <a:stretch>
                  <a:fillRect l="-317" t="-3571" r="-31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717B22A-75BF-BC11-746A-3F0CF3C9EEA8}"/>
              </a:ext>
            </a:extLst>
          </p:cNvPr>
          <p:cNvSpPr txBox="1"/>
          <p:nvPr/>
        </p:nvSpPr>
        <p:spPr>
          <a:xfrm>
            <a:off x="7059609" y="883734"/>
            <a:ext cx="1909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65"/>
                </a:solidFill>
                <a:latin typeface="FOUNDRYSTERLING-BOOK" pitchFamily="2" charset="0"/>
              </a:rPr>
              <a:t>How many samples?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16F30E-5DAD-DAA9-986F-8AD1E4D8BFFF}"/>
              </a:ext>
            </a:extLst>
          </p:cNvPr>
          <p:cNvSpPr txBox="1"/>
          <p:nvPr/>
        </p:nvSpPr>
        <p:spPr>
          <a:xfrm>
            <a:off x="6091925" y="3195994"/>
            <a:ext cx="2828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65"/>
                </a:solidFill>
                <a:latin typeface="FOUNDRYSTERLING-BOOK" pitchFamily="2" charset="0"/>
              </a:rPr>
              <a:t>How to do the stats test?</a:t>
            </a:r>
          </a:p>
          <a:p>
            <a:r>
              <a:rPr lang="en-US" i="1" dirty="0">
                <a:solidFill>
                  <a:srgbClr val="FFFF65"/>
                </a:solidFill>
                <a:latin typeface="FOUNDRYSTERLING-BOOK" pitchFamily="2" charset="0"/>
              </a:rPr>
              <a:t>Can we deal with confounders?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540F10-56A0-F5DF-0654-E5D1BC8AA565}"/>
              </a:ext>
            </a:extLst>
          </p:cNvPr>
          <p:cNvSpPr txBox="1"/>
          <p:nvPr/>
        </p:nvSpPr>
        <p:spPr>
          <a:xfrm>
            <a:off x="6200079" y="1879266"/>
            <a:ext cx="27690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65"/>
                </a:solidFill>
                <a:latin typeface="FOUNDRYSTERLING-BOOK" pitchFamily="2" charset="0"/>
              </a:rPr>
              <a:t>How to deal with confounders?</a:t>
            </a:r>
          </a:p>
          <a:p>
            <a:r>
              <a:rPr lang="en-US" i="1" dirty="0">
                <a:solidFill>
                  <a:srgbClr val="FFFF65"/>
                </a:solidFill>
                <a:latin typeface="FOUNDRYSTERLING-BOOK" pitchFamily="2" charset="0"/>
              </a:rPr>
              <a:t>Genotype quality control!</a:t>
            </a:r>
          </a:p>
        </p:txBody>
      </p:sp>
    </p:spTree>
    <p:extLst>
      <p:ext uri="{BB962C8B-B14F-4D97-AF65-F5344CB8AC3E}">
        <p14:creationId xmlns:p14="http://schemas.microsoft.com/office/powerpoint/2010/main" val="9911206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3C614-AF2D-EB86-F1CE-00F7804AD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9968E-7C41-4B76-85DF-08001EEEC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58" y="103077"/>
            <a:ext cx="7233920" cy="680720"/>
          </a:xfrm>
        </p:spPr>
        <p:txBody>
          <a:bodyPr/>
          <a:lstStyle/>
          <a:p>
            <a:r>
              <a:rPr lang="en-US" dirty="0"/>
              <a:t>Rest of lecture - outline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70EC7F-8B18-BC0C-3DA1-3AD02DB37E06}"/>
              </a:ext>
            </a:extLst>
          </p:cNvPr>
          <p:cNvSpPr txBox="1">
            <a:spLocks/>
          </p:cNvSpPr>
          <p:nvPr/>
        </p:nvSpPr>
        <p:spPr bwMode="auto">
          <a:xfrm>
            <a:off x="884645" y="1154405"/>
            <a:ext cx="7374709" cy="477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 "/>
              <a:defRPr sz="2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Symbol" charset="0"/>
              <a:buChar char="·"/>
              <a:defRPr sz="18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4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charset="0"/>
              <a:buChar char="·"/>
              <a:defRPr sz="1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Testing for association</a:t>
            </a:r>
          </a:p>
          <a:p>
            <a:pPr marL="0" indent="0">
              <a:buNone/>
            </a:pPr>
            <a:r>
              <a:rPr lang="en-US" sz="1800" i="1" kern="0" dirty="0">
                <a:solidFill>
                  <a:srgbClr val="FFFF65"/>
                </a:solidFill>
              </a:rPr>
              <a:t>How to do the statistical tests?  How many samples?  How to deal with confounders?</a:t>
            </a:r>
          </a:p>
          <a:p>
            <a:pPr marL="0" indent="0">
              <a:buNone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What variants to genotype, and how? </a:t>
            </a:r>
          </a:p>
          <a:p>
            <a:pPr marL="0" indent="0">
              <a:buNone/>
            </a:pPr>
            <a:r>
              <a:rPr lang="en-US" sz="1800" i="1" kern="0" dirty="0">
                <a:solidFill>
                  <a:srgbClr val="FFFF65"/>
                </a:solidFill>
              </a:rPr>
              <a:t>Patterns of linkage </a:t>
            </a:r>
            <a:r>
              <a:rPr lang="en-US" sz="1800" i="1" kern="0" dirty="0" err="1">
                <a:solidFill>
                  <a:srgbClr val="FFFF65"/>
                </a:solidFill>
              </a:rPr>
              <a:t>disequilbrium</a:t>
            </a:r>
            <a:r>
              <a:rPr lang="en-US" sz="1800" i="1" kern="0" dirty="0">
                <a:solidFill>
                  <a:srgbClr val="FFFF65"/>
                </a:solidFill>
              </a:rPr>
              <a:t> and the HapMap study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A real GWAS study – WTCCC</a:t>
            </a:r>
          </a:p>
          <a:p>
            <a:pPr marL="0" indent="0">
              <a:buNone/>
            </a:pPr>
            <a:r>
              <a:rPr lang="en-US" sz="1800" i="1" kern="0" dirty="0">
                <a:solidFill>
                  <a:srgbClr val="FFFF65"/>
                </a:solidFill>
              </a:rPr>
              <a:t>The common variant, common disease hypothesis in practice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BDB4A28-DE91-DED1-2349-50236D822D9D}"/>
              </a:ext>
            </a:extLst>
          </p:cNvPr>
          <p:cNvCxnSpPr/>
          <p:nvPr/>
        </p:nvCxnSpPr>
        <p:spPr bwMode="auto">
          <a:xfrm>
            <a:off x="224058" y="3429000"/>
            <a:ext cx="52001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65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141676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7F90CD0-E375-6566-90B0-54E5959D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32" y="9198"/>
            <a:ext cx="8710510" cy="599507"/>
          </a:xfrm>
        </p:spPr>
        <p:txBody>
          <a:bodyPr/>
          <a:lstStyle/>
          <a:p>
            <a:r>
              <a:rPr lang="en-US" dirty="0"/>
              <a:t>Human traits are highly heritable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4EA1E7-1F10-D2BF-9772-0FAC7825EF56}"/>
              </a:ext>
            </a:extLst>
          </p:cNvPr>
          <p:cNvSpPr txBox="1"/>
          <p:nvPr/>
        </p:nvSpPr>
        <p:spPr>
          <a:xfrm>
            <a:off x="1593640" y="2171919"/>
            <a:ext cx="5956720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FoundrySterling-Book" pitchFamily="2" charset="0"/>
              </a:rPr>
              <a:t>Idea: if genetics determines a trait, then </a:t>
            </a:r>
            <a:r>
              <a:rPr lang="en-US" sz="1800" i="1" dirty="0">
                <a:latin typeface="FOUNDRYSTERLING-BOOK" pitchFamily="2" charset="0"/>
              </a:rPr>
              <a:t>more genetically similar individuals should have more similar phenotypes.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5E66E6-D438-ABBC-7522-26AB3FD40C31}"/>
              </a:ext>
            </a:extLst>
          </p:cNvPr>
          <p:cNvSpPr txBox="1"/>
          <p:nvPr/>
        </p:nvSpPr>
        <p:spPr>
          <a:xfrm>
            <a:off x="663472" y="3233750"/>
            <a:ext cx="7802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We can estimate how much genetics determines trait variation by comparing trait similarity in more genetically similar and less genetically similar individuals, such as monozygotic and dizygotic twins.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E5242C-5306-67B9-C1E6-F8090F5237D5}"/>
              </a:ext>
            </a:extLst>
          </p:cNvPr>
          <p:cNvSpPr txBox="1"/>
          <p:nvPr/>
        </p:nvSpPr>
        <p:spPr>
          <a:xfrm>
            <a:off x="663469" y="1367229"/>
            <a:ext cx="7802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We don’t have to guess!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F103646-3A9E-987F-9838-D574D57F7148}"/>
              </a:ext>
            </a:extLst>
          </p:cNvPr>
          <p:cNvGrpSpPr/>
          <p:nvPr/>
        </p:nvGrpSpPr>
        <p:grpSpPr>
          <a:xfrm>
            <a:off x="2223880" y="4640897"/>
            <a:ext cx="4681613" cy="1013372"/>
            <a:chOff x="3410853" y="2798303"/>
            <a:chExt cx="5473199" cy="1184717"/>
          </a:xfrm>
        </p:grpSpPr>
        <p:pic>
          <p:nvPicPr>
            <p:cNvPr id="18" name="Picture 17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17CB8CF9-41FB-5644-8FAD-23170696F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853" y="2798303"/>
              <a:ext cx="5473199" cy="118471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E3D0E5-2327-08C0-C3A9-C4BB72AD1FD8}"/>
                </a:ext>
              </a:extLst>
            </p:cNvPr>
            <p:cNvSpPr txBox="1"/>
            <p:nvPr/>
          </p:nvSpPr>
          <p:spPr>
            <a:xfrm>
              <a:off x="8212104" y="3657524"/>
              <a:ext cx="6270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4">
                      <a:lumMod val="10000"/>
                    </a:schemeClr>
                  </a:solidFill>
                </a:rPr>
                <a:t>(2015)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1F310B4-FCB3-93E6-3DFA-3223E2B374B8}"/>
              </a:ext>
            </a:extLst>
          </p:cNvPr>
          <p:cNvSpPr txBox="1"/>
          <p:nvPr/>
        </p:nvSpPr>
        <p:spPr>
          <a:xfrm>
            <a:off x="2620884" y="5799532"/>
            <a:ext cx="3887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Large meta-analysis of &gt; 2000 twin studies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632A8C-8F5B-99B3-3AE6-1C2FF9C57A26}"/>
              </a:ext>
            </a:extLst>
          </p:cNvPr>
          <p:cNvSpPr txBox="1"/>
          <p:nvPr/>
        </p:nvSpPr>
        <p:spPr>
          <a:xfrm>
            <a:off x="2333493" y="6070739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(Browse the results at: </a:t>
            </a:r>
            <a:r>
              <a:rPr lang="en-US" sz="1200" dirty="0">
                <a:hlinkClick r:id="rId3"/>
              </a:rPr>
              <a:t>https://match.ctglab.nl</a:t>
            </a:r>
            <a:r>
              <a:rPr lang="en-US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805254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02BF-6940-AD43-877C-BC2BA6E7D71D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The birth of GWAS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B533B-0AB6-9042-BBB5-E8A8C48A0DB7}"/>
              </a:ext>
            </a:extLst>
          </p:cNvPr>
          <p:cNvSpPr txBox="1"/>
          <p:nvPr/>
        </p:nvSpPr>
        <p:spPr>
          <a:xfrm>
            <a:off x="66526" y="2308156"/>
            <a:ext cx="892322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Discovery of A/B/O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70405-76EF-9746-9F27-C29767B0F66A}"/>
              </a:ext>
            </a:extLst>
          </p:cNvPr>
          <p:cNvSpPr txBox="1"/>
          <p:nvPr/>
        </p:nvSpPr>
        <p:spPr>
          <a:xfrm>
            <a:off x="200453" y="2829203"/>
            <a:ext cx="536105" cy="27947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1901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0C959F-EDD8-F941-9638-47F111ABFEC0}"/>
              </a:ext>
            </a:extLst>
          </p:cNvPr>
          <p:cNvCxnSpPr>
            <a:cxnSpLocks/>
          </p:cNvCxnSpPr>
          <p:nvPr/>
        </p:nvCxnSpPr>
        <p:spPr bwMode="auto">
          <a:xfrm>
            <a:off x="539650" y="31412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9C091DE-ECF0-2C44-969B-1C0393A3812C}"/>
              </a:ext>
            </a:extLst>
          </p:cNvPr>
          <p:cNvSpPr txBox="1"/>
          <p:nvPr/>
        </p:nvSpPr>
        <p:spPr>
          <a:xfrm>
            <a:off x="1526734" y="3809168"/>
            <a:ext cx="10122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Low-throughput genotyping methods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991A685-4722-9D46-BFE7-BDE29087A60B}"/>
              </a:ext>
            </a:extLst>
          </p:cNvPr>
          <p:cNvCxnSpPr>
            <a:cxnSpLocks/>
          </p:cNvCxnSpPr>
          <p:nvPr/>
        </p:nvCxnSpPr>
        <p:spPr bwMode="auto">
          <a:xfrm flipV="1">
            <a:off x="467152" y="3220695"/>
            <a:ext cx="7936184" cy="56377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77DEF4B-78AE-4449-BC3D-EC52F18A60CF}"/>
              </a:ext>
            </a:extLst>
          </p:cNvPr>
          <p:cNvSpPr txBox="1"/>
          <p:nvPr/>
        </p:nvSpPr>
        <p:spPr>
          <a:xfrm>
            <a:off x="2732176" y="3462455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CDC9629-CD73-2641-8EC0-D2A0225C9E2F}"/>
              </a:ext>
            </a:extLst>
          </p:cNvPr>
          <p:cNvSpPr txBox="1"/>
          <p:nvPr/>
        </p:nvSpPr>
        <p:spPr>
          <a:xfrm>
            <a:off x="2732176" y="3788479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Huntingdon’s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06F2FB-BAD5-D144-BD59-3EFD1FD252A8}"/>
              </a:ext>
            </a:extLst>
          </p:cNvPr>
          <p:cNvSpPr txBox="1"/>
          <p:nvPr/>
        </p:nvSpPr>
        <p:spPr>
          <a:xfrm>
            <a:off x="367123" y="3809168"/>
            <a:ext cx="1085030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Structure of DNA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2A4BA81-26E8-1147-838F-65A31FC4B02D}"/>
              </a:ext>
            </a:extLst>
          </p:cNvPr>
          <p:cNvCxnSpPr>
            <a:cxnSpLocks/>
          </p:cNvCxnSpPr>
          <p:nvPr/>
        </p:nvCxnSpPr>
        <p:spPr bwMode="auto">
          <a:xfrm>
            <a:off x="105781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8C1803F-6F41-B040-B0CA-9824CC107608}"/>
              </a:ext>
            </a:extLst>
          </p:cNvPr>
          <p:cNvSpPr txBox="1"/>
          <p:nvPr/>
        </p:nvSpPr>
        <p:spPr>
          <a:xfrm>
            <a:off x="746661" y="3462532"/>
            <a:ext cx="63727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1950’s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8A126CE-68C0-5C45-BC66-3F1B9C6E1273}"/>
              </a:ext>
            </a:extLst>
          </p:cNvPr>
          <p:cNvSpPr txBox="1"/>
          <p:nvPr/>
        </p:nvSpPr>
        <p:spPr>
          <a:xfrm>
            <a:off x="1304481" y="2830438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1970’s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B6D3864-DE78-9D46-B8BD-EE3CCF779783}"/>
              </a:ext>
            </a:extLst>
          </p:cNvPr>
          <p:cNvCxnSpPr>
            <a:cxnSpLocks/>
          </p:cNvCxnSpPr>
          <p:nvPr/>
        </p:nvCxnSpPr>
        <p:spPr bwMode="auto">
          <a:xfrm>
            <a:off x="1623118" y="31347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28DC357-AC8B-474A-9489-307F91C451A3}"/>
              </a:ext>
            </a:extLst>
          </p:cNvPr>
          <p:cNvSpPr txBox="1"/>
          <p:nvPr/>
        </p:nvSpPr>
        <p:spPr>
          <a:xfrm>
            <a:off x="1805522" y="3462455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1980’s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2F69C7E-DFEE-FD41-901E-03CB32DB29AD}"/>
              </a:ext>
            </a:extLst>
          </p:cNvPr>
          <p:cNvCxnSpPr>
            <a:cxnSpLocks/>
          </p:cNvCxnSpPr>
          <p:nvPr/>
        </p:nvCxnSpPr>
        <p:spPr bwMode="auto">
          <a:xfrm>
            <a:off x="2112562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88ACED1-ADEC-104F-B8D3-59462E9DBE35}"/>
              </a:ext>
            </a:extLst>
          </p:cNvPr>
          <p:cNvCxnSpPr>
            <a:cxnSpLocks/>
          </p:cNvCxnSpPr>
          <p:nvPr/>
        </p:nvCxnSpPr>
        <p:spPr bwMode="auto">
          <a:xfrm>
            <a:off x="301914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F927A6B2-C690-0340-844B-D3EA37336708}"/>
              </a:ext>
            </a:extLst>
          </p:cNvPr>
          <p:cNvSpPr txBox="1"/>
          <p:nvPr/>
        </p:nvSpPr>
        <p:spPr>
          <a:xfrm>
            <a:off x="2333700" y="281788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1989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D2DA772-BB31-2F49-99E1-BD267946E9A7}"/>
              </a:ext>
            </a:extLst>
          </p:cNvPr>
          <p:cNvCxnSpPr>
            <a:cxnSpLocks/>
          </p:cNvCxnSpPr>
          <p:nvPr/>
        </p:nvCxnSpPr>
        <p:spPr bwMode="auto">
          <a:xfrm>
            <a:off x="2618779" y="312342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CFE61CC-7371-1B44-A437-BE3A50713B7E}"/>
              </a:ext>
            </a:extLst>
          </p:cNvPr>
          <p:cNvSpPr txBox="1"/>
          <p:nvPr/>
        </p:nvSpPr>
        <p:spPr>
          <a:xfrm>
            <a:off x="2032880" y="1686435"/>
            <a:ext cx="117179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Cystic fibrosis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CFTR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F3A2C01-006D-A642-A336-39AC5EA23F1F}"/>
              </a:ext>
            </a:extLst>
          </p:cNvPr>
          <p:cNvSpPr txBox="1"/>
          <p:nvPr/>
        </p:nvSpPr>
        <p:spPr>
          <a:xfrm>
            <a:off x="2732176" y="4114503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Alzheimer’s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APOE</a:t>
            </a:r>
            <a:r>
              <a:rPr kumimoji="0" lang="en-US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5EBC8EE-2914-D740-B156-51187420B287}"/>
              </a:ext>
            </a:extLst>
          </p:cNvPr>
          <p:cNvSpPr txBox="1"/>
          <p:nvPr/>
        </p:nvSpPr>
        <p:spPr>
          <a:xfrm>
            <a:off x="2964971" y="2813093"/>
            <a:ext cx="74472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1994-5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C9595CC-F990-3542-A959-47602C347559}"/>
              </a:ext>
            </a:extLst>
          </p:cNvPr>
          <p:cNvCxnSpPr>
            <a:cxnSpLocks/>
          </p:cNvCxnSpPr>
          <p:nvPr/>
        </p:nvCxnSpPr>
        <p:spPr bwMode="auto">
          <a:xfrm>
            <a:off x="3315434" y="31158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E60421A-F9F3-594D-B307-A62B853A9B22}"/>
              </a:ext>
            </a:extLst>
          </p:cNvPr>
          <p:cNvSpPr txBox="1"/>
          <p:nvPr/>
        </p:nvSpPr>
        <p:spPr>
          <a:xfrm>
            <a:off x="2751436" y="2253886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dirty="0"/>
              <a:t>Breast cancer (</a:t>
            </a:r>
            <a:r>
              <a:rPr lang="en-US" sz="1200" i="1" dirty="0"/>
              <a:t>BRCA1/2 </a:t>
            </a:r>
            <a:r>
              <a:rPr lang="en-US" sz="1200" dirty="0"/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48E5338-BC60-9E4C-A635-0E6A127A7A4D}"/>
              </a:ext>
            </a:extLst>
          </p:cNvPr>
          <p:cNvCxnSpPr>
            <a:cxnSpLocks/>
          </p:cNvCxnSpPr>
          <p:nvPr/>
        </p:nvCxnSpPr>
        <p:spPr bwMode="auto">
          <a:xfrm>
            <a:off x="2618779" y="2223406"/>
            <a:ext cx="5599" cy="5104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3809A9B-7E7A-E24A-A4E9-06D097500413}"/>
              </a:ext>
            </a:extLst>
          </p:cNvPr>
          <p:cNvSpPr txBox="1"/>
          <p:nvPr/>
        </p:nvSpPr>
        <p:spPr>
          <a:xfrm>
            <a:off x="1069753" y="2302642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‘Sanger’ DNA sequencing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4DBEEC-C653-1C42-9F38-35BA2E04C98F}"/>
              </a:ext>
            </a:extLst>
          </p:cNvPr>
          <p:cNvSpPr txBox="1"/>
          <p:nvPr/>
        </p:nvSpPr>
        <p:spPr>
          <a:xfrm>
            <a:off x="4150870" y="2079274"/>
            <a:ext cx="99953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Human genome completed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1BD13B-30B2-7947-8651-C6FEA69E741B}"/>
              </a:ext>
            </a:extLst>
          </p:cNvPr>
          <p:cNvSpPr txBox="1"/>
          <p:nvPr/>
        </p:nvSpPr>
        <p:spPr>
          <a:xfrm>
            <a:off x="4363675" y="279830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2003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FB6F47F-626F-FE42-83D1-EC93B14151B2}"/>
              </a:ext>
            </a:extLst>
          </p:cNvPr>
          <p:cNvCxnSpPr>
            <a:cxnSpLocks/>
          </p:cNvCxnSpPr>
          <p:nvPr/>
        </p:nvCxnSpPr>
        <p:spPr bwMode="auto">
          <a:xfrm>
            <a:off x="4664982" y="309641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6EC583A-D9B6-CA48-ABCA-8AC355698F2E}"/>
              </a:ext>
            </a:extLst>
          </p:cNvPr>
          <p:cNvSpPr txBox="1"/>
          <p:nvPr/>
        </p:nvSpPr>
        <p:spPr>
          <a:xfrm>
            <a:off x="4664982" y="3479243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2005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89A8972-8F8F-6143-90C3-2EFD0EF5412E}"/>
              </a:ext>
            </a:extLst>
          </p:cNvPr>
          <p:cNvCxnSpPr>
            <a:cxnSpLocks/>
          </p:cNvCxnSpPr>
          <p:nvPr/>
        </p:nvCxnSpPr>
        <p:spPr bwMode="auto">
          <a:xfrm>
            <a:off x="4937602" y="3252927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20FCFE4-D608-E54B-8C7F-BDC94D2C029B}"/>
              </a:ext>
            </a:extLst>
          </p:cNvPr>
          <p:cNvSpPr txBox="1"/>
          <p:nvPr/>
        </p:nvSpPr>
        <p:spPr>
          <a:xfrm>
            <a:off x="4435244" y="3821298"/>
            <a:ext cx="1544188" cy="1015663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Mapping of &gt; 1 million common genetic variants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(International HapMap Project)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02BFDD-A067-5241-BAE3-FE8322CA3366}"/>
              </a:ext>
            </a:extLst>
          </p:cNvPr>
          <p:cNvSpPr txBox="1"/>
          <p:nvPr/>
        </p:nvSpPr>
        <p:spPr>
          <a:xfrm>
            <a:off x="5525872" y="2798301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2007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E9E143E-2910-574E-877D-356831938A1B}"/>
              </a:ext>
            </a:extLst>
          </p:cNvPr>
          <p:cNvCxnSpPr>
            <a:cxnSpLocks/>
          </p:cNvCxnSpPr>
          <p:nvPr/>
        </p:nvCxnSpPr>
        <p:spPr bwMode="auto">
          <a:xfrm>
            <a:off x="5812836" y="309889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816AC3A-5D5D-2A49-A2D8-13B7FC46C7DE}"/>
              </a:ext>
            </a:extLst>
          </p:cNvPr>
          <p:cNvSpPr txBox="1"/>
          <p:nvPr/>
        </p:nvSpPr>
        <p:spPr>
          <a:xfrm>
            <a:off x="5257634" y="1902002"/>
            <a:ext cx="12478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First proof of principle GWAS studies e.g. WTCCC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B2E7C3-E179-B447-943F-0A9AF0E18863}"/>
              </a:ext>
            </a:extLst>
          </p:cNvPr>
          <p:cNvSpPr txBox="1"/>
          <p:nvPr/>
        </p:nvSpPr>
        <p:spPr>
          <a:xfrm>
            <a:off x="4078108" y="4965688"/>
            <a:ext cx="1747674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Microarray genotyping technology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D364FE-B3D8-0741-AB58-12FD57D0E884}"/>
              </a:ext>
            </a:extLst>
          </p:cNvPr>
          <p:cNvSpPr txBox="1"/>
          <p:nvPr/>
        </p:nvSpPr>
        <p:spPr>
          <a:xfrm>
            <a:off x="6069136" y="3809168"/>
            <a:ext cx="1548130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High-throughput ‘next generation’ sequencing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299A69B-BF37-E243-9E0D-73C43FE49812}"/>
              </a:ext>
            </a:extLst>
          </p:cNvPr>
          <p:cNvCxnSpPr>
            <a:cxnSpLocks/>
            <a:stCxn id="44" idx="3"/>
          </p:cNvCxnSpPr>
          <p:nvPr/>
        </p:nvCxnSpPr>
        <p:spPr bwMode="auto">
          <a:xfrm>
            <a:off x="7617266" y="4132334"/>
            <a:ext cx="1058901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8E44F3C-BF07-1843-AD36-584183ABF5D3}"/>
              </a:ext>
            </a:extLst>
          </p:cNvPr>
          <p:cNvCxnSpPr>
            <a:cxnSpLocks/>
          </p:cNvCxnSpPr>
          <p:nvPr/>
        </p:nvCxnSpPr>
        <p:spPr bwMode="auto">
          <a:xfrm>
            <a:off x="5881753" y="5196520"/>
            <a:ext cx="2850385" cy="1081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31BA985-B0C1-1F43-9359-AD7A4E59147A}"/>
              </a:ext>
            </a:extLst>
          </p:cNvPr>
          <p:cNvSpPr txBox="1"/>
          <p:nvPr/>
        </p:nvSpPr>
        <p:spPr>
          <a:xfrm>
            <a:off x="6414241" y="3401311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2010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AB222B9-863F-D04A-B45B-1752D56BFC97}"/>
              </a:ext>
            </a:extLst>
          </p:cNvPr>
          <p:cNvCxnSpPr>
            <a:cxnSpLocks/>
          </p:cNvCxnSpPr>
          <p:nvPr/>
        </p:nvCxnSpPr>
        <p:spPr bwMode="auto">
          <a:xfrm>
            <a:off x="6664417" y="32346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A975B42-5E7A-F844-BAC3-A30404A00B7D}"/>
              </a:ext>
            </a:extLst>
          </p:cNvPr>
          <p:cNvCxnSpPr>
            <a:cxnSpLocks/>
          </p:cNvCxnSpPr>
          <p:nvPr/>
        </p:nvCxnSpPr>
        <p:spPr bwMode="auto">
          <a:xfrm flipV="1">
            <a:off x="6505525" y="2402439"/>
            <a:ext cx="2170642" cy="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DA9A756-2C4D-B848-B97D-203CF2FAF7F3}"/>
              </a:ext>
            </a:extLst>
          </p:cNvPr>
          <p:cNvSpPr txBox="1"/>
          <p:nvPr/>
        </p:nvSpPr>
        <p:spPr>
          <a:xfrm>
            <a:off x="1281354" y="5626095"/>
            <a:ext cx="7572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Microarrays developed in the late 90’s / early 2000’s.</a:t>
            </a:r>
          </a:p>
          <a:p>
            <a:pPr algn="ctr"/>
            <a:r>
              <a:rPr lang="en-US" dirty="0">
                <a:latin typeface="FoundrySterling-Book" pitchFamily="2" charset="0"/>
              </a:rPr>
              <a:t>For the first time was possible to rapidly type hundreds of thousands or millions of SNPs</a:t>
            </a:r>
          </a:p>
        </p:txBody>
      </p:sp>
    </p:spTree>
    <p:extLst>
      <p:ext uri="{BB962C8B-B14F-4D97-AF65-F5344CB8AC3E}">
        <p14:creationId xmlns:p14="http://schemas.microsoft.com/office/powerpoint/2010/main" val="38517748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285094" y="1012456"/>
            <a:ext cx="1575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Mutation arises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285095" y="1724057"/>
            <a:ext cx="2173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Gets passed on through many generations 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273100" y="4210162"/>
            <a:ext cx="2173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Recombination breaks this down leading to local patterns</a:t>
            </a:r>
          </a:p>
        </p:txBody>
      </p:sp>
      <p:sp>
        <p:nvSpPr>
          <p:cNvPr id="188" name="Rectangle 187"/>
          <p:cNvSpPr/>
          <p:nvPr/>
        </p:nvSpPr>
        <p:spPr bwMode="auto">
          <a:xfrm>
            <a:off x="4613088" y="4707331"/>
            <a:ext cx="158933" cy="45719"/>
          </a:xfrm>
          <a:prstGeom prst="rect">
            <a:avLst/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4204442" y="1146911"/>
            <a:ext cx="1001767" cy="45719"/>
            <a:chOff x="6047154" y="1849637"/>
            <a:chExt cx="2453966" cy="111995"/>
          </a:xfrm>
          <a:solidFill>
            <a:srgbClr val="FF6600"/>
          </a:solidFill>
        </p:grpSpPr>
        <p:sp>
          <p:nvSpPr>
            <p:cNvPr id="68" name="Rectangle 67"/>
            <p:cNvSpPr/>
            <p:nvPr/>
          </p:nvSpPr>
          <p:spPr bwMode="auto">
            <a:xfrm>
              <a:off x="6047154" y="1849637"/>
              <a:ext cx="1337234" cy="107079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7393305" y="1854297"/>
              <a:ext cx="120780" cy="99404"/>
              <a:chOff x="7425765" y="1673412"/>
              <a:chExt cx="120349" cy="137699"/>
            </a:xfrm>
            <a:grpFill/>
          </p:grpSpPr>
          <p:sp>
            <p:nvSpPr>
              <p:cNvPr id="83" name="Right Triangle 82"/>
              <p:cNvSpPr/>
              <p:nvPr/>
            </p:nvSpPr>
            <p:spPr bwMode="auto">
              <a:xfrm>
                <a:off x="7425765" y="1673412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4" name="Right Triangle 83"/>
              <p:cNvSpPr/>
              <p:nvPr/>
            </p:nvSpPr>
            <p:spPr bwMode="auto">
              <a:xfrm flipV="1">
                <a:off x="7426585" y="1743876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flipH="1">
              <a:off x="7508834" y="1855116"/>
              <a:ext cx="120780" cy="99404"/>
              <a:chOff x="7425765" y="1673412"/>
              <a:chExt cx="120349" cy="137699"/>
            </a:xfrm>
            <a:grpFill/>
          </p:grpSpPr>
          <p:sp>
            <p:nvSpPr>
              <p:cNvPr id="72" name="Right Triangle 71"/>
              <p:cNvSpPr/>
              <p:nvPr/>
            </p:nvSpPr>
            <p:spPr bwMode="auto">
              <a:xfrm>
                <a:off x="7425765" y="1673412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" name="Right Triangle 81"/>
              <p:cNvSpPr/>
              <p:nvPr/>
            </p:nvSpPr>
            <p:spPr bwMode="auto">
              <a:xfrm flipV="1">
                <a:off x="7426585" y="1743876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71" name="Rectangle 70"/>
            <p:cNvSpPr/>
            <p:nvPr/>
          </p:nvSpPr>
          <p:spPr bwMode="auto">
            <a:xfrm>
              <a:off x="7637522" y="1854553"/>
              <a:ext cx="863598" cy="107079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5" name="5-Point Star 84"/>
          <p:cNvSpPr/>
          <p:nvPr/>
        </p:nvSpPr>
        <p:spPr bwMode="auto">
          <a:xfrm rot="1258965">
            <a:off x="4494301" y="1063026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485434" y="1646596"/>
            <a:ext cx="1025539" cy="46531"/>
            <a:chOff x="3002174" y="4061930"/>
            <a:chExt cx="2468351" cy="111995"/>
          </a:xfrm>
        </p:grpSpPr>
        <p:grpSp>
          <p:nvGrpSpPr>
            <p:cNvPr id="86" name="Group 85"/>
            <p:cNvGrpSpPr/>
            <p:nvPr/>
          </p:nvGrpSpPr>
          <p:grpSpPr>
            <a:xfrm>
              <a:off x="3005131" y="4061930"/>
              <a:ext cx="2453966" cy="111995"/>
              <a:chOff x="6047154" y="1849637"/>
              <a:chExt cx="2453966" cy="111995"/>
            </a:xfrm>
            <a:solidFill>
              <a:srgbClr val="FF6600"/>
            </a:solidFill>
          </p:grpSpPr>
          <p:sp>
            <p:nvSpPr>
              <p:cNvPr id="87" name="Rectangle 86"/>
              <p:cNvSpPr/>
              <p:nvPr/>
            </p:nvSpPr>
            <p:spPr bwMode="auto">
              <a:xfrm>
                <a:off x="6047154" y="1849637"/>
                <a:ext cx="1337234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88" name="Group 87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99" name="Right Triangle 98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00" name="Right Triangle 99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95" name="Right Triangle 94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7" name="Right Triangle 96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90" name="Rectangle 89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1" name="Rectangle 100"/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Rectangle 101"/>
            <p:cNvSpPr/>
            <p:nvPr/>
          </p:nvSpPr>
          <p:spPr bwMode="auto">
            <a:xfrm>
              <a:off x="3002174" y="4063972"/>
              <a:ext cx="202402" cy="101717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3" name="5-Point Star 102"/>
          <p:cNvSpPr/>
          <p:nvPr/>
        </p:nvSpPr>
        <p:spPr bwMode="auto">
          <a:xfrm rot="1258965">
            <a:off x="3800033" y="1590379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04" name="Group 103"/>
          <p:cNvGrpSpPr/>
          <p:nvPr/>
        </p:nvGrpSpPr>
        <p:grpSpPr>
          <a:xfrm>
            <a:off x="5065072" y="1654711"/>
            <a:ext cx="1025539" cy="45719"/>
            <a:chOff x="3002174" y="4063972"/>
            <a:chExt cx="2468351" cy="110040"/>
          </a:xfrm>
        </p:grpSpPr>
        <p:grpSp>
          <p:nvGrpSpPr>
            <p:cNvPr id="105" name="Group 104"/>
            <p:cNvGrpSpPr/>
            <p:nvPr/>
          </p:nvGrpSpPr>
          <p:grpSpPr>
            <a:xfrm>
              <a:off x="4351282" y="4066590"/>
              <a:ext cx="1107815" cy="107335"/>
              <a:chOff x="7393305" y="1854297"/>
              <a:chExt cx="1107815" cy="107335"/>
            </a:xfrm>
            <a:solidFill>
              <a:srgbClr val="FF6600"/>
            </a:solidFill>
          </p:grpSpPr>
          <p:grpSp>
            <p:nvGrpSpPr>
              <p:cNvPr id="109" name="Group 108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14" name="Right Triangle 113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5" name="Right Triangle 114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10" name="Group 109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12" name="Right Triangle 111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3" name="Right Triangle 112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11" name="Rectangle 110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6" name="Rectangle 105"/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7" name="Rectangle 106"/>
            <p:cNvSpPr/>
            <p:nvPr/>
          </p:nvSpPr>
          <p:spPr bwMode="auto">
            <a:xfrm>
              <a:off x="3002174" y="4063972"/>
              <a:ext cx="1338221" cy="11004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17" name="Straight Arrow Connector 116"/>
          <p:cNvCxnSpPr/>
          <p:nvPr/>
        </p:nvCxnSpPr>
        <p:spPr bwMode="auto">
          <a:xfrm flipH="1">
            <a:off x="4156825" y="1279084"/>
            <a:ext cx="24384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8" name="Straight Arrow Connector 117"/>
          <p:cNvCxnSpPr/>
          <p:nvPr/>
        </p:nvCxnSpPr>
        <p:spPr bwMode="auto">
          <a:xfrm>
            <a:off x="5111865" y="1340044"/>
            <a:ext cx="23368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4368885" y="2703172"/>
            <a:ext cx="633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Time</a:t>
            </a:r>
          </a:p>
        </p:txBody>
      </p:sp>
      <p:cxnSp>
        <p:nvCxnSpPr>
          <p:cNvPr id="46" name="Straight Connector 45"/>
          <p:cNvCxnSpPr/>
          <p:nvPr/>
        </p:nvCxnSpPr>
        <p:spPr bwMode="auto">
          <a:xfrm flipH="1">
            <a:off x="4699000" y="2089416"/>
            <a:ext cx="6465" cy="47244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/>
          <p:nvPr/>
        </p:nvCxnSpPr>
        <p:spPr bwMode="auto">
          <a:xfrm flipH="1">
            <a:off x="4675909" y="3213110"/>
            <a:ext cx="29556" cy="53663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  <a:effectLst/>
        </p:spPr>
      </p:cxnSp>
      <p:grpSp>
        <p:nvGrpSpPr>
          <p:cNvPr id="146" name="Group 145"/>
          <p:cNvGrpSpPr/>
          <p:nvPr/>
        </p:nvGrpSpPr>
        <p:grpSpPr>
          <a:xfrm>
            <a:off x="2732209" y="4699708"/>
            <a:ext cx="1025539" cy="48446"/>
            <a:chOff x="3002174" y="4063972"/>
            <a:chExt cx="2468351" cy="116603"/>
          </a:xfrm>
        </p:grpSpPr>
        <p:sp>
          <p:nvSpPr>
            <p:cNvPr id="149" name="Rectangle 148"/>
            <p:cNvSpPr/>
            <p:nvPr/>
          </p:nvSpPr>
          <p:spPr bwMode="auto">
            <a:xfrm>
              <a:off x="3002174" y="4063972"/>
              <a:ext cx="1336977" cy="11004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47" name="Group 146"/>
            <p:cNvGrpSpPr/>
            <p:nvPr/>
          </p:nvGrpSpPr>
          <p:grpSpPr>
            <a:xfrm>
              <a:off x="3486705" y="4066590"/>
              <a:ext cx="1972392" cy="113985"/>
              <a:chOff x="6528728" y="1854297"/>
              <a:chExt cx="1972392" cy="113985"/>
            </a:xfrm>
            <a:solidFill>
              <a:srgbClr val="FF6600"/>
            </a:solidFill>
          </p:grpSpPr>
          <p:grpSp>
            <p:nvGrpSpPr>
              <p:cNvPr id="151" name="Group 150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56" name="Right Triangle 155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57" name="Right Triangle 156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52" name="Group 151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54" name="Right Triangle 153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55" name="Right Triangle 154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53" name="Rectangle 152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 bwMode="auto">
              <a:xfrm>
                <a:off x="6528728" y="1858242"/>
                <a:ext cx="688843" cy="11004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48" name="Rectangle 147"/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4215569" y="4708998"/>
            <a:ext cx="1025539" cy="46567"/>
            <a:chOff x="3002174" y="4061930"/>
            <a:chExt cx="2468351" cy="112082"/>
          </a:xfrm>
        </p:grpSpPr>
        <p:grpSp>
          <p:nvGrpSpPr>
            <p:cNvPr id="160" name="Group 159"/>
            <p:cNvGrpSpPr/>
            <p:nvPr/>
          </p:nvGrpSpPr>
          <p:grpSpPr>
            <a:xfrm>
              <a:off x="3599335" y="4061930"/>
              <a:ext cx="1859762" cy="111995"/>
              <a:chOff x="6641358" y="1849637"/>
              <a:chExt cx="1859762" cy="111995"/>
            </a:xfrm>
            <a:solidFill>
              <a:srgbClr val="FF6600"/>
            </a:solidFill>
          </p:grpSpPr>
          <p:sp>
            <p:nvSpPr>
              <p:cNvPr id="163" name="Rectangle 162"/>
              <p:cNvSpPr/>
              <p:nvPr/>
            </p:nvSpPr>
            <p:spPr bwMode="auto">
              <a:xfrm>
                <a:off x="6641358" y="1849637"/>
                <a:ext cx="584379" cy="11004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64" name="Group 163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69" name="Right Triangle 168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70" name="Right Triangle 169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65" name="Group 164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67" name="Right Triangle 166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68" name="Right Triangle 167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66" name="Rectangle 165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61" name="Rectangle 160"/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2" name="Rectangle 161"/>
            <p:cNvSpPr/>
            <p:nvPr/>
          </p:nvSpPr>
          <p:spPr bwMode="auto">
            <a:xfrm>
              <a:off x="3002174" y="4063971"/>
              <a:ext cx="597164" cy="110041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71" name="5-Point Star 170"/>
          <p:cNvSpPr/>
          <p:nvPr/>
        </p:nvSpPr>
        <p:spPr bwMode="auto">
          <a:xfrm rot="1258965">
            <a:off x="4530168" y="4652786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2" name="Straight Arrow Connector 171"/>
          <p:cNvCxnSpPr/>
          <p:nvPr/>
        </p:nvCxnSpPr>
        <p:spPr bwMode="auto">
          <a:xfrm flipH="1">
            <a:off x="3770745" y="1969964"/>
            <a:ext cx="24384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3" name="Straight Arrow Connector 172"/>
          <p:cNvCxnSpPr/>
          <p:nvPr/>
        </p:nvCxnSpPr>
        <p:spPr bwMode="auto">
          <a:xfrm>
            <a:off x="5701145" y="1969964"/>
            <a:ext cx="254000" cy="27185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4" name="Straight Arrow Connector 173"/>
          <p:cNvCxnSpPr/>
          <p:nvPr/>
        </p:nvCxnSpPr>
        <p:spPr bwMode="auto">
          <a:xfrm flipH="1">
            <a:off x="3017520" y="4219571"/>
            <a:ext cx="24384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8" name="5-Point Star 157"/>
          <p:cNvSpPr/>
          <p:nvPr/>
        </p:nvSpPr>
        <p:spPr bwMode="auto">
          <a:xfrm rot="1258965">
            <a:off x="3046808" y="4642626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5" name="Rectangle 174"/>
          <p:cNvSpPr/>
          <p:nvPr/>
        </p:nvSpPr>
        <p:spPr bwMode="auto">
          <a:xfrm>
            <a:off x="3449027" y="4703737"/>
            <a:ext cx="301208" cy="470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5538267" y="4711581"/>
            <a:ext cx="1031409" cy="48785"/>
            <a:chOff x="3005132" y="3673460"/>
            <a:chExt cx="2465640" cy="116624"/>
          </a:xfrm>
        </p:grpSpPr>
        <p:sp>
          <p:nvSpPr>
            <p:cNvPr id="176" name="Rectangle 175"/>
            <p:cNvSpPr/>
            <p:nvPr/>
          </p:nvSpPr>
          <p:spPr bwMode="auto">
            <a:xfrm>
              <a:off x="3005132" y="3673460"/>
              <a:ext cx="834750" cy="11662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77" name="Group 176"/>
            <p:cNvGrpSpPr/>
            <p:nvPr/>
          </p:nvGrpSpPr>
          <p:grpSpPr>
            <a:xfrm>
              <a:off x="3845443" y="3674015"/>
              <a:ext cx="1625329" cy="114331"/>
              <a:chOff x="6875791" y="1849637"/>
              <a:chExt cx="1625329" cy="114331"/>
            </a:xfrm>
            <a:solidFill>
              <a:srgbClr val="008000"/>
            </a:solidFill>
          </p:grpSpPr>
          <p:sp>
            <p:nvSpPr>
              <p:cNvPr id="178" name="Rectangle 177"/>
              <p:cNvSpPr/>
              <p:nvPr/>
            </p:nvSpPr>
            <p:spPr bwMode="auto">
              <a:xfrm>
                <a:off x="6875791" y="1849637"/>
                <a:ext cx="508598" cy="11433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79" name="Group 178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84" name="Right Triangle 183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85" name="Right Triangle 184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80" name="Group 179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82" name="Right Triangle 181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83" name="Right Triangle 182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81" name="Rectangle 180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cxnSp>
        <p:nvCxnSpPr>
          <p:cNvPr id="186" name="Straight Arrow Connector 185"/>
          <p:cNvCxnSpPr/>
          <p:nvPr/>
        </p:nvCxnSpPr>
        <p:spPr bwMode="auto">
          <a:xfrm flipH="1">
            <a:off x="4693920" y="4216554"/>
            <a:ext cx="1648" cy="2765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7" name="Straight Arrow Connector 186"/>
          <p:cNvCxnSpPr/>
          <p:nvPr/>
        </p:nvCxnSpPr>
        <p:spPr bwMode="auto">
          <a:xfrm flipH="1">
            <a:off x="6054536" y="4217927"/>
            <a:ext cx="1648" cy="2765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89" name="Group 188"/>
          <p:cNvGrpSpPr/>
          <p:nvPr/>
        </p:nvGrpSpPr>
        <p:grpSpPr>
          <a:xfrm>
            <a:off x="7076121" y="4698631"/>
            <a:ext cx="1031409" cy="48785"/>
            <a:chOff x="3005132" y="3673460"/>
            <a:chExt cx="2465640" cy="116624"/>
          </a:xfrm>
        </p:grpSpPr>
        <p:sp>
          <p:nvSpPr>
            <p:cNvPr id="190" name="Rectangle 189"/>
            <p:cNvSpPr/>
            <p:nvPr/>
          </p:nvSpPr>
          <p:spPr bwMode="auto">
            <a:xfrm>
              <a:off x="3005132" y="3673460"/>
              <a:ext cx="834750" cy="11662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91" name="Group 190"/>
            <p:cNvGrpSpPr/>
            <p:nvPr/>
          </p:nvGrpSpPr>
          <p:grpSpPr>
            <a:xfrm>
              <a:off x="3845443" y="3674015"/>
              <a:ext cx="1625329" cy="114331"/>
              <a:chOff x="6875791" y="1849637"/>
              <a:chExt cx="1625329" cy="114331"/>
            </a:xfrm>
            <a:solidFill>
              <a:srgbClr val="008000"/>
            </a:solidFill>
          </p:grpSpPr>
          <p:sp>
            <p:nvSpPr>
              <p:cNvPr id="192" name="Rectangle 191"/>
              <p:cNvSpPr/>
              <p:nvPr/>
            </p:nvSpPr>
            <p:spPr bwMode="auto">
              <a:xfrm>
                <a:off x="6875791" y="1849637"/>
                <a:ext cx="508598" cy="11433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93" name="Group 192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98" name="Right Triangle 197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99" name="Right Triangle 198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94" name="Group 193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96" name="Right Triangle 195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97" name="Right Triangle 196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95" name="Rectangle 194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200" name="Rectangle 199"/>
          <p:cNvSpPr/>
          <p:nvPr/>
        </p:nvSpPr>
        <p:spPr bwMode="auto">
          <a:xfrm>
            <a:off x="7337099" y="4698631"/>
            <a:ext cx="183303" cy="45719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1" name="Rectangle 200"/>
          <p:cNvSpPr/>
          <p:nvPr/>
        </p:nvSpPr>
        <p:spPr bwMode="auto">
          <a:xfrm>
            <a:off x="7783123" y="4698631"/>
            <a:ext cx="103317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3" name="Rectangle 202"/>
          <p:cNvSpPr/>
          <p:nvPr/>
        </p:nvSpPr>
        <p:spPr bwMode="auto">
          <a:xfrm>
            <a:off x="7988762" y="4698631"/>
            <a:ext cx="97336" cy="5873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4" name="5-Point Star 203"/>
          <p:cNvSpPr/>
          <p:nvPr/>
        </p:nvSpPr>
        <p:spPr bwMode="auto">
          <a:xfrm rot="1258965">
            <a:off x="7344657" y="4612821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05" name="Straight Arrow Connector 204"/>
          <p:cNvCxnSpPr/>
          <p:nvPr/>
        </p:nvCxnSpPr>
        <p:spPr bwMode="auto">
          <a:xfrm>
            <a:off x="7099905" y="4237046"/>
            <a:ext cx="182395" cy="26550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360A86DA-980B-E448-BF57-15A3446E6DFD}"/>
              </a:ext>
            </a:extLst>
          </p:cNvPr>
          <p:cNvSpPr txBox="1"/>
          <p:nvPr/>
        </p:nvSpPr>
        <p:spPr>
          <a:xfrm>
            <a:off x="273100" y="2925058"/>
            <a:ext cx="2173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Changes in frequency cause variants to become correlated (LD)</a:t>
            </a:r>
          </a:p>
        </p:txBody>
      </p:sp>
      <p:sp>
        <p:nvSpPr>
          <p:cNvPr id="116" name="Title 1">
            <a:extLst>
              <a:ext uri="{FF2B5EF4-FFF2-40B4-BE49-F238E27FC236}">
                <a16:creationId xmlns:a16="http://schemas.microsoft.com/office/drawing/2014/main" id="{D6DB68A5-8B92-AB46-940A-48A6EE307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45" y="179000"/>
            <a:ext cx="8710510" cy="599507"/>
          </a:xfrm>
        </p:spPr>
        <p:txBody>
          <a:bodyPr/>
          <a:lstStyle/>
          <a:p>
            <a:r>
              <a:rPr lang="en-GB" sz="2400" dirty="0">
                <a:latin typeface="FoundrySterling-Book" pitchFamily="2" charset="0"/>
              </a:rPr>
              <a:t>Patterns of inheritance generate linkage disequilibrium</a:t>
            </a:r>
            <a:r>
              <a:rPr lang="en-GB" sz="2400" baseline="30000" dirty="0">
                <a:latin typeface="FoundrySterling-Book" pitchFamily="2" charset="0"/>
              </a:rPr>
              <a:t>*</a:t>
            </a:r>
            <a:endParaRPr lang="en-US" sz="2400" baseline="30000" dirty="0">
              <a:latin typeface="FoundrySterling-Book" pitchFamily="2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6647ADF-4DB1-4B27-668C-F7E6A043458B}"/>
              </a:ext>
            </a:extLst>
          </p:cNvPr>
          <p:cNvSpPr txBox="1">
            <a:spLocks/>
          </p:cNvSpPr>
          <p:nvPr/>
        </p:nvSpPr>
        <p:spPr bwMode="auto">
          <a:xfrm>
            <a:off x="350210" y="6020395"/>
            <a:ext cx="8710510" cy="5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GB" sz="1600" i="1" kern="0" dirty="0"/>
              <a:t>* LD = correlations between genotypes at nearby genetic variants along a chromosome</a:t>
            </a:r>
            <a:endParaRPr lang="en-US" sz="1600" i="1" kern="0" baseline="30000" dirty="0"/>
          </a:p>
        </p:txBody>
      </p:sp>
    </p:spTree>
    <p:extLst>
      <p:ext uri="{BB962C8B-B14F-4D97-AF65-F5344CB8AC3E}">
        <p14:creationId xmlns:p14="http://schemas.microsoft.com/office/powerpoint/2010/main" val="25572313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B0A52-656E-1118-732C-1F1541718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A74B7099-A3B4-DCAE-900E-BFC6641A6071}"/>
              </a:ext>
            </a:extLst>
          </p:cNvPr>
          <p:cNvSpPr txBox="1"/>
          <p:nvPr/>
        </p:nvSpPr>
        <p:spPr>
          <a:xfrm>
            <a:off x="285094" y="1012456"/>
            <a:ext cx="1575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Mutation arises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5E5CD32B-D8B0-0E68-8457-6D65341F8672}"/>
              </a:ext>
            </a:extLst>
          </p:cNvPr>
          <p:cNvSpPr txBox="1"/>
          <p:nvPr/>
        </p:nvSpPr>
        <p:spPr>
          <a:xfrm>
            <a:off x="285095" y="1724057"/>
            <a:ext cx="2173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Gets passed on through many generations 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B032CD6-8BA4-BDE5-E822-CCBBB2D044E5}"/>
              </a:ext>
            </a:extLst>
          </p:cNvPr>
          <p:cNvSpPr txBox="1"/>
          <p:nvPr/>
        </p:nvSpPr>
        <p:spPr>
          <a:xfrm>
            <a:off x="273100" y="4210162"/>
            <a:ext cx="2173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Recombination breaks this down leading to local patterns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10B68333-E06B-3C4C-3048-77DDB00BB9DB}"/>
              </a:ext>
            </a:extLst>
          </p:cNvPr>
          <p:cNvSpPr/>
          <p:nvPr/>
        </p:nvSpPr>
        <p:spPr bwMode="auto">
          <a:xfrm>
            <a:off x="4613088" y="4707331"/>
            <a:ext cx="158933" cy="45719"/>
          </a:xfrm>
          <a:prstGeom prst="rect">
            <a:avLst/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4F3C138-2709-632A-E942-CAB772879065}"/>
              </a:ext>
            </a:extLst>
          </p:cNvPr>
          <p:cNvGrpSpPr/>
          <p:nvPr/>
        </p:nvGrpSpPr>
        <p:grpSpPr>
          <a:xfrm>
            <a:off x="4204442" y="1146911"/>
            <a:ext cx="1001767" cy="45719"/>
            <a:chOff x="6047154" y="1849637"/>
            <a:chExt cx="2453966" cy="111995"/>
          </a:xfrm>
          <a:solidFill>
            <a:srgbClr val="FF6600"/>
          </a:solidFill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4D2AAA3-8077-D789-BD0F-C9BED41BF016}"/>
                </a:ext>
              </a:extLst>
            </p:cNvPr>
            <p:cNvSpPr/>
            <p:nvPr/>
          </p:nvSpPr>
          <p:spPr bwMode="auto">
            <a:xfrm>
              <a:off x="6047154" y="1849637"/>
              <a:ext cx="1337234" cy="107079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AFC4DFF-DF40-5D35-267B-42AA039FAE6C}"/>
                </a:ext>
              </a:extLst>
            </p:cNvPr>
            <p:cNvGrpSpPr/>
            <p:nvPr/>
          </p:nvGrpSpPr>
          <p:grpSpPr>
            <a:xfrm>
              <a:off x="7393305" y="1854297"/>
              <a:ext cx="120780" cy="99404"/>
              <a:chOff x="7425765" y="1673412"/>
              <a:chExt cx="120349" cy="137699"/>
            </a:xfrm>
            <a:grpFill/>
          </p:grpSpPr>
          <p:sp>
            <p:nvSpPr>
              <p:cNvPr id="83" name="Right Triangle 82">
                <a:extLst>
                  <a:ext uri="{FF2B5EF4-FFF2-40B4-BE49-F238E27FC236}">
                    <a16:creationId xmlns:a16="http://schemas.microsoft.com/office/drawing/2014/main" id="{33BBDBF7-28CF-D5F4-DF5C-A0ED24A6EEC8}"/>
                  </a:ext>
                </a:extLst>
              </p:cNvPr>
              <p:cNvSpPr/>
              <p:nvPr/>
            </p:nvSpPr>
            <p:spPr bwMode="auto">
              <a:xfrm>
                <a:off x="7425765" y="1673412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4" name="Right Triangle 83">
                <a:extLst>
                  <a:ext uri="{FF2B5EF4-FFF2-40B4-BE49-F238E27FC236}">
                    <a16:creationId xmlns:a16="http://schemas.microsoft.com/office/drawing/2014/main" id="{01F5A712-E7B6-7A39-0E7C-F1622D6AED6C}"/>
                  </a:ext>
                </a:extLst>
              </p:cNvPr>
              <p:cNvSpPr/>
              <p:nvPr/>
            </p:nvSpPr>
            <p:spPr bwMode="auto">
              <a:xfrm flipV="1">
                <a:off x="7426585" y="1743876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00D6BAA-0C1E-3BB3-8BD1-711924EA42EF}"/>
                </a:ext>
              </a:extLst>
            </p:cNvPr>
            <p:cNvGrpSpPr/>
            <p:nvPr/>
          </p:nvGrpSpPr>
          <p:grpSpPr>
            <a:xfrm flipH="1">
              <a:off x="7508834" y="1855116"/>
              <a:ext cx="120780" cy="99404"/>
              <a:chOff x="7425765" y="1673412"/>
              <a:chExt cx="120349" cy="137699"/>
            </a:xfrm>
            <a:grpFill/>
          </p:grpSpPr>
          <p:sp>
            <p:nvSpPr>
              <p:cNvPr id="72" name="Right Triangle 71">
                <a:extLst>
                  <a:ext uri="{FF2B5EF4-FFF2-40B4-BE49-F238E27FC236}">
                    <a16:creationId xmlns:a16="http://schemas.microsoft.com/office/drawing/2014/main" id="{B4DF7934-37B6-6034-711A-453E56C6935D}"/>
                  </a:ext>
                </a:extLst>
              </p:cNvPr>
              <p:cNvSpPr/>
              <p:nvPr/>
            </p:nvSpPr>
            <p:spPr bwMode="auto">
              <a:xfrm>
                <a:off x="7425765" y="1673412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" name="Right Triangle 81">
                <a:extLst>
                  <a:ext uri="{FF2B5EF4-FFF2-40B4-BE49-F238E27FC236}">
                    <a16:creationId xmlns:a16="http://schemas.microsoft.com/office/drawing/2014/main" id="{A088F4B9-8C0A-E59B-97B8-B2A4313ACC4B}"/>
                  </a:ext>
                </a:extLst>
              </p:cNvPr>
              <p:cNvSpPr/>
              <p:nvPr/>
            </p:nvSpPr>
            <p:spPr bwMode="auto">
              <a:xfrm flipV="1">
                <a:off x="7426585" y="1743876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5E21F2B-3D96-E3EF-48A9-53EFBA907A73}"/>
                </a:ext>
              </a:extLst>
            </p:cNvPr>
            <p:cNvSpPr/>
            <p:nvPr/>
          </p:nvSpPr>
          <p:spPr bwMode="auto">
            <a:xfrm>
              <a:off x="7637522" y="1854553"/>
              <a:ext cx="863598" cy="107079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5" name="5-Point Star 84">
            <a:extLst>
              <a:ext uri="{FF2B5EF4-FFF2-40B4-BE49-F238E27FC236}">
                <a16:creationId xmlns:a16="http://schemas.microsoft.com/office/drawing/2014/main" id="{0326F9F0-0097-10D2-86A6-1798B22F3A54}"/>
              </a:ext>
            </a:extLst>
          </p:cNvPr>
          <p:cNvSpPr/>
          <p:nvPr/>
        </p:nvSpPr>
        <p:spPr bwMode="auto">
          <a:xfrm rot="1258965">
            <a:off x="4494301" y="1063026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5F2283-15BD-D9E5-C156-10CAD4039C84}"/>
              </a:ext>
            </a:extLst>
          </p:cNvPr>
          <p:cNvGrpSpPr/>
          <p:nvPr/>
        </p:nvGrpSpPr>
        <p:grpSpPr>
          <a:xfrm>
            <a:off x="3485434" y="1646596"/>
            <a:ext cx="1025539" cy="46531"/>
            <a:chOff x="3002174" y="4061930"/>
            <a:chExt cx="2468351" cy="111995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591FB730-E45E-00CB-DD0F-BAE19723446A}"/>
                </a:ext>
              </a:extLst>
            </p:cNvPr>
            <p:cNvGrpSpPr/>
            <p:nvPr/>
          </p:nvGrpSpPr>
          <p:grpSpPr>
            <a:xfrm>
              <a:off x="3005131" y="4061930"/>
              <a:ext cx="2453966" cy="111995"/>
              <a:chOff x="6047154" y="1849637"/>
              <a:chExt cx="2453966" cy="111995"/>
            </a:xfrm>
            <a:solidFill>
              <a:srgbClr val="FF6600"/>
            </a:solidFill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CD3C5FA7-E19F-8AA6-3537-E45EC9150135}"/>
                  </a:ext>
                </a:extLst>
              </p:cNvPr>
              <p:cNvSpPr/>
              <p:nvPr/>
            </p:nvSpPr>
            <p:spPr bwMode="auto">
              <a:xfrm>
                <a:off x="6047154" y="1849637"/>
                <a:ext cx="1337234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ABB9F962-DE40-1CE1-36EC-E122DC4F325D}"/>
                  </a:ext>
                </a:extLst>
              </p:cNvPr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99" name="Right Triangle 98">
                  <a:extLst>
                    <a:ext uri="{FF2B5EF4-FFF2-40B4-BE49-F238E27FC236}">
                      <a16:creationId xmlns:a16="http://schemas.microsoft.com/office/drawing/2014/main" id="{2EF3744F-736E-B8B1-1384-3BAECE0BE462}"/>
                    </a:ext>
                  </a:extLst>
                </p:cNvPr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00" name="Right Triangle 99">
                  <a:extLst>
                    <a:ext uri="{FF2B5EF4-FFF2-40B4-BE49-F238E27FC236}">
                      <a16:creationId xmlns:a16="http://schemas.microsoft.com/office/drawing/2014/main" id="{3845B5C5-78D8-B407-1477-D61EBD52FFEF}"/>
                    </a:ext>
                  </a:extLst>
                </p:cNvPr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A41F4A9A-DD7B-C4F3-0792-A69A4EFDB6BE}"/>
                  </a:ext>
                </a:extLst>
              </p:cNvPr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95" name="Right Triangle 94">
                  <a:extLst>
                    <a:ext uri="{FF2B5EF4-FFF2-40B4-BE49-F238E27FC236}">
                      <a16:creationId xmlns:a16="http://schemas.microsoft.com/office/drawing/2014/main" id="{E37DF94A-BFCC-12D1-0607-03EC3B8766B3}"/>
                    </a:ext>
                  </a:extLst>
                </p:cNvPr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7" name="Right Triangle 96">
                  <a:extLst>
                    <a:ext uri="{FF2B5EF4-FFF2-40B4-BE49-F238E27FC236}">
                      <a16:creationId xmlns:a16="http://schemas.microsoft.com/office/drawing/2014/main" id="{FD88051B-E7DD-ACB2-A177-4FE3E3D8719B}"/>
                    </a:ext>
                  </a:extLst>
                </p:cNvPr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3A3D72BC-04DE-6A76-198E-E20858FE65B1}"/>
                  </a:ext>
                </a:extLst>
              </p:cNvPr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C633E7ED-CC7E-28F0-89B8-1E613E2F040B}"/>
                </a:ext>
              </a:extLst>
            </p:cNvPr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FEDAB9BE-7AC0-E126-D2C8-742711DE919F}"/>
                </a:ext>
              </a:extLst>
            </p:cNvPr>
            <p:cNvSpPr/>
            <p:nvPr/>
          </p:nvSpPr>
          <p:spPr bwMode="auto">
            <a:xfrm>
              <a:off x="3002174" y="4063972"/>
              <a:ext cx="202402" cy="101717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3" name="5-Point Star 102">
            <a:extLst>
              <a:ext uri="{FF2B5EF4-FFF2-40B4-BE49-F238E27FC236}">
                <a16:creationId xmlns:a16="http://schemas.microsoft.com/office/drawing/2014/main" id="{CEBFC871-E554-B8D4-2291-8D2C6FD1CEF4}"/>
              </a:ext>
            </a:extLst>
          </p:cNvPr>
          <p:cNvSpPr/>
          <p:nvPr/>
        </p:nvSpPr>
        <p:spPr bwMode="auto">
          <a:xfrm rot="1258965">
            <a:off x="3800033" y="1590379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CABA2979-3665-69BB-61AE-D14AB1C042B6}"/>
              </a:ext>
            </a:extLst>
          </p:cNvPr>
          <p:cNvGrpSpPr/>
          <p:nvPr/>
        </p:nvGrpSpPr>
        <p:grpSpPr>
          <a:xfrm>
            <a:off x="5065072" y="1654711"/>
            <a:ext cx="1025539" cy="45719"/>
            <a:chOff x="3002174" y="4063972"/>
            <a:chExt cx="2468351" cy="110040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10BDC27-4018-5804-E65E-1C2A5BF75798}"/>
                </a:ext>
              </a:extLst>
            </p:cNvPr>
            <p:cNvGrpSpPr/>
            <p:nvPr/>
          </p:nvGrpSpPr>
          <p:grpSpPr>
            <a:xfrm>
              <a:off x="4351282" y="4066590"/>
              <a:ext cx="1107815" cy="107335"/>
              <a:chOff x="7393305" y="1854297"/>
              <a:chExt cx="1107815" cy="107335"/>
            </a:xfrm>
            <a:solidFill>
              <a:srgbClr val="FF6600"/>
            </a:solidFill>
          </p:grpSpPr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5DCDC2CF-3DDC-D583-D209-3261A92596FB}"/>
                  </a:ext>
                </a:extLst>
              </p:cNvPr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14" name="Right Triangle 113">
                  <a:extLst>
                    <a:ext uri="{FF2B5EF4-FFF2-40B4-BE49-F238E27FC236}">
                      <a16:creationId xmlns:a16="http://schemas.microsoft.com/office/drawing/2014/main" id="{89B94ADC-DF65-EDD6-47F6-446D30DA974E}"/>
                    </a:ext>
                  </a:extLst>
                </p:cNvPr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5" name="Right Triangle 114">
                  <a:extLst>
                    <a:ext uri="{FF2B5EF4-FFF2-40B4-BE49-F238E27FC236}">
                      <a16:creationId xmlns:a16="http://schemas.microsoft.com/office/drawing/2014/main" id="{AD116408-0AD5-A540-BA8A-73428F9A7A64}"/>
                    </a:ext>
                  </a:extLst>
                </p:cNvPr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D871C0BC-6E2A-4169-6AE5-69D3B8660F42}"/>
                  </a:ext>
                </a:extLst>
              </p:cNvPr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12" name="Right Triangle 111">
                  <a:extLst>
                    <a:ext uri="{FF2B5EF4-FFF2-40B4-BE49-F238E27FC236}">
                      <a16:creationId xmlns:a16="http://schemas.microsoft.com/office/drawing/2014/main" id="{CDDA9764-5844-3A33-6E7F-F539BAD1A321}"/>
                    </a:ext>
                  </a:extLst>
                </p:cNvPr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3" name="Right Triangle 112">
                  <a:extLst>
                    <a:ext uri="{FF2B5EF4-FFF2-40B4-BE49-F238E27FC236}">
                      <a16:creationId xmlns:a16="http://schemas.microsoft.com/office/drawing/2014/main" id="{4EBCAD83-FD1A-6223-59F4-65EB5EC178B2}"/>
                    </a:ext>
                  </a:extLst>
                </p:cNvPr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4B8ABB1E-F864-E491-6B6A-C080CB948EB2}"/>
                  </a:ext>
                </a:extLst>
              </p:cNvPr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60D26F73-BA73-C01A-1E17-A796748CE48F}"/>
                </a:ext>
              </a:extLst>
            </p:cNvPr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6B222900-6F9F-721B-81BF-D827C7255906}"/>
                </a:ext>
              </a:extLst>
            </p:cNvPr>
            <p:cNvSpPr/>
            <p:nvPr/>
          </p:nvSpPr>
          <p:spPr bwMode="auto">
            <a:xfrm>
              <a:off x="3002174" y="4063972"/>
              <a:ext cx="1338221" cy="11004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239A4E32-5F0C-739E-9D0C-D24BFF0B45B4}"/>
              </a:ext>
            </a:extLst>
          </p:cNvPr>
          <p:cNvCxnSpPr/>
          <p:nvPr/>
        </p:nvCxnSpPr>
        <p:spPr bwMode="auto">
          <a:xfrm flipH="1">
            <a:off x="4156825" y="1279084"/>
            <a:ext cx="24384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AAA3FCB8-A5EE-1782-A929-E33914E2B0DA}"/>
              </a:ext>
            </a:extLst>
          </p:cNvPr>
          <p:cNvCxnSpPr/>
          <p:nvPr/>
        </p:nvCxnSpPr>
        <p:spPr bwMode="auto">
          <a:xfrm>
            <a:off x="5111865" y="1340044"/>
            <a:ext cx="23368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0CAEC87-D01A-06C3-530E-C4B392C17088}"/>
              </a:ext>
            </a:extLst>
          </p:cNvPr>
          <p:cNvSpPr txBox="1"/>
          <p:nvPr/>
        </p:nvSpPr>
        <p:spPr>
          <a:xfrm>
            <a:off x="4368885" y="2703172"/>
            <a:ext cx="633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Time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3993469-2C13-997D-455D-2731AC1EA888}"/>
              </a:ext>
            </a:extLst>
          </p:cNvPr>
          <p:cNvCxnSpPr/>
          <p:nvPr/>
        </p:nvCxnSpPr>
        <p:spPr bwMode="auto">
          <a:xfrm flipH="1">
            <a:off x="4699000" y="2089416"/>
            <a:ext cx="6465" cy="47244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C2BA8088-D37F-DB21-327C-9A67CD73FE2D}"/>
              </a:ext>
            </a:extLst>
          </p:cNvPr>
          <p:cNvCxnSpPr/>
          <p:nvPr/>
        </p:nvCxnSpPr>
        <p:spPr bwMode="auto">
          <a:xfrm flipH="1">
            <a:off x="4675909" y="3213110"/>
            <a:ext cx="29556" cy="53663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  <a:effectLst/>
        </p:spPr>
      </p:cxn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4F1BAE03-B042-9F59-8ED3-253D970D6DEC}"/>
              </a:ext>
            </a:extLst>
          </p:cNvPr>
          <p:cNvGrpSpPr/>
          <p:nvPr/>
        </p:nvGrpSpPr>
        <p:grpSpPr>
          <a:xfrm>
            <a:off x="2732209" y="4699708"/>
            <a:ext cx="1025539" cy="48446"/>
            <a:chOff x="3002174" y="4063972"/>
            <a:chExt cx="2468351" cy="116603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CE047F5D-E977-D802-57EC-3F915F67D411}"/>
                </a:ext>
              </a:extLst>
            </p:cNvPr>
            <p:cNvSpPr/>
            <p:nvPr/>
          </p:nvSpPr>
          <p:spPr bwMode="auto">
            <a:xfrm>
              <a:off x="3002174" y="4063972"/>
              <a:ext cx="1336977" cy="11004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AB97FAC9-8A8E-6090-18DA-25BC3CFF537E}"/>
                </a:ext>
              </a:extLst>
            </p:cNvPr>
            <p:cNvGrpSpPr/>
            <p:nvPr/>
          </p:nvGrpSpPr>
          <p:grpSpPr>
            <a:xfrm>
              <a:off x="3486705" y="4066590"/>
              <a:ext cx="1972392" cy="113985"/>
              <a:chOff x="6528728" y="1854297"/>
              <a:chExt cx="1972392" cy="113985"/>
            </a:xfrm>
            <a:solidFill>
              <a:srgbClr val="FF6600"/>
            </a:solidFill>
          </p:grpSpPr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817B64C0-C6AC-70DB-4DDD-F61AD51F5003}"/>
                  </a:ext>
                </a:extLst>
              </p:cNvPr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56" name="Right Triangle 155">
                  <a:extLst>
                    <a:ext uri="{FF2B5EF4-FFF2-40B4-BE49-F238E27FC236}">
                      <a16:creationId xmlns:a16="http://schemas.microsoft.com/office/drawing/2014/main" id="{A94B7664-E5A2-0CA2-C31E-C3C8C6AAD508}"/>
                    </a:ext>
                  </a:extLst>
                </p:cNvPr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57" name="Right Triangle 156">
                  <a:extLst>
                    <a:ext uri="{FF2B5EF4-FFF2-40B4-BE49-F238E27FC236}">
                      <a16:creationId xmlns:a16="http://schemas.microsoft.com/office/drawing/2014/main" id="{19FF75BB-E098-1B9B-FC80-0507B4ED29A8}"/>
                    </a:ext>
                  </a:extLst>
                </p:cNvPr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690A7004-7D45-AA1E-ABCF-B194F4D50326}"/>
                  </a:ext>
                </a:extLst>
              </p:cNvPr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54" name="Right Triangle 153">
                  <a:extLst>
                    <a:ext uri="{FF2B5EF4-FFF2-40B4-BE49-F238E27FC236}">
                      <a16:creationId xmlns:a16="http://schemas.microsoft.com/office/drawing/2014/main" id="{C8AA0208-8E8B-B456-124F-BC46513DB8BC}"/>
                    </a:ext>
                  </a:extLst>
                </p:cNvPr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55" name="Right Triangle 154">
                  <a:extLst>
                    <a:ext uri="{FF2B5EF4-FFF2-40B4-BE49-F238E27FC236}">
                      <a16:creationId xmlns:a16="http://schemas.microsoft.com/office/drawing/2014/main" id="{6E6C36A7-B0DA-0CC6-02DF-0883A11BBB2A}"/>
                    </a:ext>
                  </a:extLst>
                </p:cNvPr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1D18010D-0B4A-8E89-99EC-A20AE17D7E35}"/>
                  </a:ext>
                </a:extLst>
              </p:cNvPr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3C41AA29-10C4-B133-0442-DF519B0F6EB2}"/>
                  </a:ext>
                </a:extLst>
              </p:cNvPr>
              <p:cNvSpPr/>
              <p:nvPr/>
            </p:nvSpPr>
            <p:spPr bwMode="auto">
              <a:xfrm>
                <a:off x="6528728" y="1858242"/>
                <a:ext cx="688843" cy="11004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8FC18D9C-2562-B606-7DE2-472E4643D0A0}"/>
                </a:ext>
              </a:extLst>
            </p:cNvPr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7E09FF6E-08C1-198D-0E20-B05763282830}"/>
              </a:ext>
            </a:extLst>
          </p:cNvPr>
          <p:cNvGrpSpPr/>
          <p:nvPr/>
        </p:nvGrpSpPr>
        <p:grpSpPr>
          <a:xfrm>
            <a:off x="4215569" y="4708998"/>
            <a:ext cx="1025539" cy="46567"/>
            <a:chOff x="3002174" y="4061930"/>
            <a:chExt cx="2468351" cy="112082"/>
          </a:xfrm>
        </p:grpSpPr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0E095B21-27C7-47B1-0DF6-746BE17FB1E3}"/>
                </a:ext>
              </a:extLst>
            </p:cNvPr>
            <p:cNvGrpSpPr/>
            <p:nvPr/>
          </p:nvGrpSpPr>
          <p:grpSpPr>
            <a:xfrm>
              <a:off x="3599335" y="4061930"/>
              <a:ext cx="1859762" cy="111995"/>
              <a:chOff x="6641358" y="1849637"/>
              <a:chExt cx="1859762" cy="111995"/>
            </a:xfrm>
            <a:solidFill>
              <a:srgbClr val="FF6600"/>
            </a:solidFill>
          </p:grpSpPr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CA177DEE-6D20-C3DA-C011-A806C5EDBD38}"/>
                  </a:ext>
                </a:extLst>
              </p:cNvPr>
              <p:cNvSpPr/>
              <p:nvPr/>
            </p:nvSpPr>
            <p:spPr bwMode="auto">
              <a:xfrm>
                <a:off x="6641358" y="1849637"/>
                <a:ext cx="584379" cy="11004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441D5C4F-6FA5-DB46-0D8A-F91D3612475A}"/>
                  </a:ext>
                </a:extLst>
              </p:cNvPr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69" name="Right Triangle 168">
                  <a:extLst>
                    <a:ext uri="{FF2B5EF4-FFF2-40B4-BE49-F238E27FC236}">
                      <a16:creationId xmlns:a16="http://schemas.microsoft.com/office/drawing/2014/main" id="{0C71AC10-077B-6D8D-6C08-CDA503EB8A4D}"/>
                    </a:ext>
                  </a:extLst>
                </p:cNvPr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70" name="Right Triangle 169">
                  <a:extLst>
                    <a:ext uri="{FF2B5EF4-FFF2-40B4-BE49-F238E27FC236}">
                      <a16:creationId xmlns:a16="http://schemas.microsoft.com/office/drawing/2014/main" id="{407D05EC-7D26-DC9E-2EBF-321E3E7799D2}"/>
                    </a:ext>
                  </a:extLst>
                </p:cNvPr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7DB83F9F-CA5D-88AC-6633-0320854E45B5}"/>
                  </a:ext>
                </a:extLst>
              </p:cNvPr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67" name="Right Triangle 166">
                  <a:extLst>
                    <a:ext uri="{FF2B5EF4-FFF2-40B4-BE49-F238E27FC236}">
                      <a16:creationId xmlns:a16="http://schemas.microsoft.com/office/drawing/2014/main" id="{34265E38-17B4-487D-9DEB-683F85E3045A}"/>
                    </a:ext>
                  </a:extLst>
                </p:cNvPr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68" name="Right Triangle 167">
                  <a:extLst>
                    <a:ext uri="{FF2B5EF4-FFF2-40B4-BE49-F238E27FC236}">
                      <a16:creationId xmlns:a16="http://schemas.microsoft.com/office/drawing/2014/main" id="{6CAB9C67-4258-A0E5-11C4-2326E705E784}"/>
                    </a:ext>
                  </a:extLst>
                </p:cNvPr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462DCB6-1BEC-D63D-6F3F-CE73E8B3A079}"/>
                  </a:ext>
                </a:extLst>
              </p:cNvPr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A7480A53-0CB3-B61A-B732-DE4F0EFFD72E}"/>
                </a:ext>
              </a:extLst>
            </p:cNvPr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98666B6F-60D9-B575-A8A4-68C9494CCC59}"/>
                </a:ext>
              </a:extLst>
            </p:cNvPr>
            <p:cNvSpPr/>
            <p:nvPr/>
          </p:nvSpPr>
          <p:spPr bwMode="auto">
            <a:xfrm>
              <a:off x="3002174" y="4063971"/>
              <a:ext cx="597164" cy="110041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71" name="5-Point Star 170">
            <a:extLst>
              <a:ext uri="{FF2B5EF4-FFF2-40B4-BE49-F238E27FC236}">
                <a16:creationId xmlns:a16="http://schemas.microsoft.com/office/drawing/2014/main" id="{11A05938-938B-1F57-15AA-A69B79A008F1}"/>
              </a:ext>
            </a:extLst>
          </p:cNvPr>
          <p:cNvSpPr/>
          <p:nvPr/>
        </p:nvSpPr>
        <p:spPr bwMode="auto">
          <a:xfrm rot="1258965">
            <a:off x="4530168" y="4652786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293FBEB7-E57A-D127-5A6B-E9DE28851FC8}"/>
              </a:ext>
            </a:extLst>
          </p:cNvPr>
          <p:cNvCxnSpPr/>
          <p:nvPr/>
        </p:nvCxnSpPr>
        <p:spPr bwMode="auto">
          <a:xfrm flipH="1">
            <a:off x="3770745" y="1969964"/>
            <a:ext cx="24384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694C8B2A-FF6D-DA3F-C28A-AB27485F6297}"/>
              </a:ext>
            </a:extLst>
          </p:cNvPr>
          <p:cNvCxnSpPr/>
          <p:nvPr/>
        </p:nvCxnSpPr>
        <p:spPr bwMode="auto">
          <a:xfrm>
            <a:off x="5701145" y="1969964"/>
            <a:ext cx="254000" cy="27185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01BD7F85-CEE0-76C0-2025-8F5B9348E95D}"/>
              </a:ext>
            </a:extLst>
          </p:cNvPr>
          <p:cNvCxnSpPr/>
          <p:nvPr/>
        </p:nvCxnSpPr>
        <p:spPr bwMode="auto">
          <a:xfrm flipH="1">
            <a:off x="3017520" y="4219571"/>
            <a:ext cx="24384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8" name="5-Point Star 157">
            <a:extLst>
              <a:ext uri="{FF2B5EF4-FFF2-40B4-BE49-F238E27FC236}">
                <a16:creationId xmlns:a16="http://schemas.microsoft.com/office/drawing/2014/main" id="{51181D70-1BEA-DF12-291D-3C01EBC76D1A}"/>
              </a:ext>
            </a:extLst>
          </p:cNvPr>
          <p:cNvSpPr/>
          <p:nvPr/>
        </p:nvSpPr>
        <p:spPr bwMode="auto">
          <a:xfrm rot="1258965">
            <a:off x="3046808" y="4642626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0B81AF71-898A-F603-4BE6-0FE754367174}"/>
              </a:ext>
            </a:extLst>
          </p:cNvPr>
          <p:cNvSpPr/>
          <p:nvPr/>
        </p:nvSpPr>
        <p:spPr bwMode="auto">
          <a:xfrm>
            <a:off x="3449027" y="4703737"/>
            <a:ext cx="301208" cy="470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C575E44-FB1A-E93C-B26E-97BE678D4EA0}"/>
              </a:ext>
            </a:extLst>
          </p:cNvPr>
          <p:cNvGrpSpPr/>
          <p:nvPr/>
        </p:nvGrpSpPr>
        <p:grpSpPr>
          <a:xfrm>
            <a:off x="5538267" y="4711581"/>
            <a:ext cx="1031409" cy="48785"/>
            <a:chOff x="3005132" y="3673460"/>
            <a:chExt cx="2465640" cy="116624"/>
          </a:xfrm>
        </p:grpSpPr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6B46F3A3-1B9D-4011-A23A-75E66E68BBC4}"/>
                </a:ext>
              </a:extLst>
            </p:cNvPr>
            <p:cNvSpPr/>
            <p:nvPr/>
          </p:nvSpPr>
          <p:spPr bwMode="auto">
            <a:xfrm>
              <a:off x="3005132" y="3673460"/>
              <a:ext cx="834750" cy="11662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1533D59D-2E2B-8932-BA6B-50CE640502BF}"/>
                </a:ext>
              </a:extLst>
            </p:cNvPr>
            <p:cNvGrpSpPr/>
            <p:nvPr/>
          </p:nvGrpSpPr>
          <p:grpSpPr>
            <a:xfrm>
              <a:off x="3845443" y="3674015"/>
              <a:ext cx="1625329" cy="114331"/>
              <a:chOff x="6875791" y="1849637"/>
              <a:chExt cx="1625329" cy="114331"/>
            </a:xfrm>
            <a:solidFill>
              <a:srgbClr val="008000"/>
            </a:solidFill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140232A3-2CD4-63B8-F038-AF363EBA1436}"/>
                  </a:ext>
                </a:extLst>
              </p:cNvPr>
              <p:cNvSpPr/>
              <p:nvPr/>
            </p:nvSpPr>
            <p:spPr bwMode="auto">
              <a:xfrm>
                <a:off x="6875791" y="1849637"/>
                <a:ext cx="508598" cy="11433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C5300435-6D60-21EF-87FC-5513CA8FC2C8}"/>
                  </a:ext>
                </a:extLst>
              </p:cNvPr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84" name="Right Triangle 183">
                  <a:extLst>
                    <a:ext uri="{FF2B5EF4-FFF2-40B4-BE49-F238E27FC236}">
                      <a16:creationId xmlns:a16="http://schemas.microsoft.com/office/drawing/2014/main" id="{56EAC00A-B068-A506-416B-C593165DDC4E}"/>
                    </a:ext>
                  </a:extLst>
                </p:cNvPr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85" name="Right Triangle 184">
                  <a:extLst>
                    <a:ext uri="{FF2B5EF4-FFF2-40B4-BE49-F238E27FC236}">
                      <a16:creationId xmlns:a16="http://schemas.microsoft.com/office/drawing/2014/main" id="{04E275AE-333D-FCBB-F43E-187A921E95B7}"/>
                    </a:ext>
                  </a:extLst>
                </p:cNvPr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1806712B-1B4F-670C-0AAE-5058C0B2117A}"/>
                  </a:ext>
                </a:extLst>
              </p:cNvPr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82" name="Right Triangle 181">
                  <a:extLst>
                    <a:ext uri="{FF2B5EF4-FFF2-40B4-BE49-F238E27FC236}">
                      <a16:creationId xmlns:a16="http://schemas.microsoft.com/office/drawing/2014/main" id="{6CD222B5-0EED-5D50-0E00-D6039995C7F1}"/>
                    </a:ext>
                  </a:extLst>
                </p:cNvPr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83" name="Right Triangle 182">
                  <a:extLst>
                    <a:ext uri="{FF2B5EF4-FFF2-40B4-BE49-F238E27FC236}">
                      <a16:creationId xmlns:a16="http://schemas.microsoft.com/office/drawing/2014/main" id="{4CA6FD73-8B06-23B8-1718-ABC4E629AAFB}"/>
                    </a:ext>
                  </a:extLst>
                </p:cNvPr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BDCAC7F7-C174-FAB9-5CD9-E3ECAA30AF06}"/>
                  </a:ext>
                </a:extLst>
              </p:cNvPr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48B17775-C6B4-59D7-9844-0A149BFDCC3E}"/>
              </a:ext>
            </a:extLst>
          </p:cNvPr>
          <p:cNvCxnSpPr/>
          <p:nvPr/>
        </p:nvCxnSpPr>
        <p:spPr bwMode="auto">
          <a:xfrm flipH="1">
            <a:off x="4693920" y="4216554"/>
            <a:ext cx="1648" cy="2765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647C8AFC-5FC6-7340-8E3C-8ED1735DE0DB}"/>
              </a:ext>
            </a:extLst>
          </p:cNvPr>
          <p:cNvCxnSpPr/>
          <p:nvPr/>
        </p:nvCxnSpPr>
        <p:spPr bwMode="auto">
          <a:xfrm flipH="1">
            <a:off x="6054536" y="4217927"/>
            <a:ext cx="1648" cy="2765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6CA8BA0E-2B3C-D030-FF83-AF9C2A62E13B}"/>
              </a:ext>
            </a:extLst>
          </p:cNvPr>
          <p:cNvGrpSpPr/>
          <p:nvPr/>
        </p:nvGrpSpPr>
        <p:grpSpPr>
          <a:xfrm>
            <a:off x="7076121" y="4698631"/>
            <a:ext cx="1031409" cy="48785"/>
            <a:chOff x="3005132" y="3673460"/>
            <a:chExt cx="2465640" cy="116624"/>
          </a:xfrm>
        </p:grpSpPr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E217D829-63B1-F9F9-29D6-E13BE01DED62}"/>
                </a:ext>
              </a:extLst>
            </p:cNvPr>
            <p:cNvSpPr/>
            <p:nvPr/>
          </p:nvSpPr>
          <p:spPr bwMode="auto">
            <a:xfrm>
              <a:off x="3005132" y="3673460"/>
              <a:ext cx="834750" cy="11662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0FDA2D01-9B95-3168-2187-8A15C7188B12}"/>
                </a:ext>
              </a:extLst>
            </p:cNvPr>
            <p:cNvGrpSpPr/>
            <p:nvPr/>
          </p:nvGrpSpPr>
          <p:grpSpPr>
            <a:xfrm>
              <a:off x="3845443" y="3674015"/>
              <a:ext cx="1625329" cy="114331"/>
              <a:chOff x="6875791" y="1849637"/>
              <a:chExt cx="1625329" cy="114331"/>
            </a:xfrm>
            <a:solidFill>
              <a:srgbClr val="008000"/>
            </a:solidFill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D9F6A0A7-580A-63BD-DFAF-3D12A1DC5E4E}"/>
                  </a:ext>
                </a:extLst>
              </p:cNvPr>
              <p:cNvSpPr/>
              <p:nvPr/>
            </p:nvSpPr>
            <p:spPr bwMode="auto">
              <a:xfrm>
                <a:off x="6875791" y="1849637"/>
                <a:ext cx="508598" cy="11433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8064EA4B-66F0-3650-4EFD-19721D1E7E3B}"/>
                  </a:ext>
                </a:extLst>
              </p:cNvPr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98" name="Right Triangle 197">
                  <a:extLst>
                    <a:ext uri="{FF2B5EF4-FFF2-40B4-BE49-F238E27FC236}">
                      <a16:creationId xmlns:a16="http://schemas.microsoft.com/office/drawing/2014/main" id="{94E41E45-4E20-DD7A-87CC-ACE2975D447F}"/>
                    </a:ext>
                  </a:extLst>
                </p:cNvPr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99" name="Right Triangle 198">
                  <a:extLst>
                    <a:ext uri="{FF2B5EF4-FFF2-40B4-BE49-F238E27FC236}">
                      <a16:creationId xmlns:a16="http://schemas.microsoft.com/office/drawing/2014/main" id="{C6FC2047-CE40-3662-CFF6-83588DCFB1A8}"/>
                    </a:ext>
                  </a:extLst>
                </p:cNvPr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AA8554BF-58DC-CE61-8086-3F9E6F1159D9}"/>
                  </a:ext>
                </a:extLst>
              </p:cNvPr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96" name="Right Triangle 195">
                  <a:extLst>
                    <a:ext uri="{FF2B5EF4-FFF2-40B4-BE49-F238E27FC236}">
                      <a16:creationId xmlns:a16="http://schemas.microsoft.com/office/drawing/2014/main" id="{6BAC7BA2-DA01-21D1-663E-2D7A5C166257}"/>
                    </a:ext>
                  </a:extLst>
                </p:cNvPr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97" name="Right Triangle 196">
                  <a:extLst>
                    <a:ext uri="{FF2B5EF4-FFF2-40B4-BE49-F238E27FC236}">
                      <a16:creationId xmlns:a16="http://schemas.microsoft.com/office/drawing/2014/main" id="{707CBA10-EA9C-E86C-7562-5934D3391314}"/>
                    </a:ext>
                  </a:extLst>
                </p:cNvPr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8D69FF7D-2A0C-185A-9729-53F3DDC8CF37}"/>
                  </a:ext>
                </a:extLst>
              </p:cNvPr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200" name="Rectangle 199">
            <a:extLst>
              <a:ext uri="{FF2B5EF4-FFF2-40B4-BE49-F238E27FC236}">
                <a16:creationId xmlns:a16="http://schemas.microsoft.com/office/drawing/2014/main" id="{77765384-20AA-5A04-46A1-0C50BC1F21C2}"/>
              </a:ext>
            </a:extLst>
          </p:cNvPr>
          <p:cNvSpPr/>
          <p:nvPr/>
        </p:nvSpPr>
        <p:spPr bwMode="auto">
          <a:xfrm>
            <a:off x="7337099" y="4698631"/>
            <a:ext cx="183303" cy="45719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E019F4BB-C37A-922F-B4E1-66B129AD77CA}"/>
              </a:ext>
            </a:extLst>
          </p:cNvPr>
          <p:cNvSpPr/>
          <p:nvPr/>
        </p:nvSpPr>
        <p:spPr bwMode="auto">
          <a:xfrm>
            <a:off x="7783123" y="4698631"/>
            <a:ext cx="103317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76A8907E-5771-C36B-D62A-F22C12C0DEED}"/>
              </a:ext>
            </a:extLst>
          </p:cNvPr>
          <p:cNvSpPr/>
          <p:nvPr/>
        </p:nvSpPr>
        <p:spPr bwMode="auto">
          <a:xfrm>
            <a:off x="7988762" y="4698631"/>
            <a:ext cx="97336" cy="5873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4" name="5-Point Star 203">
            <a:extLst>
              <a:ext uri="{FF2B5EF4-FFF2-40B4-BE49-F238E27FC236}">
                <a16:creationId xmlns:a16="http://schemas.microsoft.com/office/drawing/2014/main" id="{567D918A-1FA4-46C9-36C8-DFF56204C732}"/>
              </a:ext>
            </a:extLst>
          </p:cNvPr>
          <p:cNvSpPr/>
          <p:nvPr/>
        </p:nvSpPr>
        <p:spPr bwMode="auto">
          <a:xfrm rot="1258965">
            <a:off x="7344657" y="4612821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05" name="Straight Arrow Connector 204">
            <a:extLst>
              <a:ext uri="{FF2B5EF4-FFF2-40B4-BE49-F238E27FC236}">
                <a16:creationId xmlns:a16="http://schemas.microsoft.com/office/drawing/2014/main" id="{74739157-38CC-6776-1652-E3F2887AD60A}"/>
              </a:ext>
            </a:extLst>
          </p:cNvPr>
          <p:cNvCxnSpPr/>
          <p:nvPr/>
        </p:nvCxnSpPr>
        <p:spPr bwMode="auto">
          <a:xfrm>
            <a:off x="7099905" y="4237046"/>
            <a:ext cx="182395" cy="26550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981CF4A4-FF2F-BF46-3403-A759EBF409EF}"/>
              </a:ext>
            </a:extLst>
          </p:cNvPr>
          <p:cNvSpPr txBox="1"/>
          <p:nvPr/>
        </p:nvSpPr>
        <p:spPr>
          <a:xfrm>
            <a:off x="273100" y="2925058"/>
            <a:ext cx="2173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Changes in frequency cause variants to become correlated (LD)</a:t>
            </a:r>
          </a:p>
        </p:txBody>
      </p:sp>
      <p:sp>
        <p:nvSpPr>
          <p:cNvPr id="116" name="Title 1">
            <a:extLst>
              <a:ext uri="{FF2B5EF4-FFF2-40B4-BE49-F238E27FC236}">
                <a16:creationId xmlns:a16="http://schemas.microsoft.com/office/drawing/2014/main" id="{C09FF4A0-58FA-747F-C2F9-22AD5699A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45" y="179000"/>
            <a:ext cx="8710510" cy="599507"/>
          </a:xfrm>
        </p:spPr>
        <p:txBody>
          <a:bodyPr/>
          <a:lstStyle/>
          <a:p>
            <a:r>
              <a:rPr lang="en-GB" sz="2400" dirty="0">
                <a:latin typeface="FoundrySterling-Book" pitchFamily="2" charset="0"/>
              </a:rPr>
              <a:t>Patterns of inheritance generate linkage disequilibrium</a:t>
            </a:r>
            <a:r>
              <a:rPr lang="en-GB" sz="2400" baseline="30000" dirty="0">
                <a:latin typeface="FoundrySterling-Book" pitchFamily="2" charset="0"/>
              </a:rPr>
              <a:t>*</a:t>
            </a:r>
            <a:endParaRPr lang="en-US" sz="2400" baseline="30000" dirty="0">
              <a:latin typeface="FoundrySterling-Book" pitchFamily="2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ABFF166-5D37-6053-0B97-3669736E1283}"/>
              </a:ext>
            </a:extLst>
          </p:cNvPr>
          <p:cNvSpPr txBox="1">
            <a:spLocks/>
          </p:cNvSpPr>
          <p:nvPr/>
        </p:nvSpPr>
        <p:spPr bwMode="auto">
          <a:xfrm>
            <a:off x="350210" y="6020395"/>
            <a:ext cx="8710510" cy="5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GB" sz="1600" i="1" kern="0" dirty="0"/>
              <a:t>* LD = correlations between genotypes at nearby genetic variants along a chromosome</a:t>
            </a:r>
            <a:endParaRPr lang="en-US" sz="1600" i="1" kern="0" baseline="30000" dirty="0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2BF4BB06-FE6E-E12A-95B0-C3FFA3465834}"/>
              </a:ext>
            </a:extLst>
          </p:cNvPr>
          <p:cNvSpPr/>
          <p:nvPr/>
        </p:nvSpPr>
        <p:spPr bwMode="auto">
          <a:xfrm>
            <a:off x="4426414" y="1109392"/>
            <a:ext cx="81723" cy="81723"/>
          </a:xfrm>
          <a:prstGeom prst="triangle">
            <a:avLst/>
          </a:prstGeom>
          <a:solidFill>
            <a:srgbClr val="000000"/>
          </a:solidFill>
          <a:ln w="1270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F4B8832F-D2F2-52B1-1529-FE29E0BF0584}"/>
              </a:ext>
            </a:extLst>
          </p:cNvPr>
          <p:cNvSpPr/>
          <p:nvPr/>
        </p:nvSpPr>
        <p:spPr bwMode="auto">
          <a:xfrm>
            <a:off x="3723595" y="1629849"/>
            <a:ext cx="81723" cy="81723"/>
          </a:xfrm>
          <a:prstGeom prst="triangle">
            <a:avLst/>
          </a:prstGeom>
          <a:solidFill>
            <a:srgbClr val="000000"/>
          </a:solidFill>
          <a:ln w="1270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12327D40-AECE-D4FC-0FB6-0CBB4F5A7115}"/>
              </a:ext>
            </a:extLst>
          </p:cNvPr>
          <p:cNvSpPr/>
          <p:nvPr/>
        </p:nvSpPr>
        <p:spPr bwMode="auto">
          <a:xfrm>
            <a:off x="2971582" y="4680100"/>
            <a:ext cx="81723" cy="81723"/>
          </a:xfrm>
          <a:prstGeom prst="triangle">
            <a:avLst/>
          </a:prstGeom>
          <a:solidFill>
            <a:srgbClr val="000000"/>
          </a:solidFill>
          <a:ln w="1270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5A02092-0E04-C45A-179A-564F20E54FCA}"/>
              </a:ext>
            </a:extLst>
          </p:cNvPr>
          <p:cNvSpPr/>
          <p:nvPr/>
        </p:nvSpPr>
        <p:spPr bwMode="auto">
          <a:xfrm>
            <a:off x="4465965" y="4696071"/>
            <a:ext cx="81723" cy="81723"/>
          </a:xfrm>
          <a:prstGeom prst="triangle">
            <a:avLst/>
          </a:prstGeom>
          <a:solidFill>
            <a:srgbClr val="000000"/>
          </a:solidFill>
          <a:ln w="1270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FFF8B1-FBFE-2AD5-BB56-EB5D1D5A3432}"/>
              </a:ext>
            </a:extLst>
          </p:cNvPr>
          <p:cNvSpPr txBox="1"/>
          <p:nvPr/>
        </p:nvSpPr>
        <p:spPr>
          <a:xfrm>
            <a:off x="2488392" y="5463496"/>
            <a:ext cx="4033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These variants are correlated (tend to be seen together).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01B43D2-968E-218C-3225-6BDC3F558A01}"/>
              </a:ext>
            </a:extLst>
          </p:cNvPr>
          <p:cNvCxnSpPr/>
          <p:nvPr/>
        </p:nvCxnSpPr>
        <p:spPr bwMode="auto">
          <a:xfrm flipH="1" flipV="1">
            <a:off x="3053305" y="4939553"/>
            <a:ext cx="86135" cy="34782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88702F4-79BB-DA9A-DBFB-D6188FB509F8}"/>
              </a:ext>
            </a:extLst>
          </p:cNvPr>
          <p:cNvCxnSpPr>
            <a:cxnSpLocks/>
          </p:cNvCxnSpPr>
          <p:nvPr/>
        </p:nvCxnSpPr>
        <p:spPr bwMode="auto">
          <a:xfrm flipV="1">
            <a:off x="4463675" y="4976717"/>
            <a:ext cx="114643" cy="31066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8505724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285094" y="1012456"/>
            <a:ext cx="1575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Mutation arises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285095" y="1724057"/>
            <a:ext cx="2173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Gets passed on through many generations 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273100" y="4210162"/>
            <a:ext cx="2173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Recombination breaks this down leading to local patterns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64798" y="5664345"/>
            <a:ext cx="8696611" cy="738664"/>
          </a:xfrm>
          <a:prstGeom prst="rect">
            <a:avLst/>
          </a:prstGeom>
          <a:noFill/>
          <a:ln>
            <a:solidFill>
              <a:srgbClr val="FFFF65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FoundrySterling-Book" pitchFamily="2" charset="0"/>
              </a:rPr>
              <a:t>Idea: maybe we can just genotype a dense set of marker genotypes</a:t>
            </a:r>
          </a:p>
          <a:p>
            <a:pPr algn="ctr"/>
            <a:r>
              <a:rPr lang="en-US" sz="1800" dirty="0">
                <a:latin typeface="FoundrySterling-Book" pitchFamily="2" charset="0"/>
              </a:rPr>
              <a:t>If we happened to include       , we might pick up the true signal at  </a:t>
            </a:r>
          </a:p>
        </p:txBody>
      </p:sp>
      <p:sp>
        <p:nvSpPr>
          <p:cNvPr id="188" name="Rectangle 187"/>
          <p:cNvSpPr/>
          <p:nvPr/>
        </p:nvSpPr>
        <p:spPr bwMode="auto">
          <a:xfrm>
            <a:off x="4613088" y="4707331"/>
            <a:ext cx="158933" cy="45719"/>
          </a:xfrm>
          <a:prstGeom prst="rect">
            <a:avLst/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4204442" y="1146911"/>
            <a:ext cx="1001767" cy="45719"/>
            <a:chOff x="6047154" y="1849637"/>
            <a:chExt cx="2453966" cy="111995"/>
          </a:xfrm>
          <a:solidFill>
            <a:srgbClr val="FF6600"/>
          </a:solidFill>
        </p:grpSpPr>
        <p:sp>
          <p:nvSpPr>
            <p:cNvPr id="68" name="Rectangle 67"/>
            <p:cNvSpPr/>
            <p:nvPr/>
          </p:nvSpPr>
          <p:spPr bwMode="auto">
            <a:xfrm>
              <a:off x="6047154" y="1849637"/>
              <a:ext cx="1337234" cy="107079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7393305" y="1854297"/>
              <a:ext cx="120780" cy="99404"/>
              <a:chOff x="7425765" y="1673412"/>
              <a:chExt cx="120349" cy="137699"/>
            </a:xfrm>
            <a:grpFill/>
          </p:grpSpPr>
          <p:sp>
            <p:nvSpPr>
              <p:cNvPr id="83" name="Right Triangle 82"/>
              <p:cNvSpPr/>
              <p:nvPr/>
            </p:nvSpPr>
            <p:spPr bwMode="auto">
              <a:xfrm>
                <a:off x="7425765" y="1673412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4" name="Right Triangle 83"/>
              <p:cNvSpPr/>
              <p:nvPr/>
            </p:nvSpPr>
            <p:spPr bwMode="auto">
              <a:xfrm flipV="1">
                <a:off x="7426585" y="1743876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flipH="1">
              <a:off x="7508834" y="1855116"/>
              <a:ext cx="120780" cy="99404"/>
              <a:chOff x="7425765" y="1673412"/>
              <a:chExt cx="120349" cy="137699"/>
            </a:xfrm>
            <a:grpFill/>
          </p:grpSpPr>
          <p:sp>
            <p:nvSpPr>
              <p:cNvPr id="72" name="Right Triangle 71"/>
              <p:cNvSpPr/>
              <p:nvPr/>
            </p:nvSpPr>
            <p:spPr bwMode="auto">
              <a:xfrm>
                <a:off x="7425765" y="1673412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" name="Right Triangle 81"/>
              <p:cNvSpPr/>
              <p:nvPr/>
            </p:nvSpPr>
            <p:spPr bwMode="auto">
              <a:xfrm flipV="1">
                <a:off x="7426585" y="1743876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71" name="Rectangle 70"/>
            <p:cNvSpPr/>
            <p:nvPr/>
          </p:nvSpPr>
          <p:spPr bwMode="auto">
            <a:xfrm>
              <a:off x="7637522" y="1854553"/>
              <a:ext cx="863598" cy="107079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5" name="5-Point Star 84"/>
          <p:cNvSpPr/>
          <p:nvPr/>
        </p:nvSpPr>
        <p:spPr bwMode="auto">
          <a:xfrm rot="1258965">
            <a:off x="4494301" y="1063026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485434" y="1646596"/>
            <a:ext cx="1025539" cy="46531"/>
            <a:chOff x="3002174" y="4061930"/>
            <a:chExt cx="2468351" cy="111995"/>
          </a:xfrm>
        </p:grpSpPr>
        <p:grpSp>
          <p:nvGrpSpPr>
            <p:cNvPr id="86" name="Group 85"/>
            <p:cNvGrpSpPr/>
            <p:nvPr/>
          </p:nvGrpSpPr>
          <p:grpSpPr>
            <a:xfrm>
              <a:off x="3005131" y="4061930"/>
              <a:ext cx="2453966" cy="111995"/>
              <a:chOff x="6047154" y="1849637"/>
              <a:chExt cx="2453966" cy="111995"/>
            </a:xfrm>
            <a:solidFill>
              <a:srgbClr val="FF6600"/>
            </a:solidFill>
          </p:grpSpPr>
          <p:sp>
            <p:nvSpPr>
              <p:cNvPr id="87" name="Rectangle 86"/>
              <p:cNvSpPr/>
              <p:nvPr/>
            </p:nvSpPr>
            <p:spPr bwMode="auto">
              <a:xfrm>
                <a:off x="6047154" y="1849637"/>
                <a:ext cx="1337234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88" name="Group 87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99" name="Right Triangle 98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00" name="Right Triangle 99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95" name="Right Triangle 94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7" name="Right Triangle 96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90" name="Rectangle 89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1" name="Rectangle 100"/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Rectangle 101"/>
            <p:cNvSpPr/>
            <p:nvPr/>
          </p:nvSpPr>
          <p:spPr bwMode="auto">
            <a:xfrm>
              <a:off x="3002174" y="4063972"/>
              <a:ext cx="202402" cy="101717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3" name="5-Point Star 102"/>
          <p:cNvSpPr/>
          <p:nvPr/>
        </p:nvSpPr>
        <p:spPr bwMode="auto">
          <a:xfrm rot="1258965">
            <a:off x="3800033" y="1590379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04" name="Group 103"/>
          <p:cNvGrpSpPr/>
          <p:nvPr/>
        </p:nvGrpSpPr>
        <p:grpSpPr>
          <a:xfrm>
            <a:off x="5065072" y="1654711"/>
            <a:ext cx="1025539" cy="45719"/>
            <a:chOff x="3002174" y="4063972"/>
            <a:chExt cx="2468351" cy="110040"/>
          </a:xfrm>
        </p:grpSpPr>
        <p:grpSp>
          <p:nvGrpSpPr>
            <p:cNvPr id="105" name="Group 104"/>
            <p:cNvGrpSpPr/>
            <p:nvPr/>
          </p:nvGrpSpPr>
          <p:grpSpPr>
            <a:xfrm>
              <a:off x="4351282" y="4066590"/>
              <a:ext cx="1107815" cy="107335"/>
              <a:chOff x="7393305" y="1854297"/>
              <a:chExt cx="1107815" cy="107335"/>
            </a:xfrm>
            <a:solidFill>
              <a:srgbClr val="FF6600"/>
            </a:solidFill>
          </p:grpSpPr>
          <p:grpSp>
            <p:nvGrpSpPr>
              <p:cNvPr id="109" name="Group 108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14" name="Right Triangle 113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5" name="Right Triangle 114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10" name="Group 109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12" name="Right Triangle 111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3" name="Right Triangle 112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11" name="Rectangle 110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6" name="Rectangle 105"/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7" name="Rectangle 106"/>
            <p:cNvSpPr/>
            <p:nvPr/>
          </p:nvSpPr>
          <p:spPr bwMode="auto">
            <a:xfrm>
              <a:off x="3002174" y="4063972"/>
              <a:ext cx="1338221" cy="11004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17" name="Straight Arrow Connector 116"/>
          <p:cNvCxnSpPr/>
          <p:nvPr/>
        </p:nvCxnSpPr>
        <p:spPr bwMode="auto">
          <a:xfrm flipH="1">
            <a:off x="4156825" y="1279084"/>
            <a:ext cx="24384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8" name="Straight Arrow Connector 117"/>
          <p:cNvCxnSpPr/>
          <p:nvPr/>
        </p:nvCxnSpPr>
        <p:spPr bwMode="auto">
          <a:xfrm>
            <a:off x="5111865" y="1340044"/>
            <a:ext cx="23368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4368885" y="2703172"/>
            <a:ext cx="633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Time</a:t>
            </a:r>
          </a:p>
        </p:txBody>
      </p:sp>
      <p:cxnSp>
        <p:nvCxnSpPr>
          <p:cNvPr id="46" name="Straight Connector 45"/>
          <p:cNvCxnSpPr/>
          <p:nvPr/>
        </p:nvCxnSpPr>
        <p:spPr bwMode="auto">
          <a:xfrm flipH="1">
            <a:off x="4699000" y="2089416"/>
            <a:ext cx="6465" cy="47244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/>
          <p:nvPr/>
        </p:nvCxnSpPr>
        <p:spPr bwMode="auto">
          <a:xfrm flipH="1">
            <a:off x="4675909" y="3213110"/>
            <a:ext cx="29556" cy="53663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  <a:effectLst/>
        </p:spPr>
      </p:cxnSp>
      <p:grpSp>
        <p:nvGrpSpPr>
          <p:cNvPr id="146" name="Group 145"/>
          <p:cNvGrpSpPr/>
          <p:nvPr/>
        </p:nvGrpSpPr>
        <p:grpSpPr>
          <a:xfrm>
            <a:off x="2732209" y="4699708"/>
            <a:ext cx="1025539" cy="48446"/>
            <a:chOff x="3002174" y="4063972"/>
            <a:chExt cx="2468351" cy="116603"/>
          </a:xfrm>
        </p:grpSpPr>
        <p:sp>
          <p:nvSpPr>
            <p:cNvPr id="149" name="Rectangle 148"/>
            <p:cNvSpPr/>
            <p:nvPr/>
          </p:nvSpPr>
          <p:spPr bwMode="auto">
            <a:xfrm>
              <a:off x="3002174" y="4063972"/>
              <a:ext cx="1336977" cy="11004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47" name="Group 146"/>
            <p:cNvGrpSpPr/>
            <p:nvPr/>
          </p:nvGrpSpPr>
          <p:grpSpPr>
            <a:xfrm>
              <a:off x="3486705" y="4066590"/>
              <a:ext cx="1972392" cy="113985"/>
              <a:chOff x="6528728" y="1854297"/>
              <a:chExt cx="1972392" cy="113985"/>
            </a:xfrm>
            <a:solidFill>
              <a:srgbClr val="FF6600"/>
            </a:solidFill>
          </p:grpSpPr>
          <p:grpSp>
            <p:nvGrpSpPr>
              <p:cNvPr id="151" name="Group 150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56" name="Right Triangle 155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57" name="Right Triangle 156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52" name="Group 151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54" name="Right Triangle 153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55" name="Right Triangle 154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53" name="Rectangle 152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 bwMode="auto">
              <a:xfrm>
                <a:off x="6528728" y="1858242"/>
                <a:ext cx="688843" cy="11004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48" name="Rectangle 147"/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4215569" y="4708998"/>
            <a:ext cx="1025539" cy="46567"/>
            <a:chOff x="3002174" y="4061930"/>
            <a:chExt cx="2468351" cy="112082"/>
          </a:xfrm>
        </p:grpSpPr>
        <p:grpSp>
          <p:nvGrpSpPr>
            <p:cNvPr id="160" name="Group 159"/>
            <p:cNvGrpSpPr/>
            <p:nvPr/>
          </p:nvGrpSpPr>
          <p:grpSpPr>
            <a:xfrm>
              <a:off x="3599335" y="4061930"/>
              <a:ext cx="1859762" cy="111995"/>
              <a:chOff x="6641358" y="1849637"/>
              <a:chExt cx="1859762" cy="111995"/>
            </a:xfrm>
            <a:solidFill>
              <a:srgbClr val="FF6600"/>
            </a:solidFill>
          </p:grpSpPr>
          <p:sp>
            <p:nvSpPr>
              <p:cNvPr id="163" name="Rectangle 162"/>
              <p:cNvSpPr/>
              <p:nvPr/>
            </p:nvSpPr>
            <p:spPr bwMode="auto">
              <a:xfrm>
                <a:off x="6641358" y="1849637"/>
                <a:ext cx="584379" cy="11004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64" name="Group 163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69" name="Right Triangle 168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70" name="Right Triangle 169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65" name="Group 164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67" name="Right Triangle 166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68" name="Right Triangle 167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66" name="Rectangle 165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61" name="Rectangle 160"/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2" name="Rectangle 161"/>
            <p:cNvSpPr/>
            <p:nvPr/>
          </p:nvSpPr>
          <p:spPr bwMode="auto">
            <a:xfrm>
              <a:off x="3002174" y="4063971"/>
              <a:ext cx="597164" cy="110041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71" name="5-Point Star 170"/>
          <p:cNvSpPr/>
          <p:nvPr/>
        </p:nvSpPr>
        <p:spPr bwMode="auto">
          <a:xfrm rot="1258965">
            <a:off x="4530168" y="4652786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2" name="Straight Arrow Connector 171"/>
          <p:cNvCxnSpPr/>
          <p:nvPr/>
        </p:nvCxnSpPr>
        <p:spPr bwMode="auto">
          <a:xfrm flipH="1">
            <a:off x="3770745" y="1969964"/>
            <a:ext cx="24384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3" name="Straight Arrow Connector 172"/>
          <p:cNvCxnSpPr/>
          <p:nvPr/>
        </p:nvCxnSpPr>
        <p:spPr bwMode="auto">
          <a:xfrm>
            <a:off x="5701145" y="1969964"/>
            <a:ext cx="254000" cy="27185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4" name="Straight Arrow Connector 173"/>
          <p:cNvCxnSpPr/>
          <p:nvPr/>
        </p:nvCxnSpPr>
        <p:spPr bwMode="auto">
          <a:xfrm flipH="1">
            <a:off x="3017520" y="4219571"/>
            <a:ext cx="24384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8" name="5-Point Star 157"/>
          <p:cNvSpPr/>
          <p:nvPr/>
        </p:nvSpPr>
        <p:spPr bwMode="auto">
          <a:xfrm rot="1258965">
            <a:off x="3046808" y="4642626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5" name="Rectangle 174"/>
          <p:cNvSpPr/>
          <p:nvPr/>
        </p:nvSpPr>
        <p:spPr bwMode="auto">
          <a:xfrm>
            <a:off x="3449027" y="4703737"/>
            <a:ext cx="301208" cy="470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5538267" y="4711581"/>
            <a:ext cx="1031409" cy="48785"/>
            <a:chOff x="3005132" y="3673460"/>
            <a:chExt cx="2465640" cy="116624"/>
          </a:xfrm>
        </p:grpSpPr>
        <p:sp>
          <p:nvSpPr>
            <p:cNvPr id="176" name="Rectangle 175"/>
            <p:cNvSpPr/>
            <p:nvPr/>
          </p:nvSpPr>
          <p:spPr bwMode="auto">
            <a:xfrm>
              <a:off x="3005132" y="3673460"/>
              <a:ext cx="834750" cy="11662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77" name="Group 176"/>
            <p:cNvGrpSpPr/>
            <p:nvPr/>
          </p:nvGrpSpPr>
          <p:grpSpPr>
            <a:xfrm>
              <a:off x="3845443" y="3674015"/>
              <a:ext cx="1625329" cy="114331"/>
              <a:chOff x="6875791" y="1849637"/>
              <a:chExt cx="1625329" cy="114331"/>
            </a:xfrm>
            <a:solidFill>
              <a:srgbClr val="008000"/>
            </a:solidFill>
          </p:grpSpPr>
          <p:sp>
            <p:nvSpPr>
              <p:cNvPr id="178" name="Rectangle 177"/>
              <p:cNvSpPr/>
              <p:nvPr/>
            </p:nvSpPr>
            <p:spPr bwMode="auto">
              <a:xfrm>
                <a:off x="6875791" y="1849637"/>
                <a:ext cx="508598" cy="11433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79" name="Group 178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84" name="Right Triangle 183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85" name="Right Triangle 184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80" name="Group 179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82" name="Right Triangle 181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83" name="Right Triangle 182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81" name="Rectangle 180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cxnSp>
        <p:nvCxnSpPr>
          <p:cNvPr id="186" name="Straight Arrow Connector 185"/>
          <p:cNvCxnSpPr/>
          <p:nvPr/>
        </p:nvCxnSpPr>
        <p:spPr bwMode="auto">
          <a:xfrm flipH="1">
            <a:off x="4693920" y="4216554"/>
            <a:ext cx="1648" cy="2765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7" name="Straight Arrow Connector 186"/>
          <p:cNvCxnSpPr/>
          <p:nvPr/>
        </p:nvCxnSpPr>
        <p:spPr bwMode="auto">
          <a:xfrm flipH="1">
            <a:off x="6054536" y="4217927"/>
            <a:ext cx="1648" cy="2765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89" name="Group 188"/>
          <p:cNvGrpSpPr/>
          <p:nvPr/>
        </p:nvGrpSpPr>
        <p:grpSpPr>
          <a:xfrm>
            <a:off x="7076121" y="4698631"/>
            <a:ext cx="1031409" cy="48785"/>
            <a:chOff x="3005132" y="3673460"/>
            <a:chExt cx="2465640" cy="116624"/>
          </a:xfrm>
        </p:grpSpPr>
        <p:sp>
          <p:nvSpPr>
            <p:cNvPr id="190" name="Rectangle 189"/>
            <p:cNvSpPr/>
            <p:nvPr/>
          </p:nvSpPr>
          <p:spPr bwMode="auto">
            <a:xfrm>
              <a:off x="3005132" y="3673460"/>
              <a:ext cx="834750" cy="11662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91" name="Group 190"/>
            <p:cNvGrpSpPr/>
            <p:nvPr/>
          </p:nvGrpSpPr>
          <p:grpSpPr>
            <a:xfrm>
              <a:off x="3845443" y="3674015"/>
              <a:ext cx="1625329" cy="114331"/>
              <a:chOff x="6875791" y="1849637"/>
              <a:chExt cx="1625329" cy="114331"/>
            </a:xfrm>
            <a:solidFill>
              <a:srgbClr val="008000"/>
            </a:solidFill>
          </p:grpSpPr>
          <p:sp>
            <p:nvSpPr>
              <p:cNvPr id="192" name="Rectangle 191"/>
              <p:cNvSpPr/>
              <p:nvPr/>
            </p:nvSpPr>
            <p:spPr bwMode="auto">
              <a:xfrm>
                <a:off x="6875791" y="1849637"/>
                <a:ext cx="508598" cy="11433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93" name="Group 192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98" name="Right Triangle 197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99" name="Right Triangle 198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94" name="Group 193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96" name="Right Triangle 195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97" name="Right Triangle 196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95" name="Rectangle 194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200" name="Rectangle 199"/>
          <p:cNvSpPr/>
          <p:nvPr/>
        </p:nvSpPr>
        <p:spPr bwMode="auto">
          <a:xfrm>
            <a:off x="7337099" y="4698631"/>
            <a:ext cx="183303" cy="45719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1" name="Rectangle 200"/>
          <p:cNvSpPr/>
          <p:nvPr/>
        </p:nvSpPr>
        <p:spPr bwMode="auto">
          <a:xfrm>
            <a:off x="7783123" y="4698631"/>
            <a:ext cx="103317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3" name="Rectangle 202"/>
          <p:cNvSpPr/>
          <p:nvPr/>
        </p:nvSpPr>
        <p:spPr bwMode="auto">
          <a:xfrm>
            <a:off x="7988762" y="4698631"/>
            <a:ext cx="97336" cy="5873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4" name="5-Point Star 203"/>
          <p:cNvSpPr/>
          <p:nvPr/>
        </p:nvSpPr>
        <p:spPr bwMode="auto">
          <a:xfrm rot="1258965">
            <a:off x="7344657" y="4612821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05" name="Straight Arrow Connector 204"/>
          <p:cNvCxnSpPr/>
          <p:nvPr/>
        </p:nvCxnSpPr>
        <p:spPr bwMode="auto">
          <a:xfrm>
            <a:off x="7099905" y="4237046"/>
            <a:ext cx="182395" cy="26550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360A86DA-980B-E448-BF57-15A3446E6DFD}"/>
              </a:ext>
            </a:extLst>
          </p:cNvPr>
          <p:cNvSpPr txBox="1"/>
          <p:nvPr/>
        </p:nvSpPr>
        <p:spPr>
          <a:xfrm>
            <a:off x="273100" y="2925058"/>
            <a:ext cx="2173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Changes in frequency cause variants to become correlated (LD)</a:t>
            </a: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B2B13080-AFB4-0BD9-5036-86F585385856}"/>
              </a:ext>
            </a:extLst>
          </p:cNvPr>
          <p:cNvSpPr/>
          <p:nvPr/>
        </p:nvSpPr>
        <p:spPr bwMode="auto">
          <a:xfrm>
            <a:off x="4426414" y="1109392"/>
            <a:ext cx="81723" cy="81723"/>
          </a:xfrm>
          <a:prstGeom prst="triangle">
            <a:avLst/>
          </a:prstGeom>
          <a:solidFill>
            <a:srgbClr val="000000"/>
          </a:solidFill>
          <a:ln w="1270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1FC6A659-BA43-5A11-EDC8-8F64EFBCA6F8}"/>
              </a:ext>
            </a:extLst>
          </p:cNvPr>
          <p:cNvSpPr/>
          <p:nvPr/>
        </p:nvSpPr>
        <p:spPr bwMode="auto">
          <a:xfrm>
            <a:off x="3723595" y="1629849"/>
            <a:ext cx="81723" cy="81723"/>
          </a:xfrm>
          <a:prstGeom prst="triangle">
            <a:avLst/>
          </a:prstGeom>
          <a:solidFill>
            <a:srgbClr val="000000"/>
          </a:solidFill>
          <a:ln w="1270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43A4418E-244B-8891-19ED-0122FA3E9ABD}"/>
              </a:ext>
            </a:extLst>
          </p:cNvPr>
          <p:cNvSpPr/>
          <p:nvPr/>
        </p:nvSpPr>
        <p:spPr bwMode="auto">
          <a:xfrm>
            <a:off x="2971582" y="4680100"/>
            <a:ext cx="81723" cy="81723"/>
          </a:xfrm>
          <a:prstGeom prst="triangle">
            <a:avLst/>
          </a:prstGeom>
          <a:solidFill>
            <a:srgbClr val="000000"/>
          </a:solidFill>
          <a:ln w="1270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D71A59AD-D1E4-D9A3-C31A-ADC9FD623CF0}"/>
              </a:ext>
            </a:extLst>
          </p:cNvPr>
          <p:cNvSpPr/>
          <p:nvPr/>
        </p:nvSpPr>
        <p:spPr bwMode="auto">
          <a:xfrm>
            <a:off x="4465965" y="4696071"/>
            <a:ext cx="81723" cy="81723"/>
          </a:xfrm>
          <a:prstGeom prst="triangle">
            <a:avLst/>
          </a:prstGeom>
          <a:solidFill>
            <a:srgbClr val="000000"/>
          </a:solidFill>
          <a:ln w="1270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A9793A5-DED7-9E17-17D6-2A34604CCD81}"/>
              </a:ext>
            </a:extLst>
          </p:cNvPr>
          <p:cNvSpPr txBox="1">
            <a:spLocks/>
          </p:cNvSpPr>
          <p:nvPr/>
        </p:nvSpPr>
        <p:spPr bwMode="auto">
          <a:xfrm>
            <a:off x="216745" y="179000"/>
            <a:ext cx="8710510" cy="5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400" kern="0"/>
              <a:t>Patterns of inheritance generate linkage disequilbrium</a:t>
            </a:r>
            <a:endParaRPr lang="en-US" sz="2400" kern="0" dirty="0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7D8E5040-3B8D-F088-99E8-C410A8DFE9E2}"/>
              </a:ext>
            </a:extLst>
          </p:cNvPr>
          <p:cNvSpPr/>
          <p:nvPr/>
        </p:nvSpPr>
        <p:spPr bwMode="auto">
          <a:xfrm>
            <a:off x="4014585" y="6120682"/>
            <a:ext cx="168748" cy="168748"/>
          </a:xfrm>
          <a:prstGeom prst="triangle">
            <a:avLst/>
          </a:prstGeom>
          <a:solidFill>
            <a:srgbClr val="000000"/>
          </a:solidFill>
          <a:ln w="1270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5-Point Star 203">
            <a:extLst>
              <a:ext uri="{FF2B5EF4-FFF2-40B4-BE49-F238E27FC236}">
                <a16:creationId xmlns:a16="http://schemas.microsoft.com/office/drawing/2014/main" id="{3ECBA211-26FD-B2F3-6154-DCBDD3D856CF}"/>
              </a:ext>
            </a:extLst>
          </p:cNvPr>
          <p:cNvSpPr/>
          <p:nvPr/>
        </p:nvSpPr>
        <p:spPr bwMode="auto">
          <a:xfrm rot="1258965">
            <a:off x="7733977" y="6145719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F1816A8-B37F-DC11-1D65-68450034DE9C}"/>
              </a:ext>
            </a:extLst>
          </p:cNvPr>
          <p:cNvCxnSpPr>
            <a:cxnSpLocks/>
          </p:cNvCxnSpPr>
          <p:nvPr/>
        </p:nvCxnSpPr>
        <p:spPr bwMode="auto">
          <a:xfrm flipV="1">
            <a:off x="2735322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A60EDED-2A3F-A9D6-7851-2A9F730966B9}"/>
              </a:ext>
            </a:extLst>
          </p:cNvPr>
          <p:cNvCxnSpPr>
            <a:cxnSpLocks/>
          </p:cNvCxnSpPr>
          <p:nvPr/>
        </p:nvCxnSpPr>
        <p:spPr bwMode="auto">
          <a:xfrm flipV="1">
            <a:off x="2775256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6E15FE3-4F16-1E27-D1CE-A5594C3174E9}"/>
              </a:ext>
            </a:extLst>
          </p:cNvPr>
          <p:cNvCxnSpPr>
            <a:cxnSpLocks/>
          </p:cNvCxnSpPr>
          <p:nvPr/>
        </p:nvCxnSpPr>
        <p:spPr bwMode="auto">
          <a:xfrm flipV="1">
            <a:off x="2810300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0A5A124-A678-4AF7-B4D0-EF19A1D5A4FB}"/>
              </a:ext>
            </a:extLst>
          </p:cNvPr>
          <p:cNvCxnSpPr>
            <a:cxnSpLocks/>
          </p:cNvCxnSpPr>
          <p:nvPr/>
        </p:nvCxnSpPr>
        <p:spPr bwMode="auto">
          <a:xfrm flipV="1">
            <a:off x="2873053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6D90ABA-A4A5-3F45-D24C-893639BA255F}"/>
              </a:ext>
            </a:extLst>
          </p:cNvPr>
          <p:cNvCxnSpPr>
            <a:cxnSpLocks/>
          </p:cNvCxnSpPr>
          <p:nvPr/>
        </p:nvCxnSpPr>
        <p:spPr bwMode="auto">
          <a:xfrm flipV="1">
            <a:off x="2912987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72C12C5-4B30-0F19-BEE5-8DEA1C68BB3B}"/>
              </a:ext>
            </a:extLst>
          </p:cNvPr>
          <p:cNvCxnSpPr>
            <a:cxnSpLocks/>
          </p:cNvCxnSpPr>
          <p:nvPr/>
        </p:nvCxnSpPr>
        <p:spPr bwMode="auto">
          <a:xfrm flipV="1">
            <a:off x="2966150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91FF71D-FA69-4926-1228-C09A89D94E7A}"/>
              </a:ext>
            </a:extLst>
          </p:cNvPr>
          <p:cNvCxnSpPr>
            <a:cxnSpLocks/>
            <a:endCxn id="5" idx="3"/>
          </p:cNvCxnSpPr>
          <p:nvPr/>
        </p:nvCxnSpPr>
        <p:spPr bwMode="auto">
          <a:xfrm flipV="1">
            <a:off x="3012444" y="4761823"/>
            <a:ext cx="0" cy="240103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1BE23EA-4169-7A7E-37E2-F3A436F64ECE}"/>
              </a:ext>
            </a:extLst>
          </p:cNvPr>
          <p:cNvCxnSpPr>
            <a:cxnSpLocks/>
          </p:cNvCxnSpPr>
          <p:nvPr/>
        </p:nvCxnSpPr>
        <p:spPr bwMode="auto">
          <a:xfrm flipV="1">
            <a:off x="3053305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65D8787-9AA4-CD07-0F94-C54523EF30C1}"/>
              </a:ext>
            </a:extLst>
          </p:cNvPr>
          <p:cNvCxnSpPr>
            <a:cxnSpLocks/>
          </p:cNvCxnSpPr>
          <p:nvPr/>
        </p:nvCxnSpPr>
        <p:spPr bwMode="auto">
          <a:xfrm flipV="1">
            <a:off x="3189893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1733AAA-468A-7024-212E-D89EF0BBE078}"/>
              </a:ext>
            </a:extLst>
          </p:cNvPr>
          <p:cNvCxnSpPr>
            <a:cxnSpLocks/>
          </p:cNvCxnSpPr>
          <p:nvPr/>
        </p:nvCxnSpPr>
        <p:spPr bwMode="auto">
          <a:xfrm flipV="1">
            <a:off x="3224937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9BC661C-CEC0-27C8-07AC-28BA7A3DDD60}"/>
              </a:ext>
            </a:extLst>
          </p:cNvPr>
          <p:cNvCxnSpPr>
            <a:cxnSpLocks/>
          </p:cNvCxnSpPr>
          <p:nvPr/>
        </p:nvCxnSpPr>
        <p:spPr bwMode="auto">
          <a:xfrm flipV="1">
            <a:off x="3287690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B4691BD-F4FD-2E07-222F-659D9AEADD78}"/>
              </a:ext>
            </a:extLst>
          </p:cNvPr>
          <p:cNvCxnSpPr>
            <a:cxnSpLocks/>
          </p:cNvCxnSpPr>
          <p:nvPr/>
        </p:nvCxnSpPr>
        <p:spPr bwMode="auto">
          <a:xfrm flipV="1">
            <a:off x="3327624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6D87264-2195-AEE7-B5FB-88C138C2FD87}"/>
              </a:ext>
            </a:extLst>
          </p:cNvPr>
          <p:cNvCxnSpPr>
            <a:cxnSpLocks/>
          </p:cNvCxnSpPr>
          <p:nvPr/>
        </p:nvCxnSpPr>
        <p:spPr bwMode="auto">
          <a:xfrm flipV="1">
            <a:off x="3380787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7AC5824-CB22-105A-F417-37C3927709C6}"/>
              </a:ext>
            </a:extLst>
          </p:cNvPr>
          <p:cNvCxnSpPr>
            <a:cxnSpLocks/>
          </p:cNvCxnSpPr>
          <p:nvPr/>
        </p:nvCxnSpPr>
        <p:spPr bwMode="auto">
          <a:xfrm flipV="1">
            <a:off x="3421209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5527603-F5D0-1848-2DE8-BF14071ED0C8}"/>
              </a:ext>
            </a:extLst>
          </p:cNvPr>
          <p:cNvCxnSpPr>
            <a:cxnSpLocks/>
          </p:cNvCxnSpPr>
          <p:nvPr/>
        </p:nvCxnSpPr>
        <p:spPr bwMode="auto">
          <a:xfrm flipV="1">
            <a:off x="3474503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C75A537-96BB-6DEC-A410-D9E972DFAE2D}"/>
              </a:ext>
            </a:extLst>
          </p:cNvPr>
          <p:cNvCxnSpPr>
            <a:cxnSpLocks/>
          </p:cNvCxnSpPr>
          <p:nvPr/>
        </p:nvCxnSpPr>
        <p:spPr bwMode="auto">
          <a:xfrm flipV="1">
            <a:off x="3514437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ACAD7D4-132A-6A87-DD85-880594FB346D}"/>
              </a:ext>
            </a:extLst>
          </p:cNvPr>
          <p:cNvCxnSpPr>
            <a:cxnSpLocks/>
          </p:cNvCxnSpPr>
          <p:nvPr/>
        </p:nvCxnSpPr>
        <p:spPr bwMode="auto">
          <a:xfrm flipV="1">
            <a:off x="3549481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E5DF008-11FF-7B4A-586E-31B3FD69072F}"/>
              </a:ext>
            </a:extLst>
          </p:cNvPr>
          <p:cNvCxnSpPr>
            <a:cxnSpLocks/>
          </p:cNvCxnSpPr>
          <p:nvPr/>
        </p:nvCxnSpPr>
        <p:spPr bwMode="auto">
          <a:xfrm flipV="1">
            <a:off x="3612234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3C9EEBA-EE68-6D23-0C04-169614E8B2CF}"/>
              </a:ext>
            </a:extLst>
          </p:cNvPr>
          <p:cNvCxnSpPr>
            <a:cxnSpLocks/>
          </p:cNvCxnSpPr>
          <p:nvPr/>
        </p:nvCxnSpPr>
        <p:spPr bwMode="auto">
          <a:xfrm flipV="1">
            <a:off x="3652168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5EA5989-7155-0A04-F158-4E2F2F4BD80E}"/>
              </a:ext>
            </a:extLst>
          </p:cNvPr>
          <p:cNvCxnSpPr>
            <a:cxnSpLocks/>
          </p:cNvCxnSpPr>
          <p:nvPr/>
        </p:nvCxnSpPr>
        <p:spPr bwMode="auto">
          <a:xfrm flipV="1">
            <a:off x="3705331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42A5461-A35C-9A78-B119-80F80061A58C}"/>
              </a:ext>
            </a:extLst>
          </p:cNvPr>
          <p:cNvCxnSpPr>
            <a:cxnSpLocks/>
          </p:cNvCxnSpPr>
          <p:nvPr/>
        </p:nvCxnSpPr>
        <p:spPr bwMode="auto">
          <a:xfrm flipV="1">
            <a:off x="3745753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B70754E-3904-A872-AD0A-E5379A6A448F}"/>
              </a:ext>
            </a:extLst>
          </p:cNvPr>
          <p:cNvCxnSpPr>
            <a:cxnSpLocks/>
          </p:cNvCxnSpPr>
          <p:nvPr/>
        </p:nvCxnSpPr>
        <p:spPr bwMode="auto">
          <a:xfrm flipV="1">
            <a:off x="3093238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8E4E912-081A-B2C8-F282-561561664BAD}"/>
              </a:ext>
            </a:extLst>
          </p:cNvPr>
          <p:cNvCxnSpPr>
            <a:cxnSpLocks/>
          </p:cNvCxnSpPr>
          <p:nvPr/>
        </p:nvCxnSpPr>
        <p:spPr bwMode="auto">
          <a:xfrm flipV="1">
            <a:off x="4228008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DD1B0F5-1C30-72D6-0B48-6678E74DEFFB}"/>
              </a:ext>
            </a:extLst>
          </p:cNvPr>
          <p:cNvCxnSpPr>
            <a:cxnSpLocks/>
          </p:cNvCxnSpPr>
          <p:nvPr/>
        </p:nvCxnSpPr>
        <p:spPr bwMode="auto">
          <a:xfrm flipV="1">
            <a:off x="4267942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3C489D3-2419-05D1-7420-C6E2C278CA38}"/>
              </a:ext>
            </a:extLst>
          </p:cNvPr>
          <p:cNvCxnSpPr>
            <a:cxnSpLocks/>
          </p:cNvCxnSpPr>
          <p:nvPr/>
        </p:nvCxnSpPr>
        <p:spPr bwMode="auto">
          <a:xfrm flipV="1">
            <a:off x="4302986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984DC73-07D4-1E76-D8D3-4660580515E8}"/>
              </a:ext>
            </a:extLst>
          </p:cNvPr>
          <p:cNvCxnSpPr>
            <a:cxnSpLocks/>
          </p:cNvCxnSpPr>
          <p:nvPr/>
        </p:nvCxnSpPr>
        <p:spPr bwMode="auto">
          <a:xfrm flipV="1">
            <a:off x="4365739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98E9AD3-5939-53F3-FA1F-28683404B59D}"/>
              </a:ext>
            </a:extLst>
          </p:cNvPr>
          <p:cNvCxnSpPr>
            <a:cxnSpLocks/>
          </p:cNvCxnSpPr>
          <p:nvPr/>
        </p:nvCxnSpPr>
        <p:spPr bwMode="auto">
          <a:xfrm flipV="1">
            <a:off x="4405673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60DA034-4A18-148C-A26B-2F0FBB09E6AD}"/>
              </a:ext>
            </a:extLst>
          </p:cNvPr>
          <p:cNvCxnSpPr>
            <a:cxnSpLocks/>
          </p:cNvCxnSpPr>
          <p:nvPr/>
        </p:nvCxnSpPr>
        <p:spPr bwMode="auto">
          <a:xfrm flipV="1">
            <a:off x="4458836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4EEA34C-2C39-0CFD-0D3E-F84289F68D88}"/>
              </a:ext>
            </a:extLst>
          </p:cNvPr>
          <p:cNvCxnSpPr>
            <a:cxnSpLocks/>
          </p:cNvCxnSpPr>
          <p:nvPr/>
        </p:nvCxnSpPr>
        <p:spPr bwMode="auto">
          <a:xfrm flipV="1">
            <a:off x="4505130" y="4777794"/>
            <a:ext cx="0" cy="240103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9273167-3D07-24C9-5790-91EC1CF0F416}"/>
              </a:ext>
            </a:extLst>
          </p:cNvPr>
          <p:cNvCxnSpPr>
            <a:cxnSpLocks/>
          </p:cNvCxnSpPr>
          <p:nvPr/>
        </p:nvCxnSpPr>
        <p:spPr bwMode="auto">
          <a:xfrm flipV="1">
            <a:off x="4545991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A42CA4C-F326-630F-46DC-503967D05304}"/>
              </a:ext>
            </a:extLst>
          </p:cNvPr>
          <p:cNvCxnSpPr>
            <a:cxnSpLocks/>
          </p:cNvCxnSpPr>
          <p:nvPr/>
        </p:nvCxnSpPr>
        <p:spPr bwMode="auto">
          <a:xfrm flipV="1">
            <a:off x="4682579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54A44C1-F8FA-2E91-5FC0-6C57F1335863}"/>
              </a:ext>
            </a:extLst>
          </p:cNvPr>
          <p:cNvCxnSpPr>
            <a:cxnSpLocks/>
          </p:cNvCxnSpPr>
          <p:nvPr/>
        </p:nvCxnSpPr>
        <p:spPr bwMode="auto">
          <a:xfrm flipV="1">
            <a:off x="4717623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24E688B-E7ED-4A68-A006-8D6D574C3585}"/>
              </a:ext>
            </a:extLst>
          </p:cNvPr>
          <p:cNvCxnSpPr>
            <a:cxnSpLocks/>
          </p:cNvCxnSpPr>
          <p:nvPr/>
        </p:nvCxnSpPr>
        <p:spPr bwMode="auto">
          <a:xfrm flipV="1">
            <a:off x="4780376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7761D7D-69C5-9B78-C5E6-FE8773F76165}"/>
              </a:ext>
            </a:extLst>
          </p:cNvPr>
          <p:cNvCxnSpPr>
            <a:cxnSpLocks/>
          </p:cNvCxnSpPr>
          <p:nvPr/>
        </p:nvCxnSpPr>
        <p:spPr bwMode="auto">
          <a:xfrm flipV="1">
            <a:off x="4820310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4FF337F-C486-D689-B3D1-088CF7FA75EF}"/>
              </a:ext>
            </a:extLst>
          </p:cNvPr>
          <p:cNvCxnSpPr>
            <a:cxnSpLocks/>
          </p:cNvCxnSpPr>
          <p:nvPr/>
        </p:nvCxnSpPr>
        <p:spPr bwMode="auto">
          <a:xfrm flipV="1">
            <a:off x="4873473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D77C98B-E24D-395B-69FE-194756D55BF9}"/>
              </a:ext>
            </a:extLst>
          </p:cNvPr>
          <p:cNvCxnSpPr>
            <a:cxnSpLocks/>
          </p:cNvCxnSpPr>
          <p:nvPr/>
        </p:nvCxnSpPr>
        <p:spPr bwMode="auto">
          <a:xfrm flipV="1">
            <a:off x="4913895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1547C4B-4B97-4ABA-824E-6857F1374E9F}"/>
              </a:ext>
            </a:extLst>
          </p:cNvPr>
          <p:cNvCxnSpPr>
            <a:cxnSpLocks/>
          </p:cNvCxnSpPr>
          <p:nvPr/>
        </p:nvCxnSpPr>
        <p:spPr bwMode="auto">
          <a:xfrm flipV="1">
            <a:off x="4967189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4026C6F-045B-D80E-C506-7BE6E8D6AFA2}"/>
              </a:ext>
            </a:extLst>
          </p:cNvPr>
          <p:cNvCxnSpPr>
            <a:cxnSpLocks/>
          </p:cNvCxnSpPr>
          <p:nvPr/>
        </p:nvCxnSpPr>
        <p:spPr bwMode="auto">
          <a:xfrm flipV="1">
            <a:off x="5007123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580269E3-B9CD-586B-7725-1DF8E9A22B7B}"/>
              </a:ext>
            </a:extLst>
          </p:cNvPr>
          <p:cNvCxnSpPr>
            <a:cxnSpLocks/>
          </p:cNvCxnSpPr>
          <p:nvPr/>
        </p:nvCxnSpPr>
        <p:spPr bwMode="auto">
          <a:xfrm flipV="1">
            <a:off x="5042167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91A05F0-6218-BBB7-2159-EF002D1E8EA2}"/>
              </a:ext>
            </a:extLst>
          </p:cNvPr>
          <p:cNvCxnSpPr>
            <a:cxnSpLocks/>
          </p:cNvCxnSpPr>
          <p:nvPr/>
        </p:nvCxnSpPr>
        <p:spPr bwMode="auto">
          <a:xfrm flipV="1">
            <a:off x="5104920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726B1C23-3DE6-D2DF-EAED-CEC8E0AFFCB7}"/>
              </a:ext>
            </a:extLst>
          </p:cNvPr>
          <p:cNvCxnSpPr>
            <a:cxnSpLocks/>
          </p:cNvCxnSpPr>
          <p:nvPr/>
        </p:nvCxnSpPr>
        <p:spPr bwMode="auto">
          <a:xfrm flipV="1">
            <a:off x="5144854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5AA42C0-B40E-BB04-C68B-AD9709C80509}"/>
              </a:ext>
            </a:extLst>
          </p:cNvPr>
          <p:cNvCxnSpPr>
            <a:cxnSpLocks/>
          </p:cNvCxnSpPr>
          <p:nvPr/>
        </p:nvCxnSpPr>
        <p:spPr bwMode="auto">
          <a:xfrm flipV="1">
            <a:off x="5198017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2C7267D-33B9-F0DD-FFB2-995AE2B18A40}"/>
              </a:ext>
            </a:extLst>
          </p:cNvPr>
          <p:cNvCxnSpPr>
            <a:cxnSpLocks/>
          </p:cNvCxnSpPr>
          <p:nvPr/>
        </p:nvCxnSpPr>
        <p:spPr bwMode="auto">
          <a:xfrm flipV="1">
            <a:off x="5238439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92D898B-6381-509E-2A6D-81CEF962232D}"/>
              </a:ext>
            </a:extLst>
          </p:cNvPr>
          <p:cNvCxnSpPr>
            <a:cxnSpLocks/>
          </p:cNvCxnSpPr>
          <p:nvPr/>
        </p:nvCxnSpPr>
        <p:spPr bwMode="auto">
          <a:xfrm flipV="1">
            <a:off x="4585924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69A9662-A88E-F1E1-7A9D-A424CB5660CA}"/>
              </a:ext>
            </a:extLst>
          </p:cNvPr>
          <p:cNvCxnSpPr>
            <a:cxnSpLocks/>
          </p:cNvCxnSpPr>
          <p:nvPr/>
        </p:nvCxnSpPr>
        <p:spPr bwMode="auto">
          <a:xfrm flipV="1">
            <a:off x="5563750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51F6BC89-6EDC-F59F-06AA-6908EC1300AB}"/>
              </a:ext>
            </a:extLst>
          </p:cNvPr>
          <p:cNvCxnSpPr>
            <a:cxnSpLocks/>
          </p:cNvCxnSpPr>
          <p:nvPr/>
        </p:nvCxnSpPr>
        <p:spPr bwMode="auto">
          <a:xfrm flipV="1">
            <a:off x="5603684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053067C1-CA03-BE50-EFF4-1042B679F5AD}"/>
              </a:ext>
            </a:extLst>
          </p:cNvPr>
          <p:cNvCxnSpPr>
            <a:cxnSpLocks/>
          </p:cNvCxnSpPr>
          <p:nvPr/>
        </p:nvCxnSpPr>
        <p:spPr bwMode="auto">
          <a:xfrm flipV="1">
            <a:off x="5638728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D414978C-83A7-EFC2-7BC0-815CD064D06B}"/>
              </a:ext>
            </a:extLst>
          </p:cNvPr>
          <p:cNvCxnSpPr>
            <a:cxnSpLocks/>
          </p:cNvCxnSpPr>
          <p:nvPr/>
        </p:nvCxnSpPr>
        <p:spPr bwMode="auto">
          <a:xfrm flipV="1">
            <a:off x="5701481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A5040A22-A5AF-7E7F-CDDC-3E0C2D9ABFC3}"/>
              </a:ext>
            </a:extLst>
          </p:cNvPr>
          <p:cNvCxnSpPr>
            <a:cxnSpLocks/>
          </p:cNvCxnSpPr>
          <p:nvPr/>
        </p:nvCxnSpPr>
        <p:spPr bwMode="auto">
          <a:xfrm flipV="1">
            <a:off x="5741415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2DC2F8E6-B605-E9D2-2413-0A691B58CAAA}"/>
              </a:ext>
            </a:extLst>
          </p:cNvPr>
          <p:cNvCxnSpPr>
            <a:cxnSpLocks/>
          </p:cNvCxnSpPr>
          <p:nvPr/>
        </p:nvCxnSpPr>
        <p:spPr bwMode="auto">
          <a:xfrm flipV="1">
            <a:off x="5794578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3616DF94-F5F6-FD05-66EB-A2AD891EFD86}"/>
              </a:ext>
            </a:extLst>
          </p:cNvPr>
          <p:cNvCxnSpPr>
            <a:cxnSpLocks/>
          </p:cNvCxnSpPr>
          <p:nvPr/>
        </p:nvCxnSpPr>
        <p:spPr bwMode="auto">
          <a:xfrm flipV="1">
            <a:off x="5840872" y="4777794"/>
            <a:ext cx="0" cy="240103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407A4959-426A-422A-B5BA-A6FCD7BE6A5A}"/>
              </a:ext>
            </a:extLst>
          </p:cNvPr>
          <p:cNvCxnSpPr>
            <a:cxnSpLocks/>
          </p:cNvCxnSpPr>
          <p:nvPr/>
        </p:nvCxnSpPr>
        <p:spPr bwMode="auto">
          <a:xfrm flipV="1">
            <a:off x="5881733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F29E5DDA-8357-982C-ABC1-54C78A29DD91}"/>
              </a:ext>
            </a:extLst>
          </p:cNvPr>
          <p:cNvCxnSpPr>
            <a:cxnSpLocks/>
          </p:cNvCxnSpPr>
          <p:nvPr/>
        </p:nvCxnSpPr>
        <p:spPr bwMode="auto">
          <a:xfrm flipV="1">
            <a:off x="6018321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11FFB622-7EAD-66DC-A9C2-E939369C9CB5}"/>
              </a:ext>
            </a:extLst>
          </p:cNvPr>
          <p:cNvCxnSpPr>
            <a:cxnSpLocks/>
          </p:cNvCxnSpPr>
          <p:nvPr/>
        </p:nvCxnSpPr>
        <p:spPr bwMode="auto">
          <a:xfrm flipV="1">
            <a:off x="6053365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8BD6EB22-165D-1CD5-EB08-E10D656C4CB7}"/>
              </a:ext>
            </a:extLst>
          </p:cNvPr>
          <p:cNvCxnSpPr>
            <a:cxnSpLocks/>
          </p:cNvCxnSpPr>
          <p:nvPr/>
        </p:nvCxnSpPr>
        <p:spPr bwMode="auto">
          <a:xfrm flipV="1">
            <a:off x="6116118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94995C69-8245-E48B-489C-009A60B822EF}"/>
              </a:ext>
            </a:extLst>
          </p:cNvPr>
          <p:cNvCxnSpPr>
            <a:cxnSpLocks/>
          </p:cNvCxnSpPr>
          <p:nvPr/>
        </p:nvCxnSpPr>
        <p:spPr bwMode="auto">
          <a:xfrm flipV="1">
            <a:off x="6156052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CF82405D-6568-A010-74EE-781A5EC9AC3F}"/>
              </a:ext>
            </a:extLst>
          </p:cNvPr>
          <p:cNvCxnSpPr>
            <a:cxnSpLocks/>
          </p:cNvCxnSpPr>
          <p:nvPr/>
        </p:nvCxnSpPr>
        <p:spPr bwMode="auto">
          <a:xfrm flipV="1">
            <a:off x="6209215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BA2ADDB3-EFD2-BE37-BA5B-09786DDA91CF}"/>
              </a:ext>
            </a:extLst>
          </p:cNvPr>
          <p:cNvCxnSpPr>
            <a:cxnSpLocks/>
          </p:cNvCxnSpPr>
          <p:nvPr/>
        </p:nvCxnSpPr>
        <p:spPr bwMode="auto">
          <a:xfrm flipV="1">
            <a:off x="6249637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3D89F841-2A1D-1E62-194E-88999DB5963C}"/>
              </a:ext>
            </a:extLst>
          </p:cNvPr>
          <p:cNvCxnSpPr>
            <a:cxnSpLocks/>
          </p:cNvCxnSpPr>
          <p:nvPr/>
        </p:nvCxnSpPr>
        <p:spPr bwMode="auto">
          <a:xfrm flipV="1">
            <a:off x="6302931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24EF478E-671D-E192-8E59-8F61CB55842A}"/>
              </a:ext>
            </a:extLst>
          </p:cNvPr>
          <p:cNvCxnSpPr>
            <a:cxnSpLocks/>
          </p:cNvCxnSpPr>
          <p:nvPr/>
        </p:nvCxnSpPr>
        <p:spPr bwMode="auto">
          <a:xfrm flipV="1">
            <a:off x="6342865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0F62E838-5DF0-AC7E-63D6-972D306D365C}"/>
              </a:ext>
            </a:extLst>
          </p:cNvPr>
          <p:cNvCxnSpPr>
            <a:cxnSpLocks/>
          </p:cNvCxnSpPr>
          <p:nvPr/>
        </p:nvCxnSpPr>
        <p:spPr bwMode="auto">
          <a:xfrm flipV="1">
            <a:off x="6377909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DF3DD072-258E-AF47-84C1-796FA4E437E4}"/>
              </a:ext>
            </a:extLst>
          </p:cNvPr>
          <p:cNvCxnSpPr>
            <a:cxnSpLocks/>
          </p:cNvCxnSpPr>
          <p:nvPr/>
        </p:nvCxnSpPr>
        <p:spPr bwMode="auto">
          <a:xfrm flipV="1">
            <a:off x="6440662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FBD789CF-4E30-C397-E474-8C2F96B1484D}"/>
              </a:ext>
            </a:extLst>
          </p:cNvPr>
          <p:cNvCxnSpPr>
            <a:cxnSpLocks/>
          </p:cNvCxnSpPr>
          <p:nvPr/>
        </p:nvCxnSpPr>
        <p:spPr bwMode="auto">
          <a:xfrm flipV="1">
            <a:off x="6480596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7EB6DBBF-08AF-A7E5-6193-D3319F1E0D44}"/>
              </a:ext>
            </a:extLst>
          </p:cNvPr>
          <p:cNvCxnSpPr>
            <a:cxnSpLocks/>
          </p:cNvCxnSpPr>
          <p:nvPr/>
        </p:nvCxnSpPr>
        <p:spPr bwMode="auto">
          <a:xfrm flipV="1">
            <a:off x="6533759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79F4B3D6-5A84-26BC-8BD1-243F675FCBE9}"/>
              </a:ext>
            </a:extLst>
          </p:cNvPr>
          <p:cNvCxnSpPr>
            <a:cxnSpLocks/>
          </p:cNvCxnSpPr>
          <p:nvPr/>
        </p:nvCxnSpPr>
        <p:spPr bwMode="auto">
          <a:xfrm flipV="1">
            <a:off x="6574181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9C498F46-1DF5-FF57-DE30-00392A8DB182}"/>
              </a:ext>
            </a:extLst>
          </p:cNvPr>
          <p:cNvCxnSpPr>
            <a:cxnSpLocks/>
          </p:cNvCxnSpPr>
          <p:nvPr/>
        </p:nvCxnSpPr>
        <p:spPr bwMode="auto">
          <a:xfrm flipV="1">
            <a:off x="5921666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54756E40-24A2-58C8-5837-F1F43D39FB37}"/>
              </a:ext>
            </a:extLst>
          </p:cNvPr>
          <p:cNvCxnSpPr>
            <a:cxnSpLocks/>
          </p:cNvCxnSpPr>
          <p:nvPr/>
        </p:nvCxnSpPr>
        <p:spPr bwMode="auto">
          <a:xfrm flipV="1">
            <a:off x="7095085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F65FE5AE-7564-5AFB-8E61-8436052C01FE}"/>
              </a:ext>
            </a:extLst>
          </p:cNvPr>
          <p:cNvCxnSpPr>
            <a:cxnSpLocks/>
          </p:cNvCxnSpPr>
          <p:nvPr/>
        </p:nvCxnSpPr>
        <p:spPr bwMode="auto">
          <a:xfrm flipV="1">
            <a:off x="7135019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71478D2C-0E37-0C04-004C-6DA222849D56}"/>
              </a:ext>
            </a:extLst>
          </p:cNvPr>
          <p:cNvCxnSpPr>
            <a:cxnSpLocks/>
          </p:cNvCxnSpPr>
          <p:nvPr/>
        </p:nvCxnSpPr>
        <p:spPr bwMode="auto">
          <a:xfrm flipV="1">
            <a:off x="7170063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77CA6F30-CC02-AF66-F540-A86088EF9A19}"/>
              </a:ext>
            </a:extLst>
          </p:cNvPr>
          <p:cNvCxnSpPr>
            <a:cxnSpLocks/>
          </p:cNvCxnSpPr>
          <p:nvPr/>
        </p:nvCxnSpPr>
        <p:spPr bwMode="auto">
          <a:xfrm flipV="1">
            <a:off x="7232816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3C15DCB7-1520-B4D3-48CE-DA4A79AC07B4}"/>
              </a:ext>
            </a:extLst>
          </p:cNvPr>
          <p:cNvCxnSpPr>
            <a:cxnSpLocks/>
          </p:cNvCxnSpPr>
          <p:nvPr/>
        </p:nvCxnSpPr>
        <p:spPr bwMode="auto">
          <a:xfrm flipV="1">
            <a:off x="7272750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B6672DD0-41B0-4543-D2B7-E416D4509D91}"/>
              </a:ext>
            </a:extLst>
          </p:cNvPr>
          <p:cNvCxnSpPr>
            <a:cxnSpLocks/>
          </p:cNvCxnSpPr>
          <p:nvPr/>
        </p:nvCxnSpPr>
        <p:spPr bwMode="auto">
          <a:xfrm flipV="1">
            <a:off x="7325913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2DE60DCC-27A1-617F-B154-CAF70777D0F7}"/>
              </a:ext>
            </a:extLst>
          </p:cNvPr>
          <p:cNvCxnSpPr>
            <a:cxnSpLocks/>
          </p:cNvCxnSpPr>
          <p:nvPr/>
        </p:nvCxnSpPr>
        <p:spPr bwMode="auto">
          <a:xfrm flipV="1">
            <a:off x="7372207" y="4777794"/>
            <a:ext cx="0" cy="240103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5F94E0B5-F1E3-6FB6-B697-54E2B19A1924}"/>
              </a:ext>
            </a:extLst>
          </p:cNvPr>
          <p:cNvCxnSpPr>
            <a:cxnSpLocks/>
          </p:cNvCxnSpPr>
          <p:nvPr/>
        </p:nvCxnSpPr>
        <p:spPr bwMode="auto">
          <a:xfrm flipV="1">
            <a:off x="7413068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BA067988-0323-605F-1631-2C611ED35B99}"/>
              </a:ext>
            </a:extLst>
          </p:cNvPr>
          <p:cNvCxnSpPr>
            <a:cxnSpLocks/>
          </p:cNvCxnSpPr>
          <p:nvPr/>
        </p:nvCxnSpPr>
        <p:spPr bwMode="auto">
          <a:xfrm flipV="1">
            <a:off x="7549656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BD75A911-B65A-AFCC-20B8-BDF9AACE4C38}"/>
              </a:ext>
            </a:extLst>
          </p:cNvPr>
          <p:cNvCxnSpPr>
            <a:cxnSpLocks/>
          </p:cNvCxnSpPr>
          <p:nvPr/>
        </p:nvCxnSpPr>
        <p:spPr bwMode="auto">
          <a:xfrm flipV="1">
            <a:off x="7584700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2F2561A6-1C47-A832-E751-1A93A29C0154}"/>
              </a:ext>
            </a:extLst>
          </p:cNvPr>
          <p:cNvCxnSpPr>
            <a:cxnSpLocks/>
          </p:cNvCxnSpPr>
          <p:nvPr/>
        </p:nvCxnSpPr>
        <p:spPr bwMode="auto">
          <a:xfrm flipV="1">
            <a:off x="7647453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E54AD026-EAAE-5107-CF4C-E547816B21AD}"/>
              </a:ext>
            </a:extLst>
          </p:cNvPr>
          <p:cNvCxnSpPr>
            <a:cxnSpLocks/>
          </p:cNvCxnSpPr>
          <p:nvPr/>
        </p:nvCxnSpPr>
        <p:spPr bwMode="auto">
          <a:xfrm flipV="1">
            <a:off x="7687387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D2FF9829-02A6-7950-9AF0-8107ACA175D6}"/>
              </a:ext>
            </a:extLst>
          </p:cNvPr>
          <p:cNvCxnSpPr>
            <a:cxnSpLocks/>
          </p:cNvCxnSpPr>
          <p:nvPr/>
        </p:nvCxnSpPr>
        <p:spPr bwMode="auto">
          <a:xfrm flipV="1">
            <a:off x="7740550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29A60841-225A-0006-37A2-98BE9DABFEDE}"/>
              </a:ext>
            </a:extLst>
          </p:cNvPr>
          <p:cNvCxnSpPr>
            <a:cxnSpLocks/>
          </p:cNvCxnSpPr>
          <p:nvPr/>
        </p:nvCxnSpPr>
        <p:spPr bwMode="auto">
          <a:xfrm flipV="1">
            <a:off x="7780972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72013553-4FF5-35FB-96B2-830B0941CCF2}"/>
              </a:ext>
            </a:extLst>
          </p:cNvPr>
          <p:cNvCxnSpPr>
            <a:cxnSpLocks/>
          </p:cNvCxnSpPr>
          <p:nvPr/>
        </p:nvCxnSpPr>
        <p:spPr bwMode="auto">
          <a:xfrm flipV="1">
            <a:off x="7834266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873C073E-6A3B-1425-F056-D18FD3BC6153}"/>
              </a:ext>
            </a:extLst>
          </p:cNvPr>
          <p:cNvCxnSpPr>
            <a:cxnSpLocks/>
          </p:cNvCxnSpPr>
          <p:nvPr/>
        </p:nvCxnSpPr>
        <p:spPr bwMode="auto">
          <a:xfrm flipV="1">
            <a:off x="7874200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1186B724-9F72-A96B-EFDA-D35E6A0A06C3}"/>
              </a:ext>
            </a:extLst>
          </p:cNvPr>
          <p:cNvCxnSpPr>
            <a:cxnSpLocks/>
          </p:cNvCxnSpPr>
          <p:nvPr/>
        </p:nvCxnSpPr>
        <p:spPr bwMode="auto">
          <a:xfrm flipV="1">
            <a:off x="7909244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9A76A472-4C37-340E-FA1D-63B94932694F}"/>
              </a:ext>
            </a:extLst>
          </p:cNvPr>
          <p:cNvCxnSpPr>
            <a:cxnSpLocks/>
          </p:cNvCxnSpPr>
          <p:nvPr/>
        </p:nvCxnSpPr>
        <p:spPr bwMode="auto">
          <a:xfrm flipV="1">
            <a:off x="7971997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70031847-51FA-2442-79A0-805EF023A2E4}"/>
              </a:ext>
            </a:extLst>
          </p:cNvPr>
          <p:cNvCxnSpPr>
            <a:cxnSpLocks/>
          </p:cNvCxnSpPr>
          <p:nvPr/>
        </p:nvCxnSpPr>
        <p:spPr bwMode="auto">
          <a:xfrm flipV="1">
            <a:off x="8011931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2" name="Straight Arrow Connector 201">
            <a:extLst>
              <a:ext uri="{FF2B5EF4-FFF2-40B4-BE49-F238E27FC236}">
                <a16:creationId xmlns:a16="http://schemas.microsoft.com/office/drawing/2014/main" id="{5F7758E8-B17D-2006-D525-C6A6625EE2DD}"/>
              </a:ext>
            </a:extLst>
          </p:cNvPr>
          <p:cNvCxnSpPr>
            <a:cxnSpLocks/>
          </p:cNvCxnSpPr>
          <p:nvPr/>
        </p:nvCxnSpPr>
        <p:spPr bwMode="auto">
          <a:xfrm flipV="1">
            <a:off x="8065094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DF640B25-D81B-A3B1-8826-FAC8A52990C3}"/>
              </a:ext>
            </a:extLst>
          </p:cNvPr>
          <p:cNvCxnSpPr>
            <a:cxnSpLocks/>
          </p:cNvCxnSpPr>
          <p:nvPr/>
        </p:nvCxnSpPr>
        <p:spPr bwMode="auto">
          <a:xfrm flipV="1">
            <a:off x="8105516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7" name="Straight Arrow Connector 206">
            <a:extLst>
              <a:ext uri="{FF2B5EF4-FFF2-40B4-BE49-F238E27FC236}">
                <a16:creationId xmlns:a16="http://schemas.microsoft.com/office/drawing/2014/main" id="{A8E6D5D7-4D74-464A-4CED-6D07A735E54A}"/>
              </a:ext>
            </a:extLst>
          </p:cNvPr>
          <p:cNvCxnSpPr>
            <a:cxnSpLocks/>
          </p:cNvCxnSpPr>
          <p:nvPr/>
        </p:nvCxnSpPr>
        <p:spPr bwMode="auto">
          <a:xfrm flipV="1">
            <a:off x="7453001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8" name="Straight Arrow Connector 207">
            <a:extLst>
              <a:ext uri="{FF2B5EF4-FFF2-40B4-BE49-F238E27FC236}">
                <a16:creationId xmlns:a16="http://schemas.microsoft.com/office/drawing/2014/main" id="{9A73A4C7-1523-A389-3950-63C2AB9294B8}"/>
              </a:ext>
            </a:extLst>
          </p:cNvPr>
          <p:cNvCxnSpPr>
            <a:cxnSpLocks/>
          </p:cNvCxnSpPr>
          <p:nvPr/>
        </p:nvCxnSpPr>
        <p:spPr bwMode="auto">
          <a:xfrm flipV="1">
            <a:off x="8853611" y="5822663"/>
            <a:ext cx="0" cy="2047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47222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pmap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00" y="1890147"/>
            <a:ext cx="3615259" cy="122197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Box 2"/>
          <p:cNvSpPr txBox="1"/>
          <p:nvPr/>
        </p:nvSpPr>
        <p:spPr>
          <a:xfrm>
            <a:off x="4261679" y="1808257"/>
            <a:ext cx="33800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International HapMap Project</a:t>
            </a:r>
          </a:p>
          <a:p>
            <a:pPr algn="l"/>
            <a:r>
              <a:rPr lang="en-US" sz="1200" dirty="0">
                <a:latin typeface="FoundrySterling-Book" pitchFamily="2" charset="0"/>
              </a:rPr>
              <a:t>doi:10.1038/nature0422 (2005)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24117" y="12278"/>
            <a:ext cx="8919883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GB" sz="3200" dirty="0">
                <a:latin typeface="Arial" charset="0"/>
              </a:rPr>
              <a:t>The HapMap project estimated 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1679" y="2403268"/>
            <a:ext cx="4531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A database of &gt; 1M SNPs found in European, African, and Asian ancestry individuals</a:t>
            </a:r>
          </a:p>
          <a:p>
            <a:pPr algn="l"/>
            <a:r>
              <a:rPr lang="en-US" sz="1200" dirty="0">
                <a:latin typeface="FoundrySterling-Book" pitchFamily="2" charset="0"/>
              </a:rPr>
              <a:t>(A subset of the samples later used in the 1000 Genomes Project)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8EFE70-3BE6-7C4D-A7A3-2CBBAE5B7889}"/>
              </a:ext>
            </a:extLst>
          </p:cNvPr>
          <p:cNvSpPr txBox="1"/>
          <p:nvPr/>
        </p:nvSpPr>
        <p:spPr>
          <a:xfrm>
            <a:off x="4261679" y="3870669"/>
            <a:ext cx="4531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Recombination turns out to be highly nonuniform.  It is concentrated in </a:t>
            </a:r>
            <a:r>
              <a:rPr lang="en-US" i="1" dirty="0">
                <a:latin typeface="FOUNDRYSTERLING-BOOK" pitchFamily="2" charset="0"/>
              </a:rPr>
              <a:t>recombination hotspots</a:t>
            </a:r>
            <a:r>
              <a:rPr lang="en-US" dirty="0">
                <a:latin typeface="FoundrySterling-Book" pitchFamily="2" charset="0"/>
              </a:rPr>
              <a:t>.  So mutations are carried on longer haplotypes than had been expected.</a:t>
            </a:r>
            <a:endParaRPr lang="en-US" i="1" dirty="0">
              <a:latin typeface="FOUNDRYSTERLING-BOOK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FA6CDB-386A-F14E-97DE-EF90DAFACB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90" t="2698" b="7603"/>
          <a:stretch/>
        </p:blipFill>
        <p:spPr>
          <a:xfrm>
            <a:off x="511500" y="3846986"/>
            <a:ext cx="3750179" cy="210672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D7087A-674B-8248-9F9E-CA1C2F960408}"/>
              </a:ext>
            </a:extLst>
          </p:cNvPr>
          <p:cNvSpPr txBox="1"/>
          <p:nvPr/>
        </p:nvSpPr>
        <p:spPr>
          <a:xfrm>
            <a:off x="5029200" y="5639512"/>
            <a:ext cx="2530549" cy="30777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FoundrySterling-Book" pitchFamily="2" charset="0"/>
              </a:rPr>
              <a:t>Map of recombination rate</a:t>
            </a:r>
            <a:endParaRPr lang="en-US" sz="1400" dirty="0">
              <a:latin typeface="FoundrySterling-Book" pitchFamily="2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0356518-E924-C243-B605-3EA4CF68A3D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97245" y="5737780"/>
            <a:ext cx="725391" cy="5021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1C5F03D-8BFC-D441-A231-9C3ED99DEFF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114801" y="5155681"/>
            <a:ext cx="673018" cy="9635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B3AA40F-90FF-0B44-AD05-BEE3187E56E2}"/>
              </a:ext>
            </a:extLst>
          </p:cNvPr>
          <p:cNvSpPr txBox="1"/>
          <p:nvPr/>
        </p:nvSpPr>
        <p:spPr>
          <a:xfrm>
            <a:off x="5029200" y="5173802"/>
            <a:ext cx="2530549" cy="30777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FoundrySterling-Book" pitchFamily="2" charset="0"/>
              </a:rPr>
              <a:t>Shared haplotype lengths</a:t>
            </a:r>
            <a:endParaRPr lang="en-US" sz="1400" dirty="0">
              <a:latin typeface="FoundrySterling-Book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6B6CC4-2924-0555-D3F4-7365F26FB54B}"/>
              </a:ext>
            </a:extLst>
          </p:cNvPr>
          <p:cNvSpPr txBox="1"/>
          <p:nvPr/>
        </p:nvSpPr>
        <p:spPr>
          <a:xfrm>
            <a:off x="556751" y="985838"/>
            <a:ext cx="5548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The extent of LD depends on the amount of recombination.</a:t>
            </a:r>
          </a:p>
        </p:txBody>
      </p:sp>
    </p:spTree>
    <p:extLst>
      <p:ext uri="{BB962C8B-B14F-4D97-AF65-F5344CB8AC3E}">
        <p14:creationId xmlns:p14="http://schemas.microsoft.com/office/powerpoint/2010/main" val="9317807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F20C99-1B61-A243-898C-34B62FBE4E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93" t="27132" r="18500" b="9922"/>
          <a:stretch/>
        </p:blipFill>
        <p:spPr>
          <a:xfrm>
            <a:off x="637952" y="489097"/>
            <a:ext cx="4391247" cy="550260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DA9E81-7A62-7A4A-ABFB-D869364BCA2D}"/>
              </a:ext>
            </a:extLst>
          </p:cNvPr>
          <p:cNvSpPr txBox="1"/>
          <p:nvPr/>
        </p:nvSpPr>
        <p:spPr>
          <a:xfrm>
            <a:off x="5677787" y="2778736"/>
            <a:ext cx="2828261" cy="92333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FoundrySterling-Book" pitchFamily="2" charset="0"/>
              </a:rPr>
              <a:t>Block-like structure of LD</a:t>
            </a:r>
          </a:p>
          <a:p>
            <a:pPr algn="ctr"/>
            <a:r>
              <a:rPr lang="en-GB" sz="1800" dirty="0">
                <a:latin typeface="FoundrySterling-Book" pitchFamily="2" charset="0"/>
              </a:rPr>
              <a:t>(correlations between SNPs in two different regions)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7B6464-B5F5-564F-99C8-EE9FD7AC309A}"/>
              </a:ext>
            </a:extLst>
          </p:cNvPr>
          <p:cNvSpPr txBox="1"/>
          <p:nvPr/>
        </p:nvSpPr>
        <p:spPr>
          <a:xfrm>
            <a:off x="2691825" y="1041991"/>
            <a:ext cx="42351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FoundrySterling-Book" pitchFamily="2" charset="0"/>
              </a:rPr>
              <a:t>YRI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BD57CE-600A-2748-A929-E6A5950C8E66}"/>
              </a:ext>
            </a:extLst>
          </p:cNvPr>
          <p:cNvSpPr txBox="1"/>
          <p:nvPr/>
        </p:nvSpPr>
        <p:spPr>
          <a:xfrm>
            <a:off x="2662972" y="2534093"/>
            <a:ext cx="494045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FoundrySterling-Book" pitchFamily="2" charset="0"/>
              </a:rPr>
              <a:t>CEU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ECCAB5-74DE-4746-9D45-9C7BB4698AAB}"/>
              </a:ext>
            </a:extLst>
          </p:cNvPr>
          <p:cNvSpPr txBox="1"/>
          <p:nvPr/>
        </p:nvSpPr>
        <p:spPr>
          <a:xfrm>
            <a:off x="2610072" y="3893568"/>
            <a:ext cx="546945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FoundrySterling-Book" pitchFamily="2" charset="0"/>
              </a:rPr>
              <a:t>CHB</a:t>
            </a:r>
          </a:p>
          <a:p>
            <a:r>
              <a:rPr lang="en-US" sz="1400" dirty="0">
                <a:solidFill>
                  <a:schemeClr val="bg2"/>
                </a:solidFill>
                <a:latin typeface="FoundrySterling-Book" pitchFamily="2" charset="0"/>
              </a:rPr>
              <a:t>+JPT</a:t>
            </a:r>
          </a:p>
        </p:txBody>
      </p:sp>
    </p:spTree>
    <p:extLst>
      <p:ext uri="{BB962C8B-B14F-4D97-AF65-F5344CB8AC3E}">
        <p14:creationId xmlns:p14="http://schemas.microsoft.com/office/powerpoint/2010/main" val="25344478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nature04226-t8">
            <a:extLst>
              <a:ext uri="{FF2B5EF4-FFF2-40B4-BE49-F238E27FC236}">
                <a16:creationId xmlns:a16="http://schemas.microsoft.com/office/drawing/2014/main" id="{450BE060-57BC-079F-B05F-151A18049B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4" r="122"/>
          <a:stretch/>
        </p:blipFill>
        <p:spPr bwMode="auto">
          <a:xfrm>
            <a:off x="1759365" y="1391233"/>
            <a:ext cx="5625270" cy="229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A5779E-7B6B-2757-D743-4C49822766CF}"/>
              </a:ext>
            </a:extLst>
          </p:cNvPr>
          <p:cNvSpPr txBox="1"/>
          <p:nvPr/>
        </p:nvSpPr>
        <p:spPr>
          <a:xfrm>
            <a:off x="1244099" y="4121344"/>
            <a:ext cx="66558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oundrySterling-Book" pitchFamily="2" charset="0"/>
              </a:rPr>
              <a:t>HapMap estimated how many SNPs genome-wide would need to be typed to capture (by LD) most common genetic variants.  E.g. 250,000 would capture ~95% of SNPs in European populations.</a:t>
            </a:r>
          </a:p>
        </p:txBody>
      </p:sp>
    </p:spTree>
    <p:extLst>
      <p:ext uri="{BB962C8B-B14F-4D97-AF65-F5344CB8AC3E}">
        <p14:creationId xmlns:p14="http://schemas.microsoft.com/office/powerpoint/2010/main" val="26554314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02BF-6940-AD43-877C-BC2BA6E7D71D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The birth of GWAS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B533B-0AB6-9042-BBB5-E8A8C48A0DB7}"/>
              </a:ext>
            </a:extLst>
          </p:cNvPr>
          <p:cNvSpPr txBox="1"/>
          <p:nvPr/>
        </p:nvSpPr>
        <p:spPr>
          <a:xfrm>
            <a:off x="66526" y="2308156"/>
            <a:ext cx="892322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Discovery of A/B/O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70405-76EF-9746-9F27-C29767B0F66A}"/>
              </a:ext>
            </a:extLst>
          </p:cNvPr>
          <p:cNvSpPr txBox="1"/>
          <p:nvPr/>
        </p:nvSpPr>
        <p:spPr>
          <a:xfrm>
            <a:off x="200453" y="2829203"/>
            <a:ext cx="536105" cy="27947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1901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0C959F-EDD8-F941-9638-47F111ABFEC0}"/>
              </a:ext>
            </a:extLst>
          </p:cNvPr>
          <p:cNvCxnSpPr>
            <a:cxnSpLocks/>
          </p:cNvCxnSpPr>
          <p:nvPr/>
        </p:nvCxnSpPr>
        <p:spPr bwMode="auto">
          <a:xfrm>
            <a:off x="539650" y="31412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9C091DE-ECF0-2C44-969B-1C0393A3812C}"/>
              </a:ext>
            </a:extLst>
          </p:cNvPr>
          <p:cNvSpPr txBox="1"/>
          <p:nvPr/>
        </p:nvSpPr>
        <p:spPr>
          <a:xfrm>
            <a:off x="1526734" y="3809168"/>
            <a:ext cx="10122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Low-throughput genotyping methods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991A685-4722-9D46-BFE7-BDE29087A60B}"/>
              </a:ext>
            </a:extLst>
          </p:cNvPr>
          <p:cNvCxnSpPr>
            <a:cxnSpLocks/>
          </p:cNvCxnSpPr>
          <p:nvPr/>
        </p:nvCxnSpPr>
        <p:spPr bwMode="auto">
          <a:xfrm flipV="1">
            <a:off x="467152" y="3220695"/>
            <a:ext cx="7936184" cy="56377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77DEF4B-78AE-4449-BC3D-EC52F18A60CF}"/>
              </a:ext>
            </a:extLst>
          </p:cNvPr>
          <p:cNvSpPr txBox="1"/>
          <p:nvPr/>
        </p:nvSpPr>
        <p:spPr>
          <a:xfrm>
            <a:off x="2732176" y="3462455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CDC9629-CD73-2641-8EC0-D2A0225C9E2F}"/>
              </a:ext>
            </a:extLst>
          </p:cNvPr>
          <p:cNvSpPr txBox="1"/>
          <p:nvPr/>
        </p:nvSpPr>
        <p:spPr>
          <a:xfrm>
            <a:off x="2732176" y="3788479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Huntingdon’s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06F2FB-BAD5-D144-BD59-3EFD1FD252A8}"/>
              </a:ext>
            </a:extLst>
          </p:cNvPr>
          <p:cNvSpPr txBox="1"/>
          <p:nvPr/>
        </p:nvSpPr>
        <p:spPr>
          <a:xfrm>
            <a:off x="367123" y="3809168"/>
            <a:ext cx="1085030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Structure of DNA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2A4BA81-26E8-1147-838F-65A31FC4B02D}"/>
              </a:ext>
            </a:extLst>
          </p:cNvPr>
          <p:cNvCxnSpPr>
            <a:cxnSpLocks/>
          </p:cNvCxnSpPr>
          <p:nvPr/>
        </p:nvCxnSpPr>
        <p:spPr bwMode="auto">
          <a:xfrm>
            <a:off x="105781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8C1803F-6F41-B040-B0CA-9824CC107608}"/>
              </a:ext>
            </a:extLst>
          </p:cNvPr>
          <p:cNvSpPr txBox="1"/>
          <p:nvPr/>
        </p:nvSpPr>
        <p:spPr>
          <a:xfrm>
            <a:off x="746661" y="3462532"/>
            <a:ext cx="63727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1950’s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8A126CE-68C0-5C45-BC66-3F1B9C6E1273}"/>
              </a:ext>
            </a:extLst>
          </p:cNvPr>
          <p:cNvSpPr txBox="1"/>
          <p:nvPr/>
        </p:nvSpPr>
        <p:spPr>
          <a:xfrm>
            <a:off x="1304481" y="2830438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1970’s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B6D3864-DE78-9D46-B8BD-EE3CCF779783}"/>
              </a:ext>
            </a:extLst>
          </p:cNvPr>
          <p:cNvCxnSpPr>
            <a:cxnSpLocks/>
          </p:cNvCxnSpPr>
          <p:nvPr/>
        </p:nvCxnSpPr>
        <p:spPr bwMode="auto">
          <a:xfrm>
            <a:off x="1623118" y="31347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28DC357-AC8B-474A-9489-307F91C451A3}"/>
              </a:ext>
            </a:extLst>
          </p:cNvPr>
          <p:cNvSpPr txBox="1"/>
          <p:nvPr/>
        </p:nvSpPr>
        <p:spPr>
          <a:xfrm>
            <a:off x="1805522" y="3462455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1980’s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2F69C7E-DFEE-FD41-901E-03CB32DB29AD}"/>
              </a:ext>
            </a:extLst>
          </p:cNvPr>
          <p:cNvCxnSpPr>
            <a:cxnSpLocks/>
          </p:cNvCxnSpPr>
          <p:nvPr/>
        </p:nvCxnSpPr>
        <p:spPr bwMode="auto">
          <a:xfrm>
            <a:off x="2112562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88ACED1-ADEC-104F-B8D3-59462E9DBE35}"/>
              </a:ext>
            </a:extLst>
          </p:cNvPr>
          <p:cNvCxnSpPr>
            <a:cxnSpLocks/>
          </p:cNvCxnSpPr>
          <p:nvPr/>
        </p:nvCxnSpPr>
        <p:spPr bwMode="auto">
          <a:xfrm>
            <a:off x="301914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F927A6B2-C690-0340-844B-D3EA37336708}"/>
              </a:ext>
            </a:extLst>
          </p:cNvPr>
          <p:cNvSpPr txBox="1"/>
          <p:nvPr/>
        </p:nvSpPr>
        <p:spPr>
          <a:xfrm>
            <a:off x="2333700" y="281788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1989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D2DA772-BB31-2F49-99E1-BD267946E9A7}"/>
              </a:ext>
            </a:extLst>
          </p:cNvPr>
          <p:cNvCxnSpPr>
            <a:cxnSpLocks/>
          </p:cNvCxnSpPr>
          <p:nvPr/>
        </p:nvCxnSpPr>
        <p:spPr bwMode="auto">
          <a:xfrm>
            <a:off x="2618779" y="312342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CFE61CC-7371-1B44-A437-BE3A50713B7E}"/>
              </a:ext>
            </a:extLst>
          </p:cNvPr>
          <p:cNvSpPr txBox="1"/>
          <p:nvPr/>
        </p:nvSpPr>
        <p:spPr>
          <a:xfrm>
            <a:off x="2032880" y="1686435"/>
            <a:ext cx="117179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Cystic fibrosis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CFTR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F3A2C01-006D-A642-A336-39AC5EA23F1F}"/>
              </a:ext>
            </a:extLst>
          </p:cNvPr>
          <p:cNvSpPr txBox="1"/>
          <p:nvPr/>
        </p:nvSpPr>
        <p:spPr>
          <a:xfrm>
            <a:off x="2732176" y="4114503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Alzheimer’s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APOE</a:t>
            </a:r>
            <a:r>
              <a:rPr kumimoji="0" lang="en-US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5EBC8EE-2914-D740-B156-51187420B287}"/>
              </a:ext>
            </a:extLst>
          </p:cNvPr>
          <p:cNvSpPr txBox="1"/>
          <p:nvPr/>
        </p:nvSpPr>
        <p:spPr>
          <a:xfrm>
            <a:off x="2964971" y="2813093"/>
            <a:ext cx="74472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1994-5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C9595CC-F990-3542-A959-47602C347559}"/>
              </a:ext>
            </a:extLst>
          </p:cNvPr>
          <p:cNvCxnSpPr>
            <a:cxnSpLocks/>
          </p:cNvCxnSpPr>
          <p:nvPr/>
        </p:nvCxnSpPr>
        <p:spPr bwMode="auto">
          <a:xfrm>
            <a:off x="3315434" y="31158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E60421A-F9F3-594D-B307-A62B853A9B22}"/>
              </a:ext>
            </a:extLst>
          </p:cNvPr>
          <p:cNvSpPr txBox="1"/>
          <p:nvPr/>
        </p:nvSpPr>
        <p:spPr>
          <a:xfrm>
            <a:off x="2751436" y="2253886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dirty="0"/>
              <a:t>Breast cancer (</a:t>
            </a:r>
            <a:r>
              <a:rPr lang="en-US" sz="1200" i="1" dirty="0"/>
              <a:t>BRCA1/2 </a:t>
            </a:r>
            <a:r>
              <a:rPr lang="en-US" sz="1200" dirty="0"/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48E5338-BC60-9E4C-A635-0E6A127A7A4D}"/>
              </a:ext>
            </a:extLst>
          </p:cNvPr>
          <p:cNvCxnSpPr>
            <a:cxnSpLocks/>
          </p:cNvCxnSpPr>
          <p:nvPr/>
        </p:nvCxnSpPr>
        <p:spPr bwMode="auto">
          <a:xfrm>
            <a:off x="2618779" y="2223406"/>
            <a:ext cx="5599" cy="5104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3809A9B-7E7A-E24A-A4E9-06D097500413}"/>
              </a:ext>
            </a:extLst>
          </p:cNvPr>
          <p:cNvSpPr txBox="1"/>
          <p:nvPr/>
        </p:nvSpPr>
        <p:spPr>
          <a:xfrm>
            <a:off x="1069753" y="2302642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‘Sanger’ DNA sequencing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4DBEEC-C653-1C42-9F38-35BA2E04C98F}"/>
              </a:ext>
            </a:extLst>
          </p:cNvPr>
          <p:cNvSpPr txBox="1"/>
          <p:nvPr/>
        </p:nvSpPr>
        <p:spPr>
          <a:xfrm>
            <a:off x="4150870" y="2079274"/>
            <a:ext cx="99953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Human genome completed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1BD13B-30B2-7947-8651-C6FEA69E741B}"/>
              </a:ext>
            </a:extLst>
          </p:cNvPr>
          <p:cNvSpPr txBox="1"/>
          <p:nvPr/>
        </p:nvSpPr>
        <p:spPr>
          <a:xfrm>
            <a:off x="4363675" y="279830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2003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FB6F47F-626F-FE42-83D1-EC93B14151B2}"/>
              </a:ext>
            </a:extLst>
          </p:cNvPr>
          <p:cNvCxnSpPr>
            <a:cxnSpLocks/>
          </p:cNvCxnSpPr>
          <p:nvPr/>
        </p:nvCxnSpPr>
        <p:spPr bwMode="auto">
          <a:xfrm>
            <a:off x="4664982" y="309641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6EC583A-D9B6-CA48-ABCA-8AC355698F2E}"/>
              </a:ext>
            </a:extLst>
          </p:cNvPr>
          <p:cNvSpPr txBox="1"/>
          <p:nvPr/>
        </p:nvSpPr>
        <p:spPr>
          <a:xfrm>
            <a:off x="4664982" y="3479243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2005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89A8972-8F8F-6143-90C3-2EFD0EF5412E}"/>
              </a:ext>
            </a:extLst>
          </p:cNvPr>
          <p:cNvCxnSpPr>
            <a:cxnSpLocks/>
          </p:cNvCxnSpPr>
          <p:nvPr/>
        </p:nvCxnSpPr>
        <p:spPr bwMode="auto">
          <a:xfrm>
            <a:off x="4937602" y="3252927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20FCFE4-D608-E54B-8C7F-BDC94D2C029B}"/>
              </a:ext>
            </a:extLst>
          </p:cNvPr>
          <p:cNvSpPr txBox="1"/>
          <p:nvPr/>
        </p:nvSpPr>
        <p:spPr>
          <a:xfrm>
            <a:off x="4435244" y="3821298"/>
            <a:ext cx="1544188" cy="1015663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Mapping of &gt; 1 million common genetic variants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(International HapMap Project)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02BFDD-A067-5241-BAE3-FE8322CA3366}"/>
              </a:ext>
            </a:extLst>
          </p:cNvPr>
          <p:cNvSpPr txBox="1"/>
          <p:nvPr/>
        </p:nvSpPr>
        <p:spPr>
          <a:xfrm>
            <a:off x="5525872" y="2798301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2007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E9E143E-2910-574E-877D-356831938A1B}"/>
              </a:ext>
            </a:extLst>
          </p:cNvPr>
          <p:cNvCxnSpPr>
            <a:cxnSpLocks/>
          </p:cNvCxnSpPr>
          <p:nvPr/>
        </p:nvCxnSpPr>
        <p:spPr bwMode="auto">
          <a:xfrm>
            <a:off x="5812836" y="309889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816AC3A-5D5D-2A49-A2D8-13B7FC46C7DE}"/>
              </a:ext>
            </a:extLst>
          </p:cNvPr>
          <p:cNvSpPr txBox="1"/>
          <p:nvPr/>
        </p:nvSpPr>
        <p:spPr>
          <a:xfrm>
            <a:off x="5257634" y="1902002"/>
            <a:ext cx="12478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First proof of principle GWAS studies e.g. WTCCC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B2E7C3-E179-B447-943F-0A9AF0E18863}"/>
              </a:ext>
            </a:extLst>
          </p:cNvPr>
          <p:cNvSpPr txBox="1"/>
          <p:nvPr/>
        </p:nvSpPr>
        <p:spPr>
          <a:xfrm>
            <a:off x="4078108" y="4965688"/>
            <a:ext cx="1747674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Microarray genotyping technology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D364FE-B3D8-0741-AB58-12FD57D0E884}"/>
              </a:ext>
            </a:extLst>
          </p:cNvPr>
          <p:cNvSpPr txBox="1"/>
          <p:nvPr/>
        </p:nvSpPr>
        <p:spPr>
          <a:xfrm>
            <a:off x="6069136" y="3809168"/>
            <a:ext cx="1548130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High-throughput ‘next generation’ sequencing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299A69B-BF37-E243-9E0D-73C43FE49812}"/>
              </a:ext>
            </a:extLst>
          </p:cNvPr>
          <p:cNvCxnSpPr>
            <a:cxnSpLocks/>
            <a:stCxn id="44" idx="3"/>
          </p:cNvCxnSpPr>
          <p:nvPr/>
        </p:nvCxnSpPr>
        <p:spPr bwMode="auto">
          <a:xfrm>
            <a:off x="7617266" y="4132334"/>
            <a:ext cx="1058901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8E44F3C-BF07-1843-AD36-584183ABF5D3}"/>
              </a:ext>
            </a:extLst>
          </p:cNvPr>
          <p:cNvCxnSpPr>
            <a:cxnSpLocks/>
          </p:cNvCxnSpPr>
          <p:nvPr/>
        </p:nvCxnSpPr>
        <p:spPr bwMode="auto">
          <a:xfrm>
            <a:off x="5881753" y="5196520"/>
            <a:ext cx="2850385" cy="1081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31BA985-B0C1-1F43-9359-AD7A4E59147A}"/>
              </a:ext>
            </a:extLst>
          </p:cNvPr>
          <p:cNvSpPr txBox="1"/>
          <p:nvPr/>
        </p:nvSpPr>
        <p:spPr>
          <a:xfrm>
            <a:off x="6414241" y="3401311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2010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AB222B9-863F-D04A-B45B-1752D56BFC97}"/>
              </a:ext>
            </a:extLst>
          </p:cNvPr>
          <p:cNvCxnSpPr>
            <a:cxnSpLocks/>
          </p:cNvCxnSpPr>
          <p:nvPr/>
        </p:nvCxnSpPr>
        <p:spPr bwMode="auto">
          <a:xfrm>
            <a:off x="6664417" y="32346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A975B42-5E7A-F844-BAC3-A30404A00B7D}"/>
              </a:ext>
            </a:extLst>
          </p:cNvPr>
          <p:cNvCxnSpPr>
            <a:cxnSpLocks/>
          </p:cNvCxnSpPr>
          <p:nvPr/>
        </p:nvCxnSpPr>
        <p:spPr bwMode="auto">
          <a:xfrm flipV="1">
            <a:off x="6505525" y="2402439"/>
            <a:ext cx="2170642" cy="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DA9A756-2C4D-B848-B97D-203CF2FAF7F3}"/>
              </a:ext>
            </a:extLst>
          </p:cNvPr>
          <p:cNvSpPr txBox="1"/>
          <p:nvPr/>
        </p:nvSpPr>
        <p:spPr>
          <a:xfrm>
            <a:off x="1281354" y="5626095"/>
            <a:ext cx="7572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Microarrays developed in the late 90’s / early 2000’s.</a:t>
            </a:r>
          </a:p>
          <a:p>
            <a:pPr algn="ctr"/>
            <a:r>
              <a:rPr lang="en-US" dirty="0">
                <a:latin typeface="FoundrySterling-Book" pitchFamily="2" charset="0"/>
              </a:rPr>
              <a:t>For the first time was possible to rapidly type hundreds of thousands or millions of SNPs</a:t>
            </a:r>
          </a:p>
        </p:txBody>
      </p:sp>
    </p:spTree>
    <p:extLst>
      <p:ext uri="{BB962C8B-B14F-4D97-AF65-F5344CB8AC3E}">
        <p14:creationId xmlns:p14="http://schemas.microsoft.com/office/powerpoint/2010/main" val="6928460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How a microarray works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83809" y="1814285"/>
            <a:ext cx="4855256" cy="3543905"/>
            <a:chOff x="870857" y="1632856"/>
            <a:chExt cx="4855256" cy="3543905"/>
          </a:xfrm>
        </p:grpSpPr>
        <p:sp>
          <p:nvSpPr>
            <p:cNvPr id="5" name="Rectangle 4"/>
            <p:cNvSpPr/>
            <p:nvPr/>
          </p:nvSpPr>
          <p:spPr bwMode="auto">
            <a:xfrm>
              <a:off x="870857" y="1632856"/>
              <a:ext cx="4855256" cy="3543905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  <p:pic>
          <p:nvPicPr>
            <p:cNvPr id="4" name="Picture 3" descr="2000px-Affymetrix_GeneChip_and_Illumina_BeadChip_design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858" y="1826986"/>
              <a:ext cx="4241429" cy="3168347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5736746" y="1837548"/>
            <a:ext cx="28221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Wash the DNA over and let it </a:t>
            </a:r>
            <a:r>
              <a:rPr lang="en-US" sz="2400" dirty="0" err="1">
                <a:latin typeface="FoundrySterling-Book" pitchFamily="2" charset="0"/>
              </a:rPr>
              <a:t>hybridise</a:t>
            </a:r>
            <a:r>
              <a:rPr lang="en-US" sz="2400" dirty="0">
                <a:latin typeface="FoundrySterling-Book" pitchFamily="2" charset="0"/>
              </a:rPr>
              <a:t> to millions of probes – one for each SNP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36746" y="3679392"/>
            <a:ext cx="28221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err="1">
                <a:latin typeface="FoundrySterling-Book" pitchFamily="2" charset="0"/>
              </a:rPr>
              <a:t>Flourescent</a:t>
            </a:r>
            <a:r>
              <a:rPr lang="en-US" sz="2400" dirty="0">
                <a:latin typeface="FoundrySterling-Book" pitchFamily="2" charset="0"/>
              </a:rPr>
              <a:t> markers are then attached.  A picture is taken of the array.</a:t>
            </a:r>
          </a:p>
        </p:txBody>
      </p:sp>
    </p:spTree>
    <p:extLst>
      <p:ext uri="{BB962C8B-B14F-4D97-AF65-F5344CB8AC3E}">
        <p14:creationId xmlns:p14="http://schemas.microsoft.com/office/powerpoint/2010/main" val="4658820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B865F121-2753-2E44-8CC2-1515EBE7D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2"/>
          <a:stretch>
            <a:fillRect/>
          </a:stretch>
        </p:blipFill>
        <p:spPr bwMode="auto">
          <a:xfrm>
            <a:off x="643318" y="2312153"/>
            <a:ext cx="3166684" cy="307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45" y="137420"/>
            <a:ext cx="8710510" cy="599507"/>
          </a:xfrm>
        </p:spPr>
        <p:txBody>
          <a:bodyPr/>
          <a:lstStyle/>
          <a:p>
            <a:r>
              <a:rPr lang="en-US" dirty="0"/>
              <a:t>A microarray gives you intensities, not genotypes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7987" y="1539122"/>
            <a:ext cx="6923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For each (well-genotyped) SNP, you get back this: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7988" y="5486404"/>
            <a:ext cx="4001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Each dot represents DNA from one individual.</a:t>
            </a:r>
          </a:p>
          <a:p>
            <a:pPr algn="l"/>
            <a:r>
              <a:rPr lang="en-US" dirty="0">
                <a:latin typeface="FoundrySterling-Book" pitchFamily="2" charset="0"/>
              </a:rPr>
              <a:t>X axis = image intensity for 1</a:t>
            </a:r>
            <a:r>
              <a:rPr lang="en-US" baseline="30000" dirty="0">
                <a:latin typeface="FoundrySterling-Book" pitchFamily="2" charset="0"/>
              </a:rPr>
              <a:t>st</a:t>
            </a:r>
            <a:r>
              <a:rPr lang="en-US" dirty="0">
                <a:latin typeface="FoundrySterling-Book" pitchFamily="2" charset="0"/>
              </a:rPr>
              <a:t> allele</a:t>
            </a:r>
          </a:p>
          <a:p>
            <a:pPr algn="l"/>
            <a:r>
              <a:rPr lang="en-US" dirty="0">
                <a:latin typeface="FoundrySterling-Book" pitchFamily="2" charset="0"/>
              </a:rPr>
              <a:t>Y axis = image intensity for 2</a:t>
            </a:r>
            <a:r>
              <a:rPr lang="en-US" baseline="30000" dirty="0">
                <a:latin typeface="FoundrySterling-Book" pitchFamily="2" charset="0"/>
              </a:rPr>
              <a:t>nd</a:t>
            </a:r>
            <a:r>
              <a:rPr lang="en-US" dirty="0">
                <a:latin typeface="FoundrySterling-Book" pitchFamily="2" charset="0"/>
              </a:rPr>
              <a:t> allele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8424" y="2781906"/>
            <a:ext cx="515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B/B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85872" y="3248782"/>
            <a:ext cx="515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A/B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68081" y="4211221"/>
            <a:ext cx="515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A/A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7EF52D-5ACA-F64B-9520-F07E27F971A0}"/>
              </a:ext>
            </a:extLst>
          </p:cNvPr>
          <p:cNvSpPr txBox="1"/>
          <p:nvPr/>
        </p:nvSpPr>
        <p:spPr>
          <a:xfrm>
            <a:off x="4643811" y="3125671"/>
            <a:ext cx="3585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A clustering algorithm has been used to turn the intensity values (x/y axis values) into genotype calls (</a:t>
            </a:r>
            <a:r>
              <a:rPr lang="en-US" sz="1800" dirty="0" err="1">
                <a:latin typeface="FoundrySterling-Book" pitchFamily="2" charset="0"/>
              </a:rPr>
              <a:t>colours</a:t>
            </a:r>
            <a:r>
              <a:rPr lang="en-US" sz="1800" dirty="0">
                <a:latin typeface="FoundrySterling-Book" pitchFamily="2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085897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28F4-8EAF-2240-91BE-84A0440E9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traits are highly heritable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014B7C-B53E-DD4A-8137-BB67DB987B5F}"/>
              </a:ext>
            </a:extLst>
          </p:cNvPr>
          <p:cNvSpPr txBox="1"/>
          <p:nvPr/>
        </p:nvSpPr>
        <p:spPr>
          <a:xfrm>
            <a:off x="2035703" y="2055665"/>
            <a:ext cx="73860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MZ</a:t>
            </a:r>
          </a:p>
          <a:p>
            <a:pPr algn="ctr"/>
            <a:r>
              <a:rPr lang="en-US" sz="1200" dirty="0"/>
              <a:t>Twins r~0.92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AE11A3-B082-5F48-83C4-7D4398973F1E}"/>
              </a:ext>
            </a:extLst>
          </p:cNvPr>
          <p:cNvSpPr txBox="1"/>
          <p:nvPr/>
        </p:nvSpPr>
        <p:spPr>
          <a:xfrm>
            <a:off x="2976460" y="2067458"/>
            <a:ext cx="617913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DZ</a:t>
            </a:r>
          </a:p>
          <a:p>
            <a:pPr algn="ctr"/>
            <a:r>
              <a:rPr lang="en-US" sz="1200" dirty="0"/>
              <a:t>Twins</a:t>
            </a:r>
          </a:p>
          <a:p>
            <a:pPr algn="ctr"/>
            <a:r>
              <a:rPr lang="en-US" sz="1200" dirty="0"/>
              <a:t>r~0.47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35A814-43AD-DA40-A25D-7CBBB5392A3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242725" y="3858688"/>
            <a:ext cx="447038" cy="11547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BE28119-B9BB-7748-9818-12203E723654}"/>
              </a:ext>
            </a:extLst>
          </p:cNvPr>
          <p:cNvSpPr txBox="1"/>
          <p:nvPr/>
        </p:nvSpPr>
        <p:spPr>
          <a:xfrm>
            <a:off x="2190512" y="5127168"/>
            <a:ext cx="906344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All studied traits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C985987-7ECC-DB40-AB14-DD9A9AEDCAE3}"/>
                  </a:ext>
                </a:extLst>
              </p:cNvPr>
              <p:cNvSpPr txBox="1"/>
              <p:nvPr/>
            </p:nvSpPr>
            <p:spPr>
              <a:xfrm>
                <a:off x="535204" y="5919246"/>
                <a:ext cx="8073586" cy="584775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dirty="0">
                    <a:latin typeface="FOUNDRYSTERLING-BOOK" pitchFamily="2" charset="0"/>
                  </a:rPr>
                  <a:t>Heritability</a:t>
                </a:r>
                <a:r>
                  <a:rPr lang="en-US" b="1" dirty="0">
                    <a:latin typeface="FOUNDRYSTERLING-BOOK" pitchFamily="2" charset="0"/>
                  </a:rPr>
                  <a:t> </a:t>
                </a:r>
                <a:r>
                  <a:rPr lang="en-US" dirty="0">
                    <a:latin typeface="FoundrySterling-Book" pitchFamily="2" charset="0"/>
                  </a:rPr>
                  <a:t>is the proportion of trait variation explained by inherited factors (including genetics) . Can be estimated as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 baseline="30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≈2×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𝑀𝑍</m:t>
                            </m:r>
                          </m:sub>
                        </m:sSub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𝐷𝑍</m:t>
                            </m:r>
                          </m:sub>
                        </m:sSub>
                      </m:e>
                    </m:d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C985987-7ECC-DB40-AB14-DD9A9AEDC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204" y="5919246"/>
                <a:ext cx="8073586" cy="584775"/>
              </a:xfrm>
              <a:prstGeom prst="rect">
                <a:avLst/>
              </a:prstGeom>
              <a:blipFill>
                <a:blip r:embed="rId3"/>
                <a:stretch>
                  <a:fillRect t="-2083" b="-12500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C92696DC-77F9-524D-8D26-AAE9D2429E07}"/>
              </a:ext>
            </a:extLst>
          </p:cNvPr>
          <p:cNvSpPr txBox="1"/>
          <p:nvPr/>
        </p:nvSpPr>
        <p:spPr>
          <a:xfrm>
            <a:off x="3845435" y="3727564"/>
            <a:ext cx="3828993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(Adult) height is </a:t>
            </a:r>
            <a:r>
              <a:rPr lang="en-US" i="1" dirty="0">
                <a:latin typeface="FoundrySterling-Book" pitchFamily="2" charset="0"/>
              </a:rPr>
              <a:t>much</a:t>
            </a:r>
            <a:r>
              <a:rPr lang="en-US" dirty="0">
                <a:latin typeface="FoundrySterling-Book" pitchFamily="2" charset="0"/>
              </a:rPr>
              <a:t> more similar between monozygotic than dizygotic twins.</a:t>
            </a:r>
          </a:p>
          <a:p>
            <a:pPr algn="l"/>
            <a:r>
              <a:rPr lang="en-US" b="1" u="sng" dirty="0">
                <a:latin typeface="FOUNDRYSTERLING-BOOK" pitchFamily="2" charset="0"/>
              </a:rPr>
              <a:t>The heritability</a:t>
            </a:r>
            <a:r>
              <a:rPr lang="en-US" dirty="0">
                <a:latin typeface="FoundrySterling-Book" pitchFamily="2" charset="0"/>
              </a:rPr>
              <a:t> is about </a:t>
            </a:r>
            <a:r>
              <a:rPr lang="en-US" dirty="0">
                <a:solidFill>
                  <a:schemeClr val="tx2"/>
                </a:solidFill>
                <a:latin typeface="FoundrySterling-Book" pitchFamily="2" charset="0"/>
              </a:rPr>
              <a:t>90%.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75D2BC1-4E66-7790-C90B-2F9415A57374}"/>
              </a:ext>
            </a:extLst>
          </p:cNvPr>
          <p:cNvGrpSpPr/>
          <p:nvPr/>
        </p:nvGrpSpPr>
        <p:grpSpPr>
          <a:xfrm>
            <a:off x="2147531" y="3044249"/>
            <a:ext cx="1011737" cy="1921015"/>
            <a:chOff x="301625" y="1977885"/>
            <a:chExt cx="1011737" cy="192101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7E33E7D-534C-0E87-96F2-80017FBAA847}"/>
                </a:ext>
              </a:extLst>
            </p:cNvPr>
            <p:cNvSpPr/>
            <p:nvPr/>
          </p:nvSpPr>
          <p:spPr bwMode="auto">
            <a:xfrm>
              <a:off x="301625" y="1981059"/>
              <a:ext cx="1011737" cy="1917841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8AAB064-9FD8-2EF0-6DB3-8F4474F490E3}"/>
                </a:ext>
              </a:extLst>
            </p:cNvPr>
            <p:cNvGrpSpPr/>
            <p:nvPr/>
          </p:nvGrpSpPr>
          <p:grpSpPr>
            <a:xfrm>
              <a:off x="358816" y="1977885"/>
              <a:ext cx="904834" cy="1898790"/>
              <a:chOff x="358816" y="1977885"/>
              <a:chExt cx="904834" cy="1898790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E3A0A1CE-904C-7D4B-A8ED-7569922F2D9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45070" y="3433684"/>
                <a:ext cx="69767" cy="28830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279F133D-D5CB-3240-B7E4-BCBF4A4C3F0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928403" y="3429440"/>
                <a:ext cx="202151" cy="29254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pic>
            <p:nvPicPr>
              <p:cNvPr id="3" name="Picture 2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245AD4DE-BA16-2AE7-26EF-292F777C0F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5" t="3092" r="91821" b="40334"/>
              <a:stretch/>
            </p:blipFill>
            <p:spPr>
              <a:xfrm>
                <a:off x="358816" y="1981059"/>
                <a:ext cx="529590" cy="1740923"/>
              </a:xfrm>
              <a:prstGeom prst="rect">
                <a:avLst/>
              </a:prstGeom>
            </p:spPr>
          </p:pic>
          <p:pic>
            <p:nvPicPr>
              <p:cNvPr id="7" name="Picture 6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E6C6E0B8-864F-30A7-A421-93425AFFD2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40" t="2989" r="51606" b="40437"/>
              <a:stretch/>
            </p:blipFill>
            <p:spPr>
              <a:xfrm>
                <a:off x="867229" y="1977885"/>
                <a:ext cx="396421" cy="1740922"/>
              </a:xfrm>
              <a:prstGeom prst="rect">
                <a:avLst/>
              </a:prstGeom>
            </p:spPr>
          </p:pic>
          <p:pic>
            <p:nvPicPr>
              <p:cNvPr id="15" name="Picture 14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6D523710-F9AC-3CD1-65F0-C15F782E95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2" t="68355" r="87670" b="26391"/>
              <a:stretch/>
            </p:blipFill>
            <p:spPr>
              <a:xfrm>
                <a:off x="359756" y="3715006"/>
                <a:ext cx="891194" cy="161669"/>
              </a:xfrm>
              <a:prstGeom prst="rect">
                <a:avLst/>
              </a:prstGeom>
            </p:spPr>
          </p:pic>
          <p:pic>
            <p:nvPicPr>
              <p:cNvPr id="16" name="Picture 15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AD92CB50-67B4-E704-DF13-0F2D2EDA11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75" t="68715" r="51724" b="27076"/>
              <a:stretch/>
            </p:blipFill>
            <p:spPr>
              <a:xfrm>
                <a:off x="889345" y="3725071"/>
                <a:ext cx="365713" cy="129525"/>
              </a:xfrm>
              <a:prstGeom prst="rect">
                <a:avLst/>
              </a:prstGeom>
            </p:spPr>
          </p:pic>
        </p:grpSp>
      </p:grpSp>
      <p:sp>
        <p:nvSpPr>
          <p:cNvPr id="27" name="Left Brace 26">
            <a:extLst>
              <a:ext uri="{FF2B5EF4-FFF2-40B4-BE49-F238E27FC236}">
                <a16:creationId xmlns:a16="http://schemas.microsoft.com/office/drawing/2014/main" id="{A62D9AC6-AB85-9486-53D1-83F0C6E63E3E}"/>
              </a:ext>
            </a:extLst>
          </p:cNvPr>
          <p:cNvSpPr/>
          <p:nvPr/>
        </p:nvSpPr>
        <p:spPr bwMode="auto">
          <a:xfrm rot="5400000">
            <a:off x="2739966" y="3157357"/>
            <a:ext cx="129524" cy="139534"/>
          </a:xfrm>
          <a:prstGeom prst="leftBrac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E1FD270C-3166-04ED-1F37-00EEB08D5010}"/>
              </a:ext>
            </a:extLst>
          </p:cNvPr>
          <p:cNvSpPr/>
          <p:nvPr/>
        </p:nvSpPr>
        <p:spPr bwMode="auto">
          <a:xfrm rot="5400000">
            <a:off x="2953532" y="3174346"/>
            <a:ext cx="129524" cy="188057"/>
          </a:xfrm>
          <a:prstGeom prst="leftBrace">
            <a:avLst>
              <a:gd name="adj1" fmla="val 8333"/>
              <a:gd name="adj2" fmla="val 50000"/>
            </a:avLst>
          </a:prstGeom>
          <a:solidFill>
            <a:schemeClr val="tx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E1600F1-1BB8-10D1-8BAD-42A45A5FD975}"/>
              </a:ext>
            </a:extLst>
          </p:cNvPr>
          <p:cNvCxnSpPr>
            <a:cxnSpLocks/>
          </p:cNvCxnSpPr>
          <p:nvPr/>
        </p:nvCxnSpPr>
        <p:spPr bwMode="auto">
          <a:xfrm>
            <a:off x="2641597" y="2795015"/>
            <a:ext cx="163131" cy="34644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A923F0F-C584-D3BE-C61F-362593FED257}"/>
              </a:ext>
            </a:extLst>
          </p:cNvPr>
          <p:cNvCxnSpPr>
            <a:cxnSpLocks/>
          </p:cNvCxnSpPr>
          <p:nvPr/>
        </p:nvCxnSpPr>
        <p:spPr bwMode="auto">
          <a:xfrm flipH="1">
            <a:off x="3018294" y="2783160"/>
            <a:ext cx="162800" cy="36517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0501A2D-64A5-3F5A-977A-B74A2E4891F1}"/>
              </a:ext>
            </a:extLst>
          </p:cNvPr>
          <p:cNvSpPr txBox="1"/>
          <p:nvPr/>
        </p:nvSpPr>
        <p:spPr>
          <a:xfrm>
            <a:off x="1593637" y="853297"/>
            <a:ext cx="5956720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FoundrySterling-Book" pitchFamily="2" charset="0"/>
              </a:rPr>
              <a:t>Idea: if genetics determines a trait, then </a:t>
            </a:r>
            <a:r>
              <a:rPr lang="en-US" sz="1800" i="1" dirty="0">
                <a:latin typeface="FOUNDRYSTERLING-BOOK" pitchFamily="2" charset="0"/>
              </a:rPr>
              <a:t>more genetically similar individuals should have more similar phenotypes.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AE988AC-EE79-BB1D-66D1-91B682459023}"/>
              </a:ext>
            </a:extLst>
          </p:cNvPr>
          <p:cNvSpPr txBox="1"/>
          <p:nvPr/>
        </p:nvSpPr>
        <p:spPr>
          <a:xfrm>
            <a:off x="3845436" y="3141464"/>
            <a:ext cx="3828992" cy="338554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Compare trait correlations between twins.</a:t>
            </a:r>
            <a:endParaRPr lang="en-US" dirty="0">
              <a:solidFill>
                <a:schemeClr val="tx2"/>
              </a:solidFill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4791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2"/>
          <a:stretch>
            <a:fillRect/>
          </a:stretch>
        </p:blipFill>
        <p:spPr bwMode="auto">
          <a:xfrm>
            <a:off x="643318" y="2312153"/>
            <a:ext cx="3166684" cy="307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7988" y="5491238"/>
            <a:ext cx="4001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Each dot represents DNA from one individual.</a:t>
            </a:r>
          </a:p>
          <a:p>
            <a:pPr algn="l"/>
            <a:r>
              <a:rPr lang="en-US" dirty="0">
                <a:latin typeface="FoundrySterling-Book" pitchFamily="2" charset="0"/>
              </a:rPr>
              <a:t>X axis = image intensity for 1</a:t>
            </a:r>
            <a:r>
              <a:rPr lang="en-US" baseline="30000" dirty="0">
                <a:latin typeface="FoundrySterling-Book" pitchFamily="2" charset="0"/>
              </a:rPr>
              <a:t>st</a:t>
            </a:r>
            <a:r>
              <a:rPr lang="en-US" dirty="0">
                <a:latin typeface="FoundrySterling-Book" pitchFamily="2" charset="0"/>
              </a:rPr>
              <a:t> allele</a:t>
            </a:r>
          </a:p>
          <a:p>
            <a:pPr algn="l"/>
            <a:r>
              <a:rPr lang="en-US" dirty="0">
                <a:latin typeface="FoundrySterling-Book" pitchFamily="2" charset="0"/>
              </a:rPr>
              <a:t>Y axis = image intensity for 2</a:t>
            </a:r>
            <a:r>
              <a:rPr lang="en-US" baseline="30000" dirty="0">
                <a:latin typeface="FoundrySterling-Book" pitchFamily="2" charset="0"/>
              </a:rPr>
              <a:t>nd</a:t>
            </a:r>
            <a:r>
              <a:rPr lang="en-US" dirty="0">
                <a:latin typeface="FoundrySterling-Book" pitchFamily="2" charset="0"/>
              </a:rPr>
              <a:t> allele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8424" y="2781906"/>
            <a:ext cx="515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B/B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85872" y="3248782"/>
            <a:ext cx="515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A/B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68081" y="4211221"/>
            <a:ext cx="515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A/A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5" t="11858" b="12825"/>
          <a:stretch/>
        </p:blipFill>
        <p:spPr bwMode="auto">
          <a:xfrm>
            <a:off x="5285618" y="2419047"/>
            <a:ext cx="3175324" cy="293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53085" y="1533154"/>
            <a:ext cx="352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Or this if you’re less lucky: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14805" y="3156802"/>
            <a:ext cx="629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B/B?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89682" y="3490630"/>
            <a:ext cx="629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A/B?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71891" y="4852212"/>
            <a:ext cx="629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A/A?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16458" y="3435047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46191" y="3805161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31846" y="5491238"/>
            <a:ext cx="3910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Small genotyping errors in cases or controls could easily confound the study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F05CC1-CF00-FA47-BA1D-D9FF3EF0F462}"/>
              </a:ext>
            </a:extLst>
          </p:cNvPr>
          <p:cNvSpPr txBox="1"/>
          <p:nvPr/>
        </p:nvSpPr>
        <p:spPr>
          <a:xfrm>
            <a:off x="447988" y="1539122"/>
            <a:ext cx="4271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For each SNP, you get back this: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60C4945-604D-2548-AD8C-D7177ADA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45" y="137420"/>
            <a:ext cx="8710510" cy="599507"/>
          </a:xfrm>
        </p:spPr>
        <p:txBody>
          <a:bodyPr/>
          <a:lstStyle/>
          <a:p>
            <a:r>
              <a:rPr lang="en-US" dirty="0"/>
              <a:t>A microarray gives you intensities, not genotypes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BC9690-5D91-BE1D-6DC3-81B3DD7616F5}"/>
              </a:ext>
            </a:extLst>
          </p:cNvPr>
          <p:cNvSpPr txBox="1"/>
          <p:nvPr/>
        </p:nvSpPr>
        <p:spPr>
          <a:xfrm>
            <a:off x="5317133" y="6095946"/>
            <a:ext cx="3143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Careful quality control needed with</a:t>
            </a:r>
          </a:p>
          <a:p>
            <a:pPr algn="ctr"/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these technologies</a:t>
            </a:r>
          </a:p>
        </p:txBody>
      </p:sp>
    </p:spTree>
    <p:extLst>
      <p:ext uri="{BB962C8B-B14F-4D97-AF65-F5344CB8AC3E}">
        <p14:creationId xmlns:p14="http://schemas.microsoft.com/office/powerpoint/2010/main" val="27150777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EBB5B-2EA9-BC58-54D2-2873B02AA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F12E0-271A-6897-4682-344BA57C5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58" y="103077"/>
            <a:ext cx="7233920" cy="680720"/>
          </a:xfrm>
        </p:spPr>
        <p:txBody>
          <a:bodyPr/>
          <a:lstStyle/>
          <a:p>
            <a:r>
              <a:rPr lang="en-US" dirty="0"/>
              <a:t>Rest of lecture - outline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B48F426-38DB-172B-D120-01B481A5C4D1}"/>
              </a:ext>
            </a:extLst>
          </p:cNvPr>
          <p:cNvSpPr txBox="1">
            <a:spLocks/>
          </p:cNvSpPr>
          <p:nvPr/>
        </p:nvSpPr>
        <p:spPr bwMode="auto">
          <a:xfrm>
            <a:off x="884645" y="1154405"/>
            <a:ext cx="7374709" cy="477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 "/>
              <a:defRPr sz="2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Symbol" charset="0"/>
              <a:buChar char="·"/>
              <a:defRPr sz="18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4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charset="0"/>
              <a:buChar char="·"/>
              <a:defRPr sz="1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Testing for association</a:t>
            </a:r>
          </a:p>
          <a:p>
            <a:pPr marL="0" indent="0">
              <a:buNone/>
            </a:pPr>
            <a:r>
              <a:rPr lang="en-US" sz="1800" i="1" kern="0" dirty="0">
                <a:solidFill>
                  <a:srgbClr val="FFFF65"/>
                </a:solidFill>
              </a:rPr>
              <a:t>How to do the statistical tests?  How many samples?  How to deal with confounders?</a:t>
            </a:r>
          </a:p>
          <a:p>
            <a:pPr marL="0" indent="0">
              <a:buNone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What variants to genotype, and how? </a:t>
            </a:r>
          </a:p>
          <a:p>
            <a:pPr marL="0" indent="0">
              <a:buNone/>
            </a:pPr>
            <a:r>
              <a:rPr lang="en-US" sz="1800" i="1" kern="0" dirty="0">
                <a:solidFill>
                  <a:srgbClr val="FFFF65"/>
                </a:solidFill>
              </a:rPr>
              <a:t>Patterns of linkage </a:t>
            </a:r>
            <a:r>
              <a:rPr lang="en-US" sz="1800" i="1" kern="0" dirty="0" err="1">
                <a:solidFill>
                  <a:srgbClr val="FFFF65"/>
                </a:solidFill>
              </a:rPr>
              <a:t>disequilbrium</a:t>
            </a:r>
            <a:r>
              <a:rPr lang="en-US" sz="1800" i="1" kern="0" dirty="0">
                <a:solidFill>
                  <a:srgbClr val="FFFF65"/>
                </a:solidFill>
              </a:rPr>
              <a:t> and the HapMap study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A real GWAS study – WTCCC</a:t>
            </a:r>
          </a:p>
          <a:p>
            <a:pPr marL="0" indent="0">
              <a:buNone/>
            </a:pPr>
            <a:r>
              <a:rPr lang="en-US" sz="1800" i="1" kern="0" dirty="0">
                <a:solidFill>
                  <a:srgbClr val="FFFF65"/>
                </a:solidFill>
              </a:rPr>
              <a:t>The common variant, common disease hypothesis in practice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C76CA2F-CEFC-37CD-0CD6-F1516BACE469}"/>
              </a:ext>
            </a:extLst>
          </p:cNvPr>
          <p:cNvCxnSpPr/>
          <p:nvPr/>
        </p:nvCxnSpPr>
        <p:spPr bwMode="auto">
          <a:xfrm>
            <a:off x="224058" y="4540623"/>
            <a:ext cx="52001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65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7457897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02BF-6940-AD43-877C-BC2BA6E7D71D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The birth of GWAS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B533B-0AB6-9042-BBB5-E8A8C48A0DB7}"/>
              </a:ext>
            </a:extLst>
          </p:cNvPr>
          <p:cNvSpPr txBox="1"/>
          <p:nvPr/>
        </p:nvSpPr>
        <p:spPr>
          <a:xfrm>
            <a:off x="66526" y="2308156"/>
            <a:ext cx="892322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Discovery of A/B/O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70405-76EF-9746-9F27-C29767B0F66A}"/>
              </a:ext>
            </a:extLst>
          </p:cNvPr>
          <p:cNvSpPr txBox="1"/>
          <p:nvPr/>
        </p:nvSpPr>
        <p:spPr>
          <a:xfrm>
            <a:off x="200453" y="2829203"/>
            <a:ext cx="536105" cy="27947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1901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0C959F-EDD8-F941-9638-47F111ABFEC0}"/>
              </a:ext>
            </a:extLst>
          </p:cNvPr>
          <p:cNvCxnSpPr>
            <a:cxnSpLocks/>
          </p:cNvCxnSpPr>
          <p:nvPr/>
        </p:nvCxnSpPr>
        <p:spPr bwMode="auto">
          <a:xfrm>
            <a:off x="539650" y="31412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9C091DE-ECF0-2C44-969B-1C0393A3812C}"/>
              </a:ext>
            </a:extLst>
          </p:cNvPr>
          <p:cNvSpPr txBox="1"/>
          <p:nvPr/>
        </p:nvSpPr>
        <p:spPr>
          <a:xfrm>
            <a:off x="1526734" y="3809168"/>
            <a:ext cx="10122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Low-throughput genotyping methods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991A685-4722-9D46-BFE7-BDE29087A60B}"/>
              </a:ext>
            </a:extLst>
          </p:cNvPr>
          <p:cNvCxnSpPr>
            <a:cxnSpLocks/>
          </p:cNvCxnSpPr>
          <p:nvPr/>
        </p:nvCxnSpPr>
        <p:spPr bwMode="auto">
          <a:xfrm flipV="1">
            <a:off x="467152" y="3220695"/>
            <a:ext cx="7936184" cy="56377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77DEF4B-78AE-4449-BC3D-EC52F18A60CF}"/>
              </a:ext>
            </a:extLst>
          </p:cNvPr>
          <p:cNvSpPr txBox="1"/>
          <p:nvPr/>
        </p:nvSpPr>
        <p:spPr>
          <a:xfrm>
            <a:off x="2732176" y="3462455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CDC9629-CD73-2641-8EC0-D2A0225C9E2F}"/>
              </a:ext>
            </a:extLst>
          </p:cNvPr>
          <p:cNvSpPr txBox="1"/>
          <p:nvPr/>
        </p:nvSpPr>
        <p:spPr>
          <a:xfrm>
            <a:off x="2732176" y="3788479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Huntingdon’s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06F2FB-BAD5-D144-BD59-3EFD1FD252A8}"/>
              </a:ext>
            </a:extLst>
          </p:cNvPr>
          <p:cNvSpPr txBox="1"/>
          <p:nvPr/>
        </p:nvSpPr>
        <p:spPr>
          <a:xfrm>
            <a:off x="367123" y="3809168"/>
            <a:ext cx="1085030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Structure of DNA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2A4BA81-26E8-1147-838F-65A31FC4B02D}"/>
              </a:ext>
            </a:extLst>
          </p:cNvPr>
          <p:cNvCxnSpPr>
            <a:cxnSpLocks/>
          </p:cNvCxnSpPr>
          <p:nvPr/>
        </p:nvCxnSpPr>
        <p:spPr bwMode="auto">
          <a:xfrm>
            <a:off x="105781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8C1803F-6F41-B040-B0CA-9824CC107608}"/>
              </a:ext>
            </a:extLst>
          </p:cNvPr>
          <p:cNvSpPr txBox="1"/>
          <p:nvPr/>
        </p:nvSpPr>
        <p:spPr>
          <a:xfrm>
            <a:off x="746661" y="3462532"/>
            <a:ext cx="63727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1950’s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8A126CE-68C0-5C45-BC66-3F1B9C6E1273}"/>
              </a:ext>
            </a:extLst>
          </p:cNvPr>
          <p:cNvSpPr txBox="1"/>
          <p:nvPr/>
        </p:nvSpPr>
        <p:spPr>
          <a:xfrm>
            <a:off x="1304481" y="2830438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1970’s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B6D3864-DE78-9D46-B8BD-EE3CCF779783}"/>
              </a:ext>
            </a:extLst>
          </p:cNvPr>
          <p:cNvCxnSpPr>
            <a:cxnSpLocks/>
          </p:cNvCxnSpPr>
          <p:nvPr/>
        </p:nvCxnSpPr>
        <p:spPr bwMode="auto">
          <a:xfrm>
            <a:off x="1623118" y="31347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28DC357-AC8B-474A-9489-307F91C451A3}"/>
              </a:ext>
            </a:extLst>
          </p:cNvPr>
          <p:cNvSpPr txBox="1"/>
          <p:nvPr/>
        </p:nvSpPr>
        <p:spPr>
          <a:xfrm>
            <a:off x="1805522" y="3462455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1980’s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2F69C7E-DFEE-FD41-901E-03CB32DB29AD}"/>
              </a:ext>
            </a:extLst>
          </p:cNvPr>
          <p:cNvCxnSpPr>
            <a:cxnSpLocks/>
          </p:cNvCxnSpPr>
          <p:nvPr/>
        </p:nvCxnSpPr>
        <p:spPr bwMode="auto">
          <a:xfrm>
            <a:off x="2112562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88ACED1-ADEC-104F-B8D3-59462E9DBE35}"/>
              </a:ext>
            </a:extLst>
          </p:cNvPr>
          <p:cNvCxnSpPr>
            <a:cxnSpLocks/>
          </p:cNvCxnSpPr>
          <p:nvPr/>
        </p:nvCxnSpPr>
        <p:spPr bwMode="auto">
          <a:xfrm>
            <a:off x="301914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F927A6B2-C690-0340-844B-D3EA37336708}"/>
              </a:ext>
            </a:extLst>
          </p:cNvPr>
          <p:cNvSpPr txBox="1"/>
          <p:nvPr/>
        </p:nvSpPr>
        <p:spPr>
          <a:xfrm>
            <a:off x="2333700" y="281788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1989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D2DA772-BB31-2F49-99E1-BD267946E9A7}"/>
              </a:ext>
            </a:extLst>
          </p:cNvPr>
          <p:cNvCxnSpPr>
            <a:cxnSpLocks/>
          </p:cNvCxnSpPr>
          <p:nvPr/>
        </p:nvCxnSpPr>
        <p:spPr bwMode="auto">
          <a:xfrm>
            <a:off x="2618779" y="312342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CFE61CC-7371-1B44-A437-BE3A50713B7E}"/>
              </a:ext>
            </a:extLst>
          </p:cNvPr>
          <p:cNvSpPr txBox="1"/>
          <p:nvPr/>
        </p:nvSpPr>
        <p:spPr>
          <a:xfrm>
            <a:off x="2032880" y="1686435"/>
            <a:ext cx="117179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Cystic fibrosis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CFTR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F3A2C01-006D-A642-A336-39AC5EA23F1F}"/>
              </a:ext>
            </a:extLst>
          </p:cNvPr>
          <p:cNvSpPr txBox="1"/>
          <p:nvPr/>
        </p:nvSpPr>
        <p:spPr>
          <a:xfrm>
            <a:off x="2732176" y="4114503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Alzheimer’s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APOE</a:t>
            </a:r>
            <a:r>
              <a:rPr kumimoji="0" lang="en-US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5EBC8EE-2914-D740-B156-51187420B287}"/>
              </a:ext>
            </a:extLst>
          </p:cNvPr>
          <p:cNvSpPr txBox="1"/>
          <p:nvPr/>
        </p:nvSpPr>
        <p:spPr>
          <a:xfrm>
            <a:off x="2964971" y="2813093"/>
            <a:ext cx="74472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1994-5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C9595CC-F990-3542-A959-47602C347559}"/>
              </a:ext>
            </a:extLst>
          </p:cNvPr>
          <p:cNvCxnSpPr>
            <a:cxnSpLocks/>
          </p:cNvCxnSpPr>
          <p:nvPr/>
        </p:nvCxnSpPr>
        <p:spPr bwMode="auto">
          <a:xfrm>
            <a:off x="3315434" y="31158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E60421A-F9F3-594D-B307-A62B853A9B22}"/>
              </a:ext>
            </a:extLst>
          </p:cNvPr>
          <p:cNvSpPr txBox="1"/>
          <p:nvPr/>
        </p:nvSpPr>
        <p:spPr>
          <a:xfrm>
            <a:off x="2751436" y="2253886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dirty="0"/>
              <a:t>Breast cancer (</a:t>
            </a:r>
            <a:r>
              <a:rPr lang="en-US" sz="1200" i="1" dirty="0"/>
              <a:t>BRCA1/2 </a:t>
            </a:r>
            <a:r>
              <a:rPr lang="en-US" sz="1200" dirty="0"/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48E5338-BC60-9E4C-A635-0E6A127A7A4D}"/>
              </a:ext>
            </a:extLst>
          </p:cNvPr>
          <p:cNvCxnSpPr>
            <a:cxnSpLocks/>
          </p:cNvCxnSpPr>
          <p:nvPr/>
        </p:nvCxnSpPr>
        <p:spPr bwMode="auto">
          <a:xfrm>
            <a:off x="2618779" y="2223406"/>
            <a:ext cx="5599" cy="5104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3809A9B-7E7A-E24A-A4E9-06D097500413}"/>
              </a:ext>
            </a:extLst>
          </p:cNvPr>
          <p:cNvSpPr txBox="1"/>
          <p:nvPr/>
        </p:nvSpPr>
        <p:spPr>
          <a:xfrm>
            <a:off x="1069753" y="2302642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‘Sanger’ DNA sequencing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4DBEEC-C653-1C42-9F38-35BA2E04C98F}"/>
              </a:ext>
            </a:extLst>
          </p:cNvPr>
          <p:cNvSpPr txBox="1"/>
          <p:nvPr/>
        </p:nvSpPr>
        <p:spPr>
          <a:xfrm>
            <a:off x="4150870" y="2079274"/>
            <a:ext cx="99953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Human genome completed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1BD13B-30B2-7947-8651-C6FEA69E741B}"/>
              </a:ext>
            </a:extLst>
          </p:cNvPr>
          <p:cNvSpPr txBox="1"/>
          <p:nvPr/>
        </p:nvSpPr>
        <p:spPr>
          <a:xfrm>
            <a:off x="4363675" y="279830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2003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FB6F47F-626F-FE42-83D1-EC93B14151B2}"/>
              </a:ext>
            </a:extLst>
          </p:cNvPr>
          <p:cNvCxnSpPr>
            <a:cxnSpLocks/>
          </p:cNvCxnSpPr>
          <p:nvPr/>
        </p:nvCxnSpPr>
        <p:spPr bwMode="auto">
          <a:xfrm>
            <a:off x="4664982" y="309641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6EC583A-D9B6-CA48-ABCA-8AC355698F2E}"/>
              </a:ext>
            </a:extLst>
          </p:cNvPr>
          <p:cNvSpPr txBox="1"/>
          <p:nvPr/>
        </p:nvSpPr>
        <p:spPr>
          <a:xfrm>
            <a:off x="4664982" y="3479243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2005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89A8972-8F8F-6143-90C3-2EFD0EF5412E}"/>
              </a:ext>
            </a:extLst>
          </p:cNvPr>
          <p:cNvCxnSpPr>
            <a:cxnSpLocks/>
          </p:cNvCxnSpPr>
          <p:nvPr/>
        </p:nvCxnSpPr>
        <p:spPr bwMode="auto">
          <a:xfrm>
            <a:off x="4937602" y="3252927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20FCFE4-D608-E54B-8C7F-BDC94D2C029B}"/>
              </a:ext>
            </a:extLst>
          </p:cNvPr>
          <p:cNvSpPr txBox="1"/>
          <p:nvPr/>
        </p:nvSpPr>
        <p:spPr>
          <a:xfrm>
            <a:off x="4435244" y="3821298"/>
            <a:ext cx="1544188" cy="1015663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Mapping of &gt; 1 million common genetic variants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(International HapMap Project)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02BFDD-A067-5241-BAE3-FE8322CA3366}"/>
              </a:ext>
            </a:extLst>
          </p:cNvPr>
          <p:cNvSpPr txBox="1"/>
          <p:nvPr/>
        </p:nvSpPr>
        <p:spPr>
          <a:xfrm>
            <a:off x="5525872" y="2798301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2007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E9E143E-2910-574E-877D-356831938A1B}"/>
              </a:ext>
            </a:extLst>
          </p:cNvPr>
          <p:cNvCxnSpPr>
            <a:cxnSpLocks/>
          </p:cNvCxnSpPr>
          <p:nvPr/>
        </p:nvCxnSpPr>
        <p:spPr bwMode="auto">
          <a:xfrm>
            <a:off x="5812836" y="309889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816AC3A-5D5D-2A49-A2D8-13B7FC46C7DE}"/>
              </a:ext>
            </a:extLst>
          </p:cNvPr>
          <p:cNvSpPr txBox="1"/>
          <p:nvPr/>
        </p:nvSpPr>
        <p:spPr>
          <a:xfrm>
            <a:off x="5257634" y="1902002"/>
            <a:ext cx="12478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First proof of principle GWAS studies e.g. WTCCC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B2E7C3-E179-B447-943F-0A9AF0E18863}"/>
              </a:ext>
            </a:extLst>
          </p:cNvPr>
          <p:cNvSpPr txBox="1"/>
          <p:nvPr/>
        </p:nvSpPr>
        <p:spPr>
          <a:xfrm>
            <a:off x="4078108" y="4965688"/>
            <a:ext cx="1747674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Microarray genotyping technology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D364FE-B3D8-0741-AB58-12FD57D0E884}"/>
              </a:ext>
            </a:extLst>
          </p:cNvPr>
          <p:cNvSpPr txBox="1"/>
          <p:nvPr/>
        </p:nvSpPr>
        <p:spPr>
          <a:xfrm>
            <a:off x="6069136" y="3809168"/>
            <a:ext cx="1548130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High-throughput ‘next generation’ sequencing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299A69B-BF37-E243-9E0D-73C43FE49812}"/>
              </a:ext>
            </a:extLst>
          </p:cNvPr>
          <p:cNvCxnSpPr>
            <a:cxnSpLocks/>
            <a:stCxn id="44" idx="3"/>
          </p:cNvCxnSpPr>
          <p:nvPr/>
        </p:nvCxnSpPr>
        <p:spPr bwMode="auto">
          <a:xfrm>
            <a:off x="7617266" y="4132334"/>
            <a:ext cx="1058901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8E44F3C-BF07-1843-AD36-584183ABF5D3}"/>
              </a:ext>
            </a:extLst>
          </p:cNvPr>
          <p:cNvCxnSpPr>
            <a:cxnSpLocks/>
          </p:cNvCxnSpPr>
          <p:nvPr/>
        </p:nvCxnSpPr>
        <p:spPr bwMode="auto">
          <a:xfrm>
            <a:off x="5881753" y="5196520"/>
            <a:ext cx="2850385" cy="1081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31BA985-B0C1-1F43-9359-AD7A4E59147A}"/>
              </a:ext>
            </a:extLst>
          </p:cNvPr>
          <p:cNvSpPr txBox="1"/>
          <p:nvPr/>
        </p:nvSpPr>
        <p:spPr>
          <a:xfrm>
            <a:off x="6414241" y="3401311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2010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AB222B9-863F-D04A-B45B-1752D56BFC97}"/>
              </a:ext>
            </a:extLst>
          </p:cNvPr>
          <p:cNvCxnSpPr>
            <a:cxnSpLocks/>
          </p:cNvCxnSpPr>
          <p:nvPr/>
        </p:nvCxnSpPr>
        <p:spPr bwMode="auto">
          <a:xfrm>
            <a:off x="6664417" y="32346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A975B42-5E7A-F844-BAC3-A30404A00B7D}"/>
              </a:ext>
            </a:extLst>
          </p:cNvPr>
          <p:cNvCxnSpPr>
            <a:cxnSpLocks/>
          </p:cNvCxnSpPr>
          <p:nvPr/>
        </p:nvCxnSpPr>
        <p:spPr bwMode="auto">
          <a:xfrm flipV="1">
            <a:off x="6505525" y="2402439"/>
            <a:ext cx="2170642" cy="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DA9A756-2C4D-B848-B97D-203CF2FAF7F3}"/>
              </a:ext>
            </a:extLst>
          </p:cNvPr>
          <p:cNvSpPr txBox="1"/>
          <p:nvPr/>
        </p:nvSpPr>
        <p:spPr>
          <a:xfrm>
            <a:off x="1281354" y="5626095"/>
            <a:ext cx="7572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Microarrays developed in the late 90’s / early 2000’s.</a:t>
            </a:r>
          </a:p>
          <a:p>
            <a:pPr algn="ctr"/>
            <a:r>
              <a:rPr lang="en-US" dirty="0">
                <a:latin typeface="FoundrySterling-Book" pitchFamily="2" charset="0"/>
              </a:rPr>
              <a:t>For the first time was possible to rapidly type hundreds of thousands or millions of SNPs</a:t>
            </a:r>
          </a:p>
        </p:txBody>
      </p:sp>
    </p:spTree>
    <p:extLst>
      <p:ext uri="{BB962C8B-B14F-4D97-AF65-F5344CB8AC3E}">
        <p14:creationId xmlns:p14="http://schemas.microsoft.com/office/powerpoint/2010/main" val="16374949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Anatomy of a GWAS – what to look for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EC4C00-1FD2-D649-943E-9BB887F6AB6A}"/>
              </a:ext>
            </a:extLst>
          </p:cNvPr>
          <p:cNvSpPr txBox="1"/>
          <p:nvPr/>
        </p:nvSpPr>
        <p:spPr>
          <a:xfrm>
            <a:off x="6300789" y="967163"/>
            <a:ext cx="2343480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What samples How many?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EF01F6-C5F9-0C46-9025-4E60870A752A}"/>
              </a:ext>
            </a:extLst>
          </p:cNvPr>
          <p:cNvSpPr txBox="1"/>
          <p:nvPr/>
        </p:nvSpPr>
        <p:spPr>
          <a:xfrm>
            <a:off x="6300788" y="1713405"/>
            <a:ext cx="2343480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How many?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BF0395-8DFF-424A-8251-11076EB427E2}"/>
              </a:ext>
            </a:extLst>
          </p:cNvPr>
          <p:cNvSpPr txBox="1"/>
          <p:nvPr/>
        </p:nvSpPr>
        <p:spPr>
          <a:xfrm>
            <a:off x="6113717" y="4278352"/>
            <a:ext cx="2541181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Did they find anything with enough evidence?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25A4B4-75BE-D242-90EF-13E234EFBB82}"/>
              </a:ext>
            </a:extLst>
          </p:cNvPr>
          <p:cNvSpPr txBox="1"/>
          <p:nvPr/>
        </p:nvSpPr>
        <p:spPr>
          <a:xfrm>
            <a:off x="6113716" y="5750038"/>
            <a:ext cx="2530552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Can they understand the biology?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B28A93-C8D3-BB4C-9DFA-1E1BEDBABB10}"/>
              </a:ext>
            </a:extLst>
          </p:cNvPr>
          <p:cNvSpPr txBox="1"/>
          <p:nvPr/>
        </p:nvSpPr>
        <p:spPr>
          <a:xfrm>
            <a:off x="489102" y="1034993"/>
            <a:ext cx="5273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1. Collect as many cases and controls as possible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86D99A-5C01-CA4D-8CFC-9B2FAD1A7EB9}"/>
              </a:ext>
            </a:extLst>
          </p:cNvPr>
          <p:cNvSpPr txBox="1"/>
          <p:nvPr/>
        </p:nvSpPr>
        <p:spPr>
          <a:xfrm>
            <a:off x="489101" y="1657147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2. Genotype (or impute) them at as many variants across the genome as possible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F26766-1411-5343-A48E-CF6859C79247}"/>
                  </a:ext>
                </a:extLst>
              </p:cNvPr>
              <p:cNvSpPr txBox="1"/>
              <p:nvPr/>
            </p:nvSpPr>
            <p:spPr>
              <a:xfrm>
                <a:off x="489101" y="3351708"/>
                <a:ext cx="52737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FoundrySterling-Book" pitchFamily="2" charset="0"/>
                  </a:rPr>
                  <a:t>4. Estimate relative risks, and look for statistical evidence that of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𝑅𝑅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≠ 1</m:t>
                    </m:r>
                  </m:oMath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F26766-1411-5343-A48E-CF6859C79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101" y="3351708"/>
                <a:ext cx="5273749" cy="646331"/>
              </a:xfrm>
              <a:prstGeom prst="rect">
                <a:avLst/>
              </a:prstGeom>
              <a:blipFill>
                <a:blip r:embed="rId2"/>
                <a:stretch>
                  <a:fillRect l="-962" t="-5882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8D4A4A9-0EBA-904E-AD5D-9FC54079A86A}"/>
              </a:ext>
            </a:extLst>
          </p:cNvPr>
          <p:cNvSpPr txBox="1"/>
          <p:nvPr/>
        </p:nvSpPr>
        <p:spPr>
          <a:xfrm>
            <a:off x="489101" y="4177893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5. If estimate is many standard deviations from zero, bingo!  We may have found a true causal effect.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4D606C-4F64-C046-ABD2-23F6E24281ED}"/>
              </a:ext>
            </a:extLst>
          </p:cNvPr>
          <p:cNvSpPr txBox="1"/>
          <p:nvPr/>
        </p:nvSpPr>
        <p:spPr>
          <a:xfrm>
            <a:off x="489099" y="5750038"/>
            <a:ext cx="550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7. (Now try to understand the underlying biology.)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E760B5-FA52-1C41-BBEC-81394489DB05}"/>
              </a:ext>
            </a:extLst>
          </p:cNvPr>
          <p:cNvSpPr txBox="1"/>
          <p:nvPr/>
        </p:nvSpPr>
        <p:spPr>
          <a:xfrm>
            <a:off x="489101" y="2483332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3. Deal with potential confounders – careful data quality control and handle population structure.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148FF4-D710-A342-88FB-FF288C45E38F}"/>
              </a:ext>
            </a:extLst>
          </p:cNvPr>
          <p:cNvSpPr txBox="1"/>
          <p:nvPr/>
        </p:nvSpPr>
        <p:spPr>
          <a:xfrm>
            <a:off x="489100" y="4923853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6.Replicate in other studies, or find other corroborating evidence?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08D72A-E5CC-7740-B2CB-FAD7E4C3DE4F}"/>
              </a:ext>
            </a:extLst>
          </p:cNvPr>
          <p:cNvSpPr txBox="1"/>
          <p:nvPr/>
        </p:nvSpPr>
        <p:spPr>
          <a:xfrm>
            <a:off x="6113716" y="5113567"/>
            <a:ext cx="2530551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Is it corroborated by other evidence?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7BF045-6B8B-34C6-C3AC-BFC5FE50296D}"/>
              </a:ext>
            </a:extLst>
          </p:cNvPr>
          <p:cNvSpPr txBox="1"/>
          <p:nvPr/>
        </p:nvSpPr>
        <p:spPr>
          <a:xfrm>
            <a:off x="6113716" y="2705377"/>
            <a:ext cx="2541183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Have they done adequate data quality control?  Have they dealt with possible confounders?</a:t>
            </a:r>
          </a:p>
        </p:txBody>
      </p:sp>
    </p:spTree>
    <p:extLst>
      <p:ext uri="{BB962C8B-B14F-4D97-AF65-F5344CB8AC3E}">
        <p14:creationId xmlns:p14="http://schemas.microsoft.com/office/powerpoint/2010/main" val="37186184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6068977-EB0B-DA45-BE82-1F7D819E4E1D}"/>
              </a:ext>
            </a:extLst>
          </p:cNvPr>
          <p:cNvSpPr txBox="1">
            <a:spLocks/>
          </p:cNvSpPr>
          <p:nvPr/>
        </p:nvSpPr>
        <p:spPr bwMode="auto">
          <a:xfrm>
            <a:off x="863600" y="248920"/>
            <a:ext cx="7233920" cy="6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latin typeface="FoundrySterling-Book" pitchFamily="2" charset="0"/>
              </a:rPr>
              <a:t>A real GWAS study - WTCCC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B1E4BD-DE23-BF48-A5BC-D167E5CA08B3}"/>
              </a:ext>
            </a:extLst>
          </p:cNvPr>
          <p:cNvSpPr txBox="1"/>
          <p:nvPr/>
        </p:nvSpPr>
        <p:spPr>
          <a:xfrm>
            <a:off x="482600" y="3121924"/>
            <a:ext cx="70858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Studied seven common diseases in the UK</a:t>
            </a:r>
          </a:p>
          <a:p>
            <a:pPr algn="l"/>
            <a:endParaRPr lang="en-US" sz="1800" dirty="0">
              <a:latin typeface="FoundrySterling-Book" pitchFamily="2" charset="0"/>
            </a:endParaRPr>
          </a:p>
          <a:p>
            <a:pPr algn="l"/>
            <a:r>
              <a:rPr lang="en-US" sz="1800" dirty="0">
                <a:latin typeface="FoundrySterling-Book" pitchFamily="2" charset="0"/>
              </a:rPr>
              <a:t>Bipolar disorder, Coronary Artery Disease, Crohn’s disease, Hypertension, Rheumatoid arthritis, Type 1 and Type 2 Diabetes</a:t>
            </a:r>
          </a:p>
          <a:p>
            <a:pPr algn="l"/>
            <a:endParaRPr lang="en-US" sz="1800" dirty="0">
              <a:latin typeface="FoundrySterling-Book" pitchFamily="2" charset="0"/>
            </a:endParaRPr>
          </a:p>
          <a:p>
            <a:pPr algn="l"/>
            <a:r>
              <a:rPr lang="en-US" sz="1800" dirty="0">
                <a:latin typeface="FoundrySterling-Book" pitchFamily="2" charset="0"/>
              </a:rPr>
              <a:t>Genotyped at 500,000 SNPs across the genome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D484BE-F825-0744-BBC1-8DF9676D8AC3}"/>
              </a:ext>
            </a:extLst>
          </p:cNvPr>
          <p:cNvSpPr txBox="1"/>
          <p:nvPr/>
        </p:nvSpPr>
        <p:spPr>
          <a:xfrm>
            <a:off x="6417091" y="6270526"/>
            <a:ext cx="2507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doi:10.1038/nature05911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03899B-F067-9E4C-9468-E2EA79555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085982"/>
            <a:ext cx="7188200" cy="18796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4C9853-3842-4540-B68D-5AE76ACAE491}"/>
              </a:ext>
            </a:extLst>
          </p:cNvPr>
          <p:cNvSpPr txBox="1"/>
          <p:nvPr/>
        </p:nvSpPr>
        <p:spPr>
          <a:xfrm>
            <a:off x="6019430" y="2535922"/>
            <a:ext cx="1444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FoundrySterling-Book" pitchFamily="2" charset="0"/>
              </a:rPr>
              <a:t>Nature (2007)</a:t>
            </a:r>
          </a:p>
        </p:txBody>
      </p:sp>
    </p:spTree>
    <p:extLst>
      <p:ext uri="{BB962C8B-B14F-4D97-AF65-F5344CB8AC3E}">
        <p14:creationId xmlns:p14="http://schemas.microsoft.com/office/powerpoint/2010/main" val="40117292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389063"/>
            <a:ext cx="8883650" cy="38195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EE20418-6C54-7848-B6B1-B497152CC649}"/>
              </a:ext>
            </a:extLst>
          </p:cNvPr>
          <p:cNvSpPr txBox="1">
            <a:spLocks/>
          </p:cNvSpPr>
          <p:nvPr/>
        </p:nvSpPr>
        <p:spPr bwMode="auto">
          <a:xfrm>
            <a:off x="863600" y="248920"/>
            <a:ext cx="7233920" cy="6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latin typeface="FoundrySterling-Book" pitchFamily="2" charset="0"/>
              </a:rPr>
              <a:t>A real study - WTCCC</a:t>
            </a:r>
          </a:p>
        </p:txBody>
      </p:sp>
    </p:spTree>
    <p:extLst>
      <p:ext uri="{BB962C8B-B14F-4D97-AF65-F5344CB8AC3E}">
        <p14:creationId xmlns:p14="http://schemas.microsoft.com/office/powerpoint/2010/main" val="31410966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Anatomy of a GWAS – what to look for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EC4C00-1FD2-D649-943E-9BB887F6AB6A}"/>
              </a:ext>
            </a:extLst>
          </p:cNvPr>
          <p:cNvSpPr txBox="1"/>
          <p:nvPr/>
        </p:nvSpPr>
        <p:spPr>
          <a:xfrm>
            <a:off x="6836731" y="967163"/>
            <a:ext cx="180753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N=2,000 cases and 3,000 controls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EF01F6-C5F9-0C46-9025-4E60870A752A}"/>
              </a:ext>
            </a:extLst>
          </p:cNvPr>
          <p:cNvSpPr txBox="1"/>
          <p:nvPr/>
        </p:nvSpPr>
        <p:spPr>
          <a:xfrm>
            <a:off x="6836730" y="1713405"/>
            <a:ext cx="180753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Genotyped at 500k SNPs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B28A93-C8D3-BB4C-9DFA-1E1BEDBABB10}"/>
              </a:ext>
            </a:extLst>
          </p:cNvPr>
          <p:cNvSpPr txBox="1"/>
          <p:nvPr/>
        </p:nvSpPr>
        <p:spPr>
          <a:xfrm>
            <a:off x="839971" y="988827"/>
            <a:ext cx="5273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1. Collect as many cases and controls as possible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86D99A-5C01-CA4D-8CFC-9B2FAD1A7EB9}"/>
              </a:ext>
            </a:extLst>
          </p:cNvPr>
          <p:cNvSpPr txBox="1"/>
          <p:nvPr/>
        </p:nvSpPr>
        <p:spPr>
          <a:xfrm>
            <a:off x="839970" y="1610981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2. Genotype (or impute) them at as many variants across the genome as possible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F26766-1411-5343-A48E-CF6859C79247}"/>
                  </a:ext>
                </a:extLst>
              </p:cNvPr>
              <p:cNvSpPr txBox="1"/>
              <p:nvPr/>
            </p:nvSpPr>
            <p:spPr>
              <a:xfrm>
                <a:off x="839970" y="3305542"/>
                <a:ext cx="52737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FoundrySterling-Book" pitchFamily="2" charset="0"/>
                  </a:rPr>
                  <a:t>4. Estimate relative risks, and look for statistical evidence that of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𝑅𝑅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≠ 1</m:t>
                    </m:r>
                  </m:oMath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F26766-1411-5343-A48E-CF6859C79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970" y="3305542"/>
                <a:ext cx="5273749" cy="646331"/>
              </a:xfrm>
              <a:prstGeom prst="rect">
                <a:avLst/>
              </a:prstGeom>
              <a:blipFill>
                <a:blip r:embed="rId2"/>
                <a:stretch>
                  <a:fillRect l="-1202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8D4A4A9-0EBA-904E-AD5D-9FC54079A86A}"/>
              </a:ext>
            </a:extLst>
          </p:cNvPr>
          <p:cNvSpPr txBox="1"/>
          <p:nvPr/>
        </p:nvSpPr>
        <p:spPr>
          <a:xfrm>
            <a:off x="839970" y="4131727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5. If estimate is many standard deviations from zero, bingo!  We may have found a true causal effect.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4D606C-4F64-C046-ABD2-23F6E24281ED}"/>
              </a:ext>
            </a:extLst>
          </p:cNvPr>
          <p:cNvSpPr txBox="1"/>
          <p:nvPr/>
        </p:nvSpPr>
        <p:spPr>
          <a:xfrm>
            <a:off x="839968" y="5703872"/>
            <a:ext cx="550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7. (Now try to understand the underlying biology.)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E760B5-FA52-1C41-BBEC-81394489DB05}"/>
              </a:ext>
            </a:extLst>
          </p:cNvPr>
          <p:cNvSpPr txBox="1"/>
          <p:nvPr/>
        </p:nvSpPr>
        <p:spPr>
          <a:xfrm>
            <a:off x="839970" y="2437166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3. Deal with potential confounders – careful data quality control and handle population structure.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148FF4-D710-A342-88FB-FF288C45E38F}"/>
              </a:ext>
            </a:extLst>
          </p:cNvPr>
          <p:cNvSpPr txBox="1"/>
          <p:nvPr/>
        </p:nvSpPr>
        <p:spPr>
          <a:xfrm>
            <a:off x="839969" y="4877687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6. Does it replicate in other studies, or have other corroborating evidence?</a:t>
            </a:r>
          </a:p>
        </p:txBody>
      </p:sp>
    </p:spTree>
    <p:extLst>
      <p:ext uri="{BB962C8B-B14F-4D97-AF65-F5344CB8AC3E}">
        <p14:creationId xmlns:p14="http://schemas.microsoft.com/office/powerpoint/2010/main" val="36296818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D09DD-CE6D-F40E-BB51-9BE15F321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260CF-D841-1F5C-A1F8-6405F2DAD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Anatomy of a GWAS – what to look for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53C589-464C-BBAA-A08A-C570A62DFF7F}"/>
              </a:ext>
            </a:extLst>
          </p:cNvPr>
          <p:cNvSpPr txBox="1"/>
          <p:nvPr/>
        </p:nvSpPr>
        <p:spPr>
          <a:xfrm>
            <a:off x="6113718" y="2550585"/>
            <a:ext cx="2541183" cy="1077218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Have they done adequate data quality control?  Have they dealt with possible confounders?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34F806-CEA9-6A0E-02B9-450BC2A05EB0}"/>
              </a:ext>
            </a:extLst>
          </p:cNvPr>
          <p:cNvSpPr txBox="1"/>
          <p:nvPr/>
        </p:nvSpPr>
        <p:spPr>
          <a:xfrm>
            <a:off x="839971" y="988827"/>
            <a:ext cx="5273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1. Collect as many cases and controls as possible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670D63-E360-63D4-4AC2-B511A5299A63}"/>
              </a:ext>
            </a:extLst>
          </p:cNvPr>
          <p:cNvSpPr txBox="1"/>
          <p:nvPr/>
        </p:nvSpPr>
        <p:spPr>
          <a:xfrm>
            <a:off x="839970" y="1610981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2. Genotype (or impute) them at as many variants across the genome as possible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13DC817-DA99-E696-784F-E53DCBF76502}"/>
                  </a:ext>
                </a:extLst>
              </p:cNvPr>
              <p:cNvSpPr txBox="1"/>
              <p:nvPr/>
            </p:nvSpPr>
            <p:spPr>
              <a:xfrm>
                <a:off x="839970" y="3305542"/>
                <a:ext cx="52737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FoundrySterling-Book" pitchFamily="2" charset="0"/>
                  </a:rPr>
                  <a:t>4. Estimate relative risks, and look for statistical evidence that of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𝑅𝑅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≠ 1</m:t>
                    </m:r>
                  </m:oMath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13DC817-DA99-E696-784F-E53DCBF76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970" y="3305542"/>
                <a:ext cx="5273749" cy="646331"/>
              </a:xfrm>
              <a:prstGeom prst="rect">
                <a:avLst/>
              </a:prstGeom>
              <a:blipFill>
                <a:blip r:embed="rId2"/>
                <a:stretch>
                  <a:fillRect l="-1202" t="-384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366A990-1311-A937-8FC5-FC27C30ACF71}"/>
              </a:ext>
            </a:extLst>
          </p:cNvPr>
          <p:cNvSpPr txBox="1"/>
          <p:nvPr/>
        </p:nvSpPr>
        <p:spPr>
          <a:xfrm>
            <a:off x="839970" y="4131727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5. If estimate is many standard deviations from zero, bingo!  We may have found a true causal effect.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59521F-B4D6-A4AB-E15F-2A21EC834A7D}"/>
              </a:ext>
            </a:extLst>
          </p:cNvPr>
          <p:cNvSpPr txBox="1"/>
          <p:nvPr/>
        </p:nvSpPr>
        <p:spPr>
          <a:xfrm>
            <a:off x="839968" y="5703872"/>
            <a:ext cx="550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7. (Now try to understand the underlying biology.)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2A461D-9311-D73A-59F7-F3B60C06B672}"/>
              </a:ext>
            </a:extLst>
          </p:cNvPr>
          <p:cNvSpPr txBox="1"/>
          <p:nvPr/>
        </p:nvSpPr>
        <p:spPr>
          <a:xfrm>
            <a:off x="839970" y="2437166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3. Deal with potential confounders – careful data quality control and handle population structure.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2AB0CE-DD11-7118-CB5B-5E07338D1C77}"/>
              </a:ext>
            </a:extLst>
          </p:cNvPr>
          <p:cNvSpPr txBox="1"/>
          <p:nvPr/>
        </p:nvSpPr>
        <p:spPr>
          <a:xfrm>
            <a:off x="839969" y="4877687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6. Does it replicate in other studies, or have other corroborating evidence?</a:t>
            </a:r>
          </a:p>
        </p:txBody>
      </p:sp>
    </p:spTree>
    <p:extLst>
      <p:ext uri="{BB962C8B-B14F-4D97-AF65-F5344CB8AC3E}">
        <p14:creationId xmlns:p14="http://schemas.microsoft.com/office/powerpoint/2010/main" val="22485112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2C80CF-E213-C243-847A-106EE615A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75" y="3499893"/>
            <a:ext cx="3365500" cy="306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1DF78E-6A6C-7E42-BBF6-4CC00ECD9D54}"/>
              </a:ext>
            </a:extLst>
          </p:cNvPr>
          <p:cNvSpPr txBox="1"/>
          <p:nvPr/>
        </p:nvSpPr>
        <p:spPr>
          <a:xfrm>
            <a:off x="847094" y="6183874"/>
            <a:ext cx="2204450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Proportion heterozygous calls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D98588-FF80-FD45-8E2E-EC568AD2DD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1" r="6186"/>
          <a:stretch/>
        </p:blipFill>
        <p:spPr>
          <a:xfrm>
            <a:off x="399500" y="404682"/>
            <a:ext cx="3893307" cy="295342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4EAD3-B95C-B047-B91C-1DB80DD19FDB}"/>
              </a:ext>
            </a:extLst>
          </p:cNvPr>
          <p:cNvSpPr txBox="1"/>
          <p:nvPr/>
        </p:nvSpPr>
        <p:spPr>
          <a:xfrm rot="16200000">
            <a:off x="-363848" y="4739229"/>
            <a:ext cx="1803699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Proportion missing calls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D1E018-7D49-B94E-837C-C0449080463B}"/>
              </a:ext>
            </a:extLst>
          </p:cNvPr>
          <p:cNvSpPr txBox="1"/>
          <p:nvPr/>
        </p:nvSpPr>
        <p:spPr>
          <a:xfrm>
            <a:off x="1935125" y="5083880"/>
            <a:ext cx="988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They kept these samples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7913600-BA3E-7D4F-BF9E-1B0C46B279D5}"/>
              </a:ext>
            </a:extLst>
          </p:cNvPr>
          <p:cNvCxnSpPr>
            <a:cxnSpLocks/>
          </p:cNvCxnSpPr>
          <p:nvPr/>
        </p:nvCxnSpPr>
        <p:spPr bwMode="auto">
          <a:xfrm flipH="1">
            <a:off x="1572430" y="5407045"/>
            <a:ext cx="551616" cy="29806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84EC0ED-2D07-714A-BB0C-6509754D200A}"/>
              </a:ext>
            </a:extLst>
          </p:cNvPr>
          <p:cNvSpPr txBox="1"/>
          <p:nvPr/>
        </p:nvSpPr>
        <p:spPr>
          <a:xfrm>
            <a:off x="4572000" y="681065"/>
            <a:ext cx="398290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They then threw away 809 samples!</a:t>
            </a:r>
          </a:p>
          <a:p>
            <a:pPr algn="l"/>
            <a:endParaRPr lang="en-US" sz="1800" dirty="0">
              <a:latin typeface="FoundrySterling-Book" pitchFamily="2" charset="0"/>
            </a:endParaRPr>
          </a:p>
          <a:p>
            <a:pPr algn="l"/>
            <a:r>
              <a:rPr lang="en-US" sz="1800" dirty="0">
                <a:latin typeface="FoundrySterling-Book" pitchFamily="2" charset="0"/>
              </a:rPr>
              <a:t>Due to:</a:t>
            </a:r>
          </a:p>
          <a:p>
            <a:pPr marL="171450" indent="-1714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Poor genotyping rates</a:t>
            </a:r>
          </a:p>
          <a:p>
            <a:pPr marL="171450" indent="-1714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Evidence of contamination (too many heterozygous genotypes)</a:t>
            </a:r>
          </a:p>
          <a:p>
            <a:pPr marL="171450" indent="-1714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Evidence of being not of European ancestry</a:t>
            </a:r>
          </a:p>
          <a:p>
            <a:pPr marL="171450" indent="-1714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A duplicate, or close relative of another sample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F98AAC-9468-2641-BE3B-129DC6216E45}"/>
              </a:ext>
            </a:extLst>
          </p:cNvPr>
          <p:cNvGrpSpPr/>
          <p:nvPr/>
        </p:nvGrpSpPr>
        <p:grpSpPr>
          <a:xfrm>
            <a:off x="4421275" y="3682611"/>
            <a:ext cx="4021496" cy="2080084"/>
            <a:chOff x="4182577" y="3499893"/>
            <a:chExt cx="4021496" cy="208008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5E78552-B4F4-AC44-B813-94D9F8C31E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/>
            <a:stretch/>
          </p:blipFill>
          <p:spPr>
            <a:xfrm>
              <a:off x="4182577" y="3499893"/>
              <a:ext cx="4021496" cy="2080084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9A72F5-C805-AB4C-A990-B59A509F0B68}"/>
                </a:ext>
              </a:extLst>
            </p:cNvPr>
            <p:cNvSpPr txBox="1"/>
            <p:nvPr/>
          </p:nvSpPr>
          <p:spPr>
            <a:xfrm rot="16200000">
              <a:off x="3419227" y="4366696"/>
              <a:ext cx="1803699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2"/>
                  </a:solidFill>
                </a:rPr>
                <a:t>Proportion missing calls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845C897-E5C5-D642-B55F-D547B44C755D}"/>
                </a:ext>
              </a:extLst>
            </p:cNvPr>
            <p:cNvSpPr txBox="1"/>
            <p:nvPr/>
          </p:nvSpPr>
          <p:spPr>
            <a:xfrm>
              <a:off x="5090138" y="5302978"/>
              <a:ext cx="2483373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2"/>
                  </a:solidFill>
                </a:rPr>
                <a:t>Chronological order of genotyping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94FCC15-2DDE-DD4A-B1CB-F2C747CB84BA}"/>
              </a:ext>
            </a:extLst>
          </p:cNvPr>
          <p:cNvSpPr txBox="1"/>
          <p:nvPr/>
        </p:nvSpPr>
        <p:spPr>
          <a:xfrm>
            <a:off x="4745168" y="5876098"/>
            <a:ext cx="3373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Some of the poor quality data was apparently due to batch effects.</a:t>
            </a:r>
          </a:p>
        </p:txBody>
      </p:sp>
    </p:spTree>
    <p:extLst>
      <p:ext uri="{BB962C8B-B14F-4D97-AF65-F5344CB8AC3E}">
        <p14:creationId xmlns:p14="http://schemas.microsoft.com/office/powerpoint/2010/main" val="2803418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503DE5-18CA-8446-B67C-2DF92EC50C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4" r="51178"/>
          <a:stretch/>
        </p:blipFill>
        <p:spPr>
          <a:xfrm>
            <a:off x="277509" y="556428"/>
            <a:ext cx="4243387" cy="377575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F34E4F-CC38-434B-9E72-81C9871D8BB8}"/>
              </a:ext>
            </a:extLst>
          </p:cNvPr>
          <p:cNvSpPr txBox="1"/>
          <p:nvPr/>
        </p:nvSpPr>
        <p:spPr>
          <a:xfrm>
            <a:off x="4763781" y="597645"/>
            <a:ext cx="391477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To avoid confounding by population structure, the samples were all supposed to be from the United Kingdom, and with European ancestry.  </a:t>
            </a:r>
          </a:p>
          <a:p>
            <a:pPr algn="l"/>
            <a:endParaRPr lang="en-US" sz="1800" dirty="0">
              <a:latin typeface="FoundrySterling-Book" pitchFamily="2" charset="0"/>
            </a:endParaRPr>
          </a:p>
          <a:p>
            <a:pPr algn="l"/>
            <a:r>
              <a:rPr lang="en-US" sz="1800" dirty="0">
                <a:latin typeface="FoundrySterling-Book" pitchFamily="2" charset="0"/>
              </a:rPr>
              <a:t>They used a method called </a:t>
            </a:r>
            <a:r>
              <a:rPr lang="en-US" sz="1800" i="1" dirty="0">
                <a:latin typeface="FoundrySterling-Book" pitchFamily="2" charset="0"/>
              </a:rPr>
              <a:t>principal components analysis</a:t>
            </a:r>
            <a:r>
              <a:rPr lang="en-US" sz="1800" dirty="0">
                <a:latin typeface="FoundrySterling-Book" pitchFamily="2" charset="0"/>
              </a:rPr>
              <a:t> to detect ancestry against the HapMap project samples.  Some non-European ancestry individuals had been typed.</a:t>
            </a:r>
          </a:p>
          <a:p>
            <a:pPr algn="l"/>
            <a:endParaRPr lang="en-US" sz="1800" i="1" dirty="0">
              <a:latin typeface="FoundrySterling-Book" pitchFamily="2" charset="0"/>
            </a:endParaRPr>
          </a:p>
          <a:p>
            <a:pPr algn="l"/>
            <a:r>
              <a:rPr lang="en-US" sz="1800" dirty="0">
                <a:latin typeface="FoundrySterling-Book" pitchFamily="2" charset="0"/>
              </a:rPr>
              <a:t>153 individuals were excluded on this basis.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25E7E5-3495-664C-AD70-8ACA8B0AF91A}"/>
              </a:ext>
            </a:extLst>
          </p:cNvPr>
          <p:cNvGrpSpPr/>
          <p:nvPr/>
        </p:nvGrpSpPr>
        <p:grpSpPr>
          <a:xfrm>
            <a:off x="4475057" y="5786981"/>
            <a:ext cx="2018777" cy="596810"/>
            <a:chOff x="2032000" y="1639514"/>
            <a:chExt cx="4031972" cy="2549429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48586D74-1C66-2F43-8FC7-DC50BEEFCF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BC0240D-EED3-E248-9391-E027E633B7DB}"/>
                </a:ext>
              </a:extLst>
            </p:cNvPr>
            <p:cNvSpPr/>
            <p:nvPr/>
          </p:nvSpPr>
          <p:spPr bwMode="auto">
            <a:xfrm>
              <a:off x="2032000" y="1639517"/>
              <a:ext cx="576649" cy="254805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9E869C8-27B6-7342-8A08-CCD2F0F4C382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95321EA-C402-F44A-946B-57BC2EB2397B}"/>
              </a:ext>
            </a:extLst>
          </p:cNvPr>
          <p:cNvSpPr/>
          <p:nvPr/>
        </p:nvSpPr>
        <p:spPr bwMode="auto">
          <a:xfrm>
            <a:off x="4691896" y="4506905"/>
            <a:ext cx="403412" cy="622174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FoundrySterling-Book" pitchFamily="2" charset="0"/>
              </a:rPr>
              <a:t>G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rPr>
              <a:t>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0D453DC-C350-C94C-B136-009C75B7BEA6}"/>
              </a:ext>
            </a:extLst>
          </p:cNvPr>
          <p:cNvCxnSpPr>
            <a:cxnSpLocks/>
            <a:stCxn id="10" idx="2"/>
          </p:cNvCxnSpPr>
          <p:nvPr/>
        </p:nvCxnSpPr>
        <p:spPr bwMode="auto">
          <a:xfrm>
            <a:off x="4893602" y="5129079"/>
            <a:ext cx="342625" cy="6579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DD9BB91-54B9-9A4E-8330-6DD2FA95D3D5}"/>
              </a:ext>
            </a:extLst>
          </p:cNvPr>
          <p:cNvSpPr txBox="1"/>
          <p:nvPr/>
        </p:nvSpPr>
        <p:spPr>
          <a:xfrm>
            <a:off x="5651914" y="4302032"/>
            <a:ext cx="154444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FoundrySterling-Book" pitchFamily="2" charset="0"/>
              </a:rPr>
              <a:t>Population structure</a:t>
            </a:r>
            <a:endParaRPr lang="en-US" sz="1800" dirty="0">
              <a:latin typeface="FoundrySterling-Book" pitchFamily="2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1A5250B-8422-1344-AC31-A2DAA85A9CF6}"/>
              </a:ext>
            </a:extLst>
          </p:cNvPr>
          <p:cNvCxnSpPr>
            <a:cxnSpLocks/>
          </p:cNvCxnSpPr>
          <p:nvPr/>
        </p:nvCxnSpPr>
        <p:spPr bwMode="auto">
          <a:xfrm flipH="1">
            <a:off x="5107786" y="4679841"/>
            <a:ext cx="518554" cy="9497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CF985F3-B43F-E541-AD2D-CFDAA184EE53}"/>
              </a:ext>
            </a:extLst>
          </p:cNvPr>
          <p:cNvCxnSpPr>
            <a:cxnSpLocks/>
          </p:cNvCxnSpPr>
          <p:nvPr/>
        </p:nvCxnSpPr>
        <p:spPr bwMode="auto">
          <a:xfrm flipH="1">
            <a:off x="6562799" y="5943600"/>
            <a:ext cx="347116" cy="15214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78F2778-914A-454C-93C1-670F126A40B5}"/>
              </a:ext>
            </a:extLst>
          </p:cNvPr>
          <p:cNvSpPr txBox="1"/>
          <p:nvPr/>
        </p:nvSpPr>
        <p:spPr>
          <a:xfrm>
            <a:off x="7008395" y="5297269"/>
            <a:ext cx="154444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FoundrySterling-Book" pitchFamily="2" charset="0"/>
              </a:rPr>
              <a:t>Case/control sampling</a:t>
            </a:r>
            <a:endParaRPr lang="en-US" sz="1800" dirty="0">
              <a:latin typeface="FoundrySterling-Book" pitchFamily="2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EF2B267-0F3E-0345-B508-23F8CCAC408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147204" y="4970134"/>
            <a:ext cx="206742" cy="32146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8992597-E487-5F40-9CA7-FCC50334A2B8}"/>
              </a:ext>
            </a:extLst>
          </p:cNvPr>
          <p:cNvSpPr txBox="1"/>
          <p:nvPr/>
        </p:nvSpPr>
        <p:spPr>
          <a:xfrm>
            <a:off x="539449" y="4517652"/>
            <a:ext cx="3396280" cy="1015663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FoundrySterling-Book" pitchFamily="2" charset="0"/>
              </a:rPr>
              <a:t>PCA computes genome-wide relationships between samples and then looks for directions of greatest variation.  Since relatedness typically decreases with geographic distance, principal components typically reflect geography.</a:t>
            </a:r>
            <a:endParaRPr lang="en-US" sz="1200" dirty="0"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86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28F4-8EAF-2240-91BE-84A0440E9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traits are highly heritable</a:t>
            </a:r>
          </a:p>
        </p:txBody>
      </p:sp>
      <p:pic>
        <p:nvPicPr>
          <p:cNvPr id="4" name="Picture 3" descr="A picture containing text, writing implement, stationary, marker&#10;&#10;Description automatically generated">
            <a:extLst>
              <a:ext uri="{FF2B5EF4-FFF2-40B4-BE49-F238E27FC236}">
                <a16:creationId xmlns:a16="http://schemas.microsoft.com/office/drawing/2014/main" id="{A192763A-6EE5-5446-9932-60DFE8BF44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t="3093" r="1104" b="40382"/>
          <a:stretch/>
        </p:blipFill>
        <p:spPr>
          <a:xfrm>
            <a:off x="358815" y="1981059"/>
            <a:ext cx="8426369" cy="1739461"/>
          </a:xfrm>
          <a:prstGeom prst="rect">
            <a:avLst/>
          </a:prstGeom>
        </p:spPr>
      </p:pic>
      <p:pic>
        <p:nvPicPr>
          <p:cNvPr id="7" name="Picture 6" descr="A picture containing text, writing implement, stationary, marker&#10;&#10;Description automatically generated">
            <a:extLst>
              <a:ext uri="{FF2B5EF4-FFF2-40B4-BE49-F238E27FC236}">
                <a16:creationId xmlns:a16="http://schemas.microsoft.com/office/drawing/2014/main" id="{2CC5BB98-EC74-7545-998C-DAFEC9B9B0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t="68377" r="1104" b="26521"/>
          <a:stretch/>
        </p:blipFill>
        <p:spPr>
          <a:xfrm>
            <a:off x="358815" y="3696934"/>
            <a:ext cx="8426369" cy="15696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11FC402-E1D8-E44F-8920-B407A48E051E}"/>
              </a:ext>
            </a:extLst>
          </p:cNvPr>
          <p:cNvCxnSpPr>
            <a:cxnSpLocks/>
          </p:cNvCxnSpPr>
          <p:nvPr/>
        </p:nvCxnSpPr>
        <p:spPr bwMode="auto">
          <a:xfrm flipV="1">
            <a:off x="3985994" y="3951492"/>
            <a:ext cx="127393" cy="32414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A04AC23-DAF0-C544-8BF4-08D384CCC773}"/>
                  </a:ext>
                </a:extLst>
              </p:cNvPr>
              <p:cNvSpPr txBox="1"/>
              <p:nvPr/>
            </p:nvSpPr>
            <p:spPr>
              <a:xfrm>
                <a:off x="3066657" y="4373231"/>
                <a:ext cx="1838674" cy="461665"/>
              </a:xfrm>
              <a:prstGeom prst="rect">
                <a:avLst/>
              </a:prstGeom>
              <a:solidFill>
                <a:srgbClr val="FFFFFF">
                  <a:alpha val="22353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Adult height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200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90</m:t>
                      </m:r>
                      <m:r>
                        <a:rPr lang="en-GB" sz="1200" i="1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A04AC23-DAF0-C544-8BF4-08D384CCC7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6657" y="4373231"/>
                <a:ext cx="1838674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02D99F-3106-C240-8B77-8C1D45639788}"/>
                  </a:ext>
                </a:extLst>
              </p:cNvPr>
              <p:cNvSpPr txBox="1"/>
              <p:nvPr/>
            </p:nvSpPr>
            <p:spPr>
              <a:xfrm>
                <a:off x="176480" y="4373231"/>
                <a:ext cx="1347668" cy="461665"/>
              </a:xfrm>
              <a:prstGeom prst="rect">
                <a:avLst/>
              </a:prstGeom>
              <a:solidFill>
                <a:srgbClr val="FFFFFF">
                  <a:alpha val="22353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Blood pressure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≈60%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02D99F-3106-C240-8B77-8C1D45639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80" y="4373231"/>
                <a:ext cx="1347668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A15C301-1E2D-5048-BB41-DF694D2A97C0}"/>
              </a:ext>
            </a:extLst>
          </p:cNvPr>
          <p:cNvCxnSpPr>
            <a:cxnSpLocks/>
          </p:cNvCxnSpPr>
          <p:nvPr/>
        </p:nvCxnSpPr>
        <p:spPr bwMode="auto">
          <a:xfrm flipV="1">
            <a:off x="896524" y="3955139"/>
            <a:ext cx="127393" cy="32414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73AFE2-6E9B-0744-846B-9065C33B1161}"/>
                  </a:ext>
                </a:extLst>
              </p:cNvPr>
              <p:cNvSpPr txBox="1"/>
              <p:nvPr/>
            </p:nvSpPr>
            <p:spPr>
              <a:xfrm>
                <a:off x="1621568" y="4465563"/>
                <a:ext cx="1347668" cy="461665"/>
              </a:xfrm>
              <a:prstGeom prst="rect">
                <a:avLst/>
              </a:prstGeom>
              <a:solidFill>
                <a:srgbClr val="FFFFFF">
                  <a:alpha val="22353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Depression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200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42</m:t>
                      </m:r>
                      <m:r>
                        <a:rPr lang="en-GB" sz="1200" i="1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73AFE2-6E9B-0744-846B-9065C33B1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568" y="4465563"/>
                <a:ext cx="1347668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DB28B97-7C64-0743-8D38-0F69B7D0130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853256" y="3951492"/>
            <a:ext cx="165683" cy="351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092B59-832D-F543-B555-746E743CBE70}"/>
                  </a:ext>
                </a:extLst>
              </p:cNvPr>
              <p:cNvSpPr txBox="1"/>
              <p:nvPr/>
            </p:nvSpPr>
            <p:spPr>
              <a:xfrm>
                <a:off x="5100172" y="4373230"/>
                <a:ext cx="925638" cy="1015663"/>
              </a:xfrm>
              <a:prstGeom prst="rect">
                <a:avLst/>
              </a:prstGeom>
              <a:solidFill>
                <a:srgbClr val="FFFFFF">
                  <a:alpha val="22353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“Higher level cognitive function”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200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80%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092B59-832D-F543-B555-746E743CB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172" y="4373230"/>
                <a:ext cx="925638" cy="10156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00C4F2F-7932-C142-BABB-0AE9323361B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737592" y="3951492"/>
            <a:ext cx="539746" cy="34504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5E90012-D229-F042-B1F4-4F1CE0884999}"/>
                  </a:ext>
                </a:extLst>
              </p:cNvPr>
              <p:cNvSpPr txBox="1"/>
              <p:nvPr/>
            </p:nvSpPr>
            <p:spPr>
              <a:xfrm>
                <a:off x="7160307" y="4332336"/>
                <a:ext cx="925638" cy="830997"/>
              </a:xfrm>
              <a:prstGeom prst="rect">
                <a:avLst/>
              </a:prstGeom>
              <a:solidFill>
                <a:srgbClr val="FFFFFF">
                  <a:alpha val="22353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Structure of the eyeball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200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70</m:t>
                      </m:r>
                      <m:r>
                        <a:rPr lang="en-GB" sz="1200" i="1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5E90012-D229-F042-B1F4-4F1CE08849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0307" y="4332336"/>
                <a:ext cx="925638" cy="830997"/>
              </a:xfrm>
              <a:prstGeom prst="rect">
                <a:avLst/>
              </a:prstGeom>
              <a:blipFill>
                <a:blip r:embed="rId7"/>
                <a:stretch>
                  <a:fillRect t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DA25FFD-5B33-674A-93EC-80965E5F1AD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308714" y="3951492"/>
            <a:ext cx="314412" cy="32414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F3FAB941-0E01-1A43-9769-FB478D21B225}"/>
              </a:ext>
            </a:extLst>
          </p:cNvPr>
          <p:cNvSpPr/>
          <p:nvPr/>
        </p:nvSpPr>
        <p:spPr>
          <a:xfrm>
            <a:off x="5656659" y="6451247"/>
            <a:ext cx="33041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(Browse the results at: </a:t>
            </a:r>
            <a:r>
              <a:rPr lang="en-US" sz="1200" dirty="0">
                <a:hlinkClick r:id="rId8"/>
              </a:rPr>
              <a:t>https://match.ctglab.nl</a:t>
            </a:r>
            <a:r>
              <a:rPr lang="en-US" sz="1200" dirty="0"/>
              <a:t>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DD3DF0-F8AA-6C44-BAF0-BFF188BFDEAD}"/>
              </a:ext>
            </a:extLst>
          </p:cNvPr>
          <p:cNvSpPr/>
          <p:nvPr/>
        </p:nvSpPr>
        <p:spPr>
          <a:xfrm>
            <a:off x="209432" y="5533509"/>
            <a:ext cx="8710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/>
              <a:t>Lots of theoretical caveats might apply here – see Lecture 1. But in general it is true that </a:t>
            </a:r>
            <a:r>
              <a:rPr lang="en-US" i="1" dirty="0"/>
              <a:t>a large proportion of variation in most human phenotypes is caused by genetics</a:t>
            </a:r>
            <a:r>
              <a:rPr lang="en-US" dirty="0"/>
              <a:t>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AEA7818-C49F-6F46-BB8B-4B49A163799F}"/>
              </a:ext>
            </a:extLst>
          </p:cNvPr>
          <p:cNvGrpSpPr/>
          <p:nvPr/>
        </p:nvGrpSpPr>
        <p:grpSpPr>
          <a:xfrm>
            <a:off x="4252955" y="656555"/>
            <a:ext cx="4681613" cy="1013372"/>
            <a:chOff x="3410853" y="2798303"/>
            <a:chExt cx="5473199" cy="1184717"/>
          </a:xfrm>
        </p:grpSpPr>
        <p:pic>
          <p:nvPicPr>
            <p:cNvPr id="27" name="Picture 26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944EDB31-1A4C-C84B-B677-41EF1A9EC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853" y="2798303"/>
              <a:ext cx="5473199" cy="118471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AECBCC1-6CF0-4D48-B955-2CDB0C27DB11}"/>
                </a:ext>
              </a:extLst>
            </p:cNvPr>
            <p:cNvSpPr txBox="1"/>
            <p:nvPr/>
          </p:nvSpPr>
          <p:spPr>
            <a:xfrm>
              <a:off x="8212104" y="3657524"/>
              <a:ext cx="6270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4">
                      <a:lumMod val="10000"/>
                    </a:schemeClr>
                  </a:solidFill>
                </a:rPr>
                <a:t>(2015)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7D9DBBC-1300-C64F-BA20-4B25FCE2C019}"/>
              </a:ext>
            </a:extLst>
          </p:cNvPr>
          <p:cNvSpPr/>
          <p:nvPr/>
        </p:nvSpPr>
        <p:spPr>
          <a:xfrm>
            <a:off x="247798" y="702649"/>
            <a:ext cx="37765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/>
              <a:t>If genetics determines a trait, then </a:t>
            </a:r>
            <a:r>
              <a:rPr lang="en-US" i="1" dirty="0"/>
              <a:t>more genetically similar individuals should have more similar phenotypes. </a:t>
            </a:r>
            <a:endParaRPr lang="en-US" dirty="0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9D73D778-1066-A04C-A9F0-E0E5ED814FD9}"/>
              </a:ext>
            </a:extLst>
          </p:cNvPr>
          <p:cNvSpPr/>
          <p:nvPr/>
        </p:nvSpPr>
        <p:spPr bwMode="auto">
          <a:xfrm rot="5400000">
            <a:off x="878379" y="2246190"/>
            <a:ext cx="129524" cy="139534"/>
          </a:xfrm>
          <a:prstGeom prst="leftBrac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4F08F791-3823-6841-B8F3-4D4FB9D54BCF}"/>
              </a:ext>
            </a:extLst>
          </p:cNvPr>
          <p:cNvSpPr/>
          <p:nvPr/>
        </p:nvSpPr>
        <p:spPr bwMode="auto">
          <a:xfrm rot="5400000">
            <a:off x="1091945" y="2221929"/>
            <a:ext cx="129524" cy="188057"/>
          </a:xfrm>
          <a:prstGeom prst="leftBrace">
            <a:avLst>
              <a:gd name="adj1" fmla="val 8333"/>
              <a:gd name="adj2" fmla="val 50000"/>
            </a:avLst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20C82C4-569E-2148-9F44-99083CBF5600}"/>
              </a:ext>
            </a:extLst>
          </p:cNvPr>
          <p:cNvCxnSpPr>
            <a:cxnSpLocks/>
          </p:cNvCxnSpPr>
          <p:nvPr/>
        </p:nvCxnSpPr>
        <p:spPr bwMode="auto">
          <a:xfrm>
            <a:off x="873374" y="1886997"/>
            <a:ext cx="69767" cy="2883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A9B370F-7034-A745-9DDE-F7C55EB06675}"/>
              </a:ext>
            </a:extLst>
          </p:cNvPr>
          <p:cNvCxnSpPr>
            <a:cxnSpLocks/>
          </p:cNvCxnSpPr>
          <p:nvPr/>
        </p:nvCxnSpPr>
        <p:spPr bwMode="auto">
          <a:xfrm flipH="1">
            <a:off x="1156707" y="1882753"/>
            <a:ext cx="202151" cy="29254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8E5CC01-7A49-DE46-91C2-ED07740668E7}"/>
              </a:ext>
            </a:extLst>
          </p:cNvPr>
          <p:cNvSpPr txBox="1"/>
          <p:nvPr/>
        </p:nvSpPr>
        <p:spPr>
          <a:xfrm>
            <a:off x="108063" y="1601819"/>
            <a:ext cx="1064846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Monozygotic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D7DCE6-C9EA-7D4D-8511-11E1D47FF87F}"/>
              </a:ext>
            </a:extLst>
          </p:cNvPr>
          <p:cNvSpPr txBox="1"/>
          <p:nvPr/>
        </p:nvSpPr>
        <p:spPr>
          <a:xfrm>
            <a:off x="1279692" y="1588964"/>
            <a:ext cx="954222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Dizygotic</a:t>
            </a:r>
          </a:p>
        </p:txBody>
      </p:sp>
    </p:spTree>
    <p:extLst>
      <p:ext uri="{BB962C8B-B14F-4D97-AF65-F5344CB8AC3E}">
        <p14:creationId xmlns:p14="http://schemas.microsoft.com/office/powerpoint/2010/main" val="17249644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4181AFDD-DAE7-524C-AD0A-30DD4F7BFF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26"/>
          <a:stretch/>
        </p:blipFill>
        <p:spPr>
          <a:xfrm>
            <a:off x="449453" y="1306921"/>
            <a:ext cx="4973151" cy="33182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6CCC96-A180-9D44-9249-4DA1212C5B15}"/>
              </a:ext>
            </a:extLst>
          </p:cNvPr>
          <p:cNvSpPr txBox="1"/>
          <p:nvPr/>
        </p:nvSpPr>
        <p:spPr>
          <a:xfrm>
            <a:off x="5652542" y="1573617"/>
            <a:ext cx="31512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They also excluded 25,567 SNPs from the study for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High missing data rates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Deviation from Hardy-Weinberg equilibrium (lecture 1) in controls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Frequency differences between the two control groups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And they visually inspected cluster plots for remaining SNPs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D0ECFD-5A79-B14B-9DBA-887353B12006}"/>
              </a:ext>
            </a:extLst>
          </p:cNvPr>
          <p:cNvSpPr txBox="1"/>
          <p:nvPr/>
        </p:nvSpPr>
        <p:spPr>
          <a:xfrm>
            <a:off x="356190" y="5835710"/>
            <a:ext cx="8447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If there are few true signals, and if we have removed confounders – then P-values should largely come from a uniform distribution - they should lie on the diagonal.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F8398F-E61F-FE47-97EA-41B9DD1D8E3B}"/>
              </a:ext>
            </a:extLst>
          </p:cNvPr>
          <p:cNvSpPr txBox="1"/>
          <p:nvPr/>
        </p:nvSpPr>
        <p:spPr>
          <a:xfrm>
            <a:off x="1818166" y="2117396"/>
            <a:ext cx="988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Before SNP exclusions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40A9FAD-FC54-804C-89D6-FC2D2242AB7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694554" y="2001980"/>
            <a:ext cx="237244" cy="1154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3EB1B6F-1F57-1742-B503-6A2BB0CFBA77}"/>
              </a:ext>
            </a:extLst>
          </p:cNvPr>
          <p:cNvSpPr txBox="1"/>
          <p:nvPr/>
        </p:nvSpPr>
        <p:spPr>
          <a:xfrm>
            <a:off x="4175707" y="2194547"/>
            <a:ext cx="988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After SNP exclusions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EB69955-6E3F-D744-8190-0587D9B3DEF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52095" y="2309963"/>
            <a:ext cx="279774" cy="1154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96A6E9-3E55-DD43-B1A6-24EA2FF5B53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694554" y="4128163"/>
            <a:ext cx="118622" cy="6458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83AA34C-8ED8-1E4C-A243-DFECBE36E4CB}"/>
              </a:ext>
            </a:extLst>
          </p:cNvPr>
          <p:cNvSpPr txBox="1"/>
          <p:nvPr/>
        </p:nvSpPr>
        <p:spPr>
          <a:xfrm>
            <a:off x="999456" y="4817215"/>
            <a:ext cx="1807538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After visually inspecting cluster plots for remaining associated SNPs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F0FD07B-73A2-A14E-9BA4-1042165D9373}"/>
              </a:ext>
            </a:extLst>
          </p:cNvPr>
          <p:cNvSpPr txBox="1">
            <a:spLocks/>
          </p:cNvSpPr>
          <p:nvPr/>
        </p:nvSpPr>
        <p:spPr>
          <a:xfrm>
            <a:off x="216745" y="137420"/>
            <a:ext cx="8710510" cy="59950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kern="0" dirty="0"/>
              <a:t>Using quantile-quantile plots to assess residual confounding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17F5EA0-F8FB-6245-9863-9660FE88211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453378" y="4036448"/>
            <a:ext cx="118622" cy="6458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D83B7AD-2B08-E346-8C75-2DD8F8BD27D5}"/>
              </a:ext>
            </a:extLst>
          </p:cNvPr>
          <p:cNvSpPr txBox="1"/>
          <p:nvPr/>
        </p:nvSpPr>
        <p:spPr>
          <a:xfrm>
            <a:off x="3676204" y="4789773"/>
            <a:ext cx="2107908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(Blue dots)… and after removing remaining strongly-associated regions that they claim to be real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7A924E-F77F-1580-0DAC-B6DDF685BEAA}"/>
              </a:ext>
            </a:extLst>
          </p:cNvPr>
          <p:cNvSpPr/>
          <p:nvPr/>
        </p:nvSpPr>
        <p:spPr bwMode="auto">
          <a:xfrm>
            <a:off x="1210235" y="3429000"/>
            <a:ext cx="484319" cy="28238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8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48BA21-4EA4-F71C-071F-1FB8A2217A4D}"/>
              </a:ext>
            </a:extLst>
          </p:cNvPr>
          <p:cNvSpPr txBox="1"/>
          <p:nvPr/>
        </p:nvSpPr>
        <p:spPr>
          <a:xfrm>
            <a:off x="4083725" y="3198167"/>
            <a:ext cx="976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tx2"/>
                </a:solidFill>
                <a:latin typeface="FOUNDRYSTERLING-BOOK" pitchFamily="2" charset="0"/>
              </a:rPr>
              <a:t>Phew!</a:t>
            </a:r>
          </a:p>
        </p:txBody>
      </p:sp>
    </p:spTree>
    <p:extLst>
      <p:ext uri="{BB962C8B-B14F-4D97-AF65-F5344CB8AC3E}">
        <p14:creationId xmlns:p14="http://schemas.microsoft.com/office/powerpoint/2010/main" val="20797380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"/>
          <a:stretch/>
        </p:blipFill>
        <p:spPr bwMode="auto">
          <a:xfrm>
            <a:off x="307788" y="374951"/>
            <a:ext cx="5167313" cy="630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93896" y="382106"/>
            <a:ext cx="144203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Bipolar disorder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3896" y="1123553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Coronary artery disease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02819" y="2031241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Crohn’s</a:t>
            </a: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 Disease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3896" y="2930168"/>
            <a:ext cx="2806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Hypertension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02819" y="3860420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Rheumatoid arthritis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73479" y="4796722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T1D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73479" y="5844667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T2D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2765778" y="1123553"/>
            <a:ext cx="987778" cy="8733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8407F9-4614-B14C-9540-BDED21786C7A}"/>
              </a:ext>
            </a:extLst>
          </p:cNvPr>
          <p:cNvSpPr txBox="1"/>
          <p:nvPr/>
        </p:nvSpPr>
        <p:spPr>
          <a:xfrm>
            <a:off x="5895938" y="3068668"/>
            <a:ext cx="2776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main result of the study </a:t>
            </a:r>
          </a:p>
        </p:txBody>
      </p:sp>
    </p:spTree>
    <p:extLst>
      <p:ext uri="{BB962C8B-B14F-4D97-AF65-F5344CB8AC3E}">
        <p14:creationId xmlns:p14="http://schemas.microsoft.com/office/powerpoint/2010/main" val="32270781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"/>
          <a:stretch/>
        </p:blipFill>
        <p:spPr bwMode="auto">
          <a:xfrm>
            <a:off x="307788" y="374951"/>
            <a:ext cx="5167313" cy="630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03334" y="65399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08070" y="1534909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03334" y="2477911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08070" y="3448755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08070" y="4363155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08070" y="5277555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08070" y="6152444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72894" y="1720462"/>
            <a:ext cx="286331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The study found 25 associations at their nominal P-value threshold.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Twelve of these provided replication of previously implicated variants.  Thirteen were new associations.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The traits clearly differ in their genetic architecture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Some SNPs were associated with some evidence with multiple traits (mainly for the autoimmune diseases).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3896" y="382106"/>
            <a:ext cx="144203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Bipolar disorder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3896" y="1123553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Coronary artery disease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02819" y="2031241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Crohn’s</a:t>
            </a: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 Disease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3896" y="2930168"/>
            <a:ext cx="2806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Hypertension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02819" y="3860420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Rheumatoid arthritis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73479" y="4796722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T1D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73479" y="5844667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T2D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2765778" y="1123553"/>
            <a:ext cx="987778" cy="8733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185980-FA27-F84A-B8F9-F5CCF33E930E}"/>
              </a:ext>
            </a:extLst>
          </p:cNvPr>
          <p:cNvSpPr txBox="1"/>
          <p:nvPr/>
        </p:nvSpPr>
        <p:spPr>
          <a:xfrm>
            <a:off x="6611363" y="554466"/>
            <a:ext cx="2029295" cy="52322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Number of associations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rgbClr val="FFFFFF"/>
                </a:solidFill>
                <a:latin typeface="FoundrySterling-Book" pitchFamily="2" charset="0"/>
              </a:rPr>
              <a:t>with strong evidence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undrySterling-Book" pitchFamily="2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78ADE9D-E5EE-F14D-A897-A8126DC1384D}"/>
              </a:ext>
            </a:extLst>
          </p:cNvPr>
          <p:cNvCxnSpPr>
            <a:cxnSpLocks/>
          </p:cNvCxnSpPr>
          <p:nvPr/>
        </p:nvCxnSpPr>
        <p:spPr bwMode="auto">
          <a:xfrm flipH="1">
            <a:off x="5913552" y="766826"/>
            <a:ext cx="477104" cy="6607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D80B3FD-9F1D-CC40-BF86-AC70B2DE3864}"/>
              </a:ext>
            </a:extLst>
          </p:cNvPr>
          <p:cNvCxnSpPr>
            <a:cxnSpLocks/>
          </p:cNvCxnSpPr>
          <p:nvPr/>
        </p:nvCxnSpPr>
        <p:spPr bwMode="auto">
          <a:xfrm flipH="1">
            <a:off x="5972894" y="1077686"/>
            <a:ext cx="486689" cy="57935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6913507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hns_frequency_versus_effect.png">
            <a:extLst>
              <a:ext uri="{FF2B5EF4-FFF2-40B4-BE49-F238E27FC236}">
                <a16:creationId xmlns:a16="http://schemas.microsoft.com/office/drawing/2014/main" id="{43E8BA8F-00F7-0F4A-8347-6ED9938C2B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2" b="4026"/>
          <a:stretch/>
        </p:blipFill>
        <p:spPr>
          <a:xfrm>
            <a:off x="642146" y="1052055"/>
            <a:ext cx="3639731" cy="24599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84D14F-7446-C940-BF24-244B8A5F4C5A}"/>
              </a:ext>
            </a:extLst>
          </p:cNvPr>
          <p:cNvSpPr txBox="1"/>
          <p:nvPr/>
        </p:nvSpPr>
        <p:spPr>
          <a:xfrm>
            <a:off x="4744897" y="965198"/>
            <a:ext cx="36397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Effect sizes were generally modest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E.g. across the 9 associations with Crohn’s disease, the maximum estimated odds ratio was 1.54, (similar to the O blood group example)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(A strong effect with Type 1 Diabetes was also observed in the MHC locus) 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74DF4C1-99DC-994C-BAB9-575C68CD18BD}"/>
              </a:ext>
            </a:extLst>
          </p:cNvPr>
          <p:cNvSpPr/>
          <p:nvPr/>
        </p:nvSpPr>
        <p:spPr bwMode="auto">
          <a:xfrm>
            <a:off x="1533864" y="1364194"/>
            <a:ext cx="223284" cy="233917"/>
          </a:xfrm>
          <a:prstGeom prst="ellipse">
            <a:avLst/>
          </a:pr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43B3D7-CDE1-9825-55FC-637E33EA90FC}"/>
              </a:ext>
            </a:extLst>
          </p:cNvPr>
          <p:cNvGrpSpPr/>
          <p:nvPr/>
        </p:nvGrpSpPr>
        <p:grpSpPr>
          <a:xfrm>
            <a:off x="1757148" y="4101496"/>
            <a:ext cx="4338554" cy="2377688"/>
            <a:chOff x="45400" y="3903533"/>
            <a:chExt cx="4338554" cy="237768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D6621DB-E6F3-7403-C587-5F89D9889748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2377688"/>
              <a:chOff x="1276133" y="3903533"/>
              <a:chExt cx="3107821" cy="2377688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B55D7FC1-32EF-4370-812F-F068727C034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D2368621-C4AF-1333-9301-F85DABFBF8A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5D18A2-3D50-A44A-38AF-CA268AC41A32}"/>
                  </a:ext>
                </a:extLst>
              </p:cNvPr>
              <p:cNvSpPr txBox="1"/>
              <p:nvPr/>
            </p:nvSpPr>
            <p:spPr>
              <a:xfrm>
                <a:off x="1893071" y="5942667"/>
                <a:ext cx="203292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Genotype frequency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3C6BC83-A482-8D2C-AE07-99EEC4617388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FA7B0B4-0472-6B84-6266-E52E53356045}"/>
                  </a:ext>
                </a:extLst>
              </p:cNvPr>
              <p:cNvSpPr txBox="1"/>
              <p:nvPr/>
            </p:nvSpPr>
            <p:spPr>
              <a:xfrm>
                <a:off x="1307894" y="5691771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rare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15D486-C936-507F-45C0-466E1A72D042}"/>
                  </a:ext>
                </a:extLst>
              </p:cNvPr>
              <p:cNvSpPr txBox="1"/>
              <p:nvPr/>
            </p:nvSpPr>
            <p:spPr>
              <a:xfrm>
                <a:off x="2078703" y="5691771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rare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CA0CF97-46B4-0628-DEB9-40C7BD62BDB1}"/>
                  </a:ext>
                </a:extLst>
              </p:cNvPr>
              <p:cNvSpPr txBox="1"/>
              <p:nvPr/>
            </p:nvSpPr>
            <p:spPr>
              <a:xfrm>
                <a:off x="2571944" y="5697442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common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72043E1-973D-4897-A3F5-1DD387785A13}"/>
                  </a:ext>
                </a:extLst>
              </p:cNvPr>
              <p:cNvSpPr txBox="1"/>
              <p:nvPr/>
            </p:nvSpPr>
            <p:spPr>
              <a:xfrm>
                <a:off x="3410610" y="5676314"/>
                <a:ext cx="9733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common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A86F8DE8-BCD5-409C-14B4-5B8E60E7D3C3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B099602-2B7D-9CB1-A06D-920E9B2C47A1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08A2B46-52E7-154D-7248-E15025FA9706}"/>
                  </a:ext>
                </a:extLst>
              </p:cNvPr>
              <p:cNvSpPr/>
              <p:nvPr/>
            </p:nvSpPr>
            <p:spPr bwMode="auto">
              <a:xfrm>
                <a:off x="3012169" y="5087855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9C0D5C7-EB45-8F18-1F17-E5E53D88DEDA}"/>
                  </a:ext>
                </a:extLst>
              </p:cNvPr>
              <p:cNvSpPr/>
              <p:nvPr/>
            </p:nvSpPr>
            <p:spPr bwMode="auto">
              <a:xfrm>
                <a:off x="2658206" y="5224588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8780B24A-E76C-BAC1-4FFB-7C6758633B1B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B0606A7-FCEC-99A5-7ED4-44E7AB294A17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A332F4F-56BB-11F6-6773-4DECEF9DA8FB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FFDC928-1782-3295-715A-4C7E295CD7B6}"/>
                  </a:ext>
                </a:extLst>
              </p:cNvPr>
              <p:cNvSpPr/>
              <p:nvPr/>
            </p:nvSpPr>
            <p:spPr bwMode="auto">
              <a:xfrm>
                <a:off x="2112811" y="5228475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74CD91B-1D76-A8CE-17C1-0826524C5A00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01107EF-4A83-35A1-A4BF-07D21BD26BEF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CC012F2-DF66-1892-0160-2F795D29CDE2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FB4F2802-32F6-6D36-706B-C289F1E70905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520B12E-8B37-CFAC-A07B-EDA5C3450904}"/>
                </a:ext>
              </a:extLst>
            </p:cNvPr>
            <p:cNvSpPr txBox="1"/>
            <p:nvPr/>
          </p:nvSpPr>
          <p:spPr>
            <a:xfrm>
              <a:off x="45400" y="4472555"/>
              <a:ext cx="8829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Relative risk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DD288AA-06BA-B434-3CFF-4D2D1BFA1C1A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F9826F8-2851-E8EF-CCE1-3078364CF8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80AA9EF-6326-050A-6BB0-EF6E939806C0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A49A1F5-F274-E523-7EB0-AED2D4A9D6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F6A515F-D3EC-06D4-43BF-C4F1CE66C0D4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CC3CA5A-FD20-3F4C-C075-0C9E38242F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1324034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CFD8A60-ABC4-CA45-A8F5-C3FD249765CF}"/>
              </a:ext>
            </a:extLst>
          </p:cNvPr>
          <p:cNvSpPr/>
          <p:nvPr/>
        </p:nvSpPr>
        <p:spPr bwMode="auto">
          <a:xfrm>
            <a:off x="1980420" y="2513805"/>
            <a:ext cx="5154027" cy="3402583"/>
          </a:xfrm>
          <a:prstGeom prst="roundRect">
            <a:avLst>
              <a:gd name="adj" fmla="val 3855"/>
            </a:avLst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50E60C-CB1C-6E46-9181-5BE64A217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048" y="2607788"/>
            <a:ext cx="4993903" cy="326178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DB4FF6E-C6C8-1940-AA52-737FEE1B2877}"/>
              </a:ext>
            </a:extLst>
          </p:cNvPr>
          <p:cNvSpPr txBox="1">
            <a:spLocks/>
          </p:cNvSpPr>
          <p:nvPr/>
        </p:nvSpPr>
        <p:spPr>
          <a:xfrm>
            <a:off x="216745" y="189343"/>
            <a:ext cx="8710510" cy="59950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400" kern="0" dirty="0"/>
              <a:t>Zooming in to a GWAS ‘hit’ plot</a:t>
            </a:r>
            <a:endParaRPr lang="en-US" sz="2400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82FA06-53F4-0146-880F-CEE19B64EEB5}"/>
              </a:ext>
            </a:extLst>
          </p:cNvPr>
          <p:cNvSpPr txBox="1"/>
          <p:nvPr/>
        </p:nvSpPr>
        <p:spPr>
          <a:xfrm>
            <a:off x="315260" y="788850"/>
            <a:ext cx="6131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Sometimes called a ‘locus zoom’ plot.  Here are some things to look for: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69E616-C397-054F-A0A4-68A809D2D717}"/>
              </a:ext>
            </a:extLst>
          </p:cNvPr>
          <p:cNvSpPr txBox="1"/>
          <p:nvPr/>
        </p:nvSpPr>
        <p:spPr>
          <a:xfrm>
            <a:off x="216745" y="5187168"/>
            <a:ext cx="140035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Regional genes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A8F4896-E9EC-444C-81E2-B012CF914442}"/>
              </a:ext>
            </a:extLst>
          </p:cNvPr>
          <p:cNvCxnSpPr>
            <a:cxnSpLocks/>
          </p:cNvCxnSpPr>
          <p:nvPr/>
        </p:nvCxnSpPr>
        <p:spPr bwMode="auto">
          <a:xfrm flipV="1">
            <a:off x="1780028" y="5187168"/>
            <a:ext cx="591033" cy="21072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69B9BE9-D293-F44D-9540-5DD4A06F20DD}"/>
              </a:ext>
            </a:extLst>
          </p:cNvPr>
          <p:cNvSpPr txBox="1"/>
          <p:nvPr/>
        </p:nvSpPr>
        <p:spPr>
          <a:xfrm>
            <a:off x="3213149" y="6069150"/>
            <a:ext cx="279935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Position of SNPs in the reference genome assembly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22C1CB-FB1E-6545-B33F-B768F1D7FFAA}"/>
              </a:ext>
            </a:extLst>
          </p:cNvPr>
          <p:cNvSpPr txBox="1"/>
          <p:nvPr/>
        </p:nvSpPr>
        <p:spPr>
          <a:xfrm>
            <a:off x="216745" y="3942713"/>
            <a:ext cx="1400357" cy="1015663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The recombination rate, here as estimated by HapMap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E439A1D-6E25-D341-AE8E-3186F7923F6C}"/>
              </a:ext>
            </a:extLst>
          </p:cNvPr>
          <p:cNvCxnSpPr>
            <a:cxnSpLocks/>
          </p:cNvCxnSpPr>
          <p:nvPr/>
        </p:nvCxnSpPr>
        <p:spPr bwMode="auto">
          <a:xfrm flipV="1">
            <a:off x="1788465" y="4707673"/>
            <a:ext cx="412476" cy="9999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8A0F031-7FCB-9649-ACAA-79BD95522075}"/>
              </a:ext>
            </a:extLst>
          </p:cNvPr>
          <p:cNvCxnSpPr>
            <a:cxnSpLocks/>
          </p:cNvCxnSpPr>
          <p:nvPr/>
        </p:nvCxnSpPr>
        <p:spPr bwMode="auto">
          <a:xfrm>
            <a:off x="2530024" y="2503172"/>
            <a:ext cx="1366249" cy="92582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D7C4FAA-4CEB-C84A-899A-4262DA87EF9B}"/>
              </a:ext>
            </a:extLst>
          </p:cNvPr>
          <p:cNvSpPr txBox="1"/>
          <p:nvPr/>
        </p:nvSpPr>
        <p:spPr>
          <a:xfrm>
            <a:off x="542298" y="1612602"/>
            <a:ext cx="2107078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Evidence for association with each SNP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(-log10 P-value or log10 Bayes factor)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F01880-097A-DF43-91E9-78958D4A5156}"/>
              </a:ext>
            </a:extLst>
          </p:cNvPr>
          <p:cNvSpPr txBox="1"/>
          <p:nvPr/>
        </p:nvSpPr>
        <p:spPr>
          <a:xfrm>
            <a:off x="6447067" y="1708295"/>
            <a:ext cx="2107078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Delineation of association region boundaries (usually based on heuristics)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2451B16-4A28-D24E-B181-2ACD098B5D23}"/>
              </a:ext>
            </a:extLst>
          </p:cNvPr>
          <p:cNvCxnSpPr>
            <a:cxnSpLocks/>
          </p:cNvCxnSpPr>
          <p:nvPr/>
        </p:nvCxnSpPr>
        <p:spPr bwMode="auto">
          <a:xfrm flipH="1">
            <a:off x="5305087" y="2459242"/>
            <a:ext cx="1404057" cy="80636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0FB5F0E-1F4E-D945-96FE-317616BDD9C8}"/>
              </a:ext>
            </a:extLst>
          </p:cNvPr>
          <p:cNvSpPr txBox="1"/>
          <p:nvPr/>
        </p:nvSpPr>
        <p:spPr>
          <a:xfrm>
            <a:off x="7337642" y="3653961"/>
            <a:ext cx="1679202" cy="120032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Signal ought to follow LD patterns.  In particular ought to drop off near recombination hotspots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724E642-6E04-9F48-ACA8-A45A41BEDA98}"/>
              </a:ext>
            </a:extLst>
          </p:cNvPr>
          <p:cNvCxnSpPr>
            <a:cxnSpLocks/>
          </p:cNvCxnSpPr>
          <p:nvPr/>
        </p:nvCxnSpPr>
        <p:spPr bwMode="auto">
          <a:xfrm flipH="1">
            <a:off x="6275807" y="3914804"/>
            <a:ext cx="964965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0870C50-3D88-E643-9025-AEA771B0BB1C}"/>
              </a:ext>
            </a:extLst>
          </p:cNvPr>
          <p:cNvSpPr txBox="1"/>
          <p:nvPr/>
        </p:nvSpPr>
        <p:spPr>
          <a:xfrm>
            <a:off x="210649" y="2672391"/>
            <a:ext cx="1504592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Black points were typed, grey points were imputed from HapMap</a:t>
            </a:r>
          </a:p>
        </p:txBody>
      </p:sp>
    </p:spTree>
    <p:extLst>
      <p:ext uri="{BB962C8B-B14F-4D97-AF65-F5344CB8AC3E}">
        <p14:creationId xmlns:p14="http://schemas.microsoft.com/office/powerpoint/2010/main" val="19659110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D3C26-4E4C-5F56-FEAB-28AA96784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C47E9-19D5-7D97-2099-DE482C8FC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58" y="103077"/>
            <a:ext cx="7233920" cy="680720"/>
          </a:xfrm>
        </p:spPr>
        <p:txBody>
          <a:bodyPr/>
          <a:lstStyle/>
          <a:p>
            <a:r>
              <a:rPr lang="en-US" dirty="0"/>
              <a:t>Main lecture messages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4BF66E3-EF48-AA12-D110-362CE5132D22}"/>
              </a:ext>
            </a:extLst>
          </p:cNvPr>
          <p:cNvSpPr txBox="1">
            <a:spLocks/>
          </p:cNvSpPr>
          <p:nvPr/>
        </p:nvSpPr>
        <p:spPr bwMode="auto">
          <a:xfrm>
            <a:off x="381000" y="1141342"/>
            <a:ext cx="8371114" cy="550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 "/>
              <a:defRPr sz="2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Symbol" charset="0"/>
              <a:buChar char="·"/>
              <a:defRPr sz="18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4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charset="0"/>
              <a:buChar char="·"/>
              <a:defRPr sz="1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/>
              <a:t>1. Most human phenotypes are highly heritable</a:t>
            </a:r>
          </a:p>
          <a:p>
            <a:pPr marL="0" indent="0">
              <a:buNone/>
            </a:pPr>
            <a:r>
              <a:rPr lang="en-US" sz="1600" kern="0" dirty="0"/>
              <a:t>(a large proportion of variation is due to genetics)</a:t>
            </a:r>
          </a:p>
          <a:p>
            <a:pPr marL="0" indent="0">
              <a:buNone/>
            </a:pPr>
            <a:endParaRPr lang="en-US" kern="0" dirty="0"/>
          </a:p>
          <a:p>
            <a:pPr marL="0" indent="0">
              <a:buNone/>
            </a:pPr>
            <a:r>
              <a:rPr lang="en-US" kern="0" dirty="0"/>
              <a:t>2. But many ‘complex’ traits are </a:t>
            </a:r>
            <a:r>
              <a:rPr lang="en-US" i="1" kern="0" dirty="0"/>
              <a:t>not</a:t>
            </a:r>
            <a:r>
              <a:rPr lang="en-US" kern="0" dirty="0"/>
              <a:t> mendelian - they are polygenic -</a:t>
            </a:r>
            <a:r>
              <a:rPr lang="en-US" sz="1800" kern="0" dirty="0"/>
              <a:t> </a:t>
            </a:r>
            <a:r>
              <a:rPr lang="en-US" sz="1800" i="1" kern="0" dirty="0"/>
              <a:t>“common variant, common trait” hypothesis</a:t>
            </a:r>
          </a:p>
          <a:p>
            <a:pPr marL="0" indent="0">
              <a:buNone/>
            </a:pPr>
            <a:endParaRPr lang="en-US" kern="0" dirty="0"/>
          </a:p>
          <a:p>
            <a:pPr marL="0" indent="0">
              <a:buNone/>
            </a:pPr>
            <a:r>
              <a:rPr lang="en-US" kern="0" dirty="0"/>
              <a:t>3. The discovery of this fact is due to </a:t>
            </a:r>
            <a:r>
              <a:rPr lang="en-US" b="1" i="1" kern="0" dirty="0"/>
              <a:t>genome-wide association studies</a:t>
            </a:r>
            <a:r>
              <a:rPr lang="en-US" kern="0" dirty="0"/>
              <a:t> (GWAS)</a:t>
            </a:r>
          </a:p>
          <a:p>
            <a:pPr marL="0" indent="0">
              <a:buNone/>
            </a:pPr>
            <a:r>
              <a:rPr lang="en-US" sz="1600" kern="0" dirty="0">
                <a:solidFill>
                  <a:schemeClr val="tx2"/>
                </a:solidFill>
              </a:rPr>
              <a:t>Collect </a:t>
            </a:r>
            <a:r>
              <a:rPr lang="en-US" sz="1600" b="1" kern="0" dirty="0">
                <a:solidFill>
                  <a:schemeClr val="tx2"/>
                </a:solidFill>
              </a:rPr>
              <a:t>lots</a:t>
            </a:r>
            <a:r>
              <a:rPr lang="en-US" sz="1600" kern="0" dirty="0">
                <a:solidFill>
                  <a:schemeClr val="tx2"/>
                </a:solidFill>
              </a:rPr>
              <a:t> of samples – type </a:t>
            </a:r>
            <a:r>
              <a:rPr lang="en-US" sz="1600" b="1" kern="0" dirty="0">
                <a:solidFill>
                  <a:schemeClr val="tx2"/>
                </a:solidFill>
              </a:rPr>
              <a:t>lots</a:t>
            </a:r>
            <a:r>
              <a:rPr lang="en-US" sz="1600" kern="0" dirty="0">
                <a:solidFill>
                  <a:schemeClr val="tx2"/>
                </a:solidFill>
              </a:rPr>
              <a:t> of variants – careful quality control – conduct statistical test of association – use stringent statistical thresholds.</a:t>
            </a:r>
          </a:p>
          <a:p>
            <a:pPr marL="0" indent="0">
              <a:buNone/>
            </a:pPr>
            <a:endParaRPr lang="en-US" sz="1200" kern="0" dirty="0"/>
          </a:p>
          <a:p>
            <a:pPr marL="0" indent="0">
              <a:buNone/>
            </a:pPr>
            <a:r>
              <a:rPr lang="en-US" kern="0" dirty="0"/>
              <a:t>The first of these studies was conducted in the mid 2000s and showed the hypothesis is </a:t>
            </a:r>
            <a:r>
              <a:rPr lang="en-US" b="1" kern="0" dirty="0">
                <a:solidFill>
                  <a:schemeClr val="tx2"/>
                </a:solidFill>
              </a:rPr>
              <a:t>definitely true</a:t>
            </a:r>
            <a:r>
              <a:rPr lang="en-US" kern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31994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FEB78B-36CF-3F4C-808B-D2188D9D5F31}"/>
              </a:ext>
            </a:extLst>
          </p:cNvPr>
          <p:cNvSpPr txBox="1">
            <a:spLocks/>
          </p:cNvSpPr>
          <p:nvPr/>
        </p:nvSpPr>
        <p:spPr bwMode="auto">
          <a:xfrm>
            <a:off x="484094" y="3056964"/>
            <a:ext cx="8175812" cy="614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 "/>
              <a:defRPr sz="2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Symbol" charset="0"/>
              <a:buChar char="·"/>
              <a:defRPr sz="18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4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charset="0"/>
              <a:buChar char="·"/>
              <a:defRPr sz="1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kern="0" dirty="0">
                <a:solidFill>
                  <a:schemeClr val="tx2"/>
                </a:solidFill>
              </a:rPr>
              <a:t>What about the underlying biology?</a:t>
            </a:r>
          </a:p>
        </p:txBody>
      </p:sp>
    </p:spTree>
    <p:extLst>
      <p:ext uri="{BB962C8B-B14F-4D97-AF65-F5344CB8AC3E}">
        <p14:creationId xmlns:p14="http://schemas.microsoft.com/office/powerpoint/2010/main" val="34529648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"/>
          <a:stretch/>
        </p:blipFill>
        <p:spPr bwMode="auto">
          <a:xfrm>
            <a:off x="307788" y="374951"/>
            <a:ext cx="5167313" cy="630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93896" y="382106"/>
            <a:ext cx="144203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Bipolar disorder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3896" y="1123553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Coronary artery disease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02819" y="2031241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Crohn’s</a:t>
            </a: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 Disease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3896" y="2930168"/>
            <a:ext cx="2806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Hypertension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02819" y="3860420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Rheumatoid arthritis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73479" y="4796722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T1D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73479" y="5844667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T2D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2765778" y="1123553"/>
            <a:ext cx="987778" cy="8733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AA8D58-3ACD-0B43-B16D-0C0F1B194897}"/>
              </a:ext>
            </a:extLst>
          </p:cNvPr>
          <p:cNvSpPr txBox="1"/>
          <p:nvPr/>
        </p:nvSpPr>
        <p:spPr>
          <a:xfrm>
            <a:off x="5761210" y="2020528"/>
            <a:ext cx="3075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We have clearly learned something about the biology of these traits.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ED2A3B-5A59-AB4A-BF8E-3A3E251120EA}"/>
              </a:ext>
            </a:extLst>
          </p:cNvPr>
          <p:cNvSpPr txBox="1"/>
          <p:nvPr/>
        </p:nvSpPr>
        <p:spPr>
          <a:xfrm>
            <a:off x="5761209" y="3937364"/>
            <a:ext cx="30750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…but what have we learned?</a:t>
            </a:r>
          </a:p>
        </p:txBody>
      </p:sp>
    </p:spTree>
    <p:extLst>
      <p:ext uri="{BB962C8B-B14F-4D97-AF65-F5344CB8AC3E}">
        <p14:creationId xmlns:p14="http://schemas.microsoft.com/office/powerpoint/2010/main" val="36716883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"/>
          <a:stretch/>
        </p:blipFill>
        <p:spPr bwMode="auto">
          <a:xfrm>
            <a:off x="307788" y="374951"/>
            <a:ext cx="5167313" cy="630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93896" y="382106"/>
            <a:ext cx="144203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Bipolar disorder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3896" y="1123553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Coronary artery disease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02819" y="2031241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Crohn’s</a:t>
            </a: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 Disease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3896" y="2930168"/>
            <a:ext cx="2806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Hypertension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02819" y="3860420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Rheumatoid arthritis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73479" y="4796722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T1D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73479" y="5844667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T2D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2765778" y="1123553"/>
            <a:ext cx="987778" cy="8733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AA8D58-3ACD-0B43-B16D-0C0F1B194897}"/>
              </a:ext>
            </a:extLst>
          </p:cNvPr>
          <p:cNvSpPr txBox="1"/>
          <p:nvPr/>
        </p:nvSpPr>
        <p:spPr>
          <a:xfrm>
            <a:off x="5761209" y="3198167"/>
            <a:ext cx="3075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Let’s zoom in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3EE669-CBA6-4203-6ADB-95923B2B5F64}"/>
              </a:ext>
            </a:extLst>
          </p:cNvPr>
          <p:cNvSpPr/>
          <p:nvPr/>
        </p:nvSpPr>
        <p:spPr bwMode="auto">
          <a:xfrm>
            <a:off x="1987910" y="2175702"/>
            <a:ext cx="104840" cy="74503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969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93315-CD87-044F-855B-6F05D5E69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58" y="248920"/>
            <a:ext cx="8474722" cy="680720"/>
          </a:xfrm>
        </p:spPr>
        <p:txBody>
          <a:bodyPr/>
          <a:lstStyle/>
          <a:p>
            <a:r>
              <a:rPr lang="en-US" sz="3200" dirty="0"/>
              <a:t>Two possible extreme genetic architectures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E4F899-A189-0F41-A5D4-FB67E83B5861}"/>
              </a:ext>
            </a:extLst>
          </p:cNvPr>
          <p:cNvSpPr txBox="1"/>
          <p:nvPr/>
        </p:nvSpPr>
        <p:spPr>
          <a:xfrm>
            <a:off x="233552" y="2473780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Genotype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E7DE944-7F37-FE4F-AA4A-72B3C70418AD}"/>
              </a:ext>
            </a:extLst>
          </p:cNvPr>
          <p:cNvGrpSpPr/>
          <p:nvPr/>
        </p:nvGrpSpPr>
        <p:grpSpPr>
          <a:xfrm>
            <a:off x="1276133" y="1840030"/>
            <a:ext cx="3065781" cy="1310858"/>
            <a:chOff x="1500553" y="1852245"/>
            <a:chExt cx="3753730" cy="13108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BF97E65-D84A-5D42-8FA1-F3CFB3F6C0D6}"/>
                </a:ext>
              </a:extLst>
            </p:cNvPr>
            <p:cNvSpPr/>
            <p:nvPr/>
          </p:nvSpPr>
          <p:spPr bwMode="auto">
            <a:xfrm>
              <a:off x="1502898" y="2590797"/>
              <a:ext cx="3584917" cy="19855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00A510D-0283-D541-98DB-91F32327A63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00553" y="2187766"/>
              <a:ext cx="358726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C7E4FC9-4DBE-844A-9097-F5EC2BA6FD0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87815" y="1852245"/>
              <a:ext cx="16646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35B49E-8F42-2244-B0A8-74270D3AA485}"/>
                </a:ext>
              </a:extLst>
            </p:cNvPr>
            <p:cNvSpPr txBox="1"/>
            <p:nvPr/>
          </p:nvSpPr>
          <p:spPr>
            <a:xfrm>
              <a:off x="2766670" y="2824549"/>
              <a:ext cx="13821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population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F2384BB-D708-3B4E-AD48-CB73D59A78DE}"/>
                </a:ext>
              </a:extLst>
            </p:cNvPr>
            <p:cNvSpPr/>
            <p:nvPr/>
          </p:nvSpPr>
          <p:spPr bwMode="auto">
            <a:xfrm>
              <a:off x="5087816" y="2590798"/>
              <a:ext cx="166467" cy="198558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F249CC02-CEAD-2241-A727-4D111B1BD038}"/>
              </a:ext>
            </a:extLst>
          </p:cNvPr>
          <p:cNvSpPr txBox="1"/>
          <p:nvPr/>
        </p:nvSpPr>
        <p:spPr>
          <a:xfrm>
            <a:off x="153401" y="200502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Phenotype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4A0101A-CFB5-8447-91D9-A290660000E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276133" y="3903533"/>
            <a:ext cx="23195" cy="17006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5C984B9-ECAB-754B-BE9F-AF08302FA3A6}"/>
              </a:ext>
            </a:extLst>
          </p:cNvPr>
          <p:cNvCxnSpPr>
            <a:cxnSpLocks/>
          </p:cNvCxnSpPr>
          <p:nvPr/>
        </p:nvCxnSpPr>
        <p:spPr bwMode="auto">
          <a:xfrm flipV="1">
            <a:off x="1307894" y="5597052"/>
            <a:ext cx="3036921" cy="127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A90D018-35C3-D640-BDBC-54D7E0A792B3}"/>
              </a:ext>
            </a:extLst>
          </p:cNvPr>
          <p:cNvSpPr txBox="1"/>
          <p:nvPr/>
        </p:nvSpPr>
        <p:spPr>
          <a:xfrm>
            <a:off x="1487799" y="1526325"/>
            <a:ext cx="1010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Not affected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6FFF393-A900-524F-89BB-16C1D6156EA7}"/>
              </a:ext>
            </a:extLst>
          </p:cNvPr>
          <p:cNvCxnSpPr>
            <a:cxnSpLocks/>
          </p:cNvCxnSpPr>
          <p:nvPr/>
        </p:nvCxnSpPr>
        <p:spPr bwMode="auto">
          <a:xfrm>
            <a:off x="2096551" y="1805299"/>
            <a:ext cx="69767" cy="2883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07FAD994-1802-504B-B13D-E2C4406231D6}"/>
              </a:ext>
            </a:extLst>
          </p:cNvPr>
          <p:cNvSpPr txBox="1"/>
          <p:nvPr/>
        </p:nvSpPr>
        <p:spPr>
          <a:xfrm>
            <a:off x="2993877" y="1449960"/>
            <a:ext cx="746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Affected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0F72A7F-EF10-2948-9ACA-06BDF026BDBA}"/>
              </a:ext>
            </a:extLst>
          </p:cNvPr>
          <p:cNvCxnSpPr>
            <a:cxnSpLocks/>
          </p:cNvCxnSpPr>
          <p:nvPr/>
        </p:nvCxnSpPr>
        <p:spPr bwMode="auto">
          <a:xfrm>
            <a:off x="3774247" y="1726959"/>
            <a:ext cx="333301" cy="9112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C7A30661-53AE-554B-B9B9-15D52FA1A173}"/>
              </a:ext>
            </a:extLst>
          </p:cNvPr>
          <p:cNvSpPr txBox="1"/>
          <p:nvPr/>
        </p:nvSpPr>
        <p:spPr>
          <a:xfrm>
            <a:off x="314035" y="4346940"/>
            <a:ext cx="882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Strength of effect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891953E-D278-9644-AAFF-12CDBC17DC59}"/>
              </a:ext>
            </a:extLst>
          </p:cNvPr>
          <p:cNvSpPr txBox="1"/>
          <p:nvPr/>
        </p:nvSpPr>
        <p:spPr>
          <a:xfrm>
            <a:off x="1893071" y="5942667"/>
            <a:ext cx="2032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Genotype frequency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7F55079-A661-434D-969B-E47CC6FBCD2E}"/>
              </a:ext>
            </a:extLst>
          </p:cNvPr>
          <p:cNvSpPr/>
          <p:nvPr/>
        </p:nvSpPr>
        <p:spPr bwMode="auto">
          <a:xfrm>
            <a:off x="1448473" y="3962815"/>
            <a:ext cx="142240" cy="12192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8ED474-AF74-4141-897D-501722BE2109}"/>
              </a:ext>
            </a:extLst>
          </p:cNvPr>
          <p:cNvSpPr txBox="1"/>
          <p:nvPr/>
        </p:nvSpPr>
        <p:spPr>
          <a:xfrm>
            <a:off x="1307894" y="5691771"/>
            <a:ext cx="710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Very rare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7011AC-405F-D541-B34F-AFFE91211F58}"/>
              </a:ext>
            </a:extLst>
          </p:cNvPr>
          <p:cNvSpPr txBox="1"/>
          <p:nvPr/>
        </p:nvSpPr>
        <p:spPr>
          <a:xfrm>
            <a:off x="2078703" y="5691771"/>
            <a:ext cx="4122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rare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C5F434-BBF1-9949-8F89-D914E94801B8}"/>
              </a:ext>
            </a:extLst>
          </p:cNvPr>
          <p:cNvSpPr txBox="1"/>
          <p:nvPr/>
        </p:nvSpPr>
        <p:spPr>
          <a:xfrm>
            <a:off x="2571944" y="5697442"/>
            <a:ext cx="6751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common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F08E90-E7CE-D141-9EB2-960810639A17}"/>
              </a:ext>
            </a:extLst>
          </p:cNvPr>
          <p:cNvSpPr txBox="1"/>
          <p:nvPr/>
        </p:nvSpPr>
        <p:spPr>
          <a:xfrm>
            <a:off x="3410610" y="5676314"/>
            <a:ext cx="9733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Very common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043FB7-83B5-5449-8462-E933C84CECC1}"/>
              </a:ext>
            </a:extLst>
          </p:cNvPr>
          <p:cNvSpPr txBox="1"/>
          <p:nvPr/>
        </p:nvSpPr>
        <p:spPr>
          <a:xfrm>
            <a:off x="5039126" y="1347221"/>
            <a:ext cx="37607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Example: Huntingdon’s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sz="1200" dirty="0"/>
          </a:p>
        </p:txBody>
      </p:sp>
      <p:pic>
        <p:nvPicPr>
          <p:cNvPr id="26" name="Content Placeholder 3">
            <a:extLst>
              <a:ext uri="{FF2B5EF4-FFF2-40B4-BE49-F238E27FC236}">
                <a16:creationId xmlns:a16="http://schemas.microsoft.com/office/drawing/2014/main" id="{6EE929B5-153E-4A40-B282-6C5114FB1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2223" y="1801699"/>
            <a:ext cx="3760711" cy="1161141"/>
          </a:xfr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3124D8C-5770-654B-9ED5-AAAB33C1BE71}"/>
              </a:ext>
            </a:extLst>
          </p:cNvPr>
          <p:cNvSpPr txBox="1"/>
          <p:nvPr/>
        </p:nvSpPr>
        <p:spPr>
          <a:xfrm>
            <a:off x="4998152" y="3094644"/>
            <a:ext cx="3760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Affects ~1 in 20,000 people of European ancestry</a:t>
            </a:r>
          </a:p>
          <a:p>
            <a:pPr algn="l"/>
            <a:r>
              <a:rPr lang="en-US" sz="1400" dirty="0"/>
              <a:t>(less in Africa and Asia)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2B2E0D-EE46-0849-AF8C-C7FD5DDEC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152" y="4501473"/>
            <a:ext cx="3202043" cy="105698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70970B2-863B-4B48-AB25-9DBCA3E31DC1}"/>
              </a:ext>
            </a:extLst>
          </p:cNvPr>
          <p:cNvSpPr txBox="1"/>
          <p:nvPr/>
        </p:nvSpPr>
        <p:spPr>
          <a:xfrm>
            <a:off x="4998152" y="4046099"/>
            <a:ext cx="3760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Discovered by looking in families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184653-76D2-6E49-9073-A60AF62D86F5}"/>
              </a:ext>
            </a:extLst>
          </p:cNvPr>
          <p:cNvSpPr txBox="1"/>
          <p:nvPr/>
        </p:nvSpPr>
        <p:spPr>
          <a:xfrm>
            <a:off x="5002223" y="5942667"/>
            <a:ext cx="3760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 </a:t>
            </a:r>
            <a:r>
              <a:rPr lang="en-US" b="1" dirty="0"/>
              <a:t>“Mendelian”</a:t>
            </a:r>
            <a:r>
              <a:rPr lang="en-US" dirty="0"/>
              <a:t> trait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97793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31E7091-11DF-3D41-A455-F5C12F0EFB97}"/>
              </a:ext>
            </a:extLst>
          </p:cNvPr>
          <p:cNvSpPr/>
          <p:nvPr/>
        </p:nvSpPr>
        <p:spPr bwMode="auto">
          <a:xfrm>
            <a:off x="991592" y="1588772"/>
            <a:ext cx="5154027" cy="3402583"/>
          </a:xfrm>
          <a:prstGeom prst="roundRect">
            <a:avLst>
              <a:gd name="adj" fmla="val 3855"/>
            </a:avLst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AEADAA-93D0-844A-9851-305DA972A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220" y="1682755"/>
            <a:ext cx="4993903" cy="32617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6FC1B7A-FC96-8B7F-3BE7-B61A2F0AFA7E}"/>
              </a:ext>
            </a:extLst>
          </p:cNvPr>
          <p:cNvSpPr txBox="1">
            <a:spLocks/>
          </p:cNvSpPr>
          <p:nvPr/>
        </p:nvSpPr>
        <p:spPr>
          <a:xfrm>
            <a:off x="280736" y="31030"/>
            <a:ext cx="6977062" cy="72561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/>
              <a:t>Biology is hard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8012600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31E7091-11DF-3D41-A455-F5C12F0EFB97}"/>
              </a:ext>
            </a:extLst>
          </p:cNvPr>
          <p:cNvSpPr/>
          <p:nvPr/>
        </p:nvSpPr>
        <p:spPr bwMode="auto">
          <a:xfrm>
            <a:off x="991592" y="1588772"/>
            <a:ext cx="5154027" cy="3402583"/>
          </a:xfrm>
          <a:prstGeom prst="roundRect">
            <a:avLst>
              <a:gd name="adj" fmla="val 3855"/>
            </a:avLst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AEADAA-93D0-844A-9851-305DA972A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220" y="1682755"/>
            <a:ext cx="4993903" cy="3261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285BD4-B93E-D64F-8DC9-FE3DD9A858ED}"/>
              </a:ext>
            </a:extLst>
          </p:cNvPr>
          <p:cNvSpPr txBox="1"/>
          <p:nvPr/>
        </p:nvSpPr>
        <p:spPr>
          <a:xfrm>
            <a:off x="6938058" y="3896833"/>
            <a:ext cx="2029295" cy="52322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No genes under the main association signal!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undrySterling-Book" pitchFamily="2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917776E-CF0E-5D4A-904F-469B800F21C4}"/>
              </a:ext>
            </a:extLst>
          </p:cNvPr>
          <p:cNvCxnSpPr>
            <a:cxnSpLocks/>
          </p:cNvCxnSpPr>
          <p:nvPr/>
        </p:nvCxnSpPr>
        <p:spPr bwMode="auto">
          <a:xfrm flipH="1">
            <a:off x="6240247" y="4109193"/>
            <a:ext cx="477104" cy="6607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06FC1B7A-FC96-8B7F-3BE7-B61A2F0AFA7E}"/>
              </a:ext>
            </a:extLst>
          </p:cNvPr>
          <p:cNvSpPr txBox="1">
            <a:spLocks/>
          </p:cNvSpPr>
          <p:nvPr/>
        </p:nvSpPr>
        <p:spPr>
          <a:xfrm>
            <a:off x="280736" y="31030"/>
            <a:ext cx="6977062" cy="72561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/>
              <a:t>Biology is hard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438478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"/>
          <a:stretch/>
        </p:blipFill>
        <p:spPr bwMode="auto">
          <a:xfrm>
            <a:off x="307788" y="374951"/>
            <a:ext cx="5167313" cy="630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93896" y="382106"/>
            <a:ext cx="144203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Bipolar disorder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3896" y="1123553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Coronary artery disease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02819" y="2031241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Crohn’s</a:t>
            </a: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 Disease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3896" y="2930168"/>
            <a:ext cx="2806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Hypertension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02819" y="3860420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Rheumatoid arthritis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73479" y="4796722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T1D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73479" y="5844667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T2D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2765778" y="1123553"/>
            <a:ext cx="987778" cy="8733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3EE669-CBA6-4203-6ADB-95923B2B5F64}"/>
              </a:ext>
            </a:extLst>
          </p:cNvPr>
          <p:cNvSpPr/>
          <p:nvPr/>
        </p:nvSpPr>
        <p:spPr bwMode="auto">
          <a:xfrm>
            <a:off x="2980433" y="1214451"/>
            <a:ext cx="104840" cy="74503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5556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signal_plot_CAD_chr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272" y="900007"/>
            <a:ext cx="4982097" cy="498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0736" y="1015999"/>
            <a:ext cx="33287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Association observed with CAD over a ~100kb region of chromosome 9.  This is unquestionably a real association (it has been replicated in several independent studies).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0736" y="3181440"/>
            <a:ext cx="33287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The functional mechanism of this association is not fully solved; it probably involves regulation of expression of the two nearby genes </a:t>
            </a:r>
            <a:r>
              <a:rPr lang="en-US" sz="1800" i="1" dirty="0">
                <a:solidFill>
                  <a:srgbClr val="FFFFFF"/>
                </a:solidFill>
                <a:latin typeface="Arial"/>
                <a:ea typeface="+mn-ea"/>
              </a:rPr>
              <a:t>CDKN2A/B.</a:t>
            </a:r>
            <a:endParaRPr lang="en-US" sz="1800" dirty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737" y="4945487"/>
            <a:ext cx="3681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Neither gene was an obvious candidate beforehand - thus, this association does point to novel biology.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0737" y="6467044"/>
            <a:ext cx="7945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FFFFFF"/>
                </a:solidFill>
                <a:latin typeface="Arial"/>
                <a:ea typeface="+mn-ea"/>
              </a:rPr>
              <a:t>Harismendy</a:t>
            </a:r>
            <a:r>
              <a:rPr lang="en-US" sz="1400" dirty="0">
                <a:solidFill>
                  <a:srgbClr val="FFFFFF"/>
                </a:solidFill>
                <a:latin typeface="Arial"/>
                <a:ea typeface="+mn-ea"/>
              </a:rPr>
              <a:t> et al Nature 2011; </a:t>
            </a:r>
            <a:r>
              <a:rPr lang="en-US" sz="1400" dirty="0" err="1">
                <a:solidFill>
                  <a:srgbClr val="FFFFFF"/>
                </a:solidFill>
                <a:latin typeface="Arial"/>
                <a:ea typeface="+mn-ea"/>
              </a:rPr>
              <a:t>Almontishari</a:t>
            </a:r>
            <a:r>
              <a:rPr lang="en-US" sz="1400" dirty="0">
                <a:solidFill>
                  <a:srgbClr val="FFFFFF"/>
                </a:solidFill>
                <a:latin typeface="Arial"/>
                <a:ea typeface="+mn-ea"/>
              </a:rPr>
              <a:t>, et al JACC 2013; </a:t>
            </a:r>
            <a:r>
              <a:rPr lang="en-US" sz="1400" dirty="0" err="1">
                <a:solidFill>
                  <a:srgbClr val="FFFFFF"/>
                </a:solidFill>
                <a:latin typeface="Arial"/>
                <a:ea typeface="+mn-ea"/>
              </a:rPr>
              <a:t>Almonitishari</a:t>
            </a:r>
            <a:r>
              <a:rPr lang="en-US" sz="1400" dirty="0">
                <a:solidFill>
                  <a:srgbClr val="FFFFFF"/>
                </a:solidFill>
                <a:latin typeface="Arial"/>
                <a:ea typeface="+mn-ea"/>
              </a:rPr>
              <a:t> et al, Circulation 2015 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80736" y="31030"/>
            <a:ext cx="6977062" cy="725617"/>
          </a:xfrm>
        </p:spPr>
        <p:txBody>
          <a:bodyPr/>
          <a:lstStyle/>
          <a:p>
            <a:r>
              <a:rPr lang="en-US" dirty="0"/>
              <a:t>Biology is hard</a:t>
            </a:r>
          </a:p>
        </p:txBody>
      </p:sp>
    </p:spTree>
    <p:extLst>
      <p:ext uri="{BB962C8B-B14F-4D97-AF65-F5344CB8AC3E}">
        <p14:creationId xmlns:p14="http://schemas.microsoft.com/office/powerpoint/2010/main" val="28748973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"/>
          <a:stretch/>
        </p:blipFill>
        <p:spPr bwMode="auto">
          <a:xfrm>
            <a:off x="307788" y="374951"/>
            <a:ext cx="5167313" cy="630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93896" y="382106"/>
            <a:ext cx="144203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Bipolar disorder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3896" y="1123553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Coronary artery disease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02819" y="2031241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Crohn’s</a:t>
            </a: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 Disease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3896" y="2930168"/>
            <a:ext cx="2806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Hypertension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02819" y="3860420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Rheumatoid arthritis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73479" y="4796722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T1D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73479" y="5844667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T2D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2765778" y="1123553"/>
            <a:ext cx="987778" cy="8733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3EE669-CBA6-4203-6ADB-95923B2B5F64}"/>
              </a:ext>
            </a:extLst>
          </p:cNvPr>
          <p:cNvSpPr/>
          <p:nvPr/>
        </p:nvSpPr>
        <p:spPr bwMode="auto">
          <a:xfrm>
            <a:off x="4370765" y="5954529"/>
            <a:ext cx="104840" cy="74503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2315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9" t="37853" r="24950" b="20191"/>
          <a:stretch/>
        </p:blipFill>
        <p:spPr bwMode="auto">
          <a:xfrm>
            <a:off x="766532" y="229866"/>
            <a:ext cx="7588883" cy="44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1685" y="4730906"/>
            <a:ext cx="80523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FF"/>
                </a:solidFill>
                <a:latin typeface="Arial"/>
                <a:ea typeface="+mn-ea"/>
              </a:rPr>
              <a:t>This association with Type 2 Diabetes turned out to be through a second, related trait (obesity), again unquestionably a real effect.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FF"/>
                </a:solidFill>
                <a:latin typeface="Arial"/>
                <a:ea typeface="+mn-ea"/>
              </a:rPr>
              <a:t>But as of 2018 the functional mechanism remains unclear.  Expression of </a:t>
            </a:r>
            <a:r>
              <a:rPr lang="en-US" sz="2000" i="1" dirty="0">
                <a:solidFill>
                  <a:srgbClr val="FFFFFF"/>
                </a:solidFill>
                <a:latin typeface="Arial"/>
                <a:ea typeface="+mn-ea"/>
              </a:rPr>
              <a:t>FTO</a:t>
            </a:r>
            <a:r>
              <a:rPr lang="en-US" sz="2000" dirty="0">
                <a:solidFill>
                  <a:srgbClr val="FFFFFF"/>
                </a:solidFill>
                <a:latin typeface="Arial"/>
                <a:ea typeface="+mn-ea"/>
              </a:rPr>
              <a:t> is known to affect obesity, but the SNPs may also affect expression of another gene, IRX3, 200kb away.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1685" y="6451601"/>
            <a:ext cx="3873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FFFFFF"/>
                </a:solidFill>
                <a:latin typeface="Arial"/>
                <a:ea typeface="+mn-ea"/>
              </a:rPr>
              <a:t>Smemo</a:t>
            </a:r>
            <a:r>
              <a:rPr lang="en-US" sz="1400" dirty="0">
                <a:solidFill>
                  <a:srgbClr val="FFFFFF"/>
                </a:solidFill>
                <a:latin typeface="Arial"/>
                <a:ea typeface="+mn-ea"/>
              </a:rPr>
              <a:t> et al, Nature 2014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9A5A31-C936-D244-BADE-ACCC77D88262}"/>
              </a:ext>
            </a:extLst>
          </p:cNvPr>
          <p:cNvSpPr txBox="1"/>
          <p:nvPr/>
        </p:nvSpPr>
        <p:spPr>
          <a:xfrm>
            <a:off x="5266332" y="3696345"/>
            <a:ext cx="491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2"/>
                </a:solidFill>
              </a:rPr>
              <a:t>FTO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661439-C6E1-C24E-A6C5-F77034E12E1E}"/>
              </a:ext>
            </a:extLst>
          </p:cNvPr>
          <p:cNvSpPr txBox="1"/>
          <p:nvPr/>
        </p:nvSpPr>
        <p:spPr>
          <a:xfrm>
            <a:off x="5585391" y="3843633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2"/>
                </a:solidFill>
              </a:rPr>
              <a:t>IRX3</a:t>
            </a:r>
          </a:p>
        </p:txBody>
      </p:sp>
    </p:spTree>
    <p:extLst>
      <p:ext uri="{BB962C8B-B14F-4D97-AF65-F5344CB8AC3E}">
        <p14:creationId xmlns:p14="http://schemas.microsoft.com/office/powerpoint/2010/main" val="2899995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0861CF-715C-B04B-A938-27BF3C06D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626" y="527008"/>
            <a:ext cx="4792747" cy="340756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A95F15-BFC3-B747-B6D1-A2A66C125DAE}"/>
              </a:ext>
            </a:extLst>
          </p:cNvPr>
          <p:cNvSpPr txBox="1"/>
          <p:nvPr/>
        </p:nvSpPr>
        <p:spPr>
          <a:xfrm>
            <a:off x="684215" y="4135482"/>
            <a:ext cx="80523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This pattern has turned out to be typical. It has generally proven extremely hard to narrow down GWAS associations to underlying ‘causal’ variants.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LD is a double-edged sword.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Next lecture: we will look at this.</a:t>
            </a:r>
          </a:p>
        </p:txBody>
      </p:sp>
    </p:spTree>
    <p:extLst>
      <p:ext uri="{BB962C8B-B14F-4D97-AF65-F5344CB8AC3E}">
        <p14:creationId xmlns:p14="http://schemas.microsoft.com/office/powerpoint/2010/main" val="34656346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Anatomy of a GWAS – what to look for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EC4C00-1FD2-D649-943E-9BB887F6AB6A}"/>
              </a:ext>
            </a:extLst>
          </p:cNvPr>
          <p:cNvSpPr txBox="1"/>
          <p:nvPr/>
        </p:nvSpPr>
        <p:spPr>
          <a:xfrm>
            <a:off x="6300789" y="967163"/>
            <a:ext cx="2343480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What samples How many?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EF01F6-C5F9-0C46-9025-4E60870A752A}"/>
              </a:ext>
            </a:extLst>
          </p:cNvPr>
          <p:cNvSpPr txBox="1"/>
          <p:nvPr/>
        </p:nvSpPr>
        <p:spPr>
          <a:xfrm>
            <a:off x="6300788" y="1713405"/>
            <a:ext cx="2343480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How many?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8CCFFB-C4A2-EC4D-A3E7-2F42E951DB90}"/>
              </a:ext>
            </a:extLst>
          </p:cNvPr>
          <p:cNvSpPr txBox="1"/>
          <p:nvPr/>
        </p:nvSpPr>
        <p:spPr>
          <a:xfrm>
            <a:off x="6113718" y="2550585"/>
            <a:ext cx="2541183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How did they do quality control – is it adequate?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BF0395-8DFF-424A-8251-11076EB427E2}"/>
              </a:ext>
            </a:extLst>
          </p:cNvPr>
          <p:cNvSpPr txBox="1"/>
          <p:nvPr/>
        </p:nvSpPr>
        <p:spPr>
          <a:xfrm>
            <a:off x="6113717" y="4278352"/>
            <a:ext cx="2541181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Did they find anything with enough evidence?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25A4B4-75BE-D242-90EF-13E234EFBB82}"/>
              </a:ext>
            </a:extLst>
          </p:cNvPr>
          <p:cNvSpPr txBox="1"/>
          <p:nvPr/>
        </p:nvSpPr>
        <p:spPr>
          <a:xfrm>
            <a:off x="6113716" y="5750038"/>
            <a:ext cx="2530552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Can they understand the biology?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B28A93-C8D3-BB4C-9DFA-1E1BEDBABB10}"/>
              </a:ext>
            </a:extLst>
          </p:cNvPr>
          <p:cNvSpPr txBox="1"/>
          <p:nvPr/>
        </p:nvSpPr>
        <p:spPr>
          <a:xfrm>
            <a:off x="489102" y="1034993"/>
            <a:ext cx="5273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1. Collect as many cases and controls as possible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86D99A-5C01-CA4D-8CFC-9B2FAD1A7EB9}"/>
              </a:ext>
            </a:extLst>
          </p:cNvPr>
          <p:cNvSpPr txBox="1"/>
          <p:nvPr/>
        </p:nvSpPr>
        <p:spPr>
          <a:xfrm>
            <a:off x="489101" y="1657147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2. Genotype (or impute) them at as many variants across the genome as possible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F26766-1411-5343-A48E-CF6859C79247}"/>
                  </a:ext>
                </a:extLst>
              </p:cNvPr>
              <p:cNvSpPr txBox="1"/>
              <p:nvPr/>
            </p:nvSpPr>
            <p:spPr>
              <a:xfrm>
                <a:off x="489101" y="3351708"/>
                <a:ext cx="52737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FoundrySterling-Book" pitchFamily="2" charset="0"/>
                  </a:rPr>
                  <a:t>4. Estimate relative risks, and look for statistical evidence that of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𝑅𝑅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≠ 1</m:t>
                    </m:r>
                  </m:oMath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F26766-1411-5343-A48E-CF6859C79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101" y="3351708"/>
                <a:ext cx="5273749" cy="646331"/>
              </a:xfrm>
              <a:prstGeom prst="rect">
                <a:avLst/>
              </a:prstGeom>
              <a:blipFill>
                <a:blip r:embed="rId2"/>
                <a:stretch>
                  <a:fillRect l="-962" t="-5882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8D4A4A9-0EBA-904E-AD5D-9FC54079A86A}"/>
              </a:ext>
            </a:extLst>
          </p:cNvPr>
          <p:cNvSpPr txBox="1"/>
          <p:nvPr/>
        </p:nvSpPr>
        <p:spPr>
          <a:xfrm>
            <a:off x="489101" y="4177893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5. If estimate is many standard deviations from zero, bingo!  We may have found a true causal effect.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4D606C-4F64-C046-ABD2-23F6E24281ED}"/>
              </a:ext>
            </a:extLst>
          </p:cNvPr>
          <p:cNvSpPr txBox="1"/>
          <p:nvPr/>
        </p:nvSpPr>
        <p:spPr>
          <a:xfrm>
            <a:off x="489099" y="5750038"/>
            <a:ext cx="550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7. (Now try to understand the underlying biology.)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E760B5-FA52-1C41-BBEC-81394489DB05}"/>
              </a:ext>
            </a:extLst>
          </p:cNvPr>
          <p:cNvSpPr txBox="1"/>
          <p:nvPr/>
        </p:nvSpPr>
        <p:spPr>
          <a:xfrm>
            <a:off x="489101" y="2483332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3. Deal with potential confounders – careful data quality control and handle population structure.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148FF4-D710-A342-88FB-FF288C45E38F}"/>
              </a:ext>
            </a:extLst>
          </p:cNvPr>
          <p:cNvSpPr txBox="1"/>
          <p:nvPr/>
        </p:nvSpPr>
        <p:spPr>
          <a:xfrm>
            <a:off x="489100" y="4923853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6.Replicate in other studies, or find other corroborating evidence?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08D72A-E5CC-7740-B2CB-FAD7E4C3DE4F}"/>
              </a:ext>
            </a:extLst>
          </p:cNvPr>
          <p:cNvSpPr txBox="1"/>
          <p:nvPr/>
        </p:nvSpPr>
        <p:spPr>
          <a:xfrm>
            <a:off x="6113716" y="5006095"/>
            <a:ext cx="2530551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Is it convincing?</a:t>
            </a:r>
          </a:p>
        </p:txBody>
      </p:sp>
    </p:spTree>
    <p:extLst>
      <p:ext uri="{BB962C8B-B14F-4D97-AF65-F5344CB8AC3E}">
        <p14:creationId xmlns:p14="http://schemas.microsoft.com/office/powerpoint/2010/main" val="15246730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6113" y="200854"/>
            <a:ext cx="6977062" cy="725201"/>
          </a:xfrm>
        </p:spPr>
        <p:txBody>
          <a:bodyPr/>
          <a:lstStyle/>
          <a:p>
            <a:r>
              <a:rPr lang="en-GB" dirty="0">
                <a:latin typeface="FoundrySterling-Book" pitchFamily="2" charset="0"/>
              </a:rPr>
              <a:t>Consolidation question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37892" name="Rectangle 7"/>
          <p:cNvSpPr>
            <a:spLocks noChangeArrowheads="1"/>
          </p:cNvSpPr>
          <p:nvPr/>
        </p:nvSpPr>
        <p:spPr bwMode="auto">
          <a:xfrm>
            <a:off x="5494329" y="1083102"/>
            <a:ext cx="298692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lang="en-US" sz="2800" dirty="0">
                <a:latin typeface="FoundrySterling-Book" pitchFamily="2" charset="0"/>
                <a:cs typeface="Arial" charset="0"/>
              </a:rPr>
              <a:t>GWAS of multiple sclerosis (2011)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18213" y="2027164"/>
            <a:ext cx="2758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FoundrySterling-Book" pitchFamily="2" charset="0"/>
                <a:cs typeface="Arial" charset="0"/>
              </a:rPr>
              <a:t>9772 cases, 17,376 controls from across Europe</a:t>
            </a:r>
            <a:endParaRPr lang="en-US" sz="2000" dirty="0">
              <a:latin typeface="FoundrySterling-Book" pitchFamily="2" charset="0"/>
            </a:endParaRPr>
          </a:p>
        </p:txBody>
      </p:sp>
      <p:pic>
        <p:nvPicPr>
          <p:cNvPr id="6" name="Picture 5" descr="wtccc2 GWAS brows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99" y="1010946"/>
            <a:ext cx="4705928" cy="29131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42665" y="3125115"/>
            <a:ext cx="2944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hlinkClick r:id="rId4"/>
              </a:rPr>
              <a:t>www.chg.ox.ac.uk/wtccc2/ms/</a:t>
            </a:r>
            <a:endParaRPr lang="en-US" dirty="0"/>
          </a:p>
          <a:p>
            <a:pPr algn="l"/>
            <a:r>
              <a:rPr lang="en-US" sz="1200" dirty="0"/>
              <a:t>(I think this </a:t>
            </a:r>
            <a:r>
              <a:rPr lang="en-US" sz="1200" dirty="0" err="1"/>
              <a:t>url</a:t>
            </a:r>
            <a:r>
              <a:rPr lang="en-US" sz="1200" dirty="0"/>
              <a:t> requires the trailing /)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BA52D-0CA9-0440-B8F5-68097149EAE0}"/>
              </a:ext>
            </a:extLst>
          </p:cNvPr>
          <p:cNvSpPr txBox="1"/>
          <p:nvPr/>
        </p:nvSpPr>
        <p:spPr>
          <a:xfrm>
            <a:off x="370734" y="4081186"/>
            <a:ext cx="84025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Visit the above site and make sure you understand what is shown.   Pick a signal and try to work out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What is the estimated effect size?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How strong was the evidence?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Did it replicate?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Does the association signal look sensible – does it follow LD patterns, and do the cluster plots look sensible?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Can you figure out what the nearby genes do?  (</a:t>
            </a:r>
            <a:r>
              <a:rPr lang="en-US" b="1" dirty="0">
                <a:latin typeface="FOUNDRYSTERLING-BOOK" pitchFamily="2" charset="0"/>
              </a:rPr>
              <a:t>Warning</a:t>
            </a:r>
            <a:r>
              <a:rPr lang="en-US" dirty="0">
                <a:latin typeface="FoundrySterling-Book" pitchFamily="2" charset="0"/>
              </a:rPr>
              <a:t>: this can be a time sink!)</a:t>
            </a:r>
          </a:p>
          <a:p>
            <a:pPr marL="285750" indent="-285750" algn="l">
              <a:buFontTx/>
              <a:buChar char="-"/>
            </a:pPr>
            <a:endParaRPr lang="en-US" dirty="0">
              <a:latin typeface="FoundrySterling-Book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7F22B4-3100-FB45-9B7D-32C692C74D57}"/>
              </a:ext>
            </a:extLst>
          </p:cNvPr>
          <p:cNvSpPr txBox="1"/>
          <p:nvPr/>
        </p:nvSpPr>
        <p:spPr>
          <a:xfrm>
            <a:off x="346113" y="6318592"/>
            <a:ext cx="7253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FOUNDRYSTERLING-BOOK" pitchFamily="2" charset="0"/>
              </a:rPr>
              <a:t>Bonus question</a:t>
            </a:r>
            <a:r>
              <a:rPr lang="en-US" dirty="0">
                <a:latin typeface="FoundrySterling-Book" pitchFamily="2" charset="0"/>
              </a:rPr>
              <a:t>: read the paper and try to figure out the questions on the checklist.  </a:t>
            </a:r>
          </a:p>
        </p:txBody>
      </p:sp>
    </p:spTree>
    <p:extLst>
      <p:ext uri="{BB962C8B-B14F-4D97-AF65-F5344CB8AC3E}">
        <p14:creationId xmlns:p14="http://schemas.microsoft.com/office/powerpoint/2010/main" val="11016738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286327" y="1151644"/>
            <a:ext cx="796448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dirty="0">
                <a:solidFill>
                  <a:srgbClr val="FFFF00"/>
                </a:solidFill>
              </a:rPr>
              <a:t>Understanding the genetics of complex traits II</a:t>
            </a:r>
          </a:p>
          <a:p>
            <a:pPr algn="l">
              <a:spcBef>
                <a:spcPct val="50000"/>
              </a:spcBef>
            </a:pPr>
            <a:r>
              <a:rPr lang="en-GB" dirty="0"/>
              <a:t>Gavin Band </a:t>
            </a:r>
            <a:r>
              <a:rPr lang="en-GB" sz="1600" dirty="0" err="1"/>
              <a:t>gavin.band@well.ox.ac.uk</a:t>
            </a:r>
            <a:endParaRPr lang="en-GB" sz="1600" dirty="0"/>
          </a:p>
          <a:p>
            <a:pPr algn="l">
              <a:spcBef>
                <a:spcPct val="50000"/>
              </a:spcBef>
            </a:pPr>
            <a:r>
              <a:rPr lang="en-GB" sz="1800" dirty="0"/>
              <a:t>BA Human Sciences</a:t>
            </a:r>
          </a:p>
          <a:p>
            <a:pPr algn="l">
              <a:spcBef>
                <a:spcPct val="50000"/>
              </a:spcBef>
            </a:pPr>
            <a:r>
              <a:rPr lang="en-GB" sz="1800" dirty="0"/>
              <a:t>Friday 6th March 2026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BF2C62F-10F4-AF08-7B4F-90BAAB830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112" y="200854"/>
            <a:ext cx="7712037" cy="72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kern="0" dirty="0">
                <a:latin typeface="FoundrySterling-Book" pitchFamily="2" charset="0"/>
              </a:rPr>
              <a:t>Next lecture: Friday 6th Mar @14:00</a:t>
            </a:r>
            <a:endParaRPr lang="en-US" kern="0" dirty="0">
              <a:latin typeface="FoundrySterling-Book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24120D-127C-B110-3F50-77417DAB58EE}"/>
              </a:ext>
            </a:extLst>
          </p:cNvPr>
          <p:cNvGrpSpPr/>
          <p:nvPr/>
        </p:nvGrpSpPr>
        <p:grpSpPr>
          <a:xfrm>
            <a:off x="201881" y="5415148"/>
            <a:ext cx="2291937" cy="1116281"/>
            <a:chOff x="201881" y="5415148"/>
            <a:chExt cx="2291937" cy="111628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53E5F43-8ACF-9BEB-1496-9F1FD4B72A29}"/>
                </a:ext>
              </a:extLst>
            </p:cNvPr>
            <p:cNvSpPr/>
            <p:nvPr/>
          </p:nvSpPr>
          <p:spPr bwMode="auto">
            <a:xfrm>
              <a:off x="201881" y="5415148"/>
              <a:ext cx="2291937" cy="1116281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7725CE-B8BD-0E86-C8C6-2D606C4BD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6327" y="5508624"/>
              <a:ext cx="2054225" cy="933739"/>
            </a:xfrm>
            <a:prstGeom prst="rect">
              <a:avLst/>
            </a:prstGeom>
            <a:solidFill>
              <a:schemeClr val="tx1"/>
            </a:solidFill>
          </p:spPr>
        </p:pic>
      </p:grpSp>
    </p:spTree>
    <p:extLst>
      <p:ext uri="{BB962C8B-B14F-4D97-AF65-F5344CB8AC3E}">
        <p14:creationId xmlns:p14="http://schemas.microsoft.com/office/powerpoint/2010/main" val="1153312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93315-CD87-044F-855B-6F05D5E69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58" y="248920"/>
            <a:ext cx="8474722" cy="680720"/>
          </a:xfrm>
        </p:spPr>
        <p:txBody>
          <a:bodyPr/>
          <a:lstStyle/>
          <a:p>
            <a:r>
              <a:rPr lang="en-US" sz="3200" dirty="0"/>
              <a:t>Two possible extreme genetic architectures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E4F899-A189-0F41-A5D4-FB67E83B5861}"/>
              </a:ext>
            </a:extLst>
          </p:cNvPr>
          <p:cNvSpPr txBox="1"/>
          <p:nvPr/>
        </p:nvSpPr>
        <p:spPr>
          <a:xfrm>
            <a:off x="233552" y="2473780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Genotype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E7DE944-7F37-FE4F-AA4A-72B3C70418AD}"/>
              </a:ext>
            </a:extLst>
          </p:cNvPr>
          <p:cNvGrpSpPr/>
          <p:nvPr/>
        </p:nvGrpSpPr>
        <p:grpSpPr>
          <a:xfrm>
            <a:off x="1276133" y="1840030"/>
            <a:ext cx="3065781" cy="1310858"/>
            <a:chOff x="1500553" y="1852245"/>
            <a:chExt cx="3753730" cy="13108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BF97E65-D84A-5D42-8FA1-F3CFB3F6C0D6}"/>
                </a:ext>
              </a:extLst>
            </p:cNvPr>
            <p:cNvSpPr/>
            <p:nvPr/>
          </p:nvSpPr>
          <p:spPr bwMode="auto">
            <a:xfrm>
              <a:off x="1502898" y="2590797"/>
              <a:ext cx="3584917" cy="19855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00A510D-0283-D541-98DB-91F32327A63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00553" y="2187766"/>
              <a:ext cx="358726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C7E4FC9-4DBE-844A-9097-F5EC2BA6FD0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87815" y="1852245"/>
              <a:ext cx="16646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35B49E-8F42-2244-B0A8-74270D3AA485}"/>
                </a:ext>
              </a:extLst>
            </p:cNvPr>
            <p:cNvSpPr txBox="1"/>
            <p:nvPr/>
          </p:nvSpPr>
          <p:spPr>
            <a:xfrm>
              <a:off x="2766670" y="2824549"/>
              <a:ext cx="13821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population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F2384BB-D708-3B4E-AD48-CB73D59A78DE}"/>
                </a:ext>
              </a:extLst>
            </p:cNvPr>
            <p:cNvSpPr/>
            <p:nvPr/>
          </p:nvSpPr>
          <p:spPr bwMode="auto">
            <a:xfrm>
              <a:off x="5087816" y="2590798"/>
              <a:ext cx="166467" cy="198558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F249CC02-CEAD-2241-A727-4D111B1BD038}"/>
              </a:ext>
            </a:extLst>
          </p:cNvPr>
          <p:cNvSpPr txBox="1"/>
          <p:nvPr/>
        </p:nvSpPr>
        <p:spPr>
          <a:xfrm>
            <a:off x="153401" y="200502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Phenotype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4A0101A-CFB5-8447-91D9-A290660000E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276133" y="3903533"/>
            <a:ext cx="23195" cy="17006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5C984B9-ECAB-754B-BE9F-AF08302FA3A6}"/>
              </a:ext>
            </a:extLst>
          </p:cNvPr>
          <p:cNvCxnSpPr>
            <a:cxnSpLocks/>
          </p:cNvCxnSpPr>
          <p:nvPr/>
        </p:nvCxnSpPr>
        <p:spPr bwMode="auto">
          <a:xfrm flipV="1">
            <a:off x="1307894" y="5597052"/>
            <a:ext cx="3036921" cy="127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A90D018-35C3-D640-BDBC-54D7E0A792B3}"/>
              </a:ext>
            </a:extLst>
          </p:cNvPr>
          <p:cNvSpPr txBox="1"/>
          <p:nvPr/>
        </p:nvSpPr>
        <p:spPr>
          <a:xfrm>
            <a:off x="1487799" y="1526325"/>
            <a:ext cx="1010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Not affected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6FFF393-A900-524F-89BB-16C1D6156EA7}"/>
              </a:ext>
            </a:extLst>
          </p:cNvPr>
          <p:cNvCxnSpPr>
            <a:cxnSpLocks/>
          </p:cNvCxnSpPr>
          <p:nvPr/>
        </p:nvCxnSpPr>
        <p:spPr bwMode="auto">
          <a:xfrm>
            <a:off x="2096551" y="1805299"/>
            <a:ext cx="69767" cy="2883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07FAD994-1802-504B-B13D-E2C4406231D6}"/>
              </a:ext>
            </a:extLst>
          </p:cNvPr>
          <p:cNvSpPr txBox="1"/>
          <p:nvPr/>
        </p:nvSpPr>
        <p:spPr>
          <a:xfrm>
            <a:off x="2993877" y="1449960"/>
            <a:ext cx="746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Affected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0F72A7F-EF10-2948-9ACA-06BDF026BDBA}"/>
              </a:ext>
            </a:extLst>
          </p:cNvPr>
          <p:cNvCxnSpPr>
            <a:cxnSpLocks/>
          </p:cNvCxnSpPr>
          <p:nvPr/>
        </p:nvCxnSpPr>
        <p:spPr bwMode="auto">
          <a:xfrm>
            <a:off x="3774247" y="1726959"/>
            <a:ext cx="333301" cy="9112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C7A30661-53AE-554B-B9B9-15D52FA1A173}"/>
              </a:ext>
            </a:extLst>
          </p:cNvPr>
          <p:cNvSpPr txBox="1"/>
          <p:nvPr/>
        </p:nvSpPr>
        <p:spPr>
          <a:xfrm>
            <a:off x="45400" y="4472555"/>
            <a:ext cx="882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Relative risk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891953E-D278-9644-AAFF-12CDBC17DC59}"/>
              </a:ext>
            </a:extLst>
          </p:cNvPr>
          <p:cNvSpPr txBox="1"/>
          <p:nvPr/>
        </p:nvSpPr>
        <p:spPr>
          <a:xfrm>
            <a:off x="1893071" y="5942667"/>
            <a:ext cx="2032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Genotype frequency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7F55079-A661-434D-969B-E47CC6FBCD2E}"/>
              </a:ext>
            </a:extLst>
          </p:cNvPr>
          <p:cNvSpPr/>
          <p:nvPr/>
        </p:nvSpPr>
        <p:spPr bwMode="auto">
          <a:xfrm>
            <a:off x="1448473" y="3962815"/>
            <a:ext cx="142240" cy="12192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8ED474-AF74-4141-897D-501722BE2109}"/>
              </a:ext>
            </a:extLst>
          </p:cNvPr>
          <p:cNvSpPr txBox="1"/>
          <p:nvPr/>
        </p:nvSpPr>
        <p:spPr>
          <a:xfrm>
            <a:off x="1307894" y="5691771"/>
            <a:ext cx="710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Very rare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7011AC-405F-D541-B34F-AFFE91211F58}"/>
              </a:ext>
            </a:extLst>
          </p:cNvPr>
          <p:cNvSpPr txBox="1"/>
          <p:nvPr/>
        </p:nvSpPr>
        <p:spPr>
          <a:xfrm>
            <a:off x="2078703" y="5691771"/>
            <a:ext cx="4122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rare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C5F434-BBF1-9949-8F89-D914E94801B8}"/>
              </a:ext>
            </a:extLst>
          </p:cNvPr>
          <p:cNvSpPr txBox="1"/>
          <p:nvPr/>
        </p:nvSpPr>
        <p:spPr>
          <a:xfrm>
            <a:off x="2571944" y="5697442"/>
            <a:ext cx="6751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common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F08E90-E7CE-D141-9EB2-960810639A17}"/>
              </a:ext>
            </a:extLst>
          </p:cNvPr>
          <p:cNvSpPr txBox="1"/>
          <p:nvPr/>
        </p:nvSpPr>
        <p:spPr>
          <a:xfrm>
            <a:off x="3410610" y="5676314"/>
            <a:ext cx="9733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Very common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043FB7-83B5-5449-8462-E933C84CECC1}"/>
              </a:ext>
            </a:extLst>
          </p:cNvPr>
          <p:cNvSpPr txBox="1"/>
          <p:nvPr/>
        </p:nvSpPr>
        <p:spPr>
          <a:xfrm>
            <a:off x="5039126" y="1347221"/>
            <a:ext cx="37607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Example: Huntingdon’s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sz="1200" dirty="0"/>
          </a:p>
        </p:txBody>
      </p:sp>
      <p:pic>
        <p:nvPicPr>
          <p:cNvPr id="26" name="Content Placeholder 3">
            <a:extLst>
              <a:ext uri="{FF2B5EF4-FFF2-40B4-BE49-F238E27FC236}">
                <a16:creationId xmlns:a16="http://schemas.microsoft.com/office/drawing/2014/main" id="{6EE929B5-153E-4A40-B282-6C5114FB1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2223" y="1801699"/>
            <a:ext cx="3760711" cy="1161141"/>
          </a:xfr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3124D8C-5770-654B-9ED5-AAAB33C1BE71}"/>
              </a:ext>
            </a:extLst>
          </p:cNvPr>
          <p:cNvSpPr txBox="1"/>
          <p:nvPr/>
        </p:nvSpPr>
        <p:spPr>
          <a:xfrm>
            <a:off x="4998152" y="3094644"/>
            <a:ext cx="3760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Affects ~1 in 20,000 people of European ancestry</a:t>
            </a:r>
          </a:p>
          <a:p>
            <a:pPr algn="l"/>
            <a:r>
              <a:rPr lang="en-US" sz="1400" dirty="0"/>
              <a:t>(less in Africa and Asia)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2B2E0D-EE46-0849-AF8C-C7FD5DDEC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152" y="4501473"/>
            <a:ext cx="3202043" cy="105698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70970B2-863B-4B48-AB25-9DBCA3E31DC1}"/>
              </a:ext>
            </a:extLst>
          </p:cNvPr>
          <p:cNvSpPr txBox="1"/>
          <p:nvPr/>
        </p:nvSpPr>
        <p:spPr>
          <a:xfrm>
            <a:off x="4998152" y="4046099"/>
            <a:ext cx="3760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Discovered by looking in families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184653-76D2-6E49-9073-A60AF62D86F5}"/>
              </a:ext>
            </a:extLst>
          </p:cNvPr>
          <p:cNvSpPr txBox="1"/>
          <p:nvPr/>
        </p:nvSpPr>
        <p:spPr>
          <a:xfrm>
            <a:off x="5002223" y="5942667"/>
            <a:ext cx="3760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 </a:t>
            </a:r>
            <a:r>
              <a:rPr lang="en-US" b="1" dirty="0"/>
              <a:t>“Mendelian”</a:t>
            </a:r>
            <a:r>
              <a:rPr lang="en-US" dirty="0"/>
              <a:t> trait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0242529-44FE-B6FE-DB6C-82D9FF5ABAA9}"/>
                  </a:ext>
                </a:extLst>
              </p:cNvPr>
              <p:cNvSpPr txBox="1"/>
              <p:nvPr/>
            </p:nvSpPr>
            <p:spPr>
              <a:xfrm>
                <a:off x="928353" y="4939227"/>
                <a:ext cx="3978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200" b="0" i="1" dirty="0" smtClean="0"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0242529-44FE-B6FE-DB6C-82D9FF5AB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353" y="4939227"/>
                <a:ext cx="397865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E8F836-BFED-D9F3-CAFA-8A9034A2848A}"/>
                  </a:ext>
                </a:extLst>
              </p:cNvPr>
              <p:cNvSpPr txBox="1"/>
              <p:nvPr/>
            </p:nvSpPr>
            <p:spPr>
              <a:xfrm>
                <a:off x="843394" y="4484263"/>
                <a:ext cx="4828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200" b="0" i="1" dirty="0" smtClean="0">
                          <a:latin typeface="Cambria Math" panose="02040503050406030204" pitchFamily="18" charset="0"/>
                        </a:rPr>
                        <m:t>100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E8F836-BFED-D9F3-CAFA-8A9034A284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394" y="4484263"/>
                <a:ext cx="482824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47F7F2-7580-4C34-185C-B3D88E3105CA}"/>
                  </a:ext>
                </a:extLst>
              </p:cNvPr>
              <p:cNvSpPr txBox="1"/>
              <p:nvPr/>
            </p:nvSpPr>
            <p:spPr>
              <a:xfrm>
                <a:off x="726374" y="3965406"/>
                <a:ext cx="59984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200" b="0" i="1" dirty="0" smtClean="0">
                          <a:latin typeface="Cambria Math" panose="02040503050406030204" pitchFamily="18" charset="0"/>
                        </a:rPr>
                        <m:t>1,000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47F7F2-7580-4C34-185C-B3D88E3105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374" y="3965406"/>
                <a:ext cx="599844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C54C33A-D175-4919-2DE5-F0AE4E22E76D}"/>
                  </a:ext>
                </a:extLst>
              </p:cNvPr>
              <p:cNvSpPr txBox="1"/>
              <p:nvPr/>
            </p:nvSpPr>
            <p:spPr>
              <a:xfrm>
                <a:off x="986422" y="5450740"/>
                <a:ext cx="3129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200" b="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C54C33A-D175-4919-2DE5-F0AE4E22E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422" y="5450740"/>
                <a:ext cx="312906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4579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02BF-6940-AD43-877C-BC2BA6E7D71D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ＭＳ Ｐゴシック" charset="0"/>
                <a:cs typeface="+mj-cs"/>
              </a:rPr>
              <a:t>End of an era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B533B-0AB6-9042-BBB5-E8A8C48A0DB7}"/>
              </a:ext>
            </a:extLst>
          </p:cNvPr>
          <p:cNvSpPr txBox="1"/>
          <p:nvPr/>
        </p:nvSpPr>
        <p:spPr>
          <a:xfrm>
            <a:off x="66526" y="2308156"/>
            <a:ext cx="892322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Discovery of A/B/O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70405-76EF-9746-9F27-C29767B0F66A}"/>
              </a:ext>
            </a:extLst>
          </p:cNvPr>
          <p:cNvSpPr txBox="1"/>
          <p:nvPr/>
        </p:nvSpPr>
        <p:spPr>
          <a:xfrm>
            <a:off x="200453" y="2829203"/>
            <a:ext cx="536105" cy="27947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1901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0C959F-EDD8-F941-9638-47F111ABFEC0}"/>
              </a:ext>
            </a:extLst>
          </p:cNvPr>
          <p:cNvCxnSpPr>
            <a:cxnSpLocks/>
          </p:cNvCxnSpPr>
          <p:nvPr/>
        </p:nvCxnSpPr>
        <p:spPr bwMode="auto">
          <a:xfrm>
            <a:off x="539650" y="31412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9C091DE-ECF0-2C44-969B-1C0393A3812C}"/>
              </a:ext>
            </a:extLst>
          </p:cNvPr>
          <p:cNvSpPr txBox="1"/>
          <p:nvPr/>
        </p:nvSpPr>
        <p:spPr>
          <a:xfrm>
            <a:off x="1526734" y="3809168"/>
            <a:ext cx="10122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Low-throughput genotyping methods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991A685-4722-9D46-BFE7-BDE29087A60B}"/>
              </a:ext>
            </a:extLst>
          </p:cNvPr>
          <p:cNvCxnSpPr>
            <a:cxnSpLocks/>
          </p:cNvCxnSpPr>
          <p:nvPr/>
        </p:nvCxnSpPr>
        <p:spPr bwMode="auto">
          <a:xfrm flipV="1">
            <a:off x="467152" y="3220695"/>
            <a:ext cx="7936184" cy="56377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77DEF4B-78AE-4449-BC3D-EC52F18A60CF}"/>
              </a:ext>
            </a:extLst>
          </p:cNvPr>
          <p:cNvSpPr txBox="1"/>
          <p:nvPr/>
        </p:nvSpPr>
        <p:spPr>
          <a:xfrm>
            <a:off x="2732176" y="3462455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CDC9629-CD73-2641-8EC0-D2A0225C9E2F}"/>
              </a:ext>
            </a:extLst>
          </p:cNvPr>
          <p:cNvSpPr txBox="1"/>
          <p:nvPr/>
        </p:nvSpPr>
        <p:spPr>
          <a:xfrm>
            <a:off x="2732176" y="3788479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Huntingdon’s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06F2FB-BAD5-D144-BD59-3EFD1FD252A8}"/>
              </a:ext>
            </a:extLst>
          </p:cNvPr>
          <p:cNvSpPr txBox="1"/>
          <p:nvPr/>
        </p:nvSpPr>
        <p:spPr>
          <a:xfrm>
            <a:off x="367123" y="3809168"/>
            <a:ext cx="1085030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Structure of DNA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2A4BA81-26E8-1147-838F-65A31FC4B02D}"/>
              </a:ext>
            </a:extLst>
          </p:cNvPr>
          <p:cNvCxnSpPr>
            <a:cxnSpLocks/>
          </p:cNvCxnSpPr>
          <p:nvPr/>
        </p:nvCxnSpPr>
        <p:spPr bwMode="auto">
          <a:xfrm>
            <a:off x="105781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8C1803F-6F41-B040-B0CA-9824CC107608}"/>
              </a:ext>
            </a:extLst>
          </p:cNvPr>
          <p:cNvSpPr txBox="1"/>
          <p:nvPr/>
        </p:nvSpPr>
        <p:spPr>
          <a:xfrm>
            <a:off x="746661" y="3462532"/>
            <a:ext cx="63727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1950’s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8A126CE-68C0-5C45-BC66-3F1B9C6E1273}"/>
              </a:ext>
            </a:extLst>
          </p:cNvPr>
          <p:cNvSpPr txBox="1"/>
          <p:nvPr/>
        </p:nvSpPr>
        <p:spPr>
          <a:xfrm>
            <a:off x="1304481" y="2830438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1970’s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B6D3864-DE78-9D46-B8BD-EE3CCF779783}"/>
              </a:ext>
            </a:extLst>
          </p:cNvPr>
          <p:cNvCxnSpPr>
            <a:cxnSpLocks/>
          </p:cNvCxnSpPr>
          <p:nvPr/>
        </p:nvCxnSpPr>
        <p:spPr bwMode="auto">
          <a:xfrm>
            <a:off x="1623118" y="31347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28DC357-AC8B-474A-9489-307F91C451A3}"/>
              </a:ext>
            </a:extLst>
          </p:cNvPr>
          <p:cNvSpPr txBox="1"/>
          <p:nvPr/>
        </p:nvSpPr>
        <p:spPr>
          <a:xfrm>
            <a:off x="1805522" y="3462455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1980’s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2F69C7E-DFEE-FD41-901E-03CB32DB29AD}"/>
              </a:ext>
            </a:extLst>
          </p:cNvPr>
          <p:cNvCxnSpPr>
            <a:cxnSpLocks/>
          </p:cNvCxnSpPr>
          <p:nvPr/>
        </p:nvCxnSpPr>
        <p:spPr bwMode="auto">
          <a:xfrm>
            <a:off x="2112562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88ACED1-ADEC-104F-B8D3-59462E9DBE35}"/>
              </a:ext>
            </a:extLst>
          </p:cNvPr>
          <p:cNvCxnSpPr>
            <a:cxnSpLocks/>
          </p:cNvCxnSpPr>
          <p:nvPr/>
        </p:nvCxnSpPr>
        <p:spPr bwMode="auto">
          <a:xfrm>
            <a:off x="301914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F927A6B2-C690-0340-844B-D3EA37336708}"/>
              </a:ext>
            </a:extLst>
          </p:cNvPr>
          <p:cNvSpPr txBox="1"/>
          <p:nvPr/>
        </p:nvSpPr>
        <p:spPr>
          <a:xfrm>
            <a:off x="2333700" y="281788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1989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D2DA772-BB31-2F49-99E1-BD267946E9A7}"/>
              </a:ext>
            </a:extLst>
          </p:cNvPr>
          <p:cNvCxnSpPr>
            <a:cxnSpLocks/>
          </p:cNvCxnSpPr>
          <p:nvPr/>
        </p:nvCxnSpPr>
        <p:spPr bwMode="auto">
          <a:xfrm>
            <a:off x="2618779" y="312342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CFE61CC-7371-1B44-A437-BE3A50713B7E}"/>
              </a:ext>
            </a:extLst>
          </p:cNvPr>
          <p:cNvSpPr txBox="1"/>
          <p:nvPr/>
        </p:nvSpPr>
        <p:spPr>
          <a:xfrm>
            <a:off x="2032880" y="1686435"/>
            <a:ext cx="117179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Cystic fibrosis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CFTR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F3A2C01-006D-A642-A336-39AC5EA23F1F}"/>
              </a:ext>
            </a:extLst>
          </p:cNvPr>
          <p:cNvSpPr txBox="1"/>
          <p:nvPr/>
        </p:nvSpPr>
        <p:spPr>
          <a:xfrm>
            <a:off x="2732176" y="4114503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Alzheimer’s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APOE</a:t>
            </a:r>
            <a:r>
              <a:rPr kumimoji="0" lang="en-US" sz="1200" b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5EBC8EE-2914-D740-B156-51187420B287}"/>
              </a:ext>
            </a:extLst>
          </p:cNvPr>
          <p:cNvSpPr txBox="1"/>
          <p:nvPr/>
        </p:nvSpPr>
        <p:spPr>
          <a:xfrm>
            <a:off x="2964971" y="2813093"/>
            <a:ext cx="74472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1994-5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C9595CC-F990-3542-A959-47602C347559}"/>
              </a:ext>
            </a:extLst>
          </p:cNvPr>
          <p:cNvCxnSpPr>
            <a:cxnSpLocks/>
          </p:cNvCxnSpPr>
          <p:nvPr/>
        </p:nvCxnSpPr>
        <p:spPr bwMode="auto">
          <a:xfrm>
            <a:off x="3315434" y="31158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E60421A-F9F3-594D-B307-A62B853A9B22}"/>
              </a:ext>
            </a:extLst>
          </p:cNvPr>
          <p:cNvSpPr txBox="1"/>
          <p:nvPr/>
        </p:nvSpPr>
        <p:spPr>
          <a:xfrm>
            <a:off x="2751436" y="2253886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dirty="0">
                <a:solidFill>
                  <a:srgbClr val="FFFF00"/>
                </a:solidFill>
              </a:rPr>
              <a:t>Breast cancer (</a:t>
            </a:r>
            <a:r>
              <a:rPr lang="en-US" sz="1200" i="1" dirty="0">
                <a:solidFill>
                  <a:srgbClr val="FFFF00"/>
                </a:solidFill>
              </a:rPr>
              <a:t>BRCA1/2 </a:t>
            </a:r>
            <a:r>
              <a:rPr lang="en-US" sz="1200" dirty="0">
                <a:solidFill>
                  <a:srgbClr val="FFFF00"/>
                </a:solidFill>
              </a:rPr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48E5338-BC60-9E4C-A635-0E6A127A7A4D}"/>
              </a:ext>
            </a:extLst>
          </p:cNvPr>
          <p:cNvCxnSpPr>
            <a:cxnSpLocks/>
          </p:cNvCxnSpPr>
          <p:nvPr/>
        </p:nvCxnSpPr>
        <p:spPr bwMode="auto">
          <a:xfrm>
            <a:off x="2618779" y="2223406"/>
            <a:ext cx="5599" cy="5104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ight Brace 10">
            <a:extLst>
              <a:ext uri="{FF2B5EF4-FFF2-40B4-BE49-F238E27FC236}">
                <a16:creationId xmlns:a16="http://schemas.microsoft.com/office/drawing/2014/main" id="{0A525315-690F-F843-827E-E2E1D2059D0A}"/>
              </a:ext>
            </a:extLst>
          </p:cNvPr>
          <p:cNvSpPr/>
          <p:nvPr/>
        </p:nvSpPr>
        <p:spPr bwMode="auto">
          <a:xfrm rot="5400000">
            <a:off x="3001719" y="3685322"/>
            <a:ext cx="277001" cy="2396930"/>
          </a:xfrm>
          <a:prstGeom prst="righ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F427BE9-E6F2-C546-94EC-69FE59306722}"/>
              </a:ext>
            </a:extLst>
          </p:cNvPr>
          <p:cNvSpPr txBox="1"/>
          <p:nvPr/>
        </p:nvSpPr>
        <p:spPr>
          <a:xfrm>
            <a:off x="2098992" y="5066651"/>
            <a:ext cx="2239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The era of linkage (family) studies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809A9B-7E7A-E24A-A4E9-06D097500413}"/>
              </a:ext>
            </a:extLst>
          </p:cNvPr>
          <p:cNvSpPr txBox="1"/>
          <p:nvPr/>
        </p:nvSpPr>
        <p:spPr>
          <a:xfrm>
            <a:off x="1069753" y="2302642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‘Sanger’ DNA sequencing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5D5630-99B7-AD49-A98D-8833EDD2175A}"/>
              </a:ext>
            </a:extLst>
          </p:cNvPr>
          <p:cNvSpPr/>
          <p:nvPr/>
        </p:nvSpPr>
        <p:spPr>
          <a:xfrm>
            <a:off x="4338685" y="1465628"/>
            <a:ext cx="44999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Monotype Sorts" charset="0"/>
              <a:buNone/>
            </a:pPr>
            <a:r>
              <a:rPr lang="en-GB" sz="1400" dirty="0"/>
              <a:t>“Linkage Mapping was successful in identifying the genetic basis of many human diseases in which the disease penetrance resembles a simple Mendelian model e.g. Huntington’s disease, Cystic Fibrosis, some forms of breast cancer, </a:t>
            </a:r>
            <a:r>
              <a:rPr lang="en-GB" sz="1400" dirty="0" err="1"/>
              <a:t>Alzheimers</a:t>
            </a:r>
            <a:r>
              <a:rPr lang="en-GB" sz="1400" dirty="0"/>
              <a:t>, </a:t>
            </a:r>
            <a:r>
              <a:rPr lang="is-IS" sz="1400" dirty="0"/>
              <a:t>…“</a:t>
            </a:r>
            <a:r>
              <a:rPr lang="en-GB" sz="1400" dirty="0"/>
              <a:t>			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21C54F-B575-5A4F-82FB-48646D0E1D0B}"/>
              </a:ext>
            </a:extLst>
          </p:cNvPr>
          <p:cNvSpPr/>
          <p:nvPr/>
        </p:nvSpPr>
        <p:spPr>
          <a:xfrm>
            <a:off x="4572177" y="3417866"/>
            <a:ext cx="425804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Monotype Sorts" charset="0"/>
              <a:buNone/>
            </a:pPr>
            <a:r>
              <a:rPr lang="en-GB" sz="1400" dirty="0"/>
              <a:t>	</a:t>
            </a:r>
            <a:endParaRPr lang="en-GB" sz="1400" dirty="0">
              <a:solidFill>
                <a:srgbClr val="FF0000"/>
              </a:solidFill>
            </a:endParaRPr>
          </a:p>
          <a:p>
            <a:pPr>
              <a:buFont typeface="Monotype Sorts" charset="0"/>
              <a:buNone/>
            </a:pPr>
            <a:r>
              <a:rPr lang="en-GB" sz="1400" dirty="0"/>
              <a:t>“…but the literature is now replete with linkage screens for an array of common ‘complex’ disorders such as schizophrenia, manic depression, autism, asthma, type I and type II diabetes, Multiple Sclerosis, Lupus. Although many of these studies have reported significant linkage findings, none has lead to convincing replication”</a:t>
            </a:r>
          </a:p>
          <a:p>
            <a:pPr algn="l">
              <a:buFont typeface="Monotype Sorts" charset="0"/>
              <a:buNone/>
            </a:pPr>
            <a:endParaRPr lang="en-GB" sz="1400" dirty="0"/>
          </a:p>
          <a:p>
            <a:pPr algn="l">
              <a:buFont typeface="Monotype Sorts" charset="0"/>
              <a:buNone/>
            </a:pPr>
            <a:r>
              <a:rPr lang="en-GB" sz="1400" dirty="0"/>
              <a:t>– </a:t>
            </a:r>
            <a:r>
              <a:rPr lang="en-GB" sz="1400" dirty="0" err="1"/>
              <a:t>Risch</a:t>
            </a:r>
            <a:r>
              <a:rPr lang="en-GB" sz="1400" dirty="0"/>
              <a:t> “</a:t>
            </a:r>
            <a:r>
              <a:rPr lang="en-GB" sz="1400" i="1" dirty="0"/>
              <a:t>Searching for genetic determinants in the new millennium</a:t>
            </a:r>
            <a:r>
              <a:rPr lang="en-GB" sz="1400" dirty="0"/>
              <a:t>” Nature (2000)</a:t>
            </a:r>
          </a:p>
          <a:p>
            <a:pPr algn="l">
              <a:buFont typeface="Monotype Sorts" charset="0"/>
              <a:buNone/>
            </a:pPr>
            <a:r>
              <a:rPr lang="en-GB" sz="1400" dirty="0"/>
              <a:t>								</a:t>
            </a:r>
            <a:endParaRPr lang="en-GB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440137"/>
      </p:ext>
    </p:extLst>
  </p:cSld>
  <p:clrMapOvr>
    <a:masterClrMapping/>
  </p:clrMapOvr>
</p:sld>
</file>

<file path=ppt/theme/theme1.xml><?xml version="1.0" encoding="utf-8"?>
<a:theme xmlns:a="http://schemas.openxmlformats.org/drawingml/2006/main" name="t">
  <a:themeElements>
    <a:clrScheme name="">
      <a:dk1>
        <a:srgbClr val="474747"/>
      </a:dk1>
      <a:lt1>
        <a:srgbClr val="FFFFFF"/>
      </a:lt1>
      <a:dk2>
        <a:srgbClr val="00279F"/>
      </a:dk2>
      <a:lt2>
        <a:srgbClr val="FFFF66"/>
      </a:lt2>
      <a:accent1>
        <a:srgbClr val="DC0081"/>
      </a:accent1>
      <a:accent2>
        <a:srgbClr val="FAFD00"/>
      </a:accent2>
      <a:accent3>
        <a:srgbClr val="AAACCD"/>
      </a:accent3>
      <a:accent4>
        <a:srgbClr val="DADADA"/>
      </a:accent4>
      <a:accent5>
        <a:srgbClr val="EBAAC1"/>
      </a:accent5>
      <a:accent6>
        <a:srgbClr val="E3E500"/>
      </a:accent6>
      <a:hlink>
        <a:srgbClr val="FE9B03"/>
      </a:hlink>
      <a:folHlink>
        <a:srgbClr val="FFA27C"/>
      </a:folHlink>
    </a:clrScheme>
    <a:fontScheme name="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34957</TotalTime>
  <Pages>19</Pages>
  <Words>5441</Words>
  <Application>Microsoft Macintosh PowerPoint</Application>
  <PresentationFormat>On-screen Show (4:3)</PresentationFormat>
  <Paragraphs>875</Paragraphs>
  <Slides>79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7" baseType="lpstr">
      <vt:lpstr>FoundrySterling-Book</vt:lpstr>
      <vt:lpstr>FoundrySterling-Book</vt:lpstr>
      <vt:lpstr>Lucida</vt:lpstr>
      <vt:lpstr>Arial</vt:lpstr>
      <vt:lpstr>Cambria Math</vt:lpstr>
      <vt:lpstr>Monotype Sorts</vt:lpstr>
      <vt:lpstr>Symbol</vt:lpstr>
      <vt:lpstr>t</vt:lpstr>
      <vt:lpstr>PowerPoint Presentation</vt:lpstr>
      <vt:lpstr>Main lecture messages</vt:lpstr>
      <vt:lpstr>PowerPoint Presentation</vt:lpstr>
      <vt:lpstr>Human traits are highly heritable</vt:lpstr>
      <vt:lpstr>Human traits are highly heritable</vt:lpstr>
      <vt:lpstr>Human traits are highly heritable</vt:lpstr>
      <vt:lpstr>Two possible extreme genetic architectures</vt:lpstr>
      <vt:lpstr>Two possible extreme genetic architectures</vt:lpstr>
      <vt:lpstr>PowerPoint Presentation</vt:lpstr>
      <vt:lpstr>Common variant, common disease hypothesis</vt:lpstr>
      <vt:lpstr>Common variant, common disease hypothesis</vt:lpstr>
      <vt:lpstr>PowerPoint Presentation</vt:lpstr>
      <vt:lpstr>PowerPoint Presentation</vt:lpstr>
      <vt:lpstr>PowerPoint Presentation</vt:lpstr>
      <vt:lpstr>PowerPoint Presentation</vt:lpstr>
      <vt:lpstr>Rest of lecture - outline</vt:lpstr>
      <vt:lpstr>What we are aiming for:</vt:lpstr>
      <vt:lpstr>Testing for association</vt:lpstr>
      <vt:lpstr>Testing for association</vt:lpstr>
      <vt:lpstr>Testing for association</vt:lpstr>
      <vt:lpstr>How to estimate relative risk?</vt:lpstr>
      <vt:lpstr>How to estimate relative risk?</vt:lpstr>
      <vt:lpstr>How to estimate relative risk?</vt:lpstr>
      <vt:lpstr>Key fact</vt:lpstr>
      <vt:lpstr>Example: O blood group and severe malaria</vt:lpstr>
      <vt:lpstr>PowerPoint Presentation</vt:lpstr>
      <vt:lpstr>PowerPoint Presentation</vt:lpstr>
      <vt:lpstr>The key association test summary statistics</vt:lpstr>
      <vt:lpstr>Incredibly useful formula</vt:lpstr>
      <vt:lpstr>Example: O blood group is associated with malaria protection</vt:lpstr>
      <vt:lpstr>PowerPoint Presentation</vt:lpstr>
      <vt:lpstr>How many samples did we need anyway?</vt:lpstr>
      <vt:lpstr>How many samples did we need anyway?</vt:lpstr>
      <vt:lpstr>Major gotcha!  Confounders</vt:lpstr>
      <vt:lpstr>Major gotcha!  Confounders</vt:lpstr>
      <vt:lpstr>Association testing in practice</vt:lpstr>
      <vt:lpstr>GWAS association testing – putting it together</vt:lpstr>
      <vt:lpstr>GWAS association testing – put together</vt:lpstr>
      <vt:lpstr>Rest of lecture - outline</vt:lpstr>
      <vt:lpstr>PowerPoint Presentation</vt:lpstr>
      <vt:lpstr>Patterns of inheritance generate linkage disequilibrium*</vt:lpstr>
      <vt:lpstr>Patterns of inheritance generate linkage disequilibrium*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a microarray works</vt:lpstr>
      <vt:lpstr>A microarray gives you intensities, not genotypes</vt:lpstr>
      <vt:lpstr>A microarray gives you intensities, not genotypes</vt:lpstr>
      <vt:lpstr>Rest of lecture - outline</vt:lpstr>
      <vt:lpstr>PowerPoint Presentation</vt:lpstr>
      <vt:lpstr>Anatomy of a GWAS – what to look for</vt:lpstr>
      <vt:lpstr>PowerPoint Presentation</vt:lpstr>
      <vt:lpstr>PowerPoint Presentation</vt:lpstr>
      <vt:lpstr>Anatomy of a GWAS – what to look for</vt:lpstr>
      <vt:lpstr>Anatomy of a GWAS – what to look for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Main lecture messages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Biology is hard</vt:lpstr>
      <vt:lpstr>PowerPoint Presentation</vt:lpstr>
      <vt:lpstr>PowerPoint Presentation</vt:lpstr>
      <vt:lpstr>PowerPoint Presentation</vt:lpstr>
      <vt:lpstr>Anatomy of a GWAS – what to look for</vt:lpstr>
      <vt:lpstr>Consolidation question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Genome-wide Association Studies</dc:title>
  <dc:creator>Jonathan Marchini</dc:creator>
  <cp:lastModifiedBy>Gavin Band</cp:lastModifiedBy>
  <cp:revision>749</cp:revision>
  <cp:lastPrinted>2022-01-17T17:50:46Z</cp:lastPrinted>
  <dcterms:created xsi:type="dcterms:W3CDTF">1997-11-07T18:14:52Z</dcterms:created>
  <dcterms:modified xsi:type="dcterms:W3CDTF">2026-02-27T12:49:45Z</dcterms:modified>
</cp:coreProperties>
</file>