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075" r:id="rId2"/>
    <p:sldMasterId id="2147484087" r:id="rId3"/>
    <p:sldMasterId id="2147484111" r:id="rId4"/>
    <p:sldMasterId id="2147484135" r:id="rId5"/>
    <p:sldMasterId id="2147484147" r:id="rId6"/>
    <p:sldMasterId id="2147484183" r:id="rId7"/>
    <p:sldMasterId id="2147484195" r:id="rId8"/>
  </p:sldMasterIdLst>
  <p:notesMasterIdLst>
    <p:notesMasterId r:id="rId101"/>
  </p:notesMasterIdLst>
  <p:handoutMasterIdLst>
    <p:handoutMasterId r:id="rId102"/>
  </p:handoutMasterIdLst>
  <p:sldIdLst>
    <p:sldId id="1530" r:id="rId9"/>
    <p:sldId id="1523" r:id="rId10"/>
    <p:sldId id="1613" r:id="rId11"/>
    <p:sldId id="1600" r:id="rId12"/>
    <p:sldId id="1531" r:id="rId13"/>
    <p:sldId id="1556" r:id="rId14"/>
    <p:sldId id="1590" r:id="rId15"/>
    <p:sldId id="1593" r:id="rId16"/>
    <p:sldId id="1498" r:id="rId17"/>
    <p:sldId id="1604" r:id="rId18"/>
    <p:sldId id="1603" r:id="rId19"/>
    <p:sldId id="1630" r:id="rId20"/>
    <p:sldId id="1607" r:id="rId21"/>
    <p:sldId id="1616" r:id="rId22"/>
    <p:sldId id="1608" r:id="rId23"/>
    <p:sldId id="1609" r:id="rId24"/>
    <p:sldId id="1610" r:id="rId25"/>
    <p:sldId id="1611" r:id="rId26"/>
    <p:sldId id="1631" r:id="rId27"/>
    <p:sldId id="1317" r:id="rId28"/>
    <p:sldId id="1319" r:id="rId29"/>
    <p:sldId id="1320" r:id="rId30"/>
    <p:sldId id="1318" r:id="rId31"/>
    <p:sldId id="1519" r:id="rId32"/>
    <p:sldId id="1316" r:id="rId33"/>
    <p:sldId id="1524" r:id="rId34"/>
    <p:sldId id="1619" r:id="rId35"/>
    <p:sldId id="1617" r:id="rId36"/>
    <p:sldId id="1526" r:id="rId37"/>
    <p:sldId id="1527" r:id="rId38"/>
    <p:sldId id="1528" r:id="rId39"/>
    <p:sldId id="1529" r:id="rId40"/>
    <p:sldId id="1618" r:id="rId41"/>
    <p:sldId id="1376" r:id="rId42"/>
    <p:sldId id="1428" r:id="rId43"/>
    <p:sldId id="1369" r:id="rId44"/>
    <p:sldId id="1620" r:id="rId45"/>
    <p:sldId id="1434" r:id="rId46"/>
    <p:sldId id="1432" r:id="rId47"/>
    <p:sldId id="1433" r:id="rId48"/>
    <p:sldId id="1447" r:id="rId49"/>
    <p:sldId id="1430" r:id="rId50"/>
    <p:sldId id="1431" r:id="rId51"/>
    <p:sldId id="1626" r:id="rId52"/>
    <p:sldId id="1429" r:id="rId53"/>
    <p:sldId id="1627" r:id="rId54"/>
    <p:sldId id="1373" r:id="rId55"/>
    <p:sldId id="1437" r:id="rId56"/>
    <p:sldId id="1387" r:id="rId57"/>
    <p:sldId id="1372" r:id="rId58"/>
    <p:sldId id="1375" r:id="rId59"/>
    <p:sldId id="1438" r:id="rId60"/>
    <p:sldId id="1385" r:id="rId61"/>
    <p:sldId id="1383" r:id="rId62"/>
    <p:sldId id="1392" r:id="rId63"/>
    <p:sldId id="1445" r:id="rId64"/>
    <p:sldId id="1303" r:id="rId65"/>
    <p:sldId id="1628" r:id="rId66"/>
    <p:sldId id="1440" r:id="rId67"/>
    <p:sldId id="1441" r:id="rId68"/>
    <p:sldId id="1621" r:id="rId69"/>
    <p:sldId id="1622" r:id="rId70"/>
    <p:sldId id="1449" r:id="rId71"/>
    <p:sldId id="1410" r:id="rId72"/>
    <p:sldId id="1402" r:id="rId73"/>
    <p:sldId id="1403" r:id="rId74"/>
    <p:sldId id="1404" r:id="rId75"/>
    <p:sldId id="1446" r:id="rId76"/>
    <p:sldId id="1451" r:id="rId77"/>
    <p:sldId id="1452" r:id="rId78"/>
    <p:sldId id="1455" r:id="rId79"/>
    <p:sldId id="1456" r:id="rId80"/>
    <p:sldId id="365" r:id="rId81"/>
    <p:sldId id="1457" r:id="rId82"/>
    <p:sldId id="1623" r:id="rId83"/>
    <p:sldId id="1624" r:id="rId84"/>
    <p:sldId id="1625" r:id="rId85"/>
    <p:sldId id="1629" r:id="rId86"/>
    <p:sldId id="1465" r:id="rId87"/>
    <p:sldId id="1288" r:id="rId88"/>
    <p:sldId id="1361" r:id="rId89"/>
    <p:sldId id="1466" r:id="rId90"/>
    <p:sldId id="1467" r:id="rId91"/>
    <p:sldId id="1363" r:id="rId92"/>
    <p:sldId id="1290" r:id="rId93"/>
    <p:sldId id="1522" r:id="rId94"/>
    <p:sldId id="1615" r:id="rId95"/>
    <p:sldId id="1509" r:id="rId96"/>
    <p:sldId id="1510" r:id="rId97"/>
    <p:sldId id="1512" r:id="rId98"/>
    <p:sldId id="1520" r:id="rId99"/>
    <p:sldId id="1418" r:id="rId100"/>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r" rtl="0" eaLnBrk="0" fontAlgn="base" hangingPunct="0">
      <a:spcBef>
        <a:spcPct val="0"/>
      </a:spcBef>
      <a:spcAft>
        <a:spcPct val="0"/>
      </a:spcAft>
      <a:defRPr sz="1600" kern="1200">
        <a:solidFill>
          <a:schemeClr val="tx1"/>
        </a:solidFill>
        <a:latin typeface="Arial" charset="0"/>
        <a:ea typeface="ＭＳ Ｐゴシック" charset="0"/>
        <a:cs typeface="+mn-cs"/>
      </a:defRPr>
    </a:lvl1pPr>
    <a:lvl2pPr marL="457200" algn="r" rtl="0" eaLnBrk="0" fontAlgn="base" hangingPunct="0">
      <a:spcBef>
        <a:spcPct val="0"/>
      </a:spcBef>
      <a:spcAft>
        <a:spcPct val="0"/>
      </a:spcAft>
      <a:defRPr sz="1600" kern="1200">
        <a:solidFill>
          <a:schemeClr val="tx1"/>
        </a:solidFill>
        <a:latin typeface="Arial" charset="0"/>
        <a:ea typeface="ＭＳ Ｐゴシック" charset="0"/>
        <a:cs typeface="+mn-cs"/>
      </a:defRPr>
    </a:lvl2pPr>
    <a:lvl3pPr marL="914400" algn="r" rtl="0" eaLnBrk="0" fontAlgn="base" hangingPunct="0">
      <a:spcBef>
        <a:spcPct val="0"/>
      </a:spcBef>
      <a:spcAft>
        <a:spcPct val="0"/>
      </a:spcAft>
      <a:defRPr sz="1600" kern="1200">
        <a:solidFill>
          <a:schemeClr val="tx1"/>
        </a:solidFill>
        <a:latin typeface="Arial" charset="0"/>
        <a:ea typeface="ＭＳ Ｐゴシック" charset="0"/>
        <a:cs typeface="+mn-cs"/>
      </a:defRPr>
    </a:lvl3pPr>
    <a:lvl4pPr marL="1371600" algn="r" rtl="0" eaLnBrk="0" fontAlgn="base" hangingPunct="0">
      <a:spcBef>
        <a:spcPct val="0"/>
      </a:spcBef>
      <a:spcAft>
        <a:spcPct val="0"/>
      </a:spcAft>
      <a:defRPr sz="1600" kern="1200">
        <a:solidFill>
          <a:schemeClr val="tx1"/>
        </a:solidFill>
        <a:latin typeface="Arial" charset="0"/>
        <a:ea typeface="ＭＳ Ｐゴシック" charset="0"/>
        <a:cs typeface="+mn-cs"/>
      </a:defRPr>
    </a:lvl4pPr>
    <a:lvl5pPr marL="1828800" algn="r" rtl="0" eaLnBrk="0" fontAlgn="base" hangingPunct="0">
      <a:spcBef>
        <a:spcPct val="0"/>
      </a:spcBef>
      <a:spcAft>
        <a:spcPct val="0"/>
      </a:spcAft>
      <a:defRPr sz="1600" kern="1200">
        <a:solidFill>
          <a:schemeClr val="tx1"/>
        </a:solidFill>
        <a:latin typeface="Arial" charset="0"/>
        <a:ea typeface="ＭＳ Ｐゴシック" charset="0"/>
        <a:cs typeface="+mn-cs"/>
      </a:defRPr>
    </a:lvl5pPr>
    <a:lvl6pPr marL="2286000" algn="l" defTabSz="457200" rtl="0" eaLnBrk="1" latinLnBrk="0" hangingPunct="1">
      <a:defRPr sz="1600" kern="1200">
        <a:solidFill>
          <a:schemeClr val="tx1"/>
        </a:solidFill>
        <a:latin typeface="Arial" charset="0"/>
        <a:ea typeface="ＭＳ Ｐゴシック" charset="0"/>
        <a:cs typeface="+mn-cs"/>
      </a:defRPr>
    </a:lvl6pPr>
    <a:lvl7pPr marL="2743200" algn="l" defTabSz="457200" rtl="0" eaLnBrk="1" latinLnBrk="0" hangingPunct="1">
      <a:defRPr sz="1600" kern="1200">
        <a:solidFill>
          <a:schemeClr val="tx1"/>
        </a:solidFill>
        <a:latin typeface="Arial" charset="0"/>
        <a:ea typeface="ＭＳ Ｐゴシック" charset="0"/>
        <a:cs typeface="+mn-cs"/>
      </a:defRPr>
    </a:lvl7pPr>
    <a:lvl8pPr marL="3200400" algn="l" defTabSz="457200" rtl="0" eaLnBrk="1" latinLnBrk="0" hangingPunct="1">
      <a:defRPr sz="1600" kern="1200">
        <a:solidFill>
          <a:schemeClr val="tx1"/>
        </a:solidFill>
        <a:latin typeface="Arial" charset="0"/>
        <a:ea typeface="ＭＳ Ｐゴシック" charset="0"/>
        <a:cs typeface="+mn-cs"/>
      </a:defRPr>
    </a:lvl8pPr>
    <a:lvl9pPr marL="3657600" algn="l" defTabSz="457200" rtl="0" eaLnBrk="1" latinLnBrk="0" hangingPunct="1">
      <a:defRPr sz="16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24">
          <p15:clr>
            <a:srgbClr val="A4A3A4"/>
          </p15:clr>
        </p15:guide>
        <p15:guide id="2" pos="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147"/>
    <a:srgbClr val="0E2056"/>
    <a:srgbClr val="0F2264"/>
    <a:srgbClr val="E06B1B"/>
    <a:srgbClr val="DD691B"/>
    <a:srgbClr val="FFFF55"/>
    <a:srgbClr val="112A6F"/>
    <a:srgbClr val="0E2156"/>
    <a:srgbClr val="142E77"/>
    <a:srgbClr val="1515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4A27B-A0BF-5A44-A617-5A7ADDD4AAE9}" v="93" dt="2023-03-03T08:12:08.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8" autoAdjust="0"/>
    <p:restoredTop sz="96327" autoAdjust="0"/>
  </p:normalViewPr>
  <p:slideViewPr>
    <p:cSldViewPr snapToGrid="0">
      <p:cViewPr>
        <p:scale>
          <a:sx n="114" d="100"/>
          <a:sy n="114" d="100"/>
        </p:scale>
        <p:origin x="784" y="376"/>
      </p:cViewPr>
      <p:guideLst>
        <p:guide orient="horz" pos="2124"/>
        <p:guide pos="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12896"/>
    </p:cViewPr>
  </p:sorterViewPr>
  <p:notesViewPr>
    <p:cSldViewPr snapToGrid="0">
      <p:cViewPr varScale="1">
        <p:scale>
          <a:sx n="68" d="100"/>
          <a:sy n="68" d="100"/>
        </p:scale>
        <p:origin x="-1938" y="-7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microsoft.com/office/2016/11/relationships/changesInfo" Target="changesInfos/changesInfo1.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vin Band" userId="c8f793f7-5806-46f0-b9bd-90a61d07a992" providerId="ADAL" clId="{A3A4A27B-A0BF-5A44-A617-5A7ADDD4AAE9}"/>
    <pc:docChg chg="undo custSel addSld delSld modSld sldOrd delMainMaster">
      <pc:chgData name="Gavin Band" userId="c8f793f7-5806-46f0-b9bd-90a61d07a992" providerId="ADAL" clId="{A3A4A27B-A0BF-5A44-A617-5A7ADDD4AAE9}" dt="2023-03-03T08:12:33.044" v="2440" actId="1076"/>
      <pc:docMkLst>
        <pc:docMk/>
      </pc:docMkLst>
      <pc:sldChg chg="del">
        <pc:chgData name="Gavin Band" userId="c8f793f7-5806-46f0-b9bd-90a61d07a992" providerId="ADAL" clId="{A3A4A27B-A0BF-5A44-A617-5A7ADDD4AAE9}" dt="2023-03-02T22:30:48.483" v="168" actId="2696"/>
        <pc:sldMkLst>
          <pc:docMk/>
          <pc:sldMk cId="0" sldId="269"/>
        </pc:sldMkLst>
      </pc:sldChg>
      <pc:sldChg chg="del">
        <pc:chgData name="Gavin Band" userId="c8f793f7-5806-46f0-b9bd-90a61d07a992" providerId="ADAL" clId="{A3A4A27B-A0BF-5A44-A617-5A7ADDD4AAE9}" dt="2023-03-03T07:27:32.380" v="772" actId="2696"/>
        <pc:sldMkLst>
          <pc:docMk/>
          <pc:sldMk cId="1562512504" sldId="366"/>
        </pc:sldMkLst>
      </pc:sldChg>
      <pc:sldChg chg="del">
        <pc:chgData name="Gavin Band" userId="c8f793f7-5806-46f0-b9bd-90a61d07a992" providerId="ADAL" clId="{A3A4A27B-A0BF-5A44-A617-5A7ADDD4AAE9}" dt="2023-03-02T22:49:05.756" v="286" actId="2696"/>
        <pc:sldMkLst>
          <pc:docMk/>
          <pc:sldMk cId="2708079203" sldId="1265"/>
        </pc:sldMkLst>
      </pc:sldChg>
      <pc:sldChg chg="del">
        <pc:chgData name="Gavin Band" userId="c8f793f7-5806-46f0-b9bd-90a61d07a992" providerId="ADAL" clId="{A3A4A27B-A0BF-5A44-A617-5A7ADDD4AAE9}" dt="2023-03-02T22:49:05.751" v="285" actId="2696"/>
        <pc:sldMkLst>
          <pc:docMk/>
          <pc:sldMk cId="2405287202" sldId="1267"/>
        </pc:sldMkLst>
      </pc:sldChg>
      <pc:sldChg chg="modSp mod">
        <pc:chgData name="Gavin Band" userId="c8f793f7-5806-46f0-b9bd-90a61d07a992" providerId="ADAL" clId="{A3A4A27B-A0BF-5A44-A617-5A7ADDD4AAE9}" dt="2023-03-03T07:54:44.492" v="1416" actId="20577"/>
        <pc:sldMkLst>
          <pc:docMk/>
          <pc:sldMk cId="1333108379" sldId="1288"/>
        </pc:sldMkLst>
        <pc:spChg chg="mod">
          <ac:chgData name="Gavin Band" userId="c8f793f7-5806-46f0-b9bd-90a61d07a992" providerId="ADAL" clId="{A3A4A27B-A0BF-5A44-A617-5A7ADDD4AAE9}" dt="2023-03-03T07:54:44.492" v="1416" actId="20577"/>
          <ac:spMkLst>
            <pc:docMk/>
            <pc:sldMk cId="1333108379" sldId="1288"/>
            <ac:spMk id="4" creationId="{00000000-0000-0000-0000-000000000000}"/>
          </ac:spMkLst>
        </pc:spChg>
      </pc:sldChg>
      <pc:sldChg chg="addSp delSp modSp mod modShow">
        <pc:chgData name="Gavin Band" userId="c8f793f7-5806-46f0-b9bd-90a61d07a992" providerId="ADAL" clId="{A3A4A27B-A0BF-5A44-A617-5A7ADDD4AAE9}" dt="2023-03-03T07:49:41.828" v="1122" actId="2085"/>
        <pc:sldMkLst>
          <pc:docMk/>
          <pc:sldMk cId="4094200261" sldId="1303"/>
        </pc:sldMkLst>
        <pc:spChg chg="del">
          <ac:chgData name="Gavin Band" userId="c8f793f7-5806-46f0-b9bd-90a61d07a992" providerId="ADAL" clId="{A3A4A27B-A0BF-5A44-A617-5A7ADDD4AAE9}" dt="2023-03-03T07:46:35.281" v="1030" actId="478"/>
          <ac:spMkLst>
            <pc:docMk/>
            <pc:sldMk cId="4094200261" sldId="1303"/>
            <ac:spMk id="9" creationId="{B00BFC66-D46E-5448-8248-30862C094293}"/>
          </ac:spMkLst>
        </pc:spChg>
        <pc:spChg chg="add mod">
          <ac:chgData name="Gavin Band" userId="c8f793f7-5806-46f0-b9bd-90a61d07a992" providerId="ADAL" clId="{A3A4A27B-A0BF-5A44-A617-5A7ADDD4AAE9}" dt="2023-03-03T07:47:54.735" v="1044" actId="2711"/>
          <ac:spMkLst>
            <pc:docMk/>
            <pc:sldMk cId="4094200261" sldId="1303"/>
            <ac:spMk id="10" creationId="{998650C9-931D-CC4A-E14F-836E2484A52F}"/>
          </ac:spMkLst>
        </pc:spChg>
        <pc:spChg chg="add mod">
          <ac:chgData name="Gavin Band" userId="c8f793f7-5806-46f0-b9bd-90a61d07a992" providerId="ADAL" clId="{A3A4A27B-A0BF-5A44-A617-5A7ADDD4AAE9}" dt="2023-03-03T07:49:41.828" v="1122" actId="2085"/>
          <ac:spMkLst>
            <pc:docMk/>
            <pc:sldMk cId="4094200261" sldId="1303"/>
            <ac:spMk id="11" creationId="{FE94464D-F41B-DD3D-F82F-73E8A615DB6A}"/>
          </ac:spMkLst>
        </pc:spChg>
        <pc:picChg chg="del">
          <ac:chgData name="Gavin Band" userId="c8f793f7-5806-46f0-b9bd-90a61d07a992" providerId="ADAL" clId="{A3A4A27B-A0BF-5A44-A617-5A7ADDD4AAE9}" dt="2023-03-03T07:46:35.281" v="1030" actId="478"/>
          <ac:picMkLst>
            <pc:docMk/>
            <pc:sldMk cId="4094200261" sldId="1303"/>
            <ac:picMk id="6" creationId="{0C20E32F-5389-5647-B4B2-AEDD38350D0E}"/>
          </ac:picMkLst>
        </pc:picChg>
        <pc:picChg chg="add del mod">
          <ac:chgData name="Gavin Band" userId="c8f793f7-5806-46f0-b9bd-90a61d07a992" providerId="ADAL" clId="{A3A4A27B-A0BF-5A44-A617-5A7ADDD4AAE9}" dt="2023-03-03T07:49:16.469" v="1116" actId="478"/>
          <ac:picMkLst>
            <pc:docMk/>
            <pc:sldMk cId="4094200261" sldId="1303"/>
            <ac:picMk id="7" creationId="{088FAF4C-D6B7-10D8-B28E-0F448FB66282}"/>
          </ac:picMkLst>
        </pc:picChg>
      </pc:sldChg>
      <pc:sldChg chg="add del setBg">
        <pc:chgData name="Gavin Band" userId="c8f793f7-5806-46f0-b9bd-90a61d07a992" providerId="ADAL" clId="{A3A4A27B-A0BF-5A44-A617-5A7ADDD4AAE9}" dt="2023-03-02T22:31:15.555" v="202"/>
        <pc:sldMkLst>
          <pc:docMk/>
          <pc:sldMk cId="1627894868" sldId="1314"/>
        </pc:sldMkLst>
      </pc:sldChg>
      <pc:sldChg chg="add del">
        <pc:chgData name="Gavin Band" userId="c8f793f7-5806-46f0-b9bd-90a61d07a992" providerId="ADAL" clId="{A3A4A27B-A0BF-5A44-A617-5A7ADDD4AAE9}" dt="2023-03-03T07:18:46.010" v="564" actId="2696"/>
        <pc:sldMkLst>
          <pc:docMk/>
          <pc:sldMk cId="2659724628" sldId="1314"/>
        </pc:sldMkLst>
      </pc:sldChg>
      <pc:sldChg chg="del">
        <pc:chgData name="Gavin Band" userId="c8f793f7-5806-46f0-b9bd-90a61d07a992" providerId="ADAL" clId="{A3A4A27B-A0BF-5A44-A617-5A7ADDD4AAE9}" dt="2023-03-02T22:30:57.907" v="200" actId="2696"/>
        <pc:sldMkLst>
          <pc:docMk/>
          <pc:sldMk cId="3361970756" sldId="1314"/>
        </pc:sldMkLst>
      </pc:sldChg>
      <pc:sldChg chg="add del">
        <pc:chgData name="Gavin Band" userId="c8f793f7-5806-46f0-b9bd-90a61d07a992" providerId="ADAL" clId="{A3A4A27B-A0BF-5A44-A617-5A7ADDD4AAE9}" dt="2023-03-03T07:06:18.382" v="327" actId="2696"/>
        <pc:sldMkLst>
          <pc:docMk/>
          <pc:sldMk cId="90008377" sldId="1316"/>
        </pc:sldMkLst>
      </pc:sldChg>
      <pc:sldChg chg="del">
        <pc:chgData name="Gavin Band" userId="c8f793f7-5806-46f0-b9bd-90a61d07a992" providerId="ADAL" clId="{A3A4A27B-A0BF-5A44-A617-5A7ADDD4AAE9}" dt="2023-03-02T22:30:57.907" v="200" actId="2696"/>
        <pc:sldMkLst>
          <pc:docMk/>
          <pc:sldMk cId="562204532" sldId="1316"/>
        </pc:sldMkLst>
      </pc:sldChg>
      <pc:sldChg chg="add del setBg">
        <pc:chgData name="Gavin Band" userId="c8f793f7-5806-46f0-b9bd-90a61d07a992" providerId="ADAL" clId="{A3A4A27B-A0BF-5A44-A617-5A7ADDD4AAE9}" dt="2023-03-03T07:06:33.008" v="331"/>
        <pc:sldMkLst>
          <pc:docMk/>
          <pc:sldMk cId="1034880149" sldId="1316"/>
        </pc:sldMkLst>
      </pc:sldChg>
      <pc:sldChg chg="add del setBg">
        <pc:chgData name="Gavin Band" userId="c8f793f7-5806-46f0-b9bd-90a61d07a992" providerId="ADAL" clId="{A3A4A27B-A0BF-5A44-A617-5A7ADDD4AAE9}" dt="2023-03-02T22:31:15.555" v="202"/>
        <pc:sldMkLst>
          <pc:docMk/>
          <pc:sldMk cId="1308594000" sldId="1316"/>
        </pc:sldMkLst>
      </pc:sldChg>
      <pc:sldChg chg="add del setBg">
        <pc:chgData name="Gavin Band" userId="c8f793f7-5806-46f0-b9bd-90a61d07a992" providerId="ADAL" clId="{A3A4A27B-A0BF-5A44-A617-5A7ADDD4AAE9}" dt="2023-03-03T07:06:26.461" v="329"/>
        <pc:sldMkLst>
          <pc:docMk/>
          <pc:sldMk cId="3230974825" sldId="1316"/>
        </pc:sldMkLst>
      </pc:sldChg>
      <pc:sldChg chg="add">
        <pc:chgData name="Gavin Band" userId="c8f793f7-5806-46f0-b9bd-90a61d07a992" providerId="ADAL" clId="{A3A4A27B-A0BF-5A44-A617-5A7ADDD4AAE9}" dt="2023-03-03T07:06:33.065" v="332"/>
        <pc:sldMkLst>
          <pc:docMk/>
          <pc:sldMk cId="3622990230" sldId="1316"/>
        </pc:sldMkLst>
      </pc:sldChg>
      <pc:sldChg chg="add del setBg">
        <pc:chgData name="Gavin Band" userId="c8f793f7-5806-46f0-b9bd-90a61d07a992" providerId="ADAL" clId="{A3A4A27B-A0BF-5A44-A617-5A7ADDD4AAE9}" dt="2023-03-03T07:06:26.461" v="329"/>
        <pc:sldMkLst>
          <pc:docMk/>
          <pc:sldMk cId="878914199" sldId="1317"/>
        </pc:sldMkLst>
      </pc:sldChg>
      <pc:sldChg chg="del">
        <pc:chgData name="Gavin Band" userId="c8f793f7-5806-46f0-b9bd-90a61d07a992" providerId="ADAL" clId="{A3A4A27B-A0BF-5A44-A617-5A7ADDD4AAE9}" dt="2023-03-02T22:30:57.907" v="200" actId="2696"/>
        <pc:sldMkLst>
          <pc:docMk/>
          <pc:sldMk cId="1872217031" sldId="1317"/>
        </pc:sldMkLst>
      </pc:sldChg>
      <pc:sldChg chg="add del setBg">
        <pc:chgData name="Gavin Band" userId="c8f793f7-5806-46f0-b9bd-90a61d07a992" providerId="ADAL" clId="{A3A4A27B-A0BF-5A44-A617-5A7ADDD4AAE9}" dt="2023-03-03T07:06:33.008" v="331"/>
        <pc:sldMkLst>
          <pc:docMk/>
          <pc:sldMk cId="3384812488" sldId="1317"/>
        </pc:sldMkLst>
      </pc:sldChg>
      <pc:sldChg chg="add del setBg">
        <pc:chgData name="Gavin Band" userId="c8f793f7-5806-46f0-b9bd-90a61d07a992" providerId="ADAL" clId="{A3A4A27B-A0BF-5A44-A617-5A7ADDD4AAE9}" dt="2023-03-02T22:31:15.555" v="202"/>
        <pc:sldMkLst>
          <pc:docMk/>
          <pc:sldMk cId="3430394476" sldId="1317"/>
        </pc:sldMkLst>
      </pc:sldChg>
      <pc:sldChg chg="add">
        <pc:chgData name="Gavin Band" userId="c8f793f7-5806-46f0-b9bd-90a61d07a992" providerId="ADAL" clId="{A3A4A27B-A0BF-5A44-A617-5A7ADDD4AAE9}" dt="2023-03-03T07:06:33.065" v="332"/>
        <pc:sldMkLst>
          <pc:docMk/>
          <pc:sldMk cId="3491715966" sldId="1317"/>
        </pc:sldMkLst>
      </pc:sldChg>
      <pc:sldChg chg="add del">
        <pc:chgData name="Gavin Band" userId="c8f793f7-5806-46f0-b9bd-90a61d07a992" providerId="ADAL" clId="{A3A4A27B-A0BF-5A44-A617-5A7ADDD4AAE9}" dt="2023-03-03T07:06:18.382" v="327" actId="2696"/>
        <pc:sldMkLst>
          <pc:docMk/>
          <pc:sldMk cId="4129193399" sldId="1317"/>
        </pc:sldMkLst>
      </pc:sldChg>
      <pc:sldChg chg="add del">
        <pc:chgData name="Gavin Band" userId="c8f793f7-5806-46f0-b9bd-90a61d07a992" providerId="ADAL" clId="{A3A4A27B-A0BF-5A44-A617-5A7ADDD4AAE9}" dt="2023-03-03T07:06:18.382" v="327" actId="2696"/>
        <pc:sldMkLst>
          <pc:docMk/>
          <pc:sldMk cId="338396003" sldId="1318"/>
        </pc:sldMkLst>
      </pc:sldChg>
      <pc:sldChg chg="add del setBg">
        <pc:chgData name="Gavin Band" userId="c8f793f7-5806-46f0-b9bd-90a61d07a992" providerId="ADAL" clId="{A3A4A27B-A0BF-5A44-A617-5A7ADDD4AAE9}" dt="2023-03-02T22:31:15.555" v="202"/>
        <pc:sldMkLst>
          <pc:docMk/>
          <pc:sldMk cId="625316850" sldId="1318"/>
        </pc:sldMkLst>
      </pc:sldChg>
      <pc:sldChg chg="add del setBg">
        <pc:chgData name="Gavin Band" userId="c8f793f7-5806-46f0-b9bd-90a61d07a992" providerId="ADAL" clId="{A3A4A27B-A0BF-5A44-A617-5A7ADDD4AAE9}" dt="2023-03-03T07:06:26.461" v="329"/>
        <pc:sldMkLst>
          <pc:docMk/>
          <pc:sldMk cId="932201631" sldId="1318"/>
        </pc:sldMkLst>
      </pc:sldChg>
      <pc:sldChg chg="add del setBg">
        <pc:chgData name="Gavin Band" userId="c8f793f7-5806-46f0-b9bd-90a61d07a992" providerId="ADAL" clId="{A3A4A27B-A0BF-5A44-A617-5A7ADDD4AAE9}" dt="2023-03-03T07:06:33.008" v="331"/>
        <pc:sldMkLst>
          <pc:docMk/>
          <pc:sldMk cId="1166103886" sldId="1318"/>
        </pc:sldMkLst>
      </pc:sldChg>
      <pc:sldChg chg="add">
        <pc:chgData name="Gavin Band" userId="c8f793f7-5806-46f0-b9bd-90a61d07a992" providerId="ADAL" clId="{A3A4A27B-A0BF-5A44-A617-5A7ADDD4AAE9}" dt="2023-03-03T07:06:33.065" v="332"/>
        <pc:sldMkLst>
          <pc:docMk/>
          <pc:sldMk cId="1750486531" sldId="1318"/>
        </pc:sldMkLst>
      </pc:sldChg>
      <pc:sldChg chg="del">
        <pc:chgData name="Gavin Band" userId="c8f793f7-5806-46f0-b9bd-90a61d07a992" providerId="ADAL" clId="{A3A4A27B-A0BF-5A44-A617-5A7ADDD4AAE9}" dt="2023-03-02T22:30:57.907" v="200" actId="2696"/>
        <pc:sldMkLst>
          <pc:docMk/>
          <pc:sldMk cId="3946925633" sldId="1318"/>
        </pc:sldMkLst>
      </pc:sldChg>
      <pc:sldChg chg="add del">
        <pc:chgData name="Gavin Band" userId="c8f793f7-5806-46f0-b9bd-90a61d07a992" providerId="ADAL" clId="{A3A4A27B-A0BF-5A44-A617-5A7ADDD4AAE9}" dt="2023-03-03T07:06:18.382" v="327" actId="2696"/>
        <pc:sldMkLst>
          <pc:docMk/>
          <pc:sldMk cId="2949703387" sldId="1319"/>
        </pc:sldMkLst>
      </pc:sldChg>
      <pc:sldChg chg="add del setBg">
        <pc:chgData name="Gavin Band" userId="c8f793f7-5806-46f0-b9bd-90a61d07a992" providerId="ADAL" clId="{A3A4A27B-A0BF-5A44-A617-5A7ADDD4AAE9}" dt="2023-03-03T07:06:26.461" v="329"/>
        <pc:sldMkLst>
          <pc:docMk/>
          <pc:sldMk cId="3225229173" sldId="1319"/>
        </pc:sldMkLst>
      </pc:sldChg>
      <pc:sldChg chg="add del setBg">
        <pc:chgData name="Gavin Band" userId="c8f793f7-5806-46f0-b9bd-90a61d07a992" providerId="ADAL" clId="{A3A4A27B-A0BF-5A44-A617-5A7ADDD4AAE9}" dt="2023-03-02T22:31:15.555" v="202"/>
        <pc:sldMkLst>
          <pc:docMk/>
          <pc:sldMk cId="3678965272" sldId="1319"/>
        </pc:sldMkLst>
      </pc:sldChg>
      <pc:sldChg chg="del">
        <pc:chgData name="Gavin Band" userId="c8f793f7-5806-46f0-b9bd-90a61d07a992" providerId="ADAL" clId="{A3A4A27B-A0BF-5A44-A617-5A7ADDD4AAE9}" dt="2023-03-02T22:30:57.907" v="200" actId="2696"/>
        <pc:sldMkLst>
          <pc:docMk/>
          <pc:sldMk cId="3934383875" sldId="1319"/>
        </pc:sldMkLst>
      </pc:sldChg>
      <pc:sldChg chg="add">
        <pc:chgData name="Gavin Band" userId="c8f793f7-5806-46f0-b9bd-90a61d07a992" providerId="ADAL" clId="{A3A4A27B-A0BF-5A44-A617-5A7ADDD4AAE9}" dt="2023-03-03T07:06:33.065" v="332"/>
        <pc:sldMkLst>
          <pc:docMk/>
          <pc:sldMk cId="4104189527" sldId="1319"/>
        </pc:sldMkLst>
      </pc:sldChg>
      <pc:sldChg chg="add del setBg">
        <pc:chgData name="Gavin Band" userId="c8f793f7-5806-46f0-b9bd-90a61d07a992" providerId="ADAL" clId="{A3A4A27B-A0BF-5A44-A617-5A7ADDD4AAE9}" dt="2023-03-03T07:06:33.008" v="331"/>
        <pc:sldMkLst>
          <pc:docMk/>
          <pc:sldMk cId="4118488804" sldId="1319"/>
        </pc:sldMkLst>
      </pc:sldChg>
      <pc:sldChg chg="add">
        <pc:chgData name="Gavin Band" userId="c8f793f7-5806-46f0-b9bd-90a61d07a992" providerId="ADAL" clId="{A3A4A27B-A0BF-5A44-A617-5A7ADDD4AAE9}" dt="2023-03-03T07:06:33.065" v="332"/>
        <pc:sldMkLst>
          <pc:docMk/>
          <pc:sldMk cId="2817868025" sldId="1320"/>
        </pc:sldMkLst>
      </pc:sldChg>
      <pc:sldChg chg="add del setBg">
        <pc:chgData name="Gavin Band" userId="c8f793f7-5806-46f0-b9bd-90a61d07a992" providerId="ADAL" clId="{A3A4A27B-A0BF-5A44-A617-5A7ADDD4AAE9}" dt="2023-03-02T22:31:15.555" v="202"/>
        <pc:sldMkLst>
          <pc:docMk/>
          <pc:sldMk cId="2940164934" sldId="1320"/>
        </pc:sldMkLst>
      </pc:sldChg>
      <pc:sldChg chg="del">
        <pc:chgData name="Gavin Band" userId="c8f793f7-5806-46f0-b9bd-90a61d07a992" providerId="ADAL" clId="{A3A4A27B-A0BF-5A44-A617-5A7ADDD4AAE9}" dt="2023-03-02T22:30:57.907" v="200" actId="2696"/>
        <pc:sldMkLst>
          <pc:docMk/>
          <pc:sldMk cId="3105898325" sldId="1320"/>
        </pc:sldMkLst>
      </pc:sldChg>
      <pc:sldChg chg="add del">
        <pc:chgData name="Gavin Band" userId="c8f793f7-5806-46f0-b9bd-90a61d07a992" providerId="ADAL" clId="{A3A4A27B-A0BF-5A44-A617-5A7ADDD4AAE9}" dt="2023-03-03T07:06:18.382" v="327" actId="2696"/>
        <pc:sldMkLst>
          <pc:docMk/>
          <pc:sldMk cId="3181884210" sldId="1320"/>
        </pc:sldMkLst>
      </pc:sldChg>
      <pc:sldChg chg="add del setBg">
        <pc:chgData name="Gavin Band" userId="c8f793f7-5806-46f0-b9bd-90a61d07a992" providerId="ADAL" clId="{A3A4A27B-A0BF-5A44-A617-5A7ADDD4AAE9}" dt="2023-03-03T07:06:33.008" v="331"/>
        <pc:sldMkLst>
          <pc:docMk/>
          <pc:sldMk cId="3371027279" sldId="1320"/>
        </pc:sldMkLst>
      </pc:sldChg>
      <pc:sldChg chg="add del setBg">
        <pc:chgData name="Gavin Band" userId="c8f793f7-5806-46f0-b9bd-90a61d07a992" providerId="ADAL" clId="{A3A4A27B-A0BF-5A44-A617-5A7ADDD4AAE9}" dt="2023-03-03T07:06:26.461" v="329"/>
        <pc:sldMkLst>
          <pc:docMk/>
          <pc:sldMk cId="3939928964" sldId="1320"/>
        </pc:sldMkLst>
      </pc:sldChg>
      <pc:sldChg chg="del">
        <pc:chgData name="Gavin Band" userId="c8f793f7-5806-46f0-b9bd-90a61d07a992" providerId="ADAL" clId="{A3A4A27B-A0BF-5A44-A617-5A7ADDD4AAE9}" dt="2023-03-02T22:30:48.403" v="161" actId="2696"/>
        <pc:sldMkLst>
          <pc:docMk/>
          <pc:sldMk cId="1901322848" sldId="1351"/>
        </pc:sldMkLst>
      </pc:sldChg>
      <pc:sldChg chg="del">
        <pc:chgData name="Gavin Band" userId="c8f793f7-5806-46f0-b9bd-90a61d07a992" providerId="ADAL" clId="{A3A4A27B-A0BF-5A44-A617-5A7ADDD4AAE9}" dt="2023-03-02T22:30:48.418" v="166" actId="2696"/>
        <pc:sldMkLst>
          <pc:docMk/>
          <pc:sldMk cId="906420539" sldId="1352"/>
        </pc:sldMkLst>
      </pc:sldChg>
      <pc:sldChg chg="del">
        <pc:chgData name="Gavin Band" userId="c8f793f7-5806-46f0-b9bd-90a61d07a992" providerId="ADAL" clId="{A3A4A27B-A0BF-5A44-A617-5A7ADDD4AAE9}" dt="2023-03-02T22:30:48.408" v="164" actId="2696"/>
        <pc:sldMkLst>
          <pc:docMk/>
          <pc:sldMk cId="1278054304" sldId="1353"/>
        </pc:sldMkLst>
      </pc:sldChg>
      <pc:sldChg chg="del">
        <pc:chgData name="Gavin Band" userId="c8f793f7-5806-46f0-b9bd-90a61d07a992" providerId="ADAL" clId="{A3A4A27B-A0BF-5A44-A617-5A7ADDD4AAE9}" dt="2023-03-02T22:30:48.535" v="182" actId="2696"/>
        <pc:sldMkLst>
          <pc:docMk/>
          <pc:sldMk cId="3194766067" sldId="1354"/>
        </pc:sldMkLst>
      </pc:sldChg>
      <pc:sldChg chg="del">
        <pc:chgData name="Gavin Band" userId="c8f793f7-5806-46f0-b9bd-90a61d07a992" providerId="ADAL" clId="{A3A4A27B-A0BF-5A44-A617-5A7ADDD4AAE9}" dt="2023-03-02T22:30:48.546" v="184" actId="2696"/>
        <pc:sldMkLst>
          <pc:docMk/>
          <pc:sldMk cId="2281063151" sldId="1355"/>
        </pc:sldMkLst>
      </pc:sldChg>
      <pc:sldChg chg="del">
        <pc:chgData name="Gavin Band" userId="c8f793f7-5806-46f0-b9bd-90a61d07a992" providerId="ADAL" clId="{A3A4A27B-A0BF-5A44-A617-5A7ADDD4AAE9}" dt="2023-03-02T22:30:34.840" v="158" actId="2696"/>
        <pc:sldMkLst>
          <pc:docMk/>
          <pc:sldMk cId="1351048267" sldId="1356"/>
        </pc:sldMkLst>
      </pc:sldChg>
      <pc:sldChg chg="del">
        <pc:chgData name="Gavin Band" userId="c8f793f7-5806-46f0-b9bd-90a61d07a992" providerId="ADAL" clId="{A3A4A27B-A0BF-5A44-A617-5A7ADDD4AAE9}" dt="2023-03-02T22:30:52.368" v="199" actId="2696"/>
        <pc:sldMkLst>
          <pc:docMk/>
          <pc:sldMk cId="4192579149" sldId="1357"/>
        </pc:sldMkLst>
      </pc:sldChg>
      <pc:sldChg chg="del">
        <pc:chgData name="Gavin Band" userId="c8f793f7-5806-46f0-b9bd-90a61d07a992" providerId="ADAL" clId="{A3A4A27B-A0BF-5A44-A617-5A7ADDD4AAE9}" dt="2023-03-02T22:30:52.366" v="198" actId="2696"/>
        <pc:sldMkLst>
          <pc:docMk/>
          <pc:sldMk cId="1441764807" sldId="1358"/>
        </pc:sldMkLst>
      </pc:sldChg>
      <pc:sldChg chg="modSp mod">
        <pc:chgData name="Gavin Band" userId="c8f793f7-5806-46f0-b9bd-90a61d07a992" providerId="ADAL" clId="{A3A4A27B-A0BF-5A44-A617-5A7ADDD4AAE9}" dt="2023-03-03T07:52:17.727" v="1278" actId="255"/>
        <pc:sldMkLst>
          <pc:docMk/>
          <pc:sldMk cId="1689520962" sldId="1361"/>
        </pc:sldMkLst>
        <pc:spChg chg="mod">
          <ac:chgData name="Gavin Band" userId="c8f793f7-5806-46f0-b9bd-90a61d07a992" providerId="ADAL" clId="{A3A4A27B-A0BF-5A44-A617-5A7ADDD4AAE9}" dt="2023-03-03T07:52:17.727" v="1278" actId="255"/>
          <ac:spMkLst>
            <pc:docMk/>
            <pc:sldMk cId="1689520962" sldId="1361"/>
            <ac:spMk id="4" creationId="{00000000-0000-0000-0000-000000000000}"/>
          </ac:spMkLst>
        </pc:spChg>
      </pc:sldChg>
      <pc:sldChg chg="ord">
        <pc:chgData name="Gavin Band" userId="c8f793f7-5806-46f0-b9bd-90a61d07a992" providerId="ADAL" clId="{A3A4A27B-A0BF-5A44-A617-5A7ADDD4AAE9}" dt="2023-03-03T07:55:13.285" v="1417" actId="20578"/>
        <pc:sldMkLst>
          <pc:docMk/>
          <pc:sldMk cId="937831254" sldId="1363"/>
        </pc:sldMkLst>
      </pc:sldChg>
      <pc:sldChg chg="modSp add del mod modShow">
        <pc:chgData name="Gavin Band" userId="c8f793f7-5806-46f0-b9bd-90a61d07a992" providerId="ADAL" clId="{A3A4A27B-A0BF-5A44-A617-5A7ADDD4AAE9}" dt="2023-03-03T07:22:48.865" v="596" actId="2696"/>
        <pc:sldMkLst>
          <pc:docMk/>
          <pc:sldMk cId="1985272675" sldId="1371"/>
        </pc:sldMkLst>
        <pc:spChg chg="mod">
          <ac:chgData name="Gavin Band" userId="c8f793f7-5806-46f0-b9bd-90a61d07a992" providerId="ADAL" clId="{A3A4A27B-A0BF-5A44-A617-5A7ADDD4AAE9}" dt="2023-03-03T07:22:22.538" v="590" actId="255"/>
          <ac:spMkLst>
            <pc:docMk/>
            <pc:sldMk cId="1985272675" sldId="1371"/>
            <ac:spMk id="3" creationId="{00000000-0000-0000-0000-000000000000}"/>
          </ac:spMkLst>
        </pc:spChg>
        <pc:spChg chg="mod">
          <ac:chgData name="Gavin Band" userId="c8f793f7-5806-46f0-b9bd-90a61d07a992" providerId="ADAL" clId="{A3A4A27B-A0BF-5A44-A617-5A7ADDD4AAE9}" dt="2023-03-03T07:22:17.562" v="589" actId="2711"/>
          <ac:spMkLst>
            <pc:docMk/>
            <pc:sldMk cId="1985272675" sldId="1371"/>
            <ac:spMk id="23" creationId="{00000000-0000-0000-0000-000000000000}"/>
          </ac:spMkLst>
        </pc:spChg>
        <pc:spChg chg="mod">
          <ac:chgData name="Gavin Band" userId="c8f793f7-5806-46f0-b9bd-90a61d07a992" providerId="ADAL" clId="{A3A4A27B-A0BF-5A44-A617-5A7ADDD4AAE9}" dt="2023-03-03T07:22:26.817" v="591" actId="255"/>
          <ac:spMkLst>
            <pc:docMk/>
            <pc:sldMk cId="1985272675" sldId="1371"/>
            <ac:spMk id="159" creationId="{00000000-0000-0000-0000-000000000000}"/>
          </ac:spMkLst>
        </pc:spChg>
        <pc:spChg chg="mod">
          <ac:chgData name="Gavin Band" userId="c8f793f7-5806-46f0-b9bd-90a61d07a992" providerId="ADAL" clId="{A3A4A27B-A0BF-5A44-A617-5A7ADDD4AAE9}" dt="2023-03-03T07:22:26.817" v="591" actId="255"/>
          <ac:spMkLst>
            <pc:docMk/>
            <pc:sldMk cId="1985272675" sldId="1371"/>
            <ac:spMk id="160" creationId="{00000000-0000-0000-0000-000000000000}"/>
          </ac:spMkLst>
        </pc:spChg>
      </pc:sldChg>
      <pc:sldChg chg="mod modShow">
        <pc:chgData name="Gavin Band" userId="c8f793f7-5806-46f0-b9bd-90a61d07a992" providerId="ADAL" clId="{A3A4A27B-A0BF-5A44-A617-5A7ADDD4AAE9}" dt="2023-03-03T07:19:06.129" v="565" actId="729"/>
        <pc:sldMkLst>
          <pc:docMk/>
          <pc:sldMk cId="767439447" sldId="1372"/>
        </pc:sldMkLst>
      </pc:sldChg>
      <pc:sldChg chg="delSp modSp mod modShow">
        <pc:chgData name="Gavin Band" userId="c8f793f7-5806-46f0-b9bd-90a61d07a992" providerId="ADAL" clId="{A3A4A27B-A0BF-5A44-A617-5A7ADDD4AAE9}" dt="2023-03-03T07:42:54.796" v="880" actId="478"/>
        <pc:sldMkLst>
          <pc:docMk/>
          <pc:sldMk cId="968655259" sldId="1373"/>
        </pc:sldMkLst>
        <pc:spChg chg="mod">
          <ac:chgData name="Gavin Band" userId="c8f793f7-5806-46f0-b9bd-90a61d07a992" providerId="ADAL" clId="{A3A4A27B-A0BF-5A44-A617-5A7ADDD4AAE9}" dt="2023-03-03T07:42:46.972" v="878" actId="2711"/>
          <ac:spMkLst>
            <pc:docMk/>
            <pc:sldMk cId="968655259" sldId="1373"/>
            <ac:spMk id="2" creationId="{00000000-0000-0000-0000-000000000000}"/>
          </ac:spMkLst>
        </pc:spChg>
        <pc:spChg chg="mod">
          <ac:chgData name="Gavin Band" userId="c8f793f7-5806-46f0-b9bd-90a61d07a992" providerId="ADAL" clId="{A3A4A27B-A0BF-5A44-A617-5A7ADDD4AAE9}" dt="2023-03-03T07:42:44.034" v="877" actId="2711"/>
          <ac:spMkLst>
            <pc:docMk/>
            <pc:sldMk cId="968655259" sldId="1373"/>
            <ac:spMk id="3" creationId="{00000000-0000-0000-0000-000000000000}"/>
          </ac:spMkLst>
        </pc:spChg>
        <pc:spChg chg="del mod">
          <ac:chgData name="Gavin Band" userId="c8f793f7-5806-46f0-b9bd-90a61d07a992" providerId="ADAL" clId="{A3A4A27B-A0BF-5A44-A617-5A7ADDD4AAE9}" dt="2023-03-03T07:42:54.796" v="880" actId="478"/>
          <ac:spMkLst>
            <pc:docMk/>
            <pc:sldMk cId="968655259" sldId="1373"/>
            <ac:spMk id="4" creationId="{00000000-0000-0000-0000-000000000000}"/>
          </ac:spMkLst>
        </pc:spChg>
      </pc:sldChg>
      <pc:sldChg chg="mod modShow">
        <pc:chgData name="Gavin Band" userId="c8f793f7-5806-46f0-b9bd-90a61d07a992" providerId="ADAL" clId="{A3A4A27B-A0BF-5A44-A617-5A7ADDD4AAE9}" dt="2023-03-03T07:19:06.129" v="565" actId="729"/>
        <pc:sldMkLst>
          <pc:docMk/>
          <pc:sldMk cId="3629170835" sldId="1375"/>
        </pc:sldMkLst>
      </pc:sldChg>
      <pc:sldChg chg="del mod modShow">
        <pc:chgData name="Gavin Band" userId="c8f793f7-5806-46f0-b9bd-90a61d07a992" providerId="ADAL" clId="{A3A4A27B-A0BF-5A44-A617-5A7ADDD4AAE9}" dt="2023-03-03T07:35:06.826" v="829" actId="2696"/>
        <pc:sldMkLst>
          <pc:docMk/>
          <pc:sldMk cId="2445764022" sldId="1378"/>
        </pc:sldMkLst>
      </pc:sldChg>
      <pc:sldChg chg="mod modShow">
        <pc:chgData name="Gavin Band" userId="c8f793f7-5806-46f0-b9bd-90a61d07a992" providerId="ADAL" clId="{A3A4A27B-A0BF-5A44-A617-5A7ADDD4AAE9}" dt="2023-03-03T07:19:06.129" v="565" actId="729"/>
        <pc:sldMkLst>
          <pc:docMk/>
          <pc:sldMk cId="291001299" sldId="1383"/>
        </pc:sldMkLst>
      </pc:sldChg>
      <pc:sldChg chg="mod modShow">
        <pc:chgData name="Gavin Band" userId="c8f793f7-5806-46f0-b9bd-90a61d07a992" providerId="ADAL" clId="{A3A4A27B-A0BF-5A44-A617-5A7ADDD4AAE9}" dt="2023-03-03T07:19:06.129" v="565" actId="729"/>
        <pc:sldMkLst>
          <pc:docMk/>
          <pc:sldMk cId="3565484854" sldId="1385"/>
        </pc:sldMkLst>
      </pc:sldChg>
      <pc:sldChg chg="mod modShow">
        <pc:chgData name="Gavin Band" userId="c8f793f7-5806-46f0-b9bd-90a61d07a992" providerId="ADAL" clId="{A3A4A27B-A0BF-5A44-A617-5A7ADDD4AAE9}" dt="2023-03-03T07:19:06.129" v="565" actId="729"/>
        <pc:sldMkLst>
          <pc:docMk/>
          <pc:sldMk cId="1711043944" sldId="1387"/>
        </pc:sldMkLst>
      </pc:sldChg>
      <pc:sldChg chg="del mod modShow">
        <pc:chgData name="Gavin Band" userId="c8f793f7-5806-46f0-b9bd-90a61d07a992" providerId="ADAL" clId="{A3A4A27B-A0BF-5A44-A617-5A7ADDD4AAE9}" dt="2023-03-03T07:24:55.546" v="632" actId="2696"/>
        <pc:sldMkLst>
          <pc:docMk/>
          <pc:sldMk cId="297699796" sldId="1388"/>
        </pc:sldMkLst>
      </pc:sldChg>
      <pc:sldChg chg="mod modShow">
        <pc:chgData name="Gavin Band" userId="c8f793f7-5806-46f0-b9bd-90a61d07a992" providerId="ADAL" clId="{A3A4A27B-A0BF-5A44-A617-5A7ADDD4AAE9}" dt="2023-03-03T07:19:06.129" v="565" actId="729"/>
        <pc:sldMkLst>
          <pc:docMk/>
          <pc:sldMk cId="3119959796" sldId="1392"/>
        </pc:sldMkLst>
      </pc:sldChg>
      <pc:sldChg chg="del mod modShow">
        <pc:chgData name="Gavin Band" userId="c8f793f7-5806-46f0-b9bd-90a61d07a992" providerId="ADAL" clId="{A3A4A27B-A0BF-5A44-A617-5A7ADDD4AAE9}" dt="2023-03-03T07:25:11.888" v="645" actId="2696"/>
        <pc:sldMkLst>
          <pc:docMk/>
          <pc:sldMk cId="4213307999" sldId="1415"/>
        </pc:sldMkLst>
      </pc:sldChg>
      <pc:sldChg chg="del">
        <pc:chgData name="Gavin Band" userId="c8f793f7-5806-46f0-b9bd-90a61d07a992" providerId="ADAL" clId="{A3A4A27B-A0BF-5A44-A617-5A7ADDD4AAE9}" dt="2023-03-02T22:30:48.404" v="162" actId="2696"/>
        <pc:sldMkLst>
          <pc:docMk/>
          <pc:sldMk cId="353131327" sldId="1427"/>
        </pc:sldMkLst>
      </pc:sldChg>
      <pc:sldChg chg="mod modShow">
        <pc:chgData name="Gavin Band" userId="c8f793f7-5806-46f0-b9bd-90a61d07a992" providerId="ADAL" clId="{A3A4A27B-A0BF-5A44-A617-5A7ADDD4AAE9}" dt="2023-03-03T07:19:06.129" v="565" actId="729"/>
        <pc:sldMkLst>
          <pc:docMk/>
          <pc:sldMk cId="3308782779" sldId="1429"/>
        </pc:sldMkLst>
      </pc:sldChg>
      <pc:sldChg chg="mod modShow">
        <pc:chgData name="Gavin Band" userId="c8f793f7-5806-46f0-b9bd-90a61d07a992" providerId="ADAL" clId="{A3A4A27B-A0BF-5A44-A617-5A7ADDD4AAE9}" dt="2023-03-03T07:19:06.129" v="565" actId="729"/>
        <pc:sldMkLst>
          <pc:docMk/>
          <pc:sldMk cId="1901452673" sldId="1430"/>
        </pc:sldMkLst>
      </pc:sldChg>
      <pc:sldChg chg="mod modShow">
        <pc:chgData name="Gavin Band" userId="c8f793f7-5806-46f0-b9bd-90a61d07a992" providerId="ADAL" clId="{A3A4A27B-A0BF-5A44-A617-5A7ADDD4AAE9}" dt="2023-03-03T07:19:06.129" v="565" actId="729"/>
        <pc:sldMkLst>
          <pc:docMk/>
          <pc:sldMk cId="3415033325" sldId="1431"/>
        </pc:sldMkLst>
      </pc:sldChg>
      <pc:sldChg chg="addSp modSp mod modShow">
        <pc:chgData name="Gavin Band" userId="c8f793f7-5806-46f0-b9bd-90a61d07a992" providerId="ADAL" clId="{A3A4A27B-A0BF-5A44-A617-5A7ADDD4AAE9}" dt="2023-03-03T07:21:51.676" v="588" actId="1035"/>
        <pc:sldMkLst>
          <pc:docMk/>
          <pc:sldMk cId="929049670" sldId="1432"/>
        </pc:sldMkLst>
        <pc:spChg chg="mod">
          <ac:chgData name="Gavin Band" userId="c8f793f7-5806-46f0-b9bd-90a61d07a992" providerId="ADAL" clId="{A3A4A27B-A0BF-5A44-A617-5A7ADDD4AAE9}" dt="2023-03-03T07:21:51.676" v="588" actId="1035"/>
          <ac:spMkLst>
            <pc:docMk/>
            <pc:sldMk cId="929049670" sldId="1432"/>
            <ac:spMk id="2" creationId="{00000000-0000-0000-0000-000000000000}"/>
          </ac:spMkLst>
        </pc:spChg>
        <pc:spChg chg="mod">
          <ac:chgData name="Gavin Band" userId="c8f793f7-5806-46f0-b9bd-90a61d07a992" providerId="ADAL" clId="{A3A4A27B-A0BF-5A44-A617-5A7ADDD4AAE9}" dt="2023-03-03T07:20:40.258" v="572" actId="14100"/>
          <ac:spMkLst>
            <pc:docMk/>
            <pc:sldMk cId="929049670" sldId="1432"/>
            <ac:spMk id="4" creationId="{00000000-0000-0000-0000-000000000000}"/>
          </ac:spMkLst>
        </pc:spChg>
        <pc:spChg chg="add mod">
          <ac:chgData name="Gavin Band" userId="c8f793f7-5806-46f0-b9bd-90a61d07a992" providerId="ADAL" clId="{A3A4A27B-A0BF-5A44-A617-5A7ADDD4AAE9}" dt="2023-03-03T07:21:47.729" v="586" actId="1076"/>
          <ac:spMkLst>
            <pc:docMk/>
            <pc:sldMk cId="929049670" sldId="1432"/>
            <ac:spMk id="5" creationId="{5BA4CC45-DF05-9510-C32D-D1E7AB1E893A}"/>
          </ac:spMkLst>
        </pc:spChg>
        <pc:spChg chg="mod">
          <ac:chgData name="Gavin Band" userId="c8f793f7-5806-46f0-b9bd-90a61d07a992" providerId="ADAL" clId="{A3A4A27B-A0BF-5A44-A617-5A7ADDD4AAE9}" dt="2023-03-03T07:20:36.087" v="571" actId="14100"/>
          <ac:spMkLst>
            <pc:docMk/>
            <pc:sldMk cId="929049670" sldId="1432"/>
            <ac:spMk id="21" creationId="{00000000-0000-0000-0000-000000000000}"/>
          </ac:spMkLst>
        </pc:spChg>
        <pc:grpChg chg="add mod">
          <ac:chgData name="Gavin Band" userId="c8f793f7-5806-46f0-b9bd-90a61d07a992" providerId="ADAL" clId="{A3A4A27B-A0BF-5A44-A617-5A7ADDD4AAE9}" dt="2023-03-03T07:21:16.453" v="583" actId="1076"/>
          <ac:grpSpMkLst>
            <pc:docMk/>
            <pc:sldMk cId="929049670" sldId="1432"/>
            <ac:grpSpMk id="3" creationId="{17CBCD64-79CE-D020-126F-C252099B066C}"/>
          </ac:grpSpMkLst>
        </pc:grpChg>
        <pc:grpChg chg="mod">
          <ac:chgData name="Gavin Band" userId="c8f793f7-5806-46f0-b9bd-90a61d07a992" providerId="ADAL" clId="{A3A4A27B-A0BF-5A44-A617-5A7ADDD4AAE9}" dt="2023-03-03T07:20:43.195" v="574" actId="1076"/>
          <ac:grpSpMkLst>
            <pc:docMk/>
            <pc:sldMk cId="929049670" sldId="1432"/>
            <ac:grpSpMk id="7" creationId="{00000000-0000-0000-0000-000000000000}"/>
          </ac:grpSpMkLst>
        </pc:grpChg>
      </pc:sldChg>
      <pc:sldChg chg="modSp mod modShow">
        <pc:chgData name="Gavin Band" userId="c8f793f7-5806-46f0-b9bd-90a61d07a992" providerId="ADAL" clId="{A3A4A27B-A0BF-5A44-A617-5A7ADDD4AAE9}" dt="2023-03-03T07:37:25.232" v="864" actId="20577"/>
        <pc:sldMkLst>
          <pc:docMk/>
          <pc:sldMk cId="1599706050" sldId="1433"/>
        </pc:sldMkLst>
        <pc:spChg chg="mod">
          <ac:chgData name="Gavin Band" userId="c8f793f7-5806-46f0-b9bd-90a61d07a992" providerId="ADAL" clId="{A3A4A27B-A0BF-5A44-A617-5A7ADDD4AAE9}" dt="2023-03-03T07:37:25.232" v="864" actId="20577"/>
          <ac:spMkLst>
            <pc:docMk/>
            <pc:sldMk cId="1599706050" sldId="1433"/>
            <ac:spMk id="2" creationId="{00000000-0000-0000-0000-000000000000}"/>
          </ac:spMkLst>
        </pc:spChg>
        <pc:spChg chg="mod">
          <ac:chgData name="Gavin Band" userId="c8f793f7-5806-46f0-b9bd-90a61d07a992" providerId="ADAL" clId="{A3A4A27B-A0BF-5A44-A617-5A7ADDD4AAE9}" dt="2023-03-03T07:32:50.578" v="811" actId="21"/>
          <ac:spMkLst>
            <pc:docMk/>
            <pc:sldMk cId="1599706050" sldId="1433"/>
            <ac:spMk id="3" creationId="{00000000-0000-0000-0000-000000000000}"/>
          </ac:spMkLst>
        </pc:spChg>
      </pc:sldChg>
      <pc:sldChg chg="addSp modSp mod modShow">
        <pc:chgData name="Gavin Band" userId="c8f793f7-5806-46f0-b9bd-90a61d07a992" providerId="ADAL" clId="{A3A4A27B-A0BF-5A44-A617-5A7ADDD4AAE9}" dt="2023-03-03T07:33:18.197" v="828" actId="1076"/>
        <pc:sldMkLst>
          <pc:docMk/>
          <pc:sldMk cId="3314432806" sldId="1434"/>
        </pc:sldMkLst>
        <pc:spChg chg="add mod">
          <ac:chgData name="Gavin Band" userId="c8f793f7-5806-46f0-b9bd-90a61d07a992" providerId="ADAL" clId="{A3A4A27B-A0BF-5A44-A617-5A7ADDD4AAE9}" dt="2023-03-03T07:33:18.197" v="828" actId="1076"/>
          <ac:spMkLst>
            <pc:docMk/>
            <pc:sldMk cId="3314432806" sldId="1434"/>
            <ac:spMk id="2" creationId="{34A07AC0-9AA5-4B32-0ECD-742456903408}"/>
          </ac:spMkLst>
        </pc:spChg>
        <pc:spChg chg="mod">
          <ac:chgData name="Gavin Band" userId="c8f793f7-5806-46f0-b9bd-90a61d07a992" providerId="ADAL" clId="{A3A4A27B-A0BF-5A44-A617-5A7ADDD4AAE9}" dt="2023-03-03T07:23:02.521" v="597" actId="2711"/>
          <ac:spMkLst>
            <pc:docMk/>
            <pc:sldMk cId="3314432806" sldId="1434"/>
            <ac:spMk id="28" creationId="{00000000-0000-0000-0000-000000000000}"/>
          </ac:spMkLst>
        </pc:spChg>
      </pc:sldChg>
      <pc:sldChg chg="modSp del mod modShow">
        <pc:chgData name="Gavin Band" userId="c8f793f7-5806-46f0-b9bd-90a61d07a992" providerId="ADAL" clId="{A3A4A27B-A0BF-5A44-A617-5A7ADDD4AAE9}" dt="2023-03-03T07:38:13.950" v="869" actId="2696"/>
        <pc:sldMkLst>
          <pc:docMk/>
          <pc:sldMk cId="1091845925" sldId="1435"/>
        </pc:sldMkLst>
        <pc:spChg chg="mod">
          <ac:chgData name="Gavin Band" userId="c8f793f7-5806-46f0-b9bd-90a61d07a992" providerId="ADAL" clId="{A3A4A27B-A0BF-5A44-A617-5A7ADDD4AAE9}" dt="2023-03-02T23:33:25.240" v="298" actId="207"/>
          <ac:spMkLst>
            <pc:docMk/>
            <pc:sldMk cId="1091845925" sldId="1435"/>
            <ac:spMk id="3" creationId="{00000000-0000-0000-0000-000000000000}"/>
          </ac:spMkLst>
        </pc:spChg>
      </pc:sldChg>
      <pc:sldChg chg="del mod modShow">
        <pc:chgData name="Gavin Band" userId="c8f793f7-5806-46f0-b9bd-90a61d07a992" providerId="ADAL" clId="{A3A4A27B-A0BF-5A44-A617-5A7ADDD4AAE9}" dt="2023-03-03T07:42:35.140" v="876" actId="2696"/>
        <pc:sldMkLst>
          <pc:docMk/>
          <pc:sldMk cId="470028607" sldId="1436"/>
        </pc:sldMkLst>
      </pc:sldChg>
      <pc:sldChg chg="addSp modSp mod modShow">
        <pc:chgData name="Gavin Band" userId="c8f793f7-5806-46f0-b9bd-90a61d07a992" providerId="ADAL" clId="{A3A4A27B-A0BF-5A44-A617-5A7ADDD4AAE9}" dt="2023-03-03T07:45:17.127" v="1028" actId="20577"/>
        <pc:sldMkLst>
          <pc:docMk/>
          <pc:sldMk cId="1980517326" sldId="1437"/>
        </pc:sldMkLst>
        <pc:spChg chg="mod">
          <ac:chgData name="Gavin Band" userId="c8f793f7-5806-46f0-b9bd-90a61d07a992" providerId="ADAL" clId="{A3A4A27B-A0BF-5A44-A617-5A7ADDD4AAE9}" dt="2023-03-03T07:45:08.396" v="1022" actId="20577"/>
          <ac:spMkLst>
            <pc:docMk/>
            <pc:sldMk cId="1980517326" sldId="1437"/>
            <ac:spMk id="2" creationId="{00000000-0000-0000-0000-000000000000}"/>
          </ac:spMkLst>
        </pc:spChg>
        <pc:spChg chg="add mod">
          <ac:chgData name="Gavin Band" userId="c8f793f7-5806-46f0-b9bd-90a61d07a992" providerId="ADAL" clId="{A3A4A27B-A0BF-5A44-A617-5A7ADDD4AAE9}" dt="2023-03-03T07:45:17.127" v="1028" actId="20577"/>
          <ac:spMkLst>
            <pc:docMk/>
            <pc:sldMk cId="1980517326" sldId="1437"/>
            <ac:spMk id="3" creationId="{15838B4D-A0B0-85BC-3229-433A84FAA8F2}"/>
          </ac:spMkLst>
        </pc:spChg>
        <pc:spChg chg="mod">
          <ac:chgData name="Gavin Band" userId="c8f793f7-5806-46f0-b9bd-90a61d07a992" providerId="ADAL" clId="{A3A4A27B-A0BF-5A44-A617-5A7ADDD4AAE9}" dt="2023-03-03T07:45:13.324" v="1023" actId="1076"/>
          <ac:spMkLst>
            <pc:docMk/>
            <pc:sldMk cId="1980517326" sldId="1437"/>
            <ac:spMk id="7" creationId="{00000000-0000-0000-0000-000000000000}"/>
          </ac:spMkLst>
        </pc:spChg>
        <pc:picChg chg="mod">
          <ac:chgData name="Gavin Band" userId="c8f793f7-5806-46f0-b9bd-90a61d07a992" providerId="ADAL" clId="{A3A4A27B-A0BF-5A44-A617-5A7ADDD4AAE9}" dt="2023-03-03T07:45:13.324" v="1023" actId="1076"/>
          <ac:picMkLst>
            <pc:docMk/>
            <pc:sldMk cId="1980517326" sldId="1437"/>
            <ac:picMk id="4" creationId="{00000000-0000-0000-0000-000000000000}"/>
          </ac:picMkLst>
        </pc:picChg>
      </pc:sldChg>
      <pc:sldChg chg="mod modShow">
        <pc:chgData name="Gavin Band" userId="c8f793f7-5806-46f0-b9bd-90a61d07a992" providerId="ADAL" clId="{A3A4A27B-A0BF-5A44-A617-5A7ADDD4AAE9}" dt="2023-03-03T07:19:06.129" v="565" actId="729"/>
        <pc:sldMkLst>
          <pc:docMk/>
          <pc:sldMk cId="2791373478" sldId="1438"/>
        </pc:sldMkLst>
      </pc:sldChg>
      <pc:sldChg chg="modSp mod modShow">
        <pc:chgData name="Gavin Band" userId="c8f793f7-5806-46f0-b9bd-90a61d07a992" providerId="ADAL" clId="{A3A4A27B-A0BF-5A44-A617-5A7ADDD4AAE9}" dt="2023-03-03T07:51:27.543" v="1247" actId="20577"/>
        <pc:sldMkLst>
          <pc:docMk/>
          <pc:sldMk cId="2667884663" sldId="1440"/>
        </pc:sldMkLst>
        <pc:spChg chg="mod">
          <ac:chgData name="Gavin Band" userId="c8f793f7-5806-46f0-b9bd-90a61d07a992" providerId="ADAL" clId="{A3A4A27B-A0BF-5A44-A617-5A7ADDD4AAE9}" dt="2023-03-03T07:51:27.543" v="1247" actId="20577"/>
          <ac:spMkLst>
            <pc:docMk/>
            <pc:sldMk cId="2667884663" sldId="1440"/>
            <ac:spMk id="2"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4"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5"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6"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7"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12"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13"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14"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15" creationId="{00000000-0000-0000-0000-000000000000}"/>
          </ac:spMkLst>
        </pc:spChg>
        <pc:spChg chg="mod">
          <ac:chgData name="Gavin Band" userId="c8f793f7-5806-46f0-b9bd-90a61d07a992" providerId="ADAL" clId="{A3A4A27B-A0BF-5A44-A617-5A7ADDD4AAE9}" dt="2023-03-03T07:50:32.621" v="1157" actId="2711"/>
          <ac:spMkLst>
            <pc:docMk/>
            <pc:sldMk cId="2667884663" sldId="1440"/>
            <ac:spMk id="16" creationId="{00000000-0000-0000-0000-000000000000}"/>
          </ac:spMkLst>
        </pc:spChg>
      </pc:sldChg>
      <pc:sldChg chg="modSp mod modShow">
        <pc:chgData name="Gavin Band" userId="c8f793f7-5806-46f0-b9bd-90a61d07a992" providerId="ADAL" clId="{A3A4A27B-A0BF-5A44-A617-5A7ADDD4AAE9}" dt="2023-03-03T07:51:40.887" v="1275" actId="255"/>
        <pc:sldMkLst>
          <pc:docMk/>
          <pc:sldMk cId="3291438052" sldId="1441"/>
        </pc:sldMkLst>
        <pc:spChg chg="mod">
          <ac:chgData name="Gavin Band" userId="c8f793f7-5806-46f0-b9bd-90a61d07a992" providerId="ADAL" clId="{A3A4A27B-A0BF-5A44-A617-5A7ADDD4AAE9}" dt="2023-03-03T07:51:40.887" v="1275" actId="255"/>
          <ac:spMkLst>
            <pc:docMk/>
            <pc:sldMk cId="3291438052" sldId="1441"/>
            <ac:spMk id="2"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4"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5"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6"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7"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8"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9"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0"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1"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2"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3"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4"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5" creationId="{00000000-0000-0000-0000-000000000000}"/>
          </ac:spMkLst>
        </pc:spChg>
        <pc:spChg chg="mod">
          <ac:chgData name="Gavin Band" userId="c8f793f7-5806-46f0-b9bd-90a61d07a992" providerId="ADAL" clId="{A3A4A27B-A0BF-5A44-A617-5A7ADDD4AAE9}" dt="2023-03-03T07:50:50.323" v="1160" actId="1076"/>
          <ac:spMkLst>
            <pc:docMk/>
            <pc:sldMk cId="3291438052" sldId="1441"/>
            <ac:spMk id="16"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8"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19" creationId="{00000000-0000-0000-0000-000000000000}"/>
          </ac:spMkLst>
        </pc:spChg>
        <pc:spChg chg="mod">
          <ac:chgData name="Gavin Band" userId="c8f793f7-5806-46f0-b9bd-90a61d07a992" providerId="ADAL" clId="{A3A4A27B-A0BF-5A44-A617-5A7ADDD4AAE9}" dt="2023-03-03T07:50:44.419" v="1158" actId="2711"/>
          <ac:spMkLst>
            <pc:docMk/>
            <pc:sldMk cId="3291438052" sldId="1441"/>
            <ac:spMk id="20" creationId="{00000000-0000-0000-0000-000000000000}"/>
          </ac:spMkLst>
        </pc:spChg>
        <pc:cxnChg chg="mod">
          <ac:chgData name="Gavin Band" userId="c8f793f7-5806-46f0-b9bd-90a61d07a992" providerId="ADAL" clId="{A3A4A27B-A0BF-5A44-A617-5A7ADDD4AAE9}" dt="2023-03-03T07:50:44.419" v="1158" actId="2711"/>
          <ac:cxnSpMkLst>
            <pc:docMk/>
            <pc:sldMk cId="3291438052" sldId="1441"/>
            <ac:cxnSpMk id="21" creationId="{00000000-0000-0000-0000-000000000000}"/>
          </ac:cxnSpMkLst>
        </pc:cxnChg>
      </pc:sldChg>
      <pc:sldChg chg="del mod modShow">
        <pc:chgData name="Gavin Band" userId="c8f793f7-5806-46f0-b9bd-90a61d07a992" providerId="ADAL" clId="{A3A4A27B-A0BF-5A44-A617-5A7ADDD4AAE9}" dt="2023-03-03T07:24:55.502" v="630" actId="2696"/>
        <pc:sldMkLst>
          <pc:docMk/>
          <pc:sldMk cId="2820942496" sldId="1442"/>
        </pc:sldMkLst>
      </pc:sldChg>
      <pc:sldChg chg="del mod modShow">
        <pc:chgData name="Gavin Band" userId="c8f793f7-5806-46f0-b9bd-90a61d07a992" providerId="ADAL" clId="{A3A4A27B-A0BF-5A44-A617-5A7ADDD4AAE9}" dt="2023-03-03T07:46:29.466" v="1029" actId="2696"/>
        <pc:sldMkLst>
          <pc:docMk/>
          <pc:sldMk cId="995305978" sldId="1443"/>
        </pc:sldMkLst>
      </pc:sldChg>
      <pc:sldChg chg="mod modShow">
        <pc:chgData name="Gavin Band" userId="c8f793f7-5806-46f0-b9bd-90a61d07a992" providerId="ADAL" clId="{A3A4A27B-A0BF-5A44-A617-5A7ADDD4AAE9}" dt="2023-03-03T07:19:06.129" v="565" actId="729"/>
        <pc:sldMkLst>
          <pc:docMk/>
          <pc:sldMk cId="1671869845" sldId="1445"/>
        </pc:sldMkLst>
      </pc:sldChg>
      <pc:sldChg chg="mod modShow">
        <pc:chgData name="Gavin Band" userId="c8f793f7-5806-46f0-b9bd-90a61d07a992" providerId="ADAL" clId="{A3A4A27B-A0BF-5A44-A617-5A7ADDD4AAE9}" dt="2023-03-03T07:19:06.129" v="565" actId="729"/>
        <pc:sldMkLst>
          <pc:docMk/>
          <pc:sldMk cId="2359087725" sldId="1447"/>
        </pc:sldMkLst>
      </pc:sldChg>
      <pc:sldChg chg="del">
        <pc:chgData name="Gavin Band" userId="c8f793f7-5806-46f0-b9bd-90a61d07a992" providerId="ADAL" clId="{A3A4A27B-A0BF-5A44-A617-5A7ADDD4AAE9}" dt="2023-03-03T07:25:27.437" v="650" actId="2696"/>
        <pc:sldMkLst>
          <pc:docMk/>
          <pc:sldMk cId="8633832" sldId="1448"/>
        </pc:sldMkLst>
      </pc:sldChg>
      <pc:sldChg chg="del mod modShow">
        <pc:chgData name="Gavin Band" userId="c8f793f7-5806-46f0-b9bd-90a61d07a992" providerId="ADAL" clId="{A3A4A27B-A0BF-5A44-A617-5A7ADDD4AAE9}" dt="2023-03-03T07:25:11.893" v="646" actId="2696"/>
        <pc:sldMkLst>
          <pc:docMk/>
          <pc:sldMk cId="2563289101" sldId="1453"/>
        </pc:sldMkLst>
      </pc:sldChg>
      <pc:sldChg chg="delSp mod">
        <pc:chgData name="Gavin Band" userId="c8f793f7-5806-46f0-b9bd-90a61d07a992" providerId="ADAL" clId="{A3A4A27B-A0BF-5A44-A617-5A7ADDD4AAE9}" dt="2023-03-03T07:59:50.898" v="1575" actId="478"/>
        <pc:sldMkLst>
          <pc:docMk/>
          <pc:sldMk cId="2119253521" sldId="1457"/>
        </pc:sldMkLst>
        <pc:spChg chg="del">
          <ac:chgData name="Gavin Band" userId="c8f793f7-5806-46f0-b9bd-90a61d07a992" providerId="ADAL" clId="{A3A4A27B-A0BF-5A44-A617-5A7ADDD4AAE9}" dt="2023-03-03T07:59:50.898" v="1575" actId="478"/>
          <ac:spMkLst>
            <pc:docMk/>
            <pc:sldMk cId="2119253521" sldId="1457"/>
            <ac:spMk id="7" creationId="{00000000-0000-0000-0000-000000000000}"/>
          </ac:spMkLst>
        </pc:spChg>
        <pc:cxnChg chg="del">
          <ac:chgData name="Gavin Band" userId="c8f793f7-5806-46f0-b9bd-90a61d07a992" providerId="ADAL" clId="{A3A4A27B-A0BF-5A44-A617-5A7ADDD4AAE9}" dt="2023-03-03T07:59:50.898" v="1575" actId="478"/>
          <ac:cxnSpMkLst>
            <pc:docMk/>
            <pc:sldMk cId="2119253521" sldId="1457"/>
            <ac:cxnSpMk id="9" creationId="{00000000-0000-0000-0000-000000000000}"/>
          </ac:cxnSpMkLst>
        </pc:cxnChg>
      </pc:sldChg>
      <pc:sldChg chg="del">
        <pc:chgData name="Gavin Band" userId="c8f793f7-5806-46f0-b9bd-90a61d07a992" providerId="ADAL" clId="{A3A4A27B-A0BF-5A44-A617-5A7ADDD4AAE9}" dt="2023-03-03T07:27:32.385" v="773" actId="2696"/>
        <pc:sldMkLst>
          <pc:docMk/>
          <pc:sldMk cId="2462367557" sldId="1458"/>
        </pc:sldMkLst>
      </pc:sldChg>
      <pc:sldChg chg="del mod modShow">
        <pc:chgData name="Gavin Band" userId="c8f793f7-5806-46f0-b9bd-90a61d07a992" providerId="ADAL" clId="{A3A4A27B-A0BF-5A44-A617-5A7ADDD4AAE9}" dt="2023-03-03T07:24:55.521" v="631" actId="2696"/>
        <pc:sldMkLst>
          <pc:docMk/>
          <pc:sldMk cId="1781596527" sldId="1460"/>
        </pc:sldMkLst>
      </pc:sldChg>
      <pc:sldChg chg="del">
        <pc:chgData name="Gavin Band" userId="c8f793f7-5806-46f0-b9bd-90a61d07a992" providerId="ADAL" clId="{A3A4A27B-A0BF-5A44-A617-5A7ADDD4AAE9}" dt="2023-03-03T07:53:00.699" v="1279" actId="2696"/>
        <pc:sldMkLst>
          <pc:docMk/>
          <pc:sldMk cId="2872975682" sldId="1461"/>
        </pc:sldMkLst>
      </pc:sldChg>
      <pc:sldChg chg="modSp mod">
        <pc:chgData name="Gavin Band" userId="c8f793f7-5806-46f0-b9bd-90a61d07a992" providerId="ADAL" clId="{A3A4A27B-A0BF-5A44-A617-5A7ADDD4AAE9}" dt="2023-03-03T07:54:01.083" v="1330" actId="1076"/>
        <pc:sldMkLst>
          <pc:docMk/>
          <pc:sldMk cId="3078811872" sldId="1465"/>
        </pc:sldMkLst>
        <pc:spChg chg="mod">
          <ac:chgData name="Gavin Band" userId="c8f793f7-5806-46f0-b9bd-90a61d07a992" providerId="ADAL" clId="{A3A4A27B-A0BF-5A44-A617-5A7ADDD4AAE9}" dt="2023-03-03T07:53:58.919" v="1329" actId="1076"/>
          <ac:spMkLst>
            <pc:docMk/>
            <pc:sldMk cId="3078811872" sldId="1465"/>
            <ac:spMk id="2" creationId="{00000000-0000-0000-0000-000000000000}"/>
          </ac:spMkLst>
        </pc:spChg>
        <pc:spChg chg="mod">
          <ac:chgData name="Gavin Band" userId="c8f793f7-5806-46f0-b9bd-90a61d07a992" providerId="ADAL" clId="{A3A4A27B-A0BF-5A44-A617-5A7ADDD4AAE9}" dt="2023-03-03T07:54:01.083" v="1330" actId="1076"/>
          <ac:spMkLst>
            <pc:docMk/>
            <pc:sldMk cId="3078811872" sldId="1465"/>
            <ac:spMk id="5" creationId="{00000000-0000-0000-0000-000000000000}"/>
          </ac:spMkLst>
        </pc:spChg>
      </pc:sldChg>
      <pc:sldChg chg="del">
        <pc:chgData name="Gavin Band" userId="c8f793f7-5806-46f0-b9bd-90a61d07a992" providerId="ADAL" clId="{A3A4A27B-A0BF-5A44-A617-5A7ADDD4AAE9}" dt="2023-03-02T22:30:34.846" v="159" actId="2696"/>
        <pc:sldMkLst>
          <pc:docMk/>
          <pc:sldMk cId="1523931606" sldId="1476"/>
        </pc:sldMkLst>
      </pc:sldChg>
      <pc:sldChg chg="del">
        <pc:chgData name="Gavin Band" userId="c8f793f7-5806-46f0-b9bd-90a61d07a992" providerId="ADAL" clId="{A3A4A27B-A0BF-5A44-A617-5A7ADDD4AAE9}" dt="2023-03-02T22:30:48.409" v="165" actId="2696"/>
        <pc:sldMkLst>
          <pc:docMk/>
          <pc:sldMk cId="1222139020" sldId="1479"/>
        </pc:sldMkLst>
      </pc:sldChg>
      <pc:sldChg chg="del">
        <pc:chgData name="Gavin Band" userId="c8f793f7-5806-46f0-b9bd-90a61d07a992" providerId="ADAL" clId="{A3A4A27B-A0BF-5A44-A617-5A7ADDD4AAE9}" dt="2023-03-02T22:30:48.556" v="197" actId="2696"/>
        <pc:sldMkLst>
          <pc:docMk/>
          <pc:sldMk cId="40821544" sldId="1480"/>
        </pc:sldMkLst>
      </pc:sldChg>
      <pc:sldChg chg="del">
        <pc:chgData name="Gavin Band" userId="c8f793f7-5806-46f0-b9bd-90a61d07a992" providerId="ADAL" clId="{A3A4A27B-A0BF-5A44-A617-5A7ADDD4AAE9}" dt="2023-03-02T22:30:48.406" v="163" actId="2696"/>
        <pc:sldMkLst>
          <pc:docMk/>
          <pc:sldMk cId="3537103551" sldId="1481"/>
        </pc:sldMkLst>
      </pc:sldChg>
      <pc:sldChg chg="del">
        <pc:chgData name="Gavin Band" userId="c8f793f7-5806-46f0-b9bd-90a61d07a992" providerId="ADAL" clId="{A3A4A27B-A0BF-5A44-A617-5A7ADDD4AAE9}" dt="2023-03-02T22:30:48.529" v="181" actId="2696"/>
        <pc:sldMkLst>
          <pc:docMk/>
          <pc:sldMk cId="1653033375" sldId="1484"/>
        </pc:sldMkLst>
      </pc:sldChg>
      <pc:sldChg chg="del">
        <pc:chgData name="Gavin Band" userId="c8f793f7-5806-46f0-b9bd-90a61d07a992" providerId="ADAL" clId="{A3A4A27B-A0BF-5A44-A617-5A7ADDD4AAE9}" dt="2023-03-02T22:30:48.538" v="183" actId="2696"/>
        <pc:sldMkLst>
          <pc:docMk/>
          <pc:sldMk cId="2047331414" sldId="1485"/>
        </pc:sldMkLst>
      </pc:sldChg>
      <pc:sldChg chg="del">
        <pc:chgData name="Gavin Band" userId="c8f793f7-5806-46f0-b9bd-90a61d07a992" providerId="ADAL" clId="{A3A4A27B-A0BF-5A44-A617-5A7ADDD4AAE9}" dt="2023-03-02T22:30:02.900" v="148" actId="2696"/>
        <pc:sldMkLst>
          <pc:docMk/>
          <pc:sldMk cId="1155768527" sldId="1489"/>
        </pc:sldMkLst>
      </pc:sldChg>
      <pc:sldChg chg="del">
        <pc:chgData name="Gavin Band" userId="c8f793f7-5806-46f0-b9bd-90a61d07a992" providerId="ADAL" clId="{A3A4A27B-A0BF-5A44-A617-5A7ADDD4AAE9}" dt="2023-03-02T22:30:48.401" v="160" actId="2696"/>
        <pc:sldMkLst>
          <pc:docMk/>
          <pc:sldMk cId="1731462911" sldId="1492"/>
        </pc:sldMkLst>
      </pc:sldChg>
      <pc:sldChg chg="del">
        <pc:chgData name="Gavin Band" userId="c8f793f7-5806-46f0-b9bd-90a61d07a992" providerId="ADAL" clId="{A3A4A27B-A0BF-5A44-A617-5A7ADDD4AAE9}" dt="2023-03-02T22:30:48.481" v="167" actId="2696"/>
        <pc:sldMkLst>
          <pc:docMk/>
          <pc:sldMk cId="147315139" sldId="1493"/>
        </pc:sldMkLst>
      </pc:sldChg>
      <pc:sldChg chg="del">
        <pc:chgData name="Gavin Band" userId="c8f793f7-5806-46f0-b9bd-90a61d07a992" providerId="ADAL" clId="{A3A4A27B-A0BF-5A44-A617-5A7ADDD4AAE9}" dt="2023-03-02T22:47:04.247" v="243" actId="2696"/>
        <pc:sldMkLst>
          <pc:docMk/>
          <pc:sldMk cId="1028773249" sldId="1496"/>
        </pc:sldMkLst>
      </pc:sldChg>
      <pc:sldChg chg="del">
        <pc:chgData name="Gavin Band" userId="c8f793f7-5806-46f0-b9bd-90a61d07a992" providerId="ADAL" clId="{A3A4A27B-A0BF-5A44-A617-5A7ADDD4AAE9}" dt="2023-03-02T22:30:02.901" v="149" actId="2696"/>
        <pc:sldMkLst>
          <pc:docMk/>
          <pc:sldMk cId="1426673266" sldId="1497"/>
        </pc:sldMkLst>
      </pc:sldChg>
      <pc:sldChg chg="del">
        <pc:chgData name="Gavin Band" userId="c8f793f7-5806-46f0-b9bd-90a61d07a992" providerId="ADAL" clId="{A3A4A27B-A0BF-5A44-A617-5A7ADDD4AAE9}" dt="2023-03-02T22:30:02.903" v="150" actId="2696"/>
        <pc:sldMkLst>
          <pc:docMk/>
          <pc:sldMk cId="1640285417" sldId="1499"/>
        </pc:sldMkLst>
      </pc:sldChg>
      <pc:sldChg chg="del">
        <pc:chgData name="Gavin Band" userId="c8f793f7-5806-46f0-b9bd-90a61d07a992" providerId="ADAL" clId="{A3A4A27B-A0BF-5A44-A617-5A7ADDD4AAE9}" dt="2023-03-02T22:30:02.898" v="147" actId="2696"/>
        <pc:sldMkLst>
          <pc:docMk/>
          <pc:sldMk cId="2936059739" sldId="1500"/>
        </pc:sldMkLst>
      </pc:sldChg>
      <pc:sldChg chg="del">
        <pc:chgData name="Gavin Band" userId="c8f793f7-5806-46f0-b9bd-90a61d07a992" providerId="ADAL" clId="{A3A4A27B-A0BF-5A44-A617-5A7ADDD4AAE9}" dt="2023-03-02T22:30:02.897" v="146" actId="2696"/>
        <pc:sldMkLst>
          <pc:docMk/>
          <pc:sldMk cId="1561411164" sldId="1502"/>
        </pc:sldMkLst>
      </pc:sldChg>
      <pc:sldChg chg="del">
        <pc:chgData name="Gavin Band" userId="c8f793f7-5806-46f0-b9bd-90a61d07a992" providerId="ADAL" clId="{A3A4A27B-A0BF-5A44-A617-5A7ADDD4AAE9}" dt="2023-03-02T22:29:58.192" v="144" actId="2696"/>
        <pc:sldMkLst>
          <pc:docMk/>
          <pc:sldMk cId="854269163" sldId="1503"/>
        </pc:sldMkLst>
      </pc:sldChg>
      <pc:sldChg chg="del">
        <pc:chgData name="Gavin Band" userId="c8f793f7-5806-46f0-b9bd-90a61d07a992" providerId="ADAL" clId="{A3A4A27B-A0BF-5A44-A617-5A7ADDD4AAE9}" dt="2023-03-02T22:30:09.863" v="152" actId="2696"/>
        <pc:sldMkLst>
          <pc:docMk/>
          <pc:sldMk cId="1767274553" sldId="1504"/>
        </pc:sldMkLst>
      </pc:sldChg>
      <pc:sldChg chg="del">
        <pc:chgData name="Gavin Band" userId="c8f793f7-5806-46f0-b9bd-90a61d07a992" providerId="ADAL" clId="{A3A4A27B-A0BF-5A44-A617-5A7ADDD4AAE9}" dt="2023-03-02T22:30:09.868" v="153" actId="2696"/>
        <pc:sldMkLst>
          <pc:docMk/>
          <pc:sldMk cId="767797649" sldId="1505"/>
        </pc:sldMkLst>
      </pc:sldChg>
      <pc:sldChg chg="del">
        <pc:chgData name="Gavin Band" userId="c8f793f7-5806-46f0-b9bd-90a61d07a992" providerId="ADAL" clId="{A3A4A27B-A0BF-5A44-A617-5A7ADDD4AAE9}" dt="2023-03-02T22:29:59.479" v="145" actId="2696"/>
        <pc:sldMkLst>
          <pc:docMk/>
          <pc:sldMk cId="4157927470" sldId="1506"/>
        </pc:sldMkLst>
      </pc:sldChg>
      <pc:sldChg chg="del">
        <pc:chgData name="Gavin Band" userId="c8f793f7-5806-46f0-b9bd-90a61d07a992" providerId="ADAL" clId="{A3A4A27B-A0BF-5A44-A617-5A7ADDD4AAE9}" dt="2023-03-02T22:47:04.244" v="241" actId="2696"/>
        <pc:sldMkLst>
          <pc:docMk/>
          <pc:sldMk cId="600855284" sldId="1507"/>
        </pc:sldMkLst>
      </pc:sldChg>
      <pc:sldChg chg="del">
        <pc:chgData name="Gavin Band" userId="c8f793f7-5806-46f0-b9bd-90a61d07a992" providerId="ADAL" clId="{A3A4A27B-A0BF-5A44-A617-5A7ADDD4AAE9}" dt="2023-03-02T22:30:09.921" v="154" actId="2696"/>
        <pc:sldMkLst>
          <pc:docMk/>
          <pc:sldMk cId="2679975572" sldId="1508"/>
        </pc:sldMkLst>
      </pc:sldChg>
      <pc:sldChg chg="modSp mod">
        <pc:chgData name="Gavin Band" userId="c8f793f7-5806-46f0-b9bd-90a61d07a992" providerId="ADAL" clId="{A3A4A27B-A0BF-5A44-A617-5A7ADDD4AAE9}" dt="2023-03-03T08:00:57.870" v="1607" actId="20577"/>
        <pc:sldMkLst>
          <pc:docMk/>
          <pc:sldMk cId="681055640" sldId="1509"/>
        </pc:sldMkLst>
        <pc:spChg chg="mod">
          <ac:chgData name="Gavin Band" userId="c8f793f7-5806-46f0-b9bd-90a61d07a992" providerId="ADAL" clId="{A3A4A27B-A0BF-5A44-A617-5A7ADDD4AAE9}" dt="2023-03-03T08:00:43.519" v="1593" actId="2711"/>
          <ac:spMkLst>
            <pc:docMk/>
            <pc:sldMk cId="681055640" sldId="1509"/>
            <ac:spMk id="5" creationId="{8B6F36B9-CEE4-834E-9FB7-3072495D40F3}"/>
          </ac:spMkLst>
        </pc:spChg>
        <pc:spChg chg="mod">
          <ac:chgData name="Gavin Band" userId="c8f793f7-5806-46f0-b9bd-90a61d07a992" providerId="ADAL" clId="{A3A4A27B-A0BF-5A44-A617-5A7ADDD4AAE9}" dt="2023-03-03T08:00:50.500" v="1594" actId="20577"/>
          <ac:spMkLst>
            <pc:docMk/>
            <pc:sldMk cId="681055640" sldId="1509"/>
            <ac:spMk id="6" creationId="{1795DC3E-7D70-3243-89BE-8ED217F38BE2}"/>
          </ac:spMkLst>
        </pc:spChg>
        <pc:spChg chg="mod">
          <ac:chgData name="Gavin Band" userId="c8f793f7-5806-46f0-b9bd-90a61d07a992" providerId="ADAL" clId="{A3A4A27B-A0BF-5A44-A617-5A7ADDD4AAE9}" dt="2023-03-03T08:00:57.870" v="1607" actId="20577"/>
          <ac:spMkLst>
            <pc:docMk/>
            <pc:sldMk cId="681055640" sldId="1509"/>
            <ac:spMk id="8" creationId="{2F2F18CE-B492-3D46-90FE-35C955C69659}"/>
          </ac:spMkLst>
        </pc:spChg>
      </pc:sldChg>
      <pc:sldChg chg="modSp mod">
        <pc:chgData name="Gavin Band" userId="c8f793f7-5806-46f0-b9bd-90a61d07a992" providerId="ADAL" clId="{A3A4A27B-A0BF-5A44-A617-5A7ADDD4AAE9}" dt="2023-03-03T08:01:07.796" v="1608" actId="2711"/>
        <pc:sldMkLst>
          <pc:docMk/>
          <pc:sldMk cId="360791841" sldId="1510"/>
        </pc:sldMkLst>
        <pc:spChg chg="mod">
          <ac:chgData name="Gavin Band" userId="c8f793f7-5806-46f0-b9bd-90a61d07a992" providerId="ADAL" clId="{A3A4A27B-A0BF-5A44-A617-5A7ADDD4AAE9}" dt="2023-03-03T08:01:07.796" v="1608" actId="2711"/>
          <ac:spMkLst>
            <pc:docMk/>
            <pc:sldMk cId="360791841" sldId="1510"/>
            <ac:spMk id="2" creationId="{4FCE8EEC-A5E9-9444-8B8C-9323490A9C6E}"/>
          </ac:spMkLst>
        </pc:spChg>
      </pc:sldChg>
      <pc:sldChg chg="del">
        <pc:chgData name="Gavin Band" userId="c8f793f7-5806-46f0-b9bd-90a61d07a992" providerId="ADAL" clId="{A3A4A27B-A0BF-5A44-A617-5A7ADDD4AAE9}" dt="2023-03-02T22:47:04.200" v="240" actId="2696"/>
        <pc:sldMkLst>
          <pc:docMk/>
          <pc:sldMk cId="2096397936" sldId="1513"/>
        </pc:sldMkLst>
      </pc:sldChg>
      <pc:sldChg chg="del">
        <pc:chgData name="Gavin Band" userId="c8f793f7-5806-46f0-b9bd-90a61d07a992" providerId="ADAL" clId="{A3A4A27B-A0BF-5A44-A617-5A7ADDD4AAE9}" dt="2023-03-02T22:30:26.360" v="157" actId="2696"/>
        <pc:sldMkLst>
          <pc:docMk/>
          <pc:sldMk cId="1949715068" sldId="1514"/>
        </pc:sldMkLst>
      </pc:sldChg>
      <pc:sldChg chg="del">
        <pc:chgData name="Gavin Band" userId="c8f793f7-5806-46f0-b9bd-90a61d07a992" providerId="ADAL" clId="{A3A4A27B-A0BF-5A44-A617-5A7ADDD4AAE9}" dt="2023-03-02T22:30:26.212" v="156" actId="2696"/>
        <pc:sldMkLst>
          <pc:docMk/>
          <pc:sldMk cId="3375697248" sldId="1516"/>
        </pc:sldMkLst>
      </pc:sldChg>
      <pc:sldChg chg="del">
        <pc:chgData name="Gavin Band" userId="c8f793f7-5806-46f0-b9bd-90a61d07a992" providerId="ADAL" clId="{A3A4A27B-A0BF-5A44-A617-5A7ADDD4AAE9}" dt="2023-03-02T22:47:04.246" v="242" actId="2696"/>
        <pc:sldMkLst>
          <pc:docMk/>
          <pc:sldMk cId="901772097" sldId="1517"/>
        </pc:sldMkLst>
      </pc:sldChg>
      <pc:sldChg chg="del">
        <pc:chgData name="Gavin Band" userId="c8f793f7-5806-46f0-b9bd-90a61d07a992" providerId="ADAL" clId="{A3A4A27B-A0BF-5A44-A617-5A7ADDD4AAE9}" dt="2023-03-02T22:30:02.905" v="151" actId="2696"/>
        <pc:sldMkLst>
          <pc:docMk/>
          <pc:sldMk cId="3095623817" sldId="1518"/>
        </pc:sldMkLst>
      </pc:sldChg>
      <pc:sldChg chg="del">
        <pc:chgData name="Gavin Band" userId="c8f793f7-5806-46f0-b9bd-90a61d07a992" providerId="ADAL" clId="{A3A4A27B-A0BF-5A44-A617-5A7ADDD4AAE9}" dt="2023-03-02T22:30:57.907" v="200" actId="2696"/>
        <pc:sldMkLst>
          <pc:docMk/>
          <pc:sldMk cId="1323260232" sldId="1519"/>
        </pc:sldMkLst>
      </pc:sldChg>
      <pc:sldChg chg="add del setBg">
        <pc:chgData name="Gavin Band" userId="c8f793f7-5806-46f0-b9bd-90a61d07a992" providerId="ADAL" clId="{A3A4A27B-A0BF-5A44-A617-5A7ADDD4AAE9}" dt="2023-03-02T22:31:15.555" v="202"/>
        <pc:sldMkLst>
          <pc:docMk/>
          <pc:sldMk cId="2111567953" sldId="1519"/>
        </pc:sldMkLst>
      </pc:sldChg>
      <pc:sldChg chg="add del setBg">
        <pc:chgData name="Gavin Band" userId="c8f793f7-5806-46f0-b9bd-90a61d07a992" providerId="ADAL" clId="{A3A4A27B-A0BF-5A44-A617-5A7ADDD4AAE9}" dt="2023-03-03T07:06:33.008" v="331"/>
        <pc:sldMkLst>
          <pc:docMk/>
          <pc:sldMk cId="2379391577" sldId="1519"/>
        </pc:sldMkLst>
      </pc:sldChg>
      <pc:sldChg chg="add del setBg">
        <pc:chgData name="Gavin Band" userId="c8f793f7-5806-46f0-b9bd-90a61d07a992" providerId="ADAL" clId="{A3A4A27B-A0BF-5A44-A617-5A7ADDD4AAE9}" dt="2023-03-03T07:06:26.461" v="329"/>
        <pc:sldMkLst>
          <pc:docMk/>
          <pc:sldMk cId="2946148270" sldId="1519"/>
        </pc:sldMkLst>
      </pc:sldChg>
      <pc:sldChg chg="add del">
        <pc:chgData name="Gavin Band" userId="c8f793f7-5806-46f0-b9bd-90a61d07a992" providerId="ADAL" clId="{A3A4A27B-A0BF-5A44-A617-5A7ADDD4AAE9}" dt="2023-03-03T07:06:18.382" v="327" actId="2696"/>
        <pc:sldMkLst>
          <pc:docMk/>
          <pc:sldMk cId="3366514148" sldId="1519"/>
        </pc:sldMkLst>
      </pc:sldChg>
      <pc:sldChg chg="add">
        <pc:chgData name="Gavin Band" userId="c8f793f7-5806-46f0-b9bd-90a61d07a992" providerId="ADAL" clId="{A3A4A27B-A0BF-5A44-A617-5A7ADDD4AAE9}" dt="2023-03-03T07:06:33.065" v="332"/>
        <pc:sldMkLst>
          <pc:docMk/>
          <pc:sldMk cId="3367664407" sldId="1519"/>
        </pc:sldMkLst>
      </pc:sldChg>
      <pc:sldChg chg="modSp mod">
        <pc:chgData name="Gavin Band" userId="c8f793f7-5806-46f0-b9bd-90a61d07a992" providerId="ADAL" clId="{A3A4A27B-A0BF-5A44-A617-5A7ADDD4AAE9}" dt="2023-03-03T08:03:19.015" v="1830" actId="20577"/>
        <pc:sldMkLst>
          <pc:docMk/>
          <pc:sldMk cId="2552951775" sldId="1520"/>
        </pc:sldMkLst>
        <pc:spChg chg="mod">
          <ac:chgData name="Gavin Band" userId="c8f793f7-5806-46f0-b9bd-90a61d07a992" providerId="ADAL" clId="{A3A4A27B-A0BF-5A44-A617-5A7ADDD4AAE9}" dt="2023-03-03T08:03:19.015" v="1830" actId="20577"/>
          <ac:spMkLst>
            <pc:docMk/>
            <pc:sldMk cId="2552951775" sldId="1520"/>
            <ac:spMk id="3" creationId="{9FCC64DC-6D6A-7B44-81BC-8317BD52CC6C}"/>
          </ac:spMkLst>
        </pc:spChg>
        <pc:spChg chg="mod">
          <ac:chgData name="Gavin Band" userId="c8f793f7-5806-46f0-b9bd-90a61d07a992" providerId="ADAL" clId="{A3A4A27B-A0BF-5A44-A617-5A7ADDD4AAE9}" dt="2023-03-03T08:01:33.340" v="1609" actId="2711"/>
          <ac:spMkLst>
            <pc:docMk/>
            <pc:sldMk cId="2552951775" sldId="1520"/>
            <ac:spMk id="4" creationId="{E649CBBF-FABB-D14B-BCBA-3CFF4F58C411}"/>
          </ac:spMkLst>
        </pc:spChg>
      </pc:sldChg>
      <pc:sldChg chg="del">
        <pc:chgData name="Gavin Band" userId="c8f793f7-5806-46f0-b9bd-90a61d07a992" providerId="ADAL" clId="{A3A4A27B-A0BF-5A44-A617-5A7ADDD4AAE9}" dt="2023-03-02T22:30:26.103" v="155" actId="2696"/>
        <pc:sldMkLst>
          <pc:docMk/>
          <pc:sldMk cId="2132012143" sldId="1521"/>
        </pc:sldMkLst>
      </pc:sldChg>
      <pc:sldChg chg="add del setBg">
        <pc:chgData name="Gavin Band" userId="c8f793f7-5806-46f0-b9bd-90a61d07a992" providerId="ADAL" clId="{A3A4A27B-A0BF-5A44-A617-5A7ADDD4AAE9}" dt="2023-03-03T07:05:14.967" v="325"/>
        <pc:sldMkLst>
          <pc:docMk/>
          <pc:sldMk cId="1427518083" sldId="1524"/>
        </pc:sldMkLst>
      </pc:sldChg>
      <pc:sldChg chg="del">
        <pc:chgData name="Gavin Band" userId="c8f793f7-5806-46f0-b9bd-90a61d07a992" providerId="ADAL" clId="{A3A4A27B-A0BF-5A44-A617-5A7ADDD4AAE9}" dt="2023-03-03T07:05:06.633" v="323" actId="2696"/>
        <pc:sldMkLst>
          <pc:docMk/>
          <pc:sldMk cId="1427630768" sldId="1524"/>
        </pc:sldMkLst>
      </pc:sldChg>
      <pc:sldChg chg="add">
        <pc:chgData name="Gavin Band" userId="c8f793f7-5806-46f0-b9bd-90a61d07a992" providerId="ADAL" clId="{A3A4A27B-A0BF-5A44-A617-5A7ADDD4AAE9}" dt="2023-03-03T07:05:15.022" v="326"/>
        <pc:sldMkLst>
          <pc:docMk/>
          <pc:sldMk cId="3109499849" sldId="1524"/>
        </pc:sldMkLst>
      </pc:sldChg>
      <pc:sldChg chg="del">
        <pc:chgData name="Gavin Band" userId="c8f793f7-5806-46f0-b9bd-90a61d07a992" providerId="ADAL" clId="{A3A4A27B-A0BF-5A44-A617-5A7ADDD4AAE9}" dt="2023-03-03T07:05:06.633" v="323" actId="2696"/>
        <pc:sldMkLst>
          <pc:docMk/>
          <pc:sldMk cId="1283098898" sldId="1526"/>
        </pc:sldMkLst>
      </pc:sldChg>
      <pc:sldChg chg="add">
        <pc:chgData name="Gavin Band" userId="c8f793f7-5806-46f0-b9bd-90a61d07a992" providerId="ADAL" clId="{A3A4A27B-A0BF-5A44-A617-5A7ADDD4AAE9}" dt="2023-03-03T07:05:15.022" v="326"/>
        <pc:sldMkLst>
          <pc:docMk/>
          <pc:sldMk cId="2470565652" sldId="1526"/>
        </pc:sldMkLst>
      </pc:sldChg>
      <pc:sldChg chg="add del setBg">
        <pc:chgData name="Gavin Band" userId="c8f793f7-5806-46f0-b9bd-90a61d07a992" providerId="ADAL" clId="{A3A4A27B-A0BF-5A44-A617-5A7ADDD4AAE9}" dt="2023-03-03T07:05:14.967" v="325"/>
        <pc:sldMkLst>
          <pc:docMk/>
          <pc:sldMk cId="2912296883" sldId="1526"/>
        </pc:sldMkLst>
      </pc:sldChg>
      <pc:sldChg chg="add">
        <pc:chgData name="Gavin Band" userId="c8f793f7-5806-46f0-b9bd-90a61d07a992" providerId="ADAL" clId="{A3A4A27B-A0BF-5A44-A617-5A7ADDD4AAE9}" dt="2023-03-03T07:05:15.022" v="326"/>
        <pc:sldMkLst>
          <pc:docMk/>
          <pc:sldMk cId="1261285984" sldId="1527"/>
        </pc:sldMkLst>
      </pc:sldChg>
      <pc:sldChg chg="add del setBg">
        <pc:chgData name="Gavin Band" userId="c8f793f7-5806-46f0-b9bd-90a61d07a992" providerId="ADAL" clId="{A3A4A27B-A0BF-5A44-A617-5A7ADDD4AAE9}" dt="2023-03-03T07:05:14.967" v="325"/>
        <pc:sldMkLst>
          <pc:docMk/>
          <pc:sldMk cId="3672178188" sldId="1527"/>
        </pc:sldMkLst>
      </pc:sldChg>
      <pc:sldChg chg="addSp delSp modSp del mod">
        <pc:chgData name="Gavin Band" userId="c8f793f7-5806-46f0-b9bd-90a61d07a992" providerId="ADAL" clId="{A3A4A27B-A0BF-5A44-A617-5A7ADDD4AAE9}" dt="2023-03-03T07:05:06.633" v="323" actId="2696"/>
        <pc:sldMkLst>
          <pc:docMk/>
          <pc:sldMk cId="4007915443" sldId="1527"/>
        </pc:sldMkLst>
        <pc:spChg chg="mod">
          <ac:chgData name="Gavin Band" userId="c8f793f7-5806-46f0-b9bd-90a61d07a992" providerId="ADAL" clId="{A3A4A27B-A0BF-5A44-A617-5A7ADDD4AAE9}" dt="2023-03-02T22:38:45.862" v="212" actId="1076"/>
          <ac:spMkLst>
            <pc:docMk/>
            <pc:sldMk cId="4007915443" sldId="1527"/>
            <ac:spMk id="6" creationId="{4DE62304-08DA-CA4F-916F-10ACC8402CB5}"/>
          </ac:spMkLst>
        </pc:spChg>
        <pc:spChg chg="mod">
          <ac:chgData name="Gavin Band" userId="c8f793f7-5806-46f0-b9bd-90a61d07a992" providerId="ADAL" clId="{A3A4A27B-A0BF-5A44-A617-5A7ADDD4AAE9}" dt="2023-03-02T22:40:16.252" v="235" actId="14100"/>
          <ac:spMkLst>
            <pc:docMk/>
            <pc:sldMk cId="4007915443" sldId="1527"/>
            <ac:spMk id="8" creationId="{E75A4491-4BE6-2448-A4D9-FF11A9725C54}"/>
          </ac:spMkLst>
        </pc:spChg>
        <pc:picChg chg="mod">
          <ac:chgData name="Gavin Band" userId="c8f793f7-5806-46f0-b9bd-90a61d07a992" providerId="ADAL" clId="{A3A4A27B-A0BF-5A44-A617-5A7ADDD4AAE9}" dt="2023-03-02T22:38:43.618" v="211" actId="1076"/>
          <ac:picMkLst>
            <pc:docMk/>
            <pc:sldMk cId="4007915443" sldId="1527"/>
            <ac:picMk id="7" creationId="{2D8ECB3E-8048-3B45-96AC-4B3030D03B14}"/>
          </ac:picMkLst>
        </pc:picChg>
        <pc:picChg chg="add del mod">
          <ac:chgData name="Gavin Band" userId="c8f793f7-5806-46f0-b9bd-90a61d07a992" providerId="ADAL" clId="{A3A4A27B-A0BF-5A44-A617-5A7ADDD4AAE9}" dt="2023-03-02T22:38:53.311" v="214" actId="478"/>
          <ac:picMkLst>
            <pc:docMk/>
            <pc:sldMk cId="4007915443" sldId="1527"/>
            <ac:picMk id="9" creationId="{2DB832E1-B1DD-2FD9-1EDB-25FDC022AAF5}"/>
          </ac:picMkLst>
        </pc:picChg>
        <pc:cxnChg chg="add mod">
          <ac:chgData name="Gavin Band" userId="c8f793f7-5806-46f0-b9bd-90a61d07a992" providerId="ADAL" clId="{A3A4A27B-A0BF-5A44-A617-5A7ADDD4AAE9}" dt="2023-03-02T22:39:59.111" v="234" actId="1038"/>
          <ac:cxnSpMkLst>
            <pc:docMk/>
            <pc:sldMk cId="4007915443" sldId="1527"/>
            <ac:cxnSpMk id="10" creationId="{EE9C1F66-9CD4-0E1F-8053-604C88C9F816}"/>
          </ac:cxnSpMkLst>
        </pc:cxnChg>
      </pc:sldChg>
      <pc:sldChg chg="addSp modSp add mod">
        <pc:chgData name="Gavin Band" userId="c8f793f7-5806-46f0-b9bd-90a61d07a992" providerId="ADAL" clId="{A3A4A27B-A0BF-5A44-A617-5A7ADDD4AAE9}" dt="2023-03-03T07:15:48.585" v="355" actId="1076"/>
        <pc:sldMkLst>
          <pc:docMk/>
          <pc:sldMk cId="3361008220" sldId="1528"/>
        </pc:sldMkLst>
        <pc:picChg chg="add mod">
          <ac:chgData name="Gavin Band" userId="c8f793f7-5806-46f0-b9bd-90a61d07a992" providerId="ADAL" clId="{A3A4A27B-A0BF-5A44-A617-5A7ADDD4AAE9}" dt="2023-03-03T07:15:48.585" v="355" actId="1076"/>
          <ac:picMkLst>
            <pc:docMk/>
            <pc:sldMk cId="3361008220" sldId="1528"/>
            <ac:picMk id="4" creationId="{DB8B6867-30EB-C104-2B08-A60E49ACEF83}"/>
          </ac:picMkLst>
        </pc:picChg>
      </pc:sldChg>
      <pc:sldChg chg="add del setBg">
        <pc:chgData name="Gavin Band" userId="c8f793f7-5806-46f0-b9bd-90a61d07a992" providerId="ADAL" clId="{A3A4A27B-A0BF-5A44-A617-5A7ADDD4AAE9}" dt="2023-03-03T07:05:14.967" v="325"/>
        <pc:sldMkLst>
          <pc:docMk/>
          <pc:sldMk cId="3469806032" sldId="1528"/>
        </pc:sldMkLst>
      </pc:sldChg>
      <pc:sldChg chg="modSp del mod">
        <pc:chgData name="Gavin Band" userId="c8f793f7-5806-46f0-b9bd-90a61d07a992" providerId="ADAL" clId="{A3A4A27B-A0BF-5A44-A617-5A7ADDD4AAE9}" dt="2023-03-03T07:05:06.633" v="323" actId="2696"/>
        <pc:sldMkLst>
          <pc:docMk/>
          <pc:sldMk cId="4058282090" sldId="1528"/>
        </pc:sldMkLst>
        <pc:spChg chg="mod">
          <ac:chgData name="Gavin Band" userId="c8f793f7-5806-46f0-b9bd-90a61d07a992" providerId="ADAL" clId="{A3A4A27B-A0BF-5A44-A617-5A7ADDD4AAE9}" dt="2023-03-02T22:43:13.162" v="236" actId="1076"/>
          <ac:spMkLst>
            <pc:docMk/>
            <pc:sldMk cId="4058282090" sldId="1528"/>
            <ac:spMk id="8" creationId="{E75A4491-4BE6-2448-A4D9-FF11A9725C54}"/>
          </ac:spMkLst>
        </pc:spChg>
        <pc:spChg chg="mod">
          <ac:chgData name="Gavin Band" userId="c8f793f7-5806-46f0-b9bd-90a61d07a992" providerId="ADAL" clId="{A3A4A27B-A0BF-5A44-A617-5A7ADDD4AAE9}" dt="2023-03-02T22:46:22.543" v="238" actId="1076"/>
          <ac:spMkLst>
            <pc:docMk/>
            <pc:sldMk cId="4058282090" sldId="1528"/>
            <ac:spMk id="12" creationId="{6C17E9D2-E71E-3945-8AA5-74F9973EBE70}"/>
          </ac:spMkLst>
        </pc:spChg>
        <pc:spChg chg="mod">
          <ac:chgData name="Gavin Band" userId="c8f793f7-5806-46f0-b9bd-90a61d07a992" providerId="ADAL" clId="{A3A4A27B-A0BF-5A44-A617-5A7ADDD4AAE9}" dt="2023-03-02T22:46:26.145" v="239" actId="1076"/>
          <ac:spMkLst>
            <pc:docMk/>
            <pc:sldMk cId="4058282090" sldId="1528"/>
            <ac:spMk id="13" creationId="{59926C94-AC01-C149-A6C5-14DA67345F5C}"/>
          </ac:spMkLst>
        </pc:spChg>
      </pc:sldChg>
      <pc:sldChg chg="add del setBg">
        <pc:chgData name="Gavin Band" userId="c8f793f7-5806-46f0-b9bd-90a61d07a992" providerId="ADAL" clId="{A3A4A27B-A0BF-5A44-A617-5A7ADDD4AAE9}" dt="2023-03-03T07:19:33.301" v="568"/>
        <pc:sldMkLst>
          <pc:docMk/>
          <pc:sldMk cId="990543034" sldId="1529"/>
        </pc:sldMkLst>
      </pc:sldChg>
      <pc:sldChg chg="del">
        <pc:chgData name="Gavin Band" userId="c8f793f7-5806-46f0-b9bd-90a61d07a992" providerId="ADAL" clId="{A3A4A27B-A0BF-5A44-A617-5A7ADDD4AAE9}" dt="2023-03-03T07:19:23.944" v="566" actId="2696"/>
        <pc:sldMkLst>
          <pc:docMk/>
          <pc:sldMk cId="1136046430" sldId="1529"/>
        </pc:sldMkLst>
      </pc:sldChg>
      <pc:sldChg chg="add ord">
        <pc:chgData name="Gavin Band" userId="c8f793f7-5806-46f0-b9bd-90a61d07a992" providerId="ADAL" clId="{A3A4A27B-A0BF-5A44-A617-5A7ADDD4AAE9}" dt="2023-03-03T07:24:03.935" v="612" actId="20578"/>
        <pc:sldMkLst>
          <pc:docMk/>
          <pc:sldMk cId="3549383659" sldId="1529"/>
        </pc:sldMkLst>
      </pc:sldChg>
      <pc:sldChg chg="del">
        <pc:chgData name="Gavin Band" userId="c8f793f7-5806-46f0-b9bd-90a61d07a992" providerId="ADAL" clId="{A3A4A27B-A0BF-5A44-A617-5A7ADDD4AAE9}" dt="2023-03-03T08:11:03.756" v="2426" actId="2696"/>
        <pc:sldMkLst>
          <pc:docMk/>
          <pc:sldMk cId="128080483" sldId="1598"/>
        </pc:sldMkLst>
      </pc:sldChg>
      <pc:sldChg chg="del">
        <pc:chgData name="Gavin Band" userId="c8f793f7-5806-46f0-b9bd-90a61d07a992" providerId="ADAL" clId="{A3A4A27B-A0BF-5A44-A617-5A7ADDD4AAE9}" dt="2023-03-03T08:11:03.833" v="2427" actId="2696"/>
        <pc:sldMkLst>
          <pc:docMk/>
          <pc:sldMk cId="7360896" sldId="1599"/>
        </pc:sldMkLst>
      </pc:sldChg>
      <pc:sldChg chg="addSp delSp modSp mod">
        <pc:chgData name="Gavin Band" userId="c8f793f7-5806-46f0-b9bd-90a61d07a992" providerId="ADAL" clId="{A3A4A27B-A0BF-5A44-A617-5A7ADDD4AAE9}" dt="2023-03-03T08:10:32.589" v="2421" actId="113"/>
        <pc:sldMkLst>
          <pc:docMk/>
          <pc:sldMk cId="4101040686" sldId="1603"/>
        </pc:sldMkLst>
        <pc:spChg chg="mod">
          <ac:chgData name="Gavin Band" userId="c8f793f7-5806-46f0-b9bd-90a61d07a992" providerId="ADAL" clId="{A3A4A27B-A0BF-5A44-A617-5A7ADDD4AAE9}" dt="2023-03-03T08:09:55.155" v="2399" actId="20577"/>
          <ac:spMkLst>
            <pc:docMk/>
            <pc:sldMk cId="4101040686" sldId="1603"/>
            <ac:spMk id="6" creationId="{9F8866E5-8D32-6D41-8A94-88EE07106F83}"/>
          </ac:spMkLst>
        </pc:spChg>
        <pc:spChg chg="del mod">
          <ac:chgData name="Gavin Band" userId="c8f793f7-5806-46f0-b9bd-90a61d07a992" providerId="ADAL" clId="{A3A4A27B-A0BF-5A44-A617-5A7ADDD4AAE9}" dt="2023-03-03T08:09:50.485" v="2390" actId="478"/>
          <ac:spMkLst>
            <pc:docMk/>
            <pc:sldMk cId="4101040686" sldId="1603"/>
            <ac:spMk id="9" creationId="{09A2CA1F-DCBA-6338-701C-B0ED9879E100}"/>
          </ac:spMkLst>
        </pc:spChg>
        <pc:spChg chg="add del">
          <ac:chgData name="Gavin Band" userId="c8f793f7-5806-46f0-b9bd-90a61d07a992" providerId="ADAL" clId="{A3A4A27B-A0BF-5A44-A617-5A7ADDD4AAE9}" dt="2023-03-03T08:05:43.608" v="1991" actId="478"/>
          <ac:spMkLst>
            <pc:docMk/>
            <pc:sldMk cId="4101040686" sldId="1603"/>
            <ac:spMk id="29" creationId="{E271D04A-0214-5141-CE5D-91F44EDC290A}"/>
          </ac:spMkLst>
        </pc:spChg>
        <pc:spChg chg="add mod">
          <ac:chgData name="Gavin Band" userId="c8f793f7-5806-46f0-b9bd-90a61d07a992" providerId="ADAL" clId="{A3A4A27B-A0BF-5A44-A617-5A7ADDD4AAE9}" dt="2023-03-03T08:10:14.519" v="2405" actId="2711"/>
          <ac:spMkLst>
            <pc:docMk/>
            <pc:sldMk cId="4101040686" sldId="1603"/>
            <ac:spMk id="30" creationId="{93B8486F-F29C-FBBF-C368-817C23DBC42B}"/>
          </ac:spMkLst>
        </pc:spChg>
        <pc:spChg chg="add del mod">
          <ac:chgData name="Gavin Band" userId="c8f793f7-5806-46f0-b9bd-90a61d07a992" providerId="ADAL" clId="{A3A4A27B-A0BF-5A44-A617-5A7ADDD4AAE9}" dt="2023-03-03T08:10:14.519" v="2405" actId="2711"/>
          <ac:spMkLst>
            <pc:docMk/>
            <pc:sldMk cId="4101040686" sldId="1603"/>
            <ac:spMk id="32" creationId="{62E08957-A042-D958-3290-9FFDA5F1FCCB}"/>
          </ac:spMkLst>
        </pc:spChg>
        <pc:spChg chg="add mod">
          <ac:chgData name="Gavin Band" userId="c8f793f7-5806-46f0-b9bd-90a61d07a992" providerId="ADAL" clId="{A3A4A27B-A0BF-5A44-A617-5A7ADDD4AAE9}" dt="2023-03-03T08:10:32.589" v="2421" actId="113"/>
          <ac:spMkLst>
            <pc:docMk/>
            <pc:sldMk cId="4101040686" sldId="1603"/>
            <ac:spMk id="34" creationId="{9E3E3174-7DB5-0983-A5A8-BC33230A6FDA}"/>
          </ac:spMkLst>
        </pc:spChg>
        <pc:grpChg chg="del mod">
          <ac:chgData name="Gavin Band" userId="c8f793f7-5806-46f0-b9bd-90a61d07a992" providerId="ADAL" clId="{A3A4A27B-A0BF-5A44-A617-5A7ADDD4AAE9}" dt="2023-03-03T08:09:50.485" v="2390" actId="478"/>
          <ac:grpSpMkLst>
            <pc:docMk/>
            <pc:sldMk cId="4101040686" sldId="1603"/>
            <ac:grpSpMk id="5" creationId="{92A4CD21-2E80-2E96-79DE-4212D3EAF329}"/>
          </ac:grpSpMkLst>
        </pc:grpChg>
        <pc:grpChg chg="add del mod">
          <ac:chgData name="Gavin Band" userId="c8f793f7-5806-46f0-b9bd-90a61d07a992" providerId="ADAL" clId="{A3A4A27B-A0BF-5A44-A617-5A7ADDD4AAE9}" dt="2023-03-03T08:05:43.608" v="1991" actId="478"/>
          <ac:grpSpMkLst>
            <pc:docMk/>
            <pc:sldMk cId="4101040686" sldId="1603"/>
            <ac:grpSpMk id="12" creationId="{5686155C-18EB-B602-3D64-85E020AFC3FB}"/>
          </ac:grpSpMkLst>
        </pc:grpChg>
        <pc:picChg chg="add del mod">
          <ac:chgData name="Gavin Band" userId="c8f793f7-5806-46f0-b9bd-90a61d07a992" providerId="ADAL" clId="{A3A4A27B-A0BF-5A44-A617-5A7ADDD4AAE9}" dt="2023-03-03T08:05:43.608" v="1991" actId="478"/>
          <ac:picMkLst>
            <pc:docMk/>
            <pc:sldMk cId="4101040686" sldId="1603"/>
            <ac:picMk id="31" creationId="{09DABCF9-0DAD-BF9B-3E61-1A53357E74F8}"/>
          </ac:picMkLst>
        </pc:picChg>
        <pc:picChg chg="add mod">
          <ac:chgData name="Gavin Band" userId="c8f793f7-5806-46f0-b9bd-90a61d07a992" providerId="ADAL" clId="{A3A4A27B-A0BF-5A44-A617-5A7ADDD4AAE9}" dt="2023-03-03T08:10:30.188" v="2420" actId="1076"/>
          <ac:picMkLst>
            <pc:docMk/>
            <pc:sldMk cId="4101040686" sldId="1603"/>
            <ac:picMk id="33" creationId="{E67CD32A-BEB5-AFE4-82B8-7EBDE42513EF}"/>
          </ac:picMkLst>
        </pc:picChg>
      </pc:sldChg>
      <pc:sldChg chg="ord">
        <pc:chgData name="Gavin Band" userId="c8f793f7-5806-46f0-b9bd-90a61d07a992" providerId="ADAL" clId="{A3A4A27B-A0BF-5A44-A617-5A7ADDD4AAE9}" dt="2023-03-03T08:11:27.028" v="2428" actId="20578"/>
        <pc:sldMkLst>
          <pc:docMk/>
          <pc:sldMk cId="470313194" sldId="1608"/>
        </pc:sldMkLst>
      </pc:sldChg>
      <pc:sldChg chg="new del">
        <pc:chgData name="Gavin Band" userId="c8f793f7-5806-46f0-b9bd-90a61d07a992" providerId="ADAL" clId="{A3A4A27B-A0BF-5A44-A617-5A7ADDD4AAE9}" dt="2023-03-02T22:28:46.954" v="2" actId="2696"/>
        <pc:sldMkLst>
          <pc:docMk/>
          <pc:sldMk cId="1877205075" sldId="1612"/>
        </pc:sldMkLst>
      </pc:sldChg>
      <pc:sldChg chg="addSp modSp add mod">
        <pc:chgData name="Gavin Band" userId="c8f793f7-5806-46f0-b9bd-90a61d07a992" providerId="ADAL" clId="{A3A4A27B-A0BF-5A44-A617-5A7ADDD4AAE9}" dt="2023-03-03T07:17:14.001" v="431" actId="20577"/>
        <pc:sldMkLst>
          <pc:docMk/>
          <pc:sldMk cId="3225692794" sldId="1613"/>
        </pc:sldMkLst>
        <pc:spChg chg="mod">
          <ac:chgData name="Gavin Band" userId="c8f793f7-5806-46f0-b9bd-90a61d07a992" providerId="ADAL" clId="{A3A4A27B-A0BF-5A44-A617-5A7ADDD4AAE9}" dt="2023-03-02T22:28:50.985" v="15" actId="20577"/>
          <ac:spMkLst>
            <pc:docMk/>
            <pc:sldMk cId="3225692794" sldId="1613"/>
            <ac:spMk id="2" creationId="{B9F9FC52-9901-1D4F-87C4-76D65553F00F}"/>
          </ac:spMkLst>
        </pc:spChg>
        <pc:spChg chg="mod">
          <ac:chgData name="Gavin Band" userId="c8f793f7-5806-46f0-b9bd-90a61d07a992" providerId="ADAL" clId="{A3A4A27B-A0BF-5A44-A617-5A7ADDD4AAE9}" dt="2023-03-03T07:17:14.001" v="431" actId="20577"/>
          <ac:spMkLst>
            <pc:docMk/>
            <pc:sldMk cId="3225692794" sldId="1613"/>
            <ac:spMk id="3" creationId="{FC57E243-D43B-A948-B81A-C9A58155E66D}"/>
          </ac:spMkLst>
        </pc:spChg>
        <pc:cxnChg chg="add mod">
          <ac:chgData name="Gavin Band" userId="c8f793f7-5806-46f0-b9bd-90a61d07a992" providerId="ADAL" clId="{A3A4A27B-A0BF-5A44-A617-5A7ADDD4AAE9}" dt="2023-03-03T07:01:09.724" v="318" actId="14100"/>
          <ac:cxnSpMkLst>
            <pc:docMk/>
            <pc:sldMk cId="3225692794" sldId="1613"/>
            <ac:cxnSpMk id="5" creationId="{A45E3A58-7684-13D2-81FF-EA2BCE1D29B6}"/>
          </ac:cxnSpMkLst>
        </pc:cxnChg>
      </pc:sldChg>
      <pc:sldChg chg="addSp delSp modSp new del mod">
        <pc:chgData name="Gavin Band" userId="c8f793f7-5806-46f0-b9bd-90a61d07a992" providerId="ADAL" clId="{A3A4A27B-A0BF-5A44-A617-5A7ADDD4AAE9}" dt="2023-03-02T23:54:49.726" v="309" actId="2696"/>
        <pc:sldMkLst>
          <pc:docMk/>
          <pc:sldMk cId="2452931837" sldId="1614"/>
        </pc:sldMkLst>
        <pc:spChg chg="del">
          <ac:chgData name="Gavin Band" userId="c8f793f7-5806-46f0-b9bd-90a61d07a992" providerId="ADAL" clId="{A3A4A27B-A0BF-5A44-A617-5A7ADDD4AAE9}" dt="2023-03-02T23:54:35.376" v="302" actId="478"/>
          <ac:spMkLst>
            <pc:docMk/>
            <pc:sldMk cId="2452931837" sldId="1614"/>
            <ac:spMk id="2" creationId="{0DEAA02D-54B8-B2A5-8C33-FBADBC84A5A9}"/>
          </ac:spMkLst>
        </pc:spChg>
        <pc:spChg chg="del">
          <ac:chgData name="Gavin Band" userId="c8f793f7-5806-46f0-b9bd-90a61d07a992" providerId="ADAL" clId="{A3A4A27B-A0BF-5A44-A617-5A7ADDD4AAE9}" dt="2023-03-02T23:54:29.434" v="300"/>
          <ac:spMkLst>
            <pc:docMk/>
            <pc:sldMk cId="2452931837" sldId="1614"/>
            <ac:spMk id="3" creationId="{3BCE7607-44E5-C97D-31D6-0E61B941E8E7}"/>
          </ac:spMkLst>
        </pc:spChg>
        <pc:spChg chg="add mod">
          <ac:chgData name="Gavin Band" userId="c8f793f7-5806-46f0-b9bd-90a61d07a992" providerId="ADAL" clId="{A3A4A27B-A0BF-5A44-A617-5A7ADDD4AAE9}" dt="2023-03-02T23:54:42.135" v="304" actId="21"/>
          <ac:spMkLst>
            <pc:docMk/>
            <pc:sldMk cId="2452931837" sldId="1614"/>
            <ac:spMk id="6" creationId="{16CF25F7-E9C9-E5D4-2017-8DC9DEA4C47E}"/>
          </ac:spMkLst>
        </pc:spChg>
        <pc:picChg chg="add del mod">
          <ac:chgData name="Gavin Band" userId="c8f793f7-5806-46f0-b9bd-90a61d07a992" providerId="ADAL" clId="{A3A4A27B-A0BF-5A44-A617-5A7ADDD4AAE9}" dt="2023-03-02T23:54:42.135" v="304" actId="21"/>
          <ac:picMkLst>
            <pc:docMk/>
            <pc:sldMk cId="2452931837" sldId="1614"/>
            <ac:picMk id="4" creationId="{474E9AC8-5742-1CAE-87D4-2E6F7D0A546F}"/>
          </ac:picMkLst>
        </pc:picChg>
      </pc:sldChg>
      <pc:sldChg chg="addSp delSp modSp add mod">
        <pc:chgData name="Gavin Band" userId="c8f793f7-5806-46f0-b9bd-90a61d07a992" providerId="ADAL" clId="{A3A4A27B-A0BF-5A44-A617-5A7ADDD4AAE9}" dt="2023-03-03T08:09:33.889" v="2389" actId="1076"/>
        <pc:sldMkLst>
          <pc:docMk/>
          <pc:sldMk cId="2443233572" sldId="1615"/>
        </pc:sldMkLst>
        <pc:spChg chg="del">
          <ac:chgData name="Gavin Band" userId="c8f793f7-5806-46f0-b9bd-90a61d07a992" providerId="ADAL" clId="{A3A4A27B-A0BF-5A44-A617-5A7ADDD4AAE9}" dt="2023-03-02T23:54:44.789" v="305" actId="478"/>
          <ac:spMkLst>
            <pc:docMk/>
            <pc:sldMk cId="2443233572" sldId="1615"/>
            <ac:spMk id="3" creationId="{DF0891EF-0F35-394C-9C0D-65F6F51BF037}"/>
          </ac:spMkLst>
        </pc:spChg>
        <pc:spChg chg="add del mod">
          <ac:chgData name="Gavin Band" userId="c8f793f7-5806-46f0-b9bd-90a61d07a992" providerId="ADAL" clId="{A3A4A27B-A0BF-5A44-A617-5A7ADDD4AAE9}" dt="2023-03-02T23:54:46.589" v="307" actId="478"/>
          <ac:spMkLst>
            <pc:docMk/>
            <pc:sldMk cId="2443233572" sldId="1615"/>
            <ac:spMk id="4" creationId="{92DF5B24-50C7-358F-36A8-6C0E856570A0}"/>
          </ac:spMkLst>
        </pc:spChg>
        <pc:spChg chg="add del mod">
          <ac:chgData name="Gavin Band" userId="c8f793f7-5806-46f0-b9bd-90a61d07a992" providerId="ADAL" clId="{A3A4A27B-A0BF-5A44-A617-5A7ADDD4AAE9}" dt="2023-03-03T07:58:00.889" v="1529" actId="478"/>
          <ac:spMkLst>
            <pc:docMk/>
            <pc:sldMk cId="2443233572" sldId="1615"/>
            <ac:spMk id="6" creationId="{1BD11400-4F21-9AA2-621E-EB24B1808670}"/>
          </ac:spMkLst>
        </pc:spChg>
        <pc:spChg chg="add del mod">
          <ac:chgData name="Gavin Band" userId="c8f793f7-5806-46f0-b9bd-90a61d07a992" providerId="ADAL" clId="{A3A4A27B-A0BF-5A44-A617-5A7ADDD4AAE9}" dt="2023-03-03T07:58:00.889" v="1529" actId="478"/>
          <ac:spMkLst>
            <pc:docMk/>
            <pc:sldMk cId="2443233572" sldId="1615"/>
            <ac:spMk id="7" creationId="{3789A8AE-143C-944A-4852-AFA6F2660449}"/>
          </ac:spMkLst>
        </pc:spChg>
        <pc:spChg chg="add del mod">
          <ac:chgData name="Gavin Band" userId="c8f793f7-5806-46f0-b9bd-90a61d07a992" providerId="ADAL" clId="{A3A4A27B-A0BF-5A44-A617-5A7ADDD4AAE9}" dt="2023-03-03T07:56:40.958" v="1442" actId="478"/>
          <ac:spMkLst>
            <pc:docMk/>
            <pc:sldMk cId="2443233572" sldId="1615"/>
            <ac:spMk id="9" creationId="{1DC2091F-59A0-767B-7D19-59E9727C3C76}"/>
          </ac:spMkLst>
        </pc:spChg>
        <pc:spChg chg="add mod">
          <ac:chgData name="Gavin Band" userId="c8f793f7-5806-46f0-b9bd-90a61d07a992" providerId="ADAL" clId="{A3A4A27B-A0BF-5A44-A617-5A7ADDD4AAE9}" dt="2023-03-03T07:59:27.301" v="1548" actId="1076"/>
          <ac:spMkLst>
            <pc:docMk/>
            <pc:sldMk cId="2443233572" sldId="1615"/>
            <ac:spMk id="10" creationId="{FFFA6AD8-229A-7354-1B58-059518C86804}"/>
          </ac:spMkLst>
        </pc:spChg>
        <pc:spChg chg="mod">
          <ac:chgData name="Gavin Band" userId="c8f793f7-5806-46f0-b9bd-90a61d07a992" providerId="ADAL" clId="{A3A4A27B-A0BF-5A44-A617-5A7ADDD4AAE9}" dt="2023-03-03T07:56:10.984" v="1419"/>
          <ac:spMkLst>
            <pc:docMk/>
            <pc:sldMk cId="2443233572" sldId="1615"/>
            <ac:spMk id="12" creationId="{24630B0B-5E8A-1E54-6CE6-5EC54660398E}"/>
          </ac:spMkLst>
        </pc:spChg>
        <pc:spChg chg="add del mod">
          <ac:chgData name="Gavin Band" userId="c8f793f7-5806-46f0-b9bd-90a61d07a992" providerId="ADAL" clId="{A3A4A27B-A0BF-5A44-A617-5A7ADDD4AAE9}" dt="2023-03-03T07:58:02.924" v="1530" actId="478"/>
          <ac:spMkLst>
            <pc:docMk/>
            <pc:sldMk cId="2443233572" sldId="1615"/>
            <ac:spMk id="20" creationId="{11DFD953-E353-2E4A-2647-E0CA73384D08}"/>
          </ac:spMkLst>
        </pc:spChg>
        <pc:spChg chg="add del mod">
          <ac:chgData name="Gavin Band" userId="c8f793f7-5806-46f0-b9bd-90a61d07a992" providerId="ADAL" clId="{A3A4A27B-A0BF-5A44-A617-5A7ADDD4AAE9}" dt="2023-03-03T07:58:02.924" v="1530" actId="478"/>
          <ac:spMkLst>
            <pc:docMk/>
            <pc:sldMk cId="2443233572" sldId="1615"/>
            <ac:spMk id="21" creationId="{1010747C-842B-6DC7-530B-51D7E8B97F88}"/>
          </ac:spMkLst>
        </pc:spChg>
        <pc:spChg chg="add del mod">
          <ac:chgData name="Gavin Band" userId="c8f793f7-5806-46f0-b9bd-90a61d07a992" providerId="ADAL" clId="{A3A4A27B-A0BF-5A44-A617-5A7ADDD4AAE9}" dt="2023-03-03T07:56:44.172" v="1443" actId="478"/>
          <ac:spMkLst>
            <pc:docMk/>
            <pc:sldMk cId="2443233572" sldId="1615"/>
            <ac:spMk id="24" creationId="{D7B61BA5-CE7D-34E0-2774-526D07E5E36B}"/>
          </ac:spMkLst>
        </pc:spChg>
        <pc:spChg chg="add mod">
          <ac:chgData name="Gavin Band" userId="c8f793f7-5806-46f0-b9bd-90a61d07a992" providerId="ADAL" clId="{A3A4A27B-A0BF-5A44-A617-5A7ADDD4AAE9}" dt="2023-03-03T08:00:28.730" v="1583" actId="1076"/>
          <ac:spMkLst>
            <pc:docMk/>
            <pc:sldMk cId="2443233572" sldId="1615"/>
            <ac:spMk id="25" creationId="{F3D3B46E-A250-BFC3-3ADB-397374B0D4DA}"/>
          </ac:spMkLst>
        </pc:spChg>
        <pc:spChg chg="add mod">
          <ac:chgData name="Gavin Band" userId="c8f793f7-5806-46f0-b9bd-90a61d07a992" providerId="ADAL" clId="{A3A4A27B-A0BF-5A44-A617-5A7ADDD4AAE9}" dt="2023-03-03T08:00:39.550" v="1592" actId="1076"/>
          <ac:spMkLst>
            <pc:docMk/>
            <pc:sldMk cId="2443233572" sldId="1615"/>
            <ac:spMk id="26" creationId="{173162F9-A8EA-75E5-E8FD-503447D8DC95}"/>
          </ac:spMkLst>
        </pc:spChg>
        <pc:spChg chg="add mod">
          <ac:chgData name="Gavin Band" userId="c8f793f7-5806-46f0-b9bd-90a61d07a992" providerId="ADAL" clId="{A3A4A27B-A0BF-5A44-A617-5A7ADDD4AAE9}" dt="2023-03-03T07:59:09.948" v="1546" actId="1076"/>
          <ac:spMkLst>
            <pc:docMk/>
            <pc:sldMk cId="2443233572" sldId="1615"/>
            <ac:spMk id="29" creationId="{5D9EE0C1-FC22-FE4D-7791-9B666C65E2EF}"/>
          </ac:spMkLst>
        </pc:spChg>
        <pc:spChg chg="add mod">
          <ac:chgData name="Gavin Band" userId="c8f793f7-5806-46f0-b9bd-90a61d07a992" providerId="ADAL" clId="{A3A4A27B-A0BF-5A44-A617-5A7ADDD4AAE9}" dt="2023-03-03T07:59:41.555" v="1574" actId="2711"/>
          <ac:spMkLst>
            <pc:docMk/>
            <pc:sldMk cId="2443233572" sldId="1615"/>
            <ac:spMk id="30" creationId="{7B845654-320D-5990-F759-4CF54681BCDE}"/>
          </ac:spMkLst>
        </pc:spChg>
        <pc:spChg chg="add mod">
          <ac:chgData name="Gavin Band" userId="c8f793f7-5806-46f0-b9bd-90a61d07a992" providerId="ADAL" clId="{A3A4A27B-A0BF-5A44-A617-5A7ADDD4AAE9}" dt="2023-03-03T07:59:41.555" v="1574" actId="2711"/>
          <ac:spMkLst>
            <pc:docMk/>
            <pc:sldMk cId="2443233572" sldId="1615"/>
            <ac:spMk id="31" creationId="{90AEF6F0-5C6B-5B95-C002-7A15F4CE280D}"/>
          </ac:spMkLst>
        </pc:spChg>
        <pc:grpChg chg="add mod">
          <ac:chgData name="Gavin Band" userId="c8f793f7-5806-46f0-b9bd-90a61d07a992" providerId="ADAL" clId="{A3A4A27B-A0BF-5A44-A617-5A7ADDD4AAE9}" dt="2023-03-03T07:59:01.500" v="1544" actId="1076"/>
          <ac:grpSpMkLst>
            <pc:docMk/>
            <pc:sldMk cId="2443233572" sldId="1615"/>
            <ac:grpSpMk id="11" creationId="{840F529A-1D5E-155C-A9EC-82B0861D4561}"/>
          </ac:grpSpMkLst>
        </pc:grpChg>
        <pc:grpChg chg="mod">
          <ac:chgData name="Gavin Band" userId="c8f793f7-5806-46f0-b9bd-90a61d07a992" providerId="ADAL" clId="{A3A4A27B-A0BF-5A44-A617-5A7ADDD4AAE9}" dt="2023-03-03T07:56:10.984" v="1419"/>
          <ac:grpSpMkLst>
            <pc:docMk/>
            <pc:sldMk cId="2443233572" sldId="1615"/>
            <ac:grpSpMk id="13" creationId="{EBCC420F-F67C-0720-6A60-C5BE9E8B286C}"/>
          </ac:grpSpMkLst>
        </pc:grpChg>
        <pc:grpChg chg="add">
          <ac:chgData name="Gavin Band" userId="c8f793f7-5806-46f0-b9bd-90a61d07a992" providerId="ADAL" clId="{A3A4A27B-A0BF-5A44-A617-5A7ADDD4AAE9}" dt="2023-03-03T08:00:32.713" v="1584" actId="164"/>
          <ac:grpSpMkLst>
            <pc:docMk/>
            <pc:sldMk cId="2443233572" sldId="1615"/>
            <ac:grpSpMk id="36" creationId="{F88F295B-226F-8645-88B6-5D44859A377E}"/>
          </ac:grpSpMkLst>
        </pc:grpChg>
        <pc:picChg chg="add mod">
          <ac:chgData name="Gavin Band" userId="c8f793f7-5806-46f0-b9bd-90a61d07a992" providerId="ADAL" clId="{A3A4A27B-A0BF-5A44-A617-5A7ADDD4AAE9}" dt="2023-03-03T07:58:58.133" v="1543" actId="1076"/>
          <ac:picMkLst>
            <pc:docMk/>
            <pc:sldMk cId="2443233572" sldId="1615"/>
            <ac:picMk id="5" creationId="{74272C4C-9E23-5714-0721-A51833BEC5BB}"/>
          </ac:picMkLst>
        </pc:picChg>
        <pc:picChg chg="mod">
          <ac:chgData name="Gavin Band" userId="c8f793f7-5806-46f0-b9bd-90a61d07a992" providerId="ADAL" clId="{A3A4A27B-A0BF-5A44-A617-5A7ADDD4AAE9}" dt="2023-03-03T07:56:10.984" v="1419"/>
          <ac:picMkLst>
            <pc:docMk/>
            <pc:sldMk cId="2443233572" sldId="1615"/>
            <ac:picMk id="16" creationId="{E4D10C02-AB1B-2F72-1D4C-7E6186BF538F}"/>
          </ac:picMkLst>
        </pc:picChg>
        <pc:picChg chg="mod">
          <ac:chgData name="Gavin Band" userId="c8f793f7-5806-46f0-b9bd-90a61d07a992" providerId="ADAL" clId="{A3A4A27B-A0BF-5A44-A617-5A7ADDD4AAE9}" dt="2023-03-03T07:56:10.984" v="1419"/>
          <ac:picMkLst>
            <pc:docMk/>
            <pc:sldMk cId="2443233572" sldId="1615"/>
            <ac:picMk id="17" creationId="{17BB79F1-7927-2B0E-37A1-56809DFE0C28}"/>
          </ac:picMkLst>
        </pc:picChg>
        <pc:picChg chg="mod">
          <ac:chgData name="Gavin Band" userId="c8f793f7-5806-46f0-b9bd-90a61d07a992" providerId="ADAL" clId="{A3A4A27B-A0BF-5A44-A617-5A7ADDD4AAE9}" dt="2023-03-03T07:56:10.984" v="1419"/>
          <ac:picMkLst>
            <pc:docMk/>
            <pc:sldMk cId="2443233572" sldId="1615"/>
            <ac:picMk id="18" creationId="{6D2B8DF9-0297-786A-C5D8-1797F3ACF162}"/>
          </ac:picMkLst>
        </pc:picChg>
        <pc:picChg chg="mod">
          <ac:chgData name="Gavin Band" userId="c8f793f7-5806-46f0-b9bd-90a61d07a992" providerId="ADAL" clId="{A3A4A27B-A0BF-5A44-A617-5A7ADDD4AAE9}" dt="2023-03-03T07:56:10.984" v="1419"/>
          <ac:picMkLst>
            <pc:docMk/>
            <pc:sldMk cId="2443233572" sldId="1615"/>
            <ac:picMk id="19" creationId="{ECC045AA-DF85-ED67-9BFD-F58769D17CC6}"/>
          </ac:picMkLst>
        </pc:picChg>
        <pc:picChg chg="add mod">
          <ac:chgData name="Gavin Band" userId="c8f793f7-5806-46f0-b9bd-90a61d07a992" providerId="ADAL" clId="{A3A4A27B-A0BF-5A44-A617-5A7ADDD4AAE9}" dt="2023-03-03T07:59:13.349" v="1547" actId="1076"/>
          <ac:picMkLst>
            <pc:docMk/>
            <pc:sldMk cId="2443233572" sldId="1615"/>
            <ac:picMk id="28" creationId="{E101FAB6-7F81-94F7-5C62-34F3EBEE5518}"/>
          </ac:picMkLst>
        </pc:picChg>
        <pc:picChg chg="add mod">
          <ac:chgData name="Gavin Band" userId="c8f793f7-5806-46f0-b9bd-90a61d07a992" providerId="ADAL" clId="{A3A4A27B-A0BF-5A44-A617-5A7ADDD4AAE9}" dt="2023-03-03T08:09:33.889" v="2389" actId="1076"/>
          <ac:picMkLst>
            <pc:docMk/>
            <pc:sldMk cId="2443233572" sldId="1615"/>
            <ac:picMk id="37" creationId="{E1793EBC-0881-CF22-1339-C309E15843BC}"/>
          </ac:picMkLst>
        </pc:picChg>
        <pc:cxnChg chg="add del mod">
          <ac:chgData name="Gavin Band" userId="c8f793f7-5806-46f0-b9bd-90a61d07a992" providerId="ADAL" clId="{A3A4A27B-A0BF-5A44-A617-5A7ADDD4AAE9}" dt="2023-03-03T07:58:49.733" v="1539" actId="478"/>
          <ac:cxnSpMkLst>
            <pc:docMk/>
            <pc:sldMk cId="2443233572" sldId="1615"/>
            <ac:cxnSpMk id="8" creationId="{A71448B8-8705-ADE3-2A8B-A502E373F11C}"/>
          </ac:cxnSpMkLst>
        </pc:cxnChg>
        <pc:cxnChg chg="mod">
          <ac:chgData name="Gavin Band" userId="c8f793f7-5806-46f0-b9bd-90a61d07a992" providerId="ADAL" clId="{A3A4A27B-A0BF-5A44-A617-5A7ADDD4AAE9}" dt="2023-03-03T07:56:10.984" v="1419"/>
          <ac:cxnSpMkLst>
            <pc:docMk/>
            <pc:sldMk cId="2443233572" sldId="1615"/>
            <ac:cxnSpMk id="14" creationId="{AACF107E-3B21-7686-843E-086E853FEED7}"/>
          </ac:cxnSpMkLst>
        </pc:cxnChg>
        <pc:cxnChg chg="mod">
          <ac:chgData name="Gavin Band" userId="c8f793f7-5806-46f0-b9bd-90a61d07a992" providerId="ADAL" clId="{A3A4A27B-A0BF-5A44-A617-5A7ADDD4AAE9}" dt="2023-03-03T07:56:10.984" v="1419"/>
          <ac:cxnSpMkLst>
            <pc:docMk/>
            <pc:sldMk cId="2443233572" sldId="1615"/>
            <ac:cxnSpMk id="15" creationId="{97E718EA-F1E7-602E-BBCD-A1B5DE79A911}"/>
          </ac:cxnSpMkLst>
        </pc:cxnChg>
        <pc:cxnChg chg="add del mod">
          <ac:chgData name="Gavin Band" userId="c8f793f7-5806-46f0-b9bd-90a61d07a992" providerId="ADAL" clId="{A3A4A27B-A0BF-5A44-A617-5A7ADDD4AAE9}" dt="2023-03-03T07:58:00.889" v="1529" actId="478"/>
          <ac:cxnSpMkLst>
            <pc:docMk/>
            <pc:sldMk cId="2443233572" sldId="1615"/>
            <ac:cxnSpMk id="22" creationId="{8B7EFE7F-CBA1-1EA8-FC8E-27F9826B0EC5}"/>
          </ac:cxnSpMkLst>
        </pc:cxnChg>
        <pc:cxnChg chg="add del mod">
          <ac:chgData name="Gavin Band" userId="c8f793f7-5806-46f0-b9bd-90a61d07a992" providerId="ADAL" clId="{A3A4A27B-A0BF-5A44-A617-5A7ADDD4AAE9}" dt="2023-03-03T07:58:00.889" v="1529" actId="478"/>
          <ac:cxnSpMkLst>
            <pc:docMk/>
            <pc:sldMk cId="2443233572" sldId="1615"/>
            <ac:cxnSpMk id="23" creationId="{7910EDC4-497E-5107-6934-E4B4707E5261}"/>
          </ac:cxnSpMkLst>
        </pc:cxnChg>
        <pc:cxnChg chg="add mod">
          <ac:chgData name="Gavin Band" userId="c8f793f7-5806-46f0-b9bd-90a61d07a992" providerId="ADAL" clId="{A3A4A27B-A0BF-5A44-A617-5A7ADDD4AAE9}" dt="2023-03-03T08:00:03.466" v="1579" actId="1076"/>
          <ac:cxnSpMkLst>
            <pc:docMk/>
            <pc:sldMk cId="2443233572" sldId="1615"/>
            <ac:cxnSpMk id="32" creationId="{AEAE7AB2-76B2-E737-4734-8CB03BC2E0DB}"/>
          </ac:cxnSpMkLst>
        </pc:cxnChg>
        <pc:cxnChg chg="add mod">
          <ac:chgData name="Gavin Band" userId="c8f793f7-5806-46f0-b9bd-90a61d07a992" providerId="ADAL" clId="{A3A4A27B-A0BF-5A44-A617-5A7ADDD4AAE9}" dt="2023-03-03T08:00:09.028" v="1582" actId="14100"/>
          <ac:cxnSpMkLst>
            <pc:docMk/>
            <pc:sldMk cId="2443233572" sldId="1615"/>
            <ac:cxnSpMk id="34" creationId="{02A3C55D-58F9-CCFA-66AB-23D0E2DF91E2}"/>
          </ac:cxnSpMkLst>
        </pc:cxnChg>
      </pc:sldChg>
      <pc:sldChg chg="add del setBg">
        <pc:chgData name="Gavin Band" userId="c8f793f7-5806-46f0-b9bd-90a61d07a992" providerId="ADAL" clId="{A3A4A27B-A0BF-5A44-A617-5A7ADDD4AAE9}" dt="2023-03-03T07:04:50.470" v="320"/>
        <pc:sldMkLst>
          <pc:docMk/>
          <pc:sldMk cId="1412748461" sldId="1616"/>
        </pc:sldMkLst>
      </pc:sldChg>
      <pc:sldChg chg="modSp add mod">
        <pc:chgData name="Gavin Band" userId="c8f793f7-5806-46f0-b9bd-90a61d07a992" providerId="ADAL" clId="{A3A4A27B-A0BF-5A44-A617-5A7ADDD4AAE9}" dt="2023-03-03T07:31:55.585" v="792"/>
        <pc:sldMkLst>
          <pc:docMk/>
          <pc:sldMk cId="2459787823" sldId="1616"/>
        </pc:sldMkLst>
        <pc:spChg chg="mod">
          <ac:chgData name="Gavin Band" userId="c8f793f7-5806-46f0-b9bd-90a61d07a992" providerId="ADAL" clId="{A3A4A27B-A0BF-5A44-A617-5A7ADDD4AAE9}" dt="2023-03-03T07:31:55.585" v="792"/>
          <ac:spMkLst>
            <pc:docMk/>
            <pc:sldMk cId="2459787823" sldId="1616"/>
            <ac:spMk id="3" creationId="{FC57E243-D43B-A948-B81A-C9A58155E66D}"/>
          </ac:spMkLst>
        </pc:spChg>
        <pc:cxnChg chg="mod">
          <ac:chgData name="Gavin Band" userId="c8f793f7-5806-46f0-b9bd-90a61d07a992" providerId="ADAL" clId="{A3A4A27B-A0BF-5A44-A617-5A7ADDD4AAE9}" dt="2023-03-03T07:04:53.076" v="322" actId="1076"/>
          <ac:cxnSpMkLst>
            <pc:docMk/>
            <pc:sldMk cId="2459787823" sldId="1616"/>
            <ac:cxnSpMk id="5" creationId="{A45E3A58-7684-13D2-81FF-EA2BCE1D29B6}"/>
          </ac:cxnSpMkLst>
        </pc:cxnChg>
      </pc:sldChg>
      <pc:sldChg chg="addSp delSp modSp add mod">
        <pc:chgData name="Gavin Band" userId="c8f793f7-5806-46f0-b9bd-90a61d07a992" providerId="ADAL" clId="{A3A4A27B-A0BF-5A44-A617-5A7ADDD4AAE9}" dt="2023-03-03T07:18:33.159" v="550" actId="20577"/>
        <pc:sldMkLst>
          <pc:docMk/>
          <pc:sldMk cId="302406238" sldId="1617"/>
        </pc:sldMkLst>
        <pc:spChg chg="del">
          <ac:chgData name="Gavin Band" userId="c8f793f7-5806-46f0-b9bd-90a61d07a992" providerId="ADAL" clId="{A3A4A27B-A0BF-5A44-A617-5A7ADDD4AAE9}" dt="2023-03-03T07:07:14.388" v="336" actId="478"/>
          <ac:spMkLst>
            <pc:docMk/>
            <pc:sldMk cId="302406238" sldId="1617"/>
            <ac:spMk id="3" creationId="{00000000-0000-0000-0000-000000000000}"/>
          </ac:spMkLst>
        </pc:spChg>
        <pc:spChg chg="del">
          <ac:chgData name="Gavin Band" userId="c8f793f7-5806-46f0-b9bd-90a61d07a992" providerId="ADAL" clId="{A3A4A27B-A0BF-5A44-A617-5A7ADDD4AAE9}" dt="2023-03-03T07:09:05.268" v="342" actId="478"/>
          <ac:spMkLst>
            <pc:docMk/>
            <pc:sldMk cId="302406238" sldId="1617"/>
            <ac:spMk id="15" creationId="{00000000-0000-0000-0000-000000000000}"/>
          </ac:spMkLst>
        </pc:spChg>
        <pc:spChg chg="add mod">
          <ac:chgData name="Gavin Band" userId="c8f793f7-5806-46f0-b9bd-90a61d07a992" providerId="ADAL" clId="{A3A4A27B-A0BF-5A44-A617-5A7ADDD4AAE9}" dt="2023-03-03T07:18:33.159" v="550" actId="20577"/>
          <ac:spMkLst>
            <pc:docMk/>
            <pc:sldMk cId="302406238" sldId="1617"/>
            <ac:spMk id="16" creationId="{1B204CAE-7866-93FF-DCF3-79C41AFEC139}"/>
          </ac:spMkLst>
        </pc:spChg>
        <pc:spChg chg="del">
          <ac:chgData name="Gavin Band" userId="c8f793f7-5806-46f0-b9bd-90a61d07a992" providerId="ADAL" clId="{A3A4A27B-A0BF-5A44-A617-5A7ADDD4AAE9}" dt="2023-03-03T07:07:23.004" v="340" actId="478"/>
          <ac:spMkLst>
            <pc:docMk/>
            <pc:sldMk cId="302406238" sldId="1617"/>
            <ac:spMk id="17" creationId="{00000000-0000-0000-0000-000000000000}"/>
          </ac:spMkLst>
        </pc:spChg>
        <pc:spChg chg="del">
          <ac:chgData name="Gavin Band" userId="c8f793f7-5806-46f0-b9bd-90a61d07a992" providerId="ADAL" clId="{A3A4A27B-A0BF-5A44-A617-5A7ADDD4AAE9}" dt="2023-03-03T07:07:24.417" v="341" actId="478"/>
          <ac:spMkLst>
            <pc:docMk/>
            <pc:sldMk cId="302406238" sldId="1617"/>
            <ac:spMk id="18" creationId="{00000000-0000-0000-0000-000000000000}"/>
          </ac:spMkLst>
        </pc:spChg>
        <pc:spChg chg="del">
          <ac:chgData name="Gavin Band" userId="c8f793f7-5806-46f0-b9bd-90a61d07a992" providerId="ADAL" clId="{A3A4A27B-A0BF-5A44-A617-5A7ADDD4AAE9}" dt="2023-03-03T07:09:05.268" v="342" actId="478"/>
          <ac:spMkLst>
            <pc:docMk/>
            <pc:sldMk cId="302406238" sldId="1617"/>
            <ac:spMk id="19" creationId="{00000000-0000-0000-0000-000000000000}"/>
          </ac:spMkLst>
        </pc:spChg>
        <pc:spChg chg="del">
          <ac:chgData name="Gavin Band" userId="c8f793f7-5806-46f0-b9bd-90a61d07a992" providerId="ADAL" clId="{A3A4A27B-A0BF-5A44-A617-5A7ADDD4AAE9}" dt="2023-03-03T07:07:21.312" v="339" actId="478"/>
          <ac:spMkLst>
            <pc:docMk/>
            <pc:sldMk cId="302406238" sldId="1617"/>
            <ac:spMk id="20" creationId="{00000000-0000-0000-0000-000000000000}"/>
          </ac:spMkLst>
        </pc:spChg>
        <pc:spChg chg="del">
          <ac:chgData name="Gavin Band" userId="c8f793f7-5806-46f0-b9bd-90a61d07a992" providerId="ADAL" clId="{A3A4A27B-A0BF-5A44-A617-5A7ADDD4AAE9}" dt="2023-03-03T07:07:14.388" v="336" actId="478"/>
          <ac:spMkLst>
            <pc:docMk/>
            <pc:sldMk cId="302406238" sldId="1617"/>
            <ac:spMk id="24" creationId="{00000000-0000-0000-0000-000000000000}"/>
          </ac:spMkLst>
        </pc:spChg>
        <pc:spChg chg="del">
          <ac:chgData name="Gavin Band" userId="c8f793f7-5806-46f0-b9bd-90a61d07a992" providerId="ADAL" clId="{A3A4A27B-A0BF-5A44-A617-5A7ADDD4AAE9}" dt="2023-03-03T07:07:14.388" v="336" actId="478"/>
          <ac:spMkLst>
            <pc:docMk/>
            <pc:sldMk cId="302406238" sldId="1617"/>
            <ac:spMk id="25" creationId="{00000000-0000-0000-0000-000000000000}"/>
          </ac:spMkLst>
        </pc:spChg>
        <pc:spChg chg="del">
          <ac:chgData name="Gavin Band" userId="c8f793f7-5806-46f0-b9bd-90a61d07a992" providerId="ADAL" clId="{A3A4A27B-A0BF-5A44-A617-5A7ADDD4AAE9}" dt="2023-03-03T07:07:14.388" v="336" actId="478"/>
          <ac:spMkLst>
            <pc:docMk/>
            <pc:sldMk cId="302406238" sldId="1617"/>
            <ac:spMk id="26" creationId="{00000000-0000-0000-0000-000000000000}"/>
          </ac:spMkLst>
        </pc:spChg>
        <pc:spChg chg="del">
          <ac:chgData name="Gavin Band" userId="c8f793f7-5806-46f0-b9bd-90a61d07a992" providerId="ADAL" clId="{A3A4A27B-A0BF-5A44-A617-5A7ADDD4AAE9}" dt="2023-03-03T07:09:05.268" v="342" actId="478"/>
          <ac:spMkLst>
            <pc:docMk/>
            <pc:sldMk cId="302406238" sldId="1617"/>
            <ac:spMk id="27" creationId="{00000000-0000-0000-0000-000000000000}"/>
          </ac:spMkLst>
        </pc:spChg>
        <pc:spChg chg="del mod">
          <ac:chgData name="Gavin Band" userId="c8f793f7-5806-46f0-b9bd-90a61d07a992" providerId="ADAL" clId="{A3A4A27B-A0BF-5A44-A617-5A7ADDD4AAE9}" dt="2023-03-03T07:07:17.500" v="338" actId="478"/>
          <ac:spMkLst>
            <pc:docMk/>
            <pc:sldMk cId="302406238" sldId="1617"/>
            <ac:spMk id="36" creationId="{8D46AD11-06DA-D941-800E-3A9D00F43D6C}"/>
          </ac:spMkLst>
        </pc:spChg>
        <pc:cxnChg chg="add mod">
          <ac:chgData name="Gavin Band" userId="c8f793f7-5806-46f0-b9bd-90a61d07a992" providerId="ADAL" clId="{A3A4A27B-A0BF-5A44-A617-5A7ADDD4AAE9}" dt="2023-03-03T07:09:15.375" v="345" actId="14100"/>
          <ac:cxnSpMkLst>
            <pc:docMk/>
            <pc:sldMk cId="302406238" sldId="1617"/>
            <ac:cxnSpMk id="13" creationId="{917B2953-6A6A-A443-DCF6-030F87C27961}"/>
          </ac:cxnSpMkLst>
        </pc:cxnChg>
      </pc:sldChg>
      <pc:sldChg chg="add del setBg">
        <pc:chgData name="Gavin Band" userId="c8f793f7-5806-46f0-b9bd-90a61d07a992" providerId="ADAL" clId="{A3A4A27B-A0BF-5A44-A617-5A7ADDD4AAE9}" dt="2023-03-03T07:07:10.086" v="334"/>
        <pc:sldMkLst>
          <pc:docMk/>
          <pc:sldMk cId="3775646950" sldId="1617"/>
        </pc:sldMkLst>
      </pc:sldChg>
      <pc:sldChg chg="add del setBg">
        <pc:chgData name="Gavin Band" userId="c8f793f7-5806-46f0-b9bd-90a61d07a992" providerId="ADAL" clId="{A3A4A27B-A0BF-5A44-A617-5A7ADDD4AAE9}" dt="2023-03-03T07:16:04.105" v="357"/>
        <pc:sldMkLst>
          <pc:docMk/>
          <pc:sldMk cId="499041581" sldId="1618"/>
        </pc:sldMkLst>
      </pc:sldChg>
      <pc:sldChg chg="addSp modSp add mod">
        <pc:chgData name="Gavin Band" userId="c8f793f7-5806-46f0-b9bd-90a61d07a992" providerId="ADAL" clId="{A3A4A27B-A0BF-5A44-A617-5A7ADDD4AAE9}" dt="2023-03-03T07:18:42.721" v="563" actId="20577"/>
        <pc:sldMkLst>
          <pc:docMk/>
          <pc:sldMk cId="1027156536" sldId="1618"/>
        </pc:sldMkLst>
        <pc:spChg chg="add mod">
          <ac:chgData name="Gavin Band" userId="c8f793f7-5806-46f0-b9bd-90a61d07a992" providerId="ADAL" clId="{A3A4A27B-A0BF-5A44-A617-5A7ADDD4AAE9}" dt="2023-03-03T07:18:42.721" v="563" actId="20577"/>
          <ac:spMkLst>
            <pc:docMk/>
            <pc:sldMk cId="1027156536" sldId="1618"/>
            <ac:spMk id="3" creationId="{ACD5623F-30D5-B9CD-74D4-54B02CC71037}"/>
          </ac:spMkLst>
        </pc:spChg>
        <pc:cxnChg chg="mod">
          <ac:chgData name="Gavin Band" userId="c8f793f7-5806-46f0-b9bd-90a61d07a992" providerId="ADAL" clId="{A3A4A27B-A0BF-5A44-A617-5A7ADDD4AAE9}" dt="2023-03-03T07:16:23.386" v="379" actId="14100"/>
          <ac:cxnSpMkLst>
            <pc:docMk/>
            <pc:sldMk cId="1027156536" sldId="1618"/>
            <ac:cxnSpMk id="13" creationId="{917B2953-6A6A-A443-DCF6-030F87C27961}"/>
          </ac:cxnSpMkLst>
        </pc:cxnChg>
      </pc:sldChg>
      <pc:sldChg chg="add del setBg">
        <pc:chgData name="Gavin Band" userId="c8f793f7-5806-46f0-b9bd-90a61d07a992" providerId="ADAL" clId="{A3A4A27B-A0BF-5A44-A617-5A7ADDD4AAE9}" dt="2023-03-03T07:17:31.559" v="433"/>
        <pc:sldMkLst>
          <pc:docMk/>
          <pc:sldMk cId="2491441406" sldId="1619"/>
        </pc:sldMkLst>
      </pc:sldChg>
      <pc:sldChg chg="modSp add mod">
        <pc:chgData name="Gavin Band" userId="c8f793f7-5806-46f0-b9bd-90a61d07a992" providerId="ADAL" clId="{A3A4A27B-A0BF-5A44-A617-5A7ADDD4AAE9}" dt="2023-03-03T07:31:50.358" v="791"/>
        <pc:sldMkLst>
          <pc:docMk/>
          <pc:sldMk cId="3975710077" sldId="1619"/>
        </pc:sldMkLst>
        <pc:spChg chg="mod">
          <ac:chgData name="Gavin Band" userId="c8f793f7-5806-46f0-b9bd-90a61d07a992" providerId="ADAL" clId="{A3A4A27B-A0BF-5A44-A617-5A7ADDD4AAE9}" dt="2023-03-03T07:31:50.358" v="791"/>
          <ac:spMkLst>
            <pc:docMk/>
            <pc:sldMk cId="3975710077" sldId="1619"/>
            <ac:spMk id="3" creationId="{FC57E243-D43B-A948-B81A-C9A58155E66D}"/>
          </ac:spMkLst>
        </pc:spChg>
        <pc:cxnChg chg="mod">
          <ac:chgData name="Gavin Band" userId="c8f793f7-5806-46f0-b9bd-90a61d07a992" providerId="ADAL" clId="{A3A4A27B-A0BF-5A44-A617-5A7ADDD4AAE9}" dt="2023-03-03T07:17:33.980" v="435" actId="1076"/>
          <ac:cxnSpMkLst>
            <pc:docMk/>
            <pc:sldMk cId="3975710077" sldId="1619"/>
            <ac:cxnSpMk id="5" creationId="{A45E3A58-7684-13D2-81FF-EA2BCE1D29B6}"/>
          </ac:cxnSpMkLst>
        </pc:cxnChg>
      </pc:sldChg>
      <pc:sldChg chg="addSp modSp add">
        <pc:chgData name="Gavin Band" userId="c8f793f7-5806-46f0-b9bd-90a61d07a992" providerId="ADAL" clId="{A3A4A27B-A0BF-5A44-A617-5A7ADDD4AAE9}" dt="2023-03-03T07:22:46.051" v="595"/>
        <pc:sldMkLst>
          <pc:docMk/>
          <pc:sldMk cId="3553576950" sldId="1620"/>
        </pc:sldMkLst>
        <pc:spChg chg="add mod">
          <ac:chgData name="Gavin Band" userId="c8f793f7-5806-46f0-b9bd-90a61d07a992" providerId="ADAL" clId="{A3A4A27B-A0BF-5A44-A617-5A7ADDD4AAE9}" dt="2023-03-03T07:22:46.051" v="595"/>
          <ac:spMkLst>
            <pc:docMk/>
            <pc:sldMk cId="3553576950" sldId="1620"/>
            <ac:spMk id="2" creationId="{F5D66BEB-224D-5835-082E-3D15EDF01ED4}"/>
          </ac:spMkLst>
        </pc:spChg>
      </pc:sldChg>
      <pc:sldChg chg="addSp modSp add mod">
        <pc:chgData name="Gavin Band" userId="c8f793f7-5806-46f0-b9bd-90a61d07a992" providerId="ADAL" clId="{A3A4A27B-A0BF-5A44-A617-5A7ADDD4AAE9}" dt="2023-03-03T07:24:51.809" v="629" actId="20577"/>
        <pc:sldMkLst>
          <pc:docMk/>
          <pc:sldMk cId="2245122884" sldId="1621"/>
        </pc:sldMkLst>
        <pc:spChg chg="mod">
          <ac:chgData name="Gavin Band" userId="c8f793f7-5806-46f0-b9bd-90a61d07a992" providerId="ADAL" clId="{A3A4A27B-A0BF-5A44-A617-5A7ADDD4AAE9}" dt="2023-03-03T07:24:51.809" v="629" actId="20577"/>
          <ac:spMkLst>
            <pc:docMk/>
            <pc:sldMk cId="2245122884" sldId="1621"/>
            <ac:spMk id="3" creationId="{ACD5623F-30D5-B9CD-74D4-54B02CC71037}"/>
          </ac:spMkLst>
        </pc:spChg>
        <pc:cxnChg chg="mod">
          <ac:chgData name="Gavin Band" userId="c8f793f7-5806-46f0-b9bd-90a61d07a992" providerId="ADAL" clId="{A3A4A27B-A0BF-5A44-A617-5A7ADDD4AAE9}" dt="2023-03-03T07:24:45.129" v="617" actId="14100"/>
          <ac:cxnSpMkLst>
            <pc:docMk/>
            <pc:sldMk cId="2245122884" sldId="1621"/>
            <ac:cxnSpMk id="13" creationId="{917B2953-6A6A-A443-DCF6-030F87C27961}"/>
          </ac:cxnSpMkLst>
        </pc:cxnChg>
        <pc:cxnChg chg="add mod">
          <ac:chgData name="Gavin Band" userId="c8f793f7-5806-46f0-b9bd-90a61d07a992" providerId="ADAL" clId="{A3A4A27B-A0BF-5A44-A617-5A7ADDD4AAE9}" dt="2023-03-03T07:24:48.627" v="620" actId="14100"/>
          <ac:cxnSpMkLst>
            <pc:docMk/>
            <pc:sldMk cId="2245122884" sldId="1621"/>
            <ac:cxnSpMk id="14" creationId="{AFACA08F-7F08-91C4-5318-D8A9D58E46B3}"/>
          </ac:cxnSpMkLst>
        </pc:cxnChg>
      </pc:sldChg>
      <pc:sldChg chg="add del setBg">
        <pc:chgData name="Gavin Band" userId="c8f793f7-5806-46f0-b9bd-90a61d07a992" providerId="ADAL" clId="{A3A4A27B-A0BF-5A44-A617-5A7ADDD4AAE9}" dt="2023-03-03T07:24:40.606" v="614"/>
        <pc:sldMkLst>
          <pc:docMk/>
          <pc:sldMk cId="4151407799" sldId="1621"/>
        </pc:sldMkLst>
      </pc:sldChg>
      <pc:sldChg chg="modSp add mod">
        <pc:chgData name="Gavin Band" userId="c8f793f7-5806-46f0-b9bd-90a61d07a992" providerId="ADAL" clId="{A3A4A27B-A0BF-5A44-A617-5A7ADDD4AAE9}" dt="2023-03-03T07:25:36.894" v="663" actId="1076"/>
        <pc:sldMkLst>
          <pc:docMk/>
          <pc:sldMk cId="2135747437" sldId="1622"/>
        </pc:sldMkLst>
        <pc:spChg chg="mod">
          <ac:chgData name="Gavin Band" userId="c8f793f7-5806-46f0-b9bd-90a61d07a992" providerId="ADAL" clId="{A3A4A27B-A0BF-5A44-A617-5A7ADDD4AAE9}" dt="2023-03-03T07:25:36.894" v="663" actId="1076"/>
          <ac:spMkLst>
            <pc:docMk/>
            <pc:sldMk cId="2135747437" sldId="1622"/>
            <ac:spMk id="2" creationId="{F5D66BEB-224D-5835-082E-3D15EDF01ED4}"/>
          </ac:spMkLst>
        </pc:spChg>
      </pc:sldChg>
      <pc:sldChg chg="add del setBg">
        <pc:chgData name="Gavin Band" userId="c8f793f7-5806-46f0-b9bd-90a61d07a992" providerId="ADAL" clId="{A3A4A27B-A0BF-5A44-A617-5A7ADDD4AAE9}" dt="2023-03-03T07:25:25.549" v="648"/>
        <pc:sldMkLst>
          <pc:docMk/>
          <pc:sldMk cId="4197663634" sldId="1622"/>
        </pc:sldMkLst>
      </pc:sldChg>
      <pc:sldChg chg="add del setBg">
        <pc:chgData name="Gavin Band" userId="c8f793f7-5806-46f0-b9bd-90a61d07a992" providerId="ADAL" clId="{A3A4A27B-A0BF-5A44-A617-5A7ADDD4AAE9}" dt="2023-03-03T07:26:23.740" v="665"/>
        <pc:sldMkLst>
          <pc:docMk/>
          <pc:sldMk cId="1371250623" sldId="1623"/>
        </pc:sldMkLst>
      </pc:sldChg>
      <pc:sldChg chg="add">
        <pc:chgData name="Gavin Band" userId="c8f793f7-5806-46f0-b9bd-90a61d07a992" providerId="ADAL" clId="{A3A4A27B-A0BF-5A44-A617-5A7ADDD4AAE9}" dt="2023-03-03T07:26:23.774" v="666"/>
        <pc:sldMkLst>
          <pc:docMk/>
          <pc:sldMk cId="3877730360" sldId="1623"/>
        </pc:sldMkLst>
      </pc:sldChg>
      <pc:sldChg chg="addSp modSp add del mod setBg">
        <pc:chgData name="Gavin Band" userId="c8f793f7-5806-46f0-b9bd-90a61d07a992" providerId="ADAL" clId="{A3A4A27B-A0BF-5A44-A617-5A7ADDD4AAE9}" dt="2023-03-03T07:27:24.490" v="771" actId="20577"/>
        <pc:sldMkLst>
          <pc:docMk/>
          <pc:sldMk cId="1421835843" sldId="1624"/>
        </pc:sldMkLst>
        <pc:spChg chg="mod">
          <ac:chgData name="Gavin Band" userId="c8f793f7-5806-46f0-b9bd-90a61d07a992" providerId="ADAL" clId="{A3A4A27B-A0BF-5A44-A617-5A7ADDD4AAE9}" dt="2023-03-03T07:26:31.266" v="693" actId="20577"/>
          <ac:spMkLst>
            <pc:docMk/>
            <pc:sldMk cId="1421835843" sldId="1624"/>
            <ac:spMk id="2" creationId="{00000000-0000-0000-0000-000000000000}"/>
          </ac:spMkLst>
        </pc:spChg>
        <pc:spChg chg="add mod">
          <ac:chgData name="Gavin Band" userId="c8f793f7-5806-46f0-b9bd-90a61d07a992" providerId="ADAL" clId="{A3A4A27B-A0BF-5A44-A617-5A7ADDD4AAE9}" dt="2023-03-03T07:27:04.439" v="734" actId="688"/>
          <ac:spMkLst>
            <pc:docMk/>
            <pc:sldMk cId="1421835843" sldId="1624"/>
            <ac:spMk id="3" creationId="{B4845BDF-ED40-5426-72F8-6A19EBDC961F}"/>
          </ac:spMkLst>
        </pc:spChg>
        <pc:spChg chg="mod">
          <ac:chgData name="Gavin Band" userId="c8f793f7-5806-46f0-b9bd-90a61d07a992" providerId="ADAL" clId="{A3A4A27B-A0BF-5A44-A617-5A7ADDD4AAE9}" dt="2023-03-03T07:26:40.696" v="695" actId="1076"/>
          <ac:spMkLst>
            <pc:docMk/>
            <pc:sldMk cId="1421835843" sldId="1624"/>
            <ac:spMk id="11" creationId="{09BEF4DD-CD28-256A-C957-1D748D86E266}"/>
          </ac:spMkLst>
        </pc:spChg>
        <pc:spChg chg="mod">
          <ac:chgData name="Gavin Band" userId="c8f793f7-5806-46f0-b9bd-90a61d07a992" providerId="ADAL" clId="{A3A4A27B-A0BF-5A44-A617-5A7ADDD4AAE9}" dt="2023-03-03T07:26:40.696" v="695" actId="1076"/>
          <ac:spMkLst>
            <pc:docMk/>
            <pc:sldMk cId="1421835843" sldId="1624"/>
            <ac:spMk id="12" creationId="{5F14CD0E-7EE8-FE3A-CF47-6322B47D7C10}"/>
          </ac:spMkLst>
        </pc:spChg>
        <pc:spChg chg="mod">
          <ac:chgData name="Gavin Band" userId="c8f793f7-5806-46f0-b9bd-90a61d07a992" providerId="ADAL" clId="{A3A4A27B-A0BF-5A44-A617-5A7ADDD4AAE9}" dt="2023-03-03T07:26:44.195" v="696" actId="1076"/>
          <ac:spMkLst>
            <pc:docMk/>
            <pc:sldMk cId="1421835843" sldId="1624"/>
            <ac:spMk id="13" creationId="{5FB8FEE3-3CE8-BEE1-B317-4CB48B3518F2}"/>
          </ac:spMkLst>
        </pc:spChg>
        <pc:spChg chg="mod">
          <ac:chgData name="Gavin Band" userId="c8f793f7-5806-46f0-b9bd-90a61d07a992" providerId="ADAL" clId="{A3A4A27B-A0BF-5A44-A617-5A7ADDD4AAE9}" dt="2023-03-03T07:26:44.195" v="696" actId="1076"/>
          <ac:spMkLst>
            <pc:docMk/>
            <pc:sldMk cId="1421835843" sldId="1624"/>
            <ac:spMk id="14" creationId="{C8467AC5-4700-BB7B-F8D3-19292545B126}"/>
          </ac:spMkLst>
        </pc:spChg>
        <pc:spChg chg="mod">
          <ac:chgData name="Gavin Band" userId="c8f793f7-5806-46f0-b9bd-90a61d07a992" providerId="ADAL" clId="{A3A4A27B-A0BF-5A44-A617-5A7ADDD4AAE9}" dt="2023-03-03T07:27:07.061" v="735" actId="1076"/>
          <ac:spMkLst>
            <pc:docMk/>
            <pc:sldMk cId="1421835843" sldId="1624"/>
            <ac:spMk id="15" creationId="{57F35742-BD24-0102-8227-08988B00E219}"/>
          </ac:spMkLst>
        </pc:spChg>
        <pc:spChg chg="mod">
          <ac:chgData name="Gavin Band" userId="c8f793f7-5806-46f0-b9bd-90a61d07a992" providerId="ADAL" clId="{A3A4A27B-A0BF-5A44-A617-5A7ADDD4AAE9}" dt="2023-03-03T07:27:10.172" v="736" actId="1076"/>
          <ac:spMkLst>
            <pc:docMk/>
            <pc:sldMk cId="1421835843" sldId="1624"/>
            <ac:spMk id="16" creationId="{55ACDED2-A1E4-5292-7C26-C54C3AF4D0A9}"/>
          </ac:spMkLst>
        </pc:spChg>
        <pc:spChg chg="mod">
          <ac:chgData name="Gavin Band" userId="c8f793f7-5806-46f0-b9bd-90a61d07a992" providerId="ADAL" clId="{A3A4A27B-A0BF-5A44-A617-5A7ADDD4AAE9}" dt="2023-03-03T07:27:10.172" v="736" actId="1076"/>
          <ac:spMkLst>
            <pc:docMk/>
            <pc:sldMk cId="1421835843" sldId="1624"/>
            <ac:spMk id="17" creationId="{05BDF9D0-DC1D-EA5F-2F93-90AF5B954CB2}"/>
          </ac:spMkLst>
        </pc:spChg>
        <pc:spChg chg="mod">
          <ac:chgData name="Gavin Band" userId="c8f793f7-5806-46f0-b9bd-90a61d07a992" providerId="ADAL" clId="{A3A4A27B-A0BF-5A44-A617-5A7ADDD4AAE9}" dt="2023-03-03T07:27:24.490" v="771" actId="20577"/>
          <ac:spMkLst>
            <pc:docMk/>
            <pc:sldMk cId="1421835843" sldId="1624"/>
            <ac:spMk id="18" creationId="{980EC694-E1BA-54A6-D2C4-3FD93BCA890A}"/>
          </ac:spMkLst>
        </pc:spChg>
        <pc:spChg chg="mod">
          <ac:chgData name="Gavin Band" userId="c8f793f7-5806-46f0-b9bd-90a61d07a992" providerId="ADAL" clId="{A3A4A27B-A0BF-5A44-A617-5A7ADDD4AAE9}" dt="2023-03-03T07:27:13.754" v="737" actId="1076"/>
          <ac:spMkLst>
            <pc:docMk/>
            <pc:sldMk cId="1421835843" sldId="1624"/>
            <ac:spMk id="19" creationId="{DFF7B33C-AF71-B883-FBCB-A551FB217631}"/>
          </ac:spMkLst>
        </pc:spChg>
        <pc:spChg chg="mod">
          <ac:chgData name="Gavin Band" userId="c8f793f7-5806-46f0-b9bd-90a61d07a992" providerId="ADAL" clId="{A3A4A27B-A0BF-5A44-A617-5A7ADDD4AAE9}" dt="2023-03-03T07:27:13.754" v="737" actId="1076"/>
          <ac:spMkLst>
            <pc:docMk/>
            <pc:sldMk cId="1421835843" sldId="1624"/>
            <ac:spMk id="20" creationId="{827F3DFC-C0A5-A2D7-BD94-98473544B67E}"/>
          </ac:spMkLst>
        </pc:spChg>
        <pc:spChg chg="mod">
          <ac:chgData name="Gavin Band" userId="c8f793f7-5806-46f0-b9bd-90a61d07a992" providerId="ADAL" clId="{A3A4A27B-A0BF-5A44-A617-5A7ADDD4AAE9}" dt="2023-03-03T07:27:13.754" v="737" actId="1076"/>
          <ac:spMkLst>
            <pc:docMk/>
            <pc:sldMk cId="1421835843" sldId="1624"/>
            <ac:spMk id="21" creationId="{117F5A18-E52C-B1FD-106F-F73CD0E812B9}"/>
          </ac:spMkLst>
        </pc:spChg>
      </pc:sldChg>
      <pc:sldChg chg="modSp add mod">
        <pc:chgData name="Gavin Band" userId="c8f793f7-5806-46f0-b9bd-90a61d07a992" providerId="ADAL" clId="{A3A4A27B-A0BF-5A44-A617-5A7ADDD4AAE9}" dt="2023-03-03T07:31:36.467" v="790" actId="20577"/>
        <pc:sldMkLst>
          <pc:docMk/>
          <pc:sldMk cId="3914613674" sldId="1625"/>
        </pc:sldMkLst>
        <pc:spChg chg="mod">
          <ac:chgData name="Gavin Band" userId="c8f793f7-5806-46f0-b9bd-90a61d07a992" providerId="ADAL" clId="{A3A4A27B-A0BF-5A44-A617-5A7ADDD4AAE9}" dt="2023-03-03T07:31:36.467" v="790" actId="20577"/>
          <ac:spMkLst>
            <pc:docMk/>
            <pc:sldMk cId="3914613674" sldId="1625"/>
            <ac:spMk id="3" creationId="{FC57E243-D43B-A948-B81A-C9A58155E66D}"/>
          </ac:spMkLst>
        </pc:spChg>
        <pc:cxnChg chg="mod">
          <ac:chgData name="Gavin Band" userId="c8f793f7-5806-46f0-b9bd-90a61d07a992" providerId="ADAL" clId="{A3A4A27B-A0BF-5A44-A617-5A7ADDD4AAE9}" dt="2023-03-03T07:27:56.547" v="777" actId="1076"/>
          <ac:cxnSpMkLst>
            <pc:docMk/>
            <pc:sldMk cId="3914613674" sldId="1625"/>
            <ac:cxnSpMk id="5" creationId="{A45E3A58-7684-13D2-81FF-EA2BCE1D29B6}"/>
          </ac:cxnSpMkLst>
        </pc:cxnChg>
      </pc:sldChg>
      <pc:sldChg chg="add del setBg">
        <pc:chgData name="Gavin Band" userId="c8f793f7-5806-46f0-b9bd-90a61d07a992" providerId="ADAL" clId="{A3A4A27B-A0BF-5A44-A617-5A7ADDD4AAE9}" dt="2023-03-03T07:27:52.359" v="775"/>
        <pc:sldMkLst>
          <pc:docMk/>
          <pc:sldMk cId="3926451279" sldId="1625"/>
        </pc:sldMkLst>
      </pc:sldChg>
      <pc:sldChg chg="modSp add mod">
        <pc:chgData name="Gavin Band" userId="c8f793f7-5806-46f0-b9bd-90a61d07a992" providerId="ADAL" clId="{A3A4A27B-A0BF-5A44-A617-5A7ADDD4AAE9}" dt="2023-03-03T07:38:09.152" v="868"/>
        <pc:sldMkLst>
          <pc:docMk/>
          <pc:sldMk cId="1341368394" sldId="1626"/>
        </pc:sldMkLst>
        <pc:spChg chg="mod">
          <ac:chgData name="Gavin Band" userId="c8f793f7-5806-46f0-b9bd-90a61d07a992" providerId="ADAL" clId="{A3A4A27B-A0BF-5A44-A617-5A7ADDD4AAE9}" dt="2023-03-03T07:37:19.327" v="857" actId="20577"/>
          <ac:spMkLst>
            <pc:docMk/>
            <pc:sldMk cId="1341368394" sldId="1626"/>
            <ac:spMk id="2" creationId="{00000000-0000-0000-0000-000000000000}"/>
          </ac:spMkLst>
        </pc:spChg>
        <pc:spChg chg="mod">
          <ac:chgData name="Gavin Band" userId="c8f793f7-5806-46f0-b9bd-90a61d07a992" providerId="ADAL" clId="{A3A4A27B-A0BF-5A44-A617-5A7ADDD4AAE9}" dt="2023-03-03T07:38:09.152" v="868"/>
          <ac:spMkLst>
            <pc:docMk/>
            <pc:sldMk cId="1341368394" sldId="1626"/>
            <ac:spMk id="3" creationId="{00000000-0000-0000-0000-000000000000}"/>
          </ac:spMkLst>
        </pc:spChg>
      </pc:sldChg>
      <pc:sldChg chg="add del setBg">
        <pc:chgData name="Gavin Band" userId="c8f793f7-5806-46f0-b9bd-90a61d07a992" providerId="ADAL" clId="{A3A4A27B-A0BF-5A44-A617-5A7ADDD4AAE9}" dt="2023-03-03T07:37:06.819" v="843"/>
        <pc:sldMkLst>
          <pc:docMk/>
          <pc:sldMk cId="2182685123" sldId="1626"/>
        </pc:sldMkLst>
      </pc:sldChg>
      <pc:sldChg chg="modSp add mod">
        <pc:chgData name="Gavin Band" userId="c8f793f7-5806-46f0-b9bd-90a61d07a992" providerId="ADAL" clId="{A3A4A27B-A0BF-5A44-A617-5A7ADDD4AAE9}" dt="2023-03-03T07:42:21.050" v="875"/>
        <pc:sldMkLst>
          <pc:docMk/>
          <pc:sldMk cId="362015996" sldId="1627"/>
        </pc:sldMkLst>
        <pc:spChg chg="mod">
          <ac:chgData name="Gavin Band" userId="c8f793f7-5806-46f0-b9bd-90a61d07a992" providerId="ADAL" clId="{A3A4A27B-A0BF-5A44-A617-5A7ADDD4AAE9}" dt="2023-03-03T07:42:21.050" v="875"/>
          <ac:spMkLst>
            <pc:docMk/>
            <pc:sldMk cId="362015996" sldId="1627"/>
            <ac:spMk id="3" creationId="{00000000-0000-0000-0000-000000000000}"/>
          </ac:spMkLst>
        </pc:spChg>
      </pc:sldChg>
      <pc:sldChg chg="add del setBg">
        <pc:chgData name="Gavin Band" userId="c8f793f7-5806-46f0-b9bd-90a61d07a992" providerId="ADAL" clId="{A3A4A27B-A0BF-5A44-A617-5A7ADDD4AAE9}" dt="2023-03-03T07:42:15.662" v="871"/>
        <pc:sldMkLst>
          <pc:docMk/>
          <pc:sldMk cId="3266098140" sldId="1627"/>
        </pc:sldMkLst>
      </pc:sldChg>
      <pc:sldChg chg="addSp modSp add mod">
        <pc:chgData name="Gavin Band" userId="c8f793f7-5806-46f0-b9bd-90a61d07a992" providerId="ADAL" clId="{A3A4A27B-A0BF-5A44-A617-5A7ADDD4AAE9}" dt="2023-03-03T07:49:12.315" v="1115" actId="1076"/>
        <pc:sldMkLst>
          <pc:docMk/>
          <pc:sldMk cId="271246442" sldId="1628"/>
        </pc:sldMkLst>
        <pc:spChg chg="add mod">
          <ac:chgData name="Gavin Band" userId="c8f793f7-5806-46f0-b9bd-90a61d07a992" providerId="ADAL" clId="{A3A4A27B-A0BF-5A44-A617-5A7ADDD4AAE9}" dt="2023-03-03T07:49:12.315" v="1115" actId="1076"/>
          <ac:spMkLst>
            <pc:docMk/>
            <pc:sldMk cId="271246442" sldId="1628"/>
            <ac:spMk id="3" creationId="{79AD7B36-240B-4C07-DC2C-D630B7E93939}"/>
          </ac:spMkLst>
        </pc:spChg>
        <pc:spChg chg="add mod">
          <ac:chgData name="Gavin Band" userId="c8f793f7-5806-46f0-b9bd-90a61d07a992" providerId="ADAL" clId="{A3A4A27B-A0BF-5A44-A617-5A7ADDD4AAE9}" dt="2023-03-03T07:49:00.019" v="1110" actId="1076"/>
          <ac:spMkLst>
            <pc:docMk/>
            <pc:sldMk cId="271246442" sldId="1628"/>
            <ac:spMk id="11" creationId="{D71CE682-026D-16BB-ECEF-CE6A67CDD6D4}"/>
          </ac:spMkLst>
        </pc:spChg>
        <pc:picChg chg="mod">
          <ac:chgData name="Gavin Band" userId="c8f793f7-5806-46f0-b9bd-90a61d07a992" providerId="ADAL" clId="{A3A4A27B-A0BF-5A44-A617-5A7ADDD4AAE9}" dt="2023-03-03T07:48:45.966" v="1104" actId="1076"/>
          <ac:picMkLst>
            <pc:docMk/>
            <pc:sldMk cId="271246442" sldId="1628"/>
            <ac:picMk id="7" creationId="{088FAF4C-D6B7-10D8-B28E-0F448FB66282}"/>
          </ac:picMkLst>
        </pc:picChg>
        <pc:cxnChg chg="add">
          <ac:chgData name="Gavin Band" userId="c8f793f7-5806-46f0-b9bd-90a61d07a992" providerId="ADAL" clId="{A3A4A27B-A0BF-5A44-A617-5A7ADDD4AAE9}" dt="2023-03-03T07:48:36.216" v="1103" actId="11529"/>
          <ac:cxnSpMkLst>
            <pc:docMk/>
            <pc:sldMk cId="271246442" sldId="1628"/>
            <ac:cxnSpMk id="8" creationId="{274FDEB2-2950-F3AE-8668-0FA9240ABE9C}"/>
          </ac:cxnSpMkLst>
        </pc:cxnChg>
      </pc:sldChg>
      <pc:sldChg chg="addSp modSp add mod setBg">
        <pc:chgData name="Gavin Band" userId="c8f793f7-5806-46f0-b9bd-90a61d07a992" providerId="ADAL" clId="{A3A4A27B-A0BF-5A44-A617-5A7ADDD4AAE9}" dt="2023-03-03T07:53:45.917" v="1326" actId="20577"/>
        <pc:sldMkLst>
          <pc:docMk/>
          <pc:sldMk cId="372948091" sldId="1629"/>
        </pc:sldMkLst>
        <pc:spChg chg="add mod">
          <ac:chgData name="Gavin Band" userId="c8f793f7-5806-46f0-b9bd-90a61d07a992" providerId="ADAL" clId="{A3A4A27B-A0BF-5A44-A617-5A7ADDD4AAE9}" dt="2023-03-03T07:53:45.917" v="1326" actId="20577"/>
          <ac:spMkLst>
            <pc:docMk/>
            <pc:sldMk cId="372948091" sldId="1629"/>
            <ac:spMk id="4" creationId="{49D71598-AA3A-AE38-C32C-A3B542E2CA74}"/>
          </ac:spMkLst>
        </pc:spChg>
        <pc:grpChg chg="add mod">
          <ac:chgData name="Gavin Band" userId="c8f793f7-5806-46f0-b9bd-90a61d07a992" providerId="ADAL" clId="{A3A4A27B-A0BF-5A44-A617-5A7ADDD4AAE9}" dt="2023-03-03T07:53:31.907" v="1286" actId="1076"/>
          <ac:grpSpMkLst>
            <pc:docMk/>
            <pc:sldMk cId="372948091" sldId="1629"/>
            <ac:grpSpMk id="3" creationId="{FC2718D1-C97E-D5AD-4401-25A2221D98B5}"/>
          </ac:grpSpMkLst>
        </pc:grpChg>
        <pc:picChg chg="mod">
          <ac:chgData name="Gavin Band" userId="c8f793f7-5806-46f0-b9bd-90a61d07a992" providerId="ADAL" clId="{A3A4A27B-A0BF-5A44-A617-5A7ADDD4AAE9}" dt="2023-03-03T07:53:15.807" v="1282" actId="1076"/>
          <ac:picMkLst>
            <pc:docMk/>
            <pc:sldMk cId="372948091" sldId="1629"/>
            <ac:picMk id="9" creationId="{554DF959-9360-D14A-43E4-C3B1A379D871}"/>
          </ac:picMkLst>
        </pc:picChg>
      </pc:sldChg>
      <pc:sldChg chg="addSp delSp modSp add mod">
        <pc:chgData name="Gavin Band" userId="c8f793f7-5806-46f0-b9bd-90a61d07a992" providerId="ADAL" clId="{A3A4A27B-A0BF-5A44-A617-5A7ADDD4AAE9}" dt="2023-03-03T08:10:58.603" v="2424" actId="1076"/>
        <pc:sldMkLst>
          <pc:docMk/>
          <pc:sldMk cId="3130005805" sldId="1630"/>
        </pc:sldMkLst>
        <pc:spChg chg="mod">
          <ac:chgData name="Gavin Band" userId="c8f793f7-5806-46f0-b9bd-90a61d07a992" providerId="ADAL" clId="{A3A4A27B-A0BF-5A44-A617-5A7ADDD4AAE9}" dt="2023-03-03T08:08:56.620" v="2347" actId="20577"/>
          <ac:spMkLst>
            <pc:docMk/>
            <pc:sldMk cId="3130005805" sldId="1630"/>
            <ac:spMk id="6" creationId="{9F8866E5-8D32-6D41-8A94-88EE07106F83}"/>
          </ac:spMkLst>
        </pc:spChg>
        <pc:spChg chg="mod">
          <ac:chgData name="Gavin Band" userId="c8f793f7-5806-46f0-b9bd-90a61d07a992" providerId="ADAL" clId="{A3A4A27B-A0BF-5A44-A617-5A7ADDD4AAE9}" dt="2023-03-03T08:08:02.549" v="2212" actId="1076"/>
          <ac:spMkLst>
            <pc:docMk/>
            <pc:sldMk cId="3130005805" sldId="1630"/>
            <ac:spMk id="9" creationId="{09A2CA1F-DCBA-6338-701C-B0ED9879E100}"/>
          </ac:spMkLst>
        </pc:spChg>
        <pc:spChg chg="del">
          <ac:chgData name="Gavin Band" userId="c8f793f7-5806-46f0-b9bd-90a61d07a992" providerId="ADAL" clId="{A3A4A27B-A0BF-5A44-A617-5A7ADDD4AAE9}" dt="2023-03-03T08:06:10.616" v="1999" actId="478"/>
          <ac:spMkLst>
            <pc:docMk/>
            <pc:sldMk cId="3130005805" sldId="1630"/>
            <ac:spMk id="13" creationId="{C00B28FF-CBC4-1542-A41E-9FADDCDA5575}"/>
          </ac:spMkLst>
        </pc:spChg>
        <pc:spChg chg="del">
          <ac:chgData name="Gavin Band" userId="c8f793f7-5806-46f0-b9bd-90a61d07a992" providerId="ADAL" clId="{A3A4A27B-A0BF-5A44-A617-5A7ADDD4AAE9}" dt="2023-03-03T08:06:10.616" v="1999" actId="478"/>
          <ac:spMkLst>
            <pc:docMk/>
            <pc:sldMk cId="3130005805" sldId="1630"/>
            <ac:spMk id="14" creationId="{873BEB23-5285-304F-927D-76C8F8881DBD}"/>
          </ac:spMkLst>
        </pc:spChg>
        <pc:spChg chg="del">
          <ac:chgData name="Gavin Band" userId="c8f793f7-5806-46f0-b9bd-90a61d07a992" providerId="ADAL" clId="{A3A4A27B-A0BF-5A44-A617-5A7ADDD4AAE9}" dt="2023-03-03T08:06:10.616" v="1999" actId="478"/>
          <ac:spMkLst>
            <pc:docMk/>
            <pc:sldMk cId="3130005805" sldId="1630"/>
            <ac:spMk id="15" creationId="{B27831F1-E164-5E44-842B-4642F0C18502}"/>
          </ac:spMkLst>
        </pc:spChg>
        <pc:spChg chg="del">
          <ac:chgData name="Gavin Band" userId="c8f793f7-5806-46f0-b9bd-90a61d07a992" providerId="ADAL" clId="{A3A4A27B-A0BF-5A44-A617-5A7ADDD4AAE9}" dt="2023-03-03T08:06:08.323" v="1998" actId="478"/>
          <ac:spMkLst>
            <pc:docMk/>
            <pc:sldMk cId="3130005805" sldId="1630"/>
            <ac:spMk id="27" creationId="{4B52FFBB-50E4-0A48-9C1C-11E8DC76DEC9}"/>
          </ac:spMkLst>
        </pc:spChg>
        <pc:spChg chg="mod">
          <ac:chgData name="Gavin Band" userId="c8f793f7-5806-46f0-b9bd-90a61d07a992" providerId="ADAL" clId="{A3A4A27B-A0BF-5A44-A617-5A7ADDD4AAE9}" dt="2023-03-03T08:06:27.291" v="2002" actId="1076"/>
          <ac:spMkLst>
            <pc:docMk/>
            <pc:sldMk cId="3130005805" sldId="1630"/>
            <ac:spMk id="29" creationId="{E271D04A-0214-5141-CE5D-91F44EDC290A}"/>
          </ac:spMkLst>
        </pc:spChg>
        <pc:spChg chg="mod topLvl">
          <ac:chgData name="Gavin Band" userId="c8f793f7-5806-46f0-b9bd-90a61d07a992" providerId="ADAL" clId="{A3A4A27B-A0BF-5A44-A617-5A7ADDD4AAE9}" dt="2023-03-03T08:06:41.870" v="2009" actId="20577"/>
          <ac:spMkLst>
            <pc:docMk/>
            <pc:sldMk cId="3130005805" sldId="1630"/>
            <ac:spMk id="31" creationId="{7677357C-746B-98C2-92DB-245413A5DE5D}"/>
          </ac:spMkLst>
        </pc:spChg>
        <pc:spChg chg="add mod">
          <ac:chgData name="Gavin Band" userId="c8f793f7-5806-46f0-b9bd-90a61d07a992" providerId="ADAL" clId="{A3A4A27B-A0BF-5A44-A617-5A7ADDD4AAE9}" dt="2023-03-03T08:09:02.282" v="2351" actId="255"/>
          <ac:spMkLst>
            <pc:docMk/>
            <pc:sldMk cId="3130005805" sldId="1630"/>
            <ac:spMk id="33" creationId="{EB89443C-518F-9917-87D9-83537A1D5CF1}"/>
          </ac:spMkLst>
        </pc:spChg>
        <pc:spChg chg="add mod">
          <ac:chgData name="Gavin Band" userId="c8f793f7-5806-46f0-b9bd-90a61d07a992" providerId="ADAL" clId="{A3A4A27B-A0BF-5A44-A617-5A7ADDD4AAE9}" dt="2023-03-03T08:09:02.282" v="2351" actId="255"/>
          <ac:spMkLst>
            <pc:docMk/>
            <pc:sldMk cId="3130005805" sldId="1630"/>
            <ac:spMk id="34" creationId="{7E920AA0-ACBC-6ABE-1B7B-DB60B14CC7BC}"/>
          </ac:spMkLst>
        </pc:spChg>
        <pc:spChg chg="add mod">
          <ac:chgData name="Gavin Band" userId="c8f793f7-5806-46f0-b9bd-90a61d07a992" providerId="ADAL" clId="{A3A4A27B-A0BF-5A44-A617-5A7ADDD4AAE9}" dt="2023-03-03T08:07:59.437" v="2211" actId="20577"/>
          <ac:spMkLst>
            <pc:docMk/>
            <pc:sldMk cId="3130005805" sldId="1630"/>
            <ac:spMk id="35" creationId="{86484969-D38B-EFFF-B82A-53601A734EAB}"/>
          </ac:spMkLst>
        </pc:spChg>
        <pc:spChg chg="add mod">
          <ac:chgData name="Gavin Band" userId="c8f793f7-5806-46f0-b9bd-90a61d07a992" providerId="ADAL" clId="{A3A4A27B-A0BF-5A44-A617-5A7ADDD4AAE9}" dt="2023-03-03T08:10:45.432" v="2422" actId="113"/>
          <ac:spMkLst>
            <pc:docMk/>
            <pc:sldMk cId="3130005805" sldId="1630"/>
            <ac:spMk id="36" creationId="{D941BC98-5FF5-DC74-7FE7-E97D85346634}"/>
          </ac:spMkLst>
        </pc:spChg>
        <pc:spChg chg="add mod">
          <ac:chgData name="Gavin Band" userId="c8f793f7-5806-46f0-b9bd-90a61d07a992" providerId="ADAL" clId="{A3A4A27B-A0BF-5A44-A617-5A7ADDD4AAE9}" dt="2023-03-03T08:10:58.603" v="2424" actId="1076"/>
          <ac:spMkLst>
            <pc:docMk/>
            <pc:sldMk cId="3130005805" sldId="1630"/>
            <ac:spMk id="38" creationId="{17545667-B612-A05A-180D-82A92070790D}"/>
          </ac:spMkLst>
        </pc:spChg>
        <pc:grpChg chg="del">
          <ac:chgData name="Gavin Band" userId="c8f793f7-5806-46f0-b9bd-90a61d07a992" providerId="ADAL" clId="{A3A4A27B-A0BF-5A44-A617-5A7ADDD4AAE9}" dt="2023-03-03T08:06:08.323" v="1998" actId="478"/>
          <ac:grpSpMkLst>
            <pc:docMk/>
            <pc:sldMk cId="3130005805" sldId="1630"/>
            <ac:grpSpMk id="4" creationId="{3D390A23-C5B4-B24D-AEE8-F87F4542C2BB}"/>
          </ac:grpSpMkLst>
        </pc:grpChg>
        <pc:grpChg chg="mod">
          <ac:chgData name="Gavin Band" userId="c8f793f7-5806-46f0-b9bd-90a61d07a992" providerId="ADAL" clId="{A3A4A27B-A0BF-5A44-A617-5A7ADDD4AAE9}" dt="2023-03-03T08:07:22.849" v="2102" actId="1076"/>
          <ac:grpSpMkLst>
            <pc:docMk/>
            <pc:sldMk cId="3130005805" sldId="1630"/>
            <ac:grpSpMk id="5" creationId="{92A4CD21-2E80-2E96-79DE-4212D3EAF329}"/>
          </ac:grpSpMkLst>
        </pc:grpChg>
        <pc:grpChg chg="del">
          <ac:chgData name="Gavin Band" userId="c8f793f7-5806-46f0-b9bd-90a61d07a992" providerId="ADAL" clId="{A3A4A27B-A0BF-5A44-A617-5A7ADDD4AAE9}" dt="2023-03-03T08:06:08.323" v="1998" actId="478"/>
          <ac:grpSpMkLst>
            <pc:docMk/>
            <pc:sldMk cId="3130005805" sldId="1630"/>
            <ac:grpSpMk id="10" creationId="{C1C25D3D-3691-4249-8313-AB4275705071}"/>
          </ac:grpSpMkLst>
        </pc:grpChg>
        <pc:grpChg chg="mod">
          <ac:chgData name="Gavin Band" userId="c8f793f7-5806-46f0-b9bd-90a61d07a992" providerId="ADAL" clId="{A3A4A27B-A0BF-5A44-A617-5A7ADDD4AAE9}" dt="2023-03-03T08:06:27.291" v="2002" actId="1076"/>
          <ac:grpSpMkLst>
            <pc:docMk/>
            <pc:sldMk cId="3130005805" sldId="1630"/>
            <ac:grpSpMk id="12" creationId="{5686155C-18EB-B602-3D64-85E020AFC3FB}"/>
          </ac:grpSpMkLst>
        </pc:grpChg>
        <pc:grpChg chg="add del mod">
          <ac:chgData name="Gavin Band" userId="c8f793f7-5806-46f0-b9bd-90a61d07a992" providerId="ADAL" clId="{A3A4A27B-A0BF-5A44-A617-5A7ADDD4AAE9}" dt="2023-03-03T08:06:38.725" v="2005" actId="478"/>
          <ac:grpSpMkLst>
            <pc:docMk/>
            <pc:sldMk cId="3130005805" sldId="1630"/>
            <ac:grpSpMk id="30" creationId="{6008DC94-A426-DDA6-2360-FA7A033D5B86}"/>
          </ac:grpSpMkLst>
        </pc:grpChg>
        <pc:picChg chg="del mod topLvl">
          <ac:chgData name="Gavin Band" userId="c8f793f7-5806-46f0-b9bd-90a61d07a992" providerId="ADAL" clId="{A3A4A27B-A0BF-5A44-A617-5A7ADDD4AAE9}" dt="2023-03-03T08:06:38.725" v="2005" actId="478"/>
          <ac:picMkLst>
            <pc:docMk/>
            <pc:sldMk cId="3130005805" sldId="1630"/>
            <ac:picMk id="32" creationId="{DA39FE40-0DB8-2070-479E-710A61BF5CAC}"/>
          </ac:picMkLst>
        </pc:picChg>
        <pc:picChg chg="add mod">
          <ac:chgData name="Gavin Band" userId="c8f793f7-5806-46f0-b9bd-90a61d07a992" providerId="ADAL" clId="{A3A4A27B-A0BF-5A44-A617-5A7ADDD4AAE9}" dt="2023-03-03T08:10:58.603" v="2424" actId="1076"/>
          <ac:picMkLst>
            <pc:docMk/>
            <pc:sldMk cId="3130005805" sldId="1630"/>
            <ac:picMk id="37" creationId="{B0A9E35B-2C07-AF7E-F64D-C3F1E2077ACF}"/>
          </ac:picMkLst>
        </pc:picChg>
      </pc:sldChg>
      <pc:sldChg chg="new del">
        <pc:chgData name="Gavin Band" userId="c8f793f7-5806-46f0-b9bd-90a61d07a992" providerId="ADAL" clId="{A3A4A27B-A0BF-5A44-A617-5A7ADDD4AAE9}" dt="2023-03-03T08:05:10.580" v="1920" actId="2696"/>
        <pc:sldMkLst>
          <pc:docMk/>
          <pc:sldMk cId="1041514940" sldId="1631"/>
        </pc:sldMkLst>
      </pc:sldChg>
      <pc:sldChg chg="addSp modSp add mod">
        <pc:chgData name="Gavin Band" userId="c8f793f7-5806-46f0-b9bd-90a61d07a992" providerId="ADAL" clId="{A3A4A27B-A0BF-5A44-A617-5A7ADDD4AAE9}" dt="2023-03-03T08:12:33.044" v="2440" actId="1076"/>
        <pc:sldMkLst>
          <pc:docMk/>
          <pc:sldMk cId="2151264891" sldId="1631"/>
        </pc:sldMkLst>
        <pc:picChg chg="add mod">
          <ac:chgData name="Gavin Band" userId="c8f793f7-5806-46f0-b9bd-90a61d07a992" providerId="ADAL" clId="{A3A4A27B-A0BF-5A44-A617-5A7ADDD4AAE9}" dt="2023-03-03T08:12:33.044" v="2440" actId="1076"/>
          <ac:picMkLst>
            <pc:docMk/>
            <pc:sldMk cId="2151264891" sldId="1631"/>
            <ac:picMk id="2" creationId="{3F9462C3-042C-AC8E-999B-2909208E58BC}"/>
          </ac:picMkLst>
        </pc:picChg>
      </pc:sldChg>
      <pc:sldChg chg="new del">
        <pc:chgData name="Gavin Band" userId="c8f793f7-5806-46f0-b9bd-90a61d07a992" providerId="ADAL" clId="{A3A4A27B-A0BF-5A44-A617-5A7ADDD4AAE9}" dt="2023-03-03T08:12:02.744" v="2430" actId="2696"/>
        <pc:sldMkLst>
          <pc:docMk/>
          <pc:sldMk cId="3819562149" sldId="1631"/>
        </pc:sldMkLst>
      </pc:sldChg>
      <pc:sldChg chg="add del">
        <pc:chgData name="Gavin Band" userId="c8f793f7-5806-46f0-b9bd-90a61d07a992" providerId="ADAL" clId="{A3A4A27B-A0BF-5A44-A617-5A7ADDD4AAE9}" dt="2023-03-03T08:11:03.744" v="2425" actId="2696"/>
        <pc:sldMkLst>
          <pc:docMk/>
          <pc:sldMk cId="627575490" sldId="1632"/>
        </pc:sldMkLst>
      </pc:sldChg>
      <pc:sldMasterChg chg="del delSldLayout">
        <pc:chgData name="Gavin Band" userId="c8f793f7-5806-46f0-b9bd-90a61d07a992" providerId="ADAL" clId="{A3A4A27B-A0BF-5A44-A617-5A7ADDD4AAE9}" dt="2023-03-02T22:30:48.551" v="196" actId="2696"/>
        <pc:sldMasterMkLst>
          <pc:docMk/>
          <pc:sldMasterMk cId="3846738432" sldId="2147484063"/>
        </pc:sldMasterMkLst>
        <pc:sldLayoutChg chg="del">
          <pc:chgData name="Gavin Band" userId="c8f793f7-5806-46f0-b9bd-90a61d07a992" providerId="ADAL" clId="{A3A4A27B-A0BF-5A44-A617-5A7ADDD4AAE9}" dt="2023-03-02T22:30:48.546" v="185" actId="2696"/>
          <pc:sldLayoutMkLst>
            <pc:docMk/>
            <pc:sldMasterMk cId="3846738432" sldId="2147484063"/>
            <pc:sldLayoutMk cId="1623930670" sldId="2147484064"/>
          </pc:sldLayoutMkLst>
        </pc:sldLayoutChg>
        <pc:sldLayoutChg chg="del">
          <pc:chgData name="Gavin Band" userId="c8f793f7-5806-46f0-b9bd-90a61d07a992" providerId="ADAL" clId="{A3A4A27B-A0BF-5A44-A617-5A7ADDD4AAE9}" dt="2023-03-02T22:30:48.547" v="186" actId="2696"/>
          <pc:sldLayoutMkLst>
            <pc:docMk/>
            <pc:sldMasterMk cId="3846738432" sldId="2147484063"/>
            <pc:sldLayoutMk cId="2511439056" sldId="2147484065"/>
          </pc:sldLayoutMkLst>
        </pc:sldLayoutChg>
        <pc:sldLayoutChg chg="del">
          <pc:chgData name="Gavin Band" userId="c8f793f7-5806-46f0-b9bd-90a61d07a992" providerId="ADAL" clId="{A3A4A27B-A0BF-5A44-A617-5A7ADDD4AAE9}" dt="2023-03-02T22:30:48.547" v="187" actId="2696"/>
          <pc:sldLayoutMkLst>
            <pc:docMk/>
            <pc:sldMasterMk cId="3846738432" sldId="2147484063"/>
            <pc:sldLayoutMk cId="3354333623" sldId="2147484066"/>
          </pc:sldLayoutMkLst>
        </pc:sldLayoutChg>
        <pc:sldLayoutChg chg="del">
          <pc:chgData name="Gavin Band" userId="c8f793f7-5806-46f0-b9bd-90a61d07a992" providerId="ADAL" clId="{A3A4A27B-A0BF-5A44-A617-5A7ADDD4AAE9}" dt="2023-03-02T22:30:48.547" v="188" actId="2696"/>
          <pc:sldLayoutMkLst>
            <pc:docMk/>
            <pc:sldMasterMk cId="3846738432" sldId="2147484063"/>
            <pc:sldLayoutMk cId="2957728752" sldId="2147484067"/>
          </pc:sldLayoutMkLst>
        </pc:sldLayoutChg>
        <pc:sldLayoutChg chg="del">
          <pc:chgData name="Gavin Band" userId="c8f793f7-5806-46f0-b9bd-90a61d07a992" providerId="ADAL" clId="{A3A4A27B-A0BF-5A44-A617-5A7ADDD4AAE9}" dt="2023-03-02T22:30:48.548" v="189" actId="2696"/>
          <pc:sldLayoutMkLst>
            <pc:docMk/>
            <pc:sldMasterMk cId="3846738432" sldId="2147484063"/>
            <pc:sldLayoutMk cId="2624720933" sldId="2147484068"/>
          </pc:sldLayoutMkLst>
        </pc:sldLayoutChg>
        <pc:sldLayoutChg chg="del">
          <pc:chgData name="Gavin Band" userId="c8f793f7-5806-46f0-b9bd-90a61d07a992" providerId="ADAL" clId="{A3A4A27B-A0BF-5A44-A617-5A7ADDD4AAE9}" dt="2023-03-02T22:30:48.548" v="190" actId="2696"/>
          <pc:sldLayoutMkLst>
            <pc:docMk/>
            <pc:sldMasterMk cId="3846738432" sldId="2147484063"/>
            <pc:sldLayoutMk cId="2921038085" sldId="2147484069"/>
          </pc:sldLayoutMkLst>
        </pc:sldLayoutChg>
        <pc:sldLayoutChg chg="del">
          <pc:chgData name="Gavin Band" userId="c8f793f7-5806-46f0-b9bd-90a61d07a992" providerId="ADAL" clId="{A3A4A27B-A0BF-5A44-A617-5A7ADDD4AAE9}" dt="2023-03-02T22:30:48.548" v="191" actId="2696"/>
          <pc:sldLayoutMkLst>
            <pc:docMk/>
            <pc:sldMasterMk cId="3846738432" sldId="2147484063"/>
            <pc:sldLayoutMk cId="1012051723" sldId="2147484070"/>
          </pc:sldLayoutMkLst>
        </pc:sldLayoutChg>
        <pc:sldLayoutChg chg="del">
          <pc:chgData name="Gavin Band" userId="c8f793f7-5806-46f0-b9bd-90a61d07a992" providerId="ADAL" clId="{A3A4A27B-A0BF-5A44-A617-5A7ADDD4AAE9}" dt="2023-03-02T22:30:48.549" v="192" actId="2696"/>
          <pc:sldLayoutMkLst>
            <pc:docMk/>
            <pc:sldMasterMk cId="3846738432" sldId="2147484063"/>
            <pc:sldLayoutMk cId="425680526" sldId="2147484071"/>
          </pc:sldLayoutMkLst>
        </pc:sldLayoutChg>
        <pc:sldLayoutChg chg="del">
          <pc:chgData name="Gavin Band" userId="c8f793f7-5806-46f0-b9bd-90a61d07a992" providerId="ADAL" clId="{A3A4A27B-A0BF-5A44-A617-5A7ADDD4AAE9}" dt="2023-03-02T22:30:48.549" v="193" actId="2696"/>
          <pc:sldLayoutMkLst>
            <pc:docMk/>
            <pc:sldMasterMk cId="3846738432" sldId="2147484063"/>
            <pc:sldLayoutMk cId="3437871594" sldId="2147484072"/>
          </pc:sldLayoutMkLst>
        </pc:sldLayoutChg>
        <pc:sldLayoutChg chg="del">
          <pc:chgData name="Gavin Band" userId="c8f793f7-5806-46f0-b9bd-90a61d07a992" providerId="ADAL" clId="{A3A4A27B-A0BF-5A44-A617-5A7ADDD4AAE9}" dt="2023-03-02T22:30:48.550" v="194" actId="2696"/>
          <pc:sldLayoutMkLst>
            <pc:docMk/>
            <pc:sldMasterMk cId="3846738432" sldId="2147484063"/>
            <pc:sldLayoutMk cId="1058324146" sldId="2147484073"/>
          </pc:sldLayoutMkLst>
        </pc:sldLayoutChg>
        <pc:sldLayoutChg chg="del">
          <pc:chgData name="Gavin Band" userId="c8f793f7-5806-46f0-b9bd-90a61d07a992" providerId="ADAL" clId="{A3A4A27B-A0BF-5A44-A617-5A7ADDD4AAE9}" dt="2023-03-02T22:30:48.550" v="195" actId="2696"/>
          <pc:sldLayoutMkLst>
            <pc:docMk/>
            <pc:sldMasterMk cId="3846738432" sldId="2147484063"/>
            <pc:sldLayoutMk cId="1838191340" sldId="2147484074"/>
          </pc:sldLayoutMkLst>
        </pc:sldLayoutChg>
      </pc:sldMasterChg>
      <pc:sldMasterChg chg="del delSldLayout">
        <pc:chgData name="Gavin Band" userId="c8f793f7-5806-46f0-b9bd-90a61d07a992" providerId="ADAL" clId="{A3A4A27B-A0BF-5A44-A617-5A7ADDD4AAE9}" dt="2023-03-03T07:35:06.832" v="841" actId="2696"/>
        <pc:sldMasterMkLst>
          <pc:docMk/>
          <pc:sldMasterMk cId="423508207" sldId="2147484099"/>
        </pc:sldMasterMkLst>
        <pc:sldLayoutChg chg="del">
          <pc:chgData name="Gavin Band" userId="c8f793f7-5806-46f0-b9bd-90a61d07a992" providerId="ADAL" clId="{A3A4A27B-A0BF-5A44-A617-5A7ADDD4AAE9}" dt="2023-03-03T07:35:06.826" v="830" actId="2696"/>
          <pc:sldLayoutMkLst>
            <pc:docMk/>
            <pc:sldMasterMk cId="423508207" sldId="2147484099"/>
            <pc:sldLayoutMk cId="1550302597" sldId="2147484100"/>
          </pc:sldLayoutMkLst>
        </pc:sldLayoutChg>
        <pc:sldLayoutChg chg="del">
          <pc:chgData name="Gavin Band" userId="c8f793f7-5806-46f0-b9bd-90a61d07a992" providerId="ADAL" clId="{A3A4A27B-A0BF-5A44-A617-5A7ADDD4AAE9}" dt="2023-03-03T07:35:06.827" v="831" actId="2696"/>
          <pc:sldLayoutMkLst>
            <pc:docMk/>
            <pc:sldMasterMk cId="423508207" sldId="2147484099"/>
            <pc:sldLayoutMk cId="1396725027" sldId="2147484101"/>
          </pc:sldLayoutMkLst>
        </pc:sldLayoutChg>
        <pc:sldLayoutChg chg="del">
          <pc:chgData name="Gavin Band" userId="c8f793f7-5806-46f0-b9bd-90a61d07a992" providerId="ADAL" clId="{A3A4A27B-A0BF-5A44-A617-5A7ADDD4AAE9}" dt="2023-03-03T07:35:06.827" v="832" actId="2696"/>
          <pc:sldLayoutMkLst>
            <pc:docMk/>
            <pc:sldMasterMk cId="423508207" sldId="2147484099"/>
            <pc:sldLayoutMk cId="3244286406" sldId="2147484102"/>
          </pc:sldLayoutMkLst>
        </pc:sldLayoutChg>
        <pc:sldLayoutChg chg="del">
          <pc:chgData name="Gavin Band" userId="c8f793f7-5806-46f0-b9bd-90a61d07a992" providerId="ADAL" clId="{A3A4A27B-A0BF-5A44-A617-5A7ADDD4AAE9}" dt="2023-03-03T07:35:06.828" v="833" actId="2696"/>
          <pc:sldLayoutMkLst>
            <pc:docMk/>
            <pc:sldMasterMk cId="423508207" sldId="2147484099"/>
            <pc:sldLayoutMk cId="2789409159" sldId="2147484103"/>
          </pc:sldLayoutMkLst>
        </pc:sldLayoutChg>
        <pc:sldLayoutChg chg="del">
          <pc:chgData name="Gavin Band" userId="c8f793f7-5806-46f0-b9bd-90a61d07a992" providerId="ADAL" clId="{A3A4A27B-A0BF-5A44-A617-5A7ADDD4AAE9}" dt="2023-03-03T07:35:06.828" v="834" actId="2696"/>
          <pc:sldLayoutMkLst>
            <pc:docMk/>
            <pc:sldMasterMk cId="423508207" sldId="2147484099"/>
            <pc:sldLayoutMk cId="3495025052" sldId="2147484104"/>
          </pc:sldLayoutMkLst>
        </pc:sldLayoutChg>
        <pc:sldLayoutChg chg="del">
          <pc:chgData name="Gavin Band" userId="c8f793f7-5806-46f0-b9bd-90a61d07a992" providerId="ADAL" clId="{A3A4A27B-A0BF-5A44-A617-5A7ADDD4AAE9}" dt="2023-03-03T07:35:06.829" v="835" actId="2696"/>
          <pc:sldLayoutMkLst>
            <pc:docMk/>
            <pc:sldMasterMk cId="423508207" sldId="2147484099"/>
            <pc:sldLayoutMk cId="2699695266" sldId="2147484105"/>
          </pc:sldLayoutMkLst>
        </pc:sldLayoutChg>
        <pc:sldLayoutChg chg="del">
          <pc:chgData name="Gavin Band" userId="c8f793f7-5806-46f0-b9bd-90a61d07a992" providerId="ADAL" clId="{A3A4A27B-A0BF-5A44-A617-5A7ADDD4AAE9}" dt="2023-03-03T07:35:06.829" v="836" actId="2696"/>
          <pc:sldLayoutMkLst>
            <pc:docMk/>
            <pc:sldMasterMk cId="423508207" sldId="2147484099"/>
            <pc:sldLayoutMk cId="2380630047" sldId="2147484106"/>
          </pc:sldLayoutMkLst>
        </pc:sldLayoutChg>
        <pc:sldLayoutChg chg="del">
          <pc:chgData name="Gavin Band" userId="c8f793f7-5806-46f0-b9bd-90a61d07a992" providerId="ADAL" clId="{A3A4A27B-A0BF-5A44-A617-5A7ADDD4AAE9}" dt="2023-03-03T07:35:06.830" v="837" actId="2696"/>
          <pc:sldLayoutMkLst>
            <pc:docMk/>
            <pc:sldMasterMk cId="423508207" sldId="2147484099"/>
            <pc:sldLayoutMk cId="1999235190" sldId="2147484107"/>
          </pc:sldLayoutMkLst>
        </pc:sldLayoutChg>
        <pc:sldLayoutChg chg="del">
          <pc:chgData name="Gavin Band" userId="c8f793f7-5806-46f0-b9bd-90a61d07a992" providerId="ADAL" clId="{A3A4A27B-A0BF-5A44-A617-5A7ADDD4AAE9}" dt="2023-03-03T07:35:06.830" v="838" actId="2696"/>
          <pc:sldLayoutMkLst>
            <pc:docMk/>
            <pc:sldMasterMk cId="423508207" sldId="2147484099"/>
            <pc:sldLayoutMk cId="10777895" sldId="2147484108"/>
          </pc:sldLayoutMkLst>
        </pc:sldLayoutChg>
        <pc:sldLayoutChg chg="del">
          <pc:chgData name="Gavin Band" userId="c8f793f7-5806-46f0-b9bd-90a61d07a992" providerId="ADAL" clId="{A3A4A27B-A0BF-5A44-A617-5A7ADDD4AAE9}" dt="2023-03-03T07:35:06.830" v="839" actId="2696"/>
          <pc:sldLayoutMkLst>
            <pc:docMk/>
            <pc:sldMasterMk cId="423508207" sldId="2147484099"/>
            <pc:sldLayoutMk cId="656833193" sldId="2147484109"/>
          </pc:sldLayoutMkLst>
        </pc:sldLayoutChg>
        <pc:sldLayoutChg chg="del">
          <pc:chgData name="Gavin Band" userId="c8f793f7-5806-46f0-b9bd-90a61d07a992" providerId="ADAL" clId="{A3A4A27B-A0BF-5A44-A617-5A7ADDD4AAE9}" dt="2023-03-03T07:35:06.831" v="840" actId="2696"/>
          <pc:sldLayoutMkLst>
            <pc:docMk/>
            <pc:sldMasterMk cId="423508207" sldId="2147484099"/>
            <pc:sldLayoutMk cId="2062288278" sldId="2147484110"/>
          </pc:sldLayoutMkLst>
        </pc:sldLayoutChg>
      </pc:sldMasterChg>
      <pc:sldMasterChg chg="del delSldLayout">
        <pc:chgData name="Gavin Band" userId="c8f793f7-5806-46f0-b9bd-90a61d07a992" providerId="ADAL" clId="{A3A4A27B-A0BF-5A44-A617-5A7ADDD4AAE9}" dt="2023-03-03T07:24:55.551" v="644" actId="2696"/>
        <pc:sldMasterMkLst>
          <pc:docMk/>
          <pc:sldMasterMk cId="858460494" sldId="2147484123"/>
        </pc:sldMasterMkLst>
        <pc:sldLayoutChg chg="del">
          <pc:chgData name="Gavin Band" userId="c8f793f7-5806-46f0-b9bd-90a61d07a992" providerId="ADAL" clId="{A3A4A27B-A0BF-5A44-A617-5A7ADDD4AAE9}" dt="2023-03-03T07:24:55.547" v="633" actId="2696"/>
          <pc:sldLayoutMkLst>
            <pc:docMk/>
            <pc:sldMasterMk cId="858460494" sldId="2147484123"/>
            <pc:sldLayoutMk cId="508951183" sldId="2147484124"/>
          </pc:sldLayoutMkLst>
        </pc:sldLayoutChg>
        <pc:sldLayoutChg chg="del">
          <pc:chgData name="Gavin Band" userId="c8f793f7-5806-46f0-b9bd-90a61d07a992" providerId="ADAL" clId="{A3A4A27B-A0BF-5A44-A617-5A7ADDD4AAE9}" dt="2023-03-03T07:24:55.547" v="634" actId="2696"/>
          <pc:sldLayoutMkLst>
            <pc:docMk/>
            <pc:sldMasterMk cId="858460494" sldId="2147484123"/>
            <pc:sldLayoutMk cId="3096290549" sldId="2147484125"/>
          </pc:sldLayoutMkLst>
        </pc:sldLayoutChg>
        <pc:sldLayoutChg chg="del">
          <pc:chgData name="Gavin Band" userId="c8f793f7-5806-46f0-b9bd-90a61d07a992" providerId="ADAL" clId="{A3A4A27B-A0BF-5A44-A617-5A7ADDD4AAE9}" dt="2023-03-03T07:24:55.548" v="635" actId="2696"/>
          <pc:sldLayoutMkLst>
            <pc:docMk/>
            <pc:sldMasterMk cId="858460494" sldId="2147484123"/>
            <pc:sldLayoutMk cId="1268589401" sldId="2147484126"/>
          </pc:sldLayoutMkLst>
        </pc:sldLayoutChg>
        <pc:sldLayoutChg chg="del">
          <pc:chgData name="Gavin Band" userId="c8f793f7-5806-46f0-b9bd-90a61d07a992" providerId="ADAL" clId="{A3A4A27B-A0BF-5A44-A617-5A7ADDD4AAE9}" dt="2023-03-03T07:24:55.548" v="636" actId="2696"/>
          <pc:sldLayoutMkLst>
            <pc:docMk/>
            <pc:sldMasterMk cId="858460494" sldId="2147484123"/>
            <pc:sldLayoutMk cId="1877200553" sldId="2147484127"/>
          </pc:sldLayoutMkLst>
        </pc:sldLayoutChg>
        <pc:sldLayoutChg chg="del">
          <pc:chgData name="Gavin Band" userId="c8f793f7-5806-46f0-b9bd-90a61d07a992" providerId="ADAL" clId="{A3A4A27B-A0BF-5A44-A617-5A7ADDD4AAE9}" dt="2023-03-03T07:24:55.549" v="637" actId="2696"/>
          <pc:sldLayoutMkLst>
            <pc:docMk/>
            <pc:sldMasterMk cId="858460494" sldId="2147484123"/>
            <pc:sldLayoutMk cId="478247003" sldId="2147484128"/>
          </pc:sldLayoutMkLst>
        </pc:sldLayoutChg>
        <pc:sldLayoutChg chg="del">
          <pc:chgData name="Gavin Band" userId="c8f793f7-5806-46f0-b9bd-90a61d07a992" providerId="ADAL" clId="{A3A4A27B-A0BF-5A44-A617-5A7ADDD4AAE9}" dt="2023-03-03T07:24:55.549" v="638" actId="2696"/>
          <pc:sldLayoutMkLst>
            <pc:docMk/>
            <pc:sldMasterMk cId="858460494" sldId="2147484123"/>
            <pc:sldLayoutMk cId="550787131" sldId="2147484129"/>
          </pc:sldLayoutMkLst>
        </pc:sldLayoutChg>
        <pc:sldLayoutChg chg="del">
          <pc:chgData name="Gavin Band" userId="c8f793f7-5806-46f0-b9bd-90a61d07a992" providerId="ADAL" clId="{A3A4A27B-A0BF-5A44-A617-5A7ADDD4AAE9}" dt="2023-03-03T07:24:55.549" v="639" actId="2696"/>
          <pc:sldLayoutMkLst>
            <pc:docMk/>
            <pc:sldMasterMk cId="858460494" sldId="2147484123"/>
            <pc:sldLayoutMk cId="3645513683" sldId="2147484130"/>
          </pc:sldLayoutMkLst>
        </pc:sldLayoutChg>
        <pc:sldLayoutChg chg="del">
          <pc:chgData name="Gavin Band" userId="c8f793f7-5806-46f0-b9bd-90a61d07a992" providerId="ADAL" clId="{A3A4A27B-A0BF-5A44-A617-5A7ADDD4AAE9}" dt="2023-03-03T07:24:55.550" v="640" actId="2696"/>
          <pc:sldLayoutMkLst>
            <pc:docMk/>
            <pc:sldMasterMk cId="858460494" sldId="2147484123"/>
            <pc:sldLayoutMk cId="631724098" sldId="2147484131"/>
          </pc:sldLayoutMkLst>
        </pc:sldLayoutChg>
        <pc:sldLayoutChg chg="del">
          <pc:chgData name="Gavin Band" userId="c8f793f7-5806-46f0-b9bd-90a61d07a992" providerId="ADAL" clId="{A3A4A27B-A0BF-5A44-A617-5A7ADDD4AAE9}" dt="2023-03-03T07:24:55.550" v="641" actId="2696"/>
          <pc:sldLayoutMkLst>
            <pc:docMk/>
            <pc:sldMasterMk cId="858460494" sldId="2147484123"/>
            <pc:sldLayoutMk cId="1803279356" sldId="2147484132"/>
          </pc:sldLayoutMkLst>
        </pc:sldLayoutChg>
        <pc:sldLayoutChg chg="del">
          <pc:chgData name="Gavin Band" userId="c8f793f7-5806-46f0-b9bd-90a61d07a992" providerId="ADAL" clId="{A3A4A27B-A0BF-5A44-A617-5A7ADDD4AAE9}" dt="2023-03-03T07:24:55.550" v="642" actId="2696"/>
          <pc:sldLayoutMkLst>
            <pc:docMk/>
            <pc:sldMasterMk cId="858460494" sldId="2147484123"/>
            <pc:sldLayoutMk cId="4050867813" sldId="2147484133"/>
          </pc:sldLayoutMkLst>
        </pc:sldLayoutChg>
        <pc:sldLayoutChg chg="del">
          <pc:chgData name="Gavin Band" userId="c8f793f7-5806-46f0-b9bd-90a61d07a992" providerId="ADAL" clId="{A3A4A27B-A0BF-5A44-A617-5A7ADDD4AAE9}" dt="2023-03-03T07:24:55.551" v="643" actId="2696"/>
          <pc:sldLayoutMkLst>
            <pc:docMk/>
            <pc:sldMasterMk cId="858460494" sldId="2147484123"/>
            <pc:sldLayoutMk cId="4198446596" sldId="2147484134"/>
          </pc:sldLayoutMkLst>
        </pc:sldLayoutChg>
      </pc:sldMasterChg>
      <pc:sldMasterChg chg="del delSldLayout">
        <pc:chgData name="Gavin Band" userId="c8f793f7-5806-46f0-b9bd-90a61d07a992" providerId="ADAL" clId="{A3A4A27B-A0BF-5A44-A617-5A7ADDD4AAE9}" dt="2023-03-03T07:25:27.443" v="662" actId="2696"/>
        <pc:sldMasterMkLst>
          <pc:docMk/>
          <pc:sldMasterMk cId="920352856" sldId="2147484159"/>
        </pc:sldMasterMkLst>
        <pc:sldLayoutChg chg="del">
          <pc:chgData name="Gavin Band" userId="c8f793f7-5806-46f0-b9bd-90a61d07a992" providerId="ADAL" clId="{A3A4A27B-A0BF-5A44-A617-5A7ADDD4AAE9}" dt="2023-03-03T07:25:27.438" v="651" actId="2696"/>
          <pc:sldLayoutMkLst>
            <pc:docMk/>
            <pc:sldMasterMk cId="920352856" sldId="2147484159"/>
            <pc:sldLayoutMk cId="842847332" sldId="2147484160"/>
          </pc:sldLayoutMkLst>
        </pc:sldLayoutChg>
        <pc:sldLayoutChg chg="del">
          <pc:chgData name="Gavin Band" userId="c8f793f7-5806-46f0-b9bd-90a61d07a992" providerId="ADAL" clId="{A3A4A27B-A0BF-5A44-A617-5A7ADDD4AAE9}" dt="2023-03-03T07:25:27.438" v="652" actId="2696"/>
          <pc:sldLayoutMkLst>
            <pc:docMk/>
            <pc:sldMasterMk cId="920352856" sldId="2147484159"/>
            <pc:sldLayoutMk cId="1403105672" sldId="2147484161"/>
          </pc:sldLayoutMkLst>
        </pc:sldLayoutChg>
        <pc:sldLayoutChg chg="del">
          <pc:chgData name="Gavin Band" userId="c8f793f7-5806-46f0-b9bd-90a61d07a992" providerId="ADAL" clId="{A3A4A27B-A0BF-5A44-A617-5A7ADDD4AAE9}" dt="2023-03-03T07:25:27.439" v="653" actId="2696"/>
          <pc:sldLayoutMkLst>
            <pc:docMk/>
            <pc:sldMasterMk cId="920352856" sldId="2147484159"/>
            <pc:sldLayoutMk cId="1272908399" sldId="2147484162"/>
          </pc:sldLayoutMkLst>
        </pc:sldLayoutChg>
        <pc:sldLayoutChg chg="del">
          <pc:chgData name="Gavin Band" userId="c8f793f7-5806-46f0-b9bd-90a61d07a992" providerId="ADAL" clId="{A3A4A27B-A0BF-5A44-A617-5A7ADDD4AAE9}" dt="2023-03-03T07:25:27.439" v="654" actId="2696"/>
          <pc:sldLayoutMkLst>
            <pc:docMk/>
            <pc:sldMasterMk cId="920352856" sldId="2147484159"/>
            <pc:sldLayoutMk cId="2572288508" sldId="2147484163"/>
          </pc:sldLayoutMkLst>
        </pc:sldLayoutChg>
        <pc:sldLayoutChg chg="del">
          <pc:chgData name="Gavin Band" userId="c8f793f7-5806-46f0-b9bd-90a61d07a992" providerId="ADAL" clId="{A3A4A27B-A0BF-5A44-A617-5A7ADDD4AAE9}" dt="2023-03-03T07:25:27.440" v="655" actId="2696"/>
          <pc:sldLayoutMkLst>
            <pc:docMk/>
            <pc:sldMasterMk cId="920352856" sldId="2147484159"/>
            <pc:sldLayoutMk cId="3078942554" sldId="2147484164"/>
          </pc:sldLayoutMkLst>
        </pc:sldLayoutChg>
        <pc:sldLayoutChg chg="del">
          <pc:chgData name="Gavin Band" userId="c8f793f7-5806-46f0-b9bd-90a61d07a992" providerId="ADAL" clId="{A3A4A27B-A0BF-5A44-A617-5A7ADDD4AAE9}" dt="2023-03-03T07:25:27.440" v="656" actId="2696"/>
          <pc:sldLayoutMkLst>
            <pc:docMk/>
            <pc:sldMasterMk cId="920352856" sldId="2147484159"/>
            <pc:sldLayoutMk cId="1075377591" sldId="2147484165"/>
          </pc:sldLayoutMkLst>
        </pc:sldLayoutChg>
        <pc:sldLayoutChg chg="del">
          <pc:chgData name="Gavin Band" userId="c8f793f7-5806-46f0-b9bd-90a61d07a992" providerId="ADAL" clId="{A3A4A27B-A0BF-5A44-A617-5A7ADDD4AAE9}" dt="2023-03-03T07:25:27.441" v="657" actId="2696"/>
          <pc:sldLayoutMkLst>
            <pc:docMk/>
            <pc:sldMasterMk cId="920352856" sldId="2147484159"/>
            <pc:sldLayoutMk cId="3170301028" sldId="2147484166"/>
          </pc:sldLayoutMkLst>
        </pc:sldLayoutChg>
        <pc:sldLayoutChg chg="del">
          <pc:chgData name="Gavin Band" userId="c8f793f7-5806-46f0-b9bd-90a61d07a992" providerId="ADAL" clId="{A3A4A27B-A0BF-5A44-A617-5A7ADDD4AAE9}" dt="2023-03-03T07:25:27.441" v="658" actId="2696"/>
          <pc:sldLayoutMkLst>
            <pc:docMk/>
            <pc:sldMasterMk cId="920352856" sldId="2147484159"/>
            <pc:sldLayoutMk cId="3916848052" sldId="2147484167"/>
          </pc:sldLayoutMkLst>
        </pc:sldLayoutChg>
        <pc:sldLayoutChg chg="del">
          <pc:chgData name="Gavin Band" userId="c8f793f7-5806-46f0-b9bd-90a61d07a992" providerId="ADAL" clId="{A3A4A27B-A0BF-5A44-A617-5A7ADDD4AAE9}" dt="2023-03-03T07:25:27.442" v="659" actId="2696"/>
          <pc:sldLayoutMkLst>
            <pc:docMk/>
            <pc:sldMasterMk cId="920352856" sldId="2147484159"/>
            <pc:sldLayoutMk cId="144753961" sldId="2147484168"/>
          </pc:sldLayoutMkLst>
        </pc:sldLayoutChg>
        <pc:sldLayoutChg chg="del">
          <pc:chgData name="Gavin Band" userId="c8f793f7-5806-46f0-b9bd-90a61d07a992" providerId="ADAL" clId="{A3A4A27B-A0BF-5A44-A617-5A7ADDD4AAE9}" dt="2023-03-03T07:25:27.442" v="660" actId="2696"/>
          <pc:sldLayoutMkLst>
            <pc:docMk/>
            <pc:sldMasterMk cId="920352856" sldId="2147484159"/>
            <pc:sldLayoutMk cId="3709443566" sldId="2147484169"/>
          </pc:sldLayoutMkLst>
        </pc:sldLayoutChg>
        <pc:sldLayoutChg chg="del">
          <pc:chgData name="Gavin Band" userId="c8f793f7-5806-46f0-b9bd-90a61d07a992" providerId="ADAL" clId="{A3A4A27B-A0BF-5A44-A617-5A7ADDD4AAE9}" dt="2023-03-03T07:25:27.443" v="661" actId="2696"/>
          <pc:sldLayoutMkLst>
            <pc:docMk/>
            <pc:sldMasterMk cId="920352856" sldId="2147484159"/>
            <pc:sldLayoutMk cId="2083289135" sldId="2147484170"/>
          </pc:sldLayoutMkLst>
        </pc:sldLayoutChg>
      </pc:sldMasterChg>
      <pc:sldMasterChg chg="del delSldLayout">
        <pc:chgData name="Gavin Band" userId="c8f793f7-5806-46f0-b9bd-90a61d07a992" providerId="ADAL" clId="{A3A4A27B-A0BF-5A44-A617-5A7ADDD4AAE9}" dt="2023-03-02T22:30:48.489" v="180" actId="2696"/>
        <pc:sldMasterMkLst>
          <pc:docMk/>
          <pc:sldMasterMk cId="3716241121" sldId="2147484171"/>
        </pc:sldMasterMkLst>
        <pc:sldLayoutChg chg="del">
          <pc:chgData name="Gavin Band" userId="c8f793f7-5806-46f0-b9bd-90a61d07a992" providerId="ADAL" clId="{A3A4A27B-A0BF-5A44-A617-5A7ADDD4AAE9}" dt="2023-03-02T22:30:48.484" v="169" actId="2696"/>
          <pc:sldLayoutMkLst>
            <pc:docMk/>
            <pc:sldMasterMk cId="3716241121" sldId="2147484171"/>
            <pc:sldLayoutMk cId="3441119635" sldId="2147484172"/>
          </pc:sldLayoutMkLst>
        </pc:sldLayoutChg>
        <pc:sldLayoutChg chg="del">
          <pc:chgData name="Gavin Band" userId="c8f793f7-5806-46f0-b9bd-90a61d07a992" providerId="ADAL" clId="{A3A4A27B-A0BF-5A44-A617-5A7ADDD4AAE9}" dt="2023-03-02T22:30:48.484" v="170" actId="2696"/>
          <pc:sldLayoutMkLst>
            <pc:docMk/>
            <pc:sldMasterMk cId="3716241121" sldId="2147484171"/>
            <pc:sldLayoutMk cId="1339967935" sldId="2147484173"/>
          </pc:sldLayoutMkLst>
        </pc:sldLayoutChg>
        <pc:sldLayoutChg chg="del">
          <pc:chgData name="Gavin Band" userId="c8f793f7-5806-46f0-b9bd-90a61d07a992" providerId="ADAL" clId="{A3A4A27B-A0BF-5A44-A617-5A7ADDD4AAE9}" dt="2023-03-02T22:30:48.484" v="171" actId="2696"/>
          <pc:sldLayoutMkLst>
            <pc:docMk/>
            <pc:sldMasterMk cId="3716241121" sldId="2147484171"/>
            <pc:sldLayoutMk cId="1694430649" sldId="2147484174"/>
          </pc:sldLayoutMkLst>
        </pc:sldLayoutChg>
        <pc:sldLayoutChg chg="del">
          <pc:chgData name="Gavin Band" userId="c8f793f7-5806-46f0-b9bd-90a61d07a992" providerId="ADAL" clId="{A3A4A27B-A0BF-5A44-A617-5A7ADDD4AAE9}" dt="2023-03-02T22:30:48.485" v="172" actId="2696"/>
          <pc:sldLayoutMkLst>
            <pc:docMk/>
            <pc:sldMasterMk cId="3716241121" sldId="2147484171"/>
            <pc:sldLayoutMk cId="2641935657" sldId="2147484175"/>
          </pc:sldLayoutMkLst>
        </pc:sldLayoutChg>
        <pc:sldLayoutChg chg="del">
          <pc:chgData name="Gavin Band" userId="c8f793f7-5806-46f0-b9bd-90a61d07a992" providerId="ADAL" clId="{A3A4A27B-A0BF-5A44-A617-5A7ADDD4AAE9}" dt="2023-03-02T22:30:48.485" v="173" actId="2696"/>
          <pc:sldLayoutMkLst>
            <pc:docMk/>
            <pc:sldMasterMk cId="3716241121" sldId="2147484171"/>
            <pc:sldLayoutMk cId="3720307705" sldId="2147484176"/>
          </pc:sldLayoutMkLst>
        </pc:sldLayoutChg>
        <pc:sldLayoutChg chg="del">
          <pc:chgData name="Gavin Band" userId="c8f793f7-5806-46f0-b9bd-90a61d07a992" providerId="ADAL" clId="{A3A4A27B-A0BF-5A44-A617-5A7ADDD4AAE9}" dt="2023-03-02T22:30:48.486" v="174" actId="2696"/>
          <pc:sldLayoutMkLst>
            <pc:docMk/>
            <pc:sldMasterMk cId="3716241121" sldId="2147484171"/>
            <pc:sldLayoutMk cId="2570052129" sldId="2147484177"/>
          </pc:sldLayoutMkLst>
        </pc:sldLayoutChg>
        <pc:sldLayoutChg chg="del">
          <pc:chgData name="Gavin Band" userId="c8f793f7-5806-46f0-b9bd-90a61d07a992" providerId="ADAL" clId="{A3A4A27B-A0BF-5A44-A617-5A7ADDD4AAE9}" dt="2023-03-02T22:30:48.486" v="175" actId="2696"/>
          <pc:sldLayoutMkLst>
            <pc:docMk/>
            <pc:sldMasterMk cId="3716241121" sldId="2147484171"/>
            <pc:sldLayoutMk cId="1085715441" sldId="2147484178"/>
          </pc:sldLayoutMkLst>
        </pc:sldLayoutChg>
        <pc:sldLayoutChg chg="del">
          <pc:chgData name="Gavin Band" userId="c8f793f7-5806-46f0-b9bd-90a61d07a992" providerId="ADAL" clId="{A3A4A27B-A0BF-5A44-A617-5A7ADDD4AAE9}" dt="2023-03-02T22:30:48.486" v="176" actId="2696"/>
          <pc:sldLayoutMkLst>
            <pc:docMk/>
            <pc:sldMasterMk cId="3716241121" sldId="2147484171"/>
            <pc:sldLayoutMk cId="3964449788" sldId="2147484179"/>
          </pc:sldLayoutMkLst>
        </pc:sldLayoutChg>
        <pc:sldLayoutChg chg="del">
          <pc:chgData name="Gavin Band" userId="c8f793f7-5806-46f0-b9bd-90a61d07a992" providerId="ADAL" clId="{A3A4A27B-A0BF-5A44-A617-5A7ADDD4AAE9}" dt="2023-03-02T22:30:48.487" v="177" actId="2696"/>
          <pc:sldLayoutMkLst>
            <pc:docMk/>
            <pc:sldMasterMk cId="3716241121" sldId="2147484171"/>
            <pc:sldLayoutMk cId="3820101370" sldId="2147484180"/>
          </pc:sldLayoutMkLst>
        </pc:sldLayoutChg>
        <pc:sldLayoutChg chg="del">
          <pc:chgData name="Gavin Band" userId="c8f793f7-5806-46f0-b9bd-90a61d07a992" providerId="ADAL" clId="{A3A4A27B-A0BF-5A44-A617-5A7ADDD4AAE9}" dt="2023-03-02T22:30:48.487" v="178" actId="2696"/>
          <pc:sldLayoutMkLst>
            <pc:docMk/>
            <pc:sldMasterMk cId="3716241121" sldId="2147484171"/>
            <pc:sldLayoutMk cId="3765574824" sldId="2147484181"/>
          </pc:sldLayoutMkLst>
        </pc:sldLayoutChg>
        <pc:sldLayoutChg chg="del">
          <pc:chgData name="Gavin Band" userId="c8f793f7-5806-46f0-b9bd-90a61d07a992" providerId="ADAL" clId="{A3A4A27B-A0BF-5A44-A617-5A7ADDD4AAE9}" dt="2023-03-02T22:30:48.488" v="179" actId="2696"/>
          <pc:sldLayoutMkLst>
            <pc:docMk/>
            <pc:sldMasterMk cId="3716241121" sldId="2147484171"/>
            <pc:sldLayoutMk cId="1993227032" sldId="21474841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6831013" y="9188450"/>
            <a:ext cx="423862"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5655" tIns="46988" rIns="95655" bIns="46988" anchor="ctr">
            <a:spAutoFit/>
          </a:bodyPr>
          <a:lstStyle/>
          <a:p>
            <a:pPr defTabSz="966788"/>
            <a:fld id="{464876E7-8974-724A-BAF5-0B15F2DE03C8}" type="slidenum">
              <a:rPr lang="en-US" sz="1500"/>
              <a:pPr defTabSz="966788"/>
              <a:t>‹#›</a:t>
            </a:fld>
            <a:endParaRPr lang="en-US" sz="1500"/>
          </a:p>
        </p:txBody>
      </p:sp>
    </p:spTree>
    <p:extLst>
      <p:ext uri="{BB962C8B-B14F-4D97-AF65-F5344CB8AC3E}">
        <p14:creationId xmlns:p14="http://schemas.microsoft.com/office/powerpoint/2010/main" val="1102659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5" tIns="46988" rIns="95655" bIns="46988"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3731"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4" name="Rectangle 4"/>
          <p:cNvSpPr>
            <a:spLocks noChangeArrowheads="1"/>
          </p:cNvSpPr>
          <p:nvPr/>
        </p:nvSpPr>
        <p:spPr bwMode="auto">
          <a:xfrm>
            <a:off x="6831013" y="9188450"/>
            <a:ext cx="423862"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5655" tIns="46988" rIns="95655" bIns="46988" anchor="ctr">
            <a:spAutoFit/>
          </a:bodyPr>
          <a:lstStyle/>
          <a:p>
            <a:pPr defTabSz="966788"/>
            <a:fld id="{BB1B5F71-F1EF-8442-91EC-C431B4854DFC}" type="slidenum">
              <a:rPr lang="en-US" sz="1500"/>
              <a:pPr defTabSz="966788"/>
              <a:t>‹#›</a:t>
            </a:fld>
            <a:endParaRPr lang="en-US" sz="1500"/>
          </a:p>
        </p:txBody>
      </p:sp>
    </p:spTree>
    <p:extLst>
      <p:ext uri="{BB962C8B-B14F-4D97-AF65-F5344CB8AC3E}">
        <p14:creationId xmlns:p14="http://schemas.microsoft.com/office/powerpoint/2010/main" val="1799571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dirty="0"/>
              <a:t>The title of my talk is genome-wide studies as this has been the main focus of my research over the last 3 years.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a:t>
            </a:r>
            <a:r>
              <a:rPr lang="en-US" baseline="0" dirty="0" err="1"/>
              <a:t>incrediblyt</a:t>
            </a:r>
            <a:r>
              <a:rPr lang="en-US" baseline="0" dirty="0"/>
              <a:t> complicated</a:t>
            </a:r>
          </a:p>
          <a:p>
            <a:r>
              <a:rPr lang="en-US" dirty="0"/>
              <a:t>And it gets at what makes us human: evolution.</a:t>
            </a:r>
          </a:p>
        </p:txBody>
      </p:sp>
    </p:spTree>
    <p:extLst>
      <p:ext uri="{BB962C8B-B14F-4D97-AF65-F5344CB8AC3E}">
        <p14:creationId xmlns:p14="http://schemas.microsoft.com/office/powerpoint/2010/main" val="390671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a:t>
            </a:r>
            <a:r>
              <a:rPr lang="en-US" baseline="0" dirty="0" err="1"/>
              <a:t>incrediblyt</a:t>
            </a:r>
            <a:r>
              <a:rPr lang="en-US" baseline="0" dirty="0"/>
              <a:t> complicated</a:t>
            </a:r>
          </a:p>
          <a:p>
            <a:r>
              <a:rPr lang="en-US" dirty="0"/>
              <a:t>And it gets at what makes us human: evolution.</a:t>
            </a:r>
          </a:p>
        </p:txBody>
      </p:sp>
    </p:spTree>
    <p:extLst>
      <p:ext uri="{BB962C8B-B14F-4D97-AF65-F5344CB8AC3E}">
        <p14:creationId xmlns:p14="http://schemas.microsoft.com/office/powerpoint/2010/main" val="45337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This is an evolutionary conflict which has affected both</a:t>
            </a:r>
            <a:r>
              <a:rPr lang="en-US" baseline="0" dirty="0"/>
              <a:t> species.</a:t>
            </a:r>
          </a:p>
          <a:p>
            <a:r>
              <a:rPr lang="en-US" baseline="0" dirty="0"/>
              <a:t>And today I want to show you results which suggest it’s still shaping diversity on the red blood cell surface.</a:t>
            </a:r>
          </a:p>
          <a:p>
            <a:r>
              <a:rPr lang="en-US" baseline="0" dirty="0"/>
              <a:t>And then at the end I’ll give you a genome-wide view if time permits.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96E8655C-9C0D-4143-9586-25FD7AA8DE2D}"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00185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96E8655C-9C0D-4143-9586-25FD7AA8DE2D}"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62570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96E8655C-9C0D-4143-9586-25FD7AA8DE2D}"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71538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Our starting</a:t>
            </a:r>
            <a:r>
              <a:rPr lang="en-US" baseline="0" dirty="0"/>
              <a:t> point was a GWAS.  </a:t>
            </a:r>
          </a:p>
          <a:p>
            <a:r>
              <a:rPr lang="en-US" baseline="0" dirty="0" err="1"/>
              <a:t>Hitplot</a:t>
            </a:r>
            <a:endParaRPr lang="en-US" baseline="0" dirty="0"/>
          </a:p>
          <a:p>
            <a:r>
              <a:rPr lang="en-US" baseline="0" dirty="0"/>
              <a:t>GYPA abundant diverse </a:t>
            </a:r>
            <a:r>
              <a:rPr lang="en-US" baseline="0" dirty="0" err="1"/>
              <a:t>rbc</a:t>
            </a:r>
            <a:r>
              <a:rPr lang="en-US" baseline="0" dirty="0"/>
              <a:t> surface</a:t>
            </a:r>
          </a:p>
          <a:p>
            <a:r>
              <a:rPr lang="en-US" baseline="0" dirty="0"/>
              <a:t>To capture </a:t>
            </a:r>
            <a:r>
              <a:rPr lang="en-US" baseline="0" dirty="0" err="1"/>
              <a:t>african</a:t>
            </a:r>
            <a:r>
              <a:rPr lang="en-US" baseline="0" dirty="0"/>
              <a:t> genetic diversity we</a:t>
            </a:r>
            <a:r>
              <a:rPr lang="is-IS" baseline="0" dirty="0"/>
              <a: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96E8655C-9C0D-4143-9586-25FD7AA8DE2D}"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866480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at directly-typed most-associated</a:t>
            </a:r>
            <a:r>
              <a:rPr lang="en-US" baseline="0" dirty="0"/>
              <a:t> </a:t>
            </a:r>
            <a:r>
              <a:rPr lang="en-US" dirty="0"/>
              <a:t>marker in discovery samples</a:t>
            </a:r>
            <a:r>
              <a:rPr lang="en-US" baseline="0" dirty="0"/>
              <a:t> (controlling for genome-wide population structure).</a:t>
            </a:r>
            <a:endParaRPr lang="en-US" dirty="0"/>
          </a:p>
          <a:p>
            <a:pPr defTabSz="483306" eaLnBrk="1" fontAlgn="auto" hangingPunct="1">
              <a:spcBef>
                <a:spcPts val="0"/>
              </a:spcBef>
              <a:spcAft>
                <a:spcPts val="0"/>
              </a:spcAft>
              <a:defRPr/>
            </a:pPr>
            <a:r>
              <a:rPr lang="en-US" dirty="0"/>
              <a:t>Evidence at</a:t>
            </a:r>
            <a:r>
              <a:rPr lang="en-US" baseline="0" dirty="0"/>
              <a:t> </a:t>
            </a:r>
            <a:r>
              <a:rPr lang="en-US" dirty="0"/>
              <a:t>directly-typed marker in replication samples</a:t>
            </a:r>
            <a:r>
              <a:rPr lang="en-US" baseline="0" dirty="0"/>
              <a:t> (controlling for reported ethnicity)</a:t>
            </a:r>
          </a:p>
          <a:p>
            <a:r>
              <a:rPr lang="en-US" dirty="0"/>
              <a:t>Point-estimate</a:t>
            </a:r>
            <a:r>
              <a:rPr lang="en-US" baseline="0" dirty="0"/>
              <a:t> for a homozygote is about 0.39 in Kenya (non-discovery samples).</a:t>
            </a:r>
          </a:p>
          <a:p>
            <a:endParaRPr lang="en-US" baseline="0" dirty="0"/>
          </a:p>
          <a:p>
            <a:r>
              <a:rPr lang="en-US" baseline="0" dirty="0"/>
              <a:t>From last week </a:t>
            </a:r>
            <a:r>
              <a:rPr lang="mr-IN" baseline="0" dirty="0"/>
              <a:t>–</a:t>
            </a:r>
            <a:r>
              <a:rPr lang="en-US" baseline="0" dirty="0"/>
              <a:t> this is a relative risk of around 1.5</a:t>
            </a:r>
          </a:p>
          <a:p>
            <a:endParaRPr lang="en-US" baseline="0" dirty="0"/>
          </a:p>
          <a:p>
            <a:pPr defTabSz="483306" eaLnBrk="1" fontAlgn="auto" hangingPunct="1">
              <a:spcBef>
                <a:spcPts val="0"/>
              </a:spcBef>
              <a:spcAft>
                <a:spcPts val="0"/>
              </a:spcAft>
              <a:defRPr/>
            </a:pPr>
            <a:r>
              <a:rPr lang="en-US" baseline="0" dirty="0"/>
              <a:t>Budget: 2m30s / 6m20s.</a:t>
            </a:r>
          </a:p>
          <a:p>
            <a:pPr defTabSz="483306"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4A30D4B4-37DC-C04E-9616-4D13BF1CA754}"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21102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Our starting</a:t>
            </a:r>
            <a:r>
              <a:rPr lang="en-US" baseline="0" dirty="0"/>
              <a:t> point was a GWAS.  </a:t>
            </a:r>
          </a:p>
          <a:p>
            <a:r>
              <a:rPr lang="en-US" baseline="0" dirty="0" err="1"/>
              <a:t>Hitplot</a:t>
            </a:r>
            <a:endParaRPr lang="en-US" baseline="0" dirty="0"/>
          </a:p>
          <a:p>
            <a:r>
              <a:rPr lang="en-US" baseline="0" dirty="0"/>
              <a:t>GYPA abundant diverse </a:t>
            </a:r>
            <a:r>
              <a:rPr lang="en-US" baseline="0" dirty="0" err="1"/>
              <a:t>rbc</a:t>
            </a:r>
            <a:r>
              <a:rPr lang="en-US" baseline="0" dirty="0"/>
              <a:t> surface</a:t>
            </a:r>
          </a:p>
          <a:p>
            <a:r>
              <a:rPr lang="en-US" baseline="0" dirty="0"/>
              <a:t>To capture </a:t>
            </a:r>
            <a:r>
              <a:rPr lang="en-US" baseline="0" dirty="0" err="1"/>
              <a:t>african</a:t>
            </a:r>
            <a:r>
              <a:rPr lang="en-US" baseline="0" dirty="0"/>
              <a:t> genetic diversity we</a:t>
            </a:r>
            <a:r>
              <a:rPr lang="is-IS" baseline="0" dirty="0"/>
              <a: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96E8655C-9C0D-4143-9586-25FD7AA8DE2D}"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866480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one of the key pathogens that interact with</a:t>
            </a:r>
            <a:r>
              <a:rPr lang="en-US" baseline="0" dirty="0"/>
              <a:t> these genes is malaria.</a:t>
            </a:r>
            <a:endParaRPr lang="en-US" dirty="0"/>
          </a:p>
          <a:p>
            <a:r>
              <a:rPr lang="en-US" dirty="0"/>
              <a:t>Figure on left shows </a:t>
            </a:r>
            <a:r>
              <a:rPr lang="en-US" dirty="0" err="1"/>
              <a:t>P.falciparum</a:t>
            </a:r>
            <a:r>
              <a:rPr lang="en-US" dirty="0"/>
              <a:t> invading a RBC.  This involves a complex sequence</a:t>
            </a:r>
            <a:r>
              <a:rPr lang="en-US" baseline="0" dirty="0"/>
              <a:t> of molecular interactions.</a:t>
            </a:r>
          </a:p>
          <a:p>
            <a:r>
              <a:rPr lang="en-US" baseline="0" dirty="0"/>
              <a:t>One of these is the binding of Pf EBA-175 to GYPA.  (GYPB is similarly thought to act as an invasion receptor.)</a:t>
            </a:r>
          </a:p>
          <a:p>
            <a:r>
              <a:rPr lang="en-US" baseline="0" dirty="0"/>
              <a:t>Note other pathogens, e.g. influenza and </a:t>
            </a:r>
            <a:r>
              <a:rPr lang="en-US" baseline="0" dirty="0" err="1"/>
              <a:t>Hep</a:t>
            </a:r>
            <a:r>
              <a:rPr lang="en-US" baseline="0" dirty="0"/>
              <a:t> A, are also thought to bind to these glycophorins.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4A30D4B4-37DC-C04E-9616-4D13BF1CA754}"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20502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a:t>
            </a:r>
            <a:r>
              <a:rPr lang="en-US" baseline="0" dirty="0" err="1"/>
              <a:t>incrediblyt</a:t>
            </a:r>
            <a:r>
              <a:rPr lang="en-US" baseline="0" dirty="0"/>
              <a:t> complicated</a:t>
            </a:r>
          </a:p>
          <a:p>
            <a:r>
              <a:rPr lang="en-US" dirty="0"/>
              <a:t>And it gets at what makes us human: evolution.</a:t>
            </a:r>
          </a:p>
        </p:txBody>
      </p:sp>
    </p:spTree>
    <p:extLst>
      <p:ext uri="{BB962C8B-B14F-4D97-AF65-F5344CB8AC3E}">
        <p14:creationId xmlns:p14="http://schemas.microsoft.com/office/powerpoint/2010/main" val="295675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3639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pPr marL="0" marR="0" lvl="0" indent="0" algn="r" defTabSz="914400" rtl="0" eaLnBrk="0" fontAlgn="base" latinLnBrk="0" hangingPunct="0">
              <a:lnSpc>
                <a:spcPct val="100000"/>
              </a:lnSpc>
              <a:spcBef>
                <a:spcPct val="0"/>
              </a:spcBef>
              <a:spcAft>
                <a:spcPct val="0"/>
              </a:spcAft>
              <a:buClrTx/>
              <a:buSzTx/>
              <a:buFontTx/>
              <a:buNone/>
              <a:tabLst/>
              <a:defRPr/>
            </a:pPr>
            <a:fld id="{96E8655C-9C0D-4143-9586-25FD7AA8DE2D}" type="slidenum">
              <a:rPr kumimoji="0" lang="en-US" sz="16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6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8596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incredibly complicated</a:t>
            </a:r>
          </a:p>
          <a:p>
            <a:r>
              <a:rPr lang="en-US" dirty="0"/>
              <a:t>And it gets at what makes us human: evolution.</a:t>
            </a:r>
          </a:p>
        </p:txBody>
      </p:sp>
    </p:spTree>
    <p:extLst>
      <p:ext uri="{BB962C8B-B14F-4D97-AF65-F5344CB8AC3E}">
        <p14:creationId xmlns:p14="http://schemas.microsoft.com/office/powerpoint/2010/main" val="227882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017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individuals pass on DNA</a:t>
            </a:r>
            <a:r>
              <a:rPr lang="en-US" baseline="0" dirty="0"/>
              <a:t> with recombination and mutation</a:t>
            </a:r>
          </a:p>
          <a:p>
            <a:r>
              <a:rPr lang="en-US" baseline="0" dirty="0"/>
              <a:t>DNA is wrapped up into chromosomes inside cells, where it encodes </a:t>
            </a:r>
          </a:p>
        </p:txBody>
      </p:sp>
    </p:spTree>
    <p:extLst>
      <p:ext uri="{BB962C8B-B14F-4D97-AF65-F5344CB8AC3E}">
        <p14:creationId xmlns:p14="http://schemas.microsoft.com/office/powerpoint/2010/main" val="3334686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individuals pass on DNA</a:t>
            </a:r>
            <a:r>
              <a:rPr lang="en-US" baseline="0" dirty="0"/>
              <a:t> with recombination and mutation</a:t>
            </a:r>
          </a:p>
          <a:p>
            <a:r>
              <a:rPr lang="en-US" baseline="0" dirty="0"/>
              <a:t>DNA is wrapped up into chromosomes inside cells, where it encodes.... </a:t>
            </a:r>
          </a:p>
          <a:p>
            <a:endParaRPr lang="en-US" baseline="0" dirty="0"/>
          </a:p>
          <a:p>
            <a:r>
              <a:rPr lang="en-US" baseline="0" dirty="0"/>
              <a:t>(2 </a:t>
            </a:r>
            <a:r>
              <a:rPr lang="en-US" baseline="0" dirty="0" err="1"/>
              <a:t>metres</a:t>
            </a:r>
            <a:r>
              <a:rPr lang="en-US" baseline="0" dirty="0"/>
              <a:t> of linear DNA per cell, 50 trillion cells)</a:t>
            </a:r>
          </a:p>
        </p:txBody>
      </p:sp>
    </p:spTree>
    <p:extLst>
      <p:ext uri="{BB962C8B-B14F-4D97-AF65-F5344CB8AC3E}">
        <p14:creationId xmlns:p14="http://schemas.microsoft.com/office/powerpoint/2010/main" val="237552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individuals pass on DNA</a:t>
            </a:r>
            <a:r>
              <a:rPr lang="en-US" baseline="0" dirty="0"/>
              <a:t> with recombination and mutation</a:t>
            </a:r>
          </a:p>
          <a:p>
            <a:r>
              <a:rPr lang="en-US" baseline="0" dirty="0"/>
              <a:t>DNA is wrapped up into chromosomes inside cells, where it encodes </a:t>
            </a:r>
          </a:p>
        </p:txBody>
      </p:sp>
    </p:spTree>
    <p:extLst>
      <p:ext uri="{BB962C8B-B14F-4D97-AF65-F5344CB8AC3E}">
        <p14:creationId xmlns:p14="http://schemas.microsoft.com/office/powerpoint/2010/main" val="367121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incredibly complicated</a:t>
            </a:r>
          </a:p>
          <a:p>
            <a:r>
              <a:rPr lang="en-US" dirty="0"/>
              <a:t>And it gets at what makes us human: evolution.</a:t>
            </a:r>
          </a:p>
        </p:txBody>
      </p:sp>
    </p:spTree>
    <p:extLst>
      <p:ext uri="{BB962C8B-B14F-4D97-AF65-F5344CB8AC3E}">
        <p14:creationId xmlns:p14="http://schemas.microsoft.com/office/powerpoint/2010/main" val="9629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incredibly complicated</a:t>
            </a:r>
          </a:p>
          <a:p>
            <a:r>
              <a:rPr lang="en-US" dirty="0"/>
              <a:t>And it gets at what makes us human: evolution.</a:t>
            </a:r>
          </a:p>
        </p:txBody>
      </p:sp>
    </p:spTree>
    <p:extLst>
      <p:ext uri="{BB962C8B-B14F-4D97-AF65-F5344CB8AC3E}">
        <p14:creationId xmlns:p14="http://schemas.microsoft.com/office/powerpoint/2010/main" val="166329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from genetics</a:t>
            </a:r>
            <a:r>
              <a:rPr lang="en-US" baseline="0" dirty="0"/>
              <a:t> to phenotypes is </a:t>
            </a:r>
            <a:r>
              <a:rPr lang="en-US" baseline="0" dirty="0" err="1"/>
              <a:t>incrediblyt</a:t>
            </a:r>
            <a:r>
              <a:rPr lang="en-US" baseline="0" dirty="0"/>
              <a:t> complicated</a:t>
            </a:r>
          </a:p>
          <a:p>
            <a:r>
              <a:rPr lang="en-US" dirty="0"/>
              <a:t>And it gets at what makes us human: evolution.</a:t>
            </a:r>
          </a:p>
        </p:txBody>
      </p:sp>
    </p:spTree>
    <p:extLst>
      <p:ext uri="{BB962C8B-B14F-4D97-AF65-F5344CB8AC3E}">
        <p14:creationId xmlns:p14="http://schemas.microsoft.com/office/powerpoint/2010/main" val="68861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70890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198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0300" y="152400"/>
            <a:ext cx="1884363" cy="6477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52450" y="152400"/>
            <a:ext cx="55054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613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846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47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9345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547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839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5970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9536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512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0254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480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3496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710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012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5395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131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421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55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939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0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8007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0349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8354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2925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5845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797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0353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4500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7966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1175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913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52450" y="1676400"/>
            <a:ext cx="369411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8963" y="16764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3693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3971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9270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0418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1516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D98FAA5-4AE9-4C4A-B4AA-89FE4A05035B}"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F914A0-B8BC-654F-9DD1-F9E1B638442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8755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3583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4049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3491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6590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932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9620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1549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2011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9373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4083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8745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C35D00-6EE0-A648-8DB2-3CD4C2A6421C}"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C25D2D5-B962-8A44-80BE-77A50B4A29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8182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7991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5790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9570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975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36773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2478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5851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864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8114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9313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0082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A7FB0F8-381A-F34B-B2BB-0E837049B6A8}" type="datetimeFigureOut">
              <a:rPr lang="en-US" smtClean="0">
                <a:solidFill>
                  <a:prstClr val="black">
                    <a:tint val="75000"/>
                  </a:prstClr>
                </a:solidFill>
                <a:latin typeface="Calibri"/>
              </a:rPr>
              <a:pPr/>
              <a:t>3/2/23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FB5D79-7896-7A44-905D-DFD58ADD42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1164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678013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544" y="0"/>
            <a:ext cx="7233920" cy="599507"/>
          </a:xfrm>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a:xfrm>
            <a:off x="209432" y="739139"/>
            <a:ext cx="8710510" cy="5879663"/>
          </a:xfrm>
        </p:spPr>
        <p:txBody>
          <a:bodyPr/>
          <a:lstStyle>
            <a:lvl1pPr>
              <a:defRPr sz="2400">
                <a:latin typeface="FoundrySterling-Book" pitchFamily="2" charset="0"/>
              </a:defRPr>
            </a:lvl1pPr>
            <a:lvl2pPr>
              <a:defRPr sz="1800">
                <a:latin typeface="FoundrySterling-Book" pitchFamily="2" charset="0"/>
              </a:defRPr>
            </a:lvl2pPr>
            <a:lvl3pPr>
              <a:defRPr sz="1600">
                <a:latin typeface="FoundrySterling-Book" pitchFamily="2" charset="0"/>
              </a:defRPr>
            </a:lvl3pPr>
            <a:lvl4pPr>
              <a:defRPr>
                <a:latin typeface="FoundrySterling-Book" pitchFamily="2" charset="0"/>
              </a:defRPr>
            </a:lvl4pPr>
            <a:lvl5pPr>
              <a:defRPr>
                <a:latin typeface="FoundrySterling-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5026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25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716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52450" y="1676400"/>
            <a:ext cx="369411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8963" y="16764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40780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6694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46865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333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0309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4953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54042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0300" y="152400"/>
            <a:ext cx="1884363" cy="6477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52450" y="152400"/>
            <a:ext cx="55054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03487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858262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432" y="9198"/>
            <a:ext cx="8710510" cy="599507"/>
          </a:xfrm>
        </p:spPr>
        <p:txBody>
          <a:bodyPr/>
          <a:lstStyle>
            <a:lvl1pPr algn="l">
              <a:defRPr sz="2800">
                <a:latin typeface="FoundrySterling-Book" pitchFamily="2" charset="0"/>
              </a:defRPr>
            </a:lvl1pPr>
          </a:lstStyle>
          <a:p>
            <a:r>
              <a:rPr lang="en-US" dirty="0"/>
              <a:t>Click to edit Master title style</a:t>
            </a:r>
            <a:endParaRPr lang="en-GB" dirty="0"/>
          </a:p>
        </p:txBody>
      </p:sp>
      <p:sp>
        <p:nvSpPr>
          <p:cNvPr id="3" name="Content Placeholder 2"/>
          <p:cNvSpPr>
            <a:spLocks noGrp="1"/>
          </p:cNvSpPr>
          <p:nvPr>
            <p:ph idx="1"/>
          </p:nvPr>
        </p:nvSpPr>
        <p:spPr>
          <a:xfrm>
            <a:off x="209432" y="739139"/>
            <a:ext cx="8710510" cy="5879663"/>
          </a:xfrm>
        </p:spPr>
        <p:txBody>
          <a:bodyPr/>
          <a:lstStyle>
            <a:lvl1pPr>
              <a:defRPr sz="2400">
                <a:latin typeface="FoundrySterling-Book" pitchFamily="2" charset="0"/>
              </a:defRPr>
            </a:lvl1pPr>
            <a:lvl2pPr>
              <a:defRPr sz="1800">
                <a:latin typeface="FoundrySterling-Book" pitchFamily="2" charset="0"/>
              </a:defRPr>
            </a:lvl2pPr>
            <a:lvl3pPr>
              <a:defRPr sz="1600">
                <a:latin typeface="FoundrySterling-Book" pitchFamily="2" charset="0"/>
              </a:defRPr>
            </a:lvl3pPr>
            <a:lvl4pPr>
              <a:defRPr>
                <a:latin typeface="FoundrySterling-Book" pitchFamily="2" charset="0"/>
              </a:defRPr>
            </a:lvl4pPr>
            <a:lvl5pPr>
              <a:defRPr>
                <a:latin typeface="FoundrySterling-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3523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3979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6773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52450" y="1676400"/>
            <a:ext cx="369411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8963" y="16764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6140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86089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246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733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58813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1729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2029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0300" y="152400"/>
            <a:ext cx="1884363" cy="6477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52450" y="152400"/>
            <a:ext cx="55054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9685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0251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226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9638" y="152400"/>
            <a:ext cx="6977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b" anchorCtr="0" compatLnSpc="1">
            <a:prstTxWarp prst="textNoShape">
              <a:avLst/>
            </a:prstTxWarp>
          </a:bodyPr>
          <a:lstStyle/>
          <a:p>
            <a:pPr lvl="0"/>
            <a:r>
              <a:rPr lang="en-US"/>
              <a:t>Click to edit Master title style kjhlkjhlkjhkhkhkjhkljh</a:t>
            </a:r>
          </a:p>
        </p:txBody>
      </p:sp>
      <p:sp>
        <p:nvSpPr>
          <p:cNvPr id="1027" name="Rectangle 3"/>
          <p:cNvSpPr>
            <a:spLocks noGrp="1" noChangeArrowheads="1"/>
          </p:cNvSpPr>
          <p:nvPr>
            <p:ph type="body" idx="1"/>
          </p:nvPr>
        </p:nvSpPr>
        <p:spPr bwMode="auto">
          <a:xfrm>
            <a:off x="552450" y="1676400"/>
            <a:ext cx="75422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90488" y="6484938"/>
            <a:ext cx="29019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defRPr/>
            </a:pPr>
            <a:endParaRPr lang="en-GB" altLang="en-US">
              <a:ea typeface="+mn-ea"/>
            </a:endParaRPr>
          </a:p>
        </p:txBody>
      </p:sp>
    </p:spTree>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100000"/>
        <a:buFont typeface="Symbol" charset="0"/>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SzPct val="100000"/>
        <a:buFont typeface="Symbol" charset="0"/>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64000"/>
        <a:buFont typeface="Symbol" charset="0"/>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100000"/>
        <a:buFont typeface="Symbol" charset="0"/>
        <a:buChar char="·"/>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525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42C35D00-6EE0-A648-8DB2-3CD4C2A6421C}" type="datetimeFigureOut">
              <a:rPr lang="en-US" smtClean="0">
                <a:solidFill>
                  <a:prstClr val="black">
                    <a:tint val="75000"/>
                  </a:prstClr>
                </a:solidFill>
                <a:latin typeface="Calibri"/>
                <a:ea typeface="+mn-ea"/>
              </a:rPr>
              <a:pPr defTabSz="457200" eaLnBrk="1" fontAlgn="auto" hangingPunct="1">
                <a:spcBef>
                  <a:spcPts val="0"/>
                </a:spcBef>
                <a:spcAft>
                  <a:spcPts val="0"/>
                </a:spcAft>
              </a:pPr>
              <a:t>3/2/23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C25D2D5-B962-8A44-80BE-77A50B4A291C}"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837634720"/>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52559"/>
            </a:gs>
            <a:gs pos="100000">
              <a:srgbClr val="15255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D98FAA5-4AE9-4C4A-B4AA-89FE4A05035B}" type="datetimeFigureOut">
              <a:rPr lang="en-US" smtClean="0">
                <a:solidFill>
                  <a:prstClr val="black">
                    <a:tint val="75000"/>
                  </a:prstClr>
                </a:solidFill>
                <a:latin typeface="Calibri"/>
                <a:ea typeface="+mn-ea"/>
              </a:rPr>
              <a:pPr defTabSz="457200" eaLnBrk="1" fontAlgn="auto" hangingPunct="1">
                <a:spcBef>
                  <a:spcPts val="0"/>
                </a:spcBef>
                <a:spcAft>
                  <a:spcPts val="0"/>
                </a:spcAft>
              </a:pPr>
              <a:t>3/2/23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914A0-B8BC-654F-9DD1-F9E1B6384426}"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498146424"/>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52559"/>
            </a:gs>
            <a:gs pos="100000">
              <a:srgbClr val="15255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D98FAA5-4AE9-4C4A-B4AA-89FE4A05035B}" type="datetimeFigureOut">
              <a:rPr lang="en-US" smtClean="0">
                <a:solidFill>
                  <a:prstClr val="black">
                    <a:tint val="75000"/>
                  </a:prstClr>
                </a:solidFill>
                <a:latin typeface="Calibri"/>
                <a:ea typeface="+mn-ea"/>
              </a:rPr>
              <a:pPr defTabSz="457200" eaLnBrk="1" fontAlgn="auto" hangingPunct="1">
                <a:spcBef>
                  <a:spcPts val="0"/>
                </a:spcBef>
                <a:spcAft>
                  <a:spcPts val="0"/>
                </a:spcAft>
              </a:pPr>
              <a:t>3/2/23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914A0-B8BC-654F-9DD1-F9E1B6384426}"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361335035"/>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525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42C35D00-6EE0-A648-8DB2-3CD4C2A6421C}" type="datetimeFigureOut">
              <a:rPr lang="en-US" smtClean="0">
                <a:solidFill>
                  <a:prstClr val="black">
                    <a:tint val="75000"/>
                  </a:prstClr>
                </a:solidFill>
                <a:latin typeface="Calibri"/>
              </a:rPr>
              <a:pPr defTabSz="457200" eaLnBrk="1" fontAlgn="auto" hangingPunct="1">
                <a:spcBef>
                  <a:spcPts val="0"/>
                </a:spcBef>
                <a:spcAft>
                  <a:spcPts val="0"/>
                </a:spcAft>
              </a:pPr>
              <a:t>3/2/23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C25D2D5-B962-8A44-80BE-77A50B4A291C}"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978000"/>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4A7FB0F8-381A-F34B-B2BB-0E837049B6A8}" type="datetimeFigureOut">
              <a:rPr lang="en-US" smtClean="0">
                <a:solidFill>
                  <a:prstClr val="black">
                    <a:tint val="75000"/>
                  </a:prstClr>
                </a:solidFill>
                <a:latin typeface="Calibri"/>
                <a:ea typeface="+mn-ea"/>
              </a:rPr>
              <a:pPr defTabSz="457200" eaLnBrk="1" fontAlgn="auto" hangingPunct="1">
                <a:spcBef>
                  <a:spcPts val="0"/>
                </a:spcBef>
                <a:spcAft>
                  <a:spcPts val="0"/>
                </a:spcAft>
              </a:pPr>
              <a:t>3/2/23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9FB5D79-7896-7A44-905D-DFD58ADD422E}"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009272892"/>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F226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9638" y="152400"/>
            <a:ext cx="6977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b" anchorCtr="0" compatLnSpc="1">
            <a:prstTxWarp prst="textNoShape">
              <a:avLst/>
            </a:prstTxWarp>
          </a:bodyPr>
          <a:lstStyle/>
          <a:p>
            <a:pPr lvl="0"/>
            <a:r>
              <a:rPr lang="en-US"/>
              <a:t>Click to edit Master title style kjhlkjhlkjhkhkhkjhkljh</a:t>
            </a:r>
          </a:p>
        </p:txBody>
      </p:sp>
      <p:sp>
        <p:nvSpPr>
          <p:cNvPr id="1027" name="Rectangle 3"/>
          <p:cNvSpPr>
            <a:spLocks noGrp="1" noChangeArrowheads="1"/>
          </p:cNvSpPr>
          <p:nvPr>
            <p:ph type="body" idx="1"/>
          </p:nvPr>
        </p:nvSpPr>
        <p:spPr bwMode="auto">
          <a:xfrm>
            <a:off x="552450" y="1676400"/>
            <a:ext cx="75422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90488" y="6484938"/>
            <a:ext cx="29019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defRPr/>
            </a:pPr>
            <a:endParaRPr lang="en-GB" altLang="en-US">
              <a:ea typeface="+mn-ea"/>
            </a:endParaRPr>
          </a:p>
        </p:txBody>
      </p:sp>
    </p:spTree>
    <p:extLst>
      <p:ext uri="{BB962C8B-B14F-4D97-AF65-F5344CB8AC3E}">
        <p14:creationId xmlns:p14="http://schemas.microsoft.com/office/powerpoint/2010/main" val="190892268"/>
      </p:ext>
    </p:extLst>
  </p:cSld>
  <p:clrMap bg1="dk2" tx1="lt1" bg2="dk1"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100000"/>
        <a:buFont typeface="Symbol" charset="0"/>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SzPct val="100000"/>
        <a:buFont typeface="Symbol" charset="0"/>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64000"/>
        <a:buFont typeface="Symbol" charset="0"/>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100000"/>
        <a:buFont typeface="Symbol" charset="0"/>
        <a:buChar char="·"/>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3620" y="152400"/>
            <a:ext cx="879676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en-US" dirty="0"/>
              <a:t>Click to edit Master title style </a:t>
            </a:r>
            <a:r>
              <a:rPr lang="en-US" dirty="0" err="1"/>
              <a:t>kjhlkjhlkjhkhkhkjhkljh</a:t>
            </a:r>
            <a:endParaRPr lang="en-US" dirty="0"/>
          </a:p>
        </p:txBody>
      </p:sp>
      <p:sp>
        <p:nvSpPr>
          <p:cNvPr id="1027" name="Rectangle 3"/>
          <p:cNvSpPr>
            <a:spLocks noGrp="1" noChangeArrowheads="1"/>
          </p:cNvSpPr>
          <p:nvPr>
            <p:ph type="body" idx="1"/>
          </p:nvPr>
        </p:nvSpPr>
        <p:spPr bwMode="auto">
          <a:xfrm>
            <a:off x="173620" y="1676400"/>
            <a:ext cx="879676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ChangeArrowheads="1"/>
          </p:cNvSpPr>
          <p:nvPr/>
        </p:nvSpPr>
        <p:spPr bwMode="auto">
          <a:xfrm>
            <a:off x="90488" y="6484938"/>
            <a:ext cx="2901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defRPr/>
            </a:pPr>
            <a:endParaRPr lang="en-GB" altLang="en-US">
              <a:latin typeface="FoundrySterling-Book" pitchFamily="2" charset="0"/>
              <a:ea typeface="+mn-ea"/>
            </a:endParaRPr>
          </a:p>
        </p:txBody>
      </p:sp>
    </p:spTree>
    <p:extLst>
      <p:ext uri="{BB962C8B-B14F-4D97-AF65-F5344CB8AC3E}">
        <p14:creationId xmlns:p14="http://schemas.microsoft.com/office/powerpoint/2010/main" val="3472862025"/>
      </p:ext>
    </p:extLst>
  </p:cSld>
  <p:clrMap bg1="dk2" tx1="lt1" bg2="dk1"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0" fontAlgn="base" hangingPunct="0">
        <a:spcBef>
          <a:spcPct val="0"/>
        </a:spcBef>
        <a:spcAft>
          <a:spcPct val="0"/>
        </a:spcAft>
        <a:defRPr sz="3600">
          <a:solidFill>
            <a:schemeClr val="tx2"/>
          </a:solidFill>
          <a:latin typeface="FoundrySterling-Book" pitchFamily="2" charset="0"/>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
        <a:defRPr sz="2800">
          <a:solidFill>
            <a:schemeClr val="tx1"/>
          </a:solidFill>
          <a:latin typeface="FoundrySterling-Book" pitchFamily="2" charset="0"/>
          <a:ea typeface="ＭＳ Ｐゴシック" charset="0"/>
          <a:cs typeface="+mn-cs"/>
        </a:defRPr>
      </a:lvl1pPr>
      <a:lvl2pPr marL="742950" indent="-285750" algn="l" rtl="0" eaLnBrk="0" fontAlgn="base" hangingPunct="0">
        <a:spcBef>
          <a:spcPct val="20000"/>
        </a:spcBef>
        <a:spcAft>
          <a:spcPct val="0"/>
        </a:spcAft>
        <a:buClr>
          <a:schemeClr val="tx2"/>
        </a:buClr>
        <a:buSzPct val="100000"/>
        <a:buFont typeface="Symbol" charset="0"/>
        <a:buChar char="·"/>
        <a:defRPr sz="2400">
          <a:solidFill>
            <a:schemeClr val="tx1"/>
          </a:solidFill>
          <a:latin typeface="FoundrySterling-Book" pitchFamily="2" charset="0"/>
          <a:ea typeface="ＭＳ Ｐゴシック" charset="0"/>
        </a:defRPr>
      </a:lvl2pPr>
      <a:lvl3pPr marL="1143000" indent="-228600" algn="l" rtl="0" eaLnBrk="0" fontAlgn="base" hangingPunct="0">
        <a:spcBef>
          <a:spcPct val="20000"/>
        </a:spcBef>
        <a:spcAft>
          <a:spcPct val="0"/>
        </a:spcAft>
        <a:buClr>
          <a:schemeClr val="tx1"/>
        </a:buClr>
        <a:buSzPct val="100000"/>
        <a:buFont typeface="Symbol" charset="0"/>
        <a:buChar char="·"/>
        <a:defRPr sz="2000">
          <a:solidFill>
            <a:schemeClr val="tx1"/>
          </a:solidFill>
          <a:latin typeface="FoundrySterling-Book" pitchFamily="2" charset="0"/>
          <a:ea typeface="ＭＳ Ｐゴシック" charset="0"/>
        </a:defRPr>
      </a:lvl3pPr>
      <a:lvl4pPr marL="1600200" indent="-228600" algn="l" rtl="0" eaLnBrk="0" fontAlgn="base" hangingPunct="0">
        <a:spcBef>
          <a:spcPct val="20000"/>
        </a:spcBef>
        <a:spcAft>
          <a:spcPct val="0"/>
        </a:spcAft>
        <a:buClr>
          <a:schemeClr val="accent2"/>
        </a:buClr>
        <a:buSzPct val="64000"/>
        <a:buFont typeface="Symbol" charset="0"/>
        <a:buChar char="·"/>
        <a:defRPr sz="1600">
          <a:solidFill>
            <a:schemeClr val="tx1"/>
          </a:solidFill>
          <a:latin typeface="FoundrySterling-Book" pitchFamily="2" charset="0"/>
          <a:ea typeface="ＭＳ Ｐゴシック" charset="0"/>
        </a:defRPr>
      </a:lvl4pPr>
      <a:lvl5pPr marL="2057400" indent="-228600" algn="l" rtl="0" eaLnBrk="0" fontAlgn="base" hangingPunct="0">
        <a:spcBef>
          <a:spcPct val="20000"/>
        </a:spcBef>
        <a:spcAft>
          <a:spcPct val="0"/>
        </a:spcAft>
        <a:buClr>
          <a:schemeClr val="folHlink"/>
        </a:buClr>
        <a:buSzPct val="100000"/>
        <a:buFont typeface="Symbol" charset="0"/>
        <a:buChar char="·"/>
        <a:defRPr sz="1400">
          <a:solidFill>
            <a:schemeClr val="tx1"/>
          </a:solidFill>
          <a:latin typeface="FoundrySterling-Book" pitchFamily="2" charset="0"/>
          <a:ea typeface="ＭＳ Ｐゴシック" charset="0"/>
        </a:defRPr>
      </a:lvl5pPr>
      <a:lvl6pPr marL="25146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hyperlink" Target="https://doi.org/10.1038/s41467-019-13480-z"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8.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68.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126/science.aam6393"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doi.org/10.1126/science.aam6393"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6.xml"/><Relationship Id="rId5"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hyperlink" Target="http://www.well.ox.ac.uk/wtccc2/ms/" TargetMode="External"/><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2.jpg"/></Relationships>
</file>

<file path=ppt/slides/_rels/slide8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286327" y="1151644"/>
            <a:ext cx="7964488" cy="364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buFont typeface="Symbol" charset="0"/>
              <a:defRPr sz="1400">
                <a:solidFill>
                  <a:schemeClr val="tx1"/>
                </a:solidFill>
                <a:latin typeface="Arial" charset="0"/>
                <a:ea typeface="ＭＳ Ｐゴシック" charset="0"/>
              </a:defRPr>
            </a:lvl6pPr>
            <a:lvl7pPr>
              <a:buFont typeface="Symbol" charset="0"/>
              <a:defRPr sz="1400">
                <a:solidFill>
                  <a:schemeClr val="tx1"/>
                </a:solidFill>
                <a:latin typeface="Arial" charset="0"/>
                <a:ea typeface="ＭＳ Ｐゴシック" charset="0"/>
              </a:defRPr>
            </a:lvl7pPr>
            <a:lvl8pPr>
              <a:buFont typeface="Symbol" charset="0"/>
              <a:defRPr sz="1400">
                <a:solidFill>
                  <a:schemeClr val="tx1"/>
                </a:solidFill>
                <a:latin typeface="Arial" charset="0"/>
                <a:ea typeface="ＭＳ Ｐゴシック" charset="0"/>
              </a:defRPr>
            </a:lvl8pPr>
            <a:lvl9pPr>
              <a:buFont typeface="Symbol" charset="0"/>
              <a:defRPr sz="1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charset="0"/>
                <a:ea typeface="ＭＳ Ｐゴシック" charset="0"/>
                <a:cs typeface="+mn-cs"/>
              </a:rPr>
              <a:t>Genome-wide association studies II: Identifying genetic associations with complex traits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mn-cs"/>
              </a:rPr>
              <a:t>Gavin Band </a:t>
            </a:r>
            <a:r>
              <a:rPr kumimoji="0" lang="en-GB"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gavin.band@well.ox.ac.uk</a:t>
            </a:r>
            <a:endParaRPr kumimoji="0" lang="en-GB"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cs typeface="+mn-cs"/>
              </a:rPr>
              <a:t>MSc Global Health Science and Epidemiology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cs typeface="+mn-cs"/>
              </a:rPr>
              <a:t>Genetic Epidemiology Module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cs typeface="+mn-cs"/>
              </a:rPr>
              <a:t>Feb 2023</a:t>
            </a:r>
          </a:p>
        </p:txBody>
      </p:sp>
      <p:grpSp>
        <p:nvGrpSpPr>
          <p:cNvPr id="4" name="Group 3">
            <a:extLst>
              <a:ext uri="{FF2B5EF4-FFF2-40B4-BE49-F238E27FC236}">
                <a16:creationId xmlns:a16="http://schemas.microsoft.com/office/drawing/2014/main" id="{DD792D92-CB09-2640-9F03-68E8B1CFA0B4}"/>
              </a:ext>
            </a:extLst>
          </p:cNvPr>
          <p:cNvGrpSpPr/>
          <p:nvPr/>
        </p:nvGrpSpPr>
        <p:grpSpPr>
          <a:xfrm>
            <a:off x="286327" y="5555848"/>
            <a:ext cx="2071868" cy="1030147"/>
            <a:chOff x="185195" y="5590572"/>
            <a:chExt cx="2071868" cy="1030147"/>
          </a:xfrm>
        </p:grpSpPr>
        <p:sp>
          <p:nvSpPr>
            <p:cNvPr id="3" name="Rectangle 2">
              <a:extLst>
                <a:ext uri="{FF2B5EF4-FFF2-40B4-BE49-F238E27FC236}">
                  <a16:creationId xmlns:a16="http://schemas.microsoft.com/office/drawing/2014/main" id="{0577A0F1-8367-6E4B-820F-A3E9FAD19182}"/>
                </a:ext>
              </a:extLst>
            </p:cNvPr>
            <p:cNvSpPr/>
            <p:nvPr/>
          </p:nvSpPr>
          <p:spPr bwMode="auto">
            <a:xfrm>
              <a:off x="185195" y="5590572"/>
              <a:ext cx="2071868" cy="1030147"/>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2" name="Picture 1">
              <a:extLst>
                <a:ext uri="{FF2B5EF4-FFF2-40B4-BE49-F238E27FC236}">
                  <a16:creationId xmlns:a16="http://schemas.microsoft.com/office/drawing/2014/main" id="{D4AF340E-BD29-984C-986E-AB8877D0C0AE}"/>
                </a:ext>
              </a:extLst>
            </p:cNvPr>
            <p:cNvPicPr>
              <a:picLocks noChangeAspect="1"/>
            </p:cNvPicPr>
            <p:nvPr/>
          </p:nvPicPr>
          <p:blipFill>
            <a:blip r:embed="rId3"/>
            <a:stretch>
              <a:fillRect/>
            </a:stretch>
          </p:blipFill>
          <p:spPr>
            <a:xfrm>
              <a:off x="286327" y="5694744"/>
              <a:ext cx="1889711" cy="853221"/>
            </a:xfrm>
            <a:prstGeom prst="rect">
              <a:avLst/>
            </a:prstGeom>
            <a:solidFill>
              <a:schemeClr val="tx1"/>
            </a:solidFill>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390A23-C5B4-B24D-AEE8-F87F4542C2BB}"/>
              </a:ext>
            </a:extLst>
          </p:cNvPr>
          <p:cNvGrpSpPr/>
          <p:nvPr/>
        </p:nvGrpSpPr>
        <p:grpSpPr>
          <a:xfrm>
            <a:off x="443580" y="1050641"/>
            <a:ext cx="5093620" cy="2599711"/>
            <a:chOff x="2584703" y="1243584"/>
            <a:chExt cx="4367205" cy="2228960"/>
          </a:xfrm>
        </p:grpSpPr>
        <p:sp>
          <p:nvSpPr>
            <p:cNvPr id="3" name="Rectangle 2">
              <a:extLst>
                <a:ext uri="{FF2B5EF4-FFF2-40B4-BE49-F238E27FC236}">
                  <a16:creationId xmlns:a16="http://schemas.microsoft.com/office/drawing/2014/main" id="{6EDD236A-A54B-5945-9ED8-61774C40E0F5}"/>
                </a:ext>
              </a:extLst>
            </p:cNvPr>
            <p:cNvSpPr/>
            <p:nvPr/>
          </p:nvSpPr>
          <p:spPr bwMode="auto">
            <a:xfrm>
              <a:off x="2584703" y="1243584"/>
              <a:ext cx="4367205" cy="222896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F7BAC691-94AF-1F45-AB43-1478A1A4F803}"/>
                </a:ext>
              </a:extLst>
            </p:cNvPr>
            <p:cNvPicPr>
              <a:picLocks noChangeAspect="1"/>
            </p:cNvPicPr>
            <p:nvPr/>
          </p:nvPicPr>
          <p:blipFill rotWithShape="1">
            <a:blip r:embed="rId2"/>
            <a:srcRect r="3415" b="41587"/>
            <a:stretch/>
          </p:blipFill>
          <p:spPr>
            <a:xfrm>
              <a:off x="2584703" y="1261872"/>
              <a:ext cx="3226057" cy="2210672"/>
            </a:xfrm>
            <a:prstGeom prst="rect">
              <a:avLst/>
            </a:prstGeom>
          </p:spPr>
        </p:pic>
      </p:grpSp>
      <p:sp>
        <p:nvSpPr>
          <p:cNvPr id="6" name="Title 1">
            <a:extLst>
              <a:ext uri="{FF2B5EF4-FFF2-40B4-BE49-F238E27FC236}">
                <a16:creationId xmlns:a16="http://schemas.microsoft.com/office/drawing/2014/main" id="{9F8866E5-8D32-6D41-8A94-88EE07106F83}"/>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US" sz="2400" kern="0" dirty="0">
                <a:latin typeface="FoundrySterling-Book" pitchFamily="2" charset="0"/>
              </a:rPr>
              <a:t>Dealing with population structure</a:t>
            </a:r>
          </a:p>
        </p:txBody>
      </p:sp>
      <p:sp>
        <p:nvSpPr>
          <p:cNvPr id="13" name="TextBox 12">
            <a:extLst>
              <a:ext uri="{FF2B5EF4-FFF2-40B4-BE49-F238E27FC236}">
                <a16:creationId xmlns:a16="http://schemas.microsoft.com/office/drawing/2014/main" id="{C00B28FF-CBC4-1542-A41E-9FADDCDA5575}"/>
              </a:ext>
            </a:extLst>
          </p:cNvPr>
          <p:cNvSpPr txBox="1"/>
          <p:nvPr/>
        </p:nvSpPr>
        <p:spPr>
          <a:xfrm>
            <a:off x="4348498" y="1645920"/>
            <a:ext cx="949299" cy="338554"/>
          </a:xfrm>
          <a:prstGeom prst="rect">
            <a:avLst/>
          </a:prstGeom>
          <a:noFill/>
        </p:spPr>
        <p:txBody>
          <a:bodyPr wrap="none" rtlCol="0">
            <a:spAutoFit/>
          </a:bodyPr>
          <a:lstStyle/>
          <a:p>
            <a:r>
              <a:rPr lang="en-US" dirty="0">
                <a:solidFill>
                  <a:schemeClr val="accent4">
                    <a:lumMod val="10000"/>
                  </a:schemeClr>
                </a:solidFill>
                <a:latin typeface="FoundrySterling-Book" pitchFamily="2" charset="0"/>
              </a:rPr>
              <a:t># cases /</a:t>
            </a:r>
          </a:p>
        </p:txBody>
      </p:sp>
      <p:sp>
        <p:nvSpPr>
          <p:cNvPr id="14" name="TextBox 13">
            <a:extLst>
              <a:ext uri="{FF2B5EF4-FFF2-40B4-BE49-F238E27FC236}">
                <a16:creationId xmlns:a16="http://schemas.microsoft.com/office/drawing/2014/main" id="{873BEB23-5285-304F-927D-76C8F8881DBD}"/>
              </a:ext>
            </a:extLst>
          </p:cNvPr>
          <p:cNvSpPr txBox="1"/>
          <p:nvPr/>
        </p:nvSpPr>
        <p:spPr>
          <a:xfrm>
            <a:off x="4293915" y="1891278"/>
            <a:ext cx="1074333" cy="338554"/>
          </a:xfrm>
          <a:prstGeom prst="rect">
            <a:avLst/>
          </a:prstGeom>
          <a:noFill/>
        </p:spPr>
        <p:txBody>
          <a:bodyPr wrap="none" rtlCol="0">
            <a:spAutoFit/>
          </a:bodyPr>
          <a:lstStyle/>
          <a:p>
            <a:r>
              <a:rPr lang="en-US" dirty="0">
                <a:solidFill>
                  <a:srgbClr val="C00000"/>
                </a:solidFill>
                <a:latin typeface="FoundrySterling-Book" pitchFamily="2" charset="0"/>
              </a:rPr>
              <a:t># controls</a:t>
            </a:r>
          </a:p>
        </p:txBody>
      </p:sp>
      <p:sp>
        <p:nvSpPr>
          <p:cNvPr id="15" name="TextBox 14">
            <a:extLst>
              <a:ext uri="{FF2B5EF4-FFF2-40B4-BE49-F238E27FC236}">
                <a16:creationId xmlns:a16="http://schemas.microsoft.com/office/drawing/2014/main" id="{B27831F1-E164-5E44-842B-4642F0C18502}"/>
              </a:ext>
            </a:extLst>
          </p:cNvPr>
          <p:cNvSpPr txBox="1"/>
          <p:nvPr/>
        </p:nvSpPr>
        <p:spPr>
          <a:xfrm>
            <a:off x="4370940" y="2143669"/>
            <a:ext cx="926857" cy="276999"/>
          </a:xfrm>
          <a:prstGeom prst="rect">
            <a:avLst/>
          </a:prstGeom>
          <a:noFill/>
        </p:spPr>
        <p:txBody>
          <a:bodyPr wrap="none" rtlCol="0">
            <a:spAutoFit/>
          </a:bodyPr>
          <a:lstStyle/>
          <a:p>
            <a:r>
              <a:rPr lang="en-US" sz="1200" dirty="0">
                <a:solidFill>
                  <a:schemeClr val="accent4">
                    <a:lumMod val="10000"/>
                  </a:schemeClr>
                </a:solidFill>
                <a:latin typeface="FoundrySterling-Book" pitchFamily="2" charset="0"/>
              </a:rPr>
              <a:t>Per country</a:t>
            </a:r>
          </a:p>
        </p:txBody>
      </p:sp>
      <p:pic>
        <p:nvPicPr>
          <p:cNvPr id="5" name="Picture 4">
            <a:extLst>
              <a:ext uri="{FF2B5EF4-FFF2-40B4-BE49-F238E27FC236}">
                <a16:creationId xmlns:a16="http://schemas.microsoft.com/office/drawing/2014/main" id="{5B85F87A-0DD2-1ACD-6061-B0B6416933EA}"/>
              </a:ext>
            </a:extLst>
          </p:cNvPr>
          <p:cNvPicPr>
            <a:picLocks noChangeAspect="1"/>
          </p:cNvPicPr>
          <p:nvPr/>
        </p:nvPicPr>
        <p:blipFill>
          <a:blip r:embed="rId3"/>
          <a:stretch>
            <a:fillRect/>
          </a:stretch>
        </p:blipFill>
        <p:spPr>
          <a:xfrm>
            <a:off x="6267268" y="3953159"/>
            <a:ext cx="1917700" cy="1854200"/>
          </a:xfrm>
          <a:prstGeom prst="rect">
            <a:avLst/>
          </a:prstGeom>
        </p:spPr>
      </p:pic>
      <p:sp>
        <p:nvSpPr>
          <p:cNvPr id="7" name="TextBox 6">
            <a:extLst>
              <a:ext uri="{FF2B5EF4-FFF2-40B4-BE49-F238E27FC236}">
                <a16:creationId xmlns:a16="http://schemas.microsoft.com/office/drawing/2014/main" id="{8C44006B-D245-8CC3-215B-9BC029C67F89}"/>
              </a:ext>
            </a:extLst>
          </p:cNvPr>
          <p:cNvSpPr txBox="1"/>
          <p:nvPr/>
        </p:nvSpPr>
        <p:spPr>
          <a:xfrm>
            <a:off x="443580" y="4245631"/>
            <a:ext cx="4226560" cy="1815882"/>
          </a:xfrm>
          <a:prstGeom prst="rect">
            <a:avLst/>
          </a:prstGeom>
          <a:noFill/>
        </p:spPr>
        <p:txBody>
          <a:bodyPr wrap="square" rtlCol="0">
            <a:spAutoFit/>
          </a:bodyPr>
          <a:lstStyle/>
          <a:p>
            <a:pPr algn="just"/>
            <a:r>
              <a:rPr lang="en-US" dirty="0">
                <a:latin typeface="FoundrySterling-Book" pitchFamily="2" charset="0"/>
              </a:rPr>
              <a:t>This is a quantile-quantile plot of all association tests genome-wide. It shows vastly inflated –log</a:t>
            </a:r>
            <a:r>
              <a:rPr lang="en-US" baseline="-25000" dirty="0">
                <a:latin typeface="FoundrySterling-Book" pitchFamily="2" charset="0"/>
              </a:rPr>
              <a:t>10</a:t>
            </a:r>
            <a:r>
              <a:rPr lang="en-US" dirty="0">
                <a:latin typeface="FoundrySterling-Book" pitchFamily="2" charset="0"/>
              </a:rPr>
              <a:t> P-values.</a:t>
            </a:r>
          </a:p>
          <a:p>
            <a:pPr algn="just"/>
            <a:endParaRPr lang="en-US" dirty="0">
              <a:latin typeface="FoundrySterling-Book" pitchFamily="2" charset="0"/>
            </a:endParaRPr>
          </a:p>
          <a:p>
            <a:pPr algn="just"/>
            <a:r>
              <a:rPr lang="en-US" dirty="0">
                <a:latin typeface="FoundrySterling-Book" pitchFamily="2" charset="0"/>
              </a:rPr>
              <a:t>(A more advanced way to do this distinguishing structure from polygenicity is </a:t>
            </a:r>
            <a:r>
              <a:rPr lang="en-US" i="1" dirty="0">
                <a:latin typeface="FoundrySterling-Book" pitchFamily="2" charset="0"/>
              </a:rPr>
              <a:t>LD score regression</a:t>
            </a:r>
            <a:r>
              <a:rPr lang="en-US" dirty="0">
                <a:latin typeface="FoundrySterling-Book" pitchFamily="2" charset="0"/>
              </a:rPr>
              <a:t> – covered in a later lecture).</a:t>
            </a:r>
          </a:p>
        </p:txBody>
      </p:sp>
      <p:grpSp>
        <p:nvGrpSpPr>
          <p:cNvPr id="8" name="Group 7">
            <a:extLst>
              <a:ext uri="{FF2B5EF4-FFF2-40B4-BE49-F238E27FC236}">
                <a16:creationId xmlns:a16="http://schemas.microsoft.com/office/drawing/2014/main" id="{3E701D4D-6477-27B6-1408-82FB36B8BB9B}"/>
              </a:ext>
            </a:extLst>
          </p:cNvPr>
          <p:cNvGrpSpPr/>
          <p:nvPr/>
        </p:nvGrpSpPr>
        <p:grpSpPr>
          <a:xfrm>
            <a:off x="6307304" y="2116435"/>
            <a:ext cx="2067535" cy="1225359"/>
            <a:chOff x="1920703" y="3445632"/>
            <a:chExt cx="3750978" cy="2223080"/>
          </a:xfrm>
        </p:grpSpPr>
        <p:grpSp>
          <p:nvGrpSpPr>
            <p:cNvPr id="9" name="Group 8">
              <a:extLst>
                <a:ext uri="{FF2B5EF4-FFF2-40B4-BE49-F238E27FC236}">
                  <a16:creationId xmlns:a16="http://schemas.microsoft.com/office/drawing/2014/main" id="{C146B7D4-D754-855F-FE5D-4D1893323BA0}"/>
                </a:ext>
              </a:extLst>
            </p:cNvPr>
            <p:cNvGrpSpPr/>
            <p:nvPr/>
          </p:nvGrpSpPr>
          <p:grpSpPr>
            <a:xfrm>
              <a:off x="1920703" y="5071902"/>
              <a:ext cx="2018777" cy="596810"/>
              <a:chOff x="2032000" y="1639514"/>
              <a:chExt cx="4031972" cy="2549429"/>
            </a:xfrm>
          </p:grpSpPr>
          <p:pic>
            <p:nvPicPr>
              <p:cNvPr id="21" name="Picture 2">
                <a:extLst>
                  <a:ext uri="{FF2B5EF4-FFF2-40B4-BE49-F238E27FC236}">
                    <a16:creationId xmlns:a16="http://schemas.microsoft.com/office/drawing/2014/main" id="{9C70324B-ADD8-CC7B-29A6-1381EE98ED5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639514"/>
                <a:ext cx="4027050" cy="2543347"/>
              </a:xfrm>
              <a:prstGeom prst="rect">
                <a:avLst/>
              </a:prstGeom>
              <a:noFill/>
              <a:ln w="9525">
                <a:noFill/>
                <a:miter lim="800000"/>
                <a:headEnd/>
                <a:tailEnd/>
              </a:ln>
            </p:spPr>
          </p:pic>
          <p:sp>
            <p:nvSpPr>
              <p:cNvPr id="22" name="Rectangle 21">
                <a:extLst>
                  <a:ext uri="{FF2B5EF4-FFF2-40B4-BE49-F238E27FC236}">
                    <a16:creationId xmlns:a16="http://schemas.microsoft.com/office/drawing/2014/main" id="{C9D5D4EE-5759-5FBE-6704-890648DE2E55}"/>
                  </a:ext>
                </a:extLst>
              </p:cNvPr>
              <p:cNvSpPr/>
              <p:nvPr/>
            </p:nvSpPr>
            <p:spPr bwMode="auto">
              <a:xfrm>
                <a:off x="2032000" y="1639517"/>
                <a:ext cx="576649" cy="2548050"/>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FoundrySterling-Book" pitchFamily="2" charset="0"/>
                  <a:ea typeface="ＭＳ Ｐゴシック" charset="0"/>
                  <a:cs typeface="+mn-cs"/>
                </a:endParaRPr>
              </a:p>
            </p:txBody>
          </p:sp>
          <p:sp>
            <p:nvSpPr>
              <p:cNvPr id="23" name="Rectangle 22">
                <a:extLst>
                  <a:ext uri="{FF2B5EF4-FFF2-40B4-BE49-F238E27FC236}">
                    <a16:creationId xmlns:a16="http://schemas.microsoft.com/office/drawing/2014/main" id="{F2D9A341-DFC4-9EE7-0300-28655AFD8668}"/>
                  </a:ext>
                </a:extLst>
              </p:cNvPr>
              <p:cNvSpPr/>
              <p:nvPr/>
            </p:nvSpPr>
            <p:spPr bwMode="auto">
              <a:xfrm>
                <a:off x="5472671" y="1686794"/>
                <a:ext cx="576649" cy="2502149"/>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FoundrySterling-Book" pitchFamily="2" charset="0"/>
                  <a:ea typeface="ＭＳ Ｐゴシック" charset="0"/>
                  <a:cs typeface="+mn-cs"/>
                </a:endParaRPr>
              </a:p>
            </p:txBody>
          </p:sp>
        </p:grpSp>
        <p:sp>
          <p:nvSpPr>
            <p:cNvPr id="10" name="Rounded Rectangle 9">
              <a:extLst>
                <a:ext uri="{FF2B5EF4-FFF2-40B4-BE49-F238E27FC236}">
                  <a16:creationId xmlns:a16="http://schemas.microsoft.com/office/drawing/2014/main" id="{90AB8D12-EE30-C207-517B-C5C779190C89}"/>
                </a:ext>
              </a:extLst>
            </p:cNvPr>
            <p:cNvSpPr/>
            <p:nvPr/>
          </p:nvSpPr>
          <p:spPr bwMode="auto">
            <a:xfrm>
              <a:off x="2061690" y="3508439"/>
              <a:ext cx="403411" cy="622175"/>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a:t>
              </a:r>
            </a:p>
          </p:txBody>
        </p:sp>
        <p:cxnSp>
          <p:nvCxnSpPr>
            <p:cNvPr id="11" name="Straight Arrow Connector 10">
              <a:extLst>
                <a:ext uri="{FF2B5EF4-FFF2-40B4-BE49-F238E27FC236}">
                  <a16:creationId xmlns:a16="http://schemas.microsoft.com/office/drawing/2014/main" id="{ECDFEB06-6EED-C791-C9FC-A1DE8FA71A6C}"/>
                </a:ext>
              </a:extLst>
            </p:cNvPr>
            <p:cNvCxnSpPr>
              <a:cxnSpLocks/>
            </p:cNvCxnSpPr>
            <p:nvPr/>
          </p:nvCxnSpPr>
          <p:spPr bwMode="auto">
            <a:xfrm>
              <a:off x="2337527" y="4182472"/>
              <a:ext cx="459487" cy="88800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77D9511A-E924-6688-0355-A95C0E215BC6}"/>
                </a:ext>
              </a:extLst>
            </p:cNvPr>
            <p:cNvSpPr txBox="1"/>
            <p:nvPr/>
          </p:nvSpPr>
          <p:spPr>
            <a:xfrm>
              <a:off x="3075328" y="3445632"/>
              <a:ext cx="1544446" cy="725891"/>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Population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structure</a:t>
              </a:r>
              <a:endParaRPr kumimoji="0" lang="en-US"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endParaRPr>
            </a:p>
          </p:txBody>
        </p:sp>
        <p:cxnSp>
          <p:nvCxnSpPr>
            <p:cNvPr id="17" name="Straight Arrow Connector 16">
              <a:extLst>
                <a:ext uri="{FF2B5EF4-FFF2-40B4-BE49-F238E27FC236}">
                  <a16:creationId xmlns:a16="http://schemas.microsoft.com/office/drawing/2014/main" id="{5D36D0BD-2AC5-6B71-52A7-8DE79F45E5F1}"/>
                </a:ext>
              </a:extLst>
            </p:cNvPr>
            <p:cNvCxnSpPr>
              <a:cxnSpLocks/>
            </p:cNvCxnSpPr>
            <p:nvPr/>
          </p:nvCxnSpPr>
          <p:spPr bwMode="auto">
            <a:xfrm flipH="1">
              <a:off x="2469200" y="3819526"/>
              <a:ext cx="606128" cy="3182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C3720D3A-1F8F-C675-AAA8-7CF06E64C2AF}"/>
                </a:ext>
              </a:extLst>
            </p:cNvPr>
            <p:cNvSpPr txBox="1"/>
            <p:nvPr/>
          </p:nvSpPr>
          <p:spPr>
            <a:xfrm>
              <a:off x="4036959" y="4474664"/>
              <a:ext cx="1634722" cy="725891"/>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Case/control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sampling</a:t>
              </a:r>
              <a:endParaRPr kumimoji="0" lang="en-US"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endParaRPr>
            </a:p>
          </p:txBody>
        </p:sp>
        <p:cxnSp>
          <p:nvCxnSpPr>
            <p:cNvPr id="19" name="Straight Arrow Connector 18">
              <a:extLst>
                <a:ext uri="{FF2B5EF4-FFF2-40B4-BE49-F238E27FC236}">
                  <a16:creationId xmlns:a16="http://schemas.microsoft.com/office/drawing/2014/main" id="{1CE4DD8F-8ADE-C323-A73D-6E92A58281F2}"/>
                </a:ext>
              </a:extLst>
            </p:cNvPr>
            <p:cNvCxnSpPr>
              <a:cxnSpLocks/>
            </p:cNvCxnSpPr>
            <p:nvPr/>
          </p:nvCxnSpPr>
          <p:spPr bwMode="auto">
            <a:xfrm>
              <a:off x="4390985" y="4199618"/>
              <a:ext cx="154646" cy="21601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BF6D0CBE-CF9A-C7E8-9B36-CF383B11D809}"/>
                </a:ext>
              </a:extLst>
            </p:cNvPr>
            <p:cNvCxnSpPr>
              <a:cxnSpLocks/>
            </p:cNvCxnSpPr>
            <p:nvPr/>
          </p:nvCxnSpPr>
          <p:spPr bwMode="auto">
            <a:xfrm flipH="1">
              <a:off x="3961191" y="5245890"/>
              <a:ext cx="187332" cy="16061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sp>
        <p:nvSpPr>
          <p:cNvPr id="24" name="TextBox 23">
            <a:extLst>
              <a:ext uri="{FF2B5EF4-FFF2-40B4-BE49-F238E27FC236}">
                <a16:creationId xmlns:a16="http://schemas.microsoft.com/office/drawing/2014/main" id="{A9F2DB75-9CC8-FD0D-BE00-3B9AFB20BAA7}"/>
              </a:ext>
            </a:extLst>
          </p:cNvPr>
          <p:cNvSpPr txBox="1"/>
          <p:nvPr/>
        </p:nvSpPr>
        <p:spPr>
          <a:xfrm>
            <a:off x="5826059" y="1092940"/>
            <a:ext cx="320618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Answer: very strong confounding by population structure / sampling</a:t>
            </a:r>
          </a:p>
        </p:txBody>
      </p:sp>
      <p:sp>
        <p:nvSpPr>
          <p:cNvPr id="12" name="TextBox 11">
            <a:extLst>
              <a:ext uri="{FF2B5EF4-FFF2-40B4-BE49-F238E27FC236}">
                <a16:creationId xmlns:a16="http://schemas.microsoft.com/office/drawing/2014/main" id="{BCEC8EB0-391C-A54C-81B8-E02A5620B667}"/>
              </a:ext>
            </a:extLst>
          </p:cNvPr>
          <p:cNvSpPr txBox="1"/>
          <p:nvPr/>
        </p:nvSpPr>
        <p:spPr>
          <a:xfrm>
            <a:off x="6307304" y="5978476"/>
            <a:ext cx="1917700" cy="584775"/>
          </a:xfrm>
          <a:prstGeom prst="rect">
            <a:avLst/>
          </a:prstGeom>
          <a:noFill/>
        </p:spPr>
        <p:txBody>
          <a:bodyPr wrap="square" rtlCol="0">
            <a:spAutoFit/>
          </a:bodyPr>
          <a:lstStyle/>
          <a:p>
            <a:pPr algn="ctr"/>
            <a:r>
              <a:rPr lang="en-US" dirty="0"/>
              <a:t>Expected –log10 P-value</a:t>
            </a:r>
          </a:p>
        </p:txBody>
      </p:sp>
      <p:sp>
        <p:nvSpPr>
          <p:cNvPr id="25" name="TextBox 24">
            <a:extLst>
              <a:ext uri="{FF2B5EF4-FFF2-40B4-BE49-F238E27FC236}">
                <a16:creationId xmlns:a16="http://schemas.microsoft.com/office/drawing/2014/main" id="{5A2E638D-E7B2-7CB3-DAB5-F99B1C0E7428}"/>
              </a:ext>
            </a:extLst>
          </p:cNvPr>
          <p:cNvSpPr txBox="1"/>
          <p:nvPr/>
        </p:nvSpPr>
        <p:spPr>
          <a:xfrm>
            <a:off x="4896712" y="4464760"/>
            <a:ext cx="1280976" cy="830997"/>
          </a:xfrm>
          <a:prstGeom prst="rect">
            <a:avLst/>
          </a:prstGeom>
          <a:noFill/>
        </p:spPr>
        <p:txBody>
          <a:bodyPr wrap="square" rtlCol="0">
            <a:spAutoFit/>
          </a:bodyPr>
          <a:lstStyle/>
          <a:p>
            <a:r>
              <a:rPr lang="en-US" dirty="0"/>
              <a:t>Actual –log10 P-value</a:t>
            </a:r>
          </a:p>
        </p:txBody>
      </p:sp>
    </p:spTree>
    <p:extLst>
      <p:ext uri="{BB962C8B-B14F-4D97-AF65-F5344CB8AC3E}">
        <p14:creationId xmlns:p14="http://schemas.microsoft.com/office/powerpoint/2010/main" val="403839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390A23-C5B4-B24D-AEE8-F87F4542C2BB}"/>
              </a:ext>
            </a:extLst>
          </p:cNvPr>
          <p:cNvGrpSpPr/>
          <p:nvPr/>
        </p:nvGrpSpPr>
        <p:grpSpPr>
          <a:xfrm>
            <a:off x="443580" y="1050641"/>
            <a:ext cx="5093620" cy="2599711"/>
            <a:chOff x="2584703" y="1243584"/>
            <a:chExt cx="4367205" cy="2228960"/>
          </a:xfrm>
        </p:grpSpPr>
        <p:sp>
          <p:nvSpPr>
            <p:cNvPr id="3" name="Rectangle 2">
              <a:extLst>
                <a:ext uri="{FF2B5EF4-FFF2-40B4-BE49-F238E27FC236}">
                  <a16:creationId xmlns:a16="http://schemas.microsoft.com/office/drawing/2014/main" id="{6EDD236A-A54B-5945-9ED8-61774C40E0F5}"/>
                </a:ext>
              </a:extLst>
            </p:cNvPr>
            <p:cNvSpPr/>
            <p:nvPr/>
          </p:nvSpPr>
          <p:spPr bwMode="auto">
            <a:xfrm>
              <a:off x="2584703" y="1243584"/>
              <a:ext cx="4367205" cy="222896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2" name="Picture 1">
              <a:extLst>
                <a:ext uri="{FF2B5EF4-FFF2-40B4-BE49-F238E27FC236}">
                  <a16:creationId xmlns:a16="http://schemas.microsoft.com/office/drawing/2014/main" id="{F7BAC691-94AF-1F45-AB43-1478A1A4F803}"/>
                </a:ext>
              </a:extLst>
            </p:cNvPr>
            <p:cNvPicPr>
              <a:picLocks noChangeAspect="1"/>
            </p:cNvPicPr>
            <p:nvPr/>
          </p:nvPicPr>
          <p:blipFill rotWithShape="1">
            <a:blip r:embed="rId2"/>
            <a:srcRect r="3415" b="41587"/>
            <a:stretch/>
          </p:blipFill>
          <p:spPr>
            <a:xfrm>
              <a:off x="2584703" y="1261872"/>
              <a:ext cx="3226057" cy="2210672"/>
            </a:xfrm>
            <a:prstGeom prst="rect">
              <a:avLst/>
            </a:prstGeom>
          </p:spPr>
        </p:pic>
      </p:grpSp>
      <p:sp>
        <p:nvSpPr>
          <p:cNvPr id="6" name="Title 1">
            <a:extLst>
              <a:ext uri="{FF2B5EF4-FFF2-40B4-BE49-F238E27FC236}">
                <a16:creationId xmlns:a16="http://schemas.microsoft.com/office/drawing/2014/main" id="{9F8866E5-8D32-6D41-8A94-88EE07106F83}"/>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66"/>
                </a:solidFill>
                <a:effectLst/>
                <a:uLnTx/>
                <a:uFillTx/>
                <a:latin typeface="FoundrySterling-Book" pitchFamily="2" charset="0"/>
                <a:ea typeface="ＭＳ Ｐゴシック" charset="0"/>
                <a:cs typeface="+mj-cs"/>
              </a:rPr>
              <a:t>Dealing with population structure</a:t>
            </a:r>
          </a:p>
        </p:txBody>
      </p:sp>
      <p:sp>
        <p:nvSpPr>
          <p:cNvPr id="13" name="TextBox 12">
            <a:extLst>
              <a:ext uri="{FF2B5EF4-FFF2-40B4-BE49-F238E27FC236}">
                <a16:creationId xmlns:a16="http://schemas.microsoft.com/office/drawing/2014/main" id="{C00B28FF-CBC4-1542-A41E-9FADDCDA5575}"/>
              </a:ext>
            </a:extLst>
          </p:cNvPr>
          <p:cNvSpPr txBox="1"/>
          <p:nvPr/>
        </p:nvSpPr>
        <p:spPr>
          <a:xfrm>
            <a:off x="4348498" y="1645920"/>
            <a:ext cx="949299"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FoundrySterling-Book" pitchFamily="2" charset="0"/>
                <a:ea typeface="ＭＳ Ｐゴシック" charset="0"/>
                <a:cs typeface="+mn-cs"/>
              </a:rPr>
              <a:t># cases /</a:t>
            </a:r>
          </a:p>
        </p:txBody>
      </p:sp>
      <p:sp>
        <p:nvSpPr>
          <p:cNvPr id="14" name="TextBox 13">
            <a:extLst>
              <a:ext uri="{FF2B5EF4-FFF2-40B4-BE49-F238E27FC236}">
                <a16:creationId xmlns:a16="http://schemas.microsoft.com/office/drawing/2014/main" id="{873BEB23-5285-304F-927D-76C8F8881DBD}"/>
              </a:ext>
            </a:extLst>
          </p:cNvPr>
          <p:cNvSpPr txBox="1"/>
          <p:nvPr/>
        </p:nvSpPr>
        <p:spPr>
          <a:xfrm>
            <a:off x="4293915" y="1891278"/>
            <a:ext cx="1074333"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FoundrySterling-Book" pitchFamily="2" charset="0"/>
                <a:ea typeface="ＭＳ Ｐゴシック" charset="0"/>
                <a:cs typeface="+mn-cs"/>
              </a:rPr>
              <a:t># controls</a:t>
            </a:r>
          </a:p>
        </p:txBody>
      </p:sp>
      <p:sp>
        <p:nvSpPr>
          <p:cNvPr id="15" name="TextBox 14">
            <a:extLst>
              <a:ext uri="{FF2B5EF4-FFF2-40B4-BE49-F238E27FC236}">
                <a16:creationId xmlns:a16="http://schemas.microsoft.com/office/drawing/2014/main" id="{B27831F1-E164-5E44-842B-4642F0C18502}"/>
              </a:ext>
            </a:extLst>
          </p:cNvPr>
          <p:cNvSpPr txBox="1"/>
          <p:nvPr/>
        </p:nvSpPr>
        <p:spPr>
          <a:xfrm>
            <a:off x="4370940" y="2143669"/>
            <a:ext cx="926857" cy="276999"/>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ADADA">
                    <a:lumMod val="10000"/>
                  </a:srgbClr>
                </a:solidFill>
                <a:effectLst/>
                <a:uLnTx/>
                <a:uFillTx/>
                <a:latin typeface="FoundrySterling-Book" pitchFamily="2" charset="0"/>
                <a:ea typeface="ＭＳ Ｐゴシック" charset="0"/>
                <a:cs typeface="+mn-cs"/>
              </a:rPr>
              <a:t>Per country</a:t>
            </a:r>
          </a:p>
        </p:txBody>
      </p:sp>
      <p:grpSp>
        <p:nvGrpSpPr>
          <p:cNvPr id="10" name="Group 9">
            <a:extLst>
              <a:ext uri="{FF2B5EF4-FFF2-40B4-BE49-F238E27FC236}">
                <a16:creationId xmlns:a16="http://schemas.microsoft.com/office/drawing/2014/main" id="{C1C25D3D-3691-4249-8313-AB4275705071}"/>
              </a:ext>
            </a:extLst>
          </p:cNvPr>
          <p:cNvGrpSpPr/>
          <p:nvPr/>
        </p:nvGrpSpPr>
        <p:grpSpPr>
          <a:xfrm>
            <a:off x="6307304" y="2116435"/>
            <a:ext cx="2067535" cy="1225359"/>
            <a:chOff x="1920703" y="3445632"/>
            <a:chExt cx="3750978" cy="2223080"/>
          </a:xfrm>
        </p:grpSpPr>
        <p:grpSp>
          <p:nvGrpSpPr>
            <p:cNvPr id="11" name="Group 10">
              <a:extLst>
                <a:ext uri="{FF2B5EF4-FFF2-40B4-BE49-F238E27FC236}">
                  <a16:creationId xmlns:a16="http://schemas.microsoft.com/office/drawing/2014/main" id="{4D8D3DFB-D75F-F741-8530-4BD2688D8C1E}"/>
                </a:ext>
              </a:extLst>
            </p:cNvPr>
            <p:cNvGrpSpPr/>
            <p:nvPr/>
          </p:nvGrpSpPr>
          <p:grpSpPr>
            <a:xfrm>
              <a:off x="1920703" y="5071902"/>
              <a:ext cx="2018777" cy="596810"/>
              <a:chOff x="2032000" y="1639514"/>
              <a:chExt cx="4031972" cy="2549429"/>
            </a:xfrm>
          </p:grpSpPr>
          <p:pic>
            <p:nvPicPr>
              <p:cNvPr id="24" name="Picture 2">
                <a:extLst>
                  <a:ext uri="{FF2B5EF4-FFF2-40B4-BE49-F238E27FC236}">
                    <a16:creationId xmlns:a16="http://schemas.microsoft.com/office/drawing/2014/main" id="{277F0C4C-A26D-CE44-931A-746C82B4E4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6922" y="1639514"/>
                <a:ext cx="4027050" cy="2543347"/>
              </a:xfrm>
              <a:prstGeom prst="rect">
                <a:avLst/>
              </a:prstGeom>
              <a:noFill/>
              <a:ln w="9525">
                <a:noFill/>
                <a:miter lim="800000"/>
                <a:headEnd/>
                <a:tailEnd/>
              </a:ln>
            </p:spPr>
          </p:pic>
          <p:sp>
            <p:nvSpPr>
              <p:cNvPr id="25" name="Rectangle 24">
                <a:extLst>
                  <a:ext uri="{FF2B5EF4-FFF2-40B4-BE49-F238E27FC236}">
                    <a16:creationId xmlns:a16="http://schemas.microsoft.com/office/drawing/2014/main" id="{3CD530A9-8A94-A64F-9264-BFED113D6CD5}"/>
                  </a:ext>
                </a:extLst>
              </p:cNvPr>
              <p:cNvSpPr/>
              <p:nvPr/>
            </p:nvSpPr>
            <p:spPr bwMode="auto">
              <a:xfrm>
                <a:off x="2032000" y="1639517"/>
                <a:ext cx="576649" cy="2548050"/>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FoundrySterling-Book" pitchFamily="2" charset="0"/>
                  <a:ea typeface="ＭＳ Ｐゴシック" charset="0"/>
                  <a:cs typeface="+mn-cs"/>
                </a:endParaRPr>
              </a:p>
            </p:txBody>
          </p:sp>
          <p:sp>
            <p:nvSpPr>
              <p:cNvPr id="26" name="Rectangle 25">
                <a:extLst>
                  <a:ext uri="{FF2B5EF4-FFF2-40B4-BE49-F238E27FC236}">
                    <a16:creationId xmlns:a16="http://schemas.microsoft.com/office/drawing/2014/main" id="{099973B1-F314-3441-B321-93BC5D76F966}"/>
                  </a:ext>
                </a:extLst>
              </p:cNvPr>
              <p:cNvSpPr/>
              <p:nvPr/>
            </p:nvSpPr>
            <p:spPr bwMode="auto">
              <a:xfrm>
                <a:off x="5472671" y="1686794"/>
                <a:ext cx="576649" cy="2502149"/>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FoundrySterling-Book" pitchFamily="2" charset="0"/>
                  <a:ea typeface="ＭＳ Ｐゴシック" charset="0"/>
                  <a:cs typeface="+mn-cs"/>
                </a:endParaRPr>
              </a:p>
            </p:txBody>
          </p:sp>
        </p:grpSp>
        <p:sp>
          <p:nvSpPr>
            <p:cNvPr id="16" name="Rounded Rectangle 15">
              <a:extLst>
                <a:ext uri="{FF2B5EF4-FFF2-40B4-BE49-F238E27FC236}">
                  <a16:creationId xmlns:a16="http://schemas.microsoft.com/office/drawing/2014/main" id="{EC2D75A5-D650-1D45-B2DE-59D689B001D4}"/>
                </a:ext>
              </a:extLst>
            </p:cNvPr>
            <p:cNvSpPr/>
            <p:nvPr/>
          </p:nvSpPr>
          <p:spPr bwMode="auto">
            <a:xfrm>
              <a:off x="2061690" y="3508439"/>
              <a:ext cx="403411" cy="622175"/>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a:t>
              </a:r>
            </a:p>
          </p:txBody>
        </p:sp>
        <p:cxnSp>
          <p:nvCxnSpPr>
            <p:cNvPr id="17" name="Straight Arrow Connector 16">
              <a:extLst>
                <a:ext uri="{FF2B5EF4-FFF2-40B4-BE49-F238E27FC236}">
                  <a16:creationId xmlns:a16="http://schemas.microsoft.com/office/drawing/2014/main" id="{4CA41B4A-8E56-964C-8913-A8841A750467}"/>
                </a:ext>
              </a:extLst>
            </p:cNvPr>
            <p:cNvCxnSpPr>
              <a:cxnSpLocks/>
            </p:cNvCxnSpPr>
            <p:nvPr/>
          </p:nvCxnSpPr>
          <p:spPr bwMode="auto">
            <a:xfrm>
              <a:off x="2337527" y="4182472"/>
              <a:ext cx="459487" cy="88800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B7416452-D6C5-E149-B830-6A1FE180899E}"/>
                </a:ext>
              </a:extLst>
            </p:cNvPr>
            <p:cNvSpPr txBox="1"/>
            <p:nvPr/>
          </p:nvSpPr>
          <p:spPr>
            <a:xfrm>
              <a:off x="3075328" y="3445632"/>
              <a:ext cx="1544446" cy="725891"/>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Population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structure</a:t>
              </a:r>
              <a:endParaRPr kumimoji="0" lang="en-US"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endParaRPr>
            </a:p>
          </p:txBody>
        </p:sp>
        <p:cxnSp>
          <p:nvCxnSpPr>
            <p:cNvPr id="19" name="Straight Arrow Connector 18">
              <a:extLst>
                <a:ext uri="{FF2B5EF4-FFF2-40B4-BE49-F238E27FC236}">
                  <a16:creationId xmlns:a16="http://schemas.microsoft.com/office/drawing/2014/main" id="{9C72BFC9-4E8C-9643-B9B0-904DAB9F62C4}"/>
                </a:ext>
              </a:extLst>
            </p:cNvPr>
            <p:cNvCxnSpPr>
              <a:cxnSpLocks/>
            </p:cNvCxnSpPr>
            <p:nvPr/>
          </p:nvCxnSpPr>
          <p:spPr bwMode="auto">
            <a:xfrm flipH="1">
              <a:off x="2469200" y="3819526"/>
              <a:ext cx="606128" cy="3182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27F76985-DFF4-DA44-AFA8-B4356C077379}"/>
                </a:ext>
              </a:extLst>
            </p:cNvPr>
            <p:cNvSpPr txBox="1"/>
            <p:nvPr/>
          </p:nvSpPr>
          <p:spPr>
            <a:xfrm>
              <a:off x="4036959" y="4474664"/>
              <a:ext cx="1634722" cy="725891"/>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Case/control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sampling</a:t>
              </a:r>
              <a:endParaRPr kumimoji="0" lang="en-US" sz="10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endParaRPr>
            </a:p>
          </p:txBody>
        </p:sp>
        <p:cxnSp>
          <p:nvCxnSpPr>
            <p:cNvPr id="22" name="Straight Arrow Connector 21">
              <a:extLst>
                <a:ext uri="{FF2B5EF4-FFF2-40B4-BE49-F238E27FC236}">
                  <a16:creationId xmlns:a16="http://schemas.microsoft.com/office/drawing/2014/main" id="{04105CC6-01F3-264D-BA08-6C50FAB41900}"/>
                </a:ext>
              </a:extLst>
            </p:cNvPr>
            <p:cNvCxnSpPr>
              <a:cxnSpLocks/>
            </p:cNvCxnSpPr>
            <p:nvPr/>
          </p:nvCxnSpPr>
          <p:spPr bwMode="auto">
            <a:xfrm>
              <a:off x="4390985" y="4199618"/>
              <a:ext cx="154646" cy="21601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8B2610FE-C4C3-3842-BA7E-D8F28213D249}"/>
                </a:ext>
              </a:extLst>
            </p:cNvPr>
            <p:cNvCxnSpPr>
              <a:cxnSpLocks/>
            </p:cNvCxnSpPr>
            <p:nvPr/>
          </p:nvCxnSpPr>
          <p:spPr bwMode="auto">
            <a:xfrm flipH="1">
              <a:off x="3961191" y="5245890"/>
              <a:ext cx="187332" cy="16061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sp>
        <p:nvSpPr>
          <p:cNvPr id="27" name="TextBox 26">
            <a:extLst>
              <a:ext uri="{FF2B5EF4-FFF2-40B4-BE49-F238E27FC236}">
                <a16:creationId xmlns:a16="http://schemas.microsoft.com/office/drawing/2014/main" id="{4B52FFBB-50E4-0A48-9C1C-11E8DC76DEC9}"/>
              </a:ext>
            </a:extLst>
          </p:cNvPr>
          <p:cNvSpPr txBox="1"/>
          <p:nvPr/>
        </p:nvSpPr>
        <p:spPr>
          <a:xfrm>
            <a:off x="5826059" y="1092940"/>
            <a:ext cx="320618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Answer: very strong confounding by population structure / sampling</a:t>
            </a:r>
          </a:p>
        </p:txBody>
      </p:sp>
      <p:sp>
        <p:nvSpPr>
          <p:cNvPr id="30" name="TextBox 29">
            <a:extLst>
              <a:ext uri="{FF2B5EF4-FFF2-40B4-BE49-F238E27FC236}">
                <a16:creationId xmlns:a16="http://schemas.microsoft.com/office/drawing/2014/main" id="{93B8486F-F29C-FBBF-C368-817C23DBC42B}"/>
              </a:ext>
            </a:extLst>
          </p:cNvPr>
          <p:cNvSpPr txBox="1"/>
          <p:nvPr/>
        </p:nvSpPr>
        <p:spPr>
          <a:xfrm>
            <a:off x="1772780" y="4837422"/>
            <a:ext cx="4876834" cy="598027"/>
          </a:xfrm>
          <a:prstGeom prst="rect">
            <a:avLst/>
          </a:prstGeom>
          <a:noFill/>
        </p:spPr>
        <p:txBody>
          <a:bodyPr wrap="square" rtlCol="0">
            <a:spAutoFit/>
          </a:bodyPr>
          <a:lstStyle/>
          <a:p>
            <a:pPr algn="l"/>
            <a:r>
              <a:rPr lang="en-US" dirty="0">
                <a:latin typeface="FoundrySterling-Book" pitchFamily="2" charset="0"/>
              </a:rPr>
              <a:t>1. Use genome-wide genotypes to estimate genetic relatedness between samples</a:t>
            </a:r>
          </a:p>
        </p:txBody>
      </p:sp>
      <p:sp>
        <p:nvSpPr>
          <p:cNvPr id="32" name="TextBox 31">
            <a:extLst>
              <a:ext uri="{FF2B5EF4-FFF2-40B4-BE49-F238E27FC236}">
                <a16:creationId xmlns:a16="http://schemas.microsoft.com/office/drawing/2014/main" id="{62E08957-A042-D958-3290-9FFDA5F1FCCB}"/>
              </a:ext>
            </a:extLst>
          </p:cNvPr>
          <p:cNvSpPr txBox="1"/>
          <p:nvPr/>
        </p:nvSpPr>
        <p:spPr>
          <a:xfrm>
            <a:off x="1772780" y="5514971"/>
            <a:ext cx="4876834" cy="584775"/>
          </a:xfrm>
          <a:prstGeom prst="rect">
            <a:avLst/>
          </a:prstGeom>
          <a:noFill/>
        </p:spPr>
        <p:txBody>
          <a:bodyPr wrap="square" rtlCol="0">
            <a:spAutoFit/>
          </a:bodyPr>
          <a:lstStyle/>
          <a:p>
            <a:pPr algn="l"/>
            <a:r>
              <a:rPr lang="en-US" dirty="0">
                <a:latin typeface="FoundrySterling-Book" pitchFamily="2" charset="0"/>
              </a:rPr>
              <a:t>2</a:t>
            </a:r>
            <a:r>
              <a:rPr lang="en-US" dirty="0">
                <a:latin typeface="FoundrySterling-Book" pitchFamily="2" charset="0"/>
              </a:rPr>
              <a:t>. Include the relatedness as a covariate in the association test</a:t>
            </a:r>
          </a:p>
        </p:txBody>
      </p:sp>
      <p:pic>
        <p:nvPicPr>
          <p:cNvPr id="33" name="Picture 32" descr="example_R.png">
            <a:extLst>
              <a:ext uri="{FF2B5EF4-FFF2-40B4-BE49-F238E27FC236}">
                <a16:creationId xmlns:a16="http://schemas.microsoft.com/office/drawing/2014/main" id="{E67CD32A-BEB5-AFE4-82B8-7EBDE42513EF}"/>
              </a:ext>
            </a:extLst>
          </p:cNvPr>
          <p:cNvPicPr>
            <a:picLocks noChangeAspect="1"/>
          </p:cNvPicPr>
          <p:nvPr/>
        </p:nvPicPr>
        <p:blipFill>
          <a:blip r:embed="rId4"/>
          <a:srcRect l="10630" t="10630" r="3543" b="14173"/>
          <a:stretch>
            <a:fillRect/>
          </a:stretch>
        </p:blipFill>
        <p:spPr>
          <a:xfrm>
            <a:off x="6647545" y="4928698"/>
            <a:ext cx="532441" cy="466496"/>
          </a:xfrm>
          <a:prstGeom prst="rect">
            <a:avLst/>
          </a:prstGeom>
        </p:spPr>
      </p:pic>
      <p:sp>
        <p:nvSpPr>
          <p:cNvPr id="34" name="TextBox 33">
            <a:extLst>
              <a:ext uri="{FF2B5EF4-FFF2-40B4-BE49-F238E27FC236}">
                <a16:creationId xmlns:a16="http://schemas.microsoft.com/office/drawing/2014/main" id="{9E3E3174-7DB5-0983-A5A8-BC33230A6FDA}"/>
              </a:ext>
            </a:extLst>
          </p:cNvPr>
          <p:cNvSpPr txBox="1"/>
          <p:nvPr/>
        </p:nvSpPr>
        <p:spPr>
          <a:xfrm>
            <a:off x="1932523" y="4323116"/>
            <a:ext cx="4876834" cy="369332"/>
          </a:xfrm>
          <a:prstGeom prst="rect">
            <a:avLst/>
          </a:prstGeom>
          <a:noFill/>
        </p:spPr>
        <p:txBody>
          <a:bodyPr wrap="square" rtlCol="0">
            <a:spAutoFit/>
          </a:bodyPr>
          <a:lstStyle/>
          <a:p>
            <a:pPr algn="ctr"/>
            <a:r>
              <a:rPr lang="en-US" sz="1800" b="1" dirty="0">
                <a:latin typeface="FoundrySterling-Book" pitchFamily="2" charset="0"/>
              </a:rPr>
              <a:t>Solution:</a:t>
            </a:r>
          </a:p>
        </p:txBody>
      </p:sp>
    </p:spTree>
    <p:extLst>
      <p:ext uri="{BB962C8B-B14F-4D97-AF65-F5344CB8AC3E}">
        <p14:creationId xmlns:p14="http://schemas.microsoft.com/office/powerpoint/2010/main" val="410104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8866E5-8D32-6D41-8A94-88EE07106F83}"/>
              </a:ext>
            </a:extLst>
          </p:cNvPr>
          <p:cNvSpPr txBox="1">
            <a:spLocks/>
          </p:cNvSpPr>
          <p:nvPr/>
        </p:nvSpPr>
        <p:spPr>
          <a:xfrm>
            <a:off x="909638" y="125163"/>
            <a:ext cx="6977062" cy="968913"/>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66"/>
                </a:solidFill>
                <a:effectLst/>
                <a:uLnTx/>
                <a:uFillTx/>
                <a:latin typeface="FoundrySterling-Book" pitchFamily="2" charset="0"/>
                <a:ea typeface="ＭＳ Ｐゴシック" charset="0"/>
                <a:cs typeface="+mj-cs"/>
              </a:rPr>
              <a:t>Using regression to test for association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FFFF66"/>
                </a:solidFill>
                <a:latin typeface="FoundrySterling-Book" pitchFamily="2" charset="0"/>
              </a:rPr>
              <a:t>(instead of the 2x2 table method)</a:t>
            </a:r>
            <a:endParaRPr kumimoji="0" lang="en-US" sz="2400" b="0" i="0" u="none" strike="noStrike" kern="0" cap="none" spc="0" normalizeH="0" baseline="0" noProof="0" dirty="0">
              <a:ln>
                <a:noFill/>
              </a:ln>
              <a:solidFill>
                <a:srgbClr val="FFFF66"/>
              </a:solidFill>
              <a:effectLst/>
              <a:uLnTx/>
              <a:uFillTx/>
              <a:latin typeface="FoundrySterling-Book" pitchFamily="2" charset="0"/>
              <a:ea typeface="ＭＳ Ｐゴシック" charset="0"/>
              <a:cs typeface="+mj-cs"/>
            </a:endParaRPr>
          </a:p>
        </p:txBody>
      </p:sp>
      <p:grpSp>
        <p:nvGrpSpPr>
          <p:cNvPr id="5" name="Group 4">
            <a:extLst>
              <a:ext uri="{FF2B5EF4-FFF2-40B4-BE49-F238E27FC236}">
                <a16:creationId xmlns:a16="http://schemas.microsoft.com/office/drawing/2014/main" id="{92A4CD21-2E80-2E96-79DE-4212D3EAF329}"/>
              </a:ext>
            </a:extLst>
          </p:cNvPr>
          <p:cNvGrpSpPr/>
          <p:nvPr/>
        </p:nvGrpSpPr>
        <p:grpSpPr>
          <a:xfrm>
            <a:off x="490410" y="3307465"/>
            <a:ext cx="3484192" cy="1622082"/>
            <a:chOff x="484678" y="4244171"/>
            <a:chExt cx="3484192" cy="1622082"/>
          </a:xfrm>
        </p:grpSpPr>
        <p:sp>
          <p:nvSpPr>
            <p:cNvPr id="7" name="Rectangle 6">
              <a:extLst>
                <a:ext uri="{FF2B5EF4-FFF2-40B4-BE49-F238E27FC236}">
                  <a16:creationId xmlns:a16="http://schemas.microsoft.com/office/drawing/2014/main" id="{A4ED1572-554F-94A1-0C54-217766474EB9}"/>
                </a:ext>
              </a:extLst>
            </p:cNvPr>
            <p:cNvSpPr/>
            <p:nvPr/>
          </p:nvSpPr>
          <p:spPr bwMode="auto">
            <a:xfrm>
              <a:off x="484678" y="4244171"/>
              <a:ext cx="3484192" cy="162208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8" name="Picture 7">
              <a:extLst>
                <a:ext uri="{FF2B5EF4-FFF2-40B4-BE49-F238E27FC236}">
                  <a16:creationId xmlns:a16="http://schemas.microsoft.com/office/drawing/2014/main" id="{EC503266-C22B-1FA1-9FDE-5C92363DC449}"/>
                </a:ext>
              </a:extLst>
            </p:cNvPr>
            <p:cNvPicPr>
              <a:picLocks noChangeAspect="1"/>
            </p:cNvPicPr>
            <p:nvPr/>
          </p:nvPicPr>
          <p:blipFill rotWithShape="1">
            <a:blip r:embed="rId2"/>
            <a:srcRect l="-1549" t="58438" r="6847" b="-575"/>
            <a:stretch/>
          </p:blipFill>
          <p:spPr>
            <a:xfrm>
              <a:off x="599001" y="4244171"/>
              <a:ext cx="3217483" cy="1622082"/>
            </a:xfrm>
            <a:prstGeom prst="rect">
              <a:avLst/>
            </a:prstGeom>
          </p:spPr>
        </p:pic>
      </p:grpSp>
      <p:sp>
        <p:nvSpPr>
          <p:cNvPr id="9" name="TextBox 8">
            <a:extLst>
              <a:ext uri="{FF2B5EF4-FFF2-40B4-BE49-F238E27FC236}">
                <a16:creationId xmlns:a16="http://schemas.microsoft.com/office/drawing/2014/main" id="{09A2CA1F-DCBA-6338-701C-B0ED9879E100}"/>
              </a:ext>
            </a:extLst>
          </p:cNvPr>
          <p:cNvSpPr txBox="1"/>
          <p:nvPr/>
        </p:nvSpPr>
        <p:spPr>
          <a:xfrm>
            <a:off x="623764" y="5093659"/>
            <a:ext cx="3217483"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Plot of first two principal components obtained from the genetic relatedness matrix</a:t>
            </a:r>
          </a:p>
        </p:txBody>
      </p:sp>
      <p:grpSp>
        <p:nvGrpSpPr>
          <p:cNvPr id="12" name="Group 11">
            <a:extLst>
              <a:ext uri="{FF2B5EF4-FFF2-40B4-BE49-F238E27FC236}">
                <a16:creationId xmlns:a16="http://schemas.microsoft.com/office/drawing/2014/main" id="{5686155C-18EB-B602-3D64-85E020AFC3FB}"/>
              </a:ext>
            </a:extLst>
          </p:cNvPr>
          <p:cNvGrpSpPr/>
          <p:nvPr/>
        </p:nvGrpSpPr>
        <p:grpSpPr>
          <a:xfrm>
            <a:off x="4572000" y="2310058"/>
            <a:ext cx="3484192" cy="466496"/>
            <a:chOff x="3193869" y="3549672"/>
            <a:chExt cx="3484192" cy="466496"/>
          </a:xfrm>
        </p:grpSpPr>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47907AD-A417-B9AE-A162-EFCBEA18F21C}"/>
                    </a:ext>
                  </a:extLst>
                </p:cNvPr>
                <p:cNvSpPr txBox="1"/>
                <p:nvPr/>
              </p:nvSpPr>
              <p:spPr>
                <a:xfrm>
                  <a:off x="3193869" y="3623760"/>
                  <a:ext cx="348419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600" b="0" i="0" u="none" strike="noStrike" kern="1200" cap="none" spc="0" normalizeH="0" baseline="0" noProof="0" smtClean="0">
                            <a:ln>
                              <a:noFill/>
                            </a:ln>
                            <a:solidFill>
                              <a:srgbClr val="FFFFFF"/>
                            </a:solidFill>
                            <a:effectLst/>
                            <a:uLnTx/>
                            <a:uFillTx/>
                            <a:latin typeface="Cambria Math" panose="02040503050406030204" pitchFamily="18" charset="0"/>
                            <a:ea typeface="ＭＳ Ｐゴシック" charset="0"/>
                            <a:cs typeface="Courier New"/>
                          </a:rPr>
                          <m:t>outcome</m:t>
                        </m:r>
                        <m:r>
                          <a:rPr kumimoji="0" lang="en-GB" sz="1600" b="0" i="1" u="none" strike="noStrike" kern="1200" cap="none" spc="0" normalizeH="0" baseline="0" noProof="0" smtClean="0">
                            <a:ln>
                              <a:noFill/>
                            </a:ln>
                            <a:solidFill>
                              <a:srgbClr val="FFFFFF"/>
                            </a:solidFill>
                            <a:effectLst/>
                            <a:uLnTx/>
                            <a:uFillTx/>
                            <a:latin typeface="Cambria Math" panose="02040503050406030204" pitchFamily="18" charset="0"/>
                            <a:cs typeface="Courier New"/>
                          </a:rPr>
                          <m:t> ~ </m:t>
                        </m:r>
                        <m:r>
                          <m:rPr>
                            <m:nor/>
                          </m:rPr>
                          <a:rPr kumimoji="0" lang="en-GB" sz="1600" b="0" i="0" u="none" strike="noStrike" kern="1200" cap="none" spc="0" normalizeH="0" baseline="0" noProof="0" smtClean="0">
                            <a:ln>
                              <a:noFill/>
                            </a:ln>
                            <a:solidFill>
                              <a:srgbClr val="FFFFFF"/>
                            </a:solidFill>
                            <a:effectLst/>
                            <a:uLnTx/>
                            <a:uFillTx/>
                            <a:latin typeface="Cambria Math" panose="02040503050406030204" pitchFamily="18" charset="0"/>
                            <a:ea typeface="ＭＳ Ｐゴシック" charset="0"/>
                            <a:cs typeface="Courier New"/>
                          </a:rPr>
                          <m:t>genotype</m:t>
                        </m:r>
                        <m:r>
                          <a:rPr kumimoji="0" lang="en-GB" sz="1600" b="0" i="1" u="none" strike="noStrike" kern="1200" cap="none" spc="0" normalizeH="0" baseline="0" noProof="0" smtClean="0">
                            <a:ln>
                              <a:noFill/>
                            </a:ln>
                            <a:solidFill>
                              <a:srgbClr val="FFFFFF"/>
                            </a:solidFill>
                            <a:effectLst/>
                            <a:uLnTx/>
                            <a:uFillTx/>
                            <a:latin typeface="Cambria Math" panose="02040503050406030204" pitchFamily="18" charset="0"/>
                            <a:cs typeface="Courier New"/>
                          </a:rPr>
                          <m:t>+ </m:t>
                        </m:r>
                      </m:oMath>
                    </m:oMathPara>
                  </a14:m>
                  <a:endParaRPr kumimoji="0" lang="en-US" sz="16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Courier New"/>
                  </a:endParaRPr>
                </a:p>
              </p:txBody>
            </p:sp>
          </mc:Choice>
          <mc:Fallback>
            <p:sp>
              <p:nvSpPr>
                <p:cNvPr id="20" name="TextBox 19">
                  <a:extLst>
                    <a:ext uri="{FF2B5EF4-FFF2-40B4-BE49-F238E27FC236}">
                      <a16:creationId xmlns:a16="http://schemas.microsoft.com/office/drawing/2014/main" id="{D47907AD-A417-B9AE-A162-EFCBEA18F21C}"/>
                    </a:ext>
                  </a:extLst>
                </p:cNvPr>
                <p:cNvSpPr txBox="1">
                  <a:spLocks noRot="1" noChangeAspect="1" noMove="1" noResize="1" noEditPoints="1" noAdjustHandles="1" noChangeArrowheads="1" noChangeShapeType="1" noTextEdit="1"/>
                </p:cNvSpPr>
                <p:nvPr/>
              </p:nvSpPr>
              <p:spPr>
                <a:xfrm>
                  <a:off x="3193869" y="3623760"/>
                  <a:ext cx="3484192" cy="338554"/>
                </a:xfrm>
                <a:prstGeom prst="rect">
                  <a:avLst/>
                </a:prstGeom>
                <a:blipFill>
                  <a:blip r:embed="rId3"/>
                  <a:stretch>
                    <a:fillRect b="-10714"/>
                  </a:stretch>
                </a:blipFill>
              </p:spPr>
              <p:txBody>
                <a:bodyPr/>
                <a:lstStyle/>
                <a:p>
                  <a:r>
                    <a:rPr lang="en-US">
                      <a:noFill/>
                    </a:rPr>
                    <a:t> </a:t>
                  </a:r>
                </a:p>
              </p:txBody>
            </p:sp>
          </mc:Fallback>
        </mc:AlternateContent>
        <p:pic>
          <p:nvPicPr>
            <p:cNvPr id="28" name="Picture 27" descr="example_R.png">
              <a:extLst>
                <a:ext uri="{FF2B5EF4-FFF2-40B4-BE49-F238E27FC236}">
                  <a16:creationId xmlns:a16="http://schemas.microsoft.com/office/drawing/2014/main" id="{FC75A15E-B1EB-31D5-DE30-E760B1B91D5A}"/>
                </a:ext>
              </a:extLst>
            </p:cNvPr>
            <p:cNvPicPr>
              <a:picLocks noChangeAspect="1"/>
            </p:cNvPicPr>
            <p:nvPr/>
          </p:nvPicPr>
          <p:blipFill>
            <a:blip r:embed="rId4"/>
            <a:srcRect l="10630" t="10630" r="3543" b="14173"/>
            <a:stretch>
              <a:fillRect/>
            </a:stretch>
          </p:blipFill>
          <p:spPr>
            <a:xfrm>
              <a:off x="6057903" y="3549672"/>
              <a:ext cx="532441" cy="466496"/>
            </a:xfrm>
            <a:prstGeom prst="rect">
              <a:avLst/>
            </a:prstGeom>
          </p:spPr>
        </p:pic>
      </p:grpSp>
      <p:sp>
        <p:nvSpPr>
          <p:cNvPr id="29" name="TextBox 28">
            <a:extLst>
              <a:ext uri="{FF2B5EF4-FFF2-40B4-BE49-F238E27FC236}">
                <a16:creationId xmlns:a16="http://schemas.microsoft.com/office/drawing/2014/main" id="{E271D04A-0214-5141-CE5D-91F44EDC290A}"/>
              </a:ext>
            </a:extLst>
          </p:cNvPr>
          <p:cNvSpPr txBox="1"/>
          <p:nvPr/>
        </p:nvSpPr>
        <p:spPr>
          <a:xfrm>
            <a:off x="5015580" y="2967335"/>
            <a:ext cx="396566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Include a </a:t>
            </a:r>
            <a:r>
              <a:rPr kumimoji="0" lang="en-US" sz="1200" b="1"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genetic relatedness matrix computed from genome-wide genotypes </a:t>
            </a:r>
            <a:r>
              <a:rPr kumimoji="0" lang="en-US" sz="12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in the association test</a:t>
            </a:r>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7677357C-746B-98C2-92DB-245413A5DE5D}"/>
                  </a:ext>
                </a:extLst>
              </p:cNvPr>
              <p:cNvSpPr txBox="1"/>
              <p:nvPr/>
            </p:nvSpPr>
            <p:spPr>
              <a:xfrm>
                <a:off x="520390" y="2400941"/>
                <a:ext cx="348419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1600" b="0" i="0" u="none" strike="noStrike" kern="1200" cap="none" spc="0" normalizeH="0" baseline="0" noProof="0" smtClean="0">
                          <a:ln>
                            <a:noFill/>
                          </a:ln>
                          <a:solidFill>
                            <a:srgbClr val="FFFFFF"/>
                          </a:solidFill>
                          <a:effectLst/>
                          <a:uLnTx/>
                          <a:uFillTx/>
                          <a:latin typeface="Cambria Math" panose="02040503050406030204" pitchFamily="18" charset="0"/>
                          <a:ea typeface="ＭＳ Ｐゴシック" charset="0"/>
                          <a:cs typeface="Courier New"/>
                        </a:rPr>
                        <m:t>outcome</m:t>
                      </m:r>
                      <m:r>
                        <a:rPr kumimoji="0" lang="en-GB" sz="1600" b="0" i="1" u="none" strike="noStrike" kern="1200" cap="none" spc="0" normalizeH="0" baseline="0" noProof="0" smtClean="0">
                          <a:ln>
                            <a:noFill/>
                          </a:ln>
                          <a:solidFill>
                            <a:srgbClr val="FFFFFF"/>
                          </a:solidFill>
                          <a:effectLst/>
                          <a:uLnTx/>
                          <a:uFillTx/>
                          <a:latin typeface="Cambria Math" panose="02040503050406030204" pitchFamily="18" charset="0"/>
                          <a:cs typeface="Courier New"/>
                        </a:rPr>
                        <m:t> ~ </m:t>
                      </m:r>
                      <m:r>
                        <m:rPr>
                          <m:nor/>
                        </m:rPr>
                        <a:rPr kumimoji="0" lang="en-GB" sz="1600" b="0" i="0" u="none" strike="noStrike" kern="1200" cap="none" spc="0" normalizeH="0" baseline="0" noProof="0" smtClean="0">
                          <a:ln>
                            <a:noFill/>
                          </a:ln>
                          <a:solidFill>
                            <a:srgbClr val="FFFFFF"/>
                          </a:solidFill>
                          <a:effectLst/>
                          <a:uLnTx/>
                          <a:uFillTx/>
                          <a:latin typeface="Cambria Math" panose="02040503050406030204" pitchFamily="18" charset="0"/>
                          <a:ea typeface="ＭＳ Ｐゴシック" charset="0"/>
                          <a:cs typeface="Courier New"/>
                        </a:rPr>
                        <m:t>genotype</m:t>
                      </m:r>
                      <m:r>
                        <a:rPr kumimoji="0" lang="en-GB" sz="1600" b="0" i="1" u="none" strike="noStrike" kern="1200" cap="none" spc="0" normalizeH="0" baseline="0" noProof="0" smtClean="0">
                          <a:ln>
                            <a:noFill/>
                          </a:ln>
                          <a:solidFill>
                            <a:srgbClr val="FFFFFF"/>
                          </a:solidFill>
                          <a:effectLst/>
                          <a:uLnTx/>
                          <a:uFillTx/>
                          <a:latin typeface="Cambria Math" panose="02040503050406030204" pitchFamily="18" charset="0"/>
                          <a:cs typeface="Courier New"/>
                        </a:rPr>
                        <m:t>+</m:t>
                      </m:r>
                      <m:r>
                        <a:rPr kumimoji="0" lang="en-GB" sz="1600" b="0" i="1" u="none" strike="noStrike" kern="1200" cap="none" spc="0" normalizeH="0" baseline="0" noProof="0" smtClean="0">
                          <a:ln>
                            <a:noFill/>
                          </a:ln>
                          <a:solidFill>
                            <a:srgbClr val="FFFFFF"/>
                          </a:solidFill>
                          <a:effectLst/>
                          <a:uLnTx/>
                          <a:uFillTx/>
                          <a:latin typeface="Cambria Math" panose="02040503050406030204" pitchFamily="18" charset="0"/>
                          <a:cs typeface="Courier New"/>
                        </a:rPr>
                        <m:t>𝑃𝐶𝑠</m:t>
                      </m:r>
                      <m:r>
                        <a:rPr kumimoji="0" lang="en-GB" sz="1600" b="0" i="1" u="none" strike="noStrike" kern="1200" cap="none" spc="0" normalizeH="0" baseline="0" noProof="0" smtClean="0">
                          <a:ln>
                            <a:noFill/>
                          </a:ln>
                          <a:solidFill>
                            <a:srgbClr val="FFFFFF"/>
                          </a:solidFill>
                          <a:effectLst/>
                          <a:uLnTx/>
                          <a:uFillTx/>
                          <a:latin typeface="Cambria Math" panose="02040503050406030204" pitchFamily="18" charset="0"/>
                          <a:cs typeface="Courier New"/>
                        </a:rPr>
                        <m:t> </m:t>
                      </m:r>
                    </m:oMath>
                  </m:oMathPara>
                </a14:m>
                <a:endParaRPr kumimoji="0" lang="en-US" sz="16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Courier New"/>
                </a:endParaRPr>
              </a:p>
            </p:txBody>
          </p:sp>
        </mc:Choice>
        <mc:Fallback>
          <p:sp>
            <p:nvSpPr>
              <p:cNvPr id="31" name="TextBox 30">
                <a:extLst>
                  <a:ext uri="{FF2B5EF4-FFF2-40B4-BE49-F238E27FC236}">
                    <a16:creationId xmlns:a16="http://schemas.microsoft.com/office/drawing/2014/main" id="{7677357C-746B-98C2-92DB-245413A5DE5D}"/>
                  </a:ext>
                </a:extLst>
              </p:cNvPr>
              <p:cNvSpPr txBox="1">
                <a:spLocks noRot="1" noChangeAspect="1" noMove="1" noResize="1" noEditPoints="1" noAdjustHandles="1" noChangeArrowheads="1" noChangeShapeType="1" noTextEdit="1"/>
              </p:cNvSpPr>
              <p:nvPr/>
            </p:nvSpPr>
            <p:spPr>
              <a:xfrm>
                <a:off x="520390" y="2400941"/>
                <a:ext cx="3484192" cy="338554"/>
              </a:xfrm>
              <a:prstGeom prst="rect">
                <a:avLst/>
              </a:prstGeom>
              <a:blipFill>
                <a:blip r:embed="rId5"/>
                <a:stretch>
                  <a:fillRect b="-14815"/>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EB89443C-518F-9917-87D9-83537A1D5CF1}"/>
              </a:ext>
            </a:extLst>
          </p:cNvPr>
          <p:cNvSpPr txBox="1"/>
          <p:nvPr/>
        </p:nvSpPr>
        <p:spPr>
          <a:xfrm>
            <a:off x="563776" y="1455122"/>
            <a:ext cx="3228370" cy="646331"/>
          </a:xfrm>
          <a:prstGeom prst="rect">
            <a:avLst/>
          </a:prstGeom>
          <a:noFill/>
        </p:spPr>
        <p:txBody>
          <a:bodyPr wrap="square" rtlCol="0">
            <a:spAutoFit/>
          </a:bodyPr>
          <a:lstStyle/>
          <a:p>
            <a:pPr algn="ctr"/>
            <a:r>
              <a:rPr lang="en-US" sz="1800" dirty="0">
                <a:latin typeface="FoundrySterling-Book" pitchFamily="2" charset="0"/>
              </a:rPr>
              <a:t>1. </a:t>
            </a:r>
            <a:r>
              <a:rPr lang="en-US" sz="1800" b="1" dirty="0">
                <a:latin typeface="FoundrySterling-Book" pitchFamily="2" charset="0"/>
              </a:rPr>
              <a:t>Logistic regression including principal</a:t>
            </a:r>
            <a:r>
              <a:rPr lang="en-US" sz="1800" b="1" dirty="0">
                <a:latin typeface="FOUNDRYSTERLING-BOOK" pitchFamily="2" charset="0"/>
              </a:rPr>
              <a:t> components</a:t>
            </a:r>
          </a:p>
        </p:txBody>
      </p:sp>
      <p:sp>
        <p:nvSpPr>
          <p:cNvPr id="34" name="TextBox 33">
            <a:extLst>
              <a:ext uri="{FF2B5EF4-FFF2-40B4-BE49-F238E27FC236}">
                <a16:creationId xmlns:a16="http://schemas.microsoft.com/office/drawing/2014/main" id="{7E920AA0-ACBC-6ABE-1B7B-DB60B14CC7BC}"/>
              </a:ext>
            </a:extLst>
          </p:cNvPr>
          <p:cNvSpPr txBox="1"/>
          <p:nvPr/>
        </p:nvSpPr>
        <p:spPr>
          <a:xfrm>
            <a:off x="5109756" y="1455121"/>
            <a:ext cx="3228370" cy="369332"/>
          </a:xfrm>
          <a:prstGeom prst="rect">
            <a:avLst/>
          </a:prstGeom>
          <a:noFill/>
        </p:spPr>
        <p:txBody>
          <a:bodyPr wrap="square" rtlCol="0">
            <a:spAutoFit/>
          </a:bodyPr>
          <a:lstStyle/>
          <a:p>
            <a:pPr algn="ctr"/>
            <a:r>
              <a:rPr lang="en-US" sz="1800" dirty="0">
                <a:latin typeface="FoundrySterling-Book" pitchFamily="2" charset="0"/>
              </a:rPr>
              <a:t>2. Linear mixed model</a:t>
            </a:r>
            <a:endParaRPr lang="en-US" sz="1800" dirty="0">
              <a:latin typeface="FoundrySterling-Book" pitchFamily="2" charset="0"/>
            </a:endParaRPr>
          </a:p>
        </p:txBody>
      </p:sp>
      <p:sp>
        <p:nvSpPr>
          <p:cNvPr id="35" name="TextBox 34">
            <a:extLst>
              <a:ext uri="{FF2B5EF4-FFF2-40B4-BE49-F238E27FC236}">
                <a16:creationId xmlns:a16="http://schemas.microsoft.com/office/drawing/2014/main" id="{86484969-D38B-EFFF-B82A-53601A734EAB}"/>
              </a:ext>
            </a:extLst>
          </p:cNvPr>
          <p:cNvSpPr txBox="1"/>
          <p:nvPr/>
        </p:nvSpPr>
        <p:spPr>
          <a:xfrm>
            <a:off x="124105" y="6024090"/>
            <a:ext cx="4107711" cy="584775"/>
          </a:xfrm>
          <a:prstGeom prst="rect">
            <a:avLst/>
          </a:prstGeom>
          <a:noFill/>
        </p:spPr>
        <p:txBody>
          <a:bodyPr wrap="square" rtlCol="0">
            <a:spAutoFit/>
          </a:bodyPr>
          <a:lstStyle/>
          <a:p>
            <a:pPr algn="ctr"/>
            <a:r>
              <a:rPr lang="en-US" dirty="0">
                <a:latin typeface="FoundrySterling-Book" pitchFamily="2" charset="0"/>
              </a:rPr>
              <a:t>Uses just the strongest directions of variation in relatedness </a:t>
            </a:r>
            <a:r>
              <a:rPr lang="en-US" dirty="0">
                <a:latin typeface="FoundrySterling-Book" pitchFamily="2" charset="0"/>
              </a:rPr>
              <a:t>(population structure)</a:t>
            </a:r>
          </a:p>
        </p:txBody>
      </p:sp>
      <p:sp>
        <p:nvSpPr>
          <p:cNvPr id="36" name="TextBox 35">
            <a:extLst>
              <a:ext uri="{FF2B5EF4-FFF2-40B4-BE49-F238E27FC236}">
                <a16:creationId xmlns:a16="http://schemas.microsoft.com/office/drawing/2014/main" id="{D941BC98-5FF5-DC74-7FE7-E97D85346634}"/>
              </a:ext>
            </a:extLst>
          </p:cNvPr>
          <p:cNvSpPr txBox="1"/>
          <p:nvPr/>
        </p:nvSpPr>
        <p:spPr>
          <a:xfrm>
            <a:off x="4670085" y="4135301"/>
            <a:ext cx="4107711" cy="338554"/>
          </a:xfrm>
          <a:prstGeom prst="rect">
            <a:avLst/>
          </a:prstGeom>
          <a:noFill/>
        </p:spPr>
        <p:txBody>
          <a:bodyPr wrap="square" rtlCol="0">
            <a:spAutoFit/>
          </a:bodyPr>
          <a:lstStyle/>
          <a:p>
            <a:pPr algn="ctr"/>
            <a:r>
              <a:rPr lang="en-US" dirty="0">
                <a:latin typeface="FoundrySterling-Book" pitchFamily="2" charset="0"/>
              </a:rPr>
              <a:t>Uses </a:t>
            </a:r>
            <a:r>
              <a:rPr lang="en-US" dirty="0">
                <a:latin typeface="FoundrySterling-Book" pitchFamily="2" charset="0"/>
              </a:rPr>
              <a:t>the </a:t>
            </a:r>
            <a:r>
              <a:rPr lang="en-US" b="1" dirty="0">
                <a:latin typeface="FoundrySterling-Book" pitchFamily="2" charset="0"/>
              </a:rPr>
              <a:t>entire matrix</a:t>
            </a:r>
            <a:r>
              <a:rPr lang="en-US" dirty="0">
                <a:latin typeface="FoundrySterling-Book" pitchFamily="2" charset="0"/>
              </a:rPr>
              <a:t> of relationships</a:t>
            </a:r>
          </a:p>
        </p:txBody>
      </p:sp>
      <p:pic>
        <p:nvPicPr>
          <p:cNvPr id="37" name="Picture 36">
            <a:extLst>
              <a:ext uri="{FF2B5EF4-FFF2-40B4-BE49-F238E27FC236}">
                <a16:creationId xmlns:a16="http://schemas.microsoft.com/office/drawing/2014/main" id="{B0A9E35B-2C07-AF7E-F64D-C3F1E2077ACF}"/>
              </a:ext>
            </a:extLst>
          </p:cNvPr>
          <p:cNvPicPr>
            <a:picLocks noChangeAspect="1"/>
          </p:cNvPicPr>
          <p:nvPr/>
        </p:nvPicPr>
        <p:blipFill>
          <a:blip r:embed="rId6"/>
          <a:stretch>
            <a:fillRect/>
          </a:stretch>
        </p:blipFill>
        <p:spPr>
          <a:xfrm>
            <a:off x="5851112" y="4780814"/>
            <a:ext cx="1568917" cy="1536003"/>
          </a:xfrm>
          <a:prstGeom prst="rect">
            <a:avLst/>
          </a:prstGeom>
        </p:spPr>
      </p:pic>
      <p:sp>
        <p:nvSpPr>
          <p:cNvPr id="38" name="TextBox 37">
            <a:extLst>
              <a:ext uri="{FF2B5EF4-FFF2-40B4-BE49-F238E27FC236}">
                <a16:creationId xmlns:a16="http://schemas.microsoft.com/office/drawing/2014/main" id="{17545667-B612-A05A-180D-82A92070790D}"/>
              </a:ext>
            </a:extLst>
          </p:cNvPr>
          <p:cNvSpPr txBox="1"/>
          <p:nvPr/>
        </p:nvSpPr>
        <p:spPr>
          <a:xfrm>
            <a:off x="5384439" y="6359857"/>
            <a:ext cx="2502261" cy="276999"/>
          </a:xfrm>
          <a:prstGeom prst="rect">
            <a:avLst/>
          </a:prstGeom>
          <a:noFill/>
        </p:spPr>
        <p:txBody>
          <a:bodyPr wrap="square" rtlCol="0">
            <a:spAutoFit/>
          </a:bodyPr>
          <a:lstStyle/>
          <a:p>
            <a:pPr algn="ctr"/>
            <a:r>
              <a:rPr lang="en-US" sz="1200" dirty="0">
                <a:latin typeface="FoundrySterling-Book" pitchFamily="2" charset="0"/>
              </a:rPr>
              <a:t>Most p-values are now not inflated</a:t>
            </a:r>
          </a:p>
        </p:txBody>
      </p:sp>
    </p:spTree>
    <p:extLst>
      <p:ext uri="{BB962C8B-B14F-4D97-AF65-F5344CB8AC3E}">
        <p14:creationId xmlns:p14="http://schemas.microsoft.com/office/powerpoint/2010/main" val="3130005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F9B8759-FC04-2443-AD65-57205D0BFD9A}"/>
              </a:ext>
            </a:extLst>
          </p:cNvPr>
          <p:cNvGrpSpPr/>
          <p:nvPr/>
        </p:nvGrpSpPr>
        <p:grpSpPr>
          <a:xfrm>
            <a:off x="381001" y="1204196"/>
            <a:ext cx="6977062" cy="3363686"/>
            <a:chOff x="381001" y="1204196"/>
            <a:chExt cx="6977062" cy="3363686"/>
          </a:xfrm>
        </p:grpSpPr>
        <p:sp>
          <p:nvSpPr>
            <p:cNvPr id="7" name="Rectangle 6">
              <a:extLst>
                <a:ext uri="{FF2B5EF4-FFF2-40B4-BE49-F238E27FC236}">
                  <a16:creationId xmlns:a16="http://schemas.microsoft.com/office/drawing/2014/main" id="{B70C918C-CE74-1841-94D7-B13FCE0E349E}"/>
                </a:ext>
              </a:extLst>
            </p:cNvPr>
            <p:cNvSpPr/>
            <p:nvPr/>
          </p:nvSpPr>
          <p:spPr bwMode="auto">
            <a:xfrm>
              <a:off x="381001" y="1204196"/>
              <a:ext cx="6977062" cy="3363686"/>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5" name="Picture 4" descr="Chart&#10;&#10;Description automatically generated with medium confidence">
              <a:extLst>
                <a:ext uri="{FF2B5EF4-FFF2-40B4-BE49-F238E27FC236}">
                  <a16:creationId xmlns:a16="http://schemas.microsoft.com/office/drawing/2014/main" id="{D3557089-EB9B-184F-8C7D-863BB33DFAA0}"/>
                </a:ext>
              </a:extLst>
            </p:cNvPr>
            <p:cNvPicPr>
              <a:picLocks noChangeAspect="1"/>
            </p:cNvPicPr>
            <p:nvPr/>
          </p:nvPicPr>
          <p:blipFill rotWithShape="1">
            <a:blip r:embed="rId2">
              <a:extLst>
                <a:ext uri="{28A0092B-C50C-407E-A947-70E740481C1C}">
                  <a14:useLocalDpi xmlns:a14="http://schemas.microsoft.com/office/drawing/2010/main" val="0"/>
                </a:ext>
              </a:extLst>
            </a:blip>
            <a:srcRect r="1901"/>
            <a:stretch/>
          </p:blipFill>
          <p:spPr>
            <a:xfrm>
              <a:off x="468087" y="1315702"/>
              <a:ext cx="6762480" cy="3143323"/>
            </a:xfrm>
            <a:prstGeom prst="rect">
              <a:avLst/>
            </a:prstGeom>
          </p:spPr>
        </p:pic>
        <p:sp>
          <p:nvSpPr>
            <p:cNvPr id="16" name="Rectangle 15">
              <a:extLst>
                <a:ext uri="{FF2B5EF4-FFF2-40B4-BE49-F238E27FC236}">
                  <a16:creationId xmlns:a16="http://schemas.microsoft.com/office/drawing/2014/main" id="{55260DE4-FC62-2B4C-9212-17232AD2194E}"/>
                </a:ext>
              </a:extLst>
            </p:cNvPr>
            <p:cNvSpPr/>
            <p:nvPr/>
          </p:nvSpPr>
          <p:spPr bwMode="auto">
            <a:xfrm>
              <a:off x="1794076" y="1315702"/>
              <a:ext cx="2303362" cy="1397815"/>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6" name="TextBox 5">
            <a:extLst>
              <a:ext uri="{FF2B5EF4-FFF2-40B4-BE49-F238E27FC236}">
                <a16:creationId xmlns:a16="http://schemas.microsoft.com/office/drawing/2014/main" id="{2E8C5865-428C-B54F-876F-72996E79C05A}"/>
              </a:ext>
            </a:extLst>
          </p:cNvPr>
          <p:cNvSpPr txBox="1"/>
          <p:nvPr/>
        </p:nvSpPr>
        <p:spPr>
          <a:xfrm>
            <a:off x="0" y="6397823"/>
            <a:ext cx="9060236"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Mills &amp; Rahal, “</a:t>
            </a:r>
            <a:r>
              <a:rPr kumimoji="0" lang="en-GB" sz="1400" b="1" i="0" u="none" strike="noStrike" kern="1200" cap="none" spc="0" normalizeH="0" baseline="0" noProof="0" dirty="0">
                <a:ln>
                  <a:noFill/>
                </a:ln>
                <a:solidFill>
                  <a:srgbClr val="FFFFFF"/>
                </a:solidFill>
                <a:effectLst/>
                <a:uLnTx/>
                <a:uFillTx/>
                <a:latin typeface="Arial" charset="0"/>
                <a:ea typeface="ＭＳ Ｐゴシック" charset="0"/>
                <a:cs typeface="+mn-cs"/>
              </a:rPr>
              <a:t>A </a:t>
            </a:r>
            <a:r>
              <a:rPr kumimoji="0" lang="en-GB" sz="1400" b="1" i="0" u="none" strike="noStrike" kern="1200" cap="none" spc="0" normalizeH="0" baseline="0" noProof="0" dirty="0" err="1">
                <a:ln>
                  <a:noFill/>
                </a:ln>
                <a:solidFill>
                  <a:srgbClr val="FFFFFF"/>
                </a:solidFill>
                <a:effectLst/>
                <a:uLnTx/>
                <a:uFillTx/>
                <a:latin typeface="Arial" charset="0"/>
                <a:ea typeface="ＭＳ Ｐゴシック" charset="0"/>
                <a:cs typeface="+mn-cs"/>
              </a:rPr>
              <a:t>scientometric</a:t>
            </a:r>
            <a:r>
              <a:rPr kumimoji="0" lang="en-GB" sz="1400" b="1" i="0" u="none" strike="noStrike" kern="1200" cap="none" spc="0" normalizeH="0" baseline="0" noProof="0" dirty="0">
                <a:ln>
                  <a:noFill/>
                </a:ln>
                <a:solidFill>
                  <a:srgbClr val="FFFFFF"/>
                </a:solidFill>
                <a:effectLst/>
                <a:uLnTx/>
                <a:uFillTx/>
                <a:latin typeface="Arial" charset="0"/>
                <a:ea typeface="ＭＳ Ｐゴシック" charset="0"/>
                <a:cs typeface="+mn-cs"/>
              </a:rPr>
              <a:t> review of genome-wide association studies</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mn-cs"/>
              </a:rPr>
              <a:t>”</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 Communications Biology 2019</a:t>
            </a:r>
          </a:p>
        </p:txBody>
      </p:sp>
      <p:cxnSp>
        <p:nvCxnSpPr>
          <p:cNvPr id="14" name="Straight Arrow Connector 13">
            <a:extLst>
              <a:ext uri="{FF2B5EF4-FFF2-40B4-BE49-F238E27FC236}">
                <a16:creationId xmlns:a16="http://schemas.microsoft.com/office/drawing/2014/main" id="{525AB53C-A480-064B-8214-E75BE531F105}"/>
              </a:ext>
            </a:extLst>
          </p:cNvPr>
          <p:cNvCxnSpPr>
            <a:cxnSpLocks/>
          </p:cNvCxnSpPr>
          <p:nvPr/>
        </p:nvCxnSpPr>
        <p:spPr bwMode="auto">
          <a:xfrm>
            <a:off x="2836000" y="3704377"/>
            <a:ext cx="0" cy="32686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21" name="Title 1">
            <a:extLst>
              <a:ext uri="{FF2B5EF4-FFF2-40B4-BE49-F238E27FC236}">
                <a16:creationId xmlns:a16="http://schemas.microsoft.com/office/drawing/2014/main" id="{07802B93-B6E4-154F-BC79-BDEE5C142139}"/>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66"/>
                </a:solidFill>
                <a:effectLst/>
                <a:uLnTx/>
                <a:uFillTx/>
                <a:latin typeface="Arial"/>
                <a:ea typeface="ＭＳ Ｐゴシック" charset="0"/>
                <a:cs typeface="+mj-cs"/>
              </a:rPr>
              <a:t>GWAS revolution</a:t>
            </a:r>
          </a:p>
        </p:txBody>
      </p:sp>
      <p:sp>
        <p:nvSpPr>
          <p:cNvPr id="18" name="TextBox 17">
            <a:extLst>
              <a:ext uri="{FF2B5EF4-FFF2-40B4-BE49-F238E27FC236}">
                <a16:creationId xmlns:a16="http://schemas.microsoft.com/office/drawing/2014/main" id="{DB711426-834E-564F-8332-2C5173B65263}"/>
              </a:ext>
            </a:extLst>
          </p:cNvPr>
          <p:cNvSpPr txBox="1"/>
          <p:nvPr/>
        </p:nvSpPr>
        <p:spPr>
          <a:xfrm>
            <a:off x="1673599" y="3230750"/>
            <a:ext cx="2292615"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charset="0"/>
                <a:ea typeface="ＭＳ Ｐゴシック" charset="0"/>
                <a:cs typeface="+mn-cs"/>
              </a:rPr>
              <a:t>Multiple sclerosis study</a:t>
            </a:r>
          </a:p>
        </p:txBody>
      </p:sp>
      <p:cxnSp>
        <p:nvCxnSpPr>
          <p:cNvPr id="2" name="Straight Arrow Connector 1">
            <a:extLst>
              <a:ext uri="{FF2B5EF4-FFF2-40B4-BE49-F238E27FC236}">
                <a16:creationId xmlns:a16="http://schemas.microsoft.com/office/drawing/2014/main" id="{6464C484-323E-C7F3-C9A8-421794C59E9E}"/>
              </a:ext>
            </a:extLst>
          </p:cNvPr>
          <p:cNvCxnSpPr>
            <a:cxnSpLocks/>
          </p:cNvCxnSpPr>
          <p:nvPr/>
        </p:nvCxnSpPr>
        <p:spPr bwMode="auto">
          <a:xfrm>
            <a:off x="857089" y="3400027"/>
            <a:ext cx="0" cy="64304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3" name="TextBox 2">
            <a:extLst>
              <a:ext uri="{FF2B5EF4-FFF2-40B4-BE49-F238E27FC236}">
                <a16:creationId xmlns:a16="http://schemas.microsoft.com/office/drawing/2014/main" id="{CB25C4C5-A16F-9389-0CC3-C5632D0A994F}"/>
              </a:ext>
            </a:extLst>
          </p:cNvPr>
          <p:cNvSpPr txBox="1"/>
          <p:nvPr/>
        </p:nvSpPr>
        <p:spPr>
          <a:xfrm>
            <a:off x="468087" y="2819823"/>
            <a:ext cx="1494320"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charset="0"/>
                <a:ea typeface="ＭＳ Ｐゴシック" charset="0"/>
                <a:cs typeface="+mn-cs"/>
              </a:rPr>
              <a:t>WTCCC study</a:t>
            </a:r>
          </a:p>
        </p:txBody>
      </p:sp>
    </p:spTree>
    <p:extLst>
      <p:ext uri="{BB962C8B-B14F-4D97-AF65-F5344CB8AC3E}">
        <p14:creationId xmlns:p14="http://schemas.microsoft.com/office/powerpoint/2010/main" val="64748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FC52-9901-1D4F-87C4-76D65553F00F}"/>
              </a:ext>
            </a:extLst>
          </p:cNvPr>
          <p:cNvSpPr>
            <a:spLocks noGrp="1"/>
          </p:cNvSpPr>
          <p:nvPr>
            <p:ph type="title"/>
          </p:nvPr>
        </p:nvSpPr>
        <p:spPr/>
        <p:txBody>
          <a:bodyPr/>
          <a:lstStyle/>
          <a:p>
            <a:r>
              <a:rPr lang="en-US" dirty="0">
                <a:latin typeface="FoundrySterling-Book" pitchFamily="2" charset="0"/>
              </a:rPr>
              <a:t>Lecture plan</a:t>
            </a:r>
          </a:p>
        </p:txBody>
      </p:sp>
      <p:sp>
        <p:nvSpPr>
          <p:cNvPr id="3" name="Content Placeholder 2">
            <a:extLst>
              <a:ext uri="{FF2B5EF4-FFF2-40B4-BE49-F238E27FC236}">
                <a16:creationId xmlns:a16="http://schemas.microsoft.com/office/drawing/2014/main" id="{FC57E243-D43B-A948-B81A-C9A58155E66D}"/>
              </a:ext>
            </a:extLst>
          </p:cNvPr>
          <p:cNvSpPr>
            <a:spLocks noGrp="1"/>
          </p:cNvSpPr>
          <p:nvPr>
            <p:ph idx="1"/>
          </p:nvPr>
        </p:nvSpPr>
        <p:spPr>
          <a:xfrm>
            <a:off x="1154999" y="1768864"/>
            <a:ext cx="6597523" cy="3820904"/>
          </a:xfrm>
        </p:spPr>
        <p:txBody>
          <a:bodyPr/>
          <a:lstStyle/>
          <a:p>
            <a:pPr>
              <a:buFont typeface="Arial" panose="020B0604020202020204" pitchFamily="34" charset="0"/>
              <a:buChar char="•"/>
            </a:pPr>
            <a:r>
              <a:rPr lang="en-GB" dirty="0"/>
              <a:t>Recap &amp; fallout from last lecture</a:t>
            </a:r>
          </a:p>
          <a:p>
            <a:pPr>
              <a:buFont typeface="Arial" panose="020B0604020202020204" pitchFamily="34" charset="0"/>
              <a:buChar char="•"/>
            </a:pPr>
            <a:endParaRPr lang="en-GB" dirty="0"/>
          </a:p>
          <a:p>
            <a:pPr>
              <a:buFont typeface="Arial" panose="020B0604020202020204" pitchFamily="34" charset="0"/>
              <a:buChar char="•"/>
            </a:pPr>
            <a:r>
              <a:rPr lang="en-GB" dirty="0"/>
              <a:t>Gaining biological knowledge from GWAS</a:t>
            </a:r>
          </a:p>
          <a:p>
            <a:pPr>
              <a:buFont typeface="Arial" panose="020B0604020202020204" pitchFamily="34" charset="0"/>
              <a:buChar char="•"/>
            </a:pPr>
            <a:endParaRPr lang="en-GB" dirty="0"/>
          </a:p>
          <a:p>
            <a:pPr>
              <a:buFont typeface="Arial" panose="020B0604020202020204" pitchFamily="34" charset="0"/>
              <a:buChar char="•"/>
            </a:pPr>
            <a:r>
              <a:rPr lang="en-GB" dirty="0"/>
              <a:t>Uncovering biology: examples</a:t>
            </a:r>
          </a:p>
          <a:p>
            <a:pPr>
              <a:buFont typeface="Arial" panose="020B0604020202020204" pitchFamily="34" charset="0"/>
              <a:buChar char="•"/>
            </a:pPr>
            <a:endParaRPr lang="en-GB" dirty="0"/>
          </a:p>
          <a:p>
            <a:pPr>
              <a:buFont typeface="Arial" panose="020B0604020202020204" pitchFamily="34" charset="0"/>
              <a:buChar char="•"/>
            </a:pPr>
            <a:r>
              <a:rPr lang="en-GB" dirty="0"/>
              <a:t>Pleiotropy, heritability and prediction</a:t>
            </a:r>
          </a:p>
        </p:txBody>
      </p:sp>
      <p:cxnSp>
        <p:nvCxnSpPr>
          <p:cNvPr id="5" name="Straight Arrow Connector 4">
            <a:extLst>
              <a:ext uri="{FF2B5EF4-FFF2-40B4-BE49-F238E27FC236}">
                <a16:creationId xmlns:a16="http://schemas.microsoft.com/office/drawing/2014/main" id="{A45E3A58-7684-13D2-81FF-EA2BCE1D29B6}"/>
              </a:ext>
            </a:extLst>
          </p:cNvPr>
          <p:cNvCxnSpPr>
            <a:cxnSpLocks/>
          </p:cNvCxnSpPr>
          <p:nvPr/>
        </p:nvCxnSpPr>
        <p:spPr bwMode="auto">
          <a:xfrm>
            <a:off x="532738" y="2894275"/>
            <a:ext cx="519798" cy="0"/>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459787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F9B8759-FC04-2443-AD65-57205D0BFD9A}"/>
              </a:ext>
            </a:extLst>
          </p:cNvPr>
          <p:cNvGrpSpPr/>
          <p:nvPr/>
        </p:nvGrpSpPr>
        <p:grpSpPr>
          <a:xfrm>
            <a:off x="381001" y="1204196"/>
            <a:ext cx="6977062" cy="3363686"/>
            <a:chOff x="381001" y="1204196"/>
            <a:chExt cx="6977062" cy="3363686"/>
          </a:xfrm>
        </p:grpSpPr>
        <p:sp>
          <p:nvSpPr>
            <p:cNvPr id="7" name="Rectangle 6">
              <a:extLst>
                <a:ext uri="{FF2B5EF4-FFF2-40B4-BE49-F238E27FC236}">
                  <a16:creationId xmlns:a16="http://schemas.microsoft.com/office/drawing/2014/main" id="{B70C918C-CE74-1841-94D7-B13FCE0E349E}"/>
                </a:ext>
              </a:extLst>
            </p:cNvPr>
            <p:cNvSpPr/>
            <p:nvPr/>
          </p:nvSpPr>
          <p:spPr bwMode="auto">
            <a:xfrm>
              <a:off x="381001" y="1204196"/>
              <a:ext cx="6977062" cy="3363686"/>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5" name="Picture 4" descr="Chart&#10;&#10;Description automatically generated with medium confidence">
              <a:extLst>
                <a:ext uri="{FF2B5EF4-FFF2-40B4-BE49-F238E27FC236}">
                  <a16:creationId xmlns:a16="http://schemas.microsoft.com/office/drawing/2014/main" id="{D3557089-EB9B-184F-8C7D-863BB33DFAA0}"/>
                </a:ext>
              </a:extLst>
            </p:cNvPr>
            <p:cNvPicPr>
              <a:picLocks noChangeAspect="1"/>
            </p:cNvPicPr>
            <p:nvPr/>
          </p:nvPicPr>
          <p:blipFill rotWithShape="1">
            <a:blip r:embed="rId2">
              <a:extLst>
                <a:ext uri="{28A0092B-C50C-407E-A947-70E740481C1C}">
                  <a14:useLocalDpi xmlns:a14="http://schemas.microsoft.com/office/drawing/2010/main" val="0"/>
                </a:ext>
              </a:extLst>
            </a:blip>
            <a:srcRect r="1901"/>
            <a:stretch/>
          </p:blipFill>
          <p:spPr>
            <a:xfrm>
              <a:off x="468087" y="1315702"/>
              <a:ext cx="6762480" cy="3143323"/>
            </a:xfrm>
            <a:prstGeom prst="rect">
              <a:avLst/>
            </a:prstGeom>
          </p:spPr>
        </p:pic>
        <p:sp>
          <p:nvSpPr>
            <p:cNvPr id="16" name="Rectangle 15">
              <a:extLst>
                <a:ext uri="{FF2B5EF4-FFF2-40B4-BE49-F238E27FC236}">
                  <a16:creationId xmlns:a16="http://schemas.microsoft.com/office/drawing/2014/main" id="{55260DE4-FC62-2B4C-9212-17232AD2194E}"/>
                </a:ext>
              </a:extLst>
            </p:cNvPr>
            <p:cNvSpPr/>
            <p:nvPr/>
          </p:nvSpPr>
          <p:spPr bwMode="auto">
            <a:xfrm>
              <a:off x="1794076" y="1315702"/>
              <a:ext cx="2303362" cy="1397815"/>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6" name="TextBox 5">
            <a:extLst>
              <a:ext uri="{FF2B5EF4-FFF2-40B4-BE49-F238E27FC236}">
                <a16:creationId xmlns:a16="http://schemas.microsoft.com/office/drawing/2014/main" id="{2E8C5865-428C-B54F-876F-72996E79C05A}"/>
              </a:ext>
            </a:extLst>
          </p:cNvPr>
          <p:cNvSpPr txBox="1"/>
          <p:nvPr/>
        </p:nvSpPr>
        <p:spPr>
          <a:xfrm>
            <a:off x="0" y="6397823"/>
            <a:ext cx="9060236"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Mills &amp; Rahal, “</a:t>
            </a:r>
            <a:r>
              <a:rPr kumimoji="0" lang="en-GB" sz="1400" b="1" i="0" u="none" strike="noStrike" kern="1200" cap="none" spc="0" normalizeH="0" baseline="0" noProof="0" dirty="0">
                <a:ln>
                  <a:noFill/>
                </a:ln>
                <a:solidFill>
                  <a:srgbClr val="FFFFFF"/>
                </a:solidFill>
                <a:effectLst/>
                <a:uLnTx/>
                <a:uFillTx/>
                <a:latin typeface="Arial" charset="0"/>
                <a:ea typeface="ＭＳ Ｐゴシック" charset="0"/>
                <a:cs typeface="+mn-cs"/>
              </a:rPr>
              <a:t>A </a:t>
            </a:r>
            <a:r>
              <a:rPr kumimoji="0" lang="en-GB" sz="1400" b="1" i="0" u="none" strike="noStrike" kern="1200" cap="none" spc="0" normalizeH="0" baseline="0" noProof="0" dirty="0" err="1">
                <a:ln>
                  <a:noFill/>
                </a:ln>
                <a:solidFill>
                  <a:srgbClr val="FFFFFF"/>
                </a:solidFill>
                <a:effectLst/>
                <a:uLnTx/>
                <a:uFillTx/>
                <a:latin typeface="Arial" charset="0"/>
                <a:ea typeface="ＭＳ Ｐゴシック" charset="0"/>
                <a:cs typeface="+mn-cs"/>
              </a:rPr>
              <a:t>scientometric</a:t>
            </a:r>
            <a:r>
              <a:rPr kumimoji="0" lang="en-GB" sz="1400" b="1" i="0" u="none" strike="noStrike" kern="1200" cap="none" spc="0" normalizeH="0" baseline="0" noProof="0" dirty="0">
                <a:ln>
                  <a:noFill/>
                </a:ln>
                <a:solidFill>
                  <a:srgbClr val="FFFFFF"/>
                </a:solidFill>
                <a:effectLst/>
                <a:uLnTx/>
                <a:uFillTx/>
                <a:latin typeface="Arial" charset="0"/>
                <a:ea typeface="ＭＳ Ｐゴシック" charset="0"/>
                <a:cs typeface="+mn-cs"/>
              </a:rPr>
              <a:t> review of genome-wide association studies</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mn-cs"/>
              </a:rPr>
              <a:t>”</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 Communications Biology 2019</a:t>
            </a:r>
          </a:p>
        </p:txBody>
      </p:sp>
      <p:sp>
        <p:nvSpPr>
          <p:cNvPr id="21" name="Title 1">
            <a:extLst>
              <a:ext uri="{FF2B5EF4-FFF2-40B4-BE49-F238E27FC236}">
                <a16:creationId xmlns:a16="http://schemas.microsoft.com/office/drawing/2014/main" id="{07802B93-B6E4-154F-BC79-BDEE5C142139}"/>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66"/>
                </a:solidFill>
                <a:effectLst/>
                <a:uLnTx/>
                <a:uFillTx/>
                <a:latin typeface="Arial"/>
                <a:ea typeface="ＭＳ Ｐゴシック" charset="0"/>
                <a:cs typeface="+mj-cs"/>
              </a:rPr>
              <a:t>GWAS revolution</a:t>
            </a:r>
          </a:p>
        </p:txBody>
      </p:sp>
      <p:cxnSp>
        <p:nvCxnSpPr>
          <p:cNvPr id="13" name="Straight Arrow Connector 12">
            <a:extLst>
              <a:ext uri="{FF2B5EF4-FFF2-40B4-BE49-F238E27FC236}">
                <a16:creationId xmlns:a16="http://schemas.microsoft.com/office/drawing/2014/main" id="{CBF1EEBA-09D2-3A43-AA56-2DDEB1896FDA}"/>
              </a:ext>
            </a:extLst>
          </p:cNvPr>
          <p:cNvCxnSpPr>
            <a:cxnSpLocks/>
          </p:cNvCxnSpPr>
          <p:nvPr/>
        </p:nvCxnSpPr>
        <p:spPr bwMode="auto">
          <a:xfrm>
            <a:off x="5524277" y="1756445"/>
            <a:ext cx="364459"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a:extLst>
              <a:ext uri="{FF2B5EF4-FFF2-40B4-BE49-F238E27FC236}">
                <a16:creationId xmlns:a16="http://schemas.microsoft.com/office/drawing/2014/main" id="{FB1DEECB-165D-7D4D-8F7F-5F14ED1E3D57}"/>
              </a:ext>
            </a:extLst>
          </p:cNvPr>
          <p:cNvSpPr txBox="1"/>
          <p:nvPr/>
        </p:nvSpPr>
        <p:spPr>
          <a:xfrm>
            <a:off x="3344000" y="1546741"/>
            <a:ext cx="218027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charset="0"/>
                <a:ea typeface="ＭＳ Ｐゴシック" charset="0"/>
                <a:cs typeface="+mn-cs"/>
              </a:rPr>
              <a:t>Type 2 diabetes study</a:t>
            </a:r>
          </a:p>
        </p:txBody>
      </p:sp>
    </p:spTree>
    <p:extLst>
      <p:ext uri="{BB962C8B-B14F-4D97-AF65-F5344CB8AC3E}">
        <p14:creationId xmlns:p14="http://schemas.microsoft.com/office/powerpoint/2010/main" val="47031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4DBF62-31A8-A643-80D9-82FB2AF322CA}"/>
              </a:ext>
            </a:extLst>
          </p:cNvPr>
          <p:cNvPicPr>
            <a:picLocks noGrp="1" noChangeAspect="1"/>
          </p:cNvPicPr>
          <p:nvPr>
            <p:ph idx="1"/>
          </p:nvPr>
        </p:nvPicPr>
        <p:blipFill rotWithShape="1">
          <a:blip r:embed="rId2"/>
          <a:srcRect b="74523"/>
          <a:stretch/>
        </p:blipFill>
        <p:spPr>
          <a:xfrm>
            <a:off x="264156" y="1408176"/>
            <a:ext cx="4985608" cy="1688592"/>
          </a:xfrm>
          <a:solidFill>
            <a:schemeClr val="tx1"/>
          </a:solidFill>
        </p:spPr>
      </p:pic>
      <p:pic>
        <p:nvPicPr>
          <p:cNvPr id="5" name="Picture 4">
            <a:extLst>
              <a:ext uri="{FF2B5EF4-FFF2-40B4-BE49-F238E27FC236}">
                <a16:creationId xmlns:a16="http://schemas.microsoft.com/office/drawing/2014/main" id="{6609170C-2CA5-0447-B3B8-B74668EB4D61}"/>
              </a:ext>
            </a:extLst>
          </p:cNvPr>
          <p:cNvPicPr>
            <a:picLocks noChangeAspect="1"/>
          </p:cNvPicPr>
          <p:nvPr/>
        </p:nvPicPr>
        <p:blipFill>
          <a:blip r:embed="rId3"/>
          <a:stretch>
            <a:fillRect/>
          </a:stretch>
        </p:blipFill>
        <p:spPr>
          <a:xfrm>
            <a:off x="1185760" y="3246119"/>
            <a:ext cx="4064004" cy="3336123"/>
          </a:xfrm>
          <a:prstGeom prst="rect">
            <a:avLst/>
          </a:prstGeom>
          <a:solidFill>
            <a:schemeClr val="tx1"/>
          </a:solidFill>
        </p:spPr>
      </p:pic>
      <p:sp>
        <p:nvSpPr>
          <p:cNvPr id="8" name="TextBox 7">
            <a:extLst>
              <a:ext uri="{FF2B5EF4-FFF2-40B4-BE49-F238E27FC236}">
                <a16:creationId xmlns:a16="http://schemas.microsoft.com/office/drawing/2014/main" id="{7486CCF0-BCFD-CD44-A891-8A4E04B9ADC1}"/>
              </a:ext>
            </a:extLst>
          </p:cNvPr>
          <p:cNvSpPr txBox="1"/>
          <p:nvPr/>
        </p:nvSpPr>
        <p:spPr>
          <a:xfrm>
            <a:off x="5617510" y="1408176"/>
            <a:ext cx="2490170" cy="584775"/>
          </a:xfrm>
          <a:prstGeom prst="rect">
            <a:avLst/>
          </a:prstGeom>
          <a:solidFill>
            <a:srgbClr val="FFFFFF">
              <a:alpha val="22353"/>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N = 74,000 T2D cases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And 824,000 controls</a:t>
            </a:r>
          </a:p>
        </p:txBody>
      </p:sp>
      <p:sp>
        <p:nvSpPr>
          <p:cNvPr id="9" name="Title 1">
            <a:extLst>
              <a:ext uri="{FF2B5EF4-FFF2-40B4-BE49-F238E27FC236}">
                <a16:creationId xmlns:a16="http://schemas.microsoft.com/office/drawing/2014/main" id="{12520D67-1A1A-D14A-9311-D1E43B0D20D9}"/>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66"/>
                </a:solidFill>
                <a:effectLst/>
                <a:uLnTx/>
                <a:uFillTx/>
                <a:latin typeface="Arial"/>
                <a:ea typeface="ＭＳ Ｐゴシック" charset="0"/>
                <a:cs typeface="+mj-cs"/>
              </a:rPr>
              <a:t>Type 2 diabetes study</a:t>
            </a:r>
          </a:p>
        </p:txBody>
      </p:sp>
      <p:sp>
        <p:nvSpPr>
          <p:cNvPr id="10" name="TextBox 9">
            <a:extLst>
              <a:ext uri="{FF2B5EF4-FFF2-40B4-BE49-F238E27FC236}">
                <a16:creationId xmlns:a16="http://schemas.microsoft.com/office/drawing/2014/main" id="{AED022C2-CFFC-2B46-AD2B-8BBFE516185E}"/>
              </a:ext>
            </a:extLst>
          </p:cNvPr>
          <p:cNvSpPr txBox="1"/>
          <p:nvPr/>
        </p:nvSpPr>
        <p:spPr>
          <a:xfrm>
            <a:off x="5617510" y="2252472"/>
            <a:ext cx="3277376" cy="584775"/>
          </a:xfrm>
          <a:prstGeom prst="rect">
            <a:avLst/>
          </a:prstGeom>
          <a:solidFill>
            <a:srgbClr val="FFFFFF">
              <a:alpha val="22353"/>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Have gone from a handful of T2D signals in 2007 to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mn-cs"/>
              </a:rPr>
              <a:t>403</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 in 2018</a:t>
            </a:r>
          </a:p>
        </p:txBody>
      </p:sp>
      <p:sp>
        <p:nvSpPr>
          <p:cNvPr id="11" name="TextBox 10">
            <a:extLst>
              <a:ext uri="{FF2B5EF4-FFF2-40B4-BE49-F238E27FC236}">
                <a16:creationId xmlns:a16="http://schemas.microsoft.com/office/drawing/2014/main" id="{9D3E22D9-7B40-EF4F-A3C0-F61AE52426F4}"/>
              </a:ext>
            </a:extLst>
          </p:cNvPr>
          <p:cNvSpPr txBox="1"/>
          <p:nvPr/>
        </p:nvSpPr>
        <p:spPr>
          <a:xfrm>
            <a:off x="5617510" y="3587496"/>
            <a:ext cx="3277376" cy="830997"/>
          </a:xfrm>
          <a:prstGeom prst="rect">
            <a:avLst/>
          </a:prstGeom>
          <a:solidFill>
            <a:srgbClr val="FFFFFF">
              <a:alpha val="22353"/>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These loci give a detailed view of the ‘genetic architecture’ of this trait.</a:t>
            </a:r>
          </a:p>
        </p:txBody>
      </p:sp>
    </p:spTree>
    <p:extLst>
      <p:ext uri="{BB962C8B-B14F-4D97-AF65-F5344CB8AC3E}">
        <p14:creationId xmlns:p14="http://schemas.microsoft.com/office/powerpoint/2010/main" val="354663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E5E5B-077B-7D43-975C-B6A2B65B231E}"/>
              </a:ext>
            </a:extLst>
          </p:cNvPr>
          <p:cNvPicPr>
            <a:picLocks noChangeAspect="1"/>
          </p:cNvPicPr>
          <p:nvPr/>
        </p:nvPicPr>
        <p:blipFill>
          <a:blip r:embed="rId2"/>
          <a:stretch>
            <a:fillRect/>
          </a:stretch>
        </p:blipFill>
        <p:spPr>
          <a:xfrm>
            <a:off x="458092" y="1313112"/>
            <a:ext cx="8227815" cy="4624392"/>
          </a:xfrm>
          <a:prstGeom prst="rect">
            <a:avLst/>
          </a:prstGeom>
          <a:solidFill>
            <a:schemeClr val="tx1"/>
          </a:solidFill>
        </p:spPr>
      </p:pic>
      <p:sp>
        <p:nvSpPr>
          <p:cNvPr id="9" name="Title 1">
            <a:extLst>
              <a:ext uri="{FF2B5EF4-FFF2-40B4-BE49-F238E27FC236}">
                <a16:creationId xmlns:a16="http://schemas.microsoft.com/office/drawing/2014/main" id="{12520D67-1A1A-D14A-9311-D1E43B0D20D9}"/>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66"/>
                </a:solidFill>
                <a:effectLst/>
                <a:uLnTx/>
                <a:uFillTx/>
                <a:latin typeface="Arial"/>
                <a:ea typeface="ＭＳ Ｐゴシック" charset="0"/>
                <a:cs typeface="+mj-cs"/>
              </a:rPr>
              <a:t>Type 2 diabetes study</a:t>
            </a:r>
          </a:p>
        </p:txBody>
      </p:sp>
      <p:sp>
        <p:nvSpPr>
          <p:cNvPr id="6" name="TextBox 5">
            <a:extLst>
              <a:ext uri="{FF2B5EF4-FFF2-40B4-BE49-F238E27FC236}">
                <a16:creationId xmlns:a16="http://schemas.microsoft.com/office/drawing/2014/main" id="{0067BA82-7B21-8C43-A40B-EB3E4ED0E4B2}"/>
              </a:ext>
            </a:extLst>
          </p:cNvPr>
          <p:cNvSpPr txBox="1"/>
          <p:nvPr/>
        </p:nvSpPr>
        <p:spPr>
          <a:xfrm>
            <a:off x="3272605" y="801048"/>
            <a:ext cx="259878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But finding biology is hard</a:t>
            </a:r>
          </a:p>
        </p:txBody>
      </p:sp>
      <p:sp>
        <p:nvSpPr>
          <p:cNvPr id="10" name="Rectangle 9">
            <a:extLst>
              <a:ext uri="{FF2B5EF4-FFF2-40B4-BE49-F238E27FC236}">
                <a16:creationId xmlns:a16="http://schemas.microsoft.com/office/drawing/2014/main" id="{11E7C768-479F-614A-A303-488CDBBCD63C}"/>
              </a:ext>
            </a:extLst>
          </p:cNvPr>
          <p:cNvSpPr/>
          <p:nvPr/>
        </p:nvSpPr>
        <p:spPr bwMode="auto">
          <a:xfrm>
            <a:off x="1426464" y="2121408"/>
            <a:ext cx="633984" cy="162153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 name="TextBox 10">
            <a:extLst>
              <a:ext uri="{FF2B5EF4-FFF2-40B4-BE49-F238E27FC236}">
                <a16:creationId xmlns:a16="http://schemas.microsoft.com/office/drawing/2014/main" id="{96B73E69-F803-1F4E-A6BC-B2C093CD89F8}"/>
              </a:ext>
            </a:extLst>
          </p:cNvPr>
          <p:cNvSpPr txBox="1"/>
          <p:nvPr/>
        </p:nvSpPr>
        <p:spPr>
          <a:xfrm>
            <a:off x="458092" y="6124616"/>
            <a:ext cx="8429876"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Even using this large sample, and exploiting functional data in relevant cell types, only a handful of these signals could be unambiguously mapped to individual variants.</a:t>
            </a:r>
          </a:p>
        </p:txBody>
      </p:sp>
    </p:spTree>
    <p:extLst>
      <p:ext uri="{BB962C8B-B14F-4D97-AF65-F5344CB8AC3E}">
        <p14:creationId xmlns:p14="http://schemas.microsoft.com/office/powerpoint/2010/main" val="2013605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Content Placeholder 3"/>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22479" y="3048000"/>
            <a:ext cx="6975610" cy="3022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pic>
      <p:pic>
        <p:nvPicPr>
          <p:cNvPr id="5" name="Picture 4" descr="nature22969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9623">
            <a:off x="52383" y="1341271"/>
            <a:ext cx="3819751" cy="1124253"/>
          </a:xfrm>
          <a:prstGeom prst="rect">
            <a:avLst/>
          </a:prstGeom>
          <a:solidFill>
            <a:srgbClr val="FFFFFF"/>
          </a:solidFill>
        </p:spPr>
      </p:pic>
      <p:sp>
        <p:nvSpPr>
          <p:cNvPr id="6" name="Title 1"/>
          <p:cNvSpPr>
            <a:spLocks noGrp="1"/>
          </p:cNvSpPr>
          <p:nvPr>
            <p:ph type="title"/>
          </p:nvPr>
        </p:nvSpPr>
        <p:spPr>
          <a:xfrm>
            <a:off x="909638" y="-338669"/>
            <a:ext cx="6977062" cy="1143000"/>
          </a:xfrm>
        </p:spPr>
        <p:txBody>
          <a:bodyPr/>
          <a:lstStyle/>
          <a:p>
            <a:r>
              <a:rPr lang="en-US" dirty="0"/>
              <a:t>Another example - IBD</a:t>
            </a:r>
          </a:p>
        </p:txBody>
      </p:sp>
      <p:sp>
        <p:nvSpPr>
          <p:cNvPr id="7" name="TextBox 6"/>
          <p:cNvSpPr txBox="1"/>
          <p:nvPr/>
        </p:nvSpPr>
        <p:spPr>
          <a:xfrm>
            <a:off x="4347003" y="973665"/>
            <a:ext cx="4599441"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Attempted fine-mapping of 139 signals of association with inflammatory bowel disease (IBD), using genotype data on 67,852 individuals, and data on the functional state in relevant cell types.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...with mixed success:</a:t>
            </a:r>
          </a:p>
        </p:txBody>
      </p:sp>
      <p:sp>
        <p:nvSpPr>
          <p:cNvPr id="8" name="TextBox 7"/>
          <p:cNvSpPr txBox="1"/>
          <p:nvPr/>
        </p:nvSpPr>
        <p:spPr>
          <a:xfrm>
            <a:off x="99397" y="3330221"/>
            <a:ext cx="1509269" cy="230832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Among 45 likely causal variants: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13 protein-coding changes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3 = disruption of transcription factor binding</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10 = tissue specific epigenetic marks</a:t>
            </a:r>
          </a:p>
        </p:txBody>
      </p:sp>
      <p:sp>
        <p:nvSpPr>
          <p:cNvPr id="9" name="TextBox 8"/>
          <p:cNvSpPr txBox="1"/>
          <p:nvPr/>
        </p:nvSpPr>
        <p:spPr>
          <a:xfrm>
            <a:off x="542176" y="6339727"/>
            <a:ext cx="805964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least 21 loci could not be assigned a plausible function despite the extensive data.</a:t>
            </a:r>
          </a:p>
        </p:txBody>
      </p:sp>
      <p:sp>
        <p:nvSpPr>
          <p:cNvPr id="10" name="TextBox 9"/>
          <p:cNvSpPr txBox="1"/>
          <p:nvPr/>
        </p:nvSpPr>
        <p:spPr>
          <a:xfrm rot="21248635">
            <a:off x="1028070" y="2480730"/>
            <a:ext cx="2034041"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Huang et al Nature 2017</a:t>
            </a:r>
          </a:p>
        </p:txBody>
      </p:sp>
      <p:sp>
        <p:nvSpPr>
          <p:cNvPr id="11" name="Rectangle 10">
            <a:extLst>
              <a:ext uri="{FF2B5EF4-FFF2-40B4-BE49-F238E27FC236}">
                <a16:creationId xmlns:a16="http://schemas.microsoft.com/office/drawing/2014/main" id="{E49E3A70-F273-7E43-AF6D-D87A03DD3901}"/>
              </a:ext>
            </a:extLst>
          </p:cNvPr>
          <p:cNvSpPr/>
          <p:nvPr/>
        </p:nvSpPr>
        <p:spPr bwMode="auto">
          <a:xfrm>
            <a:off x="2340864" y="4017008"/>
            <a:ext cx="953054" cy="213440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8387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Content Placeholder 3"/>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22479" y="3048000"/>
            <a:ext cx="6975610" cy="3022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Picture 4" descr="nature22969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9623">
            <a:off x="52383" y="1341271"/>
            <a:ext cx="3819751" cy="1124253"/>
          </a:xfrm>
          <a:prstGeom prst="rect">
            <a:avLst/>
          </a:prstGeom>
          <a:solidFill>
            <a:srgbClr val="FFFFFF"/>
          </a:solidFill>
        </p:spPr>
      </p:pic>
      <p:sp>
        <p:nvSpPr>
          <p:cNvPr id="6" name="Title 1"/>
          <p:cNvSpPr>
            <a:spLocks noGrp="1"/>
          </p:cNvSpPr>
          <p:nvPr>
            <p:ph type="title"/>
          </p:nvPr>
        </p:nvSpPr>
        <p:spPr>
          <a:xfrm>
            <a:off x="909638" y="-338669"/>
            <a:ext cx="6977062" cy="1143000"/>
          </a:xfrm>
        </p:spPr>
        <p:txBody>
          <a:bodyPr/>
          <a:lstStyle/>
          <a:p>
            <a:r>
              <a:rPr lang="en-US" dirty="0"/>
              <a:t>Another example - IBD</a:t>
            </a:r>
          </a:p>
        </p:txBody>
      </p:sp>
      <p:sp>
        <p:nvSpPr>
          <p:cNvPr id="7" name="TextBox 6"/>
          <p:cNvSpPr txBox="1"/>
          <p:nvPr/>
        </p:nvSpPr>
        <p:spPr>
          <a:xfrm>
            <a:off x="4347003" y="973665"/>
            <a:ext cx="4599441"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Attempted fine-mapping of 139 signals of association with inflammatory bowel disease (IBD), using genotype data on 67,852 individuals, and data on the functional state in relevant cell types.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...with mixed success:</a:t>
            </a:r>
          </a:p>
        </p:txBody>
      </p:sp>
      <p:sp>
        <p:nvSpPr>
          <p:cNvPr id="8" name="TextBox 7"/>
          <p:cNvSpPr txBox="1"/>
          <p:nvPr/>
        </p:nvSpPr>
        <p:spPr>
          <a:xfrm>
            <a:off x="99397" y="3330221"/>
            <a:ext cx="1509269" cy="230832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Among 45 likely causal variants: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13 protein-coding changes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3 = disruption of transcription factor binding</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10 = tissue specific epigenetic marks</a:t>
            </a:r>
          </a:p>
        </p:txBody>
      </p:sp>
      <p:sp>
        <p:nvSpPr>
          <p:cNvPr id="9" name="TextBox 8"/>
          <p:cNvSpPr txBox="1"/>
          <p:nvPr/>
        </p:nvSpPr>
        <p:spPr>
          <a:xfrm>
            <a:off x="542176" y="6339727"/>
            <a:ext cx="805964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least 21 loci could not be assigned a plausible function despite the extensive data.</a:t>
            </a:r>
          </a:p>
        </p:txBody>
      </p:sp>
      <p:sp>
        <p:nvSpPr>
          <p:cNvPr id="10" name="TextBox 9"/>
          <p:cNvSpPr txBox="1"/>
          <p:nvPr/>
        </p:nvSpPr>
        <p:spPr>
          <a:xfrm rot="21248635">
            <a:off x="1028070" y="2480730"/>
            <a:ext cx="2034041"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Huang et al Nature 2017</a:t>
            </a:r>
          </a:p>
        </p:txBody>
      </p:sp>
      <p:sp>
        <p:nvSpPr>
          <p:cNvPr id="11" name="Rectangle 10">
            <a:extLst>
              <a:ext uri="{FF2B5EF4-FFF2-40B4-BE49-F238E27FC236}">
                <a16:creationId xmlns:a16="http://schemas.microsoft.com/office/drawing/2014/main" id="{E49E3A70-F273-7E43-AF6D-D87A03DD3901}"/>
              </a:ext>
            </a:extLst>
          </p:cNvPr>
          <p:cNvSpPr/>
          <p:nvPr/>
        </p:nvSpPr>
        <p:spPr bwMode="auto">
          <a:xfrm>
            <a:off x="2340864" y="4017008"/>
            <a:ext cx="953054" cy="213440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2" name="Picture 1">
            <a:extLst>
              <a:ext uri="{FF2B5EF4-FFF2-40B4-BE49-F238E27FC236}">
                <a16:creationId xmlns:a16="http://schemas.microsoft.com/office/drawing/2014/main" id="{3F9462C3-042C-AC8E-999B-2909208E58BC}"/>
              </a:ext>
            </a:extLst>
          </p:cNvPr>
          <p:cNvPicPr>
            <a:picLocks noChangeAspect="1"/>
          </p:cNvPicPr>
          <p:nvPr/>
        </p:nvPicPr>
        <p:blipFill>
          <a:blip r:embed="rId4"/>
          <a:stretch>
            <a:fillRect/>
          </a:stretch>
        </p:blipFill>
        <p:spPr>
          <a:xfrm rot="20992791">
            <a:off x="2570518" y="2536268"/>
            <a:ext cx="5071460" cy="3312441"/>
          </a:xfrm>
          <a:prstGeom prst="rect">
            <a:avLst/>
          </a:prstGeom>
          <a:ln>
            <a:solidFill>
              <a:schemeClr val="accent4">
                <a:lumMod val="10000"/>
              </a:schemeClr>
            </a:solidFill>
          </a:ln>
        </p:spPr>
      </p:pic>
    </p:spTree>
    <p:extLst>
      <p:ext uri="{BB962C8B-B14F-4D97-AF65-F5344CB8AC3E}">
        <p14:creationId xmlns:p14="http://schemas.microsoft.com/office/powerpoint/2010/main" val="215126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FC52-9901-1D4F-87C4-76D65553F00F}"/>
              </a:ext>
            </a:extLst>
          </p:cNvPr>
          <p:cNvSpPr>
            <a:spLocks noGrp="1"/>
          </p:cNvSpPr>
          <p:nvPr>
            <p:ph type="title"/>
          </p:nvPr>
        </p:nvSpPr>
        <p:spPr/>
        <p:txBody>
          <a:bodyPr/>
          <a:lstStyle/>
          <a:p>
            <a:r>
              <a:rPr lang="en-US" dirty="0">
                <a:latin typeface="FoundrySterling-Book" pitchFamily="2" charset="0"/>
              </a:rPr>
              <a:t>Learning objectives</a:t>
            </a:r>
          </a:p>
        </p:txBody>
      </p:sp>
      <p:sp>
        <p:nvSpPr>
          <p:cNvPr id="3" name="Content Placeholder 2">
            <a:extLst>
              <a:ext uri="{FF2B5EF4-FFF2-40B4-BE49-F238E27FC236}">
                <a16:creationId xmlns:a16="http://schemas.microsoft.com/office/drawing/2014/main" id="{FC57E243-D43B-A948-B81A-C9A58155E66D}"/>
              </a:ext>
            </a:extLst>
          </p:cNvPr>
          <p:cNvSpPr>
            <a:spLocks noGrp="1"/>
          </p:cNvSpPr>
          <p:nvPr>
            <p:ph idx="1"/>
          </p:nvPr>
        </p:nvSpPr>
        <p:spPr>
          <a:xfrm>
            <a:off x="216745" y="1069148"/>
            <a:ext cx="8710510" cy="4527255"/>
          </a:xfrm>
        </p:spPr>
        <p:txBody>
          <a:bodyPr/>
          <a:lstStyle/>
          <a:p>
            <a:r>
              <a:rPr lang="en-GB" sz="1800" dirty="0"/>
              <a:t>Understand a genome-wide association study (GWAS) and the concept of a hypothesis-free approach to studying genetic associations.</a:t>
            </a:r>
          </a:p>
          <a:p>
            <a:endParaRPr lang="en-GB" sz="1800" dirty="0"/>
          </a:p>
          <a:p>
            <a:r>
              <a:rPr lang="en-GB" sz="1800" dirty="0"/>
              <a:t>Have a working knowledge of the different steps involved in the conduct of GWAS, including study design, quality control and basic analyses.</a:t>
            </a:r>
          </a:p>
          <a:p>
            <a:endParaRPr lang="en-GB" sz="1800" dirty="0"/>
          </a:p>
          <a:p>
            <a:r>
              <a:rPr lang="en-GB" sz="1800" dirty="0"/>
              <a:t>Be able to interpret and critically appraise evidence from genome-wide association studies.</a:t>
            </a:r>
          </a:p>
          <a:p>
            <a:endParaRPr lang="en-GB" sz="1800" dirty="0"/>
          </a:p>
          <a:p>
            <a:r>
              <a:rPr lang="en-GB" sz="1800" dirty="0"/>
              <a:t>Understand the relevance of replication, meta-analysis and consortia, and multi-ancestry approaches, in genome-wide association studies.</a:t>
            </a:r>
          </a:p>
          <a:p>
            <a:endParaRPr lang="en-GB" sz="1800" dirty="0"/>
          </a:p>
          <a:p>
            <a:r>
              <a:rPr lang="en-GB" sz="1800" dirty="0"/>
              <a:t>Appreciate the use of post-GWAS analyses including fine mapping, gene and pathway analyses, and the concept of causal variants.</a:t>
            </a:r>
          </a:p>
          <a:p>
            <a:endParaRPr lang="en-US" sz="1800" dirty="0"/>
          </a:p>
        </p:txBody>
      </p:sp>
    </p:spTree>
    <p:extLst>
      <p:ext uri="{BB962C8B-B14F-4D97-AF65-F5344CB8AC3E}">
        <p14:creationId xmlns:p14="http://schemas.microsoft.com/office/powerpoint/2010/main" val="721742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2" name="Picture 11" descr="figure 4-72.jpg"/>
          <p:cNvPicPr>
            <a:picLocks noChangeAspect="1"/>
          </p:cNvPicPr>
          <p:nvPr/>
        </p:nvPicPr>
        <p:blipFill rotWithShape="1">
          <a:blip r:embed="rId4">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20" name="TextBox 19"/>
          <p:cNvSpPr txBox="1"/>
          <p:nvPr/>
        </p:nvSpPr>
        <p:spPr>
          <a:xfrm>
            <a:off x="0" y="2398584"/>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DNA gets physically packaged up into chromosomes...</a:t>
            </a:r>
          </a:p>
        </p:txBody>
      </p: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2" name="5-Point Star 41"/>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91715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4">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5">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17" name="TextBox 16"/>
          <p:cNvSpPr txBox="1"/>
          <p:nvPr/>
        </p:nvSpPr>
        <p:spPr>
          <a:xfrm>
            <a:off x="1330308" y="5873660"/>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...inside cells, where it is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transcribed</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form proteins and other molecules... </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0" name="TextBox 19"/>
          <p:cNvSpPr txBox="1"/>
          <p:nvPr/>
        </p:nvSpPr>
        <p:spPr>
          <a:xfrm>
            <a:off x="0" y="2398584"/>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DNA gets physically packaged up into chromosomes...</a:t>
            </a:r>
          </a:p>
        </p:txBody>
      </p: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2" name="5-Point Star 41"/>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04189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5">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6">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17" name="TextBox 16"/>
          <p:cNvSpPr txBox="1"/>
          <p:nvPr/>
        </p:nvSpPr>
        <p:spPr>
          <a:xfrm>
            <a:off x="1330308" y="5873660"/>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...inside cells, where it is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transcribed</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form proteins and other molecules... </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8" name="TextBox 17"/>
          <p:cNvSpPr txBox="1"/>
          <p:nvPr/>
        </p:nvSpPr>
        <p:spPr>
          <a:xfrm>
            <a:off x="6156369" y="5840022"/>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affect how the cells behave, forming different organs...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0" name="TextBox 19"/>
          <p:cNvSpPr txBox="1"/>
          <p:nvPr/>
        </p:nvSpPr>
        <p:spPr>
          <a:xfrm>
            <a:off x="0" y="2398584"/>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DNA gets physically packaged up into chromosomes...</a:t>
            </a:r>
          </a:p>
        </p:txBody>
      </p:sp>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2" name="5-Point Star 41"/>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7868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841487"/>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17" name="TextBox 16"/>
          <p:cNvSpPr txBox="1"/>
          <p:nvPr/>
        </p:nvSpPr>
        <p:spPr>
          <a:xfrm>
            <a:off x="1330308" y="5873660"/>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...inside cells, where it is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transcribed</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form proteins and other molecules... </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8" name="TextBox 17"/>
          <p:cNvSpPr txBox="1"/>
          <p:nvPr/>
        </p:nvSpPr>
        <p:spPr>
          <a:xfrm>
            <a:off x="6156369" y="5840022"/>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affect how the cells behave, forming different organs...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9" name="TextBox 18"/>
          <p:cNvSpPr txBox="1"/>
          <p:nvPr/>
        </p:nvSpPr>
        <p:spPr>
          <a:xfrm>
            <a:off x="6591541" y="127694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...whose success is affected by the traits they have...</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0" name="TextBox 19"/>
          <p:cNvSpPr txBox="1"/>
          <p:nvPr/>
        </p:nvSpPr>
        <p:spPr>
          <a:xfrm>
            <a:off x="0" y="2398584"/>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DNA gets physically packaged up into chromosomes...</a:t>
            </a:r>
          </a:p>
        </p:txBody>
      </p:sp>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586150" y="1979830"/>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2" name="5-Point Star 41"/>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5048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841487"/>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15" name="TextBox 14"/>
          <p:cNvSpPr txBox="1"/>
          <p:nvPr/>
        </p:nvSpPr>
        <p:spPr>
          <a:xfrm>
            <a:off x="2636107" y="830649"/>
            <a:ext cx="192902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...passing on DNA, with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mutations</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and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recombination</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new generations</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sp>
        <p:nvSpPr>
          <p:cNvPr id="17" name="TextBox 16"/>
          <p:cNvSpPr txBox="1"/>
          <p:nvPr/>
        </p:nvSpPr>
        <p:spPr>
          <a:xfrm>
            <a:off x="1330308" y="5873660"/>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...inside cells, where it is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transcribed</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form proteins and other molecules... </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8" name="TextBox 17"/>
          <p:cNvSpPr txBox="1"/>
          <p:nvPr/>
        </p:nvSpPr>
        <p:spPr>
          <a:xfrm>
            <a:off x="6156369" y="5840022"/>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affect how the cells behave, forming different organs...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9" name="TextBox 18"/>
          <p:cNvSpPr txBox="1"/>
          <p:nvPr/>
        </p:nvSpPr>
        <p:spPr>
          <a:xfrm>
            <a:off x="6591541" y="127694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...whose success is affected by the traits they have...</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0" name="TextBox 19"/>
          <p:cNvSpPr txBox="1"/>
          <p:nvPr/>
        </p:nvSpPr>
        <p:spPr>
          <a:xfrm>
            <a:off x="0" y="2398584"/>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gets physically packaged up into chromosomes...</a:t>
            </a:r>
          </a:p>
        </p:txBody>
      </p:sp>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0" name="Straight Arrow Connector 29"/>
          <p:cNvCxnSpPr/>
          <p:nvPr/>
        </p:nvCxnSpPr>
        <p:spPr bwMode="auto">
          <a:xfrm flipH="1">
            <a:off x="3425567" y="1798594"/>
            <a:ext cx="329513" cy="343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586150" y="1979830"/>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2" name="5-Point Star 41"/>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8" name="TextBox 27">
            <a:extLst>
              <a:ext uri="{FF2B5EF4-FFF2-40B4-BE49-F238E27FC236}">
                <a16:creationId xmlns:a16="http://schemas.microsoft.com/office/drawing/2014/main" id="{4B7C81A5-2D45-3543-A4A9-0E29E3E586F6}"/>
              </a:ext>
            </a:extLst>
          </p:cNvPr>
          <p:cNvSpPr txBox="1"/>
          <p:nvPr/>
        </p:nvSpPr>
        <p:spPr>
          <a:xfrm>
            <a:off x="3447534" y="3152341"/>
            <a:ext cx="165144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There is complex biology at all stages</a:t>
            </a:r>
          </a:p>
        </p:txBody>
      </p:sp>
    </p:spTree>
    <p:extLst>
      <p:ext uri="{BB962C8B-B14F-4D97-AF65-F5344CB8AC3E}">
        <p14:creationId xmlns:p14="http://schemas.microsoft.com/office/powerpoint/2010/main" val="336766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841487"/>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15" name="TextBox 14"/>
          <p:cNvSpPr txBox="1"/>
          <p:nvPr/>
        </p:nvSpPr>
        <p:spPr>
          <a:xfrm>
            <a:off x="2636107" y="830649"/>
            <a:ext cx="192902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...passing on DNA, with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mutations</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and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recombination</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new generations</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sp>
        <p:nvSpPr>
          <p:cNvPr id="17" name="TextBox 16"/>
          <p:cNvSpPr txBox="1"/>
          <p:nvPr/>
        </p:nvSpPr>
        <p:spPr>
          <a:xfrm>
            <a:off x="1330308" y="5873660"/>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...inside cells, where it is </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mn-cs"/>
              </a:rPr>
              <a:t>transcribed</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 to form proteins and other molecules... </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8" name="TextBox 17"/>
          <p:cNvSpPr txBox="1"/>
          <p:nvPr/>
        </p:nvSpPr>
        <p:spPr>
          <a:xfrm>
            <a:off x="6156369" y="5840022"/>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affect how the cells behave, forming different organs...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9" name="TextBox 18"/>
          <p:cNvSpPr txBox="1"/>
          <p:nvPr/>
        </p:nvSpPr>
        <p:spPr>
          <a:xfrm>
            <a:off x="6591541" y="127694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...whose success is affected by the traits they have...</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0" name="TextBox 19"/>
          <p:cNvSpPr txBox="1"/>
          <p:nvPr/>
        </p:nvSpPr>
        <p:spPr>
          <a:xfrm>
            <a:off x="0" y="2398584"/>
            <a:ext cx="21172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gets physically packaged up into chromosomes...</a:t>
            </a:r>
          </a:p>
        </p:txBody>
      </p:sp>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0" name="Straight Arrow Connector 29"/>
          <p:cNvCxnSpPr/>
          <p:nvPr/>
        </p:nvCxnSpPr>
        <p:spPr bwMode="auto">
          <a:xfrm flipH="1">
            <a:off x="3425567" y="1798594"/>
            <a:ext cx="329513" cy="343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586150" y="1979830"/>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 name="TextBox 2"/>
          <p:cNvSpPr txBox="1"/>
          <p:nvPr/>
        </p:nvSpPr>
        <p:spPr>
          <a:xfrm>
            <a:off x="2383793" y="2176161"/>
            <a:ext cx="133696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microarrays, genome sequencing</a:t>
            </a:r>
          </a:p>
        </p:txBody>
      </p:sp>
      <p:sp>
        <p:nvSpPr>
          <p:cNvPr id="24" name="TextBox 23"/>
          <p:cNvSpPr txBox="1"/>
          <p:nvPr/>
        </p:nvSpPr>
        <p:spPr>
          <a:xfrm>
            <a:off x="1904625" y="4003588"/>
            <a:ext cx="1288909"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Chromatin state marker assays, </a:t>
            </a:r>
            <a:r>
              <a:rPr kumimoji="0" lang="en-US" sz="1000" b="0" i="1" u="none" strike="noStrike" kern="1200" cap="none" spc="0" normalizeH="0" baseline="0" noProof="0" dirty="0" err="1">
                <a:ln>
                  <a:noFill/>
                </a:ln>
                <a:solidFill>
                  <a:srgbClr val="FFFFFF"/>
                </a:solidFill>
                <a:effectLst/>
                <a:uLnTx/>
                <a:uFillTx/>
                <a:latin typeface="Arial" charset="0"/>
                <a:ea typeface="ＭＳ Ｐゴシック" charset="0"/>
                <a:cs typeface="+mn-cs"/>
              </a:rPr>
              <a:t>ChIP-seq</a:t>
            </a: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 ...</a:t>
            </a:r>
          </a:p>
        </p:txBody>
      </p:sp>
      <p:sp>
        <p:nvSpPr>
          <p:cNvPr id="25" name="TextBox 24"/>
          <p:cNvSpPr txBox="1"/>
          <p:nvPr/>
        </p:nvSpPr>
        <p:spPr>
          <a:xfrm>
            <a:off x="3965457" y="4966041"/>
            <a:ext cx="1478381"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RNA-</a:t>
            </a:r>
            <a:r>
              <a:rPr kumimoji="0" lang="en-US" sz="1000" b="0" i="1" u="none" strike="noStrike" kern="1200" cap="none" spc="0" normalizeH="0" baseline="0" noProof="0" dirty="0" err="1">
                <a:ln>
                  <a:noFill/>
                </a:ln>
                <a:solidFill>
                  <a:srgbClr val="FFFFFF"/>
                </a:solidFill>
                <a:effectLst/>
                <a:uLnTx/>
                <a:uFillTx/>
                <a:latin typeface="Arial" charset="0"/>
                <a:ea typeface="ＭＳ Ｐゴシック" charset="0"/>
                <a:cs typeface="+mn-cs"/>
              </a:rPr>
              <a:t>seq</a:t>
            </a: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 spectroscopy, antibody binding </a:t>
            </a:r>
          </a:p>
        </p:txBody>
      </p:sp>
      <p:sp>
        <p:nvSpPr>
          <p:cNvPr id="26" name="TextBox 25"/>
          <p:cNvSpPr txBox="1"/>
          <p:nvPr/>
        </p:nvSpPr>
        <p:spPr>
          <a:xfrm>
            <a:off x="5435911" y="3332976"/>
            <a:ext cx="1478381"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Biomarker measurements</a:t>
            </a:r>
          </a:p>
        </p:txBody>
      </p:sp>
      <p:sp>
        <p:nvSpPr>
          <p:cNvPr id="27" name="TextBox 26"/>
          <p:cNvSpPr txBox="1"/>
          <p:nvPr/>
        </p:nvSpPr>
        <p:spPr>
          <a:xfrm>
            <a:off x="4874364" y="2249700"/>
            <a:ext cx="1478381"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Arial" charset="0"/>
                <a:ea typeface="ＭＳ Ｐゴシック" charset="0"/>
                <a:cs typeface="+mn-cs"/>
              </a:rPr>
              <a:t>Clinical phenotype measurements</a:t>
            </a:r>
          </a:p>
        </p:txBody>
      </p:sp>
      <p:sp>
        <p:nvSpPr>
          <p:cNvPr id="39" name="5-Point Star 38"/>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TextBox 35">
            <a:extLst>
              <a:ext uri="{FF2B5EF4-FFF2-40B4-BE49-F238E27FC236}">
                <a16:creationId xmlns:a16="http://schemas.microsoft.com/office/drawing/2014/main" id="{8D46AD11-06DA-D941-800E-3A9D00F43D6C}"/>
              </a:ext>
            </a:extLst>
          </p:cNvPr>
          <p:cNvSpPr txBox="1"/>
          <p:nvPr/>
        </p:nvSpPr>
        <p:spPr>
          <a:xfrm>
            <a:off x="3299462" y="2860492"/>
            <a:ext cx="2367381"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There is complex biology at all stages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And we can measure it.</a:t>
            </a:r>
          </a:p>
        </p:txBody>
      </p:sp>
    </p:spTree>
    <p:extLst>
      <p:ext uri="{BB962C8B-B14F-4D97-AF65-F5344CB8AC3E}">
        <p14:creationId xmlns:p14="http://schemas.microsoft.com/office/powerpoint/2010/main" val="3622990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2770-FF36-D847-ADDD-EB1394E4D686}"/>
              </a:ext>
            </a:extLst>
          </p:cNvPr>
          <p:cNvSpPr txBox="1">
            <a:spLocks/>
          </p:cNvSpPr>
          <p:nvPr/>
        </p:nvSpPr>
        <p:spPr>
          <a:xfrm>
            <a:off x="145473" y="125164"/>
            <a:ext cx="8811491"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66"/>
                </a:solidFill>
                <a:effectLst/>
                <a:uLnTx/>
                <a:uFillTx/>
                <a:latin typeface="Arial"/>
                <a:ea typeface="ＭＳ Ｐゴシック" charset="0"/>
                <a:cs typeface="+mj-cs"/>
              </a:rPr>
              <a:t>Gaining biological knowledge from GWAS</a:t>
            </a:r>
          </a:p>
        </p:txBody>
      </p:sp>
      <p:sp>
        <p:nvSpPr>
          <p:cNvPr id="5" name="TextBox 4">
            <a:extLst>
              <a:ext uri="{FF2B5EF4-FFF2-40B4-BE49-F238E27FC236}">
                <a16:creationId xmlns:a16="http://schemas.microsoft.com/office/drawing/2014/main" id="{D8564D51-3606-4649-9FFA-94A5420B9B07}"/>
              </a:ext>
            </a:extLst>
          </p:cNvPr>
          <p:cNvSpPr txBox="1"/>
          <p:nvPr/>
        </p:nvSpPr>
        <p:spPr>
          <a:xfrm>
            <a:off x="593823" y="1340427"/>
            <a:ext cx="781242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There are several ways we can try to translate knowledge of associations into new biological insights.  I will try to describe a few of these.</a:t>
            </a:r>
          </a:p>
        </p:txBody>
      </p:sp>
      <p:sp>
        <p:nvSpPr>
          <p:cNvPr id="6" name="TextBox 5">
            <a:extLst>
              <a:ext uri="{FF2B5EF4-FFF2-40B4-BE49-F238E27FC236}">
                <a16:creationId xmlns:a16="http://schemas.microsoft.com/office/drawing/2014/main" id="{418AF837-A86D-A84B-8DAE-DCF6A0E5DCF8}"/>
              </a:ext>
            </a:extLst>
          </p:cNvPr>
          <p:cNvSpPr txBox="1"/>
          <p:nvPr/>
        </p:nvSpPr>
        <p:spPr>
          <a:xfrm>
            <a:off x="417177" y="2526137"/>
            <a:ext cx="8165714" cy="3139321"/>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Fine-mapping – can we identify the actual causal variants underlying these associations, and hence discover specific proteins and disease pathways?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Pathway analysis – even if we can’t fine-map, we can still try to assess whether associations group into particular biological pathways  that might shed light on biology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Pleiotropy analysis – are associations shared between traits, improving our understanding of disease etiology?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Heritability analysis – how much of the heritability do the signals explain?</a:t>
            </a:r>
          </a:p>
        </p:txBody>
      </p:sp>
    </p:spTree>
    <p:extLst>
      <p:ext uri="{BB962C8B-B14F-4D97-AF65-F5344CB8AC3E}">
        <p14:creationId xmlns:p14="http://schemas.microsoft.com/office/powerpoint/2010/main" val="3109499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FC52-9901-1D4F-87C4-76D65553F00F}"/>
              </a:ext>
            </a:extLst>
          </p:cNvPr>
          <p:cNvSpPr>
            <a:spLocks noGrp="1"/>
          </p:cNvSpPr>
          <p:nvPr>
            <p:ph type="title"/>
          </p:nvPr>
        </p:nvSpPr>
        <p:spPr/>
        <p:txBody>
          <a:bodyPr/>
          <a:lstStyle/>
          <a:p>
            <a:r>
              <a:rPr lang="en-US" dirty="0">
                <a:latin typeface="FoundrySterling-Book" pitchFamily="2" charset="0"/>
              </a:rPr>
              <a:t>Lecture plan</a:t>
            </a:r>
          </a:p>
        </p:txBody>
      </p:sp>
      <p:sp>
        <p:nvSpPr>
          <p:cNvPr id="3" name="Content Placeholder 2">
            <a:extLst>
              <a:ext uri="{FF2B5EF4-FFF2-40B4-BE49-F238E27FC236}">
                <a16:creationId xmlns:a16="http://schemas.microsoft.com/office/drawing/2014/main" id="{FC57E243-D43B-A948-B81A-C9A58155E66D}"/>
              </a:ext>
            </a:extLst>
          </p:cNvPr>
          <p:cNvSpPr>
            <a:spLocks noGrp="1"/>
          </p:cNvSpPr>
          <p:nvPr>
            <p:ph idx="1"/>
          </p:nvPr>
        </p:nvSpPr>
        <p:spPr>
          <a:xfrm>
            <a:off x="1154999" y="1768864"/>
            <a:ext cx="6597523" cy="3820904"/>
          </a:xfrm>
        </p:spPr>
        <p:txBody>
          <a:bodyPr/>
          <a:lstStyle/>
          <a:p>
            <a:pPr>
              <a:buFont typeface="Arial" panose="020B0604020202020204" pitchFamily="34" charset="0"/>
              <a:buChar char="•"/>
            </a:pPr>
            <a:r>
              <a:rPr lang="en-GB" dirty="0"/>
              <a:t>Recap &amp; fallout from last lecture</a:t>
            </a:r>
          </a:p>
          <a:p>
            <a:pPr>
              <a:buFont typeface="Arial" panose="020B0604020202020204" pitchFamily="34" charset="0"/>
              <a:buChar char="•"/>
            </a:pPr>
            <a:endParaRPr lang="en-GB" dirty="0"/>
          </a:p>
          <a:p>
            <a:pPr>
              <a:buFont typeface="Arial" panose="020B0604020202020204" pitchFamily="34" charset="0"/>
              <a:buChar char="•"/>
            </a:pPr>
            <a:r>
              <a:rPr lang="en-GB" dirty="0"/>
              <a:t>Gaining biological knowledge from GWAS</a:t>
            </a:r>
          </a:p>
          <a:p>
            <a:pPr>
              <a:buFont typeface="Arial" panose="020B0604020202020204" pitchFamily="34" charset="0"/>
              <a:buChar char="•"/>
            </a:pPr>
            <a:endParaRPr lang="en-GB" dirty="0"/>
          </a:p>
          <a:p>
            <a:pPr>
              <a:buFont typeface="Arial" panose="020B0604020202020204" pitchFamily="34" charset="0"/>
              <a:buChar char="•"/>
            </a:pPr>
            <a:r>
              <a:rPr lang="en-GB" dirty="0"/>
              <a:t>Uncovering biology: examples</a:t>
            </a:r>
          </a:p>
          <a:p>
            <a:pPr marL="0" indent="0">
              <a:buNone/>
            </a:pPr>
            <a:endParaRPr lang="en-GB" dirty="0"/>
          </a:p>
          <a:p>
            <a:pPr>
              <a:buFont typeface="Arial" panose="020B0604020202020204" pitchFamily="34" charset="0"/>
              <a:buChar char="•"/>
            </a:pPr>
            <a:r>
              <a:rPr lang="en-GB" dirty="0"/>
              <a:t>Pleiotropy, heritability and prediction</a:t>
            </a:r>
          </a:p>
        </p:txBody>
      </p:sp>
      <p:cxnSp>
        <p:nvCxnSpPr>
          <p:cNvPr id="5" name="Straight Arrow Connector 4">
            <a:extLst>
              <a:ext uri="{FF2B5EF4-FFF2-40B4-BE49-F238E27FC236}">
                <a16:creationId xmlns:a16="http://schemas.microsoft.com/office/drawing/2014/main" id="{A45E3A58-7684-13D2-81FF-EA2BCE1D29B6}"/>
              </a:ext>
            </a:extLst>
          </p:cNvPr>
          <p:cNvCxnSpPr>
            <a:cxnSpLocks/>
          </p:cNvCxnSpPr>
          <p:nvPr/>
        </p:nvCxnSpPr>
        <p:spPr bwMode="auto">
          <a:xfrm>
            <a:off x="532738" y="3768919"/>
            <a:ext cx="519798" cy="0"/>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97571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841487"/>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0" name="Straight Arrow Connector 29"/>
          <p:cNvCxnSpPr/>
          <p:nvPr/>
        </p:nvCxnSpPr>
        <p:spPr bwMode="auto">
          <a:xfrm flipH="1">
            <a:off x="3425567" y="1798594"/>
            <a:ext cx="329513" cy="343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586150" y="1979830"/>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9" name="5-Point Star 38"/>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cxnSp>
        <p:nvCxnSpPr>
          <p:cNvPr id="13" name="Straight Arrow Connector 12">
            <a:extLst>
              <a:ext uri="{FF2B5EF4-FFF2-40B4-BE49-F238E27FC236}">
                <a16:creationId xmlns:a16="http://schemas.microsoft.com/office/drawing/2014/main" id="{917B2953-6A6A-A443-DCF6-030F87C27961}"/>
              </a:ext>
            </a:extLst>
          </p:cNvPr>
          <p:cNvCxnSpPr>
            <a:cxnSpLocks/>
          </p:cNvCxnSpPr>
          <p:nvPr/>
        </p:nvCxnSpPr>
        <p:spPr bwMode="auto">
          <a:xfrm>
            <a:off x="5732890" y="3506525"/>
            <a:ext cx="853260" cy="0"/>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
        <p:nvSpPr>
          <p:cNvPr id="16" name="TextBox 15">
            <a:extLst>
              <a:ext uri="{FF2B5EF4-FFF2-40B4-BE49-F238E27FC236}">
                <a16:creationId xmlns:a16="http://schemas.microsoft.com/office/drawing/2014/main" id="{1B204CAE-7866-93FF-DCF3-79C41AFEC139}"/>
              </a:ext>
            </a:extLst>
          </p:cNvPr>
          <p:cNvSpPr txBox="1"/>
          <p:nvPr/>
        </p:nvSpPr>
        <p:spPr>
          <a:xfrm>
            <a:off x="2868570" y="3337248"/>
            <a:ext cx="2719014" cy="338554"/>
          </a:xfrm>
          <a:prstGeom prst="rect">
            <a:avLst/>
          </a:prstGeom>
          <a:noFill/>
        </p:spPr>
        <p:txBody>
          <a:bodyPr wrap="none" rtlCol="0">
            <a:spAutoFit/>
          </a:bodyPr>
          <a:lstStyle/>
          <a:p>
            <a:r>
              <a:rPr lang="en-US" dirty="0">
                <a:latin typeface="FoundrySterling-Book" pitchFamily="2" charset="0"/>
              </a:rPr>
              <a:t>Example 1: a pathway analysis</a:t>
            </a:r>
          </a:p>
        </p:txBody>
      </p:sp>
    </p:spTree>
    <p:extLst>
      <p:ext uri="{BB962C8B-B14F-4D97-AF65-F5344CB8AC3E}">
        <p14:creationId xmlns:p14="http://schemas.microsoft.com/office/powerpoint/2010/main" val="302406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FE39-2F47-8A49-8F51-004CBB68D3A4}"/>
              </a:ext>
            </a:extLst>
          </p:cNvPr>
          <p:cNvSpPr txBox="1">
            <a:spLocks/>
          </p:cNvSpPr>
          <p:nvPr/>
        </p:nvSpPr>
        <p:spPr>
          <a:xfrm>
            <a:off x="145473" y="125164"/>
            <a:ext cx="8811491"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66"/>
                </a:solidFill>
                <a:effectLst/>
                <a:uLnTx/>
                <a:uFillTx/>
                <a:latin typeface="Arial"/>
                <a:ea typeface="ＭＳ Ｐゴシック" charset="0"/>
                <a:cs typeface="+mj-cs"/>
              </a:rPr>
              <a:t>Pathway analysis</a:t>
            </a:r>
          </a:p>
        </p:txBody>
      </p:sp>
      <p:sp>
        <p:nvSpPr>
          <p:cNvPr id="3" name="TextBox 2">
            <a:extLst>
              <a:ext uri="{FF2B5EF4-FFF2-40B4-BE49-F238E27FC236}">
                <a16:creationId xmlns:a16="http://schemas.microsoft.com/office/drawing/2014/main" id="{7CB3FAC7-C975-FB4D-87FF-E9C27DEB16EB}"/>
              </a:ext>
            </a:extLst>
          </p:cNvPr>
          <p:cNvSpPr txBox="1"/>
          <p:nvPr/>
        </p:nvSpPr>
        <p:spPr>
          <a:xfrm>
            <a:off x="386004" y="1273260"/>
            <a:ext cx="8176105" cy="39703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Pathway analyses and gene enrichment analysis seek to determine whether there is a statistical tendency for association signals to fall into known groups of related genes.  These can be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Known biological pathways (functional networks of proteins and molecules, performing known specific biological functions) – such as those available from the KEGG and </a:t>
            </a:r>
            <a:r>
              <a:rPr kumimoji="0" lang="en-US" sz="1800" b="0" i="0" u="none" strike="noStrike" kern="1200" cap="none" spc="0" normalizeH="0" baseline="0" noProof="0" dirty="0" err="1">
                <a:ln>
                  <a:noFill/>
                </a:ln>
                <a:solidFill>
                  <a:srgbClr val="FFFFFF"/>
                </a:solidFill>
                <a:effectLst/>
                <a:uLnTx/>
                <a:uFillTx/>
                <a:latin typeface="Arial" charset="0"/>
                <a:ea typeface="ＭＳ Ｐゴシック" charset="0"/>
                <a:cs typeface="+mn-cs"/>
              </a:rPr>
              <a:t>Reactome</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 databases</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More general classifications of genes by function, such as those from the Gene Ontology Project</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A slightly different direction is to try to group signals by genome function – for example, do they lie in exons?  Or gene promoters? Or in regulatory regions active in particular cells?</a:t>
            </a:r>
          </a:p>
        </p:txBody>
      </p:sp>
      <p:sp>
        <p:nvSpPr>
          <p:cNvPr id="4" name="TextBox 3">
            <a:extLst>
              <a:ext uri="{FF2B5EF4-FFF2-40B4-BE49-F238E27FC236}">
                <a16:creationId xmlns:a16="http://schemas.microsoft.com/office/drawing/2014/main" id="{2AB04052-0756-2F44-8C91-002B54817D9B}"/>
              </a:ext>
            </a:extLst>
          </p:cNvPr>
          <p:cNvSpPr txBox="1"/>
          <p:nvPr/>
        </p:nvSpPr>
        <p:spPr>
          <a:xfrm>
            <a:off x="229671" y="6348845"/>
            <a:ext cx="2808654"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https://</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www.genome.jp</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kegg</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sp>
        <p:nvSpPr>
          <p:cNvPr id="5" name="Rectangle 4">
            <a:extLst>
              <a:ext uri="{FF2B5EF4-FFF2-40B4-BE49-F238E27FC236}">
                <a16:creationId xmlns:a16="http://schemas.microsoft.com/office/drawing/2014/main" id="{CF901BBD-8BDF-224B-83B5-5ADAEA88ADA3}"/>
              </a:ext>
            </a:extLst>
          </p:cNvPr>
          <p:cNvSpPr/>
          <p:nvPr/>
        </p:nvSpPr>
        <p:spPr>
          <a:xfrm>
            <a:off x="3467210" y="6348845"/>
            <a:ext cx="2013692" cy="338554"/>
          </a:xfrm>
          <a:prstGeom prst="rect">
            <a:avLst/>
          </a:prstGeom>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https://</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reactome.org</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6" name="Rectangle 5">
            <a:extLst>
              <a:ext uri="{FF2B5EF4-FFF2-40B4-BE49-F238E27FC236}">
                <a16:creationId xmlns:a16="http://schemas.microsoft.com/office/drawing/2014/main" id="{557E0BFF-329F-BC4D-9924-FB74275BB6A4}"/>
              </a:ext>
            </a:extLst>
          </p:cNvPr>
          <p:cNvSpPr/>
          <p:nvPr/>
        </p:nvSpPr>
        <p:spPr>
          <a:xfrm>
            <a:off x="6105677" y="6348845"/>
            <a:ext cx="2269339" cy="338554"/>
          </a:xfrm>
          <a:prstGeom prst="rect">
            <a:avLst/>
          </a:prstGeom>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http://</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geneontology.org</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7056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FC52-9901-1D4F-87C4-76D65553F00F}"/>
              </a:ext>
            </a:extLst>
          </p:cNvPr>
          <p:cNvSpPr>
            <a:spLocks noGrp="1"/>
          </p:cNvSpPr>
          <p:nvPr>
            <p:ph type="title"/>
          </p:nvPr>
        </p:nvSpPr>
        <p:spPr/>
        <p:txBody>
          <a:bodyPr/>
          <a:lstStyle/>
          <a:p>
            <a:r>
              <a:rPr lang="en-US" dirty="0">
                <a:latin typeface="FoundrySterling-Book" pitchFamily="2" charset="0"/>
              </a:rPr>
              <a:t>Lecture plan</a:t>
            </a:r>
          </a:p>
        </p:txBody>
      </p:sp>
      <p:sp>
        <p:nvSpPr>
          <p:cNvPr id="3" name="Content Placeholder 2">
            <a:extLst>
              <a:ext uri="{FF2B5EF4-FFF2-40B4-BE49-F238E27FC236}">
                <a16:creationId xmlns:a16="http://schemas.microsoft.com/office/drawing/2014/main" id="{FC57E243-D43B-A948-B81A-C9A58155E66D}"/>
              </a:ext>
            </a:extLst>
          </p:cNvPr>
          <p:cNvSpPr>
            <a:spLocks noGrp="1"/>
          </p:cNvSpPr>
          <p:nvPr>
            <p:ph idx="1"/>
          </p:nvPr>
        </p:nvSpPr>
        <p:spPr>
          <a:xfrm>
            <a:off x="1154999" y="1768864"/>
            <a:ext cx="6597523" cy="3820904"/>
          </a:xfrm>
        </p:spPr>
        <p:txBody>
          <a:bodyPr/>
          <a:lstStyle/>
          <a:p>
            <a:pPr>
              <a:buFont typeface="Arial" panose="020B0604020202020204" pitchFamily="34" charset="0"/>
              <a:buChar char="•"/>
            </a:pPr>
            <a:r>
              <a:rPr lang="en-GB" dirty="0"/>
              <a:t>Recap &amp; fallout from last lecture</a:t>
            </a:r>
          </a:p>
          <a:p>
            <a:pPr>
              <a:buFont typeface="Arial" panose="020B0604020202020204" pitchFamily="34" charset="0"/>
              <a:buChar char="•"/>
            </a:pPr>
            <a:endParaRPr lang="en-GB" dirty="0"/>
          </a:p>
          <a:p>
            <a:pPr>
              <a:buFont typeface="Arial" panose="020B0604020202020204" pitchFamily="34" charset="0"/>
              <a:buChar char="•"/>
            </a:pPr>
            <a:r>
              <a:rPr lang="en-GB" dirty="0"/>
              <a:t>Gaining biological knowledge from GWAS</a:t>
            </a:r>
          </a:p>
          <a:p>
            <a:pPr>
              <a:buFont typeface="Arial" panose="020B0604020202020204" pitchFamily="34" charset="0"/>
              <a:buChar char="•"/>
            </a:pPr>
            <a:endParaRPr lang="en-GB" dirty="0"/>
          </a:p>
          <a:p>
            <a:pPr>
              <a:buFont typeface="Arial" panose="020B0604020202020204" pitchFamily="34" charset="0"/>
              <a:buChar char="•"/>
            </a:pPr>
            <a:r>
              <a:rPr lang="en-GB" dirty="0"/>
              <a:t>Biological examples</a:t>
            </a:r>
          </a:p>
          <a:p>
            <a:pPr marL="0" indent="0">
              <a:buNone/>
            </a:pPr>
            <a:endParaRPr lang="en-GB" dirty="0"/>
          </a:p>
          <a:p>
            <a:pPr>
              <a:buFont typeface="Arial" panose="020B0604020202020204" pitchFamily="34" charset="0"/>
              <a:buChar char="•"/>
            </a:pPr>
            <a:r>
              <a:rPr lang="en-GB" dirty="0"/>
              <a:t>Heritability and prediction</a:t>
            </a:r>
          </a:p>
        </p:txBody>
      </p:sp>
      <p:cxnSp>
        <p:nvCxnSpPr>
          <p:cNvPr id="5" name="Straight Arrow Connector 4">
            <a:extLst>
              <a:ext uri="{FF2B5EF4-FFF2-40B4-BE49-F238E27FC236}">
                <a16:creationId xmlns:a16="http://schemas.microsoft.com/office/drawing/2014/main" id="{A45E3A58-7684-13D2-81FF-EA2BCE1D29B6}"/>
              </a:ext>
            </a:extLst>
          </p:cNvPr>
          <p:cNvCxnSpPr>
            <a:cxnSpLocks/>
          </p:cNvCxnSpPr>
          <p:nvPr/>
        </p:nvCxnSpPr>
        <p:spPr bwMode="auto">
          <a:xfrm>
            <a:off x="532738" y="2003729"/>
            <a:ext cx="519798" cy="0"/>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225692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B78C2-5F0D-8A4A-8514-23B7F70D2338}"/>
              </a:ext>
            </a:extLst>
          </p:cNvPr>
          <p:cNvPicPr>
            <a:picLocks noChangeAspect="1"/>
          </p:cNvPicPr>
          <p:nvPr/>
        </p:nvPicPr>
        <p:blipFill>
          <a:blip r:embed="rId2"/>
          <a:stretch>
            <a:fillRect/>
          </a:stretch>
        </p:blipFill>
        <p:spPr>
          <a:xfrm>
            <a:off x="4349171" y="1658703"/>
            <a:ext cx="4202547" cy="1116819"/>
          </a:xfrm>
          <a:prstGeom prst="rect">
            <a:avLst/>
          </a:prstGeom>
          <a:solidFill>
            <a:schemeClr val="tx1"/>
          </a:solidFill>
        </p:spPr>
      </p:pic>
      <p:sp>
        <p:nvSpPr>
          <p:cNvPr id="3" name="Title 1">
            <a:extLst>
              <a:ext uri="{FF2B5EF4-FFF2-40B4-BE49-F238E27FC236}">
                <a16:creationId xmlns:a16="http://schemas.microsoft.com/office/drawing/2014/main" id="{0B3FE159-317E-C440-8489-B513BC772775}"/>
              </a:ext>
            </a:extLst>
          </p:cNvPr>
          <p:cNvSpPr txBox="1">
            <a:spLocks/>
          </p:cNvSpPr>
          <p:nvPr/>
        </p:nvSpPr>
        <p:spPr>
          <a:xfrm>
            <a:off x="145473" y="125164"/>
            <a:ext cx="8811491"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66"/>
                </a:solidFill>
                <a:effectLst/>
                <a:uLnTx/>
                <a:uFillTx/>
                <a:latin typeface="Arial"/>
                <a:ea typeface="ＭＳ Ｐゴシック" charset="0"/>
                <a:cs typeface="+mj-cs"/>
              </a:rPr>
              <a:t>Pathway analysis example</a:t>
            </a:r>
          </a:p>
        </p:txBody>
      </p:sp>
      <p:sp>
        <p:nvSpPr>
          <p:cNvPr id="4" name="TextBox 3">
            <a:extLst>
              <a:ext uri="{FF2B5EF4-FFF2-40B4-BE49-F238E27FC236}">
                <a16:creationId xmlns:a16="http://schemas.microsoft.com/office/drawing/2014/main" id="{EAB664C6-2910-A848-860C-7493863D025E}"/>
              </a:ext>
            </a:extLst>
          </p:cNvPr>
          <p:cNvSpPr txBox="1"/>
          <p:nvPr/>
        </p:nvSpPr>
        <p:spPr>
          <a:xfrm>
            <a:off x="281121" y="904009"/>
            <a:ext cx="845763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The primary cause of MS has typically been thought to be inflammation causing downstream neurodegeneration – with some debate about this. Can the GWAS of MS we discussed shed light on this?</a:t>
            </a:r>
          </a:p>
        </p:txBody>
      </p:sp>
      <p:sp>
        <p:nvSpPr>
          <p:cNvPr id="6" name="TextBox 5">
            <a:extLst>
              <a:ext uri="{FF2B5EF4-FFF2-40B4-BE49-F238E27FC236}">
                <a16:creationId xmlns:a16="http://schemas.microsoft.com/office/drawing/2014/main" id="{4DE62304-08DA-CA4F-916F-10ACC8402CB5}"/>
              </a:ext>
            </a:extLst>
          </p:cNvPr>
          <p:cNvSpPr txBox="1"/>
          <p:nvPr/>
        </p:nvSpPr>
        <p:spPr>
          <a:xfrm>
            <a:off x="489763" y="6394282"/>
            <a:ext cx="2920864"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www.well.ox.ac.uk</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/wtccc2/</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ms</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pic>
        <p:nvPicPr>
          <p:cNvPr id="7" name="Picture 6">
            <a:extLst>
              <a:ext uri="{FF2B5EF4-FFF2-40B4-BE49-F238E27FC236}">
                <a16:creationId xmlns:a16="http://schemas.microsoft.com/office/drawing/2014/main" id="{2D8ECB3E-8048-3B45-96AC-4B3030D03B14}"/>
              </a:ext>
            </a:extLst>
          </p:cNvPr>
          <p:cNvPicPr>
            <a:picLocks noChangeAspect="1"/>
          </p:cNvPicPr>
          <p:nvPr/>
        </p:nvPicPr>
        <p:blipFill rotWithShape="1">
          <a:blip r:embed="rId3"/>
          <a:srcRect l="11567" t="43334" r="35662" b="7272"/>
          <a:stretch/>
        </p:blipFill>
        <p:spPr>
          <a:xfrm>
            <a:off x="145473" y="1844494"/>
            <a:ext cx="3609445" cy="4440300"/>
          </a:xfrm>
          <a:prstGeom prst="rect">
            <a:avLst/>
          </a:prstGeom>
          <a:solidFill>
            <a:schemeClr val="tx1"/>
          </a:solidFill>
        </p:spPr>
      </p:pic>
      <p:sp>
        <p:nvSpPr>
          <p:cNvPr id="8" name="TextBox 7">
            <a:extLst>
              <a:ext uri="{FF2B5EF4-FFF2-40B4-BE49-F238E27FC236}">
                <a16:creationId xmlns:a16="http://schemas.microsoft.com/office/drawing/2014/main" id="{E75A4491-4BE6-2448-A4D9-FF11A9725C54}"/>
              </a:ext>
            </a:extLst>
          </p:cNvPr>
          <p:cNvSpPr txBox="1"/>
          <p:nvPr/>
        </p:nvSpPr>
        <p:spPr>
          <a:xfrm>
            <a:off x="4250163" y="3412887"/>
            <a:ext cx="4408807"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As the main figure shows, many of the association signals looked like they were near immune-system related genes.</a:t>
            </a:r>
          </a:p>
        </p:txBody>
      </p:sp>
      <p:cxnSp>
        <p:nvCxnSpPr>
          <p:cNvPr id="10" name="Straight Arrow Connector 9">
            <a:extLst>
              <a:ext uri="{FF2B5EF4-FFF2-40B4-BE49-F238E27FC236}">
                <a16:creationId xmlns:a16="http://schemas.microsoft.com/office/drawing/2014/main" id="{EE9C1F66-9CD4-0E1F-8053-604C88C9F816}"/>
              </a:ext>
            </a:extLst>
          </p:cNvPr>
          <p:cNvCxnSpPr>
            <a:cxnSpLocks/>
          </p:cNvCxnSpPr>
          <p:nvPr/>
        </p:nvCxnSpPr>
        <p:spPr bwMode="auto">
          <a:xfrm>
            <a:off x="3588660" y="1580717"/>
            <a:ext cx="0" cy="217898"/>
          </a:xfrm>
          <a:prstGeom prst="straightConnector1">
            <a:avLst/>
          </a:prstGeom>
          <a:solidFill>
            <a:schemeClr val="accent1"/>
          </a:solidFill>
          <a:ln w="127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1261285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3FE159-317E-C440-8489-B513BC772775}"/>
              </a:ext>
            </a:extLst>
          </p:cNvPr>
          <p:cNvSpPr txBox="1">
            <a:spLocks/>
          </p:cNvSpPr>
          <p:nvPr/>
        </p:nvSpPr>
        <p:spPr>
          <a:xfrm>
            <a:off x="145473" y="125164"/>
            <a:ext cx="8811491"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66"/>
                </a:solidFill>
                <a:effectLst/>
                <a:uLnTx/>
                <a:uFillTx/>
                <a:latin typeface="Arial"/>
                <a:ea typeface="ＭＳ Ｐゴシック" charset="0"/>
                <a:cs typeface="+mj-cs"/>
              </a:rPr>
              <a:t>Pathway analysis example</a:t>
            </a:r>
          </a:p>
        </p:txBody>
      </p:sp>
      <p:sp>
        <p:nvSpPr>
          <p:cNvPr id="6" name="TextBox 5">
            <a:extLst>
              <a:ext uri="{FF2B5EF4-FFF2-40B4-BE49-F238E27FC236}">
                <a16:creationId xmlns:a16="http://schemas.microsoft.com/office/drawing/2014/main" id="{4DE62304-08DA-CA4F-916F-10ACC8402CB5}"/>
              </a:ext>
            </a:extLst>
          </p:cNvPr>
          <p:cNvSpPr txBox="1"/>
          <p:nvPr/>
        </p:nvSpPr>
        <p:spPr>
          <a:xfrm>
            <a:off x="5859385" y="6237502"/>
            <a:ext cx="2920864"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www.well.ox.ac.uk</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/wtccc2/</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mn-cs"/>
              </a:rPr>
              <a:t>ms</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sp>
        <p:nvSpPr>
          <p:cNvPr id="8" name="TextBox 7">
            <a:extLst>
              <a:ext uri="{FF2B5EF4-FFF2-40B4-BE49-F238E27FC236}">
                <a16:creationId xmlns:a16="http://schemas.microsoft.com/office/drawing/2014/main" id="{E75A4491-4BE6-2448-A4D9-FF11A9725C54}"/>
              </a:ext>
            </a:extLst>
          </p:cNvPr>
          <p:cNvSpPr txBox="1"/>
          <p:nvPr/>
        </p:nvSpPr>
        <p:spPr>
          <a:xfrm>
            <a:off x="375206" y="917618"/>
            <a:ext cx="858175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We: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Assigned SNPs to their nearest gene using the available annotation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Used the Gene Ontology Project to classify genes into functionally related groups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Conducted a statistical test (Fisher’s exact test) to identify whether the nearest genes were enriched in each group.</a:t>
            </a:r>
          </a:p>
        </p:txBody>
      </p:sp>
      <p:pic>
        <p:nvPicPr>
          <p:cNvPr id="10" name="Picture 9">
            <a:extLst>
              <a:ext uri="{FF2B5EF4-FFF2-40B4-BE49-F238E27FC236}">
                <a16:creationId xmlns:a16="http://schemas.microsoft.com/office/drawing/2014/main" id="{EAC36BB8-37C7-5341-888A-6AAFAD126FF8}"/>
              </a:ext>
            </a:extLst>
          </p:cNvPr>
          <p:cNvPicPr>
            <a:picLocks noChangeAspect="1"/>
          </p:cNvPicPr>
          <p:nvPr/>
        </p:nvPicPr>
        <p:blipFill rotWithShape="1">
          <a:blip r:embed="rId2"/>
          <a:srcRect l="3091" t="66813" r="33898" b="4111"/>
          <a:stretch/>
        </p:blipFill>
        <p:spPr>
          <a:xfrm>
            <a:off x="281120" y="3045543"/>
            <a:ext cx="4290879" cy="2602202"/>
          </a:xfrm>
          <a:prstGeom prst="rect">
            <a:avLst/>
          </a:prstGeom>
          <a:solidFill>
            <a:schemeClr val="tx1"/>
          </a:solidFill>
        </p:spPr>
      </p:pic>
      <p:sp>
        <p:nvSpPr>
          <p:cNvPr id="11" name="TextBox 10">
            <a:extLst>
              <a:ext uri="{FF2B5EF4-FFF2-40B4-BE49-F238E27FC236}">
                <a16:creationId xmlns:a16="http://schemas.microsoft.com/office/drawing/2014/main" id="{D4ECC25F-062D-4742-ACC2-F5E6183D5DC5}"/>
              </a:ext>
            </a:extLst>
          </p:cNvPr>
          <p:cNvSpPr txBox="1"/>
          <p:nvPr/>
        </p:nvSpPr>
        <p:spPr>
          <a:xfrm>
            <a:off x="676356" y="5714282"/>
            <a:ext cx="3417282"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ＭＳ Ｐゴシック" charset="0"/>
                <a:cs typeface="+mn-cs"/>
              </a:rPr>
              <a:t>T-helper-cell differentiation pathway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ＭＳ Ｐゴシック" charset="0"/>
                <a:cs typeface="+mn-cs"/>
              </a:rPr>
              <a:t>(from Ingenuity Pathway Analysis software)</a:t>
            </a:r>
          </a:p>
        </p:txBody>
      </p:sp>
      <p:sp>
        <p:nvSpPr>
          <p:cNvPr id="12" name="TextBox 11">
            <a:extLst>
              <a:ext uri="{FF2B5EF4-FFF2-40B4-BE49-F238E27FC236}">
                <a16:creationId xmlns:a16="http://schemas.microsoft.com/office/drawing/2014/main" id="{6C17E9D2-E71E-3945-8AA5-74F9973EBE70}"/>
              </a:ext>
            </a:extLst>
          </p:cNvPr>
          <p:cNvSpPr txBox="1"/>
          <p:nvPr/>
        </p:nvSpPr>
        <p:spPr>
          <a:xfrm>
            <a:off x="4982524" y="2679363"/>
            <a:ext cx="3797725"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Particularly strong enrichment was observed for immune system pathways – notably in “T cell activation and proliferation” (P=1.9x10</a:t>
            </a:r>
            <a:r>
              <a:rPr kumimoji="0" lang="en-US" sz="1600" b="0" i="0" u="none" strike="noStrike" kern="1200" cap="none" spc="0" normalizeH="0" baseline="30000" noProof="0" dirty="0">
                <a:ln>
                  <a:noFill/>
                </a:ln>
                <a:solidFill>
                  <a:srgbClr val="FFFFFF"/>
                </a:solidFill>
                <a:effectLst/>
                <a:uLnTx/>
                <a:uFillTx/>
                <a:latin typeface="Arial" charset="0"/>
                <a:ea typeface="ＭＳ Ｐゴシック" charset="0"/>
                <a:cs typeface="+mn-cs"/>
              </a:rPr>
              <a:t>-9</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sp>
        <p:nvSpPr>
          <p:cNvPr id="13" name="TextBox 12">
            <a:extLst>
              <a:ext uri="{FF2B5EF4-FFF2-40B4-BE49-F238E27FC236}">
                <a16:creationId xmlns:a16="http://schemas.microsoft.com/office/drawing/2014/main" id="{59926C94-AC01-C149-A6C5-14DA67345F5C}"/>
              </a:ext>
            </a:extLst>
          </p:cNvPr>
          <p:cNvSpPr txBox="1"/>
          <p:nvPr/>
        </p:nvSpPr>
        <p:spPr>
          <a:xfrm>
            <a:off x="5152445" y="4166044"/>
            <a:ext cx="3627804" cy="83099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ＭＳ Ｐゴシック" charset="0"/>
                <a:cs typeface="+mn-cs"/>
              </a:rPr>
              <a:t>“Although GO immune system genes only account for 7% of human genes, in 30% of our association regions the nearest gene to the lead SNP is an immune system gene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a:t>
            </a:r>
          </a:p>
        </p:txBody>
      </p:sp>
      <p:pic>
        <p:nvPicPr>
          <p:cNvPr id="4" name="Picture 3" descr="Graphical user interface, text&#10;&#10;Description automatically generated">
            <a:extLst>
              <a:ext uri="{FF2B5EF4-FFF2-40B4-BE49-F238E27FC236}">
                <a16:creationId xmlns:a16="http://schemas.microsoft.com/office/drawing/2014/main" id="{DB8B6867-30EB-C104-2B08-A60E49ACE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806" y="5184385"/>
            <a:ext cx="3779400" cy="926719"/>
          </a:xfrm>
          <a:prstGeom prst="rect">
            <a:avLst/>
          </a:prstGeom>
        </p:spPr>
      </p:pic>
    </p:spTree>
    <p:extLst>
      <p:ext uri="{BB962C8B-B14F-4D97-AF65-F5344CB8AC3E}">
        <p14:creationId xmlns:p14="http://schemas.microsoft.com/office/powerpoint/2010/main" val="3361008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FE39-2F47-8A49-8F51-004CBB68D3A4}"/>
              </a:ext>
            </a:extLst>
          </p:cNvPr>
          <p:cNvSpPr txBox="1">
            <a:spLocks/>
          </p:cNvSpPr>
          <p:nvPr/>
        </p:nvSpPr>
        <p:spPr>
          <a:xfrm>
            <a:off x="145473" y="125164"/>
            <a:ext cx="8811491"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66"/>
                </a:solidFill>
                <a:effectLst/>
                <a:uLnTx/>
                <a:uFillTx/>
                <a:latin typeface="Arial"/>
                <a:ea typeface="ＭＳ Ｐゴシック" charset="0"/>
                <a:cs typeface="+mj-cs"/>
              </a:rPr>
              <a:t>Fine-mapping</a:t>
            </a:r>
          </a:p>
        </p:txBody>
      </p:sp>
      <p:sp>
        <p:nvSpPr>
          <p:cNvPr id="3" name="TextBox 2">
            <a:extLst>
              <a:ext uri="{FF2B5EF4-FFF2-40B4-BE49-F238E27FC236}">
                <a16:creationId xmlns:a16="http://schemas.microsoft.com/office/drawing/2014/main" id="{7CB3FAC7-C975-FB4D-87FF-E9C27DEB16EB}"/>
              </a:ext>
            </a:extLst>
          </p:cNvPr>
          <p:cNvSpPr txBox="1"/>
          <p:nvPr/>
        </p:nvSpPr>
        <p:spPr>
          <a:xfrm>
            <a:off x="386003" y="982314"/>
            <a:ext cx="8176105" cy="53553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“Fine-mapping” is the general term used for attempts to narrow down association signals to the underlying causal variants.  A typical process involves: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Gathering complete information on genetic variation in the region of interest – for example by deep-sequencing a large number of individuals.  (Large databases such as </a:t>
            </a:r>
            <a:r>
              <a:rPr kumimoji="0" lang="en-US" sz="1800" b="0" i="0" u="none" strike="noStrike" kern="1200" cap="none" spc="0" normalizeH="0" baseline="0" noProof="0" dirty="0" err="1">
                <a:ln>
                  <a:noFill/>
                </a:ln>
                <a:solidFill>
                  <a:srgbClr val="FFFFFF"/>
                </a:solidFill>
                <a:effectLst/>
                <a:uLnTx/>
                <a:uFillTx/>
                <a:latin typeface="Arial" charset="0"/>
                <a:ea typeface="ＭＳ Ｐゴシック" charset="0"/>
                <a:cs typeface="+mn-cs"/>
              </a:rPr>
              <a:t>gnomAD</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 / </a:t>
            </a:r>
            <a:r>
              <a:rPr kumimoji="0" lang="en-US" sz="1800" b="0" i="0" u="none" strike="noStrike" kern="1200" cap="none" spc="0" normalizeH="0" baseline="0" noProof="0" dirty="0" err="1">
                <a:ln>
                  <a:noFill/>
                </a:ln>
                <a:solidFill>
                  <a:srgbClr val="FFFFFF"/>
                </a:solidFill>
                <a:effectLst/>
                <a:uLnTx/>
                <a:uFillTx/>
                <a:latin typeface="Arial" charset="0"/>
                <a:ea typeface="ＭＳ Ｐゴシック" charset="0"/>
                <a:cs typeface="+mn-cs"/>
              </a:rPr>
              <a:t>TopMed</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 now make this easier.)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Gathering information on genome function – including gene structure and regulatory regions.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Potentially leveraging data from different ancestral backgrounds, hoping that differences in LD patterns will help narrow down signals.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Fitting models that attempt to parse apart multiple associations in the same region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Possible underlying mechanisms are pretty diverse and a healthy dose of genomic detective work is often needed.</a:t>
            </a:r>
          </a:p>
        </p:txBody>
      </p:sp>
    </p:spTree>
    <p:extLst>
      <p:ext uri="{BB962C8B-B14F-4D97-AF65-F5344CB8AC3E}">
        <p14:creationId xmlns:p14="http://schemas.microsoft.com/office/powerpoint/2010/main" val="354938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841487"/>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0" name="Straight Arrow Connector 29"/>
          <p:cNvCxnSpPr/>
          <p:nvPr/>
        </p:nvCxnSpPr>
        <p:spPr bwMode="auto">
          <a:xfrm flipH="1">
            <a:off x="3425567" y="1798594"/>
            <a:ext cx="329513" cy="343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586150" y="1979830"/>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9" name="5-Point Star 38"/>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cxnSp>
        <p:nvCxnSpPr>
          <p:cNvPr id="13" name="Straight Arrow Connector 12">
            <a:extLst>
              <a:ext uri="{FF2B5EF4-FFF2-40B4-BE49-F238E27FC236}">
                <a16:creationId xmlns:a16="http://schemas.microsoft.com/office/drawing/2014/main" id="{917B2953-6A6A-A443-DCF6-030F87C27961}"/>
              </a:ext>
            </a:extLst>
          </p:cNvPr>
          <p:cNvCxnSpPr>
            <a:cxnSpLocks/>
          </p:cNvCxnSpPr>
          <p:nvPr/>
        </p:nvCxnSpPr>
        <p:spPr bwMode="auto">
          <a:xfrm flipH="1" flipV="1">
            <a:off x="2817986" y="2703443"/>
            <a:ext cx="521562" cy="453225"/>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
        <p:nvSpPr>
          <p:cNvPr id="3" name="TextBox 2">
            <a:extLst>
              <a:ext uri="{FF2B5EF4-FFF2-40B4-BE49-F238E27FC236}">
                <a16:creationId xmlns:a16="http://schemas.microsoft.com/office/drawing/2014/main" id="{ACD5623F-30D5-B9CD-74D4-54B02CC71037}"/>
              </a:ext>
            </a:extLst>
          </p:cNvPr>
          <p:cNvSpPr txBox="1"/>
          <p:nvPr/>
        </p:nvSpPr>
        <p:spPr>
          <a:xfrm>
            <a:off x="3185672" y="3254633"/>
            <a:ext cx="2292614" cy="338554"/>
          </a:xfrm>
          <a:prstGeom prst="rect">
            <a:avLst/>
          </a:prstGeom>
          <a:noFill/>
        </p:spPr>
        <p:txBody>
          <a:bodyPr wrap="none" rtlCol="0">
            <a:spAutoFit/>
          </a:bodyPr>
          <a:lstStyle/>
          <a:p>
            <a:pPr algn="ctr"/>
            <a:r>
              <a:rPr lang="en-US" dirty="0">
                <a:latin typeface="FoundrySterling-Book" pitchFamily="2" charset="0"/>
              </a:rPr>
              <a:t>Example 2: fine-mapping</a:t>
            </a:r>
          </a:p>
        </p:txBody>
      </p:sp>
    </p:spTree>
    <p:extLst>
      <p:ext uri="{BB962C8B-B14F-4D97-AF65-F5344CB8AC3E}">
        <p14:creationId xmlns:p14="http://schemas.microsoft.com/office/powerpoint/2010/main" val="1027156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1" name="Rectangle 30"/>
          <p:cNvSpPr/>
          <p:nvPr/>
        </p:nvSpPr>
        <p:spPr>
          <a:xfrm>
            <a:off x="16" y="0"/>
            <a:ext cx="4571999" cy="6858000"/>
          </a:xfrm>
          <a:prstGeom prst="rect">
            <a:avLst/>
          </a:prstGeom>
          <a:solidFill>
            <a:srgbClr val="98151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latin typeface="Calibri"/>
            </a:endParaRPr>
          </a:p>
        </p:txBody>
      </p:sp>
      <p:sp>
        <p:nvSpPr>
          <p:cNvPr id="28" name="Rectangle 27"/>
          <p:cNvSpPr/>
          <p:nvPr/>
        </p:nvSpPr>
        <p:spPr>
          <a:xfrm>
            <a:off x="4572013" y="0"/>
            <a:ext cx="4571999" cy="6858000"/>
          </a:xfrm>
          <a:prstGeom prst="rect">
            <a:avLst/>
          </a:prstGeom>
          <a:solidFill>
            <a:srgbClr val="002147"/>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nvGrpSpPr>
          <p:cNvPr id="13" name="Group 12"/>
          <p:cNvGrpSpPr/>
          <p:nvPr/>
        </p:nvGrpSpPr>
        <p:grpSpPr>
          <a:xfrm>
            <a:off x="5251593" y="1932205"/>
            <a:ext cx="3476063" cy="1829827"/>
            <a:chOff x="3362501" y="1253818"/>
            <a:chExt cx="3476063" cy="1669043"/>
          </a:xfrm>
        </p:grpSpPr>
        <p:sp>
          <p:nvSpPr>
            <p:cNvPr id="9" name="Oval 8"/>
            <p:cNvSpPr/>
            <p:nvPr/>
          </p:nvSpPr>
          <p:spPr>
            <a:xfrm>
              <a:off x="3362501" y="1253818"/>
              <a:ext cx="3476063" cy="1669043"/>
            </a:xfrm>
            <a:prstGeom prst="ellipse">
              <a:avLst/>
            </a:prstGeom>
            <a:solidFill>
              <a:srgbClr val="98151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0" name="Arc 9"/>
            <p:cNvSpPr/>
            <p:nvPr/>
          </p:nvSpPr>
          <p:spPr>
            <a:xfrm rot="11088240">
              <a:off x="4348050" y="1552406"/>
              <a:ext cx="1553878" cy="699701"/>
            </a:xfrm>
            <a:prstGeom prst="arc">
              <a:avLst>
                <a:gd name="adj1" fmla="val 10863196"/>
                <a:gd name="adj2" fmla="val 0"/>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4323">
            <a:off x="1068846" y="1008672"/>
            <a:ext cx="2426368" cy="3511915"/>
          </a:xfrm>
          <a:prstGeom prst="rect">
            <a:avLst/>
          </a:prstGeom>
        </p:spPr>
      </p:pic>
      <p:sp>
        <p:nvSpPr>
          <p:cNvPr id="32" name="TextBox 31"/>
          <p:cNvSpPr txBox="1"/>
          <p:nvPr/>
        </p:nvSpPr>
        <p:spPr>
          <a:xfrm>
            <a:off x="308107" y="4443597"/>
            <a:ext cx="4009894" cy="461665"/>
          </a:xfrm>
          <a:prstGeom prst="rect">
            <a:avLst/>
          </a:prstGeom>
          <a:noFill/>
        </p:spPr>
        <p:txBody>
          <a:bodyPr wrap="square" rtlCol="0">
            <a:spAutoFit/>
          </a:bodyPr>
          <a:lstStyle/>
          <a:p>
            <a:pPr algn="ctr" defTabSz="457200" eaLnBrk="1" fontAlgn="auto" hangingPunct="1">
              <a:spcBef>
                <a:spcPts val="0"/>
              </a:spcBef>
              <a:spcAft>
                <a:spcPts val="0"/>
              </a:spcAft>
            </a:pPr>
            <a:r>
              <a:rPr lang="en-US" sz="2400" dirty="0">
                <a:solidFill>
                  <a:prstClr val="white">
                    <a:lumMod val="95000"/>
                  </a:prstClr>
                </a:solidFill>
                <a:latin typeface="Helvetica"/>
                <a:ea typeface="+mn-ea"/>
                <a:cs typeface="Helvetica"/>
              </a:rPr>
              <a:t>Plasmodium falciparum</a:t>
            </a:r>
          </a:p>
        </p:txBody>
      </p:sp>
      <p:sp>
        <p:nvSpPr>
          <p:cNvPr id="34" name="TextBox 33"/>
          <p:cNvSpPr txBox="1"/>
          <p:nvPr/>
        </p:nvSpPr>
        <p:spPr>
          <a:xfrm>
            <a:off x="6388219" y="4459525"/>
            <a:ext cx="1281120" cy="461665"/>
          </a:xfrm>
          <a:prstGeom prst="rect">
            <a:avLst/>
          </a:prstGeom>
          <a:noFill/>
        </p:spPr>
        <p:txBody>
          <a:bodyPr wrap="none" rtlCol="0">
            <a:spAutoFit/>
          </a:bodyPr>
          <a:lstStyle/>
          <a:p>
            <a:pPr algn="ctr" defTabSz="457200" eaLnBrk="1" fontAlgn="auto" hangingPunct="1">
              <a:spcBef>
                <a:spcPts val="0"/>
              </a:spcBef>
              <a:spcAft>
                <a:spcPts val="0"/>
              </a:spcAft>
            </a:pPr>
            <a:r>
              <a:rPr lang="en-US" sz="2400" dirty="0">
                <a:solidFill>
                  <a:prstClr val="white">
                    <a:lumMod val="95000"/>
                  </a:prstClr>
                </a:solidFill>
                <a:latin typeface="Helvetica"/>
                <a:ea typeface="+mn-ea"/>
                <a:cs typeface="Helvetica"/>
              </a:rPr>
              <a:t>humans</a:t>
            </a:r>
          </a:p>
        </p:txBody>
      </p:sp>
      <p:sp>
        <p:nvSpPr>
          <p:cNvPr id="35" name="TextBox 34"/>
          <p:cNvSpPr txBox="1"/>
          <p:nvPr/>
        </p:nvSpPr>
        <p:spPr>
          <a:xfrm>
            <a:off x="3758058" y="4336414"/>
            <a:ext cx="1627909"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dirty="0">
                <a:solidFill>
                  <a:srgbClr val="F2F2F2"/>
                </a:solidFill>
                <a:latin typeface="Copperplate Gothic Bold"/>
                <a:ea typeface="+mn-ea"/>
                <a:cs typeface="Copperplate Gothic Bold"/>
              </a:rPr>
              <a:t>VS</a:t>
            </a:r>
          </a:p>
        </p:txBody>
      </p:sp>
      <p:sp>
        <p:nvSpPr>
          <p:cNvPr id="2" name="TextBox 1"/>
          <p:cNvSpPr txBox="1"/>
          <p:nvPr/>
        </p:nvSpPr>
        <p:spPr>
          <a:xfrm>
            <a:off x="1288469" y="6040749"/>
            <a:ext cx="6583854" cy="646331"/>
          </a:xfrm>
          <a:prstGeom prst="rect">
            <a:avLst/>
          </a:prstGeom>
          <a:solidFill>
            <a:srgbClr val="BFBFBF">
              <a:alpha val="32000"/>
            </a:srgbClr>
          </a:solidFill>
        </p:spPr>
        <p:txBody>
          <a:bodyPr wrap="none" rtlCol="0">
            <a:spAutoFit/>
          </a:bodyPr>
          <a:lstStyle/>
          <a:p>
            <a:pPr algn="ctr" defTabSz="457200" eaLnBrk="1" fontAlgn="auto" hangingPunct="1">
              <a:spcBef>
                <a:spcPts val="0"/>
              </a:spcBef>
              <a:spcAft>
                <a:spcPts val="0"/>
              </a:spcAft>
            </a:pPr>
            <a:r>
              <a:rPr lang="en-US" sz="1800" dirty="0">
                <a:solidFill>
                  <a:schemeClr val="bg1"/>
                </a:solidFill>
                <a:latin typeface="Helvetica"/>
                <a:ea typeface="+mn-ea"/>
                <a:cs typeface="Helvetica"/>
                <a:hlinkClick r:id="rId4">
                  <a:extLst>
                    <a:ext uri="{A12FA001-AC4F-418D-AE19-62706E023703}">
                      <ahyp:hlinkClr xmlns:ahyp="http://schemas.microsoft.com/office/drawing/2018/hyperlinkcolor" val="tx"/>
                    </a:ext>
                  </a:extLst>
                </a:hlinkClick>
              </a:rPr>
              <a:t>Nature Communications: doi.org/10.1038/s41467-019-13480-z</a:t>
            </a:r>
            <a:endParaRPr lang="en-US" sz="1800" dirty="0">
              <a:solidFill>
                <a:schemeClr val="bg1"/>
              </a:solidFill>
              <a:latin typeface="Helvetica"/>
              <a:ea typeface="+mn-ea"/>
              <a:cs typeface="Helvetica"/>
            </a:endParaRPr>
          </a:p>
          <a:p>
            <a:pPr algn="ctr" defTabSz="457200" eaLnBrk="1" fontAlgn="auto" hangingPunct="1">
              <a:spcBef>
                <a:spcPts val="0"/>
              </a:spcBef>
              <a:spcAft>
                <a:spcPts val="0"/>
              </a:spcAft>
            </a:pPr>
            <a:r>
              <a:rPr lang="it-IT" sz="1800" dirty="0">
                <a:solidFill>
                  <a:schemeClr val="bg1"/>
                </a:solidFill>
                <a:latin typeface="Helvetica"/>
                <a:ea typeface="+mn-ea"/>
                <a:cs typeface="Helvetica"/>
              </a:rPr>
              <a:t>or on </a:t>
            </a:r>
            <a:r>
              <a:rPr lang="it-IT" sz="1800" dirty="0" err="1">
                <a:solidFill>
                  <a:schemeClr val="bg1"/>
                </a:solidFill>
                <a:latin typeface="Helvetica"/>
                <a:ea typeface="+mn-ea"/>
                <a:cs typeface="Helvetica"/>
              </a:rPr>
              <a:t>bioArxiv</a:t>
            </a:r>
            <a:r>
              <a:rPr lang="it-IT" sz="1800" dirty="0">
                <a:solidFill>
                  <a:schemeClr val="bg1"/>
                </a:solidFill>
                <a:latin typeface="Helvetica"/>
                <a:ea typeface="+mn-ea"/>
                <a:cs typeface="Helvetica"/>
              </a:rPr>
              <a:t>: </a:t>
            </a:r>
            <a:r>
              <a:rPr lang="cs-CZ" sz="1800" dirty="0" err="1">
                <a:solidFill>
                  <a:schemeClr val="bg1"/>
                </a:solidFill>
                <a:latin typeface="Helvetica"/>
                <a:ea typeface="+mn-ea"/>
                <a:cs typeface="Helvetica"/>
              </a:rPr>
              <a:t>doi.org</a:t>
            </a:r>
            <a:r>
              <a:rPr lang="cs-CZ" sz="1800" dirty="0">
                <a:solidFill>
                  <a:schemeClr val="bg1"/>
                </a:solidFill>
                <a:latin typeface="Helvetica"/>
                <a:ea typeface="+mn-ea"/>
                <a:cs typeface="Helvetica"/>
              </a:rPr>
              <a:t>/10.1101/535898</a:t>
            </a:r>
            <a:endParaRPr lang="en-US" sz="1800" dirty="0">
              <a:solidFill>
                <a:schemeClr val="bg1"/>
              </a:solidFill>
              <a:latin typeface="Helvetica"/>
              <a:ea typeface="+mn-ea"/>
              <a:cs typeface="Helvetica"/>
            </a:endParaRPr>
          </a:p>
        </p:txBody>
      </p:sp>
      <p:sp>
        <p:nvSpPr>
          <p:cNvPr id="14" name="TextBox 13"/>
          <p:cNvSpPr txBox="1"/>
          <p:nvPr/>
        </p:nvSpPr>
        <p:spPr>
          <a:xfrm>
            <a:off x="-4224321" y="4667806"/>
            <a:ext cx="184666" cy="369332"/>
          </a:xfrm>
          <a:prstGeom prst="rect">
            <a:avLst/>
          </a:prstGeom>
          <a:noFill/>
        </p:spPr>
        <p:txBody>
          <a:bodyPr wrap="none" rtlCol="0">
            <a:spAutoFit/>
          </a:bodyPr>
          <a:lstStyle/>
          <a:p>
            <a:pPr algn="l" defTabSz="457200" eaLnBrk="1" fontAlgn="auto" hangingPunct="1">
              <a:spcBef>
                <a:spcPts val="0"/>
              </a:spcBef>
              <a:spcAft>
                <a:spcPts val="0"/>
              </a:spcAft>
            </a:pPr>
            <a:endParaRPr lang="en-US" sz="1800" dirty="0">
              <a:solidFill>
                <a:prstClr val="black"/>
              </a:solidFill>
              <a:latin typeface="Helvetica"/>
              <a:ea typeface="+mn-ea"/>
              <a:cs typeface="Helvetica"/>
            </a:endParaRPr>
          </a:p>
        </p:txBody>
      </p:sp>
    </p:spTree>
    <p:extLst>
      <p:ext uri="{BB962C8B-B14F-4D97-AF65-F5344CB8AC3E}">
        <p14:creationId xmlns:p14="http://schemas.microsoft.com/office/powerpoint/2010/main" val="2625627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762" y="152400"/>
            <a:ext cx="8502952" cy="621695"/>
          </a:xfrm>
        </p:spPr>
        <p:txBody>
          <a:bodyPr/>
          <a:lstStyle/>
          <a:p>
            <a:r>
              <a:rPr lang="en-US" dirty="0"/>
              <a:t>GWAS of susceptibility to severe malaria </a:t>
            </a:r>
          </a:p>
        </p:txBody>
      </p:sp>
      <p:pic>
        <p:nvPicPr>
          <p:cNvPr id="4" name="Content Placeholder 3" descr="Figure 01 - data and structur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8758" t="-4937" r="-160" b="59810"/>
          <a:stretch/>
        </p:blipFill>
        <p:spPr>
          <a:xfrm>
            <a:off x="483810" y="662073"/>
            <a:ext cx="8224761" cy="454838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52" y="6318863"/>
            <a:ext cx="2093837" cy="403514"/>
          </a:xfrm>
          <a:prstGeom prst="rect">
            <a:avLst/>
          </a:prstGeom>
          <a:ln w="28575">
            <a:solidFill>
              <a:schemeClr val="tx1"/>
            </a:solidFill>
          </a:ln>
        </p:spPr>
      </p:pic>
      <p:sp>
        <p:nvSpPr>
          <p:cNvPr id="6" name="TextBox 5"/>
          <p:cNvSpPr txBox="1"/>
          <p:nvPr/>
        </p:nvSpPr>
        <p:spPr>
          <a:xfrm>
            <a:off x="3036888" y="6262065"/>
            <a:ext cx="2814442"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dirty="0" err="1">
                <a:solidFill>
                  <a:srgbClr val="D9D9D9"/>
                </a:solidFill>
                <a:latin typeface="Arial"/>
                <a:ea typeface="+mn-ea"/>
              </a:rPr>
              <a:t>www.malariagen.net</a:t>
            </a:r>
            <a:endParaRPr lang="en-US" sz="2400" dirty="0">
              <a:solidFill>
                <a:srgbClr val="D9D9D9"/>
              </a:solidFill>
              <a:latin typeface="Arial"/>
              <a:ea typeface="+mn-ea"/>
            </a:endParaRPr>
          </a:p>
        </p:txBody>
      </p:sp>
      <p:sp>
        <p:nvSpPr>
          <p:cNvPr id="7" name="TextBox 6"/>
          <p:cNvSpPr txBox="1"/>
          <p:nvPr/>
        </p:nvSpPr>
        <p:spPr>
          <a:xfrm>
            <a:off x="324556" y="5318866"/>
            <a:ext cx="8551333" cy="584776"/>
          </a:xfrm>
          <a:prstGeom prst="rect">
            <a:avLst/>
          </a:prstGeom>
          <a:noFill/>
        </p:spPr>
        <p:txBody>
          <a:bodyPr wrap="square" rtlCol="0">
            <a:spAutoFit/>
          </a:bodyPr>
          <a:lstStyle/>
          <a:p>
            <a:pPr algn="ctr" defTabSz="457200" eaLnBrk="1" fontAlgn="auto" hangingPunct="1">
              <a:spcBef>
                <a:spcPts val="0"/>
              </a:spcBef>
              <a:spcAft>
                <a:spcPts val="0"/>
              </a:spcAft>
            </a:pPr>
            <a:r>
              <a:rPr lang="en-US" dirty="0">
                <a:solidFill>
                  <a:srgbClr val="FFFFFF"/>
                </a:solidFill>
                <a:latin typeface="Arial"/>
                <a:ea typeface="+mn-ea"/>
              </a:rPr>
              <a:t>~17,000 clinical samples from West and East Africa, Oceania and South East Asia.</a:t>
            </a:r>
          </a:p>
          <a:p>
            <a:pPr algn="ctr" defTabSz="457200" eaLnBrk="1" fontAlgn="auto" hangingPunct="1">
              <a:spcBef>
                <a:spcPts val="0"/>
              </a:spcBef>
              <a:spcAft>
                <a:spcPts val="0"/>
              </a:spcAft>
            </a:pPr>
            <a:r>
              <a:rPr lang="en-US" dirty="0">
                <a:solidFill>
                  <a:srgbClr val="FFFFFF"/>
                </a:solidFill>
                <a:latin typeface="Arial"/>
                <a:ea typeface="+mn-ea"/>
              </a:rPr>
              <a:t>Genotyped on the Illumina Omni 2.5M array</a:t>
            </a:r>
          </a:p>
        </p:txBody>
      </p:sp>
    </p:spTree>
    <p:extLst>
      <p:ext uri="{BB962C8B-B14F-4D97-AF65-F5344CB8AC3E}">
        <p14:creationId xmlns:p14="http://schemas.microsoft.com/office/powerpoint/2010/main" val="1922097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03" t="30451" r="5455" b="17746"/>
          <a:stretch/>
        </p:blipFill>
        <p:spPr>
          <a:xfrm>
            <a:off x="1022485" y="3331184"/>
            <a:ext cx="7820564" cy="1847594"/>
          </a:xfrm>
          <a:prstGeom prst="rect">
            <a:avLst/>
          </a:prstGeom>
          <a:noFill/>
          <a:ln>
            <a:noFill/>
            <a:headEnd type="none"/>
            <a:tailEnd type="arrow"/>
          </a:ln>
        </p:spPr>
      </p:pic>
      <p:sp>
        <p:nvSpPr>
          <p:cNvPr id="164" name="Rectangle 163"/>
          <p:cNvSpPr/>
          <p:nvPr/>
        </p:nvSpPr>
        <p:spPr>
          <a:xfrm>
            <a:off x="641047" y="73152"/>
            <a:ext cx="7753048" cy="1077218"/>
          </a:xfrm>
          <a:prstGeom prst="rect">
            <a:avLst/>
          </a:prstGeom>
        </p:spPr>
        <p:txBody>
          <a:bodyPr wrap="square">
            <a:spAutoFit/>
          </a:bodyPr>
          <a:lstStyle/>
          <a:p>
            <a:pPr algn="ctr" defTabSz="457200" eaLnBrk="1" fontAlgn="auto" hangingPunct="1">
              <a:spcBef>
                <a:spcPts val="0"/>
              </a:spcBef>
              <a:spcAft>
                <a:spcPts val="0"/>
              </a:spcAft>
            </a:pPr>
            <a:r>
              <a:rPr lang="en-GB" sz="3200" dirty="0">
                <a:solidFill>
                  <a:prstClr val="white"/>
                </a:solidFill>
                <a:latin typeface="Helvetica"/>
                <a:ea typeface="+mn-ea"/>
                <a:cs typeface="Helvetica"/>
              </a:rPr>
              <a:t>Natural resistance is driven by red blood cell variation</a:t>
            </a:r>
          </a:p>
        </p:txBody>
      </p:sp>
      <p:cxnSp>
        <p:nvCxnSpPr>
          <p:cNvPr id="179" name="Straight Arrow Connector 178"/>
          <p:cNvCxnSpPr/>
          <p:nvPr/>
        </p:nvCxnSpPr>
        <p:spPr>
          <a:xfrm flipV="1">
            <a:off x="899584" y="3629811"/>
            <a:ext cx="0" cy="13123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0" name="TextBox 179"/>
          <p:cNvSpPr txBox="1"/>
          <p:nvPr/>
        </p:nvSpPr>
        <p:spPr>
          <a:xfrm rot="16200000">
            <a:off x="-99715" y="4061245"/>
            <a:ext cx="1304414" cy="461665"/>
          </a:xfrm>
          <a:prstGeom prst="rect">
            <a:avLst/>
          </a:prstGeom>
          <a:noFill/>
        </p:spPr>
        <p:txBody>
          <a:bodyPr wrap="none" rtlCol="0">
            <a:spAutoFit/>
          </a:bodyPr>
          <a:lstStyle/>
          <a:p>
            <a:pPr defTabSz="457200" eaLnBrk="1" fontAlgn="auto" hangingPunct="1">
              <a:spcBef>
                <a:spcPts val="0"/>
              </a:spcBef>
              <a:spcAft>
                <a:spcPts val="0"/>
              </a:spcAft>
            </a:pPr>
            <a:r>
              <a:rPr lang="en-US" sz="2400" dirty="0">
                <a:solidFill>
                  <a:srgbClr val="FFFFFF"/>
                </a:solidFill>
                <a:latin typeface="Calibri"/>
                <a:ea typeface="+mn-ea"/>
              </a:rPr>
              <a:t>Evidence</a:t>
            </a:r>
          </a:p>
        </p:txBody>
      </p:sp>
      <p:sp>
        <p:nvSpPr>
          <p:cNvPr id="184" name="Right Brace 183"/>
          <p:cNvSpPr/>
          <p:nvPr/>
        </p:nvSpPr>
        <p:spPr>
          <a:xfrm rot="16200000">
            <a:off x="1663045" y="3473650"/>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5" name="Right Brace 184"/>
          <p:cNvSpPr/>
          <p:nvPr/>
        </p:nvSpPr>
        <p:spPr>
          <a:xfrm rot="16200000">
            <a:off x="3242481" y="3402266"/>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6" name="Right Brace 185"/>
          <p:cNvSpPr/>
          <p:nvPr/>
        </p:nvSpPr>
        <p:spPr>
          <a:xfrm rot="16200000">
            <a:off x="5336930" y="3439344"/>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7" name="Right Brace 186"/>
          <p:cNvSpPr/>
          <p:nvPr/>
        </p:nvSpPr>
        <p:spPr>
          <a:xfrm rot="16200000">
            <a:off x="5757802" y="3122642"/>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8" name="Right Brace 187"/>
          <p:cNvSpPr/>
          <p:nvPr/>
        </p:nvSpPr>
        <p:spPr>
          <a:xfrm rot="16200000">
            <a:off x="8486044" y="4279135"/>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6" name="Straight Connector 5"/>
          <p:cNvCxnSpPr/>
          <p:nvPr/>
        </p:nvCxnSpPr>
        <p:spPr>
          <a:xfrm flipH="1">
            <a:off x="1804008" y="2850444"/>
            <a:ext cx="28222" cy="2963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045786" y="2850444"/>
            <a:ext cx="208844" cy="2794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6758508" y="5588170"/>
            <a:ext cx="172819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78100" y="5386255"/>
            <a:ext cx="3785449"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srgbClr val="FFFFFF"/>
                </a:solidFill>
                <a:latin typeface="Calibri"/>
                <a:ea typeface="+mn-ea"/>
              </a:rPr>
              <a:t>~20M SNPs across the human genome</a:t>
            </a:r>
          </a:p>
        </p:txBody>
      </p:sp>
      <p:cxnSp>
        <p:nvCxnSpPr>
          <p:cNvPr id="51" name="Straight Arrow Connector 50"/>
          <p:cNvCxnSpPr/>
          <p:nvPr/>
        </p:nvCxnSpPr>
        <p:spPr>
          <a:xfrm>
            <a:off x="1296480" y="5588170"/>
            <a:ext cx="1152128" cy="1"/>
          </a:xfrm>
          <a:prstGeom prst="straightConnector1">
            <a:avLst/>
          </a:prstGeom>
          <a:ln>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4F13533-B927-4D41-8F22-BFAD5607AE45}"/>
              </a:ext>
            </a:extLst>
          </p:cNvPr>
          <p:cNvSpPr txBox="1"/>
          <p:nvPr/>
        </p:nvSpPr>
        <p:spPr>
          <a:xfrm>
            <a:off x="975945" y="2220813"/>
            <a:ext cx="2871645" cy="338554"/>
          </a:xfrm>
          <a:prstGeom prst="rect">
            <a:avLst/>
          </a:prstGeom>
          <a:solidFill>
            <a:srgbClr val="FFFFFF">
              <a:alpha val="22353"/>
            </a:srgbClr>
          </a:solidFill>
        </p:spPr>
        <p:txBody>
          <a:bodyPr wrap="square" rtlCol="0">
            <a:spAutoFit/>
          </a:bodyPr>
          <a:lstStyle/>
          <a:p>
            <a:pPr algn="l"/>
            <a:r>
              <a:rPr lang="en-US" dirty="0">
                <a:solidFill>
                  <a:schemeClr val="bg1"/>
                </a:solidFill>
              </a:rPr>
              <a:t>New loci identified by GWAS</a:t>
            </a:r>
          </a:p>
        </p:txBody>
      </p:sp>
      <p:sp>
        <p:nvSpPr>
          <p:cNvPr id="23" name="TextBox 22">
            <a:extLst>
              <a:ext uri="{FF2B5EF4-FFF2-40B4-BE49-F238E27FC236}">
                <a16:creationId xmlns:a16="http://schemas.microsoft.com/office/drawing/2014/main" id="{05D3FB96-890C-EB4B-B07C-C391BC2D4171}"/>
              </a:ext>
            </a:extLst>
          </p:cNvPr>
          <p:cNvSpPr txBox="1"/>
          <p:nvPr/>
        </p:nvSpPr>
        <p:spPr>
          <a:xfrm>
            <a:off x="4416161" y="1968307"/>
            <a:ext cx="2871645" cy="584775"/>
          </a:xfrm>
          <a:prstGeom prst="rect">
            <a:avLst/>
          </a:prstGeom>
          <a:solidFill>
            <a:srgbClr val="FFFFFF">
              <a:alpha val="22353"/>
            </a:srgbClr>
          </a:solidFill>
        </p:spPr>
        <p:txBody>
          <a:bodyPr wrap="square" rtlCol="0">
            <a:spAutoFit/>
          </a:bodyPr>
          <a:lstStyle/>
          <a:p>
            <a:pPr algn="l"/>
            <a:r>
              <a:rPr lang="en-US" dirty="0">
                <a:solidFill>
                  <a:schemeClr val="bg1"/>
                </a:solidFill>
              </a:rPr>
              <a:t>Known associations at O blood group and sickle trait</a:t>
            </a:r>
          </a:p>
        </p:txBody>
      </p:sp>
    </p:spTree>
    <p:extLst>
      <p:ext uri="{BB962C8B-B14F-4D97-AF65-F5344CB8AC3E}">
        <p14:creationId xmlns:p14="http://schemas.microsoft.com/office/powerpoint/2010/main" val="133895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03" t="30451" r="5455" b="17746"/>
          <a:stretch/>
        </p:blipFill>
        <p:spPr>
          <a:xfrm>
            <a:off x="1022485" y="3331184"/>
            <a:ext cx="7820564" cy="1847594"/>
          </a:xfrm>
          <a:prstGeom prst="rect">
            <a:avLst/>
          </a:prstGeom>
          <a:noFill/>
          <a:ln>
            <a:noFill/>
            <a:headEnd type="none"/>
            <a:tailEnd type="arrow"/>
          </a:ln>
        </p:spPr>
      </p:pic>
      <p:sp>
        <p:nvSpPr>
          <p:cNvPr id="164" name="Rectangle 163"/>
          <p:cNvSpPr/>
          <p:nvPr/>
        </p:nvSpPr>
        <p:spPr>
          <a:xfrm>
            <a:off x="641047" y="73152"/>
            <a:ext cx="7753048" cy="1077218"/>
          </a:xfrm>
          <a:prstGeom prst="rect">
            <a:avLst/>
          </a:prstGeom>
        </p:spPr>
        <p:txBody>
          <a:bodyPr wrap="square">
            <a:spAutoFit/>
          </a:bodyPr>
          <a:lstStyle/>
          <a:p>
            <a:pPr algn="ctr" defTabSz="457200" eaLnBrk="1" fontAlgn="auto" hangingPunct="1">
              <a:spcBef>
                <a:spcPts val="0"/>
              </a:spcBef>
              <a:spcAft>
                <a:spcPts val="0"/>
              </a:spcAft>
            </a:pPr>
            <a:r>
              <a:rPr lang="en-GB" sz="3200" dirty="0">
                <a:solidFill>
                  <a:prstClr val="white"/>
                </a:solidFill>
                <a:latin typeface="Helvetica"/>
                <a:ea typeface="+mn-ea"/>
                <a:cs typeface="Helvetica"/>
              </a:rPr>
              <a:t>Natural resistance is driven by red blood cell variation</a:t>
            </a:r>
          </a:p>
        </p:txBody>
      </p:sp>
      <p:cxnSp>
        <p:nvCxnSpPr>
          <p:cNvPr id="179" name="Straight Arrow Connector 178"/>
          <p:cNvCxnSpPr/>
          <p:nvPr/>
        </p:nvCxnSpPr>
        <p:spPr>
          <a:xfrm flipV="1">
            <a:off x="899584" y="3629811"/>
            <a:ext cx="0" cy="13123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0" name="TextBox 179"/>
          <p:cNvSpPr txBox="1"/>
          <p:nvPr/>
        </p:nvSpPr>
        <p:spPr>
          <a:xfrm rot="16200000">
            <a:off x="-99715" y="4061245"/>
            <a:ext cx="1304414" cy="461665"/>
          </a:xfrm>
          <a:prstGeom prst="rect">
            <a:avLst/>
          </a:prstGeom>
          <a:noFill/>
        </p:spPr>
        <p:txBody>
          <a:bodyPr wrap="none" rtlCol="0">
            <a:spAutoFit/>
          </a:bodyPr>
          <a:lstStyle/>
          <a:p>
            <a:pPr defTabSz="457200" eaLnBrk="1" fontAlgn="auto" hangingPunct="1">
              <a:spcBef>
                <a:spcPts val="0"/>
              </a:spcBef>
              <a:spcAft>
                <a:spcPts val="0"/>
              </a:spcAft>
            </a:pPr>
            <a:r>
              <a:rPr lang="en-US" sz="2400" dirty="0">
                <a:solidFill>
                  <a:srgbClr val="FFFFFF"/>
                </a:solidFill>
                <a:latin typeface="Calibri"/>
                <a:ea typeface="+mn-ea"/>
              </a:rPr>
              <a:t>Evidence</a:t>
            </a:r>
          </a:p>
        </p:txBody>
      </p:sp>
      <p:sp>
        <p:nvSpPr>
          <p:cNvPr id="184" name="Right Brace 183"/>
          <p:cNvSpPr/>
          <p:nvPr/>
        </p:nvSpPr>
        <p:spPr>
          <a:xfrm rot="16200000">
            <a:off x="1663045" y="3473650"/>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5" name="Right Brace 184"/>
          <p:cNvSpPr/>
          <p:nvPr/>
        </p:nvSpPr>
        <p:spPr>
          <a:xfrm rot="16200000">
            <a:off x="3242481" y="3402266"/>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6" name="Right Brace 185"/>
          <p:cNvSpPr/>
          <p:nvPr/>
        </p:nvSpPr>
        <p:spPr>
          <a:xfrm rot="16200000">
            <a:off x="5336930" y="3439344"/>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7" name="Right Brace 186"/>
          <p:cNvSpPr/>
          <p:nvPr/>
        </p:nvSpPr>
        <p:spPr>
          <a:xfrm rot="16200000">
            <a:off x="5757802" y="3122642"/>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88" name="Right Brace 187"/>
          <p:cNvSpPr/>
          <p:nvPr/>
        </p:nvSpPr>
        <p:spPr>
          <a:xfrm rot="16200000">
            <a:off x="8486044" y="4279135"/>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6" name="Straight Connector 5"/>
          <p:cNvCxnSpPr/>
          <p:nvPr/>
        </p:nvCxnSpPr>
        <p:spPr>
          <a:xfrm flipH="1">
            <a:off x="1804008" y="2850444"/>
            <a:ext cx="28222" cy="2963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045786" y="2850444"/>
            <a:ext cx="208844" cy="2794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6758508" y="5588170"/>
            <a:ext cx="172819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78100" y="5386255"/>
            <a:ext cx="3785449"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srgbClr val="FFFFFF"/>
                </a:solidFill>
                <a:latin typeface="Calibri"/>
                <a:ea typeface="+mn-ea"/>
              </a:rPr>
              <a:t>~20M SNPs across the human genome</a:t>
            </a:r>
          </a:p>
        </p:txBody>
      </p:sp>
      <p:cxnSp>
        <p:nvCxnSpPr>
          <p:cNvPr id="51" name="Straight Arrow Connector 50"/>
          <p:cNvCxnSpPr/>
          <p:nvPr/>
        </p:nvCxnSpPr>
        <p:spPr>
          <a:xfrm>
            <a:off x="1296480" y="5588170"/>
            <a:ext cx="1152128" cy="1"/>
          </a:xfrm>
          <a:prstGeom prst="straightConnector1">
            <a:avLst/>
          </a:prstGeom>
          <a:ln>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4F13533-B927-4D41-8F22-BFAD5607AE45}"/>
              </a:ext>
            </a:extLst>
          </p:cNvPr>
          <p:cNvSpPr txBox="1"/>
          <p:nvPr/>
        </p:nvSpPr>
        <p:spPr>
          <a:xfrm>
            <a:off x="975945" y="2220813"/>
            <a:ext cx="2871645" cy="338554"/>
          </a:xfrm>
          <a:prstGeom prst="rect">
            <a:avLst/>
          </a:prstGeom>
          <a:solidFill>
            <a:srgbClr val="FFFFFF">
              <a:alpha val="22353"/>
            </a:srgbClr>
          </a:solidFill>
        </p:spPr>
        <p:txBody>
          <a:bodyPr wrap="square" rtlCol="0">
            <a:spAutoFit/>
          </a:bodyPr>
          <a:lstStyle/>
          <a:p>
            <a:pPr algn="l"/>
            <a:r>
              <a:rPr lang="en-US" dirty="0">
                <a:solidFill>
                  <a:schemeClr val="bg1"/>
                </a:solidFill>
              </a:rPr>
              <a:t>New loci identified by GWAS</a:t>
            </a:r>
          </a:p>
        </p:txBody>
      </p:sp>
      <p:sp>
        <p:nvSpPr>
          <p:cNvPr id="23" name="TextBox 22">
            <a:extLst>
              <a:ext uri="{FF2B5EF4-FFF2-40B4-BE49-F238E27FC236}">
                <a16:creationId xmlns:a16="http://schemas.microsoft.com/office/drawing/2014/main" id="{05D3FB96-890C-EB4B-B07C-C391BC2D4171}"/>
              </a:ext>
            </a:extLst>
          </p:cNvPr>
          <p:cNvSpPr txBox="1"/>
          <p:nvPr/>
        </p:nvSpPr>
        <p:spPr>
          <a:xfrm>
            <a:off x="4416161" y="1968307"/>
            <a:ext cx="2871645" cy="584775"/>
          </a:xfrm>
          <a:prstGeom prst="rect">
            <a:avLst/>
          </a:prstGeom>
          <a:solidFill>
            <a:srgbClr val="FFFFFF">
              <a:alpha val="22353"/>
            </a:srgbClr>
          </a:solidFill>
        </p:spPr>
        <p:txBody>
          <a:bodyPr wrap="square" rtlCol="0">
            <a:spAutoFit/>
          </a:bodyPr>
          <a:lstStyle/>
          <a:p>
            <a:pPr algn="l"/>
            <a:r>
              <a:rPr lang="en-US" dirty="0">
                <a:solidFill>
                  <a:schemeClr val="bg1"/>
                </a:solidFill>
              </a:rPr>
              <a:t>Known associations at O blood group and sickle trait</a:t>
            </a:r>
          </a:p>
        </p:txBody>
      </p:sp>
      <p:sp>
        <p:nvSpPr>
          <p:cNvPr id="2" name="Rectangle 1">
            <a:extLst>
              <a:ext uri="{FF2B5EF4-FFF2-40B4-BE49-F238E27FC236}">
                <a16:creationId xmlns:a16="http://schemas.microsoft.com/office/drawing/2014/main" id="{F5D66BEB-224D-5835-082E-3D15EDF01ED4}"/>
              </a:ext>
            </a:extLst>
          </p:cNvPr>
          <p:cNvSpPr/>
          <p:nvPr/>
        </p:nvSpPr>
        <p:spPr>
          <a:xfrm>
            <a:off x="3076222" y="3203223"/>
            <a:ext cx="508000" cy="20602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576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12" name="Picture 11"/>
          <p:cNvPicPr>
            <a:picLocks/>
          </p:cNvPicPr>
          <p:nvPr/>
        </p:nvPicPr>
        <p:blipFill rotWithShape="1">
          <a:blip r:embed="rId3">
            <a:extLst>
              <a:ext uri="{28A0092B-C50C-407E-A947-70E740481C1C}">
                <a14:useLocalDpi xmlns:a14="http://schemas.microsoft.com/office/drawing/2010/main" val="0"/>
              </a:ext>
            </a:extLst>
          </a:blip>
          <a:srcRect l="-1488" r="-1"/>
          <a:stretch/>
        </p:blipFill>
        <p:spPr>
          <a:xfrm>
            <a:off x="148167" y="2107981"/>
            <a:ext cx="7079816" cy="4057292"/>
          </a:xfrm>
          <a:prstGeom prst="rect">
            <a:avLst/>
          </a:prstGeom>
        </p:spPr>
      </p:pic>
      <p:sp>
        <p:nvSpPr>
          <p:cNvPr id="28" name="Rectangle 27"/>
          <p:cNvSpPr/>
          <p:nvPr/>
        </p:nvSpPr>
        <p:spPr>
          <a:xfrm>
            <a:off x="135466" y="157474"/>
            <a:ext cx="8890000" cy="1077218"/>
          </a:xfrm>
          <a:prstGeom prst="rect">
            <a:avLst/>
          </a:prstGeom>
        </p:spPr>
        <p:txBody>
          <a:bodyPr wrap="square">
            <a:spAutoFit/>
          </a:bodyPr>
          <a:lstStyle/>
          <a:p>
            <a:pPr algn="ctr" defTabSz="457200" eaLnBrk="1" fontAlgn="auto" hangingPunct="1">
              <a:spcBef>
                <a:spcPts val="0"/>
              </a:spcBef>
              <a:spcAft>
                <a:spcPts val="0"/>
              </a:spcAft>
            </a:pPr>
            <a:r>
              <a:rPr lang="en-GB" sz="3200" dirty="0">
                <a:solidFill>
                  <a:prstClr val="white"/>
                </a:solidFill>
                <a:latin typeface="FoundrySterling-Book" pitchFamily="2" charset="0"/>
                <a:ea typeface="+mn-ea"/>
                <a:cs typeface="Helvetica"/>
              </a:rPr>
              <a:t>SNPs on chromosome 4 are associated with </a:t>
            </a:r>
            <a:r>
              <a:rPr lang="en-GB" sz="3200" dirty="0" err="1">
                <a:solidFill>
                  <a:prstClr val="white"/>
                </a:solidFill>
                <a:latin typeface="FoundrySterling-Book" pitchFamily="2" charset="0"/>
                <a:ea typeface="+mn-ea"/>
                <a:cs typeface="Helvetica"/>
              </a:rPr>
              <a:t>proection</a:t>
            </a:r>
            <a:r>
              <a:rPr lang="en-GB" sz="3200" dirty="0">
                <a:solidFill>
                  <a:prstClr val="white"/>
                </a:solidFill>
                <a:latin typeface="FoundrySterling-Book" pitchFamily="2" charset="0"/>
                <a:ea typeface="+mn-ea"/>
                <a:cs typeface="Helvetica"/>
              </a:rPr>
              <a:t> against severe malaria</a:t>
            </a:r>
          </a:p>
        </p:txBody>
      </p:sp>
      <p:sp>
        <p:nvSpPr>
          <p:cNvPr id="33" name="TextBox 32"/>
          <p:cNvSpPr txBox="1"/>
          <p:nvPr/>
        </p:nvSpPr>
        <p:spPr>
          <a:xfrm>
            <a:off x="6265315" y="1702904"/>
            <a:ext cx="2590936" cy="1200329"/>
          </a:xfrm>
          <a:prstGeom prst="rect">
            <a:avLst/>
          </a:prstGeom>
          <a:solidFill>
            <a:srgbClr val="BFBFBF">
              <a:alpha val="32000"/>
            </a:srgbClr>
          </a:solidFill>
        </p:spPr>
        <p:txBody>
          <a:bodyPr wrap="none" rtlCol="0">
            <a:spAutoFit/>
          </a:bodyPr>
          <a:lstStyle/>
          <a:p>
            <a:pPr algn="l" defTabSz="457200" eaLnBrk="1" fontAlgn="auto" hangingPunct="1">
              <a:spcBef>
                <a:spcPts val="0"/>
              </a:spcBef>
              <a:spcAft>
                <a:spcPts val="0"/>
              </a:spcAft>
            </a:pPr>
            <a:r>
              <a:rPr lang="en-US" sz="1800" dirty="0">
                <a:solidFill>
                  <a:srgbClr val="F2F2F2"/>
                </a:solidFill>
                <a:latin typeface="Arial"/>
                <a:ea typeface="+mn-ea"/>
                <a:cs typeface="Arial"/>
              </a:rPr>
              <a:t>4,921 Gambians</a:t>
            </a:r>
          </a:p>
          <a:p>
            <a:pPr algn="l" defTabSz="457200" eaLnBrk="1" fontAlgn="auto" hangingPunct="1">
              <a:spcBef>
                <a:spcPts val="0"/>
              </a:spcBef>
              <a:spcAft>
                <a:spcPts val="0"/>
              </a:spcAft>
            </a:pPr>
            <a:r>
              <a:rPr lang="en-US" sz="1800" dirty="0">
                <a:solidFill>
                  <a:srgbClr val="F2F2F2"/>
                </a:solidFill>
                <a:latin typeface="Arial"/>
                <a:ea typeface="+mn-ea"/>
                <a:cs typeface="Arial"/>
              </a:rPr>
              <a:t>2,516 Malawians</a:t>
            </a:r>
          </a:p>
          <a:p>
            <a:pPr algn="l" defTabSz="457200" eaLnBrk="1" fontAlgn="auto" hangingPunct="1">
              <a:spcBef>
                <a:spcPts val="0"/>
              </a:spcBef>
              <a:spcAft>
                <a:spcPts val="0"/>
              </a:spcAft>
            </a:pPr>
            <a:r>
              <a:rPr lang="en-US" sz="1800" dirty="0">
                <a:solidFill>
                  <a:srgbClr val="F2F2F2"/>
                </a:solidFill>
                <a:latin typeface="Arial"/>
                <a:ea typeface="+mn-ea"/>
                <a:cs typeface="Arial"/>
              </a:rPr>
              <a:t>2,984 Kenyans</a:t>
            </a:r>
            <a:endParaRPr lang="en-US" sz="1800" dirty="0">
              <a:solidFill>
                <a:srgbClr val="F2F2F2"/>
              </a:solidFill>
              <a:latin typeface="Calibri"/>
              <a:ea typeface="+mn-ea"/>
            </a:endParaRPr>
          </a:p>
          <a:p>
            <a:pPr algn="l" defTabSz="457200" eaLnBrk="1" fontAlgn="auto" hangingPunct="1">
              <a:spcBef>
                <a:spcPts val="0"/>
              </a:spcBef>
              <a:spcAft>
                <a:spcPts val="0"/>
              </a:spcAft>
            </a:pPr>
            <a:r>
              <a:rPr lang="en-US" sz="1800" dirty="0">
                <a:solidFill>
                  <a:srgbClr val="F2F2F2"/>
                </a:solidFill>
                <a:latin typeface="Calibri"/>
                <a:ea typeface="+mn-ea"/>
              </a:rPr>
              <a:t>MalariaGEN, Nature 2015</a:t>
            </a:r>
          </a:p>
        </p:txBody>
      </p:sp>
      <p:sp>
        <p:nvSpPr>
          <p:cNvPr id="34" name="TextBox 33"/>
          <p:cNvSpPr txBox="1"/>
          <p:nvPr/>
        </p:nvSpPr>
        <p:spPr>
          <a:xfrm>
            <a:off x="1729886" y="1702904"/>
            <a:ext cx="3405908" cy="646331"/>
          </a:xfrm>
          <a:prstGeom prst="rect">
            <a:avLst/>
          </a:prstGeom>
          <a:solidFill>
            <a:srgbClr val="BFBFBF">
              <a:alpha val="32000"/>
            </a:srgbClr>
          </a:solidFill>
        </p:spPr>
        <p:txBody>
          <a:bodyPr wrap="square" rtlCol="0">
            <a:spAutoFit/>
          </a:bodyPr>
          <a:lstStyle/>
          <a:p>
            <a:pPr algn="ctr" defTabSz="457200" eaLnBrk="1" fontAlgn="auto" hangingPunct="1">
              <a:spcBef>
                <a:spcPts val="0"/>
              </a:spcBef>
              <a:spcAft>
                <a:spcPts val="0"/>
              </a:spcAft>
            </a:pPr>
            <a:r>
              <a:rPr lang="en-US" sz="1800" dirty="0">
                <a:solidFill>
                  <a:srgbClr val="F2F2F2"/>
                </a:solidFill>
                <a:latin typeface="Arial"/>
                <a:ea typeface="+mn-ea"/>
                <a:cs typeface="Arial"/>
              </a:rPr>
              <a:t>Signal identified and replicated (</a:t>
            </a:r>
            <a:r>
              <a:rPr lang="fi-FI" sz="1800" dirty="0">
                <a:solidFill>
                  <a:srgbClr val="FFFFFF"/>
                </a:solidFill>
                <a:latin typeface="Calibri"/>
                <a:ea typeface="+mn-ea"/>
              </a:rPr>
              <a:t>rs186873296)</a:t>
            </a:r>
            <a:endParaRPr lang="en-US" sz="1800" dirty="0">
              <a:solidFill>
                <a:srgbClr val="FFFFFF"/>
              </a:solidFill>
              <a:latin typeface="Arial"/>
              <a:ea typeface="+mn-ea"/>
              <a:cs typeface="Arial"/>
            </a:endParaRPr>
          </a:p>
        </p:txBody>
      </p:sp>
      <p:sp>
        <p:nvSpPr>
          <p:cNvPr id="35" name="Right Brace 34"/>
          <p:cNvSpPr/>
          <p:nvPr/>
        </p:nvSpPr>
        <p:spPr>
          <a:xfrm rot="16200000">
            <a:off x="3375248" y="2526404"/>
            <a:ext cx="180631" cy="623457"/>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 name="TextBox 1">
            <a:extLst>
              <a:ext uri="{FF2B5EF4-FFF2-40B4-BE49-F238E27FC236}">
                <a16:creationId xmlns:a16="http://schemas.microsoft.com/office/drawing/2014/main" id="{34A07AC0-9AA5-4B32-0ECD-742456903408}"/>
              </a:ext>
            </a:extLst>
          </p:cNvPr>
          <p:cNvSpPr txBox="1"/>
          <p:nvPr/>
        </p:nvSpPr>
        <p:spPr>
          <a:xfrm>
            <a:off x="2721609" y="6316010"/>
            <a:ext cx="1487907" cy="338554"/>
          </a:xfrm>
          <a:prstGeom prst="rect">
            <a:avLst/>
          </a:prstGeom>
          <a:noFill/>
        </p:spPr>
        <p:txBody>
          <a:bodyPr wrap="none" rtlCol="0">
            <a:spAutoFit/>
          </a:bodyPr>
          <a:lstStyle/>
          <a:p>
            <a:pPr algn="ctr"/>
            <a:r>
              <a:rPr lang="en-US" dirty="0">
                <a:latin typeface="FoundrySterling-Book" pitchFamily="2" charset="0"/>
              </a:rPr>
              <a:t>Chromosome 4</a:t>
            </a:r>
          </a:p>
        </p:txBody>
      </p:sp>
    </p:spTree>
    <p:extLst>
      <p:ext uri="{BB962C8B-B14F-4D97-AF65-F5344CB8AC3E}">
        <p14:creationId xmlns:p14="http://schemas.microsoft.com/office/powerpoint/2010/main" val="3314432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0" name="Content Placeholder 2"/>
          <p:cNvSpPr txBox="1">
            <a:spLocks/>
          </p:cNvSpPr>
          <p:nvPr/>
        </p:nvSpPr>
        <p:spPr>
          <a:xfrm>
            <a:off x="457200" y="115587"/>
            <a:ext cx="8229600" cy="7991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r>
              <a:rPr lang="en-GB" sz="3600" dirty="0">
                <a:solidFill>
                  <a:srgbClr val="FFFF00"/>
                </a:solidFill>
                <a:latin typeface="Arial"/>
              </a:rPr>
              <a:t>The association has quite large effect</a:t>
            </a:r>
          </a:p>
        </p:txBody>
      </p:sp>
      <p:sp>
        <p:nvSpPr>
          <p:cNvPr id="2" name="TextBox 1"/>
          <p:cNvSpPr txBox="1"/>
          <p:nvPr/>
        </p:nvSpPr>
        <p:spPr>
          <a:xfrm>
            <a:off x="317902" y="5695090"/>
            <a:ext cx="5781815" cy="369332"/>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a:solidFill>
                  <a:srgbClr val="FFFFFF"/>
                </a:solidFill>
                <a:latin typeface="FoundrySterling-Book" pitchFamily="2" charset="0"/>
              </a:rPr>
              <a:t>&gt; 30% protective effect per copy of the derived allele</a:t>
            </a:r>
          </a:p>
        </p:txBody>
      </p:sp>
      <p:grpSp>
        <p:nvGrpSpPr>
          <p:cNvPr id="3" name="Group 2">
            <a:extLst>
              <a:ext uri="{FF2B5EF4-FFF2-40B4-BE49-F238E27FC236}">
                <a16:creationId xmlns:a16="http://schemas.microsoft.com/office/drawing/2014/main" id="{17CBCD64-79CE-D020-126F-C252099B066C}"/>
              </a:ext>
            </a:extLst>
          </p:cNvPr>
          <p:cNvGrpSpPr/>
          <p:nvPr/>
        </p:nvGrpSpPr>
        <p:grpSpPr>
          <a:xfrm>
            <a:off x="703947" y="914695"/>
            <a:ext cx="5501273" cy="4702178"/>
            <a:chOff x="931334" y="1725433"/>
            <a:chExt cx="5501273" cy="4702178"/>
          </a:xfrm>
        </p:grpSpPr>
        <p:sp>
          <p:nvSpPr>
            <p:cNvPr id="21" name="Rounded Rectangle 20"/>
            <p:cNvSpPr/>
            <p:nvPr/>
          </p:nvSpPr>
          <p:spPr>
            <a:xfrm>
              <a:off x="931334" y="1725433"/>
              <a:ext cx="5501272" cy="4455233"/>
            </a:xfrm>
            <a:prstGeom prst="roundRect">
              <a:avLst>
                <a:gd name="adj" fmla="val 4493"/>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Arial"/>
              </a:endParaRPr>
            </a:p>
          </p:txBody>
        </p:sp>
        <p:cxnSp>
          <p:nvCxnSpPr>
            <p:cNvPr id="6" name="Straight Arrow Connector 5"/>
            <p:cNvCxnSpPr/>
            <p:nvPr/>
          </p:nvCxnSpPr>
          <p:spPr>
            <a:xfrm flipV="1">
              <a:off x="4282722" y="6000534"/>
              <a:ext cx="119945" cy="42707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1227665" y="1852654"/>
              <a:ext cx="5204942" cy="4190212"/>
              <a:chOff x="1227665" y="1125266"/>
              <a:chExt cx="6120666" cy="491760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 r="11172" b="5230"/>
              <a:stretch/>
            </p:blipFill>
            <p:spPr>
              <a:xfrm>
                <a:off x="1227665" y="1125266"/>
                <a:ext cx="5860145" cy="4917600"/>
              </a:xfrm>
              <a:prstGeom prst="rect">
                <a:avLst/>
              </a:prstGeom>
              <a:ln>
                <a:noFill/>
              </a:ln>
            </p:spPr>
          </p:pic>
          <p:sp>
            <p:nvSpPr>
              <p:cNvPr id="4" name="Rectangle 3"/>
              <p:cNvSpPr/>
              <p:nvPr/>
            </p:nvSpPr>
            <p:spPr bwMode="auto">
              <a:xfrm>
                <a:off x="6870096" y="4451048"/>
                <a:ext cx="478235" cy="399142"/>
              </a:xfrm>
              <a:prstGeom prst="rect">
                <a:avLst/>
              </a:prstGeom>
              <a:solidFill>
                <a:schemeClr val="tx1"/>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gr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BA4CC45-DF05-9510-C32D-D1E7AB1E893A}"/>
                  </a:ext>
                </a:extLst>
              </p:cNvPr>
              <p:cNvSpPr txBox="1"/>
              <p:nvPr/>
            </p:nvSpPr>
            <p:spPr>
              <a:xfrm>
                <a:off x="4880862" y="6086724"/>
                <a:ext cx="4099071" cy="587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GB" sz="1400" b="0" i="0" smtClean="0">
                          <a:latin typeface="FoundrySterling-Book" pitchFamily="2" charset="0"/>
                        </a:rPr>
                        <m:t>Standard</m:t>
                      </m:r>
                      <m:r>
                        <m:rPr>
                          <m:nor/>
                        </m:rPr>
                        <a:rPr lang="en-GB" sz="1400" b="0" i="0" smtClean="0">
                          <a:latin typeface="FoundrySterling-Book" pitchFamily="2" charset="0"/>
                        </a:rPr>
                        <m:t> </m:t>
                      </m:r>
                      <m:r>
                        <m:rPr>
                          <m:nor/>
                        </m:rPr>
                        <a:rPr lang="en-GB" sz="1400" b="0" i="0" smtClean="0">
                          <a:latin typeface="FoundrySterling-Book" pitchFamily="2" charset="0"/>
                        </a:rPr>
                        <m:t>error</m:t>
                      </m:r>
                      <m:r>
                        <a:rPr lang="en-GB" sz="1400" b="0" i="1" smtClean="0">
                          <a:latin typeface="Cambria Math" panose="02040503050406030204" pitchFamily="18" charset="0"/>
                        </a:rPr>
                        <m:t>(</m:t>
                      </m:r>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log</m:t>
                          </m:r>
                        </m:fName>
                        <m:e>
                          <m:r>
                            <a:rPr lang="en-GB" sz="1400" b="0" i="1" smtClean="0">
                              <a:latin typeface="Cambria Math" panose="02040503050406030204" pitchFamily="18" charset="0"/>
                            </a:rPr>
                            <m:t>𝑂𝑅</m:t>
                          </m:r>
                          <m:r>
                            <a:rPr lang="en-GB" sz="1400" b="0" i="1" smtClean="0">
                              <a:latin typeface="Cambria Math" panose="02040503050406030204" pitchFamily="18" charset="0"/>
                            </a:rPr>
                            <m:t>)</m:t>
                          </m:r>
                        </m:e>
                      </m:func>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1</m:t>
                          </m:r>
                        </m:num>
                        <m:den>
                          <m:rad>
                            <m:radPr>
                              <m:degHide m:val="on"/>
                              <m:ctrlPr>
                                <a:rPr lang="en-GB" sz="1400" b="0" i="1" smtClean="0">
                                  <a:latin typeface="Cambria Math" panose="02040503050406030204" pitchFamily="18" charset="0"/>
                                </a:rPr>
                              </m:ctrlPr>
                            </m:radPr>
                            <m:deg/>
                            <m:e>
                              <m:r>
                                <a:rPr lang="en-GB" sz="1400" i="1">
                                  <a:latin typeface="Cambria Math" panose="02040503050406030204" pitchFamily="18" charset="0"/>
                                </a:rPr>
                                <m:t>𝑁</m:t>
                              </m:r>
                              <m:r>
                                <a:rPr lang="en-GB" sz="1400" i="1">
                                  <a:latin typeface="Cambria Math" panose="02040503050406030204" pitchFamily="18" charset="0"/>
                                </a:rPr>
                                <m:t>×</m:t>
                              </m:r>
                              <m:r>
                                <a:rPr lang="en-GB" sz="1400" i="1">
                                  <a:latin typeface="Cambria Math" panose="02040503050406030204" pitchFamily="18" charset="0"/>
                                </a:rPr>
                                <m:t>𝑓</m:t>
                              </m:r>
                              <m:d>
                                <m:dPr>
                                  <m:ctrlPr>
                                    <a:rPr lang="en-GB" sz="1400" i="1">
                                      <a:latin typeface="Cambria Math" panose="02040503050406030204" pitchFamily="18" charset="0"/>
                                    </a:rPr>
                                  </m:ctrlPr>
                                </m:dPr>
                                <m:e>
                                  <m:r>
                                    <a:rPr lang="en-GB" sz="1400" i="1">
                                      <a:latin typeface="Cambria Math" panose="02040503050406030204" pitchFamily="18" charset="0"/>
                                    </a:rPr>
                                    <m:t>1−</m:t>
                                  </m:r>
                                  <m:r>
                                    <a:rPr lang="en-GB" sz="1400" i="1">
                                      <a:latin typeface="Cambria Math" panose="02040503050406030204" pitchFamily="18" charset="0"/>
                                    </a:rPr>
                                    <m:t>𝑓</m:t>
                                  </m:r>
                                </m:e>
                              </m:d>
                              <m:r>
                                <a:rPr lang="en-GB" sz="1400" i="1">
                                  <a:latin typeface="Cambria Math" panose="02040503050406030204" pitchFamily="18" charset="0"/>
                                </a:rPr>
                                <m:t>×</m:t>
                              </m:r>
                              <m:r>
                                <a:rPr lang="en-GB" sz="1400" i="1">
                                  <a:latin typeface="Cambria Math" panose="02040503050406030204" pitchFamily="18" charset="0"/>
                                </a:rPr>
                                <m:t>𝜙</m:t>
                              </m:r>
                              <m:r>
                                <a:rPr lang="en-GB" sz="1400" i="1">
                                  <a:latin typeface="Cambria Math" panose="02040503050406030204" pitchFamily="18" charset="0"/>
                                </a:rPr>
                                <m:t>(1−</m:t>
                              </m:r>
                              <m:r>
                                <a:rPr lang="en-GB" sz="1400" i="1">
                                  <a:latin typeface="Cambria Math" panose="02040503050406030204" pitchFamily="18" charset="0"/>
                                </a:rPr>
                                <m:t>𝜙</m:t>
                              </m:r>
                              <m:r>
                                <a:rPr lang="en-GB" sz="1400" i="1">
                                  <a:latin typeface="Cambria Math" panose="02040503050406030204" pitchFamily="18" charset="0"/>
                                </a:rPr>
                                <m:t>)</m:t>
                              </m:r>
                            </m:e>
                          </m:rad>
                        </m:den>
                      </m:f>
                    </m:oMath>
                  </m:oMathPara>
                </a14:m>
                <a:endParaRPr lang="en-US" sz="1400" dirty="0">
                  <a:latin typeface="FoundrySterling-Book" pitchFamily="2" charset="0"/>
                </a:endParaRPr>
              </a:p>
            </p:txBody>
          </p:sp>
        </mc:Choice>
        <mc:Fallback>
          <p:sp>
            <p:nvSpPr>
              <p:cNvPr id="5" name="TextBox 4">
                <a:extLst>
                  <a:ext uri="{FF2B5EF4-FFF2-40B4-BE49-F238E27FC236}">
                    <a16:creationId xmlns:a16="http://schemas.microsoft.com/office/drawing/2014/main" id="{5BA4CC45-DF05-9510-C32D-D1E7AB1E893A}"/>
                  </a:ext>
                </a:extLst>
              </p:cNvPr>
              <p:cNvSpPr txBox="1">
                <a:spLocks noRot="1" noChangeAspect="1" noMove="1" noResize="1" noEditPoints="1" noAdjustHandles="1" noChangeArrowheads="1" noChangeShapeType="1" noTextEdit="1"/>
              </p:cNvSpPr>
              <p:nvPr/>
            </p:nvSpPr>
            <p:spPr>
              <a:xfrm>
                <a:off x="4880862" y="6086724"/>
                <a:ext cx="4099071" cy="587469"/>
              </a:xfrm>
              <a:prstGeom prst="rect">
                <a:avLst/>
              </a:prstGeom>
              <a:blipFill>
                <a:blip r:embed="rId4"/>
                <a:stretch>
                  <a:fillRect b="-4255"/>
                </a:stretch>
              </a:blipFill>
            </p:spPr>
            <p:txBody>
              <a:bodyPr/>
              <a:lstStyle/>
              <a:p>
                <a:r>
                  <a:rPr lang="en-US">
                    <a:noFill/>
                  </a:rPr>
                  <a:t> </a:t>
                </a:r>
              </a:p>
            </p:txBody>
          </p:sp>
        </mc:Fallback>
      </mc:AlternateContent>
    </p:spTree>
    <p:extLst>
      <p:ext uri="{BB962C8B-B14F-4D97-AF65-F5344CB8AC3E}">
        <p14:creationId xmlns:p14="http://schemas.microsoft.com/office/powerpoint/2010/main" val="929049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D2DB-7DDB-3256-2DF1-3ECA25DCE764}"/>
              </a:ext>
            </a:extLst>
          </p:cNvPr>
          <p:cNvSpPr>
            <a:spLocks noGrp="1"/>
          </p:cNvSpPr>
          <p:nvPr>
            <p:ph type="title"/>
          </p:nvPr>
        </p:nvSpPr>
        <p:spPr/>
        <p:txBody>
          <a:bodyPr/>
          <a:lstStyle/>
          <a:p>
            <a:r>
              <a:rPr lang="en-US" dirty="0"/>
              <a:t>Recap</a:t>
            </a:r>
          </a:p>
        </p:txBody>
      </p:sp>
      <p:pic>
        <p:nvPicPr>
          <p:cNvPr id="4" name="Picture 3" descr="A picture containing text, writing implement, stationary, pencil&#10;&#10;Description automatically generated">
            <a:extLst>
              <a:ext uri="{FF2B5EF4-FFF2-40B4-BE49-F238E27FC236}">
                <a16:creationId xmlns:a16="http://schemas.microsoft.com/office/drawing/2014/main" id="{DF194D65-C3AB-F4FF-80F2-8CF425E594A4}"/>
              </a:ext>
            </a:extLst>
          </p:cNvPr>
          <p:cNvPicPr>
            <a:picLocks noChangeAspect="1"/>
          </p:cNvPicPr>
          <p:nvPr/>
        </p:nvPicPr>
        <p:blipFill rotWithShape="1">
          <a:blip r:embed="rId2">
            <a:extLst>
              <a:ext uri="{28A0092B-C50C-407E-A947-70E740481C1C}">
                <a14:useLocalDpi xmlns:a14="http://schemas.microsoft.com/office/drawing/2010/main" val="0"/>
              </a:ext>
            </a:extLst>
          </a:blip>
          <a:srcRect l="1497" t="5583" r="89771" b="56976"/>
          <a:stretch/>
        </p:blipFill>
        <p:spPr>
          <a:xfrm>
            <a:off x="6125763" y="349743"/>
            <a:ext cx="773705" cy="1382275"/>
          </a:xfrm>
          <a:prstGeom prst="rect">
            <a:avLst/>
          </a:prstGeom>
        </p:spPr>
      </p:pic>
      <p:sp>
        <p:nvSpPr>
          <p:cNvPr id="7" name="TextBox 6">
            <a:extLst>
              <a:ext uri="{FF2B5EF4-FFF2-40B4-BE49-F238E27FC236}">
                <a16:creationId xmlns:a16="http://schemas.microsoft.com/office/drawing/2014/main" id="{15C0D543-A175-D3D3-A0A7-A28CD3E99912}"/>
              </a:ext>
            </a:extLst>
          </p:cNvPr>
          <p:cNvSpPr txBox="1"/>
          <p:nvPr/>
        </p:nvSpPr>
        <p:spPr>
          <a:xfrm>
            <a:off x="7171099" y="276275"/>
            <a:ext cx="738606" cy="461665"/>
          </a:xfrm>
          <a:prstGeom prst="rect">
            <a:avLst/>
          </a:prstGeom>
          <a:solidFill>
            <a:srgbClr val="FFFFFF">
              <a:alpha val="22353"/>
            </a:srgbClr>
          </a:solidFill>
        </p:spPr>
        <p:txBody>
          <a:bodyPr wrap="square" rtlCol="0">
            <a:spAutoFit/>
          </a:bodyPr>
          <a:lstStyle/>
          <a:p>
            <a:pPr algn="ctr"/>
            <a:r>
              <a:rPr lang="en-US" sz="1200" dirty="0"/>
              <a:t>MZ</a:t>
            </a:r>
          </a:p>
          <a:p>
            <a:pPr algn="ctr"/>
            <a:r>
              <a:rPr lang="en-US" sz="1200" dirty="0"/>
              <a:t>Twins</a:t>
            </a:r>
          </a:p>
        </p:txBody>
      </p:sp>
      <p:cxnSp>
        <p:nvCxnSpPr>
          <p:cNvPr id="8" name="Straight Arrow Connector 7">
            <a:extLst>
              <a:ext uri="{FF2B5EF4-FFF2-40B4-BE49-F238E27FC236}">
                <a16:creationId xmlns:a16="http://schemas.microsoft.com/office/drawing/2014/main" id="{E8C9D90E-5DA4-1F46-F946-29BC3542637E}"/>
              </a:ext>
            </a:extLst>
          </p:cNvPr>
          <p:cNvCxnSpPr>
            <a:cxnSpLocks/>
          </p:cNvCxnSpPr>
          <p:nvPr/>
        </p:nvCxnSpPr>
        <p:spPr bwMode="auto">
          <a:xfrm flipH="1">
            <a:off x="6611422" y="559010"/>
            <a:ext cx="480184" cy="270821"/>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97FF87FA-0A29-160E-1FE5-BEA94BD74120}"/>
              </a:ext>
            </a:extLst>
          </p:cNvPr>
          <p:cNvSpPr txBox="1"/>
          <p:nvPr/>
        </p:nvSpPr>
        <p:spPr>
          <a:xfrm>
            <a:off x="7237817" y="946453"/>
            <a:ext cx="617913" cy="461665"/>
          </a:xfrm>
          <a:prstGeom prst="rect">
            <a:avLst/>
          </a:prstGeom>
          <a:solidFill>
            <a:srgbClr val="FFFFFF">
              <a:alpha val="22353"/>
            </a:srgbClr>
          </a:solidFill>
        </p:spPr>
        <p:txBody>
          <a:bodyPr wrap="square" rtlCol="0">
            <a:spAutoFit/>
          </a:bodyPr>
          <a:lstStyle/>
          <a:p>
            <a:pPr algn="ctr"/>
            <a:r>
              <a:rPr lang="en-US" sz="1200" dirty="0"/>
              <a:t>DZ</a:t>
            </a:r>
          </a:p>
          <a:p>
            <a:pPr algn="ctr"/>
            <a:r>
              <a:rPr lang="en-US" sz="1200" dirty="0"/>
              <a:t>Twins</a:t>
            </a:r>
          </a:p>
        </p:txBody>
      </p:sp>
      <p:cxnSp>
        <p:nvCxnSpPr>
          <p:cNvPr id="10" name="Straight Arrow Connector 9">
            <a:extLst>
              <a:ext uri="{FF2B5EF4-FFF2-40B4-BE49-F238E27FC236}">
                <a16:creationId xmlns:a16="http://schemas.microsoft.com/office/drawing/2014/main" id="{5C8AD778-6CFA-8D8F-F596-0836B2EBA5CE}"/>
              </a:ext>
            </a:extLst>
          </p:cNvPr>
          <p:cNvCxnSpPr>
            <a:cxnSpLocks/>
          </p:cNvCxnSpPr>
          <p:nvPr/>
        </p:nvCxnSpPr>
        <p:spPr bwMode="auto">
          <a:xfrm flipH="1">
            <a:off x="6730685" y="1107713"/>
            <a:ext cx="446786" cy="37801"/>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5" name="TextBox 14">
            <a:extLst>
              <a:ext uri="{FF2B5EF4-FFF2-40B4-BE49-F238E27FC236}">
                <a16:creationId xmlns:a16="http://schemas.microsoft.com/office/drawing/2014/main" id="{0AAA7589-3A7A-4044-1A7F-AB58944A3203}"/>
              </a:ext>
            </a:extLst>
          </p:cNvPr>
          <p:cNvSpPr txBox="1"/>
          <p:nvPr/>
        </p:nvSpPr>
        <p:spPr>
          <a:xfrm>
            <a:off x="343939" y="752022"/>
            <a:ext cx="5208477" cy="677108"/>
          </a:xfrm>
          <a:prstGeom prst="rect">
            <a:avLst/>
          </a:prstGeom>
          <a:noFill/>
        </p:spPr>
        <p:txBody>
          <a:bodyPr wrap="none" rtlCol="0">
            <a:spAutoFit/>
          </a:bodyPr>
          <a:lstStyle/>
          <a:p>
            <a:pPr algn="l"/>
            <a:r>
              <a:rPr lang="en-US" dirty="0">
                <a:latin typeface="FoundrySterling-Book" pitchFamily="2" charset="0"/>
              </a:rPr>
              <a:t>1. </a:t>
            </a:r>
            <a:r>
              <a:rPr lang="en-US" sz="2400" dirty="0">
                <a:latin typeface="FoundrySterling-Book" pitchFamily="2" charset="0"/>
              </a:rPr>
              <a:t>Most human traits are highly heritable</a:t>
            </a:r>
          </a:p>
          <a:p>
            <a:pPr algn="l"/>
            <a:r>
              <a:rPr lang="en-US" sz="1400" dirty="0">
                <a:latin typeface="FoundrySterling-Book" pitchFamily="2" charset="0"/>
              </a:rPr>
              <a:t>A large proportion of population variation is explained by genetics</a:t>
            </a:r>
          </a:p>
        </p:txBody>
      </p:sp>
      <p:sp>
        <p:nvSpPr>
          <p:cNvPr id="16" name="TextBox 15">
            <a:extLst>
              <a:ext uri="{FF2B5EF4-FFF2-40B4-BE49-F238E27FC236}">
                <a16:creationId xmlns:a16="http://schemas.microsoft.com/office/drawing/2014/main" id="{F56D47C7-B744-2F40-4D74-17DAB109CA5B}"/>
              </a:ext>
            </a:extLst>
          </p:cNvPr>
          <p:cNvSpPr txBox="1"/>
          <p:nvPr/>
        </p:nvSpPr>
        <p:spPr>
          <a:xfrm>
            <a:off x="331848" y="1841107"/>
            <a:ext cx="3407812" cy="1569660"/>
          </a:xfrm>
          <a:prstGeom prst="rect">
            <a:avLst/>
          </a:prstGeom>
          <a:noFill/>
        </p:spPr>
        <p:txBody>
          <a:bodyPr wrap="square" rtlCol="0">
            <a:spAutoFit/>
          </a:bodyPr>
          <a:lstStyle/>
          <a:p>
            <a:pPr algn="l"/>
            <a:r>
              <a:rPr lang="en-US" sz="2400" dirty="0">
                <a:latin typeface="FoundrySterling-Book" pitchFamily="2" charset="0"/>
              </a:rPr>
              <a:t>2. For many ‘complex’ traits, this is  caused by lots of variants with small effects</a:t>
            </a:r>
          </a:p>
        </p:txBody>
      </p:sp>
      <p:grpSp>
        <p:nvGrpSpPr>
          <p:cNvPr id="17" name="Group 16">
            <a:extLst>
              <a:ext uri="{FF2B5EF4-FFF2-40B4-BE49-F238E27FC236}">
                <a16:creationId xmlns:a16="http://schemas.microsoft.com/office/drawing/2014/main" id="{437D4DA1-A93F-0BA5-3A89-8D26F8CDF679}"/>
              </a:ext>
            </a:extLst>
          </p:cNvPr>
          <p:cNvGrpSpPr/>
          <p:nvPr/>
        </p:nvGrpSpPr>
        <p:grpSpPr>
          <a:xfrm>
            <a:off x="7380324" y="1972589"/>
            <a:ext cx="1395864" cy="1047725"/>
            <a:chOff x="2032000" y="1162574"/>
            <a:chExt cx="4031972" cy="3026367"/>
          </a:xfrm>
        </p:grpSpPr>
        <p:pic>
          <p:nvPicPr>
            <p:cNvPr id="18" name="Picture 2">
              <a:extLst>
                <a:ext uri="{FF2B5EF4-FFF2-40B4-BE49-F238E27FC236}">
                  <a16:creationId xmlns:a16="http://schemas.microsoft.com/office/drawing/2014/main" id="{4FAED8B7-692B-F657-2E11-2E15855776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19" name="Rectangle 18">
              <a:extLst>
                <a:ext uri="{FF2B5EF4-FFF2-40B4-BE49-F238E27FC236}">
                  <a16:creationId xmlns:a16="http://schemas.microsoft.com/office/drawing/2014/main" id="{45E709DA-A2E1-3510-6980-883B408909B9}"/>
                </a:ext>
              </a:extLst>
            </p:cNvPr>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C4665EE8-4CD8-1744-77A1-F40C0E198CB6}"/>
                </a:ext>
              </a:extLst>
            </p:cNvPr>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grpSp>
      <p:grpSp>
        <p:nvGrpSpPr>
          <p:cNvPr id="21" name="Group 20">
            <a:extLst>
              <a:ext uri="{FF2B5EF4-FFF2-40B4-BE49-F238E27FC236}">
                <a16:creationId xmlns:a16="http://schemas.microsoft.com/office/drawing/2014/main" id="{BCA7BA5B-24FC-74CC-6A04-CB24A117AD1A}"/>
              </a:ext>
            </a:extLst>
          </p:cNvPr>
          <p:cNvGrpSpPr/>
          <p:nvPr/>
        </p:nvGrpSpPr>
        <p:grpSpPr>
          <a:xfrm>
            <a:off x="3918428" y="1925123"/>
            <a:ext cx="2597150" cy="1595697"/>
            <a:chOff x="367918" y="3903533"/>
            <a:chExt cx="4016036" cy="2467464"/>
          </a:xfrm>
        </p:grpSpPr>
        <p:cxnSp>
          <p:nvCxnSpPr>
            <p:cNvPr id="22" name="Straight Arrow Connector 21">
              <a:extLst>
                <a:ext uri="{FF2B5EF4-FFF2-40B4-BE49-F238E27FC236}">
                  <a16:creationId xmlns:a16="http://schemas.microsoft.com/office/drawing/2014/main" id="{798076C5-CB83-08AD-7B9E-05E9BFBAD12B}"/>
                </a:ext>
              </a:extLst>
            </p:cNvPr>
            <p:cNvCxnSpPr>
              <a:cxnSpLocks/>
            </p:cNvCxnSpPr>
            <p:nvPr/>
          </p:nvCxnSpPr>
          <p:spPr bwMode="auto">
            <a:xfrm flipH="1" flipV="1">
              <a:off x="1276133" y="3903533"/>
              <a:ext cx="23195" cy="170061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50282B5-1263-4C0D-42CB-A5F359536BEE}"/>
                </a:ext>
              </a:extLst>
            </p:cNvPr>
            <p:cNvCxnSpPr>
              <a:cxnSpLocks/>
            </p:cNvCxnSpPr>
            <p:nvPr/>
          </p:nvCxnSpPr>
          <p:spPr bwMode="auto">
            <a:xfrm flipV="1">
              <a:off x="1307894" y="5597052"/>
              <a:ext cx="3036921" cy="12767"/>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4" name="TextBox 23">
              <a:extLst>
                <a:ext uri="{FF2B5EF4-FFF2-40B4-BE49-F238E27FC236}">
                  <a16:creationId xmlns:a16="http://schemas.microsoft.com/office/drawing/2014/main" id="{5F9618F0-411B-7122-F8F2-66C730A31523}"/>
                </a:ext>
              </a:extLst>
            </p:cNvPr>
            <p:cNvSpPr txBox="1"/>
            <p:nvPr/>
          </p:nvSpPr>
          <p:spPr>
            <a:xfrm>
              <a:off x="367918" y="4346940"/>
              <a:ext cx="829054" cy="618700"/>
            </a:xfrm>
            <a:prstGeom prst="rect">
              <a:avLst/>
            </a:prstGeom>
            <a:noFill/>
          </p:spPr>
          <p:txBody>
            <a:bodyPr wrap="square" rtlCol="0">
              <a:spAutoFit/>
            </a:bodyPr>
            <a:lstStyle/>
            <a:p>
              <a:r>
                <a:rPr lang="en-US" sz="1000" dirty="0"/>
                <a:t>Effect size</a:t>
              </a:r>
            </a:p>
          </p:txBody>
        </p:sp>
        <p:sp>
          <p:nvSpPr>
            <p:cNvPr id="25" name="TextBox 24">
              <a:extLst>
                <a:ext uri="{FF2B5EF4-FFF2-40B4-BE49-F238E27FC236}">
                  <a16:creationId xmlns:a16="http://schemas.microsoft.com/office/drawing/2014/main" id="{21E92CB8-C2E2-435E-1237-5E4D87CFB92F}"/>
                </a:ext>
              </a:extLst>
            </p:cNvPr>
            <p:cNvSpPr txBox="1"/>
            <p:nvPr/>
          </p:nvSpPr>
          <p:spPr>
            <a:xfrm>
              <a:off x="1698412" y="5942667"/>
              <a:ext cx="2422247" cy="428330"/>
            </a:xfrm>
            <a:prstGeom prst="rect">
              <a:avLst/>
            </a:prstGeom>
            <a:noFill/>
          </p:spPr>
          <p:txBody>
            <a:bodyPr wrap="none" rtlCol="0">
              <a:spAutoFit/>
            </a:bodyPr>
            <a:lstStyle/>
            <a:p>
              <a:pPr algn="ctr"/>
              <a:r>
                <a:rPr lang="en-US" sz="1200" dirty="0"/>
                <a:t>Genotype frequency</a:t>
              </a:r>
            </a:p>
          </p:txBody>
        </p:sp>
        <p:sp>
          <p:nvSpPr>
            <p:cNvPr id="26" name="Oval 25">
              <a:extLst>
                <a:ext uri="{FF2B5EF4-FFF2-40B4-BE49-F238E27FC236}">
                  <a16:creationId xmlns:a16="http://schemas.microsoft.com/office/drawing/2014/main" id="{B6374B5C-49E9-0221-226E-350F724789E1}"/>
                </a:ext>
              </a:extLst>
            </p:cNvPr>
            <p:cNvSpPr/>
            <p:nvPr/>
          </p:nvSpPr>
          <p:spPr bwMode="auto">
            <a:xfrm>
              <a:off x="3852308" y="5264204"/>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36A5CA0A-3AF8-62F7-DB88-A9542B32B6A0}"/>
                </a:ext>
              </a:extLst>
            </p:cNvPr>
            <p:cNvSpPr txBox="1"/>
            <p:nvPr/>
          </p:nvSpPr>
          <p:spPr>
            <a:xfrm>
              <a:off x="1307894" y="5691771"/>
              <a:ext cx="710451" cy="246221"/>
            </a:xfrm>
            <a:prstGeom prst="rect">
              <a:avLst/>
            </a:prstGeom>
            <a:noFill/>
          </p:spPr>
          <p:txBody>
            <a:bodyPr wrap="none" rtlCol="0">
              <a:spAutoFit/>
            </a:bodyPr>
            <a:lstStyle/>
            <a:p>
              <a:pPr algn="ctr"/>
              <a:r>
                <a:rPr lang="en-US" sz="1000" dirty="0"/>
                <a:t>Very rare</a:t>
              </a:r>
            </a:p>
          </p:txBody>
        </p:sp>
        <p:sp>
          <p:nvSpPr>
            <p:cNvPr id="28" name="TextBox 27">
              <a:extLst>
                <a:ext uri="{FF2B5EF4-FFF2-40B4-BE49-F238E27FC236}">
                  <a16:creationId xmlns:a16="http://schemas.microsoft.com/office/drawing/2014/main" id="{5952D415-DDCB-0FDD-0301-7C04AFDB127B}"/>
                </a:ext>
              </a:extLst>
            </p:cNvPr>
            <p:cNvSpPr txBox="1"/>
            <p:nvPr/>
          </p:nvSpPr>
          <p:spPr>
            <a:xfrm>
              <a:off x="2078703" y="5691771"/>
              <a:ext cx="412293" cy="246221"/>
            </a:xfrm>
            <a:prstGeom prst="rect">
              <a:avLst/>
            </a:prstGeom>
            <a:noFill/>
          </p:spPr>
          <p:txBody>
            <a:bodyPr wrap="none" rtlCol="0">
              <a:spAutoFit/>
            </a:bodyPr>
            <a:lstStyle/>
            <a:p>
              <a:pPr algn="ctr"/>
              <a:r>
                <a:rPr lang="en-US" sz="1000" dirty="0"/>
                <a:t>rare</a:t>
              </a:r>
            </a:p>
          </p:txBody>
        </p:sp>
        <p:sp>
          <p:nvSpPr>
            <p:cNvPr id="29" name="TextBox 28">
              <a:extLst>
                <a:ext uri="{FF2B5EF4-FFF2-40B4-BE49-F238E27FC236}">
                  <a16:creationId xmlns:a16="http://schemas.microsoft.com/office/drawing/2014/main" id="{3D4B8D34-7659-49DF-3A7F-FC3AC5F90F9C}"/>
                </a:ext>
              </a:extLst>
            </p:cNvPr>
            <p:cNvSpPr txBox="1"/>
            <p:nvPr/>
          </p:nvSpPr>
          <p:spPr>
            <a:xfrm>
              <a:off x="2571944" y="5697442"/>
              <a:ext cx="675185" cy="246221"/>
            </a:xfrm>
            <a:prstGeom prst="rect">
              <a:avLst/>
            </a:prstGeom>
            <a:noFill/>
          </p:spPr>
          <p:txBody>
            <a:bodyPr wrap="none" rtlCol="0">
              <a:spAutoFit/>
            </a:bodyPr>
            <a:lstStyle/>
            <a:p>
              <a:pPr algn="ctr"/>
              <a:r>
                <a:rPr lang="en-US" sz="1000" dirty="0"/>
                <a:t>common</a:t>
              </a:r>
            </a:p>
          </p:txBody>
        </p:sp>
        <p:sp>
          <p:nvSpPr>
            <p:cNvPr id="30" name="TextBox 29">
              <a:extLst>
                <a:ext uri="{FF2B5EF4-FFF2-40B4-BE49-F238E27FC236}">
                  <a16:creationId xmlns:a16="http://schemas.microsoft.com/office/drawing/2014/main" id="{36F2EEE0-1823-18E0-0F96-5BFC9B4E924C}"/>
                </a:ext>
              </a:extLst>
            </p:cNvPr>
            <p:cNvSpPr txBox="1"/>
            <p:nvPr/>
          </p:nvSpPr>
          <p:spPr>
            <a:xfrm>
              <a:off x="3410610" y="5676314"/>
              <a:ext cx="973344" cy="246221"/>
            </a:xfrm>
            <a:prstGeom prst="rect">
              <a:avLst/>
            </a:prstGeom>
            <a:noFill/>
          </p:spPr>
          <p:txBody>
            <a:bodyPr wrap="none" rtlCol="0">
              <a:spAutoFit/>
            </a:bodyPr>
            <a:lstStyle/>
            <a:p>
              <a:pPr algn="ctr"/>
              <a:r>
                <a:rPr lang="en-US" sz="1000" dirty="0"/>
                <a:t>Very common</a:t>
              </a:r>
            </a:p>
          </p:txBody>
        </p:sp>
        <p:sp>
          <p:nvSpPr>
            <p:cNvPr id="31" name="Oval 30">
              <a:extLst>
                <a:ext uri="{FF2B5EF4-FFF2-40B4-BE49-F238E27FC236}">
                  <a16:creationId xmlns:a16="http://schemas.microsoft.com/office/drawing/2014/main" id="{F2EA0363-161A-0D4C-A94D-A944C2F0EB3F}"/>
                </a:ext>
              </a:extLst>
            </p:cNvPr>
            <p:cNvSpPr/>
            <p:nvPr/>
          </p:nvSpPr>
          <p:spPr bwMode="auto">
            <a:xfrm>
              <a:off x="3489045" y="5148815"/>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2" name="Oval 31">
              <a:extLst>
                <a:ext uri="{FF2B5EF4-FFF2-40B4-BE49-F238E27FC236}">
                  <a16:creationId xmlns:a16="http://schemas.microsoft.com/office/drawing/2014/main" id="{5E44E6E6-C6A6-6E16-A574-D0AC4A57A0FD}"/>
                </a:ext>
              </a:extLst>
            </p:cNvPr>
            <p:cNvSpPr/>
            <p:nvPr/>
          </p:nvSpPr>
          <p:spPr bwMode="auto">
            <a:xfrm>
              <a:off x="3247129" y="5308708"/>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3" name="Oval 32">
              <a:extLst>
                <a:ext uri="{FF2B5EF4-FFF2-40B4-BE49-F238E27FC236}">
                  <a16:creationId xmlns:a16="http://schemas.microsoft.com/office/drawing/2014/main" id="{433D9BA2-AFAF-2D2C-EDFD-6D8A962DB22B}"/>
                </a:ext>
              </a:extLst>
            </p:cNvPr>
            <p:cNvSpPr/>
            <p:nvPr/>
          </p:nvSpPr>
          <p:spPr bwMode="auto">
            <a:xfrm>
              <a:off x="3012169" y="5087855"/>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4" name="Oval 33">
              <a:extLst>
                <a:ext uri="{FF2B5EF4-FFF2-40B4-BE49-F238E27FC236}">
                  <a16:creationId xmlns:a16="http://schemas.microsoft.com/office/drawing/2014/main" id="{B8DC215D-A36C-9110-E206-36E5D1DED619}"/>
                </a:ext>
              </a:extLst>
            </p:cNvPr>
            <p:cNvSpPr/>
            <p:nvPr/>
          </p:nvSpPr>
          <p:spPr bwMode="auto">
            <a:xfrm>
              <a:off x="2658206" y="5224588"/>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5" name="Oval 34">
              <a:extLst>
                <a:ext uri="{FF2B5EF4-FFF2-40B4-BE49-F238E27FC236}">
                  <a16:creationId xmlns:a16="http://schemas.microsoft.com/office/drawing/2014/main" id="{7EA94515-3ECD-9223-7054-1B5178E991EF}"/>
                </a:ext>
              </a:extLst>
            </p:cNvPr>
            <p:cNvSpPr/>
            <p:nvPr/>
          </p:nvSpPr>
          <p:spPr bwMode="auto">
            <a:xfrm>
              <a:off x="2334335" y="5324394"/>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6" name="Oval 35">
              <a:extLst>
                <a:ext uri="{FF2B5EF4-FFF2-40B4-BE49-F238E27FC236}">
                  <a16:creationId xmlns:a16="http://schemas.microsoft.com/office/drawing/2014/main" id="{342CBD46-0A5A-7A46-7CC3-8879595B35AB}"/>
                </a:ext>
              </a:extLst>
            </p:cNvPr>
            <p:cNvSpPr/>
            <p:nvPr/>
          </p:nvSpPr>
          <p:spPr bwMode="auto">
            <a:xfrm>
              <a:off x="1779132" y="5035827"/>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7" name="Oval 36">
              <a:extLst>
                <a:ext uri="{FF2B5EF4-FFF2-40B4-BE49-F238E27FC236}">
                  <a16:creationId xmlns:a16="http://schemas.microsoft.com/office/drawing/2014/main" id="{8D840446-0B27-61FD-06E3-EB033C9DAB1C}"/>
                </a:ext>
              </a:extLst>
            </p:cNvPr>
            <p:cNvSpPr/>
            <p:nvPr/>
          </p:nvSpPr>
          <p:spPr bwMode="auto">
            <a:xfrm>
              <a:off x="2396516" y="5103738"/>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8" name="Oval 37">
              <a:extLst>
                <a:ext uri="{FF2B5EF4-FFF2-40B4-BE49-F238E27FC236}">
                  <a16:creationId xmlns:a16="http://schemas.microsoft.com/office/drawing/2014/main" id="{3F9F63D6-EF62-83AE-0693-6E91E85B9D32}"/>
                </a:ext>
              </a:extLst>
            </p:cNvPr>
            <p:cNvSpPr/>
            <p:nvPr/>
          </p:nvSpPr>
          <p:spPr bwMode="auto">
            <a:xfrm>
              <a:off x="2112811" y="5228475"/>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9" name="Oval 38">
              <a:extLst>
                <a:ext uri="{FF2B5EF4-FFF2-40B4-BE49-F238E27FC236}">
                  <a16:creationId xmlns:a16="http://schemas.microsoft.com/office/drawing/2014/main" id="{4C190453-C935-9AAA-45AD-E6D52D557C48}"/>
                </a:ext>
              </a:extLst>
            </p:cNvPr>
            <p:cNvSpPr/>
            <p:nvPr/>
          </p:nvSpPr>
          <p:spPr bwMode="auto">
            <a:xfrm>
              <a:off x="1876105" y="5167674"/>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40" name="Oval 39">
              <a:extLst>
                <a:ext uri="{FF2B5EF4-FFF2-40B4-BE49-F238E27FC236}">
                  <a16:creationId xmlns:a16="http://schemas.microsoft.com/office/drawing/2014/main" id="{0AB50542-A2DF-BB58-D381-AD95B1B3E886}"/>
                </a:ext>
              </a:extLst>
            </p:cNvPr>
            <p:cNvSpPr/>
            <p:nvPr/>
          </p:nvSpPr>
          <p:spPr bwMode="auto">
            <a:xfrm>
              <a:off x="1650291" y="5308708"/>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41" name="Oval 40">
              <a:extLst>
                <a:ext uri="{FF2B5EF4-FFF2-40B4-BE49-F238E27FC236}">
                  <a16:creationId xmlns:a16="http://schemas.microsoft.com/office/drawing/2014/main" id="{7245E1A7-D285-0125-6B3A-53A8B476BADA}"/>
                </a:ext>
              </a:extLst>
            </p:cNvPr>
            <p:cNvSpPr/>
            <p:nvPr/>
          </p:nvSpPr>
          <p:spPr bwMode="auto">
            <a:xfrm>
              <a:off x="1534924" y="4917217"/>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42" name="Oval 41">
              <a:extLst>
                <a:ext uri="{FF2B5EF4-FFF2-40B4-BE49-F238E27FC236}">
                  <a16:creationId xmlns:a16="http://schemas.microsoft.com/office/drawing/2014/main" id="{CE1AB278-737E-8061-93DD-A2247F27DE18}"/>
                </a:ext>
              </a:extLst>
            </p:cNvPr>
            <p:cNvSpPr/>
            <p:nvPr/>
          </p:nvSpPr>
          <p:spPr bwMode="auto">
            <a:xfrm>
              <a:off x="1529372" y="4547590"/>
              <a:ext cx="142240" cy="1219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grpSp>
      <p:cxnSp>
        <p:nvCxnSpPr>
          <p:cNvPr id="45" name="Straight Arrow Connector 44">
            <a:extLst>
              <a:ext uri="{FF2B5EF4-FFF2-40B4-BE49-F238E27FC236}">
                <a16:creationId xmlns:a16="http://schemas.microsoft.com/office/drawing/2014/main" id="{C4302F3F-A33F-BDCA-4CE6-5F6E80E39730}"/>
              </a:ext>
            </a:extLst>
          </p:cNvPr>
          <p:cNvCxnSpPr>
            <a:cxnSpLocks/>
          </p:cNvCxnSpPr>
          <p:nvPr/>
        </p:nvCxnSpPr>
        <p:spPr bwMode="auto">
          <a:xfrm>
            <a:off x="6718594" y="2555887"/>
            <a:ext cx="440414"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7" name="TextBox 46">
            <a:extLst>
              <a:ext uri="{FF2B5EF4-FFF2-40B4-BE49-F238E27FC236}">
                <a16:creationId xmlns:a16="http://schemas.microsoft.com/office/drawing/2014/main" id="{BD615E6A-7134-664E-8699-513659CEFA2D}"/>
              </a:ext>
            </a:extLst>
          </p:cNvPr>
          <p:cNvSpPr txBox="1"/>
          <p:nvPr/>
        </p:nvSpPr>
        <p:spPr>
          <a:xfrm>
            <a:off x="343939" y="3679625"/>
            <a:ext cx="8119633" cy="830997"/>
          </a:xfrm>
          <a:prstGeom prst="rect">
            <a:avLst/>
          </a:prstGeom>
          <a:noFill/>
        </p:spPr>
        <p:txBody>
          <a:bodyPr wrap="square" rtlCol="0">
            <a:spAutoFit/>
          </a:bodyPr>
          <a:lstStyle/>
          <a:p>
            <a:pPr algn="l"/>
            <a:r>
              <a:rPr lang="en-US" sz="2400" dirty="0">
                <a:latin typeface="FoundrySterling-Book" pitchFamily="2" charset="0"/>
              </a:rPr>
              <a:t>3. To find these genetic variants, we can use genome-wide association study methodology.</a:t>
            </a:r>
          </a:p>
        </p:txBody>
      </p:sp>
      <p:pic>
        <p:nvPicPr>
          <p:cNvPr id="49" name="Picture 48">
            <a:extLst>
              <a:ext uri="{FF2B5EF4-FFF2-40B4-BE49-F238E27FC236}">
                <a16:creationId xmlns:a16="http://schemas.microsoft.com/office/drawing/2014/main" id="{CC52B6EB-33B1-7B3A-3052-3228001023D4}"/>
              </a:ext>
            </a:extLst>
          </p:cNvPr>
          <p:cNvPicPr>
            <a:picLocks noChangeAspect="1"/>
          </p:cNvPicPr>
          <p:nvPr/>
        </p:nvPicPr>
        <p:blipFill rotWithShape="1">
          <a:blip r:embed="rId4"/>
          <a:srcRect l="19115" t="29979" r="52929" b="58650"/>
          <a:stretch/>
        </p:blipFill>
        <p:spPr>
          <a:xfrm>
            <a:off x="6730685" y="5105079"/>
            <a:ext cx="1888434" cy="994078"/>
          </a:xfrm>
          <a:prstGeom prst="rect">
            <a:avLst/>
          </a:prstGeom>
          <a:solidFill>
            <a:schemeClr val="tx1"/>
          </a:solidFill>
        </p:spPr>
      </p:pic>
      <p:sp>
        <p:nvSpPr>
          <p:cNvPr id="50" name="TextBox 49">
            <a:extLst>
              <a:ext uri="{FF2B5EF4-FFF2-40B4-BE49-F238E27FC236}">
                <a16:creationId xmlns:a16="http://schemas.microsoft.com/office/drawing/2014/main" id="{5FAAD02A-D658-FFE8-9F51-714AFA43B8B4}"/>
              </a:ext>
            </a:extLst>
          </p:cNvPr>
          <p:cNvSpPr txBox="1"/>
          <p:nvPr/>
        </p:nvSpPr>
        <p:spPr>
          <a:xfrm>
            <a:off x="331848" y="4681656"/>
            <a:ext cx="6170510" cy="830997"/>
          </a:xfrm>
          <a:prstGeom prst="rect">
            <a:avLst/>
          </a:prstGeom>
          <a:noFill/>
        </p:spPr>
        <p:txBody>
          <a:bodyPr wrap="square" rtlCol="0">
            <a:spAutoFit/>
          </a:bodyPr>
          <a:lstStyle/>
          <a:p>
            <a:pPr algn="l"/>
            <a:r>
              <a:rPr lang="en-US" dirty="0"/>
              <a:t>e.g. genotype cases and controls at a dense set of markers across the genome, and do a statistical test of association. </a:t>
            </a:r>
          </a:p>
          <a:p>
            <a:pPr algn="l"/>
            <a:r>
              <a:rPr lang="en-US" dirty="0"/>
              <a:t>Relies on block-like structure of LD to access untyped variants.</a:t>
            </a:r>
          </a:p>
        </p:txBody>
      </p:sp>
      <p:sp>
        <p:nvSpPr>
          <p:cNvPr id="52" name="TextBox 51">
            <a:extLst>
              <a:ext uri="{FF2B5EF4-FFF2-40B4-BE49-F238E27FC236}">
                <a16:creationId xmlns:a16="http://schemas.microsoft.com/office/drawing/2014/main" id="{1503F410-7B68-C3F6-6CAF-1981CECBB42A}"/>
              </a:ext>
            </a:extLst>
          </p:cNvPr>
          <p:cNvSpPr txBox="1"/>
          <p:nvPr/>
        </p:nvSpPr>
        <p:spPr>
          <a:xfrm>
            <a:off x="349121" y="6288952"/>
            <a:ext cx="4320413" cy="338554"/>
          </a:xfrm>
          <a:prstGeom prst="rect">
            <a:avLst/>
          </a:prstGeom>
          <a:noFill/>
        </p:spPr>
        <p:txBody>
          <a:bodyPr wrap="none" rtlCol="0">
            <a:spAutoFit/>
          </a:bodyPr>
          <a:lstStyle/>
          <a:p>
            <a:pPr algn="l"/>
            <a:r>
              <a:rPr lang="en-US" b="1" dirty="0">
                <a:latin typeface="FOUNDRYSTERLING-BOOK" pitchFamily="2" charset="0"/>
              </a:rPr>
              <a:t>Aim to uncover the underlying biology of disease.</a:t>
            </a:r>
          </a:p>
        </p:txBody>
      </p:sp>
    </p:spTree>
    <p:extLst>
      <p:ext uri="{BB962C8B-B14F-4D97-AF65-F5344CB8AC3E}">
        <p14:creationId xmlns:p14="http://schemas.microsoft.com/office/powerpoint/2010/main" val="288258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oundrySterling-Book" pitchFamily="2" charset="0"/>
              </a:rPr>
              <a:t>Can we </a:t>
            </a:r>
            <a:r>
              <a:rPr lang="en-US" dirty="0" err="1">
                <a:latin typeface="FoundrySterling-Book" pitchFamily="2" charset="0"/>
              </a:rPr>
              <a:t>finemap</a:t>
            </a:r>
            <a:r>
              <a:rPr lang="en-US" dirty="0">
                <a:latin typeface="FoundrySterling-Book" pitchFamily="2" charset="0"/>
              </a:rPr>
              <a:t>?</a:t>
            </a:r>
            <a:endParaRPr lang="en-US" dirty="0">
              <a:latin typeface="FoundrySterling-Book" pitchFamily="2" charset="0"/>
            </a:endParaRPr>
          </a:p>
        </p:txBody>
      </p:sp>
      <p:sp>
        <p:nvSpPr>
          <p:cNvPr id="3" name="Content Placeholder 2"/>
          <p:cNvSpPr>
            <a:spLocks noGrp="1"/>
          </p:cNvSpPr>
          <p:nvPr>
            <p:ph idx="1"/>
          </p:nvPr>
        </p:nvSpPr>
        <p:spPr>
          <a:xfrm>
            <a:off x="347579" y="1676400"/>
            <a:ext cx="8194841" cy="4953000"/>
          </a:xfrm>
        </p:spPr>
        <p:txBody>
          <a:bodyPr/>
          <a:lstStyle/>
          <a:p>
            <a:r>
              <a:rPr lang="en-US" sz="2400" dirty="0">
                <a:latin typeface="FoundrySterling-Book" pitchFamily="2" charset="0"/>
              </a:rPr>
              <a:t>We had an exciting association.  But fine-mapping has proven to be difficult for many GWAS loci.</a:t>
            </a:r>
          </a:p>
          <a:p>
            <a:endParaRPr lang="en-US" sz="2400" dirty="0">
              <a:latin typeface="FoundrySterling-Book" pitchFamily="2" charset="0"/>
            </a:endParaRPr>
          </a:p>
          <a:p>
            <a:r>
              <a:rPr lang="en-US" sz="2400" dirty="0">
                <a:latin typeface="FoundrySterling-Book" pitchFamily="2" charset="0"/>
              </a:rPr>
              <a:t>To hope for success we might need:</a:t>
            </a:r>
          </a:p>
          <a:p>
            <a:endParaRPr lang="en-US" sz="2400" dirty="0">
              <a:latin typeface="FoundrySterling-Book" pitchFamily="2" charset="0"/>
            </a:endParaRPr>
          </a:p>
          <a:p>
            <a:r>
              <a:rPr lang="en-US" sz="2400" dirty="0">
                <a:latin typeface="FoundrySterling-Book" pitchFamily="2" charset="0"/>
              </a:rPr>
              <a:t>- Good candidates for the functional gene?</a:t>
            </a:r>
          </a:p>
          <a:p>
            <a:r>
              <a:rPr lang="en-US" sz="2400" dirty="0">
                <a:latin typeface="FoundrySterling-Book" pitchFamily="2" charset="0"/>
              </a:rPr>
              <a:t>- Good candidates for the causal mutation(s)?</a:t>
            </a:r>
          </a:p>
        </p:txBody>
      </p:sp>
    </p:spTree>
    <p:extLst>
      <p:ext uri="{BB962C8B-B14F-4D97-AF65-F5344CB8AC3E}">
        <p14:creationId xmlns:p14="http://schemas.microsoft.com/office/powerpoint/2010/main" val="159970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12" name="Picture 11"/>
          <p:cNvPicPr>
            <a:picLocks/>
          </p:cNvPicPr>
          <p:nvPr/>
        </p:nvPicPr>
        <p:blipFill rotWithShape="1">
          <a:blip r:embed="rId3">
            <a:extLst>
              <a:ext uri="{28A0092B-C50C-407E-A947-70E740481C1C}">
                <a14:useLocalDpi xmlns:a14="http://schemas.microsoft.com/office/drawing/2010/main" val="0"/>
              </a:ext>
            </a:extLst>
          </a:blip>
          <a:srcRect l="-1488" r="-1"/>
          <a:stretch/>
        </p:blipFill>
        <p:spPr>
          <a:xfrm>
            <a:off x="148167" y="2107981"/>
            <a:ext cx="7079816" cy="4057292"/>
          </a:xfrm>
          <a:prstGeom prst="rect">
            <a:avLst/>
          </a:prstGeom>
        </p:spPr>
      </p:pic>
      <p:sp>
        <p:nvSpPr>
          <p:cNvPr id="28" name="Rectangle 27"/>
          <p:cNvSpPr/>
          <p:nvPr/>
        </p:nvSpPr>
        <p:spPr>
          <a:xfrm>
            <a:off x="135466" y="157474"/>
            <a:ext cx="8890000" cy="1077218"/>
          </a:xfrm>
          <a:prstGeom prst="rect">
            <a:avLst/>
          </a:prstGeom>
        </p:spPr>
        <p:txBody>
          <a:bodyPr wrap="square">
            <a:spAutoFit/>
          </a:bodyPr>
          <a:lstStyle/>
          <a:p>
            <a:pPr algn="ctr" defTabSz="457200" eaLnBrk="1" fontAlgn="auto" hangingPunct="1">
              <a:spcBef>
                <a:spcPts val="0"/>
              </a:spcBef>
              <a:spcAft>
                <a:spcPts val="0"/>
              </a:spcAft>
            </a:pPr>
            <a:r>
              <a:rPr lang="en-GB" sz="3200" dirty="0">
                <a:solidFill>
                  <a:prstClr val="white"/>
                </a:solidFill>
                <a:latin typeface="Helvetica"/>
                <a:ea typeface="+mn-ea"/>
                <a:cs typeface="Helvetica"/>
              </a:rPr>
              <a:t>SNPs on chromosome 4 are associated with </a:t>
            </a:r>
            <a:r>
              <a:rPr lang="en-GB" sz="3200" dirty="0" err="1">
                <a:solidFill>
                  <a:prstClr val="white"/>
                </a:solidFill>
                <a:latin typeface="Helvetica"/>
                <a:ea typeface="+mn-ea"/>
                <a:cs typeface="Helvetica"/>
              </a:rPr>
              <a:t>proection</a:t>
            </a:r>
            <a:r>
              <a:rPr lang="en-GB" sz="3200" dirty="0">
                <a:solidFill>
                  <a:prstClr val="white"/>
                </a:solidFill>
                <a:latin typeface="Helvetica"/>
                <a:ea typeface="+mn-ea"/>
                <a:cs typeface="Helvetica"/>
              </a:rPr>
              <a:t> against severe malaria</a:t>
            </a:r>
          </a:p>
        </p:txBody>
      </p:sp>
      <p:sp>
        <p:nvSpPr>
          <p:cNvPr id="33" name="TextBox 32"/>
          <p:cNvSpPr txBox="1"/>
          <p:nvPr/>
        </p:nvSpPr>
        <p:spPr>
          <a:xfrm>
            <a:off x="6265315" y="1702904"/>
            <a:ext cx="2590936" cy="1200329"/>
          </a:xfrm>
          <a:prstGeom prst="rect">
            <a:avLst/>
          </a:prstGeom>
          <a:solidFill>
            <a:srgbClr val="BFBFBF">
              <a:alpha val="32000"/>
            </a:srgbClr>
          </a:solidFill>
        </p:spPr>
        <p:txBody>
          <a:bodyPr wrap="none" rtlCol="0">
            <a:spAutoFit/>
          </a:bodyPr>
          <a:lstStyle/>
          <a:p>
            <a:pPr algn="l" defTabSz="457200" eaLnBrk="1" fontAlgn="auto" hangingPunct="1">
              <a:spcBef>
                <a:spcPts val="0"/>
              </a:spcBef>
              <a:spcAft>
                <a:spcPts val="0"/>
              </a:spcAft>
            </a:pPr>
            <a:r>
              <a:rPr lang="en-US" sz="1800" dirty="0">
                <a:solidFill>
                  <a:srgbClr val="F2F2F2"/>
                </a:solidFill>
                <a:latin typeface="Arial"/>
                <a:ea typeface="+mn-ea"/>
                <a:cs typeface="Arial"/>
              </a:rPr>
              <a:t>4,921 Gambians</a:t>
            </a:r>
          </a:p>
          <a:p>
            <a:pPr algn="l" defTabSz="457200" eaLnBrk="1" fontAlgn="auto" hangingPunct="1">
              <a:spcBef>
                <a:spcPts val="0"/>
              </a:spcBef>
              <a:spcAft>
                <a:spcPts val="0"/>
              </a:spcAft>
            </a:pPr>
            <a:r>
              <a:rPr lang="en-US" sz="1800" dirty="0">
                <a:solidFill>
                  <a:srgbClr val="F2F2F2"/>
                </a:solidFill>
                <a:latin typeface="Arial"/>
                <a:ea typeface="+mn-ea"/>
                <a:cs typeface="Arial"/>
              </a:rPr>
              <a:t>2,516 Malawians</a:t>
            </a:r>
          </a:p>
          <a:p>
            <a:pPr algn="l" defTabSz="457200" eaLnBrk="1" fontAlgn="auto" hangingPunct="1">
              <a:spcBef>
                <a:spcPts val="0"/>
              </a:spcBef>
              <a:spcAft>
                <a:spcPts val="0"/>
              </a:spcAft>
            </a:pPr>
            <a:r>
              <a:rPr lang="en-US" sz="1800" dirty="0">
                <a:solidFill>
                  <a:srgbClr val="F2F2F2"/>
                </a:solidFill>
                <a:latin typeface="Arial"/>
                <a:ea typeface="+mn-ea"/>
                <a:cs typeface="Arial"/>
              </a:rPr>
              <a:t>2,984 Kenyans</a:t>
            </a:r>
            <a:endParaRPr lang="en-US" sz="1800" dirty="0">
              <a:solidFill>
                <a:srgbClr val="F2F2F2"/>
              </a:solidFill>
              <a:latin typeface="Calibri"/>
              <a:ea typeface="+mn-ea"/>
            </a:endParaRPr>
          </a:p>
          <a:p>
            <a:pPr algn="l" defTabSz="457200" eaLnBrk="1" fontAlgn="auto" hangingPunct="1">
              <a:spcBef>
                <a:spcPts val="0"/>
              </a:spcBef>
              <a:spcAft>
                <a:spcPts val="0"/>
              </a:spcAft>
            </a:pPr>
            <a:r>
              <a:rPr lang="en-US" sz="1800" dirty="0">
                <a:solidFill>
                  <a:srgbClr val="F2F2F2"/>
                </a:solidFill>
                <a:latin typeface="Calibri"/>
                <a:ea typeface="+mn-ea"/>
              </a:rPr>
              <a:t>MalariaGEN, Nature 2015</a:t>
            </a:r>
          </a:p>
        </p:txBody>
      </p:sp>
      <p:sp>
        <p:nvSpPr>
          <p:cNvPr id="34" name="TextBox 33"/>
          <p:cNvSpPr txBox="1"/>
          <p:nvPr/>
        </p:nvSpPr>
        <p:spPr>
          <a:xfrm>
            <a:off x="1729886" y="1702904"/>
            <a:ext cx="3405908" cy="646331"/>
          </a:xfrm>
          <a:prstGeom prst="rect">
            <a:avLst/>
          </a:prstGeom>
          <a:solidFill>
            <a:srgbClr val="BFBFBF">
              <a:alpha val="32000"/>
            </a:srgbClr>
          </a:solidFill>
        </p:spPr>
        <p:txBody>
          <a:bodyPr wrap="square" rtlCol="0">
            <a:spAutoFit/>
          </a:bodyPr>
          <a:lstStyle/>
          <a:p>
            <a:pPr algn="ctr" defTabSz="457200" eaLnBrk="1" fontAlgn="auto" hangingPunct="1">
              <a:spcBef>
                <a:spcPts val="0"/>
              </a:spcBef>
              <a:spcAft>
                <a:spcPts val="0"/>
              </a:spcAft>
            </a:pPr>
            <a:r>
              <a:rPr lang="en-US" sz="1800" dirty="0">
                <a:solidFill>
                  <a:srgbClr val="F2F2F2"/>
                </a:solidFill>
                <a:latin typeface="Arial"/>
                <a:ea typeface="+mn-ea"/>
                <a:cs typeface="Arial"/>
              </a:rPr>
              <a:t>Signal identified and replicated (</a:t>
            </a:r>
            <a:r>
              <a:rPr lang="fi-FI" sz="1800" dirty="0">
                <a:solidFill>
                  <a:srgbClr val="FFFFFF"/>
                </a:solidFill>
                <a:latin typeface="Calibri"/>
                <a:ea typeface="+mn-ea"/>
              </a:rPr>
              <a:t>rs186873296)</a:t>
            </a:r>
            <a:endParaRPr lang="en-US" sz="1800" dirty="0">
              <a:solidFill>
                <a:srgbClr val="FFFFFF"/>
              </a:solidFill>
              <a:latin typeface="Arial"/>
              <a:ea typeface="+mn-ea"/>
              <a:cs typeface="Arial"/>
            </a:endParaRPr>
          </a:p>
        </p:txBody>
      </p:sp>
      <p:sp>
        <p:nvSpPr>
          <p:cNvPr id="35" name="Right Brace 34"/>
          <p:cNvSpPr/>
          <p:nvPr/>
        </p:nvSpPr>
        <p:spPr>
          <a:xfrm rot="16200000">
            <a:off x="3375248" y="2526404"/>
            <a:ext cx="180631" cy="623457"/>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7" name="Rectangle 6"/>
          <p:cNvSpPr/>
          <p:nvPr/>
        </p:nvSpPr>
        <p:spPr>
          <a:xfrm>
            <a:off x="3797300" y="5071532"/>
            <a:ext cx="2201333" cy="863600"/>
          </a:xfrm>
          <a:prstGeom prst="rect">
            <a:avLst/>
          </a:prstGeom>
          <a:noFill/>
          <a:ln w="571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8" name="TextBox 7"/>
          <p:cNvSpPr txBox="1"/>
          <p:nvPr/>
        </p:nvSpPr>
        <p:spPr>
          <a:xfrm>
            <a:off x="7205712" y="5614664"/>
            <a:ext cx="1790121" cy="369332"/>
          </a:xfrm>
          <a:prstGeom prst="rect">
            <a:avLst/>
          </a:prstGeom>
          <a:solidFill>
            <a:srgbClr val="BFBFBF">
              <a:alpha val="32000"/>
            </a:srgbClr>
          </a:solidFill>
        </p:spPr>
        <p:txBody>
          <a:bodyPr wrap="square" rtlCol="0">
            <a:spAutoFit/>
          </a:bodyPr>
          <a:lstStyle/>
          <a:p>
            <a:pPr algn="ctr" defTabSz="457200" eaLnBrk="1" fontAlgn="auto" hangingPunct="1">
              <a:spcBef>
                <a:spcPts val="0"/>
              </a:spcBef>
              <a:spcAft>
                <a:spcPts val="0"/>
              </a:spcAft>
            </a:pPr>
            <a:r>
              <a:rPr lang="en-GB" sz="1800" dirty="0">
                <a:solidFill>
                  <a:srgbClr val="F2F2F2"/>
                </a:solidFill>
                <a:latin typeface="Arial"/>
                <a:ea typeface="+mn-ea"/>
                <a:cs typeface="Arial"/>
              </a:rPr>
              <a:t>Glycophorins!</a:t>
            </a:r>
            <a:endParaRPr lang="en-US" sz="1800" dirty="0">
              <a:solidFill>
                <a:srgbClr val="FFFFFF"/>
              </a:solidFill>
              <a:latin typeface="Arial"/>
              <a:ea typeface="+mn-ea"/>
              <a:cs typeface="Arial"/>
            </a:endParaRPr>
          </a:p>
        </p:txBody>
      </p:sp>
    </p:spTree>
    <p:extLst>
      <p:ext uri="{BB962C8B-B14F-4D97-AF65-F5344CB8AC3E}">
        <p14:creationId xmlns:p14="http://schemas.microsoft.com/office/powerpoint/2010/main" val="2359087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2514368" y="2217118"/>
            <a:ext cx="5969000" cy="3302000"/>
          </a:xfrm>
          <a:prstGeom prst="rect">
            <a:avLst/>
          </a:prstGeom>
        </p:spPr>
      </p:pic>
      <p:sp>
        <p:nvSpPr>
          <p:cNvPr id="2" name="Title 1"/>
          <p:cNvSpPr>
            <a:spLocks noGrp="1"/>
          </p:cNvSpPr>
          <p:nvPr>
            <p:ph type="title"/>
          </p:nvPr>
        </p:nvSpPr>
        <p:spPr>
          <a:xfrm>
            <a:off x="467895" y="152400"/>
            <a:ext cx="8389119" cy="1143000"/>
          </a:xfrm>
        </p:spPr>
        <p:txBody>
          <a:bodyPr/>
          <a:lstStyle/>
          <a:p>
            <a:r>
              <a:rPr lang="en-US" sz="3200" dirty="0"/>
              <a:t>Glycophorins encode the ‘MNS’ blood group</a:t>
            </a:r>
            <a:br>
              <a:rPr lang="en-US" sz="3200" dirty="0"/>
            </a:br>
            <a:r>
              <a:rPr lang="en-US" sz="2400" dirty="0"/>
              <a:t>(antigenic molecules on RBC surface)</a:t>
            </a:r>
          </a:p>
        </p:txBody>
      </p:sp>
      <p:sp>
        <p:nvSpPr>
          <p:cNvPr id="6" name="TextBox 5"/>
          <p:cNvSpPr txBox="1"/>
          <p:nvPr/>
        </p:nvSpPr>
        <p:spPr>
          <a:xfrm>
            <a:off x="254000" y="3544952"/>
            <a:ext cx="2005263"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rgbClr val="FFFFFF"/>
                </a:solidFill>
                <a:latin typeface="Arial"/>
              </a:rPr>
              <a:t>Red blood cell membrane</a:t>
            </a:r>
          </a:p>
        </p:txBody>
      </p:sp>
      <p:cxnSp>
        <p:nvCxnSpPr>
          <p:cNvPr id="8" name="Straight Arrow Connector 7"/>
          <p:cNvCxnSpPr/>
          <p:nvPr/>
        </p:nvCxnSpPr>
        <p:spPr bwMode="auto">
          <a:xfrm>
            <a:off x="2072105" y="3879165"/>
            <a:ext cx="828842"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TextBox 8"/>
          <p:cNvSpPr txBox="1"/>
          <p:nvPr/>
        </p:nvSpPr>
        <p:spPr>
          <a:xfrm>
            <a:off x="254000" y="5338642"/>
            <a:ext cx="2005263"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rgbClr val="FFFFFF"/>
                </a:solidFill>
                <a:latin typeface="Arial"/>
              </a:rPr>
              <a:t>Inside red blood cell</a:t>
            </a:r>
          </a:p>
        </p:txBody>
      </p:sp>
      <p:cxnSp>
        <p:nvCxnSpPr>
          <p:cNvPr id="10" name="Straight Arrow Connector 9"/>
          <p:cNvCxnSpPr/>
          <p:nvPr/>
        </p:nvCxnSpPr>
        <p:spPr bwMode="auto">
          <a:xfrm flipV="1">
            <a:off x="2072105" y="5108705"/>
            <a:ext cx="735263" cy="41041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4" name="TextBox 13"/>
          <p:cNvSpPr txBox="1"/>
          <p:nvPr/>
        </p:nvSpPr>
        <p:spPr>
          <a:xfrm>
            <a:off x="254000" y="2433053"/>
            <a:ext cx="2005263"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rgbClr val="FFFFFF"/>
                </a:solidFill>
                <a:latin typeface="Arial"/>
              </a:rPr>
              <a:t>Outside red blood cell</a:t>
            </a:r>
          </a:p>
        </p:txBody>
      </p:sp>
      <p:cxnSp>
        <p:nvCxnSpPr>
          <p:cNvPr id="16" name="Straight Arrow Connector 15"/>
          <p:cNvCxnSpPr/>
          <p:nvPr/>
        </p:nvCxnSpPr>
        <p:spPr bwMode="auto">
          <a:xfrm>
            <a:off x="2165684" y="2902285"/>
            <a:ext cx="735263" cy="177099"/>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7" name="TextBox 16"/>
          <p:cNvSpPr txBox="1"/>
          <p:nvPr/>
        </p:nvSpPr>
        <p:spPr>
          <a:xfrm>
            <a:off x="7325226" y="1330769"/>
            <a:ext cx="1531789"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rPr>
              <a:t>Glycophorins</a:t>
            </a:r>
          </a:p>
        </p:txBody>
      </p:sp>
      <p:cxnSp>
        <p:nvCxnSpPr>
          <p:cNvPr id="19" name="Straight Arrow Connector 18"/>
          <p:cNvCxnSpPr/>
          <p:nvPr/>
        </p:nvCxnSpPr>
        <p:spPr bwMode="auto">
          <a:xfrm flipH="1">
            <a:off x="7352632" y="1749224"/>
            <a:ext cx="387684" cy="4010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H="1">
            <a:off x="8007684" y="1749224"/>
            <a:ext cx="213895" cy="7907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31" name="TextBox 30"/>
          <p:cNvSpPr txBox="1"/>
          <p:nvPr/>
        </p:nvSpPr>
        <p:spPr>
          <a:xfrm>
            <a:off x="3601653" y="6289040"/>
            <a:ext cx="4881715"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a:solidFill>
                  <a:srgbClr val="FFFFFF"/>
                </a:solidFill>
                <a:latin typeface="Arial"/>
              </a:rPr>
              <a:t>Grimes and Slater, The Inherited Metabolic Diseases, 1994</a:t>
            </a:r>
          </a:p>
        </p:txBody>
      </p:sp>
    </p:spTree>
    <p:extLst>
      <p:ext uri="{BB962C8B-B14F-4D97-AF65-F5344CB8AC3E}">
        <p14:creationId xmlns:p14="http://schemas.microsoft.com/office/powerpoint/2010/main" val="1901452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descr="J Exp Med-1979-Miller-172-84 cop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850" y="1790094"/>
            <a:ext cx="2544828" cy="3490861"/>
          </a:xfrm>
          <a:prstGeom prst="rect">
            <a:avLst/>
          </a:prstGeom>
        </p:spPr>
      </p:pic>
      <p:sp>
        <p:nvSpPr>
          <p:cNvPr id="5" name="Donut 4"/>
          <p:cNvSpPr/>
          <p:nvPr/>
        </p:nvSpPr>
        <p:spPr>
          <a:xfrm>
            <a:off x="2379928" y="4715039"/>
            <a:ext cx="383076" cy="393687"/>
          </a:xfrm>
          <a:prstGeom prst="donut">
            <a:avLst>
              <a:gd name="adj" fmla="val 626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Arial"/>
            </a:endParaRPr>
          </a:p>
        </p:txBody>
      </p:sp>
      <p:cxnSp>
        <p:nvCxnSpPr>
          <p:cNvPr id="7" name="Straight Connector 6"/>
          <p:cNvCxnSpPr/>
          <p:nvPr/>
        </p:nvCxnSpPr>
        <p:spPr>
          <a:xfrm flipV="1">
            <a:off x="2508250" y="2568725"/>
            <a:ext cx="1603375" cy="21463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5" idx="4"/>
          </p:cNvCxnSpPr>
          <p:nvPr/>
        </p:nvCxnSpPr>
        <p:spPr>
          <a:xfrm>
            <a:off x="2571466" y="5108726"/>
            <a:ext cx="1540159" cy="4796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9" descr="GYPA-EBA175-structur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848" y="2556273"/>
            <a:ext cx="4610100" cy="3019616"/>
          </a:xfrm>
          <a:prstGeom prst="rect">
            <a:avLst/>
          </a:prstGeom>
        </p:spPr>
      </p:pic>
      <p:sp>
        <p:nvSpPr>
          <p:cNvPr id="13" name="Content Placeholder 2"/>
          <p:cNvSpPr txBox="1">
            <a:spLocks/>
          </p:cNvSpPr>
          <p:nvPr/>
        </p:nvSpPr>
        <p:spPr>
          <a:xfrm>
            <a:off x="457200" y="83837"/>
            <a:ext cx="8229600" cy="7991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r>
              <a:rPr lang="en-GB" dirty="0">
                <a:solidFill>
                  <a:srgbClr val="D9D9D9"/>
                </a:solidFill>
                <a:latin typeface="Arial"/>
              </a:rPr>
              <a:t>Glycophorins are receptors for </a:t>
            </a:r>
            <a:r>
              <a:rPr lang="en-GB" i="1" dirty="0" err="1">
                <a:solidFill>
                  <a:srgbClr val="D9D9D9"/>
                </a:solidFill>
                <a:latin typeface="Arial"/>
              </a:rPr>
              <a:t>P.falciparum</a:t>
            </a:r>
            <a:r>
              <a:rPr lang="en-GB" dirty="0">
                <a:solidFill>
                  <a:srgbClr val="D9D9D9"/>
                </a:solidFill>
                <a:latin typeface="Arial"/>
              </a:rPr>
              <a:t> during red blood cell invasion</a:t>
            </a:r>
            <a:endParaRPr lang="en-GB" dirty="0">
              <a:solidFill>
                <a:srgbClr val="002060"/>
              </a:solidFill>
              <a:latin typeface="Arial"/>
            </a:endParaRPr>
          </a:p>
        </p:txBody>
      </p:sp>
      <p:sp>
        <p:nvSpPr>
          <p:cNvPr id="16" name="TextBox 15"/>
          <p:cNvSpPr txBox="1"/>
          <p:nvPr/>
        </p:nvSpPr>
        <p:spPr>
          <a:xfrm>
            <a:off x="4855073" y="6385291"/>
            <a:ext cx="3952875"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err="1">
                <a:solidFill>
                  <a:srgbClr val="FFFFFF"/>
                </a:solidFill>
                <a:latin typeface="Arial"/>
                <a:ea typeface="+mn-ea"/>
              </a:rPr>
              <a:t>Tolia</a:t>
            </a:r>
            <a:r>
              <a:rPr lang="en-US" sz="1400" dirty="0">
                <a:solidFill>
                  <a:srgbClr val="FFFFFF"/>
                </a:solidFill>
                <a:latin typeface="Arial"/>
                <a:ea typeface="+mn-ea"/>
              </a:rPr>
              <a:t> et al, Cell 2005</a:t>
            </a:r>
          </a:p>
        </p:txBody>
      </p:sp>
      <p:sp>
        <p:nvSpPr>
          <p:cNvPr id="17" name="TextBox 16"/>
          <p:cNvSpPr txBox="1"/>
          <p:nvPr/>
        </p:nvSpPr>
        <p:spPr>
          <a:xfrm>
            <a:off x="492126" y="6385291"/>
            <a:ext cx="2890086" cy="307777"/>
          </a:xfrm>
          <a:prstGeom prst="rect">
            <a:avLst/>
          </a:prstGeom>
          <a:noFill/>
        </p:spPr>
        <p:txBody>
          <a:bodyPr wrap="square" rtlCol="0">
            <a:spAutoFit/>
          </a:bodyPr>
          <a:lstStyle/>
          <a:p>
            <a:pPr algn="l" defTabSz="457200" eaLnBrk="1" fontAlgn="auto" hangingPunct="1">
              <a:spcBef>
                <a:spcPts val="0"/>
              </a:spcBef>
              <a:spcAft>
                <a:spcPts val="0"/>
              </a:spcAft>
            </a:pPr>
            <a:r>
              <a:rPr lang="en-US" sz="1400" dirty="0">
                <a:solidFill>
                  <a:srgbClr val="FFFFFF"/>
                </a:solidFill>
                <a:latin typeface="Arial"/>
                <a:ea typeface="+mn-ea"/>
              </a:rPr>
              <a:t>Miller et al, J. Exp. Med 1979 </a:t>
            </a:r>
          </a:p>
        </p:txBody>
      </p:sp>
      <p:sp>
        <p:nvSpPr>
          <p:cNvPr id="11" name="TextBox 10"/>
          <p:cNvSpPr txBox="1"/>
          <p:nvPr/>
        </p:nvSpPr>
        <p:spPr>
          <a:xfrm>
            <a:off x="4416574" y="5733034"/>
            <a:ext cx="162095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Glycophorin A</a:t>
            </a:r>
          </a:p>
        </p:txBody>
      </p:sp>
      <p:cxnSp>
        <p:nvCxnSpPr>
          <p:cNvPr id="12" name="Straight Arrow Connector 11"/>
          <p:cNvCxnSpPr>
            <a:stCxn id="11" idx="0"/>
          </p:cNvCxnSpPr>
          <p:nvPr/>
        </p:nvCxnSpPr>
        <p:spPr bwMode="auto">
          <a:xfrm flipV="1">
            <a:off x="5227053" y="5347368"/>
            <a:ext cx="106948" cy="38566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4" name="TextBox 13"/>
          <p:cNvSpPr txBox="1"/>
          <p:nvPr/>
        </p:nvSpPr>
        <p:spPr>
          <a:xfrm>
            <a:off x="286027" y="1284135"/>
            <a:ext cx="2464136" cy="369332"/>
          </a:xfrm>
          <a:prstGeom prst="rect">
            <a:avLst/>
          </a:prstGeom>
          <a:solidFill>
            <a:schemeClr val="tx1"/>
          </a:solidFill>
        </p:spPr>
        <p:txBody>
          <a:bodyPr wrap="none" rtlCol="0">
            <a:spAutoFit/>
          </a:bodyPr>
          <a:lstStyle/>
          <a:p>
            <a:pPr algn="l" defTabSz="457200" eaLnBrk="1" fontAlgn="auto" hangingPunct="1">
              <a:spcBef>
                <a:spcPts val="0"/>
              </a:spcBef>
              <a:spcAft>
                <a:spcPts val="0"/>
              </a:spcAft>
            </a:pPr>
            <a:r>
              <a:rPr lang="en-US" sz="1800" dirty="0">
                <a:solidFill>
                  <a:srgbClr val="FF0000"/>
                </a:solidFill>
                <a:latin typeface="Arial"/>
                <a:ea typeface="+mn-ea"/>
              </a:rPr>
              <a:t>P. Falciparum parasite</a:t>
            </a:r>
          </a:p>
        </p:txBody>
      </p:sp>
      <p:cxnSp>
        <p:nvCxnSpPr>
          <p:cNvPr id="15" name="Straight Arrow Connector 14"/>
          <p:cNvCxnSpPr/>
          <p:nvPr/>
        </p:nvCxnSpPr>
        <p:spPr bwMode="auto">
          <a:xfrm>
            <a:off x="1497263" y="1675306"/>
            <a:ext cx="213895" cy="54384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8" name="TextBox 17"/>
          <p:cNvSpPr txBox="1"/>
          <p:nvPr/>
        </p:nvSpPr>
        <p:spPr>
          <a:xfrm>
            <a:off x="1066413" y="5677461"/>
            <a:ext cx="1557713" cy="369332"/>
          </a:xfrm>
          <a:prstGeom prst="rect">
            <a:avLst/>
          </a:prstGeom>
          <a:solidFill>
            <a:schemeClr val="tx1"/>
          </a:solidFill>
        </p:spPr>
        <p:txBody>
          <a:bodyPr wrap="none" rtlCol="0">
            <a:spAutoFit/>
          </a:bodyPr>
          <a:lstStyle/>
          <a:p>
            <a:pPr algn="l" defTabSz="457200" eaLnBrk="1" fontAlgn="auto" hangingPunct="1">
              <a:spcBef>
                <a:spcPts val="0"/>
              </a:spcBef>
              <a:spcAft>
                <a:spcPts val="0"/>
              </a:spcAft>
            </a:pPr>
            <a:r>
              <a:rPr lang="en-US" sz="1800" dirty="0">
                <a:solidFill>
                  <a:srgbClr val="FF0000"/>
                </a:solidFill>
                <a:latin typeface="Arial"/>
                <a:ea typeface="+mn-ea"/>
              </a:rPr>
              <a:t>red blood cell</a:t>
            </a:r>
          </a:p>
        </p:txBody>
      </p:sp>
      <p:cxnSp>
        <p:nvCxnSpPr>
          <p:cNvPr id="19" name="Straight Arrow Connector 18"/>
          <p:cNvCxnSpPr/>
          <p:nvPr/>
        </p:nvCxnSpPr>
        <p:spPr bwMode="auto">
          <a:xfrm flipV="1">
            <a:off x="1578110" y="4987058"/>
            <a:ext cx="150331" cy="60074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415033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oundrySterling-Book" pitchFamily="2" charset="0"/>
              </a:rPr>
              <a:t>Can we </a:t>
            </a:r>
            <a:r>
              <a:rPr lang="en-US" dirty="0" err="1">
                <a:latin typeface="FoundrySterling-Book" pitchFamily="2" charset="0"/>
              </a:rPr>
              <a:t>finemap</a:t>
            </a:r>
            <a:r>
              <a:rPr lang="en-US" dirty="0">
                <a:latin typeface="FoundrySterling-Book" pitchFamily="2" charset="0"/>
              </a:rPr>
              <a:t>?</a:t>
            </a:r>
          </a:p>
        </p:txBody>
      </p:sp>
      <p:sp>
        <p:nvSpPr>
          <p:cNvPr id="3" name="Content Placeholder 2"/>
          <p:cNvSpPr>
            <a:spLocks noGrp="1"/>
          </p:cNvSpPr>
          <p:nvPr>
            <p:ph idx="1"/>
          </p:nvPr>
        </p:nvSpPr>
        <p:spPr>
          <a:xfrm>
            <a:off x="347579" y="1676400"/>
            <a:ext cx="8194841" cy="4953000"/>
          </a:xfrm>
        </p:spPr>
        <p:txBody>
          <a:bodyPr/>
          <a:lstStyle/>
          <a:p>
            <a:r>
              <a:rPr lang="en-US" sz="2400" dirty="0">
                <a:latin typeface="FoundrySterling-Book" pitchFamily="2" charset="0"/>
              </a:rPr>
              <a:t>We had an exciting association.  But fine-mapping has proven to be difficult for many GWAS loci.</a:t>
            </a:r>
          </a:p>
          <a:p>
            <a:endParaRPr lang="en-US" sz="2400" dirty="0">
              <a:latin typeface="FoundrySterling-Book" pitchFamily="2" charset="0"/>
            </a:endParaRPr>
          </a:p>
          <a:p>
            <a:r>
              <a:rPr lang="en-US" sz="2400" dirty="0">
                <a:latin typeface="FoundrySterling-Book" pitchFamily="2" charset="0"/>
              </a:rPr>
              <a:t>To hope for success we might need:</a:t>
            </a:r>
          </a:p>
          <a:p>
            <a:endParaRPr lang="en-US" sz="2400" dirty="0">
              <a:latin typeface="FoundrySterling-Book" pitchFamily="2" charset="0"/>
            </a:endParaRPr>
          </a:p>
          <a:p>
            <a:r>
              <a:rPr lang="en-US" sz="2400" dirty="0">
                <a:latin typeface="FoundrySterling-Book" pitchFamily="2" charset="0"/>
              </a:rPr>
              <a:t>✅ - Good candidates for the functional gene? </a:t>
            </a:r>
          </a:p>
          <a:p>
            <a:r>
              <a:rPr lang="en-US" sz="2400" dirty="0">
                <a:latin typeface="FoundrySterling-Book" pitchFamily="2" charset="0"/>
              </a:rPr>
              <a:t>- Good candidates for the causal mutation(s)?</a:t>
            </a:r>
          </a:p>
        </p:txBody>
      </p:sp>
    </p:spTree>
    <p:extLst>
      <p:ext uri="{BB962C8B-B14F-4D97-AF65-F5344CB8AC3E}">
        <p14:creationId xmlns:p14="http://schemas.microsoft.com/office/powerpoint/2010/main" val="1341368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737" y="68385"/>
            <a:ext cx="8422105" cy="1143000"/>
          </a:xfrm>
        </p:spPr>
        <p:txBody>
          <a:bodyPr/>
          <a:lstStyle/>
          <a:p>
            <a:r>
              <a:rPr lang="en-US" dirty="0"/>
              <a:t>Structural variants create deletions, duplications, and hybrid genes</a:t>
            </a:r>
          </a:p>
        </p:txBody>
      </p:sp>
      <p:pic>
        <p:nvPicPr>
          <p:cNvPr id="4" name="Picture 3" descr="IMG_0180-1 (dragged).tiff"/>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b="17263"/>
          <a:stretch/>
        </p:blipFill>
        <p:spPr>
          <a:xfrm>
            <a:off x="3239663" y="1435911"/>
            <a:ext cx="5479985" cy="4928975"/>
          </a:xfrm>
          <a:prstGeom prst="rect">
            <a:avLst/>
          </a:prstGeom>
        </p:spPr>
      </p:pic>
      <p:sp>
        <p:nvSpPr>
          <p:cNvPr id="5" name="TextBox 4"/>
          <p:cNvSpPr txBox="1"/>
          <p:nvPr/>
        </p:nvSpPr>
        <p:spPr>
          <a:xfrm>
            <a:off x="921784" y="5430166"/>
            <a:ext cx="2076383" cy="923330"/>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rgbClr val="FFFFFF"/>
                </a:solidFill>
                <a:latin typeface="Arial"/>
              </a:rPr>
              <a:t>Deleted / duplicated / hybrid genes</a:t>
            </a:r>
          </a:p>
        </p:txBody>
      </p:sp>
      <p:cxnSp>
        <p:nvCxnSpPr>
          <p:cNvPr id="8" name="Straight Arrow Connector 7"/>
          <p:cNvCxnSpPr/>
          <p:nvPr/>
        </p:nvCxnSpPr>
        <p:spPr bwMode="auto">
          <a:xfrm flipV="1">
            <a:off x="2998167" y="5645090"/>
            <a:ext cx="853440" cy="6096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2998167" y="5919410"/>
            <a:ext cx="47752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7" name="TextBox 6"/>
          <p:cNvSpPr txBox="1"/>
          <p:nvPr/>
        </p:nvSpPr>
        <p:spPr>
          <a:xfrm>
            <a:off x="274283" y="1661077"/>
            <a:ext cx="2762605" cy="3139321"/>
          </a:xfrm>
          <a:prstGeom prst="rect">
            <a:avLst/>
          </a:prstGeom>
          <a:noFill/>
        </p:spPr>
        <p:txBody>
          <a:bodyPr wrap="square" rtlCol="0">
            <a:spAutoFit/>
          </a:bodyPr>
          <a:lstStyle/>
          <a:p>
            <a:pPr algn="l" defTabSz="457200" eaLnBrk="1" fontAlgn="auto" hangingPunct="1">
              <a:spcBef>
                <a:spcPts val="0"/>
              </a:spcBef>
              <a:spcAft>
                <a:spcPts val="0"/>
              </a:spcAft>
            </a:pPr>
            <a:r>
              <a:rPr lang="en-GB" sz="2200" dirty="0">
                <a:solidFill>
                  <a:srgbClr val="FFFFFF"/>
                </a:solidFill>
                <a:latin typeface="Helvetica"/>
                <a:ea typeface="+mn-ea"/>
                <a:cs typeface="Helvetica"/>
              </a:rPr>
              <a:t>The MNS blood group is highly diverse, with over 45 known antigens.</a:t>
            </a:r>
          </a:p>
          <a:p>
            <a:pPr algn="l" defTabSz="457200" eaLnBrk="1" fontAlgn="auto" hangingPunct="1">
              <a:spcBef>
                <a:spcPts val="0"/>
              </a:spcBef>
              <a:spcAft>
                <a:spcPts val="0"/>
              </a:spcAft>
            </a:pPr>
            <a:endParaRPr lang="en-GB" sz="2200" dirty="0">
              <a:solidFill>
                <a:srgbClr val="FFFFFF"/>
              </a:solidFill>
              <a:latin typeface="Helvetica"/>
              <a:ea typeface="+mn-ea"/>
              <a:cs typeface="Helvetica"/>
            </a:endParaRPr>
          </a:p>
          <a:p>
            <a:pPr algn="l" defTabSz="457200" eaLnBrk="1" fontAlgn="auto" hangingPunct="1">
              <a:spcBef>
                <a:spcPts val="0"/>
              </a:spcBef>
              <a:spcAft>
                <a:spcPts val="0"/>
              </a:spcAft>
            </a:pPr>
            <a:r>
              <a:rPr lang="en-GB" sz="2200" dirty="0">
                <a:solidFill>
                  <a:srgbClr val="FFFFFF"/>
                </a:solidFill>
                <a:latin typeface="Helvetica"/>
                <a:ea typeface="+mn-ea"/>
                <a:cs typeface="Helvetica"/>
              </a:rPr>
              <a:t>Encoded by single nucleotide polymorphisms and structural variants</a:t>
            </a:r>
            <a:endParaRPr lang="en-US" sz="2200" dirty="0">
              <a:solidFill>
                <a:srgbClr val="FFFFFF"/>
              </a:solidFill>
              <a:latin typeface="Helvetica"/>
              <a:ea typeface="+mn-ea"/>
              <a:cs typeface="Helvetica"/>
            </a:endParaRPr>
          </a:p>
        </p:txBody>
      </p:sp>
    </p:spTree>
    <p:extLst>
      <p:ext uri="{BB962C8B-B14F-4D97-AF65-F5344CB8AC3E}">
        <p14:creationId xmlns:p14="http://schemas.microsoft.com/office/powerpoint/2010/main" val="3308782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oundrySterling-Book" pitchFamily="2" charset="0"/>
              </a:rPr>
              <a:t>Can we </a:t>
            </a:r>
            <a:r>
              <a:rPr lang="en-US" dirty="0" err="1">
                <a:latin typeface="FoundrySterling-Book" pitchFamily="2" charset="0"/>
              </a:rPr>
              <a:t>finemap</a:t>
            </a:r>
            <a:r>
              <a:rPr lang="en-US" dirty="0">
                <a:latin typeface="FoundrySterling-Book" pitchFamily="2" charset="0"/>
              </a:rPr>
              <a:t>?</a:t>
            </a:r>
          </a:p>
        </p:txBody>
      </p:sp>
      <p:sp>
        <p:nvSpPr>
          <p:cNvPr id="3" name="Content Placeholder 2"/>
          <p:cNvSpPr>
            <a:spLocks noGrp="1"/>
          </p:cNvSpPr>
          <p:nvPr>
            <p:ph idx="1"/>
          </p:nvPr>
        </p:nvSpPr>
        <p:spPr>
          <a:xfrm>
            <a:off x="347579" y="1676400"/>
            <a:ext cx="8194841" cy="4953000"/>
          </a:xfrm>
        </p:spPr>
        <p:txBody>
          <a:bodyPr/>
          <a:lstStyle/>
          <a:p>
            <a:r>
              <a:rPr lang="en-US" sz="2400" dirty="0">
                <a:latin typeface="FoundrySterling-Book" pitchFamily="2" charset="0"/>
              </a:rPr>
              <a:t>We had an exciting association.  But fine-mapping has proven to be difficult for many GWAS loci.</a:t>
            </a:r>
          </a:p>
          <a:p>
            <a:endParaRPr lang="en-US" sz="2400" dirty="0">
              <a:latin typeface="FoundrySterling-Book" pitchFamily="2" charset="0"/>
            </a:endParaRPr>
          </a:p>
          <a:p>
            <a:r>
              <a:rPr lang="en-US" sz="2400" dirty="0">
                <a:latin typeface="FoundrySterling-Book" pitchFamily="2" charset="0"/>
              </a:rPr>
              <a:t>To hope for success we might need:</a:t>
            </a:r>
          </a:p>
          <a:p>
            <a:endParaRPr lang="en-US" sz="2400" dirty="0">
              <a:latin typeface="FoundrySterling-Book" pitchFamily="2" charset="0"/>
            </a:endParaRPr>
          </a:p>
          <a:p>
            <a:r>
              <a:rPr lang="en-US" sz="2400" dirty="0">
                <a:latin typeface="FoundrySterling-Book" pitchFamily="2" charset="0"/>
              </a:rPr>
              <a:t>✅ - Good candidates for the functional gene? </a:t>
            </a:r>
          </a:p>
          <a:p>
            <a:r>
              <a:rPr lang="en-US" sz="2400" dirty="0">
                <a:latin typeface="FoundrySterling-Book" pitchFamily="2" charset="0"/>
              </a:rPr>
              <a:t>✅ - Good candidates for the causal mutation(s)?</a:t>
            </a:r>
          </a:p>
        </p:txBody>
      </p:sp>
    </p:spTree>
    <p:extLst>
      <p:ext uri="{BB962C8B-B14F-4D97-AF65-F5344CB8AC3E}">
        <p14:creationId xmlns:p14="http://schemas.microsoft.com/office/powerpoint/2010/main" val="362015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oundrySterling-Book" pitchFamily="2" charset="0"/>
              </a:rPr>
              <a:t>Steps to fine-map</a:t>
            </a:r>
          </a:p>
        </p:txBody>
      </p:sp>
      <p:sp>
        <p:nvSpPr>
          <p:cNvPr id="3" name="Content Placeholder 2"/>
          <p:cNvSpPr>
            <a:spLocks noGrp="1"/>
          </p:cNvSpPr>
          <p:nvPr>
            <p:ph idx="1"/>
          </p:nvPr>
        </p:nvSpPr>
        <p:spPr>
          <a:xfrm>
            <a:off x="552450" y="1676400"/>
            <a:ext cx="8196439" cy="3744913"/>
          </a:xfrm>
        </p:spPr>
        <p:txBody>
          <a:bodyPr/>
          <a:lstStyle/>
          <a:p>
            <a:pPr marL="0" indent="0">
              <a:buNone/>
            </a:pPr>
            <a:r>
              <a:rPr lang="en-US" dirty="0">
                <a:latin typeface="FoundrySterling-Book" pitchFamily="2" charset="0"/>
              </a:rPr>
              <a:t>Step 1: type or sequence as much of the genetic variation in the region as possible – hope to catch the causal mutation.</a:t>
            </a:r>
          </a:p>
          <a:p>
            <a:endParaRPr lang="en-US" dirty="0">
              <a:latin typeface="FoundrySterling-Book" pitchFamily="2" charset="0"/>
            </a:endParaRPr>
          </a:p>
          <a:p>
            <a:pPr marL="0" indent="0">
              <a:buNone/>
            </a:pPr>
            <a:r>
              <a:rPr lang="en-US" dirty="0">
                <a:latin typeface="FoundrySterling-Book" pitchFamily="2" charset="0"/>
              </a:rPr>
              <a:t>Step 2: re-</a:t>
            </a:r>
            <a:r>
              <a:rPr lang="en-US" dirty="0" err="1">
                <a:latin typeface="FoundrySterling-Book" pitchFamily="2" charset="0"/>
              </a:rPr>
              <a:t>analyse</a:t>
            </a:r>
            <a:r>
              <a:rPr lang="en-US" dirty="0">
                <a:latin typeface="FoundrySterling-Book" pitchFamily="2" charset="0"/>
              </a:rPr>
              <a:t> the association.</a:t>
            </a:r>
          </a:p>
          <a:p>
            <a:endParaRPr lang="en-US" dirty="0">
              <a:latin typeface="FoundrySterling-Book" pitchFamily="2" charset="0"/>
            </a:endParaRPr>
          </a:p>
          <a:p>
            <a:pPr marL="0" indent="0">
              <a:buNone/>
            </a:pPr>
            <a:r>
              <a:rPr lang="en-US" dirty="0">
                <a:latin typeface="FoundrySterling-Book" pitchFamily="2" charset="0"/>
              </a:rPr>
              <a:t>Step 3: look for functional mutations</a:t>
            </a:r>
          </a:p>
        </p:txBody>
      </p:sp>
    </p:spTree>
    <p:extLst>
      <p:ext uri="{BB962C8B-B14F-4D97-AF65-F5344CB8AC3E}">
        <p14:creationId xmlns:p14="http://schemas.microsoft.com/office/powerpoint/2010/main" val="968655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762" y="152400"/>
            <a:ext cx="8502952" cy="621695"/>
          </a:xfrm>
        </p:spPr>
        <p:txBody>
          <a:bodyPr/>
          <a:lstStyle/>
          <a:p>
            <a:r>
              <a:rPr lang="en-US" sz="2400" dirty="0">
                <a:latin typeface="FoundrySterling-Book" pitchFamily="2" charset="0"/>
              </a:rPr>
              <a:t>A regional reference panel capturing </a:t>
            </a:r>
            <a:r>
              <a:rPr lang="en-US" sz="2400" dirty="0">
                <a:latin typeface="FoundrySterling-Book" pitchFamily="2" charset="0"/>
              </a:rPr>
              <a:t>structural variation</a:t>
            </a:r>
          </a:p>
        </p:txBody>
      </p:sp>
      <p:pic>
        <p:nvPicPr>
          <p:cNvPr id="4" name="Content Placeholder 3" descr="Figure 01 - data and structur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34" t="-4937" r="30170" b="59810"/>
          <a:stretch/>
        </p:blipFill>
        <p:spPr>
          <a:xfrm>
            <a:off x="707424" y="1144644"/>
            <a:ext cx="7109581" cy="383699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52" y="6318863"/>
            <a:ext cx="2093837" cy="403514"/>
          </a:xfrm>
          <a:prstGeom prst="rect">
            <a:avLst/>
          </a:prstGeom>
          <a:ln w="28575">
            <a:solidFill>
              <a:schemeClr val="tx1"/>
            </a:solidFill>
          </a:ln>
        </p:spPr>
      </p:pic>
      <p:sp>
        <p:nvSpPr>
          <p:cNvPr id="6" name="TextBox 5"/>
          <p:cNvSpPr txBox="1"/>
          <p:nvPr/>
        </p:nvSpPr>
        <p:spPr>
          <a:xfrm>
            <a:off x="3036888" y="6262065"/>
            <a:ext cx="2814442"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dirty="0" err="1">
                <a:solidFill>
                  <a:srgbClr val="D9D9D9"/>
                </a:solidFill>
                <a:latin typeface="Arial"/>
                <a:ea typeface="+mn-ea"/>
              </a:rPr>
              <a:t>www.malariagen.net</a:t>
            </a:r>
            <a:endParaRPr lang="en-US" sz="2400" dirty="0">
              <a:solidFill>
                <a:srgbClr val="D9D9D9"/>
              </a:solidFill>
              <a:latin typeface="Arial"/>
              <a:ea typeface="+mn-ea"/>
            </a:endParaRPr>
          </a:p>
        </p:txBody>
      </p:sp>
      <p:sp>
        <p:nvSpPr>
          <p:cNvPr id="7" name="TextBox 6"/>
          <p:cNvSpPr txBox="1"/>
          <p:nvPr/>
        </p:nvSpPr>
        <p:spPr>
          <a:xfrm>
            <a:off x="302381" y="5172999"/>
            <a:ext cx="8551333" cy="830997"/>
          </a:xfrm>
          <a:prstGeom prst="rect">
            <a:avLst/>
          </a:prstGeom>
          <a:noFill/>
        </p:spPr>
        <p:txBody>
          <a:bodyPr wrap="square" rtlCol="0">
            <a:spAutoFit/>
          </a:bodyPr>
          <a:lstStyle/>
          <a:p>
            <a:pPr algn="l" defTabSz="457200" eaLnBrk="1" fontAlgn="auto" hangingPunct="1">
              <a:spcBef>
                <a:spcPts val="0"/>
              </a:spcBef>
              <a:spcAft>
                <a:spcPts val="0"/>
              </a:spcAft>
            </a:pPr>
            <a:r>
              <a:rPr lang="en-US" dirty="0">
                <a:solidFill>
                  <a:srgbClr val="FFFFFF"/>
                </a:solidFill>
                <a:latin typeface="Arial"/>
                <a:ea typeface="+mn-ea"/>
              </a:rPr>
              <a:t>Use whole-genome sequencing from over 3,600 individuals worldwide.</a:t>
            </a:r>
          </a:p>
          <a:p>
            <a:pPr algn="l" defTabSz="457200" eaLnBrk="1" fontAlgn="auto" hangingPunct="1">
              <a:spcBef>
                <a:spcPts val="0"/>
              </a:spcBef>
              <a:spcAft>
                <a:spcPts val="0"/>
              </a:spcAft>
            </a:pPr>
            <a:r>
              <a:rPr lang="en-US" dirty="0">
                <a:solidFill>
                  <a:srgbClr val="FFFFFF"/>
                </a:solidFill>
                <a:latin typeface="Arial"/>
                <a:ea typeface="+mn-ea"/>
              </a:rPr>
              <a:t>Discover genetic variation (including structural variants).</a:t>
            </a:r>
          </a:p>
          <a:p>
            <a:pPr algn="ctr" defTabSz="457200" eaLnBrk="1" fontAlgn="auto" hangingPunct="1">
              <a:spcBef>
                <a:spcPts val="0"/>
              </a:spcBef>
              <a:spcAft>
                <a:spcPts val="0"/>
              </a:spcAft>
            </a:pPr>
            <a:endParaRPr lang="en-US" dirty="0">
              <a:solidFill>
                <a:srgbClr val="FFFFFF"/>
              </a:solidFill>
              <a:latin typeface="Arial"/>
              <a:ea typeface="+mn-ea"/>
            </a:endParaRPr>
          </a:p>
        </p:txBody>
      </p:sp>
      <p:sp>
        <p:nvSpPr>
          <p:cNvPr id="3" name="TextBox 2">
            <a:extLst>
              <a:ext uri="{FF2B5EF4-FFF2-40B4-BE49-F238E27FC236}">
                <a16:creationId xmlns:a16="http://schemas.microsoft.com/office/drawing/2014/main" id="{15838B4D-A0B0-85BC-3229-433A84FAA8F2}"/>
              </a:ext>
            </a:extLst>
          </p:cNvPr>
          <p:cNvSpPr txBox="1"/>
          <p:nvPr/>
        </p:nvSpPr>
        <p:spPr>
          <a:xfrm>
            <a:off x="425963" y="975367"/>
            <a:ext cx="6663491" cy="338554"/>
          </a:xfrm>
          <a:prstGeom prst="rect">
            <a:avLst/>
          </a:prstGeom>
          <a:noFill/>
        </p:spPr>
        <p:txBody>
          <a:bodyPr wrap="none" rtlCol="0">
            <a:spAutoFit/>
          </a:bodyPr>
          <a:lstStyle/>
          <a:p>
            <a:pPr algn="l"/>
            <a:r>
              <a:rPr lang="en-US" dirty="0"/>
              <a:t>We used the 1000 Genomes Project Phase III reference panel, plus: </a:t>
            </a:r>
          </a:p>
        </p:txBody>
      </p:sp>
    </p:spTree>
    <p:extLst>
      <p:ext uri="{BB962C8B-B14F-4D97-AF65-F5344CB8AC3E}">
        <p14:creationId xmlns:p14="http://schemas.microsoft.com/office/powerpoint/2010/main" val="1980517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5" name="Picture 4" descr="Figure_1_SVs_3Octv2.pdf"/>
          <p:cNvPicPr>
            <a:picLocks noChangeAspect="1"/>
          </p:cNvPicPr>
          <p:nvPr/>
        </p:nvPicPr>
        <p:blipFill rotWithShape="1">
          <a:blip r:embed="rId2">
            <a:extLst>
              <a:ext uri="{28A0092B-C50C-407E-A947-70E740481C1C}">
                <a14:useLocalDpi xmlns:a14="http://schemas.microsoft.com/office/drawing/2010/main" val="0"/>
              </a:ext>
            </a:extLst>
          </a:blip>
          <a:srcRect l="5813" t="2610" r="-371" b="51383"/>
          <a:stretch/>
        </p:blipFill>
        <p:spPr>
          <a:xfrm>
            <a:off x="867122" y="1451162"/>
            <a:ext cx="3531703" cy="3918591"/>
          </a:xfrm>
          <a:prstGeom prst="rect">
            <a:avLst/>
          </a:prstGeom>
          <a:solidFill>
            <a:schemeClr val="bg1"/>
          </a:solidFill>
        </p:spPr>
      </p:pic>
      <p:pic>
        <p:nvPicPr>
          <p:cNvPr id="9" name="Picture 8" descr="Figure_1_SVs_3Octv2.pdf"/>
          <p:cNvPicPr>
            <a:picLocks noChangeAspect="1"/>
          </p:cNvPicPr>
          <p:nvPr/>
        </p:nvPicPr>
        <p:blipFill rotWithShape="1">
          <a:blip r:embed="rId2">
            <a:extLst>
              <a:ext uri="{28A0092B-C50C-407E-A947-70E740481C1C}">
                <a14:useLocalDpi xmlns:a14="http://schemas.microsoft.com/office/drawing/2010/main" val="0"/>
              </a:ext>
            </a:extLst>
          </a:blip>
          <a:srcRect l="5813" t="47728" r="-371" b="5407"/>
          <a:stretch/>
        </p:blipFill>
        <p:spPr>
          <a:xfrm>
            <a:off x="4756749" y="1448601"/>
            <a:ext cx="3498273" cy="3917144"/>
          </a:xfrm>
          <a:prstGeom prst="rect">
            <a:avLst/>
          </a:prstGeom>
          <a:solidFill>
            <a:schemeClr val="bg1"/>
          </a:solidFill>
        </p:spPr>
      </p:pic>
      <p:sp>
        <p:nvSpPr>
          <p:cNvPr id="10" name="TextBox 9"/>
          <p:cNvSpPr txBox="1"/>
          <p:nvPr/>
        </p:nvSpPr>
        <p:spPr>
          <a:xfrm>
            <a:off x="1831795" y="748505"/>
            <a:ext cx="1366780"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dirty="0">
                <a:solidFill>
                  <a:srgbClr val="F2F2F2"/>
                </a:solidFill>
                <a:latin typeface="Calibri"/>
                <a:ea typeface="+mn-ea"/>
              </a:rPr>
              <a:t>Deletions</a:t>
            </a:r>
          </a:p>
        </p:txBody>
      </p:sp>
      <p:sp>
        <p:nvSpPr>
          <p:cNvPr id="11" name="TextBox 10"/>
          <p:cNvSpPr txBox="1"/>
          <p:nvPr/>
        </p:nvSpPr>
        <p:spPr>
          <a:xfrm>
            <a:off x="5657644" y="746089"/>
            <a:ext cx="1732115"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dirty="0">
                <a:solidFill>
                  <a:srgbClr val="F2F2F2"/>
                </a:solidFill>
                <a:latin typeface="Calibri"/>
                <a:ea typeface="+mn-ea"/>
              </a:rPr>
              <a:t>Duplications</a:t>
            </a:r>
          </a:p>
        </p:txBody>
      </p:sp>
      <p:sp>
        <p:nvSpPr>
          <p:cNvPr id="186" name="TextBox 185"/>
          <p:cNvSpPr txBox="1"/>
          <p:nvPr/>
        </p:nvSpPr>
        <p:spPr>
          <a:xfrm>
            <a:off x="208021" y="1460339"/>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DEL1</a:t>
            </a:r>
          </a:p>
        </p:txBody>
      </p:sp>
      <p:sp>
        <p:nvSpPr>
          <p:cNvPr id="187" name="TextBox 186"/>
          <p:cNvSpPr txBox="1"/>
          <p:nvPr/>
        </p:nvSpPr>
        <p:spPr>
          <a:xfrm>
            <a:off x="208021" y="1945584"/>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DEL2</a:t>
            </a:r>
          </a:p>
        </p:txBody>
      </p:sp>
      <p:sp>
        <p:nvSpPr>
          <p:cNvPr id="188" name="TextBox 187"/>
          <p:cNvSpPr txBox="1"/>
          <p:nvPr/>
        </p:nvSpPr>
        <p:spPr>
          <a:xfrm>
            <a:off x="208021" y="4857055"/>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DEL8</a:t>
            </a:r>
          </a:p>
        </p:txBody>
      </p:sp>
      <p:sp>
        <p:nvSpPr>
          <p:cNvPr id="189" name="TextBox 188"/>
          <p:cNvSpPr txBox="1"/>
          <p:nvPr/>
        </p:nvSpPr>
        <p:spPr>
          <a:xfrm>
            <a:off x="8241071" y="1459435"/>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DUP1</a:t>
            </a:r>
          </a:p>
        </p:txBody>
      </p:sp>
      <p:sp>
        <p:nvSpPr>
          <p:cNvPr id="190" name="TextBox 189"/>
          <p:cNvSpPr txBox="1"/>
          <p:nvPr/>
        </p:nvSpPr>
        <p:spPr>
          <a:xfrm>
            <a:off x="208021" y="2430829"/>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DEL3</a:t>
            </a:r>
          </a:p>
        </p:txBody>
      </p:sp>
      <p:sp>
        <p:nvSpPr>
          <p:cNvPr id="191" name="TextBox 190"/>
          <p:cNvSpPr txBox="1"/>
          <p:nvPr/>
        </p:nvSpPr>
        <p:spPr>
          <a:xfrm>
            <a:off x="208021" y="2916075"/>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DEL4</a:t>
            </a:r>
          </a:p>
        </p:txBody>
      </p:sp>
      <p:sp>
        <p:nvSpPr>
          <p:cNvPr id="192" name="TextBox 191"/>
          <p:cNvSpPr txBox="1"/>
          <p:nvPr/>
        </p:nvSpPr>
        <p:spPr>
          <a:xfrm>
            <a:off x="208021" y="3401320"/>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DEL5</a:t>
            </a:r>
          </a:p>
        </p:txBody>
      </p:sp>
      <p:sp>
        <p:nvSpPr>
          <p:cNvPr id="193" name="TextBox 192"/>
          <p:cNvSpPr txBox="1"/>
          <p:nvPr/>
        </p:nvSpPr>
        <p:spPr>
          <a:xfrm>
            <a:off x="208021" y="3886565"/>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DEL6</a:t>
            </a:r>
          </a:p>
        </p:txBody>
      </p:sp>
      <p:sp>
        <p:nvSpPr>
          <p:cNvPr id="194" name="TextBox 193"/>
          <p:cNvSpPr txBox="1"/>
          <p:nvPr/>
        </p:nvSpPr>
        <p:spPr>
          <a:xfrm>
            <a:off x="208021" y="4371811"/>
            <a:ext cx="65343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white">
                    <a:lumMod val="95000"/>
                  </a:prstClr>
                </a:solidFill>
                <a:latin typeface="Calibri"/>
                <a:ea typeface="+mn-ea"/>
              </a:rPr>
              <a:t>DEL7</a:t>
            </a:r>
          </a:p>
        </p:txBody>
      </p:sp>
      <p:sp>
        <p:nvSpPr>
          <p:cNvPr id="195" name="TextBox 194"/>
          <p:cNvSpPr txBox="1"/>
          <p:nvPr/>
        </p:nvSpPr>
        <p:spPr>
          <a:xfrm>
            <a:off x="8241071" y="1938483"/>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DUP2</a:t>
            </a:r>
          </a:p>
        </p:txBody>
      </p:sp>
      <p:sp>
        <p:nvSpPr>
          <p:cNvPr id="196" name="TextBox 195"/>
          <p:cNvSpPr txBox="1"/>
          <p:nvPr/>
        </p:nvSpPr>
        <p:spPr>
          <a:xfrm>
            <a:off x="8241071" y="2417531"/>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DUP3</a:t>
            </a:r>
          </a:p>
        </p:txBody>
      </p:sp>
      <p:sp>
        <p:nvSpPr>
          <p:cNvPr id="197" name="TextBox 196"/>
          <p:cNvSpPr txBox="1"/>
          <p:nvPr/>
        </p:nvSpPr>
        <p:spPr>
          <a:xfrm>
            <a:off x="8241071" y="2896579"/>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DUP4</a:t>
            </a:r>
          </a:p>
        </p:txBody>
      </p:sp>
      <p:sp>
        <p:nvSpPr>
          <p:cNvPr id="198" name="TextBox 197"/>
          <p:cNvSpPr txBox="1"/>
          <p:nvPr/>
        </p:nvSpPr>
        <p:spPr>
          <a:xfrm>
            <a:off x="8241071" y="3375627"/>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DUP5</a:t>
            </a:r>
          </a:p>
        </p:txBody>
      </p:sp>
      <p:sp>
        <p:nvSpPr>
          <p:cNvPr id="199" name="TextBox 198"/>
          <p:cNvSpPr txBox="1"/>
          <p:nvPr/>
        </p:nvSpPr>
        <p:spPr>
          <a:xfrm>
            <a:off x="8241071" y="3854675"/>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DUP6</a:t>
            </a:r>
          </a:p>
        </p:txBody>
      </p:sp>
      <p:sp>
        <p:nvSpPr>
          <p:cNvPr id="200" name="TextBox 199"/>
          <p:cNvSpPr txBox="1"/>
          <p:nvPr/>
        </p:nvSpPr>
        <p:spPr>
          <a:xfrm>
            <a:off x="8241071" y="4333723"/>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DUP7</a:t>
            </a:r>
          </a:p>
        </p:txBody>
      </p:sp>
      <p:sp>
        <p:nvSpPr>
          <p:cNvPr id="201" name="TextBox 200"/>
          <p:cNvSpPr txBox="1"/>
          <p:nvPr/>
        </p:nvSpPr>
        <p:spPr>
          <a:xfrm>
            <a:off x="8241071" y="4812773"/>
            <a:ext cx="71102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prstClr val="white">
                    <a:lumMod val="95000"/>
                  </a:prstClr>
                </a:solidFill>
                <a:latin typeface="Calibri"/>
                <a:ea typeface="+mn-ea"/>
              </a:rPr>
              <a:t>DUP8</a:t>
            </a:r>
          </a:p>
        </p:txBody>
      </p:sp>
      <p:sp>
        <p:nvSpPr>
          <p:cNvPr id="202" name="Rectangle 201"/>
          <p:cNvSpPr/>
          <p:nvPr/>
        </p:nvSpPr>
        <p:spPr>
          <a:xfrm>
            <a:off x="3984061" y="1508623"/>
            <a:ext cx="978025" cy="1154545"/>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4" name="TextBox 13"/>
          <p:cNvSpPr txBox="1"/>
          <p:nvPr/>
        </p:nvSpPr>
        <p:spPr>
          <a:xfrm>
            <a:off x="1394436" y="6131869"/>
            <a:ext cx="6368450"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dirty="0">
                <a:solidFill>
                  <a:srgbClr val="D9D9D9"/>
                </a:solidFill>
                <a:latin typeface="Calibri"/>
                <a:ea typeface="+mn-ea"/>
              </a:rPr>
              <a:t>14% of Africans carry a CNV affecting these genes</a:t>
            </a:r>
          </a:p>
        </p:txBody>
      </p:sp>
      <p:grpSp>
        <p:nvGrpSpPr>
          <p:cNvPr id="160" name="Group 159"/>
          <p:cNvGrpSpPr/>
          <p:nvPr/>
        </p:nvGrpSpPr>
        <p:grpSpPr>
          <a:xfrm>
            <a:off x="925726" y="5596430"/>
            <a:ext cx="3741663" cy="376717"/>
            <a:chOff x="427871" y="2796573"/>
            <a:chExt cx="3741663" cy="282537"/>
          </a:xfrm>
        </p:grpSpPr>
        <p:cxnSp>
          <p:nvCxnSpPr>
            <p:cNvPr id="167" name="Straight Connector 166"/>
            <p:cNvCxnSpPr/>
            <p:nvPr/>
          </p:nvCxnSpPr>
          <p:spPr>
            <a:xfrm flipV="1">
              <a:off x="427871" y="2963341"/>
              <a:ext cx="1362227" cy="3024"/>
            </a:xfrm>
            <a:prstGeom prst="line">
              <a:avLst/>
            </a:prstGeom>
            <a:ln w="38100" cmpd="sng">
              <a:solidFill>
                <a:srgbClr val="548235"/>
              </a:solidFill>
              <a:prstDash val="solid"/>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1798810" y="2960608"/>
              <a:ext cx="1149407" cy="465"/>
            </a:xfrm>
            <a:prstGeom prst="line">
              <a:avLst/>
            </a:prstGeom>
            <a:ln w="38100" cmpd="sng">
              <a:solidFill>
                <a:srgbClr val="C35911"/>
              </a:solidFill>
              <a:prstDash val="solid"/>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2942925" y="2956991"/>
              <a:ext cx="1226609" cy="4082"/>
            </a:xfrm>
            <a:prstGeom prst="line">
              <a:avLst/>
            </a:prstGeom>
            <a:ln w="38100" cmpd="sng">
              <a:solidFill>
                <a:srgbClr val="660066"/>
              </a:solidFill>
              <a:prstDash val="solid"/>
            </a:ln>
          </p:spPr>
          <p:style>
            <a:lnRef idx="2">
              <a:schemeClr val="accent1"/>
            </a:lnRef>
            <a:fillRef idx="0">
              <a:schemeClr val="accent1"/>
            </a:fillRef>
            <a:effectRef idx="1">
              <a:schemeClr val="accent1"/>
            </a:effectRef>
            <a:fontRef idx="minor">
              <a:schemeClr val="tx1"/>
            </a:fontRef>
          </p:style>
        </p:cxnSp>
        <p:grpSp>
          <p:nvGrpSpPr>
            <p:cNvPr id="170" name="Group 169"/>
            <p:cNvGrpSpPr/>
            <p:nvPr/>
          </p:nvGrpSpPr>
          <p:grpSpPr>
            <a:xfrm>
              <a:off x="1096118" y="2796573"/>
              <a:ext cx="592129" cy="282537"/>
              <a:chOff x="5383505" y="4526203"/>
              <a:chExt cx="592129" cy="282537"/>
            </a:xfrm>
          </p:grpSpPr>
          <p:grpSp>
            <p:nvGrpSpPr>
              <p:cNvPr id="220" name="Group 219"/>
              <p:cNvGrpSpPr/>
              <p:nvPr/>
            </p:nvGrpSpPr>
            <p:grpSpPr>
              <a:xfrm>
                <a:off x="5383505" y="4584858"/>
                <a:ext cx="539460" cy="207185"/>
                <a:chOff x="6186550" y="4727474"/>
                <a:chExt cx="356375" cy="99625"/>
              </a:xfrm>
            </p:grpSpPr>
            <p:sp>
              <p:nvSpPr>
                <p:cNvPr id="225" name="Rectangle 224"/>
                <p:cNvSpPr/>
                <p:nvPr/>
              </p:nvSpPr>
              <p:spPr>
                <a:xfrm>
                  <a:off x="6186550" y="4727479"/>
                  <a:ext cx="356375" cy="99620"/>
                </a:xfrm>
                <a:prstGeom prst="rect">
                  <a:avLst/>
                </a:prstGeom>
                <a:pattFill prst="dkVert">
                  <a:fgClr>
                    <a:schemeClr val="bg1"/>
                  </a:fgClr>
                  <a:bgClr>
                    <a:prstClr val="white"/>
                  </a:bgClr>
                </a:pattFill>
                <a:ln w="28575" cmpd="sng">
                  <a:solidFill>
                    <a:srgbClr val="5482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26" name="Rectangle 225"/>
                <p:cNvSpPr/>
                <p:nvPr/>
              </p:nvSpPr>
              <p:spPr>
                <a:xfrm>
                  <a:off x="6278959" y="4727474"/>
                  <a:ext cx="123597" cy="98526"/>
                </a:xfrm>
                <a:prstGeom prst="rect">
                  <a:avLst/>
                </a:prstGeom>
                <a:pattFill prst="openDmnd">
                  <a:fgClr>
                    <a:schemeClr val="bg1"/>
                  </a:fgClr>
                  <a:bgClr>
                    <a:prstClr val="white"/>
                  </a:bgClr>
                </a:pattFill>
                <a:ln w="28575" cmpd="sng">
                  <a:solidFill>
                    <a:srgbClr val="5482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dirty="0">
                    <a:ln w="76200" cmpd="sng">
                      <a:solidFill>
                        <a:srgbClr val="F79646">
                          <a:lumMod val="75000"/>
                        </a:srgbClr>
                      </a:solidFill>
                    </a:ln>
                    <a:solidFill>
                      <a:prstClr val="white"/>
                    </a:solidFill>
                    <a:latin typeface="Calibri"/>
                  </a:endParaRPr>
                </a:p>
              </p:txBody>
            </p:sp>
          </p:grpSp>
          <p:sp>
            <p:nvSpPr>
              <p:cNvPr id="221" name="TextBox 220"/>
              <p:cNvSpPr txBox="1"/>
              <p:nvPr/>
            </p:nvSpPr>
            <p:spPr>
              <a:xfrm>
                <a:off x="5631214" y="4538096"/>
                <a:ext cx="344420" cy="270644"/>
              </a:xfrm>
              <a:prstGeom prst="rect">
                <a:avLst/>
              </a:prstGeom>
              <a:noFill/>
            </p:spPr>
            <p:txBody>
              <a:bodyPr wrap="square" lIns="144009" tIns="72004" rIns="144009" bIns="72004" rtlCol="0">
                <a:spAutoFit/>
              </a:bodyPr>
              <a:lstStyle/>
              <a:p>
                <a:pPr algn="l" defTabSz="457200" eaLnBrk="1" fontAlgn="auto" hangingPunct="1">
                  <a:spcBef>
                    <a:spcPts val="0"/>
                  </a:spcBef>
                  <a:spcAft>
                    <a:spcPts val="0"/>
                  </a:spcAft>
                </a:pPr>
                <a:r>
                  <a:rPr lang="en-US" sz="1400" i="1" dirty="0">
                    <a:ln>
                      <a:solidFill>
                        <a:srgbClr val="000000"/>
                      </a:solidFill>
                    </a:ln>
                    <a:solidFill>
                      <a:prstClr val="white"/>
                    </a:solidFill>
                    <a:latin typeface="Calibri"/>
                    <a:ea typeface="+mn-ea"/>
                  </a:rPr>
                  <a:t>E</a:t>
                </a:r>
              </a:p>
            </p:txBody>
          </p:sp>
          <p:grpSp>
            <p:nvGrpSpPr>
              <p:cNvPr id="222" name="Group 221"/>
              <p:cNvGrpSpPr/>
              <p:nvPr/>
            </p:nvGrpSpPr>
            <p:grpSpPr>
              <a:xfrm>
                <a:off x="5830733" y="4526203"/>
                <a:ext cx="104589" cy="55874"/>
                <a:chOff x="1069975" y="4654550"/>
                <a:chExt cx="130349" cy="77440"/>
              </a:xfrm>
            </p:grpSpPr>
            <p:cxnSp>
              <p:nvCxnSpPr>
                <p:cNvPr id="223" name="Straight Connector 222"/>
                <p:cNvCxnSpPr/>
                <p:nvPr/>
              </p:nvCxnSpPr>
              <p:spPr>
                <a:xfrm flipV="1">
                  <a:off x="1187624" y="4659982"/>
                  <a:ext cx="0" cy="7200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flipV="1">
                  <a:off x="1069975" y="4654550"/>
                  <a:ext cx="130349" cy="5432"/>
                </a:xfrm>
                <a:prstGeom prst="line">
                  <a:avLst/>
                </a:prstGeom>
                <a:ln>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71" name="Group 170"/>
            <p:cNvGrpSpPr/>
            <p:nvPr/>
          </p:nvGrpSpPr>
          <p:grpSpPr>
            <a:xfrm>
              <a:off x="2188744" y="2796573"/>
              <a:ext cx="486280" cy="282537"/>
              <a:chOff x="6239449" y="4526203"/>
              <a:chExt cx="486280" cy="282537"/>
            </a:xfrm>
          </p:grpSpPr>
          <p:grpSp>
            <p:nvGrpSpPr>
              <p:cNvPr id="183" name="Group 182"/>
              <p:cNvGrpSpPr/>
              <p:nvPr/>
            </p:nvGrpSpPr>
            <p:grpSpPr>
              <a:xfrm>
                <a:off x="6239449" y="4585543"/>
                <a:ext cx="461391" cy="204701"/>
                <a:chOff x="7550460" y="4718997"/>
                <a:chExt cx="304801" cy="97216"/>
              </a:xfrm>
            </p:grpSpPr>
            <p:sp>
              <p:nvSpPr>
                <p:cNvPr id="216" name="Rectangle 215"/>
                <p:cNvSpPr/>
                <p:nvPr/>
              </p:nvSpPr>
              <p:spPr>
                <a:xfrm>
                  <a:off x="7550465" y="4719014"/>
                  <a:ext cx="88075" cy="96568"/>
                </a:xfrm>
                <a:prstGeom prst="rect">
                  <a:avLst/>
                </a:prstGeom>
                <a:pattFill prst="wdUpDiag">
                  <a:fgClr>
                    <a:schemeClr val="bg1"/>
                  </a:fgClr>
                  <a:bgClr>
                    <a:prstClr val="white"/>
                  </a:bgClr>
                </a:pattFill>
                <a:ln w="12700"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17" name="Rectangle 216"/>
                <p:cNvSpPr/>
                <p:nvPr/>
              </p:nvSpPr>
              <p:spPr>
                <a:xfrm>
                  <a:off x="7550460" y="4719013"/>
                  <a:ext cx="304801" cy="97200"/>
                </a:xfrm>
                <a:prstGeom prst="rect">
                  <a:avLst/>
                </a:prstGeom>
                <a:pattFill prst="dkVert">
                  <a:fgClr>
                    <a:schemeClr val="bg1"/>
                  </a:fgClr>
                  <a:bgClr>
                    <a:prstClr val="white"/>
                  </a:bgClr>
                </a:pattFill>
                <a:ln w="28575"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18" name="Rectangle 217"/>
                <p:cNvSpPr/>
                <p:nvPr/>
              </p:nvSpPr>
              <p:spPr>
                <a:xfrm>
                  <a:off x="7604673" y="4719005"/>
                  <a:ext cx="57458" cy="96568"/>
                </a:xfrm>
                <a:prstGeom prst="rect">
                  <a:avLst/>
                </a:prstGeom>
                <a:pattFill prst="openDmnd">
                  <a:fgClr>
                    <a:schemeClr val="bg1"/>
                  </a:fgClr>
                  <a:bgClr>
                    <a:prstClr val="white"/>
                  </a:bgClr>
                </a:pattFill>
                <a:ln w="28575"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19" name="Rectangle 218"/>
                <p:cNvSpPr/>
                <p:nvPr/>
              </p:nvSpPr>
              <p:spPr>
                <a:xfrm>
                  <a:off x="7663938" y="4718997"/>
                  <a:ext cx="57458" cy="96568"/>
                </a:xfrm>
                <a:prstGeom prst="rect">
                  <a:avLst/>
                </a:prstGeom>
                <a:pattFill prst="openDmnd">
                  <a:fgClr>
                    <a:schemeClr val="bg1"/>
                  </a:fgClr>
                  <a:bgClr>
                    <a:prstClr val="white"/>
                  </a:bgClr>
                </a:pattFill>
                <a:ln w="28575"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grpSp>
          <p:sp>
            <p:nvSpPr>
              <p:cNvPr id="184" name="TextBox 183"/>
              <p:cNvSpPr txBox="1"/>
              <p:nvPr/>
            </p:nvSpPr>
            <p:spPr>
              <a:xfrm>
                <a:off x="6410712" y="4538096"/>
                <a:ext cx="315017" cy="270644"/>
              </a:xfrm>
              <a:prstGeom prst="rect">
                <a:avLst/>
              </a:prstGeom>
              <a:noFill/>
            </p:spPr>
            <p:txBody>
              <a:bodyPr wrap="square" lIns="144009" tIns="72004" rIns="144009" bIns="72004" rtlCol="0">
                <a:spAutoFit/>
              </a:bodyPr>
              <a:lstStyle/>
              <a:p>
                <a:pPr algn="l" defTabSz="457200" eaLnBrk="1" fontAlgn="auto" hangingPunct="1">
                  <a:spcBef>
                    <a:spcPts val="0"/>
                  </a:spcBef>
                  <a:spcAft>
                    <a:spcPts val="0"/>
                  </a:spcAft>
                </a:pPr>
                <a:r>
                  <a:rPr lang="en-US" sz="1400" i="1" dirty="0">
                    <a:ln>
                      <a:solidFill>
                        <a:srgbClr val="000000"/>
                      </a:solidFill>
                    </a:ln>
                    <a:solidFill>
                      <a:prstClr val="white"/>
                    </a:solidFill>
                    <a:latin typeface="Calibri"/>
                    <a:ea typeface="+mn-ea"/>
                  </a:rPr>
                  <a:t>B</a:t>
                </a:r>
              </a:p>
            </p:txBody>
          </p:sp>
          <p:grpSp>
            <p:nvGrpSpPr>
              <p:cNvPr id="185" name="Group 184"/>
              <p:cNvGrpSpPr/>
              <p:nvPr/>
            </p:nvGrpSpPr>
            <p:grpSpPr>
              <a:xfrm>
                <a:off x="6607731" y="4526203"/>
                <a:ext cx="104589" cy="55874"/>
                <a:chOff x="1069975" y="4654550"/>
                <a:chExt cx="130349" cy="77440"/>
              </a:xfrm>
            </p:grpSpPr>
            <p:cxnSp>
              <p:nvCxnSpPr>
                <p:cNvPr id="214" name="Straight Connector 213"/>
                <p:cNvCxnSpPr/>
                <p:nvPr/>
              </p:nvCxnSpPr>
              <p:spPr>
                <a:xfrm flipV="1">
                  <a:off x="1187624" y="4659982"/>
                  <a:ext cx="0" cy="7200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flipV="1">
                  <a:off x="1069975" y="4654550"/>
                  <a:ext cx="130349" cy="5432"/>
                </a:xfrm>
                <a:prstGeom prst="line">
                  <a:avLst/>
                </a:prstGeom>
                <a:ln>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72" name="Group 171"/>
            <p:cNvGrpSpPr/>
            <p:nvPr/>
          </p:nvGrpSpPr>
          <p:grpSpPr>
            <a:xfrm>
              <a:off x="3232702" y="2796573"/>
              <a:ext cx="669906" cy="282537"/>
              <a:chOff x="6979093" y="4526203"/>
              <a:chExt cx="669906" cy="282537"/>
            </a:xfrm>
          </p:grpSpPr>
          <p:grpSp>
            <p:nvGrpSpPr>
              <p:cNvPr id="173" name="Group 172"/>
              <p:cNvGrpSpPr/>
              <p:nvPr/>
            </p:nvGrpSpPr>
            <p:grpSpPr>
              <a:xfrm>
                <a:off x="6979093" y="4585556"/>
                <a:ext cx="610170" cy="202779"/>
                <a:chOff x="8845865" y="4719008"/>
                <a:chExt cx="403087" cy="96574"/>
              </a:xfrm>
            </p:grpSpPr>
            <p:sp>
              <p:nvSpPr>
                <p:cNvPr id="178" name="Rectangle 177"/>
                <p:cNvSpPr/>
                <p:nvPr/>
              </p:nvSpPr>
              <p:spPr>
                <a:xfrm>
                  <a:off x="8845865" y="4719014"/>
                  <a:ext cx="88075" cy="96568"/>
                </a:xfrm>
                <a:prstGeom prst="rect">
                  <a:avLst/>
                </a:prstGeom>
                <a:pattFill prst="wdUpDiag">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179" name="Rectangle 178"/>
                <p:cNvSpPr/>
                <p:nvPr/>
              </p:nvSpPr>
              <p:spPr>
                <a:xfrm>
                  <a:off x="8900072" y="4719014"/>
                  <a:ext cx="57458" cy="96568"/>
                </a:xfrm>
                <a:prstGeom prst="rect">
                  <a:avLst/>
                </a:prstGeom>
                <a:pattFill prst="openDmnd">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180" name="Rectangle 179"/>
                <p:cNvSpPr/>
                <p:nvPr/>
              </p:nvSpPr>
              <p:spPr>
                <a:xfrm>
                  <a:off x="8957531" y="4719014"/>
                  <a:ext cx="291421" cy="96568"/>
                </a:xfrm>
                <a:prstGeom prst="rect">
                  <a:avLst/>
                </a:prstGeom>
                <a:pattFill prst="dkVert">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181" name="Rectangle 180"/>
                <p:cNvSpPr/>
                <p:nvPr/>
              </p:nvSpPr>
              <p:spPr>
                <a:xfrm>
                  <a:off x="8959335" y="4719008"/>
                  <a:ext cx="57458" cy="96568"/>
                </a:xfrm>
                <a:prstGeom prst="rect">
                  <a:avLst/>
                </a:prstGeom>
                <a:pattFill prst="openDmnd">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182" name="Rectangle 181"/>
                <p:cNvSpPr/>
                <p:nvPr/>
              </p:nvSpPr>
              <p:spPr>
                <a:xfrm>
                  <a:off x="9077873" y="4719008"/>
                  <a:ext cx="57458" cy="96568"/>
                </a:xfrm>
                <a:prstGeom prst="rect">
                  <a:avLst/>
                </a:prstGeom>
                <a:pattFill prst="openDmnd">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dirty="0">
                    <a:ln w="76200" cmpd="sng">
                      <a:solidFill>
                        <a:srgbClr val="F79646">
                          <a:lumMod val="75000"/>
                        </a:srgbClr>
                      </a:solidFill>
                    </a:ln>
                    <a:solidFill>
                      <a:prstClr val="white"/>
                    </a:solidFill>
                    <a:latin typeface="Calibri"/>
                  </a:endParaRPr>
                </a:p>
              </p:txBody>
            </p:sp>
          </p:grpSp>
          <p:sp>
            <p:nvSpPr>
              <p:cNvPr id="174" name="TextBox 173"/>
              <p:cNvSpPr txBox="1"/>
              <p:nvPr/>
            </p:nvSpPr>
            <p:spPr>
              <a:xfrm>
                <a:off x="7314287" y="4538096"/>
                <a:ext cx="334712" cy="270644"/>
              </a:xfrm>
              <a:prstGeom prst="rect">
                <a:avLst/>
              </a:prstGeom>
              <a:noFill/>
            </p:spPr>
            <p:txBody>
              <a:bodyPr wrap="square" lIns="144009" tIns="72004" rIns="144009" bIns="72004" rtlCol="0">
                <a:spAutoFit/>
              </a:bodyPr>
              <a:lstStyle/>
              <a:p>
                <a:pPr algn="l" defTabSz="457200" eaLnBrk="1" fontAlgn="auto" hangingPunct="1">
                  <a:spcBef>
                    <a:spcPts val="0"/>
                  </a:spcBef>
                  <a:spcAft>
                    <a:spcPts val="0"/>
                  </a:spcAft>
                </a:pPr>
                <a:r>
                  <a:rPr lang="en-US" sz="1400" i="1" dirty="0">
                    <a:ln>
                      <a:solidFill>
                        <a:srgbClr val="000000"/>
                      </a:solidFill>
                    </a:ln>
                    <a:solidFill>
                      <a:prstClr val="white"/>
                    </a:solidFill>
                    <a:latin typeface="Calibri"/>
                    <a:ea typeface="+mn-ea"/>
                  </a:rPr>
                  <a:t>A</a:t>
                </a:r>
              </a:p>
            </p:txBody>
          </p:sp>
          <p:grpSp>
            <p:nvGrpSpPr>
              <p:cNvPr id="175" name="Group 174"/>
              <p:cNvGrpSpPr/>
              <p:nvPr/>
            </p:nvGrpSpPr>
            <p:grpSpPr>
              <a:xfrm>
                <a:off x="7496821" y="4526203"/>
                <a:ext cx="104589" cy="55874"/>
                <a:chOff x="1069975" y="4654550"/>
                <a:chExt cx="130349" cy="77440"/>
              </a:xfrm>
            </p:grpSpPr>
            <p:cxnSp>
              <p:nvCxnSpPr>
                <p:cNvPr id="176" name="Straight Connector 175"/>
                <p:cNvCxnSpPr/>
                <p:nvPr/>
              </p:nvCxnSpPr>
              <p:spPr>
                <a:xfrm flipV="1">
                  <a:off x="1187624" y="4659982"/>
                  <a:ext cx="0" cy="7200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flipV="1">
                  <a:off x="1069975" y="4654550"/>
                  <a:ext cx="130349" cy="5432"/>
                </a:xfrm>
                <a:prstGeom prst="line">
                  <a:avLst/>
                </a:prstGeom>
                <a:ln>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sp>
        <p:nvSpPr>
          <p:cNvPr id="161" name="Freeform 160"/>
          <p:cNvSpPr/>
          <p:nvPr/>
        </p:nvSpPr>
        <p:spPr>
          <a:xfrm>
            <a:off x="1515354" y="5384543"/>
            <a:ext cx="318758" cy="215900"/>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62" name="Freeform 161"/>
          <p:cNvSpPr/>
          <p:nvPr/>
        </p:nvSpPr>
        <p:spPr>
          <a:xfrm flipH="1">
            <a:off x="2122986" y="5384543"/>
            <a:ext cx="136239" cy="215900"/>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63" name="Freeform 162"/>
          <p:cNvSpPr/>
          <p:nvPr/>
        </p:nvSpPr>
        <p:spPr>
          <a:xfrm>
            <a:off x="2633883" y="5384543"/>
            <a:ext cx="250230" cy="215900"/>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64" name="Freeform 163"/>
          <p:cNvSpPr/>
          <p:nvPr/>
        </p:nvSpPr>
        <p:spPr>
          <a:xfrm flipH="1">
            <a:off x="3091083" y="5384543"/>
            <a:ext cx="142874" cy="215900"/>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65" name="Freeform 164"/>
          <p:cNvSpPr/>
          <p:nvPr/>
        </p:nvSpPr>
        <p:spPr>
          <a:xfrm flipH="1">
            <a:off x="4107639" y="5384543"/>
            <a:ext cx="326431" cy="215900"/>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66" name="Freeform 165"/>
          <p:cNvSpPr/>
          <p:nvPr/>
        </p:nvSpPr>
        <p:spPr>
          <a:xfrm>
            <a:off x="3679616" y="5384543"/>
            <a:ext cx="165099" cy="215900"/>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grpSp>
        <p:nvGrpSpPr>
          <p:cNvPr id="227" name="Group 226"/>
          <p:cNvGrpSpPr/>
          <p:nvPr/>
        </p:nvGrpSpPr>
        <p:grpSpPr>
          <a:xfrm>
            <a:off x="4806831" y="5384518"/>
            <a:ext cx="3741663" cy="588616"/>
            <a:chOff x="427871" y="2637650"/>
            <a:chExt cx="3741663" cy="441464"/>
          </a:xfrm>
        </p:grpSpPr>
        <p:grpSp>
          <p:nvGrpSpPr>
            <p:cNvPr id="228" name="Group 227"/>
            <p:cNvGrpSpPr/>
            <p:nvPr/>
          </p:nvGrpSpPr>
          <p:grpSpPr>
            <a:xfrm>
              <a:off x="427871" y="2796573"/>
              <a:ext cx="3741663" cy="282541"/>
              <a:chOff x="427871" y="2796573"/>
              <a:chExt cx="3741663" cy="282541"/>
            </a:xfrm>
          </p:grpSpPr>
          <p:cxnSp>
            <p:nvCxnSpPr>
              <p:cNvPr id="235" name="Straight Connector 234"/>
              <p:cNvCxnSpPr/>
              <p:nvPr/>
            </p:nvCxnSpPr>
            <p:spPr>
              <a:xfrm flipV="1">
                <a:off x="427871" y="2963341"/>
                <a:ext cx="1362227" cy="3024"/>
              </a:xfrm>
              <a:prstGeom prst="line">
                <a:avLst/>
              </a:prstGeom>
              <a:ln w="38100" cmpd="sng">
                <a:solidFill>
                  <a:srgbClr val="548235"/>
                </a:solidFill>
                <a:prstDash val="solid"/>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1798810" y="2960608"/>
                <a:ext cx="1149407" cy="465"/>
              </a:xfrm>
              <a:prstGeom prst="line">
                <a:avLst/>
              </a:prstGeom>
              <a:ln w="38100" cmpd="sng">
                <a:solidFill>
                  <a:srgbClr val="C35911"/>
                </a:solidFill>
                <a:prstDash val="solid"/>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flipV="1">
                <a:off x="2942925" y="2956991"/>
                <a:ext cx="1226609" cy="4082"/>
              </a:xfrm>
              <a:prstGeom prst="line">
                <a:avLst/>
              </a:prstGeom>
              <a:ln w="38100" cmpd="sng">
                <a:solidFill>
                  <a:srgbClr val="660066"/>
                </a:solidFill>
                <a:prstDash val="solid"/>
              </a:ln>
            </p:spPr>
            <p:style>
              <a:lnRef idx="2">
                <a:schemeClr val="accent1"/>
              </a:lnRef>
              <a:fillRef idx="0">
                <a:schemeClr val="accent1"/>
              </a:fillRef>
              <a:effectRef idx="1">
                <a:schemeClr val="accent1"/>
              </a:effectRef>
              <a:fontRef idx="minor">
                <a:schemeClr val="tx1"/>
              </a:fontRef>
            </p:style>
          </p:cxnSp>
          <p:grpSp>
            <p:nvGrpSpPr>
              <p:cNvPr id="238" name="Group 237"/>
              <p:cNvGrpSpPr/>
              <p:nvPr/>
            </p:nvGrpSpPr>
            <p:grpSpPr>
              <a:xfrm>
                <a:off x="1096118" y="2796573"/>
                <a:ext cx="592129" cy="282541"/>
                <a:chOff x="5383505" y="4526203"/>
                <a:chExt cx="592129" cy="282541"/>
              </a:xfrm>
            </p:grpSpPr>
            <p:grpSp>
              <p:nvGrpSpPr>
                <p:cNvPr id="260" name="Group 259"/>
                <p:cNvGrpSpPr/>
                <p:nvPr/>
              </p:nvGrpSpPr>
              <p:grpSpPr>
                <a:xfrm>
                  <a:off x="5383505" y="4584858"/>
                  <a:ext cx="539460" cy="207185"/>
                  <a:chOff x="6186550" y="4727474"/>
                  <a:chExt cx="356375" cy="99625"/>
                </a:xfrm>
              </p:grpSpPr>
              <p:sp>
                <p:nvSpPr>
                  <p:cNvPr id="265" name="Rectangle 264"/>
                  <p:cNvSpPr/>
                  <p:nvPr/>
                </p:nvSpPr>
                <p:spPr>
                  <a:xfrm>
                    <a:off x="6186550" y="4727479"/>
                    <a:ext cx="356375" cy="99620"/>
                  </a:xfrm>
                  <a:prstGeom prst="rect">
                    <a:avLst/>
                  </a:prstGeom>
                  <a:pattFill prst="dkVert">
                    <a:fgClr>
                      <a:schemeClr val="bg1"/>
                    </a:fgClr>
                    <a:bgClr>
                      <a:prstClr val="white"/>
                    </a:bgClr>
                  </a:pattFill>
                  <a:ln w="28575" cmpd="sng">
                    <a:solidFill>
                      <a:srgbClr val="5482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66" name="Rectangle 265"/>
                  <p:cNvSpPr/>
                  <p:nvPr/>
                </p:nvSpPr>
                <p:spPr>
                  <a:xfrm>
                    <a:off x="6278959" y="4727474"/>
                    <a:ext cx="123597" cy="98526"/>
                  </a:xfrm>
                  <a:prstGeom prst="rect">
                    <a:avLst/>
                  </a:prstGeom>
                  <a:pattFill prst="openDmnd">
                    <a:fgClr>
                      <a:schemeClr val="bg1"/>
                    </a:fgClr>
                    <a:bgClr>
                      <a:prstClr val="white"/>
                    </a:bgClr>
                  </a:pattFill>
                  <a:ln w="28575" cmpd="sng">
                    <a:solidFill>
                      <a:srgbClr val="5482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dirty="0">
                      <a:ln w="76200" cmpd="sng">
                        <a:solidFill>
                          <a:srgbClr val="F79646">
                            <a:lumMod val="75000"/>
                          </a:srgbClr>
                        </a:solidFill>
                      </a:ln>
                      <a:solidFill>
                        <a:prstClr val="white"/>
                      </a:solidFill>
                      <a:latin typeface="Calibri"/>
                    </a:endParaRPr>
                  </a:p>
                </p:txBody>
              </p:sp>
            </p:grpSp>
            <p:sp>
              <p:nvSpPr>
                <p:cNvPr id="261" name="TextBox 260"/>
                <p:cNvSpPr txBox="1"/>
                <p:nvPr/>
              </p:nvSpPr>
              <p:spPr>
                <a:xfrm>
                  <a:off x="5631214" y="4538100"/>
                  <a:ext cx="344420" cy="270644"/>
                </a:xfrm>
                <a:prstGeom prst="rect">
                  <a:avLst/>
                </a:prstGeom>
                <a:noFill/>
              </p:spPr>
              <p:txBody>
                <a:bodyPr wrap="square" lIns="144009" tIns="72004" rIns="144009" bIns="72004" rtlCol="0">
                  <a:spAutoFit/>
                </a:bodyPr>
                <a:lstStyle/>
                <a:p>
                  <a:pPr algn="l" defTabSz="457200" eaLnBrk="1" fontAlgn="auto" hangingPunct="1">
                    <a:spcBef>
                      <a:spcPts val="0"/>
                    </a:spcBef>
                    <a:spcAft>
                      <a:spcPts val="0"/>
                    </a:spcAft>
                  </a:pPr>
                  <a:r>
                    <a:rPr lang="en-US" sz="1400" i="1" dirty="0">
                      <a:ln>
                        <a:solidFill>
                          <a:srgbClr val="000000"/>
                        </a:solidFill>
                      </a:ln>
                      <a:solidFill>
                        <a:prstClr val="white"/>
                      </a:solidFill>
                      <a:latin typeface="Calibri"/>
                      <a:ea typeface="+mn-ea"/>
                    </a:rPr>
                    <a:t>E</a:t>
                  </a:r>
                </a:p>
              </p:txBody>
            </p:sp>
            <p:grpSp>
              <p:nvGrpSpPr>
                <p:cNvPr id="262" name="Group 261"/>
                <p:cNvGrpSpPr/>
                <p:nvPr/>
              </p:nvGrpSpPr>
              <p:grpSpPr>
                <a:xfrm>
                  <a:off x="5830733" y="4526203"/>
                  <a:ext cx="104589" cy="55874"/>
                  <a:chOff x="1069975" y="4654550"/>
                  <a:chExt cx="130349" cy="77440"/>
                </a:xfrm>
              </p:grpSpPr>
              <p:cxnSp>
                <p:nvCxnSpPr>
                  <p:cNvPr id="263" name="Straight Connector 262"/>
                  <p:cNvCxnSpPr/>
                  <p:nvPr/>
                </p:nvCxnSpPr>
                <p:spPr>
                  <a:xfrm flipV="1">
                    <a:off x="1187624" y="4659982"/>
                    <a:ext cx="0" cy="7200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flipH="1" flipV="1">
                    <a:off x="1069975" y="4654550"/>
                    <a:ext cx="130349" cy="5432"/>
                  </a:xfrm>
                  <a:prstGeom prst="line">
                    <a:avLst/>
                  </a:prstGeom>
                  <a:ln>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239" name="Group 238"/>
              <p:cNvGrpSpPr/>
              <p:nvPr/>
            </p:nvGrpSpPr>
            <p:grpSpPr>
              <a:xfrm>
                <a:off x="2188744" y="2796573"/>
                <a:ext cx="486280" cy="282541"/>
                <a:chOff x="6239449" y="4526203"/>
                <a:chExt cx="486280" cy="282541"/>
              </a:xfrm>
            </p:grpSpPr>
            <p:grpSp>
              <p:nvGrpSpPr>
                <p:cNvPr id="251" name="Group 250"/>
                <p:cNvGrpSpPr/>
                <p:nvPr/>
              </p:nvGrpSpPr>
              <p:grpSpPr>
                <a:xfrm>
                  <a:off x="6239449" y="4585543"/>
                  <a:ext cx="461391" cy="204701"/>
                  <a:chOff x="7550460" y="4718997"/>
                  <a:chExt cx="304801" cy="97216"/>
                </a:xfrm>
              </p:grpSpPr>
              <p:sp>
                <p:nvSpPr>
                  <p:cNvPr id="256" name="Rectangle 255"/>
                  <p:cNvSpPr/>
                  <p:nvPr/>
                </p:nvSpPr>
                <p:spPr>
                  <a:xfrm>
                    <a:off x="7550465" y="4719014"/>
                    <a:ext cx="88075" cy="96568"/>
                  </a:xfrm>
                  <a:prstGeom prst="rect">
                    <a:avLst/>
                  </a:prstGeom>
                  <a:pattFill prst="wdUpDiag">
                    <a:fgClr>
                      <a:schemeClr val="bg1"/>
                    </a:fgClr>
                    <a:bgClr>
                      <a:prstClr val="white"/>
                    </a:bgClr>
                  </a:pattFill>
                  <a:ln w="12700"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57" name="Rectangle 256"/>
                  <p:cNvSpPr/>
                  <p:nvPr/>
                </p:nvSpPr>
                <p:spPr>
                  <a:xfrm>
                    <a:off x="7550460" y="4719013"/>
                    <a:ext cx="304801" cy="97200"/>
                  </a:xfrm>
                  <a:prstGeom prst="rect">
                    <a:avLst/>
                  </a:prstGeom>
                  <a:pattFill prst="dkVert">
                    <a:fgClr>
                      <a:schemeClr val="bg1"/>
                    </a:fgClr>
                    <a:bgClr>
                      <a:prstClr val="white"/>
                    </a:bgClr>
                  </a:pattFill>
                  <a:ln w="28575"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58" name="Rectangle 257"/>
                  <p:cNvSpPr/>
                  <p:nvPr/>
                </p:nvSpPr>
                <p:spPr>
                  <a:xfrm>
                    <a:off x="7604673" y="4719005"/>
                    <a:ext cx="57458" cy="96568"/>
                  </a:xfrm>
                  <a:prstGeom prst="rect">
                    <a:avLst/>
                  </a:prstGeom>
                  <a:pattFill prst="openDmnd">
                    <a:fgClr>
                      <a:schemeClr val="bg1"/>
                    </a:fgClr>
                    <a:bgClr>
                      <a:prstClr val="white"/>
                    </a:bgClr>
                  </a:pattFill>
                  <a:ln w="28575"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59" name="Rectangle 258"/>
                  <p:cNvSpPr/>
                  <p:nvPr/>
                </p:nvSpPr>
                <p:spPr>
                  <a:xfrm>
                    <a:off x="7663938" y="4718997"/>
                    <a:ext cx="57458" cy="96568"/>
                  </a:xfrm>
                  <a:prstGeom prst="rect">
                    <a:avLst/>
                  </a:prstGeom>
                  <a:pattFill prst="openDmnd">
                    <a:fgClr>
                      <a:schemeClr val="bg1"/>
                    </a:fgClr>
                    <a:bgClr>
                      <a:prstClr val="white"/>
                    </a:bgClr>
                  </a:pattFill>
                  <a:ln w="28575" cmpd="sng">
                    <a:solidFill>
                      <a:srgbClr val="C55A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grpSp>
            <p:sp>
              <p:nvSpPr>
                <p:cNvPr id="252" name="TextBox 251"/>
                <p:cNvSpPr txBox="1"/>
                <p:nvPr/>
              </p:nvSpPr>
              <p:spPr>
                <a:xfrm>
                  <a:off x="6410712" y="4538100"/>
                  <a:ext cx="315017" cy="270644"/>
                </a:xfrm>
                <a:prstGeom prst="rect">
                  <a:avLst/>
                </a:prstGeom>
                <a:noFill/>
              </p:spPr>
              <p:txBody>
                <a:bodyPr wrap="square" lIns="144009" tIns="72004" rIns="144009" bIns="72004" rtlCol="0">
                  <a:spAutoFit/>
                </a:bodyPr>
                <a:lstStyle/>
                <a:p>
                  <a:pPr algn="l" defTabSz="457200" eaLnBrk="1" fontAlgn="auto" hangingPunct="1">
                    <a:spcBef>
                      <a:spcPts val="0"/>
                    </a:spcBef>
                    <a:spcAft>
                      <a:spcPts val="0"/>
                    </a:spcAft>
                  </a:pPr>
                  <a:r>
                    <a:rPr lang="en-US" sz="1400" i="1" dirty="0">
                      <a:ln>
                        <a:solidFill>
                          <a:srgbClr val="000000"/>
                        </a:solidFill>
                      </a:ln>
                      <a:solidFill>
                        <a:prstClr val="white"/>
                      </a:solidFill>
                      <a:latin typeface="Calibri"/>
                      <a:ea typeface="+mn-ea"/>
                    </a:rPr>
                    <a:t>B</a:t>
                  </a:r>
                </a:p>
              </p:txBody>
            </p:sp>
            <p:grpSp>
              <p:nvGrpSpPr>
                <p:cNvPr id="253" name="Group 252"/>
                <p:cNvGrpSpPr/>
                <p:nvPr/>
              </p:nvGrpSpPr>
              <p:grpSpPr>
                <a:xfrm>
                  <a:off x="6607731" y="4526203"/>
                  <a:ext cx="104589" cy="55874"/>
                  <a:chOff x="1069975" y="4654550"/>
                  <a:chExt cx="130349" cy="77440"/>
                </a:xfrm>
              </p:grpSpPr>
              <p:cxnSp>
                <p:nvCxnSpPr>
                  <p:cNvPr id="254" name="Straight Connector 253"/>
                  <p:cNvCxnSpPr/>
                  <p:nvPr/>
                </p:nvCxnSpPr>
                <p:spPr>
                  <a:xfrm flipV="1">
                    <a:off x="1187624" y="4659982"/>
                    <a:ext cx="0" cy="7200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flipH="1" flipV="1">
                    <a:off x="1069975" y="4654550"/>
                    <a:ext cx="130349" cy="5432"/>
                  </a:xfrm>
                  <a:prstGeom prst="line">
                    <a:avLst/>
                  </a:prstGeom>
                  <a:ln>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240" name="Group 239"/>
              <p:cNvGrpSpPr/>
              <p:nvPr/>
            </p:nvGrpSpPr>
            <p:grpSpPr>
              <a:xfrm>
                <a:off x="3232702" y="2796573"/>
                <a:ext cx="669906" cy="282541"/>
                <a:chOff x="6979093" y="4526203"/>
                <a:chExt cx="669906" cy="282541"/>
              </a:xfrm>
            </p:grpSpPr>
            <p:grpSp>
              <p:nvGrpSpPr>
                <p:cNvPr id="241" name="Group 240"/>
                <p:cNvGrpSpPr/>
                <p:nvPr/>
              </p:nvGrpSpPr>
              <p:grpSpPr>
                <a:xfrm>
                  <a:off x="6979093" y="4585556"/>
                  <a:ext cx="610170" cy="202779"/>
                  <a:chOff x="8845865" y="4719008"/>
                  <a:chExt cx="403087" cy="96574"/>
                </a:xfrm>
              </p:grpSpPr>
              <p:sp>
                <p:nvSpPr>
                  <p:cNvPr id="246" name="Rectangle 245"/>
                  <p:cNvSpPr/>
                  <p:nvPr/>
                </p:nvSpPr>
                <p:spPr>
                  <a:xfrm>
                    <a:off x="8845865" y="4719014"/>
                    <a:ext cx="88075" cy="96568"/>
                  </a:xfrm>
                  <a:prstGeom prst="rect">
                    <a:avLst/>
                  </a:prstGeom>
                  <a:pattFill prst="wdUpDiag">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47" name="Rectangle 246"/>
                  <p:cNvSpPr/>
                  <p:nvPr/>
                </p:nvSpPr>
                <p:spPr>
                  <a:xfrm>
                    <a:off x="8900072" y="4719014"/>
                    <a:ext cx="57458" cy="96568"/>
                  </a:xfrm>
                  <a:prstGeom prst="rect">
                    <a:avLst/>
                  </a:prstGeom>
                  <a:pattFill prst="openDmnd">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48" name="Rectangle 247"/>
                  <p:cNvSpPr/>
                  <p:nvPr/>
                </p:nvSpPr>
                <p:spPr>
                  <a:xfrm>
                    <a:off x="8957531" y="4719014"/>
                    <a:ext cx="291421" cy="96568"/>
                  </a:xfrm>
                  <a:prstGeom prst="rect">
                    <a:avLst/>
                  </a:prstGeom>
                  <a:pattFill prst="dkVert">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49" name="Rectangle 248"/>
                  <p:cNvSpPr/>
                  <p:nvPr/>
                </p:nvSpPr>
                <p:spPr>
                  <a:xfrm>
                    <a:off x="8959335" y="4719008"/>
                    <a:ext cx="57458" cy="96568"/>
                  </a:xfrm>
                  <a:prstGeom prst="rect">
                    <a:avLst/>
                  </a:prstGeom>
                  <a:pattFill prst="openDmnd">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a:ln w="76200" cmpd="sng">
                        <a:solidFill>
                          <a:srgbClr val="F79646">
                            <a:lumMod val="75000"/>
                          </a:srgbClr>
                        </a:solidFill>
                      </a:ln>
                      <a:solidFill>
                        <a:prstClr val="white"/>
                      </a:solidFill>
                      <a:latin typeface="Calibri"/>
                    </a:endParaRPr>
                  </a:p>
                </p:txBody>
              </p:sp>
              <p:sp>
                <p:nvSpPr>
                  <p:cNvPr id="250" name="Rectangle 249"/>
                  <p:cNvSpPr/>
                  <p:nvPr/>
                </p:nvSpPr>
                <p:spPr>
                  <a:xfrm>
                    <a:off x="9077873" y="4719008"/>
                    <a:ext cx="57458" cy="96568"/>
                  </a:xfrm>
                  <a:prstGeom prst="rect">
                    <a:avLst/>
                  </a:prstGeom>
                  <a:pattFill prst="openDmnd">
                    <a:fgClr>
                      <a:schemeClr val="bg1"/>
                    </a:fgClr>
                    <a:bgClr>
                      <a:prstClr val="white"/>
                    </a:bgClr>
                  </a:patt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400" dirty="0">
                      <a:ln w="76200" cmpd="sng">
                        <a:solidFill>
                          <a:srgbClr val="F79646">
                            <a:lumMod val="75000"/>
                          </a:srgbClr>
                        </a:solidFill>
                      </a:ln>
                      <a:solidFill>
                        <a:prstClr val="white"/>
                      </a:solidFill>
                      <a:latin typeface="Calibri"/>
                    </a:endParaRPr>
                  </a:p>
                </p:txBody>
              </p:sp>
            </p:grpSp>
            <p:sp>
              <p:nvSpPr>
                <p:cNvPr id="242" name="TextBox 241"/>
                <p:cNvSpPr txBox="1"/>
                <p:nvPr/>
              </p:nvSpPr>
              <p:spPr>
                <a:xfrm>
                  <a:off x="7314287" y="4538100"/>
                  <a:ext cx="334712" cy="270644"/>
                </a:xfrm>
                <a:prstGeom prst="rect">
                  <a:avLst/>
                </a:prstGeom>
                <a:noFill/>
              </p:spPr>
              <p:txBody>
                <a:bodyPr wrap="square" lIns="144009" tIns="72004" rIns="144009" bIns="72004" rtlCol="0">
                  <a:spAutoFit/>
                </a:bodyPr>
                <a:lstStyle/>
                <a:p>
                  <a:pPr algn="l" defTabSz="457200" eaLnBrk="1" fontAlgn="auto" hangingPunct="1">
                    <a:spcBef>
                      <a:spcPts val="0"/>
                    </a:spcBef>
                    <a:spcAft>
                      <a:spcPts val="0"/>
                    </a:spcAft>
                  </a:pPr>
                  <a:r>
                    <a:rPr lang="en-US" sz="1400" i="1" dirty="0">
                      <a:ln>
                        <a:solidFill>
                          <a:srgbClr val="000000"/>
                        </a:solidFill>
                      </a:ln>
                      <a:solidFill>
                        <a:prstClr val="white"/>
                      </a:solidFill>
                      <a:latin typeface="Calibri"/>
                      <a:ea typeface="+mn-ea"/>
                    </a:rPr>
                    <a:t>A</a:t>
                  </a:r>
                </a:p>
              </p:txBody>
            </p:sp>
            <p:grpSp>
              <p:nvGrpSpPr>
                <p:cNvPr id="243" name="Group 242"/>
                <p:cNvGrpSpPr/>
                <p:nvPr/>
              </p:nvGrpSpPr>
              <p:grpSpPr>
                <a:xfrm>
                  <a:off x="7496821" y="4526203"/>
                  <a:ext cx="104589" cy="55874"/>
                  <a:chOff x="1069975" y="4654550"/>
                  <a:chExt cx="130349" cy="77440"/>
                </a:xfrm>
              </p:grpSpPr>
              <p:cxnSp>
                <p:nvCxnSpPr>
                  <p:cNvPr id="244" name="Straight Connector 243"/>
                  <p:cNvCxnSpPr/>
                  <p:nvPr/>
                </p:nvCxnSpPr>
                <p:spPr>
                  <a:xfrm flipV="1">
                    <a:off x="1187624" y="4659982"/>
                    <a:ext cx="0" cy="7200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flipH="1" flipV="1">
                    <a:off x="1069975" y="4654550"/>
                    <a:ext cx="130349" cy="5432"/>
                  </a:xfrm>
                  <a:prstGeom prst="line">
                    <a:avLst/>
                  </a:prstGeom>
                  <a:ln>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sp>
          <p:nvSpPr>
            <p:cNvPr id="229" name="Freeform 228"/>
            <p:cNvSpPr/>
            <p:nvPr/>
          </p:nvSpPr>
          <p:spPr>
            <a:xfrm>
              <a:off x="1017514" y="2637650"/>
              <a:ext cx="318758" cy="161925"/>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30" name="Freeform 229"/>
            <p:cNvSpPr/>
            <p:nvPr/>
          </p:nvSpPr>
          <p:spPr>
            <a:xfrm flipH="1">
              <a:off x="1625131" y="2637650"/>
              <a:ext cx="136239" cy="161925"/>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31" name="Freeform 230"/>
            <p:cNvSpPr/>
            <p:nvPr/>
          </p:nvSpPr>
          <p:spPr>
            <a:xfrm>
              <a:off x="2136043" y="2637650"/>
              <a:ext cx="250230" cy="161925"/>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32" name="Freeform 231"/>
            <p:cNvSpPr/>
            <p:nvPr/>
          </p:nvSpPr>
          <p:spPr>
            <a:xfrm flipH="1">
              <a:off x="2593243" y="2637650"/>
              <a:ext cx="142874" cy="161925"/>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33" name="Freeform 232"/>
            <p:cNvSpPr/>
            <p:nvPr/>
          </p:nvSpPr>
          <p:spPr>
            <a:xfrm flipH="1">
              <a:off x="3609784" y="2637650"/>
              <a:ext cx="326431" cy="161925"/>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34" name="Freeform 233"/>
            <p:cNvSpPr/>
            <p:nvPr/>
          </p:nvSpPr>
          <p:spPr>
            <a:xfrm>
              <a:off x="3181765" y="2637650"/>
              <a:ext cx="165099" cy="161925"/>
            </a:xfrm>
            <a:custGeom>
              <a:avLst/>
              <a:gdLst>
                <a:gd name="connsiteX0" fmla="*/ 231775 w 231775"/>
                <a:gd name="connsiteY0" fmla="*/ 0 h 161925"/>
                <a:gd name="connsiteX1" fmla="*/ 231775 w 231775"/>
                <a:gd name="connsiteY1" fmla="*/ 53975 h 161925"/>
                <a:gd name="connsiteX2" fmla="*/ 0 w 231775"/>
                <a:gd name="connsiteY2" fmla="*/ 104775 h 161925"/>
                <a:gd name="connsiteX3" fmla="*/ 0 w 2317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31775" h="161925">
                  <a:moveTo>
                    <a:pt x="231775" y="0"/>
                  </a:moveTo>
                  <a:lnTo>
                    <a:pt x="231775" y="53975"/>
                  </a:lnTo>
                  <a:lnTo>
                    <a:pt x="0" y="104775"/>
                  </a:lnTo>
                  <a:lnTo>
                    <a:pt x="0" y="161925"/>
                  </a:ln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grpSp>
      <p:sp>
        <p:nvSpPr>
          <p:cNvPr id="2" name="Rectangle 1"/>
          <p:cNvSpPr/>
          <p:nvPr/>
        </p:nvSpPr>
        <p:spPr>
          <a:xfrm>
            <a:off x="4023445" y="1689296"/>
            <a:ext cx="122296" cy="163061"/>
          </a:xfrm>
          <a:prstGeom prst="rect">
            <a:avLst/>
          </a:prstGeom>
          <a:solidFill>
            <a:srgbClr val="FEC9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267" name="Rectangle 266"/>
          <p:cNvSpPr/>
          <p:nvPr/>
        </p:nvSpPr>
        <p:spPr>
          <a:xfrm>
            <a:off x="4023445" y="1962788"/>
            <a:ext cx="122296" cy="163061"/>
          </a:xfrm>
          <a:prstGeom prst="rect">
            <a:avLst/>
          </a:prstGeom>
          <a:solidFill>
            <a:srgbClr val="76A1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268" name="Rectangle 267"/>
          <p:cNvSpPr/>
          <p:nvPr/>
        </p:nvSpPr>
        <p:spPr>
          <a:xfrm>
            <a:off x="4023445" y="2249056"/>
            <a:ext cx="122296" cy="163061"/>
          </a:xfrm>
          <a:prstGeom prst="rect">
            <a:avLst/>
          </a:prstGeom>
          <a:solidFill>
            <a:srgbClr val="14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3" name="TextBox 2"/>
          <p:cNvSpPr txBox="1"/>
          <p:nvPr/>
        </p:nvSpPr>
        <p:spPr>
          <a:xfrm>
            <a:off x="4098076" y="1603024"/>
            <a:ext cx="742649" cy="307777"/>
          </a:xfrm>
          <a:prstGeom prst="rect">
            <a:avLst/>
          </a:prstGeom>
          <a:noFill/>
        </p:spPr>
        <p:txBody>
          <a:bodyPr wrap="none" rtlCol="0">
            <a:spAutoFit/>
          </a:bodyPr>
          <a:lstStyle/>
          <a:p>
            <a:pPr algn="l" defTabSz="457200" eaLnBrk="1" fontAlgn="auto" hangingPunct="1">
              <a:spcBef>
                <a:spcPts val="0"/>
              </a:spcBef>
              <a:spcAft>
                <a:spcPts val="0"/>
              </a:spcAft>
            </a:pPr>
            <a:r>
              <a:rPr lang="en-US" sz="1400" dirty="0">
                <a:solidFill>
                  <a:prstClr val="black"/>
                </a:solidFill>
                <a:latin typeface="Calibri"/>
                <a:ea typeface="+mn-ea"/>
              </a:rPr>
              <a:t>deleted</a:t>
            </a:r>
          </a:p>
        </p:txBody>
      </p:sp>
      <p:sp>
        <p:nvSpPr>
          <p:cNvPr id="269" name="TextBox 268"/>
          <p:cNvSpPr txBox="1"/>
          <p:nvPr/>
        </p:nvSpPr>
        <p:spPr>
          <a:xfrm>
            <a:off x="4097104" y="1880348"/>
            <a:ext cx="955760" cy="307777"/>
          </a:xfrm>
          <a:prstGeom prst="rect">
            <a:avLst/>
          </a:prstGeom>
          <a:noFill/>
        </p:spPr>
        <p:txBody>
          <a:bodyPr wrap="none" rtlCol="0">
            <a:spAutoFit/>
          </a:bodyPr>
          <a:lstStyle/>
          <a:p>
            <a:pPr algn="l" defTabSz="457200" eaLnBrk="1" fontAlgn="auto" hangingPunct="1">
              <a:spcBef>
                <a:spcPts val="0"/>
              </a:spcBef>
              <a:spcAft>
                <a:spcPts val="0"/>
              </a:spcAft>
            </a:pPr>
            <a:r>
              <a:rPr lang="en-US" sz="1400" dirty="0">
                <a:solidFill>
                  <a:prstClr val="black"/>
                </a:solidFill>
                <a:latin typeface="Calibri"/>
                <a:ea typeface="+mn-ea"/>
              </a:rPr>
              <a:t>duplicated</a:t>
            </a:r>
          </a:p>
        </p:txBody>
      </p:sp>
      <p:sp>
        <p:nvSpPr>
          <p:cNvPr id="270" name="TextBox 269"/>
          <p:cNvSpPr txBox="1"/>
          <p:nvPr/>
        </p:nvSpPr>
        <p:spPr>
          <a:xfrm>
            <a:off x="4097117" y="2157672"/>
            <a:ext cx="931039" cy="307777"/>
          </a:xfrm>
          <a:prstGeom prst="rect">
            <a:avLst/>
          </a:prstGeom>
          <a:noFill/>
        </p:spPr>
        <p:txBody>
          <a:bodyPr wrap="none" rtlCol="0">
            <a:spAutoFit/>
          </a:bodyPr>
          <a:lstStyle/>
          <a:p>
            <a:pPr algn="l" defTabSz="457200" eaLnBrk="1" fontAlgn="auto" hangingPunct="1">
              <a:spcBef>
                <a:spcPts val="0"/>
              </a:spcBef>
              <a:spcAft>
                <a:spcPts val="0"/>
              </a:spcAft>
            </a:pPr>
            <a:r>
              <a:rPr lang="en-US" sz="1400" dirty="0">
                <a:solidFill>
                  <a:prstClr val="black"/>
                </a:solidFill>
                <a:latin typeface="Calibri"/>
                <a:ea typeface="+mn-ea"/>
              </a:rPr>
              <a:t>triplicated</a:t>
            </a:r>
          </a:p>
        </p:txBody>
      </p:sp>
      <p:sp>
        <p:nvSpPr>
          <p:cNvPr id="113" name="Rectangle 112"/>
          <p:cNvSpPr/>
          <p:nvPr/>
        </p:nvSpPr>
        <p:spPr>
          <a:xfrm>
            <a:off x="135466" y="157474"/>
            <a:ext cx="8890000" cy="584776"/>
          </a:xfrm>
          <a:prstGeom prst="rect">
            <a:avLst/>
          </a:prstGeom>
        </p:spPr>
        <p:txBody>
          <a:bodyPr wrap="square">
            <a:spAutoFit/>
          </a:bodyPr>
          <a:lstStyle/>
          <a:p>
            <a:pPr algn="ctr" defTabSz="457200" eaLnBrk="1" fontAlgn="auto" hangingPunct="1">
              <a:spcBef>
                <a:spcPts val="0"/>
              </a:spcBef>
              <a:spcAft>
                <a:spcPts val="0"/>
              </a:spcAft>
            </a:pPr>
            <a:r>
              <a:rPr lang="en-GB" sz="3200" dirty="0">
                <a:solidFill>
                  <a:srgbClr val="FFFFFF"/>
                </a:solidFill>
                <a:latin typeface="Helvetica"/>
                <a:ea typeface="+mn-ea"/>
                <a:cs typeface="Helvetica"/>
              </a:rPr>
              <a:t>Structural variants from sequencing data</a:t>
            </a:r>
          </a:p>
        </p:txBody>
      </p:sp>
    </p:spTree>
    <p:extLst>
      <p:ext uri="{BB962C8B-B14F-4D97-AF65-F5344CB8AC3E}">
        <p14:creationId xmlns:p14="http://schemas.microsoft.com/office/powerpoint/2010/main" val="171104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D379-06F8-9445-A6B2-D5F68AE4AEAF}"/>
              </a:ext>
            </a:extLst>
          </p:cNvPr>
          <p:cNvSpPr>
            <a:spLocks noGrp="1"/>
          </p:cNvSpPr>
          <p:nvPr>
            <p:ph type="title"/>
          </p:nvPr>
        </p:nvSpPr>
        <p:spPr/>
        <p:txBody>
          <a:bodyPr/>
          <a:lstStyle/>
          <a:p>
            <a:r>
              <a:rPr lang="en-US" dirty="0">
                <a:latin typeface="FoundrySterling-Book" pitchFamily="2" charset="0"/>
              </a:rPr>
              <a:t>Last time – basic GWAS approach</a:t>
            </a:r>
          </a:p>
        </p:txBody>
      </p:sp>
      <p:sp>
        <p:nvSpPr>
          <p:cNvPr id="3" name="Content Placeholder 2">
            <a:extLst>
              <a:ext uri="{FF2B5EF4-FFF2-40B4-BE49-F238E27FC236}">
                <a16:creationId xmlns:a16="http://schemas.microsoft.com/office/drawing/2014/main" id="{B09D7D20-4C13-C24D-8DB0-EC322599201B}"/>
              </a:ext>
            </a:extLst>
          </p:cNvPr>
          <p:cNvSpPr>
            <a:spLocks noGrp="1"/>
          </p:cNvSpPr>
          <p:nvPr>
            <p:ph idx="1"/>
          </p:nvPr>
        </p:nvSpPr>
        <p:spPr>
          <a:xfrm>
            <a:off x="216745" y="722424"/>
            <a:ext cx="8710510" cy="885475"/>
          </a:xfrm>
        </p:spPr>
        <p:txBody>
          <a:bodyPr/>
          <a:lstStyle/>
          <a:p>
            <a:pPr marL="0" indent="0">
              <a:buNone/>
            </a:pPr>
            <a:r>
              <a:rPr lang="en-US" sz="1800" dirty="0"/>
              <a:t>Basic idea: try to find </a:t>
            </a:r>
            <a:r>
              <a:rPr lang="en-US" sz="1800" b="1" dirty="0"/>
              <a:t>causal</a:t>
            </a:r>
            <a:r>
              <a:rPr lang="en-US" sz="1800" dirty="0"/>
              <a:t> effects of genetic variants on phenotypes.</a:t>
            </a:r>
          </a:p>
        </p:txBody>
      </p:sp>
      <p:grpSp>
        <p:nvGrpSpPr>
          <p:cNvPr id="26" name="Group 25">
            <a:extLst>
              <a:ext uri="{FF2B5EF4-FFF2-40B4-BE49-F238E27FC236}">
                <a16:creationId xmlns:a16="http://schemas.microsoft.com/office/drawing/2014/main" id="{0B0CFE7D-F03D-114D-8ACA-7E2DC606A47E}"/>
              </a:ext>
            </a:extLst>
          </p:cNvPr>
          <p:cNvGrpSpPr/>
          <p:nvPr/>
        </p:nvGrpSpPr>
        <p:grpSpPr>
          <a:xfrm>
            <a:off x="4381937" y="1244264"/>
            <a:ext cx="4762063" cy="1137873"/>
            <a:chOff x="156166" y="2956156"/>
            <a:chExt cx="8851999" cy="2115145"/>
          </a:xfrm>
        </p:grpSpPr>
        <p:grpSp>
          <p:nvGrpSpPr>
            <p:cNvPr id="4" name="Group 3">
              <a:extLst>
                <a:ext uri="{FF2B5EF4-FFF2-40B4-BE49-F238E27FC236}">
                  <a16:creationId xmlns:a16="http://schemas.microsoft.com/office/drawing/2014/main" id="{901C76B9-023A-F441-B851-78342C74990D}"/>
                </a:ext>
              </a:extLst>
            </p:cNvPr>
            <p:cNvGrpSpPr/>
            <p:nvPr/>
          </p:nvGrpSpPr>
          <p:grpSpPr>
            <a:xfrm>
              <a:off x="2897615" y="4163858"/>
              <a:ext cx="3069528" cy="907443"/>
              <a:chOff x="2032000" y="1639514"/>
              <a:chExt cx="4031972" cy="2549429"/>
            </a:xfrm>
          </p:grpSpPr>
          <p:pic>
            <p:nvPicPr>
              <p:cNvPr id="5" name="Picture 2">
                <a:extLst>
                  <a:ext uri="{FF2B5EF4-FFF2-40B4-BE49-F238E27FC236}">
                    <a16:creationId xmlns:a16="http://schemas.microsoft.com/office/drawing/2014/main" id="{0C8BE5C2-67AC-7D4E-BC8B-1FE2F0D785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6922" y="1639514"/>
                <a:ext cx="4027050" cy="2543347"/>
              </a:xfrm>
              <a:prstGeom prst="rect">
                <a:avLst/>
              </a:prstGeom>
              <a:noFill/>
              <a:ln w="9525">
                <a:noFill/>
                <a:miter lim="800000"/>
                <a:headEnd/>
                <a:tailEnd/>
              </a:ln>
            </p:spPr>
          </p:pic>
          <p:sp>
            <p:nvSpPr>
              <p:cNvPr id="6" name="Rectangle 5">
                <a:extLst>
                  <a:ext uri="{FF2B5EF4-FFF2-40B4-BE49-F238E27FC236}">
                    <a16:creationId xmlns:a16="http://schemas.microsoft.com/office/drawing/2014/main" id="{13C5A911-5B84-C54E-B5AB-B39C727E8785}"/>
                  </a:ext>
                </a:extLst>
              </p:cNvPr>
              <p:cNvSpPr/>
              <p:nvPr/>
            </p:nvSpPr>
            <p:spPr bwMode="auto">
              <a:xfrm>
                <a:off x="2032000" y="1639517"/>
                <a:ext cx="576649" cy="2548050"/>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7" name="Rectangle 6">
                <a:extLst>
                  <a:ext uri="{FF2B5EF4-FFF2-40B4-BE49-F238E27FC236}">
                    <a16:creationId xmlns:a16="http://schemas.microsoft.com/office/drawing/2014/main" id="{F742ADD8-3F45-314D-B8AD-D35284C01C63}"/>
                  </a:ext>
                </a:extLst>
              </p:cNvPr>
              <p:cNvSpPr/>
              <p:nvPr/>
            </p:nvSpPr>
            <p:spPr bwMode="auto">
              <a:xfrm>
                <a:off x="5472671" y="1686794"/>
                <a:ext cx="576649" cy="2502149"/>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grpSp>
        <p:sp>
          <p:nvSpPr>
            <p:cNvPr id="8" name="Rounded Rectangle 7">
              <a:extLst>
                <a:ext uri="{FF2B5EF4-FFF2-40B4-BE49-F238E27FC236}">
                  <a16:creationId xmlns:a16="http://schemas.microsoft.com/office/drawing/2014/main" id="{78943D7C-C441-5744-894B-42E6DAC9353D}"/>
                </a:ext>
              </a:extLst>
            </p:cNvPr>
            <p:cNvSpPr/>
            <p:nvPr/>
          </p:nvSpPr>
          <p:spPr bwMode="auto">
            <a:xfrm>
              <a:off x="928744" y="3112587"/>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9" name="Rounded Rectangle 8">
              <a:extLst>
                <a:ext uri="{FF2B5EF4-FFF2-40B4-BE49-F238E27FC236}">
                  <a16:creationId xmlns:a16="http://schemas.microsoft.com/office/drawing/2014/main" id="{F99EDF7D-B608-4947-BB32-711FBED680A0}"/>
                </a:ext>
              </a:extLst>
            </p:cNvPr>
            <p:cNvSpPr/>
            <p:nvPr/>
          </p:nvSpPr>
          <p:spPr bwMode="auto">
            <a:xfrm>
              <a:off x="1507342" y="3112587"/>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0" name="Rounded Rectangle 9">
              <a:extLst>
                <a:ext uri="{FF2B5EF4-FFF2-40B4-BE49-F238E27FC236}">
                  <a16:creationId xmlns:a16="http://schemas.microsoft.com/office/drawing/2014/main" id="{179605CE-AFFE-054F-8C75-CDA7EBA4CE42}"/>
                </a:ext>
              </a:extLst>
            </p:cNvPr>
            <p:cNvSpPr/>
            <p:nvPr/>
          </p:nvSpPr>
          <p:spPr bwMode="auto">
            <a:xfrm>
              <a:off x="2085940" y="3112587"/>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1" name="Rounded Rectangle 10">
              <a:extLst>
                <a:ext uri="{FF2B5EF4-FFF2-40B4-BE49-F238E27FC236}">
                  <a16:creationId xmlns:a16="http://schemas.microsoft.com/office/drawing/2014/main" id="{8298A2BD-3D7C-FE4F-AEDB-07C222AD3FF1}"/>
                </a:ext>
              </a:extLst>
            </p:cNvPr>
            <p:cNvSpPr/>
            <p:nvPr/>
          </p:nvSpPr>
          <p:spPr bwMode="auto">
            <a:xfrm>
              <a:off x="2664538" y="3104199"/>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2" name="Rounded Rectangle 11">
              <a:extLst>
                <a:ext uri="{FF2B5EF4-FFF2-40B4-BE49-F238E27FC236}">
                  <a16:creationId xmlns:a16="http://schemas.microsoft.com/office/drawing/2014/main" id="{03D003A8-649B-194B-B9FA-2F0C859EFA46}"/>
                </a:ext>
              </a:extLst>
            </p:cNvPr>
            <p:cNvSpPr/>
            <p:nvPr/>
          </p:nvSpPr>
          <p:spPr bwMode="auto">
            <a:xfrm>
              <a:off x="3243136" y="2956156"/>
              <a:ext cx="403412" cy="622174"/>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sz="800" dirty="0">
                  <a:latin typeface="FoundrySterling-Book" pitchFamily="2" charset="0"/>
                </a:rPr>
                <a:t>G</a:t>
              </a:r>
              <a:endParaRPr kumimoji="0" lang="en-US" sz="800" b="0" i="0" u="none" strike="noStrike" cap="none" normalizeH="0" baseline="0" dirty="0">
                <a:ln>
                  <a:noFill/>
                </a:ln>
                <a:solidFill>
                  <a:schemeClr val="tx1"/>
                </a:solidFill>
                <a:effectLst/>
                <a:latin typeface="FoundrySterling-Book" pitchFamily="2" charset="0"/>
              </a:endParaRPr>
            </a:p>
            <a:p>
              <a:pPr marL="0" marR="0" indent="0" algn="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FoundrySterling-Book" pitchFamily="2" charset="0"/>
                </a:rPr>
                <a:t>g</a:t>
              </a:r>
            </a:p>
          </p:txBody>
        </p:sp>
        <p:sp>
          <p:nvSpPr>
            <p:cNvPr id="13" name="Rounded Rectangle 12">
              <a:extLst>
                <a:ext uri="{FF2B5EF4-FFF2-40B4-BE49-F238E27FC236}">
                  <a16:creationId xmlns:a16="http://schemas.microsoft.com/office/drawing/2014/main" id="{0153223B-99CD-144A-99C6-A71DA14BDF8C}"/>
                </a:ext>
              </a:extLst>
            </p:cNvPr>
            <p:cNvSpPr/>
            <p:nvPr/>
          </p:nvSpPr>
          <p:spPr bwMode="auto">
            <a:xfrm>
              <a:off x="3821734" y="3104199"/>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4" name="Rounded Rectangle 13">
              <a:extLst>
                <a:ext uri="{FF2B5EF4-FFF2-40B4-BE49-F238E27FC236}">
                  <a16:creationId xmlns:a16="http://schemas.microsoft.com/office/drawing/2014/main" id="{256DEA1B-29C6-4249-9376-A53D6FBFEC82}"/>
                </a:ext>
              </a:extLst>
            </p:cNvPr>
            <p:cNvSpPr/>
            <p:nvPr/>
          </p:nvSpPr>
          <p:spPr bwMode="auto">
            <a:xfrm>
              <a:off x="4400332" y="3104199"/>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5" name="Rounded Rectangle 14">
              <a:extLst>
                <a:ext uri="{FF2B5EF4-FFF2-40B4-BE49-F238E27FC236}">
                  <a16:creationId xmlns:a16="http://schemas.microsoft.com/office/drawing/2014/main" id="{267FE2AC-A550-6E48-B159-632666861BE4}"/>
                </a:ext>
              </a:extLst>
            </p:cNvPr>
            <p:cNvSpPr/>
            <p:nvPr/>
          </p:nvSpPr>
          <p:spPr bwMode="auto">
            <a:xfrm>
              <a:off x="4978930" y="3095758"/>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6" name="Rounded Rectangle 15">
              <a:extLst>
                <a:ext uri="{FF2B5EF4-FFF2-40B4-BE49-F238E27FC236}">
                  <a16:creationId xmlns:a16="http://schemas.microsoft.com/office/drawing/2014/main" id="{B82045B8-9648-A442-8CA9-0A3DA4F61564}"/>
                </a:ext>
              </a:extLst>
            </p:cNvPr>
            <p:cNvSpPr/>
            <p:nvPr/>
          </p:nvSpPr>
          <p:spPr bwMode="auto">
            <a:xfrm>
              <a:off x="5557528" y="3095758"/>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7" name="Rounded Rectangle 16">
              <a:extLst>
                <a:ext uri="{FF2B5EF4-FFF2-40B4-BE49-F238E27FC236}">
                  <a16:creationId xmlns:a16="http://schemas.microsoft.com/office/drawing/2014/main" id="{770FDDB3-E8CF-3742-A84B-07F0A47403C3}"/>
                </a:ext>
              </a:extLst>
            </p:cNvPr>
            <p:cNvSpPr/>
            <p:nvPr/>
          </p:nvSpPr>
          <p:spPr bwMode="auto">
            <a:xfrm>
              <a:off x="6136126" y="3095758"/>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8" name="Rounded Rectangle 17">
              <a:extLst>
                <a:ext uri="{FF2B5EF4-FFF2-40B4-BE49-F238E27FC236}">
                  <a16:creationId xmlns:a16="http://schemas.microsoft.com/office/drawing/2014/main" id="{26644DBA-8C31-6A4C-BA30-1C729200CFB6}"/>
                </a:ext>
              </a:extLst>
            </p:cNvPr>
            <p:cNvSpPr/>
            <p:nvPr/>
          </p:nvSpPr>
          <p:spPr bwMode="auto">
            <a:xfrm>
              <a:off x="6714724" y="3095758"/>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19" name="Rounded Rectangle 18">
              <a:extLst>
                <a:ext uri="{FF2B5EF4-FFF2-40B4-BE49-F238E27FC236}">
                  <a16:creationId xmlns:a16="http://schemas.microsoft.com/office/drawing/2014/main" id="{4BADB10E-B76C-2447-A190-66BF8639453E}"/>
                </a:ext>
              </a:extLst>
            </p:cNvPr>
            <p:cNvSpPr/>
            <p:nvPr/>
          </p:nvSpPr>
          <p:spPr bwMode="auto">
            <a:xfrm>
              <a:off x="7293322" y="3087370"/>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sp>
          <p:nvSpPr>
            <p:cNvPr id="20" name="Rounded Rectangle 19">
              <a:extLst>
                <a:ext uri="{FF2B5EF4-FFF2-40B4-BE49-F238E27FC236}">
                  <a16:creationId xmlns:a16="http://schemas.microsoft.com/office/drawing/2014/main" id="{7F746C8F-C7BE-F94A-9DA4-9BA4A21598CC}"/>
                </a:ext>
              </a:extLst>
            </p:cNvPr>
            <p:cNvSpPr/>
            <p:nvPr/>
          </p:nvSpPr>
          <p:spPr bwMode="auto">
            <a:xfrm>
              <a:off x="7871920" y="3087370"/>
              <a:ext cx="403412" cy="392528"/>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FoundrySterling-Book" pitchFamily="2" charset="0"/>
              </a:endParaRPr>
            </a:p>
          </p:txBody>
        </p:sp>
        <p:cxnSp>
          <p:nvCxnSpPr>
            <p:cNvPr id="21" name="Straight Arrow Connector 20">
              <a:extLst>
                <a:ext uri="{FF2B5EF4-FFF2-40B4-BE49-F238E27FC236}">
                  <a16:creationId xmlns:a16="http://schemas.microsoft.com/office/drawing/2014/main" id="{A2AE25D9-FFFF-DC4E-A226-9C36F658A848}"/>
                </a:ext>
              </a:extLst>
            </p:cNvPr>
            <p:cNvCxnSpPr>
              <a:cxnSpLocks/>
              <a:stCxn id="12" idx="2"/>
            </p:cNvCxnSpPr>
            <p:nvPr/>
          </p:nvCxnSpPr>
          <p:spPr bwMode="auto">
            <a:xfrm>
              <a:off x="3444842" y="3578330"/>
              <a:ext cx="234574" cy="5968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4" name="Straight Connector 23">
              <a:extLst>
                <a:ext uri="{FF2B5EF4-FFF2-40B4-BE49-F238E27FC236}">
                  <a16:creationId xmlns:a16="http://schemas.microsoft.com/office/drawing/2014/main" id="{C23FE95A-1C6E-B14B-BF84-26F9FECA801E}"/>
                </a:ext>
              </a:extLst>
            </p:cNvPr>
            <p:cNvCxnSpPr/>
            <p:nvPr/>
          </p:nvCxnSpPr>
          <p:spPr bwMode="auto">
            <a:xfrm>
              <a:off x="156166" y="3313918"/>
              <a:ext cx="578598" cy="0"/>
            </a:xfrm>
            <a:prstGeom prst="line">
              <a:avLst/>
            </a:prstGeom>
            <a:solidFill>
              <a:schemeClr val="accent1"/>
            </a:solidFill>
            <a:ln w="12700" cap="flat" cmpd="sng" algn="ctr">
              <a:solidFill>
                <a:schemeClr val="tx1"/>
              </a:solidFill>
              <a:prstDash val="solid"/>
              <a:round/>
              <a:headEnd type="arrow" w="med" len="med"/>
              <a:tailEnd type="none" w="med" len="med"/>
            </a:ln>
            <a:effectLst/>
          </p:spPr>
        </p:cxnSp>
        <p:cxnSp>
          <p:nvCxnSpPr>
            <p:cNvPr id="25" name="Straight Connector 24">
              <a:extLst>
                <a:ext uri="{FF2B5EF4-FFF2-40B4-BE49-F238E27FC236}">
                  <a16:creationId xmlns:a16="http://schemas.microsoft.com/office/drawing/2014/main" id="{6E645695-4DA6-0B43-8464-65FC6E8F2FC9}"/>
                </a:ext>
              </a:extLst>
            </p:cNvPr>
            <p:cNvCxnSpPr/>
            <p:nvPr/>
          </p:nvCxnSpPr>
          <p:spPr bwMode="auto">
            <a:xfrm>
              <a:off x="8429567" y="3289951"/>
              <a:ext cx="578598" cy="0"/>
            </a:xfrm>
            <a:prstGeom prst="line">
              <a:avLst/>
            </a:prstGeom>
            <a:solidFill>
              <a:schemeClr val="accent1"/>
            </a:solidFill>
            <a:ln w="12700" cap="flat" cmpd="sng" algn="ctr">
              <a:solidFill>
                <a:schemeClr val="tx1"/>
              </a:solidFill>
              <a:prstDash val="solid"/>
              <a:round/>
              <a:headEnd type="none" w="med" len="med"/>
              <a:tailEnd type="arrow" w="med" len="med"/>
            </a:ln>
            <a:effectLst/>
          </p:spPr>
        </p:cxnSp>
      </p:grpSp>
      <p:sp>
        <p:nvSpPr>
          <p:cNvPr id="27" name="TextBox 26">
            <a:extLst>
              <a:ext uri="{FF2B5EF4-FFF2-40B4-BE49-F238E27FC236}">
                <a16:creationId xmlns:a16="http://schemas.microsoft.com/office/drawing/2014/main" id="{D37ECF08-4E1B-8742-977B-8F1870048E0F}"/>
              </a:ext>
            </a:extLst>
          </p:cNvPr>
          <p:cNvSpPr txBox="1"/>
          <p:nvPr/>
        </p:nvSpPr>
        <p:spPr>
          <a:xfrm>
            <a:off x="563360" y="1599542"/>
            <a:ext cx="4062664" cy="646331"/>
          </a:xfrm>
          <a:prstGeom prst="rect">
            <a:avLst/>
          </a:prstGeom>
          <a:noFill/>
        </p:spPr>
        <p:txBody>
          <a:bodyPr wrap="square" rtlCol="0">
            <a:spAutoFit/>
          </a:bodyPr>
          <a:lstStyle/>
          <a:p>
            <a:pPr algn="l"/>
            <a:r>
              <a:rPr lang="en-US" sz="1200" dirty="0">
                <a:latin typeface="FoundrySterling-Book" pitchFamily="2" charset="0"/>
              </a:rPr>
              <a:t>Many traits are heritable but </a:t>
            </a:r>
            <a:r>
              <a:rPr lang="en-US" sz="1200" i="1" dirty="0">
                <a:latin typeface="FoundrySterling-Book" pitchFamily="2" charset="0"/>
              </a:rPr>
              <a:t>complex</a:t>
            </a:r>
            <a:r>
              <a:rPr lang="en-US" sz="1200" dirty="0">
                <a:latin typeface="FoundrySterling-Book" pitchFamily="2" charset="0"/>
              </a:rPr>
              <a:t>:  caused by many genetic variants with small effects across the genome (along with environmental factors, interactions, …)</a:t>
            </a:r>
          </a:p>
        </p:txBody>
      </p:sp>
      <p:sp>
        <p:nvSpPr>
          <p:cNvPr id="28" name="Content Placeholder 2">
            <a:extLst>
              <a:ext uri="{FF2B5EF4-FFF2-40B4-BE49-F238E27FC236}">
                <a16:creationId xmlns:a16="http://schemas.microsoft.com/office/drawing/2014/main" id="{A6B5A765-ACA0-7F49-80B0-92F9DFEF28A8}"/>
              </a:ext>
            </a:extLst>
          </p:cNvPr>
          <p:cNvSpPr txBox="1">
            <a:spLocks/>
          </p:cNvSpPr>
          <p:nvPr/>
        </p:nvSpPr>
        <p:spPr bwMode="auto">
          <a:xfrm>
            <a:off x="182314" y="2726091"/>
            <a:ext cx="8710510" cy="88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Monotype Sorts" charset="0"/>
              <a:buChar char=" "/>
              <a:defRPr sz="2400">
                <a:solidFill>
                  <a:schemeClr val="tx1"/>
                </a:solidFill>
                <a:latin typeface="FoundrySterling-Book" pitchFamily="2" charset="0"/>
                <a:ea typeface="ＭＳ Ｐゴシック" charset="0"/>
                <a:cs typeface="+mn-cs"/>
              </a:defRPr>
            </a:lvl1pPr>
            <a:lvl2pPr marL="742950" indent="-285750" algn="l" rtl="0" eaLnBrk="0" fontAlgn="base" hangingPunct="0">
              <a:spcBef>
                <a:spcPct val="20000"/>
              </a:spcBef>
              <a:spcAft>
                <a:spcPct val="0"/>
              </a:spcAft>
              <a:buClr>
                <a:schemeClr val="tx2"/>
              </a:buClr>
              <a:buSzPct val="100000"/>
              <a:buFont typeface="Symbol" charset="0"/>
              <a:buChar char="·"/>
              <a:defRPr sz="1800">
                <a:solidFill>
                  <a:schemeClr val="tx1"/>
                </a:solidFill>
                <a:latin typeface="FoundrySterling-Book" pitchFamily="2" charset="0"/>
                <a:ea typeface="ＭＳ Ｐゴシック" charset="0"/>
              </a:defRPr>
            </a:lvl2pPr>
            <a:lvl3pPr marL="1143000" indent="-228600" algn="l" rtl="0" eaLnBrk="0" fontAlgn="base" hangingPunct="0">
              <a:spcBef>
                <a:spcPct val="20000"/>
              </a:spcBef>
              <a:spcAft>
                <a:spcPct val="0"/>
              </a:spcAft>
              <a:buClr>
                <a:schemeClr val="tx1"/>
              </a:buClr>
              <a:buSzPct val="100000"/>
              <a:buFont typeface="Symbol" charset="0"/>
              <a:buChar char="·"/>
              <a:defRPr sz="1600">
                <a:solidFill>
                  <a:schemeClr val="tx1"/>
                </a:solidFill>
                <a:latin typeface="FoundrySterling-Book" pitchFamily="2" charset="0"/>
                <a:ea typeface="ＭＳ Ｐゴシック" charset="0"/>
              </a:defRPr>
            </a:lvl3pPr>
            <a:lvl4pPr marL="1600200" indent="-228600" algn="l" rtl="0" eaLnBrk="0" fontAlgn="base" hangingPunct="0">
              <a:spcBef>
                <a:spcPct val="20000"/>
              </a:spcBef>
              <a:spcAft>
                <a:spcPct val="0"/>
              </a:spcAft>
              <a:buClr>
                <a:schemeClr val="accent2"/>
              </a:buClr>
              <a:buSzPct val="64000"/>
              <a:buFont typeface="Symbol" charset="0"/>
              <a:buChar char="·"/>
              <a:defRPr sz="1600">
                <a:solidFill>
                  <a:schemeClr val="tx1"/>
                </a:solidFill>
                <a:latin typeface="FoundrySterling-Book" pitchFamily="2" charset="0"/>
                <a:ea typeface="ＭＳ Ｐゴシック" charset="0"/>
              </a:defRPr>
            </a:lvl4pPr>
            <a:lvl5pPr marL="2057400" indent="-228600" algn="l" rtl="0" eaLnBrk="0" fontAlgn="base" hangingPunct="0">
              <a:spcBef>
                <a:spcPct val="20000"/>
              </a:spcBef>
              <a:spcAft>
                <a:spcPct val="0"/>
              </a:spcAft>
              <a:buClr>
                <a:schemeClr val="folHlink"/>
              </a:buClr>
              <a:buSzPct val="100000"/>
              <a:buFont typeface="Symbol" charset="0"/>
              <a:buChar char="·"/>
              <a:defRPr sz="1400">
                <a:solidFill>
                  <a:schemeClr val="tx1"/>
                </a:solidFill>
                <a:latin typeface="FoundrySterling-Book" pitchFamily="2" charset="0"/>
                <a:ea typeface="ＭＳ Ｐゴシック" charset="0"/>
              </a:defRPr>
            </a:lvl5pPr>
            <a:lvl6pPr marL="25146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9pPr>
          </a:lstStyle>
          <a:p>
            <a:pPr marL="0" indent="0">
              <a:buNone/>
            </a:pPr>
            <a:r>
              <a:rPr lang="en-US" sz="1800" kern="0" dirty="0"/>
              <a:t>Strategy: use genome-wide genotyping and imputation to access as much genetic variation as possible.  For a disease phenotype, a case-control </a:t>
            </a:r>
            <a:r>
              <a:rPr lang="en-US" sz="1400" kern="0" dirty="0"/>
              <a:t>(or population control)</a:t>
            </a:r>
            <a:r>
              <a:rPr lang="en-US" sz="1800" kern="0" dirty="0"/>
              <a:t> design then allows us to directly estimate the relative risk of each variant.</a:t>
            </a:r>
          </a:p>
        </p:txBody>
      </p:sp>
      <p:grpSp>
        <p:nvGrpSpPr>
          <p:cNvPr id="29" name="Group 28">
            <a:extLst>
              <a:ext uri="{FF2B5EF4-FFF2-40B4-BE49-F238E27FC236}">
                <a16:creationId xmlns:a16="http://schemas.microsoft.com/office/drawing/2014/main" id="{F8C9F62F-0355-C442-93C7-5DDEAFEB16F4}"/>
              </a:ext>
            </a:extLst>
          </p:cNvPr>
          <p:cNvGrpSpPr/>
          <p:nvPr/>
        </p:nvGrpSpPr>
        <p:grpSpPr>
          <a:xfrm>
            <a:off x="663146" y="3823601"/>
            <a:ext cx="3199787" cy="549831"/>
            <a:chOff x="3502263" y="1358895"/>
            <a:chExt cx="3199787" cy="549831"/>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567265-5ECE-3E4A-81F3-11E9B416EECB}"/>
                    </a:ext>
                  </a:extLst>
                </p:cNvPr>
                <p:cNvSpPr txBox="1"/>
                <p:nvPr/>
              </p:nvSpPr>
              <p:spPr>
                <a:xfrm>
                  <a:off x="4570184" y="1358895"/>
                  <a:ext cx="2131866" cy="549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𝑃</m:t>
                            </m:r>
                            <m:d>
                              <m:dPr>
                                <m:ctrlPr>
                                  <a:rPr lang="en-GB" sz="1400" b="0" i="1" smtClean="0">
                                    <a:latin typeface="Cambria Math" panose="02040503050406030204" pitchFamily="18" charset="0"/>
                                  </a:rPr>
                                </m:ctrlPr>
                              </m:dPr>
                              <m:e>
                                <m:r>
                                  <m:rPr>
                                    <m:nor/>
                                  </m:rPr>
                                  <a:rPr lang="en-GB" sz="1400" b="0" i="0" smtClean="0">
                                    <a:latin typeface="FoundrySterling-Book" pitchFamily="2" charset="0"/>
                                  </a:rPr>
                                  <m:t>disease</m:t>
                                </m:r>
                                <m:r>
                                  <a:rPr lang="en-GB" sz="1400" b="0" i="1" smtClean="0">
                                    <a:latin typeface="Cambria Math" panose="02040503050406030204" pitchFamily="18" charset="0"/>
                                  </a:rPr>
                                  <m:t>|</m:t>
                                </m:r>
                                <m:r>
                                  <m:rPr>
                                    <m:nor/>
                                  </m:rPr>
                                  <a:rPr lang="en-GB" sz="1400" b="0" i="0" smtClean="0">
                                    <a:latin typeface="FoundrySterling-Book" pitchFamily="2" charset="0"/>
                                  </a:rPr>
                                  <m:t>genotype</m:t>
                                </m:r>
                                <m:r>
                                  <a:rPr lang="en-GB" sz="1400" b="0" i="1" smtClean="0">
                                    <a:latin typeface="Cambria Math" panose="02040503050406030204" pitchFamily="18" charset="0"/>
                                  </a:rPr>
                                  <m:t> </m:t>
                                </m:r>
                                <m:r>
                                  <a:rPr lang="en-GB" sz="1400" b="0" i="1" smtClean="0">
                                    <a:latin typeface="Cambria Math" panose="02040503050406030204" pitchFamily="18" charset="0"/>
                                  </a:rPr>
                                  <m:t>𝐺</m:t>
                                </m:r>
                              </m:e>
                            </m:d>
                          </m:num>
                          <m:den>
                            <m:r>
                              <a:rPr lang="en-GB" sz="1400" i="1">
                                <a:latin typeface="Cambria Math" panose="02040503050406030204" pitchFamily="18" charset="0"/>
                              </a:rPr>
                              <m:t>𝑃</m:t>
                            </m:r>
                            <m:d>
                              <m:dPr>
                                <m:ctrlPr>
                                  <a:rPr lang="en-GB" sz="1400" i="1">
                                    <a:latin typeface="Cambria Math" panose="02040503050406030204" pitchFamily="18" charset="0"/>
                                  </a:rPr>
                                </m:ctrlPr>
                              </m:dPr>
                              <m:e>
                                <m:r>
                                  <m:rPr>
                                    <m:nor/>
                                  </m:rPr>
                                  <a:rPr lang="en-GB" sz="1400" i="0">
                                    <a:latin typeface="FoundrySterling-Book" pitchFamily="2" charset="0"/>
                                  </a:rPr>
                                  <m:t>disease</m:t>
                                </m:r>
                                <m:r>
                                  <a:rPr lang="en-GB" sz="1400" i="1">
                                    <a:latin typeface="Cambria Math" panose="02040503050406030204" pitchFamily="18" charset="0"/>
                                  </a:rPr>
                                  <m:t>|</m:t>
                                </m:r>
                                <m:r>
                                  <m:rPr>
                                    <m:nor/>
                                  </m:rPr>
                                  <a:rPr lang="en-GB" sz="1400" i="0">
                                    <a:latin typeface="FoundrySterling-Book" pitchFamily="2" charset="0"/>
                                  </a:rPr>
                                  <m:t>genotype</m:t>
                                </m:r>
                                <m:r>
                                  <a:rPr lang="en-GB" sz="1400" i="1">
                                    <a:latin typeface="Cambria Math" panose="02040503050406030204" pitchFamily="18" charset="0"/>
                                  </a:rPr>
                                  <m:t> </m:t>
                                </m:r>
                                <m:r>
                                  <a:rPr lang="en-GB" sz="1400" b="0" i="1" smtClean="0">
                                    <a:latin typeface="Cambria Math" panose="02040503050406030204" pitchFamily="18" charset="0"/>
                                  </a:rPr>
                                  <m:t>𝑔</m:t>
                                </m:r>
                              </m:e>
                            </m:d>
                          </m:den>
                        </m:f>
                      </m:oMath>
                    </m:oMathPara>
                  </a14:m>
                  <a:endParaRPr lang="en-US" sz="1400" dirty="0">
                    <a:latin typeface="FoundrySterling-Book" pitchFamily="2" charset="0"/>
                  </a:endParaRPr>
                </a:p>
              </p:txBody>
            </p:sp>
          </mc:Choice>
          <mc:Fallback xmlns="">
            <p:sp>
              <p:nvSpPr>
                <p:cNvPr id="30" name="TextBox 29">
                  <a:extLst>
                    <a:ext uri="{FF2B5EF4-FFF2-40B4-BE49-F238E27FC236}">
                      <a16:creationId xmlns:a16="http://schemas.microsoft.com/office/drawing/2014/main" id="{23567265-5ECE-3E4A-81F3-11E9B416EECB}"/>
                    </a:ext>
                  </a:extLst>
                </p:cNvPr>
                <p:cNvSpPr txBox="1">
                  <a:spLocks noRot="1" noChangeAspect="1" noMove="1" noResize="1" noEditPoints="1" noAdjustHandles="1" noChangeArrowheads="1" noChangeShapeType="1" noTextEdit="1"/>
                </p:cNvSpPr>
                <p:nvPr/>
              </p:nvSpPr>
              <p:spPr>
                <a:xfrm>
                  <a:off x="4570184" y="1358895"/>
                  <a:ext cx="2131866" cy="549831"/>
                </a:xfrm>
                <a:prstGeom prst="rect">
                  <a:avLst/>
                </a:prstGeom>
                <a:blipFill>
                  <a:blip r:embed="rId3"/>
                  <a:stretch>
                    <a:fillRect b="-6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8B8E8B19-B49B-B64C-AE0D-9A4BC022F2AC}"/>
                </a:ext>
              </a:extLst>
            </p:cNvPr>
            <p:cNvSpPr txBox="1"/>
            <p:nvPr/>
          </p:nvSpPr>
          <p:spPr>
            <a:xfrm>
              <a:off x="3502263" y="1490827"/>
              <a:ext cx="1067921" cy="307777"/>
            </a:xfrm>
            <a:prstGeom prst="rect">
              <a:avLst/>
            </a:prstGeom>
            <a:noFill/>
          </p:spPr>
          <p:txBody>
            <a:bodyPr wrap="none" rtlCol="0">
              <a:spAutoFit/>
            </a:bodyPr>
            <a:lstStyle/>
            <a:p>
              <a:r>
                <a:rPr lang="en-US" sz="1400" i="1" dirty="0">
                  <a:latin typeface="FoundrySterling-Book" pitchFamily="2" charset="0"/>
                </a:rPr>
                <a:t>Relative risk</a:t>
              </a:r>
            </a:p>
          </p:txBody>
        </p:sp>
      </p:grpSp>
      <p:sp>
        <p:nvSpPr>
          <p:cNvPr id="32" name="Content Placeholder 2">
            <a:extLst>
              <a:ext uri="{FF2B5EF4-FFF2-40B4-BE49-F238E27FC236}">
                <a16:creationId xmlns:a16="http://schemas.microsoft.com/office/drawing/2014/main" id="{D6575895-5C46-A44F-900B-30B58F56D1BC}"/>
              </a:ext>
            </a:extLst>
          </p:cNvPr>
          <p:cNvSpPr txBox="1">
            <a:spLocks/>
          </p:cNvSpPr>
          <p:nvPr/>
        </p:nvSpPr>
        <p:spPr bwMode="auto">
          <a:xfrm>
            <a:off x="216745" y="4659523"/>
            <a:ext cx="8710510" cy="88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Monotype Sorts" charset="0"/>
              <a:buChar char=" "/>
              <a:defRPr sz="2400">
                <a:solidFill>
                  <a:schemeClr val="tx1"/>
                </a:solidFill>
                <a:latin typeface="FoundrySterling-Book" pitchFamily="2" charset="0"/>
                <a:ea typeface="ＭＳ Ｐゴシック" charset="0"/>
                <a:cs typeface="+mn-cs"/>
              </a:defRPr>
            </a:lvl1pPr>
            <a:lvl2pPr marL="742950" indent="-285750" algn="l" rtl="0" eaLnBrk="0" fontAlgn="base" hangingPunct="0">
              <a:spcBef>
                <a:spcPct val="20000"/>
              </a:spcBef>
              <a:spcAft>
                <a:spcPct val="0"/>
              </a:spcAft>
              <a:buClr>
                <a:schemeClr val="tx2"/>
              </a:buClr>
              <a:buSzPct val="100000"/>
              <a:buFont typeface="Symbol" charset="0"/>
              <a:buChar char="·"/>
              <a:defRPr sz="1800">
                <a:solidFill>
                  <a:schemeClr val="tx1"/>
                </a:solidFill>
                <a:latin typeface="FoundrySterling-Book" pitchFamily="2" charset="0"/>
                <a:ea typeface="ＭＳ Ｐゴシック" charset="0"/>
              </a:defRPr>
            </a:lvl2pPr>
            <a:lvl3pPr marL="1143000" indent="-228600" algn="l" rtl="0" eaLnBrk="0" fontAlgn="base" hangingPunct="0">
              <a:spcBef>
                <a:spcPct val="20000"/>
              </a:spcBef>
              <a:spcAft>
                <a:spcPct val="0"/>
              </a:spcAft>
              <a:buClr>
                <a:schemeClr val="tx1"/>
              </a:buClr>
              <a:buSzPct val="100000"/>
              <a:buFont typeface="Symbol" charset="0"/>
              <a:buChar char="·"/>
              <a:defRPr sz="1600">
                <a:solidFill>
                  <a:schemeClr val="tx1"/>
                </a:solidFill>
                <a:latin typeface="FoundrySterling-Book" pitchFamily="2" charset="0"/>
                <a:ea typeface="ＭＳ Ｐゴシック" charset="0"/>
              </a:defRPr>
            </a:lvl3pPr>
            <a:lvl4pPr marL="1600200" indent="-228600" algn="l" rtl="0" eaLnBrk="0" fontAlgn="base" hangingPunct="0">
              <a:spcBef>
                <a:spcPct val="20000"/>
              </a:spcBef>
              <a:spcAft>
                <a:spcPct val="0"/>
              </a:spcAft>
              <a:buClr>
                <a:schemeClr val="accent2"/>
              </a:buClr>
              <a:buSzPct val="64000"/>
              <a:buFont typeface="Symbol" charset="0"/>
              <a:buChar char="·"/>
              <a:defRPr sz="1600">
                <a:solidFill>
                  <a:schemeClr val="tx1"/>
                </a:solidFill>
                <a:latin typeface="FoundrySterling-Book" pitchFamily="2" charset="0"/>
                <a:ea typeface="ＭＳ Ｐゴシック" charset="0"/>
              </a:defRPr>
            </a:lvl4pPr>
            <a:lvl5pPr marL="2057400" indent="-228600" algn="l" rtl="0" eaLnBrk="0" fontAlgn="base" hangingPunct="0">
              <a:spcBef>
                <a:spcPct val="20000"/>
              </a:spcBef>
              <a:spcAft>
                <a:spcPct val="0"/>
              </a:spcAft>
              <a:buClr>
                <a:schemeClr val="folHlink"/>
              </a:buClr>
              <a:buSzPct val="100000"/>
              <a:buFont typeface="Symbol" charset="0"/>
              <a:buChar char="·"/>
              <a:defRPr sz="1400">
                <a:solidFill>
                  <a:schemeClr val="tx1"/>
                </a:solidFill>
                <a:latin typeface="FoundrySterling-Book" pitchFamily="2" charset="0"/>
                <a:ea typeface="ＭＳ Ｐゴシック" charset="0"/>
              </a:defRPr>
            </a:lvl5pPr>
            <a:lvl6pPr marL="25146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9pPr>
          </a:lstStyle>
          <a:p>
            <a:pPr marL="0" indent="0">
              <a:buNone/>
            </a:pPr>
            <a:r>
              <a:rPr lang="en-US" sz="1800" kern="0" dirty="0"/>
              <a:t>The </a:t>
            </a:r>
            <a:r>
              <a:rPr lang="en-US" sz="1800" i="1" kern="0" dirty="0"/>
              <a:t>accuracy of our estimates</a:t>
            </a:r>
            <a:r>
              <a:rPr lang="en-US" sz="1800" kern="0" dirty="0"/>
              <a:t>, and the </a:t>
            </a:r>
            <a:r>
              <a:rPr lang="en-US" sz="1800" i="1" kern="0" dirty="0"/>
              <a:t>power to detect nonzero effects</a:t>
            </a:r>
            <a:r>
              <a:rPr lang="en-US" sz="1800" kern="0" dirty="0"/>
              <a:t>, depends mainly on the </a:t>
            </a:r>
            <a:r>
              <a:rPr lang="en-US" sz="1800" i="1" kern="0" dirty="0"/>
              <a:t>sample size </a:t>
            </a:r>
            <a:r>
              <a:rPr lang="en-US" sz="1800" kern="0" dirty="0"/>
              <a:t>and the </a:t>
            </a:r>
            <a:r>
              <a:rPr lang="en-US" sz="1800" i="1" kern="0" dirty="0"/>
              <a:t>frequency of the variant: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AC3F89-FC45-6844-B417-D80C52A52E2D}"/>
                  </a:ext>
                </a:extLst>
              </p:cNvPr>
              <p:cNvSpPr txBox="1"/>
              <p:nvPr/>
            </p:nvSpPr>
            <p:spPr>
              <a:xfrm>
                <a:off x="2643666" y="5421812"/>
                <a:ext cx="4099071" cy="587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GB" sz="1400" b="0" i="0" smtClean="0">
                          <a:latin typeface="FoundrySterling-Book" pitchFamily="2" charset="0"/>
                        </a:rPr>
                        <m:t>Standard</m:t>
                      </m:r>
                      <m:r>
                        <m:rPr>
                          <m:nor/>
                        </m:rPr>
                        <a:rPr lang="en-GB" sz="1400" b="0" i="0" smtClean="0">
                          <a:latin typeface="FoundrySterling-Book" pitchFamily="2" charset="0"/>
                        </a:rPr>
                        <m:t> </m:t>
                      </m:r>
                      <m:r>
                        <m:rPr>
                          <m:nor/>
                        </m:rPr>
                        <a:rPr lang="en-GB" sz="1400" b="0" i="0" smtClean="0">
                          <a:latin typeface="FoundrySterling-Book" pitchFamily="2" charset="0"/>
                        </a:rPr>
                        <m:t>error</m:t>
                      </m:r>
                      <m:r>
                        <a:rPr lang="en-GB" sz="1400" b="0" i="1" smtClean="0">
                          <a:latin typeface="Cambria Math" panose="02040503050406030204" pitchFamily="18" charset="0"/>
                        </a:rPr>
                        <m:t>(</m:t>
                      </m:r>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log</m:t>
                          </m:r>
                        </m:fName>
                        <m:e>
                          <m:r>
                            <a:rPr lang="en-GB" sz="1400" b="0" i="1" smtClean="0">
                              <a:latin typeface="Cambria Math" panose="02040503050406030204" pitchFamily="18" charset="0"/>
                            </a:rPr>
                            <m:t>𝑂𝑅</m:t>
                          </m:r>
                          <m:r>
                            <a:rPr lang="en-GB" sz="1400" b="0" i="1" smtClean="0">
                              <a:latin typeface="Cambria Math" panose="02040503050406030204" pitchFamily="18" charset="0"/>
                            </a:rPr>
                            <m:t>)</m:t>
                          </m:r>
                        </m:e>
                      </m:func>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1</m:t>
                          </m:r>
                        </m:num>
                        <m:den>
                          <m:rad>
                            <m:radPr>
                              <m:degHide m:val="on"/>
                              <m:ctrlPr>
                                <a:rPr lang="en-GB" sz="1400" b="0" i="1" smtClean="0">
                                  <a:latin typeface="Cambria Math" panose="02040503050406030204" pitchFamily="18" charset="0"/>
                                </a:rPr>
                              </m:ctrlPr>
                            </m:radPr>
                            <m:deg/>
                            <m:e>
                              <m:r>
                                <a:rPr lang="en-GB" sz="1400" i="1">
                                  <a:latin typeface="Cambria Math" panose="02040503050406030204" pitchFamily="18" charset="0"/>
                                </a:rPr>
                                <m:t>𝑁</m:t>
                              </m:r>
                              <m:r>
                                <a:rPr lang="en-GB" sz="1400" i="1">
                                  <a:latin typeface="Cambria Math" panose="02040503050406030204" pitchFamily="18" charset="0"/>
                                </a:rPr>
                                <m:t>×</m:t>
                              </m:r>
                              <m:r>
                                <a:rPr lang="en-GB" sz="1400" i="1">
                                  <a:latin typeface="Cambria Math" panose="02040503050406030204" pitchFamily="18" charset="0"/>
                                </a:rPr>
                                <m:t>𝑓</m:t>
                              </m:r>
                              <m:d>
                                <m:dPr>
                                  <m:ctrlPr>
                                    <a:rPr lang="en-GB" sz="1400" i="1">
                                      <a:latin typeface="Cambria Math" panose="02040503050406030204" pitchFamily="18" charset="0"/>
                                    </a:rPr>
                                  </m:ctrlPr>
                                </m:dPr>
                                <m:e>
                                  <m:r>
                                    <a:rPr lang="en-GB" sz="1400" i="1">
                                      <a:latin typeface="Cambria Math" panose="02040503050406030204" pitchFamily="18" charset="0"/>
                                    </a:rPr>
                                    <m:t>1−</m:t>
                                  </m:r>
                                  <m:r>
                                    <a:rPr lang="en-GB" sz="1400" i="1">
                                      <a:latin typeface="Cambria Math" panose="02040503050406030204" pitchFamily="18" charset="0"/>
                                    </a:rPr>
                                    <m:t>𝑓</m:t>
                                  </m:r>
                                </m:e>
                              </m:d>
                              <m:r>
                                <a:rPr lang="en-GB" sz="1400" i="1">
                                  <a:latin typeface="Cambria Math" panose="02040503050406030204" pitchFamily="18" charset="0"/>
                                </a:rPr>
                                <m:t>×</m:t>
                              </m:r>
                              <m:r>
                                <a:rPr lang="en-GB" sz="1400" i="1">
                                  <a:latin typeface="Cambria Math" panose="02040503050406030204" pitchFamily="18" charset="0"/>
                                </a:rPr>
                                <m:t>𝜙</m:t>
                              </m:r>
                              <m:r>
                                <a:rPr lang="en-GB" sz="1400" i="1">
                                  <a:latin typeface="Cambria Math" panose="02040503050406030204" pitchFamily="18" charset="0"/>
                                </a:rPr>
                                <m:t>(1−</m:t>
                              </m:r>
                              <m:r>
                                <a:rPr lang="en-GB" sz="1400" i="1">
                                  <a:latin typeface="Cambria Math" panose="02040503050406030204" pitchFamily="18" charset="0"/>
                                </a:rPr>
                                <m:t>𝜙</m:t>
                              </m:r>
                              <m:r>
                                <a:rPr lang="en-GB" sz="1400" i="1">
                                  <a:latin typeface="Cambria Math" panose="02040503050406030204" pitchFamily="18" charset="0"/>
                                </a:rPr>
                                <m:t>)</m:t>
                              </m:r>
                            </m:e>
                          </m:rad>
                        </m:den>
                      </m:f>
                    </m:oMath>
                  </m:oMathPara>
                </a14:m>
                <a:endParaRPr lang="en-US" sz="1400" dirty="0">
                  <a:latin typeface="FoundrySterling-Book" pitchFamily="2" charset="0"/>
                </a:endParaRPr>
              </a:p>
            </p:txBody>
          </p:sp>
        </mc:Choice>
        <mc:Fallback xmlns="">
          <p:sp>
            <p:nvSpPr>
              <p:cNvPr id="33" name="TextBox 32">
                <a:extLst>
                  <a:ext uri="{FF2B5EF4-FFF2-40B4-BE49-F238E27FC236}">
                    <a16:creationId xmlns:a16="http://schemas.microsoft.com/office/drawing/2014/main" id="{F9AC3F89-FC45-6844-B417-D80C52A52E2D}"/>
                  </a:ext>
                </a:extLst>
              </p:cNvPr>
              <p:cNvSpPr txBox="1">
                <a:spLocks noRot="1" noChangeAspect="1" noMove="1" noResize="1" noEditPoints="1" noAdjustHandles="1" noChangeArrowheads="1" noChangeShapeType="1" noTextEdit="1"/>
              </p:cNvSpPr>
              <p:nvPr/>
            </p:nvSpPr>
            <p:spPr>
              <a:xfrm>
                <a:off x="2643666" y="5421812"/>
                <a:ext cx="4099071" cy="587469"/>
              </a:xfrm>
              <a:prstGeom prst="rect">
                <a:avLst/>
              </a:prstGeom>
              <a:blipFill>
                <a:blip r:embed="rId4"/>
                <a:stretch>
                  <a:fillRect b="-2083"/>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D8FCF2A3-52D3-7C42-8043-E36675C83741}"/>
              </a:ext>
            </a:extLst>
          </p:cNvPr>
          <p:cNvCxnSpPr>
            <a:cxnSpLocks/>
          </p:cNvCxnSpPr>
          <p:nvPr/>
        </p:nvCxnSpPr>
        <p:spPr bwMode="auto">
          <a:xfrm flipV="1">
            <a:off x="4481123" y="6027042"/>
            <a:ext cx="297404" cy="224231"/>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35" name="TextBox 34">
            <a:extLst>
              <a:ext uri="{FF2B5EF4-FFF2-40B4-BE49-F238E27FC236}">
                <a16:creationId xmlns:a16="http://schemas.microsoft.com/office/drawing/2014/main" id="{30191DCB-8B92-6D41-AFEE-602FA5A083F5}"/>
              </a:ext>
            </a:extLst>
          </p:cNvPr>
          <p:cNvSpPr txBox="1"/>
          <p:nvPr/>
        </p:nvSpPr>
        <p:spPr>
          <a:xfrm>
            <a:off x="3310978" y="6278333"/>
            <a:ext cx="1103911" cy="276999"/>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Sample size</a:t>
            </a:r>
          </a:p>
        </p:txBody>
      </p:sp>
      <p:sp>
        <p:nvSpPr>
          <p:cNvPr id="36" name="TextBox 35">
            <a:extLst>
              <a:ext uri="{FF2B5EF4-FFF2-40B4-BE49-F238E27FC236}">
                <a16:creationId xmlns:a16="http://schemas.microsoft.com/office/drawing/2014/main" id="{18CA85D4-B944-7F41-80FE-75E9A71FCE6A}"/>
              </a:ext>
            </a:extLst>
          </p:cNvPr>
          <p:cNvSpPr txBox="1"/>
          <p:nvPr/>
        </p:nvSpPr>
        <p:spPr>
          <a:xfrm>
            <a:off x="4606410" y="6345852"/>
            <a:ext cx="1745645" cy="276999"/>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Genotype frequency</a:t>
            </a:r>
          </a:p>
        </p:txBody>
      </p:sp>
      <p:cxnSp>
        <p:nvCxnSpPr>
          <p:cNvPr id="37" name="Straight Arrow Connector 36">
            <a:extLst>
              <a:ext uri="{FF2B5EF4-FFF2-40B4-BE49-F238E27FC236}">
                <a16:creationId xmlns:a16="http://schemas.microsoft.com/office/drawing/2014/main" id="{DB02E85D-9EFE-8141-AFD5-04C9A664737D}"/>
              </a:ext>
            </a:extLst>
          </p:cNvPr>
          <p:cNvCxnSpPr>
            <a:cxnSpLocks/>
          </p:cNvCxnSpPr>
          <p:nvPr/>
        </p:nvCxnSpPr>
        <p:spPr bwMode="auto">
          <a:xfrm flipH="1" flipV="1">
            <a:off x="5158008" y="6047669"/>
            <a:ext cx="49944" cy="19469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38" name="TextBox 37">
            <a:extLst>
              <a:ext uri="{FF2B5EF4-FFF2-40B4-BE49-F238E27FC236}">
                <a16:creationId xmlns:a16="http://schemas.microsoft.com/office/drawing/2014/main" id="{0E718165-8606-4C44-8824-B3B78803CE19}"/>
              </a:ext>
            </a:extLst>
          </p:cNvPr>
          <p:cNvSpPr txBox="1"/>
          <p:nvPr/>
        </p:nvSpPr>
        <p:spPr>
          <a:xfrm>
            <a:off x="6540106" y="6164475"/>
            <a:ext cx="1745645" cy="461665"/>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Ratio of cases to controls in study</a:t>
            </a:r>
          </a:p>
        </p:txBody>
      </p:sp>
      <p:cxnSp>
        <p:nvCxnSpPr>
          <p:cNvPr id="39" name="Straight Arrow Connector 38">
            <a:extLst>
              <a:ext uri="{FF2B5EF4-FFF2-40B4-BE49-F238E27FC236}">
                <a16:creationId xmlns:a16="http://schemas.microsoft.com/office/drawing/2014/main" id="{E657982A-EA54-0249-92B9-B86C357C7952}"/>
              </a:ext>
            </a:extLst>
          </p:cNvPr>
          <p:cNvCxnSpPr>
            <a:cxnSpLocks/>
          </p:cNvCxnSpPr>
          <p:nvPr/>
        </p:nvCxnSpPr>
        <p:spPr bwMode="auto">
          <a:xfrm flipH="1" flipV="1">
            <a:off x="6063389" y="6041441"/>
            <a:ext cx="399004" cy="168446"/>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0" name="Content Placeholder 2">
            <a:extLst>
              <a:ext uri="{FF2B5EF4-FFF2-40B4-BE49-F238E27FC236}">
                <a16:creationId xmlns:a16="http://schemas.microsoft.com/office/drawing/2014/main" id="{149D1C28-5592-FC41-9084-B5F8BD7D436D}"/>
              </a:ext>
            </a:extLst>
          </p:cNvPr>
          <p:cNvSpPr txBox="1">
            <a:spLocks/>
          </p:cNvSpPr>
          <p:nvPr/>
        </p:nvSpPr>
        <p:spPr bwMode="auto">
          <a:xfrm>
            <a:off x="4228107" y="3860660"/>
            <a:ext cx="4760260" cy="526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Monotype Sorts" charset="0"/>
              <a:buChar char=" "/>
              <a:defRPr sz="2400">
                <a:solidFill>
                  <a:schemeClr val="tx1"/>
                </a:solidFill>
                <a:latin typeface="FoundrySterling-Book" pitchFamily="2" charset="0"/>
                <a:ea typeface="ＭＳ Ｐゴシック" charset="0"/>
                <a:cs typeface="+mn-cs"/>
              </a:defRPr>
            </a:lvl1pPr>
            <a:lvl2pPr marL="742950" indent="-285750" algn="l" rtl="0" eaLnBrk="0" fontAlgn="base" hangingPunct="0">
              <a:spcBef>
                <a:spcPct val="20000"/>
              </a:spcBef>
              <a:spcAft>
                <a:spcPct val="0"/>
              </a:spcAft>
              <a:buClr>
                <a:schemeClr val="tx2"/>
              </a:buClr>
              <a:buSzPct val="100000"/>
              <a:buFont typeface="Symbol" charset="0"/>
              <a:buChar char="·"/>
              <a:defRPr sz="1800">
                <a:solidFill>
                  <a:schemeClr val="tx1"/>
                </a:solidFill>
                <a:latin typeface="FoundrySterling-Book" pitchFamily="2" charset="0"/>
                <a:ea typeface="ＭＳ Ｐゴシック" charset="0"/>
              </a:defRPr>
            </a:lvl2pPr>
            <a:lvl3pPr marL="1143000" indent="-228600" algn="l" rtl="0" eaLnBrk="0" fontAlgn="base" hangingPunct="0">
              <a:spcBef>
                <a:spcPct val="20000"/>
              </a:spcBef>
              <a:spcAft>
                <a:spcPct val="0"/>
              </a:spcAft>
              <a:buClr>
                <a:schemeClr val="tx1"/>
              </a:buClr>
              <a:buSzPct val="100000"/>
              <a:buFont typeface="Symbol" charset="0"/>
              <a:buChar char="·"/>
              <a:defRPr sz="1600">
                <a:solidFill>
                  <a:schemeClr val="tx1"/>
                </a:solidFill>
                <a:latin typeface="FoundrySterling-Book" pitchFamily="2" charset="0"/>
                <a:ea typeface="ＭＳ Ｐゴシック" charset="0"/>
              </a:defRPr>
            </a:lvl3pPr>
            <a:lvl4pPr marL="1600200" indent="-228600" algn="l" rtl="0" eaLnBrk="0" fontAlgn="base" hangingPunct="0">
              <a:spcBef>
                <a:spcPct val="20000"/>
              </a:spcBef>
              <a:spcAft>
                <a:spcPct val="0"/>
              </a:spcAft>
              <a:buClr>
                <a:schemeClr val="accent2"/>
              </a:buClr>
              <a:buSzPct val="64000"/>
              <a:buFont typeface="Symbol" charset="0"/>
              <a:buChar char="·"/>
              <a:defRPr sz="1600">
                <a:solidFill>
                  <a:schemeClr val="tx1"/>
                </a:solidFill>
                <a:latin typeface="FoundrySterling-Book" pitchFamily="2" charset="0"/>
                <a:ea typeface="ＭＳ Ｐゴシック" charset="0"/>
              </a:defRPr>
            </a:lvl4pPr>
            <a:lvl5pPr marL="2057400" indent="-228600" algn="l" rtl="0" eaLnBrk="0" fontAlgn="base" hangingPunct="0">
              <a:spcBef>
                <a:spcPct val="20000"/>
              </a:spcBef>
              <a:spcAft>
                <a:spcPct val="0"/>
              </a:spcAft>
              <a:buClr>
                <a:schemeClr val="folHlink"/>
              </a:buClr>
              <a:buSzPct val="100000"/>
              <a:buFont typeface="Symbol" charset="0"/>
              <a:buChar char="·"/>
              <a:defRPr sz="1400">
                <a:solidFill>
                  <a:schemeClr val="tx1"/>
                </a:solidFill>
                <a:latin typeface="FoundrySterling-Book" pitchFamily="2" charset="0"/>
                <a:ea typeface="ＭＳ Ｐゴシック" charset="0"/>
              </a:defRPr>
            </a:lvl5pPr>
            <a:lvl6pPr marL="25146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Symbol" pitchFamily="18" charset="2"/>
              <a:buChar char="·"/>
              <a:defRPr sz="1400">
                <a:solidFill>
                  <a:schemeClr val="tx1"/>
                </a:solidFill>
                <a:latin typeface="+mn-lt"/>
              </a:defRPr>
            </a:lvl9pPr>
          </a:lstStyle>
          <a:p>
            <a:pPr marL="0" indent="0">
              <a:buNone/>
            </a:pPr>
            <a:r>
              <a:rPr lang="en-US" sz="1200" kern="0" dirty="0"/>
              <a:t>Measures the association  between genotype and phenotype.</a:t>
            </a:r>
          </a:p>
          <a:p>
            <a:pPr marL="0" indent="0">
              <a:buNone/>
            </a:pPr>
            <a:r>
              <a:rPr lang="en-US" sz="1200" kern="0" dirty="0"/>
              <a:t>Estimated as an </a:t>
            </a:r>
            <a:r>
              <a:rPr lang="en-US" sz="1200" b="1" u="sng" kern="0" dirty="0"/>
              <a:t>odds ratio</a:t>
            </a:r>
            <a:r>
              <a:rPr lang="en-US" sz="1200" b="1" kern="0" dirty="0"/>
              <a:t> </a:t>
            </a:r>
            <a:r>
              <a:rPr lang="en-US" sz="1200" kern="0" dirty="0"/>
              <a:t>in the study</a:t>
            </a:r>
            <a:endParaRPr lang="en-US" sz="1200" i="1" kern="0" dirty="0"/>
          </a:p>
        </p:txBody>
      </p:sp>
    </p:spTree>
    <p:extLst>
      <p:ext uri="{BB962C8B-B14F-4D97-AF65-F5344CB8AC3E}">
        <p14:creationId xmlns:p14="http://schemas.microsoft.com/office/powerpoint/2010/main" val="4227162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49" y="1174750"/>
            <a:ext cx="7789333" cy="4381500"/>
          </a:xfrm>
          <a:prstGeom prst="rect">
            <a:avLst/>
          </a:prstGeom>
        </p:spPr>
      </p:pic>
      <p:sp>
        <p:nvSpPr>
          <p:cNvPr id="7" name="TextBox 6"/>
          <p:cNvSpPr txBox="1"/>
          <p:nvPr/>
        </p:nvSpPr>
        <p:spPr>
          <a:xfrm>
            <a:off x="899368" y="6286500"/>
            <a:ext cx="7381548" cy="338554"/>
          </a:xfrm>
          <a:prstGeom prst="rect">
            <a:avLst/>
          </a:prstGeom>
          <a:noFill/>
        </p:spPr>
        <p:txBody>
          <a:bodyPr wrap="none" rtlCol="0">
            <a:spAutoFit/>
          </a:bodyPr>
          <a:lstStyle/>
          <a:p>
            <a:r>
              <a:rPr lang="en-US" dirty="0">
                <a:solidFill>
                  <a:srgbClr val="FFFFFF"/>
                </a:solidFill>
              </a:rPr>
              <a:t>Original result before adding information from new African sequenced genomes</a:t>
            </a:r>
          </a:p>
        </p:txBody>
      </p:sp>
      <p:sp>
        <p:nvSpPr>
          <p:cNvPr id="9" name="Title 5"/>
          <p:cNvSpPr txBox="1">
            <a:spLocks/>
          </p:cNvSpPr>
          <p:nvPr/>
        </p:nvSpPr>
        <p:spPr bwMode="auto">
          <a:xfrm>
            <a:off x="1062038" y="-219075"/>
            <a:ext cx="69770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dirty="0">
                <a:solidFill>
                  <a:srgbClr val="FFFF66"/>
                </a:solidFill>
                <a:latin typeface="Arial"/>
              </a:rPr>
              <a:t>Before fine-mapping</a:t>
            </a:r>
            <a:endParaRPr lang="en-US" dirty="0">
              <a:solidFill>
                <a:srgbClr val="FFFF66"/>
              </a:solidFill>
              <a:latin typeface="Arial"/>
            </a:endParaRPr>
          </a:p>
        </p:txBody>
      </p:sp>
    </p:spTree>
    <p:extLst>
      <p:ext uri="{BB962C8B-B14F-4D97-AF65-F5344CB8AC3E}">
        <p14:creationId xmlns:p14="http://schemas.microsoft.com/office/powerpoint/2010/main" val="767439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66" y="1174750"/>
            <a:ext cx="7813300" cy="4394981"/>
          </a:xfrm>
          <a:prstGeom prst="rect">
            <a:avLst/>
          </a:prstGeom>
        </p:spPr>
      </p:pic>
      <p:sp>
        <p:nvSpPr>
          <p:cNvPr id="7" name="Title 5"/>
          <p:cNvSpPr txBox="1">
            <a:spLocks/>
          </p:cNvSpPr>
          <p:nvPr/>
        </p:nvSpPr>
        <p:spPr bwMode="auto">
          <a:xfrm>
            <a:off x="1062038" y="-219075"/>
            <a:ext cx="69770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dirty="0"/>
              <a:t>After fine-mapping</a:t>
            </a:r>
            <a:endParaRPr lang="en-US" dirty="0"/>
          </a:p>
        </p:txBody>
      </p:sp>
      <p:sp>
        <p:nvSpPr>
          <p:cNvPr id="10" name="TextBox 9"/>
          <p:cNvSpPr txBox="1"/>
          <p:nvPr/>
        </p:nvSpPr>
        <p:spPr>
          <a:xfrm>
            <a:off x="1871224" y="1213267"/>
            <a:ext cx="2474907" cy="369332"/>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Previous top SNP</a:t>
            </a:r>
          </a:p>
        </p:txBody>
      </p:sp>
      <p:cxnSp>
        <p:nvCxnSpPr>
          <p:cNvPr id="11" name="Straight Connector 10"/>
          <p:cNvCxnSpPr/>
          <p:nvPr/>
        </p:nvCxnSpPr>
        <p:spPr>
          <a:xfrm>
            <a:off x="3829127" y="1528276"/>
            <a:ext cx="330123" cy="329099"/>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104653" y="6286500"/>
            <a:ext cx="7176263" cy="338554"/>
          </a:xfrm>
          <a:prstGeom prst="rect">
            <a:avLst/>
          </a:prstGeom>
          <a:noFill/>
        </p:spPr>
        <p:txBody>
          <a:bodyPr wrap="none" rtlCol="0">
            <a:spAutoFit/>
          </a:bodyPr>
          <a:lstStyle/>
          <a:p>
            <a:r>
              <a:rPr lang="en-US" dirty="0">
                <a:solidFill>
                  <a:srgbClr val="FFFFFF"/>
                </a:solidFill>
              </a:rPr>
              <a:t>Result after incorporating genetic variation discovered in sequenced samples</a:t>
            </a:r>
          </a:p>
        </p:txBody>
      </p:sp>
    </p:spTree>
    <p:extLst>
      <p:ext uri="{BB962C8B-B14F-4D97-AF65-F5344CB8AC3E}">
        <p14:creationId xmlns:p14="http://schemas.microsoft.com/office/powerpoint/2010/main" val="3629170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66" y="1174750"/>
            <a:ext cx="7813300" cy="4394981"/>
          </a:xfrm>
          <a:prstGeom prst="rect">
            <a:avLst/>
          </a:prstGeom>
        </p:spPr>
      </p:pic>
      <p:sp>
        <p:nvSpPr>
          <p:cNvPr id="10" name="TextBox 9"/>
          <p:cNvSpPr txBox="1"/>
          <p:nvPr/>
        </p:nvSpPr>
        <p:spPr>
          <a:xfrm>
            <a:off x="1871224" y="1213267"/>
            <a:ext cx="2474907" cy="369332"/>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Previous top SNP</a:t>
            </a:r>
          </a:p>
        </p:txBody>
      </p:sp>
      <p:cxnSp>
        <p:nvCxnSpPr>
          <p:cNvPr id="11" name="Straight Connector 10"/>
          <p:cNvCxnSpPr/>
          <p:nvPr/>
        </p:nvCxnSpPr>
        <p:spPr>
          <a:xfrm>
            <a:off x="3829127" y="1528276"/>
            <a:ext cx="330123" cy="329099"/>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5242983" y="1608667"/>
            <a:ext cx="175684" cy="304346"/>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258389" y="1221619"/>
            <a:ext cx="731991" cy="338554"/>
          </a:xfrm>
          <a:prstGeom prst="rect">
            <a:avLst/>
          </a:prstGeom>
          <a:noFill/>
        </p:spPr>
        <p:txBody>
          <a:bodyPr wrap="none" rtlCol="0">
            <a:spAutoFit/>
          </a:bodyPr>
          <a:lstStyle/>
          <a:p>
            <a:r>
              <a:rPr lang="en-US" dirty="0"/>
              <a:t>DUP4</a:t>
            </a:r>
          </a:p>
        </p:txBody>
      </p:sp>
      <p:sp>
        <p:nvSpPr>
          <p:cNvPr id="8" name="Title 5"/>
          <p:cNvSpPr txBox="1">
            <a:spLocks/>
          </p:cNvSpPr>
          <p:nvPr/>
        </p:nvSpPr>
        <p:spPr bwMode="auto">
          <a:xfrm>
            <a:off x="1062038" y="-219075"/>
            <a:ext cx="697706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dirty="0"/>
              <a:t>After fine-mapping</a:t>
            </a:r>
            <a:endParaRPr lang="en-US" dirty="0"/>
          </a:p>
        </p:txBody>
      </p:sp>
    </p:spTree>
    <p:extLst>
      <p:ext uri="{BB962C8B-B14F-4D97-AF65-F5344CB8AC3E}">
        <p14:creationId xmlns:p14="http://schemas.microsoft.com/office/powerpoint/2010/main" val="2791373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TextBox 5"/>
          <p:cNvSpPr txBox="1"/>
          <p:nvPr/>
        </p:nvSpPr>
        <p:spPr>
          <a:xfrm>
            <a:off x="581349" y="5588001"/>
            <a:ext cx="3035127" cy="830997"/>
          </a:xfrm>
          <a:prstGeom prst="rect">
            <a:avLst/>
          </a:prstGeom>
          <a:noFill/>
        </p:spPr>
        <p:txBody>
          <a:bodyPr wrap="square" rtlCol="0">
            <a:spAutoFit/>
          </a:bodyPr>
          <a:lstStyle/>
          <a:p>
            <a:pPr algn="l"/>
            <a:r>
              <a:rPr lang="en-US" dirty="0"/>
              <a:t>This is how a microarray cluster plot should look: 3 clusters for AA / AB / BB genotypes</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098" t="67705" r="74721" b="913"/>
          <a:stretch/>
        </p:blipFill>
        <p:spPr>
          <a:xfrm>
            <a:off x="689428" y="2837520"/>
            <a:ext cx="2781905" cy="2510768"/>
          </a:xfrm>
          <a:prstGeom prst="rect">
            <a:avLst/>
          </a:prstGeom>
        </p:spPr>
      </p:pic>
      <p:sp>
        <p:nvSpPr>
          <p:cNvPr id="4" name="TextBox 3"/>
          <p:cNvSpPr txBox="1"/>
          <p:nvPr/>
        </p:nvSpPr>
        <p:spPr>
          <a:xfrm>
            <a:off x="1466048" y="2987523"/>
            <a:ext cx="1896428" cy="307777"/>
          </a:xfrm>
          <a:prstGeom prst="rect">
            <a:avLst/>
          </a:prstGeom>
          <a:solidFill>
            <a:srgbClr val="FFFFFF"/>
          </a:solidFill>
        </p:spPr>
        <p:txBody>
          <a:bodyPr wrap="square" rtlCol="0">
            <a:spAutoFit/>
          </a:bodyPr>
          <a:lstStyle/>
          <a:p>
            <a:pPr algn="l"/>
            <a:r>
              <a:rPr lang="en-US" sz="1400" dirty="0">
                <a:solidFill>
                  <a:schemeClr val="bg2">
                    <a:lumMod val="50000"/>
                  </a:schemeClr>
                </a:solidFill>
              </a:rPr>
              <a:t>microarray intensities</a:t>
            </a:r>
          </a:p>
        </p:txBody>
      </p:sp>
      <p:sp>
        <p:nvSpPr>
          <p:cNvPr id="7" name="Title 5"/>
          <p:cNvSpPr txBox="1">
            <a:spLocks/>
          </p:cNvSpPr>
          <p:nvPr/>
        </p:nvSpPr>
        <p:spPr bwMode="auto">
          <a:xfrm>
            <a:off x="235857" y="130124"/>
            <a:ext cx="8672286" cy="674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sz="2800" dirty="0"/>
              <a:t>Confirming structural variants using cluster plots</a:t>
            </a:r>
            <a:endParaRPr lang="en-US" sz="2800" dirty="0"/>
          </a:p>
        </p:txBody>
      </p:sp>
    </p:spTree>
    <p:extLst>
      <p:ext uri="{BB962C8B-B14F-4D97-AF65-F5344CB8AC3E}">
        <p14:creationId xmlns:p14="http://schemas.microsoft.com/office/powerpoint/2010/main" val="3565484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TextBox 5"/>
          <p:cNvSpPr txBox="1"/>
          <p:nvPr/>
        </p:nvSpPr>
        <p:spPr>
          <a:xfrm>
            <a:off x="581349" y="5588001"/>
            <a:ext cx="3035127" cy="830997"/>
          </a:xfrm>
          <a:prstGeom prst="rect">
            <a:avLst/>
          </a:prstGeom>
          <a:noFill/>
        </p:spPr>
        <p:txBody>
          <a:bodyPr wrap="square" rtlCol="0">
            <a:spAutoFit/>
          </a:bodyPr>
          <a:lstStyle/>
          <a:p>
            <a:pPr algn="l"/>
            <a:r>
              <a:rPr lang="en-US" dirty="0"/>
              <a:t>This is how a microarray cluster plot should look: 3 clusters for AA / AB / BB genotypes</a:t>
            </a:r>
          </a:p>
        </p:txBody>
      </p:sp>
      <p:sp>
        <p:nvSpPr>
          <p:cNvPr id="7" name="TextBox 6"/>
          <p:cNvSpPr txBox="1"/>
          <p:nvPr/>
        </p:nvSpPr>
        <p:spPr>
          <a:xfrm>
            <a:off x="4156701" y="5631543"/>
            <a:ext cx="2625138" cy="338554"/>
          </a:xfrm>
          <a:prstGeom prst="rect">
            <a:avLst/>
          </a:prstGeom>
          <a:noFill/>
        </p:spPr>
        <p:txBody>
          <a:bodyPr wrap="none" rtlCol="0">
            <a:spAutoFit/>
          </a:bodyPr>
          <a:lstStyle/>
          <a:p>
            <a:pPr algn="l"/>
            <a:r>
              <a:rPr lang="en-US" dirty="0"/>
              <a:t>What we saw in this region</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210" t="65579" r="74917" b="3257"/>
          <a:stretch/>
        </p:blipFill>
        <p:spPr>
          <a:xfrm>
            <a:off x="4221238" y="2832356"/>
            <a:ext cx="2769809" cy="251593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098" t="67705" r="74721" b="913"/>
          <a:stretch/>
        </p:blipFill>
        <p:spPr>
          <a:xfrm>
            <a:off x="689428" y="2837520"/>
            <a:ext cx="2781905" cy="2510768"/>
          </a:xfrm>
          <a:prstGeom prst="rect">
            <a:avLst/>
          </a:prstGeom>
        </p:spPr>
      </p:pic>
      <p:sp>
        <p:nvSpPr>
          <p:cNvPr id="18" name="TextBox 17"/>
          <p:cNvSpPr txBox="1"/>
          <p:nvPr/>
        </p:nvSpPr>
        <p:spPr>
          <a:xfrm>
            <a:off x="1466048" y="2987523"/>
            <a:ext cx="1896428" cy="307777"/>
          </a:xfrm>
          <a:prstGeom prst="rect">
            <a:avLst/>
          </a:prstGeom>
          <a:solidFill>
            <a:srgbClr val="FFFFFF"/>
          </a:solidFill>
        </p:spPr>
        <p:txBody>
          <a:bodyPr wrap="square" rtlCol="0">
            <a:spAutoFit/>
          </a:bodyPr>
          <a:lstStyle/>
          <a:p>
            <a:pPr algn="l"/>
            <a:r>
              <a:rPr lang="en-US" sz="1400" dirty="0">
                <a:solidFill>
                  <a:schemeClr val="bg2">
                    <a:lumMod val="50000"/>
                  </a:schemeClr>
                </a:solidFill>
              </a:rPr>
              <a:t>microarray intensities</a:t>
            </a:r>
          </a:p>
        </p:txBody>
      </p:sp>
      <p:sp>
        <p:nvSpPr>
          <p:cNvPr id="13" name="Content Placeholder 2"/>
          <p:cNvSpPr>
            <a:spLocks noGrp="1"/>
          </p:cNvSpPr>
          <p:nvPr>
            <p:ph idx="1"/>
          </p:nvPr>
        </p:nvSpPr>
        <p:spPr>
          <a:xfrm>
            <a:off x="262164" y="1640114"/>
            <a:ext cx="8591550" cy="4953000"/>
          </a:xfrm>
        </p:spPr>
        <p:txBody>
          <a:bodyPr/>
          <a:lstStyle/>
          <a:p>
            <a:r>
              <a:rPr lang="en-US" dirty="0"/>
              <a:t>Actually this signal was evident in our cluster plots</a:t>
            </a:r>
          </a:p>
        </p:txBody>
      </p:sp>
      <p:sp>
        <p:nvSpPr>
          <p:cNvPr id="9" name="Title 5">
            <a:extLst>
              <a:ext uri="{FF2B5EF4-FFF2-40B4-BE49-F238E27FC236}">
                <a16:creationId xmlns:a16="http://schemas.microsoft.com/office/drawing/2014/main" id="{35FCB3D3-EBDF-C245-9FF1-9F46389A84EF}"/>
              </a:ext>
            </a:extLst>
          </p:cNvPr>
          <p:cNvSpPr txBox="1">
            <a:spLocks/>
          </p:cNvSpPr>
          <p:nvPr/>
        </p:nvSpPr>
        <p:spPr bwMode="auto">
          <a:xfrm>
            <a:off x="235857" y="130124"/>
            <a:ext cx="8672286" cy="674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sz="2800" dirty="0"/>
              <a:t>Confirming structural variants using cluster plots</a:t>
            </a:r>
            <a:endParaRPr lang="en-US" sz="2800" dirty="0"/>
          </a:p>
        </p:txBody>
      </p:sp>
    </p:spTree>
    <p:extLst>
      <p:ext uri="{BB962C8B-B14F-4D97-AF65-F5344CB8AC3E}">
        <p14:creationId xmlns:p14="http://schemas.microsoft.com/office/powerpoint/2010/main" val="29100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1676400"/>
            <a:ext cx="8591550" cy="4953000"/>
          </a:xfrm>
        </p:spPr>
        <p:txBody>
          <a:bodyPr/>
          <a:lstStyle/>
          <a:p>
            <a:r>
              <a:rPr lang="en-US" dirty="0"/>
              <a:t>Still true that nothing seemed to be functional.  What next?</a:t>
            </a:r>
          </a:p>
        </p:txBody>
      </p:sp>
      <p:sp>
        <p:nvSpPr>
          <p:cNvPr id="6" name="TextBox 5"/>
          <p:cNvSpPr txBox="1"/>
          <p:nvPr/>
        </p:nvSpPr>
        <p:spPr>
          <a:xfrm>
            <a:off x="581349" y="5588001"/>
            <a:ext cx="3035127" cy="830997"/>
          </a:xfrm>
          <a:prstGeom prst="rect">
            <a:avLst/>
          </a:prstGeom>
          <a:noFill/>
        </p:spPr>
        <p:txBody>
          <a:bodyPr wrap="square" rtlCol="0">
            <a:spAutoFit/>
          </a:bodyPr>
          <a:lstStyle/>
          <a:p>
            <a:pPr algn="l"/>
            <a:r>
              <a:rPr lang="en-US" dirty="0"/>
              <a:t>This is how a microarray cluster plot should look: 3 clusters for AA / AB / BB genotypes</a:t>
            </a:r>
          </a:p>
        </p:txBody>
      </p:sp>
      <p:sp>
        <p:nvSpPr>
          <p:cNvPr id="7" name="TextBox 6"/>
          <p:cNvSpPr txBox="1"/>
          <p:nvPr/>
        </p:nvSpPr>
        <p:spPr>
          <a:xfrm>
            <a:off x="4156701" y="5631543"/>
            <a:ext cx="2625138" cy="338554"/>
          </a:xfrm>
          <a:prstGeom prst="rect">
            <a:avLst/>
          </a:prstGeom>
          <a:noFill/>
        </p:spPr>
        <p:txBody>
          <a:bodyPr wrap="none" rtlCol="0">
            <a:spAutoFit/>
          </a:bodyPr>
          <a:lstStyle/>
          <a:p>
            <a:pPr algn="l"/>
            <a:r>
              <a:rPr lang="en-US" dirty="0"/>
              <a:t>What we saw in this region</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210" t="65579" r="74917" b="3257"/>
          <a:stretch/>
        </p:blipFill>
        <p:spPr>
          <a:xfrm>
            <a:off x="4221238" y="2832356"/>
            <a:ext cx="2769809" cy="251593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098" t="67705" r="74721" b="913"/>
          <a:stretch/>
        </p:blipFill>
        <p:spPr>
          <a:xfrm>
            <a:off x="689428" y="2837520"/>
            <a:ext cx="2781905" cy="2510768"/>
          </a:xfrm>
          <a:prstGeom prst="rect">
            <a:avLst/>
          </a:prstGeom>
        </p:spPr>
      </p:pic>
      <p:sp>
        <p:nvSpPr>
          <p:cNvPr id="18" name="TextBox 17"/>
          <p:cNvSpPr txBox="1"/>
          <p:nvPr/>
        </p:nvSpPr>
        <p:spPr>
          <a:xfrm>
            <a:off x="1466048" y="2987523"/>
            <a:ext cx="1896428" cy="307777"/>
          </a:xfrm>
          <a:prstGeom prst="rect">
            <a:avLst/>
          </a:prstGeom>
          <a:solidFill>
            <a:srgbClr val="FFFFFF"/>
          </a:solidFill>
        </p:spPr>
        <p:txBody>
          <a:bodyPr wrap="square" rtlCol="0">
            <a:spAutoFit/>
          </a:bodyPr>
          <a:lstStyle/>
          <a:p>
            <a:pPr algn="l"/>
            <a:r>
              <a:rPr lang="en-US" sz="1400" dirty="0">
                <a:solidFill>
                  <a:schemeClr val="bg2">
                    <a:lumMod val="50000"/>
                  </a:schemeClr>
                </a:solidFill>
              </a:rPr>
              <a:t>microarray intensities</a:t>
            </a:r>
          </a:p>
        </p:txBody>
      </p:sp>
      <p:sp>
        <p:nvSpPr>
          <p:cNvPr id="19" name="TextBox 18"/>
          <p:cNvSpPr txBox="1"/>
          <p:nvPr/>
        </p:nvSpPr>
        <p:spPr>
          <a:xfrm>
            <a:off x="5053496" y="2970589"/>
            <a:ext cx="1896428" cy="307777"/>
          </a:xfrm>
          <a:prstGeom prst="rect">
            <a:avLst/>
          </a:prstGeom>
          <a:solidFill>
            <a:srgbClr val="FFFFFF"/>
          </a:solidFill>
        </p:spPr>
        <p:txBody>
          <a:bodyPr wrap="square" rtlCol="0">
            <a:spAutoFit/>
          </a:bodyPr>
          <a:lstStyle/>
          <a:p>
            <a:pPr algn="l"/>
            <a:r>
              <a:rPr lang="en-US" sz="1400" dirty="0"/>
              <a:t>microarray intensities</a:t>
            </a:r>
          </a:p>
        </p:txBody>
      </p:sp>
      <p:sp>
        <p:nvSpPr>
          <p:cNvPr id="20" name="TextBox 19"/>
          <p:cNvSpPr txBox="1"/>
          <p:nvPr/>
        </p:nvSpPr>
        <p:spPr>
          <a:xfrm>
            <a:off x="4831442" y="2346476"/>
            <a:ext cx="2767605" cy="338554"/>
          </a:xfrm>
          <a:prstGeom prst="rect">
            <a:avLst/>
          </a:prstGeom>
          <a:solidFill>
            <a:schemeClr val="tx1">
              <a:alpha val="23000"/>
            </a:schemeClr>
          </a:solidFill>
        </p:spPr>
        <p:txBody>
          <a:bodyPr wrap="none" rtlCol="0">
            <a:spAutoFit/>
          </a:bodyPr>
          <a:lstStyle/>
          <a:p>
            <a:r>
              <a:rPr lang="en-US" dirty="0"/>
              <a:t>Protective: relative risk ~ 0.6</a:t>
            </a:r>
          </a:p>
        </p:txBody>
      </p:sp>
      <p:cxnSp>
        <p:nvCxnSpPr>
          <p:cNvPr id="22" name="Straight Arrow Connector 21"/>
          <p:cNvCxnSpPr/>
          <p:nvPr/>
        </p:nvCxnSpPr>
        <p:spPr bwMode="auto">
          <a:xfrm flipH="1">
            <a:off x="4862286" y="2733524"/>
            <a:ext cx="169333" cy="33866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flipH="1">
            <a:off x="5636381" y="2692400"/>
            <a:ext cx="164497" cy="911981"/>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25" name="TextBox 24"/>
          <p:cNvSpPr txBox="1"/>
          <p:nvPr/>
        </p:nvSpPr>
        <p:spPr>
          <a:xfrm>
            <a:off x="7242416" y="4022876"/>
            <a:ext cx="1381488" cy="830997"/>
          </a:xfrm>
          <a:prstGeom prst="rect">
            <a:avLst/>
          </a:prstGeom>
          <a:solidFill>
            <a:schemeClr val="tx1">
              <a:alpha val="23000"/>
            </a:schemeClr>
          </a:solidFill>
        </p:spPr>
        <p:txBody>
          <a:bodyPr wrap="square" rtlCol="0">
            <a:spAutoFit/>
          </a:bodyPr>
          <a:lstStyle/>
          <a:p>
            <a:r>
              <a:rPr lang="en-US" dirty="0"/>
              <a:t>Not protective: RR ~ 0</a:t>
            </a:r>
          </a:p>
        </p:txBody>
      </p:sp>
      <p:cxnSp>
        <p:nvCxnSpPr>
          <p:cNvPr id="27" name="Straight Arrow Connector 26"/>
          <p:cNvCxnSpPr/>
          <p:nvPr/>
        </p:nvCxnSpPr>
        <p:spPr bwMode="auto">
          <a:xfrm flipH="1" flipV="1">
            <a:off x="5950857" y="4100286"/>
            <a:ext cx="1233715" cy="20562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15" name="Title 5">
            <a:extLst>
              <a:ext uri="{FF2B5EF4-FFF2-40B4-BE49-F238E27FC236}">
                <a16:creationId xmlns:a16="http://schemas.microsoft.com/office/drawing/2014/main" id="{61FBFBC8-CF1F-9849-B6A9-DF8479A4190B}"/>
              </a:ext>
            </a:extLst>
          </p:cNvPr>
          <p:cNvSpPr txBox="1">
            <a:spLocks/>
          </p:cNvSpPr>
          <p:nvPr/>
        </p:nvSpPr>
        <p:spPr bwMode="auto">
          <a:xfrm>
            <a:off x="235857" y="130124"/>
            <a:ext cx="8672286" cy="674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sz="2800" dirty="0"/>
              <a:t>Confirming structural variants using cluster plots</a:t>
            </a:r>
            <a:endParaRPr lang="en-US" sz="2800" dirty="0"/>
          </a:p>
        </p:txBody>
      </p:sp>
    </p:spTree>
    <p:extLst>
      <p:ext uri="{BB962C8B-B14F-4D97-AF65-F5344CB8AC3E}">
        <p14:creationId xmlns:p14="http://schemas.microsoft.com/office/powerpoint/2010/main" val="3119959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descr="Cluster plots.png"/>
          <p:cNvPicPr>
            <a:picLocks noChangeAspect="1"/>
          </p:cNvPicPr>
          <p:nvPr/>
        </p:nvPicPr>
        <p:blipFill rotWithShape="1">
          <a:blip r:embed="rId2">
            <a:extLst>
              <a:ext uri="{28A0092B-C50C-407E-A947-70E740481C1C}">
                <a14:useLocalDpi xmlns:a14="http://schemas.microsoft.com/office/drawing/2010/main" val="0"/>
              </a:ext>
            </a:extLst>
          </a:blip>
          <a:srcRect l="2241" t="31434" r="9123" b="3342"/>
          <a:stretch/>
        </p:blipFill>
        <p:spPr>
          <a:xfrm>
            <a:off x="120952" y="1625081"/>
            <a:ext cx="8841620" cy="2851669"/>
          </a:xfrm>
          <a:prstGeom prst="rect">
            <a:avLst/>
          </a:prstGeom>
        </p:spPr>
      </p:pic>
      <p:cxnSp>
        <p:nvCxnSpPr>
          <p:cNvPr id="8" name="Straight Arrow Connector 7"/>
          <p:cNvCxnSpPr/>
          <p:nvPr/>
        </p:nvCxnSpPr>
        <p:spPr bwMode="auto">
          <a:xfrm>
            <a:off x="7666869" y="1170215"/>
            <a:ext cx="0" cy="362857"/>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6" name="TextBox 5"/>
          <p:cNvSpPr txBox="1"/>
          <p:nvPr/>
        </p:nvSpPr>
        <p:spPr>
          <a:xfrm>
            <a:off x="130007" y="3324462"/>
            <a:ext cx="731991" cy="338554"/>
          </a:xfrm>
          <a:prstGeom prst="rect">
            <a:avLst/>
          </a:prstGeom>
          <a:solidFill>
            <a:srgbClr val="FFFFFF"/>
          </a:solidFill>
        </p:spPr>
        <p:txBody>
          <a:bodyPr wrap="none" rtlCol="0">
            <a:spAutoFit/>
          </a:bodyPr>
          <a:lstStyle/>
          <a:p>
            <a:r>
              <a:rPr lang="en-US" dirty="0">
                <a:solidFill>
                  <a:srgbClr val="232323"/>
                </a:solidFill>
              </a:rPr>
              <a:t>DUP4</a:t>
            </a:r>
          </a:p>
        </p:txBody>
      </p:sp>
      <p:sp>
        <p:nvSpPr>
          <p:cNvPr id="7" name="TextBox 6"/>
          <p:cNvSpPr txBox="1"/>
          <p:nvPr/>
        </p:nvSpPr>
        <p:spPr>
          <a:xfrm>
            <a:off x="2312135" y="3457511"/>
            <a:ext cx="769324" cy="246221"/>
          </a:xfrm>
          <a:prstGeom prst="rect">
            <a:avLst/>
          </a:prstGeom>
          <a:noFill/>
        </p:spPr>
        <p:txBody>
          <a:bodyPr wrap="none" rtlCol="0">
            <a:spAutoFit/>
          </a:bodyPr>
          <a:lstStyle/>
          <a:p>
            <a:pPr algn="ctr"/>
            <a:r>
              <a:rPr lang="en-US" sz="1000" dirty="0">
                <a:solidFill>
                  <a:srgbClr val="232323"/>
                </a:solidFill>
              </a:rPr>
              <a:t>duplicated</a:t>
            </a:r>
          </a:p>
        </p:txBody>
      </p:sp>
      <p:sp>
        <p:nvSpPr>
          <p:cNvPr id="9" name="TextBox 8"/>
          <p:cNvSpPr txBox="1"/>
          <p:nvPr/>
        </p:nvSpPr>
        <p:spPr>
          <a:xfrm>
            <a:off x="3758303" y="3259149"/>
            <a:ext cx="576650" cy="246221"/>
          </a:xfrm>
          <a:prstGeom prst="rect">
            <a:avLst/>
          </a:prstGeom>
          <a:noFill/>
        </p:spPr>
        <p:txBody>
          <a:bodyPr wrap="none" rtlCol="0">
            <a:spAutoFit/>
          </a:bodyPr>
          <a:lstStyle/>
          <a:p>
            <a:pPr algn="ctr"/>
            <a:r>
              <a:rPr lang="en-US" sz="1000" dirty="0">
                <a:solidFill>
                  <a:srgbClr val="232323"/>
                </a:solidFill>
              </a:rPr>
              <a:t>normal</a:t>
            </a:r>
          </a:p>
        </p:txBody>
      </p:sp>
      <p:sp>
        <p:nvSpPr>
          <p:cNvPr id="10" name="TextBox 9"/>
          <p:cNvSpPr txBox="1"/>
          <p:nvPr/>
        </p:nvSpPr>
        <p:spPr>
          <a:xfrm>
            <a:off x="4779285" y="3739626"/>
            <a:ext cx="605392" cy="246221"/>
          </a:xfrm>
          <a:prstGeom prst="rect">
            <a:avLst/>
          </a:prstGeom>
          <a:noFill/>
        </p:spPr>
        <p:txBody>
          <a:bodyPr wrap="none" rtlCol="0">
            <a:spAutoFit/>
          </a:bodyPr>
          <a:lstStyle/>
          <a:p>
            <a:pPr algn="ctr"/>
            <a:r>
              <a:rPr lang="en-US" sz="1000" dirty="0">
                <a:solidFill>
                  <a:srgbClr val="232323"/>
                </a:solidFill>
              </a:rPr>
              <a:t>deleted</a:t>
            </a:r>
          </a:p>
        </p:txBody>
      </p:sp>
      <p:sp>
        <p:nvSpPr>
          <p:cNvPr id="11" name="TextBox 10"/>
          <p:cNvSpPr txBox="1"/>
          <p:nvPr/>
        </p:nvSpPr>
        <p:spPr>
          <a:xfrm>
            <a:off x="5829438" y="3462644"/>
            <a:ext cx="769324" cy="246221"/>
          </a:xfrm>
          <a:prstGeom prst="rect">
            <a:avLst/>
          </a:prstGeom>
          <a:noFill/>
        </p:spPr>
        <p:txBody>
          <a:bodyPr wrap="none" rtlCol="0">
            <a:spAutoFit/>
          </a:bodyPr>
          <a:lstStyle/>
          <a:p>
            <a:pPr algn="ctr"/>
            <a:r>
              <a:rPr lang="en-US" sz="1000" dirty="0">
                <a:solidFill>
                  <a:srgbClr val="232323"/>
                </a:solidFill>
              </a:rPr>
              <a:t>duplicated</a:t>
            </a:r>
          </a:p>
        </p:txBody>
      </p:sp>
      <p:sp>
        <p:nvSpPr>
          <p:cNvPr id="12" name="TextBox 11"/>
          <p:cNvSpPr txBox="1"/>
          <p:nvPr/>
        </p:nvSpPr>
        <p:spPr>
          <a:xfrm>
            <a:off x="7209268" y="3348948"/>
            <a:ext cx="733507" cy="246221"/>
          </a:xfrm>
          <a:prstGeom prst="rect">
            <a:avLst/>
          </a:prstGeom>
          <a:noFill/>
        </p:spPr>
        <p:txBody>
          <a:bodyPr wrap="none" rtlCol="0">
            <a:spAutoFit/>
          </a:bodyPr>
          <a:lstStyle/>
          <a:p>
            <a:pPr algn="ctr"/>
            <a:r>
              <a:rPr lang="en-US" sz="1000" dirty="0">
                <a:solidFill>
                  <a:srgbClr val="232323"/>
                </a:solidFill>
              </a:rPr>
              <a:t>triplicated</a:t>
            </a:r>
          </a:p>
        </p:txBody>
      </p:sp>
      <p:sp>
        <p:nvSpPr>
          <p:cNvPr id="13" name="TextBox 12"/>
          <p:cNvSpPr txBox="1"/>
          <p:nvPr/>
        </p:nvSpPr>
        <p:spPr>
          <a:xfrm>
            <a:off x="1286037" y="3314787"/>
            <a:ext cx="576650" cy="246221"/>
          </a:xfrm>
          <a:prstGeom prst="rect">
            <a:avLst/>
          </a:prstGeom>
          <a:noFill/>
        </p:spPr>
        <p:txBody>
          <a:bodyPr wrap="none" rtlCol="0">
            <a:spAutoFit/>
          </a:bodyPr>
          <a:lstStyle/>
          <a:p>
            <a:pPr algn="ctr"/>
            <a:r>
              <a:rPr lang="en-US" sz="1000" dirty="0">
                <a:solidFill>
                  <a:srgbClr val="232323"/>
                </a:solidFill>
              </a:rPr>
              <a:t>normal</a:t>
            </a:r>
          </a:p>
        </p:txBody>
      </p:sp>
      <p:sp>
        <p:nvSpPr>
          <p:cNvPr id="14" name="TextBox 13"/>
          <p:cNvSpPr txBox="1"/>
          <p:nvPr/>
        </p:nvSpPr>
        <p:spPr>
          <a:xfrm>
            <a:off x="8223866" y="3285758"/>
            <a:ext cx="576650" cy="246221"/>
          </a:xfrm>
          <a:prstGeom prst="rect">
            <a:avLst/>
          </a:prstGeom>
          <a:noFill/>
        </p:spPr>
        <p:txBody>
          <a:bodyPr wrap="none" rtlCol="0">
            <a:spAutoFit/>
          </a:bodyPr>
          <a:lstStyle/>
          <a:p>
            <a:pPr algn="ctr"/>
            <a:r>
              <a:rPr lang="en-US" sz="1000" dirty="0">
                <a:solidFill>
                  <a:srgbClr val="232323"/>
                </a:solidFill>
              </a:rPr>
              <a:t>normal</a:t>
            </a:r>
          </a:p>
        </p:txBody>
      </p:sp>
      <p:sp>
        <p:nvSpPr>
          <p:cNvPr id="17" name="TextBox 16"/>
          <p:cNvSpPr txBox="1"/>
          <p:nvPr/>
        </p:nvSpPr>
        <p:spPr>
          <a:xfrm>
            <a:off x="218412" y="4709583"/>
            <a:ext cx="8650421" cy="769441"/>
          </a:xfrm>
          <a:prstGeom prst="rect">
            <a:avLst/>
          </a:prstGeom>
          <a:noFill/>
        </p:spPr>
        <p:txBody>
          <a:bodyPr wrap="square" rtlCol="0">
            <a:spAutoFit/>
          </a:bodyPr>
          <a:lstStyle/>
          <a:p>
            <a:pPr algn="ctr"/>
            <a:r>
              <a:rPr lang="en-US" sz="2200" dirty="0"/>
              <a:t>We were able to use cluster plots to confirm individuals in our GWAS really do carry the complicated structural variant “DUP4”.</a:t>
            </a:r>
          </a:p>
        </p:txBody>
      </p:sp>
      <p:sp>
        <p:nvSpPr>
          <p:cNvPr id="18" name="TextBox 17"/>
          <p:cNvSpPr txBox="1"/>
          <p:nvPr/>
        </p:nvSpPr>
        <p:spPr>
          <a:xfrm>
            <a:off x="339061" y="5761567"/>
            <a:ext cx="8650421" cy="430887"/>
          </a:xfrm>
          <a:prstGeom prst="rect">
            <a:avLst/>
          </a:prstGeom>
          <a:noFill/>
        </p:spPr>
        <p:txBody>
          <a:bodyPr wrap="square" rtlCol="0">
            <a:spAutoFit/>
          </a:bodyPr>
          <a:lstStyle/>
          <a:p>
            <a:pPr algn="ctr"/>
            <a:r>
              <a:rPr lang="en-US" sz="2200" dirty="0"/>
              <a:t>DUP4 is pretty complicated </a:t>
            </a:r>
            <a:r>
              <a:rPr lang="mr-IN" sz="2200" dirty="0"/>
              <a:t>–</a:t>
            </a:r>
            <a:r>
              <a:rPr lang="en-US" sz="2200" dirty="0"/>
              <a:t> what could it be?</a:t>
            </a:r>
          </a:p>
        </p:txBody>
      </p:sp>
      <p:sp>
        <p:nvSpPr>
          <p:cNvPr id="16" name="Title 5">
            <a:extLst>
              <a:ext uri="{FF2B5EF4-FFF2-40B4-BE49-F238E27FC236}">
                <a16:creationId xmlns:a16="http://schemas.microsoft.com/office/drawing/2014/main" id="{108F4602-464C-9A49-AC9F-D6E6F4C6D97F}"/>
              </a:ext>
            </a:extLst>
          </p:cNvPr>
          <p:cNvSpPr txBox="1">
            <a:spLocks/>
          </p:cNvSpPr>
          <p:nvPr/>
        </p:nvSpPr>
        <p:spPr bwMode="auto">
          <a:xfrm>
            <a:off x="235857" y="130124"/>
            <a:ext cx="8672286" cy="674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GB" sz="2800" dirty="0"/>
              <a:t>Confirming structural variants using cluster plots</a:t>
            </a:r>
            <a:endParaRPr lang="en-US" sz="2800" dirty="0"/>
          </a:p>
        </p:txBody>
      </p:sp>
    </p:spTree>
    <p:extLst>
      <p:ext uri="{BB962C8B-B14F-4D97-AF65-F5344CB8AC3E}">
        <p14:creationId xmlns:p14="http://schemas.microsoft.com/office/powerpoint/2010/main" val="1671869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638" y="152400"/>
            <a:ext cx="6977062" cy="677891"/>
          </a:xfrm>
        </p:spPr>
        <p:txBody>
          <a:bodyPr/>
          <a:lstStyle/>
          <a:p>
            <a:r>
              <a:rPr lang="en-US" dirty="0"/>
              <a:t>What is DUP4?</a:t>
            </a:r>
          </a:p>
        </p:txBody>
      </p:sp>
      <p:pic>
        <p:nvPicPr>
          <p:cNvPr id="4" name="Picture 3" descr="Figure_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48" y="1022926"/>
            <a:ext cx="8829524" cy="2820542"/>
          </a:xfrm>
          <a:prstGeom prst="rect">
            <a:avLst/>
          </a:prstGeom>
          <a:solidFill>
            <a:srgbClr val="FFFFFF"/>
          </a:solidFill>
        </p:spPr>
      </p:pic>
      <p:sp>
        <p:nvSpPr>
          <p:cNvPr id="5" name="TextBox 4"/>
          <p:cNvSpPr txBox="1"/>
          <p:nvPr/>
        </p:nvSpPr>
        <p:spPr>
          <a:xfrm>
            <a:off x="242322" y="1146902"/>
            <a:ext cx="1986441" cy="338554"/>
          </a:xfrm>
          <a:prstGeom prst="rect">
            <a:avLst/>
          </a:prstGeom>
          <a:solidFill>
            <a:srgbClr val="FFFFFF"/>
          </a:solidFill>
        </p:spPr>
        <p:txBody>
          <a:bodyPr wrap="none" rtlCol="0">
            <a:spAutoFit/>
          </a:bodyPr>
          <a:lstStyle/>
          <a:p>
            <a:r>
              <a:rPr lang="en-US" dirty="0">
                <a:solidFill>
                  <a:schemeClr val="bg2">
                    <a:lumMod val="50000"/>
                  </a:schemeClr>
                </a:solidFill>
              </a:rPr>
              <a:t>“Normal” haplotype:</a:t>
            </a:r>
          </a:p>
        </p:txBody>
      </p:sp>
      <p:sp>
        <p:nvSpPr>
          <p:cNvPr id="142" name="TextBox 141"/>
          <p:cNvSpPr txBox="1"/>
          <p:nvPr/>
        </p:nvSpPr>
        <p:spPr>
          <a:xfrm>
            <a:off x="375727" y="2242730"/>
            <a:ext cx="3083512" cy="338554"/>
          </a:xfrm>
          <a:prstGeom prst="rect">
            <a:avLst/>
          </a:prstGeom>
          <a:solidFill>
            <a:srgbClr val="FFFFFF"/>
          </a:solidFill>
        </p:spPr>
        <p:txBody>
          <a:bodyPr wrap="square" rtlCol="0">
            <a:spAutoFit/>
          </a:bodyPr>
          <a:lstStyle/>
          <a:p>
            <a:pPr algn="l"/>
            <a:r>
              <a:rPr lang="en-US" dirty="0">
                <a:solidFill>
                  <a:schemeClr val="bg2">
                    <a:lumMod val="50000"/>
                  </a:schemeClr>
                </a:solidFill>
              </a:rPr>
              <a:t>DUP4 haplotype:</a:t>
            </a:r>
          </a:p>
        </p:txBody>
      </p:sp>
      <p:sp>
        <p:nvSpPr>
          <p:cNvPr id="10" name="TextBox 9">
            <a:extLst>
              <a:ext uri="{FF2B5EF4-FFF2-40B4-BE49-F238E27FC236}">
                <a16:creationId xmlns:a16="http://schemas.microsoft.com/office/drawing/2014/main" id="{998650C9-931D-CC4A-E14F-836E2484A52F}"/>
              </a:ext>
            </a:extLst>
          </p:cNvPr>
          <p:cNvSpPr txBox="1"/>
          <p:nvPr/>
        </p:nvSpPr>
        <p:spPr>
          <a:xfrm>
            <a:off x="2013609" y="3967444"/>
            <a:ext cx="4572000" cy="338554"/>
          </a:xfrm>
          <a:prstGeom prst="rect">
            <a:avLst/>
          </a:prstGeom>
          <a:noFill/>
        </p:spPr>
        <p:txBody>
          <a:bodyPr wrap="square">
            <a:spAutoFit/>
          </a:bodyPr>
          <a:lstStyle/>
          <a:p>
            <a:pPr algn="ctr"/>
            <a:r>
              <a:rPr lang="en-GB" b="0" i="0" u="sng" dirty="0">
                <a:solidFill>
                  <a:srgbClr val="595959"/>
                </a:solidFill>
                <a:effectLst/>
                <a:latin typeface="FoundrySterling-Book" pitchFamily="2" charset="0"/>
                <a:hlinkClick r:id="rId3"/>
              </a:rPr>
              <a:t>https://doi.org/10.1126/science.aam6393</a:t>
            </a:r>
            <a:endParaRPr lang="en-GB" b="0" i="0" u="sng" dirty="0">
              <a:solidFill>
                <a:srgbClr val="595959"/>
              </a:solidFill>
              <a:effectLst/>
              <a:latin typeface="FoundrySterling-Book" pitchFamily="2" charset="0"/>
            </a:endParaRPr>
          </a:p>
        </p:txBody>
      </p:sp>
      <p:sp>
        <p:nvSpPr>
          <p:cNvPr id="11" name="Rectangle 10">
            <a:extLst>
              <a:ext uri="{FF2B5EF4-FFF2-40B4-BE49-F238E27FC236}">
                <a16:creationId xmlns:a16="http://schemas.microsoft.com/office/drawing/2014/main" id="{FE94464D-F41B-DD3D-F82F-73E8A615DB6A}"/>
              </a:ext>
            </a:extLst>
          </p:cNvPr>
          <p:cNvSpPr/>
          <p:nvPr/>
        </p:nvSpPr>
        <p:spPr bwMode="auto">
          <a:xfrm>
            <a:off x="242322" y="2242730"/>
            <a:ext cx="5645522" cy="1492929"/>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94200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638" y="152400"/>
            <a:ext cx="6977062" cy="677891"/>
          </a:xfrm>
        </p:spPr>
        <p:txBody>
          <a:bodyPr/>
          <a:lstStyle/>
          <a:p>
            <a:r>
              <a:rPr lang="en-US" dirty="0"/>
              <a:t>What is DUP4?</a:t>
            </a:r>
          </a:p>
        </p:txBody>
      </p:sp>
      <p:pic>
        <p:nvPicPr>
          <p:cNvPr id="4" name="Picture 3" descr="Figure_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48" y="1022926"/>
            <a:ext cx="8829524" cy="2820542"/>
          </a:xfrm>
          <a:prstGeom prst="rect">
            <a:avLst/>
          </a:prstGeom>
          <a:solidFill>
            <a:srgbClr val="FFFFFF"/>
          </a:solidFill>
        </p:spPr>
      </p:pic>
      <p:sp>
        <p:nvSpPr>
          <p:cNvPr id="5" name="TextBox 4"/>
          <p:cNvSpPr txBox="1"/>
          <p:nvPr/>
        </p:nvSpPr>
        <p:spPr>
          <a:xfrm>
            <a:off x="242322" y="1146902"/>
            <a:ext cx="1986441" cy="338554"/>
          </a:xfrm>
          <a:prstGeom prst="rect">
            <a:avLst/>
          </a:prstGeom>
          <a:solidFill>
            <a:srgbClr val="FFFFFF"/>
          </a:solidFill>
        </p:spPr>
        <p:txBody>
          <a:bodyPr wrap="none" rtlCol="0">
            <a:spAutoFit/>
          </a:bodyPr>
          <a:lstStyle/>
          <a:p>
            <a:r>
              <a:rPr lang="en-US" dirty="0">
                <a:solidFill>
                  <a:schemeClr val="bg2">
                    <a:lumMod val="50000"/>
                  </a:schemeClr>
                </a:solidFill>
              </a:rPr>
              <a:t>“Normal” haplotype:</a:t>
            </a:r>
          </a:p>
        </p:txBody>
      </p:sp>
      <p:sp>
        <p:nvSpPr>
          <p:cNvPr id="142" name="TextBox 141"/>
          <p:cNvSpPr txBox="1"/>
          <p:nvPr/>
        </p:nvSpPr>
        <p:spPr>
          <a:xfrm>
            <a:off x="375727" y="2242730"/>
            <a:ext cx="3083512" cy="338554"/>
          </a:xfrm>
          <a:prstGeom prst="rect">
            <a:avLst/>
          </a:prstGeom>
          <a:solidFill>
            <a:srgbClr val="FFFFFF"/>
          </a:solidFill>
        </p:spPr>
        <p:txBody>
          <a:bodyPr wrap="square" rtlCol="0">
            <a:spAutoFit/>
          </a:bodyPr>
          <a:lstStyle/>
          <a:p>
            <a:pPr algn="l"/>
            <a:r>
              <a:rPr lang="en-US" dirty="0">
                <a:solidFill>
                  <a:schemeClr val="bg2">
                    <a:lumMod val="50000"/>
                  </a:schemeClr>
                </a:solidFill>
              </a:rPr>
              <a:t>DUP4 haplotype:</a:t>
            </a:r>
          </a:p>
        </p:txBody>
      </p:sp>
      <p:pic>
        <p:nvPicPr>
          <p:cNvPr id="7" name="Picture 6" descr="Graphical user interface, text, application&#10;&#10;Description automatically generated">
            <a:extLst>
              <a:ext uri="{FF2B5EF4-FFF2-40B4-BE49-F238E27FC236}">
                <a16:creationId xmlns:a16="http://schemas.microsoft.com/office/drawing/2014/main" id="{088FAF4C-D6B7-10D8-B28E-0F448FB66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014" y="4661209"/>
            <a:ext cx="4860632" cy="1703255"/>
          </a:xfrm>
          <a:prstGeom prst="rect">
            <a:avLst/>
          </a:prstGeom>
        </p:spPr>
      </p:pic>
      <p:sp>
        <p:nvSpPr>
          <p:cNvPr id="10" name="TextBox 9">
            <a:extLst>
              <a:ext uri="{FF2B5EF4-FFF2-40B4-BE49-F238E27FC236}">
                <a16:creationId xmlns:a16="http://schemas.microsoft.com/office/drawing/2014/main" id="{998650C9-931D-CC4A-E14F-836E2484A52F}"/>
              </a:ext>
            </a:extLst>
          </p:cNvPr>
          <p:cNvSpPr txBox="1"/>
          <p:nvPr/>
        </p:nvSpPr>
        <p:spPr>
          <a:xfrm>
            <a:off x="2013609" y="3967444"/>
            <a:ext cx="4572000" cy="338554"/>
          </a:xfrm>
          <a:prstGeom prst="rect">
            <a:avLst/>
          </a:prstGeom>
          <a:noFill/>
        </p:spPr>
        <p:txBody>
          <a:bodyPr wrap="square">
            <a:spAutoFit/>
          </a:bodyPr>
          <a:lstStyle/>
          <a:p>
            <a:pPr algn="ctr"/>
            <a:r>
              <a:rPr lang="en-GB" b="0" i="0" u="sng" dirty="0">
                <a:solidFill>
                  <a:srgbClr val="595959"/>
                </a:solidFill>
                <a:effectLst/>
                <a:latin typeface="FoundrySterling-Book" pitchFamily="2" charset="0"/>
                <a:hlinkClick r:id="rId4"/>
              </a:rPr>
              <a:t>https://doi.org/10.1126/science.aam6393</a:t>
            </a:r>
            <a:endParaRPr lang="en-GB" b="0" i="0" u="sng" dirty="0">
              <a:solidFill>
                <a:srgbClr val="595959"/>
              </a:solidFill>
              <a:effectLst/>
              <a:latin typeface="FoundrySterling-Book" pitchFamily="2" charset="0"/>
            </a:endParaRPr>
          </a:p>
        </p:txBody>
      </p:sp>
      <p:sp>
        <p:nvSpPr>
          <p:cNvPr id="3" name="TextBox 2">
            <a:extLst>
              <a:ext uri="{FF2B5EF4-FFF2-40B4-BE49-F238E27FC236}">
                <a16:creationId xmlns:a16="http://schemas.microsoft.com/office/drawing/2014/main" id="{79AD7B36-240B-4C07-DC2C-D630B7E93939}"/>
              </a:ext>
            </a:extLst>
          </p:cNvPr>
          <p:cNvSpPr txBox="1"/>
          <p:nvPr/>
        </p:nvSpPr>
        <p:spPr>
          <a:xfrm>
            <a:off x="375727" y="5496520"/>
            <a:ext cx="2434379" cy="338554"/>
          </a:xfrm>
          <a:prstGeom prst="rect">
            <a:avLst/>
          </a:prstGeom>
          <a:noFill/>
        </p:spPr>
        <p:txBody>
          <a:bodyPr wrap="square" rtlCol="0">
            <a:spAutoFit/>
          </a:bodyPr>
          <a:lstStyle/>
          <a:p>
            <a:pPr algn="l"/>
            <a:r>
              <a:rPr lang="en-US" dirty="0">
                <a:latin typeface="FoundrySterling-Book" pitchFamily="2" charset="0"/>
              </a:rPr>
              <a:t>Functional </a:t>
            </a:r>
            <a:r>
              <a:rPr lang="en-US" dirty="0" err="1">
                <a:latin typeface="FoundrySterling-Book" pitchFamily="2" charset="0"/>
              </a:rPr>
              <a:t>followup</a:t>
            </a:r>
            <a:r>
              <a:rPr lang="en-US" dirty="0">
                <a:latin typeface="FoundrySterling-Book" pitchFamily="2" charset="0"/>
              </a:rPr>
              <a:t> study</a:t>
            </a:r>
          </a:p>
        </p:txBody>
      </p:sp>
      <p:cxnSp>
        <p:nvCxnSpPr>
          <p:cNvPr id="8" name="Straight Arrow Connector 7">
            <a:extLst>
              <a:ext uri="{FF2B5EF4-FFF2-40B4-BE49-F238E27FC236}">
                <a16:creationId xmlns:a16="http://schemas.microsoft.com/office/drawing/2014/main" id="{274FDEB2-2950-F3AE-8668-0FA9240ABE9C}"/>
              </a:ext>
            </a:extLst>
          </p:cNvPr>
          <p:cNvCxnSpPr/>
          <p:nvPr/>
        </p:nvCxnSpPr>
        <p:spPr bwMode="auto">
          <a:xfrm>
            <a:off x="2932771" y="5711098"/>
            <a:ext cx="526468"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D71CE682-026D-16BB-ECEF-CE6A67CDD6D4}"/>
              </a:ext>
            </a:extLst>
          </p:cNvPr>
          <p:cNvSpPr txBox="1"/>
          <p:nvPr/>
        </p:nvSpPr>
        <p:spPr>
          <a:xfrm>
            <a:off x="4031330" y="6397823"/>
            <a:ext cx="4572000" cy="307777"/>
          </a:xfrm>
          <a:prstGeom prst="rect">
            <a:avLst/>
          </a:prstGeom>
          <a:noFill/>
        </p:spPr>
        <p:txBody>
          <a:bodyPr wrap="square">
            <a:spAutoFit/>
          </a:bodyPr>
          <a:lstStyle/>
          <a:p>
            <a:pPr algn="ctr"/>
            <a:r>
              <a:rPr lang="en-US" sz="1400" dirty="0">
                <a:latin typeface="FoundrySterling-Book" pitchFamily="2" charset="0"/>
              </a:rPr>
              <a:t>https://</a:t>
            </a:r>
            <a:r>
              <a:rPr lang="en-US" sz="1400" dirty="0" err="1">
                <a:latin typeface="FoundrySterling-Book" pitchFamily="2" charset="0"/>
              </a:rPr>
              <a:t>doi.org</a:t>
            </a:r>
            <a:r>
              <a:rPr lang="en-US" sz="1400" dirty="0">
                <a:latin typeface="FoundrySterling-Book" pitchFamily="2" charset="0"/>
              </a:rPr>
              <a:t>/10.1038/s41586-020-2726-6</a:t>
            </a:r>
          </a:p>
        </p:txBody>
      </p:sp>
    </p:spTree>
    <p:extLst>
      <p:ext uri="{BB962C8B-B14F-4D97-AF65-F5344CB8AC3E}">
        <p14:creationId xmlns:p14="http://schemas.microsoft.com/office/powerpoint/2010/main" val="271246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638" y="-371475"/>
            <a:ext cx="6977062" cy="1143000"/>
          </a:xfrm>
        </p:spPr>
        <p:txBody>
          <a:bodyPr/>
          <a:lstStyle/>
          <a:p>
            <a:r>
              <a:rPr lang="en-US" sz="2800" dirty="0" err="1">
                <a:latin typeface="FoundrySterling-Book" pitchFamily="2" charset="0"/>
              </a:rPr>
              <a:t>Dantu</a:t>
            </a:r>
            <a:r>
              <a:rPr lang="en-US" sz="2800" dirty="0">
                <a:latin typeface="FoundrySterling-Book" pitchFamily="2" charset="0"/>
              </a:rPr>
              <a:t> is globally rare...</a:t>
            </a:r>
            <a:endParaRPr lang="en-US" sz="2800" dirty="0">
              <a:latin typeface="FoundrySterling-Book" pitchFamily="2" charset="0"/>
            </a:endParaRPr>
          </a:p>
        </p:txBody>
      </p:sp>
      <p:sp>
        <p:nvSpPr>
          <p:cNvPr id="4" name="TextBox 3"/>
          <p:cNvSpPr txBox="1"/>
          <p:nvPr/>
        </p:nvSpPr>
        <p:spPr>
          <a:xfrm>
            <a:off x="2375620" y="2121789"/>
            <a:ext cx="153659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0</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1,000</a:t>
            </a:r>
            <a:endParaRPr lang="en-US" sz="2400" dirty="0">
              <a:solidFill>
                <a:srgbClr val="F2F2F2"/>
              </a:solidFill>
              <a:latin typeface="FoundrySterling-Book" pitchFamily="2" charset="0"/>
              <a:cs typeface="Arial"/>
            </a:endParaRPr>
          </a:p>
        </p:txBody>
      </p:sp>
      <p:sp>
        <p:nvSpPr>
          <p:cNvPr id="5" name="TextBox 4"/>
          <p:cNvSpPr txBox="1"/>
          <p:nvPr/>
        </p:nvSpPr>
        <p:spPr>
          <a:xfrm>
            <a:off x="2375620" y="2628663"/>
            <a:ext cx="127991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1</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320</a:t>
            </a:r>
            <a:endParaRPr lang="en-US" sz="2400" dirty="0">
              <a:solidFill>
                <a:srgbClr val="F2F2F2"/>
              </a:solidFill>
              <a:latin typeface="FoundrySterling-Book" pitchFamily="2" charset="0"/>
              <a:cs typeface="Arial"/>
            </a:endParaRPr>
          </a:p>
        </p:txBody>
      </p:sp>
      <p:sp>
        <p:nvSpPr>
          <p:cNvPr id="6" name="TextBox 5"/>
          <p:cNvSpPr txBox="1"/>
          <p:nvPr/>
        </p:nvSpPr>
        <p:spPr>
          <a:xfrm>
            <a:off x="2375620" y="3135537"/>
            <a:ext cx="145108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0</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2870</a:t>
            </a:r>
          </a:p>
        </p:txBody>
      </p:sp>
      <p:sp>
        <p:nvSpPr>
          <p:cNvPr id="7" name="TextBox 6"/>
          <p:cNvSpPr txBox="1"/>
          <p:nvPr/>
        </p:nvSpPr>
        <p:spPr>
          <a:xfrm>
            <a:off x="4752110" y="3135537"/>
            <a:ext cx="1532792"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Gambians</a:t>
            </a:r>
            <a:r>
              <a:rPr lang="en-US" sz="2400" baseline="30000" dirty="0">
                <a:solidFill>
                  <a:srgbClr val="F2F2F2"/>
                </a:solidFill>
                <a:latin typeface="FoundrySterling-Book" pitchFamily="2" charset="0"/>
              </a:rPr>
              <a:t>‡</a:t>
            </a:r>
            <a:endParaRPr lang="en-US" sz="2400" dirty="0">
              <a:solidFill>
                <a:srgbClr val="F2F2F2"/>
              </a:solidFill>
              <a:latin typeface="FoundrySterling-Book" pitchFamily="2" charset="0"/>
              <a:cs typeface="Arial"/>
            </a:endParaRPr>
          </a:p>
        </p:txBody>
      </p:sp>
      <p:sp>
        <p:nvSpPr>
          <p:cNvPr id="12" name="TextBox 11"/>
          <p:cNvSpPr txBox="1"/>
          <p:nvPr/>
        </p:nvSpPr>
        <p:spPr>
          <a:xfrm>
            <a:off x="2349269" y="1614915"/>
            <a:ext cx="171713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1</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44,112</a:t>
            </a:r>
            <a:endParaRPr lang="en-US" sz="2400" dirty="0">
              <a:solidFill>
                <a:srgbClr val="F2F2F2"/>
              </a:solidFill>
              <a:latin typeface="FoundrySterling-Book" pitchFamily="2" charset="0"/>
              <a:cs typeface="Arial"/>
            </a:endParaRPr>
          </a:p>
        </p:txBody>
      </p:sp>
      <p:sp>
        <p:nvSpPr>
          <p:cNvPr id="13" name="TextBox 12"/>
          <p:cNvSpPr txBox="1"/>
          <p:nvPr/>
        </p:nvSpPr>
        <p:spPr>
          <a:xfrm>
            <a:off x="4714289" y="1614915"/>
            <a:ext cx="1600118"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Londoners</a:t>
            </a:r>
            <a:r>
              <a:rPr lang="en-US" sz="2400" baseline="30000" dirty="0">
                <a:solidFill>
                  <a:srgbClr val="F2F2F2"/>
                </a:solidFill>
                <a:latin typeface="FoundrySterling-Book" pitchFamily="2" charset="0"/>
                <a:cs typeface="Arial"/>
              </a:rPr>
              <a:t>*</a:t>
            </a:r>
            <a:endParaRPr lang="en-US" sz="2400" dirty="0">
              <a:solidFill>
                <a:srgbClr val="F2F2F2"/>
              </a:solidFill>
              <a:latin typeface="FoundrySterling-Book" pitchFamily="2" charset="0"/>
              <a:cs typeface="Arial"/>
            </a:endParaRPr>
          </a:p>
        </p:txBody>
      </p:sp>
      <p:sp>
        <p:nvSpPr>
          <p:cNvPr id="14" name="TextBox 13"/>
          <p:cNvSpPr txBox="1"/>
          <p:nvPr/>
        </p:nvSpPr>
        <p:spPr>
          <a:xfrm>
            <a:off x="4768742" y="2121789"/>
            <a:ext cx="1430199"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Germans</a:t>
            </a:r>
            <a:r>
              <a:rPr lang="sk-SK" sz="2400" baseline="30000" dirty="0">
                <a:solidFill>
                  <a:srgbClr val="F2F2F2"/>
                </a:solidFill>
              </a:rPr>
              <a:t>†</a:t>
            </a:r>
            <a:endParaRPr lang="en-US" sz="2400" baseline="30000" dirty="0">
              <a:solidFill>
                <a:srgbClr val="F2F2F2"/>
              </a:solidFill>
              <a:latin typeface="FoundrySterling-Book" pitchFamily="2" charset="0"/>
              <a:cs typeface="Arial"/>
            </a:endParaRPr>
          </a:p>
        </p:txBody>
      </p:sp>
      <p:sp>
        <p:nvSpPr>
          <p:cNvPr id="15" name="TextBox 14"/>
          <p:cNvSpPr txBox="1"/>
          <p:nvPr/>
        </p:nvSpPr>
        <p:spPr>
          <a:xfrm>
            <a:off x="4794089" y="2628663"/>
            <a:ext cx="2581156"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African Americans</a:t>
            </a:r>
            <a:r>
              <a:rPr lang="sk-SK" sz="2400" baseline="30000" dirty="0">
                <a:solidFill>
                  <a:srgbClr val="F2F2F2"/>
                </a:solidFill>
              </a:rPr>
              <a:t>†</a:t>
            </a:r>
            <a:endParaRPr lang="en-US" sz="2400" dirty="0">
              <a:solidFill>
                <a:srgbClr val="F2F2F2"/>
              </a:solidFill>
              <a:latin typeface="FoundrySterling-Book" pitchFamily="2" charset="0"/>
              <a:cs typeface="Arial"/>
            </a:endParaRPr>
          </a:p>
        </p:txBody>
      </p:sp>
      <p:sp>
        <p:nvSpPr>
          <p:cNvPr id="16" name="TextBox 15"/>
          <p:cNvSpPr txBox="1"/>
          <p:nvPr/>
        </p:nvSpPr>
        <p:spPr>
          <a:xfrm>
            <a:off x="1843529" y="1007596"/>
            <a:ext cx="5456942" cy="461665"/>
          </a:xfrm>
          <a:prstGeom prst="rect">
            <a:avLst/>
          </a:prstGeom>
          <a:noFill/>
        </p:spPr>
        <p:txBody>
          <a:bodyPr wrap="none" rtlCol="0">
            <a:spAutoFit/>
          </a:bodyPr>
          <a:lstStyle/>
          <a:p>
            <a:pPr algn="ctr"/>
            <a:r>
              <a:rPr lang="en-US" sz="2400" b="1" dirty="0">
                <a:solidFill>
                  <a:srgbClr val="F2F2F2"/>
                </a:solidFill>
                <a:latin typeface="FOUNDRYSTERLING-BOOK" pitchFamily="2" charset="0"/>
                <a:cs typeface="Arial"/>
              </a:rPr>
              <a:t>The </a:t>
            </a:r>
            <a:r>
              <a:rPr lang="en-US" sz="2400" b="1" dirty="0" err="1">
                <a:solidFill>
                  <a:srgbClr val="F2F2F2"/>
                </a:solidFill>
                <a:latin typeface="FOUNDRYSTERLING-BOOK" pitchFamily="2" charset="0"/>
                <a:cs typeface="Arial"/>
              </a:rPr>
              <a:t>Dantu</a:t>
            </a:r>
            <a:r>
              <a:rPr lang="en-US" sz="2400" b="1" dirty="0">
                <a:solidFill>
                  <a:srgbClr val="F2F2F2"/>
                </a:solidFill>
                <a:latin typeface="FOUNDRYSTERLING-BOOK" pitchFamily="2" charset="0"/>
                <a:cs typeface="Arial"/>
              </a:rPr>
              <a:t> blood group has been found in:</a:t>
            </a:r>
          </a:p>
        </p:txBody>
      </p:sp>
    </p:spTree>
    <p:extLst>
      <p:ext uri="{BB962C8B-B14F-4D97-AF65-F5344CB8AC3E}">
        <p14:creationId xmlns:p14="http://schemas.microsoft.com/office/powerpoint/2010/main" val="266788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101F-F226-7948-8B2D-E543250CEEED}"/>
              </a:ext>
            </a:extLst>
          </p:cNvPr>
          <p:cNvSpPr>
            <a:spLocks noGrp="1"/>
          </p:cNvSpPr>
          <p:nvPr>
            <p:ph type="title"/>
          </p:nvPr>
        </p:nvSpPr>
        <p:spPr>
          <a:xfrm>
            <a:off x="209432" y="61132"/>
            <a:ext cx="8710510" cy="599507"/>
          </a:xfrm>
        </p:spPr>
        <p:txBody>
          <a:bodyPr/>
          <a:lstStyle/>
          <a:p>
            <a:r>
              <a:rPr lang="en-GB" dirty="0">
                <a:latin typeface="FoundrySterling-Book" pitchFamily="2" charset="0"/>
              </a:rPr>
              <a:t>Three potential problems</a:t>
            </a:r>
            <a:endParaRPr lang="en-US" dirty="0">
              <a:latin typeface="FoundrySterling-Book" pitchFamily="2" charset="0"/>
            </a:endParaRPr>
          </a:p>
        </p:txBody>
      </p:sp>
      <p:sp>
        <p:nvSpPr>
          <p:cNvPr id="40" name="TextBox 39">
            <a:extLst>
              <a:ext uri="{FF2B5EF4-FFF2-40B4-BE49-F238E27FC236}">
                <a16:creationId xmlns:a16="http://schemas.microsoft.com/office/drawing/2014/main" id="{1756BFFD-C90C-1940-AC2D-BFC82604D6F5}"/>
              </a:ext>
            </a:extLst>
          </p:cNvPr>
          <p:cNvSpPr txBox="1"/>
          <p:nvPr/>
        </p:nvSpPr>
        <p:spPr>
          <a:xfrm>
            <a:off x="994306" y="2044464"/>
            <a:ext cx="4502152" cy="523220"/>
          </a:xfrm>
          <a:prstGeom prst="rect">
            <a:avLst/>
          </a:prstGeom>
          <a:noFill/>
        </p:spPr>
        <p:txBody>
          <a:bodyPr wrap="square" rtlCol="0">
            <a:spAutoFit/>
          </a:bodyPr>
          <a:lstStyle/>
          <a:p>
            <a:pPr algn="l"/>
            <a:r>
              <a:rPr lang="en-US" i="1" dirty="0">
                <a:latin typeface="FoundrySterling-Book" pitchFamily="2" charset="0"/>
              </a:rPr>
              <a:t>Experimental confounding - </a:t>
            </a:r>
            <a:r>
              <a:rPr lang="en-US" sz="1200" dirty="0">
                <a:latin typeface="FoundrySterling-Book" pitchFamily="2" charset="0"/>
              </a:rPr>
              <a:t>for example, differential genotyping between cases and controls.</a:t>
            </a:r>
          </a:p>
        </p:txBody>
      </p:sp>
      <p:sp>
        <p:nvSpPr>
          <p:cNvPr id="41" name="TextBox 40">
            <a:extLst>
              <a:ext uri="{FF2B5EF4-FFF2-40B4-BE49-F238E27FC236}">
                <a16:creationId xmlns:a16="http://schemas.microsoft.com/office/drawing/2014/main" id="{C2F0562D-9A8A-2844-A339-C071ED1EA460}"/>
              </a:ext>
            </a:extLst>
          </p:cNvPr>
          <p:cNvSpPr txBox="1"/>
          <p:nvPr/>
        </p:nvSpPr>
        <p:spPr>
          <a:xfrm>
            <a:off x="238669" y="749201"/>
            <a:ext cx="8346979" cy="830997"/>
          </a:xfrm>
          <a:prstGeom prst="rect">
            <a:avLst/>
          </a:prstGeom>
          <a:noFill/>
        </p:spPr>
        <p:txBody>
          <a:bodyPr wrap="square" rtlCol="0">
            <a:spAutoFit/>
          </a:bodyPr>
          <a:lstStyle/>
          <a:p>
            <a:pPr algn="l"/>
            <a:r>
              <a:rPr lang="en-US" dirty="0">
                <a:latin typeface="FoundrySterling-Book" pitchFamily="2" charset="0"/>
              </a:rPr>
              <a:t>Case-control designs do not control for confounding – this has to be done in the analysis stage.</a:t>
            </a:r>
          </a:p>
          <a:p>
            <a:pPr algn="l"/>
            <a:r>
              <a:rPr lang="en-US" dirty="0">
                <a:latin typeface="FoundrySterling-Book" pitchFamily="2" charset="0"/>
              </a:rPr>
              <a:t>Association picks up all ‘causal’ paths from genotype to phenotype.</a:t>
            </a:r>
          </a:p>
          <a:p>
            <a:pPr algn="l"/>
            <a:r>
              <a:rPr lang="en-US" dirty="0">
                <a:latin typeface="FoundrySterling-Book" pitchFamily="2" charset="0"/>
              </a:rPr>
              <a:t>There are at least three important ways the study could be confounded:</a:t>
            </a:r>
          </a:p>
        </p:txBody>
      </p:sp>
      <p:grpSp>
        <p:nvGrpSpPr>
          <p:cNvPr id="3" name="Group 2">
            <a:extLst>
              <a:ext uri="{FF2B5EF4-FFF2-40B4-BE49-F238E27FC236}">
                <a16:creationId xmlns:a16="http://schemas.microsoft.com/office/drawing/2014/main" id="{72094803-1A2D-7E46-B558-DE0C300A6B27}"/>
              </a:ext>
            </a:extLst>
          </p:cNvPr>
          <p:cNvGrpSpPr/>
          <p:nvPr/>
        </p:nvGrpSpPr>
        <p:grpSpPr>
          <a:xfrm>
            <a:off x="5986140" y="1704338"/>
            <a:ext cx="2128202" cy="1227532"/>
            <a:chOff x="3358198" y="2297081"/>
            <a:chExt cx="3893008" cy="2245460"/>
          </a:xfrm>
        </p:grpSpPr>
        <p:grpSp>
          <p:nvGrpSpPr>
            <p:cNvPr id="23" name="Group 22">
              <a:extLst>
                <a:ext uri="{FF2B5EF4-FFF2-40B4-BE49-F238E27FC236}">
                  <a16:creationId xmlns:a16="http://schemas.microsoft.com/office/drawing/2014/main" id="{BB20941A-DB8C-1B43-B029-8EB3BA49999F}"/>
                </a:ext>
              </a:extLst>
            </p:cNvPr>
            <p:cNvGrpSpPr/>
            <p:nvPr/>
          </p:nvGrpSpPr>
          <p:grpSpPr>
            <a:xfrm>
              <a:off x="5232429" y="3945731"/>
              <a:ext cx="2018777" cy="596810"/>
              <a:chOff x="2032000" y="1639514"/>
              <a:chExt cx="4031972" cy="2549429"/>
            </a:xfrm>
          </p:grpSpPr>
          <p:pic>
            <p:nvPicPr>
              <p:cNvPr id="24" name="Picture 2">
                <a:extLst>
                  <a:ext uri="{FF2B5EF4-FFF2-40B4-BE49-F238E27FC236}">
                    <a16:creationId xmlns:a16="http://schemas.microsoft.com/office/drawing/2014/main" id="{2BFE545A-5369-C348-A442-1BE894F8EC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6922" y="1639514"/>
                <a:ext cx="4027050" cy="2543347"/>
              </a:xfrm>
              <a:prstGeom prst="rect">
                <a:avLst/>
              </a:prstGeom>
              <a:noFill/>
              <a:ln w="9525">
                <a:noFill/>
                <a:miter lim="800000"/>
                <a:headEnd/>
                <a:tailEnd/>
              </a:ln>
            </p:spPr>
          </p:pic>
          <p:sp>
            <p:nvSpPr>
              <p:cNvPr id="25" name="Rectangle 24">
                <a:extLst>
                  <a:ext uri="{FF2B5EF4-FFF2-40B4-BE49-F238E27FC236}">
                    <a16:creationId xmlns:a16="http://schemas.microsoft.com/office/drawing/2014/main" id="{30003F18-F280-EA4B-A4C0-9C0E9F01C306}"/>
                  </a:ext>
                </a:extLst>
              </p:cNvPr>
              <p:cNvSpPr/>
              <p:nvPr/>
            </p:nvSpPr>
            <p:spPr bwMode="auto">
              <a:xfrm>
                <a:off x="2032000" y="1639517"/>
                <a:ext cx="576649" cy="2548050"/>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FoundrySterling-Book" pitchFamily="2" charset="0"/>
                </a:endParaRPr>
              </a:p>
            </p:txBody>
          </p:sp>
          <p:sp>
            <p:nvSpPr>
              <p:cNvPr id="26" name="Rectangle 25">
                <a:extLst>
                  <a:ext uri="{FF2B5EF4-FFF2-40B4-BE49-F238E27FC236}">
                    <a16:creationId xmlns:a16="http://schemas.microsoft.com/office/drawing/2014/main" id="{8A4B5E86-CC72-AC4A-8D78-AC8B0A8D0C9C}"/>
                  </a:ext>
                </a:extLst>
              </p:cNvPr>
              <p:cNvSpPr/>
              <p:nvPr/>
            </p:nvSpPr>
            <p:spPr bwMode="auto">
              <a:xfrm>
                <a:off x="5472671" y="1686794"/>
                <a:ext cx="576649" cy="2502149"/>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FoundrySterling-Book" pitchFamily="2" charset="0"/>
                </a:endParaRPr>
              </a:p>
            </p:txBody>
          </p:sp>
        </p:grpSp>
        <p:sp>
          <p:nvSpPr>
            <p:cNvPr id="28" name="Rounded Rectangle 27">
              <a:extLst>
                <a:ext uri="{FF2B5EF4-FFF2-40B4-BE49-F238E27FC236}">
                  <a16:creationId xmlns:a16="http://schemas.microsoft.com/office/drawing/2014/main" id="{F4D7C3CF-D5CC-ED4B-86E7-107BFFB761C9}"/>
                </a:ext>
              </a:extLst>
            </p:cNvPr>
            <p:cNvSpPr/>
            <p:nvPr/>
          </p:nvSpPr>
          <p:spPr bwMode="auto">
            <a:xfrm>
              <a:off x="5531395" y="2297081"/>
              <a:ext cx="403411" cy="622175"/>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FoundrySterling-Book" pitchFamily="2" charset="0"/>
                </a:rPr>
                <a:t>G</a:t>
              </a:r>
              <a:endParaRPr kumimoji="0" lang="en-US" sz="800" b="0" i="0" u="none" strike="noStrike" cap="none" normalizeH="0" baseline="0" dirty="0">
                <a:ln>
                  <a:noFill/>
                </a:ln>
                <a:solidFill>
                  <a:schemeClr val="tx1"/>
                </a:solidFill>
                <a:effectLst/>
                <a:latin typeface="FoundrySterling-Book" pitchFamily="2"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FoundrySterling-Book" pitchFamily="2" charset="0"/>
                </a:rPr>
                <a:t>g</a:t>
              </a:r>
            </a:p>
          </p:txBody>
        </p:sp>
        <p:cxnSp>
          <p:nvCxnSpPr>
            <p:cNvPr id="29" name="Straight Arrow Connector 28">
              <a:extLst>
                <a:ext uri="{FF2B5EF4-FFF2-40B4-BE49-F238E27FC236}">
                  <a16:creationId xmlns:a16="http://schemas.microsoft.com/office/drawing/2014/main" id="{559808AF-A57A-2744-9BF4-F2750446EE40}"/>
                </a:ext>
              </a:extLst>
            </p:cNvPr>
            <p:cNvCxnSpPr>
              <a:cxnSpLocks/>
            </p:cNvCxnSpPr>
            <p:nvPr/>
          </p:nvCxnSpPr>
          <p:spPr bwMode="auto">
            <a:xfrm>
              <a:off x="5760874" y="2921482"/>
              <a:ext cx="347866" cy="102282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30" name="TextBox 29">
              <a:extLst>
                <a:ext uri="{FF2B5EF4-FFF2-40B4-BE49-F238E27FC236}">
                  <a16:creationId xmlns:a16="http://schemas.microsoft.com/office/drawing/2014/main" id="{81CB3C44-CA50-4343-A10E-CED92E322C56}"/>
                </a:ext>
              </a:extLst>
            </p:cNvPr>
            <p:cNvSpPr txBox="1"/>
            <p:nvPr/>
          </p:nvSpPr>
          <p:spPr>
            <a:xfrm>
              <a:off x="3390096" y="3672231"/>
              <a:ext cx="1458249" cy="731900"/>
            </a:xfrm>
            <a:prstGeom prst="rect">
              <a:avLst/>
            </a:prstGeom>
            <a:solidFill>
              <a:srgbClr val="FFFFFF">
                <a:alpha val="22353"/>
              </a:srgbClr>
            </a:solidFill>
          </p:spPr>
          <p:txBody>
            <a:bodyPr wrap="square" rtlCol="0">
              <a:spAutoFit/>
            </a:bodyPr>
            <a:lstStyle/>
            <a:p>
              <a:pPr algn="ctr"/>
              <a:r>
                <a:rPr lang="en-GB" sz="1000" dirty="0">
                  <a:latin typeface="FoundrySterling-Book" pitchFamily="2" charset="0"/>
                </a:rPr>
                <a:t>Experimental setup</a:t>
              </a:r>
              <a:endParaRPr lang="en-US" sz="1000" dirty="0">
                <a:latin typeface="FoundrySterling-Book" pitchFamily="2" charset="0"/>
              </a:endParaRPr>
            </a:p>
          </p:txBody>
        </p:sp>
        <p:sp>
          <p:nvSpPr>
            <p:cNvPr id="31" name="TextBox 30">
              <a:extLst>
                <a:ext uri="{FF2B5EF4-FFF2-40B4-BE49-F238E27FC236}">
                  <a16:creationId xmlns:a16="http://schemas.microsoft.com/office/drawing/2014/main" id="{C3320CC5-BDA6-8942-915B-1F637F7F2465}"/>
                </a:ext>
              </a:extLst>
            </p:cNvPr>
            <p:cNvSpPr txBox="1"/>
            <p:nvPr/>
          </p:nvSpPr>
          <p:spPr>
            <a:xfrm>
              <a:off x="3358198" y="2559911"/>
              <a:ext cx="1544446" cy="731900"/>
            </a:xfrm>
            <a:prstGeom prst="rect">
              <a:avLst/>
            </a:prstGeom>
            <a:solidFill>
              <a:srgbClr val="FFFFFF">
                <a:alpha val="22353"/>
              </a:srgbClr>
            </a:solidFill>
          </p:spPr>
          <p:txBody>
            <a:bodyPr wrap="square" rtlCol="0">
              <a:spAutoFit/>
            </a:bodyPr>
            <a:lstStyle/>
            <a:p>
              <a:pPr algn="ctr"/>
              <a:r>
                <a:rPr lang="en-GB" sz="1000" dirty="0">
                  <a:latin typeface="FoundrySterling-Book" pitchFamily="2" charset="0"/>
                </a:rPr>
                <a:t>Genotyping process</a:t>
              </a:r>
              <a:endParaRPr lang="en-US" sz="1000" dirty="0">
                <a:latin typeface="FoundrySterling-Book" pitchFamily="2" charset="0"/>
              </a:endParaRPr>
            </a:p>
          </p:txBody>
        </p:sp>
        <p:cxnSp>
          <p:nvCxnSpPr>
            <p:cNvPr id="32" name="Straight Arrow Connector 31">
              <a:extLst>
                <a:ext uri="{FF2B5EF4-FFF2-40B4-BE49-F238E27FC236}">
                  <a16:creationId xmlns:a16="http://schemas.microsoft.com/office/drawing/2014/main" id="{7B25B76F-EFC0-794C-83E3-5912E837E300}"/>
                </a:ext>
              </a:extLst>
            </p:cNvPr>
            <p:cNvCxnSpPr>
              <a:cxnSpLocks/>
              <a:stCxn id="30" idx="0"/>
            </p:cNvCxnSpPr>
            <p:nvPr/>
          </p:nvCxnSpPr>
          <p:spPr bwMode="auto">
            <a:xfrm flipV="1">
              <a:off x="4119222" y="3204148"/>
              <a:ext cx="43099" cy="46808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DBA56270-CFEB-CF4E-A2AF-90D305F1A6F5}"/>
                </a:ext>
              </a:extLst>
            </p:cNvPr>
            <p:cNvCxnSpPr>
              <a:cxnSpLocks/>
              <a:endCxn id="28" idx="1"/>
            </p:cNvCxnSpPr>
            <p:nvPr/>
          </p:nvCxnSpPr>
          <p:spPr bwMode="auto">
            <a:xfrm flipV="1">
              <a:off x="4902644" y="2608168"/>
              <a:ext cx="628751" cy="31163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55F78682-4EB8-104C-B5DE-39682A73FCF8}"/>
                </a:ext>
              </a:extLst>
            </p:cNvPr>
            <p:cNvCxnSpPr>
              <a:cxnSpLocks/>
            </p:cNvCxnSpPr>
            <p:nvPr/>
          </p:nvCxnSpPr>
          <p:spPr bwMode="auto">
            <a:xfrm>
              <a:off x="4877279" y="4098834"/>
              <a:ext cx="268777" cy="8679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7" name="Group 6">
            <a:extLst>
              <a:ext uri="{FF2B5EF4-FFF2-40B4-BE49-F238E27FC236}">
                <a16:creationId xmlns:a16="http://schemas.microsoft.com/office/drawing/2014/main" id="{ED0C1E05-6BB8-2B46-BEF0-103FFE8213F4}"/>
              </a:ext>
            </a:extLst>
          </p:cNvPr>
          <p:cNvGrpSpPr/>
          <p:nvPr/>
        </p:nvGrpSpPr>
        <p:grpSpPr>
          <a:xfrm>
            <a:off x="1410184" y="3096952"/>
            <a:ext cx="2067535" cy="1225359"/>
            <a:chOff x="1920703" y="3445632"/>
            <a:chExt cx="3750978" cy="2223080"/>
          </a:xfrm>
        </p:grpSpPr>
        <p:grpSp>
          <p:nvGrpSpPr>
            <p:cNvPr id="42" name="Group 41">
              <a:extLst>
                <a:ext uri="{FF2B5EF4-FFF2-40B4-BE49-F238E27FC236}">
                  <a16:creationId xmlns:a16="http://schemas.microsoft.com/office/drawing/2014/main" id="{93C14542-2CF9-394A-94AC-7E985A9A7426}"/>
                </a:ext>
              </a:extLst>
            </p:cNvPr>
            <p:cNvGrpSpPr/>
            <p:nvPr/>
          </p:nvGrpSpPr>
          <p:grpSpPr>
            <a:xfrm>
              <a:off x="1920703" y="5071902"/>
              <a:ext cx="2018777" cy="596810"/>
              <a:chOff x="2032000" y="1639514"/>
              <a:chExt cx="4031972" cy="2549429"/>
            </a:xfrm>
          </p:grpSpPr>
          <p:pic>
            <p:nvPicPr>
              <p:cNvPr id="43" name="Picture 2">
                <a:extLst>
                  <a:ext uri="{FF2B5EF4-FFF2-40B4-BE49-F238E27FC236}">
                    <a16:creationId xmlns:a16="http://schemas.microsoft.com/office/drawing/2014/main" id="{CE46515A-8412-D240-9F2B-9B7392EE26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6922" y="1639514"/>
                <a:ext cx="4027050" cy="2543347"/>
              </a:xfrm>
              <a:prstGeom prst="rect">
                <a:avLst/>
              </a:prstGeom>
              <a:noFill/>
              <a:ln w="9525">
                <a:noFill/>
                <a:miter lim="800000"/>
                <a:headEnd/>
                <a:tailEnd/>
              </a:ln>
            </p:spPr>
          </p:pic>
          <p:sp>
            <p:nvSpPr>
              <p:cNvPr id="45" name="Rectangle 44">
                <a:extLst>
                  <a:ext uri="{FF2B5EF4-FFF2-40B4-BE49-F238E27FC236}">
                    <a16:creationId xmlns:a16="http://schemas.microsoft.com/office/drawing/2014/main" id="{01AE63B4-2BD1-2142-8BEF-83D278D9FE2D}"/>
                  </a:ext>
                </a:extLst>
              </p:cNvPr>
              <p:cNvSpPr/>
              <p:nvPr/>
            </p:nvSpPr>
            <p:spPr bwMode="auto">
              <a:xfrm>
                <a:off x="2032000" y="1639517"/>
                <a:ext cx="576649" cy="2548050"/>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FoundrySterling-Book" pitchFamily="2" charset="0"/>
                </a:endParaRPr>
              </a:p>
            </p:txBody>
          </p:sp>
          <p:sp>
            <p:nvSpPr>
              <p:cNvPr id="47" name="Rectangle 46">
                <a:extLst>
                  <a:ext uri="{FF2B5EF4-FFF2-40B4-BE49-F238E27FC236}">
                    <a16:creationId xmlns:a16="http://schemas.microsoft.com/office/drawing/2014/main" id="{8F4A4AEC-5CE9-8043-A4CA-EB0342A33357}"/>
                  </a:ext>
                </a:extLst>
              </p:cNvPr>
              <p:cNvSpPr/>
              <p:nvPr/>
            </p:nvSpPr>
            <p:spPr bwMode="auto">
              <a:xfrm>
                <a:off x="5472671" y="1686794"/>
                <a:ext cx="576649" cy="2502149"/>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FoundrySterling-Book" pitchFamily="2" charset="0"/>
                </a:endParaRPr>
              </a:p>
            </p:txBody>
          </p:sp>
        </p:grpSp>
        <p:sp>
          <p:nvSpPr>
            <p:cNvPr id="50" name="Rounded Rectangle 49">
              <a:extLst>
                <a:ext uri="{FF2B5EF4-FFF2-40B4-BE49-F238E27FC236}">
                  <a16:creationId xmlns:a16="http://schemas.microsoft.com/office/drawing/2014/main" id="{6C546D23-B89C-9F47-BC6D-A374FB464783}"/>
                </a:ext>
              </a:extLst>
            </p:cNvPr>
            <p:cNvSpPr/>
            <p:nvPr/>
          </p:nvSpPr>
          <p:spPr bwMode="auto">
            <a:xfrm>
              <a:off x="2061690" y="3508439"/>
              <a:ext cx="403411" cy="622175"/>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FoundrySterling-Book" pitchFamily="2" charset="0"/>
                </a:rPr>
                <a:t>G</a:t>
              </a:r>
              <a:endParaRPr kumimoji="0" lang="en-US" sz="800" b="0" i="0" u="none" strike="noStrike" cap="none" normalizeH="0" baseline="0" dirty="0">
                <a:ln>
                  <a:noFill/>
                </a:ln>
                <a:solidFill>
                  <a:schemeClr val="tx1"/>
                </a:solidFill>
                <a:effectLst/>
                <a:latin typeface="FoundrySterling-Book" pitchFamily="2"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FoundrySterling-Book" pitchFamily="2" charset="0"/>
                </a:rPr>
                <a:t>g</a:t>
              </a:r>
            </a:p>
          </p:txBody>
        </p:sp>
        <p:cxnSp>
          <p:nvCxnSpPr>
            <p:cNvPr id="54" name="Straight Arrow Connector 53">
              <a:extLst>
                <a:ext uri="{FF2B5EF4-FFF2-40B4-BE49-F238E27FC236}">
                  <a16:creationId xmlns:a16="http://schemas.microsoft.com/office/drawing/2014/main" id="{2724A2FE-671B-D143-AC59-A8BE2DA4CEAA}"/>
                </a:ext>
              </a:extLst>
            </p:cNvPr>
            <p:cNvCxnSpPr>
              <a:cxnSpLocks/>
            </p:cNvCxnSpPr>
            <p:nvPr/>
          </p:nvCxnSpPr>
          <p:spPr bwMode="auto">
            <a:xfrm>
              <a:off x="2337527" y="4182472"/>
              <a:ext cx="459487" cy="88800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55" name="TextBox 54">
              <a:extLst>
                <a:ext uri="{FF2B5EF4-FFF2-40B4-BE49-F238E27FC236}">
                  <a16:creationId xmlns:a16="http://schemas.microsoft.com/office/drawing/2014/main" id="{8953A26F-8275-1D4B-B43A-968873075B53}"/>
                </a:ext>
              </a:extLst>
            </p:cNvPr>
            <p:cNvSpPr txBox="1"/>
            <p:nvPr/>
          </p:nvSpPr>
          <p:spPr>
            <a:xfrm>
              <a:off x="3075328" y="3445632"/>
              <a:ext cx="1544446" cy="725891"/>
            </a:xfrm>
            <a:prstGeom prst="rect">
              <a:avLst/>
            </a:prstGeom>
            <a:solidFill>
              <a:srgbClr val="FFFFFF">
                <a:alpha val="22353"/>
              </a:srgbClr>
            </a:solidFill>
          </p:spPr>
          <p:txBody>
            <a:bodyPr wrap="square" rtlCol="0">
              <a:spAutoFit/>
            </a:bodyPr>
            <a:lstStyle/>
            <a:p>
              <a:pPr algn="ctr"/>
              <a:r>
                <a:rPr lang="en-GB" sz="1000" dirty="0">
                  <a:latin typeface="FoundrySterling-Book" pitchFamily="2" charset="0"/>
                </a:rPr>
                <a:t>Population</a:t>
              </a:r>
            </a:p>
            <a:p>
              <a:pPr algn="ctr"/>
              <a:r>
                <a:rPr lang="en-GB" sz="1000" dirty="0">
                  <a:latin typeface="FoundrySterling-Book" pitchFamily="2" charset="0"/>
                </a:rPr>
                <a:t>structure</a:t>
              </a:r>
              <a:endParaRPr lang="en-US" sz="1000" dirty="0">
                <a:latin typeface="FoundrySterling-Book" pitchFamily="2" charset="0"/>
              </a:endParaRPr>
            </a:p>
          </p:txBody>
        </p:sp>
        <p:cxnSp>
          <p:nvCxnSpPr>
            <p:cNvPr id="56" name="Straight Arrow Connector 55">
              <a:extLst>
                <a:ext uri="{FF2B5EF4-FFF2-40B4-BE49-F238E27FC236}">
                  <a16:creationId xmlns:a16="http://schemas.microsoft.com/office/drawing/2014/main" id="{6D4D0813-4D13-AC41-B278-4E9A8C17DCBC}"/>
                </a:ext>
              </a:extLst>
            </p:cNvPr>
            <p:cNvCxnSpPr>
              <a:cxnSpLocks/>
            </p:cNvCxnSpPr>
            <p:nvPr/>
          </p:nvCxnSpPr>
          <p:spPr bwMode="auto">
            <a:xfrm flipH="1">
              <a:off x="2469200" y="3819526"/>
              <a:ext cx="606128" cy="3182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57" name="Straight Arrow Connector 56">
              <a:extLst>
                <a:ext uri="{FF2B5EF4-FFF2-40B4-BE49-F238E27FC236}">
                  <a16:creationId xmlns:a16="http://schemas.microsoft.com/office/drawing/2014/main" id="{4C9656A4-1511-2044-9A45-4EA3760180D4}"/>
                </a:ext>
              </a:extLst>
            </p:cNvPr>
            <p:cNvCxnSpPr>
              <a:cxnSpLocks/>
            </p:cNvCxnSpPr>
            <p:nvPr/>
          </p:nvCxnSpPr>
          <p:spPr bwMode="auto">
            <a:xfrm flipH="1">
              <a:off x="3233510" y="4303566"/>
              <a:ext cx="211379" cy="59538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58" name="TextBox 57">
              <a:extLst>
                <a:ext uri="{FF2B5EF4-FFF2-40B4-BE49-F238E27FC236}">
                  <a16:creationId xmlns:a16="http://schemas.microsoft.com/office/drawing/2014/main" id="{DB6EBB69-8613-2246-BC40-B3EA8F8B0D75}"/>
                </a:ext>
              </a:extLst>
            </p:cNvPr>
            <p:cNvSpPr txBox="1"/>
            <p:nvPr/>
          </p:nvSpPr>
          <p:spPr>
            <a:xfrm>
              <a:off x="4036959" y="4474664"/>
              <a:ext cx="1634722" cy="725891"/>
            </a:xfrm>
            <a:prstGeom prst="rect">
              <a:avLst/>
            </a:prstGeom>
            <a:solidFill>
              <a:srgbClr val="FFFFFF">
                <a:alpha val="22353"/>
              </a:srgbClr>
            </a:solidFill>
          </p:spPr>
          <p:txBody>
            <a:bodyPr wrap="square" rtlCol="0">
              <a:spAutoFit/>
            </a:bodyPr>
            <a:lstStyle/>
            <a:p>
              <a:pPr algn="ctr"/>
              <a:r>
                <a:rPr lang="en-GB" sz="1000" dirty="0">
                  <a:latin typeface="FoundrySterling-Book" pitchFamily="2" charset="0"/>
                </a:rPr>
                <a:t>Case/control</a:t>
              </a:r>
            </a:p>
            <a:p>
              <a:pPr algn="ctr"/>
              <a:r>
                <a:rPr lang="en-GB" sz="1000" dirty="0">
                  <a:latin typeface="FoundrySterling-Book" pitchFamily="2" charset="0"/>
                </a:rPr>
                <a:t>sampling</a:t>
              </a:r>
              <a:endParaRPr lang="en-US" sz="1000" dirty="0">
                <a:latin typeface="FoundrySterling-Book" pitchFamily="2" charset="0"/>
              </a:endParaRPr>
            </a:p>
          </p:txBody>
        </p:sp>
        <p:cxnSp>
          <p:nvCxnSpPr>
            <p:cNvPr id="62" name="Straight Arrow Connector 61">
              <a:extLst>
                <a:ext uri="{FF2B5EF4-FFF2-40B4-BE49-F238E27FC236}">
                  <a16:creationId xmlns:a16="http://schemas.microsoft.com/office/drawing/2014/main" id="{DE3620CC-B8E9-E543-A67A-6538DAAC63E3}"/>
                </a:ext>
              </a:extLst>
            </p:cNvPr>
            <p:cNvCxnSpPr>
              <a:cxnSpLocks/>
            </p:cNvCxnSpPr>
            <p:nvPr/>
          </p:nvCxnSpPr>
          <p:spPr bwMode="auto">
            <a:xfrm>
              <a:off x="4390985" y="4199618"/>
              <a:ext cx="154646" cy="21601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97A47EE-2997-E948-B4DB-2CAA2D83CF0D}"/>
                </a:ext>
              </a:extLst>
            </p:cNvPr>
            <p:cNvCxnSpPr>
              <a:cxnSpLocks/>
            </p:cNvCxnSpPr>
            <p:nvPr/>
          </p:nvCxnSpPr>
          <p:spPr bwMode="auto">
            <a:xfrm flipH="1">
              <a:off x="3961191" y="5245890"/>
              <a:ext cx="187332" cy="16061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sp>
        <p:nvSpPr>
          <p:cNvPr id="64" name="TextBox 63">
            <a:extLst>
              <a:ext uri="{FF2B5EF4-FFF2-40B4-BE49-F238E27FC236}">
                <a16:creationId xmlns:a16="http://schemas.microsoft.com/office/drawing/2014/main" id="{B74DCE57-F410-2E45-95A6-1837EEAA3686}"/>
              </a:ext>
            </a:extLst>
          </p:cNvPr>
          <p:cNvSpPr txBox="1"/>
          <p:nvPr/>
        </p:nvSpPr>
        <p:spPr>
          <a:xfrm>
            <a:off x="5040814" y="3386623"/>
            <a:ext cx="3403188" cy="892552"/>
          </a:xfrm>
          <a:prstGeom prst="rect">
            <a:avLst/>
          </a:prstGeom>
          <a:noFill/>
        </p:spPr>
        <p:txBody>
          <a:bodyPr wrap="square" rtlCol="0">
            <a:spAutoFit/>
          </a:bodyPr>
          <a:lstStyle/>
          <a:p>
            <a:pPr algn="l"/>
            <a:r>
              <a:rPr lang="en-US" i="1" dirty="0">
                <a:latin typeface="FoundrySterling-Book" pitchFamily="2" charset="0"/>
              </a:rPr>
              <a:t>Confounding by population structure</a:t>
            </a:r>
            <a:r>
              <a:rPr lang="en-US" dirty="0">
                <a:latin typeface="FoundrySterling-Book" pitchFamily="2" charset="0"/>
              </a:rPr>
              <a:t> </a:t>
            </a:r>
            <a:r>
              <a:rPr lang="en-US" sz="1200" dirty="0">
                <a:latin typeface="FoundrySterling-Book" pitchFamily="2" charset="0"/>
              </a:rPr>
              <a:t>– for example, if the sampling structure, or the true distribution of the phenotype, happens to covary with genetic background</a:t>
            </a:r>
            <a:endParaRPr lang="en-US" sz="1200" i="1" dirty="0">
              <a:latin typeface="FoundrySterling-Book" pitchFamily="2" charset="0"/>
            </a:endParaRPr>
          </a:p>
        </p:txBody>
      </p:sp>
      <p:sp>
        <p:nvSpPr>
          <p:cNvPr id="77" name="TextBox 76">
            <a:extLst>
              <a:ext uri="{FF2B5EF4-FFF2-40B4-BE49-F238E27FC236}">
                <a16:creationId xmlns:a16="http://schemas.microsoft.com/office/drawing/2014/main" id="{FD044051-9D42-1445-8C49-E56055FE70B2}"/>
              </a:ext>
            </a:extLst>
          </p:cNvPr>
          <p:cNvSpPr txBox="1"/>
          <p:nvPr/>
        </p:nvSpPr>
        <p:spPr>
          <a:xfrm>
            <a:off x="994306" y="4917654"/>
            <a:ext cx="4361443" cy="1077218"/>
          </a:xfrm>
          <a:prstGeom prst="rect">
            <a:avLst/>
          </a:prstGeom>
          <a:noFill/>
        </p:spPr>
        <p:txBody>
          <a:bodyPr wrap="square" rtlCol="0">
            <a:spAutoFit/>
          </a:bodyPr>
          <a:lstStyle/>
          <a:p>
            <a:pPr algn="l"/>
            <a:r>
              <a:rPr lang="en-US" i="1" dirty="0">
                <a:latin typeface="FoundrySterling-Book" pitchFamily="2" charset="0"/>
              </a:rPr>
              <a:t>Confounding by LD</a:t>
            </a:r>
          </a:p>
          <a:p>
            <a:pPr algn="l"/>
            <a:r>
              <a:rPr lang="en-US" sz="1200" dirty="0">
                <a:latin typeface="FoundrySterling-Book" pitchFamily="2" charset="0"/>
              </a:rPr>
              <a:t>Nearby variants are correlated (in linkage </a:t>
            </a:r>
            <a:r>
              <a:rPr lang="en-US" sz="1200" dirty="0" err="1">
                <a:latin typeface="FoundrySterling-Book" pitchFamily="2" charset="0"/>
              </a:rPr>
              <a:t>disquilibrium</a:t>
            </a:r>
            <a:r>
              <a:rPr lang="en-US" sz="1200" dirty="0">
                <a:latin typeface="FoundrySterling-Book" pitchFamily="2" charset="0"/>
              </a:rPr>
              <a:t>)  because of population genetic drift broken down by recombination.  This makes it easier to detect association, but harder to narrow down to the actual causal variant.</a:t>
            </a:r>
          </a:p>
        </p:txBody>
      </p:sp>
      <p:grpSp>
        <p:nvGrpSpPr>
          <p:cNvPr id="4" name="Group 3">
            <a:extLst>
              <a:ext uri="{FF2B5EF4-FFF2-40B4-BE49-F238E27FC236}">
                <a16:creationId xmlns:a16="http://schemas.microsoft.com/office/drawing/2014/main" id="{29AE822B-089F-924D-91DB-19B18DA998F9}"/>
              </a:ext>
            </a:extLst>
          </p:cNvPr>
          <p:cNvGrpSpPr/>
          <p:nvPr/>
        </p:nvGrpSpPr>
        <p:grpSpPr>
          <a:xfrm>
            <a:off x="6001551" y="4840124"/>
            <a:ext cx="1241245" cy="1317945"/>
            <a:chOff x="6003578" y="5146305"/>
            <a:chExt cx="1241245" cy="1317945"/>
          </a:xfrm>
        </p:grpSpPr>
        <p:grpSp>
          <p:nvGrpSpPr>
            <p:cNvPr id="10" name="Group 9">
              <a:extLst>
                <a:ext uri="{FF2B5EF4-FFF2-40B4-BE49-F238E27FC236}">
                  <a16:creationId xmlns:a16="http://schemas.microsoft.com/office/drawing/2014/main" id="{D5424A71-4760-FB4C-93BF-AC23281983AB}"/>
                </a:ext>
              </a:extLst>
            </p:cNvPr>
            <p:cNvGrpSpPr/>
            <p:nvPr/>
          </p:nvGrpSpPr>
          <p:grpSpPr>
            <a:xfrm>
              <a:off x="6003578" y="5146305"/>
              <a:ext cx="1241245" cy="1310096"/>
              <a:chOff x="3153398" y="1666789"/>
              <a:chExt cx="2542037" cy="2683039"/>
            </a:xfrm>
          </p:grpSpPr>
          <p:pic>
            <p:nvPicPr>
              <p:cNvPr id="67" name="Picture 2">
                <a:extLst>
                  <a:ext uri="{FF2B5EF4-FFF2-40B4-BE49-F238E27FC236}">
                    <a16:creationId xmlns:a16="http://schemas.microsoft.com/office/drawing/2014/main" id="{67512BFD-75CA-5F47-8A08-429260AE7EA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60088" y="3754442"/>
                <a:ext cx="2016314" cy="595386"/>
              </a:xfrm>
              <a:prstGeom prst="rect">
                <a:avLst/>
              </a:prstGeom>
              <a:noFill/>
              <a:ln w="9525">
                <a:noFill/>
                <a:miter lim="800000"/>
                <a:headEnd/>
                <a:tailEnd/>
              </a:ln>
            </p:spPr>
          </p:pic>
          <p:sp>
            <p:nvSpPr>
              <p:cNvPr id="70" name="Rounded Rectangle 69">
                <a:extLst>
                  <a:ext uri="{FF2B5EF4-FFF2-40B4-BE49-F238E27FC236}">
                    <a16:creationId xmlns:a16="http://schemas.microsoft.com/office/drawing/2014/main" id="{4352A21D-3A53-E943-951D-96EE8692E091}"/>
                  </a:ext>
                </a:extLst>
              </p:cNvPr>
              <p:cNvSpPr/>
              <p:nvPr/>
            </p:nvSpPr>
            <p:spPr bwMode="auto">
              <a:xfrm>
                <a:off x="3153398" y="2194600"/>
                <a:ext cx="403412" cy="622174"/>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FoundrySterling-Book" pitchFamily="2" charset="0"/>
                  </a:rPr>
                  <a:t>G</a:t>
                </a:r>
                <a:endParaRPr kumimoji="0" lang="en-US" sz="800" b="0" i="0" u="none" strike="noStrike" cap="none" normalizeH="0" baseline="0" dirty="0">
                  <a:ln>
                    <a:noFill/>
                  </a:ln>
                  <a:solidFill>
                    <a:schemeClr val="tx1"/>
                  </a:solidFill>
                  <a:effectLst/>
                  <a:latin typeface="FoundrySterling-Book" pitchFamily="2"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FoundrySterling-Book" pitchFamily="2" charset="0"/>
                  </a:rPr>
                  <a:t>g</a:t>
                </a:r>
              </a:p>
            </p:txBody>
          </p:sp>
          <p:sp>
            <p:nvSpPr>
              <p:cNvPr id="71" name="Rounded Rectangle 70">
                <a:extLst>
                  <a:ext uri="{FF2B5EF4-FFF2-40B4-BE49-F238E27FC236}">
                    <a16:creationId xmlns:a16="http://schemas.microsoft.com/office/drawing/2014/main" id="{5D574A9A-F01D-6841-AC11-5D6568D66073}"/>
                  </a:ext>
                </a:extLst>
              </p:cNvPr>
              <p:cNvSpPr/>
              <p:nvPr/>
            </p:nvSpPr>
            <p:spPr bwMode="auto">
              <a:xfrm>
                <a:off x="5292023" y="2194600"/>
                <a:ext cx="403412" cy="622174"/>
              </a:xfrm>
              <a:prstGeom prst="roundRect">
                <a:avLst/>
              </a:prstGeom>
              <a:solidFill>
                <a:srgbClr val="FFFFFF">
                  <a:alpha val="26667"/>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FoundrySterling-Book" pitchFamily="2" charset="0"/>
                  </a:rPr>
                  <a:t>H</a:t>
                </a:r>
              </a:p>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FoundrySterling-Book" pitchFamily="2" charset="0"/>
                  </a:rPr>
                  <a:t>h</a:t>
                </a:r>
                <a:endParaRPr kumimoji="0" lang="en-US" sz="800" b="0" i="0" u="none" strike="noStrike" cap="none" normalizeH="0" baseline="0" dirty="0">
                  <a:ln>
                    <a:noFill/>
                  </a:ln>
                  <a:solidFill>
                    <a:schemeClr val="tx1"/>
                  </a:solidFill>
                  <a:effectLst/>
                  <a:latin typeface="FoundrySterling-Book" pitchFamily="2" charset="0"/>
                </a:endParaRPr>
              </a:p>
            </p:txBody>
          </p:sp>
          <p:cxnSp>
            <p:nvCxnSpPr>
              <p:cNvPr id="72" name="Straight Arrow Connector 71">
                <a:extLst>
                  <a:ext uri="{FF2B5EF4-FFF2-40B4-BE49-F238E27FC236}">
                    <a16:creationId xmlns:a16="http://schemas.microsoft.com/office/drawing/2014/main" id="{7677A4CF-09C7-7644-A3E1-DAC0E202572F}"/>
                  </a:ext>
                </a:extLst>
              </p:cNvPr>
              <p:cNvCxnSpPr>
                <a:cxnSpLocks/>
              </p:cNvCxnSpPr>
              <p:nvPr/>
            </p:nvCxnSpPr>
            <p:spPr bwMode="auto">
              <a:xfrm flipH="1">
                <a:off x="4670653" y="3001725"/>
                <a:ext cx="580041" cy="58620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EB4BAE05-F226-7A4F-810A-336550B2FE9E}"/>
                  </a:ext>
                </a:extLst>
              </p:cNvPr>
              <p:cNvCxnSpPr>
                <a:cxnSpLocks/>
              </p:cNvCxnSpPr>
              <p:nvPr/>
            </p:nvCxnSpPr>
            <p:spPr bwMode="auto">
              <a:xfrm>
                <a:off x="3774559" y="2490966"/>
                <a:ext cx="1204775" cy="14721"/>
              </a:xfrm>
              <a:prstGeom prst="straightConnector1">
                <a:avLst/>
              </a:prstGeom>
              <a:solidFill>
                <a:schemeClr val="accent1"/>
              </a:solidFill>
              <a:ln w="38100" cap="flat" cmpd="sng" algn="ctr">
                <a:solidFill>
                  <a:schemeClr val="tx1"/>
                </a:solidFill>
                <a:prstDash val="solid"/>
                <a:round/>
                <a:headEnd type="triangle"/>
                <a:tailEnd type="triangle"/>
              </a:ln>
              <a:effectLst/>
            </p:spPr>
          </p:cxnSp>
          <p:sp>
            <p:nvSpPr>
              <p:cNvPr id="74" name="TextBox 73">
                <a:extLst>
                  <a:ext uri="{FF2B5EF4-FFF2-40B4-BE49-F238E27FC236}">
                    <a16:creationId xmlns:a16="http://schemas.microsoft.com/office/drawing/2014/main" id="{33F4565D-3074-944F-8DE9-4959A8C2A036}"/>
                  </a:ext>
                </a:extLst>
              </p:cNvPr>
              <p:cNvSpPr txBox="1"/>
              <p:nvPr/>
            </p:nvSpPr>
            <p:spPr>
              <a:xfrm>
                <a:off x="3231145" y="1666789"/>
                <a:ext cx="2262583" cy="441223"/>
              </a:xfrm>
              <a:prstGeom prst="rect">
                <a:avLst/>
              </a:prstGeom>
              <a:noFill/>
            </p:spPr>
            <p:txBody>
              <a:bodyPr wrap="none" rtlCol="0">
                <a:spAutoFit/>
              </a:bodyPr>
              <a:lstStyle/>
              <a:p>
                <a:r>
                  <a:rPr lang="en-US" sz="800" dirty="0">
                    <a:latin typeface="FoundrySterling-Book" pitchFamily="2" charset="0"/>
                  </a:rPr>
                  <a:t>Linkage disequilibrium</a:t>
                </a:r>
              </a:p>
            </p:txBody>
          </p:sp>
        </p:grpSp>
        <p:sp>
          <p:nvSpPr>
            <p:cNvPr id="39" name="Rectangle 38">
              <a:extLst>
                <a:ext uri="{FF2B5EF4-FFF2-40B4-BE49-F238E27FC236}">
                  <a16:creationId xmlns:a16="http://schemas.microsoft.com/office/drawing/2014/main" id="{427422DE-41A2-7B4E-BD61-3FA58CABBB71}"/>
                </a:ext>
              </a:extLst>
            </p:cNvPr>
            <p:cNvSpPr/>
            <p:nvPr/>
          </p:nvSpPr>
          <p:spPr bwMode="auto">
            <a:xfrm>
              <a:off x="6104502" y="6160449"/>
              <a:ext cx="131293" cy="30380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FoundrySterling-Book" pitchFamily="2" charset="0"/>
              </a:endParaRPr>
            </a:p>
          </p:txBody>
        </p:sp>
        <p:sp>
          <p:nvSpPr>
            <p:cNvPr id="46" name="Rectangle 45">
              <a:extLst>
                <a:ext uri="{FF2B5EF4-FFF2-40B4-BE49-F238E27FC236}">
                  <a16:creationId xmlns:a16="http://schemas.microsoft.com/office/drawing/2014/main" id="{860980AB-561C-DF4D-A614-205B15EB90A2}"/>
                </a:ext>
              </a:extLst>
            </p:cNvPr>
            <p:cNvSpPr/>
            <p:nvPr/>
          </p:nvSpPr>
          <p:spPr bwMode="auto">
            <a:xfrm>
              <a:off x="6957750" y="6160449"/>
              <a:ext cx="131293" cy="30380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FoundrySterling-Book" pitchFamily="2" charset="0"/>
              </a:endParaRPr>
            </a:p>
          </p:txBody>
        </p:sp>
      </p:grpSp>
    </p:spTree>
    <p:extLst>
      <p:ext uri="{BB962C8B-B14F-4D97-AF65-F5344CB8AC3E}">
        <p14:creationId xmlns:p14="http://schemas.microsoft.com/office/powerpoint/2010/main" val="554842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955" y="-371475"/>
            <a:ext cx="8073483" cy="1143000"/>
          </a:xfrm>
        </p:spPr>
        <p:txBody>
          <a:bodyPr/>
          <a:lstStyle/>
          <a:p>
            <a:r>
              <a:rPr lang="en-US" sz="2800" dirty="0">
                <a:latin typeface="FoundrySterling-Book" pitchFamily="2" charset="0"/>
              </a:rPr>
              <a:t>…but found at high frequency in east Africa</a:t>
            </a:r>
          </a:p>
        </p:txBody>
      </p:sp>
      <p:sp>
        <p:nvSpPr>
          <p:cNvPr id="4" name="TextBox 3"/>
          <p:cNvSpPr txBox="1"/>
          <p:nvPr/>
        </p:nvSpPr>
        <p:spPr>
          <a:xfrm>
            <a:off x="2375620" y="2121789"/>
            <a:ext cx="153659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0</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1,000</a:t>
            </a:r>
            <a:endParaRPr lang="en-US" sz="2400" dirty="0">
              <a:solidFill>
                <a:srgbClr val="F2F2F2"/>
              </a:solidFill>
              <a:latin typeface="FoundrySterling-Book" pitchFamily="2" charset="0"/>
              <a:cs typeface="Arial"/>
            </a:endParaRPr>
          </a:p>
        </p:txBody>
      </p:sp>
      <p:sp>
        <p:nvSpPr>
          <p:cNvPr id="5" name="TextBox 4"/>
          <p:cNvSpPr txBox="1"/>
          <p:nvPr/>
        </p:nvSpPr>
        <p:spPr>
          <a:xfrm>
            <a:off x="2375620" y="2628663"/>
            <a:ext cx="127991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1</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320</a:t>
            </a:r>
            <a:endParaRPr lang="en-US" sz="2400" dirty="0">
              <a:solidFill>
                <a:srgbClr val="F2F2F2"/>
              </a:solidFill>
              <a:latin typeface="FoundrySterling-Book" pitchFamily="2" charset="0"/>
              <a:cs typeface="Arial"/>
            </a:endParaRPr>
          </a:p>
        </p:txBody>
      </p:sp>
      <p:sp>
        <p:nvSpPr>
          <p:cNvPr id="6" name="TextBox 5"/>
          <p:cNvSpPr txBox="1"/>
          <p:nvPr/>
        </p:nvSpPr>
        <p:spPr>
          <a:xfrm>
            <a:off x="2375620" y="3135537"/>
            <a:ext cx="145108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0</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2870</a:t>
            </a:r>
          </a:p>
        </p:txBody>
      </p:sp>
      <p:sp>
        <p:nvSpPr>
          <p:cNvPr id="7" name="TextBox 6"/>
          <p:cNvSpPr txBox="1"/>
          <p:nvPr/>
        </p:nvSpPr>
        <p:spPr>
          <a:xfrm>
            <a:off x="4752110" y="3135537"/>
            <a:ext cx="1532792"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Gambians</a:t>
            </a:r>
            <a:r>
              <a:rPr lang="en-US" sz="2400" baseline="30000" dirty="0">
                <a:solidFill>
                  <a:srgbClr val="F2F2F2"/>
                </a:solidFill>
                <a:latin typeface="FoundrySterling-Book" pitchFamily="2" charset="0"/>
              </a:rPr>
              <a:t>‡</a:t>
            </a:r>
            <a:endParaRPr lang="en-US" sz="2400" dirty="0">
              <a:solidFill>
                <a:srgbClr val="F2F2F2"/>
              </a:solidFill>
              <a:latin typeface="FoundrySterling-Book" pitchFamily="2" charset="0"/>
              <a:cs typeface="Arial"/>
            </a:endParaRPr>
          </a:p>
        </p:txBody>
      </p:sp>
      <p:sp>
        <p:nvSpPr>
          <p:cNvPr id="8" name="TextBox 7"/>
          <p:cNvSpPr txBox="1"/>
          <p:nvPr/>
        </p:nvSpPr>
        <p:spPr>
          <a:xfrm>
            <a:off x="4707176" y="3847095"/>
            <a:ext cx="1628972"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Malawians</a:t>
            </a:r>
            <a:r>
              <a:rPr lang="en-US" sz="2400" baseline="30000" dirty="0">
                <a:solidFill>
                  <a:srgbClr val="F2F2F2"/>
                </a:solidFill>
                <a:latin typeface="FoundrySterling-Book" pitchFamily="2" charset="0"/>
              </a:rPr>
              <a:t>‡</a:t>
            </a:r>
            <a:endParaRPr lang="en-US" sz="2400" dirty="0">
              <a:solidFill>
                <a:srgbClr val="F2F2F2"/>
              </a:solidFill>
              <a:latin typeface="FoundrySterling-Book" pitchFamily="2" charset="0"/>
              <a:cs typeface="Arial"/>
            </a:endParaRPr>
          </a:p>
        </p:txBody>
      </p:sp>
      <p:sp>
        <p:nvSpPr>
          <p:cNvPr id="9" name="TextBox 8"/>
          <p:cNvSpPr txBox="1"/>
          <p:nvPr/>
        </p:nvSpPr>
        <p:spPr>
          <a:xfrm>
            <a:off x="2375620" y="3845052"/>
            <a:ext cx="1108747"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1</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12</a:t>
            </a:r>
          </a:p>
        </p:txBody>
      </p:sp>
      <p:sp>
        <p:nvSpPr>
          <p:cNvPr id="10" name="TextBox 9"/>
          <p:cNvSpPr txBox="1"/>
          <p:nvPr/>
        </p:nvSpPr>
        <p:spPr>
          <a:xfrm>
            <a:off x="4595317" y="4289491"/>
            <a:ext cx="3289683" cy="461665"/>
          </a:xfrm>
          <a:prstGeom prst="rect">
            <a:avLst/>
          </a:prstGeom>
          <a:noFill/>
        </p:spPr>
        <p:txBody>
          <a:bodyPr wrap="none" rtlCol="0">
            <a:spAutoFit/>
          </a:bodyPr>
          <a:lstStyle/>
          <a:p>
            <a:pPr algn="l"/>
            <a:r>
              <a:rPr lang="en-US" sz="2400" dirty="0">
                <a:solidFill>
                  <a:srgbClr val="F2F2F2"/>
                </a:solidFill>
                <a:latin typeface="FoundrySterling-Book" pitchFamily="2" charset="0"/>
                <a:cs typeface="Arial"/>
              </a:rPr>
              <a:t>Kenyans </a:t>
            </a:r>
            <a:r>
              <a:rPr lang="en-US" dirty="0">
                <a:solidFill>
                  <a:srgbClr val="F2F2F2"/>
                </a:solidFill>
                <a:latin typeface="FoundrySterling-Book" pitchFamily="2" charset="0"/>
                <a:cs typeface="Arial"/>
              </a:rPr>
              <a:t>(from the </a:t>
            </a:r>
            <a:r>
              <a:rPr lang="en-US" dirty="0" err="1">
                <a:solidFill>
                  <a:srgbClr val="F2F2F2"/>
                </a:solidFill>
                <a:latin typeface="FoundrySterling-Book" pitchFamily="2" charset="0"/>
                <a:cs typeface="Arial"/>
              </a:rPr>
              <a:t>Kilifi</a:t>
            </a:r>
            <a:r>
              <a:rPr lang="en-US" dirty="0">
                <a:solidFill>
                  <a:srgbClr val="F2F2F2"/>
                </a:solidFill>
                <a:latin typeface="FoundrySterling-Book" pitchFamily="2" charset="0"/>
                <a:cs typeface="Arial"/>
              </a:rPr>
              <a:t> region)</a:t>
            </a:r>
            <a:r>
              <a:rPr lang="en-US" sz="2400" baseline="30000" dirty="0">
                <a:solidFill>
                  <a:srgbClr val="F2F2F2"/>
                </a:solidFill>
                <a:latin typeface="FoundrySterling-Book" pitchFamily="2" charset="0"/>
              </a:rPr>
              <a:t>‡</a:t>
            </a:r>
            <a:endParaRPr lang="en-US" sz="2400" dirty="0">
              <a:solidFill>
                <a:srgbClr val="F2F2F2"/>
              </a:solidFill>
              <a:latin typeface="FoundrySterling-Book" pitchFamily="2" charset="0"/>
              <a:cs typeface="Arial"/>
            </a:endParaRPr>
          </a:p>
        </p:txBody>
      </p:sp>
      <p:sp>
        <p:nvSpPr>
          <p:cNvPr id="11" name="TextBox 10"/>
          <p:cNvSpPr txBox="1"/>
          <p:nvPr/>
        </p:nvSpPr>
        <p:spPr>
          <a:xfrm>
            <a:off x="2375620" y="4289491"/>
            <a:ext cx="937576"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1</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6</a:t>
            </a:r>
          </a:p>
        </p:txBody>
      </p:sp>
      <p:sp>
        <p:nvSpPr>
          <p:cNvPr id="12" name="TextBox 11"/>
          <p:cNvSpPr txBox="1"/>
          <p:nvPr/>
        </p:nvSpPr>
        <p:spPr>
          <a:xfrm>
            <a:off x="2349269" y="1614915"/>
            <a:ext cx="1717138" cy="461665"/>
          </a:xfrm>
          <a:prstGeom prst="rect">
            <a:avLst/>
          </a:prstGeom>
          <a:noFill/>
        </p:spPr>
        <p:txBody>
          <a:bodyPr wrap="none" rtlCol="0">
            <a:spAutoFit/>
          </a:bodyPr>
          <a:lstStyle/>
          <a:p>
            <a:r>
              <a:rPr lang="en-US" sz="2400" b="1" dirty="0">
                <a:solidFill>
                  <a:srgbClr val="F2F2F2"/>
                </a:solidFill>
                <a:latin typeface="FOUNDRYSTERLING-BOOK" pitchFamily="2" charset="0"/>
                <a:cs typeface="Arial"/>
              </a:rPr>
              <a:t>1</a:t>
            </a:r>
            <a:r>
              <a:rPr lang="en-US" sz="2400" dirty="0">
                <a:solidFill>
                  <a:srgbClr val="F2F2F2"/>
                </a:solidFill>
                <a:latin typeface="FoundrySterling-Book" pitchFamily="2" charset="0"/>
                <a:cs typeface="Arial"/>
              </a:rPr>
              <a:t> in </a:t>
            </a:r>
            <a:r>
              <a:rPr lang="en-US" sz="2400" b="1" dirty="0">
                <a:solidFill>
                  <a:srgbClr val="F2F2F2"/>
                </a:solidFill>
                <a:latin typeface="FOUNDRYSTERLING-BOOK" pitchFamily="2" charset="0"/>
                <a:cs typeface="Arial"/>
              </a:rPr>
              <a:t>44,112</a:t>
            </a:r>
            <a:endParaRPr lang="en-US" sz="2400" dirty="0">
              <a:solidFill>
                <a:srgbClr val="F2F2F2"/>
              </a:solidFill>
              <a:latin typeface="FoundrySterling-Book" pitchFamily="2" charset="0"/>
              <a:cs typeface="Arial"/>
            </a:endParaRPr>
          </a:p>
        </p:txBody>
      </p:sp>
      <p:sp>
        <p:nvSpPr>
          <p:cNvPr id="13" name="TextBox 12"/>
          <p:cNvSpPr txBox="1"/>
          <p:nvPr/>
        </p:nvSpPr>
        <p:spPr>
          <a:xfrm>
            <a:off x="4714289" y="1614915"/>
            <a:ext cx="1600118"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Londoners</a:t>
            </a:r>
            <a:r>
              <a:rPr lang="en-US" sz="2400" baseline="30000" dirty="0">
                <a:solidFill>
                  <a:srgbClr val="F2F2F2"/>
                </a:solidFill>
                <a:latin typeface="FoundrySterling-Book" pitchFamily="2" charset="0"/>
                <a:cs typeface="Arial"/>
              </a:rPr>
              <a:t>*</a:t>
            </a:r>
            <a:endParaRPr lang="en-US" sz="2400" dirty="0">
              <a:solidFill>
                <a:srgbClr val="F2F2F2"/>
              </a:solidFill>
              <a:latin typeface="FoundrySterling-Book" pitchFamily="2" charset="0"/>
              <a:cs typeface="Arial"/>
            </a:endParaRPr>
          </a:p>
        </p:txBody>
      </p:sp>
      <p:sp>
        <p:nvSpPr>
          <p:cNvPr id="14" name="TextBox 13"/>
          <p:cNvSpPr txBox="1"/>
          <p:nvPr/>
        </p:nvSpPr>
        <p:spPr>
          <a:xfrm>
            <a:off x="4768742" y="2121789"/>
            <a:ext cx="1430199"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Germans</a:t>
            </a:r>
            <a:r>
              <a:rPr lang="sk-SK" sz="2400" baseline="30000" dirty="0">
                <a:solidFill>
                  <a:srgbClr val="F2F2F2"/>
                </a:solidFill>
              </a:rPr>
              <a:t>†</a:t>
            </a:r>
            <a:endParaRPr lang="en-US" sz="2400" baseline="30000" dirty="0">
              <a:solidFill>
                <a:srgbClr val="F2F2F2"/>
              </a:solidFill>
              <a:latin typeface="FoundrySterling-Book" pitchFamily="2" charset="0"/>
              <a:cs typeface="Arial"/>
            </a:endParaRPr>
          </a:p>
        </p:txBody>
      </p:sp>
      <p:sp>
        <p:nvSpPr>
          <p:cNvPr id="15" name="TextBox 14"/>
          <p:cNvSpPr txBox="1"/>
          <p:nvPr/>
        </p:nvSpPr>
        <p:spPr>
          <a:xfrm>
            <a:off x="4794089" y="2628663"/>
            <a:ext cx="2581156" cy="461665"/>
          </a:xfrm>
          <a:prstGeom prst="rect">
            <a:avLst/>
          </a:prstGeom>
          <a:noFill/>
        </p:spPr>
        <p:txBody>
          <a:bodyPr wrap="none" rtlCol="0">
            <a:spAutoFit/>
          </a:bodyPr>
          <a:lstStyle/>
          <a:p>
            <a:r>
              <a:rPr lang="en-US" sz="2400" dirty="0">
                <a:solidFill>
                  <a:srgbClr val="F2F2F2"/>
                </a:solidFill>
                <a:latin typeface="FoundrySterling-Book" pitchFamily="2" charset="0"/>
                <a:cs typeface="Arial"/>
              </a:rPr>
              <a:t>African Americans</a:t>
            </a:r>
            <a:r>
              <a:rPr lang="sk-SK" sz="2400" baseline="30000" dirty="0">
                <a:solidFill>
                  <a:srgbClr val="F2F2F2"/>
                </a:solidFill>
              </a:rPr>
              <a:t>†</a:t>
            </a:r>
            <a:endParaRPr lang="en-US" sz="2400" dirty="0">
              <a:solidFill>
                <a:srgbClr val="F2F2F2"/>
              </a:solidFill>
              <a:latin typeface="FoundrySterling-Book" pitchFamily="2" charset="0"/>
              <a:cs typeface="Arial"/>
            </a:endParaRPr>
          </a:p>
        </p:txBody>
      </p:sp>
      <p:sp>
        <p:nvSpPr>
          <p:cNvPr id="16" name="TextBox 15"/>
          <p:cNvSpPr txBox="1"/>
          <p:nvPr/>
        </p:nvSpPr>
        <p:spPr>
          <a:xfrm>
            <a:off x="1843529" y="1005699"/>
            <a:ext cx="5456942" cy="461665"/>
          </a:xfrm>
          <a:prstGeom prst="rect">
            <a:avLst/>
          </a:prstGeom>
          <a:noFill/>
        </p:spPr>
        <p:txBody>
          <a:bodyPr wrap="none" rtlCol="0">
            <a:spAutoFit/>
          </a:bodyPr>
          <a:lstStyle/>
          <a:p>
            <a:pPr algn="ctr"/>
            <a:r>
              <a:rPr lang="en-US" sz="2400" b="1" dirty="0">
                <a:solidFill>
                  <a:srgbClr val="F2F2F2"/>
                </a:solidFill>
                <a:latin typeface="FOUNDRYSTERLING-BOOK" pitchFamily="2" charset="0"/>
                <a:cs typeface="Arial"/>
              </a:rPr>
              <a:t>The </a:t>
            </a:r>
            <a:r>
              <a:rPr lang="en-US" sz="2400" b="1" dirty="0" err="1">
                <a:solidFill>
                  <a:srgbClr val="F2F2F2"/>
                </a:solidFill>
                <a:latin typeface="FOUNDRYSTERLING-BOOK" pitchFamily="2" charset="0"/>
                <a:cs typeface="Arial"/>
              </a:rPr>
              <a:t>Dantu</a:t>
            </a:r>
            <a:r>
              <a:rPr lang="en-US" sz="2400" b="1" dirty="0">
                <a:solidFill>
                  <a:srgbClr val="F2F2F2"/>
                </a:solidFill>
                <a:latin typeface="FOUNDRYSTERLING-BOOK" pitchFamily="2" charset="0"/>
                <a:cs typeface="Arial"/>
              </a:rPr>
              <a:t> blood group has been found in:</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456" y="5191125"/>
            <a:ext cx="6229720" cy="778714"/>
          </a:xfrm>
          <a:prstGeom prst="rect">
            <a:avLst/>
          </a:prstGeom>
        </p:spPr>
      </p:pic>
      <p:sp>
        <p:nvSpPr>
          <p:cNvPr id="18" name="TextBox 17"/>
          <p:cNvSpPr txBox="1"/>
          <p:nvPr/>
        </p:nvSpPr>
        <p:spPr>
          <a:xfrm>
            <a:off x="307992" y="5432868"/>
            <a:ext cx="1752403"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FoundrySterling-Book" pitchFamily="2" charset="0"/>
                <a:ea typeface="+mn-ea"/>
              </a:rPr>
              <a:t>Allele frequency:</a:t>
            </a:r>
          </a:p>
        </p:txBody>
      </p:sp>
      <p:sp>
        <p:nvSpPr>
          <p:cNvPr id="19" name="TextBox 18"/>
          <p:cNvSpPr txBox="1"/>
          <p:nvPr/>
        </p:nvSpPr>
        <p:spPr>
          <a:xfrm>
            <a:off x="2527821" y="6150670"/>
            <a:ext cx="1170512" cy="338554"/>
          </a:xfrm>
          <a:prstGeom prst="rect">
            <a:avLst/>
          </a:prstGeom>
          <a:noFill/>
        </p:spPr>
        <p:txBody>
          <a:bodyPr wrap="none" rtlCol="0">
            <a:spAutoFit/>
          </a:bodyPr>
          <a:lstStyle/>
          <a:p>
            <a:r>
              <a:rPr lang="en-US" dirty="0">
                <a:latin typeface="FoundrySterling-Book" pitchFamily="2" charset="0"/>
              </a:rPr>
              <a:t>West Africa</a:t>
            </a:r>
          </a:p>
        </p:txBody>
      </p:sp>
      <p:sp>
        <p:nvSpPr>
          <p:cNvPr id="20" name="TextBox 19"/>
          <p:cNvSpPr txBox="1"/>
          <p:nvPr/>
        </p:nvSpPr>
        <p:spPr>
          <a:xfrm>
            <a:off x="7589373" y="6144320"/>
            <a:ext cx="1085554" cy="338554"/>
          </a:xfrm>
          <a:prstGeom prst="rect">
            <a:avLst/>
          </a:prstGeom>
          <a:noFill/>
        </p:spPr>
        <p:txBody>
          <a:bodyPr wrap="none" rtlCol="0">
            <a:spAutoFit/>
          </a:bodyPr>
          <a:lstStyle/>
          <a:p>
            <a:pPr algn="l"/>
            <a:r>
              <a:rPr lang="en-US" dirty="0">
                <a:latin typeface="FoundrySterling-Book" pitchFamily="2" charset="0"/>
              </a:rPr>
              <a:t>East Africa</a:t>
            </a:r>
          </a:p>
        </p:txBody>
      </p:sp>
      <p:cxnSp>
        <p:nvCxnSpPr>
          <p:cNvPr id="21" name="Straight Arrow Connector 20"/>
          <p:cNvCxnSpPr>
            <a:stCxn id="19" idx="3"/>
            <a:endCxn id="20" idx="1"/>
          </p:cNvCxnSpPr>
          <p:nvPr/>
        </p:nvCxnSpPr>
        <p:spPr bwMode="auto">
          <a:xfrm flipV="1">
            <a:off x="3698333" y="6313597"/>
            <a:ext cx="3891040" cy="6350"/>
          </a:xfrm>
          <a:prstGeom prst="straightConnector1">
            <a:avLst/>
          </a:prstGeom>
          <a:solidFill>
            <a:schemeClr val="accent1"/>
          </a:solidFill>
          <a:ln w="127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3291438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2265403"/>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841487"/>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491097"/>
            <a:ext cx="1455064" cy="611461"/>
          </a:xfrm>
          <a:prstGeom prst="rect">
            <a:avLst/>
          </a:prstGeom>
        </p:spPr>
      </p:pic>
      <p:sp>
        <p:nvSpPr>
          <p:cNvPr id="10" name="Title 1"/>
          <p:cNvSpPr>
            <a:spLocks noGrp="1"/>
          </p:cNvSpPr>
          <p:nvPr>
            <p:ph type="title"/>
          </p:nvPr>
        </p:nvSpPr>
        <p:spPr>
          <a:xfrm>
            <a:off x="909638" y="-1"/>
            <a:ext cx="6977062" cy="725617"/>
          </a:xfrm>
        </p:spPr>
        <p:txBody>
          <a:bodyPr/>
          <a:lstStyle/>
          <a:p>
            <a:r>
              <a:rPr lang="en-US" dirty="0"/>
              <a:t>The circle of genetic causation</a:t>
            </a:r>
          </a:p>
        </p:txBody>
      </p:sp>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526215"/>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418561"/>
            <a:ext cx="1209757" cy="2249370"/>
          </a:xfrm>
          <a:prstGeom prst="rect">
            <a:avLst/>
          </a:prstGeom>
        </p:spPr>
      </p:pic>
      <p:sp>
        <p:nvSpPr>
          <p:cNvPr id="21" name="TextBox 20"/>
          <p:cNvSpPr txBox="1"/>
          <p:nvPr/>
        </p:nvSpPr>
        <p:spPr>
          <a:xfrm>
            <a:off x="6732965" y="5008688"/>
            <a:ext cx="211722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mn-cs"/>
              </a:rPr>
              <a:t>...that combine to make individuals...</a:t>
            </a:r>
            <a:endPar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30" name="Straight Arrow Connector 29"/>
          <p:cNvCxnSpPr/>
          <p:nvPr/>
        </p:nvCxnSpPr>
        <p:spPr bwMode="auto">
          <a:xfrm flipH="1">
            <a:off x="3425567" y="1798594"/>
            <a:ext cx="329513" cy="343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H="1">
            <a:off x="1964726" y="2642974"/>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637429"/>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398054" y="5095105"/>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586150" y="1979830"/>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9" name="5-Point Star 38"/>
          <p:cNvSpPr/>
          <p:nvPr/>
        </p:nvSpPr>
        <p:spPr bwMode="auto">
          <a:xfrm rot="1258965">
            <a:off x="1773423" y="1697337"/>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cxnSp>
        <p:nvCxnSpPr>
          <p:cNvPr id="13" name="Straight Arrow Connector 12">
            <a:extLst>
              <a:ext uri="{FF2B5EF4-FFF2-40B4-BE49-F238E27FC236}">
                <a16:creationId xmlns:a16="http://schemas.microsoft.com/office/drawing/2014/main" id="{917B2953-6A6A-A443-DCF6-030F87C27961}"/>
              </a:ext>
            </a:extLst>
          </p:cNvPr>
          <p:cNvCxnSpPr>
            <a:cxnSpLocks/>
          </p:cNvCxnSpPr>
          <p:nvPr/>
        </p:nvCxnSpPr>
        <p:spPr bwMode="auto">
          <a:xfrm flipH="1">
            <a:off x="2533218" y="4081346"/>
            <a:ext cx="566821" cy="420611"/>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
        <p:nvSpPr>
          <p:cNvPr id="3" name="TextBox 2">
            <a:extLst>
              <a:ext uri="{FF2B5EF4-FFF2-40B4-BE49-F238E27FC236}">
                <a16:creationId xmlns:a16="http://schemas.microsoft.com/office/drawing/2014/main" id="{ACD5623F-30D5-B9CD-74D4-54B02CC71037}"/>
              </a:ext>
            </a:extLst>
          </p:cNvPr>
          <p:cNvSpPr txBox="1"/>
          <p:nvPr/>
        </p:nvSpPr>
        <p:spPr>
          <a:xfrm>
            <a:off x="2939611" y="3254633"/>
            <a:ext cx="2784738"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Example 3: more fine-mapping</a:t>
            </a:r>
          </a:p>
        </p:txBody>
      </p:sp>
      <p:cxnSp>
        <p:nvCxnSpPr>
          <p:cNvPr id="14" name="Straight Arrow Connector 13">
            <a:extLst>
              <a:ext uri="{FF2B5EF4-FFF2-40B4-BE49-F238E27FC236}">
                <a16:creationId xmlns:a16="http://schemas.microsoft.com/office/drawing/2014/main" id="{AFACA08F-7F08-91C4-5318-D8A9D58E46B3}"/>
              </a:ext>
            </a:extLst>
          </p:cNvPr>
          <p:cNvCxnSpPr>
            <a:cxnSpLocks/>
          </p:cNvCxnSpPr>
          <p:nvPr/>
        </p:nvCxnSpPr>
        <p:spPr bwMode="auto">
          <a:xfrm>
            <a:off x="4326631" y="4160562"/>
            <a:ext cx="0" cy="650913"/>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245122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03" t="30451" r="5455" b="17746"/>
          <a:stretch/>
        </p:blipFill>
        <p:spPr>
          <a:xfrm>
            <a:off x="1022485" y="3331184"/>
            <a:ext cx="7820564" cy="1847594"/>
          </a:xfrm>
          <a:prstGeom prst="rect">
            <a:avLst/>
          </a:prstGeom>
          <a:noFill/>
          <a:ln>
            <a:noFill/>
            <a:headEnd type="none"/>
            <a:tailEnd type="arrow"/>
          </a:ln>
        </p:spPr>
      </p:pic>
      <p:sp>
        <p:nvSpPr>
          <p:cNvPr id="164" name="Rectangle 163"/>
          <p:cNvSpPr/>
          <p:nvPr/>
        </p:nvSpPr>
        <p:spPr>
          <a:xfrm>
            <a:off x="641047" y="73152"/>
            <a:ext cx="7753048"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Helvetica"/>
                <a:ea typeface="ＭＳ Ｐゴシック" charset="0"/>
                <a:cs typeface="Helvetica"/>
              </a:rPr>
              <a:t>Natural resistance is driven by red blood cell variation</a:t>
            </a:r>
          </a:p>
        </p:txBody>
      </p:sp>
      <p:cxnSp>
        <p:nvCxnSpPr>
          <p:cNvPr id="179" name="Straight Arrow Connector 178"/>
          <p:cNvCxnSpPr/>
          <p:nvPr/>
        </p:nvCxnSpPr>
        <p:spPr>
          <a:xfrm flipV="1">
            <a:off x="899584" y="3629811"/>
            <a:ext cx="0" cy="13123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0" name="TextBox 179"/>
          <p:cNvSpPr txBox="1"/>
          <p:nvPr/>
        </p:nvSpPr>
        <p:spPr>
          <a:xfrm rot="16200000">
            <a:off x="-99715" y="4061245"/>
            <a:ext cx="1304414" cy="461665"/>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ＭＳ Ｐゴシック" charset="0"/>
                <a:cs typeface="+mn-cs"/>
              </a:rPr>
              <a:t>Evidence</a:t>
            </a:r>
          </a:p>
        </p:txBody>
      </p:sp>
      <p:sp>
        <p:nvSpPr>
          <p:cNvPr id="184" name="Right Brace 183"/>
          <p:cNvSpPr/>
          <p:nvPr/>
        </p:nvSpPr>
        <p:spPr>
          <a:xfrm rot="16200000">
            <a:off x="1663045" y="3473650"/>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Right Brace 184"/>
          <p:cNvSpPr/>
          <p:nvPr/>
        </p:nvSpPr>
        <p:spPr>
          <a:xfrm rot="16200000">
            <a:off x="3242481" y="3402266"/>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Right Brace 185"/>
          <p:cNvSpPr/>
          <p:nvPr/>
        </p:nvSpPr>
        <p:spPr>
          <a:xfrm rot="16200000">
            <a:off x="5336930" y="3439344"/>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ight Brace 186"/>
          <p:cNvSpPr/>
          <p:nvPr/>
        </p:nvSpPr>
        <p:spPr>
          <a:xfrm rot="16200000">
            <a:off x="5757802" y="3122642"/>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Right Brace 187"/>
          <p:cNvSpPr/>
          <p:nvPr/>
        </p:nvSpPr>
        <p:spPr>
          <a:xfrm rot="16200000">
            <a:off x="8486044" y="4279135"/>
            <a:ext cx="188365" cy="103225"/>
          </a:xfrm>
          <a:prstGeom prst="rightBrace">
            <a:avLst/>
          </a:prstGeom>
          <a:ln>
            <a:solidFill>
              <a:srgbClr val="EE3316"/>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6" name="Straight Connector 5"/>
          <p:cNvCxnSpPr/>
          <p:nvPr/>
        </p:nvCxnSpPr>
        <p:spPr>
          <a:xfrm flipH="1">
            <a:off x="1804008" y="2850444"/>
            <a:ext cx="28222" cy="2963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045786" y="2850444"/>
            <a:ext cx="208844" cy="2794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6758508" y="5588170"/>
            <a:ext cx="172819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78100" y="5386255"/>
            <a:ext cx="3785449" cy="369332"/>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ＭＳ Ｐゴシック" charset="0"/>
                <a:cs typeface="+mn-cs"/>
              </a:rPr>
              <a:t>~20M SNPs across the human genome</a:t>
            </a:r>
          </a:p>
        </p:txBody>
      </p:sp>
      <p:cxnSp>
        <p:nvCxnSpPr>
          <p:cNvPr id="51" name="Straight Arrow Connector 50"/>
          <p:cNvCxnSpPr/>
          <p:nvPr/>
        </p:nvCxnSpPr>
        <p:spPr>
          <a:xfrm>
            <a:off x="1296480" y="5588170"/>
            <a:ext cx="1152128" cy="1"/>
          </a:xfrm>
          <a:prstGeom prst="straightConnector1">
            <a:avLst/>
          </a:prstGeom>
          <a:ln>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4F13533-B927-4D41-8F22-BFAD5607AE45}"/>
              </a:ext>
            </a:extLst>
          </p:cNvPr>
          <p:cNvSpPr txBox="1"/>
          <p:nvPr/>
        </p:nvSpPr>
        <p:spPr>
          <a:xfrm>
            <a:off x="975945" y="2220813"/>
            <a:ext cx="2871645" cy="338554"/>
          </a:xfrm>
          <a:prstGeom prst="rect">
            <a:avLst/>
          </a:prstGeom>
          <a:solidFill>
            <a:srgbClr val="FFFFFF">
              <a:alpha val="22353"/>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ＭＳ Ｐゴシック" charset="0"/>
                <a:cs typeface="+mn-cs"/>
              </a:rPr>
              <a:t>New loci identified by GWAS</a:t>
            </a:r>
          </a:p>
        </p:txBody>
      </p:sp>
      <p:sp>
        <p:nvSpPr>
          <p:cNvPr id="23" name="TextBox 22">
            <a:extLst>
              <a:ext uri="{FF2B5EF4-FFF2-40B4-BE49-F238E27FC236}">
                <a16:creationId xmlns:a16="http://schemas.microsoft.com/office/drawing/2014/main" id="{05D3FB96-890C-EB4B-B07C-C391BC2D4171}"/>
              </a:ext>
            </a:extLst>
          </p:cNvPr>
          <p:cNvSpPr txBox="1"/>
          <p:nvPr/>
        </p:nvSpPr>
        <p:spPr>
          <a:xfrm>
            <a:off x="4416161" y="1968307"/>
            <a:ext cx="2871645" cy="584775"/>
          </a:xfrm>
          <a:prstGeom prst="rect">
            <a:avLst/>
          </a:prstGeom>
          <a:solidFill>
            <a:srgbClr val="FFFFFF">
              <a:alpha val="22353"/>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ＭＳ Ｐゴシック" charset="0"/>
                <a:cs typeface="+mn-cs"/>
              </a:rPr>
              <a:t>Known associations at O blood group and sickle trait</a:t>
            </a:r>
          </a:p>
        </p:txBody>
      </p:sp>
      <p:sp>
        <p:nvSpPr>
          <p:cNvPr id="2" name="Rectangle 1">
            <a:extLst>
              <a:ext uri="{FF2B5EF4-FFF2-40B4-BE49-F238E27FC236}">
                <a16:creationId xmlns:a16="http://schemas.microsoft.com/office/drawing/2014/main" id="{F5D66BEB-224D-5835-082E-3D15EDF01ED4}"/>
              </a:ext>
            </a:extLst>
          </p:cNvPr>
          <p:cNvSpPr/>
          <p:nvPr/>
        </p:nvSpPr>
        <p:spPr>
          <a:xfrm>
            <a:off x="1511176" y="3224870"/>
            <a:ext cx="508000" cy="20602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35747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2" name="Picture 1" descr="ATP2B4_hitplot_narrow.png"/>
          <p:cNvPicPr>
            <a:picLocks noChangeAspect="1"/>
          </p:cNvPicPr>
          <p:nvPr/>
        </p:nvPicPr>
        <p:blipFill rotWithShape="1">
          <a:blip r:embed="rId2">
            <a:extLst>
              <a:ext uri="{28A0092B-C50C-407E-A947-70E740481C1C}">
                <a14:useLocalDpi xmlns:a14="http://schemas.microsoft.com/office/drawing/2010/main" val="0"/>
              </a:ext>
            </a:extLst>
          </a:blip>
          <a:srcRect b="54497"/>
          <a:stretch/>
        </p:blipFill>
        <p:spPr>
          <a:xfrm>
            <a:off x="787384" y="1070002"/>
            <a:ext cx="6324555" cy="2302272"/>
          </a:xfrm>
          <a:prstGeom prst="rect">
            <a:avLst/>
          </a:prstGeom>
        </p:spPr>
      </p:pic>
      <p:pic>
        <p:nvPicPr>
          <p:cNvPr id="7" name="Picture 6" descr="ATP2B4_hitplot_narrow.png"/>
          <p:cNvPicPr>
            <a:picLocks noChangeAspect="1"/>
          </p:cNvPicPr>
          <p:nvPr/>
        </p:nvPicPr>
        <p:blipFill rotWithShape="1">
          <a:blip r:embed="rId2">
            <a:extLst>
              <a:ext uri="{28A0092B-C50C-407E-A947-70E740481C1C}">
                <a14:useLocalDpi xmlns:a14="http://schemas.microsoft.com/office/drawing/2010/main" val="0"/>
              </a:ext>
            </a:extLst>
          </a:blip>
          <a:srcRect t="82472" b="13788"/>
          <a:stretch/>
        </p:blipFill>
        <p:spPr>
          <a:xfrm>
            <a:off x="787384" y="3362477"/>
            <a:ext cx="6324555" cy="441880"/>
          </a:xfrm>
          <a:prstGeom prst="rect">
            <a:avLst/>
          </a:prstGeom>
        </p:spPr>
      </p:pic>
      <p:sp>
        <p:nvSpPr>
          <p:cNvPr id="8" name="Rectangle 7"/>
          <p:cNvSpPr/>
          <p:nvPr/>
        </p:nvSpPr>
        <p:spPr>
          <a:xfrm>
            <a:off x="3898461" y="3333923"/>
            <a:ext cx="167736" cy="505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35466" y="157474"/>
            <a:ext cx="8890000" cy="584776"/>
          </a:xfrm>
          <a:prstGeom prst="rect">
            <a:avLst/>
          </a:prstGeom>
        </p:spPr>
        <p:txBody>
          <a:bodyPr wrap="square">
            <a:spAutoFit/>
          </a:bodyPr>
          <a:lstStyle/>
          <a:p>
            <a:pPr algn="ctr"/>
            <a:r>
              <a:rPr lang="en-GB" sz="3200" dirty="0">
                <a:solidFill>
                  <a:schemeClr val="bg1"/>
                </a:solidFill>
                <a:latin typeface="Helvetica"/>
                <a:cs typeface="Helvetica"/>
              </a:rPr>
              <a:t>Association near 2</a:t>
            </a:r>
            <a:r>
              <a:rPr lang="en-GB" sz="3200" baseline="30000" dirty="0">
                <a:solidFill>
                  <a:schemeClr val="bg1"/>
                </a:solidFill>
                <a:latin typeface="Helvetica"/>
                <a:cs typeface="Helvetica"/>
              </a:rPr>
              <a:t>nd</a:t>
            </a:r>
            <a:r>
              <a:rPr lang="en-GB" sz="3200" dirty="0">
                <a:solidFill>
                  <a:schemeClr val="bg1"/>
                </a:solidFill>
                <a:latin typeface="Helvetica"/>
                <a:cs typeface="Helvetica"/>
              </a:rPr>
              <a:t> exon of </a:t>
            </a:r>
            <a:r>
              <a:rPr lang="en-GB" sz="3200" i="1" dirty="0">
                <a:solidFill>
                  <a:schemeClr val="bg1"/>
                </a:solidFill>
                <a:latin typeface="Helvetica"/>
                <a:cs typeface="Helvetica"/>
              </a:rPr>
              <a:t>ATP2B4</a:t>
            </a:r>
          </a:p>
        </p:txBody>
      </p:sp>
      <p:sp>
        <p:nvSpPr>
          <p:cNvPr id="27" name="TextBox 26"/>
          <p:cNvSpPr txBox="1"/>
          <p:nvPr/>
        </p:nvSpPr>
        <p:spPr>
          <a:xfrm>
            <a:off x="6469729" y="3418251"/>
            <a:ext cx="642255" cy="246221"/>
          </a:xfrm>
          <a:prstGeom prst="rect">
            <a:avLst/>
          </a:prstGeom>
          <a:solidFill>
            <a:srgbClr val="FFFFFF"/>
          </a:solidFill>
          <a:ln>
            <a:noFill/>
          </a:ln>
        </p:spPr>
        <p:txBody>
          <a:bodyPr wrap="square" rtlCol="0">
            <a:spAutoFit/>
          </a:bodyPr>
          <a:lstStyle/>
          <a:p>
            <a:pPr algn="l"/>
            <a:r>
              <a:rPr lang="en-US" sz="1000" i="1" dirty="0">
                <a:solidFill>
                  <a:srgbClr val="000000"/>
                </a:solidFill>
              </a:rPr>
              <a:t>ATP2B4</a:t>
            </a:r>
          </a:p>
        </p:txBody>
      </p:sp>
      <p:sp>
        <p:nvSpPr>
          <p:cNvPr id="28" name="TextBox 27"/>
          <p:cNvSpPr txBox="1"/>
          <p:nvPr/>
        </p:nvSpPr>
        <p:spPr>
          <a:xfrm>
            <a:off x="510686" y="5281083"/>
            <a:ext cx="6029814" cy="830997"/>
          </a:xfrm>
          <a:prstGeom prst="rect">
            <a:avLst/>
          </a:prstGeom>
          <a:noFill/>
        </p:spPr>
        <p:txBody>
          <a:bodyPr wrap="square" rtlCol="0">
            <a:spAutoFit/>
          </a:bodyPr>
          <a:lstStyle/>
          <a:p>
            <a:pPr algn="l"/>
            <a:r>
              <a:rPr lang="en-US" dirty="0">
                <a:solidFill>
                  <a:srgbClr val="FFFFFF"/>
                </a:solidFill>
              </a:rPr>
              <a:t>The associated SNPs cover a region around the second exon.</a:t>
            </a:r>
          </a:p>
          <a:p>
            <a:pPr algn="l"/>
            <a:r>
              <a:rPr lang="en-US" dirty="0">
                <a:solidFill>
                  <a:srgbClr val="FFFFFF"/>
                </a:solidFill>
              </a:rPr>
              <a:t>None of these SNPs make changes to the protein.</a:t>
            </a:r>
          </a:p>
          <a:p>
            <a:pPr algn="l"/>
            <a:r>
              <a:rPr lang="en-US" dirty="0">
                <a:solidFill>
                  <a:srgbClr val="FFFFFF"/>
                </a:solidFill>
              </a:rPr>
              <a:t>What could be going on?</a:t>
            </a:r>
          </a:p>
        </p:txBody>
      </p:sp>
      <p:sp>
        <p:nvSpPr>
          <p:cNvPr id="29" name="TextBox 28"/>
          <p:cNvSpPr txBox="1"/>
          <p:nvPr/>
        </p:nvSpPr>
        <p:spPr>
          <a:xfrm rot="16200000">
            <a:off x="-636566" y="2286000"/>
            <a:ext cx="2408732" cy="338554"/>
          </a:xfrm>
          <a:prstGeom prst="rect">
            <a:avLst/>
          </a:prstGeom>
          <a:noFill/>
        </p:spPr>
        <p:txBody>
          <a:bodyPr wrap="none" rtlCol="0">
            <a:spAutoFit/>
          </a:bodyPr>
          <a:lstStyle/>
          <a:p>
            <a:r>
              <a:rPr lang="en-US" dirty="0">
                <a:solidFill>
                  <a:srgbClr val="FFFFFF"/>
                </a:solidFill>
              </a:rPr>
              <a:t>Evidence for association</a:t>
            </a:r>
          </a:p>
        </p:txBody>
      </p:sp>
      <p:pic>
        <p:nvPicPr>
          <p:cNvPr id="25" name="Picture 24" descr="ATP2B4_hitplot_narrow.png"/>
          <p:cNvPicPr>
            <a:picLocks noChangeAspect="1"/>
          </p:cNvPicPr>
          <p:nvPr/>
        </p:nvPicPr>
        <p:blipFill rotWithShape="1">
          <a:blip r:embed="rId2">
            <a:extLst>
              <a:ext uri="{28A0092B-C50C-407E-A947-70E740481C1C}">
                <a14:useLocalDpi xmlns:a14="http://schemas.microsoft.com/office/drawing/2010/main" val="0"/>
              </a:ext>
            </a:extLst>
          </a:blip>
          <a:srcRect l="-167" t="85029" r="167" b="-516"/>
          <a:stretch/>
        </p:blipFill>
        <p:spPr>
          <a:xfrm>
            <a:off x="781034" y="3651253"/>
            <a:ext cx="6324555" cy="783591"/>
          </a:xfrm>
          <a:prstGeom prst="rect">
            <a:avLst/>
          </a:prstGeom>
        </p:spPr>
      </p:pic>
      <p:cxnSp>
        <p:nvCxnSpPr>
          <p:cNvPr id="5" name="Straight Arrow Connector 4"/>
          <p:cNvCxnSpPr/>
          <p:nvPr/>
        </p:nvCxnSpPr>
        <p:spPr>
          <a:xfrm flipH="1" flipV="1">
            <a:off x="6652365" y="3714764"/>
            <a:ext cx="604762" cy="1935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342399" y="3793519"/>
            <a:ext cx="1664018" cy="830997"/>
          </a:xfrm>
          <a:prstGeom prst="rect">
            <a:avLst/>
          </a:prstGeom>
          <a:solidFill>
            <a:schemeClr val="bg1">
              <a:lumMod val="75000"/>
              <a:alpha val="40000"/>
            </a:schemeClr>
          </a:solidFill>
          <a:ln>
            <a:noFill/>
          </a:ln>
        </p:spPr>
        <p:txBody>
          <a:bodyPr wrap="square" rtlCol="0">
            <a:spAutoFit/>
          </a:bodyPr>
          <a:lstStyle/>
          <a:p>
            <a:pPr algn="l"/>
            <a:r>
              <a:rPr lang="en-US" i="1" dirty="0">
                <a:solidFill>
                  <a:schemeClr val="bg1"/>
                </a:solidFill>
              </a:rPr>
              <a:t>“Canonical” gene model for ATP2B4</a:t>
            </a:r>
          </a:p>
        </p:txBody>
      </p:sp>
      <p:sp>
        <p:nvSpPr>
          <p:cNvPr id="26" name="TextBox 25"/>
          <p:cNvSpPr txBox="1"/>
          <p:nvPr/>
        </p:nvSpPr>
        <p:spPr>
          <a:xfrm>
            <a:off x="7156133" y="4930169"/>
            <a:ext cx="1839700" cy="830997"/>
          </a:xfrm>
          <a:prstGeom prst="rect">
            <a:avLst/>
          </a:prstGeom>
          <a:solidFill>
            <a:schemeClr val="bg1">
              <a:lumMod val="75000"/>
              <a:alpha val="40000"/>
            </a:schemeClr>
          </a:solidFill>
          <a:ln>
            <a:noFill/>
          </a:ln>
        </p:spPr>
        <p:txBody>
          <a:bodyPr wrap="square" rtlCol="0">
            <a:spAutoFit/>
          </a:bodyPr>
          <a:lstStyle/>
          <a:p>
            <a:pPr algn="l"/>
            <a:r>
              <a:rPr lang="en-US" i="1" dirty="0">
                <a:solidFill>
                  <a:schemeClr val="bg1"/>
                </a:solidFill>
              </a:rPr>
              <a:t>ATP2B4 = a red cell “calcium pump”</a:t>
            </a:r>
          </a:p>
        </p:txBody>
      </p:sp>
    </p:spTree>
    <p:extLst>
      <p:ext uri="{BB962C8B-B14F-4D97-AF65-F5344CB8AC3E}">
        <p14:creationId xmlns:p14="http://schemas.microsoft.com/office/powerpoint/2010/main" val="3386352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8" name="Bent Arrow 7"/>
          <p:cNvSpPr/>
          <p:nvPr/>
        </p:nvSpPr>
        <p:spPr>
          <a:xfrm>
            <a:off x="2578783" y="2294174"/>
            <a:ext cx="440597" cy="505360"/>
          </a:xfrm>
          <a:prstGeom prst="bentArrow">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cxnSp>
        <p:nvCxnSpPr>
          <p:cNvPr id="12" name="Straight Connector 11"/>
          <p:cNvCxnSpPr/>
          <p:nvPr/>
        </p:nvCxnSpPr>
        <p:spPr>
          <a:xfrm>
            <a:off x="457200" y="2890240"/>
            <a:ext cx="8229600" cy="129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4092" y="2809396"/>
            <a:ext cx="8229600" cy="12958"/>
          </a:xfrm>
          <a:prstGeom prst="line">
            <a:avLst/>
          </a:prstGeom>
        </p:spPr>
        <p:style>
          <a:lnRef idx="2">
            <a:schemeClr val="accent1"/>
          </a:lnRef>
          <a:fillRef idx="0">
            <a:schemeClr val="accent1"/>
          </a:fillRef>
          <a:effectRef idx="1">
            <a:schemeClr val="accent1"/>
          </a:effectRef>
          <a:fontRef idx="minor">
            <a:schemeClr val="tx1"/>
          </a:fontRef>
        </p:style>
      </p:cxnSp>
      <p:sp>
        <p:nvSpPr>
          <p:cNvPr id="6" name="Circular Arrow 5"/>
          <p:cNvSpPr/>
          <p:nvPr/>
        </p:nvSpPr>
        <p:spPr>
          <a:xfrm rot="1073579">
            <a:off x="7023631" y="2566289"/>
            <a:ext cx="725688" cy="907057"/>
          </a:xfrm>
          <a:prstGeom prst="circularArrow">
            <a:avLst>
              <a:gd name="adj1" fmla="val 12500"/>
              <a:gd name="adj2" fmla="val 1142319"/>
              <a:gd name="adj3" fmla="val 20457681"/>
              <a:gd name="adj4" fmla="val 12954504"/>
              <a:gd name="adj5" fmla="val 12500"/>
            </a:avLst>
          </a:prstGeom>
          <a:solidFill>
            <a:srgbClr val="C0504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cxnSp>
        <p:nvCxnSpPr>
          <p:cNvPr id="32" name="Straight Connector 31"/>
          <p:cNvCxnSpPr/>
          <p:nvPr/>
        </p:nvCxnSpPr>
        <p:spPr>
          <a:xfrm rot="5400000">
            <a:off x="3770748" y="5592863"/>
            <a:ext cx="568196"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5458925" y="5640842"/>
            <a:ext cx="56819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4479003" y="5614308"/>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4495039" y="5613911"/>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4828865" y="5623773"/>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4844909" y="5620280"/>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5010268" y="5630142"/>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5025529" y="5630759"/>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067011" y="5435773"/>
            <a:ext cx="5616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1" name="Rectangle 40"/>
          <p:cNvSpPr/>
          <p:nvPr/>
        </p:nvSpPr>
        <p:spPr>
          <a:xfrm>
            <a:off x="4677643" y="5439266"/>
            <a:ext cx="306319"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2" name="Rectangle 41"/>
          <p:cNvSpPr/>
          <p:nvPr/>
        </p:nvSpPr>
        <p:spPr>
          <a:xfrm>
            <a:off x="5221092" y="5442759"/>
            <a:ext cx="5040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3" name="Rectangle 42"/>
          <p:cNvSpPr/>
          <p:nvPr/>
        </p:nvSpPr>
        <p:spPr>
          <a:xfrm>
            <a:off x="5031585" y="5438869"/>
            <a:ext cx="1296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4" name="Rectangle 43"/>
          <p:cNvSpPr/>
          <p:nvPr/>
        </p:nvSpPr>
        <p:spPr>
          <a:xfrm>
            <a:off x="2736629" y="2691980"/>
            <a:ext cx="432000" cy="37060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5" name="Rectangle 44"/>
          <p:cNvSpPr/>
          <p:nvPr/>
        </p:nvSpPr>
        <p:spPr>
          <a:xfrm>
            <a:off x="7062505" y="2676323"/>
            <a:ext cx="144000" cy="37060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6" name="Rectangle 45"/>
          <p:cNvSpPr/>
          <p:nvPr/>
        </p:nvSpPr>
        <p:spPr>
          <a:xfrm>
            <a:off x="5766959" y="5442362"/>
            <a:ext cx="144000" cy="37060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7" name="Rectangle 46"/>
          <p:cNvSpPr/>
          <p:nvPr/>
        </p:nvSpPr>
        <p:spPr>
          <a:xfrm>
            <a:off x="3613446" y="5425911"/>
            <a:ext cx="432000" cy="37060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8" name="Rectangle 47"/>
          <p:cNvSpPr/>
          <p:nvPr/>
        </p:nvSpPr>
        <p:spPr>
          <a:xfrm>
            <a:off x="3684287" y="2811875"/>
            <a:ext cx="3049084" cy="1042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cxnSp>
        <p:nvCxnSpPr>
          <p:cNvPr id="9" name="Straight Connector 8"/>
          <p:cNvCxnSpPr/>
          <p:nvPr/>
        </p:nvCxnSpPr>
        <p:spPr>
          <a:xfrm rot="5400000">
            <a:off x="2904542" y="2852343"/>
            <a:ext cx="568196"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764654" y="2860434"/>
            <a:ext cx="56819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3612797" y="2873788"/>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4419332" y="2873391"/>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4753158" y="2883253"/>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5546742" y="2866802"/>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5712101" y="2876664"/>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6331258" y="2850351"/>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200805" y="2695253"/>
            <a:ext cx="5616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27" name="Rectangle 26"/>
          <p:cNvSpPr/>
          <p:nvPr/>
        </p:nvSpPr>
        <p:spPr>
          <a:xfrm>
            <a:off x="4601936" y="2698746"/>
            <a:ext cx="306319"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28" name="Rectangle 27"/>
          <p:cNvSpPr/>
          <p:nvPr/>
        </p:nvSpPr>
        <p:spPr>
          <a:xfrm>
            <a:off x="6526821" y="2662351"/>
            <a:ext cx="5040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30" name="Rectangle 29"/>
          <p:cNvSpPr/>
          <p:nvPr/>
        </p:nvSpPr>
        <p:spPr>
          <a:xfrm>
            <a:off x="5733418" y="2685391"/>
            <a:ext cx="1296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49" name="TextBox 48"/>
          <p:cNvSpPr txBox="1"/>
          <p:nvPr/>
        </p:nvSpPr>
        <p:spPr>
          <a:xfrm>
            <a:off x="2348835" y="5383454"/>
            <a:ext cx="838691"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mRNA:</a:t>
            </a:r>
          </a:p>
        </p:txBody>
      </p:sp>
      <p:sp>
        <p:nvSpPr>
          <p:cNvPr id="50" name="TextBox 49"/>
          <p:cNvSpPr txBox="1"/>
          <p:nvPr/>
        </p:nvSpPr>
        <p:spPr>
          <a:xfrm>
            <a:off x="2753657" y="3596418"/>
            <a:ext cx="797013"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5’ UTR</a:t>
            </a:r>
          </a:p>
        </p:txBody>
      </p:sp>
      <p:sp>
        <p:nvSpPr>
          <p:cNvPr id="51" name="TextBox 50"/>
          <p:cNvSpPr txBox="1"/>
          <p:nvPr/>
        </p:nvSpPr>
        <p:spPr>
          <a:xfrm>
            <a:off x="4508105" y="3596418"/>
            <a:ext cx="723468"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err="1">
                <a:solidFill>
                  <a:schemeClr val="bg1"/>
                </a:solidFill>
                <a:latin typeface="Calibri"/>
                <a:ea typeface="+mn-ea"/>
              </a:rPr>
              <a:t>Exons</a:t>
            </a:r>
            <a:endParaRPr lang="en-US" sz="1800" dirty="0">
              <a:solidFill>
                <a:schemeClr val="bg1"/>
              </a:solidFill>
              <a:latin typeface="Calibri"/>
              <a:ea typeface="+mn-ea"/>
            </a:endParaRPr>
          </a:p>
        </p:txBody>
      </p:sp>
      <p:sp>
        <p:nvSpPr>
          <p:cNvPr id="52" name="TextBox 51"/>
          <p:cNvSpPr txBox="1"/>
          <p:nvPr/>
        </p:nvSpPr>
        <p:spPr>
          <a:xfrm>
            <a:off x="6733371" y="3596418"/>
            <a:ext cx="797013"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3’ UTR</a:t>
            </a:r>
          </a:p>
        </p:txBody>
      </p:sp>
      <p:sp>
        <p:nvSpPr>
          <p:cNvPr id="53" name="TextBox 52"/>
          <p:cNvSpPr txBox="1"/>
          <p:nvPr/>
        </p:nvSpPr>
        <p:spPr>
          <a:xfrm>
            <a:off x="4696709" y="1934703"/>
            <a:ext cx="84888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err="1">
                <a:solidFill>
                  <a:schemeClr val="bg1"/>
                </a:solidFill>
                <a:latin typeface="Calibri"/>
                <a:ea typeface="+mn-ea"/>
              </a:rPr>
              <a:t>Introns</a:t>
            </a:r>
            <a:endParaRPr lang="en-US" sz="1800" dirty="0">
              <a:solidFill>
                <a:schemeClr val="bg1"/>
              </a:solidFill>
              <a:latin typeface="Calibri"/>
              <a:ea typeface="+mn-ea"/>
            </a:endParaRPr>
          </a:p>
        </p:txBody>
      </p:sp>
      <p:cxnSp>
        <p:nvCxnSpPr>
          <p:cNvPr id="55" name="Straight Arrow Connector 54"/>
          <p:cNvCxnSpPr>
            <a:stCxn id="53" idx="2"/>
          </p:cNvCxnSpPr>
          <p:nvPr/>
        </p:nvCxnSpPr>
        <p:spPr>
          <a:xfrm flipH="1">
            <a:off x="4285465" y="2304035"/>
            <a:ext cx="835688" cy="518321"/>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48" idx="2"/>
          </p:cNvCxnSpPr>
          <p:nvPr/>
        </p:nvCxnSpPr>
        <p:spPr>
          <a:xfrm rot="16200000" flipH="1">
            <a:off x="4872069" y="2579396"/>
            <a:ext cx="617622" cy="55898"/>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144044" y="2294175"/>
            <a:ext cx="1024309" cy="505359"/>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10800000">
            <a:off x="3524774" y="3145326"/>
            <a:ext cx="1400113" cy="451092"/>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27" idx="2"/>
          </p:cNvCxnSpPr>
          <p:nvPr/>
        </p:nvCxnSpPr>
        <p:spPr>
          <a:xfrm rot="16200000" flipV="1">
            <a:off x="4576457" y="3247988"/>
            <a:ext cx="527070" cy="169792"/>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4924888" y="3043036"/>
            <a:ext cx="860371" cy="556479"/>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endCxn id="28" idx="2"/>
          </p:cNvCxnSpPr>
          <p:nvPr/>
        </p:nvCxnSpPr>
        <p:spPr>
          <a:xfrm flipV="1">
            <a:off x="4921214" y="3032954"/>
            <a:ext cx="1857607" cy="576424"/>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50" idx="0"/>
            <a:endCxn id="44" idx="2"/>
          </p:cNvCxnSpPr>
          <p:nvPr/>
        </p:nvCxnSpPr>
        <p:spPr>
          <a:xfrm flipH="1" flipV="1">
            <a:off x="2952629" y="3062583"/>
            <a:ext cx="199535" cy="533835"/>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endCxn id="45" idx="2"/>
          </p:cNvCxnSpPr>
          <p:nvPr/>
        </p:nvCxnSpPr>
        <p:spPr>
          <a:xfrm rot="16200000" flipV="1">
            <a:off x="6851953" y="3329479"/>
            <a:ext cx="637105" cy="72000"/>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3926995" y="6212922"/>
            <a:ext cx="1787669"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Coding sequence</a:t>
            </a:r>
          </a:p>
        </p:txBody>
      </p:sp>
      <p:sp>
        <p:nvSpPr>
          <p:cNvPr id="80" name="Left-Right Arrow 79"/>
          <p:cNvSpPr/>
          <p:nvPr/>
        </p:nvSpPr>
        <p:spPr>
          <a:xfrm>
            <a:off x="4067432" y="5903669"/>
            <a:ext cx="1631742" cy="26862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54" name="Oval 53"/>
          <p:cNvSpPr/>
          <p:nvPr/>
        </p:nvSpPr>
        <p:spPr>
          <a:xfrm>
            <a:off x="2017984" y="2685391"/>
            <a:ext cx="461936" cy="334159"/>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56" name="TextBox 55"/>
          <p:cNvSpPr txBox="1"/>
          <p:nvPr/>
        </p:nvSpPr>
        <p:spPr>
          <a:xfrm>
            <a:off x="1510710" y="2220756"/>
            <a:ext cx="1108334"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promoter</a:t>
            </a:r>
          </a:p>
        </p:txBody>
      </p:sp>
      <p:sp>
        <p:nvSpPr>
          <p:cNvPr id="58" name="Oval 57"/>
          <p:cNvSpPr/>
          <p:nvPr/>
        </p:nvSpPr>
        <p:spPr>
          <a:xfrm>
            <a:off x="647933" y="2662351"/>
            <a:ext cx="544267" cy="344511"/>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60" name="TextBox 59"/>
          <p:cNvSpPr txBox="1"/>
          <p:nvPr/>
        </p:nvSpPr>
        <p:spPr>
          <a:xfrm>
            <a:off x="402376" y="2220756"/>
            <a:ext cx="1069524"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enhancer</a:t>
            </a:r>
          </a:p>
        </p:txBody>
      </p:sp>
      <p:sp>
        <p:nvSpPr>
          <p:cNvPr id="62" name="Oval 61"/>
          <p:cNvSpPr/>
          <p:nvPr/>
        </p:nvSpPr>
        <p:spPr>
          <a:xfrm>
            <a:off x="708400" y="2890240"/>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63" name="Oval 62"/>
          <p:cNvSpPr/>
          <p:nvPr/>
        </p:nvSpPr>
        <p:spPr>
          <a:xfrm>
            <a:off x="976200" y="2853348"/>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64" name="Oval 63"/>
          <p:cNvSpPr/>
          <p:nvPr/>
        </p:nvSpPr>
        <p:spPr>
          <a:xfrm>
            <a:off x="2017984" y="2852682"/>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66" name="Oval 65"/>
          <p:cNvSpPr/>
          <p:nvPr/>
        </p:nvSpPr>
        <p:spPr>
          <a:xfrm>
            <a:off x="1333587" y="2847030"/>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68" name="Oval 67"/>
          <p:cNvSpPr/>
          <p:nvPr/>
        </p:nvSpPr>
        <p:spPr>
          <a:xfrm>
            <a:off x="2138943" y="2925698"/>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chemeClr val="bg1"/>
              </a:solidFill>
              <a:latin typeface="Calibri"/>
            </a:endParaRPr>
          </a:p>
        </p:txBody>
      </p:sp>
      <p:sp>
        <p:nvSpPr>
          <p:cNvPr id="70" name="TextBox 69"/>
          <p:cNvSpPr txBox="1"/>
          <p:nvPr/>
        </p:nvSpPr>
        <p:spPr>
          <a:xfrm>
            <a:off x="0" y="3157938"/>
            <a:ext cx="1959067"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Transcription factors bind…</a:t>
            </a:r>
          </a:p>
        </p:txBody>
      </p:sp>
      <p:sp>
        <p:nvSpPr>
          <p:cNvPr id="76" name="Title 1"/>
          <p:cNvSpPr txBox="1">
            <a:spLocks/>
          </p:cNvSpPr>
          <p:nvPr/>
        </p:nvSpPr>
        <p:spPr>
          <a:xfrm>
            <a:off x="609600" y="268288"/>
            <a:ext cx="8229600" cy="1143000"/>
          </a:xfrm>
          <a:prstGeom prst="rect">
            <a:avLst/>
          </a:prstGeom>
        </p:spPr>
        <p:txBody>
          <a:bodyPr vert="horz" lIns="91440" tIns="45720" rIns="91440" bIns="45720" rtlCol="0" anchor="ctr">
            <a:normAutofit fontScale="97500"/>
          </a:bodyPr>
          <a:lstStyle/>
          <a:p>
            <a:pPr algn="ctr" defTabSz="457200" eaLnBrk="1" fontAlgn="auto" hangingPunct="1">
              <a:spcAft>
                <a:spcPts val="0"/>
              </a:spcAft>
              <a:defRPr/>
            </a:pPr>
            <a:r>
              <a:rPr lang="en-US" sz="4400" dirty="0">
                <a:solidFill>
                  <a:schemeClr val="bg1"/>
                </a:solidFill>
                <a:latin typeface="Calibri"/>
                <a:ea typeface="+mn-ea"/>
              </a:rPr>
              <a:t>Cartoon of a gene</a:t>
            </a:r>
          </a:p>
        </p:txBody>
      </p:sp>
      <p:sp>
        <p:nvSpPr>
          <p:cNvPr id="2" name="TextBox 1"/>
          <p:cNvSpPr txBox="1"/>
          <p:nvPr/>
        </p:nvSpPr>
        <p:spPr>
          <a:xfrm>
            <a:off x="2291128" y="4407636"/>
            <a:ext cx="4442243" cy="338554"/>
          </a:xfrm>
          <a:prstGeom prst="rect">
            <a:avLst/>
          </a:prstGeom>
          <a:noFill/>
        </p:spPr>
        <p:txBody>
          <a:bodyPr wrap="none" rtlCol="0">
            <a:spAutoFit/>
          </a:bodyPr>
          <a:lstStyle/>
          <a:p>
            <a:r>
              <a:rPr lang="en-US" dirty="0">
                <a:solidFill>
                  <a:schemeClr val="bg1"/>
                </a:solidFill>
              </a:rPr>
              <a:t>…which transcribes the gene into “pre-mRNA”.</a:t>
            </a:r>
          </a:p>
        </p:txBody>
      </p:sp>
      <p:cxnSp>
        <p:nvCxnSpPr>
          <p:cNvPr id="4" name="Straight Arrow Connector 3"/>
          <p:cNvCxnSpPr/>
          <p:nvPr/>
        </p:nvCxnSpPr>
        <p:spPr>
          <a:xfrm flipV="1">
            <a:off x="4508105" y="4139939"/>
            <a:ext cx="952500" cy="10583"/>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E2AD9F23-88C1-0F4A-AD54-1589F7B89A02}"/>
              </a:ext>
            </a:extLst>
          </p:cNvPr>
          <p:cNvSpPr txBox="1"/>
          <p:nvPr/>
        </p:nvSpPr>
        <p:spPr>
          <a:xfrm>
            <a:off x="794590" y="3786894"/>
            <a:ext cx="1959067"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schemeClr val="bg1"/>
                </a:solidFill>
                <a:latin typeface="Calibri"/>
                <a:ea typeface="+mn-ea"/>
              </a:rPr>
              <a:t>…and help recruit RNA polymerase…</a:t>
            </a:r>
          </a:p>
        </p:txBody>
      </p:sp>
      <p:cxnSp>
        <p:nvCxnSpPr>
          <p:cNvPr id="74" name="Straight Arrow Connector 73">
            <a:extLst>
              <a:ext uri="{FF2B5EF4-FFF2-40B4-BE49-F238E27FC236}">
                <a16:creationId xmlns:a16="http://schemas.microsoft.com/office/drawing/2014/main" id="{AA9AFD8B-F21A-4146-B72D-4689C43D1E94}"/>
              </a:ext>
            </a:extLst>
          </p:cNvPr>
          <p:cNvCxnSpPr>
            <a:cxnSpLocks/>
          </p:cNvCxnSpPr>
          <p:nvPr/>
        </p:nvCxnSpPr>
        <p:spPr>
          <a:xfrm flipV="1">
            <a:off x="1967157" y="3261790"/>
            <a:ext cx="229853" cy="404804"/>
          </a:xfrm>
          <a:prstGeom prst="straightConnector1">
            <a:avLst/>
          </a:prstGeom>
          <a:ln w="127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D626C96E-2C44-9448-83EC-380AF85458F0}"/>
              </a:ext>
            </a:extLst>
          </p:cNvPr>
          <p:cNvSpPr txBox="1"/>
          <p:nvPr/>
        </p:nvSpPr>
        <p:spPr>
          <a:xfrm>
            <a:off x="579103" y="4864146"/>
            <a:ext cx="8055283" cy="338554"/>
          </a:xfrm>
          <a:prstGeom prst="rect">
            <a:avLst/>
          </a:prstGeom>
          <a:noFill/>
        </p:spPr>
        <p:txBody>
          <a:bodyPr wrap="none" rtlCol="0">
            <a:spAutoFit/>
          </a:bodyPr>
          <a:lstStyle/>
          <a:p>
            <a:r>
              <a:rPr lang="en-US" dirty="0">
                <a:solidFill>
                  <a:schemeClr val="bg1"/>
                </a:solidFill>
              </a:rPr>
              <a:t>The pre-mRNA is then typically further </a:t>
            </a:r>
            <a:r>
              <a:rPr lang="en-US" dirty="0" err="1">
                <a:solidFill>
                  <a:schemeClr val="bg1"/>
                </a:solidFill>
              </a:rPr>
              <a:t>postranscriptionally</a:t>
            </a:r>
            <a:r>
              <a:rPr lang="en-US" dirty="0">
                <a:solidFill>
                  <a:schemeClr val="bg1"/>
                </a:solidFill>
              </a:rPr>
              <a:t> modified to remove introns.</a:t>
            </a:r>
          </a:p>
        </p:txBody>
      </p:sp>
    </p:spTree>
    <p:extLst>
      <p:ext uri="{BB962C8B-B14F-4D97-AF65-F5344CB8AC3E}">
        <p14:creationId xmlns:p14="http://schemas.microsoft.com/office/powerpoint/2010/main" val="3475338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5" name="Picture 4" descr="encode.jpg"/>
          <p:cNvPicPr>
            <a:picLocks noChangeAspect="1"/>
          </p:cNvPicPr>
          <p:nvPr/>
        </p:nvPicPr>
        <p:blipFill rotWithShape="1">
          <a:blip r:embed="rId2">
            <a:extLst>
              <a:ext uri="{28A0092B-C50C-407E-A947-70E740481C1C}">
                <a14:useLocalDpi xmlns:a14="http://schemas.microsoft.com/office/drawing/2010/main" val="0"/>
              </a:ext>
            </a:extLst>
          </a:blip>
          <a:srcRect t="2790" b="16715"/>
          <a:stretch/>
        </p:blipFill>
        <p:spPr>
          <a:xfrm>
            <a:off x="523080" y="1223960"/>
            <a:ext cx="5998761" cy="3098072"/>
          </a:xfrm>
          <a:prstGeom prst="rect">
            <a:avLst/>
          </a:prstGeom>
        </p:spPr>
      </p:pic>
      <p:sp>
        <p:nvSpPr>
          <p:cNvPr id="6" name="Rectangle 5"/>
          <p:cNvSpPr/>
          <p:nvPr/>
        </p:nvSpPr>
        <p:spPr>
          <a:xfrm>
            <a:off x="790888" y="2834401"/>
            <a:ext cx="5514258" cy="655485"/>
          </a:xfrm>
          <a:prstGeom prst="rect">
            <a:avLst/>
          </a:prstGeom>
          <a:solidFill>
            <a:srgbClr val="BFBFB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molecular assays</a:t>
            </a:r>
          </a:p>
          <a:p>
            <a:pPr algn="ctr"/>
            <a:r>
              <a:rPr lang="en-US" sz="1200" dirty="0"/>
              <a:t>chromatin state, transcription factor binding, RNA transcription...</a:t>
            </a:r>
          </a:p>
        </p:txBody>
      </p:sp>
      <p:sp>
        <p:nvSpPr>
          <p:cNvPr id="7" name="Rectangle 6"/>
          <p:cNvSpPr/>
          <p:nvPr/>
        </p:nvSpPr>
        <p:spPr>
          <a:xfrm>
            <a:off x="135466" y="157474"/>
            <a:ext cx="8890000" cy="584776"/>
          </a:xfrm>
          <a:prstGeom prst="rect">
            <a:avLst/>
          </a:prstGeom>
        </p:spPr>
        <p:txBody>
          <a:bodyPr wrap="square">
            <a:spAutoFit/>
          </a:bodyPr>
          <a:lstStyle/>
          <a:p>
            <a:pPr algn="ctr"/>
            <a:r>
              <a:rPr lang="en-GB" sz="3200" dirty="0">
                <a:solidFill>
                  <a:schemeClr val="bg1"/>
                </a:solidFill>
                <a:latin typeface="Helvetica"/>
                <a:cs typeface="Helvetica"/>
              </a:rPr>
              <a:t>Two ways to look at transcription</a:t>
            </a:r>
          </a:p>
        </p:txBody>
      </p:sp>
      <p:pic>
        <p:nvPicPr>
          <p:cNvPr id="8" name="Picture 7" descr="ENCOD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46" y="5751352"/>
            <a:ext cx="1480544" cy="888326"/>
          </a:xfrm>
          <a:prstGeom prst="rect">
            <a:avLst/>
          </a:prstGeom>
          <a:solidFill>
            <a:srgbClr val="FFFFFF"/>
          </a:solidFill>
        </p:spPr>
      </p:pic>
      <p:pic>
        <p:nvPicPr>
          <p:cNvPr id="9" name="Picture 8"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870" y="6177502"/>
            <a:ext cx="2135124" cy="462176"/>
          </a:xfrm>
          <a:prstGeom prst="rect">
            <a:avLst/>
          </a:prstGeom>
        </p:spPr>
      </p:pic>
      <p:pic>
        <p:nvPicPr>
          <p:cNvPr id="10" name="Picture 9" descr="gtex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8511" y="6261853"/>
            <a:ext cx="2910652" cy="377825"/>
          </a:xfrm>
          <a:prstGeom prst="rect">
            <a:avLst/>
          </a:prstGeom>
          <a:solidFill>
            <a:srgbClr val="FFFFFF"/>
          </a:solidFill>
        </p:spPr>
      </p:pic>
      <p:sp>
        <p:nvSpPr>
          <p:cNvPr id="13" name="TextBox 12"/>
          <p:cNvSpPr txBox="1"/>
          <p:nvPr/>
        </p:nvSpPr>
        <p:spPr>
          <a:xfrm>
            <a:off x="6675339" y="4028509"/>
            <a:ext cx="2362827" cy="584776"/>
          </a:xfrm>
          <a:prstGeom prst="rect">
            <a:avLst/>
          </a:prstGeom>
          <a:solidFill>
            <a:schemeClr val="bg1">
              <a:lumMod val="75000"/>
              <a:alpha val="40000"/>
            </a:schemeClr>
          </a:solidFill>
          <a:ln>
            <a:noFill/>
          </a:ln>
        </p:spPr>
        <p:txBody>
          <a:bodyPr wrap="square" rtlCol="0">
            <a:spAutoFit/>
          </a:bodyPr>
          <a:lstStyle/>
          <a:p>
            <a:r>
              <a:rPr lang="en-US" dirty="0">
                <a:solidFill>
                  <a:srgbClr val="FFFFFF"/>
                </a:solidFill>
              </a:rPr>
              <a:t>Can look at chromatin state</a:t>
            </a:r>
          </a:p>
        </p:txBody>
      </p:sp>
      <p:sp>
        <p:nvSpPr>
          <p:cNvPr id="14" name="TextBox 13"/>
          <p:cNvSpPr txBox="1"/>
          <p:nvPr/>
        </p:nvSpPr>
        <p:spPr>
          <a:xfrm>
            <a:off x="4826706" y="4868347"/>
            <a:ext cx="1652729"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RNA expression</a:t>
            </a:r>
          </a:p>
        </p:txBody>
      </p:sp>
      <p:cxnSp>
        <p:nvCxnSpPr>
          <p:cNvPr id="15" name="Straight Arrow Connector 14"/>
          <p:cNvCxnSpPr/>
          <p:nvPr/>
        </p:nvCxnSpPr>
        <p:spPr>
          <a:xfrm>
            <a:off x="4984547" y="4427362"/>
            <a:ext cx="514553" cy="306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256765" y="3910794"/>
            <a:ext cx="548318" cy="2590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90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2" name="Picture 1" descr="ATP2B4 start chromHMM.png"/>
          <p:cNvPicPr>
            <a:picLocks noChangeAspect="1"/>
          </p:cNvPicPr>
          <p:nvPr/>
        </p:nvPicPr>
        <p:blipFill rotWithShape="1">
          <a:blip r:embed="rId2">
            <a:extLst>
              <a:ext uri="{28A0092B-C50C-407E-A947-70E740481C1C}">
                <a14:useLocalDpi xmlns:a14="http://schemas.microsoft.com/office/drawing/2010/main" val="0"/>
              </a:ext>
            </a:extLst>
          </a:blip>
          <a:srcRect l="4377" t="12170" r="22676" b="7253"/>
          <a:stretch/>
        </p:blipFill>
        <p:spPr>
          <a:xfrm>
            <a:off x="1300538" y="1735667"/>
            <a:ext cx="3251013" cy="4016486"/>
          </a:xfrm>
          <a:prstGeom prst="rect">
            <a:avLst/>
          </a:prstGeom>
        </p:spPr>
      </p:pic>
      <p:pic>
        <p:nvPicPr>
          <p:cNvPr id="3" name="Picture 2" descr="ATP2B4 hit regions chromHMM.png"/>
          <p:cNvPicPr>
            <a:picLocks noChangeAspect="1"/>
          </p:cNvPicPr>
          <p:nvPr/>
        </p:nvPicPr>
        <p:blipFill rotWithShape="1">
          <a:blip r:embed="rId3">
            <a:extLst>
              <a:ext uri="{28A0092B-C50C-407E-A947-70E740481C1C}">
                <a14:useLocalDpi xmlns:a14="http://schemas.microsoft.com/office/drawing/2010/main" val="0"/>
              </a:ext>
            </a:extLst>
          </a:blip>
          <a:srcRect l="16211" t="12290" r="22608" b="7133"/>
          <a:stretch/>
        </p:blipFill>
        <p:spPr>
          <a:xfrm>
            <a:off x="5445507" y="1735667"/>
            <a:ext cx="2726607" cy="4016486"/>
          </a:xfrm>
          <a:prstGeom prst="rect">
            <a:avLst/>
          </a:prstGeom>
        </p:spPr>
      </p:pic>
      <p:sp>
        <p:nvSpPr>
          <p:cNvPr id="6" name="TextBox 5"/>
          <p:cNvSpPr txBox="1"/>
          <p:nvPr/>
        </p:nvSpPr>
        <p:spPr>
          <a:xfrm>
            <a:off x="2484119" y="955027"/>
            <a:ext cx="841329" cy="338554"/>
          </a:xfrm>
          <a:prstGeom prst="rect">
            <a:avLst/>
          </a:prstGeom>
          <a:noFill/>
        </p:spPr>
        <p:txBody>
          <a:bodyPr wrap="none" rtlCol="0">
            <a:spAutoFit/>
          </a:bodyPr>
          <a:lstStyle/>
          <a:p>
            <a:pPr algn="ctr"/>
            <a:r>
              <a:rPr lang="en-US" sz="1600" dirty="0">
                <a:solidFill>
                  <a:srgbClr val="FFFFFF"/>
                </a:solidFill>
              </a:rPr>
              <a:t>1</a:t>
            </a:r>
            <a:r>
              <a:rPr lang="en-US" sz="1600" baseline="30000" dirty="0">
                <a:solidFill>
                  <a:srgbClr val="FFFFFF"/>
                </a:solidFill>
              </a:rPr>
              <a:t>st</a:t>
            </a:r>
            <a:r>
              <a:rPr lang="en-US" sz="1600" dirty="0">
                <a:solidFill>
                  <a:srgbClr val="FFFFFF"/>
                </a:solidFill>
              </a:rPr>
              <a:t> exon</a:t>
            </a:r>
          </a:p>
        </p:txBody>
      </p:sp>
      <p:sp>
        <p:nvSpPr>
          <p:cNvPr id="8" name="TextBox 7"/>
          <p:cNvSpPr txBox="1"/>
          <p:nvPr/>
        </p:nvSpPr>
        <p:spPr>
          <a:xfrm>
            <a:off x="5666661" y="971546"/>
            <a:ext cx="1480013" cy="338554"/>
          </a:xfrm>
          <a:prstGeom prst="rect">
            <a:avLst/>
          </a:prstGeom>
          <a:noFill/>
        </p:spPr>
        <p:txBody>
          <a:bodyPr wrap="square" rtlCol="0">
            <a:spAutoFit/>
          </a:bodyPr>
          <a:lstStyle/>
          <a:p>
            <a:pPr algn="ctr"/>
            <a:r>
              <a:rPr lang="en-US" sz="1600" dirty="0">
                <a:solidFill>
                  <a:srgbClr val="FFFFFF"/>
                </a:solidFill>
              </a:rPr>
              <a:t>2</a:t>
            </a:r>
            <a:r>
              <a:rPr lang="en-US" sz="1600" baseline="30000" dirty="0">
                <a:solidFill>
                  <a:srgbClr val="FFFFFF"/>
                </a:solidFill>
              </a:rPr>
              <a:t>nd</a:t>
            </a:r>
            <a:r>
              <a:rPr lang="en-US" sz="1600" dirty="0">
                <a:solidFill>
                  <a:srgbClr val="FFFFFF"/>
                </a:solidFill>
              </a:rPr>
              <a:t> exon</a:t>
            </a:r>
          </a:p>
        </p:txBody>
      </p:sp>
      <p:sp>
        <p:nvSpPr>
          <p:cNvPr id="9" name="Right Brace 8"/>
          <p:cNvSpPr/>
          <p:nvPr/>
        </p:nvSpPr>
        <p:spPr>
          <a:xfrm rot="10800000">
            <a:off x="866947" y="1735666"/>
            <a:ext cx="288353" cy="4016485"/>
          </a:xfrm>
          <a:prstGeom prst="rightBrace">
            <a:avLst/>
          </a:pr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rot="16200000">
            <a:off x="-1141743" y="3605348"/>
            <a:ext cx="3352200"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Chromatin states in 130 cell types</a:t>
            </a:r>
          </a:p>
        </p:txBody>
      </p:sp>
      <p:grpSp>
        <p:nvGrpSpPr>
          <p:cNvPr id="33" name="Group 32"/>
          <p:cNvGrpSpPr/>
          <p:nvPr/>
        </p:nvGrpSpPr>
        <p:grpSpPr>
          <a:xfrm>
            <a:off x="2904784" y="1320298"/>
            <a:ext cx="5767211" cy="256618"/>
            <a:chOff x="2904784" y="298022"/>
            <a:chExt cx="5767211" cy="256618"/>
          </a:xfrm>
        </p:grpSpPr>
        <p:cxnSp>
          <p:nvCxnSpPr>
            <p:cNvPr id="12" name="Straight Connector 11"/>
            <p:cNvCxnSpPr/>
            <p:nvPr/>
          </p:nvCxnSpPr>
          <p:spPr>
            <a:xfrm>
              <a:off x="5508285" y="434275"/>
              <a:ext cx="3163710" cy="1411"/>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487483" y="321806"/>
              <a:ext cx="74789" cy="23283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18150" y="355673"/>
              <a:ext cx="169333" cy="15663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3055773" y="435686"/>
              <a:ext cx="1495778" cy="352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04784" y="360897"/>
              <a:ext cx="169333" cy="15663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Elbow Connector 15"/>
            <p:cNvCxnSpPr/>
            <p:nvPr/>
          </p:nvCxnSpPr>
          <p:spPr>
            <a:xfrm flipV="1">
              <a:off x="2904784" y="298022"/>
              <a:ext cx="231426" cy="62876"/>
            </a:xfrm>
            <a:prstGeom prst="bentConnector3">
              <a:avLst>
                <a:gd name="adj1" fmla="val 307"/>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135466" y="157474"/>
            <a:ext cx="8890000" cy="584776"/>
          </a:xfrm>
          <a:prstGeom prst="rect">
            <a:avLst/>
          </a:prstGeom>
        </p:spPr>
        <p:txBody>
          <a:bodyPr wrap="square">
            <a:spAutoFit/>
          </a:bodyPr>
          <a:lstStyle/>
          <a:p>
            <a:pPr algn="ctr"/>
            <a:r>
              <a:rPr lang="en-GB" sz="3200" dirty="0">
                <a:solidFill>
                  <a:schemeClr val="bg1"/>
                </a:solidFill>
                <a:latin typeface="Helvetica"/>
                <a:cs typeface="Helvetica"/>
              </a:rPr>
              <a:t>ATP2B4 is widely expressed...</a:t>
            </a:r>
          </a:p>
        </p:txBody>
      </p:sp>
      <p:sp>
        <p:nvSpPr>
          <p:cNvPr id="21" name="Right Brace 20"/>
          <p:cNvSpPr/>
          <p:nvPr/>
        </p:nvSpPr>
        <p:spPr>
          <a:xfrm rot="5400000">
            <a:off x="6538754" y="5592586"/>
            <a:ext cx="168205" cy="1219267"/>
          </a:xfrm>
          <a:prstGeom prst="rightBrace">
            <a:avLst/>
          </a:pr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5337262" y="6325750"/>
            <a:ext cx="2610435"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Malaria-associated region</a:t>
            </a:r>
          </a:p>
        </p:txBody>
      </p:sp>
      <p:cxnSp>
        <p:nvCxnSpPr>
          <p:cNvPr id="7" name="Straight Connector 6"/>
          <p:cNvCxnSpPr/>
          <p:nvPr/>
        </p:nvCxnSpPr>
        <p:spPr>
          <a:xfrm flipV="1">
            <a:off x="6013223" y="1642533"/>
            <a:ext cx="0" cy="4377268"/>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232490" y="1642533"/>
            <a:ext cx="0" cy="4377268"/>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9690" y="6325750"/>
            <a:ext cx="3067591"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Data from ENCODE / Roadmap</a:t>
            </a:r>
          </a:p>
        </p:txBody>
      </p:sp>
    </p:spTree>
    <p:extLst>
      <p:ext uri="{BB962C8B-B14F-4D97-AF65-F5344CB8AC3E}">
        <p14:creationId xmlns:p14="http://schemas.microsoft.com/office/powerpoint/2010/main" val="2053287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2" name="Picture 1" descr="ATP2B4 start chromHMM.png"/>
          <p:cNvPicPr>
            <a:picLocks noChangeAspect="1"/>
          </p:cNvPicPr>
          <p:nvPr/>
        </p:nvPicPr>
        <p:blipFill rotWithShape="1">
          <a:blip r:embed="rId2">
            <a:extLst>
              <a:ext uri="{28A0092B-C50C-407E-A947-70E740481C1C}">
                <a14:useLocalDpi xmlns:a14="http://schemas.microsoft.com/office/drawing/2010/main" val="0"/>
              </a:ext>
            </a:extLst>
          </a:blip>
          <a:srcRect l="4377" t="12170" r="22676" b="7253"/>
          <a:stretch/>
        </p:blipFill>
        <p:spPr>
          <a:xfrm>
            <a:off x="1300538" y="1735667"/>
            <a:ext cx="3251013" cy="4016486"/>
          </a:xfrm>
          <a:prstGeom prst="rect">
            <a:avLst/>
          </a:prstGeom>
        </p:spPr>
      </p:pic>
      <p:pic>
        <p:nvPicPr>
          <p:cNvPr id="3" name="Picture 2" descr="ATP2B4 hit regions chromHMM.png"/>
          <p:cNvPicPr>
            <a:picLocks noChangeAspect="1"/>
          </p:cNvPicPr>
          <p:nvPr/>
        </p:nvPicPr>
        <p:blipFill rotWithShape="1">
          <a:blip r:embed="rId3">
            <a:extLst>
              <a:ext uri="{28A0092B-C50C-407E-A947-70E740481C1C}">
                <a14:useLocalDpi xmlns:a14="http://schemas.microsoft.com/office/drawing/2010/main" val="0"/>
              </a:ext>
            </a:extLst>
          </a:blip>
          <a:srcRect l="16211" t="12290" r="22608" b="7133"/>
          <a:stretch/>
        </p:blipFill>
        <p:spPr>
          <a:xfrm>
            <a:off x="5445507" y="1735667"/>
            <a:ext cx="2726607" cy="4016486"/>
          </a:xfrm>
          <a:prstGeom prst="rect">
            <a:avLst/>
          </a:prstGeom>
        </p:spPr>
      </p:pic>
      <p:sp>
        <p:nvSpPr>
          <p:cNvPr id="6" name="TextBox 5"/>
          <p:cNvSpPr txBox="1"/>
          <p:nvPr/>
        </p:nvSpPr>
        <p:spPr>
          <a:xfrm>
            <a:off x="2484119" y="955027"/>
            <a:ext cx="841329" cy="338554"/>
          </a:xfrm>
          <a:prstGeom prst="rect">
            <a:avLst/>
          </a:prstGeom>
          <a:noFill/>
        </p:spPr>
        <p:txBody>
          <a:bodyPr wrap="none" rtlCol="0">
            <a:spAutoFit/>
          </a:bodyPr>
          <a:lstStyle/>
          <a:p>
            <a:pPr algn="ctr"/>
            <a:r>
              <a:rPr lang="en-US" sz="1600" dirty="0">
                <a:solidFill>
                  <a:srgbClr val="FFFFFF"/>
                </a:solidFill>
              </a:rPr>
              <a:t>1</a:t>
            </a:r>
            <a:r>
              <a:rPr lang="en-US" sz="1600" baseline="30000" dirty="0">
                <a:solidFill>
                  <a:srgbClr val="FFFFFF"/>
                </a:solidFill>
              </a:rPr>
              <a:t>st</a:t>
            </a:r>
            <a:r>
              <a:rPr lang="en-US" sz="1600" dirty="0">
                <a:solidFill>
                  <a:srgbClr val="FFFFFF"/>
                </a:solidFill>
              </a:rPr>
              <a:t> exon</a:t>
            </a:r>
          </a:p>
        </p:txBody>
      </p:sp>
      <p:sp>
        <p:nvSpPr>
          <p:cNvPr id="8" name="TextBox 7"/>
          <p:cNvSpPr txBox="1"/>
          <p:nvPr/>
        </p:nvSpPr>
        <p:spPr>
          <a:xfrm>
            <a:off x="5666661" y="971546"/>
            <a:ext cx="1480013" cy="338554"/>
          </a:xfrm>
          <a:prstGeom prst="rect">
            <a:avLst/>
          </a:prstGeom>
          <a:noFill/>
        </p:spPr>
        <p:txBody>
          <a:bodyPr wrap="square" rtlCol="0">
            <a:spAutoFit/>
          </a:bodyPr>
          <a:lstStyle/>
          <a:p>
            <a:pPr algn="ctr"/>
            <a:r>
              <a:rPr lang="en-US" sz="1600" dirty="0">
                <a:solidFill>
                  <a:srgbClr val="FFFFFF"/>
                </a:solidFill>
              </a:rPr>
              <a:t>2</a:t>
            </a:r>
            <a:r>
              <a:rPr lang="en-US" sz="1600" baseline="30000" dirty="0">
                <a:solidFill>
                  <a:srgbClr val="FFFFFF"/>
                </a:solidFill>
              </a:rPr>
              <a:t>nd</a:t>
            </a:r>
            <a:r>
              <a:rPr lang="en-US" sz="1600" dirty="0">
                <a:solidFill>
                  <a:srgbClr val="FFFFFF"/>
                </a:solidFill>
              </a:rPr>
              <a:t> exon</a:t>
            </a:r>
          </a:p>
        </p:txBody>
      </p:sp>
      <p:sp>
        <p:nvSpPr>
          <p:cNvPr id="9" name="Right Brace 8"/>
          <p:cNvSpPr/>
          <p:nvPr/>
        </p:nvSpPr>
        <p:spPr>
          <a:xfrm rot="10800000">
            <a:off x="866947" y="1735666"/>
            <a:ext cx="288353" cy="4016485"/>
          </a:xfrm>
          <a:prstGeom prst="rightBrace">
            <a:avLst/>
          </a:pr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3" name="Group 32"/>
          <p:cNvGrpSpPr/>
          <p:nvPr/>
        </p:nvGrpSpPr>
        <p:grpSpPr>
          <a:xfrm>
            <a:off x="2904784" y="1320298"/>
            <a:ext cx="5767211" cy="256618"/>
            <a:chOff x="2904784" y="298022"/>
            <a:chExt cx="5767211" cy="256618"/>
          </a:xfrm>
        </p:grpSpPr>
        <p:cxnSp>
          <p:nvCxnSpPr>
            <p:cNvPr id="12" name="Straight Connector 11"/>
            <p:cNvCxnSpPr/>
            <p:nvPr/>
          </p:nvCxnSpPr>
          <p:spPr>
            <a:xfrm>
              <a:off x="5508285" y="434275"/>
              <a:ext cx="3163710" cy="1411"/>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487483" y="321806"/>
              <a:ext cx="74789" cy="23283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18150" y="355673"/>
              <a:ext cx="169333" cy="15663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3055773" y="435686"/>
              <a:ext cx="1495778" cy="3528"/>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04784" y="360897"/>
              <a:ext cx="169333" cy="156634"/>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Elbow Connector 15"/>
            <p:cNvCxnSpPr/>
            <p:nvPr/>
          </p:nvCxnSpPr>
          <p:spPr>
            <a:xfrm flipV="1">
              <a:off x="2904784" y="298022"/>
              <a:ext cx="231426" cy="62876"/>
            </a:xfrm>
            <a:prstGeom prst="bentConnector3">
              <a:avLst>
                <a:gd name="adj1" fmla="val 307"/>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9" name="Right Brace 28"/>
          <p:cNvSpPr/>
          <p:nvPr/>
        </p:nvSpPr>
        <p:spPr>
          <a:xfrm rot="5400000">
            <a:off x="6538754" y="5592586"/>
            <a:ext cx="168205" cy="1219267"/>
          </a:xfrm>
          <a:prstGeom prst="rightBrace">
            <a:avLst/>
          </a:pr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5337262" y="6325750"/>
            <a:ext cx="2610435"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Malaria-associated region</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2024" b="77304"/>
          <a:stretch/>
        </p:blipFill>
        <p:spPr>
          <a:xfrm>
            <a:off x="1974850" y="5882821"/>
            <a:ext cx="2656277" cy="113393"/>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61423" b="26810"/>
          <a:stretch/>
        </p:blipFill>
        <p:spPr>
          <a:xfrm>
            <a:off x="5387157" y="5882821"/>
            <a:ext cx="2998276" cy="113393"/>
          </a:xfrm>
          <a:prstGeom prst="rect">
            <a:avLst/>
          </a:prstGeom>
        </p:spPr>
      </p:pic>
      <p:sp>
        <p:nvSpPr>
          <p:cNvPr id="19" name="TextBox 18"/>
          <p:cNvSpPr txBox="1"/>
          <p:nvPr/>
        </p:nvSpPr>
        <p:spPr>
          <a:xfrm>
            <a:off x="257727" y="5810340"/>
            <a:ext cx="1541708" cy="307777"/>
          </a:xfrm>
          <a:prstGeom prst="rect">
            <a:avLst/>
          </a:prstGeom>
          <a:solidFill>
            <a:srgbClr val="FFFFFF">
              <a:alpha val="35000"/>
            </a:srgbClr>
          </a:solidFill>
          <a:ln>
            <a:noFill/>
          </a:ln>
        </p:spPr>
        <p:txBody>
          <a:bodyPr wrap="none" rtlCol="0">
            <a:spAutoFit/>
          </a:bodyPr>
          <a:lstStyle/>
          <a:p>
            <a:pPr algn="r"/>
            <a:r>
              <a:rPr lang="en-US" sz="1400" dirty="0" err="1">
                <a:solidFill>
                  <a:srgbClr val="FFFFFF"/>
                </a:solidFill>
              </a:rPr>
              <a:t>Proerythroblasts</a:t>
            </a:r>
            <a:r>
              <a:rPr lang="en-US" sz="1400" dirty="0"/>
              <a:t>:</a:t>
            </a:r>
          </a:p>
        </p:txBody>
      </p:sp>
      <p:sp>
        <p:nvSpPr>
          <p:cNvPr id="21" name="TextBox 20"/>
          <p:cNvSpPr txBox="1"/>
          <p:nvPr/>
        </p:nvSpPr>
        <p:spPr>
          <a:xfrm>
            <a:off x="349687" y="6329343"/>
            <a:ext cx="3357259"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Data from </a:t>
            </a:r>
            <a:r>
              <a:rPr lang="en-US" dirty="0" err="1">
                <a:solidFill>
                  <a:srgbClr val="FFFFFF"/>
                </a:solidFill>
              </a:rPr>
              <a:t>Xu</a:t>
            </a:r>
            <a:r>
              <a:rPr lang="en-US" dirty="0">
                <a:solidFill>
                  <a:srgbClr val="FFFFFF"/>
                </a:solidFill>
              </a:rPr>
              <a:t> et al </a:t>
            </a:r>
            <a:r>
              <a:rPr lang="en-US" dirty="0" err="1">
                <a:solidFill>
                  <a:srgbClr val="FFFFFF"/>
                </a:solidFill>
              </a:rPr>
              <a:t>Dev</a:t>
            </a:r>
            <a:r>
              <a:rPr lang="en-US" dirty="0">
                <a:solidFill>
                  <a:srgbClr val="FFFFFF"/>
                </a:solidFill>
              </a:rPr>
              <a:t> Cell (2012)</a:t>
            </a:r>
          </a:p>
        </p:txBody>
      </p:sp>
      <p:cxnSp>
        <p:nvCxnSpPr>
          <p:cNvPr id="22" name="Straight Connector 21"/>
          <p:cNvCxnSpPr/>
          <p:nvPr/>
        </p:nvCxnSpPr>
        <p:spPr>
          <a:xfrm flipV="1">
            <a:off x="6013223" y="1642533"/>
            <a:ext cx="0" cy="4377268"/>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232490" y="1642533"/>
            <a:ext cx="0" cy="4377268"/>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35466" y="157474"/>
            <a:ext cx="8890000" cy="584776"/>
          </a:xfrm>
          <a:prstGeom prst="rect">
            <a:avLst/>
          </a:prstGeom>
        </p:spPr>
        <p:txBody>
          <a:bodyPr wrap="square">
            <a:spAutoFit/>
          </a:bodyPr>
          <a:lstStyle/>
          <a:p>
            <a:pPr algn="ctr"/>
            <a:r>
              <a:rPr lang="en-GB" sz="3200" dirty="0">
                <a:solidFill>
                  <a:schemeClr val="bg1"/>
                </a:solidFill>
                <a:latin typeface="Helvetica"/>
                <a:cs typeface="Helvetica"/>
              </a:rPr>
              <a:t>...but shows chromatin differences in RBCs</a:t>
            </a:r>
          </a:p>
        </p:txBody>
      </p:sp>
      <p:sp>
        <p:nvSpPr>
          <p:cNvPr id="25" name="TextBox 24"/>
          <p:cNvSpPr txBox="1"/>
          <p:nvPr/>
        </p:nvSpPr>
        <p:spPr>
          <a:xfrm rot="16200000">
            <a:off x="-1141743" y="3605348"/>
            <a:ext cx="3352200" cy="369332"/>
          </a:xfrm>
          <a:prstGeom prst="rect">
            <a:avLst/>
          </a:prstGeom>
          <a:solidFill>
            <a:schemeClr val="bg1">
              <a:lumMod val="75000"/>
              <a:alpha val="40000"/>
            </a:schemeClr>
          </a:solidFill>
          <a:ln>
            <a:noFill/>
          </a:ln>
        </p:spPr>
        <p:txBody>
          <a:bodyPr wrap="none" rtlCol="0">
            <a:spAutoFit/>
          </a:bodyPr>
          <a:lstStyle/>
          <a:p>
            <a:r>
              <a:rPr lang="en-US" dirty="0">
                <a:solidFill>
                  <a:srgbClr val="FFFFFF"/>
                </a:solidFill>
              </a:rPr>
              <a:t>Chromatin states in 130 cell types</a:t>
            </a:r>
          </a:p>
        </p:txBody>
      </p:sp>
    </p:spTree>
    <p:extLst>
      <p:ext uri="{BB962C8B-B14F-4D97-AF65-F5344CB8AC3E}">
        <p14:creationId xmlns:p14="http://schemas.microsoft.com/office/powerpoint/2010/main" val="3946500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5" name="Picture 4"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r="8320" b="80690"/>
          <a:stretch/>
        </p:blipFill>
        <p:spPr>
          <a:xfrm>
            <a:off x="598715" y="1935237"/>
            <a:ext cx="8276095" cy="1995715"/>
          </a:xfrm>
          <a:prstGeom prst="rect">
            <a:avLst/>
          </a:prstGeom>
          <a:ln>
            <a:solidFill>
              <a:srgbClr val="FF0000"/>
            </a:solidFill>
          </a:ln>
        </p:spPr>
      </p:pic>
      <p:sp>
        <p:nvSpPr>
          <p:cNvPr id="6" name="Rectangle 5"/>
          <p:cNvSpPr/>
          <p:nvPr/>
        </p:nvSpPr>
        <p:spPr>
          <a:xfrm>
            <a:off x="135466" y="157474"/>
            <a:ext cx="8890000" cy="584776"/>
          </a:xfrm>
          <a:prstGeom prst="rect">
            <a:avLst/>
          </a:prstGeom>
        </p:spPr>
        <p:txBody>
          <a:bodyPr wrap="square">
            <a:spAutoFit/>
          </a:bodyPr>
          <a:lstStyle/>
          <a:p>
            <a:pPr algn="ctr"/>
            <a:r>
              <a:rPr lang="en-GB" sz="3200" i="1" dirty="0">
                <a:solidFill>
                  <a:schemeClr val="bg1"/>
                </a:solidFill>
                <a:latin typeface="Helvetica"/>
                <a:cs typeface="Helvetica"/>
              </a:rPr>
              <a:t>ATP2B4</a:t>
            </a:r>
            <a:r>
              <a:rPr lang="en-GB" sz="3200" dirty="0">
                <a:solidFill>
                  <a:schemeClr val="bg1"/>
                </a:solidFill>
                <a:latin typeface="Helvetica"/>
                <a:cs typeface="Helvetica"/>
              </a:rPr>
              <a:t> is widely expressed…</a:t>
            </a:r>
          </a:p>
        </p:txBody>
      </p:sp>
      <p:pic>
        <p:nvPicPr>
          <p:cNvPr id="8" name="Picture 7"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t="33167" r="8320" b="62081"/>
          <a:stretch/>
        </p:blipFill>
        <p:spPr>
          <a:xfrm>
            <a:off x="593877" y="1390951"/>
            <a:ext cx="8276095" cy="491067"/>
          </a:xfrm>
          <a:prstGeom prst="rect">
            <a:avLst/>
          </a:prstGeom>
        </p:spPr>
      </p:pic>
      <p:sp>
        <p:nvSpPr>
          <p:cNvPr id="9" name="TextBox 8"/>
          <p:cNvSpPr txBox="1"/>
          <p:nvPr/>
        </p:nvSpPr>
        <p:spPr>
          <a:xfrm>
            <a:off x="2641655" y="740833"/>
            <a:ext cx="3776595" cy="338554"/>
          </a:xfrm>
          <a:prstGeom prst="rect">
            <a:avLst/>
          </a:prstGeom>
          <a:noFill/>
        </p:spPr>
        <p:txBody>
          <a:bodyPr wrap="none" rtlCol="0">
            <a:spAutoFit/>
          </a:bodyPr>
          <a:lstStyle/>
          <a:p>
            <a:r>
              <a:rPr lang="en-US" dirty="0">
                <a:solidFill>
                  <a:srgbClr val="FFFFFF"/>
                </a:solidFill>
              </a:rPr>
              <a:t>Measured RNA transcription (RNA-</a:t>
            </a:r>
            <a:r>
              <a:rPr lang="en-US" dirty="0" err="1">
                <a:solidFill>
                  <a:srgbClr val="FFFFFF"/>
                </a:solidFill>
              </a:rPr>
              <a:t>seq</a:t>
            </a:r>
            <a:r>
              <a:rPr lang="en-US" dirty="0">
                <a:solidFill>
                  <a:srgbClr val="FFFFFF"/>
                </a:solidFill>
              </a:rPr>
              <a:t>)</a:t>
            </a:r>
          </a:p>
        </p:txBody>
      </p:sp>
      <p:sp>
        <p:nvSpPr>
          <p:cNvPr id="10" name="TextBox 9"/>
          <p:cNvSpPr txBox="1"/>
          <p:nvPr/>
        </p:nvSpPr>
        <p:spPr>
          <a:xfrm>
            <a:off x="2964864" y="1071444"/>
            <a:ext cx="726506" cy="276999"/>
          </a:xfrm>
          <a:prstGeom prst="rect">
            <a:avLst/>
          </a:prstGeom>
          <a:noFill/>
        </p:spPr>
        <p:txBody>
          <a:bodyPr wrap="none" rtlCol="0">
            <a:spAutoFit/>
          </a:bodyPr>
          <a:lstStyle/>
          <a:p>
            <a:pPr algn="ctr"/>
            <a:r>
              <a:rPr lang="en-US" sz="1200" dirty="0">
                <a:solidFill>
                  <a:srgbClr val="FFFFFF"/>
                </a:solidFill>
              </a:rPr>
              <a:t>1</a:t>
            </a:r>
            <a:r>
              <a:rPr lang="en-US" sz="1200" baseline="30000" dirty="0">
                <a:solidFill>
                  <a:srgbClr val="FFFFFF"/>
                </a:solidFill>
              </a:rPr>
              <a:t>st</a:t>
            </a:r>
            <a:r>
              <a:rPr lang="en-US" sz="1200" dirty="0">
                <a:solidFill>
                  <a:srgbClr val="FFFFFF"/>
                </a:solidFill>
              </a:rPr>
              <a:t> exon</a:t>
            </a:r>
          </a:p>
        </p:txBody>
      </p:sp>
      <p:sp>
        <p:nvSpPr>
          <p:cNvPr id="11" name="TextBox 10"/>
          <p:cNvSpPr txBox="1"/>
          <p:nvPr/>
        </p:nvSpPr>
        <p:spPr>
          <a:xfrm>
            <a:off x="4019087" y="1077380"/>
            <a:ext cx="1480013" cy="276999"/>
          </a:xfrm>
          <a:prstGeom prst="rect">
            <a:avLst/>
          </a:prstGeom>
          <a:noFill/>
        </p:spPr>
        <p:txBody>
          <a:bodyPr wrap="square" rtlCol="0">
            <a:spAutoFit/>
          </a:bodyPr>
          <a:lstStyle/>
          <a:p>
            <a:pPr algn="ctr"/>
            <a:r>
              <a:rPr lang="en-US" sz="1200" dirty="0">
                <a:solidFill>
                  <a:srgbClr val="FFFFFF"/>
                </a:solidFill>
              </a:rPr>
              <a:t>2</a:t>
            </a:r>
            <a:r>
              <a:rPr lang="en-US" sz="1200" baseline="30000" dirty="0">
                <a:solidFill>
                  <a:srgbClr val="FFFFFF"/>
                </a:solidFill>
              </a:rPr>
              <a:t>nd</a:t>
            </a:r>
            <a:r>
              <a:rPr lang="en-US" sz="1200" dirty="0">
                <a:solidFill>
                  <a:srgbClr val="FFFFFF"/>
                </a:solidFill>
              </a:rPr>
              <a:t> exon</a:t>
            </a:r>
          </a:p>
        </p:txBody>
      </p:sp>
      <p:sp>
        <p:nvSpPr>
          <p:cNvPr id="12" name="TextBox 11">
            <a:extLst>
              <a:ext uri="{FF2B5EF4-FFF2-40B4-BE49-F238E27FC236}">
                <a16:creationId xmlns:a16="http://schemas.microsoft.com/office/drawing/2014/main" id="{9A4A629E-964B-D84A-A09F-928B49197B65}"/>
              </a:ext>
            </a:extLst>
          </p:cNvPr>
          <p:cNvSpPr txBox="1"/>
          <p:nvPr/>
        </p:nvSpPr>
        <p:spPr>
          <a:xfrm>
            <a:off x="2763106" y="4708440"/>
            <a:ext cx="1664018" cy="830997"/>
          </a:xfrm>
          <a:prstGeom prst="rect">
            <a:avLst/>
          </a:prstGeom>
          <a:solidFill>
            <a:schemeClr val="bg1">
              <a:lumMod val="75000"/>
              <a:alpha val="40000"/>
            </a:schemeClr>
          </a:solidFill>
          <a:ln>
            <a:noFill/>
          </a:ln>
        </p:spPr>
        <p:txBody>
          <a:bodyPr wrap="square" rtlCol="0">
            <a:spAutoFit/>
          </a:bodyPr>
          <a:lstStyle/>
          <a:p>
            <a:pPr algn="l"/>
            <a:r>
              <a:rPr lang="en-US" i="1" dirty="0">
                <a:solidFill>
                  <a:schemeClr val="bg1"/>
                </a:solidFill>
              </a:rPr>
              <a:t>Non-erythroid cells (i.e. no red blood cells)</a:t>
            </a:r>
          </a:p>
        </p:txBody>
      </p:sp>
      <p:cxnSp>
        <p:nvCxnSpPr>
          <p:cNvPr id="13" name="Straight Arrow Connector 12">
            <a:extLst>
              <a:ext uri="{FF2B5EF4-FFF2-40B4-BE49-F238E27FC236}">
                <a16:creationId xmlns:a16="http://schemas.microsoft.com/office/drawing/2014/main" id="{5BE745E4-B9C4-4C48-B5D4-0758F52AB900}"/>
              </a:ext>
            </a:extLst>
          </p:cNvPr>
          <p:cNvCxnSpPr>
            <a:cxnSpLocks/>
          </p:cNvCxnSpPr>
          <p:nvPr/>
        </p:nvCxnSpPr>
        <p:spPr>
          <a:xfrm flipV="1">
            <a:off x="3328117" y="4166496"/>
            <a:ext cx="363253" cy="3887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0987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Rectangle 5"/>
          <p:cNvSpPr/>
          <p:nvPr/>
        </p:nvSpPr>
        <p:spPr>
          <a:xfrm>
            <a:off x="135466" y="157474"/>
            <a:ext cx="8890000" cy="584776"/>
          </a:xfrm>
          <a:prstGeom prst="rect">
            <a:avLst/>
          </a:prstGeom>
        </p:spPr>
        <p:txBody>
          <a:bodyPr wrap="square">
            <a:spAutoFit/>
          </a:bodyPr>
          <a:lstStyle/>
          <a:p>
            <a:pPr algn="ctr"/>
            <a:r>
              <a:rPr lang="en-GB" sz="3200" i="1" dirty="0">
                <a:solidFill>
                  <a:schemeClr val="bg1"/>
                </a:solidFill>
                <a:latin typeface="Helvetica"/>
                <a:cs typeface="Helvetica"/>
              </a:rPr>
              <a:t>ATP2B4</a:t>
            </a:r>
            <a:r>
              <a:rPr lang="en-GB" sz="3200" dirty="0">
                <a:solidFill>
                  <a:schemeClr val="bg1"/>
                </a:solidFill>
                <a:latin typeface="Helvetica"/>
                <a:cs typeface="Helvetica"/>
              </a:rPr>
              <a:t> has an erythroid-specific transcript</a:t>
            </a:r>
          </a:p>
        </p:txBody>
      </p:sp>
      <p:pic>
        <p:nvPicPr>
          <p:cNvPr id="7" name="Picture 6"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475" t="23342" r="8435" b="66675"/>
          <a:stretch/>
        </p:blipFill>
        <p:spPr>
          <a:xfrm>
            <a:off x="613532" y="4021668"/>
            <a:ext cx="8276095" cy="1031875"/>
          </a:xfrm>
          <a:prstGeom prst="rect">
            <a:avLst/>
          </a:prstGeom>
          <a:ln>
            <a:solidFill>
              <a:srgbClr val="FF0000"/>
            </a:solidFill>
          </a:ln>
        </p:spPr>
      </p:pic>
      <p:pic>
        <p:nvPicPr>
          <p:cNvPr id="9" name="Picture 8"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r="8320" b="80690"/>
          <a:stretch/>
        </p:blipFill>
        <p:spPr>
          <a:xfrm>
            <a:off x="598715" y="1935237"/>
            <a:ext cx="8276095" cy="1995715"/>
          </a:xfrm>
          <a:prstGeom prst="rect">
            <a:avLst/>
          </a:prstGeom>
        </p:spPr>
      </p:pic>
      <p:pic>
        <p:nvPicPr>
          <p:cNvPr id="10" name="Picture 9"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t="33167" r="8320" b="62081"/>
          <a:stretch/>
        </p:blipFill>
        <p:spPr>
          <a:xfrm>
            <a:off x="593877" y="1390951"/>
            <a:ext cx="8276095" cy="491067"/>
          </a:xfrm>
          <a:prstGeom prst="rect">
            <a:avLst/>
          </a:prstGeom>
        </p:spPr>
      </p:pic>
      <p:sp>
        <p:nvSpPr>
          <p:cNvPr id="11" name="TextBox 10"/>
          <p:cNvSpPr txBox="1"/>
          <p:nvPr/>
        </p:nvSpPr>
        <p:spPr>
          <a:xfrm>
            <a:off x="2641655" y="740833"/>
            <a:ext cx="3776595" cy="338554"/>
          </a:xfrm>
          <a:prstGeom prst="rect">
            <a:avLst/>
          </a:prstGeom>
          <a:noFill/>
        </p:spPr>
        <p:txBody>
          <a:bodyPr wrap="none" rtlCol="0">
            <a:spAutoFit/>
          </a:bodyPr>
          <a:lstStyle/>
          <a:p>
            <a:r>
              <a:rPr lang="en-US" dirty="0">
                <a:solidFill>
                  <a:srgbClr val="FFFFFF"/>
                </a:solidFill>
              </a:rPr>
              <a:t>Measured RNA transcription (RNA-</a:t>
            </a:r>
            <a:r>
              <a:rPr lang="en-US" dirty="0" err="1">
                <a:solidFill>
                  <a:srgbClr val="FFFFFF"/>
                </a:solidFill>
              </a:rPr>
              <a:t>seq</a:t>
            </a:r>
            <a:r>
              <a:rPr lang="en-US" dirty="0">
                <a:solidFill>
                  <a:srgbClr val="FFFFFF"/>
                </a:solidFill>
              </a:rPr>
              <a:t>)</a:t>
            </a:r>
          </a:p>
        </p:txBody>
      </p:sp>
      <p:sp>
        <p:nvSpPr>
          <p:cNvPr id="12" name="TextBox 11"/>
          <p:cNvSpPr txBox="1"/>
          <p:nvPr/>
        </p:nvSpPr>
        <p:spPr>
          <a:xfrm>
            <a:off x="2964864" y="1071444"/>
            <a:ext cx="726506" cy="276999"/>
          </a:xfrm>
          <a:prstGeom prst="rect">
            <a:avLst/>
          </a:prstGeom>
          <a:noFill/>
        </p:spPr>
        <p:txBody>
          <a:bodyPr wrap="none" rtlCol="0">
            <a:spAutoFit/>
          </a:bodyPr>
          <a:lstStyle/>
          <a:p>
            <a:pPr algn="ctr"/>
            <a:r>
              <a:rPr lang="en-US" sz="1200" dirty="0">
                <a:solidFill>
                  <a:srgbClr val="FFFFFF"/>
                </a:solidFill>
              </a:rPr>
              <a:t>1</a:t>
            </a:r>
            <a:r>
              <a:rPr lang="en-US" sz="1200" baseline="30000" dirty="0">
                <a:solidFill>
                  <a:srgbClr val="FFFFFF"/>
                </a:solidFill>
              </a:rPr>
              <a:t>st</a:t>
            </a:r>
            <a:r>
              <a:rPr lang="en-US" sz="1200" dirty="0">
                <a:solidFill>
                  <a:srgbClr val="FFFFFF"/>
                </a:solidFill>
              </a:rPr>
              <a:t> exon</a:t>
            </a:r>
          </a:p>
        </p:txBody>
      </p:sp>
      <p:sp>
        <p:nvSpPr>
          <p:cNvPr id="13" name="TextBox 12"/>
          <p:cNvSpPr txBox="1"/>
          <p:nvPr/>
        </p:nvSpPr>
        <p:spPr>
          <a:xfrm>
            <a:off x="4019087" y="1077380"/>
            <a:ext cx="1480013" cy="276999"/>
          </a:xfrm>
          <a:prstGeom prst="rect">
            <a:avLst/>
          </a:prstGeom>
          <a:noFill/>
        </p:spPr>
        <p:txBody>
          <a:bodyPr wrap="square" rtlCol="0">
            <a:spAutoFit/>
          </a:bodyPr>
          <a:lstStyle/>
          <a:p>
            <a:pPr algn="ctr"/>
            <a:r>
              <a:rPr lang="en-US" sz="1200" dirty="0">
                <a:solidFill>
                  <a:srgbClr val="FFFFFF"/>
                </a:solidFill>
              </a:rPr>
              <a:t>2</a:t>
            </a:r>
            <a:r>
              <a:rPr lang="en-US" sz="1200" baseline="30000" dirty="0">
                <a:solidFill>
                  <a:srgbClr val="FFFFFF"/>
                </a:solidFill>
              </a:rPr>
              <a:t>nd</a:t>
            </a:r>
            <a:r>
              <a:rPr lang="en-US" sz="1200" dirty="0">
                <a:solidFill>
                  <a:srgbClr val="FFFFFF"/>
                </a:solidFill>
              </a:rPr>
              <a:t> exon</a:t>
            </a:r>
          </a:p>
        </p:txBody>
      </p:sp>
      <p:sp>
        <p:nvSpPr>
          <p:cNvPr id="14" name="TextBox 13">
            <a:extLst>
              <a:ext uri="{FF2B5EF4-FFF2-40B4-BE49-F238E27FC236}">
                <a16:creationId xmlns:a16="http://schemas.microsoft.com/office/drawing/2014/main" id="{3F2F323D-0A7B-294E-AD3C-E0639B69A124}"/>
              </a:ext>
            </a:extLst>
          </p:cNvPr>
          <p:cNvSpPr txBox="1"/>
          <p:nvPr/>
        </p:nvSpPr>
        <p:spPr>
          <a:xfrm>
            <a:off x="780288" y="5786556"/>
            <a:ext cx="3133344" cy="584775"/>
          </a:xfrm>
          <a:prstGeom prst="rect">
            <a:avLst/>
          </a:prstGeom>
          <a:solidFill>
            <a:schemeClr val="bg1">
              <a:lumMod val="75000"/>
              <a:alpha val="40000"/>
            </a:schemeClr>
          </a:solidFill>
          <a:ln>
            <a:noFill/>
          </a:ln>
        </p:spPr>
        <p:txBody>
          <a:bodyPr wrap="square" rtlCol="0">
            <a:spAutoFit/>
          </a:bodyPr>
          <a:lstStyle/>
          <a:p>
            <a:pPr algn="l"/>
            <a:r>
              <a:rPr lang="en-US" i="1" dirty="0">
                <a:solidFill>
                  <a:schemeClr val="bg1"/>
                </a:solidFill>
              </a:rPr>
              <a:t>Erythroid cells show a different expression pattern.</a:t>
            </a:r>
          </a:p>
        </p:txBody>
      </p:sp>
      <p:cxnSp>
        <p:nvCxnSpPr>
          <p:cNvPr id="15" name="Straight Arrow Connector 14">
            <a:extLst>
              <a:ext uri="{FF2B5EF4-FFF2-40B4-BE49-F238E27FC236}">
                <a16:creationId xmlns:a16="http://schemas.microsoft.com/office/drawing/2014/main" id="{8B079A74-CD85-704D-8511-11D71619E4BE}"/>
              </a:ext>
            </a:extLst>
          </p:cNvPr>
          <p:cNvCxnSpPr>
            <a:cxnSpLocks/>
          </p:cNvCxnSpPr>
          <p:nvPr/>
        </p:nvCxnSpPr>
        <p:spPr>
          <a:xfrm flipV="1">
            <a:off x="2964864" y="5177740"/>
            <a:ext cx="363253" cy="3887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72BFA44-0E07-0A42-BFD6-C4802A5AF0EC}"/>
              </a:ext>
            </a:extLst>
          </p:cNvPr>
          <p:cNvSpPr txBox="1"/>
          <p:nvPr/>
        </p:nvSpPr>
        <p:spPr>
          <a:xfrm>
            <a:off x="4551418" y="5294114"/>
            <a:ext cx="4338209" cy="1323439"/>
          </a:xfrm>
          <a:prstGeom prst="rect">
            <a:avLst/>
          </a:prstGeom>
          <a:noFill/>
        </p:spPr>
        <p:txBody>
          <a:bodyPr wrap="square" rtlCol="0">
            <a:spAutoFit/>
          </a:bodyPr>
          <a:lstStyle/>
          <a:p>
            <a:pPr algn="l"/>
            <a:r>
              <a:rPr lang="en-US" dirty="0">
                <a:solidFill>
                  <a:schemeClr val="bg1"/>
                </a:solidFill>
              </a:rPr>
              <a:t>Red cells do not have nuclei, so to capture mRNA expression in red cells,  these studies experimentally differentiated stem cells into the erythroid lineage, and measured transcription before enucleation.</a:t>
            </a:r>
          </a:p>
        </p:txBody>
      </p:sp>
      <p:cxnSp>
        <p:nvCxnSpPr>
          <p:cNvPr id="16" name="Straight Arrow Connector 15">
            <a:extLst>
              <a:ext uri="{FF2B5EF4-FFF2-40B4-BE49-F238E27FC236}">
                <a16:creationId xmlns:a16="http://schemas.microsoft.com/office/drawing/2014/main" id="{BEC57913-0505-8046-BE82-D0656BD8AADD}"/>
              </a:ext>
            </a:extLst>
          </p:cNvPr>
          <p:cNvCxnSpPr>
            <a:cxnSpLocks/>
          </p:cNvCxnSpPr>
          <p:nvPr/>
        </p:nvCxnSpPr>
        <p:spPr>
          <a:xfrm flipV="1">
            <a:off x="3691370" y="5177740"/>
            <a:ext cx="563638" cy="3887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79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83469" y="-37096"/>
            <a:ext cx="6977062" cy="725201"/>
          </a:xfrm>
        </p:spPr>
        <p:txBody>
          <a:bodyPr/>
          <a:lstStyle/>
          <a:p>
            <a:r>
              <a:rPr lang="en-GB" dirty="0">
                <a:latin typeface="FoundrySterling-Book" pitchFamily="2" charset="0"/>
              </a:rPr>
              <a:t>Consolidation question from last lecture</a:t>
            </a:r>
            <a:endParaRPr lang="en-US" dirty="0">
              <a:latin typeface="FoundrySterling-Book" pitchFamily="2" charset="0"/>
            </a:endParaRPr>
          </a:p>
        </p:txBody>
      </p:sp>
      <p:sp>
        <p:nvSpPr>
          <p:cNvPr id="37892" name="Rectangle 7"/>
          <p:cNvSpPr>
            <a:spLocks noChangeArrowheads="1"/>
          </p:cNvSpPr>
          <p:nvPr/>
        </p:nvSpPr>
        <p:spPr bwMode="auto">
          <a:xfrm>
            <a:off x="278409" y="769944"/>
            <a:ext cx="732161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l"/>
            <a:r>
              <a:rPr lang="en-US" sz="1800" dirty="0">
                <a:latin typeface="FoundrySterling-Book" pitchFamily="2" charset="0"/>
                <a:cs typeface="Arial" charset="0"/>
              </a:rPr>
              <a:t>WTCCC2 GWAS of multiple sclerosis </a:t>
            </a:r>
            <a:r>
              <a:rPr lang="en-US" sz="1200" dirty="0">
                <a:latin typeface="FoundrySterling-Book" pitchFamily="2" charset="0"/>
                <a:cs typeface="Arial" charset="0"/>
              </a:rPr>
              <a:t>(9,772 cases and 7,376 controls).</a:t>
            </a:r>
          </a:p>
        </p:txBody>
      </p:sp>
      <p:sp>
        <p:nvSpPr>
          <p:cNvPr id="7" name="TextBox 6"/>
          <p:cNvSpPr txBox="1"/>
          <p:nvPr/>
        </p:nvSpPr>
        <p:spPr>
          <a:xfrm>
            <a:off x="5392813" y="2875002"/>
            <a:ext cx="2920863" cy="523220"/>
          </a:xfrm>
          <a:prstGeom prst="rect">
            <a:avLst/>
          </a:prstGeom>
          <a:noFill/>
        </p:spPr>
        <p:txBody>
          <a:bodyPr wrap="none" rtlCol="0">
            <a:spAutoFit/>
          </a:bodyPr>
          <a:lstStyle/>
          <a:p>
            <a:pPr algn="l"/>
            <a:r>
              <a:rPr lang="en-US" dirty="0">
                <a:latin typeface="FoundrySterling-Book" pitchFamily="2" charset="0"/>
                <a:hlinkClick r:id="rId3"/>
              </a:rPr>
              <a:t>www.well.ox.ac.uk/wtccc2/ms/</a:t>
            </a:r>
            <a:endParaRPr lang="en-US" dirty="0">
              <a:latin typeface="FoundrySterling-Book" pitchFamily="2" charset="0"/>
            </a:endParaRPr>
          </a:p>
          <a:p>
            <a:pPr algn="l"/>
            <a:r>
              <a:rPr lang="en-US" sz="1200" dirty="0">
                <a:latin typeface="FoundrySterling-Book" pitchFamily="2" charset="0"/>
              </a:rPr>
              <a:t>(I think this requires the trailing /)</a:t>
            </a:r>
          </a:p>
        </p:txBody>
      </p:sp>
      <p:pic>
        <p:nvPicPr>
          <p:cNvPr id="8" name="Picture 7">
            <a:extLst>
              <a:ext uri="{FF2B5EF4-FFF2-40B4-BE49-F238E27FC236}">
                <a16:creationId xmlns:a16="http://schemas.microsoft.com/office/drawing/2014/main" id="{2E0261E8-4768-3F4E-9672-736081AC79F0}"/>
              </a:ext>
            </a:extLst>
          </p:cNvPr>
          <p:cNvPicPr>
            <a:picLocks noChangeAspect="1"/>
          </p:cNvPicPr>
          <p:nvPr/>
        </p:nvPicPr>
        <p:blipFill rotWithShape="1">
          <a:blip r:embed="rId4">
            <a:extLst>
              <a:ext uri="{28A0092B-C50C-407E-A947-70E740481C1C}">
                <a14:useLocalDpi xmlns:a14="http://schemas.microsoft.com/office/drawing/2010/main" val="0"/>
              </a:ext>
            </a:extLst>
          </a:blip>
          <a:srcRect l="53808" r="843" b="35495"/>
          <a:stretch/>
        </p:blipFill>
        <p:spPr>
          <a:xfrm>
            <a:off x="4572000" y="1180213"/>
            <a:ext cx="4408513" cy="3561908"/>
          </a:xfrm>
          <a:prstGeom prst="rect">
            <a:avLst/>
          </a:prstGeom>
        </p:spPr>
      </p:pic>
      <p:pic>
        <p:nvPicPr>
          <p:cNvPr id="11" name="Picture 10">
            <a:extLst>
              <a:ext uri="{FF2B5EF4-FFF2-40B4-BE49-F238E27FC236}">
                <a16:creationId xmlns:a16="http://schemas.microsoft.com/office/drawing/2014/main" id="{73960DC6-07BA-594A-A91F-DE95013E99EE}"/>
              </a:ext>
            </a:extLst>
          </p:cNvPr>
          <p:cNvPicPr>
            <a:picLocks noChangeAspect="1"/>
          </p:cNvPicPr>
          <p:nvPr/>
        </p:nvPicPr>
        <p:blipFill rotWithShape="1">
          <a:blip r:embed="rId4">
            <a:extLst>
              <a:ext uri="{28A0092B-C50C-407E-A947-70E740481C1C}">
                <a14:useLocalDpi xmlns:a14="http://schemas.microsoft.com/office/drawing/2010/main" val="0"/>
              </a:ext>
            </a:extLst>
          </a:blip>
          <a:srcRect l="1" r="77823"/>
          <a:stretch/>
        </p:blipFill>
        <p:spPr>
          <a:xfrm>
            <a:off x="111309" y="1772144"/>
            <a:ext cx="1747707" cy="4476576"/>
          </a:xfrm>
          <a:prstGeom prst="rect">
            <a:avLst/>
          </a:prstGeom>
        </p:spPr>
      </p:pic>
      <p:pic>
        <p:nvPicPr>
          <p:cNvPr id="12" name="Picture 11">
            <a:extLst>
              <a:ext uri="{FF2B5EF4-FFF2-40B4-BE49-F238E27FC236}">
                <a16:creationId xmlns:a16="http://schemas.microsoft.com/office/drawing/2014/main" id="{8E8E9F35-2158-9142-B700-EEEEE9A22DA7}"/>
              </a:ext>
            </a:extLst>
          </p:cNvPr>
          <p:cNvPicPr>
            <a:picLocks noChangeAspect="1"/>
          </p:cNvPicPr>
          <p:nvPr/>
        </p:nvPicPr>
        <p:blipFill rotWithShape="1">
          <a:blip r:embed="rId4">
            <a:extLst>
              <a:ext uri="{28A0092B-C50C-407E-A947-70E740481C1C}">
                <a14:useLocalDpi xmlns:a14="http://schemas.microsoft.com/office/drawing/2010/main" val="0"/>
              </a:ext>
            </a:extLst>
          </a:blip>
          <a:srcRect l="26964" r="46957"/>
          <a:stretch/>
        </p:blipFill>
        <p:spPr>
          <a:xfrm>
            <a:off x="1962383" y="1180213"/>
            <a:ext cx="2535189" cy="5521862"/>
          </a:xfrm>
          <a:prstGeom prst="rect">
            <a:avLst/>
          </a:prstGeom>
        </p:spPr>
      </p:pic>
      <p:sp>
        <p:nvSpPr>
          <p:cNvPr id="13" name="TextBox 12">
            <a:extLst>
              <a:ext uri="{FF2B5EF4-FFF2-40B4-BE49-F238E27FC236}">
                <a16:creationId xmlns:a16="http://schemas.microsoft.com/office/drawing/2014/main" id="{CEF7815E-A2BE-F944-95C3-73634628B00F}"/>
              </a:ext>
            </a:extLst>
          </p:cNvPr>
          <p:cNvSpPr txBox="1"/>
          <p:nvPr/>
        </p:nvSpPr>
        <p:spPr>
          <a:xfrm>
            <a:off x="5380078" y="5677787"/>
            <a:ext cx="2535189" cy="338554"/>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oundrySterling-Book" pitchFamily="2" charset="0"/>
              </a:rPr>
              <a:t>Can you explain?</a:t>
            </a:r>
          </a:p>
        </p:txBody>
      </p:sp>
      <p:cxnSp>
        <p:nvCxnSpPr>
          <p:cNvPr id="14" name="Straight Arrow Connector 13">
            <a:extLst>
              <a:ext uri="{FF2B5EF4-FFF2-40B4-BE49-F238E27FC236}">
                <a16:creationId xmlns:a16="http://schemas.microsoft.com/office/drawing/2014/main" id="{BD612219-6989-314B-A71B-EBB5DAA58CAA}"/>
              </a:ext>
            </a:extLst>
          </p:cNvPr>
          <p:cNvCxnSpPr>
            <a:cxnSpLocks/>
          </p:cNvCxnSpPr>
          <p:nvPr/>
        </p:nvCxnSpPr>
        <p:spPr bwMode="auto">
          <a:xfrm flipH="1" flipV="1">
            <a:off x="4646431" y="5677788"/>
            <a:ext cx="584788" cy="158362"/>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3CF61F5-FECC-264A-9C06-4FCF3805F784}"/>
              </a:ext>
            </a:extLst>
          </p:cNvPr>
          <p:cNvCxnSpPr>
            <a:cxnSpLocks/>
          </p:cNvCxnSpPr>
          <p:nvPr/>
        </p:nvCxnSpPr>
        <p:spPr bwMode="auto">
          <a:xfrm flipH="1" flipV="1">
            <a:off x="6361817" y="4972411"/>
            <a:ext cx="86231" cy="545887"/>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476C7D9D-D003-8647-9F4F-CB2629D781C1}"/>
              </a:ext>
            </a:extLst>
          </p:cNvPr>
          <p:cNvCxnSpPr>
            <a:cxnSpLocks/>
          </p:cNvCxnSpPr>
          <p:nvPr/>
        </p:nvCxnSpPr>
        <p:spPr bwMode="auto">
          <a:xfrm flipV="1">
            <a:off x="7516019" y="4972412"/>
            <a:ext cx="433595" cy="545886"/>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640728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7" name="Picture 6"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475" t="23342" r="8435" b="66675"/>
          <a:stretch/>
        </p:blipFill>
        <p:spPr>
          <a:xfrm>
            <a:off x="613532" y="3350610"/>
            <a:ext cx="8276095" cy="1031875"/>
          </a:xfrm>
          <a:prstGeom prst="rect">
            <a:avLst/>
          </a:prstGeom>
        </p:spPr>
      </p:pic>
      <p:pic>
        <p:nvPicPr>
          <p:cNvPr id="9" name="Picture 8"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r="8320" b="81553"/>
          <a:stretch/>
        </p:blipFill>
        <p:spPr>
          <a:xfrm>
            <a:off x="598715" y="1380592"/>
            <a:ext cx="8276095" cy="1906513"/>
          </a:xfrm>
          <a:prstGeom prst="rect">
            <a:avLst/>
          </a:prstGeom>
        </p:spPr>
      </p:pic>
      <p:sp>
        <p:nvSpPr>
          <p:cNvPr id="11" name="TextBox 10"/>
          <p:cNvSpPr txBox="1"/>
          <p:nvPr/>
        </p:nvSpPr>
        <p:spPr>
          <a:xfrm>
            <a:off x="2652239" y="698500"/>
            <a:ext cx="3776595" cy="338554"/>
          </a:xfrm>
          <a:prstGeom prst="rect">
            <a:avLst/>
          </a:prstGeom>
          <a:noFill/>
        </p:spPr>
        <p:txBody>
          <a:bodyPr wrap="none" rtlCol="0">
            <a:spAutoFit/>
          </a:bodyPr>
          <a:lstStyle/>
          <a:p>
            <a:r>
              <a:rPr lang="en-US" dirty="0">
                <a:solidFill>
                  <a:srgbClr val="FFFFFF"/>
                </a:solidFill>
              </a:rPr>
              <a:t>Measured RNA transcription (RNA-</a:t>
            </a:r>
            <a:r>
              <a:rPr lang="en-US" dirty="0" err="1">
                <a:solidFill>
                  <a:srgbClr val="FFFFFF"/>
                </a:solidFill>
              </a:rPr>
              <a:t>seq</a:t>
            </a:r>
            <a:r>
              <a:rPr lang="en-US" dirty="0">
                <a:solidFill>
                  <a:srgbClr val="FFFFFF"/>
                </a:solidFill>
              </a:rPr>
              <a:t>)</a:t>
            </a:r>
          </a:p>
        </p:txBody>
      </p:sp>
      <p:pic>
        <p:nvPicPr>
          <p:cNvPr id="8" name="Picture 7"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475" t="38086" r="8435" b="56016"/>
          <a:stretch/>
        </p:blipFill>
        <p:spPr>
          <a:xfrm>
            <a:off x="607182" y="4444926"/>
            <a:ext cx="8276095" cy="609599"/>
          </a:xfrm>
          <a:prstGeom prst="rect">
            <a:avLst/>
          </a:prstGeom>
          <a:ln>
            <a:solidFill>
              <a:srgbClr val="FF0000"/>
            </a:solidFill>
          </a:ln>
        </p:spPr>
      </p:pic>
      <p:sp>
        <p:nvSpPr>
          <p:cNvPr id="2" name="TextBox 1"/>
          <p:cNvSpPr txBox="1"/>
          <p:nvPr/>
        </p:nvSpPr>
        <p:spPr>
          <a:xfrm>
            <a:off x="280416" y="6115750"/>
            <a:ext cx="8745050" cy="584775"/>
          </a:xfrm>
          <a:prstGeom prst="rect">
            <a:avLst/>
          </a:prstGeom>
          <a:noFill/>
        </p:spPr>
        <p:txBody>
          <a:bodyPr wrap="square" rtlCol="0">
            <a:spAutoFit/>
          </a:bodyPr>
          <a:lstStyle/>
          <a:p>
            <a:pPr algn="l"/>
            <a:r>
              <a:rPr lang="en-US" dirty="0">
                <a:solidFill>
                  <a:srgbClr val="FFFFFF"/>
                </a:solidFill>
              </a:rPr>
              <a:t>Putting together data from a variety of sources suggests the existence of an </a:t>
            </a:r>
            <a:r>
              <a:rPr lang="en-US" i="1" dirty="0">
                <a:solidFill>
                  <a:srgbClr val="FFFFFF"/>
                </a:solidFill>
              </a:rPr>
              <a:t>alternative transcription start site</a:t>
            </a:r>
            <a:r>
              <a:rPr lang="en-US" dirty="0">
                <a:solidFill>
                  <a:srgbClr val="FFFFFF"/>
                </a:solidFill>
              </a:rPr>
              <a:t> near the GWAS signal, but only active in erythrocytes.  How can this be?</a:t>
            </a:r>
          </a:p>
        </p:txBody>
      </p:sp>
      <p:pic>
        <p:nvPicPr>
          <p:cNvPr id="12" name="Picture 11"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t="46482" r="8320" b="49197"/>
          <a:stretch/>
        </p:blipFill>
        <p:spPr>
          <a:xfrm>
            <a:off x="600831" y="5115901"/>
            <a:ext cx="8276095" cy="446616"/>
          </a:xfrm>
          <a:prstGeom prst="rect">
            <a:avLst/>
          </a:prstGeom>
          <a:ln>
            <a:solidFill>
              <a:srgbClr val="FF0000"/>
            </a:solidFill>
          </a:ln>
        </p:spPr>
      </p:pic>
      <p:sp>
        <p:nvSpPr>
          <p:cNvPr id="13" name="Rectangle 12">
            <a:extLst>
              <a:ext uri="{FF2B5EF4-FFF2-40B4-BE49-F238E27FC236}">
                <a16:creationId xmlns:a16="http://schemas.microsoft.com/office/drawing/2014/main" id="{DB13E608-8BDA-6041-868B-F6EC38AE6944}"/>
              </a:ext>
            </a:extLst>
          </p:cNvPr>
          <p:cNvSpPr/>
          <p:nvPr/>
        </p:nvSpPr>
        <p:spPr>
          <a:xfrm>
            <a:off x="135466" y="157474"/>
            <a:ext cx="8890000" cy="584776"/>
          </a:xfrm>
          <a:prstGeom prst="rect">
            <a:avLst/>
          </a:prstGeom>
        </p:spPr>
        <p:txBody>
          <a:bodyPr wrap="square">
            <a:spAutoFit/>
          </a:bodyPr>
          <a:lstStyle/>
          <a:p>
            <a:pPr algn="ctr"/>
            <a:r>
              <a:rPr lang="en-GB" sz="3200" i="1" dirty="0">
                <a:solidFill>
                  <a:schemeClr val="bg1"/>
                </a:solidFill>
                <a:latin typeface="Helvetica"/>
                <a:cs typeface="Helvetica"/>
              </a:rPr>
              <a:t>ATP2B4</a:t>
            </a:r>
            <a:r>
              <a:rPr lang="en-GB" sz="3200" dirty="0">
                <a:solidFill>
                  <a:schemeClr val="bg1"/>
                </a:solidFill>
                <a:latin typeface="Helvetica"/>
                <a:cs typeface="Helvetica"/>
              </a:rPr>
              <a:t> has an erythroid-specific transcript</a:t>
            </a:r>
          </a:p>
        </p:txBody>
      </p:sp>
      <p:sp>
        <p:nvSpPr>
          <p:cNvPr id="14" name="TextBox 13">
            <a:extLst>
              <a:ext uri="{FF2B5EF4-FFF2-40B4-BE49-F238E27FC236}">
                <a16:creationId xmlns:a16="http://schemas.microsoft.com/office/drawing/2014/main" id="{858040E3-2CD8-8644-82D7-682A33998E63}"/>
              </a:ext>
            </a:extLst>
          </p:cNvPr>
          <p:cNvSpPr txBox="1"/>
          <p:nvPr/>
        </p:nvSpPr>
        <p:spPr>
          <a:xfrm>
            <a:off x="2964864" y="1071444"/>
            <a:ext cx="726506" cy="276999"/>
          </a:xfrm>
          <a:prstGeom prst="rect">
            <a:avLst/>
          </a:prstGeom>
          <a:noFill/>
        </p:spPr>
        <p:txBody>
          <a:bodyPr wrap="none" rtlCol="0">
            <a:spAutoFit/>
          </a:bodyPr>
          <a:lstStyle/>
          <a:p>
            <a:pPr algn="ctr"/>
            <a:r>
              <a:rPr lang="en-US" sz="1200" dirty="0">
                <a:solidFill>
                  <a:srgbClr val="FFFFFF"/>
                </a:solidFill>
              </a:rPr>
              <a:t>1</a:t>
            </a:r>
            <a:r>
              <a:rPr lang="en-US" sz="1200" baseline="30000" dirty="0">
                <a:solidFill>
                  <a:srgbClr val="FFFFFF"/>
                </a:solidFill>
              </a:rPr>
              <a:t>st</a:t>
            </a:r>
            <a:r>
              <a:rPr lang="en-US" sz="1200" dirty="0">
                <a:solidFill>
                  <a:srgbClr val="FFFFFF"/>
                </a:solidFill>
              </a:rPr>
              <a:t> exon</a:t>
            </a:r>
          </a:p>
        </p:txBody>
      </p:sp>
      <p:sp>
        <p:nvSpPr>
          <p:cNvPr id="15" name="TextBox 14">
            <a:extLst>
              <a:ext uri="{FF2B5EF4-FFF2-40B4-BE49-F238E27FC236}">
                <a16:creationId xmlns:a16="http://schemas.microsoft.com/office/drawing/2014/main" id="{8ECBEA36-D255-C949-8FAA-0001808C5F62}"/>
              </a:ext>
            </a:extLst>
          </p:cNvPr>
          <p:cNvSpPr txBox="1"/>
          <p:nvPr/>
        </p:nvSpPr>
        <p:spPr>
          <a:xfrm>
            <a:off x="4019087" y="1077380"/>
            <a:ext cx="1480013" cy="276999"/>
          </a:xfrm>
          <a:prstGeom prst="rect">
            <a:avLst/>
          </a:prstGeom>
          <a:noFill/>
        </p:spPr>
        <p:txBody>
          <a:bodyPr wrap="square" rtlCol="0">
            <a:spAutoFit/>
          </a:bodyPr>
          <a:lstStyle/>
          <a:p>
            <a:pPr algn="ctr"/>
            <a:r>
              <a:rPr lang="en-US" sz="1200" dirty="0">
                <a:solidFill>
                  <a:srgbClr val="FFFFFF"/>
                </a:solidFill>
              </a:rPr>
              <a:t>2</a:t>
            </a:r>
            <a:r>
              <a:rPr lang="en-US" sz="1200" baseline="30000" dirty="0">
                <a:solidFill>
                  <a:srgbClr val="FFFFFF"/>
                </a:solidFill>
              </a:rPr>
              <a:t>nd</a:t>
            </a:r>
            <a:r>
              <a:rPr lang="en-US" sz="1200" dirty="0">
                <a:solidFill>
                  <a:srgbClr val="FFFFFF"/>
                </a:solidFill>
              </a:rPr>
              <a:t> exon</a:t>
            </a:r>
          </a:p>
        </p:txBody>
      </p:sp>
      <p:sp>
        <p:nvSpPr>
          <p:cNvPr id="3" name="TextBox 2">
            <a:extLst>
              <a:ext uri="{FF2B5EF4-FFF2-40B4-BE49-F238E27FC236}">
                <a16:creationId xmlns:a16="http://schemas.microsoft.com/office/drawing/2014/main" id="{BDC899EC-3397-994C-847A-1A4C0B5A25B2}"/>
              </a:ext>
            </a:extLst>
          </p:cNvPr>
          <p:cNvSpPr txBox="1"/>
          <p:nvPr/>
        </p:nvSpPr>
        <p:spPr>
          <a:xfrm>
            <a:off x="5857652" y="5169932"/>
            <a:ext cx="1384097" cy="338554"/>
          </a:xfrm>
          <a:prstGeom prst="rect">
            <a:avLst/>
          </a:prstGeom>
          <a:noFill/>
        </p:spPr>
        <p:txBody>
          <a:bodyPr wrap="none" rtlCol="0">
            <a:spAutoFit/>
          </a:bodyPr>
          <a:lstStyle/>
          <a:p>
            <a:r>
              <a:rPr lang="en-US" dirty="0"/>
              <a:t>GWAS SNPs</a:t>
            </a:r>
          </a:p>
        </p:txBody>
      </p:sp>
      <p:cxnSp>
        <p:nvCxnSpPr>
          <p:cNvPr id="16" name="Straight Arrow Connector 15">
            <a:extLst>
              <a:ext uri="{FF2B5EF4-FFF2-40B4-BE49-F238E27FC236}">
                <a16:creationId xmlns:a16="http://schemas.microsoft.com/office/drawing/2014/main" id="{C9CAD224-2D25-D145-A7C0-DE3241F95F4D}"/>
              </a:ext>
            </a:extLst>
          </p:cNvPr>
          <p:cNvCxnSpPr>
            <a:cxnSpLocks/>
            <a:stCxn id="3" idx="1"/>
          </p:cNvCxnSpPr>
          <p:nvPr/>
        </p:nvCxnSpPr>
        <p:spPr>
          <a:xfrm flipH="1">
            <a:off x="5352288" y="5339209"/>
            <a:ext cx="50536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0625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408238"/>
            <a:ext cx="8274050" cy="2206095"/>
          </a:xfrm>
        </p:spPr>
        <p:txBody>
          <a:bodyPr>
            <a:normAutofit/>
          </a:bodyPr>
          <a:lstStyle/>
          <a:p>
            <a:pPr marL="0" indent="0">
              <a:buNone/>
            </a:pPr>
            <a:r>
              <a:rPr lang="en-US" sz="2400" dirty="0">
                <a:solidFill>
                  <a:srgbClr val="FFFFFF"/>
                </a:solidFill>
              </a:rPr>
              <a:t>The transcription of genes in red blood cells is controlled by a particular set of transcription factors </a:t>
            </a:r>
            <a:r>
              <a:rPr lang="mr-IN" sz="2400" dirty="0">
                <a:solidFill>
                  <a:srgbClr val="FFFFFF"/>
                </a:solidFill>
              </a:rPr>
              <a:t>–</a:t>
            </a:r>
            <a:r>
              <a:rPr lang="en-US" sz="2400" dirty="0">
                <a:solidFill>
                  <a:srgbClr val="FFFFFF"/>
                </a:solidFill>
              </a:rPr>
              <a:t> a key one is GATA1.</a:t>
            </a:r>
          </a:p>
          <a:p>
            <a:pPr marL="0" indent="0">
              <a:buNone/>
            </a:pPr>
            <a:endParaRPr lang="en-US" sz="2400" dirty="0">
              <a:solidFill>
                <a:srgbClr val="FFFFFF"/>
              </a:solidFill>
            </a:endParaRPr>
          </a:p>
          <a:p>
            <a:pPr marL="0" indent="0">
              <a:buNone/>
            </a:pPr>
            <a:r>
              <a:rPr lang="en-US" sz="2400" dirty="0">
                <a:solidFill>
                  <a:srgbClr val="FFFFFF"/>
                </a:solidFill>
              </a:rPr>
              <a:t>GATA1 is named after the DNA motif it </a:t>
            </a:r>
            <a:r>
              <a:rPr lang="en-US" sz="2400" dirty="0" err="1">
                <a:solidFill>
                  <a:srgbClr val="FFFFFF"/>
                </a:solidFill>
              </a:rPr>
              <a:t>recognises</a:t>
            </a:r>
            <a:r>
              <a:rPr lang="en-US" sz="2400" dirty="0">
                <a:solidFill>
                  <a:srgbClr val="FFFFFF"/>
                </a:solidFill>
              </a:rPr>
              <a:t>:</a:t>
            </a:r>
          </a:p>
        </p:txBody>
      </p:sp>
      <p:sp>
        <p:nvSpPr>
          <p:cNvPr id="5" name="Rectangle 4"/>
          <p:cNvSpPr/>
          <p:nvPr/>
        </p:nvSpPr>
        <p:spPr>
          <a:xfrm>
            <a:off x="135466" y="157474"/>
            <a:ext cx="8890000" cy="584776"/>
          </a:xfrm>
          <a:prstGeom prst="rect">
            <a:avLst/>
          </a:prstGeom>
        </p:spPr>
        <p:txBody>
          <a:bodyPr wrap="square">
            <a:spAutoFit/>
          </a:bodyPr>
          <a:lstStyle/>
          <a:p>
            <a:pPr algn="ctr"/>
            <a:r>
              <a:rPr lang="en-GB" sz="3200" i="1" dirty="0">
                <a:solidFill>
                  <a:schemeClr val="bg1"/>
                </a:solidFill>
                <a:latin typeface="Helvetica"/>
                <a:cs typeface="Helvetica"/>
              </a:rPr>
              <a:t>What is different about RBCs?</a:t>
            </a:r>
            <a:endParaRPr lang="en-GB" sz="3200" dirty="0">
              <a:solidFill>
                <a:schemeClr val="bg1"/>
              </a:solidFill>
              <a:latin typeface="Helvetica"/>
              <a:cs typeface="Helvetica"/>
            </a:endParaRPr>
          </a:p>
        </p:txBody>
      </p:sp>
      <p:pic>
        <p:nvPicPr>
          <p:cNvPr id="7" name="Picture 6"/>
          <p:cNvPicPr>
            <a:picLocks noChangeAspect="1"/>
          </p:cNvPicPr>
          <p:nvPr/>
        </p:nvPicPr>
        <p:blipFill>
          <a:blip r:embed="rId2"/>
          <a:stretch>
            <a:fillRect/>
          </a:stretch>
        </p:blipFill>
        <p:spPr>
          <a:xfrm>
            <a:off x="2264834" y="4413497"/>
            <a:ext cx="3122082" cy="2128236"/>
          </a:xfrm>
          <a:prstGeom prst="rect">
            <a:avLst/>
          </a:prstGeom>
        </p:spPr>
      </p:pic>
      <p:sp>
        <p:nvSpPr>
          <p:cNvPr id="8" name="TextBox 7"/>
          <p:cNvSpPr txBox="1"/>
          <p:nvPr/>
        </p:nvSpPr>
        <p:spPr>
          <a:xfrm>
            <a:off x="6201723" y="5429250"/>
            <a:ext cx="1782860" cy="338554"/>
          </a:xfrm>
          <a:prstGeom prst="rect">
            <a:avLst/>
          </a:prstGeom>
          <a:noFill/>
        </p:spPr>
        <p:txBody>
          <a:bodyPr wrap="none" rtlCol="0">
            <a:spAutoFit/>
          </a:bodyPr>
          <a:lstStyle/>
          <a:p>
            <a:r>
              <a:rPr lang="en-US" dirty="0">
                <a:solidFill>
                  <a:srgbClr val="FFFFFF"/>
                </a:solidFill>
              </a:rPr>
              <a:t>v1.factorbook.org</a:t>
            </a:r>
          </a:p>
        </p:txBody>
      </p:sp>
      <p:grpSp>
        <p:nvGrpSpPr>
          <p:cNvPr id="51" name="Group 50"/>
          <p:cNvGrpSpPr/>
          <p:nvPr/>
        </p:nvGrpSpPr>
        <p:grpSpPr>
          <a:xfrm>
            <a:off x="477375" y="735432"/>
            <a:ext cx="8232708" cy="1510095"/>
            <a:chOff x="911292" y="4757099"/>
            <a:chExt cx="8232708" cy="1510095"/>
          </a:xfrm>
        </p:grpSpPr>
        <p:sp>
          <p:nvSpPr>
            <p:cNvPr id="9" name="Bent Arrow 8"/>
            <p:cNvSpPr/>
            <p:nvPr/>
          </p:nvSpPr>
          <p:spPr>
            <a:xfrm>
              <a:off x="3035983" y="4757099"/>
              <a:ext cx="440597" cy="505360"/>
            </a:xfrm>
            <a:prstGeom prst="bentArrow">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0" name="Straight Connector 9"/>
            <p:cNvCxnSpPr/>
            <p:nvPr/>
          </p:nvCxnSpPr>
          <p:spPr>
            <a:xfrm>
              <a:off x="914400" y="5353165"/>
              <a:ext cx="8229600" cy="129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11292" y="5272321"/>
              <a:ext cx="8229600" cy="12958"/>
            </a:xfrm>
            <a:prstGeom prst="line">
              <a:avLst/>
            </a:prstGeom>
          </p:spPr>
          <p:style>
            <a:lnRef idx="2">
              <a:schemeClr val="accent1"/>
            </a:lnRef>
            <a:fillRef idx="0">
              <a:schemeClr val="accent1"/>
            </a:fillRef>
            <a:effectRef idx="1">
              <a:schemeClr val="accent1"/>
            </a:effectRef>
            <a:fontRef idx="minor">
              <a:schemeClr val="tx1"/>
            </a:fontRef>
          </p:style>
        </p:cxnSp>
        <p:sp>
          <p:nvSpPr>
            <p:cNvPr id="12" name="Circular Arrow 11"/>
            <p:cNvSpPr/>
            <p:nvPr/>
          </p:nvSpPr>
          <p:spPr>
            <a:xfrm rot="1073579">
              <a:off x="7480831" y="5029214"/>
              <a:ext cx="725688" cy="907057"/>
            </a:xfrm>
            <a:prstGeom prst="circularArrow">
              <a:avLst>
                <a:gd name="adj1" fmla="val 12500"/>
                <a:gd name="adj2" fmla="val 1142319"/>
                <a:gd name="adj3" fmla="val 20457681"/>
                <a:gd name="adj4" fmla="val 12954504"/>
                <a:gd name="adj5" fmla="val 12500"/>
              </a:avLst>
            </a:prstGeom>
            <a:solidFill>
              <a:srgbClr val="C0504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13" name="Rectangle 12"/>
            <p:cNvSpPr/>
            <p:nvPr/>
          </p:nvSpPr>
          <p:spPr>
            <a:xfrm>
              <a:off x="3193829" y="5154905"/>
              <a:ext cx="432000" cy="37060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4" name="Rectangle 13"/>
            <p:cNvSpPr/>
            <p:nvPr/>
          </p:nvSpPr>
          <p:spPr>
            <a:xfrm>
              <a:off x="7519705" y="5139248"/>
              <a:ext cx="144000" cy="37060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5" name="Rectangle 14"/>
            <p:cNvSpPr/>
            <p:nvPr/>
          </p:nvSpPr>
          <p:spPr>
            <a:xfrm>
              <a:off x="4141487" y="5274800"/>
              <a:ext cx="3049084" cy="1042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cxnSp>
          <p:nvCxnSpPr>
            <p:cNvPr id="16" name="Straight Connector 15"/>
            <p:cNvCxnSpPr/>
            <p:nvPr/>
          </p:nvCxnSpPr>
          <p:spPr>
            <a:xfrm rot="5400000">
              <a:off x="3361742" y="5315268"/>
              <a:ext cx="568196"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221854" y="5323359"/>
              <a:ext cx="56819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4069997" y="5336713"/>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4876532" y="5336316"/>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5210358" y="5346178"/>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6003942" y="5329727"/>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169301" y="5339589"/>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6788458" y="5313276"/>
              <a:ext cx="337701" cy="15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658005" y="5158178"/>
              <a:ext cx="5616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25" name="Rectangle 24"/>
            <p:cNvSpPr/>
            <p:nvPr/>
          </p:nvSpPr>
          <p:spPr>
            <a:xfrm>
              <a:off x="5059136" y="5161671"/>
              <a:ext cx="306319"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26" name="Rectangle 25"/>
            <p:cNvSpPr/>
            <p:nvPr/>
          </p:nvSpPr>
          <p:spPr>
            <a:xfrm>
              <a:off x="6984021" y="5125276"/>
              <a:ext cx="5040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27" name="Rectangle 26"/>
            <p:cNvSpPr/>
            <p:nvPr/>
          </p:nvSpPr>
          <p:spPr>
            <a:xfrm>
              <a:off x="6190618" y="5148316"/>
              <a:ext cx="129600" cy="37060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1" name="Oval 40"/>
            <p:cNvSpPr/>
            <p:nvPr/>
          </p:nvSpPr>
          <p:spPr>
            <a:xfrm>
              <a:off x="2340651" y="5135628"/>
              <a:ext cx="461936" cy="334159"/>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3" name="Oval 42"/>
            <p:cNvSpPr/>
            <p:nvPr/>
          </p:nvSpPr>
          <p:spPr>
            <a:xfrm>
              <a:off x="1105133" y="5125276"/>
              <a:ext cx="544267" cy="344511"/>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5" name="Oval 44"/>
            <p:cNvSpPr/>
            <p:nvPr/>
          </p:nvSpPr>
          <p:spPr>
            <a:xfrm>
              <a:off x="1165600" y="5353165"/>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6" name="Oval 45"/>
            <p:cNvSpPr/>
            <p:nvPr/>
          </p:nvSpPr>
          <p:spPr>
            <a:xfrm>
              <a:off x="1433400" y="5316273"/>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7" name="Oval 46"/>
            <p:cNvSpPr/>
            <p:nvPr/>
          </p:nvSpPr>
          <p:spPr>
            <a:xfrm>
              <a:off x="2340651" y="5302919"/>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8" name="Oval 47"/>
            <p:cNvSpPr/>
            <p:nvPr/>
          </p:nvSpPr>
          <p:spPr>
            <a:xfrm>
              <a:off x="1790787" y="5309955"/>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49" name="Oval 48"/>
            <p:cNvSpPr/>
            <p:nvPr/>
          </p:nvSpPr>
          <p:spPr>
            <a:xfrm>
              <a:off x="2461610" y="5375935"/>
              <a:ext cx="216000" cy="2160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50" name="TextBox 49"/>
            <p:cNvSpPr txBox="1"/>
            <p:nvPr/>
          </p:nvSpPr>
          <p:spPr>
            <a:xfrm>
              <a:off x="920282" y="5620863"/>
              <a:ext cx="2035721" cy="646331"/>
            </a:xfrm>
            <a:prstGeom prst="rect">
              <a:avLst/>
            </a:prstGeom>
            <a:solidFill>
              <a:srgbClr val="FFFFFF">
                <a:alpha val="50000"/>
              </a:srgbClr>
            </a:solid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Calibri"/>
                  <a:ea typeface="+mn-ea"/>
                </a:rPr>
                <a:t>Transcription factor </a:t>
              </a:r>
            </a:p>
            <a:p>
              <a:pPr algn="l" defTabSz="457200" eaLnBrk="1" fontAlgn="auto" hangingPunct="1">
                <a:spcBef>
                  <a:spcPts val="0"/>
                </a:spcBef>
                <a:spcAft>
                  <a:spcPts val="0"/>
                </a:spcAft>
              </a:pPr>
              <a:r>
                <a:rPr lang="en-US" sz="1800" dirty="0">
                  <a:solidFill>
                    <a:srgbClr val="FFFFFF"/>
                  </a:solidFill>
                  <a:latin typeface="Calibri"/>
                  <a:ea typeface="+mn-ea"/>
                </a:rPr>
                <a:t>binding</a:t>
              </a:r>
            </a:p>
          </p:txBody>
        </p:sp>
      </p:grpSp>
    </p:spTree>
    <p:extLst>
      <p:ext uri="{BB962C8B-B14F-4D97-AF65-F5344CB8AC3E}">
        <p14:creationId xmlns:p14="http://schemas.microsoft.com/office/powerpoint/2010/main" val="2669410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Rectangle 5"/>
          <p:cNvSpPr/>
          <p:nvPr/>
        </p:nvSpPr>
        <p:spPr>
          <a:xfrm>
            <a:off x="135466" y="157474"/>
            <a:ext cx="8890000" cy="584776"/>
          </a:xfrm>
          <a:prstGeom prst="rect">
            <a:avLst/>
          </a:prstGeom>
        </p:spPr>
        <p:txBody>
          <a:bodyPr wrap="square">
            <a:spAutoFit/>
          </a:bodyPr>
          <a:lstStyle/>
          <a:p>
            <a:pPr algn="ctr"/>
            <a:r>
              <a:rPr lang="en-GB" sz="3200" dirty="0">
                <a:solidFill>
                  <a:schemeClr val="bg1"/>
                </a:solidFill>
                <a:latin typeface="Helvetica"/>
                <a:cs typeface="Helvetica"/>
              </a:rPr>
              <a:t>GATA1 binds just upstream of 2</a:t>
            </a:r>
            <a:r>
              <a:rPr lang="en-GB" sz="3200" baseline="30000" dirty="0">
                <a:solidFill>
                  <a:schemeClr val="bg1"/>
                </a:solidFill>
                <a:latin typeface="Helvetica"/>
                <a:cs typeface="Helvetica"/>
              </a:rPr>
              <a:t>nd</a:t>
            </a:r>
            <a:r>
              <a:rPr lang="en-GB" sz="3200" dirty="0">
                <a:solidFill>
                  <a:schemeClr val="bg1"/>
                </a:solidFill>
                <a:latin typeface="Helvetica"/>
                <a:cs typeface="Helvetica"/>
              </a:rPr>
              <a:t> exon</a:t>
            </a:r>
          </a:p>
        </p:txBody>
      </p:sp>
      <p:sp>
        <p:nvSpPr>
          <p:cNvPr id="11" name="TextBox 10"/>
          <p:cNvSpPr txBox="1"/>
          <p:nvPr/>
        </p:nvSpPr>
        <p:spPr>
          <a:xfrm>
            <a:off x="3564453" y="719667"/>
            <a:ext cx="2515131" cy="338554"/>
          </a:xfrm>
          <a:prstGeom prst="rect">
            <a:avLst/>
          </a:prstGeom>
          <a:noFill/>
        </p:spPr>
        <p:txBody>
          <a:bodyPr wrap="none" rtlCol="0">
            <a:spAutoFit/>
          </a:bodyPr>
          <a:lstStyle/>
          <a:p>
            <a:r>
              <a:rPr lang="en-US" dirty="0">
                <a:solidFill>
                  <a:srgbClr val="FFFFFF"/>
                </a:solidFill>
              </a:rPr>
              <a:t>Measured GATA1 binding</a:t>
            </a:r>
          </a:p>
        </p:txBody>
      </p:sp>
      <p:pic>
        <p:nvPicPr>
          <p:cNvPr id="13" name="Picture 12"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1590" t="50475" r="8320" b="47907"/>
          <a:stretch/>
        </p:blipFill>
        <p:spPr>
          <a:xfrm>
            <a:off x="583897" y="5606883"/>
            <a:ext cx="8276095" cy="167214"/>
          </a:xfrm>
          <a:prstGeom prst="rect">
            <a:avLst/>
          </a:prstGeom>
          <a:ln>
            <a:solidFill>
              <a:srgbClr val="FF0000"/>
            </a:solidFill>
          </a:ln>
        </p:spPr>
      </p:pic>
      <p:sp>
        <p:nvSpPr>
          <p:cNvPr id="3" name="TextBox 2"/>
          <p:cNvSpPr txBox="1"/>
          <p:nvPr/>
        </p:nvSpPr>
        <p:spPr>
          <a:xfrm>
            <a:off x="632665" y="6054195"/>
            <a:ext cx="8179202" cy="646331"/>
          </a:xfrm>
          <a:prstGeom prst="rect">
            <a:avLst/>
          </a:prstGeom>
          <a:noFill/>
        </p:spPr>
        <p:txBody>
          <a:bodyPr wrap="square" rtlCol="0">
            <a:spAutoFit/>
          </a:bodyPr>
          <a:lstStyle/>
          <a:p>
            <a:pPr algn="l"/>
            <a:r>
              <a:rPr lang="en-US" sz="1800" dirty="0" err="1">
                <a:solidFill>
                  <a:srgbClr val="FFFFFF"/>
                </a:solidFill>
              </a:rPr>
              <a:t>ChIP-seq</a:t>
            </a:r>
            <a:r>
              <a:rPr lang="en-US" sz="1800" dirty="0">
                <a:solidFill>
                  <a:srgbClr val="FFFFFF"/>
                </a:solidFill>
              </a:rPr>
              <a:t> experiments show GATA1 binds just upstream of our new exon. </a:t>
            </a:r>
          </a:p>
          <a:p>
            <a:pPr algn="l"/>
            <a:r>
              <a:rPr lang="en-US" sz="1800" dirty="0">
                <a:solidFill>
                  <a:srgbClr val="FFFFFF"/>
                </a:solidFill>
              </a:rPr>
              <a:t>Moreover, one of the associated SNPs disrupts the GATA1 motif.</a:t>
            </a:r>
          </a:p>
        </p:txBody>
      </p:sp>
      <p:pic>
        <p:nvPicPr>
          <p:cNvPr id="21" name="Picture 20" descr="Figure 05 - ATP2B4.png">
            <a:extLst>
              <a:ext uri="{FF2B5EF4-FFF2-40B4-BE49-F238E27FC236}">
                <a16:creationId xmlns:a16="http://schemas.microsoft.com/office/drawing/2014/main" id="{905B45A5-D8B0-F944-9529-8EC9F8045A55}"/>
              </a:ext>
            </a:extLst>
          </p:cNvPr>
          <p:cNvPicPr>
            <a:picLocks noChangeAspect="1"/>
          </p:cNvPicPr>
          <p:nvPr/>
        </p:nvPicPr>
        <p:blipFill rotWithShape="1">
          <a:blip r:embed="rId2">
            <a:extLst>
              <a:ext uri="{28A0092B-C50C-407E-A947-70E740481C1C}">
                <a14:useLocalDpi xmlns:a14="http://schemas.microsoft.com/office/drawing/2010/main" val="0"/>
              </a:ext>
            </a:extLst>
          </a:blip>
          <a:srcRect l="1475" t="23342" r="8435" b="66675"/>
          <a:stretch/>
        </p:blipFill>
        <p:spPr>
          <a:xfrm>
            <a:off x="613532" y="3350610"/>
            <a:ext cx="8276095" cy="1031875"/>
          </a:xfrm>
          <a:prstGeom prst="rect">
            <a:avLst/>
          </a:prstGeom>
        </p:spPr>
      </p:pic>
      <p:pic>
        <p:nvPicPr>
          <p:cNvPr id="22" name="Picture 21" descr="Figure 05 - ATP2B4.png">
            <a:extLst>
              <a:ext uri="{FF2B5EF4-FFF2-40B4-BE49-F238E27FC236}">
                <a16:creationId xmlns:a16="http://schemas.microsoft.com/office/drawing/2014/main" id="{B09629F7-70E0-1148-B64F-068025AE1405}"/>
              </a:ext>
            </a:extLst>
          </p:cNvPr>
          <p:cNvPicPr>
            <a:picLocks noChangeAspect="1"/>
          </p:cNvPicPr>
          <p:nvPr/>
        </p:nvPicPr>
        <p:blipFill rotWithShape="1">
          <a:blip r:embed="rId2">
            <a:extLst>
              <a:ext uri="{28A0092B-C50C-407E-A947-70E740481C1C}">
                <a14:useLocalDpi xmlns:a14="http://schemas.microsoft.com/office/drawing/2010/main" val="0"/>
              </a:ext>
            </a:extLst>
          </a:blip>
          <a:srcRect l="1590" r="8320" b="81553"/>
          <a:stretch/>
        </p:blipFill>
        <p:spPr>
          <a:xfrm>
            <a:off x="598715" y="1380592"/>
            <a:ext cx="8276095" cy="1906513"/>
          </a:xfrm>
          <a:prstGeom prst="rect">
            <a:avLst/>
          </a:prstGeom>
        </p:spPr>
      </p:pic>
      <p:pic>
        <p:nvPicPr>
          <p:cNvPr id="23" name="Picture 22" descr="Figure 05 - ATP2B4.png">
            <a:extLst>
              <a:ext uri="{FF2B5EF4-FFF2-40B4-BE49-F238E27FC236}">
                <a16:creationId xmlns:a16="http://schemas.microsoft.com/office/drawing/2014/main" id="{583717A5-644D-BF41-9D15-4614AAD3462B}"/>
              </a:ext>
            </a:extLst>
          </p:cNvPr>
          <p:cNvPicPr>
            <a:picLocks noChangeAspect="1"/>
          </p:cNvPicPr>
          <p:nvPr/>
        </p:nvPicPr>
        <p:blipFill rotWithShape="1">
          <a:blip r:embed="rId2">
            <a:extLst>
              <a:ext uri="{28A0092B-C50C-407E-A947-70E740481C1C}">
                <a14:useLocalDpi xmlns:a14="http://schemas.microsoft.com/office/drawing/2010/main" val="0"/>
              </a:ext>
            </a:extLst>
          </a:blip>
          <a:srcRect l="1475" t="38086" r="8435" b="56016"/>
          <a:stretch/>
        </p:blipFill>
        <p:spPr>
          <a:xfrm>
            <a:off x="607182" y="4444926"/>
            <a:ext cx="8276095" cy="609599"/>
          </a:xfrm>
          <a:prstGeom prst="rect">
            <a:avLst/>
          </a:prstGeom>
          <a:ln>
            <a:solidFill>
              <a:srgbClr val="FF0000"/>
            </a:solidFill>
          </a:ln>
        </p:spPr>
      </p:pic>
      <p:pic>
        <p:nvPicPr>
          <p:cNvPr id="24" name="Picture 23" descr="Figure 05 - ATP2B4.png">
            <a:extLst>
              <a:ext uri="{FF2B5EF4-FFF2-40B4-BE49-F238E27FC236}">
                <a16:creationId xmlns:a16="http://schemas.microsoft.com/office/drawing/2014/main" id="{20C3BBD8-9EAF-A242-AFAE-902D4AAC5069}"/>
              </a:ext>
            </a:extLst>
          </p:cNvPr>
          <p:cNvPicPr>
            <a:picLocks noChangeAspect="1"/>
          </p:cNvPicPr>
          <p:nvPr/>
        </p:nvPicPr>
        <p:blipFill rotWithShape="1">
          <a:blip r:embed="rId2">
            <a:extLst>
              <a:ext uri="{28A0092B-C50C-407E-A947-70E740481C1C}">
                <a14:useLocalDpi xmlns:a14="http://schemas.microsoft.com/office/drawing/2010/main" val="0"/>
              </a:ext>
            </a:extLst>
          </a:blip>
          <a:srcRect l="1590" t="46482" r="8320" b="49197"/>
          <a:stretch/>
        </p:blipFill>
        <p:spPr>
          <a:xfrm>
            <a:off x="600831" y="5115901"/>
            <a:ext cx="8276095" cy="446616"/>
          </a:xfrm>
          <a:prstGeom prst="rect">
            <a:avLst/>
          </a:prstGeom>
          <a:ln>
            <a:solidFill>
              <a:srgbClr val="FF0000"/>
            </a:solidFill>
          </a:ln>
        </p:spPr>
      </p:pic>
      <p:sp>
        <p:nvSpPr>
          <p:cNvPr id="25" name="TextBox 24">
            <a:extLst>
              <a:ext uri="{FF2B5EF4-FFF2-40B4-BE49-F238E27FC236}">
                <a16:creationId xmlns:a16="http://schemas.microsoft.com/office/drawing/2014/main" id="{3EE7565C-7530-0B43-8475-A76BBC0C38DE}"/>
              </a:ext>
            </a:extLst>
          </p:cNvPr>
          <p:cNvSpPr txBox="1"/>
          <p:nvPr/>
        </p:nvSpPr>
        <p:spPr>
          <a:xfrm>
            <a:off x="2964864" y="1071444"/>
            <a:ext cx="726506" cy="276999"/>
          </a:xfrm>
          <a:prstGeom prst="rect">
            <a:avLst/>
          </a:prstGeom>
          <a:noFill/>
        </p:spPr>
        <p:txBody>
          <a:bodyPr wrap="none" rtlCol="0">
            <a:spAutoFit/>
          </a:bodyPr>
          <a:lstStyle/>
          <a:p>
            <a:pPr algn="ctr"/>
            <a:r>
              <a:rPr lang="en-US" sz="1200" dirty="0">
                <a:solidFill>
                  <a:srgbClr val="FFFFFF"/>
                </a:solidFill>
              </a:rPr>
              <a:t>1</a:t>
            </a:r>
            <a:r>
              <a:rPr lang="en-US" sz="1200" baseline="30000" dirty="0">
                <a:solidFill>
                  <a:srgbClr val="FFFFFF"/>
                </a:solidFill>
              </a:rPr>
              <a:t>st</a:t>
            </a:r>
            <a:r>
              <a:rPr lang="en-US" sz="1200" dirty="0">
                <a:solidFill>
                  <a:srgbClr val="FFFFFF"/>
                </a:solidFill>
              </a:rPr>
              <a:t> exon</a:t>
            </a:r>
          </a:p>
        </p:txBody>
      </p:sp>
      <p:sp>
        <p:nvSpPr>
          <p:cNvPr id="26" name="TextBox 25">
            <a:extLst>
              <a:ext uri="{FF2B5EF4-FFF2-40B4-BE49-F238E27FC236}">
                <a16:creationId xmlns:a16="http://schemas.microsoft.com/office/drawing/2014/main" id="{44485BDC-5629-3942-9C7A-9564B4F66E8B}"/>
              </a:ext>
            </a:extLst>
          </p:cNvPr>
          <p:cNvSpPr txBox="1"/>
          <p:nvPr/>
        </p:nvSpPr>
        <p:spPr>
          <a:xfrm>
            <a:off x="4019087" y="1077380"/>
            <a:ext cx="1480013" cy="276999"/>
          </a:xfrm>
          <a:prstGeom prst="rect">
            <a:avLst/>
          </a:prstGeom>
          <a:noFill/>
        </p:spPr>
        <p:txBody>
          <a:bodyPr wrap="square" rtlCol="0">
            <a:spAutoFit/>
          </a:bodyPr>
          <a:lstStyle/>
          <a:p>
            <a:pPr algn="ctr"/>
            <a:r>
              <a:rPr lang="en-US" sz="1200" dirty="0">
                <a:solidFill>
                  <a:srgbClr val="FFFFFF"/>
                </a:solidFill>
              </a:rPr>
              <a:t>2</a:t>
            </a:r>
            <a:r>
              <a:rPr lang="en-US" sz="1200" baseline="30000" dirty="0">
                <a:solidFill>
                  <a:srgbClr val="FFFFFF"/>
                </a:solidFill>
              </a:rPr>
              <a:t>nd</a:t>
            </a:r>
            <a:r>
              <a:rPr lang="en-US" sz="1200" dirty="0">
                <a:solidFill>
                  <a:srgbClr val="FFFFFF"/>
                </a:solidFill>
              </a:rPr>
              <a:t> exon</a:t>
            </a:r>
          </a:p>
        </p:txBody>
      </p:sp>
      <p:sp>
        <p:nvSpPr>
          <p:cNvPr id="27" name="TextBox 26">
            <a:extLst>
              <a:ext uri="{FF2B5EF4-FFF2-40B4-BE49-F238E27FC236}">
                <a16:creationId xmlns:a16="http://schemas.microsoft.com/office/drawing/2014/main" id="{CACEAC07-C6CA-784F-8C05-905F5B9A110A}"/>
              </a:ext>
            </a:extLst>
          </p:cNvPr>
          <p:cNvSpPr txBox="1"/>
          <p:nvPr/>
        </p:nvSpPr>
        <p:spPr>
          <a:xfrm>
            <a:off x="5857652" y="5169932"/>
            <a:ext cx="1384097" cy="338554"/>
          </a:xfrm>
          <a:prstGeom prst="rect">
            <a:avLst/>
          </a:prstGeom>
          <a:noFill/>
        </p:spPr>
        <p:txBody>
          <a:bodyPr wrap="none" rtlCol="0">
            <a:spAutoFit/>
          </a:bodyPr>
          <a:lstStyle/>
          <a:p>
            <a:r>
              <a:rPr lang="en-US" dirty="0"/>
              <a:t>GWAS SNPs</a:t>
            </a:r>
          </a:p>
        </p:txBody>
      </p:sp>
      <p:cxnSp>
        <p:nvCxnSpPr>
          <p:cNvPr id="28" name="Straight Arrow Connector 27">
            <a:extLst>
              <a:ext uri="{FF2B5EF4-FFF2-40B4-BE49-F238E27FC236}">
                <a16:creationId xmlns:a16="http://schemas.microsoft.com/office/drawing/2014/main" id="{1CFEF720-3FAE-214A-95FA-990FDCC9C796}"/>
              </a:ext>
            </a:extLst>
          </p:cNvPr>
          <p:cNvCxnSpPr>
            <a:cxnSpLocks/>
            <a:stCxn id="27" idx="1"/>
          </p:cNvCxnSpPr>
          <p:nvPr/>
        </p:nvCxnSpPr>
        <p:spPr>
          <a:xfrm flipH="1">
            <a:off x="5352288" y="5339209"/>
            <a:ext cx="50536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C795D9D-6956-0348-BDB7-7966416B0965}"/>
              </a:ext>
            </a:extLst>
          </p:cNvPr>
          <p:cNvCxnSpPr>
            <a:cxnSpLocks/>
          </p:cNvCxnSpPr>
          <p:nvPr/>
        </p:nvCxnSpPr>
        <p:spPr>
          <a:xfrm flipV="1">
            <a:off x="4133088" y="5809787"/>
            <a:ext cx="163908" cy="2444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2586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descr="Figure 05 - ATP2B4.png"/>
          <p:cNvPicPr>
            <a:picLocks noChangeAspect="1"/>
          </p:cNvPicPr>
          <p:nvPr/>
        </p:nvPicPr>
        <p:blipFill rotWithShape="1">
          <a:blip r:embed="rId2">
            <a:extLst>
              <a:ext uri="{28A0092B-C50C-407E-A947-70E740481C1C}">
                <a14:useLocalDpi xmlns:a14="http://schemas.microsoft.com/office/drawing/2010/main" val="0"/>
              </a:ext>
            </a:extLst>
          </a:blip>
          <a:srcRect t="45900" b="47883"/>
          <a:stretch/>
        </p:blipFill>
        <p:spPr>
          <a:xfrm>
            <a:off x="1406070" y="943427"/>
            <a:ext cx="6812644" cy="476482"/>
          </a:xfrm>
          <a:prstGeom prst="rect">
            <a:avLst/>
          </a:prstGeom>
        </p:spPr>
      </p:pic>
      <p:pic>
        <p:nvPicPr>
          <p:cNvPr id="5" name="Picture 4" descr="Figure 05 - ATP2B4.png"/>
          <p:cNvPicPr>
            <a:picLocks noChangeAspect="1"/>
          </p:cNvPicPr>
          <p:nvPr/>
        </p:nvPicPr>
        <p:blipFill rotWithShape="1">
          <a:blip r:embed="rId2">
            <a:extLst>
              <a:ext uri="{28A0092B-C50C-407E-A947-70E740481C1C}">
                <a14:useLocalDpi xmlns:a14="http://schemas.microsoft.com/office/drawing/2010/main" val="0"/>
              </a:ext>
            </a:extLst>
          </a:blip>
          <a:srcRect t="35291" b="60582"/>
          <a:stretch/>
        </p:blipFill>
        <p:spPr>
          <a:xfrm>
            <a:off x="1406070" y="1444172"/>
            <a:ext cx="6812644" cy="316301"/>
          </a:xfrm>
          <a:prstGeom prst="rect">
            <a:avLst/>
          </a:prstGeom>
        </p:spPr>
      </p:pic>
      <p:pic>
        <p:nvPicPr>
          <p:cNvPr id="7" name="Picture 6" descr="Figure 05 - ATP2B4.png"/>
          <p:cNvPicPr>
            <a:picLocks noChangeAspect="1"/>
          </p:cNvPicPr>
          <p:nvPr/>
        </p:nvPicPr>
        <p:blipFill rotWithShape="1">
          <a:blip r:embed="rId2">
            <a:extLst>
              <a:ext uri="{28A0092B-C50C-407E-A947-70E740481C1C}">
                <a14:useLocalDpi xmlns:a14="http://schemas.microsoft.com/office/drawing/2010/main" val="0"/>
              </a:ext>
            </a:extLst>
          </a:blip>
          <a:srcRect t="18652" b="65211"/>
          <a:stretch/>
        </p:blipFill>
        <p:spPr>
          <a:xfrm>
            <a:off x="1406070" y="1795723"/>
            <a:ext cx="6812644" cy="1236820"/>
          </a:xfrm>
          <a:prstGeom prst="rect">
            <a:avLst/>
          </a:prstGeom>
        </p:spPr>
      </p:pic>
      <p:pic>
        <p:nvPicPr>
          <p:cNvPr id="8" name="Picture 7" descr="Figure 05 - ATP2B4.png"/>
          <p:cNvPicPr>
            <a:picLocks noChangeAspect="1"/>
          </p:cNvPicPr>
          <p:nvPr/>
        </p:nvPicPr>
        <p:blipFill rotWithShape="1">
          <a:blip r:embed="rId2">
            <a:extLst>
              <a:ext uri="{28A0092B-C50C-407E-A947-70E740481C1C}">
                <a14:useLocalDpi xmlns:a14="http://schemas.microsoft.com/office/drawing/2010/main" val="0"/>
              </a:ext>
            </a:extLst>
          </a:blip>
          <a:srcRect t="51984" b="46402"/>
          <a:stretch/>
        </p:blipFill>
        <p:spPr>
          <a:xfrm>
            <a:off x="1406070" y="3060280"/>
            <a:ext cx="6812644" cy="123680"/>
          </a:xfrm>
          <a:prstGeom prst="rect">
            <a:avLst/>
          </a:prstGeom>
        </p:spPr>
      </p:pic>
      <p:sp>
        <p:nvSpPr>
          <p:cNvPr id="9" name="TextBox 8"/>
          <p:cNvSpPr txBox="1"/>
          <p:nvPr/>
        </p:nvSpPr>
        <p:spPr>
          <a:xfrm>
            <a:off x="1533071" y="943427"/>
            <a:ext cx="1043216" cy="461665"/>
          </a:xfrm>
          <a:prstGeom prst="rect">
            <a:avLst/>
          </a:prstGeom>
          <a:solidFill>
            <a:schemeClr val="bg1"/>
          </a:solidFill>
        </p:spPr>
        <p:txBody>
          <a:bodyPr wrap="square" rtlCol="0">
            <a:spAutoFit/>
          </a:bodyPr>
          <a:lstStyle/>
          <a:p>
            <a:pPr algn="r"/>
            <a:r>
              <a:rPr lang="en-US" sz="1200" dirty="0">
                <a:solidFill>
                  <a:srgbClr val="002147"/>
                </a:solidFill>
                <a:latin typeface="FoundrySterling-Book"/>
                <a:cs typeface="FoundrySterling-Book"/>
              </a:rPr>
              <a:t>Association signal</a:t>
            </a:r>
          </a:p>
        </p:txBody>
      </p:sp>
      <p:sp>
        <p:nvSpPr>
          <p:cNvPr id="11" name="TextBox 10"/>
          <p:cNvSpPr txBox="1"/>
          <p:nvPr/>
        </p:nvSpPr>
        <p:spPr>
          <a:xfrm>
            <a:off x="1533070" y="1447212"/>
            <a:ext cx="1333499" cy="276999"/>
          </a:xfrm>
          <a:prstGeom prst="rect">
            <a:avLst/>
          </a:prstGeom>
          <a:solidFill>
            <a:schemeClr val="bg1"/>
          </a:solidFill>
        </p:spPr>
        <p:txBody>
          <a:bodyPr wrap="square" rtlCol="0">
            <a:spAutoFit/>
          </a:bodyPr>
          <a:lstStyle/>
          <a:p>
            <a:pPr algn="r"/>
            <a:r>
              <a:rPr lang="en-US" sz="1200" dirty="0">
                <a:solidFill>
                  <a:srgbClr val="002147"/>
                </a:solidFill>
                <a:latin typeface="FoundrySterling-Book"/>
                <a:cs typeface="FoundrySterling-Book"/>
              </a:rPr>
              <a:t>Known transcripts</a:t>
            </a:r>
          </a:p>
        </p:txBody>
      </p:sp>
      <p:cxnSp>
        <p:nvCxnSpPr>
          <p:cNvPr id="13" name="Straight Connector 12"/>
          <p:cNvCxnSpPr/>
          <p:nvPr/>
        </p:nvCxnSpPr>
        <p:spPr>
          <a:xfrm flipH="1">
            <a:off x="3492500" y="3220244"/>
            <a:ext cx="743856" cy="50769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327071" y="3220244"/>
            <a:ext cx="671286" cy="50769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97063" y="4073215"/>
            <a:ext cx="3878586" cy="461665"/>
          </a:xfrm>
          <a:prstGeom prst="rect">
            <a:avLst/>
          </a:prstGeom>
          <a:noFill/>
        </p:spPr>
        <p:txBody>
          <a:bodyPr wrap="none" rtlCol="0">
            <a:spAutoFit/>
          </a:bodyPr>
          <a:lstStyle/>
          <a:p>
            <a:r>
              <a:rPr lang="en-US" sz="2400" dirty="0">
                <a:solidFill>
                  <a:srgbClr val="BFBFBF"/>
                </a:solidFill>
                <a:latin typeface="Courier"/>
                <a:cs typeface="Courier"/>
              </a:rPr>
              <a:t>...GGAGC</a:t>
            </a:r>
            <a:r>
              <a:rPr lang="en-US" sz="2400" dirty="0">
                <a:solidFill>
                  <a:srgbClr val="F2F2F2"/>
                </a:solidFill>
                <a:latin typeface="Courier"/>
                <a:cs typeface="Courier"/>
              </a:rPr>
              <a:t>G</a:t>
            </a:r>
            <a:r>
              <a:rPr lang="en-US" sz="2400" b="1" dirty="0">
                <a:solidFill>
                  <a:srgbClr val="F2F2F2"/>
                </a:solidFill>
                <a:latin typeface="Courier"/>
                <a:cs typeface="Courier"/>
              </a:rPr>
              <a:t>A</a:t>
            </a:r>
            <a:r>
              <a:rPr lang="en-US" sz="2400" dirty="0">
                <a:solidFill>
                  <a:srgbClr val="F2F2F2"/>
                </a:solidFill>
                <a:latin typeface="Courier"/>
                <a:cs typeface="Courier"/>
              </a:rPr>
              <a:t>TA</a:t>
            </a:r>
            <a:r>
              <a:rPr lang="en-US" sz="2400" dirty="0">
                <a:solidFill>
                  <a:schemeClr val="bg1">
                    <a:lumMod val="75000"/>
                  </a:schemeClr>
                </a:solidFill>
                <a:latin typeface="Courier"/>
                <a:cs typeface="Courier"/>
              </a:rPr>
              <a:t>AGATA...</a:t>
            </a:r>
          </a:p>
        </p:txBody>
      </p:sp>
      <p:sp>
        <p:nvSpPr>
          <p:cNvPr id="21" name="TextBox 20"/>
          <p:cNvSpPr txBox="1"/>
          <p:nvPr/>
        </p:nvSpPr>
        <p:spPr>
          <a:xfrm>
            <a:off x="2297063" y="3779579"/>
            <a:ext cx="3878586" cy="461665"/>
          </a:xfrm>
          <a:prstGeom prst="rect">
            <a:avLst/>
          </a:prstGeom>
          <a:noFill/>
        </p:spPr>
        <p:txBody>
          <a:bodyPr wrap="none" rtlCol="0">
            <a:spAutoFit/>
          </a:bodyPr>
          <a:lstStyle/>
          <a:p>
            <a:r>
              <a:rPr lang="en-US" sz="2400" dirty="0">
                <a:solidFill>
                  <a:srgbClr val="BFBFBF"/>
                </a:solidFill>
                <a:latin typeface="Courier"/>
                <a:cs typeface="Courier"/>
              </a:rPr>
              <a:t>...GGAGC</a:t>
            </a:r>
            <a:r>
              <a:rPr lang="en-US" sz="2400" dirty="0">
                <a:solidFill>
                  <a:srgbClr val="F2F2F2"/>
                </a:solidFill>
                <a:latin typeface="Courier"/>
                <a:cs typeface="Courier"/>
              </a:rPr>
              <a:t>G</a:t>
            </a:r>
            <a:r>
              <a:rPr lang="en-US" sz="2400" b="1" dirty="0">
                <a:solidFill>
                  <a:srgbClr val="F2F2F2"/>
                </a:solidFill>
                <a:latin typeface="Courier"/>
                <a:cs typeface="Courier"/>
              </a:rPr>
              <a:t>G</a:t>
            </a:r>
            <a:r>
              <a:rPr lang="en-US" sz="2400" dirty="0">
                <a:solidFill>
                  <a:srgbClr val="F2F2F2"/>
                </a:solidFill>
                <a:latin typeface="Courier"/>
                <a:cs typeface="Courier"/>
              </a:rPr>
              <a:t>TA</a:t>
            </a:r>
            <a:r>
              <a:rPr lang="en-US" sz="2400" dirty="0">
                <a:solidFill>
                  <a:schemeClr val="bg1">
                    <a:lumMod val="75000"/>
                  </a:schemeClr>
                </a:solidFill>
                <a:latin typeface="Courier"/>
                <a:cs typeface="Courier"/>
              </a:rPr>
              <a:t>AGATA...</a:t>
            </a:r>
          </a:p>
        </p:txBody>
      </p:sp>
      <p:cxnSp>
        <p:nvCxnSpPr>
          <p:cNvPr id="24" name="Straight Arrow Connector 23"/>
          <p:cNvCxnSpPr/>
          <p:nvPr/>
        </p:nvCxnSpPr>
        <p:spPr>
          <a:xfrm flipV="1">
            <a:off x="4118428" y="4534880"/>
            <a:ext cx="0" cy="26348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068786" y="4234236"/>
            <a:ext cx="1364476" cy="276999"/>
          </a:xfrm>
          <a:prstGeom prst="rect">
            <a:avLst/>
          </a:prstGeom>
          <a:noFill/>
        </p:spPr>
        <p:txBody>
          <a:bodyPr wrap="none" rtlCol="0">
            <a:spAutoFit/>
          </a:bodyPr>
          <a:lstStyle/>
          <a:p>
            <a:r>
              <a:rPr lang="en-US" sz="1200" dirty="0">
                <a:solidFill>
                  <a:srgbClr val="F2F2F2"/>
                </a:solidFill>
                <a:latin typeface="FoundrySterling-Book"/>
                <a:cs typeface="FoundrySterling-Book"/>
              </a:rPr>
              <a:t>(malaria risk allele)</a:t>
            </a:r>
          </a:p>
        </p:txBody>
      </p:sp>
      <p:sp>
        <p:nvSpPr>
          <p:cNvPr id="28" name="TextBox 27"/>
          <p:cNvSpPr txBox="1"/>
          <p:nvPr/>
        </p:nvSpPr>
        <p:spPr>
          <a:xfrm>
            <a:off x="6068786" y="3934715"/>
            <a:ext cx="1838965" cy="276999"/>
          </a:xfrm>
          <a:prstGeom prst="rect">
            <a:avLst/>
          </a:prstGeom>
          <a:noFill/>
        </p:spPr>
        <p:txBody>
          <a:bodyPr wrap="none" rtlCol="0">
            <a:spAutoFit/>
          </a:bodyPr>
          <a:lstStyle/>
          <a:p>
            <a:r>
              <a:rPr lang="en-US" sz="1200" dirty="0">
                <a:solidFill>
                  <a:srgbClr val="F2F2F2"/>
                </a:solidFill>
                <a:latin typeface="FoundrySterling-Book"/>
                <a:cs typeface="FoundrySterling-Book"/>
              </a:rPr>
              <a:t>(malaria-protective allele)</a:t>
            </a:r>
          </a:p>
        </p:txBody>
      </p:sp>
      <p:sp>
        <p:nvSpPr>
          <p:cNvPr id="29" name="TextBox 28"/>
          <p:cNvSpPr txBox="1"/>
          <p:nvPr/>
        </p:nvSpPr>
        <p:spPr>
          <a:xfrm>
            <a:off x="288471" y="3980881"/>
            <a:ext cx="1880206" cy="461665"/>
          </a:xfrm>
          <a:prstGeom prst="rect">
            <a:avLst/>
          </a:prstGeom>
          <a:noFill/>
        </p:spPr>
        <p:txBody>
          <a:bodyPr wrap="none" rtlCol="0">
            <a:spAutoFit/>
          </a:bodyPr>
          <a:lstStyle/>
          <a:p>
            <a:r>
              <a:rPr lang="en-US" sz="2400" dirty="0">
                <a:solidFill>
                  <a:srgbClr val="F2F2F2"/>
                </a:solidFill>
                <a:latin typeface="FoundrySterling-Book"/>
                <a:cs typeface="FoundrySterling-Book"/>
              </a:rPr>
              <a:t>rs10715451</a:t>
            </a:r>
          </a:p>
        </p:txBody>
      </p:sp>
      <p:sp>
        <p:nvSpPr>
          <p:cNvPr id="19" name="TextBox 18"/>
          <p:cNvSpPr txBox="1"/>
          <p:nvPr/>
        </p:nvSpPr>
        <p:spPr>
          <a:xfrm>
            <a:off x="38677" y="1788962"/>
            <a:ext cx="1152069" cy="1200329"/>
          </a:xfrm>
          <a:prstGeom prst="rect">
            <a:avLst/>
          </a:prstGeom>
          <a:noFill/>
        </p:spPr>
        <p:txBody>
          <a:bodyPr wrap="square" rtlCol="0">
            <a:spAutoFit/>
          </a:bodyPr>
          <a:lstStyle/>
          <a:p>
            <a:pPr algn="ctr"/>
            <a:r>
              <a:rPr lang="en-US" dirty="0" err="1">
                <a:solidFill>
                  <a:srgbClr val="F2F2F2"/>
                </a:solidFill>
                <a:latin typeface="FoundrySterling-Book"/>
                <a:cs typeface="FoundrySterling-Book"/>
              </a:rPr>
              <a:t>Erythroid</a:t>
            </a:r>
            <a:r>
              <a:rPr lang="en-US" dirty="0">
                <a:solidFill>
                  <a:srgbClr val="F2F2F2"/>
                </a:solidFill>
                <a:latin typeface="FoundrySterling-Book"/>
                <a:cs typeface="FoundrySterling-Book"/>
              </a:rPr>
              <a:t> cells</a:t>
            </a:r>
          </a:p>
          <a:p>
            <a:pPr algn="ctr"/>
            <a:r>
              <a:rPr lang="en-US" sz="1200" dirty="0">
                <a:solidFill>
                  <a:srgbClr val="F2F2F2"/>
                </a:solidFill>
                <a:latin typeface="FoundrySterling-Book"/>
                <a:cs typeface="FoundrySterling-Book"/>
              </a:rPr>
              <a:t>from two experiments; N=3 &amp; N=24</a:t>
            </a:r>
          </a:p>
        </p:txBody>
      </p:sp>
      <p:sp>
        <p:nvSpPr>
          <p:cNvPr id="23" name="Left Brace 22"/>
          <p:cNvSpPr/>
          <p:nvPr/>
        </p:nvSpPr>
        <p:spPr>
          <a:xfrm>
            <a:off x="1133930" y="1788962"/>
            <a:ext cx="172356" cy="1300577"/>
          </a:xfrm>
          <a:prstGeom prst="leftBrace">
            <a:avLst/>
          </a:pr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5" name="Picture 24" descr="Figure 05 - ATP2B4.png"/>
          <p:cNvPicPr>
            <a:picLocks noChangeAspect="1"/>
          </p:cNvPicPr>
          <p:nvPr/>
        </p:nvPicPr>
        <p:blipFill rotWithShape="1">
          <a:blip r:embed="rId2">
            <a:extLst>
              <a:ext uri="{28A0092B-C50C-407E-A947-70E740481C1C}">
                <a14:useLocalDpi xmlns:a14="http://schemas.microsoft.com/office/drawing/2010/main" val="0"/>
              </a:ext>
            </a:extLst>
          </a:blip>
          <a:srcRect t="80773" r="42743" b="-894"/>
          <a:stretch/>
        </p:blipFill>
        <p:spPr>
          <a:xfrm>
            <a:off x="426355" y="5127307"/>
            <a:ext cx="3900716" cy="1542142"/>
          </a:xfrm>
          <a:prstGeom prst="rect">
            <a:avLst/>
          </a:prstGeom>
          <a:solidFill>
            <a:srgbClr val="FFFFFF"/>
          </a:solidFill>
        </p:spPr>
      </p:pic>
      <p:sp>
        <p:nvSpPr>
          <p:cNvPr id="26" name="TextBox 25"/>
          <p:cNvSpPr txBox="1"/>
          <p:nvPr/>
        </p:nvSpPr>
        <p:spPr>
          <a:xfrm>
            <a:off x="4535715" y="5154521"/>
            <a:ext cx="4233969" cy="1569660"/>
          </a:xfrm>
          <a:prstGeom prst="rect">
            <a:avLst/>
          </a:prstGeom>
          <a:noFill/>
        </p:spPr>
        <p:txBody>
          <a:bodyPr wrap="square" rtlCol="0">
            <a:spAutoFit/>
          </a:bodyPr>
          <a:lstStyle/>
          <a:p>
            <a:r>
              <a:rPr lang="en-US" sz="2400" dirty="0">
                <a:solidFill>
                  <a:srgbClr val="F2F2F2"/>
                </a:solidFill>
                <a:latin typeface="FoundrySterling-Book"/>
                <a:cs typeface="FoundrySterling-Book"/>
              </a:rPr>
              <a:t>Risk allele creates GATA motif and is associated with increased </a:t>
            </a:r>
            <a:r>
              <a:rPr lang="en-US" sz="2400" i="1" dirty="0">
                <a:solidFill>
                  <a:srgbClr val="F2F2F2"/>
                </a:solidFill>
                <a:latin typeface="FoundrySterling-Book"/>
                <a:cs typeface="FoundrySterling-Book"/>
              </a:rPr>
              <a:t>ATP2B4</a:t>
            </a:r>
            <a:r>
              <a:rPr lang="en-US" sz="2400" dirty="0">
                <a:solidFill>
                  <a:srgbClr val="F2F2F2"/>
                </a:solidFill>
                <a:latin typeface="FoundrySterling-Book"/>
                <a:cs typeface="FoundrySterling-Book"/>
              </a:rPr>
              <a:t> expression – of the erythroid transcript</a:t>
            </a:r>
          </a:p>
        </p:txBody>
      </p:sp>
      <p:sp>
        <p:nvSpPr>
          <p:cNvPr id="3" name="TextBox 2"/>
          <p:cNvSpPr txBox="1"/>
          <p:nvPr/>
        </p:nvSpPr>
        <p:spPr>
          <a:xfrm>
            <a:off x="426355" y="5270147"/>
            <a:ext cx="1346008" cy="1138773"/>
          </a:xfrm>
          <a:prstGeom prst="rect">
            <a:avLst/>
          </a:prstGeom>
          <a:solidFill>
            <a:srgbClr val="FFFFFF"/>
          </a:solidFill>
        </p:spPr>
        <p:txBody>
          <a:bodyPr wrap="square" rtlCol="0">
            <a:spAutoFit/>
          </a:bodyPr>
          <a:lstStyle/>
          <a:p>
            <a:pPr algn="ctr"/>
            <a:r>
              <a:rPr lang="en-US" dirty="0">
                <a:latin typeface="FoundrySterling-Book"/>
                <a:cs typeface="FoundrySterling-Book"/>
              </a:rPr>
              <a:t>RNA expression</a:t>
            </a:r>
          </a:p>
          <a:p>
            <a:pPr algn="ctr"/>
            <a:r>
              <a:rPr lang="en-US" sz="1200" dirty="0">
                <a:latin typeface="FoundrySterling-Book"/>
                <a:cs typeface="FoundrySterling-Book"/>
              </a:rPr>
              <a:t>(N=24)</a:t>
            </a:r>
          </a:p>
          <a:p>
            <a:pPr algn="ctr"/>
            <a:endParaRPr lang="en-US" dirty="0">
              <a:latin typeface="FoundrySterling-Book"/>
              <a:cs typeface="FoundrySterling-Book"/>
            </a:endParaRPr>
          </a:p>
        </p:txBody>
      </p:sp>
      <p:sp>
        <p:nvSpPr>
          <p:cNvPr id="30" name="TextBox 29"/>
          <p:cNvSpPr txBox="1"/>
          <p:nvPr/>
        </p:nvSpPr>
        <p:spPr>
          <a:xfrm>
            <a:off x="2297063" y="6277726"/>
            <a:ext cx="1346008" cy="369332"/>
          </a:xfrm>
          <a:prstGeom prst="rect">
            <a:avLst/>
          </a:prstGeom>
          <a:noFill/>
        </p:spPr>
        <p:txBody>
          <a:bodyPr wrap="square" rtlCol="0">
            <a:spAutoFit/>
          </a:bodyPr>
          <a:lstStyle/>
          <a:p>
            <a:pPr algn="ctr"/>
            <a:r>
              <a:rPr lang="en-US" dirty="0">
                <a:latin typeface="FoundrySterling-Book"/>
                <a:cs typeface="FoundrySterling-Book"/>
              </a:rPr>
              <a:t>exons</a:t>
            </a:r>
          </a:p>
        </p:txBody>
      </p:sp>
      <p:cxnSp>
        <p:nvCxnSpPr>
          <p:cNvPr id="10" name="Straight Connector 9"/>
          <p:cNvCxnSpPr/>
          <p:nvPr/>
        </p:nvCxnSpPr>
        <p:spPr>
          <a:xfrm>
            <a:off x="2168677" y="6502496"/>
            <a:ext cx="407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330822" y="6513288"/>
            <a:ext cx="425704" cy="0"/>
          </a:xfrm>
          <a:prstGeom prst="line">
            <a:avLst/>
          </a:prstGeom>
          <a:ln w="127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9A895568-FE2B-1440-A9E1-CAC67E863E5E}"/>
              </a:ext>
            </a:extLst>
          </p:cNvPr>
          <p:cNvSpPr/>
          <p:nvPr/>
        </p:nvSpPr>
        <p:spPr>
          <a:xfrm>
            <a:off x="135466" y="157474"/>
            <a:ext cx="8890000" cy="461665"/>
          </a:xfrm>
          <a:prstGeom prst="rect">
            <a:avLst/>
          </a:prstGeom>
        </p:spPr>
        <p:txBody>
          <a:bodyPr wrap="square">
            <a:spAutoFit/>
          </a:bodyPr>
          <a:lstStyle/>
          <a:p>
            <a:pPr algn="ctr"/>
            <a:r>
              <a:rPr lang="en-GB" sz="2400" dirty="0">
                <a:solidFill>
                  <a:schemeClr val="bg1"/>
                </a:solidFill>
                <a:latin typeface="Helvetica"/>
                <a:cs typeface="Helvetica"/>
              </a:rPr>
              <a:t>One of the malaria-associated SNPs disrupts the GATA site</a:t>
            </a:r>
          </a:p>
        </p:txBody>
      </p:sp>
    </p:spTree>
    <p:extLst>
      <p:ext uri="{BB962C8B-B14F-4D97-AF65-F5344CB8AC3E}">
        <p14:creationId xmlns:p14="http://schemas.microsoft.com/office/powerpoint/2010/main" val="535627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283" y="975784"/>
            <a:ext cx="8229600" cy="1511300"/>
          </a:xfrm>
        </p:spPr>
        <p:txBody>
          <a:bodyPr>
            <a:normAutofit/>
          </a:bodyPr>
          <a:lstStyle/>
          <a:p>
            <a:pPr marL="0" indent="0">
              <a:buNone/>
            </a:pPr>
            <a:r>
              <a:rPr lang="en-US" sz="2400" dirty="0">
                <a:solidFill>
                  <a:srgbClr val="FFFFFF"/>
                </a:solidFill>
              </a:rPr>
              <a:t>Prediction: the alternative (=risk) allele creates a GATA1 site.  It would increase expression of </a:t>
            </a:r>
            <a:r>
              <a:rPr lang="en-US" sz="2400" i="1" dirty="0">
                <a:solidFill>
                  <a:srgbClr val="FFFFFF"/>
                </a:solidFill>
              </a:rPr>
              <a:t>ATP2B4</a:t>
            </a:r>
            <a:r>
              <a:rPr lang="en-US" sz="2400" dirty="0">
                <a:solidFill>
                  <a:srgbClr val="FFFFFF"/>
                </a:solidFill>
              </a:rPr>
              <a:t> starting at the new exon.  But it wouldn’t affect expression of the ‘usual’ 1</a:t>
            </a:r>
            <a:r>
              <a:rPr lang="en-US" sz="2400" baseline="30000" dirty="0">
                <a:solidFill>
                  <a:srgbClr val="FFFFFF"/>
                </a:solidFill>
              </a:rPr>
              <a:t>st</a:t>
            </a:r>
            <a:r>
              <a:rPr lang="en-US" sz="2400" dirty="0">
                <a:solidFill>
                  <a:srgbClr val="FFFFFF"/>
                </a:solidFill>
              </a:rPr>
              <a:t> exon.</a:t>
            </a:r>
          </a:p>
        </p:txBody>
      </p:sp>
      <p:sp>
        <p:nvSpPr>
          <p:cNvPr id="4" name="Rectangle 3"/>
          <p:cNvSpPr/>
          <p:nvPr/>
        </p:nvSpPr>
        <p:spPr>
          <a:xfrm>
            <a:off x="135466" y="157474"/>
            <a:ext cx="8890000" cy="584776"/>
          </a:xfrm>
          <a:prstGeom prst="rect">
            <a:avLst/>
          </a:prstGeom>
        </p:spPr>
        <p:txBody>
          <a:bodyPr wrap="square">
            <a:spAutoFit/>
          </a:bodyPr>
          <a:lstStyle/>
          <a:p>
            <a:pPr algn="ctr"/>
            <a:r>
              <a:rPr lang="en-GB" sz="3200" dirty="0">
                <a:solidFill>
                  <a:schemeClr val="bg1"/>
                </a:solidFill>
                <a:latin typeface="Helvetica"/>
                <a:cs typeface="Helvetica"/>
              </a:rPr>
              <a:t>Does this really hold up?</a:t>
            </a:r>
          </a:p>
        </p:txBody>
      </p:sp>
      <p:pic>
        <p:nvPicPr>
          <p:cNvPr id="5" name="Picture 4" descr="Figure 05 - ATP2B4.png"/>
          <p:cNvPicPr>
            <a:picLocks noChangeAspect="1"/>
          </p:cNvPicPr>
          <p:nvPr/>
        </p:nvPicPr>
        <p:blipFill rotWithShape="1">
          <a:blip r:embed="rId2">
            <a:extLst>
              <a:ext uri="{28A0092B-C50C-407E-A947-70E740481C1C}">
                <a14:useLocalDpi xmlns:a14="http://schemas.microsoft.com/office/drawing/2010/main" val="0"/>
              </a:ext>
            </a:extLst>
          </a:blip>
          <a:srcRect l="-599" t="80866" r="42486" b="2499"/>
          <a:stretch/>
        </p:blipFill>
        <p:spPr>
          <a:xfrm>
            <a:off x="228298" y="3023591"/>
            <a:ext cx="6301619" cy="2029422"/>
          </a:xfrm>
          <a:prstGeom prst="rect">
            <a:avLst/>
          </a:prstGeom>
        </p:spPr>
      </p:pic>
      <p:sp>
        <p:nvSpPr>
          <p:cNvPr id="6" name="Content Placeholder 2"/>
          <p:cNvSpPr txBox="1">
            <a:spLocks/>
          </p:cNvSpPr>
          <p:nvPr/>
        </p:nvSpPr>
        <p:spPr>
          <a:xfrm>
            <a:off x="6625167" y="3329517"/>
            <a:ext cx="2423584" cy="1369484"/>
          </a:xfrm>
          <a:prstGeom prst="rect">
            <a:avLst/>
          </a:prstGeom>
          <a:solidFill>
            <a:srgbClr val="FFFFFF">
              <a:alpha val="50000"/>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i="1" dirty="0">
                <a:solidFill>
                  <a:srgbClr val="FFFFFF"/>
                </a:solidFill>
              </a:rPr>
              <a:t>N</a:t>
            </a:r>
            <a:r>
              <a:rPr lang="en-US" sz="1800" dirty="0">
                <a:solidFill>
                  <a:srgbClr val="FFFFFF"/>
                </a:solidFill>
              </a:rPr>
              <a:t> = 24 experimentally differentiated erythrocyte precursor cells</a:t>
            </a:r>
          </a:p>
        </p:txBody>
      </p:sp>
    </p:spTree>
    <p:extLst>
      <p:ext uri="{BB962C8B-B14F-4D97-AF65-F5344CB8AC3E}">
        <p14:creationId xmlns:p14="http://schemas.microsoft.com/office/powerpoint/2010/main" val="2119253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Oval 5"/>
          <p:cNvSpPr/>
          <p:nvPr/>
        </p:nvSpPr>
        <p:spPr>
          <a:xfrm rot="1183997">
            <a:off x="-2614898" y="3640467"/>
            <a:ext cx="9124296" cy="4803104"/>
          </a:xfrm>
          <a:prstGeom prst="ellipse">
            <a:avLst/>
          </a:prstGeom>
          <a:solidFill>
            <a:srgbClr val="98151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096119" y="5687134"/>
            <a:ext cx="638738"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2F2F2"/>
                </a:solidFill>
                <a:effectLst/>
                <a:uLnTx/>
                <a:uFillTx/>
                <a:latin typeface="FoundrySterling-Book"/>
                <a:ea typeface="ＭＳ Ｐゴシック" charset="0"/>
                <a:cs typeface="FoundrySterling-Book"/>
              </a:rPr>
              <a:t>Ca</a:t>
            </a:r>
            <a:r>
              <a:rPr kumimoji="0" lang="en-US" sz="2400" b="0" i="0" u="none" strike="noStrike" kern="1200" cap="none" spc="0" normalizeH="0" baseline="30000" noProof="0" dirty="0">
                <a:ln>
                  <a:noFill/>
                </a:ln>
                <a:solidFill>
                  <a:srgbClr val="F2F2F2"/>
                </a:solidFill>
                <a:effectLst/>
                <a:uLnTx/>
                <a:uFillTx/>
                <a:latin typeface="FoundrySterling-Book"/>
                <a:ea typeface="ＭＳ Ｐゴシック" charset="0"/>
                <a:cs typeface="FoundrySterling-Book"/>
              </a:rPr>
              <a:t>+</a:t>
            </a:r>
          </a:p>
        </p:txBody>
      </p:sp>
      <p:sp>
        <p:nvSpPr>
          <p:cNvPr id="9" name="TextBox 8"/>
          <p:cNvSpPr txBox="1"/>
          <p:nvPr/>
        </p:nvSpPr>
        <p:spPr>
          <a:xfrm>
            <a:off x="1174292" y="4511081"/>
            <a:ext cx="638738"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2F2F2"/>
                </a:solidFill>
                <a:effectLst/>
                <a:uLnTx/>
                <a:uFillTx/>
                <a:latin typeface="FoundrySterling-Book"/>
                <a:ea typeface="ＭＳ Ｐゴシック" charset="0"/>
                <a:cs typeface="FoundrySterling-Book"/>
              </a:rPr>
              <a:t>Ca</a:t>
            </a:r>
            <a:r>
              <a:rPr kumimoji="0" lang="en-US" sz="2400" b="0" i="0" u="none" strike="noStrike" kern="1200" cap="none" spc="0" normalizeH="0" baseline="30000" noProof="0" dirty="0">
                <a:ln>
                  <a:noFill/>
                </a:ln>
                <a:solidFill>
                  <a:srgbClr val="F2F2F2"/>
                </a:solidFill>
                <a:effectLst/>
                <a:uLnTx/>
                <a:uFillTx/>
                <a:latin typeface="FoundrySterling-Book"/>
                <a:ea typeface="ＭＳ Ｐゴシック" charset="0"/>
                <a:cs typeface="FoundrySterling-Book"/>
              </a:rPr>
              <a:t>+</a:t>
            </a:r>
          </a:p>
        </p:txBody>
      </p:sp>
      <p:sp>
        <p:nvSpPr>
          <p:cNvPr id="17" name="TextBox 16"/>
          <p:cNvSpPr txBox="1"/>
          <p:nvPr/>
        </p:nvSpPr>
        <p:spPr>
          <a:xfrm>
            <a:off x="6305727" y="5828909"/>
            <a:ext cx="1172116"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F2F2"/>
                </a:solidFill>
                <a:effectLst/>
                <a:uLnTx/>
                <a:uFillTx/>
                <a:latin typeface="FoundrySterling-Book"/>
                <a:ea typeface="ＭＳ Ｐゴシック" charset="0"/>
                <a:cs typeface="FoundrySterling-Book"/>
              </a:rPr>
              <a:t>PMCA4</a:t>
            </a:r>
          </a:p>
        </p:txBody>
      </p:sp>
      <p:sp>
        <p:nvSpPr>
          <p:cNvPr id="19" name="TextBox 18"/>
          <p:cNvSpPr txBox="1"/>
          <p:nvPr/>
        </p:nvSpPr>
        <p:spPr>
          <a:xfrm>
            <a:off x="387683" y="940033"/>
            <a:ext cx="8523309" cy="1785104"/>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200" b="0" i="1" u="none" strike="noStrike" kern="1200" cap="none" spc="0" normalizeH="0" baseline="0" noProof="0" dirty="0">
                <a:ln>
                  <a:noFill/>
                </a:ln>
                <a:solidFill>
                  <a:srgbClr val="F2F2F2"/>
                </a:solidFill>
                <a:effectLst/>
                <a:uLnTx/>
                <a:uFillTx/>
                <a:latin typeface="Calibri" panose="020F0502020204030204" pitchFamily="34" charset="0"/>
                <a:ea typeface="ＭＳ Ｐゴシック" charset="0"/>
                <a:cs typeface="Calibri" panose="020F0502020204030204" pitchFamily="34" charset="0"/>
              </a:rPr>
              <a:t>ATP2B4</a:t>
            </a:r>
            <a:r>
              <a:rPr kumimoji="0" lang="en-US" sz="2200" b="0" i="0" u="none" strike="noStrike" kern="1200" cap="none" spc="0" normalizeH="0" baseline="0" noProof="0" dirty="0">
                <a:ln>
                  <a:noFill/>
                </a:ln>
                <a:solidFill>
                  <a:srgbClr val="F2F2F2"/>
                </a:solidFill>
                <a:effectLst/>
                <a:uLnTx/>
                <a:uFillTx/>
                <a:latin typeface="Calibri" panose="020F0502020204030204" pitchFamily="34" charset="0"/>
                <a:ea typeface="ＭＳ Ｐゴシック" charset="0"/>
                <a:cs typeface="Calibri" panose="020F0502020204030204" pitchFamily="34" charset="0"/>
              </a:rPr>
              <a:t> encodes a calcium pump (called PMCA4) in the RBC membrane.  It acts to remove calcium from the cell.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2F2F2"/>
              </a:solidFill>
              <a:effectLst/>
              <a:uLnTx/>
              <a:uFillTx/>
              <a:latin typeface="Calibri" panose="020F0502020204030204" pitchFamily="34" charset="0"/>
              <a:ea typeface="ＭＳ Ｐゴシック"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2F2F2"/>
                </a:solidFill>
                <a:effectLst/>
                <a:uLnTx/>
                <a:uFillTx/>
                <a:latin typeface="Calibri" panose="020F0502020204030204" pitchFamily="34" charset="0"/>
                <a:ea typeface="ＭＳ Ｐゴシック" charset="0"/>
                <a:cs typeface="Calibri" panose="020F0502020204030204" pitchFamily="34" charset="0"/>
              </a:rPr>
              <a:t>When the parasite invades, the membrane gets </a:t>
            </a:r>
            <a:r>
              <a:rPr kumimoji="0" lang="en-US" sz="2200" b="1" i="0" u="none" strike="noStrike" kern="1200" cap="none" spc="0" normalizeH="0" baseline="0" noProof="0" dirty="0">
                <a:ln>
                  <a:noFill/>
                </a:ln>
                <a:solidFill>
                  <a:srgbClr val="F2F2F2"/>
                </a:solidFill>
                <a:effectLst/>
                <a:uLnTx/>
                <a:uFillTx/>
                <a:latin typeface="Calibri" panose="020F0502020204030204" pitchFamily="34" charset="0"/>
                <a:ea typeface="ＭＳ Ｐゴシック" charset="0"/>
                <a:cs typeface="Calibri" panose="020F0502020204030204" pitchFamily="34" charset="0"/>
              </a:rPr>
              <a:t>inverted</a:t>
            </a:r>
            <a:r>
              <a:rPr kumimoji="0" lang="en-US" sz="2200" b="0" i="0" u="none" strike="noStrike" kern="1200" cap="none" spc="0" normalizeH="0" baseline="0" noProof="0" dirty="0">
                <a:ln>
                  <a:noFill/>
                </a:ln>
                <a:solidFill>
                  <a:srgbClr val="F2F2F2"/>
                </a:solidFill>
                <a:effectLst/>
                <a:uLnTx/>
                <a:uFillTx/>
                <a:latin typeface="Calibri" panose="020F0502020204030204" pitchFamily="34" charset="0"/>
                <a:ea typeface="ＭＳ Ｐゴシック" charset="0"/>
                <a:cs typeface="Calibri" panose="020F0502020204030204" pitchFamily="34" charset="0"/>
              </a:rPr>
              <a:t> around the parasite, so presumably </a:t>
            </a: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PMCA4 must also get inverted.</a:t>
            </a:r>
          </a:p>
        </p:txBody>
      </p:sp>
      <p:grpSp>
        <p:nvGrpSpPr>
          <p:cNvPr id="3" name="Group 2"/>
          <p:cNvGrpSpPr/>
          <p:nvPr/>
        </p:nvGrpSpPr>
        <p:grpSpPr>
          <a:xfrm>
            <a:off x="2101642" y="4329094"/>
            <a:ext cx="1774201" cy="1557025"/>
            <a:chOff x="6886960" y="1769758"/>
            <a:chExt cx="1774201" cy="1557025"/>
          </a:xfrm>
        </p:grpSpPr>
        <p:sp>
          <p:nvSpPr>
            <p:cNvPr id="16" name="Oval 15"/>
            <p:cNvSpPr/>
            <p:nvPr/>
          </p:nvSpPr>
          <p:spPr>
            <a:xfrm rot="1183997">
              <a:off x="6886960" y="1769758"/>
              <a:ext cx="1774201" cy="1557025"/>
            </a:xfrm>
            <a:prstGeom prst="ellipse">
              <a:avLst/>
            </a:prstGeom>
            <a:solidFill>
              <a:srgbClr val="98151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570" t="3115" r="1586"/>
            <a:stretch/>
          </p:blipFill>
          <p:spPr>
            <a:xfrm rot="2762480">
              <a:off x="7270792" y="2099420"/>
              <a:ext cx="678192" cy="1002733"/>
            </a:xfrm>
            <a:prstGeom prst="rect">
              <a:avLst/>
            </a:prstGeom>
          </p:spPr>
        </p:pic>
      </p:grpSp>
      <p:cxnSp>
        <p:nvCxnSpPr>
          <p:cNvPr id="14" name="Straight Arrow Connector 13"/>
          <p:cNvCxnSpPr/>
          <p:nvPr/>
        </p:nvCxnSpPr>
        <p:spPr>
          <a:xfrm flipH="1" flipV="1">
            <a:off x="3563951" y="5368945"/>
            <a:ext cx="522656" cy="24931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108318" y="5685396"/>
            <a:ext cx="1" cy="605178"/>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02101" y="5068582"/>
            <a:ext cx="1172116"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F2F2"/>
                </a:solidFill>
                <a:effectLst/>
                <a:uLnTx/>
                <a:uFillTx/>
                <a:latin typeface="FoundrySterling-Book"/>
                <a:ea typeface="ＭＳ Ｐゴシック" charset="0"/>
                <a:cs typeface="FoundrySterling-Book"/>
              </a:rPr>
              <a:t>PMCA4</a:t>
            </a:r>
          </a:p>
        </p:txBody>
      </p:sp>
      <p:cxnSp>
        <p:nvCxnSpPr>
          <p:cNvPr id="25" name="Straight Arrow Connector 24"/>
          <p:cNvCxnSpPr>
            <a:cxnSpLocks/>
          </p:cNvCxnSpPr>
          <p:nvPr/>
        </p:nvCxnSpPr>
        <p:spPr>
          <a:xfrm flipV="1">
            <a:off x="5304047" y="5493603"/>
            <a:ext cx="534058" cy="40214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p:cNvCxnSpPr>
          <p:nvPr/>
        </p:nvCxnSpPr>
        <p:spPr>
          <a:xfrm flipV="1">
            <a:off x="5751073" y="6042019"/>
            <a:ext cx="552191" cy="31539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937525" y="4841698"/>
            <a:ext cx="414965" cy="11355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469580" y="6201569"/>
            <a:ext cx="638738"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2F2F2"/>
                </a:solidFill>
                <a:effectLst/>
                <a:uLnTx/>
                <a:uFillTx/>
                <a:latin typeface="FoundrySterling-Book"/>
                <a:ea typeface="ＭＳ Ｐゴシック" charset="0"/>
                <a:cs typeface="FoundrySterling-Book"/>
              </a:rPr>
              <a:t>Ca</a:t>
            </a:r>
            <a:r>
              <a:rPr kumimoji="0" lang="en-US" sz="2400" b="0" i="0" u="none" strike="noStrike" kern="1200" cap="none" spc="0" normalizeH="0" baseline="30000" noProof="0" dirty="0">
                <a:ln>
                  <a:noFill/>
                </a:ln>
                <a:solidFill>
                  <a:srgbClr val="F2F2F2"/>
                </a:solidFill>
                <a:effectLst/>
                <a:uLnTx/>
                <a:uFillTx/>
                <a:latin typeface="FoundrySterling-Book"/>
                <a:ea typeface="ＭＳ Ｐゴシック" charset="0"/>
                <a:cs typeface="FoundrySterling-Book"/>
              </a:rPr>
              <a:t>+</a:t>
            </a:r>
          </a:p>
        </p:txBody>
      </p:sp>
      <p:sp>
        <p:nvSpPr>
          <p:cNvPr id="35" name="Rectangle 34"/>
          <p:cNvSpPr/>
          <p:nvPr/>
        </p:nvSpPr>
        <p:spPr>
          <a:xfrm>
            <a:off x="6233033" y="6493957"/>
            <a:ext cx="2910967" cy="338554"/>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2F2F2"/>
                </a:solidFill>
                <a:effectLst/>
                <a:uLnTx/>
                <a:uFillTx/>
                <a:latin typeface="FoundrySterling-Book"/>
                <a:ea typeface="ＭＳ Ｐゴシック" charset="0"/>
                <a:cs typeface="FoundrySterling-Book"/>
              </a:rPr>
              <a:t>Zambo</a:t>
            </a:r>
            <a:r>
              <a:rPr kumimoji="0" lang="en-US" sz="1600" b="0" i="0" u="none" strike="noStrike" kern="1200" cap="none" spc="0" normalizeH="0" baseline="0" noProof="0" dirty="0">
                <a:ln>
                  <a:noFill/>
                </a:ln>
                <a:solidFill>
                  <a:srgbClr val="F2F2F2"/>
                </a:solidFill>
                <a:effectLst/>
                <a:uLnTx/>
                <a:uFillTx/>
                <a:latin typeface="FoundrySterling-Book"/>
                <a:ea typeface="ＭＳ Ｐゴシック" charset="0"/>
                <a:cs typeface="FoundrySterling-Book"/>
              </a:rPr>
              <a:t> et al, Cell Calcium 2017</a:t>
            </a:r>
            <a:endParaRPr kumimoji="0" lang="en-US" sz="16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22" name="Rectangle 21">
            <a:extLst>
              <a:ext uri="{FF2B5EF4-FFF2-40B4-BE49-F238E27FC236}">
                <a16:creationId xmlns:a16="http://schemas.microsoft.com/office/drawing/2014/main" id="{33DF9C29-C448-8549-A059-63D276902C27}"/>
              </a:ext>
            </a:extLst>
          </p:cNvPr>
          <p:cNvSpPr/>
          <p:nvPr/>
        </p:nvSpPr>
        <p:spPr>
          <a:xfrm>
            <a:off x="135466" y="157474"/>
            <a:ext cx="8890000" cy="58477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Helvetica"/>
                <a:ea typeface="ＭＳ Ｐゴシック" charset="0"/>
                <a:cs typeface="Helvetica"/>
              </a:rPr>
              <a:t>Functional hypothesis</a:t>
            </a:r>
          </a:p>
        </p:txBody>
      </p:sp>
      <p:sp>
        <p:nvSpPr>
          <p:cNvPr id="29" name="TextBox 28">
            <a:extLst>
              <a:ext uri="{FF2B5EF4-FFF2-40B4-BE49-F238E27FC236}">
                <a16:creationId xmlns:a16="http://schemas.microsoft.com/office/drawing/2014/main" id="{729C4A20-10BD-A342-B2C6-A12C6B9A88B0}"/>
              </a:ext>
            </a:extLst>
          </p:cNvPr>
          <p:cNvSpPr txBox="1"/>
          <p:nvPr/>
        </p:nvSpPr>
        <p:spPr>
          <a:xfrm>
            <a:off x="4920018" y="6126581"/>
            <a:ext cx="638738"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2F2F2"/>
                </a:solidFill>
                <a:effectLst/>
                <a:uLnTx/>
                <a:uFillTx/>
                <a:latin typeface="FoundrySterling-Book"/>
                <a:ea typeface="ＭＳ Ｐゴシック" charset="0"/>
                <a:cs typeface="FoundrySterling-Book"/>
              </a:rPr>
              <a:t>Ca</a:t>
            </a:r>
            <a:r>
              <a:rPr kumimoji="0" lang="en-US" sz="2400" b="0" i="0" u="none" strike="noStrike" kern="1200" cap="none" spc="0" normalizeH="0" baseline="30000" noProof="0" dirty="0">
                <a:ln>
                  <a:noFill/>
                </a:ln>
                <a:solidFill>
                  <a:srgbClr val="F2F2F2"/>
                </a:solidFill>
                <a:effectLst/>
                <a:uLnTx/>
                <a:uFillTx/>
                <a:latin typeface="FoundrySterling-Book"/>
                <a:ea typeface="ＭＳ Ｐゴシック" charset="0"/>
                <a:cs typeface="FoundrySterling-Book"/>
              </a:rPr>
              <a:t>+</a:t>
            </a:r>
          </a:p>
        </p:txBody>
      </p:sp>
      <p:sp>
        <p:nvSpPr>
          <p:cNvPr id="12" name="TextBox 11">
            <a:extLst>
              <a:ext uri="{FF2B5EF4-FFF2-40B4-BE49-F238E27FC236}">
                <a16:creationId xmlns:a16="http://schemas.microsoft.com/office/drawing/2014/main" id="{E666B77F-B964-334B-99A7-255518F023D8}"/>
              </a:ext>
            </a:extLst>
          </p:cNvPr>
          <p:cNvSpPr txBox="1"/>
          <p:nvPr/>
        </p:nvSpPr>
        <p:spPr>
          <a:xfrm>
            <a:off x="2812774" y="2879148"/>
            <a:ext cx="6098218" cy="110799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This might explain why lower expression of the gene provides protection – since  parasites require calcium to grow effectively.</a:t>
            </a:r>
          </a:p>
        </p:txBody>
      </p:sp>
      <p:sp>
        <p:nvSpPr>
          <p:cNvPr id="31" name="TextBox 30">
            <a:extLst>
              <a:ext uri="{FF2B5EF4-FFF2-40B4-BE49-F238E27FC236}">
                <a16:creationId xmlns:a16="http://schemas.microsoft.com/office/drawing/2014/main" id="{F6D08570-3596-3E45-8FBA-51F8C2A8CED2}"/>
              </a:ext>
            </a:extLst>
          </p:cNvPr>
          <p:cNvSpPr txBox="1"/>
          <p:nvPr/>
        </p:nvSpPr>
        <p:spPr>
          <a:xfrm>
            <a:off x="5430323" y="4182181"/>
            <a:ext cx="3498626" cy="769441"/>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This is a hypothesis - not experimentally tested (yet)!</a:t>
            </a:r>
          </a:p>
        </p:txBody>
      </p:sp>
    </p:spTree>
    <p:extLst>
      <p:ext uri="{BB962C8B-B14F-4D97-AF65-F5344CB8AC3E}">
        <p14:creationId xmlns:p14="http://schemas.microsoft.com/office/powerpoint/2010/main" val="3877730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638" y="42071"/>
            <a:ext cx="6977062" cy="853844"/>
          </a:xfrm>
        </p:spPr>
        <p:txBody>
          <a:bodyPr/>
          <a:lstStyle/>
          <a:p>
            <a:r>
              <a:rPr lang="en-US" dirty="0">
                <a:latin typeface="FoundrySterling-Book" pitchFamily="2" charset="0"/>
              </a:rPr>
              <a:t>Biology from GWAS - summary</a:t>
            </a:r>
          </a:p>
        </p:txBody>
      </p:sp>
      <p:sp>
        <p:nvSpPr>
          <p:cNvPr id="11" name="TextBox 10">
            <a:extLst>
              <a:ext uri="{FF2B5EF4-FFF2-40B4-BE49-F238E27FC236}">
                <a16:creationId xmlns:a16="http://schemas.microsoft.com/office/drawing/2014/main" id="{09BEF4DD-CD28-256A-C957-1D748D86E266}"/>
              </a:ext>
            </a:extLst>
          </p:cNvPr>
          <p:cNvSpPr txBox="1"/>
          <p:nvPr/>
        </p:nvSpPr>
        <p:spPr>
          <a:xfrm rot="21378241">
            <a:off x="570643" y="1192960"/>
            <a:ext cx="276389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Non-coding variants</a:t>
            </a:r>
          </a:p>
        </p:txBody>
      </p:sp>
      <p:sp>
        <p:nvSpPr>
          <p:cNvPr id="12" name="TextBox 11">
            <a:extLst>
              <a:ext uri="{FF2B5EF4-FFF2-40B4-BE49-F238E27FC236}">
                <a16:creationId xmlns:a16="http://schemas.microsoft.com/office/drawing/2014/main" id="{5F14CD0E-7EE8-FE3A-CF47-6322B47D7C10}"/>
              </a:ext>
            </a:extLst>
          </p:cNvPr>
          <p:cNvSpPr txBox="1"/>
          <p:nvPr/>
        </p:nvSpPr>
        <p:spPr>
          <a:xfrm rot="188109">
            <a:off x="3674965" y="1192960"/>
            <a:ext cx="546175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Long-distance interactions in the genome</a:t>
            </a:r>
          </a:p>
        </p:txBody>
      </p:sp>
      <p:sp>
        <p:nvSpPr>
          <p:cNvPr id="13" name="TextBox 12">
            <a:extLst>
              <a:ext uri="{FF2B5EF4-FFF2-40B4-BE49-F238E27FC236}">
                <a16:creationId xmlns:a16="http://schemas.microsoft.com/office/drawing/2014/main" id="{5FB8FEE3-3CE8-BEE1-B317-4CB48B3518F2}"/>
              </a:ext>
            </a:extLst>
          </p:cNvPr>
          <p:cNvSpPr txBox="1"/>
          <p:nvPr/>
        </p:nvSpPr>
        <p:spPr>
          <a:xfrm>
            <a:off x="473216" y="1789210"/>
            <a:ext cx="373211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Changes to gene expression</a:t>
            </a:r>
          </a:p>
        </p:txBody>
      </p:sp>
      <p:sp>
        <p:nvSpPr>
          <p:cNvPr id="14" name="TextBox 13">
            <a:extLst>
              <a:ext uri="{FF2B5EF4-FFF2-40B4-BE49-F238E27FC236}">
                <a16:creationId xmlns:a16="http://schemas.microsoft.com/office/drawing/2014/main" id="{C8467AC5-4700-BB7B-F8D3-19292545B126}"/>
              </a:ext>
            </a:extLst>
          </p:cNvPr>
          <p:cNvSpPr txBox="1"/>
          <p:nvPr/>
        </p:nvSpPr>
        <p:spPr>
          <a:xfrm rot="21378241">
            <a:off x="3785919" y="2099017"/>
            <a:ext cx="487505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Polygenic effects </a:t>
            </a:r>
            <a:r>
              <a:rPr kumimoji="0" lang="en-US" sz="1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(lots of variants involved)</a:t>
            </a:r>
          </a:p>
        </p:txBody>
      </p:sp>
      <p:sp>
        <p:nvSpPr>
          <p:cNvPr id="15" name="TextBox 14">
            <a:extLst>
              <a:ext uri="{FF2B5EF4-FFF2-40B4-BE49-F238E27FC236}">
                <a16:creationId xmlns:a16="http://schemas.microsoft.com/office/drawing/2014/main" id="{57F35742-BD24-0102-8227-08988B00E219}"/>
              </a:ext>
            </a:extLst>
          </p:cNvPr>
          <p:cNvSpPr txBox="1"/>
          <p:nvPr/>
        </p:nvSpPr>
        <p:spPr>
          <a:xfrm rot="241572">
            <a:off x="364491" y="3004757"/>
            <a:ext cx="585609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Pleiotropy </a:t>
            </a:r>
            <a:r>
              <a:rPr kumimoji="0" lang="en-US" sz="1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(a variant affects lots of phenotypes at once)</a:t>
            </a:r>
          </a:p>
        </p:txBody>
      </p:sp>
      <p:sp>
        <p:nvSpPr>
          <p:cNvPr id="16" name="TextBox 15">
            <a:extLst>
              <a:ext uri="{FF2B5EF4-FFF2-40B4-BE49-F238E27FC236}">
                <a16:creationId xmlns:a16="http://schemas.microsoft.com/office/drawing/2014/main" id="{55ACDED2-A1E4-5292-7C26-C54C3AF4D0A9}"/>
              </a:ext>
            </a:extLst>
          </p:cNvPr>
          <p:cNvSpPr txBox="1"/>
          <p:nvPr/>
        </p:nvSpPr>
        <p:spPr>
          <a:xfrm rot="21378241">
            <a:off x="570674" y="3650108"/>
            <a:ext cx="27334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Genetic interactions</a:t>
            </a:r>
          </a:p>
        </p:txBody>
      </p:sp>
      <p:sp>
        <p:nvSpPr>
          <p:cNvPr id="17" name="TextBox 16">
            <a:extLst>
              <a:ext uri="{FF2B5EF4-FFF2-40B4-BE49-F238E27FC236}">
                <a16:creationId xmlns:a16="http://schemas.microsoft.com/office/drawing/2014/main" id="{05BDF9D0-DC1D-EA5F-2F93-90AF5B954CB2}"/>
              </a:ext>
            </a:extLst>
          </p:cNvPr>
          <p:cNvSpPr txBox="1"/>
          <p:nvPr/>
        </p:nvSpPr>
        <p:spPr>
          <a:xfrm>
            <a:off x="4621196" y="3737730"/>
            <a:ext cx="370005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Host-pathogen interactions</a:t>
            </a:r>
          </a:p>
        </p:txBody>
      </p:sp>
      <p:sp>
        <p:nvSpPr>
          <p:cNvPr id="18" name="TextBox 17">
            <a:extLst>
              <a:ext uri="{FF2B5EF4-FFF2-40B4-BE49-F238E27FC236}">
                <a16:creationId xmlns:a16="http://schemas.microsoft.com/office/drawing/2014/main" id="{980EC694-E1BA-54A6-D2C4-3FD93BCA890A}"/>
              </a:ext>
            </a:extLst>
          </p:cNvPr>
          <p:cNvSpPr txBox="1"/>
          <p:nvPr/>
        </p:nvSpPr>
        <p:spPr>
          <a:xfrm>
            <a:off x="1954135" y="5834382"/>
            <a:ext cx="5235729"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Anything that can happen, does happen.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rgbClr val="FFFFFF"/>
                </a:solidFill>
                <a:latin typeface="FoundrySterling-Book" pitchFamily="2" charset="0"/>
              </a:rPr>
              <a:t>…and there is lots of data!</a:t>
            </a:r>
            <a:endParaRPr kumimoji="0" lang="en-US" sz="2400" b="1"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endParaRPr>
          </a:p>
        </p:txBody>
      </p:sp>
      <p:sp>
        <p:nvSpPr>
          <p:cNvPr id="19" name="TextBox 18">
            <a:extLst>
              <a:ext uri="{FF2B5EF4-FFF2-40B4-BE49-F238E27FC236}">
                <a16:creationId xmlns:a16="http://schemas.microsoft.com/office/drawing/2014/main" id="{DFF7B33C-AF71-B883-FBCB-A551FB217631}"/>
              </a:ext>
            </a:extLst>
          </p:cNvPr>
          <p:cNvSpPr txBox="1"/>
          <p:nvPr/>
        </p:nvSpPr>
        <p:spPr>
          <a:xfrm>
            <a:off x="473216" y="4340909"/>
            <a:ext cx="470032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Repetitive DNA / repeat expansions</a:t>
            </a:r>
          </a:p>
        </p:txBody>
      </p:sp>
      <p:sp>
        <p:nvSpPr>
          <p:cNvPr id="20" name="TextBox 19">
            <a:extLst>
              <a:ext uri="{FF2B5EF4-FFF2-40B4-BE49-F238E27FC236}">
                <a16:creationId xmlns:a16="http://schemas.microsoft.com/office/drawing/2014/main" id="{827F3DFC-C0A5-A2D7-BD94-98473544B67E}"/>
              </a:ext>
            </a:extLst>
          </p:cNvPr>
          <p:cNvSpPr txBox="1"/>
          <p:nvPr/>
        </p:nvSpPr>
        <p:spPr>
          <a:xfrm rot="21399427">
            <a:off x="4845280" y="4770310"/>
            <a:ext cx="372249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Genome structural variation</a:t>
            </a:r>
          </a:p>
        </p:txBody>
      </p:sp>
      <p:sp>
        <p:nvSpPr>
          <p:cNvPr id="21" name="TextBox 20">
            <a:extLst>
              <a:ext uri="{FF2B5EF4-FFF2-40B4-BE49-F238E27FC236}">
                <a16:creationId xmlns:a16="http://schemas.microsoft.com/office/drawing/2014/main" id="{117F5A18-E52C-B1FD-106F-F73CD0E812B9}"/>
              </a:ext>
            </a:extLst>
          </p:cNvPr>
          <p:cNvSpPr txBox="1"/>
          <p:nvPr/>
        </p:nvSpPr>
        <p:spPr>
          <a:xfrm rot="160556">
            <a:off x="1533085" y="5145503"/>
            <a:ext cx="249619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Genome evolution</a:t>
            </a:r>
          </a:p>
        </p:txBody>
      </p:sp>
      <p:sp>
        <p:nvSpPr>
          <p:cNvPr id="3" name="TextBox 2">
            <a:extLst>
              <a:ext uri="{FF2B5EF4-FFF2-40B4-BE49-F238E27FC236}">
                <a16:creationId xmlns:a16="http://schemas.microsoft.com/office/drawing/2014/main" id="{B4845BDF-ED40-5426-72F8-6A19EBDC961F}"/>
              </a:ext>
            </a:extLst>
          </p:cNvPr>
          <p:cNvSpPr txBox="1"/>
          <p:nvPr/>
        </p:nvSpPr>
        <p:spPr>
          <a:xfrm rot="160924">
            <a:off x="4411768" y="2694639"/>
            <a:ext cx="424988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rPr>
              <a:t>Cell-type / tissue heterogeneity</a:t>
            </a:r>
            <a:endParaRPr kumimoji="0" lang="en-US" sz="1800" b="0" i="0" u="none" strike="noStrike" kern="1200" cap="none" spc="0" normalizeH="0" baseline="0" noProof="0" dirty="0">
              <a:ln>
                <a:noFill/>
              </a:ln>
              <a:solidFill>
                <a:srgbClr val="FFFFFF"/>
              </a:solidFill>
              <a:effectLst/>
              <a:uLnTx/>
              <a:uFillTx/>
              <a:latin typeface="FoundrySterling-Book" pitchFamily="2" charset="0"/>
              <a:ea typeface="ＭＳ Ｐゴシック" charset="0"/>
              <a:cs typeface="+mn-cs"/>
            </a:endParaRPr>
          </a:p>
        </p:txBody>
      </p:sp>
    </p:spTree>
    <p:extLst>
      <p:ext uri="{BB962C8B-B14F-4D97-AF65-F5344CB8AC3E}">
        <p14:creationId xmlns:p14="http://schemas.microsoft.com/office/powerpoint/2010/main" val="1421835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FC52-9901-1D4F-87C4-76D65553F00F}"/>
              </a:ext>
            </a:extLst>
          </p:cNvPr>
          <p:cNvSpPr>
            <a:spLocks noGrp="1"/>
          </p:cNvSpPr>
          <p:nvPr>
            <p:ph type="title"/>
          </p:nvPr>
        </p:nvSpPr>
        <p:spPr/>
        <p:txBody>
          <a:bodyPr/>
          <a:lstStyle/>
          <a:p>
            <a:r>
              <a:rPr lang="en-US" dirty="0">
                <a:latin typeface="FoundrySterling-Book" pitchFamily="2" charset="0"/>
              </a:rPr>
              <a:t>Lecture plan</a:t>
            </a:r>
          </a:p>
        </p:txBody>
      </p:sp>
      <p:sp>
        <p:nvSpPr>
          <p:cNvPr id="3" name="Content Placeholder 2">
            <a:extLst>
              <a:ext uri="{FF2B5EF4-FFF2-40B4-BE49-F238E27FC236}">
                <a16:creationId xmlns:a16="http://schemas.microsoft.com/office/drawing/2014/main" id="{FC57E243-D43B-A948-B81A-C9A58155E66D}"/>
              </a:ext>
            </a:extLst>
          </p:cNvPr>
          <p:cNvSpPr>
            <a:spLocks noGrp="1"/>
          </p:cNvSpPr>
          <p:nvPr>
            <p:ph idx="1"/>
          </p:nvPr>
        </p:nvSpPr>
        <p:spPr>
          <a:xfrm>
            <a:off x="1154999" y="1768864"/>
            <a:ext cx="6597523" cy="3820904"/>
          </a:xfrm>
        </p:spPr>
        <p:txBody>
          <a:bodyPr/>
          <a:lstStyle/>
          <a:p>
            <a:pPr>
              <a:buFont typeface="Arial" panose="020B0604020202020204" pitchFamily="34" charset="0"/>
              <a:buChar char="•"/>
            </a:pPr>
            <a:r>
              <a:rPr lang="en-GB" dirty="0"/>
              <a:t>Recap &amp; fallout from last lecture</a:t>
            </a:r>
          </a:p>
          <a:p>
            <a:pPr>
              <a:buFont typeface="Arial" panose="020B0604020202020204" pitchFamily="34" charset="0"/>
              <a:buChar char="•"/>
            </a:pPr>
            <a:endParaRPr lang="en-GB" dirty="0"/>
          </a:p>
          <a:p>
            <a:pPr>
              <a:buFont typeface="Arial" panose="020B0604020202020204" pitchFamily="34" charset="0"/>
              <a:buChar char="•"/>
            </a:pPr>
            <a:r>
              <a:rPr lang="en-GB" dirty="0"/>
              <a:t>Gaining biological knowledge from GWAS</a:t>
            </a:r>
          </a:p>
          <a:p>
            <a:pPr>
              <a:buFont typeface="Arial" panose="020B0604020202020204" pitchFamily="34" charset="0"/>
              <a:buChar char="•"/>
            </a:pPr>
            <a:endParaRPr lang="en-GB" dirty="0"/>
          </a:p>
          <a:p>
            <a:pPr>
              <a:buFont typeface="Arial" panose="020B0604020202020204" pitchFamily="34" charset="0"/>
              <a:buChar char="•"/>
            </a:pPr>
            <a:r>
              <a:rPr lang="en-GB" dirty="0"/>
              <a:t>Biological examples</a:t>
            </a:r>
          </a:p>
          <a:p>
            <a:pPr marL="0" indent="0">
              <a:buNone/>
            </a:pPr>
            <a:endParaRPr lang="en-GB" dirty="0"/>
          </a:p>
          <a:p>
            <a:pPr>
              <a:buFont typeface="Arial" panose="020B0604020202020204" pitchFamily="34" charset="0"/>
              <a:buChar char="•"/>
            </a:pPr>
            <a:r>
              <a:rPr lang="en-GB" dirty="0"/>
              <a:t>Pleiotropy, heritability and prediction</a:t>
            </a:r>
          </a:p>
        </p:txBody>
      </p:sp>
      <p:cxnSp>
        <p:nvCxnSpPr>
          <p:cNvPr id="5" name="Straight Arrow Connector 4">
            <a:extLst>
              <a:ext uri="{FF2B5EF4-FFF2-40B4-BE49-F238E27FC236}">
                <a16:creationId xmlns:a16="http://schemas.microsoft.com/office/drawing/2014/main" id="{A45E3A58-7684-13D2-81FF-EA2BCE1D29B6}"/>
              </a:ext>
            </a:extLst>
          </p:cNvPr>
          <p:cNvCxnSpPr>
            <a:cxnSpLocks/>
          </p:cNvCxnSpPr>
          <p:nvPr/>
        </p:nvCxnSpPr>
        <p:spPr bwMode="auto">
          <a:xfrm>
            <a:off x="597645" y="4657719"/>
            <a:ext cx="519798" cy="0"/>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914613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05CD9-2071-937E-6B2A-9510FA8F7BBE}"/>
              </a:ext>
            </a:extLst>
          </p:cNvPr>
          <p:cNvSpPr txBox="1"/>
          <p:nvPr/>
        </p:nvSpPr>
        <p:spPr>
          <a:xfrm>
            <a:off x="552450" y="6331226"/>
            <a:ext cx="2736647" cy="338554"/>
          </a:xfrm>
          <a:prstGeom prst="rect">
            <a:avLst/>
          </a:prstGeom>
          <a:noFill/>
        </p:spPr>
        <p:txBody>
          <a:bodyPr wrap="none" rtlCol="0">
            <a:spAutoFit/>
          </a:bodyPr>
          <a:lstStyle/>
          <a:p>
            <a:pPr algn="l"/>
            <a:r>
              <a:rPr lang="en-US" dirty="0" err="1">
                <a:latin typeface="FoundrySterling-Book" pitchFamily="2" charset="0"/>
              </a:rPr>
              <a:t>Pickrell</a:t>
            </a:r>
            <a:r>
              <a:rPr lang="en-US" dirty="0">
                <a:latin typeface="FoundrySterling-Book" pitchFamily="2" charset="0"/>
              </a:rPr>
              <a:t> et al Nat. Genet. 2016</a:t>
            </a:r>
          </a:p>
        </p:txBody>
      </p:sp>
      <p:grpSp>
        <p:nvGrpSpPr>
          <p:cNvPr id="3" name="Group 2">
            <a:extLst>
              <a:ext uri="{FF2B5EF4-FFF2-40B4-BE49-F238E27FC236}">
                <a16:creationId xmlns:a16="http://schemas.microsoft.com/office/drawing/2014/main" id="{FC2718D1-C97E-D5AD-4401-25A2221D98B5}"/>
              </a:ext>
            </a:extLst>
          </p:cNvPr>
          <p:cNvGrpSpPr/>
          <p:nvPr/>
        </p:nvGrpSpPr>
        <p:grpSpPr>
          <a:xfrm>
            <a:off x="1029580" y="1505414"/>
            <a:ext cx="6714942" cy="4592729"/>
            <a:chOff x="447261" y="391402"/>
            <a:chExt cx="7772400" cy="5315984"/>
          </a:xfrm>
        </p:grpSpPr>
        <p:pic>
          <p:nvPicPr>
            <p:cNvPr id="9" name="Picture 8" descr="Diagram&#10;&#10;Description automatically generated with low confidence">
              <a:extLst>
                <a:ext uri="{FF2B5EF4-FFF2-40B4-BE49-F238E27FC236}">
                  <a16:creationId xmlns:a16="http://schemas.microsoft.com/office/drawing/2014/main" id="{554DF959-9360-D14A-43E4-C3B1A379D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61" y="391402"/>
              <a:ext cx="7772400" cy="5315984"/>
            </a:xfrm>
            <a:prstGeom prst="rect">
              <a:avLst/>
            </a:prstGeom>
          </p:spPr>
        </p:pic>
        <p:sp>
          <p:nvSpPr>
            <p:cNvPr id="2" name="Rectangle 1">
              <a:extLst>
                <a:ext uri="{FF2B5EF4-FFF2-40B4-BE49-F238E27FC236}">
                  <a16:creationId xmlns:a16="http://schemas.microsoft.com/office/drawing/2014/main" id="{28004112-4C65-C82A-B93A-2E17DB6A0F15}"/>
                </a:ext>
              </a:extLst>
            </p:cNvPr>
            <p:cNvSpPr/>
            <p:nvPr/>
          </p:nvSpPr>
          <p:spPr bwMode="auto">
            <a:xfrm>
              <a:off x="626165" y="3916017"/>
              <a:ext cx="5049078" cy="171947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grpSp>
      <p:sp>
        <p:nvSpPr>
          <p:cNvPr id="4" name="Title 1">
            <a:extLst>
              <a:ext uri="{FF2B5EF4-FFF2-40B4-BE49-F238E27FC236}">
                <a16:creationId xmlns:a16="http://schemas.microsoft.com/office/drawing/2014/main" id="{49D71598-AA3A-AE38-C32C-A3B542E2CA74}"/>
              </a:ext>
            </a:extLst>
          </p:cNvPr>
          <p:cNvSpPr>
            <a:spLocks noGrp="1"/>
          </p:cNvSpPr>
          <p:nvPr>
            <p:ph type="title"/>
          </p:nvPr>
        </p:nvSpPr>
        <p:spPr>
          <a:xfrm>
            <a:off x="857544" y="160350"/>
            <a:ext cx="7233920" cy="599507"/>
          </a:xfrm>
        </p:spPr>
        <p:txBody>
          <a:bodyPr/>
          <a:lstStyle/>
          <a:p>
            <a:r>
              <a:rPr lang="en-US" dirty="0">
                <a:latin typeface="FoundrySterling-Book" pitchFamily="2" charset="0"/>
              </a:rPr>
              <a:t>We should be looking across traits</a:t>
            </a:r>
          </a:p>
        </p:txBody>
      </p:sp>
    </p:spTree>
    <p:extLst>
      <p:ext uri="{BB962C8B-B14F-4D97-AF65-F5344CB8AC3E}">
        <p14:creationId xmlns:p14="http://schemas.microsoft.com/office/powerpoint/2010/main" val="372948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638" y="-53436"/>
            <a:ext cx="6977062" cy="1143000"/>
          </a:xfrm>
        </p:spPr>
        <p:txBody>
          <a:bodyPr/>
          <a:lstStyle/>
          <a:p>
            <a:r>
              <a:rPr lang="en-US" dirty="0">
                <a:latin typeface="FoundrySterling-Book" pitchFamily="2" charset="0"/>
              </a:rPr>
              <a:t>Prospective cohort studies</a:t>
            </a:r>
          </a:p>
        </p:txBody>
      </p:sp>
      <p:sp>
        <p:nvSpPr>
          <p:cNvPr id="5" name="TextBox 4"/>
          <p:cNvSpPr txBox="1"/>
          <p:nvPr/>
        </p:nvSpPr>
        <p:spPr>
          <a:xfrm>
            <a:off x="423333" y="1272371"/>
            <a:ext cx="8415867" cy="1569660"/>
          </a:xfrm>
          <a:prstGeom prst="rect">
            <a:avLst/>
          </a:prstGeom>
          <a:noFill/>
        </p:spPr>
        <p:txBody>
          <a:bodyPr wrap="square" rtlCol="0">
            <a:spAutoFit/>
          </a:bodyPr>
          <a:lstStyle/>
          <a:p>
            <a:pPr algn="l" defTabSz="457200" eaLnBrk="1" fontAlgn="auto" hangingPunct="1">
              <a:spcBef>
                <a:spcPts val="0"/>
              </a:spcBef>
              <a:spcAft>
                <a:spcPts val="0"/>
              </a:spcAft>
            </a:pPr>
            <a:r>
              <a:rPr lang="en-US" sz="2400" dirty="0">
                <a:solidFill>
                  <a:srgbClr val="FFFFFF"/>
                </a:solidFill>
                <a:latin typeface="FoundrySterling-Book" pitchFamily="2" charset="0"/>
                <a:ea typeface="+mn-ea"/>
              </a:rPr>
              <a:t>A new crop of studies aims to create a database of deep genotype, phenotype, and exposure data across large cohorts of individuals sampled from the population or from health services.  Examples:</a:t>
            </a:r>
          </a:p>
        </p:txBody>
      </p:sp>
      <p:pic>
        <p:nvPicPr>
          <p:cNvPr id="3" name="Picture 2"/>
          <p:cNvPicPr>
            <a:picLocks noChangeAspect="1"/>
          </p:cNvPicPr>
          <p:nvPr/>
        </p:nvPicPr>
        <p:blipFill>
          <a:blip r:embed="rId2"/>
          <a:stretch>
            <a:fillRect/>
          </a:stretch>
        </p:blipFill>
        <p:spPr>
          <a:xfrm>
            <a:off x="694267" y="5656128"/>
            <a:ext cx="2540000" cy="571500"/>
          </a:xfrm>
          <a:prstGeom prst="rect">
            <a:avLst/>
          </a:prstGeom>
        </p:spPr>
      </p:pic>
      <p:pic>
        <p:nvPicPr>
          <p:cNvPr id="4" name="Picture 3"/>
          <p:cNvPicPr>
            <a:picLocks noChangeAspect="1"/>
          </p:cNvPicPr>
          <p:nvPr/>
        </p:nvPicPr>
        <p:blipFill>
          <a:blip r:embed="rId3"/>
          <a:stretch>
            <a:fillRect/>
          </a:stretch>
        </p:blipFill>
        <p:spPr>
          <a:xfrm>
            <a:off x="909638" y="3522133"/>
            <a:ext cx="2041637" cy="1359164"/>
          </a:xfrm>
          <a:prstGeom prst="rect">
            <a:avLst/>
          </a:prstGeom>
        </p:spPr>
      </p:pic>
      <p:pic>
        <p:nvPicPr>
          <p:cNvPr id="10" name="Picture 9"/>
          <p:cNvPicPr>
            <a:picLocks noChangeAspect="1"/>
          </p:cNvPicPr>
          <p:nvPr/>
        </p:nvPicPr>
        <p:blipFill>
          <a:blip r:embed="rId4"/>
          <a:stretch>
            <a:fillRect/>
          </a:stretch>
        </p:blipFill>
        <p:spPr>
          <a:xfrm>
            <a:off x="6366937" y="5096342"/>
            <a:ext cx="2235200" cy="1148219"/>
          </a:xfrm>
          <a:prstGeom prst="rect">
            <a:avLst/>
          </a:prstGeom>
          <a:solidFill>
            <a:srgbClr val="FFFFFF"/>
          </a:solidFill>
        </p:spPr>
      </p:pic>
      <p:sp>
        <p:nvSpPr>
          <p:cNvPr id="11" name="TextBox 10"/>
          <p:cNvSpPr txBox="1"/>
          <p:nvPr/>
        </p:nvSpPr>
        <p:spPr>
          <a:xfrm>
            <a:off x="5433484" y="6282530"/>
            <a:ext cx="3790183"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The 100,000 genomes project (UK)</a:t>
            </a:r>
          </a:p>
        </p:txBody>
      </p:sp>
      <p:sp>
        <p:nvSpPr>
          <p:cNvPr id="12" name="TextBox 11"/>
          <p:cNvSpPr txBox="1"/>
          <p:nvPr/>
        </p:nvSpPr>
        <p:spPr>
          <a:xfrm>
            <a:off x="694267" y="4900841"/>
            <a:ext cx="3571410"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Precision Medicine Initiative (US)</a:t>
            </a:r>
          </a:p>
        </p:txBody>
      </p:sp>
      <p:sp>
        <p:nvSpPr>
          <p:cNvPr id="13" name="TextBox 12"/>
          <p:cNvSpPr txBox="1"/>
          <p:nvPr/>
        </p:nvSpPr>
        <p:spPr>
          <a:xfrm>
            <a:off x="909638" y="6252570"/>
            <a:ext cx="140363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UK </a:t>
            </a:r>
            <a:r>
              <a:rPr lang="en-US" sz="1800" dirty="0" err="1">
                <a:solidFill>
                  <a:srgbClr val="FFFFFF"/>
                </a:solidFill>
                <a:latin typeface="Arial"/>
                <a:ea typeface="+mn-ea"/>
              </a:rPr>
              <a:t>Biobank</a:t>
            </a:r>
            <a:endParaRPr lang="en-US" sz="1800" dirty="0">
              <a:solidFill>
                <a:srgbClr val="FFFFFF"/>
              </a:solidFill>
              <a:latin typeface="Arial"/>
              <a:ea typeface="+mn-ea"/>
            </a:endParaRPr>
          </a:p>
        </p:txBody>
      </p:sp>
      <p:pic>
        <p:nvPicPr>
          <p:cNvPr id="6" name="Picture 5"/>
          <p:cNvPicPr>
            <a:picLocks noChangeAspect="1"/>
          </p:cNvPicPr>
          <p:nvPr/>
        </p:nvPicPr>
        <p:blipFill rotWithShape="1">
          <a:blip r:embed="rId5"/>
          <a:srcRect t="2686" r="80315" b="16554"/>
          <a:stretch/>
        </p:blipFill>
        <p:spPr>
          <a:xfrm>
            <a:off x="6594700" y="2880000"/>
            <a:ext cx="1800000" cy="1440000"/>
          </a:xfrm>
          <a:prstGeom prst="rect">
            <a:avLst/>
          </a:prstGeom>
        </p:spPr>
      </p:pic>
      <p:sp>
        <p:nvSpPr>
          <p:cNvPr id="15" name="TextBox 14"/>
          <p:cNvSpPr txBox="1"/>
          <p:nvPr/>
        </p:nvSpPr>
        <p:spPr>
          <a:xfrm>
            <a:off x="6190556" y="4482859"/>
            <a:ext cx="2648644"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China </a:t>
            </a:r>
            <a:r>
              <a:rPr lang="en-US" sz="1800" dirty="0" err="1">
                <a:solidFill>
                  <a:srgbClr val="FFFFFF"/>
                </a:solidFill>
                <a:latin typeface="Arial"/>
                <a:ea typeface="+mn-ea"/>
              </a:rPr>
              <a:t>Kadoorie</a:t>
            </a:r>
            <a:r>
              <a:rPr lang="en-US" sz="1800" dirty="0">
                <a:solidFill>
                  <a:srgbClr val="FFFFFF"/>
                </a:solidFill>
                <a:latin typeface="Arial"/>
                <a:ea typeface="+mn-ea"/>
              </a:rPr>
              <a:t> </a:t>
            </a:r>
            <a:r>
              <a:rPr lang="en-US" sz="1800" dirty="0" err="1">
                <a:solidFill>
                  <a:srgbClr val="FFFFFF"/>
                </a:solidFill>
                <a:latin typeface="Arial"/>
                <a:ea typeface="+mn-ea"/>
              </a:rPr>
              <a:t>Biobank</a:t>
            </a:r>
            <a:endParaRPr lang="en-US" sz="1800" dirty="0">
              <a:solidFill>
                <a:srgbClr val="FFFFFF"/>
              </a:solidFill>
              <a:latin typeface="Arial"/>
              <a:ea typeface="+mn-ea"/>
            </a:endParaRPr>
          </a:p>
        </p:txBody>
      </p:sp>
      <p:pic>
        <p:nvPicPr>
          <p:cNvPr id="7" name="Picture 6"/>
          <p:cNvPicPr>
            <a:picLocks noChangeAspect="1"/>
          </p:cNvPicPr>
          <p:nvPr/>
        </p:nvPicPr>
        <p:blipFill rotWithShape="1">
          <a:blip r:embed="rId6"/>
          <a:srcRect t="3" b="23898"/>
          <a:stretch/>
        </p:blipFill>
        <p:spPr>
          <a:xfrm>
            <a:off x="3829050" y="3309474"/>
            <a:ext cx="1587500" cy="746888"/>
          </a:xfrm>
          <a:prstGeom prst="rect">
            <a:avLst/>
          </a:prstGeom>
        </p:spPr>
      </p:pic>
      <p:sp>
        <p:nvSpPr>
          <p:cNvPr id="16" name="TextBox 15"/>
          <p:cNvSpPr txBox="1"/>
          <p:nvPr/>
        </p:nvSpPr>
        <p:spPr>
          <a:xfrm>
            <a:off x="3405789" y="4122762"/>
            <a:ext cx="234026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err="1">
                <a:solidFill>
                  <a:srgbClr val="FFFFFF"/>
                </a:solidFill>
                <a:latin typeface="Arial"/>
                <a:ea typeface="+mn-ea"/>
              </a:rPr>
              <a:t>CartaGene</a:t>
            </a:r>
            <a:r>
              <a:rPr lang="en-US" sz="1800" dirty="0">
                <a:solidFill>
                  <a:srgbClr val="FFFFFF"/>
                </a:solidFill>
                <a:latin typeface="Arial"/>
                <a:ea typeface="+mn-ea"/>
              </a:rPr>
              <a:t> (Canada)</a:t>
            </a:r>
          </a:p>
        </p:txBody>
      </p:sp>
    </p:spTree>
    <p:extLst>
      <p:ext uri="{BB962C8B-B14F-4D97-AF65-F5344CB8AC3E}">
        <p14:creationId xmlns:p14="http://schemas.microsoft.com/office/powerpoint/2010/main" val="307881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5FD43-2B24-5541-98BD-D82DB25AD0C1}"/>
              </a:ext>
            </a:extLst>
          </p:cNvPr>
          <p:cNvPicPr>
            <a:picLocks noChangeAspect="1"/>
          </p:cNvPicPr>
          <p:nvPr/>
        </p:nvPicPr>
        <p:blipFill rotWithShape="1">
          <a:blip r:embed="rId2">
            <a:extLst>
              <a:ext uri="{28A0092B-C50C-407E-A947-70E740481C1C}">
                <a14:useLocalDpi xmlns:a14="http://schemas.microsoft.com/office/drawing/2010/main" val="0"/>
              </a:ext>
            </a:extLst>
          </a:blip>
          <a:srcRect l="11543"/>
          <a:stretch/>
        </p:blipFill>
        <p:spPr>
          <a:xfrm>
            <a:off x="145343" y="2025900"/>
            <a:ext cx="8658322" cy="1113540"/>
          </a:xfrm>
          <a:prstGeom prst="rect">
            <a:avLst/>
          </a:prstGeom>
        </p:spPr>
      </p:pic>
      <p:sp>
        <p:nvSpPr>
          <p:cNvPr id="6" name="Rectangle 5">
            <a:extLst>
              <a:ext uri="{FF2B5EF4-FFF2-40B4-BE49-F238E27FC236}">
                <a16:creationId xmlns:a16="http://schemas.microsoft.com/office/drawing/2014/main" id="{81C8E929-3CDF-6342-86A4-E034D2B21CBA}"/>
              </a:ext>
            </a:extLst>
          </p:cNvPr>
          <p:cNvSpPr/>
          <p:nvPr/>
        </p:nvSpPr>
        <p:spPr bwMode="auto">
          <a:xfrm>
            <a:off x="145343" y="2912872"/>
            <a:ext cx="8892540" cy="14630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C44C6FF2-6652-C44C-B954-D476791CE15B}"/>
              </a:ext>
            </a:extLst>
          </p:cNvPr>
          <p:cNvSpPr txBox="1"/>
          <p:nvPr/>
        </p:nvSpPr>
        <p:spPr>
          <a:xfrm>
            <a:off x="160020" y="1064161"/>
            <a:ext cx="8346979" cy="830997"/>
          </a:xfrm>
          <a:prstGeom prst="rect">
            <a:avLst/>
          </a:prstGeom>
          <a:noFill/>
        </p:spPr>
        <p:txBody>
          <a:bodyPr wrap="square" rtlCol="0">
            <a:spAutoFit/>
          </a:bodyPr>
          <a:lstStyle/>
          <a:p>
            <a:pPr algn="l"/>
            <a:r>
              <a:rPr lang="en-US" dirty="0">
                <a:latin typeface="FoundrySterling-Book" pitchFamily="2" charset="0"/>
              </a:rPr>
              <a:t>All GWAS should report data in a way that can be re-used by future studies.</a:t>
            </a:r>
          </a:p>
          <a:p>
            <a:pPr algn="l"/>
            <a:r>
              <a:rPr lang="en-US" dirty="0">
                <a:latin typeface="FoundrySterling-Book" pitchFamily="2" charset="0"/>
              </a:rPr>
              <a:t>This study used several previous GWAS to conduct replication.  All the details are given in a supplementary table:</a:t>
            </a:r>
          </a:p>
        </p:txBody>
      </p:sp>
      <p:sp>
        <p:nvSpPr>
          <p:cNvPr id="8" name="TextBox 7">
            <a:extLst>
              <a:ext uri="{FF2B5EF4-FFF2-40B4-BE49-F238E27FC236}">
                <a16:creationId xmlns:a16="http://schemas.microsoft.com/office/drawing/2014/main" id="{BE6A0FAF-1F1B-1C40-AC3F-326B0DF91F1E}"/>
              </a:ext>
            </a:extLst>
          </p:cNvPr>
          <p:cNvSpPr txBox="1"/>
          <p:nvPr/>
        </p:nvSpPr>
        <p:spPr>
          <a:xfrm>
            <a:off x="684823" y="3718561"/>
            <a:ext cx="1743417" cy="461665"/>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oundrySterling-Book" pitchFamily="2" charset="0"/>
              </a:rPr>
              <a:t>Discovery and overall data as on web page</a:t>
            </a:r>
          </a:p>
        </p:txBody>
      </p:sp>
      <p:cxnSp>
        <p:nvCxnSpPr>
          <p:cNvPr id="9" name="Straight Arrow Connector 8">
            <a:extLst>
              <a:ext uri="{FF2B5EF4-FFF2-40B4-BE49-F238E27FC236}">
                <a16:creationId xmlns:a16="http://schemas.microsoft.com/office/drawing/2014/main" id="{81DE2E0F-EED5-F74E-847E-B179BD588998}"/>
              </a:ext>
            </a:extLst>
          </p:cNvPr>
          <p:cNvCxnSpPr>
            <a:cxnSpLocks/>
          </p:cNvCxnSpPr>
          <p:nvPr/>
        </p:nvCxnSpPr>
        <p:spPr bwMode="auto">
          <a:xfrm flipH="1" flipV="1">
            <a:off x="1281818" y="3270183"/>
            <a:ext cx="144048" cy="36811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4F277BBF-2CF2-1147-93F2-F517252B7EB4}"/>
              </a:ext>
            </a:extLst>
          </p:cNvPr>
          <p:cNvCxnSpPr>
            <a:cxnSpLocks/>
          </p:cNvCxnSpPr>
          <p:nvPr/>
        </p:nvCxnSpPr>
        <p:spPr bwMode="auto">
          <a:xfrm flipV="1">
            <a:off x="1769538" y="3270182"/>
            <a:ext cx="297436" cy="368115"/>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3" name="TextBox 12">
            <a:extLst>
              <a:ext uri="{FF2B5EF4-FFF2-40B4-BE49-F238E27FC236}">
                <a16:creationId xmlns:a16="http://schemas.microsoft.com/office/drawing/2014/main" id="{BE01C11F-6505-5E47-B42D-25C8F60634BF}"/>
              </a:ext>
            </a:extLst>
          </p:cNvPr>
          <p:cNvSpPr txBox="1"/>
          <p:nvPr/>
        </p:nvSpPr>
        <p:spPr>
          <a:xfrm>
            <a:off x="2594196" y="3718561"/>
            <a:ext cx="1743417" cy="830997"/>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oundrySterling-Book" pitchFamily="2" charset="0"/>
              </a:rPr>
              <a:t>Evidence for the same effect direction was seen separately in both arms of the discovery…</a:t>
            </a:r>
          </a:p>
        </p:txBody>
      </p:sp>
      <p:cxnSp>
        <p:nvCxnSpPr>
          <p:cNvPr id="14" name="Straight Arrow Connector 13">
            <a:extLst>
              <a:ext uri="{FF2B5EF4-FFF2-40B4-BE49-F238E27FC236}">
                <a16:creationId xmlns:a16="http://schemas.microsoft.com/office/drawing/2014/main" id="{6E1FA81F-E240-5A4B-9503-2819953D091D}"/>
              </a:ext>
            </a:extLst>
          </p:cNvPr>
          <p:cNvCxnSpPr>
            <a:cxnSpLocks/>
          </p:cNvCxnSpPr>
          <p:nvPr/>
        </p:nvCxnSpPr>
        <p:spPr bwMode="auto">
          <a:xfrm flipH="1" flipV="1">
            <a:off x="2873010" y="3270183"/>
            <a:ext cx="144048" cy="36811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70716FFF-F35D-754A-8988-0C373F5B04B8}"/>
              </a:ext>
            </a:extLst>
          </p:cNvPr>
          <p:cNvCxnSpPr>
            <a:cxnSpLocks/>
          </p:cNvCxnSpPr>
          <p:nvPr/>
        </p:nvCxnSpPr>
        <p:spPr bwMode="auto">
          <a:xfrm flipV="1">
            <a:off x="3360730" y="3270182"/>
            <a:ext cx="297436" cy="368115"/>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6" name="TextBox 15">
            <a:extLst>
              <a:ext uri="{FF2B5EF4-FFF2-40B4-BE49-F238E27FC236}">
                <a16:creationId xmlns:a16="http://schemas.microsoft.com/office/drawing/2014/main" id="{66BDAC6D-2CB9-B842-9782-888CBD2A2ECF}"/>
              </a:ext>
            </a:extLst>
          </p:cNvPr>
          <p:cNvSpPr txBox="1"/>
          <p:nvPr/>
        </p:nvSpPr>
        <p:spPr>
          <a:xfrm>
            <a:off x="4503569" y="3718560"/>
            <a:ext cx="1063404" cy="646331"/>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oundrySterling-Book" pitchFamily="2" charset="0"/>
              </a:rPr>
              <a:t>…and in the combined replication...</a:t>
            </a:r>
          </a:p>
        </p:txBody>
      </p:sp>
      <p:cxnSp>
        <p:nvCxnSpPr>
          <p:cNvPr id="17" name="Straight Arrow Connector 16">
            <a:extLst>
              <a:ext uri="{FF2B5EF4-FFF2-40B4-BE49-F238E27FC236}">
                <a16:creationId xmlns:a16="http://schemas.microsoft.com/office/drawing/2014/main" id="{D3C710F1-C572-E046-9428-9E72C3175953}"/>
              </a:ext>
            </a:extLst>
          </p:cNvPr>
          <p:cNvCxnSpPr>
            <a:cxnSpLocks/>
          </p:cNvCxnSpPr>
          <p:nvPr/>
        </p:nvCxnSpPr>
        <p:spPr bwMode="auto">
          <a:xfrm flipH="1" flipV="1">
            <a:off x="4635452" y="3244943"/>
            <a:ext cx="144048" cy="36811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9137F80F-8C2B-D24B-9C7F-2BBA414285AB}"/>
              </a:ext>
            </a:extLst>
          </p:cNvPr>
          <p:cNvCxnSpPr>
            <a:cxnSpLocks/>
          </p:cNvCxnSpPr>
          <p:nvPr/>
        </p:nvCxnSpPr>
        <p:spPr bwMode="auto">
          <a:xfrm flipH="1" flipV="1">
            <a:off x="6186713" y="3276440"/>
            <a:ext cx="144048" cy="36811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9" name="TextBox 18">
            <a:extLst>
              <a:ext uri="{FF2B5EF4-FFF2-40B4-BE49-F238E27FC236}">
                <a16:creationId xmlns:a16="http://schemas.microsoft.com/office/drawing/2014/main" id="{6FE25C81-102B-3E4B-BDAD-094FD9C6CEEE}"/>
              </a:ext>
            </a:extLst>
          </p:cNvPr>
          <p:cNvSpPr txBox="1"/>
          <p:nvPr/>
        </p:nvSpPr>
        <p:spPr>
          <a:xfrm>
            <a:off x="5808153" y="3718561"/>
            <a:ext cx="2283311" cy="461665"/>
          </a:xfrm>
          <a:prstGeom prst="rect">
            <a:avLst/>
          </a:prstGeom>
          <a:solidFill>
            <a:srgbClr val="FFFFFF">
              <a:alpha val="22353"/>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oundrySterling-Book" pitchFamily="2" charset="0"/>
              </a:rPr>
              <a:t>…and in most of the individual replication studies.</a:t>
            </a:r>
          </a:p>
        </p:txBody>
      </p:sp>
      <p:cxnSp>
        <p:nvCxnSpPr>
          <p:cNvPr id="20" name="Straight Arrow Connector 19">
            <a:extLst>
              <a:ext uri="{FF2B5EF4-FFF2-40B4-BE49-F238E27FC236}">
                <a16:creationId xmlns:a16="http://schemas.microsoft.com/office/drawing/2014/main" id="{36113ADA-E30A-5644-BD63-F9CCB702AE3C}"/>
              </a:ext>
            </a:extLst>
          </p:cNvPr>
          <p:cNvCxnSpPr>
            <a:cxnSpLocks/>
          </p:cNvCxnSpPr>
          <p:nvPr/>
        </p:nvCxnSpPr>
        <p:spPr bwMode="auto">
          <a:xfrm flipV="1">
            <a:off x="6795728" y="3270182"/>
            <a:ext cx="0" cy="342875"/>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F9773E03-3779-F248-8E8E-5F2B2A48C079}"/>
              </a:ext>
            </a:extLst>
          </p:cNvPr>
          <p:cNvCxnSpPr>
            <a:cxnSpLocks/>
          </p:cNvCxnSpPr>
          <p:nvPr/>
        </p:nvCxnSpPr>
        <p:spPr bwMode="auto">
          <a:xfrm flipV="1">
            <a:off x="7325360" y="3270183"/>
            <a:ext cx="161248" cy="34287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CB97EF0-D3A2-5D44-A2DC-4FDCA127D4B5}"/>
              </a:ext>
            </a:extLst>
          </p:cNvPr>
          <p:cNvCxnSpPr>
            <a:cxnSpLocks/>
          </p:cNvCxnSpPr>
          <p:nvPr/>
        </p:nvCxnSpPr>
        <p:spPr bwMode="auto">
          <a:xfrm flipV="1">
            <a:off x="8091464" y="3282802"/>
            <a:ext cx="161248" cy="34287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25" name="TextBox 24">
            <a:extLst>
              <a:ext uri="{FF2B5EF4-FFF2-40B4-BE49-F238E27FC236}">
                <a16:creationId xmlns:a16="http://schemas.microsoft.com/office/drawing/2014/main" id="{5A8C81E9-5D50-E84E-8A68-0DD0FA7E8A86}"/>
              </a:ext>
            </a:extLst>
          </p:cNvPr>
          <p:cNvSpPr txBox="1"/>
          <p:nvPr/>
        </p:nvSpPr>
        <p:spPr>
          <a:xfrm>
            <a:off x="160019" y="4789061"/>
            <a:ext cx="8346979" cy="584775"/>
          </a:xfrm>
          <a:prstGeom prst="rect">
            <a:avLst/>
          </a:prstGeom>
          <a:noFill/>
        </p:spPr>
        <p:txBody>
          <a:bodyPr wrap="square" rtlCol="0">
            <a:spAutoFit/>
          </a:bodyPr>
          <a:lstStyle/>
          <a:p>
            <a:pPr algn="l"/>
            <a:r>
              <a:rPr lang="en-US" dirty="0">
                <a:latin typeface="FoundrySterling-Book" pitchFamily="2" charset="0"/>
              </a:rPr>
              <a:t>This is a common analysis approach: to gain sample size, use meta-analysis to combine results across several component studies.  Then look for consistency between the studies.</a:t>
            </a:r>
            <a:endParaRPr lang="en-US" i="1" dirty="0">
              <a:latin typeface="FoundrySterling-Book" pitchFamily="2"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41265C2-05F5-2E40-8031-340C2403DEA4}"/>
                  </a:ext>
                </a:extLst>
              </p:cNvPr>
              <p:cNvSpPr txBox="1"/>
              <p:nvPr/>
            </p:nvSpPr>
            <p:spPr>
              <a:xfrm>
                <a:off x="2951115" y="5505608"/>
                <a:ext cx="2857038" cy="746999"/>
              </a:xfrm>
              <a:prstGeom prst="rect">
                <a:avLst/>
              </a:prstGeom>
              <a:noFill/>
            </p:spPr>
            <p:txBody>
              <a:bodyPr wrap="square" rtlCol="0">
                <a:spAutoFit/>
              </a:bodyPr>
              <a:lstStyle/>
              <a:p>
                <a:pPr algn="l"/>
                <a14:m>
                  <m:oMathPara xmlns:m="http://schemas.openxmlformats.org/officeDocument/2006/math">
                    <m:oMathParaPr>
                      <m:jc m:val="center"/>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m:rPr>
                              <m:nor/>
                            </m:rPr>
                            <a:rPr lang="en-GB" b="0" i="0" smtClean="0">
                              <a:latin typeface="Cambria Math" panose="02040503050406030204" pitchFamily="18" charset="0"/>
                            </a:rPr>
                            <m:t>meta</m:t>
                          </m:r>
                        </m:sub>
                      </m:sSub>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supHide m:val="on"/>
                              <m:ctrlPr>
                                <a:rPr lang="en-GB" i="1">
                                  <a:latin typeface="Cambria Math" panose="02040503050406030204" pitchFamily="18" charset="0"/>
                                </a:rPr>
                              </m:ctrlPr>
                            </m:naryPr>
                            <m:sub>
                              <m:r>
                                <a:rPr lang="en-GB" i="1">
                                  <a:latin typeface="Cambria Math" panose="02040503050406030204" pitchFamily="18" charset="0"/>
                                </a:rPr>
                                <m:t>𝑖</m:t>
                              </m:r>
                            </m:sub>
                            <m:sup/>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𝑖</m:t>
                                      </m:r>
                                    </m:sub>
                                  </m:sSub>
                                </m:num>
                                <m:den>
                                  <m:sSub>
                                    <m:sSubPr>
                                      <m:ctrlPr>
                                        <a:rPr lang="en-GB"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𝑖</m:t>
                                      </m:r>
                                    </m:sub>
                                  </m:sSub>
                                </m:den>
                              </m:f>
                            </m:e>
                          </m:nary>
                        </m:e>
                      </m:d>
                      <m:r>
                        <a:rPr lang="en-GB" b="0" i="1" smtClean="0">
                          <a:latin typeface="Cambria Math" panose="02040503050406030204" pitchFamily="18" charset="0"/>
                        </a:rPr>
                        <m:t>×</m:t>
                      </m:r>
                      <m:sSub>
                        <m:sSubPr>
                          <m:ctrlPr>
                            <a:rPr lang="en-GB" i="1">
                              <a:latin typeface="Cambria Math" panose="02040503050406030204" pitchFamily="18" charset="0"/>
                            </a:rPr>
                          </m:ctrlPr>
                        </m:sSubPr>
                        <m:e>
                          <m:r>
                            <m:rPr>
                              <m:nor/>
                            </m:rPr>
                            <a:rPr lang="en-GB">
                              <a:latin typeface="Cambria Math" panose="02040503050406030204" pitchFamily="18" charset="0"/>
                            </a:rPr>
                            <m:t>v</m:t>
                          </m:r>
                        </m:e>
                        <m:sub>
                          <m:r>
                            <a:rPr lang="en-GB" i="1">
                              <a:latin typeface="Cambria Math" panose="02040503050406030204" pitchFamily="18" charset="0"/>
                            </a:rPr>
                            <m:t>𝑚𝑒𝑡𝑎</m:t>
                          </m:r>
                        </m:sub>
                      </m:sSub>
                    </m:oMath>
                  </m:oMathPara>
                </a14:m>
                <a:endParaRPr lang="en-US" i="1" dirty="0">
                  <a:latin typeface="FoundrySterling-Book" pitchFamily="2" charset="0"/>
                </a:endParaRPr>
              </a:p>
            </p:txBody>
          </p:sp>
        </mc:Choice>
        <mc:Fallback xmlns="">
          <p:sp>
            <p:nvSpPr>
              <p:cNvPr id="26" name="TextBox 25">
                <a:extLst>
                  <a:ext uri="{FF2B5EF4-FFF2-40B4-BE49-F238E27FC236}">
                    <a16:creationId xmlns:a16="http://schemas.microsoft.com/office/drawing/2014/main" id="{D41265C2-05F5-2E40-8031-340C2403DEA4}"/>
                  </a:ext>
                </a:extLst>
              </p:cNvPr>
              <p:cNvSpPr txBox="1">
                <a:spLocks noRot="1" noChangeAspect="1" noMove="1" noResize="1" noEditPoints="1" noAdjustHandles="1" noChangeArrowheads="1" noChangeShapeType="1" noTextEdit="1"/>
              </p:cNvSpPr>
              <p:nvPr/>
            </p:nvSpPr>
            <p:spPr>
              <a:xfrm>
                <a:off x="2951115" y="5505608"/>
                <a:ext cx="2857038" cy="746999"/>
              </a:xfrm>
              <a:prstGeom prst="rect">
                <a:avLst/>
              </a:prstGeom>
              <a:blipFill>
                <a:blip r:embed="rId3"/>
                <a:stretch>
                  <a:fillRect t="-103333" b="-1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D521524-69CF-534A-97E3-1EFC1AE5E59F}"/>
                  </a:ext>
                </a:extLst>
              </p:cNvPr>
              <p:cNvSpPr txBox="1"/>
              <p:nvPr/>
            </p:nvSpPr>
            <p:spPr>
              <a:xfrm>
                <a:off x="209797" y="5518966"/>
                <a:ext cx="2857038" cy="746999"/>
              </a:xfrm>
              <a:prstGeom prst="rect">
                <a:avLst/>
              </a:prstGeom>
              <a:noFill/>
            </p:spPr>
            <p:txBody>
              <a:bodyPr wrap="square" rtlCol="0">
                <a:spAutoFit/>
              </a:bodyPr>
              <a:lstStyle/>
              <a:p>
                <a:pPr algn="l"/>
                <a14:m>
                  <m:oMathPara xmlns:m="http://schemas.openxmlformats.org/officeDocument/2006/math">
                    <m:oMathParaPr>
                      <m:jc m:val="center"/>
                    </m:oMathParaPr>
                    <m:oMath xmlns:m="http://schemas.openxmlformats.org/officeDocument/2006/math">
                      <m:sSub>
                        <m:sSubPr>
                          <m:ctrlPr>
                            <a:rPr lang="en-GB" b="0" i="1" smtClean="0">
                              <a:latin typeface="Cambria Math" panose="02040503050406030204" pitchFamily="18" charset="0"/>
                            </a:rPr>
                          </m:ctrlPr>
                        </m:sSubPr>
                        <m:e>
                          <m:r>
                            <m:rPr>
                              <m:nor/>
                            </m:rPr>
                            <a:rPr lang="en-GB" b="0" i="0" smtClean="0">
                              <a:latin typeface="Cambria Math" panose="02040503050406030204" pitchFamily="18" charset="0"/>
                            </a:rPr>
                            <m:t>v</m:t>
                          </m:r>
                        </m:e>
                        <m:sub>
                          <m:r>
                            <a:rPr lang="en-GB" b="0" i="1" smtClean="0">
                              <a:latin typeface="Cambria Math" panose="02040503050406030204" pitchFamily="18" charset="0"/>
                            </a:rPr>
                            <m:t>𝑚𝑒𝑡𝑎</m:t>
                          </m:r>
                        </m:sub>
                      </m:sSub>
                      <m:r>
                        <a:rPr lang="en-GB" b="0" i="1" smtClean="0">
                          <a:latin typeface="Cambria Math" panose="02040503050406030204" pitchFamily="18" charset="0"/>
                        </a:rPr>
                        <m:t>=1/</m:t>
                      </m:r>
                      <m:d>
                        <m:dPr>
                          <m:ctrlPr>
                            <a:rPr lang="en-GB" b="0" i="1" smtClean="0">
                              <a:latin typeface="Cambria Math" panose="02040503050406030204" pitchFamily="18" charset="0"/>
                            </a:rPr>
                          </m:ctrlPr>
                        </m:dPr>
                        <m:e>
                          <m:nary>
                            <m:naryPr>
                              <m:chr m:val="∑"/>
                              <m:supHide m:val="on"/>
                              <m:ctrlPr>
                                <a:rPr lang="en-GB" i="1">
                                  <a:latin typeface="Cambria Math" panose="02040503050406030204" pitchFamily="18" charset="0"/>
                                </a:rPr>
                              </m:ctrlPr>
                            </m:naryPr>
                            <m:sub>
                              <m:r>
                                <a:rPr lang="en-GB" i="1">
                                  <a:latin typeface="Cambria Math" panose="02040503050406030204" pitchFamily="18" charset="0"/>
                                </a:rPr>
                                <m:t>𝑖</m:t>
                              </m:r>
                            </m:sub>
                            <m:sup/>
                            <m:e>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𝑖</m:t>
                                      </m:r>
                                    </m:sub>
                                  </m:sSub>
                                </m:den>
                              </m:f>
                            </m:e>
                          </m:nary>
                        </m:e>
                      </m:d>
                    </m:oMath>
                  </m:oMathPara>
                </a14:m>
                <a:endParaRPr lang="en-US" i="1" dirty="0">
                  <a:latin typeface="FoundrySterling-Book" pitchFamily="2" charset="0"/>
                </a:endParaRPr>
              </a:p>
            </p:txBody>
          </p:sp>
        </mc:Choice>
        <mc:Fallback xmlns="">
          <p:sp>
            <p:nvSpPr>
              <p:cNvPr id="27" name="TextBox 26">
                <a:extLst>
                  <a:ext uri="{FF2B5EF4-FFF2-40B4-BE49-F238E27FC236}">
                    <a16:creationId xmlns:a16="http://schemas.microsoft.com/office/drawing/2014/main" id="{9D521524-69CF-534A-97E3-1EFC1AE5E59F}"/>
                  </a:ext>
                </a:extLst>
              </p:cNvPr>
              <p:cNvSpPr txBox="1">
                <a:spLocks noRot="1" noChangeAspect="1" noMove="1" noResize="1" noEditPoints="1" noAdjustHandles="1" noChangeArrowheads="1" noChangeShapeType="1" noTextEdit="1"/>
              </p:cNvSpPr>
              <p:nvPr/>
            </p:nvSpPr>
            <p:spPr>
              <a:xfrm>
                <a:off x="209797" y="5518966"/>
                <a:ext cx="2857038" cy="746999"/>
              </a:xfrm>
              <a:prstGeom prst="rect">
                <a:avLst/>
              </a:prstGeom>
              <a:blipFill>
                <a:blip r:embed="rId4"/>
                <a:stretch>
                  <a:fillRect t="-103333" b="-1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96245A-10B7-3D42-8E06-F437A334D10D}"/>
                  </a:ext>
                </a:extLst>
              </p:cNvPr>
              <p:cNvSpPr txBox="1"/>
              <p:nvPr/>
            </p:nvSpPr>
            <p:spPr>
              <a:xfrm>
                <a:off x="5936835" y="5753965"/>
                <a:ext cx="2857038" cy="276999"/>
              </a:xfrm>
              <a:prstGeom prst="rect">
                <a:avLst/>
              </a:prstGeom>
              <a:noFill/>
            </p:spPr>
            <p:txBody>
              <a:bodyPr wrap="square" rtlCol="0">
                <a:spAutoFit/>
              </a:bodyPr>
              <a:lstStyle/>
              <a:p>
                <a:pPr algn="l"/>
                <a:r>
                  <a:rPr lang="en-GB" sz="1200" b="0" dirty="0">
                    <a:latin typeface="FoundrySterling-Book" pitchFamily="2" charset="0"/>
                  </a:rPr>
                  <a:t>(Where </a:t>
                </a:r>
                <a14:m>
                  <m:oMath xmlns:m="http://schemas.openxmlformats.org/officeDocument/2006/math">
                    <m:r>
                      <m:rPr>
                        <m:sty m:val="p"/>
                      </m:rPr>
                      <a:rPr lang="en-GB" sz="1200" b="0" i="0" smtClean="0">
                        <a:latin typeface="Cambria Math" panose="02040503050406030204" pitchFamily="18" charset="0"/>
                      </a:rPr>
                      <m:t>v</m:t>
                    </m:r>
                  </m:oMath>
                </a14:m>
                <a:r>
                  <a:rPr lang="en-US" sz="1200" dirty="0">
                    <a:latin typeface="FoundrySterling-Book" pitchFamily="2" charset="0"/>
                  </a:rPr>
                  <a:t> denotes squared standard error)</a:t>
                </a:r>
              </a:p>
            </p:txBody>
          </p:sp>
        </mc:Choice>
        <mc:Fallback xmlns="">
          <p:sp>
            <p:nvSpPr>
              <p:cNvPr id="28" name="TextBox 27">
                <a:extLst>
                  <a:ext uri="{FF2B5EF4-FFF2-40B4-BE49-F238E27FC236}">
                    <a16:creationId xmlns:a16="http://schemas.microsoft.com/office/drawing/2014/main" id="{AC96245A-10B7-3D42-8E06-F437A334D10D}"/>
                  </a:ext>
                </a:extLst>
              </p:cNvPr>
              <p:cNvSpPr txBox="1">
                <a:spLocks noRot="1" noChangeAspect="1" noMove="1" noResize="1" noEditPoints="1" noAdjustHandles="1" noChangeArrowheads="1" noChangeShapeType="1" noTextEdit="1"/>
              </p:cNvSpPr>
              <p:nvPr/>
            </p:nvSpPr>
            <p:spPr>
              <a:xfrm>
                <a:off x="5936835" y="5753965"/>
                <a:ext cx="2857038" cy="276999"/>
              </a:xfrm>
              <a:prstGeom prst="rect">
                <a:avLst/>
              </a:prstGeom>
              <a:blipFill>
                <a:blip r:embed="rId5"/>
                <a:stretch>
                  <a:fillRect b="-18182"/>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E51EC986-2041-964F-BF0C-8C5CF64217F0}"/>
              </a:ext>
            </a:extLst>
          </p:cNvPr>
          <p:cNvSpPr txBox="1"/>
          <p:nvPr/>
        </p:nvSpPr>
        <p:spPr>
          <a:xfrm>
            <a:off x="160019" y="6441448"/>
            <a:ext cx="8346979" cy="276999"/>
          </a:xfrm>
          <a:prstGeom prst="rect">
            <a:avLst/>
          </a:prstGeom>
          <a:noFill/>
        </p:spPr>
        <p:txBody>
          <a:bodyPr wrap="square" rtlCol="0">
            <a:spAutoFit/>
          </a:bodyPr>
          <a:lstStyle/>
          <a:p>
            <a:pPr algn="l"/>
            <a:r>
              <a:rPr lang="en-US" sz="1200" i="1" dirty="0">
                <a:latin typeface="FoundrySterling-Book" pitchFamily="2" charset="0"/>
              </a:rPr>
              <a:t>” Inverse variance weighted fixed-effect meta-analysis“, </a:t>
            </a:r>
            <a:r>
              <a:rPr lang="en-US" sz="1200" dirty="0">
                <a:latin typeface="FoundrySterling-Book" pitchFamily="2" charset="0"/>
              </a:rPr>
              <a:t>gives results approximately equal to joint analysis of genotype data.</a:t>
            </a:r>
          </a:p>
        </p:txBody>
      </p:sp>
      <p:sp>
        <p:nvSpPr>
          <p:cNvPr id="30" name="Rectangle 2">
            <a:extLst>
              <a:ext uri="{FF2B5EF4-FFF2-40B4-BE49-F238E27FC236}">
                <a16:creationId xmlns:a16="http://schemas.microsoft.com/office/drawing/2014/main" id="{0DBE7C96-6D52-C042-8E5C-532D0332E829}"/>
              </a:ext>
            </a:extLst>
          </p:cNvPr>
          <p:cNvSpPr>
            <a:spLocks noGrp="1" noChangeArrowheads="1"/>
          </p:cNvSpPr>
          <p:nvPr>
            <p:ph type="title"/>
          </p:nvPr>
        </p:nvSpPr>
        <p:spPr>
          <a:xfrm>
            <a:off x="1083469" y="-37096"/>
            <a:ext cx="6977062" cy="725201"/>
          </a:xfrm>
        </p:spPr>
        <p:txBody>
          <a:bodyPr/>
          <a:lstStyle/>
          <a:p>
            <a:r>
              <a:rPr lang="en-GB" dirty="0">
                <a:latin typeface="FoundrySterling-Book" pitchFamily="2" charset="0"/>
              </a:rPr>
              <a:t>Anatomy of an association analysis</a:t>
            </a:r>
            <a:endParaRPr lang="en-US" dirty="0">
              <a:latin typeface="FoundrySterling-Book" pitchFamily="2" charset="0"/>
            </a:endParaRPr>
          </a:p>
        </p:txBody>
      </p:sp>
    </p:spTree>
    <p:extLst>
      <p:ext uri="{BB962C8B-B14F-4D97-AF65-F5344CB8AC3E}">
        <p14:creationId xmlns:p14="http://schemas.microsoft.com/office/powerpoint/2010/main" val="27751995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52450" y="1947332"/>
            <a:ext cx="7542213" cy="4682067"/>
          </a:xfrm>
        </p:spPr>
        <p:txBody>
          <a:bodyPr/>
          <a:lstStyle/>
          <a:p>
            <a:r>
              <a:rPr lang="en-US" dirty="0">
                <a:latin typeface="FoundrySterling-Book" pitchFamily="2" charset="0"/>
              </a:rPr>
              <a:t>Collected 500,000 UK individuals who were 40-69 years old in 2006-2010.</a:t>
            </a:r>
          </a:p>
          <a:p>
            <a:endParaRPr lang="en-US" dirty="0">
              <a:latin typeface="FoundrySterling-Book" pitchFamily="2" charset="0"/>
            </a:endParaRPr>
          </a:p>
          <a:p>
            <a:r>
              <a:rPr lang="en-US" dirty="0">
                <a:latin typeface="FoundrySterling-Book" pitchFamily="2" charset="0"/>
              </a:rPr>
              <a:t>Participants provided blood, urine and saliva samples.  They also provided rich information on health and lifestyle.</a:t>
            </a:r>
          </a:p>
          <a:p>
            <a:endParaRPr lang="en-US" dirty="0">
              <a:latin typeface="FoundrySterling-Book" pitchFamily="2" charset="0"/>
            </a:endParaRPr>
          </a:p>
          <a:p>
            <a:r>
              <a:rPr lang="en-US" dirty="0">
                <a:latin typeface="FoundrySterling-Book" pitchFamily="2" charset="0"/>
              </a:rPr>
              <a:t>Participants </a:t>
            </a:r>
            <a:r>
              <a:rPr lang="en-US" dirty="0">
                <a:latin typeface="FoundrySterling-Book" pitchFamily="2" charset="0"/>
              </a:rPr>
              <a:t>have been extensively genotyped and </a:t>
            </a:r>
            <a:r>
              <a:rPr lang="en-US" dirty="0" err="1">
                <a:latin typeface="FoundrySterling-Book" pitchFamily="2" charset="0"/>
              </a:rPr>
              <a:t>phenotyped</a:t>
            </a:r>
            <a:endParaRPr lang="en-US" dirty="0">
              <a:latin typeface="FoundrySterling-Book" pitchFamily="2" charset="0"/>
            </a:endParaRPr>
          </a:p>
        </p:txBody>
      </p:sp>
      <p:sp>
        <p:nvSpPr>
          <p:cNvPr id="6" name="TextBox 5"/>
          <p:cNvSpPr txBox="1"/>
          <p:nvPr/>
        </p:nvSpPr>
        <p:spPr>
          <a:xfrm>
            <a:off x="2844801" y="1075271"/>
            <a:ext cx="305724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http://</a:t>
            </a:r>
            <a:r>
              <a:rPr lang="en-US" sz="1800" dirty="0" err="1">
                <a:solidFill>
                  <a:srgbClr val="FFFFFF"/>
                </a:solidFill>
                <a:latin typeface="Arial"/>
                <a:ea typeface="+mn-ea"/>
              </a:rPr>
              <a:t>www.ukbiobank.ac.uk</a:t>
            </a:r>
            <a:r>
              <a:rPr lang="en-US" sz="1800" dirty="0">
                <a:solidFill>
                  <a:srgbClr val="FFFFFF"/>
                </a:solidFill>
                <a:latin typeface="Arial"/>
                <a:ea typeface="+mn-ea"/>
              </a:rPr>
              <a:t>/</a:t>
            </a:r>
          </a:p>
        </p:txBody>
      </p:sp>
      <p:pic>
        <p:nvPicPr>
          <p:cNvPr id="7" name="Picture 6"/>
          <p:cNvPicPr>
            <a:picLocks noChangeAspect="1"/>
          </p:cNvPicPr>
          <p:nvPr/>
        </p:nvPicPr>
        <p:blipFill>
          <a:blip r:embed="rId2"/>
          <a:stretch>
            <a:fillRect/>
          </a:stretch>
        </p:blipFill>
        <p:spPr>
          <a:xfrm>
            <a:off x="3132667" y="270931"/>
            <a:ext cx="2540000" cy="571500"/>
          </a:xfrm>
          <a:prstGeom prst="rect">
            <a:avLst/>
          </a:prstGeom>
        </p:spPr>
      </p:pic>
    </p:spTree>
    <p:extLst>
      <p:ext uri="{BB962C8B-B14F-4D97-AF65-F5344CB8AC3E}">
        <p14:creationId xmlns:p14="http://schemas.microsoft.com/office/powerpoint/2010/main" val="1333108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93562" y="1707442"/>
            <a:ext cx="7542213" cy="4682067"/>
          </a:xfrm>
        </p:spPr>
        <p:txBody>
          <a:bodyPr/>
          <a:lstStyle/>
          <a:p>
            <a:r>
              <a:rPr lang="en-US" sz="2400" i="1" dirty="0">
                <a:latin typeface="FOUNDRYSTERLING-BOOK" pitchFamily="2" charset="0"/>
              </a:rPr>
              <a:t>“The UK </a:t>
            </a:r>
            <a:r>
              <a:rPr lang="en-US" sz="2400" i="1" dirty="0" err="1">
                <a:latin typeface="FOUNDRYSTERLING-BOOK" pitchFamily="2" charset="0"/>
              </a:rPr>
              <a:t>Biobank</a:t>
            </a:r>
            <a:r>
              <a:rPr lang="en-US" sz="2400" i="1" dirty="0">
                <a:latin typeface="FOUNDRYSTERLING-BOOK" pitchFamily="2" charset="0"/>
              </a:rPr>
              <a:t>... aims to include 500,000 people from all around the UK... aged 40-69. This age group is being studied because it involves people </a:t>
            </a:r>
            <a:r>
              <a:rPr lang="en-US" sz="2400" b="1" i="1" dirty="0">
                <a:latin typeface="FOUNDRYSTERLING-BOOK" pitchFamily="2" charset="0"/>
              </a:rPr>
              <a:t>at risk</a:t>
            </a:r>
            <a:r>
              <a:rPr lang="en-US" sz="2400" i="1" dirty="0">
                <a:latin typeface="FOUNDRYSTERLING-BOOK" pitchFamily="2" charset="0"/>
              </a:rPr>
              <a:t> over the next few decades of developing a wide range of important diseases (including cancer, heart disease, stroke, diabetes, dementia). The NHS treats the single largest group of people anywhere in the world, and keeps detailed records on all of them from birth to death... This will help researchers to understand the causes of diseases better, and to find new ways to prevent and treat many different conditions”</a:t>
            </a:r>
          </a:p>
        </p:txBody>
      </p:sp>
      <p:sp>
        <p:nvSpPr>
          <p:cNvPr id="6" name="TextBox 5"/>
          <p:cNvSpPr txBox="1"/>
          <p:nvPr/>
        </p:nvSpPr>
        <p:spPr>
          <a:xfrm>
            <a:off x="2844801" y="1075271"/>
            <a:ext cx="305724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http://</a:t>
            </a:r>
            <a:r>
              <a:rPr lang="en-US" sz="1800" dirty="0" err="1">
                <a:solidFill>
                  <a:srgbClr val="FFFFFF"/>
                </a:solidFill>
                <a:latin typeface="Arial"/>
                <a:ea typeface="+mn-ea"/>
              </a:rPr>
              <a:t>www.ukbiobank.ac.uk</a:t>
            </a:r>
            <a:r>
              <a:rPr lang="en-US" sz="1800" dirty="0">
                <a:solidFill>
                  <a:srgbClr val="FFFFFF"/>
                </a:solidFill>
                <a:latin typeface="Arial"/>
                <a:ea typeface="+mn-ea"/>
              </a:rPr>
              <a:t>/</a:t>
            </a:r>
          </a:p>
        </p:txBody>
      </p:sp>
      <p:pic>
        <p:nvPicPr>
          <p:cNvPr id="7" name="Picture 6"/>
          <p:cNvPicPr>
            <a:picLocks noChangeAspect="1"/>
          </p:cNvPicPr>
          <p:nvPr/>
        </p:nvPicPr>
        <p:blipFill>
          <a:blip r:embed="rId2"/>
          <a:stretch>
            <a:fillRect/>
          </a:stretch>
        </p:blipFill>
        <p:spPr>
          <a:xfrm>
            <a:off x="3132667" y="270931"/>
            <a:ext cx="2540000" cy="571500"/>
          </a:xfrm>
          <a:prstGeom prst="rect">
            <a:avLst/>
          </a:prstGeom>
        </p:spPr>
      </p:pic>
    </p:spTree>
    <p:extLst>
      <p:ext uri="{BB962C8B-B14F-4D97-AF65-F5344CB8AC3E}">
        <p14:creationId xmlns:p14="http://schemas.microsoft.com/office/powerpoint/2010/main" val="1689520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6" name="TextBox 5"/>
          <p:cNvSpPr txBox="1"/>
          <p:nvPr/>
        </p:nvSpPr>
        <p:spPr>
          <a:xfrm>
            <a:off x="3723218" y="980021"/>
            <a:ext cx="1570111"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b="1" dirty="0">
                <a:solidFill>
                  <a:srgbClr val="FFFFFF"/>
                </a:solidFill>
                <a:latin typeface="Arial"/>
                <a:ea typeface="+mn-ea"/>
              </a:rPr>
              <a:t>Genetic data</a:t>
            </a:r>
          </a:p>
        </p:txBody>
      </p:sp>
      <p:graphicFrame>
        <p:nvGraphicFramePr>
          <p:cNvPr id="3" name="Table 2"/>
          <p:cNvGraphicFramePr>
            <a:graphicFrameLocks noGrp="1"/>
          </p:cNvGraphicFramePr>
          <p:nvPr>
            <p:extLst>
              <p:ext uri="{D42A27DB-BD31-4B8C-83A1-F6EECF244321}">
                <p14:modId xmlns:p14="http://schemas.microsoft.com/office/powerpoint/2010/main" val="2767496215"/>
              </p:ext>
            </p:extLst>
          </p:nvPr>
        </p:nvGraphicFramePr>
        <p:xfrm>
          <a:off x="790574" y="1416473"/>
          <a:ext cx="7527924" cy="4841078"/>
        </p:xfrm>
        <a:graphic>
          <a:graphicData uri="http://schemas.openxmlformats.org/drawingml/2006/table">
            <a:tbl>
              <a:tblPr firstRow="1" bandRow="1">
                <a:tableStyleId>{BDBED569-4797-4DF1-A0F4-6AAB3CD982D8}</a:tableStyleId>
              </a:tblPr>
              <a:tblGrid>
                <a:gridCol w="2509308">
                  <a:extLst>
                    <a:ext uri="{9D8B030D-6E8A-4147-A177-3AD203B41FA5}">
                      <a16:colId xmlns:a16="http://schemas.microsoft.com/office/drawing/2014/main" val="20000"/>
                    </a:ext>
                  </a:extLst>
                </a:gridCol>
                <a:gridCol w="2509308">
                  <a:extLst>
                    <a:ext uri="{9D8B030D-6E8A-4147-A177-3AD203B41FA5}">
                      <a16:colId xmlns:a16="http://schemas.microsoft.com/office/drawing/2014/main" val="20001"/>
                    </a:ext>
                  </a:extLst>
                </a:gridCol>
                <a:gridCol w="2509308">
                  <a:extLst>
                    <a:ext uri="{9D8B030D-6E8A-4147-A177-3AD203B41FA5}">
                      <a16:colId xmlns:a16="http://schemas.microsoft.com/office/drawing/2014/main" val="20002"/>
                    </a:ext>
                  </a:extLst>
                </a:gridCol>
              </a:tblGrid>
              <a:tr h="554092">
                <a:tc>
                  <a:txBody>
                    <a:bodyPr/>
                    <a:lstStyle/>
                    <a:p>
                      <a:endParaRPr lang="en-US" dirty="0"/>
                    </a:p>
                  </a:txBody>
                  <a:tcPr/>
                </a:tc>
                <a:tc>
                  <a:txBody>
                    <a:bodyPr/>
                    <a:lstStyle/>
                    <a:p>
                      <a:r>
                        <a:rPr lang="en-US" dirty="0"/>
                        <a:t>N SNPs</a:t>
                      </a:r>
                    </a:p>
                  </a:txBody>
                  <a:tcPr/>
                </a:tc>
                <a:tc>
                  <a:txBody>
                    <a:bodyPr/>
                    <a:lstStyle/>
                    <a:p>
                      <a:r>
                        <a:rPr lang="en-US" dirty="0"/>
                        <a:t>N samples</a:t>
                      </a:r>
                    </a:p>
                  </a:txBody>
                  <a:tcPr/>
                </a:tc>
                <a:extLst>
                  <a:ext uri="{0D108BD9-81ED-4DB2-BD59-A6C34878D82A}">
                    <a16:rowId xmlns:a16="http://schemas.microsoft.com/office/drawing/2014/main" val="10000"/>
                  </a:ext>
                </a:extLst>
              </a:tr>
              <a:tr h="1366253">
                <a:tc>
                  <a:txBody>
                    <a:bodyPr/>
                    <a:lstStyle/>
                    <a:p>
                      <a:r>
                        <a:rPr lang="en-US" dirty="0"/>
                        <a:t>Genotyping</a:t>
                      </a:r>
                      <a:r>
                        <a:rPr lang="en-US" baseline="0" dirty="0"/>
                        <a:t> on a custom microarray (</a:t>
                      </a:r>
                      <a:r>
                        <a:rPr lang="en-US" baseline="0" dirty="0" err="1"/>
                        <a:t>Affymetrix</a:t>
                      </a:r>
                      <a:r>
                        <a:rPr lang="en-US" baseline="0" dirty="0"/>
                        <a:t> UK </a:t>
                      </a:r>
                      <a:r>
                        <a:rPr lang="en-US" baseline="0" dirty="0" err="1"/>
                        <a:t>Biobank</a:t>
                      </a:r>
                      <a:r>
                        <a:rPr lang="en-US" baseline="0" dirty="0"/>
                        <a:t> </a:t>
                      </a:r>
                      <a:r>
                        <a:rPr lang="en-US" baseline="0" dirty="0" err="1"/>
                        <a:t>Axion</a:t>
                      </a:r>
                      <a:r>
                        <a:rPr lang="en-US" baseline="0" dirty="0"/>
                        <a:t> array)</a:t>
                      </a:r>
                      <a:endParaRPr lang="en-US" dirty="0"/>
                    </a:p>
                  </a:txBody>
                  <a:tcPr/>
                </a:tc>
                <a:tc>
                  <a:txBody>
                    <a:bodyPr/>
                    <a:lstStyle/>
                    <a:p>
                      <a:r>
                        <a:rPr lang="en-US" dirty="0"/>
                        <a:t>800,000</a:t>
                      </a:r>
                    </a:p>
                  </a:txBody>
                  <a:tcPr/>
                </a:tc>
                <a:tc>
                  <a:txBody>
                    <a:bodyPr/>
                    <a:lstStyle/>
                    <a:p>
                      <a:r>
                        <a:rPr lang="en-US" dirty="0"/>
                        <a:t>500,000</a:t>
                      </a:r>
                    </a:p>
                  </a:txBody>
                  <a:tcPr/>
                </a:tc>
                <a:extLst>
                  <a:ext uri="{0D108BD9-81ED-4DB2-BD59-A6C34878D82A}">
                    <a16:rowId xmlns:a16="http://schemas.microsoft.com/office/drawing/2014/main" val="10001"/>
                  </a:ext>
                </a:extLst>
              </a:tr>
              <a:tr h="1366253">
                <a:tc>
                  <a:txBody>
                    <a:bodyPr/>
                    <a:lstStyle/>
                    <a:p>
                      <a:r>
                        <a:rPr lang="en-US" dirty="0"/>
                        <a:t>Imputation to almost</a:t>
                      </a:r>
                      <a:r>
                        <a:rPr lang="en-US" baseline="0" dirty="0"/>
                        <a:t> all</a:t>
                      </a:r>
                      <a:r>
                        <a:rPr lang="en-US" dirty="0"/>
                        <a:t> common and rare variants</a:t>
                      </a:r>
                    </a:p>
                  </a:txBody>
                  <a:tcPr/>
                </a:tc>
                <a:tc>
                  <a:txBody>
                    <a:bodyPr/>
                    <a:lstStyle/>
                    <a:p>
                      <a:r>
                        <a:rPr lang="en-US" dirty="0"/>
                        <a:t>100</a:t>
                      </a:r>
                      <a:r>
                        <a:rPr lang="en-US" baseline="0" dirty="0"/>
                        <a:t> million</a:t>
                      </a:r>
                      <a:endParaRPr lang="en-US" dirty="0"/>
                    </a:p>
                  </a:txBody>
                  <a:tcPr/>
                </a:tc>
                <a:tc>
                  <a:txBody>
                    <a:bodyPr/>
                    <a:lstStyle/>
                    <a:p>
                      <a:r>
                        <a:rPr lang="en-US" dirty="0"/>
                        <a:t>500,000</a:t>
                      </a:r>
                    </a:p>
                  </a:txBody>
                  <a:tcPr/>
                </a:tc>
                <a:extLst>
                  <a:ext uri="{0D108BD9-81ED-4DB2-BD59-A6C34878D82A}">
                    <a16:rowId xmlns:a16="http://schemas.microsoft.com/office/drawing/2014/main" val="10002"/>
                  </a:ext>
                </a:extLst>
              </a:tr>
              <a:tr h="554092">
                <a:tc>
                  <a:txBody>
                    <a:bodyPr/>
                    <a:lstStyle/>
                    <a:p>
                      <a:r>
                        <a:rPr lang="en-US" dirty="0" err="1"/>
                        <a:t>Exome</a:t>
                      </a:r>
                      <a:r>
                        <a:rPr lang="en-US" dirty="0"/>
                        <a:t> sequencing </a:t>
                      </a:r>
                    </a:p>
                  </a:txBody>
                  <a:tcPr/>
                </a:tc>
                <a:tc>
                  <a:txBody>
                    <a:bodyPr/>
                    <a:lstStyle/>
                    <a:p>
                      <a:r>
                        <a:rPr lang="en-US" dirty="0"/>
                        <a:t>Everything in gene exons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500,000 in future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by Regeneron</a:t>
                      </a:r>
                    </a:p>
                    <a:p>
                      <a:endParaRPr lang="en-US" dirty="0"/>
                    </a:p>
                  </a:txBody>
                  <a:tcPr/>
                </a:tc>
                <a:extLst>
                  <a:ext uri="{0D108BD9-81ED-4DB2-BD59-A6C34878D82A}">
                    <a16:rowId xmlns:a16="http://schemas.microsoft.com/office/drawing/2014/main" val="10003"/>
                  </a:ext>
                </a:extLst>
              </a:tr>
              <a:tr h="554092">
                <a:tc>
                  <a:txBody>
                    <a:bodyPr/>
                    <a:lstStyle/>
                    <a:p>
                      <a:r>
                        <a:rPr lang="en-US" dirty="0"/>
                        <a:t>Genome sequencing</a:t>
                      </a:r>
                    </a:p>
                  </a:txBody>
                  <a:tcPr/>
                </a:tc>
                <a:tc>
                  <a:txBody>
                    <a:bodyPr/>
                    <a:lstStyle/>
                    <a:p>
                      <a:r>
                        <a:rPr lang="en-US" dirty="0"/>
                        <a:t>Everything</a:t>
                      </a:r>
                    </a:p>
                  </a:txBody>
                  <a:tcPr/>
                </a:tc>
                <a:tc>
                  <a:txBody>
                    <a:bodyPr/>
                    <a:lstStyle/>
                    <a:p>
                      <a:r>
                        <a:rPr lang="en-US" dirty="0"/>
                        <a:t>Sequencing is underway</a:t>
                      </a:r>
                    </a:p>
                  </a:txBody>
                  <a:tcPr/>
                </a:tc>
                <a:extLst>
                  <a:ext uri="{0D108BD9-81ED-4DB2-BD59-A6C34878D82A}">
                    <a16:rowId xmlns:a16="http://schemas.microsoft.com/office/drawing/2014/main" val="10004"/>
                  </a:ext>
                </a:extLst>
              </a:tr>
            </a:tbl>
          </a:graphicData>
        </a:graphic>
      </p:graphicFrame>
      <p:grpSp>
        <p:nvGrpSpPr>
          <p:cNvPr id="5" name="Group 4"/>
          <p:cNvGrpSpPr/>
          <p:nvPr/>
        </p:nvGrpSpPr>
        <p:grpSpPr>
          <a:xfrm>
            <a:off x="1936751" y="270931"/>
            <a:ext cx="5609948" cy="595822"/>
            <a:chOff x="1936751" y="270931"/>
            <a:chExt cx="5609948" cy="595822"/>
          </a:xfrm>
        </p:grpSpPr>
        <p:pic>
          <p:nvPicPr>
            <p:cNvPr id="7" name="Picture 6"/>
            <p:cNvPicPr>
              <a:picLocks noChangeAspect="1"/>
            </p:cNvPicPr>
            <p:nvPr/>
          </p:nvPicPr>
          <p:blipFill>
            <a:blip r:embed="rId2"/>
            <a:stretch>
              <a:fillRect/>
            </a:stretch>
          </p:blipFill>
          <p:spPr>
            <a:xfrm>
              <a:off x="1936751" y="270931"/>
              <a:ext cx="2540000" cy="571500"/>
            </a:xfrm>
            <a:prstGeom prst="rect">
              <a:avLst/>
            </a:prstGeom>
          </p:spPr>
        </p:pic>
        <p:sp>
          <p:nvSpPr>
            <p:cNvPr id="8" name="TextBox 7"/>
            <p:cNvSpPr txBox="1"/>
            <p:nvPr/>
          </p:nvSpPr>
          <p:spPr>
            <a:xfrm>
              <a:off x="4489452" y="497421"/>
              <a:ext cx="305724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http://</a:t>
              </a:r>
              <a:r>
                <a:rPr lang="en-US" sz="1800" dirty="0" err="1">
                  <a:solidFill>
                    <a:srgbClr val="FFFFFF"/>
                  </a:solidFill>
                  <a:latin typeface="Arial"/>
                  <a:ea typeface="+mn-ea"/>
                </a:rPr>
                <a:t>www.ukbiobank.ac.uk</a:t>
              </a:r>
              <a:r>
                <a:rPr lang="en-US" sz="1800" dirty="0">
                  <a:solidFill>
                    <a:srgbClr val="FFFFFF"/>
                  </a:solidFill>
                  <a:latin typeface="Arial"/>
                  <a:ea typeface="+mn-ea"/>
                </a:rPr>
                <a:t>/</a:t>
              </a:r>
            </a:p>
          </p:txBody>
        </p:sp>
      </p:grpSp>
    </p:spTree>
    <p:extLst>
      <p:ext uri="{BB962C8B-B14F-4D97-AF65-F5344CB8AC3E}">
        <p14:creationId xmlns:p14="http://schemas.microsoft.com/office/powerpoint/2010/main" val="8388020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5" name="Group 4"/>
          <p:cNvGrpSpPr/>
          <p:nvPr/>
        </p:nvGrpSpPr>
        <p:grpSpPr>
          <a:xfrm>
            <a:off x="1936751" y="270931"/>
            <a:ext cx="5609948" cy="595822"/>
            <a:chOff x="1936751" y="270931"/>
            <a:chExt cx="5609948" cy="595822"/>
          </a:xfrm>
        </p:grpSpPr>
        <p:pic>
          <p:nvPicPr>
            <p:cNvPr id="7" name="Picture 6"/>
            <p:cNvPicPr>
              <a:picLocks noChangeAspect="1"/>
            </p:cNvPicPr>
            <p:nvPr/>
          </p:nvPicPr>
          <p:blipFill>
            <a:blip r:embed="rId2"/>
            <a:stretch>
              <a:fillRect/>
            </a:stretch>
          </p:blipFill>
          <p:spPr>
            <a:xfrm>
              <a:off x="1936751" y="270931"/>
              <a:ext cx="2540000" cy="571500"/>
            </a:xfrm>
            <a:prstGeom prst="rect">
              <a:avLst/>
            </a:prstGeom>
          </p:spPr>
        </p:pic>
        <p:sp>
          <p:nvSpPr>
            <p:cNvPr id="8" name="TextBox 7"/>
            <p:cNvSpPr txBox="1"/>
            <p:nvPr/>
          </p:nvSpPr>
          <p:spPr>
            <a:xfrm>
              <a:off x="4489452" y="497421"/>
              <a:ext cx="3057247"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FFFFFF"/>
                  </a:solidFill>
                  <a:latin typeface="Arial"/>
                  <a:ea typeface="+mn-ea"/>
                </a:rPr>
                <a:t>http://</a:t>
              </a:r>
              <a:r>
                <a:rPr lang="en-US" sz="1800" dirty="0" err="1">
                  <a:solidFill>
                    <a:srgbClr val="FFFFFF"/>
                  </a:solidFill>
                  <a:latin typeface="Arial"/>
                  <a:ea typeface="+mn-ea"/>
                </a:rPr>
                <a:t>www.ukbiobank.ac.uk</a:t>
              </a:r>
              <a:r>
                <a:rPr lang="en-US" sz="1800" dirty="0">
                  <a:solidFill>
                    <a:srgbClr val="FFFFFF"/>
                  </a:solidFill>
                  <a:latin typeface="Arial"/>
                  <a:ea typeface="+mn-ea"/>
                </a:rPr>
                <a:t>/</a:t>
              </a:r>
            </a:p>
          </p:txBody>
        </p:sp>
      </p:grpSp>
      <p:pic>
        <p:nvPicPr>
          <p:cNvPr id="2" name="Picture 1"/>
          <p:cNvPicPr>
            <a:picLocks noChangeAspect="1"/>
          </p:cNvPicPr>
          <p:nvPr/>
        </p:nvPicPr>
        <p:blipFill>
          <a:blip r:embed="rId3"/>
          <a:stretch>
            <a:fillRect/>
          </a:stretch>
        </p:blipFill>
        <p:spPr>
          <a:xfrm>
            <a:off x="370418" y="988212"/>
            <a:ext cx="4709584" cy="5656734"/>
          </a:xfrm>
          <a:prstGeom prst="rect">
            <a:avLst/>
          </a:prstGeom>
        </p:spPr>
      </p:pic>
      <p:sp>
        <p:nvSpPr>
          <p:cNvPr id="10" name="TextBox 9"/>
          <p:cNvSpPr txBox="1"/>
          <p:nvPr/>
        </p:nvSpPr>
        <p:spPr>
          <a:xfrm>
            <a:off x="5281082" y="1248834"/>
            <a:ext cx="3577168" cy="4524316"/>
          </a:xfrm>
          <a:prstGeom prst="rect">
            <a:avLst/>
          </a:prstGeom>
          <a:noFill/>
        </p:spPr>
        <p:txBody>
          <a:bodyPr wrap="square" rtlCol="0">
            <a:spAutoFit/>
          </a:bodyPr>
          <a:lstStyle/>
          <a:p>
            <a:pPr algn="just"/>
            <a:r>
              <a:rPr lang="en-US" dirty="0">
                <a:solidFill>
                  <a:srgbClr val="FFFFFF"/>
                </a:solidFill>
              </a:rPr>
              <a:t>“As of May 2018, there were over 14,000 deaths, 79,000 participants with cancer diagnoses, and 400,000 participants with at least one hospital admission. Considerable efforts are now underway to incorporate data from a range of other national datasets including primary care, screening </a:t>
            </a:r>
            <a:r>
              <a:rPr lang="en-US" dirty="0" err="1">
                <a:solidFill>
                  <a:srgbClr val="FFFFFF"/>
                </a:solidFill>
              </a:rPr>
              <a:t>programmes</a:t>
            </a:r>
            <a:r>
              <a:rPr lang="en-US" dirty="0">
                <a:solidFill>
                  <a:srgbClr val="FFFFFF"/>
                </a:solidFill>
              </a:rPr>
              <a:t>, and disease-specific registries, as well as asking participants directly about health-related outcomes through online questionnaire. Efforts are also underway to develop scalable approaches that can characterize in detail different health outcomes by cross-referencing multiple sources of coded clinical information”</a:t>
            </a:r>
          </a:p>
        </p:txBody>
      </p:sp>
      <p:sp>
        <p:nvSpPr>
          <p:cNvPr id="11" name="TextBox 10"/>
          <p:cNvSpPr txBox="1"/>
          <p:nvPr/>
        </p:nvSpPr>
        <p:spPr>
          <a:xfrm>
            <a:off x="5276265" y="5947833"/>
            <a:ext cx="2454318" cy="338554"/>
          </a:xfrm>
          <a:prstGeom prst="rect">
            <a:avLst/>
          </a:prstGeom>
          <a:noFill/>
        </p:spPr>
        <p:txBody>
          <a:bodyPr wrap="none" rtlCol="0">
            <a:spAutoFit/>
          </a:bodyPr>
          <a:lstStyle/>
          <a:p>
            <a:r>
              <a:rPr lang="en-US" dirty="0" err="1"/>
              <a:t>Bycroft</a:t>
            </a:r>
            <a:r>
              <a:rPr lang="en-US" dirty="0"/>
              <a:t> et al Nature 2018 </a:t>
            </a:r>
          </a:p>
        </p:txBody>
      </p:sp>
    </p:spTree>
    <p:extLst>
      <p:ext uri="{BB962C8B-B14F-4D97-AF65-F5344CB8AC3E}">
        <p14:creationId xmlns:p14="http://schemas.microsoft.com/office/powerpoint/2010/main" val="1038840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Content Placeholder 3" descr="176834.full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669" r="-4233"/>
          <a:stretch/>
        </p:blipFill>
        <p:spPr>
          <a:xfrm>
            <a:off x="239889" y="2333999"/>
            <a:ext cx="8805333" cy="3476571"/>
          </a:xfrm>
        </p:spPr>
      </p:pic>
      <p:pic>
        <p:nvPicPr>
          <p:cNvPr id="6" name="Picture 5"/>
          <p:cNvPicPr>
            <a:picLocks noChangeAspect="1"/>
          </p:cNvPicPr>
          <p:nvPr/>
        </p:nvPicPr>
        <p:blipFill>
          <a:blip r:embed="rId3"/>
          <a:stretch>
            <a:fillRect/>
          </a:stretch>
        </p:blipFill>
        <p:spPr>
          <a:xfrm>
            <a:off x="3132667" y="270931"/>
            <a:ext cx="2540000" cy="571500"/>
          </a:xfrm>
          <a:prstGeom prst="rect">
            <a:avLst/>
          </a:prstGeom>
        </p:spPr>
      </p:pic>
      <p:sp>
        <p:nvSpPr>
          <p:cNvPr id="7" name="TextBox 6"/>
          <p:cNvSpPr txBox="1"/>
          <p:nvPr/>
        </p:nvSpPr>
        <p:spPr>
          <a:xfrm>
            <a:off x="1490671" y="6053666"/>
            <a:ext cx="5989440" cy="584776"/>
          </a:xfrm>
          <a:prstGeom prst="rect">
            <a:avLst/>
          </a:prstGeom>
          <a:noFill/>
        </p:spPr>
        <p:txBody>
          <a:bodyPr wrap="none" rtlCol="0">
            <a:spAutoFit/>
          </a:bodyPr>
          <a:lstStyle/>
          <a:p>
            <a:pPr algn="ctr"/>
            <a:r>
              <a:rPr lang="en-US" dirty="0"/>
              <a:t>Number of statistically significant </a:t>
            </a:r>
            <a:r>
              <a:rPr lang="en-US" dirty="0" err="1"/>
              <a:t>assocaitions</a:t>
            </a:r>
            <a:r>
              <a:rPr lang="en-US" dirty="0"/>
              <a:t> among 717 traits</a:t>
            </a:r>
          </a:p>
          <a:p>
            <a:pPr algn="ctr"/>
            <a:r>
              <a:rPr lang="en-US" dirty="0" err="1"/>
              <a:t>Canela-Xandri</a:t>
            </a:r>
            <a:r>
              <a:rPr lang="en-US" dirty="0"/>
              <a:t> et al, http://</a:t>
            </a:r>
            <a:r>
              <a:rPr lang="en-US" dirty="0" err="1"/>
              <a:t>geneatlas.roslin.ed.ac.uk</a:t>
            </a:r>
            <a:r>
              <a:rPr lang="en-US" dirty="0"/>
              <a:t>/</a:t>
            </a:r>
            <a:r>
              <a:rPr lang="en-US" dirty="0" err="1"/>
              <a:t>phewas</a:t>
            </a:r>
            <a:r>
              <a:rPr lang="en-US" dirty="0"/>
              <a:t>/</a:t>
            </a:r>
          </a:p>
        </p:txBody>
      </p:sp>
      <p:sp>
        <p:nvSpPr>
          <p:cNvPr id="8" name="TextBox 7"/>
          <p:cNvSpPr txBox="1"/>
          <p:nvPr/>
        </p:nvSpPr>
        <p:spPr>
          <a:xfrm>
            <a:off x="426720" y="1133670"/>
            <a:ext cx="8290560" cy="1200329"/>
          </a:xfrm>
          <a:prstGeom prst="rect">
            <a:avLst/>
          </a:prstGeom>
          <a:noFill/>
        </p:spPr>
        <p:txBody>
          <a:bodyPr wrap="square" rtlCol="0">
            <a:spAutoFit/>
          </a:bodyPr>
          <a:lstStyle/>
          <a:p>
            <a:pPr algn="ctr"/>
            <a:r>
              <a:rPr lang="en-US" sz="2400" dirty="0"/>
              <a:t>The UK biobank has let us discovery associations with 100s of traits across the whole genome, and indeed many variants are associated with many traits.</a:t>
            </a:r>
          </a:p>
        </p:txBody>
      </p:sp>
    </p:spTree>
    <p:extLst>
      <p:ext uri="{BB962C8B-B14F-4D97-AF65-F5344CB8AC3E}">
        <p14:creationId xmlns:p14="http://schemas.microsoft.com/office/powerpoint/2010/main" val="937831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32667" y="270931"/>
            <a:ext cx="2540000" cy="571500"/>
          </a:xfrm>
          <a:prstGeom prst="rect">
            <a:avLst/>
          </a:prstGeom>
        </p:spPr>
      </p:pic>
      <p:sp>
        <p:nvSpPr>
          <p:cNvPr id="6" name="Content Placeholder 3"/>
          <p:cNvSpPr>
            <a:spLocks noGrp="1"/>
          </p:cNvSpPr>
          <p:nvPr>
            <p:ph idx="1"/>
          </p:nvPr>
        </p:nvSpPr>
        <p:spPr>
          <a:xfrm>
            <a:off x="541866" y="906972"/>
            <a:ext cx="8125883" cy="1095394"/>
          </a:xfrm>
        </p:spPr>
        <p:txBody>
          <a:bodyPr/>
          <a:lstStyle/>
          <a:p>
            <a:pPr algn="ctr"/>
            <a:r>
              <a:rPr lang="en-US" sz="2400" dirty="0"/>
              <a:t>Any researcher can apply for this data.  </a:t>
            </a:r>
          </a:p>
        </p:txBody>
      </p:sp>
      <p:pic>
        <p:nvPicPr>
          <p:cNvPr id="2" name="Picture 1"/>
          <p:cNvPicPr>
            <a:picLocks noChangeAspect="1"/>
          </p:cNvPicPr>
          <p:nvPr/>
        </p:nvPicPr>
        <p:blipFill>
          <a:blip r:embed="rId3"/>
          <a:stretch>
            <a:fillRect/>
          </a:stretch>
        </p:blipFill>
        <p:spPr>
          <a:xfrm>
            <a:off x="377197" y="1492245"/>
            <a:ext cx="4067803" cy="2793225"/>
          </a:xfrm>
          <a:prstGeom prst="rect">
            <a:avLst/>
          </a:prstGeom>
        </p:spPr>
      </p:pic>
      <p:pic>
        <p:nvPicPr>
          <p:cNvPr id="3" name="Picture 2"/>
          <p:cNvPicPr>
            <a:picLocks noChangeAspect="1"/>
          </p:cNvPicPr>
          <p:nvPr/>
        </p:nvPicPr>
        <p:blipFill>
          <a:blip r:embed="rId4"/>
          <a:stretch>
            <a:fillRect/>
          </a:stretch>
        </p:blipFill>
        <p:spPr>
          <a:xfrm>
            <a:off x="4629854" y="3371850"/>
            <a:ext cx="4238979" cy="3179234"/>
          </a:xfrm>
          <a:prstGeom prst="rect">
            <a:avLst/>
          </a:prstGeom>
        </p:spPr>
      </p:pic>
      <p:sp>
        <p:nvSpPr>
          <p:cNvPr id="4" name="TextBox 3">
            <a:extLst>
              <a:ext uri="{FF2B5EF4-FFF2-40B4-BE49-F238E27FC236}">
                <a16:creationId xmlns:a16="http://schemas.microsoft.com/office/drawing/2014/main" id="{5194DEEC-5DFC-7F41-9BF5-C9EE5CB5DCFB}"/>
              </a:ext>
            </a:extLst>
          </p:cNvPr>
          <p:cNvSpPr txBox="1"/>
          <p:nvPr/>
        </p:nvSpPr>
        <p:spPr>
          <a:xfrm>
            <a:off x="377197" y="5658640"/>
            <a:ext cx="3950963" cy="584775"/>
          </a:xfrm>
          <a:prstGeom prst="rect">
            <a:avLst/>
          </a:prstGeom>
          <a:noFill/>
        </p:spPr>
        <p:txBody>
          <a:bodyPr wrap="square" rtlCol="0">
            <a:spAutoFit/>
          </a:bodyPr>
          <a:lstStyle/>
          <a:p>
            <a:pPr algn="l"/>
            <a:r>
              <a:rPr lang="en-US" dirty="0"/>
              <a:t>You can browse available data and apply at https://</a:t>
            </a:r>
            <a:r>
              <a:rPr lang="en-US" dirty="0" err="1"/>
              <a:t>www.ukbiobank.ac.uk</a:t>
            </a:r>
            <a:endParaRPr lang="en-US" dirty="0"/>
          </a:p>
        </p:txBody>
      </p:sp>
    </p:spTree>
    <p:extLst>
      <p:ext uri="{BB962C8B-B14F-4D97-AF65-F5344CB8AC3E}">
        <p14:creationId xmlns:p14="http://schemas.microsoft.com/office/powerpoint/2010/main" val="2083470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891EF-0F35-394C-9C0D-65F6F51BF037}"/>
              </a:ext>
            </a:extLst>
          </p:cNvPr>
          <p:cNvSpPr>
            <a:spLocks noGrp="1"/>
          </p:cNvSpPr>
          <p:nvPr>
            <p:ph idx="1"/>
          </p:nvPr>
        </p:nvSpPr>
        <p:spPr>
          <a:xfrm>
            <a:off x="552450" y="2938272"/>
            <a:ext cx="7786878" cy="981456"/>
          </a:xfrm>
        </p:spPr>
        <p:txBody>
          <a:bodyPr/>
          <a:lstStyle/>
          <a:p>
            <a:r>
              <a:rPr lang="en-US" dirty="0"/>
              <a:t>Finally – the largest GWAS conducted to date</a:t>
            </a:r>
          </a:p>
        </p:txBody>
      </p:sp>
    </p:spTree>
    <p:extLst>
      <p:ext uri="{BB962C8B-B14F-4D97-AF65-F5344CB8AC3E}">
        <p14:creationId xmlns:p14="http://schemas.microsoft.com/office/powerpoint/2010/main" val="1821150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FFA6AD8-229A-7354-1B58-059518C86804}"/>
              </a:ext>
            </a:extLst>
          </p:cNvPr>
          <p:cNvSpPr txBox="1"/>
          <p:nvPr/>
        </p:nvSpPr>
        <p:spPr>
          <a:xfrm>
            <a:off x="475536" y="3986656"/>
            <a:ext cx="3217606" cy="338554"/>
          </a:xfrm>
          <a:prstGeom prst="rect">
            <a:avLst/>
          </a:prstGeom>
          <a:solidFill>
            <a:srgbClr val="FFFFFF">
              <a:alpha val="22353"/>
            </a:srgbClr>
          </a:solidFill>
        </p:spPr>
        <p:txBody>
          <a:bodyPr wrap="square" rtlCol="0">
            <a:spAutoFit/>
          </a:bodyPr>
          <a:lstStyle/>
          <a:p>
            <a:pPr algn="l"/>
            <a:r>
              <a:rPr lang="en-US" dirty="0">
                <a:latin typeface="FoundrySterling-Book" pitchFamily="2" charset="0"/>
              </a:rPr>
              <a:t>(Adult) height is ~90% heritable</a:t>
            </a:r>
          </a:p>
        </p:txBody>
      </p:sp>
      <p:grpSp>
        <p:nvGrpSpPr>
          <p:cNvPr id="11" name="Group 10">
            <a:extLst>
              <a:ext uri="{FF2B5EF4-FFF2-40B4-BE49-F238E27FC236}">
                <a16:creationId xmlns:a16="http://schemas.microsoft.com/office/drawing/2014/main" id="{840F529A-1D5E-155C-A9EC-82B0861D4561}"/>
              </a:ext>
            </a:extLst>
          </p:cNvPr>
          <p:cNvGrpSpPr/>
          <p:nvPr/>
        </p:nvGrpSpPr>
        <p:grpSpPr>
          <a:xfrm>
            <a:off x="882655" y="1794399"/>
            <a:ext cx="1011737" cy="1921015"/>
            <a:chOff x="301625" y="1977885"/>
            <a:chExt cx="1011737" cy="1921015"/>
          </a:xfrm>
        </p:grpSpPr>
        <p:sp>
          <p:nvSpPr>
            <p:cNvPr id="12" name="Rectangle 11">
              <a:extLst>
                <a:ext uri="{FF2B5EF4-FFF2-40B4-BE49-F238E27FC236}">
                  <a16:creationId xmlns:a16="http://schemas.microsoft.com/office/drawing/2014/main" id="{24630B0B-5E8A-1E54-6CE6-5EC54660398E}"/>
                </a:ext>
              </a:extLst>
            </p:cNvPr>
            <p:cNvSpPr/>
            <p:nvPr/>
          </p:nvSpPr>
          <p:spPr bwMode="auto">
            <a:xfrm>
              <a:off x="301625" y="1981059"/>
              <a:ext cx="1011737" cy="1917841"/>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grpSp>
          <p:nvGrpSpPr>
            <p:cNvPr id="13" name="Group 12">
              <a:extLst>
                <a:ext uri="{FF2B5EF4-FFF2-40B4-BE49-F238E27FC236}">
                  <a16:creationId xmlns:a16="http://schemas.microsoft.com/office/drawing/2014/main" id="{EBCC420F-F67C-0720-6A60-C5BE9E8B286C}"/>
                </a:ext>
              </a:extLst>
            </p:cNvPr>
            <p:cNvGrpSpPr/>
            <p:nvPr/>
          </p:nvGrpSpPr>
          <p:grpSpPr>
            <a:xfrm>
              <a:off x="358816" y="1977885"/>
              <a:ext cx="904834" cy="1898790"/>
              <a:chOff x="358816" y="1977885"/>
              <a:chExt cx="904834" cy="1898790"/>
            </a:xfrm>
          </p:grpSpPr>
          <p:cxnSp>
            <p:nvCxnSpPr>
              <p:cNvPr id="14" name="Straight Arrow Connector 13">
                <a:extLst>
                  <a:ext uri="{FF2B5EF4-FFF2-40B4-BE49-F238E27FC236}">
                    <a16:creationId xmlns:a16="http://schemas.microsoft.com/office/drawing/2014/main" id="{AACF107E-3B21-7686-843E-086E853FEED7}"/>
                  </a:ext>
                </a:extLst>
              </p:cNvPr>
              <p:cNvCxnSpPr>
                <a:cxnSpLocks/>
              </p:cNvCxnSpPr>
              <p:nvPr/>
            </p:nvCxnSpPr>
            <p:spPr bwMode="auto">
              <a:xfrm>
                <a:off x="645070" y="3433684"/>
                <a:ext cx="69767" cy="28830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7E718EA-F1E7-602E-BBCD-A1B5DE79A911}"/>
                  </a:ext>
                </a:extLst>
              </p:cNvPr>
              <p:cNvCxnSpPr>
                <a:cxnSpLocks/>
              </p:cNvCxnSpPr>
              <p:nvPr/>
            </p:nvCxnSpPr>
            <p:spPr bwMode="auto">
              <a:xfrm flipH="1">
                <a:off x="928403" y="3429440"/>
                <a:ext cx="202151" cy="292544"/>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pic>
            <p:nvPicPr>
              <p:cNvPr id="16" name="Picture 15" descr="A picture containing text, writing implement, stationary, marker&#10;&#10;Description automatically generated">
                <a:extLst>
                  <a:ext uri="{FF2B5EF4-FFF2-40B4-BE49-F238E27FC236}">
                    <a16:creationId xmlns:a16="http://schemas.microsoft.com/office/drawing/2014/main" id="{E4D10C02-AB1B-2F72-1D4C-7E6186BF538F}"/>
                  </a:ext>
                </a:extLst>
              </p:cNvPr>
              <p:cNvPicPr>
                <a:picLocks noChangeAspect="1"/>
              </p:cNvPicPr>
              <p:nvPr/>
            </p:nvPicPr>
            <p:blipFill rotWithShape="1">
              <a:blip r:embed="rId2">
                <a:extLst>
                  <a:ext uri="{28A0092B-C50C-407E-A947-70E740481C1C}">
                    <a14:useLocalDpi xmlns:a14="http://schemas.microsoft.com/office/drawing/2010/main" val="0"/>
                  </a:ext>
                </a:extLst>
              </a:blip>
              <a:srcRect l="2095" t="3092" r="91821" b="40334"/>
              <a:stretch/>
            </p:blipFill>
            <p:spPr>
              <a:xfrm>
                <a:off x="358816" y="1981059"/>
                <a:ext cx="529590" cy="1740923"/>
              </a:xfrm>
              <a:prstGeom prst="rect">
                <a:avLst/>
              </a:prstGeom>
            </p:spPr>
          </p:pic>
          <p:pic>
            <p:nvPicPr>
              <p:cNvPr id="17" name="Picture 16" descr="A picture containing text, writing implement, stationary, marker&#10;&#10;Description automatically generated">
                <a:extLst>
                  <a:ext uri="{FF2B5EF4-FFF2-40B4-BE49-F238E27FC236}">
                    <a16:creationId xmlns:a16="http://schemas.microsoft.com/office/drawing/2014/main" id="{17BB79F1-7927-2B0E-37A1-56809DFE0C28}"/>
                  </a:ext>
                </a:extLst>
              </p:cNvPr>
              <p:cNvPicPr>
                <a:picLocks noChangeAspect="1"/>
              </p:cNvPicPr>
              <p:nvPr/>
            </p:nvPicPr>
            <p:blipFill rotWithShape="1">
              <a:blip r:embed="rId2">
                <a:extLst>
                  <a:ext uri="{28A0092B-C50C-407E-A947-70E740481C1C}">
                    <a14:useLocalDpi xmlns:a14="http://schemas.microsoft.com/office/drawing/2010/main" val="0"/>
                  </a:ext>
                </a:extLst>
              </a:blip>
              <a:srcRect l="43840" t="2989" r="51606" b="40437"/>
              <a:stretch/>
            </p:blipFill>
            <p:spPr>
              <a:xfrm>
                <a:off x="867229" y="1977885"/>
                <a:ext cx="396421" cy="1740922"/>
              </a:xfrm>
              <a:prstGeom prst="rect">
                <a:avLst/>
              </a:prstGeom>
            </p:spPr>
          </p:pic>
          <p:pic>
            <p:nvPicPr>
              <p:cNvPr id="18" name="Picture 17" descr="A picture containing text, writing implement, stationary, marker&#10;&#10;Description automatically generated">
                <a:extLst>
                  <a:ext uri="{FF2B5EF4-FFF2-40B4-BE49-F238E27FC236}">
                    <a16:creationId xmlns:a16="http://schemas.microsoft.com/office/drawing/2014/main" id="{6D2B8DF9-0297-786A-C5D8-1797F3ACF162}"/>
                  </a:ext>
                </a:extLst>
              </p:cNvPr>
              <p:cNvPicPr>
                <a:picLocks noChangeAspect="1"/>
              </p:cNvPicPr>
              <p:nvPr/>
            </p:nvPicPr>
            <p:blipFill rotWithShape="1">
              <a:blip r:embed="rId2">
                <a:extLst>
                  <a:ext uri="{28A0092B-C50C-407E-A947-70E740481C1C}">
                    <a14:useLocalDpi xmlns:a14="http://schemas.microsoft.com/office/drawing/2010/main" val="0"/>
                  </a:ext>
                </a:extLst>
              </a:blip>
              <a:srcRect l="2092" t="68355" r="87670" b="26391"/>
              <a:stretch/>
            </p:blipFill>
            <p:spPr>
              <a:xfrm>
                <a:off x="359756" y="3715006"/>
                <a:ext cx="891194" cy="161669"/>
              </a:xfrm>
              <a:prstGeom prst="rect">
                <a:avLst/>
              </a:prstGeom>
            </p:spPr>
          </p:pic>
          <p:pic>
            <p:nvPicPr>
              <p:cNvPr id="19" name="Picture 18" descr="A picture containing text, writing implement, stationary, marker&#10;&#10;Description automatically generated">
                <a:extLst>
                  <a:ext uri="{FF2B5EF4-FFF2-40B4-BE49-F238E27FC236}">
                    <a16:creationId xmlns:a16="http://schemas.microsoft.com/office/drawing/2014/main" id="{ECC045AA-DF85-ED67-9BFD-F58769D17CC6}"/>
                  </a:ext>
                </a:extLst>
              </p:cNvPr>
              <p:cNvPicPr>
                <a:picLocks noChangeAspect="1"/>
              </p:cNvPicPr>
              <p:nvPr/>
            </p:nvPicPr>
            <p:blipFill rotWithShape="1">
              <a:blip r:embed="rId2">
                <a:extLst>
                  <a:ext uri="{28A0092B-C50C-407E-A947-70E740481C1C}">
                    <a14:useLocalDpi xmlns:a14="http://schemas.microsoft.com/office/drawing/2010/main" val="0"/>
                  </a:ext>
                </a:extLst>
              </a:blip>
              <a:srcRect l="44075" t="68715" r="51724" b="27076"/>
              <a:stretch/>
            </p:blipFill>
            <p:spPr>
              <a:xfrm>
                <a:off x="889345" y="3725071"/>
                <a:ext cx="365713" cy="129525"/>
              </a:xfrm>
              <a:prstGeom prst="rect">
                <a:avLst/>
              </a:prstGeom>
            </p:spPr>
          </p:pic>
        </p:grpSp>
      </p:grpSp>
      <p:grpSp>
        <p:nvGrpSpPr>
          <p:cNvPr id="36" name="Group 35">
            <a:extLst>
              <a:ext uri="{FF2B5EF4-FFF2-40B4-BE49-F238E27FC236}">
                <a16:creationId xmlns:a16="http://schemas.microsoft.com/office/drawing/2014/main" id="{F88F295B-226F-8645-88B6-5D44859A377E}"/>
              </a:ext>
            </a:extLst>
          </p:cNvPr>
          <p:cNvGrpSpPr/>
          <p:nvPr/>
        </p:nvGrpSpPr>
        <p:grpSpPr>
          <a:xfrm>
            <a:off x="845325" y="4536247"/>
            <a:ext cx="6985000" cy="1689100"/>
            <a:chOff x="845325" y="4536247"/>
            <a:chExt cx="6985000" cy="1689100"/>
          </a:xfrm>
        </p:grpSpPr>
        <p:pic>
          <p:nvPicPr>
            <p:cNvPr id="5" name="Content Placeholder 3">
              <a:extLst>
                <a:ext uri="{FF2B5EF4-FFF2-40B4-BE49-F238E27FC236}">
                  <a16:creationId xmlns:a16="http://schemas.microsoft.com/office/drawing/2014/main" id="{74272C4C-9E23-5714-0721-A51833BEC5BB}"/>
                </a:ext>
              </a:extLst>
            </p:cNvPr>
            <p:cNvPicPr>
              <a:picLocks noChangeAspect="1"/>
            </p:cNvPicPr>
            <p:nvPr/>
          </p:nvPicPr>
          <p:blipFill>
            <a:blip r:embed="rId3"/>
            <a:stretch>
              <a:fillRect/>
            </a:stretch>
          </p:blipFill>
          <p:spPr bwMode="auto">
            <a:xfrm>
              <a:off x="845325" y="4536247"/>
              <a:ext cx="6985000" cy="16891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pic>
        <p:sp>
          <p:nvSpPr>
            <p:cNvPr id="25" name="TextBox 24">
              <a:extLst>
                <a:ext uri="{FF2B5EF4-FFF2-40B4-BE49-F238E27FC236}">
                  <a16:creationId xmlns:a16="http://schemas.microsoft.com/office/drawing/2014/main" id="{F3D3B46E-A250-BFC3-3ADB-397374B0D4DA}"/>
                </a:ext>
              </a:extLst>
            </p:cNvPr>
            <p:cNvSpPr txBox="1"/>
            <p:nvPr/>
          </p:nvSpPr>
          <p:spPr>
            <a:xfrm>
              <a:off x="3098219" y="5145059"/>
              <a:ext cx="819455" cy="338554"/>
            </a:xfrm>
            <a:prstGeom prst="rect">
              <a:avLst/>
            </a:prstGeom>
            <a:noFill/>
          </p:spPr>
          <p:txBody>
            <a:bodyPr wrap="none" rtlCol="0">
              <a:spAutoFit/>
            </a:bodyPr>
            <a:lstStyle/>
            <a:p>
              <a:r>
                <a:rPr lang="en-US" dirty="0">
                  <a:solidFill>
                    <a:schemeClr val="accent4">
                      <a:lumMod val="10000"/>
                    </a:schemeClr>
                  </a:solidFill>
                  <a:latin typeface="FoundrySterling-Book" pitchFamily="2" charset="0"/>
                </a:rPr>
                <a:t>(2010)</a:t>
              </a:r>
            </a:p>
          </p:txBody>
        </p:sp>
      </p:grpSp>
      <p:sp>
        <p:nvSpPr>
          <p:cNvPr id="26" name="TextBox 25">
            <a:extLst>
              <a:ext uri="{FF2B5EF4-FFF2-40B4-BE49-F238E27FC236}">
                <a16:creationId xmlns:a16="http://schemas.microsoft.com/office/drawing/2014/main" id="{173162F9-A8EA-75E5-E8FD-503447D8DC95}"/>
              </a:ext>
            </a:extLst>
          </p:cNvPr>
          <p:cNvSpPr txBox="1"/>
          <p:nvPr/>
        </p:nvSpPr>
        <p:spPr>
          <a:xfrm>
            <a:off x="1546035" y="6309234"/>
            <a:ext cx="5583580" cy="338554"/>
          </a:xfrm>
          <a:prstGeom prst="rect">
            <a:avLst/>
          </a:prstGeom>
          <a:noFill/>
        </p:spPr>
        <p:txBody>
          <a:bodyPr wrap="none" rtlCol="0">
            <a:spAutoFit/>
          </a:bodyPr>
          <a:lstStyle/>
          <a:p>
            <a:pPr algn="l"/>
            <a:r>
              <a:rPr lang="en-US" dirty="0">
                <a:latin typeface="FoundrySterling-Book" pitchFamily="2" charset="0"/>
              </a:rPr>
              <a:t>About half of the 90% heritability is explained by common SNPs.</a:t>
            </a:r>
          </a:p>
        </p:txBody>
      </p:sp>
      <p:pic>
        <p:nvPicPr>
          <p:cNvPr id="28" name="Picture 27" descr="Chart&#10;&#10;Description automatically generated">
            <a:extLst>
              <a:ext uri="{FF2B5EF4-FFF2-40B4-BE49-F238E27FC236}">
                <a16:creationId xmlns:a16="http://schemas.microsoft.com/office/drawing/2014/main" id="{E101FAB6-7F81-94F7-5C62-34F3EBEE5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892" y="1827669"/>
            <a:ext cx="3102603" cy="2222033"/>
          </a:xfrm>
          <a:prstGeom prst="rect">
            <a:avLst/>
          </a:prstGeom>
        </p:spPr>
      </p:pic>
      <p:sp>
        <p:nvSpPr>
          <p:cNvPr id="29" name="TextBox 28">
            <a:extLst>
              <a:ext uri="{FF2B5EF4-FFF2-40B4-BE49-F238E27FC236}">
                <a16:creationId xmlns:a16="http://schemas.microsoft.com/office/drawing/2014/main" id="{5D9EE0C1-FC22-FE4D-7791-9B666C65E2EF}"/>
              </a:ext>
            </a:extLst>
          </p:cNvPr>
          <p:cNvSpPr txBox="1"/>
          <p:nvPr/>
        </p:nvSpPr>
        <p:spPr>
          <a:xfrm>
            <a:off x="278336" y="469506"/>
            <a:ext cx="8587327" cy="923330"/>
          </a:xfrm>
          <a:prstGeom prst="rect">
            <a:avLst/>
          </a:prstGeom>
          <a:noFill/>
        </p:spPr>
        <p:txBody>
          <a:bodyPr wrap="square" rtlCol="0">
            <a:spAutoFit/>
          </a:bodyPr>
          <a:lstStyle/>
          <a:p>
            <a:pPr algn="l"/>
            <a:r>
              <a:rPr lang="en-US" sz="1800" dirty="0">
                <a:latin typeface="FoundrySterling-Book" pitchFamily="2" charset="0"/>
              </a:rPr>
              <a:t>Idea: if genetics determines a trait, then </a:t>
            </a:r>
            <a:r>
              <a:rPr lang="en-US" sz="1800" i="1" dirty="0">
                <a:latin typeface="FOUNDRYSTERLING-BOOK" pitchFamily="2" charset="0"/>
              </a:rPr>
              <a:t>more genetically similar individuals should have more similar phenotypes.  </a:t>
            </a:r>
            <a:r>
              <a:rPr lang="en-US" sz="1800" dirty="0">
                <a:latin typeface="FoundrySterling-Book" pitchFamily="2" charset="0"/>
              </a:rPr>
              <a:t>Can estimate how much genetics determines trait variation by comparing trait similarity in monozygotic (identical) and dizygotic twins.</a:t>
            </a:r>
            <a:endParaRPr lang="en-US" sz="1800" i="1" dirty="0">
              <a:latin typeface="FOUNDRYSTERLING-BOOK" pitchFamily="2" charset="0"/>
            </a:endParaRPr>
          </a:p>
        </p:txBody>
      </p:sp>
      <p:sp>
        <p:nvSpPr>
          <p:cNvPr id="30" name="TextBox 29">
            <a:extLst>
              <a:ext uri="{FF2B5EF4-FFF2-40B4-BE49-F238E27FC236}">
                <a16:creationId xmlns:a16="http://schemas.microsoft.com/office/drawing/2014/main" id="{7B845654-320D-5990-F759-4CF54681BCDE}"/>
              </a:ext>
            </a:extLst>
          </p:cNvPr>
          <p:cNvSpPr txBox="1"/>
          <p:nvPr/>
        </p:nvSpPr>
        <p:spPr>
          <a:xfrm>
            <a:off x="2492318" y="2018371"/>
            <a:ext cx="841897" cy="338554"/>
          </a:xfrm>
          <a:prstGeom prst="rect">
            <a:avLst/>
          </a:prstGeom>
          <a:noFill/>
        </p:spPr>
        <p:txBody>
          <a:bodyPr wrap="none" rtlCol="0">
            <a:spAutoFit/>
          </a:bodyPr>
          <a:lstStyle/>
          <a:p>
            <a:r>
              <a:rPr lang="en-US" dirty="0">
                <a:latin typeface="FoundrySterling-Book" pitchFamily="2" charset="0"/>
              </a:rPr>
              <a:t>In twins</a:t>
            </a:r>
          </a:p>
        </p:txBody>
      </p:sp>
      <p:sp>
        <p:nvSpPr>
          <p:cNvPr id="31" name="TextBox 30">
            <a:extLst>
              <a:ext uri="{FF2B5EF4-FFF2-40B4-BE49-F238E27FC236}">
                <a16:creationId xmlns:a16="http://schemas.microsoft.com/office/drawing/2014/main" id="{90AEF6F0-5C6B-5B95-C002-7A15F4CE280D}"/>
              </a:ext>
            </a:extLst>
          </p:cNvPr>
          <p:cNvSpPr txBox="1"/>
          <p:nvPr/>
        </p:nvSpPr>
        <p:spPr>
          <a:xfrm>
            <a:off x="3810238" y="3222949"/>
            <a:ext cx="1212191" cy="338554"/>
          </a:xfrm>
          <a:prstGeom prst="rect">
            <a:avLst/>
          </a:prstGeom>
          <a:noFill/>
        </p:spPr>
        <p:txBody>
          <a:bodyPr wrap="none" rtlCol="0">
            <a:spAutoFit/>
          </a:bodyPr>
          <a:lstStyle/>
          <a:p>
            <a:r>
              <a:rPr lang="en-US" dirty="0">
                <a:latin typeface="FoundrySterling-Book" pitchFamily="2" charset="0"/>
              </a:rPr>
              <a:t>From GWAS</a:t>
            </a:r>
          </a:p>
        </p:txBody>
      </p:sp>
      <p:cxnSp>
        <p:nvCxnSpPr>
          <p:cNvPr id="32" name="Straight Arrow Connector 31">
            <a:extLst>
              <a:ext uri="{FF2B5EF4-FFF2-40B4-BE49-F238E27FC236}">
                <a16:creationId xmlns:a16="http://schemas.microsoft.com/office/drawing/2014/main" id="{AEAE7AB2-76B2-E737-4734-8CB03BC2E0DB}"/>
              </a:ext>
            </a:extLst>
          </p:cNvPr>
          <p:cNvCxnSpPr>
            <a:cxnSpLocks/>
          </p:cNvCxnSpPr>
          <p:nvPr/>
        </p:nvCxnSpPr>
        <p:spPr>
          <a:xfrm flipH="1">
            <a:off x="2084339" y="2187648"/>
            <a:ext cx="34218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02A3C55D-58F9-CCFA-66AB-23D0E2DF91E2}"/>
              </a:ext>
            </a:extLst>
          </p:cNvPr>
          <p:cNvCxnSpPr>
            <a:cxnSpLocks/>
          </p:cNvCxnSpPr>
          <p:nvPr/>
        </p:nvCxnSpPr>
        <p:spPr>
          <a:xfrm>
            <a:off x="5022429" y="3379367"/>
            <a:ext cx="330156" cy="128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7" name="Picture 36" descr="example_R.png">
            <a:extLst>
              <a:ext uri="{FF2B5EF4-FFF2-40B4-BE49-F238E27FC236}">
                <a16:creationId xmlns:a16="http://schemas.microsoft.com/office/drawing/2014/main" id="{E1793EBC-0881-CF22-1339-C309E15843BC}"/>
              </a:ext>
            </a:extLst>
          </p:cNvPr>
          <p:cNvPicPr>
            <a:picLocks noChangeAspect="1"/>
          </p:cNvPicPr>
          <p:nvPr/>
        </p:nvPicPr>
        <p:blipFill>
          <a:blip r:embed="rId5"/>
          <a:srcRect l="10630" t="10630" r="3543" b="14173"/>
          <a:stretch>
            <a:fillRect/>
          </a:stretch>
        </p:blipFill>
        <p:spPr>
          <a:xfrm>
            <a:off x="7937933" y="1963523"/>
            <a:ext cx="532441" cy="466496"/>
          </a:xfrm>
          <a:prstGeom prst="rect">
            <a:avLst/>
          </a:prstGeom>
        </p:spPr>
      </p:pic>
    </p:spTree>
    <p:extLst>
      <p:ext uri="{BB962C8B-B14F-4D97-AF65-F5344CB8AC3E}">
        <p14:creationId xmlns:p14="http://schemas.microsoft.com/office/powerpoint/2010/main" val="2443233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C39A5-F61F-5E4E-93EE-C190738B47EB}"/>
              </a:ext>
            </a:extLst>
          </p:cNvPr>
          <p:cNvPicPr>
            <a:picLocks noChangeAspect="1"/>
          </p:cNvPicPr>
          <p:nvPr/>
        </p:nvPicPr>
        <p:blipFill rotWithShape="1">
          <a:blip r:embed="rId2"/>
          <a:srcRect b="48622"/>
          <a:stretch/>
        </p:blipFill>
        <p:spPr>
          <a:xfrm>
            <a:off x="210366" y="1472184"/>
            <a:ext cx="5852345" cy="4255008"/>
          </a:xfrm>
          <a:prstGeom prst="rect">
            <a:avLst/>
          </a:prstGeom>
          <a:solidFill>
            <a:schemeClr val="tx1"/>
          </a:solidFill>
        </p:spPr>
      </p:pic>
      <p:sp>
        <p:nvSpPr>
          <p:cNvPr id="5" name="Title 1">
            <a:extLst>
              <a:ext uri="{FF2B5EF4-FFF2-40B4-BE49-F238E27FC236}">
                <a16:creationId xmlns:a16="http://schemas.microsoft.com/office/drawing/2014/main" id="{8B6F36B9-CEE4-834E-9FB7-3072495D40F3}"/>
              </a:ext>
            </a:extLst>
          </p:cNvPr>
          <p:cNvSpPr>
            <a:spLocks noGrp="1"/>
          </p:cNvSpPr>
          <p:nvPr>
            <p:ph type="title"/>
          </p:nvPr>
        </p:nvSpPr>
        <p:spPr>
          <a:xfrm>
            <a:off x="316992" y="152400"/>
            <a:ext cx="8607552" cy="786384"/>
          </a:xfrm>
        </p:spPr>
        <p:txBody>
          <a:bodyPr/>
          <a:lstStyle/>
          <a:p>
            <a:r>
              <a:rPr lang="en-US" dirty="0">
                <a:latin typeface="FoundrySterling-Book" pitchFamily="2" charset="0"/>
              </a:rPr>
              <a:t>GWAS of height in 5.4 million individuals</a:t>
            </a:r>
          </a:p>
        </p:txBody>
      </p:sp>
      <p:sp>
        <p:nvSpPr>
          <p:cNvPr id="6" name="TextBox 5">
            <a:extLst>
              <a:ext uri="{FF2B5EF4-FFF2-40B4-BE49-F238E27FC236}">
                <a16:creationId xmlns:a16="http://schemas.microsoft.com/office/drawing/2014/main" id="{1795DC3E-7D70-3243-89BE-8ED217F38BE2}"/>
              </a:ext>
            </a:extLst>
          </p:cNvPr>
          <p:cNvSpPr txBox="1"/>
          <p:nvPr/>
        </p:nvSpPr>
        <p:spPr>
          <a:xfrm>
            <a:off x="6245288" y="1578638"/>
            <a:ext cx="2581720" cy="830997"/>
          </a:xfrm>
          <a:prstGeom prst="rect">
            <a:avLst/>
          </a:prstGeom>
          <a:solidFill>
            <a:srgbClr val="FFFFFF">
              <a:alpha val="22353"/>
            </a:srgbClr>
          </a:solidFill>
        </p:spPr>
        <p:txBody>
          <a:bodyPr wrap="square" rtlCol="0">
            <a:spAutoFit/>
          </a:bodyPr>
          <a:lstStyle/>
          <a:p>
            <a:pPr algn="l"/>
            <a:r>
              <a:rPr lang="en-US" dirty="0"/>
              <a:t>This very preprint appeared on </a:t>
            </a:r>
            <a:r>
              <a:rPr lang="en-US" dirty="0" err="1"/>
              <a:t>bioRxiv</a:t>
            </a:r>
            <a:r>
              <a:rPr lang="en-US" dirty="0"/>
              <a:t> in January 2022</a:t>
            </a:r>
          </a:p>
        </p:txBody>
      </p:sp>
      <p:sp>
        <p:nvSpPr>
          <p:cNvPr id="7" name="Rectangle 6">
            <a:extLst>
              <a:ext uri="{FF2B5EF4-FFF2-40B4-BE49-F238E27FC236}">
                <a16:creationId xmlns:a16="http://schemas.microsoft.com/office/drawing/2014/main" id="{E5C773B1-89C4-A841-A7D5-2772C44225E9}"/>
              </a:ext>
            </a:extLst>
          </p:cNvPr>
          <p:cNvSpPr/>
          <p:nvPr/>
        </p:nvSpPr>
        <p:spPr>
          <a:xfrm>
            <a:off x="2080461" y="6367046"/>
            <a:ext cx="5954067" cy="338554"/>
          </a:xfrm>
          <a:prstGeom prst="rect">
            <a:avLst/>
          </a:prstGeom>
        </p:spPr>
        <p:txBody>
          <a:bodyPr wrap="none">
            <a:spAutoFit/>
          </a:bodyPr>
          <a:lstStyle/>
          <a:p>
            <a:pPr algn="ctr"/>
            <a:r>
              <a:rPr lang="en-GB" dirty="0" err="1">
                <a:latin typeface="GillSansRegular"/>
              </a:rPr>
              <a:t>Yengo</a:t>
            </a:r>
            <a:r>
              <a:rPr lang="en-GB" dirty="0">
                <a:latin typeface="GillSansRegular"/>
              </a:rPr>
              <a:t> et al </a:t>
            </a:r>
            <a:r>
              <a:rPr lang="en-GB" dirty="0" err="1">
                <a:latin typeface="GillSansRegular"/>
              </a:rPr>
              <a:t>bioRxiv</a:t>
            </a:r>
            <a:r>
              <a:rPr lang="en-GB" dirty="0">
                <a:latin typeface="GillSansRegular"/>
              </a:rPr>
              <a:t> (2021) https://</a:t>
            </a:r>
            <a:r>
              <a:rPr lang="en-GB" dirty="0" err="1">
                <a:latin typeface="GillSansRegular"/>
              </a:rPr>
              <a:t>doi.org</a:t>
            </a:r>
            <a:r>
              <a:rPr lang="en-GB" dirty="0">
                <a:latin typeface="GillSansRegular"/>
              </a:rPr>
              <a:t>/10.1101/2022.01.07.475305</a:t>
            </a:r>
            <a:endParaRPr lang="en-US" dirty="0"/>
          </a:p>
        </p:txBody>
      </p:sp>
      <p:sp>
        <p:nvSpPr>
          <p:cNvPr id="8" name="TextBox 7">
            <a:extLst>
              <a:ext uri="{FF2B5EF4-FFF2-40B4-BE49-F238E27FC236}">
                <a16:creationId xmlns:a16="http://schemas.microsoft.com/office/drawing/2014/main" id="{2F2F18CE-B492-3D46-90FE-35C955C69659}"/>
              </a:ext>
            </a:extLst>
          </p:cNvPr>
          <p:cNvSpPr txBox="1"/>
          <p:nvPr/>
        </p:nvSpPr>
        <p:spPr>
          <a:xfrm>
            <a:off x="6245288" y="2845001"/>
            <a:ext cx="2581720" cy="1077218"/>
          </a:xfrm>
          <a:prstGeom prst="rect">
            <a:avLst/>
          </a:prstGeom>
          <a:solidFill>
            <a:srgbClr val="FFFFFF">
              <a:alpha val="22353"/>
            </a:srgbClr>
          </a:solidFill>
        </p:spPr>
        <p:txBody>
          <a:bodyPr wrap="square" rtlCol="0">
            <a:spAutoFit/>
          </a:bodyPr>
          <a:lstStyle/>
          <a:p>
            <a:pPr algn="l"/>
            <a:r>
              <a:rPr lang="en-US" dirty="0"/>
              <a:t>It claims to map essentially all of the common mutations that determine human height.</a:t>
            </a:r>
          </a:p>
        </p:txBody>
      </p:sp>
      <p:sp>
        <p:nvSpPr>
          <p:cNvPr id="9" name="TextBox 8">
            <a:extLst>
              <a:ext uri="{FF2B5EF4-FFF2-40B4-BE49-F238E27FC236}">
                <a16:creationId xmlns:a16="http://schemas.microsoft.com/office/drawing/2014/main" id="{0FEA463A-18B7-C74C-8047-008E14CFAE3D}"/>
              </a:ext>
            </a:extLst>
          </p:cNvPr>
          <p:cNvSpPr txBox="1"/>
          <p:nvPr/>
        </p:nvSpPr>
        <p:spPr>
          <a:xfrm>
            <a:off x="6245288" y="4357586"/>
            <a:ext cx="2581720" cy="1077218"/>
          </a:xfrm>
          <a:prstGeom prst="rect">
            <a:avLst/>
          </a:prstGeom>
          <a:solidFill>
            <a:srgbClr val="FFFFFF">
              <a:alpha val="22353"/>
            </a:srgbClr>
          </a:solidFill>
        </p:spPr>
        <p:txBody>
          <a:bodyPr wrap="square" rtlCol="0">
            <a:spAutoFit/>
          </a:bodyPr>
          <a:lstStyle/>
          <a:p>
            <a:pPr algn="l"/>
            <a:r>
              <a:rPr lang="en-US" dirty="0"/>
              <a:t>There are 12,111 of them and (grouped into regions) they cover 21% of the genome.</a:t>
            </a:r>
          </a:p>
        </p:txBody>
      </p:sp>
    </p:spTree>
    <p:extLst>
      <p:ext uri="{BB962C8B-B14F-4D97-AF65-F5344CB8AC3E}">
        <p14:creationId xmlns:p14="http://schemas.microsoft.com/office/powerpoint/2010/main" val="6810556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8EEC-A5E9-9444-8B8C-9323490A9C6E}"/>
              </a:ext>
            </a:extLst>
          </p:cNvPr>
          <p:cNvSpPr>
            <a:spLocks noGrp="1"/>
          </p:cNvSpPr>
          <p:nvPr>
            <p:ph type="title"/>
          </p:nvPr>
        </p:nvSpPr>
        <p:spPr>
          <a:xfrm>
            <a:off x="316992" y="152400"/>
            <a:ext cx="8363712" cy="786384"/>
          </a:xfrm>
        </p:spPr>
        <p:txBody>
          <a:bodyPr/>
          <a:lstStyle/>
          <a:p>
            <a:r>
              <a:rPr lang="en-US" dirty="0">
                <a:latin typeface="FoundrySterling-Book" pitchFamily="2" charset="0"/>
              </a:rPr>
              <a:t>GWAS of height in 5.4 million </a:t>
            </a:r>
            <a:r>
              <a:rPr lang="en-US" dirty="0" err="1">
                <a:latin typeface="FoundrySterling-Book" pitchFamily="2" charset="0"/>
              </a:rPr>
              <a:t>indiiduals</a:t>
            </a:r>
            <a:endParaRPr lang="en-US" dirty="0">
              <a:latin typeface="FoundrySterling-Book" pitchFamily="2" charset="0"/>
            </a:endParaRPr>
          </a:p>
        </p:txBody>
      </p:sp>
      <p:pic>
        <p:nvPicPr>
          <p:cNvPr id="4" name="Picture 3">
            <a:extLst>
              <a:ext uri="{FF2B5EF4-FFF2-40B4-BE49-F238E27FC236}">
                <a16:creationId xmlns:a16="http://schemas.microsoft.com/office/drawing/2014/main" id="{A81E53BF-122F-3645-A784-6D3F85980E6F}"/>
              </a:ext>
            </a:extLst>
          </p:cNvPr>
          <p:cNvPicPr>
            <a:picLocks noChangeAspect="1"/>
          </p:cNvPicPr>
          <p:nvPr/>
        </p:nvPicPr>
        <p:blipFill rotWithShape="1">
          <a:blip r:embed="rId2"/>
          <a:srcRect b="29670"/>
          <a:stretch/>
        </p:blipFill>
        <p:spPr>
          <a:xfrm>
            <a:off x="1014921" y="1810512"/>
            <a:ext cx="7114157" cy="3535679"/>
          </a:xfrm>
          <a:prstGeom prst="rect">
            <a:avLst/>
          </a:prstGeom>
          <a:solidFill>
            <a:schemeClr val="tx1"/>
          </a:solidFill>
        </p:spPr>
      </p:pic>
      <p:sp>
        <p:nvSpPr>
          <p:cNvPr id="5" name="TextBox 4">
            <a:extLst>
              <a:ext uri="{FF2B5EF4-FFF2-40B4-BE49-F238E27FC236}">
                <a16:creationId xmlns:a16="http://schemas.microsoft.com/office/drawing/2014/main" id="{FE124B1C-90C1-3D42-889B-B649749128FB}"/>
              </a:ext>
            </a:extLst>
          </p:cNvPr>
          <p:cNvSpPr txBox="1"/>
          <p:nvPr/>
        </p:nvSpPr>
        <p:spPr>
          <a:xfrm>
            <a:off x="1604739" y="5657528"/>
            <a:ext cx="5934520" cy="338554"/>
          </a:xfrm>
          <a:prstGeom prst="rect">
            <a:avLst/>
          </a:prstGeom>
          <a:solidFill>
            <a:srgbClr val="FFFFFF">
              <a:alpha val="22353"/>
            </a:srgbClr>
          </a:solidFill>
        </p:spPr>
        <p:txBody>
          <a:bodyPr wrap="square" rtlCol="0">
            <a:spAutoFit/>
          </a:bodyPr>
          <a:lstStyle/>
          <a:p>
            <a:pPr algn="ctr"/>
            <a:r>
              <a:rPr lang="en-US" dirty="0"/>
              <a:t>12,111 SNPs in regions covering ~21% of genome</a:t>
            </a:r>
          </a:p>
        </p:txBody>
      </p:sp>
    </p:spTree>
    <p:extLst>
      <p:ext uri="{BB962C8B-B14F-4D97-AF65-F5344CB8AC3E}">
        <p14:creationId xmlns:p14="http://schemas.microsoft.com/office/powerpoint/2010/main" val="36079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390A23-C5B4-B24D-AEE8-F87F4542C2BB}"/>
              </a:ext>
            </a:extLst>
          </p:cNvPr>
          <p:cNvGrpSpPr/>
          <p:nvPr/>
        </p:nvGrpSpPr>
        <p:grpSpPr>
          <a:xfrm>
            <a:off x="443580" y="1050641"/>
            <a:ext cx="5093620" cy="2599711"/>
            <a:chOff x="2584703" y="1243584"/>
            <a:chExt cx="4367205" cy="2228960"/>
          </a:xfrm>
        </p:grpSpPr>
        <p:sp>
          <p:nvSpPr>
            <p:cNvPr id="3" name="Rectangle 2">
              <a:extLst>
                <a:ext uri="{FF2B5EF4-FFF2-40B4-BE49-F238E27FC236}">
                  <a16:creationId xmlns:a16="http://schemas.microsoft.com/office/drawing/2014/main" id="{6EDD236A-A54B-5945-9ED8-61774C40E0F5}"/>
                </a:ext>
              </a:extLst>
            </p:cNvPr>
            <p:cNvSpPr/>
            <p:nvPr/>
          </p:nvSpPr>
          <p:spPr bwMode="auto">
            <a:xfrm>
              <a:off x="2584703" y="1243584"/>
              <a:ext cx="4367205" cy="222896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F7BAC691-94AF-1F45-AB43-1478A1A4F803}"/>
                </a:ext>
              </a:extLst>
            </p:cNvPr>
            <p:cNvPicPr>
              <a:picLocks noChangeAspect="1"/>
            </p:cNvPicPr>
            <p:nvPr/>
          </p:nvPicPr>
          <p:blipFill rotWithShape="1">
            <a:blip r:embed="rId2"/>
            <a:srcRect r="3415" b="41587"/>
            <a:stretch/>
          </p:blipFill>
          <p:spPr>
            <a:xfrm>
              <a:off x="2584703" y="1261872"/>
              <a:ext cx="3226057" cy="2210672"/>
            </a:xfrm>
            <a:prstGeom prst="rect">
              <a:avLst/>
            </a:prstGeom>
          </p:spPr>
        </p:pic>
      </p:grpSp>
      <p:sp>
        <p:nvSpPr>
          <p:cNvPr id="6" name="Title 1">
            <a:extLst>
              <a:ext uri="{FF2B5EF4-FFF2-40B4-BE49-F238E27FC236}">
                <a16:creationId xmlns:a16="http://schemas.microsoft.com/office/drawing/2014/main" id="{9F8866E5-8D32-6D41-8A94-88EE07106F83}"/>
              </a:ext>
            </a:extLst>
          </p:cNvPr>
          <p:cNvSpPr txBox="1">
            <a:spLocks/>
          </p:cNvSpPr>
          <p:nvPr/>
        </p:nvSpPr>
        <p:spPr>
          <a:xfrm>
            <a:off x="909638" y="125164"/>
            <a:ext cx="6977062" cy="675884"/>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3600">
                <a:solidFill>
                  <a:schemeClr val="tx2"/>
                </a:solidFill>
                <a:latin typeface="Arial" charset="0"/>
                <a:ea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r>
              <a:rPr lang="en-US" sz="2400" kern="0" dirty="0">
                <a:latin typeface="FoundrySterling-Book" pitchFamily="2" charset="0"/>
              </a:rPr>
              <a:t>Dealing with population structure</a:t>
            </a:r>
          </a:p>
        </p:txBody>
      </p:sp>
      <p:sp>
        <p:nvSpPr>
          <p:cNvPr id="12" name="TextBox 11">
            <a:extLst>
              <a:ext uri="{FF2B5EF4-FFF2-40B4-BE49-F238E27FC236}">
                <a16:creationId xmlns:a16="http://schemas.microsoft.com/office/drawing/2014/main" id="{50CF4331-E7C4-9840-B5B4-8BDA96533052}"/>
              </a:ext>
            </a:extLst>
          </p:cNvPr>
          <p:cNvSpPr txBox="1"/>
          <p:nvPr/>
        </p:nvSpPr>
        <p:spPr>
          <a:xfrm>
            <a:off x="5800001" y="1353532"/>
            <a:ext cx="3049359"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oundrySterling-Book" pitchFamily="2" charset="0"/>
              </a:rPr>
              <a:t>This study suffered from a key problem.  Can you see what it is?</a:t>
            </a:r>
          </a:p>
        </p:txBody>
      </p:sp>
      <p:sp>
        <p:nvSpPr>
          <p:cNvPr id="13" name="TextBox 12">
            <a:extLst>
              <a:ext uri="{FF2B5EF4-FFF2-40B4-BE49-F238E27FC236}">
                <a16:creationId xmlns:a16="http://schemas.microsoft.com/office/drawing/2014/main" id="{C00B28FF-CBC4-1542-A41E-9FADDCDA5575}"/>
              </a:ext>
            </a:extLst>
          </p:cNvPr>
          <p:cNvSpPr txBox="1"/>
          <p:nvPr/>
        </p:nvSpPr>
        <p:spPr>
          <a:xfrm>
            <a:off x="4348498" y="1645920"/>
            <a:ext cx="949299" cy="338554"/>
          </a:xfrm>
          <a:prstGeom prst="rect">
            <a:avLst/>
          </a:prstGeom>
          <a:noFill/>
        </p:spPr>
        <p:txBody>
          <a:bodyPr wrap="none" rtlCol="0">
            <a:spAutoFit/>
          </a:bodyPr>
          <a:lstStyle/>
          <a:p>
            <a:r>
              <a:rPr lang="en-US" dirty="0">
                <a:solidFill>
                  <a:schemeClr val="accent4">
                    <a:lumMod val="10000"/>
                  </a:schemeClr>
                </a:solidFill>
                <a:latin typeface="FoundrySterling-Book" pitchFamily="2" charset="0"/>
              </a:rPr>
              <a:t># cases /</a:t>
            </a:r>
          </a:p>
        </p:txBody>
      </p:sp>
      <p:sp>
        <p:nvSpPr>
          <p:cNvPr id="14" name="TextBox 13">
            <a:extLst>
              <a:ext uri="{FF2B5EF4-FFF2-40B4-BE49-F238E27FC236}">
                <a16:creationId xmlns:a16="http://schemas.microsoft.com/office/drawing/2014/main" id="{873BEB23-5285-304F-927D-76C8F8881DBD}"/>
              </a:ext>
            </a:extLst>
          </p:cNvPr>
          <p:cNvSpPr txBox="1"/>
          <p:nvPr/>
        </p:nvSpPr>
        <p:spPr>
          <a:xfrm>
            <a:off x="4293915" y="1891278"/>
            <a:ext cx="1074333" cy="338554"/>
          </a:xfrm>
          <a:prstGeom prst="rect">
            <a:avLst/>
          </a:prstGeom>
          <a:noFill/>
        </p:spPr>
        <p:txBody>
          <a:bodyPr wrap="none" rtlCol="0">
            <a:spAutoFit/>
          </a:bodyPr>
          <a:lstStyle/>
          <a:p>
            <a:r>
              <a:rPr lang="en-US" dirty="0">
                <a:solidFill>
                  <a:srgbClr val="C00000"/>
                </a:solidFill>
                <a:latin typeface="FoundrySterling-Book" pitchFamily="2" charset="0"/>
              </a:rPr>
              <a:t># controls</a:t>
            </a:r>
          </a:p>
        </p:txBody>
      </p:sp>
      <p:sp>
        <p:nvSpPr>
          <p:cNvPr id="15" name="TextBox 14">
            <a:extLst>
              <a:ext uri="{FF2B5EF4-FFF2-40B4-BE49-F238E27FC236}">
                <a16:creationId xmlns:a16="http://schemas.microsoft.com/office/drawing/2014/main" id="{B27831F1-E164-5E44-842B-4642F0C18502}"/>
              </a:ext>
            </a:extLst>
          </p:cNvPr>
          <p:cNvSpPr txBox="1"/>
          <p:nvPr/>
        </p:nvSpPr>
        <p:spPr>
          <a:xfrm>
            <a:off x="4370940" y="2143669"/>
            <a:ext cx="926857" cy="276999"/>
          </a:xfrm>
          <a:prstGeom prst="rect">
            <a:avLst/>
          </a:prstGeom>
          <a:noFill/>
        </p:spPr>
        <p:txBody>
          <a:bodyPr wrap="none" rtlCol="0">
            <a:spAutoFit/>
          </a:bodyPr>
          <a:lstStyle/>
          <a:p>
            <a:r>
              <a:rPr lang="en-US" sz="1200" dirty="0">
                <a:solidFill>
                  <a:schemeClr val="accent4">
                    <a:lumMod val="10000"/>
                  </a:schemeClr>
                </a:solidFill>
                <a:latin typeface="FoundrySterling-Book" pitchFamily="2" charset="0"/>
              </a:rPr>
              <a:t>Per country</a:t>
            </a:r>
          </a:p>
        </p:txBody>
      </p:sp>
    </p:spTree>
    <p:extLst>
      <p:ext uri="{BB962C8B-B14F-4D97-AF65-F5344CB8AC3E}">
        <p14:creationId xmlns:p14="http://schemas.microsoft.com/office/powerpoint/2010/main" val="4143547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8EEC-A5E9-9444-8B8C-9323490A9C6E}"/>
              </a:ext>
            </a:extLst>
          </p:cNvPr>
          <p:cNvSpPr>
            <a:spLocks noGrp="1"/>
          </p:cNvSpPr>
          <p:nvPr>
            <p:ph type="title"/>
          </p:nvPr>
        </p:nvSpPr>
        <p:spPr>
          <a:xfrm>
            <a:off x="316992" y="152400"/>
            <a:ext cx="8363712" cy="786384"/>
          </a:xfrm>
        </p:spPr>
        <p:txBody>
          <a:bodyPr/>
          <a:lstStyle/>
          <a:p>
            <a:r>
              <a:rPr lang="en-US" dirty="0"/>
              <a:t>GWAS of height in 5.4 million </a:t>
            </a:r>
            <a:r>
              <a:rPr lang="en-US" dirty="0" err="1"/>
              <a:t>indiiduals</a:t>
            </a:r>
            <a:endParaRPr lang="en-US" dirty="0"/>
          </a:p>
        </p:txBody>
      </p:sp>
      <p:pic>
        <p:nvPicPr>
          <p:cNvPr id="3" name="Picture 2">
            <a:extLst>
              <a:ext uri="{FF2B5EF4-FFF2-40B4-BE49-F238E27FC236}">
                <a16:creationId xmlns:a16="http://schemas.microsoft.com/office/drawing/2014/main" id="{903829D7-C022-D24A-8826-04E6F6D5EE07}"/>
              </a:ext>
            </a:extLst>
          </p:cNvPr>
          <p:cNvPicPr>
            <a:picLocks noChangeAspect="1"/>
          </p:cNvPicPr>
          <p:nvPr/>
        </p:nvPicPr>
        <p:blipFill rotWithShape="1">
          <a:blip r:embed="rId2"/>
          <a:srcRect b="35707"/>
          <a:stretch/>
        </p:blipFill>
        <p:spPr>
          <a:xfrm>
            <a:off x="97536" y="1161361"/>
            <a:ext cx="9144000" cy="4154352"/>
          </a:xfrm>
          <a:prstGeom prst="rect">
            <a:avLst/>
          </a:prstGeom>
          <a:solidFill>
            <a:schemeClr val="tx1"/>
          </a:solidFill>
        </p:spPr>
      </p:pic>
      <p:sp>
        <p:nvSpPr>
          <p:cNvPr id="5" name="TextBox 4">
            <a:extLst>
              <a:ext uri="{FF2B5EF4-FFF2-40B4-BE49-F238E27FC236}">
                <a16:creationId xmlns:a16="http://schemas.microsoft.com/office/drawing/2014/main" id="{BF9A23C6-AE57-5B47-ACD7-92AD340F1467}"/>
              </a:ext>
            </a:extLst>
          </p:cNvPr>
          <p:cNvSpPr txBox="1"/>
          <p:nvPr/>
        </p:nvSpPr>
        <p:spPr>
          <a:xfrm>
            <a:off x="316992" y="5553457"/>
            <a:ext cx="8449056" cy="830997"/>
          </a:xfrm>
          <a:prstGeom prst="rect">
            <a:avLst/>
          </a:prstGeom>
          <a:solidFill>
            <a:srgbClr val="FFFFFF">
              <a:alpha val="22353"/>
            </a:srgbClr>
          </a:solidFill>
        </p:spPr>
        <p:txBody>
          <a:bodyPr wrap="square" rtlCol="0">
            <a:spAutoFit/>
          </a:bodyPr>
          <a:lstStyle/>
          <a:p>
            <a:pPr algn="l"/>
            <a:r>
              <a:rPr lang="en-US" dirty="0"/>
              <a:t>The regions identified explain a very large proportion of the heritability of height – especially in European populations.  (The rest of the heritability is probably in rarer variants not accessed by this study).</a:t>
            </a:r>
          </a:p>
        </p:txBody>
      </p:sp>
    </p:spTree>
    <p:extLst>
      <p:ext uri="{BB962C8B-B14F-4D97-AF65-F5344CB8AC3E}">
        <p14:creationId xmlns:p14="http://schemas.microsoft.com/office/powerpoint/2010/main" val="30694709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CC64DC-6D6A-7B44-81BC-8317BD52CC6C}"/>
              </a:ext>
            </a:extLst>
          </p:cNvPr>
          <p:cNvSpPr>
            <a:spLocks noGrp="1"/>
          </p:cNvSpPr>
          <p:nvPr>
            <p:ph idx="1"/>
          </p:nvPr>
        </p:nvSpPr>
        <p:spPr>
          <a:xfrm>
            <a:off x="209169" y="944880"/>
            <a:ext cx="8725662" cy="5443728"/>
          </a:xfrm>
        </p:spPr>
        <p:txBody>
          <a:bodyPr/>
          <a:lstStyle/>
          <a:p>
            <a:pPr>
              <a:spcAft>
                <a:spcPts val="1800"/>
              </a:spcAft>
              <a:buFont typeface="Arial" panose="020B0604020202020204" pitchFamily="34" charset="0"/>
              <a:buChar char="•"/>
            </a:pPr>
            <a:r>
              <a:rPr lang="en-US" sz="2400" dirty="0">
                <a:latin typeface="FoundrySterling-Book" pitchFamily="2" charset="0"/>
              </a:rPr>
              <a:t>Most human traits are highly heritable</a:t>
            </a:r>
          </a:p>
          <a:p>
            <a:pPr>
              <a:spcAft>
                <a:spcPts val="1800"/>
              </a:spcAft>
              <a:buFont typeface="Arial" panose="020B0604020202020204" pitchFamily="34" charset="0"/>
              <a:buChar char="•"/>
            </a:pPr>
            <a:r>
              <a:rPr lang="en-US" sz="2400" dirty="0">
                <a:latin typeface="FoundrySterling-Book" pitchFamily="2" charset="0"/>
              </a:rPr>
              <a:t>For ‘complex’ traits, the effects are made up of many genetic variants often with modest effects</a:t>
            </a:r>
          </a:p>
          <a:p>
            <a:pPr>
              <a:spcAft>
                <a:spcPts val="1800"/>
              </a:spcAft>
              <a:buFont typeface="Arial" panose="020B0604020202020204" pitchFamily="34" charset="0"/>
              <a:buChar char="•"/>
            </a:pPr>
            <a:r>
              <a:rPr lang="en-US" sz="2400" dirty="0">
                <a:latin typeface="FoundrySterling-Book" pitchFamily="2" charset="0"/>
              </a:rPr>
              <a:t>GWAS study designs can find these variants. 100s of 1000s of trait-associated SNPs have now been identified. They rely on large samples and dense genotyping, and exploit ancestral recombination between samples to narrow down signals.</a:t>
            </a:r>
          </a:p>
          <a:p>
            <a:pPr>
              <a:spcAft>
                <a:spcPts val="1800"/>
              </a:spcAft>
              <a:buFont typeface="Arial" panose="020B0604020202020204" pitchFamily="34" charset="0"/>
              <a:buChar char="•"/>
            </a:pPr>
            <a:r>
              <a:rPr lang="en-US" sz="2400" dirty="0">
                <a:latin typeface="FoundrySterling-Book" pitchFamily="2" charset="0"/>
              </a:rPr>
              <a:t>A major frontier is to understand </a:t>
            </a:r>
            <a:r>
              <a:rPr lang="en-US" sz="2400" dirty="0">
                <a:latin typeface="FoundrySterling-Book" pitchFamily="2" charset="0"/>
              </a:rPr>
              <a:t>the biology and </a:t>
            </a:r>
            <a:r>
              <a:rPr lang="en-US" sz="2400" dirty="0">
                <a:latin typeface="FoundrySterling-Book" pitchFamily="2" charset="0"/>
              </a:rPr>
              <a:t>translate these </a:t>
            </a:r>
            <a:r>
              <a:rPr lang="en-US" sz="2400" dirty="0">
                <a:latin typeface="FoundrySterling-Book" pitchFamily="2" charset="0"/>
              </a:rPr>
              <a:t>findings into clinically </a:t>
            </a:r>
            <a:r>
              <a:rPr lang="en-US" sz="2400" dirty="0">
                <a:latin typeface="FoundrySterling-Book" pitchFamily="2" charset="0"/>
              </a:rPr>
              <a:t>useful insights and predictions. </a:t>
            </a:r>
          </a:p>
          <a:p>
            <a:pPr marL="0" indent="0" algn="ctr">
              <a:spcAft>
                <a:spcPts val="1800"/>
              </a:spcAft>
              <a:buNone/>
            </a:pPr>
            <a:r>
              <a:rPr lang="en-US" sz="2400" dirty="0">
                <a:latin typeface="FoundrySterling-Book" pitchFamily="2" charset="0"/>
              </a:rPr>
              <a:t>(We need lots of quantitively-minded people to do this!)</a:t>
            </a:r>
          </a:p>
          <a:p>
            <a:pPr marL="0" indent="0">
              <a:spcAft>
                <a:spcPts val="1800"/>
              </a:spcAft>
              <a:buNone/>
            </a:pPr>
            <a:endParaRPr lang="en-US" sz="2400" dirty="0">
              <a:latin typeface="FoundrySterling-Book" pitchFamily="2" charset="0"/>
            </a:endParaRPr>
          </a:p>
        </p:txBody>
      </p:sp>
      <p:sp>
        <p:nvSpPr>
          <p:cNvPr id="4" name="Title 1">
            <a:extLst>
              <a:ext uri="{FF2B5EF4-FFF2-40B4-BE49-F238E27FC236}">
                <a16:creationId xmlns:a16="http://schemas.microsoft.com/office/drawing/2014/main" id="{E649CBBF-FABB-D14B-BCBA-3CFF4F58C411}"/>
              </a:ext>
            </a:extLst>
          </p:cNvPr>
          <p:cNvSpPr>
            <a:spLocks noGrp="1"/>
          </p:cNvSpPr>
          <p:nvPr>
            <p:ph type="title"/>
          </p:nvPr>
        </p:nvSpPr>
        <p:spPr>
          <a:xfrm>
            <a:off x="909638" y="-1"/>
            <a:ext cx="6977062" cy="725617"/>
          </a:xfrm>
        </p:spPr>
        <p:txBody>
          <a:bodyPr/>
          <a:lstStyle/>
          <a:p>
            <a:r>
              <a:rPr lang="en-US" dirty="0">
                <a:latin typeface="FoundrySterling-Book" pitchFamily="2" charset="0"/>
              </a:rPr>
              <a:t>Conclusions and summary</a:t>
            </a:r>
          </a:p>
        </p:txBody>
      </p:sp>
    </p:spTree>
    <p:extLst>
      <p:ext uri="{BB962C8B-B14F-4D97-AF65-F5344CB8AC3E}">
        <p14:creationId xmlns:p14="http://schemas.microsoft.com/office/powerpoint/2010/main" val="2552951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pic>
        <p:nvPicPr>
          <p:cNvPr id="4" name="Picture 6" descr="C:\Documents and Settings\Administrator\Desktop\NTU14248\web fig\nature1424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92" r="58289" b="31186"/>
          <a:stretch/>
        </p:blipFill>
        <p:spPr bwMode="auto">
          <a:xfrm>
            <a:off x="6933514" y="1984987"/>
            <a:ext cx="1695621" cy="2546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768084" y="561071"/>
            <a:ext cx="1637002" cy="1252297"/>
            <a:chOff x="2032000" y="1162574"/>
            <a:chExt cx="4031972" cy="3026367"/>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36922" y="1162574"/>
              <a:ext cx="4027050" cy="3020288"/>
            </a:xfrm>
            <a:prstGeom prst="rect">
              <a:avLst/>
            </a:prstGeom>
            <a:noFill/>
            <a:ln w="9525">
              <a:noFill/>
              <a:miter lim="800000"/>
              <a:headEnd/>
              <a:tailEnd/>
            </a:ln>
          </p:spPr>
        </p:pic>
        <p:sp>
          <p:nvSpPr>
            <p:cNvPr id="7" name="Rectangle 6"/>
            <p:cNvSpPr/>
            <p:nvPr/>
          </p:nvSpPr>
          <p:spPr bwMode="auto">
            <a:xfrm>
              <a:off x="2032000" y="1167027"/>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 name="Rectangle 7"/>
            <p:cNvSpPr/>
            <p:nvPr/>
          </p:nvSpPr>
          <p:spPr bwMode="auto">
            <a:xfrm>
              <a:off x="5472670" y="1168400"/>
              <a:ext cx="576649" cy="3020541"/>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77" y="1210681"/>
            <a:ext cx="1455064" cy="611461"/>
          </a:xfrm>
          <a:prstGeom prst="rect">
            <a:avLst/>
          </a:prstGeom>
        </p:spPr>
      </p:pic>
      <p:pic>
        <p:nvPicPr>
          <p:cNvPr id="11" name="Picture 10" descr="figure 1-30.jpg"/>
          <p:cNvPicPr>
            <a:picLocks noChangeAspect="1"/>
          </p:cNvPicPr>
          <p:nvPr/>
        </p:nvPicPr>
        <p:blipFill rotWithShape="1">
          <a:blip r:embed="rId6">
            <a:extLst>
              <a:ext uri="{28A0092B-C50C-407E-A947-70E740481C1C}">
                <a14:useLocalDpi xmlns:a14="http://schemas.microsoft.com/office/drawing/2010/main" val="0"/>
              </a:ext>
            </a:extLst>
          </a:blip>
          <a:srcRect l="2038" t="3679" b="17238"/>
          <a:stretch/>
        </p:blipFill>
        <p:spPr>
          <a:xfrm>
            <a:off x="3535406" y="5245799"/>
            <a:ext cx="2443507" cy="1235677"/>
          </a:xfrm>
          <a:prstGeom prst="rect">
            <a:avLst/>
          </a:prstGeom>
        </p:spPr>
      </p:pic>
      <p:pic>
        <p:nvPicPr>
          <p:cNvPr id="12" name="Picture 11" descr="figure 4-72.jpg"/>
          <p:cNvPicPr>
            <a:picLocks noChangeAspect="1"/>
          </p:cNvPicPr>
          <p:nvPr/>
        </p:nvPicPr>
        <p:blipFill rotWithShape="1">
          <a:blip r:embed="rId7">
            <a:extLst>
              <a:ext uri="{28A0092B-C50C-407E-A947-70E740481C1C}">
                <a14:useLocalDpi xmlns:a14="http://schemas.microsoft.com/office/drawing/2010/main" val="0"/>
              </a:ext>
            </a:extLst>
          </a:blip>
          <a:srcRect l="28837" r="17560" b="29045"/>
          <a:stretch/>
        </p:blipFill>
        <p:spPr>
          <a:xfrm rot="21337459">
            <a:off x="633061" y="3138145"/>
            <a:ext cx="1209757" cy="2249370"/>
          </a:xfrm>
          <a:prstGeom prst="rect">
            <a:avLst/>
          </a:prstGeom>
        </p:spPr>
      </p:pic>
      <p:cxnSp>
        <p:nvCxnSpPr>
          <p:cNvPr id="30" name="Straight Arrow Connector 29"/>
          <p:cNvCxnSpPr/>
          <p:nvPr/>
        </p:nvCxnSpPr>
        <p:spPr bwMode="auto">
          <a:xfrm flipH="1">
            <a:off x="3473948" y="1336749"/>
            <a:ext cx="329513" cy="343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H="1">
            <a:off x="1359964" y="2326273"/>
            <a:ext cx="108463" cy="2485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2479590" y="5768251"/>
            <a:ext cx="314409" cy="466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6785101" y="5250434"/>
            <a:ext cx="241642" cy="245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flipV="1">
            <a:off x="6719197" y="1578462"/>
            <a:ext cx="271850" cy="20319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2" name="5-Point Star 41"/>
          <p:cNvSpPr/>
          <p:nvPr/>
        </p:nvSpPr>
        <p:spPr bwMode="auto">
          <a:xfrm rot="1258965">
            <a:off x="1773423" y="1416921"/>
            <a:ext cx="171621" cy="171621"/>
          </a:xfrm>
          <a:prstGeom prst="star5">
            <a:avLst/>
          </a:prstGeom>
          <a:solidFill>
            <a:schemeClr val="tx2">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3" name="TextBox 12">
            <a:extLst>
              <a:ext uri="{FF2B5EF4-FFF2-40B4-BE49-F238E27FC236}">
                <a16:creationId xmlns:a16="http://schemas.microsoft.com/office/drawing/2014/main" id="{7046D63C-43E2-3549-BE08-A0791330851C}"/>
              </a:ext>
            </a:extLst>
          </p:cNvPr>
          <p:cNvSpPr txBox="1"/>
          <p:nvPr/>
        </p:nvSpPr>
        <p:spPr>
          <a:xfrm>
            <a:off x="3973172" y="3259723"/>
            <a:ext cx="914033" cy="338554"/>
          </a:xfrm>
          <a:prstGeom prst="rect">
            <a:avLst/>
          </a:prstGeom>
          <a:noFill/>
        </p:spPr>
        <p:txBody>
          <a:bodyPr wrap="none" rtlCol="0">
            <a:spAutoFit/>
          </a:bodyPr>
          <a:lstStyle/>
          <a:p>
            <a:r>
              <a:rPr lang="en-US" dirty="0"/>
              <a:t>Thanks!</a:t>
            </a:r>
          </a:p>
        </p:txBody>
      </p:sp>
    </p:spTree>
    <p:extLst>
      <p:ext uri="{BB962C8B-B14F-4D97-AF65-F5344CB8AC3E}">
        <p14:creationId xmlns:p14="http://schemas.microsoft.com/office/powerpoint/2010/main" val="3106527260"/>
      </p:ext>
    </p:extLst>
  </p:cSld>
  <p:clrMapOvr>
    <a:masterClrMapping/>
  </p:clrMapOvr>
</p:sld>
</file>

<file path=ppt/theme/theme1.xml><?xml version="1.0" encoding="utf-8"?>
<a:theme xmlns:a="http://schemas.openxmlformats.org/drawingml/2006/main" name="t">
  <a:themeElements>
    <a:clrScheme name="">
      <a:dk1>
        <a:srgbClr val="474747"/>
      </a:dk1>
      <a:lt1>
        <a:srgbClr val="FFFFFF"/>
      </a:lt1>
      <a:dk2>
        <a:srgbClr val="00279F"/>
      </a:dk2>
      <a:lt2>
        <a:srgbClr val="FFFF66"/>
      </a:lt2>
      <a:accent1>
        <a:srgbClr val="DC0081"/>
      </a:accent1>
      <a:accent2>
        <a:srgbClr val="FAFD00"/>
      </a:accent2>
      <a:accent3>
        <a:srgbClr val="AAACCD"/>
      </a:accent3>
      <a:accent4>
        <a:srgbClr val="DADADA"/>
      </a:accent4>
      <a:accent5>
        <a:srgbClr val="EBAAC1"/>
      </a:accent5>
      <a:accent6>
        <a:srgbClr val="E3E500"/>
      </a:accent6>
      <a:hlink>
        <a:srgbClr val="FE9B03"/>
      </a:hlink>
      <a:folHlink>
        <a:srgbClr val="FFA27C"/>
      </a:folHlink>
    </a:clrScheme>
    <a:fontScheme nam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
  <a:themeElements>
    <a:clrScheme name="">
      <a:dk1>
        <a:srgbClr val="474747"/>
      </a:dk1>
      <a:lt1>
        <a:srgbClr val="FFFFFF"/>
      </a:lt1>
      <a:dk2>
        <a:srgbClr val="00279F"/>
      </a:dk2>
      <a:lt2>
        <a:srgbClr val="FFFF66"/>
      </a:lt2>
      <a:accent1>
        <a:srgbClr val="DC0081"/>
      </a:accent1>
      <a:accent2>
        <a:srgbClr val="FAFD00"/>
      </a:accent2>
      <a:accent3>
        <a:srgbClr val="AAACCD"/>
      </a:accent3>
      <a:accent4>
        <a:srgbClr val="DADADA"/>
      </a:accent4>
      <a:accent5>
        <a:srgbClr val="EBAAC1"/>
      </a:accent5>
      <a:accent6>
        <a:srgbClr val="E3E500"/>
      </a:accent6>
      <a:hlink>
        <a:srgbClr val="FE9B03"/>
      </a:hlink>
      <a:folHlink>
        <a:srgbClr val="FFA27C"/>
      </a:folHlink>
    </a:clrScheme>
    <a:fontScheme nam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
  <a:themeElements>
    <a:clrScheme name="">
      <a:dk1>
        <a:srgbClr val="474747"/>
      </a:dk1>
      <a:lt1>
        <a:srgbClr val="FFFFFF"/>
      </a:lt1>
      <a:dk2>
        <a:srgbClr val="00279F"/>
      </a:dk2>
      <a:lt2>
        <a:srgbClr val="FFFF66"/>
      </a:lt2>
      <a:accent1>
        <a:srgbClr val="DC0081"/>
      </a:accent1>
      <a:accent2>
        <a:srgbClr val="FAFD00"/>
      </a:accent2>
      <a:accent3>
        <a:srgbClr val="AAACCD"/>
      </a:accent3>
      <a:accent4>
        <a:srgbClr val="DADADA"/>
      </a:accent4>
      <a:accent5>
        <a:srgbClr val="EBAAC1"/>
      </a:accent5>
      <a:accent6>
        <a:srgbClr val="E3E500"/>
      </a:accent6>
      <a:hlink>
        <a:srgbClr val="FE9B03"/>
      </a:hlink>
      <a:folHlink>
        <a:srgbClr val="FFA27C"/>
      </a:folHlink>
    </a:clrScheme>
    <a:fontScheme nam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19538</TotalTime>
  <Pages>19</Pages>
  <Words>5245</Words>
  <Application>Microsoft Macintosh PowerPoint</Application>
  <PresentationFormat>On-screen Show (4:3)</PresentationFormat>
  <Paragraphs>725</Paragraphs>
  <Slides>92</Slides>
  <Notes>21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92</vt:i4>
      </vt:variant>
    </vt:vector>
  </HeadingPairs>
  <TitlesOfParts>
    <vt:vector size="111" baseType="lpstr">
      <vt:lpstr>Arial</vt:lpstr>
      <vt:lpstr>Calibri</vt:lpstr>
      <vt:lpstr>Cambria Math</vt:lpstr>
      <vt:lpstr>Copperplate Gothic Bold</vt:lpstr>
      <vt:lpstr>Courier</vt:lpstr>
      <vt:lpstr>FOUNDRYSTERLING-BOOK</vt:lpstr>
      <vt:lpstr>FOUNDRYSTERLING-BOOK</vt:lpstr>
      <vt:lpstr>GillSansRegular</vt:lpstr>
      <vt:lpstr>Helvetica</vt:lpstr>
      <vt:lpstr>Monotype Sorts</vt:lpstr>
      <vt:lpstr>Symbol</vt:lpstr>
      <vt:lpstr>t</vt:lpstr>
      <vt:lpstr>Office Theme</vt:lpstr>
      <vt:lpstr>1_Office Theme</vt:lpstr>
      <vt:lpstr>3_Office Theme</vt:lpstr>
      <vt:lpstr>5_Office Theme</vt:lpstr>
      <vt:lpstr>6_Office Theme</vt:lpstr>
      <vt:lpstr>1_t</vt:lpstr>
      <vt:lpstr>2_t</vt:lpstr>
      <vt:lpstr>PowerPoint Presentation</vt:lpstr>
      <vt:lpstr>Learning objectives</vt:lpstr>
      <vt:lpstr>Lecture plan</vt:lpstr>
      <vt:lpstr>Recap</vt:lpstr>
      <vt:lpstr>Last time – basic GWAS approach</vt:lpstr>
      <vt:lpstr>Three potential problems</vt:lpstr>
      <vt:lpstr>Consolidation question from last lecture</vt:lpstr>
      <vt:lpstr>Anatomy of an association analysis</vt:lpstr>
      <vt:lpstr>PowerPoint Presentation</vt:lpstr>
      <vt:lpstr>PowerPoint Presentation</vt:lpstr>
      <vt:lpstr>PowerPoint Presentation</vt:lpstr>
      <vt:lpstr>PowerPoint Presentation</vt:lpstr>
      <vt:lpstr>PowerPoint Presentation</vt:lpstr>
      <vt:lpstr>Lecture plan</vt:lpstr>
      <vt:lpstr>PowerPoint Presentation</vt:lpstr>
      <vt:lpstr>PowerPoint Presentation</vt:lpstr>
      <vt:lpstr>PowerPoint Presentation</vt:lpstr>
      <vt:lpstr>Another example - IBD</vt:lpstr>
      <vt:lpstr>Another example - IBD</vt:lpstr>
      <vt:lpstr>The circle of genetic causation</vt:lpstr>
      <vt:lpstr>The circle of genetic causation</vt:lpstr>
      <vt:lpstr>The circle of genetic causation</vt:lpstr>
      <vt:lpstr>The circle of genetic causation</vt:lpstr>
      <vt:lpstr>The circle of genetic causation</vt:lpstr>
      <vt:lpstr>The circle of genetic causation</vt:lpstr>
      <vt:lpstr>PowerPoint Presentation</vt:lpstr>
      <vt:lpstr>Lecture plan</vt:lpstr>
      <vt:lpstr>The circle of genetic causation</vt:lpstr>
      <vt:lpstr>PowerPoint Presentation</vt:lpstr>
      <vt:lpstr>PowerPoint Presentation</vt:lpstr>
      <vt:lpstr>PowerPoint Presentation</vt:lpstr>
      <vt:lpstr>PowerPoint Presentation</vt:lpstr>
      <vt:lpstr>The circle of genetic causation</vt:lpstr>
      <vt:lpstr>PowerPoint Presentation</vt:lpstr>
      <vt:lpstr>GWAS of susceptibility to severe malaria </vt:lpstr>
      <vt:lpstr>PowerPoint Presentation</vt:lpstr>
      <vt:lpstr>PowerPoint Presentation</vt:lpstr>
      <vt:lpstr>PowerPoint Presentation</vt:lpstr>
      <vt:lpstr>PowerPoint Presentation</vt:lpstr>
      <vt:lpstr>Can we finemap?</vt:lpstr>
      <vt:lpstr>PowerPoint Presentation</vt:lpstr>
      <vt:lpstr>Glycophorins encode the ‘MNS’ blood group (antigenic molecules on RBC surface)</vt:lpstr>
      <vt:lpstr>PowerPoint Presentation</vt:lpstr>
      <vt:lpstr>Can we finemap?</vt:lpstr>
      <vt:lpstr>Structural variants create deletions, duplications, and hybrid genes</vt:lpstr>
      <vt:lpstr>Can we finemap?</vt:lpstr>
      <vt:lpstr>Steps to fine-map</vt:lpstr>
      <vt:lpstr>A regional reference panel capturing structural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DUP4?</vt:lpstr>
      <vt:lpstr>What is DUP4?</vt:lpstr>
      <vt:lpstr>Dantu is globally rare...</vt:lpstr>
      <vt:lpstr>…but found at high frequency in east Africa</vt:lpstr>
      <vt:lpstr>The circle of genetic causation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Biology from GWAS - summary</vt:lpstr>
      <vt:lpstr>Lecture plan</vt:lpstr>
      <vt:lpstr>We should be looking across traits</vt:lpstr>
      <vt:lpstr>Prospective cohort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GWAS of height in 5.4 million individuals</vt:lpstr>
      <vt:lpstr>GWAS of height in 5.4 million indiiduals</vt:lpstr>
      <vt:lpstr>GWAS of height in 5.4 million indiiduals</vt:lpstr>
      <vt:lpstr>Conclusions and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Genome-wide Association Studies</dc:title>
  <dc:creator>Jonathan Marchini</dc:creator>
  <cp:lastModifiedBy>Gavin Band</cp:lastModifiedBy>
  <cp:revision>798</cp:revision>
  <cp:lastPrinted>1999-11-04T12:46:32Z</cp:lastPrinted>
  <dcterms:created xsi:type="dcterms:W3CDTF">1997-11-07T18:14:52Z</dcterms:created>
  <dcterms:modified xsi:type="dcterms:W3CDTF">2023-03-03T08:12:36Z</dcterms:modified>
</cp:coreProperties>
</file>