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78" r:id="rId5"/>
  </p:sldMasterIdLst>
  <p:notesMasterIdLst>
    <p:notesMasterId r:id="rId52"/>
  </p:notesMasterIdLst>
  <p:sldIdLst>
    <p:sldId id="256" r:id="rId6"/>
    <p:sldId id="259" r:id="rId7"/>
    <p:sldId id="260" r:id="rId8"/>
    <p:sldId id="477" r:id="rId9"/>
    <p:sldId id="372" r:id="rId10"/>
    <p:sldId id="513" r:id="rId11"/>
    <p:sldId id="478" r:id="rId12"/>
    <p:sldId id="482" r:id="rId13"/>
    <p:sldId id="483" r:id="rId14"/>
    <p:sldId id="480" r:id="rId15"/>
    <p:sldId id="484" r:id="rId16"/>
    <p:sldId id="388" r:id="rId17"/>
    <p:sldId id="493" r:id="rId18"/>
    <p:sldId id="494" r:id="rId19"/>
    <p:sldId id="495" r:id="rId20"/>
    <p:sldId id="496" r:id="rId21"/>
    <p:sldId id="490" r:id="rId22"/>
    <p:sldId id="498" r:id="rId23"/>
    <p:sldId id="488" r:id="rId24"/>
    <p:sldId id="489" r:id="rId25"/>
    <p:sldId id="384" r:id="rId26"/>
    <p:sldId id="383" r:id="rId27"/>
    <p:sldId id="479" r:id="rId28"/>
    <p:sldId id="499" r:id="rId29"/>
    <p:sldId id="500" r:id="rId30"/>
    <p:sldId id="502" r:id="rId31"/>
    <p:sldId id="503" r:id="rId32"/>
    <p:sldId id="504" r:id="rId33"/>
    <p:sldId id="505" r:id="rId34"/>
    <p:sldId id="506" r:id="rId35"/>
    <p:sldId id="507" r:id="rId36"/>
    <p:sldId id="508" r:id="rId37"/>
    <p:sldId id="514" r:id="rId38"/>
    <p:sldId id="366" r:id="rId39"/>
    <p:sldId id="405" r:id="rId40"/>
    <p:sldId id="509" r:id="rId41"/>
    <p:sldId id="517" r:id="rId42"/>
    <p:sldId id="516" r:id="rId43"/>
    <p:sldId id="518" r:id="rId44"/>
    <p:sldId id="519" r:id="rId45"/>
    <p:sldId id="262" r:id="rId46"/>
    <p:sldId id="272" r:id="rId47"/>
    <p:sldId id="515" r:id="rId48"/>
    <p:sldId id="520" r:id="rId49"/>
    <p:sldId id="521" r:id="rId50"/>
    <p:sldId id="261" r:id="rId5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542E885-40E0-4F4D-AE12-B98AD3290EFF}">
          <p14:sldIdLst>
            <p14:sldId id="256"/>
          </p14:sldIdLst>
        </p14:section>
        <p14:section name="Introduction" id="{E49CBC10-DFF4-564A-B507-B432D7CB2866}">
          <p14:sldIdLst>
            <p14:sldId id="259"/>
            <p14:sldId id="260"/>
            <p14:sldId id="477"/>
          </p14:sldIdLst>
        </p14:section>
        <p14:section name="Long read accuracy" id="{9A9F1B2F-E515-0445-AED3-464F1E34DF50}">
          <p14:sldIdLst>
            <p14:sldId id="372"/>
            <p14:sldId id="513"/>
            <p14:sldId id="478"/>
            <p14:sldId id="482"/>
            <p14:sldId id="483"/>
            <p14:sldId id="480"/>
            <p14:sldId id="484"/>
            <p14:sldId id="388"/>
            <p14:sldId id="493"/>
            <p14:sldId id="494"/>
            <p14:sldId id="495"/>
            <p14:sldId id="496"/>
            <p14:sldId id="490"/>
            <p14:sldId id="498"/>
            <p14:sldId id="488"/>
            <p14:sldId id="489"/>
            <p14:sldId id="384"/>
            <p14:sldId id="383"/>
            <p14:sldId id="479"/>
            <p14:sldId id="499"/>
            <p14:sldId id="500"/>
            <p14:sldId id="502"/>
            <p14:sldId id="503"/>
            <p14:sldId id="504"/>
            <p14:sldId id="505"/>
            <p14:sldId id="506"/>
            <p14:sldId id="507"/>
            <p14:sldId id="508"/>
          </p14:sldIdLst>
        </p14:section>
        <p14:section name="Application: HV31" id="{6F8A449C-B6C7-4740-A21B-D14050C19E8A}">
          <p14:sldIdLst>
            <p14:sldId id="514"/>
            <p14:sldId id="366"/>
            <p14:sldId id="405"/>
            <p14:sldId id="509"/>
            <p14:sldId id="517"/>
            <p14:sldId id="516"/>
            <p14:sldId id="518"/>
            <p14:sldId id="519"/>
            <p14:sldId id="262"/>
            <p14:sldId id="272"/>
            <p14:sldId id="515"/>
            <p14:sldId id="520"/>
            <p14:sldId id="521"/>
            <p14:sldId id="261"/>
          </p14:sldIdLst>
        </p14:section>
        <p14:section name="Human-malaria interaction" id="{381D35E7-0346-B64D-AAA6-0CCAFF4B9801}">
          <p14:sldIdLst/>
        </p14:section>
        <p14:section name="Untitled Section" id="{584B0C84-A7C5-C842-A4C5-5030309AFC5D}">
          <p14:sldIdLst/>
        </p14:section>
        <p14:section name="Acknowledgements" id="{57E23413-3391-7146-A5FF-05FAC869306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139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3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2046"/>
    <a:srgbClr val="F37200"/>
    <a:srgbClr val="05AC8E"/>
    <a:srgbClr val="EAEAEA"/>
    <a:srgbClr val="D4D4D2"/>
    <a:srgbClr val="0021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6190"/>
  </p:normalViewPr>
  <p:slideViewPr>
    <p:cSldViewPr snapToGrid="0" showGuides="1">
      <p:cViewPr>
        <p:scale>
          <a:sx n="120" d="100"/>
          <a:sy n="120" d="100"/>
        </p:scale>
        <p:origin x="704" y="160"/>
      </p:cViewPr>
      <p:guideLst>
        <p:guide orient="horz" pos="1139"/>
        <p:guide pos="3840"/>
        <p:guide orient="horz" pos="23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A8EF2C-F38B-4955-816B-A73D6586B690}" type="datetimeFigureOut">
              <a:rPr lang="en-GB" smtClean="0"/>
              <a:t>01/09/2023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C86E21-9429-470D-BC18-1A647D356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209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2">
            <a:extLst>
              <a:ext uri="{FF2B5EF4-FFF2-40B4-BE49-F238E27FC236}">
                <a16:creationId xmlns:a16="http://schemas.microsoft.com/office/drawing/2014/main" id="{836D9CEB-3676-24AC-694C-A0744925C634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" y="12"/>
            <a:ext cx="12192393" cy="68579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761E9E-ED51-992F-D7E0-B9A9CFC550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4044" y="2320033"/>
            <a:ext cx="7705725" cy="1786731"/>
          </a:xfrm>
        </p:spPr>
        <p:txBody>
          <a:bodyPr anchor="b"/>
          <a:lstStyle>
            <a:lvl1pPr algn="l">
              <a:lnSpc>
                <a:spcPts val="6250"/>
              </a:lnSpc>
              <a:defRPr sz="49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B4C36A-DF60-9B29-34E4-41C2FAC12B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4044" y="4490242"/>
            <a:ext cx="7705725" cy="4722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058EC2E-4C9F-5404-3640-0C65E4031B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4044" y="5344417"/>
            <a:ext cx="7705725" cy="37058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/>
              <a:t>Presenter and/or date</a:t>
            </a:r>
            <a:endParaRPr lang="en-US" dirty="0"/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A8D99D0-08E8-DACD-7022-00D90D05B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2847" y="613446"/>
            <a:ext cx="2047980" cy="974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6ADC35-1CA8-4CA3-971D-85E709FCFE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44" y="613446"/>
            <a:ext cx="2159059" cy="9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4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g object 16">
            <a:extLst>
              <a:ext uri="{FF2B5EF4-FFF2-40B4-BE49-F238E27FC236}">
                <a16:creationId xmlns:a16="http://schemas.microsoft.com/office/drawing/2014/main" id="{2133F4BD-3A05-6BF0-9599-0623746B96D1}"/>
              </a:ext>
            </a:extLst>
          </p:cNvPr>
          <p:cNvSpPr/>
          <p:nvPr userDrawn="1"/>
        </p:nvSpPr>
        <p:spPr>
          <a:xfrm>
            <a:off x="0" y="68"/>
            <a:ext cx="12193270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12193206" y="0"/>
                </a:moveTo>
                <a:lnTo>
                  <a:pt x="0" y="0"/>
                </a:lnTo>
                <a:lnTo>
                  <a:pt x="0" y="258064"/>
                </a:lnTo>
                <a:lnTo>
                  <a:pt x="7924190" y="6857936"/>
                </a:lnTo>
                <a:lnTo>
                  <a:pt x="12193206" y="6857936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61E9E-ED51-992F-D7E0-B9A9CFC550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4045" y="4241800"/>
            <a:ext cx="3396956" cy="1425250"/>
          </a:xfrm>
        </p:spPr>
        <p:txBody>
          <a:bodyPr anchor="b" anchorCtr="0"/>
          <a:lstStyle>
            <a:lvl1pPr algn="l">
              <a:lnSpc>
                <a:spcPts val="42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</a:t>
            </a: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FB7D0E-8E90-6C7C-4BB8-72C7980853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4755" y="504799"/>
            <a:ext cx="1908273" cy="90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6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4EAC0-037B-E143-9BBD-F43F77F1F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5A9904-A65D-3444-8358-9E0D75ECB7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063AA-37EE-864E-804E-B94388CD8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1E10-332B-3543-93D5-FA0689C339C0}" type="datetimeFigureOut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A4BA8-48B6-F743-9BFB-2BB063686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A7F01-28F8-F343-A50E-21252F7B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77CE-E2AD-174C-9FB7-F939F41B5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27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643FF-8956-8948-B4C2-76149DCD7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2DA80-AE1F-D244-B8B3-8D5394691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19822-0C5D-EA47-A91D-5F0AE76A8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1E10-332B-3543-93D5-FA0689C339C0}" type="datetimeFigureOut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56A41-030B-3349-929E-96E2D2FCE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C05F1-6686-E249-8CC5-CE903EAE0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77CE-E2AD-174C-9FB7-F939F41B5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0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B1765-394E-6046-B253-94D46989D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156156-69FD-9347-8B23-8E2CAB44A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12C90-9839-7140-89E7-89DFD2FAC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1E10-332B-3543-93D5-FA0689C339C0}" type="datetimeFigureOut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2C299-26B9-944C-94AB-25B1C40DD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92F24-EC42-724B-8AAC-62147CD17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77CE-E2AD-174C-9FB7-F939F41B5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102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7B03D-966A-D34C-869A-2B882B472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56150-DD59-A746-8662-61BE980575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65665D-011C-474A-8522-914067D3F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BB5F54-4E05-5E4A-9AE6-8EB2E7CBA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1E10-332B-3543-93D5-FA0689C339C0}" type="datetimeFigureOut">
              <a:rPr lang="en-US" smtClean="0"/>
              <a:t>9/7/23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05AB53-9F73-6D4A-89AB-7C794C480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3411A6-6F10-9E41-ACBC-113FE3E58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77CE-E2AD-174C-9FB7-F939F41B5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89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A8C4D-FFB8-0C46-BDF6-90B10FEE2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F53F7-FE67-D642-89FE-0D66DE344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4960FB-72ED-E34B-9ECB-63B04AAC5B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F386B1-48F1-5447-92A8-15717B2A3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11BA68-57ED-F741-BD4D-CCE65D7CF9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43075D-AE4B-B34D-B533-59C15126E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1E10-332B-3543-93D5-FA0689C339C0}" type="datetimeFigureOut">
              <a:rPr lang="en-US" smtClean="0"/>
              <a:t>9/7/23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7C0307-D3E5-F842-9B81-13C08513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4D5001-08F0-744F-A88F-D4D899025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77CE-E2AD-174C-9FB7-F939F41B5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47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6E2C8-BFF7-DE46-8F52-C0A968E0F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736298-8D18-9542-83D5-852476980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1E10-332B-3543-93D5-FA0689C339C0}" type="datetimeFigureOut">
              <a:rPr lang="en-US" smtClean="0"/>
              <a:t>9/7/23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F44AAC-CEB7-3A46-92C0-B528FE3A5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CE4A58-1D4A-FA4E-8F1F-F53EB1795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77CE-E2AD-174C-9FB7-F939F41B5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031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1BA44B-B446-2548-B2B0-17EC893F9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1E10-332B-3543-93D5-FA0689C339C0}" type="datetimeFigureOut">
              <a:rPr lang="en-US" smtClean="0"/>
              <a:t>9/7/23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C2A5DA-00AD-7648-AF0F-195F03548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8A465-165A-324E-A2EF-32EE1E946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77CE-E2AD-174C-9FB7-F939F41B5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2192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478FB-208D-B244-9310-AA00D47C4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70819-F114-A444-9B6F-2A9F2E930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800177-507E-214B-BB4E-66516DABE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B5302-6BDD-C44E-9831-7E16B76C8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1E10-332B-3543-93D5-FA0689C339C0}" type="datetimeFigureOut">
              <a:rPr lang="en-US" smtClean="0"/>
              <a:t>9/7/23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152FC-CB78-AF45-9CF0-09CD272B4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000A86-9FED-984E-89E5-6E88B0804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77CE-E2AD-174C-9FB7-F939F41B5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A614C-96EB-554F-AA8A-D7859DE1B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62BD52-C75D-8C49-8635-3B38E2E88D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75670A-276C-504C-9D7A-E6655E807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4543B5-FA4D-454D-9C9D-6FBBA8A92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1E10-332B-3543-93D5-FA0689C339C0}" type="datetimeFigureOut">
              <a:rPr lang="en-US" smtClean="0"/>
              <a:t>9/7/23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657B85-7640-9044-BB87-794DBBDA2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9F9310-9D84-FA4F-9F8B-F22877DD5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77CE-E2AD-174C-9FB7-F939F41B5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28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5">
            <a:extLst>
              <a:ext uri="{FF2B5EF4-FFF2-40B4-BE49-F238E27FC236}">
                <a16:creationId xmlns:a16="http://schemas.microsoft.com/office/drawing/2014/main" id="{3260914D-2179-F5E7-6AEF-1B3FCD15B664}"/>
              </a:ext>
            </a:extLst>
          </p:cNvPr>
          <p:cNvSpPr/>
          <p:nvPr/>
        </p:nvSpPr>
        <p:spPr>
          <a:xfrm>
            <a:off x="0" y="6320345"/>
            <a:ext cx="12193270" cy="537845"/>
          </a:xfrm>
          <a:custGeom>
            <a:avLst/>
            <a:gdLst/>
            <a:ahLst/>
            <a:cxnLst/>
            <a:rect l="l" t="t" r="r" b="b"/>
            <a:pathLst>
              <a:path w="12193270" h="537845">
                <a:moveTo>
                  <a:pt x="12193206" y="0"/>
                </a:moveTo>
                <a:lnTo>
                  <a:pt x="0" y="0"/>
                </a:lnTo>
                <a:lnTo>
                  <a:pt x="0" y="537654"/>
                </a:lnTo>
                <a:lnTo>
                  <a:pt x="12193206" y="537654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D3216-EE4B-142A-37B2-8F088BC53FF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90574" y="736600"/>
            <a:ext cx="10596563" cy="7016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13C05E-BEB9-49D5-9998-67B38EC4DD92}"/>
              </a:ext>
            </a:extLst>
          </p:cNvPr>
          <p:cNvGrpSpPr/>
          <p:nvPr userDrawn="1"/>
        </p:nvGrpSpPr>
        <p:grpSpPr>
          <a:xfrm>
            <a:off x="316179" y="6460323"/>
            <a:ext cx="3128010" cy="278130"/>
            <a:chOff x="0" y="0"/>
            <a:chExt cx="3128222" cy="27813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43AC5E7-8C9E-4075-9DE0-8AB95A226FE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7"/>
            <a:stretch/>
          </p:blipFill>
          <p:spPr bwMode="auto">
            <a:xfrm>
              <a:off x="281517" y="0"/>
              <a:ext cx="2846705" cy="2781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402F8AC6-0FA6-4EB9-B40B-C9BBE9ACC716}"/>
                </a:ext>
              </a:extLst>
            </p:cNvPr>
            <p:cNvSpPr/>
            <p:nvPr userDrawn="1"/>
          </p:nvSpPr>
          <p:spPr>
            <a:xfrm>
              <a:off x="0" y="2116"/>
              <a:ext cx="254580" cy="254200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419" y="0"/>
                  </a:moveTo>
                  <a:lnTo>
                    <a:pt x="126784" y="105625"/>
                  </a:lnTo>
                  <a:lnTo>
                    <a:pt x="0" y="25"/>
                  </a:lnTo>
                  <a:lnTo>
                    <a:pt x="0" y="254419"/>
                  </a:lnTo>
                  <a:lnTo>
                    <a:pt x="254419" y="254419"/>
                  </a:lnTo>
                  <a:lnTo>
                    <a:pt x="25441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/>
            </a:p>
          </p:txBody>
        </p:sp>
      </p:grp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CDFC8487-CDD7-4F8A-8693-5FAE08B91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96223" y="6459464"/>
            <a:ext cx="269875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718D-DF6E-2540-88A6-9F118A65C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9A278B-DB16-5E41-BAFD-4112FFAC0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392BD-645B-2341-998B-4228E1399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1E10-332B-3543-93D5-FA0689C339C0}" type="datetimeFigureOut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D3058-17CF-FC46-A9AF-EA6955444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E5C09-DAD9-9E47-B34C-86F509668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77CE-E2AD-174C-9FB7-F939F41B5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961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D04791-8425-1248-815D-517B4B680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D707A0-9B4F-1A4B-817B-A514F2194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AA720-1F76-7B44-9B2A-078107DA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1E10-332B-3543-93D5-FA0689C339C0}" type="datetimeFigureOut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26EC8-6593-0842-9F66-B47983A9E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40562-31F9-8341-BABF-D55201D28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77CE-E2AD-174C-9FB7-F939F41B5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760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g object 16">
            <a:extLst>
              <a:ext uri="{FF2B5EF4-FFF2-40B4-BE49-F238E27FC236}">
                <a16:creationId xmlns:a16="http://schemas.microsoft.com/office/drawing/2014/main" id="{2133F4BD-3A05-6BF0-9599-0623746B96D1}"/>
              </a:ext>
            </a:extLst>
          </p:cNvPr>
          <p:cNvSpPr/>
          <p:nvPr userDrawn="1"/>
        </p:nvSpPr>
        <p:spPr>
          <a:xfrm>
            <a:off x="0" y="68"/>
            <a:ext cx="12193270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12193206" y="0"/>
                </a:moveTo>
                <a:lnTo>
                  <a:pt x="0" y="0"/>
                </a:lnTo>
                <a:lnTo>
                  <a:pt x="0" y="258064"/>
                </a:lnTo>
                <a:lnTo>
                  <a:pt x="7924190" y="6857936"/>
                </a:lnTo>
                <a:lnTo>
                  <a:pt x="12193206" y="6857936"/>
                </a:lnTo>
                <a:lnTo>
                  <a:pt x="12193206" y="0"/>
                </a:lnTo>
                <a:close/>
              </a:path>
            </a:pathLst>
          </a:custGeom>
          <a:solidFill>
            <a:srgbClr val="092147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61E9E-ED51-992F-D7E0-B9A9CFC550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4045" y="4313933"/>
            <a:ext cx="3854155" cy="1786731"/>
          </a:xfrm>
        </p:spPr>
        <p:txBody>
          <a:bodyPr anchor="t" anchorCtr="0"/>
          <a:lstStyle>
            <a:lvl1pPr algn="l">
              <a:lnSpc>
                <a:spcPts val="47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2309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g object 16">
            <a:extLst>
              <a:ext uri="{FF2B5EF4-FFF2-40B4-BE49-F238E27FC236}">
                <a16:creationId xmlns:a16="http://schemas.microsoft.com/office/drawing/2014/main" id="{2133F4BD-3A05-6BF0-9599-0623746B96D1}"/>
              </a:ext>
            </a:extLst>
          </p:cNvPr>
          <p:cNvSpPr/>
          <p:nvPr userDrawn="1"/>
        </p:nvSpPr>
        <p:spPr>
          <a:xfrm flipH="1">
            <a:off x="0" y="68"/>
            <a:ext cx="12193270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12193206" y="0"/>
                </a:moveTo>
                <a:lnTo>
                  <a:pt x="0" y="0"/>
                </a:lnTo>
                <a:lnTo>
                  <a:pt x="0" y="258064"/>
                </a:lnTo>
                <a:lnTo>
                  <a:pt x="7924190" y="6857936"/>
                </a:lnTo>
                <a:lnTo>
                  <a:pt x="12193206" y="6857936"/>
                </a:lnTo>
                <a:lnTo>
                  <a:pt x="12193206" y="0"/>
                </a:lnTo>
                <a:close/>
              </a:path>
            </a:pathLst>
          </a:custGeom>
          <a:solidFill>
            <a:srgbClr val="092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61E9E-ED51-992F-D7E0-B9A9CFC550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4045" y="4313933"/>
            <a:ext cx="3854155" cy="1786731"/>
          </a:xfrm>
        </p:spPr>
        <p:txBody>
          <a:bodyPr anchor="t" anchorCtr="0"/>
          <a:lstStyle>
            <a:lvl1pPr algn="l">
              <a:lnSpc>
                <a:spcPts val="47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33F56EB-3E8E-3A6B-FF7F-5BC6CD9B42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4197" y="250167"/>
            <a:ext cx="7947803" cy="6607833"/>
          </a:xfrm>
          <a:custGeom>
            <a:avLst/>
            <a:gdLst>
              <a:gd name="connsiteX0" fmla="*/ 0 w 7947804"/>
              <a:gd name="connsiteY0" fmla="*/ 6780294 h 6780294"/>
              <a:gd name="connsiteX1" fmla="*/ 0 w 7947804"/>
              <a:gd name="connsiteY1" fmla="*/ 0 h 6780294"/>
              <a:gd name="connsiteX2" fmla="*/ 7947804 w 7947804"/>
              <a:gd name="connsiteY2" fmla="*/ 6780294 h 6780294"/>
              <a:gd name="connsiteX3" fmla="*/ 0 w 7947804"/>
              <a:gd name="connsiteY3" fmla="*/ 6780294 h 6780294"/>
              <a:gd name="connsiteX0" fmla="*/ 0 w 7947804"/>
              <a:gd name="connsiteY0" fmla="*/ 6607765 h 6607765"/>
              <a:gd name="connsiteX1" fmla="*/ 7944929 w 7947804"/>
              <a:gd name="connsiteY1" fmla="*/ 0 h 6607765"/>
              <a:gd name="connsiteX2" fmla="*/ 7947804 w 7947804"/>
              <a:gd name="connsiteY2" fmla="*/ 6607765 h 6607765"/>
              <a:gd name="connsiteX3" fmla="*/ 0 w 7947804"/>
              <a:gd name="connsiteY3" fmla="*/ 6607765 h 660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47804" h="6607765">
                <a:moveTo>
                  <a:pt x="0" y="6607765"/>
                </a:moveTo>
                <a:lnTo>
                  <a:pt x="7944929" y="0"/>
                </a:lnTo>
                <a:cubicBezTo>
                  <a:pt x="7945887" y="2202588"/>
                  <a:pt x="7946846" y="4405177"/>
                  <a:pt x="7947804" y="6607765"/>
                </a:cubicBezTo>
                <a:lnTo>
                  <a:pt x="0" y="660776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6650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5">
            <a:extLst>
              <a:ext uri="{FF2B5EF4-FFF2-40B4-BE49-F238E27FC236}">
                <a16:creationId xmlns:a16="http://schemas.microsoft.com/office/drawing/2014/main" id="{3260914D-2179-F5E7-6AEF-1B3FCD15B664}"/>
              </a:ext>
            </a:extLst>
          </p:cNvPr>
          <p:cNvSpPr/>
          <p:nvPr/>
        </p:nvSpPr>
        <p:spPr>
          <a:xfrm>
            <a:off x="0" y="6320155"/>
            <a:ext cx="12193270" cy="537845"/>
          </a:xfrm>
          <a:custGeom>
            <a:avLst/>
            <a:gdLst/>
            <a:ahLst/>
            <a:cxnLst/>
            <a:rect l="l" t="t" r="r" b="b"/>
            <a:pathLst>
              <a:path w="12193270" h="537845">
                <a:moveTo>
                  <a:pt x="12193206" y="0"/>
                </a:moveTo>
                <a:lnTo>
                  <a:pt x="0" y="0"/>
                </a:lnTo>
                <a:lnTo>
                  <a:pt x="0" y="537654"/>
                </a:lnTo>
                <a:lnTo>
                  <a:pt x="12193206" y="537654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D3216-EE4B-142A-37B2-8F088BC53FF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93640-ACD6-D0FB-E6D2-1A10789FAB47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790574" y="1759636"/>
            <a:ext cx="10596563" cy="37768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9465EF1-9D6C-478C-A707-B65914AACCF1}"/>
              </a:ext>
            </a:extLst>
          </p:cNvPr>
          <p:cNvGrpSpPr/>
          <p:nvPr userDrawn="1"/>
        </p:nvGrpSpPr>
        <p:grpSpPr>
          <a:xfrm>
            <a:off x="316179" y="6460323"/>
            <a:ext cx="3128010" cy="278130"/>
            <a:chOff x="0" y="0"/>
            <a:chExt cx="3128222" cy="27813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1F2DCCE-FC6D-4089-B116-94F74EB30A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7"/>
            <a:stretch/>
          </p:blipFill>
          <p:spPr bwMode="auto">
            <a:xfrm>
              <a:off x="281517" y="0"/>
              <a:ext cx="2846705" cy="2781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8" name="object 6">
              <a:extLst>
                <a:ext uri="{FF2B5EF4-FFF2-40B4-BE49-F238E27FC236}">
                  <a16:creationId xmlns:a16="http://schemas.microsoft.com/office/drawing/2014/main" id="{CF217B5A-45E7-40E1-B0E9-4FA927BF95D6}"/>
                </a:ext>
              </a:extLst>
            </p:cNvPr>
            <p:cNvSpPr/>
            <p:nvPr userDrawn="1"/>
          </p:nvSpPr>
          <p:spPr>
            <a:xfrm>
              <a:off x="0" y="2116"/>
              <a:ext cx="254580" cy="254200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419" y="0"/>
                  </a:moveTo>
                  <a:lnTo>
                    <a:pt x="126784" y="105625"/>
                  </a:lnTo>
                  <a:lnTo>
                    <a:pt x="0" y="25"/>
                  </a:lnTo>
                  <a:lnTo>
                    <a:pt x="0" y="254419"/>
                  </a:lnTo>
                  <a:lnTo>
                    <a:pt x="254419" y="254419"/>
                  </a:lnTo>
                  <a:lnTo>
                    <a:pt x="25441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82C9AC80-4639-4FDD-B104-DE41EA8F50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96223" y="6459464"/>
            <a:ext cx="269875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56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5">
            <a:extLst>
              <a:ext uri="{FF2B5EF4-FFF2-40B4-BE49-F238E27FC236}">
                <a16:creationId xmlns:a16="http://schemas.microsoft.com/office/drawing/2014/main" id="{3260914D-2179-F5E7-6AEF-1B3FCD15B664}"/>
              </a:ext>
            </a:extLst>
          </p:cNvPr>
          <p:cNvSpPr/>
          <p:nvPr/>
        </p:nvSpPr>
        <p:spPr>
          <a:xfrm>
            <a:off x="0" y="6320345"/>
            <a:ext cx="12193270" cy="537845"/>
          </a:xfrm>
          <a:custGeom>
            <a:avLst/>
            <a:gdLst/>
            <a:ahLst/>
            <a:cxnLst/>
            <a:rect l="l" t="t" r="r" b="b"/>
            <a:pathLst>
              <a:path w="12193270" h="537845">
                <a:moveTo>
                  <a:pt x="12193206" y="0"/>
                </a:moveTo>
                <a:lnTo>
                  <a:pt x="0" y="0"/>
                </a:lnTo>
                <a:lnTo>
                  <a:pt x="0" y="537654"/>
                </a:lnTo>
                <a:lnTo>
                  <a:pt x="12193206" y="537654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D3216-EE4B-142A-37B2-8F088BC53FF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93640-ACD6-D0FB-E6D2-1A10789FAB47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790574" y="1759636"/>
            <a:ext cx="5059643" cy="37768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039FF1-6A15-29CE-1C78-37FA0E0DC74D}"/>
              </a:ext>
            </a:extLst>
          </p:cNvPr>
          <p:cNvSpPr>
            <a:spLocks noGrp="1"/>
          </p:cNvSpPr>
          <p:nvPr userDrawn="1">
            <p:ph idx="11"/>
          </p:nvPr>
        </p:nvSpPr>
        <p:spPr>
          <a:xfrm>
            <a:off x="6341781" y="1759636"/>
            <a:ext cx="5059643" cy="37768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DCECFBD-67A8-4A37-AAFB-08A333BE7DED}"/>
              </a:ext>
            </a:extLst>
          </p:cNvPr>
          <p:cNvGrpSpPr/>
          <p:nvPr userDrawn="1"/>
        </p:nvGrpSpPr>
        <p:grpSpPr>
          <a:xfrm>
            <a:off x="316179" y="6460323"/>
            <a:ext cx="3128010" cy="278130"/>
            <a:chOff x="0" y="0"/>
            <a:chExt cx="3128222" cy="27813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FEAE6D5-A6B5-44CC-A51F-8AAA34EFBEC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7"/>
            <a:stretch/>
          </p:blipFill>
          <p:spPr bwMode="auto">
            <a:xfrm>
              <a:off x="281517" y="0"/>
              <a:ext cx="2846705" cy="2781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88B96D2D-EBC5-4F08-93BB-013DF779FAFB}"/>
                </a:ext>
              </a:extLst>
            </p:cNvPr>
            <p:cNvSpPr/>
            <p:nvPr userDrawn="1"/>
          </p:nvSpPr>
          <p:spPr>
            <a:xfrm>
              <a:off x="0" y="2116"/>
              <a:ext cx="254580" cy="254200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419" y="0"/>
                  </a:moveTo>
                  <a:lnTo>
                    <a:pt x="126784" y="105625"/>
                  </a:lnTo>
                  <a:lnTo>
                    <a:pt x="0" y="25"/>
                  </a:lnTo>
                  <a:lnTo>
                    <a:pt x="0" y="254419"/>
                  </a:lnTo>
                  <a:lnTo>
                    <a:pt x="254419" y="254419"/>
                  </a:lnTo>
                  <a:lnTo>
                    <a:pt x="25441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8D1C6B58-9CFE-4F5C-AD23-FA190CB0F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96223" y="6459464"/>
            <a:ext cx="269875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37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78AB8AC-51C0-A282-3E41-4FF8078F8B6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41780" y="0"/>
            <a:ext cx="5850219" cy="632015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D3216-EE4B-142A-37B2-8F088BC53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4" y="805180"/>
            <a:ext cx="5046943" cy="1094014"/>
          </a:xfrm>
        </p:spPr>
        <p:txBody>
          <a:bodyPr/>
          <a:lstStyle>
            <a:lvl1pPr>
              <a:lnSpc>
                <a:spcPts val="4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4EDD70-4D9F-74D7-CC79-3FFEE13768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3274" y="2142653"/>
            <a:ext cx="5046943" cy="33938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DE730B1B-F47E-F663-D5A7-1F15CBC7E9A7}"/>
              </a:ext>
            </a:extLst>
          </p:cNvPr>
          <p:cNvSpPr/>
          <p:nvPr/>
        </p:nvSpPr>
        <p:spPr>
          <a:xfrm>
            <a:off x="0" y="6320155"/>
            <a:ext cx="12193270" cy="537845"/>
          </a:xfrm>
          <a:custGeom>
            <a:avLst/>
            <a:gdLst/>
            <a:ahLst/>
            <a:cxnLst/>
            <a:rect l="l" t="t" r="r" b="b"/>
            <a:pathLst>
              <a:path w="12193270" h="537845">
                <a:moveTo>
                  <a:pt x="12193206" y="0"/>
                </a:moveTo>
                <a:lnTo>
                  <a:pt x="0" y="0"/>
                </a:lnTo>
                <a:lnTo>
                  <a:pt x="0" y="537654"/>
                </a:lnTo>
                <a:lnTo>
                  <a:pt x="12193206" y="537654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6A76F6-62A9-4597-9737-F1888770EBA1}"/>
              </a:ext>
            </a:extLst>
          </p:cNvPr>
          <p:cNvGrpSpPr/>
          <p:nvPr userDrawn="1"/>
        </p:nvGrpSpPr>
        <p:grpSpPr>
          <a:xfrm>
            <a:off x="316179" y="6460323"/>
            <a:ext cx="3128010" cy="278130"/>
            <a:chOff x="0" y="0"/>
            <a:chExt cx="3128222" cy="27813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224B94A-5A2B-4C23-B006-3DCA12915F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7"/>
            <a:stretch/>
          </p:blipFill>
          <p:spPr bwMode="auto">
            <a:xfrm>
              <a:off x="281517" y="0"/>
              <a:ext cx="2846705" cy="2781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BB76E7CC-76ED-4511-AFFA-CCB39CA646C6}"/>
                </a:ext>
              </a:extLst>
            </p:cNvPr>
            <p:cNvSpPr/>
            <p:nvPr userDrawn="1"/>
          </p:nvSpPr>
          <p:spPr>
            <a:xfrm>
              <a:off x="0" y="2116"/>
              <a:ext cx="254580" cy="254200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419" y="0"/>
                  </a:moveTo>
                  <a:lnTo>
                    <a:pt x="126784" y="105625"/>
                  </a:lnTo>
                  <a:lnTo>
                    <a:pt x="0" y="25"/>
                  </a:lnTo>
                  <a:lnTo>
                    <a:pt x="0" y="254419"/>
                  </a:lnTo>
                  <a:lnTo>
                    <a:pt x="254419" y="254419"/>
                  </a:lnTo>
                  <a:lnTo>
                    <a:pt x="25441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/>
            </a:p>
          </p:txBody>
        </p:sp>
      </p:grp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EC9F09AD-4EC0-4E4B-824E-218AD8D560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96223" y="6459464"/>
            <a:ext cx="269875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65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4D3C0B78-D624-3C20-A0D8-A752505C93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850219" cy="632015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DE730B1B-F47E-F663-D5A7-1F15CBC7E9A7}"/>
              </a:ext>
            </a:extLst>
          </p:cNvPr>
          <p:cNvSpPr/>
          <p:nvPr/>
        </p:nvSpPr>
        <p:spPr>
          <a:xfrm>
            <a:off x="0" y="6320155"/>
            <a:ext cx="12193270" cy="537845"/>
          </a:xfrm>
          <a:custGeom>
            <a:avLst/>
            <a:gdLst/>
            <a:ahLst/>
            <a:cxnLst/>
            <a:rect l="l" t="t" r="r" b="b"/>
            <a:pathLst>
              <a:path w="12193270" h="537845">
                <a:moveTo>
                  <a:pt x="12193206" y="0"/>
                </a:moveTo>
                <a:lnTo>
                  <a:pt x="0" y="0"/>
                </a:lnTo>
                <a:lnTo>
                  <a:pt x="0" y="537654"/>
                </a:lnTo>
                <a:lnTo>
                  <a:pt x="12193206" y="537654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D3216-EE4B-142A-37B2-8F088BC53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0197" y="806400"/>
            <a:ext cx="5059642" cy="1094014"/>
          </a:xfrm>
        </p:spPr>
        <p:txBody>
          <a:bodyPr/>
          <a:lstStyle>
            <a:lvl1pPr>
              <a:lnSpc>
                <a:spcPts val="4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4EDD70-4D9F-74D7-CC79-3FFEE13768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38612" y="2142653"/>
            <a:ext cx="5059643" cy="33938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E9BB46-5E8E-4961-821F-109832047AB3}"/>
              </a:ext>
            </a:extLst>
          </p:cNvPr>
          <p:cNvGrpSpPr/>
          <p:nvPr userDrawn="1"/>
        </p:nvGrpSpPr>
        <p:grpSpPr>
          <a:xfrm>
            <a:off x="316179" y="6460323"/>
            <a:ext cx="3128010" cy="278130"/>
            <a:chOff x="0" y="0"/>
            <a:chExt cx="3128222" cy="27813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1D85D48-7EA4-478F-AF2C-93D5D1257D8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7"/>
            <a:stretch/>
          </p:blipFill>
          <p:spPr bwMode="auto">
            <a:xfrm>
              <a:off x="281517" y="0"/>
              <a:ext cx="2846705" cy="2781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0760CE41-3196-4FFB-8DD5-7A7D5DE90309}"/>
                </a:ext>
              </a:extLst>
            </p:cNvPr>
            <p:cNvSpPr/>
            <p:nvPr userDrawn="1"/>
          </p:nvSpPr>
          <p:spPr>
            <a:xfrm>
              <a:off x="0" y="2116"/>
              <a:ext cx="254580" cy="254200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419" y="0"/>
                  </a:moveTo>
                  <a:lnTo>
                    <a:pt x="126784" y="105625"/>
                  </a:lnTo>
                  <a:lnTo>
                    <a:pt x="0" y="25"/>
                  </a:lnTo>
                  <a:lnTo>
                    <a:pt x="0" y="254419"/>
                  </a:lnTo>
                  <a:lnTo>
                    <a:pt x="254419" y="254419"/>
                  </a:lnTo>
                  <a:lnTo>
                    <a:pt x="25441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/>
            </a:p>
          </p:txBody>
        </p:sp>
      </p:grp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F906A4EF-3665-4DBE-ADE3-6F7FE5E28B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96223" y="6459464"/>
            <a:ext cx="269875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65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5">
            <a:extLst>
              <a:ext uri="{FF2B5EF4-FFF2-40B4-BE49-F238E27FC236}">
                <a16:creationId xmlns:a16="http://schemas.microsoft.com/office/drawing/2014/main" id="{B187C576-EF9A-D690-8A5C-00ACB0CA8005}"/>
              </a:ext>
            </a:extLst>
          </p:cNvPr>
          <p:cNvSpPr/>
          <p:nvPr/>
        </p:nvSpPr>
        <p:spPr>
          <a:xfrm>
            <a:off x="0" y="6320345"/>
            <a:ext cx="12193270" cy="537845"/>
          </a:xfrm>
          <a:custGeom>
            <a:avLst/>
            <a:gdLst/>
            <a:ahLst/>
            <a:cxnLst/>
            <a:rect l="l" t="t" r="r" b="b"/>
            <a:pathLst>
              <a:path w="12193270" h="537845">
                <a:moveTo>
                  <a:pt x="12193206" y="0"/>
                </a:moveTo>
                <a:lnTo>
                  <a:pt x="0" y="0"/>
                </a:lnTo>
                <a:lnTo>
                  <a:pt x="0" y="537654"/>
                </a:lnTo>
                <a:lnTo>
                  <a:pt x="12193206" y="537654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080629-0743-4B8D-004F-B54A043A3E3D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11696223" y="6459464"/>
            <a:ext cx="269875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EF758E-0988-489D-AE52-8796276C008C}"/>
              </a:ext>
            </a:extLst>
          </p:cNvPr>
          <p:cNvGrpSpPr/>
          <p:nvPr userDrawn="1"/>
        </p:nvGrpSpPr>
        <p:grpSpPr>
          <a:xfrm>
            <a:off x="316179" y="6460323"/>
            <a:ext cx="3128010" cy="278130"/>
            <a:chOff x="0" y="0"/>
            <a:chExt cx="3128222" cy="27813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B045EB4-B530-4B9D-BAD7-F47D51BAD48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7"/>
            <a:stretch/>
          </p:blipFill>
          <p:spPr bwMode="auto">
            <a:xfrm>
              <a:off x="281517" y="0"/>
              <a:ext cx="2846705" cy="2781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CB67DC33-2D03-4FBD-8E6C-12EF50F750C0}"/>
                </a:ext>
              </a:extLst>
            </p:cNvPr>
            <p:cNvSpPr/>
            <p:nvPr userDrawn="1"/>
          </p:nvSpPr>
          <p:spPr>
            <a:xfrm>
              <a:off x="0" y="2116"/>
              <a:ext cx="254580" cy="254200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419" y="0"/>
                  </a:moveTo>
                  <a:lnTo>
                    <a:pt x="126784" y="105625"/>
                  </a:lnTo>
                  <a:lnTo>
                    <a:pt x="0" y="25"/>
                  </a:lnTo>
                  <a:lnTo>
                    <a:pt x="0" y="254419"/>
                  </a:lnTo>
                  <a:lnTo>
                    <a:pt x="254419" y="254419"/>
                  </a:lnTo>
                  <a:lnTo>
                    <a:pt x="25441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9791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CB4D3940-3EFD-E40A-74D3-BCDC9ED302CF}"/>
              </a:ext>
            </a:extLst>
          </p:cNvPr>
          <p:cNvPicPr/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" y="12"/>
            <a:ext cx="12192393" cy="685798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4AF42-88AD-4FB0-CD35-33806BE79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1143" y="6444995"/>
            <a:ext cx="269875" cy="2571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42BF69-49C3-FAD1-45E5-BF111E4C4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74" y="736600"/>
            <a:ext cx="10596563" cy="701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2E246-AA27-06D0-C7D1-3CF06C884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0574" y="1759636"/>
            <a:ext cx="10596563" cy="37768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548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6" r:id="rId3"/>
    <p:sldLayoutId id="2147483665" r:id="rId4"/>
    <p:sldLayoutId id="2147483650" r:id="rId5"/>
    <p:sldLayoutId id="2147483658" r:id="rId6"/>
    <p:sldLayoutId id="2147483659" r:id="rId7"/>
    <p:sldLayoutId id="2147483660" r:id="rId8"/>
    <p:sldLayoutId id="2147483655" r:id="rId9"/>
    <p:sldLayoutId id="2147483664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ts val="47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374650" indent="-3746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628650" indent="-2476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898525" indent="-269875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165225" indent="-254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06" userDrawn="1">
          <p15:clr>
            <a:srgbClr val="F26B43"/>
          </p15:clr>
        </p15:guide>
        <p15:guide id="4" pos="717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2EC3A1-9863-DD4D-AE88-0B2457B78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52F9D-5722-D84E-B168-DAAA904D0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860D8-D9AC-914C-B6C7-003734A583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11E10-332B-3543-93D5-FA0689C339C0}" type="datetimeFigureOut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75308-2F2C-6647-ABB5-D028CE0CA5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40154-C06E-3E46-90EB-F8E046359A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A77CE-E2AD-174C-9FB7-F939F41B5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86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tiff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13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tif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586F3-FD96-4B2E-9404-933DB064B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853" y="2418962"/>
            <a:ext cx="9109165" cy="13390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500" dirty="0"/>
              <a:t>Long read accuracy and genome assembly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072A71-9D48-48B4-9F02-5D51D93F02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Gavin Band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B1664B-680F-4D25-A8EF-F12D7904FA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en-GB" dirty="0">
                <a:solidFill>
                  <a:schemeClr val="bg1"/>
                </a:solidFill>
              </a:rPr>
              <a:t>LR </a:t>
            </a:r>
            <a:r>
              <a:rPr lang="en-GB" dirty="0" err="1">
                <a:solidFill>
                  <a:schemeClr val="bg1"/>
                </a:solidFill>
              </a:rPr>
              <a:t>CASe</a:t>
            </a:r>
            <a:r>
              <a:rPr lang="en-GB" dirty="0">
                <a:solidFill>
                  <a:schemeClr val="bg1"/>
                </a:solidFill>
              </a:rPr>
              <a:t> Detectives meeting</a:t>
            </a:r>
          </a:p>
          <a:p>
            <a:pPr marL="0" lvl="1" indent="0">
              <a:buNone/>
            </a:pPr>
            <a:r>
              <a:rPr lang="en-GB" dirty="0" err="1">
                <a:solidFill>
                  <a:schemeClr val="bg1"/>
                </a:solidFill>
              </a:rPr>
              <a:t>Septembr</a:t>
            </a:r>
            <a:r>
              <a:rPr lang="en-GB" dirty="0">
                <a:solidFill>
                  <a:schemeClr val="bg1"/>
                </a:solidFill>
              </a:rPr>
              <a:t> 7</a:t>
            </a:r>
            <a:r>
              <a:rPr lang="en-GB" baseline="30000" dirty="0">
                <a:solidFill>
                  <a:schemeClr val="bg1"/>
                </a:solidFill>
              </a:rPr>
              <a:t>th</a:t>
            </a:r>
            <a:r>
              <a:rPr lang="en-GB" dirty="0">
                <a:solidFill>
                  <a:schemeClr val="bg1"/>
                </a:solidFill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2219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64DF725-4830-81EF-C9D4-BF4E0C53D455}"/>
              </a:ext>
            </a:extLst>
          </p:cNvPr>
          <p:cNvSpPr/>
          <p:nvPr/>
        </p:nvSpPr>
        <p:spPr>
          <a:xfrm>
            <a:off x="6853123" y="1364887"/>
            <a:ext cx="4843099" cy="1991772"/>
          </a:xfrm>
          <a:prstGeom prst="roundRect">
            <a:avLst>
              <a:gd name="adj" fmla="val 34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1AE4971-FEFD-E2C9-484E-2C30B306999D}"/>
              </a:ext>
            </a:extLst>
          </p:cNvPr>
          <p:cNvSpPr/>
          <p:nvPr/>
        </p:nvSpPr>
        <p:spPr>
          <a:xfrm>
            <a:off x="2280212" y="1364887"/>
            <a:ext cx="4247910" cy="1991772"/>
          </a:xfrm>
          <a:prstGeom prst="roundRect">
            <a:avLst>
              <a:gd name="adj" fmla="val 34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7A561C-E887-1969-E8F3-E2833E030F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10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204A0E9-A1AC-69F4-3561-245F0C710A80}"/>
              </a:ext>
            </a:extLst>
          </p:cNvPr>
          <p:cNvGrpSpPr/>
          <p:nvPr/>
        </p:nvGrpSpPr>
        <p:grpSpPr>
          <a:xfrm>
            <a:off x="2280213" y="3657600"/>
            <a:ext cx="4282634" cy="2316299"/>
            <a:chOff x="7524563" y="3941032"/>
            <a:chExt cx="4282634" cy="2316299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55BFB185-7EDE-75D8-7110-1D1BD4D0F714}"/>
                </a:ext>
              </a:extLst>
            </p:cNvPr>
            <p:cNvSpPr/>
            <p:nvPr/>
          </p:nvSpPr>
          <p:spPr>
            <a:xfrm>
              <a:off x="7524563" y="3941032"/>
              <a:ext cx="4282634" cy="2316299"/>
            </a:xfrm>
            <a:prstGeom prst="roundRect">
              <a:avLst>
                <a:gd name="adj" fmla="val 345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picture containing text, screenshot, diagram, design&#10;&#10;Description automatically generated">
              <a:extLst>
                <a:ext uri="{FF2B5EF4-FFF2-40B4-BE49-F238E27FC236}">
                  <a16:creationId xmlns:a16="http://schemas.microsoft.com/office/drawing/2014/main" id="{A957B9DF-EB3A-B78B-3AC6-AF56483D71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596" t="33289" r="11084" b="55983"/>
            <a:stretch/>
          </p:blipFill>
          <p:spPr>
            <a:xfrm>
              <a:off x="7709944" y="4033629"/>
              <a:ext cx="3981506" cy="2087771"/>
            </a:xfrm>
            <a:prstGeom prst="rect">
              <a:avLst/>
            </a:prstGeom>
          </p:spPr>
        </p:pic>
      </p:grpSp>
      <p:pic>
        <p:nvPicPr>
          <p:cNvPr id="8" name="Picture 7" descr="A chart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C94BA53F-8F8E-5B89-0750-E0B02A78E1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5" t="31788" r="51157" b="55252"/>
          <a:stretch/>
        </p:blipFill>
        <p:spPr>
          <a:xfrm>
            <a:off x="2348643" y="1435198"/>
            <a:ext cx="4133180" cy="18457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B76E61-CFDF-3745-7882-AA80D24A5E1C}"/>
              </a:ext>
            </a:extLst>
          </p:cNvPr>
          <p:cNvSpPr txBox="1"/>
          <p:nvPr/>
        </p:nvSpPr>
        <p:spPr>
          <a:xfrm>
            <a:off x="293738" y="4516678"/>
            <a:ext cx="17767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Pacbio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b="1" dirty="0" err="1">
                <a:solidFill>
                  <a:schemeClr val="bg1"/>
                </a:solidFill>
              </a:rPr>
              <a:t>Revio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1" name="Picture 10" descr="A chart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79C600E2-3EF9-BF72-A028-0B16A0CB07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99" t="31716" r="9497" b="55324"/>
          <a:stretch/>
        </p:blipFill>
        <p:spPr>
          <a:xfrm>
            <a:off x="6899423" y="1435198"/>
            <a:ext cx="4709984" cy="18457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4629CB3-2D77-8E2C-EC78-FB40F501C3AF}"/>
              </a:ext>
            </a:extLst>
          </p:cNvPr>
          <p:cNvSpPr txBox="1">
            <a:spLocks/>
          </p:cNvSpPr>
          <p:nvPr/>
        </p:nvSpPr>
        <p:spPr>
          <a:xfrm>
            <a:off x="293738" y="51394"/>
            <a:ext cx="10596563" cy="701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47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Base quality comparison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1109A9-F947-D3D8-07DB-A66F9A836FE3}"/>
              </a:ext>
            </a:extLst>
          </p:cNvPr>
          <p:cNvSpPr txBox="1"/>
          <p:nvPr/>
        </p:nvSpPr>
        <p:spPr>
          <a:xfrm>
            <a:off x="2465594" y="1516865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Simplex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DB5A71-1FA3-9836-5845-C9407FB09887}"/>
              </a:ext>
            </a:extLst>
          </p:cNvPr>
          <p:cNvSpPr txBox="1"/>
          <p:nvPr/>
        </p:nvSpPr>
        <p:spPr>
          <a:xfrm>
            <a:off x="293738" y="1988760"/>
            <a:ext cx="177671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Nanopore</a:t>
            </a:r>
          </a:p>
          <a:p>
            <a:r>
              <a:rPr lang="en-US" b="1" dirty="0">
                <a:solidFill>
                  <a:schemeClr val="bg1"/>
                </a:solidFill>
              </a:rPr>
              <a:t>R10.4.1</a:t>
            </a:r>
            <a:endParaRPr lang="en-US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D707F2-1A53-8283-9B76-B6A81246A4CA}"/>
              </a:ext>
            </a:extLst>
          </p:cNvPr>
          <p:cNvSpPr txBox="1"/>
          <p:nvPr/>
        </p:nvSpPr>
        <p:spPr>
          <a:xfrm>
            <a:off x="7023203" y="1516865"/>
            <a:ext cx="15295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Duplex</a:t>
            </a:r>
          </a:p>
          <a:p>
            <a:r>
              <a:rPr lang="en-US" sz="1200" dirty="0"/>
              <a:t>(~5% of total reads)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E7D389-44D5-4C02-A226-1344A37EAED7}"/>
              </a:ext>
            </a:extLst>
          </p:cNvPr>
          <p:cNvSpPr txBox="1"/>
          <p:nvPr/>
        </p:nvSpPr>
        <p:spPr>
          <a:xfrm>
            <a:off x="6852221" y="3927780"/>
            <a:ext cx="23834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Pacbio</a:t>
            </a:r>
            <a:r>
              <a:rPr lang="en-US" dirty="0">
                <a:solidFill>
                  <a:schemeClr val="bg1"/>
                </a:solidFill>
              </a:rPr>
              <a:t> base qualities are similar to nanopore simplex </a:t>
            </a:r>
            <a:r>
              <a:rPr lang="en-US" sz="1400" dirty="0">
                <a:solidFill>
                  <a:schemeClr val="bg1"/>
                </a:solidFill>
              </a:rPr>
              <a:t>but compressed into discrete set of values to make the files smaller.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8518572-C446-0C48-E3F0-FA8040BF5A92}"/>
              </a:ext>
            </a:extLst>
          </p:cNvPr>
          <p:cNvCxnSpPr>
            <a:cxnSpLocks/>
          </p:cNvCxnSpPr>
          <p:nvPr/>
        </p:nvCxnSpPr>
        <p:spPr>
          <a:xfrm flipH="1">
            <a:off x="5862022" y="4480519"/>
            <a:ext cx="845512" cy="26621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C45C830-F25D-631C-8280-B5C9D9D821F2}"/>
              </a:ext>
            </a:extLst>
          </p:cNvPr>
          <p:cNvSpPr txBox="1"/>
          <p:nvPr/>
        </p:nvSpPr>
        <p:spPr>
          <a:xfrm>
            <a:off x="9982433" y="3750197"/>
            <a:ext cx="18065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!</a:t>
            </a:r>
          </a:p>
          <a:p>
            <a:pPr algn="ctr"/>
            <a:r>
              <a:rPr lang="en-US" sz="1400" dirty="0" err="1">
                <a:solidFill>
                  <a:schemeClr val="bg1"/>
                </a:solidFill>
              </a:rPr>
              <a:t>bq</a:t>
            </a:r>
            <a:r>
              <a:rPr lang="en-US" sz="1400" dirty="0">
                <a:solidFill>
                  <a:schemeClr val="bg1"/>
                </a:solidFill>
              </a:rPr>
              <a:t> 90 predicts 1 error per billion bases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7C61EA7-790B-1355-8722-8F50EF226DD5}"/>
              </a:ext>
            </a:extLst>
          </p:cNvPr>
          <p:cNvCxnSpPr>
            <a:cxnSpLocks/>
          </p:cNvCxnSpPr>
          <p:nvPr/>
        </p:nvCxnSpPr>
        <p:spPr>
          <a:xfrm flipH="1" flipV="1">
            <a:off x="10763895" y="2860533"/>
            <a:ext cx="121812" cy="88966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D17F10B-BF62-074B-D972-0D64D156209F}"/>
              </a:ext>
            </a:extLst>
          </p:cNvPr>
          <p:cNvSpPr txBox="1"/>
          <p:nvPr/>
        </p:nvSpPr>
        <p:spPr>
          <a:xfrm>
            <a:off x="2812093" y="872638"/>
            <a:ext cx="60998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E.g. </a:t>
            </a:r>
            <a:r>
              <a:rPr lang="en-US" sz="1200" dirty="0" err="1">
                <a:solidFill>
                  <a:schemeClr val="bg1"/>
                </a:solidFill>
              </a:rPr>
              <a:t>bq</a:t>
            </a:r>
            <a:r>
              <a:rPr lang="en-US" sz="1200" dirty="0">
                <a:solidFill>
                  <a:schemeClr val="bg1"/>
                </a:solidFill>
              </a:rPr>
              <a:t> 40 predicts 1 error per 10,000 bases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1390CA3-51E8-6609-085C-28C602C13CBD}"/>
              </a:ext>
            </a:extLst>
          </p:cNvPr>
          <p:cNvCxnSpPr>
            <a:cxnSpLocks/>
          </p:cNvCxnSpPr>
          <p:nvPr/>
        </p:nvCxnSpPr>
        <p:spPr>
          <a:xfrm flipH="1">
            <a:off x="4328650" y="1228956"/>
            <a:ext cx="127697" cy="46835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558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00588-6BD1-F3A3-9025-A8559ACA4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83" y="377785"/>
            <a:ext cx="10596563" cy="701675"/>
          </a:xfrm>
        </p:spPr>
        <p:txBody>
          <a:bodyPr/>
          <a:lstStyle/>
          <a:p>
            <a:r>
              <a:rPr lang="en-US" dirty="0"/>
              <a:t>Two ways to measure error rates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2A10FB-4A46-3117-EDD6-4B09D3F172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D99FA-8CA9-CE2B-0E27-71ECC4348E56}"/>
              </a:ext>
            </a:extLst>
          </p:cNvPr>
          <p:cNvSpPr txBox="1"/>
          <p:nvPr/>
        </p:nvSpPr>
        <p:spPr>
          <a:xfrm>
            <a:off x="1122744" y="2349661"/>
            <a:ext cx="8242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1. Measure </a:t>
            </a:r>
            <a:r>
              <a:rPr lang="en-US" sz="2400" i="1" dirty="0" err="1">
                <a:solidFill>
                  <a:schemeClr val="bg1"/>
                </a:solidFill>
              </a:rPr>
              <a:t>kmer</a:t>
            </a:r>
            <a:r>
              <a:rPr lang="en-US" sz="2400" i="1" dirty="0">
                <a:solidFill>
                  <a:schemeClr val="bg1"/>
                </a:solidFill>
              </a:rPr>
              <a:t> accuracy</a:t>
            </a:r>
            <a:r>
              <a:rPr lang="en-US" sz="2400" dirty="0">
                <a:solidFill>
                  <a:schemeClr val="bg1"/>
                </a:solidFill>
              </a:rPr>
              <a:t> using a set of known true </a:t>
            </a:r>
            <a:r>
              <a:rPr lang="en-US" sz="2400" dirty="0" err="1">
                <a:solidFill>
                  <a:schemeClr val="bg1"/>
                </a:solidFill>
              </a:rPr>
              <a:t>kmers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DB0C72-09E7-98B8-7427-17C6AA64B28A}"/>
              </a:ext>
            </a:extLst>
          </p:cNvPr>
          <p:cNvSpPr txBox="1"/>
          <p:nvPr/>
        </p:nvSpPr>
        <p:spPr>
          <a:xfrm>
            <a:off x="1122744" y="3815842"/>
            <a:ext cx="8727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2. Measure base accuracy based on alignment to a reference</a:t>
            </a:r>
            <a:endParaRPr lang="en-US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24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82AA1E-C847-9C5C-1988-100AD712E7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73D6BEF-B3A3-8818-9F55-9D96204A277F}"/>
              </a:ext>
            </a:extLst>
          </p:cNvPr>
          <p:cNvSpPr txBox="1">
            <a:spLocks/>
          </p:cNvSpPr>
          <p:nvPr/>
        </p:nvSpPr>
        <p:spPr>
          <a:xfrm>
            <a:off x="478057" y="324165"/>
            <a:ext cx="10596563" cy="7016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47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Measuring </a:t>
            </a:r>
            <a:r>
              <a:rPr lang="en-US" dirty="0" err="1"/>
              <a:t>kmer</a:t>
            </a:r>
            <a:r>
              <a:rPr lang="en-US" dirty="0"/>
              <a:t> accuracy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775CC4-926E-9039-D7A0-74AC300C9B21}"/>
              </a:ext>
            </a:extLst>
          </p:cNvPr>
          <p:cNvSpPr txBox="1"/>
          <p:nvPr/>
        </p:nvSpPr>
        <p:spPr>
          <a:xfrm>
            <a:off x="790574" y="1556388"/>
            <a:ext cx="6699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Method</a:t>
            </a:r>
            <a:r>
              <a:rPr lang="en-US" dirty="0">
                <a:solidFill>
                  <a:schemeClr val="bg1"/>
                </a:solidFill>
              </a:rPr>
              <a:t>: learn the set of true HV31 k-</a:t>
            </a:r>
            <a:r>
              <a:rPr lang="en-US" dirty="0" err="1">
                <a:solidFill>
                  <a:schemeClr val="bg1"/>
                </a:solidFill>
              </a:rPr>
              <a:t>mers</a:t>
            </a:r>
            <a:r>
              <a:rPr lang="en-US" dirty="0">
                <a:solidFill>
                  <a:schemeClr val="bg1"/>
                </a:solidFill>
              </a:rPr>
              <a:t> from short reads…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AF9DBD-9586-A909-4153-99C082E3F505}"/>
              </a:ext>
            </a:extLst>
          </p:cNvPr>
          <p:cNvGrpSpPr/>
          <p:nvPr/>
        </p:nvGrpSpPr>
        <p:grpSpPr>
          <a:xfrm>
            <a:off x="1915600" y="2145995"/>
            <a:ext cx="7815139" cy="2661412"/>
            <a:chOff x="558828" y="1085088"/>
            <a:chExt cx="5012191" cy="1706880"/>
          </a:xfrm>
        </p:grpSpPr>
        <p:pic>
          <p:nvPicPr>
            <p:cNvPr id="8" name="Picture 7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BC38DAF1-7E86-67BC-4CE4-FE7E938AD2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1131" b="66815"/>
            <a:stretch/>
          </p:blipFill>
          <p:spPr>
            <a:xfrm>
              <a:off x="558828" y="1085088"/>
              <a:ext cx="3159732" cy="170688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3C70B3E-7D1C-B71A-935B-B664455F435D}"/>
                </a:ext>
              </a:extLst>
            </p:cNvPr>
            <p:cNvSpPr/>
            <p:nvPr/>
          </p:nvSpPr>
          <p:spPr>
            <a:xfrm>
              <a:off x="3249168" y="2331720"/>
              <a:ext cx="536448" cy="98214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FA5E2C0B-0CAC-8884-4350-2F7BDA4B78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7826" b="66815"/>
            <a:stretch/>
          </p:blipFill>
          <p:spPr>
            <a:xfrm>
              <a:off x="3599688" y="1468122"/>
              <a:ext cx="1971331" cy="1233931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638934C-2916-0B7F-FF96-1FD85B665E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6704" y="1542913"/>
              <a:ext cx="219456" cy="717098"/>
            </a:xfrm>
            <a:prstGeom prst="line">
              <a:avLst/>
            </a:prstGeom>
            <a:ln w="12700">
              <a:solidFill>
                <a:srgbClr val="C00000"/>
              </a:solidFill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83E0727-1FEA-26D9-48A2-214E3C4B1734}"/>
                </a:ext>
              </a:extLst>
            </p:cNvPr>
            <p:cNvCxnSpPr>
              <a:cxnSpLocks/>
            </p:cNvCxnSpPr>
            <p:nvPr/>
          </p:nvCxnSpPr>
          <p:spPr>
            <a:xfrm>
              <a:off x="3421380" y="2483610"/>
              <a:ext cx="148590" cy="177636"/>
            </a:xfrm>
            <a:prstGeom prst="line">
              <a:avLst/>
            </a:prstGeom>
            <a:ln w="12700">
              <a:solidFill>
                <a:srgbClr val="C00000"/>
              </a:solidFill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52B80F9-9A2E-BA44-9270-888E9F0811D0}"/>
              </a:ext>
            </a:extLst>
          </p:cNvPr>
          <p:cNvSpPr txBox="1"/>
          <p:nvPr/>
        </p:nvSpPr>
        <p:spPr>
          <a:xfrm>
            <a:off x="5422903" y="6439640"/>
            <a:ext cx="6273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 This histogram is mainly based on short reads, but also includes the 2019 Sequel II data.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0199AA-A413-3FAA-062A-BDBF7D680701}"/>
              </a:ext>
            </a:extLst>
          </p:cNvPr>
          <p:cNvSpPr txBox="1"/>
          <p:nvPr/>
        </p:nvSpPr>
        <p:spPr>
          <a:xfrm>
            <a:off x="4296392" y="5743032"/>
            <a:ext cx="7669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…and for each long read, count the number of true HV31 </a:t>
            </a:r>
            <a:r>
              <a:rPr lang="en-GB" dirty="0" err="1">
                <a:solidFill>
                  <a:schemeClr val="bg1"/>
                </a:solidFill>
              </a:rPr>
              <a:t>kmers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sz="1600" dirty="0">
                <a:solidFill>
                  <a:schemeClr val="bg1"/>
                </a:solidFill>
              </a:rPr>
              <a:t>(k=31)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858F8E-66F9-F878-C2F8-E3718DB8891C}"/>
              </a:ext>
            </a:extLst>
          </p:cNvPr>
          <p:cNvSpPr txBox="1"/>
          <p:nvPr/>
        </p:nvSpPr>
        <p:spPr>
          <a:xfrm>
            <a:off x="1836895" y="4867706"/>
            <a:ext cx="8119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Histogram of k-</a:t>
            </a:r>
            <a:r>
              <a:rPr lang="en-US" sz="1200" dirty="0" err="1">
                <a:solidFill>
                  <a:schemeClr val="bg1"/>
                </a:solidFill>
              </a:rPr>
              <a:t>mer</a:t>
            </a:r>
            <a:r>
              <a:rPr lang="en-US" sz="1200" dirty="0">
                <a:solidFill>
                  <a:schemeClr val="bg1"/>
                </a:solidFill>
              </a:rPr>
              <a:t> multiplicity observed in Illumina, MGI, MGI </a:t>
            </a:r>
            <a:r>
              <a:rPr lang="en-US" sz="1200" dirty="0" err="1">
                <a:solidFill>
                  <a:schemeClr val="bg1"/>
                </a:solidFill>
              </a:rPr>
              <a:t>CoolMPS</a:t>
            </a:r>
            <a:r>
              <a:rPr lang="en-US" sz="1200" dirty="0">
                <a:solidFill>
                  <a:schemeClr val="bg1"/>
                </a:solidFill>
              </a:rPr>
              <a:t>, 10X and Sequel II data.</a:t>
            </a:r>
          </a:p>
        </p:txBody>
      </p:sp>
    </p:spTree>
    <p:extLst>
      <p:ext uri="{BB962C8B-B14F-4D97-AF65-F5344CB8AC3E}">
        <p14:creationId xmlns:p14="http://schemas.microsoft.com/office/powerpoint/2010/main" val="374363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F94AB4BC-A3A7-E06B-F069-CA25BE6184EE}"/>
              </a:ext>
            </a:extLst>
          </p:cNvPr>
          <p:cNvSpPr/>
          <p:nvPr/>
        </p:nvSpPr>
        <p:spPr>
          <a:xfrm>
            <a:off x="365629" y="1134879"/>
            <a:ext cx="5434831" cy="4617125"/>
          </a:xfrm>
          <a:prstGeom prst="roundRect">
            <a:avLst>
              <a:gd name="adj" fmla="val 34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2F06F1-4F18-F7B7-137A-F888A2336A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9C6117C0-96D6-22D2-34C9-DD1E1418586D}"/>
              </a:ext>
            </a:extLst>
          </p:cNvPr>
          <p:cNvSpPr txBox="1">
            <a:spLocks/>
          </p:cNvSpPr>
          <p:nvPr/>
        </p:nvSpPr>
        <p:spPr>
          <a:xfrm>
            <a:off x="365629" y="129882"/>
            <a:ext cx="10596563" cy="701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47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K-</a:t>
            </a:r>
            <a:r>
              <a:rPr lang="en-US" dirty="0" err="1"/>
              <a:t>mer</a:t>
            </a:r>
            <a:r>
              <a:rPr lang="en-US" dirty="0"/>
              <a:t> accuracy vs. predicted accuracy</a:t>
            </a:r>
          </a:p>
        </p:txBody>
      </p:sp>
      <p:pic>
        <p:nvPicPr>
          <p:cNvPr id="10" name="Picture 9" descr="A chart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55FEC3C4-2885-BC0C-ABA1-5E9C758D8B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9" t="46089" r="48630" b="21530"/>
          <a:stretch/>
        </p:blipFill>
        <p:spPr>
          <a:xfrm>
            <a:off x="1563727" y="1198222"/>
            <a:ext cx="4101193" cy="409639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50A112F-3606-6170-15A7-6328A1A193D5}"/>
              </a:ext>
            </a:extLst>
          </p:cNvPr>
          <p:cNvSpPr txBox="1"/>
          <p:nvPr/>
        </p:nvSpPr>
        <p:spPr>
          <a:xfrm>
            <a:off x="2836673" y="5353789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% bases &gt;= Q30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23FC929-5D0F-4F7A-F26D-2831131478AC}"/>
              </a:ext>
            </a:extLst>
          </p:cNvPr>
          <p:cNvSpPr txBox="1"/>
          <p:nvPr/>
        </p:nvSpPr>
        <p:spPr>
          <a:xfrm>
            <a:off x="450279" y="2756957"/>
            <a:ext cx="121192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% correct 31-mers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B7F7C3-8D77-D070-53E3-83532CC28823}"/>
              </a:ext>
            </a:extLst>
          </p:cNvPr>
          <p:cNvSpPr txBox="1"/>
          <p:nvPr/>
        </p:nvSpPr>
        <p:spPr>
          <a:xfrm>
            <a:off x="1354098" y="5811177"/>
            <a:ext cx="3945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Nanopore R10.4.1 (</a:t>
            </a:r>
            <a:r>
              <a:rPr lang="en-US" b="1" dirty="0">
                <a:solidFill>
                  <a:schemeClr val="bg1"/>
                </a:solidFill>
              </a:rPr>
              <a:t>simplex)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AA859F-8B81-9F75-481F-D6410C0EF8FE}"/>
              </a:ext>
            </a:extLst>
          </p:cNvPr>
          <p:cNvSpPr txBox="1"/>
          <p:nvPr/>
        </p:nvSpPr>
        <p:spPr>
          <a:xfrm>
            <a:off x="6391542" y="2037629"/>
            <a:ext cx="47641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Nanopore simplex has a roughly linear relationship between the quality predicted by base quality scores (x axis) and the observed quality (y axis)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…as measured by accurate </a:t>
            </a:r>
            <a:r>
              <a:rPr lang="en-US" sz="1400" dirty="0" err="1">
                <a:solidFill>
                  <a:schemeClr val="bg1"/>
                </a:solidFill>
              </a:rPr>
              <a:t>kmer</a:t>
            </a:r>
            <a:r>
              <a:rPr lang="en-US" sz="1400" dirty="0">
                <a:solidFill>
                  <a:schemeClr val="bg1"/>
                </a:solidFill>
              </a:rPr>
              <a:t> rates.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3EF30A-E6B1-1CDB-06B0-8EF083C449F2}"/>
              </a:ext>
            </a:extLst>
          </p:cNvPr>
          <p:cNvSpPr txBox="1"/>
          <p:nvPr/>
        </p:nvSpPr>
        <p:spPr>
          <a:xfrm>
            <a:off x="6391542" y="4056851"/>
            <a:ext cx="476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Still about 20% of reads are poor quality.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957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F94AB4BC-A3A7-E06B-F069-CA25BE6184EE}"/>
              </a:ext>
            </a:extLst>
          </p:cNvPr>
          <p:cNvSpPr/>
          <p:nvPr/>
        </p:nvSpPr>
        <p:spPr>
          <a:xfrm>
            <a:off x="365629" y="1134879"/>
            <a:ext cx="5434831" cy="4617125"/>
          </a:xfrm>
          <a:prstGeom prst="roundRect">
            <a:avLst>
              <a:gd name="adj" fmla="val 34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2F06F1-4F18-F7B7-137A-F888A2336A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9C6117C0-96D6-22D2-34C9-DD1E1418586D}"/>
              </a:ext>
            </a:extLst>
          </p:cNvPr>
          <p:cNvSpPr txBox="1">
            <a:spLocks/>
          </p:cNvSpPr>
          <p:nvPr/>
        </p:nvSpPr>
        <p:spPr>
          <a:xfrm>
            <a:off x="365629" y="129882"/>
            <a:ext cx="10596563" cy="701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47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K-</a:t>
            </a:r>
            <a:r>
              <a:rPr lang="en-US" dirty="0" err="1"/>
              <a:t>mer</a:t>
            </a:r>
            <a:r>
              <a:rPr lang="en-US" dirty="0"/>
              <a:t> accuracy vs. predicted accuracy</a:t>
            </a:r>
          </a:p>
        </p:txBody>
      </p:sp>
      <p:pic>
        <p:nvPicPr>
          <p:cNvPr id="10" name="Picture 9" descr="A chart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55FEC3C4-2885-BC0C-ABA1-5E9C758D8B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9" t="46089" r="48630" b="21530"/>
          <a:stretch/>
        </p:blipFill>
        <p:spPr>
          <a:xfrm>
            <a:off x="1563727" y="1198222"/>
            <a:ext cx="4101193" cy="409639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50A112F-3606-6170-15A7-6328A1A193D5}"/>
              </a:ext>
            </a:extLst>
          </p:cNvPr>
          <p:cNvSpPr txBox="1"/>
          <p:nvPr/>
        </p:nvSpPr>
        <p:spPr>
          <a:xfrm>
            <a:off x="2836673" y="5353789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% bases &gt;= Q30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23FC929-5D0F-4F7A-F26D-2831131478AC}"/>
              </a:ext>
            </a:extLst>
          </p:cNvPr>
          <p:cNvSpPr txBox="1"/>
          <p:nvPr/>
        </p:nvSpPr>
        <p:spPr>
          <a:xfrm>
            <a:off x="450279" y="2756957"/>
            <a:ext cx="121192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% correct 31-mers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B7F7C3-8D77-D070-53E3-83532CC28823}"/>
              </a:ext>
            </a:extLst>
          </p:cNvPr>
          <p:cNvSpPr txBox="1"/>
          <p:nvPr/>
        </p:nvSpPr>
        <p:spPr>
          <a:xfrm>
            <a:off x="1354098" y="5811177"/>
            <a:ext cx="3945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Nanopore R10.4.1 (</a:t>
            </a:r>
            <a:r>
              <a:rPr lang="en-US" b="1" dirty="0">
                <a:solidFill>
                  <a:schemeClr val="bg1"/>
                </a:solidFill>
              </a:rPr>
              <a:t>simplex)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1409EBE-0AD5-888B-E41E-82EE339E05D9}"/>
              </a:ext>
            </a:extLst>
          </p:cNvPr>
          <p:cNvSpPr/>
          <p:nvPr/>
        </p:nvSpPr>
        <p:spPr>
          <a:xfrm>
            <a:off x="6998558" y="1134879"/>
            <a:ext cx="4532273" cy="4617125"/>
          </a:xfrm>
          <a:prstGeom prst="roundRect">
            <a:avLst>
              <a:gd name="adj" fmla="val 34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hart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9BF54E16-EE7B-8D2D-7420-716C1CDC79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9" t="46089" r="48630" b="21530"/>
          <a:stretch/>
        </p:blipFill>
        <p:spPr>
          <a:xfrm>
            <a:off x="7294098" y="1198222"/>
            <a:ext cx="4101193" cy="40963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647E5C-EBE8-5E61-16B8-7679052D7DEC}"/>
              </a:ext>
            </a:extLst>
          </p:cNvPr>
          <p:cNvSpPr txBox="1"/>
          <p:nvPr/>
        </p:nvSpPr>
        <p:spPr>
          <a:xfrm>
            <a:off x="8567044" y="5353789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% bases &gt;= Q30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0C0F1F-203E-870E-C3B9-5A5DAF58BD99}"/>
              </a:ext>
            </a:extLst>
          </p:cNvPr>
          <p:cNvSpPr txBox="1"/>
          <p:nvPr/>
        </p:nvSpPr>
        <p:spPr>
          <a:xfrm>
            <a:off x="7524683" y="5811177"/>
            <a:ext cx="3734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Nanopore R10.4.1 </a:t>
            </a:r>
            <a:r>
              <a:rPr lang="en-US" b="1" dirty="0">
                <a:solidFill>
                  <a:schemeClr val="bg1"/>
                </a:solidFill>
              </a:rPr>
              <a:t>(duplex)</a:t>
            </a:r>
          </a:p>
        </p:txBody>
      </p:sp>
      <p:pic>
        <p:nvPicPr>
          <p:cNvPr id="9" name="Picture 8" descr="A chart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907FCF10-C926-7422-92D7-B13D2B45F1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2" t="46474" r="14955" b="21145"/>
          <a:stretch/>
        </p:blipFill>
        <p:spPr>
          <a:xfrm>
            <a:off x="7636417" y="1233011"/>
            <a:ext cx="3510971" cy="409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58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F94AB4BC-A3A7-E06B-F069-CA25BE6184EE}"/>
              </a:ext>
            </a:extLst>
          </p:cNvPr>
          <p:cNvSpPr/>
          <p:nvPr/>
        </p:nvSpPr>
        <p:spPr>
          <a:xfrm>
            <a:off x="365629" y="1134879"/>
            <a:ext cx="5434831" cy="4617125"/>
          </a:xfrm>
          <a:prstGeom prst="roundRect">
            <a:avLst>
              <a:gd name="adj" fmla="val 34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2F06F1-4F18-F7B7-137A-F888A2336A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9C6117C0-96D6-22D2-34C9-DD1E1418586D}"/>
              </a:ext>
            </a:extLst>
          </p:cNvPr>
          <p:cNvSpPr txBox="1">
            <a:spLocks/>
          </p:cNvSpPr>
          <p:nvPr/>
        </p:nvSpPr>
        <p:spPr>
          <a:xfrm>
            <a:off x="365629" y="129882"/>
            <a:ext cx="10596563" cy="701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47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K-</a:t>
            </a:r>
            <a:r>
              <a:rPr lang="en-US" dirty="0" err="1"/>
              <a:t>mer</a:t>
            </a:r>
            <a:r>
              <a:rPr lang="en-US" dirty="0"/>
              <a:t> accuracy vs. predicted accuracy</a:t>
            </a:r>
          </a:p>
        </p:txBody>
      </p:sp>
      <p:pic>
        <p:nvPicPr>
          <p:cNvPr id="10" name="Picture 9" descr="A chart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55FEC3C4-2885-BC0C-ABA1-5E9C758D8B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9" t="46089" r="48630" b="21530"/>
          <a:stretch/>
        </p:blipFill>
        <p:spPr>
          <a:xfrm>
            <a:off x="1563727" y="1198222"/>
            <a:ext cx="4101193" cy="409639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50A112F-3606-6170-15A7-6328A1A193D5}"/>
              </a:ext>
            </a:extLst>
          </p:cNvPr>
          <p:cNvSpPr txBox="1"/>
          <p:nvPr/>
        </p:nvSpPr>
        <p:spPr>
          <a:xfrm>
            <a:off x="2836673" y="5353789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% bases &gt;= Q30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23FC929-5D0F-4F7A-F26D-2831131478AC}"/>
              </a:ext>
            </a:extLst>
          </p:cNvPr>
          <p:cNvSpPr txBox="1"/>
          <p:nvPr/>
        </p:nvSpPr>
        <p:spPr>
          <a:xfrm>
            <a:off x="450279" y="2756957"/>
            <a:ext cx="121192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% correct 31-mers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B7F7C3-8D77-D070-53E3-83532CC28823}"/>
              </a:ext>
            </a:extLst>
          </p:cNvPr>
          <p:cNvSpPr txBox="1"/>
          <p:nvPr/>
        </p:nvSpPr>
        <p:spPr>
          <a:xfrm>
            <a:off x="1354098" y="5811177"/>
            <a:ext cx="3945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Nanopore R10.4.1 (</a:t>
            </a:r>
            <a:r>
              <a:rPr lang="en-US" b="1" dirty="0">
                <a:solidFill>
                  <a:schemeClr val="bg1"/>
                </a:solidFill>
              </a:rPr>
              <a:t>simplex)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1409EBE-0AD5-888B-E41E-82EE339E05D9}"/>
              </a:ext>
            </a:extLst>
          </p:cNvPr>
          <p:cNvSpPr/>
          <p:nvPr/>
        </p:nvSpPr>
        <p:spPr>
          <a:xfrm>
            <a:off x="6998558" y="1134879"/>
            <a:ext cx="4532273" cy="4617125"/>
          </a:xfrm>
          <a:prstGeom prst="roundRect">
            <a:avLst>
              <a:gd name="adj" fmla="val 34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hart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9BF54E16-EE7B-8D2D-7420-716C1CDC79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9" t="46089" r="48630" b="21530"/>
          <a:stretch/>
        </p:blipFill>
        <p:spPr>
          <a:xfrm>
            <a:off x="7294098" y="1198222"/>
            <a:ext cx="4101193" cy="40963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647E5C-EBE8-5E61-16B8-7679052D7DEC}"/>
              </a:ext>
            </a:extLst>
          </p:cNvPr>
          <p:cNvSpPr txBox="1"/>
          <p:nvPr/>
        </p:nvSpPr>
        <p:spPr>
          <a:xfrm>
            <a:off x="8567044" y="5353789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% bases &gt;= Q30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0C0F1F-203E-870E-C3B9-5A5DAF58BD99}"/>
              </a:ext>
            </a:extLst>
          </p:cNvPr>
          <p:cNvSpPr txBox="1"/>
          <p:nvPr/>
        </p:nvSpPr>
        <p:spPr>
          <a:xfrm>
            <a:off x="7524683" y="5811177"/>
            <a:ext cx="3734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Nanopore R10.4.1 </a:t>
            </a:r>
            <a:r>
              <a:rPr lang="en-US" b="1" dirty="0">
                <a:solidFill>
                  <a:schemeClr val="bg1"/>
                </a:solidFill>
              </a:rPr>
              <a:t>(duplex)</a:t>
            </a:r>
          </a:p>
        </p:txBody>
      </p:sp>
      <p:pic>
        <p:nvPicPr>
          <p:cNvPr id="9" name="Picture 8" descr="A chart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907FCF10-C926-7422-92D7-B13D2B45F1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2" t="46474" r="14955" b="21145"/>
          <a:stretch/>
        </p:blipFill>
        <p:spPr>
          <a:xfrm>
            <a:off x="7636417" y="1233011"/>
            <a:ext cx="3510971" cy="40963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CDBDD7-47B6-6D99-5871-C50151A91266}"/>
              </a:ext>
            </a:extLst>
          </p:cNvPr>
          <p:cNvSpPr txBox="1"/>
          <p:nvPr/>
        </p:nvSpPr>
        <p:spPr>
          <a:xfrm>
            <a:off x="7524683" y="1329950"/>
            <a:ext cx="156854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Good duplex reads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0679DFA-CEC3-80AA-335A-D53EB330544A}"/>
              </a:ext>
            </a:extLst>
          </p:cNvPr>
          <p:cNvCxnSpPr>
            <a:cxnSpLocks/>
          </p:cNvCxnSpPr>
          <p:nvPr/>
        </p:nvCxnSpPr>
        <p:spPr>
          <a:xfrm>
            <a:off x="8985504" y="1889760"/>
            <a:ext cx="1642769" cy="39014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EDDEF77-8A88-260C-6A82-632CDEE0B8BE}"/>
              </a:ext>
            </a:extLst>
          </p:cNvPr>
          <p:cNvSpPr txBox="1"/>
          <p:nvPr/>
        </p:nvSpPr>
        <p:spPr>
          <a:xfrm>
            <a:off x="7776151" y="2989117"/>
            <a:ext cx="156854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Bad duplex reads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CC703BA-80F4-B3D7-83BC-92A3B80F457F}"/>
              </a:ext>
            </a:extLst>
          </p:cNvPr>
          <p:cNvCxnSpPr>
            <a:cxnSpLocks/>
          </p:cNvCxnSpPr>
          <p:nvPr/>
        </p:nvCxnSpPr>
        <p:spPr>
          <a:xfrm flipV="1">
            <a:off x="9093226" y="3149400"/>
            <a:ext cx="821384" cy="2538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3391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F94AB4BC-A3A7-E06B-F069-CA25BE6184EE}"/>
              </a:ext>
            </a:extLst>
          </p:cNvPr>
          <p:cNvSpPr/>
          <p:nvPr/>
        </p:nvSpPr>
        <p:spPr>
          <a:xfrm>
            <a:off x="365629" y="1134879"/>
            <a:ext cx="5434831" cy="4617125"/>
          </a:xfrm>
          <a:prstGeom prst="roundRect">
            <a:avLst>
              <a:gd name="adj" fmla="val 34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2F06F1-4F18-F7B7-137A-F888A2336A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9C6117C0-96D6-22D2-34C9-DD1E1418586D}"/>
              </a:ext>
            </a:extLst>
          </p:cNvPr>
          <p:cNvSpPr txBox="1">
            <a:spLocks/>
          </p:cNvSpPr>
          <p:nvPr/>
        </p:nvSpPr>
        <p:spPr>
          <a:xfrm>
            <a:off x="365629" y="129882"/>
            <a:ext cx="10596563" cy="701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47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K-</a:t>
            </a:r>
            <a:r>
              <a:rPr lang="en-US" dirty="0" err="1"/>
              <a:t>mer</a:t>
            </a:r>
            <a:r>
              <a:rPr lang="en-US" dirty="0"/>
              <a:t> accuracy vs. predicted accuracy</a:t>
            </a:r>
          </a:p>
        </p:txBody>
      </p:sp>
      <p:pic>
        <p:nvPicPr>
          <p:cNvPr id="10" name="Picture 9" descr="A chart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55FEC3C4-2885-BC0C-ABA1-5E9C758D8B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9" t="46089" r="48630" b="21530"/>
          <a:stretch/>
        </p:blipFill>
        <p:spPr>
          <a:xfrm>
            <a:off x="1563727" y="1198222"/>
            <a:ext cx="4101193" cy="409639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50A112F-3606-6170-15A7-6328A1A193D5}"/>
              </a:ext>
            </a:extLst>
          </p:cNvPr>
          <p:cNvSpPr txBox="1"/>
          <p:nvPr/>
        </p:nvSpPr>
        <p:spPr>
          <a:xfrm>
            <a:off x="2836673" y="5353789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% bases &gt;= Q30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23FC929-5D0F-4F7A-F26D-2831131478AC}"/>
              </a:ext>
            </a:extLst>
          </p:cNvPr>
          <p:cNvSpPr txBox="1"/>
          <p:nvPr/>
        </p:nvSpPr>
        <p:spPr>
          <a:xfrm>
            <a:off x="450279" y="2756957"/>
            <a:ext cx="121192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% correct 31-mers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B7F7C3-8D77-D070-53E3-83532CC28823}"/>
              </a:ext>
            </a:extLst>
          </p:cNvPr>
          <p:cNvSpPr txBox="1"/>
          <p:nvPr/>
        </p:nvSpPr>
        <p:spPr>
          <a:xfrm>
            <a:off x="1354098" y="5811177"/>
            <a:ext cx="3945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Nanopore R10.4.1 (</a:t>
            </a:r>
            <a:r>
              <a:rPr lang="en-US" b="1" dirty="0">
                <a:solidFill>
                  <a:schemeClr val="bg1"/>
                </a:solidFill>
              </a:rPr>
              <a:t>simplex)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1409EBE-0AD5-888B-E41E-82EE339E05D9}"/>
              </a:ext>
            </a:extLst>
          </p:cNvPr>
          <p:cNvSpPr/>
          <p:nvPr/>
        </p:nvSpPr>
        <p:spPr>
          <a:xfrm>
            <a:off x="6998558" y="1134879"/>
            <a:ext cx="4532273" cy="4617125"/>
          </a:xfrm>
          <a:prstGeom prst="roundRect">
            <a:avLst>
              <a:gd name="adj" fmla="val 34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hart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9BF54E16-EE7B-8D2D-7420-716C1CDC79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9" t="46089" r="48630" b="21530"/>
          <a:stretch/>
        </p:blipFill>
        <p:spPr>
          <a:xfrm>
            <a:off x="7294098" y="1198222"/>
            <a:ext cx="4101193" cy="40963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647E5C-EBE8-5E61-16B8-7679052D7DEC}"/>
              </a:ext>
            </a:extLst>
          </p:cNvPr>
          <p:cNvSpPr txBox="1"/>
          <p:nvPr/>
        </p:nvSpPr>
        <p:spPr>
          <a:xfrm>
            <a:off x="8567044" y="5353789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% bases &gt;= Q30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0C0F1F-203E-870E-C3B9-5A5DAF58BD99}"/>
              </a:ext>
            </a:extLst>
          </p:cNvPr>
          <p:cNvSpPr txBox="1"/>
          <p:nvPr/>
        </p:nvSpPr>
        <p:spPr>
          <a:xfrm>
            <a:off x="7524683" y="5811177"/>
            <a:ext cx="3734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Nanopore R10.4.1 </a:t>
            </a:r>
            <a:r>
              <a:rPr lang="en-US" b="1" dirty="0">
                <a:solidFill>
                  <a:schemeClr val="bg1"/>
                </a:solidFill>
              </a:rPr>
              <a:t>(duplex)</a:t>
            </a:r>
          </a:p>
        </p:txBody>
      </p:sp>
      <p:pic>
        <p:nvPicPr>
          <p:cNvPr id="9" name="Picture 8" descr="A chart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907FCF10-C926-7422-92D7-B13D2B45F1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2" t="46474" r="14955" b="21145"/>
          <a:stretch/>
        </p:blipFill>
        <p:spPr>
          <a:xfrm>
            <a:off x="7636417" y="1233011"/>
            <a:ext cx="3510971" cy="40963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CDBDD7-47B6-6D99-5871-C50151A91266}"/>
              </a:ext>
            </a:extLst>
          </p:cNvPr>
          <p:cNvSpPr txBox="1"/>
          <p:nvPr/>
        </p:nvSpPr>
        <p:spPr>
          <a:xfrm>
            <a:off x="7524683" y="1329950"/>
            <a:ext cx="156854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Good duplex reads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0679DFA-CEC3-80AA-335A-D53EB330544A}"/>
              </a:ext>
            </a:extLst>
          </p:cNvPr>
          <p:cNvCxnSpPr>
            <a:cxnSpLocks/>
          </p:cNvCxnSpPr>
          <p:nvPr/>
        </p:nvCxnSpPr>
        <p:spPr>
          <a:xfrm>
            <a:off x="8985504" y="1889760"/>
            <a:ext cx="1642769" cy="39014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EDDEF77-8A88-260C-6A82-632CDEE0B8BE}"/>
              </a:ext>
            </a:extLst>
          </p:cNvPr>
          <p:cNvSpPr txBox="1"/>
          <p:nvPr/>
        </p:nvSpPr>
        <p:spPr>
          <a:xfrm>
            <a:off x="7776151" y="2989117"/>
            <a:ext cx="156854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Bad duplex reads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CC703BA-80F4-B3D7-83BC-92A3B80F457F}"/>
              </a:ext>
            </a:extLst>
          </p:cNvPr>
          <p:cNvCxnSpPr>
            <a:cxnSpLocks/>
          </p:cNvCxnSpPr>
          <p:nvPr/>
        </p:nvCxnSpPr>
        <p:spPr>
          <a:xfrm flipV="1">
            <a:off x="9093226" y="3149400"/>
            <a:ext cx="821384" cy="2538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E3DC9BF-109B-3E19-1F4B-2ACF4B9C0D34}"/>
              </a:ext>
            </a:extLst>
          </p:cNvPr>
          <p:cNvSpPr txBox="1"/>
          <p:nvPr/>
        </p:nvSpPr>
        <p:spPr>
          <a:xfrm>
            <a:off x="7823359" y="4025786"/>
            <a:ext cx="156854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Contaminant reads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EAB7176-5F83-0CFD-7B24-C0091475C95D}"/>
              </a:ext>
            </a:extLst>
          </p:cNvPr>
          <p:cNvCxnSpPr>
            <a:cxnSpLocks/>
          </p:cNvCxnSpPr>
          <p:nvPr/>
        </p:nvCxnSpPr>
        <p:spPr>
          <a:xfrm>
            <a:off x="9680448" y="4413504"/>
            <a:ext cx="895690" cy="35902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0EFE501-7647-D61E-39BB-C3D09D6E0CA1}"/>
              </a:ext>
            </a:extLst>
          </p:cNvPr>
          <p:cNvSpPr txBox="1"/>
          <p:nvPr/>
        </p:nvSpPr>
        <p:spPr>
          <a:xfrm>
            <a:off x="4220328" y="3805912"/>
            <a:ext cx="156854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Contaminant reads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0770601-BD06-CFCE-05F1-D73CCF9DC83A}"/>
              </a:ext>
            </a:extLst>
          </p:cNvPr>
          <p:cNvCxnSpPr>
            <a:cxnSpLocks/>
          </p:cNvCxnSpPr>
          <p:nvPr/>
        </p:nvCxnSpPr>
        <p:spPr>
          <a:xfrm flipH="1">
            <a:off x="4583294" y="4348951"/>
            <a:ext cx="421305" cy="40661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934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EF0F1-3324-5028-EAD7-1242CF770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358" y="248920"/>
            <a:ext cx="10596563" cy="701675"/>
          </a:xfrm>
        </p:spPr>
        <p:txBody>
          <a:bodyPr/>
          <a:lstStyle/>
          <a:p>
            <a:r>
              <a:rPr lang="en-US" dirty="0"/>
              <a:t>Accuracy along the read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C232DC-D15E-B15C-50BC-7E685ACE14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5" name="Picture 4" descr="A graph of different positions&#10;&#10;Description automatically generated with medium confidence">
            <a:extLst>
              <a:ext uri="{FF2B5EF4-FFF2-40B4-BE49-F238E27FC236}">
                <a16:creationId xmlns:a16="http://schemas.microsoft.com/office/drawing/2014/main" id="{D6AA0EC2-6A4E-CBF4-5867-D1F07501D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19"/>
          <a:stretch/>
        </p:blipFill>
        <p:spPr>
          <a:xfrm>
            <a:off x="1022079" y="1229867"/>
            <a:ext cx="10147841" cy="3297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B4DD8E-AF5D-4DB0-992B-086715681B0B}"/>
              </a:ext>
            </a:extLst>
          </p:cNvPr>
          <p:cNvSpPr/>
          <p:nvPr/>
        </p:nvSpPr>
        <p:spPr>
          <a:xfrm>
            <a:off x="2231136" y="1463040"/>
            <a:ext cx="1647970" cy="2767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D25DBA-2428-169C-291F-931E80521FAF}"/>
              </a:ext>
            </a:extLst>
          </p:cNvPr>
          <p:cNvSpPr/>
          <p:nvPr/>
        </p:nvSpPr>
        <p:spPr>
          <a:xfrm>
            <a:off x="9054609" y="1463040"/>
            <a:ext cx="2115311" cy="2767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4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EF0F1-3324-5028-EAD7-1242CF770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358" y="248920"/>
            <a:ext cx="10596563" cy="701675"/>
          </a:xfrm>
        </p:spPr>
        <p:txBody>
          <a:bodyPr/>
          <a:lstStyle/>
          <a:p>
            <a:r>
              <a:rPr lang="en-US" dirty="0"/>
              <a:t>Accuracy along the read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C232DC-D15E-B15C-50BC-7E685ACE14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5" name="Picture 4" descr="A graph of different positions&#10;&#10;Description automatically generated with medium confidence">
            <a:extLst>
              <a:ext uri="{FF2B5EF4-FFF2-40B4-BE49-F238E27FC236}">
                <a16:creationId xmlns:a16="http://schemas.microsoft.com/office/drawing/2014/main" id="{D6AA0EC2-6A4E-CBF4-5867-D1F07501D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19"/>
          <a:stretch/>
        </p:blipFill>
        <p:spPr>
          <a:xfrm>
            <a:off x="1022079" y="1229867"/>
            <a:ext cx="10147841" cy="32970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30C9C2-2A0E-05EC-CED8-F0CC86EE7CDF}"/>
              </a:ext>
            </a:extLst>
          </p:cNvPr>
          <p:cNvSpPr txBox="1"/>
          <p:nvPr/>
        </p:nvSpPr>
        <p:spPr>
          <a:xfrm>
            <a:off x="1592208" y="4806192"/>
            <a:ext cx="9007594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R10.4.1 is better than R9.4.1, especially after filtering.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Filtered duplex data has stupendously low error rates across most of the read.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Prominent read-end artifacts due to adapters (that might not be completely removable)</a:t>
            </a: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(Also, note the weird error bumps every 600bp…)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365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3FE53BC-767F-4D28-D0F4-12D8830E7D01}"/>
              </a:ext>
            </a:extLst>
          </p:cNvPr>
          <p:cNvSpPr/>
          <p:nvPr/>
        </p:nvSpPr>
        <p:spPr>
          <a:xfrm>
            <a:off x="546927" y="1243583"/>
            <a:ext cx="10596563" cy="3828289"/>
          </a:xfrm>
          <a:prstGeom prst="roundRect">
            <a:avLst>
              <a:gd name="adj" fmla="val 34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2F06F1-4F18-F7B7-137A-F888A2336A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96223" y="5874248"/>
            <a:ext cx="269875" cy="257175"/>
          </a:xfrm>
        </p:spPr>
        <p:txBody>
          <a:bodyPr/>
          <a:lstStyle/>
          <a:p>
            <a:fld id="{7CC3F808-C7E8-4131-9EFE-B613B7BC3B90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9C6117C0-96D6-22D2-34C9-DD1E1418586D}"/>
              </a:ext>
            </a:extLst>
          </p:cNvPr>
          <p:cNvSpPr txBox="1">
            <a:spLocks/>
          </p:cNvSpPr>
          <p:nvPr/>
        </p:nvSpPr>
        <p:spPr>
          <a:xfrm>
            <a:off x="365629" y="129882"/>
            <a:ext cx="10596563" cy="701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47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K-</a:t>
            </a:r>
            <a:r>
              <a:rPr lang="en-US" dirty="0" err="1"/>
              <a:t>mer</a:t>
            </a:r>
            <a:r>
              <a:rPr lang="en-US" dirty="0"/>
              <a:t> accuracy vs. predicted accuracy</a:t>
            </a:r>
          </a:p>
        </p:txBody>
      </p:sp>
      <p:pic>
        <p:nvPicPr>
          <p:cNvPr id="10" name="Picture 9" descr="A chart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55FEC3C4-2885-BC0C-ABA1-5E9C758D8B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9" t="53290" r="48630" b="21530"/>
          <a:stretch/>
        </p:blipFill>
        <p:spPr>
          <a:xfrm>
            <a:off x="1563727" y="1487424"/>
            <a:ext cx="4101193" cy="31853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557DAA-7860-D5D5-5D3D-6E04F52B25AC}"/>
              </a:ext>
            </a:extLst>
          </p:cNvPr>
          <p:cNvSpPr txBox="1"/>
          <p:nvPr/>
        </p:nvSpPr>
        <p:spPr>
          <a:xfrm>
            <a:off x="548759" y="2603069"/>
            <a:ext cx="102879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K-</a:t>
            </a:r>
            <a:r>
              <a:rPr lang="en-US" sz="1600" dirty="0" err="1"/>
              <a:t>mer</a:t>
            </a:r>
            <a:r>
              <a:rPr lang="en-US" sz="1600" dirty="0"/>
              <a:t> accuracy </a:t>
            </a:r>
            <a:r>
              <a:rPr lang="en-US" sz="1200" dirty="0"/>
              <a:t>(% correct 31-mers)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9334445-AF99-7C6B-16C3-B11A207E4ED1}"/>
              </a:ext>
            </a:extLst>
          </p:cNvPr>
          <p:cNvGrpSpPr/>
          <p:nvPr/>
        </p:nvGrpSpPr>
        <p:grpSpPr>
          <a:xfrm>
            <a:off x="6797550" y="1441382"/>
            <a:ext cx="4090782" cy="3471310"/>
            <a:chOff x="5997448" y="2080538"/>
            <a:chExt cx="4324593" cy="3669714"/>
          </a:xfrm>
        </p:grpSpPr>
        <p:pic>
          <p:nvPicPr>
            <p:cNvPr id="20" name="Picture 19" descr="A picture containing text, screenshot, diagram, design&#10;&#10;Description automatically generated">
              <a:extLst>
                <a:ext uri="{FF2B5EF4-FFF2-40B4-BE49-F238E27FC236}">
                  <a16:creationId xmlns:a16="http://schemas.microsoft.com/office/drawing/2014/main" id="{2F5F6871-80A7-B341-B808-57F7ECA000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27" t="50662" r="10118" b="30208"/>
            <a:stretch/>
          </p:blipFill>
          <p:spPr>
            <a:xfrm>
              <a:off x="6252088" y="2219433"/>
              <a:ext cx="4069953" cy="3530819"/>
            </a:xfrm>
            <a:prstGeom prst="rect">
              <a:avLst/>
            </a:prstGeom>
          </p:spPr>
        </p:pic>
        <p:pic>
          <p:nvPicPr>
            <p:cNvPr id="13" name="Picture 12" descr="A picture containing text, screenshot, diagram, design&#10;&#10;Description automatically generated">
              <a:extLst>
                <a:ext uri="{FF2B5EF4-FFF2-40B4-BE49-F238E27FC236}">
                  <a16:creationId xmlns:a16="http://schemas.microsoft.com/office/drawing/2014/main" id="{08FE758E-743D-AE4B-0DC6-3A453C273B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82" t="49913" r="87322" b="32994"/>
            <a:stretch/>
          </p:blipFill>
          <p:spPr>
            <a:xfrm>
              <a:off x="5997448" y="2080538"/>
              <a:ext cx="490169" cy="3154883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C79F6A2E-13C3-3B4B-068D-EEB14EB6483A}"/>
              </a:ext>
            </a:extLst>
          </p:cNvPr>
          <p:cNvSpPr/>
          <p:nvPr/>
        </p:nvSpPr>
        <p:spPr>
          <a:xfrm>
            <a:off x="5664920" y="1441383"/>
            <a:ext cx="1026790" cy="3185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3116BE4-B3C3-35D7-9226-B0E4521DD914}"/>
              </a:ext>
            </a:extLst>
          </p:cNvPr>
          <p:cNvCxnSpPr>
            <a:cxnSpLocks/>
          </p:cNvCxnSpPr>
          <p:nvPr/>
        </p:nvCxnSpPr>
        <p:spPr>
          <a:xfrm>
            <a:off x="5916206" y="3114141"/>
            <a:ext cx="485962" cy="122373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1E2E58-D208-C98B-FD58-CDCD21D9476A}"/>
              </a:ext>
            </a:extLst>
          </p:cNvPr>
          <p:cNvCxnSpPr>
            <a:cxnSpLocks/>
          </p:cNvCxnSpPr>
          <p:nvPr/>
        </p:nvCxnSpPr>
        <p:spPr>
          <a:xfrm>
            <a:off x="6402168" y="4337871"/>
            <a:ext cx="40430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A04465-05E1-54A4-B73C-32F30C64DA74}"/>
              </a:ext>
            </a:extLst>
          </p:cNvPr>
          <p:cNvCxnSpPr>
            <a:cxnSpLocks/>
          </p:cNvCxnSpPr>
          <p:nvPr/>
        </p:nvCxnSpPr>
        <p:spPr>
          <a:xfrm>
            <a:off x="5516053" y="3114141"/>
            <a:ext cx="40015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224699-E037-4C84-BDEA-0BD397441B6F}"/>
              </a:ext>
            </a:extLst>
          </p:cNvPr>
          <p:cNvCxnSpPr>
            <a:cxnSpLocks/>
          </p:cNvCxnSpPr>
          <p:nvPr/>
        </p:nvCxnSpPr>
        <p:spPr>
          <a:xfrm>
            <a:off x="5516053" y="1561437"/>
            <a:ext cx="116408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DE5B1F6-BB5B-91AF-5E8C-25033C12C70D}"/>
              </a:ext>
            </a:extLst>
          </p:cNvPr>
          <p:cNvSpPr txBox="1"/>
          <p:nvPr/>
        </p:nvSpPr>
        <p:spPr>
          <a:xfrm>
            <a:off x="2568001" y="4646870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Predicted read quality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9A4A0F-A96D-B568-8B94-1F5B688DD7A9}"/>
              </a:ext>
            </a:extLst>
          </p:cNvPr>
          <p:cNvSpPr txBox="1"/>
          <p:nvPr/>
        </p:nvSpPr>
        <p:spPr>
          <a:xfrm>
            <a:off x="7931854" y="5200979"/>
            <a:ext cx="2181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Pacbio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Revio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049419-67B5-FCE7-76C5-96EBE19CA533}"/>
              </a:ext>
            </a:extLst>
          </p:cNvPr>
          <p:cNvSpPr txBox="1"/>
          <p:nvPr/>
        </p:nvSpPr>
        <p:spPr>
          <a:xfrm>
            <a:off x="2266074" y="5200979"/>
            <a:ext cx="3019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Nanopore R10.4.1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simplex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7A0E3D-2418-5C29-C284-4E698E216B2E}"/>
              </a:ext>
            </a:extLst>
          </p:cNvPr>
          <p:cNvSpPr txBox="1"/>
          <p:nvPr/>
        </p:nvSpPr>
        <p:spPr>
          <a:xfrm>
            <a:off x="7931854" y="6466095"/>
            <a:ext cx="4044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Measuring predicted quality as: % bases &gt;= Q30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945C7D-F1F3-977C-5A00-F857125449F2}"/>
              </a:ext>
            </a:extLst>
          </p:cNvPr>
          <p:cNvSpPr/>
          <p:nvPr/>
        </p:nvSpPr>
        <p:spPr>
          <a:xfrm>
            <a:off x="3352800" y="1561437"/>
            <a:ext cx="2163253" cy="155270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957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78CA4-4C70-6C78-37F1-79D2AA7EB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74" y="736600"/>
            <a:ext cx="10905649" cy="701675"/>
          </a:xfrm>
        </p:spPr>
        <p:txBody>
          <a:bodyPr/>
          <a:lstStyle/>
          <a:p>
            <a:r>
              <a:rPr lang="en-US" dirty="0"/>
              <a:t>Motivation: structural variation in hosts and pathogens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79CD68-628A-13E0-D97C-883E0C4C3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2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B43BCB8-7986-10D3-0F28-086D524D324D}"/>
              </a:ext>
            </a:extLst>
          </p:cNvPr>
          <p:cNvGrpSpPr/>
          <p:nvPr/>
        </p:nvGrpSpPr>
        <p:grpSpPr>
          <a:xfrm>
            <a:off x="790574" y="1612350"/>
            <a:ext cx="6012562" cy="2296157"/>
            <a:chOff x="522514" y="1959430"/>
            <a:chExt cx="6460177" cy="2467098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52EB82E-E036-D636-015F-E2AB041F5991}"/>
                </a:ext>
              </a:extLst>
            </p:cNvPr>
            <p:cNvSpPr/>
            <p:nvPr/>
          </p:nvSpPr>
          <p:spPr>
            <a:xfrm>
              <a:off x="522514" y="1959430"/>
              <a:ext cx="6460177" cy="2467098"/>
            </a:xfrm>
            <a:prstGeom prst="roundRect">
              <a:avLst>
                <a:gd name="adj" fmla="val 1039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DF18EBE-1DCF-5145-BD02-580BBD706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4064"/>
            <a:stretch/>
          </p:blipFill>
          <p:spPr>
            <a:xfrm>
              <a:off x="597311" y="2032330"/>
              <a:ext cx="6298789" cy="230265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DEC2FE1-E0DD-1258-9D9B-D78E63B3D026}"/>
              </a:ext>
            </a:extLst>
          </p:cNvPr>
          <p:cNvGrpSpPr/>
          <p:nvPr/>
        </p:nvGrpSpPr>
        <p:grpSpPr>
          <a:xfrm>
            <a:off x="8006688" y="3229440"/>
            <a:ext cx="3152632" cy="2866030"/>
            <a:chOff x="8006688" y="3298209"/>
            <a:chExt cx="3152632" cy="2866030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9DB7732E-7ACE-FEF5-A426-BACBCD114E27}"/>
                </a:ext>
              </a:extLst>
            </p:cNvPr>
            <p:cNvSpPr/>
            <p:nvPr/>
          </p:nvSpPr>
          <p:spPr>
            <a:xfrm>
              <a:off x="8006688" y="3298209"/>
              <a:ext cx="3152632" cy="2866030"/>
            </a:xfrm>
            <a:prstGeom prst="roundRect">
              <a:avLst>
                <a:gd name="adj" fmla="val 1039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FAABF9-4BF7-F57B-A2A9-0B0CD85F9F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500" t="3695" r="1882" b="21255"/>
            <a:stretch/>
          </p:blipFill>
          <p:spPr>
            <a:xfrm>
              <a:off x="8056728" y="3334603"/>
              <a:ext cx="3066197" cy="278679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A77DD37-C0B3-4E95-8504-FE1E7D703CC2}"/>
              </a:ext>
            </a:extLst>
          </p:cNvPr>
          <p:cNvSpPr txBox="1"/>
          <p:nvPr/>
        </p:nvSpPr>
        <p:spPr>
          <a:xfrm>
            <a:off x="7178040" y="1683211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“</a:t>
            </a:r>
            <a:r>
              <a:rPr lang="en-US" i="1" dirty="0">
                <a:solidFill>
                  <a:schemeClr val="bg1"/>
                </a:solidFill>
              </a:rPr>
              <a:t>Resistance to malaria through structural variation of red blood cell invasion receptors</a:t>
            </a:r>
            <a:r>
              <a:rPr lang="en-US" dirty="0">
                <a:solidFill>
                  <a:schemeClr val="bg1"/>
                </a:solidFill>
              </a:rPr>
              <a:t>”</a:t>
            </a:r>
          </a:p>
          <a:p>
            <a:r>
              <a:rPr lang="en-US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FB77C0-3214-37F9-A6EE-7EBD7C94B65F}"/>
              </a:ext>
            </a:extLst>
          </p:cNvPr>
          <p:cNvSpPr txBox="1"/>
          <p:nvPr/>
        </p:nvSpPr>
        <p:spPr>
          <a:xfrm>
            <a:off x="790574" y="4847320"/>
            <a:ext cx="5269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“</a:t>
            </a:r>
            <a:r>
              <a:rPr lang="en-US" i="1" dirty="0">
                <a:solidFill>
                  <a:schemeClr val="bg1"/>
                </a:solidFill>
              </a:rPr>
              <a:t>Malaria protection due to sickle </a:t>
            </a:r>
            <a:r>
              <a:rPr lang="en-US" i="1" dirty="0" err="1">
                <a:solidFill>
                  <a:schemeClr val="bg1"/>
                </a:solidFill>
              </a:rPr>
              <a:t>haemoglobin</a:t>
            </a:r>
            <a:r>
              <a:rPr lang="en-US" i="1" dirty="0">
                <a:solidFill>
                  <a:schemeClr val="bg1"/>
                </a:solidFill>
              </a:rPr>
              <a:t> depends on parasite genotype</a:t>
            </a:r>
            <a:r>
              <a:rPr lang="en-US" dirty="0">
                <a:solidFill>
                  <a:schemeClr val="bg1"/>
                </a:solidFill>
              </a:rPr>
              <a:t>”</a:t>
            </a:r>
          </a:p>
          <a:p>
            <a:r>
              <a:rPr lang="en-US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7C1E45-EF7E-52C9-3129-886231EAB2AA}"/>
              </a:ext>
            </a:extLst>
          </p:cNvPr>
          <p:cNvSpPr txBox="1"/>
          <p:nvPr/>
        </p:nvSpPr>
        <p:spPr>
          <a:xfrm>
            <a:off x="8493211" y="6131864"/>
            <a:ext cx="2081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err="1">
                <a:solidFill>
                  <a:schemeClr val="bg1"/>
                </a:solidFill>
              </a:rPr>
              <a:t>P.falciparum</a:t>
            </a:r>
            <a:r>
              <a:rPr lang="en-US" sz="1600" dirty="0">
                <a:solidFill>
                  <a:schemeClr val="bg1"/>
                </a:solidFill>
              </a:rPr>
              <a:t> reference genome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D8C7F9-3DFA-191B-9A24-FC6601643761}"/>
              </a:ext>
            </a:extLst>
          </p:cNvPr>
          <p:cNvSpPr txBox="1"/>
          <p:nvPr/>
        </p:nvSpPr>
        <p:spPr>
          <a:xfrm>
            <a:off x="6244281" y="4397622"/>
            <a:ext cx="1655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Another </a:t>
            </a:r>
            <a:r>
              <a:rPr lang="en-US" sz="1600" i="1" dirty="0" err="1">
                <a:solidFill>
                  <a:schemeClr val="bg1"/>
                </a:solidFill>
              </a:rPr>
              <a:t>P.falciparum</a:t>
            </a:r>
            <a:r>
              <a:rPr lang="en-US" sz="1600" i="1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genome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F3B5C3-19CF-221A-3EDA-92AADA6EF549}"/>
              </a:ext>
            </a:extLst>
          </p:cNvPr>
          <p:cNvSpPr txBox="1"/>
          <p:nvPr/>
        </p:nvSpPr>
        <p:spPr>
          <a:xfrm>
            <a:off x="9020017" y="3456173"/>
            <a:ext cx="881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C00000"/>
                </a:solidFill>
              </a:rPr>
              <a:t>duplicated segments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8AF4947-7C01-E628-782D-FB6EA7C312A0}"/>
              </a:ext>
            </a:extLst>
          </p:cNvPr>
          <p:cNvCxnSpPr/>
          <p:nvPr/>
        </p:nvCxnSpPr>
        <p:spPr>
          <a:xfrm flipH="1">
            <a:off x="8855676" y="3871671"/>
            <a:ext cx="215172" cy="27875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A6166D3-D938-32F3-EAB8-1FCAB03CF7BB}"/>
              </a:ext>
            </a:extLst>
          </p:cNvPr>
          <p:cNvSpPr txBox="1"/>
          <p:nvPr/>
        </p:nvSpPr>
        <p:spPr>
          <a:xfrm>
            <a:off x="9131616" y="5373714"/>
            <a:ext cx="869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C00000"/>
                </a:solidFill>
              </a:rPr>
              <a:t>deleted segments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EB55297-CE97-F5C8-7B0E-BC3D63D664CC}"/>
              </a:ext>
            </a:extLst>
          </p:cNvPr>
          <p:cNvCxnSpPr>
            <a:cxnSpLocks/>
          </p:cNvCxnSpPr>
          <p:nvPr/>
        </p:nvCxnSpPr>
        <p:spPr>
          <a:xfrm flipH="1" flipV="1">
            <a:off x="9007333" y="5318547"/>
            <a:ext cx="157235" cy="20905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BBEF7F7-49DB-7FB0-EB00-A488F905F3FD}"/>
              </a:ext>
            </a:extLst>
          </p:cNvPr>
          <p:cNvCxnSpPr>
            <a:cxnSpLocks/>
          </p:cNvCxnSpPr>
          <p:nvPr/>
        </p:nvCxnSpPr>
        <p:spPr>
          <a:xfrm>
            <a:off x="9967784" y="3979393"/>
            <a:ext cx="66352" cy="41822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3D819D2-C58C-EC94-5FED-32F5C35A98B0}"/>
              </a:ext>
            </a:extLst>
          </p:cNvPr>
          <p:cNvCxnSpPr>
            <a:cxnSpLocks/>
          </p:cNvCxnSpPr>
          <p:nvPr/>
        </p:nvCxnSpPr>
        <p:spPr>
          <a:xfrm flipV="1">
            <a:off x="9804428" y="5009610"/>
            <a:ext cx="0" cy="30231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324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3FE53BC-767F-4D28-D0F4-12D8830E7D01}"/>
              </a:ext>
            </a:extLst>
          </p:cNvPr>
          <p:cNvSpPr/>
          <p:nvPr/>
        </p:nvSpPr>
        <p:spPr>
          <a:xfrm>
            <a:off x="546927" y="1243583"/>
            <a:ext cx="10596563" cy="3828289"/>
          </a:xfrm>
          <a:prstGeom prst="roundRect">
            <a:avLst>
              <a:gd name="adj" fmla="val 34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2F06F1-4F18-F7B7-137A-F888A2336A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96223" y="5874248"/>
            <a:ext cx="269875" cy="257175"/>
          </a:xfrm>
        </p:spPr>
        <p:txBody>
          <a:bodyPr/>
          <a:lstStyle/>
          <a:p>
            <a:fld id="{7CC3F808-C7E8-4131-9EFE-B613B7BC3B90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9C6117C0-96D6-22D2-34C9-DD1E1418586D}"/>
              </a:ext>
            </a:extLst>
          </p:cNvPr>
          <p:cNvSpPr txBox="1">
            <a:spLocks/>
          </p:cNvSpPr>
          <p:nvPr/>
        </p:nvSpPr>
        <p:spPr>
          <a:xfrm>
            <a:off x="365629" y="129882"/>
            <a:ext cx="10596563" cy="701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47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K-</a:t>
            </a:r>
            <a:r>
              <a:rPr lang="en-US" dirty="0" err="1"/>
              <a:t>mer</a:t>
            </a:r>
            <a:r>
              <a:rPr lang="en-US" dirty="0"/>
              <a:t> accuracy vs. predicted accuracy</a:t>
            </a:r>
          </a:p>
        </p:txBody>
      </p:sp>
      <p:pic>
        <p:nvPicPr>
          <p:cNvPr id="10" name="Picture 9" descr="A chart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55FEC3C4-2885-BC0C-ABA1-5E9C758D8B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9" t="53290" r="48630" b="21530"/>
          <a:stretch/>
        </p:blipFill>
        <p:spPr>
          <a:xfrm>
            <a:off x="1563727" y="1487424"/>
            <a:ext cx="4101193" cy="31853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557DAA-7860-D5D5-5D3D-6E04F52B25AC}"/>
              </a:ext>
            </a:extLst>
          </p:cNvPr>
          <p:cNvSpPr txBox="1"/>
          <p:nvPr/>
        </p:nvSpPr>
        <p:spPr>
          <a:xfrm>
            <a:off x="548759" y="2603069"/>
            <a:ext cx="102879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K-</a:t>
            </a:r>
            <a:r>
              <a:rPr lang="en-US" sz="1600" dirty="0" err="1"/>
              <a:t>mer</a:t>
            </a:r>
            <a:r>
              <a:rPr lang="en-US" sz="1600" dirty="0"/>
              <a:t> accuracy </a:t>
            </a:r>
            <a:r>
              <a:rPr lang="en-US" sz="1200" dirty="0"/>
              <a:t>(% correct 31-mers)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9334445-AF99-7C6B-16C3-B11A207E4ED1}"/>
              </a:ext>
            </a:extLst>
          </p:cNvPr>
          <p:cNvGrpSpPr/>
          <p:nvPr/>
        </p:nvGrpSpPr>
        <p:grpSpPr>
          <a:xfrm>
            <a:off x="6797550" y="1441382"/>
            <a:ext cx="4090782" cy="3471310"/>
            <a:chOff x="5997448" y="2080538"/>
            <a:chExt cx="4324593" cy="3669714"/>
          </a:xfrm>
        </p:grpSpPr>
        <p:pic>
          <p:nvPicPr>
            <p:cNvPr id="20" name="Picture 19" descr="A picture containing text, screenshot, diagram, design&#10;&#10;Description automatically generated">
              <a:extLst>
                <a:ext uri="{FF2B5EF4-FFF2-40B4-BE49-F238E27FC236}">
                  <a16:creationId xmlns:a16="http://schemas.microsoft.com/office/drawing/2014/main" id="{2F5F6871-80A7-B341-B808-57F7ECA000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27" t="50662" r="10118" b="30208"/>
            <a:stretch/>
          </p:blipFill>
          <p:spPr>
            <a:xfrm>
              <a:off x="6252088" y="2219433"/>
              <a:ext cx="4069953" cy="3530819"/>
            </a:xfrm>
            <a:prstGeom prst="rect">
              <a:avLst/>
            </a:prstGeom>
          </p:spPr>
        </p:pic>
        <p:pic>
          <p:nvPicPr>
            <p:cNvPr id="13" name="Picture 12" descr="A picture containing text, screenshot, diagram, design&#10;&#10;Description automatically generated">
              <a:extLst>
                <a:ext uri="{FF2B5EF4-FFF2-40B4-BE49-F238E27FC236}">
                  <a16:creationId xmlns:a16="http://schemas.microsoft.com/office/drawing/2014/main" id="{08FE758E-743D-AE4B-0DC6-3A453C273B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82" t="49913" r="87322" b="32994"/>
            <a:stretch/>
          </p:blipFill>
          <p:spPr>
            <a:xfrm>
              <a:off x="5997448" y="2080538"/>
              <a:ext cx="490169" cy="3154883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C79F6A2E-13C3-3B4B-068D-EEB14EB6483A}"/>
              </a:ext>
            </a:extLst>
          </p:cNvPr>
          <p:cNvSpPr/>
          <p:nvPr/>
        </p:nvSpPr>
        <p:spPr>
          <a:xfrm>
            <a:off x="5664920" y="1441383"/>
            <a:ext cx="1026790" cy="3185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3116BE4-B3C3-35D7-9226-B0E4521DD914}"/>
              </a:ext>
            </a:extLst>
          </p:cNvPr>
          <p:cNvCxnSpPr>
            <a:cxnSpLocks/>
          </p:cNvCxnSpPr>
          <p:nvPr/>
        </p:nvCxnSpPr>
        <p:spPr>
          <a:xfrm>
            <a:off x="5916206" y="3114141"/>
            <a:ext cx="485962" cy="122373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1E2E58-D208-C98B-FD58-CDCD21D9476A}"/>
              </a:ext>
            </a:extLst>
          </p:cNvPr>
          <p:cNvCxnSpPr>
            <a:cxnSpLocks/>
          </p:cNvCxnSpPr>
          <p:nvPr/>
        </p:nvCxnSpPr>
        <p:spPr>
          <a:xfrm>
            <a:off x="6402168" y="4337871"/>
            <a:ext cx="40430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A04465-05E1-54A4-B73C-32F30C64DA74}"/>
              </a:ext>
            </a:extLst>
          </p:cNvPr>
          <p:cNvCxnSpPr>
            <a:cxnSpLocks/>
          </p:cNvCxnSpPr>
          <p:nvPr/>
        </p:nvCxnSpPr>
        <p:spPr>
          <a:xfrm>
            <a:off x="5516053" y="3114141"/>
            <a:ext cx="40015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224699-E037-4C84-BDEA-0BD397441B6F}"/>
              </a:ext>
            </a:extLst>
          </p:cNvPr>
          <p:cNvCxnSpPr>
            <a:cxnSpLocks/>
          </p:cNvCxnSpPr>
          <p:nvPr/>
        </p:nvCxnSpPr>
        <p:spPr>
          <a:xfrm>
            <a:off x="5516053" y="1561437"/>
            <a:ext cx="116408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DE5B1F6-BB5B-91AF-5E8C-25033C12C70D}"/>
              </a:ext>
            </a:extLst>
          </p:cNvPr>
          <p:cNvSpPr txBox="1"/>
          <p:nvPr/>
        </p:nvSpPr>
        <p:spPr>
          <a:xfrm>
            <a:off x="2568001" y="4646870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Predicted read quality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9A4A0F-A96D-B568-8B94-1F5B688DD7A9}"/>
              </a:ext>
            </a:extLst>
          </p:cNvPr>
          <p:cNvSpPr txBox="1"/>
          <p:nvPr/>
        </p:nvSpPr>
        <p:spPr>
          <a:xfrm>
            <a:off x="7931854" y="5200979"/>
            <a:ext cx="2181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Pacbio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Revio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7A0E3D-2418-5C29-C284-4E698E216B2E}"/>
              </a:ext>
            </a:extLst>
          </p:cNvPr>
          <p:cNvSpPr txBox="1"/>
          <p:nvPr/>
        </p:nvSpPr>
        <p:spPr>
          <a:xfrm>
            <a:off x="7931854" y="6466095"/>
            <a:ext cx="4044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Measuring predicted quality as: % bases &gt;= Q30</a:t>
            </a:r>
          </a:p>
        </p:txBody>
      </p:sp>
      <p:pic>
        <p:nvPicPr>
          <p:cNvPr id="4" name="Picture 3" descr="A chart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9B8A8C79-A602-DA88-FD1B-7A6DC2C2F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2" t="53675" r="14955" b="21145"/>
          <a:stretch/>
        </p:blipFill>
        <p:spPr>
          <a:xfrm>
            <a:off x="1951045" y="1533465"/>
            <a:ext cx="3510971" cy="31853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2D39D6-0D2E-C511-6BEB-3C84201D9645}"/>
              </a:ext>
            </a:extLst>
          </p:cNvPr>
          <p:cNvSpPr txBox="1"/>
          <p:nvPr/>
        </p:nvSpPr>
        <p:spPr>
          <a:xfrm>
            <a:off x="2266074" y="5200979"/>
            <a:ext cx="3019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Nanopore R10.4.1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duplex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AB1645-A03F-7505-03F2-1D9CCB2090E8}"/>
              </a:ext>
            </a:extLst>
          </p:cNvPr>
          <p:cNvSpPr/>
          <p:nvPr/>
        </p:nvSpPr>
        <p:spPr>
          <a:xfrm>
            <a:off x="3352800" y="1561437"/>
            <a:ext cx="2163253" cy="155270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06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1ACEDF-6421-798F-C6BC-AD91A3FA22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5" name="Picture 4" descr="A picture containing text, diagram, line, parallel&#10;&#10;Description automatically generated">
            <a:extLst>
              <a:ext uri="{FF2B5EF4-FFF2-40B4-BE49-F238E27FC236}">
                <a16:creationId xmlns:a16="http://schemas.microsoft.com/office/drawing/2014/main" id="{2AA51A63-57A8-71EF-9F0D-E2AE586259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57"/>
          <a:stretch/>
        </p:blipFill>
        <p:spPr>
          <a:xfrm>
            <a:off x="1097798" y="1575673"/>
            <a:ext cx="9956801" cy="26703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E9F394-04C1-78F5-98A9-EC439111C750}"/>
              </a:ext>
            </a:extLst>
          </p:cNvPr>
          <p:cNvSpPr txBox="1"/>
          <p:nvPr/>
        </p:nvSpPr>
        <p:spPr>
          <a:xfrm>
            <a:off x="2688656" y="4678491"/>
            <a:ext cx="68146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Our </a:t>
            </a:r>
            <a:r>
              <a:rPr lang="en-US" dirty="0" err="1">
                <a:solidFill>
                  <a:schemeClr val="bg1"/>
                </a:solidFill>
              </a:rPr>
              <a:t>Revio</a:t>
            </a:r>
            <a:r>
              <a:rPr lang="en-US" dirty="0">
                <a:solidFill>
                  <a:schemeClr val="bg1"/>
                </a:solidFill>
              </a:rPr>
              <a:t> data </a:t>
            </a:r>
            <a:r>
              <a:rPr lang="en-US" b="1" dirty="0">
                <a:solidFill>
                  <a:schemeClr val="bg1"/>
                </a:solidFill>
              </a:rPr>
              <a:t>also</a:t>
            </a:r>
            <a:r>
              <a:rPr lang="en-US" dirty="0">
                <a:solidFill>
                  <a:schemeClr val="bg1"/>
                </a:solidFill>
              </a:rPr>
              <a:t> shows elevated rates at the end of reads - !!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But improves upon Sequel </a:t>
            </a:r>
            <a:r>
              <a:rPr lang="en-US" dirty="0" err="1">
                <a:solidFill>
                  <a:schemeClr val="bg1"/>
                </a:solidFill>
              </a:rPr>
              <a:t>Iie</a:t>
            </a:r>
            <a:r>
              <a:rPr lang="en-US" dirty="0">
                <a:solidFill>
                  <a:schemeClr val="bg1"/>
                </a:solidFill>
              </a:rPr>
              <a:t> across most of the read length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(Meanwhile our older Sequel II data has weird, unexplained ‘bumps’ every 500bp.)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47A30F3-F5CC-0688-EEDF-764173446E6D}"/>
              </a:ext>
            </a:extLst>
          </p:cNvPr>
          <p:cNvSpPr txBox="1">
            <a:spLocks/>
          </p:cNvSpPr>
          <p:nvPr/>
        </p:nvSpPr>
        <p:spPr>
          <a:xfrm>
            <a:off x="205358" y="248920"/>
            <a:ext cx="10596563" cy="7016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47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Accuracy along the read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89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1ACEDF-6421-798F-C6BC-AD91A3FA22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5" name="Picture 4" descr="A picture containing text, diagram, line, parallel&#10;&#10;Description automatically generated">
            <a:extLst>
              <a:ext uri="{FF2B5EF4-FFF2-40B4-BE49-F238E27FC236}">
                <a16:creationId xmlns:a16="http://schemas.microsoft.com/office/drawing/2014/main" id="{2AA51A63-57A8-71EF-9F0D-E2AE586259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57"/>
          <a:stretch/>
        </p:blipFill>
        <p:spPr>
          <a:xfrm>
            <a:off x="1097798" y="1575673"/>
            <a:ext cx="9956801" cy="2670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3A2A06-4ACF-9E9C-C316-C1D1C2F91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762" y="4447647"/>
            <a:ext cx="3693837" cy="18469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DBF415-5FF9-696F-3B1A-DF9F73B1FF79}"/>
              </a:ext>
            </a:extLst>
          </p:cNvPr>
          <p:cNvSpPr txBox="1"/>
          <p:nvPr/>
        </p:nvSpPr>
        <p:spPr>
          <a:xfrm>
            <a:off x="2293270" y="4989939"/>
            <a:ext cx="4801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Error rates comparable to some Illumina data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</a:rPr>
              <a:t>Though some short-read datasets are better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28D2CBF-BA52-1856-5BD3-B67575BFAA06}"/>
              </a:ext>
            </a:extLst>
          </p:cNvPr>
          <p:cNvSpPr txBox="1">
            <a:spLocks/>
          </p:cNvSpPr>
          <p:nvPr/>
        </p:nvSpPr>
        <p:spPr>
          <a:xfrm>
            <a:off x="205358" y="248920"/>
            <a:ext cx="10596563" cy="7016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47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Accuracy along the read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63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6B70F-57D8-2749-83C8-FE438B97E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30" y="236728"/>
            <a:ext cx="10596563" cy="701675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6A9763-131E-5AD3-B16B-72366E6E31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E397E0-4728-3C4C-A034-E97444A5791F}"/>
              </a:ext>
            </a:extLst>
          </p:cNvPr>
          <p:cNvSpPr txBox="1"/>
          <p:nvPr/>
        </p:nvSpPr>
        <p:spPr>
          <a:xfrm>
            <a:off x="743713" y="1560576"/>
            <a:ext cx="85100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Nanopore R10.4.1 data improves over R9.4.1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Nanopore still noisy and has a few artifacts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Pacbio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Revio</a:t>
            </a:r>
            <a:r>
              <a:rPr lang="en-US" dirty="0">
                <a:solidFill>
                  <a:schemeClr val="bg1"/>
                </a:solidFill>
              </a:rPr>
              <a:t> also improves over Sequel </a:t>
            </a:r>
            <a:r>
              <a:rPr lang="en-US" dirty="0" err="1">
                <a:solidFill>
                  <a:schemeClr val="bg1"/>
                </a:solidFill>
              </a:rPr>
              <a:t>IIe</a:t>
            </a:r>
            <a:r>
              <a:rPr lang="en-US" dirty="0">
                <a:solidFill>
                  <a:schemeClr val="bg1"/>
                </a:solidFill>
              </a:rPr>
              <a:t> across most of the read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Nanopore duplex reads are somewhat comparable to </a:t>
            </a:r>
            <a:r>
              <a:rPr lang="en-US" dirty="0" err="1">
                <a:solidFill>
                  <a:schemeClr val="bg1"/>
                </a:solidFill>
              </a:rPr>
              <a:t>Pacbio</a:t>
            </a:r>
            <a:r>
              <a:rPr lang="en-US" dirty="0">
                <a:solidFill>
                  <a:schemeClr val="bg1"/>
                </a:solidFill>
              </a:rPr>
              <a:t> reads – maybe better after filtering, but are only 4-5% of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Both platforms have annoying-looking read-end effects.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989620-6F24-DA75-3EFD-FF1C1D6A8271}"/>
              </a:ext>
            </a:extLst>
          </p:cNvPr>
          <p:cNvSpPr txBox="1"/>
          <p:nvPr/>
        </p:nvSpPr>
        <p:spPr>
          <a:xfrm>
            <a:off x="743713" y="5405376"/>
            <a:ext cx="10674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Alternate approach: </a:t>
            </a:r>
            <a:r>
              <a:rPr lang="en-US" b="1" dirty="0">
                <a:solidFill>
                  <a:schemeClr val="bg1"/>
                </a:solidFill>
              </a:rPr>
              <a:t>align</a:t>
            </a:r>
            <a:r>
              <a:rPr lang="en-US" dirty="0">
                <a:solidFill>
                  <a:schemeClr val="bg1"/>
                </a:solidFill>
              </a:rPr>
              <a:t> to a reference sequence, </a:t>
            </a:r>
            <a:r>
              <a:rPr lang="en-US" b="1" dirty="0">
                <a:solidFill>
                  <a:schemeClr val="bg1"/>
                </a:solidFill>
              </a:rPr>
              <a:t>mask out </a:t>
            </a:r>
            <a:r>
              <a:rPr lang="en-US" dirty="0">
                <a:solidFill>
                  <a:schemeClr val="bg1"/>
                </a:solidFill>
              </a:rPr>
              <a:t>true variation and repetitive sequence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3F9181-4C66-6387-F8B9-8354BDBDC3DD}"/>
              </a:ext>
            </a:extLst>
          </p:cNvPr>
          <p:cNvSpPr txBox="1"/>
          <p:nvPr/>
        </p:nvSpPr>
        <p:spPr>
          <a:xfrm>
            <a:off x="801672" y="5774708"/>
            <a:ext cx="87666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We use T2T assembly, mask out SNPs, INDELS, and SVs from HV31 data, and satellite arrays, </a:t>
            </a:r>
            <a:r>
              <a:rPr lang="en-US" sz="1200" dirty="0" err="1">
                <a:solidFill>
                  <a:schemeClr val="bg1"/>
                </a:solidFill>
              </a:rPr>
              <a:t>segdups</a:t>
            </a:r>
            <a:r>
              <a:rPr lang="en-US" sz="1200" dirty="0">
                <a:solidFill>
                  <a:schemeClr val="bg1"/>
                </a:solidFill>
              </a:rPr>
              <a:t>, repeat-masked </a:t>
            </a:r>
            <a:r>
              <a:rPr lang="en-US" sz="1200" dirty="0" err="1">
                <a:solidFill>
                  <a:schemeClr val="bg1"/>
                </a:solidFill>
              </a:rPr>
              <a:t>elts</a:t>
            </a:r>
            <a:r>
              <a:rPr lang="en-US" sz="12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271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6D0F6CA-289B-B307-C5B5-D3C9321658AA}"/>
              </a:ext>
            </a:extLst>
          </p:cNvPr>
          <p:cNvSpPr/>
          <p:nvPr/>
        </p:nvSpPr>
        <p:spPr>
          <a:xfrm>
            <a:off x="302895" y="1046162"/>
            <a:ext cx="6766764" cy="4300056"/>
          </a:xfrm>
          <a:prstGeom prst="roundRect">
            <a:avLst>
              <a:gd name="adj" fmla="val 34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graph&#10;&#10;Description automatically generated">
            <a:extLst>
              <a:ext uri="{FF2B5EF4-FFF2-40B4-BE49-F238E27FC236}">
                <a16:creationId xmlns:a16="http://schemas.microsoft.com/office/drawing/2014/main" id="{2ADEE43B-2FE1-442B-ACA0-6917D73A7B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" r="30750" b="43015"/>
          <a:stretch/>
        </p:blipFill>
        <p:spPr>
          <a:xfrm>
            <a:off x="426720" y="1184659"/>
            <a:ext cx="6583680" cy="384277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E9AE76-977F-8AD4-40CA-692430106E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83E3E5-1A8B-173C-7693-CB90D8D3D08D}"/>
              </a:ext>
            </a:extLst>
          </p:cNvPr>
          <p:cNvSpPr txBox="1"/>
          <p:nvPr/>
        </p:nvSpPr>
        <p:spPr>
          <a:xfrm>
            <a:off x="330665" y="2675232"/>
            <a:ext cx="80681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Errors per kb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8980D7-84CE-E1AE-7D3E-178764EC9067}"/>
              </a:ext>
            </a:extLst>
          </p:cNvPr>
          <p:cNvSpPr txBox="1"/>
          <p:nvPr/>
        </p:nvSpPr>
        <p:spPr>
          <a:xfrm>
            <a:off x="2169900" y="565833"/>
            <a:ext cx="3019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Nanopore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B8F7D9B-B329-A0F7-F370-137462A7AD32}"/>
              </a:ext>
            </a:extLst>
          </p:cNvPr>
          <p:cNvSpPr txBox="1"/>
          <p:nvPr/>
        </p:nvSpPr>
        <p:spPr>
          <a:xfrm>
            <a:off x="1270000" y="4443583"/>
            <a:ext cx="1329581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R9.4.1</a:t>
            </a:r>
          </a:p>
          <a:p>
            <a:pPr algn="ctr"/>
            <a:r>
              <a:rPr lang="en-US" sz="1200" dirty="0"/>
              <a:t>(older and new </a:t>
            </a:r>
            <a:r>
              <a:rPr lang="en-US" sz="1200" dirty="0" err="1"/>
              <a:t>basecalls</a:t>
            </a:r>
            <a:r>
              <a:rPr lang="en-US" sz="1200" dirty="0"/>
              <a:t>)</a:t>
            </a:r>
          </a:p>
          <a:p>
            <a:pPr algn="ctr"/>
            <a:endParaRPr lang="en-US" sz="1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57235C-9E66-644A-63C8-DDD03C5C133D}"/>
              </a:ext>
            </a:extLst>
          </p:cNvPr>
          <p:cNvSpPr txBox="1"/>
          <p:nvPr/>
        </p:nvSpPr>
        <p:spPr>
          <a:xfrm>
            <a:off x="3436753" y="4416486"/>
            <a:ext cx="106342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R10.4.1</a:t>
            </a:r>
          </a:p>
          <a:p>
            <a:pPr algn="ctr"/>
            <a:r>
              <a:rPr lang="en-US" sz="1200" dirty="0"/>
              <a:t>(filtered)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7C016FD-5411-3E05-7EC9-00917443720B}"/>
              </a:ext>
            </a:extLst>
          </p:cNvPr>
          <p:cNvSpPr txBox="1"/>
          <p:nvPr/>
        </p:nvSpPr>
        <p:spPr>
          <a:xfrm>
            <a:off x="2456135" y="4432276"/>
            <a:ext cx="106342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R10.4.1</a:t>
            </a:r>
          </a:p>
          <a:p>
            <a:pPr algn="ctr"/>
            <a:r>
              <a:rPr lang="en-US" sz="1200" dirty="0"/>
              <a:t>(all reads)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E8DB7C0-B787-7505-6D13-F81F0AD52DCF}"/>
              </a:ext>
            </a:extLst>
          </p:cNvPr>
          <p:cNvSpPr txBox="1"/>
          <p:nvPr/>
        </p:nvSpPr>
        <p:spPr>
          <a:xfrm>
            <a:off x="5846301" y="4430000"/>
            <a:ext cx="106342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R10.4.1</a:t>
            </a:r>
          </a:p>
          <a:p>
            <a:pPr algn="ctr"/>
            <a:r>
              <a:rPr lang="en-US" sz="1200" dirty="0"/>
              <a:t>(filtered)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FE4EEAD-2AB5-2CCB-F7BC-EC3D3563FC66}"/>
              </a:ext>
            </a:extLst>
          </p:cNvPr>
          <p:cNvSpPr txBox="1"/>
          <p:nvPr/>
        </p:nvSpPr>
        <p:spPr>
          <a:xfrm rot="16200000">
            <a:off x="2694133" y="2654579"/>
            <a:ext cx="10634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Duplex</a:t>
            </a:r>
            <a:endParaRPr lang="en-US" sz="12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B6D2ABD-0BE8-5D1C-EDE6-515ECF01163F}"/>
              </a:ext>
            </a:extLst>
          </p:cNvPr>
          <p:cNvSpPr txBox="1"/>
          <p:nvPr/>
        </p:nvSpPr>
        <p:spPr>
          <a:xfrm rot="16200000">
            <a:off x="3741323" y="3339166"/>
            <a:ext cx="10634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Duplex</a:t>
            </a:r>
            <a:endParaRPr lang="en-US" sz="12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63131F8-F62A-9558-E20A-C2609C417BD8}"/>
              </a:ext>
            </a:extLst>
          </p:cNvPr>
          <p:cNvSpPr txBox="1"/>
          <p:nvPr/>
        </p:nvSpPr>
        <p:spPr>
          <a:xfrm rot="16200000">
            <a:off x="6095867" y="3042301"/>
            <a:ext cx="10634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Duplex</a:t>
            </a:r>
            <a:endParaRPr lang="en-US" sz="1200" dirty="0"/>
          </a:p>
        </p:txBody>
      </p:sp>
      <p:pic>
        <p:nvPicPr>
          <p:cNvPr id="46" name="Picture 45" descr="A close-up of a graph&#10;&#10;Description automatically generated">
            <a:extLst>
              <a:ext uri="{FF2B5EF4-FFF2-40B4-BE49-F238E27FC236}">
                <a16:creationId xmlns:a16="http://schemas.microsoft.com/office/drawing/2014/main" id="{AC82223F-037F-BD29-5F4D-5E1D5729E4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27" t="33865" r="1832" b="56152"/>
          <a:stretch/>
        </p:blipFill>
        <p:spPr>
          <a:xfrm>
            <a:off x="506009" y="5615569"/>
            <a:ext cx="2873723" cy="673206"/>
          </a:xfrm>
          <a:prstGeom prst="rect">
            <a:avLst/>
          </a:prstGeom>
        </p:spPr>
      </p:pic>
      <p:pic>
        <p:nvPicPr>
          <p:cNvPr id="48" name="Picture 47" descr="A close-up of a graph&#10;&#10;Description automatically generated">
            <a:extLst>
              <a:ext uri="{FF2B5EF4-FFF2-40B4-BE49-F238E27FC236}">
                <a16:creationId xmlns:a16="http://schemas.microsoft.com/office/drawing/2014/main" id="{F6EE1AC3-7759-A286-B27F-0C9489C42B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97" t="43156" r="1062" b="46900"/>
          <a:stretch/>
        </p:blipFill>
        <p:spPr>
          <a:xfrm>
            <a:off x="3752939" y="5606221"/>
            <a:ext cx="2873723" cy="670562"/>
          </a:xfrm>
          <a:prstGeom prst="rect">
            <a:avLst/>
          </a:prstGeom>
        </p:spPr>
      </p:pic>
      <p:pic>
        <p:nvPicPr>
          <p:cNvPr id="49" name="Picture 48" descr="A close-up of a graph&#10;&#10;Description automatically generated">
            <a:extLst>
              <a:ext uri="{FF2B5EF4-FFF2-40B4-BE49-F238E27FC236}">
                <a16:creationId xmlns:a16="http://schemas.microsoft.com/office/drawing/2014/main" id="{BA1E737F-8670-7F8E-71CE-C14FDA81F3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15" t="52773" r="844" b="37283"/>
          <a:stretch/>
        </p:blipFill>
        <p:spPr>
          <a:xfrm>
            <a:off x="7134626" y="5594199"/>
            <a:ext cx="2873723" cy="67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8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6D0F6CA-289B-B307-C5B5-D3C9321658AA}"/>
              </a:ext>
            </a:extLst>
          </p:cNvPr>
          <p:cNvSpPr/>
          <p:nvPr/>
        </p:nvSpPr>
        <p:spPr>
          <a:xfrm>
            <a:off x="302895" y="1046162"/>
            <a:ext cx="6766764" cy="4300056"/>
          </a:xfrm>
          <a:prstGeom prst="roundRect">
            <a:avLst>
              <a:gd name="adj" fmla="val 34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14EED4F-2997-4AE1-2240-3B76C57988C3}"/>
              </a:ext>
            </a:extLst>
          </p:cNvPr>
          <p:cNvSpPr/>
          <p:nvPr/>
        </p:nvSpPr>
        <p:spPr>
          <a:xfrm>
            <a:off x="8068929" y="1050638"/>
            <a:ext cx="2217298" cy="4300056"/>
          </a:xfrm>
          <a:prstGeom prst="roundRect">
            <a:avLst>
              <a:gd name="adj" fmla="val 34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graph&#10;&#10;Description automatically generated">
            <a:extLst>
              <a:ext uri="{FF2B5EF4-FFF2-40B4-BE49-F238E27FC236}">
                <a16:creationId xmlns:a16="http://schemas.microsoft.com/office/drawing/2014/main" id="{2ADEE43B-2FE1-442B-ACA0-6917D73A7B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" r="30750" b="43015"/>
          <a:stretch/>
        </p:blipFill>
        <p:spPr>
          <a:xfrm>
            <a:off x="426720" y="1184659"/>
            <a:ext cx="6583680" cy="384277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E9AE76-977F-8AD4-40CA-692430106E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25</a:t>
            </a:fld>
            <a:endParaRPr lang="en-GB"/>
          </a:p>
        </p:txBody>
      </p:sp>
      <p:pic>
        <p:nvPicPr>
          <p:cNvPr id="7" name="Picture 6" descr="A picture containing screenshot, text, colorfulness, line&#10;&#10;Description automatically generated">
            <a:extLst>
              <a:ext uri="{FF2B5EF4-FFF2-40B4-BE49-F238E27FC236}">
                <a16:creationId xmlns:a16="http://schemas.microsoft.com/office/drawing/2014/main" id="{FBB13E01-8043-F22E-9EA5-F3CADFE4A6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8" r="35504" b="11487"/>
          <a:stretch/>
        </p:blipFill>
        <p:spPr>
          <a:xfrm>
            <a:off x="8145548" y="1098608"/>
            <a:ext cx="1959491" cy="34635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83E3E5-1A8B-173C-7693-CB90D8D3D08D}"/>
              </a:ext>
            </a:extLst>
          </p:cNvPr>
          <p:cNvSpPr txBox="1"/>
          <p:nvPr/>
        </p:nvSpPr>
        <p:spPr>
          <a:xfrm>
            <a:off x="330665" y="2675232"/>
            <a:ext cx="80681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Errors per kb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41EAF4-4B05-6F9B-9F2A-6F177BF2C32D}"/>
              </a:ext>
            </a:extLst>
          </p:cNvPr>
          <p:cNvGrpSpPr/>
          <p:nvPr/>
        </p:nvGrpSpPr>
        <p:grpSpPr>
          <a:xfrm>
            <a:off x="8361551" y="4292615"/>
            <a:ext cx="1839542" cy="1043413"/>
            <a:chOff x="1542670" y="5276262"/>
            <a:chExt cx="1839542" cy="104341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245262-1CBA-8829-120A-EDF2ADF626AE}"/>
                </a:ext>
              </a:extLst>
            </p:cNvPr>
            <p:cNvSpPr txBox="1"/>
            <p:nvPr/>
          </p:nvSpPr>
          <p:spPr>
            <a:xfrm rot="18601907">
              <a:off x="1168090" y="5668095"/>
              <a:ext cx="10261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/>
                <a:t>Sequel II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AC2378-42CE-A697-6789-3B572FC919E0}"/>
                </a:ext>
              </a:extLst>
            </p:cNvPr>
            <p:cNvSpPr txBox="1"/>
            <p:nvPr/>
          </p:nvSpPr>
          <p:spPr>
            <a:xfrm rot="18523106">
              <a:off x="1665880" y="5650842"/>
              <a:ext cx="10261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/>
                <a:t>Sequel </a:t>
              </a:r>
              <a:r>
                <a:rPr lang="en-US" sz="1200" dirty="0" err="1"/>
                <a:t>IIe</a:t>
              </a:r>
              <a:endParaRPr lang="en-US" sz="12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90889E-A521-3653-EC32-458817138990}"/>
                </a:ext>
              </a:extLst>
            </p:cNvPr>
            <p:cNvSpPr txBox="1"/>
            <p:nvPr/>
          </p:nvSpPr>
          <p:spPr>
            <a:xfrm>
              <a:off x="2486943" y="5352092"/>
              <a:ext cx="8952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/>
                <a:t>Revio</a:t>
              </a:r>
              <a:endParaRPr lang="en-US" sz="1400" b="1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A941612-7985-0F19-1B72-632FC1EAD0FA}"/>
              </a:ext>
            </a:extLst>
          </p:cNvPr>
          <p:cNvSpPr txBox="1"/>
          <p:nvPr/>
        </p:nvSpPr>
        <p:spPr>
          <a:xfrm>
            <a:off x="8184600" y="4225712"/>
            <a:ext cx="2840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5B7A8C-F05C-9749-474B-8302826D834F}"/>
              </a:ext>
            </a:extLst>
          </p:cNvPr>
          <p:cNvSpPr txBox="1"/>
          <p:nvPr/>
        </p:nvSpPr>
        <p:spPr>
          <a:xfrm>
            <a:off x="8160215" y="3231819"/>
            <a:ext cx="28405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B177FD-8953-D4C6-D49C-19FD57D5D8BD}"/>
              </a:ext>
            </a:extLst>
          </p:cNvPr>
          <p:cNvSpPr txBox="1"/>
          <p:nvPr/>
        </p:nvSpPr>
        <p:spPr>
          <a:xfrm>
            <a:off x="8160215" y="2237926"/>
            <a:ext cx="28405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B299A6-161C-8DAA-6FE9-0CF0F5329679}"/>
              </a:ext>
            </a:extLst>
          </p:cNvPr>
          <p:cNvSpPr txBox="1"/>
          <p:nvPr/>
        </p:nvSpPr>
        <p:spPr>
          <a:xfrm>
            <a:off x="8160215" y="1244033"/>
            <a:ext cx="28405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CA61C4-49F9-7739-5CEC-3C216A8082DD}"/>
              </a:ext>
            </a:extLst>
          </p:cNvPr>
          <p:cNvSpPr txBox="1"/>
          <p:nvPr/>
        </p:nvSpPr>
        <p:spPr>
          <a:xfrm>
            <a:off x="8563699" y="1034395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3.1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CFCFFE-2BD2-4169-AAA1-29178FFAFC19}"/>
              </a:ext>
            </a:extLst>
          </p:cNvPr>
          <p:cNvSpPr txBox="1"/>
          <p:nvPr/>
        </p:nvSpPr>
        <p:spPr>
          <a:xfrm>
            <a:off x="9058177" y="1413310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2.7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45A743-5BEE-52FD-2FEE-8E2A7B57AB0D}"/>
              </a:ext>
            </a:extLst>
          </p:cNvPr>
          <p:cNvSpPr txBox="1"/>
          <p:nvPr/>
        </p:nvSpPr>
        <p:spPr>
          <a:xfrm>
            <a:off x="9554525" y="1778906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2.3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58B3747-660D-7F48-CBE4-A0BE4B83D6B2}"/>
              </a:ext>
            </a:extLst>
          </p:cNvPr>
          <p:cNvCxnSpPr>
            <a:cxnSpLocks/>
          </p:cNvCxnSpPr>
          <p:nvPr/>
        </p:nvCxnSpPr>
        <p:spPr>
          <a:xfrm flipV="1">
            <a:off x="7326313" y="1311394"/>
            <a:ext cx="429594" cy="213184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92BE4BC-2A54-0613-3487-1B8CC339AAB2}"/>
              </a:ext>
            </a:extLst>
          </p:cNvPr>
          <p:cNvCxnSpPr>
            <a:cxnSpLocks/>
          </p:cNvCxnSpPr>
          <p:nvPr/>
        </p:nvCxnSpPr>
        <p:spPr>
          <a:xfrm>
            <a:off x="7755907" y="1311394"/>
            <a:ext cx="40430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2397A57-5235-6640-BDD0-5AAF7E777CF8}"/>
              </a:ext>
            </a:extLst>
          </p:cNvPr>
          <p:cNvCxnSpPr>
            <a:cxnSpLocks/>
          </p:cNvCxnSpPr>
          <p:nvPr/>
        </p:nvCxnSpPr>
        <p:spPr>
          <a:xfrm>
            <a:off x="6929363" y="3443240"/>
            <a:ext cx="40015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3C425E4-F482-7E20-62EB-F08635DE3FCC}"/>
              </a:ext>
            </a:extLst>
          </p:cNvPr>
          <p:cNvCxnSpPr>
            <a:cxnSpLocks/>
          </p:cNvCxnSpPr>
          <p:nvPr/>
        </p:nvCxnSpPr>
        <p:spPr>
          <a:xfrm>
            <a:off x="7010400" y="4363914"/>
            <a:ext cx="114981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7B098C41-ED69-B127-3188-431CB9F13200}"/>
              </a:ext>
            </a:extLst>
          </p:cNvPr>
          <p:cNvSpPr txBox="1"/>
          <p:nvPr/>
        </p:nvSpPr>
        <p:spPr>
          <a:xfrm>
            <a:off x="8113173" y="565833"/>
            <a:ext cx="2181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Pacbio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8980D7-84CE-E1AE-7D3E-178764EC9067}"/>
              </a:ext>
            </a:extLst>
          </p:cNvPr>
          <p:cNvSpPr txBox="1"/>
          <p:nvPr/>
        </p:nvSpPr>
        <p:spPr>
          <a:xfrm>
            <a:off x="2169900" y="565833"/>
            <a:ext cx="3019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Nanopore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B8F7D9B-B329-A0F7-F370-137462A7AD32}"/>
              </a:ext>
            </a:extLst>
          </p:cNvPr>
          <p:cNvSpPr txBox="1"/>
          <p:nvPr/>
        </p:nvSpPr>
        <p:spPr>
          <a:xfrm>
            <a:off x="1270000" y="4443583"/>
            <a:ext cx="1329581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R9.4.1</a:t>
            </a:r>
          </a:p>
          <a:p>
            <a:pPr algn="ctr"/>
            <a:r>
              <a:rPr lang="en-US" sz="1200" dirty="0"/>
              <a:t>(older and new </a:t>
            </a:r>
            <a:r>
              <a:rPr lang="en-US" sz="1200" dirty="0" err="1"/>
              <a:t>basecalls</a:t>
            </a:r>
            <a:r>
              <a:rPr lang="en-US" sz="1200" dirty="0"/>
              <a:t>)</a:t>
            </a:r>
          </a:p>
          <a:p>
            <a:pPr algn="ctr"/>
            <a:endParaRPr lang="en-US" sz="1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57235C-9E66-644A-63C8-DDD03C5C133D}"/>
              </a:ext>
            </a:extLst>
          </p:cNvPr>
          <p:cNvSpPr txBox="1"/>
          <p:nvPr/>
        </p:nvSpPr>
        <p:spPr>
          <a:xfrm>
            <a:off x="3436753" y="4416486"/>
            <a:ext cx="106342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R10.4.1</a:t>
            </a:r>
          </a:p>
          <a:p>
            <a:pPr algn="ctr"/>
            <a:r>
              <a:rPr lang="en-US" sz="1200" dirty="0"/>
              <a:t>(filtered)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7C016FD-5411-3E05-7EC9-00917443720B}"/>
              </a:ext>
            </a:extLst>
          </p:cNvPr>
          <p:cNvSpPr txBox="1"/>
          <p:nvPr/>
        </p:nvSpPr>
        <p:spPr>
          <a:xfrm>
            <a:off x="2456135" y="4432276"/>
            <a:ext cx="106342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R10.4.1</a:t>
            </a:r>
          </a:p>
          <a:p>
            <a:pPr algn="ctr"/>
            <a:r>
              <a:rPr lang="en-US" sz="1200" dirty="0"/>
              <a:t>(all reads)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E8DB7C0-B787-7505-6D13-F81F0AD52DCF}"/>
              </a:ext>
            </a:extLst>
          </p:cNvPr>
          <p:cNvSpPr txBox="1"/>
          <p:nvPr/>
        </p:nvSpPr>
        <p:spPr>
          <a:xfrm>
            <a:off x="5846301" y="4430000"/>
            <a:ext cx="106342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R10.4.1</a:t>
            </a:r>
          </a:p>
          <a:p>
            <a:pPr algn="ctr"/>
            <a:r>
              <a:rPr lang="en-US" sz="1200" dirty="0"/>
              <a:t>(filtered)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FE4EEAD-2AB5-2CCB-F7BC-EC3D3563FC66}"/>
              </a:ext>
            </a:extLst>
          </p:cNvPr>
          <p:cNvSpPr txBox="1"/>
          <p:nvPr/>
        </p:nvSpPr>
        <p:spPr>
          <a:xfrm rot="16200000">
            <a:off x="2694133" y="2654579"/>
            <a:ext cx="10634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Duplex</a:t>
            </a:r>
            <a:endParaRPr lang="en-US" sz="12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B6D2ABD-0BE8-5D1C-EDE6-515ECF01163F}"/>
              </a:ext>
            </a:extLst>
          </p:cNvPr>
          <p:cNvSpPr txBox="1"/>
          <p:nvPr/>
        </p:nvSpPr>
        <p:spPr>
          <a:xfrm rot="16200000">
            <a:off x="3741323" y="3339166"/>
            <a:ext cx="10634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Duplex</a:t>
            </a:r>
            <a:endParaRPr lang="en-US" sz="12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63131F8-F62A-9558-E20A-C2609C417BD8}"/>
              </a:ext>
            </a:extLst>
          </p:cNvPr>
          <p:cNvSpPr txBox="1"/>
          <p:nvPr/>
        </p:nvSpPr>
        <p:spPr>
          <a:xfrm rot="16200000">
            <a:off x="6095867" y="3042301"/>
            <a:ext cx="10634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Duplex</a:t>
            </a:r>
            <a:endParaRPr lang="en-US" sz="1200" dirty="0"/>
          </a:p>
        </p:txBody>
      </p:sp>
      <p:pic>
        <p:nvPicPr>
          <p:cNvPr id="46" name="Picture 45" descr="A close-up of a graph&#10;&#10;Description automatically generated">
            <a:extLst>
              <a:ext uri="{FF2B5EF4-FFF2-40B4-BE49-F238E27FC236}">
                <a16:creationId xmlns:a16="http://schemas.microsoft.com/office/drawing/2014/main" id="{AC82223F-037F-BD29-5F4D-5E1D5729E4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27" t="33865" r="1832" b="56152"/>
          <a:stretch/>
        </p:blipFill>
        <p:spPr>
          <a:xfrm>
            <a:off x="506009" y="5615569"/>
            <a:ext cx="2873723" cy="673206"/>
          </a:xfrm>
          <a:prstGeom prst="rect">
            <a:avLst/>
          </a:prstGeom>
        </p:spPr>
      </p:pic>
      <p:pic>
        <p:nvPicPr>
          <p:cNvPr id="48" name="Picture 47" descr="A close-up of a graph&#10;&#10;Description automatically generated">
            <a:extLst>
              <a:ext uri="{FF2B5EF4-FFF2-40B4-BE49-F238E27FC236}">
                <a16:creationId xmlns:a16="http://schemas.microsoft.com/office/drawing/2014/main" id="{F6EE1AC3-7759-A286-B27F-0C9489C42B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97" t="43156" r="1062" b="46900"/>
          <a:stretch/>
        </p:blipFill>
        <p:spPr>
          <a:xfrm>
            <a:off x="3752939" y="5606221"/>
            <a:ext cx="2873723" cy="670562"/>
          </a:xfrm>
          <a:prstGeom prst="rect">
            <a:avLst/>
          </a:prstGeom>
        </p:spPr>
      </p:pic>
      <p:pic>
        <p:nvPicPr>
          <p:cNvPr id="49" name="Picture 48" descr="A close-up of a graph&#10;&#10;Description automatically generated">
            <a:extLst>
              <a:ext uri="{FF2B5EF4-FFF2-40B4-BE49-F238E27FC236}">
                <a16:creationId xmlns:a16="http://schemas.microsoft.com/office/drawing/2014/main" id="{BA1E737F-8670-7F8E-71CE-C14FDA81F3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15" t="52773" r="844" b="37283"/>
          <a:stretch/>
        </p:blipFill>
        <p:spPr>
          <a:xfrm>
            <a:off x="7134626" y="5594199"/>
            <a:ext cx="2873723" cy="67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193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B35747-5695-4B19-CA3F-7E839BDE89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26</a:t>
            </a:fld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4FDEF1-3AF1-787A-C617-BED13836A5AD}"/>
              </a:ext>
            </a:extLst>
          </p:cNvPr>
          <p:cNvGrpSpPr/>
          <p:nvPr/>
        </p:nvGrpSpPr>
        <p:grpSpPr>
          <a:xfrm>
            <a:off x="314471" y="1102459"/>
            <a:ext cx="5874127" cy="3493210"/>
            <a:chOff x="140850" y="326955"/>
            <a:chExt cx="6213651" cy="3695117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7DBDAC8-EFFD-216E-B09A-B02CB7BF9B02}"/>
                </a:ext>
              </a:extLst>
            </p:cNvPr>
            <p:cNvSpPr/>
            <p:nvPr/>
          </p:nvSpPr>
          <p:spPr>
            <a:xfrm>
              <a:off x="140850" y="326955"/>
              <a:ext cx="6213651" cy="3695116"/>
            </a:xfrm>
            <a:prstGeom prst="roundRect">
              <a:avLst>
                <a:gd name="adj" fmla="val 345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BAF62D7-7CDF-181B-1050-18020F7BAC46}"/>
                </a:ext>
              </a:extLst>
            </p:cNvPr>
            <p:cNvGrpSpPr/>
            <p:nvPr/>
          </p:nvGrpSpPr>
          <p:grpSpPr>
            <a:xfrm>
              <a:off x="260626" y="392958"/>
              <a:ext cx="5966554" cy="3629114"/>
              <a:chOff x="260626" y="392958"/>
              <a:chExt cx="5966554" cy="3629114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2D0068A4-C605-0316-3ACF-803A3FDE17D4}"/>
                  </a:ext>
                </a:extLst>
              </p:cNvPr>
              <p:cNvGrpSpPr/>
              <p:nvPr/>
            </p:nvGrpSpPr>
            <p:grpSpPr>
              <a:xfrm>
                <a:off x="260626" y="392958"/>
                <a:ext cx="5966554" cy="2118457"/>
                <a:chOff x="225902" y="508705"/>
                <a:chExt cx="5966554" cy="2118457"/>
              </a:xfrm>
            </p:grpSpPr>
            <p:pic>
              <p:nvPicPr>
                <p:cNvPr id="5" name="Picture 4" descr="A diagram of different colors and sizes&#10;&#10;Description automatically generated">
                  <a:extLst>
                    <a:ext uri="{FF2B5EF4-FFF2-40B4-BE49-F238E27FC236}">
                      <a16:creationId xmlns:a16="http://schemas.microsoft.com/office/drawing/2014/main" id="{4998D9C7-14D3-45CD-95FD-6D59D3C026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3234" b="84359"/>
                <a:stretch/>
              </p:blipFill>
              <p:spPr>
                <a:xfrm>
                  <a:off x="225902" y="508705"/>
                  <a:ext cx="5966554" cy="1042013"/>
                </a:xfrm>
                <a:prstGeom prst="rect">
                  <a:avLst/>
                </a:prstGeom>
              </p:spPr>
            </p:pic>
            <p:pic>
              <p:nvPicPr>
                <p:cNvPr id="6" name="Picture 5" descr="A diagram of different colors and sizes&#10;&#10;Description automatically generated">
                  <a:extLst>
                    <a:ext uri="{FF2B5EF4-FFF2-40B4-BE49-F238E27FC236}">
                      <a16:creationId xmlns:a16="http://schemas.microsoft.com/office/drawing/2014/main" id="{CDE338EB-93F9-C703-9F87-6A3CA72F27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1412" r="23234" b="52430"/>
                <a:stretch/>
              </p:blipFill>
              <p:spPr>
                <a:xfrm>
                  <a:off x="225902" y="1550717"/>
                  <a:ext cx="5966554" cy="1076445"/>
                </a:xfrm>
                <a:prstGeom prst="rect">
                  <a:avLst/>
                </a:prstGeom>
              </p:spPr>
            </p:pic>
          </p:grpSp>
          <p:pic>
            <p:nvPicPr>
              <p:cNvPr id="8" name="Picture 7" descr="A diagram of different colors and sizes&#10;&#10;Description automatically generated">
                <a:extLst>
                  <a:ext uri="{FF2B5EF4-FFF2-40B4-BE49-F238E27FC236}">
                    <a16:creationId xmlns:a16="http://schemas.microsoft.com/office/drawing/2014/main" id="{4E716FDD-A846-13D7-B706-E9FC80B83D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9269" r="23234" b="3260"/>
              <a:stretch/>
            </p:blipFill>
            <p:spPr>
              <a:xfrm>
                <a:off x="260626" y="3524361"/>
                <a:ext cx="5966554" cy="497711"/>
              </a:xfrm>
              <a:prstGeom prst="rect">
                <a:avLst/>
              </a:prstGeom>
            </p:spPr>
          </p:pic>
        </p:grp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531677D-C725-D2FF-BA7A-C528589687A5}"/>
              </a:ext>
            </a:extLst>
          </p:cNvPr>
          <p:cNvCxnSpPr>
            <a:cxnSpLocks/>
          </p:cNvCxnSpPr>
          <p:nvPr/>
        </p:nvCxnSpPr>
        <p:spPr>
          <a:xfrm>
            <a:off x="2615878" y="787078"/>
            <a:ext cx="0" cy="2314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642C0A2-8EAA-F91A-5602-A303D8745B9B}"/>
              </a:ext>
            </a:extLst>
          </p:cNvPr>
          <p:cNvSpPr txBox="1"/>
          <p:nvPr/>
        </p:nvSpPr>
        <p:spPr>
          <a:xfrm>
            <a:off x="2021003" y="428042"/>
            <a:ext cx="1189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R9 pore size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928D74-AA6D-3D37-BD03-DD449F20E100}"/>
              </a:ext>
            </a:extLst>
          </p:cNvPr>
          <p:cNvSpPr txBox="1"/>
          <p:nvPr/>
        </p:nvSpPr>
        <p:spPr>
          <a:xfrm>
            <a:off x="3516066" y="4838592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R10 pore size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425B1B3-2286-11B3-99E3-0F528B2DACEE}"/>
              </a:ext>
            </a:extLst>
          </p:cNvPr>
          <p:cNvGrpSpPr/>
          <p:nvPr/>
        </p:nvGrpSpPr>
        <p:grpSpPr>
          <a:xfrm>
            <a:off x="6462334" y="1894152"/>
            <a:ext cx="1794076" cy="1909822"/>
            <a:chOff x="7998106" y="1840375"/>
            <a:chExt cx="1794076" cy="1909822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E5F115A2-0526-D17D-B514-EBACF8881EDD}"/>
                </a:ext>
              </a:extLst>
            </p:cNvPr>
            <p:cNvSpPr/>
            <p:nvPr/>
          </p:nvSpPr>
          <p:spPr>
            <a:xfrm>
              <a:off x="7998106" y="1840375"/>
              <a:ext cx="1794076" cy="1909822"/>
            </a:xfrm>
            <a:prstGeom prst="roundRect">
              <a:avLst>
                <a:gd name="adj" fmla="val 345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 descr="A diagram of different colors and sizes&#10;&#10;Description automatically generated">
              <a:extLst>
                <a:ext uri="{FF2B5EF4-FFF2-40B4-BE49-F238E27FC236}">
                  <a16:creationId xmlns:a16="http://schemas.microsoft.com/office/drawing/2014/main" id="{438B8BFA-A622-5507-4F85-3AFD9B7665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58" t="26067" r="2509" b="46683"/>
            <a:stretch/>
          </p:blipFill>
          <p:spPr>
            <a:xfrm>
              <a:off x="8149945" y="1927657"/>
              <a:ext cx="1538065" cy="1716163"/>
            </a:xfrm>
            <a:prstGeom prst="rect">
              <a:avLst/>
            </a:prstGeom>
          </p:spPr>
        </p:pic>
      </p:grpSp>
      <p:pic>
        <p:nvPicPr>
          <p:cNvPr id="4" name="Picture 3" descr="A diagram of different colors and sizes&#10;&#10;Description automatically generated">
            <a:extLst>
              <a:ext uri="{FF2B5EF4-FFF2-40B4-BE49-F238E27FC236}">
                <a16:creationId xmlns:a16="http://schemas.microsoft.com/office/drawing/2014/main" id="{B64276F8-F549-6A3C-BEF1-75508E012D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18" r="23234" b="20724"/>
          <a:stretch/>
        </p:blipFill>
        <p:spPr>
          <a:xfrm>
            <a:off x="427702" y="3108486"/>
            <a:ext cx="5640532" cy="1017626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4C3AAC3-FB2A-86F9-5909-4938B6E2BEFD}"/>
              </a:ext>
            </a:extLst>
          </p:cNvPr>
          <p:cNvCxnSpPr>
            <a:cxnSpLocks/>
          </p:cNvCxnSpPr>
          <p:nvPr/>
        </p:nvCxnSpPr>
        <p:spPr>
          <a:xfrm flipV="1">
            <a:off x="4110941" y="4514126"/>
            <a:ext cx="0" cy="247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986B9C5-3926-B7F3-125B-E7832B5F2A1C}"/>
              </a:ext>
            </a:extLst>
          </p:cNvPr>
          <p:cNvCxnSpPr/>
          <p:nvPr/>
        </p:nvCxnSpPr>
        <p:spPr>
          <a:xfrm>
            <a:off x="2615878" y="1164855"/>
            <a:ext cx="0" cy="985075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257C94-BDF1-8AC3-4503-2D27F5FFBBE2}"/>
              </a:ext>
            </a:extLst>
          </p:cNvPr>
          <p:cNvCxnSpPr/>
          <p:nvPr/>
        </p:nvCxnSpPr>
        <p:spPr>
          <a:xfrm>
            <a:off x="4112870" y="3140079"/>
            <a:ext cx="0" cy="985075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6312BCD-225E-2484-E017-77EEC1A284B8}"/>
              </a:ext>
            </a:extLst>
          </p:cNvPr>
          <p:cNvSpPr txBox="1"/>
          <p:nvPr/>
        </p:nvSpPr>
        <p:spPr>
          <a:xfrm>
            <a:off x="8843058" y="1413230"/>
            <a:ext cx="28531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Nanopore homopolymer length calling still drops off above pore size…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(but R10 pore size is larger)</a:t>
            </a:r>
          </a:p>
        </p:txBody>
      </p:sp>
    </p:spTree>
    <p:extLst>
      <p:ext uri="{BB962C8B-B14F-4D97-AF65-F5344CB8AC3E}">
        <p14:creationId xmlns:p14="http://schemas.microsoft.com/office/powerpoint/2010/main" val="3341958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B35747-5695-4B19-CA3F-7E839BDE89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27</a:t>
            </a:fld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4FDEF1-3AF1-787A-C617-BED13836A5AD}"/>
              </a:ext>
            </a:extLst>
          </p:cNvPr>
          <p:cNvGrpSpPr/>
          <p:nvPr/>
        </p:nvGrpSpPr>
        <p:grpSpPr>
          <a:xfrm>
            <a:off x="314471" y="1102459"/>
            <a:ext cx="5874127" cy="4590686"/>
            <a:chOff x="140850" y="326955"/>
            <a:chExt cx="6213651" cy="4856027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7DBDAC8-EFFD-216E-B09A-B02CB7BF9B02}"/>
                </a:ext>
              </a:extLst>
            </p:cNvPr>
            <p:cNvSpPr/>
            <p:nvPr/>
          </p:nvSpPr>
          <p:spPr>
            <a:xfrm>
              <a:off x="140850" y="326955"/>
              <a:ext cx="6213651" cy="4856027"/>
            </a:xfrm>
            <a:prstGeom prst="roundRect">
              <a:avLst>
                <a:gd name="adj" fmla="val 345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BAF62D7-7CDF-181B-1050-18020F7BAC46}"/>
                </a:ext>
              </a:extLst>
            </p:cNvPr>
            <p:cNvGrpSpPr/>
            <p:nvPr/>
          </p:nvGrpSpPr>
          <p:grpSpPr>
            <a:xfrm>
              <a:off x="260626" y="392958"/>
              <a:ext cx="5995925" cy="4761933"/>
              <a:chOff x="260626" y="392958"/>
              <a:chExt cx="5995925" cy="4761933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2D0068A4-C605-0316-3ACF-803A3FDE17D4}"/>
                  </a:ext>
                </a:extLst>
              </p:cNvPr>
              <p:cNvGrpSpPr/>
              <p:nvPr/>
            </p:nvGrpSpPr>
            <p:grpSpPr>
              <a:xfrm>
                <a:off x="260626" y="392958"/>
                <a:ext cx="5966554" cy="2118457"/>
                <a:chOff x="225902" y="508705"/>
                <a:chExt cx="5966554" cy="2118457"/>
              </a:xfrm>
            </p:grpSpPr>
            <p:pic>
              <p:nvPicPr>
                <p:cNvPr id="5" name="Picture 4" descr="A diagram of different colors and sizes&#10;&#10;Description automatically generated">
                  <a:extLst>
                    <a:ext uri="{FF2B5EF4-FFF2-40B4-BE49-F238E27FC236}">
                      <a16:creationId xmlns:a16="http://schemas.microsoft.com/office/drawing/2014/main" id="{4998D9C7-14D3-45CD-95FD-6D59D3C026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3234" b="84359"/>
                <a:stretch/>
              </p:blipFill>
              <p:spPr>
                <a:xfrm>
                  <a:off x="225902" y="508705"/>
                  <a:ext cx="5966554" cy="1042013"/>
                </a:xfrm>
                <a:prstGeom prst="rect">
                  <a:avLst/>
                </a:prstGeom>
              </p:spPr>
            </p:pic>
            <p:pic>
              <p:nvPicPr>
                <p:cNvPr id="6" name="Picture 5" descr="A diagram of different colors and sizes&#10;&#10;Description automatically generated">
                  <a:extLst>
                    <a:ext uri="{FF2B5EF4-FFF2-40B4-BE49-F238E27FC236}">
                      <a16:creationId xmlns:a16="http://schemas.microsoft.com/office/drawing/2014/main" id="{CDE338EB-93F9-C703-9F87-6A3CA72F27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1412" r="23234" b="52430"/>
                <a:stretch/>
              </p:blipFill>
              <p:spPr>
                <a:xfrm>
                  <a:off x="225902" y="1550717"/>
                  <a:ext cx="5966554" cy="1076445"/>
                </a:xfrm>
                <a:prstGeom prst="rect">
                  <a:avLst/>
                </a:prstGeom>
              </p:spPr>
            </p:pic>
          </p:grpSp>
          <p:pic>
            <p:nvPicPr>
              <p:cNvPr id="8" name="Picture 7" descr="A diagram of different colors and sizes&#10;&#10;Description automatically generated">
                <a:extLst>
                  <a:ext uri="{FF2B5EF4-FFF2-40B4-BE49-F238E27FC236}">
                    <a16:creationId xmlns:a16="http://schemas.microsoft.com/office/drawing/2014/main" id="{4E716FDD-A846-13D7-B706-E9FC80B83D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9269" r="23234" b="3260"/>
              <a:stretch/>
            </p:blipFill>
            <p:spPr>
              <a:xfrm>
                <a:off x="289997" y="4657180"/>
                <a:ext cx="5966554" cy="497711"/>
              </a:xfrm>
              <a:prstGeom prst="rect">
                <a:avLst/>
              </a:prstGeom>
            </p:spPr>
          </p:pic>
        </p:grp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531677D-C725-D2FF-BA7A-C528589687A5}"/>
              </a:ext>
            </a:extLst>
          </p:cNvPr>
          <p:cNvCxnSpPr>
            <a:cxnSpLocks/>
          </p:cNvCxnSpPr>
          <p:nvPr/>
        </p:nvCxnSpPr>
        <p:spPr>
          <a:xfrm>
            <a:off x="2615878" y="787078"/>
            <a:ext cx="0" cy="2314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642C0A2-8EAA-F91A-5602-A303D8745B9B}"/>
              </a:ext>
            </a:extLst>
          </p:cNvPr>
          <p:cNvSpPr txBox="1"/>
          <p:nvPr/>
        </p:nvSpPr>
        <p:spPr>
          <a:xfrm>
            <a:off x="2021003" y="428042"/>
            <a:ext cx="1189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R9 pore size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AF2A76-1ED7-EF1E-1854-E1BD3C09E3A2}"/>
              </a:ext>
            </a:extLst>
          </p:cNvPr>
          <p:cNvCxnSpPr>
            <a:cxnSpLocks/>
          </p:cNvCxnSpPr>
          <p:nvPr/>
        </p:nvCxnSpPr>
        <p:spPr>
          <a:xfrm flipV="1">
            <a:off x="4110941" y="4537276"/>
            <a:ext cx="0" cy="247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8928D74-AA6D-3D37-BD03-DD449F20E100}"/>
              </a:ext>
            </a:extLst>
          </p:cNvPr>
          <p:cNvSpPr txBox="1"/>
          <p:nvPr/>
        </p:nvSpPr>
        <p:spPr>
          <a:xfrm>
            <a:off x="3516066" y="4861742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R10 pore size</a:t>
            </a:r>
          </a:p>
        </p:txBody>
      </p:sp>
      <p:pic>
        <p:nvPicPr>
          <p:cNvPr id="2" name="Picture 1" descr="A graph showing the true polymer length&#10;&#10;Description automatically generated with low confidence">
            <a:extLst>
              <a:ext uri="{FF2B5EF4-FFF2-40B4-BE49-F238E27FC236}">
                <a16:creationId xmlns:a16="http://schemas.microsoft.com/office/drawing/2014/main" id="{1059766A-5AF6-E9BB-F3AE-F9803669EA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1" r="23347" b="42999"/>
          <a:stretch/>
        </p:blipFill>
        <p:spPr>
          <a:xfrm>
            <a:off x="1378909" y="4087533"/>
            <a:ext cx="4749507" cy="1017626"/>
          </a:xfrm>
          <a:prstGeom prst="rect">
            <a:avLst/>
          </a:prstGeom>
        </p:spPr>
      </p:pic>
      <p:pic>
        <p:nvPicPr>
          <p:cNvPr id="4" name="Picture 3" descr="A diagram of different colors and sizes&#10;&#10;Description automatically generated">
            <a:extLst>
              <a:ext uri="{FF2B5EF4-FFF2-40B4-BE49-F238E27FC236}">
                <a16:creationId xmlns:a16="http://schemas.microsoft.com/office/drawing/2014/main" id="{B64276F8-F549-6A3C-BEF1-75508E012D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18" r="23234" b="20724"/>
          <a:stretch/>
        </p:blipFill>
        <p:spPr>
          <a:xfrm>
            <a:off x="427702" y="3108486"/>
            <a:ext cx="5640532" cy="10176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ADC759-88AE-F525-BE52-C9F790C3E0AD}"/>
              </a:ext>
            </a:extLst>
          </p:cNvPr>
          <p:cNvSpPr txBox="1"/>
          <p:nvPr/>
        </p:nvSpPr>
        <p:spPr>
          <a:xfrm>
            <a:off x="680570" y="4338636"/>
            <a:ext cx="8098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err="1"/>
              <a:t>Pacbio</a:t>
            </a:r>
            <a:endParaRPr lang="en-US" sz="1600" dirty="0"/>
          </a:p>
          <a:p>
            <a:pPr algn="r"/>
            <a:r>
              <a:rPr lang="en-US" sz="1400" dirty="0" err="1"/>
              <a:t>Revio</a:t>
            </a:r>
            <a:endParaRPr lang="en-US" sz="14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C5AAC23-7B6C-40F3-0CB9-1B88FDBD7629}"/>
              </a:ext>
            </a:extLst>
          </p:cNvPr>
          <p:cNvGrpSpPr/>
          <p:nvPr/>
        </p:nvGrpSpPr>
        <p:grpSpPr>
          <a:xfrm>
            <a:off x="6434333" y="2428814"/>
            <a:ext cx="1794076" cy="1909822"/>
            <a:chOff x="7998106" y="1840375"/>
            <a:chExt cx="1794076" cy="1909822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496D319F-E523-3B81-F363-9A895C274709}"/>
                </a:ext>
              </a:extLst>
            </p:cNvPr>
            <p:cNvSpPr/>
            <p:nvPr/>
          </p:nvSpPr>
          <p:spPr>
            <a:xfrm>
              <a:off x="7998106" y="1840375"/>
              <a:ext cx="1794076" cy="1909822"/>
            </a:xfrm>
            <a:prstGeom prst="roundRect">
              <a:avLst>
                <a:gd name="adj" fmla="val 345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A diagram of different colors and sizes&#10;&#10;Description automatically generated">
              <a:extLst>
                <a:ext uri="{FF2B5EF4-FFF2-40B4-BE49-F238E27FC236}">
                  <a16:creationId xmlns:a16="http://schemas.microsoft.com/office/drawing/2014/main" id="{1857653C-CA73-2D72-2A99-BFAC94B031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58" t="26067" r="2509" b="46683"/>
            <a:stretch/>
          </p:blipFill>
          <p:spPr>
            <a:xfrm>
              <a:off x="8149945" y="1927657"/>
              <a:ext cx="1538065" cy="1716163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7FEA520-C489-4BB7-FEBC-175DC858CB94}"/>
              </a:ext>
            </a:extLst>
          </p:cNvPr>
          <p:cNvSpPr txBox="1"/>
          <p:nvPr/>
        </p:nvSpPr>
        <p:spPr>
          <a:xfrm>
            <a:off x="8883367" y="4015471"/>
            <a:ext cx="28531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Pacbio</a:t>
            </a:r>
            <a:r>
              <a:rPr lang="en-US" dirty="0">
                <a:solidFill>
                  <a:schemeClr val="bg1"/>
                </a:solidFill>
              </a:rPr>
              <a:t> calls longer homopolymers better</a:t>
            </a:r>
          </a:p>
          <a:p>
            <a:r>
              <a:rPr lang="en-US" sz="1400" dirty="0">
                <a:solidFill>
                  <a:schemeClr val="bg1"/>
                </a:solidFill>
              </a:rPr>
              <a:t>still only ~60-70% accuracy for longest lengths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09B125-13CB-A7BB-8A1F-98E28C25219A}"/>
              </a:ext>
            </a:extLst>
          </p:cNvPr>
          <p:cNvSpPr txBox="1"/>
          <p:nvPr/>
        </p:nvSpPr>
        <p:spPr>
          <a:xfrm>
            <a:off x="8843058" y="1413230"/>
            <a:ext cx="28531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Nanopore homopolymer length calling still drops off above pore size…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(but R10 pore size is larger)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372DBFF-9652-C15A-F1D9-2ED61E1734C4}"/>
              </a:ext>
            </a:extLst>
          </p:cNvPr>
          <p:cNvCxnSpPr/>
          <p:nvPr/>
        </p:nvCxnSpPr>
        <p:spPr>
          <a:xfrm>
            <a:off x="4112870" y="3140079"/>
            <a:ext cx="0" cy="985075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CA82206-C667-1899-6D3A-8C6F07FCC5EB}"/>
              </a:ext>
            </a:extLst>
          </p:cNvPr>
          <p:cNvCxnSpPr/>
          <p:nvPr/>
        </p:nvCxnSpPr>
        <p:spPr>
          <a:xfrm>
            <a:off x="2615878" y="1164855"/>
            <a:ext cx="0" cy="985075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5469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C4EFA-885E-70E5-898D-F00E5D274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09" y="204165"/>
            <a:ext cx="10596563" cy="701675"/>
          </a:xfrm>
        </p:spPr>
        <p:txBody>
          <a:bodyPr/>
          <a:lstStyle/>
          <a:p>
            <a:r>
              <a:rPr lang="en-US" dirty="0"/>
              <a:t>Subtle substitution biases are also present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F15360-0C33-2E31-2C56-E81C925DE3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28</a:t>
            </a:fld>
            <a:endParaRPr lang="en-GB"/>
          </a:p>
        </p:txBody>
      </p:sp>
      <p:pic>
        <p:nvPicPr>
          <p:cNvPr id="5" name="Picture 4" descr="A collage of graphs and diagrams&#10;&#10;Description automatically generated">
            <a:extLst>
              <a:ext uri="{FF2B5EF4-FFF2-40B4-BE49-F238E27FC236}">
                <a16:creationId xmlns:a16="http://schemas.microsoft.com/office/drawing/2014/main" id="{A5B78634-9C4F-D171-3826-7800940273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" t="45240" r="13993" b="25055"/>
          <a:stretch/>
        </p:blipFill>
        <p:spPr>
          <a:xfrm>
            <a:off x="790574" y="1250066"/>
            <a:ext cx="5587077" cy="20371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078882-4EFF-9ACE-4F53-E431C25C9857}"/>
              </a:ext>
            </a:extLst>
          </p:cNvPr>
          <p:cNvSpPr txBox="1"/>
          <p:nvPr/>
        </p:nvSpPr>
        <p:spPr>
          <a:xfrm>
            <a:off x="6921660" y="1250066"/>
            <a:ext cx="4083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Nanopore tends to make transition-like errors</a:t>
            </a:r>
          </a:p>
          <a:p>
            <a:r>
              <a:rPr lang="en-US" dirty="0">
                <a:solidFill>
                  <a:schemeClr val="bg1"/>
                </a:solidFill>
              </a:rPr>
              <a:t>(A&lt;-&gt;G and C &lt;-&gt; T).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EB71E6-C137-F467-5D62-B6F94A22AC0C}"/>
              </a:ext>
            </a:extLst>
          </p:cNvPr>
          <p:cNvSpPr txBox="1"/>
          <p:nvPr/>
        </p:nvSpPr>
        <p:spPr>
          <a:xfrm>
            <a:off x="6921660" y="2343624"/>
            <a:ext cx="46067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CpG sites appear to have a particularly high substitution rates.</a:t>
            </a:r>
          </a:p>
          <a:p>
            <a:r>
              <a:rPr lang="en-US" sz="1400" dirty="0">
                <a:solidFill>
                  <a:schemeClr val="bg1"/>
                </a:solidFill>
              </a:rPr>
              <a:t>But the absolute rate is still low.</a:t>
            </a:r>
          </a:p>
        </p:txBody>
      </p:sp>
    </p:spTree>
    <p:extLst>
      <p:ext uri="{BB962C8B-B14F-4D97-AF65-F5344CB8AC3E}">
        <p14:creationId xmlns:p14="http://schemas.microsoft.com/office/powerpoint/2010/main" val="109972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C4EFA-885E-70E5-898D-F00E5D274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09" y="204165"/>
            <a:ext cx="10596563" cy="701675"/>
          </a:xfrm>
        </p:spPr>
        <p:txBody>
          <a:bodyPr/>
          <a:lstStyle/>
          <a:p>
            <a:r>
              <a:rPr lang="en-US" dirty="0"/>
              <a:t>Subtle substitution biases are also present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F15360-0C33-2E31-2C56-E81C925DE3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5" name="Picture 4" descr="A collage of graphs and diagrams&#10;&#10;Description automatically generated">
            <a:extLst>
              <a:ext uri="{FF2B5EF4-FFF2-40B4-BE49-F238E27FC236}">
                <a16:creationId xmlns:a16="http://schemas.microsoft.com/office/drawing/2014/main" id="{A5B78634-9C4F-D171-3826-7800940273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" t="45240" r="13993" b="25055"/>
          <a:stretch/>
        </p:blipFill>
        <p:spPr>
          <a:xfrm>
            <a:off x="790574" y="1250066"/>
            <a:ext cx="5587077" cy="20371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078882-4EFF-9ACE-4F53-E431C25C9857}"/>
              </a:ext>
            </a:extLst>
          </p:cNvPr>
          <p:cNvSpPr txBox="1"/>
          <p:nvPr/>
        </p:nvSpPr>
        <p:spPr>
          <a:xfrm>
            <a:off x="6921659" y="1250066"/>
            <a:ext cx="4774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Nanopore makes substitutions of C and G bases, and tends to make transition-like errors (A&lt;-&gt;G and C &lt;-&gt; T).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EB71E6-C137-F467-5D62-B6F94A22AC0C}"/>
              </a:ext>
            </a:extLst>
          </p:cNvPr>
          <p:cNvSpPr txBox="1"/>
          <p:nvPr/>
        </p:nvSpPr>
        <p:spPr>
          <a:xfrm>
            <a:off x="6921660" y="2343624"/>
            <a:ext cx="46067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CpG sites appear to have a particularly high substitution rates.</a:t>
            </a:r>
          </a:p>
          <a:p>
            <a:r>
              <a:rPr lang="en-US" sz="1400" dirty="0">
                <a:solidFill>
                  <a:schemeClr val="bg1"/>
                </a:solidFill>
              </a:rPr>
              <a:t>But the absolute rate is still low.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52EBE3B-79D8-E163-FFC0-F7B79BB55B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1" t="54667" r="19454"/>
          <a:stretch/>
        </p:blipFill>
        <p:spPr>
          <a:xfrm>
            <a:off x="790574" y="3955570"/>
            <a:ext cx="2013995" cy="193548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6ECDF9F3-D447-CEA1-A8A7-F7FF35AFBBDE}"/>
              </a:ext>
            </a:extLst>
          </p:cNvPr>
          <p:cNvSpPr txBox="1"/>
          <p:nvPr/>
        </p:nvSpPr>
        <p:spPr>
          <a:xfrm>
            <a:off x="2294663" y="4321867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EC73B4F-13AE-C36A-67FB-C1A3FA538DAB}"/>
              </a:ext>
            </a:extLst>
          </p:cNvPr>
          <p:cNvSpPr txBox="1"/>
          <p:nvPr/>
        </p:nvSpPr>
        <p:spPr>
          <a:xfrm>
            <a:off x="1258945" y="4321867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B038984-772C-B2F4-280C-602991FD567A}"/>
              </a:ext>
            </a:extLst>
          </p:cNvPr>
          <p:cNvSpPr txBox="1"/>
          <p:nvPr/>
        </p:nvSpPr>
        <p:spPr>
          <a:xfrm>
            <a:off x="1276140" y="4790620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560F669-7711-304F-B841-942CFEFBCCA9}"/>
              </a:ext>
            </a:extLst>
          </p:cNvPr>
          <p:cNvSpPr txBox="1"/>
          <p:nvPr/>
        </p:nvSpPr>
        <p:spPr>
          <a:xfrm>
            <a:off x="2288643" y="4800305"/>
            <a:ext cx="324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G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054CFE8-545C-E70C-E748-066BDF68DBEC}"/>
              </a:ext>
            </a:extLst>
          </p:cNvPr>
          <p:cNvSpPr txBox="1"/>
          <p:nvPr/>
        </p:nvSpPr>
        <p:spPr>
          <a:xfrm>
            <a:off x="1620932" y="4533220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3438C6C-3812-F8CD-229E-5E9B630A31EE}"/>
              </a:ext>
            </a:extLst>
          </p:cNvPr>
          <p:cNvSpPr txBox="1"/>
          <p:nvPr/>
        </p:nvSpPr>
        <p:spPr>
          <a:xfrm>
            <a:off x="1970902" y="4536811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BA91105-15E9-FE3E-62AC-1CFD11CD37E9}"/>
              </a:ext>
            </a:extLst>
          </p:cNvPr>
          <p:cNvSpPr txBox="1"/>
          <p:nvPr/>
        </p:nvSpPr>
        <p:spPr>
          <a:xfrm>
            <a:off x="3088719" y="3999980"/>
            <a:ext cx="6113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Pacbio</a:t>
            </a:r>
            <a:r>
              <a:rPr lang="en-US" dirty="0">
                <a:solidFill>
                  <a:schemeClr val="bg1"/>
                </a:solidFill>
              </a:rPr>
              <a:t> makes more substitutions at A and T bases and tends to miscall to A or T.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EB4783B-8B9A-87C3-DE16-74E989CA3C32}"/>
              </a:ext>
            </a:extLst>
          </p:cNvPr>
          <p:cNvSpPr txBox="1"/>
          <p:nvPr/>
        </p:nvSpPr>
        <p:spPr>
          <a:xfrm>
            <a:off x="2301867" y="87068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Simplex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B68C20F-86C6-E63C-6060-8B3E535EDA4F}"/>
              </a:ext>
            </a:extLst>
          </p:cNvPr>
          <p:cNvSpPr txBox="1"/>
          <p:nvPr/>
        </p:nvSpPr>
        <p:spPr>
          <a:xfrm>
            <a:off x="4838652" y="870688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Duplex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B58F362-8D8C-D12E-92E8-252C81144F38}"/>
              </a:ext>
            </a:extLst>
          </p:cNvPr>
          <p:cNvSpPr txBox="1"/>
          <p:nvPr/>
        </p:nvSpPr>
        <p:spPr>
          <a:xfrm>
            <a:off x="1525908" y="3468841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Pacbio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808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6887D-0A6C-128B-0670-FF8C3CA14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questions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FD0E9E-8B69-A696-B53E-B872FE5178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68BEEC-5E77-673C-7ADF-92129087BADA}"/>
              </a:ext>
            </a:extLst>
          </p:cNvPr>
          <p:cNvSpPr txBox="1"/>
          <p:nvPr/>
        </p:nvSpPr>
        <p:spPr>
          <a:xfrm>
            <a:off x="1301908" y="1791235"/>
            <a:ext cx="533030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What is the structure of the variant?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What is their functional effect?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What is their phenotypic impact?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How are they evolving?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What other variants segregate?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How can we genotype them?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98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C4EFA-885E-70E5-898D-F00E5D274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09" y="204165"/>
            <a:ext cx="10596563" cy="701675"/>
          </a:xfrm>
        </p:spPr>
        <p:txBody>
          <a:bodyPr/>
          <a:lstStyle/>
          <a:p>
            <a:r>
              <a:rPr lang="en-US" dirty="0"/>
              <a:t>Subtle substitution biases are also present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F15360-0C33-2E31-2C56-E81C925DE3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30</a:t>
            </a:fld>
            <a:endParaRPr lang="en-GB"/>
          </a:p>
        </p:txBody>
      </p:sp>
      <p:pic>
        <p:nvPicPr>
          <p:cNvPr id="5" name="Picture 4" descr="A collage of graphs and diagrams&#10;&#10;Description automatically generated">
            <a:extLst>
              <a:ext uri="{FF2B5EF4-FFF2-40B4-BE49-F238E27FC236}">
                <a16:creationId xmlns:a16="http://schemas.microsoft.com/office/drawing/2014/main" id="{A5B78634-9C4F-D171-3826-7800940273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" t="45240" r="13993" b="25055"/>
          <a:stretch/>
        </p:blipFill>
        <p:spPr>
          <a:xfrm>
            <a:off x="790574" y="1250066"/>
            <a:ext cx="5587077" cy="20371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F3F522-5276-D456-4582-94C6C1B029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61" t="68131" r="20939"/>
          <a:stretch/>
        </p:blipFill>
        <p:spPr>
          <a:xfrm>
            <a:off x="790574" y="3429000"/>
            <a:ext cx="4064151" cy="29008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17D8BB-FCB5-6A34-0E52-F4CA3486E47F}"/>
              </a:ext>
            </a:extLst>
          </p:cNvPr>
          <p:cNvSpPr txBox="1"/>
          <p:nvPr/>
        </p:nvSpPr>
        <p:spPr>
          <a:xfrm>
            <a:off x="1549321" y="4621808"/>
            <a:ext cx="314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1F352A-69CF-F6AD-9023-E7DE510BC5A8}"/>
              </a:ext>
            </a:extLst>
          </p:cNvPr>
          <p:cNvSpPr txBox="1"/>
          <p:nvPr/>
        </p:nvSpPr>
        <p:spPr>
          <a:xfrm>
            <a:off x="1564311" y="5212188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862B8D-4A6D-C996-84C1-E07DB6539789}"/>
              </a:ext>
            </a:extLst>
          </p:cNvPr>
          <p:cNvSpPr txBox="1"/>
          <p:nvPr/>
        </p:nvSpPr>
        <p:spPr>
          <a:xfrm>
            <a:off x="1564311" y="3865492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2C64DA-D181-0354-A51C-EF6513353E7E}"/>
              </a:ext>
            </a:extLst>
          </p:cNvPr>
          <p:cNvSpPr txBox="1"/>
          <p:nvPr/>
        </p:nvSpPr>
        <p:spPr>
          <a:xfrm>
            <a:off x="1740509" y="4671623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19B47C-C0AD-6271-A793-C1015835A7C7}"/>
              </a:ext>
            </a:extLst>
          </p:cNvPr>
          <p:cNvSpPr txBox="1"/>
          <p:nvPr/>
        </p:nvSpPr>
        <p:spPr>
          <a:xfrm>
            <a:off x="1730891" y="5180646"/>
            <a:ext cx="324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5EF691-C5DE-616D-7630-179443968D09}"/>
              </a:ext>
            </a:extLst>
          </p:cNvPr>
          <p:cNvSpPr txBox="1"/>
          <p:nvPr/>
        </p:nvSpPr>
        <p:spPr>
          <a:xfrm>
            <a:off x="2464857" y="5113994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83322F-29A0-F2AB-81F4-1F7CA9FA067D}"/>
              </a:ext>
            </a:extLst>
          </p:cNvPr>
          <p:cNvSpPr txBox="1"/>
          <p:nvPr/>
        </p:nvSpPr>
        <p:spPr>
          <a:xfrm>
            <a:off x="2811718" y="5160409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EE0C66-85DE-8D7D-487B-FAD52CA881ED}"/>
              </a:ext>
            </a:extLst>
          </p:cNvPr>
          <p:cNvSpPr txBox="1"/>
          <p:nvPr/>
        </p:nvSpPr>
        <p:spPr>
          <a:xfrm>
            <a:off x="3169363" y="5113994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4CB5EA-0EAA-CCC1-2307-B47129AF2C8D}"/>
              </a:ext>
            </a:extLst>
          </p:cNvPr>
          <p:cNvSpPr txBox="1"/>
          <p:nvPr/>
        </p:nvSpPr>
        <p:spPr>
          <a:xfrm>
            <a:off x="3707152" y="5113993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241C9F-5E69-6D93-E2F3-38D800DF0B98}"/>
              </a:ext>
            </a:extLst>
          </p:cNvPr>
          <p:cNvSpPr txBox="1"/>
          <p:nvPr/>
        </p:nvSpPr>
        <p:spPr>
          <a:xfrm>
            <a:off x="2279912" y="4852632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A2F6BD-8F8A-B0D2-BDD9-427ECC944D81}"/>
              </a:ext>
            </a:extLst>
          </p:cNvPr>
          <p:cNvSpPr txBox="1"/>
          <p:nvPr/>
        </p:nvSpPr>
        <p:spPr>
          <a:xfrm>
            <a:off x="3353169" y="4827654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1ADE9D-178E-D299-F535-35C815310321}"/>
              </a:ext>
            </a:extLst>
          </p:cNvPr>
          <p:cNvSpPr txBox="1"/>
          <p:nvPr/>
        </p:nvSpPr>
        <p:spPr>
          <a:xfrm>
            <a:off x="3527590" y="4795130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A1EAA9-F32E-C307-3550-287564CBD2D0}"/>
              </a:ext>
            </a:extLst>
          </p:cNvPr>
          <p:cNvSpPr txBox="1"/>
          <p:nvPr/>
        </p:nvSpPr>
        <p:spPr>
          <a:xfrm>
            <a:off x="2992372" y="5006520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A44BB9-438F-AAE7-02CB-2E0ABC14E570}"/>
              </a:ext>
            </a:extLst>
          </p:cNvPr>
          <p:cNvSpPr txBox="1"/>
          <p:nvPr/>
        </p:nvSpPr>
        <p:spPr>
          <a:xfrm>
            <a:off x="4074142" y="5021101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DC7D73-890E-F197-8D60-C084B6910550}"/>
              </a:ext>
            </a:extLst>
          </p:cNvPr>
          <p:cNvSpPr txBox="1"/>
          <p:nvPr/>
        </p:nvSpPr>
        <p:spPr>
          <a:xfrm>
            <a:off x="1912891" y="4765152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C43339-3ADC-96A1-2C3D-3F9483BE1662}"/>
              </a:ext>
            </a:extLst>
          </p:cNvPr>
          <p:cNvSpPr txBox="1"/>
          <p:nvPr/>
        </p:nvSpPr>
        <p:spPr>
          <a:xfrm rot="18011282">
            <a:off x="1588064" y="5547935"/>
            <a:ext cx="304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A3E251-FF4C-1094-16D3-51C129E4C5A1}"/>
              </a:ext>
            </a:extLst>
          </p:cNvPr>
          <p:cNvSpPr txBox="1"/>
          <p:nvPr/>
        </p:nvSpPr>
        <p:spPr>
          <a:xfrm rot="17926744">
            <a:off x="2486566" y="5546374"/>
            <a:ext cx="304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56A8BE-9D96-5FB2-DE45-CB6876726610}"/>
              </a:ext>
            </a:extLst>
          </p:cNvPr>
          <p:cNvSpPr txBox="1"/>
          <p:nvPr/>
        </p:nvSpPr>
        <p:spPr>
          <a:xfrm rot="17926744">
            <a:off x="3567091" y="5546376"/>
            <a:ext cx="304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26B1ED-C862-1244-83C9-16BB2BC6D0F5}"/>
              </a:ext>
            </a:extLst>
          </p:cNvPr>
          <p:cNvSpPr txBox="1"/>
          <p:nvPr/>
        </p:nvSpPr>
        <p:spPr>
          <a:xfrm rot="17926744">
            <a:off x="4095885" y="5559738"/>
            <a:ext cx="304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F5E066-0277-CFC0-F1BB-A27FBC592CDC}"/>
              </a:ext>
            </a:extLst>
          </p:cNvPr>
          <p:cNvSpPr txBox="1"/>
          <p:nvPr/>
        </p:nvSpPr>
        <p:spPr>
          <a:xfrm rot="17926744">
            <a:off x="2307161" y="5552868"/>
            <a:ext cx="295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58BB55-64DA-22DD-F881-5070FD7AA866}"/>
              </a:ext>
            </a:extLst>
          </p:cNvPr>
          <p:cNvSpPr txBox="1"/>
          <p:nvPr/>
        </p:nvSpPr>
        <p:spPr>
          <a:xfrm rot="17926744">
            <a:off x="3388871" y="5550591"/>
            <a:ext cx="295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FD05CE-0B9D-05EC-ACBE-F6060663508A}"/>
              </a:ext>
            </a:extLst>
          </p:cNvPr>
          <p:cNvSpPr txBox="1"/>
          <p:nvPr/>
        </p:nvSpPr>
        <p:spPr>
          <a:xfrm rot="17926744">
            <a:off x="3743625" y="5552867"/>
            <a:ext cx="295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186E41-8759-2770-B54C-B3E820886E70}"/>
              </a:ext>
            </a:extLst>
          </p:cNvPr>
          <p:cNvSpPr txBox="1"/>
          <p:nvPr/>
        </p:nvSpPr>
        <p:spPr>
          <a:xfrm rot="17926744">
            <a:off x="3925424" y="5539885"/>
            <a:ext cx="295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57FE10-A23A-B8AD-06AA-CE3EE4755EE6}"/>
              </a:ext>
            </a:extLst>
          </p:cNvPr>
          <p:cNvSpPr txBox="1"/>
          <p:nvPr/>
        </p:nvSpPr>
        <p:spPr>
          <a:xfrm rot="17926744">
            <a:off x="1952276" y="5546374"/>
            <a:ext cx="295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E858BB7-3501-C5A4-8FC4-47C444D939B4}"/>
              </a:ext>
            </a:extLst>
          </p:cNvPr>
          <p:cNvSpPr txBox="1"/>
          <p:nvPr/>
        </p:nvSpPr>
        <p:spPr>
          <a:xfrm rot="17926744">
            <a:off x="2121958" y="5551729"/>
            <a:ext cx="295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BEAE7F-9D8C-7769-3FD3-2BB665A9B813}"/>
              </a:ext>
            </a:extLst>
          </p:cNvPr>
          <p:cNvSpPr txBox="1"/>
          <p:nvPr/>
        </p:nvSpPr>
        <p:spPr>
          <a:xfrm rot="17926744">
            <a:off x="3023028" y="5550590"/>
            <a:ext cx="295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E2BBDF-C831-159F-2590-C8D4D0998256}"/>
              </a:ext>
            </a:extLst>
          </p:cNvPr>
          <p:cNvSpPr txBox="1"/>
          <p:nvPr/>
        </p:nvSpPr>
        <p:spPr>
          <a:xfrm rot="17926744">
            <a:off x="3205533" y="5541605"/>
            <a:ext cx="295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04188A-AFFB-99B5-7AA4-D9E0BBFA0F58}"/>
              </a:ext>
            </a:extLst>
          </p:cNvPr>
          <p:cNvSpPr txBox="1"/>
          <p:nvPr/>
        </p:nvSpPr>
        <p:spPr>
          <a:xfrm rot="17926744">
            <a:off x="1773094" y="5546373"/>
            <a:ext cx="2792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16757C7-1570-2C24-C47E-27D7B4CC9E18}"/>
              </a:ext>
            </a:extLst>
          </p:cNvPr>
          <p:cNvSpPr txBox="1"/>
          <p:nvPr/>
        </p:nvSpPr>
        <p:spPr>
          <a:xfrm rot="17926744">
            <a:off x="2678522" y="5543564"/>
            <a:ext cx="2792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E16623B-F1AD-19DC-5EB8-7EFD85592EB4}"/>
              </a:ext>
            </a:extLst>
          </p:cNvPr>
          <p:cNvSpPr txBox="1"/>
          <p:nvPr/>
        </p:nvSpPr>
        <p:spPr>
          <a:xfrm rot="17926744">
            <a:off x="2852291" y="5544316"/>
            <a:ext cx="2792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376C544-DAF2-9C9E-34CD-7F94F986F2BA}"/>
              </a:ext>
            </a:extLst>
          </p:cNvPr>
          <p:cNvSpPr txBox="1"/>
          <p:nvPr/>
        </p:nvSpPr>
        <p:spPr>
          <a:xfrm rot="17926744">
            <a:off x="4284334" y="5552867"/>
            <a:ext cx="2792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C4B075A-9892-A4E1-7F51-00D38DBAF181}"/>
              </a:ext>
            </a:extLst>
          </p:cNvPr>
          <p:cNvSpPr txBox="1"/>
          <p:nvPr/>
        </p:nvSpPr>
        <p:spPr>
          <a:xfrm>
            <a:off x="4248563" y="4894610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3613858-D02F-DA53-6695-5B09604490C7}"/>
              </a:ext>
            </a:extLst>
          </p:cNvPr>
          <p:cNvSpPr txBox="1"/>
          <p:nvPr/>
        </p:nvSpPr>
        <p:spPr>
          <a:xfrm>
            <a:off x="2097987" y="4953312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C6BF83A-5785-49E9-075A-55F8FC427F57}"/>
              </a:ext>
            </a:extLst>
          </p:cNvPr>
          <p:cNvSpPr txBox="1"/>
          <p:nvPr/>
        </p:nvSpPr>
        <p:spPr>
          <a:xfrm>
            <a:off x="2461837" y="4686333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4DF5B82-FA98-D733-C57F-34F508142866}"/>
              </a:ext>
            </a:extLst>
          </p:cNvPr>
          <p:cNvSpPr txBox="1"/>
          <p:nvPr/>
        </p:nvSpPr>
        <p:spPr>
          <a:xfrm>
            <a:off x="2622911" y="5031138"/>
            <a:ext cx="324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69B11DE-B04D-2847-8F49-3B1AFACE9EEE}"/>
              </a:ext>
            </a:extLst>
          </p:cNvPr>
          <p:cNvSpPr txBox="1"/>
          <p:nvPr/>
        </p:nvSpPr>
        <p:spPr>
          <a:xfrm>
            <a:off x="3533832" y="5212188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9482DC9-2FE6-4A31-BBF6-B3ED0BB409AB}"/>
              </a:ext>
            </a:extLst>
          </p:cNvPr>
          <p:cNvSpPr txBox="1"/>
          <p:nvPr/>
        </p:nvSpPr>
        <p:spPr>
          <a:xfrm>
            <a:off x="3880354" y="5082313"/>
            <a:ext cx="324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D470242-1C85-9CDB-6DB7-8AB6AF325490}"/>
              </a:ext>
            </a:extLst>
          </p:cNvPr>
          <p:cNvSpPr txBox="1"/>
          <p:nvPr/>
        </p:nvSpPr>
        <p:spPr>
          <a:xfrm>
            <a:off x="4003853" y="4513818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DEC970A-4B42-D64C-91F0-F82D0E6B3579}"/>
              </a:ext>
            </a:extLst>
          </p:cNvPr>
          <p:cNvSpPr txBox="1"/>
          <p:nvPr/>
        </p:nvSpPr>
        <p:spPr>
          <a:xfrm>
            <a:off x="4013325" y="4023627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T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14463D3-83EC-D1A3-9316-3F5E84B9C2E1}"/>
              </a:ext>
            </a:extLst>
          </p:cNvPr>
          <p:cNvCxnSpPr>
            <a:cxnSpLocks/>
          </p:cNvCxnSpPr>
          <p:nvPr/>
        </p:nvCxnSpPr>
        <p:spPr>
          <a:xfrm flipH="1" flipV="1">
            <a:off x="4669242" y="5259500"/>
            <a:ext cx="959220" cy="762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35D03053-F573-9424-8B66-C015F79F61D8}"/>
              </a:ext>
            </a:extLst>
          </p:cNvPr>
          <p:cNvCxnSpPr>
            <a:cxnSpLocks/>
          </p:cNvCxnSpPr>
          <p:nvPr/>
        </p:nvCxnSpPr>
        <p:spPr>
          <a:xfrm flipH="1" flipV="1">
            <a:off x="5344156" y="3429000"/>
            <a:ext cx="751844" cy="10261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AE95A9CC-A78E-01CE-CD7A-B8CC7478EBDD}"/>
              </a:ext>
            </a:extLst>
          </p:cNvPr>
          <p:cNvSpPr txBox="1"/>
          <p:nvPr/>
        </p:nvSpPr>
        <p:spPr>
          <a:xfrm>
            <a:off x="6077867" y="4738267"/>
            <a:ext cx="487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Moreover both platforms appear to have elevated substitution rates at CpG sites</a:t>
            </a:r>
          </a:p>
        </p:txBody>
      </p:sp>
    </p:spTree>
    <p:extLst>
      <p:ext uri="{BB962C8B-B14F-4D97-AF65-F5344CB8AC3E}">
        <p14:creationId xmlns:p14="http://schemas.microsoft.com/office/powerpoint/2010/main" val="3421937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683F0-F299-F8A5-EA18-EB5CB0F61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942" y="367632"/>
            <a:ext cx="10596563" cy="701675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317FA4-7DBA-E036-2B5F-19EF07F979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55FF6C-63C5-096F-5CC6-5CCB8D89AD73}"/>
              </a:ext>
            </a:extLst>
          </p:cNvPr>
          <p:cNvSpPr txBox="1"/>
          <p:nvPr/>
        </p:nvSpPr>
        <p:spPr>
          <a:xfrm>
            <a:off x="549942" y="1267325"/>
            <a:ext cx="941155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New revisions of ONT and </a:t>
            </a:r>
            <a:r>
              <a:rPr lang="en-US" sz="2400" dirty="0" err="1">
                <a:solidFill>
                  <a:schemeClr val="bg1"/>
                </a:solidFill>
              </a:rPr>
              <a:t>Pacbio</a:t>
            </a:r>
            <a:r>
              <a:rPr lang="en-US" sz="2400" dirty="0">
                <a:solidFill>
                  <a:schemeClr val="bg1"/>
                </a:solidFill>
              </a:rPr>
              <a:t> data are both fantastic.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Nanopore requires more downstream work to filter / process.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Duplex reads look very exciting, if low throughput can be overcome.</a:t>
            </a:r>
          </a:p>
        </p:txBody>
      </p:sp>
    </p:spTree>
    <p:extLst>
      <p:ext uri="{BB962C8B-B14F-4D97-AF65-F5344CB8AC3E}">
        <p14:creationId xmlns:p14="http://schemas.microsoft.com/office/powerpoint/2010/main" val="316164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41CD94-472B-9D32-971C-F44B4D011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0BD2D5-C897-2CE5-FE2A-A5A7096BFF55}"/>
              </a:ext>
            </a:extLst>
          </p:cNvPr>
          <p:cNvSpPr txBox="1">
            <a:spLocks/>
          </p:cNvSpPr>
          <p:nvPr/>
        </p:nvSpPr>
        <p:spPr>
          <a:xfrm>
            <a:off x="549942" y="367632"/>
            <a:ext cx="10596563" cy="701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47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Costs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F9C825-45E0-CBEC-AA70-0CE82DDA0BDA}"/>
              </a:ext>
            </a:extLst>
          </p:cNvPr>
          <p:cNvSpPr txBox="1"/>
          <p:nvPr/>
        </p:nvSpPr>
        <p:spPr>
          <a:xfrm>
            <a:off x="549941" y="1203158"/>
            <a:ext cx="931595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For this experiment we 5 </a:t>
            </a:r>
            <a:r>
              <a:rPr lang="en-US" sz="2000" dirty="0" err="1">
                <a:solidFill>
                  <a:schemeClr val="bg1"/>
                </a:solidFill>
              </a:rPr>
              <a:t>Promethion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flowcells</a:t>
            </a:r>
            <a:r>
              <a:rPr lang="en-US" sz="2000" dirty="0">
                <a:solidFill>
                  <a:schemeClr val="bg1"/>
                </a:solidFill>
              </a:rPr>
              <a:t> and 2 </a:t>
            </a:r>
            <a:r>
              <a:rPr lang="en-US" sz="2000" dirty="0" err="1">
                <a:solidFill>
                  <a:schemeClr val="bg1"/>
                </a:solidFill>
              </a:rPr>
              <a:t>Revio</a:t>
            </a:r>
            <a:r>
              <a:rPr lang="en-US" sz="2000" dirty="0">
                <a:solidFill>
                  <a:schemeClr val="bg1"/>
                </a:solidFill>
              </a:rPr>
              <a:t> SMRT cells were used.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For ONT, the list cost places the consumables cost at £2,700 - £4,050 </a:t>
            </a:r>
            <a:r>
              <a:rPr lang="en-US" sz="2000" dirty="0" err="1">
                <a:solidFill>
                  <a:schemeClr val="bg1"/>
                </a:solidFill>
              </a:rPr>
              <a:t>flowcell</a:t>
            </a:r>
            <a:r>
              <a:rPr lang="en-US" sz="2000" dirty="0">
                <a:solidFill>
                  <a:schemeClr val="bg1"/>
                </a:solidFill>
              </a:rPr>
              <a:t> cost, depending on order volumes, plus possibly £500 for library reagents.    However you might only need 3 </a:t>
            </a:r>
            <a:r>
              <a:rPr lang="en-US" sz="2000" dirty="0" err="1">
                <a:solidFill>
                  <a:schemeClr val="bg1"/>
                </a:solidFill>
              </a:rPr>
              <a:t>flowcells</a:t>
            </a:r>
            <a:r>
              <a:rPr lang="en-US" sz="2000" dirty="0">
                <a:solidFill>
                  <a:schemeClr val="bg1"/>
                </a:solidFill>
              </a:rPr>
              <a:t> with current version (because it runs at a faster rate), so perhaps £2,120 - £2,930 in total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For </a:t>
            </a:r>
            <a:r>
              <a:rPr lang="en-US" sz="2000" dirty="0" err="1">
                <a:solidFill>
                  <a:schemeClr val="bg1"/>
                </a:solidFill>
              </a:rPr>
              <a:t>Pacbio</a:t>
            </a:r>
            <a:r>
              <a:rPr lang="en-US" sz="2000" dirty="0">
                <a:solidFill>
                  <a:schemeClr val="bg1"/>
                </a:solidFill>
              </a:rPr>
              <a:t>, it’s a bit unclear to me but two </a:t>
            </a:r>
            <a:r>
              <a:rPr lang="en-US" sz="2000" dirty="0" err="1">
                <a:solidFill>
                  <a:schemeClr val="bg1"/>
                </a:solidFill>
              </a:rPr>
              <a:t>flowcells</a:t>
            </a:r>
            <a:r>
              <a:rPr lang="en-US" sz="2000" dirty="0">
                <a:solidFill>
                  <a:schemeClr val="bg1"/>
                </a:solidFill>
              </a:rPr>
              <a:t> might cost ~£2,000 with library prep on the order of £500 (I think - very ballpark.), so £2,500 in total.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In other words - the costs look very similar to me.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Note these costs do </a:t>
            </a:r>
            <a:r>
              <a:rPr lang="en-US" sz="2000" b="1" dirty="0">
                <a:solidFill>
                  <a:schemeClr val="bg1"/>
                </a:solidFill>
              </a:rPr>
              <a:t>not</a:t>
            </a:r>
            <a:r>
              <a:rPr lang="en-US" sz="2000" dirty="0">
                <a:solidFill>
                  <a:schemeClr val="bg1"/>
                </a:solidFill>
              </a:rPr>
              <a:t> include equipment, service, personnel or additional reagent costs.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02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E3EFF8-BC72-4290-6D8A-ACB84F66AF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F21935-17D9-8EC1-769A-CC0BDEA8CBF1}"/>
              </a:ext>
            </a:extLst>
          </p:cNvPr>
          <p:cNvSpPr txBox="1"/>
          <p:nvPr/>
        </p:nvSpPr>
        <p:spPr>
          <a:xfrm>
            <a:off x="1265274" y="2860158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Genome assembly application 1</a:t>
            </a:r>
          </a:p>
        </p:txBody>
      </p:sp>
    </p:spTree>
    <p:extLst>
      <p:ext uri="{BB962C8B-B14F-4D97-AF65-F5344CB8AC3E}">
        <p14:creationId xmlns:p14="http://schemas.microsoft.com/office/powerpoint/2010/main" val="333373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9A6E7E-B695-F000-88D8-36505622CB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34</a:t>
            </a:fld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F4921D0-7CDB-167D-3CEE-3013A5E9F463}"/>
              </a:ext>
            </a:extLst>
          </p:cNvPr>
          <p:cNvGrpSpPr/>
          <p:nvPr/>
        </p:nvGrpSpPr>
        <p:grpSpPr>
          <a:xfrm>
            <a:off x="790574" y="1554479"/>
            <a:ext cx="2988946" cy="1333501"/>
            <a:chOff x="790574" y="1554479"/>
            <a:chExt cx="2988946" cy="1333501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9E8DC5B6-AF19-937E-13CC-87F74DFE27B1}"/>
                </a:ext>
              </a:extLst>
            </p:cNvPr>
            <p:cNvSpPr/>
            <p:nvPr/>
          </p:nvSpPr>
          <p:spPr>
            <a:xfrm>
              <a:off x="790574" y="1554479"/>
              <a:ext cx="2988946" cy="1333501"/>
            </a:xfrm>
            <a:prstGeom prst="roundRect">
              <a:avLst>
                <a:gd name="adj" fmla="val 345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0791B62-3C67-0FF9-363D-162CB6AD7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7900" y="1729740"/>
              <a:ext cx="2616200" cy="939800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CAB049DD-7258-6F29-75C8-FF4559F21FCA}"/>
              </a:ext>
            </a:extLst>
          </p:cNvPr>
          <p:cNvSpPr txBox="1">
            <a:spLocks/>
          </p:cNvSpPr>
          <p:nvPr/>
        </p:nvSpPr>
        <p:spPr>
          <a:xfrm>
            <a:off x="790574" y="736600"/>
            <a:ext cx="10596563" cy="7016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47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A haplotype-resolved assembly with functional data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A51B98-7CFD-84D0-3256-CF656532B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197" y="3557032"/>
            <a:ext cx="2171700" cy="13335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20DB213-0999-9BFD-DE6B-4C571FCF9460}"/>
              </a:ext>
            </a:extLst>
          </p:cNvPr>
          <p:cNvGrpSpPr/>
          <p:nvPr/>
        </p:nvGrpSpPr>
        <p:grpSpPr>
          <a:xfrm>
            <a:off x="4700530" y="5057819"/>
            <a:ext cx="3202940" cy="473076"/>
            <a:chOff x="576580" y="5549901"/>
            <a:chExt cx="3202940" cy="473076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0C277040-6404-247E-980C-C7E365685B64}"/>
                </a:ext>
              </a:extLst>
            </p:cNvPr>
            <p:cNvSpPr/>
            <p:nvPr/>
          </p:nvSpPr>
          <p:spPr>
            <a:xfrm>
              <a:off x="576580" y="5549901"/>
              <a:ext cx="3202940" cy="469900"/>
            </a:xfrm>
            <a:prstGeom prst="roundRect">
              <a:avLst>
                <a:gd name="adj" fmla="val 345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96F7921-745F-9BCB-1E7F-29AA66C28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380" y="5553077"/>
              <a:ext cx="3048000" cy="469900"/>
            </a:xfrm>
            <a:prstGeom prst="rect">
              <a:avLst/>
            </a:prstGeom>
          </p:spPr>
        </p:pic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E6BE2D4-C854-77DB-E949-12CF63166B4D}"/>
              </a:ext>
            </a:extLst>
          </p:cNvPr>
          <p:cNvCxnSpPr/>
          <p:nvPr/>
        </p:nvCxnSpPr>
        <p:spPr>
          <a:xfrm>
            <a:off x="2285047" y="3004184"/>
            <a:ext cx="0" cy="42481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4EE2BA2-4056-702E-1D74-FB6523C2CCB2}"/>
              </a:ext>
            </a:extLst>
          </p:cNvPr>
          <p:cNvCxnSpPr>
            <a:cxnSpLocks/>
          </p:cNvCxnSpPr>
          <p:nvPr/>
        </p:nvCxnSpPr>
        <p:spPr>
          <a:xfrm>
            <a:off x="3697363" y="4801871"/>
            <a:ext cx="623253" cy="51014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7C5D4CC-9A7F-108E-0377-3023DD1B367B}"/>
              </a:ext>
            </a:extLst>
          </p:cNvPr>
          <p:cNvSpPr txBox="1"/>
          <p:nvPr/>
        </p:nvSpPr>
        <p:spPr>
          <a:xfrm>
            <a:off x="1199197" y="3004184"/>
            <a:ext cx="890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Verkko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7E0FCB-A0A0-D415-13CC-303E73B2AB20}"/>
              </a:ext>
            </a:extLst>
          </p:cNvPr>
          <p:cNvSpPr txBox="1"/>
          <p:nvPr/>
        </p:nvSpPr>
        <p:spPr>
          <a:xfrm>
            <a:off x="923978" y="5051322"/>
            <a:ext cx="2715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Multiple approaches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(</a:t>
            </a:r>
            <a:r>
              <a:rPr lang="en-US" sz="1600" dirty="0" err="1">
                <a:solidFill>
                  <a:schemeClr val="bg1"/>
                </a:solidFill>
              </a:rPr>
              <a:t>BubbleGun</a:t>
            </a:r>
            <a:r>
              <a:rPr lang="en-US" sz="1600" dirty="0">
                <a:solidFill>
                  <a:schemeClr val="bg1"/>
                </a:solidFill>
              </a:rPr>
              <a:t>, Linked reads, </a:t>
            </a:r>
            <a:r>
              <a:rPr lang="en-US" sz="1600" dirty="0" err="1">
                <a:solidFill>
                  <a:schemeClr val="bg1"/>
                </a:solidFill>
              </a:rPr>
              <a:t>kmer</a:t>
            </a:r>
            <a:r>
              <a:rPr lang="en-US" sz="1600" dirty="0">
                <a:solidFill>
                  <a:schemeClr val="bg1"/>
                </a:solidFill>
              </a:rPr>
              <a:t> approach), </a:t>
            </a:r>
            <a:r>
              <a:rPr lang="en-US" sz="1600" dirty="0" err="1">
                <a:solidFill>
                  <a:schemeClr val="bg1"/>
                </a:solidFill>
              </a:rPr>
              <a:t>WhatsHap</a:t>
            </a:r>
            <a:r>
              <a:rPr lang="en-US" sz="1600" dirty="0">
                <a:solidFill>
                  <a:schemeClr val="bg1"/>
                </a:solidFill>
              </a:rPr>
              <a:t>, HapCut2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2B2518-E14A-B070-478A-D67EC2D31BFC}"/>
              </a:ext>
            </a:extLst>
          </p:cNvPr>
          <p:cNvSpPr txBox="1"/>
          <p:nvPr/>
        </p:nvSpPr>
        <p:spPr>
          <a:xfrm>
            <a:off x="4008989" y="1879600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PacBio Sequel II/</a:t>
            </a:r>
            <a:r>
              <a:rPr lang="en-US" dirty="0" err="1">
                <a:solidFill>
                  <a:schemeClr val="bg1"/>
                </a:solidFill>
              </a:rPr>
              <a:t>IIe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ONT R10.4.1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40E1C77-A341-C2D1-2A49-4258BD7C721E}"/>
              </a:ext>
            </a:extLst>
          </p:cNvPr>
          <p:cNvCxnSpPr>
            <a:cxnSpLocks/>
          </p:cNvCxnSpPr>
          <p:nvPr/>
        </p:nvCxnSpPr>
        <p:spPr>
          <a:xfrm flipH="1">
            <a:off x="8482495" y="4095474"/>
            <a:ext cx="991286" cy="67148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D3477E3-9A9D-3B34-F80D-EFE02BDEDAA3}"/>
              </a:ext>
            </a:extLst>
          </p:cNvPr>
          <p:cNvSpPr txBox="1"/>
          <p:nvPr/>
        </p:nvSpPr>
        <p:spPr>
          <a:xfrm>
            <a:off x="7289329" y="3600910"/>
            <a:ext cx="1620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Align and resolve phase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109C568-785D-C4CA-7E0A-C4FBE339BF98}"/>
              </a:ext>
            </a:extLst>
          </p:cNvPr>
          <p:cNvCxnSpPr>
            <a:cxnSpLocks/>
          </p:cNvCxnSpPr>
          <p:nvPr/>
        </p:nvCxnSpPr>
        <p:spPr>
          <a:xfrm>
            <a:off x="4448952" y="3582887"/>
            <a:ext cx="524898" cy="716285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D0516B28-1D9C-6431-7988-6906BBA5EC4D}"/>
              </a:ext>
            </a:extLst>
          </p:cNvPr>
          <p:cNvSpPr txBox="1"/>
          <p:nvPr/>
        </p:nvSpPr>
        <p:spPr>
          <a:xfrm>
            <a:off x="4824228" y="3633252"/>
            <a:ext cx="1620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Methylation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3E566EB-5691-2CC7-C9B3-500BD3831F8E}"/>
              </a:ext>
            </a:extLst>
          </p:cNvPr>
          <p:cNvGrpSpPr/>
          <p:nvPr/>
        </p:nvGrpSpPr>
        <p:grpSpPr>
          <a:xfrm>
            <a:off x="10176383" y="1861479"/>
            <a:ext cx="1210754" cy="1053136"/>
            <a:chOff x="10381790" y="1540060"/>
            <a:chExt cx="1210754" cy="1053136"/>
          </a:xfrm>
        </p:grpSpPr>
        <p:pic>
          <p:nvPicPr>
            <p:cNvPr id="43" name="Picture 42" descr="A picture containing colorfulness, screenshot, design, writing implement&#10;&#10;Description automatically generated">
              <a:extLst>
                <a:ext uri="{FF2B5EF4-FFF2-40B4-BE49-F238E27FC236}">
                  <a16:creationId xmlns:a16="http://schemas.microsoft.com/office/drawing/2014/main" id="{AB474567-6986-C86A-55E3-52C2C01B5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4067" t="33165" r="63276" b="59911"/>
            <a:stretch/>
          </p:blipFill>
          <p:spPr>
            <a:xfrm>
              <a:off x="10381790" y="1540060"/>
              <a:ext cx="1205920" cy="461665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2FE19DC-83FB-4BD0-B7E9-B06E6756193D}"/>
                </a:ext>
              </a:extLst>
            </p:cNvPr>
            <p:cNvSpPr txBox="1"/>
            <p:nvPr/>
          </p:nvSpPr>
          <p:spPr>
            <a:xfrm>
              <a:off x="10423634" y="2039198"/>
              <a:ext cx="116891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RNA-seq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(expression)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F757517-A38F-750A-BF47-CC7CF3334359}"/>
              </a:ext>
            </a:extLst>
          </p:cNvPr>
          <p:cNvGrpSpPr/>
          <p:nvPr/>
        </p:nvGrpSpPr>
        <p:grpSpPr>
          <a:xfrm>
            <a:off x="10117759" y="5030782"/>
            <a:ext cx="1356994" cy="1233253"/>
            <a:chOff x="10117759" y="4767166"/>
            <a:chExt cx="1356994" cy="1233253"/>
          </a:xfrm>
        </p:grpSpPr>
        <p:pic>
          <p:nvPicPr>
            <p:cNvPr id="46" name="Picture 45" descr="A picture containing graphics, clipart, design&#10;&#10;Description automatically generated">
              <a:extLst>
                <a:ext uri="{FF2B5EF4-FFF2-40B4-BE49-F238E27FC236}">
                  <a16:creationId xmlns:a16="http://schemas.microsoft.com/office/drawing/2014/main" id="{983EE743-9BA5-2D69-5005-958E3FE28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27608" y="4767166"/>
              <a:ext cx="1159529" cy="463812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8CCED47-987E-5BA3-2E37-6793E8E3DDA8}"/>
                </a:ext>
              </a:extLst>
            </p:cNvPr>
            <p:cNvSpPr txBox="1"/>
            <p:nvPr/>
          </p:nvSpPr>
          <p:spPr>
            <a:xfrm>
              <a:off x="10117759" y="5230978"/>
              <a:ext cx="135699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ATAC-seq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(detects open chromatin)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ECD982D-825B-D031-1B3F-7AEC7B25B3F8}"/>
              </a:ext>
            </a:extLst>
          </p:cNvPr>
          <p:cNvGrpSpPr/>
          <p:nvPr/>
        </p:nvGrpSpPr>
        <p:grpSpPr>
          <a:xfrm>
            <a:off x="9927857" y="2990749"/>
            <a:ext cx="1759030" cy="1963448"/>
            <a:chOff x="9897502" y="3372673"/>
            <a:chExt cx="1759030" cy="1963448"/>
          </a:xfrm>
        </p:grpSpPr>
        <p:pic>
          <p:nvPicPr>
            <p:cNvPr id="49" name="Picture 48" descr="A picture containing drawing, symbol, clipart, cartoon&#10;&#10;Description automatically generated">
              <a:extLst>
                <a:ext uri="{FF2B5EF4-FFF2-40B4-BE49-F238E27FC236}">
                  <a16:creationId xmlns:a16="http://schemas.microsoft.com/office/drawing/2014/main" id="{114080A9-2C4C-4E21-2A4D-BEE874DF8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0457" b="3802"/>
            <a:stretch/>
          </p:blipFill>
          <p:spPr>
            <a:xfrm>
              <a:off x="10223793" y="3372673"/>
              <a:ext cx="1059769" cy="1153297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200B24A-6AB8-ED56-7EF8-E5959981D3F1}"/>
                </a:ext>
              </a:extLst>
            </p:cNvPr>
            <p:cNvSpPr txBox="1"/>
            <p:nvPr/>
          </p:nvSpPr>
          <p:spPr>
            <a:xfrm>
              <a:off x="9897502" y="4566680"/>
              <a:ext cx="17590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chemeClr val="bg1"/>
                  </a:solidFill>
                </a:rPr>
                <a:t>ChIP</a:t>
              </a:r>
              <a:r>
                <a:rPr lang="en-US" sz="1600" b="1" dirty="0">
                  <a:solidFill>
                    <a:schemeClr val="bg1"/>
                  </a:solidFill>
                </a:rPr>
                <a:t>-seq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(For histone modifications)</a:t>
              </a: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4A535AE8-013C-3E03-3337-979AEEAD9DA6}"/>
              </a:ext>
            </a:extLst>
          </p:cNvPr>
          <p:cNvSpPr txBox="1"/>
          <p:nvPr/>
        </p:nvSpPr>
        <p:spPr>
          <a:xfrm>
            <a:off x="4913267" y="5766674"/>
            <a:ext cx="27542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Phased ‘</a:t>
            </a:r>
            <a:r>
              <a:rPr lang="en-US" sz="2400" dirty="0" err="1">
                <a:solidFill>
                  <a:schemeClr val="bg1"/>
                </a:solidFill>
              </a:rPr>
              <a:t>omniome</a:t>
            </a:r>
            <a:r>
              <a:rPr lang="en-US" sz="2400" dirty="0">
                <a:solidFill>
                  <a:schemeClr val="bg1"/>
                </a:solidFill>
              </a:rPr>
              <a:t>”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reflecting immune cell types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0086D47E-9E14-719D-1F62-C38FEACAF9D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135"/>
          <a:stretch/>
        </p:blipFill>
        <p:spPr>
          <a:xfrm>
            <a:off x="6998247" y="1721007"/>
            <a:ext cx="1104769" cy="1189652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0399F299-ABCF-49A6-F979-7CEE765C5CDA}"/>
              </a:ext>
            </a:extLst>
          </p:cNvPr>
          <p:cNvSpPr txBox="1"/>
          <p:nvPr/>
        </p:nvSpPr>
        <p:spPr>
          <a:xfrm>
            <a:off x="8329993" y="1974037"/>
            <a:ext cx="147653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Jia-Yuan Zhang</a:t>
            </a:r>
          </a:p>
        </p:txBody>
      </p:sp>
    </p:spTree>
    <p:extLst>
      <p:ext uri="{BB962C8B-B14F-4D97-AF65-F5344CB8AC3E}">
        <p14:creationId xmlns:p14="http://schemas.microsoft.com/office/powerpoint/2010/main" val="105715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1BD8FA-7FFD-C610-64A6-FD1A3121C1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35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7F2385-EE93-50E5-7B22-E0E8B06FF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9284" y="2694077"/>
            <a:ext cx="4070349" cy="36202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282D37-4481-2459-5665-697D476EA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842" y="543661"/>
            <a:ext cx="7772400" cy="18623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4A910E-03B0-C080-6EA0-AD055B96E12E}"/>
              </a:ext>
            </a:extLst>
          </p:cNvPr>
          <p:cNvSpPr txBox="1"/>
          <p:nvPr/>
        </p:nvSpPr>
        <p:spPr>
          <a:xfrm>
            <a:off x="610185" y="3295812"/>
            <a:ext cx="54703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Example: a segmental duplication at TCAF1/2 locus</a:t>
            </a:r>
          </a:p>
          <a:p>
            <a:r>
              <a:rPr lang="en-US" dirty="0">
                <a:solidFill>
                  <a:schemeClr val="bg1"/>
                </a:solidFill>
              </a:rPr>
              <a:t>Not fully resolved in the </a:t>
            </a:r>
            <a:r>
              <a:rPr lang="en-US" dirty="0" err="1">
                <a:solidFill>
                  <a:schemeClr val="bg1"/>
                </a:solidFill>
              </a:rPr>
              <a:t>Verkko</a:t>
            </a:r>
            <a:r>
              <a:rPr lang="en-US" dirty="0">
                <a:solidFill>
                  <a:schemeClr val="bg1"/>
                </a:solidFill>
              </a:rPr>
              <a:t> assembly graph.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Use an empirical model of the k-</a:t>
            </a:r>
            <a:r>
              <a:rPr lang="en-US" sz="2400" dirty="0" err="1">
                <a:solidFill>
                  <a:schemeClr val="bg1"/>
                </a:solidFill>
              </a:rPr>
              <a:t>mer</a:t>
            </a:r>
            <a:r>
              <a:rPr lang="en-US" sz="2400" dirty="0">
                <a:solidFill>
                  <a:schemeClr val="bg1"/>
                </a:solidFill>
              </a:rPr>
              <a:t> distribution to probabilistically resolve the most-likely pair of haplotypes.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574FF5-37CD-6015-0108-D15E8FD99D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135"/>
          <a:stretch/>
        </p:blipFill>
        <p:spPr>
          <a:xfrm>
            <a:off x="669758" y="859991"/>
            <a:ext cx="1104769" cy="11896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367E2F-92BB-AEF0-19A0-7AE0BF7C584F}"/>
              </a:ext>
            </a:extLst>
          </p:cNvPr>
          <p:cNvSpPr txBox="1"/>
          <p:nvPr/>
        </p:nvSpPr>
        <p:spPr>
          <a:xfrm>
            <a:off x="2001504" y="1113021"/>
            <a:ext cx="147653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Jia-Yuan Zhang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6E9CB89-46F7-C962-7C81-8685EDB4E77A}"/>
              </a:ext>
            </a:extLst>
          </p:cNvPr>
          <p:cNvCxnSpPr>
            <a:cxnSpLocks/>
          </p:cNvCxnSpPr>
          <p:nvPr/>
        </p:nvCxnSpPr>
        <p:spPr>
          <a:xfrm flipV="1">
            <a:off x="8020050" y="4991100"/>
            <a:ext cx="127000" cy="95250"/>
          </a:xfrm>
          <a:prstGeom prst="straightConnector1">
            <a:avLst/>
          </a:prstGeom>
          <a:ln>
            <a:solidFill>
              <a:srgbClr val="05AC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58D858E-487C-B557-B954-EDEEBE329577}"/>
              </a:ext>
            </a:extLst>
          </p:cNvPr>
          <p:cNvCxnSpPr>
            <a:cxnSpLocks/>
          </p:cNvCxnSpPr>
          <p:nvPr/>
        </p:nvCxnSpPr>
        <p:spPr>
          <a:xfrm>
            <a:off x="9436100" y="4686300"/>
            <a:ext cx="88900" cy="81347"/>
          </a:xfrm>
          <a:prstGeom prst="straightConnector1">
            <a:avLst/>
          </a:prstGeom>
          <a:ln>
            <a:solidFill>
              <a:srgbClr val="05AC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3C29F4B-0737-3F90-A06D-D89B11F75A36}"/>
              </a:ext>
            </a:extLst>
          </p:cNvPr>
          <p:cNvCxnSpPr>
            <a:cxnSpLocks/>
          </p:cNvCxnSpPr>
          <p:nvPr/>
        </p:nvCxnSpPr>
        <p:spPr>
          <a:xfrm>
            <a:off x="10337800" y="4718050"/>
            <a:ext cx="32084" cy="109320"/>
          </a:xfrm>
          <a:prstGeom prst="straightConnector1">
            <a:avLst/>
          </a:prstGeom>
          <a:ln>
            <a:solidFill>
              <a:srgbClr val="05AC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79C99B5-C1EB-76C2-B5C2-4D2381BC0042}"/>
              </a:ext>
            </a:extLst>
          </p:cNvPr>
          <p:cNvCxnSpPr>
            <a:cxnSpLocks/>
          </p:cNvCxnSpPr>
          <p:nvPr/>
        </p:nvCxnSpPr>
        <p:spPr>
          <a:xfrm flipH="1" flipV="1">
            <a:off x="10169858" y="4719420"/>
            <a:ext cx="47292" cy="119280"/>
          </a:xfrm>
          <a:prstGeom prst="straightConnector1">
            <a:avLst/>
          </a:prstGeom>
          <a:ln>
            <a:solidFill>
              <a:srgbClr val="05AC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0396B2E-FEB5-F546-BFF6-E25838FE15C4}"/>
              </a:ext>
            </a:extLst>
          </p:cNvPr>
          <p:cNvCxnSpPr>
            <a:cxnSpLocks/>
          </p:cNvCxnSpPr>
          <p:nvPr/>
        </p:nvCxnSpPr>
        <p:spPr>
          <a:xfrm flipH="1" flipV="1">
            <a:off x="9525000" y="3735170"/>
            <a:ext cx="47292" cy="119280"/>
          </a:xfrm>
          <a:prstGeom prst="straightConnector1">
            <a:avLst/>
          </a:prstGeom>
          <a:ln>
            <a:solidFill>
              <a:srgbClr val="05AC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1C63022-4A7C-1737-9B6E-086E7D361EE1}"/>
              </a:ext>
            </a:extLst>
          </p:cNvPr>
          <p:cNvCxnSpPr>
            <a:cxnSpLocks/>
          </p:cNvCxnSpPr>
          <p:nvPr/>
        </p:nvCxnSpPr>
        <p:spPr>
          <a:xfrm flipV="1">
            <a:off x="8683292" y="6108700"/>
            <a:ext cx="143208" cy="38100"/>
          </a:xfrm>
          <a:prstGeom prst="straightConnector1">
            <a:avLst/>
          </a:prstGeom>
          <a:ln>
            <a:solidFill>
              <a:srgbClr val="F37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7DA557A-FD24-EF0E-22B2-E0F72136752F}"/>
              </a:ext>
            </a:extLst>
          </p:cNvPr>
          <p:cNvCxnSpPr>
            <a:cxnSpLocks/>
          </p:cNvCxnSpPr>
          <p:nvPr/>
        </p:nvCxnSpPr>
        <p:spPr>
          <a:xfrm flipV="1">
            <a:off x="10613692" y="5416550"/>
            <a:ext cx="149558" cy="76200"/>
          </a:xfrm>
          <a:prstGeom prst="straightConnector1">
            <a:avLst/>
          </a:prstGeom>
          <a:ln>
            <a:solidFill>
              <a:srgbClr val="F37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BBC1863-308A-3ADE-C280-7F5F2844948F}"/>
              </a:ext>
            </a:extLst>
          </p:cNvPr>
          <p:cNvCxnSpPr>
            <a:cxnSpLocks/>
          </p:cNvCxnSpPr>
          <p:nvPr/>
        </p:nvCxnSpPr>
        <p:spPr>
          <a:xfrm flipH="1" flipV="1">
            <a:off x="9654842" y="4445000"/>
            <a:ext cx="127000" cy="65558"/>
          </a:xfrm>
          <a:prstGeom prst="straightConnector1">
            <a:avLst/>
          </a:prstGeom>
          <a:ln>
            <a:solidFill>
              <a:srgbClr val="F37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C117579-3CD3-103A-D2EF-AA11E9798F4A}"/>
              </a:ext>
            </a:extLst>
          </p:cNvPr>
          <p:cNvCxnSpPr>
            <a:cxnSpLocks/>
          </p:cNvCxnSpPr>
          <p:nvPr/>
        </p:nvCxnSpPr>
        <p:spPr>
          <a:xfrm flipV="1">
            <a:off x="10033000" y="3492500"/>
            <a:ext cx="2842" cy="120650"/>
          </a:xfrm>
          <a:prstGeom prst="straightConnector1">
            <a:avLst/>
          </a:prstGeom>
          <a:ln>
            <a:solidFill>
              <a:srgbClr val="F37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33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75BF13-BE33-2A21-8D36-799714EC8B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36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1C3DF1-2F30-E82E-2CE8-059368AE4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42" y="1154966"/>
            <a:ext cx="6501063" cy="45480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A39469-E423-1F00-A2F0-20AED0A66D99}"/>
              </a:ext>
            </a:extLst>
          </p:cNvPr>
          <p:cNvSpPr txBox="1"/>
          <p:nvPr/>
        </p:nvSpPr>
        <p:spPr>
          <a:xfrm>
            <a:off x="7716254" y="2921168"/>
            <a:ext cx="3773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 ~50Mb ‘phased’ NG50</a:t>
            </a:r>
          </a:p>
          <a:p>
            <a:r>
              <a:rPr lang="en-US" dirty="0">
                <a:solidFill>
                  <a:schemeClr val="bg1"/>
                </a:solidFill>
              </a:rPr>
              <a:t>(50% of assembly bases are in phased contigs of 50Mb or greater)</a:t>
            </a:r>
          </a:p>
        </p:txBody>
      </p:sp>
    </p:spTree>
    <p:extLst>
      <p:ext uri="{BB962C8B-B14F-4D97-AF65-F5344CB8AC3E}">
        <p14:creationId xmlns:p14="http://schemas.microsoft.com/office/powerpoint/2010/main" val="188133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E3EFF8-BC72-4290-6D8A-ACB84F66AF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37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F21935-17D9-8EC1-769A-CC0BDEA8CBF1}"/>
              </a:ext>
            </a:extLst>
          </p:cNvPr>
          <p:cNvSpPr txBox="1"/>
          <p:nvPr/>
        </p:nvSpPr>
        <p:spPr>
          <a:xfrm>
            <a:off x="1265274" y="2860158"/>
            <a:ext cx="9824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Genome assembly application 2: resolving malaria structural variants involved in host-parasite interactions</a:t>
            </a:r>
          </a:p>
        </p:txBody>
      </p:sp>
    </p:spTree>
    <p:extLst>
      <p:ext uri="{BB962C8B-B14F-4D97-AF65-F5344CB8AC3E}">
        <p14:creationId xmlns:p14="http://schemas.microsoft.com/office/powerpoint/2010/main" val="79046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8179505-6624-C541-95A5-8C01FCDC4E69}"/>
              </a:ext>
            </a:extLst>
          </p:cNvPr>
          <p:cNvSpPr/>
          <p:nvPr/>
        </p:nvSpPr>
        <p:spPr>
          <a:xfrm>
            <a:off x="346843" y="596113"/>
            <a:ext cx="10171229" cy="1964208"/>
          </a:xfrm>
          <a:prstGeom prst="roundRect">
            <a:avLst>
              <a:gd name="adj" fmla="val 306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95D36B-6FDD-0A4B-99D1-0AF394F8D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45" y="-28050"/>
            <a:ext cx="12192000" cy="494632"/>
          </a:xfrm>
        </p:spPr>
        <p:txBody>
          <a:bodyPr>
            <a:noAutofit/>
          </a:bodyPr>
          <a:lstStyle/>
          <a:p>
            <a:r>
              <a:rPr lang="en-US" sz="2400" dirty="0"/>
              <a:t>Three regions of the </a:t>
            </a:r>
            <a:r>
              <a:rPr lang="en-US" sz="2400" i="1" dirty="0" err="1"/>
              <a:t>Pf</a:t>
            </a:r>
            <a:r>
              <a:rPr lang="en-US" sz="2400" dirty="0"/>
              <a:t> genome are associated with sickle </a:t>
            </a:r>
            <a:r>
              <a:rPr lang="en-US" sz="2400" dirty="0" err="1"/>
              <a:t>hamoglobin</a:t>
            </a:r>
            <a:endParaRPr lang="en-US" sz="2400" dirty="0"/>
          </a:p>
        </p:txBody>
      </p: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7AFA4B1-EE18-A14C-8CB4-4CBF954FA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03" t="1213" r="890" b="74489"/>
          <a:stretch/>
        </p:blipFill>
        <p:spPr>
          <a:xfrm>
            <a:off x="2919480" y="642112"/>
            <a:ext cx="7366027" cy="149814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2F260F-01E6-DC40-B3D7-61DD323110CF}"/>
              </a:ext>
            </a:extLst>
          </p:cNvPr>
          <p:cNvCxnSpPr/>
          <p:nvPr/>
        </p:nvCxnSpPr>
        <p:spPr>
          <a:xfrm flipH="1">
            <a:off x="3632082" y="902165"/>
            <a:ext cx="169839" cy="66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3FCA407-3FE1-C34F-8CC8-291A23E5ED8D}"/>
              </a:ext>
            </a:extLst>
          </p:cNvPr>
          <p:cNvCxnSpPr>
            <a:cxnSpLocks/>
          </p:cNvCxnSpPr>
          <p:nvPr/>
        </p:nvCxnSpPr>
        <p:spPr>
          <a:xfrm flipH="1">
            <a:off x="3720163" y="1323561"/>
            <a:ext cx="174323" cy="384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F0204A9-EA4D-AE41-AACD-5F5D9E158B51}"/>
              </a:ext>
            </a:extLst>
          </p:cNvPr>
          <p:cNvCxnSpPr>
            <a:cxnSpLocks/>
          </p:cNvCxnSpPr>
          <p:nvPr/>
        </p:nvCxnSpPr>
        <p:spPr>
          <a:xfrm flipH="1" flipV="1">
            <a:off x="7275310" y="862413"/>
            <a:ext cx="166015" cy="714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99631680-4B03-904D-9EC5-87F73B9DBF9C}"/>
              </a:ext>
            </a:extLst>
          </p:cNvPr>
          <p:cNvSpPr/>
          <p:nvPr/>
        </p:nvSpPr>
        <p:spPr>
          <a:xfrm>
            <a:off x="1818693" y="1385118"/>
            <a:ext cx="1100788" cy="4619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BAA1548-BA30-5D4B-A808-6386D7642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t="3115" r="1586"/>
          <a:stretch/>
        </p:blipFill>
        <p:spPr>
          <a:xfrm rot="4292177">
            <a:off x="9977545" y="755348"/>
            <a:ext cx="322900" cy="4774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CCD0BE-AECF-1A41-A4FA-D9EF35383E97}"/>
              </a:ext>
            </a:extLst>
          </p:cNvPr>
          <p:cNvSpPr txBox="1"/>
          <p:nvPr/>
        </p:nvSpPr>
        <p:spPr>
          <a:xfrm>
            <a:off x="416919" y="991313"/>
            <a:ext cx="251401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FoundrySterling-Book"/>
                <a:cs typeface="FoundrySterling-Book"/>
              </a:rPr>
              <a:t>Evidence for association</a:t>
            </a:r>
          </a:p>
          <a:p>
            <a:pPr algn="r"/>
            <a:r>
              <a:rPr lang="en-US" sz="1333" dirty="0">
                <a:latin typeface="FoundrySterling-Book"/>
                <a:cs typeface="FoundrySterling-Book"/>
              </a:rPr>
              <a:t>for </a:t>
            </a:r>
            <a:r>
              <a:rPr lang="en-US" sz="1333" i="1" dirty="0" err="1">
                <a:latin typeface="FoundrySterling-Book"/>
                <a:cs typeface="FoundrySterling-Book"/>
              </a:rPr>
              <a:t>P.falciparum</a:t>
            </a:r>
            <a:r>
              <a:rPr lang="en-US" sz="1333" dirty="0">
                <a:latin typeface="FoundrySterling-Book"/>
                <a:cs typeface="FoundrySterling-Book"/>
              </a:rPr>
              <a:t> variants</a:t>
            </a:r>
          </a:p>
          <a:p>
            <a:pPr algn="r"/>
            <a:r>
              <a:rPr lang="en-US" sz="1333" dirty="0">
                <a:latin typeface="FoundrySterling-Book"/>
                <a:cs typeface="FoundrySterling-Book"/>
              </a:rPr>
              <a:t>(averaged over human variants)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0C11802-38EB-72BA-2226-F477A4E8EFE7}"/>
              </a:ext>
            </a:extLst>
          </p:cNvPr>
          <p:cNvGrpSpPr/>
          <p:nvPr/>
        </p:nvGrpSpPr>
        <p:grpSpPr>
          <a:xfrm>
            <a:off x="4216698" y="2327111"/>
            <a:ext cx="7750713" cy="4392194"/>
            <a:chOff x="1184740" y="1974527"/>
            <a:chExt cx="7750713" cy="439219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4336C70-B6DC-CC4D-9645-D22F963D2777}"/>
                </a:ext>
              </a:extLst>
            </p:cNvPr>
            <p:cNvSpPr txBox="1"/>
            <p:nvPr/>
          </p:nvSpPr>
          <p:spPr>
            <a:xfrm>
              <a:off x="2102498" y="1974527"/>
              <a:ext cx="26100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err="1">
                  <a:latin typeface="FoundrySterling-Book"/>
                  <a:cs typeface="FoundrySterling-Book"/>
                </a:rPr>
                <a:t>P.falciparum</a:t>
              </a:r>
              <a:r>
                <a:rPr lang="en-US" sz="1600" dirty="0">
                  <a:latin typeface="FoundrySterling-Book"/>
                  <a:cs typeface="FoundrySterling-Book"/>
                </a:rPr>
                <a:t> genetic variants</a:t>
              </a:r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78DA02B9-43C2-9430-D3A0-6FB800A48B50}"/>
                </a:ext>
              </a:extLst>
            </p:cNvPr>
            <p:cNvSpPr/>
            <p:nvPr/>
          </p:nvSpPr>
          <p:spPr>
            <a:xfrm>
              <a:off x="1184740" y="2335508"/>
              <a:ext cx="7750713" cy="4031213"/>
            </a:xfrm>
            <a:prstGeom prst="roundRect">
              <a:avLst>
                <a:gd name="adj" fmla="val 306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5" name="Picture 4" descr="Chart, scatter chart&#10;&#10;Description automatically generated">
              <a:extLst>
                <a:ext uri="{FF2B5EF4-FFF2-40B4-BE49-F238E27FC236}">
                  <a16:creationId xmlns:a16="http://schemas.microsoft.com/office/drawing/2014/main" id="{BB535961-127E-D426-527A-1FFDAD8232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9051" r="5082" b="12740"/>
            <a:stretch/>
          </p:blipFill>
          <p:spPr>
            <a:xfrm>
              <a:off x="3791163" y="2780622"/>
              <a:ext cx="2975975" cy="3413277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6408E0C0-5E6D-5A38-D129-F7AC176CB8DE}"/>
                    </a:ext>
                  </a:extLst>
                </p:cNvPr>
                <p:cNvSpPr txBox="1"/>
                <p:nvPr/>
              </p:nvSpPr>
              <p:spPr>
                <a:xfrm>
                  <a:off x="7116140" y="3704368"/>
                  <a:ext cx="1622367" cy="4205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GB" sz="2133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FoundrySterling-Book"/>
                          </a:rPr>
                          <m:t>𝑅𝑅</m:t>
                        </m:r>
                        <m:r>
                          <a:rPr lang="en-GB" sz="2133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FoundrySterling-Book"/>
                          </a:rPr>
                          <m:t>=0.012</m:t>
                        </m:r>
                      </m:oMath>
                    </m:oMathPara>
                  </a14:m>
                  <a:endParaRPr lang="en-US" sz="2133" dirty="0">
                    <a:solidFill>
                      <a:schemeClr val="tx1"/>
                    </a:solidFill>
                    <a:latin typeface="FoundrySterling-Book" pitchFamily="2" charset="0"/>
                    <a:cs typeface="FoundrySterling-Book"/>
                  </a:endParaRPr>
                </a:p>
              </p:txBody>
            </p:sp>
          </mc:Choice>
          <mc:Fallback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6408E0C0-5E6D-5A38-D129-F7AC176CB8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6140" y="3704368"/>
                  <a:ext cx="1622367" cy="42056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7B9B109-C8A4-B69C-D8D0-D6FAD677534A}"/>
                    </a:ext>
                  </a:extLst>
                </p:cNvPr>
                <p:cNvSpPr txBox="1"/>
                <p:nvPr/>
              </p:nvSpPr>
              <p:spPr>
                <a:xfrm>
                  <a:off x="7116141" y="4233446"/>
                  <a:ext cx="1417183" cy="4205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sz="2133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FoundrySterling-Book"/>
                        </a:rPr>
                        <m:t>𝑅𝑅</m:t>
                      </m:r>
                      <m:r>
                        <a:rPr lang="en-GB" sz="2133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FoundrySterling-Book"/>
                        </a:rPr>
                        <m:t>=0.0</m:t>
                      </m:r>
                    </m:oMath>
                  </a14:m>
                  <a:r>
                    <a:rPr lang="en-US" sz="2133" dirty="0">
                      <a:solidFill>
                        <a:schemeClr val="tx1"/>
                      </a:solidFill>
                      <a:latin typeface="FoundrySterling-Book" pitchFamily="2" charset="0"/>
                      <a:cs typeface="FoundrySterling-Book"/>
                    </a:rPr>
                    <a:t>9</a:t>
                  </a:r>
                </a:p>
              </p:txBody>
            </p:sp>
          </mc:Choice>
          <mc:Fallback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7B9B109-C8A4-B69C-D8D0-D6FAD67753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6141" y="4233446"/>
                  <a:ext cx="1417183" cy="420564"/>
                </a:xfrm>
                <a:prstGeom prst="rect">
                  <a:avLst/>
                </a:prstGeom>
                <a:blipFill>
                  <a:blip r:embed="rId6"/>
                  <a:stretch>
                    <a:fillRect t="-2857" r="-4464" b="-2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A44C5CF-D9E2-5FB1-D96E-B0085D9E9F90}"/>
                    </a:ext>
                  </a:extLst>
                </p:cNvPr>
                <p:cNvSpPr txBox="1"/>
                <p:nvPr/>
              </p:nvSpPr>
              <p:spPr>
                <a:xfrm>
                  <a:off x="7116140" y="4762523"/>
                  <a:ext cx="1471685" cy="4205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133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FoundrySterling-Book"/>
                          </a:rPr>
                          <m:t>𝑅𝑅</m:t>
                        </m:r>
                        <m:r>
                          <a:rPr lang="en-GB" sz="2133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FoundrySterling-Book"/>
                          </a:rPr>
                          <m:t>=0.17</m:t>
                        </m:r>
                      </m:oMath>
                    </m:oMathPara>
                  </a14:m>
                  <a:endParaRPr lang="en-US" sz="2133" dirty="0">
                    <a:solidFill>
                      <a:schemeClr val="tx1"/>
                    </a:solidFill>
                    <a:latin typeface="FoundrySterling-Book" pitchFamily="2" charset="0"/>
                    <a:cs typeface="FoundrySterling-Book"/>
                  </a:endParaRPr>
                </a:p>
              </p:txBody>
            </p:sp>
          </mc:Choice>
          <mc:Fallback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A44C5CF-D9E2-5FB1-D96E-B0085D9E9F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6140" y="4762523"/>
                  <a:ext cx="1471685" cy="42056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746A391-A43D-7E5F-CF57-BB3F496130E0}"/>
                </a:ext>
              </a:extLst>
            </p:cNvPr>
            <p:cNvSpPr/>
            <p:nvPr/>
          </p:nvSpPr>
          <p:spPr>
            <a:xfrm>
              <a:off x="4073810" y="4103676"/>
              <a:ext cx="2619996" cy="200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9368DC2-7BCF-26CD-5125-64DDC33A550E}"/>
                </a:ext>
              </a:extLst>
            </p:cNvPr>
            <p:cNvSpPr/>
            <p:nvPr/>
          </p:nvSpPr>
          <p:spPr>
            <a:xfrm>
              <a:off x="4213222" y="4288680"/>
              <a:ext cx="2619996" cy="200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71C0AC8-F3BD-5BF5-D591-FF51951FC46B}"/>
                </a:ext>
              </a:extLst>
            </p:cNvPr>
            <p:cNvSpPr/>
            <p:nvPr/>
          </p:nvSpPr>
          <p:spPr>
            <a:xfrm>
              <a:off x="4213222" y="4701997"/>
              <a:ext cx="2619996" cy="200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FA2A843-33A2-B7B7-E952-D1AED7AE7803}"/>
                </a:ext>
              </a:extLst>
            </p:cNvPr>
            <p:cNvSpPr/>
            <p:nvPr/>
          </p:nvSpPr>
          <p:spPr>
            <a:xfrm>
              <a:off x="4035982" y="4848779"/>
              <a:ext cx="2619996" cy="2665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AB6D25D-C398-0BD6-5ED4-73B516E7C0E7}"/>
                </a:ext>
              </a:extLst>
            </p:cNvPr>
            <p:cNvCxnSpPr>
              <a:cxnSpLocks/>
              <a:stCxn id="22" idx="1"/>
            </p:cNvCxnSpPr>
            <p:nvPr/>
          </p:nvCxnSpPr>
          <p:spPr>
            <a:xfrm flipH="1">
              <a:off x="6520377" y="3914650"/>
              <a:ext cx="595763" cy="3322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>
              <a:glow rad="38100">
                <a:schemeClr val="bg1">
                  <a:alpha val="9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7AAA29A-315A-7F7A-492B-8AC434BA7939}"/>
                </a:ext>
              </a:extLst>
            </p:cNvPr>
            <p:cNvCxnSpPr>
              <a:cxnSpLocks/>
              <a:stCxn id="24" idx="1"/>
            </p:cNvCxnSpPr>
            <p:nvPr/>
          </p:nvCxnSpPr>
          <p:spPr>
            <a:xfrm flipH="1">
              <a:off x="6520377" y="4443728"/>
              <a:ext cx="595764" cy="12863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>
              <a:glow rad="38100">
                <a:schemeClr val="bg1">
                  <a:alpha val="9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FB740F8-4B54-F801-06F3-6996D1674B2A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 flipH="1">
              <a:off x="6520377" y="4972805"/>
              <a:ext cx="595763" cy="25079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>
              <a:glow rad="38100">
                <a:schemeClr val="bg1">
                  <a:alpha val="9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06B8DEF-ACA2-6B02-D94B-01C690AC56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40132" y="5427310"/>
              <a:ext cx="614099" cy="8999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>
              <a:glow rad="38100">
                <a:schemeClr val="bg1">
                  <a:alpha val="9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88AC90A-B8AD-2496-283B-C86B65076D41}"/>
                </a:ext>
              </a:extLst>
            </p:cNvPr>
            <p:cNvSpPr txBox="1"/>
            <p:nvPr/>
          </p:nvSpPr>
          <p:spPr>
            <a:xfrm>
              <a:off x="4155701" y="2617106"/>
              <a:ext cx="2747039" cy="66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dirty="0">
                  <a:latin typeface="FoundrySterling-Book"/>
                  <a:cs typeface="FoundrySterling-Book"/>
                </a:rPr>
                <a:t>Relative risk of </a:t>
              </a:r>
              <a:r>
                <a:rPr lang="en-US" sz="1867" dirty="0" err="1">
                  <a:latin typeface="FoundrySterling-Book"/>
                  <a:cs typeface="FoundrySterling-Book"/>
                </a:rPr>
                <a:t>HbS</a:t>
              </a:r>
              <a:endParaRPr lang="en-US" sz="1867" dirty="0">
                <a:latin typeface="FoundrySterling-Book"/>
                <a:cs typeface="FoundrySterling-Book"/>
              </a:endParaRPr>
            </a:p>
            <a:p>
              <a:pPr algn="ctr"/>
              <a:r>
                <a:rPr lang="en-US" sz="1867" dirty="0">
                  <a:latin typeface="FoundrySterling-Book"/>
                  <a:cs typeface="FoundrySterling-Book"/>
                </a:rPr>
                <a:t>by </a:t>
              </a:r>
              <a:r>
                <a:rPr lang="en-US" sz="1867" i="1" dirty="0" err="1">
                  <a:latin typeface="FoundrySterling-Book"/>
                  <a:cs typeface="FoundrySterling-Book"/>
                </a:rPr>
                <a:t>Pf</a:t>
              </a:r>
              <a:r>
                <a:rPr lang="en-US" sz="1867" dirty="0">
                  <a:latin typeface="FoundrySterling-Book"/>
                  <a:cs typeface="FoundrySterling-Book"/>
                </a:rPr>
                <a:t> genotype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55E025EB-F56E-62BC-9EDF-047316E1091A}"/>
                    </a:ext>
                  </a:extLst>
                </p:cNvPr>
                <p:cNvSpPr txBox="1"/>
                <p:nvPr/>
              </p:nvSpPr>
              <p:spPr>
                <a:xfrm>
                  <a:off x="7116140" y="5296219"/>
                  <a:ext cx="1471685" cy="4205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133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FoundrySterling-Book"/>
                          </a:rPr>
                          <m:t>𝑅𝑅</m:t>
                        </m:r>
                        <m:r>
                          <a:rPr lang="en-GB" sz="2133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FoundrySterling-Book"/>
                          </a:rPr>
                          <m:t>=0.83</m:t>
                        </m:r>
                      </m:oMath>
                    </m:oMathPara>
                  </a14:m>
                  <a:endParaRPr lang="en-US" sz="2133" dirty="0">
                    <a:solidFill>
                      <a:schemeClr val="tx1"/>
                    </a:solidFill>
                    <a:latin typeface="FoundrySterling-Book" pitchFamily="2" charset="0"/>
                    <a:cs typeface="FoundrySterling-Book"/>
                  </a:endParaRPr>
                </a:p>
              </p:txBody>
            </p:sp>
          </mc:Choice>
          <mc:Fallback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55E025EB-F56E-62BC-9EDF-047316E109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6140" y="5296219"/>
                  <a:ext cx="1471685" cy="42056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712AA40-29B5-92DC-D833-F1BF0E538D20}"/>
                </a:ext>
              </a:extLst>
            </p:cNvPr>
            <p:cNvSpPr/>
            <p:nvPr/>
          </p:nvSpPr>
          <p:spPr>
            <a:xfrm>
              <a:off x="2237660" y="2852654"/>
              <a:ext cx="1469923" cy="3342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6423415-2612-E7F8-CB15-B1C804AFF996}"/>
                </a:ext>
              </a:extLst>
            </p:cNvPr>
            <p:cNvGrpSpPr/>
            <p:nvPr/>
          </p:nvGrpSpPr>
          <p:grpSpPr>
            <a:xfrm>
              <a:off x="2254103" y="2702167"/>
              <a:ext cx="1623175" cy="978450"/>
              <a:chOff x="1398118" y="1053565"/>
              <a:chExt cx="1217381" cy="733838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08C601D-62C8-B1B3-413D-87845F93AEE5}"/>
                  </a:ext>
                </a:extLst>
              </p:cNvPr>
              <p:cNvSpPr txBox="1"/>
              <p:nvPr/>
            </p:nvSpPr>
            <p:spPr>
              <a:xfrm>
                <a:off x="1398118" y="1533487"/>
                <a:ext cx="501580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1" dirty="0">
                    <a:latin typeface="FoundrySterling-Book"/>
                    <a:cs typeface="FoundrySterling-Book"/>
                  </a:rPr>
                  <a:t>Pfsa1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D3E4133-655C-C52B-6166-6D0AFCCEB9E7}"/>
                  </a:ext>
                </a:extLst>
              </p:cNvPr>
              <p:cNvSpPr txBox="1"/>
              <p:nvPr/>
            </p:nvSpPr>
            <p:spPr>
              <a:xfrm>
                <a:off x="1569612" y="1293526"/>
                <a:ext cx="501580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1" dirty="0">
                    <a:latin typeface="FoundrySterling-Book"/>
                    <a:cs typeface="FoundrySterling-Book"/>
                  </a:rPr>
                  <a:t>Pfsa2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4AF317-D329-2BAB-E844-3705F3BBE5A3}"/>
                  </a:ext>
                </a:extLst>
              </p:cNvPr>
              <p:cNvSpPr txBox="1"/>
              <p:nvPr/>
            </p:nvSpPr>
            <p:spPr>
              <a:xfrm>
                <a:off x="1844687" y="1053565"/>
                <a:ext cx="501580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1" dirty="0">
                    <a:latin typeface="FoundrySterling-Book"/>
                    <a:cs typeface="FoundrySterling-Book"/>
                  </a:rPr>
                  <a:t>Pfsa3</a:t>
                </a:r>
              </a:p>
            </p:txBody>
          </p:sp>
          <p:cxnSp>
            <p:nvCxnSpPr>
              <p:cNvPr id="16" name="Elbow Connector 15">
                <a:extLst>
                  <a:ext uri="{FF2B5EF4-FFF2-40B4-BE49-F238E27FC236}">
                    <a16:creationId xmlns:a16="http://schemas.microsoft.com/office/drawing/2014/main" id="{C435CCDD-6F59-D18A-FABB-16017ECBC9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94838" y="1195398"/>
                <a:ext cx="220661" cy="584673"/>
              </a:xfrm>
              <a:prstGeom prst="bentConnector2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  <a:effectLst>
                <a:glow>
                  <a:schemeClr val="bg1">
                    <a:alpha val="90000"/>
                  </a:scheme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Elbow Connector 16">
                <a:extLst>
                  <a:ext uri="{FF2B5EF4-FFF2-40B4-BE49-F238E27FC236}">
                    <a16:creationId xmlns:a16="http://schemas.microsoft.com/office/drawing/2014/main" id="{0AB12C76-2EE5-4576-44FA-3042F1B309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4148" y="1448826"/>
                <a:ext cx="348596" cy="331245"/>
              </a:xfrm>
              <a:prstGeom prst="bentConnector3">
                <a:avLst>
                  <a:gd name="adj1" fmla="val 100404"/>
                </a:avLst>
              </a:prstGeom>
              <a:ln w="9525">
                <a:solidFill>
                  <a:schemeClr val="tx1"/>
                </a:solidFill>
                <a:tailEnd type="triangle" w="sm" len="sm"/>
              </a:ln>
              <a:effectLst>
                <a:glow>
                  <a:schemeClr val="bg1">
                    <a:alpha val="90000"/>
                  </a:scheme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Elbow Connector 17">
                <a:extLst>
                  <a:ext uri="{FF2B5EF4-FFF2-40B4-BE49-F238E27FC236}">
                    <a16:creationId xmlns:a16="http://schemas.microsoft.com/office/drawing/2014/main" id="{B68C4A1D-14BF-F14C-828B-A38225D40F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27824" y="1676070"/>
                <a:ext cx="377898" cy="104001"/>
              </a:xfrm>
              <a:prstGeom prst="bentConnector3">
                <a:avLst>
                  <a:gd name="adj1" fmla="val 100292"/>
                </a:avLst>
              </a:prstGeom>
              <a:ln w="9525">
                <a:solidFill>
                  <a:schemeClr val="tx1"/>
                </a:solidFill>
                <a:tailEnd type="triangle" w="sm" len="sm"/>
              </a:ln>
              <a:effectLst>
                <a:glow>
                  <a:schemeClr val="bg1">
                    <a:alpha val="90000"/>
                  </a:scheme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7D7D0F07-806D-CFE4-3E51-5DEBB5042FA5}"/>
                </a:ext>
              </a:extLst>
            </p:cNvPr>
            <p:cNvSpPr/>
            <p:nvPr/>
          </p:nvSpPr>
          <p:spPr>
            <a:xfrm>
              <a:off x="1887373" y="3906237"/>
              <a:ext cx="1150339" cy="2036747"/>
            </a:xfrm>
            <a:prstGeom prst="roundRect">
              <a:avLst>
                <a:gd name="adj" fmla="val 306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41B134-BCC6-3618-4088-658A4186FBA3}"/>
                </a:ext>
              </a:extLst>
            </p:cNvPr>
            <p:cNvSpPr txBox="1"/>
            <p:nvPr/>
          </p:nvSpPr>
          <p:spPr>
            <a:xfrm>
              <a:off x="1238611" y="4304117"/>
              <a:ext cx="1701607" cy="101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i="1" dirty="0" err="1">
                  <a:latin typeface="FoundrySterling-Book"/>
                  <a:cs typeface="FoundrySterling-Book"/>
                </a:rPr>
                <a:t>Pfsa</a:t>
              </a:r>
              <a:r>
                <a:rPr lang="en-US" sz="2000" dirty="0">
                  <a:latin typeface="FoundrySterling-Book"/>
                  <a:cs typeface="FoundrySterling-Book"/>
                </a:rPr>
                <a:t> genotype</a:t>
              </a:r>
            </a:p>
            <a:p>
              <a:pPr algn="r"/>
              <a:r>
                <a:rPr lang="en-US" sz="1333" dirty="0">
                  <a:latin typeface="FoundrySterling-Book"/>
                  <a:cs typeface="FoundrySterling-Book"/>
                </a:rPr>
                <a:t>- = reference allele</a:t>
              </a:r>
            </a:p>
            <a:p>
              <a:pPr algn="r"/>
              <a:r>
                <a:rPr lang="en-US" sz="1333" dirty="0">
                  <a:latin typeface="FoundrySterling-Book"/>
                  <a:cs typeface="FoundrySterling-Book"/>
                </a:rPr>
                <a:t>+ = </a:t>
              </a:r>
              <a:r>
                <a:rPr lang="en-US" sz="1333" dirty="0" err="1">
                  <a:latin typeface="FoundrySterling-Book"/>
                  <a:cs typeface="FoundrySterling-Book"/>
                </a:rPr>
                <a:t>HbS</a:t>
              </a:r>
              <a:r>
                <a:rPr lang="en-US" sz="1333" dirty="0">
                  <a:latin typeface="FoundrySterling-Book"/>
                  <a:cs typeface="FoundrySterling-Book"/>
                </a:rPr>
                <a:t>-associated allele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DB2A43D-D052-C884-B362-205461E5222C}"/>
                </a:ext>
              </a:extLst>
            </p:cNvPr>
            <p:cNvSpPr/>
            <p:nvPr/>
          </p:nvSpPr>
          <p:spPr>
            <a:xfrm>
              <a:off x="2488126" y="3697927"/>
              <a:ext cx="1469923" cy="1767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C76C09F-7C26-7FB7-3814-390B62D3913B}"/>
                </a:ext>
              </a:extLst>
            </p:cNvPr>
            <p:cNvSpPr/>
            <p:nvPr/>
          </p:nvSpPr>
          <p:spPr>
            <a:xfrm>
              <a:off x="3903458" y="2895473"/>
              <a:ext cx="422059" cy="3209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45" name="Picture 44" descr="Chart, scatter chart&#10;&#10;Description automatically generated">
              <a:extLst>
                <a:ext uri="{FF2B5EF4-FFF2-40B4-BE49-F238E27FC236}">
                  <a16:creationId xmlns:a16="http://schemas.microsoft.com/office/drawing/2014/main" id="{D7F04ED2-6D6B-0FD8-E14E-2C003274CD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091" t="26621" r="78003" b="12468"/>
            <a:stretch/>
          </p:blipFill>
          <p:spPr>
            <a:xfrm>
              <a:off x="3043603" y="3822270"/>
              <a:ext cx="987835" cy="2382600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C468DEA-BF87-3F35-7FD8-A0AF9CACB9CE}"/>
              </a:ext>
            </a:extLst>
          </p:cNvPr>
          <p:cNvSpPr txBox="1"/>
          <p:nvPr/>
        </p:nvSpPr>
        <p:spPr>
          <a:xfrm>
            <a:off x="530892" y="3569000"/>
            <a:ext cx="35110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HbS</a:t>
            </a:r>
            <a:r>
              <a:rPr lang="en-US" sz="2400" dirty="0">
                <a:solidFill>
                  <a:schemeClr val="bg1"/>
                </a:solidFill>
              </a:rPr>
              <a:t> appears to give very strong protection against reference-like parasites, but maybe hardly any against + + + parasites</a:t>
            </a:r>
          </a:p>
        </p:txBody>
      </p:sp>
    </p:spTree>
    <p:extLst>
      <p:ext uri="{BB962C8B-B14F-4D97-AF65-F5344CB8AC3E}">
        <p14:creationId xmlns:p14="http://schemas.microsoft.com/office/powerpoint/2010/main" val="423233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26B780-D020-A196-EDC9-0E4C23B4CF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39</a:t>
            </a:fld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125BA3A-1F3C-27EF-7F97-6784A49B43EC}"/>
              </a:ext>
            </a:extLst>
          </p:cNvPr>
          <p:cNvSpPr txBox="1">
            <a:spLocks/>
          </p:cNvSpPr>
          <p:nvPr/>
        </p:nvSpPr>
        <p:spPr>
          <a:xfrm>
            <a:off x="11696223" y="6459464"/>
            <a:ext cx="269875" cy="25717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C3F808-C7E8-4131-9EFE-B613B7BC3B90}" type="slidenum">
              <a:rPr lang="en-GB" smtClean="0"/>
              <a:pPr/>
              <a:t>39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CEBD93A-96C4-9D22-1479-D1E26D5A8E34}"/>
              </a:ext>
            </a:extLst>
          </p:cNvPr>
          <p:cNvGrpSpPr/>
          <p:nvPr/>
        </p:nvGrpSpPr>
        <p:grpSpPr>
          <a:xfrm>
            <a:off x="8474328" y="3199217"/>
            <a:ext cx="3152632" cy="2866030"/>
            <a:chOff x="8006688" y="3298209"/>
            <a:chExt cx="3152632" cy="2866030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C23435C0-961C-1EC9-9775-59C0446AE2B8}"/>
                </a:ext>
              </a:extLst>
            </p:cNvPr>
            <p:cNvSpPr/>
            <p:nvPr/>
          </p:nvSpPr>
          <p:spPr>
            <a:xfrm>
              <a:off x="8006688" y="3298209"/>
              <a:ext cx="3152632" cy="2866030"/>
            </a:xfrm>
            <a:prstGeom prst="roundRect">
              <a:avLst>
                <a:gd name="adj" fmla="val 1039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D46520C-B8B1-CFC0-9AD8-B597CB38EE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500" t="3695" r="1882" b="21255"/>
            <a:stretch/>
          </p:blipFill>
          <p:spPr>
            <a:xfrm>
              <a:off x="8056728" y="3334603"/>
              <a:ext cx="3066197" cy="278679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023B802-006D-DB50-347A-E547B043DD3F}"/>
              </a:ext>
            </a:extLst>
          </p:cNvPr>
          <p:cNvSpPr txBox="1"/>
          <p:nvPr/>
        </p:nvSpPr>
        <p:spPr>
          <a:xfrm>
            <a:off x="8960851" y="6101641"/>
            <a:ext cx="20813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</a:rPr>
              <a:t>Reference parasite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A5AF2D-76B6-85B9-4217-614293A159D9}"/>
              </a:ext>
            </a:extLst>
          </p:cNvPr>
          <p:cNvSpPr txBox="1"/>
          <p:nvPr/>
        </p:nvSpPr>
        <p:spPr>
          <a:xfrm>
            <a:off x="9487657" y="3425950"/>
            <a:ext cx="881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C00000"/>
                </a:solidFill>
              </a:rPr>
              <a:t>duplicated segments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15068F-2404-2D08-069A-577DD83058E4}"/>
              </a:ext>
            </a:extLst>
          </p:cNvPr>
          <p:cNvSpPr txBox="1"/>
          <p:nvPr/>
        </p:nvSpPr>
        <p:spPr>
          <a:xfrm>
            <a:off x="9599256" y="5343491"/>
            <a:ext cx="869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C00000"/>
                </a:solidFill>
              </a:rPr>
              <a:t>deleted segments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082E4A0-3AF5-5BA1-0FA1-213CE64500E1}"/>
              </a:ext>
            </a:extLst>
          </p:cNvPr>
          <p:cNvCxnSpPr>
            <a:cxnSpLocks/>
          </p:cNvCxnSpPr>
          <p:nvPr/>
        </p:nvCxnSpPr>
        <p:spPr>
          <a:xfrm flipH="1" flipV="1">
            <a:off x="9474973" y="5288324"/>
            <a:ext cx="157235" cy="20905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EAD8C01-B2AB-3C76-28B4-12E3457432E4}"/>
              </a:ext>
            </a:extLst>
          </p:cNvPr>
          <p:cNvCxnSpPr>
            <a:cxnSpLocks/>
          </p:cNvCxnSpPr>
          <p:nvPr/>
        </p:nvCxnSpPr>
        <p:spPr>
          <a:xfrm>
            <a:off x="10435424" y="3949170"/>
            <a:ext cx="66352" cy="41822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66FB250-0E1F-3097-5BEB-FE4D6DA85FD3}"/>
              </a:ext>
            </a:extLst>
          </p:cNvPr>
          <p:cNvCxnSpPr>
            <a:cxnSpLocks/>
          </p:cNvCxnSpPr>
          <p:nvPr/>
        </p:nvCxnSpPr>
        <p:spPr>
          <a:xfrm flipV="1">
            <a:off x="10272068" y="4979387"/>
            <a:ext cx="0" cy="30231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8105F1B-02E5-D367-4E70-A4E7474D7758}"/>
              </a:ext>
            </a:extLst>
          </p:cNvPr>
          <p:cNvGrpSpPr/>
          <p:nvPr/>
        </p:nvGrpSpPr>
        <p:grpSpPr>
          <a:xfrm>
            <a:off x="557043" y="3056396"/>
            <a:ext cx="4590743" cy="3075468"/>
            <a:chOff x="-732621" y="2013540"/>
            <a:chExt cx="4590743" cy="307546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3934958-CD18-7150-1D0A-A3378F701632}"/>
                </a:ext>
              </a:extLst>
            </p:cNvPr>
            <p:cNvSpPr txBox="1"/>
            <p:nvPr/>
          </p:nvSpPr>
          <p:spPr>
            <a:xfrm>
              <a:off x="1429281" y="4339957"/>
              <a:ext cx="16550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solidFill>
                    <a:schemeClr val="bg1"/>
                  </a:solidFill>
                </a:rPr>
                <a:t>+ + + </a:t>
              </a:r>
              <a:r>
                <a:rPr lang="en-US" sz="1600" i="1" dirty="0">
                  <a:solidFill>
                    <a:schemeClr val="bg1"/>
                  </a:solidFill>
                </a:rPr>
                <a:t>parasite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1C59EC4D-D4EC-58A1-EA06-463C7A7D5999}"/>
                </a:ext>
              </a:extLst>
            </p:cNvPr>
            <p:cNvSpPr/>
            <p:nvPr/>
          </p:nvSpPr>
          <p:spPr>
            <a:xfrm>
              <a:off x="-732621" y="2030139"/>
              <a:ext cx="4504055" cy="3058869"/>
            </a:xfrm>
            <a:prstGeom prst="roundRect">
              <a:avLst>
                <a:gd name="adj" fmla="val 306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9" name="Picture 18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151100D7-2EE1-AE2C-050D-236B51BE8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1749" t="57353" r="713" b="336"/>
            <a:stretch/>
          </p:blipFill>
          <p:spPr>
            <a:xfrm>
              <a:off x="1107114" y="2246742"/>
              <a:ext cx="2529886" cy="277564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32EBA2E-651E-5F38-D424-D0BD500F2D42}"/>
                </a:ext>
              </a:extLst>
            </p:cNvPr>
            <p:cNvSpPr txBox="1"/>
            <p:nvPr/>
          </p:nvSpPr>
          <p:spPr>
            <a:xfrm>
              <a:off x="-691662" y="2959504"/>
              <a:ext cx="1438983" cy="12001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latin typeface="FoundrySterling-Book"/>
                  <a:cs typeface="FoundrySterling-Book"/>
                </a:rPr>
                <a:t>Evidence for association</a:t>
              </a:r>
            </a:p>
            <a:p>
              <a:pPr algn="r"/>
              <a:r>
                <a:rPr lang="en-US" sz="1333" dirty="0">
                  <a:latin typeface="FoundrySterling-Book"/>
                  <a:cs typeface="FoundrySterling-Book"/>
                </a:rPr>
                <a:t>for </a:t>
              </a:r>
              <a:r>
                <a:rPr lang="en-US" sz="1333" i="1" dirty="0" err="1">
                  <a:latin typeface="FoundrySterling-Book"/>
                  <a:cs typeface="FoundrySterling-Book"/>
                </a:rPr>
                <a:t>P.falciparum</a:t>
              </a:r>
              <a:r>
                <a:rPr lang="en-US" sz="1333" dirty="0">
                  <a:latin typeface="FoundrySterling-Book"/>
                  <a:cs typeface="FoundrySterling-Book"/>
                </a:rPr>
                <a:t> variants</a:t>
              </a:r>
            </a:p>
            <a:p>
              <a:pPr algn="r"/>
              <a:r>
                <a:rPr lang="en-US" sz="1333" dirty="0">
                  <a:latin typeface="FoundrySterling-Book"/>
                  <a:cs typeface="FoundrySterling-Book"/>
                </a:rPr>
                <a:t>with HbS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DE89169-65FF-19BD-F243-0372B22532DF}"/>
                </a:ext>
              </a:extLst>
            </p:cNvPr>
            <p:cNvSpPr txBox="1"/>
            <p:nvPr/>
          </p:nvSpPr>
          <p:spPr>
            <a:xfrm>
              <a:off x="1861327" y="2013540"/>
              <a:ext cx="6687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FoundrySterling-Book"/>
                  <a:cs typeface="FoundrySterling-Book"/>
                </a:rPr>
                <a:t>Pfsa3</a:t>
              </a:r>
            </a:p>
          </p:txBody>
        </p:sp>
        <p:pic>
          <p:nvPicPr>
            <p:cNvPr id="24" name="Picture 2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AA3582DD-B1B3-08F4-3CB9-9879E1C7B7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558" t="56213" r="83770" b="18282"/>
            <a:stretch/>
          </p:blipFill>
          <p:spPr>
            <a:xfrm>
              <a:off x="885992" y="2159068"/>
              <a:ext cx="245489" cy="1673146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0EADACF-D4D9-91B0-D117-3DF27E4F72B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34922" y="2675929"/>
              <a:ext cx="1323200" cy="206203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2C53368-68CB-352C-C273-57DB4C818E36}"/>
              </a:ext>
            </a:extLst>
          </p:cNvPr>
          <p:cNvSpPr/>
          <p:nvPr/>
        </p:nvSpPr>
        <p:spPr>
          <a:xfrm>
            <a:off x="346843" y="596113"/>
            <a:ext cx="10171229" cy="1964208"/>
          </a:xfrm>
          <a:prstGeom prst="roundRect">
            <a:avLst>
              <a:gd name="adj" fmla="val 306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B20AF73-84EF-0485-CDA4-3493A51CA4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03" t="1213" r="890" b="74489"/>
          <a:stretch/>
        </p:blipFill>
        <p:spPr>
          <a:xfrm>
            <a:off x="2919480" y="642112"/>
            <a:ext cx="7366027" cy="1498141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A8939DE-9D18-DADB-8C91-91A3D14616BD}"/>
              </a:ext>
            </a:extLst>
          </p:cNvPr>
          <p:cNvCxnSpPr/>
          <p:nvPr/>
        </p:nvCxnSpPr>
        <p:spPr>
          <a:xfrm flipH="1">
            <a:off x="3632082" y="902165"/>
            <a:ext cx="169839" cy="66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653CFE1-D336-0DDF-CA61-C5F15293AFF5}"/>
              </a:ext>
            </a:extLst>
          </p:cNvPr>
          <p:cNvCxnSpPr>
            <a:cxnSpLocks/>
          </p:cNvCxnSpPr>
          <p:nvPr/>
        </p:nvCxnSpPr>
        <p:spPr>
          <a:xfrm flipH="1">
            <a:off x="3720163" y="1323561"/>
            <a:ext cx="174323" cy="384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D860976-F234-C159-BAA1-6835BAB945A7}"/>
              </a:ext>
            </a:extLst>
          </p:cNvPr>
          <p:cNvCxnSpPr>
            <a:cxnSpLocks/>
          </p:cNvCxnSpPr>
          <p:nvPr/>
        </p:nvCxnSpPr>
        <p:spPr>
          <a:xfrm flipH="1" flipV="1">
            <a:off x="7275310" y="862413"/>
            <a:ext cx="166015" cy="714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9976D663-2EAF-02E2-C4AF-F5B652DA75E4}"/>
              </a:ext>
            </a:extLst>
          </p:cNvPr>
          <p:cNvSpPr/>
          <p:nvPr/>
        </p:nvSpPr>
        <p:spPr>
          <a:xfrm>
            <a:off x="1818693" y="1385118"/>
            <a:ext cx="1100788" cy="4619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E513ACD-F255-C61A-09AB-FFBDCD136B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t="3115" r="1586"/>
          <a:stretch/>
        </p:blipFill>
        <p:spPr>
          <a:xfrm rot="4292177">
            <a:off x="9977545" y="755348"/>
            <a:ext cx="322900" cy="47741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91C9894-3100-F719-C7CD-6A76EB89F697}"/>
              </a:ext>
            </a:extLst>
          </p:cNvPr>
          <p:cNvSpPr txBox="1"/>
          <p:nvPr/>
        </p:nvSpPr>
        <p:spPr>
          <a:xfrm>
            <a:off x="416919" y="991313"/>
            <a:ext cx="251401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FoundrySterling-Book"/>
                <a:cs typeface="FoundrySterling-Book"/>
              </a:rPr>
              <a:t>Evidence for association</a:t>
            </a:r>
          </a:p>
          <a:p>
            <a:pPr algn="r"/>
            <a:r>
              <a:rPr lang="en-US" sz="1333" dirty="0">
                <a:latin typeface="FoundrySterling-Book"/>
                <a:cs typeface="FoundrySterling-Book"/>
              </a:rPr>
              <a:t>for </a:t>
            </a:r>
            <a:r>
              <a:rPr lang="en-US" sz="1333" i="1" dirty="0" err="1">
                <a:latin typeface="FoundrySterling-Book"/>
                <a:cs typeface="FoundrySterling-Book"/>
              </a:rPr>
              <a:t>P.falciparum</a:t>
            </a:r>
            <a:r>
              <a:rPr lang="en-US" sz="1333" dirty="0">
                <a:latin typeface="FoundrySterling-Book"/>
                <a:cs typeface="FoundrySterling-Book"/>
              </a:rPr>
              <a:t> variants</a:t>
            </a:r>
          </a:p>
          <a:p>
            <a:pPr algn="r"/>
            <a:r>
              <a:rPr lang="en-US" sz="1333" dirty="0">
                <a:latin typeface="FoundrySterling-Book"/>
                <a:cs typeface="FoundrySterling-Book"/>
              </a:rPr>
              <a:t>(averaged over human variants)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B01D056-45A1-F5F9-046F-75A1B82CDDB6}"/>
              </a:ext>
            </a:extLst>
          </p:cNvPr>
          <p:cNvSpPr/>
          <p:nvPr/>
        </p:nvSpPr>
        <p:spPr>
          <a:xfrm>
            <a:off x="7038753" y="404037"/>
            <a:ext cx="402572" cy="22753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4134863-CF68-F1E4-04BC-B8D99217D858}"/>
              </a:ext>
            </a:extLst>
          </p:cNvPr>
          <p:cNvSpPr txBox="1"/>
          <p:nvPr/>
        </p:nvSpPr>
        <p:spPr>
          <a:xfrm>
            <a:off x="5410355" y="3394950"/>
            <a:ext cx="27588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The top SNPs are non-synonymous changes.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However</a:t>
            </a:r>
            <a:r>
              <a:rPr lang="en-US" sz="1400" dirty="0">
                <a:solidFill>
                  <a:schemeClr val="bg1"/>
                </a:solidFill>
              </a:rPr>
              <a:t> they also appear to be linked to a surrounding structural variant, and are associated with increase transcription.</a:t>
            </a:r>
          </a:p>
        </p:txBody>
      </p:sp>
    </p:spTree>
    <p:extLst>
      <p:ext uri="{BB962C8B-B14F-4D97-AF65-F5344CB8AC3E}">
        <p14:creationId xmlns:p14="http://schemas.microsoft.com/office/powerpoint/2010/main" val="8177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7A532-E977-2A39-2AAD-E9D4A303C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E69172-2885-A1B9-3EE7-743D3B9174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1C2EFD-AD7C-9478-75D1-E7C9879764DB}"/>
              </a:ext>
            </a:extLst>
          </p:cNvPr>
          <p:cNvSpPr txBox="1"/>
          <p:nvPr/>
        </p:nvSpPr>
        <p:spPr>
          <a:xfrm>
            <a:off x="1099073" y="2621637"/>
            <a:ext cx="6792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1. How accurate are recent long-read platforms?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992FCA-EEF8-ECD6-B03C-B50BF2E3A75E}"/>
              </a:ext>
            </a:extLst>
          </p:cNvPr>
          <p:cNvSpPr txBox="1"/>
          <p:nvPr/>
        </p:nvSpPr>
        <p:spPr>
          <a:xfrm>
            <a:off x="1099073" y="3620333"/>
            <a:ext cx="5384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2. Two genome assembly applications</a:t>
            </a:r>
          </a:p>
        </p:txBody>
      </p:sp>
    </p:spTree>
    <p:extLst>
      <p:ext uri="{BB962C8B-B14F-4D97-AF65-F5344CB8AC3E}">
        <p14:creationId xmlns:p14="http://schemas.microsoft.com/office/powerpoint/2010/main" val="72597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6278A-02FA-3F3B-A991-186477FBC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AFC45-DD04-9F7F-7D26-8210BF719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Attempt 1: Nanopore-based amplicon sequencing</a:t>
            </a:r>
          </a:p>
          <a:p>
            <a:endParaRPr lang="en-US" dirty="0"/>
          </a:p>
          <a:p>
            <a:r>
              <a:rPr lang="en-US" dirty="0"/>
              <a:t>Annie Forster</a:t>
            </a:r>
          </a:p>
          <a:p>
            <a:r>
              <a:rPr lang="en-US" dirty="0"/>
              <a:t>Jason Hendry</a:t>
            </a:r>
          </a:p>
          <a:p>
            <a:r>
              <a:rPr lang="en-US" dirty="0" err="1"/>
              <a:t>Mariateresa</a:t>
            </a:r>
            <a:r>
              <a:rPr lang="en-US" dirty="0"/>
              <a:t> de Cesare</a:t>
            </a:r>
          </a:p>
          <a:p>
            <a:r>
              <a:rPr lang="en-US" dirty="0"/>
              <a:t>Anna </a:t>
            </a:r>
            <a:r>
              <a:rPr lang="en-US" dirty="0" err="1"/>
              <a:t>Jeffresy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B399A-088C-3321-F590-462F9FC6FC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19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Content Placeholder 17" descr="Chart, bar chart&#10;&#10;Description automatically generated">
            <a:extLst>
              <a:ext uri="{FF2B5EF4-FFF2-40B4-BE49-F238E27FC236}">
                <a16:creationId xmlns:a16="http://schemas.microsoft.com/office/drawing/2014/main" id="{6DFCDA46-542F-C649-B18C-00766ADD35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680" y="1667480"/>
            <a:ext cx="7165238" cy="1898504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6385B13-3E3F-1442-8C1B-0AE8E0DC9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98E87-3846-0B46-9AB2-3580E2AD7E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ontent Placeholder 17" descr="Chart, bar chart&#10;&#10;Description automatically generated">
            <a:extLst>
              <a:ext uri="{FF2B5EF4-FFF2-40B4-BE49-F238E27FC236}">
                <a16:creationId xmlns:a16="http://schemas.microsoft.com/office/drawing/2014/main" id="{D974ACF2-5DF0-954B-B88F-3319DDEEC7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680" y="236514"/>
            <a:ext cx="7165238" cy="127082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0CB480-F1BE-CE45-99B4-B2D257E555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84"/>
          <a:stretch/>
        </p:blipFill>
        <p:spPr>
          <a:xfrm>
            <a:off x="8108571" y="2569454"/>
            <a:ext cx="3979045" cy="4236841"/>
          </a:xfrm>
          <a:prstGeom prst="rect">
            <a:avLst/>
          </a:prstGeom>
        </p:spPr>
      </p:pic>
      <p:pic>
        <p:nvPicPr>
          <p:cNvPr id="43" name="Content Placeholder 17" descr="Chart, bar chart&#10;&#10;Description automatically generated">
            <a:extLst>
              <a:ext uri="{FF2B5EF4-FFF2-40B4-BE49-F238E27FC236}">
                <a16:creationId xmlns:a16="http://schemas.microsoft.com/office/drawing/2014/main" id="{F4147652-8F2E-5F4D-8BC4-0D408FB078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918" y="5836118"/>
            <a:ext cx="1734458" cy="288843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AD9AFC4-0B26-C34C-BF3A-D7C70D153FE8}"/>
              </a:ext>
            </a:extLst>
          </p:cNvPr>
          <p:cNvCxnSpPr>
            <a:cxnSpLocks/>
          </p:cNvCxnSpPr>
          <p:nvPr/>
        </p:nvCxnSpPr>
        <p:spPr>
          <a:xfrm>
            <a:off x="8819615" y="5692964"/>
            <a:ext cx="879023" cy="0"/>
          </a:xfrm>
          <a:prstGeom prst="line">
            <a:avLst/>
          </a:prstGeom>
          <a:ln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69976A6-4EE4-1643-B679-7F515E4FC34F}"/>
              </a:ext>
            </a:extLst>
          </p:cNvPr>
          <p:cNvCxnSpPr>
            <a:cxnSpLocks/>
          </p:cNvCxnSpPr>
          <p:nvPr/>
        </p:nvCxnSpPr>
        <p:spPr>
          <a:xfrm>
            <a:off x="9796072" y="5692964"/>
            <a:ext cx="934454" cy="0"/>
          </a:xfrm>
          <a:prstGeom prst="line">
            <a:avLst/>
          </a:prstGeom>
          <a:ln>
            <a:solidFill>
              <a:schemeClr val="accent4"/>
            </a:solidFill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AA031325-3C81-A045-876F-2910FBE68FFA}"/>
              </a:ext>
            </a:extLst>
          </p:cNvPr>
          <p:cNvCxnSpPr>
            <a:cxnSpLocks/>
          </p:cNvCxnSpPr>
          <p:nvPr/>
        </p:nvCxnSpPr>
        <p:spPr>
          <a:xfrm>
            <a:off x="9008591" y="5767755"/>
            <a:ext cx="1721937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90796D2E-AFDB-7447-9B4A-FFB7A964745C}"/>
              </a:ext>
            </a:extLst>
          </p:cNvPr>
          <p:cNvSpPr txBox="1"/>
          <p:nvPr/>
        </p:nvSpPr>
        <p:spPr>
          <a:xfrm>
            <a:off x="9196859" y="5504977"/>
            <a:ext cx="3064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3A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E5D6C96D-CFFD-2E4D-B718-AE5FA57EAEFD}"/>
              </a:ext>
            </a:extLst>
          </p:cNvPr>
          <p:cNvSpPr txBox="1"/>
          <p:nvPr/>
        </p:nvSpPr>
        <p:spPr>
          <a:xfrm>
            <a:off x="10162004" y="5504977"/>
            <a:ext cx="3064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3B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6D1888F0-EBCB-6A40-9927-40D64616F7D9}"/>
              </a:ext>
            </a:extLst>
          </p:cNvPr>
          <p:cNvSpPr txBox="1"/>
          <p:nvPr/>
        </p:nvSpPr>
        <p:spPr>
          <a:xfrm>
            <a:off x="10731873" y="5660033"/>
            <a:ext cx="3064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3X</a:t>
            </a:r>
          </a:p>
        </p:txBody>
      </p: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4A6F1E92-E7C9-2E49-81BA-887F4DF8C570}"/>
              </a:ext>
            </a:extLst>
          </p:cNvPr>
          <p:cNvCxnSpPr>
            <a:cxnSpLocks/>
          </p:cNvCxnSpPr>
          <p:nvPr/>
        </p:nvCxnSpPr>
        <p:spPr>
          <a:xfrm>
            <a:off x="477484" y="230679"/>
            <a:ext cx="2602997" cy="0"/>
          </a:xfrm>
          <a:prstGeom prst="line">
            <a:avLst/>
          </a:prstGeom>
          <a:ln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BDCD957B-3820-B242-B739-BCB52AF28787}"/>
              </a:ext>
            </a:extLst>
          </p:cNvPr>
          <p:cNvCxnSpPr>
            <a:cxnSpLocks/>
          </p:cNvCxnSpPr>
          <p:nvPr/>
        </p:nvCxnSpPr>
        <p:spPr>
          <a:xfrm>
            <a:off x="3256472" y="230679"/>
            <a:ext cx="3219281" cy="0"/>
          </a:xfrm>
          <a:prstGeom prst="line">
            <a:avLst/>
          </a:prstGeom>
          <a:ln>
            <a:solidFill>
              <a:schemeClr val="accent4"/>
            </a:solidFill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E1D18CCD-3401-0B4E-A0CC-E3BDCEF751DE}"/>
              </a:ext>
            </a:extLst>
          </p:cNvPr>
          <p:cNvCxnSpPr>
            <a:cxnSpLocks/>
          </p:cNvCxnSpPr>
          <p:nvPr/>
        </p:nvCxnSpPr>
        <p:spPr>
          <a:xfrm>
            <a:off x="477484" y="547971"/>
            <a:ext cx="2384247" cy="0"/>
          </a:xfrm>
          <a:prstGeom prst="line">
            <a:avLst/>
          </a:prstGeom>
          <a:ln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FA3641CD-F595-0343-AC28-15996CBB403B}"/>
              </a:ext>
            </a:extLst>
          </p:cNvPr>
          <p:cNvCxnSpPr>
            <a:cxnSpLocks/>
          </p:cNvCxnSpPr>
          <p:nvPr/>
        </p:nvCxnSpPr>
        <p:spPr>
          <a:xfrm>
            <a:off x="3037722" y="547971"/>
            <a:ext cx="4120083" cy="0"/>
          </a:xfrm>
          <a:prstGeom prst="line">
            <a:avLst/>
          </a:prstGeom>
          <a:ln>
            <a:solidFill>
              <a:schemeClr val="accent4"/>
            </a:solidFill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6D0ECDA1-3A03-BC4C-B47D-651736F578F6}"/>
              </a:ext>
            </a:extLst>
          </p:cNvPr>
          <p:cNvCxnSpPr>
            <a:cxnSpLocks/>
          </p:cNvCxnSpPr>
          <p:nvPr/>
        </p:nvCxnSpPr>
        <p:spPr>
          <a:xfrm>
            <a:off x="477483" y="857768"/>
            <a:ext cx="2384247" cy="0"/>
          </a:xfrm>
          <a:prstGeom prst="line">
            <a:avLst/>
          </a:prstGeom>
          <a:ln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7A249F88-7C78-4943-8277-386ABF833BAE}"/>
              </a:ext>
            </a:extLst>
          </p:cNvPr>
          <p:cNvCxnSpPr>
            <a:cxnSpLocks/>
          </p:cNvCxnSpPr>
          <p:nvPr/>
        </p:nvCxnSpPr>
        <p:spPr>
          <a:xfrm>
            <a:off x="3037721" y="857768"/>
            <a:ext cx="4277481" cy="0"/>
          </a:xfrm>
          <a:prstGeom prst="line">
            <a:avLst/>
          </a:prstGeom>
          <a:ln>
            <a:solidFill>
              <a:schemeClr val="accent4"/>
            </a:solidFill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BFF82602-D474-B643-A3BF-9034A681764F}"/>
              </a:ext>
            </a:extLst>
          </p:cNvPr>
          <p:cNvCxnSpPr>
            <a:cxnSpLocks/>
          </p:cNvCxnSpPr>
          <p:nvPr/>
        </p:nvCxnSpPr>
        <p:spPr>
          <a:xfrm>
            <a:off x="477481" y="1175060"/>
            <a:ext cx="2602998" cy="0"/>
          </a:xfrm>
          <a:prstGeom prst="line">
            <a:avLst/>
          </a:prstGeom>
          <a:ln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F8CDA625-DE2E-1C4B-9361-A7B51CD046C9}"/>
              </a:ext>
            </a:extLst>
          </p:cNvPr>
          <p:cNvCxnSpPr>
            <a:cxnSpLocks/>
          </p:cNvCxnSpPr>
          <p:nvPr/>
        </p:nvCxnSpPr>
        <p:spPr>
          <a:xfrm>
            <a:off x="3256472" y="1175060"/>
            <a:ext cx="4358533" cy="0"/>
          </a:xfrm>
          <a:prstGeom prst="line">
            <a:avLst/>
          </a:prstGeom>
          <a:ln>
            <a:solidFill>
              <a:schemeClr val="accent4"/>
            </a:solidFill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C2E152EA-FFAD-BD49-8BA6-6B3DC1FAD470}"/>
              </a:ext>
            </a:extLst>
          </p:cNvPr>
          <p:cNvCxnSpPr>
            <a:cxnSpLocks/>
          </p:cNvCxnSpPr>
          <p:nvPr/>
        </p:nvCxnSpPr>
        <p:spPr>
          <a:xfrm>
            <a:off x="473590" y="1544818"/>
            <a:ext cx="2343720" cy="0"/>
          </a:xfrm>
          <a:prstGeom prst="line">
            <a:avLst/>
          </a:prstGeom>
          <a:ln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578378A0-C9ED-174C-82DC-3D5B9EEB975B}"/>
              </a:ext>
            </a:extLst>
          </p:cNvPr>
          <p:cNvCxnSpPr>
            <a:cxnSpLocks/>
          </p:cNvCxnSpPr>
          <p:nvPr/>
        </p:nvCxnSpPr>
        <p:spPr>
          <a:xfrm>
            <a:off x="2993301" y="1544818"/>
            <a:ext cx="4805188" cy="0"/>
          </a:xfrm>
          <a:prstGeom prst="line">
            <a:avLst/>
          </a:prstGeom>
          <a:ln>
            <a:solidFill>
              <a:schemeClr val="accent4"/>
            </a:solidFill>
            <a:prstDash val="dash"/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EB49964D-CCD4-5647-8C94-565628EA0E32}"/>
              </a:ext>
            </a:extLst>
          </p:cNvPr>
          <p:cNvCxnSpPr>
            <a:cxnSpLocks/>
          </p:cNvCxnSpPr>
          <p:nvPr/>
        </p:nvCxnSpPr>
        <p:spPr>
          <a:xfrm>
            <a:off x="7382398" y="1585035"/>
            <a:ext cx="416093" cy="0"/>
          </a:xfrm>
          <a:prstGeom prst="line">
            <a:avLst/>
          </a:prstGeom>
          <a:ln>
            <a:solidFill>
              <a:schemeClr val="accent4"/>
            </a:solidFill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3A3CFE66-BAB5-A34D-8F31-298EE6DCE518}"/>
              </a:ext>
            </a:extLst>
          </p:cNvPr>
          <p:cNvCxnSpPr>
            <a:cxnSpLocks/>
          </p:cNvCxnSpPr>
          <p:nvPr/>
        </p:nvCxnSpPr>
        <p:spPr>
          <a:xfrm flipV="1">
            <a:off x="473590" y="1585035"/>
            <a:ext cx="6744174" cy="10824"/>
          </a:xfrm>
          <a:prstGeom prst="line">
            <a:avLst/>
          </a:prstGeom>
          <a:ln>
            <a:prstDash val="dash"/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C52CAF3B-7D2C-2A49-A26F-EC2508ECF64F}"/>
              </a:ext>
            </a:extLst>
          </p:cNvPr>
          <p:cNvCxnSpPr>
            <a:cxnSpLocks/>
          </p:cNvCxnSpPr>
          <p:nvPr/>
        </p:nvCxnSpPr>
        <p:spPr>
          <a:xfrm>
            <a:off x="2993303" y="1637502"/>
            <a:ext cx="4224463" cy="7495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solid"/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extBox 162">
            <a:extLst>
              <a:ext uri="{FF2B5EF4-FFF2-40B4-BE49-F238E27FC236}">
                <a16:creationId xmlns:a16="http://schemas.microsoft.com/office/drawing/2014/main" id="{A0B72E58-2CF5-6D45-94CA-BBB6A8CBD0E9}"/>
              </a:ext>
            </a:extLst>
          </p:cNvPr>
          <p:cNvSpPr txBox="1"/>
          <p:nvPr/>
        </p:nvSpPr>
        <p:spPr>
          <a:xfrm>
            <a:off x="7861877" y="1475720"/>
            <a:ext cx="5810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1015bp</a:t>
            </a:r>
          </a:p>
          <a:p>
            <a:pPr marL="0" marR="0" lvl="0" indent="0" algn="l" defTabSz="9143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4766bp</a:t>
            </a:r>
          </a:p>
        </p:txBody>
      </p: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32ECFABF-48EF-4F4A-9821-E9C02B069C24}"/>
              </a:ext>
            </a:extLst>
          </p:cNvPr>
          <p:cNvCxnSpPr>
            <a:cxnSpLocks/>
          </p:cNvCxnSpPr>
          <p:nvPr/>
        </p:nvCxnSpPr>
        <p:spPr>
          <a:xfrm>
            <a:off x="453605" y="1962043"/>
            <a:ext cx="2384247" cy="0"/>
          </a:xfrm>
          <a:prstGeom prst="line">
            <a:avLst/>
          </a:prstGeom>
          <a:ln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BA565F20-D3B5-EE48-9849-570CACBFAB5F}"/>
              </a:ext>
            </a:extLst>
          </p:cNvPr>
          <p:cNvCxnSpPr>
            <a:cxnSpLocks/>
          </p:cNvCxnSpPr>
          <p:nvPr/>
        </p:nvCxnSpPr>
        <p:spPr>
          <a:xfrm>
            <a:off x="3013843" y="1962043"/>
            <a:ext cx="3082159" cy="0"/>
          </a:xfrm>
          <a:prstGeom prst="line">
            <a:avLst/>
          </a:prstGeom>
          <a:ln>
            <a:solidFill>
              <a:schemeClr val="accent4"/>
            </a:solidFill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E5671C50-ECE7-D242-B3DF-F86E9AED3B39}"/>
              </a:ext>
            </a:extLst>
          </p:cNvPr>
          <p:cNvCxnSpPr>
            <a:cxnSpLocks/>
          </p:cNvCxnSpPr>
          <p:nvPr/>
        </p:nvCxnSpPr>
        <p:spPr>
          <a:xfrm>
            <a:off x="453603" y="2286830"/>
            <a:ext cx="2626876" cy="0"/>
          </a:xfrm>
          <a:prstGeom prst="line">
            <a:avLst/>
          </a:prstGeom>
          <a:ln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24328CA7-C2F3-EE49-AD5F-677EE30A0DBA}"/>
              </a:ext>
            </a:extLst>
          </p:cNvPr>
          <p:cNvCxnSpPr>
            <a:cxnSpLocks/>
          </p:cNvCxnSpPr>
          <p:nvPr/>
        </p:nvCxnSpPr>
        <p:spPr>
          <a:xfrm>
            <a:off x="3256472" y="2286830"/>
            <a:ext cx="2432297" cy="0"/>
          </a:xfrm>
          <a:prstGeom prst="line">
            <a:avLst/>
          </a:prstGeom>
          <a:ln>
            <a:solidFill>
              <a:schemeClr val="accent4"/>
            </a:solidFill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E595DF3E-6235-0649-A95F-7F34F3B01C33}"/>
              </a:ext>
            </a:extLst>
          </p:cNvPr>
          <p:cNvCxnSpPr>
            <a:cxnSpLocks/>
          </p:cNvCxnSpPr>
          <p:nvPr/>
        </p:nvCxnSpPr>
        <p:spPr>
          <a:xfrm>
            <a:off x="453603" y="2933905"/>
            <a:ext cx="2626876" cy="0"/>
          </a:xfrm>
          <a:prstGeom prst="line">
            <a:avLst/>
          </a:prstGeom>
          <a:ln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EAA3608F-A09F-AF4F-AB23-BCB8A3884CE0}"/>
              </a:ext>
            </a:extLst>
          </p:cNvPr>
          <p:cNvCxnSpPr>
            <a:cxnSpLocks/>
          </p:cNvCxnSpPr>
          <p:nvPr/>
        </p:nvCxnSpPr>
        <p:spPr>
          <a:xfrm>
            <a:off x="3256472" y="2933905"/>
            <a:ext cx="311189" cy="0"/>
          </a:xfrm>
          <a:prstGeom prst="line">
            <a:avLst/>
          </a:prstGeom>
          <a:ln>
            <a:solidFill>
              <a:schemeClr val="accent4"/>
            </a:solidFill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622E23C7-FE90-B14B-A56F-BE59B1FFCC3C}"/>
              </a:ext>
            </a:extLst>
          </p:cNvPr>
          <p:cNvCxnSpPr>
            <a:cxnSpLocks/>
          </p:cNvCxnSpPr>
          <p:nvPr/>
        </p:nvCxnSpPr>
        <p:spPr>
          <a:xfrm>
            <a:off x="453603" y="3266187"/>
            <a:ext cx="2626876" cy="0"/>
          </a:xfrm>
          <a:prstGeom prst="line">
            <a:avLst/>
          </a:prstGeom>
          <a:ln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B76EDF72-DB5D-F644-B1B3-81EF2327F1E7}"/>
              </a:ext>
            </a:extLst>
          </p:cNvPr>
          <p:cNvCxnSpPr>
            <a:cxnSpLocks/>
          </p:cNvCxnSpPr>
          <p:nvPr/>
        </p:nvCxnSpPr>
        <p:spPr>
          <a:xfrm>
            <a:off x="3256470" y="3266187"/>
            <a:ext cx="1367996" cy="0"/>
          </a:xfrm>
          <a:prstGeom prst="line">
            <a:avLst/>
          </a:prstGeom>
          <a:ln>
            <a:solidFill>
              <a:schemeClr val="accent4"/>
            </a:solidFill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TextBox 183">
            <a:extLst>
              <a:ext uri="{FF2B5EF4-FFF2-40B4-BE49-F238E27FC236}">
                <a16:creationId xmlns:a16="http://schemas.microsoft.com/office/drawing/2014/main" id="{D623E2AF-2286-6C47-AFAF-5F333120B307}"/>
              </a:ext>
            </a:extLst>
          </p:cNvPr>
          <p:cNvSpPr txBox="1"/>
          <p:nvPr/>
        </p:nvSpPr>
        <p:spPr>
          <a:xfrm>
            <a:off x="8705610" y="814413"/>
            <a:ext cx="32192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undrySterling-Book" pitchFamily="2" charset="0"/>
                <a:ea typeface="+mn-ea"/>
                <a:cs typeface="+mn-cs"/>
              </a:rPr>
              <a:t>Analysis of short read data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undrySterling-Book" pitchFamily="2" charset="0"/>
                <a:ea typeface="+mn-ea"/>
                <a:cs typeface="+mn-cs"/>
              </a:rPr>
              <a:t>MalariaGEN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undrySterling-Book" pitchFamily="2" charset="0"/>
                <a:ea typeface="+mn-ea"/>
                <a:cs typeface="+mn-cs"/>
              </a:rPr>
              <a:t> PF6) revealed there are multiple structural types segregating.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B1DAB7AC-F81C-544D-ADE4-6767C2D7FD32}"/>
              </a:ext>
            </a:extLst>
          </p:cNvPr>
          <p:cNvSpPr txBox="1"/>
          <p:nvPr/>
        </p:nvSpPr>
        <p:spPr>
          <a:xfrm>
            <a:off x="1055795" y="233496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256AF25A-8E0F-7C4C-9F53-670E4F5DB0C0}"/>
              </a:ext>
            </a:extLst>
          </p:cNvPr>
          <p:cNvSpPr txBox="1"/>
          <p:nvPr/>
        </p:nvSpPr>
        <p:spPr>
          <a:xfrm>
            <a:off x="1756672" y="233496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DF77B0B8-E9F3-9341-BE0F-84C665611F75}"/>
              </a:ext>
            </a:extLst>
          </p:cNvPr>
          <p:cNvSpPr txBox="1"/>
          <p:nvPr/>
        </p:nvSpPr>
        <p:spPr>
          <a:xfrm>
            <a:off x="2104507" y="236225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8C681F6E-C2A6-B144-B0F3-AB290D8C0FFA}"/>
              </a:ext>
            </a:extLst>
          </p:cNvPr>
          <p:cNvSpPr txBox="1"/>
          <p:nvPr/>
        </p:nvSpPr>
        <p:spPr>
          <a:xfrm>
            <a:off x="2735505" y="233496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AD52121A-7281-274E-9D5C-616AB45CB14F}"/>
              </a:ext>
            </a:extLst>
          </p:cNvPr>
          <p:cNvSpPr txBox="1"/>
          <p:nvPr/>
        </p:nvSpPr>
        <p:spPr>
          <a:xfrm>
            <a:off x="4248148" y="229591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B92E6A3F-A6C6-9E4B-9231-6BE3FF9A1D5B}"/>
              </a:ext>
            </a:extLst>
          </p:cNvPr>
          <p:cNvSpPr txBox="1"/>
          <p:nvPr/>
        </p:nvSpPr>
        <p:spPr>
          <a:xfrm>
            <a:off x="5223130" y="237678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3172C848-95A4-B647-80DC-AFF14600172E}"/>
              </a:ext>
            </a:extLst>
          </p:cNvPr>
          <p:cNvSpPr txBox="1"/>
          <p:nvPr/>
        </p:nvSpPr>
        <p:spPr>
          <a:xfrm>
            <a:off x="5608054" y="236225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D8C49C1A-817D-C64B-88C3-2D28DFBA402F}"/>
              </a:ext>
            </a:extLst>
          </p:cNvPr>
          <p:cNvSpPr txBox="1"/>
          <p:nvPr/>
        </p:nvSpPr>
        <p:spPr>
          <a:xfrm>
            <a:off x="5955889" y="236983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9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21DC89C-4090-AA48-A3D5-CB207E4D8371}"/>
              </a:ext>
            </a:extLst>
          </p:cNvPr>
          <p:cNvSpPr txBox="1"/>
          <p:nvPr/>
        </p:nvSpPr>
        <p:spPr>
          <a:xfrm>
            <a:off x="-81470" y="1435852"/>
            <a:ext cx="5810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3359bp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159D4DD-2003-FF46-9588-53CAFFE67CDE}"/>
              </a:ext>
            </a:extLst>
          </p:cNvPr>
          <p:cNvSpPr txBox="1"/>
          <p:nvPr/>
        </p:nvSpPr>
        <p:spPr>
          <a:xfrm>
            <a:off x="-81470" y="122529"/>
            <a:ext cx="5810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3673bp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3044A5A-3438-BB45-BB86-37E405F829D1}"/>
              </a:ext>
            </a:extLst>
          </p:cNvPr>
          <p:cNvSpPr txBox="1"/>
          <p:nvPr/>
        </p:nvSpPr>
        <p:spPr>
          <a:xfrm>
            <a:off x="-81470" y="1067338"/>
            <a:ext cx="5810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3673bp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B7AD998-04E0-2F45-86D6-0727F61C5055}"/>
              </a:ext>
            </a:extLst>
          </p:cNvPr>
          <p:cNvSpPr txBox="1"/>
          <p:nvPr/>
        </p:nvSpPr>
        <p:spPr>
          <a:xfrm>
            <a:off x="-81470" y="440249"/>
            <a:ext cx="5810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3359bp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8381DE1-C94C-A147-BF18-B24056781E36}"/>
              </a:ext>
            </a:extLst>
          </p:cNvPr>
          <p:cNvSpPr txBox="1"/>
          <p:nvPr/>
        </p:nvSpPr>
        <p:spPr>
          <a:xfrm>
            <a:off x="-81470" y="734813"/>
            <a:ext cx="5810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3359bp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269ACC0-3ABF-424F-84DC-D41B2D6119DA}"/>
              </a:ext>
            </a:extLst>
          </p:cNvPr>
          <p:cNvSpPr txBox="1"/>
          <p:nvPr/>
        </p:nvSpPr>
        <p:spPr>
          <a:xfrm>
            <a:off x="6489400" y="122529"/>
            <a:ext cx="5810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3863bp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6C98381-6707-0540-A083-1645F48B8FCF}"/>
              </a:ext>
            </a:extLst>
          </p:cNvPr>
          <p:cNvSpPr txBox="1"/>
          <p:nvPr/>
        </p:nvSpPr>
        <p:spPr>
          <a:xfrm>
            <a:off x="7200119" y="440249"/>
            <a:ext cx="5810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5286bp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A46A9A8-E51C-4743-BB8B-66B53F83A03F}"/>
              </a:ext>
            </a:extLst>
          </p:cNvPr>
          <p:cNvSpPr txBox="1"/>
          <p:nvPr/>
        </p:nvSpPr>
        <p:spPr>
          <a:xfrm>
            <a:off x="7374830" y="750046"/>
            <a:ext cx="5810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5595bp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6B2AAFD-8DCE-1942-8BF3-A821D9F5AE14}"/>
              </a:ext>
            </a:extLst>
          </p:cNvPr>
          <p:cNvSpPr txBox="1"/>
          <p:nvPr/>
        </p:nvSpPr>
        <p:spPr>
          <a:xfrm>
            <a:off x="7637111" y="1076244"/>
            <a:ext cx="5810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5595bp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5B03AA2-A1C8-BB41-8E8C-82A10513949D}"/>
              </a:ext>
            </a:extLst>
          </p:cNvPr>
          <p:cNvSpPr txBox="1"/>
          <p:nvPr/>
        </p:nvSpPr>
        <p:spPr>
          <a:xfrm>
            <a:off x="6127269" y="1853146"/>
            <a:ext cx="5810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3863bp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3F0BEA4-097E-734F-9B12-2D848918AA2C}"/>
              </a:ext>
            </a:extLst>
          </p:cNvPr>
          <p:cNvSpPr txBox="1"/>
          <p:nvPr/>
        </p:nvSpPr>
        <p:spPr>
          <a:xfrm>
            <a:off x="5701371" y="2186055"/>
            <a:ext cx="5810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3038bp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4D08FD5-1F7C-9440-8DBF-A5C68ABE89DD}"/>
              </a:ext>
            </a:extLst>
          </p:cNvPr>
          <p:cNvSpPr txBox="1"/>
          <p:nvPr/>
        </p:nvSpPr>
        <p:spPr>
          <a:xfrm>
            <a:off x="3622736" y="2835043"/>
            <a:ext cx="5810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1015bp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460014B-6D06-CC4C-A86A-16A1303EB377}"/>
              </a:ext>
            </a:extLst>
          </p:cNvPr>
          <p:cNvSpPr txBox="1"/>
          <p:nvPr/>
        </p:nvSpPr>
        <p:spPr>
          <a:xfrm>
            <a:off x="-99942" y="2825486"/>
            <a:ext cx="5810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3673bp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E06B252-2A80-F949-90F4-E91A957D1FF2}"/>
              </a:ext>
            </a:extLst>
          </p:cNvPr>
          <p:cNvSpPr txBox="1"/>
          <p:nvPr/>
        </p:nvSpPr>
        <p:spPr>
          <a:xfrm>
            <a:off x="-99942" y="3161079"/>
            <a:ext cx="5810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3673bp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0C7AE79-1B21-704D-A890-E86C8AE28F8E}"/>
              </a:ext>
            </a:extLst>
          </p:cNvPr>
          <p:cNvSpPr txBox="1"/>
          <p:nvPr/>
        </p:nvSpPr>
        <p:spPr>
          <a:xfrm>
            <a:off x="4642047" y="3161079"/>
            <a:ext cx="5810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1867bp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A91F63-B0A5-3774-C931-DC7B785EFD8E}"/>
              </a:ext>
            </a:extLst>
          </p:cNvPr>
          <p:cNvSpPr txBox="1"/>
          <p:nvPr/>
        </p:nvSpPr>
        <p:spPr>
          <a:xfrm>
            <a:off x="508680" y="4020169"/>
            <a:ext cx="614561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Annie Forster</a:t>
            </a:r>
          </a:p>
          <a:p>
            <a:endParaRPr lang="en-US" b="1" dirty="0"/>
          </a:p>
          <a:p>
            <a:r>
              <a:rPr lang="en-US" sz="1600" b="1" dirty="0"/>
              <a:t>Nanopore amplicon sequencing:</a:t>
            </a:r>
          </a:p>
          <a:p>
            <a:r>
              <a:rPr lang="en-US" sz="1600" dirty="0"/>
              <a:t>Jason Hendry</a:t>
            </a:r>
          </a:p>
          <a:p>
            <a:r>
              <a:rPr lang="en-US" sz="1600" dirty="0" err="1"/>
              <a:t>Mariateresa</a:t>
            </a:r>
            <a:r>
              <a:rPr lang="en-US" sz="1600" dirty="0"/>
              <a:t> de Cesare</a:t>
            </a:r>
          </a:p>
          <a:p>
            <a:r>
              <a:rPr lang="en-US" sz="1600" dirty="0"/>
              <a:t>Anna Jeffreys</a:t>
            </a:r>
          </a:p>
        </p:txBody>
      </p:sp>
    </p:spTree>
    <p:extLst>
      <p:ext uri="{BB962C8B-B14F-4D97-AF65-F5344CB8AC3E}">
        <p14:creationId xmlns:p14="http://schemas.microsoft.com/office/powerpoint/2010/main" val="40529071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F191F-25A0-4CA8-B21D-6CF68C9F4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350AA7F-5916-4CAC-B502-A319034CF8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105" y="185388"/>
            <a:ext cx="11740014" cy="547101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04E714-75C0-44A0-9DFB-F62CC80726DC}"/>
              </a:ext>
            </a:extLst>
          </p:cNvPr>
          <p:cNvSpPr txBox="1"/>
          <p:nvPr/>
        </p:nvSpPr>
        <p:spPr>
          <a:xfrm>
            <a:off x="239105" y="5771037"/>
            <a:ext cx="588450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>
                <a:latin typeface="FoundrySterling-Book" pitchFamily="2" charset="0"/>
              </a:rPr>
              <a:t>FUP_multiplex01 aligned to a mock-up DUP_F reference. Looks like there are three fragments as predicted! It's a bit difficult to count length but roughly they seem to be...</a:t>
            </a:r>
            <a:endParaRPr lang="en-GB" sz="1200">
              <a:latin typeface="FoundrySterling-Book" pitchFamily="2" charset="0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11EE7D-0070-4F96-BFC2-0C87BFF6492E}"/>
              </a:ext>
            </a:extLst>
          </p:cNvPr>
          <p:cNvSpPr txBox="1"/>
          <p:nvPr/>
        </p:nvSpPr>
        <p:spPr>
          <a:xfrm>
            <a:off x="5851319" y="5735957"/>
            <a:ext cx="792549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>
                <a:latin typeface="FoundrySterling-Book" pitchFamily="2" charset="0"/>
              </a:rPr>
              <a:t>1: 3350bp</a:t>
            </a:r>
            <a:endParaRPr lang="en-GB" sz="1000">
              <a:latin typeface="FoundrySterling-Book" pitchFamily="2" charset="0"/>
              <a:cs typeface="Calibri"/>
            </a:endParaRPr>
          </a:p>
          <a:p>
            <a:r>
              <a:rPr lang="en-GB" sz="1000">
                <a:latin typeface="FoundrySterling-Book" pitchFamily="2" charset="0"/>
                <a:cs typeface="Calibri"/>
              </a:rPr>
              <a:t>2: 4651bp</a:t>
            </a:r>
          </a:p>
          <a:p>
            <a:r>
              <a:rPr lang="en-GB" sz="1000">
                <a:latin typeface="FoundrySterling-Book" pitchFamily="2" charset="0"/>
                <a:cs typeface="Calibri"/>
              </a:rPr>
              <a:t>3: 979bp?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A86FAC8-5AF7-0443-AF81-7C9A1A7537BB}"/>
              </a:ext>
            </a:extLst>
          </p:cNvPr>
          <p:cNvSpPr txBox="1">
            <a:spLocks/>
          </p:cNvSpPr>
          <p:nvPr/>
        </p:nvSpPr>
        <p:spPr>
          <a:xfrm>
            <a:off x="8612976" y="5738636"/>
            <a:ext cx="1520190" cy="5949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00"/>
              </a:spcBef>
              <a:buFont typeface="Arial" panose="020B0604020202020204" pitchFamily="34" charset="0"/>
              <a:buNone/>
            </a:pPr>
            <a:r>
              <a:rPr lang="en-US" sz="1000">
                <a:latin typeface="FoundrySterling-Book" pitchFamily="2" charset="0"/>
              </a:rPr>
              <a:t>Pfsa3A – 3,359bp</a:t>
            </a:r>
          </a:p>
          <a:p>
            <a:pPr marL="0" indent="0" algn="ctr">
              <a:spcBef>
                <a:spcPts val="200"/>
              </a:spcBef>
              <a:buFont typeface="Arial" panose="020B0604020202020204" pitchFamily="34" charset="0"/>
              <a:buNone/>
            </a:pPr>
            <a:r>
              <a:rPr lang="en-US" sz="1000">
                <a:latin typeface="FoundrySterling-Book" pitchFamily="2" charset="0"/>
              </a:rPr>
              <a:t>Hybrid – 4,766bp</a:t>
            </a:r>
          </a:p>
          <a:p>
            <a:pPr marL="0" indent="0" algn="ctr">
              <a:spcBef>
                <a:spcPts val="200"/>
              </a:spcBef>
              <a:buNone/>
            </a:pPr>
            <a:r>
              <a:rPr lang="en-US" sz="1000">
                <a:latin typeface="FoundrySterling-Book" pitchFamily="2" charset="0"/>
              </a:rPr>
              <a:t>Pfsa3B – 1,015bp</a:t>
            </a:r>
          </a:p>
        </p:txBody>
      </p:sp>
      <p:pic>
        <p:nvPicPr>
          <p:cNvPr id="9" name="Content Placeholder 17" descr="Chart, bar chart&#10;&#10;Description automatically generated">
            <a:extLst>
              <a:ext uri="{FF2B5EF4-FFF2-40B4-BE49-F238E27FC236}">
                <a16:creationId xmlns:a16="http://schemas.microsoft.com/office/drawing/2014/main" id="{902797FC-6B9C-BA49-A63A-344C3B142B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8267" y="6502330"/>
            <a:ext cx="7165238" cy="28058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DC8E83-447A-0E47-A019-B58C4660D37A}"/>
              </a:ext>
            </a:extLst>
          </p:cNvPr>
          <p:cNvCxnSpPr>
            <a:cxnSpLocks/>
          </p:cNvCxnSpPr>
          <p:nvPr/>
        </p:nvCxnSpPr>
        <p:spPr>
          <a:xfrm>
            <a:off x="2808267" y="6460025"/>
            <a:ext cx="2343720" cy="0"/>
          </a:xfrm>
          <a:prstGeom prst="line">
            <a:avLst/>
          </a:prstGeom>
          <a:ln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C7887-ACF3-944D-8BF7-51E7933AFC56}"/>
              </a:ext>
            </a:extLst>
          </p:cNvPr>
          <p:cNvCxnSpPr>
            <a:cxnSpLocks/>
          </p:cNvCxnSpPr>
          <p:nvPr/>
        </p:nvCxnSpPr>
        <p:spPr>
          <a:xfrm>
            <a:off x="9717073" y="6468139"/>
            <a:ext cx="416093" cy="0"/>
          </a:xfrm>
          <a:prstGeom prst="line">
            <a:avLst/>
          </a:prstGeom>
          <a:ln>
            <a:solidFill>
              <a:schemeClr val="accent4"/>
            </a:solidFill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ABF90A2-4BBA-484E-9F5D-B6D432BC78B2}"/>
              </a:ext>
            </a:extLst>
          </p:cNvPr>
          <p:cNvCxnSpPr>
            <a:cxnSpLocks/>
          </p:cNvCxnSpPr>
          <p:nvPr/>
        </p:nvCxnSpPr>
        <p:spPr>
          <a:xfrm>
            <a:off x="5358725" y="6460644"/>
            <a:ext cx="4224463" cy="7495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solid"/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D3D25BA-6DDD-A742-8A7F-46CE19A36A1A}"/>
              </a:ext>
            </a:extLst>
          </p:cNvPr>
          <p:cNvSpPr txBox="1"/>
          <p:nvPr/>
        </p:nvSpPr>
        <p:spPr>
          <a:xfrm>
            <a:off x="3355604" y="6493408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ourier" pitchFamily="2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F2B0F2-93FC-EF4A-B446-579A41A976B4}"/>
              </a:ext>
            </a:extLst>
          </p:cNvPr>
          <p:cNvSpPr txBox="1"/>
          <p:nvPr/>
        </p:nvSpPr>
        <p:spPr>
          <a:xfrm>
            <a:off x="7858129" y="6493408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ourier" pitchFamily="2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DE8622-8111-6E41-9EEC-B4771B96462C}"/>
              </a:ext>
            </a:extLst>
          </p:cNvPr>
          <p:cNvSpPr txBox="1"/>
          <p:nvPr/>
        </p:nvSpPr>
        <p:spPr>
          <a:xfrm>
            <a:off x="4083006" y="6493408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ourier" pitchFamily="2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C1A8D4-77A2-1944-80EA-1321F32F792B}"/>
              </a:ext>
            </a:extLst>
          </p:cNvPr>
          <p:cNvSpPr txBox="1"/>
          <p:nvPr/>
        </p:nvSpPr>
        <p:spPr>
          <a:xfrm>
            <a:off x="4744339" y="6493408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ourier" pitchFamily="2" charset="0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EC0812-716C-854A-A837-C62957A6400B}"/>
              </a:ext>
            </a:extLst>
          </p:cNvPr>
          <p:cNvSpPr txBox="1"/>
          <p:nvPr/>
        </p:nvSpPr>
        <p:spPr>
          <a:xfrm>
            <a:off x="6223960" y="6486699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ourier" pitchFamily="2" charset="0"/>
              </a:rPr>
              <a:t>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33A7E4-02E9-EE43-9042-478027085F85}"/>
              </a:ext>
            </a:extLst>
          </p:cNvPr>
          <p:cNvSpPr txBox="1"/>
          <p:nvPr/>
        </p:nvSpPr>
        <p:spPr>
          <a:xfrm>
            <a:off x="7193317" y="6486699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ourier" pitchFamily="2" charset="0"/>
              </a:rPr>
              <a:t>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4728B9-F4BE-3542-B1D3-A5A930CEE3F3}"/>
              </a:ext>
            </a:extLst>
          </p:cNvPr>
          <p:cNvSpPr txBox="1"/>
          <p:nvPr/>
        </p:nvSpPr>
        <p:spPr>
          <a:xfrm>
            <a:off x="8504268" y="6495662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ourier" pitchFamily="2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ABD23C-991F-D941-B66A-52CC3FD59334}"/>
              </a:ext>
            </a:extLst>
          </p:cNvPr>
          <p:cNvSpPr txBox="1"/>
          <p:nvPr/>
        </p:nvSpPr>
        <p:spPr>
          <a:xfrm>
            <a:off x="9165601" y="6495662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ourier" pitchFamily="2" charset="0"/>
              </a:rPr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B90E14-4011-7542-AB95-525C22649C85}"/>
              </a:ext>
            </a:extLst>
          </p:cNvPr>
          <p:cNvSpPr txBox="1"/>
          <p:nvPr/>
        </p:nvSpPr>
        <p:spPr>
          <a:xfrm>
            <a:off x="6895310" y="5863369"/>
            <a:ext cx="17477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>
                <a:latin typeface="FoundrySterling-Book" pitchFamily="2" charset="0"/>
              </a:rPr>
              <a:t>Predicted lengths were:</a:t>
            </a:r>
            <a:endParaRPr lang="en-GB" sz="1200">
              <a:latin typeface="FoundrySterling-Book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24978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66599B-E8A4-FD10-EC29-E080896FDF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43</a:t>
            </a:fld>
            <a:endParaRPr lang="en-GB"/>
          </a:p>
        </p:txBody>
      </p:sp>
      <p:pic>
        <p:nvPicPr>
          <p:cNvPr id="4" name="Picture 3" descr="A group of colorful lines&#10;&#10;Description automatically generated">
            <a:extLst>
              <a:ext uri="{FF2B5EF4-FFF2-40B4-BE49-F238E27FC236}">
                <a16:creationId xmlns:a16="http://schemas.microsoft.com/office/drawing/2014/main" id="{B5C7EDA8-E786-BBE7-468C-C8CA65225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131" y="474538"/>
            <a:ext cx="6547104" cy="57242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C30E3A-A1C0-2EED-8574-6FC0294AEEF7}"/>
              </a:ext>
            </a:extLst>
          </p:cNvPr>
          <p:cNvSpPr txBox="1"/>
          <p:nvPr/>
        </p:nvSpPr>
        <p:spPr>
          <a:xfrm>
            <a:off x="340242" y="1127050"/>
            <a:ext cx="497123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  <a:r>
              <a:rPr lang="en-US" baseline="30000" dirty="0">
                <a:solidFill>
                  <a:schemeClr val="bg1"/>
                </a:solidFill>
              </a:rPr>
              <a:t>nd</a:t>
            </a:r>
            <a:r>
              <a:rPr lang="en-US" dirty="0">
                <a:solidFill>
                  <a:schemeClr val="bg1"/>
                </a:solidFill>
              </a:rPr>
              <a:t> attempt: </a:t>
            </a:r>
            <a:r>
              <a:rPr lang="en-US" dirty="0" err="1">
                <a:solidFill>
                  <a:schemeClr val="bg1"/>
                </a:solidFill>
              </a:rPr>
              <a:t>Pacbio</a:t>
            </a:r>
            <a:r>
              <a:rPr lang="en-US" dirty="0">
                <a:solidFill>
                  <a:schemeClr val="bg1"/>
                </a:solidFill>
              </a:rPr>
              <a:t> whole-genome sequencing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3D7</a:t>
            </a:r>
          </a:p>
          <a:p>
            <a:r>
              <a:rPr lang="en-US" dirty="0">
                <a:solidFill>
                  <a:schemeClr val="bg1"/>
                </a:solidFill>
              </a:rPr>
              <a:t>FUP-H</a:t>
            </a:r>
          </a:p>
          <a:p>
            <a:r>
              <a:rPr lang="en-US" dirty="0">
                <a:solidFill>
                  <a:schemeClr val="bg1"/>
                </a:solidFill>
              </a:rPr>
              <a:t>4 Kenyan parasites</a:t>
            </a:r>
          </a:p>
          <a:p>
            <a:r>
              <a:rPr lang="en-US" dirty="0">
                <a:solidFill>
                  <a:schemeClr val="bg1"/>
                </a:solidFill>
              </a:rPr>
              <a:t>2 Gambian parasites</a:t>
            </a:r>
          </a:p>
          <a:p>
            <a:r>
              <a:rPr lang="en-US" dirty="0">
                <a:solidFill>
                  <a:schemeClr val="bg1"/>
                </a:solidFill>
              </a:rPr>
              <a:t>1 parasite from single-cell sorting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08B367-009F-39D1-796D-D06B9C98DF9D}"/>
              </a:ext>
            </a:extLst>
          </p:cNvPr>
          <p:cNvSpPr txBox="1"/>
          <p:nvPr/>
        </p:nvSpPr>
        <p:spPr>
          <a:xfrm>
            <a:off x="340242" y="3429000"/>
            <a:ext cx="4253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Carried out by James Docker and Amy </a:t>
            </a:r>
            <a:r>
              <a:rPr lang="en-US" dirty="0" err="1">
                <a:solidFill>
                  <a:schemeClr val="bg1"/>
                </a:solidFill>
              </a:rPr>
              <a:t>Trebes</a:t>
            </a:r>
            <a:r>
              <a:rPr lang="en-US" dirty="0">
                <a:solidFill>
                  <a:schemeClr val="bg1"/>
                </a:solidFill>
              </a:rPr>
              <a:t>, Oxford Genomics Centre for a test of new fragmentation protocol.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655AFC-D82F-3AE6-2C0C-F433BC82B5ED}"/>
              </a:ext>
            </a:extLst>
          </p:cNvPr>
          <p:cNvSpPr txBox="1"/>
          <p:nvPr/>
        </p:nvSpPr>
        <p:spPr>
          <a:xfrm>
            <a:off x="340242" y="4921103"/>
            <a:ext cx="4805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Worked amazingly well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BC8F1AF-FBBD-950D-B9D5-DD8C730A3198}"/>
              </a:ext>
            </a:extLst>
          </p:cNvPr>
          <p:cNvCxnSpPr>
            <a:cxnSpLocks/>
          </p:cNvCxnSpPr>
          <p:nvPr/>
        </p:nvCxnSpPr>
        <p:spPr>
          <a:xfrm flipV="1">
            <a:off x="3427032" y="4742121"/>
            <a:ext cx="1336354" cy="36364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0CACCEB-6D22-CB02-036A-6257FA0E5163}"/>
              </a:ext>
            </a:extLst>
          </p:cNvPr>
          <p:cNvSpPr txBox="1"/>
          <p:nvPr/>
        </p:nvSpPr>
        <p:spPr>
          <a:xfrm>
            <a:off x="3656197" y="6408862"/>
            <a:ext cx="27478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Process: </a:t>
            </a:r>
            <a:r>
              <a:rPr lang="en-US" sz="1400" dirty="0" err="1">
                <a:solidFill>
                  <a:schemeClr val="bg1"/>
                </a:solidFill>
              </a:rPr>
              <a:t>hifiasm</a:t>
            </a:r>
            <a:r>
              <a:rPr lang="en-US" sz="1400" dirty="0">
                <a:solidFill>
                  <a:schemeClr val="bg1"/>
                </a:solidFill>
              </a:rPr>
              <a:t> -&gt; </a:t>
            </a:r>
            <a:r>
              <a:rPr lang="en-US" sz="1400" dirty="0" err="1">
                <a:solidFill>
                  <a:schemeClr val="bg1"/>
                </a:solidFill>
              </a:rPr>
              <a:t>BandageNG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F7FCE9-36C6-80F1-1DF1-9A49A486A03F}"/>
              </a:ext>
            </a:extLst>
          </p:cNvPr>
          <p:cNvSpPr/>
          <p:nvPr/>
        </p:nvSpPr>
        <p:spPr>
          <a:xfrm>
            <a:off x="5030131" y="2147778"/>
            <a:ext cx="1179283" cy="159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A6809A-EA6A-57B2-D4CD-64AA20780EE5}"/>
              </a:ext>
            </a:extLst>
          </p:cNvPr>
          <p:cNvSpPr txBox="1"/>
          <p:nvPr/>
        </p:nvSpPr>
        <p:spPr>
          <a:xfrm>
            <a:off x="5578220" y="177843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AF497F-EF31-A394-4F0C-9932C0563064}"/>
              </a:ext>
            </a:extLst>
          </p:cNvPr>
          <p:cNvSpPr txBox="1"/>
          <p:nvPr/>
        </p:nvSpPr>
        <p:spPr>
          <a:xfrm>
            <a:off x="6319806" y="5571460"/>
            <a:ext cx="344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Parasite from blood culture </a:t>
            </a:r>
            <a:r>
              <a:rPr lang="en-US" dirty="0" err="1"/>
              <a:t>Kilfi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E9F044-B345-60BC-4429-7FAE580E4796}"/>
              </a:ext>
            </a:extLst>
          </p:cNvPr>
          <p:cNvSpPr txBox="1"/>
          <p:nvPr/>
        </p:nvSpPr>
        <p:spPr>
          <a:xfrm>
            <a:off x="446567" y="5571460"/>
            <a:ext cx="17123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Alex Macharia, Patrick</a:t>
            </a:r>
          </a:p>
        </p:txBody>
      </p:sp>
    </p:spTree>
    <p:extLst>
      <p:ext uri="{BB962C8B-B14F-4D97-AF65-F5344CB8AC3E}">
        <p14:creationId xmlns:p14="http://schemas.microsoft.com/office/powerpoint/2010/main" val="295161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66599B-E8A4-FD10-EC29-E080896FDF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44</a:t>
            </a:fld>
            <a:endParaRPr lang="en-GB"/>
          </a:p>
        </p:txBody>
      </p:sp>
      <p:pic>
        <p:nvPicPr>
          <p:cNvPr id="4" name="Picture 3" descr="A group of colorful lines&#10;&#10;Description automatically generated">
            <a:extLst>
              <a:ext uri="{FF2B5EF4-FFF2-40B4-BE49-F238E27FC236}">
                <a16:creationId xmlns:a16="http://schemas.microsoft.com/office/drawing/2014/main" id="{B5C7EDA8-E786-BBE7-468C-C8CA65225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131" y="474538"/>
            <a:ext cx="6547104" cy="57242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C30E3A-A1C0-2EED-8574-6FC0294AEEF7}"/>
              </a:ext>
            </a:extLst>
          </p:cNvPr>
          <p:cNvSpPr txBox="1"/>
          <p:nvPr/>
        </p:nvSpPr>
        <p:spPr>
          <a:xfrm>
            <a:off x="340242" y="1127050"/>
            <a:ext cx="497123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  <a:r>
              <a:rPr lang="en-US" baseline="30000" dirty="0">
                <a:solidFill>
                  <a:schemeClr val="bg1"/>
                </a:solidFill>
              </a:rPr>
              <a:t>nd</a:t>
            </a:r>
            <a:r>
              <a:rPr lang="en-US" dirty="0">
                <a:solidFill>
                  <a:schemeClr val="bg1"/>
                </a:solidFill>
              </a:rPr>
              <a:t> attempt: </a:t>
            </a:r>
            <a:r>
              <a:rPr lang="en-US" dirty="0" err="1">
                <a:solidFill>
                  <a:schemeClr val="bg1"/>
                </a:solidFill>
              </a:rPr>
              <a:t>Pacbio</a:t>
            </a:r>
            <a:r>
              <a:rPr lang="en-US" dirty="0">
                <a:solidFill>
                  <a:schemeClr val="bg1"/>
                </a:solidFill>
              </a:rPr>
              <a:t> whole-genome sequencing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3D7</a:t>
            </a:r>
          </a:p>
          <a:p>
            <a:r>
              <a:rPr lang="en-US" dirty="0">
                <a:solidFill>
                  <a:schemeClr val="bg1"/>
                </a:solidFill>
              </a:rPr>
              <a:t>FUP-H</a:t>
            </a:r>
          </a:p>
          <a:p>
            <a:r>
              <a:rPr lang="en-US" dirty="0">
                <a:solidFill>
                  <a:schemeClr val="bg1"/>
                </a:solidFill>
              </a:rPr>
              <a:t>4 Kenyan parasites</a:t>
            </a:r>
          </a:p>
          <a:p>
            <a:r>
              <a:rPr lang="en-US" dirty="0">
                <a:solidFill>
                  <a:schemeClr val="bg1"/>
                </a:solidFill>
              </a:rPr>
              <a:t>2 Gambian parasites</a:t>
            </a:r>
          </a:p>
          <a:p>
            <a:r>
              <a:rPr lang="en-US" dirty="0">
                <a:solidFill>
                  <a:schemeClr val="bg1"/>
                </a:solidFill>
              </a:rPr>
              <a:t>1 parasite from single-cell sorting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08B367-009F-39D1-796D-D06B9C98DF9D}"/>
              </a:ext>
            </a:extLst>
          </p:cNvPr>
          <p:cNvSpPr txBox="1"/>
          <p:nvPr/>
        </p:nvSpPr>
        <p:spPr>
          <a:xfrm>
            <a:off x="340242" y="3429000"/>
            <a:ext cx="4253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Carried out by James Docker and Amy </a:t>
            </a:r>
            <a:r>
              <a:rPr lang="en-US" dirty="0" err="1">
                <a:solidFill>
                  <a:schemeClr val="bg1"/>
                </a:solidFill>
              </a:rPr>
              <a:t>Trebes</a:t>
            </a:r>
            <a:r>
              <a:rPr lang="en-US" dirty="0">
                <a:solidFill>
                  <a:schemeClr val="bg1"/>
                </a:solidFill>
              </a:rPr>
              <a:t>, Oxford Genomics Centre for a test of new fragmentation protocol.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655AFC-D82F-3AE6-2C0C-F433BC82B5ED}"/>
              </a:ext>
            </a:extLst>
          </p:cNvPr>
          <p:cNvSpPr txBox="1"/>
          <p:nvPr/>
        </p:nvSpPr>
        <p:spPr>
          <a:xfrm>
            <a:off x="340242" y="4921103"/>
            <a:ext cx="4805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Worked amazingly well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BC8F1AF-FBBD-950D-B9D5-DD8C730A3198}"/>
              </a:ext>
            </a:extLst>
          </p:cNvPr>
          <p:cNvCxnSpPr>
            <a:cxnSpLocks/>
          </p:cNvCxnSpPr>
          <p:nvPr/>
        </p:nvCxnSpPr>
        <p:spPr>
          <a:xfrm flipV="1">
            <a:off x="3427032" y="4742121"/>
            <a:ext cx="1336354" cy="36364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0CACCEB-6D22-CB02-036A-6257FA0E5163}"/>
              </a:ext>
            </a:extLst>
          </p:cNvPr>
          <p:cNvSpPr txBox="1"/>
          <p:nvPr/>
        </p:nvSpPr>
        <p:spPr>
          <a:xfrm>
            <a:off x="7386451" y="6383462"/>
            <a:ext cx="2563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Hifiasm</a:t>
            </a:r>
            <a:r>
              <a:rPr lang="en-US" dirty="0">
                <a:solidFill>
                  <a:schemeClr val="bg1"/>
                </a:solidFill>
              </a:rPr>
              <a:t> -&gt; </a:t>
            </a:r>
            <a:r>
              <a:rPr lang="en-US" dirty="0" err="1">
                <a:solidFill>
                  <a:schemeClr val="bg1"/>
                </a:solidFill>
              </a:rPr>
              <a:t>BandageNG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072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ACDE67-A184-1395-CE11-65BB2D304F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45</a:t>
            </a:fld>
            <a:endParaRPr lang="en-GB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A8A7CF8-017C-B826-2B65-2906087BB7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8"/>
          <a:stretch/>
        </p:blipFill>
        <p:spPr>
          <a:xfrm>
            <a:off x="414669" y="293588"/>
            <a:ext cx="11153553" cy="48738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0A2330-15CE-0515-2AAC-E72F9EF591EC}"/>
              </a:ext>
            </a:extLst>
          </p:cNvPr>
          <p:cNvSpPr txBox="1"/>
          <p:nvPr/>
        </p:nvSpPr>
        <p:spPr>
          <a:xfrm>
            <a:off x="2915129" y="5443870"/>
            <a:ext cx="6361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Multiple sequence alignment of </a:t>
            </a:r>
            <a:r>
              <a:rPr lang="en-US" i="1" dirty="0" err="1">
                <a:solidFill>
                  <a:schemeClr val="bg1"/>
                </a:solidFill>
              </a:rPr>
              <a:t>P.falciparum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whole genomes</a:t>
            </a:r>
          </a:p>
        </p:txBody>
      </p:sp>
    </p:spTree>
    <p:extLst>
      <p:ext uri="{BB962C8B-B14F-4D97-AF65-F5344CB8AC3E}">
        <p14:creationId xmlns:p14="http://schemas.microsoft.com/office/powerpoint/2010/main" val="261425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10E74-09D6-0C27-2BE2-F8BDF5F8E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718" y="434383"/>
            <a:ext cx="10596563" cy="701675"/>
          </a:xfrm>
        </p:spPr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B47ABD-5EB1-FA61-AAA0-447566F824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46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318596-ACAB-9056-07B7-BC180F40DE5C}"/>
              </a:ext>
            </a:extLst>
          </p:cNvPr>
          <p:cNvSpPr txBox="1"/>
          <p:nvPr/>
        </p:nvSpPr>
        <p:spPr>
          <a:xfrm>
            <a:off x="579886" y="2271306"/>
            <a:ext cx="1941557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John Todd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Julian Knight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Andrew Brown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Tony Cutler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Connor Davison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Jia-yuan Zhang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David Smith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Annie Forster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Qijing</a:t>
            </a:r>
            <a:r>
              <a:rPr lang="en-US" dirty="0">
                <a:solidFill>
                  <a:schemeClr val="bg1"/>
                </a:solidFill>
              </a:rPr>
              <a:t> Shen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Jason Hendry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Hitomi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Kuwabara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David Buck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Paolo Piazza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Helen </a:t>
            </a:r>
            <a:r>
              <a:rPr lang="en-US" dirty="0" err="1">
                <a:solidFill>
                  <a:schemeClr val="bg1"/>
                </a:solidFill>
              </a:rPr>
              <a:t>Lockstone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68087E-9061-0C85-6EF6-91EE581AC94F}"/>
              </a:ext>
            </a:extLst>
          </p:cNvPr>
          <p:cNvSpPr txBox="1"/>
          <p:nvPr/>
        </p:nvSpPr>
        <p:spPr>
          <a:xfrm>
            <a:off x="8683227" y="3498542"/>
            <a:ext cx="23391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Dominic Kwiatkowski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Ellen Leffler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Kirk </a:t>
            </a:r>
            <a:r>
              <a:rPr lang="en-US" dirty="0" err="1">
                <a:solidFill>
                  <a:schemeClr val="bg1"/>
                </a:solidFill>
              </a:rPr>
              <a:t>Rockett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43E97F-79C7-ACBC-A2C2-2BA12B0F8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809" y="1136058"/>
            <a:ext cx="1937900" cy="6459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F8FAF0-3479-C9E4-01F0-0A8A2F4050DD}"/>
              </a:ext>
            </a:extLst>
          </p:cNvPr>
          <p:cNvSpPr txBox="1"/>
          <p:nvPr/>
        </p:nvSpPr>
        <p:spPr>
          <a:xfrm>
            <a:off x="5763556" y="1850978"/>
            <a:ext cx="23519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Riki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Aydeniz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Eirini Maria </a:t>
            </a:r>
            <a:r>
              <a:rPr lang="en-US" dirty="0" err="1">
                <a:solidFill>
                  <a:schemeClr val="bg1"/>
                </a:solidFill>
              </a:rPr>
              <a:t>Lampraki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Mike Eberle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Cillian Nolan</a:t>
            </a:r>
          </a:p>
        </p:txBody>
      </p:sp>
      <p:pic>
        <p:nvPicPr>
          <p:cNvPr id="11" name="Picture 10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FB5CAFAD-406C-AE8F-31AB-5F35B3B66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522" y="1165166"/>
            <a:ext cx="2397211" cy="6459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4B845C-F482-5FB1-3C96-68CEDE701C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57" y="1230920"/>
            <a:ext cx="2092499" cy="9455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D35E7FC-8E03-FAEB-C0B0-EC89351C7BA1}"/>
              </a:ext>
            </a:extLst>
          </p:cNvPr>
          <p:cNvSpPr txBox="1"/>
          <p:nvPr/>
        </p:nvSpPr>
        <p:spPr>
          <a:xfrm>
            <a:off x="8645522" y="1910174"/>
            <a:ext cx="21852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Simon Mayes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Philipp </a:t>
            </a:r>
            <a:r>
              <a:rPr lang="en-US" dirty="0" err="1">
                <a:solidFill>
                  <a:schemeClr val="bg1"/>
                </a:solidFill>
              </a:rPr>
              <a:t>Reschender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Tonya McSherry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71F113-2474-304F-29B6-8F28128309D2}"/>
              </a:ext>
            </a:extLst>
          </p:cNvPr>
          <p:cNvSpPr txBox="1"/>
          <p:nvPr/>
        </p:nvSpPr>
        <p:spPr>
          <a:xfrm>
            <a:off x="9086953" y="3108718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MalariaGEN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20075E-5B2A-BF22-D633-088AF3CB5B85}"/>
              </a:ext>
            </a:extLst>
          </p:cNvPr>
          <p:cNvSpPr txBox="1"/>
          <p:nvPr/>
        </p:nvSpPr>
        <p:spPr>
          <a:xfrm>
            <a:off x="10029805" y="5878448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Thanks!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A49804-1A77-7E6B-52AB-6E3ECB6BFD1B}"/>
              </a:ext>
            </a:extLst>
          </p:cNvPr>
          <p:cNvSpPr txBox="1"/>
          <p:nvPr/>
        </p:nvSpPr>
        <p:spPr>
          <a:xfrm>
            <a:off x="5272801" y="3429000"/>
            <a:ext cx="19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…and HV31.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03D3B68-4F3F-58B3-CD49-EFE511A4ADB1}"/>
              </a:ext>
            </a:extLst>
          </p:cNvPr>
          <p:cNvGrpSpPr/>
          <p:nvPr/>
        </p:nvGrpSpPr>
        <p:grpSpPr>
          <a:xfrm>
            <a:off x="5316189" y="4191989"/>
            <a:ext cx="1415579" cy="2123262"/>
            <a:chOff x="100287" y="963860"/>
            <a:chExt cx="1061684" cy="154655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021DF81-4475-66B1-11A7-9FA58768D5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8803" y="963860"/>
              <a:ext cx="664653" cy="84312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EA446AF-8F86-2A5F-339F-C065CB7FDA03}"/>
                </a:ext>
              </a:extLst>
            </p:cNvPr>
            <p:cNvSpPr txBox="1"/>
            <p:nvPr/>
          </p:nvSpPr>
          <p:spPr>
            <a:xfrm>
              <a:off x="100287" y="1887169"/>
              <a:ext cx="1061684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FoundrySterling-Book"/>
                  <a:cs typeface="FoundrySterling-Book"/>
                </a:rPr>
                <a:t>Dominic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FoundrySterling-Book"/>
                  <a:cs typeface="FoundrySterling-Book"/>
                </a:rPr>
                <a:t>Kwiatkowski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FoundrySterling-Book"/>
                  <a:cs typeface="FoundrySterling-Book"/>
                </a:rPr>
                <a:t>1953-2023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2FA7B8F-4951-FC0D-73E5-CB6601ACCF06}"/>
              </a:ext>
            </a:extLst>
          </p:cNvPr>
          <p:cNvSpPr txBox="1"/>
          <p:nvPr/>
        </p:nvSpPr>
        <p:spPr>
          <a:xfrm>
            <a:off x="6858585" y="4693753"/>
            <a:ext cx="4844023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333" i="1" dirty="0">
                <a:solidFill>
                  <a:srgbClr val="F2F2F2"/>
                </a:solidFill>
                <a:latin typeface="FoundrySterling-Book"/>
                <a:cs typeface="FoundrySterling-Book"/>
              </a:rPr>
              <a:t>“We thank the patients and staff at the </a:t>
            </a:r>
            <a:r>
              <a:rPr lang="en-US" sz="1333" i="1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Paediatric</a:t>
            </a:r>
            <a:r>
              <a:rPr lang="en-US" sz="1333" i="1" dirty="0">
                <a:solidFill>
                  <a:srgbClr val="F2F2F2"/>
                </a:solidFill>
                <a:latin typeface="FoundrySterling-Book"/>
                <a:cs typeface="FoundrySterling-Book"/>
              </a:rPr>
              <a:t> Department of the Royal Victoria Hospital in Banjul, Gambia, and at Kilifi County Hospital and the KEMRI-Wellcome Trust Research </a:t>
            </a:r>
            <a:r>
              <a:rPr lang="en-US" sz="1333" i="1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Programme</a:t>
            </a:r>
            <a:r>
              <a:rPr lang="en-US" sz="1333" i="1" dirty="0">
                <a:solidFill>
                  <a:srgbClr val="F2F2F2"/>
                </a:solidFill>
                <a:latin typeface="FoundrySterling-Book"/>
                <a:cs typeface="FoundrySterling-Book"/>
              </a:rPr>
              <a:t>, Kilifi, Kenya for their help with this study.”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E8802E2-F3CC-4E80-04D6-7F439B3DEF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8661" y="5719232"/>
            <a:ext cx="2643264" cy="50939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1F4A1F8-E44F-5931-055E-B3B6C3309C60}"/>
              </a:ext>
            </a:extLst>
          </p:cNvPr>
          <p:cNvSpPr txBox="1"/>
          <p:nvPr/>
        </p:nvSpPr>
        <p:spPr>
          <a:xfrm>
            <a:off x="3137204" y="1165166"/>
            <a:ext cx="2305311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KEMRI-</a:t>
            </a:r>
            <a:r>
              <a:rPr lang="en-US" b="1" dirty="0" err="1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Wellcome</a:t>
            </a:r>
            <a:endParaRPr lang="en-US" b="1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Kilifi, Kenya</a:t>
            </a:r>
          </a:p>
          <a:p>
            <a:r>
              <a:rPr lang="en-US" sz="160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Alexander W. Macharia</a:t>
            </a:r>
          </a:p>
          <a:p>
            <a:r>
              <a:rPr lang="en-US" sz="160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Patrick </a:t>
            </a:r>
            <a:r>
              <a:rPr lang="en-US" sz="1600" dirty="0" err="1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Ombati</a:t>
            </a:r>
            <a:endParaRPr lang="en-US" sz="160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Silvia Kariuki</a:t>
            </a:r>
          </a:p>
          <a:p>
            <a:endParaRPr lang="en-US" sz="140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CIMR:</a:t>
            </a:r>
          </a:p>
          <a:p>
            <a:r>
              <a:rPr lang="en-US" sz="140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Julian Rayner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711953-26D7-FF27-8DA8-2B19DDB4C286}"/>
              </a:ext>
            </a:extLst>
          </p:cNvPr>
          <p:cNvSpPr txBox="1"/>
          <p:nvPr/>
        </p:nvSpPr>
        <p:spPr>
          <a:xfrm>
            <a:off x="3168507" y="4191989"/>
            <a:ext cx="16594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OGC:</a:t>
            </a:r>
          </a:p>
          <a:p>
            <a:r>
              <a:rPr lang="en-US" dirty="0">
                <a:solidFill>
                  <a:schemeClr val="bg1"/>
                </a:solidFill>
              </a:rPr>
              <a:t>Amy </a:t>
            </a:r>
            <a:r>
              <a:rPr lang="en-US" dirty="0" err="1">
                <a:solidFill>
                  <a:schemeClr val="bg1"/>
                </a:solidFill>
              </a:rPr>
              <a:t>Trebes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James Docker</a:t>
            </a:r>
          </a:p>
          <a:p>
            <a:r>
              <a:rPr lang="en-US" dirty="0">
                <a:solidFill>
                  <a:schemeClr val="bg1"/>
                </a:solidFill>
              </a:rPr>
              <a:t>David Buck</a:t>
            </a:r>
          </a:p>
        </p:txBody>
      </p:sp>
    </p:spTree>
    <p:extLst>
      <p:ext uri="{BB962C8B-B14F-4D97-AF65-F5344CB8AC3E}">
        <p14:creationId xmlns:p14="http://schemas.microsoft.com/office/powerpoint/2010/main" val="344785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10DD603-F836-AF1B-DC30-BAF775AC6D4C}"/>
              </a:ext>
            </a:extLst>
          </p:cNvPr>
          <p:cNvSpPr txBox="1"/>
          <p:nvPr/>
        </p:nvSpPr>
        <p:spPr>
          <a:xfrm>
            <a:off x="318485" y="1384190"/>
            <a:ext cx="4285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Genomic data: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7F4153-0872-E1CA-E342-4C331D2E35A5}"/>
              </a:ext>
            </a:extLst>
          </p:cNvPr>
          <p:cNvSpPr txBox="1"/>
          <p:nvPr/>
        </p:nvSpPr>
        <p:spPr>
          <a:xfrm>
            <a:off x="304301" y="2128823"/>
            <a:ext cx="57546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Illumina and MGI short-read data, to ~200x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PacBio ‘continuous long reads’ (Sequel II), to ~35x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PacBio ‘HiFi’ reads (Sequel II and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IIe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to ~24x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New!!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PacBio ‘HiFi’ reads (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Revio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to ~57x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Oxford Nanopore Technologies R9.4.1, to ~63x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New!!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 R10.4.1 data, to ~69x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10X linked-reads (to ~40x)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MGI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stLFR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linked reads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BioNano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optical mapping, to ~150x coverage by fragments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684620-E776-D1E2-B92B-678141488CF1}"/>
              </a:ext>
            </a:extLst>
          </p:cNvPr>
          <p:cNvSpPr txBox="1"/>
          <p:nvPr/>
        </p:nvSpPr>
        <p:spPr>
          <a:xfrm>
            <a:off x="7866343" y="6464400"/>
            <a:ext cx="42721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credit: Dr Graham Beards - Own work, CC BY-SA 3.0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345113-1E0E-D498-99F7-0263C5CBBDFA}"/>
              </a:ext>
            </a:extLst>
          </p:cNvPr>
          <p:cNvSpPr txBox="1"/>
          <p:nvPr/>
        </p:nvSpPr>
        <p:spPr>
          <a:xfrm>
            <a:off x="6492505" y="3382730"/>
            <a:ext cx="51084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RNA-seq for gene expression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ATAC-seq for chromatin accessibility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CHiP</a:t>
            </a:r>
            <a:r>
              <a:rPr lang="en-US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-seq for histone modifications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Methylation (from long read datasets)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7D39BF-D6A4-8442-0C36-4FF6D1072284}"/>
              </a:ext>
            </a:extLst>
          </p:cNvPr>
          <p:cNvSpPr txBox="1"/>
          <p:nvPr/>
        </p:nvSpPr>
        <p:spPr>
          <a:xfrm>
            <a:off x="6535803" y="5236383"/>
            <a:ext cx="5351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data is, or will be available through the EGA: </a:t>
            </a:r>
            <a:r>
              <a:rPr lang="en-US" sz="2400" b="1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EGAS00001005046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0F605B0-F7D6-BA0A-EAAC-EF5CB2D77AC7}"/>
              </a:ext>
            </a:extLst>
          </p:cNvPr>
          <p:cNvSpPr txBox="1"/>
          <p:nvPr/>
        </p:nvSpPr>
        <p:spPr>
          <a:xfrm>
            <a:off x="6433280" y="1381015"/>
            <a:ext cx="4285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 data: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5430713-A47D-2E8D-BF6A-D86B628FFBD6}"/>
              </a:ext>
            </a:extLst>
          </p:cNvPr>
          <p:cNvGrpSpPr/>
          <p:nvPr/>
        </p:nvGrpSpPr>
        <p:grpSpPr>
          <a:xfrm>
            <a:off x="6492505" y="2166633"/>
            <a:ext cx="894971" cy="970195"/>
            <a:chOff x="6931395" y="1949021"/>
            <a:chExt cx="894971" cy="970195"/>
          </a:xfrm>
        </p:grpSpPr>
        <p:pic>
          <p:nvPicPr>
            <p:cNvPr id="39" name="Picture 38" descr="A picture containing colorfulness, screenshot, design, writing implement&#10;&#10;Description automatically generated">
              <a:extLst>
                <a:ext uri="{FF2B5EF4-FFF2-40B4-BE49-F238E27FC236}">
                  <a16:creationId xmlns:a16="http://schemas.microsoft.com/office/drawing/2014/main" id="{3E8A50DF-AE8F-6DE2-3BD9-CC24101FCF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810" b="69381" l="34000" r="44567">
                          <a14:foregroundMark x1="41300" y1="55952" x2="38767" y2="54810"/>
                          <a14:backgroundMark x1="33900" y1="61952" x2="33900" y2="61952"/>
                          <a14:backgroundMark x1="33967" y1="61905" x2="33967" y2="61905"/>
                          <a14:backgroundMark x1="33967" y1="61905" x2="33833" y2="61333"/>
                        </a14:backgroundRemoval>
                      </a14:imgEffect>
                    </a14:imgLayer>
                  </a14:imgProps>
                </a:ext>
              </a:extLst>
            </a:blip>
            <a:srcRect l="33092" t="53831" r="54145" b="28871"/>
            <a:stretch/>
          </p:blipFill>
          <p:spPr>
            <a:xfrm>
              <a:off x="7030062" y="1949021"/>
              <a:ext cx="680755" cy="64586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5FD60B6-F5E2-DEA7-CA05-C03A562736F3}"/>
                </a:ext>
              </a:extLst>
            </p:cNvPr>
            <p:cNvSpPr txBox="1"/>
            <p:nvPr/>
          </p:nvSpPr>
          <p:spPr>
            <a:xfrm>
              <a:off x="6931395" y="2611439"/>
              <a:ext cx="8949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(B cells)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5879C5D-009F-6884-6AA0-EFEADB436E42}"/>
              </a:ext>
            </a:extLst>
          </p:cNvPr>
          <p:cNvGrpSpPr/>
          <p:nvPr/>
        </p:nvGrpSpPr>
        <p:grpSpPr>
          <a:xfrm>
            <a:off x="7416146" y="2172428"/>
            <a:ext cx="1364412" cy="972475"/>
            <a:chOff x="8033406" y="1942515"/>
            <a:chExt cx="1364412" cy="972475"/>
          </a:xfrm>
        </p:grpSpPr>
        <p:pic>
          <p:nvPicPr>
            <p:cNvPr id="43" name="Picture 42" descr="A picture containing colorfulness, screenshot, design, writing implement&#10;&#10;Description automatically generated">
              <a:extLst>
                <a:ext uri="{FF2B5EF4-FFF2-40B4-BE49-F238E27FC236}">
                  <a16:creationId xmlns:a16="http://schemas.microsoft.com/office/drawing/2014/main" id="{04E11C57-FEC0-9B2B-2E17-22F3DE33A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7541" t="53828" r="39696" b="28874"/>
            <a:stretch/>
          </p:blipFill>
          <p:spPr>
            <a:xfrm>
              <a:off x="8352084" y="1942515"/>
              <a:ext cx="680755" cy="645861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B44AFCD-928E-0BF1-3DF0-6C0AAF894E1F}"/>
                </a:ext>
              </a:extLst>
            </p:cNvPr>
            <p:cNvSpPr txBox="1"/>
            <p:nvPr/>
          </p:nvSpPr>
          <p:spPr>
            <a:xfrm>
              <a:off x="8033406" y="2607213"/>
              <a:ext cx="13644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(T helper cells)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AF5BF831-0A6D-1A79-CE19-9A0E8B7A1EB4}"/>
              </a:ext>
            </a:extLst>
          </p:cNvPr>
          <p:cNvSpPr txBox="1"/>
          <p:nvPr/>
        </p:nvSpPr>
        <p:spPr>
          <a:xfrm>
            <a:off x="8833530" y="2829051"/>
            <a:ext cx="1168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(Monocytes)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B41EE78-5B7A-F10C-B5D7-01551F82DB80}"/>
              </a:ext>
            </a:extLst>
          </p:cNvPr>
          <p:cNvGrpSpPr/>
          <p:nvPr/>
        </p:nvGrpSpPr>
        <p:grpSpPr>
          <a:xfrm>
            <a:off x="10137779" y="2162543"/>
            <a:ext cx="1220733" cy="974285"/>
            <a:chOff x="8150130" y="3446971"/>
            <a:chExt cx="1220733" cy="974285"/>
          </a:xfrm>
        </p:grpSpPr>
        <p:pic>
          <p:nvPicPr>
            <p:cNvPr id="51" name="Picture 50" descr="A picture containing colorfulness, screenshot, design, writing implement&#10;&#10;Description automatically generated">
              <a:extLst>
                <a:ext uri="{FF2B5EF4-FFF2-40B4-BE49-F238E27FC236}">
                  <a16:creationId xmlns:a16="http://schemas.microsoft.com/office/drawing/2014/main" id="{13312459-E192-2D6A-D1B3-3313CD8CD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1225" t="53084" r="26012" b="29618"/>
            <a:stretch/>
          </p:blipFill>
          <p:spPr>
            <a:xfrm>
              <a:off x="8386195" y="3446971"/>
              <a:ext cx="680755" cy="645861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9FB26E7-F1F5-9B2B-F3B6-3426304FD635}"/>
                </a:ext>
              </a:extLst>
            </p:cNvPr>
            <p:cNvSpPr txBox="1"/>
            <p:nvPr/>
          </p:nvSpPr>
          <p:spPr>
            <a:xfrm>
              <a:off x="8150130" y="4113479"/>
              <a:ext cx="12207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(Cytotoxic T)</a:t>
              </a: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EBDCE6BC-1B1E-E54C-3D8B-C30516C841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874" t="24153" r="29639" b="25264"/>
          <a:stretch/>
        </p:blipFill>
        <p:spPr>
          <a:xfrm>
            <a:off x="9060095" y="2176576"/>
            <a:ext cx="715780" cy="635807"/>
          </a:xfrm>
          <a:prstGeom prst="rect">
            <a:avLst/>
          </a:prstGeom>
        </p:spPr>
      </p:pic>
      <p:sp>
        <p:nvSpPr>
          <p:cNvPr id="55" name="Title 1">
            <a:extLst>
              <a:ext uri="{FF2B5EF4-FFF2-40B4-BE49-F238E27FC236}">
                <a16:creationId xmlns:a16="http://schemas.microsoft.com/office/drawing/2014/main" id="{DD2F23D6-609F-9FA4-6F4E-DC7690C53F9A}"/>
              </a:ext>
            </a:extLst>
          </p:cNvPr>
          <p:cNvSpPr txBox="1">
            <a:spLocks/>
          </p:cNvSpPr>
          <p:nvPr/>
        </p:nvSpPr>
        <p:spPr>
          <a:xfrm>
            <a:off x="458036" y="441513"/>
            <a:ext cx="10596563" cy="701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47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HV31 </a:t>
            </a:r>
            <a:r>
              <a:rPr lang="en-US" dirty="0" err="1"/>
              <a:t>omniome</a:t>
            </a:r>
            <a:r>
              <a:rPr lang="en-US" dirty="0"/>
              <a:t> project: data</a:t>
            </a:r>
          </a:p>
        </p:txBody>
      </p:sp>
    </p:spTree>
    <p:extLst>
      <p:ext uri="{BB962C8B-B14F-4D97-AF65-F5344CB8AC3E}">
        <p14:creationId xmlns:p14="http://schemas.microsoft.com/office/powerpoint/2010/main" val="173786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AABC4F-F124-7E0C-781D-CDC819FC90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4" name="Picture 3" descr="A picture containing circle, diagram, graphics, design&#10;&#10;Description automatically generated">
            <a:extLst>
              <a:ext uri="{FF2B5EF4-FFF2-40B4-BE49-F238E27FC236}">
                <a16:creationId xmlns:a16="http://schemas.microsoft.com/office/drawing/2014/main" id="{EE183487-9248-7FB4-A3F1-3C05558773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07" b="91667" l="9443" r="92615">
                        <a14:foregroundMark x1="91041" y1="48438" x2="91041" y2="48438"/>
                        <a14:foregroundMark x1="92978" y1="48438" x2="92978" y2="48438"/>
                        <a14:foregroundMark x1="65254" y1="10069" x2="65254" y2="10069"/>
                        <a14:foregroundMark x1="64286" y1="8681" x2="64286" y2="8681"/>
                        <a14:foregroundMark x1="64286" y1="91840" x2="64286" y2="91840"/>
                        <a14:foregroundMark x1="65981" y1="8854" x2="65981" y2="8854"/>
                        <a14:foregroundMark x1="67070" y1="8854" x2="67070" y2="8854"/>
                        <a14:foregroundMark x1="67676" y1="8854" x2="67676" y2="8854"/>
                        <a14:foregroundMark x1="67676" y1="8854" x2="69370" y2="9722"/>
                        <a14:foregroundMark x1="64044" y1="8507" x2="61259" y2="9549"/>
                      </a14:backgroundRemoval>
                    </a14:imgEffect>
                  </a14:imgLayer>
                </a14:imgProps>
              </a:ext>
            </a:extLst>
          </a:blip>
          <a:srcRect l="32092"/>
          <a:stretch/>
        </p:blipFill>
        <p:spPr>
          <a:xfrm>
            <a:off x="5485446" y="1023143"/>
            <a:ext cx="936620" cy="9617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41270F7-C0B2-114D-E250-7ACFBB94156A}"/>
              </a:ext>
            </a:extLst>
          </p:cNvPr>
          <p:cNvSpPr/>
          <p:nvPr/>
        </p:nvSpPr>
        <p:spPr>
          <a:xfrm>
            <a:off x="4582229" y="306234"/>
            <a:ext cx="27430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2000" b="1" dirty="0">
                <a:solidFill>
                  <a:schemeClr val="bg1"/>
                </a:solidFill>
              </a:rPr>
              <a:t>PBMCs</a:t>
            </a:r>
          </a:p>
          <a:p>
            <a:pPr algn="ctr">
              <a:spcBef>
                <a:spcPct val="50000"/>
              </a:spcBef>
            </a:pPr>
            <a:r>
              <a:rPr lang="en-GB" altLang="en-US" sz="1600" b="1" dirty="0">
                <a:solidFill>
                  <a:schemeClr val="bg1"/>
                </a:solidFill>
              </a:rPr>
              <a:t>stored in foetal calf serum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EBAA18-3327-4725-36C2-C4C9771BB525}"/>
              </a:ext>
            </a:extLst>
          </p:cNvPr>
          <p:cNvSpPr txBox="1"/>
          <p:nvPr/>
        </p:nvSpPr>
        <p:spPr>
          <a:xfrm>
            <a:off x="4405896" y="2519917"/>
            <a:ext cx="3095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DNA extraction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Qiagen </a:t>
            </a:r>
            <a:r>
              <a:rPr lang="en-US" dirty="0" err="1">
                <a:solidFill>
                  <a:schemeClr val="bg1"/>
                </a:solidFill>
              </a:rPr>
              <a:t>Gentra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Puregene</a:t>
            </a:r>
            <a:r>
              <a:rPr lang="en-US" dirty="0">
                <a:solidFill>
                  <a:schemeClr val="bg1"/>
                </a:solidFill>
              </a:rPr>
              <a:t> Kit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13C987E-121F-E088-4AF4-8C9C37E38DD5}"/>
              </a:ext>
            </a:extLst>
          </p:cNvPr>
          <p:cNvCxnSpPr>
            <a:stCxn id="4" idx="2"/>
          </p:cNvCxnSpPr>
          <p:nvPr/>
        </p:nvCxnSpPr>
        <p:spPr>
          <a:xfrm>
            <a:off x="5953756" y="1984937"/>
            <a:ext cx="0" cy="39675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3AA77A1-2B1B-468B-0349-97D2128E9FCC}"/>
              </a:ext>
            </a:extLst>
          </p:cNvPr>
          <p:cNvCxnSpPr>
            <a:cxnSpLocks/>
          </p:cNvCxnSpPr>
          <p:nvPr/>
        </p:nvCxnSpPr>
        <p:spPr>
          <a:xfrm flipH="1">
            <a:off x="4051005" y="3429000"/>
            <a:ext cx="354891" cy="30302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48A7AD-6240-ADF3-D135-09EABE3A568C}"/>
              </a:ext>
            </a:extLst>
          </p:cNvPr>
          <p:cNvCxnSpPr>
            <a:cxnSpLocks/>
          </p:cNvCxnSpPr>
          <p:nvPr/>
        </p:nvCxnSpPr>
        <p:spPr>
          <a:xfrm>
            <a:off x="7501615" y="3429000"/>
            <a:ext cx="387743" cy="27222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2FFC19CC-CE55-6DC0-401C-B3954D523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993" y="3795789"/>
            <a:ext cx="1937900" cy="645967"/>
          </a:xfrm>
          <a:prstGeom prst="rect">
            <a:avLst/>
          </a:prstGeom>
        </p:spPr>
      </p:pic>
      <p:pic>
        <p:nvPicPr>
          <p:cNvPr id="14" name="Picture 13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AF3DB2EB-96E5-BD21-52F8-80758B8940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797" y="3817020"/>
            <a:ext cx="2397211" cy="6459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6267254-F127-C131-6F1D-CE57572CBE0A}"/>
              </a:ext>
            </a:extLst>
          </p:cNvPr>
          <p:cNvSpPr txBox="1"/>
          <p:nvPr/>
        </p:nvSpPr>
        <p:spPr>
          <a:xfrm>
            <a:off x="2594345" y="4579083"/>
            <a:ext cx="26988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Sequencing using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5 x </a:t>
            </a:r>
            <a:r>
              <a:rPr lang="en-US" dirty="0" err="1">
                <a:solidFill>
                  <a:schemeClr val="bg1"/>
                </a:solidFill>
              </a:rPr>
              <a:t>Promethion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flowcells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To </a:t>
            </a:r>
            <a:r>
              <a:rPr lang="en-US" sz="1400" dirty="0" err="1">
                <a:solidFill>
                  <a:schemeClr val="bg1"/>
                </a:solidFill>
              </a:rPr>
              <a:t>approx</a:t>
            </a:r>
            <a:r>
              <a:rPr lang="en-US" sz="1400" dirty="0">
                <a:solidFill>
                  <a:schemeClr val="bg1"/>
                </a:solidFill>
              </a:rPr>
              <a:t> 67x depth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A880E5-91DC-E017-0D50-E047E765F82A}"/>
              </a:ext>
            </a:extLst>
          </p:cNvPr>
          <p:cNvSpPr txBox="1"/>
          <p:nvPr/>
        </p:nvSpPr>
        <p:spPr>
          <a:xfrm>
            <a:off x="6539914" y="4579083"/>
            <a:ext cx="26988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Sequencing using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2 x </a:t>
            </a:r>
            <a:r>
              <a:rPr lang="en-US" dirty="0" err="1">
                <a:solidFill>
                  <a:schemeClr val="bg1"/>
                </a:solidFill>
              </a:rPr>
              <a:t>Revio</a:t>
            </a:r>
            <a:r>
              <a:rPr lang="en-US" dirty="0">
                <a:solidFill>
                  <a:schemeClr val="bg1"/>
                </a:solidFill>
              </a:rPr>
              <a:t> SMRT cell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To </a:t>
            </a:r>
            <a:r>
              <a:rPr lang="en-US" sz="1400" dirty="0" err="1">
                <a:solidFill>
                  <a:schemeClr val="bg1"/>
                </a:solidFill>
              </a:rPr>
              <a:t>approx</a:t>
            </a:r>
            <a:r>
              <a:rPr lang="en-US" sz="1400" dirty="0">
                <a:solidFill>
                  <a:schemeClr val="bg1"/>
                </a:solidFill>
              </a:rPr>
              <a:t> 60x depth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437E93-8E14-2A92-3687-7E3F1B51838F}"/>
              </a:ext>
            </a:extLst>
          </p:cNvPr>
          <p:cNvSpPr txBox="1"/>
          <p:nvPr/>
        </p:nvSpPr>
        <p:spPr>
          <a:xfrm>
            <a:off x="4589704" y="5854591"/>
            <a:ext cx="3416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Analysis by our team @ Oxford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B0019E-7002-66DA-B470-2B29857F6B44}"/>
              </a:ext>
            </a:extLst>
          </p:cNvPr>
          <p:cNvGrpSpPr/>
          <p:nvPr/>
        </p:nvGrpSpPr>
        <p:grpSpPr>
          <a:xfrm>
            <a:off x="425308" y="373409"/>
            <a:ext cx="1259634" cy="1219679"/>
            <a:chOff x="379212" y="2096261"/>
            <a:chExt cx="1090878" cy="105627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29C50C5-F23B-263E-64C3-10C6928CCA5E}"/>
                </a:ext>
              </a:extLst>
            </p:cNvPr>
            <p:cNvSpPr/>
            <p:nvPr/>
          </p:nvSpPr>
          <p:spPr>
            <a:xfrm>
              <a:off x="379212" y="2096261"/>
              <a:ext cx="1090878" cy="1056276"/>
            </a:xfrm>
            <a:prstGeom prst="rect">
              <a:avLst/>
            </a:prstGeom>
            <a:solidFill>
              <a:srgbClr val="FFFFFF">
                <a:alpha val="21961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5CE1A6A-A3E0-AEE6-931C-D735CE468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3648" y="2178280"/>
              <a:ext cx="892239" cy="892239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24AF863-BC10-A48B-6A8A-C0E579EE7EFC}"/>
              </a:ext>
            </a:extLst>
          </p:cNvPr>
          <p:cNvSpPr txBox="1"/>
          <p:nvPr/>
        </p:nvSpPr>
        <p:spPr>
          <a:xfrm>
            <a:off x="1819697" y="476048"/>
            <a:ext cx="18774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Andrew Brown</a:t>
            </a:r>
          </a:p>
          <a:p>
            <a:r>
              <a:rPr lang="en-US" dirty="0">
                <a:solidFill>
                  <a:schemeClr val="bg1"/>
                </a:solidFill>
              </a:rPr>
              <a:t>Julian Knight lab</a:t>
            </a:r>
          </a:p>
          <a:p>
            <a:r>
              <a:rPr lang="en-US" dirty="0">
                <a:solidFill>
                  <a:schemeClr val="bg1"/>
                </a:solidFill>
              </a:rPr>
              <a:t>Connor Davison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2C4AD5-817D-C928-A940-D1FA9E7B1FCD}"/>
              </a:ext>
            </a:extLst>
          </p:cNvPr>
          <p:cNvSpPr txBox="1"/>
          <p:nvPr/>
        </p:nvSpPr>
        <p:spPr>
          <a:xfrm>
            <a:off x="8956752" y="3732028"/>
            <a:ext cx="18662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</a:rPr>
              <a:t>Riki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Aydeniz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Eirini Maria </a:t>
            </a:r>
            <a:r>
              <a:rPr lang="en-US" sz="1400" dirty="0" err="1">
                <a:solidFill>
                  <a:schemeClr val="bg1"/>
                </a:solidFill>
              </a:rPr>
              <a:t>Lampraki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Mike Eberle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Cillian Nolan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9B2DD6-F098-8613-CCF2-58F17E056FCB}"/>
              </a:ext>
            </a:extLst>
          </p:cNvPr>
          <p:cNvSpPr txBox="1"/>
          <p:nvPr/>
        </p:nvSpPr>
        <p:spPr>
          <a:xfrm>
            <a:off x="234312" y="3676413"/>
            <a:ext cx="22060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Simon Mayes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Philipp </a:t>
            </a:r>
            <a:r>
              <a:rPr lang="en-US" sz="1400" dirty="0" err="1">
                <a:solidFill>
                  <a:schemeClr val="bg1"/>
                </a:solidFill>
              </a:rPr>
              <a:t>Reschender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Tonya McSherry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Rosemary Sinclair-</a:t>
            </a:r>
            <a:r>
              <a:rPr lang="en-US" sz="1400" dirty="0" err="1">
                <a:solidFill>
                  <a:schemeClr val="bg1"/>
                </a:solidFill>
              </a:rPr>
              <a:t>Dokos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07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54D852-53B7-0F96-994C-096558A13E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5" name="Picture 4" descr="A chart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47920F61-C5EB-25BA-523A-855C496660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2" t="13072" r="47853" b="68207"/>
          <a:stretch/>
        </p:blipFill>
        <p:spPr>
          <a:xfrm>
            <a:off x="420147" y="1526633"/>
            <a:ext cx="4059256" cy="191889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E703EB-92B3-F050-8976-42E516FCCB04}"/>
              </a:ext>
            </a:extLst>
          </p:cNvPr>
          <p:cNvSpPr txBox="1"/>
          <p:nvPr/>
        </p:nvSpPr>
        <p:spPr>
          <a:xfrm>
            <a:off x="1912486" y="838821"/>
            <a:ext cx="171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Simplex</a:t>
            </a:r>
            <a:r>
              <a:rPr lang="en-US" dirty="0">
                <a:solidFill>
                  <a:schemeClr val="bg1"/>
                </a:solidFill>
              </a:rPr>
              <a:t> reads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752D2B3-777B-0DE0-7866-D558144E3773}"/>
              </a:ext>
            </a:extLst>
          </p:cNvPr>
          <p:cNvSpPr txBox="1">
            <a:spLocks/>
          </p:cNvSpPr>
          <p:nvPr/>
        </p:nvSpPr>
        <p:spPr>
          <a:xfrm>
            <a:off x="293738" y="51394"/>
            <a:ext cx="10596563" cy="701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47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Read length comparison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82DE11-68C7-CBF6-F7E6-0B18AC8E5284}"/>
              </a:ext>
            </a:extLst>
          </p:cNvPr>
          <p:cNvSpPr txBox="1"/>
          <p:nvPr/>
        </p:nvSpPr>
        <p:spPr>
          <a:xfrm>
            <a:off x="8187317" y="2245125"/>
            <a:ext cx="2702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Nanopore R10.4.1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6ADAC8-9585-4452-D919-8A19ED11D824}"/>
              </a:ext>
            </a:extLst>
          </p:cNvPr>
          <p:cNvSpPr txBox="1"/>
          <p:nvPr/>
        </p:nvSpPr>
        <p:spPr>
          <a:xfrm>
            <a:off x="559043" y="3764003"/>
            <a:ext cx="4059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 this </a:t>
            </a:r>
            <a:r>
              <a:rPr lang="en-US" dirty="0" err="1">
                <a:solidFill>
                  <a:schemeClr val="bg1"/>
                </a:solidFill>
              </a:rPr>
              <a:t>expt</a:t>
            </a:r>
            <a:r>
              <a:rPr lang="en-US" dirty="0">
                <a:solidFill>
                  <a:schemeClr val="bg1"/>
                </a:solidFill>
              </a:rPr>
              <a:t>, most nanopore reads were 1-100kb long…</a:t>
            </a:r>
          </a:p>
        </p:txBody>
      </p:sp>
    </p:spTree>
    <p:extLst>
      <p:ext uri="{BB962C8B-B14F-4D97-AF65-F5344CB8AC3E}">
        <p14:creationId xmlns:p14="http://schemas.microsoft.com/office/powerpoint/2010/main" val="287625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54D852-53B7-0F96-994C-096558A13E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5" name="Picture 4" descr="A chart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47920F61-C5EB-25BA-523A-855C496660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3" t="12971" r="48995" b="68207"/>
          <a:stretch/>
        </p:blipFill>
        <p:spPr>
          <a:xfrm>
            <a:off x="420147" y="1516289"/>
            <a:ext cx="3955084" cy="19292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70D51C1-F15A-42A8-4F6F-B03D115E82C2}"/>
              </a:ext>
            </a:extLst>
          </p:cNvPr>
          <p:cNvSpPr txBox="1"/>
          <p:nvPr/>
        </p:nvSpPr>
        <p:spPr>
          <a:xfrm>
            <a:off x="8187317" y="2245125"/>
            <a:ext cx="2702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Nanopore R10.4.1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4603AE-3C06-3681-5F0E-8357A8080BFA}"/>
              </a:ext>
            </a:extLst>
          </p:cNvPr>
          <p:cNvSpPr txBox="1"/>
          <p:nvPr/>
        </p:nvSpPr>
        <p:spPr>
          <a:xfrm>
            <a:off x="1912486" y="838821"/>
            <a:ext cx="171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Simplex</a:t>
            </a:r>
            <a:r>
              <a:rPr lang="en-US" dirty="0">
                <a:solidFill>
                  <a:schemeClr val="bg1"/>
                </a:solidFill>
              </a:rPr>
              <a:t> reads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4E80E2-A2E0-25E9-6C06-F34864B5CA81}"/>
              </a:ext>
            </a:extLst>
          </p:cNvPr>
          <p:cNvSpPr txBox="1"/>
          <p:nvPr/>
        </p:nvSpPr>
        <p:spPr>
          <a:xfrm>
            <a:off x="5058697" y="838821"/>
            <a:ext cx="20746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Duplex</a:t>
            </a:r>
            <a:r>
              <a:rPr lang="en-US" dirty="0">
                <a:solidFill>
                  <a:schemeClr val="bg1"/>
                </a:solidFill>
              </a:rPr>
              <a:t> reads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about 5% of total reads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8E6DB81-9C15-C334-2E55-E18EACDDECA8}"/>
              </a:ext>
            </a:extLst>
          </p:cNvPr>
          <p:cNvSpPr txBox="1">
            <a:spLocks/>
          </p:cNvSpPr>
          <p:nvPr/>
        </p:nvSpPr>
        <p:spPr>
          <a:xfrm>
            <a:off x="293738" y="51394"/>
            <a:ext cx="10596563" cy="701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47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Read length comparison</a:t>
            </a:r>
          </a:p>
        </p:txBody>
      </p:sp>
      <p:pic>
        <p:nvPicPr>
          <p:cNvPr id="6" name="Picture 5" descr="A chart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5C03458B-9A41-2C38-FEF3-E38BF42004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4" t="12971" r="11136" b="68207"/>
          <a:stretch/>
        </p:blipFill>
        <p:spPr>
          <a:xfrm>
            <a:off x="4456253" y="1511341"/>
            <a:ext cx="3368232" cy="19292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F795B9-AC9F-8496-0ABB-3C5EAB5FEA99}"/>
              </a:ext>
            </a:extLst>
          </p:cNvPr>
          <p:cNvSpPr txBox="1"/>
          <p:nvPr/>
        </p:nvSpPr>
        <p:spPr>
          <a:xfrm>
            <a:off x="4629008" y="3764003"/>
            <a:ext cx="3022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and duplex reads were slightly shorter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A6570D-CE6B-A78A-DCB0-B9D108A2638C}"/>
              </a:ext>
            </a:extLst>
          </p:cNvPr>
          <p:cNvSpPr txBox="1"/>
          <p:nvPr/>
        </p:nvSpPr>
        <p:spPr>
          <a:xfrm>
            <a:off x="559043" y="3764003"/>
            <a:ext cx="4059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 this </a:t>
            </a:r>
            <a:r>
              <a:rPr lang="en-US" dirty="0" err="1">
                <a:solidFill>
                  <a:schemeClr val="bg1"/>
                </a:solidFill>
              </a:rPr>
              <a:t>expt</a:t>
            </a:r>
            <a:r>
              <a:rPr lang="en-US" dirty="0">
                <a:solidFill>
                  <a:schemeClr val="bg1"/>
                </a:solidFill>
              </a:rPr>
              <a:t>, most nanopore reads were 1-100kb long…</a:t>
            </a:r>
          </a:p>
        </p:txBody>
      </p:sp>
    </p:spTree>
    <p:extLst>
      <p:ext uri="{BB962C8B-B14F-4D97-AF65-F5344CB8AC3E}">
        <p14:creationId xmlns:p14="http://schemas.microsoft.com/office/powerpoint/2010/main" val="2968005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54D852-53B7-0F96-994C-096558A13E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5" name="Picture 4" descr="A chart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47920F61-C5EB-25BA-523A-855C496660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3" t="12971" r="48995" b="68207"/>
          <a:stretch/>
        </p:blipFill>
        <p:spPr>
          <a:xfrm>
            <a:off x="420147" y="1516289"/>
            <a:ext cx="3955084" cy="192923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9B32F6E-8DA1-AE52-669A-BE4EEF4162FB}"/>
              </a:ext>
            </a:extLst>
          </p:cNvPr>
          <p:cNvGrpSpPr/>
          <p:nvPr/>
        </p:nvGrpSpPr>
        <p:grpSpPr>
          <a:xfrm>
            <a:off x="420147" y="3528320"/>
            <a:ext cx="4365971" cy="2578040"/>
            <a:chOff x="5995685" y="3530560"/>
            <a:chExt cx="4365971" cy="257804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4BD1CDF-E3A0-1A07-73F7-82EA71789548}"/>
                </a:ext>
              </a:extLst>
            </p:cNvPr>
            <p:cNvGrpSpPr/>
            <p:nvPr/>
          </p:nvGrpSpPr>
          <p:grpSpPr>
            <a:xfrm>
              <a:off x="5995685" y="3530560"/>
              <a:ext cx="4365971" cy="2578040"/>
              <a:chOff x="7507331" y="2428060"/>
              <a:chExt cx="3506108" cy="2070304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7A6FD8B-58D2-AA80-6F87-C5F8521E24F0}"/>
                  </a:ext>
                </a:extLst>
              </p:cNvPr>
              <p:cNvGrpSpPr/>
              <p:nvPr/>
            </p:nvGrpSpPr>
            <p:grpSpPr>
              <a:xfrm>
                <a:off x="7507331" y="2428060"/>
                <a:ext cx="3506108" cy="2070304"/>
                <a:chOff x="7507331" y="1293741"/>
                <a:chExt cx="3506108" cy="2070304"/>
              </a:xfrm>
            </p:grpSpPr>
            <p:sp>
              <p:nvSpPr>
                <p:cNvPr id="11" name="Rounded Rectangle 10">
                  <a:extLst>
                    <a:ext uri="{FF2B5EF4-FFF2-40B4-BE49-F238E27FC236}">
                      <a16:creationId xmlns:a16="http://schemas.microsoft.com/office/drawing/2014/main" id="{E570AFF6-4D4C-18D2-4CF1-215F3EC72F00}"/>
                    </a:ext>
                  </a:extLst>
                </p:cNvPr>
                <p:cNvSpPr/>
                <p:nvPr/>
              </p:nvSpPr>
              <p:spPr>
                <a:xfrm>
                  <a:off x="7507331" y="1293741"/>
                  <a:ext cx="3506108" cy="2070304"/>
                </a:xfrm>
                <a:prstGeom prst="roundRect">
                  <a:avLst>
                    <a:gd name="adj" fmla="val 3459"/>
                  </a:avLst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2" name="Picture 11" descr="A picture containing text, screenshot, diagram, design&#10;&#10;Description automatically generated">
                  <a:extLst>
                    <a:ext uri="{FF2B5EF4-FFF2-40B4-BE49-F238E27FC236}">
                      <a16:creationId xmlns:a16="http://schemas.microsoft.com/office/drawing/2014/main" id="{07971726-B33F-FB71-9F2A-0CC7DCA979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2936" t="11412" r="8595" b="80976"/>
                <a:stretch/>
              </p:blipFill>
              <p:spPr>
                <a:xfrm>
                  <a:off x="7587889" y="2213729"/>
                  <a:ext cx="3283309" cy="957733"/>
                </a:xfrm>
                <a:prstGeom prst="rect">
                  <a:avLst/>
                </a:prstGeom>
              </p:spPr>
            </p:pic>
          </p:grpSp>
          <p:pic>
            <p:nvPicPr>
              <p:cNvPr id="10" name="Picture 9" descr="A picture containing text, screenshot, diagram, design&#10;&#10;Description automatically generated">
                <a:extLst>
                  <a:ext uri="{FF2B5EF4-FFF2-40B4-BE49-F238E27FC236}">
                    <a16:creationId xmlns:a16="http://schemas.microsoft.com/office/drawing/2014/main" id="{998DDF78-78F1-D129-9C92-51FFEDCF5E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283" t="29574" r="9116" b="69212"/>
              <a:stretch/>
            </p:blipFill>
            <p:spPr>
              <a:xfrm>
                <a:off x="7711823" y="4305781"/>
                <a:ext cx="3067935" cy="152783"/>
              </a:xfrm>
              <a:prstGeom prst="rect">
                <a:avLst/>
              </a:prstGeom>
            </p:spPr>
          </p:pic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75FC17B-0EE1-B3CD-2CCC-90448FF0A3FB}"/>
                </a:ext>
              </a:extLst>
            </p:cNvPr>
            <p:cNvSpPr/>
            <p:nvPr/>
          </p:nvSpPr>
          <p:spPr>
            <a:xfrm>
              <a:off x="6053559" y="4398380"/>
              <a:ext cx="196769" cy="2777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F5EEFFD-215B-A684-C96C-7781FEC519A8}"/>
              </a:ext>
            </a:extLst>
          </p:cNvPr>
          <p:cNvSpPr txBox="1"/>
          <p:nvPr/>
        </p:nvSpPr>
        <p:spPr>
          <a:xfrm>
            <a:off x="6132869" y="4300578"/>
            <a:ext cx="2000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Pacbio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Revio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4603AE-3C06-3681-5F0E-8357A8080BFA}"/>
              </a:ext>
            </a:extLst>
          </p:cNvPr>
          <p:cNvSpPr txBox="1"/>
          <p:nvPr/>
        </p:nvSpPr>
        <p:spPr>
          <a:xfrm>
            <a:off x="1912486" y="838821"/>
            <a:ext cx="171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Simplex</a:t>
            </a:r>
            <a:r>
              <a:rPr lang="en-US" dirty="0">
                <a:solidFill>
                  <a:schemeClr val="bg1"/>
                </a:solidFill>
              </a:rPr>
              <a:t> reads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4E80E2-A2E0-25E9-6C06-F34864B5CA81}"/>
              </a:ext>
            </a:extLst>
          </p:cNvPr>
          <p:cNvSpPr txBox="1"/>
          <p:nvPr/>
        </p:nvSpPr>
        <p:spPr>
          <a:xfrm>
            <a:off x="5058697" y="838821"/>
            <a:ext cx="20746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Duplex</a:t>
            </a:r>
            <a:r>
              <a:rPr lang="en-US" dirty="0">
                <a:solidFill>
                  <a:schemeClr val="bg1"/>
                </a:solidFill>
              </a:rPr>
              <a:t> reads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about 5% of total reads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8E6DB81-9C15-C334-2E55-E18EACDDECA8}"/>
              </a:ext>
            </a:extLst>
          </p:cNvPr>
          <p:cNvSpPr txBox="1">
            <a:spLocks/>
          </p:cNvSpPr>
          <p:nvPr/>
        </p:nvSpPr>
        <p:spPr>
          <a:xfrm>
            <a:off x="293738" y="51394"/>
            <a:ext cx="10596563" cy="701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47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Read length comparison</a:t>
            </a:r>
          </a:p>
        </p:txBody>
      </p:sp>
      <p:pic>
        <p:nvPicPr>
          <p:cNvPr id="6" name="Picture 5" descr="A chart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5C03458B-9A41-2C38-FEF3-E38BF42004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4" t="12971" r="11136" b="68207"/>
          <a:stretch/>
        </p:blipFill>
        <p:spPr>
          <a:xfrm>
            <a:off x="4456253" y="1511341"/>
            <a:ext cx="3368232" cy="19292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A312E2-7E21-12D7-E86D-41A2FC3B33AC}"/>
              </a:ext>
            </a:extLst>
          </p:cNvPr>
          <p:cNvSpPr txBox="1"/>
          <p:nvPr/>
        </p:nvSpPr>
        <p:spPr>
          <a:xfrm>
            <a:off x="8187317" y="2245125"/>
            <a:ext cx="2702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Nanopore R10.4.1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8BF5B7-5582-FEF5-CDB3-200E1BA1BF74}"/>
              </a:ext>
            </a:extLst>
          </p:cNvPr>
          <p:cNvSpPr txBox="1"/>
          <p:nvPr/>
        </p:nvSpPr>
        <p:spPr>
          <a:xfrm>
            <a:off x="5104510" y="4849697"/>
            <a:ext cx="40575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Pacbio</a:t>
            </a:r>
            <a:r>
              <a:rPr lang="en-US" dirty="0">
                <a:solidFill>
                  <a:schemeClr val="bg1"/>
                </a:solidFill>
              </a:rPr>
              <a:t> reads are </a:t>
            </a:r>
            <a:r>
              <a:rPr lang="en-US" b="1" dirty="0">
                <a:solidFill>
                  <a:schemeClr val="bg1"/>
                </a:solidFill>
              </a:rPr>
              <a:t>shorter,</a:t>
            </a:r>
            <a:r>
              <a:rPr lang="en-US" dirty="0">
                <a:solidFill>
                  <a:schemeClr val="bg1"/>
                </a:solidFill>
              </a:rPr>
              <a:t> on average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than nanopore reads.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About 10-20kb long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76475ED-4749-E0D6-0918-9F1797A6F122}"/>
              </a:ext>
            </a:extLst>
          </p:cNvPr>
          <p:cNvCxnSpPr/>
          <p:nvPr/>
        </p:nvCxnSpPr>
        <p:spPr>
          <a:xfrm>
            <a:off x="1567543" y="3639787"/>
            <a:ext cx="0" cy="22563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88C84E0-170B-BE55-DC83-B9F08F54D943}"/>
              </a:ext>
            </a:extLst>
          </p:cNvPr>
          <p:cNvCxnSpPr>
            <a:cxnSpLocks/>
          </p:cNvCxnSpPr>
          <p:nvPr/>
        </p:nvCxnSpPr>
        <p:spPr>
          <a:xfrm flipH="1">
            <a:off x="1276597" y="3865418"/>
            <a:ext cx="290946" cy="2777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7B098C0-23FB-E7CF-ED4E-34A3C845ABC7}"/>
              </a:ext>
            </a:extLst>
          </p:cNvPr>
          <p:cNvCxnSpPr>
            <a:cxnSpLocks/>
          </p:cNvCxnSpPr>
          <p:nvPr/>
        </p:nvCxnSpPr>
        <p:spPr>
          <a:xfrm>
            <a:off x="1276597" y="4143210"/>
            <a:ext cx="0" cy="76129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D3E3DD1-05D2-1473-00CD-3DCCF855563A}"/>
              </a:ext>
            </a:extLst>
          </p:cNvPr>
          <p:cNvCxnSpPr/>
          <p:nvPr/>
        </p:nvCxnSpPr>
        <p:spPr>
          <a:xfrm>
            <a:off x="3023440" y="3639787"/>
            <a:ext cx="0" cy="22563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6681729-F076-F5E6-C429-D17C1D7A9D15}"/>
              </a:ext>
            </a:extLst>
          </p:cNvPr>
          <p:cNvCxnSpPr>
            <a:cxnSpLocks/>
          </p:cNvCxnSpPr>
          <p:nvPr/>
        </p:nvCxnSpPr>
        <p:spPr>
          <a:xfrm>
            <a:off x="3031357" y="3865418"/>
            <a:ext cx="1099276" cy="29956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8EB9634-613F-BDC3-F2BA-7CE9EDCD54DC}"/>
              </a:ext>
            </a:extLst>
          </p:cNvPr>
          <p:cNvCxnSpPr>
            <a:cxnSpLocks/>
          </p:cNvCxnSpPr>
          <p:nvPr/>
        </p:nvCxnSpPr>
        <p:spPr>
          <a:xfrm>
            <a:off x="4130633" y="4164982"/>
            <a:ext cx="0" cy="76129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FB58E4C-500D-FE2E-0EAC-C2D09AE67638}"/>
              </a:ext>
            </a:extLst>
          </p:cNvPr>
          <p:cNvCxnSpPr>
            <a:cxnSpLocks/>
          </p:cNvCxnSpPr>
          <p:nvPr/>
        </p:nvCxnSpPr>
        <p:spPr>
          <a:xfrm flipH="1">
            <a:off x="4213185" y="5116010"/>
            <a:ext cx="845512" cy="26621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426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DM Theme">
  <a:themeElements>
    <a:clrScheme name="NDM">
      <a:dk1>
        <a:srgbClr val="000000"/>
      </a:dk1>
      <a:lt1>
        <a:sysClr val="window" lastClr="FFFFFF"/>
      </a:lt1>
      <a:dk2>
        <a:srgbClr val="002147"/>
      </a:dk2>
      <a:lt2>
        <a:srgbClr val="D4D4D2"/>
      </a:lt2>
      <a:accent1>
        <a:srgbClr val="158045"/>
      </a:accent1>
      <a:accent2>
        <a:srgbClr val="CDD940"/>
      </a:accent2>
      <a:accent3>
        <a:srgbClr val="A4BE4D"/>
      </a:accent3>
      <a:accent4>
        <a:srgbClr val="5D9E4D"/>
      </a:accent4>
      <a:accent5>
        <a:srgbClr val="F0E542"/>
      </a:accent5>
      <a:accent6>
        <a:srgbClr val="EB5F17"/>
      </a:accent6>
      <a:hlink>
        <a:srgbClr val="3382CD"/>
      </a:hlink>
      <a:folHlink>
        <a:srgbClr val="C548EC"/>
      </a:folHlink>
    </a:clrScheme>
    <a:fontScheme name="ND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HG_PPT_template_MASTER" id="{478D7B35-B811-4E11-BB80-EC74FA4F5534}" vid="{F40E6E9C-3E86-4ECB-9F22-BDD02E6C272F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BA350413EDD947A3F6ACC23D1F4FFB" ma:contentTypeVersion="9" ma:contentTypeDescription="Create a new document." ma:contentTypeScope="" ma:versionID="dbde6584570009b297ca43877451a763">
  <xsd:schema xmlns:xsd="http://www.w3.org/2001/XMLSchema" xmlns:xs="http://www.w3.org/2001/XMLSchema" xmlns:p="http://schemas.microsoft.com/office/2006/metadata/properties" xmlns:ns2="e600375e-0dac-43ee-9114-dcd03922427f" xmlns:ns3="1ab369c5-a05c-461f-99e1-15ed0fecd0da" targetNamespace="http://schemas.microsoft.com/office/2006/metadata/properties" ma:root="true" ma:fieldsID="6866cbd6de072e12cd40cfee6eb974aa" ns2:_="" ns3:_="">
    <xsd:import namespace="e600375e-0dac-43ee-9114-dcd03922427f"/>
    <xsd:import namespace="1ab369c5-a05c-461f-99e1-15ed0fecd0da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00375e-0dac-43ee-9114-dcd03922427f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1eeb44a9-b924-44d0-8ed9-f8b504a4ba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b369c5-a05c-461f-99e1-15ed0fecd0da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55138652-fb3e-4668-bcab-d4198cefc52f}" ma:internalName="TaxCatchAll" ma:showField="CatchAllData" ma:web="1ab369c5-a05c-461f-99e1-15ed0fecd0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ab369c5-a05c-461f-99e1-15ed0fecd0da" xsi:nil="true"/>
    <lcf76f155ced4ddcb4097134ff3c332f xmlns="e600375e-0dac-43ee-9114-dcd03922427f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DBEABEA-6030-4226-9140-A590697730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00375e-0dac-43ee-9114-dcd03922427f"/>
    <ds:schemaRef ds:uri="1ab369c5-a05c-461f-99e1-15ed0fecd0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3051FDE-87EA-43CA-BEFD-9F00839A09F3}">
  <ds:schemaRefs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e600375e-0dac-43ee-9114-dcd03922427f"/>
    <ds:schemaRef ds:uri="http://purl.org/dc/elements/1.1/"/>
    <ds:schemaRef ds:uri="http://schemas.microsoft.com/office/2006/documentManagement/types"/>
    <ds:schemaRef ds:uri="http://purl.org/dc/terms/"/>
    <ds:schemaRef ds:uri="http://schemas.microsoft.com/office/2006/metadata/properties"/>
    <ds:schemaRef ds:uri="1ab369c5-a05c-461f-99e1-15ed0fecd0da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46C83AA-4994-4DFB-99CD-D0A6895837A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NDM Theme</Template>
  <TotalTime>35754</TotalTime>
  <Words>2204</Words>
  <Application>Microsoft Macintosh PowerPoint</Application>
  <PresentationFormat>Widescreen</PresentationFormat>
  <Paragraphs>543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Calibri</vt:lpstr>
      <vt:lpstr>Calibri Light</vt:lpstr>
      <vt:lpstr>Cambria Math</vt:lpstr>
      <vt:lpstr>Courier</vt:lpstr>
      <vt:lpstr>FoundrySterling-Book</vt:lpstr>
      <vt:lpstr>NDM Theme</vt:lpstr>
      <vt:lpstr>1_Office Theme</vt:lpstr>
      <vt:lpstr>Long read accuracy and genome assembly</vt:lpstr>
      <vt:lpstr>Motivation: structural variation in hosts and pathogens</vt:lpstr>
      <vt:lpstr>Many questions</vt:lpstr>
      <vt:lpstr>Talk 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 ways to measure error rates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Accuracy along the read</vt:lpstr>
      <vt:lpstr>Accuracy along the read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  <vt:lpstr>PowerPoint Presentation</vt:lpstr>
      <vt:lpstr>PowerPoint Presentation</vt:lpstr>
      <vt:lpstr>Subtle substitution biases are also present</vt:lpstr>
      <vt:lpstr>Subtle substitution biases are also present</vt:lpstr>
      <vt:lpstr>Subtle substitution biases are also present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Three regions of the Pf genome are associated with sickle hamoglobin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Gavin Band</dc:creator>
  <cp:lastModifiedBy>Gavin Band</cp:lastModifiedBy>
  <cp:revision>42</cp:revision>
  <cp:lastPrinted>2023-09-04T12:07:23Z</cp:lastPrinted>
  <dcterms:created xsi:type="dcterms:W3CDTF">2023-05-14T15:22:22Z</dcterms:created>
  <dcterms:modified xsi:type="dcterms:W3CDTF">2023-09-07T11:48:19Z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0x01010018BA350413EDD947A3F6ACC23D1F4FFB</vt:lpwstr>
  </property>
</Properties>
</file>