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01" r:id="rId2"/>
  </p:sldMasterIdLst>
  <p:notesMasterIdLst>
    <p:notesMasterId r:id="rId67"/>
  </p:notesMasterIdLst>
  <p:sldIdLst>
    <p:sldId id="279" r:id="rId3"/>
    <p:sldId id="407" r:id="rId4"/>
    <p:sldId id="365" r:id="rId5"/>
    <p:sldId id="357" r:id="rId6"/>
    <p:sldId id="358" r:id="rId7"/>
    <p:sldId id="359" r:id="rId8"/>
    <p:sldId id="364" r:id="rId9"/>
    <p:sldId id="366" r:id="rId10"/>
    <p:sldId id="400" r:id="rId11"/>
    <p:sldId id="367" r:id="rId12"/>
    <p:sldId id="360" r:id="rId13"/>
    <p:sldId id="361" r:id="rId14"/>
    <p:sldId id="363" r:id="rId15"/>
    <p:sldId id="368" r:id="rId16"/>
    <p:sldId id="362" r:id="rId17"/>
    <p:sldId id="344" r:id="rId18"/>
    <p:sldId id="408" r:id="rId19"/>
    <p:sldId id="369" r:id="rId20"/>
    <p:sldId id="370" r:id="rId21"/>
    <p:sldId id="371" r:id="rId22"/>
    <p:sldId id="345" r:id="rId23"/>
    <p:sldId id="409" r:id="rId24"/>
    <p:sldId id="373" r:id="rId25"/>
    <p:sldId id="402" r:id="rId26"/>
    <p:sldId id="374" r:id="rId27"/>
    <p:sldId id="375" r:id="rId28"/>
    <p:sldId id="377" r:id="rId29"/>
    <p:sldId id="376" r:id="rId30"/>
    <p:sldId id="378" r:id="rId31"/>
    <p:sldId id="379" r:id="rId32"/>
    <p:sldId id="380" r:id="rId33"/>
    <p:sldId id="381" r:id="rId34"/>
    <p:sldId id="382" r:id="rId35"/>
    <p:sldId id="383" r:id="rId36"/>
    <p:sldId id="384" r:id="rId37"/>
    <p:sldId id="385" r:id="rId38"/>
    <p:sldId id="410" r:id="rId39"/>
    <p:sldId id="401" r:id="rId40"/>
    <p:sldId id="387" r:id="rId41"/>
    <p:sldId id="389" r:id="rId42"/>
    <p:sldId id="403" r:id="rId43"/>
    <p:sldId id="404" r:id="rId44"/>
    <p:sldId id="390" r:id="rId45"/>
    <p:sldId id="391" r:id="rId46"/>
    <p:sldId id="392" r:id="rId47"/>
    <p:sldId id="393" r:id="rId48"/>
    <p:sldId id="394" r:id="rId49"/>
    <p:sldId id="411" r:id="rId50"/>
    <p:sldId id="406" r:id="rId51"/>
    <p:sldId id="413" r:id="rId52"/>
    <p:sldId id="414" r:id="rId53"/>
    <p:sldId id="372" r:id="rId54"/>
    <p:sldId id="415" r:id="rId55"/>
    <p:sldId id="423" r:id="rId56"/>
    <p:sldId id="420" r:id="rId57"/>
    <p:sldId id="412" r:id="rId58"/>
    <p:sldId id="419" r:id="rId59"/>
    <p:sldId id="421" r:id="rId60"/>
    <p:sldId id="422" r:id="rId61"/>
    <p:sldId id="417" r:id="rId62"/>
    <p:sldId id="397" r:id="rId63"/>
    <p:sldId id="398" r:id="rId64"/>
    <p:sldId id="418" r:id="rId65"/>
    <p:sldId id="399"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DEB"/>
    <a:srgbClr val="FCEED4"/>
    <a:srgbClr val="3B59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03"/>
    <p:restoredTop sz="92857" autoAdjust="0"/>
  </p:normalViewPr>
  <p:slideViewPr>
    <p:cSldViewPr snapToGrid="0" snapToObjects="1">
      <p:cViewPr varScale="1">
        <p:scale>
          <a:sx n="91" d="100"/>
          <a:sy n="91" d="100"/>
        </p:scale>
        <p:origin x="658" y="5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4" d="100"/>
          <a:sy n="74" d="100"/>
        </p:scale>
        <p:origin x="2110" y="5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3E0CF-F887-4F41-B0FA-FCEACDE0CE05}" type="datetimeFigureOut">
              <a:rPr lang="en-GB" smtClean="0"/>
              <a:t>01/11/2021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C2B12-1FA9-B34D-B940-602AF7B941D6}" type="slidenum">
              <a:rPr lang="en-GB" smtClean="0"/>
              <a:t>‹#›</a:t>
            </a:fld>
            <a:endParaRPr lang="en-GB"/>
          </a:p>
        </p:txBody>
      </p:sp>
    </p:spTree>
    <p:extLst>
      <p:ext uri="{BB962C8B-B14F-4D97-AF65-F5344CB8AC3E}">
        <p14:creationId xmlns:p14="http://schemas.microsoft.com/office/powerpoint/2010/main" val="122618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1</a:t>
            </a:fld>
            <a:endParaRPr lang="en-GB"/>
          </a:p>
        </p:txBody>
      </p:sp>
    </p:spTree>
    <p:extLst>
      <p:ext uri="{BB962C8B-B14F-4D97-AF65-F5344CB8AC3E}">
        <p14:creationId xmlns:p14="http://schemas.microsoft.com/office/powerpoint/2010/main" val="4039935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16</a:t>
            </a:fld>
            <a:endParaRPr lang="en-GB"/>
          </a:p>
        </p:txBody>
      </p:sp>
    </p:spTree>
    <p:extLst>
      <p:ext uri="{BB962C8B-B14F-4D97-AF65-F5344CB8AC3E}">
        <p14:creationId xmlns:p14="http://schemas.microsoft.com/office/powerpoint/2010/main" val="3027566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C2B12-1FA9-B34D-B940-602AF7B941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144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Paired-end</a:t>
            </a:r>
            <a:r>
              <a:rPr lang="en-US" baseline="0" dirty="0" smtClean="0"/>
              <a:t> is most likely what you will end up working with if you go down the genomics route.</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19</a:t>
            </a:fld>
            <a:endParaRPr lang="en-GB"/>
          </a:p>
        </p:txBody>
      </p:sp>
    </p:spTree>
    <p:extLst>
      <p:ext uri="{BB962C8B-B14F-4D97-AF65-F5344CB8AC3E}">
        <p14:creationId xmlns:p14="http://schemas.microsoft.com/office/powerpoint/2010/main" val="1612595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fragment is composed of various sections, only some part of which gets turned into reads.</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21</a:t>
            </a:fld>
            <a:endParaRPr lang="en-GB"/>
          </a:p>
        </p:txBody>
      </p:sp>
    </p:spTree>
    <p:extLst>
      <p:ext uri="{BB962C8B-B14F-4D97-AF65-F5344CB8AC3E}">
        <p14:creationId xmlns:p14="http://schemas.microsoft.com/office/powerpoint/2010/main" val="1631880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2003</a:t>
            </a:r>
            <a:r>
              <a:rPr lang="en-US" baseline="0" dirty="0" smtClean="0"/>
              <a:t> first available assembly had about 15 000 gaps, current (hg38) has 875. </a:t>
            </a:r>
            <a:r>
              <a:rPr lang="en-US" sz="1200" dirty="0" smtClean="0"/>
              <a:t>This year a new sequence was obtained by the T2T consortium (T2T-CHM13)</a:t>
            </a:r>
            <a:r>
              <a:rPr lang="en-US" sz="1200" baseline="0" dirty="0" smtClean="0"/>
              <a:t> which truly is complete.</a:t>
            </a:r>
            <a:r>
              <a:rPr lang="en-US" sz="1200" dirty="0" smtClean="0"/>
              <a:t> A new version of the human genome reference</a:t>
            </a:r>
            <a:r>
              <a:rPr lang="en-US" sz="1200" baseline="0" dirty="0" smtClean="0"/>
              <a:t> could result.</a:t>
            </a:r>
            <a:endParaRPr lang="en-US" sz="1200" dirty="0" smtClean="0"/>
          </a:p>
          <a:p>
            <a:endParaRPr lang="en-US" dirty="0" smtClean="0"/>
          </a:p>
          <a:p>
            <a:r>
              <a:rPr lang="en-US" dirty="0" smtClean="0"/>
              <a:t>Some effort</a:t>
            </a:r>
            <a:r>
              <a:rPr lang="en-US" baseline="0" dirty="0" smtClean="0"/>
              <a:t>s have been made to make the references stored at both portals match as much as possible. However, even for hg38 (which at least shares the same number on either portal, previous version was 37 and 19 depending on the portal!) there are some small differences. You should therefore absolutely work with one reference only for a given study, from alignment all the way through to variant calling and visualization. Other variations exist online. Some represent chromosomes with the prefix “</a:t>
            </a:r>
            <a:r>
              <a:rPr lang="en-US" baseline="0" dirty="0" err="1" smtClean="0"/>
              <a:t>chr</a:t>
            </a:r>
            <a:r>
              <a:rPr lang="en-US" baseline="0" dirty="0" smtClean="0"/>
              <a:t>”, others don’t. This is obviously a bit problematic and the source of many unnecessary errors.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Moving from one genome</a:t>
            </a:r>
            <a:r>
              <a:rPr lang="en-US" sz="1200" baseline="0" dirty="0" smtClean="0"/>
              <a:t> version to another is a difficult exercise. A lot of researchers still use the hg19 version of the genome despite hg38 having been available for years. Versions are not backward-compatible, the positions are sometimes wildly different. It is important not to mix them up or mix up resources meant for one version or another of the human genome (for example databases of known single nucleotide variants).</a:t>
            </a:r>
            <a:endParaRPr lang="en-US" sz="1200" dirty="0" smtClean="0"/>
          </a:p>
        </p:txBody>
      </p:sp>
      <p:sp>
        <p:nvSpPr>
          <p:cNvPr id="4" name="Slide Number Placeholder 3"/>
          <p:cNvSpPr>
            <a:spLocks noGrp="1"/>
          </p:cNvSpPr>
          <p:nvPr>
            <p:ph type="sldNum" sz="quarter" idx="10"/>
          </p:nvPr>
        </p:nvSpPr>
        <p:spPr/>
        <p:txBody>
          <a:bodyPr/>
          <a:lstStyle/>
          <a:p>
            <a:fld id="{695C2B12-1FA9-B34D-B940-602AF7B941D6}" type="slidenum">
              <a:rPr lang="en-GB" smtClean="0"/>
              <a:t>24</a:t>
            </a:fld>
            <a:endParaRPr lang="en-GB"/>
          </a:p>
        </p:txBody>
      </p:sp>
    </p:spTree>
    <p:extLst>
      <p:ext uri="{BB962C8B-B14F-4D97-AF65-F5344CB8AC3E}">
        <p14:creationId xmlns:p14="http://schemas.microsoft.com/office/powerpoint/2010/main" val="2141460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learn some more about Phred quality scores, a ubiquitous measure in sequencing today, see original papers: https://doi.org/10.1101%2Fgr.8.3.175 and https://doi.org/10.1101%2Fgr.8.3.186</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26</a:t>
            </a:fld>
            <a:endParaRPr lang="en-GB"/>
          </a:p>
        </p:txBody>
      </p:sp>
    </p:spTree>
    <p:extLst>
      <p:ext uri="{BB962C8B-B14F-4D97-AF65-F5344CB8AC3E}">
        <p14:creationId xmlns:p14="http://schemas.microsoft.com/office/powerpoint/2010/main" val="1878978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information, the Wikipedia article on FASTQ is sufficiently</a:t>
            </a:r>
            <a:r>
              <a:rPr lang="en-US" baseline="0" dirty="0" smtClean="0"/>
              <a:t> exhaustive: https://en.wikipedia.org/wiki/FASTQ_format. The above figure comes from this page and is a reliable reference.</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28</a:t>
            </a:fld>
            <a:endParaRPr lang="en-GB"/>
          </a:p>
        </p:txBody>
      </p:sp>
    </p:spTree>
    <p:extLst>
      <p:ext uri="{BB962C8B-B14F-4D97-AF65-F5344CB8AC3E}">
        <p14:creationId xmlns:p14="http://schemas.microsoft.com/office/powerpoint/2010/main" val="148989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exact technical</a:t>
            </a:r>
            <a:r>
              <a:rPr lang="en-US" baseline="0" dirty="0" smtClean="0"/>
              <a:t> term hiding behind ‘computationally intensive’</a:t>
            </a:r>
            <a:r>
              <a:rPr lang="en-US" dirty="0" smtClean="0"/>
              <a:t> is </a:t>
            </a:r>
            <a:r>
              <a:rPr lang="en-US" b="1" dirty="0" smtClean="0"/>
              <a:t>NP-hard</a:t>
            </a:r>
            <a:r>
              <a:rPr lang="en-US" b="0" baseline="0" dirty="0" smtClean="0"/>
              <a:t> where NP stands for nondeterministic polynomial. Given a large enough set of reads, one cannot be guaranteed to get the best possible assembly within polynomial time. In fact, one cannot check if the solution is the best possible solution within polynomial time. This is where </a:t>
            </a:r>
            <a:r>
              <a:rPr lang="en-US" b="1" baseline="0" dirty="0" smtClean="0"/>
              <a:t>heuristics</a:t>
            </a:r>
            <a:r>
              <a:rPr lang="en-US" b="0" baseline="0" dirty="0" smtClean="0"/>
              <a:t> come in: given a problem, find an approach that can be run in a reasonable amount of time and gives an answers that is close enough to being correct as to be useful (e.g. assembling a genome, if some repeat regions are misassembled, the resulting assembly is still by and large correct). The author Mihai Pop has several papers (and a few talks) on the subject of assembly. For more on the distinction between P, NP, NP-complete and NP-hard see: https://youtu.be/YX40hbAHx3s or https://youtu.be/EHp4FPyajKQ</a:t>
            </a:r>
          </a:p>
          <a:p>
            <a:endParaRPr lang="en-US" b="0" baseline="0" dirty="0" smtClean="0"/>
          </a:p>
          <a:p>
            <a:r>
              <a:rPr lang="en-US" b="0" baseline="0" dirty="0" smtClean="0"/>
              <a:t>Note that a common example of a problem that is NP-hard in computational biology is protein folding which can lead to some confusion given Alphafold2 has been widely reported as solving protein folding. In a strict sense, that is incorrect, Alphafold2 does not systematically produce the best results, albeit results so good as to be extremely useful for the field (i.e. most protein folding predictions test are correct, others are just a little bit wrong). In effect what we have with Alphafold2 is a tremendously good heuristic that will revolutionize the field…but it still looks like </a:t>
            </a:r>
            <a:r>
              <a:rPr lang="en-US" b="0" baseline="0" smtClean="0"/>
              <a:t>p ≠ np </a:t>
            </a:r>
            <a:r>
              <a:rPr lang="en-US" b="0" baseline="0" dirty="0" smtClean="0"/>
              <a:t>is more likely.</a:t>
            </a:r>
            <a:endParaRPr lang="en-US" dirty="0" smtClean="0"/>
          </a:p>
          <a:p>
            <a:endParaRPr lang="en-US" dirty="0" smtClean="0"/>
          </a:p>
          <a:p>
            <a:r>
              <a:rPr lang="en-US" dirty="0" smtClean="0"/>
              <a:t>Alignment</a:t>
            </a:r>
            <a:r>
              <a:rPr lang="en-US" baseline="0" dirty="0" smtClean="0"/>
              <a:t> to a reference is sometimes referred to as resequencing. Not so much anymore given that it doesn’t really feel like resequencing now that many millions of genomes and exomes have been sequenced (I personally never liked that term).</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38</a:t>
            </a:fld>
            <a:endParaRPr lang="en-GB"/>
          </a:p>
        </p:txBody>
      </p:sp>
    </p:spTree>
    <p:extLst>
      <p:ext uri="{BB962C8B-B14F-4D97-AF65-F5344CB8AC3E}">
        <p14:creationId xmlns:p14="http://schemas.microsoft.com/office/powerpoint/2010/main" val="1991335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39</a:t>
            </a:fld>
            <a:endParaRPr lang="en-GB"/>
          </a:p>
        </p:txBody>
      </p:sp>
    </p:spTree>
    <p:extLst>
      <p:ext uri="{BB962C8B-B14F-4D97-AF65-F5344CB8AC3E}">
        <p14:creationId xmlns:p14="http://schemas.microsoft.com/office/powerpoint/2010/main" val="1832455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Trie</a:t>
            </a:r>
            <a:r>
              <a:rPr lang="en-US" dirty="0" smtClean="0"/>
              <a:t> from</a:t>
            </a:r>
            <a:r>
              <a:rPr lang="en-US" baseline="0" dirty="0" smtClean="0"/>
              <a:t> retrieval (play on the word tree as well).</a:t>
            </a:r>
            <a:endParaRPr lang="en-US" dirty="0" smtClean="0"/>
          </a:p>
          <a:p>
            <a:endParaRPr lang="en-US" dirty="0" smtClean="0"/>
          </a:p>
          <a:p>
            <a:r>
              <a:rPr lang="en-US" dirty="0" smtClean="0"/>
              <a:t>BWA </a:t>
            </a:r>
            <a:r>
              <a:rPr lang="en-US" dirty="0" smtClean="0"/>
              <a:t>gets its name from the Burrows-Wheeler</a:t>
            </a:r>
            <a:r>
              <a:rPr lang="en-US" baseline="0" dirty="0" smtClean="0"/>
              <a:t> Transform (BWT), a compression algorithm which is also useful for storing and querying the reference genome. For a really great overview of the algorithm, see Ben Langmead’s excellent explainer: https://youtu.be/kvVGj5V65io </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42</a:t>
            </a:fld>
            <a:endParaRPr lang="en-GB"/>
          </a:p>
        </p:txBody>
      </p:sp>
    </p:spTree>
    <p:extLst>
      <p:ext uri="{BB962C8B-B14F-4D97-AF65-F5344CB8AC3E}">
        <p14:creationId xmlns:p14="http://schemas.microsoft.com/office/powerpoint/2010/main" val="412776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‘complete’? Until recently, all iterations of the Human</a:t>
            </a:r>
            <a:r>
              <a:rPr lang="en-US" baseline="0" dirty="0" smtClean="0"/>
              <a:t> Genome Reference contained gaps, regions of low complexity or repeats that were difficult to sequence. Over the years, with each subsequent version of the Human Genome Reference, these gaps have been painstakingly filled.</a:t>
            </a:r>
          </a:p>
          <a:p>
            <a:endParaRPr lang="en-US" baseline="0" dirty="0" smtClean="0"/>
          </a:p>
          <a:p>
            <a:r>
              <a:rPr lang="en-US" baseline="0" dirty="0" smtClean="0"/>
              <a:t>Scientists working under the banner of the telomere-to-telomere consortium (T2T) have since gone on to complete the entire human genome, partly helped by improving long-read sequencing technologies (see for example: https://youtu.be/fOLlXSu5k14)</a:t>
            </a:r>
          </a:p>
          <a:p>
            <a:endParaRPr lang="en-US" baseline="0" dirty="0" smtClean="0"/>
          </a:p>
          <a:p>
            <a:r>
              <a:rPr lang="en-US" baseline="0" dirty="0" smtClean="0"/>
              <a:t>For more on the history of the human genome see interviews from key players at https://www.genome.gov/leadership-initiatives/History-of-Genomics-Program/oral-history-collection and Craig Venter’s autobiography ‘A Life Decoded: My Genome, My Life’.</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4</a:t>
            </a:fld>
            <a:endParaRPr lang="en-GB"/>
          </a:p>
        </p:txBody>
      </p:sp>
    </p:spTree>
    <p:extLst>
      <p:ext uri="{BB962C8B-B14F-4D97-AF65-F5344CB8AC3E}">
        <p14:creationId xmlns:p14="http://schemas.microsoft.com/office/powerpoint/2010/main" val="4135973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44</a:t>
            </a:fld>
            <a:endParaRPr lang="en-GB"/>
          </a:p>
        </p:txBody>
      </p:sp>
    </p:spTree>
    <p:extLst>
      <p:ext uri="{BB962C8B-B14F-4D97-AF65-F5344CB8AC3E}">
        <p14:creationId xmlns:p14="http://schemas.microsoft.com/office/powerpoint/2010/main" val="4181613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Match is used very loosely here to mean</a:t>
            </a:r>
            <a:r>
              <a:rPr lang="en-US" baseline="0" dirty="0" smtClean="0"/>
              <a:t> a subsequence we have aligned to the reference without having to add gaps even if one or two bases in fact do not match. The CIGAR is agnostic about single base alterations. This is as opposed to insertion or deletions that require a gap in either reference or read.</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47</a:t>
            </a:fld>
            <a:endParaRPr lang="en-GB"/>
          </a:p>
        </p:txBody>
      </p:sp>
    </p:spTree>
    <p:extLst>
      <p:ext uri="{BB962C8B-B14F-4D97-AF65-F5344CB8AC3E}">
        <p14:creationId xmlns:p14="http://schemas.microsoft.com/office/powerpoint/2010/main" val="1084559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C2B12-1FA9-B34D-B940-602AF7B941D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953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you’re interesting in</a:t>
            </a:r>
            <a:r>
              <a:rPr lang="en-US" baseline="0" dirty="0" smtClean="0"/>
              <a:t> learning WDL and/or genomics in the cloud (especially using GATK), the recent </a:t>
            </a:r>
            <a:r>
              <a:rPr lang="en-US" baseline="0" dirty="0" err="1" smtClean="0"/>
              <a:t>O’reilly</a:t>
            </a:r>
            <a:r>
              <a:rPr lang="en-US" baseline="0" dirty="0" smtClean="0"/>
              <a:t> release Genomics in the Cloud by </a:t>
            </a:r>
            <a:r>
              <a:rPr lang="en-US" baseline="0" dirty="0" err="1" smtClean="0"/>
              <a:t>Géraldine</a:t>
            </a:r>
            <a:r>
              <a:rPr lang="en-US" baseline="0" dirty="0" smtClean="0"/>
              <a:t> Van der </a:t>
            </a:r>
            <a:r>
              <a:rPr lang="en-US" baseline="0" dirty="0" err="1" smtClean="0"/>
              <a:t>Auwera</a:t>
            </a:r>
            <a:r>
              <a:rPr lang="en-US" baseline="0" dirty="0" smtClean="0"/>
              <a:t> and Brian </a:t>
            </a:r>
            <a:r>
              <a:rPr lang="en-US" baseline="0" dirty="0" err="1" smtClean="0"/>
              <a:t>O’connor</a:t>
            </a:r>
            <a:r>
              <a:rPr lang="en-US" baseline="0" dirty="0" smtClean="0"/>
              <a:t> has got that covered (a case study I worked on is showcased in chapter 14).</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63</a:t>
            </a:fld>
            <a:endParaRPr lang="en-GB"/>
          </a:p>
        </p:txBody>
      </p:sp>
    </p:spTree>
    <p:extLst>
      <p:ext uri="{BB962C8B-B14F-4D97-AF65-F5344CB8AC3E}">
        <p14:creationId xmlns:p14="http://schemas.microsoft.com/office/powerpoint/2010/main" val="222309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 method used only one type of fluorescence.</a:t>
            </a:r>
            <a:r>
              <a:rPr lang="en-US" baseline="0" dirty="0" smtClean="0"/>
              <a:t> To distinguish bases, four separate solutions had to be created, each containing only one type of </a:t>
            </a:r>
            <a:r>
              <a:rPr lang="en-US" baseline="0" dirty="0" err="1" smtClean="0"/>
              <a:t>ddNTP</a:t>
            </a:r>
            <a:r>
              <a:rPr lang="en-US" baseline="0" dirty="0" smtClean="0"/>
              <a:t>.</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5</a:t>
            </a:fld>
            <a:endParaRPr lang="en-GB"/>
          </a:p>
        </p:txBody>
      </p:sp>
    </p:spTree>
    <p:extLst>
      <p:ext uri="{BB962C8B-B14F-4D97-AF65-F5344CB8AC3E}">
        <p14:creationId xmlns:p14="http://schemas.microsoft.com/office/powerpoint/2010/main" val="3568320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automated now using machines like ThermoFisher’s Genetic Analyzer (for</a:t>
            </a:r>
            <a:r>
              <a:rPr lang="en-US" baseline="0" dirty="0" smtClean="0"/>
              <a:t> a visual example, see</a:t>
            </a:r>
            <a:r>
              <a:rPr lang="en-US" dirty="0" smtClean="0"/>
              <a:t> next slide)</a:t>
            </a:r>
            <a:endParaRPr lang="en-GB" dirty="0" smtClean="0"/>
          </a:p>
          <a:p>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6</a:t>
            </a:fld>
            <a:endParaRPr lang="en-GB"/>
          </a:p>
        </p:txBody>
      </p:sp>
    </p:spTree>
    <p:extLst>
      <p:ext uri="{BB962C8B-B14F-4D97-AF65-F5344CB8AC3E}">
        <p14:creationId xmlns:p14="http://schemas.microsoft.com/office/powerpoint/2010/main" val="1303140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a:t>
            </a:r>
            <a:r>
              <a:rPr lang="en-US" baseline="0" dirty="0" smtClean="0"/>
              <a:t> important technicality to note</a:t>
            </a:r>
            <a:r>
              <a:rPr lang="en-US" dirty="0" smtClean="0"/>
              <a:t> here: we</a:t>
            </a:r>
            <a:r>
              <a:rPr lang="en-US" baseline="0" dirty="0" smtClean="0"/>
              <a:t> are</a:t>
            </a:r>
            <a:r>
              <a:rPr lang="en-US" dirty="0" smtClean="0"/>
              <a:t> talking about </a:t>
            </a:r>
            <a:r>
              <a:rPr lang="en-US" u="sng" dirty="0" smtClean="0"/>
              <a:t>single read</a:t>
            </a:r>
            <a:r>
              <a:rPr lang="en-US" u="none" dirty="0" smtClean="0"/>
              <a:t> </a:t>
            </a:r>
            <a:r>
              <a:rPr lang="en-US" dirty="0" smtClean="0"/>
              <a:t>per base quality</a:t>
            </a:r>
            <a:r>
              <a:rPr lang="en-US" baseline="0" dirty="0" smtClean="0"/>
              <a:t> and not per base quality over several reads. This makes all the difference when using other platforms such as those described as next-generation sequencing or the more recent </a:t>
            </a:r>
            <a:r>
              <a:rPr lang="en-US" baseline="0" dirty="0" err="1" smtClean="0"/>
              <a:t>Pacbio</a:t>
            </a:r>
            <a:r>
              <a:rPr lang="en-US" baseline="0" dirty="0" smtClean="0"/>
              <a:t> long-read sequencing platforms. </a:t>
            </a:r>
          </a:p>
          <a:p>
            <a:endParaRPr lang="en-US" baseline="0" dirty="0" smtClean="0"/>
          </a:p>
          <a:p>
            <a:r>
              <a:rPr lang="en-US" baseline="0" dirty="0" smtClean="0"/>
              <a:t>Nevertheless, Sanger is still useful for things such as validation for which a single read is generated for a particular fragment.</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7</a:t>
            </a:fld>
            <a:endParaRPr lang="en-GB"/>
          </a:p>
        </p:txBody>
      </p:sp>
    </p:spTree>
    <p:extLst>
      <p:ext uri="{BB962C8B-B14F-4D97-AF65-F5344CB8AC3E}">
        <p14:creationId xmlns:p14="http://schemas.microsoft.com/office/powerpoint/2010/main" val="2358863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8</a:t>
            </a:fld>
            <a:endParaRPr lang="en-GB"/>
          </a:p>
        </p:txBody>
      </p:sp>
    </p:spTree>
    <p:extLst>
      <p:ext uri="{BB962C8B-B14F-4D97-AF65-F5344CB8AC3E}">
        <p14:creationId xmlns:p14="http://schemas.microsoft.com/office/powerpoint/2010/main" val="31477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9</a:t>
            </a:fld>
            <a:endParaRPr lang="en-GB"/>
          </a:p>
        </p:txBody>
      </p:sp>
    </p:spTree>
    <p:extLst>
      <p:ext uri="{BB962C8B-B14F-4D97-AF65-F5344CB8AC3E}">
        <p14:creationId xmlns:p14="http://schemas.microsoft.com/office/powerpoint/2010/main" val="15653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Elaine </a:t>
            </a:r>
            <a:r>
              <a:rPr lang="en-US" dirty="0" err="1" smtClean="0"/>
              <a:t>Mardis</a:t>
            </a:r>
            <a:r>
              <a:rPr lang="en-US" baseline="0" dirty="0" smtClean="0"/>
              <a:t> has several videos on the subject of next-generation sequencing technologies which have been refined year after year. Here is one of many examples of interest: https://youtu.be/v1DbcJD4Ry0</a:t>
            </a:r>
            <a:endParaRPr lang="en-GB" dirty="0"/>
          </a:p>
        </p:txBody>
      </p:sp>
      <p:sp>
        <p:nvSpPr>
          <p:cNvPr id="4" name="Slide Number Placeholder 3"/>
          <p:cNvSpPr>
            <a:spLocks noGrp="1"/>
          </p:cNvSpPr>
          <p:nvPr>
            <p:ph type="sldNum" sz="quarter" idx="10"/>
          </p:nvPr>
        </p:nvSpPr>
        <p:spPr/>
        <p:txBody>
          <a:bodyPr/>
          <a:lstStyle/>
          <a:p>
            <a:fld id="{695C2B12-1FA9-B34D-B940-602AF7B941D6}" type="slidenum">
              <a:rPr lang="en-GB" smtClean="0"/>
              <a:t>12</a:t>
            </a:fld>
            <a:endParaRPr lang="en-GB"/>
          </a:p>
        </p:txBody>
      </p:sp>
    </p:spTree>
    <p:extLst>
      <p:ext uri="{BB962C8B-B14F-4D97-AF65-F5344CB8AC3E}">
        <p14:creationId xmlns:p14="http://schemas.microsoft.com/office/powerpoint/2010/main" val="620994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To see more detailed comparisons between NGS technologies, see data</a:t>
            </a:r>
            <a:r>
              <a:rPr lang="en-GB" baseline="0" dirty="0" smtClean="0"/>
              <a:t> collected by Albert </a:t>
            </a:r>
            <a:r>
              <a:rPr lang="en-GB" baseline="0" dirty="0" err="1" smtClean="0"/>
              <a:t>Vilella</a:t>
            </a:r>
            <a:r>
              <a:rPr lang="en-GB" dirty="0" smtClean="0"/>
              <a:t>: https://docs.google.com/spreadsheets/d/1GMMfhyLK0-q8XkIo3YxlWaZA5vVMuhU1kg41g4xLkXc/edit?usp=sharing</a:t>
            </a:r>
          </a:p>
          <a:p>
            <a:endParaRPr lang="en-US" dirty="0" smtClean="0"/>
          </a:p>
          <a:p>
            <a:endParaRPr lang="en-US" dirty="0" smtClean="0"/>
          </a:p>
          <a:p>
            <a:r>
              <a:rPr lang="en-US" dirty="0" smtClean="0"/>
              <a:t>The latter technologies, originally</a:t>
            </a:r>
            <a:r>
              <a:rPr lang="en-US" baseline="0" dirty="0" smtClean="0"/>
              <a:t> referred to as third-generation technologies (but that term has fallen into disuse),</a:t>
            </a:r>
            <a:r>
              <a:rPr lang="en-US" dirty="0" smtClean="0"/>
              <a:t> have flaws of their own which explains</a:t>
            </a:r>
            <a:r>
              <a:rPr lang="en-US" baseline="0" dirty="0" smtClean="0"/>
              <a:t> why they haven’t replaced NGS platforms completely. Despite producing long reads when NGS platforms produce short reads, their accuracy still isn’t high enough for purposes like variant discovery. They are useful for other tasks, like finishing genome assemblies. </a:t>
            </a:r>
          </a:p>
          <a:p>
            <a:endParaRPr lang="en-US" baseline="0" dirty="0" smtClean="0"/>
          </a:p>
          <a:p>
            <a:r>
              <a:rPr lang="en-US" baseline="0" dirty="0" smtClean="0"/>
              <a:t>This might be changing with the </a:t>
            </a:r>
            <a:r>
              <a:rPr lang="en-US" baseline="0" dirty="0" err="1" smtClean="0"/>
              <a:t>PacBio</a:t>
            </a:r>
            <a:r>
              <a:rPr lang="en-US" baseline="0" dirty="0" smtClean="0"/>
              <a:t> Sequel II and its </a:t>
            </a:r>
            <a:r>
              <a:rPr lang="en-US" baseline="0" dirty="0" err="1" smtClean="0"/>
              <a:t>HiFi</a:t>
            </a:r>
            <a:r>
              <a:rPr lang="en-US" baseline="0" dirty="0" smtClean="0"/>
              <a:t> reads: https://www.pacb.com/smrt-science/smrt-sequencing/hifi-reads-for-highly-accurate-long-read-sequencing/</a:t>
            </a:r>
          </a:p>
        </p:txBody>
      </p:sp>
      <p:sp>
        <p:nvSpPr>
          <p:cNvPr id="4" name="Slide Number Placeholder 3"/>
          <p:cNvSpPr>
            <a:spLocks noGrp="1"/>
          </p:cNvSpPr>
          <p:nvPr>
            <p:ph type="sldNum" sz="quarter" idx="10"/>
          </p:nvPr>
        </p:nvSpPr>
        <p:spPr/>
        <p:txBody>
          <a:bodyPr/>
          <a:lstStyle/>
          <a:p>
            <a:fld id="{695C2B12-1FA9-B34D-B940-602AF7B941D6}" type="slidenum">
              <a:rPr lang="en-GB" smtClean="0"/>
              <a:t>15</a:t>
            </a:fld>
            <a:endParaRPr lang="en-GB"/>
          </a:p>
        </p:txBody>
      </p:sp>
    </p:spTree>
    <p:extLst>
      <p:ext uri="{BB962C8B-B14F-4D97-AF65-F5344CB8AC3E}">
        <p14:creationId xmlns:p14="http://schemas.microsoft.com/office/powerpoint/2010/main" val="161294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60" y="1121879"/>
            <a:ext cx="6857280" cy="2387771"/>
          </a:xfrm>
        </p:spPr>
        <p:txBody>
          <a:bodyPr anchor="b"/>
          <a:lstStyle>
            <a:lvl1pPr algn="ctr">
              <a:defRPr sz="5443"/>
            </a:lvl1pPr>
          </a:lstStyle>
          <a:p>
            <a:r>
              <a:rPr lang="en-US"/>
              <a:t>Click to edit Master title style</a:t>
            </a:r>
          </a:p>
        </p:txBody>
      </p:sp>
      <p:sp>
        <p:nvSpPr>
          <p:cNvPr id="3" name="Subtitle 2"/>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a:t>Click to edit Master subtitle style</a:t>
            </a:r>
          </a:p>
        </p:txBody>
      </p:sp>
      <p:sp>
        <p:nvSpPr>
          <p:cNvPr id="4" name="Date Placeholder 3"/>
          <p:cNvSpPr>
            <a:spLocks noGrp="1"/>
          </p:cNvSpPr>
          <p:nvPr>
            <p:ph type="dt" sz="half" idx="10"/>
          </p:nvPr>
        </p:nvSpPr>
        <p:spPr>
          <a:xfrm>
            <a:off x="555137" y="5953980"/>
            <a:ext cx="2130093" cy="472896"/>
          </a:xfrm>
        </p:spPr>
        <p:txBody>
          <a:bodyPr/>
          <a:lstStyle/>
          <a:p>
            <a:endParaRPr>
              <a:solidFill>
                <a:prstClr val="black"/>
              </a:solidFill>
            </a:endParaRPr>
          </a:p>
        </p:txBody>
      </p:sp>
      <p:sp>
        <p:nvSpPr>
          <p:cNvPr id="5" name="Footer Placeholder 4"/>
          <p:cNvSpPr>
            <a:spLocks noGrp="1"/>
          </p:cNvSpPr>
          <p:nvPr>
            <p:ph type="ftr" sz="quarter" idx="11"/>
          </p:nvPr>
        </p:nvSpPr>
        <p:spPr>
          <a:xfrm>
            <a:off x="3225019" y="5953980"/>
            <a:ext cx="2898142" cy="472896"/>
          </a:xfrm>
        </p:spPr>
        <p:txBody>
          <a:bodyPr/>
          <a:lstStyle/>
          <a:p>
            <a:endParaRPr>
              <a:solidFill>
                <a:prstClr val="black"/>
              </a:solidFill>
            </a:endParaRPr>
          </a:p>
        </p:txBody>
      </p:sp>
      <p:sp>
        <p:nvSpPr>
          <p:cNvPr id="6" name="Slide Number Placeholder 5"/>
          <p:cNvSpPr>
            <a:spLocks noGrp="1"/>
          </p:cNvSpPr>
          <p:nvPr>
            <p:ph type="sldNum" sz="quarter" idx="12"/>
          </p:nvPr>
        </p:nvSpPr>
        <p:spPr>
          <a:xfrm>
            <a:off x="6653807" y="5953980"/>
            <a:ext cx="2130093" cy="472896"/>
          </a:xfrm>
        </p:spPr>
        <p:txBody>
          <a:bodyPr/>
          <a:lstStyle/>
          <a:p>
            <a:fld id="{4ECC5C31-D368-4D19-A82D-1C89F4447E21}" type="slidenum">
              <a:rPr>
                <a:solidFill>
                  <a:prstClr val="black"/>
                </a:solidFill>
              </a:rPr>
              <a:pPr/>
              <a:t>‹#›</a:t>
            </a:fld>
            <a:endParaRPr>
              <a:solidFill>
                <a:prstClr val="black"/>
              </a:solidFill>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171" y="273352"/>
            <a:ext cx="8228763" cy="1145009"/>
          </a:xfrm>
        </p:spPr>
        <p:txBody>
          <a:bodyPr/>
          <a:lstStyle/>
          <a:p>
            <a:r>
              <a:rPr lang="en-US"/>
              <a:t>Click to edit Master title style</a:t>
            </a:r>
          </a:p>
        </p:txBody>
      </p:sp>
      <p:sp>
        <p:nvSpPr>
          <p:cNvPr id="3" name="Vertical Text Placeholder 2"/>
          <p:cNvSpPr>
            <a:spLocks noGrp="1"/>
          </p:cNvSpPr>
          <p:nvPr>
            <p:ph type="body" orient="vert" idx="1"/>
          </p:nvPr>
        </p:nvSpPr>
        <p:spPr>
          <a:xfrm>
            <a:off x="653102" y="1796220"/>
            <a:ext cx="8032833" cy="37557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55137" y="5953980"/>
            <a:ext cx="2130093" cy="472896"/>
          </a:xfrm>
        </p:spPr>
        <p:txBody>
          <a:bodyPr/>
          <a:lstStyle/>
          <a:p>
            <a:endParaRPr>
              <a:solidFill>
                <a:prstClr val="black"/>
              </a:solidFill>
            </a:endParaRPr>
          </a:p>
        </p:txBody>
      </p:sp>
      <p:sp>
        <p:nvSpPr>
          <p:cNvPr id="5" name="Footer Placeholder 4"/>
          <p:cNvSpPr>
            <a:spLocks noGrp="1"/>
          </p:cNvSpPr>
          <p:nvPr>
            <p:ph type="ftr" sz="quarter" idx="11"/>
          </p:nvPr>
        </p:nvSpPr>
        <p:spPr>
          <a:xfrm>
            <a:off x="3225019" y="5953980"/>
            <a:ext cx="2898142" cy="472896"/>
          </a:xfrm>
        </p:spPr>
        <p:txBody>
          <a:bodyPr/>
          <a:lstStyle/>
          <a:p>
            <a:endParaRPr>
              <a:solidFill>
                <a:prstClr val="black"/>
              </a:solidFill>
            </a:endParaRPr>
          </a:p>
        </p:txBody>
      </p:sp>
      <p:sp>
        <p:nvSpPr>
          <p:cNvPr id="6" name="Slide Number Placeholder 5"/>
          <p:cNvSpPr>
            <a:spLocks noGrp="1"/>
          </p:cNvSpPr>
          <p:nvPr>
            <p:ph type="sldNum" sz="quarter" idx="12"/>
          </p:nvPr>
        </p:nvSpPr>
        <p:spPr>
          <a:xfrm>
            <a:off x="6653807" y="5953980"/>
            <a:ext cx="2130093" cy="472896"/>
          </a:xfrm>
        </p:spPr>
        <p:txBody>
          <a:bodyPr/>
          <a:lstStyle/>
          <a:p>
            <a:fld id="{F8134ED9-2281-49E5-AAD5-59C32B59B8B2}" type="slidenum">
              <a:rPr>
                <a:solidFill>
                  <a:prstClr val="black"/>
                </a:solidFill>
              </a:rPr>
              <a:pPr/>
              <a:t>‹#›</a:t>
            </a:fld>
            <a:endParaRPr>
              <a:solidFill>
                <a:prstClr val="black"/>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60" y="273629"/>
            <a:ext cx="2056320" cy="52781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0" y="273629"/>
            <a:ext cx="6035040" cy="527815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55137" y="5953980"/>
            <a:ext cx="2130093" cy="472896"/>
          </a:xfrm>
        </p:spPr>
        <p:txBody>
          <a:bodyPr/>
          <a:lstStyle/>
          <a:p>
            <a:endParaRPr>
              <a:solidFill>
                <a:prstClr val="black"/>
              </a:solidFill>
            </a:endParaRPr>
          </a:p>
        </p:txBody>
      </p:sp>
      <p:sp>
        <p:nvSpPr>
          <p:cNvPr id="5" name="Footer Placeholder 4"/>
          <p:cNvSpPr>
            <a:spLocks noGrp="1"/>
          </p:cNvSpPr>
          <p:nvPr>
            <p:ph type="ftr" sz="quarter" idx="11"/>
          </p:nvPr>
        </p:nvSpPr>
        <p:spPr>
          <a:xfrm>
            <a:off x="3225019" y="5953980"/>
            <a:ext cx="2898142" cy="472896"/>
          </a:xfrm>
        </p:spPr>
        <p:txBody>
          <a:bodyPr/>
          <a:lstStyle/>
          <a:p>
            <a:endParaRPr>
              <a:solidFill>
                <a:prstClr val="black"/>
              </a:solidFill>
            </a:endParaRPr>
          </a:p>
        </p:txBody>
      </p:sp>
      <p:sp>
        <p:nvSpPr>
          <p:cNvPr id="6" name="Slide Number Placeholder 5"/>
          <p:cNvSpPr>
            <a:spLocks noGrp="1"/>
          </p:cNvSpPr>
          <p:nvPr>
            <p:ph type="sldNum" sz="quarter" idx="12"/>
          </p:nvPr>
        </p:nvSpPr>
        <p:spPr>
          <a:xfrm>
            <a:off x="6653807" y="5953980"/>
            <a:ext cx="2130093" cy="472896"/>
          </a:xfrm>
        </p:spPr>
        <p:txBody>
          <a:bodyPr/>
          <a:lstStyle/>
          <a:p>
            <a:fld id="{25C45C4F-7FAF-4F53-A850-D7AA9239D9E9}" type="slidenum">
              <a:rPr>
                <a:solidFill>
                  <a:prstClr val="black"/>
                </a:solidFill>
              </a:rPr>
              <a:pPr/>
              <a:t>‹#›</a:t>
            </a:fld>
            <a:endParaRPr>
              <a:solidFill>
                <a:prstClr val="black"/>
              </a:solidFill>
            </a:endParaRPr>
          </a:p>
        </p:txBody>
      </p:sp>
    </p:spTree>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old">
    <p:bg>
      <p:bgPr>
        <a:solidFill>
          <a:schemeClr val="bg1"/>
        </a:solidFill>
        <a:effectLst/>
      </p:bgPr>
    </p:bg>
    <p:spTree>
      <p:nvGrpSpPr>
        <p:cNvPr id="1" name=""/>
        <p:cNvGrpSpPr/>
        <p:nvPr/>
      </p:nvGrpSpPr>
      <p:grpSpPr>
        <a:xfrm>
          <a:off x="0" y="0"/>
          <a:ext cx="0" cy="0"/>
          <a:chOff x="0" y="0"/>
          <a:chExt cx="0" cy="0"/>
        </a:xfrm>
      </p:grpSpPr>
      <p:pic>
        <p:nvPicPr>
          <p:cNvPr id="14" name="Picture 2" descr="C:\Documents and Settings\m.attar\Desktop\Website\logo.jpg"/>
          <p:cNvPicPr>
            <a:picLocks noChangeAspect="1" noChangeArrowheads="1"/>
          </p:cNvPicPr>
          <p:nvPr userDrawn="1"/>
        </p:nvPicPr>
        <p:blipFill>
          <a:blip r:embed="rId2" cstate="print"/>
          <a:srcRect r="96531"/>
          <a:stretch>
            <a:fillRect/>
          </a:stretch>
        </p:blipFill>
        <p:spPr bwMode="auto">
          <a:xfrm>
            <a:off x="0" y="-64394"/>
            <a:ext cx="9154988" cy="1260056"/>
          </a:xfrm>
          <a:prstGeom prst="rect">
            <a:avLst/>
          </a:prstGeom>
          <a:noFill/>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10" b="3235"/>
          <a:stretch/>
        </p:blipFill>
        <p:spPr>
          <a:xfrm>
            <a:off x="10988" y="1260056"/>
            <a:ext cx="9144000" cy="5005301"/>
          </a:xfrm>
          <a:prstGeom prst="rect">
            <a:avLst/>
          </a:prstGeom>
        </p:spPr>
      </p:pic>
      <p:sp>
        <p:nvSpPr>
          <p:cNvPr id="11" name="Content Placeholder 10"/>
          <p:cNvSpPr>
            <a:spLocks noGrp="1"/>
          </p:cNvSpPr>
          <p:nvPr>
            <p:ph sz="quarter" idx="10"/>
          </p:nvPr>
        </p:nvSpPr>
        <p:spPr>
          <a:xfrm>
            <a:off x="900112" y="1773238"/>
            <a:ext cx="6984255" cy="3167930"/>
          </a:xfrm>
          <a:prstGeom prst="rect">
            <a:avLst/>
          </a:prstGeom>
          <a:noFill/>
        </p:spPr>
        <p:txBody>
          <a:bodyPr/>
          <a:lstStyle>
            <a:lvl1pPr>
              <a:defRPr>
                <a:solidFill>
                  <a:schemeClr val="tx1"/>
                </a:solidFill>
                <a:latin typeface="Arial" pitchFamily="34" charset="0"/>
                <a:cs typeface="Arial" pitchFamily="34" charset="0"/>
              </a:defRPr>
            </a:lvl1pPr>
          </a:lstStyle>
          <a:p>
            <a:pPr lvl="0"/>
            <a:r>
              <a:rPr lang="en-US" dirty="0"/>
              <a:t>Click to edit Master text styles</a:t>
            </a:r>
          </a:p>
        </p:txBody>
      </p:sp>
      <p:pic>
        <p:nvPicPr>
          <p:cNvPr id="21" name="Picture 2" descr="ttp://www.well.ox.ac.uk/_asset/image/black-acronym-whg-logo-pn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85810" y="6361176"/>
            <a:ext cx="1039317" cy="42072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a:xfrm>
            <a:off x="108706" y="6209257"/>
            <a:ext cx="4427494" cy="646331"/>
          </a:xfrm>
          <a:prstGeom prst="rect">
            <a:avLst/>
          </a:prstGeom>
          <a:noFill/>
        </p:spPr>
        <p:txBody>
          <a:bodyPr wrap="none" rtlCol="0">
            <a:spAutoFit/>
          </a:bodyPr>
          <a:lstStyle/>
          <a:p>
            <a:r>
              <a:rPr lang="en-US" b="1" dirty="0" smtClean="0">
                <a:latin typeface="Calibri" charset="0"/>
                <a:ea typeface="Calibri" charset="0"/>
                <a:cs typeface="Calibri" charset="0"/>
              </a:rPr>
              <a:t>Matthieu Miossec, PhD</a:t>
            </a:r>
            <a:endParaRPr lang="en-US" b="1" dirty="0">
              <a:latin typeface="Calibri" charset="0"/>
              <a:ea typeface="Calibri" charset="0"/>
              <a:cs typeface="Calibri" charset="0"/>
            </a:endParaRPr>
          </a:p>
          <a:p>
            <a:r>
              <a:rPr lang="en-US" dirty="0" smtClean="0">
                <a:latin typeface="Calibri" charset="0"/>
                <a:ea typeface="Calibri" charset="0"/>
                <a:cs typeface="Calibri" charset="0"/>
              </a:rPr>
              <a:t>Bioinformatics Analyst @ </a:t>
            </a:r>
            <a:r>
              <a:rPr lang="en-US" dirty="0">
                <a:latin typeface="Calibri" charset="0"/>
                <a:ea typeface="Calibri" charset="0"/>
                <a:cs typeface="Calibri" charset="0"/>
              </a:rPr>
              <a:t>Bioinformatics </a:t>
            </a:r>
            <a:r>
              <a:rPr lang="en-US" dirty="0" smtClean="0">
                <a:latin typeface="Calibri" charset="0"/>
                <a:ea typeface="Calibri" charset="0"/>
                <a:cs typeface="Calibri" charset="0"/>
              </a:rPr>
              <a:t>Core</a:t>
            </a:r>
            <a:endParaRPr lang="en-US" dirty="0">
              <a:latin typeface="Calibri" charset="0"/>
              <a:ea typeface="Calibri" charset="0"/>
              <a:cs typeface="Calibri" charset="0"/>
            </a:endParaRPr>
          </a:p>
        </p:txBody>
      </p:sp>
      <p:pic>
        <p:nvPicPr>
          <p:cNvPr id="23" name="Picture 6" descr="ttps://upload.wikimedia.org/wikipedia/en/thumb/2/2f/University_of_Oxford.svg/1280px-University_of_Oxford"/>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74964" y="6361176"/>
            <a:ext cx="1364219" cy="4188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userDrawn="1"/>
        </p:nvGrpSpPr>
        <p:grpSpPr>
          <a:xfrm>
            <a:off x="3334131" y="149936"/>
            <a:ext cx="2116215" cy="952151"/>
            <a:chOff x="356529" y="247475"/>
            <a:chExt cx="2116215" cy="952151"/>
          </a:xfrm>
        </p:grpSpPr>
        <p:sp>
          <p:nvSpPr>
            <p:cNvPr id="29" name="Isosceles Triangle 28"/>
            <p:cNvSpPr/>
            <p:nvPr/>
          </p:nvSpPr>
          <p:spPr>
            <a:xfrm rot="10800000">
              <a:off x="356530" y="247475"/>
              <a:ext cx="2000774" cy="832196"/>
            </a:xfrm>
            <a:prstGeom prst="triangle">
              <a:avLst>
                <a:gd name="adj" fmla="val 50163"/>
              </a:avLst>
            </a:prstGeom>
            <a:gradFill>
              <a:gsLst>
                <a:gs pos="2000">
                  <a:schemeClr val="accent5">
                    <a:lumMod val="50000"/>
                    <a:alpha val="0"/>
                  </a:schemeClr>
                </a:gs>
                <a:gs pos="100000">
                  <a:schemeClr val="accent1">
                    <a:lumMod val="30000"/>
                    <a:lumOff val="7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356529" y="247475"/>
              <a:ext cx="2116215" cy="951904"/>
            </a:xfrm>
            <a:prstGeom prst="rect">
              <a:avLst/>
            </a:prstGeom>
            <a:noFill/>
          </p:spPr>
          <p:txBody>
            <a:bodyPr wrap="none" rtlCol="0">
              <a:prstTxWarp prst="textDeflateInflate">
                <a:avLst/>
              </a:prstTxWarp>
              <a:spAutoFit/>
            </a:bodyPr>
            <a:lstStyle/>
            <a:p>
              <a:r>
                <a:rPr lang="en-US" b="1" dirty="0" smtClean="0">
                  <a:ln>
                    <a:solidFill>
                      <a:schemeClr val="tx1"/>
                    </a:solidFill>
                  </a:ln>
                  <a:solidFill>
                    <a:schemeClr val="bg1"/>
                  </a:solidFill>
                  <a:effectLst/>
                  <a:latin typeface="Franklin Gothic Book" panose="020B0503020102020204" pitchFamily="34" charset="0"/>
                </a:rPr>
                <a:t>Bioinformatics</a:t>
              </a:r>
            </a:p>
          </p:txBody>
        </p:sp>
        <p:sp>
          <p:nvSpPr>
            <p:cNvPr id="31" name="TextBox 30"/>
            <p:cNvSpPr txBox="1"/>
            <p:nvPr/>
          </p:nvSpPr>
          <p:spPr>
            <a:xfrm>
              <a:off x="876199" y="519695"/>
              <a:ext cx="1087265" cy="679931"/>
            </a:xfrm>
            <a:prstGeom prst="rect">
              <a:avLst/>
            </a:prstGeom>
            <a:noFill/>
          </p:spPr>
          <p:txBody>
            <a:bodyPr wrap="none" rtlCol="0">
              <a:spAutoFit/>
            </a:bodyPr>
            <a:lstStyle/>
            <a:p>
              <a:r>
                <a:rPr lang="en-US" sz="2400" b="1" dirty="0" smtClean="0">
                  <a:ln>
                    <a:solidFill>
                      <a:schemeClr val="tx1"/>
                    </a:solidFill>
                  </a:ln>
                  <a:solidFill>
                    <a:schemeClr val="bg1"/>
                  </a:solidFill>
                  <a:effectLst/>
                  <a:latin typeface="Franklin Gothic Book" panose="020B0503020102020204" pitchFamily="34" charset="0"/>
                </a:rPr>
                <a:t>CORE</a:t>
              </a:r>
              <a:endParaRPr lang="en-GB" sz="2400" b="1" dirty="0">
                <a:ln>
                  <a:solidFill>
                    <a:schemeClr val="tx1"/>
                  </a:solidFill>
                </a:ln>
                <a:solidFill>
                  <a:schemeClr val="bg1"/>
                </a:solidFill>
                <a:effectLst/>
                <a:latin typeface="Franklin Gothic Book" panose="020B0503020102020204" pitchFamily="34" charset="0"/>
              </a:endParaRPr>
            </a:p>
          </p:txBody>
        </p:sp>
      </p:grpSp>
    </p:spTree>
    <p:extLst>
      <p:ext uri="{BB962C8B-B14F-4D97-AF65-F5344CB8AC3E}">
        <p14:creationId xmlns:p14="http://schemas.microsoft.com/office/powerpoint/2010/main" val="116896560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pic>
        <p:nvPicPr>
          <p:cNvPr id="3" name="Picture 2" descr="Genomics_powerpoint_backgrounds-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5" y="0"/>
            <a:ext cx="9135879" cy="6858000"/>
          </a:xfrm>
          <a:prstGeom prst="rect">
            <a:avLst/>
          </a:prstGeom>
        </p:spPr>
      </p:pic>
    </p:spTree>
    <p:extLst>
      <p:ext uri="{BB962C8B-B14F-4D97-AF65-F5344CB8AC3E}">
        <p14:creationId xmlns:p14="http://schemas.microsoft.com/office/powerpoint/2010/main" val="19702320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860840D-351A-4C63-9298-1939A34C9652}" type="datetimeFigureOut">
              <a:rPr lang="en-GB" smtClean="0">
                <a:solidFill>
                  <a:prstClr val="black">
                    <a:tint val="75000"/>
                  </a:prstClr>
                </a:solidFill>
              </a:rPr>
              <a:pPr/>
              <a:t>01/11/2021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9715AA5-0BCE-4BFD-A899-F54E8468213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a:noFill/>
          <a:ln>
            <a:noFill/>
          </a:ln>
        </p:spPr>
      </p:pic>
      <p:sp>
        <p:nvSpPr>
          <p:cNvPr id="2" name="Title 1"/>
          <p:cNvSpPr>
            <a:spLocks noGrp="1"/>
          </p:cNvSpPr>
          <p:nvPr>
            <p:ph type="title"/>
          </p:nvPr>
        </p:nvSpPr>
        <p:spPr>
          <a:xfrm>
            <a:off x="457200" y="167099"/>
            <a:ext cx="8229600" cy="634975"/>
          </a:xfrm>
          <a:prstGeom prst="rect">
            <a:avLst/>
          </a:prstGeom>
        </p:spPr>
        <p:txBody>
          <a:bodyPr vert="horz" anchor="ctr"/>
          <a:lstStyle>
            <a:lvl1pPr>
              <a:defRPr sz="3600">
                <a:solidFill>
                  <a:schemeClr val="bg1"/>
                </a:solidFill>
                <a:latin typeface="Avenir Book"/>
                <a:cs typeface="Avenir Book"/>
              </a:defRPr>
            </a:lvl1pPr>
          </a:lstStyle>
          <a:p>
            <a:r>
              <a:rPr lang="en-GB"/>
              <a:t>Click to edit Master title style</a:t>
            </a:r>
            <a:endParaRPr lang="en-US" dirty="0"/>
          </a:p>
        </p:txBody>
      </p:sp>
      <p:sp>
        <p:nvSpPr>
          <p:cNvPr id="8" name="Content Placeholder 7"/>
          <p:cNvSpPr>
            <a:spLocks noGrp="1"/>
          </p:cNvSpPr>
          <p:nvPr>
            <p:ph sz="quarter" idx="10"/>
          </p:nvPr>
        </p:nvSpPr>
        <p:spPr>
          <a:xfrm>
            <a:off x="368300" y="1303867"/>
            <a:ext cx="8421688" cy="5168900"/>
          </a:xfrm>
          <a:prstGeom prst="rect">
            <a:avLst/>
          </a:prstGeom>
        </p:spPr>
        <p:txBody>
          <a:bodyPr vert="horz"/>
          <a:lstStyle>
            <a:lvl1pPr>
              <a:defRPr>
                <a:solidFill>
                  <a:srgbClr val="0C1531"/>
                </a:solidFill>
                <a:latin typeface="Avenir Book"/>
                <a:cs typeface="Avenir Book"/>
              </a:defRPr>
            </a:lvl1pPr>
            <a:lvl2pPr>
              <a:defRPr>
                <a:solidFill>
                  <a:srgbClr val="0C1531"/>
                </a:solidFill>
                <a:latin typeface="Avenir Book"/>
                <a:cs typeface="Avenir Book"/>
              </a:defRPr>
            </a:lvl2pPr>
            <a:lvl3pPr>
              <a:defRPr>
                <a:solidFill>
                  <a:srgbClr val="0C1531"/>
                </a:solidFill>
                <a:latin typeface="Avenir Book"/>
                <a:cs typeface="Avenir Book"/>
              </a:defRPr>
            </a:lvl3pPr>
            <a:lvl4pPr>
              <a:defRPr>
                <a:solidFill>
                  <a:srgbClr val="0C1531"/>
                </a:solidFill>
                <a:latin typeface="Avenir Book"/>
                <a:cs typeface="Avenir Book"/>
              </a:defRPr>
            </a:lvl4pPr>
            <a:lvl5pPr>
              <a:defRPr>
                <a:solidFill>
                  <a:srgbClr val="0C1531"/>
                </a:solidFill>
                <a:latin typeface="Avenir Book"/>
                <a:cs typeface="Avenir Book"/>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11" name="Picture 2" descr="ttp://www.well.ox.ac.uk/_asset/image/black-acronym-whg-logo-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85810" y="6361176"/>
            <a:ext cx="1039317" cy="420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tps://upload.wikimedia.org/wikipedia/en/thumb/2/2f/University_of_Oxford.svg/1280px-University_of_Oxfor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74964" y="6361176"/>
            <a:ext cx="1364219" cy="418858"/>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975360"/>
          </a:xfrm>
          <a:prstGeom prst="rect">
            <a:avLst/>
          </a:prstGeom>
          <a:noFill/>
          <a:ln>
            <a:noFill/>
          </a:ln>
        </p:spPr>
      </p:pic>
      <p:sp>
        <p:nvSpPr>
          <p:cNvPr id="2" name="Title 1"/>
          <p:cNvSpPr>
            <a:spLocks noGrp="1"/>
          </p:cNvSpPr>
          <p:nvPr>
            <p:ph type="title"/>
          </p:nvPr>
        </p:nvSpPr>
        <p:spPr>
          <a:xfrm>
            <a:off x="299612" y="186106"/>
            <a:ext cx="7128164" cy="634975"/>
          </a:xfrm>
          <a:prstGeom prst="rect">
            <a:avLst/>
          </a:prstGeom>
        </p:spPr>
        <p:txBody>
          <a:bodyPr vert="horz" anchor="ctr"/>
          <a:lstStyle>
            <a:lvl1pPr>
              <a:defRPr sz="3600">
                <a:solidFill>
                  <a:schemeClr val="bg1"/>
                </a:solidFill>
                <a:latin typeface="Avenir Book"/>
                <a:cs typeface="Avenir Book"/>
              </a:defRPr>
            </a:lvl1pPr>
          </a:lstStyle>
          <a:p>
            <a:r>
              <a:rPr lang="en-GB" dirty="0"/>
              <a:t>Click to edit Master title style</a:t>
            </a:r>
            <a:endParaRPr lang="en-US" dirty="0"/>
          </a:p>
        </p:txBody>
      </p:sp>
      <p:sp>
        <p:nvSpPr>
          <p:cNvPr id="8" name="Content Placeholder 7"/>
          <p:cNvSpPr>
            <a:spLocks noGrp="1"/>
          </p:cNvSpPr>
          <p:nvPr>
            <p:ph sz="quarter" idx="10"/>
          </p:nvPr>
        </p:nvSpPr>
        <p:spPr>
          <a:xfrm>
            <a:off x="368300" y="1303867"/>
            <a:ext cx="8421688" cy="5168900"/>
          </a:xfrm>
          <a:prstGeom prst="rect">
            <a:avLst/>
          </a:prstGeom>
        </p:spPr>
        <p:txBody>
          <a:bodyPr vert="horz"/>
          <a:lstStyle>
            <a:lvl1pPr>
              <a:defRPr>
                <a:solidFill>
                  <a:srgbClr val="0C1531"/>
                </a:solidFill>
                <a:latin typeface="Avenir Book"/>
                <a:cs typeface="Avenir Book"/>
              </a:defRPr>
            </a:lvl1pPr>
            <a:lvl2pPr>
              <a:defRPr>
                <a:solidFill>
                  <a:srgbClr val="0C1531"/>
                </a:solidFill>
                <a:latin typeface="Avenir Book"/>
                <a:cs typeface="Avenir Book"/>
              </a:defRPr>
            </a:lvl2pPr>
            <a:lvl3pPr>
              <a:defRPr>
                <a:solidFill>
                  <a:srgbClr val="0C1531"/>
                </a:solidFill>
                <a:latin typeface="Avenir Book"/>
                <a:cs typeface="Avenir Book"/>
              </a:defRPr>
            </a:lvl3pPr>
            <a:lvl4pPr>
              <a:defRPr>
                <a:solidFill>
                  <a:srgbClr val="0C1531"/>
                </a:solidFill>
                <a:latin typeface="Avenir Book"/>
                <a:cs typeface="Avenir Book"/>
              </a:defRPr>
            </a:lvl4pPr>
            <a:lvl5pPr>
              <a:defRPr>
                <a:solidFill>
                  <a:srgbClr val="0C1531"/>
                </a:solidFill>
                <a:latin typeface="Avenir Book"/>
                <a:cs typeface="Avenir Book"/>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11" name="Picture 2" descr="ttp://www.well.ox.ac.uk/_asset/image/black-acronym-whg-logo-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85810" y="6361176"/>
            <a:ext cx="1039317" cy="420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tps://upload.wikimedia.org/wikipedia/en/thumb/2/2f/University_of_Oxford.svg/1280px-University_of_Oxfor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74964" y="6361176"/>
            <a:ext cx="1364219" cy="41885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userDrawn="1"/>
        </p:nvGrpSpPr>
        <p:grpSpPr>
          <a:xfrm>
            <a:off x="6967684" y="75757"/>
            <a:ext cx="2116215" cy="952151"/>
            <a:chOff x="356529" y="247475"/>
            <a:chExt cx="2116215" cy="952151"/>
          </a:xfrm>
        </p:grpSpPr>
        <p:sp>
          <p:nvSpPr>
            <p:cNvPr id="20" name="Isosceles Triangle 19"/>
            <p:cNvSpPr/>
            <p:nvPr/>
          </p:nvSpPr>
          <p:spPr>
            <a:xfrm rot="10800000">
              <a:off x="356530" y="247475"/>
              <a:ext cx="2000774" cy="832196"/>
            </a:xfrm>
            <a:prstGeom prst="triangle">
              <a:avLst>
                <a:gd name="adj" fmla="val 50163"/>
              </a:avLst>
            </a:prstGeom>
            <a:gradFill>
              <a:gsLst>
                <a:gs pos="2000">
                  <a:schemeClr val="accent5">
                    <a:lumMod val="50000"/>
                    <a:alpha val="0"/>
                  </a:schemeClr>
                </a:gs>
                <a:gs pos="100000">
                  <a:schemeClr val="accent1">
                    <a:lumMod val="30000"/>
                    <a:lumOff val="7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356529" y="247475"/>
              <a:ext cx="2116215" cy="951904"/>
            </a:xfrm>
            <a:prstGeom prst="rect">
              <a:avLst/>
            </a:prstGeom>
            <a:noFill/>
          </p:spPr>
          <p:txBody>
            <a:bodyPr wrap="none" rtlCol="0">
              <a:prstTxWarp prst="textDeflateInflate">
                <a:avLst/>
              </a:prstTxWarp>
              <a:spAutoFit/>
            </a:bodyPr>
            <a:lstStyle/>
            <a:p>
              <a:r>
                <a:rPr lang="en-US" b="1" dirty="0" smtClean="0">
                  <a:ln>
                    <a:solidFill>
                      <a:schemeClr val="tx1"/>
                    </a:solidFill>
                  </a:ln>
                  <a:solidFill>
                    <a:schemeClr val="bg1"/>
                  </a:solidFill>
                  <a:effectLst/>
                  <a:latin typeface="Franklin Gothic Book" panose="020B0503020102020204" pitchFamily="34" charset="0"/>
                </a:rPr>
                <a:t>Bioinformatics</a:t>
              </a:r>
            </a:p>
          </p:txBody>
        </p:sp>
        <p:sp>
          <p:nvSpPr>
            <p:cNvPr id="22" name="TextBox 21"/>
            <p:cNvSpPr txBox="1"/>
            <p:nvPr/>
          </p:nvSpPr>
          <p:spPr>
            <a:xfrm>
              <a:off x="876199" y="519695"/>
              <a:ext cx="1087265" cy="679931"/>
            </a:xfrm>
            <a:prstGeom prst="rect">
              <a:avLst/>
            </a:prstGeom>
            <a:noFill/>
          </p:spPr>
          <p:txBody>
            <a:bodyPr wrap="none" rtlCol="0">
              <a:spAutoFit/>
            </a:bodyPr>
            <a:lstStyle/>
            <a:p>
              <a:r>
                <a:rPr lang="en-US" sz="2400" b="1" dirty="0" smtClean="0">
                  <a:ln>
                    <a:solidFill>
                      <a:schemeClr val="tx1"/>
                    </a:solidFill>
                  </a:ln>
                  <a:solidFill>
                    <a:schemeClr val="bg1"/>
                  </a:solidFill>
                  <a:effectLst/>
                  <a:latin typeface="Franklin Gothic Book" panose="020B0503020102020204" pitchFamily="34" charset="0"/>
                </a:rPr>
                <a:t>CORE</a:t>
              </a:r>
              <a:endParaRPr lang="en-GB" sz="2400" b="1" dirty="0">
                <a:ln>
                  <a:solidFill>
                    <a:schemeClr val="tx1"/>
                  </a:solidFill>
                </a:ln>
                <a:solidFill>
                  <a:schemeClr val="bg1"/>
                </a:solidFill>
                <a:effectLst/>
                <a:latin typeface="Franklin Gothic Book" panose="020B0503020102020204" pitchFamily="34" charset="0"/>
              </a:endParaRPr>
            </a:p>
          </p:txBody>
        </p:sp>
      </p:grpSp>
    </p:spTree>
    <p:extLst/>
  </p:cSld>
  <p:clrMapOvr>
    <a:masterClrMapping/>
  </p:clrMapOvr>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descr="Genomics_powerpoint_backgrounds-02_new.jpg"/>
          <p:cNvPicPr>
            <a:picLocks/>
          </p:cNvPicPr>
          <p:nvPr/>
        </p:nvPicPr>
        <p:blipFill>
          <a:blip r:embed="rId2">
            <a:extLst>
              <a:ext uri="{28A0092B-C50C-407E-A947-70E740481C1C}">
                <a14:useLocalDpi xmlns:a14="http://schemas.microsoft.com/office/drawing/2010/main" val="0"/>
              </a:ext>
            </a:extLst>
          </a:blip>
          <a:stretch>
            <a:fillRect/>
          </a:stretch>
        </p:blipFill>
        <p:spPr>
          <a:xfrm>
            <a:off x="1" y="0"/>
            <a:ext cx="9143999" cy="975360"/>
          </a:xfrm>
          <a:prstGeom prst="rect">
            <a:avLst/>
          </a:prstGeom>
          <a:noFill/>
          <a:ln>
            <a:noFill/>
          </a:ln>
        </p:spPr>
      </p:pic>
      <p:sp>
        <p:nvSpPr>
          <p:cNvPr id="2" name="Title 1"/>
          <p:cNvSpPr>
            <a:spLocks noGrp="1"/>
          </p:cNvSpPr>
          <p:nvPr>
            <p:ph type="title"/>
          </p:nvPr>
        </p:nvSpPr>
        <p:spPr>
          <a:xfrm>
            <a:off x="457200" y="167099"/>
            <a:ext cx="8229600" cy="634975"/>
          </a:xfrm>
          <a:prstGeom prst="rect">
            <a:avLst/>
          </a:prstGeom>
        </p:spPr>
        <p:txBody>
          <a:bodyPr vert="horz" anchor="ctr"/>
          <a:lstStyle>
            <a:lvl1pPr>
              <a:defRPr sz="3600" b="0">
                <a:solidFill>
                  <a:schemeClr val="bg1"/>
                </a:solidFill>
                <a:latin typeface="Avenir Book"/>
                <a:cs typeface="Avenir Book"/>
              </a:defRPr>
            </a:lvl1pPr>
          </a:lstStyle>
          <a:p>
            <a:r>
              <a:rPr lang="en-GB"/>
              <a:t>Click to edit Master title style</a:t>
            </a:r>
            <a:endParaRPr lang="en-US" dirty="0"/>
          </a:p>
        </p:txBody>
      </p:sp>
      <p:sp>
        <p:nvSpPr>
          <p:cNvPr id="7" name="Content Placeholder 6"/>
          <p:cNvSpPr>
            <a:spLocks noGrp="1"/>
          </p:cNvSpPr>
          <p:nvPr>
            <p:ph sz="quarter" idx="10"/>
          </p:nvPr>
        </p:nvSpPr>
        <p:spPr>
          <a:xfrm>
            <a:off x="392114" y="1337733"/>
            <a:ext cx="8397875" cy="5257800"/>
          </a:xfrm>
          <a:prstGeom prst="rect">
            <a:avLst/>
          </a:prstGeom>
        </p:spPr>
        <p:txBody>
          <a:bodyPr vert="horz"/>
          <a:lstStyle>
            <a:lvl1pPr>
              <a:defRPr>
                <a:latin typeface="Avenir Book"/>
                <a:cs typeface="Avenir Book"/>
              </a:defRPr>
            </a:lvl1pPr>
            <a:lvl2pPr>
              <a:defRPr>
                <a:latin typeface="Avenir Book"/>
                <a:cs typeface="Avenir Book"/>
              </a:defRPr>
            </a:lvl2pPr>
            <a:lvl3pPr>
              <a:defRPr>
                <a:latin typeface="Avenir Book"/>
                <a:cs typeface="Avenir Book"/>
              </a:defRPr>
            </a:lvl3pPr>
            <a:lvl4pPr>
              <a:defRPr>
                <a:latin typeface="Avenir Book"/>
                <a:cs typeface="Avenir Book"/>
              </a:defRPr>
            </a:lvl4pPr>
            <a:lvl5pPr>
              <a:defRPr>
                <a:latin typeface="Avenir Book"/>
                <a:cs typeface="Avenir Book"/>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cSld>
  <p:clrMapOvr>
    <a:masterClrMapping/>
  </p:clrMapOvr>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pic>
        <p:nvPicPr>
          <p:cNvPr id="3" name="Picture 2" descr="Genomics_powerpoint_backgrounds-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5" y="0"/>
            <a:ext cx="9135879" cy="6858000"/>
          </a:xfrm>
          <a:prstGeom prst="rect">
            <a:avLst/>
          </a:prstGeom>
        </p:spPr>
      </p:pic>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3" name="Picture 2" descr="Genomics_powerpoint_backgrounds-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09" y="0"/>
            <a:ext cx="9145744"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88813" y="-1"/>
            <a:ext cx="3355189" cy="6858001"/>
          </a:xfrm>
          <a:prstGeom prst="rect">
            <a:avLst/>
          </a:prstGeom>
        </p:spPr>
      </p:pic>
      <p:pic>
        <p:nvPicPr>
          <p:cNvPr id="7" name="Picture 6" descr="wellcome-logo-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02430" y="4970515"/>
            <a:ext cx="530842" cy="707789"/>
          </a:xfrm>
          <a:prstGeom prst="rect">
            <a:avLst/>
          </a:prstGeom>
        </p:spPr>
      </p:pic>
      <p:pic>
        <p:nvPicPr>
          <p:cNvPr id="10" name="Picture 9" descr="Screenshot 2017-05-16 13.34.56.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6992" y="5121487"/>
            <a:ext cx="4116531" cy="388152"/>
          </a:xfrm>
          <a:prstGeom prst="rect">
            <a:avLst/>
          </a:prstGeom>
        </p:spPr>
      </p:pic>
      <p:sp>
        <p:nvSpPr>
          <p:cNvPr id="13" name="Title 12"/>
          <p:cNvSpPr>
            <a:spLocks noGrp="1"/>
          </p:cNvSpPr>
          <p:nvPr>
            <p:ph type="title"/>
          </p:nvPr>
        </p:nvSpPr>
        <p:spPr>
          <a:xfrm>
            <a:off x="495756" y="366185"/>
            <a:ext cx="4909066" cy="900564"/>
          </a:xfrm>
        </p:spPr>
        <p:txBody>
          <a:bodyPr>
            <a:noAutofit/>
          </a:bodyPr>
          <a:lstStyle>
            <a:lvl1pPr>
              <a:defRPr sz="2800">
                <a:solidFill>
                  <a:srgbClr val="FFFFFF"/>
                </a:solidFill>
                <a:latin typeface="Avenir Book"/>
                <a:cs typeface="Avenir Book"/>
              </a:defRPr>
            </a:lvl1pPr>
          </a:lstStyle>
          <a:p>
            <a:r>
              <a:rPr lang="en-GB"/>
              <a:t>Click to edit Master title style</a:t>
            </a:r>
            <a:endParaRPr lang="en-US" dirty="0"/>
          </a:p>
        </p:txBody>
      </p:sp>
      <p:sp>
        <p:nvSpPr>
          <p:cNvPr id="16" name="Text Placeholder 15"/>
          <p:cNvSpPr>
            <a:spLocks noGrp="1"/>
          </p:cNvSpPr>
          <p:nvPr>
            <p:ph type="body" sz="quarter" idx="10"/>
          </p:nvPr>
        </p:nvSpPr>
        <p:spPr>
          <a:xfrm>
            <a:off x="731839" y="3630084"/>
            <a:ext cx="4402137" cy="929216"/>
          </a:xfrm>
        </p:spPr>
        <p:txBody>
          <a:bodyPr>
            <a:normAutofit/>
          </a:bodyPr>
          <a:lstStyle>
            <a:lvl1pPr marL="0" indent="0">
              <a:buFontTx/>
              <a:buNone/>
              <a:defRPr sz="2400" b="0" i="0">
                <a:solidFill>
                  <a:srgbClr val="FFFFFF"/>
                </a:solidFill>
                <a:latin typeface="Avenir Oblique"/>
                <a:cs typeface="Avenir Oblique"/>
              </a:defRPr>
            </a:lvl1pPr>
            <a:lvl2pPr marL="457200" indent="0">
              <a:buFontTx/>
              <a:buNone/>
              <a:defRPr b="0" i="0">
                <a:solidFill>
                  <a:srgbClr val="FFFFFF"/>
                </a:solidFill>
                <a:latin typeface="Avenir Oblique"/>
                <a:cs typeface="Avenir Oblique"/>
              </a:defRPr>
            </a:lvl2pPr>
            <a:lvl3pPr marL="914400" indent="0">
              <a:buFontTx/>
              <a:buNone/>
              <a:defRPr b="0" i="0">
                <a:solidFill>
                  <a:srgbClr val="FFFFFF"/>
                </a:solidFill>
                <a:latin typeface="Avenir Oblique"/>
                <a:cs typeface="Avenir Oblique"/>
              </a:defRPr>
            </a:lvl3pPr>
            <a:lvl4pPr marL="1371600" indent="0">
              <a:buFontTx/>
              <a:buNone/>
              <a:defRPr b="0" i="0">
                <a:solidFill>
                  <a:srgbClr val="FFFFFF"/>
                </a:solidFill>
                <a:latin typeface="Avenir Oblique"/>
                <a:cs typeface="Avenir Oblique"/>
              </a:defRPr>
            </a:lvl4pPr>
            <a:lvl5pPr marL="1828800" indent="0">
              <a:buFontTx/>
              <a:buNone/>
              <a:defRPr b="0" i="0">
                <a:solidFill>
                  <a:srgbClr val="FFFFFF"/>
                </a:solidFill>
                <a:latin typeface="Avenir Oblique"/>
                <a:cs typeface="Avenir Oblique"/>
              </a:defRPr>
            </a:lvl5pPr>
          </a:lstStyle>
          <a:p>
            <a:pPr lvl="0"/>
            <a:r>
              <a:rPr lang="en-GB"/>
              <a:t>Click to edit Master text styles</a:t>
            </a:r>
          </a:p>
        </p:txBody>
      </p:sp>
      <p:pic>
        <p:nvPicPr>
          <p:cNvPr id="2" name="Picture 1" descr="OGC-Logo-Rev.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19909" y="1383017"/>
            <a:ext cx="3656681" cy="2103708"/>
          </a:xfrm>
          <a:prstGeom prst="rect">
            <a:avLst/>
          </a:prstGeom>
        </p:spPr>
      </p:pic>
      <p:pic>
        <p:nvPicPr>
          <p:cNvPr id="11" name="Picture 10" descr="ox-rectangle-border.gif"/>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04545" y="6240007"/>
            <a:ext cx="1452418" cy="465519"/>
          </a:xfrm>
          <a:prstGeom prst="rect">
            <a:avLst/>
          </a:prstGeom>
        </p:spPr>
      </p:pic>
    </p:spTree>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71" y="273352"/>
            <a:ext cx="8228763" cy="1145009"/>
          </a:xfrm>
        </p:spPr>
        <p:txBody>
          <a:bodyPr/>
          <a:lstStyle/>
          <a:p>
            <a:r>
              <a:rPr lang="en-US"/>
              <a:t>Click to edit Master title style</a:t>
            </a:r>
          </a:p>
        </p:txBody>
      </p:sp>
      <p:sp>
        <p:nvSpPr>
          <p:cNvPr id="3" name="Content Placeholder 2"/>
          <p:cNvSpPr>
            <a:spLocks noGrp="1"/>
          </p:cNvSpPr>
          <p:nvPr>
            <p:ph idx="1"/>
          </p:nvPr>
        </p:nvSpPr>
        <p:spPr>
          <a:xfrm>
            <a:off x="653102" y="1796220"/>
            <a:ext cx="8032833" cy="37557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55137" y="5953980"/>
            <a:ext cx="2130093" cy="472896"/>
          </a:xfrm>
        </p:spPr>
        <p:txBody>
          <a:bodyPr/>
          <a:lstStyle/>
          <a:p>
            <a:endParaRPr>
              <a:solidFill>
                <a:prstClr val="black"/>
              </a:solidFill>
            </a:endParaRPr>
          </a:p>
        </p:txBody>
      </p:sp>
      <p:sp>
        <p:nvSpPr>
          <p:cNvPr id="5" name="Footer Placeholder 4"/>
          <p:cNvSpPr>
            <a:spLocks noGrp="1"/>
          </p:cNvSpPr>
          <p:nvPr>
            <p:ph type="ftr" sz="quarter" idx="11"/>
          </p:nvPr>
        </p:nvSpPr>
        <p:spPr>
          <a:xfrm>
            <a:off x="3225019" y="5953980"/>
            <a:ext cx="2898142" cy="472896"/>
          </a:xfrm>
        </p:spPr>
        <p:txBody>
          <a:bodyPr/>
          <a:lstStyle/>
          <a:p>
            <a:endParaRPr>
              <a:solidFill>
                <a:prstClr val="black"/>
              </a:solidFill>
            </a:endParaRPr>
          </a:p>
        </p:txBody>
      </p:sp>
      <p:sp>
        <p:nvSpPr>
          <p:cNvPr id="6" name="Slide Number Placeholder 5"/>
          <p:cNvSpPr>
            <a:spLocks noGrp="1"/>
          </p:cNvSpPr>
          <p:nvPr>
            <p:ph type="sldNum" sz="quarter" idx="12"/>
          </p:nvPr>
        </p:nvSpPr>
        <p:spPr>
          <a:xfrm>
            <a:off x="6653807" y="5953980"/>
            <a:ext cx="2130093" cy="472896"/>
          </a:xfrm>
        </p:spPr>
        <p:txBody>
          <a:bodyPr/>
          <a:lstStyle/>
          <a:p>
            <a:fld id="{E4E62BF5-0BC8-4DB4-B069-6EA1506CF753}" type="slidenum">
              <a:rPr>
                <a:solidFill>
                  <a:prstClr val="black"/>
                </a:solidFill>
              </a:rPr>
              <a:pPr/>
              <a:t>‹#›</a:t>
            </a:fld>
            <a:endParaRPr>
              <a:solidFill>
                <a:prstClr val="black"/>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6" name="Picture 5" descr="Genomics_powerpoint_backgrounds-02_ne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pic>
        <p:nvPicPr>
          <p:cNvPr id="3" name="Picture 2" descr="Genomics_powerpoint_backgrounds-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35879" cy="6858000"/>
          </a:xfrm>
          <a:prstGeom prst="rect">
            <a:avLst/>
          </a:prstGeom>
        </p:spPr>
      </p:pic>
    </p:spTree>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pic>
        <p:nvPicPr>
          <p:cNvPr id="4" name="Picture 3" descr="Genomics_powerpoint_backgrounds-0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35879" cy="6858000"/>
          </a:xfrm>
          <a:prstGeom prst="rect">
            <a:avLst/>
          </a:prstGeom>
        </p:spPr>
      </p:pic>
    </p:spTree>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3" name="Picture 2" descr="Genomics_powerpoint_backgrounds-0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35879" cy="6858000"/>
          </a:xfrm>
          <a:prstGeom prst="rect">
            <a:avLst/>
          </a:prstGeom>
        </p:spPr>
      </p:pic>
    </p:spTree>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3" name="Picture 2" descr="Genomics_powerpoint_SMC_V001-0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35879" cy="6858000"/>
          </a:xfrm>
          <a:prstGeom prst="rect">
            <a:avLst/>
          </a:prstGeom>
        </p:spPr>
      </p:pic>
    </p:spTree>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old">
    <p:bg>
      <p:bgPr>
        <a:solidFill>
          <a:schemeClr val="bg1"/>
        </a:solidFill>
        <a:effectLst/>
      </p:bgPr>
    </p:bg>
    <p:spTree>
      <p:nvGrpSpPr>
        <p:cNvPr id="1" name=""/>
        <p:cNvGrpSpPr/>
        <p:nvPr/>
      </p:nvGrpSpPr>
      <p:grpSpPr>
        <a:xfrm>
          <a:off x="0" y="0"/>
          <a:ext cx="0" cy="0"/>
          <a:chOff x="0" y="0"/>
          <a:chExt cx="0" cy="0"/>
        </a:xfrm>
      </p:grpSpPr>
      <p:pic>
        <p:nvPicPr>
          <p:cNvPr id="14" name="Picture 2" descr="C:\Documents and Settings\m.attar\Desktop\Website\logo.jpg"/>
          <p:cNvPicPr>
            <a:picLocks noChangeAspect="1" noChangeArrowheads="1"/>
          </p:cNvPicPr>
          <p:nvPr userDrawn="1"/>
        </p:nvPicPr>
        <p:blipFill>
          <a:blip r:embed="rId2" cstate="print"/>
          <a:srcRect r="96531"/>
          <a:stretch>
            <a:fillRect/>
          </a:stretch>
        </p:blipFill>
        <p:spPr bwMode="auto">
          <a:xfrm>
            <a:off x="0" y="-64394"/>
            <a:ext cx="9154988" cy="1260056"/>
          </a:xfrm>
          <a:prstGeom prst="rect">
            <a:avLst/>
          </a:prstGeom>
          <a:noFill/>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10" b="3235"/>
          <a:stretch/>
        </p:blipFill>
        <p:spPr>
          <a:xfrm>
            <a:off x="10988" y="1260056"/>
            <a:ext cx="9144000" cy="5005301"/>
          </a:xfrm>
          <a:prstGeom prst="rect">
            <a:avLst/>
          </a:prstGeom>
        </p:spPr>
      </p:pic>
      <p:sp>
        <p:nvSpPr>
          <p:cNvPr id="11" name="Content Placeholder 10"/>
          <p:cNvSpPr>
            <a:spLocks noGrp="1"/>
          </p:cNvSpPr>
          <p:nvPr>
            <p:ph sz="quarter" idx="10"/>
          </p:nvPr>
        </p:nvSpPr>
        <p:spPr>
          <a:xfrm>
            <a:off x="900112" y="1773238"/>
            <a:ext cx="6984255" cy="3167930"/>
          </a:xfrm>
          <a:prstGeom prst="rect">
            <a:avLst/>
          </a:prstGeom>
          <a:noFill/>
        </p:spPr>
        <p:txBody>
          <a:bodyPr/>
          <a:lstStyle>
            <a:lvl1pPr>
              <a:defRPr>
                <a:solidFill>
                  <a:schemeClr val="tx1"/>
                </a:solidFill>
                <a:latin typeface="Arial" pitchFamily="34" charset="0"/>
                <a:cs typeface="Arial" pitchFamily="34" charset="0"/>
              </a:defRPr>
            </a:lvl1pPr>
          </a:lstStyle>
          <a:p>
            <a:pPr lvl="0"/>
            <a:r>
              <a:rPr lang="en-US" dirty="0"/>
              <a:t>Click to edit Master text styles</a:t>
            </a:r>
          </a:p>
        </p:txBody>
      </p:sp>
      <p:grpSp>
        <p:nvGrpSpPr>
          <p:cNvPr id="17" name="Group 16"/>
          <p:cNvGrpSpPr/>
          <p:nvPr userDrawn="1"/>
        </p:nvGrpSpPr>
        <p:grpSpPr>
          <a:xfrm>
            <a:off x="3373421" y="119992"/>
            <a:ext cx="2000774" cy="952151"/>
            <a:chOff x="356530" y="247475"/>
            <a:chExt cx="2000774" cy="952151"/>
          </a:xfrm>
        </p:grpSpPr>
        <p:sp>
          <p:nvSpPr>
            <p:cNvPr id="18" name="Isosceles Triangle 17"/>
            <p:cNvSpPr/>
            <p:nvPr/>
          </p:nvSpPr>
          <p:spPr>
            <a:xfrm rot="10800000">
              <a:off x="356530" y="247475"/>
              <a:ext cx="2000774" cy="832196"/>
            </a:xfrm>
            <a:prstGeom prst="triangle">
              <a:avLst>
                <a:gd name="adj" fmla="val 50163"/>
              </a:avLst>
            </a:prstGeom>
            <a:gradFill>
              <a:gsLst>
                <a:gs pos="2000">
                  <a:schemeClr val="accent5">
                    <a:lumMod val="50000"/>
                    <a:alpha val="0"/>
                  </a:schemeClr>
                </a:gs>
                <a:gs pos="100000">
                  <a:schemeClr val="accent1">
                    <a:lumMod val="30000"/>
                    <a:lumOff val="7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356532" y="247475"/>
              <a:ext cx="1950440" cy="951904"/>
            </a:xfrm>
            <a:prstGeom prst="rect">
              <a:avLst/>
            </a:prstGeom>
            <a:noFill/>
          </p:spPr>
          <p:txBody>
            <a:bodyPr wrap="none" rtlCol="0">
              <a:prstTxWarp prst="textDeflateInflate">
                <a:avLst/>
              </a:prstTxWarp>
              <a:spAutoFit/>
            </a:bodyPr>
            <a:lstStyle/>
            <a:p>
              <a:r>
                <a:rPr lang="en-US" b="1" dirty="0" smtClean="0">
                  <a:ln>
                    <a:solidFill>
                      <a:schemeClr val="tx1"/>
                    </a:solidFill>
                  </a:ln>
                  <a:solidFill>
                    <a:schemeClr val="bg1"/>
                  </a:solidFill>
                  <a:effectLst/>
                  <a:latin typeface="Franklin Gothic Book" panose="020B0503020102020204" pitchFamily="34" charset="0"/>
                </a:rPr>
                <a:t>Bioinformatics</a:t>
              </a:r>
            </a:p>
          </p:txBody>
        </p:sp>
        <p:sp>
          <p:nvSpPr>
            <p:cNvPr id="20" name="TextBox 19"/>
            <p:cNvSpPr txBox="1"/>
            <p:nvPr/>
          </p:nvSpPr>
          <p:spPr>
            <a:xfrm>
              <a:off x="876199" y="519695"/>
              <a:ext cx="1087265" cy="679931"/>
            </a:xfrm>
            <a:prstGeom prst="rect">
              <a:avLst/>
            </a:prstGeom>
            <a:noFill/>
          </p:spPr>
          <p:txBody>
            <a:bodyPr wrap="none" rtlCol="0">
              <a:spAutoFit/>
            </a:bodyPr>
            <a:lstStyle/>
            <a:p>
              <a:r>
                <a:rPr lang="en-US" sz="2400" b="1" dirty="0" smtClean="0">
                  <a:ln>
                    <a:solidFill>
                      <a:schemeClr val="tx1"/>
                    </a:solidFill>
                  </a:ln>
                  <a:solidFill>
                    <a:schemeClr val="bg1"/>
                  </a:solidFill>
                  <a:effectLst/>
                  <a:latin typeface="Franklin Gothic Book" panose="020B0503020102020204" pitchFamily="34" charset="0"/>
                </a:rPr>
                <a:t>CORE</a:t>
              </a:r>
              <a:endParaRPr lang="en-GB" sz="2400" b="1" dirty="0">
                <a:ln>
                  <a:solidFill>
                    <a:schemeClr val="tx1"/>
                  </a:solidFill>
                </a:ln>
                <a:solidFill>
                  <a:schemeClr val="bg1"/>
                </a:solidFill>
                <a:effectLst/>
                <a:latin typeface="Franklin Gothic Book" panose="020B0503020102020204" pitchFamily="34" charset="0"/>
              </a:endParaRPr>
            </a:p>
          </p:txBody>
        </p:sp>
      </p:grpSp>
      <p:pic>
        <p:nvPicPr>
          <p:cNvPr id="21" name="Picture 2" descr="ttp://www.well.ox.ac.uk/_asset/image/black-acronym-whg-logo-pn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85810" y="6361176"/>
            <a:ext cx="1039317" cy="42072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a:xfrm>
            <a:off x="108706" y="6209257"/>
            <a:ext cx="4427494" cy="646331"/>
          </a:xfrm>
          <a:prstGeom prst="rect">
            <a:avLst/>
          </a:prstGeom>
          <a:noFill/>
        </p:spPr>
        <p:txBody>
          <a:bodyPr wrap="none" rtlCol="0">
            <a:spAutoFit/>
          </a:bodyPr>
          <a:lstStyle/>
          <a:p>
            <a:r>
              <a:rPr lang="en-US" b="1" dirty="0" smtClean="0">
                <a:latin typeface="Calibri" charset="0"/>
                <a:ea typeface="Calibri" charset="0"/>
                <a:cs typeface="Calibri" charset="0"/>
              </a:rPr>
              <a:t>Matthieu Miossec, PhD</a:t>
            </a:r>
            <a:endParaRPr lang="en-US" b="1" dirty="0">
              <a:latin typeface="Calibri" charset="0"/>
              <a:ea typeface="Calibri" charset="0"/>
              <a:cs typeface="Calibri" charset="0"/>
            </a:endParaRPr>
          </a:p>
          <a:p>
            <a:r>
              <a:rPr lang="en-US" dirty="0" smtClean="0">
                <a:latin typeface="Calibri" charset="0"/>
                <a:ea typeface="Calibri" charset="0"/>
                <a:cs typeface="Calibri" charset="0"/>
              </a:rPr>
              <a:t>Bioinformatics Analyst @ </a:t>
            </a:r>
            <a:r>
              <a:rPr lang="en-US" dirty="0">
                <a:latin typeface="Calibri" charset="0"/>
                <a:ea typeface="Calibri" charset="0"/>
                <a:cs typeface="Calibri" charset="0"/>
              </a:rPr>
              <a:t>Bioinformatics </a:t>
            </a:r>
            <a:r>
              <a:rPr lang="en-US" dirty="0" smtClean="0">
                <a:latin typeface="Calibri" charset="0"/>
                <a:ea typeface="Calibri" charset="0"/>
                <a:cs typeface="Calibri" charset="0"/>
              </a:rPr>
              <a:t>Core</a:t>
            </a:r>
            <a:endParaRPr lang="en-US" dirty="0">
              <a:latin typeface="Calibri" charset="0"/>
              <a:ea typeface="Calibri" charset="0"/>
              <a:cs typeface="Calibri" charset="0"/>
            </a:endParaRPr>
          </a:p>
        </p:txBody>
      </p:sp>
      <p:pic>
        <p:nvPicPr>
          <p:cNvPr id="23" name="Picture 6" descr="ttps://upload.wikimedia.org/wikipedia/en/thumb/2/2f/University_of_Oxford.svg/1280px-University_of_Oxford"/>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74964" y="6361176"/>
            <a:ext cx="1364219" cy="41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4171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709460"/>
            <a:ext cx="7886880" cy="2852939"/>
          </a:xfrm>
        </p:spPr>
        <p:txBody>
          <a:bodyPr anchor="b"/>
          <a:lstStyle>
            <a:lvl1pPr>
              <a:defRPr sz="5443"/>
            </a:lvl1pPr>
          </a:lstStyle>
          <a:p>
            <a:r>
              <a:rPr lang="en-US"/>
              <a:t>Click to edit Master title style</a:t>
            </a:r>
          </a:p>
        </p:txBody>
      </p:sp>
      <p:sp>
        <p:nvSpPr>
          <p:cNvPr id="3" name="Text Placeholder 2"/>
          <p:cNvSpPr>
            <a:spLocks noGrp="1"/>
          </p:cNvSpPr>
          <p:nvPr>
            <p:ph type="body" idx="1"/>
          </p:nvPr>
        </p:nvSpPr>
        <p:spPr>
          <a:xfrm>
            <a:off x="623521" y="4589763"/>
            <a:ext cx="7886880" cy="1499197"/>
          </a:xfrm>
        </p:spPr>
        <p:txBody>
          <a:bodyPr/>
          <a:lstStyle>
            <a:lvl1pPr marL="0" indent="0">
              <a:buNone/>
              <a:defRPr sz="2177">
                <a:solidFill>
                  <a:schemeClr val="tx1">
                    <a:tint val="75000"/>
                  </a:schemeClr>
                </a:solidFill>
              </a:defRPr>
            </a:lvl1pPr>
            <a:lvl2pPr marL="414726" indent="0">
              <a:buNone/>
              <a:defRPr sz="1814">
                <a:solidFill>
                  <a:schemeClr val="tx1">
                    <a:tint val="75000"/>
                  </a:schemeClr>
                </a:solidFill>
              </a:defRPr>
            </a:lvl2pPr>
            <a:lvl3pPr marL="829452" indent="0">
              <a:buNone/>
              <a:defRPr sz="1633">
                <a:solidFill>
                  <a:schemeClr val="tx1">
                    <a:tint val="75000"/>
                  </a:schemeClr>
                </a:solidFill>
              </a:defRPr>
            </a:lvl3pPr>
            <a:lvl4pPr marL="1244178" indent="0">
              <a:buNone/>
              <a:defRPr sz="1451">
                <a:solidFill>
                  <a:schemeClr val="tx1">
                    <a:tint val="75000"/>
                  </a:schemeClr>
                </a:solidFill>
              </a:defRPr>
            </a:lvl4pPr>
            <a:lvl5pPr marL="1658904" indent="0">
              <a:buNone/>
              <a:defRPr sz="1451">
                <a:solidFill>
                  <a:schemeClr val="tx1">
                    <a:tint val="75000"/>
                  </a:schemeClr>
                </a:solidFill>
              </a:defRPr>
            </a:lvl5pPr>
            <a:lvl6pPr marL="2073631" indent="0">
              <a:buNone/>
              <a:defRPr sz="1451">
                <a:solidFill>
                  <a:schemeClr val="tx1">
                    <a:tint val="75000"/>
                  </a:schemeClr>
                </a:solidFill>
              </a:defRPr>
            </a:lvl6pPr>
            <a:lvl7pPr marL="2488357" indent="0">
              <a:buNone/>
              <a:defRPr sz="1451">
                <a:solidFill>
                  <a:schemeClr val="tx1">
                    <a:tint val="75000"/>
                  </a:schemeClr>
                </a:solidFill>
              </a:defRPr>
            </a:lvl7pPr>
            <a:lvl8pPr marL="2903083" indent="0">
              <a:buNone/>
              <a:defRPr sz="1451">
                <a:solidFill>
                  <a:schemeClr val="tx1">
                    <a:tint val="75000"/>
                  </a:schemeClr>
                </a:solidFill>
              </a:defRPr>
            </a:lvl8pPr>
            <a:lvl9pPr marL="3317809" indent="0">
              <a:buNone/>
              <a:defRPr sz="145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5137" y="5953980"/>
            <a:ext cx="2130093" cy="472896"/>
          </a:xfrm>
        </p:spPr>
        <p:txBody>
          <a:bodyPr/>
          <a:lstStyle/>
          <a:p>
            <a:endParaRPr>
              <a:solidFill>
                <a:prstClr val="black"/>
              </a:solidFill>
            </a:endParaRPr>
          </a:p>
        </p:txBody>
      </p:sp>
      <p:sp>
        <p:nvSpPr>
          <p:cNvPr id="5" name="Footer Placeholder 4"/>
          <p:cNvSpPr>
            <a:spLocks noGrp="1"/>
          </p:cNvSpPr>
          <p:nvPr>
            <p:ph type="ftr" sz="quarter" idx="11"/>
          </p:nvPr>
        </p:nvSpPr>
        <p:spPr>
          <a:xfrm>
            <a:off x="3225019" y="5953980"/>
            <a:ext cx="2898142" cy="472896"/>
          </a:xfrm>
        </p:spPr>
        <p:txBody>
          <a:bodyPr/>
          <a:lstStyle/>
          <a:p>
            <a:endParaRPr>
              <a:solidFill>
                <a:prstClr val="black"/>
              </a:solidFill>
            </a:endParaRPr>
          </a:p>
        </p:txBody>
      </p:sp>
      <p:sp>
        <p:nvSpPr>
          <p:cNvPr id="6" name="Slide Number Placeholder 5"/>
          <p:cNvSpPr>
            <a:spLocks noGrp="1"/>
          </p:cNvSpPr>
          <p:nvPr>
            <p:ph type="sldNum" sz="quarter" idx="12"/>
          </p:nvPr>
        </p:nvSpPr>
        <p:spPr>
          <a:xfrm>
            <a:off x="6653807" y="5953980"/>
            <a:ext cx="2130093" cy="472896"/>
          </a:xfrm>
        </p:spPr>
        <p:txBody>
          <a:bodyPr/>
          <a:lstStyle/>
          <a:p>
            <a:fld id="{0708DA7B-12AB-4408-89B7-72209F70241F}" type="slidenum">
              <a:rPr>
                <a:solidFill>
                  <a:prstClr val="black"/>
                </a:solidFill>
              </a:rPr>
              <a:pPr/>
              <a:t>‹#›</a:t>
            </a:fld>
            <a:endParaRPr>
              <a:solidFill>
                <a:prstClr val="black"/>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71" y="273352"/>
            <a:ext cx="8228763" cy="1145009"/>
          </a:xfrm>
        </p:spPr>
        <p:txBody>
          <a:bodyPr/>
          <a:lstStyle/>
          <a:p>
            <a:r>
              <a:rPr lang="en-US"/>
              <a:t>Click to edit Master title style</a:t>
            </a:r>
          </a:p>
        </p:txBody>
      </p:sp>
      <p:sp>
        <p:nvSpPr>
          <p:cNvPr id="3" name="Content Placeholder 2"/>
          <p:cNvSpPr>
            <a:spLocks noGrp="1"/>
          </p:cNvSpPr>
          <p:nvPr>
            <p:ph sz="half" idx="1"/>
          </p:nvPr>
        </p:nvSpPr>
        <p:spPr>
          <a:xfrm>
            <a:off x="653760" y="1795869"/>
            <a:ext cx="3947040" cy="37559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9041" y="1795869"/>
            <a:ext cx="3947040" cy="37559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55137" y="5953980"/>
            <a:ext cx="2130093" cy="472896"/>
          </a:xfrm>
        </p:spPr>
        <p:txBody>
          <a:bodyPr/>
          <a:lstStyle/>
          <a:p>
            <a:endParaRPr>
              <a:solidFill>
                <a:prstClr val="black"/>
              </a:solidFill>
            </a:endParaRPr>
          </a:p>
        </p:txBody>
      </p:sp>
      <p:sp>
        <p:nvSpPr>
          <p:cNvPr id="6" name="Footer Placeholder 5"/>
          <p:cNvSpPr>
            <a:spLocks noGrp="1"/>
          </p:cNvSpPr>
          <p:nvPr>
            <p:ph type="ftr" sz="quarter" idx="11"/>
          </p:nvPr>
        </p:nvSpPr>
        <p:spPr>
          <a:xfrm>
            <a:off x="3225019" y="5953980"/>
            <a:ext cx="2898142" cy="472896"/>
          </a:xfrm>
        </p:spPr>
        <p:txBody>
          <a:bodyPr/>
          <a:lstStyle/>
          <a:p>
            <a:endParaRPr>
              <a:solidFill>
                <a:prstClr val="black"/>
              </a:solidFill>
            </a:endParaRPr>
          </a:p>
        </p:txBody>
      </p:sp>
      <p:sp>
        <p:nvSpPr>
          <p:cNvPr id="7" name="Slide Number Placeholder 6"/>
          <p:cNvSpPr>
            <a:spLocks noGrp="1"/>
          </p:cNvSpPr>
          <p:nvPr>
            <p:ph type="sldNum" sz="quarter" idx="12"/>
          </p:nvPr>
        </p:nvSpPr>
        <p:spPr>
          <a:xfrm>
            <a:off x="6653807" y="5953980"/>
            <a:ext cx="2130093" cy="472896"/>
          </a:xfrm>
        </p:spPr>
        <p:txBody>
          <a:bodyPr/>
          <a:lstStyle/>
          <a:p>
            <a:fld id="{9528B8FC-6D1B-43DC-BEF6-23C3BE6BBC78}" type="slidenum">
              <a:rPr>
                <a:solidFill>
                  <a:prstClr val="black"/>
                </a:solidFill>
              </a:rPr>
              <a:pPr/>
              <a:t>‹#›</a:t>
            </a:fld>
            <a:endParaRPr>
              <a:solidFill>
                <a:prstClr val="black"/>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281" y="365798"/>
            <a:ext cx="7886880" cy="1324939"/>
          </a:xfrm>
        </p:spPr>
        <p:txBody>
          <a:bodyPr/>
          <a:lstStyle/>
          <a:p>
            <a:r>
              <a:rPr lang="en-US"/>
              <a:t>Click to edit Master title style</a:t>
            </a:r>
          </a:p>
        </p:txBody>
      </p:sp>
      <p:sp>
        <p:nvSpPr>
          <p:cNvPr id="3" name="Text Placeholder 2"/>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4" name="Content Placeholder 3"/>
          <p:cNvSpPr>
            <a:spLocks noGrp="1"/>
          </p:cNvSpPr>
          <p:nvPr>
            <p:ph sz="half" idx="2"/>
          </p:nvPr>
        </p:nvSpPr>
        <p:spPr>
          <a:xfrm>
            <a:off x="629280" y="2504424"/>
            <a:ext cx="3869280" cy="3685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Edit Master text styles</a:t>
            </a:r>
          </a:p>
        </p:txBody>
      </p:sp>
      <p:sp>
        <p:nvSpPr>
          <p:cNvPr id="6" name="Content Placeholder 5"/>
          <p:cNvSpPr>
            <a:spLocks noGrp="1"/>
          </p:cNvSpPr>
          <p:nvPr>
            <p:ph sz="quarter" idx="4"/>
          </p:nvPr>
        </p:nvSpPr>
        <p:spPr>
          <a:xfrm>
            <a:off x="4629600" y="2504424"/>
            <a:ext cx="3886560" cy="3685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55137" y="5953980"/>
            <a:ext cx="2130093" cy="472896"/>
          </a:xfrm>
        </p:spPr>
        <p:txBody>
          <a:bodyPr/>
          <a:lstStyle/>
          <a:p>
            <a:endParaRPr>
              <a:solidFill>
                <a:prstClr val="black"/>
              </a:solidFill>
            </a:endParaRPr>
          </a:p>
        </p:txBody>
      </p:sp>
      <p:sp>
        <p:nvSpPr>
          <p:cNvPr id="8" name="Footer Placeholder 7"/>
          <p:cNvSpPr>
            <a:spLocks noGrp="1"/>
          </p:cNvSpPr>
          <p:nvPr>
            <p:ph type="ftr" sz="quarter" idx="11"/>
          </p:nvPr>
        </p:nvSpPr>
        <p:spPr>
          <a:xfrm>
            <a:off x="3225019" y="5953980"/>
            <a:ext cx="2898142" cy="472896"/>
          </a:xfrm>
        </p:spPr>
        <p:txBody>
          <a:bodyPr/>
          <a:lstStyle/>
          <a:p>
            <a:endParaRPr>
              <a:solidFill>
                <a:prstClr val="black"/>
              </a:solidFill>
            </a:endParaRPr>
          </a:p>
        </p:txBody>
      </p:sp>
      <p:sp>
        <p:nvSpPr>
          <p:cNvPr id="9" name="Slide Number Placeholder 8"/>
          <p:cNvSpPr>
            <a:spLocks noGrp="1"/>
          </p:cNvSpPr>
          <p:nvPr>
            <p:ph type="sldNum" sz="quarter" idx="12"/>
          </p:nvPr>
        </p:nvSpPr>
        <p:spPr>
          <a:xfrm>
            <a:off x="6653807" y="5953980"/>
            <a:ext cx="2130093" cy="472896"/>
          </a:xfrm>
        </p:spPr>
        <p:txBody>
          <a:bodyPr/>
          <a:lstStyle/>
          <a:p>
            <a:fld id="{D25FF432-6912-4984-9A73-4229F79058A0}" type="slidenum">
              <a:rPr>
                <a:solidFill>
                  <a:prstClr val="black"/>
                </a:solidFill>
              </a:rPr>
              <a:pPr/>
              <a:t>‹#›</a:t>
            </a:fld>
            <a:endParaRPr>
              <a:solidFill>
                <a:prstClr val="black"/>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171" y="273352"/>
            <a:ext cx="8228763" cy="1145009"/>
          </a:xfrm>
        </p:spPr>
        <p:txBody>
          <a:bodyPr/>
          <a:lstStyle/>
          <a:p>
            <a:r>
              <a:rPr lang="en-US"/>
              <a:t>Click to edit Master title style</a:t>
            </a:r>
          </a:p>
        </p:txBody>
      </p:sp>
      <p:sp>
        <p:nvSpPr>
          <p:cNvPr id="3" name="Date Placeholder 2"/>
          <p:cNvSpPr>
            <a:spLocks noGrp="1"/>
          </p:cNvSpPr>
          <p:nvPr>
            <p:ph type="dt" sz="half" idx="10"/>
          </p:nvPr>
        </p:nvSpPr>
        <p:spPr>
          <a:xfrm>
            <a:off x="555137" y="5953980"/>
            <a:ext cx="2130093" cy="472896"/>
          </a:xfrm>
        </p:spPr>
        <p:txBody>
          <a:bodyPr/>
          <a:lstStyle/>
          <a:p>
            <a:endParaRPr>
              <a:solidFill>
                <a:prstClr val="black"/>
              </a:solidFill>
            </a:endParaRPr>
          </a:p>
        </p:txBody>
      </p:sp>
      <p:sp>
        <p:nvSpPr>
          <p:cNvPr id="4" name="Footer Placeholder 3"/>
          <p:cNvSpPr>
            <a:spLocks noGrp="1"/>
          </p:cNvSpPr>
          <p:nvPr>
            <p:ph type="ftr" sz="quarter" idx="11"/>
          </p:nvPr>
        </p:nvSpPr>
        <p:spPr>
          <a:xfrm>
            <a:off x="3225019" y="5953980"/>
            <a:ext cx="2898142" cy="472896"/>
          </a:xfrm>
        </p:spPr>
        <p:txBody>
          <a:bodyPr/>
          <a:lstStyle/>
          <a:p>
            <a:endParaRPr>
              <a:solidFill>
                <a:prstClr val="black"/>
              </a:solidFill>
            </a:endParaRPr>
          </a:p>
        </p:txBody>
      </p:sp>
      <p:sp>
        <p:nvSpPr>
          <p:cNvPr id="5" name="Slide Number Placeholder 4"/>
          <p:cNvSpPr>
            <a:spLocks noGrp="1"/>
          </p:cNvSpPr>
          <p:nvPr>
            <p:ph type="sldNum" sz="quarter" idx="12"/>
          </p:nvPr>
        </p:nvSpPr>
        <p:spPr>
          <a:xfrm>
            <a:off x="6653807" y="5953980"/>
            <a:ext cx="2130093" cy="472896"/>
          </a:xfrm>
        </p:spPr>
        <p:txBody>
          <a:bodyPr/>
          <a:lstStyle/>
          <a:p>
            <a:fld id="{E9EE874B-8C3D-4A6B-95C9-F855BBAD1693}" type="slidenum">
              <a:rPr>
                <a:solidFill>
                  <a:prstClr val="black"/>
                </a:solidFill>
              </a:rPr>
              <a:pPr/>
              <a:t>‹#›</a:t>
            </a:fld>
            <a:endParaRPr>
              <a:solidFill>
                <a:prstClr val="black"/>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55137" y="5953980"/>
            <a:ext cx="2130093" cy="472896"/>
          </a:xfrm>
        </p:spPr>
        <p:txBody>
          <a:bodyPr/>
          <a:lstStyle/>
          <a:p>
            <a:endParaRPr>
              <a:solidFill>
                <a:prstClr val="black"/>
              </a:solidFill>
            </a:endParaRPr>
          </a:p>
        </p:txBody>
      </p:sp>
      <p:sp>
        <p:nvSpPr>
          <p:cNvPr id="3" name="Footer Placeholder 2"/>
          <p:cNvSpPr>
            <a:spLocks noGrp="1"/>
          </p:cNvSpPr>
          <p:nvPr>
            <p:ph type="ftr" sz="quarter" idx="11"/>
          </p:nvPr>
        </p:nvSpPr>
        <p:spPr>
          <a:xfrm>
            <a:off x="3225019" y="5953980"/>
            <a:ext cx="2898142" cy="472896"/>
          </a:xfrm>
        </p:spPr>
        <p:txBody>
          <a:bodyPr/>
          <a:lstStyle/>
          <a:p>
            <a:endParaRPr>
              <a:solidFill>
                <a:prstClr val="black"/>
              </a:solidFill>
            </a:endParaRPr>
          </a:p>
        </p:txBody>
      </p:sp>
      <p:sp>
        <p:nvSpPr>
          <p:cNvPr id="4" name="Slide Number Placeholder 3"/>
          <p:cNvSpPr>
            <a:spLocks noGrp="1"/>
          </p:cNvSpPr>
          <p:nvPr>
            <p:ph type="sldNum" sz="quarter" idx="12"/>
          </p:nvPr>
        </p:nvSpPr>
        <p:spPr>
          <a:xfrm>
            <a:off x="6653807" y="5953980"/>
            <a:ext cx="2130093" cy="472896"/>
          </a:xfrm>
        </p:spPr>
        <p:txBody>
          <a:bodyPr/>
          <a:lstStyle/>
          <a:p>
            <a:fld id="{BA1815EA-9A95-43BA-B54D-4C4F22E23265}" type="slidenum">
              <a:rPr>
                <a:solidFill>
                  <a:prstClr val="black"/>
                </a:solidFill>
              </a:rPr>
              <a:pPr/>
              <a:t>‹#›</a:t>
            </a:fld>
            <a:endParaRPr>
              <a:solidFill>
                <a:prstClr val="black"/>
              </a:solidFill>
            </a:endParaRPr>
          </a:p>
        </p:txBody>
      </p:sp>
    </p:spTree>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nchor="b"/>
          <a:lstStyle>
            <a:lvl1pPr>
              <a:defRPr sz="2903"/>
            </a:lvl1pPr>
          </a:lstStyle>
          <a:p>
            <a:r>
              <a:rPr lang="en-US"/>
              <a:t>Click to edit Master title style</a:t>
            </a:r>
          </a:p>
        </p:txBody>
      </p:sp>
      <p:sp>
        <p:nvSpPr>
          <p:cNvPr id="3" name="Content Placeholder 2"/>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p:cNvSpPr>
            <a:spLocks noGrp="1"/>
          </p:cNvSpPr>
          <p:nvPr>
            <p:ph type="dt" sz="half" idx="10"/>
          </p:nvPr>
        </p:nvSpPr>
        <p:spPr>
          <a:xfrm>
            <a:off x="555137" y="5953980"/>
            <a:ext cx="2130093" cy="472896"/>
          </a:xfrm>
        </p:spPr>
        <p:txBody>
          <a:bodyPr/>
          <a:lstStyle/>
          <a:p>
            <a:endParaRPr>
              <a:solidFill>
                <a:prstClr val="black"/>
              </a:solidFill>
            </a:endParaRPr>
          </a:p>
        </p:txBody>
      </p:sp>
      <p:sp>
        <p:nvSpPr>
          <p:cNvPr id="6" name="Footer Placeholder 5"/>
          <p:cNvSpPr>
            <a:spLocks noGrp="1"/>
          </p:cNvSpPr>
          <p:nvPr>
            <p:ph type="ftr" sz="quarter" idx="11"/>
          </p:nvPr>
        </p:nvSpPr>
        <p:spPr>
          <a:xfrm>
            <a:off x="3225019" y="5953980"/>
            <a:ext cx="2898142" cy="472896"/>
          </a:xfrm>
        </p:spPr>
        <p:txBody>
          <a:bodyPr/>
          <a:lstStyle/>
          <a:p>
            <a:endParaRPr>
              <a:solidFill>
                <a:prstClr val="black"/>
              </a:solidFill>
            </a:endParaRPr>
          </a:p>
        </p:txBody>
      </p:sp>
      <p:sp>
        <p:nvSpPr>
          <p:cNvPr id="7" name="Slide Number Placeholder 6"/>
          <p:cNvSpPr>
            <a:spLocks noGrp="1"/>
          </p:cNvSpPr>
          <p:nvPr>
            <p:ph type="sldNum" sz="quarter" idx="12"/>
          </p:nvPr>
        </p:nvSpPr>
        <p:spPr>
          <a:xfrm>
            <a:off x="6653807" y="5953980"/>
            <a:ext cx="2130093" cy="472896"/>
          </a:xfrm>
        </p:spPr>
        <p:txBody>
          <a:bodyPr/>
          <a:lstStyle/>
          <a:p>
            <a:fld id="{92C19A75-17F6-4BA8-B498-F5813C9ED873}" type="slidenum">
              <a:rPr>
                <a:solidFill>
                  <a:prstClr val="black"/>
                </a:solidFill>
              </a:rPr>
              <a:pPr/>
              <a:t>‹#›</a:t>
            </a:fld>
            <a:endParaRPr>
              <a:solidFill>
                <a:prstClr val="black"/>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nchor="b"/>
          <a:lstStyle>
            <a:lvl1pPr>
              <a:defRPr sz="2903"/>
            </a:lvl1pPr>
          </a:lstStyle>
          <a:p>
            <a:r>
              <a:rPr lang="en-US"/>
              <a:t>Click to edit Master title style</a:t>
            </a:r>
          </a:p>
        </p:txBody>
      </p:sp>
      <p:sp>
        <p:nvSpPr>
          <p:cNvPr id="3" name="Picture Placeholder 2"/>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US"/>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Edit Master text styles</a:t>
            </a:r>
          </a:p>
        </p:txBody>
      </p:sp>
      <p:sp>
        <p:nvSpPr>
          <p:cNvPr id="5" name="Date Placeholder 4"/>
          <p:cNvSpPr>
            <a:spLocks noGrp="1"/>
          </p:cNvSpPr>
          <p:nvPr>
            <p:ph type="dt" sz="half" idx="10"/>
          </p:nvPr>
        </p:nvSpPr>
        <p:spPr>
          <a:xfrm>
            <a:off x="555137" y="5953980"/>
            <a:ext cx="2130093" cy="472896"/>
          </a:xfrm>
        </p:spPr>
        <p:txBody>
          <a:bodyPr/>
          <a:lstStyle/>
          <a:p>
            <a:endParaRPr>
              <a:solidFill>
                <a:prstClr val="black"/>
              </a:solidFill>
            </a:endParaRPr>
          </a:p>
        </p:txBody>
      </p:sp>
      <p:sp>
        <p:nvSpPr>
          <p:cNvPr id="6" name="Footer Placeholder 5"/>
          <p:cNvSpPr>
            <a:spLocks noGrp="1"/>
          </p:cNvSpPr>
          <p:nvPr>
            <p:ph type="ftr" sz="quarter" idx="11"/>
          </p:nvPr>
        </p:nvSpPr>
        <p:spPr>
          <a:xfrm>
            <a:off x="3225019" y="5953980"/>
            <a:ext cx="2898142" cy="472896"/>
          </a:xfrm>
        </p:spPr>
        <p:txBody>
          <a:bodyPr/>
          <a:lstStyle/>
          <a:p>
            <a:endParaRPr>
              <a:solidFill>
                <a:prstClr val="black"/>
              </a:solidFill>
            </a:endParaRPr>
          </a:p>
        </p:txBody>
      </p:sp>
      <p:sp>
        <p:nvSpPr>
          <p:cNvPr id="7" name="Slide Number Placeholder 6"/>
          <p:cNvSpPr>
            <a:spLocks noGrp="1"/>
          </p:cNvSpPr>
          <p:nvPr>
            <p:ph type="sldNum" sz="quarter" idx="12"/>
          </p:nvPr>
        </p:nvSpPr>
        <p:spPr>
          <a:xfrm>
            <a:off x="6653807" y="5953980"/>
            <a:ext cx="2130093" cy="472896"/>
          </a:xfrm>
        </p:spPr>
        <p:txBody>
          <a:bodyPr/>
          <a:lstStyle/>
          <a:p>
            <a:fld id="{9F6E744D-915D-4ADB-8BA3-060E12E077AD}" type="slidenum">
              <a:rPr>
                <a:solidFill>
                  <a:prstClr val="black"/>
                </a:solidFill>
              </a:rPr>
              <a:pPr/>
              <a:t>‹#›</a:t>
            </a:fld>
            <a:endParaRPr>
              <a:solidFill>
                <a:prstClr val="black"/>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171" y="273352"/>
            <a:ext cx="8228763" cy="1145009"/>
          </a:xfrm>
          <a:prstGeom prst="rect">
            <a:avLst/>
          </a:prstGeom>
          <a:noFill/>
          <a:ln>
            <a:noFill/>
          </a:ln>
        </p:spPr>
        <p:txBody>
          <a:bodyPr lIns="0" tIns="0" rIns="0" bIns="0" anchor="ctr"/>
          <a:lstStyle/>
          <a:p>
            <a:endParaRPr lang="en-GB"/>
          </a:p>
        </p:txBody>
      </p:sp>
      <p:sp>
        <p:nvSpPr>
          <p:cNvPr id="3" name="Text Placeholder 2"/>
          <p:cNvSpPr txBox="1">
            <a:spLocks noGrp="1"/>
          </p:cNvSpPr>
          <p:nvPr>
            <p:ph type="body" idx="1"/>
          </p:nvPr>
        </p:nvSpPr>
        <p:spPr>
          <a:xfrm>
            <a:off x="653102" y="1796220"/>
            <a:ext cx="8032833" cy="3755733"/>
          </a:xfrm>
          <a:prstGeom prst="rect">
            <a:avLst/>
          </a:prstGeom>
          <a:noFill/>
          <a:ln>
            <a:noFill/>
          </a:ln>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2"/>
          </p:nvPr>
        </p:nvSpPr>
        <p:spPr>
          <a:xfrm>
            <a:off x="555137" y="5953980"/>
            <a:ext cx="2130093" cy="472896"/>
          </a:xfrm>
          <a:prstGeom prst="rect">
            <a:avLst/>
          </a:prstGeom>
          <a:noFill/>
          <a:ln>
            <a:noFill/>
          </a:ln>
        </p:spPr>
        <p:txBody>
          <a:bodyPr lIns="0" tIns="0" rIns="0" bIns="0">
            <a:noAutofit/>
          </a:bodyPr>
          <a:lstStyle>
            <a:lvl1pPr marL="0" marR="0" lvl="0" indent="0" rtl="0" hangingPunct="0">
              <a:buNone/>
              <a:tabLst/>
              <a:defRPr lang="en-GB" sz="1270">
                <a:latin typeface="Times New Roman" pitchFamily="18"/>
                <a:ea typeface="Lucida Sans Unicode" pitchFamily="2"/>
                <a:cs typeface="Tahoma" pitchFamily="2"/>
              </a:defRPr>
            </a:lvl1pPr>
          </a:lstStyle>
          <a:p>
            <a:endParaRPr>
              <a:solidFill>
                <a:prstClr val="black"/>
              </a:solidFill>
            </a:endParaRPr>
          </a:p>
        </p:txBody>
      </p:sp>
      <p:sp>
        <p:nvSpPr>
          <p:cNvPr id="5" name="Footer Placeholder 4"/>
          <p:cNvSpPr txBox="1">
            <a:spLocks noGrp="1"/>
          </p:cNvSpPr>
          <p:nvPr>
            <p:ph type="ftr" sz="quarter" idx="3"/>
          </p:nvPr>
        </p:nvSpPr>
        <p:spPr>
          <a:xfrm>
            <a:off x="3225019" y="5953980"/>
            <a:ext cx="2898142" cy="472896"/>
          </a:xfrm>
          <a:prstGeom prst="rect">
            <a:avLst/>
          </a:prstGeom>
          <a:noFill/>
          <a:ln>
            <a:noFill/>
          </a:ln>
        </p:spPr>
        <p:txBody>
          <a:bodyPr lIns="0" tIns="0" rIns="0" bIns="0">
            <a:noAutofit/>
          </a:bodyPr>
          <a:lstStyle>
            <a:lvl1pPr marL="0" marR="0" lvl="0" indent="0" algn="ctr" rtl="0" hangingPunct="0">
              <a:buNone/>
              <a:tabLst/>
              <a:defRPr lang="en-GB" sz="1270">
                <a:latin typeface="Times New Roman" pitchFamily="18"/>
                <a:ea typeface="Lucida Sans Unicode" pitchFamily="2"/>
                <a:cs typeface="Tahoma" pitchFamily="2"/>
              </a:defRPr>
            </a:lvl1pPr>
          </a:lstStyle>
          <a:p>
            <a:endParaRPr>
              <a:solidFill>
                <a:prstClr val="black"/>
              </a:solidFill>
            </a:endParaRPr>
          </a:p>
        </p:txBody>
      </p:sp>
      <p:sp>
        <p:nvSpPr>
          <p:cNvPr id="6" name="Slide Number Placeholder 5"/>
          <p:cNvSpPr txBox="1">
            <a:spLocks noGrp="1"/>
          </p:cNvSpPr>
          <p:nvPr>
            <p:ph type="sldNum" sz="quarter" idx="4"/>
          </p:nvPr>
        </p:nvSpPr>
        <p:spPr>
          <a:xfrm>
            <a:off x="6653807" y="5953980"/>
            <a:ext cx="2130093" cy="472896"/>
          </a:xfrm>
          <a:prstGeom prst="rect">
            <a:avLst/>
          </a:prstGeom>
          <a:noFill/>
          <a:ln>
            <a:noFill/>
          </a:ln>
        </p:spPr>
        <p:txBody>
          <a:bodyPr lIns="0" tIns="0" rIns="0" bIns="0">
            <a:noAutofit/>
          </a:bodyPr>
          <a:lstStyle>
            <a:lvl1pPr marL="0" marR="0" lvl="0" indent="0" algn="r" rtl="0" hangingPunct="0">
              <a:buNone/>
              <a:tabLst/>
              <a:defRPr lang="en-GB" sz="1270">
                <a:latin typeface="Times New Roman" pitchFamily="18"/>
                <a:ea typeface="Lucida Sans Unicode" pitchFamily="2"/>
                <a:cs typeface="Tahoma" pitchFamily="2"/>
              </a:defRPr>
            </a:lvl1pPr>
          </a:lstStyle>
          <a:p>
            <a:fld id="{5ECF7206-0253-457D-8484-DE488AFF116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1264951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hangingPunct="0">
        <a:tabLst/>
        <a:defRPr lang="en-GB" sz="3991" b="1" i="0" u="none" strike="noStrike">
          <a:ln>
            <a:noFill/>
          </a:ln>
          <a:solidFill>
            <a:srgbClr val="280099"/>
          </a:solidFill>
          <a:latin typeface="Exo 2 Extra Bold" pitchFamily="18"/>
          <a:cs typeface="Tahoma" pitchFamily="2"/>
        </a:defRPr>
      </a:lvl1pPr>
    </p:titleStyle>
    <p:bodyStyle>
      <a:lvl1pPr marL="0" marR="0" indent="0" rtl="0" hangingPunct="0">
        <a:spcBef>
          <a:spcPts val="0"/>
        </a:spcBef>
        <a:spcAft>
          <a:spcPts val="1041"/>
        </a:spcAft>
        <a:tabLst/>
        <a:defRPr lang="en-GB" sz="2358" b="0" i="0" u="none" strike="noStrike">
          <a:ln>
            <a:noFill/>
          </a:ln>
          <a:solidFill>
            <a:srgbClr val="000000"/>
          </a:solidFill>
          <a:latin typeface="Mate" pitchFamily="18"/>
          <a:cs typeface="Tahoma" pitchFamily="2"/>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6185"/>
            <a:ext cx="7886700" cy="132503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628650" y="1826684"/>
            <a:ext cx="7886700" cy="434974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628650" y="6356351"/>
            <a:ext cx="20574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860840D-351A-4C63-9298-1939A34C9652}" type="datetimeFigureOut">
              <a:rPr lang="en-GB" smtClean="0">
                <a:solidFill>
                  <a:prstClr val="black">
                    <a:tint val="75000"/>
                  </a:prstClr>
                </a:solidFill>
              </a:rPr>
              <a:pPr defTabSz="457200"/>
              <a:t>01/11/2021</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9715AA5-0BCE-4BFD-A899-F54E84682136}" type="slidenum">
              <a:rPr lang="en-GB" smtClean="0">
                <a:solidFill>
                  <a:prstClr val="black">
                    <a:tint val="75000"/>
                  </a:prstClr>
                </a:solidFill>
              </a:rPr>
              <a:pPr defTabSz="457200"/>
              <a:t>‹#›</a:t>
            </a:fld>
            <a:endParaRPr lang="en-GB">
              <a:solidFill>
                <a:prstClr val="black">
                  <a:tint val="75000"/>
                </a:prstClr>
              </a:solidFill>
            </a:endParaRPr>
          </a:p>
        </p:txBody>
      </p:sp>
    </p:spTree>
    <p:extLst>
      <p:ext uri="{BB962C8B-B14F-4D97-AF65-F5344CB8AC3E}">
        <p14:creationId xmlns:p14="http://schemas.microsoft.com/office/powerpoint/2010/main" val="152158537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rown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Brown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rown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Brown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rown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3.gif"/><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35.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youtu.be/fCd6B5HRaZ8" TargetMode="Externa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genome.ucsc.edu/"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hyperlink" Target="https://www.ncbi.nlm.nih.gov/grc"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hyperlink" Target="http://prinseq.sourceforge.net/" TargetMode="External"/><Relationship Id="rId7" Type="http://schemas.openxmlformats.org/officeDocument/2006/relationships/image" Target="../media/image57.tiff"/><Relationship Id="rId2" Type="http://schemas.openxmlformats.org/officeDocument/2006/relationships/hyperlink" Target="http://www.bioinformatics.babraham.ac.uk/projects/fastqc/" TargetMode="External"/><Relationship Id="rId1" Type="http://schemas.openxmlformats.org/officeDocument/2006/relationships/slideLayout" Target="../slideLayouts/slideLayout16.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png"/><Relationship Id="rId9" Type="http://schemas.openxmlformats.org/officeDocument/2006/relationships/image" Target="../media/image59.emf"/></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image" Target="../media/image23.emf"/><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6.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 Id="rId5" Type="http://schemas.openxmlformats.org/officeDocument/2006/relationships/image" Target="../media/image66.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6.jpg"/><Relationship Id="rId4" Type="http://schemas.openxmlformats.org/officeDocument/2006/relationships/image" Target="../media/image2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9.emf"/></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74" y="5540167"/>
            <a:ext cx="4229175" cy="8385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9376" y="-1"/>
            <a:ext cx="3914627" cy="6858001"/>
          </a:xfrm>
          <a:prstGeom prst="rect">
            <a:avLst/>
          </a:prstGeom>
        </p:spPr>
      </p:pic>
      <p:sp>
        <p:nvSpPr>
          <p:cNvPr id="5" name="TextBox 4"/>
          <p:cNvSpPr txBox="1"/>
          <p:nvPr/>
        </p:nvSpPr>
        <p:spPr>
          <a:xfrm>
            <a:off x="2" y="2224930"/>
            <a:ext cx="5229374" cy="1908215"/>
          </a:xfrm>
          <a:prstGeom prst="rect">
            <a:avLst/>
          </a:prstGeom>
          <a:noFill/>
        </p:spPr>
        <p:txBody>
          <a:bodyPr wrap="square" rtlCol="0">
            <a:spAutoFit/>
          </a:bodyPr>
          <a:lstStyle/>
          <a:p>
            <a:pPr algn="ctr"/>
            <a:r>
              <a:rPr lang="en-US" sz="2400" b="1" dirty="0">
                <a:solidFill>
                  <a:schemeClr val="bg1"/>
                </a:solidFill>
                <a:latin typeface="Avenir Book"/>
              </a:rPr>
              <a:t>Introduction to </a:t>
            </a:r>
            <a:r>
              <a:rPr lang="en-US" sz="2400" b="1" dirty="0" smtClean="0">
                <a:solidFill>
                  <a:schemeClr val="bg1"/>
                </a:solidFill>
                <a:latin typeface="Avenir Book"/>
              </a:rPr>
              <a:t>Next-Generation </a:t>
            </a:r>
            <a:r>
              <a:rPr lang="en-US" sz="2400" b="1" dirty="0">
                <a:solidFill>
                  <a:schemeClr val="bg1"/>
                </a:solidFill>
                <a:latin typeface="Avenir Book"/>
              </a:rPr>
              <a:t>S</a:t>
            </a:r>
            <a:r>
              <a:rPr lang="en-US" sz="2400" b="1" dirty="0" smtClean="0">
                <a:solidFill>
                  <a:schemeClr val="bg1"/>
                </a:solidFill>
                <a:latin typeface="Avenir Book"/>
              </a:rPr>
              <a:t>equencing</a:t>
            </a:r>
            <a:r>
              <a:rPr lang="en-US" sz="2400" dirty="0" smtClean="0">
                <a:solidFill>
                  <a:schemeClr val="bg1"/>
                </a:solidFill>
                <a:latin typeface="Avenir Book"/>
              </a:rPr>
              <a:t>:</a:t>
            </a:r>
            <a:br>
              <a:rPr lang="en-US" sz="2400" dirty="0" smtClean="0">
                <a:solidFill>
                  <a:schemeClr val="bg1"/>
                </a:solidFill>
                <a:latin typeface="Avenir Book"/>
              </a:rPr>
            </a:br>
            <a:r>
              <a:rPr lang="en-US" dirty="0" smtClean="0">
                <a:solidFill>
                  <a:schemeClr val="bg1"/>
                </a:solidFill>
                <a:latin typeface="Avenir Book"/>
              </a:rPr>
              <a:t>from sequencing to </a:t>
            </a:r>
            <a:r>
              <a:rPr lang="en-US" dirty="0">
                <a:solidFill>
                  <a:schemeClr val="bg1"/>
                </a:solidFill>
                <a:latin typeface="Avenir Book"/>
              </a:rPr>
              <a:t>variant </a:t>
            </a:r>
            <a:r>
              <a:rPr lang="en-US" dirty="0" smtClean="0">
                <a:solidFill>
                  <a:schemeClr val="bg1"/>
                </a:solidFill>
                <a:latin typeface="Avenir Book"/>
              </a:rPr>
              <a:t>calling</a:t>
            </a:r>
          </a:p>
          <a:p>
            <a:pPr algn="ctr"/>
            <a:endParaRPr lang="en-US" dirty="0">
              <a:solidFill>
                <a:schemeClr val="bg1"/>
              </a:solidFill>
              <a:latin typeface="Avenir Book"/>
            </a:endParaRPr>
          </a:p>
          <a:p>
            <a:pPr algn="ctr"/>
            <a:endParaRPr lang="en-US" dirty="0" smtClean="0">
              <a:solidFill>
                <a:schemeClr val="bg1"/>
              </a:solidFill>
              <a:latin typeface="Avenir Book"/>
            </a:endParaRPr>
          </a:p>
          <a:p>
            <a:pPr algn="ctr"/>
            <a:r>
              <a:rPr lang="en-US" sz="1600" b="1" dirty="0" smtClean="0">
                <a:solidFill>
                  <a:schemeClr val="bg1"/>
                </a:solidFill>
                <a:latin typeface="Avenir Book"/>
                <a:cs typeface="Avenir Book"/>
              </a:rPr>
              <a:t>1</a:t>
            </a:r>
            <a:r>
              <a:rPr lang="en-US" sz="1600" b="1" baseline="30000" dirty="0" smtClean="0">
                <a:solidFill>
                  <a:schemeClr val="bg1"/>
                </a:solidFill>
                <a:latin typeface="Avenir Book"/>
                <a:cs typeface="Avenir Book"/>
              </a:rPr>
              <a:t>st</a:t>
            </a:r>
            <a:r>
              <a:rPr lang="en-US" sz="1600" b="1" dirty="0">
                <a:solidFill>
                  <a:schemeClr val="bg1"/>
                </a:solidFill>
                <a:latin typeface="Avenir Book"/>
                <a:cs typeface="Avenir Book"/>
              </a:rPr>
              <a:t> </a:t>
            </a:r>
            <a:r>
              <a:rPr lang="en-US" sz="1600" b="1" dirty="0" smtClean="0">
                <a:solidFill>
                  <a:schemeClr val="bg1"/>
                </a:solidFill>
                <a:latin typeface="Avenir Book"/>
                <a:cs typeface="Avenir Book"/>
              </a:rPr>
              <a:t>November, 2021</a:t>
            </a:r>
            <a:endParaRPr lang="en-US" sz="1600" b="1" dirty="0">
              <a:solidFill>
                <a:schemeClr val="bg1"/>
              </a:solidFill>
              <a:latin typeface="Avenir Book"/>
              <a:cs typeface="Avenir Book"/>
            </a:endParaRPr>
          </a:p>
        </p:txBody>
      </p:sp>
      <p:pic>
        <p:nvPicPr>
          <p:cNvPr id="9" name="Picture 8" descr="ox-rectangle-border.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6533" y="416040"/>
            <a:ext cx="1452418" cy="465519"/>
          </a:xfrm>
          <a:prstGeom prst="rect">
            <a:avLst/>
          </a:prstGeom>
        </p:spPr>
      </p:pic>
      <p:sp>
        <p:nvSpPr>
          <p:cNvPr id="10" name="TextBox 9"/>
          <p:cNvSpPr txBox="1"/>
          <p:nvPr/>
        </p:nvSpPr>
        <p:spPr>
          <a:xfrm>
            <a:off x="2" y="5210016"/>
            <a:ext cx="5229375" cy="307777"/>
          </a:xfrm>
          <a:prstGeom prst="rect">
            <a:avLst/>
          </a:prstGeom>
          <a:noFill/>
        </p:spPr>
        <p:txBody>
          <a:bodyPr wrap="square" rtlCol="0">
            <a:spAutoFit/>
          </a:bodyPr>
          <a:lstStyle/>
          <a:p>
            <a:pPr algn="ctr">
              <a:spcAft>
                <a:spcPts val="600"/>
              </a:spcAft>
            </a:pPr>
            <a:r>
              <a:rPr lang="en-US" sz="1400" dirty="0">
                <a:solidFill>
                  <a:srgbClr val="FFFFFF"/>
                </a:solidFill>
                <a:latin typeface="Avenir Book"/>
                <a:cs typeface="Avenir Book"/>
              </a:rPr>
              <a:t>Organised and delivered by Bioinformatics Core </a:t>
            </a:r>
            <a:r>
              <a:rPr lang="en-US" sz="1400" dirty="0" smtClean="0">
                <a:solidFill>
                  <a:srgbClr val="FFFFFF"/>
                </a:solidFill>
                <a:latin typeface="Avenir Book"/>
                <a:cs typeface="Avenir Book"/>
              </a:rPr>
              <a:t>at the</a:t>
            </a:r>
            <a:endParaRPr lang="en-US" sz="1400" dirty="0">
              <a:solidFill>
                <a:srgbClr val="FFFFFF"/>
              </a:solidFill>
              <a:latin typeface="Avenir Book"/>
              <a:cs typeface="Avenir Book"/>
            </a:endParaRPr>
          </a:p>
        </p:txBody>
      </p:sp>
      <p:sp>
        <p:nvSpPr>
          <p:cNvPr id="8" name="TextBox 7">
            <a:extLst>
              <a:ext uri="{FF2B5EF4-FFF2-40B4-BE49-F238E27FC236}">
                <a16:creationId xmlns:a16="http://schemas.microsoft.com/office/drawing/2014/main" id="{A3E8365E-9465-0C48-8757-411484329473}"/>
              </a:ext>
            </a:extLst>
          </p:cNvPr>
          <p:cNvSpPr txBox="1"/>
          <p:nvPr/>
        </p:nvSpPr>
        <p:spPr>
          <a:xfrm>
            <a:off x="2" y="4322070"/>
            <a:ext cx="5229375" cy="600164"/>
          </a:xfrm>
          <a:prstGeom prst="rect">
            <a:avLst/>
          </a:prstGeom>
          <a:noFill/>
        </p:spPr>
        <p:txBody>
          <a:bodyPr wrap="square" rtlCol="0">
            <a:spAutoFit/>
          </a:bodyPr>
          <a:lstStyle/>
          <a:p>
            <a:pPr algn="ctr">
              <a:spcAft>
                <a:spcPts val="600"/>
              </a:spcAft>
            </a:pPr>
            <a:r>
              <a:rPr lang="en-US" sz="1400" dirty="0">
                <a:solidFill>
                  <a:srgbClr val="FFFFFF"/>
                </a:solidFill>
                <a:latin typeface="Avenir Book"/>
                <a:cs typeface="Avenir Book"/>
              </a:rPr>
              <a:t>Taught module for DPhil programme in</a:t>
            </a:r>
          </a:p>
          <a:p>
            <a:pPr algn="ctr">
              <a:spcAft>
                <a:spcPts val="600"/>
              </a:spcAft>
            </a:pPr>
            <a:r>
              <a:rPr lang="en-US" sz="1400" b="1" dirty="0">
                <a:solidFill>
                  <a:srgbClr val="FFFFFF"/>
                </a:solidFill>
                <a:latin typeface="Avenir Book"/>
                <a:cs typeface="Avenir Book"/>
              </a:rPr>
              <a:t>Genomic Medicine and Statistics</a:t>
            </a:r>
            <a:endParaRPr lang="en-US" sz="1100" b="1" dirty="0">
              <a:solidFill>
                <a:srgbClr val="FFFFFF"/>
              </a:solidFill>
              <a:latin typeface="Avenir Book"/>
              <a:cs typeface="Avenir Book"/>
            </a:endParaRPr>
          </a:p>
        </p:txBody>
      </p:sp>
      <p:grpSp>
        <p:nvGrpSpPr>
          <p:cNvPr id="13" name="Group 12"/>
          <p:cNvGrpSpPr/>
          <p:nvPr/>
        </p:nvGrpSpPr>
        <p:grpSpPr>
          <a:xfrm>
            <a:off x="356529" y="247475"/>
            <a:ext cx="2116215" cy="952151"/>
            <a:chOff x="356529" y="247475"/>
            <a:chExt cx="2116215" cy="952151"/>
          </a:xfrm>
        </p:grpSpPr>
        <p:sp>
          <p:nvSpPr>
            <p:cNvPr id="7" name="Isosceles Triangle 6"/>
            <p:cNvSpPr/>
            <p:nvPr/>
          </p:nvSpPr>
          <p:spPr>
            <a:xfrm rot="10800000">
              <a:off x="356530" y="247475"/>
              <a:ext cx="2000774" cy="832196"/>
            </a:xfrm>
            <a:prstGeom prst="triangle">
              <a:avLst>
                <a:gd name="adj" fmla="val 50163"/>
              </a:avLst>
            </a:prstGeom>
            <a:gradFill>
              <a:gsLst>
                <a:gs pos="2000">
                  <a:schemeClr val="accent5">
                    <a:lumMod val="50000"/>
                    <a:alpha val="0"/>
                  </a:schemeClr>
                </a:gs>
                <a:gs pos="100000">
                  <a:schemeClr val="accent1">
                    <a:lumMod val="30000"/>
                    <a:lumOff val="7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56529" y="247475"/>
              <a:ext cx="2116215" cy="951904"/>
            </a:xfrm>
            <a:prstGeom prst="rect">
              <a:avLst/>
            </a:prstGeom>
            <a:noFill/>
          </p:spPr>
          <p:txBody>
            <a:bodyPr wrap="none" rtlCol="0">
              <a:prstTxWarp prst="textDeflateInflate">
                <a:avLst/>
              </a:prstTxWarp>
              <a:spAutoFit/>
            </a:bodyPr>
            <a:lstStyle/>
            <a:p>
              <a:r>
                <a:rPr lang="en-US" b="1" dirty="0" smtClean="0">
                  <a:ln>
                    <a:solidFill>
                      <a:schemeClr val="tx1"/>
                    </a:solidFill>
                  </a:ln>
                  <a:solidFill>
                    <a:schemeClr val="bg1"/>
                  </a:solidFill>
                  <a:effectLst/>
                  <a:latin typeface="Franklin Gothic Book" panose="020B0503020102020204" pitchFamily="34" charset="0"/>
                </a:rPr>
                <a:t>Bioinformatics</a:t>
              </a:r>
            </a:p>
          </p:txBody>
        </p:sp>
        <p:sp>
          <p:nvSpPr>
            <p:cNvPr id="3" name="TextBox 2"/>
            <p:cNvSpPr txBox="1"/>
            <p:nvPr/>
          </p:nvSpPr>
          <p:spPr>
            <a:xfrm>
              <a:off x="876199" y="519695"/>
              <a:ext cx="1087265" cy="679931"/>
            </a:xfrm>
            <a:prstGeom prst="rect">
              <a:avLst/>
            </a:prstGeom>
            <a:noFill/>
          </p:spPr>
          <p:txBody>
            <a:bodyPr wrap="none" rtlCol="0">
              <a:spAutoFit/>
            </a:bodyPr>
            <a:lstStyle/>
            <a:p>
              <a:r>
                <a:rPr lang="en-US" sz="2400" b="1" dirty="0" smtClean="0">
                  <a:ln>
                    <a:solidFill>
                      <a:schemeClr val="tx1"/>
                    </a:solidFill>
                  </a:ln>
                  <a:solidFill>
                    <a:schemeClr val="bg1"/>
                  </a:solidFill>
                  <a:effectLst/>
                  <a:latin typeface="Franklin Gothic Book" panose="020B0503020102020204" pitchFamily="34" charset="0"/>
                </a:rPr>
                <a:t>CORE</a:t>
              </a:r>
              <a:endParaRPr lang="en-GB" sz="2400" b="1" dirty="0">
                <a:ln>
                  <a:solidFill>
                    <a:schemeClr val="tx1"/>
                  </a:solidFill>
                </a:ln>
                <a:solidFill>
                  <a:schemeClr val="bg1"/>
                </a:solidFill>
                <a:effectLst/>
                <a:latin typeface="Franklin Gothic Book" panose="020B0503020102020204" pitchFamily="34" charset="0"/>
              </a:endParaRPr>
            </a:p>
          </p:txBody>
        </p:sp>
      </p:grpSp>
    </p:spTree>
    <p:extLst>
      <p:ext uri="{BB962C8B-B14F-4D97-AF65-F5344CB8AC3E}">
        <p14:creationId xmlns:p14="http://schemas.microsoft.com/office/powerpoint/2010/main" val="1763663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Assembly/mapping after shotgun</a:t>
            </a:r>
            <a:endParaRPr lang="en-GB" dirty="0"/>
          </a:p>
        </p:txBody>
      </p:sp>
      <p:pic>
        <p:nvPicPr>
          <p:cNvPr id="4" name="Picture 3">
            <a:extLst>
              <a:ext uri="{FF2B5EF4-FFF2-40B4-BE49-F238E27FC236}">
                <a16:creationId xmlns:a16="http://schemas.microsoft.com/office/drawing/2014/main" id="{05F76670-BFA9-4AB7-9BEC-AD9B5C661A72}"/>
              </a:ext>
            </a:extLst>
          </p:cNvPr>
          <p:cNvPicPr>
            <a:picLocks noChangeAspect="1"/>
          </p:cNvPicPr>
          <p:nvPr/>
        </p:nvPicPr>
        <p:blipFill>
          <a:blip r:embed="rId2"/>
          <a:stretch>
            <a:fillRect/>
          </a:stretch>
        </p:blipFill>
        <p:spPr>
          <a:xfrm>
            <a:off x="1296473" y="1390348"/>
            <a:ext cx="6502236" cy="4386429"/>
          </a:xfrm>
          <a:prstGeom prst="rect">
            <a:avLst/>
          </a:prstGeom>
        </p:spPr>
      </p:pic>
    </p:spTree>
    <p:extLst>
      <p:ext uri="{BB962C8B-B14F-4D97-AF65-F5344CB8AC3E}">
        <p14:creationId xmlns:p14="http://schemas.microsoft.com/office/powerpoint/2010/main" val="709079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Next-generation Sequencing</a:t>
            </a:r>
            <a:endParaRPr lang="en-GB" dirty="0"/>
          </a:p>
        </p:txBody>
      </p:sp>
      <p:sp>
        <p:nvSpPr>
          <p:cNvPr id="3" name="Content Placeholder 2"/>
          <p:cNvSpPr>
            <a:spLocks noGrp="1"/>
          </p:cNvSpPr>
          <p:nvPr>
            <p:ph sz="quarter" idx="10"/>
          </p:nvPr>
        </p:nvSpPr>
        <p:spPr/>
        <p:txBody>
          <a:bodyPr/>
          <a:lstStyle/>
          <a:p>
            <a:r>
              <a:rPr lang="en-US" dirty="0" smtClean="0"/>
              <a:t>Mid 2000s: several </a:t>
            </a:r>
            <a:r>
              <a:rPr lang="en-US" b="1" dirty="0" smtClean="0"/>
              <a:t>high-throughput</a:t>
            </a:r>
            <a:r>
              <a:rPr lang="en-US" dirty="0" smtClean="0"/>
              <a:t>/</a:t>
            </a:r>
            <a:r>
              <a:rPr lang="en-US" b="1" dirty="0" smtClean="0"/>
              <a:t>massively parallel </a:t>
            </a:r>
            <a:r>
              <a:rPr lang="en-US" dirty="0" smtClean="0"/>
              <a:t>sequencing (HTS/MPS) platforms released: </a:t>
            </a:r>
          </a:p>
          <a:p>
            <a:pPr lvl="1"/>
            <a:r>
              <a:rPr lang="en-US" dirty="0" smtClean="0"/>
              <a:t>the start of next-generation sequencing (NGS).</a:t>
            </a:r>
          </a:p>
          <a:p>
            <a:pPr lvl="1"/>
            <a:r>
              <a:rPr lang="en-US" dirty="0" smtClean="0"/>
              <a:t>What took 13 years to complete now takes days and costs around 1000$ in no small part thanks to</a:t>
            </a:r>
            <a:br>
              <a:rPr lang="en-US" dirty="0" smtClean="0"/>
            </a:br>
            <a:r>
              <a:rPr lang="en-US" dirty="0" smtClean="0"/>
              <a:t>						   these innovative</a:t>
            </a:r>
            <a:br>
              <a:rPr lang="en-US" dirty="0" smtClean="0"/>
            </a:br>
            <a:r>
              <a:rPr lang="en-US" dirty="0" smtClean="0"/>
              <a:t>						   new platforms.</a:t>
            </a:r>
          </a:p>
        </p:txBody>
      </p:sp>
      <p:grpSp>
        <p:nvGrpSpPr>
          <p:cNvPr id="6" name="Group 5"/>
          <p:cNvGrpSpPr/>
          <p:nvPr/>
        </p:nvGrpSpPr>
        <p:grpSpPr>
          <a:xfrm>
            <a:off x="440999" y="3779241"/>
            <a:ext cx="5641019" cy="2965508"/>
            <a:chOff x="713642" y="3967993"/>
            <a:chExt cx="5372571" cy="2659310"/>
          </a:xfrm>
        </p:grpSpPr>
        <p:pic>
          <p:nvPicPr>
            <p:cNvPr id="4" name="Picture 3"/>
            <p:cNvPicPr>
              <a:picLocks noChangeAspect="1"/>
            </p:cNvPicPr>
            <p:nvPr/>
          </p:nvPicPr>
          <p:blipFill rotWithShape="1">
            <a:blip r:embed="rId2"/>
            <a:srcRect t="7149" b="4903"/>
            <a:stretch/>
          </p:blipFill>
          <p:spPr>
            <a:xfrm>
              <a:off x="713642" y="3967993"/>
              <a:ext cx="5372571" cy="2659310"/>
            </a:xfrm>
            <a:prstGeom prst="rect">
              <a:avLst/>
            </a:prstGeom>
          </p:spPr>
        </p:pic>
        <p:sp>
          <p:nvSpPr>
            <p:cNvPr id="5" name="Right Arrow 4"/>
            <p:cNvSpPr/>
            <p:nvPr/>
          </p:nvSpPr>
          <p:spPr>
            <a:xfrm rot="18906668">
              <a:off x="1938556" y="4785372"/>
              <a:ext cx="808567" cy="397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22684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413289" y="2395731"/>
            <a:ext cx="2143125" cy="2143125"/>
          </a:xfrm>
          <a:prstGeom prst="rect">
            <a:avLst/>
          </a:prstGeom>
        </p:spPr>
      </p:pic>
      <p:sp>
        <p:nvSpPr>
          <p:cNvPr id="2" name="Title 1"/>
          <p:cNvSpPr>
            <a:spLocks noGrp="1"/>
          </p:cNvSpPr>
          <p:nvPr>
            <p:ph type="title"/>
          </p:nvPr>
        </p:nvSpPr>
        <p:spPr/>
        <p:txBody>
          <a:bodyPr/>
          <a:lstStyle/>
          <a:p>
            <a:r>
              <a:rPr lang="en-US" dirty="0" smtClean="0"/>
              <a:t>The First Three NGS Platforms</a:t>
            </a:r>
            <a:endParaRPr lang="en-GB" dirty="0"/>
          </a:p>
        </p:txBody>
      </p:sp>
      <p:sp>
        <p:nvSpPr>
          <p:cNvPr id="3" name="Content Placeholder 2"/>
          <p:cNvSpPr>
            <a:spLocks noGrp="1"/>
          </p:cNvSpPr>
          <p:nvPr>
            <p:ph sz="quarter" idx="10"/>
          </p:nvPr>
        </p:nvSpPr>
        <p:spPr/>
        <p:txBody>
          <a:bodyPr/>
          <a:lstStyle/>
          <a:p>
            <a:r>
              <a:rPr lang="en-US" dirty="0" smtClean="0"/>
              <a:t>Next-generation sequencing (NGS) originally referred two three sequencing platforms:</a:t>
            </a:r>
            <a:endParaRPr lang="en-GB" dirty="0"/>
          </a:p>
        </p:txBody>
      </p:sp>
      <p:pic>
        <p:nvPicPr>
          <p:cNvPr id="4" name="Picture 3">
            <a:extLst>
              <a:ext uri="{FF2B5EF4-FFF2-40B4-BE49-F238E27FC236}">
                <a16:creationId xmlns:a16="http://schemas.microsoft.com/office/drawing/2014/main" id="{EAEC7EAB-9A08-4F6F-B73F-BAB7CDD9223A}"/>
              </a:ext>
            </a:extLst>
          </p:cNvPr>
          <p:cNvPicPr>
            <a:picLocks noChangeAspect="1"/>
          </p:cNvPicPr>
          <p:nvPr/>
        </p:nvPicPr>
        <p:blipFill rotWithShape="1">
          <a:blip r:embed="rId4">
            <a:clrChange>
              <a:clrFrom>
                <a:srgbClr val="FFFFFF"/>
              </a:clrFrom>
              <a:clrTo>
                <a:srgbClr val="FFFFFF">
                  <a:alpha val="0"/>
                </a:srgbClr>
              </a:clrTo>
            </a:clrChange>
          </a:blip>
          <a:srcRect r="4564" b="5355"/>
          <a:stretch/>
        </p:blipFill>
        <p:spPr>
          <a:xfrm>
            <a:off x="672297" y="3132779"/>
            <a:ext cx="1814052" cy="1809261"/>
          </a:xfrm>
          <a:prstGeom prst="rect">
            <a:avLst/>
          </a:prstGeom>
        </p:spPr>
      </p:pic>
      <p:pic>
        <p:nvPicPr>
          <p:cNvPr id="1026" name="Picture 2" descr="SOLiD™ Sys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733" y="3008464"/>
            <a:ext cx="2114550" cy="21621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55370" y="4955058"/>
            <a:ext cx="1165768" cy="646331"/>
          </a:xfrm>
          <a:prstGeom prst="rect">
            <a:avLst/>
          </a:prstGeom>
          <a:noFill/>
        </p:spPr>
        <p:txBody>
          <a:bodyPr wrap="none" rtlCol="0">
            <a:spAutoFit/>
          </a:bodyPr>
          <a:lstStyle/>
          <a:p>
            <a:pPr algn="ctr"/>
            <a:r>
              <a:rPr lang="en-US" b="1" dirty="0" smtClean="0"/>
              <a:t>2005 </a:t>
            </a:r>
          </a:p>
          <a:p>
            <a:pPr algn="ctr"/>
            <a:r>
              <a:rPr lang="en-US" dirty="0" smtClean="0"/>
              <a:t>Roche 454</a:t>
            </a:r>
            <a:endParaRPr lang="en-GB" dirty="0"/>
          </a:p>
        </p:txBody>
      </p:sp>
      <p:sp>
        <p:nvSpPr>
          <p:cNvPr id="12" name="TextBox 11"/>
          <p:cNvSpPr txBox="1"/>
          <p:nvPr/>
        </p:nvSpPr>
        <p:spPr>
          <a:xfrm>
            <a:off x="3109685" y="4369866"/>
            <a:ext cx="2446729" cy="1200329"/>
          </a:xfrm>
          <a:prstGeom prst="rect">
            <a:avLst/>
          </a:prstGeom>
          <a:noFill/>
        </p:spPr>
        <p:txBody>
          <a:bodyPr wrap="square" rtlCol="0">
            <a:spAutoFit/>
          </a:bodyPr>
          <a:lstStyle/>
          <a:p>
            <a:pPr algn="ctr"/>
            <a:r>
              <a:rPr lang="en-US" b="1" dirty="0" smtClean="0"/>
              <a:t>2006 </a:t>
            </a:r>
          </a:p>
          <a:p>
            <a:pPr algn="ctr"/>
            <a:r>
              <a:rPr lang="en-US" dirty="0" smtClean="0"/>
              <a:t>Solexa (now Illumina) Genome Analysis System</a:t>
            </a:r>
            <a:endParaRPr lang="en-GB" dirty="0"/>
          </a:p>
        </p:txBody>
      </p:sp>
      <p:sp>
        <p:nvSpPr>
          <p:cNvPr id="13" name="TextBox 12"/>
          <p:cNvSpPr txBox="1"/>
          <p:nvPr/>
        </p:nvSpPr>
        <p:spPr>
          <a:xfrm>
            <a:off x="6204241" y="5085278"/>
            <a:ext cx="2232119" cy="646331"/>
          </a:xfrm>
          <a:prstGeom prst="rect">
            <a:avLst/>
          </a:prstGeom>
          <a:noFill/>
        </p:spPr>
        <p:txBody>
          <a:bodyPr wrap="square" rtlCol="0">
            <a:spAutoFit/>
          </a:bodyPr>
          <a:lstStyle/>
          <a:p>
            <a:pPr algn="ctr"/>
            <a:r>
              <a:rPr lang="en-US" b="1" dirty="0" smtClean="0"/>
              <a:t>2007 </a:t>
            </a:r>
          </a:p>
          <a:p>
            <a:pPr algn="ctr"/>
            <a:r>
              <a:rPr lang="en-US" dirty="0" smtClean="0"/>
              <a:t>ABI SOLiD</a:t>
            </a:r>
            <a:endParaRPr lang="en-GB" dirty="0"/>
          </a:p>
        </p:txBody>
      </p:sp>
    </p:spTree>
    <p:extLst>
      <p:ext uri="{BB962C8B-B14F-4D97-AF65-F5344CB8AC3E}">
        <p14:creationId xmlns:p14="http://schemas.microsoft.com/office/powerpoint/2010/main" val="1059121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Innovations of NGS</a:t>
            </a:r>
            <a:endParaRPr lang="en-GB" dirty="0"/>
          </a:p>
        </p:txBody>
      </p:sp>
      <p:sp>
        <p:nvSpPr>
          <p:cNvPr id="3" name="Content Placeholder 2"/>
          <p:cNvSpPr>
            <a:spLocks noGrp="1"/>
          </p:cNvSpPr>
          <p:nvPr>
            <p:ph sz="quarter" idx="10"/>
          </p:nvPr>
        </p:nvSpPr>
        <p:spPr/>
        <p:txBody>
          <a:bodyPr/>
          <a:lstStyle/>
          <a:p>
            <a:r>
              <a:rPr lang="en-US" dirty="0" smtClean="0"/>
              <a:t>NGS platforms (and their subsequent iterations) each use distinct biochemical processes to produce reads from shotgun sequencing, but they do have some attributes in common:</a:t>
            </a:r>
          </a:p>
          <a:p>
            <a:endParaRPr lang="en-US" sz="1000" dirty="0" smtClean="0"/>
          </a:p>
          <a:p>
            <a:pPr lvl="1"/>
            <a:r>
              <a:rPr lang="en-US" dirty="0" smtClean="0"/>
              <a:t>PCR amplification is used to turn weak bioluminescent signals generated by a small fragment, into the strong signal of a cluster of identical fragments.</a:t>
            </a:r>
          </a:p>
          <a:p>
            <a:pPr marL="457200" lvl="1" indent="0">
              <a:buNone/>
            </a:pPr>
            <a:endParaRPr lang="en-US" dirty="0" smtClean="0"/>
          </a:p>
          <a:p>
            <a:pPr lvl="1"/>
            <a:r>
              <a:rPr lang="en-US" dirty="0" smtClean="0"/>
              <a:t>Sequencing-by-synthesis</a:t>
            </a:r>
          </a:p>
          <a:p>
            <a:pPr marL="457200" lvl="1" indent="0">
              <a:buNone/>
            </a:pPr>
            <a:r>
              <a:rPr lang="en-GB" sz="2400" dirty="0" smtClean="0">
                <a:hlinkClick r:id="rId2"/>
              </a:rPr>
              <a:t>https</a:t>
            </a:r>
            <a:r>
              <a:rPr lang="en-GB" sz="2400" dirty="0">
                <a:hlinkClick r:id="rId2"/>
              </a:rPr>
              <a:t>://</a:t>
            </a:r>
            <a:r>
              <a:rPr lang="en-GB" sz="2400" dirty="0" smtClean="0">
                <a:hlinkClick r:id="rId2"/>
              </a:rPr>
              <a:t>youtu.be/fCd6B5HRaZ8</a:t>
            </a:r>
            <a:endParaRPr lang="en-US" dirty="0" smtClean="0"/>
          </a:p>
        </p:txBody>
      </p:sp>
      <p:pic>
        <p:nvPicPr>
          <p:cNvPr id="5" name="Picture 4">
            <a:extLst>
              <a:ext uri="{FF2B5EF4-FFF2-40B4-BE49-F238E27FC236}">
                <a16:creationId xmlns:a16="http://schemas.microsoft.com/office/drawing/2014/main" id="{B8621D4F-347C-4EA7-BCD3-23139553A9FC}"/>
              </a:ext>
            </a:extLst>
          </p:cNvPr>
          <p:cNvPicPr>
            <a:picLocks noChangeAspect="1"/>
          </p:cNvPicPr>
          <p:nvPr/>
        </p:nvPicPr>
        <p:blipFill rotWithShape="1">
          <a:blip r:embed="rId3"/>
          <a:srcRect l="17998" r="39416" b="33773"/>
          <a:stretch/>
        </p:blipFill>
        <p:spPr>
          <a:xfrm>
            <a:off x="7196895" y="4542073"/>
            <a:ext cx="1414473" cy="1649778"/>
          </a:xfrm>
          <a:prstGeom prst="rect">
            <a:avLst/>
          </a:prstGeom>
        </p:spPr>
      </p:pic>
      <p:pic>
        <p:nvPicPr>
          <p:cNvPr id="6" name="Picture 5">
            <a:extLst>
              <a:ext uri="{FF2B5EF4-FFF2-40B4-BE49-F238E27FC236}">
                <a16:creationId xmlns:a16="http://schemas.microsoft.com/office/drawing/2014/main" id="{AEB74FCA-CF6C-467A-98BA-1C3027C85AFD}"/>
              </a:ext>
            </a:extLst>
          </p:cNvPr>
          <p:cNvPicPr>
            <a:picLocks noChangeAspect="1"/>
          </p:cNvPicPr>
          <p:nvPr/>
        </p:nvPicPr>
        <p:blipFill rotWithShape="1">
          <a:blip r:embed="rId4"/>
          <a:srcRect l="20297" r="28070"/>
          <a:stretch/>
        </p:blipFill>
        <p:spPr>
          <a:xfrm>
            <a:off x="5555087" y="4357552"/>
            <a:ext cx="1513324" cy="1649778"/>
          </a:xfrm>
          <a:prstGeom prst="rect">
            <a:avLst/>
          </a:prstGeom>
        </p:spPr>
      </p:pic>
    </p:spTree>
    <p:extLst>
      <p:ext uri="{BB962C8B-B14F-4D97-AF65-F5344CB8AC3E}">
        <p14:creationId xmlns:p14="http://schemas.microsoft.com/office/powerpoint/2010/main" val="3350785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NGS</a:t>
            </a:r>
            <a:endParaRPr lang="en-GB" dirty="0"/>
          </a:p>
        </p:txBody>
      </p:sp>
      <p:sp>
        <p:nvSpPr>
          <p:cNvPr id="3" name="Content Placeholder 2"/>
          <p:cNvSpPr>
            <a:spLocks noGrp="1"/>
          </p:cNvSpPr>
          <p:nvPr>
            <p:ph sz="quarter" idx="10"/>
          </p:nvPr>
        </p:nvSpPr>
        <p:spPr/>
        <p:txBody>
          <a:bodyPr>
            <a:normAutofit/>
          </a:bodyPr>
          <a:lstStyle/>
          <a:p>
            <a:r>
              <a:rPr lang="en-US" dirty="0" smtClean="0"/>
              <a:t>While sequencing-by-synthesis makes high-throughput sequencing possible, it does place new constraints on </a:t>
            </a:r>
            <a:r>
              <a:rPr lang="en-US" b="1" dirty="0" smtClean="0"/>
              <a:t>read length</a:t>
            </a:r>
            <a:r>
              <a:rPr lang="en-US" dirty="0" smtClean="0"/>
              <a:t> and </a:t>
            </a:r>
            <a:r>
              <a:rPr lang="en-US" b="1" dirty="0" smtClean="0"/>
              <a:t>accuracy</a:t>
            </a:r>
            <a:r>
              <a:rPr lang="en-US" dirty="0" smtClean="0"/>
              <a:t>.</a:t>
            </a:r>
          </a:p>
          <a:p>
            <a:pPr lvl="1"/>
            <a:r>
              <a:rPr lang="en-US" dirty="0" smtClean="0"/>
              <a:t>Determining the bases of a sequence (a.k.a </a:t>
            </a:r>
            <a:r>
              <a:rPr lang="en-US" b="1" dirty="0" smtClean="0"/>
              <a:t>base </a:t>
            </a:r>
            <a:r>
              <a:rPr lang="en-US" b="1" dirty="0"/>
              <a:t>calling</a:t>
            </a:r>
            <a:r>
              <a:rPr lang="en-US" dirty="0"/>
              <a:t>) </a:t>
            </a:r>
            <a:r>
              <a:rPr lang="en-US" dirty="0" smtClean="0"/>
              <a:t>via bioluminescence has some pitfalls:</a:t>
            </a:r>
          </a:p>
          <a:p>
            <a:pPr lvl="1"/>
            <a:endParaRPr lang="en-US" sz="500" dirty="0" smtClean="0"/>
          </a:p>
          <a:p>
            <a:pPr lvl="1"/>
            <a:endParaRPr lang="en-US" sz="300" dirty="0" smtClean="0"/>
          </a:p>
          <a:p>
            <a:pPr lvl="4">
              <a:spcAft>
                <a:spcPts val="600"/>
              </a:spcAft>
              <a:buFont typeface="Wingdings" panose="05000000000000000000" pitchFamily="2" charset="2"/>
              <a:buChar char="v"/>
            </a:pPr>
            <a:r>
              <a:rPr lang="en-US" dirty="0" smtClean="0"/>
              <a:t> Signals from clusters in close proximity can interfere with each other.</a:t>
            </a:r>
          </a:p>
          <a:p>
            <a:pPr lvl="4">
              <a:spcAft>
                <a:spcPts val="600"/>
              </a:spcAft>
              <a:buFont typeface="Wingdings" panose="05000000000000000000" pitchFamily="2" charset="2"/>
              <a:buChar char="v"/>
            </a:pPr>
            <a:r>
              <a:rPr lang="en-US" dirty="0" smtClean="0"/>
              <a:t> Synchronicity between strands in a cluster is gradually lost (one big reason for short reads).</a:t>
            </a:r>
          </a:p>
          <a:p>
            <a:pPr lvl="4">
              <a:spcAft>
                <a:spcPts val="600"/>
              </a:spcAft>
              <a:buFont typeface="Wingdings" panose="05000000000000000000" pitchFamily="2" charset="2"/>
              <a:buChar char="v"/>
            </a:pPr>
            <a:r>
              <a:rPr lang="en-US" dirty="0" smtClean="0"/>
              <a:t> The intensity of a signal naturally varies.</a:t>
            </a:r>
          </a:p>
          <a:p>
            <a:pPr lvl="4">
              <a:spcAft>
                <a:spcPts val="600"/>
              </a:spcAft>
              <a:buFont typeface="Wingdings" panose="05000000000000000000" pitchFamily="2" charset="2"/>
              <a:buChar char="v"/>
            </a:pPr>
            <a:r>
              <a:rPr lang="en-US" dirty="0" smtClean="0"/>
              <a:t> A signal can be ambiguous when bases repeat</a:t>
            </a:r>
            <a:br>
              <a:rPr lang="en-US" dirty="0" smtClean="0"/>
            </a:br>
            <a:r>
              <a:rPr lang="en-US" dirty="0" smtClean="0"/>
              <a:t>(e.g. Did the machine detect C-C- or C-C-C- ?).</a:t>
            </a:r>
          </a:p>
          <a:p>
            <a:pPr lvl="2"/>
            <a:endParaRPr lang="en-GB" dirty="0"/>
          </a:p>
        </p:txBody>
      </p:sp>
      <p:pic>
        <p:nvPicPr>
          <p:cNvPr id="4" name="Picture 3"/>
          <p:cNvPicPr>
            <a:picLocks noChangeAspect="1"/>
          </p:cNvPicPr>
          <p:nvPr/>
        </p:nvPicPr>
        <p:blipFill>
          <a:blip r:embed="rId2"/>
          <a:stretch>
            <a:fillRect/>
          </a:stretch>
        </p:blipFill>
        <p:spPr>
          <a:xfrm>
            <a:off x="222338" y="3701218"/>
            <a:ext cx="1885721" cy="1671794"/>
          </a:xfrm>
          <a:prstGeom prst="rect">
            <a:avLst/>
          </a:prstGeom>
        </p:spPr>
      </p:pic>
    </p:spTree>
    <p:extLst>
      <p:ext uri="{BB962C8B-B14F-4D97-AF65-F5344CB8AC3E}">
        <p14:creationId xmlns:p14="http://schemas.microsoft.com/office/powerpoint/2010/main" val="2196695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Sequencing Platforms since</a:t>
            </a:r>
            <a:endParaRPr lang="en-GB" dirty="0"/>
          </a:p>
        </p:txBody>
      </p:sp>
      <p:sp>
        <p:nvSpPr>
          <p:cNvPr id="3" name="Content Placeholder 2"/>
          <p:cNvSpPr>
            <a:spLocks noGrp="1"/>
          </p:cNvSpPr>
          <p:nvPr>
            <p:ph sz="quarter" idx="10"/>
          </p:nvPr>
        </p:nvSpPr>
        <p:spPr>
          <a:xfrm>
            <a:off x="330200" y="1303867"/>
            <a:ext cx="8421688" cy="5168900"/>
          </a:xfrm>
        </p:spPr>
        <p:txBody>
          <a:bodyPr/>
          <a:lstStyle/>
          <a:p>
            <a:r>
              <a:rPr lang="en-US" dirty="0" smtClean="0"/>
              <a:t>Since the mid-2000s, NGS platforms have either been further refined or fallen out of favour.</a:t>
            </a:r>
          </a:p>
          <a:p>
            <a:pPr lvl="1"/>
            <a:r>
              <a:rPr lang="en-US" dirty="0" smtClean="0"/>
              <a:t>Illumina is the grand champion and now offers a wide range of platforms tailored to different throughput needs.</a:t>
            </a:r>
          </a:p>
          <a:p>
            <a:pPr lvl="1"/>
            <a:endParaRPr lang="en-US" dirty="0"/>
          </a:p>
          <a:p>
            <a:pPr lvl="1"/>
            <a:endParaRPr lang="en-US" sz="1800" dirty="0" smtClean="0"/>
          </a:p>
          <a:p>
            <a:pPr marL="457200" lvl="1" indent="0">
              <a:buNone/>
            </a:pPr>
            <a:endParaRPr lang="en-US" sz="1400" dirty="0"/>
          </a:p>
          <a:p>
            <a:pPr marL="457200" lvl="1" indent="0">
              <a:buNone/>
            </a:pPr>
            <a:endParaRPr lang="en-US" sz="100" dirty="0"/>
          </a:p>
          <a:p>
            <a:pPr lvl="1"/>
            <a:r>
              <a:rPr lang="en-US" dirty="0" smtClean="0"/>
              <a:t>New platforms have also sprung up to address some of NGS’ flaws (e.g. short reads). But, they have their own flaws (e.g. lower base qualities)</a:t>
            </a:r>
            <a:endParaRPr lang="en-GB" dirty="0"/>
          </a:p>
        </p:txBody>
      </p:sp>
      <p:pic>
        <p:nvPicPr>
          <p:cNvPr id="4" name="Picture 2"/>
          <p:cNvPicPr/>
          <p:nvPr/>
        </p:nvPicPr>
        <p:blipFill rotWithShape="1">
          <a:blip r:embed="rId3"/>
          <a:srcRect b="9620"/>
          <a:stretch/>
        </p:blipFill>
        <p:spPr>
          <a:xfrm>
            <a:off x="3674439" y="2990003"/>
            <a:ext cx="1811961" cy="1131236"/>
          </a:xfrm>
          <a:prstGeom prst="rect">
            <a:avLst/>
          </a:prstGeom>
          <a:ln>
            <a:noFill/>
          </a:ln>
        </p:spPr>
      </p:pic>
      <p:pic>
        <p:nvPicPr>
          <p:cNvPr id="5" name="Picture 1"/>
          <p:cNvPicPr/>
          <p:nvPr/>
        </p:nvPicPr>
        <p:blipFill>
          <a:blip r:embed="rId4"/>
          <a:srcRect t="8823" b="12817"/>
          <a:stretch/>
        </p:blipFill>
        <p:spPr>
          <a:xfrm>
            <a:off x="1389514" y="3354718"/>
            <a:ext cx="1225611" cy="1067197"/>
          </a:xfrm>
          <a:prstGeom prst="rect">
            <a:avLst/>
          </a:prstGeom>
          <a:ln>
            <a:noFill/>
          </a:ln>
        </p:spPr>
      </p:pic>
      <p:pic>
        <p:nvPicPr>
          <p:cNvPr id="2050" name="Picture 2" descr="Illumina NovaSeq"/>
          <p:cNvPicPr>
            <a:picLocks noChangeAspect="1" noChangeArrowheads="1"/>
          </p:cNvPicPr>
          <p:nvPr/>
        </p:nvPicPr>
        <p:blipFill rotWithShape="1">
          <a:blip r:embed="rId5">
            <a:extLst>
              <a:ext uri="{28A0092B-C50C-407E-A947-70E740481C1C}">
                <a14:useLocalDpi xmlns:a14="http://schemas.microsoft.com/office/drawing/2010/main" val="0"/>
              </a:ext>
            </a:extLst>
          </a:blip>
          <a:srcRect l="23968" t="9664" r="25677"/>
          <a:stretch/>
        </p:blipFill>
        <p:spPr bwMode="auto">
          <a:xfrm>
            <a:off x="6851212" y="2876756"/>
            <a:ext cx="868392" cy="1521089"/>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91"/>
          <p:cNvPicPr/>
          <p:nvPr/>
        </p:nvPicPr>
        <p:blipFill>
          <a:blip r:embed="rId6"/>
          <a:stretch/>
        </p:blipFill>
        <p:spPr>
          <a:xfrm>
            <a:off x="3674439" y="5548984"/>
            <a:ext cx="1616058" cy="1251428"/>
          </a:xfrm>
          <a:prstGeom prst="rect">
            <a:avLst/>
          </a:prstGeom>
          <a:ln>
            <a:noFill/>
          </a:ln>
        </p:spPr>
      </p:pic>
      <p:pic>
        <p:nvPicPr>
          <p:cNvPr id="8" name="Shape 90"/>
          <p:cNvPicPr/>
          <p:nvPr/>
        </p:nvPicPr>
        <p:blipFill>
          <a:blip r:embed="rId7"/>
          <a:stretch/>
        </p:blipFill>
        <p:spPr>
          <a:xfrm>
            <a:off x="1083505" y="5549676"/>
            <a:ext cx="1531620" cy="1023870"/>
          </a:xfrm>
          <a:prstGeom prst="rect">
            <a:avLst/>
          </a:prstGeom>
          <a:ln>
            <a:noFill/>
          </a:ln>
        </p:spPr>
      </p:pic>
      <p:pic>
        <p:nvPicPr>
          <p:cNvPr id="9" name="Picture 4"/>
          <p:cNvPicPr/>
          <p:nvPr/>
        </p:nvPicPr>
        <p:blipFill rotWithShape="1">
          <a:blip r:embed="rId8">
            <a:clrChange>
              <a:clrFrom>
                <a:srgbClr val="FFFFFF"/>
              </a:clrFrom>
              <a:clrTo>
                <a:srgbClr val="FFFFFF">
                  <a:alpha val="0"/>
                </a:srgbClr>
              </a:clrTo>
            </a:clrChange>
          </a:blip>
          <a:srcRect l="8241"/>
          <a:stretch/>
        </p:blipFill>
        <p:spPr>
          <a:xfrm>
            <a:off x="5592864" y="5549676"/>
            <a:ext cx="1963593" cy="1109310"/>
          </a:xfrm>
          <a:prstGeom prst="rect">
            <a:avLst/>
          </a:prstGeom>
          <a:ln>
            <a:noFill/>
          </a:ln>
        </p:spPr>
      </p:pic>
    </p:spTree>
    <p:extLst>
      <p:ext uri="{BB962C8B-B14F-4D97-AF65-F5344CB8AC3E}">
        <p14:creationId xmlns:p14="http://schemas.microsoft.com/office/powerpoint/2010/main" val="344028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6E66-0AB0-C542-84BC-68D2C6272161}"/>
              </a:ext>
            </a:extLst>
          </p:cNvPr>
          <p:cNvSpPr>
            <a:spLocks noGrp="1"/>
          </p:cNvSpPr>
          <p:nvPr>
            <p:ph type="title"/>
          </p:nvPr>
        </p:nvSpPr>
        <p:spPr/>
        <p:txBody>
          <a:bodyPr/>
          <a:lstStyle/>
          <a:p>
            <a:r>
              <a:rPr lang="en-GB" dirty="0" smtClean="0"/>
              <a:t>Sequencing Platform </a:t>
            </a:r>
            <a:r>
              <a:rPr lang="en-GB" dirty="0"/>
              <a:t>Comparison</a:t>
            </a:r>
          </a:p>
        </p:txBody>
      </p:sp>
      <p:graphicFrame>
        <p:nvGraphicFramePr>
          <p:cNvPr id="4" name="Content Placeholder 3">
            <a:extLst>
              <a:ext uri="{FF2B5EF4-FFF2-40B4-BE49-F238E27FC236}">
                <a16:creationId xmlns:a16="http://schemas.microsoft.com/office/drawing/2014/main" id="{B9B5AD2A-729E-4240-9A60-71C8E8E03890}"/>
              </a:ext>
            </a:extLst>
          </p:cNvPr>
          <p:cNvGraphicFramePr>
            <a:graphicFrameLocks noGrp="1"/>
          </p:cNvGraphicFramePr>
          <p:nvPr>
            <p:ph sz="quarter" idx="10"/>
            <p:extLst>
              <p:ext uri="{D42A27DB-BD31-4B8C-83A1-F6EECF244321}">
                <p14:modId xmlns:p14="http://schemas.microsoft.com/office/powerpoint/2010/main" val="3274610589"/>
              </p:ext>
            </p:extLst>
          </p:nvPr>
        </p:nvGraphicFramePr>
        <p:xfrm>
          <a:off x="368300" y="1303338"/>
          <a:ext cx="8421687" cy="4587240"/>
        </p:xfrm>
        <a:graphic>
          <a:graphicData uri="http://schemas.openxmlformats.org/drawingml/2006/table">
            <a:tbl>
              <a:tblPr firstRow="1" bandRow="1">
                <a:tableStyleId>{5C22544A-7EE6-4342-B048-85BDC9FD1C3A}</a:tableStyleId>
              </a:tblPr>
              <a:tblGrid>
                <a:gridCol w="2807229">
                  <a:extLst>
                    <a:ext uri="{9D8B030D-6E8A-4147-A177-3AD203B41FA5}">
                      <a16:colId xmlns:a16="http://schemas.microsoft.com/office/drawing/2014/main" val="129587790"/>
                    </a:ext>
                  </a:extLst>
                </a:gridCol>
                <a:gridCol w="2807229">
                  <a:extLst>
                    <a:ext uri="{9D8B030D-6E8A-4147-A177-3AD203B41FA5}">
                      <a16:colId xmlns:a16="http://schemas.microsoft.com/office/drawing/2014/main" val="2762736622"/>
                    </a:ext>
                  </a:extLst>
                </a:gridCol>
                <a:gridCol w="2807229">
                  <a:extLst>
                    <a:ext uri="{9D8B030D-6E8A-4147-A177-3AD203B41FA5}">
                      <a16:colId xmlns:a16="http://schemas.microsoft.com/office/drawing/2014/main" val="1523464833"/>
                    </a:ext>
                  </a:extLst>
                </a:gridCol>
              </a:tblGrid>
              <a:tr h="370840">
                <a:tc>
                  <a:txBody>
                    <a:bodyPr/>
                    <a:lstStyle/>
                    <a:p>
                      <a:pPr algn="ctr" fontAlgn="b"/>
                      <a:endParaRPr lang="en-GB" sz="1400" b="1" i="0" u="none" strike="noStrike" dirty="0">
                        <a:solidFill>
                          <a:srgbClr val="000000"/>
                        </a:solidFill>
                        <a:effectLst/>
                        <a:latin typeface="Calibri" panose="020F0502020204030204" pitchFamily="34" charset="0"/>
                      </a:endParaRPr>
                    </a:p>
                  </a:txBody>
                  <a:tcPr marL="45720" marR="45720" anchor="ctr"/>
                </a:tc>
                <a:tc>
                  <a:txBody>
                    <a:bodyPr/>
                    <a:lstStyle/>
                    <a:p>
                      <a:pPr algn="ctr" fontAlgn="b"/>
                      <a:r>
                        <a:rPr lang="en-GB" sz="1400" b="1" i="0" u="none" strike="noStrike" dirty="0" smtClean="0">
                          <a:solidFill>
                            <a:srgbClr val="000000"/>
                          </a:solidFill>
                          <a:effectLst/>
                          <a:latin typeface="Calibri" panose="020F0502020204030204" pitchFamily="34" charset="0"/>
                        </a:rPr>
                        <a:t>Illumina (NGS)</a:t>
                      </a:r>
                      <a:endParaRPr lang="en-GB" sz="1400" b="1" i="0" u="none" strike="noStrike" dirty="0">
                        <a:solidFill>
                          <a:srgbClr val="000000"/>
                        </a:solidFill>
                        <a:effectLst/>
                        <a:latin typeface="Calibri" panose="020F0502020204030204" pitchFamily="34" charset="0"/>
                      </a:endParaRPr>
                    </a:p>
                  </a:txBody>
                  <a:tcPr marL="45720" marR="45720" anchor="ctr"/>
                </a:tc>
                <a:tc>
                  <a:txBody>
                    <a:bodyPr/>
                    <a:lstStyle/>
                    <a:p>
                      <a:pPr algn="ctr" fontAlgn="b"/>
                      <a:r>
                        <a:rPr lang="en-GB" sz="1400" b="1" i="0" u="none" strike="noStrike" dirty="0">
                          <a:solidFill>
                            <a:srgbClr val="000000"/>
                          </a:solidFill>
                          <a:effectLst/>
                          <a:latin typeface="Calibri" panose="020F0502020204030204" pitchFamily="34" charset="0"/>
                        </a:rPr>
                        <a:t>Oxford </a:t>
                      </a:r>
                      <a:r>
                        <a:rPr lang="en-GB" sz="1400" b="1" i="0" u="none" strike="noStrike" dirty="0" smtClean="0">
                          <a:solidFill>
                            <a:srgbClr val="000000"/>
                          </a:solidFill>
                          <a:effectLst/>
                          <a:latin typeface="Calibri" panose="020F0502020204030204" pitchFamily="34" charset="0"/>
                        </a:rPr>
                        <a:t>Nanopore (3</a:t>
                      </a:r>
                      <a:r>
                        <a:rPr lang="en-GB" sz="1400" b="1" i="0" u="none" strike="noStrike" baseline="30000" dirty="0" smtClean="0">
                          <a:solidFill>
                            <a:srgbClr val="000000"/>
                          </a:solidFill>
                          <a:effectLst/>
                          <a:latin typeface="Calibri" panose="020F0502020204030204" pitchFamily="34" charset="0"/>
                        </a:rPr>
                        <a:t>rd</a:t>
                      </a:r>
                      <a:r>
                        <a:rPr lang="en-GB" sz="1400" b="1" i="0" u="none" strike="noStrike" dirty="0" smtClean="0">
                          <a:solidFill>
                            <a:srgbClr val="000000"/>
                          </a:solidFill>
                          <a:effectLst/>
                          <a:latin typeface="Calibri" panose="020F0502020204030204" pitchFamily="34" charset="0"/>
                        </a:rPr>
                        <a:t> Gen)</a:t>
                      </a:r>
                      <a:endParaRPr lang="en-GB" sz="1400" b="1" i="0" u="none" strike="noStrike" dirty="0">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2915178527"/>
                  </a:ext>
                </a:extLst>
              </a:tr>
              <a:tr h="370840">
                <a:tc>
                  <a:txBody>
                    <a:bodyPr/>
                    <a:lstStyle/>
                    <a:p>
                      <a:pPr algn="l" fontAlgn="b"/>
                      <a:r>
                        <a:rPr lang="en-GB" sz="1400" b="1" i="0" u="none" strike="noStrike" dirty="0">
                          <a:solidFill>
                            <a:srgbClr val="000000"/>
                          </a:solidFill>
                          <a:effectLst/>
                          <a:latin typeface="Calibri" panose="020F0502020204030204" pitchFamily="34" charset="0"/>
                        </a:rPr>
                        <a:t>Method</a:t>
                      </a:r>
                    </a:p>
                  </a:txBody>
                  <a:tcPr marL="45720" marR="45720" anchor="ctr"/>
                </a:tc>
                <a:tc>
                  <a:txBody>
                    <a:bodyPr/>
                    <a:lstStyle/>
                    <a:p>
                      <a:pPr algn="l" fontAlgn="b"/>
                      <a:r>
                        <a:rPr lang="en-GB" sz="1200" b="0" i="0" u="none" strike="noStrike" dirty="0" smtClean="0">
                          <a:solidFill>
                            <a:srgbClr val="000000"/>
                          </a:solidFill>
                          <a:effectLst/>
                          <a:latin typeface="Calibri" panose="020F0502020204030204" pitchFamily="34" charset="0"/>
                        </a:rPr>
                        <a:t>Sequencing-by-synthesis</a:t>
                      </a:r>
                      <a:endParaRPr lang="en-GB" sz="1200" b="0" i="0" u="none" strike="noStrike" dirty="0">
                        <a:solidFill>
                          <a:srgbClr val="000000"/>
                        </a:solidFill>
                        <a:effectLst/>
                        <a:latin typeface="Calibri" panose="020F0502020204030204" pitchFamily="34" charset="0"/>
                      </a:endParaRPr>
                    </a:p>
                  </a:txBody>
                  <a:tcPr marL="45720" marR="45720" anchor="ctr"/>
                </a:tc>
                <a:tc>
                  <a:txBody>
                    <a:bodyPr/>
                    <a:lstStyle/>
                    <a:p>
                      <a:pPr algn="l" fontAlgn="b"/>
                      <a:r>
                        <a:rPr lang="en-GB" sz="1200" b="0" i="0" u="none" strike="noStrike" dirty="0">
                          <a:solidFill>
                            <a:srgbClr val="000000"/>
                          </a:solidFill>
                          <a:effectLst/>
                          <a:latin typeface="Calibri" panose="020F0502020204030204" pitchFamily="34" charset="0"/>
                        </a:rPr>
                        <a:t>Nanopore Sequencing</a:t>
                      </a:r>
                    </a:p>
                  </a:txBody>
                  <a:tcPr marL="45720" marR="45720" anchor="ctr"/>
                </a:tc>
                <a:extLst>
                  <a:ext uri="{0D108BD9-81ED-4DB2-BD59-A6C34878D82A}">
                    <a16:rowId xmlns:a16="http://schemas.microsoft.com/office/drawing/2014/main" val="3562308595"/>
                  </a:ext>
                </a:extLst>
              </a:tr>
              <a:tr h="370840">
                <a:tc>
                  <a:txBody>
                    <a:bodyPr/>
                    <a:lstStyle/>
                    <a:p>
                      <a:pPr algn="l" fontAlgn="b"/>
                      <a:r>
                        <a:rPr lang="en-GB" sz="1400" b="1" i="0" u="none" strike="noStrike" dirty="0">
                          <a:solidFill>
                            <a:srgbClr val="000000"/>
                          </a:solidFill>
                          <a:effectLst/>
                          <a:latin typeface="Calibri" panose="020F0502020204030204" pitchFamily="34" charset="0"/>
                        </a:rPr>
                        <a:t>Read length</a:t>
                      </a:r>
                    </a:p>
                  </a:txBody>
                  <a:tcPr marL="45720" marR="45720" anchor="ctr"/>
                </a:tc>
                <a:tc>
                  <a:txBody>
                    <a:bodyPr/>
                    <a:lstStyle/>
                    <a:p>
                      <a:pPr algn="l" fontAlgn="b"/>
                      <a:r>
                        <a:rPr lang="en-GB" sz="1200" b="0" i="0" u="none" strike="noStrike" dirty="0" err="1">
                          <a:solidFill>
                            <a:srgbClr val="000000"/>
                          </a:solidFill>
                          <a:effectLst/>
                          <a:latin typeface="Calibri" panose="020F0502020204030204" pitchFamily="34" charset="0"/>
                        </a:rPr>
                        <a:t>MiniSeq</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NextSeq</a:t>
                      </a:r>
                      <a:r>
                        <a:rPr lang="en-GB" sz="1200" b="0" i="0" u="none" strike="noStrike" dirty="0">
                          <a:solidFill>
                            <a:srgbClr val="000000"/>
                          </a:solidFill>
                          <a:effectLst/>
                          <a:latin typeface="Calibri" panose="020F0502020204030204" pitchFamily="34" charset="0"/>
                        </a:rPr>
                        <a:t>: 75-150 </a:t>
                      </a:r>
                      <a:r>
                        <a:rPr lang="en-GB" sz="1200" b="0" i="0" u="none" strike="noStrike" dirty="0" err="1">
                          <a:solidFill>
                            <a:srgbClr val="000000"/>
                          </a:solidFill>
                          <a:effectLst/>
                          <a:latin typeface="Calibri" panose="020F0502020204030204" pitchFamily="34" charset="0"/>
                        </a:rPr>
                        <a:t>bp</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MiSeq</a:t>
                      </a:r>
                      <a:r>
                        <a:rPr lang="en-GB" sz="1200" b="0" i="0" u="none" strike="noStrike" dirty="0">
                          <a:solidFill>
                            <a:srgbClr val="000000"/>
                          </a:solidFill>
                          <a:effectLst/>
                          <a:latin typeface="Calibri" panose="020F0502020204030204" pitchFamily="34" charset="0"/>
                        </a:rPr>
                        <a:t>: 50-300 </a:t>
                      </a:r>
                      <a:r>
                        <a:rPr lang="en-GB" sz="1200" b="0" i="0" u="none" strike="noStrike" dirty="0" err="1">
                          <a:solidFill>
                            <a:srgbClr val="000000"/>
                          </a:solidFill>
                          <a:effectLst/>
                          <a:latin typeface="Calibri" panose="020F0502020204030204" pitchFamily="34" charset="0"/>
                        </a:rPr>
                        <a:t>bp</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HiSeq</a:t>
                      </a:r>
                      <a:r>
                        <a:rPr lang="en-GB" sz="1200" b="0" i="0" u="none" strike="noStrike" dirty="0">
                          <a:solidFill>
                            <a:srgbClr val="000000"/>
                          </a:solidFill>
                          <a:effectLst/>
                          <a:latin typeface="Calibri" panose="020F0502020204030204" pitchFamily="34" charset="0"/>
                        </a:rPr>
                        <a:t> 2500: 50-250 </a:t>
                      </a:r>
                      <a:r>
                        <a:rPr lang="en-GB" sz="1200" b="0" i="0" u="none" strike="noStrike" dirty="0" err="1">
                          <a:solidFill>
                            <a:srgbClr val="000000"/>
                          </a:solidFill>
                          <a:effectLst/>
                          <a:latin typeface="Calibri" panose="020F0502020204030204" pitchFamily="34" charset="0"/>
                        </a:rPr>
                        <a:t>bp</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HiSeq</a:t>
                      </a:r>
                      <a:r>
                        <a:rPr lang="en-GB" sz="1200" b="0" i="0" u="none" strike="noStrike" dirty="0">
                          <a:solidFill>
                            <a:srgbClr val="000000"/>
                          </a:solidFill>
                          <a:effectLst/>
                          <a:latin typeface="Calibri" panose="020F0502020204030204" pitchFamily="34" charset="0"/>
                        </a:rPr>
                        <a:t> 3/4000: 50-150 </a:t>
                      </a:r>
                      <a:r>
                        <a:rPr lang="en-GB" sz="1200" b="0" i="0" u="none" strike="noStrike" dirty="0" err="1">
                          <a:solidFill>
                            <a:srgbClr val="000000"/>
                          </a:solidFill>
                          <a:effectLst/>
                          <a:latin typeface="Calibri" panose="020F0502020204030204" pitchFamily="34" charset="0"/>
                        </a:rPr>
                        <a:t>bp</a:t>
                      </a:r>
                      <a:r>
                        <a:rPr lang="en-GB" sz="1200" b="0" i="0" u="none" strike="noStrike" dirty="0">
                          <a:solidFill>
                            <a:srgbClr val="000000"/>
                          </a:solidFill>
                          <a:effectLst/>
                          <a:latin typeface="Calibri" panose="020F0502020204030204" pitchFamily="34" charset="0"/>
                        </a:rPr>
                        <a:t>; </a:t>
                      </a:r>
                      <a:r>
                        <a:rPr lang="en-GB" sz="1200" b="0" i="0" u="none" strike="noStrike" dirty="0" err="1">
                          <a:solidFill>
                            <a:srgbClr val="000000"/>
                          </a:solidFill>
                          <a:effectLst/>
                          <a:latin typeface="Calibri" panose="020F0502020204030204" pitchFamily="34" charset="0"/>
                        </a:rPr>
                        <a:t>HiSeq</a:t>
                      </a:r>
                      <a:r>
                        <a:rPr lang="en-GB" sz="1200" b="0" i="0" u="none" strike="noStrike" dirty="0">
                          <a:solidFill>
                            <a:srgbClr val="000000"/>
                          </a:solidFill>
                          <a:effectLst/>
                          <a:latin typeface="Calibri" panose="020F0502020204030204" pitchFamily="34" charset="0"/>
                        </a:rPr>
                        <a:t> X: 150 </a:t>
                      </a:r>
                      <a:r>
                        <a:rPr lang="en-GB" sz="1200" b="0" i="0" u="none" strike="noStrike" dirty="0" err="1">
                          <a:solidFill>
                            <a:srgbClr val="000000"/>
                          </a:solidFill>
                          <a:effectLst/>
                          <a:latin typeface="Calibri" panose="020F0502020204030204" pitchFamily="34" charset="0"/>
                        </a:rPr>
                        <a:t>bp</a:t>
                      </a:r>
                      <a:endParaRPr lang="en-GB" sz="1200" b="0" i="0" u="none" strike="noStrike" dirty="0">
                        <a:solidFill>
                          <a:srgbClr val="000000"/>
                        </a:solidFill>
                        <a:effectLst/>
                        <a:latin typeface="Calibri" panose="020F0502020204030204" pitchFamily="34" charset="0"/>
                      </a:endParaRPr>
                    </a:p>
                  </a:txBody>
                  <a:tcPr marL="45720" marR="45720" anchor="ctr"/>
                </a:tc>
                <a:tc>
                  <a:txBody>
                    <a:bodyPr/>
                    <a:lstStyle/>
                    <a:p>
                      <a:pPr algn="l" fontAlgn="b"/>
                      <a:r>
                        <a:rPr lang="en-GB" sz="1200" b="0" i="0" u="none" strike="noStrike">
                          <a:solidFill>
                            <a:srgbClr val="000000"/>
                          </a:solidFill>
                          <a:effectLst/>
                          <a:latin typeface="Calibri" panose="020F0502020204030204" pitchFamily="34" charset="0"/>
                        </a:rPr>
                        <a:t>Dependent on library prep, not the device, so user chooses read length. (up to 500 kb reported)</a:t>
                      </a:r>
                    </a:p>
                  </a:txBody>
                  <a:tcPr marL="45720" marR="45720" anchor="ctr"/>
                </a:tc>
                <a:extLst>
                  <a:ext uri="{0D108BD9-81ED-4DB2-BD59-A6C34878D82A}">
                    <a16:rowId xmlns:a16="http://schemas.microsoft.com/office/drawing/2014/main" val="3543201690"/>
                  </a:ext>
                </a:extLst>
              </a:tr>
              <a:tr h="370840">
                <a:tc>
                  <a:txBody>
                    <a:bodyPr/>
                    <a:lstStyle/>
                    <a:p>
                      <a:pPr algn="l" fontAlgn="b"/>
                      <a:r>
                        <a:rPr lang="en-GB" sz="1400" b="1" i="0" u="none" strike="noStrike" dirty="0">
                          <a:solidFill>
                            <a:srgbClr val="000000"/>
                          </a:solidFill>
                          <a:effectLst/>
                          <a:latin typeface="Calibri" panose="020F0502020204030204" pitchFamily="34" charset="0"/>
                        </a:rPr>
                        <a:t>Accuracy (single read not consensus)</a:t>
                      </a:r>
                    </a:p>
                  </a:txBody>
                  <a:tcPr marL="45720" marR="45720" anchor="ctr"/>
                </a:tc>
                <a:tc>
                  <a:txBody>
                    <a:bodyPr/>
                    <a:lstStyle/>
                    <a:p>
                      <a:pPr algn="l" fontAlgn="b"/>
                      <a:r>
                        <a:rPr lang="en-GB" sz="1200" b="0" i="0" u="none" strike="noStrike" dirty="0">
                          <a:solidFill>
                            <a:srgbClr val="000000"/>
                          </a:solidFill>
                          <a:effectLst/>
                          <a:latin typeface="Calibri" panose="020F0502020204030204" pitchFamily="34" charset="0"/>
                        </a:rPr>
                        <a:t>99.9% (Phred30)</a:t>
                      </a:r>
                    </a:p>
                  </a:txBody>
                  <a:tcPr marL="45720" marR="45720" anchor="ctr"/>
                </a:tc>
                <a:tc>
                  <a:txBody>
                    <a:bodyPr/>
                    <a:lstStyle/>
                    <a:p>
                      <a:pPr algn="l" fontAlgn="b"/>
                      <a:r>
                        <a:rPr lang="en-GB" sz="1000" b="0" i="0" u="none" strike="noStrike" dirty="0" smtClean="0">
                          <a:solidFill>
                            <a:srgbClr val="000000"/>
                          </a:solidFill>
                          <a:effectLst/>
                          <a:latin typeface="Calibri" panose="020F0502020204030204" pitchFamily="34" charset="0"/>
                        </a:rPr>
                        <a:t>~</a:t>
                      </a:r>
                      <a:r>
                        <a:rPr lang="en-GB" sz="1200" b="0" i="0" u="none" strike="noStrike" dirty="0" smtClean="0">
                          <a:solidFill>
                            <a:srgbClr val="000000"/>
                          </a:solidFill>
                          <a:effectLst/>
                          <a:latin typeface="Calibri" panose="020F0502020204030204" pitchFamily="34" charset="0"/>
                        </a:rPr>
                        <a:t>92–97</a:t>
                      </a:r>
                      <a:r>
                        <a:rPr lang="en-GB" sz="1200" b="0" i="0" u="none" strike="noStrike" dirty="0">
                          <a:solidFill>
                            <a:srgbClr val="000000"/>
                          </a:solidFill>
                          <a:effectLst/>
                          <a:latin typeface="Calibri" panose="020F0502020204030204" pitchFamily="34" charset="0"/>
                        </a:rPr>
                        <a:t>% single read</a:t>
                      </a:r>
                    </a:p>
                  </a:txBody>
                  <a:tcPr marL="45720" marR="45720" anchor="ctr"/>
                </a:tc>
                <a:extLst>
                  <a:ext uri="{0D108BD9-81ED-4DB2-BD59-A6C34878D82A}">
                    <a16:rowId xmlns:a16="http://schemas.microsoft.com/office/drawing/2014/main" val="821909348"/>
                  </a:ext>
                </a:extLst>
              </a:tr>
              <a:tr h="370840">
                <a:tc>
                  <a:txBody>
                    <a:bodyPr/>
                    <a:lstStyle/>
                    <a:p>
                      <a:pPr algn="l" fontAlgn="b"/>
                      <a:r>
                        <a:rPr lang="en-GB" sz="1400" b="1" i="0" u="none" strike="noStrike" dirty="0">
                          <a:solidFill>
                            <a:srgbClr val="000000"/>
                          </a:solidFill>
                          <a:effectLst/>
                          <a:latin typeface="Calibri" panose="020F0502020204030204" pitchFamily="34" charset="0"/>
                        </a:rPr>
                        <a:t>Reads per run</a:t>
                      </a:r>
                    </a:p>
                  </a:txBody>
                  <a:tcPr marL="45720" marR="45720" anchor="ctr"/>
                </a:tc>
                <a:tc>
                  <a:txBody>
                    <a:bodyPr/>
                    <a:lstStyle/>
                    <a:p>
                      <a:pPr algn="l" fontAlgn="b"/>
                      <a:r>
                        <a:rPr lang="en-GB" sz="1200" b="0" i="0" u="none" strike="noStrike" dirty="0" err="1">
                          <a:solidFill>
                            <a:srgbClr val="000000"/>
                          </a:solidFill>
                          <a:effectLst/>
                          <a:latin typeface="Calibri" panose="020F0502020204030204" pitchFamily="34" charset="0"/>
                        </a:rPr>
                        <a:t>MiniSeq</a:t>
                      </a:r>
                      <a:r>
                        <a:rPr lang="en-GB" sz="1200" b="0" i="0" u="none" strike="noStrike" dirty="0">
                          <a:solidFill>
                            <a:srgbClr val="000000"/>
                          </a:solidFill>
                          <a:effectLst/>
                          <a:latin typeface="Calibri" panose="020F0502020204030204" pitchFamily="34" charset="0"/>
                        </a:rPr>
                        <a:t>/</a:t>
                      </a:r>
                      <a:r>
                        <a:rPr lang="en-GB" sz="1200" b="0" i="0" u="none" strike="noStrike" dirty="0" err="1">
                          <a:solidFill>
                            <a:srgbClr val="000000"/>
                          </a:solidFill>
                          <a:effectLst/>
                          <a:latin typeface="Calibri" panose="020F0502020204030204" pitchFamily="34" charset="0"/>
                        </a:rPr>
                        <a:t>MiSeq</a:t>
                      </a:r>
                      <a:r>
                        <a:rPr lang="en-GB" sz="1200" b="0" i="0" u="none" strike="noStrike" dirty="0">
                          <a:solidFill>
                            <a:srgbClr val="000000"/>
                          </a:solidFill>
                          <a:effectLst/>
                          <a:latin typeface="Calibri" panose="020F0502020204030204" pitchFamily="34" charset="0"/>
                        </a:rPr>
                        <a:t>: 1-25 Million; </a:t>
                      </a:r>
                      <a:r>
                        <a:rPr lang="en-GB" sz="1200" b="0" i="0" u="none" strike="noStrike" dirty="0" err="1">
                          <a:solidFill>
                            <a:srgbClr val="000000"/>
                          </a:solidFill>
                          <a:effectLst/>
                          <a:latin typeface="Calibri" panose="020F0502020204030204" pitchFamily="34" charset="0"/>
                        </a:rPr>
                        <a:t>NextSeq</a:t>
                      </a:r>
                      <a:r>
                        <a:rPr lang="en-GB" sz="1200" b="0" i="0" u="none" strike="noStrike" dirty="0">
                          <a:solidFill>
                            <a:srgbClr val="000000"/>
                          </a:solidFill>
                          <a:effectLst/>
                          <a:latin typeface="Calibri" panose="020F0502020204030204" pitchFamily="34" charset="0"/>
                        </a:rPr>
                        <a:t>: 130-00 Million, </a:t>
                      </a:r>
                      <a:r>
                        <a:rPr lang="en-GB" sz="1200" b="0" i="0" u="none" strike="noStrike" dirty="0" err="1">
                          <a:solidFill>
                            <a:srgbClr val="000000"/>
                          </a:solidFill>
                          <a:effectLst/>
                          <a:latin typeface="Calibri" panose="020F0502020204030204" pitchFamily="34" charset="0"/>
                        </a:rPr>
                        <a:t>HiSeq</a:t>
                      </a:r>
                      <a:r>
                        <a:rPr lang="en-GB" sz="1200" b="0" i="0" u="none" strike="noStrike" dirty="0">
                          <a:solidFill>
                            <a:srgbClr val="000000"/>
                          </a:solidFill>
                          <a:effectLst/>
                          <a:latin typeface="Calibri" panose="020F0502020204030204" pitchFamily="34" charset="0"/>
                        </a:rPr>
                        <a:t> 2500: 300 million - 2 billion, </a:t>
                      </a:r>
                      <a:r>
                        <a:rPr lang="en-GB" sz="1200" b="0" i="0" u="none" strike="noStrike" dirty="0" err="1">
                          <a:solidFill>
                            <a:srgbClr val="000000"/>
                          </a:solidFill>
                          <a:effectLst/>
                          <a:latin typeface="Calibri" panose="020F0502020204030204" pitchFamily="34" charset="0"/>
                        </a:rPr>
                        <a:t>HiSeq</a:t>
                      </a:r>
                      <a:r>
                        <a:rPr lang="en-GB" sz="1200" b="0" i="0" u="none" strike="noStrike" dirty="0">
                          <a:solidFill>
                            <a:srgbClr val="000000"/>
                          </a:solidFill>
                          <a:effectLst/>
                          <a:latin typeface="Calibri" panose="020F0502020204030204" pitchFamily="34" charset="0"/>
                        </a:rPr>
                        <a:t> 3/4000 2.5 billion, </a:t>
                      </a:r>
                      <a:r>
                        <a:rPr lang="en-GB" sz="1200" b="0" i="0" u="none" strike="noStrike" dirty="0" err="1">
                          <a:solidFill>
                            <a:srgbClr val="000000"/>
                          </a:solidFill>
                          <a:effectLst/>
                          <a:latin typeface="Calibri" panose="020F0502020204030204" pitchFamily="34" charset="0"/>
                        </a:rPr>
                        <a:t>HiSeq</a:t>
                      </a:r>
                      <a:r>
                        <a:rPr lang="en-GB" sz="1200" b="0" i="0" u="none" strike="noStrike" dirty="0">
                          <a:solidFill>
                            <a:srgbClr val="000000"/>
                          </a:solidFill>
                          <a:effectLst/>
                          <a:latin typeface="Calibri" panose="020F0502020204030204" pitchFamily="34" charset="0"/>
                        </a:rPr>
                        <a:t> X: 3 billion</a:t>
                      </a:r>
                    </a:p>
                  </a:txBody>
                  <a:tcPr marL="45720" marR="45720" anchor="ctr"/>
                </a:tc>
                <a:tc>
                  <a:txBody>
                    <a:bodyPr/>
                    <a:lstStyle/>
                    <a:p>
                      <a:pPr algn="l" fontAlgn="b"/>
                      <a:r>
                        <a:rPr lang="en-GB" sz="1200" b="0" i="0" u="none" strike="noStrike" dirty="0">
                          <a:solidFill>
                            <a:srgbClr val="000000"/>
                          </a:solidFill>
                          <a:effectLst/>
                          <a:latin typeface="Calibri" panose="020F0502020204030204" pitchFamily="34" charset="0"/>
                        </a:rPr>
                        <a:t>Dependent on read length selected by user</a:t>
                      </a:r>
                    </a:p>
                  </a:txBody>
                  <a:tcPr marL="45720" marR="45720" anchor="ctr"/>
                </a:tc>
                <a:extLst>
                  <a:ext uri="{0D108BD9-81ED-4DB2-BD59-A6C34878D82A}">
                    <a16:rowId xmlns:a16="http://schemas.microsoft.com/office/drawing/2014/main" val="4280660697"/>
                  </a:ext>
                </a:extLst>
              </a:tr>
              <a:tr h="370840">
                <a:tc>
                  <a:txBody>
                    <a:bodyPr/>
                    <a:lstStyle/>
                    <a:p>
                      <a:pPr algn="l" fontAlgn="b"/>
                      <a:r>
                        <a:rPr lang="en-GB" sz="1400" b="1" i="0" u="none" strike="noStrike" dirty="0">
                          <a:solidFill>
                            <a:srgbClr val="000000"/>
                          </a:solidFill>
                          <a:effectLst/>
                          <a:latin typeface="Calibri" panose="020F0502020204030204" pitchFamily="34" charset="0"/>
                        </a:rPr>
                        <a:t>Time per run</a:t>
                      </a:r>
                    </a:p>
                  </a:txBody>
                  <a:tcPr marL="45720" marR="45720" anchor="ctr"/>
                </a:tc>
                <a:tc>
                  <a:txBody>
                    <a:bodyPr/>
                    <a:lstStyle/>
                    <a:p>
                      <a:pPr algn="l" fontAlgn="b"/>
                      <a:r>
                        <a:rPr lang="en-GB" sz="1200" b="0" i="0" u="none" strike="noStrike" dirty="0">
                          <a:solidFill>
                            <a:srgbClr val="000000"/>
                          </a:solidFill>
                          <a:effectLst/>
                          <a:latin typeface="Calibri" panose="020F0502020204030204" pitchFamily="34" charset="0"/>
                        </a:rPr>
                        <a:t>1 to 11 days, depending upon sequencer and specified read length.</a:t>
                      </a:r>
                    </a:p>
                  </a:txBody>
                  <a:tcPr marL="45720" marR="45720" anchor="ctr"/>
                </a:tc>
                <a:tc>
                  <a:txBody>
                    <a:bodyPr/>
                    <a:lstStyle/>
                    <a:p>
                      <a:pPr algn="l" fontAlgn="b"/>
                      <a:r>
                        <a:rPr lang="en-GB" sz="1200" b="0" i="0" u="none" strike="noStrike" dirty="0">
                          <a:solidFill>
                            <a:srgbClr val="000000"/>
                          </a:solidFill>
                          <a:effectLst/>
                          <a:latin typeface="Calibri" panose="020F0502020204030204" pitchFamily="34" charset="0"/>
                        </a:rPr>
                        <a:t>Data streamed in real time. Choose 1 min to 48 hrs</a:t>
                      </a:r>
                    </a:p>
                  </a:txBody>
                  <a:tcPr marL="45720" marR="45720" anchor="ctr"/>
                </a:tc>
                <a:extLst>
                  <a:ext uri="{0D108BD9-81ED-4DB2-BD59-A6C34878D82A}">
                    <a16:rowId xmlns:a16="http://schemas.microsoft.com/office/drawing/2014/main" val="370841567"/>
                  </a:ext>
                </a:extLst>
              </a:tr>
              <a:tr h="370840">
                <a:tc>
                  <a:txBody>
                    <a:bodyPr/>
                    <a:lstStyle/>
                    <a:p>
                      <a:pPr algn="l" fontAlgn="b"/>
                      <a:r>
                        <a:rPr lang="en-GB" sz="1400" b="1" i="0" u="none" strike="noStrike" dirty="0">
                          <a:solidFill>
                            <a:srgbClr val="000000"/>
                          </a:solidFill>
                          <a:effectLst/>
                          <a:latin typeface="Calibri" panose="020F0502020204030204" pitchFamily="34" charset="0"/>
                        </a:rPr>
                        <a:t>Cost per 1 million bases (in US$)</a:t>
                      </a:r>
                    </a:p>
                  </a:txBody>
                  <a:tcPr marL="45720" marR="45720" anchor="ctr"/>
                </a:tc>
                <a:tc>
                  <a:txBody>
                    <a:bodyPr/>
                    <a:lstStyle/>
                    <a:p>
                      <a:pPr algn="l" fontAlgn="b"/>
                      <a:r>
                        <a:rPr lang="en-GB" sz="1200" b="0" i="0" u="none" strike="noStrike" dirty="0">
                          <a:solidFill>
                            <a:srgbClr val="000000"/>
                          </a:solidFill>
                          <a:effectLst/>
                          <a:latin typeface="Calibri" panose="020F0502020204030204" pitchFamily="34" charset="0"/>
                        </a:rPr>
                        <a:t>$0.05 to $0.15</a:t>
                      </a:r>
                    </a:p>
                  </a:txBody>
                  <a:tcPr marL="45720" marR="45720" anchor="ctr"/>
                </a:tc>
                <a:tc>
                  <a:txBody>
                    <a:bodyPr/>
                    <a:lstStyle/>
                    <a:p>
                      <a:pPr algn="l" fontAlgn="b"/>
                      <a:r>
                        <a:rPr lang="en-GB" sz="1200" b="0" i="0" u="none" strike="noStrike" dirty="0">
                          <a:solidFill>
                            <a:srgbClr val="000000"/>
                          </a:solidFill>
                          <a:effectLst/>
                          <a:latin typeface="Calibri" panose="020F0502020204030204" pitchFamily="34" charset="0"/>
                        </a:rPr>
                        <a:t>$500–999 per Flow Cell, base cost dependent on experiment.</a:t>
                      </a:r>
                    </a:p>
                  </a:txBody>
                  <a:tcPr marL="45720" marR="45720" anchor="ctr"/>
                </a:tc>
                <a:extLst>
                  <a:ext uri="{0D108BD9-81ED-4DB2-BD59-A6C34878D82A}">
                    <a16:rowId xmlns:a16="http://schemas.microsoft.com/office/drawing/2014/main" val="1095627692"/>
                  </a:ext>
                </a:extLst>
              </a:tr>
              <a:tr h="370840">
                <a:tc>
                  <a:txBody>
                    <a:bodyPr/>
                    <a:lstStyle/>
                    <a:p>
                      <a:pPr algn="l" fontAlgn="b"/>
                      <a:r>
                        <a:rPr lang="en-GB" sz="1400" b="1" i="0" u="none" strike="noStrike" dirty="0">
                          <a:solidFill>
                            <a:srgbClr val="000000"/>
                          </a:solidFill>
                          <a:effectLst/>
                          <a:latin typeface="Calibri" panose="020F0502020204030204" pitchFamily="34" charset="0"/>
                        </a:rPr>
                        <a:t>Advantages</a:t>
                      </a:r>
                    </a:p>
                  </a:txBody>
                  <a:tcPr marL="45720" marR="45720" anchor="ctr"/>
                </a:tc>
                <a:tc>
                  <a:txBody>
                    <a:bodyPr/>
                    <a:lstStyle/>
                    <a:p>
                      <a:pPr algn="l" fontAlgn="b"/>
                      <a:r>
                        <a:rPr lang="en-GB" sz="1200" b="0" i="0" u="none" strike="noStrike" dirty="0">
                          <a:solidFill>
                            <a:srgbClr val="000000"/>
                          </a:solidFill>
                          <a:effectLst/>
                          <a:latin typeface="Calibri" panose="020F0502020204030204" pitchFamily="34" charset="0"/>
                        </a:rPr>
                        <a:t>Potential for high sequence yield, depending upon sequencer model and desired application.</a:t>
                      </a:r>
                    </a:p>
                  </a:txBody>
                  <a:tcPr marL="45720" marR="45720" anchor="ctr"/>
                </a:tc>
                <a:tc>
                  <a:txBody>
                    <a:bodyPr/>
                    <a:lstStyle/>
                    <a:p>
                      <a:pPr algn="l" fontAlgn="b"/>
                      <a:r>
                        <a:rPr lang="en-GB" sz="1200" b="0" i="0" u="none" strike="noStrike" dirty="0">
                          <a:solidFill>
                            <a:srgbClr val="000000"/>
                          </a:solidFill>
                          <a:effectLst/>
                          <a:latin typeface="Calibri" panose="020F0502020204030204" pitchFamily="34" charset="0"/>
                        </a:rPr>
                        <a:t>Longest individual reads. Accessible user community. Portable (Palm sized).</a:t>
                      </a:r>
                    </a:p>
                  </a:txBody>
                  <a:tcPr marL="45720" marR="45720" anchor="ctr"/>
                </a:tc>
                <a:extLst>
                  <a:ext uri="{0D108BD9-81ED-4DB2-BD59-A6C34878D82A}">
                    <a16:rowId xmlns:a16="http://schemas.microsoft.com/office/drawing/2014/main" val="1039105813"/>
                  </a:ext>
                </a:extLst>
              </a:tr>
              <a:tr h="370840">
                <a:tc>
                  <a:txBody>
                    <a:bodyPr/>
                    <a:lstStyle/>
                    <a:p>
                      <a:pPr algn="l" fontAlgn="b"/>
                      <a:r>
                        <a:rPr lang="en-GB" sz="1400" b="1" i="0" u="none" strike="noStrike" dirty="0">
                          <a:solidFill>
                            <a:srgbClr val="000000"/>
                          </a:solidFill>
                          <a:effectLst/>
                          <a:latin typeface="Calibri" panose="020F0502020204030204" pitchFamily="34" charset="0"/>
                        </a:rPr>
                        <a:t>Disadvantages</a:t>
                      </a:r>
                    </a:p>
                  </a:txBody>
                  <a:tcPr marL="45720" marR="45720" anchor="ctr"/>
                </a:tc>
                <a:tc>
                  <a:txBody>
                    <a:bodyPr/>
                    <a:lstStyle/>
                    <a:p>
                      <a:pPr algn="l" fontAlgn="b"/>
                      <a:r>
                        <a:rPr lang="en-GB" sz="1200" b="0" i="0" u="none" strike="noStrike">
                          <a:solidFill>
                            <a:srgbClr val="000000"/>
                          </a:solidFill>
                          <a:effectLst/>
                          <a:latin typeface="Calibri" panose="020F0502020204030204" pitchFamily="34" charset="0"/>
                        </a:rPr>
                        <a:t>Equipment can be very expensive. Requires high concentrations of DNA.</a:t>
                      </a:r>
                    </a:p>
                  </a:txBody>
                  <a:tcPr marL="45720" marR="45720" anchor="ctr"/>
                </a:tc>
                <a:tc>
                  <a:txBody>
                    <a:bodyPr/>
                    <a:lstStyle/>
                    <a:p>
                      <a:pPr algn="l" fontAlgn="b"/>
                      <a:r>
                        <a:rPr lang="en-GB" sz="1200" b="0" i="0" u="none" strike="noStrike" dirty="0">
                          <a:solidFill>
                            <a:srgbClr val="000000"/>
                          </a:solidFill>
                          <a:effectLst/>
                          <a:latin typeface="Calibri" panose="020F0502020204030204" pitchFamily="34" charset="0"/>
                        </a:rPr>
                        <a:t>Lower throughput than other </a:t>
                      </a:r>
                      <a:r>
                        <a:rPr lang="en-GB" sz="1200" b="0" i="0" u="none" strike="noStrike" dirty="0" smtClean="0">
                          <a:solidFill>
                            <a:srgbClr val="000000"/>
                          </a:solidFill>
                          <a:effectLst/>
                          <a:latin typeface="Calibri" panose="020F0502020204030204" pitchFamily="34" charset="0"/>
                        </a:rPr>
                        <a:t>machines,</a:t>
                      </a:r>
                      <a:r>
                        <a:rPr lang="en-GB" sz="1200" b="0" i="0" u="none" strike="noStrike" baseline="0" dirty="0" smtClean="0">
                          <a:solidFill>
                            <a:srgbClr val="000000"/>
                          </a:solidFill>
                          <a:effectLst/>
                          <a:latin typeface="Calibri" panose="020F0502020204030204" pitchFamily="34" charset="0"/>
                        </a:rPr>
                        <a:t> s</a:t>
                      </a:r>
                      <a:r>
                        <a:rPr lang="en-GB" sz="1200" b="0" i="0" u="none" strike="noStrike" dirty="0" smtClean="0">
                          <a:solidFill>
                            <a:srgbClr val="000000"/>
                          </a:solidFill>
                          <a:effectLst/>
                          <a:latin typeface="Calibri" panose="020F0502020204030204" pitchFamily="34" charset="0"/>
                        </a:rPr>
                        <a:t>ingle </a:t>
                      </a:r>
                      <a:r>
                        <a:rPr lang="en-GB" sz="1200" b="0" i="0" u="none" strike="noStrike" dirty="0">
                          <a:solidFill>
                            <a:srgbClr val="000000"/>
                          </a:solidFill>
                          <a:effectLst/>
                          <a:latin typeface="Calibri" panose="020F0502020204030204" pitchFamily="34" charset="0"/>
                        </a:rPr>
                        <a:t>read accuracy in </a:t>
                      </a:r>
                      <a:r>
                        <a:rPr lang="en-GB" sz="1200" b="0" i="0" u="none" strike="noStrike" dirty="0" smtClean="0">
                          <a:solidFill>
                            <a:srgbClr val="000000"/>
                          </a:solidFill>
                          <a:effectLst/>
                          <a:latin typeface="Calibri" panose="020F0502020204030204" pitchFamily="34" charset="0"/>
                        </a:rPr>
                        <a:t>90%</a:t>
                      </a:r>
                      <a:r>
                        <a:rPr lang="en-GB" sz="1200" b="0" i="0" u="none" strike="noStrike" baseline="0" dirty="0" smtClean="0">
                          <a:solidFill>
                            <a:srgbClr val="000000"/>
                          </a:solidFill>
                          <a:effectLst/>
                          <a:latin typeface="Calibri" panose="020F0502020204030204" pitchFamily="34" charset="0"/>
                        </a:rPr>
                        <a:t> range</a:t>
                      </a:r>
                      <a:r>
                        <a:rPr lang="en-GB" sz="1200" b="0" i="0" u="none" strike="noStrike" dirty="0" smtClean="0">
                          <a:solidFill>
                            <a:srgbClr val="000000"/>
                          </a:solidFill>
                          <a:effectLst/>
                          <a:latin typeface="Calibri" panose="020F0502020204030204" pitchFamily="34" charset="0"/>
                        </a:rPr>
                        <a:t>.</a:t>
                      </a:r>
                      <a:endParaRPr lang="en-GB" sz="1200" b="0" i="0" u="none" strike="noStrike" dirty="0">
                        <a:solidFill>
                          <a:srgbClr val="000000"/>
                        </a:solidFill>
                        <a:effectLst/>
                        <a:latin typeface="Calibri" panose="020F0502020204030204" pitchFamily="34" charset="0"/>
                      </a:endParaRPr>
                    </a:p>
                  </a:txBody>
                  <a:tcPr marL="45720" marR="45720" anchor="ctr"/>
                </a:tc>
                <a:extLst>
                  <a:ext uri="{0D108BD9-81ED-4DB2-BD59-A6C34878D82A}">
                    <a16:rowId xmlns:a16="http://schemas.microsoft.com/office/drawing/2014/main" val="2920512888"/>
                  </a:ext>
                </a:extLst>
              </a:tr>
            </a:tbl>
          </a:graphicData>
        </a:graphic>
      </p:graphicFrame>
    </p:spTree>
    <p:extLst>
      <p:ext uri="{BB962C8B-B14F-4D97-AF65-F5344CB8AC3E}">
        <p14:creationId xmlns:p14="http://schemas.microsoft.com/office/powerpoint/2010/main" val="7380024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986119" y="1940369"/>
            <a:ext cx="7091082" cy="1327143"/>
          </a:xfrm>
          <a:prstGeom prst="rect">
            <a:avLst/>
          </a:prstGeom>
          <a:noFill/>
          <a:ln>
            <a:noFill/>
          </a:ln>
        </p:spPr>
        <p:txBody>
          <a:bodyPr lIns="0" tIns="0" rIns="0" bIns="0"/>
          <a:lstStyle>
            <a:lvl1pPr marL="0" marR="0" indent="0" rtl="0" hangingPunct="0">
              <a:spcBef>
                <a:spcPts val="0"/>
              </a:spcBef>
              <a:spcAft>
                <a:spcPts val="1041"/>
              </a:spcAft>
              <a:tabLst/>
              <a:defRPr lang="en-GB" sz="2358" b="0" i="0" u="none" strike="noStrike">
                <a:ln>
                  <a:noFill/>
                </a:ln>
                <a:solidFill>
                  <a:schemeClr val="tx1"/>
                </a:solidFill>
                <a:latin typeface="Arial" pitchFamily="34" charset="0"/>
                <a:cs typeface="Arial" pitchFamily="34" charset="0"/>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a:lstStyle>
          <a:p>
            <a:pPr algn="ctr"/>
            <a:r>
              <a:rPr lang="en-US" sz="2800" b="1" spc="-1" smtClean="0">
                <a:solidFill>
                  <a:srgbClr val="002060"/>
                </a:solidFill>
                <a:uFill>
                  <a:solidFill>
                    <a:srgbClr val="FFFFFF"/>
                  </a:solidFill>
                </a:uFill>
                <a:latin typeface="Calibri" charset="0"/>
                <a:ea typeface="Calibri" charset="0"/>
                <a:cs typeface="Calibri" charset="0"/>
              </a:rPr>
              <a:t>Sequencing Data Concepts</a:t>
            </a:r>
            <a:endParaRPr lang="en-US" sz="2800" b="1" spc="-1" dirty="0">
              <a:solidFill>
                <a:srgbClr val="002060"/>
              </a:solidFill>
              <a:uFill>
                <a:solidFill>
                  <a:srgbClr val="FFFFFF"/>
                </a:solidFill>
              </a:uFill>
              <a:latin typeface="Calibri" charset="0"/>
              <a:ea typeface="Calibri" charset="0"/>
              <a:cs typeface="Calibri" charset="0"/>
            </a:endParaRPr>
          </a:p>
        </p:txBody>
      </p:sp>
    </p:spTree>
    <p:extLst>
      <p:ext uri="{BB962C8B-B14F-4D97-AF65-F5344CB8AC3E}">
        <p14:creationId xmlns:p14="http://schemas.microsoft.com/office/powerpoint/2010/main" val="1989337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Length</a:t>
            </a:r>
            <a:endParaRPr lang="en-GB" dirty="0"/>
          </a:p>
        </p:txBody>
      </p:sp>
      <p:sp>
        <p:nvSpPr>
          <p:cNvPr id="3" name="Content Placeholder 2"/>
          <p:cNvSpPr>
            <a:spLocks noGrp="1"/>
          </p:cNvSpPr>
          <p:nvPr>
            <p:ph sz="quarter" idx="10"/>
          </p:nvPr>
        </p:nvSpPr>
        <p:spPr>
          <a:xfrm>
            <a:off x="330200" y="1303867"/>
            <a:ext cx="8421688" cy="5168900"/>
          </a:xfrm>
        </p:spPr>
        <p:txBody>
          <a:bodyPr/>
          <a:lstStyle/>
          <a:p>
            <a:r>
              <a:rPr lang="en-US" dirty="0" smtClean="0"/>
              <a:t>Read length is constrained by the sequencing technology used, but it does not vary within a particular run.</a:t>
            </a:r>
          </a:p>
          <a:p>
            <a:pPr lvl="1"/>
            <a:r>
              <a:rPr lang="en-US" dirty="0" smtClean="0"/>
              <a:t>A read is generated from part of one end of a DNA fragment. If the platform allows paired-end sequencing, two reads can be generated from either end of a single fragment.</a:t>
            </a:r>
          </a:p>
        </p:txBody>
      </p:sp>
      <p:pic>
        <p:nvPicPr>
          <p:cNvPr id="10" name="Picture 9">
            <a:extLst>
              <a:ext uri="{FF2B5EF4-FFF2-40B4-BE49-F238E27FC236}">
                <a16:creationId xmlns:a16="http://schemas.microsoft.com/office/drawing/2014/main" id="{5693A262-2EED-8544-971F-B4668162218D}"/>
              </a:ext>
            </a:extLst>
          </p:cNvPr>
          <p:cNvPicPr>
            <a:picLocks noChangeAspect="1"/>
          </p:cNvPicPr>
          <p:nvPr/>
        </p:nvPicPr>
        <p:blipFill rotWithShape="1">
          <a:blip r:embed="rId3"/>
          <a:srcRect t="3714"/>
          <a:stretch/>
        </p:blipFill>
        <p:spPr>
          <a:xfrm>
            <a:off x="1971413" y="4026717"/>
            <a:ext cx="4330172" cy="2831283"/>
          </a:xfrm>
          <a:prstGeom prst="rect">
            <a:avLst/>
          </a:prstGeom>
        </p:spPr>
      </p:pic>
    </p:spTree>
    <p:extLst>
      <p:ext uri="{BB962C8B-B14F-4D97-AF65-F5344CB8AC3E}">
        <p14:creationId xmlns:p14="http://schemas.microsoft.com/office/powerpoint/2010/main" val="199309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Single-End/Paired-End Reads</a:t>
            </a:r>
            <a:endParaRPr lang="en-GB" dirty="0"/>
          </a:p>
        </p:txBody>
      </p:sp>
      <p:sp>
        <p:nvSpPr>
          <p:cNvPr id="3" name="Content Placeholder 2"/>
          <p:cNvSpPr>
            <a:spLocks noGrp="1"/>
          </p:cNvSpPr>
          <p:nvPr>
            <p:ph sz="quarter" idx="10"/>
          </p:nvPr>
        </p:nvSpPr>
        <p:spPr>
          <a:xfrm>
            <a:off x="368300" y="1303867"/>
            <a:ext cx="8421688" cy="5420868"/>
          </a:xfrm>
        </p:spPr>
        <p:txBody>
          <a:bodyPr>
            <a:normAutofit/>
          </a:bodyPr>
          <a:lstStyle/>
          <a:p>
            <a:r>
              <a:rPr lang="en-US" dirty="0" smtClean="0"/>
              <a:t>From a DNA fragment, we can generate:</a:t>
            </a:r>
          </a:p>
          <a:p>
            <a:pPr marL="457200" lvl="1" indent="0">
              <a:buNone/>
            </a:pPr>
            <a:endParaRPr lang="en-US" sz="100" dirty="0"/>
          </a:p>
          <a:p>
            <a:pPr marL="0" indent="0">
              <a:buNone/>
            </a:pPr>
            <a:r>
              <a:rPr lang="en-US" sz="2400" dirty="0" smtClean="0"/>
              <a:t>A single read from one end                Reads </a:t>
            </a:r>
            <a:r>
              <a:rPr lang="en-US" sz="2400" dirty="0"/>
              <a:t>from both ends </a:t>
            </a:r>
            <a:endParaRPr lang="en-US" sz="2400" dirty="0" smtClean="0"/>
          </a:p>
          <a:p>
            <a:pPr marL="457200" lvl="1" indent="0">
              <a:buNone/>
            </a:pPr>
            <a:r>
              <a:rPr lang="en-US" dirty="0" smtClean="0"/>
              <a:t> </a:t>
            </a:r>
          </a:p>
          <a:p>
            <a:pPr marL="457200" lvl="1" indent="0">
              <a:buNone/>
            </a:pPr>
            <a:r>
              <a:rPr lang="en-US" dirty="0" smtClean="0"/>
              <a:t>	      	</a:t>
            </a:r>
          </a:p>
          <a:p>
            <a:pPr marL="457200" lvl="1" indent="0">
              <a:buNone/>
            </a:pPr>
            <a:endParaRPr lang="en-US" sz="2400" dirty="0"/>
          </a:p>
          <a:p>
            <a:pPr marL="457200" lvl="1" indent="0">
              <a:buNone/>
            </a:pPr>
            <a:endParaRPr lang="en-US" sz="2400" dirty="0" smtClean="0"/>
          </a:p>
          <a:p>
            <a:pPr marL="457200" lvl="1" indent="0">
              <a:buNone/>
            </a:pPr>
            <a:endParaRPr lang="en-US" sz="2400" dirty="0"/>
          </a:p>
          <a:p>
            <a:pPr marL="457200" lvl="1" indent="0">
              <a:buNone/>
            </a:pPr>
            <a:endParaRPr lang="en-US" sz="2400" dirty="0" smtClean="0"/>
          </a:p>
          <a:p>
            <a:pPr marL="457200" lvl="1" indent="0">
              <a:buNone/>
            </a:pPr>
            <a:endParaRPr lang="en-US" sz="2400" dirty="0"/>
          </a:p>
          <a:p>
            <a:pPr marL="457200" lvl="1" indent="0">
              <a:buNone/>
            </a:pPr>
            <a:endParaRPr lang="en-US" sz="2400" dirty="0" smtClean="0"/>
          </a:p>
          <a:p>
            <a:pPr marL="457200" lvl="1" indent="0">
              <a:buNone/>
            </a:pPr>
            <a:endParaRPr lang="en-US" sz="2400" b="1" dirty="0" smtClean="0"/>
          </a:p>
          <a:p>
            <a:pPr marL="457200" lvl="1" indent="0">
              <a:buNone/>
            </a:pPr>
            <a:r>
              <a:rPr lang="en-US" sz="2400" b="1" dirty="0" smtClean="0"/>
              <a:t>Single-end read</a:t>
            </a:r>
          </a:p>
          <a:p>
            <a:pPr marL="457200" lvl="1" indent="0">
              <a:buNone/>
            </a:pPr>
            <a:r>
              <a:rPr lang="en-US" sz="2400" b="1" dirty="0"/>
              <a:t>	</a:t>
            </a:r>
            <a:r>
              <a:rPr lang="en-US" sz="2400" b="1" dirty="0" smtClean="0"/>
              <a:t>		</a:t>
            </a:r>
          </a:p>
        </p:txBody>
      </p:sp>
      <p:pic>
        <p:nvPicPr>
          <p:cNvPr id="7" name="Picture 6">
            <a:extLst>
              <a:ext uri="{FF2B5EF4-FFF2-40B4-BE49-F238E27FC236}">
                <a16:creationId xmlns:a16="http://schemas.microsoft.com/office/drawing/2014/main" id="{9E0CE827-4796-46E3-B1F3-1943BAC914D0}"/>
              </a:ext>
            </a:extLst>
          </p:cNvPr>
          <p:cNvPicPr>
            <a:picLocks noChangeAspect="1"/>
          </p:cNvPicPr>
          <p:nvPr/>
        </p:nvPicPr>
        <p:blipFill rotWithShape="1">
          <a:blip r:embed="rId3">
            <a:clrChange>
              <a:clrFrom>
                <a:srgbClr val="FFFFFF"/>
              </a:clrFrom>
              <a:clrTo>
                <a:srgbClr val="FFFFFF">
                  <a:alpha val="0"/>
                </a:srgbClr>
              </a:clrTo>
            </a:clrChange>
          </a:blip>
          <a:srcRect t="20106"/>
          <a:stretch/>
        </p:blipFill>
        <p:spPr>
          <a:xfrm>
            <a:off x="623569" y="2393668"/>
            <a:ext cx="2820437" cy="3214655"/>
          </a:xfrm>
          <a:prstGeom prst="rect">
            <a:avLst/>
          </a:prstGeom>
        </p:spPr>
      </p:pic>
      <p:grpSp>
        <p:nvGrpSpPr>
          <p:cNvPr id="4" name="Group 3"/>
          <p:cNvGrpSpPr/>
          <p:nvPr/>
        </p:nvGrpSpPr>
        <p:grpSpPr>
          <a:xfrm>
            <a:off x="5600428" y="2344364"/>
            <a:ext cx="3479438" cy="4119832"/>
            <a:chOff x="5622617" y="2849732"/>
            <a:chExt cx="3479438" cy="4119832"/>
          </a:xfrm>
        </p:grpSpPr>
        <p:sp>
          <p:nvSpPr>
            <p:cNvPr id="9" name="Rectangle 8"/>
            <p:cNvSpPr/>
            <p:nvPr/>
          </p:nvSpPr>
          <p:spPr>
            <a:xfrm>
              <a:off x="5622617" y="5472311"/>
              <a:ext cx="3479438" cy="1349048"/>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8" name="Picture 7">
              <a:extLst>
                <a:ext uri="{FF2B5EF4-FFF2-40B4-BE49-F238E27FC236}">
                  <a16:creationId xmlns:a16="http://schemas.microsoft.com/office/drawing/2014/main" id="{8C5B88C3-E19A-4CF0-B5F9-523E6554AF51}"/>
                </a:ext>
              </a:extLst>
            </p:cNvPr>
            <p:cNvPicPr>
              <a:picLocks noChangeAspect="1"/>
            </p:cNvPicPr>
            <p:nvPr/>
          </p:nvPicPr>
          <p:blipFill rotWithShape="1">
            <a:blip r:embed="rId4">
              <a:clrChange>
                <a:clrFrom>
                  <a:srgbClr val="FFFFFF"/>
                </a:clrFrom>
                <a:clrTo>
                  <a:srgbClr val="FFFFFF">
                    <a:alpha val="0"/>
                  </a:srgbClr>
                </a:clrTo>
              </a:clrChange>
            </a:blip>
            <a:srcRect l="-682" t="19184" r="682" b="-1475"/>
            <a:stretch/>
          </p:blipFill>
          <p:spPr>
            <a:xfrm>
              <a:off x="5701063" y="2849732"/>
              <a:ext cx="3006059" cy="4119832"/>
            </a:xfrm>
            <a:prstGeom prst="rect">
              <a:avLst/>
            </a:prstGeom>
          </p:spPr>
        </p:pic>
      </p:grpSp>
      <p:sp>
        <p:nvSpPr>
          <p:cNvPr id="5" name="Rectangle 4"/>
          <p:cNvSpPr/>
          <p:nvPr/>
        </p:nvSpPr>
        <p:spPr>
          <a:xfrm>
            <a:off x="4953699" y="6350466"/>
            <a:ext cx="4190301" cy="507534"/>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smtClean="0">
                <a:latin typeface="Avenir Book"/>
              </a:rPr>
              <a:t>Paired-end reads</a:t>
            </a:r>
            <a:endParaRPr lang="en-GB" sz="2400" b="1" dirty="0">
              <a:latin typeface="Avenir Book"/>
            </a:endParaRPr>
          </a:p>
        </p:txBody>
      </p:sp>
    </p:spTree>
    <p:extLst>
      <p:ext uri="{BB962C8B-B14F-4D97-AF65-F5344CB8AC3E}">
        <p14:creationId xmlns:p14="http://schemas.microsoft.com/office/powerpoint/2010/main" val="3547963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986119" y="1940369"/>
            <a:ext cx="7091082" cy="1327143"/>
          </a:xfrm>
          <a:prstGeom prst="rect">
            <a:avLst/>
          </a:prstGeom>
          <a:noFill/>
          <a:ln>
            <a:noFill/>
          </a:ln>
        </p:spPr>
        <p:txBody>
          <a:bodyPr lIns="0" tIns="0" rIns="0" bIns="0"/>
          <a:lstStyle>
            <a:lvl1pPr marL="0" marR="0" indent="0" rtl="0" hangingPunct="0">
              <a:spcBef>
                <a:spcPts val="0"/>
              </a:spcBef>
              <a:spcAft>
                <a:spcPts val="1041"/>
              </a:spcAft>
              <a:tabLst/>
              <a:defRPr lang="en-GB" sz="2358" b="0" i="0" u="none" strike="noStrike">
                <a:ln>
                  <a:noFill/>
                </a:ln>
                <a:solidFill>
                  <a:schemeClr val="tx1"/>
                </a:solidFill>
                <a:latin typeface="Arial" pitchFamily="34" charset="0"/>
                <a:cs typeface="Arial" pitchFamily="34" charset="0"/>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a:lstStyle>
          <a:p>
            <a:pPr algn="ctr"/>
            <a:r>
              <a:rPr lang="en-US" sz="2800" b="1" kern="0" spc="-1" smtClean="0">
                <a:solidFill>
                  <a:srgbClr val="002060"/>
                </a:solidFill>
                <a:uFill>
                  <a:solidFill>
                    <a:srgbClr val="FFFFFF"/>
                  </a:solidFill>
                </a:uFill>
                <a:latin typeface="Calibri" charset="0"/>
                <a:ea typeface="Calibri" charset="0"/>
                <a:cs typeface="Calibri" charset="0"/>
              </a:rPr>
              <a:t>Genomic Sequencing Platforms</a:t>
            </a:r>
          </a:p>
          <a:p>
            <a:pPr algn="ctr"/>
            <a:r>
              <a:rPr lang="en-US" sz="2800" b="1" kern="0" spc="-1" smtClean="0">
                <a:solidFill>
                  <a:srgbClr val="002060"/>
                </a:solidFill>
                <a:uFill>
                  <a:solidFill>
                    <a:srgbClr val="FFFFFF"/>
                  </a:solidFill>
                </a:uFill>
                <a:latin typeface="Calibri" charset="0"/>
                <a:ea typeface="Calibri" charset="0"/>
                <a:cs typeface="Calibri" charset="0"/>
              </a:rPr>
              <a:t>[MORNING SESSION]</a:t>
            </a:r>
            <a:endParaRPr lang="en-US" sz="2800" b="1" kern="0" spc="-1" dirty="0">
              <a:solidFill>
                <a:srgbClr val="002060"/>
              </a:solidFill>
              <a:uFill>
                <a:solidFill>
                  <a:srgbClr val="FFFFFF"/>
                </a:solidFill>
              </a:uFill>
              <a:latin typeface="Calibri" charset="0"/>
              <a:ea typeface="Calibri" charset="0"/>
              <a:cs typeface="Calibri" charset="0"/>
            </a:endParaRPr>
          </a:p>
        </p:txBody>
      </p:sp>
    </p:spTree>
    <p:extLst>
      <p:ext uri="{BB962C8B-B14F-4D97-AF65-F5344CB8AC3E}">
        <p14:creationId xmlns:p14="http://schemas.microsoft.com/office/powerpoint/2010/main" val="2983392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Advantage of paired-end</a:t>
            </a:r>
            <a:endParaRPr lang="en-GB" dirty="0"/>
          </a:p>
        </p:txBody>
      </p:sp>
      <p:sp>
        <p:nvSpPr>
          <p:cNvPr id="3" name="Content Placeholder 2"/>
          <p:cNvSpPr>
            <a:spLocks noGrp="1"/>
          </p:cNvSpPr>
          <p:nvPr>
            <p:ph sz="quarter" idx="10"/>
          </p:nvPr>
        </p:nvSpPr>
        <p:spPr/>
        <p:txBody>
          <a:bodyPr/>
          <a:lstStyle/>
          <a:p>
            <a:r>
              <a:rPr lang="en-US" dirty="0" smtClean="0"/>
              <a:t>Within a single run, the distance between paired-end reads </a:t>
            </a:r>
            <a:r>
              <a:rPr lang="en-US" b="1" dirty="0" smtClean="0"/>
              <a:t>does not vary</a:t>
            </a:r>
            <a:r>
              <a:rPr lang="en-US" dirty="0" smtClean="0"/>
              <a:t> and can therefore be use to resolve difficult repeat/low complexity regions.</a:t>
            </a:r>
            <a:endParaRPr lang="en-GB" dirty="0" smtClean="0"/>
          </a:p>
        </p:txBody>
      </p:sp>
      <p:grpSp>
        <p:nvGrpSpPr>
          <p:cNvPr id="6" name="Group 5"/>
          <p:cNvGrpSpPr/>
          <p:nvPr/>
        </p:nvGrpSpPr>
        <p:grpSpPr>
          <a:xfrm>
            <a:off x="660364" y="2943430"/>
            <a:ext cx="7837559" cy="3346047"/>
            <a:chOff x="660364" y="2720722"/>
            <a:chExt cx="7837559" cy="3346047"/>
          </a:xfrm>
        </p:grpSpPr>
        <p:pic>
          <p:nvPicPr>
            <p:cNvPr id="4" name="Picture 2" descr="Image result for read length repeat">
              <a:extLst>
                <a:ext uri="{FF2B5EF4-FFF2-40B4-BE49-F238E27FC236}">
                  <a16:creationId xmlns:a16="http://schemas.microsoft.com/office/drawing/2014/main" id="{CC11F0D2-7DC2-264F-8EE9-66F54BC0216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364" y="2773906"/>
              <a:ext cx="7837559" cy="32928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0364" y="2720722"/>
              <a:ext cx="908212" cy="240592"/>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2733000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6E66-0AB0-C542-84BC-68D2C6272161}"/>
              </a:ext>
            </a:extLst>
          </p:cNvPr>
          <p:cNvSpPr>
            <a:spLocks noGrp="1"/>
          </p:cNvSpPr>
          <p:nvPr>
            <p:ph type="title"/>
          </p:nvPr>
        </p:nvSpPr>
        <p:spPr/>
        <p:txBody>
          <a:bodyPr/>
          <a:lstStyle/>
          <a:p>
            <a:r>
              <a:rPr lang="en-GB" dirty="0"/>
              <a:t>Fragment/Insert Size</a:t>
            </a:r>
          </a:p>
        </p:txBody>
      </p:sp>
      <p:pic>
        <p:nvPicPr>
          <p:cNvPr id="3074" name="Picture 2" descr="http://www.frontiersin.org/files/Articles/77572/fgene-05-00005-HTML/image_m/fgene-05-00005-g001.jpg">
            <a:extLst>
              <a:ext uri="{FF2B5EF4-FFF2-40B4-BE49-F238E27FC236}">
                <a16:creationId xmlns:a16="http://schemas.microsoft.com/office/drawing/2014/main" id="{7B0E9D31-01BB-9142-9D7F-94FF43DF5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1715673"/>
            <a:ext cx="8736037" cy="359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9175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986119" y="1940369"/>
            <a:ext cx="7091082" cy="1327143"/>
          </a:xfrm>
          <a:prstGeom prst="rect">
            <a:avLst/>
          </a:prstGeom>
          <a:noFill/>
          <a:ln>
            <a:noFill/>
          </a:ln>
        </p:spPr>
        <p:txBody>
          <a:bodyPr lIns="0" tIns="0" rIns="0" bIns="0"/>
          <a:lstStyle>
            <a:lvl1pPr marL="0" marR="0" indent="0" rtl="0" hangingPunct="0">
              <a:spcBef>
                <a:spcPts val="0"/>
              </a:spcBef>
              <a:spcAft>
                <a:spcPts val="1041"/>
              </a:spcAft>
              <a:tabLst/>
              <a:defRPr lang="en-GB" sz="2358" b="0" i="0" u="none" strike="noStrike">
                <a:ln>
                  <a:noFill/>
                </a:ln>
                <a:solidFill>
                  <a:schemeClr val="tx1"/>
                </a:solidFill>
                <a:latin typeface="Arial" pitchFamily="34" charset="0"/>
                <a:cs typeface="Arial" pitchFamily="34" charset="0"/>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a:lstStyle>
          <a:p>
            <a:pPr algn="ctr"/>
            <a:r>
              <a:rPr lang="en-US" sz="2800" b="1" spc="-1" dirty="0" smtClean="0">
                <a:solidFill>
                  <a:srgbClr val="002060"/>
                </a:solidFill>
                <a:uFill>
                  <a:solidFill>
                    <a:srgbClr val="FFFFFF"/>
                  </a:solidFill>
                </a:uFill>
                <a:latin typeface="Calibri" charset="0"/>
                <a:ea typeface="Calibri" charset="0"/>
                <a:cs typeface="Calibri" charset="0"/>
              </a:rPr>
              <a:t>Understanding Sequence Reads </a:t>
            </a:r>
            <a:br>
              <a:rPr lang="en-US" sz="2800" b="1" spc="-1" dirty="0" smtClean="0">
                <a:solidFill>
                  <a:srgbClr val="002060"/>
                </a:solidFill>
                <a:uFill>
                  <a:solidFill>
                    <a:srgbClr val="FFFFFF"/>
                  </a:solidFill>
                </a:uFill>
                <a:latin typeface="Calibri" charset="0"/>
                <a:ea typeface="Calibri" charset="0"/>
                <a:cs typeface="Calibri" charset="0"/>
              </a:rPr>
            </a:br>
            <a:r>
              <a:rPr lang="en-US" sz="2800" b="1" spc="-1" dirty="0" smtClean="0">
                <a:solidFill>
                  <a:srgbClr val="002060"/>
                </a:solidFill>
                <a:uFill>
                  <a:solidFill>
                    <a:srgbClr val="FFFFFF"/>
                  </a:solidFill>
                </a:uFill>
                <a:latin typeface="Calibri" charset="0"/>
                <a:ea typeface="Calibri" charset="0"/>
                <a:cs typeface="Calibri" charset="0"/>
              </a:rPr>
              <a:t>and Quality </a:t>
            </a:r>
            <a:r>
              <a:rPr lang="en-US" sz="2800" b="1" spc="-1" dirty="0">
                <a:solidFill>
                  <a:srgbClr val="002060"/>
                </a:solidFill>
                <a:uFill>
                  <a:solidFill>
                    <a:srgbClr val="FFFFFF"/>
                  </a:solidFill>
                </a:uFill>
                <a:latin typeface="Calibri" charset="0"/>
                <a:ea typeface="Calibri" charset="0"/>
                <a:cs typeface="Calibri" charset="0"/>
              </a:rPr>
              <a:t>C</a:t>
            </a:r>
            <a:r>
              <a:rPr lang="en-US" sz="2800" b="1" spc="-1" dirty="0" smtClean="0">
                <a:solidFill>
                  <a:srgbClr val="002060"/>
                </a:solidFill>
                <a:uFill>
                  <a:solidFill>
                    <a:srgbClr val="FFFFFF"/>
                  </a:solidFill>
                </a:uFill>
                <a:latin typeface="Calibri" charset="0"/>
                <a:ea typeface="Calibri" charset="0"/>
                <a:cs typeface="Calibri" charset="0"/>
              </a:rPr>
              <a:t>ontrol</a:t>
            </a:r>
            <a:endParaRPr lang="en-US" sz="2800" b="1" spc="-1" dirty="0">
              <a:solidFill>
                <a:srgbClr val="002060"/>
              </a:solidFill>
              <a:uFill>
                <a:solidFill>
                  <a:srgbClr val="FFFFFF"/>
                </a:solidFill>
              </a:uFill>
              <a:latin typeface="Calibri" charset="0"/>
              <a:ea typeface="Calibri" charset="0"/>
              <a:cs typeface="Calibri" charset="0"/>
            </a:endParaRPr>
          </a:p>
        </p:txBody>
      </p:sp>
    </p:spTree>
    <p:extLst>
      <p:ext uri="{BB962C8B-B14F-4D97-AF65-F5344CB8AC3E}">
        <p14:creationId xmlns:p14="http://schemas.microsoft.com/office/powerpoint/2010/main" val="19498719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FASTA File Format</a:t>
            </a:r>
            <a:endParaRPr lang="en-GB" dirty="0"/>
          </a:p>
        </p:txBody>
      </p:sp>
      <p:sp>
        <p:nvSpPr>
          <p:cNvPr id="3" name="Content Placeholder 2"/>
          <p:cNvSpPr>
            <a:spLocks noGrp="1"/>
          </p:cNvSpPr>
          <p:nvPr>
            <p:ph sz="quarter" idx="10"/>
          </p:nvPr>
        </p:nvSpPr>
        <p:spPr/>
        <p:txBody>
          <a:bodyPr/>
          <a:lstStyle/>
          <a:p>
            <a:r>
              <a:rPr lang="en-US" dirty="0" smtClean="0"/>
              <a:t>One of the simplest sequence file formats for storing sequence data </a:t>
            </a:r>
            <a:r>
              <a:rPr lang="en-US" sz="2000" dirty="0" smtClean="0"/>
              <a:t>(ext: .fasta, .fa…)</a:t>
            </a:r>
            <a:r>
              <a:rPr lang="en-US" dirty="0" smtClean="0"/>
              <a:t>.</a:t>
            </a:r>
          </a:p>
          <a:p>
            <a:pPr lvl="1"/>
            <a:r>
              <a:rPr lang="en-US" dirty="0" smtClean="0"/>
              <a:t>Contains </a:t>
            </a:r>
            <a:r>
              <a:rPr lang="en-US" u="sng" dirty="0" smtClean="0"/>
              <a:t>at least</a:t>
            </a:r>
            <a:r>
              <a:rPr lang="en-US" dirty="0" smtClean="0"/>
              <a:t> one identifier line followed by a sequence (of any given length).</a:t>
            </a:r>
          </a:p>
          <a:p>
            <a:pPr lvl="1"/>
            <a:r>
              <a:rPr lang="en-US" dirty="0" smtClean="0"/>
              <a:t>It can contain several separate sequences stored one after the other, each with its own identifier </a:t>
            </a:r>
            <a:br>
              <a:rPr lang="en-US" dirty="0" smtClean="0"/>
            </a:br>
            <a:r>
              <a:rPr lang="en-US" sz="2000" dirty="0" smtClean="0"/>
              <a:t>(e.g. human genome reference, each sequence is a chromosome)</a:t>
            </a:r>
          </a:p>
          <a:p>
            <a:pPr lvl="2"/>
            <a:endParaRPr lang="en-US" sz="1800" dirty="0" smtClean="0"/>
          </a:p>
          <a:p>
            <a:pPr lvl="2"/>
            <a:endParaRPr lang="en-US" sz="1800" dirty="0"/>
          </a:p>
          <a:p>
            <a:pPr marL="0" indent="0" algn="ctr">
              <a:buNone/>
            </a:pPr>
            <a:r>
              <a:rPr lang="en-US" sz="2400" b="1" dirty="0" smtClean="0"/>
              <a:t>Let’s have a look at one recurring example:</a:t>
            </a:r>
          </a:p>
          <a:p>
            <a:pPr marL="0" indent="0" algn="ctr">
              <a:buNone/>
            </a:pPr>
            <a:r>
              <a:rPr lang="en-US" sz="2400" dirty="0" smtClean="0"/>
              <a:t>Let’s download the latest Human Genome Reference</a:t>
            </a:r>
          </a:p>
          <a:p>
            <a:pPr marL="0" indent="0" algn="ctr">
              <a:buNone/>
            </a:pPr>
            <a:r>
              <a:rPr lang="en-US" sz="2400" dirty="0"/>
              <a:t>GRCh38</a:t>
            </a:r>
            <a:endParaRPr lang="en-GB" sz="2400" dirty="0"/>
          </a:p>
        </p:txBody>
      </p:sp>
    </p:spTree>
    <p:extLst>
      <p:ext uri="{BB962C8B-B14F-4D97-AF65-F5344CB8AC3E}">
        <p14:creationId xmlns:p14="http://schemas.microsoft.com/office/powerpoint/2010/main" val="3750613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Genome Reference</a:t>
            </a:r>
            <a:endParaRPr lang="en-GB" dirty="0"/>
          </a:p>
        </p:txBody>
      </p:sp>
      <p:sp>
        <p:nvSpPr>
          <p:cNvPr id="3" name="Content Placeholder 2"/>
          <p:cNvSpPr>
            <a:spLocks noGrp="1"/>
          </p:cNvSpPr>
          <p:nvPr>
            <p:ph sz="quarter" idx="10"/>
          </p:nvPr>
        </p:nvSpPr>
        <p:spPr/>
        <p:txBody>
          <a:bodyPr>
            <a:normAutofit/>
          </a:bodyPr>
          <a:lstStyle/>
          <a:p>
            <a:r>
              <a:rPr lang="en-US" dirty="0" smtClean="0"/>
              <a:t>Since its first assembly, the human genome has seen 20 major updates.*</a:t>
            </a:r>
          </a:p>
          <a:p>
            <a:pPr lvl="1"/>
            <a:r>
              <a:rPr lang="en-US" dirty="0" smtClean="0"/>
              <a:t>The last 5 version are available through either of these portals:</a:t>
            </a:r>
          </a:p>
          <a:p>
            <a:pPr lvl="1">
              <a:buFont typeface="Wingdings" panose="05000000000000000000" pitchFamily="2" charset="2"/>
              <a:buChar char="Ø"/>
            </a:pPr>
            <a:r>
              <a:rPr lang="en-US" b="1" dirty="0" smtClean="0"/>
              <a:t> University of California Santa-Cruz</a:t>
            </a:r>
          </a:p>
          <a:p>
            <a:pPr marL="457200" lvl="1" indent="0">
              <a:buNone/>
            </a:pPr>
            <a:r>
              <a:rPr lang="en-US" sz="2000" dirty="0" smtClean="0">
                <a:hlinkClick r:id="rId3"/>
              </a:rPr>
              <a:t>https://genome.ucsc.edu</a:t>
            </a:r>
            <a:endParaRPr lang="en-US" sz="2000" dirty="0" smtClean="0"/>
          </a:p>
          <a:p>
            <a:pPr marL="457200" lvl="1" indent="0">
              <a:buNone/>
            </a:pPr>
            <a:r>
              <a:rPr lang="en-US" sz="2000" dirty="0" smtClean="0"/>
              <a:t>(downloads&gt;Humans&gt;hg38&gt;Full data set&gt;hg38.fa.gz)</a:t>
            </a:r>
          </a:p>
          <a:p>
            <a:pPr lvl="1">
              <a:buFont typeface="Wingdings" panose="05000000000000000000" pitchFamily="2" charset="2"/>
              <a:buChar char="Ø"/>
            </a:pPr>
            <a:r>
              <a:rPr lang="en-US" b="1" dirty="0" smtClean="0"/>
              <a:t>Genome Reference Consortium</a:t>
            </a:r>
            <a:endParaRPr lang="en-US" b="1" dirty="0"/>
          </a:p>
          <a:p>
            <a:pPr marL="457200" lvl="1" indent="0">
              <a:buNone/>
            </a:pPr>
            <a:r>
              <a:rPr lang="en-US" sz="2000" dirty="0">
                <a:hlinkClick r:id="rId4"/>
              </a:rPr>
              <a:t>https://</a:t>
            </a:r>
            <a:r>
              <a:rPr lang="en-US" sz="2000" dirty="0" smtClean="0">
                <a:hlinkClick r:id="rId4"/>
              </a:rPr>
              <a:t>www.ncbi.nlm.nih.gov/grc</a:t>
            </a:r>
            <a:r>
              <a:rPr lang="en-US" sz="2000" dirty="0" smtClean="0"/>
              <a:t>  </a:t>
            </a:r>
            <a:endParaRPr lang="en-US" sz="2000" dirty="0"/>
          </a:p>
          <a:p>
            <a:pPr marL="457200" lvl="1" indent="0">
              <a:buNone/>
            </a:pPr>
            <a:r>
              <a:rPr lang="en-US" sz="2000" dirty="0"/>
              <a:t>(human&gt;GRCh38.p13 (latest minor release) FTP&gt;GCA_000001405.28_GRCh38.p13_genomic.fna.gz</a:t>
            </a:r>
            <a:r>
              <a:rPr lang="en-US" sz="2000" dirty="0" smtClean="0"/>
              <a:t>)</a:t>
            </a:r>
          </a:p>
        </p:txBody>
      </p:sp>
      <p:sp>
        <p:nvSpPr>
          <p:cNvPr id="4" name="TextBox 3"/>
          <p:cNvSpPr txBox="1"/>
          <p:nvPr/>
        </p:nvSpPr>
        <p:spPr>
          <a:xfrm>
            <a:off x="0" y="6469233"/>
            <a:ext cx="3765583" cy="369332"/>
          </a:xfrm>
          <a:prstGeom prst="rect">
            <a:avLst/>
          </a:prstGeom>
          <a:noFill/>
        </p:spPr>
        <p:txBody>
          <a:bodyPr wrap="none" rtlCol="0">
            <a:spAutoFit/>
          </a:bodyPr>
          <a:lstStyle/>
          <a:p>
            <a:r>
              <a:rPr lang="en-US" dirty="0" smtClean="0"/>
              <a:t>*and many many more minor updates</a:t>
            </a:r>
            <a:endParaRPr lang="en-GB" dirty="0"/>
          </a:p>
        </p:txBody>
      </p:sp>
    </p:spTree>
    <p:extLst>
      <p:ext uri="{BB962C8B-B14F-4D97-AF65-F5344CB8AC3E}">
        <p14:creationId xmlns:p14="http://schemas.microsoft.com/office/powerpoint/2010/main" val="3812367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FASTQ File format</a:t>
            </a:r>
            <a:endParaRPr lang="en-GB" dirty="0"/>
          </a:p>
        </p:txBody>
      </p:sp>
      <p:sp>
        <p:nvSpPr>
          <p:cNvPr id="3" name="Content Placeholder 2"/>
          <p:cNvSpPr>
            <a:spLocks noGrp="1"/>
          </p:cNvSpPr>
          <p:nvPr>
            <p:ph sz="quarter" idx="10"/>
          </p:nvPr>
        </p:nvSpPr>
        <p:spPr/>
        <p:txBody>
          <a:bodyPr/>
          <a:lstStyle/>
          <a:p>
            <a:r>
              <a:rPr lang="en-US" dirty="0" smtClean="0"/>
              <a:t>Builds on FASTA, but crucially adds a line for base call quality </a:t>
            </a:r>
            <a:r>
              <a:rPr lang="en-US" sz="2000" dirty="0" smtClean="0"/>
              <a:t>(</a:t>
            </a:r>
            <a:r>
              <a:rPr lang="en-US" sz="2000" dirty="0"/>
              <a:t>ext: .</a:t>
            </a:r>
            <a:r>
              <a:rPr lang="en-US" sz="2000" dirty="0" err="1" smtClean="0"/>
              <a:t>fastq</a:t>
            </a:r>
            <a:r>
              <a:rPr lang="en-US" sz="2000" dirty="0" smtClean="0"/>
              <a:t>, </a:t>
            </a:r>
            <a:r>
              <a:rPr lang="en-US" sz="2000" dirty="0"/>
              <a:t>.</a:t>
            </a:r>
            <a:r>
              <a:rPr lang="en-US" sz="2000" dirty="0" err="1" smtClean="0"/>
              <a:t>fq</a:t>
            </a:r>
            <a:r>
              <a:rPr lang="en-US" sz="2000" dirty="0" smtClean="0"/>
              <a:t>…)</a:t>
            </a:r>
            <a:r>
              <a:rPr lang="en-US" dirty="0" smtClean="0"/>
              <a:t>.</a:t>
            </a:r>
            <a:endParaRPr lang="en-US" dirty="0"/>
          </a:p>
          <a:p>
            <a:pPr lvl="1"/>
            <a:r>
              <a:rPr lang="en-US" dirty="0" smtClean="0"/>
              <a:t>Base call quality is shown as a sequence of ASCII values, each single character value representing a (typically) double-digit number. </a:t>
            </a:r>
          </a:p>
          <a:p>
            <a:pPr lvl="2"/>
            <a:r>
              <a:rPr lang="en-US" dirty="0" smtClean="0"/>
              <a:t>Each value corresponds to the quality of the base directly above it in the DNA sequence.</a:t>
            </a:r>
          </a:p>
          <a:p>
            <a:pPr lvl="1"/>
            <a:r>
              <a:rPr lang="en-US" dirty="0"/>
              <a:t>When handling sequencing data, this is likely the first </a:t>
            </a:r>
            <a:r>
              <a:rPr lang="en-US" dirty="0" smtClean="0"/>
              <a:t>file format </a:t>
            </a:r>
            <a:r>
              <a:rPr lang="en-US" dirty="0"/>
              <a:t>you will </a:t>
            </a:r>
            <a:r>
              <a:rPr lang="en-US" dirty="0" smtClean="0"/>
              <a:t>encounter.</a:t>
            </a:r>
            <a:br>
              <a:rPr lang="en-US" dirty="0" smtClean="0"/>
            </a:br>
            <a:r>
              <a:rPr lang="en-US" dirty="0" smtClean="0"/>
              <a:t>(i.e. one sequence = one read from the sequencer) </a:t>
            </a:r>
            <a:endParaRPr lang="en-US" dirty="0"/>
          </a:p>
          <a:p>
            <a:pPr marL="914400" lvl="2" indent="0">
              <a:buNone/>
            </a:pPr>
            <a:endParaRPr lang="en-US" sz="1000" dirty="0" smtClean="0"/>
          </a:p>
          <a:p>
            <a:pPr marL="0" indent="0" algn="ctr">
              <a:buNone/>
            </a:pPr>
            <a:r>
              <a:rPr lang="en-US" sz="2400" b="1" dirty="0" smtClean="0"/>
              <a:t>Let’s </a:t>
            </a:r>
            <a:r>
              <a:rPr lang="en-US" sz="2400" b="1" dirty="0"/>
              <a:t>take a look at an </a:t>
            </a:r>
            <a:r>
              <a:rPr lang="en-US" sz="2400" b="1" dirty="0" smtClean="0"/>
              <a:t>example!</a:t>
            </a:r>
          </a:p>
          <a:p>
            <a:pPr marL="0" indent="0" algn="ctr">
              <a:buNone/>
            </a:pPr>
            <a:endParaRPr lang="en-GB" sz="2400" dirty="0"/>
          </a:p>
          <a:p>
            <a:pPr lvl="1"/>
            <a:endParaRPr lang="en-GB" dirty="0"/>
          </a:p>
        </p:txBody>
      </p:sp>
    </p:spTree>
    <p:extLst>
      <p:ext uri="{BB962C8B-B14F-4D97-AF65-F5344CB8AC3E}">
        <p14:creationId xmlns:p14="http://schemas.microsoft.com/office/powerpoint/2010/main" val="28291356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Phred base Quality Score </a:t>
            </a:r>
            <a:r>
              <a:rPr lang="en-US" sz="2800" dirty="0" smtClean="0"/>
              <a:t>1/2</a:t>
            </a:r>
            <a:endParaRPr lang="en-GB" sz="2800"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p:txBody>
              <a:bodyPr>
                <a:normAutofit/>
              </a:bodyPr>
              <a:lstStyle/>
              <a:p>
                <a:r>
                  <a:rPr lang="en-US" dirty="0" smtClean="0"/>
                  <a:t>As we saw earlier, the process of base </a:t>
                </a:r>
                <a:br>
                  <a:rPr lang="en-US" dirty="0" smtClean="0"/>
                </a:br>
                <a:r>
                  <a:rPr lang="en-US" dirty="0" smtClean="0"/>
                  <a:t>calling is imperfect. We can quantify </a:t>
                </a:r>
                <a:br>
                  <a:rPr lang="en-US" dirty="0" smtClean="0"/>
                </a:br>
                <a:r>
                  <a:rPr lang="en-US" dirty="0" smtClean="0"/>
                  <a:t>some of that uncertainty using </a:t>
                </a:r>
                <a:br>
                  <a:rPr lang="en-US" dirty="0" smtClean="0"/>
                </a:br>
                <a:r>
                  <a:rPr lang="en-US" b="1" dirty="0" smtClean="0"/>
                  <a:t>Phred </a:t>
                </a:r>
                <a:r>
                  <a:rPr lang="en-US" b="1" dirty="0"/>
                  <a:t>quality </a:t>
                </a:r>
                <a:r>
                  <a:rPr lang="en-US" b="1" dirty="0" smtClean="0"/>
                  <a:t>scores</a:t>
                </a:r>
                <a:r>
                  <a:rPr lang="en-US" dirty="0" smtClean="0"/>
                  <a:t>.</a:t>
                </a:r>
              </a:p>
              <a:p>
                <a:pPr lvl="1"/>
                <a:r>
                  <a:rPr lang="en-US" dirty="0" smtClean="0"/>
                  <a:t>Each base call has an estimated probability </a:t>
                </a:r>
                <a:r>
                  <a:rPr lang="en-US" b="1" i="1" dirty="0" smtClean="0">
                    <a:latin typeface="Cambria Math" panose="02040503050406030204" pitchFamily="18" charset="0"/>
                    <a:ea typeface="Cambria Math" panose="02040503050406030204" pitchFamily="18" charset="0"/>
                  </a:rPr>
                  <a:t>P</a:t>
                </a:r>
                <a:r>
                  <a:rPr lang="en-US" dirty="0" smtClean="0"/>
                  <a:t>  of being called incorrectly. </a:t>
                </a:r>
                <a:br>
                  <a:rPr lang="en-US" dirty="0" smtClean="0"/>
                </a:br>
                <a:r>
                  <a:rPr lang="en-US" sz="2400" dirty="0" smtClean="0"/>
                  <a:t>(e.g. a </a:t>
                </a:r>
                <a:r>
                  <a:rPr lang="en-US" sz="2400" i="1" dirty="0" smtClean="0"/>
                  <a:t>T</a:t>
                </a:r>
                <a:r>
                  <a:rPr lang="en-US" sz="2400" dirty="0" smtClean="0"/>
                  <a:t> is called where a </a:t>
                </a:r>
                <a:r>
                  <a:rPr lang="en-US" sz="2400" i="1" dirty="0" smtClean="0"/>
                  <a:t>C</a:t>
                </a:r>
                <a:r>
                  <a:rPr lang="en-US" sz="2400" dirty="0" smtClean="0"/>
                  <a:t> should have been called).</a:t>
                </a:r>
                <a:endParaRPr lang="en-US" dirty="0" smtClean="0"/>
              </a:p>
              <a:p>
                <a:pPr lvl="1"/>
                <a:r>
                  <a:rPr lang="en-US" dirty="0" smtClean="0"/>
                  <a:t>These probabilities can be expressed in logarithmic form:</a:t>
                </a:r>
              </a:p>
              <a:p>
                <a:pPr marL="457200" lvl="1" indent="0">
                  <a:buNone/>
                </a:pPr>
                <a:endParaRPr lang="en-US" sz="900" i="1" dirty="0" smtClean="0">
                  <a:solidFill>
                    <a:prstClr val="black">
                      <a:lumMod val="85000"/>
                      <a:lumOff val="15000"/>
                    </a:prstClr>
                  </a:solidFill>
                  <a:latin typeface="Cambria Math" panose="02040503050406030204" pitchFamily="18" charset="0"/>
                  <a:cs typeface="+mn-cs"/>
                </a:endParaRPr>
              </a:p>
              <a:p>
                <a:pPr marL="457200" lvl="1" indent="0">
                  <a:buNone/>
                </a:pPr>
                <a14:m>
                  <m:oMathPara xmlns:m="http://schemas.openxmlformats.org/officeDocument/2006/math">
                    <m:oMathParaPr>
                      <m:jc m:val="centerGroup"/>
                    </m:oMathParaPr>
                    <m:oMath xmlns:m="http://schemas.openxmlformats.org/officeDocument/2006/math">
                      <m:r>
                        <a:rPr lang="en-US" sz="3600" i="1">
                          <a:solidFill>
                            <a:prstClr val="black">
                              <a:lumMod val="85000"/>
                              <a:lumOff val="15000"/>
                            </a:prstClr>
                          </a:solidFill>
                          <a:latin typeface="Cambria Math" panose="02040503050406030204" pitchFamily="18" charset="0"/>
                          <a:cs typeface="+mn-cs"/>
                        </a:rPr>
                        <m:t>𝑄</m:t>
                      </m:r>
                      <m:r>
                        <a:rPr lang="en-US" sz="3600" i="1">
                          <a:solidFill>
                            <a:prstClr val="black">
                              <a:lumMod val="85000"/>
                              <a:lumOff val="15000"/>
                            </a:prstClr>
                          </a:solidFill>
                          <a:latin typeface="Cambria Math" panose="02040503050406030204" pitchFamily="18" charset="0"/>
                          <a:cs typeface="+mn-cs"/>
                        </a:rPr>
                        <m:t>=−10</m:t>
                      </m:r>
                      <m:func>
                        <m:funcPr>
                          <m:ctrlPr>
                            <a:rPr lang="en-US" sz="3600" i="1">
                              <a:solidFill>
                                <a:prstClr val="black">
                                  <a:lumMod val="85000"/>
                                  <a:lumOff val="15000"/>
                                </a:prstClr>
                              </a:solidFill>
                              <a:latin typeface="Cambria Math" panose="02040503050406030204" pitchFamily="18" charset="0"/>
                              <a:cs typeface="+mn-cs"/>
                            </a:rPr>
                          </m:ctrlPr>
                        </m:funcPr>
                        <m:fName>
                          <m:sSub>
                            <m:sSubPr>
                              <m:ctrlPr>
                                <a:rPr lang="en-US" sz="3600" i="1">
                                  <a:solidFill>
                                    <a:prstClr val="black">
                                      <a:lumMod val="85000"/>
                                      <a:lumOff val="15000"/>
                                    </a:prstClr>
                                  </a:solidFill>
                                  <a:latin typeface="Cambria Math" panose="02040503050406030204" pitchFamily="18" charset="0"/>
                                  <a:cs typeface="+mn-cs"/>
                                </a:rPr>
                              </m:ctrlPr>
                            </m:sSubPr>
                            <m:e>
                              <m:r>
                                <m:rPr>
                                  <m:sty m:val="p"/>
                                </m:rPr>
                                <a:rPr lang="en-US" sz="3600">
                                  <a:solidFill>
                                    <a:prstClr val="black">
                                      <a:lumMod val="85000"/>
                                      <a:lumOff val="15000"/>
                                    </a:prstClr>
                                  </a:solidFill>
                                  <a:latin typeface="Cambria Math" panose="02040503050406030204" pitchFamily="18" charset="0"/>
                                  <a:cs typeface="+mn-cs"/>
                                </a:rPr>
                                <m:t>log</m:t>
                              </m:r>
                            </m:e>
                            <m:sub>
                              <m:r>
                                <a:rPr lang="en-US" sz="3600" i="1">
                                  <a:solidFill>
                                    <a:prstClr val="black">
                                      <a:lumMod val="85000"/>
                                      <a:lumOff val="15000"/>
                                    </a:prstClr>
                                  </a:solidFill>
                                  <a:latin typeface="Cambria Math" panose="02040503050406030204" pitchFamily="18" charset="0"/>
                                  <a:cs typeface="+mn-cs"/>
                                </a:rPr>
                                <m:t>10</m:t>
                              </m:r>
                            </m:sub>
                          </m:sSub>
                        </m:fName>
                        <m:e>
                          <m:r>
                            <a:rPr lang="en-US" sz="3600" i="1">
                              <a:solidFill>
                                <a:prstClr val="black">
                                  <a:lumMod val="85000"/>
                                  <a:lumOff val="15000"/>
                                </a:prstClr>
                              </a:solidFill>
                              <a:latin typeface="Cambria Math" panose="02040503050406030204" pitchFamily="18" charset="0"/>
                              <a:cs typeface="+mn-cs"/>
                            </a:rPr>
                            <m:t>𝑃</m:t>
                          </m:r>
                        </m:e>
                      </m:func>
                    </m:oMath>
                  </m:oMathPara>
                </a14:m>
                <a:endParaRPr lang="en-US" sz="3600" dirty="0" smtClean="0">
                  <a:solidFill>
                    <a:prstClr val="black">
                      <a:lumMod val="85000"/>
                      <a:lumOff val="15000"/>
                    </a:prstClr>
                  </a:solidFill>
                  <a:cs typeface="+mn-cs"/>
                </a:endParaRPr>
              </a:p>
              <a:p>
                <a:pPr marL="457200" lvl="1" indent="0">
                  <a:buNone/>
                </a:pPr>
                <a:endParaRPr lang="en-US" sz="1600" dirty="0" smtClean="0"/>
              </a:p>
              <a:p>
                <a:pPr marL="457200" lvl="1" indent="0" algn="ctr">
                  <a:buNone/>
                </a:pPr>
                <a:r>
                  <a:rPr lang="en-US" dirty="0" smtClean="0"/>
                  <a:t>Giving us a </a:t>
                </a:r>
                <a:r>
                  <a:rPr lang="en-US" b="1" dirty="0" smtClean="0"/>
                  <a:t>Phred </a:t>
                </a:r>
                <a:r>
                  <a:rPr lang="en-US" b="1" u="sng" dirty="0" smtClean="0"/>
                  <a:t>base</a:t>
                </a:r>
                <a:r>
                  <a:rPr lang="en-US" b="1" dirty="0" smtClean="0"/>
                  <a:t> quality score</a:t>
                </a:r>
                <a:r>
                  <a:rPr lang="en-US" dirty="0" smtClean="0"/>
                  <a:t>.</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blipFill>
                <a:blip r:embed="rId3"/>
                <a:stretch>
                  <a:fillRect l="-1302" t="-2123" r="-1954"/>
                </a:stretch>
              </a:blipFill>
            </p:spPr>
            <p:txBody>
              <a:bodyPr/>
              <a:lstStyle/>
              <a:p>
                <a:r>
                  <a:rPr lang="en-GB">
                    <a:noFill/>
                  </a:rPr>
                  <a:t> </a:t>
                </a:r>
              </a:p>
            </p:txBody>
          </p:sp>
        </mc:Fallback>
      </mc:AlternateContent>
      <p:pic>
        <p:nvPicPr>
          <p:cNvPr id="4" name="Imagen 5" descr="Captura de pantalla 2017-03-09 a las 3.43.01 p.m..png">
            <a:extLst>
              <a:ext uri="{FF2B5EF4-FFF2-40B4-BE49-F238E27FC236}">
                <a16:creationId xmlns:a16="http://schemas.microsoft.com/office/drawing/2014/main" id="{1ABAF095-F780-4988-A0FE-F3D27A2EA24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99569" y="1303867"/>
            <a:ext cx="1612330" cy="1424653"/>
          </a:xfrm>
          <a:prstGeom prst="rect">
            <a:avLst/>
          </a:prstGeom>
        </p:spPr>
      </p:pic>
    </p:spTree>
    <p:extLst>
      <p:ext uri="{BB962C8B-B14F-4D97-AF65-F5344CB8AC3E}">
        <p14:creationId xmlns:p14="http://schemas.microsoft.com/office/powerpoint/2010/main" val="2603488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Phred base Quality Score </a:t>
            </a:r>
            <a:r>
              <a:rPr lang="en-US" sz="2800" dirty="0" smtClean="0"/>
              <a:t>2/2</a:t>
            </a:r>
            <a:endParaRPr lang="en-GB" sz="2800" dirty="0"/>
          </a:p>
        </p:txBody>
      </p:sp>
      <p:sp>
        <p:nvSpPr>
          <p:cNvPr id="3" name="Content Placeholder 2"/>
          <p:cNvSpPr>
            <a:spLocks noGrp="1"/>
          </p:cNvSpPr>
          <p:nvPr>
            <p:ph sz="quarter" idx="10"/>
          </p:nvPr>
        </p:nvSpPr>
        <p:spPr/>
        <p:txBody>
          <a:bodyPr/>
          <a:lstStyle/>
          <a:p>
            <a:r>
              <a:rPr lang="en-US" dirty="0" smtClean="0"/>
              <a:t>The conversion between score and probability is fairly intuitive.</a:t>
            </a:r>
            <a:endParaRPr lang="en-GB" dirty="0"/>
          </a:p>
        </p:txBody>
      </p:sp>
      <p:graphicFrame>
        <p:nvGraphicFramePr>
          <p:cNvPr id="4" name="Marcador de contenido 3">
            <a:extLst>
              <a:ext uri="{FF2B5EF4-FFF2-40B4-BE49-F238E27FC236}">
                <a16:creationId xmlns:a16="http://schemas.microsoft.com/office/drawing/2014/main" id="{BF26395C-9244-4928-B5A9-4FB6FC680936}"/>
              </a:ext>
            </a:extLst>
          </p:cNvPr>
          <p:cNvGraphicFramePr>
            <a:graphicFrameLocks/>
          </p:cNvGraphicFramePr>
          <p:nvPr>
            <p:extLst>
              <p:ext uri="{D42A27DB-BD31-4B8C-83A1-F6EECF244321}">
                <p14:modId xmlns:p14="http://schemas.microsoft.com/office/powerpoint/2010/main" val="109363103"/>
              </p:ext>
            </p:extLst>
          </p:nvPr>
        </p:nvGraphicFramePr>
        <p:xfrm>
          <a:off x="781766" y="3245806"/>
          <a:ext cx="7400611" cy="2342943"/>
        </p:xfrm>
        <a:graphic>
          <a:graphicData uri="http://schemas.openxmlformats.org/drawingml/2006/table">
            <a:tbl>
              <a:tblPr firstRow="1" bandRow="1">
                <a:tableStyleId>{BC89EF96-8CEA-46FF-86C4-4CE0E7609802}</a:tableStyleId>
              </a:tblPr>
              <a:tblGrid>
                <a:gridCol w="2375121">
                  <a:extLst>
                    <a:ext uri="{9D8B030D-6E8A-4147-A177-3AD203B41FA5}">
                      <a16:colId xmlns:a16="http://schemas.microsoft.com/office/drawing/2014/main" val="20000"/>
                    </a:ext>
                  </a:extLst>
                </a:gridCol>
                <a:gridCol w="2986395">
                  <a:extLst>
                    <a:ext uri="{9D8B030D-6E8A-4147-A177-3AD203B41FA5}">
                      <a16:colId xmlns:a16="http://schemas.microsoft.com/office/drawing/2014/main" val="20001"/>
                    </a:ext>
                  </a:extLst>
                </a:gridCol>
                <a:gridCol w="2039095">
                  <a:extLst>
                    <a:ext uri="{9D8B030D-6E8A-4147-A177-3AD203B41FA5}">
                      <a16:colId xmlns:a16="http://schemas.microsoft.com/office/drawing/2014/main" val="20002"/>
                    </a:ext>
                  </a:extLst>
                </a:gridCol>
              </a:tblGrid>
              <a:tr h="488743">
                <a:tc>
                  <a:txBody>
                    <a:bodyPr/>
                    <a:lstStyle/>
                    <a:p>
                      <a:pPr algn="ctr"/>
                      <a:r>
                        <a:rPr lang="es-CL" sz="1600" noProof="0" dirty="0" err="1" smtClean="0"/>
                        <a:t>Phred</a:t>
                      </a:r>
                      <a:r>
                        <a:rPr lang="es-CL" sz="1600" baseline="0" noProof="0" dirty="0" smtClean="0"/>
                        <a:t> </a:t>
                      </a:r>
                      <a:r>
                        <a:rPr lang="es-CL" sz="1600" baseline="0" noProof="0" dirty="0" err="1" smtClean="0"/>
                        <a:t>quality</a:t>
                      </a:r>
                      <a:r>
                        <a:rPr lang="es-CL" sz="1600" baseline="0" noProof="0" dirty="0" smtClean="0"/>
                        <a:t> score</a:t>
                      </a:r>
                      <a:endParaRPr lang="es-CL" sz="1600" noProof="0" dirty="0"/>
                    </a:p>
                  </a:txBody>
                  <a:tcPr/>
                </a:tc>
                <a:tc>
                  <a:txBody>
                    <a:bodyPr/>
                    <a:lstStyle/>
                    <a:p>
                      <a:pPr algn="ctr"/>
                      <a:r>
                        <a:rPr lang="es-CL" sz="1600" b="1" i="0" noProof="0" dirty="0" err="1" smtClean="0"/>
                        <a:t>Probability</a:t>
                      </a:r>
                      <a:r>
                        <a:rPr lang="es-CL" sz="1600" b="1" i="0" baseline="0" noProof="0" dirty="0" smtClean="0"/>
                        <a:t> of </a:t>
                      </a:r>
                      <a:r>
                        <a:rPr lang="es-CL" sz="1600" b="1" i="0" baseline="0" noProof="0" dirty="0" err="1" smtClean="0"/>
                        <a:t>incorrect</a:t>
                      </a:r>
                      <a:r>
                        <a:rPr lang="es-CL" sz="1600" b="1" i="0" baseline="0" noProof="0" dirty="0" smtClean="0"/>
                        <a:t> base </a:t>
                      </a:r>
                      <a:r>
                        <a:rPr lang="es-CL" sz="1600" b="1" i="0" baseline="0" noProof="0" dirty="0" err="1" smtClean="0"/>
                        <a:t>call</a:t>
                      </a:r>
                      <a:endParaRPr lang="es-CL" sz="1600" b="0" i="0" noProof="0" dirty="0"/>
                    </a:p>
                  </a:txBody>
                  <a:tcPr/>
                </a:tc>
                <a:tc>
                  <a:txBody>
                    <a:bodyPr/>
                    <a:lstStyle/>
                    <a:p>
                      <a:pPr algn="ctr"/>
                      <a:r>
                        <a:rPr lang="es-CL" sz="1600" b="1" i="0" noProof="0" dirty="0" smtClean="0"/>
                        <a:t>Base</a:t>
                      </a:r>
                      <a:r>
                        <a:rPr lang="es-CL" sz="1600" b="1" i="0" baseline="0" noProof="0" dirty="0" smtClean="0"/>
                        <a:t> </a:t>
                      </a:r>
                      <a:r>
                        <a:rPr lang="es-CL" sz="1600" b="1" i="0" baseline="0" noProof="0" dirty="0" err="1" smtClean="0"/>
                        <a:t>calling</a:t>
                      </a:r>
                      <a:r>
                        <a:rPr lang="es-CL" sz="1600" b="1" i="0" baseline="0" noProof="0" dirty="0" smtClean="0"/>
                        <a:t> </a:t>
                      </a:r>
                      <a:r>
                        <a:rPr lang="es-CL" sz="1600" b="1" i="0" baseline="0" noProof="0" dirty="0" err="1" smtClean="0"/>
                        <a:t>accuracy</a:t>
                      </a:r>
                      <a:endParaRPr lang="es-CL" sz="1600" b="1" i="0" noProof="0" dirty="0"/>
                    </a:p>
                  </a:txBody>
                  <a:tcPr/>
                </a:tc>
                <a:extLst>
                  <a:ext uri="{0D108BD9-81ED-4DB2-BD59-A6C34878D82A}">
                    <a16:rowId xmlns:a16="http://schemas.microsoft.com/office/drawing/2014/main" val="10000"/>
                  </a:ext>
                </a:extLst>
              </a:tr>
              <a:tr h="370840">
                <a:tc>
                  <a:txBody>
                    <a:bodyPr/>
                    <a:lstStyle/>
                    <a:p>
                      <a:r>
                        <a:rPr lang="es-CL" sz="1400" noProof="0"/>
                        <a:t>10</a:t>
                      </a:r>
                    </a:p>
                  </a:txBody>
                  <a:tcPr/>
                </a:tc>
                <a:tc>
                  <a:txBody>
                    <a:bodyPr/>
                    <a:lstStyle/>
                    <a:p>
                      <a:r>
                        <a:rPr lang="es-CL" sz="1400" noProof="0" dirty="0"/>
                        <a:t>1/10</a:t>
                      </a:r>
                    </a:p>
                  </a:txBody>
                  <a:tcPr/>
                </a:tc>
                <a:tc>
                  <a:txBody>
                    <a:bodyPr/>
                    <a:lstStyle/>
                    <a:p>
                      <a:r>
                        <a:rPr lang="es-CL" sz="1400" noProof="0" dirty="0"/>
                        <a:t>90%</a:t>
                      </a:r>
                    </a:p>
                  </a:txBody>
                  <a:tcPr/>
                </a:tc>
                <a:extLst>
                  <a:ext uri="{0D108BD9-81ED-4DB2-BD59-A6C34878D82A}">
                    <a16:rowId xmlns:a16="http://schemas.microsoft.com/office/drawing/2014/main" val="10001"/>
                  </a:ext>
                </a:extLst>
              </a:tr>
              <a:tr h="370840">
                <a:tc>
                  <a:txBody>
                    <a:bodyPr/>
                    <a:lstStyle/>
                    <a:p>
                      <a:r>
                        <a:rPr lang="es-CL" sz="1400" noProof="0"/>
                        <a:t>20</a:t>
                      </a:r>
                    </a:p>
                  </a:txBody>
                  <a:tcPr/>
                </a:tc>
                <a:tc>
                  <a:txBody>
                    <a:bodyPr/>
                    <a:lstStyle/>
                    <a:p>
                      <a:r>
                        <a:rPr lang="es-CL" sz="1400" noProof="0"/>
                        <a:t>1/100</a:t>
                      </a:r>
                    </a:p>
                  </a:txBody>
                  <a:tcPr/>
                </a:tc>
                <a:tc>
                  <a:txBody>
                    <a:bodyPr/>
                    <a:lstStyle/>
                    <a:p>
                      <a:r>
                        <a:rPr lang="es-CL" sz="1400" noProof="0" dirty="0"/>
                        <a:t>99%</a:t>
                      </a:r>
                    </a:p>
                  </a:txBody>
                  <a:tcPr/>
                </a:tc>
                <a:extLst>
                  <a:ext uri="{0D108BD9-81ED-4DB2-BD59-A6C34878D82A}">
                    <a16:rowId xmlns:a16="http://schemas.microsoft.com/office/drawing/2014/main" val="10002"/>
                  </a:ext>
                </a:extLst>
              </a:tr>
              <a:tr h="370840">
                <a:tc>
                  <a:txBody>
                    <a:bodyPr/>
                    <a:lstStyle/>
                    <a:p>
                      <a:r>
                        <a:rPr lang="es-CL" sz="1400" noProof="0"/>
                        <a:t>30</a:t>
                      </a:r>
                    </a:p>
                  </a:txBody>
                  <a:tcPr/>
                </a:tc>
                <a:tc>
                  <a:txBody>
                    <a:bodyPr/>
                    <a:lstStyle/>
                    <a:p>
                      <a:r>
                        <a:rPr lang="es-CL" sz="1400" noProof="0"/>
                        <a:t>1/1 000</a:t>
                      </a:r>
                    </a:p>
                  </a:txBody>
                  <a:tcPr/>
                </a:tc>
                <a:tc>
                  <a:txBody>
                    <a:bodyPr/>
                    <a:lstStyle/>
                    <a:p>
                      <a:r>
                        <a:rPr lang="es-CL" sz="1400" noProof="0"/>
                        <a:t>99.9%</a:t>
                      </a:r>
                    </a:p>
                  </a:txBody>
                  <a:tcPr/>
                </a:tc>
                <a:extLst>
                  <a:ext uri="{0D108BD9-81ED-4DB2-BD59-A6C34878D82A}">
                    <a16:rowId xmlns:a16="http://schemas.microsoft.com/office/drawing/2014/main" val="10003"/>
                  </a:ext>
                </a:extLst>
              </a:tr>
              <a:tr h="370840">
                <a:tc>
                  <a:txBody>
                    <a:bodyPr/>
                    <a:lstStyle/>
                    <a:p>
                      <a:r>
                        <a:rPr lang="es-CL" sz="1400" noProof="0"/>
                        <a:t>40</a:t>
                      </a:r>
                    </a:p>
                  </a:txBody>
                  <a:tcPr/>
                </a:tc>
                <a:tc>
                  <a:txBody>
                    <a:bodyPr/>
                    <a:lstStyle/>
                    <a:p>
                      <a:r>
                        <a:rPr lang="es-CL" sz="1400" noProof="0"/>
                        <a:t>1/10 000</a:t>
                      </a:r>
                    </a:p>
                  </a:txBody>
                  <a:tcPr/>
                </a:tc>
                <a:tc>
                  <a:txBody>
                    <a:bodyPr/>
                    <a:lstStyle/>
                    <a:p>
                      <a:r>
                        <a:rPr lang="es-CL" sz="1400" noProof="0"/>
                        <a:t>99.99%</a:t>
                      </a:r>
                    </a:p>
                  </a:txBody>
                  <a:tcPr/>
                </a:tc>
                <a:extLst>
                  <a:ext uri="{0D108BD9-81ED-4DB2-BD59-A6C34878D82A}">
                    <a16:rowId xmlns:a16="http://schemas.microsoft.com/office/drawing/2014/main" val="10004"/>
                  </a:ext>
                </a:extLst>
              </a:tr>
              <a:tr h="370840">
                <a:tc>
                  <a:txBody>
                    <a:bodyPr/>
                    <a:lstStyle/>
                    <a:p>
                      <a:r>
                        <a:rPr lang="es-CL" sz="1400" noProof="0"/>
                        <a:t>50</a:t>
                      </a:r>
                    </a:p>
                  </a:txBody>
                  <a:tcPr/>
                </a:tc>
                <a:tc>
                  <a:txBody>
                    <a:bodyPr/>
                    <a:lstStyle/>
                    <a:p>
                      <a:r>
                        <a:rPr lang="es-CL" sz="1400" noProof="0" dirty="0"/>
                        <a:t>1/100 000</a:t>
                      </a:r>
                    </a:p>
                  </a:txBody>
                  <a:tcPr/>
                </a:tc>
                <a:tc>
                  <a:txBody>
                    <a:bodyPr/>
                    <a:lstStyle/>
                    <a:p>
                      <a:r>
                        <a:rPr lang="es-CL" sz="1400" noProof="0" dirty="0"/>
                        <a:t>99.999%</a:t>
                      </a:r>
                    </a:p>
                  </a:txBody>
                  <a:tcPr/>
                </a:tc>
                <a:extLst>
                  <a:ext uri="{0D108BD9-81ED-4DB2-BD59-A6C34878D82A}">
                    <a16:rowId xmlns:a16="http://schemas.microsoft.com/office/drawing/2014/main" val="10005"/>
                  </a:ext>
                </a:extLst>
              </a:tr>
            </a:tbl>
          </a:graphicData>
        </a:graphic>
      </p:graphicFrame>
      <p:graphicFrame>
        <p:nvGraphicFramePr>
          <p:cNvPr id="5" name="Objeto 4">
            <a:extLst>
              <a:ext uri="{FF2B5EF4-FFF2-40B4-BE49-F238E27FC236}">
                <a16:creationId xmlns:a16="http://schemas.microsoft.com/office/drawing/2014/main" id="{B6D3062F-E7B9-4C90-8B1F-9130A4E094DA}"/>
              </a:ext>
            </a:extLst>
          </p:cNvPr>
          <p:cNvGraphicFramePr>
            <a:graphicFrameLocks noChangeAspect="1"/>
          </p:cNvGraphicFramePr>
          <p:nvPr>
            <p:extLst>
              <p:ext uri="{D42A27DB-BD31-4B8C-83A1-F6EECF244321}">
                <p14:modId xmlns:p14="http://schemas.microsoft.com/office/powerpoint/2010/main" val="860527565"/>
              </p:ext>
            </p:extLst>
          </p:nvPr>
        </p:nvGraphicFramePr>
        <p:xfrm>
          <a:off x="2036442" y="2279144"/>
          <a:ext cx="5761366" cy="624962"/>
        </p:xfrm>
        <a:graphic>
          <a:graphicData uri="http://schemas.openxmlformats.org/presentationml/2006/ole">
            <mc:AlternateContent xmlns:mc="http://schemas.openxmlformats.org/markup-compatibility/2006">
              <mc:Choice xmlns:v="urn:schemas-microsoft-com:vml" Requires="v">
                <p:oleObj spid="_x0000_s4258" name="Document" r:id="rId3" imgW="1619610" imgH="178816" progId="Word.Document.12">
                  <p:embed/>
                </p:oleObj>
              </mc:Choice>
              <mc:Fallback>
                <p:oleObj name="Document" r:id="rId3" imgW="1619610" imgH="178816" progId="Word.Document.12">
                  <p:embed/>
                  <p:pic>
                    <p:nvPicPr>
                      <p:cNvPr id="5" name="Objeto 4">
                        <a:extLst>
                          <a:ext uri="{FF2B5EF4-FFF2-40B4-BE49-F238E27FC236}">
                            <a16:creationId xmlns:a16="http://schemas.microsoft.com/office/drawing/2014/main" id="{B6D3062F-E7B9-4C90-8B1F-9130A4E094DA}"/>
                          </a:ext>
                        </a:extLst>
                      </p:cNvPr>
                      <p:cNvPicPr/>
                      <p:nvPr/>
                    </p:nvPicPr>
                    <p:blipFill>
                      <a:blip r:embed="rId4"/>
                      <a:stretch>
                        <a:fillRect/>
                      </a:stretch>
                    </p:blipFill>
                    <p:spPr>
                      <a:xfrm>
                        <a:off x="2036442" y="2279144"/>
                        <a:ext cx="5761366" cy="624962"/>
                      </a:xfrm>
                      <a:prstGeom prst="rect">
                        <a:avLst/>
                      </a:prstGeom>
                    </p:spPr>
                  </p:pic>
                </p:oleObj>
              </mc:Fallback>
            </mc:AlternateContent>
          </a:graphicData>
        </a:graphic>
      </p:graphicFrame>
      <p:cxnSp>
        <p:nvCxnSpPr>
          <p:cNvPr id="6" name="Straight Arrow Connector 5">
            <a:extLst>
              <a:ext uri="{FF2B5EF4-FFF2-40B4-BE49-F238E27FC236}">
                <a16:creationId xmlns:a16="http://schemas.microsoft.com/office/drawing/2014/main" id="{3708C074-CC72-4C30-A087-8D64F76488AF}"/>
              </a:ext>
            </a:extLst>
          </p:cNvPr>
          <p:cNvCxnSpPr>
            <a:cxnSpLocks/>
          </p:cNvCxnSpPr>
          <p:nvPr/>
        </p:nvCxnSpPr>
        <p:spPr>
          <a:xfrm>
            <a:off x="2827653" y="2898552"/>
            <a:ext cx="0" cy="3293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84F496CB-DDE8-45AE-BF4B-1733C4775504}"/>
              </a:ext>
            </a:extLst>
          </p:cNvPr>
          <p:cNvCxnSpPr>
            <a:cxnSpLocks/>
          </p:cNvCxnSpPr>
          <p:nvPr/>
        </p:nvCxnSpPr>
        <p:spPr>
          <a:xfrm>
            <a:off x="6220922" y="2898552"/>
            <a:ext cx="0" cy="329384"/>
          </a:xfrm>
          <a:prstGeom prst="straightConnector1">
            <a:avLst/>
          </a:prstGeom>
          <a:ln>
            <a:solidFill>
              <a:schemeClr val="accent6">
                <a:lumMod val="75000"/>
              </a:schemeClr>
            </a:solidFill>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1873792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Phred+33 Encoding</a:t>
            </a:r>
            <a:endParaRPr lang="en-GB" dirty="0"/>
          </a:p>
        </p:txBody>
      </p:sp>
      <p:sp>
        <p:nvSpPr>
          <p:cNvPr id="3" name="Content Placeholder 2"/>
          <p:cNvSpPr>
            <a:spLocks noGrp="1"/>
          </p:cNvSpPr>
          <p:nvPr>
            <p:ph sz="quarter" idx="10"/>
          </p:nvPr>
        </p:nvSpPr>
        <p:spPr/>
        <p:txBody>
          <a:bodyPr/>
          <a:lstStyle/>
          <a:p>
            <a:r>
              <a:rPr lang="en-US" dirty="0" smtClean="0"/>
              <a:t>These Phred quality scores are present in FASTQ files encoded in ASCII+(index for quality 0).</a:t>
            </a:r>
          </a:p>
          <a:p>
            <a:pPr lvl="1"/>
            <a:r>
              <a:rPr lang="en-US" dirty="0" smtClean="0"/>
              <a:t>Phred+33 now the standard. </a:t>
            </a:r>
            <a:br>
              <a:rPr lang="en-US" dirty="0" smtClean="0"/>
            </a:br>
            <a:r>
              <a:rPr lang="en-US" sz="2400" dirty="0" smtClean="0"/>
              <a:t>(i.e. a quality of 0 encoded by ASCII symbol 33 or ‘!’)</a:t>
            </a:r>
            <a:endParaRPr lang="en-GB" sz="2400" dirty="0"/>
          </a:p>
        </p:txBody>
      </p:sp>
      <p:pic>
        <p:nvPicPr>
          <p:cNvPr id="4" name="Picture 3"/>
          <p:cNvPicPr>
            <a:picLocks noChangeAspect="1"/>
          </p:cNvPicPr>
          <p:nvPr/>
        </p:nvPicPr>
        <p:blipFill>
          <a:blip r:embed="rId3"/>
          <a:stretch>
            <a:fillRect/>
          </a:stretch>
        </p:blipFill>
        <p:spPr>
          <a:xfrm>
            <a:off x="1262445" y="2918067"/>
            <a:ext cx="6354472" cy="3885216"/>
          </a:xfrm>
          <a:prstGeom prst="rect">
            <a:avLst/>
          </a:prstGeom>
        </p:spPr>
      </p:pic>
    </p:spTree>
    <p:extLst>
      <p:ext uri="{BB962C8B-B14F-4D97-AF65-F5344CB8AC3E}">
        <p14:creationId xmlns:p14="http://schemas.microsoft.com/office/powerpoint/2010/main" val="785531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Step: Quality Control</a:t>
            </a:r>
            <a:endParaRPr lang="en-GB" dirty="0"/>
          </a:p>
        </p:txBody>
      </p:sp>
      <p:sp>
        <p:nvSpPr>
          <p:cNvPr id="4" name="TextShape 2"/>
          <p:cNvSpPr txBox="1"/>
          <p:nvPr/>
        </p:nvSpPr>
        <p:spPr>
          <a:xfrm>
            <a:off x="179511" y="5158370"/>
            <a:ext cx="4597025" cy="1390827"/>
          </a:xfrm>
          <a:prstGeom prst="rect">
            <a:avLst/>
          </a:prstGeom>
          <a:noFill/>
          <a:ln>
            <a:noFill/>
          </a:ln>
        </p:spPr>
        <p:txBody>
          <a:bodyPr anchor="t"/>
          <a:lstStyle/>
          <a:p>
            <a:pPr>
              <a:lnSpc>
                <a:spcPct val="100000"/>
              </a:lnSpc>
            </a:pPr>
            <a:r>
              <a:rPr lang="en-GB" sz="2000" b="1" strike="noStrike" spc="-1" dirty="0" err="1">
                <a:solidFill>
                  <a:srgbClr val="000000"/>
                </a:solidFill>
                <a:uFill>
                  <a:solidFill>
                    <a:srgbClr val="FFFFFF"/>
                  </a:solidFill>
                </a:uFill>
                <a:latin typeface="Calibri" charset="0"/>
                <a:ea typeface="Calibri" charset="0"/>
                <a:cs typeface="Calibri" charset="0"/>
              </a:rPr>
              <a:t>FastQC</a:t>
            </a:r>
            <a:endParaRPr lang="en-GB" sz="1200" b="0" strike="noStrike" spc="-1" dirty="0">
              <a:solidFill>
                <a:srgbClr val="000000"/>
              </a:solidFill>
              <a:uFill>
                <a:solidFill>
                  <a:srgbClr val="FFFFFF"/>
                </a:solidFill>
              </a:uFill>
              <a:latin typeface="Calibri" charset="0"/>
              <a:ea typeface="Calibri" charset="0"/>
              <a:cs typeface="Calibri" charset="0"/>
            </a:endParaRPr>
          </a:p>
          <a:p>
            <a:pPr>
              <a:lnSpc>
                <a:spcPct val="100000"/>
              </a:lnSpc>
            </a:pPr>
            <a:r>
              <a:rPr lang="en-GB" sz="2000" b="0" strike="noStrike" spc="-1" dirty="0">
                <a:solidFill>
                  <a:srgbClr val="000000"/>
                </a:solidFill>
                <a:uFill>
                  <a:solidFill>
                    <a:srgbClr val="FFFFFF"/>
                  </a:solidFill>
                </a:uFill>
                <a:latin typeface="Avenir Book"/>
                <a:ea typeface="Calibri" charset="0"/>
                <a:cs typeface="Calibri" charset="0"/>
              </a:rPr>
              <a:t>Widely used for Illumina data because </a:t>
            </a:r>
            <a:r>
              <a:rPr lang="en-GB" sz="2000" b="0" strike="noStrike" spc="-1" dirty="0" smtClean="0">
                <a:solidFill>
                  <a:srgbClr val="000000"/>
                </a:solidFill>
                <a:uFill>
                  <a:solidFill>
                    <a:srgbClr val="FFFFFF"/>
                  </a:solidFill>
                </a:uFill>
                <a:latin typeface="Avenir Book"/>
                <a:ea typeface="Calibri" charset="0"/>
                <a:cs typeface="Calibri" charset="0"/>
              </a:rPr>
              <a:t>it’s </a:t>
            </a:r>
            <a:r>
              <a:rPr lang="en-GB" sz="2000" b="0" strike="noStrike" spc="-1" dirty="0">
                <a:solidFill>
                  <a:srgbClr val="000000"/>
                </a:solidFill>
                <a:uFill>
                  <a:solidFill>
                    <a:srgbClr val="FFFFFF"/>
                  </a:solidFill>
                </a:uFill>
                <a:latin typeface="Avenir Book"/>
                <a:ea typeface="Calibri" charset="0"/>
                <a:cs typeface="Calibri" charset="0"/>
              </a:rPr>
              <a:t>fast. It works on a subset of reads.</a:t>
            </a:r>
            <a:endParaRPr lang="en-GB" sz="1200" b="0" strike="noStrike" spc="-1" dirty="0">
              <a:solidFill>
                <a:srgbClr val="000000"/>
              </a:solidFill>
              <a:uFill>
                <a:solidFill>
                  <a:srgbClr val="FFFFFF"/>
                </a:solidFill>
              </a:uFill>
              <a:latin typeface="Avenir Book"/>
              <a:ea typeface="Calibri" charset="0"/>
              <a:cs typeface="Calibri" charset="0"/>
            </a:endParaRPr>
          </a:p>
          <a:p>
            <a:pPr>
              <a:lnSpc>
                <a:spcPct val="100000"/>
              </a:lnSpc>
            </a:pPr>
            <a:r>
              <a:rPr lang="en-GB" sz="1400" b="0" u="sng" strike="noStrike" spc="-1" dirty="0">
                <a:solidFill>
                  <a:srgbClr val="0000FF"/>
                </a:solidFill>
                <a:uFill>
                  <a:solidFill>
                    <a:srgbClr val="FFFFFF"/>
                  </a:solidFill>
                </a:uFill>
                <a:latin typeface="Calibri" charset="0"/>
                <a:ea typeface="Calibri" charset="0"/>
                <a:cs typeface="Calibri" charset="0"/>
                <a:hlinkClick r:id="rId2"/>
              </a:rPr>
              <a:t>http://www.bioinformatics.babraham.ac.uk/projects/fastqc/</a:t>
            </a:r>
            <a:endParaRPr lang="en-GB" sz="1200" b="0" strike="noStrike" spc="-1" dirty="0">
              <a:solidFill>
                <a:srgbClr val="000000"/>
              </a:solidFill>
              <a:uFill>
                <a:solidFill>
                  <a:srgbClr val="FFFFFF"/>
                </a:solidFill>
              </a:uFill>
              <a:latin typeface="Calibri" charset="0"/>
              <a:ea typeface="Calibri" charset="0"/>
              <a:cs typeface="Calibri" charset="0"/>
            </a:endParaRPr>
          </a:p>
        </p:txBody>
      </p:sp>
      <p:sp>
        <p:nvSpPr>
          <p:cNvPr id="5" name="TextShape 2"/>
          <p:cNvSpPr txBox="1"/>
          <p:nvPr/>
        </p:nvSpPr>
        <p:spPr>
          <a:xfrm>
            <a:off x="4872428" y="5159299"/>
            <a:ext cx="4126832" cy="1393233"/>
          </a:xfrm>
          <a:prstGeom prst="rect">
            <a:avLst/>
          </a:prstGeom>
          <a:noFill/>
          <a:ln>
            <a:noFill/>
          </a:ln>
        </p:spPr>
        <p:txBody>
          <a:bodyPr anchor="t"/>
          <a:lstStyle/>
          <a:p>
            <a:pPr>
              <a:lnSpc>
                <a:spcPct val="100000"/>
              </a:lnSpc>
            </a:pPr>
            <a:r>
              <a:rPr lang="en-GB" sz="2000" b="1" strike="noStrike" spc="-1" dirty="0" smtClean="0">
                <a:solidFill>
                  <a:srgbClr val="000000"/>
                </a:solidFill>
                <a:uFill>
                  <a:solidFill>
                    <a:srgbClr val="FFFFFF"/>
                  </a:solidFill>
                </a:uFill>
                <a:latin typeface="Calibri" charset="0"/>
                <a:ea typeface="Calibri" charset="0"/>
                <a:cs typeface="Calibri" charset="0"/>
              </a:rPr>
              <a:t>PRINSEQ</a:t>
            </a:r>
            <a:endParaRPr lang="en-GB" sz="1200" b="0" strike="noStrike" spc="-1" dirty="0">
              <a:solidFill>
                <a:srgbClr val="000000"/>
              </a:solidFill>
              <a:uFill>
                <a:solidFill>
                  <a:srgbClr val="FFFFFF"/>
                </a:solidFill>
              </a:uFill>
              <a:latin typeface="Calibri" charset="0"/>
              <a:ea typeface="Calibri" charset="0"/>
              <a:cs typeface="Calibri" charset="0"/>
            </a:endParaRPr>
          </a:p>
          <a:p>
            <a:pPr>
              <a:lnSpc>
                <a:spcPct val="100000"/>
              </a:lnSpc>
            </a:pPr>
            <a:r>
              <a:rPr lang="en-GB" sz="2000" b="0" strike="noStrike" spc="-1" dirty="0">
                <a:solidFill>
                  <a:srgbClr val="000000"/>
                </a:solidFill>
                <a:uFill>
                  <a:solidFill>
                    <a:srgbClr val="FFFFFF"/>
                  </a:solidFill>
                </a:uFill>
                <a:latin typeface="Avenir Book"/>
                <a:ea typeface="Calibri" charset="0"/>
                <a:cs typeface="Calibri" charset="0"/>
              </a:rPr>
              <a:t>Used for smaller datasets because it computes every sequence.</a:t>
            </a:r>
            <a:endParaRPr lang="en-GB" sz="1200" b="0" strike="noStrike" spc="-1" dirty="0">
              <a:solidFill>
                <a:srgbClr val="000000"/>
              </a:solidFill>
              <a:uFill>
                <a:solidFill>
                  <a:srgbClr val="FFFFFF"/>
                </a:solidFill>
              </a:uFill>
              <a:latin typeface="Avenir Book"/>
              <a:ea typeface="Calibri" charset="0"/>
              <a:cs typeface="Calibri" charset="0"/>
            </a:endParaRPr>
          </a:p>
          <a:p>
            <a:pPr>
              <a:lnSpc>
                <a:spcPct val="100000"/>
              </a:lnSpc>
            </a:pPr>
            <a:r>
              <a:rPr lang="en-GB" sz="1400" b="0" u="sng" strike="noStrike" spc="-1" dirty="0">
                <a:solidFill>
                  <a:srgbClr val="0000FF"/>
                </a:solidFill>
                <a:uFill>
                  <a:solidFill>
                    <a:srgbClr val="FFFFFF"/>
                  </a:solidFill>
                </a:uFill>
                <a:latin typeface="Calibri" charset="0"/>
                <a:ea typeface="Calibri" charset="0"/>
                <a:cs typeface="Calibri" charset="0"/>
                <a:hlinkClick r:id="rId3"/>
              </a:rPr>
              <a:t>http://prinseq.sourceforge.net/</a:t>
            </a:r>
            <a:endParaRPr lang="en-GB" sz="1200" b="0" strike="noStrike" spc="-1" dirty="0">
              <a:solidFill>
                <a:srgbClr val="000000"/>
              </a:solidFill>
              <a:uFill>
                <a:solidFill>
                  <a:srgbClr val="FFFFFF"/>
                </a:solidFill>
              </a:uFill>
              <a:latin typeface="Calibri" charset="0"/>
              <a:ea typeface="Calibri" charset="0"/>
              <a:cs typeface="Calibri"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96" y="3334784"/>
            <a:ext cx="1609344" cy="1706880"/>
          </a:xfrm>
          <a:prstGeom prst="rect">
            <a:avLst/>
          </a:prstGeom>
        </p:spPr>
      </p:pic>
      <p:pic>
        <p:nvPicPr>
          <p:cNvPr id="7" name="Picture 6"/>
          <p:cNvPicPr>
            <a:picLocks noChangeAspect="1"/>
          </p:cNvPicPr>
          <p:nvPr/>
        </p:nvPicPr>
        <p:blipFill>
          <a:blip r:embed="rId5"/>
          <a:stretch>
            <a:fillRect/>
          </a:stretch>
        </p:blipFill>
        <p:spPr>
          <a:xfrm>
            <a:off x="2983828" y="3383684"/>
            <a:ext cx="2397984" cy="1657981"/>
          </a:xfrm>
          <a:prstGeom prst="rect">
            <a:avLst/>
          </a:prstGeom>
        </p:spPr>
      </p:pic>
      <p:pic>
        <p:nvPicPr>
          <p:cNvPr id="8" name="Picture 7"/>
          <p:cNvPicPr>
            <a:picLocks noChangeAspect="1"/>
          </p:cNvPicPr>
          <p:nvPr/>
        </p:nvPicPr>
        <p:blipFill>
          <a:blip r:embed="rId6"/>
          <a:stretch>
            <a:fillRect/>
          </a:stretch>
        </p:blipFill>
        <p:spPr>
          <a:xfrm>
            <a:off x="6339983" y="3023548"/>
            <a:ext cx="833019" cy="692909"/>
          </a:xfrm>
          <a:prstGeom prst="rect">
            <a:avLst/>
          </a:prstGeom>
        </p:spPr>
      </p:pic>
      <p:pic>
        <p:nvPicPr>
          <p:cNvPr id="9" name="Picture 8"/>
          <p:cNvPicPr>
            <a:picLocks noChangeAspect="1"/>
          </p:cNvPicPr>
          <p:nvPr/>
        </p:nvPicPr>
        <p:blipFill>
          <a:blip r:embed="rId7"/>
          <a:stretch>
            <a:fillRect/>
          </a:stretch>
        </p:blipFill>
        <p:spPr>
          <a:xfrm>
            <a:off x="6424200" y="4530847"/>
            <a:ext cx="511644" cy="598229"/>
          </a:xfrm>
          <a:prstGeom prst="rect">
            <a:avLst/>
          </a:prstGeom>
        </p:spPr>
      </p:pic>
      <p:sp>
        <p:nvSpPr>
          <p:cNvPr id="10" name="Right Arrow 9"/>
          <p:cNvSpPr/>
          <p:nvPr/>
        </p:nvSpPr>
        <p:spPr>
          <a:xfrm>
            <a:off x="2043708" y="4039412"/>
            <a:ext cx="753634" cy="346523"/>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20270400">
            <a:off x="5484081" y="3574478"/>
            <a:ext cx="753634" cy="346523"/>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527636">
            <a:off x="5484081" y="4382807"/>
            <a:ext cx="753634" cy="346523"/>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8"/>
          <a:stretch>
            <a:fillRect/>
          </a:stretch>
        </p:blipFill>
        <p:spPr>
          <a:xfrm>
            <a:off x="7173002" y="2928754"/>
            <a:ext cx="1574800" cy="1066800"/>
          </a:xfrm>
          <a:prstGeom prst="rect">
            <a:avLst/>
          </a:prstGeom>
        </p:spPr>
      </p:pic>
      <p:pic>
        <p:nvPicPr>
          <p:cNvPr id="14" name="Picture 13"/>
          <p:cNvPicPr>
            <a:picLocks noChangeAspect="1"/>
          </p:cNvPicPr>
          <p:nvPr/>
        </p:nvPicPr>
        <p:blipFill>
          <a:blip r:embed="rId9"/>
          <a:stretch>
            <a:fillRect/>
          </a:stretch>
        </p:blipFill>
        <p:spPr>
          <a:xfrm>
            <a:off x="7218943" y="4540369"/>
            <a:ext cx="1231900" cy="533400"/>
          </a:xfrm>
          <a:prstGeom prst="rect">
            <a:avLst/>
          </a:prstGeom>
        </p:spPr>
      </p:pic>
      <p:sp>
        <p:nvSpPr>
          <p:cNvPr id="15" name="TextBox 14"/>
          <p:cNvSpPr txBox="1"/>
          <p:nvPr/>
        </p:nvSpPr>
        <p:spPr>
          <a:xfrm>
            <a:off x="422922" y="2797815"/>
            <a:ext cx="1195648" cy="369332"/>
          </a:xfrm>
          <a:prstGeom prst="rect">
            <a:avLst/>
          </a:prstGeom>
          <a:noFill/>
        </p:spPr>
        <p:txBody>
          <a:bodyPr wrap="none" rtlCol="0">
            <a:spAutoFit/>
          </a:bodyPr>
          <a:lstStyle/>
          <a:p>
            <a:pPr algn="ctr"/>
            <a:r>
              <a:rPr lang="en-GB" dirty="0">
                <a:latin typeface="Calibri" charset="0"/>
                <a:ea typeface="Calibri" charset="0"/>
                <a:cs typeface="Calibri" charset="0"/>
              </a:rPr>
              <a:t>Raw Reads</a:t>
            </a:r>
          </a:p>
        </p:txBody>
      </p:sp>
      <p:sp>
        <p:nvSpPr>
          <p:cNvPr id="16" name="TextBox 15"/>
          <p:cNvSpPr txBox="1"/>
          <p:nvPr/>
        </p:nvSpPr>
        <p:spPr>
          <a:xfrm>
            <a:off x="6331783" y="2430052"/>
            <a:ext cx="2507161" cy="369332"/>
          </a:xfrm>
          <a:prstGeom prst="rect">
            <a:avLst/>
          </a:prstGeom>
          <a:noFill/>
        </p:spPr>
        <p:txBody>
          <a:bodyPr wrap="none" rtlCol="0">
            <a:spAutoFit/>
          </a:bodyPr>
          <a:lstStyle/>
          <a:p>
            <a:pPr algn="ctr"/>
            <a:r>
              <a:rPr lang="en-GB" dirty="0" smtClean="0">
                <a:latin typeface="Calibri" charset="0"/>
                <a:ea typeface="Calibri" charset="0"/>
                <a:cs typeface="Calibri" charset="0"/>
              </a:rPr>
              <a:t>Quality Controlled </a:t>
            </a:r>
            <a:r>
              <a:rPr lang="en-GB" dirty="0">
                <a:latin typeface="Calibri" charset="0"/>
                <a:ea typeface="Calibri" charset="0"/>
                <a:cs typeface="Calibri" charset="0"/>
              </a:rPr>
              <a:t>Reads</a:t>
            </a:r>
          </a:p>
        </p:txBody>
      </p:sp>
      <p:sp>
        <p:nvSpPr>
          <p:cNvPr id="17" name="TextBox 16"/>
          <p:cNvSpPr txBox="1"/>
          <p:nvPr/>
        </p:nvSpPr>
        <p:spPr>
          <a:xfrm>
            <a:off x="3287382" y="2940509"/>
            <a:ext cx="1790876" cy="369332"/>
          </a:xfrm>
          <a:prstGeom prst="rect">
            <a:avLst/>
          </a:prstGeom>
          <a:noFill/>
        </p:spPr>
        <p:txBody>
          <a:bodyPr wrap="none" rtlCol="0">
            <a:spAutoFit/>
          </a:bodyPr>
          <a:lstStyle/>
          <a:p>
            <a:pPr algn="ctr"/>
            <a:r>
              <a:rPr lang="en-GB" b="1">
                <a:latin typeface="Calibri" charset="0"/>
                <a:ea typeface="Calibri" charset="0"/>
                <a:cs typeface="Calibri" charset="0"/>
              </a:rPr>
              <a:t>Quality Checking</a:t>
            </a:r>
            <a:endParaRPr lang="en-GB" b="1" dirty="0">
              <a:latin typeface="Calibri" charset="0"/>
              <a:ea typeface="Calibri" charset="0"/>
              <a:cs typeface="Calibri" charset="0"/>
            </a:endParaRPr>
          </a:p>
        </p:txBody>
      </p:sp>
      <p:sp>
        <p:nvSpPr>
          <p:cNvPr id="18" name="Content Placeholder 2"/>
          <p:cNvSpPr>
            <a:spLocks noGrp="1"/>
          </p:cNvSpPr>
          <p:nvPr>
            <p:ph sz="quarter" idx="10"/>
          </p:nvPr>
        </p:nvSpPr>
        <p:spPr>
          <a:xfrm>
            <a:off x="368300" y="1303867"/>
            <a:ext cx="8421688" cy="1343417"/>
          </a:xfrm>
        </p:spPr>
        <p:txBody>
          <a:bodyPr/>
          <a:lstStyle/>
          <a:p>
            <a:r>
              <a:rPr lang="en-US" dirty="0" smtClean="0"/>
              <a:t>This is an absolutely crucial, unescapable step. </a:t>
            </a:r>
          </a:p>
          <a:p>
            <a:pPr lvl="1"/>
            <a:r>
              <a:rPr lang="en-US" dirty="0" smtClean="0"/>
              <a:t>Bad quality data lead to disappointing results (garbage in </a:t>
            </a:r>
            <a:r>
              <a:rPr lang="en-US" dirty="0" smtClean="0">
                <a:sym typeface="Wingdings" panose="05000000000000000000" pitchFamily="2" charset="2"/>
              </a:rPr>
              <a:t></a:t>
            </a:r>
            <a:r>
              <a:rPr lang="en-US" dirty="0" smtClean="0"/>
              <a:t> garbage out). </a:t>
            </a:r>
          </a:p>
          <a:p>
            <a:pPr lvl="1"/>
            <a:endParaRPr lang="en-GB" sz="2200" dirty="0"/>
          </a:p>
        </p:txBody>
      </p:sp>
      <p:sp>
        <p:nvSpPr>
          <p:cNvPr id="3" name="Down Arrow 2"/>
          <p:cNvSpPr/>
          <p:nvPr/>
        </p:nvSpPr>
        <p:spPr>
          <a:xfrm>
            <a:off x="1941439" y="6358855"/>
            <a:ext cx="755621" cy="497565"/>
          </a:xfrm>
          <a:prstGeom prst="downArrow">
            <a:avLst>
              <a:gd name="adj1" fmla="val 4444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8029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Sequencing At a Glance</a:t>
            </a:r>
            <a:endParaRPr lang="en-GB" dirty="0"/>
          </a:p>
        </p:txBody>
      </p:sp>
      <p:sp>
        <p:nvSpPr>
          <p:cNvPr id="3" name="Content Placeholder 2"/>
          <p:cNvSpPr>
            <a:spLocks noGrp="1"/>
          </p:cNvSpPr>
          <p:nvPr>
            <p:ph sz="quarter" idx="10"/>
          </p:nvPr>
        </p:nvSpPr>
        <p:spPr/>
        <p:txBody>
          <a:bodyPr>
            <a:normAutofit/>
          </a:bodyPr>
          <a:lstStyle/>
          <a:p>
            <a:r>
              <a:rPr lang="en-US" dirty="0" smtClean="0"/>
              <a:t>The process of determining a sequence of nucleotides and producing a digital representation (a.k.a a </a:t>
            </a:r>
            <a:r>
              <a:rPr lang="en-US" b="1" dirty="0" smtClean="0"/>
              <a:t>read </a:t>
            </a:r>
            <a:r>
              <a:rPr lang="en-US" dirty="0" smtClean="0"/>
              <a:t>sequence) for further analysis.</a:t>
            </a:r>
          </a:p>
          <a:p>
            <a:endParaRPr lang="en-US" dirty="0"/>
          </a:p>
          <a:p>
            <a:endParaRPr lang="en-US" dirty="0" smtClean="0"/>
          </a:p>
          <a:p>
            <a:endParaRPr lang="en-US" dirty="0"/>
          </a:p>
          <a:p>
            <a:pPr marL="0" indent="0">
              <a:buNone/>
            </a:pPr>
            <a:endParaRPr lang="en-US" sz="3800" dirty="0" smtClean="0"/>
          </a:p>
          <a:p>
            <a:pPr marL="457200" lvl="1" indent="0" algn="ctr">
              <a:buNone/>
            </a:pPr>
            <a:r>
              <a:rPr lang="en-US" dirty="0" smtClean="0"/>
              <a:t>In a perfect world, we could sequence </a:t>
            </a:r>
            <a:r>
              <a:rPr lang="en-US" u="sng" dirty="0" smtClean="0"/>
              <a:t>entire</a:t>
            </a:r>
            <a:r>
              <a:rPr lang="en-US" dirty="0" smtClean="0"/>
              <a:t> chromosomes in </a:t>
            </a:r>
            <a:r>
              <a:rPr lang="en-US" u="sng" dirty="0" smtClean="0"/>
              <a:t>real-time</a:t>
            </a:r>
            <a:r>
              <a:rPr lang="en-US" dirty="0" smtClean="0"/>
              <a:t> and get a </a:t>
            </a:r>
            <a:r>
              <a:rPr lang="en-US" u="sng" dirty="0" smtClean="0"/>
              <a:t>single</a:t>
            </a:r>
            <a:r>
              <a:rPr lang="en-US" dirty="0" smtClean="0"/>
              <a:t> </a:t>
            </a:r>
            <a:r>
              <a:rPr lang="en-US" u="sng" dirty="0" smtClean="0"/>
              <a:t>error-free</a:t>
            </a:r>
            <a:r>
              <a:rPr lang="en-US" dirty="0" smtClean="0"/>
              <a:t> readout for each chromosome as our output.</a:t>
            </a:r>
          </a:p>
          <a:p>
            <a:pPr marL="457200" lvl="1" indent="0" algn="ctr">
              <a:buNone/>
            </a:pPr>
            <a:r>
              <a:rPr lang="en-US" sz="2000" dirty="0" smtClean="0"/>
              <a:t>(not the world we live in)</a:t>
            </a:r>
            <a:endParaRPr lang="en-US" sz="1800" dirty="0" smtClean="0"/>
          </a:p>
        </p:txBody>
      </p:sp>
      <p:pic>
        <p:nvPicPr>
          <p:cNvPr id="4" name="Marcador de contenido 7" descr="hiseq2500.png">
            <a:extLst>
              <a:ext uri="{FF2B5EF4-FFF2-40B4-BE49-F238E27FC236}">
                <a16:creationId xmlns:a16="http://schemas.microsoft.com/office/drawing/2014/main" id="{DBCAC1EC-BDFF-446C-BD5A-CC4B829F861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2281" t="-2" r="-3562" b="-3097"/>
          <a:stretch/>
        </p:blipFill>
        <p:spPr>
          <a:xfrm>
            <a:off x="1706336" y="2723337"/>
            <a:ext cx="1818169" cy="1746489"/>
          </a:xfrm>
          <a:prstGeom prst="rect">
            <a:avLst/>
          </a:prstGeom>
        </p:spPr>
      </p:pic>
      <p:pic>
        <p:nvPicPr>
          <p:cNvPr id="5" name="Imagen 30" descr="Captura de pantalla 2017-03-17 a las 10.53.00 a.m..png">
            <a:extLst>
              <a:ext uri="{FF2B5EF4-FFF2-40B4-BE49-F238E27FC236}">
                <a16:creationId xmlns:a16="http://schemas.microsoft.com/office/drawing/2014/main" id="{56AC524B-BC5A-4766-8B3B-8F69839F039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1889" y="3113759"/>
            <a:ext cx="861525" cy="280543"/>
          </a:xfrm>
          <a:prstGeom prst="rect">
            <a:avLst/>
          </a:prstGeom>
        </p:spPr>
      </p:pic>
      <p:pic>
        <p:nvPicPr>
          <p:cNvPr id="6" name="Imagen 30" descr="Captura de pantalla 2017-03-17 a las 10.53.00 a.m..png">
            <a:extLst>
              <a:ext uri="{FF2B5EF4-FFF2-40B4-BE49-F238E27FC236}">
                <a16:creationId xmlns:a16="http://schemas.microsoft.com/office/drawing/2014/main" id="{3E737233-3C16-44A3-B16D-1A223C4B859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6740" y="3343190"/>
            <a:ext cx="861525" cy="280543"/>
          </a:xfrm>
          <a:prstGeom prst="rect">
            <a:avLst/>
          </a:prstGeom>
        </p:spPr>
      </p:pic>
      <p:pic>
        <p:nvPicPr>
          <p:cNvPr id="7" name="Imagen 30" descr="Captura de pantalla 2017-03-17 a las 10.53.00 a.m..png">
            <a:extLst>
              <a:ext uri="{FF2B5EF4-FFF2-40B4-BE49-F238E27FC236}">
                <a16:creationId xmlns:a16="http://schemas.microsoft.com/office/drawing/2014/main" id="{56AC524B-BC5A-4766-8B3B-8F69839F039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1341044">
            <a:off x="811224" y="3583533"/>
            <a:ext cx="861525" cy="280543"/>
          </a:xfrm>
          <a:prstGeom prst="rect">
            <a:avLst/>
          </a:prstGeom>
        </p:spPr>
      </p:pic>
      <p:pic>
        <p:nvPicPr>
          <p:cNvPr id="10" name="Imagen 5" descr="Captura de pantalla 2017-03-15 a las 5.16.58 p.m..png">
            <a:extLst>
              <a:ext uri="{FF2B5EF4-FFF2-40B4-BE49-F238E27FC236}">
                <a16:creationId xmlns:a16="http://schemas.microsoft.com/office/drawing/2014/main" id="{3AF71B0C-0C4F-4C59-94E6-D34A44D7D6DA}"/>
              </a:ext>
            </a:extLst>
          </p:cNvPr>
          <p:cNvPicPr>
            <a:picLocks noChangeAspect="1"/>
          </p:cNvPicPr>
          <p:nvPr/>
        </p:nvPicPr>
        <p:blipFill rotWithShape="1">
          <a:blip r:embed="rId4">
            <a:extLst>
              <a:ext uri="{28A0092B-C50C-407E-A947-70E740481C1C}">
                <a14:useLocalDpi xmlns:a14="http://schemas.microsoft.com/office/drawing/2010/main" val="0"/>
              </a:ext>
            </a:extLst>
          </a:blip>
          <a:srcRect l="535" r="-509"/>
          <a:stretch/>
        </p:blipFill>
        <p:spPr>
          <a:xfrm>
            <a:off x="3364618" y="3178842"/>
            <a:ext cx="5452722" cy="1229102"/>
          </a:xfrm>
          <a:prstGeom prst="rect">
            <a:avLst/>
          </a:prstGeom>
          <a:ln>
            <a:solidFill>
              <a:srgbClr val="000000"/>
            </a:solidFill>
          </a:ln>
        </p:spPr>
      </p:pic>
      <p:sp>
        <p:nvSpPr>
          <p:cNvPr id="17" name="Rectangle 16"/>
          <p:cNvSpPr/>
          <p:nvPr/>
        </p:nvSpPr>
        <p:spPr>
          <a:xfrm>
            <a:off x="3364618" y="3279161"/>
            <a:ext cx="5425370" cy="1044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 name="Rectangle 17"/>
          <p:cNvSpPr/>
          <p:nvPr/>
        </p:nvSpPr>
        <p:spPr>
          <a:xfrm>
            <a:off x="3486755" y="2820647"/>
            <a:ext cx="3303587" cy="307777"/>
          </a:xfrm>
          <a:prstGeom prst="rect">
            <a:avLst/>
          </a:prstGeom>
        </p:spPr>
        <p:txBody>
          <a:bodyPr wrap="square">
            <a:spAutoFit/>
          </a:bodyPr>
          <a:lstStyle/>
          <a:p>
            <a:r>
              <a:rPr lang="en-US" sz="1400" dirty="0" smtClean="0">
                <a:latin typeface="Avenir Book"/>
              </a:rPr>
              <a:t>A FASTQ file (more on those later…)</a:t>
            </a:r>
            <a:endParaRPr lang="en-GB" sz="1400" dirty="0">
              <a:latin typeface="Avenir Book"/>
            </a:endParaRPr>
          </a:p>
        </p:txBody>
      </p:sp>
      <p:pic>
        <p:nvPicPr>
          <p:cNvPr id="19" name="Picture 18">
            <a:extLst>
              <a:ext uri="{FF2B5EF4-FFF2-40B4-BE49-F238E27FC236}">
                <a16:creationId xmlns:a16="http://schemas.microsoft.com/office/drawing/2014/main" id="{B2BD692A-B1C8-4CD8-9F3E-804C38AEF050}"/>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6200000">
            <a:off x="-73168" y="3377228"/>
            <a:ext cx="1327133" cy="398730"/>
          </a:xfrm>
          <a:prstGeom prst="rect">
            <a:avLst/>
          </a:prstGeom>
        </p:spPr>
      </p:pic>
    </p:spTree>
    <p:extLst>
      <p:ext uri="{BB962C8B-B14F-4D97-AF65-F5344CB8AC3E}">
        <p14:creationId xmlns:p14="http://schemas.microsoft.com/office/powerpoint/2010/main" val="4282502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 Base Sequence Quality</a:t>
            </a:r>
            <a:endParaRPr lang="en-GB" dirty="0"/>
          </a:p>
        </p:txBody>
      </p:sp>
      <p:pic>
        <p:nvPicPr>
          <p:cNvPr id="4" name="Picture 5"/>
          <p:cNvPicPr/>
          <p:nvPr/>
        </p:nvPicPr>
        <p:blipFill>
          <a:blip r:embed="rId2"/>
          <a:stretch/>
        </p:blipFill>
        <p:spPr>
          <a:xfrm>
            <a:off x="131220" y="1995454"/>
            <a:ext cx="4084020" cy="3148046"/>
          </a:xfrm>
          <a:prstGeom prst="rect">
            <a:avLst/>
          </a:prstGeom>
          <a:ln>
            <a:noFill/>
          </a:ln>
        </p:spPr>
      </p:pic>
      <p:pic>
        <p:nvPicPr>
          <p:cNvPr id="5" name="Picture 6"/>
          <p:cNvPicPr/>
          <p:nvPr/>
        </p:nvPicPr>
        <p:blipFill>
          <a:blip r:embed="rId3"/>
          <a:stretch/>
        </p:blipFill>
        <p:spPr>
          <a:xfrm>
            <a:off x="4301760" y="1995454"/>
            <a:ext cx="4529820" cy="3148046"/>
          </a:xfrm>
          <a:prstGeom prst="rect">
            <a:avLst/>
          </a:prstGeom>
          <a:ln>
            <a:noFill/>
          </a:ln>
        </p:spPr>
      </p:pic>
      <p:pic>
        <p:nvPicPr>
          <p:cNvPr id="6" name="Picture 9"/>
          <p:cNvPicPr/>
          <p:nvPr/>
        </p:nvPicPr>
        <p:blipFill>
          <a:blip r:embed="rId4"/>
          <a:stretch/>
        </p:blipFill>
        <p:spPr>
          <a:xfrm>
            <a:off x="1922880" y="1561589"/>
            <a:ext cx="279720" cy="279720"/>
          </a:xfrm>
          <a:prstGeom prst="rect">
            <a:avLst/>
          </a:prstGeom>
          <a:ln>
            <a:noFill/>
          </a:ln>
        </p:spPr>
      </p:pic>
      <p:pic>
        <p:nvPicPr>
          <p:cNvPr id="7" name="Picture 10"/>
          <p:cNvPicPr/>
          <p:nvPr/>
        </p:nvPicPr>
        <p:blipFill>
          <a:blip r:embed="rId5"/>
          <a:stretch/>
        </p:blipFill>
        <p:spPr>
          <a:xfrm>
            <a:off x="6397440" y="1561589"/>
            <a:ext cx="279720" cy="279720"/>
          </a:xfrm>
          <a:prstGeom prst="rect">
            <a:avLst/>
          </a:prstGeom>
          <a:ln>
            <a:noFill/>
          </a:ln>
        </p:spPr>
      </p:pic>
    </p:spTree>
    <p:extLst>
      <p:ext uri="{BB962C8B-B14F-4D97-AF65-F5344CB8AC3E}">
        <p14:creationId xmlns:p14="http://schemas.microsoft.com/office/powerpoint/2010/main" val="10642689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 Sequence Quality</a:t>
            </a:r>
            <a:endParaRPr lang="en-GB" dirty="0"/>
          </a:p>
        </p:txBody>
      </p:sp>
      <p:pic>
        <p:nvPicPr>
          <p:cNvPr id="4" name="Picture 3"/>
          <p:cNvPicPr/>
          <p:nvPr/>
        </p:nvPicPr>
        <p:blipFill>
          <a:blip r:embed="rId2"/>
          <a:stretch/>
        </p:blipFill>
        <p:spPr>
          <a:xfrm>
            <a:off x="4626960" y="2222640"/>
            <a:ext cx="4191000" cy="3143250"/>
          </a:xfrm>
          <a:prstGeom prst="rect">
            <a:avLst/>
          </a:prstGeom>
          <a:ln>
            <a:noFill/>
          </a:ln>
        </p:spPr>
      </p:pic>
      <p:pic>
        <p:nvPicPr>
          <p:cNvPr id="5" name="Picture 6"/>
          <p:cNvPicPr/>
          <p:nvPr/>
        </p:nvPicPr>
        <p:blipFill>
          <a:blip r:embed="rId3"/>
          <a:stretch/>
        </p:blipFill>
        <p:spPr>
          <a:xfrm>
            <a:off x="237840" y="2253480"/>
            <a:ext cx="4191000" cy="3143250"/>
          </a:xfrm>
          <a:prstGeom prst="rect">
            <a:avLst/>
          </a:prstGeom>
          <a:ln>
            <a:noFill/>
          </a:ln>
        </p:spPr>
      </p:pic>
      <p:pic>
        <p:nvPicPr>
          <p:cNvPr id="6" name="Picture 7"/>
          <p:cNvPicPr/>
          <p:nvPr/>
        </p:nvPicPr>
        <p:blipFill>
          <a:blip r:embed="rId4"/>
          <a:stretch/>
        </p:blipFill>
        <p:spPr>
          <a:xfrm>
            <a:off x="6576120" y="1784160"/>
            <a:ext cx="292680" cy="292320"/>
          </a:xfrm>
          <a:prstGeom prst="rect">
            <a:avLst/>
          </a:prstGeom>
          <a:ln>
            <a:noFill/>
          </a:ln>
        </p:spPr>
      </p:pic>
      <p:pic>
        <p:nvPicPr>
          <p:cNvPr id="7" name="Picture 8"/>
          <p:cNvPicPr/>
          <p:nvPr/>
        </p:nvPicPr>
        <p:blipFill>
          <a:blip r:embed="rId5"/>
          <a:stretch/>
        </p:blipFill>
        <p:spPr>
          <a:xfrm>
            <a:off x="2187000" y="1784160"/>
            <a:ext cx="292680" cy="292320"/>
          </a:xfrm>
          <a:prstGeom prst="rect">
            <a:avLst/>
          </a:prstGeom>
          <a:ln>
            <a:noFill/>
          </a:ln>
        </p:spPr>
      </p:pic>
    </p:spTree>
    <p:extLst>
      <p:ext uri="{BB962C8B-B14F-4D97-AF65-F5344CB8AC3E}">
        <p14:creationId xmlns:p14="http://schemas.microsoft.com/office/powerpoint/2010/main" val="29397961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Sequence Length Distribution</a:t>
            </a:r>
            <a:endParaRPr lang="en-GB" sz="2800" dirty="0"/>
          </a:p>
        </p:txBody>
      </p:sp>
      <p:pic>
        <p:nvPicPr>
          <p:cNvPr id="4" name="Picture 3"/>
          <p:cNvPicPr/>
          <p:nvPr/>
        </p:nvPicPr>
        <p:blipFill>
          <a:blip r:embed="rId2"/>
          <a:stretch/>
        </p:blipFill>
        <p:spPr>
          <a:xfrm>
            <a:off x="116460" y="2462490"/>
            <a:ext cx="4191000" cy="3143250"/>
          </a:xfrm>
          <a:prstGeom prst="rect">
            <a:avLst/>
          </a:prstGeom>
          <a:ln>
            <a:noFill/>
          </a:ln>
        </p:spPr>
      </p:pic>
      <p:pic>
        <p:nvPicPr>
          <p:cNvPr id="5" name="Picture 3"/>
          <p:cNvPicPr/>
          <p:nvPr/>
        </p:nvPicPr>
        <p:blipFill>
          <a:blip r:embed="rId3"/>
          <a:stretch/>
        </p:blipFill>
        <p:spPr>
          <a:xfrm>
            <a:off x="4515570" y="2462490"/>
            <a:ext cx="4191000" cy="3143250"/>
          </a:xfrm>
          <a:prstGeom prst="rect">
            <a:avLst/>
          </a:prstGeom>
          <a:ln>
            <a:noFill/>
          </a:ln>
        </p:spPr>
      </p:pic>
      <p:sp>
        <p:nvSpPr>
          <p:cNvPr id="6" name="CustomShape 2"/>
          <p:cNvSpPr/>
          <p:nvPr/>
        </p:nvSpPr>
        <p:spPr>
          <a:xfrm>
            <a:off x="357390" y="2098530"/>
            <a:ext cx="157284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GB" sz="1800" b="0" strike="noStrike" spc="-1" dirty="0">
                <a:solidFill>
                  <a:srgbClr val="000000"/>
                </a:solidFill>
                <a:uFill>
                  <a:solidFill>
                    <a:srgbClr val="FFFFFF"/>
                  </a:solidFill>
                </a:uFill>
                <a:latin typeface="Calibri"/>
              </a:rPr>
              <a:t>E.g. 454/Roche</a:t>
            </a:r>
            <a:endParaRPr lang="en-GB" sz="1800" b="0" strike="noStrike" spc="-1" dirty="0">
              <a:solidFill>
                <a:srgbClr val="000000"/>
              </a:solidFill>
              <a:uFill>
                <a:solidFill>
                  <a:srgbClr val="FFFFFF"/>
                </a:solidFill>
              </a:uFill>
              <a:latin typeface="Arial"/>
            </a:endParaRPr>
          </a:p>
        </p:txBody>
      </p:sp>
      <p:sp>
        <p:nvSpPr>
          <p:cNvPr id="7" name="CustomShape 3"/>
          <p:cNvSpPr/>
          <p:nvPr/>
        </p:nvSpPr>
        <p:spPr>
          <a:xfrm>
            <a:off x="7646400" y="5530440"/>
            <a:ext cx="131544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GB" sz="1800" b="0" strike="noStrike" spc="-1">
                <a:solidFill>
                  <a:srgbClr val="000000"/>
                </a:solidFill>
                <a:uFill>
                  <a:solidFill>
                    <a:srgbClr val="FFFFFF"/>
                  </a:solidFill>
                </a:uFill>
                <a:latin typeface="Calibri"/>
              </a:rPr>
              <a:t>E.g. Illumina</a:t>
            </a:r>
            <a:endParaRPr lang="en-GB"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287339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 Base Sequence Content</a:t>
            </a:r>
            <a:endParaRPr lang="en-GB" dirty="0"/>
          </a:p>
        </p:txBody>
      </p:sp>
      <p:pic>
        <p:nvPicPr>
          <p:cNvPr id="4" name="Picture 2"/>
          <p:cNvPicPr>
            <a:picLocks noChangeAspect="1"/>
          </p:cNvPicPr>
          <p:nvPr/>
        </p:nvPicPr>
        <p:blipFill>
          <a:blip r:embed="rId2"/>
          <a:stretch/>
        </p:blipFill>
        <p:spPr>
          <a:xfrm>
            <a:off x="171600" y="2143829"/>
            <a:ext cx="4191000" cy="3143250"/>
          </a:xfrm>
          <a:prstGeom prst="rect">
            <a:avLst/>
          </a:prstGeom>
          <a:ln>
            <a:noFill/>
          </a:ln>
        </p:spPr>
      </p:pic>
      <p:pic>
        <p:nvPicPr>
          <p:cNvPr id="5" name="Picture 3"/>
          <p:cNvPicPr>
            <a:picLocks noChangeAspect="1"/>
          </p:cNvPicPr>
          <p:nvPr/>
        </p:nvPicPr>
        <p:blipFill>
          <a:blip r:embed="rId3"/>
          <a:stretch/>
        </p:blipFill>
        <p:spPr>
          <a:xfrm>
            <a:off x="4630260" y="2143829"/>
            <a:ext cx="4191000" cy="3143250"/>
          </a:xfrm>
          <a:prstGeom prst="rect">
            <a:avLst/>
          </a:prstGeom>
          <a:ln>
            <a:noFill/>
          </a:ln>
        </p:spPr>
      </p:pic>
      <p:pic>
        <p:nvPicPr>
          <p:cNvPr id="6" name="Picture 4"/>
          <p:cNvPicPr>
            <a:picLocks noChangeAspect="1"/>
          </p:cNvPicPr>
          <p:nvPr/>
        </p:nvPicPr>
        <p:blipFill>
          <a:blip r:embed="rId4"/>
          <a:stretch/>
        </p:blipFill>
        <p:spPr>
          <a:xfrm>
            <a:off x="2183273" y="1906837"/>
            <a:ext cx="167654" cy="167654"/>
          </a:xfrm>
          <a:prstGeom prst="rect">
            <a:avLst/>
          </a:prstGeom>
          <a:ln>
            <a:noFill/>
          </a:ln>
        </p:spPr>
      </p:pic>
      <p:pic>
        <p:nvPicPr>
          <p:cNvPr id="7" name="Picture 5"/>
          <p:cNvPicPr>
            <a:picLocks noChangeAspect="1"/>
          </p:cNvPicPr>
          <p:nvPr/>
        </p:nvPicPr>
        <p:blipFill>
          <a:blip r:embed="rId5"/>
          <a:stretch/>
        </p:blipFill>
        <p:spPr>
          <a:xfrm>
            <a:off x="6696390" y="1906851"/>
            <a:ext cx="167640" cy="167640"/>
          </a:xfrm>
          <a:prstGeom prst="rect">
            <a:avLst/>
          </a:prstGeom>
          <a:ln>
            <a:noFill/>
          </a:ln>
        </p:spPr>
      </p:pic>
    </p:spTree>
    <p:extLst>
      <p:ext uri="{BB962C8B-B14F-4D97-AF65-F5344CB8AC3E}">
        <p14:creationId xmlns:p14="http://schemas.microsoft.com/office/powerpoint/2010/main" val="4153745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PRINSEQ: GC Content</a:t>
            </a:r>
            <a:endParaRPr lang="en-GB" dirty="0"/>
          </a:p>
        </p:txBody>
      </p:sp>
      <p:pic>
        <p:nvPicPr>
          <p:cNvPr id="4" name="Picture 2"/>
          <p:cNvPicPr/>
          <p:nvPr/>
        </p:nvPicPr>
        <p:blipFill>
          <a:blip r:embed="rId2"/>
          <a:stretch/>
        </p:blipFill>
        <p:spPr>
          <a:xfrm>
            <a:off x="468000" y="1433160"/>
            <a:ext cx="8062920" cy="4804200"/>
          </a:xfrm>
          <a:prstGeom prst="rect">
            <a:avLst/>
          </a:prstGeom>
          <a:ln>
            <a:noFill/>
          </a:ln>
        </p:spPr>
      </p:pic>
    </p:spTree>
    <p:extLst>
      <p:ext uri="{BB962C8B-B14F-4D97-AF65-F5344CB8AC3E}">
        <p14:creationId xmlns:p14="http://schemas.microsoft.com/office/powerpoint/2010/main" val="35322021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 Base Content</a:t>
            </a:r>
            <a:endParaRPr lang="en-GB" dirty="0"/>
          </a:p>
        </p:txBody>
      </p:sp>
      <p:pic>
        <p:nvPicPr>
          <p:cNvPr id="4" name="Picture 3"/>
          <p:cNvPicPr/>
          <p:nvPr/>
        </p:nvPicPr>
        <p:blipFill>
          <a:blip r:embed="rId2"/>
          <a:stretch/>
        </p:blipFill>
        <p:spPr>
          <a:xfrm>
            <a:off x="324000" y="3824640"/>
            <a:ext cx="7108920" cy="2487600"/>
          </a:xfrm>
          <a:prstGeom prst="rect">
            <a:avLst/>
          </a:prstGeom>
          <a:ln>
            <a:noFill/>
          </a:ln>
        </p:spPr>
      </p:pic>
      <p:pic>
        <p:nvPicPr>
          <p:cNvPr id="5" name="Picture 4"/>
          <p:cNvPicPr/>
          <p:nvPr/>
        </p:nvPicPr>
        <p:blipFill>
          <a:blip r:embed="rId3"/>
          <a:stretch/>
        </p:blipFill>
        <p:spPr>
          <a:xfrm>
            <a:off x="1063080" y="2442240"/>
            <a:ext cx="7108920" cy="2487960"/>
          </a:xfrm>
          <a:prstGeom prst="rect">
            <a:avLst/>
          </a:prstGeom>
          <a:ln>
            <a:noFill/>
          </a:ln>
        </p:spPr>
      </p:pic>
      <p:pic>
        <p:nvPicPr>
          <p:cNvPr id="6" name="Picture 4"/>
          <p:cNvPicPr/>
          <p:nvPr/>
        </p:nvPicPr>
        <p:blipFill>
          <a:blip r:embed="rId4"/>
          <a:stretch/>
        </p:blipFill>
        <p:spPr>
          <a:xfrm>
            <a:off x="2865600" y="1377000"/>
            <a:ext cx="5802480" cy="2230200"/>
          </a:xfrm>
          <a:prstGeom prst="rect">
            <a:avLst/>
          </a:prstGeom>
          <a:ln>
            <a:noFill/>
          </a:ln>
        </p:spPr>
      </p:pic>
    </p:spTree>
    <p:extLst>
      <p:ext uri="{BB962C8B-B14F-4D97-AF65-F5344CB8AC3E}">
        <p14:creationId xmlns:p14="http://schemas.microsoft.com/office/powerpoint/2010/main" val="371708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Adapter Content</a:t>
            </a:r>
            <a:endParaRPr lang="en-GB" dirty="0"/>
          </a:p>
        </p:txBody>
      </p:sp>
      <p:pic>
        <p:nvPicPr>
          <p:cNvPr id="4" name="Picture 2"/>
          <p:cNvPicPr/>
          <p:nvPr/>
        </p:nvPicPr>
        <p:blipFill>
          <a:blip r:embed="rId2"/>
          <a:stretch/>
        </p:blipFill>
        <p:spPr>
          <a:xfrm>
            <a:off x="271800" y="2706120"/>
            <a:ext cx="5272560" cy="3953880"/>
          </a:xfrm>
          <a:prstGeom prst="rect">
            <a:avLst/>
          </a:prstGeom>
          <a:ln>
            <a:noFill/>
          </a:ln>
        </p:spPr>
      </p:pic>
      <p:pic>
        <p:nvPicPr>
          <p:cNvPr id="5" name="Picture 3"/>
          <p:cNvPicPr/>
          <p:nvPr/>
        </p:nvPicPr>
        <p:blipFill>
          <a:blip r:embed="rId3"/>
          <a:stretch/>
        </p:blipFill>
        <p:spPr>
          <a:xfrm>
            <a:off x="3619800" y="1303920"/>
            <a:ext cx="5272200" cy="3953880"/>
          </a:xfrm>
          <a:prstGeom prst="rect">
            <a:avLst/>
          </a:prstGeom>
          <a:ln>
            <a:noFill/>
          </a:ln>
        </p:spPr>
      </p:pic>
      <p:pic>
        <p:nvPicPr>
          <p:cNvPr id="6" name="Picture 4"/>
          <p:cNvPicPr/>
          <p:nvPr/>
        </p:nvPicPr>
        <p:blipFill>
          <a:blip r:embed="rId4"/>
          <a:stretch/>
        </p:blipFill>
        <p:spPr>
          <a:xfrm>
            <a:off x="6198000" y="1009080"/>
            <a:ext cx="295200" cy="294840"/>
          </a:xfrm>
          <a:prstGeom prst="rect">
            <a:avLst/>
          </a:prstGeom>
          <a:ln>
            <a:noFill/>
          </a:ln>
        </p:spPr>
      </p:pic>
      <p:pic>
        <p:nvPicPr>
          <p:cNvPr id="7" name="Picture 5"/>
          <p:cNvPicPr/>
          <p:nvPr/>
        </p:nvPicPr>
        <p:blipFill>
          <a:blip r:embed="rId5"/>
          <a:stretch/>
        </p:blipFill>
        <p:spPr>
          <a:xfrm>
            <a:off x="1798380" y="2405160"/>
            <a:ext cx="294840" cy="295200"/>
          </a:xfrm>
          <a:prstGeom prst="rect">
            <a:avLst/>
          </a:prstGeom>
          <a:ln>
            <a:noFill/>
          </a:ln>
        </p:spPr>
      </p:pic>
      <p:sp>
        <p:nvSpPr>
          <p:cNvPr id="8" name="CustomShape 2"/>
          <p:cNvSpPr/>
          <p:nvPr/>
        </p:nvSpPr>
        <p:spPr>
          <a:xfrm>
            <a:off x="5648400" y="5616000"/>
            <a:ext cx="317916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800" b="0" strike="noStrike" spc="-1">
                <a:solidFill>
                  <a:srgbClr val="000000"/>
                </a:solidFill>
                <a:uFill>
                  <a:solidFill>
                    <a:srgbClr val="FFFFFF"/>
                  </a:solidFill>
                </a:uFill>
                <a:latin typeface="Calibri"/>
              </a:rPr>
              <a:t>Presence of adapter towards reads end.</a:t>
            </a:r>
            <a:endParaRPr lang="en-GB" sz="1800" b="0" strike="noStrike" spc="-1">
              <a:solidFill>
                <a:srgbClr val="000000"/>
              </a:solidFill>
              <a:uFill>
                <a:solidFill>
                  <a:srgbClr val="FFFFFF"/>
                </a:solidFill>
              </a:uFill>
              <a:latin typeface="Arial"/>
            </a:endParaRPr>
          </a:p>
        </p:txBody>
      </p:sp>
      <p:sp>
        <p:nvSpPr>
          <p:cNvPr id="9" name="CustomShape 3"/>
          <p:cNvSpPr/>
          <p:nvPr/>
        </p:nvSpPr>
        <p:spPr>
          <a:xfrm flipH="1">
            <a:off x="5293800" y="6010920"/>
            <a:ext cx="354240" cy="312840"/>
          </a:xfrm>
          <a:custGeom>
            <a:avLst/>
            <a:gdLst/>
            <a:ahLst/>
            <a:cxnLst/>
            <a:rect l="l" t="t" r="r" b="b"/>
            <a:pathLst>
              <a:path w="21600" h="21600">
                <a:moveTo>
                  <a:pt x="0" y="0"/>
                </a:moveTo>
                <a:lnTo>
                  <a:pt x="21600" y="21600"/>
                </a:lnTo>
              </a:path>
            </a:pathLst>
          </a:custGeom>
          <a:noFill/>
          <a:ln w="25560">
            <a:solidFill>
              <a:srgbClr val="4A7EBB"/>
            </a:solidFill>
            <a:round/>
            <a:tailEnd type="arrow" w="med" len="med"/>
          </a:ln>
        </p:spPr>
        <p:style>
          <a:lnRef idx="0">
            <a:scrgbClr r="0" g="0" b="0"/>
          </a:lnRef>
          <a:fillRef idx="0">
            <a:scrgbClr r="0" g="0" b="0"/>
          </a:fillRef>
          <a:effectRef idx="0">
            <a:scrgbClr r="0" g="0" b="0"/>
          </a:effectRef>
          <a:fontRef idx="minor"/>
        </p:style>
      </p:sp>
      <p:sp>
        <p:nvSpPr>
          <p:cNvPr id="10" name="CustomShape 4"/>
          <p:cNvSpPr/>
          <p:nvPr/>
        </p:nvSpPr>
        <p:spPr>
          <a:xfrm>
            <a:off x="550800" y="1443240"/>
            <a:ext cx="263592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1800" b="0" strike="noStrike" spc="-1">
                <a:solidFill>
                  <a:srgbClr val="000000"/>
                </a:solidFill>
                <a:uFill>
                  <a:solidFill>
                    <a:srgbClr val="FFFFFF"/>
                  </a:solidFill>
                </a:uFill>
                <a:latin typeface="Calibri"/>
              </a:rPr>
              <a:t>Presence of adapter early in the reads.</a:t>
            </a:r>
            <a:endParaRPr lang="en-GB" sz="1800" b="0" strike="noStrike" spc="-1">
              <a:solidFill>
                <a:srgbClr val="000000"/>
              </a:solidFill>
              <a:uFill>
                <a:solidFill>
                  <a:srgbClr val="FFFFFF"/>
                </a:solidFill>
              </a:uFill>
              <a:latin typeface="Arial"/>
            </a:endParaRPr>
          </a:p>
        </p:txBody>
      </p:sp>
      <p:sp>
        <p:nvSpPr>
          <p:cNvPr id="11" name="CustomShape 5"/>
          <p:cNvSpPr/>
          <p:nvPr/>
        </p:nvSpPr>
        <p:spPr>
          <a:xfrm>
            <a:off x="2712960" y="2087280"/>
            <a:ext cx="2092320" cy="2773080"/>
          </a:xfrm>
          <a:custGeom>
            <a:avLst/>
            <a:gdLst/>
            <a:ahLst/>
            <a:cxnLst/>
            <a:rect l="l" t="t" r="r" b="b"/>
            <a:pathLst>
              <a:path w="21600" h="21600">
                <a:moveTo>
                  <a:pt x="0" y="0"/>
                </a:moveTo>
                <a:lnTo>
                  <a:pt x="21600" y="21600"/>
                </a:lnTo>
              </a:path>
            </a:pathLst>
          </a:custGeom>
          <a:noFill/>
          <a:ln w="25560">
            <a:solidFill>
              <a:srgbClr val="4A7EBB"/>
            </a:solidFill>
            <a:round/>
            <a:tailEnd type="arrow"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725977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986119" y="1940369"/>
            <a:ext cx="7091082" cy="1327143"/>
          </a:xfrm>
          <a:prstGeom prst="rect">
            <a:avLst/>
          </a:prstGeom>
          <a:noFill/>
          <a:ln>
            <a:noFill/>
          </a:ln>
        </p:spPr>
        <p:txBody>
          <a:bodyPr lIns="0" tIns="0" rIns="0" bIns="0"/>
          <a:lstStyle>
            <a:lvl1pPr marL="0" marR="0" indent="0" rtl="0" hangingPunct="0">
              <a:spcBef>
                <a:spcPts val="0"/>
              </a:spcBef>
              <a:spcAft>
                <a:spcPts val="1041"/>
              </a:spcAft>
              <a:tabLst/>
              <a:defRPr lang="en-GB" sz="2358" b="0" i="0" u="none" strike="noStrike">
                <a:ln>
                  <a:noFill/>
                </a:ln>
                <a:solidFill>
                  <a:schemeClr val="tx1"/>
                </a:solidFill>
                <a:latin typeface="Arial" pitchFamily="34" charset="0"/>
                <a:cs typeface="Arial" pitchFamily="34" charset="0"/>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a:lstStyle>
          <a:p>
            <a:pPr algn="ctr"/>
            <a:r>
              <a:rPr lang="en-US" sz="2800" b="1" spc="-1" dirty="0" smtClean="0">
                <a:solidFill>
                  <a:srgbClr val="002060"/>
                </a:solidFill>
                <a:uFill>
                  <a:solidFill>
                    <a:srgbClr val="FFFFFF"/>
                  </a:solidFill>
                </a:uFill>
                <a:latin typeface="Calibri" charset="0"/>
                <a:ea typeface="Calibri" charset="0"/>
                <a:cs typeface="Calibri" charset="0"/>
              </a:rPr>
              <a:t>Sequence </a:t>
            </a:r>
            <a:r>
              <a:rPr lang="en-US" sz="2800" b="1" spc="-1" dirty="0">
                <a:solidFill>
                  <a:srgbClr val="002060"/>
                </a:solidFill>
                <a:uFill>
                  <a:solidFill>
                    <a:srgbClr val="FFFFFF"/>
                  </a:solidFill>
                </a:uFill>
                <a:latin typeface="Calibri" charset="0"/>
                <a:ea typeface="Calibri" charset="0"/>
                <a:cs typeface="Calibri" charset="0"/>
              </a:rPr>
              <a:t>alignment/mapping</a:t>
            </a:r>
          </a:p>
          <a:p>
            <a:pPr algn="ctr"/>
            <a:r>
              <a:rPr lang="en-US" sz="2800" b="1" spc="-1" dirty="0">
                <a:solidFill>
                  <a:srgbClr val="002060"/>
                </a:solidFill>
                <a:uFill>
                  <a:solidFill>
                    <a:srgbClr val="FFFFFF"/>
                  </a:solidFill>
                </a:uFill>
                <a:latin typeface="Calibri" charset="0"/>
                <a:ea typeface="Calibri" charset="0"/>
                <a:cs typeface="Calibri" charset="0"/>
              </a:rPr>
              <a:t>[AFTERNOON SESSION]</a:t>
            </a:r>
          </a:p>
        </p:txBody>
      </p:sp>
    </p:spTree>
    <p:extLst>
      <p:ext uri="{BB962C8B-B14F-4D97-AF65-F5344CB8AC3E}">
        <p14:creationId xmlns:p14="http://schemas.microsoft.com/office/powerpoint/2010/main" val="19388464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Assembly or alignment</a:t>
            </a:r>
            <a:endParaRPr lang="en-GB" dirty="0"/>
          </a:p>
        </p:txBody>
      </p:sp>
      <p:sp>
        <p:nvSpPr>
          <p:cNvPr id="3" name="Content Placeholder 2"/>
          <p:cNvSpPr>
            <a:spLocks noGrp="1"/>
          </p:cNvSpPr>
          <p:nvPr>
            <p:ph sz="quarter" idx="10"/>
          </p:nvPr>
        </p:nvSpPr>
        <p:spPr/>
        <p:txBody>
          <a:bodyPr>
            <a:normAutofit/>
          </a:bodyPr>
          <a:lstStyle/>
          <a:p>
            <a:r>
              <a:rPr lang="en-US" sz="2400" dirty="0" smtClean="0"/>
              <a:t>We have one or more sequenced genomes/exomes and </a:t>
            </a:r>
            <a:r>
              <a:rPr lang="en-US" sz="2400" dirty="0" smtClean="0"/>
              <a:t>we performed </a:t>
            </a:r>
            <a:r>
              <a:rPr lang="en-US" sz="2400" dirty="0" smtClean="0"/>
              <a:t>quality control, what are our options?</a:t>
            </a:r>
          </a:p>
          <a:p>
            <a:pPr lvl="1"/>
            <a:r>
              <a:rPr lang="en-US" sz="2400" dirty="0"/>
              <a:t>The first genome of a species has to be assembled from scratch (</a:t>
            </a:r>
            <a:r>
              <a:rPr lang="en-US" sz="2400" i="1" dirty="0"/>
              <a:t>de novo</a:t>
            </a:r>
            <a:r>
              <a:rPr lang="en-US" sz="2400" dirty="0"/>
              <a:t> assembly), a computationally intensive operation.</a:t>
            </a:r>
          </a:p>
          <a:p>
            <a:pPr lvl="1"/>
            <a:endParaRPr lang="en-US" sz="2200" dirty="0"/>
          </a:p>
        </p:txBody>
      </p:sp>
      <p:sp>
        <p:nvSpPr>
          <p:cNvPr id="4" name="Rectangle 3">
            <a:extLst>
              <a:ext uri="{FF2B5EF4-FFF2-40B4-BE49-F238E27FC236}">
                <a16:creationId xmlns:a16="http://schemas.microsoft.com/office/drawing/2014/main" id="{A2021CAD-7AB0-46A3-B121-223B0120B6B2}"/>
              </a:ext>
            </a:extLst>
          </p:cNvPr>
          <p:cNvSpPr/>
          <p:nvPr/>
        </p:nvSpPr>
        <p:spPr>
          <a:xfrm>
            <a:off x="1483554" y="4166405"/>
            <a:ext cx="1372188" cy="66118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L"/>
          </a:p>
        </p:txBody>
      </p:sp>
      <p:pic>
        <p:nvPicPr>
          <p:cNvPr id="5" name="Marcador de contenido 7" descr="hiseq2500.png">
            <a:extLst>
              <a:ext uri="{FF2B5EF4-FFF2-40B4-BE49-F238E27FC236}">
                <a16:creationId xmlns:a16="http://schemas.microsoft.com/office/drawing/2014/main" id="{D402DCD2-C45D-496D-B845-E815DEBE0FD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281" t="-2" r="-3562" b="-3097"/>
          <a:stretch/>
        </p:blipFill>
        <p:spPr>
          <a:xfrm>
            <a:off x="457200" y="3760358"/>
            <a:ext cx="1630680" cy="1566392"/>
          </a:xfrm>
          <a:prstGeom prst="rect">
            <a:avLst/>
          </a:prstGeom>
        </p:spPr>
      </p:pic>
      <p:sp>
        <p:nvSpPr>
          <p:cNvPr id="6" name="TextBox 5">
            <a:extLst>
              <a:ext uri="{FF2B5EF4-FFF2-40B4-BE49-F238E27FC236}">
                <a16:creationId xmlns:a16="http://schemas.microsoft.com/office/drawing/2014/main" id="{6E85F1EF-7292-4EE4-99F4-C6356305B5F5}"/>
              </a:ext>
            </a:extLst>
          </p:cNvPr>
          <p:cNvSpPr txBox="1"/>
          <p:nvPr/>
        </p:nvSpPr>
        <p:spPr>
          <a:xfrm>
            <a:off x="2856915" y="3760358"/>
            <a:ext cx="1630680" cy="1477328"/>
          </a:xfrm>
          <a:prstGeom prst="rect">
            <a:avLst/>
          </a:prstGeom>
          <a:noFill/>
        </p:spPr>
        <p:txBody>
          <a:bodyPr wrap="square" rtlCol="0">
            <a:spAutoFit/>
          </a:bodyPr>
          <a:lstStyle/>
          <a:p>
            <a:r>
              <a:rPr lang="en-GB" dirty="0" smtClean="0"/>
              <a:t>Does a public reference sequence exist for this species?</a:t>
            </a:r>
            <a:endParaRPr lang="en-GB" dirty="0"/>
          </a:p>
        </p:txBody>
      </p:sp>
      <p:sp>
        <p:nvSpPr>
          <p:cNvPr id="7" name="Rectangle 6">
            <a:extLst>
              <a:ext uri="{FF2B5EF4-FFF2-40B4-BE49-F238E27FC236}">
                <a16:creationId xmlns:a16="http://schemas.microsoft.com/office/drawing/2014/main" id="{E10CD537-1D15-4542-BB0C-CAC1BEC26B92}"/>
              </a:ext>
            </a:extLst>
          </p:cNvPr>
          <p:cNvSpPr/>
          <p:nvPr/>
        </p:nvSpPr>
        <p:spPr>
          <a:xfrm>
            <a:off x="4394256" y="4193446"/>
            <a:ext cx="827891" cy="66118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L"/>
          </a:p>
        </p:txBody>
      </p:sp>
      <p:sp>
        <p:nvSpPr>
          <p:cNvPr id="8" name="Arrow: Bent 12">
            <a:extLst>
              <a:ext uri="{FF2B5EF4-FFF2-40B4-BE49-F238E27FC236}">
                <a16:creationId xmlns:a16="http://schemas.microsoft.com/office/drawing/2014/main" id="{1F5D2363-DB82-4836-BB63-20D9C0E571A0}"/>
              </a:ext>
            </a:extLst>
          </p:cNvPr>
          <p:cNvSpPr/>
          <p:nvPr/>
        </p:nvSpPr>
        <p:spPr>
          <a:xfrm>
            <a:off x="4878058" y="3416516"/>
            <a:ext cx="1941342" cy="1566392"/>
          </a:xfrm>
          <a:prstGeom prst="ben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L">
              <a:solidFill>
                <a:schemeClr val="tx1"/>
              </a:solidFill>
            </a:endParaRPr>
          </a:p>
        </p:txBody>
      </p:sp>
      <p:sp>
        <p:nvSpPr>
          <p:cNvPr id="9" name="Arrow: Bent 13">
            <a:extLst>
              <a:ext uri="{FF2B5EF4-FFF2-40B4-BE49-F238E27FC236}">
                <a16:creationId xmlns:a16="http://schemas.microsoft.com/office/drawing/2014/main" id="{A82F6E2C-DF2A-4044-949F-14EF8226FC8E}"/>
              </a:ext>
            </a:extLst>
          </p:cNvPr>
          <p:cNvSpPr/>
          <p:nvPr/>
        </p:nvSpPr>
        <p:spPr>
          <a:xfrm flipV="1">
            <a:off x="4872800" y="4207026"/>
            <a:ext cx="1941342" cy="1566392"/>
          </a:xfrm>
          <a:prstGeom prst="bentArrow">
            <a:avLst>
              <a:gd name="adj1" fmla="val 25000"/>
              <a:gd name="adj2" fmla="val 25449"/>
              <a:gd name="adj3" fmla="val 25000"/>
              <a:gd name="adj4" fmla="val 4375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L">
              <a:solidFill>
                <a:schemeClr val="tx1"/>
              </a:solidFill>
            </a:endParaRPr>
          </a:p>
        </p:txBody>
      </p:sp>
      <p:sp>
        <p:nvSpPr>
          <p:cNvPr id="10" name="TextBox 9">
            <a:extLst>
              <a:ext uri="{FF2B5EF4-FFF2-40B4-BE49-F238E27FC236}">
                <a16:creationId xmlns:a16="http://schemas.microsoft.com/office/drawing/2014/main" id="{48077E02-69D9-4298-8C1B-671609E7667E}"/>
              </a:ext>
            </a:extLst>
          </p:cNvPr>
          <p:cNvSpPr txBox="1"/>
          <p:nvPr/>
        </p:nvSpPr>
        <p:spPr>
          <a:xfrm>
            <a:off x="6894021" y="3620502"/>
            <a:ext cx="1941342" cy="369332"/>
          </a:xfrm>
          <a:prstGeom prst="rect">
            <a:avLst/>
          </a:prstGeom>
          <a:noFill/>
        </p:spPr>
        <p:txBody>
          <a:bodyPr wrap="square" rtlCol="0">
            <a:spAutoFit/>
          </a:bodyPr>
          <a:lstStyle/>
          <a:p>
            <a:r>
              <a:rPr lang="es-CL" i="1" dirty="0" smtClean="0"/>
              <a:t>De novo </a:t>
            </a:r>
            <a:r>
              <a:rPr lang="es-CL" b="1" dirty="0" smtClean="0"/>
              <a:t>assembly</a:t>
            </a:r>
            <a:endParaRPr lang="es-CL" i="1" dirty="0"/>
          </a:p>
        </p:txBody>
      </p:sp>
      <p:sp>
        <p:nvSpPr>
          <p:cNvPr id="11" name="TextBox 10">
            <a:extLst>
              <a:ext uri="{FF2B5EF4-FFF2-40B4-BE49-F238E27FC236}">
                <a16:creationId xmlns:a16="http://schemas.microsoft.com/office/drawing/2014/main" id="{D64FBE4B-89A4-4A06-AF3C-BF4F8EC12307}"/>
              </a:ext>
            </a:extLst>
          </p:cNvPr>
          <p:cNvSpPr txBox="1"/>
          <p:nvPr/>
        </p:nvSpPr>
        <p:spPr>
          <a:xfrm>
            <a:off x="6870584" y="4777254"/>
            <a:ext cx="2122416" cy="1200329"/>
          </a:xfrm>
          <a:prstGeom prst="rect">
            <a:avLst/>
          </a:prstGeom>
          <a:noFill/>
        </p:spPr>
        <p:txBody>
          <a:bodyPr wrap="square" rtlCol="0">
            <a:spAutoFit/>
          </a:bodyPr>
          <a:lstStyle/>
          <a:p>
            <a:r>
              <a:rPr lang="en-GB" b="1" dirty="0" smtClean="0"/>
              <a:t>Alignment</a:t>
            </a:r>
            <a:r>
              <a:rPr lang="en-GB" dirty="0" smtClean="0"/>
              <a:t>/</a:t>
            </a:r>
            <a:r>
              <a:rPr lang="en-GB" b="1" dirty="0" smtClean="0"/>
              <a:t>mapping</a:t>
            </a:r>
            <a:r>
              <a:rPr lang="en-GB" dirty="0" smtClean="0"/>
              <a:t> against a reference</a:t>
            </a:r>
            <a:br>
              <a:rPr lang="en-GB" dirty="0" smtClean="0"/>
            </a:br>
            <a:r>
              <a:rPr lang="en-GB" dirty="0" smtClean="0"/>
              <a:t>(</a:t>
            </a:r>
            <a:r>
              <a:rPr lang="en-GB" dirty="0" err="1" smtClean="0"/>
              <a:t>s.k.a</a:t>
            </a:r>
            <a:r>
              <a:rPr lang="en-GB" dirty="0" smtClean="0"/>
              <a:t>. comparative assembly)</a:t>
            </a:r>
            <a:endParaRPr lang="en-GB" dirty="0"/>
          </a:p>
        </p:txBody>
      </p:sp>
      <p:sp>
        <p:nvSpPr>
          <p:cNvPr id="12" name="TextBox 11">
            <a:extLst>
              <a:ext uri="{FF2B5EF4-FFF2-40B4-BE49-F238E27FC236}">
                <a16:creationId xmlns:a16="http://schemas.microsoft.com/office/drawing/2014/main" id="{48077E02-69D9-4298-8C1B-671609E7667E}"/>
              </a:ext>
            </a:extLst>
          </p:cNvPr>
          <p:cNvSpPr txBox="1"/>
          <p:nvPr/>
        </p:nvSpPr>
        <p:spPr>
          <a:xfrm>
            <a:off x="5761667" y="3607447"/>
            <a:ext cx="552445" cy="369332"/>
          </a:xfrm>
          <a:prstGeom prst="rect">
            <a:avLst/>
          </a:prstGeom>
          <a:noFill/>
        </p:spPr>
        <p:txBody>
          <a:bodyPr wrap="square" rtlCol="0">
            <a:spAutoFit/>
          </a:bodyPr>
          <a:lstStyle/>
          <a:p>
            <a:r>
              <a:rPr lang="es-CL" b="1" dirty="0" smtClean="0"/>
              <a:t>NO</a:t>
            </a:r>
            <a:endParaRPr lang="es-CL" b="1" dirty="0"/>
          </a:p>
        </p:txBody>
      </p:sp>
      <p:sp>
        <p:nvSpPr>
          <p:cNvPr id="13" name="TextBox 12">
            <a:extLst>
              <a:ext uri="{FF2B5EF4-FFF2-40B4-BE49-F238E27FC236}">
                <a16:creationId xmlns:a16="http://schemas.microsoft.com/office/drawing/2014/main" id="{48077E02-69D9-4298-8C1B-671609E7667E}"/>
              </a:ext>
            </a:extLst>
          </p:cNvPr>
          <p:cNvSpPr txBox="1"/>
          <p:nvPr/>
        </p:nvSpPr>
        <p:spPr>
          <a:xfrm>
            <a:off x="5761668" y="5173839"/>
            <a:ext cx="552445" cy="369332"/>
          </a:xfrm>
          <a:prstGeom prst="rect">
            <a:avLst/>
          </a:prstGeom>
          <a:noFill/>
        </p:spPr>
        <p:txBody>
          <a:bodyPr wrap="square" rtlCol="0">
            <a:spAutoFit/>
          </a:bodyPr>
          <a:lstStyle/>
          <a:p>
            <a:r>
              <a:rPr lang="es-CL" b="1" dirty="0" smtClean="0"/>
              <a:t>YES</a:t>
            </a:r>
            <a:endParaRPr lang="es-CL" b="1" dirty="0"/>
          </a:p>
        </p:txBody>
      </p:sp>
    </p:spTree>
    <p:extLst>
      <p:ext uri="{BB962C8B-B14F-4D97-AF65-F5344CB8AC3E}">
        <p14:creationId xmlns:p14="http://schemas.microsoft.com/office/powerpoint/2010/main" val="16469867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a:xfrm>
            <a:off x="395876" y="4743385"/>
            <a:ext cx="5732280" cy="2894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 name="Title 1"/>
          <p:cNvSpPr>
            <a:spLocks noGrp="1"/>
          </p:cNvSpPr>
          <p:nvPr>
            <p:ph type="title"/>
          </p:nvPr>
        </p:nvSpPr>
        <p:spPr/>
        <p:txBody>
          <a:bodyPr/>
          <a:lstStyle/>
          <a:p>
            <a:r>
              <a:rPr lang="en-US" dirty="0" smtClean="0"/>
              <a:t>Alignment to a Reference</a:t>
            </a:r>
            <a:endParaRPr lang="en-GB" dirty="0"/>
          </a:p>
        </p:txBody>
      </p:sp>
      <p:sp>
        <p:nvSpPr>
          <p:cNvPr id="3" name="Content Placeholder 2"/>
          <p:cNvSpPr>
            <a:spLocks noGrp="1"/>
          </p:cNvSpPr>
          <p:nvPr>
            <p:ph sz="quarter" idx="10"/>
          </p:nvPr>
        </p:nvSpPr>
        <p:spPr/>
        <p:txBody>
          <a:bodyPr>
            <a:normAutofit/>
          </a:bodyPr>
          <a:lstStyle/>
          <a:p>
            <a:r>
              <a:rPr lang="en-US" dirty="0"/>
              <a:t>O</a:t>
            </a:r>
            <a:r>
              <a:rPr lang="en-US" dirty="0" smtClean="0"/>
              <a:t>nce a </a:t>
            </a:r>
            <a:r>
              <a:rPr lang="en-US" dirty="0" smtClean="0"/>
              <a:t>comple</a:t>
            </a:r>
            <a:r>
              <a:rPr lang="en-US" dirty="0" smtClean="0"/>
              <a:t>te </a:t>
            </a:r>
            <a:r>
              <a:rPr lang="en-US" dirty="0" smtClean="0"/>
              <a:t>species </a:t>
            </a:r>
            <a:r>
              <a:rPr lang="en-US" dirty="0" smtClean="0"/>
              <a:t>(reference) genome exists, we can align/map any new individual of the same species </a:t>
            </a:r>
            <a:r>
              <a:rPr lang="en-US" dirty="0" smtClean="0"/>
              <a:t>to </a:t>
            </a:r>
            <a:r>
              <a:rPr lang="en-US" dirty="0" smtClean="0"/>
              <a:t>that genome.</a:t>
            </a:r>
          </a:p>
          <a:p>
            <a:pPr lvl="2"/>
            <a:r>
              <a:rPr lang="en-US" dirty="0" smtClean="0"/>
              <a:t>Many reads will align perfectly due to strong intra-species similarities!</a:t>
            </a:r>
          </a:p>
          <a:p>
            <a:pPr lvl="2"/>
            <a:r>
              <a:rPr lang="en-US" dirty="0" smtClean="0"/>
              <a:t>Many other reads will only deviate from the reference by one or two bases.</a:t>
            </a:r>
          </a:p>
        </p:txBody>
      </p:sp>
      <p:cxnSp>
        <p:nvCxnSpPr>
          <p:cNvPr id="4" name="Straight Connector 3"/>
          <p:cNvCxnSpPr/>
          <p:nvPr/>
        </p:nvCxnSpPr>
        <p:spPr>
          <a:xfrm>
            <a:off x="517043" y="4888181"/>
            <a:ext cx="55264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560108" y="515031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808978" y="530271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961378" y="545511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1134749" y="560751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1302907" y="515031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476277" y="530271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532211" y="545511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755913" y="560751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908313" y="575991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2060713" y="591231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1962839" y="5149033"/>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2094266" y="5301433"/>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2217308" y="5453833"/>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2420036" y="5606233"/>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2558460" y="5149141"/>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2794745" y="5291870"/>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2808730" y="5444270"/>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3032436" y="5596670"/>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3184836" y="5749070"/>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3191455" y="512979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3440325" y="528219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3592725" y="543459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3766096" y="558699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934254" y="512979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4107624" y="528219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4163558" y="543459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4387260" y="558699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4539660" y="573939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4603980" y="589179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4506106" y="512850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4683670" y="528090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4806712" y="543330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4963303" y="5585709"/>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5101727" y="5128617"/>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5384149" y="5271346"/>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5398134" y="5423746"/>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5575703" y="5576146"/>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a:off x="5728103" y="5728546"/>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sp>
        <p:nvSpPr>
          <p:cNvPr id="49" name="TextBox 48"/>
          <p:cNvSpPr txBox="1"/>
          <p:nvPr/>
        </p:nvSpPr>
        <p:spPr>
          <a:xfrm>
            <a:off x="6072153" y="4636961"/>
            <a:ext cx="2548655" cy="400110"/>
          </a:xfrm>
          <a:prstGeom prst="rect">
            <a:avLst/>
          </a:prstGeom>
          <a:noFill/>
        </p:spPr>
        <p:txBody>
          <a:bodyPr wrap="square" rtlCol="0">
            <a:spAutoFit/>
          </a:bodyPr>
          <a:lstStyle/>
          <a:p>
            <a:r>
              <a:rPr lang="en-US" sz="2000" dirty="0" smtClean="0">
                <a:latin typeface="Avenir Book"/>
              </a:rPr>
              <a:t>Genome reference</a:t>
            </a:r>
            <a:endParaRPr lang="en-GB" sz="2800" dirty="0">
              <a:latin typeface="Avenir Book"/>
            </a:endParaRPr>
          </a:p>
        </p:txBody>
      </p:sp>
      <p:sp>
        <p:nvSpPr>
          <p:cNvPr id="115" name="Rectangle 114"/>
          <p:cNvSpPr/>
          <p:nvPr/>
        </p:nvSpPr>
        <p:spPr>
          <a:xfrm>
            <a:off x="109055" y="2982295"/>
            <a:ext cx="767593" cy="15981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0" name="TextBox 49"/>
          <p:cNvSpPr txBox="1"/>
          <p:nvPr/>
        </p:nvSpPr>
        <p:spPr>
          <a:xfrm>
            <a:off x="6223315" y="5348941"/>
            <a:ext cx="2763163" cy="584775"/>
          </a:xfrm>
          <a:prstGeom prst="rect">
            <a:avLst/>
          </a:prstGeom>
          <a:noFill/>
        </p:spPr>
        <p:txBody>
          <a:bodyPr wrap="square" rtlCol="0">
            <a:spAutoFit/>
          </a:bodyPr>
          <a:lstStyle/>
          <a:p>
            <a:r>
              <a:rPr lang="en-US" sz="1600" dirty="0" smtClean="0">
                <a:latin typeface="Avenir Book"/>
              </a:rPr>
              <a:t>reads from new </a:t>
            </a:r>
            <a:r>
              <a:rPr lang="en-US" sz="1600" dirty="0" smtClean="0">
                <a:latin typeface="Avenir Book"/>
              </a:rPr>
              <a:t>individual, </a:t>
            </a:r>
            <a:r>
              <a:rPr lang="en-US" sz="1600" dirty="0" smtClean="0">
                <a:latin typeface="Avenir Book"/>
              </a:rPr>
              <a:t>aligned to reference</a:t>
            </a:r>
            <a:endParaRPr lang="en-GB" sz="2000" dirty="0">
              <a:latin typeface="Avenir Book"/>
            </a:endParaRPr>
          </a:p>
        </p:txBody>
      </p:sp>
      <p:sp>
        <p:nvSpPr>
          <p:cNvPr id="94" name="Right Arrow 93"/>
          <p:cNvSpPr/>
          <p:nvPr/>
        </p:nvSpPr>
        <p:spPr>
          <a:xfrm rot="3012595">
            <a:off x="815800" y="4265578"/>
            <a:ext cx="950957" cy="254548"/>
          </a:xfrm>
          <a:prstGeom prst="rightArrow">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Straight Connector 102"/>
          <p:cNvCxnSpPr/>
          <p:nvPr/>
        </p:nvCxnSpPr>
        <p:spPr>
          <a:xfrm>
            <a:off x="272407" y="322644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08" name="Straight Connector 107"/>
          <p:cNvCxnSpPr/>
          <p:nvPr/>
        </p:nvCxnSpPr>
        <p:spPr>
          <a:xfrm>
            <a:off x="272407" y="3378845"/>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09" name="Straight Connector 108"/>
          <p:cNvCxnSpPr/>
          <p:nvPr/>
        </p:nvCxnSpPr>
        <p:spPr>
          <a:xfrm>
            <a:off x="272407" y="3534590"/>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10" name="Straight Connector 109"/>
          <p:cNvCxnSpPr/>
          <p:nvPr/>
        </p:nvCxnSpPr>
        <p:spPr>
          <a:xfrm>
            <a:off x="272407" y="3686990"/>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11" name="Straight Connector 110"/>
          <p:cNvCxnSpPr/>
          <p:nvPr/>
        </p:nvCxnSpPr>
        <p:spPr>
          <a:xfrm>
            <a:off x="276601" y="3848628"/>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12" name="Straight Connector 111"/>
          <p:cNvCxnSpPr/>
          <p:nvPr/>
        </p:nvCxnSpPr>
        <p:spPr>
          <a:xfrm>
            <a:off x="276601" y="4001028"/>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13" name="Straight Connector 112"/>
          <p:cNvCxnSpPr/>
          <p:nvPr/>
        </p:nvCxnSpPr>
        <p:spPr>
          <a:xfrm>
            <a:off x="276601" y="4156773"/>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cxnSp>
        <p:nvCxnSpPr>
          <p:cNvPr id="114" name="Straight Connector 113"/>
          <p:cNvCxnSpPr/>
          <p:nvPr/>
        </p:nvCxnSpPr>
        <p:spPr>
          <a:xfrm>
            <a:off x="276601" y="4309173"/>
            <a:ext cx="434186" cy="0"/>
          </a:xfrm>
          <a:prstGeom prst="line">
            <a:avLst/>
          </a:prstGeom>
          <a:ln w="28575">
            <a:solidFill>
              <a:schemeClr val="accent6">
                <a:lumMod val="50000"/>
              </a:schemeClr>
            </a:solidFill>
          </a:ln>
        </p:spPr>
        <p:style>
          <a:lnRef idx="1">
            <a:schemeClr val="dk1"/>
          </a:lnRef>
          <a:fillRef idx="0">
            <a:schemeClr val="dk1"/>
          </a:fillRef>
          <a:effectRef idx="0">
            <a:schemeClr val="dk1"/>
          </a:effectRef>
          <a:fontRef idx="minor">
            <a:schemeClr val="tx1"/>
          </a:fontRef>
        </p:style>
      </p:cxnSp>
      <p:sp>
        <p:nvSpPr>
          <p:cNvPr id="116" name="TextBox 115"/>
          <p:cNvSpPr txBox="1"/>
          <p:nvPr/>
        </p:nvSpPr>
        <p:spPr>
          <a:xfrm>
            <a:off x="100730" y="2604263"/>
            <a:ext cx="775918" cy="369332"/>
          </a:xfrm>
          <a:prstGeom prst="rect">
            <a:avLst/>
          </a:prstGeom>
          <a:noFill/>
        </p:spPr>
        <p:txBody>
          <a:bodyPr wrap="none" rtlCol="0">
            <a:spAutoFit/>
          </a:bodyPr>
          <a:lstStyle/>
          <a:p>
            <a:r>
              <a:rPr lang="en-US" dirty="0" smtClean="0"/>
              <a:t>FASTQ</a:t>
            </a:r>
            <a:endParaRPr lang="en-GB" dirty="0"/>
          </a:p>
        </p:txBody>
      </p:sp>
      <p:sp>
        <p:nvSpPr>
          <p:cNvPr id="118" name="TextBox 117"/>
          <p:cNvSpPr txBox="1"/>
          <p:nvPr/>
        </p:nvSpPr>
        <p:spPr>
          <a:xfrm>
            <a:off x="5393894" y="4365781"/>
            <a:ext cx="741998" cy="369332"/>
          </a:xfrm>
          <a:prstGeom prst="rect">
            <a:avLst/>
          </a:prstGeom>
          <a:noFill/>
        </p:spPr>
        <p:txBody>
          <a:bodyPr wrap="none" rtlCol="0">
            <a:spAutoFit/>
          </a:bodyPr>
          <a:lstStyle/>
          <a:p>
            <a:r>
              <a:rPr lang="en-US" dirty="0" smtClean="0"/>
              <a:t>FASTA</a:t>
            </a:r>
            <a:endParaRPr lang="en-GB" dirty="0"/>
          </a:p>
        </p:txBody>
      </p:sp>
      <p:sp>
        <p:nvSpPr>
          <p:cNvPr id="119" name="Isosceles Triangle 118"/>
          <p:cNvSpPr/>
          <p:nvPr/>
        </p:nvSpPr>
        <p:spPr>
          <a:xfrm rot="10800000">
            <a:off x="1307480" y="6107562"/>
            <a:ext cx="4332539" cy="777747"/>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20" name="TextBox 119"/>
          <p:cNvSpPr txBox="1"/>
          <p:nvPr/>
        </p:nvSpPr>
        <p:spPr>
          <a:xfrm>
            <a:off x="2644960" y="6232932"/>
            <a:ext cx="1830245" cy="369332"/>
          </a:xfrm>
          <a:prstGeom prst="rect">
            <a:avLst/>
          </a:prstGeom>
          <a:noFill/>
        </p:spPr>
        <p:txBody>
          <a:bodyPr wrap="none" rtlCol="0">
            <a:spAutoFit/>
          </a:bodyPr>
          <a:lstStyle/>
          <a:p>
            <a:r>
              <a:rPr lang="en-US" dirty="0" smtClean="0"/>
              <a:t>SAM/BAM/CRAM</a:t>
            </a:r>
            <a:endParaRPr lang="en-GB" dirty="0"/>
          </a:p>
        </p:txBody>
      </p:sp>
    </p:spTree>
    <p:extLst>
      <p:ext uri="{BB962C8B-B14F-4D97-AF65-F5344CB8AC3E}">
        <p14:creationId xmlns:p14="http://schemas.microsoft.com/office/powerpoint/2010/main" val="385486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Sequencing</a:t>
            </a:r>
            <a:endParaRPr lang="en-GB" dirty="0"/>
          </a:p>
        </p:txBody>
      </p:sp>
      <p:sp>
        <p:nvSpPr>
          <p:cNvPr id="3" name="Content Placeholder 2"/>
          <p:cNvSpPr>
            <a:spLocks noGrp="1"/>
          </p:cNvSpPr>
          <p:nvPr>
            <p:ph sz="quarter" idx="10"/>
          </p:nvPr>
        </p:nvSpPr>
        <p:spPr/>
        <p:txBody>
          <a:bodyPr/>
          <a:lstStyle/>
          <a:p>
            <a:r>
              <a:rPr lang="en-US" dirty="0" smtClean="0"/>
              <a:t>For nearly 40 years, the </a:t>
            </a:r>
            <a:r>
              <a:rPr lang="en-US" b="1" dirty="0" smtClean="0"/>
              <a:t>Sanger method </a:t>
            </a:r>
            <a:r>
              <a:rPr lang="en-US" dirty="0" smtClean="0"/>
              <a:t>was the dominant approach to sequencing.</a:t>
            </a:r>
          </a:p>
          <a:p>
            <a:pPr lvl="1"/>
            <a:r>
              <a:rPr lang="en-US" dirty="0" smtClean="0"/>
              <a:t>Originally required a lot of lab work, </a:t>
            </a:r>
            <a:br>
              <a:rPr lang="en-US" dirty="0" smtClean="0"/>
            </a:br>
            <a:r>
              <a:rPr lang="en-US" dirty="0" smtClean="0"/>
              <a:t>progressively automated.</a:t>
            </a:r>
          </a:p>
          <a:p>
            <a:pPr lvl="1"/>
            <a:r>
              <a:rPr lang="en-US" dirty="0" smtClean="0"/>
              <a:t>Various organisms sequenced</a:t>
            </a:r>
            <a:br>
              <a:rPr lang="en-US" dirty="0" smtClean="0"/>
            </a:br>
            <a:r>
              <a:rPr lang="en-US" dirty="0" smtClean="0"/>
              <a:t>for the first time using the Sanger</a:t>
            </a:r>
            <a:br>
              <a:rPr lang="en-US" dirty="0" smtClean="0"/>
            </a:br>
            <a:r>
              <a:rPr lang="en-US" dirty="0" smtClean="0"/>
              <a:t>method, including us </a:t>
            </a:r>
            <a:r>
              <a:rPr lang="en-US" i="1" dirty="0" smtClean="0"/>
              <a:t>Homo sapiens</a:t>
            </a:r>
            <a:r>
              <a:rPr lang="en-US" dirty="0" smtClean="0"/>
              <a:t>!</a:t>
            </a:r>
          </a:p>
          <a:p>
            <a:pPr lvl="2"/>
            <a:r>
              <a:rPr lang="en-US" dirty="0" smtClean="0"/>
              <a:t>The Human Genome Project (HGP)</a:t>
            </a:r>
          </a:p>
          <a:p>
            <a:pPr lvl="2"/>
            <a:r>
              <a:rPr lang="en-US" dirty="0" smtClean="0"/>
              <a:t>was begun in 1990 and took about </a:t>
            </a:r>
            <a:br>
              <a:rPr lang="en-US" dirty="0" smtClean="0"/>
            </a:br>
            <a:r>
              <a:rPr lang="en-US" dirty="0" smtClean="0"/>
              <a:t>  13 years to ‘complete’.</a:t>
            </a:r>
          </a:p>
          <a:p>
            <a:pPr lvl="3"/>
            <a:r>
              <a:rPr lang="en-US" dirty="0" smtClean="0"/>
              <a:t>Today multiple genomes can be sequenced in a matter of days! (more on that later…)</a:t>
            </a:r>
          </a:p>
        </p:txBody>
      </p:sp>
      <p:pic>
        <p:nvPicPr>
          <p:cNvPr id="4" name="Imagen 3">
            <a:extLst>
              <a:ext uri="{FF2B5EF4-FFF2-40B4-BE49-F238E27FC236}">
                <a16:creationId xmlns:a16="http://schemas.microsoft.com/office/drawing/2014/main" id="{71B2989F-3CD0-47B1-AEAD-CFB28BA5AC6D}"/>
              </a:ext>
            </a:extLst>
          </p:cNvPr>
          <p:cNvPicPr>
            <a:picLocks noChangeAspect="1"/>
          </p:cNvPicPr>
          <p:nvPr/>
        </p:nvPicPr>
        <p:blipFill>
          <a:blip r:embed="rId3"/>
          <a:stretch>
            <a:fillRect/>
          </a:stretch>
        </p:blipFill>
        <p:spPr>
          <a:xfrm>
            <a:off x="6959249" y="1899940"/>
            <a:ext cx="1637742" cy="20174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D9E6E6A3-AB89-47A3-9AEA-1F0262C3F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2" y="4444258"/>
            <a:ext cx="1424512" cy="1868485"/>
          </a:xfrm>
          <a:prstGeom prst="rect">
            <a:avLst/>
          </a:prstGeom>
        </p:spPr>
      </p:pic>
      <p:pic>
        <p:nvPicPr>
          <p:cNvPr id="6" name="Picture 5">
            <a:extLst>
              <a:ext uri="{FF2B5EF4-FFF2-40B4-BE49-F238E27FC236}">
                <a16:creationId xmlns:a16="http://schemas.microsoft.com/office/drawing/2014/main" id="{BA12AC40-D63F-4546-B985-F5E018671A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665" y="4826228"/>
            <a:ext cx="1451614" cy="1905007"/>
          </a:xfrm>
          <a:prstGeom prst="rect">
            <a:avLst/>
          </a:prstGeom>
        </p:spPr>
      </p:pic>
      <p:sp>
        <p:nvSpPr>
          <p:cNvPr id="7" name="Rectangle 6"/>
          <p:cNvSpPr/>
          <p:nvPr/>
        </p:nvSpPr>
        <p:spPr>
          <a:xfrm>
            <a:off x="6524918" y="3961947"/>
            <a:ext cx="2573518" cy="646331"/>
          </a:xfrm>
          <a:prstGeom prst="rect">
            <a:avLst/>
          </a:prstGeom>
        </p:spPr>
        <p:txBody>
          <a:bodyPr wrap="square">
            <a:spAutoFit/>
          </a:bodyPr>
          <a:lstStyle/>
          <a:p>
            <a:pPr algn="ctr"/>
            <a:r>
              <a:rPr lang="es-CL" dirty="0" smtClean="0"/>
              <a:t>Twice Nobel Prize winner</a:t>
            </a:r>
          </a:p>
          <a:p>
            <a:pPr algn="ctr"/>
            <a:r>
              <a:rPr lang="es-CL" b="1" dirty="0" smtClean="0"/>
              <a:t>Frederick </a:t>
            </a:r>
            <a:r>
              <a:rPr lang="es-CL" b="1" dirty="0"/>
              <a:t>Sanger </a:t>
            </a:r>
          </a:p>
        </p:txBody>
      </p:sp>
    </p:spTree>
    <p:extLst>
      <p:ext uri="{BB962C8B-B14F-4D97-AF65-F5344CB8AC3E}">
        <p14:creationId xmlns:p14="http://schemas.microsoft.com/office/powerpoint/2010/main" val="21175236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Alignment</a:t>
            </a:r>
            <a:endParaRPr lang="en-GB" dirty="0"/>
          </a:p>
        </p:txBody>
      </p:sp>
      <p:sp>
        <p:nvSpPr>
          <p:cNvPr id="3" name="Content Placeholder 2"/>
          <p:cNvSpPr>
            <a:spLocks noGrp="1"/>
          </p:cNvSpPr>
          <p:nvPr>
            <p:ph sz="quarter" idx="10"/>
          </p:nvPr>
        </p:nvSpPr>
        <p:spPr/>
        <p:txBody>
          <a:bodyPr>
            <a:normAutofit/>
          </a:bodyPr>
          <a:lstStyle/>
          <a:p>
            <a:r>
              <a:rPr lang="en-US" dirty="0" smtClean="0"/>
              <a:t>Despite being less computationally demanding than </a:t>
            </a:r>
            <a:r>
              <a:rPr lang="en-US" i="1" dirty="0" smtClean="0"/>
              <a:t>de novo </a:t>
            </a:r>
            <a:r>
              <a:rPr lang="en-US" dirty="0" smtClean="0"/>
              <a:t>assembly, aligning/mapping reads to a reference does </a:t>
            </a:r>
            <a:r>
              <a:rPr lang="en-US" dirty="0" smtClean="0"/>
              <a:t>provide</a:t>
            </a:r>
            <a:r>
              <a:rPr lang="en-US" dirty="0" smtClean="0"/>
              <a:t> </a:t>
            </a:r>
            <a:r>
              <a:rPr lang="en-US" dirty="0" smtClean="0"/>
              <a:t>its own challenges:</a:t>
            </a:r>
          </a:p>
          <a:p>
            <a:endParaRPr lang="en-US" sz="100" dirty="0" smtClean="0"/>
          </a:p>
          <a:p>
            <a:pPr lvl="1">
              <a:buFont typeface="Wingdings" panose="05000000000000000000" pitchFamily="2" charset="2"/>
              <a:buChar char="Ø"/>
            </a:pPr>
            <a:r>
              <a:rPr lang="en-US" dirty="0" smtClean="0"/>
              <a:t> Millions of short reads to align to an entire genome  </a:t>
            </a:r>
            <a:r>
              <a:rPr lang="en-US" sz="2400" dirty="0" smtClean="0">
                <a:sym typeface="Wingdings" panose="05000000000000000000" pitchFamily="2" charset="2"/>
              </a:rPr>
              <a:t> </a:t>
            </a:r>
            <a:r>
              <a:rPr lang="en-US" sz="2400" dirty="0" smtClean="0"/>
              <a:t>a data structure </a:t>
            </a:r>
            <a:r>
              <a:rPr lang="en-US" sz="2400" dirty="0" smtClean="0"/>
              <a:t>for rapid matching is needed.</a:t>
            </a:r>
            <a:endParaRPr lang="en-US" sz="2400" dirty="0" smtClean="0"/>
          </a:p>
          <a:p>
            <a:pPr lvl="1">
              <a:buFont typeface="Wingdings" panose="05000000000000000000" pitchFamily="2" charset="2"/>
              <a:buChar char="Ø"/>
            </a:pPr>
            <a:endParaRPr lang="en-US" sz="2000" dirty="0" smtClean="0"/>
          </a:p>
          <a:p>
            <a:pPr lvl="1">
              <a:buFont typeface="Wingdings" panose="05000000000000000000" pitchFamily="2" charset="2"/>
              <a:buChar char="Ø"/>
            </a:pPr>
            <a:r>
              <a:rPr lang="en-US" dirty="0" smtClean="0"/>
              <a:t> The presence of both errors and individual variation complicates </a:t>
            </a:r>
            <a:r>
              <a:rPr lang="en-US" dirty="0" smtClean="0"/>
              <a:t>the alignment </a:t>
            </a:r>
            <a:r>
              <a:rPr lang="en-US" dirty="0" smtClean="0"/>
              <a:t>process. </a:t>
            </a:r>
            <a:br>
              <a:rPr lang="en-US" dirty="0" smtClean="0"/>
            </a:br>
            <a:r>
              <a:rPr lang="en-US" sz="2400" dirty="0" smtClean="0">
                <a:sym typeface="Wingdings" panose="05000000000000000000" pitchFamily="2" charset="2"/>
              </a:rPr>
              <a:t> r</a:t>
            </a:r>
            <a:r>
              <a:rPr lang="en-US" sz="2400" dirty="0" smtClean="0"/>
              <a:t>equires some clever dynamic </a:t>
            </a:r>
            <a:r>
              <a:rPr lang="en-US" sz="2400" dirty="0" smtClean="0"/>
              <a:t>programming.</a:t>
            </a:r>
            <a:endParaRPr lang="en-US" sz="2400" dirty="0" smtClean="0"/>
          </a:p>
          <a:p>
            <a:pPr lvl="1">
              <a:buFont typeface="Wingdings" panose="05000000000000000000" pitchFamily="2" charset="2"/>
              <a:buChar char="Ø"/>
            </a:pPr>
            <a:endParaRPr lang="en-US" sz="2000" dirty="0" smtClean="0"/>
          </a:p>
          <a:p>
            <a:pPr lvl="1">
              <a:buFont typeface="Wingdings" panose="05000000000000000000" pitchFamily="2" charset="2"/>
              <a:buChar char="Ø"/>
            </a:pPr>
            <a:r>
              <a:rPr lang="en-US" dirty="0" smtClean="0"/>
              <a:t> Low complexity and repetitive regions are difficult to align to.</a:t>
            </a:r>
            <a:br>
              <a:rPr lang="en-US" dirty="0" smtClean="0"/>
            </a:br>
            <a:r>
              <a:rPr lang="en-US" sz="2400" dirty="0" smtClean="0">
                <a:sym typeface="Wingdings" panose="05000000000000000000" pitchFamily="2" charset="2"/>
              </a:rPr>
              <a:t> </a:t>
            </a:r>
            <a:r>
              <a:rPr lang="en-US" sz="2400" dirty="0" smtClean="0"/>
              <a:t>paired-end reads help in some cases.</a:t>
            </a:r>
            <a:endParaRPr lang="en-GB" sz="2400" dirty="0"/>
          </a:p>
        </p:txBody>
      </p:sp>
    </p:spTree>
    <p:extLst>
      <p:ext uri="{BB962C8B-B14F-4D97-AF65-F5344CB8AC3E}">
        <p14:creationId xmlns:p14="http://schemas.microsoft.com/office/powerpoint/2010/main" val="8921573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Alignment using Hash</a:t>
            </a:r>
            <a:endParaRPr lang="en-GB" dirty="0"/>
          </a:p>
        </p:txBody>
      </p:sp>
      <p:sp>
        <p:nvSpPr>
          <p:cNvPr id="3" name="Content Placeholder 2"/>
          <p:cNvSpPr>
            <a:spLocks noGrp="1"/>
          </p:cNvSpPr>
          <p:nvPr>
            <p:ph sz="quarter" idx="10"/>
          </p:nvPr>
        </p:nvSpPr>
        <p:spPr/>
        <p:txBody>
          <a:bodyPr/>
          <a:lstStyle/>
          <a:p>
            <a:r>
              <a:rPr lang="en-US" dirty="0" smtClean="0"/>
              <a:t>Fast aligners largely fall into two categories based on underlying data structure used to store and compare reads and reference:</a:t>
            </a:r>
          </a:p>
          <a:p>
            <a:pPr marL="971550" lvl="1" indent="-514350">
              <a:buFont typeface="+mj-lt"/>
              <a:buAutoNum type="arabicPeriod"/>
            </a:pPr>
            <a:r>
              <a:rPr lang="en-US" dirty="0" smtClean="0"/>
              <a:t>Hash table</a:t>
            </a:r>
          </a:p>
          <a:p>
            <a:pPr lvl="2"/>
            <a:r>
              <a:rPr lang="en-US" dirty="0" smtClean="0"/>
              <a:t>Used by aligners</a:t>
            </a:r>
            <a:r>
              <a:rPr lang="en-US" b="1" dirty="0" smtClean="0"/>
              <a:t/>
            </a:r>
            <a:br>
              <a:rPr lang="en-US" b="1" dirty="0" smtClean="0"/>
            </a:br>
            <a:r>
              <a:rPr lang="en-US" b="1" dirty="0" smtClean="0"/>
              <a:t>Novoalign</a:t>
            </a:r>
            <a:r>
              <a:rPr lang="en-US" dirty="0" smtClean="0"/>
              <a:t> </a:t>
            </a:r>
            <a:br>
              <a:rPr lang="en-US" dirty="0" smtClean="0"/>
            </a:br>
            <a:r>
              <a:rPr lang="en-US" dirty="0" smtClean="0"/>
              <a:t>and</a:t>
            </a:r>
            <a:r>
              <a:rPr lang="en-US" dirty="0"/>
              <a:t> </a:t>
            </a:r>
            <a:r>
              <a:rPr lang="en-US" b="1" dirty="0" smtClean="0"/>
              <a:t>MAQ </a:t>
            </a:r>
            <a:br>
              <a:rPr lang="en-US" b="1" dirty="0" smtClean="0"/>
            </a:br>
            <a:r>
              <a:rPr lang="en-US" sz="2000" dirty="0" smtClean="0"/>
              <a:t>(also BLAST)</a:t>
            </a:r>
          </a:p>
          <a:p>
            <a:pPr lvl="2"/>
            <a:r>
              <a:rPr lang="en-US" sz="2000" dirty="0" smtClean="0"/>
              <a:t>Reference genome</a:t>
            </a:r>
            <a:br>
              <a:rPr lang="en-US" sz="2000" dirty="0" smtClean="0"/>
            </a:br>
            <a:r>
              <a:rPr lang="en-US" sz="2000" dirty="0" smtClean="0"/>
              <a:t>stored as subsets of</a:t>
            </a:r>
            <a:br>
              <a:rPr lang="en-US" sz="2000" dirty="0" smtClean="0"/>
            </a:br>
            <a:r>
              <a:rPr lang="en-US" sz="2000" dirty="0" smtClean="0"/>
              <a:t>size k (a.k.a. k-</a:t>
            </a:r>
            <a:r>
              <a:rPr lang="en-US" sz="2000" dirty="0" err="1" smtClean="0"/>
              <a:t>mers</a:t>
            </a:r>
            <a:r>
              <a:rPr lang="en-US" sz="2000" dirty="0" smtClean="0"/>
              <a:t>) </a:t>
            </a:r>
            <a:br>
              <a:rPr lang="en-US" sz="2000" dirty="0" smtClean="0"/>
            </a:br>
            <a:r>
              <a:rPr lang="en-US" sz="2000" dirty="0" smtClean="0"/>
              <a:t>in</a:t>
            </a:r>
            <a:r>
              <a:rPr lang="en-US" sz="2000" dirty="0"/>
              <a:t> </a:t>
            </a:r>
            <a:r>
              <a:rPr lang="en-US" sz="2000" dirty="0" smtClean="0"/>
              <a:t>a hash.</a:t>
            </a:r>
            <a:endParaRPr lang="en-US" sz="2000" dirty="0"/>
          </a:p>
          <a:p>
            <a:pPr lvl="2"/>
            <a:r>
              <a:rPr lang="en-US" sz="2000" dirty="0" smtClean="0"/>
              <a:t>Subsets of reads matched</a:t>
            </a:r>
            <a:br>
              <a:rPr lang="en-US" sz="2000" dirty="0" smtClean="0"/>
            </a:br>
            <a:r>
              <a:rPr lang="en-US" sz="2000" dirty="0" smtClean="0"/>
              <a:t>against the reference.</a:t>
            </a:r>
          </a:p>
          <a:p>
            <a:pPr lvl="2"/>
            <a:r>
              <a:rPr lang="en-US" sz="2000" dirty="0" smtClean="0"/>
              <a:t>Based on perfect matches, align </a:t>
            </a:r>
            <a:r>
              <a:rPr lang="en-US" sz="2000" dirty="0" smtClean="0"/>
              <a:t>the mismatching </a:t>
            </a:r>
            <a:r>
              <a:rPr lang="en-US" sz="2000" dirty="0" smtClean="0"/>
              <a:t>reads.</a:t>
            </a:r>
          </a:p>
          <a:p>
            <a:pPr marL="914400" lvl="2" indent="0">
              <a:buNone/>
            </a:pPr>
            <a:endParaRPr lang="en-US" sz="2000" dirty="0" smtClean="0"/>
          </a:p>
          <a:p>
            <a:pPr lvl="2"/>
            <a:endParaRPr lang="en-GB" dirty="0"/>
          </a:p>
        </p:txBody>
      </p:sp>
      <p:pic>
        <p:nvPicPr>
          <p:cNvPr id="4" name="Picture 2" descr="https://lh4.googleusercontent.com/EKDKqJPJht4IWNQL13jOlfXqUbhwnpUw3odm6pi1JKvaQC_w7-c2jEqVuPNtoom2Rflhl_VFTMap2kQlF06xEjgO6Nl4JGH6F5eySbHjtkNW-Q44MVIb-JKAZlNlNE3qw_H6YC4"/>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400"/>
          <a:stretch/>
        </p:blipFill>
        <p:spPr bwMode="auto">
          <a:xfrm>
            <a:off x="3917683" y="2553306"/>
            <a:ext cx="5142428" cy="356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7352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42077" y="2410474"/>
            <a:ext cx="2718033" cy="3862596"/>
          </a:xfrm>
          <a:prstGeom prst="rect">
            <a:avLst/>
          </a:prstGeom>
        </p:spPr>
        <p:txBody>
          <a:bodyPr wrap="square">
            <a:spAutoFit/>
          </a:bodyPr>
          <a:lstStyle/>
          <a:p>
            <a:pPr marL="457200" algn="r"/>
            <a:r>
              <a:rPr lang="en-GB" sz="1400" u="sng" dirty="0" smtClean="0">
                <a:solidFill>
                  <a:srgbClr val="262626"/>
                </a:solidFill>
                <a:latin typeface="Source Sans Pro"/>
              </a:rPr>
              <a:t>GTCCGAAGCTCCGG</a:t>
            </a:r>
            <a:r>
              <a:rPr lang="en-GB" sz="1400" u="sng" dirty="0">
                <a:solidFill>
                  <a:srgbClr val="262626"/>
                </a:solidFill>
                <a:latin typeface="Source Sans Pro"/>
              </a:rPr>
              <a:t>$</a:t>
            </a:r>
            <a:endParaRPr lang="en-GB" sz="1400" dirty="0"/>
          </a:p>
          <a:p>
            <a:pPr marL="457200" algn="r">
              <a:spcBef>
                <a:spcPts val="320"/>
              </a:spcBef>
            </a:pPr>
            <a:r>
              <a:rPr lang="en-GB" sz="1400" dirty="0">
                <a:solidFill>
                  <a:srgbClr val="262626"/>
                </a:solidFill>
                <a:latin typeface="Source Sans Pro"/>
              </a:rPr>
              <a:t>TCCGAAGCTCCGG$</a:t>
            </a:r>
            <a:endParaRPr lang="en-GB" sz="1400" dirty="0"/>
          </a:p>
          <a:p>
            <a:pPr marL="457200" algn="r">
              <a:spcBef>
                <a:spcPts val="320"/>
              </a:spcBef>
            </a:pPr>
            <a:r>
              <a:rPr lang="en-GB" sz="1400" dirty="0">
                <a:solidFill>
                  <a:srgbClr val="262626"/>
                </a:solidFill>
                <a:latin typeface="Source Sans Pro"/>
              </a:rPr>
              <a:t>CCGAAGCTCCGG$</a:t>
            </a:r>
            <a:endParaRPr lang="en-GB" sz="1400" dirty="0"/>
          </a:p>
          <a:p>
            <a:pPr marL="457200" algn="r">
              <a:spcBef>
                <a:spcPts val="320"/>
              </a:spcBef>
            </a:pPr>
            <a:r>
              <a:rPr lang="en-GB" sz="1400" dirty="0">
                <a:solidFill>
                  <a:srgbClr val="262626"/>
                </a:solidFill>
                <a:latin typeface="Source Sans Pro"/>
              </a:rPr>
              <a:t>CGAAGCTCCGG$</a:t>
            </a:r>
            <a:endParaRPr lang="en-GB" sz="1400" dirty="0"/>
          </a:p>
          <a:p>
            <a:pPr marL="457200" algn="r">
              <a:spcBef>
                <a:spcPts val="320"/>
              </a:spcBef>
            </a:pPr>
            <a:r>
              <a:rPr lang="en-GB" sz="1400" dirty="0">
                <a:solidFill>
                  <a:srgbClr val="262626"/>
                </a:solidFill>
                <a:latin typeface="Source Sans Pro"/>
              </a:rPr>
              <a:t>GAAGCTCCGG$</a:t>
            </a:r>
            <a:endParaRPr lang="en-GB" sz="1400" dirty="0"/>
          </a:p>
          <a:p>
            <a:pPr marL="457200" algn="r">
              <a:spcBef>
                <a:spcPts val="320"/>
              </a:spcBef>
            </a:pPr>
            <a:r>
              <a:rPr lang="en-GB" sz="1400" dirty="0">
                <a:solidFill>
                  <a:srgbClr val="262626"/>
                </a:solidFill>
                <a:latin typeface="Source Sans Pro"/>
              </a:rPr>
              <a:t>AAGCTCCGG$</a:t>
            </a:r>
            <a:endParaRPr lang="en-GB" sz="1400" dirty="0"/>
          </a:p>
          <a:p>
            <a:pPr marL="457200" algn="r">
              <a:spcBef>
                <a:spcPts val="320"/>
              </a:spcBef>
            </a:pPr>
            <a:r>
              <a:rPr lang="en-GB" sz="1400" dirty="0">
                <a:solidFill>
                  <a:srgbClr val="262626"/>
                </a:solidFill>
                <a:latin typeface="Source Sans Pro"/>
              </a:rPr>
              <a:t>AGCTCCGG$</a:t>
            </a:r>
            <a:endParaRPr lang="en-GB" sz="1400" dirty="0"/>
          </a:p>
          <a:p>
            <a:pPr marL="457200" algn="r">
              <a:spcBef>
                <a:spcPts val="320"/>
              </a:spcBef>
            </a:pPr>
            <a:r>
              <a:rPr lang="en-GB" sz="1400" dirty="0">
                <a:solidFill>
                  <a:srgbClr val="262626"/>
                </a:solidFill>
                <a:latin typeface="Source Sans Pro"/>
              </a:rPr>
              <a:t>GCTCCGG$</a:t>
            </a:r>
            <a:endParaRPr lang="en-GB" sz="1400" dirty="0"/>
          </a:p>
          <a:p>
            <a:pPr marL="457200" algn="r">
              <a:spcBef>
                <a:spcPts val="320"/>
              </a:spcBef>
            </a:pPr>
            <a:r>
              <a:rPr lang="en-GB" sz="1400" dirty="0">
                <a:solidFill>
                  <a:srgbClr val="262626"/>
                </a:solidFill>
                <a:latin typeface="Source Sans Pro"/>
              </a:rPr>
              <a:t>CTCCGG$</a:t>
            </a:r>
            <a:endParaRPr lang="en-GB" sz="1400" dirty="0"/>
          </a:p>
          <a:p>
            <a:pPr marL="457200" algn="r">
              <a:spcBef>
                <a:spcPts val="320"/>
              </a:spcBef>
            </a:pPr>
            <a:r>
              <a:rPr lang="en-GB" sz="1400" dirty="0">
                <a:solidFill>
                  <a:srgbClr val="262626"/>
                </a:solidFill>
                <a:latin typeface="Source Sans Pro"/>
              </a:rPr>
              <a:t>TCCGG$</a:t>
            </a:r>
            <a:endParaRPr lang="en-GB" sz="1400" dirty="0"/>
          </a:p>
          <a:p>
            <a:pPr marL="457200" algn="r">
              <a:spcBef>
                <a:spcPts val="320"/>
              </a:spcBef>
            </a:pPr>
            <a:r>
              <a:rPr lang="en-GB" sz="1400" dirty="0">
                <a:solidFill>
                  <a:srgbClr val="262626"/>
                </a:solidFill>
                <a:latin typeface="Source Sans Pro"/>
              </a:rPr>
              <a:t>CCGG$</a:t>
            </a:r>
            <a:endParaRPr lang="en-GB" sz="1400" dirty="0"/>
          </a:p>
          <a:p>
            <a:pPr marL="457200" algn="r">
              <a:spcBef>
                <a:spcPts val="320"/>
              </a:spcBef>
            </a:pPr>
            <a:r>
              <a:rPr lang="en-GB" sz="1400" dirty="0">
                <a:solidFill>
                  <a:srgbClr val="262626"/>
                </a:solidFill>
                <a:latin typeface="Source Sans Pro"/>
              </a:rPr>
              <a:t>CGG$</a:t>
            </a:r>
            <a:endParaRPr lang="en-GB" sz="1400" dirty="0"/>
          </a:p>
          <a:p>
            <a:pPr marL="457200" algn="r">
              <a:spcBef>
                <a:spcPts val="320"/>
              </a:spcBef>
            </a:pPr>
            <a:r>
              <a:rPr lang="en-GB" sz="1400" dirty="0">
                <a:solidFill>
                  <a:srgbClr val="262626"/>
                </a:solidFill>
                <a:latin typeface="Source Sans Pro"/>
              </a:rPr>
              <a:t>GG$</a:t>
            </a:r>
            <a:endParaRPr lang="en-GB" sz="1400" dirty="0"/>
          </a:p>
          <a:p>
            <a:pPr marL="457200" algn="r">
              <a:spcBef>
                <a:spcPts val="320"/>
              </a:spcBef>
            </a:pPr>
            <a:r>
              <a:rPr lang="en-GB" sz="1400" dirty="0">
                <a:solidFill>
                  <a:srgbClr val="262626"/>
                </a:solidFill>
                <a:latin typeface="Source Sans Pro"/>
              </a:rPr>
              <a:t>G$</a:t>
            </a:r>
            <a:endParaRPr lang="en-GB" sz="1400" dirty="0"/>
          </a:p>
          <a:p>
            <a:pPr marL="457200" algn="r">
              <a:spcBef>
                <a:spcPts val="320"/>
              </a:spcBef>
            </a:pPr>
            <a:r>
              <a:rPr lang="en-GB" sz="1400" dirty="0" smtClean="0">
                <a:solidFill>
                  <a:srgbClr val="262626"/>
                </a:solidFill>
                <a:latin typeface="Source Sans Pro"/>
              </a:rPr>
              <a:t>$</a:t>
            </a:r>
            <a:endParaRPr lang="en-GB" sz="1400" dirty="0"/>
          </a:p>
        </p:txBody>
      </p:sp>
      <p:sp>
        <p:nvSpPr>
          <p:cNvPr id="2" name="Title 1"/>
          <p:cNvSpPr>
            <a:spLocks noGrp="1"/>
          </p:cNvSpPr>
          <p:nvPr>
            <p:ph type="title"/>
          </p:nvPr>
        </p:nvSpPr>
        <p:spPr/>
        <p:txBody>
          <a:bodyPr/>
          <a:lstStyle/>
          <a:p>
            <a:r>
              <a:rPr lang="en-US" dirty="0"/>
              <a:t>Fast Alignment using </a:t>
            </a:r>
            <a:r>
              <a:rPr lang="en-US" dirty="0" smtClean="0"/>
              <a:t>Tries</a:t>
            </a:r>
            <a:endParaRPr lang="en-GB" dirty="0"/>
          </a:p>
        </p:txBody>
      </p:sp>
      <p:sp>
        <p:nvSpPr>
          <p:cNvPr id="3" name="Content Placeholder 2"/>
          <p:cNvSpPr>
            <a:spLocks noGrp="1"/>
          </p:cNvSpPr>
          <p:nvPr>
            <p:ph sz="quarter" idx="10"/>
          </p:nvPr>
        </p:nvSpPr>
        <p:spPr/>
        <p:txBody>
          <a:bodyPr/>
          <a:lstStyle/>
          <a:p>
            <a:pPr lvl="0"/>
            <a:r>
              <a:rPr lang="en-US" dirty="0"/>
              <a:t>Fast aligners largely fall into two categories based on underlying data structure used to store and compare reads and reference:</a:t>
            </a:r>
            <a:endParaRPr lang="en-US" dirty="0" smtClean="0"/>
          </a:p>
          <a:p>
            <a:pPr lvl="1"/>
            <a:r>
              <a:rPr lang="en-US" dirty="0" smtClean="0"/>
              <a:t>Suffix </a:t>
            </a:r>
            <a:r>
              <a:rPr lang="en-US" dirty="0" smtClean="0"/>
              <a:t>tries or arrays, </a:t>
            </a:r>
            <a:r>
              <a:rPr lang="en-US" dirty="0" smtClean="0"/>
              <a:t>or FM-index</a:t>
            </a:r>
            <a:endParaRPr lang="en-US" dirty="0"/>
          </a:p>
          <a:p>
            <a:pPr lvl="2"/>
            <a:r>
              <a:rPr lang="en-US" dirty="0" smtClean="0"/>
              <a:t>Structures based on storing all possible</a:t>
            </a:r>
            <a:br>
              <a:rPr lang="en-US" dirty="0" smtClean="0"/>
            </a:br>
            <a:r>
              <a:rPr lang="en-US" dirty="0" smtClean="0"/>
              <a:t>suffixes of a sequence.</a:t>
            </a:r>
            <a:endParaRPr lang="en-US" dirty="0"/>
          </a:p>
          <a:p>
            <a:pPr lvl="2"/>
            <a:r>
              <a:rPr lang="en-US" dirty="0"/>
              <a:t>Used by </a:t>
            </a:r>
            <a:r>
              <a:rPr lang="en-US" b="1" dirty="0"/>
              <a:t>BWA </a:t>
            </a:r>
            <a:r>
              <a:rPr lang="en-US" dirty="0"/>
              <a:t>and </a:t>
            </a:r>
            <a:r>
              <a:rPr lang="en-US" b="1" dirty="0" smtClean="0"/>
              <a:t>Bowtie2</a:t>
            </a:r>
            <a:r>
              <a:rPr lang="en-US" dirty="0" smtClean="0"/>
              <a:t>. </a:t>
            </a:r>
            <a:br>
              <a:rPr lang="en-US" dirty="0" smtClean="0"/>
            </a:br>
            <a:r>
              <a:rPr lang="en-US" sz="2000" dirty="0" smtClean="0"/>
              <a:t>(both very popular methods for </a:t>
            </a:r>
            <a:r>
              <a:rPr lang="en-US" sz="2000" dirty="0"/>
              <a:t>fast </a:t>
            </a:r>
            <a:r>
              <a:rPr lang="en-US" sz="2000" dirty="0" smtClean="0"/>
              <a:t>alignment).</a:t>
            </a:r>
            <a:endParaRPr lang="en-GB" sz="2000" dirty="0"/>
          </a:p>
        </p:txBody>
      </p:sp>
      <p:pic>
        <p:nvPicPr>
          <p:cNvPr id="5124" name="Picture 4" descr="https://lh6.googleusercontent.com/8ywRPM92bYdiGxlYvoCnpms_E-Gyo38o8oP3v7At9Qm7-ck1ex9HrGNPdfpPeb_QeE47bcPSgEA0SOaVSRmEIU_-nI09l4Mm-tDSOAVv7v5x5kkFmYOUvcptWHQuGWGu2Zh_UR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0695" y="4612318"/>
            <a:ext cx="5156750" cy="2245682"/>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10800000">
            <a:off x="6230943" y="4731391"/>
            <a:ext cx="1551963" cy="3942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8955" y="4395425"/>
            <a:ext cx="2244462" cy="584775"/>
          </a:xfrm>
          <a:prstGeom prst="rect">
            <a:avLst/>
          </a:prstGeom>
          <a:noFill/>
        </p:spPr>
        <p:txBody>
          <a:bodyPr wrap="square" rtlCol="0">
            <a:spAutoFit/>
          </a:bodyPr>
          <a:lstStyle/>
          <a:p>
            <a:r>
              <a:rPr lang="en-US" sz="1600" dirty="0">
                <a:latin typeface="Avenir Book"/>
              </a:rPr>
              <a:t>A</a:t>
            </a:r>
            <a:r>
              <a:rPr lang="en-US" sz="1600" dirty="0" smtClean="0">
                <a:latin typeface="Avenir Book"/>
              </a:rPr>
              <a:t> suffix trie for </a:t>
            </a:r>
            <a:r>
              <a:rPr lang="en-GB" sz="1600" dirty="0" smtClean="0">
                <a:solidFill>
                  <a:srgbClr val="262626"/>
                </a:solidFill>
                <a:latin typeface="Avenir Book"/>
              </a:rPr>
              <a:t>GTCCGAAGCTCCGG</a:t>
            </a:r>
            <a:endParaRPr lang="en-GB" sz="1600" dirty="0">
              <a:latin typeface="Avenir Book"/>
            </a:endParaRPr>
          </a:p>
        </p:txBody>
      </p:sp>
    </p:spTree>
    <p:extLst>
      <p:ext uri="{BB962C8B-B14F-4D97-AF65-F5344CB8AC3E}">
        <p14:creationId xmlns:p14="http://schemas.microsoft.com/office/powerpoint/2010/main" val="39851298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Deviations from the reference</a:t>
            </a:r>
            <a:endParaRPr lang="en-GB" dirty="0"/>
          </a:p>
        </p:txBody>
      </p:sp>
      <p:sp>
        <p:nvSpPr>
          <p:cNvPr id="3" name="Content Placeholder 2"/>
          <p:cNvSpPr>
            <a:spLocks noGrp="1"/>
          </p:cNvSpPr>
          <p:nvPr>
            <p:ph sz="quarter" idx="10"/>
          </p:nvPr>
        </p:nvSpPr>
        <p:spPr/>
        <p:txBody>
          <a:bodyPr>
            <a:normAutofit/>
          </a:bodyPr>
          <a:lstStyle/>
          <a:p>
            <a:r>
              <a:rPr lang="en-US" dirty="0" smtClean="0"/>
              <a:t>Hashes and tries are useful </a:t>
            </a:r>
            <a:r>
              <a:rPr lang="en-US" dirty="0" smtClean="0"/>
              <a:t>for exact matches, but </a:t>
            </a:r>
            <a:r>
              <a:rPr lang="en-US" dirty="0"/>
              <a:t>n</a:t>
            </a:r>
            <a:r>
              <a:rPr lang="en-US" dirty="0" smtClean="0"/>
              <a:t>ot </a:t>
            </a:r>
            <a:r>
              <a:rPr lang="en-US" dirty="0" smtClean="0"/>
              <a:t>all reads match a region of the reference.</a:t>
            </a:r>
          </a:p>
          <a:p>
            <a:pPr lvl="1"/>
            <a:r>
              <a:rPr lang="en-US" dirty="0" smtClean="0"/>
              <a:t>Mismatches take different forms</a:t>
            </a:r>
            <a:r>
              <a:rPr lang="en-US" dirty="0"/>
              <a:t>:</a:t>
            </a:r>
            <a:endParaRPr lang="en-US" sz="800" dirty="0" smtClean="0"/>
          </a:p>
          <a:p>
            <a:pPr lvl="2"/>
            <a:r>
              <a:rPr lang="en-US" dirty="0" smtClean="0"/>
              <a:t>Single nucleotide alteration. </a:t>
            </a:r>
            <a:endParaRPr lang="en-US" sz="1800" dirty="0" smtClean="0"/>
          </a:p>
          <a:p>
            <a:pPr lvl="1"/>
            <a:endParaRPr lang="en-US" sz="2800" dirty="0" smtClean="0"/>
          </a:p>
          <a:p>
            <a:pPr marL="457200" lvl="1" indent="0">
              <a:buNone/>
            </a:pPr>
            <a:endParaRPr lang="en-US" sz="2000" dirty="0" smtClean="0"/>
          </a:p>
          <a:p>
            <a:pPr lvl="2"/>
            <a:endParaRPr lang="en-US" dirty="0" smtClean="0"/>
          </a:p>
          <a:p>
            <a:pPr lvl="2"/>
            <a:r>
              <a:rPr lang="en-US" dirty="0" smtClean="0"/>
              <a:t>Insertion </a:t>
            </a:r>
            <a:endParaRPr lang="en-US" sz="2800" dirty="0" smtClean="0"/>
          </a:p>
          <a:p>
            <a:pPr lvl="1"/>
            <a:endParaRPr lang="en-US" sz="2800" dirty="0" smtClean="0"/>
          </a:p>
          <a:p>
            <a:pPr marL="3657600" lvl="8" indent="0">
              <a:buNone/>
            </a:pPr>
            <a:r>
              <a:rPr lang="en-US" sz="2000" dirty="0" smtClean="0"/>
              <a:t>	</a:t>
            </a:r>
            <a:endParaRPr lang="en-US" sz="2000" dirty="0">
              <a:latin typeface="Avenir Book"/>
            </a:endParaRPr>
          </a:p>
          <a:p>
            <a:pPr lvl="2"/>
            <a:r>
              <a:rPr lang="en-US" dirty="0" smtClean="0"/>
              <a:t>Deletion</a:t>
            </a:r>
            <a:endParaRPr lang="en-GB" sz="1800" dirty="0"/>
          </a:p>
        </p:txBody>
      </p:sp>
      <p:graphicFrame>
        <p:nvGraphicFramePr>
          <p:cNvPr id="4" name="Table 3">
            <a:extLst>
              <a:ext uri="{FF2B5EF4-FFF2-40B4-BE49-F238E27FC236}">
                <a16:creationId xmlns:a16="http://schemas.microsoft.com/office/drawing/2014/main" id="{51F912A6-2D0B-45A5-AD93-C61ACC4C79FD}"/>
              </a:ext>
            </a:extLst>
          </p:cNvPr>
          <p:cNvGraphicFramePr>
            <a:graphicFrameLocks noGrp="1"/>
          </p:cNvGraphicFramePr>
          <p:nvPr>
            <p:extLst>
              <p:ext uri="{D42A27DB-BD31-4B8C-83A1-F6EECF244321}">
                <p14:modId xmlns:p14="http://schemas.microsoft.com/office/powerpoint/2010/main" val="1040368316"/>
              </p:ext>
            </p:extLst>
          </p:nvPr>
        </p:nvGraphicFramePr>
        <p:xfrm>
          <a:off x="1511381" y="3037974"/>
          <a:ext cx="4286250" cy="841446"/>
        </p:xfrm>
        <a:graphic>
          <a:graphicData uri="http://schemas.openxmlformats.org/drawingml/2006/table">
            <a:tbl>
              <a:tblPr firstRow="1" bandRow="1">
                <a:tableStyleId>{5C22544A-7EE6-4342-B048-85BDC9FD1C3A}</a:tableStyleId>
              </a:tblPr>
              <a:tblGrid>
                <a:gridCol w="873238">
                  <a:extLst>
                    <a:ext uri="{9D8B030D-6E8A-4147-A177-3AD203B41FA5}">
                      <a16:colId xmlns:a16="http://schemas.microsoft.com/office/drawing/2014/main" val="833037380"/>
                    </a:ext>
                  </a:extLst>
                </a:gridCol>
                <a:gridCol w="3413012">
                  <a:extLst>
                    <a:ext uri="{9D8B030D-6E8A-4147-A177-3AD203B41FA5}">
                      <a16:colId xmlns:a16="http://schemas.microsoft.com/office/drawing/2014/main" val="3211087337"/>
                    </a:ext>
                  </a:extLst>
                </a:gridCol>
              </a:tblGrid>
              <a:tr h="361972">
                <a:tc>
                  <a:txBody>
                    <a:bodyPr/>
                    <a:lstStyle/>
                    <a:p>
                      <a:pPr marL="0" indent="0">
                        <a:spcBef>
                          <a:spcPts val="0"/>
                        </a:spcBef>
                        <a:buNone/>
                      </a:pPr>
                      <a:r>
                        <a:rPr lang="es-CL" sz="1800" b="1" dirty="0">
                          <a:solidFill>
                            <a:schemeClr val="tx1"/>
                          </a:solidFill>
                        </a:rPr>
                        <a:t>Ref</a:t>
                      </a:r>
                      <a:endParaRPr lang="es-CL"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b="0" dirty="0" smtClean="0">
                          <a:solidFill>
                            <a:schemeClr val="tx1"/>
                          </a:solidFill>
                        </a:rPr>
                        <a:t>…ATGATGCCATGACTGACCCTGAT…</a:t>
                      </a:r>
                      <a:endParaRPr lang="es-CL" sz="18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3827664"/>
                  </a:ext>
                </a:extLst>
              </a:tr>
              <a:tr h="4756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b="1" dirty="0">
                          <a:solidFill>
                            <a:schemeClr val="tx1"/>
                          </a:solidFill>
                        </a:rPr>
                        <a:t>Read</a:t>
                      </a:r>
                      <a:endParaRPr lang="es-CL"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b="0" dirty="0" smtClean="0">
                          <a:solidFill>
                            <a:schemeClr val="tx1"/>
                          </a:solidFill>
                        </a:rPr>
                        <a:t>…ATGATGCCATGACTGAC</a:t>
                      </a:r>
                      <a:r>
                        <a:rPr lang="es-CL" sz="1800" b="1" dirty="0" smtClean="0">
                          <a:solidFill>
                            <a:schemeClr val="tx1"/>
                          </a:solidFill>
                        </a:rPr>
                        <a:t>A</a:t>
                      </a:r>
                      <a:r>
                        <a:rPr lang="es-CL" sz="1800" b="0" dirty="0" smtClean="0">
                          <a:solidFill>
                            <a:schemeClr val="tx1"/>
                          </a:solidFill>
                        </a:rPr>
                        <a:t>CTGAT…</a:t>
                      </a:r>
                      <a:endParaRPr lang="es-CL" sz="1800" b="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6117893"/>
                  </a:ext>
                </a:extLst>
              </a:tr>
            </a:tbl>
          </a:graphicData>
        </a:graphic>
      </p:graphicFrame>
      <p:graphicFrame>
        <p:nvGraphicFramePr>
          <p:cNvPr id="5" name="Table 4">
            <a:extLst>
              <a:ext uri="{FF2B5EF4-FFF2-40B4-BE49-F238E27FC236}">
                <a16:creationId xmlns:a16="http://schemas.microsoft.com/office/drawing/2014/main" id="{81C792D0-C81E-4BFF-9280-8F299DF44303}"/>
              </a:ext>
            </a:extLst>
          </p:cNvPr>
          <p:cNvGraphicFramePr>
            <a:graphicFrameLocks noGrp="1"/>
          </p:cNvGraphicFramePr>
          <p:nvPr>
            <p:extLst>
              <p:ext uri="{D42A27DB-BD31-4B8C-83A1-F6EECF244321}">
                <p14:modId xmlns:p14="http://schemas.microsoft.com/office/powerpoint/2010/main" val="2629881120"/>
              </p:ext>
            </p:extLst>
          </p:nvPr>
        </p:nvGraphicFramePr>
        <p:xfrm>
          <a:off x="1511381" y="4494349"/>
          <a:ext cx="4316730" cy="731520"/>
        </p:xfrm>
        <a:graphic>
          <a:graphicData uri="http://schemas.openxmlformats.org/drawingml/2006/table">
            <a:tbl>
              <a:tblPr firstRow="1" bandRow="1">
                <a:tableStyleId>{5C22544A-7EE6-4342-B048-85BDC9FD1C3A}</a:tableStyleId>
              </a:tblPr>
              <a:tblGrid>
                <a:gridCol w="865956">
                  <a:extLst>
                    <a:ext uri="{9D8B030D-6E8A-4147-A177-3AD203B41FA5}">
                      <a16:colId xmlns:a16="http://schemas.microsoft.com/office/drawing/2014/main" val="833037380"/>
                    </a:ext>
                  </a:extLst>
                </a:gridCol>
                <a:gridCol w="3450774">
                  <a:extLst>
                    <a:ext uri="{9D8B030D-6E8A-4147-A177-3AD203B41FA5}">
                      <a16:colId xmlns:a16="http://schemas.microsoft.com/office/drawing/2014/main" val="3211087337"/>
                    </a:ext>
                  </a:extLst>
                </a:gridCol>
              </a:tblGrid>
              <a:tr h="271053">
                <a:tc>
                  <a:txBody>
                    <a:bodyPr/>
                    <a:lstStyle/>
                    <a:p>
                      <a:pPr marL="0" indent="0">
                        <a:spcBef>
                          <a:spcPts val="0"/>
                        </a:spcBef>
                        <a:buNone/>
                      </a:pPr>
                      <a:r>
                        <a:rPr lang="es-CL" sz="1800" b="1" dirty="0">
                          <a:ln>
                            <a:noFill/>
                          </a:ln>
                          <a:solidFill>
                            <a:schemeClr val="tx1"/>
                          </a:solidFill>
                        </a:rPr>
                        <a:t>Ref</a:t>
                      </a:r>
                      <a:endParaRPr lang="es-CL" b="1" dirty="0">
                        <a:ln>
                          <a:noFill/>
                        </a:ln>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b="0" dirty="0" smtClean="0">
                          <a:ln>
                            <a:noFill/>
                          </a:ln>
                          <a:solidFill>
                            <a:schemeClr val="tx1"/>
                          </a:solidFill>
                        </a:rPr>
                        <a:t>…TCCATGTGTGACTA</a:t>
                      </a:r>
                      <a:r>
                        <a:rPr lang="es-CL" sz="1800" b="0" dirty="0">
                          <a:ln>
                            <a:noFill/>
                          </a:ln>
                          <a:solidFill>
                            <a:schemeClr val="tx1"/>
                          </a:solidFill>
                        </a:rPr>
                        <a:t>******</a:t>
                      </a:r>
                      <a:r>
                        <a:rPr lang="es-CL" sz="1800" b="0" dirty="0" smtClean="0">
                          <a:ln>
                            <a:noFill/>
                          </a:ln>
                          <a:solidFill>
                            <a:schemeClr val="tx1"/>
                          </a:solidFill>
                        </a:rPr>
                        <a:t>CACC…</a:t>
                      </a:r>
                      <a:endParaRPr lang="es-CL" sz="1800" b="0" dirty="0">
                        <a:ln>
                          <a:noFill/>
                        </a:ln>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3827664"/>
                  </a:ext>
                </a:extLst>
              </a:tr>
              <a:tr h="2792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b="1" dirty="0">
                          <a:ln>
                            <a:noFill/>
                          </a:ln>
                          <a:solidFill>
                            <a:schemeClr val="tx1"/>
                          </a:solidFill>
                        </a:rPr>
                        <a:t>Read</a:t>
                      </a:r>
                      <a:endParaRPr lang="es-CL" b="1" dirty="0">
                        <a:ln>
                          <a:noFill/>
                        </a:ln>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dirty="0" smtClean="0">
                          <a:ln>
                            <a:noFill/>
                          </a:ln>
                        </a:rPr>
                        <a:t>…TCCATGTGTGACTATTTGTCACC…</a:t>
                      </a:r>
                      <a:endParaRPr lang="es-CL" b="0" dirty="0">
                        <a:ln>
                          <a:noFill/>
                        </a:ln>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6117893"/>
                  </a:ext>
                </a:extLst>
              </a:tr>
            </a:tbl>
          </a:graphicData>
        </a:graphic>
      </p:graphicFrame>
      <p:graphicFrame>
        <p:nvGraphicFramePr>
          <p:cNvPr id="6" name="Table 5">
            <a:extLst>
              <a:ext uri="{FF2B5EF4-FFF2-40B4-BE49-F238E27FC236}">
                <a16:creationId xmlns:a16="http://schemas.microsoft.com/office/drawing/2014/main" id="{8A9AD45E-81AC-4F2E-981A-3D77BC999B1D}"/>
              </a:ext>
            </a:extLst>
          </p:cNvPr>
          <p:cNvGraphicFramePr>
            <a:graphicFrameLocks noGrp="1"/>
          </p:cNvGraphicFramePr>
          <p:nvPr>
            <p:extLst>
              <p:ext uri="{D42A27DB-BD31-4B8C-83A1-F6EECF244321}">
                <p14:modId xmlns:p14="http://schemas.microsoft.com/office/powerpoint/2010/main" val="2548348226"/>
              </p:ext>
            </p:extLst>
          </p:nvPr>
        </p:nvGraphicFramePr>
        <p:xfrm>
          <a:off x="1511381" y="5719631"/>
          <a:ext cx="4631056" cy="731520"/>
        </p:xfrm>
        <a:graphic>
          <a:graphicData uri="http://schemas.openxmlformats.org/drawingml/2006/table">
            <a:tbl>
              <a:tblPr firstRow="1" bandRow="1">
                <a:tableStyleId>{5C22544A-7EE6-4342-B048-85BDC9FD1C3A}</a:tableStyleId>
              </a:tblPr>
              <a:tblGrid>
                <a:gridCol w="877680">
                  <a:extLst>
                    <a:ext uri="{9D8B030D-6E8A-4147-A177-3AD203B41FA5}">
                      <a16:colId xmlns:a16="http://schemas.microsoft.com/office/drawing/2014/main" val="833037380"/>
                    </a:ext>
                  </a:extLst>
                </a:gridCol>
                <a:gridCol w="3753376">
                  <a:extLst>
                    <a:ext uri="{9D8B030D-6E8A-4147-A177-3AD203B41FA5}">
                      <a16:colId xmlns:a16="http://schemas.microsoft.com/office/drawing/2014/main" val="3211087337"/>
                    </a:ext>
                  </a:extLst>
                </a:gridCol>
              </a:tblGrid>
              <a:tr h="271053">
                <a:tc>
                  <a:txBody>
                    <a:bodyPr/>
                    <a:lstStyle/>
                    <a:p>
                      <a:pPr marL="0" indent="0">
                        <a:spcBef>
                          <a:spcPts val="0"/>
                        </a:spcBef>
                        <a:buNone/>
                      </a:pPr>
                      <a:r>
                        <a:rPr lang="es-CL" sz="1800" b="1" dirty="0">
                          <a:ln>
                            <a:noFill/>
                          </a:ln>
                          <a:solidFill>
                            <a:schemeClr val="tx1"/>
                          </a:solidFill>
                        </a:rPr>
                        <a:t>Ref</a:t>
                      </a:r>
                      <a:endParaRPr lang="es-CL" b="1" dirty="0">
                        <a:ln>
                          <a:noFill/>
                        </a:ln>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b="0" dirty="0" smtClean="0">
                          <a:solidFill>
                            <a:schemeClr val="tx1"/>
                          </a:solidFill>
                        </a:rPr>
                        <a:t>…AAACTTAGTGCAACAGTGCACGAG…</a:t>
                      </a:r>
                      <a:endParaRPr lang="es-CL" sz="1800" b="0" dirty="0">
                        <a:ln>
                          <a:noFill/>
                        </a:ln>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3827664"/>
                  </a:ext>
                </a:extLst>
              </a:tr>
              <a:tr h="2792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b="1" dirty="0">
                          <a:ln>
                            <a:noFill/>
                          </a:ln>
                          <a:solidFill>
                            <a:schemeClr val="tx1"/>
                          </a:solidFill>
                        </a:rPr>
                        <a:t>Read</a:t>
                      </a:r>
                      <a:endParaRPr lang="es-CL" b="1" dirty="0">
                        <a:ln>
                          <a:noFill/>
                        </a:ln>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800" dirty="0" smtClean="0"/>
                        <a:t>…AAAC</a:t>
                      </a:r>
                      <a:r>
                        <a:rPr lang="es-CL" sz="1800" dirty="0"/>
                        <a:t>**</a:t>
                      </a:r>
                      <a:r>
                        <a:rPr lang="es-CL" sz="1800" dirty="0" smtClean="0"/>
                        <a:t>AGTGCAACAGTGCACGAG…</a:t>
                      </a:r>
                      <a:endParaRPr lang="es-CL" b="0" dirty="0">
                        <a:ln>
                          <a:noFill/>
                        </a:ln>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6117893"/>
                  </a:ext>
                </a:extLst>
              </a:tr>
            </a:tbl>
          </a:graphicData>
        </a:graphic>
      </p:graphicFrame>
      <p:sp>
        <p:nvSpPr>
          <p:cNvPr id="7" name="Right Bracket 6"/>
          <p:cNvSpPr/>
          <p:nvPr/>
        </p:nvSpPr>
        <p:spPr>
          <a:xfrm flipH="1">
            <a:off x="1082179" y="3810000"/>
            <a:ext cx="118880" cy="1493520"/>
          </a:xfrm>
          <a:prstGeom prst="righ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TextBox 7"/>
          <p:cNvSpPr txBox="1"/>
          <p:nvPr/>
        </p:nvSpPr>
        <p:spPr>
          <a:xfrm>
            <a:off x="133426" y="3953658"/>
            <a:ext cx="999084" cy="1200329"/>
          </a:xfrm>
          <a:prstGeom prst="rect">
            <a:avLst/>
          </a:prstGeom>
          <a:noFill/>
        </p:spPr>
        <p:txBody>
          <a:bodyPr wrap="square" rtlCol="0">
            <a:spAutoFit/>
          </a:bodyPr>
          <a:lstStyle/>
          <a:p>
            <a:pPr algn="ctr"/>
            <a:r>
              <a:rPr lang="en-US" dirty="0" smtClean="0"/>
              <a:t>Jointly referred to as </a:t>
            </a:r>
            <a:r>
              <a:rPr lang="en-US" dirty="0" err="1" smtClean="0"/>
              <a:t>indels</a:t>
            </a:r>
            <a:endParaRPr lang="en-US" dirty="0"/>
          </a:p>
        </p:txBody>
      </p:sp>
      <p:sp>
        <p:nvSpPr>
          <p:cNvPr id="9" name="TextBox 8"/>
          <p:cNvSpPr txBox="1"/>
          <p:nvPr/>
        </p:nvSpPr>
        <p:spPr>
          <a:xfrm>
            <a:off x="5873898" y="3085886"/>
            <a:ext cx="2418620" cy="646331"/>
          </a:xfrm>
          <a:prstGeom prst="rect">
            <a:avLst/>
          </a:prstGeom>
          <a:noFill/>
        </p:spPr>
        <p:txBody>
          <a:bodyPr wrap="square" rtlCol="0">
            <a:spAutoFit/>
          </a:bodyPr>
          <a:lstStyle/>
          <a:p>
            <a:r>
              <a:rPr lang="en-US" b="1" dirty="0"/>
              <a:t>source:</a:t>
            </a:r>
            <a:r>
              <a:rPr lang="en-US" dirty="0"/>
              <a:t> variant (SNV) or </a:t>
            </a:r>
            <a:br>
              <a:rPr lang="en-US" dirty="0"/>
            </a:br>
            <a:r>
              <a:rPr lang="en-US" dirty="0" smtClean="0"/>
              <a:t>base calling error</a:t>
            </a:r>
            <a:r>
              <a:rPr lang="en-US" dirty="0"/>
              <a:t>.</a:t>
            </a:r>
            <a:endParaRPr lang="en-GB" dirty="0"/>
          </a:p>
        </p:txBody>
      </p:sp>
      <p:sp>
        <p:nvSpPr>
          <p:cNvPr id="12" name="TextBox 11"/>
          <p:cNvSpPr txBox="1"/>
          <p:nvPr/>
        </p:nvSpPr>
        <p:spPr>
          <a:xfrm>
            <a:off x="5917266" y="4536943"/>
            <a:ext cx="3060290" cy="646331"/>
          </a:xfrm>
          <a:prstGeom prst="rect">
            <a:avLst/>
          </a:prstGeom>
          <a:noFill/>
        </p:spPr>
        <p:txBody>
          <a:bodyPr wrap="square" rtlCol="0">
            <a:spAutoFit/>
          </a:bodyPr>
          <a:lstStyle/>
          <a:p>
            <a:r>
              <a:rPr lang="en-US" b="1" dirty="0"/>
              <a:t>source: </a:t>
            </a:r>
            <a:r>
              <a:rPr lang="en-US" dirty="0"/>
              <a:t>real insertion or </a:t>
            </a:r>
            <a:r>
              <a:rPr lang="en-US" dirty="0" smtClean="0"/>
              <a:t>region</a:t>
            </a:r>
            <a:br>
              <a:rPr lang="en-US" dirty="0" smtClean="0"/>
            </a:br>
            <a:r>
              <a:rPr lang="en-US" dirty="0" smtClean="0"/>
              <a:t>difficult to align</a:t>
            </a:r>
            <a:endParaRPr lang="en-GB" dirty="0"/>
          </a:p>
        </p:txBody>
      </p:sp>
      <p:sp>
        <p:nvSpPr>
          <p:cNvPr id="13" name="TextBox 12"/>
          <p:cNvSpPr txBox="1"/>
          <p:nvPr/>
        </p:nvSpPr>
        <p:spPr>
          <a:xfrm>
            <a:off x="5936067" y="5698015"/>
            <a:ext cx="3022687" cy="646331"/>
          </a:xfrm>
          <a:prstGeom prst="rect">
            <a:avLst/>
          </a:prstGeom>
          <a:noFill/>
        </p:spPr>
        <p:txBody>
          <a:bodyPr wrap="none" rtlCol="0">
            <a:spAutoFit/>
          </a:bodyPr>
          <a:lstStyle/>
          <a:p>
            <a:r>
              <a:rPr lang="en-US" b="1" dirty="0"/>
              <a:t>source: </a:t>
            </a:r>
            <a:r>
              <a:rPr lang="en-US" dirty="0"/>
              <a:t>real </a:t>
            </a:r>
            <a:r>
              <a:rPr lang="en-US" dirty="0" smtClean="0"/>
              <a:t>deletion </a:t>
            </a:r>
            <a:r>
              <a:rPr lang="en-US" dirty="0"/>
              <a:t>or region</a:t>
            </a:r>
            <a:br>
              <a:rPr lang="en-US" dirty="0"/>
            </a:br>
            <a:r>
              <a:rPr lang="en-US" dirty="0"/>
              <a:t>difficult to align</a:t>
            </a:r>
            <a:endParaRPr lang="en-GB" dirty="0"/>
          </a:p>
        </p:txBody>
      </p:sp>
    </p:spTree>
    <p:extLst>
      <p:ext uri="{BB962C8B-B14F-4D97-AF65-F5344CB8AC3E}">
        <p14:creationId xmlns:p14="http://schemas.microsoft.com/office/powerpoint/2010/main" val="25359572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Phred Quality Score Revisited</a:t>
            </a:r>
            <a:endParaRPr lang="en-GB" dirty="0"/>
          </a:p>
        </p:txBody>
      </p:sp>
      <p:sp>
        <p:nvSpPr>
          <p:cNvPr id="3" name="Content Placeholder 2"/>
          <p:cNvSpPr>
            <a:spLocks noGrp="1"/>
          </p:cNvSpPr>
          <p:nvPr>
            <p:ph sz="quarter" idx="10"/>
          </p:nvPr>
        </p:nvSpPr>
        <p:spPr/>
        <p:txBody>
          <a:bodyPr/>
          <a:lstStyle/>
          <a:p>
            <a:r>
              <a:rPr lang="en-US" dirty="0" smtClean="0"/>
              <a:t>Phred quality scores are also used to quantify </a:t>
            </a:r>
            <a:r>
              <a:rPr lang="en-US" b="1" dirty="0" smtClean="0"/>
              <a:t>mapping</a:t>
            </a:r>
            <a:r>
              <a:rPr lang="en-US" dirty="0" smtClean="0"/>
              <a:t> uncertainty.</a:t>
            </a:r>
          </a:p>
          <a:p>
            <a:pPr lvl="1"/>
            <a:r>
              <a:rPr lang="en-US" dirty="0" smtClean="0"/>
              <a:t>Mapping quality is applied to a single read rather than individual bases.</a:t>
            </a:r>
          </a:p>
          <a:p>
            <a:endParaRPr lang="en-US" dirty="0"/>
          </a:p>
          <a:p>
            <a:endParaRPr lang="en-US" dirty="0" smtClean="0"/>
          </a:p>
          <a:p>
            <a:endParaRPr lang="en-US" dirty="0"/>
          </a:p>
          <a:p>
            <a:endParaRPr lang="en-US" sz="4000" dirty="0" smtClean="0"/>
          </a:p>
          <a:p>
            <a:r>
              <a:rPr lang="en-US" dirty="0" smtClean="0"/>
              <a:t>We also need to account for insertions and deletions (in relation to the reference). This is done using a </a:t>
            </a:r>
            <a:r>
              <a:rPr lang="en-US" b="1" dirty="0" smtClean="0"/>
              <a:t>CIGAR </a:t>
            </a:r>
            <a:r>
              <a:rPr lang="en-US" dirty="0" smtClean="0"/>
              <a:t>(more in a minute…).</a:t>
            </a:r>
            <a:endParaRPr lang="en-GB" dirty="0"/>
          </a:p>
        </p:txBody>
      </p:sp>
      <p:sp>
        <p:nvSpPr>
          <p:cNvPr id="4" name="Content Placeholder 2">
            <a:extLst>
              <a:ext uri="{FF2B5EF4-FFF2-40B4-BE49-F238E27FC236}">
                <a16:creationId xmlns:a16="http://schemas.microsoft.com/office/drawing/2014/main" id="{DB031DD3-578F-4BFD-9CE5-4E0EA72A5968}"/>
              </a:ext>
            </a:extLst>
          </p:cNvPr>
          <p:cNvSpPr txBox="1">
            <a:spLocks/>
          </p:cNvSpPr>
          <p:nvPr/>
        </p:nvSpPr>
        <p:spPr>
          <a:xfrm>
            <a:off x="457200" y="3014776"/>
            <a:ext cx="8229600" cy="139827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rown Ligh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Brown Ligh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rown Ligh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Brown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rown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L" dirty="0" smtClean="0"/>
          </a:p>
          <a:p>
            <a:endParaRPr lang="es-CL" dirty="0" smtClean="0"/>
          </a:p>
          <a:p>
            <a:pPr marL="0" indent="0" algn="ctr">
              <a:buFont typeface="Arial" panose="020B0604020202020204" pitchFamily="34" charset="0"/>
              <a:buNone/>
            </a:pPr>
            <a:r>
              <a:rPr lang="es-CL" dirty="0" smtClean="0"/>
              <a:t>ATTTGAACCATGAATTTGCCGATCAGATCCATGCA</a:t>
            </a:r>
            <a:endParaRPr lang="es-CL" sz="2400" dirty="0" smtClean="0"/>
          </a:p>
        </p:txBody>
      </p:sp>
      <p:sp>
        <p:nvSpPr>
          <p:cNvPr id="5" name="Rectangle 4">
            <a:extLst>
              <a:ext uri="{FF2B5EF4-FFF2-40B4-BE49-F238E27FC236}">
                <a16:creationId xmlns:a16="http://schemas.microsoft.com/office/drawing/2014/main" id="{EBBE389E-08F8-45CC-A879-B7C8996BAC40}"/>
              </a:ext>
            </a:extLst>
          </p:cNvPr>
          <p:cNvSpPr/>
          <p:nvPr/>
        </p:nvSpPr>
        <p:spPr>
          <a:xfrm>
            <a:off x="610773" y="3810224"/>
            <a:ext cx="8110025" cy="53457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6" name="Rectangle 5">
            <a:extLst>
              <a:ext uri="{FF2B5EF4-FFF2-40B4-BE49-F238E27FC236}">
                <a16:creationId xmlns:a16="http://schemas.microsoft.com/office/drawing/2014/main" id="{FF94666E-53CD-48F3-9CBA-605B7DF44462}"/>
              </a:ext>
            </a:extLst>
          </p:cNvPr>
          <p:cNvSpPr/>
          <p:nvPr/>
        </p:nvSpPr>
        <p:spPr>
          <a:xfrm>
            <a:off x="695179" y="3810224"/>
            <a:ext cx="182880" cy="534572"/>
          </a:xfrm>
          <a:prstGeom prst="rect">
            <a:avLst/>
          </a:prstGeom>
          <a:no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7" name="Rectangle 6">
            <a:extLst>
              <a:ext uri="{FF2B5EF4-FFF2-40B4-BE49-F238E27FC236}">
                <a16:creationId xmlns:a16="http://schemas.microsoft.com/office/drawing/2014/main" id="{96F09FA0-6D48-43CB-B1AE-D8116531158A}"/>
              </a:ext>
            </a:extLst>
          </p:cNvPr>
          <p:cNvSpPr/>
          <p:nvPr/>
        </p:nvSpPr>
        <p:spPr>
          <a:xfrm>
            <a:off x="903851" y="3807877"/>
            <a:ext cx="182880" cy="534572"/>
          </a:xfrm>
          <a:prstGeom prst="rect">
            <a:avLst/>
          </a:prstGeom>
          <a:no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8" name="Rectangle 7">
            <a:extLst>
              <a:ext uri="{FF2B5EF4-FFF2-40B4-BE49-F238E27FC236}">
                <a16:creationId xmlns:a16="http://schemas.microsoft.com/office/drawing/2014/main" id="{86996063-0423-41D0-AAB8-C40F96BE00AC}"/>
              </a:ext>
            </a:extLst>
          </p:cNvPr>
          <p:cNvSpPr/>
          <p:nvPr/>
        </p:nvSpPr>
        <p:spPr>
          <a:xfrm>
            <a:off x="1114866" y="3807877"/>
            <a:ext cx="182880" cy="534572"/>
          </a:xfrm>
          <a:prstGeom prst="rect">
            <a:avLst/>
          </a:prstGeom>
          <a:no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9" name="TextBox 8">
            <a:extLst>
              <a:ext uri="{FF2B5EF4-FFF2-40B4-BE49-F238E27FC236}">
                <a16:creationId xmlns:a16="http://schemas.microsoft.com/office/drawing/2014/main" id="{5E5B1729-7624-48DB-B008-42EAD531A822}"/>
              </a:ext>
            </a:extLst>
          </p:cNvPr>
          <p:cNvSpPr txBox="1"/>
          <p:nvPr/>
        </p:nvSpPr>
        <p:spPr>
          <a:xfrm>
            <a:off x="1171137" y="4340347"/>
            <a:ext cx="410690" cy="369332"/>
          </a:xfrm>
          <a:prstGeom prst="rect">
            <a:avLst/>
          </a:prstGeom>
          <a:noFill/>
        </p:spPr>
        <p:txBody>
          <a:bodyPr wrap="none" rtlCol="0">
            <a:spAutoFit/>
          </a:bodyPr>
          <a:lstStyle/>
          <a:p>
            <a:r>
              <a:rPr lang="es-CL" dirty="0" smtClean="0">
                <a:solidFill>
                  <a:schemeClr val="accent6">
                    <a:lumMod val="50000"/>
                  </a:schemeClr>
                </a:solidFill>
                <a:sym typeface="Wingdings" panose="05000000000000000000" pitchFamily="2" charset="2"/>
              </a:rPr>
              <a:t></a:t>
            </a:r>
            <a:endParaRPr lang="es-CL" dirty="0">
              <a:solidFill>
                <a:schemeClr val="accent6">
                  <a:lumMod val="50000"/>
                </a:schemeClr>
              </a:solidFill>
            </a:endParaRPr>
          </a:p>
        </p:txBody>
      </p:sp>
      <p:cxnSp>
        <p:nvCxnSpPr>
          <p:cNvPr id="10" name="Straight Connector 9">
            <a:extLst>
              <a:ext uri="{FF2B5EF4-FFF2-40B4-BE49-F238E27FC236}">
                <a16:creationId xmlns:a16="http://schemas.microsoft.com/office/drawing/2014/main" id="{4C26E3CB-1AA7-4442-B428-B0856AC86D90}"/>
              </a:ext>
            </a:extLst>
          </p:cNvPr>
          <p:cNvCxnSpPr>
            <a:cxnSpLocks/>
            <a:stCxn id="6" idx="0"/>
          </p:cNvCxnSpPr>
          <p:nvPr/>
        </p:nvCxnSpPr>
        <p:spPr>
          <a:xfrm flipV="1">
            <a:off x="786619" y="3310813"/>
            <a:ext cx="1042399" cy="499411"/>
          </a:xfrm>
          <a:prstGeom prst="line">
            <a:avLst/>
          </a:prstGeom>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E1FBD3AB-CDF9-4B73-925B-BFA5B9F8A1C6}"/>
              </a:ext>
            </a:extLst>
          </p:cNvPr>
          <p:cNvCxnSpPr>
            <a:cxnSpLocks/>
            <a:stCxn id="7" idx="0"/>
          </p:cNvCxnSpPr>
          <p:nvPr/>
        </p:nvCxnSpPr>
        <p:spPr>
          <a:xfrm flipV="1">
            <a:off x="995291" y="3315507"/>
            <a:ext cx="805592" cy="492370"/>
          </a:xfrm>
          <a:prstGeom prst="line">
            <a:avLst/>
          </a:prstGeom>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013AC6DD-E451-4ABE-835B-83D51FCDBB68}"/>
              </a:ext>
            </a:extLst>
          </p:cNvPr>
          <p:cNvCxnSpPr>
            <a:cxnSpLocks/>
            <a:stCxn id="8" idx="0"/>
          </p:cNvCxnSpPr>
          <p:nvPr/>
        </p:nvCxnSpPr>
        <p:spPr>
          <a:xfrm flipV="1">
            <a:off x="1206306" y="3313160"/>
            <a:ext cx="622712" cy="494717"/>
          </a:xfrm>
          <a:prstGeom prst="line">
            <a:avLst/>
          </a:prstGeom>
        </p:spPr>
        <p:style>
          <a:lnRef idx="1">
            <a:schemeClr val="accent6"/>
          </a:lnRef>
          <a:fillRef idx="0">
            <a:schemeClr val="accent6"/>
          </a:fillRef>
          <a:effectRef idx="0">
            <a:schemeClr val="accent6"/>
          </a:effectRef>
          <a:fontRef idx="minor">
            <a:schemeClr val="tx1"/>
          </a:fontRef>
        </p:style>
      </p:cxnSp>
      <p:sp>
        <p:nvSpPr>
          <p:cNvPr id="13" name="TextBox 12">
            <a:extLst>
              <a:ext uri="{FF2B5EF4-FFF2-40B4-BE49-F238E27FC236}">
                <a16:creationId xmlns:a16="http://schemas.microsoft.com/office/drawing/2014/main" id="{F05B612A-F95F-4FF1-B11E-6B7FB05065BD}"/>
              </a:ext>
            </a:extLst>
          </p:cNvPr>
          <p:cNvSpPr txBox="1"/>
          <p:nvPr/>
        </p:nvSpPr>
        <p:spPr>
          <a:xfrm>
            <a:off x="1800883" y="3090986"/>
            <a:ext cx="5882076" cy="369332"/>
          </a:xfrm>
          <a:prstGeom prst="rect">
            <a:avLst/>
          </a:prstGeom>
          <a:noFill/>
        </p:spPr>
        <p:txBody>
          <a:bodyPr wrap="square" rtlCol="0">
            <a:spAutoFit/>
          </a:bodyPr>
          <a:lstStyle/>
          <a:p>
            <a:r>
              <a:rPr lang="es-CL" dirty="0"/>
              <a:t>Basecall quality score (BQ o BASEQ</a:t>
            </a:r>
            <a:r>
              <a:rPr lang="es-CL" dirty="0" smtClean="0"/>
              <a:t>). Encoded in Phred-33.</a:t>
            </a:r>
            <a:endParaRPr lang="es-CL" dirty="0"/>
          </a:p>
        </p:txBody>
      </p:sp>
      <p:cxnSp>
        <p:nvCxnSpPr>
          <p:cNvPr id="14" name="Straight Connector 13">
            <a:extLst>
              <a:ext uri="{FF2B5EF4-FFF2-40B4-BE49-F238E27FC236}">
                <a16:creationId xmlns:a16="http://schemas.microsoft.com/office/drawing/2014/main" id="{0774FD7C-9689-4917-92E1-A6F915FF064B}"/>
              </a:ext>
            </a:extLst>
          </p:cNvPr>
          <p:cNvCxnSpPr/>
          <p:nvPr/>
        </p:nvCxnSpPr>
        <p:spPr>
          <a:xfrm>
            <a:off x="1800883" y="4340347"/>
            <a:ext cx="638690" cy="482751"/>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5848142-EBE8-48ED-A1C7-E38E4508AFBC}"/>
              </a:ext>
            </a:extLst>
          </p:cNvPr>
          <p:cNvSpPr txBox="1"/>
          <p:nvPr/>
        </p:nvSpPr>
        <p:spPr>
          <a:xfrm>
            <a:off x="2379046" y="4520873"/>
            <a:ext cx="5099984" cy="369332"/>
          </a:xfrm>
          <a:prstGeom prst="rect">
            <a:avLst/>
          </a:prstGeom>
          <a:noFill/>
        </p:spPr>
        <p:txBody>
          <a:bodyPr wrap="square" rtlCol="0">
            <a:spAutoFit/>
          </a:bodyPr>
          <a:lstStyle/>
          <a:p>
            <a:r>
              <a:rPr lang="es-CL" dirty="0" err="1"/>
              <a:t>Mapping</a:t>
            </a:r>
            <a:r>
              <a:rPr lang="es-CL" dirty="0"/>
              <a:t> quality score (MQ o MAPQ</a:t>
            </a:r>
            <a:r>
              <a:rPr lang="es-CL" dirty="0" smtClean="0"/>
              <a:t>). </a:t>
            </a:r>
            <a:r>
              <a:rPr lang="es-CL" dirty="0" err="1" smtClean="0"/>
              <a:t>Not</a:t>
            </a:r>
            <a:r>
              <a:rPr lang="es-CL" dirty="0" smtClean="0"/>
              <a:t> </a:t>
            </a:r>
            <a:r>
              <a:rPr lang="es-CL" dirty="0" err="1" smtClean="0"/>
              <a:t>encoded</a:t>
            </a:r>
            <a:r>
              <a:rPr lang="es-CL" dirty="0" smtClean="0"/>
              <a:t>.</a:t>
            </a:r>
            <a:endParaRPr lang="es-CL" dirty="0"/>
          </a:p>
        </p:txBody>
      </p:sp>
    </p:spTree>
    <p:extLst>
      <p:ext uri="{BB962C8B-B14F-4D97-AF65-F5344CB8AC3E}">
        <p14:creationId xmlns:p14="http://schemas.microsoft.com/office/powerpoint/2010/main" val="24380237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Sequence Alignment/Mapping Format</a:t>
            </a:r>
            <a:endParaRPr lang="en-GB" dirty="0"/>
          </a:p>
        </p:txBody>
      </p:sp>
      <p:sp>
        <p:nvSpPr>
          <p:cNvPr id="3" name="Content Placeholder 2"/>
          <p:cNvSpPr>
            <a:spLocks noGrp="1"/>
          </p:cNvSpPr>
          <p:nvPr>
            <p:ph sz="quarter" idx="10"/>
          </p:nvPr>
        </p:nvSpPr>
        <p:spPr>
          <a:xfrm>
            <a:off x="368300" y="1303867"/>
            <a:ext cx="8421688" cy="4857848"/>
          </a:xfrm>
        </p:spPr>
        <p:txBody>
          <a:bodyPr>
            <a:normAutofit/>
          </a:bodyPr>
          <a:lstStyle/>
          <a:p>
            <a:r>
              <a:rPr lang="en-US" dirty="0" smtClean="0"/>
              <a:t>Most popular fast-aligners (e.g. BWA, Bowtie2) take FASTQ as input and produce SAM/BAM files.</a:t>
            </a:r>
          </a:p>
          <a:p>
            <a:pPr lvl="1"/>
            <a:r>
              <a:rPr lang="en-US" dirty="0" smtClean="0"/>
              <a:t>A</a:t>
            </a:r>
            <a:r>
              <a:rPr lang="en-US" dirty="0" smtClean="0">
                <a:solidFill>
                  <a:schemeClr val="tx1"/>
                </a:solidFill>
              </a:rPr>
              <a:t>dds </a:t>
            </a:r>
            <a:r>
              <a:rPr lang="en-US" dirty="0" smtClean="0"/>
              <a:t>alignment information to </a:t>
            </a:r>
            <a:r>
              <a:rPr lang="en-US" dirty="0" smtClean="0">
                <a:solidFill>
                  <a:schemeClr val="accent6">
                    <a:lumMod val="75000"/>
                  </a:schemeClr>
                </a:solidFill>
              </a:rPr>
              <a:t>FASTQ read data </a:t>
            </a:r>
            <a:r>
              <a:rPr lang="en-US" dirty="0" smtClean="0"/>
              <a:t>(i.e. position relative to reference, mapping quality, presence of insertions/deletions).</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sz="1000" dirty="0" smtClean="0"/>
          </a:p>
          <a:p>
            <a:pPr marL="0" indent="0" algn="ctr">
              <a:buNone/>
            </a:pPr>
            <a:r>
              <a:rPr lang="en-US" sz="2400" b="1" dirty="0"/>
              <a:t>Let’s take a look at an </a:t>
            </a:r>
            <a:r>
              <a:rPr lang="en-US" sz="2400" b="1" dirty="0" smtClean="0"/>
              <a:t>example using </a:t>
            </a:r>
            <a:r>
              <a:rPr lang="en-US" sz="2400" b="1" dirty="0" err="1" smtClean="0"/>
              <a:t>Samtools</a:t>
            </a:r>
            <a:endParaRPr lang="en-GB" sz="2400" b="1" dirty="0"/>
          </a:p>
        </p:txBody>
      </p:sp>
      <p:pic>
        <p:nvPicPr>
          <p:cNvPr id="4" name="Picture 6">
            <a:extLst>
              <a:ext uri="{FF2B5EF4-FFF2-40B4-BE49-F238E27FC236}">
                <a16:creationId xmlns:a16="http://schemas.microsoft.com/office/drawing/2014/main" id="{A92E5799-16D1-466F-8BD1-FB5FECD5DDE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44885"/>
          <a:stretch/>
        </p:blipFill>
        <p:spPr>
          <a:xfrm>
            <a:off x="337684" y="3438379"/>
            <a:ext cx="8452304" cy="1859416"/>
          </a:xfrm>
          <a:prstGeom prst="rect">
            <a:avLst/>
          </a:prstGeom>
        </p:spPr>
      </p:pic>
      <p:sp>
        <p:nvSpPr>
          <p:cNvPr id="5" name="Rectangle 4">
            <a:extLst>
              <a:ext uri="{FF2B5EF4-FFF2-40B4-BE49-F238E27FC236}">
                <a16:creationId xmlns:a16="http://schemas.microsoft.com/office/drawing/2014/main" id="{358CA89B-E045-461C-B697-97CADD79A872}"/>
              </a:ext>
            </a:extLst>
          </p:cNvPr>
          <p:cNvSpPr/>
          <p:nvPr/>
        </p:nvSpPr>
        <p:spPr>
          <a:xfrm>
            <a:off x="337684" y="3438379"/>
            <a:ext cx="3115996" cy="186396"/>
          </a:xfrm>
          <a:prstGeom prst="rect">
            <a:avLst/>
          </a:prstGeom>
          <a:noFill/>
          <a:ln w="38100" cap="flat" cmpd="sng" algn="ctr">
            <a:solidFill>
              <a:schemeClr val="accent6">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CL">
              <a:solidFill>
                <a:srgbClr val="FFFF00"/>
              </a:solidFill>
            </a:endParaRPr>
          </a:p>
        </p:txBody>
      </p:sp>
      <p:sp>
        <p:nvSpPr>
          <p:cNvPr id="6" name="Rectangle 5">
            <a:extLst>
              <a:ext uri="{FF2B5EF4-FFF2-40B4-BE49-F238E27FC236}">
                <a16:creationId xmlns:a16="http://schemas.microsoft.com/office/drawing/2014/main" id="{D940DC15-3E58-4472-901C-A8F365F97BC9}"/>
              </a:ext>
            </a:extLst>
          </p:cNvPr>
          <p:cNvSpPr/>
          <p:nvPr/>
        </p:nvSpPr>
        <p:spPr>
          <a:xfrm>
            <a:off x="335335" y="3608364"/>
            <a:ext cx="7366787" cy="198975"/>
          </a:xfrm>
          <a:prstGeom prst="rect">
            <a:avLst/>
          </a:prstGeom>
          <a:noFill/>
          <a:ln w="38100" cap="flat" cmpd="sng" algn="ctr">
            <a:solidFill>
              <a:schemeClr val="accent6">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CL">
              <a:solidFill>
                <a:srgbClr val="FFFF00"/>
              </a:solidFill>
            </a:endParaRPr>
          </a:p>
        </p:txBody>
      </p:sp>
      <p:sp>
        <p:nvSpPr>
          <p:cNvPr id="7" name="Rectangle 6">
            <a:extLst>
              <a:ext uri="{FF2B5EF4-FFF2-40B4-BE49-F238E27FC236}">
                <a16:creationId xmlns:a16="http://schemas.microsoft.com/office/drawing/2014/main" id="{54BAD98E-58D2-4C41-8E26-6A81ECD17DC5}"/>
              </a:ext>
            </a:extLst>
          </p:cNvPr>
          <p:cNvSpPr/>
          <p:nvPr/>
        </p:nvSpPr>
        <p:spPr>
          <a:xfrm>
            <a:off x="335334" y="3802968"/>
            <a:ext cx="6790013" cy="198975"/>
          </a:xfrm>
          <a:prstGeom prst="rect">
            <a:avLst/>
          </a:prstGeom>
          <a:noFill/>
          <a:ln w="38100" cap="flat" cmpd="sng" algn="ctr">
            <a:solidFill>
              <a:schemeClr val="accent6">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CL">
              <a:solidFill>
                <a:srgbClr val="FFFF00"/>
              </a:solidFill>
            </a:endParaRPr>
          </a:p>
        </p:txBody>
      </p:sp>
    </p:spTree>
    <p:extLst>
      <p:ext uri="{BB962C8B-B14F-4D97-AF65-F5344CB8AC3E}">
        <p14:creationId xmlns:p14="http://schemas.microsoft.com/office/powerpoint/2010/main" val="28769417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 Information</a:t>
            </a:r>
            <a:endParaRPr lang="en-GB" dirty="0"/>
          </a:p>
        </p:txBody>
      </p:sp>
      <p:sp>
        <p:nvSpPr>
          <p:cNvPr id="3" name="Content Placeholder 2"/>
          <p:cNvSpPr>
            <a:spLocks noGrp="1"/>
          </p:cNvSpPr>
          <p:nvPr>
            <p:ph sz="quarter" idx="10"/>
          </p:nvPr>
        </p:nvSpPr>
        <p:spPr/>
        <p:txBody>
          <a:bodyPr/>
          <a:lstStyle/>
          <a:p>
            <a:r>
              <a:rPr lang="en-US" dirty="0" smtClean="0"/>
              <a:t>SAM/BAM file contains the following info about each read alignment.</a:t>
            </a:r>
          </a:p>
          <a:p>
            <a:endParaRPr lang="en-US" sz="3600" dirty="0"/>
          </a:p>
          <a:p>
            <a:endParaRPr lang="en-US" dirty="0" smtClean="0"/>
          </a:p>
          <a:p>
            <a:pPr lvl="1">
              <a:spcAft>
                <a:spcPts val="600"/>
              </a:spcAft>
            </a:pPr>
            <a:r>
              <a:rPr lang="en-GB" sz="2400" dirty="0" smtClean="0">
                <a:solidFill>
                  <a:schemeClr val="tx1"/>
                </a:solidFill>
              </a:rPr>
              <a:t>Position relative to reference</a:t>
            </a:r>
            <a:r>
              <a:rPr lang="en-GB" sz="2400" dirty="0" smtClean="0">
                <a:solidFill>
                  <a:schemeClr val="accent1">
                    <a:lumMod val="50000"/>
                  </a:schemeClr>
                </a:solidFill>
              </a:rPr>
              <a:t> </a:t>
            </a:r>
            <a:r>
              <a:rPr lang="en-GB" sz="2400" dirty="0" smtClean="0">
                <a:solidFill>
                  <a:schemeClr val="accent5"/>
                </a:solidFill>
              </a:rPr>
              <a:t>where a read </a:t>
            </a:r>
            <a:br>
              <a:rPr lang="en-GB" sz="2400" dirty="0" smtClean="0">
                <a:solidFill>
                  <a:schemeClr val="accent5"/>
                </a:solidFill>
              </a:rPr>
            </a:br>
            <a:r>
              <a:rPr lang="en-GB" sz="2400" dirty="0" smtClean="0">
                <a:solidFill>
                  <a:schemeClr val="accent5"/>
                </a:solidFill>
              </a:rPr>
              <a:t>(</a:t>
            </a:r>
            <a:r>
              <a:rPr lang="en-GB" sz="2400" dirty="0" err="1" smtClean="0">
                <a:solidFill>
                  <a:schemeClr val="accent5"/>
                </a:solidFill>
              </a:rPr>
              <a:t>inc.</a:t>
            </a:r>
            <a:r>
              <a:rPr lang="en-GB" sz="2400" dirty="0" smtClean="0">
                <a:solidFill>
                  <a:schemeClr val="accent5"/>
                </a:solidFill>
              </a:rPr>
              <a:t> chromosome) </a:t>
            </a:r>
            <a:r>
              <a:rPr lang="en-GB" sz="2400" dirty="0" smtClean="0">
                <a:solidFill>
                  <a:schemeClr val="tx1"/>
                </a:solidFill>
              </a:rPr>
              <a:t>and</a:t>
            </a:r>
            <a:r>
              <a:rPr lang="en-GB" sz="2400" dirty="0" smtClean="0">
                <a:solidFill>
                  <a:srgbClr val="7030A0"/>
                </a:solidFill>
              </a:rPr>
              <a:t> its corresponding read pair </a:t>
            </a:r>
            <a:br>
              <a:rPr lang="en-GB" sz="2400" dirty="0" smtClean="0">
                <a:solidFill>
                  <a:srgbClr val="7030A0"/>
                </a:solidFill>
              </a:rPr>
            </a:br>
            <a:r>
              <a:rPr lang="en-GB" sz="2400" dirty="0" smtClean="0">
                <a:solidFill>
                  <a:srgbClr val="7030A0"/>
                </a:solidFill>
              </a:rPr>
              <a:t>(incl. relative to the first half) </a:t>
            </a:r>
            <a:r>
              <a:rPr lang="en-GB" sz="2400" dirty="0" smtClean="0">
                <a:solidFill>
                  <a:schemeClr val="tx1"/>
                </a:solidFill>
              </a:rPr>
              <a:t>are mapped.</a:t>
            </a:r>
          </a:p>
          <a:p>
            <a:pPr lvl="1">
              <a:spcAft>
                <a:spcPts val="600"/>
              </a:spcAft>
            </a:pPr>
            <a:r>
              <a:rPr lang="en-GB" sz="2400" dirty="0" smtClean="0">
                <a:solidFill>
                  <a:schemeClr val="accent4">
                    <a:lumMod val="75000"/>
                  </a:schemeClr>
                </a:solidFill>
              </a:rPr>
              <a:t>Mapping quality (MAPQ).</a:t>
            </a:r>
          </a:p>
          <a:p>
            <a:pPr lvl="1">
              <a:spcAft>
                <a:spcPts val="600"/>
              </a:spcAft>
            </a:pPr>
            <a:r>
              <a:rPr lang="en-GB" sz="2400" dirty="0" smtClean="0">
                <a:solidFill>
                  <a:schemeClr val="accent6">
                    <a:lumMod val="50000"/>
                  </a:schemeClr>
                </a:solidFill>
              </a:rPr>
              <a:t>The CIGAR </a:t>
            </a:r>
            <a:r>
              <a:rPr lang="en-GB" sz="1800" dirty="0" smtClean="0">
                <a:solidFill>
                  <a:schemeClr val="accent6">
                    <a:lumMod val="50000"/>
                  </a:schemeClr>
                </a:solidFill>
              </a:rPr>
              <a:t>(Concise Idiosyncratic Gapped Alignment Report</a:t>
            </a:r>
            <a:r>
              <a:rPr lang="en-GB" sz="1800" dirty="0" smtClean="0">
                <a:solidFill>
                  <a:schemeClr val="tx1"/>
                </a:solidFill>
              </a:rPr>
              <a:t>*</a:t>
            </a:r>
            <a:r>
              <a:rPr lang="en-GB" sz="1800" dirty="0" smtClean="0">
                <a:solidFill>
                  <a:schemeClr val="accent6">
                    <a:lumMod val="50000"/>
                  </a:schemeClr>
                </a:solidFill>
              </a:rPr>
              <a:t>)</a:t>
            </a:r>
          </a:p>
          <a:p>
            <a:pPr lvl="1">
              <a:spcAft>
                <a:spcPts val="600"/>
              </a:spcAft>
            </a:pPr>
            <a:r>
              <a:rPr lang="en-GB" sz="2400" dirty="0" smtClean="0">
                <a:solidFill>
                  <a:srgbClr val="C00000"/>
                </a:solidFill>
              </a:rPr>
              <a:t>A Bitwise flag for additional information about the read.</a:t>
            </a:r>
            <a:endParaRPr lang="en-GB" sz="2400" dirty="0">
              <a:solidFill>
                <a:srgbClr val="C00000"/>
              </a:solidFill>
            </a:endParaRPr>
          </a:p>
        </p:txBody>
      </p:sp>
      <p:pic>
        <p:nvPicPr>
          <p:cNvPr id="4" name="Picture 6">
            <a:extLst>
              <a:ext uri="{FF2B5EF4-FFF2-40B4-BE49-F238E27FC236}">
                <a16:creationId xmlns:a16="http://schemas.microsoft.com/office/drawing/2014/main" id="{10541BC6-0C39-42C4-B801-A1676FFA582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74683"/>
          <a:stretch/>
        </p:blipFill>
        <p:spPr>
          <a:xfrm>
            <a:off x="368300" y="2268008"/>
            <a:ext cx="8452304" cy="854132"/>
          </a:xfrm>
          <a:prstGeom prst="rect">
            <a:avLst/>
          </a:prstGeom>
          <a:ln w="28575">
            <a:solidFill>
              <a:schemeClr val="tx1"/>
            </a:solidFill>
          </a:ln>
        </p:spPr>
      </p:pic>
      <p:sp>
        <p:nvSpPr>
          <p:cNvPr id="5" name="Rectangle 4">
            <a:extLst>
              <a:ext uri="{FF2B5EF4-FFF2-40B4-BE49-F238E27FC236}">
                <a16:creationId xmlns:a16="http://schemas.microsoft.com/office/drawing/2014/main" id="{17C97F10-4738-427F-BF43-D9B68E49C43D}"/>
              </a:ext>
            </a:extLst>
          </p:cNvPr>
          <p:cNvSpPr/>
          <p:nvPr/>
        </p:nvSpPr>
        <p:spPr>
          <a:xfrm>
            <a:off x="4483100" y="2388886"/>
            <a:ext cx="1143188" cy="184480"/>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CL">
              <a:ln>
                <a:solidFill>
                  <a:schemeClr val="accent5"/>
                </a:solidFill>
              </a:ln>
              <a:solidFill>
                <a:schemeClr val="tx2"/>
              </a:solidFill>
            </a:endParaRPr>
          </a:p>
        </p:txBody>
      </p:sp>
      <p:sp>
        <p:nvSpPr>
          <p:cNvPr id="6" name="Rectangle 5">
            <a:extLst>
              <a:ext uri="{FF2B5EF4-FFF2-40B4-BE49-F238E27FC236}">
                <a16:creationId xmlns:a16="http://schemas.microsoft.com/office/drawing/2014/main" id="{B6975F80-034A-4966-81D3-3B7F8A44DA91}"/>
              </a:ext>
            </a:extLst>
          </p:cNvPr>
          <p:cNvSpPr/>
          <p:nvPr/>
        </p:nvSpPr>
        <p:spPr>
          <a:xfrm>
            <a:off x="5686632" y="2388886"/>
            <a:ext cx="135040" cy="184479"/>
          </a:xfrm>
          <a:prstGeom prst="rect">
            <a:avLst/>
          </a:prstGeom>
          <a:noFill/>
          <a:ln w="28575" cap="flat" cmpd="sng" algn="ctr">
            <a:solidFill>
              <a:schemeClr val="accent4">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CL">
              <a:ln>
                <a:solidFill>
                  <a:schemeClr val="accent5"/>
                </a:solidFill>
              </a:ln>
              <a:solidFill>
                <a:schemeClr val="accent4">
                  <a:lumMod val="75000"/>
                </a:schemeClr>
              </a:solidFill>
            </a:endParaRPr>
          </a:p>
        </p:txBody>
      </p:sp>
      <p:sp>
        <p:nvSpPr>
          <p:cNvPr id="7" name="Rectangle 6">
            <a:extLst>
              <a:ext uri="{FF2B5EF4-FFF2-40B4-BE49-F238E27FC236}">
                <a16:creationId xmlns:a16="http://schemas.microsoft.com/office/drawing/2014/main" id="{34ABBFDC-B714-413E-9A31-87B5742F0345}"/>
              </a:ext>
            </a:extLst>
          </p:cNvPr>
          <p:cNvSpPr/>
          <p:nvPr/>
        </p:nvSpPr>
        <p:spPr>
          <a:xfrm>
            <a:off x="6261554" y="2388887"/>
            <a:ext cx="353732" cy="184479"/>
          </a:xfrm>
          <a:prstGeom prst="rect">
            <a:avLst/>
          </a:prstGeom>
          <a:noFill/>
          <a:ln w="28575" cap="flat" cmpd="sng" algn="ctr">
            <a:solidFill>
              <a:schemeClr val="accent6">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CL">
              <a:ln>
                <a:solidFill>
                  <a:schemeClr val="accent5"/>
                </a:solidFill>
              </a:ln>
              <a:solidFill>
                <a:schemeClr val="accent6">
                  <a:lumMod val="50000"/>
                </a:schemeClr>
              </a:solidFill>
            </a:endParaRPr>
          </a:p>
        </p:txBody>
      </p:sp>
      <p:sp>
        <p:nvSpPr>
          <p:cNvPr id="8" name="Rectangle 7">
            <a:extLst>
              <a:ext uri="{FF2B5EF4-FFF2-40B4-BE49-F238E27FC236}">
                <a16:creationId xmlns:a16="http://schemas.microsoft.com/office/drawing/2014/main" id="{6F7AE8FC-6973-4892-B7FF-2187C59C827D}"/>
              </a:ext>
            </a:extLst>
          </p:cNvPr>
          <p:cNvSpPr/>
          <p:nvPr/>
        </p:nvSpPr>
        <p:spPr>
          <a:xfrm>
            <a:off x="6726638" y="2388886"/>
            <a:ext cx="1633697" cy="184479"/>
          </a:xfrm>
          <a:prstGeom prst="rect">
            <a:avLst/>
          </a:prstGeom>
          <a:noFill/>
          <a:ln w="28575"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CL">
              <a:ln>
                <a:solidFill>
                  <a:schemeClr val="accent5"/>
                </a:solidFill>
              </a:ln>
              <a:solidFill>
                <a:srgbClr val="7030A0"/>
              </a:solidFill>
            </a:endParaRPr>
          </a:p>
        </p:txBody>
      </p:sp>
      <p:sp>
        <p:nvSpPr>
          <p:cNvPr id="9" name="Rectangle 8">
            <a:extLst>
              <a:ext uri="{FF2B5EF4-FFF2-40B4-BE49-F238E27FC236}">
                <a16:creationId xmlns:a16="http://schemas.microsoft.com/office/drawing/2014/main" id="{2E686039-C8F4-4565-8D5B-5EEC265CECF8}"/>
              </a:ext>
            </a:extLst>
          </p:cNvPr>
          <p:cNvSpPr/>
          <p:nvPr/>
        </p:nvSpPr>
        <p:spPr>
          <a:xfrm>
            <a:off x="3866352" y="2377412"/>
            <a:ext cx="353732" cy="195953"/>
          </a:xfrm>
          <a:prstGeom prst="rect">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CL">
              <a:ln>
                <a:solidFill>
                  <a:schemeClr val="accent5"/>
                </a:solidFill>
              </a:ln>
              <a:solidFill>
                <a:schemeClr val="accent2"/>
              </a:solidFill>
            </a:endParaRPr>
          </a:p>
        </p:txBody>
      </p:sp>
      <p:sp>
        <p:nvSpPr>
          <p:cNvPr id="10" name="TextBox 9"/>
          <p:cNvSpPr txBox="1"/>
          <p:nvPr/>
        </p:nvSpPr>
        <p:spPr>
          <a:xfrm>
            <a:off x="-41945" y="6488668"/>
            <a:ext cx="4758675" cy="369332"/>
          </a:xfrm>
          <a:prstGeom prst="rect">
            <a:avLst/>
          </a:prstGeom>
          <a:noFill/>
        </p:spPr>
        <p:txBody>
          <a:bodyPr wrap="none" rtlCol="0">
            <a:spAutoFit/>
          </a:bodyPr>
          <a:lstStyle/>
          <a:p>
            <a:r>
              <a:rPr lang="en-US" dirty="0" smtClean="0"/>
              <a:t>*Perhaps </a:t>
            </a:r>
            <a:r>
              <a:rPr lang="en-US" dirty="0"/>
              <a:t>the worse backronym in </a:t>
            </a:r>
            <a:r>
              <a:rPr lang="en-US" dirty="0" smtClean="0"/>
              <a:t>bioinformatics</a:t>
            </a:r>
            <a:endParaRPr lang="en-GB" dirty="0"/>
          </a:p>
        </p:txBody>
      </p:sp>
    </p:spTree>
    <p:extLst>
      <p:ext uri="{BB962C8B-B14F-4D97-AF65-F5344CB8AC3E}">
        <p14:creationId xmlns:p14="http://schemas.microsoft.com/office/powerpoint/2010/main" val="15635661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Bitwise flag and CIGAR</a:t>
            </a:r>
            <a:endParaRPr lang="en-GB" dirty="0"/>
          </a:p>
        </p:txBody>
      </p:sp>
      <p:sp>
        <p:nvSpPr>
          <p:cNvPr id="3" name="Content Placeholder 2"/>
          <p:cNvSpPr>
            <a:spLocks noGrp="1"/>
          </p:cNvSpPr>
          <p:nvPr>
            <p:ph sz="quarter" idx="10"/>
          </p:nvPr>
        </p:nvSpPr>
        <p:spPr>
          <a:xfrm>
            <a:off x="368300" y="1303866"/>
            <a:ext cx="8421688" cy="5519843"/>
          </a:xfrm>
        </p:spPr>
        <p:txBody>
          <a:bodyPr>
            <a:normAutofit/>
          </a:bodyPr>
          <a:lstStyle/>
          <a:p>
            <a:r>
              <a:rPr lang="en-US" dirty="0" smtClean="0"/>
              <a:t>Crucial bits of information about a given read can be stored in a single bit.</a:t>
            </a:r>
          </a:p>
          <a:p>
            <a:endParaRPr lang="en-US" dirty="0"/>
          </a:p>
          <a:p>
            <a:endParaRPr lang="en-US" dirty="0" smtClean="0"/>
          </a:p>
          <a:p>
            <a:endParaRPr lang="en-US" sz="3600" dirty="0"/>
          </a:p>
          <a:p>
            <a:endParaRPr lang="en-US" sz="1800" dirty="0" smtClean="0"/>
          </a:p>
          <a:p>
            <a:r>
              <a:rPr lang="en-US" dirty="0" smtClean="0"/>
              <a:t>A CIGAR signals where a reads needs </a:t>
            </a:r>
            <a:r>
              <a:rPr lang="en-US" dirty="0" smtClean="0"/>
              <a:t>an insertion/deletion </a:t>
            </a:r>
            <a:r>
              <a:rPr lang="en-US" dirty="0" smtClean="0"/>
              <a:t>to “match” the reference.</a:t>
            </a:r>
          </a:p>
          <a:p>
            <a:pPr marL="0" indent="0" algn="ctr">
              <a:buNone/>
            </a:pPr>
            <a:r>
              <a:rPr lang="es-CL" sz="2400" dirty="0" err="1" smtClean="0">
                <a:solidFill>
                  <a:schemeClr val="tx1"/>
                </a:solidFill>
              </a:rPr>
              <a:t>e.g</a:t>
            </a:r>
            <a:r>
              <a:rPr lang="es-CL" sz="2400" dirty="0" smtClean="0">
                <a:solidFill>
                  <a:schemeClr val="tx1"/>
                </a:solidFill>
              </a:rPr>
              <a:t>. 40M</a:t>
            </a:r>
            <a:r>
              <a:rPr lang="es-CL" sz="2400" dirty="0" smtClean="0">
                <a:solidFill>
                  <a:srgbClr val="7030A0"/>
                </a:solidFill>
              </a:rPr>
              <a:t>5I</a:t>
            </a:r>
            <a:r>
              <a:rPr lang="es-CL" sz="2400" dirty="0" smtClean="0">
                <a:solidFill>
                  <a:schemeClr val="tx1"/>
                </a:solidFill>
              </a:rPr>
              <a:t>30M</a:t>
            </a:r>
            <a:r>
              <a:rPr lang="es-CL" sz="2400" dirty="0" smtClean="0">
                <a:solidFill>
                  <a:srgbClr val="C00000"/>
                </a:solidFill>
              </a:rPr>
              <a:t>2D</a:t>
            </a:r>
            <a:r>
              <a:rPr lang="es-CL" sz="2400" dirty="0" smtClean="0">
                <a:solidFill>
                  <a:schemeClr val="tx1"/>
                </a:solidFill>
              </a:rPr>
              <a:t>25M</a:t>
            </a:r>
            <a:endParaRPr lang="en-US" sz="1600" dirty="0" smtClean="0">
              <a:solidFill>
                <a:schemeClr val="tx1"/>
              </a:solidFill>
            </a:endParaRPr>
          </a:p>
          <a:p>
            <a:endParaRPr lang="en-US" dirty="0"/>
          </a:p>
          <a:p>
            <a:endParaRPr lang="en-US"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0090" y="2219457"/>
            <a:ext cx="4402615" cy="1797133"/>
          </a:xfrm>
          <a:prstGeom prst="rect">
            <a:avLst/>
          </a:prstGeom>
        </p:spPr>
      </p:pic>
      <p:sp>
        <p:nvSpPr>
          <p:cNvPr id="5" name="TextBox 4"/>
          <p:cNvSpPr txBox="1"/>
          <p:nvPr/>
        </p:nvSpPr>
        <p:spPr>
          <a:xfrm>
            <a:off x="5530903" y="2379359"/>
            <a:ext cx="3308484" cy="1477328"/>
          </a:xfrm>
          <a:prstGeom prst="rect">
            <a:avLst/>
          </a:prstGeom>
          <a:noFill/>
        </p:spPr>
        <p:txBody>
          <a:bodyPr wrap="square" rtlCol="0">
            <a:spAutoFit/>
          </a:bodyPr>
          <a:lstStyle/>
          <a:p>
            <a:r>
              <a:rPr lang="en-US" dirty="0">
                <a:latin typeface="Avenir Book"/>
              </a:rPr>
              <a:t>The bit is a sum of the statements that are true about a read (e.g. 1033 corresponds to 1, 8 and 1024</a:t>
            </a:r>
            <a:r>
              <a:rPr lang="en-US" dirty="0" smtClean="0">
                <a:latin typeface="Avenir Book"/>
              </a:rPr>
              <a:t>).</a:t>
            </a:r>
            <a:endParaRPr lang="en-US" dirty="0">
              <a:latin typeface="Avenir Book"/>
            </a:endParaRPr>
          </a:p>
          <a:p>
            <a:endParaRPr lang="en-GB" dirty="0"/>
          </a:p>
        </p:txBody>
      </p:sp>
      <p:sp>
        <p:nvSpPr>
          <p:cNvPr id="7" name="TextBox 6"/>
          <p:cNvSpPr txBox="1"/>
          <p:nvPr/>
        </p:nvSpPr>
        <p:spPr>
          <a:xfrm>
            <a:off x="33952" y="5578673"/>
            <a:ext cx="9072300" cy="754053"/>
          </a:xfrm>
          <a:prstGeom prst="rect">
            <a:avLst/>
          </a:prstGeom>
          <a:noFill/>
        </p:spPr>
        <p:txBody>
          <a:bodyPr wrap="square" rtlCol="0">
            <a:spAutoFit/>
          </a:bodyPr>
          <a:lstStyle/>
          <a:p>
            <a:r>
              <a:rPr lang="es-CL" sz="1200" b="1" dirty="0" smtClean="0"/>
              <a:t>ATGATGCCATGACTGACCCTGATGGTCCATGTGTGACTA</a:t>
            </a:r>
            <a:r>
              <a:rPr lang="es-CL" sz="1200" b="1" dirty="0" smtClean="0"/>
              <a:t>*****</a:t>
            </a:r>
            <a:r>
              <a:rPr lang="es-CL" sz="1200" b="1" dirty="0" smtClean="0"/>
              <a:t>CACCACATGCTGGATAGGTGCCCGTGAAACTTAGTGCAACAGTGCACGAGATGAGGAGTG</a:t>
            </a:r>
            <a:endParaRPr lang="es-CL" sz="1200" b="1" dirty="0"/>
          </a:p>
          <a:p>
            <a:pPr>
              <a:spcBef>
                <a:spcPts val="600"/>
              </a:spcBef>
            </a:pPr>
            <a:r>
              <a:rPr lang="es-CL" sz="1200" b="1" dirty="0" smtClean="0"/>
              <a:t>ATGATGCCATGACTGACCCTGATGGTCCATGTGTGACTA</a:t>
            </a:r>
            <a:r>
              <a:rPr lang="es-CL" sz="1200" b="1" dirty="0" smtClean="0">
                <a:solidFill>
                  <a:srgbClr val="7030A0"/>
                </a:solidFill>
              </a:rPr>
              <a:t>TTTGT</a:t>
            </a:r>
            <a:r>
              <a:rPr lang="es-CL" sz="1200" b="1" dirty="0" smtClean="0"/>
              <a:t>CACCACATGCTG</a:t>
            </a:r>
            <a:r>
              <a:rPr lang="es-CL" sz="1400" b="1" u="sng" dirty="0" smtClean="0"/>
              <a:t>T</a:t>
            </a:r>
            <a:r>
              <a:rPr lang="es-CL" sz="1200" b="1" dirty="0" smtClean="0"/>
              <a:t>ATAGGTGCCCGTGAAAC</a:t>
            </a:r>
            <a:r>
              <a:rPr lang="es-CL" sz="1200" b="1" dirty="0">
                <a:solidFill>
                  <a:srgbClr val="C00000"/>
                </a:solidFill>
              </a:rPr>
              <a:t>**</a:t>
            </a:r>
            <a:r>
              <a:rPr lang="es-CL" sz="1200" b="1" dirty="0" smtClean="0"/>
              <a:t>AGTGCAACAGTGCACGAGATGAGGAGTG</a:t>
            </a:r>
            <a:endParaRPr lang="en-US" sz="1200" b="1" dirty="0"/>
          </a:p>
          <a:p>
            <a:endParaRPr lang="en-GB" sz="1200" dirty="0"/>
          </a:p>
        </p:txBody>
      </p:sp>
    </p:spTree>
    <p:extLst>
      <p:ext uri="{BB962C8B-B14F-4D97-AF65-F5344CB8AC3E}">
        <p14:creationId xmlns:p14="http://schemas.microsoft.com/office/powerpoint/2010/main" val="37846014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986119" y="1940369"/>
            <a:ext cx="7091082" cy="1327143"/>
          </a:xfrm>
          <a:prstGeom prst="rect">
            <a:avLst/>
          </a:prstGeom>
          <a:noFill/>
          <a:ln>
            <a:noFill/>
          </a:ln>
        </p:spPr>
        <p:txBody>
          <a:bodyPr lIns="0" tIns="0" rIns="0" bIns="0"/>
          <a:lstStyle>
            <a:lvl1pPr marL="0" marR="0" indent="0" rtl="0" hangingPunct="0">
              <a:spcBef>
                <a:spcPts val="0"/>
              </a:spcBef>
              <a:spcAft>
                <a:spcPts val="1041"/>
              </a:spcAft>
              <a:tabLst/>
              <a:defRPr lang="en-GB" sz="2358" b="0" i="0" u="none" strike="noStrike">
                <a:ln>
                  <a:noFill/>
                </a:ln>
                <a:solidFill>
                  <a:schemeClr val="tx1"/>
                </a:solidFill>
                <a:latin typeface="Arial" pitchFamily="34" charset="0"/>
                <a:cs typeface="Arial" pitchFamily="34" charset="0"/>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a:lstStyle>
          <a:p>
            <a:pPr algn="ctr"/>
            <a:r>
              <a:rPr lang="en-US" sz="2800" b="1" spc="-1" dirty="0" smtClean="0">
                <a:solidFill>
                  <a:srgbClr val="002060"/>
                </a:solidFill>
                <a:uFill>
                  <a:solidFill>
                    <a:srgbClr val="FFFFFF"/>
                  </a:solidFill>
                </a:uFill>
                <a:latin typeface="Calibri" charset="0"/>
                <a:ea typeface="Calibri" charset="0"/>
                <a:cs typeface="Calibri" charset="0"/>
              </a:rPr>
              <a:t>Variant Calling</a:t>
            </a:r>
            <a:br>
              <a:rPr lang="en-US" sz="2800" b="1" spc="-1" dirty="0" smtClean="0">
                <a:solidFill>
                  <a:srgbClr val="002060"/>
                </a:solidFill>
                <a:uFill>
                  <a:solidFill>
                    <a:srgbClr val="FFFFFF"/>
                  </a:solidFill>
                </a:uFill>
                <a:latin typeface="Calibri" charset="0"/>
                <a:ea typeface="Calibri" charset="0"/>
                <a:cs typeface="Calibri" charset="0"/>
              </a:rPr>
            </a:br>
            <a:r>
              <a:rPr lang="en-US" sz="2800" b="1" spc="-1" dirty="0" smtClean="0">
                <a:solidFill>
                  <a:srgbClr val="002060"/>
                </a:solidFill>
                <a:uFill>
                  <a:solidFill>
                    <a:srgbClr val="FFFFFF"/>
                  </a:solidFill>
                </a:uFill>
                <a:latin typeface="Calibri" charset="0"/>
                <a:ea typeface="Calibri" charset="0"/>
                <a:cs typeface="Calibri" charset="0"/>
              </a:rPr>
              <a:t>and Related Preprocessing Steps</a:t>
            </a:r>
            <a:endParaRPr lang="en-US" sz="2800" b="1" spc="-1" dirty="0">
              <a:solidFill>
                <a:srgbClr val="002060"/>
              </a:solidFill>
              <a:uFill>
                <a:solidFill>
                  <a:srgbClr val="FFFFFF"/>
                </a:solidFill>
              </a:uFill>
              <a:latin typeface="Calibri" charset="0"/>
              <a:ea typeface="Calibri" charset="0"/>
              <a:cs typeface="Calibri" charset="0"/>
            </a:endParaRPr>
          </a:p>
        </p:txBody>
      </p:sp>
    </p:spTree>
    <p:extLst>
      <p:ext uri="{BB962C8B-B14F-4D97-AF65-F5344CB8AC3E}">
        <p14:creationId xmlns:p14="http://schemas.microsoft.com/office/powerpoint/2010/main" val="39470922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files for calling</a:t>
            </a:r>
            <a:endParaRPr lang="en-GB" dirty="0"/>
          </a:p>
        </p:txBody>
      </p:sp>
      <p:sp>
        <p:nvSpPr>
          <p:cNvPr id="3" name="Content Placeholder 2"/>
          <p:cNvSpPr>
            <a:spLocks noGrp="1"/>
          </p:cNvSpPr>
          <p:nvPr>
            <p:ph sz="quarter" idx="10"/>
          </p:nvPr>
        </p:nvSpPr>
        <p:spPr>
          <a:xfrm>
            <a:off x="368300" y="1303866"/>
            <a:ext cx="8421688" cy="5519843"/>
          </a:xfrm>
        </p:spPr>
        <p:txBody>
          <a:bodyPr>
            <a:normAutofit/>
          </a:bodyPr>
          <a:lstStyle/>
          <a:p>
            <a:r>
              <a:rPr lang="en-US" dirty="0" smtClean="0"/>
              <a:t>Once SAM files have been generated, a number of steps can be </a:t>
            </a:r>
            <a:r>
              <a:rPr lang="en-US" dirty="0" smtClean="0"/>
              <a:t>reduce file size and prepare the file for variant calling:</a:t>
            </a:r>
            <a:endParaRPr lang="en-US" dirty="0" smtClean="0"/>
          </a:p>
          <a:p>
            <a:pPr lvl="1"/>
            <a:r>
              <a:rPr lang="en-US" dirty="0" smtClean="0"/>
              <a:t>SAM </a:t>
            </a:r>
            <a:r>
              <a:rPr lang="en-US" dirty="0" smtClean="0"/>
              <a:t>files </a:t>
            </a:r>
            <a:r>
              <a:rPr lang="en-US" dirty="0" smtClean="0"/>
              <a:t>can be compressed to smaller binary files. </a:t>
            </a:r>
            <a:r>
              <a:rPr lang="en-US" sz="2000" dirty="0" smtClean="0">
                <a:sym typeface="Wingdings" panose="05000000000000000000" pitchFamily="2" charset="2"/>
              </a:rPr>
              <a:t> </a:t>
            </a:r>
            <a:r>
              <a:rPr lang="en-US" sz="2000" dirty="0" smtClean="0"/>
              <a:t>BAM, no longer human-readable.</a:t>
            </a:r>
            <a:endParaRPr lang="en-US" sz="2000" dirty="0" smtClean="0"/>
          </a:p>
          <a:p>
            <a:pPr lvl="2"/>
            <a:r>
              <a:rPr lang="en-US" dirty="0" smtClean="0"/>
              <a:t>Crucial when sequencing hundreds of samples. </a:t>
            </a:r>
            <a:endParaRPr lang="en-US" sz="1800" dirty="0" smtClean="0"/>
          </a:p>
          <a:p>
            <a:pPr lvl="1"/>
            <a:r>
              <a:rPr lang="en-US" dirty="0" smtClean="0"/>
              <a:t>BAM files can then be</a:t>
            </a:r>
            <a:r>
              <a:rPr lang="en-US" dirty="0"/>
              <a:t> </a:t>
            </a:r>
            <a:r>
              <a:rPr lang="en-US" dirty="0" smtClean="0"/>
              <a:t>s</a:t>
            </a:r>
            <a:r>
              <a:rPr lang="en-US" dirty="0" smtClean="0"/>
              <a:t>orted </a:t>
            </a:r>
            <a:r>
              <a:rPr lang="en-US" dirty="0" smtClean="0"/>
              <a:t>and </a:t>
            </a:r>
            <a:r>
              <a:rPr lang="en-US" dirty="0" smtClean="0"/>
              <a:t>indexed to further reduce size and speed up subsequent variant calling.</a:t>
            </a:r>
          </a:p>
          <a:p>
            <a:pPr lvl="1"/>
            <a:r>
              <a:rPr lang="en-US" dirty="0" smtClean="0"/>
              <a:t>Duplicates </a:t>
            </a:r>
            <a:r>
              <a:rPr lang="en-US" dirty="0" smtClean="0"/>
              <a:t>are removed.</a:t>
            </a:r>
          </a:p>
          <a:p>
            <a:pPr lvl="1"/>
            <a:endParaRPr lang="en-US" sz="500" dirty="0" smtClean="0"/>
          </a:p>
          <a:p>
            <a:r>
              <a:rPr lang="en-US" dirty="0" smtClean="0"/>
              <a:t>If using GATK, one final step is needed* </a:t>
            </a:r>
            <a:br>
              <a:rPr lang="en-US" dirty="0" smtClean="0"/>
            </a:br>
            <a:r>
              <a:rPr lang="en-US" sz="2400" dirty="0" smtClean="0">
                <a:sym typeface="Wingdings" panose="05000000000000000000" pitchFamily="2" charset="2"/>
              </a:rPr>
              <a:t> Base Quality Score Recalibration (BQSR)</a:t>
            </a:r>
            <a:endParaRPr lang="en-US" sz="2400" dirty="0"/>
          </a:p>
        </p:txBody>
      </p:sp>
      <p:sp>
        <p:nvSpPr>
          <p:cNvPr id="6" name="TextBox 5"/>
          <p:cNvSpPr txBox="1"/>
          <p:nvPr/>
        </p:nvSpPr>
        <p:spPr>
          <a:xfrm>
            <a:off x="-42929" y="6490730"/>
            <a:ext cx="5799786" cy="369332"/>
          </a:xfrm>
          <a:prstGeom prst="rect">
            <a:avLst/>
          </a:prstGeom>
          <a:noFill/>
        </p:spPr>
        <p:txBody>
          <a:bodyPr wrap="square" rtlCol="0">
            <a:spAutoFit/>
          </a:bodyPr>
          <a:lstStyle/>
          <a:p>
            <a:r>
              <a:rPr lang="en-US" dirty="0" smtClean="0"/>
              <a:t>*There are plans to discontinue BQSR in the near future.</a:t>
            </a:r>
            <a:endParaRPr lang="en-GB" dirty="0"/>
          </a:p>
        </p:txBody>
      </p:sp>
    </p:spTree>
    <p:extLst>
      <p:ext uri="{BB962C8B-B14F-4D97-AF65-F5344CB8AC3E}">
        <p14:creationId xmlns:p14="http://schemas.microsoft.com/office/powerpoint/2010/main" val="827445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5" name="Group 1564"/>
          <p:cNvGrpSpPr>
            <a:grpSpLocks/>
          </p:cNvGrpSpPr>
          <p:nvPr/>
        </p:nvGrpSpPr>
        <p:grpSpPr bwMode="auto">
          <a:xfrm>
            <a:off x="5853252" y="1695846"/>
            <a:ext cx="359989" cy="162136"/>
            <a:chOff x="434" y="2352"/>
            <a:chExt cx="3708" cy="109"/>
          </a:xfrm>
        </p:grpSpPr>
        <p:sp>
          <p:nvSpPr>
            <p:cNvPr id="1566" name="Rectangle 1565"/>
            <p:cNvSpPr>
              <a:spLocks noChangeArrowheads="1"/>
            </p:cNvSpPr>
            <p:nvPr/>
          </p:nvSpPr>
          <p:spPr bwMode="auto">
            <a:xfrm>
              <a:off x="434" y="2352"/>
              <a:ext cx="3708" cy="108"/>
            </a:xfrm>
            <a:prstGeom prst="rect">
              <a:avLst/>
            </a:prstGeom>
            <a:solidFill>
              <a:srgbClr val="113A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567" name="Line 12"/>
            <p:cNvSpPr>
              <a:spLocks noChangeShapeType="1"/>
            </p:cNvSpPr>
            <p:nvPr/>
          </p:nvSpPr>
          <p:spPr bwMode="auto">
            <a:xfrm flipH="1">
              <a:off x="434" y="2460"/>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68" name="Line 13"/>
            <p:cNvSpPr>
              <a:spLocks noChangeShapeType="1"/>
            </p:cNvSpPr>
            <p:nvPr/>
          </p:nvSpPr>
          <p:spPr bwMode="auto">
            <a:xfrm>
              <a:off x="434" y="2352"/>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69" name="Rectangle 1568"/>
            <p:cNvSpPr>
              <a:spLocks noChangeArrowheads="1"/>
            </p:cNvSpPr>
            <p:nvPr/>
          </p:nvSpPr>
          <p:spPr bwMode="auto">
            <a:xfrm>
              <a:off x="452" y="2430"/>
              <a:ext cx="3678" cy="15"/>
            </a:xfrm>
            <a:prstGeom prst="rect">
              <a:avLst/>
            </a:prstGeom>
            <a:solidFill>
              <a:srgbClr val="2B56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grpSp>
      <p:grpSp>
        <p:nvGrpSpPr>
          <p:cNvPr id="354" name="Group 353"/>
          <p:cNvGrpSpPr/>
          <p:nvPr/>
        </p:nvGrpSpPr>
        <p:grpSpPr>
          <a:xfrm>
            <a:off x="135523" y="1800940"/>
            <a:ext cx="2354471" cy="366118"/>
            <a:chOff x="153323" y="1279499"/>
            <a:chExt cx="2354471" cy="366118"/>
          </a:xfrm>
        </p:grpSpPr>
        <p:grpSp>
          <p:nvGrpSpPr>
            <p:cNvPr id="260" name="Group 259"/>
            <p:cNvGrpSpPr/>
            <p:nvPr/>
          </p:nvGrpSpPr>
          <p:grpSpPr>
            <a:xfrm>
              <a:off x="224019" y="1328186"/>
              <a:ext cx="2201513" cy="317431"/>
              <a:chOff x="119618" y="1434557"/>
              <a:chExt cx="2201513" cy="401907"/>
            </a:xfrm>
          </p:grpSpPr>
          <p:grpSp>
            <p:nvGrpSpPr>
              <p:cNvPr id="170" name="Group 169"/>
              <p:cNvGrpSpPr>
                <a:grpSpLocks noChangeAspect="1"/>
              </p:cNvGrpSpPr>
              <p:nvPr/>
            </p:nvGrpSpPr>
            <p:grpSpPr bwMode="auto">
              <a:xfrm>
                <a:off x="119618" y="1434557"/>
                <a:ext cx="106013" cy="373212"/>
                <a:chOff x="432" y="1294"/>
                <a:chExt cx="96" cy="339"/>
              </a:xfrm>
              <a:blipFill>
                <a:blip r:embed="rId3"/>
                <a:tile tx="0" ty="0" sx="100000" sy="100000" flip="none" algn="tl"/>
              </a:blipFill>
            </p:grpSpPr>
            <p:sp>
              <p:nvSpPr>
                <p:cNvPr id="187" name="Freeform 186"/>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88" name="Freeform 187"/>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89" name="Freeform 188"/>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90" name="Freeform 189"/>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91" name="Group 190"/>
              <p:cNvGrpSpPr>
                <a:grpSpLocks noChangeAspect="1"/>
              </p:cNvGrpSpPr>
              <p:nvPr/>
            </p:nvGrpSpPr>
            <p:grpSpPr bwMode="auto">
              <a:xfrm>
                <a:off x="268208" y="1438367"/>
                <a:ext cx="106013" cy="373212"/>
                <a:chOff x="432" y="1294"/>
                <a:chExt cx="96" cy="339"/>
              </a:xfrm>
              <a:blipFill>
                <a:blip r:embed="rId3"/>
                <a:tile tx="0" ty="0" sx="100000" sy="100000" flip="none" algn="tl"/>
              </a:blipFill>
            </p:grpSpPr>
            <p:sp>
              <p:nvSpPr>
                <p:cNvPr id="192" name="Freeform 191"/>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93" name="Freeform 192"/>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94" name="Freeform 193"/>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95" name="Freeform 194"/>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96" name="Group 195"/>
              <p:cNvGrpSpPr>
                <a:grpSpLocks noChangeAspect="1"/>
              </p:cNvGrpSpPr>
              <p:nvPr/>
            </p:nvGrpSpPr>
            <p:grpSpPr bwMode="auto">
              <a:xfrm>
                <a:off x="1479788" y="1457414"/>
                <a:ext cx="106013" cy="360000"/>
                <a:chOff x="432" y="1294"/>
                <a:chExt cx="96" cy="327"/>
              </a:xfrm>
              <a:blipFill>
                <a:blip r:embed="rId3"/>
                <a:tile tx="0" ty="0" sx="100000" sy="100000" flip="none" algn="tl"/>
              </a:blipFill>
            </p:grpSpPr>
            <p:sp>
              <p:nvSpPr>
                <p:cNvPr id="197" name="Freeform 196"/>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98" name="Freeform 197"/>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99" name="Freeform 198"/>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00" name="Freeform 199"/>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201" name="Group 200"/>
              <p:cNvGrpSpPr>
                <a:grpSpLocks noChangeAspect="1"/>
              </p:cNvGrpSpPr>
              <p:nvPr/>
            </p:nvGrpSpPr>
            <p:grpSpPr bwMode="auto">
              <a:xfrm>
                <a:off x="721598" y="1465034"/>
                <a:ext cx="106013" cy="360000"/>
                <a:chOff x="432" y="1294"/>
                <a:chExt cx="96" cy="327"/>
              </a:xfrm>
              <a:blipFill>
                <a:blip r:embed="rId3"/>
                <a:tile tx="0" ty="0" sx="100000" sy="100000" flip="none" algn="tl"/>
              </a:blipFill>
            </p:grpSpPr>
            <p:sp>
              <p:nvSpPr>
                <p:cNvPr id="202" name="Freeform 201"/>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03" name="Freeform 202"/>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04" name="Freeform 203"/>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05" name="Freeform 204"/>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71" name="Group 170"/>
              <p:cNvGrpSpPr>
                <a:grpSpLocks noChangeAspect="1"/>
              </p:cNvGrpSpPr>
              <p:nvPr/>
            </p:nvGrpSpPr>
            <p:grpSpPr bwMode="auto">
              <a:xfrm rot="10800000">
                <a:off x="568430" y="1457414"/>
                <a:ext cx="107547" cy="360000"/>
                <a:chOff x="627" y="1248"/>
                <a:chExt cx="95" cy="318"/>
              </a:xfrm>
              <a:blipFill>
                <a:blip r:embed="rId3"/>
                <a:tile tx="0" ty="0" sx="100000" sy="100000" flip="none" algn="tl"/>
              </a:blipFill>
            </p:grpSpPr>
            <p:sp>
              <p:nvSpPr>
                <p:cNvPr id="182" name="Freeform 181"/>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83" name="Freeform 182"/>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84" name="Freeform 183"/>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85" name="Freeform 184"/>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86" name="Freeform 185"/>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72" name="Group 171"/>
              <p:cNvGrpSpPr>
                <a:grpSpLocks noChangeAspect="1"/>
              </p:cNvGrpSpPr>
              <p:nvPr/>
            </p:nvGrpSpPr>
            <p:grpSpPr bwMode="auto">
              <a:xfrm>
                <a:off x="415931" y="1453605"/>
                <a:ext cx="106212" cy="360000"/>
                <a:chOff x="816" y="1294"/>
                <a:chExt cx="95" cy="323"/>
              </a:xfrm>
              <a:blipFill>
                <a:blip r:embed="rId3"/>
                <a:tile tx="0" ty="0" sx="100000" sy="100000" flip="none" algn="tl"/>
              </a:blipFill>
            </p:grpSpPr>
            <p:sp>
              <p:nvSpPr>
                <p:cNvPr id="178" name="Freeform 177"/>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79" name="Freeform 178"/>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80" name="Freeform 179"/>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81" name="Freeform 180"/>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206" name="Group 205"/>
              <p:cNvGrpSpPr>
                <a:grpSpLocks noChangeAspect="1"/>
              </p:cNvGrpSpPr>
              <p:nvPr/>
            </p:nvGrpSpPr>
            <p:grpSpPr bwMode="auto">
              <a:xfrm>
                <a:off x="2215118" y="1476464"/>
                <a:ext cx="106013" cy="360000"/>
                <a:chOff x="432" y="1294"/>
                <a:chExt cx="96" cy="327"/>
              </a:xfrm>
              <a:blipFill>
                <a:blip r:embed="rId3"/>
                <a:tile tx="0" ty="0" sx="100000" sy="100000" flip="none" algn="tl"/>
              </a:blipFill>
            </p:grpSpPr>
            <p:sp>
              <p:nvSpPr>
                <p:cNvPr id="207" name="Freeform 206"/>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08" name="Freeform 207"/>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09" name="Freeform 208"/>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10" name="Freeform 209"/>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73" name="Group 172"/>
              <p:cNvGrpSpPr>
                <a:grpSpLocks noChangeAspect="1"/>
              </p:cNvGrpSpPr>
              <p:nvPr/>
            </p:nvGrpSpPr>
            <p:grpSpPr bwMode="auto">
              <a:xfrm rot="10800000">
                <a:off x="869976" y="1453605"/>
                <a:ext cx="110064" cy="360000"/>
                <a:chOff x="1010" y="1296"/>
                <a:chExt cx="96" cy="315"/>
              </a:xfrm>
              <a:blipFill>
                <a:blip r:embed="rId3"/>
                <a:tile tx="0" ty="0" sx="100000" sy="100000" flip="none" algn="tl"/>
              </a:blipFill>
            </p:grpSpPr>
            <p:sp>
              <p:nvSpPr>
                <p:cNvPr id="174" name="Freeform 173"/>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75" name="Freeform 174"/>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76" name="Freeform 175"/>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77" name="Freeform 176"/>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245" name="Group 244"/>
              <p:cNvGrpSpPr>
                <a:grpSpLocks noChangeAspect="1"/>
              </p:cNvGrpSpPr>
              <p:nvPr/>
            </p:nvGrpSpPr>
            <p:grpSpPr bwMode="auto">
              <a:xfrm>
                <a:off x="1025708" y="1464285"/>
                <a:ext cx="106212" cy="360000"/>
                <a:chOff x="816" y="1294"/>
                <a:chExt cx="95" cy="323"/>
              </a:xfrm>
              <a:blipFill>
                <a:blip r:embed="rId3"/>
                <a:tile tx="0" ty="0" sx="100000" sy="100000" flip="none" algn="tl"/>
              </a:blipFill>
            </p:grpSpPr>
            <p:sp>
              <p:nvSpPr>
                <p:cNvPr id="246" name="Freeform 245"/>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47" name="Freeform 246"/>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48" name="Freeform 247"/>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49" name="Freeform 248"/>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211" name="Group 210"/>
              <p:cNvGrpSpPr>
                <a:grpSpLocks noChangeAspect="1"/>
              </p:cNvGrpSpPr>
              <p:nvPr/>
            </p:nvGrpSpPr>
            <p:grpSpPr bwMode="auto">
              <a:xfrm rot="10800000">
                <a:off x="1178813" y="1457414"/>
                <a:ext cx="107547" cy="360000"/>
                <a:chOff x="627" y="1248"/>
                <a:chExt cx="95" cy="318"/>
              </a:xfrm>
              <a:blipFill>
                <a:blip r:embed="rId3"/>
                <a:tile tx="0" ty="0" sx="100000" sy="100000" flip="none" algn="tl"/>
              </a:blipFill>
            </p:grpSpPr>
            <p:sp>
              <p:nvSpPr>
                <p:cNvPr id="212" name="Freeform 211"/>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13" name="Freeform 212"/>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14" name="Freeform 213"/>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15" name="Freeform 214"/>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16" name="Freeform 215"/>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217" name="Group 216"/>
              <p:cNvGrpSpPr>
                <a:grpSpLocks noChangeAspect="1"/>
              </p:cNvGrpSpPr>
              <p:nvPr/>
            </p:nvGrpSpPr>
            <p:grpSpPr bwMode="auto">
              <a:xfrm rot="10800000">
                <a:off x="1627628" y="1467889"/>
                <a:ext cx="107547" cy="360000"/>
                <a:chOff x="627" y="1248"/>
                <a:chExt cx="95" cy="318"/>
              </a:xfrm>
              <a:blipFill>
                <a:blip r:embed="rId3"/>
                <a:tile tx="0" ty="0" sx="100000" sy="100000" flip="none" algn="tl"/>
              </a:blipFill>
            </p:grpSpPr>
            <p:sp>
              <p:nvSpPr>
                <p:cNvPr id="218" name="Freeform 217"/>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19" name="Freeform 218"/>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20" name="Freeform 219"/>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21" name="Freeform 220"/>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22" name="Freeform 221"/>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229" name="Group 228"/>
              <p:cNvGrpSpPr>
                <a:grpSpLocks noChangeAspect="1"/>
              </p:cNvGrpSpPr>
              <p:nvPr/>
            </p:nvGrpSpPr>
            <p:grpSpPr bwMode="auto">
              <a:xfrm rot="10800000">
                <a:off x="1779255" y="1460338"/>
                <a:ext cx="107547" cy="360000"/>
                <a:chOff x="627" y="1248"/>
                <a:chExt cx="95" cy="318"/>
              </a:xfrm>
              <a:blipFill>
                <a:blip r:embed="rId3"/>
                <a:tile tx="0" ty="0" sx="100000" sy="100000" flip="none" algn="tl"/>
              </a:blipFill>
            </p:grpSpPr>
            <p:sp>
              <p:nvSpPr>
                <p:cNvPr id="230" name="Freeform 229"/>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31" name="Freeform 230"/>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32" name="Freeform 231"/>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33" name="Freeform 232"/>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34" name="Freeform 233"/>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235" name="Group 234"/>
              <p:cNvGrpSpPr>
                <a:grpSpLocks noChangeAspect="1"/>
              </p:cNvGrpSpPr>
              <p:nvPr/>
            </p:nvGrpSpPr>
            <p:grpSpPr bwMode="auto">
              <a:xfrm rot="10800000">
                <a:off x="1330560" y="1453605"/>
                <a:ext cx="110064" cy="360000"/>
                <a:chOff x="1010" y="1296"/>
                <a:chExt cx="96" cy="315"/>
              </a:xfrm>
              <a:blipFill>
                <a:blip r:embed="rId3"/>
                <a:tile tx="0" ty="0" sx="100000" sy="100000" flip="none" algn="tl"/>
              </a:blipFill>
            </p:grpSpPr>
            <p:sp>
              <p:nvSpPr>
                <p:cNvPr id="236" name="Freeform 235"/>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37" name="Freeform 236"/>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38" name="Freeform 237"/>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39" name="Freeform 238"/>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240" name="Group 239"/>
              <p:cNvGrpSpPr>
                <a:grpSpLocks noChangeAspect="1"/>
              </p:cNvGrpSpPr>
              <p:nvPr/>
            </p:nvGrpSpPr>
            <p:grpSpPr bwMode="auto">
              <a:xfrm rot="10800000">
                <a:off x="2070026" y="1472655"/>
                <a:ext cx="110064" cy="360000"/>
                <a:chOff x="1010" y="1296"/>
                <a:chExt cx="96" cy="315"/>
              </a:xfrm>
              <a:blipFill>
                <a:blip r:embed="rId3"/>
                <a:tile tx="0" ty="0" sx="100000" sy="100000" flip="none" algn="tl"/>
              </a:blipFill>
            </p:grpSpPr>
            <p:sp>
              <p:nvSpPr>
                <p:cNvPr id="241" name="Freeform 240"/>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42" name="Freeform 241"/>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43" name="Freeform 242"/>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44" name="Freeform 243"/>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250" name="Group 249"/>
              <p:cNvGrpSpPr>
                <a:grpSpLocks noChangeAspect="1"/>
              </p:cNvGrpSpPr>
              <p:nvPr/>
            </p:nvGrpSpPr>
            <p:grpSpPr bwMode="auto">
              <a:xfrm>
                <a:off x="1925780" y="1467980"/>
                <a:ext cx="106212" cy="360000"/>
                <a:chOff x="816" y="1294"/>
                <a:chExt cx="95" cy="323"/>
              </a:xfrm>
              <a:blipFill>
                <a:blip r:embed="rId3"/>
                <a:tile tx="0" ty="0" sx="100000" sy="100000" flip="none" algn="tl"/>
              </a:blipFill>
            </p:grpSpPr>
            <p:sp>
              <p:nvSpPr>
                <p:cNvPr id="251" name="Freeform 250"/>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52" name="Freeform 251"/>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53" name="Freeform 252"/>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254" name="Freeform 253"/>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grpSp>
          <p:nvGrpSpPr>
            <p:cNvPr id="165" name="Group 164"/>
            <p:cNvGrpSpPr>
              <a:grpSpLocks/>
            </p:cNvGrpSpPr>
            <p:nvPr/>
          </p:nvGrpSpPr>
          <p:grpSpPr bwMode="auto">
            <a:xfrm>
              <a:off x="153323" y="1279499"/>
              <a:ext cx="2354471" cy="149403"/>
              <a:chOff x="1434" y="3166"/>
              <a:chExt cx="3714" cy="107"/>
            </a:xfrm>
          </p:grpSpPr>
          <p:sp>
            <p:nvSpPr>
              <p:cNvPr id="166" name="Rectangle 165"/>
              <p:cNvSpPr>
                <a:spLocks noChangeArrowheads="1"/>
              </p:cNvSpPr>
              <p:nvPr/>
            </p:nvSpPr>
            <p:spPr bwMode="auto">
              <a:xfrm>
                <a:off x="1440" y="3166"/>
                <a:ext cx="3708" cy="107"/>
              </a:xfrm>
              <a:prstGeom prst="rect">
                <a:avLst/>
              </a:prstGeom>
              <a:solidFill>
                <a:srgbClr val="3B59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67" name="Line 473"/>
              <p:cNvSpPr>
                <a:spLocks noChangeShapeType="1"/>
              </p:cNvSpPr>
              <p:nvPr/>
            </p:nvSpPr>
            <p:spPr bwMode="auto">
              <a:xfrm>
                <a:off x="1440" y="3168"/>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8" name="Rectangle 167"/>
              <p:cNvSpPr>
                <a:spLocks noChangeArrowheads="1"/>
              </p:cNvSpPr>
              <p:nvPr/>
            </p:nvSpPr>
            <p:spPr bwMode="auto">
              <a:xfrm>
                <a:off x="1458" y="3246"/>
                <a:ext cx="3677" cy="15"/>
              </a:xfrm>
              <a:prstGeom prst="rect">
                <a:avLst/>
              </a:prstGeom>
              <a:solidFill>
                <a:srgbClr val="5578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69" name="Line 475"/>
              <p:cNvSpPr>
                <a:spLocks noChangeShapeType="1"/>
              </p:cNvSpPr>
              <p:nvPr/>
            </p:nvSpPr>
            <p:spPr bwMode="auto">
              <a:xfrm flipH="1">
                <a:off x="1434" y="3270"/>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sp>
        <p:nvSpPr>
          <p:cNvPr id="2" name="Title 1"/>
          <p:cNvSpPr>
            <a:spLocks noGrp="1"/>
          </p:cNvSpPr>
          <p:nvPr>
            <p:ph type="title"/>
          </p:nvPr>
        </p:nvSpPr>
        <p:spPr/>
        <p:txBody>
          <a:bodyPr/>
          <a:lstStyle/>
          <a:p>
            <a:r>
              <a:rPr lang="en-US" dirty="0" smtClean="0"/>
              <a:t>How does Sanger work? </a:t>
            </a:r>
            <a:r>
              <a:rPr lang="en-US" sz="2800" dirty="0" smtClean="0"/>
              <a:t>1/2</a:t>
            </a:r>
            <a:endParaRPr lang="en-GB" dirty="0"/>
          </a:p>
        </p:txBody>
      </p:sp>
      <p:sp>
        <p:nvSpPr>
          <p:cNvPr id="6" name="Rectangle 5"/>
          <p:cNvSpPr/>
          <p:nvPr/>
        </p:nvSpPr>
        <p:spPr>
          <a:xfrm>
            <a:off x="132681" y="2425165"/>
            <a:ext cx="2290856" cy="1569660"/>
          </a:xfrm>
          <a:prstGeom prst="rect">
            <a:avLst/>
          </a:prstGeom>
        </p:spPr>
        <p:txBody>
          <a:bodyPr wrap="square">
            <a:spAutoFit/>
          </a:bodyPr>
          <a:lstStyle/>
          <a:p>
            <a:pPr algn="ctr"/>
            <a:r>
              <a:rPr lang="en-GB" sz="1400" dirty="0" smtClean="0">
                <a:latin typeface="Avenir Book"/>
              </a:rPr>
              <a:t>PCR amplified and denatured sequences</a:t>
            </a:r>
          </a:p>
          <a:p>
            <a:pPr algn="ctr"/>
            <a:endParaRPr lang="en-US" sz="700" dirty="0">
              <a:latin typeface="Avenir Book"/>
            </a:endParaRPr>
          </a:p>
          <a:p>
            <a:pPr algn="ctr"/>
            <a:r>
              <a:rPr lang="en-US" sz="1200" dirty="0" smtClean="0">
                <a:latin typeface="Avenir Book"/>
              </a:rPr>
              <a:t>+</a:t>
            </a:r>
          </a:p>
          <a:p>
            <a:pPr algn="ctr"/>
            <a:endParaRPr lang="en-US" sz="700" dirty="0">
              <a:latin typeface="Avenir Book"/>
            </a:endParaRPr>
          </a:p>
          <a:p>
            <a:pPr algn="ctr"/>
            <a:r>
              <a:rPr lang="en-US" sz="1400" dirty="0" smtClean="0">
                <a:latin typeface="Avenir Book"/>
              </a:rPr>
              <a:t>Mixture of </a:t>
            </a:r>
            <a:r>
              <a:rPr lang="en-US" sz="1400" dirty="0" err="1" smtClean="0">
                <a:latin typeface="Avenir Book"/>
              </a:rPr>
              <a:t>dNTPs</a:t>
            </a:r>
            <a:r>
              <a:rPr lang="en-US" sz="1400" dirty="0" smtClean="0">
                <a:latin typeface="Avenir Book"/>
              </a:rPr>
              <a:t> and </a:t>
            </a:r>
            <a:r>
              <a:rPr lang="en-US" sz="1400" dirty="0" smtClean="0">
                <a:effectLst>
                  <a:glow rad="228600">
                    <a:schemeClr val="accent6">
                      <a:satMod val="175000"/>
                      <a:alpha val="40000"/>
                    </a:schemeClr>
                  </a:glow>
                </a:effectLst>
                <a:latin typeface="Avenir Book"/>
              </a:rPr>
              <a:t>fluorescently-labelled</a:t>
            </a:r>
            <a:r>
              <a:rPr lang="en-US" sz="1400" dirty="0" smtClean="0">
                <a:latin typeface="Avenir Book"/>
              </a:rPr>
              <a:t> </a:t>
            </a:r>
            <a:r>
              <a:rPr lang="en-US" sz="1400" dirty="0" err="1" smtClean="0">
                <a:latin typeface="Avenir Book"/>
              </a:rPr>
              <a:t>ddNTPs</a:t>
            </a:r>
            <a:endParaRPr lang="en-GB" sz="1400" dirty="0">
              <a:latin typeface="Avenir Book"/>
            </a:endParaRPr>
          </a:p>
        </p:txBody>
      </p:sp>
      <p:sp>
        <p:nvSpPr>
          <p:cNvPr id="267" name="Text Box 67"/>
          <p:cNvSpPr txBox="1">
            <a:spLocks noChangeArrowheads="1"/>
          </p:cNvSpPr>
          <p:nvPr/>
        </p:nvSpPr>
        <p:spPr bwMode="auto">
          <a:xfrm flipH="1">
            <a:off x="101304" y="2125152"/>
            <a:ext cx="286946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fr-FR" altLang="x-none" sz="1300" spc="300" dirty="0" smtClean="0"/>
              <a:t>CCAGCTGATCAAGTA</a:t>
            </a:r>
          </a:p>
        </p:txBody>
      </p:sp>
      <p:sp>
        <p:nvSpPr>
          <p:cNvPr id="268" name="Right Arrow 267"/>
          <p:cNvSpPr/>
          <p:nvPr/>
        </p:nvSpPr>
        <p:spPr>
          <a:xfrm rot="20451304">
            <a:off x="2533677" y="1598834"/>
            <a:ext cx="350520" cy="24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5" name="Group 354"/>
          <p:cNvGrpSpPr/>
          <p:nvPr/>
        </p:nvGrpSpPr>
        <p:grpSpPr>
          <a:xfrm>
            <a:off x="2944863" y="1580036"/>
            <a:ext cx="2354471" cy="366118"/>
            <a:chOff x="153323" y="1279499"/>
            <a:chExt cx="2354471" cy="366118"/>
          </a:xfrm>
        </p:grpSpPr>
        <p:grpSp>
          <p:nvGrpSpPr>
            <p:cNvPr id="356" name="Group 355"/>
            <p:cNvGrpSpPr/>
            <p:nvPr/>
          </p:nvGrpSpPr>
          <p:grpSpPr>
            <a:xfrm>
              <a:off x="224019" y="1328186"/>
              <a:ext cx="2201513" cy="317431"/>
              <a:chOff x="119618" y="1434557"/>
              <a:chExt cx="2201513" cy="401907"/>
            </a:xfrm>
          </p:grpSpPr>
          <p:grpSp>
            <p:nvGrpSpPr>
              <p:cNvPr id="362" name="Group 361"/>
              <p:cNvGrpSpPr>
                <a:grpSpLocks noChangeAspect="1"/>
              </p:cNvGrpSpPr>
              <p:nvPr/>
            </p:nvGrpSpPr>
            <p:grpSpPr bwMode="auto">
              <a:xfrm>
                <a:off x="119618" y="1434557"/>
                <a:ext cx="106013" cy="373212"/>
                <a:chOff x="432" y="1294"/>
                <a:chExt cx="96" cy="339"/>
              </a:xfrm>
              <a:blipFill>
                <a:blip r:embed="rId3"/>
                <a:tile tx="0" ty="0" sx="100000" sy="100000" flip="none" algn="tl"/>
              </a:blipFill>
            </p:grpSpPr>
            <p:sp>
              <p:nvSpPr>
                <p:cNvPr id="437" name="Freeform 436"/>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38" name="Freeform 437"/>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39" name="Freeform 438"/>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40" name="Freeform 439"/>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63" name="Group 362"/>
              <p:cNvGrpSpPr>
                <a:grpSpLocks noChangeAspect="1"/>
              </p:cNvGrpSpPr>
              <p:nvPr/>
            </p:nvGrpSpPr>
            <p:grpSpPr bwMode="auto">
              <a:xfrm>
                <a:off x="268208" y="1438367"/>
                <a:ext cx="106013" cy="373212"/>
                <a:chOff x="432" y="1294"/>
                <a:chExt cx="96" cy="339"/>
              </a:xfrm>
              <a:blipFill>
                <a:blip r:embed="rId3"/>
                <a:tile tx="0" ty="0" sx="100000" sy="100000" flip="none" algn="tl"/>
              </a:blipFill>
            </p:grpSpPr>
            <p:sp>
              <p:nvSpPr>
                <p:cNvPr id="433" name="Freeform 432"/>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34" name="Freeform 433"/>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35" name="Freeform 434"/>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36" name="Freeform 435"/>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64" name="Group 363"/>
              <p:cNvGrpSpPr>
                <a:grpSpLocks noChangeAspect="1"/>
              </p:cNvGrpSpPr>
              <p:nvPr/>
            </p:nvGrpSpPr>
            <p:grpSpPr bwMode="auto">
              <a:xfrm>
                <a:off x="1479788" y="1457414"/>
                <a:ext cx="106013" cy="360000"/>
                <a:chOff x="432" y="1294"/>
                <a:chExt cx="96" cy="327"/>
              </a:xfrm>
              <a:blipFill>
                <a:blip r:embed="rId3"/>
                <a:tile tx="0" ty="0" sx="100000" sy="100000" flip="none" algn="tl"/>
              </a:blipFill>
            </p:grpSpPr>
            <p:sp>
              <p:nvSpPr>
                <p:cNvPr id="429" name="Freeform 428"/>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30" name="Freeform 429"/>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31" name="Freeform 430"/>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32" name="Freeform 431"/>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65" name="Group 364"/>
              <p:cNvGrpSpPr>
                <a:grpSpLocks noChangeAspect="1"/>
              </p:cNvGrpSpPr>
              <p:nvPr/>
            </p:nvGrpSpPr>
            <p:grpSpPr bwMode="auto">
              <a:xfrm>
                <a:off x="721598" y="1465034"/>
                <a:ext cx="106013" cy="360000"/>
                <a:chOff x="432" y="1294"/>
                <a:chExt cx="96" cy="327"/>
              </a:xfrm>
              <a:blipFill>
                <a:blip r:embed="rId3"/>
                <a:tile tx="0" ty="0" sx="100000" sy="100000" flip="none" algn="tl"/>
              </a:blipFill>
            </p:grpSpPr>
            <p:sp>
              <p:nvSpPr>
                <p:cNvPr id="425" name="Freeform 424"/>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26" name="Freeform 425"/>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27" name="Freeform 426"/>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28" name="Freeform 427"/>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66" name="Group 365"/>
              <p:cNvGrpSpPr>
                <a:grpSpLocks noChangeAspect="1"/>
              </p:cNvGrpSpPr>
              <p:nvPr/>
            </p:nvGrpSpPr>
            <p:grpSpPr bwMode="auto">
              <a:xfrm rot="10800000">
                <a:off x="568430" y="1457414"/>
                <a:ext cx="107547" cy="360000"/>
                <a:chOff x="627" y="1248"/>
                <a:chExt cx="95" cy="318"/>
              </a:xfrm>
              <a:blipFill>
                <a:blip r:embed="rId3"/>
                <a:tile tx="0" ty="0" sx="100000" sy="100000" flip="none" algn="tl"/>
              </a:blipFill>
            </p:grpSpPr>
            <p:sp>
              <p:nvSpPr>
                <p:cNvPr id="420" name="Freeform 419"/>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21" name="Freeform 420"/>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22" name="Freeform 421"/>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23" name="Freeform 422"/>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24" name="Freeform 423"/>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67" name="Group 366"/>
              <p:cNvGrpSpPr>
                <a:grpSpLocks noChangeAspect="1"/>
              </p:cNvGrpSpPr>
              <p:nvPr/>
            </p:nvGrpSpPr>
            <p:grpSpPr bwMode="auto">
              <a:xfrm>
                <a:off x="415931" y="1453605"/>
                <a:ext cx="106212" cy="360000"/>
                <a:chOff x="816" y="1294"/>
                <a:chExt cx="95" cy="323"/>
              </a:xfrm>
              <a:blipFill>
                <a:blip r:embed="rId3"/>
                <a:tile tx="0" ty="0" sx="100000" sy="100000" flip="none" algn="tl"/>
              </a:blipFill>
            </p:grpSpPr>
            <p:sp>
              <p:nvSpPr>
                <p:cNvPr id="416" name="Freeform 415"/>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17" name="Freeform 416"/>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18" name="Freeform 417"/>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19" name="Freeform 418"/>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68" name="Group 367"/>
              <p:cNvGrpSpPr>
                <a:grpSpLocks noChangeAspect="1"/>
              </p:cNvGrpSpPr>
              <p:nvPr/>
            </p:nvGrpSpPr>
            <p:grpSpPr bwMode="auto">
              <a:xfrm>
                <a:off x="2215118" y="1476464"/>
                <a:ext cx="106013" cy="360000"/>
                <a:chOff x="432" y="1294"/>
                <a:chExt cx="96" cy="327"/>
              </a:xfrm>
              <a:blipFill>
                <a:blip r:embed="rId3"/>
                <a:tile tx="0" ty="0" sx="100000" sy="100000" flip="none" algn="tl"/>
              </a:blipFill>
            </p:grpSpPr>
            <p:sp>
              <p:nvSpPr>
                <p:cNvPr id="412" name="Freeform 411"/>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13" name="Freeform 412"/>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14" name="Freeform 413"/>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15" name="Freeform 414"/>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69" name="Group 368"/>
              <p:cNvGrpSpPr>
                <a:grpSpLocks noChangeAspect="1"/>
              </p:cNvGrpSpPr>
              <p:nvPr/>
            </p:nvGrpSpPr>
            <p:grpSpPr bwMode="auto">
              <a:xfrm rot="10800000">
                <a:off x="869976" y="1453605"/>
                <a:ext cx="110064" cy="360000"/>
                <a:chOff x="1010" y="1296"/>
                <a:chExt cx="96" cy="315"/>
              </a:xfrm>
              <a:blipFill>
                <a:blip r:embed="rId3"/>
                <a:tile tx="0" ty="0" sx="100000" sy="100000" flip="none" algn="tl"/>
              </a:blipFill>
            </p:grpSpPr>
            <p:sp>
              <p:nvSpPr>
                <p:cNvPr id="408" name="Freeform 407"/>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09" name="Freeform 408"/>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10" name="Freeform 409"/>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11" name="Freeform 410"/>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70" name="Group 369"/>
              <p:cNvGrpSpPr>
                <a:grpSpLocks noChangeAspect="1"/>
              </p:cNvGrpSpPr>
              <p:nvPr/>
            </p:nvGrpSpPr>
            <p:grpSpPr bwMode="auto">
              <a:xfrm>
                <a:off x="1025708" y="1464285"/>
                <a:ext cx="106212" cy="360000"/>
                <a:chOff x="816" y="1294"/>
                <a:chExt cx="95" cy="323"/>
              </a:xfrm>
              <a:blipFill>
                <a:blip r:embed="rId3"/>
                <a:tile tx="0" ty="0" sx="100000" sy="100000" flip="none" algn="tl"/>
              </a:blipFill>
            </p:grpSpPr>
            <p:sp>
              <p:nvSpPr>
                <p:cNvPr id="404" name="Freeform 403"/>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05" name="Freeform 404"/>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06" name="Freeform 405"/>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07" name="Freeform 406"/>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71" name="Group 370"/>
              <p:cNvGrpSpPr>
                <a:grpSpLocks noChangeAspect="1"/>
              </p:cNvGrpSpPr>
              <p:nvPr/>
            </p:nvGrpSpPr>
            <p:grpSpPr bwMode="auto">
              <a:xfrm rot="10800000">
                <a:off x="1178813" y="1457414"/>
                <a:ext cx="107547" cy="360000"/>
                <a:chOff x="627" y="1248"/>
                <a:chExt cx="95" cy="318"/>
              </a:xfrm>
              <a:blipFill>
                <a:blip r:embed="rId3"/>
                <a:tile tx="0" ty="0" sx="100000" sy="100000" flip="none" algn="tl"/>
              </a:blipFill>
            </p:grpSpPr>
            <p:sp>
              <p:nvSpPr>
                <p:cNvPr id="399" name="Freeform 398"/>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00" name="Freeform 399"/>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01" name="Freeform 400"/>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02" name="Freeform 401"/>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03" name="Freeform 402"/>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72" name="Group 371"/>
              <p:cNvGrpSpPr>
                <a:grpSpLocks noChangeAspect="1"/>
              </p:cNvGrpSpPr>
              <p:nvPr/>
            </p:nvGrpSpPr>
            <p:grpSpPr bwMode="auto">
              <a:xfrm rot="10800000">
                <a:off x="1627628" y="1467889"/>
                <a:ext cx="107547" cy="360000"/>
                <a:chOff x="627" y="1248"/>
                <a:chExt cx="95" cy="318"/>
              </a:xfrm>
              <a:blipFill>
                <a:blip r:embed="rId3"/>
                <a:tile tx="0" ty="0" sx="100000" sy="100000" flip="none" algn="tl"/>
              </a:blipFill>
            </p:grpSpPr>
            <p:sp>
              <p:nvSpPr>
                <p:cNvPr id="394" name="Freeform 393"/>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95" name="Freeform 394"/>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96" name="Freeform 395"/>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97" name="Freeform 396"/>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98" name="Freeform 397"/>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73" name="Group 372"/>
              <p:cNvGrpSpPr>
                <a:grpSpLocks noChangeAspect="1"/>
              </p:cNvGrpSpPr>
              <p:nvPr/>
            </p:nvGrpSpPr>
            <p:grpSpPr bwMode="auto">
              <a:xfrm rot="10800000">
                <a:off x="1779255" y="1460338"/>
                <a:ext cx="107547" cy="360000"/>
                <a:chOff x="627" y="1248"/>
                <a:chExt cx="95" cy="318"/>
              </a:xfrm>
              <a:blipFill>
                <a:blip r:embed="rId3"/>
                <a:tile tx="0" ty="0" sx="100000" sy="100000" flip="none" algn="tl"/>
              </a:blipFill>
            </p:grpSpPr>
            <p:sp>
              <p:nvSpPr>
                <p:cNvPr id="389" name="Freeform 388"/>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90" name="Freeform 389"/>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91" name="Freeform 390"/>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92" name="Freeform 391"/>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93" name="Freeform 392"/>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74" name="Group 373"/>
              <p:cNvGrpSpPr>
                <a:grpSpLocks noChangeAspect="1"/>
              </p:cNvGrpSpPr>
              <p:nvPr/>
            </p:nvGrpSpPr>
            <p:grpSpPr bwMode="auto">
              <a:xfrm rot="10800000">
                <a:off x="1330560" y="1453605"/>
                <a:ext cx="110064" cy="360000"/>
                <a:chOff x="1010" y="1296"/>
                <a:chExt cx="96" cy="315"/>
              </a:xfrm>
              <a:blipFill>
                <a:blip r:embed="rId3"/>
                <a:tile tx="0" ty="0" sx="100000" sy="100000" flip="none" algn="tl"/>
              </a:blipFill>
            </p:grpSpPr>
            <p:sp>
              <p:nvSpPr>
                <p:cNvPr id="385" name="Freeform 384"/>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86" name="Freeform 385"/>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87" name="Freeform 386"/>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88" name="Freeform 387"/>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75" name="Group 374"/>
              <p:cNvGrpSpPr>
                <a:grpSpLocks noChangeAspect="1"/>
              </p:cNvGrpSpPr>
              <p:nvPr/>
            </p:nvGrpSpPr>
            <p:grpSpPr bwMode="auto">
              <a:xfrm rot="10800000">
                <a:off x="2070026" y="1472655"/>
                <a:ext cx="110064" cy="360000"/>
                <a:chOff x="1010" y="1296"/>
                <a:chExt cx="96" cy="315"/>
              </a:xfrm>
              <a:blipFill>
                <a:blip r:embed="rId3"/>
                <a:tile tx="0" ty="0" sx="100000" sy="100000" flip="none" algn="tl"/>
              </a:blipFill>
            </p:grpSpPr>
            <p:sp>
              <p:nvSpPr>
                <p:cNvPr id="381" name="Freeform 380"/>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82" name="Freeform 381"/>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83" name="Freeform 382"/>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84" name="Freeform 383"/>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376" name="Group 375"/>
              <p:cNvGrpSpPr>
                <a:grpSpLocks noChangeAspect="1"/>
              </p:cNvGrpSpPr>
              <p:nvPr/>
            </p:nvGrpSpPr>
            <p:grpSpPr bwMode="auto">
              <a:xfrm>
                <a:off x="1925780" y="1467980"/>
                <a:ext cx="106212" cy="360000"/>
                <a:chOff x="816" y="1294"/>
                <a:chExt cx="95" cy="323"/>
              </a:xfrm>
              <a:blipFill>
                <a:blip r:embed="rId3"/>
                <a:tile tx="0" ty="0" sx="100000" sy="100000" flip="none" algn="tl"/>
              </a:blipFill>
            </p:grpSpPr>
            <p:sp>
              <p:nvSpPr>
                <p:cNvPr id="377" name="Freeform 376"/>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78" name="Freeform 377"/>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79" name="Freeform 378"/>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80" name="Freeform 379"/>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grpSp>
          <p:nvGrpSpPr>
            <p:cNvPr id="357" name="Group 356"/>
            <p:cNvGrpSpPr>
              <a:grpSpLocks/>
            </p:cNvGrpSpPr>
            <p:nvPr/>
          </p:nvGrpSpPr>
          <p:grpSpPr bwMode="auto">
            <a:xfrm>
              <a:off x="153323" y="1279499"/>
              <a:ext cx="2354471" cy="149403"/>
              <a:chOff x="1434" y="3166"/>
              <a:chExt cx="3714" cy="107"/>
            </a:xfrm>
          </p:grpSpPr>
          <p:sp>
            <p:nvSpPr>
              <p:cNvPr id="358" name="Rectangle 357"/>
              <p:cNvSpPr>
                <a:spLocks noChangeArrowheads="1"/>
              </p:cNvSpPr>
              <p:nvPr/>
            </p:nvSpPr>
            <p:spPr bwMode="auto">
              <a:xfrm>
                <a:off x="1440" y="3166"/>
                <a:ext cx="3708" cy="107"/>
              </a:xfrm>
              <a:prstGeom prst="rect">
                <a:avLst/>
              </a:prstGeom>
              <a:solidFill>
                <a:srgbClr val="3B59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359" name="Line 473"/>
              <p:cNvSpPr>
                <a:spLocks noChangeShapeType="1"/>
              </p:cNvSpPr>
              <p:nvPr/>
            </p:nvSpPr>
            <p:spPr bwMode="auto">
              <a:xfrm>
                <a:off x="1440" y="3168"/>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360" name="Rectangle 359"/>
              <p:cNvSpPr>
                <a:spLocks noChangeArrowheads="1"/>
              </p:cNvSpPr>
              <p:nvPr/>
            </p:nvSpPr>
            <p:spPr bwMode="auto">
              <a:xfrm>
                <a:off x="1458" y="3246"/>
                <a:ext cx="3677" cy="15"/>
              </a:xfrm>
              <a:prstGeom prst="rect">
                <a:avLst/>
              </a:prstGeom>
              <a:solidFill>
                <a:srgbClr val="5578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361" name="Line 475"/>
              <p:cNvSpPr>
                <a:spLocks noChangeShapeType="1"/>
              </p:cNvSpPr>
              <p:nvPr/>
            </p:nvSpPr>
            <p:spPr bwMode="auto">
              <a:xfrm flipH="1">
                <a:off x="1434" y="3270"/>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sp>
        <p:nvSpPr>
          <p:cNvPr id="441" name="Right Arrow 440"/>
          <p:cNvSpPr/>
          <p:nvPr/>
        </p:nvSpPr>
        <p:spPr>
          <a:xfrm rot="2310292">
            <a:off x="2512726" y="2102356"/>
            <a:ext cx="350520" cy="24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2" name="Group 441"/>
          <p:cNvGrpSpPr/>
          <p:nvPr/>
        </p:nvGrpSpPr>
        <p:grpSpPr>
          <a:xfrm>
            <a:off x="2944863" y="2367247"/>
            <a:ext cx="2354471" cy="366118"/>
            <a:chOff x="153323" y="1279499"/>
            <a:chExt cx="2354471" cy="366118"/>
          </a:xfrm>
        </p:grpSpPr>
        <p:grpSp>
          <p:nvGrpSpPr>
            <p:cNvPr id="443" name="Group 442"/>
            <p:cNvGrpSpPr/>
            <p:nvPr/>
          </p:nvGrpSpPr>
          <p:grpSpPr>
            <a:xfrm>
              <a:off x="224019" y="1328186"/>
              <a:ext cx="2201513" cy="317431"/>
              <a:chOff x="119618" y="1434557"/>
              <a:chExt cx="2201513" cy="401907"/>
            </a:xfrm>
          </p:grpSpPr>
          <p:grpSp>
            <p:nvGrpSpPr>
              <p:cNvPr id="449" name="Group 448"/>
              <p:cNvGrpSpPr>
                <a:grpSpLocks noChangeAspect="1"/>
              </p:cNvGrpSpPr>
              <p:nvPr/>
            </p:nvGrpSpPr>
            <p:grpSpPr bwMode="auto">
              <a:xfrm>
                <a:off x="119618" y="1434557"/>
                <a:ext cx="106013" cy="373212"/>
                <a:chOff x="432" y="1294"/>
                <a:chExt cx="96" cy="339"/>
              </a:xfrm>
              <a:blipFill>
                <a:blip r:embed="rId3"/>
                <a:tile tx="0" ty="0" sx="100000" sy="100000" flip="none" algn="tl"/>
              </a:blipFill>
            </p:grpSpPr>
            <p:sp>
              <p:nvSpPr>
                <p:cNvPr id="524" name="Freeform 523"/>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25" name="Freeform 524"/>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26" name="Freeform 525"/>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27" name="Freeform 526"/>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50" name="Group 449"/>
              <p:cNvGrpSpPr>
                <a:grpSpLocks noChangeAspect="1"/>
              </p:cNvGrpSpPr>
              <p:nvPr/>
            </p:nvGrpSpPr>
            <p:grpSpPr bwMode="auto">
              <a:xfrm>
                <a:off x="268208" y="1438367"/>
                <a:ext cx="110430" cy="373212"/>
                <a:chOff x="432" y="1294"/>
                <a:chExt cx="100" cy="339"/>
              </a:xfrm>
              <a:blipFill>
                <a:blip r:embed="rId3"/>
                <a:tile tx="0" ty="0" sx="100000" sy="100000" flip="none" algn="tl"/>
              </a:blipFill>
            </p:grpSpPr>
            <p:sp>
              <p:nvSpPr>
                <p:cNvPr id="520" name="Freeform 519"/>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21" name="Freeform 520"/>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22" name="Freeform 521"/>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23" name="Freeform 522"/>
                <p:cNvSpPr>
                  <a:spLocks/>
                </p:cNvSpPr>
                <p:nvPr/>
              </p:nvSpPr>
              <p:spPr bwMode="auto">
                <a:xfrm>
                  <a:off x="436"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51" name="Group 450"/>
              <p:cNvGrpSpPr>
                <a:grpSpLocks noChangeAspect="1"/>
              </p:cNvGrpSpPr>
              <p:nvPr/>
            </p:nvGrpSpPr>
            <p:grpSpPr bwMode="auto">
              <a:xfrm>
                <a:off x="1479788" y="1457414"/>
                <a:ext cx="106013" cy="360000"/>
                <a:chOff x="432" y="1294"/>
                <a:chExt cx="96" cy="327"/>
              </a:xfrm>
              <a:blipFill>
                <a:blip r:embed="rId3"/>
                <a:tile tx="0" ty="0" sx="100000" sy="100000" flip="none" algn="tl"/>
              </a:blipFill>
            </p:grpSpPr>
            <p:sp>
              <p:nvSpPr>
                <p:cNvPr id="516" name="Freeform 515"/>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17" name="Freeform 516"/>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18" name="Freeform 517"/>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19" name="Freeform 518"/>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52" name="Group 451"/>
              <p:cNvGrpSpPr>
                <a:grpSpLocks noChangeAspect="1"/>
              </p:cNvGrpSpPr>
              <p:nvPr/>
            </p:nvGrpSpPr>
            <p:grpSpPr bwMode="auto">
              <a:xfrm>
                <a:off x="721598" y="1465034"/>
                <a:ext cx="106013" cy="360000"/>
                <a:chOff x="432" y="1294"/>
                <a:chExt cx="96" cy="327"/>
              </a:xfrm>
              <a:blipFill>
                <a:blip r:embed="rId3"/>
                <a:tile tx="0" ty="0" sx="100000" sy="100000" flip="none" algn="tl"/>
              </a:blipFill>
            </p:grpSpPr>
            <p:sp>
              <p:nvSpPr>
                <p:cNvPr id="512" name="Freeform 511"/>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13" name="Freeform 512"/>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14" name="Freeform 513"/>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15" name="Freeform 514"/>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53" name="Group 452"/>
              <p:cNvGrpSpPr>
                <a:grpSpLocks noChangeAspect="1"/>
              </p:cNvGrpSpPr>
              <p:nvPr/>
            </p:nvGrpSpPr>
            <p:grpSpPr bwMode="auto">
              <a:xfrm rot="10800000">
                <a:off x="568430" y="1457414"/>
                <a:ext cx="107547" cy="360000"/>
                <a:chOff x="627" y="1248"/>
                <a:chExt cx="95" cy="318"/>
              </a:xfrm>
              <a:blipFill>
                <a:blip r:embed="rId3"/>
                <a:tile tx="0" ty="0" sx="100000" sy="100000" flip="none" algn="tl"/>
              </a:blipFill>
            </p:grpSpPr>
            <p:sp>
              <p:nvSpPr>
                <p:cNvPr id="507" name="Freeform 506"/>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08" name="Freeform 507"/>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09" name="Freeform 508"/>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10" name="Freeform 509"/>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11" name="Freeform 510"/>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54" name="Group 453"/>
              <p:cNvGrpSpPr>
                <a:grpSpLocks noChangeAspect="1"/>
              </p:cNvGrpSpPr>
              <p:nvPr/>
            </p:nvGrpSpPr>
            <p:grpSpPr bwMode="auto">
              <a:xfrm>
                <a:off x="415931" y="1453605"/>
                <a:ext cx="106212" cy="360000"/>
                <a:chOff x="816" y="1294"/>
                <a:chExt cx="95" cy="323"/>
              </a:xfrm>
              <a:blipFill>
                <a:blip r:embed="rId3"/>
                <a:tile tx="0" ty="0" sx="100000" sy="100000" flip="none" algn="tl"/>
              </a:blipFill>
            </p:grpSpPr>
            <p:sp>
              <p:nvSpPr>
                <p:cNvPr id="503" name="Freeform 502"/>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04" name="Freeform 503"/>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05" name="Freeform 504"/>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06" name="Freeform 505"/>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55" name="Group 454"/>
              <p:cNvGrpSpPr>
                <a:grpSpLocks noChangeAspect="1"/>
              </p:cNvGrpSpPr>
              <p:nvPr/>
            </p:nvGrpSpPr>
            <p:grpSpPr bwMode="auto">
              <a:xfrm>
                <a:off x="2215118" y="1476464"/>
                <a:ext cx="106013" cy="360000"/>
                <a:chOff x="432" y="1294"/>
                <a:chExt cx="96" cy="327"/>
              </a:xfrm>
              <a:blipFill>
                <a:blip r:embed="rId3"/>
                <a:tile tx="0" ty="0" sx="100000" sy="100000" flip="none" algn="tl"/>
              </a:blipFill>
            </p:grpSpPr>
            <p:sp>
              <p:nvSpPr>
                <p:cNvPr id="499" name="Freeform 498"/>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00" name="Freeform 499"/>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01" name="Freeform 500"/>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02" name="Freeform 501"/>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56" name="Group 455"/>
              <p:cNvGrpSpPr>
                <a:grpSpLocks noChangeAspect="1"/>
              </p:cNvGrpSpPr>
              <p:nvPr/>
            </p:nvGrpSpPr>
            <p:grpSpPr bwMode="auto">
              <a:xfrm rot="10800000">
                <a:off x="869976" y="1453605"/>
                <a:ext cx="110064" cy="360000"/>
                <a:chOff x="1010" y="1296"/>
                <a:chExt cx="96" cy="315"/>
              </a:xfrm>
              <a:blipFill>
                <a:blip r:embed="rId3"/>
                <a:tile tx="0" ty="0" sx="100000" sy="100000" flip="none" algn="tl"/>
              </a:blipFill>
            </p:grpSpPr>
            <p:sp>
              <p:nvSpPr>
                <p:cNvPr id="495" name="Freeform 494"/>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96" name="Freeform 495"/>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97" name="Freeform 496"/>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98" name="Freeform 497"/>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57" name="Group 456"/>
              <p:cNvGrpSpPr>
                <a:grpSpLocks noChangeAspect="1"/>
              </p:cNvGrpSpPr>
              <p:nvPr/>
            </p:nvGrpSpPr>
            <p:grpSpPr bwMode="auto">
              <a:xfrm>
                <a:off x="1025708" y="1464285"/>
                <a:ext cx="106212" cy="360000"/>
                <a:chOff x="816" y="1294"/>
                <a:chExt cx="95" cy="323"/>
              </a:xfrm>
              <a:blipFill>
                <a:blip r:embed="rId3"/>
                <a:tile tx="0" ty="0" sx="100000" sy="100000" flip="none" algn="tl"/>
              </a:blipFill>
            </p:grpSpPr>
            <p:sp>
              <p:nvSpPr>
                <p:cNvPr id="491" name="Freeform 490"/>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92" name="Freeform 491"/>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93" name="Freeform 492"/>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94" name="Freeform 493"/>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58" name="Group 457"/>
              <p:cNvGrpSpPr>
                <a:grpSpLocks noChangeAspect="1"/>
              </p:cNvGrpSpPr>
              <p:nvPr/>
            </p:nvGrpSpPr>
            <p:grpSpPr bwMode="auto">
              <a:xfrm rot="10800000">
                <a:off x="1178813" y="1457414"/>
                <a:ext cx="107547" cy="360000"/>
                <a:chOff x="627" y="1248"/>
                <a:chExt cx="95" cy="318"/>
              </a:xfrm>
              <a:blipFill>
                <a:blip r:embed="rId3"/>
                <a:tile tx="0" ty="0" sx="100000" sy="100000" flip="none" algn="tl"/>
              </a:blipFill>
            </p:grpSpPr>
            <p:sp>
              <p:nvSpPr>
                <p:cNvPr id="486" name="Freeform 485"/>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87" name="Freeform 486"/>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88" name="Freeform 487"/>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89" name="Freeform 488"/>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90" name="Freeform 489"/>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59" name="Group 458"/>
              <p:cNvGrpSpPr>
                <a:grpSpLocks noChangeAspect="1"/>
              </p:cNvGrpSpPr>
              <p:nvPr/>
            </p:nvGrpSpPr>
            <p:grpSpPr bwMode="auto">
              <a:xfrm rot="10800000">
                <a:off x="1627628" y="1467889"/>
                <a:ext cx="107547" cy="360000"/>
                <a:chOff x="627" y="1248"/>
                <a:chExt cx="95" cy="318"/>
              </a:xfrm>
              <a:blipFill>
                <a:blip r:embed="rId3"/>
                <a:tile tx="0" ty="0" sx="100000" sy="100000" flip="none" algn="tl"/>
              </a:blipFill>
            </p:grpSpPr>
            <p:sp>
              <p:nvSpPr>
                <p:cNvPr id="481" name="Freeform 480"/>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82" name="Freeform 481"/>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83" name="Freeform 482"/>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84" name="Freeform 483"/>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85" name="Freeform 484"/>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60" name="Group 459"/>
              <p:cNvGrpSpPr>
                <a:grpSpLocks noChangeAspect="1"/>
              </p:cNvGrpSpPr>
              <p:nvPr/>
            </p:nvGrpSpPr>
            <p:grpSpPr bwMode="auto">
              <a:xfrm rot="10800000">
                <a:off x="1779255" y="1460338"/>
                <a:ext cx="107547" cy="360000"/>
                <a:chOff x="627" y="1248"/>
                <a:chExt cx="95" cy="318"/>
              </a:xfrm>
              <a:blipFill>
                <a:blip r:embed="rId3"/>
                <a:tile tx="0" ty="0" sx="100000" sy="100000" flip="none" algn="tl"/>
              </a:blipFill>
            </p:grpSpPr>
            <p:sp>
              <p:nvSpPr>
                <p:cNvPr id="476" name="Freeform 475"/>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77" name="Freeform 476"/>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78" name="Freeform 477"/>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79" name="Freeform 478"/>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80" name="Freeform 479"/>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61" name="Group 460"/>
              <p:cNvGrpSpPr>
                <a:grpSpLocks noChangeAspect="1"/>
              </p:cNvGrpSpPr>
              <p:nvPr/>
            </p:nvGrpSpPr>
            <p:grpSpPr bwMode="auto">
              <a:xfrm rot="10800000">
                <a:off x="1330560" y="1453605"/>
                <a:ext cx="110064" cy="360000"/>
                <a:chOff x="1010" y="1296"/>
                <a:chExt cx="96" cy="315"/>
              </a:xfrm>
              <a:blipFill>
                <a:blip r:embed="rId3"/>
                <a:tile tx="0" ty="0" sx="100000" sy="100000" flip="none" algn="tl"/>
              </a:blipFill>
            </p:grpSpPr>
            <p:sp>
              <p:nvSpPr>
                <p:cNvPr id="472" name="Freeform 471"/>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73" name="Freeform 472"/>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74" name="Freeform 473"/>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75" name="Freeform 474"/>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62" name="Group 461"/>
              <p:cNvGrpSpPr>
                <a:grpSpLocks noChangeAspect="1"/>
              </p:cNvGrpSpPr>
              <p:nvPr/>
            </p:nvGrpSpPr>
            <p:grpSpPr bwMode="auto">
              <a:xfrm rot="10800000">
                <a:off x="2070026" y="1472655"/>
                <a:ext cx="110064" cy="360000"/>
                <a:chOff x="1010" y="1296"/>
                <a:chExt cx="96" cy="315"/>
              </a:xfrm>
              <a:blipFill>
                <a:blip r:embed="rId3"/>
                <a:tile tx="0" ty="0" sx="100000" sy="100000" flip="none" algn="tl"/>
              </a:blipFill>
            </p:grpSpPr>
            <p:sp>
              <p:nvSpPr>
                <p:cNvPr id="468" name="Freeform 467"/>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69" name="Freeform 468"/>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70" name="Freeform 469"/>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71" name="Freeform 470"/>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463" name="Group 462"/>
              <p:cNvGrpSpPr>
                <a:grpSpLocks noChangeAspect="1"/>
              </p:cNvGrpSpPr>
              <p:nvPr/>
            </p:nvGrpSpPr>
            <p:grpSpPr bwMode="auto">
              <a:xfrm>
                <a:off x="1925780" y="1467980"/>
                <a:ext cx="106212" cy="360000"/>
                <a:chOff x="816" y="1294"/>
                <a:chExt cx="95" cy="323"/>
              </a:xfrm>
              <a:blipFill>
                <a:blip r:embed="rId3"/>
                <a:tile tx="0" ty="0" sx="100000" sy="100000" flip="none" algn="tl"/>
              </a:blipFill>
            </p:grpSpPr>
            <p:sp>
              <p:nvSpPr>
                <p:cNvPr id="464" name="Freeform 463"/>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65" name="Freeform 464"/>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66" name="Freeform 465"/>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67" name="Freeform 466"/>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grpSp>
          <p:nvGrpSpPr>
            <p:cNvPr id="444" name="Group 443"/>
            <p:cNvGrpSpPr>
              <a:grpSpLocks/>
            </p:cNvGrpSpPr>
            <p:nvPr/>
          </p:nvGrpSpPr>
          <p:grpSpPr bwMode="auto">
            <a:xfrm>
              <a:off x="153323" y="1279499"/>
              <a:ext cx="2354471" cy="149403"/>
              <a:chOff x="1434" y="3166"/>
              <a:chExt cx="3714" cy="107"/>
            </a:xfrm>
          </p:grpSpPr>
          <p:sp>
            <p:nvSpPr>
              <p:cNvPr id="445" name="Rectangle 444"/>
              <p:cNvSpPr>
                <a:spLocks noChangeArrowheads="1"/>
              </p:cNvSpPr>
              <p:nvPr/>
            </p:nvSpPr>
            <p:spPr bwMode="auto">
              <a:xfrm>
                <a:off x="1440" y="3166"/>
                <a:ext cx="3708" cy="107"/>
              </a:xfrm>
              <a:prstGeom prst="rect">
                <a:avLst/>
              </a:prstGeom>
              <a:solidFill>
                <a:srgbClr val="3B59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446" name="Line 473"/>
              <p:cNvSpPr>
                <a:spLocks noChangeShapeType="1"/>
              </p:cNvSpPr>
              <p:nvPr/>
            </p:nvSpPr>
            <p:spPr bwMode="auto">
              <a:xfrm>
                <a:off x="1440" y="3168"/>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447" name="Rectangle 446"/>
              <p:cNvSpPr>
                <a:spLocks noChangeArrowheads="1"/>
              </p:cNvSpPr>
              <p:nvPr/>
            </p:nvSpPr>
            <p:spPr bwMode="auto">
              <a:xfrm>
                <a:off x="1458" y="3246"/>
                <a:ext cx="3677" cy="15"/>
              </a:xfrm>
              <a:prstGeom prst="rect">
                <a:avLst/>
              </a:prstGeom>
              <a:solidFill>
                <a:srgbClr val="5578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448" name="Line 475"/>
              <p:cNvSpPr>
                <a:spLocks noChangeShapeType="1"/>
              </p:cNvSpPr>
              <p:nvPr/>
            </p:nvSpPr>
            <p:spPr bwMode="auto">
              <a:xfrm flipH="1">
                <a:off x="1434" y="3270"/>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sp>
        <p:nvSpPr>
          <p:cNvPr id="528" name="Freeform 527"/>
          <p:cNvSpPr>
            <a:spLocks/>
          </p:cNvSpPr>
          <p:nvPr/>
        </p:nvSpPr>
        <p:spPr bwMode="auto">
          <a:xfrm>
            <a:off x="3013519" y="2633029"/>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529" name="Freeform 528"/>
          <p:cNvSpPr>
            <a:spLocks/>
          </p:cNvSpPr>
          <p:nvPr/>
        </p:nvSpPr>
        <p:spPr bwMode="auto">
          <a:xfrm>
            <a:off x="3009661" y="1844359"/>
            <a:ext cx="118864"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solidFill>
            <a:schemeClr val="accent4">
              <a:alpha val="99000"/>
            </a:schemeClr>
          </a:solidFill>
          <a:ln w="4763" cap="flat">
            <a:solidFill>
              <a:srgbClr val="343434"/>
            </a:solidFill>
            <a:prstDash val="solid"/>
            <a:miter lim="800000"/>
            <a:headEnd/>
            <a:tailEnd/>
          </a:ln>
          <a:effectLst>
            <a:glow rad="127000">
              <a:schemeClr val="accent4">
                <a:alpha val="40000"/>
              </a:schemeClr>
            </a:glow>
          </a:effectLs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effectLst>
                <a:glow rad="228600">
                  <a:schemeClr val="accent4">
                    <a:satMod val="175000"/>
                    <a:alpha val="40000"/>
                  </a:schemeClr>
                </a:glow>
              </a:effectLst>
            </a:endParaRPr>
          </a:p>
        </p:txBody>
      </p:sp>
      <p:sp>
        <p:nvSpPr>
          <p:cNvPr id="1065" name="Right Arrow 1064"/>
          <p:cNvSpPr/>
          <p:nvPr/>
        </p:nvSpPr>
        <p:spPr>
          <a:xfrm>
            <a:off x="6361967" y="2855960"/>
            <a:ext cx="350520" cy="24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6" name="Right Arrow 1065"/>
          <p:cNvSpPr/>
          <p:nvPr/>
        </p:nvSpPr>
        <p:spPr>
          <a:xfrm>
            <a:off x="5427540" y="2325890"/>
            <a:ext cx="350520" cy="24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67" name="Group 1066"/>
          <p:cNvGrpSpPr/>
          <p:nvPr/>
        </p:nvGrpSpPr>
        <p:grpSpPr>
          <a:xfrm>
            <a:off x="5864551" y="2375822"/>
            <a:ext cx="2354471" cy="366118"/>
            <a:chOff x="153323" y="1279499"/>
            <a:chExt cx="2354471" cy="366118"/>
          </a:xfrm>
        </p:grpSpPr>
        <p:grpSp>
          <p:nvGrpSpPr>
            <p:cNvPr id="1068" name="Group 1067"/>
            <p:cNvGrpSpPr/>
            <p:nvPr/>
          </p:nvGrpSpPr>
          <p:grpSpPr>
            <a:xfrm>
              <a:off x="224019" y="1328186"/>
              <a:ext cx="2201513" cy="317431"/>
              <a:chOff x="119618" y="1434557"/>
              <a:chExt cx="2201513" cy="401907"/>
            </a:xfrm>
          </p:grpSpPr>
          <p:grpSp>
            <p:nvGrpSpPr>
              <p:cNvPr id="1074" name="Group 1073"/>
              <p:cNvGrpSpPr>
                <a:grpSpLocks noChangeAspect="1"/>
              </p:cNvGrpSpPr>
              <p:nvPr/>
            </p:nvGrpSpPr>
            <p:grpSpPr bwMode="auto">
              <a:xfrm>
                <a:off x="119618" y="1434557"/>
                <a:ext cx="106013" cy="373212"/>
                <a:chOff x="432" y="1294"/>
                <a:chExt cx="96" cy="339"/>
              </a:xfrm>
              <a:blipFill>
                <a:blip r:embed="rId3"/>
                <a:tile tx="0" ty="0" sx="100000" sy="100000" flip="none" algn="tl"/>
              </a:blipFill>
            </p:grpSpPr>
            <p:sp>
              <p:nvSpPr>
                <p:cNvPr id="1149" name="Freeform 1148"/>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50" name="Freeform 1149"/>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51" name="Freeform 1150"/>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52" name="Freeform 1151"/>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75" name="Group 1074"/>
              <p:cNvGrpSpPr>
                <a:grpSpLocks noChangeAspect="1"/>
              </p:cNvGrpSpPr>
              <p:nvPr/>
            </p:nvGrpSpPr>
            <p:grpSpPr bwMode="auto">
              <a:xfrm>
                <a:off x="268208" y="1438367"/>
                <a:ext cx="106013" cy="373212"/>
                <a:chOff x="432" y="1294"/>
                <a:chExt cx="96" cy="339"/>
              </a:xfrm>
              <a:blipFill>
                <a:blip r:embed="rId3"/>
                <a:tile tx="0" ty="0" sx="100000" sy="100000" flip="none" algn="tl"/>
              </a:blipFill>
            </p:grpSpPr>
            <p:sp>
              <p:nvSpPr>
                <p:cNvPr id="1145" name="Freeform 1144"/>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46" name="Freeform 1145"/>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47" name="Freeform 1146"/>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48" name="Freeform 1147"/>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76" name="Group 1075"/>
              <p:cNvGrpSpPr>
                <a:grpSpLocks noChangeAspect="1"/>
              </p:cNvGrpSpPr>
              <p:nvPr/>
            </p:nvGrpSpPr>
            <p:grpSpPr bwMode="auto">
              <a:xfrm>
                <a:off x="1479788" y="1457414"/>
                <a:ext cx="106013" cy="360000"/>
                <a:chOff x="432" y="1294"/>
                <a:chExt cx="96" cy="327"/>
              </a:xfrm>
              <a:blipFill>
                <a:blip r:embed="rId3"/>
                <a:tile tx="0" ty="0" sx="100000" sy="100000" flip="none" algn="tl"/>
              </a:blipFill>
            </p:grpSpPr>
            <p:sp>
              <p:nvSpPr>
                <p:cNvPr id="1141" name="Freeform 1140"/>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42" name="Freeform 1141"/>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43" name="Freeform 1142"/>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44" name="Freeform 1143"/>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77" name="Group 1076"/>
              <p:cNvGrpSpPr>
                <a:grpSpLocks noChangeAspect="1"/>
              </p:cNvGrpSpPr>
              <p:nvPr/>
            </p:nvGrpSpPr>
            <p:grpSpPr bwMode="auto">
              <a:xfrm>
                <a:off x="721598" y="1465034"/>
                <a:ext cx="106013" cy="360000"/>
                <a:chOff x="432" y="1294"/>
                <a:chExt cx="96" cy="327"/>
              </a:xfrm>
              <a:blipFill>
                <a:blip r:embed="rId3"/>
                <a:tile tx="0" ty="0" sx="100000" sy="100000" flip="none" algn="tl"/>
              </a:blipFill>
            </p:grpSpPr>
            <p:sp>
              <p:nvSpPr>
                <p:cNvPr id="1137" name="Freeform 1136"/>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38" name="Freeform 1137"/>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39" name="Freeform 1138"/>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40" name="Freeform 1139"/>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78" name="Group 1077"/>
              <p:cNvGrpSpPr>
                <a:grpSpLocks noChangeAspect="1"/>
              </p:cNvGrpSpPr>
              <p:nvPr/>
            </p:nvGrpSpPr>
            <p:grpSpPr bwMode="auto">
              <a:xfrm rot="10800000">
                <a:off x="568430" y="1457414"/>
                <a:ext cx="107547" cy="360000"/>
                <a:chOff x="627" y="1248"/>
                <a:chExt cx="95" cy="318"/>
              </a:xfrm>
              <a:blipFill>
                <a:blip r:embed="rId3"/>
                <a:tile tx="0" ty="0" sx="100000" sy="100000" flip="none" algn="tl"/>
              </a:blipFill>
            </p:grpSpPr>
            <p:sp>
              <p:nvSpPr>
                <p:cNvPr id="1132" name="Freeform 1131"/>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33" name="Freeform 1132"/>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34" name="Freeform 1133"/>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35" name="Freeform 1134"/>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36" name="Freeform 1135"/>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79" name="Group 1078"/>
              <p:cNvGrpSpPr>
                <a:grpSpLocks noChangeAspect="1"/>
              </p:cNvGrpSpPr>
              <p:nvPr/>
            </p:nvGrpSpPr>
            <p:grpSpPr bwMode="auto">
              <a:xfrm>
                <a:off x="415931" y="1453605"/>
                <a:ext cx="106212" cy="360000"/>
                <a:chOff x="816" y="1294"/>
                <a:chExt cx="95" cy="323"/>
              </a:xfrm>
              <a:blipFill>
                <a:blip r:embed="rId3"/>
                <a:tile tx="0" ty="0" sx="100000" sy="100000" flip="none" algn="tl"/>
              </a:blipFill>
            </p:grpSpPr>
            <p:sp>
              <p:nvSpPr>
                <p:cNvPr id="1128" name="Freeform 1127"/>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29" name="Freeform 1128"/>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30" name="Freeform 1129"/>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31" name="Freeform 1130"/>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80" name="Group 1079"/>
              <p:cNvGrpSpPr>
                <a:grpSpLocks noChangeAspect="1"/>
              </p:cNvGrpSpPr>
              <p:nvPr/>
            </p:nvGrpSpPr>
            <p:grpSpPr bwMode="auto">
              <a:xfrm>
                <a:off x="2215118" y="1476464"/>
                <a:ext cx="106013" cy="360000"/>
                <a:chOff x="432" y="1294"/>
                <a:chExt cx="96" cy="327"/>
              </a:xfrm>
              <a:blipFill>
                <a:blip r:embed="rId3"/>
                <a:tile tx="0" ty="0" sx="100000" sy="100000" flip="none" algn="tl"/>
              </a:blipFill>
            </p:grpSpPr>
            <p:sp>
              <p:nvSpPr>
                <p:cNvPr id="1124" name="Freeform 1123"/>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25" name="Freeform 1124"/>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26" name="Freeform 1125"/>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27" name="Freeform 1126"/>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81" name="Group 1080"/>
              <p:cNvGrpSpPr>
                <a:grpSpLocks noChangeAspect="1"/>
              </p:cNvGrpSpPr>
              <p:nvPr/>
            </p:nvGrpSpPr>
            <p:grpSpPr bwMode="auto">
              <a:xfrm rot="10800000">
                <a:off x="869976" y="1453605"/>
                <a:ext cx="110064" cy="360000"/>
                <a:chOff x="1010" y="1296"/>
                <a:chExt cx="96" cy="315"/>
              </a:xfrm>
              <a:blipFill>
                <a:blip r:embed="rId3"/>
                <a:tile tx="0" ty="0" sx="100000" sy="100000" flip="none" algn="tl"/>
              </a:blipFill>
            </p:grpSpPr>
            <p:sp>
              <p:nvSpPr>
                <p:cNvPr id="1120" name="Freeform 1119"/>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21" name="Freeform 1120"/>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22" name="Freeform 1121"/>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23" name="Freeform 1122"/>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82" name="Group 1081"/>
              <p:cNvGrpSpPr>
                <a:grpSpLocks noChangeAspect="1"/>
              </p:cNvGrpSpPr>
              <p:nvPr/>
            </p:nvGrpSpPr>
            <p:grpSpPr bwMode="auto">
              <a:xfrm>
                <a:off x="1025708" y="1464285"/>
                <a:ext cx="106212" cy="360000"/>
                <a:chOff x="816" y="1294"/>
                <a:chExt cx="95" cy="323"/>
              </a:xfrm>
              <a:blipFill>
                <a:blip r:embed="rId3"/>
                <a:tile tx="0" ty="0" sx="100000" sy="100000" flip="none" algn="tl"/>
              </a:blipFill>
            </p:grpSpPr>
            <p:sp>
              <p:nvSpPr>
                <p:cNvPr id="1116" name="Freeform 1115"/>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17" name="Freeform 1116"/>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18" name="Freeform 1117"/>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19" name="Freeform 1118"/>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83" name="Group 1082"/>
              <p:cNvGrpSpPr>
                <a:grpSpLocks noChangeAspect="1"/>
              </p:cNvGrpSpPr>
              <p:nvPr/>
            </p:nvGrpSpPr>
            <p:grpSpPr bwMode="auto">
              <a:xfrm rot="10800000">
                <a:off x="1178813" y="1457414"/>
                <a:ext cx="107547" cy="360000"/>
                <a:chOff x="627" y="1248"/>
                <a:chExt cx="95" cy="318"/>
              </a:xfrm>
              <a:blipFill>
                <a:blip r:embed="rId3"/>
                <a:tile tx="0" ty="0" sx="100000" sy="100000" flip="none" algn="tl"/>
              </a:blipFill>
            </p:grpSpPr>
            <p:sp>
              <p:nvSpPr>
                <p:cNvPr id="1111" name="Freeform 1110"/>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12" name="Freeform 1111"/>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13" name="Freeform 1112"/>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14" name="Freeform 1113"/>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15" name="Freeform 1114"/>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84" name="Group 1083"/>
              <p:cNvGrpSpPr>
                <a:grpSpLocks noChangeAspect="1"/>
              </p:cNvGrpSpPr>
              <p:nvPr/>
            </p:nvGrpSpPr>
            <p:grpSpPr bwMode="auto">
              <a:xfrm rot="10800000">
                <a:off x="1627628" y="1467889"/>
                <a:ext cx="107547" cy="360000"/>
                <a:chOff x="627" y="1248"/>
                <a:chExt cx="95" cy="318"/>
              </a:xfrm>
              <a:blipFill>
                <a:blip r:embed="rId3"/>
                <a:tile tx="0" ty="0" sx="100000" sy="100000" flip="none" algn="tl"/>
              </a:blipFill>
            </p:grpSpPr>
            <p:sp>
              <p:nvSpPr>
                <p:cNvPr id="1106" name="Freeform 1105"/>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07" name="Freeform 1106"/>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08" name="Freeform 1107"/>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09" name="Freeform 1108"/>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10" name="Freeform 1109"/>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85" name="Group 1084"/>
              <p:cNvGrpSpPr>
                <a:grpSpLocks noChangeAspect="1"/>
              </p:cNvGrpSpPr>
              <p:nvPr/>
            </p:nvGrpSpPr>
            <p:grpSpPr bwMode="auto">
              <a:xfrm rot="10800000">
                <a:off x="1779255" y="1460338"/>
                <a:ext cx="107547" cy="360000"/>
                <a:chOff x="627" y="1248"/>
                <a:chExt cx="95" cy="318"/>
              </a:xfrm>
              <a:blipFill>
                <a:blip r:embed="rId3"/>
                <a:tile tx="0" ty="0" sx="100000" sy="100000" flip="none" algn="tl"/>
              </a:blipFill>
            </p:grpSpPr>
            <p:sp>
              <p:nvSpPr>
                <p:cNvPr id="1101" name="Freeform 1100"/>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02" name="Freeform 1101"/>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03" name="Freeform 1102"/>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04" name="Freeform 1103"/>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05" name="Freeform 1104"/>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86" name="Group 1085"/>
              <p:cNvGrpSpPr>
                <a:grpSpLocks noChangeAspect="1"/>
              </p:cNvGrpSpPr>
              <p:nvPr/>
            </p:nvGrpSpPr>
            <p:grpSpPr bwMode="auto">
              <a:xfrm rot="10800000">
                <a:off x="1330560" y="1453605"/>
                <a:ext cx="110064" cy="360000"/>
                <a:chOff x="1010" y="1296"/>
                <a:chExt cx="96" cy="315"/>
              </a:xfrm>
              <a:blipFill>
                <a:blip r:embed="rId3"/>
                <a:tile tx="0" ty="0" sx="100000" sy="100000" flip="none" algn="tl"/>
              </a:blipFill>
            </p:grpSpPr>
            <p:sp>
              <p:nvSpPr>
                <p:cNvPr id="1097" name="Freeform 1096"/>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098" name="Freeform 1097"/>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099" name="Freeform 1098"/>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00" name="Freeform 1099"/>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87" name="Group 1086"/>
              <p:cNvGrpSpPr>
                <a:grpSpLocks noChangeAspect="1"/>
              </p:cNvGrpSpPr>
              <p:nvPr/>
            </p:nvGrpSpPr>
            <p:grpSpPr bwMode="auto">
              <a:xfrm rot="10800000">
                <a:off x="2070026" y="1472655"/>
                <a:ext cx="110064" cy="360000"/>
                <a:chOff x="1010" y="1296"/>
                <a:chExt cx="96" cy="315"/>
              </a:xfrm>
              <a:blipFill>
                <a:blip r:embed="rId3"/>
                <a:tile tx="0" ty="0" sx="100000" sy="100000" flip="none" algn="tl"/>
              </a:blipFill>
            </p:grpSpPr>
            <p:sp>
              <p:nvSpPr>
                <p:cNvPr id="1093" name="Freeform 1092"/>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094" name="Freeform 1093"/>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095" name="Freeform 1094"/>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096" name="Freeform 1095"/>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088" name="Group 1087"/>
              <p:cNvGrpSpPr>
                <a:grpSpLocks noChangeAspect="1"/>
              </p:cNvGrpSpPr>
              <p:nvPr/>
            </p:nvGrpSpPr>
            <p:grpSpPr bwMode="auto">
              <a:xfrm>
                <a:off x="1925780" y="1467980"/>
                <a:ext cx="106212" cy="360000"/>
                <a:chOff x="816" y="1294"/>
                <a:chExt cx="95" cy="323"/>
              </a:xfrm>
              <a:blipFill>
                <a:blip r:embed="rId3"/>
                <a:tile tx="0" ty="0" sx="100000" sy="100000" flip="none" algn="tl"/>
              </a:blipFill>
            </p:grpSpPr>
            <p:sp>
              <p:nvSpPr>
                <p:cNvPr id="1089" name="Freeform 1088"/>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090" name="Freeform 1089"/>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091" name="Freeform 1090"/>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092" name="Freeform 1091"/>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grpSp>
          <p:nvGrpSpPr>
            <p:cNvPr id="1069" name="Group 1068"/>
            <p:cNvGrpSpPr>
              <a:grpSpLocks/>
            </p:cNvGrpSpPr>
            <p:nvPr/>
          </p:nvGrpSpPr>
          <p:grpSpPr bwMode="auto">
            <a:xfrm>
              <a:off x="153323" y="1279499"/>
              <a:ext cx="2354471" cy="149403"/>
              <a:chOff x="1434" y="3166"/>
              <a:chExt cx="3714" cy="107"/>
            </a:xfrm>
          </p:grpSpPr>
          <p:sp>
            <p:nvSpPr>
              <p:cNvPr id="1070" name="Rectangle 1069"/>
              <p:cNvSpPr>
                <a:spLocks noChangeArrowheads="1"/>
              </p:cNvSpPr>
              <p:nvPr/>
            </p:nvSpPr>
            <p:spPr bwMode="auto">
              <a:xfrm>
                <a:off x="1440" y="3166"/>
                <a:ext cx="3708" cy="107"/>
              </a:xfrm>
              <a:prstGeom prst="rect">
                <a:avLst/>
              </a:prstGeom>
              <a:solidFill>
                <a:srgbClr val="3B59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071" name="Line 473"/>
              <p:cNvSpPr>
                <a:spLocks noChangeShapeType="1"/>
              </p:cNvSpPr>
              <p:nvPr/>
            </p:nvSpPr>
            <p:spPr bwMode="auto">
              <a:xfrm>
                <a:off x="1440" y="3168"/>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072" name="Rectangle 1071"/>
              <p:cNvSpPr>
                <a:spLocks noChangeArrowheads="1"/>
              </p:cNvSpPr>
              <p:nvPr/>
            </p:nvSpPr>
            <p:spPr bwMode="auto">
              <a:xfrm>
                <a:off x="1458" y="3246"/>
                <a:ext cx="3677" cy="15"/>
              </a:xfrm>
              <a:prstGeom prst="rect">
                <a:avLst/>
              </a:prstGeom>
              <a:solidFill>
                <a:srgbClr val="5578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073" name="Line 475"/>
              <p:cNvSpPr>
                <a:spLocks noChangeShapeType="1"/>
              </p:cNvSpPr>
              <p:nvPr/>
            </p:nvSpPr>
            <p:spPr bwMode="auto">
              <a:xfrm flipH="1">
                <a:off x="1434" y="3270"/>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grpSp>
        <p:nvGrpSpPr>
          <p:cNvPr id="1153" name="Group 1152"/>
          <p:cNvGrpSpPr/>
          <p:nvPr/>
        </p:nvGrpSpPr>
        <p:grpSpPr>
          <a:xfrm>
            <a:off x="2890431" y="3740865"/>
            <a:ext cx="2354471" cy="366118"/>
            <a:chOff x="153323" y="1279499"/>
            <a:chExt cx="2354471" cy="366118"/>
          </a:xfrm>
        </p:grpSpPr>
        <p:grpSp>
          <p:nvGrpSpPr>
            <p:cNvPr id="1154" name="Group 1153"/>
            <p:cNvGrpSpPr/>
            <p:nvPr/>
          </p:nvGrpSpPr>
          <p:grpSpPr>
            <a:xfrm>
              <a:off x="224019" y="1328186"/>
              <a:ext cx="2201513" cy="317431"/>
              <a:chOff x="119618" y="1434557"/>
              <a:chExt cx="2201513" cy="401907"/>
            </a:xfrm>
          </p:grpSpPr>
          <p:grpSp>
            <p:nvGrpSpPr>
              <p:cNvPr id="1160" name="Group 1159"/>
              <p:cNvGrpSpPr>
                <a:grpSpLocks noChangeAspect="1"/>
              </p:cNvGrpSpPr>
              <p:nvPr/>
            </p:nvGrpSpPr>
            <p:grpSpPr bwMode="auto">
              <a:xfrm>
                <a:off x="119618" y="1434557"/>
                <a:ext cx="106013" cy="373212"/>
                <a:chOff x="432" y="1294"/>
                <a:chExt cx="96" cy="339"/>
              </a:xfrm>
              <a:blipFill>
                <a:blip r:embed="rId3"/>
                <a:tile tx="0" ty="0" sx="100000" sy="100000" flip="none" algn="tl"/>
              </a:blipFill>
            </p:grpSpPr>
            <p:sp>
              <p:nvSpPr>
                <p:cNvPr id="1235" name="Freeform 1234"/>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36" name="Freeform 1235"/>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37" name="Freeform 1236"/>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38" name="Freeform 1237"/>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61" name="Group 1160"/>
              <p:cNvGrpSpPr>
                <a:grpSpLocks noChangeAspect="1"/>
              </p:cNvGrpSpPr>
              <p:nvPr/>
            </p:nvGrpSpPr>
            <p:grpSpPr bwMode="auto">
              <a:xfrm>
                <a:off x="268208" y="1438367"/>
                <a:ext cx="106013" cy="373212"/>
                <a:chOff x="432" y="1294"/>
                <a:chExt cx="96" cy="339"/>
              </a:xfrm>
              <a:blipFill>
                <a:blip r:embed="rId3"/>
                <a:tile tx="0" ty="0" sx="100000" sy="100000" flip="none" algn="tl"/>
              </a:blipFill>
            </p:grpSpPr>
            <p:sp>
              <p:nvSpPr>
                <p:cNvPr id="1231" name="Freeform 1230"/>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32" name="Freeform 1231"/>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33" name="Freeform 1232"/>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34" name="Freeform 1233"/>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62" name="Group 1161"/>
              <p:cNvGrpSpPr>
                <a:grpSpLocks noChangeAspect="1"/>
              </p:cNvGrpSpPr>
              <p:nvPr/>
            </p:nvGrpSpPr>
            <p:grpSpPr bwMode="auto">
              <a:xfrm>
                <a:off x="1479788" y="1457414"/>
                <a:ext cx="106013" cy="360000"/>
                <a:chOff x="432" y="1294"/>
                <a:chExt cx="96" cy="327"/>
              </a:xfrm>
              <a:blipFill>
                <a:blip r:embed="rId3"/>
                <a:tile tx="0" ty="0" sx="100000" sy="100000" flip="none" algn="tl"/>
              </a:blipFill>
            </p:grpSpPr>
            <p:sp>
              <p:nvSpPr>
                <p:cNvPr id="1227" name="Freeform 1226"/>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28" name="Freeform 1227"/>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29" name="Freeform 1228"/>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30" name="Freeform 1229"/>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63" name="Group 1162"/>
              <p:cNvGrpSpPr>
                <a:grpSpLocks noChangeAspect="1"/>
              </p:cNvGrpSpPr>
              <p:nvPr/>
            </p:nvGrpSpPr>
            <p:grpSpPr bwMode="auto">
              <a:xfrm>
                <a:off x="721598" y="1465034"/>
                <a:ext cx="106013" cy="360000"/>
                <a:chOff x="432" y="1294"/>
                <a:chExt cx="96" cy="327"/>
              </a:xfrm>
              <a:blipFill>
                <a:blip r:embed="rId3"/>
                <a:tile tx="0" ty="0" sx="100000" sy="100000" flip="none" algn="tl"/>
              </a:blipFill>
            </p:grpSpPr>
            <p:sp>
              <p:nvSpPr>
                <p:cNvPr id="1223" name="Freeform 1222"/>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24" name="Freeform 1223"/>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25" name="Freeform 1224"/>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26" name="Freeform 1225"/>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64" name="Group 1163"/>
              <p:cNvGrpSpPr>
                <a:grpSpLocks noChangeAspect="1"/>
              </p:cNvGrpSpPr>
              <p:nvPr/>
            </p:nvGrpSpPr>
            <p:grpSpPr bwMode="auto">
              <a:xfrm rot="10800000">
                <a:off x="568430" y="1457414"/>
                <a:ext cx="107547" cy="360000"/>
                <a:chOff x="627" y="1248"/>
                <a:chExt cx="95" cy="318"/>
              </a:xfrm>
              <a:blipFill>
                <a:blip r:embed="rId3"/>
                <a:tile tx="0" ty="0" sx="100000" sy="100000" flip="none" algn="tl"/>
              </a:blipFill>
            </p:grpSpPr>
            <p:sp>
              <p:nvSpPr>
                <p:cNvPr id="1218" name="Freeform 1217"/>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19" name="Freeform 1218"/>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20" name="Freeform 1219"/>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21" name="Freeform 1220"/>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22" name="Freeform 1221"/>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65" name="Group 1164"/>
              <p:cNvGrpSpPr>
                <a:grpSpLocks noChangeAspect="1"/>
              </p:cNvGrpSpPr>
              <p:nvPr/>
            </p:nvGrpSpPr>
            <p:grpSpPr bwMode="auto">
              <a:xfrm>
                <a:off x="415931" y="1453605"/>
                <a:ext cx="106212" cy="360000"/>
                <a:chOff x="816" y="1294"/>
                <a:chExt cx="95" cy="323"/>
              </a:xfrm>
              <a:blipFill>
                <a:blip r:embed="rId3"/>
                <a:tile tx="0" ty="0" sx="100000" sy="100000" flip="none" algn="tl"/>
              </a:blipFill>
            </p:grpSpPr>
            <p:sp>
              <p:nvSpPr>
                <p:cNvPr id="1214" name="Freeform 1213"/>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15" name="Freeform 1214"/>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16" name="Freeform 1215"/>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17" name="Freeform 1216"/>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66" name="Group 1165"/>
              <p:cNvGrpSpPr>
                <a:grpSpLocks noChangeAspect="1"/>
              </p:cNvGrpSpPr>
              <p:nvPr/>
            </p:nvGrpSpPr>
            <p:grpSpPr bwMode="auto">
              <a:xfrm>
                <a:off x="2215118" y="1476464"/>
                <a:ext cx="106013" cy="360000"/>
                <a:chOff x="432" y="1294"/>
                <a:chExt cx="96" cy="327"/>
              </a:xfrm>
              <a:blipFill>
                <a:blip r:embed="rId3"/>
                <a:tile tx="0" ty="0" sx="100000" sy="100000" flip="none" algn="tl"/>
              </a:blipFill>
            </p:grpSpPr>
            <p:sp>
              <p:nvSpPr>
                <p:cNvPr id="1210" name="Freeform 1209"/>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11" name="Freeform 1210"/>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12" name="Freeform 1211"/>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13" name="Freeform 1212"/>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67" name="Group 1166"/>
              <p:cNvGrpSpPr>
                <a:grpSpLocks noChangeAspect="1"/>
              </p:cNvGrpSpPr>
              <p:nvPr/>
            </p:nvGrpSpPr>
            <p:grpSpPr bwMode="auto">
              <a:xfrm rot="10800000">
                <a:off x="869976" y="1453605"/>
                <a:ext cx="110064" cy="360000"/>
                <a:chOff x="1010" y="1296"/>
                <a:chExt cx="96" cy="315"/>
              </a:xfrm>
              <a:blipFill>
                <a:blip r:embed="rId3"/>
                <a:tile tx="0" ty="0" sx="100000" sy="100000" flip="none" algn="tl"/>
              </a:blipFill>
            </p:grpSpPr>
            <p:sp>
              <p:nvSpPr>
                <p:cNvPr id="1206" name="Freeform 1205"/>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07" name="Freeform 1206"/>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08" name="Freeform 1207"/>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09" name="Freeform 1208"/>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68" name="Group 1167"/>
              <p:cNvGrpSpPr>
                <a:grpSpLocks noChangeAspect="1"/>
              </p:cNvGrpSpPr>
              <p:nvPr/>
            </p:nvGrpSpPr>
            <p:grpSpPr bwMode="auto">
              <a:xfrm>
                <a:off x="1025708" y="1464285"/>
                <a:ext cx="106212" cy="360000"/>
                <a:chOff x="816" y="1294"/>
                <a:chExt cx="95" cy="323"/>
              </a:xfrm>
              <a:blipFill>
                <a:blip r:embed="rId3"/>
                <a:tile tx="0" ty="0" sx="100000" sy="100000" flip="none" algn="tl"/>
              </a:blipFill>
            </p:grpSpPr>
            <p:sp>
              <p:nvSpPr>
                <p:cNvPr id="1202" name="Freeform 1201"/>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03" name="Freeform 1202"/>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04" name="Freeform 1203"/>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05" name="Freeform 1204"/>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69" name="Group 1168"/>
              <p:cNvGrpSpPr>
                <a:grpSpLocks noChangeAspect="1"/>
              </p:cNvGrpSpPr>
              <p:nvPr/>
            </p:nvGrpSpPr>
            <p:grpSpPr bwMode="auto">
              <a:xfrm rot="10800000">
                <a:off x="1178813" y="1457414"/>
                <a:ext cx="107547" cy="360000"/>
                <a:chOff x="627" y="1248"/>
                <a:chExt cx="95" cy="318"/>
              </a:xfrm>
              <a:blipFill>
                <a:blip r:embed="rId3"/>
                <a:tile tx="0" ty="0" sx="100000" sy="100000" flip="none" algn="tl"/>
              </a:blipFill>
            </p:grpSpPr>
            <p:sp>
              <p:nvSpPr>
                <p:cNvPr id="1197" name="Freeform 1196"/>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98" name="Freeform 1197"/>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99" name="Freeform 1198"/>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00" name="Freeform 1199"/>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01" name="Freeform 1200"/>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70" name="Group 1169"/>
              <p:cNvGrpSpPr>
                <a:grpSpLocks noChangeAspect="1"/>
              </p:cNvGrpSpPr>
              <p:nvPr/>
            </p:nvGrpSpPr>
            <p:grpSpPr bwMode="auto">
              <a:xfrm rot="10800000">
                <a:off x="1627628" y="1467889"/>
                <a:ext cx="107547" cy="360000"/>
                <a:chOff x="627" y="1248"/>
                <a:chExt cx="95" cy="318"/>
              </a:xfrm>
              <a:blipFill>
                <a:blip r:embed="rId3"/>
                <a:tile tx="0" ty="0" sx="100000" sy="100000" flip="none" algn="tl"/>
              </a:blipFill>
            </p:grpSpPr>
            <p:sp>
              <p:nvSpPr>
                <p:cNvPr id="1192" name="Freeform 1191"/>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93" name="Freeform 1192"/>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94" name="Freeform 1193"/>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95" name="Freeform 1194"/>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96" name="Freeform 1195"/>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71" name="Group 1170"/>
              <p:cNvGrpSpPr>
                <a:grpSpLocks noChangeAspect="1"/>
              </p:cNvGrpSpPr>
              <p:nvPr/>
            </p:nvGrpSpPr>
            <p:grpSpPr bwMode="auto">
              <a:xfrm rot="10800000">
                <a:off x="1779255" y="1460338"/>
                <a:ext cx="107547" cy="360000"/>
                <a:chOff x="627" y="1248"/>
                <a:chExt cx="95" cy="318"/>
              </a:xfrm>
              <a:blipFill>
                <a:blip r:embed="rId3"/>
                <a:tile tx="0" ty="0" sx="100000" sy="100000" flip="none" algn="tl"/>
              </a:blipFill>
            </p:grpSpPr>
            <p:sp>
              <p:nvSpPr>
                <p:cNvPr id="1187" name="Freeform 1186"/>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88" name="Freeform 1187"/>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89" name="Freeform 1188"/>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90" name="Freeform 1189"/>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91" name="Freeform 1190"/>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72" name="Group 1171"/>
              <p:cNvGrpSpPr>
                <a:grpSpLocks noChangeAspect="1"/>
              </p:cNvGrpSpPr>
              <p:nvPr/>
            </p:nvGrpSpPr>
            <p:grpSpPr bwMode="auto">
              <a:xfrm rot="10800000">
                <a:off x="1330560" y="1453605"/>
                <a:ext cx="110064" cy="360000"/>
                <a:chOff x="1010" y="1296"/>
                <a:chExt cx="96" cy="315"/>
              </a:xfrm>
              <a:blipFill>
                <a:blip r:embed="rId3"/>
                <a:tile tx="0" ty="0" sx="100000" sy="100000" flip="none" algn="tl"/>
              </a:blipFill>
            </p:grpSpPr>
            <p:sp>
              <p:nvSpPr>
                <p:cNvPr id="1183" name="Freeform 1182"/>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84" name="Freeform 1183"/>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85" name="Freeform 1184"/>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86" name="Freeform 1185"/>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73" name="Group 1172"/>
              <p:cNvGrpSpPr>
                <a:grpSpLocks noChangeAspect="1"/>
              </p:cNvGrpSpPr>
              <p:nvPr/>
            </p:nvGrpSpPr>
            <p:grpSpPr bwMode="auto">
              <a:xfrm rot="10800000">
                <a:off x="2070026" y="1472655"/>
                <a:ext cx="110064" cy="360000"/>
                <a:chOff x="1010" y="1296"/>
                <a:chExt cx="96" cy="315"/>
              </a:xfrm>
              <a:blipFill>
                <a:blip r:embed="rId3"/>
                <a:tile tx="0" ty="0" sx="100000" sy="100000" flip="none" algn="tl"/>
              </a:blipFill>
            </p:grpSpPr>
            <p:sp>
              <p:nvSpPr>
                <p:cNvPr id="1179" name="Freeform 1178"/>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80" name="Freeform 1179"/>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81" name="Freeform 1180"/>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82" name="Freeform 1181"/>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174" name="Group 1173"/>
              <p:cNvGrpSpPr>
                <a:grpSpLocks noChangeAspect="1"/>
              </p:cNvGrpSpPr>
              <p:nvPr/>
            </p:nvGrpSpPr>
            <p:grpSpPr bwMode="auto">
              <a:xfrm>
                <a:off x="1925780" y="1467980"/>
                <a:ext cx="106212" cy="360000"/>
                <a:chOff x="816" y="1294"/>
                <a:chExt cx="95" cy="323"/>
              </a:xfrm>
              <a:blipFill>
                <a:blip r:embed="rId3"/>
                <a:tile tx="0" ty="0" sx="100000" sy="100000" flip="none" algn="tl"/>
              </a:blipFill>
            </p:grpSpPr>
            <p:sp>
              <p:nvSpPr>
                <p:cNvPr id="1175" name="Freeform 1174"/>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76" name="Freeform 1175"/>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77" name="Freeform 1176"/>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78" name="Freeform 1177"/>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grpSp>
          <p:nvGrpSpPr>
            <p:cNvPr id="1155" name="Group 1154"/>
            <p:cNvGrpSpPr>
              <a:grpSpLocks/>
            </p:cNvGrpSpPr>
            <p:nvPr/>
          </p:nvGrpSpPr>
          <p:grpSpPr bwMode="auto">
            <a:xfrm>
              <a:off x="153323" y="1279499"/>
              <a:ext cx="2354471" cy="149403"/>
              <a:chOff x="1434" y="3166"/>
              <a:chExt cx="3714" cy="107"/>
            </a:xfrm>
          </p:grpSpPr>
          <p:sp>
            <p:nvSpPr>
              <p:cNvPr id="1156" name="Rectangle 1155"/>
              <p:cNvSpPr>
                <a:spLocks noChangeArrowheads="1"/>
              </p:cNvSpPr>
              <p:nvPr/>
            </p:nvSpPr>
            <p:spPr bwMode="auto">
              <a:xfrm>
                <a:off x="1440" y="3166"/>
                <a:ext cx="3708" cy="107"/>
              </a:xfrm>
              <a:prstGeom prst="rect">
                <a:avLst/>
              </a:prstGeom>
              <a:solidFill>
                <a:srgbClr val="3B59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157" name="Line 473"/>
              <p:cNvSpPr>
                <a:spLocks noChangeShapeType="1"/>
              </p:cNvSpPr>
              <p:nvPr/>
            </p:nvSpPr>
            <p:spPr bwMode="auto">
              <a:xfrm>
                <a:off x="1440" y="3168"/>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158" name="Rectangle 1157"/>
              <p:cNvSpPr>
                <a:spLocks noChangeArrowheads="1"/>
              </p:cNvSpPr>
              <p:nvPr/>
            </p:nvSpPr>
            <p:spPr bwMode="auto">
              <a:xfrm>
                <a:off x="1458" y="3246"/>
                <a:ext cx="3677" cy="15"/>
              </a:xfrm>
              <a:prstGeom prst="rect">
                <a:avLst/>
              </a:prstGeom>
              <a:solidFill>
                <a:srgbClr val="5578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159" name="Line 475"/>
              <p:cNvSpPr>
                <a:spLocks noChangeShapeType="1"/>
              </p:cNvSpPr>
              <p:nvPr/>
            </p:nvSpPr>
            <p:spPr bwMode="auto">
              <a:xfrm flipH="1">
                <a:off x="1434" y="3270"/>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sp>
        <p:nvSpPr>
          <p:cNvPr id="1239" name="Freeform 1238"/>
          <p:cNvSpPr>
            <a:spLocks/>
          </p:cNvSpPr>
          <p:nvPr/>
        </p:nvSpPr>
        <p:spPr bwMode="auto">
          <a:xfrm>
            <a:off x="2959087" y="4006647"/>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41" name="Freeform 1240"/>
          <p:cNvSpPr>
            <a:spLocks/>
          </p:cNvSpPr>
          <p:nvPr/>
        </p:nvSpPr>
        <p:spPr bwMode="auto">
          <a:xfrm>
            <a:off x="5931366" y="2633214"/>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42" name="Freeform 1241"/>
          <p:cNvSpPr>
            <a:spLocks/>
          </p:cNvSpPr>
          <p:nvPr/>
        </p:nvSpPr>
        <p:spPr bwMode="auto">
          <a:xfrm>
            <a:off x="6077411" y="2643473"/>
            <a:ext cx="118864"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solidFill>
            <a:schemeClr val="accent4"/>
          </a:solidFill>
          <a:ln w="4763" cap="flat">
            <a:solidFill>
              <a:srgbClr val="343434"/>
            </a:solidFill>
            <a:prstDash val="solid"/>
            <a:miter lim="800000"/>
            <a:headEnd/>
            <a:tailEnd/>
          </a:ln>
          <a:effectLst>
            <a:glow rad="127000">
              <a:schemeClr val="accent4">
                <a:alpha val="40000"/>
              </a:schemeClr>
            </a:glow>
          </a:effectLs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43" name="Freeform 1242"/>
          <p:cNvSpPr>
            <a:spLocks/>
          </p:cNvSpPr>
          <p:nvPr/>
        </p:nvSpPr>
        <p:spPr bwMode="auto">
          <a:xfrm>
            <a:off x="3111487" y="4004737"/>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nvGrpSpPr>
          <p:cNvPr id="1245" name="Group 1244"/>
          <p:cNvGrpSpPr/>
          <p:nvPr/>
        </p:nvGrpSpPr>
        <p:grpSpPr>
          <a:xfrm>
            <a:off x="5860747" y="3738243"/>
            <a:ext cx="2354471" cy="366118"/>
            <a:chOff x="153323" y="1279499"/>
            <a:chExt cx="2354471" cy="366118"/>
          </a:xfrm>
        </p:grpSpPr>
        <p:grpSp>
          <p:nvGrpSpPr>
            <p:cNvPr id="1246" name="Group 1245"/>
            <p:cNvGrpSpPr/>
            <p:nvPr/>
          </p:nvGrpSpPr>
          <p:grpSpPr>
            <a:xfrm>
              <a:off x="224019" y="1328186"/>
              <a:ext cx="2201513" cy="317431"/>
              <a:chOff x="119618" y="1434557"/>
              <a:chExt cx="2201513" cy="401907"/>
            </a:xfrm>
          </p:grpSpPr>
          <p:grpSp>
            <p:nvGrpSpPr>
              <p:cNvPr id="1252" name="Group 1251"/>
              <p:cNvGrpSpPr>
                <a:grpSpLocks noChangeAspect="1"/>
              </p:cNvGrpSpPr>
              <p:nvPr/>
            </p:nvGrpSpPr>
            <p:grpSpPr bwMode="auto">
              <a:xfrm>
                <a:off x="119618" y="1434557"/>
                <a:ext cx="106013" cy="373212"/>
                <a:chOff x="432" y="1294"/>
                <a:chExt cx="96" cy="339"/>
              </a:xfrm>
              <a:blipFill>
                <a:blip r:embed="rId3"/>
                <a:tile tx="0" ty="0" sx="100000" sy="100000" flip="none" algn="tl"/>
              </a:blipFill>
            </p:grpSpPr>
            <p:sp>
              <p:nvSpPr>
                <p:cNvPr id="1327" name="Freeform 1326"/>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28" name="Freeform 1327"/>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29" name="Freeform 1328"/>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30" name="Freeform 1329"/>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53" name="Group 1252"/>
              <p:cNvGrpSpPr>
                <a:grpSpLocks noChangeAspect="1"/>
              </p:cNvGrpSpPr>
              <p:nvPr/>
            </p:nvGrpSpPr>
            <p:grpSpPr bwMode="auto">
              <a:xfrm>
                <a:off x="268208" y="1438367"/>
                <a:ext cx="106013" cy="373212"/>
                <a:chOff x="432" y="1294"/>
                <a:chExt cx="96" cy="339"/>
              </a:xfrm>
              <a:blipFill>
                <a:blip r:embed="rId3"/>
                <a:tile tx="0" ty="0" sx="100000" sy="100000" flip="none" algn="tl"/>
              </a:blipFill>
            </p:grpSpPr>
            <p:sp>
              <p:nvSpPr>
                <p:cNvPr id="1323" name="Freeform 1322"/>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24" name="Freeform 1323"/>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25" name="Freeform 1324"/>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26" name="Freeform 1325"/>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54" name="Group 1253"/>
              <p:cNvGrpSpPr>
                <a:grpSpLocks noChangeAspect="1"/>
              </p:cNvGrpSpPr>
              <p:nvPr/>
            </p:nvGrpSpPr>
            <p:grpSpPr bwMode="auto">
              <a:xfrm>
                <a:off x="1479788" y="1457414"/>
                <a:ext cx="106013" cy="360000"/>
                <a:chOff x="432" y="1294"/>
                <a:chExt cx="96" cy="327"/>
              </a:xfrm>
              <a:blipFill>
                <a:blip r:embed="rId3"/>
                <a:tile tx="0" ty="0" sx="100000" sy="100000" flip="none" algn="tl"/>
              </a:blipFill>
            </p:grpSpPr>
            <p:sp>
              <p:nvSpPr>
                <p:cNvPr id="1319" name="Freeform 1318"/>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20" name="Freeform 1319"/>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21" name="Freeform 1320"/>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22" name="Freeform 1321"/>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55" name="Group 1254"/>
              <p:cNvGrpSpPr>
                <a:grpSpLocks noChangeAspect="1"/>
              </p:cNvGrpSpPr>
              <p:nvPr/>
            </p:nvGrpSpPr>
            <p:grpSpPr bwMode="auto">
              <a:xfrm>
                <a:off x="721598" y="1465034"/>
                <a:ext cx="106013" cy="360000"/>
                <a:chOff x="432" y="1294"/>
                <a:chExt cx="96" cy="327"/>
              </a:xfrm>
              <a:blipFill>
                <a:blip r:embed="rId3"/>
                <a:tile tx="0" ty="0" sx="100000" sy="100000" flip="none" algn="tl"/>
              </a:blipFill>
            </p:grpSpPr>
            <p:sp>
              <p:nvSpPr>
                <p:cNvPr id="1315" name="Freeform 1314"/>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16" name="Freeform 1315"/>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17" name="Freeform 1316"/>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18" name="Freeform 1317"/>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56" name="Group 1255"/>
              <p:cNvGrpSpPr>
                <a:grpSpLocks noChangeAspect="1"/>
              </p:cNvGrpSpPr>
              <p:nvPr/>
            </p:nvGrpSpPr>
            <p:grpSpPr bwMode="auto">
              <a:xfrm rot="10800000">
                <a:off x="568430" y="1457414"/>
                <a:ext cx="107547" cy="360000"/>
                <a:chOff x="627" y="1248"/>
                <a:chExt cx="95" cy="318"/>
              </a:xfrm>
              <a:blipFill>
                <a:blip r:embed="rId3"/>
                <a:tile tx="0" ty="0" sx="100000" sy="100000" flip="none" algn="tl"/>
              </a:blipFill>
            </p:grpSpPr>
            <p:sp>
              <p:nvSpPr>
                <p:cNvPr id="1310" name="Freeform 1309"/>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11" name="Freeform 1310"/>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12" name="Freeform 1311"/>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13" name="Freeform 1312"/>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14" name="Freeform 1313"/>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57" name="Group 1256"/>
              <p:cNvGrpSpPr>
                <a:grpSpLocks noChangeAspect="1"/>
              </p:cNvGrpSpPr>
              <p:nvPr/>
            </p:nvGrpSpPr>
            <p:grpSpPr bwMode="auto">
              <a:xfrm>
                <a:off x="415931" y="1453605"/>
                <a:ext cx="106212" cy="360000"/>
                <a:chOff x="816" y="1294"/>
                <a:chExt cx="95" cy="323"/>
              </a:xfrm>
              <a:blipFill>
                <a:blip r:embed="rId3"/>
                <a:tile tx="0" ty="0" sx="100000" sy="100000" flip="none" algn="tl"/>
              </a:blipFill>
            </p:grpSpPr>
            <p:sp>
              <p:nvSpPr>
                <p:cNvPr id="1306" name="Freeform 1305"/>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07" name="Freeform 1306"/>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08" name="Freeform 1307"/>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09" name="Freeform 1308"/>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58" name="Group 1257"/>
              <p:cNvGrpSpPr>
                <a:grpSpLocks noChangeAspect="1"/>
              </p:cNvGrpSpPr>
              <p:nvPr/>
            </p:nvGrpSpPr>
            <p:grpSpPr bwMode="auto">
              <a:xfrm>
                <a:off x="2215118" y="1476464"/>
                <a:ext cx="106013" cy="360000"/>
                <a:chOff x="432" y="1294"/>
                <a:chExt cx="96" cy="327"/>
              </a:xfrm>
              <a:blipFill>
                <a:blip r:embed="rId3"/>
                <a:tile tx="0" ty="0" sx="100000" sy="100000" flip="none" algn="tl"/>
              </a:blipFill>
            </p:grpSpPr>
            <p:sp>
              <p:nvSpPr>
                <p:cNvPr id="1302" name="Freeform 1301"/>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03" name="Freeform 1302"/>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04" name="Freeform 1303"/>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05" name="Freeform 1304"/>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59" name="Group 1258"/>
              <p:cNvGrpSpPr>
                <a:grpSpLocks noChangeAspect="1"/>
              </p:cNvGrpSpPr>
              <p:nvPr/>
            </p:nvGrpSpPr>
            <p:grpSpPr bwMode="auto">
              <a:xfrm rot="10800000">
                <a:off x="869976" y="1453605"/>
                <a:ext cx="110064" cy="360000"/>
                <a:chOff x="1010" y="1296"/>
                <a:chExt cx="96" cy="315"/>
              </a:xfrm>
              <a:blipFill>
                <a:blip r:embed="rId3"/>
                <a:tile tx="0" ty="0" sx="100000" sy="100000" flip="none" algn="tl"/>
              </a:blipFill>
            </p:grpSpPr>
            <p:sp>
              <p:nvSpPr>
                <p:cNvPr id="1298" name="Freeform 1297"/>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99" name="Freeform 1298"/>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00" name="Freeform 1299"/>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01" name="Freeform 1300"/>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60" name="Group 1259"/>
              <p:cNvGrpSpPr>
                <a:grpSpLocks noChangeAspect="1"/>
              </p:cNvGrpSpPr>
              <p:nvPr/>
            </p:nvGrpSpPr>
            <p:grpSpPr bwMode="auto">
              <a:xfrm>
                <a:off x="1025708" y="1464285"/>
                <a:ext cx="106212" cy="360000"/>
                <a:chOff x="816" y="1294"/>
                <a:chExt cx="95" cy="323"/>
              </a:xfrm>
              <a:blipFill>
                <a:blip r:embed="rId3"/>
                <a:tile tx="0" ty="0" sx="100000" sy="100000" flip="none" algn="tl"/>
              </a:blipFill>
            </p:grpSpPr>
            <p:sp>
              <p:nvSpPr>
                <p:cNvPr id="1294" name="Freeform 1293"/>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95" name="Freeform 1294"/>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96" name="Freeform 1295"/>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97" name="Freeform 1296"/>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61" name="Group 1260"/>
              <p:cNvGrpSpPr>
                <a:grpSpLocks noChangeAspect="1"/>
              </p:cNvGrpSpPr>
              <p:nvPr/>
            </p:nvGrpSpPr>
            <p:grpSpPr bwMode="auto">
              <a:xfrm rot="10800000">
                <a:off x="1178813" y="1457414"/>
                <a:ext cx="107547" cy="360000"/>
                <a:chOff x="627" y="1248"/>
                <a:chExt cx="95" cy="318"/>
              </a:xfrm>
              <a:blipFill>
                <a:blip r:embed="rId3"/>
                <a:tile tx="0" ty="0" sx="100000" sy="100000" flip="none" algn="tl"/>
              </a:blipFill>
            </p:grpSpPr>
            <p:sp>
              <p:nvSpPr>
                <p:cNvPr id="1289" name="Freeform 1288"/>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90" name="Freeform 1289"/>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91" name="Freeform 1290"/>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92" name="Freeform 1291"/>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93" name="Freeform 1292"/>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62" name="Group 1261"/>
              <p:cNvGrpSpPr>
                <a:grpSpLocks noChangeAspect="1"/>
              </p:cNvGrpSpPr>
              <p:nvPr/>
            </p:nvGrpSpPr>
            <p:grpSpPr bwMode="auto">
              <a:xfrm rot="10800000">
                <a:off x="1627628" y="1467889"/>
                <a:ext cx="107547" cy="360000"/>
                <a:chOff x="627" y="1248"/>
                <a:chExt cx="95" cy="318"/>
              </a:xfrm>
              <a:blipFill>
                <a:blip r:embed="rId3"/>
                <a:tile tx="0" ty="0" sx="100000" sy="100000" flip="none" algn="tl"/>
              </a:blipFill>
            </p:grpSpPr>
            <p:sp>
              <p:nvSpPr>
                <p:cNvPr id="1284" name="Freeform 1283"/>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85" name="Freeform 1284"/>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86" name="Freeform 1285"/>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87" name="Freeform 1286"/>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88" name="Freeform 1287"/>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63" name="Group 1262"/>
              <p:cNvGrpSpPr>
                <a:grpSpLocks noChangeAspect="1"/>
              </p:cNvGrpSpPr>
              <p:nvPr/>
            </p:nvGrpSpPr>
            <p:grpSpPr bwMode="auto">
              <a:xfrm rot="10800000">
                <a:off x="1779255" y="1460338"/>
                <a:ext cx="107547" cy="360000"/>
                <a:chOff x="627" y="1248"/>
                <a:chExt cx="95" cy="318"/>
              </a:xfrm>
              <a:blipFill>
                <a:blip r:embed="rId3"/>
                <a:tile tx="0" ty="0" sx="100000" sy="100000" flip="none" algn="tl"/>
              </a:blipFill>
            </p:grpSpPr>
            <p:sp>
              <p:nvSpPr>
                <p:cNvPr id="1279" name="Freeform 1278"/>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80" name="Freeform 1279"/>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81" name="Freeform 1280"/>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82" name="Freeform 1281"/>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83" name="Freeform 1282"/>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64" name="Group 1263"/>
              <p:cNvGrpSpPr>
                <a:grpSpLocks noChangeAspect="1"/>
              </p:cNvGrpSpPr>
              <p:nvPr/>
            </p:nvGrpSpPr>
            <p:grpSpPr bwMode="auto">
              <a:xfrm rot="10800000">
                <a:off x="1330560" y="1453605"/>
                <a:ext cx="110064" cy="360000"/>
                <a:chOff x="1010" y="1296"/>
                <a:chExt cx="96" cy="315"/>
              </a:xfrm>
              <a:blipFill>
                <a:blip r:embed="rId3"/>
                <a:tile tx="0" ty="0" sx="100000" sy="100000" flip="none" algn="tl"/>
              </a:blipFill>
            </p:grpSpPr>
            <p:sp>
              <p:nvSpPr>
                <p:cNvPr id="1275" name="Freeform 1274"/>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76" name="Freeform 1275"/>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77" name="Freeform 1276"/>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78" name="Freeform 1277"/>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65" name="Group 1264"/>
              <p:cNvGrpSpPr>
                <a:grpSpLocks noChangeAspect="1"/>
              </p:cNvGrpSpPr>
              <p:nvPr/>
            </p:nvGrpSpPr>
            <p:grpSpPr bwMode="auto">
              <a:xfrm rot="10800000">
                <a:off x="2070026" y="1472655"/>
                <a:ext cx="110064" cy="360000"/>
                <a:chOff x="1010" y="1296"/>
                <a:chExt cx="96" cy="315"/>
              </a:xfrm>
              <a:blipFill>
                <a:blip r:embed="rId3"/>
                <a:tile tx="0" ty="0" sx="100000" sy="100000" flip="none" algn="tl"/>
              </a:blipFill>
            </p:grpSpPr>
            <p:sp>
              <p:nvSpPr>
                <p:cNvPr id="1271" name="Freeform 1270"/>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72" name="Freeform 1271"/>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73" name="Freeform 1272"/>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74" name="Freeform 1273"/>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266" name="Group 1265"/>
              <p:cNvGrpSpPr>
                <a:grpSpLocks noChangeAspect="1"/>
              </p:cNvGrpSpPr>
              <p:nvPr/>
            </p:nvGrpSpPr>
            <p:grpSpPr bwMode="auto">
              <a:xfrm>
                <a:off x="1925780" y="1467980"/>
                <a:ext cx="106212" cy="360000"/>
                <a:chOff x="816" y="1294"/>
                <a:chExt cx="95" cy="323"/>
              </a:xfrm>
              <a:blipFill>
                <a:blip r:embed="rId3"/>
                <a:tile tx="0" ty="0" sx="100000" sy="100000" flip="none" algn="tl"/>
              </a:blipFill>
            </p:grpSpPr>
            <p:sp>
              <p:nvSpPr>
                <p:cNvPr id="1267" name="Freeform 1266"/>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68" name="Freeform 1267"/>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69" name="Freeform 1268"/>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70" name="Freeform 1269"/>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grpSp>
          <p:nvGrpSpPr>
            <p:cNvPr id="1247" name="Group 1246"/>
            <p:cNvGrpSpPr>
              <a:grpSpLocks/>
            </p:cNvGrpSpPr>
            <p:nvPr/>
          </p:nvGrpSpPr>
          <p:grpSpPr bwMode="auto">
            <a:xfrm>
              <a:off x="153323" y="1279499"/>
              <a:ext cx="2354471" cy="149403"/>
              <a:chOff x="1434" y="3166"/>
              <a:chExt cx="3714" cy="107"/>
            </a:xfrm>
          </p:grpSpPr>
          <p:sp>
            <p:nvSpPr>
              <p:cNvPr id="1248" name="Rectangle 1247"/>
              <p:cNvSpPr>
                <a:spLocks noChangeArrowheads="1"/>
              </p:cNvSpPr>
              <p:nvPr/>
            </p:nvSpPr>
            <p:spPr bwMode="auto">
              <a:xfrm>
                <a:off x="1440" y="3166"/>
                <a:ext cx="3708" cy="107"/>
              </a:xfrm>
              <a:prstGeom prst="rect">
                <a:avLst/>
              </a:prstGeom>
              <a:solidFill>
                <a:srgbClr val="3B59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249" name="Line 473"/>
              <p:cNvSpPr>
                <a:spLocks noChangeShapeType="1"/>
              </p:cNvSpPr>
              <p:nvPr/>
            </p:nvSpPr>
            <p:spPr bwMode="auto">
              <a:xfrm>
                <a:off x="1440" y="3168"/>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250" name="Rectangle 1249"/>
              <p:cNvSpPr>
                <a:spLocks noChangeArrowheads="1"/>
              </p:cNvSpPr>
              <p:nvPr/>
            </p:nvSpPr>
            <p:spPr bwMode="auto">
              <a:xfrm>
                <a:off x="1458" y="3246"/>
                <a:ext cx="3677" cy="15"/>
              </a:xfrm>
              <a:prstGeom prst="rect">
                <a:avLst/>
              </a:prstGeom>
              <a:solidFill>
                <a:srgbClr val="5578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251" name="Line 475"/>
              <p:cNvSpPr>
                <a:spLocks noChangeShapeType="1"/>
              </p:cNvSpPr>
              <p:nvPr/>
            </p:nvSpPr>
            <p:spPr bwMode="auto">
              <a:xfrm flipH="1">
                <a:off x="1434" y="3270"/>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sp>
        <p:nvSpPr>
          <p:cNvPr id="1331" name="Freeform 1330"/>
          <p:cNvSpPr>
            <a:spLocks/>
          </p:cNvSpPr>
          <p:nvPr/>
        </p:nvSpPr>
        <p:spPr bwMode="auto">
          <a:xfrm>
            <a:off x="5929403" y="4004025"/>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32" name="Freeform 1331"/>
          <p:cNvSpPr>
            <a:spLocks/>
          </p:cNvSpPr>
          <p:nvPr/>
        </p:nvSpPr>
        <p:spPr bwMode="auto">
          <a:xfrm>
            <a:off x="6081803" y="4002115"/>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333" name="Right Arrow 1332"/>
          <p:cNvSpPr/>
          <p:nvPr/>
        </p:nvSpPr>
        <p:spPr>
          <a:xfrm>
            <a:off x="6361967" y="4380006"/>
            <a:ext cx="350520" cy="24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5" name="Freeform 1424"/>
          <p:cNvSpPr>
            <a:spLocks/>
          </p:cNvSpPr>
          <p:nvPr/>
        </p:nvSpPr>
        <p:spPr bwMode="auto">
          <a:xfrm>
            <a:off x="6226350" y="4004025"/>
            <a:ext cx="110064" cy="284332"/>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solidFill>
            <a:srgbClr val="C00000"/>
          </a:solidFill>
          <a:ln w="3175" cap="flat">
            <a:solidFill>
              <a:srgbClr val="343434"/>
            </a:solidFill>
            <a:prstDash val="solid"/>
            <a:miter lim="800000"/>
            <a:headEnd/>
            <a:tailEnd/>
          </a:ln>
          <a:effectLst>
            <a:glow rad="127000">
              <a:srgbClr val="FF0000">
                <a:alpha val="20000"/>
              </a:srgbClr>
            </a:glow>
          </a:effectLs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426" name="TextBox 1425"/>
          <p:cNvSpPr txBox="1"/>
          <p:nvPr/>
        </p:nvSpPr>
        <p:spPr>
          <a:xfrm>
            <a:off x="3627157" y="5374709"/>
            <a:ext cx="530979" cy="307777"/>
          </a:xfrm>
          <a:prstGeom prst="rect">
            <a:avLst/>
          </a:prstGeom>
          <a:noFill/>
        </p:spPr>
        <p:txBody>
          <a:bodyPr wrap="none" rtlCol="0">
            <a:spAutoFit/>
          </a:bodyPr>
          <a:lstStyle/>
          <a:p>
            <a:r>
              <a:rPr lang="en-US" sz="1400" dirty="0" smtClean="0"/>
              <a:t>etc…</a:t>
            </a:r>
            <a:endParaRPr lang="en-GB" sz="1400" dirty="0"/>
          </a:p>
        </p:txBody>
      </p:sp>
      <p:sp>
        <p:nvSpPr>
          <p:cNvPr id="1561" name="Rectangle 1560"/>
          <p:cNvSpPr/>
          <p:nvPr/>
        </p:nvSpPr>
        <p:spPr>
          <a:xfrm>
            <a:off x="2882190" y="1041766"/>
            <a:ext cx="2625182" cy="523220"/>
          </a:xfrm>
          <a:prstGeom prst="rect">
            <a:avLst/>
          </a:prstGeom>
        </p:spPr>
        <p:txBody>
          <a:bodyPr wrap="square">
            <a:spAutoFit/>
          </a:bodyPr>
          <a:lstStyle/>
          <a:p>
            <a:r>
              <a:rPr lang="en-US" sz="1400" dirty="0" smtClean="0">
                <a:latin typeface="Avenir Book"/>
              </a:rPr>
              <a:t>Base incorporation stops when labelled </a:t>
            </a:r>
            <a:r>
              <a:rPr lang="en-US" sz="1400" dirty="0" err="1" smtClean="0">
                <a:latin typeface="Avenir Book"/>
              </a:rPr>
              <a:t>ddNTP</a:t>
            </a:r>
            <a:r>
              <a:rPr lang="en-US" sz="1400" dirty="0" smtClean="0">
                <a:latin typeface="Avenir Book"/>
              </a:rPr>
              <a:t> is added.</a:t>
            </a:r>
            <a:endParaRPr lang="en-GB" sz="1400" dirty="0">
              <a:latin typeface="Avenir Book"/>
            </a:endParaRPr>
          </a:p>
        </p:txBody>
      </p:sp>
      <p:sp>
        <p:nvSpPr>
          <p:cNvPr id="1562" name="Rectangle 1561"/>
          <p:cNvSpPr/>
          <p:nvPr/>
        </p:nvSpPr>
        <p:spPr>
          <a:xfrm>
            <a:off x="3138220" y="2790328"/>
            <a:ext cx="1994395" cy="738664"/>
          </a:xfrm>
          <a:prstGeom prst="rect">
            <a:avLst/>
          </a:prstGeom>
        </p:spPr>
        <p:txBody>
          <a:bodyPr wrap="square">
            <a:spAutoFit/>
          </a:bodyPr>
          <a:lstStyle/>
          <a:p>
            <a:r>
              <a:rPr lang="en-US" sz="1400" dirty="0" smtClean="0">
                <a:latin typeface="Avenir Book"/>
              </a:rPr>
              <a:t>Base incorporation continues in unlabeled strand.</a:t>
            </a:r>
            <a:endParaRPr lang="en-GB" sz="1400" dirty="0">
              <a:latin typeface="Avenir Book"/>
            </a:endParaRPr>
          </a:p>
        </p:txBody>
      </p:sp>
      <p:sp>
        <p:nvSpPr>
          <p:cNvPr id="1563" name="Right Arrow 1562"/>
          <p:cNvSpPr/>
          <p:nvPr/>
        </p:nvSpPr>
        <p:spPr>
          <a:xfrm>
            <a:off x="5407507" y="1519023"/>
            <a:ext cx="350520" cy="24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4" name="Freeform 1563"/>
          <p:cNvSpPr>
            <a:spLocks/>
          </p:cNvSpPr>
          <p:nvPr/>
        </p:nvSpPr>
        <p:spPr bwMode="auto">
          <a:xfrm>
            <a:off x="5974009" y="1483989"/>
            <a:ext cx="118864"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solidFill>
            <a:schemeClr val="accent4">
              <a:alpha val="99000"/>
            </a:schemeClr>
          </a:solidFill>
          <a:ln w="4763" cap="flat">
            <a:solidFill>
              <a:srgbClr val="343434"/>
            </a:solidFill>
            <a:prstDash val="solid"/>
            <a:miter lim="800000"/>
            <a:headEnd/>
            <a:tailEnd/>
          </a:ln>
          <a:effectLst>
            <a:glow rad="127000">
              <a:schemeClr val="accent4">
                <a:alpha val="40000"/>
              </a:schemeClr>
            </a:glow>
          </a:effectLs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effectLst>
                <a:glow rad="228600">
                  <a:schemeClr val="accent4">
                    <a:satMod val="175000"/>
                    <a:alpha val="40000"/>
                  </a:schemeClr>
                </a:glow>
              </a:effectLst>
            </a:endParaRPr>
          </a:p>
        </p:txBody>
      </p:sp>
      <p:sp>
        <p:nvSpPr>
          <p:cNvPr id="1570" name="Rectangle 1569"/>
          <p:cNvSpPr/>
          <p:nvPr/>
        </p:nvSpPr>
        <p:spPr>
          <a:xfrm>
            <a:off x="6235150" y="1334762"/>
            <a:ext cx="1774641" cy="523220"/>
          </a:xfrm>
          <a:prstGeom prst="rect">
            <a:avLst/>
          </a:prstGeom>
        </p:spPr>
        <p:txBody>
          <a:bodyPr wrap="square">
            <a:spAutoFit/>
          </a:bodyPr>
          <a:lstStyle/>
          <a:p>
            <a:r>
              <a:rPr lang="en-US" sz="1400" dirty="0" smtClean="0">
                <a:latin typeface="Avenir Book"/>
              </a:rPr>
              <a:t>Complement with a single nucleotide.</a:t>
            </a:r>
            <a:endParaRPr lang="en-GB" sz="1400" dirty="0">
              <a:latin typeface="Avenir Book"/>
            </a:endParaRPr>
          </a:p>
        </p:txBody>
      </p:sp>
      <p:grpSp>
        <p:nvGrpSpPr>
          <p:cNvPr id="1571" name="Group 1570"/>
          <p:cNvGrpSpPr>
            <a:grpSpLocks/>
          </p:cNvGrpSpPr>
          <p:nvPr/>
        </p:nvGrpSpPr>
        <p:grpSpPr bwMode="auto">
          <a:xfrm>
            <a:off x="6781484" y="3047355"/>
            <a:ext cx="477991" cy="208497"/>
            <a:chOff x="434" y="2352"/>
            <a:chExt cx="3708" cy="109"/>
          </a:xfrm>
        </p:grpSpPr>
        <p:sp>
          <p:nvSpPr>
            <p:cNvPr id="1572" name="Rectangle 1571"/>
            <p:cNvSpPr>
              <a:spLocks noChangeArrowheads="1"/>
            </p:cNvSpPr>
            <p:nvPr/>
          </p:nvSpPr>
          <p:spPr bwMode="auto">
            <a:xfrm>
              <a:off x="434" y="2352"/>
              <a:ext cx="3708" cy="108"/>
            </a:xfrm>
            <a:prstGeom prst="rect">
              <a:avLst/>
            </a:prstGeom>
            <a:solidFill>
              <a:srgbClr val="113A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573" name="Line 12"/>
            <p:cNvSpPr>
              <a:spLocks noChangeShapeType="1"/>
            </p:cNvSpPr>
            <p:nvPr/>
          </p:nvSpPr>
          <p:spPr bwMode="auto">
            <a:xfrm flipH="1">
              <a:off x="434" y="2460"/>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74" name="Line 13"/>
            <p:cNvSpPr>
              <a:spLocks noChangeShapeType="1"/>
            </p:cNvSpPr>
            <p:nvPr/>
          </p:nvSpPr>
          <p:spPr bwMode="auto">
            <a:xfrm>
              <a:off x="434" y="2352"/>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75" name="Rectangle 1574"/>
            <p:cNvSpPr>
              <a:spLocks noChangeArrowheads="1"/>
            </p:cNvSpPr>
            <p:nvPr/>
          </p:nvSpPr>
          <p:spPr bwMode="auto">
            <a:xfrm>
              <a:off x="452" y="2430"/>
              <a:ext cx="3678" cy="15"/>
            </a:xfrm>
            <a:prstGeom prst="rect">
              <a:avLst/>
            </a:prstGeom>
            <a:solidFill>
              <a:srgbClr val="2B56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grpSp>
      <p:sp>
        <p:nvSpPr>
          <p:cNvPr id="1576" name="Freeform 1575"/>
          <p:cNvSpPr>
            <a:spLocks/>
          </p:cNvSpPr>
          <p:nvPr/>
        </p:nvSpPr>
        <p:spPr bwMode="auto">
          <a:xfrm>
            <a:off x="7015404" y="2875432"/>
            <a:ext cx="118864"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solidFill>
            <a:schemeClr val="accent4">
              <a:alpha val="99000"/>
            </a:schemeClr>
          </a:solidFill>
          <a:ln w="4763" cap="flat">
            <a:solidFill>
              <a:srgbClr val="343434"/>
            </a:solidFill>
            <a:prstDash val="solid"/>
            <a:miter lim="800000"/>
            <a:headEnd/>
            <a:tailEnd/>
          </a:ln>
          <a:effectLst>
            <a:glow rad="127000">
              <a:schemeClr val="accent4">
                <a:alpha val="40000"/>
              </a:schemeClr>
            </a:glow>
          </a:effectLs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effectLst>
                <a:glow rad="228600">
                  <a:schemeClr val="accent4">
                    <a:satMod val="175000"/>
                    <a:alpha val="40000"/>
                  </a:schemeClr>
                </a:glow>
              </a:effectLst>
            </a:endParaRPr>
          </a:p>
        </p:txBody>
      </p:sp>
      <p:sp>
        <p:nvSpPr>
          <p:cNvPr id="1577" name="Freeform 1576"/>
          <p:cNvSpPr>
            <a:spLocks/>
          </p:cNvSpPr>
          <p:nvPr/>
        </p:nvSpPr>
        <p:spPr bwMode="auto">
          <a:xfrm>
            <a:off x="6856737" y="2868991"/>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78" name="Rectangle 1577"/>
          <p:cNvSpPr/>
          <p:nvPr/>
        </p:nvSpPr>
        <p:spPr>
          <a:xfrm>
            <a:off x="7265450" y="2846738"/>
            <a:ext cx="1642894" cy="523220"/>
          </a:xfrm>
          <a:prstGeom prst="rect">
            <a:avLst/>
          </a:prstGeom>
        </p:spPr>
        <p:txBody>
          <a:bodyPr wrap="square">
            <a:spAutoFit/>
          </a:bodyPr>
          <a:lstStyle/>
          <a:p>
            <a:r>
              <a:rPr lang="en-US" sz="1400" dirty="0" smtClean="0">
                <a:latin typeface="Avenir Book"/>
              </a:rPr>
              <a:t>Complement with two nucleotides.</a:t>
            </a:r>
            <a:endParaRPr lang="en-GB" sz="1400" dirty="0">
              <a:latin typeface="Avenir Book"/>
            </a:endParaRPr>
          </a:p>
        </p:txBody>
      </p:sp>
      <p:sp>
        <p:nvSpPr>
          <p:cNvPr id="1579" name="Right Arrow 1578"/>
          <p:cNvSpPr/>
          <p:nvPr/>
        </p:nvSpPr>
        <p:spPr>
          <a:xfrm rot="5400000">
            <a:off x="3748762" y="3355272"/>
            <a:ext cx="350520" cy="24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0" name="Right Arrow 1579"/>
          <p:cNvSpPr/>
          <p:nvPr/>
        </p:nvSpPr>
        <p:spPr>
          <a:xfrm rot="5400000">
            <a:off x="3731576" y="4374606"/>
            <a:ext cx="350520" cy="24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81" name="Group 1580"/>
          <p:cNvGrpSpPr/>
          <p:nvPr/>
        </p:nvGrpSpPr>
        <p:grpSpPr>
          <a:xfrm>
            <a:off x="2869123" y="4871228"/>
            <a:ext cx="2354471" cy="366118"/>
            <a:chOff x="153323" y="1279499"/>
            <a:chExt cx="2354471" cy="366118"/>
          </a:xfrm>
        </p:grpSpPr>
        <p:grpSp>
          <p:nvGrpSpPr>
            <p:cNvPr id="1582" name="Group 1581"/>
            <p:cNvGrpSpPr/>
            <p:nvPr/>
          </p:nvGrpSpPr>
          <p:grpSpPr>
            <a:xfrm>
              <a:off x="224019" y="1328186"/>
              <a:ext cx="2201513" cy="317431"/>
              <a:chOff x="119618" y="1434557"/>
              <a:chExt cx="2201513" cy="401907"/>
            </a:xfrm>
          </p:grpSpPr>
          <p:grpSp>
            <p:nvGrpSpPr>
              <p:cNvPr id="1588" name="Group 1587"/>
              <p:cNvGrpSpPr>
                <a:grpSpLocks noChangeAspect="1"/>
              </p:cNvGrpSpPr>
              <p:nvPr/>
            </p:nvGrpSpPr>
            <p:grpSpPr bwMode="auto">
              <a:xfrm>
                <a:off x="119618" y="1434557"/>
                <a:ext cx="106013" cy="373212"/>
                <a:chOff x="432" y="1294"/>
                <a:chExt cx="96" cy="339"/>
              </a:xfrm>
              <a:blipFill>
                <a:blip r:embed="rId3"/>
                <a:tile tx="0" ty="0" sx="100000" sy="100000" flip="none" algn="tl"/>
              </a:blipFill>
            </p:grpSpPr>
            <p:sp>
              <p:nvSpPr>
                <p:cNvPr id="1663" name="Freeform 1662"/>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64" name="Freeform 1663"/>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65" name="Freeform 1664"/>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66" name="Freeform 1665"/>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589" name="Group 1588"/>
              <p:cNvGrpSpPr>
                <a:grpSpLocks noChangeAspect="1"/>
              </p:cNvGrpSpPr>
              <p:nvPr/>
            </p:nvGrpSpPr>
            <p:grpSpPr bwMode="auto">
              <a:xfrm>
                <a:off x="268208" y="1438367"/>
                <a:ext cx="106013" cy="373212"/>
                <a:chOff x="432" y="1294"/>
                <a:chExt cx="96" cy="339"/>
              </a:xfrm>
              <a:blipFill>
                <a:blip r:embed="rId3"/>
                <a:tile tx="0" ty="0" sx="100000" sy="100000" flip="none" algn="tl"/>
              </a:blipFill>
            </p:grpSpPr>
            <p:sp>
              <p:nvSpPr>
                <p:cNvPr id="1659" name="Freeform 1658"/>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60" name="Freeform 1659"/>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61" name="Freeform 1660"/>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62" name="Freeform 1661"/>
                <p:cNvSpPr>
                  <a:spLocks/>
                </p:cNvSpPr>
                <p:nvPr/>
              </p:nvSpPr>
              <p:spPr bwMode="auto">
                <a:xfrm>
                  <a:off x="432" y="1306"/>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590" name="Group 1589"/>
              <p:cNvGrpSpPr>
                <a:grpSpLocks noChangeAspect="1"/>
              </p:cNvGrpSpPr>
              <p:nvPr/>
            </p:nvGrpSpPr>
            <p:grpSpPr bwMode="auto">
              <a:xfrm>
                <a:off x="1479788" y="1457414"/>
                <a:ext cx="106013" cy="360000"/>
                <a:chOff x="432" y="1294"/>
                <a:chExt cx="96" cy="327"/>
              </a:xfrm>
              <a:blipFill>
                <a:blip r:embed="rId3"/>
                <a:tile tx="0" ty="0" sx="100000" sy="100000" flip="none" algn="tl"/>
              </a:blipFill>
            </p:grpSpPr>
            <p:sp>
              <p:nvSpPr>
                <p:cNvPr id="1655" name="Freeform 1654"/>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56" name="Freeform 1655"/>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57" name="Freeform 1656"/>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58" name="Freeform 1657"/>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591" name="Group 1590"/>
              <p:cNvGrpSpPr>
                <a:grpSpLocks noChangeAspect="1"/>
              </p:cNvGrpSpPr>
              <p:nvPr/>
            </p:nvGrpSpPr>
            <p:grpSpPr bwMode="auto">
              <a:xfrm>
                <a:off x="721598" y="1465034"/>
                <a:ext cx="106013" cy="360000"/>
                <a:chOff x="432" y="1294"/>
                <a:chExt cx="96" cy="327"/>
              </a:xfrm>
              <a:blipFill>
                <a:blip r:embed="rId3"/>
                <a:tile tx="0" ty="0" sx="100000" sy="100000" flip="none" algn="tl"/>
              </a:blipFill>
            </p:grpSpPr>
            <p:sp>
              <p:nvSpPr>
                <p:cNvPr id="1651" name="Freeform 1650"/>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52" name="Freeform 1651"/>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53" name="Freeform 1652"/>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54" name="Freeform 1653"/>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592" name="Group 1591"/>
              <p:cNvGrpSpPr>
                <a:grpSpLocks noChangeAspect="1"/>
              </p:cNvGrpSpPr>
              <p:nvPr/>
            </p:nvGrpSpPr>
            <p:grpSpPr bwMode="auto">
              <a:xfrm rot="10800000">
                <a:off x="568430" y="1457414"/>
                <a:ext cx="107547" cy="360000"/>
                <a:chOff x="627" y="1248"/>
                <a:chExt cx="95" cy="318"/>
              </a:xfrm>
              <a:blipFill>
                <a:blip r:embed="rId3"/>
                <a:tile tx="0" ty="0" sx="100000" sy="100000" flip="none" algn="tl"/>
              </a:blipFill>
            </p:grpSpPr>
            <p:sp>
              <p:nvSpPr>
                <p:cNvPr id="1646" name="Freeform 1645"/>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47" name="Freeform 1646"/>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48" name="Freeform 1647"/>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49" name="Freeform 1648"/>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50" name="Freeform 1649"/>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593" name="Group 1592"/>
              <p:cNvGrpSpPr>
                <a:grpSpLocks noChangeAspect="1"/>
              </p:cNvGrpSpPr>
              <p:nvPr/>
            </p:nvGrpSpPr>
            <p:grpSpPr bwMode="auto">
              <a:xfrm>
                <a:off x="415931" y="1453605"/>
                <a:ext cx="106212" cy="360000"/>
                <a:chOff x="816" y="1294"/>
                <a:chExt cx="95" cy="323"/>
              </a:xfrm>
              <a:blipFill>
                <a:blip r:embed="rId3"/>
                <a:tile tx="0" ty="0" sx="100000" sy="100000" flip="none" algn="tl"/>
              </a:blipFill>
            </p:grpSpPr>
            <p:sp>
              <p:nvSpPr>
                <p:cNvPr id="1642" name="Freeform 1641"/>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43" name="Freeform 1642"/>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44" name="Freeform 1643"/>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45" name="Freeform 1644"/>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594" name="Group 1593"/>
              <p:cNvGrpSpPr>
                <a:grpSpLocks noChangeAspect="1"/>
              </p:cNvGrpSpPr>
              <p:nvPr/>
            </p:nvGrpSpPr>
            <p:grpSpPr bwMode="auto">
              <a:xfrm>
                <a:off x="2215118" y="1476464"/>
                <a:ext cx="106013" cy="360000"/>
                <a:chOff x="432" y="1294"/>
                <a:chExt cx="96" cy="327"/>
              </a:xfrm>
              <a:blipFill>
                <a:blip r:embed="rId3"/>
                <a:tile tx="0" ty="0" sx="100000" sy="100000" flip="none" algn="tl"/>
              </a:blipFill>
            </p:grpSpPr>
            <p:sp>
              <p:nvSpPr>
                <p:cNvPr id="1638" name="Freeform 1637"/>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39" name="Freeform 1638"/>
                <p:cNvSpPr>
                  <a:spLocks/>
                </p:cNvSpPr>
                <p:nvPr/>
              </p:nvSpPr>
              <p:spPr bwMode="auto">
                <a:xfrm>
                  <a:off x="432" y="1294"/>
                  <a:ext cx="58" cy="327"/>
                </a:xfrm>
                <a:custGeom>
                  <a:avLst/>
                  <a:gdLst>
                    <a:gd name="T0" fmla="*/ 113 w 23"/>
                    <a:gd name="T1" fmla="*/ 1465 h 131"/>
                    <a:gd name="T2" fmla="*/ 113 w 23"/>
                    <a:gd name="T3" fmla="*/ 187 h 131"/>
                    <a:gd name="T4" fmla="*/ 351 w 23"/>
                    <a:gd name="T5" fmla="*/ 0 h 131"/>
                    <a:gd name="T6" fmla="*/ 305 w 23"/>
                    <a:gd name="T7" fmla="*/ 0 h 131"/>
                    <a:gd name="T8" fmla="*/ 0 w 23"/>
                    <a:gd name="T9" fmla="*/ 187 h 131"/>
                    <a:gd name="T10" fmla="*/ 0 w 23"/>
                    <a:gd name="T11" fmla="*/ 1465 h 131"/>
                    <a:gd name="T12" fmla="*/ 305 w 23"/>
                    <a:gd name="T13" fmla="*/ 2037 h 131"/>
                    <a:gd name="T14" fmla="*/ 368 w 23"/>
                    <a:gd name="T15" fmla="*/ 1974 h 131"/>
                    <a:gd name="T16" fmla="*/ 113 w 23"/>
                    <a:gd name="T17" fmla="*/ 1465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131">
                      <a:moveTo>
                        <a:pt x="7" y="94"/>
                      </a:moveTo>
                      <a:cubicBezTo>
                        <a:pt x="7" y="12"/>
                        <a:pt x="7" y="12"/>
                        <a:pt x="7" y="12"/>
                      </a:cubicBezTo>
                      <a:cubicBezTo>
                        <a:pt x="7" y="7"/>
                        <a:pt x="9" y="1"/>
                        <a:pt x="22" y="0"/>
                      </a:cubicBezTo>
                      <a:cubicBezTo>
                        <a:pt x="21" y="0"/>
                        <a:pt x="20" y="0"/>
                        <a:pt x="19" y="0"/>
                      </a:cubicBezTo>
                      <a:cubicBezTo>
                        <a:pt x="4" y="0"/>
                        <a:pt x="0" y="7"/>
                        <a:pt x="0" y="12"/>
                      </a:cubicBezTo>
                      <a:cubicBezTo>
                        <a:pt x="0" y="94"/>
                        <a:pt x="0" y="94"/>
                        <a:pt x="0" y="94"/>
                      </a:cubicBezTo>
                      <a:cubicBezTo>
                        <a:pt x="19" y="131"/>
                        <a:pt x="19" y="131"/>
                        <a:pt x="19" y="131"/>
                      </a:cubicBezTo>
                      <a:cubicBezTo>
                        <a:pt x="23" y="127"/>
                        <a:pt x="23" y="127"/>
                        <a:pt x="23" y="127"/>
                      </a:cubicBezTo>
                      <a:lnTo>
                        <a:pt x="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40" name="Freeform 1639"/>
                <p:cNvSpPr>
                  <a:spLocks/>
                </p:cNvSpPr>
                <p:nvPr/>
              </p:nvSpPr>
              <p:spPr bwMode="auto">
                <a:xfrm>
                  <a:off x="477" y="1294"/>
                  <a:ext cx="51" cy="327"/>
                </a:xfrm>
                <a:custGeom>
                  <a:avLst/>
                  <a:gdLst>
                    <a:gd name="T0" fmla="*/ 298 w 20"/>
                    <a:gd name="T1" fmla="*/ 187 h 131"/>
                    <a:gd name="T2" fmla="*/ 298 w 20"/>
                    <a:gd name="T3" fmla="*/ 1465 h 131"/>
                    <a:gd name="T4" fmla="*/ 33 w 20"/>
                    <a:gd name="T5" fmla="*/ 2037 h 131"/>
                    <a:gd name="T6" fmla="*/ 20 w 20"/>
                    <a:gd name="T7" fmla="*/ 2037 h 131"/>
                    <a:gd name="T8" fmla="*/ 332 w 20"/>
                    <a:gd name="T9" fmla="*/ 1465 h 131"/>
                    <a:gd name="T10" fmla="*/ 332 w 20"/>
                    <a:gd name="T11" fmla="*/ 187 h 131"/>
                    <a:gd name="T12" fmla="*/ 20 w 20"/>
                    <a:gd name="T13" fmla="*/ 0 h 131"/>
                    <a:gd name="T14" fmla="*/ 0 w 20"/>
                    <a:gd name="T15" fmla="*/ 0 h 131"/>
                    <a:gd name="T16" fmla="*/ 298 w 20"/>
                    <a:gd name="T17" fmla="*/ 187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31">
                      <a:moveTo>
                        <a:pt x="18" y="12"/>
                      </a:moveTo>
                      <a:cubicBezTo>
                        <a:pt x="18" y="94"/>
                        <a:pt x="18" y="94"/>
                        <a:pt x="18" y="94"/>
                      </a:cubicBezTo>
                      <a:cubicBezTo>
                        <a:pt x="2" y="131"/>
                        <a:pt x="2" y="131"/>
                        <a:pt x="2" y="131"/>
                      </a:cubicBezTo>
                      <a:cubicBezTo>
                        <a:pt x="1" y="131"/>
                        <a:pt x="1" y="131"/>
                        <a:pt x="1" y="131"/>
                      </a:cubicBezTo>
                      <a:cubicBezTo>
                        <a:pt x="20" y="94"/>
                        <a:pt x="20" y="94"/>
                        <a:pt x="20" y="94"/>
                      </a:cubicBezTo>
                      <a:cubicBezTo>
                        <a:pt x="20" y="12"/>
                        <a:pt x="20" y="12"/>
                        <a:pt x="20" y="12"/>
                      </a:cubicBezTo>
                      <a:cubicBezTo>
                        <a:pt x="20" y="7"/>
                        <a:pt x="16" y="0"/>
                        <a:pt x="1" y="0"/>
                      </a:cubicBezTo>
                      <a:cubicBezTo>
                        <a:pt x="1" y="0"/>
                        <a:pt x="1" y="0"/>
                        <a:pt x="0" y="0"/>
                      </a:cubicBezTo>
                      <a:cubicBezTo>
                        <a:pt x="15"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41" name="Freeform 1640"/>
                <p:cNvSpPr>
                  <a:spLocks/>
                </p:cNvSpPr>
                <p:nvPr/>
              </p:nvSpPr>
              <p:spPr bwMode="auto">
                <a:xfrm>
                  <a:off x="432" y="1294"/>
                  <a:ext cx="96" cy="327"/>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595" name="Group 1594"/>
              <p:cNvGrpSpPr>
                <a:grpSpLocks noChangeAspect="1"/>
              </p:cNvGrpSpPr>
              <p:nvPr/>
            </p:nvGrpSpPr>
            <p:grpSpPr bwMode="auto">
              <a:xfrm rot="10800000">
                <a:off x="869976" y="1453605"/>
                <a:ext cx="110064" cy="360000"/>
                <a:chOff x="1010" y="1296"/>
                <a:chExt cx="96" cy="315"/>
              </a:xfrm>
              <a:blipFill>
                <a:blip r:embed="rId3"/>
                <a:tile tx="0" ty="0" sx="100000" sy="100000" flip="none" algn="tl"/>
              </a:blipFill>
            </p:grpSpPr>
            <p:sp>
              <p:nvSpPr>
                <p:cNvPr id="1634" name="Freeform 1633"/>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35" name="Freeform 1634"/>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36" name="Freeform 1635"/>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37" name="Freeform 1636"/>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596" name="Group 1595"/>
              <p:cNvGrpSpPr>
                <a:grpSpLocks noChangeAspect="1"/>
              </p:cNvGrpSpPr>
              <p:nvPr/>
            </p:nvGrpSpPr>
            <p:grpSpPr bwMode="auto">
              <a:xfrm>
                <a:off x="1025708" y="1464285"/>
                <a:ext cx="106212" cy="360000"/>
                <a:chOff x="816" y="1294"/>
                <a:chExt cx="95" cy="323"/>
              </a:xfrm>
              <a:blipFill>
                <a:blip r:embed="rId3"/>
                <a:tile tx="0" ty="0" sx="100000" sy="100000" flip="none" algn="tl"/>
              </a:blipFill>
            </p:grpSpPr>
            <p:sp>
              <p:nvSpPr>
                <p:cNvPr id="1630" name="Freeform 1629"/>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31" name="Freeform 1630"/>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32" name="Freeform 1631"/>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33" name="Freeform 1632"/>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597" name="Group 1596"/>
              <p:cNvGrpSpPr>
                <a:grpSpLocks noChangeAspect="1"/>
              </p:cNvGrpSpPr>
              <p:nvPr/>
            </p:nvGrpSpPr>
            <p:grpSpPr bwMode="auto">
              <a:xfrm rot="10800000">
                <a:off x="1178813" y="1457414"/>
                <a:ext cx="107547" cy="360000"/>
                <a:chOff x="627" y="1248"/>
                <a:chExt cx="95" cy="318"/>
              </a:xfrm>
              <a:blipFill>
                <a:blip r:embed="rId3"/>
                <a:tile tx="0" ty="0" sx="100000" sy="100000" flip="none" algn="tl"/>
              </a:blipFill>
            </p:grpSpPr>
            <p:sp>
              <p:nvSpPr>
                <p:cNvPr id="1625" name="Freeform 1624"/>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26" name="Freeform 1625"/>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27" name="Freeform 1626"/>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28" name="Freeform 1627"/>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29" name="Freeform 1628"/>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598" name="Group 1597"/>
              <p:cNvGrpSpPr>
                <a:grpSpLocks noChangeAspect="1"/>
              </p:cNvGrpSpPr>
              <p:nvPr/>
            </p:nvGrpSpPr>
            <p:grpSpPr bwMode="auto">
              <a:xfrm rot="10800000">
                <a:off x="1627628" y="1467889"/>
                <a:ext cx="107547" cy="360000"/>
                <a:chOff x="627" y="1248"/>
                <a:chExt cx="95" cy="318"/>
              </a:xfrm>
              <a:blipFill>
                <a:blip r:embed="rId3"/>
                <a:tile tx="0" ty="0" sx="100000" sy="100000" flip="none" algn="tl"/>
              </a:blipFill>
            </p:grpSpPr>
            <p:sp>
              <p:nvSpPr>
                <p:cNvPr id="1620" name="Freeform 1619"/>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21" name="Freeform 1620"/>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22" name="Freeform 1621"/>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23" name="Freeform 1622"/>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24" name="Freeform 1623"/>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599" name="Group 1598"/>
              <p:cNvGrpSpPr>
                <a:grpSpLocks noChangeAspect="1"/>
              </p:cNvGrpSpPr>
              <p:nvPr/>
            </p:nvGrpSpPr>
            <p:grpSpPr bwMode="auto">
              <a:xfrm rot="10800000">
                <a:off x="1779255" y="1460338"/>
                <a:ext cx="107547" cy="360000"/>
                <a:chOff x="627" y="1248"/>
                <a:chExt cx="95" cy="318"/>
              </a:xfrm>
              <a:blipFill>
                <a:blip r:embed="rId3"/>
                <a:tile tx="0" ty="0" sx="100000" sy="100000" flip="none" algn="tl"/>
              </a:blipFill>
            </p:grpSpPr>
            <p:sp>
              <p:nvSpPr>
                <p:cNvPr id="1615" name="Freeform 1614"/>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16" name="Freeform 1615"/>
                <p:cNvSpPr>
                  <a:spLocks/>
                </p:cNvSpPr>
                <p:nvPr/>
              </p:nvSpPr>
              <p:spPr bwMode="auto">
                <a:xfrm>
                  <a:off x="672" y="1248"/>
                  <a:ext cx="50" cy="318"/>
                </a:xfrm>
                <a:custGeom>
                  <a:avLst/>
                  <a:gdLst>
                    <a:gd name="T0" fmla="*/ 313 w 20"/>
                    <a:gd name="T1" fmla="*/ 1805 h 127"/>
                    <a:gd name="T2" fmla="*/ 313 w 20"/>
                    <a:gd name="T3" fmla="*/ 0 h 127"/>
                    <a:gd name="T4" fmla="*/ 283 w 20"/>
                    <a:gd name="T5" fmla="*/ 63 h 127"/>
                    <a:gd name="T6" fmla="*/ 283 w 20"/>
                    <a:gd name="T7" fmla="*/ 1805 h 127"/>
                    <a:gd name="T8" fmla="*/ 0 w 20"/>
                    <a:gd name="T9" fmla="*/ 1993 h 127"/>
                    <a:gd name="T10" fmla="*/ 20 w 20"/>
                    <a:gd name="T11" fmla="*/ 1993 h 127"/>
                    <a:gd name="T12" fmla="*/ 313 w 20"/>
                    <a:gd name="T13" fmla="*/ 1805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7">
                      <a:moveTo>
                        <a:pt x="20" y="115"/>
                      </a:moveTo>
                      <a:cubicBezTo>
                        <a:pt x="20" y="0"/>
                        <a:pt x="20" y="0"/>
                        <a:pt x="20" y="0"/>
                      </a:cubicBezTo>
                      <a:cubicBezTo>
                        <a:pt x="18" y="4"/>
                        <a:pt x="18" y="4"/>
                        <a:pt x="18" y="4"/>
                      </a:cubicBezTo>
                      <a:cubicBezTo>
                        <a:pt x="18" y="115"/>
                        <a:pt x="18" y="115"/>
                        <a:pt x="18" y="115"/>
                      </a:cubicBezTo>
                      <a:cubicBezTo>
                        <a:pt x="18" y="120"/>
                        <a:pt x="14" y="127"/>
                        <a:pt x="0" y="127"/>
                      </a:cubicBezTo>
                      <a:cubicBezTo>
                        <a:pt x="0" y="127"/>
                        <a:pt x="1" y="127"/>
                        <a:pt x="1" y="127"/>
                      </a:cubicBezTo>
                      <a:cubicBezTo>
                        <a:pt x="16" y="127"/>
                        <a:pt x="20" y="120"/>
                        <a:pt x="20"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17" name="Freeform 1616"/>
                <p:cNvSpPr>
                  <a:spLocks/>
                </p:cNvSpPr>
                <p:nvPr/>
              </p:nvSpPr>
              <p:spPr bwMode="auto">
                <a:xfrm>
                  <a:off x="627" y="1248"/>
                  <a:ext cx="55" cy="318"/>
                </a:xfrm>
                <a:custGeom>
                  <a:avLst/>
                  <a:gdLst>
                    <a:gd name="T0" fmla="*/ 345 w 22"/>
                    <a:gd name="T1" fmla="*/ 1993 h 127"/>
                    <a:gd name="T2" fmla="*/ 95 w 22"/>
                    <a:gd name="T3" fmla="*/ 1805 h 127"/>
                    <a:gd name="T4" fmla="*/ 95 w 22"/>
                    <a:gd name="T5" fmla="*/ 175 h 127"/>
                    <a:gd name="T6" fmla="*/ 0 w 22"/>
                    <a:gd name="T7" fmla="*/ 0 h 127"/>
                    <a:gd name="T8" fmla="*/ 0 w 22"/>
                    <a:gd name="T9" fmla="*/ 0 h 127"/>
                    <a:gd name="T10" fmla="*/ 0 w 22"/>
                    <a:gd name="T11" fmla="*/ 1805 h 127"/>
                    <a:gd name="T12" fmla="*/ 300 w 22"/>
                    <a:gd name="T13" fmla="*/ 1993 h 127"/>
                    <a:gd name="T14" fmla="*/ 345 w 22"/>
                    <a:gd name="T15" fmla="*/ 1993 h 1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27">
                      <a:moveTo>
                        <a:pt x="22" y="127"/>
                      </a:moveTo>
                      <a:cubicBezTo>
                        <a:pt x="9" y="126"/>
                        <a:pt x="6" y="120"/>
                        <a:pt x="6" y="115"/>
                      </a:cubicBezTo>
                      <a:cubicBezTo>
                        <a:pt x="6" y="11"/>
                        <a:pt x="6" y="11"/>
                        <a:pt x="6" y="11"/>
                      </a:cubicBezTo>
                      <a:cubicBezTo>
                        <a:pt x="0" y="0"/>
                        <a:pt x="0" y="0"/>
                        <a:pt x="0" y="0"/>
                      </a:cubicBezTo>
                      <a:cubicBezTo>
                        <a:pt x="0" y="0"/>
                        <a:pt x="0" y="0"/>
                        <a:pt x="0" y="0"/>
                      </a:cubicBezTo>
                      <a:cubicBezTo>
                        <a:pt x="0" y="115"/>
                        <a:pt x="0" y="115"/>
                        <a:pt x="0" y="115"/>
                      </a:cubicBezTo>
                      <a:cubicBezTo>
                        <a:pt x="0" y="120"/>
                        <a:pt x="4" y="127"/>
                        <a:pt x="19" y="127"/>
                      </a:cubicBezTo>
                      <a:cubicBezTo>
                        <a:pt x="20" y="127"/>
                        <a:pt x="21" y="127"/>
                        <a:pt x="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18" name="Freeform 1617"/>
                <p:cNvSpPr>
                  <a:spLocks/>
                </p:cNvSpPr>
                <p:nvPr/>
              </p:nvSpPr>
              <p:spPr bwMode="auto">
                <a:xfrm>
                  <a:off x="627" y="1248"/>
                  <a:ext cx="95" cy="318"/>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gr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19" name="Freeform 1618"/>
                <p:cNvSpPr>
                  <a:spLocks/>
                </p:cNvSpPr>
                <p:nvPr/>
              </p:nvSpPr>
              <p:spPr bwMode="auto">
                <a:xfrm>
                  <a:off x="657" y="1296"/>
                  <a:ext cx="42" cy="52"/>
                </a:xfrm>
                <a:custGeom>
                  <a:avLst/>
                  <a:gdLst>
                    <a:gd name="T0" fmla="*/ 42 w 42"/>
                    <a:gd name="T1" fmla="*/ 0 h 52"/>
                    <a:gd name="T2" fmla="*/ 17 w 42"/>
                    <a:gd name="T3" fmla="*/ 47 h 52"/>
                    <a:gd name="T4" fmla="*/ 0 w 42"/>
                    <a:gd name="T5" fmla="*/ 10 h 52"/>
                    <a:gd name="T6" fmla="*/ 17 w 42"/>
                    <a:gd name="T7" fmla="*/ 52 h 52"/>
                    <a:gd name="T8" fmla="*/ 42 w 4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52">
                      <a:moveTo>
                        <a:pt x="42" y="0"/>
                      </a:moveTo>
                      <a:lnTo>
                        <a:pt x="17" y="47"/>
                      </a:lnTo>
                      <a:lnTo>
                        <a:pt x="0" y="10"/>
                      </a:lnTo>
                      <a:lnTo>
                        <a:pt x="17" y="52"/>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600" name="Group 1599"/>
              <p:cNvGrpSpPr>
                <a:grpSpLocks noChangeAspect="1"/>
              </p:cNvGrpSpPr>
              <p:nvPr/>
            </p:nvGrpSpPr>
            <p:grpSpPr bwMode="auto">
              <a:xfrm rot="10800000">
                <a:off x="1330560" y="1453605"/>
                <a:ext cx="110064" cy="360000"/>
                <a:chOff x="1010" y="1296"/>
                <a:chExt cx="96" cy="315"/>
              </a:xfrm>
              <a:blipFill>
                <a:blip r:embed="rId3"/>
                <a:tile tx="0" ty="0" sx="100000" sy="100000" flip="none" algn="tl"/>
              </a:blipFill>
            </p:grpSpPr>
            <p:sp>
              <p:nvSpPr>
                <p:cNvPr id="1611" name="Freeform 1610"/>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12" name="Freeform 1611"/>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13" name="Freeform 1612"/>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14" name="Freeform 1613"/>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601" name="Group 1600"/>
              <p:cNvGrpSpPr>
                <a:grpSpLocks noChangeAspect="1"/>
              </p:cNvGrpSpPr>
              <p:nvPr/>
            </p:nvGrpSpPr>
            <p:grpSpPr bwMode="auto">
              <a:xfrm rot="10800000">
                <a:off x="2070026" y="1472655"/>
                <a:ext cx="110064" cy="360000"/>
                <a:chOff x="1010" y="1296"/>
                <a:chExt cx="96" cy="315"/>
              </a:xfrm>
              <a:blipFill>
                <a:blip r:embed="rId3"/>
                <a:tile tx="0" ty="0" sx="100000" sy="100000" flip="none" algn="tl"/>
              </a:blipFill>
            </p:grpSpPr>
            <p:sp>
              <p:nvSpPr>
                <p:cNvPr id="1607" name="Freeform 1606"/>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08" name="Freeform 1607"/>
                <p:cNvSpPr>
                  <a:spLocks/>
                </p:cNvSpPr>
                <p:nvPr/>
              </p:nvSpPr>
              <p:spPr bwMode="auto">
                <a:xfrm>
                  <a:off x="1056" y="1296"/>
                  <a:ext cx="50" cy="315"/>
                </a:xfrm>
                <a:custGeom>
                  <a:avLst/>
                  <a:gdLst>
                    <a:gd name="T0" fmla="*/ 313 w 20"/>
                    <a:gd name="T1" fmla="*/ 1783 h 126"/>
                    <a:gd name="T2" fmla="*/ 313 w 20"/>
                    <a:gd name="T3" fmla="*/ 0 h 126"/>
                    <a:gd name="T4" fmla="*/ 270 w 20"/>
                    <a:gd name="T5" fmla="*/ 95 h 126"/>
                    <a:gd name="T6" fmla="*/ 270 w 20"/>
                    <a:gd name="T7" fmla="*/ 1783 h 126"/>
                    <a:gd name="T8" fmla="*/ 0 w 20"/>
                    <a:gd name="T9" fmla="*/ 1970 h 126"/>
                    <a:gd name="T10" fmla="*/ 20 w 20"/>
                    <a:gd name="T11" fmla="*/ 1970 h 126"/>
                    <a:gd name="T12" fmla="*/ 313 w 20"/>
                    <a:gd name="T13" fmla="*/ 1783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6">
                      <a:moveTo>
                        <a:pt x="20" y="114"/>
                      </a:moveTo>
                      <a:cubicBezTo>
                        <a:pt x="20" y="0"/>
                        <a:pt x="20" y="0"/>
                        <a:pt x="20" y="0"/>
                      </a:cubicBezTo>
                      <a:cubicBezTo>
                        <a:pt x="20" y="1"/>
                        <a:pt x="19" y="4"/>
                        <a:pt x="17" y="6"/>
                      </a:cubicBezTo>
                      <a:cubicBezTo>
                        <a:pt x="17" y="114"/>
                        <a:pt x="17" y="114"/>
                        <a:pt x="17" y="114"/>
                      </a:cubicBezTo>
                      <a:cubicBezTo>
                        <a:pt x="17" y="121"/>
                        <a:pt x="14" y="126"/>
                        <a:pt x="0" y="126"/>
                      </a:cubicBezTo>
                      <a:cubicBezTo>
                        <a:pt x="0" y="126"/>
                        <a:pt x="1" y="126"/>
                        <a:pt x="1" y="126"/>
                      </a:cubicBezTo>
                      <a:cubicBezTo>
                        <a:pt x="16" y="126"/>
                        <a:pt x="20" y="121"/>
                        <a:pt x="2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09" name="Freeform 1608"/>
                <p:cNvSpPr>
                  <a:spLocks noEditPoints="1"/>
                </p:cNvSpPr>
                <p:nvPr/>
              </p:nvSpPr>
              <p:spPr bwMode="auto">
                <a:xfrm>
                  <a:off x="1010" y="1296"/>
                  <a:ext cx="96" cy="315"/>
                </a:xfrm>
                <a:custGeom>
                  <a:avLst/>
                  <a:gdLst>
                    <a:gd name="T0" fmla="*/ 402 w 38"/>
                    <a:gd name="T1" fmla="*/ 158 h 126"/>
                    <a:gd name="T2" fmla="*/ 518 w 38"/>
                    <a:gd name="T3" fmla="*/ 345 h 126"/>
                    <a:gd name="T4" fmla="*/ 356 w 38"/>
                    <a:gd name="T5" fmla="*/ 550 h 126"/>
                    <a:gd name="T6" fmla="*/ 389 w 38"/>
                    <a:gd name="T7" fmla="*/ 550 h 126"/>
                    <a:gd name="T8" fmla="*/ 561 w 38"/>
                    <a:gd name="T9" fmla="*/ 345 h 126"/>
                    <a:gd name="T10" fmla="*/ 465 w 38"/>
                    <a:gd name="T11" fmla="*/ 158 h 126"/>
                    <a:gd name="T12" fmla="*/ 614 w 38"/>
                    <a:gd name="T13" fmla="*/ 0 h 126"/>
                    <a:gd name="T14" fmla="*/ 614 w 38"/>
                    <a:gd name="T15" fmla="*/ 0 h 126"/>
                    <a:gd name="T16" fmla="*/ 402 w 38"/>
                    <a:gd name="T17" fmla="*/ 158 h 126"/>
                    <a:gd name="T18" fmla="*/ 356 w 38"/>
                    <a:gd name="T19" fmla="*/ 1970 h 126"/>
                    <a:gd name="T20" fmla="*/ 83 w 38"/>
                    <a:gd name="T21" fmla="*/ 1783 h 126"/>
                    <a:gd name="T22" fmla="*/ 83 w 38"/>
                    <a:gd name="T23" fmla="*/ 125 h 126"/>
                    <a:gd name="T24" fmla="*/ 0 w 38"/>
                    <a:gd name="T25" fmla="*/ 0 h 126"/>
                    <a:gd name="T26" fmla="*/ 0 w 38"/>
                    <a:gd name="T27" fmla="*/ 1783 h 126"/>
                    <a:gd name="T28" fmla="*/ 306 w 38"/>
                    <a:gd name="T29" fmla="*/ 1970 h 126"/>
                    <a:gd name="T30" fmla="*/ 356 w 38"/>
                    <a:gd name="T31" fmla="*/ 197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126">
                      <a:moveTo>
                        <a:pt x="25" y="10"/>
                      </a:moveTo>
                      <a:cubicBezTo>
                        <a:pt x="29" y="12"/>
                        <a:pt x="32" y="17"/>
                        <a:pt x="32" y="22"/>
                      </a:cubicBezTo>
                      <a:cubicBezTo>
                        <a:pt x="32" y="28"/>
                        <a:pt x="28" y="34"/>
                        <a:pt x="22" y="35"/>
                      </a:cubicBezTo>
                      <a:cubicBezTo>
                        <a:pt x="23" y="35"/>
                        <a:pt x="23" y="35"/>
                        <a:pt x="24" y="35"/>
                      </a:cubicBezTo>
                      <a:cubicBezTo>
                        <a:pt x="31" y="35"/>
                        <a:pt x="35" y="29"/>
                        <a:pt x="35" y="22"/>
                      </a:cubicBezTo>
                      <a:cubicBezTo>
                        <a:pt x="35" y="17"/>
                        <a:pt x="33" y="12"/>
                        <a:pt x="29" y="10"/>
                      </a:cubicBezTo>
                      <a:cubicBezTo>
                        <a:pt x="35" y="9"/>
                        <a:pt x="38" y="4"/>
                        <a:pt x="38" y="0"/>
                      </a:cubicBezTo>
                      <a:cubicBezTo>
                        <a:pt x="38" y="0"/>
                        <a:pt x="38" y="0"/>
                        <a:pt x="38" y="0"/>
                      </a:cubicBezTo>
                      <a:cubicBezTo>
                        <a:pt x="37" y="3"/>
                        <a:pt x="37" y="8"/>
                        <a:pt x="25" y="10"/>
                      </a:cubicBezTo>
                      <a:close/>
                      <a:moveTo>
                        <a:pt x="22" y="126"/>
                      </a:moveTo>
                      <a:cubicBezTo>
                        <a:pt x="8" y="126"/>
                        <a:pt x="5" y="120"/>
                        <a:pt x="5" y="114"/>
                      </a:cubicBezTo>
                      <a:cubicBezTo>
                        <a:pt x="5" y="8"/>
                        <a:pt x="5" y="8"/>
                        <a:pt x="5" y="8"/>
                      </a:cubicBezTo>
                      <a:cubicBezTo>
                        <a:pt x="1" y="6"/>
                        <a:pt x="0" y="1"/>
                        <a:pt x="0" y="0"/>
                      </a:cubicBezTo>
                      <a:cubicBezTo>
                        <a:pt x="0" y="114"/>
                        <a:pt x="0" y="114"/>
                        <a:pt x="0" y="114"/>
                      </a:cubicBezTo>
                      <a:cubicBezTo>
                        <a:pt x="0" y="121"/>
                        <a:pt x="4" y="126"/>
                        <a:pt x="19" y="126"/>
                      </a:cubicBezTo>
                      <a:cubicBezTo>
                        <a:pt x="20" y="126"/>
                        <a:pt x="21" y="126"/>
                        <a:pt x="22"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10" name="Freeform 1609"/>
                <p:cNvSpPr>
                  <a:spLocks/>
                </p:cNvSpPr>
                <p:nvPr/>
              </p:nvSpPr>
              <p:spPr bwMode="auto">
                <a:xfrm>
                  <a:off x="1010" y="1296"/>
                  <a:ext cx="96" cy="315"/>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nvGrpSpPr>
              <p:cNvPr id="1602" name="Group 1601"/>
              <p:cNvGrpSpPr>
                <a:grpSpLocks noChangeAspect="1"/>
              </p:cNvGrpSpPr>
              <p:nvPr/>
            </p:nvGrpSpPr>
            <p:grpSpPr bwMode="auto">
              <a:xfrm>
                <a:off x="1925780" y="1467980"/>
                <a:ext cx="106212" cy="360000"/>
                <a:chOff x="816" y="1294"/>
                <a:chExt cx="95" cy="323"/>
              </a:xfrm>
              <a:blipFill>
                <a:blip r:embed="rId3"/>
                <a:tile tx="0" ty="0" sx="100000" sy="100000" flip="none" algn="tl"/>
              </a:blipFill>
            </p:grpSpPr>
            <p:sp>
              <p:nvSpPr>
                <p:cNvPr id="1603" name="Freeform 1602"/>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04" name="Freeform 1603"/>
                <p:cNvSpPr>
                  <a:spLocks/>
                </p:cNvSpPr>
                <p:nvPr/>
              </p:nvSpPr>
              <p:spPr bwMode="auto">
                <a:xfrm>
                  <a:off x="861" y="1294"/>
                  <a:ext cx="50" cy="323"/>
                </a:xfrm>
                <a:custGeom>
                  <a:avLst/>
                  <a:gdLst>
                    <a:gd name="T0" fmla="*/ 283 w 20"/>
                    <a:gd name="T1" fmla="*/ 188 h 129"/>
                    <a:gd name="T2" fmla="*/ 283 w 20"/>
                    <a:gd name="T3" fmla="*/ 1460 h 129"/>
                    <a:gd name="T4" fmla="*/ 283 w 20"/>
                    <a:gd name="T5" fmla="*/ 1472 h 129"/>
                    <a:gd name="T6" fmla="*/ 83 w 20"/>
                    <a:gd name="T7" fmla="*/ 1630 h 129"/>
                    <a:gd name="T8" fmla="*/ 188 w 20"/>
                    <a:gd name="T9" fmla="*/ 1818 h 129"/>
                    <a:gd name="T10" fmla="*/ 0 w 20"/>
                    <a:gd name="T11" fmla="*/ 2026 h 129"/>
                    <a:gd name="T12" fmla="*/ 20 w 20"/>
                    <a:gd name="T13" fmla="*/ 2026 h 129"/>
                    <a:gd name="T14" fmla="*/ 220 w 20"/>
                    <a:gd name="T15" fmla="*/ 1818 h 129"/>
                    <a:gd name="T16" fmla="*/ 113 w 20"/>
                    <a:gd name="T17" fmla="*/ 1630 h 129"/>
                    <a:gd name="T18" fmla="*/ 313 w 20"/>
                    <a:gd name="T19" fmla="*/ 1472 h 129"/>
                    <a:gd name="T20" fmla="*/ 313 w 20"/>
                    <a:gd name="T21" fmla="*/ 1460 h 129"/>
                    <a:gd name="T22" fmla="*/ 313 w 20"/>
                    <a:gd name="T23" fmla="*/ 188 h 129"/>
                    <a:gd name="T24" fmla="*/ 20 w 20"/>
                    <a:gd name="T25" fmla="*/ 0 h 129"/>
                    <a:gd name="T26" fmla="*/ 0 w 20"/>
                    <a:gd name="T27" fmla="*/ 0 h 129"/>
                    <a:gd name="T28" fmla="*/ 283 w 20"/>
                    <a:gd name="T29" fmla="*/ 18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129">
                      <a:moveTo>
                        <a:pt x="18" y="12"/>
                      </a:moveTo>
                      <a:cubicBezTo>
                        <a:pt x="18" y="93"/>
                        <a:pt x="18" y="93"/>
                        <a:pt x="18" y="93"/>
                      </a:cubicBezTo>
                      <a:cubicBezTo>
                        <a:pt x="18" y="94"/>
                        <a:pt x="18" y="94"/>
                        <a:pt x="18" y="94"/>
                      </a:cubicBezTo>
                      <a:cubicBezTo>
                        <a:pt x="18" y="97"/>
                        <a:pt x="17" y="103"/>
                        <a:pt x="5" y="104"/>
                      </a:cubicBezTo>
                      <a:cubicBezTo>
                        <a:pt x="9" y="106"/>
                        <a:pt x="12" y="111"/>
                        <a:pt x="12" y="116"/>
                      </a:cubicBezTo>
                      <a:cubicBezTo>
                        <a:pt x="12" y="123"/>
                        <a:pt x="7" y="129"/>
                        <a:pt x="0" y="129"/>
                      </a:cubicBezTo>
                      <a:cubicBezTo>
                        <a:pt x="0" y="129"/>
                        <a:pt x="1" y="129"/>
                        <a:pt x="1" y="129"/>
                      </a:cubicBezTo>
                      <a:cubicBezTo>
                        <a:pt x="8" y="129"/>
                        <a:pt x="14" y="124"/>
                        <a:pt x="14" y="116"/>
                      </a:cubicBezTo>
                      <a:cubicBezTo>
                        <a:pt x="14" y="111"/>
                        <a:pt x="11" y="106"/>
                        <a:pt x="7" y="104"/>
                      </a:cubicBezTo>
                      <a:cubicBezTo>
                        <a:pt x="19" y="103"/>
                        <a:pt x="20" y="97"/>
                        <a:pt x="20" y="94"/>
                      </a:cubicBezTo>
                      <a:cubicBezTo>
                        <a:pt x="20" y="94"/>
                        <a:pt x="20" y="94"/>
                        <a:pt x="20" y="93"/>
                      </a:cubicBezTo>
                      <a:cubicBezTo>
                        <a:pt x="20" y="12"/>
                        <a:pt x="20" y="12"/>
                        <a:pt x="20" y="12"/>
                      </a:cubicBezTo>
                      <a:cubicBezTo>
                        <a:pt x="20" y="7"/>
                        <a:pt x="16" y="0"/>
                        <a:pt x="1" y="0"/>
                      </a:cubicBezTo>
                      <a:cubicBezTo>
                        <a:pt x="1" y="0"/>
                        <a:pt x="0" y="0"/>
                        <a:pt x="0" y="0"/>
                      </a:cubicBezTo>
                      <a:cubicBezTo>
                        <a:pt x="14" y="0"/>
                        <a:pt x="18" y="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05" name="Freeform 1604"/>
                <p:cNvSpPr>
                  <a:spLocks/>
                </p:cNvSpPr>
                <p:nvPr/>
              </p:nvSpPr>
              <p:spPr bwMode="auto">
                <a:xfrm>
                  <a:off x="816" y="1294"/>
                  <a:ext cx="55" cy="323"/>
                </a:xfrm>
                <a:custGeom>
                  <a:avLst/>
                  <a:gdLst>
                    <a:gd name="T0" fmla="*/ 188 w 22"/>
                    <a:gd name="T1" fmla="*/ 1818 h 129"/>
                    <a:gd name="T2" fmla="*/ 300 w 22"/>
                    <a:gd name="T3" fmla="*/ 1630 h 129"/>
                    <a:gd name="T4" fmla="*/ 95 w 22"/>
                    <a:gd name="T5" fmla="*/ 1472 h 129"/>
                    <a:gd name="T6" fmla="*/ 95 w 22"/>
                    <a:gd name="T7" fmla="*/ 1460 h 129"/>
                    <a:gd name="T8" fmla="*/ 95 w 22"/>
                    <a:gd name="T9" fmla="*/ 188 h 129"/>
                    <a:gd name="T10" fmla="*/ 345 w 22"/>
                    <a:gd name="T11" fmla="*/ 0 h 129"/>
                    <a:gd name="T12" fmla="*/ 300 w 22"/>
                    <a:gd name="T13" fmla="*/ 0 h 129"/>
                    <a:gd name="T14" fmla="*/ 0 w 22"/>
                    <a:gd name="T15" fmla="*/ 188 h 129"/>
                    <a:gd name="T16" fmla="*/ 0 w 22"/>
                    <a:gd name="T17" fmla="*/ 1460 h 129"/>
                    <a:gd name="T18" fmla="*/ 0 w 22"/>
                    <a:gd name="T19" fmla="*/ 1472 h 129"/>
                    <a:gd name="T20" fmla="*/ 208 w 22"/>
                    <a:gd name="T21" fmla="*/ 1630 h 129"/>
                    <a:gd name="T22" fmla="*/ 95 w 22"/>
                    <a:gd name="T23" fmla="*/ 1818 h 129"/>
                    <a:gd name="T24" fmla="*/ 300 w 22"/>
                    <a:gd name="T25" fmla="*/ 2026 h 129"/>
                    <a:gd name="T26" fmla="*/ 345 w 22"/>
                    <a:gd name="T27" fmla="*/ 2026 h 129"/>
                    <a:gd name="T28" fmla="*/ 188 w 22"/>
                    <a:gd name="T29" fmla="*/ 1818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129">
                      <a:moveTo>
                        <a:pt x="12" y="116"/>
                      </a:moveTo>
                      <a:cubicBezTo>
                        <a:pt x="12" y="111"/>
                        <a:pt x="15" y="106"/>
                        <a:pt x="19" y="104"/>
                      </a:cubicBezTo>
                      <a:cubicBezTo>
                        <a:pt x="7" y="103"/>
                        <a:pt x="6" y="97"/>
                        <a:pt x="6" y="94"/>
                      </a:cubicBezTo>
                      <a:cubicBezTo>
                        <a:pt x="6" y="94"/>
                        <a:pt x="6" y="94"/>
                        <a:pt x="6" y="93"/>
                      </a:cubicBezTo>
                      <a:cubicBezTo>
                        <a:pt x="6" y="12"/>
                        <a:pt x="6" y="12"/>
                        <a:pt x="6" y="12"/>
                      </a:cubicBezTo>
                      <a:cubicBezTo>
                        <a:pt x="6" y="7"/>
                        <a:pt x="9" y="1"/>
                        <a:pt x="22" y="0"/>
                      </a:cubicBezTo>
                      <a:cubicBezTo>
                        <a:pt x="21" y="0"/>
                        <a:pt x="20"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0" y="129"/>
                        <a:pt x="21" y="129"/>
                        <a:pt x="22" y="129"/>
                      </a:cubicBezTo>
                      <a:cubicBezTo>
                        <a:pt x="16" y="128"/>
                        <a:pt x="12" y="122"/>
                        <a:pt x="1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06" name="Freeform 1605"/>
                <p:cNvSpPr>
                  <a:spLocks/>
                </p:cNvSpPr>
                <p:nvPr/>
              </p:nvSpPr>
              <p:spPr bwMode="auto">
                <a:xfrm>
                  <a:off x="816" y="1294"/>
                  <a:ext cx="95" cy="323"/>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gr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grpSp>
          <p:nvGrpSpPr>
            <p:cNvPr id="1583" name="Group 1582"/>
            <p:cNvGrpSpPr>
              <a:grpSpLocks/>
            </p:cNvGrpSpPr>
            <p:nvPr/>
          </p:nvGrpSpPr>
          <p:grpSpPr bwMode="auto">
            <a:xfrm>
              <a:off x="153323" y="1279499"/>
              <a:ext cx="2354471" cy="149403"/>
              <a:chOff x="1434" y="3166"/>
              <a:chExt cx="3714" cy="107"/>
            </a:xfrm>
          </p:grpSpPr>
          <p:sp>
            <p:nvSpPr>
              <p:cNvPr id="1584" name="Rectangle 1583"/>
              <p:cNvSpPr>
                <a:spLocks noChangeArrowheads="1"/>
              </p:cNvSpPr>
              <p:nvPr/>
            </p:nvSpPr>
            <p:spPr bwMode="auto">
              <a:xfrm>
                <a:off x="1440" y="3166"/>
                <a:ext cx="3708" cy="107"/>
              </a:xfrm>
              <a:prstGeom prst="rect">
                <a:avLst/>
              </a:prstGeom>
              <a:solidFill>
                <a:srgbClr val="3B59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585" name="Line 473"/>
              <p:cNvSpPr>
                <a:spLocks noChangeShapeType="1"/>
              </p:cNvSpPr>
              <p:nvPr/>
            </p:nvSpPr>
            <p:spPr bwMode="auto">
              <a:xfrm>
                <a:off x="1440" y="3168"/>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86" name="Rectangle 1585"/>
              <p:cNvSpPr>
                <a:spLocks noChangeArrowheads="1"/>
              </p:cNvSpPr>
              <p:nvPr/>
            </p:nvSpPr>
            <p:spPr bwMode="auto">
              <a:xfrm>
                <a:off x="1458" y="3246"/>
                <a:ext cx="3677" cy="15"/>
              </a:xfrm>
              <a:prstGeom prst="rect">
                <a:avLst/>
              </a:prstGeom>
              <a:solidFill>
                <a:srgbClr val="5578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587" name="Line 475"/>
              <p:cNvSpPr>
                <a:spLocks noChangeShapeType="1"/>
              </p:cNvSpPr>
              <p:nvPr/>
            </p:nvSpPr>
            <p:spPr bwMode="auto">
              <a:xfrm flipH="1">
                <a:off x="1434" y="3270"/>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grpSp>
      <p:sp>
        <p:nvSpPr>
          <p:cNvPr id="1667" name="Freeform 1666"/>
          <p:cNvSpPr>
            <a:spLocks/>
          </p:cNvSpPr>
          <p:nvPr/>
        </p:nvSpPr>
        <p:spPr bwMode="auto">
          <a:xfrm>
            <a:off x="2937779" y="5137010"/>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68" name="Freeform 1667"/>
          <p:cNvSpPr>
            <a:spLocks/>
          </p:cNvSpPr>
          <p:nvPr/>
        </p:nvSpPr>
        <p:spPr bwMode="auto">
          <a:xfrm>
            <a:off x="3090179" y="5135100"/>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69" name="Freeform 1668"/>
          <p:cNvSpPr>
            <a:spLocks/>
          </p:cNvSpPr>
          <p:nvPr/>
        </p:nvSpPr>
        <p:spPr bwMode="auto">
          <a:xfrm>
            <a:off x="3234726" y="5137010"/>
            <a:ext cx="110064" cy="284332"/>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solidFill>
            <a:srgbClr val="FCEED4"/>
          </a:solidFill>
          <a:ln w="3175" cap="flat">
            <a:solidFill>
              <a:srgbClr val="343434"/>
            </a:solidFill>
            <a:prstDash val="solid"/>
            <a:miter lim="800000"/>
            <a:headEnd/>
            <a:tailEnd/>
          </a:ln>
          <a:effectLs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70" name="Right Arrow 1669"/>
          <p:cNvSpPr/>
          <p:nvPr/>
        </p:nvSpPr>
        <p:spPr>
          <a:xfrm>
            <a:off x="5427540" y="3673968"/>
            <a:ext cx="350520" cy="24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71" name="Group 1670"/>
          <p:cNvGrpSpPr>
            <a:grpSpLocks/>
          </p:cNvGrpSpPr>
          <p:nvPr/>
        </p:nvGrpSpPr>
        <p:grpSpPr bwMode="auto">
          <a:xfrm>
            <a:off x="6751642" y="4593835"/>
            <a:ext cx="589666" cy="218169"/>
            <a:chOff x="434" y="2352"/>
            <a:chExt cx="3708" cy="109"/>
          </a:xfrm>
        </p:grpSpPr>
        <p:sp>
          <p:nvSpPr>
            <p:cNvPr id="1672" name="Rectangle 1671"/>
            <p:cNvSpPr>
              <a:spLocks noChangeArrowheads="1"/>
            </p:cNvSpPr>
            <p:nvPr/>
          </p:nvSpPr>
          <p:spPr bwMode="auto">
            <a:xfrm>
              <a:off x="434" y="2352"/>
              <a:ext cx="3708" cy="108"/>
            </a:xfrm>
            <a:prstGeom prst="rect">
              <a:avLst/>
            </a:prstGeom>
            <a:solidFill>
              <a:srgbClr val="113A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sp>
          <p:nvSpPr>
            <p:cNvPr id="1673" name="Line 12"/>
            <p:cNvSpPr>
              <a:spLocks noChangeShapeType="1"/>
            </p:cNvSpPr>
            <p:nvPr/>
          </p:nvSpPr>
          <p:spPr bwMode="auto">
            <a:xfrm flipH="1">
              <a:off x="434" y="2460"/>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74" name="Line 13"/>
            <p:cNvSpPr>
              <a:spLocks noChangeShapeType="1"/>
            </p:cNvSpPr>
            <p:nvPr/>
          </p:nvSpPr>
          <p:spPr bwMode="auto">
            <a:xfrm>
              <a:off x="434" y="2352"/>
              <a:ext cx="3708" cy="1"/>
            </a:xfrm>
            <a:prstGeom prst="line">
              <a:avLst/>
            </a:prstGeom>
            <a:noFill/>
            <a:ln w="7938" cap="rnd">
              <a:solidFill>
                <a:srgbClr val="343434"/>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75" name="Rectangle 1674"/>
            <p:cNvSpPr>
              <a:spLocks noChangeArrowheads="1"/>
            </p:cNvSpPr>
            <p:nvPr/>
          </p:nvSpPr>
          <p:spPr bwMode="auto">
            <a:xfrm>
              <a:off x="452" y="2430"/>
              <a:ext cx="3678" cy="15"/>
            </a:xfrm>
            <a:prstGeom prst="rect">
              <a:avLst/>
            </a:prstGeom>
            <a:solidFill>
              <a:srgbClr val="2B56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a:p>
          </p:txBody>
        </p:sp>
      </p:grpSp>
      <p:sp>
        <p:nvSpPr>
          <p:cNvPr id="1678" name="Freeform 1677"/>
          <p:cNvSpPr>
            <a:spLocks/>
          </p:cNvSpPr>
          <p:nvPr/>
        </p:nvSpPr>
        <p:spPr bwMode="auto">
          <a:xfrm>
            <a:off x="6841337" y="4417633"/>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79" name="Freeform 1678"/>
          <p:cNvSpPr>
            <a:spLocks/>
          </p:cNvSpPr>
          <p:nvPr/>
        </p:nvSpPr>
        <p:spPr bwMode="auto">
          <a:xfrm>
            <a:off x="6993737" y="4415723"/>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80" name="Freeform 1679"/>
          <p:cNvSpPr>
            <a:spLocks/>
          </p:cNvSpPr>
          <p:nvPr/>
        </p:nvSpPr>
        <p:spPr bwMode="auto">
          <a:xfrm>
            <a:off x="7138284" y="4417633"/>
            <a:ext cx="110064" cy="284332"/>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solidFill>
            <a:srgbClr val="C00000"/>
          </a:solidFill>
          <a:ln w="3175" cap="flat">
            <a:solidFill>
              <a:srgbClr val="343434"/>
            </a:solidFill>
            <a:prstDash val="solid"/>
            <a:miter lim="800000"/>
            <a:headEnd/>
            <a:tailEnd/>
          </a:ln>
          <a:effectLst>
            <a:glow rad="127000">
              <a:srgbClr val="FF0000">
                <a:alpha val="20000"/>
              </a:srgbClr>
            </a:glow>
          </a:effectLs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81" name="Rectangle 1680"/>
          <p:cNvSpPr/>
          <p:nvPr/>
        </p:nvSpPr>
        <p:spPr>
          <a:xfrm>
            <a:off x="7359467" y="4409605"/>
            <a:ext cx="1593834" cy="523220"/>
          </a:xfrm>
          <a:prstGeom prst="rect">
            <a:avLst/>
          </a:prstGeom>
        </p:spPr>
        <p:txBody>
          <a:bodyPr wrap="square">
            <a:spAutoFit/>
          </a:bodyPr>
          <a:lstStyle/>
          <a:p>
            <a:r>
              <a:rPr lang="en-US" sz="1400" dirty="0" smtClean="0">
                <a:latin typeface="Avenir Book"/>
              </a:rPr>
              <a:t>Complement with three nucleotides.</a:t>
            </a:r>
            <a:endParaRPr lang="en-GB" sz="1400" dirty="0">
              <a:latin typeface="Avenir Book"/>
            </a:endParaRPr>
          </a:p>
        </p:txBody>
      </p:sp>
      <p:sp>
        <p:nvSpPr>
          <p:cNvPr id="1682" name="Rectangle 1681"/>
          <p:cNvSpPr/>
          <p:nvPr/>
        </p:nvSpPr>
        <p:spPr>
          <a:xfrm>
            <a:off x="-4202" y="5666482"/>
            <a:ext cx="9135931" cy="1138773"/>
          </a:xfrm>
          <a:prstGeom prst="rect">
            <a:avLst/>
          </a:prstGeom>
        </p:spPr>
        <p:txBody>
          <a:bodyPr wrap="square">
            <a:spAutoFit/>
          </a:bodyPr>
          <a:lstStyle/>
          <a:p>
            <a:r>
              <a:rPr lang="en-US" sz="1600" dirty="0" smtClean="0">
                <a:latin typeface="Avenir Book"/>
              </a:rPr>
              <a:t>This process gives rise to multiple incomplete complement fragments of various lengths. </a:t>
            </a:r>
            <a:br>
              <a:rPr lang="en-US" sz="1600" dirty="0" smtClean="0">
                <a:latin typeface="Avenir Book"/>
              </a:rPr>
            </a:br>
            <a:r>
              <a:rPr lang="en-US" sz="1600" u="sng" dirty="0">
                <a:latin typeface="Avenir Book"/>
              </a:rPr>
              <a:t>L</a:t>
            </a:r>
            <a:r>
              <a:rPr lang="en-US" sz="1600" u="sng" dirty="0" smtClean="0">
                <a:latin typeface="Avenir Book"/>
              </a:rPr>
              <a:t>ength is a proxy for the position</a:t>
            </a:r>
            <a:r>
              <a:rPr lang="en-US" sz="1600" dirty="0" smtClean="0">
                <a:latin typeface="Avenir Book"/>
              </a:rPr>
              <a:t> at which the chain terminating </a:t>
            </a:r>
            <a:r>
              <a:rPr lang="en-US" sz="1600" dirty="0" err="1" smtClean="0">
                <a:latin typeface="Avenir Book"/>
              </a:rPr>
              <a:t>ddNTP</a:t>
            </a:r>
            <a:r>
              <a:rPr lang="en-US" sz="1600" dirty="0" smtClean="0">
                <a:latin typeface="Avenir Book"/>
              </a:rPr>
              <a:t> was incorporated.</a:t>
            </a:r>
          </a:p>
          <a:p>
            <a:endParaRPr lang="en-US" sz="1200" dirty="0">
              <a:latin typeface="Avenir Book"/>
            </a:endParaRPr>
          </a:p>
          <a:p>
            <a:r>
              <a:rPr lang="en-GB" sz="1200" dirty="0" smtClean="0">
                <a:latin typeface="Avenir Book"/>
              </a:rPr>
              <a:t>dNTP = Deoxynucleoside triphosphate</a:t>
            </a:r>
          </a:p>
          <a:p>
            <a:r>
              <a:rPr lang="en-US" sz="1200" dirty="0" err="1" smtClean="0">
                <a:latin typeface="Avenir Book"/>
              </a:rPr>
              <a:t>ddNTP</a:t>
            </a:r>
            <a:r>
              <a:rPr lang="en-US" sz="1200" dirty="0" smtClean="0">
                <a:latin typeface="Avenir Book"/>
              </a:rPr>
              <a:t> = Dideoxynucleoside triphosphate (chain-terminating)</a:t>
            </a:r>
            <a:endParaRPr lang="en-GB" sz="1200" dirty="0">
              <a:latin typeface="Avenir Book"/>
            </a:endParaRPr>
          </a:p>
        </p:txBody>
      </p:sp>
      <p:grpSp>
        <p:nvGrpSpPr>
          <p:cNvPr id="3" name="Group 2"/>
          <p:cNvGrpSpPr/>
          <p:nvPr/>
        </p:nvGrpSpPr>
        <p:grpSpPr>
          <a:xfrm>
            <a:off x="567789" y="4027400"/>
            <a:ext cx="1374704" cy="1128096"/>
            <a:chOff x="538431" y="3779949"/>
            <a:chExt cx="1374704" cy="1128096"/>
          </a:xfrm>
        </p:grpSpPr>
        <p:sp>
          <p:nvSpPr>
            <p:cNvPr id="1544" name="Freeform 1543"/>
            <p:cNvSpPr>
              <a:spLocks/>
            </p:cNvSpPr>
            <p:nvPr/>
          </p:nvSpPr>
          <p:spPr bwMode="auto">
            <a:xfrm rot="960000">
              <a:off x="750796" y="3816307"/>
              <a:ext cx="106013" cy="284333"/>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solidFill>
              <a:schemeClr val="accent6"/>
            </a:solid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45" name="Freeform 1544"/>
            <p:cNvSpPr>
              <a:spLocks/>
            </p:cNvSpPr>
            <p:nvPr/>
          </p:nvSpPr>
          <p:spPr bwMode="auto">
            <a:xfrm rot="9360000">
              <a:off x="970262" y="3779949"/>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47" name="Freeform 1546"/>
            <p:cNvSpPr>
              <a:spLocks/>
            </p:cNvSpPr>
            <p:nvPr/>
          </p:nvSpPr>
          <p:spPr bwMode="auto">
            <a:xfrm rot="10800000">
              <a:off x="1161378" y="3894403"/>
              <a:ext cx="110064" cy="284332"/>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solidFill>
              <a:srgbClr val="C00000"/>
            </a:solid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48" name="Freeform 1547"/>
            <p:cNvSpPr>
              <a:spLocks/>
            </p:cNvSpPr>
            <p:nvPr/>
          </p:nvSpPr>
          <p:spPr bwMode="auto">
            <a:xfrm rot="960000">
              <a:off x="1352019" y="3837472"/>
              <a:ext cx="106212" cy="284332"/>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solidFill>
              <a:schemeClr val="accent1"/>
            </a:solid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49" name="Freeform 1548"/>
            <p:cNvSpPr>
              <a:spLocks/>
            </p:cNvSpPr>
            <p:nvPr/>
          </p:nvSpPr>
          <p:spPr bwMode="auto">
            <a:xfrm rot="9360000">
              <a:off x="977601" y="4071866"/>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solidFill>
              <a:schemeClr val="accent4"/>
            </a:solid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50" name="Freeform 1549"/>
            <p:cNvSpPr>
              <a:spLocks/>
            </p:cNvSpPr>
            <p:nvPr/>
          </p:nvSpPr>
          <p:spPr bwMode="auto">
            <a:xfrm rot="9360000">
              <a:off x="1165514" y="4598853"/>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51" name="Freeform 1550"/>
            <p:cNvSpPr>
              <a:spLocks/>
            </p:cNvSpPr>
            <p:nvPr/>
          </p:nvSpPr>
          <p:spPr bwMode="auto">
            <a:xfrm rot="10800000">
              <a:off x="1539609" y="3792548"/>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52" name="Freeform 1551"/>
            <p:cNvSpPr>
              <a:spLocks/>
            </p:cNvSpPr>
            <p:nvPr/>
          </p:nvSpPr>
          <p:spPr bwMode="auto">
            <a:xfrm rot="4020000">
              <a:off x="1477496" y="4047477"/>
              <a:ext cx="106212" cy="284332"/>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solidFill>
              <a:srgbClr val="FCEED4"/>
            </a:solid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53" name="Freeform 1552"/>
            <p:cNvSpPr>
              <a:spLocks/>
            </p:cNvSpPr>
            <p:nvPr/>
          </p:nvSpPr>
          <p:spPr bwMode="auto">
            <a:xfrm rot="4020000">
              <a:off x="627491" y="4103195"/>
              <a:ext cx="106212" cy="284332"/>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blipFill>
              <a:blip r:embed="rId3"/>
              <a:tile tx="0" ty="0" sx="100000" sy="100000" flip="none" algn="tl"/>
            </a:bli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54" name="Freeform 1553"/>
            <p:cNvSpPr>
              <a:spLocks/>
            </p:cNvSpPr>
            <p:nvPr/>
          </p:nvSpPr>
          <p:spPr bwMode="auto">
            <a:xfrm rot="10800000">
              <a:off x="1805588" y="4052838"/>
              <a:ext cx="107547" cy="284332"/>
            </a:xfrm>
            <a:custGeom>
              <a:avLst/>
              <a:gdLst>
                <a:gd name="T0" fmla="*/ 595 w 38"/>
                <a:gd name="T1" fmla="*/ 0 h 127"/>
                <a:gd name="T2" fmla="*/ 300 w 38"/>
                <a:gd name="T3" fmla="*/ 583 h 127"/>
                <a:gd name="T4" fmla="*/ 0 w 38"/>
                <a:gd name="T5" fmla="*/ 0 h 127"/>
                <a:gd name="T6" fmla="*/ 0 w 38"/>
                <a:gd name="T7" fmla="*/ 0 h 127"/>
                <a:gd name="T8" fmla="*/ 0 w 38"/>
                <a:gd name="T9" fmla="*/ 1805 h 127"/>
                <a:gd name="T10" fmla="*/ 300 w 38"/>
                <a:gd name="T11" fmla="*/ 1993 h 127"/>
                <a:gd name="T12" fmla="*/ 595 w 38"/>
                <a:gd name="T13" fmla="*/ 1805 h 127"/>
                <a:gd name="T14" fmla="*/ 595 w 38"/>
                <a:gd name="T15" fmla="*/ 1805 h 127"/>
                <a:gd name="T16" fmla="*/ 595 w 38"/>
                <a:gd name="T17" fmla="*/ 0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7">
                  <a:moveTo>
                    <a:pt x="38" y="0"/>
                  </a:moveTo>
                  <a:cubicBezTo>
                    <a:pt x="19" y="37"/>
                    <a:pt x="19" y="37"/>
                    <a:pt x="19" y="37"/>
                  </a:cubicBezTo>
                  <a:cubicBezTo>
                    <a:pt x="0" y="0"/>
                    <a:pt x="0" y="0"/>
                    <a:pt x="0" y="0"/>
                  </a:cubicBezTo>
                  <a:cubicBezTo>
                    <a:pt x="0" y="0"/>
                    <a:pt x="0" y="0"/>
                    <a:pt x="0" y="0"/>
                  </a:cubicBezTo>
                  <a:cubicBezTo>
                    <a:pt x="0" y="115"/>
                    <a:pt x="0" y="115"/>
                    <a:pt x="0" y="115"/>
                  </a:cubicBezTo>
                  <a:cubicBezTo>
                    <a:pt x="0" y="120"/>
                    <a:pt x="4" y="127"/>
                    <a:pt x="19" y="127"/>
                  </a:cubicBezTo>
                  <a:cubicBezTo>
                    <a:pt x="34" y="127"/>
                    <a:pt x="38" y="120"/>
                    <a:pt x="38" y="115"/>
                  </a:cubicBezTo>
                  <a:cubicBezTo>
                    <a:pt x="38" y="115"/>
                    <a:pt x="38" y="115"/>
                    <a:pt x="38" y="115"/>
                  </a:cubicBezTo>
                  <a:cubicBezTo>
                    <a:pt x="38" y="0"/>
                    <a:pt x="38" y="0"/>
                    <a:pt x="38" y="0"/>
                  </a:cubicBezTo>
                  <a:close/>
                </a:path>
              </a:pathLst>
            </a:custGeom>
            <a:solidFill>
              <a:schemeClr val="accent4"/>
            </a:solid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55" name="Freeform 1554"/>
            <p:cNvSpPr>
              <a:spLocks/>
            </p:cNvSpPr>
            <p:nvPr/>
          </p:nvSpPr>
          <p:spPr bwMode="auto">
            <a:xfrm rot="960000">
              <a:off x="1546074" y="4304859"/>
              <a:ext cx="110064" cy="284332"/>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solidFill>
              <a:srgbClr val="C00000"/>
            </a:solid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56" name="Freeform 1555"/>
            <p:cNvSpPr>
              <a:spLocks/>
            </p:cNvSpPr>
            <p:nvPr/>
          </p:nvSpPr>
          <p:spPr bwMode="auto">
            <a:xfrm>
              <a:off x="719028" y="4450141"/>
              <a:ext cx="106212" cy="284332"/>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solidFill>
              <a:srgbClr val="FCEED4"/>
            </a:solid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57" name="Freeform 1556"/>
            <p:cNvSpPr>
              <a:spLocks/>
            </p:cNvSpPr>
            <p:nvPr/>
          </p:nvSpPr>
          <p:spPr bwMode="auto">
            <a:xfrm rot="9360000">
              <a:off x="1440327" y="4589985"/>
              <a:ext cx="110064" cy="284332"/>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blipFill>
              <a:blip r:embed="rId3"/>
              <a:tile tx="0" ty="0" sx="100000" sy="100000" flip="none" algn="tl"/>
            </a:blip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58" name="Freeform 1557"/>
            <p:cNvSpPr>
              <a:spLocks/>
            </p:cNvSpPr>
            <p:nvPr/>
          </p:nvSpPr>
          <p:spPr bwMode="auto">
            <a:xfrm rot="4020000">
              <a:off x="1079440" y="4298172"/>
              <a:ext cx="110064" cy="284332"/>
            </a:xfrm>
            <a:custGeom>
              <a:avLst/>
              <a:gdLst>
                <a:gd name="T0" fmla="*/ 614 w 38"/>
                <a:gd name="T1" fmla="*/ 1783 h 126"/>
                <a:gd name="T2" fmla="*/ 614 w 38"/>
                <a:gd name="T3" fmla="*/ 0 h 126"/>
                <a:gd name="T4" fmla="*/ 402 w 38"/>
                <a:gd name="T5" fmla="*/ 158 h 126"/>
                <a:gd name="T6" fmla="*/ 518 w 38"/>
                <a:gd name="T7" fmla="*/ 345 h 126"/>
                <a:gd name="T8" fmla="*/ 306 w 38"/>
                <a:gd name="T9" fmla="*/ 550 h 126"/>
                <a:gd name="T10" fmla="*/ 96 w 38"/>
                <a:gd name="T11" fmla="*/ 345 h 126"/>
                <a:gd name="T12" fmla="*/ 210 w 38"/>
                <a:gd name="T13" fmla="*/ 158 h 126"/>
                <a:gd name="T14" fmla="*/ 0 w 38"/>
                <a:gd name="T15" fmla="*/ 0 h 126"/>
                <a:gd name="T16" fmla="*/ 0 w 38"/>
                <a:gd name="T17" fmla="*/ 1783 h 126"/>
                <a:gd name="T18" fmla="*/ 306 w 38"/>
                <a:gd name="T19" fmla="*/ 1970 h 126"/>
                <a:gd name="T20" fmla="*/ 614 w 38"/>
                <a:gd name="T21" fmla="*/ 1783 h 1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26">
                  <a:moveTo>
                    <a:pt x="38" y="114"/>
                  </a:moveTo>
                  <a:cubicBezTo>
                    <a:pt x="38" y="0"/>
                    <a:pt x="38" y="0"/>
                    <a:pt x="38" y="0"/>
                  </a:cubicBezTo>
                  <a:cubicBezTo>
                    <a:pt x="37" y="3"/>
                    <a:pt x="37" y="8"/>
                    <a:pt x="25" y="10"/>
                  </a:cubicBezTo>
                  <a:cubicBezTo>
                    <a:pt x="29" y="12"/>
                    <a:pt x="32" y="17"/>
                    <a:pt x="32" y="22"/>
                  </a:cubicBezTo>
                  <a:cubicBezTo>
                    <a:pt x="32" y="29"/>
                    <a:pt x="26" y="35"/>
                    <a:pt x="19" y="35"/>
                  </a:cubicBezTo>
                  <a:cubicBezTo>
                    <a:pt x="12" y="35"/>
                    <a:pt x="6" y="29"/>
                    <a:pt x="6" y="22"/>
                  </a:cubicBezTo>
                  <a:cubicBezTo>
                    <a:pt x="6" y="17"/>
                    <a:pt x="9" y="12"/>
                    <a:pt x="13" y="10"/>
                  </a:cubicBezTo>
                  <a:cubicBezTo>
                    <a:pt x="1" y="8"/>
                    <a:pt x="1" y="3"/>
                    <a:pt x="0" y="0"/>
                  </a:cubicBezTo>
                  <a:cubicBezTo>
                    <a:pt x="0" y="114"/>
                    <a:pt x="0" y="114"/>
                    <a:pt x="0" y="114"/>
                  </a:cubicBezTo>
                  <a:cubicBezTo>
                    <a:pt x="0" y="121"/>
                    <a:pt x="4" y="126"/>
                    <a:pt x="19" y="126"/>
                  </a:cubicBezTo>
                  <a:cubicBezTo>
                    <a:pt x="34" y="126"/>
                    <a:pt x="38" y="121"/>
                    <a:pt x="38" y="114"/>
                  </a:cubicBezTo>
                  <a:close/>
                </a:path>
              </a:pathLst>
            </a:custGeom>
            <a:solidFill>
              <a:srgbClr val="C00000"/>
            </a:solid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559" name="Freeform 1558"/>
            <p:cNvSpPr>
              <a:spLocks/>
            </p:cNvSpPr>
            <p:nvPr/>
          </p:nvSpPr>
          <p:spPr bwMode="auto">
            <a:xfrm rot="960000">
              <a:off x="940101" y="4623713"/>
              <a:ext cx="106212" cy="284332"/>
            </a:xfrm>
            <a:custGeom>
              <a:avLst/>
              <a:gdLst>
                <a:gd name="T0" fmla="*/ 500 w 38"/>
                <a:gd name="T1" fmla="*/ 1818 h 129"/>
                <a:gd name="T2" fmla="*/ 395 w 38"/>
                <a:gd name="T3" fmla="*/ 1630 h 129"/>
                <a:gd name="T4" fmla="*/ 595 w 38"/>
                <a:gd name="T5" fmla="*/ 1472 h 129"/>
                <a:gd name="T6" fmla="*/ 595 w 38"/>
                <a:gd name="T7" fmla="*/ 1460 h 129"/>
                <a:gd name="T8" fmla="*/ 595 w 38"/>
                <a:gd name="T9" fmla="*/ 188 h 129"/>
                <a:gd name="T10" fmla="*/ 300 w 38"/>
                <a:gd name="T11" fmla="*/ 0 h 129"/>
                <a:gd name="T12" fmla="*/ 0 w 38"/>
                <a:gd name="T13" fmla="*/ 188 h 129"/>
                <a:gd name="T14" fmla="*/ 0 w 38"/>
                <a:gd name="T15" fmla="*/ 1460 h 129"/>
                <a:gd name="T16" fmla="*/ 0 w 38"/>
                <a:gd name="T17" fmla="*/ 1472 h 129"/>
                <a:gd name="T18" fmla="*/ 208 w 38"/>
                <a:gd name="T19" fmla="*/ 1630 h 129"/>
                <a:gd name="T20" fmla="*/ 95 w 38"/>
                <a:gd name="T21" fmla="*/ 1818 h 129"/>
                <a:gd name="T22" fmla="*/ 300 w 38"/>
                <a:gd name="T23" fmla="*/ 2026 h 129"/>
                <a:gd name="T24" fmla="*/ 500 w 38"/>
                <a:gd name="T25" fmla="*/ 1818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29">
                  <a:moveTo>
                    <a:pt x="32" y="116"/>
                  </a:moveTo>
                  <a:cubicBezTo>
                    <a:pt x="32" y="111"/>
                    <a:pt x="29" y="106"/>
                    <a:pt x="25" y="104"/>
                  </a:cubicBezTo>
                  <a:cubicBezTo>
                    <a:pt x="37" y="103"/>
                    <a:pt x="38" y="97"/>
                    <a:pt x="38" y="94"/>
                  </a:cubicBezTo>
                  <a:cubicBezTo>
                    <a:pt x="38" y="94"/>
                    <a:pt x="38" y="94"/>
                    <a:pt x="38" y="93"/>
                  </a:cubicBezTo>
                  <a:cubicBezTo>
                    <a:pt x="38" y="12"/>
                    <a:pt x="38" y="12"/>
                    <a:pt x="38" y="12"/>
                  </a:cubicBezTo>
                  <a:cubicBezTo>
                    <a:pt x="38" y="7"/>
                    <a:pt x="34" y="0"/>
                    <a:pt x="19" y="0"/>
                  </a:cubicBezTo>
                  <a:cubicBezTo>
                    <a:pt x="4" y="0"/>
                    <a:pt x="0" y="7"/>
                    <a:pt x="0" y="12"/>
                  </a:cubicBezTo>
                  <a:cubicBezTo>
                    <a:pt x="0" y="93"/>
                    <a:pt x="0" y="93"/>
                    <a:pt x="0" y="93"/>
                  </a:cubicBezTo>
                  <a:cubicBezTo>
                    <a:pt x="0" y="94"/>
                    <a:pt x="0" y="94"/>
                    <a:pt x="0" y="94"/>
                  </a:cubicBezTo>
                  <a:cubicBezTo>
                    <a:pt x="0" y="97"/>
                    <a:pt x="1" y="103"/>
                    <a:pt x="13" y="104"/>
                  </a:cubicBezTo>
                  <a:cubicBezTo>
                    <a:pt x="9" y="106"/>
                    <a:pt x="6" y="111"/>
                    <a:pt x="6" y="116"/>
                  </a:cubicBezTo>
                  <a:cubicBezTo>
                    <a:pt x="6" y="124"/>
                    <a:pt x="12" y="129"/>
                    <a:pt x="19" y="129"/>
                  </a:cubicBezTo>
                  <a:cubicBezTo>
                    <a:pt x="26" y="129"/>
                    <a:pt x="32" y="124"/>
                    <a:pt x="32" y="116"/>
                  </a:cubicBezTo>
                  <a:close/>
                </a:path>
              </a:pathLst>
            </a:custGeom>
            <a:solidFill>
              <a:schemeClr val="accent1"/>
            </a:solidFill>
            <a:ln w="3175"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sp>
          <p:nvSpPr>
            <p:cNvPr id="1684" name="Freeform 1683"/>
            <p:cNvSpPr>
              <a:spLocks/>
            </p:cNvSpPr>
            <p:nvPr/>
          </p:nvSpPr>
          <p:spPr bwMode="auto">
            <a:xfrm>
              <a:off x="1718833" y="4471465"/>
              <a:ext cx="106013" cy="284333"/>
            </a:xfrm>
            <a:custGeom>
              <a:avLst/>
              <a:gdLst>
                <a:gd name="T0" fmla="*/ 614 w 38"/>
                <a:gd name="T1" fmla="*/ 1465 h 131"/>
                <a:gd name="T2" fmla="*/ 614 w 38"/>
                <a:gd name="T3" fmla="*/ 187 h 131"/>
                <a:gd name="T4" fmla="*/ 306 w 38"/>
                <a:gd name="T5" fmla="*/ 0 h 131"/>
                <a:gd name="T6" fmla="*/ 0 w 38"/>
                <a:gd name="T7" fmla="*/ 187 h 131"/>
                <a:gd name="T8" fmla="*/ 0 w 38"/>
                <a:gd name="T9" fmla="*/ 1465 h 131"/>
                <a:gd name="T10" fmla="*/ 306 w 38"/>
                <a:gd name="T11" fmla="*/ 2037 h 131"/>
                <a:gd name="T12" fmla="*/ 614 w 38"/>
                <a:gd name="T13" fmla="*/ 1465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31">
                  <a:moveTo>
                    <a:pt x="38" y="94"/>
                  </a:moveTo>
                  <a:cubicBezTo>
                    <a:pt x="38" y="12"/>
                    <a:pt x="38" y="12"/>
                    <a:pt x="38" y="12"/>
                  </a:cubicBezTo>
                  <a:cubicBezTo>
                    <a:pt x="38" y="7"/>
                    <a:pt x="34" y="0"/>
                    <a:pt x="19" y="0"/>
                  </a:cubicBezTo>
                  <a:cubicBezTo>
                    <a:pt x="4" y="0"/>
                    <a:pt x="0" y="7"/>
                    <a:pt x="0" y="12"/>
                  </a:cubicBezTo>
                  <a:cubicBezTo>
                    <a:pt x="0" y="94"/>
                    <a:pt x="0" y="94"/>
                    <a:pt x="0" y="94"/>
                  </a:cubicBezTo>
                  <a:cubicBezTo>
                    <a:pt x="19" y="131"/>
                    <a:pt x="19" y="131"/>
                    <a:pt x="19" y="131"/>
                  </a:cubicBezTo>
                  <a:lnTo>
                    <a:pt x="38" y="94"/>
                  </a:lnTo>
                  <a:close/>
                </a:path>
              </a:pathLst>
            </a:custGeom>
            <a:blipFill>
              <a:blip r:embed="rId3"/>
              <a:tile tx="0" ty="0" sx="100000" sy="100000" flip="none" algn="tl"/>
            </a:blipFill>
            <a:ln w="4763" cap="flat">
              <a:solidFill>
                <a:srgbClr val="343434"/>
              </a:solidFill>
              <a:prstDash val="solid"/>
              <a:miter lim="800000"/>
              <a:headEnd/>
              <a:tailEnd/>
            </a:ln>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GB"/>
            </a:p>
          </p:txBody>
        </p:sp>
      </p:grpSp>
      <p:sp>
        <p:nvSpPr>
          <p:cNvPr id="1686" name="Rectangle 1685"/>
          <p:cNvSpPr/>
          <p:nvPr/>
        </p:nvSpPr>
        <p:spPr>
          <a:xfrm>
            <a:off x="132681" y="1239028"/>
            <a:ext cx="2385286" cy="523220"/>
          </a:xfrm>
          <a:prstGeom prst="rect">
            <a:avLst/>
          </a:prstGeom>
        </p:spPr>
        <p:txBody>
          <a:bodyPr wrap="square">
            <a:spAutoFit/>
          </a:bodyPr>
          <a:lstStyle/>
          <a:p>
            <a:r>
              <a:rPr lang="en-US" sz="1400" dirty="0" smtClean="0">
                <a:latin typeface="Avenir Book"/>
              </a:rPr>
              <a:t>How can we determine the sequence of this fragment?</a:t>
            </a:r>
            <a:endParaRPr lang="en-GB" sz="1400" dirty="0">
              <a:latin typeface="Avenir Book"/>
            </a:endParaRPr>
          </a:p>
        </p:txBody>
      </p:sp>
    </p:spTree>
    <p:extLst>
      <p:ext uri="{BB962C8B-B14F-4D97-AF65-F5344CB8AC3E}">
        <p14:creationId xmlns:p14="http://schemas.microsoft.com/office/powerpoint/2010/main" val="11583529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GATK’s BQSR step</a:t>
            </a:r>
            <a:endParaRPr lang="en-GB" dirty="0"/>
          </a:p>
        </p:txBody>
      </p:sp>
      <p:sp>
        <p:nvSpPr>
          <p:cNvPr id="3" name="Content Placeholder 2"/>
          <p:cNvSpPr>
            <a:spLocks noGrp="1"/>
          </p:cNvSpPr>
          <p:nvPr>
            <p:ph sz="quarter" idx="10"/>
          </p:nvPr>
        </p:nvSpPr>
        <p:spPr>
          <a:xfrm>
            <a:off x="368300" y="1303867"/>
            <a:ext cx="8421688" cy="5371682"/>
          </a:xfrm>
        </p:spPr>
        <p:txBody>
          <a:bodyPr>
            <a:normAutofit/>
          </a:bodyPr>
          <a:lstStyle/>
          <a:p>
            <a:r>
              <a:rPr lang="en-US" dirty="0" smtClean="0"/>
              <a:t>Base quality scores are only as good as the error predictions a platform makes. </a:t>
            </a:r>
          </a:p>
          <a:p>
            <a:pPr lvl="1"/>
            <a:r>
              <a:rPr lang="en-US" dirty="0" smtClean="0"/>
              <a:t>Some systematic biases have been observed.</a:t>
            </a:r>
          </a:p>
          <a:p>
            <a:pPr lvl="1"/>
            <a:r>
              <a:rPr lang="en-US" dirty="0" smtClean="0"/>
              <a:t>These </a:t>
            </a:r>
            <a:r>
              <a:rPr lang="en-US" dirty="0" smtClean="0"/>
              <a:t>can be </a:t>
            </a:r>
            <a:r>
              <a:rPr lang="en-US" dirty="0" smtClean="0"/>
              <a:t>addressed </a:t>
            </a:r>
            <a:r>
              <a:rPr lang="en-US" dirty="0" smtClean="0"/>
              <a:t>using known variants at a population level (e.g. the dbSNP database).</a:t>
            </a:r>
            <a:endParaRPr lang="en-US" dirty="0"/>
          </a:p>
          <a:p>
            <a:pPr lvl="2"/>
            <a:r>
              <a:rPr lang="en-US" dirty="0" smtClean="0"/>
              <a:t>Base changes present in the data and also present in a </a:t>
            </a:r>
            <a:r>
              <a:rPr lang="en-US" dirty="0" smtClean="0"/>
              <a:t>database</a:t>
            </a:r>
            <a:br>
              <a:rPr lang="en-US" dirty="0" smtClean="0"/>
            </a:br>
            <a:r>
              <a:rPr lang="en-US" dirty="0" smtClean="0"/>
              <a:t>treated</a:t>
            </a:r>
            <a:r>
              <a:rPr lang="en-US" dirty="0"/>
              <a:t> </a:t>
            </a:r>
            <a:r>
              <a:rPr lang="en-US" dirty="0" smtClean="0"/>
              <a:t>as </a:t>
            </a:r>
            <a:r>
              <a:rPr lang="en-US" dirty="0" smtClean="0"/>
              <a:t>real.</a:t>
            </a:r>
            <a:endParaRPr lang="en-US" dirty="0"/>
          </a:p>
          <a:p>
            <a:pPr lvl="2"/>
            <a:r>
              <a:rPr lang="en-US" dirty="0" smtClean="0"/>
              <a:t>Other</a:t>
            </a:r>
            <a:br>
              <a:rPr lang="en-US" dirty="0" smtClean="0"/>
            </a:br>
            <a:r>
              <a:rPr lang="en-US" dirty="0" smtClean="0"/>
              <a:t>variants</a:t>
            </a:r>
            <a:br>
              <a:rPr lang="en-US" dirty="0" smtClean="0"/>
            </a:br>
            <a:r>
              <a:rPr lang="en-US" dirty="0" smtClean="0"/>
              <a:t>treated as </a:t>
            </a:r>
            <a:br>
              <a:rPr lang="en-US" dirty="0" smtClean="0"/>
            </a:br>
            <a:r>
              <a:rPr lang="en-US" dirty="0" smtClean="0"/>
              <a:t>errors</a:t>
            </a:r>
            <a:r>
              <a:rPr lang="en-US" dirty="0" smtClean="0"/>
              <a:t>.</a:t>
            </a:r>
          </a:p>
          <a:p>
            <a:pPr lvl="2"/>
            <a:r>
              <a:rPr lang="en-US" dirty="0" smtClean="0"/>
              <a:t>These assumptions are </a:t>
            </a:r>
            <a:r>
              <a:rPr lang="en-US" dirty="0" smtClean="0"/>
              <a:t>true enough to be a useful approximation.</a:t>
            </a:r>
          </a:p>
        </p:txBody>
      </p:sp>
      <p:pic>
        <p:nvPicPr>
          <p:cNvPr id="5122" name="Picture 2" descr="https://lh6.googleusercontent.com/Tl62wh1vgITIDJBJrUyLJINGo0yVpaSeYppLkQPvAcV5upJj57Hlz1guOClCcF1PCUikZXySQP0R1fGIweYM4Zy7nPx8v6qt_rQzDLH3w41sa-TEJXD57N_EVZUhSXfwrzevMnQ"/>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0261" y="3639640"/>
            <a:ext cx="5342659" cy="216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120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Variant calling and genotyping</a:t>
            </a:r>
            <a:endParaRPr lang="en-GB" dirty="0"/>
          </a:p>
        </p:txBody>
      </p:sp>
      <p:sp>
        <p:nvSpPr>
          <p:cNvPr id="3" name="Content Placeholder 2"/>
          <p:cNvSpPr>
            <a:spLocks noGrp="1"/>
          </p:cNvSpPr>
          <p:nvPr>
            <p:ph sz="quarter" idx="10"/>
          </p:nvPr>
        </p:nvSpPr>
        <p:spPr/>
        <p:txBody>
          <a:bodyPr>
            <a:normAutofit/>
          </a:bodyPr>
          <a:lstStyle/>
          <a:p>
            <a:r>
              <a:rPr lang="en-US" dirty="0" smtClean="0"/>
              <a:t>A number of reads mapped to the reference contain one or more bases deviating from the reference.</a:t>
            </a:r>
          </a:p>
          <a:p>
            <a:pPr lvl="1"/>
            <a:r>
              <a:rPr lang="en-US" dirty="0" smtClean="0"/>
              <a:t>The task of a variant caller is to distinguish </a:t>
            </a:r>
            <a:r>
              <a:rPr lang="en-US" dirty="0" smtClean="0">
                <a:solidFill>
                  <a:schemeClr val="accent6">
                    <a:lumMod val="50000"/>
                  </a:schemeClr>
                </a:solidFill>
              </a:rPr>
              <a:t>real variants</a:t>
            </a:r>
            <a:r>
              <a:rPr lang="en-US" dirty="0" smtClean="0"/>
              <a:t> </a:t>
            </a:r>
            <a:r>
              <a:rPr lang="en-GB" b="1" dirty="0" smtClean="0">
                <a:solidFill>
                  <a:schemeClr val="accent6">
                    <a:lumMod val="50000"/>
                  </a:schemeClr>
                </a:solidFill>
              </a:rPr>
              <a:t>☑</a:t>
            </a:r>
            <a:r>
              <a:rPr lang="en-US" dirty="0"/>
              <a:t> </a:t>
            </a:r>
            <a:r>
              <a:rPr lang="en-US" dirty="0" smtClean="0"/>
              <a:t>from </a:t>
            </a:r>
            <a:r>
              <a:rPr lang="en-US" dirty="0" smtClean="0">
                <a:solidFill>
                  <a:srgbClr val="C00000"/>
                </a:solidFill>
              </a:rPr>
              <a:t>error</a:t>
            </a:r>
            <a:r>
              <a:rPr lang="en-GB" b="1" dirty="0" smtClean="0">
                <a:solidFill>
                  <a:srgbClr val="FF0000"/>
                </a:solidFill>
              </a:rPr>
              <a:t>🗶</a:t>
            </a:r>
            <a:r>
              <a:rPr lang="en-US" dirty="0"/>
              <a:t> </a:t>
            </a:r>
            <a:r>
              <a:rPr lang="en-US" dirty="0" smtClean="0"/>
              <a:t>based on various supporting evidence</a:t>
            </a:r>
          </a:p>
          <a:p>
            <a:pPr lvl="2"/>
            <a:r>
              <a:rPr lang="en-US" dirty="0"/>
              <a:t>read </a:t>
            </a:r>
            <a:r>
              <a:rPr lang="en-US" dirty="0" smtClean="0"/>
              <a:t>depth, base/mapping </a:t>
            </a:r>
            <a:r>
              <a:rPr lang="en-US" dirty="0"/>
              <a:t>quality </a:t>
            </a:r>
            <a:r>
              <a:rPr lang="en-US" dirty="0" smtClean="0"/>
              <a:t>scores</a:t>
            </a:r>
            <a:r>
              <a:rPr lang="en-US" dirty="0" smtClean="0"/>
              <a:t>, </a:t>
            </a:r>
            <a:r>
              <a:rPr lang="en-US" dirty="0" smtClean="0"/>
              <a:t>fits within an existing genotype configuration, larger haplotype </a:t>
            </a:r>
            <a:r>
              <a:rPr lang="en-US" dirty="0" smtClean="0"/>
              <a:t>context…</a:t>
            </a:r>
            <a:endParaRPr lang="en-US" dirty="0" smtClean="0"/>
          </a:p>
          <a:p>
            <a:pPr lvl="1"/>
            <a:r>
              <a:rPr lang="en-US" dirty="0" smtClean="0"/>
              <a:t>As a useful secondary goal, a variant caller can produce a genotype assignment.</a:t>
            </a:r>
          </a:p>
          <a:p>
            <a:pPr lvl="2"/>
            <a:r>
              <a:rPr lang="en-US" dirty="0" smtClean="0"/>
              <a:t>For a human sequence this is codified as: </a:t>
            </a:r>
            <a:br>
              <a:rPr lang="en-US" dirty="0" smtClean="0"/>
            </a:br>
            <a:r>
              <a:rPr lang="en-US" sz="2000" dirty="0" smtClean="0"/>
              <a:t>-0/0 or 1/1 (homozygous wildtype and variant respectively)</a:t>
            </a:r>
            <a:r>
              <a:rPr lang="en-GB" sz="2000" dirty="0" smtClean="0"/>
              <a:t/>
            </a:r>
            <a:br>
              <a:rPr lang="en-GB" sz="2000" dirty="0" smtClean="0"/>
            </a:br>
            <a:r>
              <a:rPr lang="en-GB" sz="2000" dirty="0" smtClean="0"/>
              <a:t>-0/1 (heterozygous)</a:t>
            </a:r>
            <a:endParaRPr lang="en-US" sz="2000" dirty="0" smtClean="0"/>
          </a:p>
        </p:txBody>
      </p:sp>
      <p:pic>
        <p:nvPicPr>
          <p:cNvPr id="4" name="Google Shape;233;p16"/>
          <p:cNvPicPr preferRelativeResize="0"/>
          <p:nvPr/>
        </p:nvPicPr>
        <p:blipFill rotWithShape="1">
          <a:blip r:embed="rId2">
            <a:alphaModFix/>
          </a:blip>
          <a:srcRect l="6666" t="-576" r="5528" b="578"/>
          <a:stretch/>
        </p:blipFill>
        <p:spPr>
          <a:xfrm>
            <a:off x="-335560" y="2982739"/>
            <a:ext cx="1342240" cy="1660154"/>
          </a:xfrm>
          <a:prstGeom prst="rect">
            <a:avLst/>
          </a:prstGeom>
          <a:noFill/>
          <a:ln>
            <a:noFill/>
          </a:ln>
        </p:spPr>
      </p:pic>
    </p:spTree>
    <p:extLst>
      <p:ext uri="{BB962C8B-B14F-4D97-AF65-F5344CB8AC3E}">
        <p14:creationId xmlns:p14="http://schemas.microsoft.com/office/powerpoint/2010/main" val="2910419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Depth/Coverage</a:t>
            </a:r>
            <a:endParaRPr lang="en-GB" dirty="0"/>
          </a:p>
        </p:txBody>
      </p:sp>
      <p:sp>
        <p:nvSpPr>
          <p:cNvPr id="3" name="Content Placeholder 2"/>
          <p:cNvSpPr>
            <a:spLocks noGrp="1"/>
          </p:cNvSpPr>
          <p:nvPr>
            <p:ph sz="quarter" idx="10"/>
          </p:nvPr>
        </p:nvSpPr>
        <p:spPr/>
        <p:txBody>
          <a:bodyPr>
            <a:normAutofit/>
          </a:bodyPr>
          <a:lstStyle/>
          <a:p>
            <a:r>
              <a:rPr lang="en-US" dirty="0" smtClean="0"/>
              <a:t>Base call accuracy for NGS platforms is usually around ~99.9</a:t>
            </a:r>
            <a:r>
              <a:rPr lang="en-US" dirty="0" smtClean="0"/>
              <a:t>%*</a:t>
            </a:r>
            <a:r>
              <a:rPr lang="en-US" baseline="30000" dirty="0" smtClean="0"/>
              <a:t> </a:t>
            </a:r>
            <a:r>
              <a:rPr lang="en-US" dirty="0" smtClean="0"/>
              <a:t>(~1 </a:t>
            </a:r>
            <a:r>
              <a:rPr lang="en-US" dirty="0" smtClean="0"/>
              <a:t>error every 1000 bases).</a:t>
            </a:r>
            <a:endParaRPr lang="en-US" dirty="0" smtClean="0"/>
          </a:p>
          <a:p>
            <a:pPr lvl="1"/>
            <a:r>
              <a:rPr lang="en-US" dirty="0" smtClean="0"/>
              <a:t>However, the high throughput nature of these platforms translates to most regions or loci being covered by multiple reads.</a:t>
            </a:r>
          </a:p>
          <a:p>
            <a:endParaRPr lang="en-US" sz="3600" dirty="0"/>
          </a:p>
          <a:p>
            <a:endParaRPr lang="en-US" dirty="0" smtClean="0"/>
          </a:p>
          <a:p>
            <a:endParaRPr lang="en-US" dirty="0"/>
          </a:p>
          <a:p>
            <a:endParaRPr lang="en-US" dirty="0" smtClean="0"/>
          </a:p>
        </p:txBody>
      </p:sp>
      <p:pic>
        <p:nvPicPr>
          <p:cNvPr id="4" name="Picture 2" descr="https://upload.wikimedia.org/wikipedia/commons/6/6b/Read%2C_read_length_and_read_depth_to_achieve_a_read_depth_of_4.jpg">
            <a:extLst>
              <a:ext uri="{FF2B5EF4-FFF2-40B4-BE49-F238E27FC236}">
                <a16:creationId xmlns:a16="http://schemas.microsoft.com/office/drawing/2014/main" id="{C30E7032-BD28-D14B-844A-2D611884B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466" y="3461997"/>
            <a:ext cx="7821637" cy="19418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153" y="6488668"/>
            <a:ext cx="6395020" cy="369332"/>
          </a:xfrm>
          <a:prstGeom prst="rect">
            <a:avLst/>
          </a:prstGeom>
        </p:spPr>
        <p:txBody>
          <a:bodyPr wrap="none">
            <a:spAutoFit/>
          </a:bodyPr>
          <a:lstStyle/>
          <a:p>
            <a:r>
              <a:rPr lang="en-US" baseline="30000" dirty="0" smtClean="0"/>
              <a:t>*</a:t>
            </a:r>
            <a:r>
              <a:rPr lang="en-US" dirty="0" smtClean="0"/>
              <a:t>Remember, </a:t>
            </a:r>
            <a:r>
              <a:rPr lang="en-US" dirty="0" smtClean="0"/>
              <a:t>that Sanger method has 99.999</a:t>
            </a:r>
            <a:r>
              <a:rPr lang="en-US" dirty="0" smtClean="0"/>
              <a:t>% base call accuracy.</a:t>
            </a:r>
            <a:endParaRPr lang="en-GB" dirty="0"/>
          </a:p>
        </p:txBody>
      </p:sp>
    </p:spTree>
    <p:extLst>
      <p:ext uri="{BB962C8B-B14F-4D97-AF65-F5344CB8AC3E}">
        <p14:creationId xmlns:p14="http://schemas.microsoft.com/office/powerpoint/2010/main" val="5040907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03" y="186106"/>
            <a:ext cx="7128164" cy="634975"/>
          </a:xfrm>
        </p:spPr>
        <p:txBody>
          <a:bodyPr/>
          <a:lstStyle/>
          <a:p>
            <a:r>
              <a:rPr lang="en-US" dirty="0" smtClean="0"/>
              <a:t>Calling </a:t>
            </a:r>
            <a:r>
              <a:rPr lang="en-US" dirty="0" smtClean="0"/>
              <a:t>Variants </a:t>
            </a:r>
            <a:r>
              <a:rPr lang="en-US" dirty="0" smtClean="0"/>
              <a:t>with </a:t>
            </a:r>
            <a:r>
              <a:rPr lang="en-US" dirty="0" smtClean="0"/>
              <a:t>Read Depth</a:t>
            </a:r>
            <a:endParaRPr lang="en-GB" dirty="0"/>
          </a:p>
        </p:txBody>
      </p:sp>
      <p:sp>
        <p:nvSpPr>
          <p:cNvPr id="3" name="Content Placeholder 2"/>
          <p:cNvSpPr>
            <a:spLocks noGrp="1"/>
          </p:cNvSpPr>
          <p:nvPr>
            <p:ph sz="quarter" idx="10"/>
          </p:nvPr>
        </p:nvSpPr>
        <p:spPr/>
        <p:txBody>
          <a:bodyPr/>
          <a:lstStyle/>
          <a:p>
            <a:pPr marL="285750" indent="-285750">
              <a:spcBef>
                <a:spcPts val="480"/>
              </a:spcBef>
              <a:buClr>
                <a:srgbClr val="262626"/>
              </a:buClr>
              <a:buSzPts val="2400"/>
            </a:pPr>
            <a:r>
              <a:rPr lang="en-GB" dirty="0" smtClean="0"/>
              <a:t>The quantity of reads that overlap a locus of interest </a:t>
            </a:r>
            <a:r>
              <a:rPr lang="en-GB" dirty="0" smtClean="0">
                <a:sym typeface="Wingdings" panose="05000000000000000000" pitchFamily="2" charset="2"/>
              </a:rPr>
              <a:t> </a:t>
            </a:r>
            <a:r>
              <a:rPr lang="en-GB" b="1" dirty="0" smtClean="0"/>
              <a:t>read </a:t>
            </a:r>
            <a:r>
              <a:rPr lang="en-GB" b="1" dirty="0" smtClean="0"/>
              <a:t>depth</a:t>
            </a:r>
            <a:r>
              <a:rPr lang="en-GB" dirty="0" smtClean="0"/>
              <a:t>. </a:t>
            </a:r>
          </a:p>
          <a:p>
            <a:pPr marL="742950" lvl="1" indent="-285750">
              <a:spcBef>
                <a:spcPts val="480"/>
              </a:spcBef>
              <a:buClr>
                <a:srgbClr val="262626"/>
              </a:buClr>
              <a:buSzPts val="2400"/>
            </a:pPr>
            <a:r>
              <a:rPr lang="en-GB" dirty="0" smtClean="0"/>
              <a:t>Consensus between reads gives us our first </a:t>
            </a:r>
            <a:r>
              <a:rPr lang="en-GB" dirty="0" smtClean="0"/>
              <a:t>clue at the validity </a:t>
            </a:r>
            <a:r>
              <a:rPr lang="en-GB" dirty="0" smtClean="0"/>
              <a:t>of a </a:t>
            </a:r>
            <a:r>
              <a:rPr lang="en-GB" dirty="0" smtClean="0"/>
              <a:t>variant. </a:t>
            </a:r>
            <a:r>
              <a:rPr lang="en-GB" dirty="0" smtClean="0"/>
              <a:t>More reads constitutes more evidence </a:t>
            </a:r>
            <a:r>
              <a:rPr lang="en-GB" dirty="0" smtClean="0"/>
              <a:t>confirming </a:t>
            </a:r>
            <a:r>
              <a:rPr lang="en-GB" dirty="0" smtClean="0"/>
              <a:t>or </a:t>
            </a:r>
            <a:r>
              <a:rPr lang="en-GB" dirty="0" smtClean="0"/>
              <a:t>denying </a:t>
            </a:r>
            <a:r>
              <a:rPr lang="en-GB" dirty="0" smtClean="0"/>
              <a:t>the existence of a </a:t>
            </a:r>
            <a:r>
              <a:rPr lang="en-GB" dirty="0" smtClean="0"/>
              <a:t>variant at said locus.</a:t>
            </a:r>
            <a:endParaRPr lang="en-GB" dirty="0" smtClean="0"/>
          </a:p>
          <a:p>
            <a:pPr marL="1200150" lvl="2" indent="-285750">
              <a:spcBef>
                <a:spcPts val="480"/>
              </a:spcBef>
              <a:buClr>
                <a:srgbClr val="262626"/>
              </a:buClr>
              <a:buSzPts val="2400"/>
            </a:pPr>
            <a:r>
              <a:rPr lang="en-US" dirty="0" smtClean="0"/>
              <a:t>Genotypes </a:t>
            </a:r>
            <a:r>
              <a:rPr lang="en-US" dirty="0" smtClean="0"/>
              <a:t>can </a:t>
            </a:r>
            <a:r>
              <a:rPr lang="en-US" dirty="0" smtClean="0"/>
              <a:t>be derived from read depth as well (homozygous variant </a:t>
            </a:r>
            <a:r>
              <a:rPr lang="en-US" dirty="0" smtClean="0"/>
              <a:t>woul</a:t>
            </a:r>
            <a:r>
              <a:rPr lang="en-US" dirty="0" smtClean="0"/>
              <a:t>d </a:t>
            </a:r>
            <a:r>
              <a:rPr lang="en-US" dirty="0" smtClean="0"/>
              <a:t>appear in </a:t>
            </a:r>
            <a:r>
              <a:rPr lang="en-US" dirty="0" smtClean="0"/>
              <a:t>most reads, heterozygous in about half the reads).</a:t>
            </a:r>
            <a:endParaRPr lang="en-GB" dirty="0"/>
          </a:p>
        </p:txBody>
      </p:sp>
      <p:sp>
        <p:nvSpPr>
          <p:cNvPr id="4" name="Google Shape;244;p18"/>
          <p:cNvSpPr/>
          <p:nvPr/>
        </p:nvSpPr>
        <p:spPr>
          <a:xfrm>
            <a:off x="4993090" y="5565855"/>
            <a:ext cx="4060476" cy="12883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grpSp>
        <p:nvGrpSpPr>
          <p:cNvPr id="5" name="Google Shape;247;p18"/>
          <p:cNvGrpSpPr/>
          <p:nvPr/>
        </p:nvGrpSpPr>
        <p:grpSpPr>
          <a:xfrm>
            <a:off x="608684" y="4976039"/>
            <a:ext cx="2282334" cy="935543"/>
            <a:chOff x="463576" y="0"/>
            <a:chExt cx="2282334" cy="935543"/>
          </a:xfrm>
        </p:grpSpPr>
        <p:sp>
          <p:nvSpPr>
            <p:cNvPr id="6" name="Google Shape;248;p18"/>
            <p:cNvSpPr txBox="1"/>
            <p:nvPr/>
          </p:nvSpPr>
          <p:spPr>
            <a:xfrm>
              <a:off x="633284" y="429051"/>
              <a:ext cx="1887748"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400" dirty="0">
                  <a:solidFill>
                    <a:schemeClr val="dk1"/>
                  </a:solidFill>
                  <a:latin typeface="Source Sans Pro"/>
                  <a:ea typeface="Source Sans Pro"/>
                  <a:cs typeface="Source Sans Pro"/>
                  <a:sym typeface="Source Sans Pro"/>
                </a:rPr>
                <a:t>ATAGGCGTACTTCA</a:t>
              </a:r>
              <a:endParaRPr dirty="0"/>
            </a:p>
          </p:txBody>
        </p:sp>
        <p:sp>
          <p:nvSpPr>
            <p:cNvPr id="7" name="Google Shape;249;p18"/>
            <p:cNvSpPr txBox="1"/>
            <p:nvPr/>
          </p:nvSpPr>
          <p:spPr>
            <a:xfrm>
              <a:off x="844780" y="627766"/>
              <a:ext cx="190113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400" dirty="0">
                  <a:solidFill>
                    <a:schemeClr val="dk1"/>
                  </a:solidFill>
                  <a:latin typeface="Source Sans Pro"/>
                  <a:ea typeface="Source Sans Pro"/>
                  <a:cs typeface="Source Sans Pro"/>
                  <a:sym typeface="Source Sans Pro"/>
                </a:rPr>
                <a:t>AGGC</a:t>
              </a:r>
              <a:r>
                <a:rPr lang="es-CL" sz="1400" dirty="0">
                  <a:solidFill>
                    <a:schemeClr val="accent2">
                      <a:lumMod val="75000"/>
                    </a:schemeClr>
                  </a:solidFill>
                  <a:latin typeface="Source Sans Pro"/>
                  <a:ea typeface="Source Sans Pro"/>
                  <a:cs typeface="Source Sans Pro"/>
                  <a:sym typeface="Source Sans Pro"/>
                </a:rPr>
                <a:t>C</a:t>
              </a:r>
              <a:r>
                <a:rPr lang="es-CL" sz="1400" dirty="0">
                  <a:solidFill>
                    <a:schemeClr val="dk1"/>
                  </a:solidFill>
                  <a:latin typeface="Source Sans Pro"/>
                  <a:ea typeface="Source Sans Pro"/>
                  <a:cs typeface="Source Sans Pro"/>
                  <a:sym typeface="Source Sans Pro"/>
                </a:rPr>
                <a:t>TACT</a:t>
              </a:r>
              <a:r>
                <a:rPr lang="es-CL" sz="1400" dirty="0">
                  <a:solidFill>
                    <a:schemeClr val="accent2">
                      <a:lumMod val="75000"/>
                    </a:schemeClr>
                  </a:solidFill>
                  <a:latin typeface="Source Sans Pro"/>
                  <a:ea typeface="Source Sans Pro"/>
                  <a:cs typeface="Source Sans Pro"/>
                  <a:sym typeface="Source Sans Pro"/>
                </a:rPr>
                <a:t>A</a:t>
              </a:r>
              <a:r>
                <a:rPr lang="es-CL" sz="1400" dirty="0">
                  <a:solidFill>
                    <a:schemeClr val="dk1"/>
                  </a:solidFill>
                  <a:latin typeface="Source Sans Pro"/>
                  <a:ea typeface="Source Sans Pro"/>
                  <a:cs typeface="Source Sans Pro"/>
                  <a:sym typeface="Source Sans Pro"/>
                </a:rPr>
                <a:t>CATC</a:t>
              </a:r>
              <a:endParaRPr dirty="0"/>
            </a:p>
          </p:txBody>
        </p:sp>
        <p:sp>
          <p:nvSpPr>
            <p:cNvPr id="8" name="Google Shape;250;p18"/>
            <p:cNvSpPr txBox="1"/>
            <p:nvPr/>
          </p:nvSpPr>
          <p:spPr>
            <a:xfrm>
              <a:off x="1777934" y="0"/>
              <a:ext cx="1847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400">
                <a:solidFill>
                  <a:schemeClr val="dk1"/>
                </a:solidFill>
                <a:latin typeface="Source Sans Pro"/>
                <a:ea typeface="Source Sans Pro"/>
                <a:cs typeface="Source Sans Pro"/>
                <a:sym typeface="Source Sans Pro"/>
              </a:endParaRPr>
            </a:p>
          </p:txBody>
        </p:sp>
        <p:sp>
          <p:nvSpPr>
            <p:cNvPr id="9" name="Google Shape;251;p18"/>
            <p:cNvSpPr txBox="1"/>
            <p:nvPr/>
          </p:nvSpPr>
          <p:spPr>
            <a:xfrm>
              <a:off x="463576" y="238637"/>
              <a:ext cx="199926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400" dirty="0">
                  <a:solidFill>
                    <a:schemeClr val="dk1"/>
                  </a:solidFill>
                  <a:latin typeface="Source Sans Pro"/>
                  <a:ea typeface="Source Sans Pro"/>
                  <a:cs typeface="Source Sans Pro"/>
                  <a:sym typeface="Source Sans Pro"/>
                </a:rPr>
                <a:t>AATAGGCGTACTTC</a:t>
              </a:r>
              <a:endParaRPr dirty="0"/>
            </a:p>
          </p:txBody>
        </p:sp>
      </p:grpSp>
      <p:sp>
        <p:nvSpPr>
          <p:cNvPr id="10" name="Google Shape;252;p18"/>
          <p:cNvSpPr/>
          <p:nvPr/>
        </p:nvSpPr>
        <p:spPr>
          <a:xfrm>
            <a:off x="277651" y="4883701"/>
            <a:ext cx="3345606" cy="382188"/>
          </a:xfrm>
          <a:prstGeom prst="horizontalScroll">
            <a:avLst>
              <a:gd name="adj" fmla="val 12500"/>
            </a:avLst>
          </a:prstGeom>
          <a:solidFill>
            <a:srgbClr val="B1DDEB"/>
          </a:solidFill>
          <a:ln w="9525" cap="flat" cmpd="sng">
            <a:solidFill>
              <a:srgbClr val="09213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45700" rIns="0" bIns="45700" anchor="ctr" anchorCtr="0">
            <a:noAutofit/>
          </a:bodyPr>
          <a:lstStyle/>
          <a:p>
            <a:pPr marL="0" marR="0" lvl="0" indent="0" algn="l" rtl="0">
              <a:spcBef>
                <a:spcPts val="0"/>
              </a:spcBef>
              <a:spcAft>
                <a:spcPts val="0"/>
              </a:spcAft>
              <a:buNone/>
            </a:pPr>
            <a:r>
              <a:rPr lang="es-CL" sz="1400" dirty="0">
                <a:latin typeface="Source Sans Pro"/>
                <a:ea typeface="Source Sans Pro"/>
                <a:cs typeface="Source Sans Pro"/>
                <a:sym typeface="Source Sans Pro"/>
              </a:rPr>
              <a:t>…TGAATAGGCGTACTTCATCCATGC…</a:t>
            </a:r>
            <a:endParaRPr dirty="0"/>
          </a:p>
        </p:txBody>
      </p:sp>
      <p:sp>
        <p:nvSpPr>
          <p:cNvPr id="11" name="Google Shape;253;p18"/>
          <p:cNvSpPr txBox="1"/>
          <p:nvPr/>
        </p:nvSpPr>
        <p:spPr>
          <a:xfrm>
            <a:off x="57249" y="4653491"/>
            <a:ext cx="995838" cy="246221"/>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GB" sz="1600" dirty="0" smtClean="0">
                <a:solidFill>
                  <a:schemeClr val="dk1"/>
                </a:solidFill>
                <a:latin typeface="Source Sans Pro"/>
                <a:ea typeface="Source Sans Pro"/>
                <a:cs typeface="Source Sans Pro"/>
                <a:sym typeface="Source Sans Pro"/>
              </a:rPr>
              <a:t>reference</a:t>
            </a:r>
            <a:endParaRPr lang="en-GB" dirty="0"/>
          </a:p>
        </p:txBody>
      </p:sp>
      <p:grpSp>
        <p:nvGrpSpPr>
          <p:cNvPr id="12" name="Google Shape;254;p18"/>
          <p:cNvGrpSpPr/>
          <p:nvPr/>
        </p:nvGrpSpPr>
        <p:grpSpPr>
          <a:xfrm>
            <a:off x="5353388" y="4939248"/>
            <a:ext cx="2912113" cy="1207260"/>
            <a:chOff x="463576" y="0"/>
            <a:chExt cx="2523334" cy="1207260"/>
          </a:xfrm>
        </p:grpSpPr>
        <p:sp>
          <p:nvSpPr>
            <p:cNvPr id="13" name="Google Shape;255;p18"/>
            <p:cNvSpPr txBox="1"/>
            <p:nvPr/>
          </p:nvSpPr>
          <p:spPr>
            <a:xfrm>
              <a:off x="565045" y="387014"/>
              <a:ext cx="184047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400">
                  <a:solidFill>
                    <a:schemeClr val="dk1"/>
                  </a:solidFill>
                  <a:latin typeface="Source Sans Pro"/>
                  <a:ea typeface="Source Sans Pro"/>
                  <a:cs typeface="Source Sans Pro"/>
                  <a:sym typeface="Source Sans Pro"/>
                </a:rPr>
                <a:t>ATAGGCGTACTTCA</a:t>
              </a:r>
              <a:endParaRPr/>
            </a:p>
          </p:txBody>
        </p:sp>
        <p:sp>
          <p:nvSpPr>
            <p:cNvPr id="14" name="Google Shape;256;p18"/>
            <p:cNvSpPr txBox="1"/>
            <p:nvPr/>
          </p:nvSpPr>
          <p:spPr>
            <a:xfrm>
              <a:off x="789923" y="556421"/>
              <a:ext cx="176651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400" dirty="0">
                  <a:solidFill>
                    <a:schemeClr val="dk1"/>
                  </a:solidFill>
                  <a:latin typeface="Source Sans Pro"/>
                  <a:ea typeface="Source Sans Pro"/>
                  <a:cs typeface="Source Sans Pro"/>
                  <a:sym typeface="Source Sans Pro"/>
                </a:rPr>
                <a:t>AGGC</a:t>
              </a:r>
              <a:r>
                <a:rPr lang="es-CL" sz="1400" dirty="0">
                  <a:solidFill>
                    <a:schemeClr val="accent5"/>
                  </a:solidFill>
                  <a:latin typeface="Source Sans Pro"/>
                  <a:ea typeface="Source Sans Pro"/>
                  <a:cs typeface="Source Sans Pro"/>
                  <a:sym typeface="Source Sans Pro"/>
                </a:rPr>
                <a:t>C</a:t>
              </a:r>
              <a:r>
                <a:rPr lang="es-CL" sz="1400" dirty="0">
                  <a:solidFill>
                    <a:schemeClr val="dk1"/>
                  </a:solidFill>
                  <a:latin typeface="Source Sans Pro"/>
                  <a:ea typeface="Source Sans Pro"/>
                  <a:cs typeface="Source Sans Pro"/>
                  <a:sym typeface="Source Sans Pro"/>
                </a:rPr>
                <a:t>TACT</a:t>
              </a:r>
              <a:r>
                <a:rPr lang="es-CL" sz="1400" dirty="0">
                  <a:solidFill>
                    <a:srgbClr val="C00000"/>
                  </a:solidFill>
                  <a:latin typeface="Source Sans Pro"/>
                  <a:ea typeface="Source Sans Pro"/>
                  <a:cs typeface="Source Sans Pro"/>
                  <a:sym typeface="Source Sans Pro"/>
                </a:rPr>
                <a:t>A</a:t>
              </a:r>
              <a:r>
                <a:rPr lang="es-CL" sz="1400" dirty="0">
                  <a:solidFill>
                    <a:schemeClr val="dk1"/>
                  </a:solidFill>
                  <a:latin typeface="Source Sans Pro"/>
                  <a:ea typeface="Source Sans Pro"/>
                  <a:cs typeface="Source Sans Pro"/>
                  <a:sym typeface="Source Sans Pro"/>
                </a:rPr>
                <a:t>CATC</a:t>
              </a:r>
              <a:endParaRPr dirty="0"/>
            </a:p>
          </p:txBody>
        </p:sp>
        <p:sp>
          <p:nvSpPr>
            <p:cNvPr id="15" name="Google Shape;257;p18"/>
            <p:cNvSpPr txBox="1"/>
            <p:nvPr/>
          </p:nvSpPr>
          <p:spPr>
            <a:xfrm>
              <a:off x="1086206" y="732538"/>
              <a:ext cx="162513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400" dirty="0">
                  <a:solidFill>
                    <a:schemeClr val="dk1"/>
                  </a:solidFill>
                  <a:latin typeface="Source Sans Pro"/>
                  <a:ea typeface="Source Sans Pro"/>
                  <a:cs typeface="Source Sans Pro"/>
                  <a:sym typeface="Source Sans Pro"/>
                </a:rPr>
                <a:t>GC</a:t>
              </a:r>
              <a:r>
                <a:rPr lang="es-CL" sz="1400" dirty="0">
                  <a:solidFill>
                    <a:schemeClr val="accent5"/>
                  </a:solidFill>
                  <a:latin typeface="Source Sans Pro"/>
                  <a:ea typeface="Source Sans Pro"/>
                  <a:cs typeface="Source Sans Pro"/>
                  <a:sym typeface="Source Sans Pro"/>
                </a:rPr>
                <a:t>C</a:t>
              </a:r>
              <a:r>
                <a:rPr lang="es-CL" sz="1400" dirty="0">
                  <a:solidFill>
                    <a:schemeClr val="dk1"/>
                  </a:solidFill>
                  <a:latin typeface="Source Sans Pro"/>
                  <a:ea typeface="Source Sans Pro"/>
                  <a:cs typeface="Source Sans Pro"/>
                  <a:sym typeface="Source Sans Pro"/>
                </a:rPr>
                <a:t>TACTTCATCCA</a:t>
              </a:r>
              <a:endParaRPr dirty="0"/>
            </a:p>
          </p:txBody>
        </p:sp>
        <p:sp>
          <p:nvSpPr>
            <p:cNvPr id="16" name="Google Shape;258;p18"/>
            <p:cNvSpPr txBox="1"/>
            <p:nvPr/>
          </p:nvSpPr>
          <p:spPr>
            <a:xfrm>
              <a:off x="1291158" y="899483"/>
              <a:ext cx="169575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400" dirty="0">
                  <a:solidFill>
                    <a:schemeClr val="accent5"/>
                  </a:solidFill>
                  <a:latin typeface="Source Sans Pro"/>
                  <a:ea typeface="Source Sans Pro"/>
                  <a:cs typeface="Source Sans Pro"/>
                  <a:sym typeface="Source Sans Pro"/>
                </a:rPr>
                <a:t>C</a:t>
              </a:r>
              <a:r>
                <a:rPr lang="es-CL" sz="1400" dirty="0">
                  <a:solidFill>
                    <a:schemeClr val="dk1"/>
                  </a:solidFill>
                  <a:latin typeface="Source Sans Pro"/>
                  <a:ea typeface="Source Sans Pro"/>
                  <a:cs typeface="Source Sans Pro"/>
                  <a:sym typeface="Source Sans Pro"/>
                </a:rPr>
                <a:t>TACTTCA</a:t>
              </a:r>
              <a:r>
                <a:rPr lang="es-CL" sz="1400" dirty="0">
                  <a:solidFill>
                    <a:srgbClr val="C00000"/>
                  </a:solidFill>
                  <a:latin typeface="Source Sans Pro"/>
                  <a:ea typeface="Source Sans Pro"/>
                  <a:cs typeface="Source Sans Pro"/>
                  <a:sym typeface="Source Sans Pro"/>
                </a:rPr>
                <a:t>G</a:t>
              </a:r>
              <a:r>
                <a:rPr lang="es-CL" sz="1400" dirty="0">
                  <a:solidFill>
                    <a:schemeClr val="dk1"/>
                  </a:solidFill>
                  <a:latin typeface="Source Sans Pro"/>
                  <a:ea typeface="Source Sans Pro"/>
                  <a:cs typeface="Source Sans Pro"/>
                  <a:sym typeface="Source Sans Pro"/>
                </a:rPr>
                <a:t>CCATG</a:t>
              </a:r>
              <a:endParaRPr dirty="0"/>
            </a:p>
          </p:txBody>
        </p:sp>
        <p:sp>
          <p:nvSpPr>
            <p:cNvPr id="17" name="Google Shape;259;p18"/>
            <p:cNvSpPr txBox="1"/>
            <p:nvPr/>
          </p:nvSpPr>
          <p:spPr>
            <a:xfrm>
              <a:off x="1777934" y="0"/>
              <a:ext cx="18473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400">
                <a:solidFill>
                  <a:schemeClr val="dk1"/>
                </a:solidFill>
                <a:latin typeface="Source Sans Pro"/>
                <a:ea typeface="Source Sans Pro"/>
                <a:cs typeface="Source Sans Pro"/>
                <a:sym typeface="Source Sans Pro"/>
              </a:endParaRPr>
            </a:p>
          </p:txBody>
        </p:sp>
        <p:sp>
          <p:nvSpPr>
            <p:cNvPr id="18" name="Google Shape;260;p18"/>
            <p:cNvSpPr txBox="1"/>
            <p:nvPr/>
          </p:nvSpPr>
          <p:spPr>
            <a:xfrm>
              <a:off x="463576" y="238637"/>
              <a:ext cx="182421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400" dirty="0">
                  <a:solidFill>
                    <a:schemeClr val="dk1"/>
                  </a:solidFill>
                  <a:latin typeface="Source Sans Pro"/>
                  <a:ea typeface="Source Sans Pro"/>
                  <a:cs typeface="Source Sans Pro"/>
                  <a:sym typeface="Source Sans Pro"/>
                </a:rPr>
                <a:t>AATAGGCGTACTTC</a:t>
              </a:r>
              <a:endParaRPr dirty="0"/>
            </a:p>
          </p:txBody>
        </p:sp>
      </p:grpSp>
      <p:pic>
        <p:nvPicPr>
          <p:cNvPr id="21" name="Google Shape;263;p18"/>
          <p:cNvPicPr preferRelativeResize="0"/>
          <p:nvPr/>
        </p:nvPicPr>
        <p:blipFill rotWithShape="1">
          <a:blip r:embed="rId2">
            <a:clrChange>
              <a:clrFrom>
                <a:srgbClr val="FFFFFF"/>
              </a:clrFrom>
              <a:clrTo>
                <a:srgbClr val="FFFFFF">
                  <a:alpha val="0"/>
                </a:srgbClr>
              </a:clrTo>
            </a:clrChange>
            <a:alphaModFix/>
          </a:blip>
          <a:srcRect/>
          <a:stretch/>
        </p:blipFill>
        <p:spPr>
          <a:xfrm>
            <a:off x="-304866" y="5540686"/>
            <a:ext cx="1445981" cy="1445981"/>
          </a:xfrm>
          <a:prstGeom prst="rect">
            <a:avLst/>
          </a:prstGeom>
          <a:noFill/>
          <a:ln>
            <a:noFill/>
          </a:ln>
        </p:spPr>
      </p:pic>
      <p:sp>
        <p:nvSpPr>
          <p:cNvPr id="22" name="Google Shape;264;p18"/>
          <p:cNvSpPr txBox="1"/>
          <p:nvPr/>
        </p:nvSpPr>
        <p:spPr>
          <a:xfrm>
            <a:off x="1118059" y="6150343"/>
            <a:ext cx="206200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dirty="0" smtClean="0">
                <a:solidFill>
                  <a:schemeClr val="dk1"/>
                </a:solidFill>
                <a:latin typeface="Source Sans Pro"/>
                <a:sym typeface="Source Sans Pro"/>
              </a:rPr>
              <a:t>Real variant or </a:t>
            </a:r>
            <a:br>
              <a:rPr lang="en-GB" dirty="0" smtClean="0">
                <a:solidFill>
                  <a:schemeClr val="dk1"/>
                </a:solidFill>
                <a:latin typeface="Source Sans Pro"/>
                <a:sym typeface="Source Sans Pro"/>
              </a:rPr>
            </a:br>
            <a:r>
              <a:rPr lang="en-GB" dirty="0" smtClean="0">
                <a:solidFill>
                  <a:schemeClr val="dk1"/>
                </a:solidFill>
                <a:latin typeface="Source Sans Pro"/>
                <a:sym typeface="Source Sans Pro"/>
              </a:rPr>
              <a:t>sequencing error?</a:t>
            </a:r>
            <a:endParaRPr lang="en-GB" dirty="0"/>
          </a:p>
        </p:txBody>
      </p:sp>
      <p:cxnSp>
        <p:nvCxnSpPr>
          <p:cNvPr id="23" name="Google Shape;265;p18"/>
          <p:cNvCxnSpPr/>
          <p:nvPr/>
        </p:nvCxnSpPr>
        <p:spPr>
          <a:xfrm rot="10800000">
            <a:off x="1709725" y="5876787"/>
            <a:ext cx="109596" cy="3122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4" name="Google Shape;266;p18"/>
          <p:cNvCxnSpPr/>
          <p:nvPr/>
        </p:nvCxnSpPr>
        <p:spPr>
          <a:xfrm rot="10800000" flipH="1">
            <a:off x="2151594" y="5865632"/>
            <a:ext cx="92366" cy="330757"/>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35" name="Right Arrow 34"/>
          <p:cNvSpPr/>
          <p:nvPr/>
        </p:nvSpPr>
        <p:spPr>
          <a:xfrm>
            <a:off x="3410619" y="5712899"/>
            <a:ext cx="1752613" cy="258177"/>
          </a:xfrm>
          <a:prstGeom prst="rightArrow">
            <a:avLst>
              <a:gd name="adj1" fmla="val 55458"/>
              <a:gd name="adj2" fmla="val 79224"/>
            </a:avLst>
          </a:prstGeom>
          <a:solidFill>
            <a:srgbClr val="B1DD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oogle Shape;267;p18"/>
          <p:cNvGrpSpPr/>
          <p:nvPr/>
        </p:nvGrpSpPr>
        <p:grpSpPr>
          <a:xfrm>
            <a:off x="7999258" y="5148574"/>
            <a:ext cx="1641217" cy="1882720"/>
            <a:chOff x="7580826" y="4346682"/>
            <a:chExt cx="1641217" cy="1882720"/>
          </a:xfrm>
        </p:grpSpPr>
        <p:pic>
          <p:nvPicPr>
            <p:cNvPr id="26" name="Google Shape;268;p18"/>
            <p:cNvPicPr preferRelativeResize="0"/>
            <p:nvPr/>
          </p:nvPicPr>
          <p:blipFill rotWithShape="1">
            <a:blip r:embed="rId3">
              <a:clrChange>
                <a:clrFrom>
                  <a:srgbClr val="FCFCFC"/>
                </a:clrFrom>
                <a:clrTo>
                  <a:srgbClr val="FCFCFC">
                    <a:alpha val="0"/>
                  </a:srgbClr>
                </a:clrTo>
              </a:clrChange>
              <a:alphaModFix/>
            </a:blip>
            <a:srcRect/>
            <a:stretch/>
          </p:blipFill>
          <p:spPr>
            <a:xfrm flipH="1">
              <a:off x="7660303" y="4783421"/>
              <a:ext cx="1404349" cy="1445981"/>
            </a:xfrm>
            <a:prstGeom prst="rect">
              <a:avLst/>
            </a:prstGeom>
            <a:noFill/>
            <a:ln>
              <a:noFill/>
            </a:ln>
          </p:spPr>
        </p:pic>
        <p:sp>
          <p:nvSpPr>
            <p:cNvPr id="27" name="Google Shape;269;p18"/>
            <p:cNvSpPr/>
            <p:nvPr/>
          </p:nvSpPr>
          <p:spPr>
            <a:xfrm rot="8983588">
              <a:off x="7793477" y="4573219"/>
              <a:ext cx="1215914" cy="1172556"/>
            </a:xfrm>
            <a:prstGeom prst="arc">
              <a:avLst>
                <a:gd name="adj1" fmla="val 16200000"/>
                <a:gd name="adj2" fmla="val 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grpSp>
      <p:cxnSp>
        <p:nvCxnSpPr>
          <p:cNvPr id="28" name="Google Shape;270;p18"/>
          <p:cNvCxnSpPr>
            <a:stCxn id="18" idx="1"/>
          </p:cNvCxnSpPr>
          <p:nvPr/>
        </p:nvCxnSpPr>
        <p:spPr>
          <a:xfrm>
            <a:off x="5353388" y="5331774"/>
            <a:ext cx="12989" cy="1176350"/>
          </a:xfrm>
          <a:prstGeom prst="straightConnector1">
            <a:avLst/>
          </a:pr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29" name="Google Shape;271;p18"/>
          <p:cNvSpPr txBox="1"/>
          <p:nvPr/>
        </p:nvSpPr>
        <p:spPr>
          <a:xfrm>
            <a:off x="3323870" y="5422363"/>
            <a:ext cx="186373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dirty="0" smtClean="0">
                <a:solidFill>
                  <a:schemeClr val="dk1"/>
                </a:solidFill>
                <a:latin typeface="Source Sans Pro"/>
                <a:ea typeface="Source Sans Pro"/>
                <a:cs typeface="Source Sans Pro"/>
                <a:sym typeface="Source Sans Pro"/>
              </a:rPr>
              <a:t>Higher read depth</a:t>
            </a:r>
            <a:r>
              <a:rPr lang="en-GB" sz="1600" b="1" dirty="0" smtClean="0">
                <a:solidFill>
                  <a:schemeClr val="dk1"/>
                </a:solidFill>
                <a:latin typeface="Source Sans Pro"/>
                <a:ea typeface="Source Sans Pro"/>
                <a:cs typeface="Source Sans Pro"/>
                <a:sym typeface="Source Sans Pro"/>
              </a:rPr>
              <a:t> </a:t>
            </a:r>
            <a:r>
              <a:rPr lang="en-GB" sz="1600" dirty="0" smtClean="0">
                <a:solidFill>
                  <a:schemeClr val="dk1"/>
                </a:solidFill>
                <a:latin typeface="Source Sans Pro"/>
                <a:ea typeface="Source Sans Pro"/>
                <a:cs typeface="Source Sans Pro"/>
                <a:sym typeface="Source Sans Pro"/>
              </a:rPr>
              <a:t>= </a:t>
            </a:r>
            <a:br>
              <a:rPr lang="en-GB" sz="1600" dirty="0" smtClean="0">
                <a:solidFill>
                  <a:schemeClr val="dk1"/>
                </a:solidFill>
                <a:latin typeface="Source Sans Pro"/>
                <a:ea typeface="Source Sans Pro"/>
                <a:cs typeface="Source Sans Pro"/>
                <a:sym typeface="Source Sans Pro"/>
              </a:rPr>
            </a:br>
            <a:r>
              <a:rPr lang="en-GB" sz="1600" dirty="0" smtClean="0">
                <a:solidFill>
                  <a:schemeClr val="dk1"/>
                </a:solidFill>
                <a:latin typeface="Source Sans Pro"/>
                <a:ea typeface="Source Sans Pro"/>
                <a:cs typeface="Source Sans Pro"/>
                <a:sym typeface="Source Sans Pro"/>
              </a:rPr>
              <a:t>Higher certainty</a:t>
            </a:r>
            <a:endParaRPr lang="en-GB" sz="1600" dirty="0"/>
          </a:p>
        </p:txBody>
      </p:sp>
      <p:sp>
        <p:nvSpPr>
          <p:cNvPr id="30" name="Google Shape;272;p18"/>
          <p:cNvSpPr txBox="1"/>
          <p:nvPr/>
        </p:nvSpPr>
        <p:spPr>
          <a:xfrm>
            <a:off x="5366377" y="6110984"/>
            <a:ext cx="47320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2400" dirty="0">
                <a:solidFill>
                  <a:schemeClr val="dk1"/>
                </a:solidFill>
                <a:latin typeface="Source Sans Pro"/>
                <a:ea typeface="Source Sans Pro"/>
                <a:cs typeface="Source Sans Pro"/>
                <a:sym typeface="Source Sans Pro"/>
              </a:rPr>
              <a:t>...</a:t>
            </a:r>
            <a:endParaRPr dirty="0"/>
          </a:p>
        </p:txBody>
      </p:sp>
      <p:sp>
        <p:nvSpPr>
          <p:cNvPr id="31" name="Google Shape;252;p18"/>
          <p:cNvSpPr/>
          <p:nvPr/>
        </p:nvSpPr>
        <p:spPr>
          <a:xfrm>
            <a:off x="5142856" y="4864837"/>
            <a:ext cx="3296817" cy="382188"/>
          </a:xfrm>
          <a:prstGeom prst="horizontalScroll">
            <a:avLst>
              <a:gd name="adj" fmla="val 12500"/>
            </a:avLst>
          </a:prstGeom>
          <a:solidFill>
            <a:srgbClr val="B1DDEB"/>
          </a:solidFill>
          <a:ln w="9525" cap="flat" cmpd="sng">
            <a:solidFill>
              <a:srgbClr val="09213B"/>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0" tIns="45700" rIns="0" bIns="45700" anchor="ctr" anchorCtr="0">
            <a:noAutofit/>
          </a:bodyPr>
          <a:lstStyle/>
          <a:p>
            <a:pPr marL="0" marR="0" lvl="0" indent="0" algn="l" rtl="0">
              <a:spcBef>
                <a:spcPts val="0"/>
              </a:spcBef>
              <a:spcAft>
                <a:spcPts val="0"/>
              </a:spcAft>
              <a:buNone/>
            </a:pPr>
            <a:r>
              <a:rPr lang="es-CL" sz="1400" dirty="0">
                <a:latin typeface="Source Sans Pro"/>
                <a:ea typeface="Source Sans Pro"/>
                <a:cs typeface="Source Sans Pro"/>
                <a:sym typeface="Source Sans Pro"/>
              </a:rPr>
              <a:t>…TGAATAGGCGTACTTCATCCATGC…</a:t>
            </a:r>
            <a:endParaRPr dirty="0"/>
          </a:p>
        </p:txBody>
      </p:sp>
      <p:sp>
        <p:nvSpPr>
          <p:cNvPr id="32" name="Google Shape;253;p18"/>
          <p:cNvSpPr txBox="1"/>
          <p:nvPr/>
        </p:nvSpPr>
        <p:spPr>
          <a:xfrm>
            <a:off x="57249" y="5318585"/>
            <a:ext cx="585030" cy="246221"/>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GB" sz="1600" dirty="0" smtClean="0">
                <a:solidFill>
                  <a:schemeClr val="dk1"/>
                </a:solidFill>
                <a:latin typeface="Source Sans Pro"/>
                <a:ea typeface="Source Sans Pro"/>
                <a:cs typeface="Source Sans Pro"/>
                <a:sym typeface="Source Sans Pro"/>
              </a:rPr>
              <a:t>reads</a:t>
            </a:r>
            <a:endParaRPr lang="en-GB" dirty="0"/>
          </a:p>
        </p:txBody>
      </p:sp>
      <p:sp>
        <p:nvSpPr>
          <p:cNvPr id="33" name="Google Shape;258;p18"/>
          <p:cNvSpPr txBox="1"/>
          <p:nvPr/>
        </p:nvSpPr>
        <p:spPr>
          <a:xfrm>
            <a:off x="6431681" y="6029429"/>
            <a:ext cx="1957023"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400" dirty="0" smtClean="0">
                <a:solidFill>
                  <a:schemeClr val="dk1"/>
                </a:solidFill>
                <a:latin typeface="Source Sans Pro"/>
                <a:ea typeface="Source Sans Pro"/>
                <a:cs typeface="Source Sans Pro"/>
                <a:sym typeface="Source Sans Pro"/>
              </a:rPr>
              <a:t>TACTTCATCCATGC</a:t>
            </a:r>
            <a:endParaRPr dirty="0"/>
          </a:p>
        </p:txBody>
      </p:sp>
    </p:spTree>
    <p:extLst>
      <p:ext uri="{BB962C8B-B14F-4D97-AF65-F5344CB8AC3E}">
        <p14:creationId xmlns:p14="http://schemas.microsoft.com/office/powerpoint/2010/main" val="30023031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Quality Scores and More</a:t>
            </a:r>
            <a:endParaRPr lang="en-GB" dirty="0"/>
          </a:p>
        </p:txBody>
      </p:sp>
      <p:sp>
        <p:nvSpPr>
          <p:cNvPr id="3" name="Content Placeholder 2"/>
          <p:cNvSpPr>
            <a:spLocks noGrp="1"/>
          </p:cNvSpPr>
          <p:nvPr>
            <p:ph sz="quarter" idx="10"/>
          </p:nvPr>
        </p:nvSpPr>
        <p:spPr/>
        <p:txBody>
          <a:bodyPr>
            <a:normAutofit/>
          </a:bodyPr>
          <a:lstStyle/>
          <a:p>
            <a:r>
              <a:rPr lang="en-US" dirty="0" smtClean="0"/>
              <a:t>Another aspect of reads that a variant caller needs to account for is base and mapping quality.</a:t>
            </a:r>
          </a:p>
          <a:p>
            <a:endParaRPr lang="en-US" dirty="0"/>
          </a:p>
          <a:p>
            <a:endParaRPr lang="en-US" dirty="0" smtClean="0"/>
          </a:p>
          <a:p>
            <a:endParaRPr lang="en-US" sz="4800" dirty="0"/>
          </a:p>
          <a:p>
            <a:r>
              <a:rPr lang="en-US" dirty="0" smtClean="0"/>
              <a:t>The various lines of evidence </a:t>
            </a:r>
            <a:br>
              <a:rPr lang="en-US" dirty="0" smtClean="0"/>
            </a:br>
            <a:r>
              <a:rPr lang="en-US" dirty="0" smtClean="0"/>
              <a:t>are usually combined using</a:t>
            </a:r>
            <a:br>
              <a:rPr lang="en-US" dirty="0" smtClean="0"/>
            </a:br>
            <a:r>
              <a:rPr lang="en-US" dirty="0" smtClean="0"/>
              <a:t>some form of Bayesian statistics.</a:t>
            </a:r>
          </a:p>
          <a:p>
            <a:pPr lvl="1"/>
            <a:r>
              <a:rPr lang="en-US" dirty="0" smtClean="0"/>
              <a:t>GATK HaplotypeCaller</a:t>
            </a:r>
            <a:r>
              <a:rPr lang="en-US" dirty="0"/>
              <a:t> </a:t>
            </a:r>
            <a:r>
              <a:rPr lang="en-US" dirty="0" smtClean="0"/>
              <a:t>further incorporates local realignment and haplotype context.</a:t>
            </a:r>
          </a:p>
        </p:txBody>
      </p:sp>
      <p:grpSp>
        <p:nvGrpSpPr>
          <p:cNvPr id="4" name="Agrupar 91"/>
          <p:cNvGrpSpPr/>
          <p:nvPr/>
        </p:nvGrpSpPr>
        <p:grpSpPr>
          <a:xfrm>
            <a:off x="733744" y="2400485"/>
            <a:ext cx="2357369" cy="1207260"/>
            <a:chOff x="463576" y="0"/>
            <a:chExt cx="2357369" cy="1207260"/>
          </a:xfrm>
        </p:grpSpPr>
        <p:sp>
          <p:nvSpPr>
            <p:cNvPr id="5" name="CuadroTexto 92"/>
            <p:cNvSpPr txBox="1"/>
            <p:nvPr/>
          </p:nvSpPr>
          <p:spPr>
            <a:xfrm>
              <a:off x="565045" y="387014"/>
              <a:ext cx="1840470" cy="307777"/>
            </a:xfrm>
            <a:prstGeom prst="rect">
              <a:avLst/>
            </a:prstGeom>
            <a:noFill/>
            <a:ln>
              <a:noFill/>
            </a:ln>
          </p:spPr>
          <p:txBody>
            <a:bodyPr wrap="square" rtlCol="0">
              <a:spAutoFit/>
            </a:bodyPr>
            <a:lstStyle/>
            <a:p>
              <a:pPr algn="ctr"/>
              <a:r>
                <a:rPr lang="es-ES" sz="1400" dirty="0">
                  <a:ln w="0"/>
                  <a:effectLst>
                    <a:outerShdw blurRad="38100" dist="19050" dir="2700000" algn="tl" rotWithShape="0">
                      <a:schemeClr val="dk1">
                        <a:alpha val="40000"/>
                      </a:schemeClr>
                    </a:outerShdw>
                  </a:effectLst>
                </a:rPr>
                <a:t>ATAGGCGTACTTCA</a:t>
              </a:r>
            </a:p>
          </p:txBody>
        </p:sp>
        <p:sp>
          <p:nvSpPr>
            <p:cNvPr id="6" name="CuadroTexto 93"/>
            <p:cNvSpPr txBox="1"/>
            <p:nvPr/>
          </p:nvSpPr>
          <p:spPr>
            <a:xfrm>
              <a:off x="760565" y="556421"/>
              <a:ext cx="1766510" cy="307777"/>
            </a:xfrm>
            <a:prstGeom prst="rect">
              <a:avLst/>
            </a:prstGeom>
            <a:noFill/>
            <a:ln>
              <a:noFill/>
            </a:ln>
          </p:spPr>
          <p:txBody>
            <a:bodyPr wrap="square" rtlCol="0">
              <a:spAutoFit/>
            </a:bodyPr>
            <a:lstStyle/>
            <a:p>
              <a:pPr algn="ctr"/>
              <a:r>
                <a:rPr lang="es-ES" sz="1400" dirty="0">
                  <a:ln w="0"/>
                  <a:effectLst>
                    <a:outerShdw blurRad="38100" dist="19050" dir="2700000" algn="tl" rotWithShape="0">
                      <a:schemeClr val="dk1">
                        <a:alpha val="40000"/>
                      </a:schemeClr>
                    </a:outerShdw>
                  </a:effectLst>
                </a:rPr>
                <a:t>AGGC</a:t>
              </a:r>
              <a:r>
                <a:rPr lang="es-ES" sz="1400" dirty="0">
                  <a:ln w="0"/>
                  <a:solidFill>
                    <a:schemeClr val="accent5"/>
                  </a:solidFill>
                  <a:effectLst>
                    <a:outerShdw blurRad="38100" dist="19050" dir="2700000" algn="tl" rotWithShape="0">
                      <a:schemeClr val="dk1">
                        <a:alpha val="40000"/>
                      </a:schemeClr>
                    </a:outerShdw>
                  </a:effectLst>
                </a:rPr>
                <a:t>C</a:t>
              </a:r>
              <a:r>
                <a:rPr lang="es-ES" sz="1400" dirty="0">
                  <a:ln w="0"/>
                  <a:effectLst>
                    <a:outerShdw blurRad="38100" dist="19050" dir="2700000" algn="tl" rotWithShape="0">
                      <a:schemeClr val="dk1">
                        <a:alpha val="40000"/>
                      </a:schemeClr>
                    </a:outerShdw>
                  </a:effectLst>
                </a:rPr>
                <a:t>TACT</a:t>
              </a:r>
              <a:r>
                <a:rPr lang="es-ES" sz="1400" dirty="0">
                  <a:ln w="0"/>
                  <a:solidFill>
                    <a:schemeClr val="accent6"/>
                  </a:solidFill>
                  <a:effectLst>
                    <a:outerShdw blurRad="38100" dist="19050" dir="2700000" algn="tl" rotWithShape="0">
                      <a:schemeClr val="dk1">
                        <a:alpha val="40000"/>
                      </a:schemeClr>
                    </a:outerShdw>
                  </a:effectLst>
                </a:rPr>
                <a:t>A</a:t>
              </a:r>
              <a:r>
                <a:rPr lang="es-ES" sz="1400" dirty="0">
                  <a:ln w="0"/>
                  <a:effectLst>
                    <a:outerShdw blurRad="38100" dist="19050" dir="2700000" algn="tl" rotWithShape="0">
                      <a:schemeClr val="dk1">
                        <a:alpha val="40000"/>
                      </a:schemeClr>
                    </a:outerShdw>
                  </a:effectLst>
                </a:rPr>
                <a:t>CATC</a:t>
              </a:r>
            </a:p>
          </p:txBody>
        </p:sp>
        <p:sp>
          <p:nvSpPr>
            <p:cNvPr id="7" name="CuadroTexto 94"/>
            <p:cNvSpPr txBox="1"/>
            <p:nvPr/>
          </p:nvSpPr>
          <p:spPr>
            <a:xfrm>
              <a:off x="1086054" y="732538"/>
              <a:ext cx="1508298" cy="307777"/>
            </a:xfrm>
            <a:prstGeom prst="rect">
              <a:avLst/>
            </a:prstGeom>
            <a:noFill/>
            <a:ln>
              <a:noFill/>
            </a:ln>
          </p:spPr>
          <p:txBody>
            <a:bodyPr wrap="none" rtlCol="0">
              <a:spAutoFit/>
            </a:bodyPr>
            <a:lstStyle/>
            <a:p>
              <a:pPr algn="ctr"/>
              <a:r>
                <a:rPr lang="es-ES" sz="1400" dirty="0">
                  <a:ln w="0"/>
                  <a:effectLst>
                    <a:outerShdw blurRad="38100" dist="19050" dir="2700000" algn="tl" rotWithShape="0">
                      <a:schemeClr val="dk1">
                        <a:alpha val="40000"/>
                      </a:schemeClr>
                    </a:outerShdw>
                  </a:effectLst>
                </a:rPr>
                <a:t>GC</a:t>
              </a:r>
              <a:r>
                <a:rPr lang="es-ES" sz="1400" dirty="0">
                  <a:ln w="0"/>
                  <a:solidFill>
                    <a:schemeClr val="accent5"/>
                  </a:solidFill>
                  <a:effectLst>
                    <a:outerShdw blurRad="38100" dist="19050" dir="2700000" algn="tl" rotWithShape="0">
                      <a:schemeClr val="dk1">
                        <a:alpha val="40000"/>
                      </a:schemeClr>
                    </a:outerShdw>
                  </a:effectLst>
                </a:rPr>
                <a:t>C</a:t>
              </a:r>
              <a:r>
                <a:rPr lang="es-ES" sz="1400" dirty="0">
                  <a:ln w="0"/>
                  <a:effectLst>
                    <a:outerShdw blurRad="38100" dist="19050" dir="2700000" algn="tl" rotWithShape="0">
                      <a:schemeClr val="dk1">
                        <a:alpha val="40000"/>
                      </a:schemeClr>
                    </a:outerShdw>
                  </a:effectLst>
                </a:rPr>
                <a:t>TACTTCATCCA</a:t>
              </a:r>
            </a:p>
          </p:txBody>
        </p:sp>
        <p:sp>
          <p:nvSpPr>
            <p:cNvPr id="8" name="CuadroTexto 95"/>
            <p:cNvSpPr txBox="1"/>
            <p:nvPr/>
          </p:nvSpPr>
          <p:spPr>
            <a:xfrm>
              <a:off x="1297899" y="899483"/>
              <a:ext cx="1523046" cy="307777"/>
            </a:xfrm>
            <a:prstGeom prst="rect">
              <a:avLst/>
            </a:prstGeom>
            <a:noFill/>
            <a:ln>
              <a:noFill/>
            </a:ln>
          </p:spPr>
          <p:txBody>
            <a:bodyPr wrap="none" rtlCol="0">
              <a:spAutoFit/>
            </a:bodyPr>
            <a:lstStyle/>
            <a:p>
              <a:pPr algn="ctr"/>
              <a:r>
                <a:rPr lang="es-ES" sz="1400" dirty="0">
                  <a:ln w="0"/>
                  <a:solidFill>
                    <a:schemeClr val="accent5"/>
                  </a:solidFill>
                  <a:effectLst>
                    <a:outerShdw blurRad="38100" dist="19050" dir="2700000" algn="tl" rotWithShape="0">
                      <a:schemeClr val="dk1">
                        <a:alpha val="40000"/>
                      </a:schemeClr>
                    </a:outerShdw>
                  </a:effectLst>
                </a:rPr>
                <a:t>C</a:t>
              </a:r>
              <a:r>
                <a:rPr lang="es-ES" sz="1400" dirty="0">
                  <a:ln w="0"/>
                  <a:effectLst>
                    <a:outerShdw blurRad="38100" dist="19050" dir="2700000" algn="tl" rotWithShape="0">
                      <a:schemeClr val="dk1">
                        <a:alpha val="40000"/>
                      </a:schemeClr>
                    </a:outerShdw>
                  </a:effectLst>
                </a:rPr>
                <a:t>TACTTCAGCCATG</a:t>
              </a:r>
            </a:p>
          </p:txBody>
        </p:sp>
        <p:sp>
          <p:nvSpPr>
            <p:cNvPr id="9" name="CuadroTexto 96"/>
            <p:cNvSpPr txBox="1"/>
            <p:nvPr/>
          </p:nvSpPr>
          <p:spPr>
            <a:xfrm>
              <a:off x="1777934" y="0"/>
              <a:ext cx="184731" cy="307777"/>
            </a:xfrm>
            <a:prstGeom prst="rect">
              <a:avLst/>
            </a:prstGeom>
            <a:noFill/>
          </p:spPr>
          <p:txBody>
            <a:bodyPr wrap="none" rtlCol="0">
              <a:spAutoFit/>
            </a:bodyPr>
            <a:lstStyle/>
            <a:p>
              <a:pPr algn="ctr"/>
              <a:endParaRPr lang="es-ES" sz="1400" dirty="0">
                <a:ln w="0"/>
                <a:effectLst>
                  <a:outerShdw blurRad="38100" dist="19050" dir="2700000" algn="tl" rotWithShape="0">
                    <a:schemeClr val="dk1">
                      <a:alpha val="40000"/>
                    </a:schemeClr>
                  </a:outerShdw>
                </a:effectLst>
              </a:endParaRPr>
            </a:p>
          </p:txBody>
        </p:sp>
        <p:sp>
          <p:nvSpPr>
            <p:cNvPr id="10" name="CuadroTexto 97"/>
            <p:cNvSpPr txBox="1"/>
            <p:nvPr/>
          </p:nvSpPr>
          <p:spPr>
            <a:xfrm>
              <a:off x="463576" y="238637"/>
              <a:ext cx="1824217" cy="307777"/>
            </a:xfrm>
            <a:prstGeom prst="rect">
              <a:avLst/>
            </a:prstGeom>
            <a:noFill/>
          </p:spPr>
          <p:txBody>
            <a:bodyPr wrap="square" rtlCol="0">
              <a:spAutoFit/>
            </a:bodyPr>
            <a:lstStyle/>
            <a:p>
              <a:pPr algn="ctr"/>
              <a:r>
                <a:rPr lang="es-ES" sz="1400" dirty="0">
                  <a:ln w="0"/>
                  <a:effectLst>
                    <a:outerShdw blurRad="38100" dist="19050" dir="2700000" algn="tl" rotWithShape="0">
                      <a:schemeClr val="dk1">
                        <a:alpha val="40000"/>
                      </a:schemeClr>
                    </a:outerShdw>
                  </a:effectLst>
                </a:rPr>
                <a:t>AATAGGCGTACTTC</a:t>
              </a:r>
            </a:p>
          </p:txBody>
        </p:sp>
      </p:grpSp>
      <p:sp>
        <p:nvSpPr>
          <p:cNvPr id="11" name="TextBox 10"/>
          <p:cNvSpPr txBox="1"/>
          <p:nvPr/>
        </p:nvSpPr>
        <p:spPr>
          <a:xfrm>
            <a:off x="3537873" y="2702003"/>
            <a:ext cx="1518364" cy="1169551"/>
          </a:xfrm>
          <a:prstGeom prst="rect">
            <a:avLst/>
          </a:prstGeom>
          <a:noFill/>
        </p:spPr>
        <p:txBody>
          <a:bodyPr wrap="none" rtlCol="0">
            <a:spAutoFit/>
          </a:bodyPr>
          <a:lstStyle/>
          <a:p>
            <a:r>
              <a:rPr lang="en-GB" sz="1400" dirty="0"/>
              <a:t>MQ: 60  BQ: 38</a:t>
            </a:r>
          </a:p>
          <a:p>
            <a:r>
              <a:rPr lang="en-GB" sz="1400" dirty="0"/>
              <a:t>MQ: 60  BQ: 32</a:t>
            </a:r>
          </a:p>
          <a:p>
            <a:r>
              <a:rPr lang="en-GB" sz="1400" dirty="0"/>
              <a:t>MQ: </a:t>
            </a:r>
            <a:r>
              <a:rPr lang="en-GB" sz="1400" dirty="0">
                <a:solidFill>
                  <a:schemeClr val="accent2"/>
                </a:solidFill>
              </a:rPr>
              <a:t>5</a:t>
            </a:r>
            <a:r>
              <a:rPr lang="en-GB" sz="1400" dirty="0"/>
              <a:t>    BQ: </a:t>
            </a:r>
            <a:r>
              <a:rPr lang="en-GB" sz="1400" dirty="0">
                <a:solidFill>
                  <a:schemeClr val="accent2"/>
                </a:solidFill>
              </a:rPr>
              <a:t>15</a:t>
            </a:r>
          </a:p>
          <a:p>
            <a:r>
              <a:rPr lang="en-GB" sz="1400" dirty="0"/>
              <a:t>MQ: </a:t>
            </a:r>
            <a:r>
              <a:rPr lang="en-GB" sz="1400" dirty="0">
                <a:solidFill>
                  <a:schemeClr val="accent2"/>
                </a:solidFill>
              </a:rPr>
              <a:t>10</a:t>
            </a:r>
            <a:r>
              <a:rPr lang="en-GB" sz="1400" dirty="0"/>
              <a:t>  BQ: </a:t>
            </a:r>
            <a:r>
              <a:rPr lang="en-GB" sz="1400" dirty="0">
                <a:solidFill>
                  <a:schemeClr val="accent2"/>
                </a:solidFill>
              </a:rPr>
              <a:t>10</a:t>
            </a:r>
          </a:p>
          <a:p>
            <a:r>
              <a:rPr lang="en-GB" sz="1400" dirty="0"/>
              <a:t>MQ: </a:t>
            </a:r>
            <a:r>
              <a:rPr lang="en-GB" sz="1400" dirty="0">
                <a:solidFill>
                  <a:schemeClr val="accent2"/>
                </a:solidFill>
              </a:rPr>
              <a:t>10</a:t>
            </a:r>
            <a:r>
              <a:rPr lang="en-GB" sz="1400" dirty="0"/>
              <a:t>  BQ: </a:t>
            </a:r>
            <a:r>
              <a:rPr lang="en-GB" sz="1400" dirty="0">
                <a:solidFill>
                  <a:schemeClr val="accent2"/>
                </a:solidFill>
              </a:rPr>
              <a:t>5</a:t>
            </a:r>
          </a:p>
        </p:txBody>
      </p:sp>
      <p:sp>
        <p:nvSpPr>
          <p:cNvPr id="12" name="Rectangle 11"/>
          <p:cNvSpPr/>
          <p:nvPr/>
        </p:nvSpPr>
        <p:spPr>
          <a:xfrm>
            <a:off x="1668828" y="2721053"/>
            <a:ext cx="97400" cy="823241"/>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tx1"/>
                </a:solidFill>
              </a:ln>
            </a:endParaRPr>
          </a:p>
        </p:txBody>
      </p:sp>
      <p:cxnSp>
        <p:nvCxnSpPr>
          <p:cNvPr id="13" name="Straight Connector 12"/>
          <p:cNvCxnSpPr>
            <a:cxnSpLocks/>
            <a:stCxn id="12" idx="0"/>
          </p:cNvCxnSpPr>
          <p:nvPr/>
        </p:nvCxnSpPr>
        <p:spPr>
          <a:xfrm>
            <a:off x="1717528" y="2721053"/>
            <a:ext cx="1871639" cy="925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a:cxnSpLocks/>
            <a:stCxn id="12" idx="2"/>
          </p:cNvCxnSpPr>
          <p:nvPr/>
        </p:nvCxnSpPr>
        <p:spPr>
          <a:xfrm>
            <a:off x="1717528" y="3544294"/>
            <a:ext cx="1871639" cy="27963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14"/>
          <p:cNvSpPr/>
          <p:nvPr/>
        </p:nvSpPr>
        <p:spPr>
          <a:xfrm>
            <a:off x="3589167" y="2733615"/>
            <a:ext cx="1466850" cy="109031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p:cNvSpPr txBox="1"/>
          <p:nvPr/>
        </p:nvSpPr>
        <p:spPr>
          <a:xfrm>
            <a:off x="5076194" y="2715815"/>
            <a:ext cx="2524388" cy="923330"/>
          </a:xfrm>
          <a:prstGeom prst="rect">
            <a:avLst/>
          </a:prstGeom>
          <a:noFill/>
        </p:spPr>
        <p:txBody>
          <a:bodyPr wrap="square" rtlCol="0">
            <a:spAutoFit/>
          </a:bodyPr>
          <a:lstStyle/>
          <a:p>
            <a:r>
              <a:rPr lang="es-CL" dirty="0" smtClean="0">
                <a:solidFill>
                  <a:schemeClr val="tx1">
                    <a:lumMod val="85000"/>
                    <a:lumOff val="15000"/>
                  </a:schemeClr>
                </a:solidFill>
                <a:latin typeface="Avenir Book"/>
              </a:rPr>
              <a:t>In </a:t>
            </a:r>
            <a:r>
              <a:rPr lang="es-CL" dirty="0" err="1" smtClean="0">
                <a:solidFill>
                  <a:schemeClr val="tx1">
                    <a:lumMod val="85000"/>
                    <a:lumOff val="15000"/>
                  </a:schemeClr>
                </a:solidFill>
                <a:latin typeface="Avenir Book"/>
              </a:rPr>
              <a:t>this</a:t>
            </a:r>
            <a:r>
              <a:rPr lang="es-CL" dirty="0" smtClean="0">
                <a:solidFill>
                  <a:schemeClr val="tx1">
                    <a:lumMod val="85000"/>
                    <a:lumOff val="15000"/>
                  </a:schemeClr>
                </a:solidFill>
                <a:latin typeface="Avenir Book"/>
              </a:rPr>
              <a:t> </a:t>
            </a:r>
            <a:r>
              <a:rPr lang="es-CL" dirty="0" err="1" smtClean="0">
                <a:solidFill>
                  <a:schemeClr val="tx1">
                    <a:lumMod val="85000"/>
                    <a:lumOff val="15000"/>
                  </a:schemeClr>
                </a:solidFill>
                <a:latin typeface="Avenir Book"/>
              </a:rPr>
              <a:t>example</a:t>
            </a:r>
            <a:r>
              <a:rPr lang="es-CL" dirty="0" smtClean="0">
                <a:solidFill>
                  <a:schemeClr val="tx1">
                    <a:lumMod val="85000"/>
                    <a:lumOff val="15000"/>
                  </a:schemeClr>
                </a:solidFill>
                <a:latin typeface="Avenir Book"/>
              </a:rPr>
              <a:t>,</a:t>
            </a:r>
            <a:r>
              <a:rPr lang="es-CL" b="1" dirty="0" smtClean="0">
                <a:solidFill>
                  <a:schemeClr val="tx1">
                    <a:lumMod val="85000"/>
                    <a:lumOff val="15000"/>
                  </a:schemeClr>
                </a:solidFill>
                <a:latin typeface="Avenir Book"/>
              </a:rPr>
              <a:t> </a:t>
            </a:r>
            <a:r>
              <a:rPr lang="es-CL" b="1" dirty="0">
                <a:solidFill>
                  <a:schemeClr val="tx1">
                    <a:lumMod val="85000"/>
                    <a:lumOff val="15000"/>
                  </a:schemeClr>
                </a:solidFill>
                <a:latin typeface="Avenir Book"/>
              </a:rPr>
              <a:t>C</a:t>
            </a:r>
            <a:r>
              <a:rPr lang="es-CL" dirty="0">
                <a:latin typeface="Avenir Book"/>
              </a:rPr>
              <a:t> </a:t>
            </a:r>
            <a:r>
              <a:rPr lang="es-CL" dirty="0" err="1" smtClean="0">
                <a:latin typeface="Avenir Book"/>
              </a:rPr>
              <a:t>doesn’t</a:t>
            </a:r>
            <a:r>
              <a:rPr lang="es-CL" dirty="0" smtClean="0">
                <a:latin typeface="Avenir Book"/>
              </a:rPr>
              <a:t> look as </a:t>
            </a:r>
            <a:r>
              <a:rPr lang="es-CL" dirty="0" err="1" smtClean="0">
                <a:latin typeface="Avenir Book"/>
              </a:rPr>
              <a:t>good</a:t>
            </a:r>
            <a:r>
              <a:rPr lang="es-CL" dirty="0" smtClean="0">
                <a:latin typeface="Avenir Book"/>
              </a:rPr>
              <a:t> as </a:t>
            </a:r>
            <a:r>
              <a:rPr lang="es-CL" dirty="0" err="1" smtClean="0">
                <a:latin typeface="Avenir Book"/>
              </a:rPr>
              <a:t>it</a:t>
            </a:r>
            <a:r>
              <a:rPr lang="es-CL" dirty="0" smtClean="0">
                <a:latin typeface="Avenir Book"/>
              </a:rPr>
              <a:t> </a:t>
            </a:r>
            <a:r>
              <a:rPr lang="es-CL" dirty="0" err="1" smtClean="0">
                <a:latin typeface="Avenir Book"/>
              </a:rPr>
              <a:t>did</a:t>
            </a:r>
            <a:r>
              <a:rPr lang="es-CL" dirty="0" smtClean="0">
                <a:latin typeface="Avenir Book"/>
              </a:rPr>
              <a:t> </a:t>
            </a:r>
            <a:r>
              <a:rPr lang="es-CL" dirty="0" err="1" smtClean="0">
                <a:latin typeface="Avenir Book"/>
              </a:rPr>
              <a:t>previously</a:t>
            </a:r>
            <a:r>
              <a:rPr lang="es-CL" dirty="0" smtClean="0">
                <a:latin typeface="Avenir Book"/>
              </a:rPr>
              <a:t>.</a:t>
            </a:r>
            <a:endParaRPr lang="es-CL" dirty="0">
              <a:latin typeface="Avenir Book"/>
            </a:endParaRPr>
          </a:p>
        </p:txBody>
      </p:sp>
      <p:sp>
        <p:nvSpPr>
          <p:cNvPr id="17" name="Pergamino horizontal 98">
            <a:extLst>
              <a:ext uri="{FF2B5EF4-FFF2-40B4-BE49-F238E27FC236}">
                <a16:creationId xmlns:a16="http://schemas.microsoft.com/office/drawing/2014/main" id="{A46CDA96-3D26-4931-88E3-1B66EAD9E6EB}"/>
              </a:ext>
            </a:extLst>
          </p:cNvPr>
          <p:cNvSpPr/>
          <p:nvPr/>
        </p:nvSpPr>
        <p:spPr>
          <a:xfrm>
            <a:off x="626892" y="2333627"/>
            <a:ext cx="3104866" cy="382188"/>
          </a:xfrm>
          <a:prstGeom prst="horizontalScroll">
            <a:avLst/>
          </a:prstGeom>
          <a:solidFill>
            <a:srgbClr val="B1DDEB"/>
          </a:solidFill>
          <a:ln>
            <a:solidFill>
              <a:srgbClr val="09213B"/>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lvl="0"/>
            <a:r>
              <a:rPr lang="en-GB" sz="1400" dirty="0">
                <a:solidFill>
                  <a:prstClr val="black"/>
                </a:solidFill>
              </a:rPr>
              <a:t>…</a:t>
            </a:r>
            <a:r>
              <a:rPr lang="es-ES" sz="1400" dirty="0">
                <a:gradFill flip="none" rotWithShape="1">
                  <a:gsLst>
                    <a:gs pos="0">
                      <a:schemeClr val="accent1">
                        <a:lumMod val="40000"/>
                        <a:lumOff val="60000"/>
                        <a:alpha val="10000"/>
                      </a:schemeClr>
                    </a:gs>
                    <a:gs pos="100000">
                      <a:schemeClr val="accent1">
                        <a:lumMod val="40000"/>
                        <a:lumOff val="60000"/>
                        <a:alpha val="10000"/>
                      </a:schemeClr>
                    </a:gs>
                    <a:gs pos="96000">
                      <a:prstClr val="black"/>
                    </a:gs>
                    <a:gs pos="4000">
                      <a:prstClr val="black"/>
                    </a:gs>
                  </a:gsLst>
                  <a:lin ang="0" scaled="1"/>
                  <a:tileRect/>
                </a:gradFill>
              </a:rPr>
              <a:t>TGAATAGGCGTACTTCATCCATGC</a:t>
            </a:r>
            <a:r>
              <a:rPr lang="en-GB" sz="1400" dirty="0">
                <a:solidFill>
                  <a:prstClr val="black"/>
                </a:solidFill>
              </a:rPr>
              <a:t>…</a:t>
            </a:r>
          </a:p>
        </p:txBody>
      </p:sp>
      <p:sp>
        <p:nvSpPr>
          <p:cNvPr id="18" name="CuadroTexto 99">
            <a:extLst>
              <a:ext uri="{FF2B5EF4-FFF2-40B4-BE49-F238E27FC236}">
                <a16:creationId xmlns:a16="http://schemas.microsoft.com/office/drawing/2014/main" id="{B926B35C-6338-40A8-8350-D09E246C9117}"/>
              </a:ext>
            </a:extLst>
          </p:cNvPr>
          <p:cNvSpPr txBox="1"/>
          <p:nvPr/>
        </p:nvSpPr>
        <p:spPr>
          <a:xfrm>
            <a:off x="650142" y="2128320"/>
            <a:ext cx="2399228" cy="246221"/>
          </a:xfrm>
          <a:prstGeom prst="rect">
            <a:avLst/>
          </a:prstGeom>
          <a:noFill/>
          <a:ln>
            <a:noFill/>
          </a:ln>
          <a:effectLst>
            <a:glow rad="1193800">
              <a:schemeClr val="bg2">
                <a:alpha val="75000"/>
              </a:schemeClr>
            </a:glow>
            <a:softEdge rad="635000"/>
          </a:effectLst>
        </p:spPr>
        <p:txBody>
          <a:bodyPr wrap="square" lIns="0" tIns="0" rIns="0" bIns="0" rtlCol="0">
            <a:spAutoFit/>
          </a:bodyPr>
          <a:lstStyle/>
          <a:p>
            <a:r>
              <a:rPr lang="en-GB" sz="1600" dirty="0" smtClean="0">
                <a:effectLst/>
              </a:rPr>
              <a:t>reference</a:t>
            </a:r>
            <a:endParaRPr lang="en-GB" sz="1600" dirty="0">
              <a:effectLst/>
            </a:endParaRPr>
          </a:p>
        </p:txBody>
      </p:sp>
      <p:pic>
        <p:nvPicPr>
          <p:cNvPr id="21" name="Imagen 7"/>
          <p:cNvPicPr>
            <a:picLocks noChangeAspect="1"/>
          </p:cNvPicPr>
          <p:nvPr/>
        </p:nvPicPr>
        <p:blipFill rotWithShape="1">
          <a:blip r:embed="rId2"/>
          <a:srcRect l="6747" t="23923" r="5707" b="32764"/>
          <a:stretch/>
        </p:blipFill>
        <p:spPr>
          <a:xfrm>
            <a:off x="6009593" y="4152136"/>
            <a:ext cx="2836365" cy="898957"/>
          </a:xfrm>
          <a:prstGeom prst="rect">
            <a:avLst/>
          </a:prstGeom>
        </p:spPr>
      </p:pic>
    </p:spTree>
    <p:extLst>
      <p:ext uri="{BB962C8B-B14F-4D97-AF65-F5344CB8AC3E}">
        <p14:creationId xmlns:p14="http://schemas.microsoft.com/office/powerpoint/2010/main" val="42217491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VCF </a:t>
            </a:r>
            <a:r>
              <a:rPr lang="en-US" dirty="0" smtClean="0"/>
              <a:t>Format</a:t>
            </a:r>
            <a:endParaRPr lang="en-GB" dirty="0"/>
          </a:p>
        </p:txBody>
      </p:sp>
      <p:sp>
        <p:nvSpPr>
          <p:cNvPr id="3" name="Content Placeholder 2"/>
          <p:cNvSpPr>
            <a:spLocks noGrp="1"/>
          </p:cNvSpPr>
          <p:nvPr>
            <p:ph sz="quarter" idx="10"/>
          </p:nvPr>
        </p:nvSpPr>
        <p:spPr/>
        <p:txBody>
          <a:bodyPr/>
          <a:lstStyle/>
          <a:p>
            <a:r>
              <a:rPr lang="en-US" dirty="0" smtClean="0"/>
              <a:t>The Variant Call Format (VCF) </a:t>
            </a:r>
            <a:r>
              <a:rPr lang="en-US" dirty="0" smtClean="0"/>
              <a:t>is designed to be human-readable.</a:t>
            </a:r>
            <a:endParaRPr lang="en-GB" dirty="0"/>
          </a:p>
          <a:p>
            <a:pPr lvl="1"/>
            <a:r>
              <a:rPr lang="en-US" dirty="0" smtClean="0"/>
              <a:t>We can use it for some further quality filtering</a:t>
            </a:r>
          </a:p>
          <a:p>
            <a:pPr lvl="1"/>
            <a:r>
              <a:rPr lang="en-US" dirty="0" smtClean="0"/>
              <a:t>Filtering by genotype, particularly if working with families.</a:t>
            </a:r>
            <a:endParaRPr lang="en-GB" dirty="0"/>
          </a:p>
        </p:txBody>
      </p:sp>
      <p:pic>
        <p:nvPicPr>
          <p:cNvPr id="4" name="Imagen 5" descr="Captura de pantalla 2017-03-20 a las 4.23.51 p.m..png">
            <a:extLst>
              <a:ext uri="{FF2B5EF4-FFF2-40B4-BE49-F238E27FC236}">
                <a16:creationId xmlns:a16="http://schemas.microsoft.com/office/drawing/2014/main" id="{EDC249EA-E412-478D-9792-CC6D6087919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6318" y="3692769"/>
            <a:ext cx="8229600" cy="3165231"/>
          </a:xfrm>
          <a:prstGeom prst="rect">
            <a:avLst/>
          </a:prstGeom>
        </p:spPr>
      </p:pic>
      <p:sp>
        <p:nvSpPr>
          <p:cNvPr id="5" name="Oval 4">
            <a:extLst>
              <a:ext uri="{FF2B5EF4-FFF2-40B4-BE49-F238E27FC236}">
                <a16:creationId xmlns:a16="http://schemas.microsoft.com/office/drawing/2014/main" id="{C1492A8E-5C91-47DD-B586-4974324D2EFD}"/>
              </a:ext>
            </a:extLst>
          </p:cNvPr>
          <p:cNvSpPr/>
          <p:nvPr/>
        </p:nvSpPr>
        <p:spPr>
          <a:xfrm>
            <a:off x="5301842" y="5753504"/>
            <a:ext cx="3309456" cy="1057275"/>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CL"/>
          </a:p>
        </p:txBody>
      </p:sp>
    </p:spTree>
    <p:extLst>
      <p:ext uri="{BB962C8B-B14F-4D97-AF65-F5344CB8AC3E}">
        <p14:creationId xmlns:p14="http://schemas.microsoft.com/office/powerpoint/2010/main" val="13836545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986119" y="1940369"/>
            <a:ext cx="7091082" cy="1327143"/>
          </a:xfrm>
          <a:prstGeom prst="rect">
            <a:avLst/>
          </a:prstGeom>
          <a:noFill/>
          <a:ln>
            <a:noFill/>
          </a:ln>
        </p:spPr>
        <p:txBody>
          <a:bodyPr lIns="0" tIns="0" rIns="0" bIns="0"/>
          <a:lstStyle>
            <a:lvl1pPr marL="0" marR="0" indent="0" rtl="0" hangingPunct="0">
              <a:spcBef>
                <a:spcPts val="0"/>
              </a:spcBef>
              <a:spcAft>
                <a:spcPts val="1041"/>
              </a:spcAft>
              <a:tabLst/>
              <a:defRPr lang="en-GB" sz="2358" b="0" i="0" u="none" strike="noStrike">
                <a:ln>
                  <a:noFill/>
                </a:ln>
                <a:solidFill>
                  <a:schemeClr val="tx1"/>
                </a:solidFill>
                <a:latin typeface="Arial" pitchFamily="34" charset="0"/>
                <a:cs typeface="Arial" pitchFamily="34" charset="0"/>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a:lstStyle>
          <a:p>
            <a:pPr algn="ctr"/>
            <a:r>
              <a:rPr lang="en-US" sz="2800" b="1" kern="0" spc="-1" dirty="0" smtClean="0">
                <a:solidFill>
                  <a:srgbClr val="002060"/>
                </a:solidFill>
                <a:uFill>
                  <a:solidFill>
                    <a:srgbClr val="FFFFFF"/>
                  </a:solidFill>
                </a:uFill>
                <a:latin typeface="Calibri" charset="0"/>
                <a:ea typeface="Calibri" charset="0"/>
                <a:cs typeface="Calibri" charset="0"/>
              </a:rPr>
              <a:t>The Final Steps with</a:t>
            </a:r>
            <a:br>
              <a:rPr lang="en-US" sz="2800" b="1" kern="0" spc="-1" dirty="0" smtClean="0">
                <a:solidFill>
                  <a:srgbClr val="002060"/>
                </a:solidFill>
                <a:uFill>
                  <a:solidFill>
                    <a:srgbClr val="FFFFFF"/>
                  </a:solidFill>
                </a:uFill>
                <a:latin typeface="Calibri" charset="0"/>
                <a:ea typeface="Calibri" charset="0"/>
                <a:cs typeface="Calibri" charset="0"/>
              </a:rPr>
            </a:br>
            <a:r>
              <a:rPr lang="en-US" sz="2800" b="1" kern="0" spc="-1" dirty="0" smtClean="0">
                <a:solidFill>
                  <a:srgbClr val="002060"/>
                </a:solidFill>
                <a:uFill>
                  <a:solidFill>
                    <a:srgbClr val="FFFFFF"/>
                  </a:solidFill>
                </a:uFill>
                <a:latin typeface="Calibri" charset="0"/>
                <a:ea typeface="Calibri" charset="0"/>
                <a:cs typeface="Calibri" charset="0"/>
              </a:rPr>
              <a:t>Annotation </a:t>
            </a:r>
            <a:r>
              <a:rPr lang="en-US" sz="2800" b="1" kern="0" spc="-1" dirty="0">
                <a:solidFill>
                  <a:srgbClr val="002060"/>
                </a:solidFill>
                <a:uFill>
                  <a:solidFill>
                    <a:srgbClr val="FFFFFF"/>
                  </a:solidFill>
                </a:uFill>
                <a:latin typeface="Calibri" charset="0"/>
                <a:ea typeface="Calibri" charset="0"/>
                <a:cs typeface="Calibri" charset="0"/>
              </a:rPr>
              <a:t>and </a:t>
            </a:r>
            <a:r>
              <a:rPr lang="en-US" sz="2800" b="1" kern="0" spc="-1" dirty="0" err="1">
                <a:solidFill>
                  <a:srgbClr val="002060"/>
                </a:solidFill>
                <a:uFill>
                  <a:solidFill>
                    <a:srgbClr val="FFFFFF"/>
                  </a:solidFill>
                </a:uFill>
                <a:latin typeface="Calibri" charset="0"/>
                <a:ea typeface="Calibri" charset="0"/>
                <a:cs typeface="Calibri" charset="0"/>
              </a:rPr>
              <a:t>Visualisation</a:t>
            </a:r>
            <a:endParaRPr lang="en-US" sz="2800" b="1" kern="0" spc="-1" dirty="0">
              <a:solidFill>
                <a:srgbClr val="002060"/>
              </a:solidFill>
              <a:uFill>
                <a:solidFill>
                  <a:srgbClr val="FFFFFF"/>
                </a:solidFill>
              </a:uFill>
              <a:latin typeface="Calibri" charset="0"/>
              <a:ea typeface="Calibri" charset="0"/>
              <a:cs typeface="Calibri" charset="0"/>
            </a:endParaRPr>
          </a:p>
        </p:txBody>
      </p:sp>
    </p:spTree>
    <p:extLst>
      <p:ext uri="{BB962C8B-B14F-4D97-AF65-F5344CB8AC3E}">
        <p14:creationId xmlns:p14="http://schemas.microsoft.com/office/powerpoint/2010/main" val="18436043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Context and Effects</a:t>
            </a:r>
            <a:endParaRPr lang="en-GB" dirty="0"/>
          </a:p>
        </p:txBody>
      </p:sp>
      <p:sp>
        <p:nvSpPr>
          <p:cNvPr id="3" name="Content Placeholder 2"/>
          <p:cNvSpPr>
            <a:spLocks noGrp="1"/>
          </p:cNvSpPr>
          <p:nvPr>
            <p:ph sz="quarter" idx="10"/>
          </p:nvPr>
        </p:nvSpPr>
        <p:spPr>
          <a:xfrm>
            <a:off x="368300" y="1303866"/>
            <a:ext cx="8421688" cy="5138879"/>
          </a:xfrm>
        </p:spPr>
        <p:txBody>
          <a:bodyPr>
            <a:normAutofit/>
          </a:bodyPr>
          <a:lstStyle/>
          <a:p>
            <a:r>
              <a:rPr lang="en-US" dirty="0" smtClean="0"/>
              <a:t>To use the </a:t>
            </a:r>
            <a:r>
              <a:rPr lang="en-US" dirty="0" smtClean="0"/>
              <a:t>vast wealth of database knowledge at our disposal, we start any variant call analysis with annotation</a:t>
            </a:r>
            <a:r>
              <a:rPr lang="en-US" dirty="0" smtClean="0"/>
              <a:t>, starting with genic </a:t>
            </a:r>
            <a:r>
              <a:rPr lang="en-US" dirty="0" smtClean="0"/>
              <a:t>context.</a:t>
            </a:r>
          </a:p>
          <a:p>
            <a:pPr lvl="1"/>
            <a:r>
              <a:rPr lang="en-US" dirty="0" smtClean="0"/>
              <a:t>What genes are they in? </a:t>
            </a:r>
            <a:r>
              <a:rPr lang="en-US" dirty="0" err="1"/>
              <a:t>E</a:t>
            </a:r>
            <a:r>
              <a:rPr lang="en-US" dirty="0" err="1" smtClean="0"/>
              <a:t>xonic</a:t>
            </a:r>
            <a:r>
              <a:rPr lang="en-US" dirty="0" smtClean="0"/>
              <a:t> </a:t>
            </a:r>
            <a:r>
              <a:rPr lang="en-US" dirty="0" smtClean="0"/>
              <a:t>region? </a:t>
            </a:r>
            <a:r>
              <a:rPr lang="en-US" dirty="0" smtClean="0"/>
              <a:t>What </a:t>
            </a:r>
            <a:r>
              <a:rPr lang="en-US" dirty="0" smtClean="0"/>
              <a:t>consequence for the underlying transcript?</a:t>
            </a:r>
          </a:p>
          <a:p>
            <a:pPr lvl="1"/>
            <a:r>
              <a:rPr lang="en-US" dirty="0" smtClean="0"/>
              <a:t>Does it risk changing protein structure?</a:t>
            </a:r>
          </a:p>
          <a:p>
            <a:pPr lvl="2"/>
            <a:r>
              <a:rPr lang="en-US" dirty="0" smtClean="0"/>
              <a:t>Variants that lead to the same underlying </a:t>
            </a:r>
            <a:r>
              <a:rPr lang="en-US" dirty="0" smtClean="0"/>
              <a:t>AA </a:t>
            </a:r>
            <a:r>
              <a:rPr lang="en-US" dirty="0" smtClean="0"/>
              <a:t>sequence (synonymous) </a:t>
            </a:r>
            <a:r>
              <a:rPr lang="en-US" dirty="0" smtClean="0">
                <a:sym typeface="Wingdings" panose="05000000000000000000" pitchFamily="2" charset="2"/>
              </a:rPr>
              <a:t> </a:t>
            </a:r>
            <a:r>
              <a:rPr lang="en-US" dirty="0" smtClean="0"/>
              <a:t>little </a:t>
            </a:r>
            <a:r>
              <a:rPr lang="en-US" dirty="0" smtClean="0"/>
              <a:t>interest.</a:t>
            </a:r>
          </a:p>
          <a:p>
            <a:pPr lvl="2"/>
            <a:r>
              <a:rPr lang="en-US" dirty="0" smtClean="0"/>
              <a:t>A new </a:t>
            </a:r>
            <a:r>
              <a:rPr lang="en-US" dirty="0" smtClean="0"/>
              <a:t>early </a:t>
            </a:r>
            <a:r>
              <a:rPr lang="en-US" dirty="0" smtClean="0"/>
              <a:t>stop/frameshifting change </a:t>
            </a:r>
            <a:r>
              <a:rPr lang="en-US" dirty="0" smtClean="0">
                <a:sym typeface="Wingdings" panose="05000000000000000000" pitchFamily="2" charset="2"/>
              </a:rPr>
              <a:t> very</a:t>
            </a:r>
            <a:r>
              <a:rPr lang="en-US" dirty="0" smtClean="0"/>
              <a:t> </a:t>
            </a:r>
            <a:r>
              <a:rPr lang="en-US" dirty="0" smtClean="0"/>
              <a:t>relevant.</a:t>
            </a:r>
          </a:p>
          <a:p>
            <a:pPr lvl="2"/>
            <a:r>
              <a:rPr lang="en-US" dirty="0" smtClean="0"/>
              <a:t>To ascertain </a:t>
            </a:r>
            <a:r>
              <a:rPr lang="en-US" dirty="0" smtClean="0"/>
              <a:t>risk </a:t>
            </a:r>
            <a:r>
              <a:rPr lang="en-US" dirty="0" smtClean="0"/>
              <a:t>for </a:t>
            </a:r>
            <a:r>
              <a:rPr lang="en-US" dirty="0" smtClean="0"/>
              <a:t>missense changes we </a:t>
            </a:r>
            <a:r>
              <a:rPr lang="en-US" dirty="0" smtClean="0"/>
              <a:t>use </a:t>
            </a:r>
            <a:r>
              <a:rPr lang="en-US" dirty="0" smtClean="0"/>
              <a:t>programs </a:t>
            </a:r>
            <a:r>
              <a:rPr lang="en-US" dirty="0" smtClean="0"/>
              <a:t>that predict protein structure (Polyphen2</a:t>
            </a:r>
            <a:r>
              <a:rPr lang="en-US" dirty="0" smtClean="0"/>
              <a:t>, SIFT, MutationTaster</a:t>
            </a:r>
            <a:r>
              <a:rPr lang="en-US" dirty="0" smtClean="0"/>
              <a:t>).</a:t>
            </a:r>
            <a:endParaRPr lang="en-US" dirty="0" smtClean="0"/>
          </a:p>
        </p:txBody>
      </p:sp>
    </p:spTree>
    <p:extLst>
      <p:ext uri="{BB962C8B-B14F-4D97-AF65-F5344CB8AC3E}">
        <p14:creationId xmlns:p14="http://schemas.microsoft.com/office/powerpoint/2010/main" val="35052774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Databases</a:t>
            </a:r>
            <a:endParaRPr lang="en-GB" dirty="0"/>
          </a:p>
        </p:txBody>
      </p:sp>
      <p:sp>
        <p:nvSpPr>
          <p:cNvPr id="3" name="Content Placeholder 2"/>
          <p:cNvSpPr>
            <a:spLocks noGrp="1"/>
          </p:cNvSpPr>
          <p:nvPr>
            <p:ph sz="quarter" idx="10"/>
          </p:nvPr>
        </p:nvSpPr>
        <p:spPr/>
        <p:txBody>
          <a:bodyPr/>
          <a:lstStyle/>
          <a:p>
            <a:r>
              <a:rPr lang="en-US" dirty="0" smtClean="0"/>
              <a:t>The reference genome can only represent one possible </a:t>
            </a:r>
            <a:r>
              <a:rPr lang="en-US" dirty="0" smtClean="0"/>
              <a:t>sequence, therefore a lot of </a:t>
            </a:r>
            <a:r>
              <a:rPr lang="en-US" dirty="0" smtClean="0"/>
              <a:t>so called variants </a:t>
            </a:r>
            <a:r>
              <a:rPr lang="en-US" dirty="0" smtClean="0"/>
              <a:t>will be quite </a:t>
            </a:r>
            <a:r>
              <a:rPr lang="en-US" dirty="0" smtClean="0"/>
              <a:t>common. </a:t>
            </a:r>
          </a:p>
          <a:p>
            <a:pPr lvl="1"/>
            <a:r>
              <a:rPr lang="en-US" dirty="0" smtClean="0"/>
              <a:t>At a population level, we refer to these as single nucleotide polymorphisms (SNPs).</a:t>
            </a:r>
          </a:p>
          <a:p>
            <a:pPr lvl="2"/>
            <a:r>
              <a:rPr lang="en-US" dirty="0" smtClean="0"/>
              <a:t>Various databases </a:t>
            </a:r>
            <a:r>
              <a:rPr lang="en-US" dirty="0" smtClean="0"/>
              <a:t>(e.g. </a:t>
            </a:r>
            <a:r>
              <a:rPr lang="en-US" dirty="0" err="1" smtClean="0"/>
              <a:t>dbSNP</a:t>
            </a:r>
            <a:r>
              <a:rPr lang="en-US" dirty="0" smtClean="0"/>
              <a:t>) </a:t>
            </a:r>
            <a:r>
              <a:rPr lang="en-US" dirty="0" smtClean="0"/>
              <a:t>host </a:t>
            </a:r>
            <a:r>
              <a:rPr lang="en-US" dirty="0" smtClean="0"/>
              <a:t>large collections </a:t>
            </a:r>
            <a:r>
              <a:rPr lang="en-US" dirty="0" smtClean="0"/>
              <a:t>of SNPs based on </a:t>
            </a:r>
            <a:r>
              <a:rPr lang="en-US" dirty="0" smtClean="0"/>
              <a:t>previous sequencing efforts.</a:t>
            </a:r>
            <a:endParaRPr lang="en-US" dirty="0" smtClean="0"/>
          </a:p>
          <a:p>
            <a:pPr marL="914400" lvl="2" indent="0">
              <a:buNone/>
            </a:pPr>
            <a:endParaRPr lang="en-GB" dirty="0"/>
          </a:p>
        </p:txBody>
      </p:sp>
      <p:sp>
        <p:nvSpPr>
          <p:cNvPr id="4" name="TextBox 3">
            <a:extLst>
              <a:ext uri="{FF2B5EF4-FFF2-40B4-BE49-F238E27FC236}">
                <a16:creationId xmlns:a16="http://schemas.microsoft.com/office/drawing/2014/main" id="{DD4035C9-51B1-4CC5-AE07-536AA411C2EF}"/>
              </a:ext>
            </a:extLst>
          </p:cNvPr>
          <p:cNvSpPr txBox="1"/>
          <p:nvPr/>
        </p:nvSpPr>
        <p:spPr>
          <a:xfrm>
            <a:off x="80074" y="4582229"/>
            <a:ext cx="1891365" cy="738664"/>
          </a:xfrm>
          <a:prstGeom prst="rect">
            <a:avLst/>
          </a:prstGeom>
          <a:noFill/>
        </p:spPr>
        <p:txBody>
          <a:bodyPr wrap="square" rtlCol="0">
            <a:spAutoFit/>
          </a:bodyPr>
          <a:lstStyle/>
          <a:p>
            <a:r>
              <a:rPr lang="es-CL" sz="1400" b="1" dirty="0">
                <a:solidFill>
                  <a:schemeClr val="bg2">
                    <a:lumMod val="10000"/>
                  </a:schemeClr>
                </a:solidFill>
              </a:rPr>
              <a:t>1000 Genomes Project</a:t>
            </a:r>
          </a:p>
          <a:p>
            <a:r>
              <a:rPr lang="es-CL" sz="1400" dirty="0">
                <a:solidFill>
                  <a:schemeClr val="bg2">
                    <a:lumMod val="10000"/>
                  </a:schemeClr>
                </a:solidFill>
              </a:rPr>
              <a:t>2 504 </a:t>
            </a:r>
            <a:r>
              <a:rPr lang="es-CL" sz="1400" dirty="0" err="1" smtClean="0">
                <a:solidFill>
                  <a:schemeClr val="bg2">
                    <a:lumMod val="10000"/>
                  </a:schemeClr>
                </a:solidFill>
              </a:rPr>
              <a:t>individuals</a:t>
            </a:r>
            <a:r>
              <a:rPr lang="es-CL" sz="1400" dirty="0" smtClean="0">
                <a:solidFill>
                  <a:schemeClr val="bg2">
                    <a:lumMod val="10000"/>
                  </a:schemeClr>
                </a:solidFill>
              </a:rPr>
              <a:t> in </a:t>
            </a:r>
            <a:r>
              <a:rPr lang="es-CL" sz="1400" dirty="0">
                <a:solidFill>
                  <a:schemeClr val="bg2">
                    <a:lumMod val="10000"/>
                  </a:schemeClr>
                </a:solidFill>
              </a:rPr>
              <a:t>26 </a:t>
            </a:r>
            <a:r>
              <a:rPr lang="es-CL" sz="1400" dirty="0" err="1" smtClean="0">
                <a:solidFill>
                  <a:schemeClr val="bg2">
                    <a:lumMod val="10000"/>
                  </a:schemeClr>
                </a:solidFill>
              </a:rPr>
              <a:t>populations</a:t>
            </a:r>
            <a:endParaRPr lang="es-CL" sz="1400" dirty="0">
              <a:solidFill>
                <a:schemeClr val="bg2">
                  <a:lumMod val="10000"/>
                </a:schemeClr>
              </a:solidFill>
            </a:endParaRPr>
          </a:p>
        </p:txBody>
      </p:sp>
      <p:sp>
        <p:nvSpPr>
          <p:cNvPr id="5" name="Rectangle 4">
            <a:extLst>
              <a:ext uri="{FF2B5EF4-FFF2-40B4-BE49-F238E27FC236}">
                <a16:creationId xmlns:a16="http://schemas.microsoft.com/office/drawing/2014/main" id="{03958808-1245-484D-BE54-3BCFF11B5732}"/>
              </a:ext>
            </a:extLst>
          </p:cNvPr>
          <p:cNvSpPr/>
          <p:nvPr/>
        </p:nvSpPr>
        <p:spPr>
          <a:xfrm>
            <a:off x="1971439" y="5145023"/>
            <a:ext cx="2098727" cy="738664"/>
          </a:xfrm>
          <a:prstGeom prst="rect">
            <a:avLst/>
          </a:prstGeom>
        </p:spPr>
        <p:txBody>
          <a:bodyPr wrap="square">
            <a:spAutoFit/>
          </a:bodyPr>
          <a:lstStyle/>
          <a:p>
            <a:r>
              <a:rPr lang="en-GB" sz="1400" b="1" dirty="0">
                <a:solidFill>
                  <a:schemeClr val="bg2">
                    <a:lumMod val="10000"/>
                  </a:schemeClr>
                </a:solidFill>
              </a:rPr>
              <a:t>NHLBI Exome Sequencing Project </a:t>
            </a:r>
          </a:p>
          <a:p>
            <a:r>
              <a:rPr lang="es-CL" sz="1400" dirty="0" err="1" smtClean="0">
                <a:solidFill>
                  <a:schemeClr val="bg2">
                    <a:lumMod val="10000"/>
                  </a:schemeClr>
                </a:solidFill>
              </a:rPr>
              <a:t>Variants</a:t>
            </a:r>
            <a:r>
              <a:rPr lang="es-CL" sz="1400" dirty="0" smtClean="0">
                <a:solidFill>
                  <a:schemeClr val="bg2">
                    <a:lumMod val="10000"/>
                  </a:schemeClr>
                </a:solidFill>
              </a:rPr>
              <a:t> in </a:t>
            </a:r>
            <a:r>
              <a:rPr lang="es-CL" sz="1400" dirty="0">
                <a:solidFill>
                  <a:schemeClr val="bg2">
                    <a:lumMod val="10000"/>
                  </a:schemeClr>
                </a:solidFill>
              </a:rPr>
              <a:t>6 503 </a:t>
            </a:r>
            <a:r>
              <a:rPr lang="es-CL" sz="1400" dirty="0" err="1" smtClean="0">
                <a:solidFill>
                  <a:schemeClr val="bg2">
                    <a:lumMod val="10000"/>
                  </a:schemeClr>
                </a:solidFill>
              </a:rPr>
              <a:t>samples</a:t>
            </a:r>
            <a:endParaRPr lang="es-CL" sz="1400" dirty="0">
              <a:solidFill>
                <a:schemeClr val="bg2">
                  <a:lumMod val="10000"/>
                </a:schemeClr>
              </a:solidFill>
            </a:endParaRPr>
          </a:p>
        </p:txBody>
      </p:sp>
      <p:sp>
        <p:nvSpPr>
          <p:cNvPr id="6" name="Rectangle 5">
            <a:extLst>
              <a:ext uri="{FF2B5EF4-FFF2-40B4-BE49-F238E27FC236}">
                <a16:creationId xmlns:a16="http://schemas.microsoft.com/office/drawing/2014/main" id="{80789C39-2848-485E-AFFC-CDC5854DA8FD}"/>
              </a:ext>
            </a:extLst>
          </p:cNvPr>
          <p:cNvSpPr/>
          <p:nvPr/>
        </p:nvSpPr>
        <p:spPr>
          <a:xfrm>
            <a:off x="3850379" y="4482131"/>
            <a:ext cx="3619500" cy="523220"/>
          </a:xfrm>
          <a:prstGeom prst="rect">
            <a:avLst/>
          </a:prstGeom>
          <a:effectLst/>
        </p:spPr>
        <p:style>
          <a:lnRef idx="2">
            <a:schemeClr val="accent4"/>
          </a:lnRef>
          <a:fillRef idx="1">
            <a:schemeClr val="lt1"/>
          </a:fillRef>
          <a:effectRef idx="0">
            <a:schemeClr val="accent4"/>
          </a:effectRef>
          <a:fontRef idx="minor">
            <a:schemeClr val="dk1"/>
          </a:fontRef>
        </p:style>
        <p:txBody>
          <a:bodyPr wrap="square">
            <a:spAutoFit/>
          </a:bodyPr>
          <a:lstStyle/>
          <a:p>
            <a:r>
              <a:rPr lang="es-CL" sz="1400" b="1" dirty="0" err="1"/>
              <a:t>Exome</a:t>
            </a:r>
            <a:r>
              <a:rPr lang="es-CL" sz="1400" b="1" dirty="0"/>
              <a:t> </a:t>
            </a:r>
            <a:r>
              <a:rPr lang="es-CL" sz="1400" b="1" dirty="0" err="1"/>
              <a:t>Aggregation</a:t>
            </a:r>
            <a:r>
              <a:rPr lang="es-CL" sz="1400" b="1" dirty="0"/>
              <a:t> </a:t>
            </a:r>
            <a:r>
              <a:rPr lang="es-CL" sz="1400" b="1" dirty="0" err="1"/>
              <a:t>Consortium</a:t>
            </a:r>
            <a:r>
              <a:rPr lang="es-CL" sz="1400" b="1" dirty="0"/>
              <a:t> (ExAC)</a:t>
            </a:r>
          </a:p>
          <a:p>
            <a:r>
              <a:rPr lang="es-CL" sz="1400" dirty="0"/>
              <a:t>60 706 </a:t>
            </a:r>
            <a:r>
              <a:rPr lang="es-CL" sz="1400" dirty="0" err="1" smtClean="0"/>
              <a:t>individuals</a:t>
            </a:r>
            <a:endParaRPr lang="es-CL" sz="1400" dirty="0"/>
          </a:p>
        </p:txBody>
      </p:sp>
      <p:sp>
        <p:nvSpPr>
          <p:cNvPr id="7" name="Rectangle 6">
            <a:extLst>
              <a:ext uri="{FF2B5EF4-FFF2-40B4-BE49-F238E27FC236}">
                <a16:creationId xmlns:a16="http://schemas.microsoft.com/office/drawing/2014/main" id="{1D68340E-58CF-45F1-B515-1038A8865D39}"/>
              </a:ext>
            </a:extLst>
          </p:cNvPr>
          <p:cNvSpPr/>
          <p:nvPr/>
        </p:nvSpPr>
        <p:spPr>
          <a:xfrm>
            <a:off x="4061554" y="5228559"/>
            <a:ext cx="4850924" cy="615553"/>
          </a:xfrm>
          <a:prstGeom prst="rect">
            <a:avLst/>
          </a:prstGeom>
          <a:effectLst/>
        </p:spPr>
        <p:style>
          <a:lnRef idx="2">
            <a:schemeClr val="accent2"/>
          </a:lnRef>
          <a:fillRef idx="1">
            <a:schemeClr val="lt1"/>
          </a:fillRef>
          <a:effectRef idx="0">
            <a:schemeClr val="accent2"/>
          </a:effectRef>
          <a:fontRef idx="minor">
            <a:schemeClr val="dk1"/>
          </a:fontRef>
        </p:style>
        <p:txBody>
          <a:bodyPr wrap="square">
            <a:spAutoFit/>
          </a:bodyPr>
          <a:lstStyle/>
          <a:p>
            <a:r>
              <a:rPr lang="es-CL" b="1" dirty="0"/>
              <a:t>Genome </a:t>
            </a:r>
            <a:r>
              <a:rPr lang="es-CL" b="1" dirty="0" err="1"/>
              <a:t>Aggregation</a:t>
            </a:r>
            <a:r>
              <a:rPr lang="es-CL" b="1" dirty="0"/>
              <a:t> </a:t>
            </a:r>
            <a:r>
              <a:rPr lang="es-CL" b="1" dirty="0" err="1"/>
              <a:t>Database</a:t>
            </a:r>
            <a:endParaRPr lang="es-CL" b="1" dirty="0"/>
          </a:p>
          <a:p>
            <a:r>
              <a:rPr lang="en-GB" sz="1600" dirty="0"/>
              <a:t>138 632 </a:t>
            </a:r>
            <a:r>
              <a:rPr lang="en-GB" sz="1600" dirty="0" smtClean="0"/>
              <a:t>individuals </a:t>
            </a:r>
            <a:r>
              <a:rPr lang="en-GB" sz="1200" dirty="0"/>
              <a:t>(123,136 </a:t>
            </a:r>
            <a:r>
              <a:rPr lang="en-GB" sz="1200" dirty="0" smtClean="0"/>
              <a:t>exomes and 15,496 genomes</a:t>
            </a:r>
            <a:r>
              <a:rPr lang="en-GB" sz="1200" dirty="0"/>
              <a:t>)</a:t>
            </a:r>
            <a:endParaRPr lang="es-CL" sz="1200" dirty="0"/>
          </a:p>
        </p:txBody>
      </p:sp>
      <p:sp>
        <p:nvSpPr>
          <p:cNvPr id="8" name="Isosceles Triangle 7">
            <a:extLst>
              <a:ext uri="{FF2B5EF4-FFF2-40B4-BE49-F238E27FC236}">
                <a16:creationId xmlns:a16="http://schemas.microsoft.com/office/drawing/2014/main" id="{5DC11BF4-C6C3-4D74-9519-427F462E043F}"/>
              </a:ext>
            </a:extLst>
          </p:cNvPr>
          <p:cNvSpPr/>
          <p:nvPr/>
        </p:nvSpPr>
        <p:spPr>
          <a:xfrm rot="10800000">
            <a:off x="5660129" y="5015451"/>
            <a:ext cx="382137" cy="20300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613858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Filtering common variants</a:t>
            </a:r>
            <a:endParaRPr lang="en-GB" dirty="0"/>
          </a:p>
        </p:txBody>
      </p:sp>
      <p:sp>
        <p:nvSpPr>
          <p:cNvPr id="3" name="Content Placeholder 2"/>
          <p:cNvSpPr>
            <a:spLocks noGrp="1"/>
          </p:cNvSpPr>
          <p:nvPr>
            <p:ph sz="quarter" idx="10"/>
          </p:nvPr>
        </p:nvSpPr>
        <p:spPr/>
        <p:txBody>
          <a:bodyPr/>
          <a:lstStyle/>
          <a:p>
            <a:r>
              <a:rPr lang="en-US" dirty="0" smtClean="0"/>
              <a:t>As a general rule, variants are considered rare with an allelic frequency of &lt;0.001.</a:t>
            </a:r>
          </a:p>
          <a:p>
            <a:pPr lvl="1"/>
            <a:r>
              <a:rPr lang="en-US" dirty="0" smtClean="0"/>
              <a:t>Danger! 0.001 doesn’t mean the same for all databases.</a:t>
            </a:r>
          </a:p>
          <a:p>
            <a:pPr lvl="2"/>
            <a:r>
              <a:rPr lang="en-US" dirty="0" smtClean="0"/>
              <a:t>1000genomes (2504 individuals) &lt;0.001 ~ 1 individual </a:t>
            </a:r>
            <a:r>
              <a:rPr lang="en-US" dirty="0" smtClean="0">
                <a:sym typeface="Wingdings" panose="05000000000000000000" pitchFamily="2" charset="2"/>
              </a:rPr>
              <a:t> </a:t>
            </a:r>
            <a:r>
              <a:rPr lang="en-US" dirty="0" smtClean="0"/>
              <a:t>Possible error </a:t>
            </a:r>
            <a:r>
              <a:rPr lang="en-US" dirty="0" smtClean="0"/>
              <a:t>that slipped through</a:t>
            </a:r>
            <a:r>
              <a:rPr lang="en-US" dirty="0" smtClean="0"/>
              <a:t>?</a:t>
            </a:r>
          </a:p>
          <a:p>
            <a:pPr lvl="2"/>
            <a:endParaRPr lang="en-US" dirty="0" smtClean="0"/>
          </a:p>
          <a:p>
            <a:pPr lvl="2"/>
            <a:r>
              <a:rPr lang="en-US" dirty="0" err="1" smtClean="0"/>
              <a:t>gnomAD</a:t>
            </a:r>
            <a:r>
              <a:rPr lang="en-US" dirty="0" smtClean="0"/>
              <a:t> (138632 individuals) &lt;0.001 ~ 100 individuals </a:t>
            </a:r>
            <a:r>
              <a:rPr lang="en-US" dirty="0" smtClean="0">
                <a:sym typeface="Wingdings" panose="05000000000000000000" pitchFamily="2" charset="2"/>
              </a:rPr>
              <a:t> </a:t>
            </a:r>
            <a:r>
              <a:rPr lang="en-US" dirty="0" smtClean="0"/>
              <a:t>much </a:t>
            </a:r>
            <a:r>
              <a:rPr lang="en-US" dirty="0" smtClean="0"/>
              <a:t>more </a:t>
            </a:r>
            <a:r>
              <a:rPr lang="en-US" dirty="0" smtClean="0"/>
              <a:t>reliable.</a:t>
            </a:r>
            <a:endParaRPr lang="en-GB" dirty="0"/>
          </a:p>
        </p:txBody>
      </p:sp>
    </p:spTree>
    <p:extLst>
      <p:ext uri="{BB962C8B-B14F-4D97-AF65-F5344CB8AC3E}">
        <p14:creationId xmlns:p14="http://schemas.microsoft.com/office/powerpoint/2010/main" val="2836246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Sanger work</a:t>
            </a:r>
            <a:r>
              <a:rPr lang="en-US" dirty="0" smtClean="0"/>
              <a:t>? </a:t>
            </a:r>
            <a:r>
              <a:rPr lang="en-US" sz="2800" dirty="0" smtClean="0"/>
              <a:t>2/2</a:t>
            </a:r>
            <a:endParaRPr lang="en-GB" sz="2800" dirty="0"/>
          </a:p>
        </p:txBody>
      </p:sp>
      <p:sp>
        <p:nvSpPr>
          <p:cNvPr id="3" name="Content Placeholder 2"/>
          <p:cNvSpPr>
            <a:spLocks noGrp="1"/>
          </p:cNvSpPr>
          <p:nvPr>
            <p:ph sz="quarter" idx="10"/>
          </p:nvPr>
        </p:nvSpPr>
        <p:spPr/>
        <p:txBody>
          <a:bodyPr/>
          <a:lstStyle/>
          <a:p>
            <a:r>
              <a:rPr lang="en-US" dirty="0" smtClean="0"/>
              <a:t>Complement fragments are passed through a capillary tube using electrophoresis, their final ordering determined by size.</a:t>
            </a:r>
          </a:p>
          <a:p>
            <a:pPr lvl="1"/>
            <a:r>
              <a:rPr lang="en-US" dirty="0" smtClean="0"/>
              <a:t>The smaller a fragment the faster the pass through.</a:t>
            </a:r>
          </a:p>
          <a:p>
            <a:pPr lvl="1"/>
            <a:r>
              <a:rPr lang="en-US" dirty="0" err="1" smtClean="0"/>
              <a:t>ddNTP</a:t>
            </a:r>
            <a:r>
              <a:rPr lang="en-US" dirty="0" smtClean="0"/>
              <a:t> fluorescence captured via laser excitation.</a:t>
            </a:r>
          </a:p>
        </p:txBody>
      </p:sp>
      <p:grpSp>
        <p:nvGrpSpPr>
          <p:cNvPr id="105" name="Group 104"/>
          <p:cNvGrpSpPr/>
          <p:nvPr/>
        </p:nvGrpSpPr>
        <p:grpSpPr>
          <a:xfrm>
            <a:off x="700273" y="3504016"/>
            <a:ext cx="2506959" cy="2954655"/>
            <a:chOff x="351989" y="3013027"/>
            <a:chExt cx="2506959" cy="2954655"/>
          </a:xfrm>
        </p:grpSpPr>
        <p:cxnSp>
          <p:nvCxnSpPr>
            <p:cNvPr id="6" name="Straight Connector 5"/>
            <p:cNvCxnSpPr/>
            <p:nvPr/>
          </p:nvCxnSpPr>
          <p:spPr>
            <a:xfrm flipV="1">
              <a:off x="698339" y="3240913"/>
              <a:ext cx="1656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flipV="1">
              <a:off x="698400" y="3420000"/>
              <a:ext cx="1548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flipV="1">
              <a:off x="698400" y="3600000"/>
              <a:ext cx="1440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flipV="1">
              <a:off x="698400" y="3780000"/>
              <a:ext cx="1332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flipV="1">
              <a:off x="698400" y="3960000"/>
              <a:ext cx="1224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flipV="1">
              <a:off x="698400" y="4140000"/>
              <a:ext cx="1116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V="1">
              <a:off x="698400" y="4320000"/>
              <a:ext cx="972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flipV="1">
              <a:off x="698400" y="4500000"/>
              <a:ext cx="864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flipV="1">
              <a:off x="707987" y="4678096"/>
              <a:ext cx="756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V="1">
              <a:off x="708048" y="4861042"/>
              <a:ext cx="648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flipV="1">
              <a:off x="708048" y="5041041"/>
              <a:ext cx="540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flipV="1">
              <a:off x="708048" y="5221041"/>
              <a:ext cx="432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a:xfrm flipV="1">
              <a:off x="708048" y="5401041"/>
              <a:ext cx="324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flipV="1">
              <a:off x="708048" y="5581041"/>
              <a:ext cx="216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flipV="1">
              <a:off x="708048" y="5761041"/>
              <a:ext cx="108000" cy="0"/>
            </a:xfrm>
            <a:prstGeom prst="line">
              <a:avLst/>
            </a:prstGeom>
            <a:ln w="76200">
              <a:solidFill>
                <a:srgbClr val="3B59A0"/>
              </a:solidFill>
            </a:ln>
          </p:spPr>
          <p:style>
            <a:lnRef idx="1">
              <a:schemeClr val="dk1"/>
            </a:lnRef>
            <a:fillRef idx="0">
              <a:schemeClr val="dk1"/>
            </a:fillRef>
            <a:effectRef idx="0">
              <a:schemeClr val="dk1"/>
            </a:effectRef>
            <a:fontRef idx="minor">
              <a:schemeClr val="tx1"/>
            </a:fontRef>
          </p:style>
        </p:cxnSp>
        <p:sp>
          <p:nvSpPr>
            <p:cNvPr id="85" name="Rectangle 84"/>
            <p:cNvSpPr/>
            <p:nvPr/>
          </p:nvSpPr>
          <p:spPr>
            <a:xfrm>
              <a:off x="2538715" y="3086585"/>
              <a:ext cx="320233" cy="28010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6" name="Straight Connector 85"/>
            <p:cNvCxnSpPr/>
            <p:nvPr/>
          </p:nvCxnSpPr>
          <p:spPr>
            <a:xfrm flipV="1">
              <a:off x="2556000" y="3231268"/>
              <a:ext cx="288000" cy="0"/>
            </a:xfrm>
            <a:prstGeom prst="line">
              <a:avLst/>
            </a:prstGeom>
            <a:ln w="158750">
              <a:solidFill>
                <a:srgbClr val="C00000"/>
              </a:solidFill>
            </a:ln>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V="1">
              <a:off x="2556000" y="3410355"/>
              <a:ext cx="288000" cy="0"/>
            </a:xfrm>
            <a:prstGeom prst="line">
              <a:avLst/>
            </a:prstGeom>
            <a:ln w="158750">
              <a:solidFill>
                <a:srgbClr val="3B59A0"/>
              </a:solidFill>
            </a:ln>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V="1">
              <a:off x="2556000" y="3590355"/>
              <a:ext cx="288000" cy="0"/>
            </a:xfrm>
            <a:prstGeom prst="line">
              <a:avLst/>
            </a:prstGeom>
            <a:ln w="158750">
              <a:solidFill>
                <a:schemeClr val="accent6"/>
              </a:solidFill>
            </a:ln>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V="1">
              <a:off x="2556000" y="3770355"/>
              <a:ext cx="288000" cy="0"/>
            </a:xfrm>
            <a:prstGeom prst="line">
              <a:avLst/>
            </a:prstGeom>
            <a:ln w="158750">
              <a:solidFill>
                <a:srgbClr val="C00000"/>
              </a:solidFill>
            </a:ln>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flipV="1">
              <a:off x="2556000" y="3950355"/>
              <a:ext cx="288000" cy="0"/>
            </a:xfrm>
            <a:prstGeom prst="line">
              <a:avLst/>
            </a:prstGeom>
            <a:ln w="158750">
              <a:solidFill>
                <a:srgbClr val="C00000"/>
              </a:solidFill>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flipV="1">
              <a:off x="2556000" y="4130355"/>
              <a:ext cx="288000" cy="0"/>
            </a:xfrm>
            <a:prstGeom prst="line">
              <a:avLst/>
            </a:prstGeom>
            <a:ln w="158750">
              <a:solidFill>
                <a:srgbClr val="C00000"/>
              </a:solidFill>
            </a:ln>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flipV="1">
              <a:off x="2556000" y="4310355"/>
              <a:ext cx="288000" cy="0"/>
            </a:xfrm>
            <a:prstGeom prst="line">
              <a:avLst/>
            </a:prstGeom>
            <a:ln w="158750">
              <a:solidFill>
                <a:srgbClr val="3B59A0"/>
              </a:solidFill>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flipV="1">
              <a:off x="2556000" y="4490355"/>
              <a:ext cx="288000" cy="0"/>
            </a:xfrm>
            <a:prstGeom prst="line">
              <a:avLst/>
            </a:prstGeom>
            <a:ln w="158750">
              <a:solidFill>
                <a:srgbClr val="C00000"/>
              </a:solidFill>
            </a:ln>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flipV="1">
              <a:off x="2556000" y="4668451"/>
              <a:ext cx="288000" cy="0"/>
            </a:xfrm>
            <a:prstGeom prst="line">
              <a:avLst/>
            </a:prstGeom>
            <a:ln w="158750">
              <a:solidFill>
                <a:schemeClr val="accent6"/>
              </a:solidFill>
            </a:ln>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a:xfrm flipV="1">
              <a:off x="2556000" y="4851397"/>
              <a:ext cx="288000" cy="0"/>
            </a:xfrm>
            <a:prstGeom prst="line">
              <a:avLst/>
            </a:prstGeom>
            <a:ln w="158750">
              <a:solidFill>
                <a:srgbClr val="3B59A0"/>
              </a:solidFill>
            </a:ln>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flipV="1">
              <a:off x="2556000" y="5031396"/>
              <a:ext cx="288000" cy="0"/>
            </a:xfrm>
            <a:prstGeom prst="line">
              <a:avLst/>
            </a:prstGeom>
            <a:ln w="158750">
              <a:solidFill>
                <a:srgbClr val="C00000"/>
              </a:solidFill>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flipV="1">
              <a:off x="2556000" y="5211396"/>
              <a:ext cx="288000" cy="0"/>
            </a:xfrm>
            <a:prstGeom prst="line">
              <a:avLst/>
            </a:prstGeom>
            <a:ln w="158750">
              <a:solidFill>
                <a:schemeClr val="accent6"/>
              </a:solidFill>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flipV="1">
              <a:off x="2556000" y="5391396"/>
              <a:ext cx="288000" cy="0"/>
            </a:xfrm>
            <a:prstGeom prst="line">
              <a:avLst/>
            </a:prstGeom>
            <a:ln w="158750">
              <a:solidFill>
                <a:srgbClr val="C00000"/>
              </a:solidFill>
            </a:ln>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flipV="1">
              <a:off x="2556000" y="5571396"/>
              <a:ext cx="288000" cy="0"/>
            </a:xfrm>
            <a:prstGeom prst="line">
              <a:avLst/>
            </a:prstGeom>
            <a:ln w="158750">
              <a:solidFill>
                <a:schemeClr val="accent4"/>
              </a:solidFill>
            </a:ln>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a:xfrm flipV="1">
              <a:off x="2556000" y="5751396"/>
              <a:ext cx="288000" cy="0"/>
            </a:xfrm>
            <a:prstGeom prst="line">
              <a:avLst/>
            </a:prstGeom>
            <a:ln w="158750">
              <a:solidFill>
                <a:schemeClr val="accent4"/>
              </a:solidFill>
            </a:ln>
          </p:spPr>
          <p:style>
            <a:lnRef idx="1">
              <a:schemeClr val="dk1"/>
            </a:lnRef>
            <a:fillRef idx="0">
              <a:schemeClr val="dk1"/>
            </a:fillRef>
            <a:effectRef idx="0">
              <a:schemeClr val="dk1"/>
            </a:effectRef>
            <a:fontRef idx="minor">
              <a:schemeClr val="tx1"/>
            </a:fontRef>
          </p:style>
        </p:cxnSp>
        <p:sp>
          <p:nvSpPr>
            <p:cNvPr id="101" name="Text Box 67"/>
            <p:cNvSpPr txBox="1">
              <a:spLocks noChangeArrowheads="1"/>
            </p:cNvSpPr>
            <p:nvPr/>
          </p:nvSpPr>
          <p:spPr bwMode="auto">
            <a:xfrm rot="16200000" flipH="1">
              <a:off x="-979145" y="4344161"/>
              <a:ext cx="295465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vert" wrap="square">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fr-FR" altLang="x-none" sz="1200" spc="300" dirty="0" smtClean="0"/>
                <a:t>TACTTGATCAGCTGG</a:t>
              </a:r>
            </a:p>
          </p:txBody>
        </p:sp>
        <p:cxnSp>
          <p:nvCxnSpPr>
            <p:cNvPr id="102" name="Straight Connector 101"/>
            <p:cNvCxnSpPr/>
            <p:nvPr/>
          </p:nvCxnSpPr>
          <p:spPr>
            <a:xfrm flipV="1">
              <a:off x="2556000" y="3420000"/>
              <a:ext cx="288000" cy="0"/>
            </a:xfrm>
            <a:prstGeom prst="line">
              <a:avLst/>
            </a:prstGeom>
            <a:ln w="158750">
              <a:solidFill>
                <a:schemeClr val="accent1"/>
              </a:solidFill>
            </a:ln>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flipV="1">
              <a:off x="2556000" y="4320000"/>
              <a:ext cx="288000" cy="0"/>
            </a:xfrm>
            <a:prstGeom prst="line">
              <a:avLst/>
            </a:prstGeom>
            <a:ln w="158750">
              <a:solidFill>
                <a:schemeClr val="accent1"/>
              </a:solidFill>
            </a:ln>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flipV="1">
              <a:off x="2556000" y="4861042"/>
              <a:ext cx="288000" cy="0"/>
            </a:xfrm>
            <a:prstGeom prst="line">
              <a:avLst/>
            </a:prstGeom>
            <a:ln w="158750">
              <a:solidFill>
                <a:schemeClr val="accent1"/>
              </a:solidFill>
            </a:ln>
          </p:spPr>
          <p:style>
            <a:lnRef idx="1">
              <a:schemeClr val="dk1"/>
            </a:lnRef>
            <a:fillRef idx="0">
              <a:schemeClr val="dk1"/>
            </a:fillRef>
            <a:effectRef idx="0">
              <a:schemeClr val="dk1"/>
            </a:effectRef>
            <a:fontRef idx="minor">
              <a:schemeClr val="tx1"/>
            </a:fontRef>
          </p:style>
        </p:cxnSp>
      </p:grpSp>
      <p:pic>
        <p:nvPicPr>
          <p:cNvPr id="106" name="Content Placeholder 4" descr="A close up of a device&#10;&#10;Description automatically generated">
            <a:extLst>
              <a:ext uri="{FF2B5EF4-FFF2-40B4-BE49-F238E27FC236}">
                <a16:creationId xmlns:a16="http://schemas.microsoft.com/office/drawing/2014/main" id="{55F84A4F-6805-49EF-8B59-FA5003B9D2EB}"/>
              </a:ext>
            </a:extLst>
          </p:cNvPr>
          <p:cNvPicPr>
            <a:picLocks noChangeAspect="1"/>
          </p:cNvPicPr>
          <p:nvPr/>
        </p:nvPicPr>
        <p:blipFill rotWithShape="1">
          <a:blip r:embed="rId3">
            <a:extLst>
              <a:ext uri="{28A0092B-C50C-407E-A947-70E740481C1C}">
                <a14:useLocalDpi xmlns:a14="http://schemas.microsoft.com/office/drawing/2010/main" val="0"/>
              </a:ext>
            </a:extLst>
          </a:blip>
          <a:srcRect l="29892"/>
          <a:stretch/>
        </p:blipFill>
        <p:spPr>
          <a:xfrm>
            <a:off x="3931547" y="3531769"/>
            <a:ext cx="2853319" cy="2170616"/>
          </a:xfrm>
          <a:prstGeom prst="rect">
            <a:avLst/>
          </a:prstGeom>
        </p:spPr>
      </p:pic>
      <p:pic>
        <p:nvPicPr>
          <p:cNvPr id="107" name="Picture 106">
            <a:extLst>
              <a:ext uri="{FF2B5EF4-FFF2-40B4-BE49-F238E27FC236}">
                <a16:creationId xmlns:a16="http://schemas.microsoft.com/office/drawing/2014/main" id="{DE98FE51-0899-4BE6-A16C-A25384333FBB}"/>
              </a:ext>
            </a:extLst>
          </p:cNvPr>
          <p:cNvPicPr>
            <a:picLocks noChangeAspect="1"/>
          </p:cNvPicPr>
          <p:nvPr/>
        </p:nvPicPr>
        <p:blipFill>
          <a:blip r:embed="rId4"/>
          <a:stretch>
            <a:fillRect/>
          </a:stretch>
        </p:blipFill>
        <p:spPr>
          <a:xfrm>
            <a:off x="5101570" y="3946120"/>
            <a:ext cx="3295101" cy="2224964"/>
          </a:xfrm>
          <a:prstGeom prst="rect">
            <a:avLst/>
          </a:prstGeom>
        </p:spPr>
      </p:pic>
      <p:cxnSp>
        <p:nvCxnSpPr>
          <p:cNvPr id="109" name="Straight Arrow Connector 108"/>
          <p:cNvCxnSpPr/>
          <p:nvPr/>
        </p:nvCxnSpPr>
        <p:spPr>
          <a:xfrm>
            <a:off x="443698" y="3577574"/>
            <a:ext cx="23150" cy="288109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10" name="Rectangle 109"/>
          <p:cNvSpPr/>
          <p:nvPr/>
        </p:nvSpPr>
        <p:spPr>
          <a:xfrm>
            <a:off x="2189515" y="6159544"/>
            <a:ext cx="376316" cy="2191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endParaRPr>
          </a:p>
        </p:txBody>
      </p:sp>
      <p:sp>
        <p:nvSpPr>
          <p:cNvPr id="113" name="Rectangle 112"/>
          <p:cNvSpPr/>
          <p:nvPr/>
        </p:nvSpPr>
        <p:spPr>
          <a:xfrm>
            <a:off x="3465888" y="6159544"/>
            <a:ext cx="576000" cy="2191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115" name="Rectangle 114"/>
          <p:cNvSpPr/>
          <p:nvPr/>
        </p:nvSpPr>
        <p:spPr>
          <a:xfrm>
            <a:off x="3564598" y="6177840"/>
            <a:ext cx="399601" cy="171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12" name="Straight Connector 111"/>
          <p:cNvCxnSpPr/>
          <p:nvPr/>
        </p:nvCxnSpPr>
        <p:spPr>
          <a:xfrm>
            <a:off x="2569689" y="6263081"/>
            <a:ext cx="1215236"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
        <p:nvSpPr>
          <p:cNvPr id="116" name="Right Arrow 115"/>
          <p:cNvSpPr/>
          <p:nvPr/>
        </p:nvSpPr>
        <p:spPr>
          <a:xfrm rot="19043460">
            <a:off x="4125925" y="5867843"/>
            <a:ext cx="579742" cy="24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56165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Annotation in one go!</a:t>
            </a:r>
            <a:endParaRPr lang="en-GB" dirty="0"/>
          </a:p>
        </p:txBody>
      </p:sp>
      <p:sp>
        <p:nvSpPr>
          <p:cNvPr id="3" name="Content Placeholder 2"/>
          <p:cNvSpPr>
            <a:spLocks noGrp="1"/>
          </p:cNvSpPr>
          <p:nvPr>
            <p:ph sz="quarter" idx="10"/>
          </p:nvPr>
        </p:nvSpPr>
        <p:spPr/>
        <p:txBody>
          <a:bodyPr/>
          <a:lstStyle/>
          <a:p>
            <a:r>
              <a:rPr lang="en-US" dirty="0" smtClean="0"/>
              <a:t>There are various databases and tools we need to annotate and filter our data. How do we gather these </a:t>
            </a:r>
            <a:r>
              <a:rPr lang="en-US" dirty="0" smtClean="0"/>
              <a:t>tools together?</a:t>
            </a:r>
            <a:endParaRPr lang="en-US" dirty="0" smtClean="0"/>
          </a:p>
          <a:p>
            <a:pPr lvl="1"/>
            <a:r>
              <a:rPr lang="en-US" dirty="0" smtClean="0"/>
              <a:t>It has already been done for us! </a:t>
            </a:r>
            <a:r>
              <a:rPr lang="en-US" dirty="0" smtClean="0"/>
              <a:t>We can use </a:t>
            </a:r>
            <a:r>
              <a:rPr lang="en-US" dirty="0" smtClean="0"/>
              <a:t>tools such as ANNOVAR or GEMINI.</a:t>
            </a:r>
          </a:p>
          <a:p>
            <a:pPr lvl="2"/>
            <a:r>
              <a:rPr lang="en-US" dirty="0" smtClean="0"/>
              <a:t>There is a web application that</a:t>
            </a:r>
            <a:br>
              <a:rPr lang="en-US" dirty="0" smtClean="0"/>
            </a:br>
            <a:r>
              <a:rPr lang="en-US" dirty="0" smtClean="0"/>
              <a:t>we can use for the former:</a:t>
            </a:r>
          </a:p>
          <a:p>
            <a:pPr lvl="1"/>
            <a:endParaRPr lang="en-GB" dirty="0"/>
          </a:p>
        </p:txBody>
      </p:sp>
      <p:pic>
        <p:nvPicPr>
          <p:cNvPr id="5" name="Picture 4">
            <a:extLst>
              <a:ext uri="{FF2B5EF4-FFF2-40B4-BE49-F238E27FC236}">
                <a16:creationId xmlns:a16="http://schemas.microsoft.com/office/drawing/2014/main" id="{BB820B14-D928-4D6A-A00B-D6BA5B947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585" y="3198223"/>
            <a:ext cx="1601227" cy="1618445"/>
          </a:xfrm>
          <a:prstGeom prst="rect">
            <a:avLst/>
          </a:prstGeom>
        </p:spPr>
      </p:pic>
      <p:sp>
        <p:nvSpPr>
          <p:cNvPr id="6" name="Rectangle 5">
            <a:extLst>
              <a:ext uri="{FF2B5EF4-FFF2-40B4-BE49-F238E27FC236}">
                <a16:creationId xmlns:a16="http://schemas.microsoft.com/office/drawing/2014/main" id="{6CF48CA2-2F3E-4A85-AAE3-17BF8212D78F}"/>
              </a:ext>
            </a:extLst>
          </p:cNvPr>
          <p:cNvSpPr/>
          <p:nvPr/>
        </p:nvSpPr>
        <p:spPr>
          <a:xfrm>
            <a:off x="4794295" y="4953366"/>
            <a:ext cx="4311942" cy="12342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1200" dirty="0"/>
              <a:t>Gemini query –query “select </a:t>
            </a:r>
            <a:r>
              <a:rPr lang="en-GB" sz="1200" dirty="0" err="1"/>
              <a:t>chrom</a:t>
            </a:r>
            <a:r>
              <a:rPr lang="en-GB" sz="1200" dirty="0"/>
              <a:t>, start, end, ref, alt, qual, gene, transcript, </a:t>
            </a:r>
            <a:r>
              <a:rPr lang="en-GB" sz="1200" dirty="0" err="1"/>
              <a:t>aa_change</a:t>
            </a:r>
            <a:r>
              <a:rPr lang="en-GB" sz="1200" dirty="0"/>
              <a:t>, </a:t>
            </a:r>
            <a:r>
              <a:rPr lang="en-GB" sz="1200" dirty="0" err="1"/>
              <a:t>is_exonic</a:t>
            </a:r>
            <a:r>
              <a:rPr lang="en-GB" sz="1200" dirty="0"/>
              <a:t>, </a:t>
            </a:r>
            <a:r>
              <a:rPr lang="en-GB" sz="1200" dirty="0" err="1"/>
              <a:t>is_coding</a:t>
            </a:r>
            <a:r>
              <a:rPr lang="en-GB" sz="1200" dirty="0"/>
              <a:t>, </a:t>
            </a:r>
            <a:r>
              <a:rPr lang="en-GB" sz="1200" dirty="0" err="1"/>
              <a:t>is_splicing</a:t>
            </a:r>
            <a:r>
              <a:rPr lang="en-GB" sz="1200" dirty="0"/>
              <a:t>, </a:t>
            </a:r>
            <a:r>
              <a:rPr lang="en-GB" sz="1200" dirty="0" err="1"/>
              <a:t>is_lof</a:t>
            </a:r>
            <a:r>
              <a:rPr lang="en-GB" sz="1200" dirty="0"/>
              <a:t>, type, </a:t>
            </a:r>
            <a:r>
              <a:rPr lang="en-GB" sz="1200" dirty="0" err="1"/>
              <a:t>sub_type</a:t>
            </a:r>
            <a:r>
              <a:rPr lang="en-GB" sz="1200" dirty="0"/>
              <a:t>, biotype, impact, </a:t>
            </a:r>
            <a:r>
              <a:rPr lang="en-GB" sz="1200" dirty="0" err="1"/>
              <a:t>impact_severity</a:t>
            </a:r>
            <a:r>
              <a:rPr lang="en-GB" sz="1200" dirty="0"/>
              <a:t>, </a:t>
            </a:r>
            <a:r>
              <a:rPr lang="en-GB" sz="1200" dirty="0" err="1"/>
              <a:t>in_exac</a:t>
            </a:r>
            <a:r>
              <a:rPr lang="en-GB" sz="1200" dirty="0"/>
              <a:t>, </a:t>
            </a:r>
            <a:r>
              <a:rPr lang="en-GB" sz="1200" dirty="0" err="1"/>
              <a:t>aaf_exac_all</a:t>
            </a:r>
            <a:r>
              <a:rPr lang="en-GB" sz="1200" dirty="0"/>
              <a:t>, </a:t>
            </a:r>
            <a:r>
              <a:rPr lang="en-GB" sz="1200" dirty="0" err="1"/>
              <a:t>gerp_bp_score</a:t>
            </a:r>
            <a:r>
              <a:rPr lang="en-GB" sz="1200" dirty="0"/>
              <a:t>, </a:t>
            </a:r>
            <a:r>
              <a:rPr lang="en-GB" sz="1200" dirty="0" err="1"/>
              <a:t>gerp_element_pval</a:t>
            </a:r>
            <a:r>
              <a:rPr lang="en-GB" sz="1200" dirty="0"/>
              <a:t>, </a:t>
            </a:r>
            <a:r>
              <a:rPr lang="en-GB" sz="1200" b="1" dirty="0" err="1"/>
              <a:t>cadd_scaled</a:t>
            </a:r>
            <a:r>
              <a:rPr lang="en-GB" sz="1200" b="1" dirty="0"/>
              <a:t> </a:t>
            </a:r>
            <a:r>
              <a:rPr lang="en-GB" sz="1200" dirty="0"/>
              <a:t>from variants where (</a:t>
            </a:r>
            <a:r>
              <a:rPr lang="en-GB" sz="1200" dirty="0" err="1"/>
              <a:t>impact_severity</a:t>
            </a:r>
            <a:r>
              <a:rPr lang="en-GB" sz="1200" dirty="0"/>
              <a:t>='HIGH' or </a:t>
            </a:r>
            <a:r>
              <a:rPr lang="en-GB" sz="1200" dirty="0" err="1"/>
              <a:t>impact_severity</a:t>
            </a:r>
            <a:r>
              <a:rPr lang="en-GB" sz="1200" dirty="0"/>
              <a:t>='MED') and </a:t>
            </a:r>
            <a:r>
              <a:rPr lang="en-GB" sz="1200" b="1" dirty="0" err="1"/>
              <a:t>aaf_exac_all</a:t>
            </a:r>
            <a:r>
              <a:rPr lang="en-GB" sz="1200" b="1" dirty="0"/>
              <a:t> &lt; 0.001</a:t>
            </a:r>
            <a:r>
              <a:rPr lang="en-GB" sz="1200" dirty="0"/>
              <a:t>”</a:t>
            </a:r>
          </a:p>
        </p:txBody>
      </p:sp>
      <p:pic>
        <p:nvPicPr>
          <p:cNvPr id="6146" name="Picture 2" descr="https://wannovar.wglab.org/images/wannov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81" y="4234010"/>
            <a:ext cx="2014197" cy="71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896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a locus with IGV</a:t>
            </a:r>
            <a:endParaRPr lang="en-GB" dirty="0"/>
          </a:p>
        </p:txBody>
      </p:sp>
      <p:pic>
        <p:nvPicPr>
          <p:cNvPr id="4" name="Picture 3"/>
          <p:cNvPicPr>
            <a:picLocks noChangeAspect="1"/>
          </p:cNvPicPr>
          <p:nvPr/>
        </p:nvPicPr>
        <p:blipFill>
          <a:blip r:embed="rId2"/>
          <a:stretch>
            <a:fillRect/>
          </a:stretch>
        </p:blipFill>
        <p:spPr>
          <a:xfrm>
            <a:off x="1115261" y="1540042"/>
            <a:ext cx="7226300" cy="4572000"/>
          </a:xfrm>
          <a:prstGeom prst="rect">
            <a:avLst/>
          </a:prstGeom>
        </p:spPr>
      </p:pic>
    </p:spTree>
    <p:extLst>
      <p:ext uri="{BB962C8B-B14F-4D97-AF65-F5344CB8AC3E}">
        <p14:creationId xmlns:p14="http://schemas.microsoft.com/office/powerpoint/2010/main" val="38185317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a locus with IGV</a:t>
            </a:r>
            <a:endParaRPr lang="en-GB" dirty="0"/>
          </a:p>
        </p:txBody>
      </p:sp>
      <p:pic>
        <p:nvPicPr>
          <p:cNvPr id="4" name="Picture 3"/>
          <p:cNvPicPr/>
          <p:nvPr/>
        </p:nvPicPr>
        <p:blipFill>
          <a:blip r:embed="rId2"/>
          <a:stretch/>
        </p:blipFill>
        <p:spPr>
          <a:xfrm>
            <a:off x="756095" y="1419725"/>
            <a:ext cx="7591710" cy="4744819"/>
          </a:xfrm>
          <a:prstGeom prst="rect">
            <a:avLst/>
          </a:prstGeom>
          <a:ln>
            <a:noFill/>
          </a:ln>
        </p:spPr>
      </p:pic>
    </p:spTree>
    <p:extLst>
      <p:ext uri="{BB962C8B-B14F-4D97-AF65-F5344CB8AC3E}">
        <p14:creationId xmlns:p14="http://schemas.microsoft.com/office/powerpoint/2010/main" val="27484008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Available pipelines</a:t>
            </a:r>
            <a:endParaRPr lang="en-GB" dirty="0"/>
          </a:p>
        </p:txBody>
      </p:sp>
      <p:sp>
        <p:nvSpPr>
          <p:cNvPr id="3" name="Content Placeholder 2"/>
          <p:cNvSpPr>
            <a:spLocks noGrp="1"/>
          </p:cNvSpPr>
          <p:nvPr>
            <p:ph sz="quarter" idx="10"/>
          </p:nvPr>
        </p:nvSpPr>
        <p:spPr/>
        <p:txBody>
          <a:bodyPr/>
          <a:lstStyle/>
          <a:p>
            <a:r>
              <a:rPr lang="en-US" dirty="0" smtClean="0"/>
              <a:t>The various tools can be and have been organized into various pipelines.</a:t>
            </a:r>
          </a:p>
          <a:p>
            <a:pPr lvl="1"/>
            <a:r>
              <a:rPr lang="en-US" dirty="0" smtClean="0"/>
              <a:t>The Broad Institute provide</a:t>
            </a:r>
            <a:br>
              <a:rPr lang="en-US" dirty="0" smtClean="0"/>
            </a:br>
            <a:r>
              <a:rPr lang="en-US" dirty="0" smtClean="0"/>
              <a:t>their preferred pipelines</a:t>
            </a:r>
            <a:br>
              <a:rPr lang="en-US" dirty="0" smtClean="0"/>
            </a:br>
            <a:r>
              <a:rPr lang="en-US" dirty="0" smtClean="0"/>
              <a:t>using WDL.</a:t>
            </a:r>
          </a:p>
          <a:p>
            <a:pPr lvl="1"/>
            <a:r>
              <a:rPr lang="en-US" dirty="0" smtClean="0"/>
              <a:t>For cases</a:t>
            </a:r>
            <a:r>
              <a:rPr lang="en-US" dirty="0"/>
              <a:t> </a:t>
            </a:r>
            <a:r>
              <a:rPr lang="en-US" dirty="0" smtClean="0"/>
              <a:t>in </a:t>
            </a:r>
            <a:r>
              <a:rPr lang="en-US" dirty="0" smtClean="0"/>
              <a:t>which </a:t>
            </a:r>
            <a:r>
              <a:rPr lang="en-US" dirty="0" smtClean="0"/>
              <a:t>one</a:t>
            </a:r>
            <a:br>
              <a:rPr lang="en-US" dirty="0" smtClean="0"/>
            </a:br>
            <a:r>
              <a:rPr lang="en-US" dirty="0" smtClean="0"/>
              <a:t>wants to create their own</a:t>
            </a:r>
            <a:r>
              <a:rPr lang="en-US" dirty="0" smtClean="0"/>
              <a:t/>
            </a:r>
            <a:br>
              <a:rPr lang="en-US" dirty="0" smtClean="0"/>
            </a:br>
            <a:r>
              <a:rPr lang="en-US" dirty="0" smtClean="0"/>
              <a:t>pipeline</a:t>
            </a:r>
            <a:r>
              <a:rPr lang="en-US" dirty="0"/>
              <a:t>:</a:t>
            </a:r>
            <a:endParaRPr lang="en-GB" dirty="0"/>
          </a:p>
        </p:txBody>
      </p:sp>
      <p:pic>
        <p:nvPicPr>
          <p:cNvPr id="5122" name="Picture 2" descr="https://drive.google.com/uc?id=1HKtzOeobgOVjCXEUE0-5378ocBz6Ag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741" y="4745073"/>
            <a:ext cx="4470704" cy="2045346"/>
          </a:xfrm>
          <a:prstGeom prst="rect">
            <a:avLst/>
          </a:prstGeom>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5113835" y="1849896"/>
            <a:ext cx="4030165" cy="2541800"/>
          </a:xfrm>
          <a:prstGeom prst="rect">
            <a:avLst/>
          </a:prstGeom>
        </p:spPr>
      </p:pic>
      <p:pic>
        <p:nvPicPr>
          <p:cNvPr id="9" name="Picture 4" descr="File:CWL-Logo-4k.png - Wikimedia Common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545" t="15502" r="18445" b="19238"/>
          <a:stretch/>
        </p:blipFill>
        <p:spPr bwMode="auto">
          <a:xfrm>
            <a:off x="2002867" y="5808906"/>
            <a:ext cx="1542788" cy="9815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D13F04B-B64F-4AC6-A726-0DA7D3341E1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124" y="5060616"/>
            <a:ext cx="1806058" cy="1003365"/>
          </a:xfrm>
          <a:prstGeom prst="rect">
            <a:avLst/>
          </a:prstGeom>
        </p:spPr>
      </p:pic>
      <p:pic>
        <p:nvPicPr>
          <p:cNvPr id="11" name="Picture 10">
            <a:extLst>
              <a:ext uri="{FF2B5EF4-FFF2-40B4-BE49-F238E27FC236}">
                <a16:creationId xmlns:a16="http://schemas.microsoft.com/office/drawing/2014/main" id="{7DE4095F-C9B8-4654-9DDF-5DBF092C86A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3429" y="5682134"/>
            <a:ext cx="1638101" cy="595177"/>
          </a:xfrm>
          <a:prstGeom prst="rect">
            <a:avLst/>
          </a:prstGeom>
          <a:effectLst/>
        </p:spPr>
      </p:pic>
      <p:pic>
        <p:nvPicPr>
          <p:cNvPr id="12" name="Picture 6" descr="Snakemake · GitHu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736" y="486746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GitHub - nextflow-io/nextflow: A DSL for data-driven computational pipeline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41" t="33794" r="4227" b="24784"/>
          <a:stretch/>
        </p:blipFill>
        <p:spPr bwMode="auto">
          <a:xfrm>
            <a:off x="145954" y="6462509"/>
            <a:ext cx="1635853" cy="3677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9832" y="4627644"/>
            <a:ext cx="2391104" cy="369332"/>
          </a:xfrm>
          <a:prstGeom prst="rect">
            <a:avLst/>
          </a:prstGeom>
          <a:noFill/>
        </p:spPr>
        <p:txBody>
          <a:bodyPr wrap="none" rtlCol="0">
            <a:spAutoFit/>
          </a:bodyPr>
          <a:lstStyle/>
          <a:p>
            <a:r>
              <a:rPr lang="en-US" dirty="0" smtClean="0"/>
              <a:t>Snakemake tomorrow!!</a:t>
            </a:r>
            <a:endParaRPr lang="en-GB" dirty="0"/>
          </a:p>
        </p:txBody>
      </p:sp>
      <p:cxnSp>
        <p:nvCxnSpPr>
          <p:cNvPr id="15" name="Straight Arrow Connector 14"/>
          <p:cNvCxnSpPr/>
          <p:nvPr/>
        </p:nvCxnSpPr>
        <p:spPr>
          <a:xfrm>
            <a:off x="2233083" y="5031519"/>
            <a:ext cx="455754" cy="10255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030153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GB" dirty="0"/>
          </a:p>
        </p:txBody>
      </p:sp>
      <p:sp>
        <p:nvSpPr>
          <p:cNvPr id="3" name="Content Placeholder 2"/>
          <p:cNvSpPr>
            <a:spLocks noGrp="1"/>
          </p:cNvSpPr>
          <p:nvPr>
            <p:ph sz="quarter" idx="10"/>
          </p:nvPr>
        </p:nvSpPr>
        <p:spPr/>
        <p:txBody>
          <a:bodyPr/>
          <a:lstStyle/>
          <a:p>
            <a:pPr marL="0" indent="0">
              <a:buNone/>
            </a:pPr>
            <a:endParaRPr lang="en-US" sz="4231" dirty="0" smtClean="0">
              <a:solidFill>
                <a:prstClr val="black"/>
              </a:solidFill>
              <a:latin typeface="FoundrySterling-Book"/>
              <a:cs typeface="+mn-cs"/>
            </a:endParaRPr>
          </a:p>
          <a:p>
            <a:pPr marL="0" indent="0">
              <a:buNone/>
            </a:pPr>
            <a:endParaRPr lang="en-US" sz="4231" dirty="0" smtClean="0">
              <a:solidFill>
                <a:prstClr val="black"/>
              </a:solidFill>
              <a:latin typeface="FoundrySterling-Book"/>
              <a:cs typeface="+mn-cs"/>
            </a:endParaRPr>
          </a:p>
          <a:p>
            <a:pPr marL="0" indent="0" algn="ctr">
              <a:buNone/>
            </a:pPr>
            <a:r>
              <a:rPr lang="en-US" sz="4231" dirty="0" smtClean="0">
                <a:solidFill>
                  <a:prstClr val="black"/>
                </a:solidFill>
                <a:latin typeface="FoundrySterling-Book"/>
                <a:cs typeface="+mn-cs"/>
              </a:rPr>
              <a:t>Thanks </a:t>
            </a:r>
            <a:r>
              <a:rPr lang="en-US" sz="4231" dirty="0">
                <a:solidFill>
                  <a:prstClr val="black"/>
                </a:solidFill>
                <a:latin typeface="FoundrySterling-Book"/>
                <a:cs typeface="+mn-cs"/>
              </a:rPr>
              <a:t>for </a:t>
            </a:r>
            <a:r>
              <a:rPr lang="en-US" sz="4231" dirty="0" smtClean="0">
                <a:solidFill>
                  <a:prstClr val="black"/>
                </a:solidFill>
                <a:latin typeface="FoundrySterling-Book"/>
                <a:cs typeface="+mn-cs"/>
              </a:rPr>
              <a:t>listening</a:t>
            </a:r>
            <a:endParaRPr lang="en-GB" sz="4231" dirty="0">
              <a:solidFill>
                <a:prstClr val="black"/>
              </a:solidFill>
              <a:latin typeface="FoundrySterling-Book"/>
              <a:cs typeface="+mn-cs"/>
            </a:endParaRPr>
          </a:p>
          <a:p>
            <a:pPr marL="0" indent="0" algn="ctr">
              <a:buNone/>
            </a:pPr>
            <a:r>
              <a:rPr lang="en-US" sz="4231" dirty="0" smtClean="0">
                <a:solidFill>
                  <a:prstClr val="black"/>
                </a:solidFill>
                <a:latin typeface="FoundrySterling-Book"/>
                <a:cs typeface="+mn-cs"/>
              </a:rPr>
              <a:t>Any questions?</a:t>
            </a:r>
            <a:endParaRPr lang="en-GB" dirty="0"/>
          </a:p>
        </p:txBody>
      </p:sp>
    </p:spTree>
    <p:extLst>
      <p:ext uri="{BB962C8B-B14F-4D97-AF65-F5344CB8AC3E}">
        <p14:creationId xmlns:p14="http://schemas.microsoft.com/office/powerpoint/2010/main" val="2239994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Sanger method’s success</a:t>
            </a:r>
            <a:endParaRPr lang="en-GB" dirty="0"/>
          </a:p>
        </p:txBody>
      </p:sp>
      <p:sp>
        <p:nvSpPr>
          <p:cNvPr id="3" name="Content Placeholder 2"/>
          <p:cNvSpPr>
            <a:spLocks noGrp="1"/>
          </p:cNvSpPr>
          <p:nvPr>
            <p:ph sz="quarter" idx="10"/>
          </p:nvPr>
        </p:nvSpPr>
        <p:spPr/>
        <p:txBody>
          <a:bodyPr>
            <a:normAutofit/>
          </a:bodyPr>
          <a:lstStyle/>
          <a:p>
            <a:r>
              <a:rPr lang="en-US" dirty="0" smtClean="0"/>
              <a:t>To this day, Sanger’s </a:t>
            </a:r>
            <a:r>
              <a:rPr lang="en-US" u="sng" dirty="0" smtClean="0"/>
              <a:t>single read per base quality </a:t>
            </a:r>
            <a:r>
              <a:rPr lang="en-US" dirty="0" smtClean="0"/>
              <a:t>remains unmatched.</a:t>
            </a:r>
          </a:p>
          <a:p>
            <a:pPr lvl="1"/>
            <a:r>
              <a:rPr lang="en-US" dirty="0" smtClean="0"/>
              <a:t>For a fragment spanning ~500 base pairs (bp), per base accuracy reaches </a:t>
            </a:r>
            <a:r>
              <a:rPr lang="en-US" b="1" dirty="0" smtClean="0"/>
              <a:t>99.999%</a:t>
            </a:r>
            <a:r>
              <a:rPr lang="en-US" dirty="0"/>
              <a:t> </a:t>
            </a:r>
          </a:p>
          <a:p>
            <a:pPr lvl="2"/>
            <a:r>
              <a:rPr lang="en-US" dirty="0" smtClean="0"/>
              <a:t>1 error per 100 000 bases.</a:t>
            </a:r>
          </a:p>
          <a:p>
            <a:pPr lvl="1"/>
            <a:r>
              <a:rPr lang="en-US" dirty="0" smtClean="0"/>
              <a:t>Fragments can now reach up </a:t>
            </a:r>
            <a:br>
              <a:rPr lang="en-US" dirty="0" smtClean="0"/>
            </a:br>
            <a:r>
              <a:rPr lang="en-US" dirty="0" smtClean="0"/>
              <a:t>to 1000 bp in length.</a:t>
            </a:r>
          </a:p>
          <a:p>
            <a:pPr marL="457200" lvl="1" indent="0">
              <a:buNone/>
            </a:pPr>
            <a:endParaRPr lang="en-US" sz="6000" dirty="0"/>
          </a:p>
          <a:p>
            <a:pPr marL="0" indent="0" algn="ctr">
              <a:buNone/>
            </a:pPr>
            <a:r>
              <a:rPr lang="en-US" sz="2600" dirty="0" smtClean="0"/>
              <a:t>How can you sequence the 3 billion base pairs of the human genome with technology that only takes</a:t>
            </a:r>
            <a:r>
              <a:rPr lang="en-US" sz="2600" dirty="0"/>
              <a:t> </a:t>
            </a:r>
            <a:r>
              <a:rPr lang="en-US" sz="2600" dirty="0" smtClean="0"/>
              <a:t>fragments of up to*1000bp at a time?</a:t>
            </a:r>
          </a:p>
        </p:txBody>
      </p:sp>
      <p:pic>
        <p:nvPicPr>
          <p:cNvPr id="4" name="Picture 2"/>
          <p:cNvPicPr>
            <a:picLocks noChangeAspect="1"/>
          </p:cNvPicPr>
          <p:nvPr/>
        </p:nvPicPr>
        <p:blipFill>
          <a:blip r:embed="rId3">
            <a:clrChange>
              <a:clrFrom>
                <a:srgbClr val="FFFFFF"/>
              </a:clrFrom>
              <a:clrTo>
                <a:srgbClr val="FFFFFF">
                  <a:alpha val="0"/>
                </a:srgbClr>
              </a:clrTo>
            </a:clrChange>
          </a:blip>
          <a:stretch/>
        </p:blipFill>
        <p:spPr>
          <a:xfrm>
            <a:off x="5917696" y="2758625"/>
            <a:ext cx="2667824" cy="1935111"/>
          </a:xfrm>
          <a:prstGeom prst="rect">
            <a:avLst/>
          </a:prstGeom>
          <a:ln>
            <a:noFill/>
          </a:ln>
        </p:spPr>
      </p:pic>
      <p:sp>
        <p:nvSpPr>
          <p:cNvPr id="5" name="Rectangle 4"/>
          <p:cNvSpPr/>
          <p:nvPr/>
        </p:nvSpPr>
        <p:spPr>
          <a:xfrm>
            <a:off x="0" y="6488668"/>
            <a:ext cx="3007453" cy="369332"/>
          </a:xfrm>
          <a:prstGeom prst="rect">
            <a:avLst/>
          </a:prstGeom>
        </p:spPr>
        <p:txBody>
          <a:bodyPr wrap="square">
            <a:spAutoFit/>
          </a:bodyPr>
          <a:lstStyle/>
          <a:p>
            <a:r>
              <a:rPr lang="en-US" dirty="0" smtClean="0"/>
              <a:t>*and originally </a:t>
            </a:r>
            <a:r>
              <a:rPr lang="en-US" dirty="0"/>
              <a:t>much less </a:t>
            </a:r>
            <a:r>
              <a:rPr lang="en-US" dirty="0" smtClean="0"/>
              <a:t>than</a:t>
            </a:r>
            <a:endParaRPr lang="en-GB" dirty="0"/>
          </a:p>
        </p:txBody>
      </p:sp>
    </p:spTree>
    <p:extLst>
      <p:ext uri="{BB962C8B-B14F-4D97-AF65-F5344CB8AC3E}">
        <p14:creationId xmlns:p14="http://schemas.microsoft.com/office/powerpoint/2010/main" val="3393086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14764" y="4511899"/>
            <a:ext cx="1576159" cy="578491"/>
          </a:xfrm>
          <a:prstGeom prst="rect">
            <a:avLst/>
          </a:prstGeom>
          <a:solidFill>
            <a:schemeClr val="accent2">
              <a:lumMod val="60000"/>
              <a:lumOff val="40000"/>
              <a:alpha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3444817" y="4511899"/>
            <a:ext cx="1652539" cy="702009"/>
          </a:xfrm>
          <a:prstGeom prst="rect">
            <a:avLst/>
          </a:prstGeom>
          <a:solidFill>
            <a:schemeClr val="accent1">
              <a:lumMod val="60000"/>
              <a:lumOff val="40000"/>
              <a:alpha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5057896" y="4511900"/>
            <a:ext cx="1438208" cy="516120"/>
          </a:xfrm>
          <a:prstGeom prst="rect">
            <a:avLst/>
          </a:prstGeom>
          <a:solidFill>
            <a:schemeClr val="accent6">
              <a:lumMod val="60000"/>
              <a:lumOff val="40000"/>
              <a:alpha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dirty="0" smtClean="0"/>
              <a:t>Clone-by-clone Sequencing</a:t>
            </a:r>
            <a:endParaRPr lang="en-GB" dirty="0"/>
          </a:p>
        </p:txBody>
      </p:sp>
      <p:sp>
        <p:nvSpPr>
          <p:cNvPr id="3" name="Content Placeholder 2"/>
          <p:cNvSpPr>
            <a:spLocks noGrp="1"/>
          </p:cNvSpPr>
          <p:nvPr>
            <p:ph sz="quarter" idx="10"/>
          </p:nvPr>
        </p:nvSpPr>
        <p:spPr/>
        <p:txBody>
          <a:bodyPr>
            <a:normAutofit/>
          </a:bodyPr>
          <a:lstStyle/>
          <a:p>
            <a:r>
              <a:rPr lang="en-US" dirty="0" smtClean="0"/>
              <a:t>The HGP began with clone-by-clone sequencing:</a:t>
            </a:r>
            <a:endParaRPr lang="en-US" sz="800" dirty="0" smtClean="0"/>
          </a:p>
          <a:p>
            <a:pPr lvl="1"/>
            <a:r>
              <a:rPr lang="en-US" dirty="0"/>
              <a:t>G</a:t>
            </a:r>
            <a:r>
              <a:rPr lang="en-US" dirty="0" smtClean="0"/>
              <a:t>enome broken into large 150 kbp fragments, the position of each fragment </a:t>
            </a:r>
            <a:r>
              <a:rPr lang="en-US" u="sng" dirty="0" smtClean="0"/>
              <a:t>carefully recorded</a:t>
            </a:r>
            <a:r>
              <a:rPr lang="en-US" dirty="0" smtClean="0"/>
              <a:t>.</a:t>
            </a:r>
          </a:p>
          <a:p>
            <a:pPr lvl="2"/>
            <a:r>
              <a:rPr lang="en-US" dirty="0" smtClean="0"/>
              <a:t>Fragments were clonally amplified and then broken into </a:t>
            </a:r>
            <a:r>
              <a:rPr lang="en-US" b="1" dirty="0" smtClean="0"/>
              <a:t>smaller</a:t>
            </a:r>
            <a:r>
              <a:rPr lang="en-US" dirty="0" smtClean="0"/>
              <a:t> </a:t>
            </a:r>
            <a:r>
              <a:rPr lang="en-US" b="1" dirty="0" smtClean="0"/>
              <a:t>overlapping</a:t>
            </a:r>
            <a:r>
              <a:rPr lang="en-US" dirty="0" smtClean="0"/>
              <a:t> fragments which could be sequenced, themselves clonally amplified.</a:t>
            </a:r>
          </a:p>
          <a:p>
            <a:pPr lvl="3"/>
            <a:r>
              <a:rPr lang="en-US" dirty="0" smtClean="0"/>
              <a:t>Overlapping fragments enabled fairly straightforward assembly.</a:t>
            </a:r>
          </a:p>
          <a:p>
            <a:pPr lvl="2"/>
            <a:endParaRPr lang="en-US" sz="1200" dirty="0" smtClean="0"/>
          </a:p>
          <a:p>
            <a:endParaRPr lang="en-US" dirty="0" smtClean="0"/>
          </a:p>
        </p:txBody>
      </p:sp>
      <p:sp>
        <p:nvSpPr>
          <p:cNvPr id="36" name="Oval 35"/>
          <p:cNvSpPr/>
          <p:nvPr/>
        </p:nvSpPr>
        <p:spPr>
          <a:xfrm>
            <a:off x="1950184" y="5428073"/>
            <a:ext cx="1465212" cy="777340"/>
          </a:xfrm>
          <a:prstGeom prst="ellipse">
            <a:avLst/>
          </a:prstGeom>
          <a:solidFill>
            <a:schemeClr val="accent2">
              <a:lumMod val="60000"/>
              <a:lumOff val="40000"/>
              <a:alpha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3504516" y="5480313"/>
            <a:ext cx="1463970" cy="702009"/>
          </a:xfrm>
          <a:prstGeom prst="ellipse">
            <a:avLst/>
          </a:prstGeom>
          <a:solidFill>
            <a:schemeClr val="accent1">
              <a:lumMod val="60000"/>
              <a:lumOff val="40000"/>
              <a:alpha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5127111" y="5553560"/>
            <a:ext cx="1354302" cy="516120"/>
          </a:xfrm>
          <a:prstGeom prst="ellipse">
            <a:avLst/>
          </a:prstGeom>
          <a:solidFill>
            <a:schemeClr val="accent6">
              <a:lumMod val="60000"/>
              <a:lumOff val="40000"/>
              <a:alpha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eft Bracket 3"/>
          <p:cNvSpPr/>
          <p:nvPr/>
        </p:nvSpPr>
        <p:spPr>
          <a:xfrm>
            <a:off x="1563749" y="4456274"/>
            <a:ext cx="48296" cy="1749139"/>
          </a:xfrm>
          <a:prstGeom prst="leftBracket">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6" name="TextBox 5"/>
          <p:cNvSpPr txBox="1"/>
          <p:nvPr/>
        </p:nvSpPr>
        <p:spPr>
          <a:xfrm>
            <a:off x="103678" y="4567528"/>
            <a:ext cx="1370234" cy="1631216"/>
          </a:xfrm>
          <a:prstGeom prst="rect">
            <a:avLst/>
          </a:prstGeom>
          <a:noFill/>
        </p:spPr>
        <p:txBody>
          <a:bodyPr wrap="square" rtlCol="0">
            <a:spAutoFit/>
          </a:bodyPr>
          <a:lstStyle/>
          <a:p>
            <a:r>
              <a:rPr lang="en-US" sz="2000" dirty="0" smtClean="0">
                <a:latin typeface="Avenir Book"/>
              </a:rPr>
              <a:t>-laborious</a:t>
            </a:r>
          </a:p>
          <a:p>
            <a:r>
              <a:rPr lang="en-US" sz="2000" dirty="0" smtClean="0">
                <a:latin typeface="Avenir Book"/>
              </a:rPr>
              <a:t>-costly</a:t>
            </a:r>
          </a:p>
          <a:p>
            <a:r>
              <a:rPr lang="en-US" sz="2000" dirty="0" smtClean="0">
                <a:latin typeface="Avenir Book"/>
              </a:rPr>
              <a:t>-slow</a:t>
            </a:r>
          </a:p>
          <a:p>
            <a:r>
              <a:rPr lang="en-US" sz="2000" dirty="0" smtClean="0">
                <a:latin typeface="Avenir Book"/>
              </a:rPr>
              <a:t>…</a:t>
            </a:r>
            <a:endParaRPr lang="en-US" sz="2000" dirty="0">
              <a:latin typeface="Avenir Book"/>
            </a:endParaRPr>
          </a:p>
          <a:p>
            <a:r>
              <a:rPr lang="en-US" sz="2000" dirty="0" smtClean="0">
                <a:latin typeface="Avenir Book"/>
              </a:rPr>
              <a:t>-orderly</a:t>
            </a:r>
            <a:endParaRPr lang="en-GB" sz="2800" dirty="0">
              <a:latin typeface="Avenir Book"/>
            </a:endParaRPr>
          </a:p>
        </p:txBody>
      </p:sp>
      <p:cxnSp>
        <p:nvCxnSpPr>
          <p:cNvPr id="9" name="Straight Connector 8"/>
          <p:cNvCxnSpPr/>
          <p:nvPr/>
        </p:nvCxnSpPr>
        <p:spPr>
          <a:xfrm flipV="1">
            <a:off x="1970991" y="5048423"/>
            <a:ext cx="1446650" cy="11541"/>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3479382" y="5167097"/>
            <a:ext cx="1518041" cy="3847"/>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2124957" y="5577910"/>
            <a:ext cx="267043" cy="11752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2236402" y="5880261"/>
            <a:ext cx="301624" cy="88515"/>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2512414" y="5555101"/>
            <a:ext cx="250669" cy="161619"/>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2695372" y="5831318"/>
            <a:ext cx="301624" cy="153929"/>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V="1">
            <a:off x="2885826" y="5553560"/>
            <a:ext cx="301624" cy="68501"/>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3654349" y="5733559"/>
            <a:ext cx="301624" cy="119293"/>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3700456" y="6033570"/>
            <a:ext cx="30162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3984460" y="5733559"/>
            <a:ext cx="244358" cy="119293"/>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4416394" y="5656597"/>
            <a:ext cx="229276" cy="163552"/>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4232829" y="5945446"/>
            <a:ext cx="270487" cy="146374"/>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1742661" y="4581218"/>
            <a:ext cx="55264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5124532" y="4981584"/>
            <a:ext cx="1361500" cy="1241"/>
          </a:xfrm>
          <a:prstGeom prst="line">
            <a:avLst/>
          </a:prstGeom>
          <a:ln w="28575"/>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V="1">
            <a:off x="5168149" y="5626838"/>
            <a:ext cx="286068" cy="128911"/>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a:off x="5356500" y="5871196"/>
            <a:ext cx="301624" cy="186630"/>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5702611" y="5571039"/>
            <a:ext cx="270323" cy="134687"/>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6062054" y="5594128"/>
            <a:ext cx="262715" cy="131716"/>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flipV="1">
            <a:off x="5829397" y="5953925"/>
            <a:ext cx="301624" cy="148459"/>
          </a:xfrm>
          <a:prstGeom prst="line">
            <a:avLst/>
          </a:prstGeom>
          <a:ln w="28575"/>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7514067" y="4311844"/>
            <a:ext cx="1266061" cy="400110"/>
          </a:xfrm>
          <a:prstGeom prst="rect">
            <a:avLst/>
          </a:prstGeom>
          <a:noFill/>
        </p:spPr>
        <p:txBody>
          <a:bodyPr wrap="square" rtlCol="0">
            <a:spAutoFit/>
          </a:bodyPr>
          <a:lstStyle/>
          <a:p>
            <a:r>
              <a:rPr lang="en-US" sz="2000" dirty="0" smtClean="0">
                <a:latin typeface="Avenir Book"/>
              </a:rPr>
              <a:t>genome</a:t>
            </a:r>
            <a:endParaRPr lang="en-GB" sz="2800" dirty="0">
              <a:latin typeface="Avenir Book"/>
            </a:endParaRPr>
          </a:p>
        </p:txBody>
      </p:sp>
      <p:sp>
        <p:nvSpPr>
          <p:cNvPr id="70" name="TextBox 69"/>
          <p:cNvSpPr txBox="1"/>
          <p:nvPr/>
        </p:nvSpPr>
        <p:spPr>
          <a:xfrm>
            <a:off x="6605155" y="4796969"/>
            <a:ext cx="2535688" cy="400110"/>
          </a:xfrm>
          <a:prstGeom prst="rect">
            <a:avLst/>
          </a:prstGeom>
          <a:noFill/>
        </p:spPr>
        <p:txBody>
          <a:bodyPr wrap="square" rtlCol="0">
            <a:spAutoFit/>
          </a:bodyPr>
          <a:lstStyle/>
          <a:p>
            <a:r>
              <a:rPr lang="en-US" sz="2000" dirty="0" smtClean="0">
                <a:latin typeface="Avenir Book"/>
              </a:rPr>
              <a:t>c.a. large fragments</a:t>
            </a:r>
            <a:endParaRPr lang="en-GB" sz="2800" dirty="0">
              <a:latin typeface="Avenir Book"/>
            </a:endParaRPr>
          </a:p>
        </p:txBody>
      </p:sp>
      <p:sp>
        <p:nvSpPr>
          <p:cNvPr id="73" name="TextBox 72"/>
          <p:cNvSpPr txBox="1"/>
          <p:nvPr/>
        </p:nvSpPr>
        <p:spPr>
          <a:xfrm>
            <a:off x="6610025" y="5577910"/>
            <a:ext cx="2518102" cy="400110"/>
          </a:xfrm>
          <a:prstGeom prst="rect">
            <a:avLst/>
          </a:prstGeom>
          <a:noFill/>
        </p:spPr>
        <p:txBody>
          <a:bodyPr wrap="square" rtlCol="0">
            <a:spAutoFit/>
          </a:bodyPr>
          <a:lstStyle/>
          <a:p>
            <a:r>
              <a:rPr lang="en-US" sz="2000" dirty="0" smtClean="0">
                <a:latin typeface="Avenir Book"/>
              </a:rPr>
              <a:t>c.a small fragments</a:t>
            </a:r>
            <a:endParaRPr lang="en-GB" sz="2800" dirty="0">
              <a:latin typeface="Avenir Book"/>
            </a:endParaRPr>
          </a:p>
        </p:txBody>
      </p:sp>
      <p:cxnSp>
        <p:nvCxnSpPr>
          <p:cNvPr id="86" name="Straight Connector 85"/>
          <p:cNvCxnSpPr/>
          <p:nvPr/>
        </p:nvCxnSpPr>
        <p:spPr>
          <a:xfrm flipV="1">
            <a:off x="4146023" y="5481130"/>
            <a:ext cx="286068" cy="128911"/>
          </a:xfrm>
          <a:prstGeom prst="line">
            <a:avLst/>
          </a:prstGeom>
          <a:ln w="28575"/>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5600640" y="5760999"/>
            <a:ext cx="270487" cy="146374"/>
          </a:xfrm>
          <a:prstGeom prst="line">
            <a:avLst/>
          </a:prstGeom>
          <a:ln w="28575"/>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a:off x="2950282" y="5990170"/>
            <a:ext cx="270487" cy="146374"/>
          </a:xfrm>
          <a:prstGeom prst="line">
            <a:avLst/>
          </a:prstGeom>
          <a:ln w="28575"/>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a:off x="2124957" y="6073924"/>
            <a:ext cx="282812" cy="29916"/>
          </a:xfrm>
          <a:prstGeom prst="line">
            <a:avLst/>
          </a:prstGeom>
          <a:ln w="28575"/>
        </p:spPr>
        <p:style>
          <a:lnRef idx="1">
            <a:schemeClr val="dk1"/>
          </a:lnRef>
          <a:fillRef idx="0">
            <a:schemeClr val="dk1"/>
          </a:fillRef>
          <a:effectRef idx="0">
            <a:schemeClr val="dk1"/>
          </a:effectRef>
          <a:fontRef idx="minor">
            <a:schemeClr val="tx1"/>
          </a:fontRef>
        </p:style>
      </p:cxnSp>
      <p:sp>
        <p:nvSpPr>
          <p:cNvPr id="43" name="TextBox 42"/>
          <p:cNvSpPr txBox="1"/>
          <p:nvPr/>
        </p:nvSpPr>
        <p:spPr>
          <a:xfrm>
            <a:off x="33771" y="6492609"/>
            <a:ext cx="2373998" cy="369332"/>
          </a:xfrm>
          <a:prstGeom prst="rect">
            <a:avLst/>
          </a:prstGeom>
          <a:noFill/>
        </p:spPr>
        <p:txBody>
          <a:bodyPr wrap="square" rtlCol="0">
            <a:spAutoFit/>
          </a:bodyPr>
          <a:lstStyle/>
          <a:p>
            <a:r>
              <a:rPr lang="en-US" dirty="0" smtClean="0"/>
              <a:t>c.a = clonally amplified</a:t>
            </a:r>
            <a:endParaRPr lang="en-GB" dirty="0"/>
          </a:p>
        </p:txBody>
      </p:sp>
    </p:spTree>
    <p:extLst>
      <p:ext uri="{BB962C8B-B14F-4D97-AF65-F5344CB8AC3E}">
        <p14:creationId xmlns:p14="http://schemas.microsoft.com/office/powerpoint/2010/main" val="2507107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Shotgun Sequencing</a:t>
            </a:r>
            <a:endParaRPr lang="en-GB" dirty="0"/>
          </a:p>
        </p:txBody>
      </p:sp>
      <p:sp>
        <p:nvSpPr>
          <p:cNvPr id="3" name="Content Placeholder 2"/>
          <p:cNvSpPr>
            <a:spLocks noGrp="1"/>
          </p:cNvSpPr>
          <p:nvPr>
            <p:ph sz="quarter" idx="10"/>
          </p:nvPr>
        </p:nvSpPr>
        <p:spPr/>
        <p:txBody>
          <a:bodyPr/>
          <a:lstStyle/>
          <a:p>
            <a:r>
              <a:rPr lang="en-US" dirty="0" smtClean="0"/>
              <a:t>A quicker and cheaper approach, developed during (and speeding up) the HGP effort, is shotgun sequencing.</a:t>
            </a:r>
            <a:endParaRPr lang="en-US" sz="800" dirty="0"/>
          </a:p>
          <a:p>
            <a:pPr lvl="1"/>
            <a:r>
              <a:rPr lang="en-US" dirty="0"/>
              <a:t>Genome directly </a:t>
            </a:r>
            <a:r>
              <a:rPr lang="en-US" dirty="0" smtClean="0"/>
              <a:t>broken </a:t>
            </a:r>
            <a:r>
              <a:rPr lang="en-US" dirty="0"/>
              <a:t>into small </a:t>
            </a:r>
            <a:r>
              <a:rPr lang="en-US" b="1" dirty="0"/>
              <a:t>overlapping</a:t>
            </a:r>
            <a:r>
              <a:rPr lang="en-US" dirty="0"/>
              <a:t> </a:t>
            </a:r>
            <a:r>
              <a:rPr lang="en-US" dirty="0" smtClean="0"/>
              <a:t>sequence-ready fragments, all </a:t>
            </a:r>
            <a:r>
              <a:rPr lang="en-US" dirty="0"/>
              <a:t>clonally amplified. </a:t>
            </a:r>
            <a:endParaRPr lang="en-US" dirty="0" smtClean="0"/>
          </a:p>
          <a:p>
            <a:pPr lvl="2"/>
            <a:r>
              <a:rPr lang="en-US" b="1" dirty="0" smtClean="0"/>
              <a:t>No ordering </a:t>
            </a:r>
            <a:r>
              <a:rPr lang="en-US" b="1" dirty="0"/>
              <a:t>conserved in the </a:t>
            </a:r>
            <a:r>
              <a:rPr lang="en-US" b="1" dirty="0" smtClean="0"/>
              <a:t>process.</a:t>
            </a:r>
            <a:endParaRPr lang="en-US" dirty="0" smtClean="0"/>
          </a:p>
          <a:p>
            <a:pPr lvl="3"/>
            <a:r>
              <a:rPr lang="en-US" dirty="0" smtClean="0"/>
              <a:t>Computational biologists now have a big problem to solve </a:t>
            </a:r>
            <a:r>
              <a:rPr lang="en-US" dirty="0" smtClean="0">
                <a:sym typeface="Wingdings" panose="05000000000000000000" pitchFamily="2" charset="2"/>
              </a:rPr>
              <a:t></a:t>
            </a:r>
            <a:r>
              <a:rPr lang="en-US" dirty="0" smtClean="0"/>
              <a:t> mapping all the reads back to the genome.</a:t>
            </a:r>
            <a:endParaRPr lang="en-GB" dirty="0"/>
          </a:p>
        </p:txBody>
      </p:sp>
      <p:grpSp>
        <p:nvGrpSpPr>
          <p:cNvPr id="6" name="Group 5"/>
          <p:cNvGrpSpPr/>
          <p:nvPr/>
        </p:nvGrpSpPr>
        <p:grpSpPr>
          <a:xfrm>
            <a:off x="1870225" y="4958219"/>
            <a:ext cx="4998283" cy="778726"/>
            <a:chOff x="238691" y="5818479"/>
            <a:chExt cx="6685512" cy="922369"/>
          </a:xfrm>
        </p:grpSpPr>
        <p:cxnSp>
          <p:nvCxnSpPr>
            <p:cNvPr id="8" name="Straight Connector 7"/>
            <p:cNvCxnSpPr/>
            <p:nvPr/>
          </p:nvCxnSpPr>
          <p:spPr>
            <a:xfrm flipV="1">
              <a:off x="5868472" y="6498257"/>
              <a:ext cx="291922" cy="109951"/>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462244" y="6437066"/>
              <a:ext cx="336997" cy="174935"/>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3938789" y="6340816"/>
              <a:ext cx="33699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4949780" y="6387099"/>
              <a:ext cx="261583" cy="190844"/>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6530162" y="6113798"/>
              <a:ext cx="285482" cy="120203"/>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6418707" y="6470193"/>
              <a:ext cx="33699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4411753" y="6168594"/>
              <a:ext cx="370602" cy="99124"/>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5764091" y="6191516"/>
              <a:ext cx="321048" cy="152404"/>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5364452" y="5828654"/>
              <a:ext cx="336997" cy="176127"/>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5924615" y="5818479"/>
              <a:ext cx="305874" cy="168504"/>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6587206" y="5866361"/>
              <a:ext cx="33699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5293954" y="6343920"/>
              <a:ext cx="33699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3938789" y="6608208"/>
              <a:ext cx="33699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3239827" y="6538069"/>
              <a:ext cx="321048" cy="152404"/>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V="1">
              <a:off x="2782446" y="6333536"/>
              <a:ext cx="336997" cy="176127"/>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3368376" y="6206024"/>
              <a:ext cx="305874" cy="168504"/>
            </a:xfrm>
            <a:prstGeom prst="line">
              <a:avLst/>
            </a:prstGeom>
            <a:ln w="28575"/>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H="1">
              <a:off x="3106687" y="6387099"/>
              <a:ext cx="133140" cy="303374"/>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1399738" y="6565913"/>
              <a:ext cx="336997" cy="174935"/>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1887274" y="6515946"/>
              <a:ext cx="261583" cy="190844"/>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1444026" y="6297441"/>
              <a:ext cx="275823" cy="99124"/>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2463350" y="6150175"/>
              <a:ext cx="336997" cy="176127"/>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231448" y="6472767"/>
              <a:ext cx="33699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V="1">
              <a:off x="850894" y="6565392"/>
              <a:ext cx="274748" cy="111079"/>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835832" y="6363557"/>
              <a:ext cx="33699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V="1">
              <a:off x="344941" y="6215656"/>
              <a:ext cx="336997" cy="149240"/>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238691" y="6472016"/>
              <a:ext cx="330642" cy="15192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37" name="Straight Connector 36"/>
          <p:cNvCxnSpPr/>
          <p:nvPr/>
        </p:nvCxnSpPr>
        <p:spPr>
          <a:xfrm>
            <a:off x="1777939" y="4733282"/>
            <a:ext cx="5526400" cy="0"/>
          </a:xfrm>
          <a:prstGeom prst="line">
            <a:avLst/>
          </a:prstGeom>
          <a:ln w="57150"/>
        </p:spPr>
        <p:style>
          <a:lnRef idx="1">
            <a:schemeClr val="dk1"/>
          </a:lnRef>
          <a:fillRef idx="0">
            <a:schemeClr val="dk1"/>
          </a:fillRef>
          <a:effectRef idx="0">
            <a:schemeClr val="dk1"/>
          </a:effectRef>
          <a:fontRef idx="minor">
            <a:schemeClr val="tx1"/>
          </a:fontRef>
        </p:style>
      </p:cxnSp>
      <p:sp>
        <p:nvSpPr>
          <p:cNvPr id="38" name="TextBox 37"/>
          <p:cNvSpPr txBox="1"/>
          <p:nvPr/>
        </p:nvSpPr>
        <p:spPr>
          <a:xfrm>
            <a:off x="7350478" y="4484237"/>
            <a:ext cx="1266061" cy="400110"/>
          </a:xfrm>
          <a:prstGeom prst="rect">
            <a:avLst/>
          </a:prstGeom>
          <a:noFill/>
        </p:spPr>
        <p:txBody>
          <a:bodyPr wrap="square" rtlCol="0">
            <a:spAutoFit/>
          </a:bodyPr>
          <a:lstStyle/>
          <a:p>
            <a:r>
              <a:rPr lang="en-US" sz="2000" dirty="0" smtClean="0">
                <a:latin typeface="Avenir Book"/>
              </a:rPr>
              <a:t>genome</a:t>
            </a:r>
            <a:endParaRPr lang="en-GB" sz="2800" dirty="0">
              <a:latin typeface="Avenir Book"/>
            </a:endParaRPr>
          </a:p>
        </p:txBody>
      </p:sp>
      <p:sp>
        <p:nvSpPr>
          <p:cNvPr id="42" name="TextBox 41"/>
          <p:cNvSpPr txBox="1"/>
          <p:nvPr/>
        </p:nvSpPr>
        <p:spPr>
          <a:xfrm>
            <a:off x="1732644" y="5954513"/>
            <a:ext cx="5332550" cy="646331"/>
          </a:xfrm>
          <a:prstGeom prst="rect">
            <a:avLst/>
          </a:prstGeom>
          <a:noFill/>
        </p:spPr>
        <p:txBody>
          <a:bodyPr wrap="none" rtlCol="0">
            <a:spAutoFit/>
          </a:bodyPr>
          <a:lstStyle/>
          <a:p>
            <a:r>
              <a:rPr lang="en-US" dirty="0" smtClean="0"/>
              <a:t>Which part of the genome did each read come from?!</a:t>
            </a:r>
          </a:p>
          <a:p>
            <a:r>
              <a:rPr lang="en-US" dirty="0" smtClean="0"/>
              <a:t>Does read x align with read y?!</a:t>
            </a:r>
            <a:endParaRPr lang="en-GB" dirty="0"/>
          </a:p>
        </p:txBody>
      </p:sp>
      <p:sp>
        <p:nvSpPr>
          <p:cNvPr id="55" name="Rectangle 54"/>
          <p:cNvSpPr/>
          <p:nvPr/>
        </p:nvSpPr>
        <p:spPr>
          <a:xfrm>
            <a:off x="6954416" y="5171272"/>
            <a:ext cx="2185214" cy="369332"/>
          </a:xfrm>
          <a:prstGeom prst="rect">
            <a:avLst/>
          </a:prstGeom>
        </p:spPr>
        <p:txBody>
          <a:bodyPr wrap="none">
            <a:spAutoFit/>
          </a:bodyPr>
          <a:lstStyle/>
          <a:p>
            <a:r>
              <a:rPr lang="en-US" dirty="0">
                <a:latin typeface="Avenir Book"/>
              </a:rPr>
              <a:t>c.a small fragments</a:t>
            </a:r>
            <a:endParaRPr lang="en-GB" sz="2400" dirty="0">
              <a:latin typeface="Avenir Book"/>
            </a:endParaRPr>
          </a:p>
        </p:txBody>
      </p:sp>
      <p:sp>
        <p:nvSpPr>
          <p:cNvPr id="49" name="TextBox 48"/>
          <p:cNvSpPr txBox="1"/>
          <p:nvPr/>
        </p:nvSpPr>
        <p:spPr>
          <a:xfrm>
            <a:off x="95403" y="4453141"/>
            <a:ext cx="1493667" cy="1631216"/>
          </a:xfrm>
          <a:prstGeom prst="rect">
            <a:avLst/>
          </a:prstGeom>
          <a:noFill/>
        </p:spPr>
        <p:txBody>
          <a:bodyPr wrap="square" rtlCol="0">
            <a:spAutoFit/>
          </a:bodyPr>
          <a:lstStyle/>
          <a:p>
            <a:r>
              <a:rPr lang="en-US" sz="2000" dirty="0" smtClean="0">
                <a:latin typeface="Avenir Book"/>
              </a:rPr>
              <a:t>-cheaper</a:t>
            </a:r>
          </a:p>
          <a:p>
            <a:r>
              <a:rPr lang="en-US" sz="2000" dirty="0" smtClean="0">
                <a:latin typeface="Avenir Book"/>
              </a:rPr>
              <a:t>-faster</a:t>
            </a:r>
          </a:p>
          <a:p>
            <a:r>
              <a:rPr lang="en-US" sz="2000" dirty="0" smtClean="0">
                <a:latin typeface="Avenir Book"/>
              </a:rPr>
              <a:t>…</a:t>
            </a:r>
            <a:endParaRPr lang="en-US" sz="2000" dirty="0">
              <a:latin typeface="Avenir Book"/>
            </a:endParaRPr>
          </a:p>
          <a:p>
            <a:r>
              <a:rPr lang="en-US" sz="2000" dirty="0" smtClean="0">
                <a:latin typeface="Avenir Book"/>
              </a:rPr>
              <a:t>-assembly</a:t>
            </a:r>
          </a:p>
          <a:p>
            <a:r>
              <a:rPr lang="en-US" sz="2000" dirty="0" smtClean="0">
                <a:latin typeface="Avenir Book"/>
              </a:rPr>
              <a:t>challenging</a:t>
            </a:r>
          </a:p>
        </p:txBody>
      </p:sp>
      <p:sp>
        <p:nvSpPr>
          <p:cNvPr id="50" name="Left Bracket 49"/>
          <p:cNvSpPr/>
          <p:nvPr/>
        </p:nvSpPr>
        <p:spPr>
          <a:xfrm>
            <a:off x="1566325" y="4652521"/>
            <a:ext cx="66779" cy="1373295"/>
          </a:xfrm>
          <a:prstGeom prst="leftBracket">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615391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lyt-aqu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GC-WTCHG-2017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76200"/>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7642</TotalTime>
  <Words>4897</Words>
  <Application>Microsoft Office PowerPoint</Application>
  <PresentationFormat>On-screen Show (4:3)</PresentationFormat>
  <Paragraphs>557</Paragraphs>
  <Slides>64</Slides>
  <Notes>23</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64</vt:i4>
      </vt:variant>
    </vt:vector>
  </HeadingPairs>
  <TitlesOfParts>
    <vt:vector size="83" baseType="lpstr">
      <vt:lpstr>Arial</vt:lpstr>
      <vt:lpstr>Avenir Book</vt:lpstr>
      <vt:lpstr>Avenir Oblique</vt:lpstr>
      <vt:lpstr>Brown Light</vt:lpstr>
      <vt:lpstr>Calibri</vt:lpstr>
      <vt:lpstr>Calibri Light</vt:lpstr>
      <vt:lpstr>Cambria Math</vt:lpstr>
      <vt:lpstr>Exo 2 Extra Bold</vt:lpstr>
      <vt:lpstr>FoundrySterling-Book</vt:lpstr>
      <vt:lpstr>Franklin Gothic Book</vt:lpstr>
      <vt:lpstr>Lucida Sans Unicode</vt:lpstr>
      <vt:lpstr>Mate</vt:lpstr>
      <vt:lpstr>Source Sans Pro</vt:lpstr>
      <vt:lpstr>Tahoma</vt:lpstr>
      <vt:lpstr>Times New Roman</vt:lpstr>
      <vt:lpstr>Wingdings</vt:lpstr>
      <vt:lpstr>lyt-aqua</vt:lpstr>
      <vt:lpstr>OGC-WTCHG-2017b</vt:lpstr>
      <vt:lpstr>Document</vt:lpstr>
      <vt:lpstr>PowerPoint Presentation</vt:lpstr>
      <vt:lpstr>PowerPoint Presentation</vt:lpstr>
      <vt:lpstr>Sequencing At a Glance</vt:lpstr>
      <vt:lpstr>Early Sequencing</vt:lpstr>
      <vt:lpstr>How does Sanger work? 1/2</vt:lpstr>
      <vt:lpstr>How does Sanger work? 2/2</vt:lpstr>
      <vt:lpstr>Sanger method’s success</vt:lpstr>
      <vt:lpstr>Clone-by-clone Sequencing</vt:lpstr>
      <vt:lpstr>Shotgun Sequencing</vt:lpstr>
      <vt:lpstr>Assembly/mapping after shotgun</vt:lpstr>
      <vt:lpstr>Next-generation Sequencing</vt:lpstr>
      <vt:lpstr>The First Three NGS Platforms</vt:lpstr>
      <vt:lpstr>Innovations of NGS</vt:lpstr>
      <vt:lpstr>Limitations of NGS</vt:lpstr>
      <vt:lpstr>Sequencing Platforms since</vt:lpstr>
      <vt:lpstr>Sequencing Platform Comparison</vt:lpstr>
      <vt:lpstr>PowerPoint Presentation</vt:lpstr>
      <vt:lpstr>Read Length</vt:lpstr>
      <vt:lpstr>Single-End/Paired-End Reads</vt:lpstr>
      <vt:lpstr>The Advantage of paired-end</vt:lpstr>
      <vt:lpstr>Fragment/Insert Size</vt:lpstr>
      <vt:lpstr>PowerPoint Presentation</vt:lpstr>
      <vt:lpstr>FASTA File Format</vt:lpstr>
      <vt:lpstr>The Human Genome Reference</vt:lpstr>
      <vt:lpstr>FASTQ File format</vt:lpstr>
      <vt:lpstr>Phred base Quality Score 1/2</vt:lpstr>
      <vt:lpstr>Phred base Quality Score 2/2</vt:lpstr>
      <vt:lpstr>Phred+33 Encoding</vt:lpstr>
      <vt:lpstr>First Step: Quality Control</vt:lpstr>
      <vt:lpstr>Per Base Sequence Quality</vt:lpstr>
      <vt:lpstr>Per Sequence Quality</vt:lpstr>
      <vt:lpstr>Sequence Length Distribution</vt:lpstr>
      <vt:lpstr>Per Base Sequence Content</vt:lpstr>
      <vt:lpstr>PRINSEQ: GC Content</vt:lpstr>
      <vt:lpstr>N Base Content</vt:lpstr>
      <vt:lpstr>Adapter Content</vt:lpstr>
      <vt:lpstr>PowerPoint Presentation</vt:lpstr>
      <vt:lpstr>Assembly or alignment</vt:lpstr>
      <vt:lpstr>Alignment to a Reference</vt:lpstr>
      <vt:lpstr>Challenges of Alignment</vt:lpstr>
      <vt:lpstr>Fast Alignment using Hash</vt:lpstr>
      <vt:lpstr>Fast Alignment using Tries</vt:lpstr>
      <vt:lpstr>Deviations from the reference</vt:lpstr>
      <vt:lpstr>Phred Quality Score Revisited</vt:lpstr>
      <vt:lpstr>Sequence Alignment/Mapping Format</vt:lpstr>
      <vt:lpstr>Alignment Information</vt:lpstr>
      <vt:lpstr>Bitwise flag and CIGAR</vt:lpstr>
      <vt:lpstr>PowerPoint Presentation</vt:lpstr>
      <vt:lpstr>Preparing files for calling</vt:lpstr>
      <vt:lpstr>GATK’s BQSR step</vt:lpstr>
      <vt:lpstr>Variant calling and genotyping</vt:lpstr>
      <vt:lpstr>Read Depth/Coverage</vt:lpstr>
      <vt:lpstr>Calling Variants with Read Depth</vt:lpstr>
      <vt:lpstr>Using Quality Scores and More</vt:lpstr>
      <vt:lpstr>VCF Format</vt:lpstr>
      <vt:lpstr>PowerPoint Presentation</vt:lpstr>
      <vt:lpstr>Genetic Context and Effects</vt:lpstr>
      <vt:lpstr>Population Databases</vt:lpstr>
      <vt:lpstr>Filtering common variants</vt:lpstr>
      <vt:lpstr>Annotation in one go!</vt:lpstr>
      <vt:lpstr>Checking a locus with IGV</vt:lpstr>
      <vt:lpstr>Checking a locus with IGV</vt:lpstr>
      <vt:lpstr>Available pipelines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Matthieu Miossec</cp:lastModifiedBy>
  <cp:revision>348</cp:revision>
  <cp:lastPrinted>2019-10-16T14:06:11Z</cp:lastPrinted>
  <dcterms:created xsi:type="dcterms:W3CDTF">2017-11-22T14:57:44Z</dcterms:created>
  <dcterms:modified xsi:type="dcterms:W3CDTF">2021-11-01T15:02:29Z</dcterms:modified>
</cp:coreProperties>
</file>