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5" r:id="rId2"/>
  </p:sldMasterIdLst>
  <p:notesMasterIdLst>
    <p:notesMasterId r:id="rId37"/>
  </p:notesMasterIdLst>
  <p:sldIdLst>
    <p:sldId id="256" r:id="rId3"/>
    <p:sldId id="257" r:id="rId4"/>
    <p:sldId id="283" r:id="rId5"/>
    <p:sldId id="258" r:id="rId6"/>
    <p:sldId id="308" r:id="rId7"/>
    <p:sldId id="307" r:id="rId8"/>
    <p:sldId id="289" r:id="rId9"/>
    <p:sldId id="292" r:id="rId10"/>
    <p:sldId id="286" r:id="rId11"/>
    <p:sldId id="288" r:id="rId12"/>
    <p:sldId id="317" r:id="rId13"/>
    <p:sldId id="318" r:id="rId14"/>
    <p:sldId id="290" r:id="rId15"/>
    <p:sldId id="293" r:id="rId16"/>
    <p:sldId id="297" r:id="rId17"/>
    <p:sldId id="291" r:id="rId18"/>
    <p:sldId id="299" r:id="rId19"/>
    <p:sldId id="300" r:id="rId20"/>
    <p:sldId id="261" r:id="rId21"/>
    <p:sldId id="304" r:id="rId22"/>
    <p:sldId id="301" r:id="rId23"/>
    <p:sldId id="302" r:id="rId24"/>
    <p:sldId id="262" r:id="rId25"/>
    <p:sldId id="311" r:id="rId26"/>
    <p:sldId id="306" r:id="rId27"/>
    <p:sldId id="312" r:id="rId28"/>
    <p:sldId id="313" r:id="rId29"/>
    <p:sldId id="303" r:id="rId30"/>
    <p:sldId id="314" r:id="rId31"/>
    <p:sldId id="315" r:id="rId32"/>
    <p:sldId id="316" r:id="rId33"/>
    <p:sldId id="287" r:id="rId34"/>
    <p:sldId id="305" r:id="rId35"/>
    <p:sldId id="310" r:id="rId36"/>
  </p:sldIdLst>
  <p:sldSz cx="9144000" cy="6858000" type="screen4x3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85"/>
    <a:srgbClr val="5B6F8C"/>
    <a:srgbClr val="4F6228"/>
    <a:srgbClr val="677180"/>
    <a:srgbClr val="D5AD42"/>
    <a:srgbClr val="918E5E"/>
    <a:srgbClr val="001A54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84" autoAdjust="0"/>
  </p:normalViewPr>
  <p:slideViewPr>
    <p:cSldViewPr snapToGrid="0">
      <p:cViewPr varScale="1">
        <p:scale>
          <a:sx n="93" d="100"/>
          <a:sy n="93" d="100"/>
        </p:scale>
        <p:origin x="1092" y="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DCFF-7DDB-4E5E-A61E-7F31083687B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FC2EC-EE65-4E88-94F4-77BC1961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C2EC-EE65-4E88-94F4-77BC19619F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7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0" dirty="0" smtClean="0"/>
              <a:t>ote for future genomics researchers: Some sequences in genomics are similarly 0-based instead of 1-based. Be mindful of this, especially when converting sequences between formats.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C2EC-EE65-4E88-94F4-77BC19619F5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0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7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63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4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48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30" y="189220"/>
            <a:ext cx="1609655" cy="495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12597" y="6468398"/>
            <a:ext cx="1423540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1" dirty="0" smtClean="0">
                <a:solidFill>
                  <a:schemeClr val="bg1"/>
                </a:solidFill>
                <a:latin typeface="FoundrySterling-Book"/>
              </a:rPr>
              <a:t>GMS – Python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81463"/>
            <a:ext cx="9144000" cy="55193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8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s://www.well.ox.ac.uk/images/internal/white-standard-whg-logo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04" y="131028"/>
            <a:ext cx="127472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6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075" rtl="0" eaLnBrk="1" latinLnBrk="0" hangingPunct="1">
        <a:spcBef>
          <a:spcPct val="0"/>
        </a:spcBef>
        <a:buNone/>
        <a:defRPr sz="44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7" indent="-342807" algn="l" defTabSz="457075" rtl="0" eaLnBrk="1" latinLnBrk="0" hangingPunct="1">
        <a:spcBef>
          <a:spcPct val="20000"/>
        </a:spcBef>
        <a:buFont typeface="Arial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42747" indent="-285672" algn="l" defTabSz="457075" rtl="0" eaLnBrk="1" latinLnBrk="0" hangingPunct="1">
        <a:spcBef>
          <a:spcPct val="20000"/>
        </a:spcBef>
        <a:buFont typeface="Arial"/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7" indent="-228538" algn="l" defTabSz="457075" rtl="0" eaLnBrk="1" latinLnBrk="0" hangingPunct="1">
        <a:spcBef>
          <a:spcPct val="20000"/>
        </a:spcBef>
        <a:buFont typeface="Arial"/>
        <a:buChar char="•"/>
        <a:defRPr sz="2433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3" indent="-228538" algn="l" defTabSz="457075" rtl="0" eaLnBrk="1" latinLnBrk="0" hangingPunct="1">
        <a:spcBef>
          <a:spcPct val="20000"/>
        </a:spcBef>
        <a:buFont typeface="Arial"/>
        <a:buChar char="–"/>
        <a:defRPr sz="201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8" indent="-228538" algn="l" defTabSz="457075" rtl="0" eaLnBrk="1" latinLnBrk="0" hangingPunct="1">
        <a:spcBef>
          <a:spcPct val="20000"/>
        </a:spcBef>
        <a:buFont typeface="Arial"/>
        <a:buChar char="»"/>
        <a:defRPr sz="201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2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8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3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9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5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6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6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1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30" y="189220"/>
            <a:ext cx="1609655" cy="495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12597" y="6468398"/>
            <a:ext cx="1423540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1" dirty="0" smtClean="0">
                <a:solidFill>
                  <a:schemeClr val="bg1"/>
                </a:solidFill>
                <a:latin typeface="FoundrySterling-Book"/>
              </a:rPr>
              <a:t>GMS – Python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81463"/>
            <a:ext cx="9144000" cy="5519338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8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s://www.well.ox.ac.uk/images/internal/white-standard-whg-logo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04" y="131028"/>
            <a:ext cx="127472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075" rtl="0" eaLnBrk="1" latinLnBrk="0" hangingPunct="1">
        <a:spcBef>
          <a:spcPct val="0"/>
        </a:spcBef>
        <a:buNone/>
        <a:defRPr sz="44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7" indent="-342807" algn="l" defTabSz="457075" rtl="0" eaLnBrk="1" latinLnBrk="0" hangingPunct="1">
        <a:spcBef>
          <a:spcPct val="20000"/>
        </a:spcBef>
        <a:buFont typeface="Arial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42747" indent="-285672" algn="l" defTabSz="457075" rtl="0" eaLnBrk="1" latinLnBrk="0" hangingPunct="1">
        <a:spcBef>
          <a:spcPct val="20000"/>
        </a:spcBef>
        <a:buFont typeface="Arial"/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7" indent="-228538" algn="l" defTabSz="457075" rtl="0" eaLnBrk="1" latinLnBrk="0" hangingPunct="1">
        <a:spcBef>
          <a:spcPct val="20000"/>
        </a:spcBef>
        <a:buFont typeface="Arial"/>
        <a:buChar char="•"/>
        <a:defRPr sz="2433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3" indent="-228538" algn="l" defTabSz="457075" rtl="0" eaLnBrk="1" latinLnBrk="0" hangingPunct="1">
        <a:spcBef>
          <a:spcPct val="20000"/>
        </a:spcBef>
        <a:buFont typeface="Arial"/>
        <a:buChar char="–"/>
        <a:defRPr sz="201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8" indent="-228538" algn="l" defTabSz="457075" rtl="0" eaLnBrk="1" latinLnBrk="0" hangingPunct="1">
        <a:spcBef>
          <a:spcPct val="20000"/>
        </a:spcBef>
        <a:buFont typeface="Arial"/>
        <a:buChar char="»"/>
        <a:defRPr sz="201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2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8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3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9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5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6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6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1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l.ox.ac.uk/people/matthieu-mioss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replit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2656"/>
            <a:ext cx="7772400" cy="2387600"/>
          </a:xfrm>
        </p:spPr>
        <p:txBody>
          <a:bodyPr/>
          <a:lstStyle/>
          <a:p>
            <a:r>
              <a:rPr lang="en-US" dirty="0" smtClean="0"/>
              <a:t>Programming with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9714" y="5635894"/>
            <a:ext cx="2624286" cy="708040"/>
          </a:xfrm>
        </p:spPr>
        <p:txBody>
          <a:bodyPr/>
          <a:lstStyle/>
          <a:p>
            <a:pPr algn="r"/>
            <a:r>
              <a:rPr lang="en-US" sz="2000" dirty="0" smtClean="0"/>
              <a:t>12/10/2022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(Part II: 14/03/2022)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File:Python logo and wordmark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26" y="3421604"/>
            <a:ext cx="4024348" cy="119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34272" y="3226456"/>
            <a:ext cx="13900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i="1" spc="-300" dirty="0" smtClean="0">
                <a:ln w="28575"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100000">
                      <a:srgbClr val="FFFF00"/>
                    </a:gs>
                    <a:gs pos="66000">
                      <a:srgbClr val="FFFF00"/>
                    </a:gs>
                    <a:gs pos="32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70000"/>
                      </a:schemeClr>
                    </a:gs>
                  </a:gsLst>
                  <a:lin ang="16200000" scaled="1"/>
                  <a:tileRect/>
                </a:gradFill>
                <a:latin typeface="Bernard MT Condensed" panose="02050806060905020404" pitchFamily="18" charset="0"/>
              </a:rPr>
              <a:t>I</a:t>
            </a:r>
            <a:endParaRPr lang="en-GB" sz="16600" i="1" spc="-300" dirty="0">
              <a:ln w="28575">
                <a:solidFill>
                  <a:schemeClr val="accent5"/>
                </a:solidFill>
              </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100000">
                    <a:srgbClr val="FFFF00"/>
                  </a:gs>
                  <a:gs pos="66000">
                    <a:srgbClr val="FFFF00"/>
                  </a:gs>
                  <a:gs pos="32000">
                    <a:schemeClr val="accent6">
                      <a:lumMod val="75000"/>
                    </a:schemeClr>
                  </a:gs>
                  <a:gs pos="0">
                    <a:schemeClr val="accent6">
                      <a:lumMod val="70000"/>
                    </a:schemeClr>
                  </a:gs>
                </a:gsLst>
                <a:lin ang="16200000" scaled="1"/>
                <a:tileRect/>
              </a:gradFill>
              <a:latin typeface="Bernard MT Condensed" panose="020508060609050204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00577" y="4348980"/>
            <a:ext cx="1529896" cy="596956"/>
          </a:xfrm>
          <a:prstGeom prst="rightArrow">
            <a:avLst>
              <a:gd name="adj1" fmla="val 52585"/>
              <a:gd name="adj2" fmla="val 50000"/>
            </a:avLst>
          </a:prstGeom>
          <a:solidFill>
            <a:srgbClr val="EA8F08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BACC6"/>
                </a:solidFill>
                <a:latin typeface="Bernard MT Condensed" panose="02050806060905020404" pitchFamily="18" charset="0"/>
              </a:rPr>
              <a:t>PART</a:t>
            </a:r>
            <a:endParaRPr lang="en-GB" dirty="0">
              <a:solidFill>
                <a:srgbClr val="4BACC6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6093" y="4487145"/>
            <a:ext cx="131179" cy="323497"/>
          </a:xfrm>
          <a:prstGeom prst="rect">
            <a:avLst/>
          </a:prstGeom>
          <a:solidFill>
            <a:srgbClr val="EA8F08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BACC6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1762" y="4492934"/>
            <a:ext cx="98384" cy="323497"/>
          </a:xfrm>
          <a:prstGeom prst="rect">
            <a:avLst/>
          </a:prstGeom>
          <a:solidFill>
            <a:srgbClr val="EA8F08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BACC6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4438" y="4492934"/>
            <a:ext cx="67523" cy="323497"/>
          </a:xfrm>
          <a:prstGeom prst="rect">
            <a:avLst/>
          </a:prstGeom>
          <a:solidFill>
            <a:srgbClr val="EA8F08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BACC6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6763" y="4495133"/>
            <a:ext cx="59803" cy="323497"/>
          </a:xfrm>
          <a:prstGeom prst="rect">
            <a:avLst/>
          </a:prstGeom>
          <a:solidFill>
            <a:srgbClr val="EA8F08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BACC6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422129"/>
            <a:ext cx="5154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Matthieu Miossec, PhD </a:t>
            </a:r>
            <a:r>
              <a:rPr lang="en-US" sz="1600" dirty="0" smtClean="0"/>
              <a:t>(@RealMattJM)</a:t>
            </a:r>
          </a:p>
          <a:p>
            <a:r>
              <a:rPr lang="en-US" sz="1800" dirty="0" smtClean="0"/>
              <a:t>Bioinformatics </a:t>
            </a:r>
            <a:r>
              <a:rPr lang="en-US" sz="1800" dirty="0"/>
              <a:t>Core 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www.well.ox.ac.uk/people/matthieu-miossec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695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6"/>
    </mc:Choice>
    <mc:Fallback xmlns="">
      <p:transition spd="slow" advTm="124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2407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More Print and Input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In Python, we can include several comma separates values into </a:t>
            </a:r>
            <a:r>
              <a:rPr lang="en-US" sz="2400" i="1" dirty="0" smtClean="0">
                <a:latin typeface="FoundrySterling-Book"/>
              </a:rPr>
              <a:t>print()</a:t>
            </a:r>
            <a:r>
              <a:rPr lang="en-US" sz="2400" dirty="0">
                <a:latin typeface="FoundrySterling-Book"/>
              </a:rPr>
              <a:t> </a:t>
            </a:r>
            <a:r>
              <a:rPr lang="en-US" sz="2400" dirty="0" smtClean="0">
                <a:latin typeface="FoundrySterling-Book"/>
              </a:rPr>
              <a:t>and get a single output message. These values can be formed from a mix of data types and expressions.</a:t>
            </a:r>
            <a:endParaRPr lang="en-US" sz="20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2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…including </a:t>
            </a:r>
            <a:r>
              <a:rPr lang="en-US" sz="2000" i="1" dirty="0" smtClean="0">
                <a:latin typeface="FoundrySterling-Book"/>
              </a:rPr>
              <a:t>Booleans</a:t>
            </a:r>
            <a:r>
              <a:rPr lang="en-US" sz="2000" dirty="0" smtClean="0">
                <a:latin typeface="FoundrySterling-Book"/>
              </a:rPr>
              <a:t> (more on these soon!).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4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This is useful for creating a message that varies slightly between runs. Let’s give a </a:t>
            </a:r>
            <a:r>
              <a:rPr lang="en-US" sz="2000" b="1" dirty="0" smtClean="0">
                <a:latin typeface="FoundrySterling-Book"/>
              </a:rPr>
              <a:t>variable </a:t>
            </a:r>
            <a:r>
              <a:rPr lang="en-US" sz="2000" dirty="0" smtClean="0">
                <a:latin typeface="FoundrySterling-Book"/>
              </a:rPr>
              <a:t>a </a:t>
            </a:r>
            <a:r>
              <a:rPr lang="en-US" sz="2000" b="1" dirty="0" smtClean="0">
                <a:latin typeface="FoundrySterling-Book"/>
              </a:rPr>
              <a:t>value </a:t>
            </a:r>
            <a:r>
              <a:rPr lang="en-US" sz="2000" dirty="0" smtClean="0">
                <a:latin typeface="FoundrySterling-Book"/>
              </a:rPr>
              <a:t>determined </a:t>
            </a:r>
            <a:r>
              <a:rPr lang="en-US" sz="2000" u="sng" dirty="0" smtClean="0">
                <a:latin typeface="FoundrySterling-Book"/>
              </a:rPr>
              <a:t>during execution</a:t>
            </a:r>
            <a:r>
              <a:rPr lang="en-US" sz="2000" dirty="0" smtClean="0">
                <a:latin typeface="FoundrySterling-Book"/>
              </a:rPr>
              <a:t> with the help of a new function, </a:t>
            </a:r>
            <a:r>
              <a:rPr lang="en-US" sz="2000" i="1" dirty="0" smtClean="0">
                <a:latin typeface="FoundrySterling-Book"/>
              </a:rPr>
              <a:t>input().</a:t>
            </a:r>
          </a:p>
          <a:p>
            <a:pPr lvl="1">
              <a:spcAft>
                <a:spcPts val="1587"/>
              </a:spcAft>
            </a:pPr>
            <a:endParaRPr lang="en-US" sz="300" i="1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900" dirty="0">
              <a:latin typeface="FoundrySterling-Boo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55361" y="2422797"/>
            <a:ext cx="7973658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 Unicode MS"/>
              </a:rPr>
              <a:t>print("The year is", 2021+1, "</a:t>
            </a:r>
            <a:r>
              <a:rPr lang="en-US" dirty="0" smtClean="0">
                <a:latin typeface="Arial Unicode MS"/>
              </a:rPr>
              <a:t>AD") #Notice the added space between each value.</a:t>
            </a:r>
            <a:endParaRPr lang="es-CL" dirty="0">
              <a:latin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31012" y="4888020"/>
            <a:ext cx="6199668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/>
              </a:rPr>
              <a:t>adjective </a:t>
            </a:r>
            <a:r>
              <a:rPr lang="en-US" dirty="0">
                <a:latin typeface="Arial Unicode MS"/>
              </a:rPr>
              <a:t>= input("Your </a:t>
            </a:r>
            <a:r>
              <a:rPr lang="en-US" dirty="0" smtClean="0">
                <a:latin typeface="Arial Unicode MS"/>
              </a:rPr>
              <a:t>input here:") # saves input to adjective </a:t>
            </a:r>
          </a:p>
          <a:p>
            <a:r>
              <a:rPr lang="en-US" dirty="0" smtClean="0">
                <a:latin typeface="Arial Unicode MS"/>
              </a:rPr>
              <a:t>print(“What a", adjective, "</a:t>
            </a:r>
            <a:r>
              <a:rPr lang="en-US" dirty="0">
                <a:latin typeface="Arial Unicode MS"/>
              </a:rPr>
              <a:t>World</a:t>
            </a:r>
            <a:r>
              <a:rPr lang="en-US" dirty="0" smtClean="0">
                <a:latin typeface="Arial Unicode MS"/>
              </a:rPr>
              <a:t>") # used here.</a:t>
            </a:r>
            <a:endParaRPr lang="en-US" dirty="0">
              <a:latin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31012" y="3293781"/>
            <a:ext cx="4112921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/>
              </a:rPr>
              <a:t>print(2+2&lt;4) # This will evaluate to False</a:t>
            </a:r>
            <a:endParaRPr lang="es-CL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336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23" y="275900"/>
            <a:ext cx="3583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Bonus: The </a:t>
            </a:r>
            <a:r>
              <a:rPr lang="en-US" sz="2000" b="1" dirty="0" err="1" smtClean="0">
                <a:solidFill>
                  <a:schemeClr val="bg1"/>
                </a:solidFill>
              </a:rPr>
              <a:t>PyInputPlus</a:t>
            </a:r>
            <a:r>
              <a:rPr lang="en-US" sz="2000" b="1" dirty="0" smtClean="0">
                <a:solidFill>
                  <a:schemeClr val="bg1"/>
                </a:solidFill>
              </a:rPr>
              <a:t> Module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659" y="1150329"/>
            <a:ext cx="8536261" cy="457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Whether you input a number, text or structured data, </a:t>
            </a:r>
            <a:r>
              <a:rPr lang="en-US" sz="2400" i="1" dirty="0" smtClean="0">
                <a:latin typeface="FoundrySterling-Book"/>
              </a:rPr>
              <a:t>input() </a:t>
            </a:r>
            <a:r>
              <a:rPr lang="en-US" sz="2400" dirty="0" smtClean="0">
                <a:latin typeface="FoundrySterling-Book"/>
              </a:rPr>
              <a:t>always returns a String </a:t>
            </a:r>
            <a:r>
              <a:rPr lang="en-US" sz="1600" dirty="0" smtClean="0">
                <a:latin typeface="FoundrySterling-Book"/>
              </a:rPr>
              <a:t>(since Python 3)</a:t>
            </a:r>
            <a:r>
              <a:rPr lang="en-US" sz="2400" dirty="0" smtClean="0">
                <a:latin typeface="FoundrySterling-Book"/>
              </a:rPr>
              <a:t>.</a:t>
            </a:r>
            <a:endParaRPr lang="en-US" sz="2000" i="1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The typical remedy is to cast </a:t>
            </a:r>
            <a:r>
              <a:rPr lang="en-US" sz="2400" i="1" dirty="0" smtClean="0">
                <a:latin typeface="FoundrySterling-Book"/>
              </a:rPr>
              <a:t>String</a:t>
            </a:r>
            <a:r>
              <a:rPr lang="en-US" sz="2400" dirty="0" smtClean="0">
                <a:latin typeface="FoundrySterling-Book"/>
              </a:rPr>
              <a:t> to the desired type.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400" i="1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There is another way: </a:t>
            </a:r>
            <a:r>
              <a:rPr lang="en-US" sz="2400" b="1" dirty="0" smtClean="0">
                <a:latin typeface="FoundrySterling-Book"/>
              </a:rPr>
              <a:t>PyInputPlus</a:t>
            </a:r>
            <a:r>
              <a:rPr lang="en-US" sz="24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2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Here’s a list of handy functions to try!:</a:t>
            </a:r>
          </a:p>
          <a:p>
            <a:pPr algn="ctr">
              <a:spcAft>
                <a:spcPts val="1587"/>
              </a:spcAft>
            </a:pPr>
            <a:r>
              <a:rPr lang="en-US" sz="1800" dirty="0" err="1" smtClean="0">
                <a:latin typeface="FoundrySterling-Book"/>
              </a:rPr>
              <a:t>inputDatetime</a:t>
            </a:r>
            <a:r>
              <a:rPr lang="en-US" sz="1800" dirty="0" smtClean="0">
                <a:latin typeface="FoundrySterling-Book"/>
              </a:rPr>
              <a:t>(), </a:t>
            </a:r>
            <a:r>
              <a:rPr lang="en-US" sz="1800" dirty="0" err="1" smtClean="0">
                <a:latin typeface="FoundrySterling-Book"/>
              </a:rPr>
              <a:t>inputYesNo</a:t>
            </a:r>
            <a:r>
              <a:rPr lang="en-US" sz="1800" dirty="0" smtClean="0">
                <a:latin typeface="FoundrySterling-Book"/>
              </a:rPr>
              <a:t>(), </a:t>
            </a:r>
            <a:r>
              <a:rPr lang="en-US" sz="1800" dirty="0" err="1" smtClean="0">
                <a:latin typeface="FoundrySterling-Book"/>
              </a:rPr>
              <a:t>inputEmail</a:t>
            </a:r>
            <a:r>
              <a:rPr lang="en-US" sz="1800" dirty="0" smtClean="0">
                <a:latin typeface="FoundrySterling-Book"/>
              </a:rPr>
              <a:t>(), </a:t>
            </a:r>
            <a:r>
              <a:rPr lang="en-US" sz="1800" dirty="0" err="1" smtClean="0">
                <a:latin typeface="FoundrySterling-Book"/>
              </a:rPr>
              <a:t>inputFilepath</a:t>
            </a:r>
            <a:r>
              <a:rPr lang="en-US" sz="1800" dirty="0" smtClean="0">
                <a:latin typeface="FoundrySterling-Book"/>
              </a:rPr>
              <a:t>(), </a:t>
            </a:r>
            <a:r>
              <a:rPr lang="en-US" sz="1800" dirty="0" err="1" smtClean="0">
                <a:latin typeface="FoundrySterling-Book"/>
              </a:rPr>
              <a:t>inputPassword</a:t>
            </a:r>
            <a:r>
              <a:rPr lang="en-US" sz="1800" dirty="0" smtClean="0">
                <a:latin typeface="FoundrySterling-Book"/>
              </a:rPr>
              <a:t>() </a:t>
            </a:r>
            <a:endParaRPr lang="en-US" sz="1800" dirty="0">
              <a:latin typeface="FoundrySterling-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18710" y="2564039"/>
            <a:ext cx="5590279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/>
              </a:rPr>
              <a:t>num </a:t>
            </a:r>
            <a:r>
              <a:rPr lang="en-US" dirty="0">
                <a:latin typeface="Arial Unicode MS"/>
              </a:rPr>
              <a:t>= </a:t>
            </a:r>
            <a:r>
              <a:rPr lang="en-US" dirty="0" smtClean="0">
                <a:latin typeface="Arial Unicode MS"/>
              </a:rPr>
              <a:t>int(input</a:t>
            </a:r>
            <a:r>
              <a:rPr lang="en-US" dirty="0">
                <a:latin typeface="Arial Unicode MS"/>
              </a:rPr>
              <a:t>("Type </a:t>
            </a:r>
            <a:r>
              <a:rPr lang="en-US" dirty="0" smtClean="0">
                <a:latin typeface="Arial Unicode MS"/>
              </a:rPr>
              <a:t>in a number:")) # notice int() here </a:t>
            </a:r>
          </a:p>
          <a:p>
            <a:r>
              <a:rPr lang="en-US" dirty="0" smtClean="0">
                <a:latin typeface="Arial Unicode MS"/>
              </a:rPr>
              <a:t>print(</a:t>
            </a:r>
            <a:r>
              <a:rPr lang="en-US" dirty="0" err="1" smtClean="0">
                <a:latin typeface="Arial Unicode MS"/>
              </a:rPr>
              <a:t>num</a:t>
            </a:r>
            <a:r>
              <a:rPr lang="en-US" dirty="0" smtClean="0">
                <a:latin typeface="Arial Unicode MS"/>
              </a:rPr>
              <a:t>*10)</a:t>
            </a:r>
            <a:endParaRPr lang="en-US" dirty="0">
              <a:latin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18709" y="3761299"/>
            <a:ext cx="5590279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</a:rPr>
              <a:t>i</a:t>
            </a:r>
            <a:r>
              <a:rPr lang="en-US" dirty="0" smtClean="0">
                <a:latin typeface="Arial Unicode MS"/>
              </a:rPr>
              <a:t>mport pyinputplus as pyip</a:t>
            </a:r>
          </a:p>
          <a:p>
            <a:r>
              <a:rPr lang="en-US" dirty="0" smtClean="0">
                <a:latin typeface="Arial Unicode MS"/>
              </a:rPr>
              <a:t>num = pyip.inputNum(“Type in a number")</a:t>
            </a:r>
          </a:p>
          <a:p>
            <a:r>
              <a:rPr lang="en-US" dirty="0" smtClean="0">
                <a:latin typeface="Arial Unicode MS"/>
              </a:rPr>
              <a:t>print(num) # no casting</a:t>
            </a:r>
          </a:p>
        </p:txBody>
      </p:sp>
      <p:sp>
        <p:nvSpPr>
          <p:cNvPr id="6" name="TextBox 5"/>
          <p:cNvSpPr txBox="1"/>
          <p:nvPr/>
        </p:nvSpPr>
        <p:spPr>
          <a:xfrm rot="464861">
            <a:off x="6219228" y="3607852"/>
            <a:ext cx="2553286" cy="52322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 your CLI, you will have to run:</a:t>
            </a:r>
          </a:p>
          <a:p>
            <a:pPr algn="ctr"/>
            <a:r>
              <a:rPr lang="en-US" sz="1400" dirty="0" smtClean="0"/>
              <a:t>pip install pyinputplus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028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23" y="275900"/>
            <a:ext cx="3299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Bonus: The Pyperclip Module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659" y="1150329"/>
            <a:ext cx="8536261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There’s another nifty way to input and output small bits of text: </a:t>
            </a:r>
            <a:r>
              <a:rPr lang="en-US" sz="2400" dirty="0">
                <a:latin typeface="FoundrySterling-Book"/>
              </a:rPr>
              <a:t>s</a:t>
            </a:r>
            <a:r>
              <a:rPr lang="en-US" sz="2400" dirty="0" smtClean="0">
                <a:latin typeface="FoundrySterling-Book"/>
              </a:rPr>
              <a:t>end/receive them to/from your computer’s clipboard with </a:t>
            </a:r>
            <a:r>
              <a:rPr lang="en-US" sz="2400" b="1" dirty="0" err="1" smtClean="0">
                <a:latin typeface="FoundrySterling-Book"/>
              </a:rPr>
              <a:t>pyperclip</a:t>
            </a:r>
            <a:r>
              <a:rPr lang="en-US" sz="2400" dirty="0" smtClean="0">
                <a:latin typeface="FoundrySterling-Book"/>
              </a:rPr>
              <a:t>!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To send data to your clipboard, use </a:t>
            </a:r>
            <a:r>
              <a:rPr lang="en-US" sz="2400" dirty="0" err="1" smtClean="0">
                <a:latin typeface="FoundrySterling-Book"/>
              </a:rPr>
              <a:t>pyperclip’s</a:t>
            </a:r>
            <a:r>
              <a:rPr lang="en-US" sz="2400" dirty="0" smtClean="0">
                <a:latin typeface="FoundrySterling-Book"/>
              </a:rPr>
              <a:t> </a:t>
            </a:r>
            <a:r>
              <a:rPr lang="en-US" sz="2400" i="1" dirty="0" smtClean="0">
                <a:latin typeface="FoundrySterling-Book"/>
              </a:rPr>
              <a:t>copy()</a:t>
            </a:r>
            <a:r>
              <a:rPr lang="en-US" sz="24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To input data from your clipboard, it’s </a:t>
            </a:r>
            <a:r>
              <a:rPr lang="en-US" sz="2400" i="1" dirty="0" smtClean="0">
                <a:latin typeface="FoundrySterling-Book"/>
              </a:rPr>
              <a:t>paste()</a:t>
            </a:r>
            <a:r>
              <a:rPr lang="en-US" sz="24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4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 smtClean="0">
              <a:latin typeface="FoundrySterling-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85906" y="2933015"/>
            <a:ext cx="5590279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</a:rPr>
              <a:t>i</a:t>
            </a:r>
            <a:r>
              <a:rPr lang="en-US" dirty="0" smtClean="0">
                <a:latin typeface="Arial Unicode MS"/>
              </a:rPr>
              <a:t>mport </a:t>
            </a:r>
            <a:r>
              <a:rPr lang="en-US" dirty="0" err="1" smtClean="0">
                <a:latin typeface="Arial Unicode MS"/>
              </a:rPr>
              <a:t>pyperclip</a:t>
            </a:r>
            <a:endParaRPr lang="en-US" dirty="0" smtClean="0">
              <a:latin typeface="Arial Unicode MS"/>
            </a:endParaRPr>
          </a:p>
          <a:p>
            <a:r>
              <a:rPr lang="en-US" dirty="0" err="1" smtClean="0">
                <a:latin typeface="Arial Unicode MS"/>
              </a:rPr>
              <a:t>pyperclip.copy</a:t>
            </a:r>
            <a:r>
              <a:rPr lang="en-US" dirty="0" smtClean="0">
                <a:latin typeface="Arial Unicode MS"/>
              </a:rPr>
              <a:t>(</a:t>
            </a:r>
            <a:r>
              <a:rPr lang="en-US" dirty="0">
                <a:latin typeface="Arial Unicode MS"/>
              </a:rPr>
              <a:t>"</a:t>
            </a:r>
            <a:r>
              <a:rPr lang="en-US" dirty="0" smtClean="0">
                <a:latin typeface="Arial Unicode MS"/>
              </a:rPr>
              <a:t>Paste me in a text file")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85906" y="4163833"/>
            <a:ext cx="5941341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Unicode MS"/>
              </a:rPr>
              <a:t>clippy</a:t>
            </a:r>
            <a:r>
              <a:rPr lang="en-US" dirty="0" smtClean="0">
                <a:latin typeface="Arial Unicode MS"/>
              </a:rPr>
              <a:t> = </a:t>
            </a:r>
            <a:r>
              <a:rPr lang="en-US" dirty="0" err="1" smtClean="0">
                <a:latin typeface="Arial Unicode MS"/>
              </a:rPr>
              <a:t>pyperclip.paste</a:t>
            </a:r>
            <a:r>
              <a:rPr lang="en-US" dirty="0" smtClean="0">
                <a:latin typeface="Arial Unicode MS"/>
              </a:rPr>
              <a:t>() #No idea what’s in your clipboard.</a:t>
            </a:r>
          </a:p>
          <a:p>
            <a:r>
              <a:rPr lang="en-US" dirty="0">
                <a:latin typeface="Arial Unicode MS"/>
              </a:rPr>
              <a:t>p</a:t>
            </a:r>
            <a:r>
              <a:rPr lang="en-US" dirty="0" smtClean="0">
                <a:latin typeface="Arial Unicode MS"/>
              </a:rPr>
              <a:t>rint(</a:t>
            </a:r>
            <a:r>
              <a:rPr lang="en-US" dirty="0" err="1" smtClean="0">
                <a:latin typeface="Arial Unicode MS"/>
              </a:rPr>
              <a:t>clippy</a:t>
            </a:r>
            <a:r>
              <a:rPr lang="en-US" dirty="0" smtClean="0">
                <a:latin typeface="Arial Unicode MS"/>
              </a:rPr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 rot="20770552">
            <a:off x="6167103" y="4573964"/>
            <a:ext cx="2553286" cy="52322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 your CLI, you will have to run:</a:t>
            </a:r>
          </a:p>
          <a:p>
            <a:pPr algn="ctr"/>
            <a:r>
              <a:rPr lang="en-US" sz="1400" dirty="0" smtClean="0"/>
              <a:t>pip install </a:t>
            </a:r>
            <a:r>
              <a:rPr lang="en-US" sz="1400" dirty="0" err="1" smtClean="0"/>
              <a:t>pyperclip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227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2241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Variables in Python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undrySterling-Book"/>
              </a:rPr>
              <a:t>A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undrySterling-Book"/>
              </a:rPr>
              <a:t>variable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undrySterling-Book"/>
              </a:rPr>
              <a:t> provides a way to store and access a value without needing to know where it is located in computer memory. An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undrySterling-Book"/>
              </a:rPr>
              <a:t>assignment statement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oundrySterling-Book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undrySterling-Book"/>
              </a:rPr>
              <a:t>looks like this: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14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In most programming languages, we can assign the value of a variable to another variable via an assignment statement with both. 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  <a:p>
            <a:pPr lvl="1">
              <a:spcAft>
                <a:spcPts val="1587"/>
              </a:spcAft>
            </a:pPr>
            <a:endParaRPr lang="en-US" sz="16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b="1" dirty="0" smtClean="0">
                <a:latin typeface="FoundrySterling-Book"/>
              </a:rPr>
              <a:t>Only</a:t>
            </a:r>
            <a:r>
              <a:rPr lang="en-US" sz="2000" dirty="0" smtClean="0">
                <a:latin typeface="FoundrySterling-Book"/>
              </a:rPr>
              <a:t> </a:t>
            </a:r>
            <a:r>
              <a:rPr lang="en-US" sz="2000" b="1" dirty="0">
                <a:latin typeface="FoundrySterling-Book"/>
              </a:rPr>
              <a:t>the value is assigned</a:t>
            </a:r>
            <a:r>
              <a:rPr lang="en-US" sz="2000" dirty="0">
                <a:latin typeface="FoundrySterling-Book"/>
              </a:rPr>
              <a:t>. </a:t>
            </a:r>
            <a:r>
              <a:rPr lang="en-US" sz="2000" dirty="0" smtClean="0">
                <a:latin typeface="FoundrySterling-Book"/>
              </a:rPr>
              <a:t/>
            </a:r>
            <a:br>
              <a:rPr lang="en-US" sz="2000" dirty="0" smtClean="0">
                <a:latin typeface="FoundrySterling-Book"/>
              </a:rPr>
            </a:br>
            <a:r>
              <a:rPr lang="en-US" sz="2000" dirty="0" smtClean="0">
                <a:latin typeface="FoundrySterling-Book"/>
              </a:rPr>
              <a:t>Future </a:t>
            </a:r>
            <a:r>
              <a:rPr lang="en-US" sz="2000" dirty="0">
                <a:latin typeface="FoundrySterling-Book"/>
              </a:rPr>
              <a:t>changes to one variable won’t affect the other afterwards.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800" dirty="0">
              <a:latin typeface="FoundrySterling-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83020" y="2395857"/>
            <a:ext cx="4753994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dirty="0" err="1" smtClean="0">
                <a:solidFill>
                  <a:srgbClr val="446785"/>
                </a:solidFill>
                <a:latin typeface="Arial Unicode MS"/>
              </a:rPr>
              <a:t>word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>
                <a:latin typeface="Arial Unicode MS"/>
              </a:rPr>
              <a:t>= </a:t>
            </a:r>
            <a:r>
              <a:rPr lang="es-CL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"</a:t>
            </a:r>
            <a:r>
              <a:rPr lang="es-CL" dirty="0" err="1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bird</a:t>
            </a:r>
            <a:r>
              <a:rPr lang="es-CL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" 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#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Takes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the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form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smtClean="0">
                <a:solidFill>
                  <a:srgbClr val="446785"/>
                </a:solidFill>
                <a:latin typeface="Arial Unicode MS"/>
              </a:rPr>
              <a:t>variable</a:t>
            </a:r>
            <a:r>
              <a:rPr lang="es-CL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 </a:t>
            </a: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</a:rPr>
              <a:t>=</a:t>
            </a:r>
            <a:r>
              <a:rPr lang="es-CL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 value</a:t>
            </a:r>
            <a:endParaRPr lang="es-CL" dirty="0">
              <a:solidFill>
                <a:schemeClr val="accent3">
                  <a:lumMod val="50000"/>
                </a:schemeClr>
              </a:solidFill>
              <a:latin typeface="Arial Unicode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55100" y="3580099"/>
            <a:ext cx="676788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46785"/>
                </a:solidFill>
                <a:latin typeface="Arial Unicode MS"/>
              </a:rPr>
              <a:t>x</a:t>
            </a:r>
            <a:r>
              <a:rPr lang="en-US" dirty="0" smtClean="0">
                <a:latin typeface="Arial Unicode MS"/>
              </a:rPr>
              <a:t> =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5</a:t>
            </a:r>
          </a:p>
          <a:p>
            <a:r>
              <a:rPr lang="en-US" dirty="0">
                <a:solidFill>
                  <a:srgbClr val="446785"/>
                </a:solidFill>
                <a:latin typeface="Arial Unicode MS"/>
              </a:rPr>
              <a:t>y</a:t>
            </a:r>
            <a:r>
              <a:rPr lang="en-US" dirty="0" smtClean="0">
                <a:latin typeface="Arial Unicode MS"/>
              </a:rPr>
              <a:t> =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 3</a:t>
            </a:r>
          </a:p>
          <a:p>
            <a:r>
              <a:rPr lang="es-CL" dirty="0">
                <a:solidFill>
                  <a:srgbClr val="446785"/>
                </a:solidFill>
                <a:latin typeface="Arial Unicode MS"/>
              </a:rPr>
              <a:t>x</a:t>
            </a:r>
            <a:r>
              <a:rPr lang="es-CL" dirty="0" smtClean="0">
                <a:latin typeface="Arial Unicode MS"/>
              </a:rPr>
              <a:t> = </a:t>
            </a:r>
            <a:r>
              <a:rPr lang="es-CL" dirty="0">
                <a:solidFill>
                  <a:srgbClr val="446785"/>
                </a:solidFill>
                <a:latin typeface="Arial Unicode MS"/>
              </a:rPr>
              <a:t>y</a:t>
            </a:r>
            <a:endParaRPr lang="es-CL" dirty="0" smtClean="0">
              <a:solidFill>
                <a:srgbClr val="446785"/>
              </a:solidFill>
              <a:latin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09998" y="5418880"/>
            <a:ext cx="1640193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46785"/>
                </a:solidFill>
                <a:latin typeface="Arial Unicode MS"/>
              </a:rPr>
              <a:t>y</a:t>
            </a:r>
            <a:r>
              <a:rPr lang="en-US" dirty="0" smtClean="0">
                <a:latin typeface="Arial Unicode MS"/>
              </a:rPr>
              <a:t> = </a:t>
            </a:r>
            <a:r>
              <a:rPr lang="en-US" dirty="0" smtClean="0">
                <a:solidFill>
                  <a:srgbClr val="4F6228"/>
                </a:solidFill>
                <a:latin typeface="Arial Unicode MS"/>
              </a:rPr>
              <a:t>7</a:t>
            </a:r>
          </a:p>
          <a:p>
            <a:r>
              <a:rPr lang="en-US" dirty="0" smtClean="0">
                <a:latin typeface="Arial Unicode MS"/>
              </a:rPr>
              <a:t>print(</a:t>
            </a:r>
            <a:r>
              <a:rPr lang="en-US" dirty="0">
                <a:solidFill>
                  <a:srgbClr val="446785"/>
                </a:solidFill>
                <a:latin typeface="Arial Unicode MS"/>
              </a:rPr>
              <a:t>x</a:t>
            </a:r>
            <a:r>
              <a:rPr lang="en-US" dirty="0" smtClean="0">
                <a:latin typeface="Arial Unicode MS"/>
              </a:rPr>
              <a:t>) # Still 3</a:t>
            </a:r>
            <a:endParaRPr lang="en-US" dirty="0">
              <a:latin typeface="Arial Unicode M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1013" y="4567899"/>
            <a:ext cx="48795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176856" y="4764720"/>
            <a:ext cx="466915" cy="3854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1997297" y="3841708"/>
            <a:ext cx="2116285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Arial Unicode MS"/>
              </a:rPr>
              <a:t>print</a:t>
            </a:r>
            <a:r>
              <a:rPr lang="es-CL" dirty="0" smtClean="0">
                <a:latin typeface="Arial Unicode MS"/>
              </a:rPr>
              <a:t>(</a:t>
            </a:r>
            <a:r>
              <a:rPr lang="es-CL" dirty="0">
                <a:solidFill>
                  <a:srgbClr val="5B6F8C"/>
                </a:solidFill>
                <a:latin typeface="Arial Unicode MS"/>
              </a:rPr>
              <a:t>x</a:t>
            </a:r>
            <a:r>
              <a:rPr lang="es-CL" dirty="0" smtClean="0">
                <a:latin typeface="Arial Unicode MS"/>
              </a:rPr>
              <a:t>)  # Outputs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8443" y="6456461"/>
            <a:ext cx="6851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= is always an assignment operator, while == is an </a:t>
            </a:r>
            <a:r>
              <a:rPr lang="en-US" sz="1600" dirty="0">
                <a:solidFill>
                  <a:schemeClr val="bg1"/>
                </a:solidFill>
              </a:rPr>
              <a:t>equality </a:t>
            </a:r>
            <a:r>
              <a:rPr lang="en-US" sz="1600" dirty="0" smtClean="0">
                <a:solidFill>
                  <a:schemeClr val="bg1"/>
                </a:solidFill>
              </a:rPr>
              <a:t>operator.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422812">
            <a:off x="6272532" y="3805784"/>
            <a:ext cx="2553286" cy="95410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Python Pros can check out the infamous Walrus Operator</a:t>
            </a:r>
          </a:p>
          <a:p>
            <a:pPr algn="ctr"/>
            <a:r>
              <a:rPr lang="en-US" sz="1400" dirty="0" smtClean="0"/>
              <a:t>:=</a:t>
            </a:r>
          </a:p>
          <a:p>
            <a:pPr algn="ctr"/>
            <a:r>
              <a:rPr lang="en-GB" sz="1400" dirty="0"/>
              <a:t>https://youtu.be/KN2TTiGpDvM</a:t>
            </a:r>
          </a:p>
        </p:txBody>
      </p:sp>
    </p:spTree>
    <p:extLst>
      <p:ext uri="{BB962C8B-B14F-4D97-AF65-F5344CB8AC3E}">
        <p14:creationId xmlns:p14="http://schemas.microsoft.com/office/powerpoint/2010/main" val="10994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2983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Expressions with variables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Using operators directly on values is of limited use. We can apply them to variables and assign the resulting value to a new variable.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900" dirty="0">
              <a:latin typeface="FoundrySterling-Book"/>
            </a:endParaRPr>
          </a:p>
          <a:p>
            <a:pPr lvl="1">
              <a:spcAft>
                <a:spcPts val="1587"/>
              </a:spcAft>
            </a:pPr>
            <a:endParaRPr lang="en-US" sz="1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With </a:t>
            </a:r>
            <a:r>
              <a:rPr lang="en-US" sz="2000" i="1" dirty="0" smtClean="0">
                <a:latin typeface="FoundrySterling-Book"/>
              </a:rPr>
              <a:t>strings</a:t>
            </a:r>
            <a:r>
              <a:rPr lang="en-US" sz="2000" dirty="0" smtClean="0">
                <a:latin typeface="FoundrySterling-Book"/>
              </a:rPr>
              <a:t>, the + operator takes on new meaning: </a:t>
            </a:r>
            <a:r>
              <a:rPr lang="en-US" sz="2000" dirty="0">
                <a:latin typeface="FoundrySterling-Book"/>
              </a:rPr>
              <a:t>i</a:t>
            </a:r>
            <a:r>
              <a:rPr lang="en-US" sz="2000" dirty="0" smtClean="0">
                <a:latin typeface="FoundrySterling-Book"/>
              </a:rPr>
              <a:t>t joins </a:t>
            </a:r>
            <a:br>
              <a:rPr lang="en-US" sz="2000" dirty="0" smtClean="0">
                <a:latin typeface="FoundrySterling-Book"/>
              </a:rPr>
            </a:br>
            <a:r>
              <a:rPr lang="en-US" sz="2000" dirty="0" smtClean="0">
                <a:latin typeface="FoundrySterling-Book"/>
              </a:rPr>
              <a:t>(aka. </a:t>
            </a:r>
            <a:r>
              <a:rPr lang="en-US" sz="2000" b="1" dirty="0" smtClean="0">
                <a:latin typeface="FoundrySterling-Book"/>
              </a:rPr>
              <a:t>concatenates</a:t>
            </a:r>
            <a:r>
              <a:rPr lang="en-US" sz="2000" dirty="0" smtClean="0">
                <a:latin typeface="FoundrySterling-Book"/>
              </a:rPr>
              <a:t>) </a:t>
            </a:r>
            <a:r>
              <a:rPr lang="en-US" sz="2000" i="1" dirty="0" smtClean="0">
                <a:latin typeface="FoundrySterling-Book"/>
              </a:rPr>
              <a:t>strings</a:t>
            </a:r>
            <a:r>
              <a:rPr lang="en-US" sz="2000" dirty="0" smtClean="0">
                <a:latin typeface="FoundrySterling-Book"/>
              </a:rPr>
              <a:t> together.</a:t>
            </a:r>
          </a:p>
          <a:p>
            <a:pPr lvl="1">
              <a:spcAft>
                <a:spcPts val="1587"/>
              </a:spcAft>
            </a:pPr>
            <a:r>
              <a:rPr lang="en-US" sz="1400" b="1" dirty="0" smtClean="0">
                <a:latin typeface="FoundrySterling-Book"/>
              </a:rPr>
              <a:t>								</a:t>
            </a:r>
            <a:r>
              <a:rPr lang="en-US" sz="1800" dirty="0" smtClean="0">
                <a:latin typeface="FoundrySterling-Book"/>
              </a:rPr>
              <a:t>The * symbol (followed by an </a:t>
            </a:r>
            <a:r>
              <a:rPr lang="en-US" sz="1800" i="1" dirty="0" smtClean="0">
                <a:latin typeface="FoundrySterling-Book"/>
              </a:rPr>
              <a:t>int</a:t>
            </a:r>
            <a:r>
              <a:rPr lang="en-US" sz="1800" dirty="0" smtClean="0">
                <a:latin typeface="FoundrySterling-Book"/>
              </a:rPr>
              <a:t>) is used to 						       </a:t>
            </a:r>
            <a:r>
              <a:rPr lang="en-US" sz="1800" dirty="0">
                <a:latin typeface="FoundrySterling-Book"/>
              </a:rPr>
              <a:t> </a:t>
            </a:r>
            <a:r>
              <a:rPr lang="en-US" sz="1800" dirty="0" smtClean="0">
                <a:latin typeface="FoundrySterling-Book"/>
              </a:rPr>
              <a:t>      repeat a </a:t>
            </a:r>
            <a:r>
              <a:rPr lang="en-US" sz="1800" i="1" dirty="0" smtClean="0">
                <a:latin typeface="FoundrySterling-Book"/>
              </a:rPr>
              <a:t>string</a:t>
            </a:r>
            <a:r>
              <a:rPr lang="en-US" sz="1800" dirty="0" smtClean="0">
                <a:latin typeface="FoundrySterling-Book"/>
              </a:rPr>
              <a:t> a given</a:t>
            </a:r>
            <a:r>
              <a:rPr lang="en-US" sz="1800" dirty="0">
                <a:latin typeface="FoundrySterling-Book"/>
              </a:rPr>
              <a:t> </a:t>
            </a:r>
            <a:r>
              <a:rPr lang="en-US" sz="1800" dirty="0" smtClean="0">
                <a:latin typeface="FoundrySterling-Book"/>
              </a:rPr>
              <a:t>number of times. </a:t>
            </a:r>
          </a:p>
          <a:p>
            <a:pPr lvl="1">
              <a:spcAft>
                <a:spcPts val="1587"/>
              </a:spcAft>
            </a:pPr>
            <a:endParaRPr lang="en-US" sz="1050" b="1" dirty="0">
              <a:latin typeface="FoundrySterling-Book"/>
            </a:endParaRPr>
          </a:p>
          <a:p>
            <a:pPr marL="775000" lvl="1" indent="-342900">
              <a:spcAft>
                <a:spcPts val="1587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oundrySterling-Book"/>
              </a:rPr>
              <a:t>You </a:t>
            </a:r>
            <a:r>
              <a:rPr lang="en-US" sz="2000" u="sng" dirty="0" smtClean="0">
                <a:latin typeface="FoundrySterling-Book"/>
              </a:rPr>
              <a:t>cannot</a:t>
            </a:r>
            <a:r>
              <a:rPr lang="en-US" sz="2000" dirty="0" smtClean="0">
                <a:latin typeface="FoundrySterling-Book"/>
              </a:rPr>
              <a:t> concatenate a </a:t>
            </a:r>
            <a:r>
              <a:rPr lang="en-US" sz="2000" i="1" dirty="0" smtClean="0">
                <a:latin typeface="FoundrySterling-Book"/>
              </a:rPr>
              <a:t>string</a:t>
            </a:r>
            <a:r>
              <a:rPr lang="en-US" sz="2000" dirty="0" smtClean="0">
                <a:latin typeface="FoundrySterling-Book"/>
              </a:rPr>
              <a:t> and another data type unless you cast the latter as a </a:t>
            </a:r>
            <a:r>
              <a:rPr lang="en-US" sz="2000" i="1" dirty="0" smtClean="0">
                <a:latin typeface="FoundrySterling-Book"/>
              </a:rPr>
              <a:t>string</a:t>
            </a:r>
            <a:r>
              <a:rPr lang="en-US" sz="2000" dirty="0" smtClean="0">
                <a:latin typeface="FoundrySterling-Book"/>
              </a:rPr>
              <a:t> first using </a:t>
            </a:r>
            <a:r>
              <a:rPr lang="en-US" sz="2000" i="1" dirty="0" smtClean="0">
                <a:latin typeface="FoundrySterling-Book"/>
              </a:rPr>
              <a:t>str()</a:t>
            </a:r>
            <a:r>
              <a:rPr lang="en-US" sz="2000" dirty="0" smtClean="0">
                <a:latin typeface="FoundrySterling-Book"/>
              </a:rPr>
              <a:t>.</a:t>
            </a:r>
            <a:endParaRPr lang="en-US" sz="2000" dirty="0">
              <a:latin typeface="FoundrySterling-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91752" y="2345416"/>
            <a:ext cx="2193229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Arial Unicode MS"/>
              </a:rPr>
              <a:t>avg</a:t>
            </a:r>
            <a:r>
              <a:rPr lang="es-CL" dirty="0" smtClean="0">
                <a:latin typeface="Arial Unicode MS"/>
              </a:rPr>
              <a:t> = (</a:t>
            </a:r>
            <a:r>
              <a:rPr lang="es-CL" dirty="0">
                <a:latin typeface="Arial Unicode MS"/>
              </a:rPr>
              <a:t>x</a:t>
            </a:r>
            <a:r>
              <a:rPr lang="es-CL" dirty="0" smtClean="0">
                <a:latin typeface="Arial Unicode MS"/>
              </a:rPr>
              <a:t> + y + 10) / </a:t>
            </a:r>
            <a:r>
              <a:rPr lang="es-CL" dirty="0" smtClean="0">
                <a:latin typeface="Arial Unicode MS"/>
              </a:rPr>
              <a:t>3</a:t>
            </a:r>
            <a:endParaRPr lang="es-CL" dirty="0" smtClean="0">
              <a:latin typeface="Arial Unicode MS"/>
            </a:endParaRPr>
          </a:p>
          <a:p>
            <a:r>
              <a:rPr lang="es-CL" dirty="0" err="1" smtClean="0">
                <a:latin typeface="Arial Unicode MS"/>
              </a:rPr>
              <a:t>print</a:t>
            </a:r>
            <a:r>
              <a:rPr lang="es-CL" dirty="0" smtClean="0">
                <a:latin typeface="Arial Unicode MS"/>
              </a:rPr>
              <a:t>(</a:t>
            </a:r>
            <a:r>
              <a:rPr lang="es-CL" dirty="0" err="1" smtClean="0">
                <a:latin typeface="Arial Unicode MS"/>
              </a:rPr>
              <a:t>avg</a:t>
            </a:r>
            <a:r>
              <a:rPr lang="es-CL" dirty="0" smtClean="0">
                <a:latin typeface="Arial Unicode MS"/>
              </a:rPr>
              <a:t>)</a:t>
            </a:r>
            <a:endParaRPr lang="es-CL" dirty="0">
              <a:latin typeface="Arial Unicode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42801" y="3790535"/>
            <a:ext cx="3092040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Unicode MS"/>
              </a:rPr>
              <a:t>greet </a:t>
            </a:r>
            <a:r>
              <a:rPr lang="en-GB" dirty="0">
                <a:latin typeface="Arial Unicode MS"/>
              </a:rPr>
              <a:t>= "Hello"</a:t>
            </a:r>
          </a:p>
          <a:p>
            <a:r>
              <a:rPr lang="en-GB" dirty="0">
                <a:latin typeface="Arial Unicode MS"/>
              </a:rPr>
              <a:t>place = </a:t>
            </a:r>
            <a:r>
              <a:rPr lang="en-GB" dirty="0" smtClean="0">
                <a:latin typeface="Arial Unicode MS"/>
              </a:rPr>
              <a:t>“world!"</a:t>
            </a:r>
          </a:p>
          <a:p>
            <a:r>
              <a:rPr lang="en-US" dirty="0" err="1" smtClean="0">
                <a:latin typeface="Arial Unicode MS"/>
              </a:rPr>
              <a:t>msg</a:t>
            </a:r>
            <a:r>
              <a:rPr lang="en-US" dirty="0" smtClean="0">
                <a:latin typeface="Arial Unicode MS"/>
              </a:rPr>
              <a:t> = greet</a:t>
            </a:r>
            <a:r>
              <a:rPr lang="en-US" dirty="0">
                <a:latin typeface="Arial Unicode MS"/>
              </a:rPr>
              <a:t>+"\</a:t>
            </a:r>
            <a:r>
              <a:rPr lang="en-US" dirty="0" err="1" smtClean="0">
                <a:latin typeface="Arial Unicode MS"/>
              </a:rPr>
              <a:t>t"+place</a:t>
            </a:r>
            <a:endParaRPr lang="en-US" dirty="0" smtClean="0">
              <a:latin typeface="Arial Unicode MS"/>
            </a:endParaRPr>
          </a:p>
          <a:p>
            <a:r>
              <a:rPr lang="en-US" dirty="0" smtClean="0">
                <a:latin typeface="Arial Unicode MS"/>
              </a:rPr>
              <a:t>print(</a:t>
            </a:r>
            <a:r>
              <a:rPr lang="en-US" dirty="0" err="1" smtClean="0">
                <a:latin typeface="Arial Unicode MS"/>
              </a:rPr>
              <a:t>msg</a:t>
            </a:r>
            <a:r>
              <a:rPr lang="en-US" dirty="0" smtClean="0">
                <a:latin typeface="Arial Unicode MS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195140" y="4481706"/>
            <a:ext cx="3254417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/>
              </a:rPr>
              <a:t>print(greet*3) # </a:t>
            </a:r>
            <a:r>
              <a:rPr lang="en-US" dirty="0" err="1" smtClean="0">
                <a:latin typeface="Arial Unicode MS"/>
              </a:rPr>
              <a:t>HelloHelloHello</a:t>
            </a:r>
            <a:r>
              <a:rPr lang="en-US" dirty="0" smtClean="0">
                <a:latin typeface="Arial Unicode MS"/>
              </a:rPr>
              <a:t> </a:t>
            </a:r>
            <a:endParaRPr lang="en-GB" dirty="0">
              <a:latin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1026177" y="5739720"/>
            <a:ext cx="5587683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Unicode MS"/>
              </a:rPr>
              <a:t>print(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 Unicode MS"/>
              </a:rPr>
              <a:t>"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Unicode MS"/>
              </a:rPr>
              <a:t>Hello it’s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 Unicode MS"/>
              </a:rPr>
              <a:t>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Unicode MS"/>
              </a:rPr>
              <a:t>"+2022) # What does the error code say?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 Unicode M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0454" y="4929308"/>
            <a:ext cx="466915" cy="3854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0" y="6439470"/>
            <a:ext cx="6306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\t stands for tab. If you want to skip a line there’s also \n for newline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2586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Comparison Operators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To compare values or expressions, we use comparison operators, </a:t>
            </a:r>
            <a:r>
              <a:rPr lang="en-US" sz="2000" dirty="0">
                <a:latin typeface="FoundrySterling-Book"/>
              </a:rPr>
              <a:t>m</a:t>
            </a:r>
            <a:r>
              <a:rPr lang="en-US" sz="2000" dirty="0" smtClean="0">
                <a:latin typeface="FoundrySterling-Book"/>
              </a:rPr>
              <a:t>any already familiar (but let’s first create 3 variables with one line of code).</a:t>
            </a:r>
          </a:p>
          <a:p>
            <a:pPr>
              <a:spcAft>
                <a:spcPts val="1587"/>
              </a:spcAft>
            </a:pPr>
            <a:endParaRPr lang="en-US" sz="2400" dirty="0">
              <a:latin typeface="FoundrySterling-Book"/>
            </a:endParaRPr>
          </a:p>
          <a:p>
            <a:pPr lvl="1">
              <a:spcAft>
                <a:spcPts val="1587"/>
              </a:spcAft>
            </a:pPr>
            <a:endParaRPr lang="en-US" sz="2800" dirty="0">
              <a:latin typeface="FoundrySterling-Book"/>
            </a:endParaRPr>
          </a:p>
          <a:p>
            <a:pPr lvl="1">
              <a:spcAft>
                <a:spcPts val="1587"/>
              </a:spcAft>
            </a:pPr>
            <a:endParaRPr lang="en-US" sz="1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The = operator is already reserved for variable assignment, to test equality we will use == instead.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1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To find out if two expressions are not equal, we use !=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1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All these comparison operations lead to </a:t>
            </a:r>
            <a:r>
              <a:rPr lang="en-US" sz="2000" b="1" dirty="0" smtClean="0">
                <a:latin typeface="FoundrySterling-Book"/>
              </a:rPr>
              <a:t>True</a:t>
            </a:r>
            <a:r>
              <a:rPr lang="en-US" sz="2000" dirty="0" smtClean="0">
                <a:latin typeface="FoundrySterling-Book"/>
              </a:rPr>
              <a:t> or </a:t>
            </a:r>
            <a:r>
              <a:rPr lang="en-US" sz="2000" b="1" dirty="0" smtClean="0">
                <a:latin typeface="FoundrySterling-Book"/>
              </a:rPr>
              <a:t>False</a:t>
            </a:r>
            <a:r>
              <a:rPr lang="en-US" sz="2000" dirty="0" smtClean="0">
                <a:latin typeface="FoundrySterling-Book"/>
              </a:rPr>
              <a:t> values. What type are we dealing with? </a:t>
            </a:r>
            <a:r>
              <a:rPr lang="en-US" sz="2000" i="1" dirty="0" smtClean="0">
                <a:latin typeface="FoundrySterling-Book"/>
              </a:rPr>
              <a:t>String</a:t>
            </a:r>
            <a:r>
              <a:rPr lang="en-US" sz="2000" dirty="0" smtClean="0">
                <a:latin typeface="FoundrySterling-Book"/>
              </a:rPr>
              <a:t>? </a:t>
            </a:r>
            <a:r>
              <a:rPr lang="en-US" sz="2000" i="1" dirty="0">
                <a:latin typeface="FoundrySterling-Book"/>
              </a:rPr>
              <a:t>I</a:t>
            </a:r>
            <a:r>
              <a:rPr lang="en-US" sz="2000" i="1" dirty="0" smtClean="0">
                <a:latin typeface="FoundrySterling-Book"/>
              </a:rPr>
              <a:t>nt</a:t>
            </a:r>
            <a:r>
              <a:rPr lang="en-US" sz="2000" dirty="0" smtClean="0">
                <a:latin typeface="FoundrySterling-Book"/>
              </a:rPr>
              <a:t>?...</a:t>
            </a:r>
            <a:r>
              <a:rPr lang="en-US" sz="2000" i="1" dirty="0">
                <a:latin typeface="FoundrySterling-Book"/>
              </a:rPr>
              <a:t>B</a:t>
            </a:r>
            <a:r>
              <a:rPr lang="en-US" sz="2000" i="1" dirty="0" smtClean="0">
                <a:latin typeface="FoundrySterling-Book"/>
              </a:rPr>
              <a:t>oolean</a:t>
            </a:r>
            <a:r>
              <a:rPr lang="en-US" sz="2000" dirty="0" smtClean="0">
                <a:latin typeface="FoundrySterling-Book"/>
              </a:rPr>
              <a:t>.</a:t>
            </a:r>
            <a:endParaRPr lang="en-US" sz="2000" dirty="0">
              <a:latin typeface="FoundrySterling-Boo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96094" y="1888842"/>
            <a:ext cx="7319603" cy="14157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>
                <a:latin typeface="Arial Unicode MS"/>
              </a:rPr>
              <a:t>x</a:t>
            </a:r>
            <a:r>
              <a:rPr lang="es-CL" dirty="0" smtClean="0">
                <a:latin typeface="Arial Unicode MS"/>
              </a:rPr>
              <a:t>, y, word = 4, 10, "</a:t>
            </a:r>
            <a:r>
              <a:rPr lang="es-CL" dirty="0" err="1" smtClean="0">
                <a:latin typeface="Arial Unicode MS"/>
              </a:rPr>
              <a:t>hello</a:t>
            </a:r>
            <a:r>
              <a:rPr lang="es-CL" dirty="0" smtClean="0">
                <a:latin typeface="Arial Unicode MS"/>
              </a:rPr>
              <a:t>“</a:t>
            </a:r>
          </a:p>
          <a:p>
            <a:endParaRPr lang="es-CL" sz="1800" dirty="0" smtClean="0">
              <a:latin typeface="Arial Unicode MS"/>
            </a:endParaRPr>
          </a:p>
          <a:p>
            <a:r>
              <a:rPr lang="es-CL" dirty="0" err="1" smtClean="0">
                <a:latin typeface="Arial Unicode MS"/>
              </a:rPr>
              <a:t>print</a:t>
            </a:r>
            <a:r>
              <a:rPr lang="es-CL" dirty="0" smtClean="0">
                <a:latin typeface="Arial Unicode MS"/>
              </a:rPr>
              <a:t>(x &lt; </a:t>
            </a:r>
            <a:r>
              <a:rPr lang="es-CL" dirty="0">
                <a:latin typeface="Arial Unicode MS"/>
              </a:rPr>
              <a:t>y</a:t>
            </a:r>
            <a:r>
              <a:rPr lang="es-CL" dirty="0" smtClean="0">
                <a:latin typeface="Arial Unicode MS"/>
              </a:rPr>
              <a:t>) # </a:t>
            </a:r>
            <a:r>
              <a:rPr lang="es-CL" dirty="0" err="1" smtClean="0">
                <a:latin typeface="Arial Unicode MS"/>
              </a:rPr>
              <a:t>Less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than</a:t>
            </a:r>
            <a:r>
              <a:rPr lang="es-CL" dirty="0" smtClean="0">
                <a:latin typeface="Arial Unicode MS"/>
              </a:rPr>
              <a:t>. True</a:t>
            </a:r>
          </a:p>
          <a:p>
            <a:r>
              <a:rPr lang="es-CL" dirty="0" err="1" smtClean="0">
                <a:latin typeface="Arial Unicode MS"/>
              </a:rPr>
              <a:t>print</a:t>
            </a:r>
            <a:r>
              <a:rPr lang="es-CL" dirty="0" smtClean="0">
                <a:latin typeface="Arial Unicode MS"/>
              </a:rPr>
              <a:t>(x &gt;= </a:t>
            </a:r>
            <a:r>
              <a:rPr lang="es-CL" dirty="0">
                <a:latin typeface="Arial Unicode MS"/>
              </a:rPr>
              <a:t>y</a:t>
            </a:r>
            <a:r>
              <a:rPr lang="es-CL" dirty="0" smtClean="0">
                <a:latin typeface="Arial Unicode MS"/>
              </a:rPr>
              <a:t>) # </a:t>
            </a:r>
            <a:r>
              <a:rPr lang="es-CL" dirty="0" err="1" smtClean="0">
                <a:latin typeface="Arial Unicode MS"/>
              </a:rPr>
              <a:t>Greater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or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equal</a:t>
            </a:r>
            <a:r>
              <a:rPr lang="es-CL" dirty="0" smtClean="0">
                <a:latin typeface="Arial Unicode MS"/>
              </a:rPr>
              <a:t> to. False</a:t>
            </a:r>
            <a:endParaRPr lang="es-CL" dirty="0">
              <a:latin typeface="Arial Unicode MS"/>
            </a:endParaRPr>
          </a:p>
          <a:p>
            <a:r>
              <a:rPr lang="es-CL" dirty="0" smtClean="0">
                <a:latin typeface="Arial Unicode MS"/>
              </a:rPr>
              <a:t>print(word &lt;= </a:t>
            </a:r>
            <a:r>
              <a:rPr lang="es-CL" dirty="0">
                <a:latin typeface="Arial Unicode MS"/>
              </a:rPr>
              <a:t>"Hello</a:t>
            </a:r>
            <a:r>
              <a:rPr lang="es-CL" dirty="0" smtClean="0">
                <a:latin typeface="Arial Unicode MS"/>
              </a:rPr>
              <a:t>") # Works </a:t>
            </a:r>
            <a:r>
              <a:rPr lang="es-CL" dirty="0" err="1" smtClean="0">
                <a:latin typeface="Arial Unicode MS"/>
              </a:rPr>
              <a:t>with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Strings</a:t>
            </a:r>
            <a:r>
              <a:rPr lang="es-CL" dirty="0" smtClean="0">
                <a:latin typeface="Arial Unicode MS"/>
              </a:rPr>
              <a:t>. Case matters. 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23246" y="4116160"/>
            <a:ext cx="3675498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Arial Unicode MS"/>
              </a:rPr>
              <a:t>print</a:t>
            </a:r>
            <a:r>
              <a:rPr lang="es-CL" dirty="0" smtClean="0">
                <a:latin typeface="Arial Unicode MS"/>
              </a:rPr>
              <a:t>(y == 10) #</a:t>
            </a:r>
            <a:r>
              <a:rPr lang="es-CL" dirty="0" err="1" smtClean="0">
                <a:latin typeface="Arial Unicode MS"/>
              </a:rPr>
              <a:t>Equals</a:t>
            </a:r>
            <a:r>
              <a:rPr lang="es-CL" dirty="0" smtClean="0">
                <a:latin typeface="Arial Unicode MS"/>
              </a:rPr>
              <a:t> to. 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23246" y="5004633"/>
            <a:ext cx="3675498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Arial Unicode MS"/>
              </a:rPr>
              <a:t>print</a:t>
            </a:r>
            <a:r>
              <a:rPr lang="es-CL" dirty="0" smtClean="0">
                <a:latin typeface="Arial Unicode MS"/>
              </a:rPr>
              <a:t>(y != 10) #</a:t>
            </a:r>
            <a:r>
              <a:rPr lang="es-CL" dirty="0" err="1" smtClean="0">
                <a:latin typeface="Arial Unicode MS"/>
              </a:rPr>
              <a:t>Not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equal</a:t>
            </a:r>
            <a:r>
              <a:rPr lang="es-CL" dirty="0" smtClean="0">
                <a:latin typeface="Arial Unicode MS"/>
              </a:rPr>
              <a:t>. True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09659" y="3399274"/>
            <a:ext cx="466915" cy="3854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 rot="354091">
            <a:off x="3106966" y="1943139"/>
            <a:ext cx="1912083" cy="30777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 quick </a:t>
            </a:r>
            <a:r>
              <a:rPr lang="en-US" sz="1400" dirty="0" err="1" smtClean="0"/>
              <a:t>lil</a:t>
            </a:r>
            <a:r>
              <a:rPr lang="en-US" sz="1400" dirty="0" smtClean="0"/>
              <a:t>’ Python trick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555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3378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Booleans (and a quick break?)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32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One final data type to look at today is </a:t>
            </a:r>
            <a:r>
              <a:rPr lang="en-US" sz="2000" i="1" dirty="0" smtClean="0">
                <a:latin typeface="FoundrySterling-Book"/>
              </a:rPr>
              <a:t>Boolean</a:t>
            </a:r>
            <a:r>
              <a:rPr lang="en-US" sz="2000" dirty="0" smtClean="0">
                <a:latin typeface="FoundrySterling-Book"/>
              </a:rPr>
              <a:t> (</a:t>
            </a:r>
            <a:r>
              <a:rPr lang="en-US" sz="2000" i="1" dirty="0" smtClean="0">
                <a:latin typeface="FoundrySterling-Book"/>
              </a:rPr>
              <a:t>bool</a:t>
            </a:r>
            <a:r>
              <a:rPr lang="en-US" sz="2000" dirty="0" smtClean="0">
                <a:latin typeface="FoundrySterling-Book"/>
              </a:rPr>
              <a:t>).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 </a:t>
            </a:r>
            <a:r>
              <a:rPr lang="en-US" sz="2000" i="1" dirty="0" smtClean="0">
                <a:latin typeface="FoundrySterling-Book"/>
              </a:rPr>
              <a:t>Booleans</a:t>
            </a:r>
            <a:r>
              <a:rPr lang="en-US" sz="2000" dirty="0" smtClean="0">
                <a:latin typeface="FoundrySterling-Book"/>
              </a:rPr>
              <a:t> only have two possible values: </a:t>
            </a:r>
            <a:r>
              <a:rPr lang="en-US" sz="2000" u="sng" dirty="0" smtClean="0">
                <a:latin typeface="FoundrySterling-Book"/>
              </a:rPr>
              <a:t>T</a:t>
            </a:r>
            <a:r>
              <a:rPr lang="en-US" sz="2000" dirty="0" smtClean="0">
                <a:latin typeface="FoundrySterling-Book"/>
              </a:rPr>
              <a:t>rue or </a:t>
            </a:r>
            <a:r>
              <a:rPr lang="en-US" sz="2000" u="sng" dirty="0" smtClean="0">
                <a:latin typeface="FoundrySterling-Book"/>
              </a:rPr>
              <a:t>F</a:t>
            </a:r>
            <a:r>
              <a:rPr lang="en-US" sz="2000" dirty="0" smtClean="0">
                <a:latin typeface="FoundrySterling-Book"/>
              </a:rPr>
              <a:t>alse</a:t>
            </a:r>
            <a:r>
              <a:rPr lang="en-US" sz="2000" baseline="30000" dirty="0" smtClean="0">
                <a:latin typeface="FoundrySterling-Book"/>
              </a:rPr>
              <a:t>*</a:t>
            </a:r>
            <a:r>
              <a:rPr lang="en-US" sz="20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>
                <a:latin typeface="FoundrySterling-Book"/>
              </a:rPr>
              <a:t>Despite their simplicity, </a:t>
            </a:r>
            <a:r>
              <a:rPr lang="en-US" sz="2000" i="1" dirty="0" smtClean="0">
                <a:latin typeface="FoundrySterling-Book"/>
              </a:rPr>
              <a:t>Booleans</a:t>
            </a:r>
            <a:r>
              <a:rPr lang="en-US" sz="2000" dirty="0" smtClean="0">
                <a:latin typeface="FoundrySterling-Book"/>
              </a:rPr>
              <a:t> </a:t>
            </a:r>
            <a:r>
              <a:rPr lang="en-US" sz="2000" dirty="0">
                <a:latin typeface="FoundrySterling-Book"/>
              </a:rPr>
              <a:t>are very powerful </a:t>
            </a:r>
            <a:r>
              <a:rPr lang="en-US" sz="2000" dirty="0" smtClean="0">
                <a:latin typeface="FoundrySterling-Book"/>
              </a:rPr>
              <a:t>when used for </a:t>
            </a:r>
            <a:r>
              <a:rPr lang="en-US" sz="2000" b="1" dirty="0">
                <a:latin typeface="FoundrySterling-Book"/>
              </a:rPr>
              <a:t>flow control </a:t>
            </a:r>
            <a:r>
              <a:rPr lang="en-US" sz="2000" dirty="0" smtClean="0">
                <a:latin typeface="FoundrySterling-Book"/>
              </a:rPr>
              <a:t>(i.e. IF statements and WHILE </a:t>
            </a:r>
            <a:r>
              <a:rPr lang="en-US" sz="2000" dirty="0">
                <a:latin typeface="FoundrySterling-Book"/>
              </a:rPr>
              <a:t>loops</a:t>
            </a:r>
            <a:r>
              <a:rPr lang="en-US" sz="2000" dirty="0" smtClean="0">
                <a:latin typeface="FoundrySterling-Book"/>
              </a:rPr>
              <a:t>…).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In Python, every type inherently has a True or False value, a ‘truthiness’. 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Little break challenge: Can you figure out what is </a:t>
            </a:r>
            <a:r>
              <a:rPr lang="en-US" sz="2000" b="1" dirty="0" smtClean="0">
                <a:latin typeface="FoundrySterling-Book"/>
              </a:rPr>
              <a:t>True</a:t>
            </a:r>
            <a:r>
              <a:rPr lang="en-US" sz="2000" dirty="0" smtClean="0">
                <a:latin typeface="FoundrySterling-Book"/>
              </a:rPr>
              <a:t> and what is </a:t>
            </a:r>
            <a:r>
              <a:rPr lang="en-US" sz="2000" b="1" dirty="0" smtClean="0">
                <a:latin typeface="FoundrySterling-Book"/>
              </a:rPr>
              <a:t>False</a:t>
            </a:r>
            <a:r>
              <a:rPr lang="en-US" sz="2000" dirty="0" smtClean="0">
                <a:latin typeface="FoundrySterling-Book"/>
              </a:rPr>
              <a:t> for </a:t>
            </a:r>
            <a:r>
              <a:rPr lang="en-US" sz="2000" i="1" dirty="0" smtClean="0">
                <a:latin typeface="FoundrySterling-Book"/>
              </a:rPr>
              <a:t>int </a:t>
            </a:r>
            <a:r>
              <a:rPr lang="en-US" sz="2000" dirty="0" smtClean="0">
                <a:latin typeface="FoundrySterling-Book"/>
              </a:rPr>
              <a:t>and </a:t>
            </a:r>
            <a:r>
              <a:rPr lang="en-US" sz="2000" i="1" dirty="0">
                <a:latin typeface="FoundrySterling-Book"/>
              </a:rPr>
              <a:t>s</a:t>
            </a:r>
            <a:r>
              <a:rPr lang="en-US" sz="2000" i="1" dirty="0" smtClean="0">
                <a:latin typeface="FoundrySterling-Book"/>
              </a:rPr>
              <a:t>tring</a:t>
            </a:r>
            <a:r>
              <a:rPr lang="en-US" sz="2000" dirty="0" smtClean="0">
                <a:latin typeface="FoundrySterling-Book"/>
              </a:rPr>
              <a:t> using </a:t>
            </a:r>
            <a:r>
              <a:rPr lang="en-US" sz="2000" i="1" dirty="0" smtClean="0">
                <a:latin typeface="FoundrySterling-Book"/>
              </a:rPr>
              <a:t>bool()</a:t>
            </a:r>
            <a:r>
              <a:rPr lang="en-US" sz="2000" dirty="0" smtClean="0">
                <a:latin typeface="FoundrySterling-Book"/>
              </a:rPr>
              <a:t>?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00" dirty="0">
              <a:latin typeface="FoundrySterling-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443" y="6456461"/>
            <a:ext cx="638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*In Python, True and False are capitalized (and no quotes or it’s a </a:t>
            </a:r>
            <a:r>
              <a:rPr lang="en-US" sz="1600" i="1" dirty="0" smtClean="0">
                <a:solidFill>
                  <a:schemeClr val="bg1"/>
                </a:solidFill>
              </a:rPr>
              <a:t>string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08883" y="4375618"/>
            <a:ext cx="4880949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>
                <a:latin typeface="Arial Unicode MS"/>
              </a:rPr>
              <a:t>print(</a:t>
            </a:r>
            <a:r>
              <a:rPr lang="es-CL" dirty="0" err="1">
                <a:latin typeface="Arial Unicode MS"/>
              </a:rPr>
              <a:t>bool</a:t>
            </a:r>
            <a:r>
              <a:rPr lang="es-CL" dirty="0">
                <a:latin typeface="Arial Unicode MS"/>
              </a:rPr>
              <a:t>(4)) </a:t>
            </a:r>
            <a:r>
              <a:rPr lang="es-CL" dirty="0" smtClean="0">
                <a:latin typeface="Arial Unicode MS"/>
              </a:rPr>
              <a:t># True</a:t>
            </a:r>
            <a:endParaRPr lang="es-CL" dirty="0">
              <a:latin typeface="Arial Unicode MS"/>
            </a:endParaRPr>
          </a:p>
          <a:p>
            <a:r>
              <a:rPr lang="es-CL" dirty="0" smtClean="0">
                <a:latin typeface="Arial Unicode MS"/>
              </a:rPr>
              <a:t># Try a </a:t>
            </a:r>
            <a:r>
              <a:rPr lang="es-CL" dirty="0" err="1" smtClean="0">
                <a:latin typeface="Arial Unicode MS"/>
              </a:rPr>
              <a:t>few</a:t>
            </a:r>
            <a:r>
              <a:rPr lang="es-CL" dirty="0" smtClean="0">
                <a:latin typeface="Arial Unicode MS"/>
              </a:rPr>
              <a:t> notable </a:t>
            </a:r>
            <a:r>
              <a:rPr lang="es-CL" dirty="0" err="1" smtClean="0">
                <a:latin typeface="Arial Unicode MS"/>
              </a:rPr>
              <a:t>integers</a:t>
            </a:r>
            <a:r>
              <a:rPr lang="es-CL" dirty="0" smtClean="0">
                <a:latin typeface="Arial Unicode MS"/>
              </a:rPr>
              <a:t>…</a:t>
            </a:r>
          </a:p>
          <a:p>
            <a:r>
              <a:rPr lang="es-CL" dirty="0" smtClean="0">
                <a:latin typeface="Arial Unicode MS"/>
              </a:rPr>
              <a:t># </a:t>
            </a:r>
            <a:r>
              <a:rPr lang="es-CL" dirty="0" err="1" smtClean="0">
                <a:latin typeface="Arial Unicode MS"/>
              </a:rPr>
              <a:t>What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about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floats</a:t>
            </a:r>
            <a:r>
              <a:rPr lang="es-CL" dirty="0" smtClean="0">
                <a:latin typeface="Arial Unicode MS"/>
              </a:rPr>
              <a:t>?</a:t>
            </a:r>
          </a:p>
          <a:p>
            <a:endParaRPr lang="es-CL" dirty="0" smtClean="0">
              <a:latin typeface="Arial Unicode MS"/>
            </a:endParaRPr>
          </a:p>
          <a:p>
            <a:r>
              <a:rPr lang="es-CL" dirty="0">
                <a:latin typeface="Arial Unicode MS"/>
              </a:rPr>
              <a:t>print(</a:t>
            </a:r>
            <a:r>
              <a:rPr lang="es-CL" dirty="0" err="1">
                <a:latin typeface="Arial Unicode MS"/>
              </a:rPr>
              <a:t>bool</a:t>
            </a:r>
            <a:r>
              <a:rPr lang="es-CL" dirty="0">
                <a:latin typeface="Arial Unicode MS"/>
              </a:rPr>
              <a:t>("Hello</a:t>
            </a:r>
            <a:r>
              <a:rPr lang="es-CL" dirty="0" smtClean="0">
                <a:latin typeface="Arial Unicode MS"/>
              </a:rPr>
              <a:t>")) # True</a:t>
            </a:r>
          </a:p>
          <a:p>
            <a:r>
              <a:rPr lang="es-CL" dirty="0" smtClean="0">
                <a:latin typeface="Arial Unicode MS"/>
              </a:rPr>
              <a:t># </a:t>
            </a:r>
            <a:r>
              <a:rPr lang="es-CL" dirty="0" err="1" smtClean="0">
                <a:latin typeface="Arial Unicode MS"/>
              </a:rPr>
              <a:t>What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could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possibly</a:t>
            </a:r>
            <a:r>
              <a:rPr lang="es-CL" dirty="0" smtClean="0">
                <a:latin typeface="Arial Unicode MS"/>
              </a:rPr>
              <a:t> cause False </a:t>
            </a:r>
            <a:r>
              <a:rPr lang="es-CL" dirty="0" err="1" smtClean="0">
                <a:latin typeface="Arial Unicode MS"/>
              </a:rPr>
              <a:t>for</a:t>
            </a:r>
            <a:r>
              <a:rPr lang="es-CL" dirty="0" smtClean="0">
                <a:latin typeface="Arial Unicode MS"/>
              </a:rPr>
              <a:t> a </a:t>
            </a:r>
            <a:r>
              <a:rPr lang="es-CL" dirty="0" err="1">
                <a:latin typeface="Arial Unicode MS"/>
              </a:rPr>
              <a:t>s</a:t>
            </a:r>
            <a:r>
              <a:rPr lang="es-CL" dirty="0" err="1" smtClean="0">
                <a:latin typeface="Arial Unicode MS"/>
              </a:rPr>
              <a:t>tring</a:t>
            </a:r>
            <a:r>
              <a:rPr lang="es-CL" dirty="0" smtClean="0">
                <a:latin typeface="Arial Unicode MS"/>
              </a:rPr>
              <a:t>?</a:t>
            </a:r>
            <a:endParaRPr lang="es-CL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847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215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Logical statements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Comparison expressions/</a:t>
            </a:r>
            <a:r>
              <a:rPr lang="en-US" sz="2000" dirty="0" err="1" smtClean="0">
                <a:latin typeface="FoundrySterling-Book"/>
              </a:rPr>
              <a:t>boolean</a:t>
            </a:r>
            <a:r>
              <a:rPr lang="en-US" sz="2000" dirty="0" smtClean="0">
                <a:latin typeface="FoundrySterling-Book"/>
              </a:rPr>
              <a:t> variables can be further joined together using logical connectors such as </a:t>
            </a:r>
            <a:r>
              <a:rPr lang="en-US" sz="2000" b="1" dirty="0" smtClean="0">
                <a:latin typeface="FoundrySterling-Book"/>
              </a:rPr>
              <a:t>and</a:t>
            </a:r>
            <a:r>
              <a:rPr lang="en-US" sz="2000" dirty="0" smtClean="0">
                <a:latin typeface="FoundrySterling-Book"/>
              </a:rPr>
              <a:t>…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8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…</a:t>
            </a:r>
            <a:r>
              <a:rPr lang="en-US" sz="2000" b="1" dirty="0" smtClean="0">
                <a:latin typeface="FoundrySterling-Book"/>
              </a:rPr>
              <a:t>or</a:t>
            </a:r>
            <a:r>
              <a:rPr lang="en-US" sz="2000" dirty="0" smtClean="0">
                <a:latin typeface="FoundrySterling-Book"/>
              </a:rPr>
              <a:t>…</a:t>
            </a:r>
            <a:r>
              <a:rPr lang="en-US" sz="1800" dirty="0" smtClean="0">
                <a:latin typeface="FoundrySterling-Book"/>
              </a:rPr>
              <a:t>(this is an </a:t>
            </a:r>
            <a:r>
              <a:rPr lang="en-US" sz="1800" b="1" u="sng" dirty="0" smtClean="0">
                <a:latin typeface="FoundrySterling-Book"/>
              </a:rPr>
              <a:t>inclusive or</a:t>
            </a:r>
            <a:r>
              <a:rPr lang="en-US" sz="1800" dirty="0" smtClean="0">
                <a:latin typeface="FoundrySterling-Book"/>
              </a:rPr>
              <a:t>, if both statements are true, evaluates to True)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8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…</a:t>
            </a:r>
            <a:r>
              <a:rPr lang="en-US" sz="2000" b="1" dirty="0" smtClean="0">
                <a:latin typeface="FoundrySterling-Book"/>
              </a:rPr>
              <a:t>not</a:t>
            </a:r>
            <a:endParaRPr lang="en-US" sz="800" dirty="0" smtClean="0">
              <a:latin typeface="FoundrySterling-Book"/>
            </a:endParaRPr>
          </a:p>
          <a:p>
            <a:pPr>
              <a:spcAft>
                <a:spcPts val="1587"/>
              </a:spcAft>
            </a:pPr>
            <a:endParaRPr lang="en-US" sz="24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We can use the ‘truthiness’ associated with types to write concise code.</a:t>
            </a:r>
            <a:r>
              <a:rPr lang="en-US" sz="2000" dirty="0">
                <a:latin typeface="FoundrySterling-Book"/>
              </a:rPr>
              <a:t/>
            </a:r>
            <a:br>
              <a:rPr lang="en-US" sz="2000" dirty="0">
                <a:latin typeface="FoundrySterling-Book"/>
              </a:rPr>
            </a:br>
            <a:r>
              <a:rPr lang="en-US" sz="1600" dirty="0" smtClean="0">
                <a:latin typeface="FoundrySterling-Book"/>
              </a:rPr>
              <a:t>(though of course you don’t have to. No pressure!)</a:t>
            </a:r>
            <a:endParaRPr lang="en-US" sz="1400" dirty="0">
              <a:latin typeface="FoundrySterling-Boo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95245" y="1923339"/>
            <a:ext cx="8218208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Arial Unicode MS"/>
              </a:rPr>
              <a:t>num</a:t>
            </a:r>
            <a:r>
              <a:rPr lang="es-CL" dirty="0" smtClean="0">
                <a:latin typeface="Arial Unicode MS"/>
              </a:rPr>
              <a:t> = </a:t>
            </a:r>
            <a:r>
              <a:rPr lang="es-CL" dirty="0" err="1" smtClean="0">
                <a:latin typeface="Arial Unicode MS"/>
              </a:rPr>
              <a:t>int</a:t>
            </a:r>
            <a:r>
              <a:rPr lang="es-CL" dirty="0" smtClean="0">
                <a:latin typeface="Arial Unicode MS"/>
              </a:rPr>
              <a:t>(</a:t>
            </a:r>
            <a:r>
              <a:rPr lang="en-US" dirty="0" smtClean="0">
                <a:latin typeface="Arial Unicode MS"/>
              </a:rPr>
              <a:t>input</a:t>
            </a:r>
            <a:r>
              <a:rPr lang="en-US" dirty="0">
                <a:latin typeface="Arial Unicode MS"/>
              </a:rPr>
              <a:t>("Is this number even and bigger than 3</a:t>
            </a:r>
            <a:r>
              <a:rPr lang="en-US" dirty="0" smtClean="0">
                <a:latin typeface="Arial Unicode MS"/>
              </a:rPr>
              <a:t>?"))</a:t>
            </a:r>
            <a:endParaRPr lang="es-CL" dirty="0">
              <a:latin typeface="Arial Unicode MS"/>
            </a:endParaRPr>
          </a:p>
          <a:p>
            <a:r>
              <a:rPr lang="es-CL" dirty="0" err="1" smtClean="0">
                <a:latin typeface="Arial Unicode MS"/>
              </a:rPr>
              <a:t>print</a:t>
            </a:r>
            <a:r>
              <a:rPr lang="es-CL" dirty="0" smtClean="0">
                <a:latin typeface="Arial Unicode MS"/>
              </a:rPr>
              <a:t>(num%2==0 and </a:t>
            </a:r>
            <a:r>
              <a:rPr lang="es-CL" dirty="0" err="1" smtClean="0">
                <a:latin typeface="Arial Unicode MS"/>
              </a:rPr>
              <a:t>num</a:t>
            </a:r>
            <a:r>
              <a:rPr lang="es-CL" dirty="0" smtClean="0">
                <a:latin typeface="Arial Unicode MS"/>
              </a:rPr>
              <a:t>&gt;3) # True </a:t>
            </a:r>
            <a:r>
              <a:rPr lang="es-CL" dirty="0" err="1" smtClean="0">
                <a:latin typeface="Arial Unicode MS"/>
              </a:rPr>
              <a:t>if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both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statements</a:t>
            </a:r>
            <a:r>
              <a:rPr lang="es-CL" dirty="0" smtClean="0">
                <a:latin typeface="Arial Unicode MS"/>
              </a:rPr>
              <a:t> are true. False </a:t>
            </a:r>
            <a:r>
              <a:rPr lang="es-CL" dirty="0" err="1" smtClean="0">
                <a:latin typeface="Arial Unicode MS"/>
              </a:rPr>
              <a:t>otherwise</a:t>
            </a:r>
            <a:r>
              <a:rPr lang="es-CL" dirty="0" smtClean="0">
                <a:latin typeface="Arial Unicode M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95245" y="3077693"/>
            <a:ext cx="8218208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Arial Unicode MS"/>
              </a:rPr>
              <a:t>num</a:t>
            </a:r>
            <a:r>
              <a:rPr lang="es-CL" dirty="0" smtClean="0">
                <a:latin typeface="Arial Unicode MS"/>
              </a:rPr>
              <a:t> = </a:t>
            </a:r>
            <a:r>
              <a:rPr lang="es-CL" dirty="0" err="1" smtClean="0">
                <a:latin typeface="Arial Unicode MS"/>
              </a:rPr>
              <a:t>int</a:t>
            </a:r>
            <a:r>
              <a:rPr lang="es-CL" dirty="0">
                <a:latin typeface="Arial Unicode MS"/>
              </a:rPr>
              <a:t>(</a:t>
            </a:r>
            <a:r>
              <a:rPr lang="en-US" dirty="0" smtClean="0">
                <a:latin typeface="Arial Unicode MS"/>
              </a:rPr>
              <a:t>input</a:t>
            </a:r>
            <a:r>
              <a:rPr lang="en-US" dirty="0">
                <a:latin typeface="Arial Unicode MS"/>
              </a:rPr>
              <a:t>("Is </a:t>
            </a:r>
            <a:r>
              <a:rPr lang="en-US" dirty="0" smtClean="0">
                <a:latin typeface="Arial Unicode MS"/>
              </a:rPr>
              <a:t>this number negative or even"))</a:t>
            </a:r>
            <a:endParaRPr lang="es-CL" dirty="0">
              <a:latin typeface="Arial Unicode MS"/>
            </a:endParaRPr>
          </a:p>
          <a:p>
            <a:r>
              <a:rPr lang="es-CL" dirty="0" err="1" smtClean="0">
                <a:latin typeface="Arial Unicode MS"/>
              </a:rPr>
              <a:t>print</a:t>
            </a:r>
            <a:r>
              <a:rPr lang="es-CL" dirty="0" smtClean="0">
                <a:latin typeface="Arial Unicode MS"/>
              </a:rPr>
              <a:t>(</a:t>
            </a:r>
            <a:r>
              <a:rPr lang="es-CL" dirty="0" err="1" smtClean="0">
                <a:latin typeface="Arial Unicode MS"/>
              </a:rPr>
              <a:t>num</a:t>
            </a:r>
            <a:r>
              <a:rPr lang="es-CL" dirty="0" smtClean="0">
                <a:latin typeface="Arial Unicode MS"/>
              </a:rPr>
              <a:t>&lt;0 </a:t>
            </a:r>
            <a:r>
              <a:rPr lang="es-CL" dirty="0" err="1" smtClean="0">
                <a:latin typeface="Arial Unicode MS"/>
              </a:rPr>
              <a:t>or</a:t>
            </a:r>
            <a:r>
              <a:rPr lang="es-CL" dirty="0" smtClean="0">
                <a:latin typeface="Arial Unicode MS"/>
              </a:rPr>
              <a:t> num%2</a:t>
            </a:r>
            <a:r>
              <a:rPr lang="es-CL" dirty="0">
                <a:latin typeface="Arial Unicode MS"/>
              </a:rPr>
              <a:t>==</a:t>
            </a:r>
            <a:r>
              <a:rPr lang="es-CL" dirty="0" smtClean="0">
                <a:latin typeface="Arial Unicode MS"/>
              </a:rPr>
              <a:t>0)  # True </a:t>
            </a:r>
            <a:r>
              <a:rPr lang="es-CL" dirty="0" err="1" smtClean="0">
                <a:latin typeface="Arial Unicode MS"/>
              </a:rPr>
              <a:t>if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both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or</a:t>
            </a:r>
            <a:r>
              <a:rPr lang="es-CL" dirty="0" smtClean="0">
                <a:latin typeface="Arial Unicode MS"/>
              </a:rPr>
              <a:t> at </a:t>
            </a:r>
            <a:r>
              <a:rPr lang="es-CL" dirty="0" err="1" smtClean="0">
                <a:latin typeface="Arial Unicode MS"/>
              </a:rPr>
              <a:t>least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one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statement</a:t>
            </a:r>
            <a:r>
              <a:rPr lang="es-CL" dirty="0" smtClean="0">
                <a:latin typeface="Arial Unicode MS"/>
              </a:rPr>
              <a:t> true.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95245" y="4158122"/>
            <a:ext cx="8241357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>
                <a:latin typeface="Arial Unicode MS"/>
              </a:rPr>
              <a:t>s</a:t>
            </a:r>
            <a:r>
              <a:rPr lang="es-CL" dirty="0" err="1" smtClean="0">
                <a:latin typeface="Arial Unicode MS"/>
              </a:rPr>
              <a:t>ome_val</a:t>
            </a:r>
            <a:r>
              <a:rPr lang="es-CL" dirty="0" smtClean="0">
                <a:latin typeface="Arial Unicode MS"/>
              </a:rPr>
              <a:t> = False </a:t>
            </a:r>
          </a:p>
          <a:p>
            <a:r>
              <a:rPr lang="es-CL" dirty="0" err="1" smtClean="0">
                <a:latin typeface="Arial Unicode MS"/>
              </a:rPr>
              <a:t>print</a:t>
            </a:r>
            <a:r>
              <a:rPr lang="es-CL" dirty="0" smtClean="0">
                <a:latin typeface="Arial Unicode MS"/>
              </a:rPr>
              <a:t>(</a:t>
            </a:r>
            <a:r>
              <a:rPr lang="es-CL" dirty="0" err="1" smtClean="0">
                <a:latin typeface="Arial Unicode MS"/>
              </a:rPr>
              <a:t>not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some_val</a:t>
            </a:r>
            <a:r>
              <a:rPr lang="es-CL" dirty="0" smtClean="0">
                <a:latin typeface="Arial Unicode MS"/>
              </a:rPr>
              <a:t>)  # True </a:t>
            </a:r>
            <a:r>
              <a:rPr lang="es-CL" dirty="0" err="1" smtClean="0">
                <a:latin typeface="Arial Unicode MS"/>
              </a:rPr>
              <a:t>if</a:t>
            </a:r>
            <a:r>
              <a:rPr lang="es-CL" dirty="0" smtClean="0">
                <a:latin typeface="Arial Unicode MS"/>
              </a:rPr>
              <a:t> False. False </a:t>
            </a:r>
            <a:r>
              <a:rPr lang="es-CL" dirty="0" err="1" smtClean="0">
                <a:latin typeface="Arial Unicode MS"/>
              </a:rPr>
              <a:t>if</a:t>
            </a:r>
            <a:r>
              <a:rPr lang="es-CL" dirty="0" smtClean="0">
                <a:latin typeface="Arial Unicode MS"/>
              </a:rPr>
              <a:t> True.</a:t>
            </a:r>
            <a:endParaRPr lang="es-CL" dirty="0">
              <a:latin typeface="Arial Unicode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39470"/>
            <a:ext cx="533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Don’t forget to cast input() to int, otherwise it’s a </a:t>
            </a:r>
            <a:r>
              <a:rPr lang="en-US" sz="1600" i="1" dirty="0" smtClean="0">
                <a:solidFill>
                  <a:schemeClr val="bg1"/>
                </a:solidFill>
              </a:rPr>
              <a:t>string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95245" y="5483428"/>
            <a:ext cx="8128682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Arial Unicode MS"/>
              </a:rPr>
              <a:t>num</a:t>
            </a:r>
            <a:r>
              <a:rPr lang="es-CL" dirty="0" smtClean="0">
                <a:latin typeface="Arial Unicode MS"/>
              </a:rPr>
              <a:t> = </a:t>
            </a:r>
            <a:r>
              <a:rPr lang="es-CL" dirty="0" err="1" smtClean="0">
                <a:latin typeface="Arial Unicode MS"/>
              </a:rPr>
              <a:t>int</a:t>
            </a:r>
            <a:r>
              <a:rPr lang="es-CL" dirty="0">
                <a:latin typeface="Arial Unicode MS"/>
              </a:rPr>
              <a:t>(</a:t>
            </a:r>
            <a:r>
              <a:rPr lang="en-US" dirty="0" smtClean="0">
                <a:latin typeface="Arial Unicode MS"/>
              </a:rPr>
              <a:t>input</a:t>
            </a:r>
            <a:r>
              <a:rPr lang="en-US" dirty="0">
                <a:latin typeface="Arial Unicode MS"/>
              </a:rPr>
              <a:t>("Is </a:t>
            </a:r>
            <a:r>
              <a:rPr lang="en-US" dirty="0" smtClean="0">
                <a:latin typeface="Arial Unicode MS"/>
              </a:rPr>
              <a:t>this number odd?"))</a:t>
            </a:r>
            <a:endParaRPr lang="es-CL" dirty="0">
              <a:latin typeface="Arial Unicode MS"/>
            </a:endParaRPr>
          </a:p>
          <a:p>
            <a:r>
              <a:rPr lang="es-CL" dirty="0" err="1" smtClean="0">
                <a:latin typeface="Arial Unicode MS"/>
              </a:rPr>
              <a:t>print</a:t>
            </a:r>
            <a:r>
              <a:rPr lang="es-CL" dirty="0" smtClean="0">
                <a:latin typeface="Arial Unicode MS"/>
              </a:rPr>
              <a:t>(num%2)  # Can </a:t>
            </a:r>
            <a:r>
              <a:rPr lang="es-CL" dirty="0" err="1" smtClean="0">
                <a:latin typeface="Arial Unicode MS"/>
              </a:rPr>
              <a:t>you</a:t>
            </a:r>
            <a:r>
              <a:rPr lang="es-CL" dirty="0" smtClean="0">
                <a:latin typeface="Arial Unicode MS"/>
              </a:rPr>
              <a:t> figure </a:t>
            </a:r>
            <a:r>
              <a:rPr lang="es-CL" dirty="0" err="1" smtClean="0">
                <a:latin typeface="Arial Unicode MS"/>
              </a:rPr>
              <a:t>out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how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this</a:t>
            </a:r>
            <a:r>
              <a:rPr lang="es-CL" dirty="0" smtClean="0">
                <a:latin typeface="Arial Unicode MS"/>
              </a:rPr>
              <a:t> </a:t>
            </a:r>
            <a:r>
              <a:rPr lang="es-CL" dirty="0" err="1" smtClean="0">
                <a:latin typeface="Arial Unicode MS"/>
              </a:rPr>
              <a:t>works</a:t>
            </a:r>
            <a:r>
              <a:rPr lang="es-CL" dirty="0" smtClean="0">
                <a:latin typeface="Arial Unicode M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2280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IF…ELSE statements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So far, we’ve written a lot of statements that can fit into a single line. However, an </a:t>
            </a:r>
            <a:r>
              <a:rPr lang="en-US" sz="2000" b="1" dirty="0" smtClean="0">
                <a:latin typeface="FoundrySterling-Book"/>
              </a:rPr>
              <a:t>IF statement</a:t>
            </a:r>
            <a:r>
              <a:rPr lang="en-US" sz="2000" dirty="0" smtClean="0">
                <a:latin typeface="FoundrySterling-Book"/>
              </a:rPr>
              <a:t> takes up a few lines.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  <a:p>
            <a:pPr>
              <a:spcAft>
                <a:spcPts val="1587"/>
              </a:spcAft>
            </a:pPr>
            <a:endParaRPr lang="en-US" sz="2400" dirty="0">
              <a:latin typeface="FoundrySterling-Book"/>
            </a:endParaRPr>
          </a:p>
          <a:p>
            <a:pPr>
              <a:spcAft>
                <a:spcPts val="1587"/>
              </a:spcAft>
            </a:pPr>
            <a:endParaRPr lang="en-US" sz="5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The general syntax:</a:t>
            </a:r>
          </a:p>
          <a:p>
            <a:pPr lvl="1">
              <a:spcAft>
                <a:spcPts val="1587"/>
              </a:spcAft>
            </a:pPr>
            <a:endParaRPr lang="en-US" sz="100" dirty="0">
              <a:latin typeface="FoundrySterling-Boo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95245" y="2051791"/>
            <a:ext cx="8250674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/>
              </a:rPr>
              <a:t>num = int(input</a:t>
            </a:r>
            <a:r>
              <a:rPr lang="en-US" dirty="0">
                <a:latin typeface="Arial Unicode MS"/>
              </a:rPr>
              <a:t>("Is this number </a:t>
            </a:r>
            <a:r>
              <a:rPr lang="en-US" dirty="0" smtClean="0">
                <a:latin typeface="Arial Unicode MS"/>
              </a:rPr>
              <a:t>even or odd?"))</a:t>
            </a:r>
          </a:p>
          <a:p>
            <a:endParaRPr lang="en-US" dirty="0" smtClean="0">
              <a:latin typeface="Arial Unicode MS"/>
            </a:endParaRPr>
          </a:p>
          <a:p>
            <a:r>
              <a:rPr lang="en-US" dirty="0">
                <a:latin typeface="Arial Unicode MS"/>
              </a:rPr>
              <a:t>i</a:t>
            </a:r>
            <a:r>
              <a:rPr lang="en-US" dirty="0" smtClean="0">
                <a:latin typeface="Arial Unicode MS"/>
              </a:rPr>
              <a:t>f num % 2 == 0: # When True, the block of code below is executed.</a:t>
            </a:r>
          </a:p>
          <a:p>
            <a:r>
              <a:rPr lang="en-US" dirty="0">
                <a:latin typeface="Arial Unicode MS"/>
              </a:rPr>
              <a:t>	</a:t>
            </a:r>
            <a:r>
              <a:rPr lang="en-US" dirty="0" smtClean="0">
                <a:latin typeface="Arial Unicode MS"/>
              </a:rPr>
              <a:t>print(num, </a:t>
            </a:r>
            <a:r>
              <a:rPr lang="en-US" dirty="0">
                <a:latin typeface="Arial Unicode MS"/>
              </a:rPr>
              <a:t>"</a:t>
            </a:r>
            <a:r>
              <a:rPr lang="en-US" dirty="0" smtClean="0">
                <a:latin typeface="Arial Unicode MS"/>
              </a:rPr>
              <a:t>is an even number")</a:t>
            </a:r>
          </a:p>
          <a:p>
            <a:r>
              <a:rPr lang="en-US" dirty="0">
                <a:latin typeface="Arial Unicode MS"/>
              </a:rPr>
              <a:t>e</a:t>
            </a:r>
            <a:r>
              <a:rPr lang="en-US" dirty="0" smtClean="0">
                <a:latin typeface="Arial Unicode MS"/>
              </a:rPr>
              <a:t>lse: 			   # Otherwise this block of code is.</a:t>
            </a:r>
          </a:p>
          <a:p>
            <a:r>
              <a:rPr lang="en-US" dirty="0">
                <a:latin typeface="Arial Unicode MS"/>
              </a:rPr>
              <a:t>	</a:t>
            </a:r>
            <a:r>
              <a:rPr lang="en-US" dirty="0" smtClean="0">
                <a:latin typeface="Arial Unicode MS"/>
              </a:rPr>
              <a:t>print(num, </a:t>
            </a:r>
            <a:r>
              <a:rPr lang="en-US" dirty="0">
                <a:latin typeface="Arial Unicode MS"/>
              </a:rPr>
              <a:t>"</a:t>
            </a:r>
            <a:r>
              <a:rPr lang="en-US" dirty="0" smtClean="0">
                <a:latin typeface="Arial Unicode MS"/>
              </a:rPr>
              <a:t>is an odd number")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95245" y="4301322"/>
            <a:ext cx="3123773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i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f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condition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: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Arial Unicode MS"/>
            </a:endParaRPr>
          </a:p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	</a:t>
            </a:r>
            <a:r>
              <a:rPr lang="es-C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some</a:t>
            </a: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action</a:t>
            </a: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.</a:t>
            </a:r>
            <a:endParaRPr lang="es-CL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/>
            </a:endParaRPr>
          </a:p>
          <a:p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	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some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more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action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.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Arial Unicode MS"/>
            </a:endParaRPr>
          </a:p>
          <a:p>
            <a:r>
              <a:rPr lang="es-C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else</a:t>
            </a: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:</a:t>
            </a:r>
          </a:p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	</a:t>
            </a:r>
            <a:r>
              <a:rPr lang="es-C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some</a:t>
            </a: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other</a:t>
            </a: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action</a:t>
            </a:r>
            <a:endParaRPr lang="es-CL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/>
            </a:endParaRPr>
          </a:p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	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some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more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other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action</a:t>
            </a:r>
            <a:endParaRPr lang="es-CL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5244" y="4767057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9460" y="5000478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68" y="5517482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7184" y="5750903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83423" y="4373418"/>
            <a:ext cx="5062496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Notice the </a:t>
            </a:r>
            <a:r>
              <a:rPr lang="en-US" sz="2000" dirty="0" smtClean="0">
                <a:solidFill>
                  <a:schemeClr val="tx2"/>
                </a:solidFill>
                <a:latin typeface="FoundrySterling-Book"/>
              </a:rPr>
              <a:t>indentation</a:t>
            </a:r>
            <a:r>
              <a:rPr lang="en-US" sz="2000" dirty="0" smtClean="0">
                <a:latin typeface="FoundrySterling-Book"/>
              </a:rPr>
              <a:t>. This is how you separate </a:t>
            </a:r>
            <a:r>
              <a:rPr lang="en-US" sz="2000" b="1" dirty="0" smtClean="0">
                <a:latin typeface="FoundrySterling-Book"/>
              </a:rPr>
              <a:t>blocks of code</a:t>
            </a:r>
            <a:r>
              <a:rPr lang="en-US" sz="2000" dirty="0" smtClean="0">
                <a:latin typeface="FoundrySterling-Book"/>
              </a:rPr>
              <a:t> in Python.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FoundrySterling-Book"/>
              </a:rPr>
              <a:t>Only</a:t>
            </a:r>
            <a:r>
              <a:rPr lang="en-US" sz="2000" dirty="0" smtClean="0">
                <a:latin typeface="FoundrySterling-Book"/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FoundrySterling-Book"/>
              </a:rPr>
              <a:t>what is indented after IF (its clause) will be executed</a:t>
            </a:r>
            <a:r>
              <a:rPr lang="en-US" sz="2000" dirty="0" smtClean="0">
                <a:latin typeface="FoundrySterling-Book"/>
              </a:rPr>
              <a:t> if the condition is true. Otherwise,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FoundrySterling-Book"/>
              </a:rPr>
              <a:t>only</a:t>
            </a:r>
            <a:r>
              <a:rPr lang="en-US" sz="2000" dirty="0" smtClean="0">
                <a:latin typeface="FoundrySterling-Book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FoundrySterling-Book"/>
              </a:rPr>
              <a:t>the block after else (another clause) will be executed</a:t>
            </a:r>
            <a:r>
              <a:rPr lang="en-US" sz="2000" dirty="0" smtClean="0">
                <a:latin typeface="FoundrySterling-Book"/>
              </a:rPr>
              <a:t>.</a:t>
            </a:r>
          </a:p>
          <a:p>
            <a:pPr lvl="1">
              <a:spcAft>
                <a:spcPts val="1587"/>
              </a:spcAft>
            </a:pPr>
            <a:endParaRPr lang="en-US" sz="100" dirty="0">
              <a:latin typeface="FoundrySterling-Book"/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1853403" y="4493852"/>
            <a:ext cx="1332645" cy="635807"/>
          </a:xfrm>
          <a:prstGeom prst="bentConnector3">
            <a:avLst>
              <a:gd name="adj1" fmla="val 100154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1096734" y="5297777"/>
            <a:ext cx="2310738" cy="512556"/>
          </a:xfrm>
          <a:prstGeom prst="bentConnector3">
            <a:avLst>
              <a:gd name="adj1" fmla="val 100041"/>
            </a:avLst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ELIF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60" y="1150329"/>
            <a:ext cx="8536260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What if we want to evaluate more than one conditional statement? For this we use </a:t>
            </a:r>
            <a:r>
              <a:rPr lang="en-US" sz="2400" b="1" dirty="0" smtClean="0">
                <a:latin typeface="FoundrySterling-Book"/>
              </a:rPr>
              <a:t>ELIF</a:t>
            </a:r>
            <a:r>
              <a:rPr lang="en-US" sz="2400" dirty="0">
                <a:latin typeface="FoundrySterling-Book"/>
              </a:rPr>
              <a:t> </a:t>
            </a:r>
            <a:r>
              <a:rPr lang="en-US" sz="2400" dirty="0" smtClean="0">
                <a:latin typeface="FoundrySterling-Book"/>
              </a:rPr>
              <a:t>(contraction of else and if).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 smtClean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1400" dirty="0" smtClean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16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Notice this final print statement appears to be aligned with the if structure, meaning that it is </a:t>
            </a:r>
            <a:r>
              <a:rPr lang="en-US" sz="2000" b="1" dirty="0" smtClean="0">
                <a:latin typeface="FoundrySterling-Book"/>
              </a:rPr>
              <a:t>outside</a:t>
            </a:r>
            <a:r>
              <a:rPr lang="en-US" sz="2000" dirty="0" smtClean="0">
                <a:latin typeface="FoundrySterling-Book"/>
              </a:rPr>
              <a:t> of it and will be executed regardless.</a:t>
            </a:r>
            <a:endParaRPr lang="en-US" sz="20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A flow control structure can contain any number of ELIF statements</a:t>
            </a:r>
            <a:r>
              <a:rPr lang="en-US" sz="2000" baseline="30000" dirty="0" smtClean="0">
                <a:latin typeface="FoundrySterling-Book"/>
              </a:rPr>
              <a:t>*</a:t>
            </a:r>
            <a:r>
              <a:rPr lang="en-US" sz="2000" dirty="0" smtClean="0">
                <a:latin typeface="FoundrySterling-Book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58342" y="2043590"/>
            <a:ext cx="5766139" cy="244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/>
              </a:rPr>
              <a:t>num = int(input</a:t>
            </a:r>
            <a:r>
              <a:rPr lang="en-US" dirty="0">
                <a:latin typeface="Arial Unicode MS"/>
              </a:rPr>
              <a:t>("Is this number </a:t>
            </a:r>
            <a:r>
              <a:rPr lang="en-US" dirty="0" smtClean="0">
                <a:latin typeface="Arial Unicode MS"/>
              </a:rPr>
              <a:t>negative, 0 or positive?"))</a:t>
            </a:r>
          </a:p>
          <a:p>
            <a:endParaRPr lang="en-US" dirty="0" smtClean="0">
              <a:latin typeface="Arial Unicode MS"/>
            </a:endParaRPr>
          </a:p>
          <a:p>
            <a:r>
              <a:rPr lang="en-US" dirty="0">
                <a:latin typeface="Arial Unicode MS"/>
              </a:rPr>
              <a:t>i</a:t>
            </a:r>
            <a:r>
              <a:rPr lang="en-US" dirty="0" smtClean="0">
                <a:latin typeface="Arial Unicode MS"/>
              </a:rPr>
              <a:t>f num == 0 :</a:t>
            </a:r>
            <a:endParaRPr lang="en-US" dirty="0">
              <a:latin typeface="Arial Unicode MS"/>
            </a:endParaRPr>
          </a:p>
          <a:p>
            <a:r>
              <a:rPr lang="en-US" dirty="0">
                <a:latin typeface="Arial Unicode MS"/>
              </a:rPr>
              <a:t>	print("is", </a:t>
            </a:r>
            <a:r>
              <a:rPr lang="en-US" dirty="0" smtClean="0">
                <a:latin typeface="Arial Unicode MS"/>
              </a:rPr>
              <a:t>num)</a:t>
            </a:r>
          </a:p>
          <a:p>
            <a:r>
              <a:rPr lang="en-US" dirty="0" err="1">
                <a:latin typeface="Arial Unicode MS"/>
              </a:rPr>
              <a:t>e</a:t>
            </a:r>
            <a:r>
              <a:rPr lang="en-US" dirty="0" err="1" smtClean="0">
                <a:latin typeface="Arial Unicode MS"/>
              </a:rPr>
              <a:t>lif</a:t>
            </a:r>
            <a:r>
              <a:rPr lang="en-US" dirty="0" smtClean="0">
                <a:latin typeface="Arial Unicode MS"/>
              </a:rPr>
              <a:t> num &gt; 0 :</a:t>
            </a:r>
            <a:endParaRPr lang="en-US" dirty="0">
              <a:latin typeface="Arial Unicode MS"/>
            </a:endParaRPr>
          </a:p>
          <a:p>
            <a:r>
              <a:rPr lang="en-US" dirty="0">
                <a:latin typeface="Arial Unicode MS"/>
              </a:rPr>
              <a:t>	</a:t>
            </a:r>
            <a:r>
              <a:rPr lang="en-US" dirty="0" smtClean="0">
                <a:latin typeface="Arial Unicode MS"/>
              </a:rPr>
              <a:t>print(</a:t>
            </a:r>
            <a:r>
              <a:rPr lang="en-US" dirty="0" err="1" smtClean="0">
                <a:latin typeface="Arial Unicode MS"/>
              </a:rPr>
              <a:t>num</a:t>
            </a:r>
            <a:r>
              <a:rPr lang="en-US" dirty="0" smtClean="0">
                <a:latin typeface="Arial Unicode MS"/>
              </a:rPr>
              <a:t>, </a:t>
            </a:r>
            <a:r>
              <a:rPr lang="en-US" dirty="0">
                <a:latin typeface="Arial Unicode MS"/>
              </a:rPr>
              <a:t>"is </a:t>
            </a:r>
            <a:r>
              <a:rPr lang="en-US" dirty="0" smtClean="0">
                <a:latin typeface="Arial Unicode MS"/>
              </a:rPr>
              <a:t>positive")</a:t>
            </a:r>
            <a:endParaRPr lang="en-US" dirty="0">
              <a:latin typeface="Arial Unicode MS"/>
            </a:endParaRPr>
          </a:p>
          <a:p>
            <a:r>
              <a:rPr lang="en-US" dirty="0" smtClean="0">
                <a:latin typeface="Arial Unicode MS"/>
              </a:rPr>
              <a:t>else:</a:t>
            </a:r>
          </a:p>
          <a:p>
            <a:r>
              <a:rPr lang="en-US" dirty="0">
                <a:latin typeface="Arial Unicode MS"/>
              </a:rPr>
              <a:t>	</a:t>
            </a:r>
            <a:r>
              <a:rPr lang="en-US" dirty="0" smtClean="0">
                <a:latin typeface="Arial Unicode MS"/>
              </a:rPr>
              <a:t>print(</a:t>
            </a:r>
            <a:r>
              <a:rPr lang="en-US" dirty="0" err="1" smtClean="0">
                <a:latin typeface="Arial Unicode MS"/>
              </a:rPr>
              <a:t>num</a:t>
            </a:r>
            <a:r>
              <a:rPr lang="en-US" dirty="0" smtClean="0">
                <a:latin typeface="Arial Unicode MS"/>
              </a:rPr>
              <a:t>, </a:t>
            </a:r>
            <a:r>
              <a:rPr lang="en-US" dirty="0">
                <a:latin typeface="Arial Unicode MS"/>
              </a:rPr>
              <a:t>"is </a:t>
            </a:r>
            <a:r>
              <a:rPr lang="en-US" dirty="0" smtClean="0">
                <a:latin typeface="Arial Unicode MS"/>
              </a:rPr>
              <a:t>negative")</a:t>
            </a:r>
            <a:endParaRPr lang="en-US" dirty="0">
              <a:latin typeface="Arial Unicode MS"/>
            </a:endParaRPr>
          </a:p>
          <a:p>
            <a:r>
              <a:rPr lang="en-US" dirty="0">
                <a:latin typeface="Arial Unicode MS"/>
              </a:rPr>
              <a:t>print</a:t>
            </a:r>
            <a:r>
              <a:rPr lang="en-US" dirty="0" smtClean="0">
                <a:latin typeface="Arial Unicode MS"/>
              </a:rPr>
              <a:t>(“Done.")</a:t>
            </a:r>
            <a:endParaRPr lang="en-US" dirty="0">
              <a:latin typeface="Arial Unicode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39470"/>
            <a:ext cx="533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*…too many ELIFs might be a sign there’s a better solution.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659" y="1150329"/>
            <a:ext cx="8536261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Python is a </a:t>
            </a:r>
            <a:r>
              <a:rPr lang="en-US" sz="2400" b="1" dirty="0" smtClean="0">
                <a:latin typeface="FoundrySterling-Book"/>
              </a:rPr>
              <a:t>high-level</a:t>
            </a:r>
            <a:r>
              <a:rPr lang="en-US" sz="2400" dirty="0" smtClean="0">
                <a:latin typeface="FoundrySterling-Book"/>
              </a:rPr>
              <a:t> </a:t>
            </a:r>
            <a:r>
              <a:rPr lang="en-US" sz="2400" b="1" dirty="0" smtClean="0">
                <a:latin typeface="FoundrySterling-Book"/>
              </a:rPr>
              <a:t>programming language </a:t>
            </a:r>
            <a:r>
              <a:rPr lang="en-US" sz="2400" dirty="0">
                <a:latin typeface="FoundrySterling-Book"/>
              </a:rPr>
              <a:t>o</a:t>
            </a:r>
            <a:r>
              <a:rPr lang="en-US" sz="2400" dirty="0" smtClean="0">
                <a:latin typeface="FoundrySterling-Book"/>
              </a:rPr>
              <a:t>riginally developed by Guido Van Rossum in 1991.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The last major revision of the language in 2008</a:t>
            </a:r>
            <a:br>
              <a:rPr lang="en-US" sz="2000" dirty="0" smtClean="0">
                <a:latin typeface="FoundrySterling-Book"/>
              </a:rPr>
            </a:br>
            <a:r>
              <a:rPr lang="en-US" sz="2000" dirty="0" smtClean="0">
                <a:latin typeface="FoundrySterling-Book"/>
              </a:rPr>
              <a:t>led to Python 3</a:t>
            </a:r>
            <a:r>
              <a:rPr lang="en-US" sz="2000" baseline="30000" dirty="0" smtClean="0">
                <a:latin typeface="FoundrySterling-Book"/>
              </a:rPr>
              <a:t>*</a:t>
            </a:r>
            <a:r>
              <a:rPr lang="en-US" sz="2000" dirty="0" smtClean="0">
                <a:latin typeface="FoundrySterling-Book"/>
              </a:rPr>
              <a:t>, but the language is continually</a:t>
            </a:r>
            <a:br>
              <a:rPr lang="en-US" sz="2000" dirty="0" smtClean="0">
                <a:latin typeface="FoundrySterling-Book"/>
              </a:rPr>
            </a:br>
            <a:r>
              <a:rPr lang="en-US" sz="2000" dirty="0" smtClean="0">
                <a:latin typeface="FoundrySterling-Book"/>
              </a:rPr>
              <a:t>evolving (latest version 3.10.7 released last month).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To understand the driving philosophy behind</a:t>
            </a:r>
            <a:br>
              <a:rPr lang="en-US" sz="2400" dirty="0" smtClean="0">
                <a:latin typeface="FoundrySterling-Book"/>
              </a:rPr>
            </a:br>
            <a:r>
              <a:rPr lang="en-US" sz="2400" dirty="0" smtClean="0">
                <a:latin typeface="FoundrySterling-Book"/>
              </a:rPr>
              <a:t>Python, let’s write our first line of code.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400" dirty="0" smtClean="0">
              <a:latin typeface="FoundrySterling-Book"/>
            </a:endParaRPr>
          </a:p>
          <a:p>
            <a:pPr marL="1918803" lvl="4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The resulting 19 statements are what Tim Peters calls the </a:t>
            </a:r>
            <a:r>
              <a:rPr lang="en-US" sz="2000" b="1" dirty="0" smtClean="0">
                <a:latin typeface="FoundrySterling-Book"/>
              </a:rPr>
              <a:t>Zen of Python</a:t>
            </a:r>
            <a:r>
              <a:rPr lang="en-US" sz="2000" dirty="0" smtClean="0">
                <a:latin typeface="FoundrySterling-Book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123" y="275900"/>
            <a:ext cx="1929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What is Python?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PlusPng.com Newpythonlogo.png PlusPng.co #9883 - PNG Images - PNGi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38" y="3941"/>
            <a:ext cx="1851167" cy="903890"/>
          </a:xfrm>
          <a:prstGeom prst="rect">
            <a:avLst/>
          </a:prstGeom>
          <a:noFill/>
          <a:effectLst>
            <a:glow rad="1028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84" t="40495" r="67608" b="31814"/>
          <a:stretch/>
        </p:blipFill>
        <p:spPr>
          <a:xfrm>
            <a:off x="1888540" y="4189124"/>
            <a:ext cx="1883872" cy="2664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6481061"/>
            <a:ext cx="9029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*</a:t>
            </a:r>
            <a:r>
              <a:rPr lang="en-US" sz="1400" dirty="0" smtClean="0">
                <a:solidFill>
                  <a:schemeClr val="bg1"/>
                </a:solidFill>
              </a:rPr>
              <a:t>Please don’t use Python 2, support has officially been discontinued. Also Python 4, is not happening…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Guido van Ross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r="19185" b="22314"/>
          <a:stretch/>
        </p:blipFill>
        <p:spPr bwMode="auto">
          <a:xfrm>
            <a:off x="7151175" y="1752911"/>
            <a:ext cx="1746791" cy="1731053"/>
          </a:xfrm>
          <a:prstGeom prst="ellipse">
            <a:avLst/>
          </a:prstGeom>
          <a:solidFill>
            <a:srgbClr val="D5AD42"/>
          </a:solidFill>
          <a:ln w="63500" cap="rnd">
            <a:solidFill>
              <a:srgbClr val="D5AD4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6" descr="The PyCon Blo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6" t="10208" r="27609" b="30839"/>
          <a:stretch/>
        </p:blipFill>
        <p:spPr bwMode="auto">
          <a:xfrm>
            <a:off x="162868" y="4139924"/>
            <a:ext cx="1639564" cy="1782000"/>
          </a:xfrm>
          <a:prstGeom prst="ellipse">
            <a:avLst/>
          </a:prstGeom>
          <a:ln w="63500" cap="rnd">
            <a:solidFill>
              <a:srgbClr val="44678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4286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There can only be one True statement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60" y="1150329"/>
            <a:ext cx="85362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More than one condition could be true. Say we want to know if a number is 4, or otherwise even or odd.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8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 smtClean="0">
              <a:latin typeface="FoundrySterling-Book"/>
            </a:endParaRPr>
          </a:p>
          <a:p>
            <a:pPr>
              <a:spcAft>
                <a:spcPts val="1587"/>
              </a:spcAft>
            </a:pPr>
            <a:endParaRPr lang="en-US" sz="2800" dirty="0" smtClean="0">
              <a:latin typeface="FoundrySterling-Book"/>
            </a:endParaRPr>
          </a:p>
          <a:p>
            <a:pPr>
              <a:spcAft>
                <a:spcPts val="1587"/>
              </a:spcAft>
            </a:pPr>
            <a:endParaRPr lang="en-US" sz="24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The number 4 is even. Two statements therefore could evaluate to True. So what happens in this case?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In Python, as in other programming languages, </a:t>
            </a:r>
            <a:r>
              <a:rPr lang="en-US" sz="2000" u="sng" dirty="0" smtClean="0">
                <a:latin typeface="FoundrySterling-Book"/>
              </a:rPr>
              <a:t>only the first True statement is evaluated</a:t>
            </a:r>
            <a:r>
              <a:rPr lang="en-US" sz="2000" dirty="0" smtClean="0">
                <a:latin typeface="FoundrySterling-Book"/>
              </a:rPr>
              <a:t>.</a:t>
            </a:r>
            <a:endParaRPr lang="en-US" sz="2400" dirty="0">
              <a:latin typeface="FoundrySterling-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511647" y="2108233"/>
            <a:ext cx="7426822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/>
              </a:rPr>
              <a:t>num = int(input</a:t>
            </a:r>
            <a:r>
              <a:rPr lang="en-US" dirty="0">
                <a:latin typeface="Arial Unicode MS"/>
              </a:rPr>
              <a:t>("Is this number 4</a:t>
            </a:r>
            <a:r>
              <a:rPr lang="en-US" dirty="0" smtClean="0">
                <a:latin typeface="Arial Unicode MS"/>
              </a:rPr>
              <a:t>, even or odd?"))</a:t>
            </a:r>
          </a:p>
          <a:p>
            <a:endParaRPr lang="en-US" dirty="0" smtClean="0">
              <a:latin typeface="Arial Unicode MS"/>
            </a:endParaRPr>
          </a:p>
          <a:p>
            <a:r>
              <a:rPr lang="en-US" dirty="0">
                <a:latin typeface="Arial Unicode MS"/>
              </a:rPr>
              <a:t>i</a:t>
            </a:r>
            <a:r>
              <a:rPr lang="en-US" dirty="0" smtClean="0">
                <a:latin typeface="Arial Unicode MS"/>
              </a:rPr>
              <a:t>f num == 4</a:t>
            </a:r>
            <a:r>
              <a:rPr lang="en-US" dirty="0">
                <a:latin typeface="Arial Unicode MS"/>
              </a:rPr>
              <a:t> </a:t>
            </a:r>
            <a:r>
              <a:rPr lang="en-US" dirty="0" smtClean="0">
                <a:latin typeface="Arial Unicode MS"/>
              </a:rPr>
              <a:t>: 	# only the indented block below </a:t>
            </a:r>
            <a:r>
              <a:rPr lang="en-US" dirty="0">
                <a:latin typeface="Arial Unicode MS"/>
              </a:rPr>
              <a:t>is executed if number is 4</a:t>
            </a:r>
          </a:p>
          <a:p>
            <a:r>
              <a:rPr lang="en-US" dirty="0">
                <a:latin typeface="Arial Unicode MS"/>
              </a:rPr>
              <a:t>	print("is", </a:t>
            </a:r>
            <a:r>
              <a:rPr lang="en-US" dirty="0" smtClean="0">
                <a:latin typeface="Arial Unicode MS"/>
              </a:rPr>
              <a:t>num)</a:t>
            </a:r>
          </a:p>
          <a:p>
            <a:r>
              <a:rPr lang="en-US" dirty="0" err="1">
                <a:latin typeface="Arial Unicode MS"/>
              </a:rPr>
              <a:t>e</a:t>
            </a:r>
            <a:r>
              <a:rPr lang="en-US" dirty="0" err="1" smtClean="0">
                <a:latin typeface="Arial Unicode MS"/>
              </a:rPr>
              <a:t>lif</a:t>
            </a:r>
            <a:r>
              <a:rPr lang="en-US" dirty="0" smtClean="0">
                <a:latin typeface="Arial Unicode MS"/>
              </a:rPr>
              <a:t> num % 2  == 0 : # this is never checked if previous condition is True.</a:t>
            </a:r>
          </a:p>
          <a:p>
            <a:r>
              <a:rPr lang="en-US" dirty="0">
                <a:latin typeface="Arial Unicode MS"/>
              </a:rPr>
              <a:t>	</a:t>
            </a:r>
            <a:r>
              <a:rPr lang="en-US" dirty="0" smtClean="0">
                <a:latin typeface="Arial Unicode MS"/>
              </a:rPr>
              <a:t>print(</a:t>
            </a:r>
            <a:r>
              <a:rPr lang="en-US" dirty="0" err="1" smtClean="0">
                <a:latin typeface="Arial Unicode MS"/>
              </a:rPr>
              <a:t>num</a:t>
            </a:r>
            <a:r>
              <a:rPr lang="en-US" dirty="0" smtClean="0">
                <a:latin typeface="Arial Unicode MS"/>
              </a:rPr>
              <a:t>, </a:t>
            </a:r>
            <a:r>
              <a:rPr lang="en-US" dirty="0">
                <a:latin typeface="Arial Unicode MS"/>
              </a:rPr>
              <a:t>"is </a:t>
            </a:r>
            <a:r>
              <a:rPr lang="en-US" dirty="0" smtClean="0">
                <a:latin typeface="Arial Unicode MS"/>
              </a:rPr>
              <a:t>even") </a:t>
            </a:r>
            <a:endParaRPr lang="en-US" dirty="0">
              <a:latin typeface="Arial Unicode MS"/>
            </a:endParaRPr>
          </a:p>
          <a:p>
            <a:r>
              <a:rPr lang="en-US" dirty="0" smtClean="0">
                <a:latin typeface="Arial Unicode MS"/>
              </a:rPr>
              <a:t>else: 			# this won’t be checked either.</a:t>
            </a:r>
          </a:p>
          <a:p>
            <a:r>
              <a:rPr lang="en-US" dirty="0">
                <a:latin typeface="Arial Unicode MS"/>
              </a:rPr>
              <a:t>	</a:t>
            </a:r>
            <a:r>
              <a:rPr lang="en-US" dirty="0" smtClean="0">
                <a:latin typeface="Arial Unicode MS"/>
              </a:rPr>
              <a:t>print(</a:t>
            </a:r>
            <a:r>
              <a:rPr lang="en-US" dirty="0" err="1" smtClean="0">
                <a:latin typeface="Arial Unicode MS"/>
              </a:rPr>
              <a:t>num</a:t>
            </a:r>
            <a:r>
              <a:rPr lang="en-US" dirty="0" smtClean="0">
                <a:latin typeface="Arial Unicode MS"/>
              </a:rPr>
              <a:t>, </a:t>
            </a:r>
            <a:r>
              <a:rPr lang="en-US" dirty="0">
                <a:latin typeface="Arial Unicode MS"/>
              </a:rPr>
              <a:t>"is </a:t>
            </a:r>
            <a:r>
              <a:rPr lang="en-US" dirty="0" smtClean="0">
                <a:latin typeface="Arial Unicode MS"/>
              </a:rPr>
              <a:t>odd")</a:t>
            </a:r>
            <a:endParaRPr lang="en-US" dirty="0">
              <a:latin typeface="Arial Unicode M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9660" y="5297779"/>
            <a:ext cx="466915" cy="3854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1603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FOR loop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60" y="1150329"/>
            <a:ext cx="853626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One of the big benefits of programming is that it allows us to perform repetitive actions in an automated fashion.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One way to apply an action repeatedly in Python, is by using a FOR loop. As with the IF statement, the block to be executed repeatedly is indented.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8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This also works for a </a:t>
            </a:r>
            <a:r>
              <a:rPr lang="en-US" sz="2000" i="1" dirty="0" smtClean="0">
                <a:latin typeface="FoundrySterling-Book"/>
              </a:rPr>
              <a:t>string</a:t>
            </a:r>
            <a:r>
              <a:rPr lang="en-US" sz="20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64285" y="3155094"/>
            <a:ext cx="3892235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/>
              </a:rPr>
              <a:t>for </a:t>
            </a:r>
            <a:r>
              <a:rPr lang="en-US" dirty="0" err="1" smtClean="0">
                <a:latin typeface="Arial Unicode MS"/>
              </a:rPr>
              <a:t>i</a:t>
            </a:r>
            <a:r>
              <a:rPr lang="en-US" dirty="0" smtClean="0">
                <a:latin typeface="Arial Unicode MS"/>
              </a:rPr>
              <a:t> in range(100):</a:t>
            </a:r>
          </a:p>
          <a:p>
            <a:r>
              <a:rPr lang="en-US" dirty="0">
                <a:latin typeface="Arial Unicode MS"/>
              </a:rPr>
              <a:t>	</a:t>
            </a:r>
            <a:r>
              <a:rPr lang="en-US" dirty="0" smtClean="0">
                <a:latin typeface="Arial Unicode MS"/>
              </a:rPr>
              <a:t>print(i+1) </a:t>
            </a:r>
            <a:r>
              <a:rPr lang="en-US" dirty="0" smtClean="0">
                <a:latin typeface="Arial Unicode MS"/>
              </a:rPr>
              <a:t># Why </a:t>
            </a:r>
            <a:r>
              <a:rPr lang="en-US" dirty="0" smtClean="0">
                <a:latin typeface="Arial Unicode MS"/>
              </a:rPr>
              <a:t>+1?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64286" y="4262895"/>
            <a:ext cx="3892234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/>
              </a:rPr>
              <a:t># How do you spell Python user?</a:t>
            </a:r>
          </a:p>
          <a:p>
            <a:r>
              <a:rPr lang="en-US" dirty="0" smtClean="0">
                <a:latin typeface="Arial Unicode MS"/>
              </a:rPr>
              <a:t>you = "</a:t>
            </a:r>
            <a:r>
              <a:rPr lang="en-US" dirty="0" err="1" smtClean="0">
                <a:latin typeface="Arial Unicode MS"/>
              </a:rPr>
              <a:t>Pythonista</a:t>
            </a:r>
            <a:r>
              <a:rPr lang="en-US" dirty="0" smtClean="0">
                <a:latin typeface="Arial Unicode MS"/>
              </a:rPr>
              <a:t>" </a:t>
            </a:r>
          </a:p>
          <a:p>
            <a:r>
              <a:rPr lang="en-US" dirty="0" smtClean="0">
                <a:latin typeface="Arial Unicode MS"/>
              </a:rPr>
              <a:t>print("it's...")</a:t>
            </a:r>
          </a:p>
          <a:p>
            <a:r>
              <a:rPr lang="en-US" dirty="0" smtClean="0">
                <a:latin typeface="Arial Unicode MS"/>
              </a:rPr>
              <a:t>for letter in you:</a:t>
            </a:r>
          </a:p>
          <a:p>
            <a:r>
              <a:rPr lang="en-US" dirty="0" smtClean="0">
                <a:latin typeface="Arial Unicode MS"/>
              </a:rPr>
              <a:t>	print(letter)</a:t>
            </a:r>
          </a:p>
          <a:p>
            <a:r>
              <a:rPr lang="en-US" dirty="0" smtClean="0">
                <a:latin typeface="Arial Unicode MS"/>
              </a:rPr>
              <a:t>	print("...") # Pause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39470"/>
            <a:ext cx="533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range() </a:t>
            </a:r>
            <a:r>
              <a:rPr lang="en-US" sz="1600" dirty="0" smtClean="0">
                <a:solidFill>
                  <a:schemeClr val="bg1"/>
                </a:solidFill>
              </a:rPr>
              <a:t>creates a sequence of numbers to iterate through.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899127" y="3398587"/>
            <a:ext cx="4076755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for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variable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in </a:t>
            </a:r>
            <a:r>
              <a:rPr lang="es-C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iterable data </a:t>
            </a:r>
            <a:r>
              <a:rPr lang="es-CL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structure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:</a:t>
            </a:r>
          </a:p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	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some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action</a:t>
            </a:r>
            <a:endParaRPr lang="es-CL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/>
            </a:endParaRPr>
          </a:p>
          <a:p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	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some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action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on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current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variable</a:t>
            </a:r>
          </a:p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	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some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other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 </a:t>
            </a:r>
            <a:r>
              <a:rPr lang="es-C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/>
              </a:rPr>
              <a:t>action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Arial Unicode M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99128" y="3854224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93883" y="4132461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93883" y="4388832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rved Right Arrow 2"/>
          <p:cNvSpPr/>
          <p:nvPr/>
        </p:nvSpPr>
        <p:spPr>
          <a:xfrm rot="5231470">
            <a:off x="6105568" y="2903370"/>
            <a:ext cx="381342" cy="69707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893883" y="4577422"/>
            <a:ext cx="4032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FoundrySterling-Book"/>
              </a:rPr>
              <a:t>The first element of the iterable data structure is assigned to the variable and some actions are performed. </a:t>
            </a:r>
            <a:r>
              <a:rPr lang="en-US" sz="1800" dirty="0">
                <a:latin typeface="FoundrySterling-Book"/>
              </a:rPr>
              <a:t>The </a:t>
            </a:r>
            <a:r>
              <a:rPr lang="en-US" sz="1800" dirty="0" smtClean="0">
                <a:latin typeface="FoundrySterling-Book"/>
              </a:rPr>
              <a:t>second element is assigned to the variable…and so on until the last element.</a:t>
            </a:r>
            <a:endParaRPr lang="en-GB" sz="18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12110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WHILE loop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60" y="1150329"/>
            <a:ext cx="853626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 WHILE loop also repeats a block of code, but does this </a:t>
            </a:r>
            <a:r>
              <a:rPr lang="en-US" sz="2400" b="1" dirty="0" smtClean="0">
                <a:latin typeface="FoundrySterling-Book"/>
              </a:rPr>
              <a:t>while</a:t>
            </a:r>
            <a:r>
              <a:rPr lang="en-US" sz="2400" dirty="0" smtClean="0">
                <a:latin typeface="FoundrySterling-Book"/>
              </a:rPr>
              <a:t> a certain condition is True.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Our previous counting to 100 example with a WHILE loop.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pPr lvl="1">
              <a:spcAft>
                <a:spcPts val="1587"/>
              </a:spcAft>
            </a:pPr>
            <a:endParaRPr lang="en-US" sz="20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>
                <a:latin typeface="FoundrySterling-Book"/>
              </a:rPr>
              <a:t>When writing </a:t>
            </a:r>
            <a:r>
              <a:rPr lang="en-US" sz="2000" dirty="0" smtClean="0">
                <a:latin typeface="FoundrySterling-Book"/>
              </a:rPr>
              <a:t>WHILE </a:t>
            </a:r>
            <a:r>
              <a:rPr lang="en-US" sz="2000" dirty="0">
                <a:latin typeface="FoundrySterling-Book"/>
              </a:rPr>
              <a:t>loops, </a:t>
            </a:r>
            <a:r>
              <a:rPr lang="en-US" sz="2000" dirty="0" smtClean="0">
                <a:latin typeface="FoundrySterling-Book"/>
              </a:rPr>
              <a:t>be </a:t>
            </a:r>
            <a:r>
              <a:rPr lang="en-US" sz="2000" dirty="0">
                <a:latin typeface="FoundrySterling-Book"/>
              </a:rPr>
              <a:t>very </a:t>
            </a:r>
            <a:r>
              <a:rPr lang="en-US" sz="2000" dirty="0" smtClean="0">
                <a:latin typeface="FoundrySterling-Book"/>
              </a:rPr>
              <a:t>careful or else your loop could be infinite!</a:t>
            </a:r>
            <a:endParaRPr lang="en-US" sz="20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92990" y="2542932"/>
            <a:ext cx="3527293" cy="1400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 Unicode MS"/>
              </a:rPr>
              <a:t>i</a:t>
            </a:r>
            <a:r>
              <a:rPr lang="en-GB" dirty="0">
                <a:latin typeface="Arial Unicode MS"/>
              </a:rPr>
              <a:t> = </a:t>
            </a:r>
            <a:r>
              <a:rPr lang="en-GB" dirty="0" smtClean="0">
                <a:latin typeface="Arial Unicode MS"/>
              </a:rPr>
              <a:t>0 </a:t>
            </a:r>
            <a:r>
              <a:rPr lang="en-GB" dirty="0" smtClean="0">
                <a:latin typeface="Arial Unicode MS"/>
              </a:rPr>
              <a:t># starting </a:t>
            </a:r>
            <a:r>
              <a:rPr lang="en-GB" dirty="0" smtClean="0">
                <a:latin typeface="Arial Unicode MS"/>
              </a:rPr>
              <a:t>value for variable </a:t>
            </a:r>
            <a:r>
              <a:rPr lang="en-GB" dirty="0" err="1" smtClean="0">
                <a:latin typeface="Arial Unicode MS"/>
              </a:rPr>
              <a:t>i</a:t>
            </a:r>
            <a:endParaRPr lang="en-GB" dirty="0">
              <a:latin typeface="Arial Unicode MS"/>
            </a:endParaRPr>
          </a:p>
          <a:p>
            <a:r>
              <a:rPr lang="en-GB" dirty="0">
                <a:latin typeface="Arial Unicode MS"/>
              </a:rPr>
              <a:t>while </a:t>
            </a:r>
            <a:r>
              <a:rPr lang="en-GB" dirty="0" err="1">
                <a:latin typeface="Arial Unicode MS"/>
              </a:rPr>
              <a:t>i</a:t>
            </a:r>
            <a:r>
              <a:rPr lang="en-GB" dirty="0">
                <a:latin typeface="Arial Unicode MS"/>
              </a:rPr>
              <a:t> &lt;= 100:</a:t>
            </a:r>
          </a:p>
          <a:p>
            <a:r>
              <a:rPr lang="en-GB" dirty="0">
                <a:latin typeface="Arial Unicode MS"/>
              </a:rPr>
              <a:t>  print(</a:t>
            </a:r>
            <a:r>
              <a:rPr lang="en-GB" dirty="0" err="1">
                <a:latin typeface="Arial Unicode MS"/>
              </a:rPr>
              <a:t>i</a:t>
            </a:r>
            <a:r>
              <a:rPr lang="en-GB" dirty="0">
                <a:latin typeface="Arial Unicode MS"/>
              </a:rPr>
              <a:t>)</a:t>
            </a:r>
          </a:p>
          <a:p>
            <a:r>
              <a:rPr lang="en-GB" dirty="0">
                <a:latin typeface="Arial Unicode MS"/>
              </a:rPr>
              <a:t>  </a:t>
            </a:r>
            <a:r>
              <a:rPr lang="en-GB" dirty="0" err="1">
                <a:latin typeface="Arial Unicode MS"/>
              </a:rPr>
              <a:t>i</a:t>
            </a:r>
            <a:r>
              <a:rPr lang="en-GB" dirty="0">
                <a:latin typeface="Arial Unicode MS"/>
              </a:rPr>
              <a:t> </a:t>
            </a:r>
            <a:r>
              <a:rPr lang="en-GB" dirty="0" smtClean="0">
                <a:latin typeface="Arial Unicode MS"/>
              </a:rPr>
              <a:t>= </a:t>
            </a:r>
            <a:r>
              <a:rPr lang="en-GB" dirty="0" err="1" smtClean="0">
                <a:latin typeface="Arial Unicode MS"/>
              </a:rPr>
              <a:t>i</a:t>
            </a:r>
            <a:r>
              <a:rPr lang="en-GB" dirty="0" smtClean="0">
                <a:latin typeface="Arial Unicode MS"/>
              </a:rPr>
              <a:t> + 1 </a:t>
            </a:r>
            <a:r>
              <a:rPr lang="en-GB" dirty="0" smtClean="0">
                <a:latin typeface="Arial Unicode MS"/>
              </a:rPr>
              <a:t># don’t </a:t>
            </a:r>
            <a:r>
              <a:rPr lang="en-GB" dirty="0" smtClean="0">
                <a:latin typeface="Arial Unicode MS"/>
              </a:rPr>
              <a:t>forget this!!</a:t>
            </a:r>
            <a:endParaRPr lang="en-GB" dirty="0">
              <a:latin typeface="Arial Unicode MS"/>
            </a:endParaRPr>
          </a:p>
          <a:p>
            <a:r>
              <a:rPr lang="en-GB" dirty="0">
                <a:latin typeface="Arial Unicode MS"/>
              </a:rPr>
              <a:t>print("done</a:t>
            </a:r>
            <a:r>
              <a:rPr lang="en-GB" dirty="0" smtClean="0">
                <a:latin typeface="Arial Unicode MS"/>
              </a:rPr>
              <a:t>!")</a:t>
            </a:r>
            <a:endParaRPr lang="en-GB" dirty="0">
              <a:latin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92990" y="4867761"/>
            <a:ext cx="5265883" cy="1400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#Hit ctrl-C when you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realise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 the mistake!</a:t>
            </a:r>
            <a:endParaRPr lang="en-GB" dirty="0" smtClean="0">
              <a:solidFill>
                <a:schemeClr val="accent2">
                  <a:lumMod val="50000"/>
                </a:schemeClr>
              </a:solidFill>
              <a:latin typeface="Arial Unicode MS"/>
            </a:endParaRPr>
          </a:p>
          <a:p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i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= 0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while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i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 &lt;= 100: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  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print(</a:t>
            </a: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i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)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# this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keeps given us 0!</a:t>
            </a:r>
          </a:p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print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("done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!")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# This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statement will never be reached.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64070"/>
            <a:ext cx="533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 once filled up a disk drive with a while loop 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.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2756" y="4120950"/>
            <a:ext cx="466915" cy="3854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51297"/>
            <a:ext cx="3656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You’re ready for Part I challenge!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60" y="1150329"/>
            <a:ext cx="853626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 common interview question</a:t>
            </a:r>
            <a:r>
              <a:rPr lang="en-US" sz="2400" baseline="30000" dirty="0">
                <a:latin typeface="FoundrySterling-Book"/>
              </a:rPr>
              <a:t>*</a:t>
            </a:r>
            <a:r>
              <a:rPr lang="en-US" sz="2400" dirty="0" smtClean="0">
                <a:latin typeface="FoundrySterling-Book"/>
              </a:rPr>
              <a:t> that uses some of the things we’ve covered today: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>
                <a:latin typeface="FoundrySterling-Book"/>
              </a:rPr>
              <a:t>Write a script that takes the numbers 1 through 100, prints </a:t>
            </a:r>
            <a:r>
              <a:rPr lang="en-US" sz="2000" i="1" dirty="0">
                <a:latin typeface="FoundrySterling-Book"/>
              </a:rPr>
              <a:t>fizz</a:t>
            </a:r>
            <a:r>
              <a:rPr lang="en-US" sz="2000" dirty="0">
                <a:latin typeface="FoundrySterling-Book"/>
              </a:rPr>
              <a:t> (to screen) if said number is a multiple of 3, </a:t>
            </a:r>
            <a:r>
              <a:rPr lang="en-US" sz="2000" i="1" dirty="0">
                <a:latin typeface="FoundrySterling-Book"/>
              </a:rPr>
              <a:t>buzz</a:t>
            </a:r>
            <a:r>
              <a:rPr lang="en-US" sz="2000" dirty="0">
                <a:latin typeface="FoundrySterling-Book"/>
              </a:rPr>
              <a:t> if a multiple of 5 and </a:t>
            </a:r>
            <a:r>
              <a:rPr lang="en-US" sz="2000" i="1" dirty="0" err="1">
                <a:latin typeface="FoundrySterling-Book"/>
              </a:rPr>
              <a:t>fizzbuzz</a:t>
            </a:r>
            <a:r>
              <a:rPr lang="en-US" sz="2000" dirty="0">
                <a:latin typeface="FoundrySterling-Book"/>
              </a:rPr>
              <a:t> if a multiple of 5 and 3 (…and prints numbers otherwise).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To </a:t>
            </a:r>
            <a:r>
              <a:rPr lang="en-US" sz="2400" dirty="0" smtClean="0">
                <a:latin typeface="FoundrySterling-Book"/>
              </a:rPr>
              <a:t>approach this problem, as with any problem in programming, </a:t>
            </a:r>
            <a:r>
              <a:rPr lang="en-US" sz="2400" b="1" dirty="0" smtClean="0">
                <a:latin typeface="FoundrySterling-Book"/>
              </a:rPr>
              <a:t>divide and conquer</a:t>
            </a:r>
            <a:r>
              <a:rPr lang="en-US" sz="24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Break the big problem into smaller manageable sub-problems and built up to the ultimate solution.</a:t>
            </a:r>
            <a:endParaRPr lang="en-US" sz="2000" dirty="0">
              <a:latin typeface="FoundrySterling-Book"/>
            </a:endParaRPr>
          </a:p>
          <a:p>
            <a:pPr marL="1054603" lvl="2" indent="-190404">
              <a:spcAft>
                <a:spcPts val="1587"/>
              </a:spcAft>
              <a:buFont typeface="Arial"/>
              <a:buChar char="•"/>
            </a:pPr>
            <a:r>
              <a:rPr lang="en-US" sz="1800" dirty="0" smtClean="0">
                <a:latin typeface="FoundrySterling-Book"/>
              </a:rPr>
              <a:t>For example, before writing a program that prints out fizz, buzz and fizzbuzz, write a program that prints numbers 1 through 100 and build on that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39470"/>
            <a:ext cx="533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>
                <a:solidFill>
                  <a:schemeClr val="bg1"/>
                </a:solidFill>
              </a:rPr>
              <a:t>*</a:t>
            </a:r>
            <a:r>
              <a:rPr lang="en-US" sz="1600" dirty="0" smtClean="0">
                <a:solidFill>
                  <a:schemeClr val="bg1"/>
                </a:solidFill>
              </a:rPr>
              <a:t>It happened to me once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123" y="251297"/>
            <a:ext cx="4714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Don’t worry if your solution isn’t optimal…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59" y="1150329"/>
            <a:ext cx="8536261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…step 1 of writing good code is writing code that runs. 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 smtClean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 smtClean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>
              <a:spcAft>
                <a:spcPts val="1587"/>
              </a:spcAft>
            </a:pPr>
            <a:endParaRPr lang="en-US" sz="40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You can always revisit your code and make incremental improvements. This is the way.</a:t>
            </a:r>
            <a:endParaRPr lang="en-US" sz="2400" dirty="0">
              <a:latin typeface="FoundrySterling-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762" y="1674783"/>
            <a:ext cx="3754054" cy="36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589" y="2782604"/>
            <a:ext cx="6075564" cy="162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31" dirty="0" smtClean="0">
                <a:latin typeface="FoundrySterling-Book"/>
              </a:rPr>
              <a:t>How are we doing for time?</a:t>
            </a:r>
            <a:r>
              <a:rPr lang="en-US" sz="4231" dirty="0" smtClean="0">
                <a:solidFill>
                  <a:schemeClr val="bg1"/>
                </a:solidFill>
                <a:latin typeface="FoundrySterling-Book"/>
              </a:rPr>
              <a:t>!</a:t>
            </a:r>
            <a:endParaRPr lang="en-US" sz="4231" dirty="0">
              <a:solidFill>
                <a:schemeClr val="bg1"/>
              </a:solidFill>
              <a:latin typeface="FoundrySterling-Book"/>
            </a:endParaRPr>
          </a:p>
          <a:p>
            <a:endParaRPr lang="en-US" sz="1481" dirty="0">
              <a:solidFill>
                <a:schemeClr val="bg1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5285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5386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Manipulating a string (of characters) variable 1/2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 </a:t>
            </a:r>
            <a:r>
              <a:rPr lang="en-US" sz="2400" i="1" dirty="0" smtClean="0">
                <a:latin typeface="FoundrySterling-Book"/>
              </a:rPr>
              <a:t>string</a:t>
            </a:r>
            <a:r>
              <a:rPr lang="en-US" sz="2400" dirty="0" smtClean="0">
                <a:latin typeface="FoundrySterling-Book"/>
              </a:rPr>
              <a:t> is actually a subsettable string of characters.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>
                <a:latin typeface="FoundrySterling-Book"/>
              </a:rPr>
              <a:t>W</a:t>
            </a:r>
            <a:r>
              <a:rPr lang="en-US" sz="2000" dirty="0" smtClean="0">
                <a:latin typeface="FoundrySterling-Book"/>
              </a:rPr>
              <a:t>e can access specific elements of a </a:t>
            </a:r>
            <a:r>
              <a:rPr lang="en-US" sz="2000" i="1" dirty="0" smtClean="0">
                <a:latin typeface="FoundrySterling-Book"/>
              </a:rPr>
              <a:t>string</a:t>
            </a:r>
            <a:r>
              <a:rPr lang="en-US" sz="2000" dirty="0" smtClean="0">
                <a:latin typeface="FoundrySterling-Book"/>
              </a:rPr>
              <a:t> stored in a variable using an </a:t>
            </a:r>
            <a:r>
              <a:rPr lang="en-US" sz="2000" b="1" dirty="0" smtClean="0">
                <a:latin typeface="FoundrySterling-Book"/>
              </a:rPr>
              <a:t>index</a:t>
            </a:r>
            <a:r>
              <a:rPr lang="en-US" sz="2000" dirty="0" smtClean="0">
                <a:latin typeface="FoundrySterling-Book"/>
              </a:rPr>
              <a:t> between square brackets.</a:t>
            </a:r>
            <a:endParaRPr lang="en-US" sz="8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8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The final </a:t>
            </a:r>
            <a:r>
              <a:rPr lang="en-US" sz="2000" b="1" dirty="0" smtClean="0">
                <a:latin typeface="FoundrySterling-Book"/>
              </a:rPr>
              <a:t>slice</a:t>
            </a:r>
            <a:r>
              <a:rPr lang="en-US" sz="2000" dirty="0" smtClean="0">
                <a:latin typeface="FoundrySterling-Book"/>
              </a:rPr>
              <a:t> shows elements 0 through 4. Elements are </a:t>
            </a:r>
            <a:r>
              <a:rPr lang="en-US" sz="2000" b="1" u="sng" dirty="0" smtClean="0">
                <a:latin typeface="FoundrySterling-Book"/>
              </a:rPr>
              <a:t>indexed from 0</a:t>
            </a:r>
            <a:r>
              <a:rPr lang="en-US" sz="2000" dirty="0" smtClean="0">
                <a:latin typeface="FoundrySterling-Book"/>
              </a:rPr>
              <a:t> and the index after the colon is </a:t>
            </a:r>
            <a:r>
              <a:rPr lang="en-US" sz="2000" b="1" u="sng" dirty="0" smtClean="0">
                <a:latin typeface="FoundrySterling-Book"/>
              </a:rPr>
              <a:t>not included</a:t>
            </a:r>
            <a:r>
              <a:rPr lang="en-US" sz="2000" baseline="30000" dirty="0" smtClean="0">
                <a:latin typeface="FoundrySterling-Book"/>
              </a:rPr>
              <a:t>*</a:t>
            </a:r>
            <a:r>
              <a:rPr lang="en-US" sz="20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i="1" dirty="0" smtClean="0">
                <a:latin typeface="FoundrySterling-Book"/>
              </a:rPr>
              <a:t>Strings</a:t>
            </a:r>
            <a:r>
              <a:rPr lang="en-US" sz="2000" dirty="0" smtClean="0">
                <a:latin typeface="FoundrySterling-Book"/>
              </a:rPr>
              <a:t> are </a:t>
            </a:r>
            <a:r>
              <a:rPr lang="en-US" sz="2000" b="1" dirty="0" smtClean="0">
                <a:latin typeface="FoundrySterling-Book"/>
              </a:rPr>
              <a:t>immutable</a:t>
            </a:r>
            <a:r>
              <a:rPr lang="en-US" sz="2000" dirty="0" smtClean="0">
                <a:latin typeface="FoundrySterling-Book"/>
              </a:rPr>
              <a:t>, you cannot change individual characters…except by replacing the entire </a:t>
            </a:r>
            <a:r>
              <a:rPr lang="en-US" sz="2000" i="1" dirty="0" smtClean="0">
                <a:latin typeface="FoundrySterling-Book"/>
              </a:rPr>
              <a:t>string</a:t>
            </a:r>
            <a:r>
              <a:rPr lang="en-US" sz="20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400" dirty="0" smtClean="0">
              <a:latin typeface="FoundrySterling-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14158" y="2443311"/>
            <a:ext cx="6470939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/>
              </a:rPr>
              <a:t>greet </a:t>
            </a:r>
            <a:r>
              <a:rPr lang="en-US" dirty="0">
                <a:latin typeface="Arial Unicode MS"/>
              </a:rPr>
              <a:t>= "Hello </a:t>
            </a:r>
            <a:r>
              <a:rPr lang="en-US" dirty="0" smtClean="0">
                <a:latin typeface="Arial Unicode MS"/>
              </a:rPr>
              <a:t>World!"</a:t>
            </a:r>
          </a:p>
          <a:p>
            <a:r>
              <a:rPr lang="en-US" dirty="0" smtClean="0">
                <a:latin typeface="Arial Unicode MS"/>
              </a:rPr>
              <a:t>print(</a:t>
            </a:r>
            <a:r>
              <a:rPr lang="en-US" dirty="0" err="1" smtClean="0">
                <a:latin typeface="Arial Unicode MS"/>
              </a:rPr>
              <a:t>len</a:t>
            </a:r>
            <a:r>
              <a:rPr lang="en-US" dirty="0" smtClean="0">
                <a:latin typeface="Arial Unicode MS"/>
              </a:rPr>
              <a:t>(greet)) # What is the string’s length? Find out using len()</a:t>
            </a:r>
            <a:endParaRPr lang="en-US" dirty="0">
              <a:latin typeface="Arial Unicode MS"/>
            </a:endParaRPr>
          </a:p>
          <a:p>
            <a:endParaRPr lang="en-US" dirty="0" smtClean="0">
              <a:latin typeface="Arial Unicode MS"/>
            </a:endParaRPr>
          </a:p>
          <a:p>
            <a:r>
              <a:rPr lang="en-US" dirty="0" smtClean="0">
                <a:latin typeface="Arial Unicode MS"/>
              </a:rPr>
              <a:t>print(greet[0]) # H. first element of the String.</a:t>
            </a:r>
          </a:p>
          <a:p>
            <a:r>
              <a:rPr lang="en-US" dirty="0" smtClean="0">
                <a:latin typeface="Arial Unicode MS"/>
              </a:rPr>
              <a:t>print(greet[11]) # !. Last element of the String.</a:t>
            </a:r>
          </a:p>
          <a:p>
            <a:r>
              <a:rPr lang="en-US" dirty="0" smtClean="0">
                <a:latin typeface="Arial Unicode MS"/>
              </a:rPr>
              <a:t>print(greet[0:5]) # The word Hello.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8443" y="6456461"/>
            <a:ext cx="533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>
                <a:solidFill>
                  <a:schemeClr val="bg1"/>
                </a:solidFill>
              </a:rPr>
              <a:t>*</a:t>
            </a:r>
            <a:r>
              <a:rPr lang="en-US" sz="1600" dirty="0" smtClean="0">
                <a:solidFill>
                  <a:schemeClr val="bg1"/>
                </a:solidFill>
              </a:rPr>
              <a:t>This is the source of many errors, so try to keep that in mind.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14158" y="5802885"/>
            <a:ext cx="4092659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Unicode MS"/>
              </a:rPr>
              <a:t>greet[11] = "?" #This will cause an error!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09659" y="4174256"/>
            <a:ext cx="466915" cy="3854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09659" y="5025815"/>
            <a:ext cx="466915" cy="3854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540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Manipulating a String (of characters) variable 2/2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There exists a shorter way of referencing the start and end of a </a:t>
            </a:r>
            <a:r>
              <a:rPr lang="en-US" sz="2400" i="1" dirty="0">
                <a:latin typeface="FoundrySterling-Book"/>
              </a:rPr>
              <a:t>s</a:t>
            </a:r>
            <a:r>
              <a:rPr lang="en-US" sz="2400" i="1" dirty="0" smtClean="0">
                <a:latin typeface="FoundrySterling-Book"/>
              </a:rPr>
              <a:t>tring</a:t>
            </a:r>
            <a:r>
              <a:rPr lang="en-US" sz="2400" dirty="0" smtClean="0">
                <a:latin typeface="FoundrySterling-Book"/>
              </a:rPr>
              <a:t>.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2400" dirty="0" smtClean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14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Although this might not seem useful for now, it is also possible to use negative indices which refer to elements from the end of the </a:t>
            </a:r>
            <a:r>
              <a:rPr lang="en-US" sz="2000" i="1" dirty="0">
                <a:latin typeface="FoundrySterling-Book"/>
              </a:rPr>
              <a:t>s</a:t>
            </a:r>
            <a:r>
              <a:rPr lang="en-US" sz="2000" i="1" dirty="0" smtClean="0">
                <a:latin typeface="FoundrySterling-Book"/>
              </a:rPr>
              <a:t>tring</a:t>
            </a:r>
            <a:r>
              <a:rPr lang="en-US" sz="2000" dirty="0" smtClean="0">
                <a:latin typeface="FoundrySterling-Book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47313" y="2082581"/>
            <a:ext cx="6550961" cy="1400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 Unicode MS"/>
              </a:rPr>
              <a:t>greeting = "Hello </a:t>
            </a:r>
            <a:r>
              <a:rPr lang="en-US" dirty="0" smtClean="0">
                <a:latin typeface="Arial Unicode MS"/>
              </a:rPr>
              <a:t>World!"</a:t>
            </a:r>
          </a:p>
          <a:p>
            <a:r>
              <a:rPr lang="en-US" dirty="0" smtClean="0">
                <a:latin typeface="Arial Unicode MS"/>
              </a:rPr>
              <a:t>print(greeting[:5]) # Hello. Absence of index implies the start index.</a:t>
            </a:r>
          </a:p>
          <a:p>
            <a:r>
              <a:rPr lang="en-US" dirty="0" smtClean="0">
                <a:latin typeface="Arial Unicode MS"/>
              </a:rPr>
              <a:t>print(greeting[6:]) # World! Likewise, end index is implied.</a:t>
            </a:r>
          </a:p>
          <a:p>
            <a:r>
              <a:rPr lang="en-US" dirty="0" smtClean="0">
                <a:latin typeface="Arial Unicode MS"/>
              </a:rPr>
              <a:t># What happens </a:t>
            </a:r>
            <a:r>
              <a:rPr lang="en-US" dirty="0">
                <a:latin typeface="Arial Unicode MS"/>
              </a:rPr>
              <a:t>if you type the following</a:t>
            </a:r>
            <a:r>
              <a:rPr lang="en-US" dirty="0" smtClean="0">
                <a:latin typeface="Arial Unicode MS"/>
              </a:rPr>
              <a:t>? Is it useful?</a:t>
            </a:r>
          </a:p>
          <a:p>
            <a:r>
              <a:rPr lang="en-US" dirty="0" smtClean="0">
                <a:latin typeface="Arial Unicode MS"/>
              </a:rPr>
              <a:t>print(greeting[:])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81364" y="4415216"/>
            <a:ext cx="4114524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/>
              </a:rPr>
              <a:t>print(greeting[-1]) # ! Last element.</a:t>
            </a:r>
          </a:p>
          <a:p>
            <a:r>
              <a:rPr lang="en-US" dirty="0" smtClean="0">
                <a:latin typeface="Arial Unicode MS"/>
              </a:rPr>
              <a:t>print(greeting</a:t>
            </a:r>
            <a:r>
              <a:rPr lang="en-US" dirty="0">
                <a:latin typeface="Arial Unicode MS"/>
              </a:rPr>
              <a:t>[-1:-3</a:t>
            </a:r>
            <a:r>
              <a:rPr lang="en-US" dirty="0" smtClean="0">
                <a:latin typeface="Arial Unicode MS"/>
              </a:rPr>
              <a:t>]) # This doesn’t work.</a:t>
            </a:r>
          </a:p>
          <a:p>
            <a:r>
              <a:rPr lang="en-US" dirty="0">
                <a:latin typeface="Arial Unicode MS"/>
              </a:rPr>
              <a:t>print(greeting[-3:-1</a:t>
            </a:r>
            <a:r>
              <a:rPr lang="en-US" dirty="0" smtClean="0">
                <a:latin typeface="Arial Unicode MS"/>
              </a:rPr>
              <a:t>]) # ld. This does.</a:t>
            </a:r>
          </a:p>
          <a:p>
            <a:r>
              <a:rPr lang="en-US" dirty="0" smtClean="0">
                <a:latin typeface="Arial Unicode MS"/>
              </a:rPr>
              <a:t>print(greeting[9:-1]) # ld. And this.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D12193A-303D-493C-8FAF-0BA1D16EDB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50052" y="4475203"/>
          <a:ext cx="3657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11100698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5511585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75734498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3656322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52774347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147071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63184952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4067432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373228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476106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526368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862045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98672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73022C-85D9-4D6B-9E0E-34261BF40F7B}"/>
              </a:ext>
            </a:extLst>
          </p:cNvPr>
          <p:cNvCxnSpPr>
            <a:cxnSpLocks/>
          </p:cNvCxnSpPr>
          <p:nvPr/>
        </p:nvCxnSpPr>
        <p:spPr>
          <a:xfrm>
            <a:off x="5480150" y="4803511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98BB5E-AF2E-4FF9-8131-940EC8A76C38}"/>
              </a:ext>
            </a:extLst>
          </p:cNvPr>
          <p:cNvCxnSpPr>
            <a:cxnSpLocks/>
          </p:cNvCxnSpPr>
          <p:nvPr/>
        </p:nvCxnSpPr>
        <p:spPr>
          <a:xfrm>
            <a:off x="5753320" y="4813618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E33DD5-3846-4338-877F-FD5044BE2033}"/>
              </a:ext>
            </a:extLst>
          </p:cNvPr>
          <p:cNvCxnSpPr>
            <a:cxnSpLocks/>
          </p:cNvCxnSpPr>
          <p:nvPr/>
        </p:nvCxnSpPr>
        <p:spPr>
          <a:xfrm>
            <a:off x="6082078" y="4815902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06EADF-F34E-4215-867E-A7F9DE5C75AB}"/>
              </a:ext>
            </a:extLst>
          </p:cNvPr>
          <p:cNvCxnSpPr>
            <a:cxnSpLocks/>
          </p:cNvCxnSpPr>
          <p:nvPr/>
        </p:nvCxnSpPr>
        <p:spPr>
          <a:xfrm>
            <a:off x="6355248" y="4815376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2EA90B-C263-4EFC-B488-53523DC3AE1C}"/>
              </a:ext>
            </a:extLst>
          </p:cNvPr>
          <p:cNvCxnSpPr>
            <a:cxnSpLocks/>
          </p:cNvCxnSpPr>
          <p:nvPr/>
        </p:nvCxnSpPr>
        <p:spPr>
          <a:xfrm>
            <a:off x="6674540" y="4801227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C8AC3B-CAB3-4245-A365-DCEB5CE7D326}"/>
              </a:ext>
            </a:extLst>
          </p:cNvPr>
          <p:cNvCxnSpPr>
            <a:cxnSpLocks/>
          </p:cNvCxnSpPr>
          <p:nvPr/>
        </p:nvCxnSpPr>
        <p:spPr>
          <a:xfrm>
            <a:off x="6968976" y="4811334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3300EB-ED40-41BD-A9F1-42D7F6E67CFE}"/>
              </a:ext>
            </a:extLst>
          </p:cNvPr>
          <p:cNvCxnSpPr>
            <a:cxnSpLocks/>
          </p:cNvCxnSpPr>
          <p:nvPr/>
        </p:nvCxnSpPr>
        <p:spPr>
          <a:xfrm>
            <a:off x="7297734" y="4813618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6DBECC-96FA-467E-963E-A6AD7198B245}"/>
              </a:ext>
            </a:extLst>
          </p:cNvPr>
          <p:cNvCxnSpPr>
            <a:cxnSpLocks/>
          </p:cNvCxnSpPr>
          <p:nvPr/>
        </p:nvCxnSpPr>
        <p:spPr>
          <a:xfrm>
            <a:off x="7570904" y="4813092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B02DD4-D831-45F1-9C65-9096B2FFE709}"/>
              </a:ext>
            </a:extLst>
          </p:cNvPr>
          <p:cNvCxnSpPr>
            <a:cxnSpLocks/>
          </p:cNvCxnSpPr>
          <p:nvPr/>
        </p:nvCxnSpPr>
        <p:spPr>
          <a:xfrm>
            <a:off x="7886651" y="4811334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79AAE7-1CF0-4D61-A815-82C2C6698E40}"/>
              </a:ext>
            </a:extLst>
          </p:cNvPr>
          <p:cNvCxnSpPr>
            <a:cxnSpLocks/>
          </p:cNvCxnSpPr>
          <p:nvPr/>
        </p:nvCxnSpPr>
        <p:spPr>
          <a:xfrm>
            <a:off x="8191720" y="4821441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87A3EC-81C8-4B7D-8DC2-9B92439CF4C1}"/>
              </a:ext>
            </a:extLst>
          </p:cNvPr>
          <p:cNvCxnSpPr>
            <a:cxnSpLocks/>
          </p:cNvCxnSpPr>
          <p:nvPr/>
        </p:nvCxnSpPr>
        <p:spPr>
          <a:xfrm>
            <a:off x="8520478" y="4823725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A017B5-15B5-4B71-A08B-D328E05AB631}"/>
              </a:ext>
            </a:extLst>
          </p:cNvPr>
          <p:cNvCxnSpPr>
            <a:cxnSpLocks/>
          </p:cNvCxnSpPr>
          <p:nvPr/>
        </p:nvCxnSpPr>
        <p:spPr>
          <a:xfrm>
            <a:off x="8793648" y="4823199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18A410-E8DE-4DE1-B1CF-6509BC86AE4D}"/>
              </a:ext>
            </a:extLst>
          </p:cNvPr>
          <p:cNvCxnSpPr>
            <a:cxnSpLocks/>
          </p:cNvCxnSpPr>
          <p:nvPr/>
        </p:nvCxnSpPr>
        <p:spPr>
          <a:xfrm>
            <a:off x="5171318" y="4802983"/>
            <a:ext cx="0" cy="31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DF591A7-BDD9-4E9E-B02B-1AD70B80E9CF}"/>
              </a:ext>
            </a:extLst>
          </p:cNvPr>
          <p:cNvSpPr txBox="1"/>
          <p:nvPr/>
        </p:nvSpPr>
        <p:spPr>
          <a:xfrm>
            <a:off x="4793614" y="5116719"/>
            <a:ext cx="426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    </a:t>
            </a:r>
            <a:r>
              <a:rPr lang="es-CL" sz="1400" dirty="0" smtClean="0"/>
              <a:t>  0	   1     2      3    4      5     </a:t>
            </a:r>
            <a:r>
              <a:rPr lang="es-CL" sz="1400" dirty="0"/>
              <a:t>6 </a:t>
            </a:r>
            <a:r>
              <a:rPr lang="es-CL" sz="1400" dirty="0" smtClean="0"/>
              <a:t>     </a:t>
            </a:r>
            <a:r>
              <a:rPr lang="es-CL" sz="1400" dirty="0"/>
              <a:t>7 </a:t>
            </a:r>
            <a:r>
              <a:rPr lang="es-CL" sz="1400" dirty="0" smtClean="0"/>
              <a:t>    </a:t>
            </a:r>
            <a:r>
              <a:rPr lang="es-CL" sz="1400" dirty="0"/>
              <a:t>8  </a:t>
            </a:r>
            <a:r>
              <a:rPr lang="es-CL" sz="1400" dirty="0" smtClean="0"/>
              <a:t>   </a:t>
            </a:r>
            <a:r>
              <a:rPr lang="es-CL" sz="1400" dirty="0"/>
              <a:t>9 </a:t>
            </a:r>
            <a:r>
              <a:rPr lang="es-CL" sz="1400" dirty="0" smtClean="0"/>
              <a:t>    </a:t>
            </a:r>
            <a:r>
              <a:rPr lang="es-CL" sz="1400" dirty="0"/>
              <a:t>10  </a:t>
            </a:r>
            <a:r>
              <a:rPr lang="es-CL" sz="1400" dirty="0" smtClean="0"/>
              <a:t> 11  (12)</a:t>
            </a:r>
            <a:endParaRPr lang="es-CL" sz="1400" dirty="0"/>
          </a:p>
          <a:p>
            <a:r>
              <a:rPr lang="es-CL" sz="1400" dirty="0"/>
              <a:t>  </a:t>
            </a:r>
            <a:r>
              <a:rPr lang="es-CL" sz="1400" dirty="0" smtClean="0"/>
              <a:t>  -</a:t>
            </a:r>
            <a:r>
              <a:rPr lang="es-CL" sz="1400" dirty="0"/>
              <a:t>12 </a:t>
            </a:r>
            <a:r>
              <a:rPr lang="es-CL" sz="1400" dirty="0" smtClean="0"/>
              <a:t> -11 -</a:t>
            </a:r>
            <a:r>
              <a:rPr lang="es-CL" sz="1400" dirty="0"/>
              <a:t>10 </a:t>
            </a:r>
            <a:r>
              <a:rPr lang="es-CL" sz="1400" dirty="0" smtClean="0"/>
              <a:t>  -</a:t>
            </a:r>
            <a:r>
              <a:rPr lang="es-CL" sz="1400" dirty="0"/>
              <a:t>9  </a:t>
            </a:r>
            <a:r>
              <a:rPr lang="es-CL" sz="1400" dirty="0" smtClean="0"/>
              <a:t>  -</a:t>
            </a:r>
            <a:r>
              <a:rPr lang="es-CL" sz="1400" dirty="0"/>
              <a:t>8   </a:t>
            </a:r>
            <a:r>
              <a:rPr lang="es-CL" sz="1400" dirty="0" smtClean="0"/>
              <a:t> -</a:t>
            </a:r>
            <a:r>
              <a:rPr lang="es-CL" sz="1400" dirty="0"/>
              <a:t>7  </a:t>
            </a:r>
            <a:r>
              <a:rPr lang="es-CL" sz="1400" dirty="0" smtClean="0"/>
              <a:t> -</a:t>
            </a:r>
            <a:r>
              <a:rPr lang="es-CL" sz="1400" dirty="0"/>
              <a:t>6    -5 </a:t>
            </a:r>
            <a:r>
              <a:rPr lang="es-CL" sz="1400" dirty="0" smtClean="0"/>
              <a:t>    -</a:t>
            </a:r>
            <a:r>
              <a:rPr lang="es-CL" sz="1400" dirty="0"/>
              <a:t>4  </a:t>
            </a:r>
            <a:r>
              <a:rPr lang="es-CL" sz="1400" dirty="0" smtClean="0"/>
              <a:t> -</a:t>
            </a:r>
            <a:r>
              <a:rPr lang="es-CL" sz="1400" dirty="0"/>
              <a:t>3   </a:t>
            </a:r>
            <a:r>
              <a:rPr lang="es-CL" sz="1400" dirty="0" smtClean="0"/>
              <a:t>   -</a:t>
            </a:r>
            <a:r>
              <a:rPr lang="es-CL" sz="1400" dirty="0"/>
              <a:t>2  </a:t>
            </a:r>
            <a:r>
              <a:rPr lang="es-CL" sz="1400" dirty="0">
                <a:solidFill>
                  <a:schemeClr val="accent2"/>
                </a:solidFill>
              </a:rPr>
              <a:t> </a:t>
            </a:r>
            <a:r>
              <a:rPr lang="es-CL" sz="1400" dirty="0"/>
              <a:t>-1 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013B11-4D2B-45D5-AB27-CDA13327083B}"/>
              </a:ext>
            </a:extLst>
          </p:cNvPr>
          <p:cNvCxnSpPr/>
          <p:nvPr/>
        </p:nvCxnSpPr>
        <p:spPr>
          <a:xfrm>
            <a:off x="5134628" y="5710955"/>
            <a:ext cx="12206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589" y="2782604"/>
            <a:ext cx="6075564" cy="227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31" dirty="0" smtClean="0">
                <a:latin typeface="FoundrySterling-Book"/>
              </a:rPr>
              <a:t>Thanks for listening, see you next week for </a:t>
            </a:r>
            <a:r>
              <a:rPr lang="en-US" sz="4231" dirty="0" smtClean="0">
                <a:solidFill>
                  <a:schemeClr val="bg1"/>
                </a:solidFill>
                <a:latin typeface="FoundrySterling-Book"/>
              </a:rPr>
              <a:t>Part II!</a:t>
            </a:r>
            <a:endParaRPr lang="en-US" sz="4231" dirty="0">
              <a:solidFill>
                <a:schemeClr val="bg1"/>
              </a:solidFill>
              <a:latin typeface="FoundrySterling-Book"/>
            </a:endParaRPr>
          </a:p>
          <a:p>
            <a:endParaRPr lang="en-US" sz="1481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9169" y="3078839"/>
            <a:ext cx="26987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i="1" spc="-300" dirty="0" smtClean="0">
                <a:ln w="28575"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100000">
                      <a:srgbClr val="FFFF00"/>
                    </a:gs>
                    <a:gs pos="66000">
                      <a:srgbClr val="FFFF00"/>
                    </a:gs>
                    <a:gs pos="32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70000"/>
                      </a:schemeClr>
                    </a:gs>
                  </a:gsLst>
                  <a:lin ang="16200000" scaled="1"/>
                  <a:tileRect/>
                </a:gradFill>
                <a:latin typeface="Bernard MT Condensed" panose="02050806060905020404" pitchFamily="18" charset="0"/>
              </a:rPr>
              <a:t>II</a:t>
            </a:r>
            <a:endParaRPr lang="en-GB" sz="16600" i="1" spc="-300" dirty="0">
              <a:ln w="28575">
                <a:solidFill>
                  <a:schemeClr val="accent5"/>
                </a:solidFill>
              </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100000">
                    <a:srgbClr val="FFFF00"/>
                  </a:gs>
                  <a:gs pos="66000">
                    <a:srgbClr val="FFFF00"/>
                  </a:gs>
                  <a:gs pos="32000">
                    <a:schemeClr val="accent6">
                      <a:lumMod val="75000"/>
                    </a:schemeClr>
                  </a:gs>
                  <a:gs pos="0">
                    <a:schemeClr val="accent6">
                      <a:lumMod val="70000"/>
                    </a:schemeClr>
                  </a:gs>
                </a:gsLst>
                <a:lin ang="16200000" scaled="1"/>
                <a:tileRect/>
              </a:gradFill>
              <a:latin typeface="Bernard MT Condensed" panose="020508060609050204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39738" y="4201363"/>
            <a:ext cx="1529896" cy="596956"/>
          </a:xfrm>
          <a:prstGeom prst="rightArrow">
            <a:avLst>
              <a:gd name="adj1" fmla="val 52585"/>
              <a:gd name="adj2" fmla="val 50000"/>
            </a:avLst>
          </a:prstGeom>
          <a:solidFill>
            <a:srgbClr val="EA8F08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BACC6"/>
                </a:solidFill>
                <a:latin typeface="Bernard MT Condensed" panose="02050806060905020404" pitchFamily="18" charset="0"/>
              </a:rPr>
              <a:t>PART</a:t>
            </a:r>
            <a:endParaRPr lang="en-GB" dirty="0">
              <a:solidFill>
                <a:srgbClr val="4BACC6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5254" y="4339528"/>
            <a:ext cx="131179" cy="323497"/>
          </a:xfrm>
          <a:prstGeom prst="rect">
            <a:avLst/>
          </a:prstGeom>
          <a:solidFill>
            <a:srgbClr val="EA8F08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BACC6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0923" y="4345317"/>
            <a:ext cx="98384" cy="323497"/>
          </a:xfrm>
          <a:prstGeom prst="rect">
            <a:avLst/>
          </a:prstGeom>
          <a:solidFill>
            <a:srgbClr val="EA8F08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BACC6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3599" y="4345317"/>
            <a:ext cx="67523" cy="323497"/>
          </a:xfrm>
          <a:prstGeom prst="rect">
            <a:avLst/>
          </a:prstGeom>
          <a:solidFill>
            <a:srgbClr val="EA8F08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BACC6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5924" y="4347516"/>
            <a:ext cx="59803" cy="323497"/>
          </a:xfrm>
          <a:prstGeom prst="rect">
            <a:avLst/>
          </a:prstGeom>
          <a:solidFill>
            <a:srgbClr val="EA8F08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BACC6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5179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Extra: Ways to run Python –Interactive mode–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With Python installed</a:t>
            </a:r>
            <a:r>
              <a:rPr lang="en-US" sz="2000" baseline="30000" dirty="0" smtClean="0">
                <a:latin typeface="FoundrySterling-Book"/>
              </a:rPr>
              <a:t> </a:t>
            </a:r>
            <a:r>
              <a:rPr lang="en-US" sz="2400" dirty="0" smtClean="0">
                <a:latin typeface="FoundrySterling-Book"/>
              </a:rPr>
              <a:t>on your machine, you can start writing and executing Python code directly into the command line terminal.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b="1" u="sng" dirty="0" smtClean="0">
                <a:latin typeface="FoundrySterling-Book"/>
              </a:rPr>
              <a:t>Interactive mode</a:t>
            </a:r>
            <a:r>
              <a:rPr lang="en-US" sz="2000" dirty="0" smtClean="0">
                <a:latin typeface="FoundrySterling-Book"/>
              </a:rPr>
              <a:t>: In a terminal, type either </a:t>
            </a:r>
            <a:r>
              <a:rPr lang="en-US" sz="2000" i="1" dirty="0" smtClean="0">
                <a:latin typeface="FoundrySterling-Book"/>
              </a:rPr>
              <a:t>python</a:t>
            </a:r>
            <a:r>
              <a:rPr lang="en-US" sz="2000" dirty="0" smtClean="0">
                <a:latin typeface="FoundrySterling-Book"/>
              </a:rPr>
              <a:t> or </a:t>
            </a:r>
            <a:r>
              <a:rPr lang="en-US" sz="2000" i="1" dirty="0" smtClean="0">
                <a:latin typeface="FoundrySterling-Book"/>
              </a:rPr>
              <a:t>python3</a:t>
            </a:r>
            <a:r>
              <a:rPr lang="en-US" sz="2000" dirty="0" smtClean="0">
                <a:latin typeface="FoundrySterling-Book"/>
              </a:rPr>
              <a:t>. This will start the </a:t>
            </a:r>
            <a:r>
              <a:rPr lang="en-US" sz="2000" b="1" dirty="0" smtClean="0">
                <a:latin typeface="FoundrySterling-Book"/>
              </a:rPr>
              <a:t>Python prompt/shell </a:t>
            </a:r>
            <a:r>
              <a:rPr lang="en-US" sz="2000" dirty="0" smtClean="0">
                <a:latin typeface="FoundrySterling-Book"/>
              </a:rPr>
              <a:t>or </a:t>
            </a:r>
            <a:r>
              <a:rPr lang="en-US" sz="2000" b="1" dirty="0" smtClean="0">
                <a:latin typeface="FoundrySterling-Book"/>
              </a:rPr>
              <a:t>REPL </a:t>
            </a:r>
            <a:r>
              <a:rPr lang="en-US" sz="2000" dirty="0" smtClean="0">
                <a:latin typeface="FoundrySterling-Book"/>
              </a:rPr>
              <a:t>(Read-Evaluate-Print-Loop)</a:t>
            </a:r>
            <a:r>
              <a:rPr lang="en-US" sz="2000" b="1" dirty="0" smtClean="0">
                <a:latin typeface="FoundrySterling-Book"/>
              </a:rPr>
              <a:t> </a:t>
            </a:r>
            <a:r>
              <a:rPr lang="en-US" sz="2000" dirty="0" smtClean="0">
                <a:latin typeface="FoundrySterling-Book"/>
              </a:rPr>
              <a:t>in which you can type individual commands: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lvl="1">
              <a:spcAft>
                <a:spcPts val="1587"/>
              </a:spcAft>
            </a:pPr>
            <a:endParaRPr lang="en-US" sz="2400" dirty="0">
              <a:latin typeface="FoundrySterling-Book"/>
            </a:endParaRPr>
          </a:p>
          <a:p>
            <a:pPr lvl="1">
              <a:spcAft>
                <a:spcPts val="1587"/>
              </a:spcAft>
            </a:pPr>
            <a:endParaRPr lang="en-US" sz="14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When you’re done, type </a:t>
            </a:r>
            <a:r>
              <a:rPr lang="en-US" sz="2000" i="1" dirty="0" smtClean="0">
                <a:latin typeface="FoundrySterling-Book"/>
              </a:rPr>
              <a:t>quit() </a:t>
            </a:r>
            <a:r>
              <a:rPr lang="en-US" sz="2000" dirty="0" smtClean="0">
                <a:latin typeface="FoundrySterling-Book"/>
              </a:rPr>
              <a:t>to exit.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" t="1111" r="359"/>
          <a:stretch/>
        </p:blipFill>
        <p:spPr>
          <a:xfrm>
            <a:off x="1013039" y="3506158"/>
            <a:ext cx="7589520" cy="14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99A92-3639-4E89-AC2F-7535008B3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00" t="20147" r="2970"/>
          <a:stretch/>
        </p:blipFill>
        <p:spPr>
          <a:xfrm>
            <a:off x="5170666" y="2960833"/>
            <a:ext cx="2796529" cy="948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68A4A-DAB5-43AC-AD72-EDAB7E28A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2990" r="6739" b="5701"/>
          <a:stretch/>
        </p:blipFill>
        <p:spPr>
          <a:xfrm>
            <a:off x="0" y="3089235"/>
            <a:ext cx="6605822" cy="3291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A25E11-FCC1-4324-B6A4-6D858E3292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3" r="39388" b="25261"/>
          <a:stretch/>
        </p:blipFill>
        <p:spPr>
          <a:xfrm>
            <a:off x="6659176" y="5866574"/>
            <a:ext cx="2086744" cy="476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3B6281-AB1E-46F7-9664-A1A3793E71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r="16187" b="55368"/>
          <a:stretch/>
        </p:blipFill>
        <p:spPr>
          <a:xfrm>
            <a:off x="6337161" y="5158804"/>
            <a:ext cx="2244113" cy="628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11F32-2D9B-4413-909E-16BDC84AD6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250"/>
          <a:stretch/>
        </p:blipFill>
        <p:spPr>
          <a:xfrm>
            <a:off x="6017653" y="4506113"/>
            <a:ext cx="1176337" cy="591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23096-8B77-4B75-BDE4-12426E97F1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83"/>
          <a:stretch/>
        </p:blipFill>
        <p:spPr>
          <a:xfrm>
            <a:off x="5505442" y="3653740"/>
            <a:ext cx="2012013" cy="788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2E7D8-525E-4DEE-9B5C-3099C5F57D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136"/>
          <a:stretch/>
        </p:blipFill>
        <p:spPr>
          <a:xfrm>
            <a:off x="6941775" y="2644456"/>
            <a:ext cx="1643599" cy="495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9659" y="1150329"/>
            <a:ext cx="8536261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 high-level programming language is one with a high level of </a:t>
            </a:r>
            <a:r>
              <a:rPr lang="en-US" sz="2400" b="1" dirty="0" smtClean="0">
                <a:latin typeface="FoundrySterling-Book"/>
              </a:rPr>
              <a:t>abstraction </a:t>
            </a:r>
            <a:r>
              <a:rPr lang="en-US" sz="2400" dirty="0" smtClean="0">
                <a:latin typeface="FoundrySterling-Book"/>
              </a:rPr>
              <a:t>from the details of a computer system.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Closer to natural language (typically English).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123" y="275900"/>
            <a:ext cx="3883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High-level programming language?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File:Python logo and wordmark.svg - Wikimedia Comm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34" y="2270756"/>
            <a:ext cx="1042273" cy="3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ava logo 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2" t="4954" r="32627" b="3504"/>
          <a:stretch/>
        </p:blipFill>
        <p:spPr bwMode="auto">
          <a:xfrm>
            <a:off x="4698508" y="2555791"/>
            <a:ext cx="392358" cy="7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 (programming language) - Simple English Wikipedia, the free encyclop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17" y="3990049"/>
            <a:ext cx="292871" cy="3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452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Extra: Ways </a:t>
            </a:r>
            <a:r>
              <a:rPr lang="en-US" sz="2000" b="1" dirty="0">
                <a:solidFill>
                  <a:schemeClr val="bg1"/>
                </a:solidFill>
              </a:rPr>
              <a:t>to run </a:t>
            </a:r>
            <a:r>
              <a:rPr lang="en-US" sz="2000" b="1" dirty="0" smtClean="0">
                <a:solidFill>
                  <a:schemeClr val="bg1"/>
                </a:solidFill>
              </a:rPr>
              <a:t>Python –</a:t>
            </a:r>
            <a:r>
              <a:rPr lang="en-US" sz="2000" b="1" dirty="0">
                <a:solidFill>
                  <a:schemeClr val="bg1"/>
                </a:solidFill>
              </a:rPr>
              <a:t>script </a:t>
            </a:r>
            <a:r>
              <a:rPr lang="en-US" sz="2000" b="1" dirty="0" smtClean="0">
                <a:solidFill>
                  <a:schemeClr val="bg1"/>
                </a:solidFill>
              </a:rPr>
              <a:t>mode–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 REPL is a good place to test single lines of code, but to execute and re-use full blocks of code, you will need to write them in a python script file </a:t>
            </a:r>
            <a:r>
              <a:rPr lang="en-US" sz="2400" dirty="0">
                <a:latin typeface="FoundrySterling-Book"/>
              </a:rPr>
              <a:t>(</a:t>
            </a:r>
            <a:r>
              <a:rPr lang="en-US" sz="2400" i="1" dirty="0">
                <a:latin typeface="FoundrySterling-Book"/>
              </a:rPr>
              <a:t>.py </a:t>
            </a:r>
            <a:r>
              <a:rPr lang="en-US" sz="2400" dirty="0" smtClean="0">
                <a:latin typeface="FoundrySterling-Book"/>
              </a:rPr>
              <a:t>extension).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b="1" u="sng" dirty="0" smtClean="0">
                <a:latin typeface="FoundrySterling-Book"/>
              </a:rPr>
              <a:t>Script mode</a:t>
            </a:r>
            <a:r>
              <a:rPr lang="en-US" sz="2000" dirty="0" smtClean="0">
                <a:latin typeface="FoundrySterling-Book"/>
              </a:rPr>
              <a:t>: You can use a simple text editor or an Integrated Development Environment (IDE) to write your code and then execute the resulting </a:t>
            </a:r>
            <a:r>
              <a:rPr lang="en-US" sz="2000" b="1" dirty="0" smtClean="0">
                <a:latin typeface="FoundrySterling-Book"/>
              </a:rPr>
              <a:t>script</a:t>
            </a:r>
            <a:r>
              <a:rPr lang="en-US" sz="2000" dirty="0" smtClean="0">
                <a:latin typeface="FoundrySterling-Book"/>
              </a:rPr>
              <a:t> from the terminal.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  <a:p>
            <a:pPr lvl="1">
              <a:spcAft>
                <a:spcPts val="1587"/>
              </a:spcAft>
            </a:pPr>
            <a:endParaRPr lang="en-US" sz="20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If you are using an IDE, you can both write </a:t>
            </a:r>
            <a:r>
              <a:rPr lang="en-US" sz="2000" u="sng" dirty="0" smtClean="0">
                <a:latin typeface="FoundrySterling-Book"/>
              </a:rPr>
              <a:t>and execute</a:t>
            </a:r>
            <a:r>
              <a:rPr lang="en-US" sz="2000" dirty="0" smtClean="0">
                <a:latin typeface="FoundrySterling-Book"/>
              </a:rPr>
              <a:t> your code within that environment!</a:t>
            </a:r>
            <a:endParaRPr lang="en-US" sz="2400" dirty="0">
              <a:latin typeface="FoundrySterling-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645" b="7980"/>
          <a:stretch/>
        </p:blipFill>
        <p:spPr>
          <a:xfrm>
            <a:off x="1015215" y="3496756"/>
            <a:ext cx="7624364" cy="14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3679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Extra: Ways </a:t>
            </a:r>
            <a:r>
              <a:rPr lang="en-US" sz="2000" b="1" dirty="0">
                <a:solidFill>
                  <a:schemeClr val="bg1"/>
                </a:solidFill>
              </a:rPr>
              <a:t>to run </a:t>
            </a:r>
            <a:r>
              <a:rPr lang="en-US" sz="2000" b="1" dirty="0" smtClean="0">
                <a:solidFill>
                  <a:schemeClr val="bg1"/>
                </a:solidFill>
              </a:rPr>
              <a:t>Python –</a:t>
            </a:r>
            <a:r>
              <a:rPr lang="en-US" sz="2000" b="1" dirty="0">
                <a:solidFill>
                  <a:schemeClr val="bg1"/>
                </a:solidFill>
              </a:rPr>
              <a:t>IDE</a:t>
            </a:r>
            <a:r>
              <a:rPr lang="en-US" sz="2000" b="1" dirty="0" smtClean="0">
                <a:solidFill>
                  <a:schemeClr val="bg1"/>
                </a:solidFill>
              </a:rPr>
              <a:t>–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87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undrySterling-Book"/>
              </a:rPr>
              <a:t>An </a:t>
            </a:r>
            <a:r>
              <a:rPr lang="en-US" sz="2400" b="1" dirty="0" smtClean="0">
                <a:latin typeface="FoundrySterling-Book"/>
              </a:rPr>
              <a:t>integrated development environment</a:t>
            </a:r>
            <a:r>
              <a:rPr lang="en-US" sz="2400" dirty="0">
                <a:latin typeface="FoundrySterling-Book"/>
              </a:rPr>
              <a:t> (IDE) </a:t>
            </a:r>
            <a:r>
              <a:rPr lang="en-US" sz="2400" dirty="0" smtClean="0">
                <a:latin typeface="FoundrySterling-Book"/>
              </a:rPr>
              <a:t>brings together an interface with which to write code, a kernel to execute said code and a combination of useful tools to assist in various related tasks.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Recurring features include debugging, auto-complete, linting (checking for potential sources of errors as you write code), file-management and version control.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For an online IDE, use </a:t>
            </a:r>
            <a:r>
              <a:rPr lang="en-US" sz="2400" dirty="0" smtClean="0">
                <a:latin typeface="FoundrySterling-Book"/>
                <a:hlinkClick r:id="rId2"/>
              </a:rPr>
              <a:t>Replit</a:t>
            </a:r>
            <a:r>
              <a:rPr lang="en-US" sz="2400" dirty="0" smtClean="0">
                <a:latin typeface="FoundrySterling-Book"/>
              </a:rPr>
              <a:t>     . Beyond this course, a desktop environment is highly recommended. </a:t>
            </a:r>
            <a:endParaRPr lang="en-US" sz="24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This includes IDEs either compatible with (e.g. Atom, Sublime, Eclipse) or made for Python (e.g. Mu, PyCharm, Spyder, PyDev and JupyterLab). A good starting place: IDLE</a:t>
            </a:r>
            <a:r>
              <a:rPr lang="en-US" sz="2000" baseline="30000" dirty="0" smtClean="0">
                <a:latin typeface="FoundrySterling-Book"/>
              </a:rPr>
              <a:t>*</a:t>
            </a:r>
            <a:r>
              <a:rPr lang="en-US" sz="2000" dirty="0" smtClean="0">
                <a:latin typeface="FoundrySterling-Book"/>
              </a:rPr>
              <a:t>, created </a:t>
            </a:r>
            <a:r>
              <a:rPr lang="en-US" sz="2000" b="1" dirty="0" smtClean="0">
                <a:latin typeface="FoundrySterling-Book"/>
              </a:rPr>
              <a:t>in</a:t>
            </a:r>
            <a:r>
              <a:rPr lang="en-US" sz="2000" dirty="0" smtClean="0">
                <a:latin typeface="FoundrySterling-Book"/>
              </a:rPr>
              <a:t> Python </a:t>
            </a:r>
            <a:r>
              <a:rPr lang="en-US" sz="2000" b="1" dirty="0" smtClean="0">
                <a:latin typeface="FoundrySterling-Book"/>
              </a:rPr>
              <a:t>for</a:t>
            </a:r>
            <a:r>
              <a:rPr lang="en-US" sz="2000" dirty="0" smtClean="0">
                <a:latin typeface="FoundrySterling-Book"/>
              </a:rPr>
              <a:t> Python.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4343" y="6456461"/>
            <a:ext cx="665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>
                <a:solidFill>
                  <a:schemeClr val="bg1"/>
                </a:solidFill>
              </a:rPr>
              <a:t>*</a:t>
            </a:r>
            <a:r>
              <a:rPr lang="en-US" sz="1600" dirty="0" smtClean="0">
                <a:solidFill>
                  <a:schemeClr val="bg1"/>
                </a:solidFill>
              </a:rPr>
              <a:t>The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extra L is for learning, but really it’s a nod to Monty Python’s Eric Idle.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epl.it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88" y="3903865"/>
            <a:ext cx="533094" cy="5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2281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Extra: Triple Quotes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45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What if we want to include both types of quotes in a </a:t>
            </a:r>
            <a:r>
              <a:rPr lang="en-US" sz="2400" i="1" dirty="0" smtClean="0">
                <a:latin typeface="FoundrySterling-Book"/>
              </a:rPr>
              <a:t>string</a:t>
            </a:r>
            <a:r>
              <a:rPr lang="en-US" sz="2400" dirty="0" smtClean="0">
                <a:latin typeface="FoundrySterling-Book"/>
              </a:rPr>
              <a:t>?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Use triple quotes! (single/double x3)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4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Triple quotes let’s you write and print over lines the way it appears on your screen. This is a feature unique to Python (last I checked…).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6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For everyday programming tasks, single/double quotes are adequate. We can always go to a new line using </a:t>
            </a:r>
            <a:r>
              <a:rPr lang="en-US" sz="2000" i="1" dirty="0" smtClean="0">
                <a:latin typeface="FoundrySterling-Book"/>
              </a:rPr>
              <a:t>\n</a:t>
            </a:r>
            <a:r>
              <a:rPr lang="en-US" sz="2000" dirty="0" smtClean="0">
                <a:latin typeface="FoundrySterling-Book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90008" y="2206858"/>
            <a:ext cx="3627916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/>
              </a:rPr>
              <a:t>print(</a:t>
            </a:r>
            <a:r>
              <a:rPr lang="en-GB" dirty="0" smtClean="0">
                <a:latin typeface="Arial Unicode MS"/>
              </a:rPr>
              <a:t>''</a:t>
            </a:r>
            <a:r>
              <a:rPr lang="en-GB" dirty="0">
                <a:latin typeface="Arial Unicode MS"/>
              </a:rPr>
              <a:t>'</a:t>
            </a:r>
            <a:r>
              <a:rPr lang="en-US" dirty="0" smtClean="0">
                <a:latin typeface="Arial Unicode MS"/>
              </a:rPr>
              <a:t>Here's </a:t>
            </a:r>
            <a:r>
              <a:rPr lang="en-US" dirty="0">
                <a:latin typeface="Arial Unicode MS"/>
              </a:rPr>
              <a:t>a </a:t>
            </a:r>
            <a:r>
              <a:rPr lang="en-GB" dirty="0">
                <a:latin typeface="Arial Unicode MS"/>
              </a:rPr>
              <a:t>'</a:t>
            </a:r>
            <a:r>
              <a:rPr lang="en-US" dirty="0" smtClean="0">
                <a:latin typeface="Arial Unicode MS"/>
              </a:rPr>
              <a:t>great</a:t>
            </a:r>
            <a:r>
              <a:rPr lang="en-GB" dirty="0">
                <a:latin typeface="Arial Unicode MS"/>
              </a:rPr>
              <a:t>'</a:t>
            </a:r>
            <a:r>
              <a:rPr lang="en-US" dirty="0" smtClean="0">
                <a:latin typeface="Arial Unicode MS"/>
              </a:rPr>
              <a:t> example…</a:t>
            </a:r>
            <a:r>
              <a:rPr lang="en-GB" dirty="0" smtClean="0">
                <a:latin typeface="Arial Unicode MS"/>
              </a:rPr>
              <a:t>''</a:t>
            </a:r>
            <a:r>
              <a:rPr lang="en-GB" dirty="0">
                <a:latin typeface="Arial Unicode MS"/>
              </a:rPr>
              <a:t>'</a:t>
            </a:r>
            <a:r>
              <a:rPr lang="en-US" dirty="0" smtClean="0">
                <a:latin typeface="Arial Unicode MS"/>
              </a:rPr>
              <a:t>)</a:t>
            </a:r>
            <a:endParaRPr lang="es-CL" dirty="0">
              <a:latin typeface="Arial Unicode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84624" y="3407357"/>
            <a:ext cx="2674130" cy="1400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 Unicode MS"/>
              </a:rPr>
              <a:t>print</a:t>
            </a:r>
            <a:r>
              <a:rPr lang="en-US" dirty="0" smtClean="0">
                <a:latin typeface="Arial Unicode MS"/>
              </a:rPr>
              <a:t>(</a:t>
            </a:r>
            <a:r>
              <a:rPr lang="en-GB" dirty="0">
                <a:latin typeface="Arial Unicode MS"/>
              </a:rPr>
              <a:t>''</a:t>
            </a:r>
            <a:r>
              <a:rPr lang="en-GB" dirty="0" smtClean="0">
                <a:latin typeface="Arial Unicode MS"/>
              </a:rPr>
              <a:t>'</a:t>
            </a:r>
            <a:r>
              <a:rPr lang="en-US" dirty="0" smtClean="0">
                <a:latin typeface="Arial Unicode MS"/>
              </a:rPr>
              <a:t>Here </a:t>
            </a:r>
            <a:r>
              <a:rPr lang="en-US" dirty="0">
                <a:latin typeface="Arial Unicode MS"/>
              </a:rPr>
              <a:t>is </a:t>
            </a:r>
            <a:r>
              <a:rPr lang="en-US" dirty="0" smtClean="0">
                <a:latin typeface="Arial Unicode MS"/>
              </a:rPr>
              <a:t>some DNA</a:t>
            </a:r>
            <a:r>
              <a:rPr lang="en-US" dirty="0">
                <a:latin typeface="Arial Unicode MS"/>
              </a:rPr>
              <a:t>:</a:t>
            </a:r>
          </a:p>
          <a:p>
            <a:r>
              <a:rPr lang="en-US" dirty="0" smtClean="0">
                <a:latin typeface="Arial Unicode MS"/>
              </a:rPr>
              <a:t>	…A </a:t>
            </a:r>
            <a:r>
              <a:rPr lang="en-US" dirty="0">
                <a:latin typeface="Arial Unicode MS"/>
              </a:rPr>
              <a:t>T G A </a:t>
            </a:r>
            <a:r>
              <a:rPr lang="en-US" dirty="0" err="1">
                <a:latin typeface="Arial Unicode MS"/>
              </a:rPr>
              <a:t>A</a:t>
            </a:r>
            <a:r>
              <a:rPr lang="en-US" dirty="0">
                <a:latin typeface="Arial Unicode MS"/>
              </a:rPr>
              <a:t> </a:t>
            </a:r>
            <a:r>
              <a:rPr lang="en-US" dirty="0" smtClean="0">
                <a:latin typeface="Arial Unicode MS"/>
              </a:rPr>
              <a:t>C…</a:t>
            </a:r>
            <a:endParaRPr lang="en-US" dirty="0">
              <a:latin typeface="Arial Unicode MS"/>
            </a:endParaRPr>
          </a:p>
          <a:p>
            <a:r>
              <a:rPr lang="en-US" dirty="0" smtClean="0">
                <a:latin typeface="Arial Unicode MS"/>
              </a:rPr>
              <a:t>	    |  |  |   |  |  |</a:t>
            </a:r>
            <a:endParaRPr lang="en-US" dirty="0">
              <a:latin typeface="Arial Unicode MS"/>
            </a:endParaRPr>
          </a:p>
          <a:p>
            <a:r>
              <a:rPr lang="en-US" dirty="0" smtClean="0">
                <a:latin typeface="Arial Unicode MS"/>
              </a:rPr>
              <a:t>	…T </a:t>
            </a:r>
            <a:r>
              <a:rPr lang="en-US" dirty="0">
                <a:latin typeface="Arial Unicode MS"/>
              </a:rPr>
              <a:t>A C T </a:t>
            </a:r>
            <a:r>
              <a:rPr lang="en-US" dirty="0" err="1">
                <a:latin typeface="Arial Unicode MS"/>
              </a:rPr>
              <a:t>T</a:t>
            </a:r>
            <a:r>
              <a:rPr lang="en-US" dirty="0">
                <a:latin typeface="Arial Unicode MS"/>
              </a:rPr>
              <a:t> </a:t>
            </a:r>
            <a:r>
              <a:rPr lang="en-US" dirty="0" smtClean="0">
                <a:latin typeface="Arial Unicode MS"/>
              </a:rPr>
              <a:t>G…</a:t>
            </a:r>
            <a:endParaRPr lang="en-US" dirty="0">
              <a:latin typeface="Arial Unicode MS"/>
            </a:endParaRPr>
          </a:p>
          <a:p>
            <a:r>
              <a:rPr lang="en-US" dirty="0" smtClean="0">
                <a:latin typeface="Arial Unicode MS"/>
              </a:rPr>
              <a:t> 	</a:t>
            </a:r>
            <a:r>
              <a:rPr lang="en-GB" dirty="0" smtClean="0">
                <a:latin typeface="Arial Unicode MS"/>
              </a:rPr>
              <a:t>'''</a:t>
            </a:r>
            <a:r>
              <a:rPr lang="en-US" dirty="0" smtClean="0">
                <a:latin typeface="Arial Unicode MS"/>
              </a:rPr>
              <a:t>)</a:t>
            </a:r>
            <a:endParaRPr lang="es-CL" dirty="0">
              <a:latin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84624" y="5727305"/>
            <a:ext cx="3859470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</a:rPr>
              <a:t>print("Hello World! \nHow's it going?")</a:t>
            </a:r>
            <a:endParaRPr lang="es-CL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742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4346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Extra: Breaking out of a FOR loop early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60" y="1150329"/>
            <a:ext cx="85362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 FOR loop will typically iterate through each element of an iterable data structure.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That is, unless there is a reason to ‘break out of the loop early’. This is done using </a:t>
            </a:r>
            <a:r>
              <a:rPr lang="en-US" sz="2000" b="1" dirty="0" smtClean="0">
                <a:latin typeface="FoundrySterling-Book"/>
              </a:rPr>
              <a:t>break</a:t>
            </a:r>
            <a:r>
              <a:rPr lang="en-US" sz="2000" dirty="0">
                <a:latin typeface="FoundrySterling-Book"/>
              </a:rPr>
              <a:t> </a:t>
            </a:r>
            <a:r>
              <a:rPr lang="en-US" sz="2000" dirty="0" smtClean="0">
                <a:latin typeface="FoundrySterling-Book"/>
              </a:rPr>
              <a:t>and involves combining a FOR loop with an </a:t>
            </a:r>
            <a:r>
              <a:rPr lang="en-US" sz="2000" b="1" dirty="0" smtClean="0">
                <a:latin typeface="FoundrySterling-Book"/>
              </a:rPr>
              <a:t>IF statement</a:t>
            </a:r>
            <a:r>
              <a:rPr lang="en-US" sz="20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32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It is also possible to simply skip to the next iteration using the keyword </a:t>
            </a:r>
            <a:r>
              <a:rPr lang="en-US" sz="2000" b="1" dirty="0" smtClean="0">
                <a:latin typeface="FoundrySterling-Book"/>
              </a:rPr>
              <a:t>continue</a:t>
            </a:r>
            <a:r>
              <a:rPr lang="en-US" sz="20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8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000" dirty="0">
              <a:latin typeface="FoundrySterling-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97088" y="3142792"/>
            <a:ext cx="7848832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/>
              </a:rPr>
              <a:t>prod = 1</a:t>
            </a:r>
          </a:p>
          <a:p>
            <a:r>
              <a:rPr lang="en-US" dirty="0" smtClean="0">
                <a:latin typeface="Arial Unicode MS"/>
              </a:rPr>
              <a:t>for num in [2, 100, 0, 4.3, 6]: #This is a list, more on these in part II</a:t>
            </a:r>
          </a:p>
          <a:p>
            <a:r>
              <a:rPr lang="en-US" dirty="0" smtClean="0">
                <a:latin typeface="Arial Unicode MS"/>
              </a:rPr>
              <a:t>	if(</a:t>
            </a:r>
            <a:r>
              <a:rPr lang="en-US" dirty="0" err="1" smtClean="0">
                <a:latin typeface="Arial Unicode MS"/>
              </a:rPr>
              <a:t>num</a:t>
            </a:r>
            <a:r>
              <a:rPr lang="en-US" dirty="0" smtClean="0">
                <a:latin typeface="Arial Unicode MS"/>
              </a:rPr>
              <a:t>==0):</a:t>
            </a:r>
          </a:p>
          <a:p>
            <a:r>
              <a:rPr lang="en-US" dirty="0">
                <a:latin typeface="Arial Unicode MS"/>
              </a:rPr>
              <a:t>	</a:t>
            </a:r>
            <a:r>
              <a:rPr lang="en-US" dirty="0" smtClean="0">
                <a:latin typeface="Arial Unicode MS"/>
              </a:rPr>
              <a:t>	prod = 0	#Notice the double-indentation.</a:t>
            </a:r>
          </a:p>
          <a:p>
            <a:r>
              <a:rPr lang="en-US" dirty="0" smtClean="0">
                <a:latin typeface="Arial Unicode MS"/>
              </a:rPr>
              <a:t>		break            #Multiplying </a:t>
            </a:r>
            <a:r>
              <a:rPr lang="en-US" dirty="0">
                <a:latin typeface="Arial Unicode MS"/>
              </a:rPr>
              <a:t>anything by 0 gives 0 again, exit loop</a:t>
            </a:r>
            <a:endParaRPr lang="en-US" dirty="0" smtClean="0">
              <a:latin typeface="Arial Unicode MS"/>
            </a:endParaRPr>
          </a:p>
          <a:p>
            <a:r>
              <a:rPr lang="en-US" dirty="0">
                <a:latin typeface="Arial Unicode MS"/>
              </a:rPr>
              <a:t>	</a:t>
            </a:r>
            <a:r>
              <a:rPr lang="en-US" dirty="0" smtClean="0">
                <a:latin typeface="Arial Unicode MS"/>
              </a:rPr>
              <a:t>else:</a:t>
            </a:r>
          </a:p>
          <a:p>
            <a:r>
              <a:rPr lang="en-US" dirty="0">
                <a:latin typeface="Arial Unicode MS"/>
              </a:rPr>
              <a:t>	</a:t>
            </a:r>
            <a:r>
              <a:rPr lang="en-US" dirty="0" smtClean="0">
                <a:latin typeface="Arial Unicode MS"/>
              </a:rPr>
              <a:t>	prod*= num</a:t>
            </a:r>
          </a:p>
          <a:p>
            <a:r>
              <a:rPr lang="en-US" dirty="0" smtClean="0">
                <a:latin typeface="Arial Unicode MS"/>
              </a:rPr>
              <a:t>print(prod)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97088" y="3833722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97087" y="4132308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48140" y="4139134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97086" y="4336302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48139" y="4340936"/>
            <a:ext cx="531045" cy="38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rved Right Arrow 8"/>
          <p:cNvSpPr/>
          <p:nvPr/>
        </p:nvSpPr>
        <p:spPr>
          <a:xfrm rot="348295" flipH="1">
            <a:off x="2395294" y="4456792"/>
            <a:ext cx="1709510" cy="906769"/>
          </a:xfrm>
          <a:prstGeom prst="curvedRightArrow">
            <a:avLst>
              <a:gd name="adj1" fmla="val 6306"/>
              <a:gd name="adj2" fmla="val 20785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52" y="70160"/>
            <a:ext cx="575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Extra: Why is it called Python?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Does Guido Van Rossum really like snakes?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3" r="393"/>
          <a:stretch/>
        </p:blipFill>
        <p:spPr>
          <a:xfrm>
            <a:off x="3474720" y="2338767"/>
            <a:ext cx="4682490" cy="3654442"/>
          </a:xfrm>
          <a:prstGeom prst="rect">
            <a:avLst/>
          </a:prstGeom>
        </p:spPr>
      </p:pic>
      <p:pic>
        <p:nvPicPr>
          <p:cNvPr id="2050" name="Picture 2" descr="Unreleased Monty Python Fare to Get Airing for 50th Anniversary - Var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6" y="1120457"/>
            <a:ext cx="3034384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ww.dbrl.org/wp-content/uploads/2019/10/600px-M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7" y="3546888"/>
            <a:ext cx="1819574" cy="18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2369">
            <a:off x="4872565" y="3140980"/>
            <a:ext cx="1322950" cy="1760482"/>
          </a:xfrm>
          <a:prstGeom prst="rect">
            <a:avLst/>
          </a:prstGeom>
        </p:spPr>
      </p:pic>
      <p:pic>
        <p:nvPicPr>
          <p:cNvPr id="9" name="Picture 2" descr="Cover of Automate the Boring Stuff with Pyt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605">
            <a:off x="3687026" y="3144377"/>
            <a:ext cx="1359902" cy="179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123" y="275900"/>
            <a:ext cx="221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Why learn Python?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2743" y="979372"/>
            <a:ext cx="5695522" cy="214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One of the top languages right now. With applications across </a:t>
            </a:r>
            <a:br>
              <a:rPr lang="en-US" sz="2400" dirty="0" smtClean="0">
                <a:latin typeface="FoundrySterling-Book"/>
              </a:rPr>
            </a:br>
            <a:r>
              <a:rPr lang="en-US" sz="2400" dirty="0" smtClean="0">
                <a:latin typeface="FoundrySterling-Book"/>
              </a:rPr>
              <a:t>a variety of industries.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FoundrySterling-Book"/>
              </a:rPr>
              <a:t>Popular </a:t>
            </a:r>
            <a:r>
              <a:rPr lang="en-US" sz="2400" dirty="0">
                <a:solidFill>
                  <a:prstClr val="black"/>
                </a:solidFill>
                <a:latin typeface="FoundrySterling-Book"/>
              </a:rPr>
              <a:t>in academia</a:t>
            </a:r>
            <a:r>
              <a:rPr lang="en-US" sz="2400" dirty="0" smtClean="0">
                <a:solidFill>
                  <a:prstClr val="black"/>
                </a:solidFill>
                <a:latin typeface="FoundrySterling-Book"/>
              </a:rPr>
              <a:t>.</a:t>
            </a:r>
            <a:endParaRPr lang="en-US" sz="1800" dirty="0" smtClean="0">
              <a:latin typeface="FoundrySterling-Book"/>
            </a:endParaRPr>
          </a:p>
          <a:p>
            <a:pPr algn="r">
              <a:spcAft>
                <a:spcPts val="1587"/>
              </a:spcAft>
            </a:pPr>
            <a:r>
              <a:rPr lang="en-US" sz="1100" dirty="0" smtClean="0">
                <a:latin typeface="FoundrySterling-Book"/>
              </a:rPr>
              <a:t>(see: https</a:t>
            </a:r>
            <a:r>
              <a:rPr lang="en-US" sz="1100" dirty="0">
                <a:latin typeface="FoundrySterling-Book"/>
              </a:rPr>
              <a:t>://</a:t>
            </a:r>
            <a:r>
              <a:rPr lang="en-US" sz="1100" dirty="0" smtClean="0">
                <a:latin typeface="FoundrySterling-Book"/>
              </a:rPr>
              <a:t>realpython.com/world-class-companies-using-python/ for some examples)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1300" y="4596655"/>
            <a:ext cx="336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(source: TIOBE programming community index, Oct 2022)</a:t>
            </a:r>
            <a:endParaRPr lang="en-GB" sz="1050" dirty="0"/>
          </a:p>
        </p:txBody>
      </p:sp>
      <p:pic>
        <p:nvPicPr>
          <p:cNvPr id="3082" name="Picture 10" descr="https://images-na.ssl-images-amazon.com/images/I/91i4wr1Q9-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934">
            <a:off x="7405203" y="4121944"/>
            <a:ext cx="1605973" cy="21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7751" y="4972315"/>
            <a:ext cx="59784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oundrySterling-Book"/>
              </a:rPr>
              <a:t>Easier to start coding in Python than </a:t>
            </a:r>
            <a:r>
              <a:rPr lang="en-US" sz="1800" dirty="0" smtClean="0">
                <a:latin typeface="FoundrySterling-Book"/>
              </a:rPr>
              <a:t>Java or 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FoundrySterling-Book"/>
              </a:rPr>
              <a:t>Large </a:t>
            </a:r>
            <a:r>
              <a:rPr lang="en-US" sz="1800" dirty="0">
                <a:latin typeface="FoundrySterling-Book"/>
              </a:rPr>
              <a:t>community of </a:t>
            </a:r>
            <a:r>
              <a:rPr lang="en-US" sz="1800" dirty="0" smtClean="0">
                <a:latin typeface="FoundrySterling-Book"/>
              </a:rPr>
              <a:t>users (many libraries).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FoundrySterling-Book"/>
              </a:rPr>
              <a:t>A </a:t>
            </a:r>
            <a:r>
              <a:rPr lang="en-US" sz="1800" dirty="0">
                <a:latin typeface="FoundrySterling-Book"/>
              </a:rPr>
              <a:t>popular choice for scientific computing, </a:t>
            </a:r>
            <a:r>
              <a:rPr lang="en-US" sz="1800" dirty="0" smtClean="0">
                <a:latin typeface="FoundrySterling-Book"/>
              </a:rPr>
              <a:t>data science and machine learning.</a:t>
            </a:r>
          </a:p>
        </p:txBody>
      </p:sp>
      <p:pic>
        <p:nvPicPr>
          <p:cNvPr id="1026" name="Picture 2" descr="Hands-On Machine Learning with Scikit-Learn and TensorFlow: Amazon.co.uk:  Geron, Aurelien: 9781491962299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849">
            <a:off x="100538" y="5015429"/>
            <a:ext cx="1294538" cy="16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1" y="963401"/>
            <a:ext cx="2796383" cy="3609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190"/>
          <a:stretch/>
        </p:blipFill>
        <p:spPr>
          <a:xfrm>
            <a:off x="6493574" y="1408905"/>
            <a:ext cx="2412000" cy="1359323"/>
          </a:xfrm>
          <a:prstGeom prst="ellipse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TextBox 3"/>
          <p:cNvSpPr txBox="1"/>
          <p:nvPr/>
        </p:nvSpPr>
        <p:spPr>
          <a:xfrm rot="588999">
            <a:off x="6177001" y="3277833"/>
            <a:ext cx="1519452" cy="52322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These books are free online!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288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51297"/>
            <a:ext cx="4064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challenge to start thinking about…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60" y="1150329"/>
            <a:ext cx="8536260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By the end of today’s session you should have all the necessary tools to implement the following task: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Write a script that takes the numbers 1 through 100, prints </a:t>
            </a:r>
            <a:r>
              <a:rPr lang="en-US" sz="2000" i="1" dirty="0" smtClean="0">
                <a:latin typeface="FoundrySterling-Book"/>
              </a:rPr>
              <a:t>fizz</a:t>
            </a:r>
            <a:r>
              <a:rPr lang="en-US" sz="2000" dirty="0" smtClean="0">
                <a:latin typeface="FoundrySterling-Book"/>
              </a:rPr>
              <a:t> (to screen) if said number is a multiple of 3, </a:t>
            </a:r>
            <a:r>
              <a:rPr lang="en-US" sz="2000" i="1" dirty="0" smtClean="0">
                <a:latin typeface="FoundrySterling-Book"/>
              </a:rPr>
              <a:t>buzz</a:t>
            </a:r>
            <a:r>
              <a:rPr lang="en-US" sz="2000" dirty="0" smtClean="0">
                <a:latin typeface="FoundrySterling-Book"/>
              </a:rPr>
              <a:t> if a multiple of 5 and </a:t>
            </a:r>
            <a:r>
              <a:rPr lang="en-US" sz="2000" i="1" dirty="0" smtClean="0">
                <a:latin typeface="FoundrySterling-Book"/>
              </a:rPr>
              <a:t>fizzbuzz</a:t>
            </a:r>
            <a:r>
              <a:rPr lang="en-US" sz="2000" dirty="0" smtClean="0">
                <a:latin typeface="FoundrySterling-Book"/>
              </a:rPr>
              <a:t> if a multiple of 5 and 3 (…and prints numbers otherwise).</a:t>
            </a:r>
            <a:endParaRPr lang="en-US" sz="20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As we cover various aspects of Python today, think about what might be useful in addressing the following: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Identifying multiples of 3 or 5 or both.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Running through a list of numbers.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Performing an action when a specific condition is fulfilled</a:t>
            </a:r>
          </a:p>
        </p:txBody>
      </p:sp>
    </p:spTree>
    <p:extLst>
      <p:ext uri="{BB962C8B-B14F-4D97-AF65-F5344CB8AC3E}">
        <p14:creationId xmlns:p14="http://schemas.microsoft.com/office/powerpoint/2010/main" val="2204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565" y="2903119"/>
            <a:ext cx="453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Let’s start coding!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550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5574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Integers </a:t>
            </a:r>
            <a:r>
              <a:rPr lang="en-US" sz="2000" b="1" dirty="0">
                <a:solidFill>
                  <a:schemeClr val="bg1"/>
                </a:solidFill>
              </a:rPr>
              <a:t>and Floats, Expressions and </a:t>
            </a:r>
            <a:r>
              <a:rPr lang="en-US" sz="2000" b="1" dirty="0" smtClean="0">
                <a:solidFill>
                  <a:schemeClr val="bg1"/>
                </a:solidFill>
              </a:rPr>
              <a:t>Operators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1/2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Python has several data types, we will start by looking at </a:t>
            </a:r>
            <a:r>
              <a:rPr lang="en-US" sz="2400" i="1" dirty="0" smtClean="0">
                <a:latin typeface="FoundrySterling-Book"/>
              </a:rPr>
              <a:t>integers </a:t>
            </a:r>
            <a:r>
              <a:rPr lang="en-US" sz="2400" dirty="0" smtClean="0">
                <a:latin typeface="FoundrySterling-Book"/>
              </a:rPr>
              <a:t>(</a:t>
            </a:r>
            <a:r>
              <a:rPr lang="en-US" sz="2400" i="1" dirty="0" smtClean="0">
                <a:latin typeface="FoundrySterling-Book"/>
              </a:rPr>
              <a:t>Int</a:t>
            </a:r>
            <a:r>
              <a:rPr lang="en-US" sz="2400" dirty="0" smtClean="0">
                <a:latin typeface="FoundrySterling-Book"/>
              </a:rPr>
              <a:t>)</a:t>
            </a:r>
            <a:r>
              <a:rPr lang="en-US" sz="2400" i="1" dirty="0" smtClean="0">
                <a:latin typeface="FoundrySterling-Book"/>
              </a:rPr>
              <a:t>.</a:t>
            </a:r>
            <a:endParaRPr lang="en-US" sz="24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We can use several familiar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FoundrySterling-Book"/>
              </a:rPr>
              <a:t>operators</a:t>
            </a:r>
            <a:r>
              <a:rPr lang="en-US" sz="2000" b="1" dirty="0" smtClean="0">
                <a:latin typeface="FoundrySterling-Book"/>
              </a:rPr>
              <a:t> </a:t>
            </a:r>
            <a:r>
              <a:rPr lang="en-US" sz="2000" dirty="0" smtClean="0">
                <a:latin typeface="FoundrySterling-Book"/>
              </a:rPr>
              <a:t>to join </a:t>
            </a:r>
            <a:r>
              <a:rPr lang="en-US" sz="2000" b="1" dirty="0" smtClean="0">
                <a:solidFill>
                  <a:schemeClr val="tx2"/>
                </a:solidFill>
                <a:latin typeface="FoundrySterling-Book"/>
              </a:rPr>
              <a:t>values</a:t>
            </a:r>
            <a:r>
              <a:rPr lang="en-US" sz="2000" b="1" dirty="0" smtClean="0">
                <a:latin typeface="FoundrySterling-Book"/>
              </a:rPr>
              <a:t> </a:t>
            </a:r>
            <a:r>
              <a:rPr lang="en-US" sz="2000" dirty="0" smtClean="0">
                <a:latin typeface="FoundrySterling-Book"/>
              </a:rPr>
              <a:t>into</a:t>
            </a:r>
            <a:r>
              <a:rPr lang="en-US" sz="2000" b="1" dirty="0" smtClean="0">
                <a:latin typeface="FoundrySterling-Book"/>
              </a:rPr>
              <a:t> expressions </a:t>
            </a:r>
            <a:r>
              <a:rPr lang="en-US" sz="2000" dirty="0" smtClean="0">
                <a:latin typeface="FoundrySterling-Book"/>
              </a:rPr>
              <a:t>which</a:t>
            </a:r>
            <a:r>
              <a:rPr lang="en-US" sz="2000" b="1" dirty="0" smtClean="0">
                <a:latin typeface="FoundrySterling-Book"/>
              </a:rPr>
              <a:t> evaluate </a:t>
            </a:r>
            <a:r>
              <a:rPr lang="en-US" sz="2000" dirty="0" smtClean="0">
                <a:latin typeface="FoundrySterling-Book"/>
              </a:rPr>
              <a:t>to a single new </a:t>
            </a:r>
            <a:r>
              <a:rPr lang="en-US" sz="2000" b="1" dirty="0" smtClean="0">
                <a:latin typeface="FoundrySterling-Book"/>
              </a:rPr>
              <a:t>value</a:t>
            </a:r>
            <a:r>
              <a:rPr lang="en-US" sz="2000" dirty="0" smtClean="0">
                <a:latin typeface="FoundrySterling-Book"/>
              </a:rPr>
              <a:t>:</a:t>
            </a:r>
          </a:p>
          <a:p>
            <a:pPr>
              <a:spcAft>
                <a:spcPts val="1587"/>
              </a:spcAft>
            </a:pPr>
            <a:endParaRPr lang="en-US" sz="28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The above division expression evaluates to a </a:t>
            </a:r>
            <a:r>
              <a:rPr lang="en-US" sz="2000" i="1" dirty="0" smtClean="0">
                <a:latin typeface="FoundrySterling-Book"/>
              </a:rPr>
              <a:t>floating-point number</a:t>
            </a:r>
            <a:r>
              <a:rPr lang="en-US" sz="2000" dirty="0" smtClean="0">
                <a:latin typeface="FoundrySterling-Book"/>
              </a:rPr>
              <a:t> (</a:t>
            </a:r>
            <a:r>
              <a:rPr lang="en-US" sz="2000" i="1" dirty="0" smtClean="0">
                <a:latin typeface="FoundrySterling-Book"/>
              </a:rPr>
              <a:t>float</a:t>
            </a:r>
            <a:r>
              <a:rPr lang="en-US" sz="2000" dirty="0" smtClean="0">
                <a:latin typeface="FoundrySterling-Book"/>
              </a:rPr>
              <a:t>).</a:t>
            </a:r>
            <a:r>
              <a:rPr lang="en-US" sz="2000" b="1" dirty="0" smtClean="0">
                <a:latin typeface="FoundrySterling-Book"/>
              </a:rPr>
              <a:t> </a:t>
            </a:r>
            <a:r>
              <a:rPr lang="en-US" sz="2000" dirty="0" smtClean="0">
                <a:latin typeface="FoundrySterling-Book"/>
              </a:rPr>
              <a:t>If we want the fractional part of a division ignored, we can use //, or if we want the modulus/remainder of a division %.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9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We can also raise values to a given power using **.</a:t>
            </a:r>
            <a:endParaRPr lang="en-US" sz="20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900" dirty="0" smtClean="0">
              <a:latin typeface="FoundrySterling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443" y="6456461"/>
            <a:ext cx="6851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type() tells you what type of value you’re working with. # denotes comments.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28266" y="2857722"/>
            <a:ext cx="2618621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/>
              </a:rPr>
              <a:t>7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+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Unicode MS"/>
              </a:rPr>
              <a:t>3</a:t>
            </a:r>
            <a:r>
              <a:rPr lang="en-US" dirty="0">
                <a:latin typeface="Arial Unicode MS"/>
              </a:rPr>
              <a:t> </a:t>
            </a:r>
            <a:r>
              <a:rPr lang="en-US" dirty="0" smtClean="0">
                <a:latin typeface="Arial Unicode MS"/>
              </a:rPr>
              <a:t># Evaluates to 10.</a:t>
            </a:r>
          </a:p>
          <a:p>
            <a:r>
              <a:rPr lang="en-US" dirty="0">
                <a:solidFill>
                  <a:schemeClr val="tx2"/>
                </a:solidFill>
                <a:latin typeface="Arial Unicode MS"/>
              </a:rPr>
              <a:t>7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-</a:t>
            </a:r>
            <a:r>
              <a:rPr lang="en-US" dirty="0">
                <a:solidFill>
                  <a:schemeClr val="tx2"/>
                </a:solidFill>
                <a:latin typeface="Arial Unicode MS"/>
              </a:rPr>
              <a:t> 3</a:t>
            </a:r>
            <a:r>
              <a:rPr lang="en-US" dirty="0" smtClean="0">
                <a:latin typeface="Arial Unicode MS"/>
              </a:rPr>
              <a:t>  #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26659" y="4592972"/>
            <a:ext cx="4307589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/>
              </a:rPr>
              <a:t>7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//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Unicode MS"/>
              </a:rPr>
              <a:t>3</a:t>
            </a:r>
            <a:r>
              <a:rPr lang="en-US" dirty="0" smtClean="0">
                <a:latin typeface="Arial Unicode MS"/>
              </a:rPr>
              <a:t>  # 2, integer division/floored quotient</a:t>
            </a:r>
            <a:endParaRPr lang="en-GB" dirty="0" smtClean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5921142" y="4592971"/>
            <a:ext cx="1159292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/>
              </a:rPr>
              <a:t>7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%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Unicode MS"/>
              </a:rPr>
              <a:t>3</a:t>
            </a:r>
            <a:r>
              <a:rPr lang="en-US" dirty="0" smtClean="0">
                <a:latin typeface="Arial Unicode MS"/>
              </a:rPr>
              <a:t>  # </a:t>
            </a:r>
            <a:r>
              <a:rPr lang="en-GB" dirty="0"/>
              <a:t>1</a:t>
            </a:r>
            <a:endParaRPr lang="en-GB" dirty="0" smtClean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4532714" y="2849523"/>
            <a:ext cx="285046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/>
              </a:rPr>
              <a:t>7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*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Unicode MS"/>
              </a:rPr>
              <a:t>3 </a:t>
            </a:r>
            <a:r>
              <a:rPr lang="en-US" dirty="0" smtClean="0">
                <a:latin typeface="Arial Unicode MS"/>
              </a:rPr>
              <a:t> # 21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Unicode MS"/>
              </a:rPr>
              <a:t>7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/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Unicode MS"/>
              </a:rPr>
              <a:t>3</a:t>
            </a:r>
            <a:r>
              <a:rPr lang="en-US" dirty="0" smtClean="0">
                <a:latin typeface="Arial Unicode MS"/>
              </a:rPr>
              <a:t>  # </a:t>
            </a:r>
            <a:r>
              <a:rPr lang="en-GB" dirty="0"/>
              <a:t>2.3333333333333335</a:t>
            </a:r>
            <a:endParaRPr lang="es-CL" dirty="0">
              <a:latin typeface="Arial Unicode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26659" y="5492883"/>
            <a:ext cx="1356462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/>
              </a:rPr>
              <a:t>7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**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Unicode MS"/>
              </a:rPr>
              <a:t>3</a:t>
            </a:r>
            <a:r>
              <a:rPr lang="en-US" dirty="0" smtClean="0">
                <a:latin typeface="Arial Unicode MS"/>
              </a:rPr>
              <a:t>  # </a:t>
            </a:r>
            <a:r>
              <a:rPr lang="en-GB" dirty="0" smtClean="0"/>
              <a:t>343</a:t>
            </a:r>
          </a:p>
        </p:txBody>
      </p:sp>
    </p:spTree>
    <p:extLst>
      <p:ext uri="{BB962C8B-B14F-4D97-AF65-F5344CB8AC3E}">
        <p14:creationId xmlns:p14="http://schemas.microsoft.com/office/powerpoint/2010/main" val="26326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5574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Integers and </a:t>
            </a:r>
            <a:r>
              <a:rPr lang="en-US" sz="2000" b="1" dirty="0">
                <a:solidFill>
                  <a:schemeClr val="bg1"/>
                </a:solidFill>
              </a:rPr>
              <a:t>Floats, Expressions and </a:t>
            </a:r>
            <a:r>
              <a:rPr lang="en-US" sz="2000" b="1" dirty="0" smtClean="0">
                <a:solidFill>
                  <a:schemeClr val="bg1"/>
                </a:solidFill>
              </a:rPr>
              <a:t>Operators 2/2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We can use the same operators to work with </a:t>
            </a:r>
            <a:r>
              <a:rPr lang="en-US" sz="2400" i="1" dirty="0" smtClean="0">
                <a:latin typeface="FoundrySterling-Book"/>
              </a:rPr>
              <a:t>floats</a:t>
            </a:r>
            <a:r>
              <a:rPr lang="en-US" sz="2400" dirty="0" smtClean="0">
                <a:latin typeface="FoundrySterling-Book"/>
              </a:rPr>
              <a:t> or a combination of </a:t>
            </a:r>
            <a:r>
              <a:rPr lang="en-US" sz="2400" i="1" dirty="0" smtClean="0">
                <a:latin typeface="FoundrySterling-Book"/>
              </a:rPr>
              <a:t>ints</a:t>
            </a:r>
            <a:r>
              <a:rPr lang="en-US" sz="2400" dirty="0" smtClean="0">
                <a:latin typeface="FoundrySterling-Book"/>
              </a:rPr>
              <a:t> and </a:t>
            </a:r>
            <a:r>
              <a:rPr lang="en-US" sz="2400" i="1" dirty="0" smtClean="0">
                <a:latin typeface="FoundrySterling-Book"/>
              </a:rPr>
              <a:t>floats.</a:t>
            </a:r>
            <a:endParaRPr lang="en-US" sz="24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An expression that includes a </a:t>
            </a:r>
            <a:r>
              <a:rPr lang="en-US" sz="2000" i="1" dirty="0" smtClean="0">
                <a:latin typeface="FoundrySterling-Book"/>
              </a:rPr>
              <a:t>float</a:t>
            </a:r>
            <a:r>
              <a:rPr lang="en-US" sz="2000" dirty="0" smtClean="0">
                <a:latin typeface="FoundrySterling-Book"/>
              </a:rPr>
              <a:t> will evaluate to a </a:t>
            </a:r>
            <a:r>
              <a:rPr lang="en-US" sz="2000" i="1" dirty="0" smtClean="0">
                <a:latin typeface="FoundrySterling-Book"/>
              </a:rPr>
              <a:t>float</a:t>
            </a:r>
            <a:r>
              <a:rPr lang="en-US" sz="2000" dirty="0" smtClean="0">
                <a:latin typeface="FoundrySterling-Book"/>
              </a:rPr>
              <a:t>, even if the fractional part is 0.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If we want a value of type </a:t>
            </a:r>
            <a:r>
              <a:rPr lang="en-US" sz="2000" i="1" dirty="0" smtClean="0">
                <a:latin typeface="FoundrySterling-Book"/>
              </a:rPr>
              <a:t>int </a:t>
            </a:r>
            <a:r>
              <a:rPr lang="en-US" sz="2000" dirty="0" smtClean="0">
                <a:latin typeface="FoundrySterling-Book"/>
              </a:rPr>
              <a:t>(integer) again we use </a:t>
            </a:r>
            <a:r>
              <a:rPr lang="en-US" sz="2000" b="1" dirty="0" smtClean="0">
                <a:latin typeface="FoundrySterling-Book"/>
              </a:rPr>
              <a:t>casting</a:t>
            </a:r>
            <a:r>
              <a:rPr lang="en-US" sz="2000" dirty="0" smtClean="0">
                <a:latin typeface="FoundrySterling-Book"/>
              </a:rPr>
              <a:t> which converts a data type into another. Here with the function </a:t>
            </a:r>
            <a:r>
              <a:rPr lang="en-US" sz="2000" i="1" dirty="0" smtClean="0">
                <a:latin typeface="FoundrySterling-Book"/>
              </a:rPr>
              <a:t>int()</a:t>
            </a:r>
            <a:r>
              <a:rPr lang="en-US" sz="2000" dirty="0" smtClean="0">
                <a:latin typeface="FoundrySterling-Book"/>
              </a:rPr>
              <a:t>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1400" dirty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Casting </a:t>
            </a:r>
            <a:r>
              <a:rPr lang="en-US" sz="2000" b="1" dirty="0" smtClean="0">
                <a:solidFill>
                  <a:schemeClr val="accent2"/>
                </a:solidFill>
                <a:latin typeface="FoundrySterling-Book"/>
              </a:rPr>
              <a:t>only removes the fractional part</a:t>
            </a:r>
            <a:r>
              <a:rPr lang="en-US" sz="2000" dirty="0" smtClean="0">
                <a:latin typeface="FoundrySterling-Book"/>
              </a:rPr>
              <a:t>, it </a:t>
            </a:r>
            <a:r>
              <a:rPr lang="en-US" sz="2000" b="1" u="sng" dirty="0" smtClean="0">
                <a:latin typeface="FoundrySterling-Book"/>
              </a:rPr>
              <a:t>does not</a:t>
            </a:r>
            <a:r>
              <a:rPr lang="en-US" sz="2000" b="1" dirty="0" smtClean="0">
                <a:latin typeface="FoundrySterling-Book"/>
              </a:rPr>
              <a:t> </a:t>
            </a:r>
            <a:r>
              <a:rPr lang="en-US" sz="2000" dirty="0" smtClean="0">
                <a:latin typeface="FoundrySterling-Book"/>
              </a:rPr>
              <a:t>round numbers to the nearest integer.</a:t>
            </a:r>
            <a:endParaRPr lang="en-US" sz="2000" dirty="0">
              <a:latin typeface="FoundrySterling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443" y="6456461"/>
            <a:ext cx="533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type(), int() and round() are functions. More on those later.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26659" y="2810835"/>
            <a:ext cx="434292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Unicode MS"/>
              </a:rPr>
              <a:t>5.2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*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Unicode MS"/>
              </a:rPr>
              <a:t>5</a:t>
            </a:r>
            <a:r>
              <a:rPr lang="en-US" dirty="0" smtClean="0">
                <a:latin typeface="Arial Unicode MS"/>
              </a:rPr>
              <a:t> # Evaluates to 26.0, not 26</a:t>
            </a:r>
          </a:p>
          <a:p>
            <a:r>
              <a:rPr lang="en-US" dirty="0" smtClean="0">
                <a:latin typeface="Arial Unicode MS"/>
              </a:rPr>
              <a:t>type(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Unicode MS"/>
              </a:rPr>
              <a:t>5.2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*</a:t>
            </a:r>
            <a:r>
              <a:rPr lang="en-US" dirty="0" smtClean="0">
                <a:latin typeface="Arial Unicode MS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Unicode MS"/>
              </a:rPr>
              <a:t>5</a:t>
            </a:r>
            <a:r>
              <a:rPr lang="en-US" dirty="0" smtClean="0">
                <a:latin typeface="Arial Unicode MS"/>
              </a:rPr>
              <a:t>)  # Type() shows &lt;class </a:t>
            </a:r>
            <a:r>
              <a:rPr lang="en-US" dirty="0">
                <a:latin typeface="Arial Unicode MS"/>
              </a:rPr>
              <a:t>'float'&gt;</a:t>
            </a:r>
            <a:endParaRPr lang="es-CL" dirty="0">
              <a:latin typeface="Arial Unicode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26659" y="4251399"/>
            <a:ext cx="1640222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Unicode MS"/>
              </a:rPr>
              <a:t>int</a:t>
            </a:r>
            <a:r>
              <a:rPr lang="en-US" dirty="0" smtClean="0">
                <a:latin typeface="Arial Unicode MS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Unicode MS"/>
              </a:rPr>
              <a:t>5.2</a:t>
            </a:r>
            <a:r>
              <a:rPr lang="en-US" dirty="0">
                <a:latin typeface="Arial Unicode MS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*</a:t>
            </a:r>
            <a:r>
              <a:rPr lang="en-US" dirty="0">
                <a:latin typeface="Arial Unicode MS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Unicode MS"/>
              </a:rPr>
              <a:t>5</a:t>
            </a:r>
            <a:r>
              <a:rPr lang="en-US" dirty="0" smtClean="0">
                <a:latin typeface="Arial Unicode MS"/>
              </a:rPr>
              <a:t>) #26</a:t>
            </a:r>
            <a:endParaRPr lang="es-CL" dirty="0">
              <a:latin typeface="Arial Unicode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926659" y="5476386"/>
            <a:ext cx="5825634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Unicode MS"/>
              </a:rPr>
              <a:t>int</a:t>
            </a:r>
            <a:r>
              <a:rPr lang="en-US" dirty="0" smtClean="0">
                <a:latin typeface="Arial Unicode MS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Unicode MS"/>
              </a:rPr>
              <a:t>5.2</a:t>
            </a:r>
            <a:r>
              <a:rPr lang="en-US" dirty="0">
                <a:latin typeface="Arial Unicode MS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*</a:t>
            </a:r>
            <a:r>
              <a:rPr lang="en-US" dirty="0">
                <a:latin typeface="Arial Unicode MS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Unicode MS"/>
              </a:rPr>
              <a:t>8</a:t>
            </a:r>
            <a:r>
              <a:rPr lang="en-US" dirty="0" smtClean="0">
                <a:latin typeface="Arial Unicode MS"/>
              </a:rPr>
              <a:t>) # Evaluates to 41 from 41.6</a:t>
            </a:r>
          </a:p>
          <a:p>
            <a:r>
              <a:rPr lang="en-US" dirty="0" smtClean="0">
                <a:latin typeface="Arial Unicode MS"/>
              </a:rPr>
              <a:t>round(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Unicode MS"/>
              </a:rPr>
              <a:t>5.2</a:t>
            </a:r>
            <a:r>
              <a:rPr lang="en-US" dirty="0">
                <a:latin typeface="Arial Unicode MS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*</a:t>
            </a:r>
            <a:r>
              <a:rPr lang="en-US" dirty="0">
                <a:latin typeface="Arial Unicode MS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Unicode MS"/>
              </a:rPr>
              <a:t>8</a:t>
            </a:r>
            <a:r>
              <a:rPr lang="en-US" dirty="0" smtClean="0">
                <a:latin typeface="Arial Unicode MS"/>
              </a:rPr>
              <a:t>) # Use round() instead for rounding up to 42.</a:t>
            </a:r>
            <a:endParaRPr lang="es-CL" dirty="0">
              <a:latin typeface="Arial Unicode M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6856" y="4703214"/>
            <a:ext cx="466915" cy="3854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23" y="275900"/>
            <a:ext cx="391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Print, </a:t>
            </a:r>
            <a:r>
              <a:rPr lang="en-US" sz="2000" b="1" dirty="0">
                <a:solidFill>
                  <a:schemeClr val="bg1"/>
                </a:solidFill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</a:rPr>
              <a:t>trings and </a:t>
            </a:r>
            <a:r>
              <a:rPr lang="en-US" sz="2000" b="1" dirty="0">
                <a:solidFill>
                  <a:schemeClr val="bg1"/>
                </a:solidFill>
              </a:rPr>
              <a:t>Q</a:t>
            </a:r>
            <a:r>
              <a:rPr lang="en-US" sz="2000" b="1" dirty="0" smtClean="0">
                <a:solidFill>
                  <a:schemeClr val="bg1"/>
                </a:solidFill>
              </a:rPr>
              <a:t>uotes in Python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59" y="1150329"/>
            <a:ext cx="8536261" cy="470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We’ve already seen one example of the </a:t>
            </a:r>
            <a:r>
              <a:rPr lang="en-US" sz="2400" i="1" dirty="0" smtClean="0">
                <a:latin typeface="FoundrySterling-Book"/>
              </a:rPr>
              <a:t>print() </a:t>
            </a:r>
            <a:r>
              <a:rPr lang="en-US" sz="2400" dirty="0" smtClean="0">
                <a:latin typeface="FoundrySterling-Book"/>
              </a:rPr>
              <a:t>function.</a:t>
            </a:r>
            <a:endParaRPr lang="en-US" sz="2400" dirty="0"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endParaRPr lang="en-US" sz="11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The statement contained in double/single quotes is another common data type: </a:t>
            </a:r>
            <a:r>
              <a:rPr lang="en-US" sz="2000" i="1" dirty="0">
                <a:latin typeface="FoundrySterling-Book"/>
              </a:rPr>
              <a:t>s</a:t>
            </a:r>
            <a:r>
              <a:rPr lang="en-US" sz="2000" i="1" dirty="0" smtClean="0">
                <a:latin typeface="FoundrySterling-Book"/>
              </a:rPr>
              <a:t>tring</a:t>
            </a:r>
            <a:r>
              <a:rPr lang="en-US" sz="2000" dirty="0" smtClean="0">
                <a:latin typeface="FoundrySterling-Book"/>
              </a:rPr>
              <a:t> (i.e. string of characters) or </a:t>
            </a:r>
            <a:r>
              <a:rPr lang="en-US" sz="2000" i="1" dirty="0" smtClean="0">
                <a:latin typeface="FoundrySterling-Book"/>
              </a:rPr>
              <a:t>str</a:t>
            </a:r>
            <a:r>
              <a:rPr lang="en-US" sz="2000" dirty="0" smtClean="0">
                <a:latin typeface="FoundrySterling-Book"/>
              </a:rPr>
              <a:t>.</a:t>
            </a:r>
            <a:endParaRPr lang="en-US" sz="14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If the </a:t>
            </a:r>
            <a:r>
              <a:rPr lang="en-US" sz="2000" i="1" dirty="0" smtClean="0">
                <a:latin typeface="FoundrySterling-Book"/>
              </a:rPr>
              <a:t>string </a:t>
            </a:r>
            <a:r>
              <a:rPr lang="en-US" sz="2000" dirty="0" smtClean="0">
                <a:latin typeface="FoundrySterling-Book"/>
              </a:rPr>
              <a:t>you want to write contains an apostrophe, you can either escape the character (using \).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3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FoundrySterling-Book"/>
              </a:rPr>
              <a:t>or </a:t>
            </a:r>
            <a:r>
              <a:rPr lang="en-US" sz="2000" dirty="0">
                <a:solidFill>
                  <a:prstClr val="black"/>
                </a:solidFill>
                <a:latin typeface="FoundrySterling-Book"/>
              </a:rPr>
              <a:t>use double quotes.</a:t>
            </a:r>
          </a:p>
          <a:p>
            <a:pPr lvl="1">
              <a:spcAft>
                <a:spcPts val="1587"/>
              </a:spcAft>
            </a:pPr>
            <a:endParaRPr lang="en-US" sz="1100" dirty="0" smtClean="0">
              <a:latin typeface="FoundrySterling-Book"/>
            </a:endParaRP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or vice versa.</a:t>
            </a:r>
          </a:p>
          <a:p>
            <a:pPr marL="622504" lvl="1" indent="-190404">
              <a:spcAft>
                <a:spcPts val="1587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508043" y="1653205"/>
            <a:ext cx="2081917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 Unicode MS"/>
              </a:rPr>
              <a:t>print("Hello World!")</a:t>
            </a:r>
            <a:endParaRPr lang="es-CL" dirty="0">
              <a:latin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3292628" y="1653204"/>
            <a:ext cx="2027414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 Unicode MS"/>
              </a:rPr>
              <a:t>print('Hello World!')</a:t>
            </a:r>
            <a:endParaRPr lang="es-CL" dirty="0">
              <a:latin typeface="Arial Unicode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93864" y="3606375"/>
            <a:ext cx="2751074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 Unicode MS"/>
              </a:rPr>
              <a:t>print('Season\'s greetings</a:t>
            </a:r>
            <a:r>
              <a:rPr lang="en-GB" dirty="0" smtClean="0">
                <a:latin typeface="Arial Unicode MS"/>
              </a:rPr>
              <a:t>')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93864" y="5298454"/>
            <a:ext cx="4346959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 Unicode MS"/>
              </a:rPr>
              <a:t>print('My first message said "Hello World!"')</a:t>
            </a:r>
            <a:endParaRPr lang="es-CL" dirty="0">
              <a:latin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6369" y="163371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FoundrySterling-Book"/>
              </a:rPr>
              <a:t>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10729" y="16384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FoundrySterling-Book"/>
              </a:rPr>
              <a:t>or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6091266" y="1639844"/>
            <a:ext cx="2187715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 Unicode MS"/>
              </a:rPr>
              <a:t>print</a:t>
            </a:r>
            <a:r>
              <a:rPr lang="en-GB" dirty="0" smtClean="0">
                <a:latin typeface="Arial Unicode MS"/>
              </a:rPr>
              <a:t>(''</a:t>
            </a:r>
            <a:r>
              <a:rPr lang="en-GB" dirty="0">
                <a:latin typeface="Arial Unicode MS"/>
              </a:rPr>
              <a:t>'</a:t>
            </a:r>
            <a:r>
              <a:rPr lang="en-GB" dirty="0" smtClean="0">
                <a:latin typeface="Arial Unicode MS"/>
              </a:rPr>
              <a:t>Hello </a:t>
            </a:r>
            <a:r>
              <a:rPr lang="en-GB" dirty="0">
                <a:latin typeface="Arial Unicode MS"/>
              </a:rPr>
              <a:t>World</a:t>
            </a:r>
            <a:r>
              <a:rPr lang="en-GB" dirty="0" smtClean="0">
                <a:latin typeface="Arial Unicode MS"/>
              </a:rPr>
              <a:t>!''</a:t>
            </a:r>
            <a:r>
              <a:rPr lang="en-GB" dirty="0">
                <a:latin typeface="Arial Unicode MS"/>
              </a:rPr>
              <a:t>'</a:t>
            </a:r>
            <a:r>
              <a:rPr lang="en-GB" dirty="0" smtClean="0">
                <a:latin typeface="Arial Unicode MS"/>
              </a:rPr>
              <a:t>)</a:t>
            </a:r>
            <a:endParaRPr lang="es-CL" dirty="0">
              <a:latin typeface="Arial Unicode M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>
            <a:off x="893863" y="4415900"/>
            <a:ext cx="4346959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/>
              </a:rPr>
              <a:t>print</a:t>
            </a:r>
            <a:r>
              <a:rPr lang="en-US" dirty="0">
                <a:latin typeface="Arial Unicode MS"/>
              </a:rPr>
              <a:t>("My first message said 'Hello World!'")</a:t>
            </a:r>
            <a:endParaRPr lang="es-CL" dirty="0">
              <a:latin typeface="Arial Unicode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 rot="235185">
            <a:off x="7024718" y="4103213"/>
            <a:ext cx="958917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 Unicode MS"/>
              </a:rPr>
              <a:t>print(</a:t>
            </a:r>
            <a:r>
              <a:rPr lang="en-GB" dirty="0" smtClean="0">
                <a:latin typeface="Arial Unicode MS"/>
              </a:rPr>
              <a:t>'1</a:t>
            </a:r>
            <a:r>
              <a:rPr lang="en-GB" dirty="0">
                <a:latin typeface="Arial Unicode MS"/>
              </a:rPr>
              <a:t>')</a:t>
            </a:r>
            <a:endParaRPr lang="en-GB" dirty="0" smtClean="0">
              <a:latin typeface="Arial Unicode M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EA2ABC-1472-4A80-94D2-CB09BE3EF64A}"/>
              </a:ext>
            </a:extLst>
          </p:cNvPr>
          <p:cNvSpPr txBox="1"/>
          <p:nvPr/>
        </p:nvSpPr>
        <p:spPr>
          <a:xfrm rot="226726">
            <a:off x="6857688" y="5089113"/>
            <a:ext cx="1213794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 Unicode MS"/>
              </a:rPr>
              <a:t>print</a:t>
            </a:r>
            <a:r>
              <a:rPr lang="en-GB" dirty="0" smtClean="0">
                <a:latin typeface="Arial Unicode MS"/>
              </a:rPr>
              <a:t>(‘2+2')</a:t>
            </a:r>
          </a:p>
        </p:txBody>
      </p:sp>
      <p:sp>
        <p:nvSpPr>
          <p:cNvPr id="14" name="TextBox 13"/>
          <p:cNvSpPr txBox="1"/>
          <p:nvPr/>
        </p:nvSpPr>
        <p:spPr>
          <a:xfrm rot="464861">
            <a:off x="6637476" y="4495259"/>
            <a:ext cx="1654218" cy="52322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This is </a:t>
            </a:r>
            <a:r>
              <a:rPr lang="en-US" sz="1400" dirty="0"/>
              <a:t>a</a:t>
            </a:r>
            <a:r>
              <a:rPr lang="en-US" sz="1400" dirty="0" smtClean="0"/>
              <a:t> String rather than an int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7133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8" grpId="0" animBg="1"/>
      <p:bldP spid="14" grpId="0" animBg="1"/>
    </p:bldLst>
  </p:timing>
</p:sld>
</file>

<file path=ppt/theme/theme1.xml><?xml version="1.0" encoding="utf-8"?>
<a:theme xmlns:a="http://schemas.openxmlformats.org/drawingml/2006/main" name="1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1</Template>
  <TotalTime>4497</TotalTime>
  <Words>3879</Words>
  <Application>Microsoft Office PowerPoint</Application>
  <PresentationFormat>On-screen Show (4:3)</PresentationFormat>
  <Paragraphs>418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Unicode MS</vt:lpstr>
      <vt:lpstr>Bernard MT Condensed</vt:lpstr>
      <vt:lpstr>Calibri</vt:lpstr>
      <vt:lpstr>FoundrySterling-Book</vt:lpstr>
      <vt:lpstr>Wingdings</vt:lpstr>
      <vt:lpstr>1_Text slide</vt:lpstr>
      <vt:lpstr>2_Text slide</vt:lpstr>
      <vt:lpstr>Programming with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</dc:title>
  <dc:creator>Matthieu Miossec</dc:creator>
  <cp:lastModifiedBy>Matthieu Miossec</cp:lastModifiedBy>
  <cp:revision>237</cp:revision>
  <dcterms:created xsi:type="dcterms:W3CDTF">2020-10-12T10:27:31Z</dcterms:created>
  <dcterms:modified xsi:type="dcterms:W3CDTF">2022-10-12T13:41:48Z</dcterms:modified>
</cp:coreProperties>
</file>