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  <p:sldMasterId id="2147483686" r:id="rId2"/>
  </p:sldMasterIdLst>
  <p:sldIdLst>
    <p:sldId id="256" r:id="rId3"/>
    <p:sldId id="259" r:id="rId4"/>
    <p:sldId id="260" r:id="rId5"/>
    <p:sldId id="258" r:id="rId6"/>
    <p:sldId id="261" r:id="rId7"/>
    <p:sldId id="262" r:id="rId8"/>
    <p:sldId id="263" r:id="rId9"/>
    <p:sldId id="265" r:id="rId10"/>
    <p:sldId id="286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6" r:id="rId20"/>
    <p:sldId id="280" r:id="rId21"/>
    <p:sldId id="287" r:id="rId22"/>
    <p:sldId id="288" r:id="rId23"/>
    <p:sldId id="289" r:id="rId24"/>
    <p:sldId id="278" r:id="rId25"/>
    <p:sldId id="281" r:id="rId26"/>
    <p:sldId id="282" r:id="rId27"/>
    <p:sldId id="284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43210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2100" algn="l" defTabSz="43210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4199" algn="l" defTabSz="43210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6299" algn="l" defTabSz="43210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8399" algn="l" defTabSz="43210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60499" algn="l" defTabSz="43210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2598" algn="l" defTabSz="43210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4698" algn="l" defTabSz="43210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6798" algn="l" defTabSz="43210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CC6"/>
    <a:srgbClr val="EA8F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1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15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37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634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953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1A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x_small_cmyk_pos_rec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930" y="189220"/>
            <a:ext cx="1609655" cy="49560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712597" y="6468398"/>
            <a:ext cx="1423540" cy="320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81" dirty="0" smtClean="0">
                <a:solidFill>
                  <a:schemeClr val="bg1"/>
                </a:solidFill>
                <a:latin typeface="FoundrySterling-Book"/>
              </a:rPr>
              <a:t>GMS – Python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881463"/>
            <a:ext cx="9144000" cy="55193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798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28" name="Picture 4" descr="https://www.well.ox.ac.uk/images/internal/white-standard-whg-logo-png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204" y="131028"/>
            <a:ext cx="1274726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47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075" rtl="0" eaLnBrk="1" latinLnBrk="0" hangingPunct="1">
        <a:spcBef>
          <a:spcPct val="0"/>
        </a:spcBef>
        <a:buNone/>
        <a:defRPr sz="44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07" indent="-342807" algn="l" defTabSz="457075" rtl="0" eaLnBrk="1" latinLnBrk="0" hangingPunct="1">
        <a:spcBef>
          <a:spcPct val="20000"/>
        </a:spcBef>
        <a:buFont typeface="Arial"/>
        <a:buChar char="•"/>
        <a:defRPr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42747" indent="-285672" algn="l" defTabSz="457075" rtl="0" eaLnBrk="1" latinLnBrk="0" hangingPunct="1">
        <a:spcBef>
          <a:spcPct val="20000"/>
        </a:spcBef>
        <a:buFont typeface="Arial"/>
        <a:buChar char="–"/>
        <a:defRPr sz="275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87" indent="-228538" algn="l" defTabSz="457075" rtl="0" eaLnBrk="1" latinLnBrk="0" hangingPunct="1">
        <a:spcBef>
          <a:spcPct val="20000"/>
        </a:spcBef>
        <a:buFont typeface="Arial"/>
        <a:buChar char="•"/>
        <a:defRPr sz="2433" kern="1200">
          <a:solidFill>
            <a:schemeClr val="tx1"/>
          </a:solidFill>
          <a:latin typeface="+mn-lt"/>
          <a:ea typeface="+mn-ea"/>
          <a:cs typeface="+mn-cs"/>
        </a:defRPr>
      </a:lvl3pPr>
      <a:lvl4pPr marL="1599763" indent="-228538" algn="l" defTabSz="457075" rtl="0" eaLnBrk="1" latinLnBrk="0" hangingPunct="1">
        <a:spcBef>
          <a:spcPct val="20000"/>
        </a:spcBef>
        <a:buFont typeface="Arial"/>
        <a:buChar char="–"/>
        <a:defRPr sz="201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38" indent="-228538" algn="l" defTabSz="457075" rtl="0" eaLnBrk="1" latinLnBrk="0" hangingPunct="1">
        <a:spcBef>
          <a:spcPct val="20000"/>
        </a:spcBef>
        <a:buFont typeface="Arial"/>
        <a:buChar char="»"/>
        <a:defRPr sz="201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12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88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63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8pPr>
      <a:lvl9pPr marL="3885139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7075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415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1225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830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5376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245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9526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6601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1A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x_small_cmyk_pos_rec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930" y="189220"/>
            <a:ext cx="1609655" cy="49560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712597" y="6468398"/>
            <a:ext cx="1423540" cy="320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321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81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undrySterling-Book"/>
                <a:ea typeface="+mn-ea"/>
                <a:cs typeface="+mn-cs"/>
              </a:rPr>
              <a:t>GMS – Python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881463"/>
            <a:ext cx="9144000" cy="5519338"/>
          </a:xfrm>
          <a:prstGeom prst="rect">
            <a:avLst/>
          </a:prstGeom>
          <a:ln>
            <a:prstDash val="lg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4321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8" name="Picture 4" descr="https://www.well.ox.ac.uk/images/internal/white-standard-whg-logo-png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204" y="131028"/>
            <a:ext cx="1274726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24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075" rtl="0" eaLnBrk="1" latinLnBrk="0" hangingPunct="1">
        <a:spcBef>
          <a:spcPct val="0"/>
        </a:spcBef>
        <a:buNone/>
        <a:defRPr sz="44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07" indent="-342807" algn="l" defTabSz="457075" rtl="0" eaLnBrk="1" latinLnBrk="0" hangingPunct="1">
        <a:spcBef>
          <a:spcPct val="20000"/>
        </a:spcBef>
        <a:buFont typeface="Arial"/>
        <a:buChar char="•"/>
        <a:defRPr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42747" indent="-285672" algn="l" defTabSz="457075" rtl="0" eaLnBrk="1" latinLnBrk="0" hangingPunct="1">
        <a:spcBef>
          <a:spcPct val="20000"/>
        </a:spcBef>
        <a:buFont typeface="Arial"/>
        <a:buChar char="–"/>
        <a:defRPr sz="275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87" indent="-228538" algn="l" defTabSz="457075" rtl="0" eaLnBrk="1" latinLnBrk="0" hangingPunct="1">
        <a:spcBef>
          <a:spcPct val="20000"/>
        </a:spcBef>
        <a:buFont typeface="Arial"/>
        <a:buChar char="•"/>
        <a:defRPr sz="2433" kern="1200">
          <a:solidFill>
            <a:schemeClr val="tx1"/>
          </a:solidFill>
          <a:latin typeface="+mn-lt"/>
          <a:ea typeface="+mn-ea"/>
          <a:cs typeface="+mn-cs"/>
        </a:defRPr>
      </a:lvl3pPr>
      <a:lvl4pPr marL="1599763" indent="-228538" algn="l" defTabSz="457075" rtl="0" eaLnBrk="1" latinLnBrk="0" hangingPunct="1">
        <a:spcBef>
          <a:spcPct val="20000"/>
        </a:spcBef>
        <a:buFont typeface="Arial"/>
        <a:buChar char="–"/>
        <a:defRPr sz="201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38" indent="-228538" algn="l" defTabSz="457075" rtl="0" eaLnBrk="1" latinLnBrk="0" hangingPunct="1">
        <a:spcBef>
          <a:spcPct val="20000"/>
        </a:spcBef>
        <a:buFont typeface="Arial"/>
        <a:buChar char="»"/>
        <a:defRPr sz="201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12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88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63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8pPr>
      <a:lvl9pPr marL="3885139" indent="-228538" algn="l" defTabSz="457075" rtl="0" eaLnBrk="1" latinLnBrk="0" hangingPunct="1">
        <a:spcBef>
          <a:spcPct val="20000"/>
        </a:spcBef>
        <a:buFont typeface="Arial"/>
        <a:buChar char="•"/>
        <a:defRPr sz="20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7075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415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1225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830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5376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2450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9526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6601" algn="l" defTabSz="457075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ll.ox.ac.uk/people/matthieu-miossec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ytimes.com/games/wordle/index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overflow.com/questions/tagged/python" TargetMode="External"/><Relationship Id="rId2" Type="http://schemas.openxmlformats.org/officeDocument/2006/relationships/hyperlink" Target="https://www.python.org/doc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85800" y="2032656"/>
            <a:ext cx="7772400" cy="2387600"/>
          </a:xfrm>
        </p:spPr>
        <p:txBody>
          <a:bodyPr/>
          <a:lstStyle/>
          <a:p>
            <a:r>
              <a:rPr lang="en-US" dirty="0" smtClean="0"/>
              <a:t>Programming with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7524324" y="5925148"/>
            <a:ext cx="1582772" cy="579187"/>
          </a:xfrm>
        </p:spPr>
        <p:txBody>
          <a:bodyPr/>
          <a:lstStyle/>
          <a:p>
            <a:pPr algn="r"/>
            <a:r>
              <a:rPr lang="en-US" sz="2000" dirty="0" smtClean="0"/>
              <a:t>14/10/2022</a:t>
            </a:r>
            <a:endParaRPr lang="en-US" sz="2800" dirty="0" smtClean="0"/>
          </a:p>
        </p:txBody>
      </p:sp>
      <p:pic>
        <p:nvPicPr>
          <p:cNvPr id="9" name="Picture 2" descr="File:Python logo and wordmark.sv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826" y="3421604"/>
            <a:ext cx="4024348" cy="119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990008" y="3226456"/>
            <a:ext cx="269872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i="1" spc="-300" dirty="0" smtClean="0">
                <a:ln w="28575">
                  <a:solidFill>
                    <a:schemeClr val="accent5"/>
                  </a:solidFill>
                </a:ln>
                <a:gradFill flip="none" rotWithShape="1">
                  <a:gsLst>
                    <a:gs pos="0">
                      <a:schemeClr val="accent6">
                        <a:lumMod val="89000"/>
                      </a:schemeClr>
                    </a:gs>
                    <a:gs pos="100000">
                      <a:srgbClr val="FFFF00"/>
                    </a:gs>
                    <a:gs pos="66000">
                      <a:srgbClr val="FFFF00"/>
                    </a:gs>
                    <a:gs pos="32000">
                      <a:schemeClr val="accent6">
                        <a:lumMod val="75000"/>
                      </a:schemeClr>
                    </a:gs>
                    <a:gs pos="0">
                      <a:schemeClr val="accent6">
                        <a:lumMod val="70000"/>
                      </a:schemeClr>
                    </a:gs>
                  </a:gsLst>
                  <a:lin ang="16200000" scaled="1"/>
                  <a:tileRect/>
                </a:gradFill>
                <a:latin typeface="Bernard MT Condensed" panose="02050806060905020404" pitchFamily="18" charset="0"/>
              </a:rPr>
              <a:t>II</a:t>
            </a:r>
            <a:endParaRPr lang="en-GB" sz="16600" i="1" spc="-300" dirty="0">
              <a:ln w="28575">
                <a:solidFill>
                  <a:schemeClr val="accent5"/>
                </a:solidFill>
              </a:ln>
              <a:gradFill flip="none" rotWithShape="1">
                <a:gsLst>
                  <a:gs pos="0">
                    <a:schemeClr val="accent6">
                      <a:lumMod val="89000"/>
                    </a:schemeClr>
                  </a:gs>
                  <a:gs pos="100000">
                    <a:srgbClr val="FFFF00"/>
                  </a:gs>
                  <a:gs pos="66000">
                    <a:srgbClr val="FFFF00"/>
                  </a:gs>
                  <a:gs pos="32000">
                    <a:schemeClr val="accent6">
                      <a:lumMod val="75000"/>
                    </a:schemeClr>
                  </a:gs>
                  <a:gs pos="0">
                    <a:schemeClr val="accent6">
                      <a:lumMod val="70000"/>
                    </a:schemeClr>
                  </a:gs>
                </a:gsLst>
                <a:lin ang="16200000" scaled="1"/>
                <a:tileRect/>
              </a:gradFill>
              <a:latin typeface="Bernard MT Condensed" panose="02050806060905020404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5100577" y="4348980"/>
            <a:ext cx="1529896" cy="596956"/>
          </a:xfrm>
          <a:prstGeom prst="rightArrow">
            <a:avLst>
              <a:gd name="adj1" fmla="val 52585"/>
              <a:gd name="adj2" fmla="val 50000"/>
            </a:avLst>
          </a:prstGeom>
          <a:solidFill>
            <a:srgbClr val="EA8F08"/>
          </a:solidFill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4BACC6"/>
                </a:solidFill>
                <a:latin typeface="Bernard MT Condensed" panose="02050806060905020404" pitchFamily="18" charset="0"/>
              </a:rPr>
              <a:t>PART</a:t>
            </a:r>
            <a:endParaRPr lang="en-GB" dirty="0">
              <a:solidFill>
                <a:srgbClr val="4BACC6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96093" y="4487145"/>
            <a:ext cx="131179" cy="323497"/>
          </a:xfrm>
          <a:prstGeom prst="rect">
            <a:avLst/>
          </a:prstGeom>
          <a:solidFill>
            <a:srgbClr val="EA8F08"/>
          </a:solidFill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4BACC6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41762" y="4492934"/>
            <a:ext cx="98384" cy="323497"/>
          </a:xfrm>
          <a:prstGeom prst="rect">
            <a:avLst/>
          </a:prstGeom>
          <a:solidFill>
            <a:srgbClr val="EA8F08"/>
          </a:solidFill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4BACC6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14438" y="4492934"/>
            <a:ext cx="67523" cy="323497"/>
          </a:xfrm>
          <a:prstGeom prst="rect">
            <a:avLst/>
          </a:prstGeom>
          <a:solidFill>
            <a:srgbClr val="EA8F08"/>
          </a:solidFill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4BACC6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96763" y="4495133"/>
            <a:ext cx="59803" cy="323497"/>
          </a:xfrm>
          <a:prstGeom prst="rect">
            <a:avLst/>
          </a:prstGeom>
          <a:solidFill>
            <a:srgbClr val="EA8F08"/>
          </a:solidFill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4BACC6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5422129"/>
            <a:ext cx="51549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Matthieu Miossec, PhD </a:t>
            </a:r>
            <a:r>
              <a:rPr lang="en-US" sz="1600" dirty="0" smtClean="0"/>
              <a:t>(@</a:t>
            </a:r>
            <a:r>
              <a:rPr lang="en-US" sz="1600" dirty="0" err="1" smtClean="0"/>
              <a:t>RealMattJM</a:t>
            </a:r>
            <a:r>
              <a:rPr lang="en-US" sz="1600" dirty="0" smtClean="0"/>
              <a:t>)</a:t>
            </a:r>
          </a:p>
          <a:p>
            <a:r>
              <a:rPr lang="en-US" sz="1800" dirty="0" smtClean="0"/>
              <a:t>Bioinformatics </a:t>
            </a:r>
            <a:r>
              <a:rPr lang="en-US" sz="1800" dirty="0"/>
              <a:t>Core </a:t>
            </a:r>
            <a:endParaRPr lang="en-US" sz="1800" dirty="0" smtClean="0"/>
          </a:p>
          <a:p>
            <a:r>
              <a:rPr lang="en-US" sz="1800" dirty="0" smtClean="0">
                <a:hlinkClick r:id="rId3"/>
              </a:rPr>
              <a:t>https</a:t>
            </a:r>
            <a:r>
              <a:rPr lang="en-US" sz="1800" dirty="0">
                <a:hlinkClick r:id="rId3"/>
              </a:rPr>
              <a:t>://</a:t>
            </a:r>
            <a:r>
              <a:rPr lang="en-US" sz="1800" dirty="0" smtClean="0">
                <a:hlinkClick r:id="rId3"/>
              </a:rPr>
              <a:t>www.well.ox.ac.uk/people/matthieu-miossec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49546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66"/>
    </mc:Choice>
    <mc:Fallback xmlns="">
      <p:transition spd="slow" advTm="1246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39943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Data Structures {'dictionaries</a:t>
            </a:r>
            <a:r>
              <a:rPr lang="en-US" sz="2000" b="1" dirty="0">
                <a:solidFill>
                  <a:schemeClr val="bg1"/>
                </a:solidFill>
              </a:rPr>
              <a:t>'</a:t>
            </a:r>
            <a:r>
              <a:rPr lang="en-US" sz="2000" b="1" dirty="0" smtClean="0">
                <a:solidFill>
                  <a:schemeClr val="bg1"/>
                </a:solidFill>
              </a:rPr>
              <a:t>:  1/2}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4473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One final built-in data structure to look is </a:t>
            </a:r>
            <a:r>
              <a:rPr lang="en-US" sz="2400" i="1" dirty="0" smtClean="0">
                <a:latin typeface="FoundrySterling-Book"/>
              </a:rPr>
              <a:t>dictionaries </a:t>
            </a:r>
            <a:r>
              <a:rPr lang="en-US" sz="2400" dirty="0" smtClean="0">
                <a:latin typeface="FoundrySterling-Book"/>
              </a:rPr>
              <a:t>or</a:t>
            </a:r>
            <a:r>
              <a:rPr lang="en-US" sz="2400" i="1" dirty="0" smtClean="0">
                <a:latin typeface="FoundrySterling-Book"/>
              </a:rPr>
              <a:t> dict</a:t>
            </a:r>
            <a:r>
              <a:rPr lang="en-US" sz="2400" dirty="0" smtClean="0">
                <a:latin typeface="FoundrySterling-Book"/>
              </a:rPr>
              <a:t>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As with </a:t>
            </a:r>
            <a:r>
              <a:rPr lang="en-US" sz="2000" i="1" dirty="0" smtClean="0">
                <a:latin typeface="FoundrySterling-Book"/>
              </a:rPr>
              <a:t>lists</a:t>
            </a:r>
            <a:r>
              <a:rPr lang="en-US" sz="2000" dirty="0" smtClean="0">
                <a:latin typeface="FoundrySterling-Book"/>
              </a:rPr>
              <a:t> and </a:t>
            </a:r>
            <a:r>
              <a:rPr lang="en-US" sz="2000" i="1" dirty="0" smtClean="0">
                <a:latin typeface="FoundrySterling-Book"/>
              </a:rPr>
              <a:t>tuples</a:t>
            </a:r>
            <a:r>
              <a:rPr lang="en-US" sz="2000" dirty="0" smtClean="0">
                <a:latin typeface="FoundrySterling-Book"/>
              </a:rPr>
              <a:t>, </a:t>
            </a:r>
            <a:r>
              <a:rPr lang="en-US" sz="2000" i="1" dirty="0" smtClean="0">
                <a:latin typeface="FoundrySterling-Book"/>
              </a:rPr>
              <a:t>dictionaries</a:t>
            </a:r>
            <a:r>
              <a:rPr lang="en-US" sz="2000" dirty="0" smtClean="0">
                <a:latin typeface="FoundrySterling-Book"/>
              </a:rPr>
              <a:t> can store values of various types. Unlike these two, values are accessed directly using a </a:t>
            </a:r>
            <a:r>
              <a:rPr lang="en-US" sz="2000" b="1" dirty="0" smtClean="0">
                <a:latin typeface="FoundrySterling-Book"/>
              </a:rPr>
              <a:t>key</a:t>
            </a:r>
            <a:r>
              <a:rPr lang="en-US" sz="2000" dirty="0" smtClean="0">
                <a:latin typeface="FoundrySterling-Book"/>
              </a:rPr>
              <a:t>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16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Although this won’t be obvious on such small examples, getting a value using a key -a single step process- is much faster than looking through a list for a specific value.</a:t>
            </a:r>
          </a:p>
          <a:p>
            <a:pPr marL="1054603" lvl="2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This is why these types of structures are a fundamental part of aligning DNA sequences to the human genome (but that’s a whole other class!...*)</a:t>
            </a:r>
            <a:endParaRPr lang="en-US" sz="2000" dirty="0">
              <a:latin typeface="FoundrySterling-Book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78264" y="2506361"/>
            <a:ext cx="7501807" cy="8771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Arial Unicode MS"/>
              </a:rPr>
              <a:t>ext</a:t>
            </a:r>
            <a:r>
              <a:rPr lang="en-GB" dirty="0" smtClean="0">
                <a:latin typeface="Arial Unicode MS"/>
              </a:rPr>
              <a:t> </a:t>
            </a:r>
            <a:r>
              <a:rPr lang="en-GB" dirty="0">
                <a:latin typeface="Arial Unicode MS"/>
              </a:rPr>
              <a:t>= </a:t>
            </a:r>
            <a:r>
              <a:rPr lang="en-GB" dirty="0" smtClean="0">
                <a:latin typeface="Arial Unicode MS"/>
              </a:rPr>
              <a:t>{'Harrison Hamill': </a:t>
            </a:r>
            <a:r>
              <a:rPr lang="en-GB" dirty="0">
                <a:latin typeface="Arial Unicode MS"/>
              </a:rPr>
              <a:t>1279, '</a:t>
            </a:r>
            <a:r>
              <a:rPr lang="en-GB" dirty="0" smtClean="0">
                <a:latin typeface="Arial Unicode MS"/>
              </a:rPr>
              <a:t>Carrie Ford': </a:t>
            </a:r>
            <a:r>
              <a:rPr lang="en-GB" dirty="0">
                <a:latin typeface="Arial Unicode MS"/>
              </a:rPr>
              <a:t>1876, 'Mark </a:t>
            </a:r>
            <a:r>
              <a:rPr lang="en-GB" dirty="0" smtClean="0">
                <a:latin typeface="Arial Unicode MS"/>
              </a:rPr>
              <a:t>Fisher': </a:t>
            </a:r>
            <a:r>
              <a:rPr lang="en-GB" dirty="0">
                <a:latin typeface="Arial Unicode MS"/>
              </a:rPr>
              <a:t>1345}</a:t>
            </a:r>
          </a:p>
          <a:p>
            <a:r>
              <a:rPr lang="en-GB" dirty="0" smtClean="0">
                <a:latin typeface="Arial Unicode MS"/>
              </a:rPr>
              <a:t># We </a:t>
            </a:r>
            <a:r>
              <a:rPr lang="en-GB" dirty="0">
                <a:latin typeface="Arial Unicode MS"/>
              </a:rPr>
              <a:t>know Carrie Ford </a:t>
            </a:r>
            <a:r>
              <a:rPr lang="en-GB" dirty="0" smtClean="0">
                <a:latin typeface="Arial Unicode MS"/>
              </a:rPr>
              <a:t>(the key</a:t>
            </a:r>
            <a:r>
              <a:rPr lang="en-GB" dirty="0">
                <a:latin typeface="Arial Unicode MS"/>
              </a:rPr>
              <a:t>) we want her </a:t>
            </a:r>
            <a:r>
              <a:rPr lang="en-GB" dirty="0" smtClean="0">
                <a:latin typeface="Arial Unicode MS"/>
              </a:rPr>
              <a:t>phone extension (the value)</a:t>
            </a:r>
          </a:p>
          <a:p>
            <a:r>
              <a:rPr lang="en-GB" dirty="0" smtClean="0">
                <a:latin typeface="Arial Unicode MS"/>
              </a:rPr>
              <a:t>print(</a:t>
            </a:r>
            <a:r>
              <a:rPr lang="en-GB" dirty="0" err="1" smtClean="0">
                <a:latin typeface="Arial Unicode MS"/>
              </a:rPr>
              <a:t>ext</a:t>
            </a:r>
            <a:r>
              <a:rPr lang="en-GB" dirty="0" smtClean="0">
                <a:latin typeface="Arial Unicode MS"/>
              </a:rPr>
              <a:t>[</a:t>
            </a:r>
            <a:r>
              <a:rPr lang="en-GB" dirty="0">
                <a:latin typeface="Arial Unicode MS"/>
              </a:rPr>
              <a:t>'</a:t>
            </a:r>
            <a:r>
              <a:rPr lang="en-GB" dirty="0" smtClean="0">
                <a:latin typeface="Arial Unicode MS"/>
              </a:rPr>
              <a:t>Carrie Ford'])  # Shows 1876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454422"/>
            <a:ext cx="357020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587"/>
              </a:spcAft>
            </a:pPr>
            <a:r>
              <a:rPr lang="en-US" sz="1600" dirty="0" smtClean="0">
                <a:solidFill>
                  <a:schemeClr val="bg1"/>
                </a:solidFill>
                <a:latin typeface="FoundrySterling-Book"/>
              </a:rPr>
              <a:t>*…Pipelines for NGS data specifically</a:t>
            </a:r>
            <a:endParaRPr lang="en-US" sz="1600" dirty="0">
              <a:solidFill>
                <a:schemeClr val="bg1"/>
              </a:solidFill>
              <a:latin typeface="FoundrySterling-Book"/>
            </a:endParaRPr>
          </a:p>
        </p:txBody>
      </p:sp>
    </p:spTree>
    <p:extLst>
      <p:ext uri="{BB962C8B-B14F-4D97-AF65-F5344CB8AC3E}">
        <p14:creationId xmlns:p14="http://schemas.microsoft.com/office/powerpoint/2010/main" val="289175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3990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Data Structures </a:t>
            </a:r>
            <a:r>
              <a:rPr lang="en-US" sz="2000" b="1" dirty="0">
                <a:solidFill>
                  <a:schemeClr val="bg1"/>
                </a:solidFill>
              </a:rPr>
              <a:t>{'dictionaries':  </a:t>
            </a:r>
            <a:r>
              <a:rPr lang="en-US" sz="2000" b="1" dirty="0" smtClean="0">
                <a:solidFill>
                  <a:schemeClr val="bg1"/>
                </a:solidFill>
              </a:rPr>
              <a:t>2/2</a:t>
            </a:r>
            <a:r>
              <a:rPr lang="en-US" sz="2000" b="1" dirty="0">
                <a:solidFill>
                  <a:schemeClr val="bg1"/>
                </a:solidFill>
              </a:rPr>
              <a:t>}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In </a:t>
            </a:r>
            <a:r>
              <a:rPr lang="en-US" sz="2400" i="1" dirty="0" smtClean="0">
                <a:latin typeface="FoundrySterling-Book"/>
              </a:rPr>
              <a:t>dictionaries</a:t>
            </a:r>
            <a:r>
              <a:rPr lang="en-US" sz="2400" dirty="0" smtClean="0">
                <a:latin typeface="FoundrySterling-Book"/>
              </a:rPr>
              <a:t>, everything is mutable except for the individual keys themselves.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If Harrison Hamill gets a new extension, we can update that.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3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You can also use this approach to add a new entry.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5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Keys are also used for removing entries (using .pop() again).</a:t>
            </a:r>
          </a:p>
          <a:p>
            <a:pPr lvl="1">
              <a:spcAft>
                <a:spcPts val="1587"/>
              </a:spcAft>
            </a:pPr>
            <a:endParaRPr lang="en-US" sz="4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If we are not sure if a key exists, we can use </a:t>
            </a:r>
            <a:r>
              <a:rPr lang="en-US" sz="2000" b="1" i="1" dirty="0" smtClean="0">
                <a:latin typeface="FoundrySterling-Book"/>
              </a:rPr>
              <a:t>in</a:t>
            </a:r>
            <a:r>
              <a:rPr lang="en-US" sz="2000" dirty="0" smtClean="0">
                <a:latin typeface="FoundrySterling-Book"/>
              </a:rPr>
              <a:t> and </a:t>
            </a:r>
            <a:r>
              <a:rPr lang="en-US" sz="2000" b="1" i="1" dirty="0" smtClean="0">
                <a:latin typeface="FoundrySterling-Book"/>
              </a:rPr>
              <a:t>not in</a:t>
            </a:r>
            <a:r>
              <a:rPr lang="en-US" sz="2000" i="1" dirty="0" smtClean="0">
                <a:latin typeface="FoundrySterling-Book"/>
              </a:rPr>
              <a:t>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900" i="1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Methods also exists to lookup all keys, values or key:value pairs</a:t>
            </a:r>
            <a:r>
              <a:rPr lang="en-US" sz="2000" baseline="30000" dirty="0" smtClean="0">
                <a:latin typeface="FoundrySterling-Book"/>
              </a:rPr>
              <a:t>*</a:t>
            </a:r>
            <a:r>
              <a:rPr lang="en-US" sz="2000" dirty="0" smtClean="0">
                <a:latin typeface="FoundrySterling-Book"/>
              </a:rPr>
              <a:t>, but that often defeats</a:t>
            </a:r>
            <a:br>
              <a:rPr lang="en-US" sz="2000" dirty="0" smtClean="0">
                <a:latin typeface="FoundrySterling-Book"/>
              </a:rPr>
            </a:br>
            <a:r>
              <a:rPr lang="en-US" sz="2000" dirty="0" smtClean="0">
                <a:latin typeface="FoundrySterling-Book"/>
              </a:rPr>
              <a:t>the purpose of </a:t>
            </a:r>
            <a:r>
              <a:rPr lang="en-US" sz="2000" i="1" dirty="0" smtClean="0">
                <a:latin typeface="FoundrySterling-Book"/>
              </a:rPr>
              <a:t>dict</a:t>
            </a:r>
            <a:r>
              <a:rPr lang="en-US" sz="2000" dirty="0" smtClean="0">
                <a:latin typeface="FoundrySterling-Book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26491" y="2494788"/>
            <a:ext cx="7735231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Arial Unicode MS"/>
              </a:rPr>
              <a:t>off_num</a:t>
            </a:r>
            <a:r>
              <a:rPr lang="en-GB" dirty="0" smtClean="0">
                <a:latin typeface="Arial Unicode MS"/>
              </a:rPr>
              <a:t>['Harrison Hamill</a:t>
            </a:r>
            <a:r>
              <a:rPr lang="en-GB" dirty="0">
                <a:latin typeface="Arial Unicode MS"/>
              </a:rPr>
              <a:t>'</a:t>
            </a:r>
            <a:r>
              <a:rPr lang="en-GB" dirty="0" smtClean="0">
                <a:latin typeface="Arial Unicode MS"/>
              </a:rPr>
              <a:t>] = 1138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26490" y="3250330"/>
            <a:ext cx="7735232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Arial Unicode MS"/>
              </a:rPr>
              <a:t>off_num</a:t>
            </a:r>
            <a:r>
              <a:rPr lang="en-GB" dirty="0" smtClean="0">
                <a:latin typeface="Arial Unicode MS"/>
              </a:rPr>
              <a:t>[</a:t>
            </a:r>
            <a:r>
              <a:rPr lang="en-GB" dirty="0">
                <a:latin typeface="Arial Unicode MS"/>
              </a:rPr>
              <a:t>'</a:t>
            </a:r>
            <a:r>
              <a:rPr lang="en-GB" dirty="0" smtClean="0">
                <a:latin typeface="Arial Unicode MS"/>
              </a:rPr>
              <a:t>Anthony Baker'] = 3022 # Not previously in dictionary but now is.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26490" y="4041026"/>
            <a:ext cx="7735232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Arial Unicode MS"/>
              </a:rPr>
              <a:t>off_num.pop</a:t>
            </a:r>
            <a:r>
              <a:rPr lang="en-GB" dirty="0">
                <a:latin typeface="Arial Unicode MS"/>
              </a:rPr>
              <a:t>(</a:t>
            </a:r>
            <a:r>
              <a:rPr lang="en-GB" dirty="0" smtClean="0">
                <a:latin typeface="Arial Unicode MS"/>
              </a:rPr>
              <a:t>'Anthony Baker‘) # Previously in dictionary now isn’t.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26489" y="4861573"/>
            <a:ext cx="7735233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 Unicode MS"/>
              </a:rPr>
              <a:t>'Mark Fisher</a:t>
            </a:r>
            <a:r>
              <a:rPr lang="en-GB" dirty="0">
                <a:latin typeface="Arial Unicode MS"/>
              </a:rPr>
              <a:t>'</a:t>
            </a:r>
            <a:r>
              <a:rPr lang="en-GB" dirty="0" smtClean="0">
                <a:latin typeface="Arial Unicode MS"/>
              </a:rPr>
              <a:t> in </a:t>
            </a:r>
            <a:r>
              <a:rPr lang="en-GB" dirty="0" err="1" smtClean="0">
                <a:latin typeface="Arial Unicode MS"/>
              </a:rPr>
              <a:t>off_num</a:t>
            </a:r>
            <a:r>
              <a:rPr lang="en-GB" dirty="0" smtClean="0">
                <a:latin typeface="Arial Unicode MS"/>
              </a:rPr>
              <a:t> # It’s true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3607956" y="5682120"/>
            <a:ext cx="2750403" cy="6155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Arial Unicode MS"/>
              </a:rPr>
              <a:t>off_num.keys</a:t>
            </a:r>
            <a:r>
              <a:rPr lang="en-GB" dirty="0" smtClean="0">
                <a:latin typeface="Arial Unicode MS"/>
              </a:rPr>
              <a:t>()</a:t>
            </a:r>
          </a:p>
          <a:p>
            <a:r>
              <a:rPr lang="en-US" dirty="0" err="1" smtClean="0">
                <a:latin typeface="Arial Unicode MS"/>
              </a:rPr>
              <a:t>off_nums.values</a:t>
            </a:r>
            <a:r>
              <a:rPr lang="en-US" dirty="0" smtClean="0">
                <a:latin typeface="Arial Unicode MS"/>
              </a:rPr>
              <a:t>()</a:t>
            </a:r>
            <a:endParaRPr lang="en-GB" dirty="0" smtClean="0">
              <a:latin typeface="Arial Unicode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63403" y="6448265"/>
            <a:ext cx="4857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30000" dirty="0" smtClean="0">
                <a:solidFill>
                  <a:schemeClr val="bg1"/>
                </a:solidFill>
              </a:rPr>
              <a:t>*</a:t>
            </a:r>
            <a:r>
              <a:rPr lang="en-US" sz="1600" dirty="0" smtClean="0">
                <a:solidFill>
                  <a:schemeClr val="bg1"/>
                </a:solidFill>
              </a:rPr>
              <a:t>You should mostly only ever need .</a:t>
            </a:r>
            <a:r>
              <a:rPr lang="en-US" sz="1600" i="1" dirty="0" smtClean="0">
                <a:solidFill>
                  <a:schemeClr val="bg1"/>
                </a:solidFill>
              </a:rPr>
              <a:t>keys()</a:t>
            </a:r>
            <a:r>
              <a:rPr lang="en-US" sz="1600" dirty="0" smtClean="0">
                <a:solidFill>
                  <a:schemeClr val="bg1"/>
                </a:solidFill>
              </a:rPr>
              <a:t>.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6481995" y="5808681"/>
            <a:ext cx="2380013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Arial Unicode MS"/>
              </a:rPr>
              <a:t>off_num</a:t>
            </a:r>
            <a:r>
              <a:rPr lang="en-GB" dirty="0" smtClean="0">
                <a:latin typeface="Arial Unicode MS"/>
              </a:rPr>
              <a:t>.</a:t>
            </a:r>
            <a:r>
              <a:rPr lang="en-US" dirty="0" smtClean="0">
                <a:latin typeface="Arial Unicode MS"/>
              </a:rPr>
              <a:t>items()</a:t>
            </a:r>
            <a:endParaRPr lang="en-GB" dirty="0" smtClean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90899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3490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Beyond flow control: Functions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4975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Previously, we saw how to repetitively apply an action to an iterable data structure using FOR and WHILE loops.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Here’s a new example with a list.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What if we want to apply an action in distinct parts of our code rather than sequentially in a loop?</a:t>
            </a:r>
            <a:r>
              <a:rPr lang="en-US" sz="2000" dirty="0">
                <a:latin typeface="FoundrySterling-Book"/>
              </a:rPr>
              <a:t> </a:t>
            </a:r>
            <a:r>
              <a:rPr lang="en-US" sz="2000" dirty="0" smtClean="0">
                <a:latin typeface="FoundrySterling-Book"/>
              </a:rPr>
              <a:t>We will need to create a </a:t>
            </a:r>
            <a:r>
              <a:rPr lang="en-US" sz="2000" b="1" dirty="0" smtClean="0">
                <a:latin typeface="FoundrySterling-Book"/>
              </a:rPr>
              <a:t>function</a:t>
            </a:r>
            <a:r>
              <a:rPr lang="en-US" sz="2000" dirty="0" smtClean="0">
                <a:latin typeface="FoundrySterling-Book"/>
              </a:rPr>
              <a:t>.</a:t>
            </a:r>
          </a:p>
          <a:p>
            <a:pPr marL="1054603" lvl="2" indent="-190404">
              <a:spcAft>
                <a:spcPts val="1587"/>
              </a:spcAft>
              <a:buFont typeface="Arial"/>
              <a:buChar char="•"/>
            </a:pPr>
            <a:r>
              <a:rPr lang="en-US" sz="1800" dirty="0" smtClean="0">
                <a:latin typeface="FoundrySterling-Book"/>
              </a:rPr>
              <a:t>We have seen several examples of Python built-in functions, such as </a:t>
            </a:r>
            <a:r>
              <a:rPr lang="en-US" sz="1800" i="1" dirty="0" smtClean="0">
                <a:latin typeface="FoundrySterling-Book"/>
              </a:rPr>
              <a:t>print()</a:t>
            </a:r>
            <a:r>
              <a:rPr lang="en-US" sz="1800" dirty="0" smtClean="0">
                <a:latin typeface="FoundrySterling-Book"/>
              </a:rPr>
              <a:t>, </a:t>
            </a:r>
            <a:r>
              <a:rPr lang="en-US" sz="1800" i="1" dirty="0" smtClean="0">
                <a:latin typeface="FoundrySterling-Book"/>
              </a:rPr>
              <a:t>bool()</a:t>
            </a:r>
            <a:r>
              <a:rPr lang="en-US" sz="1800" dirty="0" smtClean="0">
                <a:latin typeface="FoundrySterling-Book"/>
              </a:rPr>
              <a:t>,</a:t>
            </a:r>
            <a:r>
              <a:rPr lang="en-US" sz="1800" i="1" dirty="0" smtClean="0">
                <a:latin typeface="FoundrySterling-Book"/>
              </a:rPr>
              <a:t> input()</a:t>
            </a:r>
            <a:r>
              <a:rPr lang="en-US" sz="1800" dirty="0" smtClean="0">
                <a:latin typeface="FoundrySterling-Book"/>
              </a:rPr>
              <a:t>, </a:t>
            </a:r>
            <a:r>
              <a:rPr lang="en-US" sz="1800" i="1" dirty="0" smtClean="0">
                <a:latin typeface="FoundrySterling-Book"/>
              </a:rPr>
              <a:t>range()</a:t>
            </a:r>
            <a:r>
              <a:rPr lang="en-US" sz="1800" dirty="0" smtClean="0">
                <a:latin typeface="FoundrySterling-Book"/>
              </a:rPr>
              <a:t>,…etc. Now let’s create our own</a:t>
            </a:r>
            <a:r>
              <a:rPr lang="en-US" sz="1800" dirty="0">
                <a:latin typeface="FoundrySterling-Book"/>
              </a:rPr>
              <a:t>!</a:t>
            </a:r>
            <a:endParaRPr lang="en-US" sz="1800" i="1" dirty="0" smtClean="0">
              <a:latin typeface="FoundrySterling-Book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18300" y="2522342"/>
            <a:ext cx="4379047" cy="19236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 Unicode MS"/>
              </a:rPr>
              <a:t>num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= 0</a:t>
            </a:r>
          </a:p>
          <a:p>
            <a:r>
              <a:rPr lang="en-US" dirty="0">
                <a:latin typeface="Arial Unicode MS"/>
              </a:rPr>
              <a:t>for </a:t>
            </a:r>
            <a:r>
              <a:rPr lang="en-US" dirty="0" err="1">
                <a:latin typeface="Arial Unicode MS"/>
              </a:rPr>
              <a:t>i</a:t>
            </a:r>
            <a:r>
              <a:rPr lang="en-US" dirty="0">
                <a:latin typeface="Arial Unicode MS"/>
              </a:rPr>
              <a:t> in [5, 4, 20, 19, 1, 6]:</a:t>
            </a:r>
          </a:p>
          <a:p>
            <a:r>
              <a:rPr lang="en-US" dirty="0">
                <a:latin typeface="Arial Unicode MS"/>
              </a:rPr>
              <a:t>  if </a:t>
            </a:r>
            <a:r>
              <a:rPr lang="en-US" dirty="0" err="1">
                <a:latin typeface="Arial Unicode MS"/>
              </a:rPr>
              <a:t>i</a:t>
            </a:r>
            <a:r>
              <a:rPr lang="en-US" dirty="0">
                <a:latin typeface="Arial Unicode MS"/>
              </a:rPr>
              <a:t> % 2 == 0:</a:t>
            </a:r>
          </a:p>
          <a:p>
            <a:r>
              <a:rPr lang="en-US" dirty="0">
                <a:latin typeface="Arial Unicode MS"/>
              </a:rPr>
              <a:t>    </a:t>
            </a:r>
            <a:r>
              <a:rPr lang="en-US" dirty="0" err="1" smtClean="0">
                <a:latin typeface="Arial Unicode MS"/>
              </a:rPr>
              <a:t>num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+= </a:t>
            </a:r>
            <a:r>
              <a:rPr lang="en-US" dirty="0" err="1">
                <a:latin typeface="Arial Unicode MS"/>
              </a:rPr>
              <a:t>i</a:t>
            </a:r>
            <a:r>
              <a:rPr lang="en-US" dirty="0">
                <a:latin typeface="Arial Unicode MS"/>
              </a:rPr>
              <a:t> </a:t>
            </a:r>
            <a:r>
              <a:rPr lang="en-US" dirty="0" smtClean="0">
                <a:latin typeface="Arial Unicode MS"/>
              </a:rPr>
              <a:t># If </a:t>
            </a:r>
            <a:r>
              <a:rPr lang="en-US" dirty="0">
                <a:latin typeface="Arial Unicode MS"/>
              </a:rPr>
              <a:t>even we add.</a:t>
            </a:r>
          </a:p>
          <a:p>
            <a:r>
              <a:rPr lang="en-US" dirty="0">
                <a:latin typeface="Arial Unicode MS"/>
              </a:rPr>
              <a:t>  else:</a:t>
            </a:r>
          </a:p>
          <a:p>
            <a:r>
              <a:rPr lang="en-US" dirty="0">
                <a:latin typeface="Arial Unicode MS"/>
              </a:rPr>
              <a:t>    </a:t>
            </a:r>
            <a:r>
              <a:rPr lang="en-US" dirty="0" err="1" smtClean="0">
                <a:latin typeface="Arial Unicode MS"/>
              </a:rPr>
              <a:t>num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-= </a:t>
            </a:r>
            <a:r>
              <a:rPr lang="en-US" dirty="0" err="1">
                <a:latin typeface="Arial Unicode MS"/>
              </a:rPr>
              <a:t>i</a:t>
            </a:r>
            <a:r>
              <a:rPr lang="en-US" dirty="0">
                <a:latin typeface="Arial Unicode MS"/>
              </a:rPr>
              <a:t> </a:t>
            </a:r>
            <a:r>
              <a:rPr lang="en-US" dirty="0" smtClean="0">
                <a:latin typeface="Arial Unicode MS"/>
              </a:rPr>
              <a:t># If </a:t>
            </a:r>
            <a:r>
              <a:rPr lang="en-US" dirty="0">
                <a:latin typeface="Arial Unicode MS"/>
              </a:rPr>
              <a:t>odd we </a:t>
            </a:r>
            <a:r>
              <a:rPr lang="en-US" dirty="0" err="1">
                <a:latin typeface="Arial Unicode MS"/>
              </a:rPr>
              <a:t>substract</a:t>
            </a:r>
            <a:r>
              <a:rPr lang="en-US" dirty="0">
                <a:latin typeface="Arial Unicode MS"/>
              </a:rPr>
              <a:t>.</a:t>
            </a:r>
          </a:p>
          <a:p>
            <a:r>
              <a:rPr lang="en-US" dirty="0" smtClean="0">
                <a:latin typeface="Arial Unicode MS"/>
              </a:rPr>
              <a:t>print(</a:t>
            </a:r>
            <a:r>
              <a:rPr lang="en-US" dirty="0" err="1" smtClean="0">
                <a:latin typeface="Arial Unicode MS"/>
              </a:rPr>
              <a:t>num</a:t>
            </a:r>
            <a:r>
              <a:rPr lang="en-US" dirty="0" smtClean="0">
                <a:latin typeface="Arial Unicode MS"/>
              </a:rPr>
              <a:t>)</a:t>
            </a:r>
            <a:endParaRPr lang="en-US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48120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2184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</a:rPr>
              <a:t>d</a:t>
            </a:r>
            <a:r>
              <a:rPr lang="en-US" sz="2000" b="1" dirty="0" err="1" smtClean="0">
                <a:solidFill>
                  <a:schemeClr val="bg1"/>
                </a:solidFill>
              </a:rPr>
              <a:t>ef</a:t>
            </a:r>
            <a:r>
              <a:rPr lang="en-US" sz="2000" b="1" dirty="0" smtClean="0">
                <a:solidFill>
                  <a:schemeClr val="bg1"/>
                </a:solidFill>
              </a:rPr>
              <a:t> functions(1/2):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5283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Functions bear some resemblance to mathematical functions.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Let’s turn the following function                  into a Python function.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lvl="1">
              <a:spcAft>
                <a:spcPts val="1587"/>
              </a:spcAft>
            </a:pPr>
            <a:endParaRPr lang="en-US" sz="36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Once defined, a function can be invoked in any part of your code. It can even be invoked on itself</a:t>
            </a:r>
            <a:r>
              <a:rPr lang="en-US" sz="2000" dirty="0">
                <a:latin typeface="FoundrySterling-Book"/>
              </a:rPr>
              <a:t> </a:t>
            </a:r>
            <a:r>
              <a:rPr lang="en-US" sz="2000" dirty="0" smtClean="0">
                <a:latin typeface="FoundrySterling-Book"/>
              </a:rPr>
              <a:t>(in fact, this is an integral part of something called recursion).</a:t>
            </a:r>
          </a:p>
          <a:p>
            <a:pPr lvl="1">
              <a:spcAft>
                <a:spcPts val="1587"/>
              </a:spcAft>
            </a:pPr>
            <a:endParaRPr lang="en-US" sz="2000" dirty="0">
              <a:latin typeface="FoundrySterling-Book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8114"/>
          <a:stretch/>
        </p:blipFill>
        <p:spPr>
          <a:xfrm>
            <a:off x="4452398" y="2030182"/>
            <a:ext cx="1125314" cy="5278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33422" y="2538174"/>
            <a:ext cx="3642124" cy="21852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# First we define the function.</a:t>
            </a:r>
          </a:p>
          <a:p>
            <a:r>
              <a:rPr lang="en-US" dirty="0" err="1" smtClean="0">
                <a:latin typeface="Arial Unicode MS"/>
              </a:rPr>
              <a:t>def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 err="1" smtClean="0">
                <a:latin typeface="Arial Unicode MS"/>
              </a:rPr>
              <a:t>first_funct</a:t>
            </a:r>
            <a:r>
              <a:rPr lang="en-US" dirty="0" smtClean="0">
                <a:latin typeface="Arial Unicode MS"/>
              </a:rPr>
              <a:t>(x):</a:t>
            </a:r>
          </a:p>
          <a:p>
            <a:r>
              <a:rPr lang="en-US" dirty="0" smtClean="0">
                <a:latin typeface="Arial Unicode MS"/>
              </a:rPr>
              <a:t>	</a:t>
            </a:r>
            <a:r>
              <a:rPr lang="en-US" dirty="0" err="1" smtClean="0">
                <a:latin typeface="Arial Unicode MS"/>
              </a:rPr>
              <a:t>num</a:t>
            </a:r>
            <a:r>
              <a:rPr lang="en-US" dirty="0" smtClean="0">
                <a:latin typeface="Arial Unicode MS"/>
              </a:rPr>
              <a:t> = x**2/(3*x)</a:t>
            </a:r>
          </a:p>
          <a:p>
            <a:r>
              <a:rPr lang="en-US" dirty="0" smtClean="0">
                <a:latin typeface="Arial Unicode MS"/>
              </a:rPr>
              <a:t>	return </a:t>
            </a:r>
            <a:r>
              <a:rPr lang="en-US" dirty="0" err="1" smtClean="0">
                <a:latin typeface="Arial Unicode MS"/>
              </a:rPr>
              <a:t>num</a:t>
            </a:r>
            <a:endParaRPr lang="en-US" dirty="0" smtClean="0">
              <a:latin typeface="Arial Unicode MS"/>
            </a:endParaRPr>
          </a:p>
          <a:p>
            <a:endParaRPr lang="en-US" dirty="0">
              <a:latin typeface="Arial Unicode MS"/>
            </a:endParaRPr>
          </a:p>
          <a:p>
            <a:r>
              <a:rPr lang="en-US" dirty="0" smtClean="0">
                <a:latin typeface="Arial Unicode MS"/>
              </a:rPr>
              <a:t>#then we can execute it.</a:t>
            </a:r>
          </a:p>
          <a:p>
            <a:r>
              <a:rPr lang="en-GB" dirty="0" smtClean="0"/>
              <a:t>print(</a:t>
            </a:r>
            <a:r>
              <a:rPr lang="en-GB" dirty="0" err="1" smtClean="0"/>
              <a:t>first_funct</a:t>
            </a:r>
            <a:r>
              <a:rPr lang="en-GB" dirty="0" smtClean="0"/>
              <a:t>(20)) # 6.666…7</a:t>
            </a:r>
            <a:endParaRPr lang="en-GB" dirty="0"/>
          </a:p>
          <a:p>
            <a:r>
              <a:rPr lang="en-GB" dirty="0" smtClean="0"/>
              <a:t>print(</a:t>
            </a:r>
            <a:r>
              <a:rPr lang="en-GB" dirty="0" err="1" smtClean="0"/>
              <a:t>first_funct</a:t>
            </a:r>
            <a:r>
              <a:rPr lang="en-GB" dirty="0" smtClean="0"/>
              <a:t>(100)) # 33.3333…6</a:t>
            </a:r>
            <a:endParaRPr lang="en-GB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10274" y="3246030"/>
            <a:ext cx="5555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21848" y="3502147"/>
            <a:ext cx="5555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16672" y="2569580"/>
            <a:ext cx="4345677" cy="2236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87"/>
              </a:spcAft>
            </a:pPr>
            <a:r>
              <a:rPr lang="en-US" sz="1800" dirty="0" smtClean="0">
                <a:latin typeface="FoundrySterling-Book"/>
              </a:rPr>
              <a:t>The first line of any function we define will be: </a:t>
            </a:r>
            <a:r>
              <a:rPr lang="en-US" sz="1800" b="1" dirty="0" err="1" smtClean="0">
                <a:latin typeface="FoundrySterling-Book"/>
              </a:rPr>
              <a:t>def</a:t>
            </a:r>
            <a:r>
              <a:rPr lang="en-US" sz="1800" dirty="0" smtClean="0">
                <a:latin typeface="FoundrySterling-Book"/>
              </a:rPr>
              <a:t> </a:t>
            </a:r>
            <a:r>
              <a:rPr lang="en-US" sz="1800" dirty="0" err="1" smtClean="0">
                <a:latin typeface="FoundrySterling-Book"/>
              </a:rPr>
              <a:t>function_name</a:t>
            </a:r>
            <a:r>
              <a:rPr lang="en-US" sz="1800" dirty="0" smtClean="0">
                <a:latin typeface="FoundrySterling-Book"/>
              </a:rPr>
              <a:t>(parameter):</a:t>
            </a:r>
          </a:p>
          <a:p>
            <a:pPr>
              <a:spcAft>
                <a:spcPts val="1587"/>
              </a:spcAft>
            </a:pPr>
            <a:r>
              <a:rPr lang="en-US" sz="1800" dirty="0" smtClean="0">
                <a:latin typeface="FoundrySterling-Book"/>
              </a:rPr>
              <a:t>followed by a set of instructions. The output of the function is the value prefaced with the </a:t>
            </a:r>
            <a:r>
              <a:rPr lang="en-US" sz="1800" b="1" dirty="0" smtClean="0">
                <a:latin typeface="FoundrySterling-Book"/>
              </a:rPr>
              <a:t>return</a:t>
            </a:r>
            <a:r>
              <a:rPr lang="en-US" sz="1800" dirty="0" smtClean="0">
                <a:latin typeface="FoundrySterling-Book"/>
              </a:rPr>
              <a:t> keyword. 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  <a:latin typeface="FoundrySterling-Book"/>
              </a:rPr>
              <a:t>Nothing is invoked after a return statement.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52196" y="5934261"/>
            <a:ext cx="7800612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print(</a:t>
            </a:r>
            <a:r>
              <a:rPr lang="en-GB" dirty="0" err="1" smtClean="0"/>
              <a:t>first_funct</a:t>
            </a:r>
            <a:r>
              <a:rPr lang="en-GB" dirty="0" smtClean="0"/>
              <a:t>(</a:t>
            </a:r>
            <a:r>
              <a:rPr lang="en-GB" dirty="0" err="1" smtClean="0"/>
              <a:t>first_funct</a:t>
            </a:r>
            <a:r>
              <a:rPr lang="en-GB" dirty="0" smtClean="0"/>
              <a:t>(100))) # Output of one function is input of the next. </a:t>
            </a:r>
            <a:endParaRPr lang="en-GB" dirty="0"/>
          </a:p>
        </p:txBody>
      </p:sp>
      <p:sp>
        <p:nvSpPr>
          <p:cNvPr id="11" name="Right Arrow 10"/>
          <p:cNvSpPr/>
          <p:nvPr/>
        </p:nvSpPr>
        <p:spPr>
          <a:xfrm rot="1052813">
            <a:off x="326993" y="2697452"/>
            <a:ext cx="466915" cy="38544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2"/>
          <p:cNvSpPr/>
          <p:nvPr/>
        </p:nvSpPr>
        <p:spPr>
          <a:xfrm rot="20368039">
            <a:off x="332516" y="4293078"/>
            <a:ext cx="466915" cy="38544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55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2184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</a:rPr>
              <a:t>d</a:t>
            </a:r>
            <a:r>
              <a:rPr lang="en-US" sz="2000" b="1" dirty="0" err="1" smtClean="0">
                <a:solidFill>
                  <a:schemeClr val="bg1"/>
                </a:solidFill>
              </a:rPr>
              <a:t>ef</a:t>
            </a:r>
            <a:r>
              <a:rPr lang="en-US" sz="2000" b="1" dirty="0" smtClean="0">
                <a:solidFill>
                  <a:schemeClr val="bg1"/>
                </a:solidFill>
              </a:rPr>
              <a:t> functions(2/2):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A </a:t>
            </a:r>
            <a:r>
              <a:rPr lang="en-US" sz="2000" b="1" dirty="0" smtClean="0">
                <a:latin typeface="FoundrySterling-Book"/>
              </a:rPr>
              <a:t>return </a:t>
            </a:r>
            <a:r>
              <a:rPr lang="en-US" sz="2000" dirty="0" smtClean="0">
                <a:latin typeface="FoundrySterling-Book"/>
              </a:rPr>
              <a:t>can appear in the last line of a block of code within a function and several </a:t>
            </a:r>
            <a:r>
              <a:rPr lang="en-US" sz="2000" b="1" dirty="0" smtClean="0">
                <a:latin typeface="FoundrySterling-Book"/>
              </a:rPr>
              <a:t>return</a:t>
            </a:r>
            <a:r>
              <a:rPr lang="en-US" sz="2000" dirty="0" smtClean="0">
                <a:latin typeface="FoundrySterling-Book"/>
              </a:rPr>
              <a:t> statements can coexist within a function given flow control structures such as IF statements.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400" dirty="0">
              <a:latin typeface="FoundrySterling-Book"/>
            </a:endParaRPr>
          </a:p>
          <a:p>
            <a:pPr lvl="1">
              <a:spcAft>
                <a:spcPts val="1587"/>
              </a:spcAft>
            </a:pPr>
            <a:endParaRPr lang="en-US" sz="44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A function can and often has more than one input or </a:t>
            </a:r>
            <a:r>
              <a:rPr lang="en-US" sz="2000" b="1" dirty="0" smtClean="0">
                <a:latin typeface="FoundrySterling-Book"/>
              </a:rPr>
              <a:t>parameter</a:t>
            </a:r>
            <a:r>
              <a:rPr lang="en-US" sz="2000" baseline="30000" dirty="0" smtClean="0">
                <a:latin typeface="FoundrySterling-Book"/>
              </a:rPr>
              <a:t>*</a:t>
            </a:r>
            <a:r>
              <a:rPr lang="en-US" sz="2000" dirty="0" smtClean="0">
                <a:latin typeface="FoundrySterling-Book"/>
              </a:rPr>
              <a:t>.</a:t>
            </a:r>
          </a:p>
          <a:p>
            <a:pPr lvl="1">
              <a:spcAft>
                <a:spcPts val="1587"/>
              </a:spcAft>
            </a:pPr>
            <a:endParaRPr lang="en-US" sz="2000" dirty="0">
              <a:latin typeface="FoundrySterling-Book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9762" y="2211535"/>
            <a:ext cx="6478743" cy="24468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def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 </a:t>
            </a:r>
            <a:r>
              <a:rPr lang="en-GB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evod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(x):</a:t>
            </a: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if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x % 2 ==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0:</a:t>
            </a: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	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return “even number“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latin typeface="Arial Unicode MS"/>
            </a:endParaRP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else:</a:t>
            </a: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if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x &lt;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0:</a:t>
            </a: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	return "negative odd number"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latin typeface="Arial Unicode MS"/>
            </a:endParaRP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else:</a:t>
            </a: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	return "positive odd number"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		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print(</a:t>
            </a:r>
            <a:r>
              <a:rPr lang="en-GB" dirty="0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"This print will never be executed")</a:t>
            </a:r>
            <a:endParaRPr lang="en-GB" dirty="0">
              <a:solidFill>
                <a:schemeClr val="accent2">
                  <a:lumMod val="50000"/>
                </a:schemeClr>
              </a:solidFill>
              <a:latin typeface="Arial Unicode M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9762" y="5236062"/>
            <a:ext cx="4099558" cy="8771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err="1"/>
              <a:t>def</a:t>
            </a:r>
            <a:r>
              <a:rPr lang="es-ES" dirty="0"/>
              <a:t> </a:t>
            </a:r>
            <a:r>
              <a:rPr lang="es-ES" dirty="0" err="1" smtClean="0"/>
              <a:t>some_math</a:t>
            </a:r>
            <a:r>
              <a:rPr lang="es-ES" dirty="0" smtClean="0"/>
              <a:t>(x</a:t>
            </a:r>
            <a:r>
              <a:rPr lang="es-ES" dirty="0"/>
              <a:t>, y, z):</a:t>
            </a:r>
          </a:p>
          <a:p>
            <a:r>
              <a:rPr lang="es-ES" dirty="0" smtClean="0"/>
              <a:t>div </a:t>
            </a:r>
            <a:r>
              <a:rPr lang="es-ES" dirty="0"/>
              <a:t>= x/y</a:t>
            </a:r>
          </a:p>
          <a:p>
            <a:r>
              <a:rPr lang="es-ES" dirty="0" err="1"/>
              <a:t>return</a:t>
            </a:r>
            <a:r>
              <a:rPr lang="es-ES" dirty="0"/>
              <a:t> </a:t>
            </a:r>
            <a:r>
              <a:rPr lang="es-ES" dirty="0" smtClean="0"/>
              <a:t>div </a:t>
            </a:r>
            <a:r>
              <a:rPr lang="es-ES" dirty="0"/>
              <a:t>+ </a:t>
            </a:r>
            <a:r>
              <a:rPr lang="es-ES" dirty="0" smtClean="0"/>
              <a:t>z</a:t>
            </a:r>
            <a:endParaRPr lang="es-ES" dirty="0"/>
          </a:p>
        </p:txBody>
      </p:sp>
      <p:sp>
        <p:nvSpPr>
          <p:cNvPr id="13" name="TextBox 12"/>
          <p:cNvSpPr txBox="1"/>
          <p:nvPr/>
        </p:nvSpPr>
        <p:spPr>
          <a:xfrm>
            <a:off x="1" y="6462618"/>
            <a:ext cx="4857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aseline="30000" dirty="0" smtClean="0">
                <a:solidFill>
                  <a:schemeClr val="bg1"/>
                </a:solidFill>
              </a:rPr>
              <a:t>*</a:t>
            </a:r>
            <a:r>
              <a:rPr lang="en-US" sz="1600" dirty="0" smtClean="0">
                <a:solidFill>
                  <a:schemeClr val="bg1"/>
                </a:solidFill>
              </a:rPr>
              <a:t>And more than one comma-separated output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510601" y="4272917"/>
            <a:ext cx="466915" cy="38544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739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1620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Reading a file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4565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To get some real work done with Python, we need to be able to read in large quantities of information from files.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To access a text file we use the function </a:t>
            </a:r>
            <a:r>
              <a:rPr lang="en-US" sz="2000" i="1" dirty="0" smtClean="0">
                <a:latin typeface="FoundrySterling-Book"/>
              </a:rPr>
              <a:t>open(). </a:t>
            </a:r>
            <a:r>
              <a:rPr lang="en-US" sz="2000" dirty="0" smtClean="0">
                <a:latin typeface="FoundrySterling-Book"/>
              </a:rPr>
              <a:t>The function takes two parameters: a file location and a single character that signals whether we are </a:t>
            </a:r>
            <a:r>
              <a:rPr lang="en-US" sz="2000" dirty="0" smtClean="0">
                <a:latin typeface="Arial Unicode MS"/>
              </a:rPr>
              <a:t>'</a:t>
            </a:r>
            <a:r>
              <a:rPr lang="en-US" sz="2000" b="1" dirty="0" err="1" smtClean="0">
                <a:latin typeface="FoundrySterling-Book"/>
              </a:rPr>
              <a:t>r</a:t>
            </a:r>
            <a:r>
              <a:rPr lang="en-US" sz="2000" dirty="0" err="1">
                <a:latin typeface="Arial Unicode MS"/>
              </a:rPr>
              <a:t>'</a:t>
            </a:r>
            <a:r>
              <a:rPr lang="en-US" sz="2000" dirty="0" err="1" smtClean="0">
                <a:latin typeface="FoundrySterling-Book"/>
              </a:rPr>
              <a:t>eading</a:t>
            </a:r>
            <a:r>
              <a:rPr lang="en-US" sz="2000" dirty="0" smtClean="0">
                <a:latin typeface="FoundrySterling-Book"/>
              </a:rPr>
              <a:t> in or </a:t>
            </a:r>
            <a:r>
              <a:rPr lang="en-US" sz="2000" dirty="0" smtClean="0">
                <a:latin typeface="Arial Unicode MS"/>
              </a:rPr>
              <a:t>'</a:t>
            </a:r>
            <a:r>
              <a:rPr lang="en-US" sz="2000" b="1" dirty="0" err="1" smtClean="0">
                <a:latin typeface="FoundrySterling-Book"/>
              </a:rPr>
              <a:t>w</a:t>
            </a:r>
            <a:r>
              <a:rPr lang="en-US" sz="2000" dirty="0" err="1">
                <a:latin typeface="Arial Unicode MS"/>
              </a:rPr>
              <a:t>'</a:t>
            </a:r>
            <a:r>
              <a:rPr lang="en-US" sz="2000" dirty="0" err="1" smtClean="0">
                <a:latin typeface="FoundrySterling-Book"/>
              </a:rPr>
              <a:t>riting</a:t>
            </a:r>
            <a:r>
              <a:rPr lang="en-US" sz="2000" dirty="0" smtClean="0">
                <a:latin typeface="FoundrySterling-Book"/>
              </a:rPr>
              <a:t> to </a:t>
            </a:r>
            <a:r>
              <a:rPr lang="en-US" sz="2000" dirty="0">
                <a:latin typeface="FoundrySterling-Book"/>
              </a:rPr>
              <a:t>a</a:t>
            </a:r>
            <a:r>
              <a:rPr lang="en-US" sz="2000" dirty="0" smtClean="0">
                <a:latin typeface="FoundrySterling-Book"/>
              </a:rPr>
              <a:t> file.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16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The </a:t>
            </a:r>
            <a:r>
              <a:rPr lang="en-US" sz="2000" i="1" dirty="0" smtClean="0">
                <a:latin typeface="FoundrySterling-Book"/>
              </a:rPr>
              <a:t>.read()</a:t>
            </a:r>
            <a:r>
              <a:rPr lang="en-US" sz="2000" dirty="0" smtClean="0">
                <a:latin typeface="FoundrySterling-Book"/>
              </a:rPr>
              <a:t> method outputs the content of the entire file. Once this is done, the file is closed using the </a:t>
            </a:r>
            <a:r>
              <a:rPr lang="en-US" sz="2000" i="1" dirty="0" smtClean="0">
                <a:latin typeface="FoundrySterling-Book"/>
              </a:rPr>
              <a:t>.close() </a:t>
            </a:r>
            <a:r>
              <a:rPr lang="en-US" sz="2000" dirty="0" smtClean="0">
                <a:latin typeface="FoundrySterling-Book"/>
              </a:rPr>
              <a:t>method.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Typically, we don’t want to read a file all at once, but instead line by line. We typically use </a:t>
            </a:r>
            <a:r>
              <a:rPr lang="en-US" sz="2000" i="1" dirty="0" smtClean="0">
                <a:latin typeface="FoundrySterling-Book"/>
              </a:rPr>
              <a:t>.</a:t>
            </a:r>
            <a:r>
              <a:rPr lang="en-US" sz="2000" i="1" dirty="0" err="1" smtClean="0">
                <a:latin typeface="FoundrySterling-Book"/>
              </a:rPr>
              <a:t>readline</a:t>
            </a:r>
            <a:r>
              <a:rPr lang="en-US" sz="2000" i="1" dirty="0" smtClean="0">
                <a:latin typeface="FoundrySterling-Book"/>
              </a:rPr>
              <a:t>() </a:t>
            </a:r>
            <a:r>
              <a:rPr lang="en-US" sz="2000" dirty="0" smtClean="0">
                <a:latin typeface="FoundrySterling-Book"/>
              </a:rPr>
              <a:t>instead.</a:t>
            </a:r>
            <a:endParaRPr lang="en-US" sz="2000" dirty="0">
              <a:latin typeface="FoundrySterling-Book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97636" y="3166829"/>
            <a:ext cx="7544166" cy="8771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 Unicode MS"/>
              </a:rPr>
              <a:t>myfile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= open</a:t>
            </a:r>
            <a:r>
              <a:rPr lang="en-US" dirty="0" smtClean="0">
                <a:latin typeface="Arial Unicode MS"/>
              </a:rPr>
              <a:t>(‘mytext.txt', 'r') # All strings. The 'r</a:t>
            </a:r>
            <a:r>
              <a:rPr lang="en-US" dirty="0">
                <a:latin typeface="Arial Unicode MS"/>
              </a:rPr>
              <a:t>'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signals 'read' </a:t>
            </a:r>
            <a:r>
              <a:rPr lang="en-US" dirty="0" smtClean="0">
                <a:latin typeface="Arial Unicode MS"/>
              </a:rPr>
              <a:t>mode </a:t>
            </a:r>
            <a:endParaRPr lang="en-US" dirty="0">
              <a:latin typeface="Arial Unicode MS"/>
            </a:endParaRPr>
          </a:p>
          <a:p>
            <a:r>
              <a:rPr lang="en-US" dirty="0" smtClean="0">
                <a:latin typeface="Arial Unicode MS"/>
              </a:rPr>
              <a:t>print(</a:t>
            </a:r>
            <a:r>
              <a:rPr lang="en-US" dirty="0" err="1" smtClean="0">
                <a:latin typeface="Arial Unicode MS"/>
              </a:rPr>
              <a:t>myfile.read</a:t>
            </a:r>
            <a:r>
              <a:rPr lang="en-US" dirty="0" smtClean="0">
                <a:latin typeface="Arial Unicode MS"/>
              </a:rPr>
              <a:t>()) # Prints the entire content of the file.</a:t>
            </a:r>
            <a:endParaRPr lang="en-US" dirty="0">
              <a:latin typeface="Arial Unicode MS"/>
            </a:endParaRPr>
          </a:p>
          <a:p>
            <a:r>
              <a:rPr lang="en-US" dirty="0" err="1" smtClean="0">
                <a:latin typeface="Arial Unicode MS"/>
              </a:rPr>
              <a:t>myfile.close</a:t>
            </a:r>
            <a:r>
              <a:rPr lang="en-US" dirty="0" smtClean="0">
                <a:latin typeface="Arial Unicode MS"/>
              </a:rPr>
              <a:t>() </a:t>
            </a:r>
            <a:endParaRPr lang="en-US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93018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2907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Reading each line of a file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3313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Each invocation of </a:t>
            </a:r>
            <a:r>
              <a:rPr lang="en-US" sz="2400" i="1" dirty="0" smtClean="0">
                <a:latin typeface="FoundrySterling-Book"/>
              </a:rPr>
              <a:t>.</a:t>
            </a:r>
            <a:r>
              <a:rPr lang="en-US" sz="2400" i="1" dirty="0" err="1" smtClean="0">
                <a:latin typeface="FoundrySterling-Book"/>
              </a:rPr>
              <a:t>readline</a:t>
            </a:r>
            <a:r>
              <a:rPr lang="en-US" sz="2400" i="1" dirty="0" smtClean="0">
                <a:latin typeface="FoundrySterling-Book"/>
              </a:rPr>
              <a:t>() </a:t>
            </a:r>
            <a:r>
              <a:rPr lang="en-US" sz="2400" dirty="0" smtClean="0">
                <a:latin typeface="FoundrySterling-Book"/>
              </a:rPr>
              <a:t>outputs the next line in a file.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If we are interested in the first 3 lines of a file, we can use a FOR loop.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32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The file stream itself is an iterable data structure, which means we can also use the FOR loop directly on it.</a:t>
            </a:r>
            <a:endParaRPr lang="en-US" sz="2000" dirty="0">
              <a:latin typeface="FoundrySterling-Book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13069" y="2472350"/>
            <a:ext cx="7544166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 Unicode MS"/>
              </a:rPr>
              <a:t>myfile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= open</a:t>
            </a:r>
            <a:r>
              <a:rPr lang="en-US" dirty="0" smtClean="0">
                <a:latin typeface="Arial Unicode MS"/>
              </a:rPr>
              <a:t>(‘</a:t>
            </a:r>
            <a:r>
              <a:rPr lang="en-US" dirty="0" err="1" smtClean="0">
                <a:latin typeface="Arial Unicode MS"/>
              </a:rPr>
              <a:t>mytext.txt</a:t>
            </a:r>
            <a:r>
              <a:rPr lang="en-US" dirty="0" err="1">
                <a:latin typeface="Arial Unicode MS"/>
              </a:rPr>
              <a:t>','r</a:t>
            </a:r>
            <a:r>
              <a:rPr lang="en-US" dirty="0">
                <a:latin typeface="Arial Unicode MS"/>
              </a:rPr>
              <a:t>')</a:t>
            </a:r>
          </a:p>
          <a:p>
            <a:r>
              <a:rPr lang="en-US" dirty="0" smtClean="0">
                <a:latin typeface="Arial Unicode MS"/>
              </a:rPr>
              <a:t>for </a:t>
            </a:r>
            <a:r>
              <a:rPr lang="en-US" dirty="0" err="1" smtClean="0">
                <a:latin typeface="Arial Unicode MS"/>
              </a:rPr>
              <a:t>i</a:t>
            </a:r>
            <a:r>
              <a:rPr lang="en-US" dirty="0" smtClean="0">
                <a:latin typeface="Arial Unicode MS"/>
              </a:rPr>
              <a:t> in range(3): # Here we don’t use the variable explicitly, that’s allowed!</a:t>
            </a:r>
          </a:p>
          <a:p>
            <a:r>
              <a:rPr lang="en-US" dirty="0" smtClean="0">
                <a:latin typeface="Arial Unicode MS"/>
              </a:rPr>
              <a:t>	print(</a:t>
            </a:r>
            <a:r>
              <a:rPr lang="en-US" dirty="0" err="1" smtClean="0">
                <a:latin typeface="Arial Unicode MS"/>
              </a:rPr>
              <a:t>myfile.readline</a:t>
            </a:r>
            <a:r>
              <a:rPr lang="en-US" dirty="0">
                <a:latin typeface="Arial Unicode MS"/>
              </a:rPr>
              <a:t>())</a:t>
            </a:r>
          </a:p>
          <a:p>
            <a:r>
              <a:rPr lang="en-US" dirty="0" err="1" smtClean="0">
                <a:latin typeface="Arial Unicode MS"/>
              </a:rPr>
              <a:t>myfile.close</a:t>
            </a:r>
            <a:r>
              <a:rPr lang="en-US" dirty="0">
                <a:latin typeface="Arial Unicode MS"/>
              </a:rPr>
              <a:t>()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13069" y="4464057"/>
            <a:ext cx="7544166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 Unicode MS"/>
              </a:rPr>
              <a:t>myfile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= open</a:t>
            </a:r>
            <a:r>
              <a:rPr lang="en-US" dirty="0" smtClean="0">
                <a:latin typeface="Arial Unicode MS"/>
              </a:rPr>
              <a:t>(‘</a:t>
            </a:r>
            <a:r>
              <a:rPr lang="en-US" dirty="0" err="1" smtClean="0">
                <a:latin typeface="Arial Unicode MS"/>
              </a:rPr>
              <a:t>mytext.txt</a:t>
            </a:r>
            <a:r>
              <a:rPr lang="en-US" dirty="0" err="1">
                <a:latin typeface="Arial Unicode MS"/>
              </a:rPr>
              <a:t>','r</a:t>
            </a:r>
            <a:r>
              <a:rPr lang="en-US" dirty="0">
                <a:latin typeface="Arial Unicode MS"/>
              </a:rPr>
              <a:t>')</a:t>
            </a:r>
          </a:p>
          <a:p>
            <a:r>
              <a:rPr lang="en-US" dirty="0" smtClean="0">
                <a:latin typeface="Arial Unicode MS"/>
              </a:rPr>
              <a:t>for line in </a:t>
            </a:r>
            <a:r>
              <a:rPr lang="en-US" dirty="0" err="1" smtClean="0">
                <a:latin typeface="Arial Unicode MS"/>
              </a:rPr>
              <a:t>myfile</a:t>
            </a:r>
            <a:r>
              <a:rPr lang="en-US" dirty="0" smtClean="0">
                <a:latin typeface="Arial Unicode MS"/>
              </a:rPr>
              <a:t>:  # You don’t need to call the variable line for this to work.</a:t>
            </a:r>
          </a:p>
          <a:p>
            <a:r>
              <a:rPr lang="en-US" dirty="0" smtClean="0">
                <a:latin typeface="Arial Unicode MS"/>
              </a:rPr>
              <a:t>	print(line)</a:t>
            </a:r>
            <a:endParaRPr lang="en-US" dirty="0">
              <a:latin typeface="Arial Unicode MS"/>
            </a:endParaRPr>
          </a:p>
          <a:p>
            <a:r>
              <a:rPr lang="en-US" dirty="0" err="1" smtClean="0">
                <a:latin typeface="Arial Unicode MS"/>
              </a:rPr>
              <a:t>myfile.close</a:t>
            </a:r>
            <a:r>
              <a:rPr lang="en-US" dirty="0">
                <a:latin typeface="Arial Unicode MS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48130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17076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Writing to file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4483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If we are reading in big files and modifying them, we will want to keep the output in new files.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We use the same function as before but with the characters </a:t>
            </a:r>
            <a:r>
              <a:rPr lang="en-US" sz="2000" dirty="0" smtClean="0">
                <a:latin typeface="Arial Unicode MS"/>
              </a:rPr>
              <a:t>'w</a:t>
            </a:r>
            <a:r>
              <a:rPr lang="en-US" sz="2000" dirty="0">
                <a:latin typeface="Arial Unicode MS"/>
              </a:rPr>
              <a:t>'</a:t>
            </a:r>
            <a:r>
              <a:rPr lang="en-US" sz="2000" dirty="0" smtClean="0">
                <a:latin typeface="Arial Unicode MS"/>
              </a:rPr>
              <a:t> or</a:t>
            </a:r>
            <a:r>
              <a:rPr lang="en-US" sz="2000" dirty="0" smtClean="0">
                <a:latin typeface="FoundrySterling-Book"/>
              </a:rPr>
              <a:t> </a:t>
            </a:r>
            <a:r>
              <a:rPr lang="en-US" sz="2000" dirty="0" smtClean="0">
                <a:latin typeface="Arial Unicode MS"/>
              </a:rPr>
              <a:t>'a'. Both work the same when writing to a new file.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3600" dirty="0">
              <a:latin typeface="Arial Unicode MS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800" dirty="0" smtClean="0">
              <a:latin typeface="Arial Unicode MS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>
                <a:latin typeface="Arial Unicode MS"/>
              </a:rPr>
              <a:t>Where 'w' </a:t>
            </a:r>
            <a:r>
              <a:rPr lang="en-US" sz="2000" dirty="0" smtClean="0">
                <a:latin typeface="Arial Unicode MS"/>
              </a:rPr>
              <a:t>and 'a</a:t>
            </a:r>
            <a:r>
              <a:rPr lang="en-US" sz="2000" dirty="0">
                <a:latin typeface="Arial Unicode MS"/>
              </a:rPr>
              <a:t>'</a:t>
            </a:r>
            <a:r>
              <a:rPr lang="en-US" sz="2000" dirty="0" smtClean="0">
                <a:latin typeface="Arial Unicode MS"/>
              </a:rPr>
              <a:t> differ is when the file being written to already exists. While 'w' (write) will overwrite what already exists, </a:t>
            </a:r>
            <a:r>
              <a:rPr lang="en-US" sz="2000" dirty="0">
                <a:latin typeface="Arial Unicode MS"/>
              </a:rPr>
              <a:t>'a' </a:t>
            </a:r>
            <a:r>
              <a:rPr lang="en-US" sz="2000" dirty="0" smtClean="0">
                <a:latin typeface="Arial Unicode MS"/>
              </a:rPr>
              <a:t>(append) will start writing from the end of the file, preserving what was there before.</a:t>
            </a:r>
            <a:endParaRPr lang="en-US" sz="2000" dirty="0">
              <a:latin typeface="FoundrySterling-Book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82202" y="2949690"/>
            <a:ext cx="7505585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 Unicode MS"/>
              </a:rPr>
              <a:t>newfile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= open</a:t>
            </a:r>
            <a:r>
              <a:rPr lang="en-US" dirty="0" smtClean="0">
                <a:latin typeface="Arial Unicode MS"/>
              </a:rPr>
              <a:t>(</a:t>
            </a:r>
            <a:r>
              <a:rPr lang="en-US" dirty="0">
                <a:latin typeface="Arial Unicode MS"/>
              </a:rPr>
              <a:t>'</a:t>
            </a:r>
            <a:r>
              <a:rPr lang="en-US" dirty="0" smtClean="0">
                <a:latin typeface="Arial Unicode MS"/>
              </a:rPr>
              <a:t>new_text.txt', 'w</a:t>
            </a:r>
            <a:r>
              <a:rPr lang="en-US" dirty="0">
                <a:latin typeface="Arial Unicode MS"/>
              </a:rPr>
              <a:t>'</a:t>
            </a:r>
            <a:r>
              <a:rPr lang="en-US" dirty="0" smtClean="0">
                <a:latin typeface="Arial Unicode MS"/>
              </a:rPr>
              <a:t>)</a:t>
            </a:r>
            <a:endParaRPr lang="en-US" dirty="0">
              <a:latin typeface="Arial Unicode MS"/>
            </a:endParaRPr>
          </a:p>
          <a:p>
            <a:r>
              <a:rPr lang="en-US" dirty="0" err="1" smtClean="0">
                <a:latin typeface="Arial Unicode MS"/>
              </a:rPr>
              <a:t>newfile.write</a:t>
            </a:r>
            <a:r>
              <a:rPr lang="en-US" dirty="0" smtClean="0">
                <a:latin typeface="Arial Unicode MS"/>
              </a:rPr>
              <a:t>(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Hello World!\n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)  # You now have a file with Hello World! in it.</a:t>
            </a:r>
          </a:p>
          <a:p>
            <a:r>
              <a:rPr lang="en-US" dirty="0" err="1" smtClean="0">
                <a:latin typeface="Arial Unicode MS"/>
              </a:rPr>
              <a:t>newfile.write</a:t>
            </a:r>
            <a:r>
              <a:rPr lang="en-US" dirty="0" smtClean="0">
                <a:latin typeface="Arial Unicode MS"/>
              </a:rPr>
              <a:t>(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second line…\n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)  # The \n ensures you write to next line.</a:t>
            </a:r>
          </a:p>
          <a:p>
            <a:r>
              <a:rPr lang="en-US" dirty="0" err="1" smtClean="0">
                <a:latin typeface="Arial Unicode MS"/>
              </a:rPr>
              <a:t>newfile.close</a:t>
            </a:r>
            <a:r>
              <a:rPr lang="en-US" dirty="0">
                <a:latin typeface="Arial Unicode MS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65071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46611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A simple concrete read and write example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8046"/>
            <a:ext cx="8536261" cy="1897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Reading and writing is often done in one steady stream.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We have a file with information we want to transform and output to another file. For example, from a list of tab-delimited names, we can generate e-mail addresses with help from methods like</a:t>
            </a:r>
            <a:br>
              <a:rPr lang="en-US" sz="2000" dirty="0" smtClean="0">
                <a:latin typeface="FoundrySterling-Book"/>
              </a:rPr>
            </a:br>
            <a:r>
              <a:rPr lang="en-US" sz="2000" b="1" i="1" dirty="0" smtClean="0">
                <a:latin typeface="FoundrySterling-Book"/>
              </a:rPr>
              <a:t>.replace()</a:t>
            </a:r>
            <a:r>
              <a:rPr lang="en-US" sz="2000" dirty="0" smtClean="0">
                <a:latin typeface="FoundrySterling-Book"/>
              </a:rPr>
              <a:t>,</a:t>
            </a:r>
            <a:r>
              <a:rPr lang="en-US" sz="2000" b="1" i="1" dirty="0" smtClean="0">
                <a:latin typeface="FoundrySterling-Book"/>
              </a:rPr>
              <a:t> .split() </a:t>
            </a:r>
            <a:r>
              <a:rPr lang="en-US" sz="2000" dirty="0" smtClean="0">
                <a:latin typeface="FoundrySterling-Book"/>
              </a:rPr>
              <a:t>and</a:t>
            </a:r>
            <a:r>
              <a:rPr lang="en-US" sz="2000" b="1" i="1" dirty="0" smtClean="0">
                <a:latin typeface="FoundrySterling-Book"/>
              </a:rPr>
              <a:t> .join()</a:t>
            </a:r>
            <a:r>
              <a:rPr lang="en-US" sz="2000" b="1" dirty="0" smtClean="0">
                <a:latin typeface="FoundrySterling-Book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86061" y="3192758"/>
            <a:ext cx="7277949" cy="24468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names </a:t>
            </a:r>
            <a:r>
              <a:rPr lang="en-US" dirty="0">
                <a:latin typeface="Arial Unicode MS"/>
              </a:rPr>
              <a:t>= open('names.txt', 'r')</a:t>
            </a:r>
          </a:p>
          <a:p>
            <a:r>
              <a:rPr lang="en-US" dirty="0" smtClean="0">
                <a:latin typeface="Arial Unicode MS"/>
              </a:rPr>
              <a:t>mail </a:t>
            </a:r>
            <a:r>
              <a:rPr lang="en-US" dirty="0">
                <a:latin typeface="Arial Unicode MS"/>
              </a:rPr>
              <a:t>= open('emails.txt', 'a')</a:t>
            </a:r>
          </a:p>
          <a:p>
            <a:r>
              <a:rPr lang="en-US" dirty="0">
                <a:latin typeface="Arial Unicode MS"/>
              </a:rPr>
              <a:t/>
            </a:r>
            <a:br>
              <a:rPr lang="en-US" dirty="0">
                <a:latin typeface="Arial Unicode MS"/>
              </a:rPr>
            </a:br>
            <a:r>
              <a:rPr lang="en-US" dirty="0">
                <a:latin typeface="Arial Unicode MS"/>
              </a:rPr>
              <a:t>for line in </a:t>
            </a:r>
            <a:r>
              <a:rPr lang="en-US" dirty="0" smtClean="0">
                <a:latin typeface="Arial Unicode MS"/>
              </a:rPr>
              <a:t>names:</a:t>
            </a:r>
            <a:endParaRPr lang="en-US" dirty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  line = </a:t>
            </a:r>
            <a:r>
              <a:rPr lang="en-US" dirty="0" err="1">
                <a:latin typeface="Arial Unicode MS"/>
              </a:rPr>
              <a:t>line.replace</a:t>
            </a:r>
            <a:r>
              <a:rPr lang="en-US" dirty="0">
                <a:latin typeface="Arial Unicode MS"/>
              </a:rPr>
              <a:t>("'", "0") </a:t>
            </a:r>
            <a:r>
              <a:rPr lang="en-US" dirty="0" smtClean="0">
                <a:latin typeface="Arial Unicode MS"/>
              </a:rPr>
              <a:t># Any </a:t>
            </a:r>
            <a:r>
              <a:rPr lang="en-US" dirty="0">
                <a:latin typeface="Arial Unicode MS"/>
              </a:rPr>
              <a:t>apostrophe in a name is replaced with 0</a:t>
            </a:r>
          </a:p>
          <a:p>
            <a:r>
              <a:rPr lang="en-US" dirty="0">
                <a:latin typeface="Arial Unicode MS"/>
              </a:rPr>
              <a:t>  </a:t>
            </a:r>
            <a:r>
              <a:rPr lang="en-US" dirty="0" err="1" smtClean="0">
                <a:latin typeface="Arial Unicode MS"/>
              </a:rPr>
              <a:t>elem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= </a:t>
            </a:r>
            <a:r>
              <a:rPr lang="en-US" dirty="0" err="1">
                <a:latin typeface="Arial Unicode MS"/>
              </a:rPr>
              <a:t>line.split</a:t>
            </a:r>
            <a:r>
              <a:rPr lang="en-US" dirty="0">
                <a:latin typeface="Arial Unicode MS"/>
              </a:rPr>
              <a:t>() # </a:t>
            </a:r>
            <a:r>
              <a:rPr lang="en-US" dirty="0" smtClean="0">
                <a:latin typeface="Arial Unicode MS"/>
              </a:rPr>
              <a:t>We split a string around space and get a list.</a:t>
            </a:r>
            <a:endParaRPr lang="en-US" dirty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  </a:t>
            </a:r>
            <a:r>
              <a:rPr lang="en-US" dirty="0" err="1" smtClean="0">
                <a:latin typeface="Arial Unicode MS"/>
              </a:rPr>
              <a:t>mail.write</a:t>
            </a:r>
            <a:r>
              <a:rPr lang="en-US" dirty="0">
                <a:latin typeface="Arial Unicode MS"/>
              </a:rPr>
              <a:t>("_".</a:t>
            </a:r>
            <a:r>
              <a:rPr lang="en-US" dirty="0" smtClean="0">
                <a:latin typeface="Arial Unicode MS"/>
              </a:rPr>
              <a:t>join(</a:t>
            </a:r>
            <a:r>
              <a:rPr lang="en-US" dirty="0" err="1" smtClean="0">
                <a:latin typeface="Arial Unicode MS"/>
              </a:rPr>
              <a:t>elem</a:t>
            </a:r>
            <a:r>
              <a:rPr lang="en-US" dirty="0" smtClean="0">
                <a:latin typeface="Arial Unicode MS"/>
              </a:rPr>
              <a:t>)+ </a:t>
            </a:r>
            <a:r>
              <a:rPr lang="en-US" dirty="0">
                <a:latin typeface="Arial Unicode MS"/>
              </a:rPr>
              <a:t>"@wow.ac.uk\n</a:t>
            </a:r>
            <a:r>
              <a:rPr lang="en-US" dirty="0" smtClean="0">
                <a:latin typeface="Arial Unicode MS"/>
              </a:rPr>
              <a:t>") # List back to string.</a:t>
            </a:r>
            <a:endParaRPr lang="en-US" dirty="0">
              <a:latin typeface="Arial Unicode MS"/>
            </a:endParaRPr>
          </a:p>
          <a:p>
            <a:r>
              <a:rPr lang="en-US" dirty="0" err="1" smtClean="0">
                <a:latin typeface="Arial Unicode MS"/>
              </a:rPr>
              <a:t>names.close</a:t>
            </a:r>
            <a:r>
              <a:rPr lang="en-US" dirty="0">
                <a:latin typeface="Arial Unicode MS"/>
              </a:rPr>
              <a:t>()</a:t>
            </a:r>
          </a:p>
          <a:p>
            <a:r>
              <a:rPr lang="en-US" dirty="0" err="1" smtClean="0">
                <a:latin typeface="Arial Unicode MS"/>
              </a:rPr>
              <a:t>mail.close</a:t>
            </a:r>
            <a:r>
              <a:rPr lang="en-US" dirty="0">
                <a:latin typeface="Arial Unicode MS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43793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123" y="268183"/>
            <a:ext cx="4486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Alternative read/write using </a:t>
            </a:r>
            <a:r>
              <a:rPr lang="en-US" sz="2000" b="1" i="1" dirty="0" smtClean="0">
                <a:solidFill>
                  <a:schemeClr val="bg1"/>
                </a:solidFill>
              </a:rPr>
              <a:t>with</a:t>
            </a:r>
            <a:r>
              <a:rPr lang="en-US" sz="2000" b="1" dirty="0" smtClean="0">
                <a:solidFill>
                  <a:schemeClr val="bg1"/>
                </a:solidFill>
              </a:rPr>
              <a:t> and </a:t>
            </a:r>
            <a:r>
              <a:rPr lang="en-US" sz="2000" b="1" i="1" dirty="0" smtClean="0">
                <a:solidFill>
                  <a:schemeClr val="bg1"/>
                </a:solidFill>
              </a:rPr>
              <a:t>as</a:t>
            </a:r>
            <a:endParaRPr lang="en-GB" sz="2000" b="1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9659" y="1158046"/>
            <a:ext cx="8536261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Another form of reading and writing to files uses keywords </a:t>
            </a:r>
            <a:r>
              <a:rPr lang="en-US" sz="2400" b="1" i="1" dirty="0" smtClean="0">
                <a:latin typeface="FoundrySterling-Book"/>
              </a:rPr>
              <a:t>with</a:t>
            </a:r>
            <a:r>
              <a:rPr lang="en-US" sz="2400" dirty="0" smtClean="0">
                <a:latin typeface="FoundrySterling-Book"/>
              </a:rPr>
              <a:t> and </a:t>
            </a:r>
            <a:r>
              <a:rPr lang="en-US" sz="2400" b="1" i="1" dirty="0" smtClean="0">
                <a:latin typeface="FoundrySterling-Book"/>
              </a:rPr>
              <a:t>as</a:t>
            </a:r>
            <a:r>
              <a:rPr lang="en-US" sz="2400" dirty="0">
                <a:latin typeface="FoundrySterling-Book"/>
              </a:rPr>
              <a:t> </a:t>
            </a:r>
            <a:r>
              <a:rPr lang="en-US" sz="2400" dirty="0" smtClean="0">
                <a:latin typeface="FoundrySterling-Book"/>
              </a:rPr>
              <a:t>to contain read/write operation in a self-closing loop.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This form does not require a .close() statement, the stream being closed when the block finishes its execution.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14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Note that our code is otherwise unchanged!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38814" y="3308505"/>
            <a:ext cx="7277949" cy="16619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with </a:t>
            </a:r>
            <a:r>
              <a:rPr lang="en-US" dirty="0">
                <a:latin typeface="Arial Unicode MS"/>
              </a:rPr>
              <a:t>open('emails.txt', 'a</a:t>
            </a:r>
            <a:r>
              <a:rPr lang="en-US" dirty="0" smtClean="0">
                <a:latin typeface="Arial Unicode MS"/>
              </a:rPr>
              <a:t>') as mail:</a:t>
            </a:r>
          </a:p>
          <a:p>
            <a:r>
              <a:rPr lang="en-US" dirty="0" smtClean="0">
                <a:latin typeface="Arial Unicode MS"/>
              </a:rPr>
              <a:t>  with </a:t>
            </a:r>
            <a:r>
              <a:rPr lang="en-US" dirty="0">
                <a:latin typeface="Arial Unicode MS"/>
              </a:rPr>
              <a:t>open('names.txt', 'r</a:t>
            </a:r>
            <a:r>
              <a:rPr lang="en-US" dirty="0" smtClean="0">
                <a:latin typeface="Arial Unicode MS"/>
              </a:rPr>
              <a:t>') as names:</a:t>
            </a:r>
            <a:r>
              <a:rPr lang="en-US" dirty="0">
                <a:latin typeface="Arial Unicode MS"/>
              </a:rPr>
              <a:t/>
            </a:r>
            <a:br>
              <a:rPr lang="en-US" dirty="0">
                <a:latin typeface="Arial Unicode MS"/>
              </a:rPr>
            </a:br>
            <a:r>
              <a:rPr lang="en-US" dirty="0" smtClean="0">
                <a:latin typeface="Arial Unicode MS"/>
              </a:rPr>
              <a:t>    for </a:t>
            </a:r>
            <a:r>
              <a:rPr lang="en-US" dirty="0">
                <a:latin typeface="Arial Unicode MS"/>
              </a:rPr>
              <a:t>line in </a:t>
            </a:r>
            <a:r>
              <a:rPr lang="en-US" dirty="0" smtClean="0">
                <a:latin typeface="Arial Unicode MS"/>
              </a:rPr>
              <a:t>names:</a:t>
            </a:r>
            <a:endParaRPr lang="en-US" dirty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  </a:t>
            </a:r>
            <a:r>
              <a:rPr lang="en-US" dirty="0" smtClean="0">
                <a:latin typeface="Arial Unicode MS"/>
              </a:rPr>
              <a:t>    line </a:t>
            </a:r>
            <a:r>
              <a:rPr lang="en-US" dirty="0">
                <a:latin typeface="Arial Unicode MS"/>
              </a:rPr>
              <a:t>= </a:t>
            </a:r>
            <a:r>
              <a:rPr lang="en-US" dirty="0" err="1">
                <a:latin typeface="Arial Unicode MS"/>
              </a:rPr>
              <a:t>line.replace</a:t>
            </a:r>
            <a:r>
              <a:rPr lang="en-US" dirty="0">
                <a:latin typeface="Arial Unicode MS"/>
              </a:rPr>
              <a:t>("'", "0</a:t>
            </a:r>
            <a:r>
              <a:rPr lang="en-US" dirty="0" smtClean="0">
                <a:latin typeface="Arial Unicode MS"/>
              </a:rPr>
              <a:t>")</a:t>
            </a:r>
            <a:endParaRPr lang="en-US" dirty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  </a:t>
            </a:r>
            <a:r>
              <a:rPr lang="en-US" dirty="0" smtClean="0">
                <a:latin typeface="Arial Unicode MS"/>
              </a:rPr>
              <a:t>    </a:t>
            </a:r>
            <a:r>
              <a:rPr lang="en-US" dirty="0" err="1" smtClean="0">
                <a:latin typeface="Arial Unicode MS"/>
              </a:rPr>
              <a:t>elem</a:t>
            </a:r>
            <a:r>
              <a:rPr lang="en-US" dirty="0" smtClean="0">
                <a:latin typeface="Arial Unicode MS"/>
              </a:rPr>
              <a:t> </a:t>
            </a:r>
            <a:r>
              <a:rPr lang="en-US" dirty="0">
                <a:latin typeface="Arial Unicode MS"/>
              </a:rPr>
              <a:t>= </a:t>
            </a:r>
            <a:r>
              <a:rPr lang="en-US" dirty="0" err="1">
                <a:latin typeface="Arial Unicode MS"/>
              </a:rPr>
              <a:t>line.split</a:t>
            </a:r>
            <a:r>
              <a:rPr lang="en-US" dirty="0">
                <a:latin typeface="Arial Unicode MS"/>
              </a:rPr>
              <a:t>() # .split() breaks each column into </a:t>
            </a:r>
            <a:r>
              <a:rPr lang="en-US" dirty="0" smtClean="0">
                <a:latin typeface="Arial Unicode MS"/>
              </a:rPr>
              <a:t>items</a:t>
            </a:r>
            <a:r>
              <a:rPr lang="en-US" dirty="0">
                <a:latin typeface="Arial Unicode MS"/>
              </a:rPr>
              <a:t>.</a:t>
            </a:r>
          </a:p>
          <a:p>
            <a:r>
              <a:rPr lang="en-US" dirty="0">
                <a:latin typeface="Arial Unicode MS"/>
              </a:rPr>
              <a:t>  </a:t>
            </a:r>
            <a:r>
              <a:rPr lang="en-US" dirty="0" smtClean="0">
                <a:latin typeface="Arial Unicode MS"/>
              </a:rPr>
              <a:t>    </a:t>
            </a:r>
            <a:r>
              <a:rPr lang="en-US" dirty="0" err="1" smtClean="0">
                <a:latin typeface="Arial Unicode MS"/>
              </a:rPr>
              <a:t>mail.write</a:t>
            </a:r>
            <a:r>
              <a:rPr lang="en-US" dirty="0">
                <a:latin typeface="Arial Unicode MS"/>
              </a:rPr>
              <a:t>("_".</a:t>
            </a:r>
            <a:r>
              <a:rPr lang="en-US" dirty="0" smtClean="0">
                <a:latin typeface="Arial Unicode MS"/>
              </a:rPr>
              <a:t>join(</a:t>
            </a:r>
            <a:r>
              <a:rPr lang="en-US" dirty="0" err="1" smtClean="0">
                <a:latin typeface="Arial Unicode MS"/>
              </a:rPr>
              <a:t>elem</a:t>
            </a:r>
            <a:r>
              <a:rPr lang="en-US" dirty="0" smtClean="0">
                <a:latin typeface="Arial Unicode MS"/>
              </a:rPr>
              <a:t>)+ </a:t>
            </a:r>
            <a:r>
              <a:rPr lang="en-US" dirty="0">
                <a:latin typeface="Arial Unicode MS"/>
              </a:rPr>
              <a:t>"@wow.ac.uk\n</a:t>
            </a:r>
            <a:r>
              <a:rPr lang="en-US" dirty="0" smtClean="0">
                <a:latin typeface="Arial Unicode MS"/>
              </a:rPr>
              <a:t>")</a:t>
            </a:r>
            <a:endParaRPr lang="en-US" dirty="0">
              <a:latin typeface="Arial Unicode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958" y="6455764"/>
            <a:ext cx="727781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Check out modules </a:t>
            </a:r>
            <a:r>
              <a:rPr lang="en-US" b="1" dirty="0" err="1" smtClean="0">
                <a:solidFill>
                  <a:schemeClr val="bg1"/>
                </a:solidFill>
              </a:rPr>
              <a:t>os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</a:rPr>
              <a:t>pathlib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and</a:t>
            </a:r>
            <a:r>
              <a:rPr lang="en-US" b="1" dirty="0" smtClean="0">
                <a:solidFill>
                  <a:schemeClr val="bg1"/>
                </a:solidFill>
              </a:rPr>
              <a:t> glob </a:t>
            </a:r>
            <a:r>
              <a:rPr lang="en-US" dirty="0" smtClean="0">
                <a:solidFill>
                  <a:schemeClr val="bg1"/>
                </a:solidFill>
              </a:rPr>
              <a:t>for more advanced file retrieval options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91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51297"/>
            <a:ext cx="4545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Part I challenge: Fizzbuzz, a few solutions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123" y="1150329"/>
            <a:ext cx="8619797" cy="1528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spcAft>
                <a:spcPts val="1587"/>
              </a:spcAft>
            </a:pPr>
            <a:r>
              <a:rPr lang="en-US" sz="2000" dirty="0">
                <a:latin typeface="FoundrySterling-Book"/>
              </a:rPr>
              <a:t>“Write a script that takes the numbers 1 through 100, prints </a:t>
            </a:r>
            <a:r>
              <a:rPr lang="en-US" sz="2000" i="1" dirty="0">
                <a:latin typeface="FoundrySterling-Book"/>
              </a:rPr>
              <a:t>fizz</a:t>
            </a:r>
            <a:r>
              <a:rPr lang="en-US" sz="2000" dirty="0">
                <a:latin typeface="FoundrySterling-Book"/>
              </a:rPr>
              <a:t> (to screen) if said number is a multiple of 3, </a:t>
            </a:r>
            <a:r>
              <a:rPr lang="en-US" sz="2000" i="1" dirty="0">
                <a:latin typeface="FoundrySterling-Book"/>
              </a:rPr>
              <a:t>buzz</a:t>
            </a:r>
            <a:r>
              <a:rPr lang="en-US" sz="2000" dirty="0">
                <a:latin typeface="FoundrySterling-Book"/>
              </a:rPr>
              <a:t> if a multiple of 5 and </a:t>
            </a:r>
            <a:r>
              <a:rPr lang="en-US" sz="2000" i="1" dirty="0" err="1">
                <a:latin typeface="FoundrySterling-Book"/>
              </a:rPr>
              <a:t>fizzbuzz</a:t>
            </a:r>
            <a:r>
              <a:rPr lang="en-US" sz="2000" dirty="0">
                <a:latin typeface="FoundrySterling-Book"/>
              </a:rPr>
              <a:t> if a multiple of 5 and 3 (…and prints numbers otherwise</a:t>
            </a:r>
            <a:r>
              <a:rPr lang="en-US" sz="2000" dirty="0" smtClean="0">
                <a:latin typeface="FoundrySterling-Book"/>
              </a:rPr>
              <a:t>).” </a:t>
            </a:r>
          </a:p>
          <a:p>
            <a:pPr lvl="1" algn="ctr">
              <a:spcAft>
                <a:spcPts val="1587"/>
              </a:spcAft>
            </a:pPr>
            <a:r>
              <a:rPr lang="en-US" sz="2000" dirty="0">
                <a:latin typeface="FoundrySterling-Book"/>
              </a:rPr>
              <a:t>Did you </a:t>
            </a:r>
            <a:r>
              <a:rPr lang="en-US" sz="2000" dirty="0" smtClean="0">
                <a:latin typeface="FoundrySterling-Book"/>
              </a:rPr>
              <a:t>manage? Here are two solutions…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1627272" y="3151297"/>
            <a:ext cx="2553067" cy="24468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Arial Unicode MS"/>
              </a:rPr>
              <a:t>for </a:t>
            </a:r>
            <a:r>
              <a:rPr lang="en-GB" dirty="0" err="1">
                <a:latin typeface="Arial Unicode MS"/>
              </a:rPr>
              <a:t>i</a:t>
            </a:r>
            <a:r>
              <a:rPr lang="en-GB" dirty="0">
                <a:latin typeface="Arial Unicode MS"/>
              </a:rPr>
              <a:t> in range(1,101):</a:t>
            </a:r>
          </a:p>
          <a:p>
            <a:r>
              <a:rPr lang="en-GB" dirty="0" smtClean="0">
                <a:latin typeface="Arial Unicode MS"/>
              </a:rPr>
              <a:t>	if </a:t>
            </a:r>
            <a:r>
              <a:rPr lang="en-GB" dirty="0" err="1">
                <a:latin typeface="Arial Unicode MS"/>
              </a:rPr>
              <a:t>i</a:t>
            </a:r>
            <a:r>
              <a:rPr lang="en-GB" dirty="0">
                <a:latin typeface="Arial Unicode MS"/>
              </a:rPr>
              <a:t> % 15 == 0</a:t>
            </a:r>
            <a:r>
              <a:rPr lang="en-GB" dirty="0" smtClean="0">
                <a:latin typeface="Arial Unicode MS"/>
              </a:rPr>
              <a:t>:</a:t>
            </a:r>
            <a:endParaRPr lang="en-GB" dirty="0">
              <a:latin typeface="Arial Unicode MS"/>
            </a:endParaRPr>
          </a:p>
          <a:p>
            <a:r>
              <a:rPr lang="en-GB" dirty="0" smtClean="0">
                <a:latin typeface="Arial Unicode MS"/>
              </a:rPr>
              <a:t>	</a:t>
            </a:r>
            <a:r>
              <a:rPr lang="en-GB" dirty="0">
                <a:latin typeface="Arial Unicode MS"/>
              </a:rPr>
              <a:t>	</a:t>
            </a:r>
            <a:r>
              <a:rPr lang="en-GB" dirty="0" smtClean="0">
                <a:latin typeface="Arial Unicode MS"/>
              </a:rPr>
              <a:t>print</a:t>
            </a:r>
            <a:r>
              <a:rPr lang="en-GB" dirty="0">
                <a:latin typeface="Arial Unicode MS"/>
              </a:rPr>
              <a:t>("fizzbuzz")</a:t>
            </a:r>
          </a:p>
          <a:p>
            <a:r>
              <a:rPr lang="en-GB" dirty="0" smtClean="0">
                <a:latin typeface="Arial Unicode MS"/>
              </a:rPr>
              <a:t>	</a:t>
            </a:r>
            <a:r>
              <a:rPr lang="en-GB" dirty="0" err="1" smtClean="0">
                <a:latin typeface="Arial Unicode MS"/>
              </a:rPr>
              <a:t>elif</a:t>
            </a:r>
            <a:r>
              <a:rPr lang="en-GB" dirty="0" smtClean="0">
                <a:latin typeface="Arial Unicode MS"/>
              </a:rPr>
              <a:t> </a:t>
            </a:r>
            <a:r>
              <a:rPr lang="en-GB" dirty="0" err="1">
                <a:latin typeface="Arial Unicode MS"/>
              </a:rPr>
              <a:t>i</a:t>
            </a:r>
            <a:r>
              <a:rPr lang="en-GB" dirty="0">
                <a:latin typeface="Arial Unicode MS"/>
              </a:rPr>
              <a:t> % 3 == 0:</a:t>
            </a:r>
          </a:p>
          <a:p>
            <a:r>
              <a:rPr lang="en-GB" dirty="0" smtClean="0">
                <a:latin typeface="Arial Unicode MS"/>
              </a:rPr>
              <a:t>		print</a:t>
            </a:r>
            <a:r>
              <a:rPr lang="en-GB" dirty="0">
                <a:latin typeface="Arial Unicode MS"/>
              </a:rPr>
              <a:t>("fizz")</a:t>
            </a:r>
          </a:p>
          <a:p>
            <a:r>
              <a:rPr lang="en-GB" dirty="0" smtClean="0">
                <a:latin typeface="Arial Unicode MS"/>
              </a:rPr>
              <a:t>	</a:t>
            </a:r>
            <a:r>
              <a:rPr lang="en-GB" dirty="0" err="1" smtClean="0">
                <a:latin typeface="Arial Unicode MS"/>
              </a:rPr>
              <a:t>elif</a:t>
            </a:r>
            <a:r>
              <a:rPr lang="en-GB" dirty="0" smtClean="0">
                <a:latin typeface="Arial Unicode MS"/>
              </a:rPr>
              <a:t> </a:t>
            </a:r>
            <a:r>
              <a:rPr lang="en-GB" dirty="0" err="1">
                <a:latin typeface="Arial Unicode MS"/>
              </a:rPr>
              <a:t>i</a:t>
            </a:r>
            <a:r>
              <a:rPr lang="en-GB" dirty="0">
                <a:latin typeface="Arial Unicode MS"/>
              </a:rPr>
              <a:t> % 5 == 0:</a:t>
            </a:r>
          </a:p>
          <a:p>
            <a:r>
              <a:rPr lang="en-GB" dirty="0" smtClean="0">
                <a:latin typeface="Arial Unicode MS"/>
              </a:rPr>
              <a:t>		print</a:t>
            </a:r>
            <a:r>
              <a:rPr lang="en-GB" dirty="0">
                <a:latin typeface="Arial Unicode MS"/>
              </a:rPr>
              <a:t>("buzz")</a:t>
            </a:r>
          </a:p>
          <a:p>
            <a:r>
              <a:rPr lang="en-GB" dirty="0" smtClean="0">
                <a:latin typeface="Arial Unicode MS"/>
              </a:rPr>
              <a:t>	else</a:t>
            </a:r>
            <a:r>
              <a:rPr lang="en-GB" dirty="0">
                <a:latin typeface="Arial Unicode MS"/>
              </a:rPr>
              <a:t>:</a:t>
            </a:r>
          </a:p>
          <a:p>
            <a:r>
              <a:rPr lang="en-GB" dirty="0" smtClean="0">
                <a:latin typeface="Arial Unicode MS"/>
              </a:rPr>
              <a:t>		print(</a:t>
            </a:r>
            <a:r>
              <a:rPr lang="en-GB" dirty="0" err="1" smtClean="0">
                <a:latin typeface="Arial Unicode MS"/>
              </a:rPr>
              <a:t>i</a:t>
            </a:r>
            <a:r>
              <a:rPr lang="en-GB" dirty="0">
                <a:latin typeface="Arial Unicode MS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4396523" y="2939095"/>
            <a:ext cx="2464587" cy="27084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 Unicode MS"/>
              </a:rPr>
              <a:t>for </a:t>
            </a:r>
            <a:r>
              <a:rPr lang="en-US" dirty="0" err="1">
                <a:latin typeface="Arial Unicode MS"/>
              </a:rPr>
              <a:t>i</a:t>
            </a:r>
            <a:r>
              <a:rPr lang="en-US" dirty="0">
                <a:latin typeface="Arial Unicode MS"/>
              </a:rPr>
              <a:t> in range(1,101):</a:t>
            </a:r>
          </a:p>
          <a:p>
            <a:r>
              <a:rPr lang="en-US" dirty="0">
                <a:latin typeface="Arial Unicode MS"/>
              </a:rPr>
              <a:t>out = ""</a:t>
            </a:r>
          </a:p>
          <a:p>
            <a:r>
              <a:rPr lang="en-US" dirty="0" smtClean="0">
                <a:latin typeface="Arial Unicode MS"/>
              </a:rPr>
              <a:t>	if </a:t>
            </a:r>
            <a:r>
              <a:rPr lang="en-US" dirty="0" err="1">
                <a:latin typeface="Arial Unicode MS"/>
              </a:rPr>
              <a:t>i</a:t>
            </a:r>
            <a:r>
              <a:rPr lang="en-US" dirty="0">
                <a:latin typeface="Arial Unicode MS"/>
              </a:rPr>
              <a:t> % 3 == 0:</a:t>
            </a:r>
          </a:p>
          <a:p>
            <a:r>
              <a:rPr lang="en-US" dirty="0" smtClean="0">
                <a:latin typeface="Arial Unicode MS"/>
              </a:rPr>
              <a:t>		out</a:t>
            </a:r>
            <a:r>
              <a:rPr lang="en-US" dirty="0">
                <a:latin typeface="Arial Unicode MS"/>
              </a:rPr>
              <a:t>="fizz"</a:t>
            </a:r>
          </a:p>
          <a:p>
            <a:r>
              <a:rPr lang="en-US" dirty="0" smtClean="0">
                <a:latin typeface="Arial Unicode MS"/>
              </a:rPr>
              <a:t>	if </a:t>
            </a:r>
            <a:r>
              <a:rPr lang="en-US" dirty="0" err="1">
                <a:latin typeface="Arial Unicode MS"/>
              </a:rPr>
              <a:t>i</a:t>
            </a:r>
            <a:r>
              <a:rPr lang="en-US" dirty="0">
                <a:latin typeface="Arial Unicode MS"/>
              </a:rPr>
              <a:t> % 5 == 0:</a:t>
            </a:r>
          </a:p>
          <a:p>
            <a:r>
              <a:rPr lang="en-US" dirty="0" smtClean="0">
                <a:latin typeface="Arial Unicode MS"/>
              </a:rPr>
              <a:t>		out </a:t>
            </a:r>
            <a:r>
              <a:rPr lang="en-US" dirty="0">
                <a:latin typeface="Arial Unicode MS"/>
              </a:rPr>
              <a:t>+="buzz"</a:t>
            </a:r>
          </a:p>
          <a:p>
            <a:r>
              <a:rPr lang="en-US" dirty="0" smtClean="0">
                <a:latin typeface="Arial Unicode MS"/>
              </a:rPr>
              <a:t>	if </a:t>
            </a:r>
            <a:r>
              <a:rPr lang="en-US" dirty="0">
                <a:latin typeface="Arial Unicode MS"/>
              </a:rPr>
              <a:t>out:</a:t>
            </a:r>
          </a:p>
          <a:p>
            <a:r>
              <a:rPr lang="en-US" dirty="0" smtClean="0">
                <a:latin typeface="Arial Unicode MS"/>
              </a:rPr>
              <a:t>		print(out</a:t>
            </a:r>
            <a:r>
              <a:rPr lang="en-US" dirty="0">
                <a:latin typeface="Arial Unicode MS"/>
              </a:rPr>
              <a:t>)</a:t>
            </a:r>
          </a:p>
          <a:p>
            <a:r>
              <a:rPr lang="en-US" dirty="0" smtClean="0">
                <a:latin typeface="Arial Unicode MS"/>
              </a:rPr>
              <a:t>	else</a:t>
            </a:r>
            <a:r>
              <a:rPr lang="en-US" dirty="0">
                <a:latin typeface="Arial Unicode MS"/>
              </a:rPr>
              <a:t>:</a:t>
            </a:r>
          </a:p>
          <a:p>
            <a:r>
              <a:rPr lang="en-US" dirty="0" smtClean="0">
                <a:latin typeface="Arial Unicode MS"/>
              </a:rPr>
              <a:t>		print(</a:t>
            </a:r>
            <a:r>
              <a:rPr lang="en-US" dirty="0" err="1" smtClean="0">
                <a:latin typeface="Arial Unicode MS"/>
              </a:rPr>
              <a:t>i</a:t>
            </a:r>
            <a:r>
              <a:rPr lang="en-US" dirty="0">
                <a:latin typeface="Arial Unicode MS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015" y="3073662"/>
            <a:ext cx="16165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FoundrySterling-Book"/>
              </a:rPr>
              <a:t>O</a:t>
            </a:r>
            <a:r>
              <a:rPr lang="en-US" sz="1600" dirty="0" smtClean="0">
                <a:latin typeface="FoundrySterling-Book"/>
              </a:rPr>
              <a:t>nly the first</a:t>
            </a:r>
            <a:br>
              <a:rPr lang="en-US" sz="1600" dirty="0" smtClean="0">
                <a:latin typeface="FoundrySterling-Book"/>
              </a:rPr>
            </a:br>
            <a:r>
              <a:rPr lang="en-US" sz="1600" dirty="0" smtClean="0">
                <a:latin typeface="FoundrySterling-Book"/>
              </a:rPr>
              <a:t>True statement </a:t>
            </a:r>
            <a:br>
              <a:rPr lang="en-US" sz="1600" dirty="0" smtClean="0">
                <a:latin typeface="FoundrySterling-Book"/>
              </a:rPr>
            </a:br>
            <a:r>
              <a:rPr lang="en-US" sz="1600" dirty="0" smtClean="0">
                <a:latin typeface="FoundrySterling-Book"/>
              </a:rPr>
              <a:t>is evaluated</a:t>
            </a:r>
            <a:endParaRPr lang="en-GB" sz="1600" dirty="0">
              <a:latin typeface="FoundrySterling-Book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352143" y="3615155"/>
            <a:ext cx="780068" cy="127321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65338" y="2649728"/>
            <a:ext cx="215571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FoundrySterling-Book"/>
              </a:rPr>
              <a:t>Three </a:t>
            </a:r>
            <a:r>
              <a:rPr lang="en-US" sz="1600" u="sng" dirty="0" smtClean="0">
                <a:latin typeface="FoundrySterling-Book"/>
              </a:rPr>
              <a:t>independent</a:t>
            </a:r>
            <a:r>
              <a:rPr lang="en-US" sz="1600" dirty="0" smtClean="0">
                <a:latin typeface="FoundrySterling-Book"/>
              </a:rPr>
              <a:t> IF statements here.</a:t>
            </a:r>
          </a:p>
          <a:p>
            <a:endParaRPr lang="en-US" sz="1600" dirty="0" smtClean="0">
              <a:latin typeface="FoundrySterling-Book"/>
            </a:endParaRPr>
          </a:p>
          <a:p>
            <a:r>
              <a:rPr lang="en-US" sz="1600" dirty="0" smtClean="0">
                <a:latin typeface="FoundrySterling-Book"/>
              </a:rPr>
              <a:t>Notice += here. This will add </a:t>
            </a:r>
            <a:r>
              <a:rPr lang="en-US" sz="1600" dirty="0">
                <a:latin typeface="FoundrySterling-Book"/>
              </a:rPr>
              <a:t>"</a:t>
            </a:r>
            <a:r>
              <a:rPr lang="en-US" sz="1600" dirty="0" smtClean="0">
                <a:latin typeface="FoundrySterling-Book"/>
              </a:rPr>
              <a:t>buzz" to either an empty </a:t>
            </a:r>
            <a:r>
              <a:rPr lang="en-US" sz="1600" i="1" dirty="0" smtClean="0">
                <a:latin typeface="FoundrySterling-Book"/>
              </a:rPr>
              <a:t>string</a:t>
            </a:r>
            <a:r>
              <a:rPr lang="en-US" sz="1600" dirty="0" smtClean="0">
                <a:latin typeface="FoundrySterling-Book"/>
              </a:rPr>
              <a:t> or a </a:t>
            </a:r>
            <a:r>
              <a:rPr lang="en-US" sz="1600" i="1" dirty="0" smtClean="0">
                <a:latin typeface="FoundrySterling-Book"/>
              </a:rPr>
              <a:t>string</a:t>
            </a:r>
            <a:r>
              <a:rPr lang="en-US" sz="1600" dirty="0" smtClean="0">
                <a:latin typeface="FoundrySterling-Book"/>
              </a:rPr>
              <a:t> that says "fizz“.</a:t>
            </a:r>
          </a:p>
          <a:p>
            <a:endParaRPr lang="en-US" sz="1600" dirty="0">
              <a:latin typeface="FoundrySterling-Book"/>
            </a:endParaRPr>
          </a:p>
          <a:p>
            <a:r>
              <a:rPr lang="en-US" sz="1600" dirty="0" err="1" smtClean="0">
                <a:latin typeface="FoundrySterling-Book"/>
              </a:rPr>
              <a:t>var</a:t>
            </a:r>
            <a:r>
              <a:rPr lang="en-US" sz="1600" dirty="0" smtClean="0">
                <a:latin typeface="FoundrySterling-Book"/>
              </a:rPr>
              <a:t>+= </a:t>
            </a:r>
            <a:r>
              <a:rPr lang="en-US" sz="1600" dirty="0" err="1" smtClean="0">
                <a:latin typeface="FoundrySterling-Book"/>
              </a:rPr>
              <a:t>other_var</a:t>
            </a:r>
            <a:r>
              <a:rPr lang="en-US" sz="1600" dirty="0">
                <a:latin typeface="FoundrySterling-Book"/>
              </a:rPr>
              <a:t/>
            </a:r>
            <a:br>
              <a:rPr lang="en-US" sz="1600" dirty="0">
                <a:latin typeface="FoundrySterling-Book"/>
              </a:rPr>
            </a:br>
            <a:r>
              <a:rPr lang="en-US" sz="1600" dirty="0" smtClean="0">
                <a:latin typeface="FoundrySterling-Book"/>
              </a:rPr>
              <a:t>is shorthand for:</a:t>
            </a:r>
            <a:endParaRPr lang="en-US" sz="1600" dirty="0">
              <a:latin typeface="FoundrySterling-Book"/>
            </a:endParaRPr>
          </a:p>
          <a:p>
            <a:r>
              <a:rPr lang="en-US" sz="1600" dirty="0" err="1">
                <a:latin typeface="FoundrySterling-Book"/>
              </a:rPr>
              <a:t>v</a:t>
            </a:r>
            <a:r>
              <a:rPr lang="en-US" sz="1600" dirty="0" err="1" smtClean="0">
                <a:latin typeface="FoundrySterling-Book"/>
              </a:rPr>
              <a:t>ar</a:t>
            </a:r>
            <a:r>
              <a:rPr lang="en-US" sz="1600" dirty="0" smtClean="0">
                <a:latin typeface="FoundrySterling-Book"/>
              </a:rPr>
              <a:t> = </a:t>
            </a:r>
            <a:r>
              <a:rPr lang="en-US" sz="1600" dirty="0" err="1" smtClean="0">
                <a:latin typeface="FoundrySterling-Book"/>
              </a:rPr>
              <a:t>var</a:t>
            </a:r>
            <a:r>
              <a:rPr lang="en-US" sz="1600" dirty="0" smtClean="0">
                <a:latin typeface="FoundrySterling-Book"/>
              </a:rPr>
              <a:t> + </a:t>
            </a:r>
            <a:r>
              <a:rPr lang="en-US" sz="1600" dirty="0" err="1" smtClean="0">
                <a:latin typeface="FoundrySterling-Book"/>
              </a:rPr>
              <a:t>other_var</a:t>
            </a:r>
            <a:endParaRPr lang="en-US" sz="1600" dirty="0" smtClean="0">
              <a:latin typeface="FoundrySterling-Book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6146157" y="3585543"/>
            <a:ext cx="755432" cy="69546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455468" y="4807352"/>
            <a:ext cx="679833" cy="993576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077893" y="5800927"/>
            <a:ext cx="3792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FoundrySterling-Book"/>
              </a:rPr>
              <a:t>Remember, a non-empty string is </a:t>
            </a:r>
            <a:r>
              <a:rPr lang="en-US" sz="1600" b="1" dirty="0" smtClean="0">
                <a:latin typeface="FoundrySterling-Book"/>
              </a:rPr>
              <a:t>True</a:t>
            </a:r>
            <a:r>
              <a:rPr lang="en-US" sz="1600" dirty="0" smtClean="0">
                <a:latin typeface="FoundrySterling-Book"/>
              </a:rPr>
              <a:t>. </a:t>
            </a:r>
            <a:br>
              <a:rPr lang="en-US" sz="1600" dirty="0" smtClean="0">
                <a:latin typeface="FoundrySterling-Book"/>
              </a:rPr>
            </a:br>
            <a:r>
              <a:rPr lang="en-US" sz="1600" dirty="0" smtClean="0">
                <a:latin typeface="FoundrySterling-Book"/>
              </a:rPr>
              <a:t>Quicker than writing out len(out) !=0</a:t>
            </a:r>
            <a:endParaRPr lang="en-GB" sz="1600" dirty="0">
              <a:latin typeface="FoundrySterling-Book"/>
            </a:endParaRPr>
          </a:p>
        </p:txBody>
      </p:sp>
    </p:spTree>
    <p:extLst>
      <p:ext uri="{BB962C8B-B14F-4D97-AF65-F5344CB8AC3E}">
        <p14:creationId xmlns:p14="http://schemas.microsoft.com/office/powerpoint/2010/main" val="390578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7162">
            <a:off x="7220728" y="2428141"/>
            <a:ext cx="1769670" cy="23242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6123" y="268183"/>
            <a:ext cx="3143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The Pandas </a:t>
            </a:r>
            <a:r>
              <a:rPr lang="en-US" sz="2000" b="1" dirty="0" smtClean="0">
                <a:solidFill>
                  <a:schemeClr val="bg1"/>
                </a:solidFill>
              </a:rPr>
              <a:t>Module (Series)</a:t>
            </a:r>
            <a:endParaRPr lang="en-GB" sz="2000" b="1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659" y="1158046"/>
            <a:ext cx="8536261" cy="2759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We’ve seen the </a:t>
            </a:r>
            <a:r>
              <a:rPr lang="en-US" sz="2400" dirty="0" smtClean="0">
                <a:latin typeface="FoundrySterling-Book"/>
              </a:rPr>
              <a:t>basic way </a:t>
            </a:r>
            <a:r>
              <a:rPr lang="en-US" sz="2400" dirty="0" smtClean="0">
                <a:latin typeface="FoundrySterling-Book"/>
              </a:rPr>
              <a:t>of reading in files, but if we’re working with </a:t>
            </a:r>
            <a:r>
              <a:rPr lang="en-US" sz="2400" dirty="0" smtClean="0">
                <a:latin typeface="FoundrySterling-Book"/>
              </a:rPr>
              <a:t>organised data (e.g. </a:t>
            </a:r>
            <a:r>
              <a:rPr lang="en-US" sz="2400" dirty="0" smtClean="0">
                <a:latin typeface="FoundrySterling-Book"/>
              </a:rPr>
              <a:t>table)</a:t>
            </a:r>
            <a:r>
              <a:rPr lang="en-US" sz="2400" dirty="0" smtClean="0">
                <a:latin typeface="FoundrySterling-Book"/>
              </a:rPr>
              <a:t>, </a:t>
            </a:r>
            <a:r>
              <a:rPr lang="en-US" sz="2400" dirty="0" smtClean="0">
                <a:latin typeface="FoundrySterling-Book"/>
              </a:rPr>
              <a:t>is there something perhaps a little more advanced that can read </a:t>
            </a:r>
            <a:r>
              <a:rPr lang="en-US" sz="2400" dirty="0" smtClean="0">
                <a:latin typeface="FoundrySterling-Book"/>
              </a:rPr>
              <a:t>structured data </a:t>
            </a:r>
            <a:r>
              <a:rPr lang="en-US" sz="2400" dirty="0" smtClean="0">
                <a:latin typeface="FoundrySterling-Book"/>
              </a:rPr>
              <a:t>and </a:t>
            </a:r>
            <a:r>
              <a:rPr lang="en-US" sz="2400" dirty="0" err="1" smtClean="0">
                <a:latin typeface="FoundrySterling-Book"/>
              </a:rPr>
              <a:t>summarise</a:t>
            </a:r>
            <a:r>
              <a:rPr lang="en-US" sz="2400" dirty="0" smtClean="0">
                <a:latin typeface="FoundrySterling-Book"/>
              </a:rPr>
              <a:t> </a:t>
            </a:r>
            <a:r>
              <a:rPr lang="en-US" sz="2400" dirty="0" smtClean="0">
                <a:latin typeface="FoundrySterling-Book"/>
              </a:rPr>
              <a:t>it</a:t>
            </a:r>
            <a:r>
              <a:rPr lang="en-US" sz="2400" dirty="0" smtClean="0">
                <a:latin typeface="FoundrySterling-Book"/>
              </a:rPr>
              <a:t>? </a:t>
            </a:r>
            <a:r>
              <a:rPr lang="en-US" sz="2400" b="1" dirty="0" smtClean="0">
                <a:latin typeface="FoundrySterling-Book"/>
              </a:rPr>
              <a:t>Pandas</a:t>
            </a:r>
            <a:r>
              <a:rPr lang="en-US" sz="2400" dirty="0" smtClean="0">
                <a:latin typeface="FoundrySterling-Book"/>
              </a:rPr>
              <a:t>!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Pandas </a:t>
            </a:r>
            <a:r>
              <a:rPr lang="en-US" sz="2000" dirty="0" smtClean="0">
                <a:latin typeface="FoundrySterling-Book"/>
              </a:rPr>
              <a:t>has become a cornerstone of data </a:t>
            </a:r>
            <a:r>
              <a:rPr lang="en-US" sz="2000" dirty="0" smtClean="0">
                <a:latin typeface="FoundrySterling-Book"/>
              </a:rPr>
              <a:t>science with </a:t>
            </a:r>
            <a:br>
              <a:rPr lang="en-US" sz="2000" dirty="0" smtClean="0">
                <a:latin typeface="FoundrySterling-Book"/>
              </a:rPr>
            </a:br>
            <a:r>
              <a:rPr lang="en-US" sz="2000" dirty="0" smtClean="0">
                <a:latin typeface="FoundrySterling-Book"/>
              </a:rPr>
              <a:t>its addition of </a:t>
            </a:r>
            <a:r>
              <a:rPr lang="en-US" sz="2000" b="1" dirty="0" smtClean="0">
                <a:latin typeface="FoundrySterling-Book"/>
              </a:rPr>
              <a:t>Series </a:t>
            </a:r>
            <a:r>
              <a:rPr lang="en-US" sz="2000" dirty="0" smtClean="0">
                <a:latin typeface="FoundrySterling-Book"/>
              </a:rPr>
              <a:t>and</a:t>
            </a:r>
            <a:r>
              <a:rPr lang="en-US" sz="2000" b="1" dirty="0" smtClean="0">
                <a:latin typeface="FoundrySterling-Book"/>
              </a:rPr>
              <a:t> </a:t>
            </a:r>
            <a:r>
              <a:rPr lang="en-US" sz="2000" b="1" dirty="0" err="1" smtClean="0">
                <a:latin typeface="FoundrySterling-Book"/>
              </a:rPr>
              <a:t>DataFrame</a:t>
            </a:r>
            <a:r>
              <a:rPr lang="en-US" sz="2000" dirty="0" smtClean="0">
                <a:latin typeface="FoundrySterling-Book"/>
              </a:rPr>
              <a:t> to Python</a:t>
            </a:r>
            <a:r>
              <a:rPr lang="en-US" sz="2000" dirty="0" smtClean="0">
                <a:latin typeface="FoundrySterling-Book"/>
              </a:rPr>
              <a:t>. Let’s</a:t>
            </a:r>
            <a:br>
              <a:rPr lang="en-US" sz="2000" dirty="0" smtClean="0">
                <a:latin typeface="FoundrySterling-Book"/>
              </a:rPr>
            </a:br>
            <a:r>
              <a:rPr lang="en-US" sz="2000" dirty="0" smtClean="0">
                <a:latin typeface="FoundrySterling-Book"/>
              </a:rPr>
              <a:t>first take a look at </a:t>
            </a:r>
            <a:r>
              <a:rPr lang="en-US" sz="2000" b="1" dirty="0" smtClean="0">
                <a:latin typeface="FoundrySterling-Book"/>
              </a:rPr>
              <a:t>Series</a:t>
            </a:r>
            <a:r>
              <a:rPr lang="en-US" sz="2000" dirty="0" smtClean="0">
                <a:latin typeface="FoundrySterling-Book"/>
              </a:rPr>
              <a:t>.</a:t>
            </a:r>
            <a:endParaRPr lang="en-US" sz="2400" dirty="0" smtClean="0">
              <a:latin typeface="FoundrySterling-Book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22546" y="3894955"/>
            <a:ext cx="6608402" cy="24468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import pandas as </a:t>
            </a:r>
            <a:r>
              <a:rPr lang="en-US" dirty="0" err="1" smtClean="0">
                <a:latin typeface="Arial Unicode MS"/>
              </a:rPr>
              <a:t>pd</a:t>
            </a:r>
            <a:endParaRPr lang="en-US" dirty="0" smtClean="0">
              <a:latin typeface="Arial Unicode MS"/>
            </a:endParaRPr>
          </a:p>
          <a:p>
            <a:r>
              <a:rPr lang="en-US" dirty="0" err="1" smtClean="0">
                <a:latin typeface="Arial Unicode MS"/>
              </a:rPr>
              <a:t>pd.Series</a:t>
            </a:r>
            <a:r>
              <a:rPr lang="en-US" dirty="0" smtClean="0">
                <a:latin typeface="Arial Unicode MS"/>
              </a:rPr>
              <a:t>([9.38,9.68,9.55,9.49], index=['2021','2020','2019','2018'], name=</a:t>
            </a:r>
            <a:r>
              <a:rPr lang="en-US" dirty="0">
                <a:latin typeface="Arial Unicode MS"/>
              </a:rPr>
              <a:t>'</a:t>
            </a:r>
            <a:r>
              <a:rPr lang="en-US" dirty="0" smtClean="0">
                <a:latin typeface="Arial Unicode MS"/>
              </a:rPr>
              <a:t>Average yearly UK temperatures</a:t>
            </a:r>
            <a:r>
              <a:rPr lang="en-US" dirty="0">
                <a:latin typeface="Arial Unicode MS"/>
              </a:rPr>
              <a:t>'</a:t>
            </a:r>
            <a:r>
              <a:rPr lang="en-US" dirty="0" smtClean="0">
                <a:latin typeface="Arial Unicode MS"/>
              </a:rPr>
              <a:t>)</a:t>
            </a:r>
          </a:p>
          <a:p>
            <a:endParaRPr lang="en-US" dirty="0">
              <a:latin typeface="Arial Unicode MS"/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2021    9.38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2020    9.68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2019    9.55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2018    9.49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Name: Average yearly UK temperatures,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dtype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: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float64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Arial Unicode MS"/>
            </a:endParaRPr>
          </a:p>
        </p:txBody>
      </p:sp>
      <p:sp>
        <p:nvSpPr>
          <p:cNvPr id="7" name="TextBox 6"/>
          <p:cNvSpPr txBox="1"/>
          <p:nvPr/>
        </p:nvSpPr>
        <p:spPr>
          <a:xfrm rot="665456">
            <a:off x="6424915" y="4768323"/>
            <a:ext cx="2553286" cy="738664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 your CLI, you will have to run:</a:t>
            </a:r>
          </a:p>
          <a:p>
            <a:pPr algn="ctr"/>
            <a:r>
              <a:rPr lang="en-US" sz="1400" dirty="0" smtClean="0"/>
              <a:t>pip install </a:t>
            </a:r>
            <a:r>
              <a:rPr lang="en-US" sz="1400" dirty="0" smtClean="0"/>
              <a:t>pandas</a:t>
            </a:r>
            <a:endParaRPr lang="en-US" sz="1400" dirty="0" smtClean="0"/>
          </a:p>
          <a:p>
            <a:pPr algn="ctr"/>
            <a:r>
              <a:rPr lang="en-US" sz="1400" dirty="0" smtClean="0"/>
              <a:t>(You’re going to need it)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554321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123" y="268183"/>
            <a:ext cx="36717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The Pandas Module </a:t>
            </a:r>
            <a:r>
              <a:rPr lang="en-US" sz="2000" b="1" dirty="0" smtClean="0">
                <a:solidFill>
                  <a:schemeClr val="bg1"/>
                </a:solidFill>
              </a:rPr>
              <a:t>(</a:t>
            </a:r>
            <a:r>
              <a:rPr lang="en-US" sz="2000" b="1" dirty="0" err="1" smtClean="0">
                <a:solidFill>
                  <a:schemeClr val="bg1"/>
                </a:solidFill>
              </a:rPr>
              <a:t>DataFrame</a:t>
            </a:r>
            <a:r>
              <a:rPr lang="en-US" sz="2000" b="1" dirty="0" smtClean="0">
                <a:solidFill>
                  <a:schemeClr val="bg1"/>
                </a:solidFill>
              </a:rPr>
              <a:t>)</a:t>
            </a:r>
            <a:endParaRPr lang="en-GB" sz="2000" b="1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659" y="1158046"/>
            <a:ext cx="8536261" cy="222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If you add a dimension to </a:t>
            </a:r>
            <a:r>
              <a:rPr lang="en-US" sz="2400" b="1" dirty="0" smtClean="0">
                <a:latin typeface="FoundrySterling-Book"/>
              </a:rPr>
              <a:t>Series</a:t>
            </a:r>
            <a:r>
              <a:rPr lang="en-US" sz="2400" dirty="0" smtClean="0">
                <a:latin typeface="FoundrySterling-Book"/>
              </a:rPr>
              <a:t>, you end up with what looks like a table which we call here a </a:t>
            </a:r>
            <a:r>
              <a:rPr lang="en-US" sz="2400" b="1" dirty="0" err="1" smtClean="0">
                <a:latin typeface="FoundrySterling-Book"/>
              </a:rPr>
              <a:t>DataFrame</a:t>
            </a:r>
            <a:endParaRPr lang="en-US" sz="2400" b="1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While these structures can be simulated by lists of lists, as we saw with matrices (</a:t>
            </a:r>
            <a:r>
              <a:rPr lang="en-US" sz="2000" dirty="0" err="1" smtClean="0">
                <a:latin typeface="FoundrySterling-Book"/>
              </a:rPr>
              <a:t>NumPy</a:t>
            </a:r>
            <a:r>
              <a:rPr lang="en-US" sz="2000" dirty="0" smtClean="0">
                <a:latin typeface="FoundrySterling-Book"/>
              </a:rPr>
              <a:t>), packages bring a lot more functionality.</a:t>
            </a:r>
            <a:endParaRPr lang="en-US" sz="2000" dirty="0">
              <a:latin typeface="FoundrySterling-Book"/>
            </a:endParaRPr>
          </a:p>
          <a:p>
            <a:pPr marL="190404" indent="-190404">
              <a:spcAft>
                <a:spcPts val="1587"/>
              </a:spcAft>
              <a:buFont typeface="Arial"/>
              <a:buChar char="•"/>
            </a:pPr>
            <a:endParaRPr lang="en-US" sz="2400" dirty="0" smtClean="0">
              <a:latin typeface="FoundrySterling-Book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69680" y="2841660"/>
            <a:ext cx="7845374" cy="32316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 Unicode MS"/>
              </a:rPr>
              <a:t>Ukch</a:t>
            </a:r>
            <a:r>
              <a:rPr lang="en-US" dirty="0" smtClean="0">
                <a:latin typeface="Arial Unicode MS"/>
              </a:rPr>
              <a:t>=</a:t>
            </a:r>
            <a:r>
              <a:rPr lang="en-US" dirty="0" err="1" smtClean="0">
                <a:latin typeface="Arial Unicode MS"/>
              </a:rPr>
              <a:t>pd.DataFrame</a:t>
            </a:r>
            <a:r>
              <a:rPr lang="en-US" dirty="0" smtClean="0">
                <a:latin typeface="Arial Unicode MS"/>
              </a:rPr>
              <a:t>({'UK</a:t>
            </a:r>
            <a:r>
              <a:rPr lang="en-US" dirty="0">
                <a:latin typeface="Arial Unicode MS"/>
              </a:rPr>
              <a:t>'</a:t>
            </a:r>
            <a:r>
              <a:rPr lang="en-US" dirty="0" smtClean="0">
                <a:latin typeface="Arial Unicode MS"/>
              </a:rPr>
              <a:t>:[9.38,9.68,9.55,9.49],</a:t>
            </a:r>
          </a:p>
          <a:p>
            <a:r>
              <a:rPr lang="en-US" dirty="0">
                <a:latin typeface="Arial Unicode MS"/>
              </a:rPr>
              <a:t>	</a:t>
            </a:r>
            <a:r>
              <a:rPr lang="en-US" dirty="0" smtClean="0">
                <a:latin typeface="Arial Unicode MS"/>
              </a:rPr>
              <a:t>				</a:t>
            </a:r>
            <a:r>
              <a:rPr lang="en-US" dirty="0">
                <a:latin typeface="Arial Unicode MS"/>
              </a:rPr>
              <a:t>'</a:t>
            </a:r>
            <a:r>
              <a:rPr lang="en-US" dirty="0" smtClean="0">
                <a:latin typeface="Arial Unicode MS"/>
              </a:rPr>
              <a:t>Chile':[11.57,12.71,12.36,12.63]}, 				 						index=['2021</a:t>
            </a:r>
            <a:r>
              <a:rPr lang="en-US" dirty="0">
                <a:latin typeface="Arial Unicode MS"/>
              </a:rPr>
              <a:t>','2020','2019','2018</a:t>
            </a:r>
            <a:r>
              <a:rPr lang="en-US" dirty="0" smtClean="0">
                <a:latin typeface="Arial Unicode MS"/>
              </a:rPr>
              <a:t>'])</a:t>
            </a:r>
          </a:p>
          <a:p>
            <a:endParaRPr lang="en-US" dirty="0">
              <a:latin typeface="Arial Unicode MS"/>
            </a:endParaRPr>
          </a:p>
          <a:p>
            <a:r>
              <a:rPr lang="nl-NL" dirty="0">
                <a:latin typeface="Arial Unicode MS"/>
              </a:rPr>
              <a:t> </a:t>
            </a:r>
            <a:r>
              <a:rPr lang="nl-N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	    UK    Chile</a:t>
            </a:r>
            <a:endParaRPr lang="nl-NL" dirty="0">
              <a:solidFill>
                <a:schemeClr val="tx1">
                  <a:lumMod val="75000"/>
                  <a:lumOff val="25000"/>
                </a:schemeClr>
              </a:solidFill>
              <a:latin typeface="Arial Unicode MS"/>
            </a:endParaRPr>
          </a:p>
          <a:p>
            <a:r>
              <a:rPr lang="nl-NL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2021  9.38  11.57</a:t>
            </a:r>
          </a:p>
          <a:p>
            <a:r>
              <a:rPr lang="nl-NL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2020  9.68  12.71</a:t>
            </a:r>
          </a:p>
          <a:p>
            <a:r>
              <a:rPr lang="nl-NL" dirty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2019  9.55  12.36</a:t>
            </a:r>
          </a:p>
          <a:p>
            <a:pPr marL="342900" indent="-342900">
              <a:buAutoNum type="arabicPlain" startAt="2018"/>
            </a:pPr>
            <a:r>
              <a:rPr lang="nl-N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Unicode MS"/>
              </a:rPr>
              <a:t>  9.49  12.63</a:t>
            </a:r>
          </a:p>
          <a:p>
            <a:endParaRPr lang="en-US" dirty="0" smtClean="0">
              <a:latin typeface="Arial Unicode MS"/>
            </a:endParaRPr>
          </a:p>
          <a:p>
            <a:r>
              <a:rPr lang="en-US" dirty="0" err="1" smtClean="0">
                <a:latin typeface="Arial Unicode MS"/>
              </a:rPr>
              <a:t>ukch.describe</a:t>
            </a:r>
            <a:r>
              <a:rPr lang="en-US" dirty="0" smtClean="0">
                <a:latin typeface="Arial Unicode MS"/>
              </a:rPr>
              <a:t>() # You can get several summary statistics this way </a:t>
            </a:r>
          </a:p>
          <a:p>
            <a:r>
              <a:rPr lang="en-US" dirty="0" err="1">
                <a:latin typeface="Arial Unicode MS"/>
              </a:rPr>
              <a:t>u</a:t>
            </a:r>
            <a:r>
              <a:rPr lang="en-US" dirty="0" err="1" smtClean="0">
                <a:latin typeface="Arial Unicode MS"/>
              </a:rPr>
              <a:t>kch.Chile.describe</a:t>
            </a:r>
            <a:r>
              <a:rPr lang="en-US" dirty="0" smtClean="0">
                <a:latin typeface="Arial Unicode MS"/>
              </a:rPr>
              <a:t>() #You can focus on specific columns by naming them.</a:t>
            </a:r>
            <a:endParaRPr lang="en-US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2075428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123" y="268183"/>
            <a:ext cx="35212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The Pandas Module </a:t>
            </a:r>
            <a:r>
              <a:rPr lang="en-US" sz="2000" b="1" dirty="0" smtClean="0">
                <a:solidFill>
                  <a:schemeClr val="bg1"/>
                </a:solidFill>
              </a:rPr>
              <a:t>(Real Data)</a:t>
            </a:r>
            <a:endParaRPr lang="en-GB" sz="2000" b="1" i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659" y="1158046"/>
            <a:ext cx="8536261" cy="5257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Let us </a:t>
            </a:r>
            <a:r>
              <a:rPr lang="en-US" sz="2400" dirty="0" smtClean="0">
                <a:latin typeface="FoundrySterling-Book"/>
              </a:rPr>
              <a:t>now use </a:t>
            </a:r>
            <a:r>
              <a:rPr lang="en-US" sz="2400" b="1" dirty="0" err="1" smtClean="0">
                <a:latin typeface="FoundrySterling-Book"/>
              </a:rPr>
              <a:t>DataFrame</a:t>
            </a:r>
            <a:r>
              <a:rPr lang="en-US" sz="2400" dirty="0" smtClean="0">
                <a:latin typeface="FoundrySterling-Book"/>
              </a:rPr>
              <a:t> on real tabular data.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As an example, let’s load the (in)famous Titanic Dataset. For this we need the method </a:t>
            </a:r>
            <a:r>
              <a:rPr lang="en-US" sz="2000" b="1" dirty="0" smtClean="0">
                <a:latin typeface="FoundrySterling-Book"/>
              </a:rPr>
              <a:t>.</a:t>
            </a:r>
            <a:r>
              <a:rPr lang="en-US" sz="2000" b="1" dirty="0" err="1" smtClean="0">
                <a:latin typeface="FoundrySterling-Book"/>
              </a:rPr>
              <a:t>read_csv</a:t>
            </a:r>
            <a:r>
              <a:rPr lang="en-US" sz="2000" b="1" dirty="0" smtClean="0">
                <a:latin typeface="FoundrySterling-Book"/>
              </a:rPr>
              <a:t>()</a:t>
            </a:r>
            <a:r>
              <a:rPr lang="en-US" sz="2000" dirty="0" smtClean="0">
                <a:latin typeface="FoundrySterling-Book"/>
              </a:rPr>
              <a:t>, other methods exists for various kinds of tabular data.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400" b="1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300" b="1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400" b="1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400" b="1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400" b="1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1800" b="1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More on Pandas in upcoming sessions.</a:t>
            </a:r>
            <a:endParaRPr lang="en-US" sz="2000" dirty="0">
              <a:latin typeface="FoundrySterling-Book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308663" y="2802495"/>
            <a:ext cx="8611563" cy="29700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 Unicode MS"/>
              </a:rPr>
              <a:t>titanic=</a:t>
            </a:r>
            <a:r>
              <a:rPr lang="en-US" dirty="0" err="1">
                <a:latin typeface="Arial Unicode MS"/>
              </a:rPr>
              <a:t>pd.read_csv</a:t>
            </a:r>
            <a:r>
              <a:rPr lang="en-US" dirty="0">
                <a:latin typeface="Arial Unicode MS"/>
              </a:rPr>
              <a:t>('https://www.well.ox.ac.uk/~miossec/courses/GMS2022/Titanic.csv</a:t>
            </a:r>
            <a:r>
              <a:rPr lang="en-US" dirty="0" smtClean="0">
                <a:latin typeface="Arial Unicode MS"/>
              </a:rPr>
              <a:t>')</a:t>
            </a:r>
          </a:p>
          <a:p>
            <a:r>
              <a:rPr lang="en-US" dirty="0" smtClean="0">
                <a:latin typeface="Arial Unicode MS"/>
              </a:rPr>
              <a:t># Let’s first look at a few rows of the data.</a:t>
            </a:r>
          </a:p>
          <a:p>
            <a:r>
              <a:rPr lang="en-US" dirty="0">
                <a:latin typeface="Arial Unicode MS"/>
              </a:rPr>
              <a:t>t</a:t>
            </a:r>
            <a:r>
              <a:rPr lang="en-US" dirty="0" smtClean="0">
                <a:latin typeface="Arial Unicode MS"/>
              </a:rPr>
              <a:t>itanic.head()</a:t>
            </a:r>
          </a:p>
          <a:p>
            <a:r>
              <a:rPr lang="en-US" dirty="0" smtClean="0">
                <a:latin typeface="Arial Unicode MS"/>
              </a:rPr>
              <a:t># Index seems redundant, let’s </a:t>
            </a:r>
            <a:r>
              <a:rPr lang="en-US" dirty="0" err="1" smtClean="0">
                <a:latin typeface="Arial Unicode MS"/>
              </a:rPr>
              <a:t>PassengerId</a:t>
            </a:r>
            <a:r>
              <a:rPr lang="en-US" dirty="0" smtClean="0">
                <a:latin typeface="Arial Unicode MS"/>
              </a:rPr>
              <a:t> as index.</a:t>
            </a:r>
            <a:endParaRPr lang="en-US" dirty="0" smtClean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titanic=</a:t>
            </a:r>
            <a:r>
              <a:rPr lang="en-US" dirty="0" err="1">
                <a:latin typeface="Arial Unicode MS"/>
              </a:rPr>
              <a:t>titanic.set_index</a:t>
            </a:r>
            <a:r>
              <a:rPr lang="en-US" dirty="0">
                <a:latin typeface="Arial Unicode MS"/>
              </a:rPr>
              <a:t>("</a:t>
            </a:r>
            <a:r>
              <a:rPr lang="en-US" dirty="0" err="1">
                <a:latin typeface="Arial Unicode MS"/>
              </a:rPr>
              <a:t>PassengerId</a:t>
            </a:r>
            <a:r>
              <a:rPr lang="en-US" dirty="0" smtClean="0">
                <a:latin typeface="Arial Unicode MS"/>
              </a:rPr>
              <a:t>") # Don’t forget to re-assign to </a:t>
            </a:r>
            <a:r>
              <a:rPr lang="en-US" dirty="0" err="1" smtClean="0">
                <a:latin typeface="Arial Unicode MS"/>
              </a:rPr>
              <a:t>DataFrame</a:t>
            </a:r>
            <a:r>
              <a:rPr lang="en-US" dirty="0" smtClean="0">
                <a:latin typeface="Arial Unicode MS"/>
              </a:rPr>
              <a:t>.</a:t>
            </a:r>
          </a:p>
          <a:p>
            <a:r>
              <a:rPr lang="en-US" dirty="0" smtClean="0">
                <a:latin typeface="Arial Unicode MS"/>
              </a:rPr>
              <a:t># Let’s query the data using .</a:t>
            </a:r>
            <a:r>
              <a:rPr lang="en-US" dirty="0" err="1" smtClean="0">
                <a:latin typeface="Arial Unicode MS"/>
              </a:rPr>
              <a:t>loc</a:t>
            </a:r>
            <a:r>
              <a:rPr lang="en-US" dirty="0" smtClean="0">
                <a:latin typeface="Arial Unicode MS"/>
              </a:rPr>
              <a:t> and conditional arguments in Pandas’ style.</a:t>
            </a:r>
          </a:p>
          <a:p>
            <a:r>
              <a:rPr lang="en-US" dirty="0" err="1">
                <a:latin typeface="Arial Unicode MS"/>
              </a:rPr>
              <a:t>titanic.loc</a:t>
            </a:r>
            <a:r>
              <a:rPr lang="en-US" dirty="0">
                <a:latin typeface="Arial Unicode MS"/>
              </a:rPr>
              <a:t>[(</a:t>
            </a:r>
            <a:r>
              <a:rPr lang="en-US" dirty="0" err="1">
                <a:latin typeface="Arial Unicode MS"/>
              </a:rPr>
              <a:t>titanic.Survived</a:t>
            </a:r>
            <a:r>
              <a:rPr lang="en-US" dirty="0">
                <a:latin typeface="Arial Unicode MS"/>
              </a:rPr>
              <a:t> == 1) &amp; (</a:t>
            </a:r>
            <a:r>
              <a:rPr lang="en-US" dirty="0" err="1">
                <a:latin typeface="Arial Unicode MS"/>
              </a:rPr>
              <a:t>titanic.Fare</a:t>
            </a:r>
            <a:r>
              <a:rPr lang="en-US" dirty="0">
                <a:latin typeface="Arial Unicode MS"/>
              </a:rPr>
              <a:t> &lt;= 10</a:t>
            </a:r>
            <a:r>
              <a:rPr lang="en-US" dirty="0" smtClean="0">
                <a:latin typeface="Arial Unicode MS"/>
              </a:rPr>
              <a:t>)] # &amp; eq. to AND, | eq. to OR</a:t>
            </a:r>
          </a:p>
          <a:p>
            <a:r>
              <a:rPr lang="en-US" dirty="0" smtClean="0">
                <a:latin typeface="Arial Unicode MS"/>
              </a:rPr>
              <a:t># Let’s look for passengers of 2</a:t>
            </a:r>
            <a:r>
              <a:rPr lang="en-US" baseline="30000" dirty="0" smtClean="0">
                <a:latin typeface="Arial Unicode MS"/>
              </a:rPr>
              <a:t>nd</a:t>
            </a:r>
            <a:r>
              <a:rPr lang="en-US" dirty="0" smtClean="0">
                <a:latin typeface="Arial Unicode MS"/>
              </a:rPr>
              <a:t> and 3</a:t>
            </a:r>
            <a:r>
              <a:rPr lang="en-US" baseline="30000" dirty="0" smtClean="0">
                <a:latin typeface="Arial Unicode MS"/>
              </a:rPr>
              <a:t>rd</a:t>
            </a:r>
            <a:r>
              <a:rPr lang="en-US" dirty="0" smtClean="0">
                <a:latin typeface="Arial Unicode MS"/>
              </a:rPr>
              <a:t> class, but only show their name and age.</a:t>
            </a:r>
          </a:p>
          <a:p>
            <a:r>
              <a:rPr lang="en-US" dirty="0" err="1" smtClean="0">
                <a:latin typeface="Arial Unicode MS"/>
              </a:rPr>
              <a:t>pnames</a:t>
            </a:r>
            <a:r>
              <a:rPr lang="en-US" dirty="0" smtClean="0">
                <a:latin typeface="Arial Unicode MS"/>
              </a:rPr>
              <a:t>=</a:t>
            </a:r>
            <a:r>
              <a:rPr lang="en-US" dirty="0" err="1" smtClean="0">
                <a:latin typeface="Arial Unicode MS"/>
              </a:rPr>
              <a:t>titanic.loc</a:t>
            </a:r>
            <a:r>
              <a:rPr lang="en-US" dirty="0" smtClean="0">
                <a:latin typeface="Arial Unicode MS"/>
              </a:rPr>
              <a:t>[</a:t>
            </a:r>
            <a:r>
              <a:rPr lang="en-US" dirty="0" err="1" smtClean="0">
                <a:latin typeface="Arial Unicode MS"/>
              </a:rPr>
              <a:t>titanic.Pclass.isin</a:t>
            </a:r>
            <a:r>
              <a:rPr lang="en-US" dirty="0">
                <a:latin typeface="Arial Unicode MS"/>
              </a:rPr>
              <a:t>([2,3</a:t>
            </a:r>
            <a:r>
              <a:rPr lang="en-US" dirty="0" smtClean="0">
                <a:latin typeface="Arial Unicode MS"/>
              </a:rPr>
              <a:t>])][['Name',</a:t>
            </a:r>
            <a:r>
              <a:rPr lang="en-US" dirty="0">
                <a:latin typeface="Arial Unicode MS"/>
              </a:rPr>
              <a:t> </a:t>
            </a:r>
            <a:r>
              <a:rPr lang="en-US" dirty="0" smtClean="0">
                <a:latin typeface="Arial Unicode MS"/>
              </a:rPr>
              <a:t>'Age</a:t>
            </a:r>
            <a:r>
              <a:rPr lang="en-US" dirty="0">
                <a:latin typeface="Arial Unicode MS"/>
              </a:rPr>
              <a:t>'</a:t>
            </a:r>
            <a:r>
              <a:rPr lang="en-US" dirty="0" smtClean="0">
                <a:latin typeface="Arial Unicode MS"/>
              </a:rPr>
              <a:t>]]</a:t>
            </a:r>
          </a:p>
          <a:p>
            <a:r>
              <a:rPr lang="en-US" dirty="0" smtClean="0">
                <a:latin typeface="Arial Unicode MS"/>
              </a:rPr>
              <a:t># Maybe we can save that reduced table to its own .csv?</a:t>
            </a:r>
          </a:p>
          <a:p>
            <a:r>
              <a:rPr lang="en-US" dirty="0" err="1" smtClean="0">
                <a:latin typeface="Arial Unicode MS"/>
              </a:rPr>
              <a:t>pnames.to_csv</a:t>
            </a:r>
            <a:r>
              <a:rPr lang="en-US" dirty="0" smtClean="0">
                <a:latin typeface="Arial Unicode MS"/>
              </a:rPr>
              <a:t>("names_subset.csv</a:t>
            </a:r>
            <a:r>
              <a:rPr lang="en-US" dirty="0">
                <a:latin typeface="Arial Unicode MS"/>
              </a:rPr>
              <a:t>")</a:t>
            </a:r>
            <a:endParaRPr lang="en-US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819819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1991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Part </a:t>
            </a:r>
            <a:r>
              <a:rPr lang="en-US" sz="2000" b="1" dirty="0" smtClean="0">
                <a:solidFill>
                  <a:schemeClr val="bg1"/>
                </a:solidFill>
              </a:rPr>
              <a:t>II challenges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8046"/>
            <a:ext cx="8536261" cy="5180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Here are a few practical exercises you can now tackle.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Write </a:t>
            </a:r>
            <a:r>
              <a:rPr lang="en-US" sz="2000" dirty="0">
                <a:latin typeface="FoundrySterling-Book"/>
              </a:rPr>
              <a:t>a function that takes as input </a:t>
            </a:r>
            <a:r>
              <a:rPr lang="en-US" sz="2000" dirty="0" smtClean="0">
                <a:latin typeface="FoundrySterling-Book"/>
              </a:rPr>
              <a:t>two short </a:t>
            </a:r>
            <a:r>
              <a:rPr lang="en-US" sz="2000" dirty="0">
                <a:latin typeface="FoundrySterling-Book"/>
              </a:rPr>
              <a:t>DNA </a:t>
            </a:r>
            <a:r>
              <a:rPr lang="en-US" sz="2000" dirty="0" smtClean="0">
                <a:latin typeface="FoundrySterling-Book"/>
              </a:rPr>
              <a:t>sequences such as 'ATGGTCA‘ and checks whether they are complements of each other.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From a file (you create manually) containing a column of temperatures in degrees Celsius, generate a file with three columns for degrees Celsius, Fahrenheit and Kelvin (hint: +</a:t>
            </a: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"\t"+ to add tab)</a:t>
            </a:r>
            <a:r>
              <a:rPr lang="en-US" sz="2000" dirty="0" smtClean="0">
                <a:latin typeface="FoundrySterling-Book"/>
              </a:rPr>
              <a:t>.</a:t>
            </a:r>
            <a:endParaRPr lang="en-US" sz="2000" dirty="0">
              <a:latin typeface="FoundrySterling-Book"/>
            </a:endParaRPr>
          </a:p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An inescapable part of programming is encountering errors.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Rather than do everything to avoid them, it’s a good idea to </a:t>
            </a:r>
            <a:r>
              <a:rPr lang="en-US" sz="2000" dirty="0" err="1" smtClean="0">
                <a:latin typeface="FoundrySterling-Book"/>
              </a:rPr>
              <a:t>familiarise</a:t>
            </a:r>
            <a:r>
              <a:rPr lang="en-US" sz="2000" dirty="0" smtClean="0">
                <a:latin typeface="FoundrySterling-Book"/>
              </a:rPr>
              <a:t> oneself with them early on. Write bits of code that leads to as many of the following errors (without looking them up at first):</a:t>
            </a:r>
          </a:p>
          <a:p>
            <a:pPr marL="1054603" lvl="2" indent="-190404">
              <a:spcAft>
                <a:spcPts val="1587"/>
              </a:spcAft>
              <a:buFont typeface="Arial"/>
              <a:buChar char="•"/>
            </a:pPr>
            <a:r>
              <a:rPr lang="en-US" sz="1800" dirty="0" err="1" smtClean="0">
                <a:latin typeface="FoundrySterling-Book"/>
              </a:rPr>
              <a:t>IOError</a:t>
            </a:r>
            <a:r>
              <a:rPr lang="en-US" sz="1800" dirty="0" smtClean="0">
                <a:latin typeface="FoundrySterling-Book"/>
              </a:rPr>
              <a:t>, </a:t>
            </a:r>
            <a:r>
              <a:rPr lang="en-US" sz="1800" dirty="0" err="1" smtClean="0">
                <a:latin typeface="FoundrySterling-Book"/>
              </a:rPr>
              <a:t>IndexError</a:t>
            </a:r>
            <a:r>
              <a:rPr lang="en-US" sz="1800" dirty="0" smtClean="0">
                <a:latin typeface="FoundrySterling-Book"/>
              </a:rPr>
              <a:t>, </a:t>
            </a:r>
            <a:r>
              <a:rPr lang="en-US" sz="1800" dirty="0" err="1" smtClean="0">
                <a:latin typeface="FoundrySterling-Book"/>
              </a:rPr>
              <a:t>KeyError</a:t>
            </a:r>
            <a:r>
              <a:rPr lang="en-US" sz="1800" dirty="0" smtClean="0">
                <a:latin typeface="FoundrySterling-Book"/>
              </a:rPr>
              <a:t>, </a:t>
            </a:r>
            <a:r>
              <a:rPr lang="en-US" sz="1800" dirty="0" err="1" smtClean="0">
                <a:latin typeface="FoundrySterling-Book"/>
              </a:rPr>
              <a:t>NameError</a:t>
            </a:r>
            <a:r>
              <a:rPr lang="en-US" sz="1800" dirty="0" smtClean="0">
                <a:latin typeface="FoundrySterling-Book"/>
              </a:rPr>
              <a:t>, </a:t>
            </a:r>
            <a:r>
              <a:rPr lang="en-US" sz="1800" dirty="0" err="1" smtClean="0">
                <a:latin typeface="FoundrySterling-Book"/>
              </a:rPr>
              <a:t>TypeError</a:t>
            </a:r>
            <a:r>
              <a:rPr lang="en-US" sz="1800" dirty="0" smtClean="0">
                <a:latin typeface="FoundrySterling-Book"/>
              </a:rPr>
              <a:t>, </a:t>
            </a:r>
            <a:r>
              <a:rPr lang="en-US" sz="1800" dirty="0" err="1" smtClean="0">
                <a:latin typeface="FoundrySterling-Book"/>
              </a:rPr>
              <a:t>ValueError</a:t>
            </a:r>
            <a:r>
              <a:rPr lang="en-US" sz="1800" dirty="0" smtClean="0">
                <a:latin typeface="FoundrySterling-Book"/>
              </a:rPr>
              <a:t>, </a:t>
            </a:r>
            <a:r>
              <a:rPr lang="en-US" sz="1800" dirty="0" err="1" smtClean="0">
                <a:latin typeface="FoundrySterling-Book"/>
              </a:rPr>
              <a:t>ZeroDivisionError</a:t>
            </a:r>
            <a:r>
              <a:rPr lang="en-US" sz="1800" dirty="0" smtClean="0">
                <a:latin typeface="FoundrySterling-Book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5408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123" y="268183"/>
            <a:ext cx="2943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Part II Challenge: </a:t>
            </a:r>
            <a:r>
              <a:rPr lang="en-US" sz="2000" b="1" dirty="0" err="1" smtClean="0">
                <a:solidFill>
                  <a:schemeClr val="bg1"/>
                </a:solidFill>
              </a:rPr>
              <a:t>Wordle</a:t>
            </a:r>
            <a:r>
              <a:rPr lang="en-US" sz="2000" b="1" dirty="0" smtClean="0">
                <a:solidFill>
                  <a:schemeClr val="bg1"/>
                </a:solidFill>
              </a:rPr>
              <a:t>?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659" y="1158046"/>
            <a:ext cx="8536261" cy="5714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Create a simple text desktop-based version of the newly popular internet word game </a:t>
            </a:r>
            <a:r>
              <a:rPr lang="en-US" sz="2400" dirty="0" err="1" smtClean="0">
                <a:latin typeface="FoundrySterling-Book"/>
              </a:rPr>
              <a:t>Wordle</a:t>
            </a:r>
            <a:r>
              <a:rPr lang="en-US" sz="2400" dirty="0" smtClean="0">
                <a:latin typeface="FoundrySterling-Book"/>
              </a:rPr>
              <a:t>: (</a:t>
            </a:r>
            <a:r>
              <a:rPr lang="en-US" sz="2400" dirty="0" smtClean="0">
                <a:latin typeface="FoundrySterling-Book"/>
                <a:hlinkClick r:id="rId2"/>
              </a:rPr>
              <a:t>https://www.nytimes.com/games/wordle/index.html</a:t>
            </a:r>
            <a:r>
              <a:rPr lang="en-US" sz="2400" dirty="0" smtClean="0">
                <a:latin typeface="FoundrySterling-Book"/>
              </a:rPr>
              <a:t>)</a:t>
            </a:r>
            <a:endParaRPr lang="en-US" sz="1800" dirty="0" smtClean="0">
              <a:solidFill>
                <a:prstClr val="black"/>
              </a:solidFill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FoundrySterling-Book"/>
              </a:rPr>
              <a:t>Your program must take a list of 5-letter words (any language you chose) from a text file and select one at random.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FoundrySterling-Book"/>
              </a:rPr>
              <a:t>Prompt the user to try to guess the word 6 times. Showing which letters they got right, which they got wrong and which they just got in the wrong place.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Keep it simple, make it all text based, using input() to prompt the guesses. Don’t forget to apply </a:t>
            </a:r>
            <a:r>
              <a:rPr lang="en-US" sz="2400" b="1" dirty="0" smtClean="0">
                <a:latin typeface="FoundrySterling-Book"/>
              </a:rPr>
              <a:t>divide </a:t>
            </a:r>
            <a:r>
              <a:rPr lang="en-US" sz="2400" dirty="0" smtClean="0">
                <a:latin typeface="FoundrySterling-Book"/>
              </a:rPr>
              <a:t>and </a:t>
            </a:r>
            <a:r>
              <a:rPr lang="en-US" sz="2400" b="1" dirty="0" smtClean="0">
                <a:latin typeface="FoundrySterling-Book"/>
              </a:rPr>
              <a:t>conquer </a:t>
            </a:r>
            <a:r>
              <a:rPr lang="en-US" sz="2400" dirty="0" smtClean="0">
                <a:latin typeface="FoundrySterling-Book"/>
              </a:rPr>
              <a:t>approach.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400" dirty="0" smtClean="0">
              <a:latin typeface="FoundrySterling-Book"/>
            </a:endParaRPr>
          </a:p>
        </p:txBody>
      </p:sp>
    </p:spTree>
    <p:extLst>
      <p:ext uri="{BB962C8B-B14F-4D97-AF65-F5344CB8AC3E}">
        <p14:creationId xmlns:p14="http://schemas.microsoft.com/office/powerpoint/2010/main" val="25342593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8589" y="2782604"/>
            <a:ext cx="6075564" cy="1622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31" dirty="0" smtClean="0">
                <a:latin typeface="FoundrySterling-Book"/>
              </a:rPr>
              <a:t>Thanks for listening! Happy scripting!</a:t>
            </a:r>
            <a:endParaRPr lang="en-US" sz="4231" dirty="0">
              <a:latin typeface="FoundrySterling-Book"/>
            </a:endParaRPr>
          </a:p>
          <a:p>
            <a:endParaRPr lang="en-US" sz="1481" dirty="0">
              <a:solidFill>
                <a:schemeClr val="bg1"/>
              </a:solidFill>
              <a:latin typeface="FoundrySterling-Book"/>
            </a:endParaRPr>
          </a:p>
        </p:txBody>
      </p:sp>
    </p:spTree>
    <p:extLst>
      <p:ext uri="{BB962C8B-B14F-4D97-AF65-F5344CB8AC3E}">
        <p14:creationId xmlns:p14="http://schemas.microsoft.com/office/powerpoint/2010/main" val="179620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123" y="268183"/>
            <a:ext cx="46723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Extra: Stuck on a small problem? Google it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9659" y="1158046"/>
            <a:ext cx="8536261" cy="479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You can’t always guess what the best way of doing something is. Every single programmer, from total beginner to total pro, needs some help from the Python community.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>
                <a:latin typeface="FoundrySterling-Book"/>
              </a:rPr>
              <a:t>Want to keep learning or review more concepts? A good place to start is Python’s official page: </a:t>
            </a:r>
            <a:r>
              <a:rPr lang="en-US" sz="2000" dirty="0">
                <a:latin typeface="FoundrySterling-Book"/>
                <a:hlinkClick r:id="rId2"/>
              </a:rPr>
              <a:t>https://www.python.org/doc</a:t>
            </a:r>
            <a:r>
              <a:rPr lang="en-US" sz="2000" dirty="0" smtClean="0">
                <a:latin typeface="FoundrySterling-Book"/>
                <a:hlinkClick r:id="rId2"/>
              </a:rPr>
              <a:t>/</a:t>
            </a:r>
            <a:endParaRPr lang="en-US" sz="20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Have a more in-depth question? There’s a good chance someone on </a:t>
            </a:r>
            <a:r>
              <a:rPr lang="en-US" sz="2000" dirty="0" err="1" smtClean="0">
                <a:latin typeface="FoundrySterling-Book"/>
              </a:rPr>
              <a:t>stackoverflow</a:t>
            </a:r>
            <a:r>
              <a:rPr lang="en-US" sz="2000" dirty="0" smtClean="0">
                <a:latin typeface="FoundrySterling-Book"/>
              </a:rPr>
              <a:t> has had the same question as you (or similar) and someone has offered </a:t>
            </a:r>
            <a:r>
              <a:rPr lang="en-US" sz="2000" dirty="0">
                <a:latin typeface="FoundrySterling-Book"/>
              </a:rPr>
              <a:t>an </a:t>
            </a:r>
            <a:r>
              <a:rPr lang="en-US" sz="2000" dirty="0" smtClean="0">
                <a:latin typeface="FoundrySterling-Book"/>
              </a:rPr>
              <a:t>answer: </a:t>
            </a:r>
            <a:r>
              <a:rPr lang="en-US" sz="2000" dirty="0" smtClean="0">
                <a:latin typeface="FoundrySterling-Book"/>
                <a:hlinkClick r:id="rId3"/>
              </a:rPr>
              <a:t>https</a:t>
            </a:r>
            <a:r>
              <a:rPr lang="en-US" sz="2000" dirty="0">
                <a:latin typeface="FoundrySterling-Book"/>
                <a:hlinkClick r:id="rId3"/>
              </a:rPr>
              <a:t>://stackoverflow.com/questions/tagged/python</a:t>
            </a:r>
            <a:endParaRPr lang="en-US" sz="2000" dirty="0">
              <a:latin typeface="FoundrySterling-Book"/>
            </a:endParaRPr>
          </a:p>
          <a:p>
            <a:pPr marL="1054603" lvl="2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If you google your question, you will probably end up on </a:t>
            </a:r>
            <a:r>
              <a:rPr lang="en-US" sz="2000" dirty="0" err="1" smtClean="0">
                <a:latin typeface="FoundrySterling-Book"/>
              </a:rPr>
              <a:t>stackoverflow</a:t>
            </a:r>
            <a:r>
              <a:rPr lang="en-US" sz="2000" dirty="0" smtClean="0">
                <a:latin typeface="FoundrySterling-Book"/>
              </a:rPr>
              <a:t>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6466406"/>
            <a:ext cx="5497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Stackoverflow is useful for other languages as well!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523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123" y="268183"/>
            <a:ext cx="26480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Extra: Python packages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9659" y="1158046"/>
            <a:ext cx="853626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Once you’re comfortable enough with </a:t>
            </a:r>
            <a:r>
              <a:rPr lang="en-US" sz="2400" dirty="0" smtClean="0">
                <a:latin typeface="FoundrySterling-Book"/>
              </a:rPr>
              <a:t>base Python</a:t>
            </a:r>
            <a:r>
              <a:rPr lang="en-US" sz="2400" dirty="0" smtClean="0">
                <a:latin typeface="FoundrySterling-Book"/>
              </a:rPr>
              <a:t>, you can start exploring packages! </a:t>
            </a:r>
            <a:r>
              <a:rPr lang="en-US" sz="2400" dirty="0" smtClean="0">
                <a:latin typeface="FoundrySterling-Book"/>
              </a:rPr>
              <a:t>We’ve explored a few already.</a:t>
            </a:r>
          </a:p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You </a:t>
            </a:r>
            <a:r>
              <a:rPr lang="en-US" sz="2000" dirty="0" smtClean="0">
                <a:latin typeface="FoundrySterling-Book"/>
              </a:rPr>
              <a:t>can use </a:t>
            </a:r>
            <a:r>
              <a:rPr lang="en-US" sz="2000" dirty="0" smtClean="0">
                <a:latin typeface="FoundrySterling-Book"/>
              </a:rPr>
              <a:t>them </a:t>
            </a:r>
            <a:r>
              <a:rPr lang="en-US" sz="2000" dirty="0" smtClean="0">
                <a:latin typeface="FoundrySterling-Book"/>
              </a:rPr>
              <a:t>to do some pretty </a:t>
            </a:r>
            <a:r>
              <a:rPr lang="en-US" sz="2000" dirty="0" smtClean="0">
                <a:latin typeface="FoundrySterling-Book"/>
              </a:rPr>
              <a:t>cool </a:t>
            </a:r>
            <a:r>
              <a:rPr lang="en-US" sz="2000" dirty="0" smtClean="0">
                <a:latin typeface="FoundrySterling-Book"/>
              </a:rPr>
              <a:t>things in Python without having to reinvent the wheel:</a:t>
            </a:r>
          </a:p>
          <a:p>
            <a:pPr marL="1054603" lvl="2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Would you like to make graphs? </a:t>
            </a:r>
          </a:p>
          <a:p>
            <a:pPr marL="1054603" lvl="2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Matrix </a:t>
            </a:r>
            <a:r>
              <a:rPr lang="en-US" sz="2000" dirty="0" smtClean="0">
                <a:latin typeface="FoundrySterling-Book"/>
              </a:rPr>
              <a:t>calculation and data analysis?</a:t>
            </a:r>
          </a:p>
          <a:p>
            <a:pPr marL="1054603" lvl="2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Want to make a graphical user interface?</a:t>
            </a:r>
          </a:p>
          <a:p>
            <a:pPr marL="1054603" lvl="2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Want to make some </a:t>
            </a:r>
            <a:r>
              <a:rPr lang="en-US" sz="2000" dirty="0" smtClean="0">
                <a:latin typeface="FoundrySterling-Book"/>
              </a:rPr>
              <a:t>machine learning, </a:t>
            </a:r>
            <a:r>
              <a:rPr lang="en-US" sz="2000" dirty="0" smtClean="0">
                <a:latin typeface="FoundrySterling-Book"/>
              </a:rPr>
              <a:t>maybe </a:t>
            </a:r>
            <a:r>
              <a:rPr lang="en-US" sz="2000" dirty="0" smtClean="0">
                <a:latin typeface="FoundrySterling-Book"/>
              </a:rPr>
              <a:t>artificial </a:t>
            </a:r>
            <a:r>
              <a:rPr lang="en-US" sz="2000" dirty="0" smtClean="0">
                <a:latin typeface="FoundrySterling-Book"/>
              </a:rPr>
              <a:t>or convolutional neural networks without having to create the whole infrastructure from scratch</a:t>
            </a:r>
            <a:r>
              <a:rPr lang="en-US" sz="2000" dirty="0" smtClean="0">
                <a:latin typeface="FoundrySterling-Book"/>
              </a:rPr>
              <a:t>?</a:t>
            </a:r>
          </a:p>
          <a:p>
            <a:pPr marL="1054603" lvl="2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5058652" y="2948623"/>
            <a:ext cx="2692528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 Unicode MS"/>
              </a:rPr>
              <a:t>i</a:t>
            </a:r>
            <a:r>
              <a:rPr lang="en-US" dirty="0" smtClean="0">
                <a:latin typeface="Arial Unicode MS"/>
              </a:rPr>
              <a:t>mport </a:t>
            </a:r>
            <a:r>
              <a:rPr lang="en-US" dirty="0" err="1" smtClean="0">
                <a:latin typeface="Arial Unicode MS"/>
              </a:rPr>
              <a:t>matplotlib</a:t>
            </a:r>
            <a:r>
              <a:rPr lang="en-US" dirty="0" smtClean="0">
                <a:latin typeface="Arial Unicode MS"/>
              </a:rPr>
              <a:t>, </a:t>
            </a:r>
            <a:r>
              <a:rPr lang="en-US" dirty="0" err="1" smtClean="0">
                <a:latin typeface="Arial Unicode MS"/>
              </a:rPr>
              <a:t>seaborn</a:t>
            </a:r>
            <a:endParaRPr lang="en-US" dirty="0">
              <a:latin typeface="Arial Unicode M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5654753" y="3438376"/>
            <a:ext cx="2393510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 Unicode MS"/>
              </a:rPr>
              <a:t>i</a:t>
            </a:r>
            <a:r>
              <a:rPr lang="en-US" dirty="0" smtClean="0">
                <a:latin typeface="Arial Unicode MS"/>
              </a:rPr>
              <a:t>mport </a:t>
            </a:r>
            <a:r>
              <a:rPr lang="en-US" dirty="0" err="1" smtClean="0">
                <a:latin typeface="Arial Unicode MS"/>
              </a:rPr>
              <a:t>numpy</a:t>
            </a:r>
            <a:r>
              <a:rPr lang="en-US" dirty="0" smtClean="0">
                <a:latin typeface="Arial Unicode MS"/>
              </a:rPr>
              <a:t>, pandas</a:t>
            </a:r>
            <a:endParaRPr lang="en-US" dirty="0">
              <a:latin typeface="Arial Unicode M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6024881" y="3936596"/>
            <a:ext cx="1506122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 Unicode MS"/>
              </a:rPr>
              <a:t>i</a:t>
            </a:r>
            <a:r>
              <a:rPr lang="en-US" dirty="0" smtClean="0">
                <a:latin typeface="Arial Unicode MS"/>
              </a:rPr>
              <a:t>mport </a:t>
            </a:r>
            <a:r>
              <a:rPr lang="en-US" dirty="0" err="1" smtClean="0">
                <a:latin typeface="Arial Unicode MS"/>
              </a:rPr>
              <a:t>Tkinter</a:t>
            </a:r>
            <a:endParaRPr lang="en-US" dirty="0">
              <a:latin typeface="Arial Unicode M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1397089" y="5495290"/>
            <a:ext cx="4478992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 Unicode MS"/>
              </a:rPr>
              <a:t>i</a:t>
            </a:r>
            <a:r>
              <a:rPr lang="en-US" dirty="0" smtClean="0">
                <a:latin typeface="Arial Unicode MS"/>
              </a:rPr>
              <a:t>mport </a:t>
            </a:r>
            <a:r>
              <a:rPr lang="en-US" dirty="0" err="1" smtClean="0">
                <a:latin typeface="Arial Unicode MS"/>
              </a:rPr>
              <a:t>scikit</a:t>
            </a:r>
            <a:r>
              <a:rPr lang="en-US" dirty="0" smtClean="0">
                <a:latin typeface="Arial Unicode MS"/>
              </a:rPr>
              <a:t>-learn, </a:t>
            </a:r>
            <a:r>
              <a:rPr lang="en-US" dirty="0" err="1" smtClean="0">
                <a:latin typeface="Arial Unicode MS"/>
              </a:rPr>
              <a:t>tensorflow</a:t>
            </a:r>
            <a:r>
              <a:rPr lang="en-US" dirty="0" smtClean="0">
                <a:latin typeface="Arial Unicode MS"/>
              </a:rPr>
              <a:t>, </a:t>
            </a:r>
            <a:r>
              <a:rPr lang="en-US" dirty="0" err="1" smtClean="0">
                <a:latin typeface="Arial Unicode MS"/>
              </a:rPr>
              <a:t>keras</a:t>
            </a:r>
            <a:r>
              <a:rPr lang="en-US" dirty="0" smtClean="0">
                <a:latin typeface="Arial Unicode MS"/>
              </a:rPr>
              <a:t>, </a:t>
            </a:r>
            <a:r>
              <a:rPr lang="en-US" dirty="0" err="1">
                <a:latin typeface="Arial Unicode MS"/>
              </a:rPr>
              <a:t>p</a:t>
            </a:r>
            <a:r>
              <a:rPr lang="en-US" dirty="0" err="1" smtClean="0">
                <a:latin typeface="Arial Unicode MS"/>
              </a:rPr>
              <a:t>ytorch</a:t>
            </a:r>
            <a:endParaRPr lang="en-US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129996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75900"/>
            <a:ext cx="1834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Data Structures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609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Previously, we looked at built-in data types </a:t>
            </a:r>
            <a:r>
              <a:rPr lang="en-US" sz="2400" i="1" dirty="0" smtClean="0">
                <a:latin typeface="FoundrySterling-Book"/>
              </a:rPr>
              <a:t>string</a:t>
            </a:r>
            <a:r>
              <a:rPr lang="en-US" sz="2400" dirty="0" smtClean="0">
                <a:latin typeface="FoundrySterling-Book"/>
              </a:rPr>
              <a:t>, </a:t>
            </a:r>
            <a:r>
              <a:rPr lang="en-US" sz="2400" i="1" dirty="0" smtClean="0">
                <a:latin typeface="FoundrySterling-Book"/>
              </a:rPr>
              <a:t>integer</a:t>
            </a:r>
            <a:r>
              <a:rPr lang="en-US" sz="2400" dirty="0" smtClean="0">
                <a:latin typeface="FoundrySterling-Book"/>
              </a:rPr>
              <a:t>, </a:t>
            </a:r>
            <a:r>
              <a:rPr lang="en-US" sz="2400" i="1" dirty="0" smtClean="0">
                <a:latin typeface="FoundrySterling-Book"/>
              </a:rPr>
              <a:t>float</a:t>
            </a:r>
            <a:r>
              <a:rPr lang="en-US" sz="2400" dirty="0" smtClean="0">
                <a:latin typeface="FoundrySterling-Book"/>
              </a:rPr>
              <a:t> and </a:t>
            </a:r>
            <a:r>
              <a:rPr lang="en-US" sz="2400" i="1" dirty="0" smtClean="0">
                <a:latin typeface="FoundrySterling-Book"/>
              </a:rPr>
              <a:t>Boolean</a:t>
            </a:r>
            <a:r>
              <a:rPr lang="en-US" sz="2400" dirty="0" smtClean="0">
                <a:latin typeface="FoundrySterling-Book"/>
              </a:rPr>
              <a:t>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Python also has what are called </a:t>
            </a:r>
            <a:r>
              <a:rPr lang="en-US" sz="2000" b="1" dirty="0" smtClean="0">
                <a:latin typeface="FoundrySterling-Book"/>
              </a:rPr>
              <a:t>data structures</a:t>
            </a:r>
            <a:r>
              <a:rPr lang="en-US" sz="2000" dirty="0" smtClean="0">
                <a:latin typeface="FoundrySterling-Book"/>
              </a:rPr>
              <a:t>, more specifically </a:t>
            </a:r>
            <a:r>
              <a:rPr lang="en-US" sz="2000" i="1" dirty="0" smtClean="0">
                <a:latin typeface="FoundrySterling-Book"/>
              </a:rPr>
              <a:t>tuples</a:t>
            </a:r>
            <a:r>
              <a:rPr lang="en-US" sz="2000" dirty="0" smtClean="0">
                <a:latin typeface="FoundrySterling-Book"/>
              </a:rPr>
              <a:t> and </a:t>
            </a:r>
            <a:r>
              <a:rPr lang="en-US" sz="2000" i="1" dirty="0" smtClean="0">
                <a:latin typeface="FoundrySterling-Book"/>
              </a:rPr>
              <a:t>lists</a:t>
            </a:r>
            <a:r>
              <a:rPr lang="en-US" sz="2000" dirty="0" smtClean="0">
                <a:latin typeface="FoundrySterling-Book"/>
              </a:rPr>
              <a:t> and </a:t>
            </a:r>
            <a:r>
              <a:rPr lang="en-US" sz="2000" i="1" dirty="0" smtClean="0">
                <a:latin typeface="FoundrySterling-Book"/>
              </a:rPr>
              <a:t>dictionaries</a:t>
            </a:r>
            <a:r>
              <a:rPr lang="en-US" sz="2000" dirty="0" smtClean="0">
                <a:latin typeface="FoundrySterling-Book"/>
              </a:rPr>
              <a:t> (oh my!).</a:t>
            </a:r>
          </a:p>
          <a:p>
            <a:pPr lvl="1">
              <a:spcAft>
                <a:spcPts val="1587"/>
              </a:spcAft>
            </a:pPr>
            <a:endParaRPr lang="en-US" sz="44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These data structures can store the data types we’ve seen so far.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105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Python allows for distinct data types within the same structure.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7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They can also contain themselves and each other!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1800" dirty="0" smtClean="0">
              <a:latin typeface="FoundrySterling-Book"/>
            </a:endParaRPr>
          </a:p>
          <a:p>
            <a:pPr marL="190404" indent="-190404">
              <a:spcAft>
                <a:spcPts val="1587"/>
              </a:spcAft>
              <a:buFont typeface="Arial"/>
              <a:buChar char="•"/>
            </a:pPr>
            <a:endParaRPr lang="en-US" sz="24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900" dirty="0" smtClean="0">
              <a:latin typeface="FoundrySterling-Book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82121" y="4244115"/>
            <a:ext cx="7254882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days </a:t>
            </a:r>
            <a:r>
              <a:rPr lang="en-US" dirty="0">
                <a:latin typeface="Arial Unicode MS"/>
              </a:rPr>
              <a:t>= (</a:t>
            </a:r>
            <a:r>
              <a:rPr lang="en-US" dirty="0" smtClean="0">
                <a:latin typeface="Arial Unicode MS"/>
              </a:rPr>
              <a:t>'Mon', 'Tue', 'Wed', 'Thu', 'Fri', 'Sat', 'Sun') #tuple of string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" y="6439470"/>
            <a:ext cx="69679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type() works on data structures as well (it won’t tell you what’s inside though!)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82121" y="2834804"/>
            <a:ext cx="7254882" cy="8771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 Unicode MS"/>
              </a:rPr>
              <a:t>a_list = [1, 2, 3</a:t>
            </a:r>
            <a:r>
              <a:rPr lang="en-US" dirty="0" smtClean="0">
                <a:latin typeface="Arial Unicode MS"/>
              </a:rPr>
              <a:t>]  # This is a list</a:t>
            </a:r>
            <a:endParaRPr lang="en-US" dirty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a_tuple = (4, 5, 6</a:t>
            </a:r>
            <a:r>
              <a:rPr lang="en-US" dirty="0" smtClean="0">
                <a:latin typeface="Arial Unicode MS"/>
              </a:rPr>
              <a:t>)  # This is a tuple</a:t>
            </a:r>
            <a:endParaRPr lang="en-US" dirty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a_dict = </a:t>
            </a:r>
            <a:r>
              <a:rPr lang="en-US" dirty="0" smtClean="0">
                <a:latin typeface="Arial Unicode MS"/>
              </a:rPr>
              <a:t>{‘</a:t>
            </a:r>
            <a:r>
              <a:rPr lang="en-US" dirty="0" err="1" smtClean="0">
                <a:latin typeface="Arial Unicode MS"/>
              </a:rPr>
              <a:t>fname</a:t>
            </a:r>
            <a:r>
              <a:rPr lang="en-US" dirty="0" smtClean="0">
                <a:latin typeface="Arial Unicode MS"/>
              </a:rPr>
              <a:t>': 'John', '</a:t>
            </a:r>
            <a:r>
              <a:rPr lang="en-US" dirty="0" err="1" smtClean="0">
                <a:latin typeface="Arial Unicode MS"/>
              </a:rPr>
              <a:t>sname</a:t>
            </a:r>
            <a:r>
              <a:rPr lang="en-US" dirty="0">
                <a:latin typeface="Arial Unicode MS"/>
              </a:rPr>
              <a:t>': 'Doe</a:t>
            </a:r>
            <a:r>
              <a:rPr lang="en-US" dirty="0" smtClean="0">
                <a:latin typeface="Arial Unicode MS"/>
              </a:rPr>
              <a:t>', </a:t>
            </a:r>
            <a:r>
              <a:rPr lang="en-US" dirty="0">
                <a:latin typeface="Arial Unicode MS"/>
              </a:rPr>
              <a:t>'age': </a:t>
            </a:r>
            <a:r>
              <a:rPr lang="en-US" dirty="0" smtClean="0">
                <a:latin typeface="Arial Unicode MS"/>
              </a:rPr>
              <a:t>42} # This is a dictionary</a:t>
            </a:r>
            <a:endParaRPr lang="en-US" dirty="0">
              <a:latin typeface="Arial Unicode M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82121" y="5095009"/>
            <a:ext cx="7227874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Arial Unicode MS"/>
              </a:rPr>
              <a:t>misc</a:t>
            </a:r>
            <a:r>
              <a:rPr lang="en-US" dirty="0">
                <a:latin typeface="Arial Unicode MS"/>
              </a:rPr>
              <a:t> = ["sunny</a:t>
            </a:r>
            <a:r>
              <a:rPr lang="en-US" dirty="0" smtClean="0">
                <a:latin typeface="Arial Unicode MS"/>
              </a:rPr>
              <a:t>", 1, 36.8, True</a:t>
            </a:r>
            <a:r>
              <a:rPr lang="en-US" dirty="0">
                <a:latin typeface="Arial Unicode MS"/>
              </a:rPr>
              <a:t>] </a:t>
            </a:r>
            <a:r>
              <a:rPr lang="en-US" dirty="0" smtClean="0">
                <a:latin typeface="Arial Unicode MS"/>
              </a:rPr>
              <a:t> # List </a:t>
            </a:r>
            <a:r>
              <a:rPr lang="en-US" dirty="0">
                <a:latin typeface="Arial Unicode MS"/>
              </a:rPr>
              <a:t>with </a:t>
            </a:r>
            <a:r>
              <a:rPr lang="en-US" dirty="0" smtClean="0">
                <a:latin typeface="Arial Unicode MS"/>
              </a:rPr>
              <a:t>string, </a:t>
            </a:r>
            <a:r>
              <a:rPr lang="en-US" dirty="0" err="1" smtClean="0">
                <a:latin typeface="Arial Unicode MS"/>
              </a:rPr>
              <a:t>int</a:t>
            </a:r>
            <a:r>
              <a:rPr lang="en-US" dirty="0" smtClean="0">
                <a:latin typeface="Arial Unicode MS"/>
              </a:rPr>
              <a:t>, float and </a:t>
            </a:r>
            <a:r>
              <a:rPr lang="en-US" dirty="0" err="1" smtClean="0">
                <a:latin typeface="Arial Unicode MS"/>
              </a:rPr>
              <a:t>boolean</a:t>
            </a:r>
            <a:endParaRPr lang="en-US" dirty="0">
              <a:latin typeface="Arial Unicode M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82121" y="5884691"/>
            <a:ext cx="6788035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Arial Unicode MS"/>
              </a:rPr>
              <a:t>litup</a:t>
            </a:r>
            <a:r>
              <a:rPr lang="en-GB" dirty="0" smtClean="0">
                <a:latin typeface="Arial Unicode MS"/>
              </a:rPr>
              <a:t> </a:t>
            </a:r>
            <a:r>
              <a:rPr lang="en-GB" dirty="0">
                <a:latin typeface="Arial Unicode MS"/>
              </a:rPr>
              <a:t>= [('</a:t>
            </a:r>
            <a:r>
              <a:rPr lang="en-GB" dirty="0" err="1">
                <a:latin typeface="Arial Unicode MS"/>
              </a:rPr>
              <a:t>A','a</a:t>
            </a:r>
            <a:r>
              <a:rPr lang="en-GB" dirty="0">
                <a:latin typeface="Arial Unicode MS"/>
              </a:rPr>
              <a:t>'),('</a:t>
            </a:r>
            <a:r>
              <a:rPr lang="en-GB" dirty="0" err="1">
                <a:latin typeface="Arial Unicode MS"/>
              </a:rPr>
              <a:t>B','b</a:t>
            </a:r>
            <a:r>
              <a:rPr lang="en-GB" dirty="0">
                <a:latin typeface="Arial Unicode MS"/>
              </a:rPr>
              <a:t>'),('</a:t>
            </a:r>
            <a:r>
              <a:rPr lang="en-GB" dirty="0" err="1">
                <a:latin typeface="Arial Unicode MS"/>
              </a:rPr>
              <a:t>C','c</a:t>
            </a:r>
            <a:r>
              <a:rPr lang="en-GB" dirty="0">
                <a:latin typeface="Arial Unicode MS"/>
              </a:rPr>
              <a:t>'),('</a:t>
            </a:r>
            <a:r>
              <a:rPr lang="en-GB" dirty="0" err="1">
                <a:latin typeface="Arial Unicode MS"/>
              </a:rPr>
              <a:t>D','d</a:t>
            </a:r>
            <a:r>
              <a:rPr lang="en-GB" dirty="0">
                <a:latin typeface="Arial Unicode MS"/>
              </a:rPr>
              <a:t>')] </a:t>
            </a:r>
            <a:r>
              <a:rPr lang="en-GB" dirty="0" smtClean="0">
                <a:latin typeface="Arial Unicode MS"/>
              </a:rPr>
              <a:t># List </a:t>
            </a:r>
            <a:r>
              <a:rPr lang="en-GB" dirty="0">
                <a:latin typeface="Arial Unicode MS"/>
              </a:rPr>
              <a:t>of </a:t>
            </a:r>
            <a:r>
              <a:rPr lang="en-GB" dirty="0" smtClean="0">
                <a:latin typeface="Arial Unicode MS"/>
              </a:rPr>
              <a:t>tuples</a:t>
            </a:r>
            <a:endParaRPr lang="en-GB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17283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75900"/>
            <a:ext cx="2972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Data Structures (</a:t>
            </a:r>
            <a:r>
              <a:rPr lang="en-US" sz="2000" dirty="0">
                <a:solidFill>
                  <a:schemeClr val="bg1"/>
                </a:solidFill>
                <a:latin typeface="Arial Unicode MS"/>
              </a:rPr>
              <a:t>"</a:t>
            </a:r>
            <a:r>
              <a:rPr lang="en-US" sz="2000" b="1" dirty="0">
                <a:solidFill>
                  <a:schemeClr val="bg1"/>
                </a:solidFill>
              </a:rPr>
              <a:t>tuples"</a:t>
            </a:r>
            <a:r>
              <a:rPr lang="en-US" sz="2000" b="1" dirty="0" smtClean="0">
                <a:solidFill>
                  <a:schemeClr val="bg1"/>
                </a:solidFill>
              </a:rPr>
              <a:t>) 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5257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i="1" dirty="0">
                <a:latin typeface="FoundrySterling-Book"/>
              </a:rPr>
              <a:t>T</a:t>
            </a:r>
            <a:r>
              <a:rPr lang="en-US" sz="2400" i="1" dirty="0" smtClean="0">
                <a:latin typeface="FoundrySterling-Book"/>
              </a:rPr>
              <a:t>uples</a:t>
            </a:r>
            <a:r>
              <a:rPr lang="en-US" sz="2400" dirty="0" smtClean="0">
                <a:latin typeface="FoundrySterling-Book"/>
              </a:rPr>
              <a:t> and </a:t>
            </a:r>
            <a:r>
              <a:rPr lang="en-US" sz="2400" i="1" dirty="0" smtClean="0">
                <a:latin typeface="FoundrySterling-Book"/>
              </a:rPr>
              <a:t>lists</a:t>
            </a:r>
            <a:r>
              <a:rPr lang="en-US" sz="2400" dirty="0" smtClean="0">
                <a:latin typeface="FoundrySterling-Book"/>
              </a:rPr>
              <a:t> look superficially the same (apart from the brackets), but in fact behave quite differently.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Unlike lists (but like </a:t>
            </a:r>
            <a:r>
              <a:rPr lang="en-US" sz="2000" i="1" dirty="0" smtClean="0">
                <a:latin typeface="FoundrySterling-Book"/>
              </a:rPr>
              <a:t>strings</a:t>
            </a:r>
            <a:r>
              <a:rPr lang="en-US" sz="2000" dirty="0" smtClean="0">
                <a:latin typeface="FoundrySterling-Book"/>
              </a:rPr>
              <a:t>), </a:t>
            </a:r>
            <a:r>
              <a:rPr lang="en-US" sz="2000" b="1" dirty="0" smtClean="0">
                <a:latin typeface="FoundrySterling-Book"/>
              </a:rPr>
              <a:t>tuples are immutable</a:t>
            </a:r>
            <a:endParaRPr lang="en-US" sz="2000" dirty="0">
              <a:latin typeface="FoundrySterling-Book"/>
            </a:endParaRPr>
          </a:p>
          <a:p>
            <a:pPr lvl="1">
              <a:spcAft>
                <a:spcPts val="1587"/>
              </a:spcAft>
            </a:pPr>
            <a:endParaRPr lang="en-US" sz="2800" dirty="0">
              <a:latin typeface="FoundrySterling-Book"/>
            </a:endParaRPr>
          </a:p>
          <a:p>
            <a:pPr lvl="1">
              <a:spcAft>
                <a:spcPts val="1587"/>
              </a:spcAft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As with strings, we can get a slice of a tuple…</a:t>
            </a:r>
          </a:p>
          <a:p>
            <a:pPr lvl="1">
              <a:spcAft>
                <a:spcPts val="1587"/>
              </a:spcAft>
            </a:pPr>
            <a:endParaRPr lang="en-US" sz="28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…determine length, concatenate or multiply tuples into new tuples</a:t>
            </a:r>
            <a:r>
              <a:rPr lang="en-US" sz="2000" i="1" dirty="0" smtClean="0">
                <a:latin typeface="FoundrySterling-Book"/>
              </a:rPr>
              <a:t>.</a:t>
            </a:r>
          </a:p>
          <a:p>
            <a:pPr marL="190404" indent="-190404">
              <a:spcAft>
                <a:spcPts val="1587"/>
              </a:spcAft>
              <a:buFont typeface="Arial"/>
              <a:buChar char="•"/>
            </a:pPr>
            <a:endParaRPr lang="en-US" sz="24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900" dirty="0" smtClean="0">
              <a:latin typeface="FoundrySterling-Book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1413" y="2564220"/>
            <a:ext cx="6830476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weather </a:t>
            </a:r>
            <a:r>
              <a:rPr lang="en-US" dirty="0">
                <a:latin typeface="Arial Unicode MS"/>
              </a:rPr>
              <a:t>= </a:t>
            </a:r>
            <a:r>
              <a:rPr lang="en-US" dirty="0" smtClean="0">
                <a:latin typeface="Arial Unicode MS"/>
              </a:rPr>
              <a:t>("sun", "clouds", 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rain", 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snow")</a:t>
            </a:r>
          </a:p>
          <a:p>
            <a:r>
              <a:rPr lang="en-US" dirty="0" smtClean="0">
                <a:latin typeface="Arial Unicode MS"/>
              </a:rPr>
              <a:t>print(weather[1])  # We can access items of the tuple like clouds.</a:t>
            </a:r>
          </a:p>
          <a:p>
            <a:r>
              <a:rPr lang="en-US" dirty="0" smtClean="0">
                <a:latin typeface="Arial Unicode MS"/>
              </a:rPr>
              <a:t># We can’t replace or remove them.</a:t>
            </a:r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weather[1] = "mist"  # This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will cause an error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1413" y="4172262"/>
            <a:ext cx="6830476" cy="6155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print(weather[1:3</a:t>
            </a:r>
            <a:r>
              <a:rPr lang="en-US" dirty="0">
                <a:latin typeface="Arial Unicode MS"/>
              </a:rPr>
              <a:t>]) </a:t>
            </a:r>
            <a:r>
              <a:rPr lang="en-US" dirty="0" smtClean="0">
                <a:latin typeface="Arial Unicode MS"/>
              </a:rPr>
              <a:t># Notice the output is a </a:t>
            </a:r>
            <a:r>
              <a:rPr lang="en-US" dirty="0">
                <a:latin typeface="Arial Unicode MS"/>
              </a:rPr>
              <a:t>tuple ('clouds', 'rain'). </a:t>
            </a:r>
            <a:endParaRPr lang="en-US" dirty="0" smtClean="0">
              <a:latin typeface="Arial Unicode MS"/>
            </a:endParaRPr>
          </a:p>
          <a:p>
            <a:r>
              <a:rPr lang="en-US" dirty="0" smtClean="0">
                <a:latin typeface="Arial Unicode MS"/>
              </a:rPr>
              <a:t>print(weather[-1])  # Notice here the output is </a:t>
            </a:r>
            <a:r>
              <a:rPr lang="en-US" dirty="0">
                <a:latin typeface="Arial Unicode MS"/>
              </a:rPr>
              <a:t>string </a:t>
            </a:r>
            <a:r>
              <a:rPr lang="en-US" dirty="0" smtClean="0">
                <a:latin typeface="Arial Unicode MS"/>
              </a:rPr>
              <a:t>'snow</a:t>
            </a:r>
            <a:r>
              <a:rPr lang="en-US" dirty="0">
                <a:latin typeface="Arial Unicode MS"/>
              </a:rPr>
              <a:t>'</a:t>
            </a:r>
            <a:r>
              <a:rPr lang="en-US" dirty="0" smtClean="0">
                <a:latin typeface="Arial Unicode MS"/>
              </a:rPr>
              <a:t>.</a:t>
            </a:r>
            <a:endParaRPr lang="en-US" dirty="0">
              <a:latin typeface="Arial Unicode M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51570" y="5328692"/>
            <a:ext cx="6780320" cy="8771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print(</a:t>
            </a:r>
            <a:r>
              <a:rPr lang="en-US" dirty="0" err="1" smtClean="0">
                <a:latin typeface="Arial Unicode MS"/>
              </a:rPr>
              <a:t>len</a:t>
            </a:r>
            <a:r>
              <a:rPr lang="en-US" dirty="0" smtClean="0">
                <a:latin typeface="Arial Unicode MS"/>
              </a:rPr>
              <a:t>(weather)) # 4</a:t>
            </a:r>
          </a:p>
          <a:p>
            <a:r>
              <a:rPr lang="en-US" dirty="0" smtClean="0">
                <a:latin typeface="Arial Unicode MS"/>
              </a:rPr>
              <a:t>print(weather + (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mist",</a:t>
            </a:r>
            <a:r>
              <a:rPr lang="en-US" dirty="0">
                <a:latin typeface="Arial Unicode MS"/>
              </a:rPr>
              <a:t> "</a:t>
            </a:r>
            <a:r>
              <a:rPr lang="en-US" dirty="0" smtClean="0">
                <a:latin typeface="Arial Unicode MS"/>
              </a:rPr>
              <a:t>thunder")) # New tuple w/ mist and thunder</a:t>
            </a:r>
          </a:p>
          <a:p>
            <a:r>
              <a:rPr lang="en-US" dirty="0" smtClean="0">
                <a:latin typeface="Arial Unicode MS"/>
              </a:rPr>
              <a:t>print(</a:t>
            </a:r>
            <a:r>
              <a:rPr lang="en-GB" dirty="0" smtClean="0"/>
              <a:t>weather[1:3</a:t>
            </a:r>
            <a:r>
              <a:rPr lang="en-GB" dirty="0"/>
              <a:t>]*</a:t>
            </a:r>
            <a:r>
              <a:rPr lang="en-GB" dirty="0" smtClean="0"/>
              <a:t>3</a:t>
            </a:r>
            <a:r>
              <a:rPr lang="en-US" dirty="0" smtClean="0">
                <a:latin typeface="Arial Unicode MS"/>
              </a:rPr>
              <a:t>)  # sun and clouds repeated 3 times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87668" y="3355943"/>
            <a:ext cx="466915" cy="38544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00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5450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Data Structures </a:t>
            </a:r>
            <a:r>
              <a:rPr lang="en-US" sz="2000" b="1" dirty="0">
                <a:solidFill>
                  <a:schemeClr val="bg1"/>
                </a:solidFill>
              </a:rPr>
              <a:t>(("tuples"), </a:t>
            </a:r>
            <a:r>
              <a:rPr lang="en-US" sz="2000" b="1" dirty="0" smtClean="0">
                <a:solidFill>
                  <a:schemeClr val="bg1"/>
                </a:solidFill>
              </a:rPr>
              <a:t>("</a:t>
            </a:r>
            <a:r>
              <a:rPr lang="en-US" sz="2000" b="1" dirty="0">
                <a:solidFill>
                  <a:schemeClr val="bg1"/>
                </a:solidFill>
              </a:rPr>
              <a:t>within", ("tuples</a:t>
            </a:r>
            <a:r>
              <a:rPr lang="en-US" sz="2000" b="1" dirty="0" smtClean="0">
                <a:solidFill>
                  <a:schemeClr val="bg1"/>
                </a:solidFill>
              </a:rPr>
              <a:t>")))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Tuples can contain other data structures.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If a data structure exists within another, we can still access its items in the following manner.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9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If the result of the last line feels unexpected, think about what you generated in the first instance.</a:t>
            </a:r>
            <a:endParaRPr lang="en-US" sz="24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900" dirty="0" smtClean="0">
              <a:latin typeface="FoundrySterling-Book"/>
            </a:endParaRPr>
          </a:p>
          <a:p>
            <a:pPr lvl="1">
              <a:spcAft>
                <a:spcPts val="1587"/>
              </a:spcAft>
            </a:pPr>
            <a:endParaRPr lang="en-US" sz="900" dirty="0" smtClean="0">
              <a:latin typeface="FoundrySterling-Book"/>
            </a:endParaRPr>
          </a:p>
          <a:p>
            <a:pPr lvl="1">
              <a:spcAft>
                <a:spcPts val="1587"/>
              </a:spcAft>
            </a:pPr>
            <a:endParaRPr lang="en-US" sz="1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Question: Which </a:t>
            </a:r>
            <a:r>
              <a:rPr lang="en-US" sz="2000" dirty="0">
                <a:latin typeface="FoundrySterling-Book"/>
              </a:rPr>
              <a:t>tuple leads to a False when cast to bool</a:t>
            </a:r>
            <a:r>
              <a:rPr lang="en-US" sz="2000" dirty="0" smtClean="0">
                <a:latin typeface="FoundrySterling-Book"/>
              </a:rPr>
              <a:t>()?</a:t>
            </a:r>
            <a:endParaRPr lang="en-US" sz="2000" dirty="0">
              <a:latin typeface="FoundrySterling-Book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1413" y="2439135"/>
            <a:ext cx="6984805" cy="14003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forecast </a:t>
            </a:r>
            <a:r>
              <a:rPr lang="en-US" dirty="0">
                <a:latin typeface="Arial Unicode MS"/>
              </a:rPr>
              <a:t>= </a:t>
            </a:r>
            <a:r>
              <a:rPr lang="en-US" dirty="0" smtClean="0">
                <a:latin typeface="Arial Unicode MS"/>
              </a:rPr>
              <a:t>(("sun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, 32.6), ("clouds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, 16.2), ("rain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, 14), ("snow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,-1))</a:t>
            </a:r>
          </a:p>
          <a:p>
            <a:endParaRPr lang="en-US" dirty="0" smtClean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print(forecast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 Unicode MS"/>
              </a:rPr>
              <a:t>[2]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Unicode MS"/>
              </a:rPr>
              <a:t>[1]</a:t>
            </a:r>
            <a:r>
              <a:rPr lang="en-US" dirty="0" smtClean="0">
                <a:latin typeface="Arial Unicode MS"/>
              </a:rPr>
              <a:t>)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Unicode MS"/>
              </a:rPr>
              <a:t> </a:t>
            </a:r>
            <a:r>
              <a:rPr lang="en-US" dirty="0" smtClean="0">
                <a:latin typeface="Arial Unicode MS"/>
              </a:rPr>
              <a:t># 14</a:t>
            </a:r>
            <a:endParaRPr lang="en-US" dirty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print(forecast[0</a:t>
            </a:r>
            <a:r>
              <a:rPr lang="en-US" dirty="0" smtClean="0">
                <a:latin typeface="Arial Unicode MS"/>
              </a:rPr>
              <a:t>][0]) # sun</a:t>
            </a:r>
          </a:p>
          <a:p>
            <a:r>
              <a:rPr lang="en-US" dirty="0" smtClean="0">
                <a:latin typeface="Arial Unicode MS"/>
              </a:rPr>
              <a:t>print(forecast[1:3</a:t>
            </a:r>
            <a:r>
              <a:rPr lang="en-US" dirty="0">
                <a:latin typeface="Arial Unicode MS"/>
              </a:rPr>
              <a:t>][1]) </a:t>
            </a:r>
            <a:r>
              <a:rPr lang="en-US" dirty="0" smtClean="0">
                <a:latin typeface="Arial Unicode MS"/>
              </a:rPr>
              <a:t># ('rain</a:t>
            </a:r>
            <a:r>
              <a:rPr lang="en-US" dirty="0">
                <a:latin typeface="Arial Unicode MS"/>
              </a:rPr>
              <a:t>', </a:t>
            </a:r>
            <a:r>
              <a:rPr lang="en-US" dirty="0" smtClean="0">
                <a:latin typeface="Arial Unicode MS"/>
              </a:rPr>
              <a:t>14). </a:t>
            </a:r>
          </a:p>
        </p:txBody>
      </p:sp>
      <p:sp>
        <p:nvSpPr>
          <p:cNvPr id="3" name="Left Bracket 2"/>
          <p:cNvSpPr/>
          <p:nvPr/>
        </p:nvSpPr>
        <p:spPr>
          <a:xfrm rot="-5400000">
            <a:off x="5102982" y="302403"/>
            <a:ext cx="72362" cy="4992547"/>
          </a:xfrm>
          <a:prstGeom prst="leftBracket">
            <a:avLst>
              <a:gd name="adj" fmla="val 353071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 Bracket 10"/>
          <p:cNvSpPr/>
          <p:nvPr/>
        </p:nvSpPr>
        <p:spPr>
          <a:xfrm rot="-5400000">
            <a:off x="5981453" y="2194130"/>
            <a:ext cx="70910" cy="1138180"/>
          </a:xfrm>
          <a:prstGeom prst="leftBracket">
            <a:avLst>
              <a:gd name="adj" fmla="val 353071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1412" y="4631935"/>
            <a:ext cx="6984805" cy="8771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 Unicode MS"/>
              </a:rPr>
              <a:t>slicecast</a:t>
            </a:r>
            <a:r>
              <a:rPr lang="en-US" dirty="0" smtClean="0">
                <a:latin typeface="Arial Unicode MS"/>
              </a:rPr>
              <a:t> = </a:t>
            </a:r>
            <a:r>
              <a:rPr lang="en-US" dirty="0">
                <a:latin typeface="Arial Unicode MS"/>
              </a:rPr>
              <a:t>forecast[1:3</a:t>
            </a:r>
            <a:r>
              <a:rPr lang="en-US" dirty="0" smtClean="0">
                <a:latin typeface="Arial Unicode MS"/>
              </a:rPr>
              <a:t>]</a:t>
            </a:r>
          </a:p>
          <a:p>
            <a:r>
              <a:rPr lang="en-US" dirty="0">
                <a:latin typeface="Arial Unicode MS"/>
              </a:rPr>
              <a:t>print(</a:t>
            </a:r>
            <a:r>
              <a:rPr lang="en-US" dirty="0" err="1">
                <a:latin typeface="Arial Unicode MS"/>
              </a:rPr>
              <a:t>slicecast</a:t>
            </a:r>
            <a:r>
              <a:rPr lang="en-US" dirty="0">
                <a:latin typeface="Arial Unicode MS"/>
              </a:rPr>
              <a:t>) </a:t>
            </a:r>
            <a:r>
              <a:rPr lang="en-US" dirty="0" smtClean="0">
                <a:latin typeface="Arial Unicode MS"/>
              </a:rPr>
              <a:t> # ("</a:t>
            </a:r>
            <a:r>
              <a:rPr lang="en-US" dirty="0">
                <a:latin typeface="Arial Unicode MS"/>
              </a:rPr>
              <a:t>clouds", 16.2), ("rain", 14)</a:t>
            </a:r>
            <a:endParaRPr lang="en-US" dirty="0" smtClean="0">
              <a:latin typeface="Arial Unicode MS"/>
            </a:endParaRPr>
          </a:p>
          <a:p>
            <a:r>
              <a:rPr lang="en-US" dirty="0">
                <a:latin typeface="Arial Unicode MS"/>
              </a:rPr>
              <a:t>print(</a:t>
            </a:r>
            <a:r>
              <a:rPr lang="en-US" dirty="0" err="1">
                <a:latin typeface="Arial Unicode MS"/>
              </a:rPr>
              <a:t>slicecast</a:t>
            </a:r>
            <a:r>
              <a:rPr lang="en-US" dirty="0">
                <a:latin typeface="Arial Unicode MS"/>
              </a:rPr>
              <a:t>[1]) </a:t>
            </a:r>
            <a:r>
              <a:rPr lang="en-US" dirty="0" smtClean="0">
                <a:latin typeface="Arial Unicode MS"/>
              </a:rPr>
              <a:t># ('rain</a:t>
            </a:r>
            <a:r>
              <a:rPr lang="en-US" dirty="0">
                <a:latin typeface="Arial Unicode MS"/>
              </a:rPr>
              <a:t>', </a:t>
            </a:r>
            <a:r>
              <a:rPr lang="en-US" dirty="0" smtClean="0">
                <a:latin typeface="Arial Unicode MS"/>
              </a:rPr>
              <a:t>14). Same result in more steps.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21489" y="4631935"/>
            <a:ext cx="3858" cy="8771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85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3192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Data Structures </a:t>
            </a:r>
            <a:r>
              <a:rPr lang="en-US" sz="2000" b="1" dirty="0">
                <a:solidFill>
                  <a:schemeClr val="bg1"/>
                </a:solidFill>
              </a:rPr>
              <a:t>["lists</a:t>
            </a:r>
            <a:r>
              <a:rPr lang="en-US" sz="2000" b="1" dirty="0" smtClean="0">
                <a:solidFill>
                  <a:schemeClr val="bg1"/>
                </a:solidFill>
              </a:rPr>
              <a:t>", 1/2]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5134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We’ve seen that both </a:t>
            </a:r>
            <a:r>
              <a:rPr lang="en-US" sz="2400" i="1" dirty="0" smtClean="0">
                <a:latin typeface="FoundrySterling-Book"/>
              </a:rPr>
              <a:t>strings</a:t>
            </a:r>
            <a:r>
              <a:rPr lang="en-US" sz="2400" dirty="0" smtClean="0">
                <a:latin typeface="FoundrySterling-Book"/>
              </a:rPr>
              <a:t> and </a:t>
            </a:r>
            <a:r>
              <a:rPr lang="en-US" sz="2400" i="1" dirty="0" smtClean="0">
                <a:latin typeface="FoundrySterling-Book"/>
              </a:rPr>
              <a:t>tuples</a:t>
            </a:r>
            <a:r>
              <a:rPr lang="en-US" sz="2400" dirty="0" smtClean="0">
                <a:latin typeface="FoundrySterling-Book"/>
              </a:rPr>
              <a:t> are immutable. What does a </a:t>
            </a:r>
            <a:r>
              <a:rPr lang="en-US" sz="2400" b="1" dirty="0" smtClean="0">
                <a:latin typeface="FoundrySterling-Book"/>
              </a:rPr>
              <a:t>mutable</a:t>
            </a:r>
            <a:r>
              <a:rPr lang="en-US" sz="2400" dirty="0" smtClean="0">
                <a:latin typeface="FoundrySterling-Book"/>
              </a:rPr>
              <a:t> data structure look like?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We now turn to </a:t>
            </a:r>
            <a:r>
              <a:rPr lang="en-US" sz="2000" b="1" dirty="0" smtClean="0">
                <a:latin typeface="FoundrySterling-Book"/>
              </a:rPr>
              <a:t>lists</a:t>
            </a:r>
            <a:r>
              <a:rPr lang="en-US" sz="2000" dirty="0" smtClean="0">
                <a:latin typeface="FoundrySterling-Book"/>
              </a:rPr>
              <a:t>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We can add items to the list without creating a new list using built-in </a:t>
            </a:r>
            <a:r>
              <a:rPr lang="en-US" sz="2000" b="1" dirty="0" smtClean="0">
                <a:latin typeface="FoundrySterling-Book"/>
              </a:rPr>
              <a:t>methods </a:t>
            </a:r>
            <a:r>
              <a:rPr lang="en-US" sz="2000" dirty="0" smtClean="0">
                <a:latin typeface="FoundrySterling-Book"/>
              </a:rPr>
              <a:t>.</a:t>
            </a:r>
            <a:r>
              <a:rPr lang="en-US" sz="2000" i="1" dirty="0" smtClean="0">
                <a:latin typeface="FoundrySterling-Book"/>
              </a:rPr>
              <a:t>append() </a:t>
            </a:r>
            <a:r>
              <a:rPr lang="en-US" sz="2000" dirty="0" smtClean="0">
                <a:latin typeface="FoundrySterling-Book"/>
              </a:rPr>
              <a:t>and</a:t>
            </a:r>
            <a:r>
              <a:rPr lang="en-US" sz="2000" i="1" dirty="0" smtClean="0">
                <a:latin typeface="FoundrySterling-Book"/>
              </a:rPr>
              <a:t> .insert().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>
              <a:spcAft>
                <a:spcPts val="1587"/>
              </a:spcAft>
            </a:pPr>
            <a:endParaRPr lang="en-US" sz="24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900" dirty="0" smtClean="0">
              <a:latin typeface="FoundrySterling-Book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1413" y="2564220"/>
            <a:ext cx="6830476" cy="14003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fruit </a:t>
            </a:r>
            <a:r>
              <a:rPr lang="en-US" dirty="0">
                <a:latin typeface="Arial Unicode MS"/>
              </a:rPr>
              <a:t>= [</a:t>
            </a:r>
            <a:r>
              <a:rPr lang="en-US" dirty="0" smtClean="0">
                <a:latin typeface="Arial Unicode MS"/>
              </a:rPr>
              <a:t>"kiwi", "</a:t>
            </a:r>
            <a:r>
              <a:rPr lang="en-US" dirty="0" err="1" smtClean="0">
                <a:latin typeface="Arial Unicode MS"/>
              </a:rPr>
              <a:t>ornage</a:t>
            </a:r>
            <a:r>
              <a:rPr lang="en-US" dirty="0" smtClean="0">
                <a:latin typeface="Arial Unicode MS"/>
              </a:rPr>
              <a:t>", "pear", "apple"]</a:t>
            </a:r>
          </a:p>
          <a:p>
            <a:r>
              <a:rPr lang="en-US" dirty="0" smtClean="0">
                <a:latin typeface="Arial Unicode MS"/>
              </a:rPr>
              <a:t>print(fruit[1])  # Oops I wrote </a:t>
            </a:r>
            <a:r>
              <a:rPr lang="en-US" dirty="0" err="1" smtClean="0">
                <a:latin typeface="Arial Unicode MS"/>
              </a:rPr>
              <a:t>ornage</a:t>
            </a:r>
            <a:r>
              <a:rPr lang="en-US" dirty="0" smtClean="0">
                <a:latin typeface="Arial Unicode MS"/>
              </a:rPr>
              <a:t> </a:t>
            </a:r>
          </a:p>
          <a:p>
            <a:r>
              <a:rPr lang="en-US" dirty="0" smtClean="0">
                <a:latin typeface="Arial Unicode MS"/>
              </a:rPr>
              <a:t># Good thing we can replace it!</a:t>
            </a:r>
          </a:p>
          <a:p>
            <a:r>
              <a:rPr lang="en-US" dirty="0" smtClean="0">
                <a:latin typeface="Arial Unicode MS"/>
              </a:rPr>
              <a:t>fruit[1] = "orange"</a:t>
            </a:r>
          </a:p>
          <a:p>
            <a:r>
              <a:rPr lang="en-US" dirty="0" smtClean="0">
                <a:latin typeface="Arial Unicode MS"/>
              </a:rPr>
              <a:t>print(fruit)  # Same list object, but </a:t>
            </a:r>
            <a:r>
              <a:rPr lang="en-US" dirty="0" err="1" smtClean="0">
                <a:latin typeface="Arial Unicode MS"/>
              </a:rPr>
              <a:t>ornage</a:t>
            </a:r>
            <a:r>
              <a:rPr lang="en-US" dirty="0" smtClean="0">
                <a:latin typeface="Arial Unicode MS"/>
              </a:rPr>
              <a:t> is now orange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1413" y="4861963"/>
            <a:ext cx="7370628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fruit.append(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banana") # Adds an item to the end of the list</a:t>
            </a:r>
          </a:p>
          <a:p>
            <a:r>
              <a:rPr lang="en-US" dirty="0" smtClean="0">
                <a:latin typeface="Arial Unicode MS"/>
              </a:rPr>
              <a:t>print(fruit) # List </a:t>
            </a:r>
            <a:r>
              <a:rPr lang="en-US" dirty="0">
                <a:latin typeface="Arial Unicode MS"/>
              </a:rPr>
              <a:t>is ['kiwi', </a:t>
            </a:r>
            <a:r>
              <a:rPr lang="en-US" dirty="0" smtClean="0">
                <a:latin typeface="Arial Unicode MS"/>
              </a:rPr>
              <a:t>'orange</a:t>
            </a:r>
            <a:r>
              <a:rPr lang="en-US" dirty="0">
                <a:latin typeface="Arial Unicode MS"/>
              </a:rPr>
              <a:t>', 'pear', 'apple', 'banana</a:t>
            </a:r>
            <a:r>
              <a:rPr lang="en-US" dirty="0" smtClean="0">
                <a:latin typeface="Arial Unicode MS"/>
              </a:rPr>
              <a:t>']</a:t>
            </a:r>
          </a:p>
          <a:p>
            <a:r>
              <a:rPr lang="en-US" dirty="0" smtClean="0">
                <a:latin typeface="Arial Unicode MS"/>
              </a:rPr>
              <a:t>fruit.insert(2, 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pineapple") # Inserts an item at index 2, shifts items </a:t>
            </a:r>
          </a:p>
          <a:p>
            <a:r>
              <a:rPr lang="en-US" dirty="0" smtClean="0">
                <a:latin typeface="Arial Unicode MS"/>
              </a:rPr>
              <a:t>print(fruit) # List now </a:t>
            </a:r>
            <a:r>
              <a:rPr lang="en-US" dirty="0">
                <a:latin typeface="Arial Unicode MS"/>
              </a:rPr>
              <a:t>is ['kiwi', '</a:t>
            </a:r>
            <a:r>
              <a:rPr lang="en-US" dirty="0" smtClean="0">
                <a:latin typeface="Arial Unicode MS"/>
              </a:rPr>
              <a:t>orange', 'pineapple</a:t>
            </a:r>
            <a:r>
              <a:rPr lang="en-US" dirty="0">
                <a:latin typeface="Arial Unicode MS"/>
              </a:rPr>
              <a:t>', 'pear', 'apple', 'banana']</a:t>
            </a:r>
            <a:endParaRPr lang="en-US" dirty="0" smtClean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04425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3192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Data Structures </a:t>
            </a:r>
            <a:r>
              <a:rPr lang="en-US" sz="2000" b="1" dirty="0">
                <a:solidFill>
                  <a:schemeClr val="bg1"/>
                </a:solidFill>
              </a:rPr>
              <a:t>["lists</a:t>
            </a:r>
            <a:r>
              <a:rPr lang="en-US" sz="2000" b="1" dirty="0" smtClean="0">
                <a:solidFill>
                  <a:schemeClr val="bg1"/>
                </a:solidFill>
              </a:rPr>
              <a:t>", 2/2</a:t>
            </a:r>
            <a:r>
              <a:rPr lang="en-US" sz="2000" b="1" dirty="0">
                <a:solidFill>
                  <a:schemeClr val="bg1"/>
                </a:solidFill>
              </a:rPr>
              <a:t>]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We can also search for and remove items from a list.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Earlier when we replaced ‘</a:t>
            </a:r>
            <a:r>
              <a:rPr lang="en-US" sz="2000" dirty="0" err="1" smtClean="0">
                <a:latin typeface="FoundrySterling-Book"/>
              </a:rPr>
              <a:t>ornage</a:t>
            </a:r>
            <a:r>
              <a:rPr lang="en-US" sz="2000" dirty="0" smtClean="0">
                <a:latin typeface="FoundrySterling-Book"/>
              </a:rPr>
              <a:t>’ with ‘orange’, we had to manually look up the index for ‘</a:t>
            </a:r>
            <a:r>
              <a:rPr lang="en-US" sz="2000" dirty="0" err="1" smtClean="0">
                <a:latin typeface="FoundrySterling-Book"/>
              </a:rPr>
              <a:t>ornage</a:t>
            </a:r>
            <a:r>
              <a:rPr lang="en-US" sz="2000" dirty="0" smtClean="0">
                <a:latin typeface="FoundrySterling-Book"/>
              </a:rPr>
              <a:t>’. Let’s automate this using </a:t>
            </a:r>
            <a:r>
              <a:rPr lang="en-US" sz="2000" i="1" dirty="0" smtClean="0">
                <a:latin typeface="FoundrySterling-Book"/>
              </a:rPr>
              <a:t>.index().</a:t>
            </a:r>
            <a:r>
              <a:rPr lang="en-US" sz="2000" dirty="0" smtClean="0">
                <a:latin typeface="FoundrySterling-Book"/>
              </a:rPr>
              <a:t> 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1000" i="1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How do we cut out the middle man (us) here?</a:t>
            </a:r>
          </a:p>
          <a:p>
            <a:pPr lvl="1">
              <a:spcAft>
                <a:spcPts val="1587"/>
              </a:spcAft>
            </a:pPr>
            <a:endParaRPr lang="en-US" sz="2000" dirty="0">
              <a:latin typeface="FoundrySterling-Book"/>
            </a:endParaRPr>
          </a:p>
          <a:p>
            <a:pPr lvl="1">
              <a:spcAft>
                <a:spcPts val="1587"/>
              </a:spcAft>
            </a:pPr>
            <a:endParaRPr lang="en-US" sz="1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When we want to remove items, we don’t need to know where they are, we can name them within the .</a:t>
            </a:r>
            <a:r>
              <a:rPr lang="en-US" sz="2000" i="1" dirty="0" smtClean="0">
                <a:latin typeface="FoundrySterling-Book"/>
              </a:rPr>
              <a:t>remove() </a:t>
            </a:r>
            <a:r>
              <a:rPr lang="en-US" sz="2000" dirty="0" smtClean="0">
                <a:latin typeface="FoundrySterling-Book"/>
              </a:rPr>
              <a:t>method.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9129" y="3349697"/>
            <a:ext cx="6830476" cy="6155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 Unicode MS"/>
              </a:rPr>
              <a:t>fruit[</a:t>
            </a:r>
            <a:r>
              <a:rPr lang="en-GB" dirty="0" err="1" smtClean="0">
                <a:latin typeface="Arial Unicode MS"/>
              </a:rPr>
              <a:t>fruit.index</a:t>
            </a:r>
            <a:r>
              <a:rPr lang="en-GB" dirty="0">
                <a:latin typeface="Arial Unicode MS"/>
              </a:rPr>
              <a:t>('orange')] = </a:t>
            </a:r>
            <a:r>
              <a:rPr lang="en-GB" dirty="0" smtClean="0">
                <a:latin typeface="Arial Unicode MS"/>
              </a:rPr>
              <a:t>'clementine‘ # This is like writing fruit[1]</a:t>
            </a:r>
            <a:endParaRPr lang="en-US" dirty="0" smtClean="0">
              <a:latin typeface="Arial Unicode MS"/>
            </a:endParaRPr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print(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fruit.index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('orange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')) # Orange is no longer in list, throws error.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9129" y="2474850"/>
            <a:ext cx="6830476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print(</a:t>
            </a:r>
            <a:r>
              <a:rPr lang="en-US" dirty="0" err="1" smtClean="0">
                <a:latin typeface="Arial Unicode MS"/>
              </a:rPr>
              <a:t>fruit.index</a:t>
            </a:r>
            <a:r>
              <a:rPr lang="en-US" dirty="0" smtClean="0">
                <a:latin typeface="Arial Unicode MS"/>
              </a:rPr>
              <a:t>(</a:t>
            </a:r>
            <a:r>
              <a:rPr lang="en-US" dirty="0">
                <a:latin typeface="Arial Unicode MS"/>
              </a:rPr>
              <a:t>'orange</a:t>
            </a:r>
            <a:r>
              <a:rPr lang="en-US" dirty="0" smtClean="0">
                <a:latin typeface="Arial Unicode MS"/>
              </a:rPr>
              <a:t>')) # Tells us the index </a:t>
            </a:r>
            <a:r>
              <a:rPr lang="en-US" dirty="0">
                <a:latin typeface="Arial Unicode MS"/>
              </a:rPr>
              <a:t>of 'orange'</a:t>
            </a:r>
            <a:r>
              <a:rPr lang="en-US" dirty="0" smtClean="0">
                <a:latin typeface="Arial Unicode MS"/>
              </a:rPr>
              <a:t> is 1.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09129" y="4941359"/>
            <a:ext cx="7096694" cy="8771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Arial Unicode MS"/>
              </a:rPr>
              <a:t>fruit.remove</a:t>
            </a:r>
            <a:r>
              <a:rPr lang="en-GB" dirty="0" smtClean="0">
                <a:latin typeface="Arial Unicode MS"/>
              </a:rPr>
              <a:t>(</a:t>
            </a:r>
            <a:r>
              <a:rPr lang="en-GB" dirty="0">
                <a:latin typeface="Arial Unicode MS"/>
              </a:rPr>
              <a:t>'</a:t>
            </a:r>
            <a:r>
              <a:rPr lang="en-GB" dirty="0" smtClean="0">
                <a:latin typeface="Arial Unicode MS"/>
              </a:rPr>
              <a:t>banana') </a:t>
            </a:r>
            <a:r>
              <a:rPr lang="en-US" dirty="0" smtClean="0">
                <a:latin typeface="Arial Unicode MS"/>
              </a:rPr>
              <a:t># Banana is gone from the list.</a:t>
            </a:r>
          </a:p>
          <a:p>
            <a:r>
              <a:rPr lang="en-US" dirty="0" err="1" smtClean="0">
                <a:latin typeface="Arial Unicode MS"/>
              </a:rPr>
              <a:t>fruit.pop</a:t>
            </a:r>
            <a:r>
              <a:rPr lang="en-US" dirty="0" smtClean="0">
                <a:latin typeface="Arial Unicode MS"/>
              </a:rPr>
              <a:t>(2) # We can also remove by index using the pop() method</a:t>
            </a:r>
          </a:p>
          <a:p>
            <a:r>
              <a:rPr lang="en-US" dirty="0" smtClean="0">
                <a:latin typeface="Arial Unicode MS"/>
              </a:rPr>
              <a:t>print(</a:t>
            </a:r>
            <a:r>
              <a:rPr lang="en-US" dirty="0" err="1" smtClean="0">
                <a:latin typeface="Arial Unicode MS"/>
              </a:rPr>
              <a:t>fruit.pop</a:t>
            </a:r>
            <a:r>
              <a:rPr lang="en-US" dirty="0" smtClean="0">
                <a:latin typeface="Arial Unicode MS"/>
              </a:rPr>
              <a:t>(0)) # Pop outputs the value it removes. Potentially useful!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" y="6439470"/>
            <a:ext cx="7268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d</a:t>
            </a:r>
            <a:r>
              <a:rPr lang="en-US" sz="1600" dirty="0" smtClean="0">
                <a:solidFill>
                  <a:schemeClr val="bg1"/>
                </a:solidFill>
              </a:rPr>
              <a:t>el fruit[2] is another option for deleting, but .pop() is more consistent syntactically.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325937" y="3579808"/>
            <a:ext cx="466915" cy="38544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0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123" y="268183"/>
            <a:ext cx="3323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What’s in the Data Structure?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9659" y="1150329"/>
            <a:ext cx="8536261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We’ve seen one way of searching for an item and returning its index (but only works if it exists, otherwise error).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How do we ascertain whether an item is in the list or not? We can use </a:t>
            </a:r>
            <a:r>
              <a:rPr lang="en-US" sz="2000" b="1" i="1" dirty="0" smtClean="0">
                <a:latin typeface="FoundrySterling-Book"/>
              </a:rPr>
              <a:t>in</a:t>
            </a:r>
            <a:r>
              <a:rPr lang="en-US" sz="2000" dirty="0" smtClean="0">
                <a:latin typeface="FoundrySterling-Book"/>
              </a:rPr>
              <a:t> or </a:t>
            </a:r>
            <a:r>
              <a:rPr lang="en-US" sz="2000" b="1" i="1" dirty="0" smtClean="0">
                <a:latin typeface="FoundrySterling-Book"/>
              </a:rPr>
              <a:t>not in</a:t>
            </a:r>
            <a:r>
              <a:rPr lang="en-US" sz="2000" b="1" dirty="0">
                <a:latin typeface="FoundrySterling-Book"/>
              </a:rPr>
              <a:t> </a:t>
            </a:r>
            <a:r>
              <a:rPr lang="en-US" sz="2000" dirty="0" smtClean="0">
                <a:latin typeface="FoundrySterling-Book"/>
              </a:rPr>
              <a:t>which evaluates to True or False.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9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Particularly useful with IF statements.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000" dirty="0" smtClean="0">
              <a:latin typeface="FoundrySterling-Book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62830" y="2826423"/>
            <a:ext cx="6209302" cy="14003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Arial Unicode MS"/>
              </a:rPr>
              <a:t>fruit = ["kiwi", "</a:t>
            </a:r>
            <a:r>
              <a:rPr lang="en-US" dirty="0" smtClean="0">
                <a:latin typeface="Arial Unicode MS"/>
              </a:rPr>
              <a:t>orange", </a:t>
            </a:r>
            <a:r>
              <a:rPr lang="en-US" dirty="0">
                <a:latin typeface="Arial Unicode MS"/>
              </a:rPr>
              <a:t>"pear", "apple</a:t>
            </a:r>
            <a:r>
              <a:rPr lang="en-US" dirty="0" smtClean="0">
                <a:latin typeface="Arial Unicode MS"/>
              </a:rPr>
              <a:t>"]</a:t>
            </a:r>
            <a:endParaRPr lang="en-US" dirty="0">
              <a:latin typeface="Arial Unicode MS"/>
            </a:endParaRPr>
          </a:p>
          <a:p>
            <a:r>
              <a:rPr lang="en-US" dirty="0" smtClean="0">
                <a:latin typeface="Arial Unicode MS"/>
              </a:rPr>
              <a:t>print(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cherry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 in fruit)  # That’s false</a:t>
            </a:r>
          </a:p>
          <a:p>
            <a:r>
              <a:rPr lang="en-US" dirty="0" smtClean="0">
                <a:latin typeface="Arial Unicode MS"/>
              </a:rPr>
              <a:t>pets = </a:t>
            </a:r>
            <a:r>
              <a:rPr lang="en-US" dirty="0">
                <a:latin typeface="Arial Unicode MS"/>
              </a:rPr>
              <a:t>("</a:t>
            </a:r>
            <a:r>
              <a:rPr lang="en-US" dirty="0" smtClean="0">
                <a:latin typeface="Arial Unicode MS"/>
              </a:rPr>
              <a:t>cat</a:t>
            </a:r>
            <a:r>
              <a:rPr lang="en-US" dirty="0">
                <a:latin typeface="Arial Unicode MS"/>
              </a:rPr>
              <a:t>", "</a:t>
            </a:r>
            <a:r>
              <a:rPr lang="en-US" dirty="0" smtClean="0">
                <a:latin typeface="Arial Unicode MS"/>
              </a:rPr>
              <a:t>dog</a:t>
            </a:r>
            <a:r>
              <a:rPr lang="en-US" dirty="0">
                <a:latin typeface="Arial Unicode MS"/>
              </a:rPr>
              <a:t>", "</a:t>
            </a:r>
            <a:r>
              <a:rPr lang="en-US" dirty="0" smtClean="0">
                <a:latin typeface="Arial Unicode MS"/>
              </a:rPr>
              <a:t>turtle</a:t>
            </a:r>
            <a:r>
              <a:rPr lang="en-US" dirty="0">
                <a:latin typeface="Arial Unicode MS"/>
              </a:rPr>
              <a:t>") </a:t>
            </a:r>
            <a:endParaRPr lang="en-US" dirty="0" smtClean="0">
              <a:latin typeface="Arial Unicode MS"/>
            </a:endParaRPr>
          </a:p>
          <a:p>
            <a:r>
              <a:rPr lang="en-US" dirty="0" smtClean="0">
                <a:latin typeface="Arial Unicode MS"/>
              </a:rPr>
              <a:t>print(</a:t>
            </a:r>
            <a:r>
              <a:rPr lang="en-US" dirty="0">
                <a:latin typeface="Arial Unicode MS"/>
              </a:rPr>
              <a:t>"</a:t>
            </a:r>
            <a:r>
              <a:rPr lang="en-US" dirty="0" smtClean="0">
                <a:latin typeface="Arial Unicode MS"/>
              </a:rPr>
              <a:t>bird" not in pets) # True because we’re using: not in.</a:t>
            </a:r>
          </a:p>
          <a:p>
            <a:r>
              <a:rPr lang="en-GB" dirty="0">
                <a:latin typeface="Arial Unicode MS"/>
              </a:rPr>
              <a:t>print('</a:t>
            </a:r>
            <a:r>
              <a:rPr lang="en-GB" dirty="0" err="1">
                <a:latin typeface="Arial Unicode MS"/>
              </a:rPr>
              <a:t>i</a:t>
            </a:r>
            <a:r>
              <a:rPr lang="en-GB" dirty="0">
                <a:latin typeface="Arial Unicode MS"/>
              </a:rPr>
              <a:t>' in 'teamwork</a:t>
            </a:r>
            <a:r>
              <a:rPr lang="en-GB" dirty="0" smtClean="0">
                <a:latin typeface="Arial Unicode MS"/>
              </a:rPr>
              <a:t>')  # These keywords work with strings too.</a:t>
            </a:r>
            <a:endParaRPr lang="en-GB" dirty="0">
              <a:latin typeface="Arial Unicode M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862830" y="4661012"/>
            <a:ext cx="6209302" cy="16619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Unicode MS"/>
              </a:rPr>
              <a:t>fav </a:t>
            </a:r>
            <a:r>
              <a:rPr lang="en-US" dirty="0">
                <a:latin typeface="Arial Unicode MS"/>
              </a:rPr>
              <a:t>= input("Who </a:t>
            </a:r>
            <a:r>
              <a:rPr lang="en-US" dirty="0" smtClean="0">
                <a:latin typeface="Arial Unicode MS"/>
              </a:rPr>
              <a:t>do you want to </a:t>
            </a:r>
            <a:r>
              <a:rPr lang="en-US" dirty="0">
                <a:latin typeface="Arial Unicode MS"/>
              </a:rPr>
              <a:t>see</a:t>
            </a:r>
            <a:r>
              <a:rPr lang="en-US" dirty="0" smtClean="0">
                <a:latin typeface="Arial Unicode MS"/>
              </a:rPr>
              <a:t>?")</a:t>
            </a:r>
            <a:endParaRPr lang="en-US" dirty="0">
              <a:latin typeface="Arial Unicode MS"/>
            </a:endParaRPr>
          </a:p>
          <a:p>
            <a:r>
              <a:rPr lang="en-US" dirty="0" smtClean="0">
                <a:latin typeface="Arial Unicode MS"/>
              </a:rPr>
              <a:t>avail = [“Arnaud", “Lee", "Morales", </a:t>
            </a:r>
            <a:r>
              <a:rPr lang="en-US" dirty="0">
                <a:latin typeface="Arial Unicode MS"/>
              </a:rPr>
              <a:t>"Carstens</a:t>
            </a:r>
            <a:r>
              <a:rPr lang="en-US" dirty="0" smtClean="0">
                <a:latin typeface="Arial Unicode MS"/>
              </a:rPr>
              <a:t>"]</a:t>
            </a:r>
          </a:p>
          <a:p>
            <a:r>
              <a:rPr lang="en-US" dirty="0" smtClean="0">
                <a:latin typeface="Arial Unicode MS"/>
              </a:rPr>
              <a:t>if fav in avail:</a:t>
            </a:r>
          </a:p>
          <a:p>
            <a:r>
              <a:rPr lang="en-US" dirty="0">
                <a:latin typeface="Arial Unicode MS"/>
              </a:rPr>
              <a:t>	</a:t>
            </a:r>
            <a:r>
              <a:rPr lang="en-US" dirty="0" smtClean="0">
                <a:latin typeface="Arial Unicode MS"/>
              </a:rPr>
              <a:t>print("I’d like to see Dr.", fav)</a:t>
            </a:r>
          </a:p>
          <a:p>
            <a:r>
              <a:rPr lang="en-US" dirty="0" smtClean="0">
                <a:latin typeface="Arial Unicode MS"/>
              </a:rPr>
              <a:t>else:</a:t>
            </a:r>
          </a:p>
          <a:p>
            <a:r>
              <a:rPr lang="en-US" dirty="0">
                <a:latin typeface="Arial Unicode MS"/>
              </a:rPr>
              <a:t>	</a:t>
            </a:r>
            <a:r>
              <a:rPr lang="en-US" dirty="0" smtClean="0">
                <a:latin typeface="Arial Unicode MS"/>
              </a:rPr>
              <a:t>print("whoever is available now")</a:t>
            </a:r>
            <a:endParaRPr lang="en-US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88421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"/>
    </mc:Choice>
    <mc:Fallback xmlns="">
      <p:transition spd="slow" advTm="50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123" y="268183"/>
            <a:ext cx="4685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Matrices: [[using, lists], [</a:t>
            </a:r>
            <a:r>
              <a:rPr lang="en-US" sz="2000" b="1" dirty="0" err="1" smtClean="0">
                <a:solidFill>
                  <a:schemeClr val="bg1"/>
                </a:solidFill>
              </a:rPr>
              <a:t>NumPy</a:t>
            </a:r>
            <a:r>
              <a:rPr lang="en-US" sz="2000" b="1" dirty="0" smtClean="0">
                <a:solidFill>
                  <a:schemeClr val="bg1"/>
                </a:solidFill>
              </a:rPr>
              <a:t>, Module]]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659" y="1150329"/>
            <a:ext cx="8536261" cy="3288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404" indent="-190404">
              <a:spcAft>
                <a:spcPts val="1587"/>
              </a:spcAft>
              <a:buFont typeface="Arial"/>
              <a:buChar char="•"/>
            </a:pPr>
            <a:r>
              <a:rPr lang="en-US" sz="2400" dirty="0" smtClean="0">
                <a:latin typeface="FoundrySterling-Book"/>
              </a:rPr>
              <a:t>If you needed to create a matrix of values, you could use a list of lists, the outer list delineating rows.</a:t>
            </a:r>
          </a:p>
          <a:p>
            <a:pPr>
              <a:spcAft>
                <a:spcPts val="1587"/>
              </a:spcAft>
            </a:pPr>
            <a:endParaRPr lang="en-US" sz="2800" dirty="0" smtClean="0">
              <a:latin typeface="FoundrySterling-Book"/>
            </a:endParaRPr>
          </a:p>
          <a:p>
            <a:pPr>
              <a:spcAft>
                <a:spcPts val="1587"/>
              </a:spcAft>
            </a:pPr>
            <a:endParaRPr lang="en-US" sz="100" dirty="0" smtClean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This however, can lead to mistakes.</a:t>
            </a: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endParaRPr lang="en-US" sz="2400" dirty="0">
              <a:latin typeface="FoundrySterling-Book"/>
            </a:endParaRPr>
          </a:p>
          <a:p>
            <a:pPr marL="622504" lvl="1" indent="-190404">
              <a:spcAft>
                <a:spcPts val="1587"/>
              </a:spcAft>
              <a:buFont typeface="Arial"/>
              <a:buChar char="•"/>
            </a:pPr>
            <a:r>
              <a:rPr lang="en-US" sz="2000" dirty="0" smtClean="0">
                <a:latin typeface="FoundrySterling-Book"/>
              </a:rPr>
              <a:t>When a situation calls for matrices, use </a:t>
            </a:r>
            <a:r>
              <a:rPr lang="en-US" sz="2000" dirty="0" err="1" smtClean="0">
                <a:latin typeface="FoundrySterling-Book"/>
              </a:rPr>
              <a:t>NumPy</a:t>
            </a:r>
            <a:r>
              <a:rPr lang="en-US" sz="2000" dirty="0" smtClean="0">
                <a:latin typeface="FoundrySterling-Book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505568" y="2193579"/>
            <a:ext cx="4218456" cy="3539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mat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= [[1,2],[3,4],[5,6]]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# 3x2 matrix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latin typeface="Arial Unicode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70C557-E9C7-41AC-A346-927626AB7C7E}"/>
                  </a:ext>
                </a:extLst>
              </p:cNvPr>
              <p:cNvSpPr txBox="1"/>
              <p:nvPr/>
            </p:nvSpPr>
            <p:spPr>
              <a:xfrm>
                <a:off x="5147856" y="2085413"/>
                <a:ext cx="2459712" cy="976614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𝑚𝑎𝑡𝑟𝑖</m:t>
                      </m:r>
                      <m:r>
                        <a:rPr lang="en-US" sz="24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CL" sz="24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s-CL" sz="2400" i="1" smtClean="0">
                                  <a:solidFill>
                                    <a:schemeClr val="tx1">
                                      <a:lumMod val="95000"/>
                                      <a:lumOff val="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400" b="0" i="1" smtClean="0">
                                    <a:solidFill>
                                      <a:schemeClr val="tx1">
                                        <a:lumMod val="95000"/>
                                        <a:lumOff val="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GB" sz="2400" b="0" i="1" smtClean="0">
                                    <a:solidFill>
                                      <a:schemeClr val="tx1">
                                        <a:lumMod val="95000"/>
                                        <a:lumOff val="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1" smtClean="0">
                                    <a:solidFill>
                                      <a:schemeClr val="tx1">
                                        <a:lumMod val="95000"/>
                                        <a:lumOff val="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GB" sz="2400" b="0" i="1" smtClean="0">
                                    <a:solidFill>
                                      <a:schemeClr val="tx1">
                                        <a:lumMod val="95000"/>
                                        <a:lumOff val="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400" b="0" i="1" smtClean="0">
                                    <a:solidFill>
                                      <a:schemeClr val="tx1">
                                        <a:lumMod val="95000"/>
                                        <a:lumOff val="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GB" sz="2400" b="0" i="1" smtClean="0">
                                    <a:solidFill>
                                      <a:schemeClr val="tx1">
                                        <a:lumMod val="95000"/>
                                        <a:lumOff val="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s-CL" sz="28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570C557-E9C7-41AC-A346-927626AB7C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7856" y="2085413"/>
                <a:ext cx="2459712" cy="9766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C0D7A9D-D058-4C86-A340-B9A6311ED775}"/>
              </a:ext>
            </a:extLst>
          </p:cNvPr>
          <p:cNvCxnSpPr>
            <a:cxnSpLocks/>
          </p:cNvCxnSpPr>
          <p:nvPr/>
        </p:nvCxnSpPr>
        <p:spPr>
          <a:xfrm flipV="1">
            <a:off x="1562829" y="2554618"/>
            <a:ext cx="0" cy="35825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F534335-F38E-45BD-BD24-937D09C74BC0}"/>
              </a:ext>
            </a:extLst>
          </p:cNvPr>
          <p:cNvCxnSpPr>
            <a:cxnSpLocks/>
          </p:cNvCxnSpPr>
          <p:nvPr/>
        </p:nvCxnSpPr>
        <p:spPr>
          <a:xfrm flipH="1" flipV="1">
            <a:off x="2015266" y="2554618"/>
            <a:ext cx="3947" cy="357108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8A81449-B2B3-43A1-98A0-E19084A8D99F}"/>
              </a:ext>
            </a:extLst>
          </p:cNvPr>
          <p:cNvCxnSpPr>
            <a:cxnSpLocks/>
          </p:cNvCxnSpPr>
          <p:nvPr/>
        </p:nvCxnSpPr>
        <p:spPr>
          <a:xfrm flipH="1" flipV="1">
            <a:off x="2487523" y="2589850"/>
            <a:ext cx="14162" cy="33073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Freeform: Shape 18">
            <a:extLst>
              <a:ext uri="{FF2B5EF4-FFF2-40B4-BE49-F238E27FC236}">
                <a16:creationId xmlns:a16="http://schemas.microsoft.com/office/drawing/2014/main" id="{252F2F40-752F-445B-8846-E4DD8753D7A9}"/>
              </a:ext>
            </a:extLst>
          </p:cNvPr>
          <p:cNvSpPr/>
          <p:nvPr/>
        </p:nvSpPr>
        <p:spPr>
          <a:xfrm>
            <a:off x="1386477" y="1978480"/>
            <a:ext cx="1042987" cy="285904"/>
          </a:xfrm>
          <a:custGeom>
            <a:avLst/>
            <a:gdLst>
              <a:gd name="connsiteX0" fmla="*/ 0 w 1042987"/>
              <a:gd name="connsiteY0" fmla="*/ 285904 h 285904"/>
              <a:gd name="connsiteX1" fmla="*/ 200025 w 1042987"/>
              <a:gd name="connsiteY1" fmla="*/ 154 h 285904"/>
              <a:gd name="connsiteX2" fmla="*/ 514350 w 1042987"/>
              <a:gd name="connsiteY2" fmla="*/ 243041 h 285904"/>
              <a:gd name="connsiteX3" fmla="*/ 700087 w 1042987"/>
              <a:gd name="connsiteY3" fmla="*/ 43016 h 285904"/>
              <a:gd name="connsiteX4" fmla="*/ 1042987 w 1042987"/>
              <a:gd name="connsiteY4" fmla="*/ 228754 h 28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2987" h="285904">
                <a:moveTo>
                  <a:pt x="0" y="285904"/>
                </a:moveTo>
                <a:cubicBezTo>
                  <a:pt x="57150" y="146601"/>
                  <a:pt x="114300" y="7298"/>
                  <a:pt x="200025" y="154"/>
                </a:cubicBezTo>
                <a:cubicBezTo>
                  <a:pt x="285750" y="-6990"/>
                  <a:pt x="431006" y="235897"/>
                  <a:pt x="514350" y="243041"/>
                </a:cubicBezTo>
                <a:cubicBezTo>
                  <a:pt x="597694" y="250185"/>
                  <a:pt x="611981" y="45397"/>
                  <a:pt x="700087" y="43016"/>
                </a:cubicBezTo>
                <a:cubicBezTo>
                  <a:pt x="788193" y="40635"/>
                  <a:pt x="915590" y="134694"/>
                  <a:pt x="1042987" y="228754"/>
                </a:cubicBezTo>
              </a:path>
            </a:pathLst>
          </a:cu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ED20E83-AD72-4677-9B6F-86DC6AC0FBB7}"/>
              </a:ext>
            </a:extLst>
          </p:cNvPr>
          <p:cNvCxnSpPr/>
          <p:nvPr/>
        </p:nvCxnSpPr>
        <p:spPr>
          <a:xfrm>
            <a:off x="6814834" y="1631425"/>
            <a:ext cx="0" cy="42358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51A9751-9624-4D7A-ACC1-45794E82C3A1}"/>
              </a:ext>
            </a:extLst>
          </p:cNvPr>
          <p:cNvCxnSpPr/>
          <p:nvPr/>
        </p:nvCxnSpPr>
        <p:spPr>
          <a:xfrm>
            <a:off x="7367284" y="1631425"/>
            <a:ext cx="0" cy="42358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: Shape 22">
            <a:extLst>
              <a:ext uri="{FF2B5EF4-FFF2-40B4-BE49-F238E27FC236}">
                <a16:creationId xmlns:a16="http://schemas.microsoft.com/office/drawing/2014/main" id="{2CC9C029-FF4A-41D0-A1D4-AA24A6ADA6EF}"/>
              </a:ext>
            </a:extLst>
          </p:cNvPr>
          <p:cNvSpPr/>
          <p:nvPr/>
        </p:nvSpPr>
        <p:spPr>
          <a:xfrm rot="10800000">
            <a:off x="1562829" y="2475520"/>
            <a:ext cx="1042987" cy="285904"/>
          </a:xfrm>
          <a:custGeom>
            <a:avLst/>
            <a:gdLst>
              <a:gd name="connsiteX0" fmla="*/ 0 w 1042987"/>
              <a:gd name="connsiteY0" fmla="*/ 285904 h 285904"/>
              <a:gd name="connsiteX1" fmla="*/ 200025 w 1042987"/>
              <a:gd name="connsiteY1" fmla="*/ 154 h 285904"/>
              <a:gd name="connsiteX2" fmla="*/ 514350 w 1042987"/>
              <a:gd name="connsiteY2" fmla="*/ 243041 h 285904"/>
              <a:gd name="connsiteX3" fmla="*/ 700087 w 1042987"/>
              <a:gd name="connsiteY3" fmla="*/ 43016 h 285904"/>
              <a:gd name="connsiteX4" fmla="*/ 1042987 w 1042987"/>
              <a:gd name="connsiteY4" fmla="*/ 228754 h 28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2987" h="285904">
                <a:moveTo>
                  <a:pt x="0" y="285904"/>
                </a:moveTo>
                <a:cubicBezTo>
                  <a:pt x="57150" y="146601"/>
                  <a:pt x="114300" y="7298"/>
                  <a:pt x="200025" y="154"/>
                </a:cubicBezTo>
                <a:cubicBezTo>
                  <a:pt x="285750" y="-6990"/>
                  <a:pt x="431006" y="235897"/>
                  <a:pt x="514350" y="243041"/>
                </a:cubicBezTo>
                <a:cubicBezTo>
                  <a:pt x="597694" y="250185"/>
                  <a:pt x="611981" y="45397"/>
                  <a:pt x="700087" y="43016"/>
                </a:cubicBezTo>
                <a:cubicBezTo>
                  <a:pt x="788193" y="40635"/>
                  <a:pt x="915590" y="134694"/>
                  <a:pt x="1042987" y="228754"/>
                </a:cubicBezTo>
              </a:path>
            </a:pathLst>
          </a:cu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96FB8CD-622A-47CC-B51A-1B38AE70C2FA}"/>
              </a:ext>
            </a:extLst>
          </p:cNvPr>
          <p:cNvCxnSpPr/>
          <p:nvPr/>
        </p:nvCxnSpPr>
        <p:spPr>
          <a:xfrm flipH="1" flipV="1">
            <a:off x="7607568" y="2176221"/>
            <a:ext cx="466845" cy="182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B4E745C-0DDB-42A4-810F-88B0E953B785}"/>
              </a:ext>
            </a:extLst>
          </p:cNvPr>
          <p:cNvCxnSpPr/>
          <p:nvPr/>
        </p:nvCxnSpPr>
        <p:spPr>
          <a:xfrm flipH="1" flipV="1">
            <a:off x="7607569" y="2574479"/>
            <a:ext cx="462986" cy="482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446E968-435F-4F43-91D1-F2CCB5C69187}"/>
              </a:ext>
            </a:extLst>
          </p:cNvPr>
          <p:cNvCxnSpPr/>
          <p:nvPr/>
        </p:nvCxnSpPr>
        <p:spPr>
          <a:xfrm flipH="1">
            <a:off x="7607569" y="2926541"/>
            <a:ext cx="459128" cy="2155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37494" y="3337342"/>
            <a:ext cx="5648501" cy="6155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2*mat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 # Attempting to x2 each element of matrix.</a:t>
            </a:r>
          </a:p>
          <a:p>
            <a:r>
              <a:rPr lang="en-GB" dirty="0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[[</a:t>
            </a:r>
            <a:r>
              <a:rPr lang="en-GB" dirty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1,2],[3,4],[5,6</a:t>
            </a:r>
            <a:r>
              <a:rPr lang="en-GB" dirty="0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],[</a:t>
            </a:r>
            <a:r>
              <a:rPr lang="en-GB" dirty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1,2],[3,4],[5,6]</a:t>
            </a:r>
            <a:r>
              <a:rPr lang="en-GB" dirty="0" smtClean="0">
                <a:solidFill>
                  <a:schemeClr val="accent2">
                    <a:lumMod val="50000"/>
                  </a:schemeClr>
                </a:solidFill>
                <a:latin typeface="Arial Unicode MS"/>
              </a:rPr>
              <a:t>] # Not what we wanted!</a:t>
            </a:r>
            <a:endParaRPr lang="en-GB" dirty="0">
              <a:solidFill>
                <a:schemeClr val="accent2">
                  <a:lumMod val="50000"/>
                </a:schemeClr>
              </a:solidFill>
              <a:latin typeface="Arial Unicode MS"/>
            </a:endParaRPr>
          </a:p>
        </p:txBody>
      </p:sp>
      <p:sp>
        <p:nvSpPr>
          <p:cNvPr id="41" name="TextBox 40"/>
          <p:cNvSpPr txBox="1"/>
          <p:nvPr/>
        </p:nvSpPr>
        <p:spPr>
          <a:xfrm rot="665456">
            <a:off x="6424915" y="4768323"/>
            <a:ext cx="2553286" cy="738664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 your CLI, you will have to run:</a:t>
            </a:r>
          </a:p>
          <a:p>
            <a:pPr algn="ctr"/>
            <a:r>
              <a:rPr lang="en-US" sz="1400" dirty="0" smtClean="0"/>
              <a:t>pip install </a:t>
            </a:r>
            <a:r>
              <a:rPr lang="en-US" sz="1400" dirty="0" err="1" smtClean="0"/>
              <a:t>numpy</a:t>
            </a:r>
            <a:endParaRPr lang="en-US" sz="1400" dirty="0" smtClean="0"/>
          </a:p>
          <a:p>
            <a:pPr algn="ctr"/>
            <a:r>
              <a:rPr lang="en-US" sz="1400" dirty="0" smtClean="0"/>
              <a:t>(But </a:t>
            </a:r>
            <a:r>
              <a:rPr lang="en-US" sz="1400" dirty="0" smtClean="0"/>
              <a:t>it will be worth it</a:t>
            </a:r>
            <a:r>
              <a:rPr lang="en-US" sz="1400" dirty="0" smtClean="0"/>
              <a:t>!)</a:t>
            </a:r>
            <a:endParaRPr lang="en-GB" sz="1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7EA2ABC-1472-4A80-94D2-CB09BE3EF64A}"/>
              </a:ext>
            </a:extLst>
          </p:cNvPr>
          <p:cNvSpPr txBox="1"/>
          <p:nvPr/>
        </p:nvSpPr>
        <p:spPr>
          <a:xfrm>
            <a:off x="937494" y="4394295"/>
            <a:ext cx="5346931" cy="19236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import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 </a:t>
            </a:r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numpy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 as </a:t>
            </a:r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np</a:t>
            </a:r>
            <a:endParaRPr lang="es-CL" dirty="0" smtClean="0">
              <a:solidFill>
                <a:schemeClr val="tx1">
                  <a:lumMod val="95000"/>
                  <a:lumOff val="5000"/>
                </a:schemeClr>
              </a:solidFill>
              <a:latin typeface="Arial Unicode MS"/>
            </a:endParaRPr>
          </a:p>
          <a:p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nums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 = range(1,7) #1D </a:t>
            </a:r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number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 range </a:t>
            </a:r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from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 1 to 6</a:t>
            </a:r>
          </a:p>
          <a:p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pymat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 = </a:t>
            </a:r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np.reshape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(</a:t>
            </a:r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nums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, [3,2]) #</a:t>
            </a:r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NumPy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 3x2 </a:t>
            </a:r>
            <a:r>
              <a:rPr lang="es-CL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/>
              </a:rPr>
              <a:t>matrix</a:t>
            </a:r>
            <a:endParaRPr lang="es-CL" dirty="0">
              <a:solidFill>
                <a:schemeClr val="tx1">
                  <a:lumMod val="95000"/>
                  <a:lumOff val="5000"/>
                </a:schemeClr>
              </a:solidFill>
              <a:latin typeface="Arial Unicode MS"/>
            </a:endParaRPr>
          </a:p>
          <a:p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Arial Unicode MS"/>
            </a:endParaRPr>
          </a:p>
          <a:p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dmat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 = 2*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pymat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 # x2 each element!</a:t>
            </a:r>
          </a:p>
          <a:p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m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mat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 =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dmat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*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pymat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 # Matrix multiplication</a:t>
            </a:r>
          </a:p>
          <a:p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n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p.transpose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(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mmat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/>
              </a:rPr>
              <a:t>) # Transposes matrix</a:t>
            </a:r>
          </a:p>
        </p:txBody>
      </p:sp>
    </p:spTree>
    <p:extLst>
      <p:ext uri="{BB962C8B-B14F-4D97-AF65-F5344CB8AC3E}">
        <p14:creationId xmlns:p14="http://schemas.microsoft.com/office/powerpoint/2010/main" val="4066854651"/>
      </p:ext>
    </p:extLst>
  </p:cSld>
  <p:clrMapOvr>
    <a:masterClrMapping/>
  </p:clrMapOvr>
</p:sld>
</file>

<file path=ppt/theme/theme1.xml><?xml version="1.0" encoding="utf-8"?>
<a:theme xmlns:a="http://schemas.openxmlformats.org/drawingml/2006/main" name="1_Text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Text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2751</TotalTime>
  <Words>3893</Words>
  <Application>Microsoft Office PowerPoint</Application>
  <PresentationFormat>On-screen Show (4:3)</PresentationFormat>
  <Paragraphs>384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Arial Unicode MS</vt:lpstr>
      <vt:lpstr>Bernard MT Condensed</vt:lpstr>
      <vt:lpstr>Calibri</vt:lpstr>
      <vt:lpstr>Cambria Math</vt:lpstr>
      <vt:lpstr>FoundrySterling-Book</vt:lpstr>
      <vt:lpstr>1_Text slide</vt:lpstr>
      <vt:lpstr>2_Text slide</vt:lpstr>
      <vt:lpstr>Programming with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</dc:title>
  <dc:creator>Matthieu Miossec</dc:creator>
  <cp:lastModifiedBy>Matthieu Miossec</cp:lastModifiedBy>
  <cp:revision>154</cp:revision>
  <dcterms:created xsi:type="dcterms:W3CDTF">2020-10-16T15:59:57Z</dcterms:created>
  <dcterms:modified xsi:type="dcterms:W3CDTF">2022-10-14T11:02:27Z</dcterms:modified>
</cp:coreProperties>
</file>