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5" r:id="rId8"/>
    <p:sldId id="266" r:id="rId9"/>
    <p:sldId id="267" r:id="rId10"/>
    <p:sldId id="263" r:id="rId11"/>
    <p:sldId id="268" r:id="rId12"/>
    <p:sldId id="269" r:id="rId13"/>
    <p:sldId id="270" r:id="rId14"/>
    <p:sldId id="271" r:id="rId15"/>
    <p:sldId id="272" r:id="rId16"/>
    <p:sldId id="26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74" r:id="rId26"/>
    <p:sldId id="282" r:id="rId27"/>
    <p:sldId id="283" r:id="rId28"/>
    <p:sldId id="290" r:id="rId29"/>
    <p:sldId id="291" r:id="rId30"/>
    <p:sldId id="285" r:id="rId31"/>
    <p:sldId id="286" r:id="rId32"/>
    <p:sldId id="287" r:id="rId33"/>
    <p:sldId id="288" r:id="rId34"/>
    <p:sldId id="292" r:id="rId35"/>
    <p:sldId id="294" r:id="rId36"/>
    <p:sldId id="305" r:id="rId37"/>
    <p:sldId id="295" r:id="rId38"/>
    <p:sldId id="296" r:id="rId39"/>
    <p:sldId id="307" r:id="rId40"/>
    <p:sldId id="297" r:id="rId41"/>
    <p:sldId id="298" r:id="rId42"/>
    <p:sldId id="299" r:id="rId43"/>
    <p:sldId id="300" r:id="rId44"/>
    <p:sldId id="301" r:id="rId45"/>
    <p:sldId id="308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797" autoAdjust="0"/>
  </p:normalViewPr>
  <p:slideViewPr>
    <p:cSldViewPr snapToObjects="1">
      <p:cViewPr varScale="1">
        <p:scale>
          <a:sx n="104" d="100"/>
          <a:sy n="104" d="100"/>
        </p:scale>
        <p:origin x="-12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96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501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21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6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6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26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24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09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6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63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6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AD3C9-190A-084C-8258-8F71343C7752}" type="datetimeFigureOut">
              <a:rPr lang="en-US" smtClean="0"/>
              <a:t>12/01/2015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C002E-0A78-9549-AAE9-806DAD4EF9F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304"/>
                    </a14:imgEffect>
                    <a14:imgEffect>
                      <a14:saturation sat="48000"/>
                    </a14:imgEffect>
                  </a14:imgLayer>
                </a14:imgProps>
              </a:ext>
            </a:extLst>
          </a:blip>
          <a:srcRect l="2769" t="1714" r="4765" b="1968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5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3" Type="http://schemas.openxmlformats.org/officeDocument/2006/relationships/image" Target="../media/image17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5" Type="http://schemas.openxmlformats.org/officeDocument/2006/relationships/image" Target="../media/image7.emf"/><Relationship Id="rId6" Type="http://schemas.openxmlformats.org/officeDocument/2006/relationships/image" Target="../media/image8.emf"/><Relationship Id="rId7" Type="http://schemas.openxmlformats.org/officeDocument/2006/relationships/image" Target="../media/image9.emf"/><Relationship Id="rId8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Hidden Markov Models</a:t>
            </a:r>
            <a:br>
              <a:rPr lang="en-US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Tuesday 13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January 2015</a:t>
            </a: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err="1" smtClean="0"/>
              <a:t>Dr</a:t>
            </a:r>
            <a:r>
              <a:rPr lang="en-US" sz="2400" dirty="0" smtClean="0"/>
              <a:t> Daniel Wilson</a:t>
            </a:r>
            <a:br>
              <a:rPr lang="en-US" sz="2400" dirty="0" smtClean="0"/>
            </a:br>
            <a:r>
              <a:rPr lang="en-US" sz="2400" dirty="0" err="1" smtClean="0"/>
              <a:t>Dr</a:t>
            </a:r>
            <a:r>
              <a:rPr lang="en-US" sz="2400" dirty="0" smtClean="0"/>
              <a:t> Jessie Wu</a:t>
            </a:r>
            <a:br>
              <a:rPr lang="en-US" sz="2400" dirty="0" smtClean="0"/>
            </a:br>
            <a:r>
              <a:rPr lang="en-US" sz="2400" dirty="0" smtClean="0"/>
              <a:t>Nuffield Department of Medicine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349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Genomic clustering of STOP codons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717661"/>
            <a:ext cx="8604250" cy="33209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75" y="2362200"/>
            <a:ext cx="8604250" cy="33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80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Markov model of STOP codon clustering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02498" y="1752600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501" y="3588603"/>
            <a:ext cx="9153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β is the probability that the next triplet is a STOP codon if the current triplet encodes an amino acid.</a:t>
            </a:r>
          </a:p>
          <a:p>
            <a:r>
              <a:rPr lang="en-US" sz="2400" dirty="0" smtClean="0"/>
              <a:t>Therefore 1/β is the average length of an </a:t>
            </a:r>
            <a:r>
              <a:rPr lang="en-US" sz="2400" b="1" dirty="0" smtClean="0"/>
              <a:t>open reading frame</a:t>
            </a:r>
            <a:r>
              <a:rPr lang="en-US" sz="2400" dirty="0" smtClean="0"/>
              <a:t> (ORF)</a:t>
            </a:r>
          </a:p>
          <a:p>
            <a:endParaRPr lang="en-US" sz="2400" dirty="0" smtClean="0"/>
          </a:p>
          <a:p>
            <a:r>
              <a:rPr lang="en-US" sz="2400" dirty="0" smtClean="0"/>
              <a:t>α is the probability that the next triplet encodes an amino acid if the current triplet is a STOP codon.</a:t>
            </a:r>
          </a:p>
          <a:p>
            <a:r>
              <a:rPr lang="en-US" sz="2400" dirty="0" smtClean="0"/>
              <a:t>Therefore 1/α is the average length of runs of stop codons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2403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Markov model of STOP codon clustering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02498" y="1752600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501" y="3429000"/>
            <a:ext cx="915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Mathematically, the model is described by the </a:t>
            </a:r>
            <a:r>
              <a:rPr lang="en-US" sz="2400" b="1" dirty="0" smtClean="0"/>
              <a:t>transition probability matrix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298179"/>
              </p:ext>
            </p:extLst>
          </p:nvPr>
        </p:nvGraphicFramePr>
        <p:xfrm>
          <a:off x="2702012" y="4259997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346200"/>
                <a:gridCol w="13462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883440" y="4945797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6501" y="6019800"/>
            <a:ext cx="915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what follows it is convenient to numerically encode the amino acid state as 1 and the STOP codon state as 2, so we can talk of, e.g. a</a:t>
            </a:r>
            <a:r>
              <a:rPr lang="en-US" sz="2400" baseline="-25000" dirty="0" smtClean="0"/>
              <a:t>12</a:t>
            </a:r>
            <a:r>
              <a:rPr lang="en-US" sz="2400" dirty="0" smtClean="0"/>
              <a:t> = β</a:t>
            </a:r>
          </a:p>
        </p:txBody>
      </p:sp>
    </p:spTree>
    <p:extLst>
      <p:ext uri="{BB962C8B-B14F-4D97-AF65-F5344CB8AC3E}">
        <p14:creationId xmlns:p14="http://schemas.microsoft.com/office/powerpoint/2010/main" val="1989012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Markov model of STOP codon clustering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02498" y="1752600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501" y="3200400"/>
            <a:ext cx="9153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Estimating α and β is easy by </a:t>
            </a:r>
            <a:r>
              <a:rPr lang="en-US" sz="2400" b="1" dirty="0" smtClean="0"/>
              <a:t>direct observation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125701"/>
              </p:ext>
            </p:extLst>
          </p:nvPr>
        </p:nvGraphicFramePr>
        <p:xfrm>
          <a:off x="-76202" y="3757774"/>
          <a:ext cx="4467832" cy="2101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6958"/>
                <a:gridCol w="1116958"/>
                <a:gridCol w="1116958"/>
                <a:gridCol w="1116958"/>
              </a:tblGrid>
              <a:tr h="30480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Observed number of transitions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From\To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837275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62374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899649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62374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5515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67889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6501" y="5943600"/>
            <a:ext cx="915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This gives β = 62374/899649 = 0.069 and α = 62374/67889 = 0.919</a:t>
            </a:r>
          </a:p>
          <a:p>
            <a:r>
              <a:rPr lang="en-US" sz="2400" dirty="0" smtClean="0"/>
              <a:t>So the average length of ORFs in the </a:t>
            </a:r>
            <a:r>
              <a:rPr lang="en-US" sz="2400" i="1" dirty="0" smtClean="0"/>
              <a:t>S. aureus</a:t>
            </a:r>
            <a:r>
              <a:rPr lang="en-US" sz="2400" dirty="0" smtClean="0"/>
              <a:t> genome is 14.4 codons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686208"/>
              </p:ext>
            </p:extLst>
          </p:nvPr>
        </p:nvGraphicFramePr>
        <p:xfrm>
          <a:off x="4828568" y="3765510"/>
          <a:ext cx="4467832" cy="2101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6958"/>
                <a:gridCol w="1116958"/>
                <a:gridCol w="1116958"/>
                <a:gridCol w="1116958"/>
              </a:tblGrid>
              <a:tr h="30480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Expected number of transitions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From\To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 </a:t>
                      </a:r>
                      <a:r>
                        <a:rPr lang="en-US" sz="1600" dirty="0" smtClean="0"/>
                        <a:t>(1 – β)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 </a:t>
                      </a:r>
                      <a:r>
                        <a:rPr lang="en-US" sz="1600" dirty="0" smtClean="0"/>
                        <a:t>β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α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(</a:t>
                      </a:r>
                      <a:r>
                        <a:rPr lang="en-US" sz="1600" dirty="0" smtClean="0"/>
                        <a:t>1 – α)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40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Markov model of STOP codon clustering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796" y="1752600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501" y="3200400"/>
            <a:ext cx="91537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Simulation is also easy using this algorithm:</a:t>
            </a:r>
          </a:p>
          <a:p>
            <a:pPr marL="800100" lvl="1" indent="-342900">
              <a:buFontTx/>
              <a:buChar char="-"/>
            </a:pPr>
            <a:r>
              <a:rPr lang="en-US" sz="2400" dirty="0" smtClean="0"/>
              <a:t>If the current state is x</a:t>
            </a:r>
            <a:r>
              <a:rPr lang="en-US" sz="2400" baseline="-25000" dirty="0" smtClean="0"/>
              <a:t>i</a:t>
            </a:r>
            <a:r>
              <a:rPr lang="en-US" sz="2400" dirty="0"/>
              <a:t> </a:t>
            </a:r>
            <a:r>
              <a:rPr lang="en-US" sz="2400" dirty="0" smtClean="0"/>
              <a:t>= X where X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= 1 indicates an amino acid and X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= 2 indicates a stop signal, then</a:t>
            </a:r>
          </a:p>
          <a:p>
            <a:pPr marL="800100" lvl="1" indent="-342900">
              <a:buFontTx/>
              <a:buChar char="-"/>
            </a:pPr>
            <a:r>
              <a:rPr lang="en-US" sz="2400" dirty="0" smtClean="0"/>
              <a:t>Choose next state to be x</a:t>
            </a:r>
            <a:r>
              <a:rPr lang="en-US" sz="2400" baseline="-25000" dirty="0" smtClean="0"/>
              <a:t>i+1</a:t>
            </a:r>
            <a:r>
              <a:rPr lang="en-US" sz="2400" dirty="0" smtClean="0"/>
              <a:t> = 1 with probability a</a:t>
            </a:r>
            <a:r>
              <a:rPr lang="en-US" sz="2400" baseline="-25000" dirty="0" smtClean="0"/>
              <a:t>X1</a:t>
            </a:r>
            <a:r>
              <a:rPr lang="en-US" sz="2400" dirty="0" smtClean="0"/>
              <a:t> and x</a:t>
            </a:r>
            <a:r>
              <a:rPr lang="en-US" sz="2400" baseline="-25000" dirty="0" smtClean="0"/>
              <a:t>i+1</a:t>
            </a:r>
            <a:r>
              <a:rPr lang="en-US" sz="2400" dirty="0" smtClean="0"/>
              <a:t> = 2 with probability a</a:t>
            </a:r>
            <a:r>
              <a:rPr lang="en-US" sz="2400" baseline="-25000" dirty="0" smtClean="0"/>
              <a:t>X2</a:t>
            </a:r>
            <a:r>
              <a:rPr lang="en-US" sz="2400" dirty="0" smtClean="0"/>
              <a:t>.</a:t>
            </a:r>
          </a:p>
          <a:p>
            <a:pPr marL="800100" lvl="1" indent="-342900">
              <a:buFontTx/>
              <a:buChar char="-"/>
            </a:pPr>
            <a:endParaRPr lang="en-US" sz="2400" dirty="0" smtClean="0"/>
          </a:p>
          <a:p>
            <a:r>
              <a:rPr lang="en-US" sz="2400" dirty="0" smtClean="0"/>
              <a:t>The first state can be chosen from the </a:t>
            </a:r>
            <a:r>
              <a:rPr lang="en-US" sz="2400" b="1" dirty="0" smtClean="0"/>
              <a:t>stationary</a:t>
            </a:r>
            <a:r>
              <a:rPr lang="en-US" sz="2400" dirty="0" smtClean="0"/>
              <a:t> or </a:t>
            </a:r>
            <a:r>
              <a:rPr lang="en-US" sz="2400" b="1" dirty="0" smtClean="0"/>
              <a:t>equilibrium</a:t>
            </a:r>
            <a:r>
              <a:rPr lang="en-US" sz="2400" dirty="0" smtClean="0"/>
              <a:t> </a:t>
            </a:r>
            <a:r>
              <a:rPr lang="en-US" sz="2400" b="1" dirty="0" smtClean="0"/>
              <a:t>distribution</a:t>
            </a:r>
            <a:r>
              <a:rPr lang="en-US" sz="2400" dirty="0" smtClean="0"/>
              <a:t> of the Markov chain, which is the long-term frequency of the two states, π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= α/(α + β) and π</a:t>
            </a:r>
            <a:r>
              <a:rPr lang="en-US" sz="2400" baseline="-25000" dirty="0"/>
              <a:t>2</a:t>
            </a:r>
            <a:r>
              <a:rPr lang="en-US" sz="2400" dirty="0" smtClean="0"/>
              <a:t> = β/(α + β).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203447"/>
              </p:ext>
            </p:extLst>
          </p:nvPr>
        </p:nvGraphicFramePr>
        <p:xfrm>
          <a:off x="5183532" y="15240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346200"/>
                <a:gridCol w="13462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=0.931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0.069 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4572000" y="22098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036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Markov model of STOP codon clustering</a:t>
            </a:r>
            <a:endParaRPr lang="en-US" sz="4200" dirty="0"/>
          </a:p>
        </p:txBody>
      </p:sp>
      <p:sp>
        <p:nvSpPr>
          <p:cNvPr id="14" name="TextBox 13"/>
          <p:cNvSpPr txBox="1"/>
          <p:nvPr/>
        </p:nvSpPr>
        <p:spPr>
          <a:xfrm>
            <a:off x="66501" y="3200400"/>
            <a:ext cx="915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Simulated data for the </a:t>
            </a:r>
            <a:r>
              <a:rPr lang="en-US" sz="2400" i="1" dirty="0" smtClean="0"/>
              <a:t>Staphylococcus aureus</a:t>
            </a:r>
            <a:r>
              <a:rPr lang="en-US" sz="2400" dirty="0" smtClean="0"/>
              <a:t> MRSA252 genome using estimated parameters α = 0.919, β = 0.069: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7045"/>
          <a:stretch/>
        </p:blipFill>
        <p:spPr>
          <a:xfrm>
            <a:off x="0" y="3821677"/>
            <a:ext cx="9144000" cy="26321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56218"/>
          <a:stretch/>
        </p:blipFill>
        <p:spPr>
          <a:xfrm>
            <a:off x="0" y="3505200"/>
            <a:ext cx="9144000" cy="15796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500" y="6164759"/>
            <a:ext cx="9153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problem is that not all ORFs are genes, and the states of the Markov model do not distinguish between chance ORFs and genuine genes.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6796" y="1752600"/>
            <a:ext cx="4339004" cy="1380530"/>
            <a:chOff x="1830998" y="2281535"/>
            <a:chExt cx="4339004" cy="1380530"/>
          </a:xfrm>
        </p:grpSpPr>
        <p:sp>
          <p:nvSpPr>
            <p:cNvPr id="17" name="Oval 16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928761"/>
              </p:ext>
            </p:extLst>
          </p:nvPr>
        </p:nvGraphicFramePr>
        <p:xfrm>
          <a:off x="5183532" y="15240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346200"/>
                <a:gridCol w="13462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=0.931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0.069 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Rectangle 23"/>
          <p:cNvSpPr/>
          <p:nvPr/>
        </p:nvSpPr>
        <p:spPr>
          <a:xfrm>
            <a:off x="4572000" y="22098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-55285" y="4419600"/>
            <a:ext cx="112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 data: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587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model that differentiates genuine genes from chance ORFs would be preferable</a:t>
            </a:r>
          </a:p>
          <a:p>
            <a:r>
              <a:rPr lang="en-US" dirty="0" smtClean="0"/>
              <a:t>A model that can be used to find genes in </a:t>
            </a:r>
            <a:r>
              <a:rPr lang="en-US" dirty="0" err="1" smtClean="0"/>
              <a:t>unannotated</a:t>
            </a:r>
            <a:r>
              <a:rPr lang="en-US" dirty="0" smtClean="0"/>
              <a:t> genomes would be even better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/>
              <a:t>Markov model of STOP codon clustering</a:t>
            </a:r>
          </a:p>
        </p:txBody>
      </p:sp>
    </p:spTree>
    <p:extLst>
      <p:ext uri="{BB962C8B-B14F-4D97-AF65-F5344CB8AC3E}">
        <p14:creationId xmlns:p14="http://schemas.microsoft.com/office/powerpoint/2010/main" val="2456394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02498" y="3193668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Gene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chemeClr val="accent5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chemeClr val="accent5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Inter</a:t>
              </a:r>
              <a:br>
                <a:rPr lang="en-US" dirty="0" smtClean="0">
                  <a:solidFill>
                    <a:srgbClr val="000000"/>
                  </a:solidFill>
                </a:rPr>
              </a:br>
              <a:r>
                <a:rPr lang="en-US" dirty="0" smtClean="0">
                  <a:solidFill>
                    <a:srgbClr val="000000"/>
                  </a:solidFill>
                </a:rPr>
                <a:t>gene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7" name="Oval 16"/>
          <p:cNvSpPr/>
          <p:nvPr/>
        </p:nvSpPr>
        <p:spPr>
          <a:xfrm>
            <a:off x="3924300" y="1648436"/>
            <a:ext cx="1293202" cy="1293202"/>
          </a:xfrm>
          <a:prstGeom prst="ellipse">
            <a:avLst/>
          </a:prstGeom>
          <a:noFill/>
          <a:ln w="571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Amino acid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505200" y="2819400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924300" y="4802798"/>
            <a:ext cx="1293202" cy="1293202"/>
          </a:xfrm>
          <a:prstGeom prst="ellipse">
            <a:avLst/>
          </a:prstGeom>
          <a:noFill/>
          <a:ln w="571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Stop signal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5219700" y="2824265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505200" y="4572000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5219700" y="4576865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781800" y="2360002"/>
            <a:ext cx="531202" cy="531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781800" y="1676400"/>
            <a:ext cx="531202" cy="531202"/>
          </a:xfrm>
          <a:prstGeom prst="ellipse">
            <a:avLst/>
          </a:prstGeom>
          <a:noFill/>
          <a:ln w="571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89202" y="1750402"/>
            <a:ext cx="1607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Observed state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382096" y="2447870"/>
            <a:ext cx="1845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Unobserved state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09800" y="3124200"/>
            <a:ext cx="4724400" cy="1530732"/>
          </a:xfrm>
          <a:prstGeom prst="rect">
            <a:avLst/>
          </a:prstGeom>
          <a:noFill/>
          <a:ln>
            <a:solidFill>
              <a:schemeClr val="accent5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969311" y="4297811"/>
            <a:ext cx="1564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Markov Model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6638" y="6096000"/>
            <a:ext cx="9337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Now 1/β and 1/α are interpreted as the mean length of a gene and an </a:t>
            </a:r>
            <a:r>
              <a:rPr lang="en-US" sz="2400" dirty="0" err="1" smtClean="0"/>
              <a:t>intergenic</a:t>
            </a:r>
            <a:r>
              <a:rPr lang="en-US" sz="2400" dirty="0" smtClean="0"/>
              <a:t> region respectively.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42716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" grpId="0" animBg="1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02498" y="3193668"/>
            <a:ext cx="4339004" cy="1380530"/>
            <a:chOff x="1830998" y="2281535"/>
            <a:chExt cx="4339004" cy="1380530"/>
          </a:xfrm>
        </p:grpSpPr>
        <p:sp>
          <p:nvSpPr>
            <p:cNvPr id="4" name="Oval 3"/>
            <p:cNvSpPr/>
            <p:nvPr/>
          </p:nvSpPr>
          <p:spPr>
            <a:xfrm>
              <a:off x="1830998" y="2364399"/>
              <a:ext cx="1293202" cy="1293202"/>
            </a:xfrm>
            <a:prstGeom prst="ellipse">
              <a:avLst/>
            </a:prstGeom>
            <a:noFill/>
            <a:ln w="5715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Gene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3352800" y="2819400"/>
              <a:ext cx="1433817" cy="0"/>
            </a:xfrm>
            <a:prstGeom prst="straightConnector1">
              <a:avLst/>
            </a:prstGeom>
            <a:ln w="57150" cmpd="sng">
              <a:solidFill>
                <a:schemeClr val="accent5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3200400" y="3200400"/>
              <a:ext cx="1433817" cy="0"/>
            </a:xfrm>
            <a:prstGeom prst="straightConnector1">
              <a:avLst/>
            </a:prstGeom>
            <a:ln w="57150" cmpd="sng">
              <a:solidFill>
                <a:schemeClr val="accent5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4876800" y="2359602"/>
              <a:ext cx="1293202" cy="1293202"/>
            </a:xfrm>
            <a:prstGeom prst="ellipse">
              <a:avLst/>
            </a:prstGeom>
            <a:noFill/>
            <a:ln w="5715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Inter</a:t>
              </a:r>
              <a:br>
                <a:rPr lang="en-US" dirty="0" smtClean="0">
                  <a:solidFill>
                    <a:srgbClr val="000000"/>
                  </a:solidFill>
                </a:rPr>
              </a:br>
              <a:r>
                <a:rPr lang="en-US" dirty="0" smtClean="0">
                  <a:solidFill>
                    <a:srgbClr val="000000"/>
                  </a:solidFill>
                </a:rPr>
                <a:t>gene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20131" y="2281535"/>
              <a:ext cx="3481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β</a:t>
              </a:r>
              <a:endParaRPr lang="en-US" sz="2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20131" y="3200400"/>
              <a:ext cx="359293" cy="46166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α</a:t>
              </a:r>
              <a:endParaRPr lang="en-US" sz="2400" dirty="0"/>
            </a:p>
          </p:txBody>
        </p:sp>
      </p:grpSp>
      <p:sp>
        <p:nvSpPr>
          <p:cNvPr id="17" name="Oval 16"/>
          <p:cNvSpPr/>
          <p:nvPr/>
        </p:nvSpPr>
        <p:spPr>
          <a:xfrm>
            <a:off x="3924300" y="1648436"/>
            <a:ext cx="1293202" cy="1293202"/>
          </a:xfrm>
          <a:prstGeom prst="ellipse">
            <a:avLst/>
          </a:prstGeom>
          <a:noFill/>
          <a:ln w="571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Amino acid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505200" y="2819400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924300" y="4802798"/>
            <a:ext cx="1293202" cy="1293202"/>
          </a:xfrm>
          <a:prstGeom prst="ellipse">
            <a:avLst/>
          </a:prstGeom>
          <a:noFill/>
          <a:ln w="571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Stop signal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4200" y="2662535"/>
            <a:ext cx="334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γ</a:t>
            </a:r>
            <a:endParaRPr lang="en-US" sz="2400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5219700" y="2824265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505200" y="4572000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5219700" y="4576865"/>
            <a:ext cx="419100" cy="452335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781800" y="2360002"/>
            <a:ext cx="531202" cy="531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6781800" y="1676400"/>
            <a:ext cx="531202" cy="531202"/>
          </a:xfrm>
          <a:prstGeom prst="ellipse">
            <a:avLst/>
          </a:prstGeom>
          <a:noFill/>
          <a:ln w="571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89202" y="1750402"/>
            <a:ext cx="1607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Observed state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382096" y="2447870"/>
            <a:ext cx="1845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Unobserved state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09800" y="3124200"/>
            <a:ext cx="4724400" cy="1530732"/>
          </a:xfrm>
          <a:prstGeom prst="rect">
            <a:avLst/>
          </a:prstGeom>
          <a:noFill/>
          <a:ln>
            <a:solidFill>
              <a:schemeClr val="accent5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969311" y="4297811"/>
            <a:ext cx="1564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Markov Model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10619" y="2660371"/>
            <a:ext cx="34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δ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2833848" y="4648200"/>
            <a:ext cx="77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1 – </a:t>
            </a:r>
            <a:r>
              <a:rPr lang="en-US" sz="2400" dirty="0" err="1" smtClean="0"/>
              <a:t>γ</a:t>
            </a:r>
            <a:endParaRPr 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5486400" y="4643735"/>
            <a:ext cx="794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1 </a:t>
            </a:r>
            <a:r>
              <a:rPr lang="en-US" sz="2400" dirty="0" smtClean="0"/>
              <a:t>– </a:t>
            </a:r>
            <a:r>
              <a:rPr lang="en-US" sz="2400" dirty="0" err="1" smtClean="0"/>
              <a:t>δ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-36638" y="6096000"/>
            <a:ext cx="9337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While </a:t>
            </a:r>
            <a:r>
              <a:rPr lang="en-US" sz="2400" dirty="0" err="1" smtClean="0"/>
              <a:t>γ</a:t>
            </a:r>
            <a:r>
              <a:rPr lang="en-US" sz="2400" dirty="0" smtClean="0"/>
              <a:t> and </a:t>
            </a:r>
            <a:r>
              <a:rPr lang="en-US" sz="2400" dirty="0" err="1" smtClean="0"/>
              <a:t>δ</a:t>
            </a:r>
            <a:r>
              <a:rPr lang="en-US" sz="2400" dirty="0" smtClean="0"/>
              <a:t> are the probabilities of observing an amino acid (rather than a stop codon) inside and outside a gene respectively.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9152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/>
          <a:p>
            <a:r>
              <a:rPr lang="en-US" dirty="0" smtClean="0"/>
              <a:t>Mathematically, the model is described by a </a:t>
            </a:r>
            <a:r>
              <a:rPr lang="en-US" b="1" dirty="0" smtClean="0"/>
              <a:t>transition probability matrix</a:t>
            </a:r>
            <a:r>
              <a:rPr lang="en-US" dirty="0" smtClean="0"/>
              <a:t> as before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800600" y="1507751"/>
            <a:ext cx="4339004" cy="4447564"/>
            <a:chOff x="2402498" y="1648436"/>
            <a:chExt cx="4339004" cy="4447564"/>
          </a:xfrm>
        </p:grpSpPr>
        <p:grpSp>
          <p:nvGrpSpPr>
            <p:cNvPr id="13" name="Group 12"/>
            <p:cNvGrpSpPr/>
            <p:nvPr/>
          </p:nvGrpSpPr>
          <p:grpSpPr>
            <a:xfrm>
              <a:off x="2402498" y="3193668"/>
              <a:ext cx="4339004" cy="1380530"/>
              <a:chOff x="1830998" y="2281535"/>
              <a:chExt cx="4339004" cy="138053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1830998" y="2364399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" name="Straight Arrow Connector 7"/>
              <p:cNvCxnSpPr/>
              <p:nvPr/>
            </p:nvCxnSpPr>
            <p:spPr>
              <a:xfrm>
                <a:off x="3352800" y="2819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/>
              <p:cNvCxnSpPr/>
              <p:nvPr/>
            </p:nvCxnSpPr>
            <p:spPr>
              <a:xfrm flipH="1">
                <a:off x="3200400" y="3200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/>
              <p:cNvSpPr/>
              <p:nvPr/>
            </p:nvSpPr>
            <p:spPr>
              <a:xfrm>
                <a:off x="4876800" y="2359602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Inter</a:t>
                </a:r>
                <a:br>
                  <a:rPr lang="en-US" dirty="0" smtClean="0">
                    <a:solidFill>
                      <a:srgbClr val="000000"/>
                    </a:solidFill>
                  </a:rPr>
                </a:br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820131" y="2281535"/>
                <a:ext cx="34817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β</a:t>
                </a:r>
                <a:endParaRPr lang="en-US" sz="2400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820131" y="3200400"/>
                <a:ext cx="359293" cy="46166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α</a:t>
                </a:r>
                <a:endParaRPr lang="en-US" sz="2400" dirty="0"/>
              </a:p>
            </p:txBody>
          </p:sp>
        </p:grpSp>
        <p:sp>
          <p:nvSpPr>
            <p:cNvPr id="17" name="Oval 16"/>
            <p:cNvSpPr/>
            <p:nvPr/>
          </p:nvSpPr>
          <p:spPr>
            <a:xfrm>
              <a:off x="3924300" y="1648436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3505200" y="28194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3924300" y="4802798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24200" y="2662535"/>
              <a:ext cx="3348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5219700" y="28242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3505200" y="45720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5219700" y="45768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710619" y="2660371"/>
              <a:ext cx="345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δ</a:t>
              </a:r>
              <a:endParaRPr lang="en-US" sz="2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833848" y="4648200"/>
              <a:ext cx="770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1 – </a:t>
              </a:r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86400" y="4643735"/>
              <a:ext cx="794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1 </a:t>
              </a:r>
              <a:r>
                <a:rPr lang="en-US" sz="2400" dirty="0" smtClean="0"/>
                <a:t>– </a:t>
              </a:r>
              <a:r>
                <a:rPr lang="en-US" sz="2400" dirty="0" err="1" smtClean="0"/>
                <a:t>δ</a:t>
              </a:r>
              <a:endParaRPr lang="en-US" sz="2400" dirty="0"/>
            </a:p>
          </p:txBody>
        </p:sp>
      </p:grp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844067"/>
              </p:ext>
            </p:extLst>
          </p:nvPr>
        </p:nvGraphicFramePr>
        <p:xfrm>
          <a:off x="818572" y="413127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346200"/>
                <a:gridCol w="13462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Rectangle 34"/>
          <p:cNvSpPr/>
          <p:nvPr/>
        </p:nvSpPr>
        <p:spPr>
          <a:xfrm>
            <a:off x="0" y="481707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3727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Hidden Markov Models</a:t>
            </a:r>
            <a:br>
              <a:rPr lang="en-US" sz="2000" dirty="0" smtClean="0"/>
            </a:br>
            <a:r>
              <a:rPr lang="en-US" dirty="0" smtClean="0"/>
              <a:t>Course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9:30		Introduction to Hidden Markov Models</a:t>
            </a:r>
          </a:p>
          <a:p>
            <a:pPr marL="0" indent="0">
              <a:buNone/>
            </a:pPr>
            <a:r>
              <a:rPr lang="en-US" dirty="0" smtClean="0"/>
              <a:t>10:30	Practical 1</a:t>
            </a:r>
          </a:p>
          <a:p>
            <a:pPr marL="0" indent="0">
              <a:buNone/>
            </a:pPr>
            <a:r>
              <a:rPr lang="en-US" dirty="0" smtClean="0"/>
              <a:t>11:30	Break</a:t>
            </a:r>
          </a:p>
          <a:p>
            <a:pPr marL="0" indent="0">
              <a:buNone/>
            </a:pPr>
            <a:r>
              <a:rPr lang="en-US" dirty="0" smtClean="0"/>
              <a:t>12:00	Advanced Hidden Markov Models</a:t>
            </a:r>
          </a:p>
          <a:p>
            <a:pPr marL="0" indent="0">
              <a:buNone/>
            </a:pPr>
            <a:r>
              <a:rPr lang="en-US" dirty="0" smtClean="0"/>
              <a:t>13:00	Lunch</a:t>
            </a:r>
          </a:p>
          <a:p>
            <a:pPr marL="0" indent="0">
              <a:buNone/>
            </a:pPr>
            <a:r>
              <a:rPr lang="en-US" dirty="0" smtClean="0"/>
              <a:t>14:00	Practical 2</a:t>
            </a:r>
          </a:p>
          <a:p>
            <a:pPr marL="0" indent="0">
              <a:buNone/>
            </a:pPr>
            <a:r>
              <a:rPr lang="en-US" dirty="0" smtClean="0"/>
              <a:t>15:00	Coursework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3065" y="6376677"/>
            <a:ext cx="891703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Course reference: Ch. 3, Durbin, Eddy, Krogh &amp; </a:t>
            </a:r>
            <a:r>
              <a:rPr lang="en-US" sz="1700" dirty="0" err="1" smtClean="0"/>
              <a:t>Mitchison</a:t>
            </a:r>
            <a:r>
              <a:rPr lang="en-US" sz="1700" dirty="0" smtClean="0"/>
              <a:t> (1998) </a:t>
            </a:r>
            <a:r>
              <a:rPr lang="en-US" sz="1700" i="1" dirty="0" smtClean="0"/>
              <a:t>Biological Sequence Analysis</a:t>
            </a:r>
            <a:r>
              <a:rPr lang="en-US" sz="1700" dirty="0" smtClean="0"/>
              <a:t>, CUP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84319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/>
          <a:p>
            <a:r>
              <a:rPr lang="en-US" dirty="0" smtClean="0"/>
              <a:t>And now an </a:t>
            </a:r>
            <a:r>
              <a:rPr lang="en-US" b="1" dirty="0" smtClean="0"/>
              <a:t>emission probability matrix</a:t>
            </a:r>
            <a:r>
              <a:rPr lang="en-US" dirty="0" smtClean="0"/>
              <a:t> describing the probable observations arising from any hidden state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800600" y="1507751"/>
            <a:ext cx="4339004" cy="4447564"/>
            <a:chOff x="2402498" y="1648436"/>
            <a:chExt cx="4339004" cy="4447564"/>
          </a:xfrm>
        </p:grpSpPr>
        <p:grpSp>
          <p:nvGrpSpPr>
            <p:cNvPr id="13" name="Group 12"/>
            <p:cNvGrpSpPr/>
            <p:nvPr/>
          </p:nvGrpSpPr>
          <p:grpSpPr>
            <a:xfrm>
              <a:off x="2402498" y="3193668"/>
              <a:ext cx="4339004" cy="1380530"/>
              <a:chOff x="1830998" y="2281535"/>
              <a:chExt cx="4339004" cy="138053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1830998" y="2364399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" name="Straight Arrow Connector 7"/>
              <p:cNvCxnSpPr/>
              <p:nvPr/>
            </p:nvCxnSpPr>
            <p:spPr>
              <a:xfrm>
                <a:off x="3352800" y="2819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/>
              <p:cNvCxnSpPr/>
              <p:nvPr/>
            </p:nvCxnSpPr>
            <p:spPr>
              <a:xfrm flipH="1">
                <a:off x="3200400" y="3200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/>
              <p:cNvSpPr/>
              <p:nvPr/>
            </p:nvSpPr>
            <p:spPr>
              <a:xfrm>
                <a:off x="4876800" y="2359602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Inter</a:t>
                </a:r>
                <a:br>
                  <a:rPr lang="en-US" dirty="0" smtClean="0">
                    <a:solidFill>
                      <a:srgbClr val="000000"/>
                    </a:solidFill>
                  </a:rPr>
                </a:br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820131" y="2281535"/>
                <a:ext cx="34817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β</a:t>
                </a:r>
                <a:endParaRPr lang="en-US" sz="2400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820131" y="3200400"/>
                <a:ext cx="359293" cy="46166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α</a:t>
                </a:r>
                <a:endParaRPr lang="en-US" sz="2400" dirty="0"/>
              </a:p>
            </p:txBody>
          </p:sp>
        </p:grpSp>
        <p:sp>
          <p:nvSpPr>
            <p:cNvPr id="17" name="Oval 16"/>
            <p:cNvSpPr/>
            <p:nvPr/>
          </p:nvSpPr>
          <p:spPr>
            <a:xfrm>
              <a:off x="3924300" y="1648436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3505200" y="28194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3924300" y="4802798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24200" y="2662535"/>
              <a:ext cx="3348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5219700" y="28242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3505200" y="45720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5219700" y="45768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710619" y="2660371"/>
              <a:ext cx="345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δ</a:t>
              </a:r>
              <a:endParaRPr lang="en-US" sz="2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833848" y="4648200"/>
              <a:ext cx="770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1 – </a:t>
              </a:r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86400" y="4643735"/>
              <a:ext cx="794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1 </a:t>
              </a:r>
              <a:r>
                <a:rPr lang="en-US" sz="2400" dirty="0" smtClean="0"/>
                <a:t>– </a:t>
              </a:r>
              <a:r>
                <a:rPr lang="en-US" sz="2400" dirty="0" err="1" smtClean="0"/>
                <a:t>δ</a:t>
              </a:r>
              <a:endParaRPr lang="en-US" sz="2400" dirty="0"/>
            </a:p>
          </p:txBody>
        </p:sp>
      </p:grp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642385"/>
              </p:ext>
            </p:extLst>
          </p:nvPr>
        </p:nvGraphicFramePr>
        <p:xfrm>
          <a:off x="818572" y="43434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346200"/>
                <a:gridCol w="13462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endParaRPr lang="en-US" sz="18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endParaRPr lang="en-US" sz="1800" dirty="0" smtClean="0"/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δ</a:t>
                      </a:r>
                      <a:endParaRPr lang="en-US" sz="18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endParaRPr lang="en-US" sz="18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Rectangle 34"/>
          <p:cNvSpPr/>
          <p:nvPr/>
        </p:nvSpPr>
        <p:spPr>
          <a:xfrm>
            <a:off x="0" y="50292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5256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US" dirty="0" smtClean="0"/>
              <a:t>In an annotated genome, the parameters can be estimated by </a:t>
            </a:r>
            <a:r>
              <a:rPr lang="en-US" b="1" dirty="0" smtClean="0"/>
              <a:t>direct observation</a:t>
            </a:r>
            <a:r>
              <a:rPr lang="en-US" dirty="0" smtClean="0"/>
              <a:t>, as before</a:t>
            </a:r>
            <a:endParaRPr lang="en-US" dirty="0"/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476075"/>
              </p:ext>
            </p:extLst>
          </p:nvPr>
        </p:nvGraphicFramePr>
        <p:xfrm>
          <a:off x="388642" y="2667000"/>
          <a:ext cx="4038600" cy="2117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38100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Observed number of transitions</a:t>
                      </a:r>
                      <a:endParaRPr lang="en-US" sz="16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From\To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130934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433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131367</a:t>
                      </a:r>
                      <a:endParaRPr lang="en-US" sz="1600" baseline="-25000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433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835738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836171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953888"/>
              </p:ext>
            </p:extLst>
          </p:nvPr>
        </p:nvGraphicFramePr>
        <p:xfrm>
          <a:off x="408524" y="4817070"/>
          <a:ext cx="4038600" cy="211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38100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Observed number of emissions</a:t>
                      </a:r>
                      <a:endParaRPr lang="en-US" sz="16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Hid</a:t>
                      </a:r>
                      <a:r>
                        <a:rPr lang="en-US" sz="1600" u="sng" baseline="30000" dirty="0" err="1" smtClean="0"/>
                        <a:t>n</a:t>
                      </a:r>
                      <a:r>
                        <a:rPr lang="en-US" sz="1600" dirty="0" smtClean="0"/>
                        <a:t>\</a:t>
                      </a:r>
                      <a:r>
                        <a:rPr lang="en-US" sz="1600" dirty="0" err="1" smtClean="0"/>
                        <a:t>Obs</a:t>
                      </a:r>
                      <a:r>
                        <a:rPr lang="en-US" sz="1600" u="sng" baseline="30000" dirty="0" err="1" smtClean="0"/>
                        <a:t>d</a:t>
                      </a:r>
                      <a:endParaRPr lang="en-US" sz="1600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130932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435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131367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768718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67454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836172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065854"/>
              </p:ext>
            </p:extLst>
          </p:nvPr>
        </p:nvGraphicFramePr>
        <p:xfrm>
          <a:off x="5105400" y="2667000"/>
          <a:ext cx="4038600" cy="211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38100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Expected number of transitions</a:t>
                      </a:r>
                      <a:endParaRPr lang="en-US" sz="16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From\To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</a:t>
                      </a:r>
                      <a:r>
                        <a:rPr lang="en-US" sz="1600" baseline="0" dirty="0" smtClean="0"/>
                        <a:t> (</a:t>
                      </a:r>
                      <a:r>
                        <a:rPr lang="en-US" sz="1600" dirty="0" smtClean="0"/>
                        <a:t>1 – β)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β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1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α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(</a:t>
                      </a:r>
                      <a:r>
                        <a:rPr lang="en-US" sz="1600" dirty="0" smtClean="0"/>
                        <a:t>1 – α)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</a:t>
                      </a:r>
                      <a:r>
                        <a:rPr lang="en-US" sz="1600" baseline="-25000" dirty="0" smtClean="0"/>
                        <a:t>2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230491"/>
              </p:ext>
            </p:extLst>
          </p:nvPr>
        </p:nvGraphicFramePr>
        <p:xfrm>
          <a:off x="5125282" y="4817070"/>
          <a:ext cx="4038600" cy="211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9650"/>
                <a:gridCol w="1009650"/>
                <a:gridCol w="1009650"/>
                <a:gridCol w="1009650"/>
              </a:tblGrid>
              <a:tr h="38100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Expected number of emissions</a:t>
                      </a:r>
                      <a:endParaRPr lang="en-US" sz="1600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Hid</a:t>
                      </a:r>
                      <a:r>
                        <a:rPr lang="en-US" sz="1600" u="sng" baseline="30000" dirty="0" err="1" smtClean="0"/>
                        <a:t>n</a:t>
                      </a:r>
                      <a:r>
                        <a:rPr lang="en-US" sz="1600" dirty="0" smtClean="0"/>
                        <a:t>\</a:t>
                      </a:r>
                      <a:r>
                        <a:rPr lang="en-US" sz="1600" dirty="0" err="1" smtClean="0"/>
                        <a:t>Obs</a:t>
                      </a:r>
                      <a:r>
                        <a:rPr lang="en-US" sz="1600" u="sng" baseline="30000" dirty="0" err="1" smtClean="0"/>
                        <a:t>d</a:t>
                      </a:r>
                      <a:endParaRPr lang="en-US" sz="1600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Amino acid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Stop signal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Total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1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err="1" smtClean="0"/>
                        <a:t>γ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1</a:t>
                      </a:r>
                      <a:r>
                        <a:rPr lang="en-US" sz="1600" baseline="0" dirty="0" smtClean="0"/>
                        <a:t> (</a:t>
                      </a:r>
                      <a:r>
                        <a:rPr lang="en-US" sz="1600" dirty="0" smtClean="0"/>
                        <a:t>1 – </a:t>
                      </a:r>
                      <a:r>
                        <a:rPr lang="en-US" sz="1600" dirty="0" err="1" smtClean="0"/>
                        <a:t>γ</a:t>
                      </a:r>
                      <a:r>
                        <a:rPr lang="en-US" sz="1600" dirty="0" smtClean="0"/>
                        <a:t>)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1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Intergene</a:t>
                      </a:r>
                      <a:endParaRPr lang="en-US" sz="16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err="1" smtClean="0"/>
                        <a:t>δ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2</a:t>
                      </a:r>
                      <a:r>
                        <a:rPr lang="en-US" sz="1600" baseline="0" dirty="0" smtClean="0"/>
                        <a:t> (</a:t>
                      </a:r>
                      <a:r>
                        <a:rPr lang="en-US" sz="1600" dirty="0" smtClean="0"/>
                        <a:t>1 – </a:t>
                      </a:r>
                      <a:r>
                        <a:rPr lang="en-US" sz="1600" dirty="0" err="1" smtClean="0"/>
                        <a:t>δ</a:t>
                      </a:r>
                      <a:r>
                        <a:rPr lang="en-US" sz="1600" dirty="0" smtClean="0"/>
                        <a:t>)</a:t>
                      </a:r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</a:t>
                      </a:r>
                      <a:r>
                        <a:rPr lang="en-US" sz="1600" baseline="-25000" dirty="0" smtClean="0"/>
                        <a:t>2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1730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 smtClean="0"/>
              <a:t>Hidden Markov Model of gene structure</a:t>
            </a:r>
            <a:endParaRPr lang="en-US" sz="4200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48200" cy="5257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This gives estimates of:</a:t>
            </a:r>
          </a:p>
          <a:p>
            <a:r>
              <a:rPr lang="en-US" dirty="0"/>
              <a:t>α = </a:t>
            </a:r>
            <a:r>
              <a:rPr lang="en-US" dirty="0" smtClean="0"/>
              <a:t>0.000518</a:t>
            </a:r>
            <a:endParaRPr lang="en-US" dirty="0"/>
          </a:p>
          <a:p>
            <a:r>
              <a:rPr lang="en-US" dirty="0" smtClean="0"/>
              <a:t>β </a:t>
            </a:r>
            <a:r>
              <a:rPr lang="en-US" dirty="0"/>
              <a:t>= </a:t>
            </a:r>
            <a:r>
              <a:rPr lang="en-US" dirty="0" smtClean="0"/>
              <a:t>0.00330</a:t>
            </a:r>
            <a:endParaRPr lang="en-US" dirty="0"/>
          </a:p>
          <a:p>
            <a:r>
              <a:rPr lang="en-US" dirty="0" err="1" smtClean="0"/>
              <a:t>γ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0.997</a:t>
            </a:r>
            <a:endParaRPr lang="en-US" dirty="0"/>
          </a:p>
          <a:p>
            <a:r>
              <a:rPr lang="en-US" dirty="0" err="1" smtClean="0"/>
              <a:t>δ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0.919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 the average length of </a:t>
            </a:r>
            <a:r>
              <a:rPr lang="en-US" dirty="0" err="1" smtClean="0"/>
              <a:t>intergenic</a:t>
            </a:r>
            <a:r>
              <a:rPr lang="en-US" dirty="0" smtClean="0"/>
              <a:t> regions and genes is 5.8 and 0.9 kb respectively</a:t>
            </a:r>
          </a:p>
          <a:p>
            <a:r>
              <a:rPr lang="en-US" dirty="0" smtClean="0"/>
              <a:t>And the frequency of STOP codons is 8.1% and 0.3% respectively.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00600" y="1507751"/>
            <a:ext cx="4339004" cy="4447564"/>
            <a:chOff x="2402498" y="1648436"/>
            <a:chExt cx="4339004" cy="4447564"/>
          </a:xfrm>
        </p:grpSpPr>
        <p:grpSp>
          <p:nvGrpSpPr>
            <p:cNvPr id="9" name="Group 8"/>
            <p:cNvGrpSpPr/>
            <p:nvPr/>
          </p:nvGrpSpPr>
          <p:grpSpPr>
            <a:xfrm>
              <a:off x="2402498" y="3193668"/>
              <a:ext cx="4339004" cy="1380530"/>
              <a:chOff x="1830998" y="2281535"/>
              <a:chExt cx="4339004" cy="1380530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1830998" y="2364399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22" name="Straight Arrow Connector 21"/>
              <p:cNvCxnSpPr/>
              <p:nvPr/>
            </p:nvCxnSpPr>
            <p:spPr>
              <a:xfrm>
                <a:off x="3352800" y="2819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 flipH="1">
                <a:off x="3200400" y="3200400"/>
                <a:ext cx="1433817" cy="0"/>
              </a:xfrm>
              <a:prstGeom prst="straightConnector1">
                <a:avLst/>
              </a:prstGeom>
              <a:ln w="57150" cmpd="sng">
                <a:solidFill>
                  <a:schemeClr val="accent5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Oval 23"/>
              <p:cNvSpPr/>
              <p:nvPr/>
            </p:nvSpPr>
            <p:spPr>
              <a:xfrm>
                <a:off x="4876800" y="2359602"/>
                <a:ext cx="1293202" cy="1293202"/>
              </a:xfrm>
              <a:prstGeom prst="ellipse">
                <a:avLst/>
              </a:prstGeom>
              <a:noFill/>
              <a:ln w="57150" cmpd="sng"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Inter</a:t>
                </a:r>
                <a:br>
                  <a:rPr lang="en-US" dirty="0" smtClean="0">
                    <a:solidFill>
                      <a:srgbClr val="000000"/>
                    </a:solidFill>
                  </a:rPr>
                </a:br>
                <a:r>
                  <a:rPr lang="en-US" dirty="0" smtClean="0">
                    <a:solidFill>
                      <a:srgbClr val="000000"/>
                    </a:solidFill>
                  </a:rPr>
                  <a:t>gene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820131" y="2281535"/>
                <a:ext cx="348172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β</a:t>
                </a:r>
                <a:endParaRPr lang="en-US" sz="2400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3820131" y="3200400"/>
                <a:ext cx="359293" cy="46166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α</a:t>
                </a:r>
                <a:endParaRPr lang="en-US" sz="2400" dirty="0"/>
              </a:p>
            </p:txBody>
          </p:sp>
        </p:grpSp>
        <p:sp>
          <p:nvSpPr>
            <p:cNvPr id="10" name="Oval 9"/>
            <p:cNvSpPr/>
            <p:nvPr/>
          </p:nvSpPr>
          <p:spPr>
            <a:xfrm>
              <a:off x="3924300" y="1648436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Amino acid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3505200" y="28194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3924300" y="4802798"/>
              <a:ext cx="1293202" cy="1293202"/>
            </a:xfrm>
            <a:prstGeom prst="ellipse">
              <a:avLst/>
            </a:prstGeom>
            <a:noFill/>
            <a:ln w="57150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Stop signal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4200" y="2662535"/>
              <a:ext cx="3348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 flipV="1">
              <a:off x="5219700" y="28242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3505200" y="4572000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5219700" y="4576865"/>
              <a:ext cx="419100" cy="452335"/>
            </a:xfrm>
            <a:prstGeom prst="straightConnector1">
              <a:avLst/>
            </a:prstGeom>
            <a:ln w="571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5710619" y="2660371"/>
              <a:ext cx="3457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δ</a:t>
              </a:r>
              <a:endParaRPr lang="en-US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833848" y="4648200"/>
              <a:ext cx="770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/>
                <a:t>1 – </a:t>
              </a:r>
              <a:r>
                <a:rPr lang="en-US" sz="2400" dirty="0" err="1" smtClean="0"/>
                <a:t>γ</a:t>
              </a:r>
              <a:endParaRPr lang="en-US" sz="2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86400" y="4643735"/>
              <a:ext cx="794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1 </a:t>
              </a:r>
              <a:r>
                <a:rPr lang="en-US" sz="2400" dirty="0" smtClean="0"/>
                <a:t>– </a:t>
              </a:r>
              <a:r>
                <a:rPr lang="en-US" sz="2400" dirty="0" err="1" smtClean="0"/>
                <a:t>δ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23681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/>
              <a:t>Hidden Markov Model of gene structure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501" y="1524000"/>
            <a:ext cx="91537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Simulation is also easy using this algorithm for an HMM:</a:t>
            </a:r>
          </a:p>
          <a:p>
            <a:pPr marL="800100" lvl="1" indent="-342900">
              <a:buFontTx/>
              <a:buChar char="-"/>
            </a:pPr>
            <a:r>
              <a:rPr lang="en-US" sz="2400" dirty="0" smtClean="0"/>
              <a:t>If </a:t>
            </a:r>
            <a:r>
              <a:rPr lang="en-US" sz="2400" dirty="0"/>
              <a:t>the current </a:t>
            </a:r>
            <a:r>
              <a:rPr lang="en-US" sz="2400" dirty="0" smtClean="0"/>
              <a:t>hidden state </a:t>
            </a:r>
            <a:r>
              <a:rPr lang="en-US" sz="2400" dirty="0"/>
              <a:t>is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dirty="0" smtClean="0"/>
              <a:t>H </a:t>
            </a:r>
            <a:r>
              <a:rPr lang="en-US" sz="2400" dirty="0"/>
              <a:t>where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 </a:t>
            </a:r>
            <a:r>
              <a:rPr lang="en-US" sz="2400" dirty="0"/>
              <a:t>= 1 indicates </a:t>
            </a:r>
            <a:r>
              <a:rPr lang="en-US" sz="2400" dirty="0" smtClean="0"/>
              <a:t>a gene </a:t>
            </a:r>
            <a:r>
              <a:rPr lang="en-US" sz="2400" dirty="0"/>
              <a:t>and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 </a:t>
            </a:r>
            <a:r>
              <a:rPr lang="en-US" sz="2400" dirty="0"/>
              <a:t>= 2 indicates </a:t>
            </a:r>
            <a:r>
              <a:rPr lang="en-US" sz="2400" dirty="0" smtClean="0"/>
              <a:t>an </a:t>
            </a:r>
            <a:r>
              <a:rPr lang="en-US" sz="2400" dirty="0" err="1" smtClean="0"/>
              <a:t>intergenic</a:t>
            </a:r>
            <a:r>
              <a:rPr lang="en-US" sz="2400" dirty="0" smtClean="0"/>
              <a:t> region, then</a:t>
            </a:r>
          </a:p>
          <a:p>
            <a:pPr marL="800100" lvl="1" indent="-342900">
              <a:buFontTx/>
              <a:buChar char="-"/>
            </a:pPr>
            <a:r>
              <a:rPr lang="en-US" sz="2400" dirty="0" smtClean="0"/>
              <a:t>Choose the current observed state to be 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 = 1, representing an amino acid, with probability e</a:t>
            </a:r>
            <a:r>
              <a:rPr lang="en-US" sz="2400" baseline="-25000" dirty="0" smtClean="0"/>
              <a:t>H1</a:t>
            </a:r>
            <a:r>
              <a:rPr lang="en-US" sz="2400" dirty="0" smtClean="0"/>
              <a:t> and x</a:t>
            </a:r>
            <a:r>
              <a:rPr lang="en-US" sz="2400" baseline="-25000" dirty="0" smtClean="0"/>
              <a:t>i</a:t>
            </a:r>
            <a:r>
              <a:rPr lang="en-US" sz="2400" dirty="0" smtClean="0"/>
              <a:t> = 2, representing a STOP codon, with probability e</a:t>
            </a:r>
            <a:r>
              <a:rPr lang="en-US" sz="2400" baseline="-25000" dirty="0" smtClean="0"/>
              <a:t>H2</a:t>
            </a:r>
            <a:r>
              <a:rPr lang="en-US" sz="2400" dirty="0" smtClean="0"/>
              <a:t>.</a:t>
            </a:r>
            <a:endParaRPr lang="en-US" sz="2400" dirty="0"/>
          </a:p>
          <a:p>
            <a:pPr marL="800100" lvl="1" indent="-342900">
              <a:buFontTx/>
              <a:buChar char="-"/>
            </a:pPr>
            <a:r>
              <a:rPr lang="en-US" sz="2400" dirty="0"/>
              <a:t>Choose next </a:t>
            </a:r>
            <a:r>
              <a:rPr lang="en-US" sz="2400" dirty="0" smtClean="0"/>
              <a:t>hidden state </a:t>
            </a:r>
            <a:r>
              <a:rPr lang="en-US" sz="2400" dirty="0"/>
              <a:t>to be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baseline="-25000" dirty="0"/>
              <a:t>+1</a:t>
            </a:r>
            <a:r>
              <a:rPr lang="en-US" sz="2400" dirty="0"/>
              <a:t> = 1 with probability 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H1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h</a:t>
            </a:r>
            <a:r>
              <a:rPr lang="en-US" sz="2400" baseline="-25000" dirty="0" smtClean="0"/>
              <a:t>i</a:t>
            </a:r>
            <a:r>
              <a:rPr lang="en-US" sz="2400" baseline="-25000" dirty="0"/>
              <a:t>+1</a:t>
            </a:r>
            <a:r>
              <a:rPr lang="en-US" sz="2400" dirty="0"/>
              <a:t> = 2 with probability 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H2</a:t>
            </a:r>
            <a:r>
              <a:rPr lang="en-US" sz="2400" dirty="0" smtClean="0"/>
              <a:t>.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first </a:t>
            </a:r>
            <a:r>
              <a:rPr lang="en-US" sz="2400" dirty="0" smtClean="0"/>
              <a:t>hidden state </a:t>
            </a:r>
            <a:r>
              <a:rPr lang="en-US" sz="2400" dirty="0"/>
              <a:t>can be chosen from the </a:t>
            </a:r>
            <a:r>
              <a:rPr lang="en-US" sz="2400" b="1" dirty="0"/>
              <a:t>stationary</a:t>
            </a:r>
            <a:r>
              <a:rPr lang="en-US" sz="2400" dirty="0"/>
              <a:t> or </a:t>
            </a:r>
            <a:r>
              <a:rPr lang="en-US" sz="2400" b="1" dirty="0"/>
              <a:t>equilibrium</a:t>
            </a:r>
            <a:r>
              <a:rPr lang="en-US" sz="2400" dirty="0"/>
              <a:t> </a:t>
            </a:r>
            <a:r>
              <a:rPr lang="en-US" sz="2400" b="1" dirty="0"/>
              <a:t>distribution</a:t>
            </a:r>
            <a:r>
              <a:rPr lang="en-US" sz="2400" dirty="0"/>
              <a:t> of the Markov </a:t>
            </a:r>
            <a:r>
              <a:rPr lang="en-US" sz="2400" dirty="0" smtClean="0"/>
              <a:t>chain</a:t>
            </a:r>
            <a:r>
              <a:rPr lang="en-US" sz="2400" dirty="0"/>
              <a:t>, which is the long-term frequency of the two states, π</a:t>
            </a:r>
            <a:r>
              <a:rPr lang="en-US" sz="2400" baseline="-25000" dirty="0"/>
              <a:t>1</a:t>
            </a:r>
            <a:r>
              <a:rPr lang="en-US" sz="2400" dirty="0"/>
              <a:t> = α/(α + β) and π</a:t>
            </a:r>
            <a:r>
              <a:rPr lang="en-US" sz="2400" baseline="-25000" dirty="0"/>
              <a:t>2</a:t>
            </a:r>
            <a:r>
              <a:rPr lang="en-US" sz="2400" dirty="0"/>
              <a:t> = β/(α + β)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9650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br>
              <a:rPr lang="en-US" sz="2000" dirty="0" smtClean="0"/>
            </a:br>
            <a:r>
              <a:rPr lang="en-US" sz="4200" dirty="0"/>
              <a:t>Hidden Markov Model of gene structure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501" y="1524000"/>
            <a:ext cx="9153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HMM simulation for the </a:t>
            </a:r>
            <a:r>
              <a:rPr lang="en-US" sz="2400" i="1" dirty="0" smtClean="0"/>
              <a:t>Staphylococcus aureus</a:t>
            </a:r>
            <a:r>
              <a:rPr lang="en-US" sz="2400" dirty="0" smtClean="0"/>
              <a:t> MRSA252 genome: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2476" b="56218"/>
          <a:stretch/>
        </p:blipFill>
        <p:spPr>
          <a:xfrm>
            <a:off x="0" y="2771896"/>
            <a:ext cx="9144000" cy="40790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500" y="4274403"/>
            <a:ext cx="9153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This looks much more similar to the clustering of STOP codons in real data.</a:t>
            </a:r>
          </a:p>
          <a:p>
            <a:endParaRPr lang="en-US" sz="2400" dirty="0"/>
          </a:p>
          <a:p>
            <a:r>
              <a:rPr lang="en-US" sz="2400" dirty="0" smtClean="0"/>
              <a:t>Of course we know where the genes are in the MRSA252 genome, but what about for a newly-sequenced, previously </a:t>
            </a:r>
            <a:r>
              <a:rPr lang="en-US" sz="2400" dirty="0" err="1" smtClean="0"/>
              <a:t>undescribed</a:t>
            </a:r>
            <a:r>
              <a:rPr lang="en-US" sz="2400" dirty="0" smtClean="0"/>
              <a:t> species?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32192"/>
          <a:stretch/>
        </p:blipFill>
        <p:spPr>
          <a:xfrm>
            <a:off x="0" y="2075869"/>
            <a:ext cx="9144000" cy="24464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187" y="2526268"/>
            <a:ext cx="112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 data: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008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lIns="0" tIns="0" rIns="0" bIns="0">
            <a:noAutofit/>
          </a:bodyPr>
          <a:lstStyle/>
          <a:p>
            <a:pPr marL="0" indent="0" algn="just">
              <a:buNone/>
            </a:pPr>
            <a:r>
              <a:rPr lang="en-US" sz="750" dirty="0">
                <a:latin typeface="Monaco"/>
                <a:cs typeface="Monaco"/>
              </a:rPr>
              <a:t>CGATTAAAGATAGAAATACACGATGCGAGCAATCAAATTTCATAACATCACCATGAGTTTGATCCAAAGCATGAGTGTTTACAATGTTTGAATACCTTATACAGTTCTTATACATACTTTATAAATTATTTCCCAAGCTGTTTTGATACACACACTAACAGATACTCTATAGAAGGAAAAGTTATCCACTTATGCACACTTATACTTTTTAGAATTGTGGATAATTAGAAATTACACACAAAGTTATACTATTTTTAGCAACATATTCACAGGTATTTGACATATAGAGAACTGAAAAAGTATAATTGTGTGGATAAGTCGTCCAACTCATGATTTTATAAGGATTTATTTATTGATATTTACATAAAAATACTGTGCATAACTAATAAGCAGGATAAAGTTATCCACCGATTGTTATTAACTTGTGGATAATTATTAACATGGTGTGTTTAGAAGTTATCCACGGTTGTTATTTTTGTGTATAACTTAAAAATTTAAGAAAGATGGAGTAAATTTATGTCGGAAAAAGAAATTTGGGAAAAAGTGCTTGAAATTGCTCAAGAAAAATTATCAGCTGTAAGTTACTCAACTTTCCTAAAAGATACTGAGCTTTACACGATCAAAGATGGTGAAGCTATCGTATTATCGAGTATTCCTTTTAATGCAAATTGGTTAAATCAACAATATGCTGAAATTATCCAAGCAATCTTATTTGATGTTGTAGGCTATGAAGTAAAACCTCACTTTATTACTACTGAAGAATTAGCAAATTATAGTAATAATGAAACTGCTACTCCAAAAGAAGCAACAAAACCTTCTACTGAAACAACTGAGGATAATCATGTGCTTGGTAGAGAGCAATTCAATGCCCATAACACATTTGACACTTTTGTAATCGGACCTGGTAACCGCTTCCCACATGCAGCGAGTTTAGCTGTGGCCGAAGCACCAGCCAAAGCGTACAATCCATTATTTATCTATGGAGGTGTTGGTTTAGGAAAAACCCATTTAATGCATGCCATTGGTCATCATGTTTTAGATAATAATCCAGATGCCAAAGTGATTTACACATCAAGTGAAAAATTCACAAATGAATTTATTAAATCAATTCGTGATAACGAAGGTGAAGCTTTCAGAGAAAGATATCGTAATATCGACGTCTTATTAATCGATGATATTCAGTTCATACAAAATAAAGTACAAACACAAGAAGAATTTTTCTATACTTTTAATGAATTGCATCAGAATAACAAGCAAATAGTTATTTCGAGTGATCGACCGCCAAAGGAAATTGCACAATTAGAAGATCGATTACGTTCGCGCTTTGAATGGGGGCTAATTGTTGATATTACGCCACCAGATTATGAAACTCGAATGGCAATTTTGCAGAAGAAAATTGAAGAAGAAAAATTAGATATTCCACCAGAAGCTTTAAATTATATAGCAAATCAAATTCAATCTAATATTCGTGAATTAGAAGGTGCATTAACACGTTTACTTGCATATTCACAATTATTAGGAAAACCAATTACAACTGAATTAACTGCTGAAGCTTTAAAAGATATCATTCAAGCACCAAAATCTAAAAAGATTACCATCCAAGATATTCAAAAAATTGTAGGCCAGTACTATAATGTTAGAATTGAAGATTTCAGTGCAAAAAAACGTACAAAGTCAATTGCATATCCACGTCAAATAGCTATGTACTTGTCTAGAGAGCTTACAGATTTCTCATTACCTAAAATTGGTGAAGAATTTGGTGGGCGTGATCATACGACCGTCATTCATGCTCATGAAAAAATATCTAAAGATTTAAAAGAAGATCCTATTTTTAAACAAGAAGTAGAGAATCTTGAAAAAGAAATAAGAAATGTATAAGTAGGAAACTTTGGGAAATGTAATCTGTTATATAACAGTACTAATAATAACAATCATTTTTTACATTTCTATATGCTAATGTGGCAAGATGAGCAAAACTCATTTTGTGGATAATGTTTAAAATTCATACACGCCATACACAAGTTATCAACATGTGTATAACTTCGCCAAATCTATGTTTTTAAGACTTATCCACCAATCCACAGCACCTACTACTATTACTAAGAACTTAAAACCTATATAATTATATATAAACGACTGGAAGGAGTTTTAATTAATGATGGAATTCACTATTAAAAGAGATTATTTTATTACACAATTAAATGACACATTAAAAGCTATTTCACCAAGAACAACATTACCTATATTAACTGGTATCAAAATCGATGCAAAAGAACATGAAGTTATATTAACTGGTTCAGACTCTGAAATTTCAATAGAAATCACTATTCCTAAAACTGTAGATGGCGAAGATATTGTCAATATTTCAGAAACAGGCTCAGTAGTACTTCCTGGACGATTCTTTGTTGATATTATAAAAAAATTACCTGGTAAAGATGTTAAATTATCTACAAATGAACAATTCCAGACATTAATTACATCAGGTCATTCTGAATTTAATTTAAGTGGCTTAGATCCAGATCAATATCCTTTATTACCTCAAGTTTCTAGAGATGACGCAATTCAATTGTCGGTAAAAGTGCTTAAAAACGTAATTGCACAAACGAATTTTGCAGTGTCCACCTCAGAAACACGCCCAGTACTAACTGGTGTGAACTGGCTTATACAAGAAAATGAATTAATATGCACAGCGACTGACTCACACCGCTTGGCTGTAAGAAAGTTGCAGTTAGAAGATGTTTCTGAAAACAAAAATGTCATCATTCCAGGTAAGGCTTTAGCTGAATTAAATAAAATTATGTCTGACAATGAAGAAGACATTGATATCTTCTTTGCTTCAAACCAAGTTTTATTTAAAGTTGGAAATGTGAACTTTATTTCTCGATTATTAGAAGGACATTATCCTGATACAACACGTTTATTCCCTGAAAACTATGAAATTAAATTAAGTATAGACAATGGGGAGTTTTATCATGCGATTGATCGTGCATCTTTATTAGCACGTGAAGGTGGTAATAACGTTATTAAATTAAGTACAGGTGATGACGTTGTTGAATTGTCTTCTACATCACCAGAAATTGGTACTGTAAAAGAAGAAGTTGATGCAAACGATGTTGAAGGTGGTAGCCTGAAAATTTCATTCAACTCTAAATATATGATGGATGCTTTAAAAGCAATCGATAATGATGAGGTTGAAGTTGAATTCTTCGGTACAATGAAACCATTTATTCTAAAACCAAAAGGTGACGACTCGGTAACGCAATTAATTTTACCAATCAGAACTTACTAAAAATAAATATAAATAAAGGATGACGTGATTAATTAAAACGTCATCCTTTATTTTTTGGCAAAAATAATTCTAGATTCGTATGTAAAATAAATTTGACAGCATTTTAAACAGCAAATAAAAGACGCCAATTAAATTTATGACAAATGTATCCAGAATTTAATAAGTGTGCTTATATGCCCTTTAAATTCAAAATTTTAATAGTCAATAACAAGTTGAATATAAAAGTTAAACGCCGTTAAATAGCGTTAAAAAATTGAAAATGACAGTATTGCCAAAAAATAAGAATTAATTATTTATATGTAAACGGTTTCCACCTCTATTTTAAATGAAATTTGTGACAAAAAAAGGTATAATATATTAATGACATACAAAGAAATGGAGTGATTATTTTGGTTCAAGAAGTTGTAGTAGAAGGAGACATTAATTTAGGTCAATTTCTAAAAACAGAAGGGATTATTGAATCTGGTGGTCAAGCAAAATGGTTCTTGCAAGACGTTGAAGTATTAATTAATGGAGTGCGTGAAACACGTCGCGGTAAAAAGTTAGAACATCAAGATCGTATAGATATCCCAGAATTACCTGAAGATGCTGGTTCTTTCTTAATCATTCATCAAGGTGAACAATGAAGTTAAATACACTCCAATTAGAAAATTATCGTAACTATGATGAGGTTACGTTGAAATGTCATCCTGACGTGAATATCCTCATTGGAGAAAATGCACAAGGAAAGACAAATTTACTTGAATCAATTTATACCTTAGCTTTAGCAAAAAGTCATAGAACGAGTAATGATAAGGAACTCATACGTTTTAATGCTGATTATGCTAAAATAGAAGGTGAGCTTAGTTATAGACACGGCACGATGCCATTAACAATGTTTATAACTAAAAAAGGTAAACAAGTCAAAGTGAATCACTTAGAGCAAAGTCGTCTAACTCAATATATTGGACACCTCAATGTGGTTCTATTTGCGCCAGAAGATTTGAATATTGTAAAAGGCTCTCCTCAAATAAGACGACGCTTTATAGATATGGAGTTGGGCCAAATTTCTGCTGTTTACTTAAATGATTTAGCTCAATACCAACGTATTTTAAAGCAAAAGAATAATTACTTAAAGCAGTTACAATTAGGCCAAAAAAAGGACTTAACAATGTTGGAAGTATTAAATCAACAGTTTGCTGAATATGCAATGAAAGTAACTGATAAACGTGCACATTTTATTCAAGAGCTAGAGTCGTTAGCTAAACCGATTCATGCTGGTATCACAAATGATAAAGAAGCGTTGTCGCTGAATTATTTACCTAGTCTTAAATTTGATTATGCTCAAAATGAAGCGGCACGACTTGAAGAAATTATGTCTATTCTTAGCGATAATATGCAAAGAGAAAAAGAACGAGGCATTAGCTTATTCGGACCACATCGAGATGATATAAGTTTTGATGTGAATGGCATGGATGCTCAAACATATGGTTCTCAAGGACAGCAACGTACAACGGCTTTGTCCATTAAATTAGCTGAAATTGAGTTAATGAATATCGAAGTTGGGGAATATCCCATCTTATTATTAGACGATGTACTCAGTGAATTAGATGATTCGCGTCAAACGCATTTATTAAGTACGATTCAGCATAAAGTACAAACATTTGTCACTACGACATCTGTAGATGGTATTGATCATGAAATCATGAATAACGCTAAATTGTATCGTATTAATCAAGGTGAAATTATAAAGTAACAGAAAGCGATGGTGACTGCATTGTCAGATGTAAACAACACGGATAATTATGGTGCTGGGCAAATACAAGTATTAGAAGGTTTAGAAGCAGTACGTAAAAGACCAGGTATGTATATAGGATCGACTTCAGAGAGAGGTTTGCACCATTTAGTGTGGGAAATTGTCGATAATAGTATCGATGAAGCATTAGCTGGTTATGCAAATCAAATTGAAGTTGTTATTGAAAAAGATAACTGGATTAAAGTAACGGATAACGGACGTGGTATCCCAGTTGATATTCAAGAAAAAATGGGACGTCCAGCTGTCGAAGTTATTTTAACTGTTTTACATGCTGGTGGTAAATTCGGCGGTGGCGGATACAAAGTATCTGGTGGTTTACATGGTGTTGGTTCATCAGTTGTAAACGCATTGTCACAAGACTTAGAAGTATATGTACACAGAAATGAGACTATATATCATCAAGCATATAAAAAAGGTGTACCTCAATTTGACTTAAAAGAAGTTGGCACAACTGATAAGACAGGTACTGTCATTCGTTTTAAAGCAGATGGAGAAATCTTCACAGAGACAACTGTATACAACTATGAAACATTACAGCAACGTATTAGAGAGCTTGCTTTCTTAAACAAAGGAATTCAAATCACATTAAGAGATGAACGTGATGAAGAAAACGTTAGAGAAGACTCCTATCACTATGAGGGCGGTATTAAATCTTATGTTGAGTTATTGAACGAAAATAAAGAACCTATTCATGATGAGCCGATTTATATTCATCAATCTAAAGATGATATTGAAGTAGAAATTGCGATTCAATATAACTCAGGATATGCCACAAATCTTTTAACTTACGCAAATAACATTCATACGTACGAAGGTGGTACGCATGAAGACGGATTCAAACGTGCATTAACGCGTGTCTTAAATAGTTATGGTTTAAGTAGCAAGATTATGAAAGAAGACAAAGATAGACTTTCTGGTGAAGATACACGTGAAGGTATGACAGCAATTATATCTATCAAACATGGTGATCCTCAATTCGAAGGTCAAACGAAGACAAAATTAGGTAATTCTGAAGTGCGTCAAGTTGTAGATAAATTATTCTCAGAGCACTTTGAACGATTTTTATATGAAAATCCACAAGTCGCACGTACAGTGGTTGAAAAAGGTATTATGGCGGCACGTGCACGTGTTGCTGCGAAAAAAGCGCGTGAAGTAACACGTCGTAAATCAGCGTTAGATGTAGCAAGTCTTCCAGGTAAATTAGCCGATTGCTCTAGTAAAAGTCCTGAAGAATGTGAGATTTTCTTAGTCGAAGGGGACTCTGCCGGGGGGTCTACAAAATCTGGTCGTGACTCTAGAACGCAGGCGATTTTACCATTACGAGGTAAGATATTAAATGTTGAAAAGGCACGATTAGATAGAATTTTGAATAACAATGAAATTCGTCAAATGATCACAGCATTTGGTACAGGAATCGGTGGCGACTTTGATCTAGCGAAAGCAAGATATCACAAAATCGTCATTATGACTGATGCCGATGTGGATGGAGCGCATATTAGAACATTGTTATTAACATTCTTCTATCGATTTATGAGACCGTTAATTGAAGCAGGCTATGTGTATATTGCACAGCCACCGTTGTATAAACTGACACAAGGTAAACAAAAGTATTATGTATACAATGATAGGGAACTTGATAAACTTAAATCTGAATTGAATCCAACACCAAAATGGTCTATTGCACGATACAAAGGTCTTGGAGAAATGAATGCAGATCAATTATGGGAAACAACAATGAACCCTGAGCACCGCGCTCTTTTACAAGTAAAACTTGAAGATGCGATTGAAGCGGACCAAACATTTGAAATGTTAATGGGTGACGTTGTAGAAAACCGTAGACAATTTATAGAAGATAATGCAGTTTATGCAAACTTAGACTTCTAAGCGCTGTGAACTGAACTTTTGAAGGAGGAACTCTTGATGGCTGAATTACCTCAATCAAGAATAAATGAACGAAATATTACCAGTGAAATGCGTGAATCATTTTTAGATTATGCGATGAGTGTTATCGTTGCTCGTGCATTGCCAGATGTTCGTGACGGTTTAAAACCAGTACATCGTCGTATACTATATGGATTAAATGAACAAGGTATGACACCGGATAAATCATATAAAAAATCAGCACGTATCGTTGGTGACGTAATGGGTAAATATCACCCTCATGGTGACTTATCTATCTATGAAGCAATGGTACGTATGGCTCAAGATTTCAGTTATCGTTATCCGCTTGTTGATGGCCAAGGTAACTTTGGTTCAATGGATGGAGATGGCGCAGCAGCAATGCGTTATACTGAAGCACGTATGACTAAAATCACACTTGAACTGTTACGTGATATTAATAAAGATACAATAGATTTTATCGATAACTATGATGGTAATGAAAGAGAGCCGTCAGTCTTACCTGCTCGATTCCCTAACTTGTTAGCCAATGGTGCATCAGGTATCGCGGTAGGTATGGCAACGAATATTCCACCACATAACTTAACAGAATTGATCAATGGTGTACTTAGCTTAAGTAAGAATCCTGATATTTCAATTGCTGAGTTAATGGAAGATATTGAAGGTCCTGATTTCCCAACTGCTGGACTTATTTTAGGTAAGAGTGGTATTAGACGCGCATATGAAACAGGTCGTGGTTCAATTCAAATGCGTTCTCGTGCAGTTATTGAAGAACGTGGAGGCGGACGTCAACGTATTGTTGTCACTGAAATTCCTTTCCAAGTGAATAAGGCTCGTATGATTGAAAAAATTGCAGAGCTTGTTCGTGACAAGAAAATTGACGGTATTACTGATTTACGTGATGAAACAAGTTTACGTACTGGTGTGCGTGTCGTTATTGATGTGCGTAAGGATGCCAATGCTAGTGTCATTTTAAATAACTTATACAAACAAACACCTCTTCAAACATCATTTGGTGTGAATATGATTGCTCTAGTGAATGGTAGACCGAAGCTGATTAATTTAAAAGAAGCGTTAGTACATTATTTAGAGCATCAAAAGACAGTTGTTAGAAGACGTACGCAATACAACTTACGTAAAGCTAAAGATCGTGCCCACATTTTAGAAGGGTTACGTATTGCGTTAGATCATATCGATGAAATTATTTCAACGATTCGTGAATCAGAAACAGATAAAGTCGCAATGGAAAGTTTGCAACAACGCTTCAAACTTTCTGAAAAACAAGCTCAAGCTATTTTAGACATGCGTTTAAGACGTCTAACAGGTTTAGAGAGAGACAAAATTGAAGCTGAATATAATGAGTTATTAAATTATATTAGTGAATTAGAAGCAATCTTAGCTGATGAAGAAGTGTTATTACAGTTAGTTAGAGATGAATTGACTGAAATTAGAGATCGCTTCGGTGATGATCGTCGTACTGAAATTCAATTAGGTGGATTTGAAGACTTAGAGGACGAGGACTTAATTCCAGAAGAACAAATTGTAATTACTTTGAGCCATAATAACTATATTAAACGTTTGCCGGTATCTACATATCGTGCTCAAAACCGTGGTGGTCGTGGTGTTCAAGGTATGAATACATTGGAAGAAGATTTTGTCAGTCAATTGGTAACTTTAAGTACACATGACCATGTATTGTTCTTTACTAACAAAGGTCGTGTATACAAACTAAAAGGTTATGAAGTGCCTGAGTTATCAAGACAGTCTAAAGGTATTCCTGTAGTGAATGCTATTGAACTTGAAAATGATGAAATCATTAGTACAATGATTGCTGTTAAAGACCTTGAAAGTGAAGATAACTTCTTAGTGTTTGCAACTAAACGTGGTGTCGTTAAACGTTCAGCATTAAGTAACTTCTCAAGAATAAATAGAAATGGTAAGATTGCGATTTCGTTCAGAGAAGATGATGAGTTAATTGCAGTTCGCTTAACAAGTGGTCAAGAAGATATCTTGATTGGTACATCACATGCATCATTAATTCGATTCCCTGAATCAACATTACGTCCTTTAGGCCGTACAGCAACGGGTGTGAAAGGTATTACACTTCGTGAAGGTGACGAAGTTGTAGGGCTTGATGTAGCTCATGCAAACAGTGTTGATGAAGTATTAGTAGTTACTGAAAATGGTTATGGTAAACGTACGCCAGTTAATGACTATCGTTTATCAAATCGTGGTGGTAAAGGTATTAAAACAGCTACGATTACTGAGCGTAATGGTAATGTTGTATGTATCACTACAGTAACTGGTGAAGAAGATTTAATGATTGTTACTAATGCAGGTGTCATTATTCGACTAGATGTTGCAGATATTTCTCAAAATGGTCGTGCAGCACAAGGTGTTCGCTTAATTCGCTTAGGCGATGATCAATTTGTTTCAACGGTTGCTAAAGTAAAAGAGGATGCAGACGAAGAAAATGAAGATGAACAATCTACTGTATCTGAAGATGGTACTGAACAACAACGTGAAGCGGTTGTAAATGATGAAACACCAGGAAATGCAATTCATACTGAAGTGATTGATTCAGAAGTAAATGATGAAGATGGACGTATTGAAGTAAGACAAGATTTCATGGACCGTGTTGAAGAAGACATACAACAATCATCAGATGATGATGAAGAATAATAAAAAAATAAGACTTCCCTATATGTAGGGGGGTCTTATTTTTATGCTAGAAAGTAATGCTATACTATATTCAATGATTAGTAATGACTAACTTTCTAATTGTTTCATTGCGTAAGGTATTTCATTGATAAGTCTTGATGGTGGCACCACATACATATCTTTTGCAAGATTTTCGCCAATAAAACTATGTGTATATGTGGCACTCATAACCGCTTCTTTTAAGTTATCAAATTGACCAACAAAACTTGTAATCATACCAGCAAGTGTATCGCCCATACCACCAGTCGCCATTGCTGGGCTACCGATTGTCAATTTAAAGTCTTCATCTTTAAAG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665" y="2151728"/>
            <a:ext cx="7286670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How do you find </a:t>
            </a:r>
            <a:b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genes?</a:t>
            </a:r>
            <a:endParaRPr lang="en-US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1162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 with an HMM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38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 smtClean="0"/>
              <a:t>An HMM can be thought of as two parallel series of variables, the hidden variable, h = 1 (gene) or 2 (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), and the observed variable, x = 1 (amino acid) or 2 (stop codon):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Usually we only </a:t>
            </a:r>
            <a:r>
              <a:rPr lang="en-US" sz="2200" b="1" dirty="0" smtClean="0"/>
              <a:t>observe</a:t>
            </a:r>
            <a:r>
              <a:rPr lang="en-US" sz="2200" dirty="0" smtClean="0"/>
              <a:t> x and we want to </a:t>
            </a:r>
            <a:r>
              <a:rPr lang="en-US" sz="2200" b="1" dirty="0" smtClean="0"/>
              <a:t>infer</a:t>
            </a:r>
            <a:r>
              <a:rPr lang="en-US" sz="2200" dirty="0" smtClean="0"/>
              <a:t> h.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How?</a:t>
            </a:r>
            <a:endParaRPr lang="en-US" sz="2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11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 with an HMM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100" dirty="0" smtClean="0"/>
              <a:t>How?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r>
              <a:rPr lang="en-US" sz="2100" dirty="0"/>
              <a:t>At a single codon, </a:t>
            </a:r>
            <a:r>
              <a:rPr lang="en-US" sz="2100" dirty="0" smtClean="0"/>
              <a:t>and in </a:t>
            </a:r>
            <a:r>
              <a:rPr lang="en-US" sz="2100" dirty="0"/>
              <a:t>the absence of </a:t>
            </a:r>
            <a:r>
              <a:rPr lang="en-US" sz="2100" dirty="0" smtClean="0"/>
              <a:t>any observation</a:t>
            </a:r>
            <a:r>
              <a:rPr lang="en-US" sz="2100" dirty="0"/>
              <a:t>, the stationary distribution gives the </a:t>
            </a:r>
            <a:r>
              <a:rPr lang="en-US" sz="2100" dirty="0" smtClean="0"/>
              <a:t>relative prob. (odds) of </a:t>
            </a:r>
            <a:r>
              <a:rPr lang="en-US" sz="2100" dirty="0"/>
              <a:t>being in a </a:t>
            </a:r>
            <a:r>
              <a:rPr lang="en-US" sz="2100" dirty="0" smtClean="0"/>
              <a:t>gene: π</a:t>
            </a:r>
            <a:r>
              <a:rPr lang="en-US" sz="2100" baseline="-25000" dirty="0" smtClean="0"/>
              <a:t>1</a:t>
            </a:r>
            <a:r>
              <a:rPr lang="en-US" sz="2100" dirty="0" smtClean="0"/>
              <a:t>/π</a:t>
            </a:r>
            <a:r>
              <a:rPr lang="en-US" sz="2100" baseline="-25000" dirty="0" smtClean="0"/>
              <a:t>2</a:t>
            </a:r>
            <a:r>
              <a:rPr lang="en-US" sz="2100" dirty="0" smtClean="0"/>
              <a:t> </a:t>
            </a:r>
            <a:r>
              <a:rPr lang="en-US" sz="2100" dirty="0"/>
              <a:t>= </a:t>
            </a:r>
            <a:r>
              <a:rPr lang="en-US" sz="2100" dirty="0" smtClean="0"/>
              <a:t>0.16.</a:t>
            </a:r>
          </a:p>
          <a:p>
            <a:pPr marL="0" indent="0">
              <a:buNone/>
            </a:pPr>
            <a:r>
              <a:rPr lang="en-US" sz="2100" dirty="0" smtClean="0"/>
              <a:t>The emission probability gives the relative likelihood of the observed state x given the hidden state h:</a:t>
            </a: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An </a:t>
            </a:r>
            <a:r>
              <a:rPr lang="en-US" sz="2100" b="1" dirty="0" smtClean="0"/>
              <a:t>amino acid </a:t>
            </a:r>
            <a:r>
              <a:rPr lang="en-US" sz="2100" dirty="0" smtClean="0"/>
              <a:t>is e</a:t>
            </a:r>
            <a:r>
              <a:rPr lang="en-US" sz="2100" baseline="-25000" dirty="0" smtClean="0"/>
              <a:t>11</a:t>
            </a:r>
            <a:r>
              <a:rPr lang="en-US" sz="2100" dirty="0" smtClean="0"/>
              <a:t>/e</a:t>
            </a:r>
            <a:r>
              <a:rPr lang="en-US" sz="2100" baseline="-25000" dirty="0" smtClean="0"/>
              <a:t>21</a:t>
            </a:r>
            <a:r>
              <a:rPr lang="en-US" sz="2100" dirty="0" smtClean="0"/>
              <a:t>=0.997/0.919 = 1.08 times more likely in a gene.</a:t>
            </a:r>
          </a:p>
          <a:p>
            <a:pPr marL="0" indent="0">
              <a:buNone/>
            </a:pPr>
            <a:r>
              <a:rPr lang="en-US" sz="2100" dirty="0" smtClean="0"/>
              <a:t>Therefore the relative probability (odds) of being in a gene </a:t>
            </a:r>
            <a:r>
              <a:rPr lang="en-US" sz="2100" b="1" dirty="0" smtClean="0"/>
              <a:t>conditional on observing an amino acid </a:t>
            </a:r>
            <a:r>
              <a:rPr lang="en-US" sz="2100" dirty="0" smtClean="0"/>
              <a:t>is 0.16×1.08 = 0.17, i.e. unlikely.</a:t>
            </a:r>
            <a:endParaRPr lang="en-US" sz="21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777106"/>
              </p:ext>
            </p:extLst>
          </p:nvPr>
        </p:nvGraphicFramePr>
        <p:xfrm>
          <a:off x="488444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340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7"/>
            <a:ext cx="9144000" cy="79216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515485"/>
              </p:ext>
            </p:extLst>
          </p:nvPr>
        </p:nvGraphicFramePr>
        <p:xfrm>
          <a:off x="894438" y="2652580"/>
          <a:ext cx="3340814" cy="115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6655"/>
                <a:gridCol w="1704159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Intergenic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α/(α + β) = 0.14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β/(α + β) = 0.86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81000" y="3185980"/>
            <a:ext cx="577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π </a:t>
            </a:r>
            <a:r>
              <a:rPr lang="en-US" sz="2400" dirty="0" smtClean="0"/>
              <a:t>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9796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 with an HMM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100" dirty="0" smtClean="0"/>
              <a:t>How?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r>
              <a:rPr lang="en-US" sz="2100" dirty="0"/>
              <a:t>At a single codon, </a:t>
            </a:r>
            <a:r>
              <a:rPr lang="en-US" sz="2100" dirty="0" smtClean="0"/>
              <a:t>and in </a:t>
            </a:r>
            <a:r>
              <a:rPr lang="en-US" sz="2100" dirty="0"/>
              <a:t>the absence of </a:t>
            </a:r>
            <a:r>
              <a:rPr lang="en-US" sz="2100" dirty="0" smtClean="0"/>
              <a:t>any observation</a:t>
            </a:r>
            <a:r>
              <a:rPr lang="en-US" sz="2100" dirty="0"/>
              <a:t>, the stationary distribution gives the </a:t>
            </a:r>
            <a:r>
              <a:rPr lang="en-US" sz="2100" dirty="0" smtClean="0"/>
              <a:t>relative prob. (odds) of </a:t>
            </a:r>
            <a:r>
              <a:rPr lang="en-US" sz="2100" dirty="0"/>
              <a:t>being in a </a:t>
            </a:r>
            <a:r>
              <a:rPr lang="en-US" sz="2100" dirty="0" smtClean="0"/>
              <a:t>gene: π</a:t>
            </a:r>
            <a:r>
              <a:rPr lang="en-US" sz="2100" baseline="-25000" dirty="0" smtClean="0"/>
              <a:t>1</a:t>
            </a:r>
            <a:r>
              <a:rPr lang="en-US" sz="2100" dirty="0" smtClean="0"/>
              <a:t>/π</a:t>
            </a:r>
            <a:r>
              <a:rPr lang="en-US" sz="2100" baseline="-25000" dirty="0" smtClean="0"/>
              <a:t>2</a:t>
            </a:r>
            <a:r>
              <a:rPr lang="en-US" sz="2100" dirty="0" smtClean="0"/>
              <a:t> </a:t>
            </a:r>
            <a:r>
              <a:rPr lang="en-US" sz="2100" dirty="0"/>
              <a:t>= </a:t>
            </a:r>
            <a:r>
              <a:rPr lang="en-US" sz="2100" dirty="0" smtClean="0"/>
              <a:t>0.16.</a:t>
            </a:r>
          </a:p>
          <a:p>
            <a:pPr marL="0" indent="0">
              <a:buNone/>
            </a:pPr>
            <a:r>
              <a:rPr lang="en-US" sz="2100" dirty="0" smtClean="0"/>
              <a:t>The emission probability gives the relative likelihood of the observed state x given the hidden state h:</a:t>
            </a: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A </a:t>
            </a:r>
            <a:r>
              <a:rPr lang="en-US" sz="2100" b="1" dirty="0" smtClean="0"/>
              <a:t>stop codon </a:t>
            </a:r>
            <a:r>
              <a:rPr lang="en-US" sz="2100" dirty="0" smtClean="0"/>
              <a:t>is e</a:t>
            </a:r>
            <a:r>
              <a:rPr lang="en-US" sz="2100" baseline="-25000" dirty="0" smtClean="0"/>
              <a:t>12</a:t>
            </a:r>
            <a:r>
              <a:rPr lang="en-US" sz="2100" dirty="0" smtClean="0"/>
              <a:t>/e</a:t>
            </a:r>
            <a:r>
              <a:rPr lang="en-US" sz="2100" baseline="-25000" dirty="0" smtClean="0"/>
              <a:t>22</a:t>
            </a:r>
            <a:r>
              <a:rPr lang="en-US" sz="2100" dirty="0" smtClean="0"/>
              <a:t>=0.003/0.081 = 0.04 times more likely in a gene.</a:t>
            </a:r>
          </a:p>
          <a:p>
            <a:pPr marL="0" indent="0">
              <a:buNone/>
            </a:pPr>
            <a:r>
              <a:rPr lang="en-US" sz="2100" dirty="0" smtClean="0"/>
              <a:t>Therefore the relative probability (odds) of being in a gene </a:t>
            </a:r>
            <a:r>
              <a:rPr lang="en-US" sz="2100" b="1" dirty="0" smtClean="0"/>
              <a:t>conditional on observing a stop codon</a:t>
            </a:r>
            <a:r>
              <a:rPr lang="en-US" sz="2100" dirty="0" smtClean="0"/>
              <a:t> is 0.16×0.04 = 0.006, i.e. very unlikely.</a:t>
            </a:r>
            <a:endParaRPr lang="en-US" sz="21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867159"/>
              </p:ext>
            </p:extLst>
          </p:nvPr>
        </p:nvGraphicFramePr>
        <p:xfrm>
          <a:off x="488444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340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7"/>
            <a:ext cx="9144000" cy="79216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258564"/>
              </p:ext>
            </p:extLst>
          </p:nvPr>
        </p:nvGraphicFramePr>
        <p:xfrm>
          <a:off x="894438" y="2652580"/>
          <a:ext cx="3340814" cy="115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6655"/>
                <a:gridCol w="1704159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Intergenic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α/(α + β) = 0.14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β/(α + β) = 0.86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81000" y="3185980"/>
            <a:ext cx="577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π </a:t>
            </a:r>
            <a:r>
              <a:rPr lang="en-US" sz="2400" dirty="0" smtClean="0"/>
              <a:t>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533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 with an HMM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100" dirty="0"/>
              <a:t>How?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This </a:t>
            </a:r>
            <a:r>
              <a:rPr lang="en-US" sz="2100" dirty="0"/>
              <a:t>indicates </a:t>
            </a:r>
            <a:r>
              <a:rPr lang="en-US" sz="2100" dirty="0" smtClean="0"/>
              <a:t>that the most probable </a:t>
            </a:r>
            <a:r>
              <a:rPr lang="en-US" sz="2100" dirty="0"/>
              <a:t>hidden state is </a:t>
            </a:r>
            <a:r>
              <a:rPr lang="en-US" sz="2100" dirty="0" smtClean="0"/>
              <a:t>an </a:t>
            </a:r>
            <a:r>
              <a:rPr lang="en-US" sz="2100" dirty="0" err="1" smtClean="0"/>
              <a:t>intergenic</a:t>
            </a:r>
            <a:r>
              <a:rPr lang="en-US" sz="2100" dirty="0" smtClean="0"/>
              <a:t> region, whether an </a:t>
            </a:r>
            <a:r>
              <a:rPr lang="en-US" sz="2100" dirty="0"/>
              <a:t>amino acid </a:t>
            </a:r>
            <a:r>
              <a:rPr lang="en-US" sz="2100" dirty="0" smtClean="0"/>
              <a:t>or a </a:t>
            </a:r>
            <a:r>
              <a:rPr lang="en-US" sz="2100" dirty="0"/>
              <a:t>stop codon is observed</a:t>
            </a:r>
            <a:r>
              <a:rPr lang="en-US" sz="2100" dirty="0" smtClean="0"/>
              <a:t>.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Is this still true when considering sequences of observations, rather than a single site?</a:t>
            </a:r>
            <a:r>
              <a:rPr lang="en-US" sz="2100" dirty="0"/>
              <a:t> </a:t>
            </a:r>
            <a:endParaRPr lang="en-US" sz="2100" dirty="0" smtClean="0"/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How </a:t>
            </a:r>
            <a:r>
              <a:rPr lang="en-US" sz="2100" dirty="0"/>
              <a:t>do you combine information across codons</a:t>
            </a:r>
            <a:r>
              <a:rPr lang="en-US" sz="2100" dirty="0" smtClean="0"/>
              <a:t>?</a:t>
            </a:r>
            <a:endParaRPr lang="en-US" sz="21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508446"/>
              </p:ext>
            </p:extLst>
          </p:nvPr>
        </p:nvGraphicFramePr>
        <p:xfrm>
          <a:off x="488444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340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7"/>
            <a:ext cx="9144000" cy="792163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277034"/>
              </p:ext>
            </p:extLst>
          </p:nvPr>
        </p:nvGraphicFramePr>
        <p:xfrm>
          <a:off x="894438" y="2652580"/>
          <a:ext cx="3340814" cy="115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6655"/>
                <a:gridCol w="1704159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Intergenic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α/(α + β) = 0.14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β/(α + β) = 0.86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81000" y="3185980"/>
            <a:ext cx="577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π </a:t>
            </a:r>
            <a:r>
              <a:rPr lang="en-US" sz="2400" dirty="0" smtClean="0"/>
              <a:t>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6062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to </a:t>
            </a:r>
            <a:br>
              <a:rPr lang="en-US" dirty="0" smtClean="0"/>
            </a:br>
            <a:r>
              <a:rPr lang="en-US" dirty="0" smtClean="0"/>
              <a:t>Hidden Markov Models</a:t>
            </a: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err="1" smtClean="0"/>
              <a:t>Dr</a:t>
            </a:r>
            <a:r>
              <a:rPr lang="en-US" sz="2400" dirty="0" smtClean="0"/>
              <a:t> Daniel Wilson</a:t>
            </a:r>
            <a:br>
              <a:rPr lang="en-US" sz="2400" dirty="0" smtClean="0"/>
            </a:br>
            <a:r>
              <a:rPr lang="en-US" sz="2400" dirty="0" smtClean="0"/>
              <a:t>Nuffield Department of Medicine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0777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naive algorithm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At the first site, must infer an 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 region. Consider this known.</a:t>
            </a:r>
          </a:p>
          <a:p>
            <a:pPr marL="0" indent="0">
              <a:buNone/>
            </a:pPr>
            <a:r>
              <a:rPr lang="en-US" sz="2200" dirty="0" smtClean="0"/>
              <a:t>Now use the </a:t>
            </a:r>
            <a:r>
              <a:rPr lang="en-US" sz="2200" b="1" dirty="0" smtClean="0"/>
              <a:t>transition</a:t>
            </a:r>
            <a:r>
              <a:rPr lang="en-US" sz="2200" dirty="0" smtClean="0"/>
              <a:t> and </a:t>
            </a:r>
            <a:r>
              <a:rPr lang="en-US" sz="2200" b="1" dirty="0" smtClean="0"/>
              <a:t>emission </a:t>
            </a:r>
            <a:r>
              <a:rPr lang="en-US" sz="2200" dirty="0" smtClean="0"/>
              <a:t>probabilities for the next site.</a:t>
            </a:r>
          </a:p>
          <a:p>
            <a:pPr marL="0" indent="0">
              <a:buNone/>
            </a:pPr>
            <a:r>
              <a:rPr lang="en-US" sz="2200" dirty="0" smtClean="0"/>
              <a:t>Another amino acid was observed, with likelihood a</a:t>
            </a:r>
            <a:r>
              <a:rPr lang="en-US" sz="2200" baseline="-25000" dirty="0" smtClean="0"/>
              <a:t>21</a:t>
            </a:r>
            <a:r>
              <a:rPr lang="en-US" sz="2200" dirty="0" smtClean="0"/>
              <a:t>e</a:t>
            </a:r>
            <a:r>
              <a:rPr lang="en-US" sz="2200" baseline="-25000" dirty="0" smtClean="0"/>
              <a:t>11 </a:t>
            </a:r>
            <a:r>
              <a:rPr lang="en-US" sz="2200" dirty="0"/>
              <a:t>= </a:t>
            </a:r>
            <a:r>
              <a:rPr lang="en-US" sz="2200" dirty="0" smtClean="0"/>
              <a:t>0.0006×0.997 = 0.0006 if in a gene</a:t>
            </a:r>
          </a:p>
          <a:p>
            <a:pPr marL="0" indent="0">
              <a:buNone/>
            </a:pPr>
            <a:r>
              <a:rPr lang="en-US" sz="2200" dirty="0" smtClean="0"/>
              <a:t>And likelihood a</a:t>
            </a:r>
            <a:r>
              <a:rPr lang="en-US" sz="2200" baseline="-25000" dirty="0" smtClean="0"/>
              <a:t>22</a:t>
            </a:r>
            <a:r>
              <a:rPr lang="en-US" sz="2200" dirty="0" smtClean="0"/>
              <a:t>e</a:t>
            </a:r>
            <a:r>
              <a:rPr lang="en-US" sz="2200" baseline="-25000" dirty="0" smtClean="0"/>
              <a:t>21 </a:t>
            </a:r>
            <a:r>
              <a:rPr lang="en-US" sz="2200" dirty="0"/>
              <a:t>= 0.9994×</a:t>
            </a:r>
            <a:r>
              <a:rPr lang="en-US" sz="2200" dirty="0" smtClean="0"/>
              <a:t>0.919 = 0.918 if in an 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 region.</a:t>
            </a:r>
          </a:p>
          <a:p>
            <a:pPr marL="0" indent="0">
              <a:buNone/>
            </a:pPr>
            <a:r>
              <a:rPr lang="en-US" sz="2200" dirty="0" smtClean="0"/>
              <a:t>So </a:t>
            </a:r>
            <a:r>
              <a:rPr lang="en-US" sz="2200" u="sng" dirty="0" smtClean="0"/>
              <a:t>conditional on the previous hidden state</a:t>
            </a:r>
            <a:r>
              <a:rPr lang="en-US" sz="2200" dirty="0" smtClean="0"/>
              <a:t>, h</a:t>
            </a:r>
            <a:r>
              <a:rPr lang="en-US" sz="2200" baseline="-25000" dirty="0" smtClean="0"/>
              <a:t>1 </a:t>
            </a:r>
            <a:r>
              <a:rPr lang="en-US" sz="2200" dirty="0" smtClean="0"/>
              <a:t>= 2, the best estimate is h</a:t>
            </a:r>
            <a:r>
              <a:rPr lang="en-US" sz="2200" baseline="-25000" dirty="0" smtClean="0"/>
              <a:t>2 </a:t>
            </a:r>
            <a:r>
              <a:rPr lang="en-US" sz="2200" dirty="0" smtClean="0"/>
              <a:t>= 2, i.e. the second codon is also 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04046"/>
              </p:ext>
            </p:extLst>
          </p:nvPr>
        </p:nvGraphicFramePr>
        <p:xfrm>
          <a:off x="4953000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45477"/>
              </p:ext>
            </p:extLst>
          </p:nvPr>
        </p:nvGraphicFramePr>
        <p:xfrm>
          <a:off x="51377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6096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20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35069" b="45087"/>
          <a:stretch/>
        </p:blipFill>
        <p:spPr>
          <a:xfrm>
            <a:off x="0" y="1493839"/>
            <a:ext cx="9144000" cy="715962"/>
          </a:xfrm>
          <a:prstGeom prst="corner">
            <a:avLst>
              <a:gd name="adj1" fmla="val 50000"/>
              <a:gd name="adj2" fmla="val 104583"/>
            </a:avLst>
          </a:prstGeom>
        </p:spPr>
      </p:pic>
    </p:spTree>
    <p:extLst>
      <p:ext uri="{BB962C8B-B14F-4D97-AF65-F5344CB8AC3E}">
        <p14:creationId xmlns:p14="http://schemas.microsoft.com/office/powerpoint/2010/main" val="1745707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naive algorithm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The Markov or one-step property means that to infer the hidden state, need only consider the previous hidden state (and observed state).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The likelihoods are the same as at the previous site, so we will continue to infer that we are in a gene at least until we hit a stop codon.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85769"/>
              </p:ext>
            </p:extLst>
          </p:nvPr>
        </p:nvGraphicFramePr>
        <p:xfrm>
          <a:off x="4953000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827643"/>
              </p:ext>
            </p:extLst>
          </p:nvPr>
        </p:nvGraphicFramePr>
        <p:xfrm>
          <a:off x="51377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9144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35069" b="45087"/>
          <a:stretch/>
        </p:blipFill>
        <p:spPr>
          <a:xfrm>
            <a:off x="0" y="1493839"/>
            <a:ext cx="9144000" cy="715962"/>
          </a:xfrm>
          <a:prstGeom prst="corner">
            <a:avLst>
              <a:gd name="adj1" fmla="val 50000"/>
              <a:gd name="adj2" fmla="val 130169"/>
            </a:avLst>
          </a:prstGeom>
        </p:spPr>
      </p:pic>
    </p:spTree>
    <p:extLst>
      <p:ext uri="{BB962C8B-B14F-4D97-AF65-F5344CB8AC3E}">
        <p14:creationId xmlns:p14="http://schemas.microsoft.com/office/powerpoint/2010/main" val="1136106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naive algorithm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Considering the 12</a:t>
            </a:r>
            <a:r>
              <a:rPr lang="en-US" sz="2200" baseline="30000" dirty="0" smtClean="0"/>
              <a:t>th</a:t>
            </a:r>
            <a:r>
              <a:rPr lang="en-US" sz="2200" dirty="0" smtClean="0"/>
              <a:t> hidden state known, infer the 13</a:t>
            </a:r>
            <a:r>
              <a:rPr lang="en-US" sz="2200" baseline="30000" dirty="0" smtClean="0"/>
              <a:t>th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 smtClean="0"/>
              <a:t>This time a stop codon was </a:t>
            </a:r>
            <a:r>
              <a:rPr lang="en-US" sz="2200" dirty="0"/>
              <a:t>observed, </a:t>
            </a:r>
            <a:r>
              <a:rPr lang="en-US" sz="2200" dirty="0" smtClean="0"/>
              <a:t>which has likelihood a</a:t>
            </a:r>
            <a:r>
              <a:rPr lang="en-US" sz="2200" baseline="-25000" dirty="0"/>
              <a:t>2</a:t>
            </a:r>
            <a:r>
              <a:rPr lang="en-US" sz="2200" baseline="-25000" dirty="0" smtClean="0"/>
              <a:t>1</a:t>
            </a:r>
            <a:r>
              <a:rPr lang="en-US" sz="2200" dirty="0" smtClean="0"/>
              <a:t>e</a:t>
            </a:r>
            <a:r>
              <a:rPr lang="en-US" sz="2200" baseline="-25000" dirty="0" smtClean="0"/>
              <a:t>12 </a:t>
            </a:r>
            <a:r>
              <a:rPr lang="en-US" sz="2200" dirty="0"/>
              <a:t>= </a:t>
            </a:r>
            <a:r>
              <a:rPr lang="en-US" sz="2200" dirty="0" smtClean="0"/>
              <a:t>0.0006×0.003 = 0.000002 if </a:t>
            </a:r>
            <a:r>
              <a:rPr lang="en-US" sz="2200" dirty="0"/>
              <a:t>in a gene</a:t>
            </a:r>
          </a:p>
          <a:p>
            <a:pPr marL="0" indent="0">
              <a:buNone/>
            </a:pPr>
            <a:r>
              <a:rPr lang="en-US" sz="2200" dirty="0"/>
              <a:t>And likelihood </a:t>
            </a:r>
            <a:r>
              <a:rPr lang="en-US" sz="2200" dirty="0" smtClean="0"/>
              <a:t>a</a:t>
            </a:r>
            <a:r>
              <a:rPr lang="en-US" sz="2200" baseline="-25000" dirty="0"/>
              <a:t>2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e</a:t>
            </a:r>
            <a:r>
              <a:rPr lang="en-US" sz="2200" baseline="-25000" dirty="0" smtClean="0"/>
              <a:t>22 </a:t>
            </a:r>
            <a:r>
              <a:rPr lang="en-US" sz="2200" dirty="0"/>
              <a:t>= </a:t>
            </a:r>
            <a:r>
              <a:rPr lang="en-US" sz="2200" dirty="0" smtClean="0"/>
              <a:t>0.9994×0.081 </a:t>
            </a:r>
            <a:r>
              <a:rPr lang="en-US" sz="2200" dirty="0"/>
              <a:t>= </a:t>
            </a:r>
            <a:r>
              <a:rPr lang="en-US" sz="2200" dirty="0" smtClean="0"/>
              <a:t>0.08 </a:t>
            </a:r>
            <a:r>
              <a:rPr lang="en-US" sz="2200" dirty="0"/>
              <a:t>if in an </a:t>
            </a:r>
            <a:r>
              <a:rPr lang="en-US" sz="2200" dirty="0" err="1"/>
              <a:t>intergenic</a:t>
            </a:r>
            <a:r>
              <a:rPr lang="en-US" sz="2200" dirty="0"/>
              <a:t> region.</a:t>
            </a:r>
          </a:p>
          <a:p>
            <a:pPr marL="0" indent="0">
              <a:buNone/>
            </a:pPr>
            <a:r>
              <a:rPr lang="en-US" sz="2200" dirty="0"/>
              <a:t>So </a:t>
            </a:r>
            <a:r>
              <a:rPr lang="en-US" sz="2200" u="sng" dirty="0"/>
              <a:t>conditional on the previous hidden state</a:t>
            </a:r>
            <a:r>
              <a:rPr lang="en-US" sz="2200" dirty="0"/>
              <a:t>,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12 </a:t>
            </a:r>
            <a:r>
              <a:rPr lang="en-US" sz="2200" dirty="0"/>
              <a:t>= </a:t>
            </a:r>
            <a:r>
              <a:rPr lang="en-US" sz="2200" dirty="0" smtClean="0"/>
              <a:t>2, </a:t>
            </a:r>
            <a:r>
              <a:rPr lang="en-US" sz="2200" dirty="0"/>
              <a:t>the maximum likelihood estimate is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13 </a:t>
            </a:r>
            <a:r>
              <a:rPr lang="en-US" sz="2200" dirty="0"/>
              <a:t>= </a:t>
            </a:r>
            <a:r>
              <a:rPr lang="en-US" sz="2200" dirty="0" smtClean="0"/>
              <a:t>2, </a:t>
            </a:r>
            <a:r>
              <a:rPr lang="en-US" sz="2200" dirty="0"/>
              <a:t>i.e. </a:t>
            </a:r>
            <a:r>
              <a:rPr lang="en-US" sz="2200" dirty="0" smtClean="0"/>
              <a:t>also 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956614"/>
              </p:ext>
            </p:extLst>
          </p:nvPr>
        </p:nvGraphicFramePr>
        <p:xfrm>
          <a:off x="4953000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798619"/>
              </p:ext>
            </p:extLst>
          </p:nvPr>
        </p:nvGraphicFramePr>
        <p:xfrm>
          <a:off x="51377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2578588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35069" b="45087"/>
          <a:stretch/>
        </p:blipFill>
        <p:spPr>
          <a:xfrm>
            <a:off x="0" y="1493839"/>
            <a:ext cx="9144000" cy="715962"/>
          </a:xfrm>
          <a:prstGeom prst="corner">
            <a:avLst>
              <a:gd name="adj1" fmla="val 50000"/>
              <a:gd name="adj2" fmla="val 360442"/>
            </a:avLst>
          </a:prstGeom>
        </p:spPr>
      </p:pic>
    </p:spTree>
    <p:extLst>
      <p:ext uri="{BB962C8B-B14F-4D97-AF65-F5344CB8AC3E}">
        <p14:creationId xmlns:p14="http://schemas.microsoft.com/office/powerpoint/2010/main" val="4273428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naive algorithm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en-US" sz="2200" dirty="0" smtClean="0"/>
              <a:t>This continues with the whole sequence inferred as </a:t>
            </a:r>
            <a:r>
              <a:rPr lang="en-US" sz="2200" dirty="0" err="1" smtClean="0"/>
              <a:t>intergenic</a:t>
            </a:r>
            <a:r>
              <a:rPr lang="en-US" sz="2200" dirty="0" smtClean="0"/>
              <a:t>.</a:t>
            </a:r>
          </a:p>
          <a:p>
            <a:pPr>
              <a:buFontTx/>
              <a:buChar char="-"/>
            </a:pPr>
            <a:r>
              <a:rPr lang="en-US" sz="2200" dirty="0" smtClean="0"/>
              <a:t>In fact for the estimated parameters, this algorithm will never infer a gene!</a:t>
            </a:r>
          </a:p>
          <a:p>
            <a:pPr>
              <a:buFontTx/>
              <a:buChar char="-"/>
            </a:pPr>
            <a:r>
              <a:rPr lang="en-US" sz="2200" dirty="0" smtClean="0"/>
              <a:t>The problem is that this naive algorithm makes the best choice at each step based on partial information, </a:t>
            </a:r>
            <a:r>
              <a:rPr lang="en-US" sz="2200" u="sng" dirty="0" smtClean="0"/>
              <a:t>then treats that as certain</a:t>
            </a:r>
            <a:r>
              <a:rPr lang="en-US" sz="2200" dirty="0" smtClean="0"/>
              <a:t>.</a:t>
            </a:r>
          </a:p>
          <a:p>
            <a:pPr>
              <a:buFontTx/>
              <a:buChar char="-"/>
            </a:pPr>
            <a:r>
              <a:rPr lang="en-US" sz="2200" dirty="0" smtClean="0"/>
              <a:t>This is an example of a </a:t>
            </a:r>
            <a:r>
              <a:rPr lang="en-US" sz="2200" b="1" dirty="0" smtClean="0"/>
              <a:t>greedy algorithm</a:t>
            </a:r>
            <a:r>
              <a:rPr lang="en-US" sz="2200" dirty="0" smtClean="0"/>
              <a:t>, which is generally known not to produce the most probable path.</a:t>
            </a:r>
            <a:endParaRPr lang="en-US" sz="2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32223"/>
              </p:ext>
            </p:extLst>
          </p:nvPr>
        </p:nvGraphicFramePr>
        <p:xfrm>
          <a:off x="4953000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933310"/>
              </p:ext>
            </p:extLst>
          </p:nvPr>
        </p:nvGraphicFramePr>
        <p:xfrm>
          <a:off x="51377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35069" b="45087"/>
          <a:stretch/>
        </p:blipFill>
        <p:spPr>
          <a:xfrm>
            <a:off x="0" y="1493839"/>
            <a:ext cx="9144000" cy="715962"/>
          </a:xfrm>
          <a:prstGeom prst="corner">
            <a:avLst>
              <a:gd name="adj1" fmla="val 50000"/>
              <a:gd name="adj2" fmla="val 1276417"/>
            </a:avLst>
          </a:prstGeom>
        </p:spPr>
      </p:pic>
    </p:spTree>
    <p:extLst>
      <p:ext uri="{BB962C8B-B14F-4D97-AF65-F5344CB8AC3E}">
        <p14:creationId xmlns:p14="http://schemas.microsoft.com/office/powerpoint/2010/main" val="3565648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The most probable path can be found efficiently using the </a:t>
            </a:r>
            <a:r>
              <a:rPr lang="en-US" sz="2400" b="1" dirty="0" smtClean="0"/>
              <a:t>Viterbi algorithm</a:t>
            </a:r>
          </a:p>
          <a:p>
            <a:endParaRPr lang="en-US" sz="2400" dirty="0"/>
          </a:p>
          <a:p>
            <a:r>
              <a:rPr lang="en-US" sz="2400" dirty="0" smtClean="0"/>
              <a:t>Like the greedy algorithm, it parses the observed sequence from end to end</a:t>
            </a:r>
          </a:p>
          <a:p>
            <a:endParaRPr lang="en-US" sz="2400" dirty="0"/>
          </a:p>
          <a:p>
            <a:r>
              <a:rPr lang="en-US" sz="2400" dirty="0" smtClean="0"/>
              <a:t>Unlike the greedy algorithm, it carries forward uncertainty from one site to the next</a:t>
            </a:r>
          </a:p>
          <a:p>
            <a:endParaRPr lang="en-US" sz="2400" dirty="0"/>
          </a:p>
          <a:p>
            <a:r>
              <a:rPr lang="en-US" sz="2400" dirty="0" smtClean="0"/>
              <a:t>The computational efficiency of the Viterbi algorithm relies on the Markov property of the hidden Markov Model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85400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r>
              <a:rPr lang="en-US" sz="2100" dirty="0" smtClean="0"/>
              <a:t>The Viterbi algorithm calculates the probability (</a:t>
            </a:r>
            <a:r>
              <a:rPr lang="en-US" sz="2100" dirty="0" err="1" smtClean="0"/>
              <a:t>v</a:t>
            </a:r>
            <a:r>
              <a:rPr lang="en-US" sz="2100" baseline="-25000" dirty="0" err="1" smtClean="0"/>
              <a:t>Hi</a:t>
            </a:r>
            <a:r>
              <a:rPr lang="en-US" sz="2100" dirty="0" smtClean="0"/>
              <a:t>) of the most probable partial sequence that ends in a particular state (H) at the current site (</a:t>
            </a:r>
            <a:r>
              <a:rPr lang="en-US" sz="2100" dirty="0" err="1" smtClean="0"/>
              <a:t>i</a:t>
            </a:r>
            <a:r>
              <a:rPr lang="en-US" sz="2100" dirty="0" smtClean="0"/>
              <a:t>).</a:t>
            </a:r>
            <a:endParaRPr lang="en-US" sz="2100" dirty="0"/>
          </a:p>
          <a:p>
            <a:r>
              <a:rPr lang="en-US" sz="2100" dirty="0" smtClean="0"/>
              <a:t>Every sequence must end in H</a:t>
            </a:r>
            <a:r>
              <a:rPr lang="en-US" sz="2100" dirty="0" smtClean="0"/>
              <a:t>=+ </a:t>
            </a:r>
            <a:r>
              <a:rPr lang="en-US" sz="2100" dirty="0" smtClean="0"/>
              <a:t>or H</a:t>
            </a:r>
            <a:r>
              <a:rPr lang="en-US" sz="2100" dirty="0" smtClean="0"/>
              <a:t>=-. </a:t>
            </a:r>
            <a:r>
              <a:rPr lang="en-US" sz="2100" dirty="0" smtClean="0"/>
              <a:t>At the first site, this completely specifies the sequence. The probability of the sequence ending in h</a:t>
            </a:r>
            <a:r>
              <a:rPr lang="en-US" sz="2100" baseline="-25000" dirty="0" smtClean="0"/>
              <a:t>1</a:t>
            </a:r>
            <a:r>
              <a:rPr lang="en-US" sz="2100" dirty="0" smtClean="0"/>
              <a:t>=H is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H1</a:t>
            </a:r>
            <a:r>
              <a:rPr lang="en-US" sz="2100" dirty="0" smtClean="0"/>
              <a:t> </a:t>
            </a:r>
            <a:r>
              <a:rPr lang="en-US" sz="2100" dirty="0" smtClean="0"/>
              <a:t>= π</a:t>
            </a:r>
            <a:r>
              <a:rPr lang="en-US" sz="2100" baseline="-25000" dirty="0" err="1" smtClean="0"/>
              <a:t>H</a:t>
            </a:r>
            <a:r>
              <a:rPr lang="en-US" sz="2100" dirty="0" err="1" smtClean="0"/>
              <a:t>e</a:t>
            </a:r>
            <a:r>
              <a:rPr lang="en-US" sz="2100" baseline="-25000" dirty="0" err="1" smtClean="0"/>
              <a:t>HX</a:t>
            </a:r>
            <a:r>
              <a:rPr lang="en-US" sz="2100" dirty="0" smtClean="0"/>
              <a:t>, where X denotes x</a:t>
            </a:r>
            <a:r>
              <a:rPr lang="en-US" sz="2100" baseline="-25000" dirty="0" smtClean="0"/>
              <a:t>1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601591"/>
              </p:ext>
            </p:extLst>
          </p:nvPr>
        </p:nvGraphicFramePr>
        <p:xfrm>
          <a:off x="4884442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</a:t>
                      </a:r>
                      <a:r>
                        <a:rPr lang="en-US" dirty="0" smtClean="0"/>
                        <a:t>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340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56103"/>
              </p:ext>
            </p:extLst>
          </p:nvPr>
        </p:nvGraphicFramePr>
        <p:xfrm>
          <a:off x="894438" y="2652580"/>
          <a:ext cx="3340814" cy="115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6655"/>
                <a:gridCol w="1704159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Intergenic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α/(α + β) = 0.14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β/(α + β) = 0.86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81000" y="3185980"/>
            <a:ext cx="577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π </a:t>
            </a:r>
            <a:r>
              <a:rPr lang="en-US" sz="2400" dirty="0" smtClean="0"/>
              <a:t>=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6096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473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100" dirty="0" smtClean="0"/>
              <a:t>Therefore,</a:t>
            </a:r>
            <a:endParaRPr lang="en-US" sz="21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882787"/>
              </p:ext>
            </p:extLst>
          </p:nvPr>
        </p:nvGraphicFramePr>
        <p:xfrm>
          <a:off x="4884442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</a:t>
                      </a:r>
                      <a:r>
                        <a:rPr lang="en-US" dirty="0" smtClean="0"/>
                        <a:t>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4340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2791"/>
              </p:ext>
            </p:extLst>
          </p:nvPr>
        </p:nvGraphicFramePr>
        <p:xfrm>
          <a:off x="894438" y="2652580"/>
          <a:ext cx="3340814" cy="115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6655"/>
                <a:gridCol w="1704159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Intergenic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α/(α + β) = 0.14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β/(α + β) = 0.86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81000" y="3185980"/>
            <a:ext cx="577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π </a:t>
            </a:r>
            <a:r>
              <a:rPr lang="en-US" sz="2400" dirty="0" smtClean="0"/>
              <a:t>=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6096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77825"/>
              </p:ext>
            </p:extLst>
          </p:nvPr>
        </p:nvGraphicFramePr>
        <p:xfrm>
          <a:off x="762000" y="4694330"/>
          <a:ext cx="3581401" cy="18588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8584"/>
                <a:gridCol w="1216325"/>
                <a:gridCol w="126649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Pos</a:t>
                      </a:r>
                      <a:r>
                        <a:rPr lang="en-US" u="sng" baseline="30000" dirty="0" err="1" smtClean="0"/>
                        <a:t>n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π</a:t>
                      </a:r>
                      <a:r>
                        <a:rPr lang="en-US" sz="1800" baseline="-25000" dirty="0" smtClean="0"/>
                        <a:t>+</a:t>
                      </a:r>
                      <a:r>
                        <a:rPr lang="en-US" sz="1800" dirty="0" err="1" smtClean="0"/>
                        <a:t>e</a:t>
                      </a:r>
                      <a:r>
                        <a:rPr lang="en-US" sz="1800" baseline="-25000" dirty="0" err="1" smtClean="0"/>
                        <a:t>+A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= 0.14 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π</a:t>
                      </a:r>
                      <a:r>
                        <a:rPr lang="en-US" sz="1800" baseline="-25000" dirty="0" smtClean="0"/>
                        <a:t>-</a:t>
                      </a:r>
                      <a:r>
                        <a:rPr lang="en-US" sz="1800" dirty="0" smtClean="0"/>
                        <a:t>e</a:t>
                      </a:r>
                      <a:r>
                        <a:rPr lang="en-US" sz="1800" baseline="-25000" dirty="0" smtClean="0"/>
                        <a:t>-A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= 0.79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152400" y="5380130"/>
            <a:ext cx="565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v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7011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r>
              <a:rPr lang="en-US" sz="2100" dirty="0" smtClean="0"/>
              <a:t>Supposing at site </a:t>
            </a:r>
            <a:r>
              <a:rPr lang="en-US" sz="2100" dirty="0" err="1" smtClean="0"/>
              <a:t>i</a:t>
            </a:r>
            <a:r>
              <a:rPr lang="en-US" sz="2100" dirty="0" smtClean="0"/>
              <a:t>=2, we knew h</a:t>
            </a:r>
            <a:r>
              <a:rPr lang="en-US" sz="2100" baseline="-25000" dirty="0" smtClean="0"/>
              <a:t>i</a:t>
            </a:r>
            <a:r>
              <a:rPr lang="en-US" sz="2100" dirty="0" smtClean="0"/>
              <a:t>=H, then the best state at site 1 would be h</a:t>
            </a:r>
            <a:r>
              <a:rPr lang="en-US" sz="2100" baseline="-25000" dirty="0" smtClean="0"/>
              <a:t>(i-1)</a:t>
            </a:r>
            <a:r>
              <a:rPr lang="en-US" sz="2100" dirty="0" smtClean="0"/>
              <a:t>=+ </a:t>
            </a:r>
            <a:r>
              <a:rPr lang="en-US" sz="2100" dirty="0" smtClean="0"/>
              <a:t>if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+(</a:t>
            </a:r>
            <a:r>
              <a:rPr lang="en-US" sz="2100" baseline="-25000" dirty="0"/>
              <a:t>i-1)</a:t>
            </a:r>
            <a:r>
              <a:rPr lang="en-US" sz="2100" dirty="0" err="1" smtClean="0"/>
              <a:t>a</a:t>
            </a:r>
            <a:r>
              <a:rPr lang="en-US" sz="2100" baseline="-25000" dirty="0" err="1"/>
              <a:t>+</a:t>
            </a:r>
            <a:r>
              <a:rPr lang="en-US" sz="2100" baseline="-25000" dirty="0" err="1" smtClean="0"/>
              <a:t>H</a:t>
            </a:r>
            <a:r>
              <a:rPr lang="en-US" sz="2100" dirty="0" smtClean="0"/>
              <a:t>&gt;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-(</a:t>
            </a:r>
            <a:r>
              <a:rPr lang="en-US" sz="2100" baseline="-25000" dirty="0"/>
              <a:t>i-1)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-H</a:t>
            </a:r>
            <a:r>
              <a:rPr lang="en-US" sz="2100" dirty="0" smtClean="0"/>
              <a:t> </a:t>
            </a:r>
            <a:r>
              <a:rPr lang="en-US" sz="2100" dirty="0" smtClean="0"/>
              <a:t>and </a:t>
            </a:r>
            <a:r>
              <a:rPr lang="en-US" sz="2100" dirty="0"/>
              <a:t>h</a:t>
            </a:r>
            <a:r>
              <a:rPr lang="en-US" sz="2100" baseline="-25000" dirty="0"/>
              <a:t>(i-1)</a:t>
            </a:r>
            <a:r>
              <a:rPr lang="en-US" sz="2100" dirty="0" smtClean="0"/>
              <a:t>=- </a:t>
            </a:r>
            <a:r>
              <a:rPr lang="en-US" sz="2100" dirty="0" smtClean="0"/>
              <a:t>otherwise.</a:t>
            </a:r>
          </a:p>
          <a:p>
            <a:r>
              <a:rPr lang="en-US" sz="2100" dirty="0" smtClean="0"/>
              <a:t>We can store this </a:t>
            </a:r>
            <a:r>
              <a:rPr lang="en-US" sz="2100" dirty="0" smtClean="0"/>
              <a:t>value (+ or -) </a:t>
            </a:r>
            <a:r>
              <a:rPr lang="en-US" sz="2100" dirty="0" smtClean="0"/>
              <a:t>in </a:t>
            </a:r>
            <a:r>
              <a:rPr lang="en-US" sz="2100" dirty="0" err="1" smtClean="0"/>
              <a:t>p</a:t>
            </a:r>
            <a:r>
              <a:rPr lang="en-US" sz="2100" baseline="-25000" dirty="0" err="1" smtClean="0"/>
              <a:t>iH</a:t>
            </a:r>
            <a:r>
              <a:rPr lang="en-US" sz="2100" dirty="0" smtClean="0"/>
              <a:t>, </a:t>
            </a:r>
            <a:r>
              <a:rPr lang="en-US" sz="2100" dirty="0" smtClean="0"/>
              <a:t>and use it to infer h</a:t>
            </a:r>
            <a:r>
              <a:rPr lang="en-US" sz="2100" baseline="-25000" dirty="0"/>
              <a:t>(i-1)</a:t>
            </a:r>
            <a:r>
              <a:rPr lang="en-US" sz="2100" dirty="0" smtClean="0"/>
              <a:t> once we have inferred h</a:t>
            </a:r>
            <a:r>
              <a:rPr lang="en-US" sz="2100" baseline="-25000" dirty="0" smtClean="0"/>
              <a:t>i</a:t>
            </a:r>
            <a:r>
              <a:rPr lang="en-US" sz="2100" dirty="0" smtClean="0"/>
              <a:t>, in a process referred to as </a:t>
            </a:r>
            <a:r>
              <a:rPr lang="en-US" sz="2100" b="1" dirty="0" err="1" smtClean="0"/>
              <a:t>traceback</a:t>
            </a:r>
            <a:r>
              <a:rPr lang="en-US" sz="2100" dirty="0" smtClean="0"/>
              <a:t>.</a:t>
            </a:r>
          </a:p>
          <a:p>
            <a:r>
              <a:rPr lang="en-US" sz="2100" dirty="0" smtClean="0"/>
              <a:t>Mathematically, </a:t>
            </a:r>
            <a:r>
              <a:rPr lang="en-US" sz="2100" dirty="0" err="1" smtClean="0"/>
              <a:t>p</a:t>
            </a:r>
            <a:r>
              <a:rPr lang="en-US" sz="2100" baseline="-25000" dirty="0" err="1" smtClean="0"/>
              <a:t>iH</a:t>
            </a:r>
            <a:r>
              <a:rPr lang="en-US" sz="2100" dirty="0" smtClean="0"/>
              <a:t> = </a:t>
            </a:r>
            <a:r>
              <a:rPr lang="en-US" sz="2100" dirty="0" err="1" smtClean="0"/>
              <a:t>argmax</a:t>
            </a:r>
            <a:r>
              <a:rPr lang="en-US" sz="2100" baseline="-25000" dirty="0" err="1" smtClean="0"/>
              <a:t>G</a:t>
            </a:r>
            <a:r>
              <a:rPr lang="en-US" sz="2100" dirty="0" smtClean="0"/>
              <a:t> </a:t>
            </a:r>
            <a:r>
              <a:rPr lang="en-US" sz="2100" dirty="0" err="1" smtClean="0"/>
              <a:t>v</a:t>
            </a:r>
            <a:r>
              <a:rPr lang="en-US" sz="2100" baseline="-25000" dirty="0" err="1" smtClean="0"/>
              <a:t>G</a:t>
            </a:r>
            <a:r>
              <a:rPr lang="en-US" sz="2100" baseline="-25000" dirty="0" smtClean="0"/>
              <a:t>(i-1)</a:t>
            </a:r>
            <a:r>
              <a:rPr lang="en-US" sz="2100" dirty="0" err="1" smtClean="0"/>
              <a:t>a</a:t>
            </a:r>
            <a:r>
              <a:rPr lang="en-US" sz="2100" baseline="-25000" dirty="0" err="1" smtClean="0"/>
              <a:t>GH</a:t>
            </a:r>
            <a:r>
              <a:rPr lang="en-US" sz="2100" dirty="0" smtClean="0"/>
              <a:t>, where G=+ or G=-</a:t>
            </a:r>
            <a:endParaRPr lang="en-US" sz="2100" dirty="0" smtClean="0"/>
          </a:p>
          <a:p>
            <a:r>
              <a:rPr lang="en-US" sz="2100" dirty="0" smtClean="0"/>
              <a:t>Since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++</a:t>
            </a:r>
            <a:r>
              <a:rPr lang="en-US" sz="2100" dirty="0" smtClean="0"/>
              <a:t> </a:t>
            </a:r>
            <a:r>
              <a:rPr lang="en-US" sz="2100" dirty="0" smtClean="0"/>
              <a:t>= 0.14 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-+ </a:t>
            </a:r>
            <a:r>
              <a:rPr lang="en-US" sz="2100" dirty="0" smtClean="0"/>
              <a:t>= 0.0005, </a:t>
            </a:r>
            <a:r>
              <a:rPr lang="en-US" sz="2100" dirty="0" smtClean="0"/>
              <a:t>p</a:t>
            </a:r>
            <a:r>
              <a:rPr lang="en-US" sz="2100" baseline="-25000" dirty="0" smtClean="0"/>
              <a:t>2+</a:t>
            </a:r>
            <a:r>
              <a:rPr lang="en-US" sz="2100" dirty="0" smtClean="0"/>
              <a:t>= + </a:t>
            </a:r>
            <a:r>
              <a:rPr lang="en-US" sz="2100" dirty="0" smtClean="0"/>
              <a:t>and</a:t>
            </a:r>
            <a:br>
              <a:rPr lang="en-US" sz="2100" dirty="0" smtClean="0"/>
            </a:br>
            <a:r>
              <a:rPr lang="en-US" sz="2100" dirty="0" smtClean="0"/>
              <a:t>since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+-</a:t>
            </a:r>
            <a:r>
              <a:rPr lang="en-US" sz="2100" dirty="0" smtClean="0"/>
              <a:t> </a:t>
            </a:r>
            <a:r>
              <a:rPr lang="en-US" sz="2100" dirty="0"/>
              <a:t>= </a:t>
            </a:r>
            <a:r>
              <a:rPr lang="en-US" sz="2100" dirty="0" smtClean="0"/>
              <a:t>0.0004 </a:t>
            </a:r>
            <a:r>
              <a:rPr lang="en-US" sz="2100" dirty="0"/>
              <a:t>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-- </a:t>
            </a:r>
            <a:r>
              <a:rPr lang="en-US" sz="2100" dirty="0"/>
              <a:t>= </a:t>
            </a:r>
            <a:r>
              <a:rPr lang="en-US" sz="2100" dirty="0" smtClean="0"/>
              <a:t>0.79, </a:t>
            </a:r>
            <a:r>
              <a:rPr lang="en-US" sz="2100" dirty="0" smtClean="0"/>
              <a:t>p</a:t>
            </a:r>
            <a:r>
              <a:rPr lang="en-US" sz="2100" baseline="-25000" dirty="0" smtClean="0"/>
              <a:t>2-</a:t>
            </a:r>
            <a:r>
              <a:rPr lang="en-US" sz="2100" dirty="0" smtClean="0"/>
              <a:t>= -.</a:t>
            </a:r>
            <a:endParaRPr lang="en-US" sz="2100" dirty="0" smtClean="0"/>
          </a:p>
          <a:p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7620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673347"/>
              </p:ext>
            </p:extLst>
          </p:nvPr>
        </p:nvGraphicFramePr>
        <p:xfrm>
          <a:off x="4953000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</a:t>
                      </a:r>
                      <a:r>
                        <a:rPr lang="en-US" dirty="0" smtClean="0"/>
                        <a:t>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132703"/>
              </p:ext>
            </p:extLst>
          </p:nvPr>
        </p:nvGraphicFramePr>
        <p:xfrm>
          <a:off x="513772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195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r>
              <a:rPr lang="en-US" sz="2100" dirty="0" smtClean="0"/>
              <a:t>In </a:t>
            </a:r>
            <a:r>
              <a:rPr lang="en-US" sz="2100" dirty="0" smtClean="0"/>
              <a:t>subsequent steps, </a:t>
            </a:r>
            <a:r>
              <a:rPr lang="en-US" sz="2100" dirty="0" smtClean="0"/>
              <a:t>the probability of the most probable sequence ending in </a:t>
            </a:r>
            <a:r>
              <a:rPr lang="en-US" sz="2100" dirty="0" smtClean="0"/>
              <a:t>h</a:t>
            </a:r>
            <a:r>
              <a:rPr lang="en-US" sz="2100" baseline="-25000" dirty="0" smtClean="0"/>
              <a:t>i</a:t>
            </a:r>
            <a:r>
              <a:rPr lang="en-US" sz="2100" dirty="0" smtClean="0"/>
              <a:t>=</a:t>
            </a:r>
            <a:r>
              <a:rPr lang="en-US" sz="2100" dirty="0" smtClean="0"/>
              <a:t>H at </a:t>
            </a:r>
            <a:r>
              <a:rPr lang="en-US" sz="2100" dirty="0" smtClean="0"/>
              <a:t>site </a:t>
            </a:r>
            <a:r>
              <a:rPr lang="en-US" sz="2100" dirty="0" err="1" smtClean="0"/>
              <a:t>i</a:t>
            </a:r>
            <a:r>
              <a:rPr lang="en-US" sz="2100" dirty="0" smtClean="0"/>
              <a:t> is </a:t>
            </a:r>
            <a:r>
              <a:rPr lang="en-US" sz="2100" dirty="0" smtClean="0"/>
              <a:t>calculated.</a:t>
            </a:r>
          </a:p>
          <a:p>
            <a:r>
              <a:rPr lang="en-US" sz="2100" dirty="0" smtClean="0"/>
              <a:t>The probability of the most probable sequence ending in h</a:t>
            </a:r>
            <a:r>
              <a:rPr lang="en-US" sz="2100" baseline="-25000" dirty="0" smtClean="0"/>
              <a:t>i</a:t>
            </a:r>
            <a:r>
              <a:rPr lang="en-US" sz="2100" dirty="0" smtClean="0"/>
              <a:t>=H is then </a:t>
            </a:r>
            <a:r>
              <a:rPr lang="en-US" sz="2100" dirty="0" err="1" smtClean="0"/>
              <a:t>v</a:t>
            </a:r>
            <a:r>
              <a:rPr lang="en-US" sz="2100" baseline="-25000" dirty="0" err="1" smtClean="0"/>
              <a:t>Hi</a:t>
            </a:r>
            <a:r>
              <a:rPr lang="en-US" sz="2100" dirty="0" smtClean="0"/>
              <a:t> = </a:t>
            </a:r>
            <a:r>
              <a:rPr lang="en-US" sz="2100" dirty="0" err="1" smtClean="0"/>
              <a:t>e</a:t>
            </a:r>
            <a:r>
              <a:rPr lang="en-US" sz="2100" baseline="-25000" dirty="0" err="1" smtClean="0"/>
              <a:t>HX</a:t>
            </a:r>
            <a:r>
              <a:rPr lang="en-US" sz="2100" dirty="0" smtClean="0"/>
              <a:t> </a:t>
            </a:r>
            <a:r>
              <a:rPr lang="en-US" sz="2100" dirty="0" err="1" smtClean="0"/>
              <a:t>max</a:t>
            </a:r>
            <a:r>
              <a:rPr lang="en-US" sz="2100" baseline="-25000" dirty="0" err="1" smtClean="0"/>
              <a:t>G</a:t>
            </a:r>
            <a:r>
              <a:rPr lang="en-US" sz="2100" dirty="0" smtClean="0"/>
              <a:t> </a:t>
            </a:r>
            <a:r>
              <a:rPr lang="en-US" sz="2100" dirty="0" err="1"/>
              <a:t>v</a:t>
            </a:r>
            <a:r>
              <a:rPr lang="en-US" sz="2100" baseline="-25000" dirty="0" err="1"/>
              <a:t>G</a:t>
            </a:r>
            <a:r>
              <a:rPr lang="en-US" sz="2100" baseline="-25000" dirty="0"/>
              <a:t>(i-1)</a:t>
            </a:r>
            <a:r>
              <a:rPr lang="en-US" sz="2100" dirty="0" err="1" smtClean="0"/>
              <a:t>a</a:t>
            </a:r>
            <a:r>
              <a:rPr lang="en-US" sz="2100" baseline="-25000" dirty="0" err="1" smtClean="0"/>
              <a:t>GH</a:t>
            </a:r>
            <a:r>
              <a:rPr lang="en-US" sz="2100" dirty="0" smtClean="0"/>
              <a:t>, where x</a:t>
            </a:r>
            <a:r>
              <a:rPr lang="en-US" sz="2100" baseline="-25000" dirty="0" smtClean="0"/>
              <a:t>i</a:t>
            </a:r>
            <a:r>
              <a:rPr lang="en-US" sz="2100" dirty="0" smtClean="0"/>
              <a:t>=X.</a:t>
            </a:r>
          </a:p>
          <a:p>
            <a:r>
              <a:rPr lang="en-US" sz="2100" dirty="0" smtClean="0"/>
              <a:t>Therefore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+2</a:t>
            </a:r>
            <a:r>
              <a:rPr lang="en-US" sz="2100" dirty="0" smtClean="0"/>
              <a:t>=</a:t>
            </a:r>
            <a:r>
              <a:rPr lang="en-US" sz="2100" dirty="0" smtClean="0"/>
              <a:t>e</a:t>
            </a:r>
            <a:r>
              <a:rPr lang="en-US" sz="2100" baseline="-25000" dirty="0" smtClean="0"/>
              <a:t>+A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++</a:t>
            </a:r>
            <a:r>
              <a:rPr lang="en-US" sz="2100" dirty="0" smtClean="0"/>
              <a:t>=</a:t>
            </a:r>
            <a:r>
              <a:rPr lang="en-US" sz="2100" dirty="0" smtClean="0"/>
              <a:t>0.14 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-2</a:t>
            </a:r>
            <a:r>
              <a:rPr lang="en-US" sz="2100" dirty="0"/>
              <a:t>=</a:t>
            </a:r>
            <a:r>
              <a:rPr lang="en-US" sz="2100" dirty="0" smtClean="0"/>
              <a:t>e</a:t>
            </a:r>
            <a:r>
              <a:rPr lang="en-US" sz="2100" baseline="-25000" dirty="0" smtClean="0"/>
              <a:t>-A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-1</a:t>
            </a:r>
            <a:r>
              <a:rPr lang="en-US" sz="2100" dirty="0" smtClean="0"/>
              <a:t>a</a:t>
            </a:r>
            <a:r>
              <a:rPr lang="en-US" sz="2100" baseline="-25000" dirty="0" smtClean="0"/>
              <a:t>--</a:t>
            </a:r>
            <a:r>
              <a:rPr lang="en-US" sz="2100" dirty="0" smtClean="0"/>
              <a:t>=</a:t>
            </a:r>
            <a:r>
              <a:rPr lang="en-US" sz="2100" dirty="0" smtClean="0"/>
              <a:t>0.73.</a:t>
            </a:r>
          </a:p>
          <a:p>
            <a:r>
              <a:rPr lang="en-US" sz="2100" dirty="0" smtClean="0"/>
              <a:t>Compared to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+1</a:t>
            </a:r>
            <a:r>
              <a:rPr lang="en-US" sz="2100" dirty="0" smtClean="0"/>
              <a:t>=0.14 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-1</a:t>
            </a:r>
            <a:r>
              <a:rPr lang="en-US" sz="2100" dirty="0" smtClean="0"/>
              <a:t>=</a:t>
            </a:r>
            <a:r>
              <a:rPr lang="en-US" sz="2100" dirty="0" smtClean="0"/>
              <a:t>0.79, the observation of two </a:t>
            </a:r>
            <a:r>
              <a:rPr lang="en-US" sz="2100" b="1" dirty="0" smtClean="0"/>
              <a:t>consecutive </a:t>
            </a:r>
            <a:r>
              <a:rPr lang="en-US" sz="2100" dirty="0" smtClean="0"/>
              <a:t>amino acids reduced the probability of being </a:t>
            </a:r>
            <a:r>
              <a:rPr lang="en-US" sz="2100" dirty="0" err="1" smtClean="0"/>
              <a:t>intergenic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7620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269190"/>
              </p:ext>
            </p:extLst>
          </p:nvPr>
        </p:nvGraphicFramePr>
        <p:xfrm>
          <a:off x="4953000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</a:t>
                      </a:r>
                      <a:r>
                        <a:rPr lang="en-US" dirty="0" smtClean="0"/>
                        <a:t>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100110"/>
              </p:ext>
            </p:extLst>
          </p:nvPr>
        </p:nvGraphicFramePr>
        <p:xfrm>
          <a:off x="513772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4458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762000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73656"/>
              </p:ext>
            </p:extLst>
          </p:nvPr>
        </p:nvGraphicFramePr>
        <p:xfrm>
          <a:off x="4953000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</a:t>
                      </a:r>
                      <a:r>
                        <a:rPr lang="en-US" dirty="0" smtClean="0"/>
                        <a:t>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50807"/>
              </p:ext>
            </p:extLst>
          </p:nvPr>
        </p:nvGraphicFramePr>
        <p:xfrm>
          <a:off x="513772" y="2362200"/>
          <a:ext cx="4038600" cy="179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 (+)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r>
                        <a:rPr lang="en-US" dirty="0" smtClean="0"/>
                        <a:t> (-)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883241"/>
              </p:ext>
            </p:extLst>
          </p:nvPr>
        </p:nvGraphicFramePr>
        <p:xfrm>
          <a:off x="762000" y="4694330"/>
          <a:ext cx="5943600" cy="18588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7412"/>
                <a:gridCol w="1781588"/>
                <a:gridCol w="2514600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Pos</a:t>
                      </a:r>
                      <a:r>
                        <a:rPr lang="en-US" u="sng" baseline="30000" dirty="0" err="1" smtClean="0"/>
                        <a:t>n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π</a:t>
                      </a:r>
                      <a:r>
                        <a:rPr lang="en-US" sz="1800" baseline="-25000" dirty="0" smtClean="0"/>
                        <a:t>+</a:t>
                      </a:r>
                      <a:r>
                        <a:rPr lang="en-US" sz="1800" dirty="0" err="1" smtClean="0"/>
                        <a:t>e</a:t>
                      </a:r>
                      <a:r>
                        <a:rPr lang="en-US" sz="1800" baseline="-25000" dirty="0" err="1" smtClean="0"/>
                        <a:t>+A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= 0.14 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e</a:t>
                      </a:r>
                      <a:r>
                        <a:rPr lang="en-US" sz="1800" baseline="-25000" dirty="0" err="1" smtClean="0"/>
                        <a:t>+A</a:t>
                      </a:r>
                      <a:r>
                        <a:rPr lang="en-US" sz="1800" baseline="0" dirty="0" err="1" smtClean="0"/>
                        <a:t>max</a:t>
                      </a:r>
                      <a:r>
                        <a:rPr lang="en-US" sz="1800" baseline="0" dirty="0" smtClean="0"/>
                        <a:t>(</a:t>
                      </a:r>
                      <a:r>
                        <a:rPr lang="en-US" sz="1800" dirty="0" smtClean="0"/>
                        <a:t>v</a:t>
                      </a:r>
                      <a:r>
                        <a:rPr lang="en-US" sz="1800" baseline="-25000" dirty="0" smtClean="0"/>
                        <a:t>+1</a:t>
                      </a:r>
                      <a:r>
                        <a:rPr lang="en-US" sz="1800" dirty="0" smtClean="0"/>
                        <a:t>a</a:t>
                      </a:r>
                      <a:r>
                        <a:rPr lang="en-US" sz="1800" baseline="-25000" dirty="0" smtClean="0"/>
                        <a:t>++</a:t>
                      </a:r>
                      <a:r>
                        <a:rPr lang="en-US" sz="1800" baseline="0" dirty="0" smtClean="0"/>
                        <a:t>,</a:t>
                      </a:r>
                      <a:r>
                        <a:rPr lang="en-US" sz="1800" dirty="0" smtClean="0"/>
                        <a:t> v</a:t>
                      </a:r>
                      <a:r>
                        <a:rPr lang="en-US" sz="1800" baseline="-25000" dirty="0" smtClean="0"/>
                        <a:t>-1</a:t>
                      </a:r>
                      <a:r>
                        <a:rPr lang="en-US" sz="1800" dirty="0" smtClean="0"/>
                        <a:t>a</a:t>
                      </a:r>
                      <a:r>
                        <a:rPr lang="en-US" sz="1800" baseline="-25000" dirty="0" smtClean="0"/>
                        <a:t>-+</a:t>
                      </a:r>
                      <a:r>
                        <a:rPr lang="en-US" sz="1800" baseline="0" dirty="0" smtClean="0"/>
                        <a:t>)</a:t>
                      </a:r>
                      <a:endParaRPr lang="en-US" sz="18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=0.14 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π</a:t>
                      </a:r>
                      <a:r>
                        <a:rPr lang="en-US" sz="1800" baseline="-25000" dirty="0" smtClean="0"/>
                        <a:t>-</a:t>
                      </a:r>
                      <a:r>
                        <a:rPr lang="en-US" sz="1800" dirty="0" smtClean="0"/>
                        <a:t>e</a:t>
                      </a:r>
                      <a:r>
                        <a:rPr lang="en-US" sz="1800" baseline="-25000" dirty="0" smtClean="0"/>
                        <a:t>-A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smtClean="0"/>
                        <a:t/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= 0.79</a:t>
                      </a:r>
                      <a:endParaRPr lang="en-US" dirty="0" smtClean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</a:t>
                      </a:r>
                      <a:r>
                        <a:rPr lang="en-US" sz="1800" baseline="-25000" dirty="0" smtClean="0"/>
                        <a:t>-A</a:t>
                      </a:r>
                      <a:r>
                        <a:rPr lang="en-US" sz="1800" baseline="0" dirty="0" smtClean="0"/>
                        <a:t>max</a:t>
                      </a:r>
                      <a:r>
                        <a:rPr lang="en-US" sz="1800" baseline="0" dirty="0" smtClean="0"/>
                        <a:t>(</a:t>
                      </a:r>
                      <a:r>
                        <a:rPr lang="en-US" sz="1800" baseline="0" dirty="0" smtClean="0"/>
                        <a:t>v</a:t>
                      </a:r>
                      <a:r>
                        <a:rPr lang="en-US" sz="1800" baseline="-25000" dirty="0" smtClean="0"/>
                        <a:t>+1</a:t>
                      </a:r>
                      <a:r>
                        <a:rPr lang="en-US" sz="1800" dirty="0" smtClean="0"/>
                        <a:t>a</a:t>
                      </a:r>
                      <a:r>
                        <a:rPr lang="en-US" sz="1800" baseline="-25000" dirty="0" smtClean="0"/>
                        <a:t>+-</a:t>
                      </a:r>
                      <a:r>
                        <a:rPr lang="en-US" sz="1800" baseline="0" dirty="0" smtClean="0"/>
                        <a:t>,v</a:t>
                      </a:r>
                      <a:r>
                        <a:rPr lang="en-US" sz="1800" baseline="-25000" dirty="0" smtClean="0"/>
                        <a:t>-1</a:t>
                      </a:r>
                      <a:r>
                        <a:rPr lang="en-US" sz="1800" dirty="0" smtClean="0"/>
                        <a:t>a</a:t>
                      </a:r>
                      <a:r>
                        <a:rPr lang="en-US" sz="1800" baseline="-25000" dirty="0" smtClean="0"/>
                        <a:t>--</a:t>
                      </a:r>
                      <a:r>
                        <a:rPr lang="en-US" sz="1800" baseline="0" dirty="0" smtClean="0"/>
                        <a:t>)</a:t>
                      </a:r>
                      <a:endParaRPr lang="en-US" sz="1800" baseline="0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=0.73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52400" y="5380130"/>
            <a:ext cx="565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v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4308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Introduction to  Hidden Markov Models</a:t>
            </a:r>
            <a:br>
              <a:rPr lang="en-US" sz="1800" dirty="0" smtClean="0"/>
            </a:br>
            <a:r>
              <a:rPr lang="en-US" dirty="0" smtClean="0"/>
              <a:t>Lecture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Properties and applications of Markov Chains</a:t>
            </a:r>
          </a:p>
          <a:p>
            <a:r>
              <a:rPr lang="en-US" dirty="0" smtClean="0"/>
              <a:t>What is a Hidden Markov Model?</a:t>
            </a:r>
          </a:p>
          <a:p>
            <a:r>
              <a:rPr lang="en-US" dirty="0" smtClean="0"/>
              <a:t>Revealing hidden structure with HMMs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433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4098330"/>
            <a:ext cx="8229600" cy="2683470"/>
          </a:xfrm>
        </p:spPr>
        <p:txBody>
          <a:bodyPr>
            <a:noAutofit/>
          </a:bodyPr>
          <a:lstStyle/>
          <a:p>
            <a:r>
              <a:rPr lang="en-US" sz="2100" dirty="0" smtClean="0"/>
              <a:t>By the twelfth consecutive amino acid,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+12</a:t>
            </a:r>
            <a:r>
              <a:rPr lang="en-US" sz="2100" dirty="0" smtClean="0"/>
              <a:t>=</a:t>
            </a:r>
            <a:r>
              <a:rPr lang="en-US" sz="2100" dirty="0" smtClean="0"/>
              <a:t>0.13 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-1</a:t>
            </a:r>
            <a:r>
              <a:rPr lang="en-US" sz="2100" baseline="-25000" dirty="0" smtClean="0"/>
              <a:t>2</a:t>
            </a:r>
            <a:r>
              <a:rPr lang="en-US" sz="2100" dirty="0" smtClean="0"/>
              <a:t>=</a:t>
            </a:r>
            <a:r>
              <a:rPr lang="en-US" sz="2100" dirty="0" smtClean="0"/>
              <a:t>0.31, illustrating the cumulative effect of a series of amino acids (rather than stop codons) on the probability of being within or outside a gene.</a:t>
            </a:r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2416118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282546"/>
              </p:ext>
            </p:extLst>
          </p:nvPr>
        </p:nvGraphicFramePr>
        <p:xfrm>
          <a:off x="4953000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8828"/>
                <a:gridCol w="1371600"/>
                <a:gridCol w="14281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Hid</a:t>
                      </a:r>
                      <a:r>
                        <a:rPr lang="en-US" u="sng" baseline="30000" dirty="0" err="1" smtClean="0"/>
                        <a:t>n</a:t>
                      </a:r>
                      <a:r>
                        <a:rPr lang="en-US" dirty="0" smtClean="0"/>
                        <a:t>\</a:t>
                      </a:r>
                      <a:r>
                        <a:rPr lang="en-US" dirty="0" err="1" smtClean="0"/>
                        <a:t>Obs</a:t>
                      </a:r>
                      <a:r>
                        <a:rPr lang="en-US" u="sng" baseline="30000" dirty="0" err="1" smtClean="0"/>
                        <a:t>d</a:t>
                      </a:r>
                      <a:endParaRPr lang="en-US" u="sng" baseline="30000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Amino acid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 signal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</a:t>
                      </a:r>
                      <a:r>
                        <a:rPr lang="en-US" dirty="0" smtClean="0"/>
                        <a:t>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γ</a:t>
                      </a:r>
                      <a:r>
                        <a:rPr lang="en-US" sz="1800" dirty="0" smtClean="0"/>
                        <a:t> = 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</a:t>
                      </a:r>
                      <a:r>
                        <a:rPr lang="en-US" dirty="0" smtClean="0"/>
                        <a:t>0.919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err="1" smtClean="0"/>
                        <a:t>δ</a:t>
                      </a:r>
                      <a:r>
                        <a:rPr lang="en-US" sz="1800" dirty="0" smtClean="0"/>
                        <a:t> = 0.081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4468530" y="3048000"/>
            <a:ext cx="56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 =</a:t>
            </a:r>
            <a:endParaRPr lang="en-US" sz="24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388035"/>
              </p:ext>
            </p:extLst>
          </p:nvPr>
        </p:nvGraphicFramePr>
        <p:xfrm>
          <a:off x="513772" y="2362200"/>
          <a:ext cx="4038600" cy="17361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2628"/>
                <a:gridCol w="1371600"/>
                <a:gridCol w="1504372"/>
              </a:tblGrid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From\To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smtClean="0"/>
                        <a:t>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β = 0.997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β = </a:t>
                      </a:r>
                      <a:r>
                        <a:rPr lang="en-US" dirty="0" smtClean="0"/>
                        <a:t>0.003</a:t>
                      </a:r>
                    </a:p>
                  </a:txBody>
                  <a:tcP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71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Intergene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α = </a:t>
                      </a:r>
                      <a:r>
                        <a:rPr lang="en-US" dirty="0" smtClean="0"/>
                        <a:t>0.0006</a:t>
                      </a:r>
                    </a:p>
                  </a:txBody>
                  <a:tcPr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 – </a:t>
                      </a:r>
                      <a:r>
                        <a:rPr lang="en-US" sz="1800" dirty="0" smtClean="0"/>
                        <a:t>α = 0.9994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21560" y="3048000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a =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6671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2339379"/>
            <a:ext cx="8229600" cy="4442421"/>
          </a:xfrm>
        </p:spPr>
        <p:txBody>
          <a:bodyPr>
            <a:noAutofit/>
          </a:bodyPr>
          <a:lstStyle/>
          <a:p>
            <a:r>
              <a:rPr lang="en-US" sz="2100" dirty="0" smtClean="0"/>
              <a:t>At the end of the sequence,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+50</a:t>
            </a:r>
            <a:r>
              <a:rPr lang="en-US" sz="2100" dirty="0" smtClean="0"/>
              <a:t>=</a:t>
            </a:r>
            <a:r>
              <a:rPr lang="en-US" sz="2100" dirty="0" smtClean="0"/>
              <a:t>5.7</a:t>
            </a:r>
            <a:r>
              <a:rPr lang="en-US" sz="2000" dirty="0"/>
              <a:t>×</a:t>
            </a:r>
            <a:r>
              <a:rPr lang="en-US" sz="2100" dirty="0" smtClean="0"/>
              <a:t>10</a:t>
            </a:r>
            <a:r>
              <a:rPr lang="en-US" sz="2100" baseline="30000" dirty="0" smtClean="0"/>
              <a:t>-10</a:t>
            </a:r>
            <a:r>
              <a:rPr lang="en-US" sz="2100" dirty="0" smtClean="0"/>
              <a:t> and </a:t>
            </a:r>
            <a:r>
              <a:rPr lang="en-US" sz="2100" dirty="0" smtClean="0"/>
              <a:t>v</a:t>
            </a:r>
            <a:r>
              <a:rPr lang="en-US" sz="2100" baseline="-25000" dirty="0" smtClean="0"/>
              <a:t>-50</a:t>
            </a:r>
            <a:r>
              <a:rPr lang="en-US" sz="2100" dirty="0" smtClean="0"/>
              <a:t>=</a:t>
            </a:r>
            <a:r>
              <a:rPr lang="en-US" sz="2100" dirty="0" smtClean="0"/>
              <a:t>7.4</a:t>
            </a:r>
            <a:r>
              <a:rPr lang="en-US" sz="2000" dirty="0"/>
              <a:t>×</a:t>
            </a:r>
            <a:r>
              <a:rPr lang="en-US" sz="2100" dirty="0" smtClean="0"/>
              <a:t>10</a:t>
            </a:r>
            <a:r>
              <a:rPr lang="en-US" sz="2100" baseline="30000" dirty="0" smtClean="0"/>
              <a:t>-7</a:t>
            </a:r>
            <a:r>
              <a:rPr lang="en-US" sz="2100" dirty="0" smtClean="0"/>
              <a:t>.</a:t>
            </a:r>
          </a:p>
          <a:p>
            <a:r>
              <a:rPr lang="en-US" sz="2100" dirty="0" smtClean="0"/>
              <a:t>Therefore, the best sequence ending in h</a:t>
            </a:r>
            <a:r>
              <a:rPr lang="en-US" sz="2100" baseline="-25000" dirty="0" smtClean="0"/>
              <a:t>50</a:t>
            </a:r>
            <a:r>
              <a:rPr lang="en-US" sz="2100" dirty="0" smtClean="0"/>
              <a:t>=- </a:t>
            </a:r>
            <a:r>
              <a:rPr lang="en-US" sz="2100" dirty="0" smtClean="0"/>
              <a:t>is more probable than the best sequence ending in h</a:t>
            </a:r>
            <a:r>
              <a:rPr lang="en-US" sz="2100" baseline="-25000" dirty="0" smtClean="0"/>
              <a:t>50</a:t>
            </a:r>
            <a:r>
              <a:rPr lang="en-US" sz="2100" dirty="0" smtClean="0"/>
              <a:t>=+. </a:t>
            </a:r>
            <a:r>
              <a:rPr lang="en-US" sz="2100" dirty="0" smtClean="0"/>
              <a:t>So we let h</a:t>
            </a:r>
            <a:r>
              <a:rPr lang="en-US" sz="2100" baseline="30000" dirty="0"/>
              <a:t>*</a:t>
            </a:r>
            <a:r>
              <a:rPr lang="en-US" sz="2100" baseline="-25000" dirty="0" smtClean="0"/>
              <a:t>50</a:t>
            </a:r>
            <a:r>
              <a:rPr lang="en-US" sz="2100" dirty="0" smtClean="0"/>
              <a:t>=-.</a:t>
            </a:r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8726304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1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2339379"/>
            <a:ext cx="8229600" cy="4442421"/>
          </a:xfrm>
        </p:spPr>
        <p:txBody>
          <a:bodyPr>
            <a:noAutofit/>
          </a:bodyPr>
          <a:lstStyle/>
          <a:p>
            <a:r>
              <a:rPr lang="en-US" sz="2100" dirty="0"/>
              <a:t>At the end of the sequence, v</a:t>
            </a:r>
            <a:r>
              <a:rPr lang="en-US" sz="2100" baseline="-25000" dirty="0"/>
              <a:t>+50</a:t>
            </a:r>
            <a:r>
              <a:rPr lang="en-US" sz="2100" dirty="0"/>
              <a:t>=5.7</a:t>
            </a:r>
            <a:r>
              <a:rPr lang="en-US" sz="2000" dirty="0"/>
              <a:t>×</a:t>
            </a:r>
            <a:r>
              <a:rPr lang="en-US" sz="2100" dirty="0"/>
              <a:t>10</a:t>
            </a:r>
            <a:r>
              <a:rPr lang="en-US" sz="2100" baseline="30000" dirty="0"/>
              <a:t>-10</a:t>
            </a:r>
            <a:r>
              <a:rPr lang="en-US" sz="2100" dirty="0"/>
              <a:t> and v</a:t>
            </a:r>
            <a:r>
              <a:rPr lang="en-US" sz="2100" baseline="-25000" dirty="0"/>
              <a:t>-50</a:t>
            </a:r>
            <a:r>
              <a:rPr lang="en-US" sz="2100" dirty="0"/>
              <a:t>=7.4</a:t>
            </a:r>
            <a:r>
              <a:rPr lang="en-US" sz="2000" dirty="0"/>
              <a:t>×</a:t>
            </a:r>
            <a:r>
              <a:rPr lang="en-US" sz="2100" dirty="0"/>
              <a:t>10</a:t>
            </a:r>
            <a:r>
              <a:rPr lang="en-US" sz="2100" baseline="30000" dirty="0"/>
              <a:t>-7</a:t>
            </a:r>
            <a:r>
              <a:rPr lang="en-US" sz="2100" dirty="0"/>
              <a:t>.</a:t>
            </a:r>
          </a:p>
          <a:p>
            <a:r>
              <a:rPr lang="en-US" sz="2100" dirty="0"/>
              <a:t>Therefore, the best sequence ending in h</a:t>
            </a:r>
            <a:r>
              <a:rPr lang="en-US" sz="2100" baseline="-25000" dirty="0"/>
              <a:t>50</a:t>
            </a:r>
            <a:r>
              <a:rPr lang="en-US" sz="2100" dirty="0"/>
              <a:t>=- is more probable than the best sequence ending in h</a:t>
            </a:r>
            <a:r>
              <a:rPr lang="en-US" sz="2100" baseline="-25000" dirty="0"/>
              <a:t>50</a:t>
            </a:r>
            <a:r>
              <a:rPr lang="en-US" sz="2100" dirty="0"/>
              <a:t>=+. So we let h</a:t>
            </a:r>
            <a:r>
              <a:rPr lang="en-US" sz="2100" baseline="30000" dirty="0"/>
              <a:t>*</a:t>
            </a:r>
            <a:r>
              <a:rPr lang="en-US" sz="2100" baseline="-25000" dirty="0"/>
              <a:t>50</a:t>
            </a:r>
            <a:r>
              <a:rPr lang="en-US" sz="2100" dirty="0"/>
              <a:t>=-.</a:t>
            </a:r>
          </a:p>
          <a:p>
            <a:r>
              <a:rPr lang="en-US" sz="2100" dirty="0" smtClean="0"/>
              <a:t>Tracing </a:t>
            </a:r>
            <a:r>
              <a:rPr lang="en-US" sz="2100" dirty="0" smtClean="0"/>
              <a:t>back, </a:t>
            </a:r>
            <a:r>
              <a:rPr lang="en-US" sz="2100" dirty="0" smtClean="0"/>
              <a:t>p</a:t>
            </a:r>
            <a:r>
              <a:rPr lang="en-US" sz="2100" baseline="-25000" dirty="0" smtClean="0"/>
              <a:t>50-</a:t>
            </a:r>
            <a:r>
              <a:rPr lang="en-US" sz="2100" dirty="0" smtClean="0"/>
              <a:t>=-, </a:t>
            </a:r>
            <a:r>
              <a:rPr lang="en-US" sz="2100" dirty="0" smtClean="0"/>
              <a:t>which means that conditional on h</a:t>
            </a:r>
            <a:r>
              <a:rPr lang="en-US" sz="2100" baseline="30000" dirty="0" smtClean="0"/>
              <a:t>*</a:t>
            </a:r>
            <a:r>
              <a:rPr lang="en-US" sz="2100" baseline="-25000" dirty="0" smtClean="0"/>
              <a:t>50</a:t>
            </a:r>
            <a:r>
              <a:rPr lang="en-US" sz="2100" dirty="0" smtClean="0"/>
              <a:t>=-, </a:t>
            </a:r>
            <a:r>
              <a:rPr lang="en-US" sz="2100" dirty="0" smtClean="0"/>
              <a:t>the best partial sequence up to site 49 ends in h</a:t>
            </a:r>
            <a:r>
              <a:rPr lang="en-US" sz="2100" baseline="-25000" dirty="0" smtClean="0"/>
              <a:t>49</a:t>
            </a:r>
            <a:r>
              <a:rPr lang="en-US" sz="2100" dirty="0" smtClean="0"/>
              <a:t>=-. </a:t>
            </a:r>
            <a:r>
              <a:rPr lang="en-US" sz="2100" dirty="0" smtClean="0"/>
              <a:t>So we let h</a:t>
            </a:r>
            <a:r>
              <a:rPr lang="en-US" sz="2100" baseline="30000" dirty="0" smtClean="0"/>
              <a:t>*</a:t>
            </a:r>
            <a:r>
              <a:rPr lang="en-US" sz="2100" baseline="-25000" dirty="0" smtClean="0"/>
              <a:t>49</a:t>
            </a:r>
            <a:r>
              <a:rPr lang="en-US" sz="2100" dirty="0" smtClean="0"/>
              <a:t>=-.</a:t>
            </a:r>
            <a:endParaRPr lang="en-US" sz="2100" dirty="0" smtClean="0"/>
          </a:p>
          <a:p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77750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8559189" y="1493838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5271" t="32956" r="1553" b="55391"/>
          <a:stretch/>
        </p:blipFill>
        <p:spPr>
          <a:xfrm>
            <a:off x="8711589" y="1417638"/>
            <a:ext cx="290364" cy="42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60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2339379"/>
            <a:ext cx="8229600" cy="4442421"/>
          </a:xfrm>
        </p:spPr>
        <p:txBody>
          <a:bodyPr>
            <a:noAutofit/>
          </a:bodyPr>
          <a:lstStyle/>
          <a:p>
            <a:r>
              <a:rPr lang="en-US" sz="2100" dirty="0"/>
              <a:t>At the end of the sequence, v</a:t>
            </a:r>
            <a:r>
              <a:rPr lang="en-US" sz="2100" baseline="-25000" dirty="0"/>
              <a:t>+50</a:t>
            </a:r>
            <a:r>
              <a:rPr lang="en-US" sz="2100" dirty="0"/>
              <a:t>=5.7</a:t>
            </a:r>
            <a:r>
              <a:rPr lang="en-US" sz="2000" dirty="0"/>
              <a:t>×</a:t>
            </a:r>
            <a:r>
              <a:rPr lang="en-US" sz="2100" dirty="0"/>
              <a:t>10</a:t>
            </a:r>
            <a:r>
              <a:rPr lang="en-US" sz="2100" baseline="30000" dirty="0"/>
              <a:t>-10</a:t>
            </a:r>
            <a:r>
              <a:rPr lang="en-US" sz="2100" dirty="0"/>
              <a:t> and v</a:t>
            </a:r>
            <a:r>
              <a:rPr lang="en-US" sz="2100" baseline="-25000" dirty="0"/>
              <a:t>-50</a:t>
            </a:r>
            <a:r>
              <a:rPr lang="en-US" sz="2100" dirty="0"/>
              <a:t>=7.4</a:t>
            </a:r>
            <a:r>
              <a:rPr lang="en-US" sz="2000" dirty="0"/>
              <a:t>×</a:t>
            </a:r>
            <a:r>
              <a:rPr lang="en-US" sz="2100" dirty="0"/>
              <a:t>10</a:t>
            </a:r>
            <a:r>
              <a:rPr lang="en-US" sz="2100" baseline="30000" dirty="0"/>
              <a:t>-7</a:t>
            </a:r>
            <a:r>
              <a:rPr lang="en-US" sz="2100" dirty="0"/>
              <a:t>.</a:t>
            </a:r>
          </a:p>
          <a:p>
            <a:r>
              <a:rPr lang="en-US" sz="2100" dirty="0"/>
              <a:t>Therefore, the best sequence ending in h</a:t>
            </a:r>
            <a:r>
              <a:rPr lang="en-US" sz="2100" baseline="-25000" dirty="0"/>
              <a:t>50</a:t>
            </a:r>
            <a:r>
              <a:rPr lang="en-US" sz="2100" dirty="0"/>
              <a:t>=- is more probable than the best sequence ending in h</a:t>
            </a:r>
            <a:r>
              <a:rPr lang="en-US" sz="2100" baseline="-25000" dirty="0"/>
              <a:t>50</a:t>
            </a:r>
            <a:r>
              <a:rPr lang="en-US" sz="2100" dirty="0"/>
              <a:t>=+. So we let h</a:t>
            </a:r>
            <a:r>
              <a:rPr lang="en-US" sz="2100" baseline="30000" dirty="0"/>
              <a:t>*</a:t>
            </a:r>
            <a:r>
              <a:rPr lang="en-US" sz="2100" baseline="-25000" dirty="0"/>
              <a:t>50</a:t>
            </a:r>
            <a:r>
              <a:rPr lang="en-US" sz="2100" dirty="0"/>
              <a:t>=-.</a:t>
            </a:r>
          </a:p>
          <a:p>
            <a:r>
              <a:rPr lang="en-US" sz="2100" dirty="0"/>
              <a:t>Tracing back, p</a:t>
            </a:r>
            <a:r>
              <a:rPr lang="en-US" sz="2100" baseline="-25000" dirty="0"/>
              <a:t>50-</a:t>
            </a:r>
            <a:r>
              <a:rPr lang="en-US" sz="2100" dirty="0"/>
              <a:t>=-, which means that conditional on h</a:t>
            </a:r>
            <a:r>
              <a:rPr lang="en-US" sz="2100" baseline="30000" dirty="0"/>
              <a:t>*</a:t>
            </a:r>
            <a:r>
              <a:rPr lang="en-US" sz="2100" baseline="-25000" dirty="0"/>
              <a:t>50</a:t>
            </a:r>
            <a:r>
              <a:rPr lang="en-US" sz="2100" dirty="0"/>
              <a:t>=-, the best partial sequence up to site 49 ends in h</a:t>
            </a:r>
            <a:r>
              <a:rPr lang="en-US" sz="2100" baseline="-25000" dirty="0"/>
              <a:t>49</a:t>
            </a:r>
            <a:r>
              <a:rPr lang="en-US" sz="2100" dirty="0"/>
              <a:t>=-. So we let h</a:t>
            </a:r>
            <a:r>
              <a:rPr lang="en-US" sz="2100" baseline="30000" dirty="0"/>
              <a:t>*</a:t>
            </a:r>
            <a:r>
              <a:rPr lang="en-US" sz="2100" baseline="-25000" dirty="0"/>
              <a:t>49</a:t>
            </a:r>
            <a:r>
              <a:rPr lang="en-US" sz="2100" dirty="0"/>
              <a:t>=-.</a:t>
            </a:r>
          </a:p>
          <a:p>
            <a:r>
              <a:rPr lang="en-US" sz="2100" dirty="0" smtClean="0"/>
              <a:t>The </a:t>
            </a:r>
            <a:r>
              <a:rPr lang="en-US" sz="2100" dirty="0" smtClean="0"/>
              <a:t>process continues until the whole sequence has been inferred.</a:t>
            </a:r>
          </a:p>
          <a:p>
            <a:r>
              <a:rPr lang="en-US" sz="2100" dirty="0" smtClean="0"/>
              <a:t>This reveals that the first twelve codons lay within a gene and the rest of the sequence is </a:t>
            </a:r>
            <a:r>
              <a:rPr lang="en-US" sz="2100" dirty="0" err="1" smtClean="0"/>
              <a:t>intergenic</a:t>
            </a:r>
            <a:r>
              <a:rPr lang="en-US" sz="2100" dirty="0" smtClean="0"/>
              <a:t>.</a:t>
            </a:r>
          </a:p>
          <a:p>
            <a:r>
              <a:rPr lang="en-US" sz="2100" dirty="0" smtClean="0"/>
              <a:t>Since this sequence was produced by simulation, can compare it to the true sequence, revealing a close match:</a:t>
            </a:r>
          </a:p>
          <a:p>
            <a:endParaRPr lang="en-US" sz="2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956" b="45088"/>
          <a:stretch/>
        </p:blipFill>
        <p:spPr>
          <a:xfrm>
            <a:off x="0" y="1417639"/>
            <a:ext cx="9144000" cy="792162"/>
          </a:xfrm>
          <a:prstGeom prst="corner">
            <a:avLst>
              <a:gd name="adj1" fmla="val 50000"/>
              <a:gd name="adj2" fmla="val 1154309"/>
            </a:avLst>
          </a:prstGeom>
        </p:spPr>
      </p:pic>
      <p:sp>
        <p:nvSpPr>
          <p:cNvPr id="12" name="Rectangle 11"/>
          <p:cNvSpPr/>
          <p:nvPr/>
        </p:nvSpPr>
        <p:spPr>
          <a:xfrm>
            <a:off x="604494" y="1493839"/>
            <a:ext cx="152400" cy="715962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32956" b="45088"/>
          <a:stretch/>
        </p:blipFill>
        <p:spPr>
          <a:xfrm>
            <a:off x="0" y="5867400"/>
            <a:ext cx="9144000" cy="79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071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US" sz="750" dirty="0">
                <a:latin typeface="Monaco"/>
                <a:cs typeface="Monaco"/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r>
              <a:rPr lang="en-US" sz="750" dirty="0" smtClean="0">
                <a:latin typeface="Monaco"/>
                <a:cs typeface="Monaco"/>
              </a:rPr>
              <a:t>ATGTACTCAGTGAATTAGATGATTCGCGTCAAACGCATTTATTAAGTACGATTCAGCATAAAGTACAAACATTTGTCACTACGACATCTGTAGATGGTAT</a:t>
            </a:r>
            <a:br>
              <a:rPr lang="en-US" sz="750" dirty="0" smtClean="0">
                <a:latin typeface="Monaco"/>
                <a:cs typeface="Monaco"/>
              </a:rPr>
            </a:br>
            <a:r>
              <a:rPr lang="en-US" sz="750" dirty="0" smtClean="0">
                <a:latin typeface="Monaco"/>
                <a:cs typeface="Monaco"/>
              </a:rPr>
              <a:t>TGATCATGAAATCATGAATAACGCTAAATTGTATCGTATTAATCAAGGTGAAATTATAAAGTAACAGAAAGCGATGGTGACTGCATTGTCAGATGTAAACAACACGGATAATTATGGTGCTGGGCAAATACAAGTATTAGAAGGTTTAGAAGCAGTACGTAAAAGACCAGGTATGTATATAGGATCGACTTCAGAGAGAGGTTTGCACCATTTAGTGTGGGAAATTGTCGATAATAGTATCGATGAAGCATTAGCTGGTTATGCAAATCAAATTGAAGTTGTTATTGAAAAAGATAACTGGATTAAAGTAACGGATAACGGACGTGGTATCCCAGTTGATATTCAAGAAAAAATGGGACGTCCAGCTGTCGAAGTTATTTTAACTGTTTTACATGCTGGTGGTAAATTCGGCGGTGGCGGATACAAAGTATCTGGTGGTTTACATGGTGTTGGTTCATCAGTTGTAAACGCATTGTCACAAGACTTAGAAGTATATGTACACAGAAATGAGACTATATATCATCAAGCATATAAAAAAGGTGTACCTCAATTTGACTTAAAAGAAGTTGGCACAACTGATAAGACAGGTACTGTCATTCGTTTTAAAGCAGATGGAGAAATCTTCACAGAGACAACTGTATACAACTATGAAACATTACAGCAACGTATTAGAGAGCTTGCTTTCTTAAACAAAGGAATTCAAATCACATTAAGAGATGAACGTGATGAAGAAAACGTTAGAGAAGACTCCTATCACTATGAGGGCGGTATTAAATCTTATGTTGAGTTATTGAACGAAAATAAAGAACCTATTCATGATGAGCCGATTTATATTCATCAATCTAAAGATGATATTGAAGTAGAAATTGCGATTCAATATAACTCAGGATATGCCACAAATCTTTTAACTTACGCAAATAACATTCATACGTACGAAGGTGGTACGCATGAAGACGGATTCAAACGTGCATTAACGCGTGTCTTAAATAGTTATGGTTTAAGTAGCAAGATTATGAAAGAAGACAAAGATAGACTTTCTGGTGAAGATACACGTGAAGGTATGACAGCAATTATATCTATCAAACATGGTGATCCTCAATTCGAAGGTCAAACGAAGACAAAATTAGGTAATTCTGAAGTGCGTCAAGTTGTAGATAAATTATTCTCAGAGCACTTTGAACGATTTTTATATGAAAATCCACAAGTCGCACGTACAGTGGTTGAAAAAGGTATTATGGCGGCACGTGCACGTGTTGCTGCGAAAAAAGCGCGTGAAGTAACACGTCGTAAATCAGCGTTAGATGTAGCAAGTCTTCCAGGTAAATTAGCCGATTGCTCTAGTAAAAGTCCTGAAGAATGTGAGATTTTCTTAGTCGAAGGGGACTCTGCCGGGGGGTCTACAAAATCTGGTCGTGACTCTAGAACGCAGGCGATTTTACCATTACGAGGTAAGATATTAAATGTTGAAAAGGCACGATTAGATAGAATTTTGAATAACAATGAAATTCGTCAAATGATCACAGCATTTGGTACAGGAATCGGTGGCGACTTTGATCTAGCGAAAGCAAGATATCACAAAATCGTCATTATGACTGATGCCGATGTGGATGGAGCGCATATTAGAACATTGTTATTAACATTCTTCTATCGATTTATGAGACCGTTAATTGAAGCAGGCTATGTGTATATTGCACAGCCACCGTTGTATAAACTGACACAAGGTAAACAAAAGTATTATGTATACAATGATAGGGAACTTGATAAACTTAAATCTGAATTGAATCCAACACCAAAATGGTCTATTGCACGATACAAAGGTCTTGGAGAAATGAATGCAGATCAATTATGGGAAACAACAATGAACCCTGAGCACCGCGCTCTTTTACAAGTAAAACTTGAAGATGCGATTGAAGCGGACCAAACATTTGAAATGTTAATGGGTGACGTTGTAGAAAACCGTAGACAATTTATAGAAGATAATGCAGTTTATGCAAACTTAGACTTCTAAGCGCTGTGAACTGAACTTTTGAAGGAGGAACTCTTGATGGCTGAATTACCTCAATCAAGAATAAATGAACGAAATATTACCAGTGAAATGCGTGAATCATTTTTAGATTATGCGATGAGTGTTATCGTTGCTCGTGCATTGCCAGATGTTCGTGACGGTTTAAAACCAGTACATCGTCGTATACTATATGGATTAAATGAACAAGGTATGACACCGGATAAATCATATAAAAAATCAGCACGTATCGTTGGTGACGTAATGGGTAAATATCACCCTCATGGTGACTTATCTATCTATGAAGCAATGGTACGTATGGCTCAAGATTTCAGTTATCGTTATCCGCTTGTTGATGGCCAAGGTAACTTTGGTTCAATGGATGGAGATGGCGCAGCAGCAATGCGTTATACTGAAGCACGTATGACTAAAATCACACTTGAACTGTTACGTGATATTAATAAAGATACAATAGATTTTATCGATAACTATGATGGTAATGAAAGAGAGCCGTCAGTCTTACCTGCTCGATTCCCTAACTTGTTAGCCAATGGTGCATCAGGTATCGCGGTAGGTATGGCAACGAATATTCCACCACATAACTTAACAGAATTGATCAATGGTGTACTTAGCTTAAGTAAGAATCCTGATATTTCAATTGCTGAGTTAATGGAAGATATTGAAGGTCCTGATTTCCCAACTGCTGGACTTATTTTAGGTAAGAGTGGTATTAGACGCGCATATGAAACAGGTCGTGGTTCAATTCAAATGCGTTCTCGTGCAGTTATTGAAGAACGTGGAGGCGGACGTCAACGTATTGTTGTCACTGAAATTCCTTTCCAAG</a:t>
            </a:r>
            <a:r>
              <a:rPr lang="en-US" sz="750" dirty="0">
                <a:latin typeface="Monaco"/>
                <a:cs typeface="Monaco"/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939" y="2151728"/>
            <a:ext cx="731412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Found</a:t>
            </a:r>
            <a:r>
              <a:rPr lang="en-US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genes</a:t>
            </a:r>
            <a:endParaRPr lang="en-US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0386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Definitions</a:t>
            </a:r>
          </a:p>
          <a:p>
            <a:pPr lvl="1"/>
            <a:r>
              <a:rPr lang="en-US" dirty="0" err="1" smtClean="0"/>
              <a:t>v</a:t>
            </a:r>
            <a:r>
              <a:rPr lang="en-US" baseline="-25000" dirty="0" err="1" smtClean="0"/>
              <a:t>Hi</a:t>
            </a:r>
            <a:r>
              <a:rPr lang="en-US" dirty="0" smtClean="0"/>
              <a:t> is the probability of the best partial sequence up to site </a:t>
            </a:r>
            <a:r>
              <a:rPr lang="en-US" dirty="0" err="1" smtClean="0"/>
              <a:t>i</a:t>
            </a:r>
            <a:r>
              <a:rPr lang="en-US" dirty="0" smtClean="0"/>
              <a:t> ending in hidden state H</a:t>
            </a:r>
          </a:p>
          <a:p>
            <a:pPr lvl="1"/>
            <a:r>
              <a:rPr lang="en-US" dirty="0" err="1" smtClean="0"/>
              <a:t>p</a:t>
            </a:r>
            <a:r>
              <a:rPr lang="en-US" baseline="-25000" dirty="0" err="1" smtClean="0"/>
              <a:t>iH</a:t>
            </a:r>
            <a:r>
              <a:rPr lang="en-US" dirty="0" smtClean="0"/>
              <a:t> is the hidden state at site (i-1) that would maximize the partial sequence probability if the hidden state at site </a:t>
            </a:r>
            <a:r>
              <a:rPr lang="en-US" dirty="0" err="1" smtClean="0"/>
              <a:t>i</a:t>
            </a:r>
            <a:r>
              <a:rPr lang="en-US" dirty="0" smtClean="0"/>
              <a:t> were H</a:t>
            </a:r>
          </a:p>
          <a:p>
            <a:r>
              <a:rPr lang="en-US" dirty="0" smtClean="0"/>
              <a:t>Initialization</a:t>
            </a:r>
          </a:p>
          <a:p>
            <a:pPr lvl="1"/>
            <a:r>
              <a:rPr lang="en-US" dirty="0"/>
              <a:t>v</a:t>
            </a:r>
            <a:r>
              <a:rPr lang="en-US" baseline="-25000" dirty="0"/>
              <a:t>H1</a:t>
            </a:r>
            <a:r>
              <a:rPr lang="en-US" dirty="0"/>
              <a:t> = π</a:t>
            </a:r>
            <a:r>
              <a:rPr lang="en-US" baseline="-25000" dirty="0" err="1"/>
              <a:t>H</a:t>
            </a:r>
            <a:r>
              <a:rPr lang="en-US" dirty="0" err="1"/>
              <a:t>e</a:t>
            </a:r>
            <a:r>
              <a:rPr lang="en-US" baseline="-25000" dirty="0" err="1"/>
              <a:t>HX</a:t>
            </a:r>
            <a:r>
              <a:rPr lang="en-US" dirty="0"/>
              <a:t>, where </a:t>
            </a:r>
            <a:r>
              <a:rPr lang="en-US" dirty="0" smtClean="0"/>
              <a:t>X=x</a:t>
            </a:r>
            <a:r>
              <a:rPr lang="en-US" baseline="-25000" dirty="0" smtClean="0"/>
              <a:t>1</a:t>
            </a:r>
            <a:r>
              <a:rPr lang="en-US" dirty="0" smtClean="0"/>
              <a:t>             (p</a:t>
            </a:r>
            <a:r>
              <a:rPr lang="en-US" baseline="-25000" dirty="0" smtClean="0"/>
              <a:t>1H</a:t>
            </a:r>
            <a:r>
              <a:rPr lang="en-US" dirty="0" smtClean="0"/>
              <a:t> is not used)</a:t>
            </a:r>
          </a:p>
          <a:p>
            <a:r>
              <a:rPr lang="en-US" dirty="0" smtClean="0"/>
              <a:t>Recursion (</a:t>
            </a:r>
            <a:r>
              <a:rPr lang="en-US" dirty="0" err="1" smtClean="0"/>
              <a:t>i</a:t>
            </a:r>
            <a:r>
              <a:rPr lang="en-US" dirty="0" smtClean="0"/>
              <a:t>=2…L)</a:t>
            </a:r>
          </a:p>
          <a:p>
            <a:pPr lvl="1"/>
            <a:r>
              <a:rPr lang="en-US" dirty="0" err="1"/>
              <a:t>p</a:t>
            </a:r>
            <a:r>
              <a:rPr lang="en-US" baseline="-25000" dirty="0" err="1"/>
              <a:t>iH</a:t>
            </a:r>
            <a:r>
              <a:rPr lang="en-US" dirty="0"/>
              <a:t> = </a:t>
            </a:r>
            <a:r>
              <a:rPr lang="en-US" dirty="0" err="1"/>
              <a:t>argmax</a:t>
            </a:r>
            <a:r>
              <a:rPr lang="en-US" baseline="-25000" dirty="0" err="1"/>
              <a:t>G</a:t>
            </a:r>
            <a:r>
              <a:rPr lang="en-US" dirty="0"/>
              <a:t> </a:t>
            </a:r>
            <a:r>
              <a:rPr lang="en-US" dirty="0" err="1"/>
              <a:t>v</a:t>
            </a:r>
            <a:r>
              <a:rPr lang="en-US" baseline="-25000" dirty="0" err="1"/>
              <a:t>G</a:t>
            </a:r>
            <a:r>
              <a:rPr lang="en-US" baseline="-25000" dirty="0"/>
              <a:t>(i-1)</a:t>
            </a:r>
            <a:r>
              <a:rPr lang="en-US" dirty="0" err="1" smtClean="0"/>
              <a:t>a</a:t>
            </a:r>
            <a:r>
              <a:rPr lang="en-US" baseline="-25000" dirty="0" err="1" smtClean="0"/>
              <a:t>GH</a:t>
            </a:r>
            <a:endParaRPr lang="en-US" baseline="-25000" dirty="0" smtClean="0"/>
          </a:p>
          <a:p>
            <a:pPr lvl="1"/>
            <a:r>
              <a:rPr lang="en-US" dirty="0" err="1"/>
              <a:t>v</a:t>
            </a:r>
            <a:r>
              <a:rPr lang="en-US" baseline="-25000" dirty="0" err="1"/>
              <a:t>Hi</a:t>
            </a:r>
            <a:r>
              <a:rPr lang="en-US" dirty="0"/>
              <a:t> = </a:t>
            </a:r>
            <a:r>
              <a:rPr lang="en-US" dirty="0" err="1"/>
              <a:t>e</a:t>
            </a:r>
            <a:r>
              <a:rPr lang="en-US" baseline="-25000" dirty="0" err="1"/>
              <a:t>HX</a:t>
            </a:r>
            <a:r>
              <a:rPr lang="en-US" dirty="0"/>
              <a:t> </a:t>
            </a:r>
            <a:r>
              <a:rPr lang="en-US" dirty="0" err="1"/>
              <a:t>max</a:t>
            </a:r>
            <a:r>
              <a:rPr lang="en-US" baseline="-25000" dirty="0" err="1"/>
              <a:t>G</a:t>
            </a:r>
            <a:r>
              <a:rPr lang="en-US" dirty="0"/>
              <a:t> </a:t>
            </a:r>
            <a:r>
              <a:rPr lang="en-US" dirty="0" err="1"/>
              <a:t>v</a:t>
            </a:r>
            <a:r>
              <a:rPr lang="en-US" baseline="-25000" dirty="0" err="1"/>
              <a:t>G</a:t>
            </a:r>
            <a:r>
              <a:rPr lang="en-US" baseline="-25000" dirty="0"/>
              <a:t>(i-1)</a:t>
            </a:r>
            <a:r>
              <a:rPr lang="en-US" dirty="0" err="1"/>
              <a:t>a</a:t>
            </a:r>
            <a:r>
              <a:rPr lang="en-US" baseline="-25000" dirty="0" err="1"/>
              <a:t>GH</a:t>
            </a:r>
            <a:r>
              <a:rPr lang="en-US" dirty="0"/>
              <a:t>, where </a:t>
            </a:r>
            <a:r>
              <a:rPr lang="en-US" dirty="0" smtClean="0"/>
              <a:t>X=x</a:t>
            </a:r>
            <a:r>
              <a:rPr lang="en-US" baseline="-25000" dirty="0" smtClean="0"/>
              <a:t>i</a:t>
            </a:r>
            <a:endParaRPr lang="en-US" dirty="0" smtClean="0"/>
          </a:p>
          <a:p>
            <a:r>
              <a:rPr lang="en-US" dirty="0" smtClean="0"/>
              <a:t>Termination</a:t>
            </a:r>
          </a:p>
          <a:p>
            <a:pPr lvl="1"/>
            <a:r>
              <a:rPr lang="en-US" dirty="0" smtClean="0"/>
              <a:t>h*</a:t>
            </a:r>
            <a:r>
              <a:rPr lang="en-US" baseline="-25000" dirty="0" err="1" smtClean="0"/>
              <a:t>i</a:t>
            </a:r>
            <a:r>
              <a:rPr lang="en-US" dirty="0" smtClean="0"/>
              <a:t> = </a:t>
            </a:r>
            <a:r>
              <a:rPr lang="en-US" dirty="0" err="1" smtClean="0"/>
              <a:t>argmax</a:t>
            </a:r>
            <a:r>
              <a:rPr lang="en-US" baseline="-25000" dirty="0" err="1" smtClean="0"/>
              <a:t>H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HL</a:t>
            </a:r>
            <a:endParaRPr lang="en-US" baseline="-25000" dirty="0" smtClean="0"/>
          </a:p>
          <a:p>
            <a:r>
              <a:rPr lang="en-US" dirty="0" err="1" smtClean="0"/>
              <a:t>Traceback</a:t>
            </a:r>
            <a:r>
              <a:rPr lang="en-US" dirty="0" smtClean="0"/>
              <a:t> (</a:t>
            </a:r>
            <a:r>
              <a:rPr lang="en-US" dirty="0" err="1" smtClean="0"/>
              <a:t>i</a:t>
            </a:r>
            <a:r>
              <a:rPr lang="en-US" dirty="0" smtClean="0"/>
              <a:t>=L…2)</a:t>
            </a:r>
          </a:p>
          <a:p>
            <a:pPr lvl="1"/>
            <a:r>
              <a:rPr lang="en-US" dirty="0"/>
              <a:t>h*</a:t>
            </a:r>
            <a:r>
              <a:rPr lang="en-US" baseline="-25000" dirty="0" smtClean="0"/>
              <a:t>i-1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iH</a:t>
            </a:r>
            <a:r>
              <a:rPr lang="en-US" dirty="0" smtClean="0"/>
              <a:t>, where H=</a:t>
            </a:r>
            <a:r>
              <a:rPr lang="en-US" dirty="0"/>
              <a:t>h*</a:t>
            </a:r>
            <a:r>
              <a:rPr lang="en-US" baseline="-25000" dirty="0" err="1"/>
              <a:t>i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Viterbi algorithm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567787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Gene finding: extensions</a:t>
            </a:r>
            <a:endParaRPr lang="en-US" sz="4200" dirty="0"/>
          </a:p>
        </p:txBody>
      </p:sp>
      <p:sp>
        <p:nvSpPr>
          <p:cNvPr id="6" name="Oval 5"/>
          <p:cNvSpPr/>
          <p:nvPr/>
        </p:nvSpPr>
        <p:spPr>
          <a:xfrm>
            <a:off x="914400" y="3431198"/>
            <a:ext cx="1293202" cy="1293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Gene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936398" y="3271735"/>
            <a:ext cx="1293202" cy="1293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Inter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gene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4154" y="2429539"/>
            <a:ext cx="34817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β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6086925" y="5186465"/>
            <a:ext cx="359293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α</a:t>
            </a:r>
            <a:endParaRPr lang="en-US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409078" y="3431198"/>
            <a:ext cx="1508683" cy="624372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781800" y="2360002"/>
            <a:ext cx="531202" cy="531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781800" y="1676400"/>
            <a:ext cx="531202" cy="531202"/>
          </a:xfrm>
          <a:prstGeom prst="ellipse">
            <a:avLst/>
          </a:prstGeom>
          <a:noFill/>
          <a:ln w="571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9202" y="1750402"/>
            <a:ext cx="1607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Observed state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382096" y="2447870"/>
            <a:ext cx="1845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Unobserved state</a:t>
            </a: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3917761" y="5564798"/>
            <a:ext cx="1293202" cy="1293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50" dirty="0" smtClean="0">
                <a:solidFill>
                  <a:srgbClr val="000000"/>
                </a:solidFill>
              </a:rPr>
              <a:t>Translation start site </a:t>
            </a:r>
            <a:endParaRPr lang="en-US" sz="1550" dirty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98953" y="4114800"/>
            <a:ext cx="334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γ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644284" y="4119905"/>
            <a:ext cx="345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δ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3191937" y="3576935"/>
            <a:ext cx="77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1 – </a:t>
            </a:r>
            <a:r>
              <a:rPr lang="en-US" sz="2400" dirty="0" err="1" smtClean="0"/>
              <a:t>γ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359270" y="3653135"/>
            <a:ext cx="794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1 </a:t>
            </a:r>
            <a:r>
              <a:rPr lang="en-US" sz="2400" dirty="0" smtClean="0"/>
              <a:t>– </a:t>
            </a:r>
            <a:r>
              <a:rPr lang="en-US" sz="2400" dirty="0" err="1" smtClean="0"/>
              <a:t>δ</a:t>
            </a:r>
            <a:endParaRPr lang="en-US" sz="2400" dirty="0"/>
          </a:p>
        </p:txBody>
      </p:sp>
      <p:sp>
        <p:nvSpPr>
          <p:cNvPr id="30" name="Oval 29"/>
          <p:cNvSpPr/>
          <p:nvPr/>
        </p:nvSpPr>
        <p:spPr>
          <a:xfrm>
            <a:off x="3895774" y="1373798"/>
            <a:ext cx="1293202" cy="1293202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50" dirty="0" smtClean="0">
                <a:solidFill>
                  <a:srgbClr val="000000"/>
                </a:solidFill>
              </a:rPr>
              <a:t>Translation end site </a:t>
            </a:r>
            <a:endParaRPr lang="en-US" sz="1550" dirty="0">
              <a:solidFill>
                <a:srgbClr val="0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2255514" y="4724400"/>
            <a:ext cx="1478286" cy="1143002"/>
          </a:xfrm>
          <a:prstGeom prst="straightConnector1">
            <a:avLst/>
          </a:prstGeom>
          <a:ln w="57150" cmpd="sng"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2490700" y="5257765"/>
            <a:ext cx="340658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5983942" y="2362200"/>
            <a:ext cx="340658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2286000" y="2438398"/>
            <a:ext cx="1478286" cy="1143002"/>
          </a:xfrm>
          <a:prstGeom prst="straightConnector1">
            <a:avLst/>
          </a:prstGeom>
          <a:ln w="57150" cmpd="sng"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334000" y="2362200"/>
            <a:ext cx="1478286" cy="1143002"/>
          </a:xfrm>
          <a:prstGeom prst="straightConnector1">
            <a:avLst/>
          </a:prstGeom>
          <a:ln w="57150" cmpd="sng"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>
            <a:off x="5334000" y="4648200"/>
            <a:ext cx="1478286" cy="1143002"/>
          </a:xfrm>
          <a:prstGeom prst="straightConnector1">
            <a:avLst/>
          </a:prstGeom>
          <a:ln w="57150" cmpd="sng"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191000" y="4495800"/>
            <a:ext cx="762000" cy="764198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50" dirty="0" smtClean="0">
                <a:solidFill>
                  <a:srgbClr val="000000"/>
                </a:solidFill>
              </a:rPr>
              <a:t>Start codon</a:t>
            </a:r>
            <a:endParaRPr lang="en-US" sz="1550" dirty="0">
              <a:solidFill>
                <a:srgbClr val="000000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4038600" y="3731602"/>
            <a:ext cx="1066800" cy="1602398"/>
          </a:xfrm>
          <a:prstGeom prst="ellipse">
            <a:avLst/>
          </a:prstGeom>
          <a:noFill/>
          <a:ln w="571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50" dirty="0" smtClean="0">
                <a:solidFill>
                  <a:srgbClr val="000000"/>
                </a:solidFill>
              </a:rPr>
              <a:t>Amino acid</a:t>
            </a:r>
          </a:p>
          <a:p>
            <a:pPr algn="ctr"/>
            <a:endParaRPr lang="en-US" sz="1550" dirty="0">
              <a:solidFill>
                <a:srgbClr val="000000"/>
              </a:solidFill>
            </a:endParaRPr>
          </a:p>
          <a:p>
            <a:pPr algn="ctr"/>
            <a:endParaRPr lang="en-US" sz="1550" dirty="0" smtClean="0">
              <a:solidFill>
                <a:srgbClr val="000000"/>
              </a:solidFill>
            </a:endParaRPr>
          </a:p>
          <a:p>
            <a:pPr algn="ctr"/>
            <a:endParaRPr lang="en-US" sz="1550" dirty="0">
              <a:solidFill>
                <a:srgbClr val="000000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4191000" y="2893402"/>
            <a:ext cx="762000" cy="764198"/>
          </a:xfrm>
          <a:prstGeom prst="ellipse">
            <a:avLst/>
          </a:prstGeom>
          <a:noFill/>
          <a:ln w="571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550" dirty="0" smtClean="0">
                <a:solidFill>
                  <a:srgbClr val="000000"/>
                </a:solidFill>
              </a:rPr>
              <a:t>Stop codon</a:t>
            </a:r>
            <a:endParaRPr lang="en-US" sz="1550" dirty="0">
              <a:solidFill>
                <a:srgbClr val="0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572000" y="2484722"/>
            <a:ext cx="0" cy="334678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4572000" y="5410200"/>
            <a:ext cx="0" cy="334678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2453717" y="4191000"/>
            <a:ext cx="1464044" cy="7620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5273117" y="3429000"/>
            <a:ext cx="1508683" cy="624372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5317756" y="4188802"/>
            <a:ext cx="1464044" cy="7620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4648200" y="2433935"/>
            <a:ext cx="340658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63" name="Rectangle 62"/>
          <p:cNvSpPr/>
          <p:nvPr/>
        </p:nvSpPr>
        <p:spPr>
          <a:xfrm>
            <a:off x="4648200" y="5257800"/>
            <a:ext cx="340658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 smtClean="0"/>
              <a:t>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5894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Example applications in Genomics</a:t>
            </a:r>
            <a:endParaRPr lang="en-US" sz="4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Genome annotation (Glimmer)</a:t>
            </a:r>
          </a:p>
          <a:p>
            <a:r>
              <a:rPr lang="en-US" dirty="0" smtClean="0"/>
              <a:t>Detecting admixture (Structure)</a:t>
            </a:r>
          </a:p>
          <a:p>
            <a:r>
              <a:rPr lang="en-US" dirty="0" smtClean="0"/>
              <a:t>Ancestry mapping (Chromosome Painter)</a:t>
            </a:r>
          </a:p>
          <a:p>
            <a:r>
              <a:rPr lang="en-US" dirty="0"/>
              <a:t>Detecting recombination (</a:t>
            </a:r>
            <a:r>
              <a:rPr lang="en-US" dirty="0" err="1"/>
              <a:t>ClonalFrameML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36922"/>
          <a:stretch/>
        </p:blipFill>
        <p:spPr>
          <a:xfrm>
            <a:off x="0" y="4122305"/>
            <a:ext cx="9144000" cy="273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74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Introduction to  Hidden Markov Models</a:t>
            </a:r>
            <a:br>
              <a:rPr lang="en-US" sz="2000" dirty="0"/>
            </a:br>
            <a:r>
              <a:rPr lang="en-US" sz="4200" dirty="0" smtClean="0"/>
              <a:t>Practical session</a:t>
            </a:r>
            <a:endParaRPr lang="en-US" sz="42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a bacterial genome from </a:t>
            </a:r>
            <a:r>
              <a:rPr lang="en-US" dirty="0" err="1" smtClean="0"/>
              <a:t>Genbank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Implement a Viterbi algorithm to detect genes (more specifically, coding sequences)</a:t>
            </a:r>
          </a:p>
          <a:p>
            <a:endParaRPr lang="en-US" dirty="0"/>
          </a:p>
          <a:p>
            <a:r>
              <a:rPr lang="en-US" dirty="0" smtClean="0"/>
              <a:t>Compare your results to the official </a:t>
            </a:r>
            <a:r>
              <a:rPr lang="en-US" dirty="0" err="1" smtClean="0"/>
              <a:t>Genbank</a:t>
            </a:r>
            <a:r>
              <a:rPr lang="en-US" dirty="0" smtClean="0"/>
              <a:t> annotation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313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is a Markov Model?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Markov Models are used in the analysis of data that are not independent, including</a:t>
            </a:r>
          </a:p>
          <a:p>
            <a:pPr lvl="1"/>
            <a:r>
              <a:rPr lang="en-US" dirty="0" smtClean="0"/>
              <a:t>Time-dependent variables</a:t>
            </a:r>
          </a:p>
          <a:p>
            <a:pPr lvl="2"/>
            <a:r>
              <a:rPr lang="en-US" dirty="0" smtClean="0"/>
              <a:t>E.g. Evolution of a DNA sequence over time</a:t>
            </a:r>
          </a:p>
          <a:p>
            <a:pPr lvl="1"/>
            <a:r>
              <a:rPr lang="en-US" dirty="0" smtClean="0"/>
              <a:t>Spatially clustered variables</a:t>
            </a:r>
          </a:p>
          <a:p>
            <a:pPr lvl="2"/>
            <a:r>
              <a:rPr lang="en-US" dirty="0" smtClean="0"/>
              <a:t>E.g. Distribution of STOP codons in the genome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In particular, they assume dependence on only the previous variable (in time or space)</a:t>
            </a:r>
          </a:p>
          <a:p>
            <a:pPr lvl="1"/>
            <a:r>
              <a:rPr lang="en-US" dirty="0" smtClean="0"/>
              <a:t>This assumption is known as the Markov property</a:t>
            </a:r>
          </a:p>
          <a:p>
            <a:pPr lvl="1"/>
            <a:r>
              <a:rPr lang="en-US" dirty="0" smtClean="0"/>
              <a:t>This is a “one-step” or “forgetful” dependency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593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Genomic clustering of STOP codons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6242" y="5345668"/>
            <a:ext cx="86815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 smtClean="0"/>
              <a:t>Staphylococcus aureus</a:t>
            </a:r>
            <a:r>
              <a:rPr lang="en-US" sz="2200" dirty="0" smtClean="0"/>
              <a:t> MRSA252 reference genome (total length 2903 kb)</a:t>
            </a:r>
          </a:p>
          <a:p>
            <a:endParaRPr lang="en-US" sz="2200" dirty="0"/>
          </a:p>
          <a:p>
            <a:r>
              <a:rPr lang="en-US" sz="2200" dirty="0" smtClean="0"/>
              <a:t>Total frequency of STOP codons 7.2%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2133600"/>
            <a:ext cx="8604250" cy="33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17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genetic code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1602453"/>
            <a:ext cx="6159500" cy="5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711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six reading frames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612900"/>
            <a:ext cx="9144000" cy="360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12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Introduction to  Hidden Markov Models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Genomic clustering of STOP codons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2133600"/>
            <a:ext cx="8604250" cy="332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99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8577</Words>
  <Application>Microsoft Macintosh PowerPoint</Application>
  <PresentationFormat>On-screen Show (4:3)</PresentationFormat>
  <Paragraphs>697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Hidden Markov Models  Tuesday 13th January 2015</vt:lpstr>
      <vt:lpstr>Hidden Markov Models Course outline</vt:lpstr>
      <vt:lpstr>Introduction to  Hidden Markov Models</vt:lpstr>
      <vt:lpstr>Introduction to  Hidden Markov Models Lecture outline</vt:lpstr>
      <vt:lpstr>Introduction to  Hidden Markov Models What is a Markov Model?</vt:lpstr>
      <vt:lpstr>Introduction to  Hidden Markov Models Genomic clustering of STOP codons</vt:lpstr>
      <vt:lpstr>Introduction to  Hidden Markov Models The genetic code</vt:lpstr>
      <vt:lpstr>Introduction to  Hidden Markov Models The six reading frames</vt:lpstr>
      <vt:lpstr>Introduction to  Hidden Markov Models Genomic clustering of STOP codons</vt:lpstr>
      <vt:lpstr>Introduction to  Hidden Markov Models Genomic clustering of STOP codons</vt:lpstr>
      <vt:lpstr>Introduction to  Hidden Markov Models Markov model of STOP codon clustering</vt:lpstr>
      <vt:lpstr>Introduction to  Hidden Markov Models Markov model of STOP codon clustering</vt:lpstr>
      <vt:lpstr>Introduction to  Hidden Markov Models Markov model of STOP codon clustering</vt:lpstr>
      <vt:lpstr>Introduction to  Hidden Markov Models Markov model of STOP codon clustering</vt:lpstr>
      <vt:lpstr>Introduction to  Hidden Markov Models Markov model of STOP codon clustering</vt:lpstr>
      <vt:lpstr>Introduction to  Hidden Markov Models Markov model of STOP codon clustering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Introduction to  Hidden Markov Models Hidden Markov Model of gene structure</vt:lpstr>
      <vt:lpstr>PowerPoint Presentation</vt:lpstr>
      <vt:lpstr>Introduction to  Hidden Markov Models Gene finding with an HMM</vt:lpstr>
      <vt:lpstr>Introduction to  Hidden Markov Models Gene finding with an HMM</vt:lpstr>
      <vt:lpstr>Introduction to  Hidden Markov Models Gene finding with an HMM</vt:lpstr>
      <vt:lpstr>Introduction to  Hidden Markov Models Gene finding with an HMM</vt:lpstr>
      <vt:lpstr>Introduction to  Hidden Markov Models Gene finding: naive algorithm</vt:lpstr>
      <vt:lpstr>Introduction to  Hidden Markov Models Gene finding: naive algorithm</vt:lpstr>
      <vt:lpstr>Introduction to  Hidden Markov Models Gene finding: naive algorithm</vt:lpstr>
      <vt:lpstr>Introduction to  Hidden Markov Models Gene finding: naive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Introduction to  Hidden Markov Models Gene finding: Viterbi algorithm</vt:lpstr>
      <vt:lpstr>PowerPoint Presentation</vt:lpstr>
      <vt:lpstr>Introduction to  Hidden Markov Models Gene finding: Viterbi algorithm</vt:lpstr>
      <vt:lpstr>Introduction to  Hidden Markov Models Gene finding: extensions</vt:lpstr>
      <vt:lpstr>Introduction to  Hidden Markov Models Example applications in Genomics</vt:lpstr>
      <vt:lpstr>Introduction to  Hidden Markov Models Practical session</vt:lpstr>
    </vt:vector>
  </TitlesOfParts>
  <Company>University of Oxford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Hidden Markov Models  Tuesday 13th January 2015</dc:title>
  <dc:creator>Daniel Wilson</dc:creator>
  <cp:lastModifiedBy>Daniel Wilson</cp:lastModifiedBy>
  <cp:revision>73</cp:revision>
  <dcterms:created xsi:type="dcterms:W3CDTF">2015-01-09T09:36:23Z</dcterms:created>
  <dcterms:modified xsi:type="dcterms:W3CDTF">2015-01-12T22:28:08Z</dcterms:modified>
</cp:coreProperties>
</file>